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6" r:id="rId5"/>
    <p:sldId id="265"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p:scale>
          <a:sx n="70" d="100"/>
          <a:sy n="70" d="100"/>
        </p:scale>
        <p:origin x="-132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9413" y="6342703"/>
            <a:ext cx="2057400" cy="365125"/>
          </a:xfrm>
        </p:spPr>
        <p:txBody>
          <a:bodyPr/>
          <a:lstStyle>
            <a:lvl1pPr algn="l">
              <a:defRPr/>
            </a:lvl1pPr>
          </a:lstStyle>
          <a:p>
            <a:fld id="{CD6E8413-8B64-46A0-A043-DA7FCA8C4DD3}" type="slidenum">
              <a:rPr lang="en-US" smtClean="0"/>
              <a:pPr/>
              <a:t>‹#›</a:t>
            </a:fld>
            <a:endParaRPr lang="en-US" dirty="0"/>
          </a:p>
        </p:txBody>
      </p:sp>
    </p:spTree>
    <p:extLst>
      <p:ext uri="{BB962C8B-B14F-4D97-AF65-F5344CB8AC3E}">
        <p14:creationId xmlns:p14="http://schemas.microsoft.com/office/powerpoint/2010/main" val="1399348160"/>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852" y="2951727"/>
            <a:ext cx="8716297" cy="2490425"/>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lnSpc>
                <a:spcPts val="1300"/>
              </a:lnSpc>
              <a:spcAft>
                <a:spcPts val="600"/>
              </a:spcAft>
            </a:pPr>
            <a:r>
              <a:rPr lang="en-GB" b="1" dirty="0" err="1">
                <a:solidFill>
                  <a:srgbClr val="000000"/>
                </a:solidFill>
                <a:latin typeface="Palatino Linotype"/>
                <a:ea typeface="Times New Roman"/>
                <a:cs typeface="Times New Roman"/>
              </a:rPr>
              <a:t>Zsófia</a:t>
            </a:r>
            <a:r>
              <a:rPr lang="en-GB" b="1" dirty="0">
                <a:solidFill>
                  <a:srgbClr val="000000"/>
                </a:solidFill>
                <a:latin typeface="Palatino Linotype"/>
                <a:ea typeface="Times New Roman"/>
                <a:cs typeface="Times New Roman"/>
              </a:rPr>
              <a:t> </a:t>
            </a:r>
            <a:r>
              <a:rPr lang="en-GB" b="1" dirty="0" err="1">
                <a:solidFill>
                  <a:srgbClr val="000000"/>
                </a:solidFill>
                <a:latin typeface="Palatino Linotype"/>
                <a:ea typeface="Times New Roman"/>
                <a:cs typeface="Times New Roman"/>
              </a:rPr>
              <a:t>Németh</a:t>
            </a:r>
            <a:r>
              <a:rPr lang="en-GB" b="1" dirty="0">
                <a:solidFill>
                  <a:srgbClr val="000000"/>
                </a:solidFill>
                <a:latin typeface="Palatino Linotype"/>
                <a:ea typeface="Times New Roman"/>
                <a:cs typeface="Times New Roman"/>
              </a:rPr>
              <a:t> </a:t>
            </a:r>
            <a:r>
              <a:rPr lang="en-GB" b="1" baseline="30000" dirty="0">
                <a:solidFill>
                  <a:srgbClr val="000000"/>
                </a:solidFill>
                <a:latin typeface="Palatino Linotype"/>
                <a:ea typeface="Times New Roman"/>
                <a:cs typeface="Times New Roman"/>
              </a:rPr>
              <a:t>1</a:t>
            </a:r>
            <a:r>
              <a:rPr lang="en-GB" b="1" dirty="0">
                <a:solidFill>
                  <a:srgbClr val="000000"/>
                </a:solidFill>
                <a:latin typeface="Palatino Linotype"/>
                <a:ea typeface="Times New Roman"/>
                <a:cs typeface="Times New Roman"/>
              </a:rPr>
              <a:t>, Edina </a:t>
            </a:r>
            <a:r>
              <a:rPr lang="en-GB" b="1" dirty="0" err="1">
                <a:solidFill>
                  <a:srgbClr val="000000"/>
                </a:solidFill>
                <a:latin typeface="Palatino Linotype"/>
                <a:ea typeface="Times New Roman"/>
                <a:cs typeface="Times New Roman"/>
              </a:rPr>
              <a:t>Pallagi</a:t>
            </a:r>
            <a:r>
              <a:rPr lang="en-GB" b="1" dirty="0">
                <a:solidFill>
                  <a:srgbClr val="000000"/>
                </a:solidFill>
                <a:latin typeface="Palatino Linotype"/>
                <a:ea typeface="Times New Roman"/>
                <a:cs typeface="Times New Roman"/>
              </a:rPr>
              <a:t> </a:t>
            </a:r>
            <a:r>
              <a:rPr lang="en-GB" b="1" baseline="30000" dirty="0">
                <a:solidFill>
                  <a:srgbClr val="000000"/>
                </a:solidFill>
                <a:latin typeface="Palatino Linotype"/>
                <a:ea typeface="Times New Roman"/>
                <a:cs typeface="Times New Roman"/>
              </a:rPr>
              <a:t>1</a:t>
            </a:r>
            <a:r>
              <a:rPr lang="en-GB" b="1" dirty="0">
                <a:solidFill>
                  <a:srgbClr val="000000"/>
                </a:solidFill>
                <a:latin typeface="Palatino Linotype"/>
                <a:ea typeface="Times New Roman"/>
                <a:cs typeface="Times New Roman"/>
              </a:rPr>
              <a:t>, </a:t>
            </a:r>
            <a:r>
              <a:rPr lang="en-GB" b="1" dirty="0" err="1">
                <a:solidFill>
                  <a:srgbClr val="000000"/>
                </a:solidFill>
                <a:latin typeface="Palatino Linotype"/>
                <a:ea typeface="Times New Roman"/>
                <a:cs typeface="Times New Roman"/>
              </a:rPr>
              <a:t>Dorina</a:t>
            </a:r>
            <a:r>
              <a:rPr lang="en-GB" b="1" dirty="0">
                <a:solidFill>
                  <a:srgbClr val="000000"/>
                </a:solidFill>
                <a:latin typeface="Palatino Linotype"/>
                <a:ea typeface="Times New Roman"/>
                <a:cs typeface="Times New Roman"/>
              </a:rPr>
              <a:t> Gabriella </a:t>
            </a:r>
            <a:r>
              <a:rPr lang="en-GB" b="1" dirty="0" err="1">
                <a:solidFill>
                  <a:srgbClr val="000000"/>
                </a:solidFill>
                <a:latin typeface="Palatino Linotype"/>
                <a:ea typeface="Times New Roman"/>
                <a:cs typeface="Times New Roman"/>
              </a:rPr>
              <a:t>Dobó</a:t>
            </a:r>
            <a:r>
              <a:rPr lang="en-GB" b="1" dirty="0">
                <a:solidFill>
                  <a:srgbClr val="000000"/>
                </a:solidFill>
                <a:latin typeface="Palatino Linotype"/>
                <a:ea typeface="Times New Roman"/>
                <a:cs typeface="Times New Roman"/>
              </a:rPr>
              <a:t> </a:t>
            </a:r>
            <a:r>
              <a:rPr lang="en-GB" b="1" baseline="30000" dirty="0">
                <a:solidFill>
                  <a:srgbClr val="000000"/>
                </a:solidFill>
                <a:latin typeface="Palatino Linotype"/>
                <a:ea typeface="Times New Roman"/>
                <a:cs typeface="Times New Roman"/>
              </a:rPr>
              <a:t>1</a:t>
            </a:r>
            <a:r>
              <a:rPr lang="en-GB" b="1" dirty="0">
                <a:solidFill>
                  <a:srgbClr val="000000"/>
                </a:solidFill>
                <a:latin typeface="Palatino Linotype"/>
                <a:ea typeface="Times New Roman"/>
                <a:cs typeface="Times New Roman"/>
              </a:rPr>
              <a:t> and </a:t>
            </a:r>
            <a:r>
              <a:rPr lang="en-GB" b="1" dirty="0" err="1">
                <a:solidFill>
                  <a:srgbClr val="000000"/>
                </a:solidFill>
                <a:latin typeface="Palatino Linotype"/>
                <a:ea typeface="Times New Roman"/>
                <a:cs typeface="Times New Roman"/>
              </a:rPr>
              <a:t>Ildikó</a:t>
            </a:r>
            <a:r>
              <a:rPr lang="en-GB" b="1" dirty="0">
                <a:solidFill>
                  <a:srgbClr val="000000"/>
                </a:solidFill>
                <a:latin typeface="Palatino Linotype"/>
                <a:ea typeface="Times New Roman"/>
                <a:cs typeface="Times New Roman"/>
              </a:rPr>
              <a:t> </a:t>
            </a:r>
            <a:r>
              <a:rPr lang="en-GB" b="1" dirty="0" err="1">
                <a:solidFill>
                  <a:srgbClr val="000000"/>
                </a:solidFill>
                <a:latin typeface="Palatino Linotype"/>
                <a:ea typeface="Times New Roman"/>
                <a:cs typeface="Times New Roman"/>
              </a:rPr>
              <a:t>Csóka</a:t>
            </a:r>
            <a:r>
              <a:rPr lang="en-GB" b="1" dirty="0">
                <a:solidFill>
                  <a:srgbClr val="000000"/>
                </a:solidFill>
                <a:latin typeface="Palatino Linotype"/>
                <a:ea typeface="Times New Roman"/>
                <a:cs typeface="Times New Roman"/>
              </a:rPr>
              <a:t> </a:t>
            </a:r>
            <a:r>
              <a:rPr lang="en-GB" b="1" baseline="30000" dirty="0">
                <a:solidFill>
                  <a:srgbClr val="000000"/>
                </a:solidFill>
                <a:latin typeface="Palatino Linotype"/>
                <a:ea typeface="Times New Roman"/>
                <a:cs typeface="Times New Roman"/>
              </a:rPr>
              <a:t>1,</a:t>
            </a:r>
            <a:r>
              <a:rPr lang="en-GB" b="1" dirty="0">
                <a:solidFill>
                  <a:srgbClr val="000000"/>
                </a:solidFill>
                <a:latin typeface="Palatino Linotype"/>
                <a:ea typeface="Times New Roman"/>
                <a:cs typeface="Times New Roman"/>
              </a:rPr>
              <a:t>*</a:t>
            </a:r>
            <a:endParaRPr lang="hu-HU" b="1" dirty="0">
              <a:solidFill>
                <a:srgbClr val="000000"/>
              </a:solidFill>
              <a:latin typeface="Palatino Linotype"/>
              <a:ea typeface="Times New Roman"/>
              <a:cs typeface="Times New Roman"/>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smtClean="0">
                <a:latin typeface="Palatino Linotype" panose="02040502050505030304" pitchFamily="18" charset="0"/>
              </a:rPr>
              <a:t>1</a:t>
            </a:r>
            <a:r>
              <a:rPr lang="en-US" dirty="0" smtClean="0">
                <a:latin typeface="Palatino Linotype" panose="02040502050505030304" pitchFamily="18" charset="0"/>
              </a:rPr>
              <a:t> </a:t>
            </a:r>
            <a:r>
              <a:rPr lang="en-GB" kern="0" dirty="0" smtClean="0">
                <a:solidFill>
                  <a:srgbClr val="000000"/>
                </a:solidFill>
                <a:latin typeface="Palatino Linotype"/>
                <a:ea typeface="Times New Roman"/>
                <a:cs typeface="Times New Roman"/>
              </a:rPr>
              <a:t>University </a:t>
            </a:r>
            <a:r>
              <a:rPr lang="en-GB" kern="0" dirty="0">
                <a:solidFill>
                  <a:srgbClr val="000000"/>
                </a:solidFill>
                <a:latin typeface="Palatino Linotype"/>
                <a:ea typeface="Times New Roman"/>
                <a:cs typeface="Times New Roman"/>
              </a:rPr>
              <a:t>of Szeged, Faculty of Pharmacy, </a:t>
            </a:r>
            <a:r>
              <a:rPr lang="en-GB" kern="0" dirty="0" smtClean="0">
                <a:solidFill>
                  <a:srgbClr val="000000"/>
                </a:solidFill>
                <a:latin typeface="Palatino Linotype"/>
                <a:ea typeface="Times New Roman"/>
                <a:cs typeface="Times New Roman"/>
              </a:rPr>
              <a:t>Institute </a:t>
            </a:r>
            <a:r>
              <a:rPr lang="en-GB" kern="0" dirty="0">
                <a:solidFill>
                  <a:srgbClr val="000000"/>
                </a:solidFill>
                <a:latin typeface="Palatino Linotype"/>
                <a:ea typeface="Times New Roman"/>
                <a:cs typeface="Times New Roman"/>
              </a:rPr>
              <a:t>of Pharmaceutical Technology and Regulatory Affairs, H-6720, Szeged, </a:t>
            </a:r>
            <a:r>
              <a:rPr lang="en-GB" kern="0" dirty="0" err="1">
                <a:solidFill>
                  <a:srgbClr val="000000"/>
                </a:solidFill>
                <a:latin typeface="Palatino Linotype"/>
                <a:ea typeface="Times New Roman"/>
                <a:cs typeface="Times New Roman"/>
              </a:rPr>
              <a:t>Eötvös</a:t>
            </a:r>
            <a:r>
              <a:rPr lang="en-GB" kern="0" dirty="0">
                <a:solidFill>
                  <a:srgbClr val="000000"/>
                </a:solidFill>
                <a:latin typeface="Palatino Linotype"/>
                <a:ea typeface="Times New Roman"/>
                <a:cs typeface="Times New Roman"/>
              </a:rPr>
              <a:t> u. 6., </a:t>
            </a:r>
            <a:r>
              <a:rPr lang="en-GB" kern="0" dirty="0">
                <a:latin typeface="Palatino Linotype"/>
                <a:ea typeface="Times New Roman"/>
                <a:cs typeface="Times New Roman"/>
              </a:rPr>
              <a:t>Hungary</a:t>
            </a:r>
            <a:endParaRPr lang="fr-FR" dirty="0" smtClean="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kern="0" dirty="0">
                <a:solidFill>
                  <a:srgbClr val="000000"/>
                </a:solidFill>
                <a:latin typeface="Times New Roman"/>
                <a:ea typeface="Times New Roman"/>
              </a:rPr>
              <a:t>csoka.ildiko@szte.hu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7" name="Kép 3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3363" y="5492777"/>
            <a:ext cx="1003470" cy="10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33"/>
          <p:cNvPicPr>
            <a:picLocks noChangeAspect="1"/>
          </p:cNvPicPr>
          <p:nvPr/>
        </p:nvPicPr>
        <p:blipFill>
          <a:blip r:embed="rId4" cstate="print">
            <a:extLst>
              <a:ext uri="{28A0092B-C50C-407E-A947-70E740481C1C}">
                <a14:useLocalDpi xmlns:a14="http://schemas.microsoft.com/office/drawing/2010/main" val="0"/>
              </a:ext>
            </a:extLst>
          </a:blip>
          <a:srcRect r="74193"/>
          <a:stretch>
            <a:fillRect/>
          </a:stretch>
        </p:blipFill>
        <p:spPr bwMode="auto">
          <a:xfrm>
            <a:off x="5985207" y="5492778"/>
            <a:ext cx="1025913" cy="100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ép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6468" y="5455578"/>
            <a:ext cx="1171061" cy="1075974"/>
          </a:xfrm>
          <a:prstGeom prst="rect">
            <a:avLst/>
          </a:prstGeom>
        </p:spPr>
      </p:pic>
    </p:spTree>
    <p:extLst>
      <p:ext uri="{BB962C8B-B14F-4D97-AF65-F5344CB8AC3E}">
        <p14:creationId xmlns:p14="http://schemas.microsoft.com/office/powerpoint/2010/main" val="2008605295"/>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14640"/>
            <a:ext cx="5915023" cy="2754600"/>
          </a:xfrm>
          <a:prstGeom prst="rect">
            <a:avLst/>
          </a:prstGeom>
          <a:noFill/>
        </p:spPr>
        <p:txBody>
          <a:bodyPr wrap="square" rtlCol="0">
            <a:spAutoFit/>
          </a:bodyPr>
          <a:lstStyle/>
          <a:p>
            <a:r>
              <a:rPr lang="fr-FR" b="1" dirty="0">
                <a:latin typeface="Palatino Linotype" panose="02040502050505030304" pitchFamily="18" charset="0"/>
              </a:rPr>
              <a:t>Abstract: </a:t>
            </a:r>
            <a:endParaRPr lang="fr-FR" dirty="0" smtClean="0">
              <a:latin typeface="Palatino Linotype" panose="02040502050505030304" pitchFamily="18" charset="0"/>
            </a:endParaRPr>
          </a:p>
          <a:p>
            <a:pPr algn="just">
              <a:lnSpc>
                <a:spcPts val="1500"/>
              </a:lnSpc>
              <a:spcBef>
                <a:spcPts val="600"/>
              </a:spcBef>
              <a:spcAft>
                <a:spcPts val="0"/>
              </a:spcAft>
            </a:pPr>
            <a:r>
              <a:rPr lang="en-US" sz="1600" dirty="0" smtClean="0">
                <a:solidFill>
                  <a:srgbClr val="000000"/>
                </a:solidFill>
                <a:latin typeface="Palatino Linotype"/>
                <a:ea typeface="Times New Roman"/>
                <a:cs typeface="Times New Roman"/>
              </a:rPr>
              <a:t>Trans-resveratrol, due to its antioxidant property, has the potential to be successfully applied in the prevention and the treatment of neurological disorders (Parkinson’s and Alzheimer’s disease). Nevertheless, its traditional administration (intravenous, oral) and bioavailability are limited by its physical-chemical characteristics (solubility, chemical instability, sensitivity to heat, UV-light and pH). The ‘nose-to-brain’ application, as an alternate administration route, represents a way to reach the brain without the limitations of the blood-brain barrier, while the use of nano-sized drug delivery systems, like the liposomes, can overcome the developmental and therapeutic issues of the formulations. </a:t>
            </a:r>
            <a:endParaRPr lang="hu-HU" sz="1600" dirty="0" smtClean="0">
              <a:solidFill>
                <a:srgbClr val="000000"/>
              </a:solidFill>
              <a:latin typeface="Palatino Linotype"/>
              <a:ea typeface="Times New Roman"/>
              <a:cs typeface="Times New Roman"/>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Szövegdoboz 1"/>
          <p:cNvSpPr txBox="1"/>
          <p:nvPr/>
        </p:nvSpPr>
        <p:spPr>
          <a:xfrm>
            <a:off x="609600" y="5287957"/>
            <a:ext cx="6764594" cy="1754326"/>
          </a:xfrm>
          <a:prstGeom prst="rect">
            <a:avLst/>
          </a:prstGeom>
          <a:noFill/>
        </p:spPr>
        <p:txBody>
          <a:bodyPr wrap="square" rtlCol="0">
            <a:spAutoFit/>
          </a:bodyPr>
          <a:lstStyle/>
          <a:p>
            <a:pPr algn="just">
              <a:lnSpc>
                <a:spcPts val="1500"/>
              </a:lnSpc>
              <a:spcBef>
                <a:spcPts val="600"/>
              </a:spcBef>
              <a:spcAft>
                <a:spcPts val="600"/>
              </a:spcAft>
            </a:pPr>
            <a:r>
              <a:rPr lang="en-US" sz="1600" dirty="0">
                <a:solidFill>
                  <a:srgbClr val="000000"/>
                </a:solidFill>
                <a:latin typeface="Palatino Linotype"/>
                <a:ea typeface="Times New Roman"/>
                <a:cs typeface="Times New Roman"/>
              </a:rPr>
              <a:t>The formulation procedures of ‘nose-to-brain’ liposomal systems loaded with drugs with many limiting factors meet several risks; however, the adaption of the QbD tools helps to focus on the aimed final product quality and achieve </a:t>
            </a:r>
            <a:r>
              <a:rPr lang="en-GB" sz="1600" dirty="0">
                <a:solidFill>
                  <a:srgbClr val="000000"/>
                </a:solidFill>
                <a:latin typeface="Palatino Linotype"/>
                <a:ea typeface="Times New Roman"/>
                <a:cs typeface="Times New Roman"/>
              </a:rPr>
              <a:t>effective experimental designs</a:t>
            </a:r>
            <a:r>
              <a:rPr lang="en-US" sz="1600" dirty="0">
                <a:solidFill>
                  <a:srgbClr val="000000"/>
                </a:solidFill>
                <a:latin typeface="Palatino Linotype"/>
                <a:ea typeface="Times New Roman"/>
                <a:cs typeface="Times New Roman"/>
              </a:rPr>
              <a:t>.</a:t>
            </a:r>
            <a:endParaRPr lang="fr-FR" sz="1600" dirty="0">
              <a:latin typeface="Palatino Linotype" panose="02040502050505030304" pitchFamily="18" charset="0"/>
            </a:endParaRPr>
          </a:p>
          <a:p>
            <a:r>
              <a:rPr lang="fr-FR" b="1" dirty="0" smtClean="0">
                <a:latin typeface="Palatino Linotype" panose="02040502050505030304" pitchFamily="18" charset="0"/>
              </a:rPr>
              <a:t>Keywords</a:t>
            </a:r>
            <a:r>
              <a:rPr lang="fr-FR" b="1" dirty="0">
                <a:latin typeface="Palatino Linotype" panose="02040502050505030304" pitchFamily="18" charset="0"/>
              </a:rPr>
              <a:t>: </a:t>
            </a:r>
            <a:r>
              <a:rPr lang="en-US" sz="1600" dirty="0">
                <a:latin typeface="Palatino Linotype" panose="02040502050505030304" pitchFamily="18" charset="0"/>
              </a:rPr>
              <a:t>liposome; resveratrol; nose-to-brain; Quality by Design; Risk Assessment</a:t>
            </a:r>
            <a:endParaRPr lang="fr-FR" sz="1600" b="1" dirty="0">
              <a:latin typeface="Palatino Linotype" panose="02040502050505030304" pitchFamily="18" charset="0"/>
            </a:endParaRPr>
          </a:p>
          <a:p>
            <a:endParaRPr lang="hu-HU" dirty="0"/>
          </a:p>
        </p:txBody>
      </p:sp>
      <p:sp>
        <p:nvSpPr>
          <p:cNvPr id="3" name="Szövegdoboz 2"/>
          <p:cNvSpPr txBox="1"/>
          <p:nvPr/>
        </p:nvSpPr>
        <p:spPr>
          <a:xfrm>
            <a:off x="609600" y="2951253"/>
            <a:ext cx="7924800" cy="2362185"/>
          </a:xfrm>
          <a:prstGeom prst="rect">
            <a:avLst/>
          </a:prstGeom>
          <a:noFill/>
        </p:spPr>
        <p:txBody>
          <a:bodyPr wrap="square" rtlCol="0">
            <a:spAutoFit/>
          </a:bodyPr>
          <a:lstStyle/>
          <a:p>
            <a:pPr algn="just">
              <a:lnSpc>
                <a:spcPts val="1500"/>
              </a:lnSpc>
              <a:spcBef>
                <a:spcPts val="600"/>
              </a:spcBef>
            </a:pPr>
            <a:r>
              <a:rPr lang="en-US" sz="1600" dirty="0">
                <a:solidFill>
                  <a:srgbClr val="000000"/>
                </a:solidFill>
                <a:latin typeface="Palatino Linotype"/>
                <a:ea typeface="Times New Roman"/>
                <a:cs typeface="Times New Roman"/>
              </a:rPr>
              <a:t>This research paper shows the application of Risk Assessment, the key element of the Quality by Design mindset, in the development of a liposomal resveratrol-containing formulation with brain target and nasal administration. </a:t>
            </a:r>
            <a:endParaRPr lang="hu-HU" sz="1600" dirty="0">
              <a:solidFill>
                <a:srgbClr val="000000"/>
              </a:solidFill>
              <a:latin typeface="Palatino Linotype"/>
              <a:ea typeface="Times New Roman"/>
              <a:cs typeface="Times New Roman"/>
            </a:endParaRPr>
          </a:p>
          <a:p>
            <a:pPr algn="just">
              <a:lnSpc>
                <a:spcPts val="1500"/>
              </a:lnSpc>
              <a:spcBef>
                <a:spcPts val="600"/>
              </a:spcBef>
              <a:spcAft>
                <a:spcPts val="0"/>
              </a:spcAft>
            </a:pPr>
            <a:r>
              <a:rPr lang="en-US" sz="1600" dirty="0" smtClean="0">
                <a:solidFill>
                  <a:srgbClr val="000000"/>
                </a:solidFill>
                <a:latin typeface="Palatino Linotype"/>
                <a:ea typeface="Times New Roman"/>
                <a:cs typeface="Times New Roman"/>
              </a:rPr>
              <a:t>The </a:t>
            </a:r>
            <a:r>
              <a:rPr lang="en-US" sz="1600" dirty="0">
                <a:solidFill>
                  <a:srgbClr val="000000"/>
                </a:solidFill>
                <a:latin typeface="Palatino Linotype"/>
                <a:ea typeface="Times New Roman"/>
                <a:cs typeface="Times New Roman"/>
              </a:rPr>
              <a:t>study intends to demonstrate the definition of the quality target product profile, the selection of the critical factors, and the application of the RA to get a detailed view on the critical parts of the development process.</a:t>
            </a:r>
            <a:endParaRPr lang="hu-HU" sz="1600" dirty="0">
              <a:solidFill>
                <a:srgbClr val="000000"/>
              </a:solidFill>
              <a:latin typeface="Palatino Linotype"/>
              <a:ea typeface="Times New Roman"/>
              <a:cs typeface="Times New Roman"/>
            </a:endParaRPr>
          </a:p>
          <a:p>
            <a:pPr algn="just">
              <a:lnSpc>
                <a:spcPts val="1500"/>
              </a:lnSpc>
              <a:spcBef>
                <a:spcPts val="600"/>
              </a:spcBef>
              <a:spcAft>
                <a:spcPts val="0"/>
              </a:spcAft>
            </a:pPr>
            <a:r>
              <a:rPr lang="en-US" sz="1600" dirty="0">
                <a:solidFill>
                  <a:srgbClr val="000000"/>
                </a:solidFill>
                <a:latin typeface="Palatino Linotype"/>
                <a:ea typeface="Times New Roman"/>
                <a:cs typeface="Times New Roman"/>
              </a:rPr>
              <a:t>On these terms, the factors with the most significant impact on the product quality among the critical material attributes (phospholipids, active pharmaceutical ingredient (API) content, cholesterol ratio, surface modification), furthermore the production process (temperature, oxidation and light protection) were identified; subsequently, an RA-based liposome preparation process was described</a:t>
            </a:r>
            <a:r>
              <a:rPr lang="en-US" sz="1600" dirty="0" smtClean="0">
                <a:solidFill>
                  <a:srgbClr val="000000"/>
                </a:solidFill>
                <a:latin typeface="Palatino Linotype"/>
                <a:ea typeface="Times New Roman"/>
                <a:cs typeface="Times New Roman"/>
              </a:rPr>
              <a:t>.</a:t>
            </a:r>
            <a:endParaRPr lang="hu-HU" dirty="0"/>
          </a:p>
        </p:txBody>
      </p:sp>
      <p:pic>
        <p:nvPicPr>
          <p:cNvPr id="8" name="Kép 7"/>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291" t="17363" r="7416" b="16721"/>
          <a:stretch/>
        </p:blipFill>
        <p:spPr bwMode="auto">
          <a:xfrm rot="20535321">
            <a:off x="6537855" y="761343"/>
            <a:ext cx="2307776" cy="1378272"/>
          </a:xfrm>
          <a:prstGeom prst="rect">
            <a:avLst/>
          </a:prstGeom>
          <a:ln>
            <a:noFill/>
          </a:ln>
          <a:extLst>
            <a:ext uri="{53640926-AAD7-44D8-BBD7-CCE9431645EC}">
              <a14:shadowObscured xmlns:a14="http://schemas.microsoft.com/office/drawing/2010/main"/>
            </a:ext>
          </a:extLst>
        </p:spPr>
      </p:pic>
      <p:sp>
        <p:nvSpPr>
          <p:cNvPr id="9" name="Szövegdoboz 1"/>
          <p:cNvSpPr txBox="1"/>
          <p:nvPr/>
        </p:nvSpPr>
        <p:spPr>
          <a:xfrm>
            <a:off x="6524623" y="2333128"/>
            <a:ext cx="2009775" cy="50013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80340" marR="209550" algn="just">
              <a:lnSpc>
                <a:spcPts val="1300"/>
              </a:lnSpc>
              <a:spcBef>
                <a:spcPts val="600"/>
              </a:spcBef>
              <a:spcAft>
                <a:spcPts val="1200"/>
              </a:spcAft>
            </a:pPr>
            <a:r>
              <a:rPr lang="en-US" sz="1200" b="1" dirty="0">
                <a:solidFill>
                  <a:srgbClr val="000000"/>
                </a:solidFill>
                <a:effectLst/>
                <a:latin typeface="Palatino Linotype"/>
                <a:ea typeface="Times New Roman"/>
                <a:cs typeface="Times New Roman"/>
              </a:rPr>
              <a:t>Figure 1.</a:t>
            </a:r>
            <a:r>
              <a:rPr lang="en-US" sz="1200" dirty="0">
                <a:solidFill>
                  <a:srgbClr val="000000"/>
                </a:solidFill>
                <a:effectLst/>
                <a:latin typeface="Palatino Linotype"/>
                <a:ea typeface="Times New Roman"/>
                <a:cs typeface="Times New Roman"/>
              </a:rPr>
              <a:t> Structural formula of trans-resveratrol</a:t>
            </a:r>
            <a:endParaRPr lang="hu-HU" sz="1200" dirty="0">
              <a:solidFill>
                <a:srgbClr val="000000"/>
              </a:solidFill>
              <a:effectLst/>
              <a:latin typeface="Palatino Linotype"/>
              <a:ea typeface="Times New Roman"/>
              <a:cs typeface="Times New Roman"/>
            </a:endParaRPr>
          </a:p>
        </p:txBody>
      </p:sp>
    </p:spTree>
    <p:extLst>
      <p:ext uri="{BB962C8B-B14F-4D97-AF65-F5344CB8AC3E}">
        <p14:creationId xmlns:p14="http://schemas.microsoft.com/office/powerpoint/2010/main" val="2099526233"/>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79328"/>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Kép 7"/>
          <p:cNvPicPr/>
          <p:nvPr/>
        </p:nvPicPr>
        <p:blipFill>
          <a:blip r:embed="rId3">
            <a:extLst>
              <a:ext uri="{28A0092B-C50C-407E-A947-70E740481C1C}">
                <a14:useLocalDpi xmlns:a14="http://schemas.microsoft.com/office/drawing/2010/main" val="0"/>
              </a:ext>
            </a:extLst>
          </a:blip>
          <a:srcRect/>
          <a:stretch>
            <a:fillRect/>
          </a:stretch>
        </p:blipFill>
        <p:spPr bwMode="auto">
          <a:xfrm>
            <a:off x="818536" y="999985"/>
            <a:ext cx="7506928" cy="4232787"/>
          </a:xfrm>
          <a:prstGeom prst="rect">
            <a:avLst/>
          </a:prstGeom>
          <a:noFill/>
        </p:spPr>
      </p:pic>
      <p:sp>
        <p:nvSpPr>
          <p:cNvPr id="2" name="Szövegdoboz 1"/>
          <p:cNvSpPr txBox="1"/>
          <p:nvPr/>
        </p:nvSpPr>
        <p:spPr>
          <a:xfrm>
            <a:off x="609598" y="5324175"/>
            <a:ext cx="7056351" cy="425758"/>
          </a:xfrm>
          <a:prstGeom prst="rect">
            <a:avLst/>
          </a:prstGeom>
          <a:noFill/>
        </p:spPr>
        <p:txBody>
          <a:bodyPr wrap="square" rtlCol="0">
            <a:spAutoFit/>
          </a:bodyPr>
          <a:lstStyle/>
          <a:p>
            <a:pPr marL="269875" marR="269875" algn="just">
              <a:lnSpc>
                <a:spcPts val="1300"/>
              </a:lnSpc>
              <a:spcBef>
                <a:spcPts val="600"/>
              </a:spcBef>
              <a:spcAft>
                <a:spcPts val="1200"/>
              </a:spcAft>
            </a:pPr>
            <a:r>
              <a:rPr lang="en-US" sz="1200" b="1" dirty="0">
                <a:solidFill>
                  <a:srgbClr val="000000"/>
                </a:solidFill>
                <a:latin typeface="Palatino Linotype"/>
                <a:ea typeface="Times New Roman"/>
                <a:cs typeface="Times New Roman"/>
              </a:rPr>
              <a:t>Figure</a:t>
            </a:r>
            <a:r>
              <a:rPr lang="en-US" b="1" dirty="0">
                <a:solidFill>
                  <a:srgbClr val="000000"/>
                </a:solidFill>
                <a:latin typeface="Palatino Linotype"/>
                <a:ea typeface="Times New Roman"/>
                <a:cs typeface="Times New Roman"/>
              </a:rPr>
              <a:t> </a:t>
            </a:r>
            <a:r>
              <a:rPr lang="en-US" sz="1200" b="1" dirty="0">
                <a:solidFill>
                  <a:srgbClr val="000000"/>
                </a:solidFill>
                <a:latin typeface="Palatino Linotype"/>
                <a:ea typeface="Times New Roman"/>
                <a:cs typeface="Times New Roman"/>
              </a:rPr>
              <a:t>2.</a:t>
            </a:r>
            <a:r>
              <a:rPr lang="en-US" sz="1200" dirty="0">
                <a:solidFill>
                  <a:srgbClr val="000000"/>
                </a:solidFill>
                <a:latin typeface="Palatino Linotype"/>
                <a:ea typeface="Times New Roman"/>
                <a:cs typeface="Times New Roman"/>
              </a:rPr>
              <a:t> Ishikawa diagram for the evaluation of the cause-and-effect relationships in the trans-resveratrol containing </a:t>
            </a:r>
            <a:r>
              <a:rPr lang="hu-HU" sz="1200" dirty="0" smtClean="0">
                <a:solidFill>
                  <a:srgbClr val="000000"/>
                </a:solidFill>
                <a:latin typeface="Palatino Linotype"/>
                <a:ea typeface="Times New Roman"/>
                <a:cs typeface="Times New Roman"/>
              </a:rPr>
              <a:t>‚</a:t>
            </a:r>
            <a:r>
              <a:rPr lang="en-US" sz="1200" dirty="0" smtClean="0">
                <a:solidFill>
                  <a:srgbClr val="000000"/>
                </a:solidFill>
                <a:latin typeface="Palatino Linotype"/>
                <a:ea typeface="Times New Roman"/>
                <a:cs typeface="Times New Roman"/>
              </a:rPr>
              <a:t>nose-to-brain</a:t>
            </a:r>
            <a:r>
              <a:rPr lang="hu-HU" sz="1200" dirty="0" smtClean="0">
                <a:solidFill>
                  <a:srgbClr val="000000"/>
                </a:solidFill>
                <a:latin typeface="Palatino Linotype"/>
                <a:ea typeface="Times New Roman"/>
                <a:cs typeface="Times New Roman"/>
              </a:rPr>
              <a:t>’</a:t>
            </a:r>
            <a:r>
              <a:rPr lang="en-US" sz="1200" dirty="0" smtClean="0">
                <a:solidFill>
                  <a:srgbClr val="000000"/>
                </a:solidFill>
                <a:latin typeface="Palatino Linotype"/>
                <a:ea typeface="Times New Roman"/>
                <a:cs typeface="Times New Roman"/>
              </a:rPr>
              <a:t> </a:t>
            </a:r>
            <a:r>
              <a:rPr lang="en-US" sz="1200" dirty="0">
                <a:solidFill>
                  <a:srgbClr val="000000"/>
                </a:solidFill>
                <a:latin typeface="Palatino Linotype"/>
                <a:ea typeface="Times New Roman"/>
                <a:cs typeface="Times New Roman"/>
              </a:rPr>
              <a:t>liposomal formulation</a:t>
            </a:r>
            <a:endParaRPr lang="hu-HU" sz="1200" dirty="0">
              <a:solidFill>
                <a:srgbClr val="000000"/>
              </a:solidFill>
              <a:effectLst/>
              <a:latin typeface="Palatino Linotype"/>
              <a:ea typeface="Times New Roman"/>
              <a:cs typeface="Times New Roman"/>
            </a:endParaRPr>
          </a:p>
        </p:txBody>
      </p:sp>
      <p:sp>
        <p:nvSpPr>
          <p:cNvPr id="3" name="Szövegdoboz 2"/>
          <p:cNvSpPr txBox="1"/>
          <p:nvPr/>
        </p:nvSpPr>
        <p:spPr>
          <a:xfrm>
            <a:off x="609600" y="5830665"/>
            <a:ext cx="6690854" cy="765274"/>
          </a:xfrm>
          <a:prstGeom prst="rect">
            <a:avLst/>
          </a:prstGeom>
          <a:noFill/>
        </p:spPr>
        <p:txBody>
          <a:bodyPr wrap="square" rtlCol="0">
            <a:spAutoFit/>
          </a:bodyPr>
          <a:lstStyle/>
          <a:p>
            <a:pPr algn="just">
              <a:lnSpc>
                <a:spcPts val="1300"/>
              </a:lnSpc>
              <a:spcAft>
                <a:spcPts val="0"/>
              </a:spcAft>
            </a:pPr>
            <a:r>
              <a:rPr lang="hu-HU" sz="1400" dirty="0" smtClean="0">
                <a:solidFill>
                  <a:srgbClr val="000000"/>
                </a:solidFill>
                <a:latin typeface="Palatino Linotype"/>
                <a:ea typeface="Times New Roman"/>
                <a:cs typeface="Times New Roman"/>
              </a:rPr>
              <a:t>An</a:t>
            </a:r>
            <a:r>
              <a:rPr lang="en-GB" sz="1400" dirty="0" smtClean="0">
                <a:solidFill>
                  <a:srgbClr val="000000"/>
                </a:solidFill>
                <a:latin typeface="Palatino Linotype"/>
                <a:ea typeface="Times New Roman"/>
                <a:cs typeface="Times New Roman"/>
              </a:rPr>
              <a:t> </a:t>
            </a:r>
            <a:r>
              <a:rPr lang="en-GB" sz="1400" dirty="0">
                <a:solidFill>
                  <a:srgbClr val="000000"/>
                </a:solidFill>
                <a:latin typeface="Palatino Linotype"/>
                <a:ea typeface="Times New Roman"/>
                <a:cs typeface="Times New Roman"/>
              </a:rPr>
              <a:t>Ishikawa diagram </a:t>
            </a:r>
            <a:r>
              <a:rPr lang="en-GB" sz="1400" dirty="0" smtClean="0">
                <a:solidFill>
                  <a:srgbClr val="000000"/>
                </a:solidFill>
                <a:latin typeface="Palatino Linotype"/>
                <a:ea typeface="Times New Roman"/>
                <a:cs typeface="Times New Roman"/>
              </a:rPr>
              <a:t>was </a:t>
            </a:r>
            <a:r>
              <a:rPr lang="en-GB" sz="1400" dirty="0">
                <a:solidFill>
                  <a:srgbClr val="000000"/>
                </a:solidFill>
                <a:latin typeface="Palatino Linotype"/>
                <a:ea typeface="Times New Roman"/>
                <a:cs typeface="Times New Roman"/>
              </a:rPr>
              <a:t>designed to organise the knowledge and the requirements what are needed to execute a successful experimental design. The fishbone diagram collects the most important material quality and formulation requirements, furthermore the therapeutic and target product-oriented aspects.</a:t>
            </a:r>
            <a:endParaRPr lang="hu-HU" sz="1400" dirty="0">
              <a:solidFill>
                <a:srgbClr val="000000"/>
              </a:solidFill>
              <a:effectLst/>
              <a:latin typeface="Palatino Linotype"/>
              <a:ea typeface="Times New Roman"/>
              <a:cs typeface="Times New Roman"/>
            </a:endParaRPr>
          </a:p>
        </p:txBody>
      </p:sp>
    </p:spTree>
    <p:extLst>
      <p:ext uri="{BB962C8B-B14F-4D97-AF65-F5344CB8AC3E}">
        <p14:creationId xmlns:p14="http://schemas.microsoft.com/office/powerpoint/2010/main" val="885618975"/>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79328"/>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Szövegdoboz 1"/>
          <p:cNvSpPr txBox="1"/>
          <p:nvPr/>
        </p:nvSpPr>
        <p:spPr>
          <a:xfrm>
            <a:off x="599767" y="4567842"/>
            <a:ext cx="7944465" cy="259045"/>
          </a:xfrm>
          <a:prstGeom prst="rect">
            <a:avLst/>
          </a:prstGeom>
          <a:noFill/>
        </p:spPr>
        <p:txBody>
          <a:bodyPr wrap="square" rtlCol="0">
            <a:spAutoFit/>
          </a:bodyPr>
          <a:lstStyle/>
          <a:p>
            <a:pPr marL="269875" marR="269875" algn="ctr">
              <a:lnSpc>
                <a:spcPts val="1300"/>
              </a:lnSpc>
              <a:spcBef>
                <a:spcPts val="1200"/>
              </a:spcBef>
              <a:spcAft>
                <a:spcPts val="600"/>
              </a:spcAft>
            </a:pPr>
            <a:r>
              <a:rPr lang="en-US" sz="1200" b="1" dirty="0">
                <a:solidFill>
                  <a:srgbClr val="000000"/>
                </a:solidFill>
                <a:latin typeface="Palatino Linotype"/>
                <a:ea typeface="Times New Roman"/>
                <a:cs typeface="Times New Roman"/>
              </a:rPr>
              <a:t>Table 1.</a:t>
            </a:r>
            <a:r>
              <a:rPr lang="en-US" sz="1200" dirty="0">
                <a:solidFill>
                  <a:srgbClr val="000000"/>
                </a:solidFill>
                <a:latin typeface="Palatino Linotype"/>
                <a:ea typeface="Times New Roman"/>
                <a:cs typeface="Times New Roman"/>
              </a:rPr>
              <a:t> QTPP and CQAs of the trans-resveratrol-containing “nose-to-brain” liposomal formulation</a:t>
            </a:r>
            <a:endParaRPr lang="hu-HU" sz="1200" dirty="0">
              <a:solidFill>
                <a:srgbClr val="000000"/>
              </a:solidFill>
              <a:effectLst/>
              <a:latin typeface="Palatino Linotype"/>
              <a:ea typeface="Times New Roman"/>
              <a:cs typeface="Times New Roman"/>
            </a:endParaRPr>
          </a:p>
        </p:txBody>
      </p:sp>
      <p:graphicFrame>
        <p:nvGraphicFramePr>
          <p:cNvPr id="9" name="Táblázat 8"/>
          <p:cNvGraphicFramePr>
            <a:graphicFrameLocks noGrp="1"/>
          </p:cNvGraphicFramePr>
          <p:nvPr>
            <p:extLst>
              <p:ext uri="{D42A27DB-BD31-4B8C-83A1-F6EECF244321}">
                <p14:modId xmlns:p14="http://schemas.microsoft.com/office/powerpoint/2010/main" val="846781436"/>
              </p:ext>
            </p:extLst>
          </p:nvPr>
        </p:nvGraphicFramePr>
        <p:xfrm>
          <a:off x="614516" y="997084"/>
          <a:ext cx="7914968" cy="3497016"/>
        </p:xfrm>
        <a:graphic>
          <a:graphicData uri="http://schemas.openxmlformats.org/drawingml/2006/table">
            <a:tbl>
              <a:tblPr firstRow="1" firstCol="1" bandRow="1">
                <a:tableStyleId>{2D5ABB26-0587-4C30-8999-92F81FD0307C}</a:tableStyleId>
              </a:tblPr>
              <a:tblGrid>
                <a:gridCol w="1978742"/>
                <a:gridCol w="1978742"/>
                <a:gridCol w="1978742"/>
                <a:gridCol w="1978742"/>
              </a:tblGrid>
              <a:tr h="227060">
                <a:tc>
                  <a:txBody>
                    <a:bodyPr/>
                    <a:lstStyle/>
                    <a:p>
                      <a:pPr algn="ctr">
                        <a:lnSpc>
                          <a:spcPct val="100000"/>
                        </a:lnSpc>
                        <a:spcBef>
                          <a:spcPts val="1200"/>
                        </a:spcBef>
                        <a:spcAft>
                          <a:spcPts val="1200"/>
                        </a:spcAft>
                      </a:pPr>
                      <a:r>
                        <a:rPr lang="en-US" sz="1400" b="1" dirty="0">
                          <a:effectLst/>
                          <a:latin typeface="Palatino Linotype" panose="02040502050505030304" pitchFamily="18" charset="0"/>
                        </a:rPr>
                        <a:t>QTPP</a:t>
                      </a:r>
                      <a:endParaRPr lang="hu-HU" sz="1400" b="1"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lnSpc>
                          <a:spcPct val="100000"/>
                        </a:lnSpc>
                        <a:spcBef>
                          <a:spcPts val="1200"/>
                        </a:spcBef>
                        <a:spcAft>
                          <a:spcPts val="1200"/>
                        </a:spcAft>
                      </a:pPr>
                      <a:r>
                        <a:rPr lang="en-US" sz="1400" b="1" dirty="0">
                          <a:effectLst/>
                          <a:latin typeface="Palatino Linotype" panose="02040502050505030304" pitchFamily="18" charset="0"/>
                        </a:rPr>
                        <a:t>details</a:t>
                      </a:r>
                      <a:endParaRPr lang="hu-HU" sz="1400" b="1"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lnSpc>
                          <a:spcPct val="100000"/>
                        </a:lnSpc>
                        <a:spcBef>
                          <a:spcPts val="1200"/>
                        </a:spcBef>
                        <a:spcAft>
                          <a:spcPts val="1200"/>
                        </a:spcAft>
                      </a:pPr>
                      <a:r>
                        <a:rPr lang="en-US" sz="1400" b="1" dirty="0">
                          <a:effectLst/>
                          <a:latin typeface="Palatino Linotype" panose="02040502050505030304" pitchFamily="18" charset="0"/>
                        </a:rPr>
                        <a:t>CQAs</a:t>
                      </a:r>
                      <a:endParaRPr lang="hu-HU" sz="1400" b="1"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lnSpc>
                          <a:spcPct val="100000"/>
                        </a:lnSpc>
                        <a:spcBef>
                          <a:spcPts val="1200"/>
                        </a:spcBef>
                        <a:spcAft>
                          <a:spcPts val="1200"/>
                        </a:spcAft>
                      </a:pPr>
                      <a:r>
                        <a:rPr lang="de-DE" sz="1400" b="1" dirty="0" err="1">
                          <a:effectLst/>
                          <a:latin typeface="Palatino Linotype" panose="02040502050505030304" pitchFamily="18" charset="0"/>
                        </a:rPr>
                        <a:t>details</a:t>
                      </a:r>
                      <a:endParaRPr lang="hu-HU" sz="1400" b="1"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5556">
                <a:tc>
                  <a:txBody>
                    <a:bodyPr/>
                    <a:lstStyle/>
                    <a:p>
                      <a:pPr algn="ctr">
                        <a:lnSpc>
                          <a:spcPts val="1000"/>
                        </a:lnSpc>
                        <a:spcAft>
                          <a:spcPts val="0"/>
                        </a:spcAft>
                      </a:pPr>
                      <a:r>
                        <a:rPr lang="en-US" sz="1200" dirty="0">
                          <a:effectLst/>
                          <a:latin typeface="Palatino Linotype" panose="02040502050505030304" pitchFamily="18" charset="0"/>
                        </a:rPr>
                        <a:t>indication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algn="ctr">
                        <a:lnSpc>
                          <a:spcPts val="1000"/>
                        </a:lnSpc>
                        <a:spcAft>
                          <a:spcPts val="0"/>
                        </a:spcAft>
                      </a:pPr>
                      <a:r>
                        <a:rPr lang="en-US" sz="1200" dirty="0">
                          <a:effectLst/>
                          <a:latin typeface="Palatino Linotype" panose="02040502050505030304" pitchFamily="18" charset="0"/>
                        </a:rPr>
                        <a:t>neuroprotection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algn="ctr">
                        <a:lnSpc>
                          <a:spcPts val="1000"/>
                        </a:lnSpc>
                        <a:spcAft>
                          <a:spcPts val="0"/>
                        </a:spcAft>
                      </a:pPr>
                      <a:r>
                        <a:rPr lang="en-US" sz="1200" dirty="0">
                          <a:effectLst/>
                          <a:latin typeface="Palatino Linotype" panose="02040502050505030304" pitchFamily="18" charset="0"/>
                        </a:rPr>
                        <a:t>morphology of liposomes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pPr algn="ctr">
                        <a:lnSpc>
                          <a:spcPts val="1000"/>
                        </a:lnSpc>
                        <a:spcAft>
                          <a:spcPts val="0"/>
                        </a:spcAft>
                      </a:pPr>
                      <a:r>
                        <a:rPr lang="de-DE" sz="1200" dirty="0" err="1">
                          <a:effectLst/>
                          <a:latin typeface="Palatino Linotype" panose="02040502050505030304" pitchFamily="18" charset="0"/>
                        </a:rPr>
                        <a:t>spherical</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conventional</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vesicles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r>
              <a:tr h="318743">
                <a:tc>
                  <a:txBody>
                    <a:bodyPr/>
                    <a:lstStyle/>
                    <a:p>
                      <a:pPr algn="ctr">
                        <a:lnSpc>
                          <a:spcPts val="1000"/>
                        </a:lnSpc>
                        <a:spcAft>
                          <a:spcPts val="0"/>
                        </a:spcAft>
                      </a:pPr>
                      <a:r>
                        <a:rPr lang="en-US" sz="1200" dirty="0">
                          <a:effectLst/>
                          <a:latin typeface="Palatino Linotype" panose="02040502050505030304" pitchFamily="18" charset="0"/>
                        </a:rPr>
                        <a:t>target patient population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US" sz="1200" dirty="0">
                          <a:effectLst/>
                          <a:latin typeface="Palatino Linotype" panose="02040502050505030304" pitchFamily="18" charset="0"/>
                        </a:rPr>
                        <a:t>ageing population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en-US" sz="1200" dirty="0">
                          <a:effectLst/>
                          <a:latin typeface="Palatino Linotype" panose="02040502050505030304" pitchFamily="18" charset="0"/>
                        </a:rPr>
                        <a:t>size of vesicles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a:effectLst/>
                          <a:latin typeface="Palatino Linotype" panose="02040502050505030304" pitchFamily="18" charset="0"/>
                        </a:rPr>
                        <a:t>medium-sized unilamellar vesicles (MUV)</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285556">
                <a:tc>
                  <a:txBody>
                    <a:bodyPr/>
                    <a:lstStyle/>
                    <a:p>
                      <a:pPr algn="ctr">
                        <a:lnSpc>
                          <a:spcPts val="1000"/>
                        </a:lnSpc>
                        <a:spcAft>
                          <a:spcPts val="0"/>
                        </a:spcAft>
                      </a:pPr>
                      <a:r>
                        <a:rPr lang="de-DE" sz="1200" dirty="0">
                          <a:effectLst/>
                          <a:latin typeface="Palatino Linotype" panose="02040502050505030304" pitchFamily="18" charset="0"/>
                        </a:rPr>
                        <a:t>route </a:t>
                      </a:r>
                      <a:r>
                        <a:rPr lang="de-DE" sz="1200" dirty="0" err="1">
                          <a:effectLst/>
                          <a:latin typeface="Palatino Linotype" panose="02040502050505030304" pitchFamily="18" charset="0"/>
                        </a:rPr>
                        <a:t>of</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administration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de-DE" sz="1200" dirty="0">
                          <a:effectLst/>
                          <a:latin typeface="Palatino Linotype" panose="02040502050505030304" pitchFamily="18" charset="0"/>
                        </a:rPr>
                        <a:t>“nose-to-brain”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de-DE" sz="1200" dirty="0" err="1">
                          <a:effectLst/>
                          <a:latin typeface="Palatino Linotype" panose="02040502050505030304" pitchFamily="18" charset="0"/>
                        </a:rPr>
                        <a:t>surface</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modification</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a:effectLst/>
                          <a:latin typeface="Palatino Linotype" panose="02040502050505030304" pitchFamily="18" charset="0"/>
                        </a:rPr>
                        <a:t>polyethylene glycol (PEG) chains</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285556">
                <a:tc>
                  <a:txBody>
                    <a:bodyPr/>
                    <a:lstStyle/>
                    <a:p>
                      <a:pPr algn="ctr">
                        <a:lnSpc>
                          <a:spcPts val="1000"/>
                        </a:lnSpc>
                        <a:spcAft>
                          <a:spcPts val="0"/>
                        </a:spcAft>
                      </a:pPr>
                      <a:r>
                        <a:rPr lang="de-DE" sz="1200">
                          <a:effectLst/>
                          <a:latin typeface="Palatino Linotype" panose="02040502050505030304" pitchFamily="18" charset="0"/>
                        </a:rPr>
                        <a:t>dosage form</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de-DE" sz="1200" dirty="0" err="1">
                          <a:effectLst/>
                          <a:latin typeface="Palatino Linotype" panose="02040502050505030304" pitchFamily="18" charset="0"/>
                        </a:rPr>
                        <a:t>aqueous</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solution</a:t>
                      </a:r>
                      <a:r>
                        <a:rPr lang="de-DE" sz="1200" dirty="0">
                          <a:effectLst/>
                          <a:latin typeface="Palatino Linotype" panose="02040502050505030304" pitchFamily="18" charset="0"/>
                        </a:rPr>
                        <a:t>;</a:t>
                      </a:r>
                      <a:br>
                        <a:rPr lang="de-DE" sz="1200" dirty="0">
                          <a:effectLst/>
                          <a:latin typeface="Palatino Linotype" panose="02040502050505030304" pitchFamily="18" charset="0"/>
                        </a:rPr>
                      </a:br>
                      <a:r>
                        <a:rPr lang="de-DE" sz="1200" dirty="0" err="1">
                          <a:effectLst/>
                          <a:latin typeface="Palatino Linotype" panose="02040502050505030304" pitchFamily="18" charset="0"/>
                        </a:rPr>
                        <a:t>lyophilised</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plaques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de-DE" sz="1200" dirty="0" err="1">
                          <a:effectLst/>
                          <a:latin typeface="Palatino Linotype" panose="02040502050505030304" pitchFamily="18" charset="0"/>
                        </a:rPr>
                        <a:t>polydispersity</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a:effectLst/>
                          <a:latin typeface="Palatino Linotype" panose="02040502050505030304" pitchFamily="18" charset="0"/>
                        </a:rPr>
                        <a:t>monodisperse formulation</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309723">
                <a:tc>
                  <a:txBody>
                    <a:bodyPr/>
                    <a:lstStyle/>
                    <a:p>
                      <a:pPr algn="ctr">
                        <a:lnSpc>
                          <a:spcPts val="1000"/>
                        </a:lnSpc>
                        <a:spcAft>
                          <a:spcPts val="0"/>
                        </a:spcAft>
                      </a:pPr>
                      <a:r>
                        <a:rPr lang="de-DE" sz="1200">
                          <a:effectLst/>
                          <a:latin typeface="Palatino Linotype" panose="02040502050505030304" pitchFamily="18" charset="0"/>
                        </a:rPr>
                        <a:t>drug target</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dopaminergic neurons; </a:t>
                      </a:r>
                      <a:r>
                        <a:rPr lang="hu-HU" sz="1200" dirty="0" smtClean="0">
                          <a:effectLst/>
                          <a:latin typeface="Palatino Linotype" panose="02040502050505030304" pitchFamily="18" charset="0"/>
                        </a:rPr>
                        <a:t/>
                      </a:r>
                      <a:br>
                        <a:rPr lang="hu-HU" sz="1200" dirty="0" smtClean="0">
                          <a:effectLst/>
                          <a:latin typeface="Palatino Linotype" panose="02040502050505030304" pitchFamily="18" charset="0"/>
                        </a:rPr>
                      </a:br>
                      <a:r>
                        <a:rPr lang="de-DE" sz="1200" dirty="0" smtClean="0">
                          <a:effectLst/>
                          <a:latin typeface="Palatino Linotype" panose="02040502050505030304" pitchFamily="18" charset="0"/>
                        </a:rPr>
                        <a:t>β</a:t>
                      </a:r>
                      <a:r>
                        <a:rPr lang="en-GB" sz="1200" dirty="0">
                          <a:effectLst/>
                          <a:latin typeface="Palatino Linotype" panose="02040502050505030304" pitchFamily="18" charset="0"/>
                        </a:rPr>
                        <a:t>-amyloid plaques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de-DE" sz="1200" dirty="0" err="1">
                          <a:effectLst/>
                          <a:latin typeface="Palatino Linotype" panose="02040502050505030304" pitchFamily="18" charset="0"/>
                        </a:rPr>
                        <a:t>zeta</a:t>
                      </a:r>
                      <a:r>
                        <a:rPr lang="de-DE" sz="1200" dirty="0">
                          <a:effectLst/>
                          <a:latin typeface="Palatino Linotype" panose="02040502050505030304" pitchFamily="18" charset="0"/>
                        </a:rPr>
                        <a:t> potential</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highly charged</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428334">
                <a:tc>
                  <a:txBody>
                    <a:bodyPr/>
                    <a:lstStyle/>
                    <a:p>
                      <a:pPr algn="ctr">
                        <a:lnSpc>
                          <a:spcPts val="1000"/>
                        </a:lnSpc>
                        <a:spcAft>
                          <a:spcPts val="0"/>
                        </a:spcAft>
                      </a:pPr>
                      <a:r>
                        <a:rPr lang="de-DE" sz="1200" dirty="0" err="1">
                          <a:effectLst/>
                          <a:latin typeface="Palatino Linotype" panose="02040502050505030304" pitchFamily="18" charset="0"/>
                        </a:rPr>
                        <a:t>drug</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release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de-DE" sz="1200" dirty="0" err="1">
                          <a:effectLst/>
                          <a:latin typeface="Palatino Linotype" panose="02040502050505030304" pitchFamily="18" charset="0"/>
                        </a:rPr>
                        <a:t>sustained</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release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de-DE" sz="1200" dirty="0" err="1">
                          <a:effectLst/>
                          <a:latin typeface="Palatino Linotype" panose="02040502050505030304" pitchFamily="18" charset="0"/>
                        </a:rPr>
                        <a:t>phase</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transition</a:t>
                      </a:r>
                      <a:r>
                        <a:rPr lang="de-DE" sz="1200" dirty="0">
                          <a:effectLst/>
                          <a:latin typeface="Palatino Linotype" panose="02040502050505030304" pitchFamily="18" charset="0"/>
                        </a:rPr>
                        <a:t> </a:t>
                      </a:r>
                      <a:r>
                        <a:rPr lang="de-DE" sz="1200" dirty="0" err="1">
                          <a:effectLst/>
                          <a:latin typeface="Palatino Linotype" panose="02040502050505030304" pitchFamily="18" charset="0"/>
                        </a:rPr>
                        <a:t>temperature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formulation-suitable, trans-resveratrol decreases the value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285556">
                <a:tc>
                  <a:txBody>
                    <a:bodyPr/>
                    <a:lstStyle/>
                    <a:p>
                      <a:pPr algn="ctr">
                        <a:lnSpc>
                          <a:spcPts val="1000"/>
                        </a:lnSpc>
                        <a:spcAft>
                          <a:spcPts val="0"/>
                        </a:spcAft>
                      </a:pPr>
                      <a:r>
                        <a:rPr lang="de-DE" sz="1200">
                          <a:effectLst/>
                          <a:latin typeface="Palatino Linotype" panose="02040502050505030304" pitchFamily="18" charset="0"/>
                        </a:rPr>
                        <a:t>viscosity</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enough but not too viscous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en-GB" sz="1200" dirty="0">
                          <a:effectLst/>
                          <a:latin typeface="Palatino Linotype" panose="02040502050505030304" pitchFamily="18" charset="0"/>
                        </a:rPr>
                        <a:t>API content</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trans-resveratrol</a:t>
                      </a:r>
                      <a:br>
                        <a:rPr lang="en-GB" sz="1200" dirty="0">
                          <a:effectLst/>
                          <a:latin typeface="Palatino Linotype" panose="02040502050505030304" pitchFamily="18" charset="0"/>
                        </a:rPr>
                      </a:br>
                      <a:r>
                        <a:rPr lang="en-GB" sz="1200" dirty="0">
                          <a:effectLst/>
                          <a:latin typeface="Palatino Linotype" panose="02040502050505030304" pitchFamily="18" charset="0"/>
                        </a:rPr>
                        <a:t>-containing </a:t>
                      </a:r>
                      <a:r>
                        <a:rPr lang="en-GB" sz="1200" dirty="0" smtClean="0">
                          <a:effectLst/>
                          <a:latin typeface="Palatino Linotype" panose="02040502050505030304" pitchFamily="18" charset="0"/>
                        </a:rPr>
                        <a:t>vesicles</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285556">
                <a:tc>
                  <a:txBody>
                    <a:bodyPr/>
                    <a:lstStyle/>
                    <a:p>
                      <a:pPr algn="ctr">
                        <a:lnSpc>
                          <a:spcPts val="1000"/>
                        </a:lnSpc>
                        <a:spcAft>
                          <a:spcPts val="0"/>
                        </a:spcAft>
                      </a:pPr>
                      <a:r>
                        <a:rPr lang="en-GB" sz="1200">
                          <a:effectLst/>
                          <a:latin typeface="Palatino Linotype" panose="02040502050505030304" pitchFamily="18" charset="0"/>
                        </a:rPr>
                        <a:t>osmolarity</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tolerable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en-GB" sz="1200" dirty="0">
                          <a:effectLst/>
                          <a:latin typeface="Palatino Linotype" panose="02040502050505030304" pitchFamily="18" charset="0"/>
                        </a:rPr>
                        <a:t>position of the API</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in the lipophilic double membrane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428334">
                <a:tc>
                  <a:txBody>
                    <a:bodyPr/>
                    <a:lstStyle/>
                    <a:p>
                      <a:pPr algn="ctr">
                        <a:lnSpc>
                          <a:spcPts val="1000"/>
                        </a:lnSpc>
                        <a:spcAft>
                          <a:spcPts val="0"/>
                        </a:spcAft>
                      </a:pPr>
                      <a:r>
                        <a:rPr lang="en-GB" sz="1200">
                          <a:effectLst/>
                          <a:latin typeface="Palatino Linotype" panose="02040502050505030304" pitchFamily="18" charset="0"/>
                        </a:rPr>
                        <a:t>pH </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a:effectLst/>
                          <a:latin typeface="Palatino Linotype" panose="02040502050505030304" pitchFamily="18" charset="0"/>
                        </a:rPr>
                        <a:t>suitable for intranasal administration and trans-resveratrol stability</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en-GB" sz="1200" dirty="0">
                          <a:effectLst/>
                          <a:latin typeface="Palatino Linotype" panose="02040502050505030304" pitchFamily="18" charset="0"/>
                        </a:rPr>
                        <a:t>encapsulation efficiency</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high value</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144548">
                <a:tc>
                  <a:txBody>
                    <a:bodyPr/>
                    <a:lstStyle/>
                    <a:p>
                      <a:pPr algn="ctr">
                        <a:lnSpc>
                          <a:spcPts val="1000"/>
                        </a:lnSpc>
                        <a:spcAft>
                          <a:spcPts val="0"/>
                        </a:spcAft>
                      </a:pPr>
                      <a:r>
                        <a:rPr lang="en-GB" sz="1200">
                          <a:effectLst/>
                          <a:latin typeface="Palatino Linotype" panose="02040502050505030304" pitchFamily="18" charset="0"/>
                        </a:rPr>
                        <a:t>stability</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a:effectLst/>
                          <a:latin typeface="Palatino Linotype" panose="02040502050505030304" pitchFamily="18" charset="0"/>
                        </a:rPr>
                        <a:t>stable formulation</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ts val="1000"/>
                        </a:lnSpc>
                        <a:spcAft>
                          <a:spcPts val="0"/>
                        </a:spcAft>
                      </a:pPr>
                      <a:r>
                        <a:rPr lang="en-GB" sz="1200" dirty="0">
                          <a:effectLst/>
                          <a:latin typeface="Palatino Linotype" panose="02040502050505030304" pitchFamily="18" charset="0"/>
                        </a:rPr>
                        <a:t> </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tcPr>
                </a:tc>
                <a:tc>
                  <a:txBody>
                    <a:bodyPr/>
                    <a:lstStyle/>
                    <a:p>
                      <a:pPr algn="ctr">
                        <a:lnSpc>
                          <a:spcPts val="1000"/>
                        </a:lnSpc>
                        <a:spcAft>
                          <a:spcPts val="0"/>
                        </a:spcAft>
                      </a:pPr>
                      <a:r>
                        <a:rPr lang="en-GB" sz="1200" dirty="0">
                          <a:effectLst/>
                          <a:latin typeface="Palatino Linotype" panose="02040502050505030304" pitchFamily="18" charset="0"/>
                        </a:rPr>
                        <a:t> </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tcPr>
                </a:tc>
              </a:tr>
              <a:tr h="212494">
                <a:tc>
                  <a:txBody>
                    <a:bodyPr/>
                    <a:lstStyle/>
                    <a:p>
                      <a:pPr algn="ctr">
                        <a:lnSpc>
                          <a:spcPts val="1000"/>
                        </a:lnSpc>
                        <a:spcAft>
                          <a:spcPts val="0"/>
                        </a:spcAft>
                      </a:pPr>
                      <a:r>
                        <a:rPr lang="en-GB" sz="1200" dirty="0">
                          <a:effectLst/>
                          <a:latin typeface="Palatino Linotype" panose="02040502050505030304" pitchFamily="18" charset="0"/>
                        </a:rPr>
                        <a:t>homogeneity</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pPr algn="ctr">
                        <a:lnSpc>
                          <a:spcPts val="1000"/>
                        </a:lnSpc>
                        <a:spcAft>
                          <a:spcPts val="0"/>
                        </a:spcAft>
                      </a:pPr>
                      <a:r>
                        <a:rPr lang="en-GB" sz="1200">
                          <a:effectLst/>
                          <a:latin typeface="Palatino Linotype" panose="02040502050505030304" pitchFamily="18" charset="0"/>
                        </a:rPr>
                        <a:t>homogenous formulation</a:t>
                      </a:r>
                      <a:endParaRPr lang="hu-HU" sz="120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algn="ctr">
                        <a:lnSpc>
                          <a:spcPts val="1000"/>
                        </a:lnSpc>
                        <a:spcAft>
                          <a:spcPts val="0"/>
                        </a:spcAft>
                      </a:pPr>
                      <a:r>
                        <a:rPr lang="en-GB" sz="1200" dirty="0">
                          <a:effectLst/>
                          <a:latin typeface="Palatino Linotype" panose="02040502050505030304" pitchFamily="18" charset="0"/>
                        </a:rPr>
                        <a:t> </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pPr algn="ctr">
                        <a:lnSpc>
                          <a:spcPts val="1000"/>
                        </a:lnSpc>
                        <a:spcAft>
                          <a:spcPts val="0"/>
                        </a:spcAft>
                      </a:pPr>
                      <a:r>
                        <a:rPr lang="en-GB" sz="1200" dirty="0">
                          <a:effectLst/>
                          <a:latin typeface="Palatino Linotype" panose="02040502050505030304" pitchFamily="18" charset="0"/>
                        </a:rPr>
                        <a:t> </a:t>
                      </a:r>
                      <a:endParaRPr lang="hu-HU" sz="1200" dirty="0">
                        <a:solidFill>
                          <a:srgbClr val="000000"/>
                        </a:solidFill>
                        <a:effectLst/>
                        <a:latin typeface="Palatino Linotype" panose="02040502050505030304" pitchFamily="18" charset="0"/>
                        <a:ea typeface="Times New Roman"/>
                        <a:cs typeface="Times New Roman"/>
                      </a:endParaRPr>
                    </a:p>
                  </a:txBody>
                  <a:tcPr marL="58018" marR="58018" marT="0" marB="0" anchor="ct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r>
            </a:tbl>
          </a:graphicData>
        </a:graphic>
      </p:graphicFrame>
      <p:sp>
        <p:nvSpPr>
          <p:cNvPr id="18" name="Szövegdoboz 17"/>
          <p:cNvSpPr txBox="1"/>
          <p:nvPr/>
        </p:nvSpPr>
        <p:spPr>
          <a:xfrm>
            <a:off x="609600" y="4880376"/>
            <a:ext cx="6690852" cy="1932260"/>
          </a:xfrm>
          <a:prstGeom prst="rect">
            <a:avLst/>
          </a:prstGeom>
          <a:noFill/>
        </p:spPr>
        <p:txBody>
          <a:bodyPr wrap="square" rtlCol="0">
            <a:spAutoFit/>
          </a:bodyPr>
          <a:lstStyle/>
          <a:p>
            <a:pPr algn="just">
              <a:lnSpc>
                <a:spcPts val="1300"/>
              </a:lnSpc>
              <a:spcAft>
                <a:spcPts val="0"/>
              </a:spcAft>
            </a:pPr>
            <a:r>
              <a:rPr lang="en-GB" sz="1400" dirty="0">
                <a:solidFill>
                  <a:srgbClr val="000000"/>
                </a:solidFill>
                <a:latin typeface="Palatino Linotype"/>
                <a:ea typeface="Times New Roman"/>
                <a:cs typeface="Times New Roman"/>
              </a:rPr>
              <a:t>The profile of the target product (QTPP) and the quality requirements of the formulation (CQAs) are summarised in Table 1. The QTPP depends mainly on the therapeutic or clinical aims and requirements, the characteristics of the drug substance, the administration route and the dose of the drug. This collection of the properties is always unique for a formulation. The CQAs of the product are the physical, chemical, biological and microbiological properties that should reach the indicated quality, range or limit to ensure the consistent end-product quality.</a:t>
            </a:r>
            <a:r>
              <a:rPr lang="en-GB" sz="1400" dirty="0">
                <a:solidFill>
                  <a:srgbClr val="C45911"/>
                </a:solidFill>
                <a:latin typeface="Palatino Linotype"/>
                <a:ea typeface="Times New Roman"/>
                <a:cs typeface="Times New Roman"/>
              </a:rPr>
              <a:t> </a:t>
            </a:r>
            <a:r>
              <a:rPr lang="en-GB" sz="1400" dirty="0">
                <a:solidFill>
                  <a:srgbClr val="000000"/>
                </a:solidFill>
                <a:latin typeface="Palatino Linotype"/>
                <a:ea typeface="Times New Roman"/>
                <a:cs typeface="Times New Roman"/>
              </a:rPr>
              <a:t>For example, the features of liposomes, the size, the size distribution and the surface charge of the vesicles, furthermore the API-related properties of the formulation can be a part of the CQAs. These factors are also always unique for the </a:t>
            </a:r>
            <a:endParaRPr lang="hu-HU" sz="1400" dirty="0" smtClean="0">
              <a:solidFill>
                <a:srgbClr val="000000"/>
              </a:solidFill>
              <a:latin typeface="Palatino Linotype"/>
              <a:ea typeface="Times New Roman"/>
              <a:cs typeface="Times New Roman"/>
            </a:endParaRPr>
          </a:p>
          <a:p>
            <a:pPr algn="just">
              <a:lnSpc>
                <a:spcPts val="1300"/>
              </a:lnSpc>
              <a:spcAft>
                <a:spcPts val="0"/>
              </a:spcAft>
            </a:pPr>
            <a:r>
              <a:rPr lang="en-GB" sz="1400" dirty="0" smtClean="0">
                <a:solidFill>
                  <a:srgbClr val="000000"/>
                </a:solidFill>
                <a:latin typeface="Palatino Linotype"/>
                <a:ea typeface="Times New Roman"/>
                <a:cs typeface="Times New Roman"/>
              </a:rPr>
              <a:t>preparation </a:t>
            </a:r>
            <a:r>
              <a:rPr lang="en-GB" sz="1400" dirty="0">
                <a:solidFill>
                  <a:srgbClr val="000000"/>
                </a:solidFill>
                <a:latin typeface="Palatino Linotype"/>
                <a:ea typeface="Times New Roman"/>
                <a:cs typeface="Times New Roman"/>
              </a:rPr>
              <a:t>and depend on the QTPP.</a:t>
            </a:r>
            <a:endParaRPr lang="hu-HU" sz="1400" dirty="0">
              <a:solidFill>
                <a:srgbClr val="000000"/>
              </a:solidFill>
              <a:effectLst/>
              <a:latin typeface="Palatino Linotype"/>
              <a:ea typeface="Times New Roman"/>
              <a:cs typeface="Times New Roman"/>
            </a:endParaRPr>
          </a:p>
        </p:txBody>
      </p:sp>
    </p:spTree>
    <p:extLst>
      <p:ext uri="{BB962C8B-B14F-4D97-AF65-F5344CB8AC3E}">
        <p14:creationId xmlns:p14="http://schemas.microsoft.com/office/powerpoint/2010/main" val="50052411"/>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79328"/>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Szövegdoboz 1"/>
          <p:cNvSpPr txBox="1"/>
          <p:nvPr/>
        </p:nvSpPr>
        <p:spPr>
          <a:xfrm>
            <a:off x="766915" y="5413074"/>
            <a:ext cx="6297564" cy="425758"/>
          </a:xfrm>
          <a:prstGeom prst="rect">
            <a:avLst/>
          </a:prstGeom>
          <a:noFill/>
        </p:spPr>
        <p:txBody>
          <a:bodyPr wrap="square" rtlCol="0">
            <a:spAutoFit/>
          </a:bodyPr>
          <a:lstStyle/>
          <a:p>
            <a:pPr marL="269875" marR="269875" algn="just">
              <a:lnSpc>
                <a:spcPts val="1300"/>
              </a:lnSpc>
              <a:spcBef>
                <a:spcPts val="600"/>
              </a:spcBef>
              <a:spcAft>
                <a:spcPts val="1200"/>
              </a:spcAft>
            </a:pPr>
            <a:r>
              <a:rPr lang="en-US" sz="1200" b="1" dirty="0">
                <a:solidFill>
                  <a:srgbClr val="000000"/>
                </a:solidFill>
                <a:latin typeface="Palatino Linotype"/>
                <a:ea typeface="Times New Roman"/>
                <a:cs typeface="Times New Roman"/>
              </a:rPr>
              <a:t>Figure 3.</a:t>
            </a:r>
            <a:r>
              <a:rPr lang="en-US" sz="1200" dirty="0">
                <a:solidFill>
                  <a:srgbClr val="000000"/>
                </a:solidFill>
                <a:latin typeface="Palatino Linotype"/>
                <a:ea typeface="Times New Roman"/>
                <a:cs typeface="Times New Roman"/>
              </a:rPr>
              <a:t> Relative severity-relative uncertainty diagram presenting the CMAs and CPPs of the formulation as a result of the RA</a:t>
            </a:r>
            <a:endParaRPr lang="hu-HU" sz="1200" dirty="0">
              <a:solidFill>
                <a:srgbClr val="000000"/>
              </a:solidFill>
              <a:effectLst/>
              <a:latin typeface="Palatino Linotype"/>
              <a:ea typeface="Times New Roman"/>
              <a:cs typeface="Times New Roman"/>
            </a:endParaRPr>
          </a:p>
        </p:txBody>
      </p:sp>
      <p:pic>
        <p:nvPicPr>
          <p:cNvPr id="9" name="Kép 8"/>
          <p:cNvPicPr/>
          <p:nvPr/>
        </p:nvPicPr>
        <p:blipFill>
          <a:blip r:embed="rId3">
            <a:extLst>
              <a:ext uri="{28A0092B-C50C-407E-A947-70E740481C1C}">
                <a14:useLocalDpi xmlns:a14="http://schemas.microsoft.com/office/drawing/2010/main" val="0"/>
              </a:ext>
            </a:extLst>
          </a:blip>
          <a:srcRect/>
          <a:stretch>
            <a:fillRect/>
          </a:stretch>
        </p:blipFill>
        <p:spPr bwMode="auto">
          <a:xfrm>
            <a:off x="884899" y="1127854"/>
            <a:ext cx="4925961" cy="4329464"/>
          </a:xfrm>
          <a:prstGeom prst="rect">
            <a:avLst/>
          </a:prstGeom>
          <a:noFill/>
        </p:spPr>
      </p:pic>
      <p:sp>
        <p:nvSpPr>
          <p:cNvPr id="10" name="Szövegdoboz 9"/>
          <p:cNvSpPr txBox="1"/>
          <p:nvPr/>
        </p:nvSpPr>
        <p:spPr>
          <a:xfrm>
            <a:off x="5973098" y="1068862"/>
            <a:ext cx="2745658" cy="4093428"/>
          </a:xfrm>
          <a:prstGeom prst="rect">
            <a:avLst/>
          </a:prstGeom>
          <a:noFill/>
        </p:spPr>
        <p:txBody>
          <a:bodyPr wrap="square" rtlCol="0">
            <a:spAutoFit/>
          </a:bodyPr>
          <a:lstStyle/>
          <a:p>
            <a:pPr algn="just">
              <a:lnSpc>
                <a:spcPts val="1300"/>
              </a:lnSpc>
              <a:spcAft>
                <a:spcPts val="0"/>
              </a:spcAft>
            </a:pPr>
            <a:r>
              <a:rPr lang="en-GB" sz="1400" dirty="0">
                <a:solidFill>
                  <a:srgbClr val="000000"/>
                </a:solidFill>
                <a:latin typeface="Palatino Linotype"/>
                <a:ea typeface="Times New Roman"/>
                <a:cs typeface="Times New Roman"/>
              </a:rPr>
              <a:t>The relative severity-relative uncertainty </a:t>
            </a:r>
            <a:r>
              <a:rPr lang="en-GB" sz="1400" dirty="0" smtClean="0">
                <a:solidFill>
                  <a:srgbClr val="000000"/>
                </a:solidFill>
                <a:latin typeface="Palatino Linotype"/>
                <a:ea typeface="Times New Roman"/>
                <a:cs typeface="Times New Roman"/>
              </a:rPr>
              <a:t>diagram, </a:t>
            </a:r>
            <a:r>
              <a:rPr lang="en-GB" sz="1400" dirty="0">
                <a:solidFill>
                  <a:srgbClr val="000000"/>
                </a:solidFill>
                <a:latin typeface="Palatino Linotype"/>
                <a:ea typeface="Times New Roman"/>
                <a:cs typeface="Times New Roman"/>
              </a:rPr>
              <a:t>as a result of the RA, has shown that the liposome wall-forming agents, the quality of the hydration media and the solvent used in the formulation, the applied temperature, the oxidation and the protection against light are the riskiest steps and factors during the manufacturing process and should get the most attention. The results also mean that the quality of the product can be influenced the easiest by changing the parameters related to the wall-forming agents (ratio, quality) and the </a:t>
            </a:r>
            <a:r>
              <a:rPr lang="en-GB" sz="1400" dirty="0" smtClean="0">
                <a:solidFill>
                  <a:srgbClr val="000000"/>
                </a:solidFill>
                <a:latin typeface="Palatino Linotype"/>
                <a:ea typeface="Times New Roman"/>
                <a:cs typeface="Times New Roman"/>
              </a:rPr>
              <a:t>trans-</a:t>
            </a:r>
            <a:r>
              <a:rPr lang="hu-HU" sz="1400" dirty="0" err="1" smtClean="0">
                <a:solidFill>
                  <a:srgbClr val="000000"/>
                </a:solidFill>
                <a:latin typeface="Palatino Linotype"/>
                <a:ea typeface="Times New Roman"/>
                <a:cs typeface="Times New Roman"/>
              </a:rPr>
              <a:t>resveratrol</a:t>
            </a:r>
            <a:r>
              <a:rPr lang="en-GB" sz="1400" dirty="0" smtClean="0">
                <a:solidFill>
                  <a:srgbClr val="000000"/>
                </a:solidFill>
                <a:latin typeface="Palatino Linotype"/>
                <a:ea typeface="Times New Roman"/>
                <a:cs typeface="Times New Roman"/>
              </a:rPr>
              <a:t>-content</a:t>
            </a:r>
            <a:r>
              <a:rPr lang="en-GB" sz="1400" dirty="0">
                <a:solidFill>
                  <a:srgbClr val="000000"/>
                </a:solidFill>
                <a:latin typeface="Palatino Linotype"/>
                <a:ea typeface="Times New Roman"/>
                <a:cs typeface="Times New Roman"/>
              </a:rPr>
              <a:t>. At the same time, the most critical point of the manufacturing process is the working temperature, because its change has a great impact on the outcome</a:t>
            </a:r>
            <a:r>
              <a:rPr lang="en-GB" sz="1400" dirty="0" smtClean="0">
                <a:solidFill>
                  <a:srgbClr val="000000"/>
                </a:solidFill>
                <a:latin typeface="Palatino Linotype"/>
                <a:ea typeface="Times New Roman"/>
                <a:cs typeface="Times New Roman"/>
              </a:rPr>
              <a:t>. </a:t>
            </a:r>
            <a:endParaRPr lang="hu-HU" sz="1400" dirty="0">
              <a:solidFill>
                <a:srgbClr val="000000"/>
              </a:solidFill>
              <a:effectLst/>
              <a:latin typeface="Palatino Linotype"/>
              <a:ea typeface="Times New Roman"/>
              <a:cs typeface="Times New Roman"/>
            </a:endParaRPr>
          </a:p>
        </p:txBody>
      </p:sp>
      <p:sp>
        <p:nvSpPr>
          <p:cNvPr id="7" name="Szövegdoboz 6"/>
          <p:cNvSpPr txBox="1"/>
          <p:nvPr/>
        </p:nvSpPr>
        <p:spPr>
          <a:xfrm>
            <a:off x="766915" y="5914103"/>
            <a:ext cx="6415549" cy="598562"/>
          </a:xfrm>
          <a:prstGeom prst="rect">
            <a:avLst/>
          </a:prstGeom>
          <a:noFill/>
        </p:spPr>
        <p:txBody>
          <a:bodyPr wrap="square" rtlCol="0">
            <a:spAutoFit/>
          </a:bodyPr>
          <a:lstStyle/>
          <a:p>
            <a:pPr lvl="0" algn="just">
              <a:lnSpc>
                <a:spcPts val="1300"/>
              </a:lnSpc>
            </a:pPr>
            <a:r>
              <a:rPr lang="en-GB" sz="1400" dirty="0">
                <a:solidFill>
                  <a:srgbClr val="000000"/>
                </a:solidFill>
                <a:latin typeface="Palatino Linotype"/>
                <a:ea typeface="Times New Roman"/>
                <a:cs typeface="Times New Roman"/>
              </a:rPr>
              <a:t>The effect of the CMAs and CPPs can be accurately investigated if some of the values are set on the same level, while the ones under the scope of the study are being changed according to the Design of the Experiment.</a:t>
            </a:r>
            <a:endParaRPr lang="hu-HU" sz="1400" dirty="0">
              <a:solidFill>
                <a:srgbClr val="000000"/>
              </a:solidFill>
              <a:latin typeface="Palatino Linotype"/>
              <a:ea typeface="Times New Roman"/>
              <a:cs typeface="Times New Roman"/>
            </a:endParaRPr>
          </a:p>
        </p:txBody>
      </p:sp>
    </p:spTree>
    <p:extLst>
      <p:ext uri="{BB962C8B-B14F-4D97-AF65-F5344CB8AC3E}">
        <p14:creationId xmlns:p14="http://schemas.microsoft.com/office/powerpoint/2010/main" val="1436023295"/>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7" name="TextBox 6"/>
          <p:cNvSpPr txBox="1"/>
          <p:nvPr/>
        </p:nvSpPr>
        <p:spPr>
          <a:xfrm>
            <a:off x="495300" y="527534"/>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Szövegdoboz 1"/>
          <p:cNvSpPr txBox="1"/>
          <p:nvPr/>
        </p:nvSpPr>
        <p:spPr>
          <a:xfrm>
            <a:off x="495300" y="1028651"/>
            <a:ext cx="7914968" cy="2991140"/>
          </a:xfrm>
          <a:prstGeom prst="rect">
            <a:avLst/>
          </a:prstGeom>
          <a:noFill/>
        </p:spPr>
        <p:txBody>
          <a:bodyPr wrap="square" rtlCol="0">
            <a:spAutoFit/>
          </a:bodyPr>
          <a:lstStyle/>
          <a:p>
            <a:pPr algn="just">
              <a:lnSpc>
                <a:spcPts val="1500"/>
              </a:lnSpc>
              <a:spcAft>
                <a:spcPts val="0"/>
              </a:spcAft>
            </a:pPr>
            <a:r>
              <a:rPr lang="hu-HU" sz="1600" dirty="0" smtClean="0">
                <a:solidFill>
                  <a:srgbClr val="000000"/>
                </a:solidFill>
                <a:latin typeface="Palatino Linotype"/>
                <a:ea typeface="Times New Roman"/>
                <a:cs typeface="Times New Roman"/>
              </a:rPr>
              <a:t>E</a:t>
            </a:r>
            <a:r>
              <a:rPr lang="en-GB" sz="1600" dirty="0" err="1" smtClean="0">
                <a:solidFill>
                  <a:srgbClr val="000000"/>
                </a:solidFill>
                <a:latin typeface="Palatino Linotype"/>
                <a:ea typeface="Times New Roman"/>
                <a:cs typeface="Times New Roman"/>
              </a:rPr>
              <a:t>ven</a:t>
            </a:r>
            <a:r>
              <a:rPr lang="en-GB" sz="1600" dirty="0" smtClean="0">
                <a:solidFill>
                  <a:srgbClr val="000000"/>
                </a:solidFill>
                <a:latin typeface="Palatino Linotype"/>
                <a:ea typeface="Times New Roman"/>
                <a:cs typeface="Times New Roman"/>
              </a:rPr>
              <a:t> </a:t>
            </a:r>
            <a:r>
              <a:rPr lang="en-GB" sz="1600" dirty="0">
                <a:solidFill>
                  <a:srgbClr val="000000"/>
                </a:solidFill>
                <a:latin typeface="Palatino Linotype"/>
                <a:ea typeface="Times New Roman"/>
                <a:cs typeface="Times New Roman"/>
              </a:rPr>
              <a:t>though </a:t>
            </a:r>
            <a:r>
              <a:rPr lang="en-GB" sz="1600" dirty="0" smtClean="0">
                <a:solidFill>
                  <a:srgbClr val="000000"/>
                </a:solidFill>
                <a:latin typeface="Palatino Linotype"/>
                <a:ea typeface="Times New Roman"/>
                <a:cs typeface="Times New Roman"/>
              </a:rPr>
              <a:t>trans-</a:t>
            </a:r>
            <a:r>
              <a:rPr lang="hu-HU" sz="1600" dirty="0" err="1" smtClean="0">
                <a:solidFill>
                  <a:srgbClr val="000000"/>
                </a:solidFill>
                <a:latin typeface="Palatino Linotype"/>
                <a:ea typeface="Times New Roman"/>
                <a:cs typeface="Times New Roman"/>
              </a:rPr>
              <a:t>resveratrol</a:t>
            </a:r>
            <a:r>
              <a:rPr lang="en-GB" sz="1600" dirty="0" smtClean="0">
                <a:solidFill>
                  <a:srgbClr val="000000"/>
                </a:solidFill>
                <a:latin typeface="Palatino Linotype"/>
                <a:ea typeface="Times New Roman"/>
                <a:cs typeface="Times New Roman"/>
              </a:rPr>
              <a:t> </a:t>
            </a:r>
            <a:r>
              <a:rPr lang="en-GB" sz="1600" dirty="0">
                <a:solidFill>
                  <a:srgbClr val="000000"/>
                </a:solidFill>
                <a:latin typeface="Palatino Linotype"/>
                <a:ea typeface="Times New Roman"/>
                <a:cs typeface="Times New Roman"/>
              </a:rPr>
              <a:t>displays several health-beneficial properties and possesses remarkably strong antioxidant activity, its positive effects are restricted by the characteristics of the compound itself. The paper showed the opportunities of a liposomal formulation containing trans-resveratrol as an active ingredient, designed for the “nose-to-brain” administration route, the technological challenges of development and their possible solutions by applying the QbD approach during the design phase of the research. As a conclusion, we can say that the RA highlights the critical points of the formulation process, and in this way helps to achieve the targeted quality for the product. Applying the QbD approach to design pharmaceutical formulations is a functioning way to improve the development process of the pharmaceutical formulations by collecting the proper information, optimising and rationalising the required experiments and measurements. The determination of the critical features and parameters (QTPPs, CQAs, and CPPs) provides a holistic network of information that can be useful to achieve a more effective experimental design</a:t>
            </a:r>
            <a:r>
              <a:rPr lang="en-GB" dirty="0">
                <a:solidFill>
                  <a:srgbClr val="000000"/>
                </a:solidFill>
                <a:latin typeface="Palatino Linotype"/>
                <a:ea typeface="Times New Roman"/>
                <a:cs typeface="Times New Roman"/>
              </a:rPr>
              <a:t>.</a:t>
            </a:r>
            <a:endParaRPr lang="hu-HU" dirty="0">
              <a:solidFill>
                <a:srgbClr val="000000"/>
              </a:solidFill>
              <a:effectLst/>
              <a:latin typeface="Palatino Linotype"/>
              <a:ea typeface="Times New Roman"/>
              <a:cs typeface="Times New Roman"/>
            </a:endParaRPr>
          </a:p>
        </p:txBody>
      </p:sp>
      <p:sp>
        <p:nvSpPr>
          <p:cNvPr id="8" name="TextBox 3"/>
          <p:cNvSpPr txBox="1"/>
          <p:nvPr/>
        </p:nvSpPr>
        <p:spPr>
          <a:xfrm>
            <a:off x="495300" y="3959452"/>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3" name="Téglalap 2"/>
          <p:cNvSpPr/>
          <p:nvPr/>
        </p:nvSpPr>
        <p:spPr>
          <a:xfrm>
            <a:off x="495300" y="4434004"/>
            <a:ext cx="7855598" cy="738664"/>
          </a:xfrm>
          <a:prstGeom prst="rect">
            <a:avLst/>
          </a:prstGeom>
        </p:spPr>
        <p:txBody>
          <a:bodyPr wrap="square">
            <a:spAutoFit/>
          </a:bodyPr>
          <a:lstStyle/>
          <a:p>
            <a:pPr algn="just"/>
            <a:r>
              <a:rPr lang="en-GB" sz="1400" dirty="0">
                <a:latin typeface="Palatino Linotype" panose="02040502050505030304" pitchFamily="18" charset="0"/>
              </a:rPr>
              <a:t>This work was supported by the ÚNKP-19-3-SZTE-61 New National Excellence Program of the Ministry for Innovation and Technology, the construction of EFOP 3.6.3-VEKOP-16-2017-00009, GINOP-2.3.2-15-2016-00060 and the </a:t>
            </a:r>
            <a:r>
              <a:rPr lang="en-GB" sz="1400" dirty="0" err="1">
                <a:latin typeface="Palatino Linotype" panose="02040502050505030304" pitchFamily="18" charset="0"/>
              </a:rPr>
              <a:t>Gedeon</a:t>
            </a:r>
            <a:r>
              <a:rPr lang="en-GB" sz="1400" dirty="0">
                <a:latin typeface="Palatino Linotype" panose="02040502050505030304" pitchFamily="18" charset="0"/>
              </a:rPr>
              <a:t> Richter’s </a:t>
            </a:r>
            <a:r>
              <a:rPr lang="en-GB" sz="1400" dirty="0" err="1">
                <a:latin typeface="Palatino Linotype" panose="02040502050505030304" pitchFamily="18" charset="0"/>
              </a:rPr>
              <a:t>Talentum</a:t>
            </a:r>
            <a:r>
              <a:rPr lang="en-GB" sz="1400" dirty="0">
                <a:latin typeface="Palatino Linotype" panose="02040502050505030304" pitchFamily="18" charset="0"/>
              </a:rPr>
              <a:t> Foundation.  </a:t>
            </a:r>
            <a:endParaRPr lang="hu-HU" sz="1400" dirty="0">
              <a:latin typeface="Palatino Linotype" panose="02040502050505030304" pitchFamily="18" charset="0"/>
            </a:endParaRPr>
          </a:p>
        </p:txBody>
      </p:sp>
      <p:pic>
        <p:nvPicPr>
          <p:cNvPr id="9" name="Kép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423099" y="5150654"/>
            <a:ext cx="1972132" cy="1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Csoportba foglalás 13"/>
          <p:cNvGrpSpPr>
            <a:grpSpLocks/>
          </p:cNvGrpSpPr>
          <p:nvPr/>
        </p:nvGrpSpPr>
        <p:grpSpPr bwMode="auto">
          <a:xfrm>
            <a:off x="1565188" y="5248519"/>
            <a:ext cx="2438807" cy="1421653"/>
            <a:chOff x="5174403" y="43420826"/>
            <a:chExt cx="3391648" cy="2057400"/>
          </a:xfrm>
        </p:grpSpPr>
        <p:pic>
          <p:nvPicPr>
            <p:cNvPr id="11" name="Kép 7"/>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37201" y="43420826"/>
              <a:ext cx="2228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4403" y="43848590"/>
              <a:ext cx="1947614" cy="153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1248154"/>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TotalTime>
  <Words>1127</Words>
  <Application>Microsoft Office PowerPoint</Application>
  <PresentationFormat>Diavetítés a képernyőre (4:3 oldalarány)</PresentationFormat>
  <Paragraphs>85</Paragraphs>
  <Slides>6</Slides>
  <Notes>0</Notes>
  <HiddenSlides>0</HiddenSlides>
  <MMClips>0</MMClips>
  <ScaleCrop>false</ScaleCrop>
  <HeadingPairs>
    <vt:vector size="4" baseType="variant">
      <vt:variant>
        <vt:lpstr>Téma</vt:lpstr>
      </vt:variant>
      <vt:variant>
        <vt:i4>1</vt:i4>
      </vt:variant>
      <vt:variant>
        <vt:lpstr>Diacímek</vt:lpstr>
      </vt:variant>
      <vt:variant>
        <vt:i4>6</vt:i4>
      </vt:variant>
    </vt:vector>
  </HeadingPairs>
  <TitlesOfParts>
    <vt:vector size="7" baseType="lpstr">
      <vt:lpstr>Office Theme</vt:lpstr>
      <vt:lpstr>PowerPoint bemutató</vt:lpstr>
      <vt:lpstr>PowerPoint bemutató</vt:lpstr>
      <vt:lpstr>PowerPoint bemutató</vt:lpstr>
      <vt:lpstr>PowerPoint bemutató</vt:lpstr>
      <vt:lpstr>PowerPoint bemutató</vt:lpstr>
      <vt:lpstr>PowerPoint bemutató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User</cp:lastModifiedBy>
  <cp:revision>54</cp:revision>
  <dcterms:created xsi:type="dcterms:W3CDTF">2017-05-27T02:37:01Z</dcterms:created>
  <dcterms:modified xsi:type="dcterms:W3CDTF">2020-11-17T07:50:13Z</dcterms:modified>
</cp:coreProperties>
</file>