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35999738"/>
  <p:notesSz cx="6858000" cy="9144000"/>
  <p:defaultTextStyle>
    <a:defPPr>
      <a:defRPr lang="sr-Latn-R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90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i" initials="T" lastIdx="7" clrIdx="0">
    <p:extLst>
      <p:ext uri="{19B8F6BF-5375-455C-9EA6-DF929625EA0E}">
        <p15:presenceInfo xmlns:p15="http://schemas.microsoft.com/office/powerpoint/2012/main" userId="Tami" providerId="None"/>
      </p:ext>
    </p:extLst>
  </p:cmAuthor>
  <p:cmAuthor id="2" name="Jasenka" initials="J" lastIdx="5" clrIdx="1">
    <p:extLst>
      <p:ext uri="{19B8F6BF-5375-455C-9EA6-DF929625EA0E}">
        <p15:presenceInfo xmlns:p15="http://schemas.microsoft.com/office/powerpoint/2012/main" userId="Jasen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74" autoAdjust="0"/>
  </p:normalViewPr>
  <p:slideViewPr>
    <p:cSldViewPr snapToGrid="0" showGuides="1">
      <p:cViewPr>
        <p:scale>
          <a:sx n="50" d="100"/>
          <a:sy n="50" d="100"/>
        </p:scale>
        <p:origin x="-318" y="-2166"/>
      </p:cViewPr>
      <p:guideLst>
        <p:guide orient="horz" pos="11339"/>
        <p:guide pos="90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5D6DB-1B05-4F10-9916-4CEAC32AA3BB}" type="datetimeFigureOut">
              <a:rPr lang="en-US" smtClean="0"/>
              <a:t>4/23/2021</a:t>
            </a:fld>
            <a:endParaRPr lang="en-US"/>
          </a:p>
        </p:txBody>
      </p:sp>
      <p:sp>
        <p:nvSpPr>
          <p:cNvPr id="4" name="Slide Image Placeholder 3"/>
          <p:cNvSpPr>
            <a:spLocks noGrp="1" noRot="1" noChangeAspect="1"/>
          </p:cNvSpPr>
          <p:nvPr>
            <p:ph type="sldImg" idx="2"/>
          </p:nvPr>
        </p:nvSpPr>
        <p:spPr>
          <a:xfrm>
            <a:off x="2193925" y="1143000"/>
            <a:ext cx="2470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2B25F-95F6-41C5-9DAA-86DD369247E7}" type="slidenum">
              <a:rPr lang="en-US" smtClean="0"/>
              <a:t>‹#›</a:t>
            </a:fld>
            <a:endParaRPr lang="en-US"/>
          </a:p>
        </p:txBody>
      </p:sp>
    </p:spTree>
    <p:extLst>
      <p:ext uri="{BB962C8B-B14F-4D97-AF65-F5344CB8AC3E}">
        <p14:creationId xmlns:p14="http://schemas.microsoft.com/office/powerpoint/2010/main" val="22334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2B25F-95F6-41C5-9DAA-86DD369247E7}" type="slidenum">
              <a:rPr lang="en-US" smtClean="0"/>
              <a:t>1</a:t>
            </a:fld>
            <a:endParaRPr lang="en-US"/>
          </a:p>
        </p:txBody>
      </p:sp>
    </p:spTree>
    <p:extLst>
      <p:ext uri="{BB962C8B-B14F-4D97-AF65-F5344CB8AC3E}">
        <p14:creationId xmlns:p14="http://schemas.microsoft.com/office/powerpoint/2010/main" val="254993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FF3174-CDBC-44D9-BA07-E61D9AF6CF4E}" type="datetimeFigureOut">
              <a:rPr lang="hr-HR" smtClean="0"/>
              <a:t>23.4.2021.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21007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F3174-CDBC-44D9-BA07-E61D9AF6CF4E}" type="datetimeFigureOut">
              <a:rPr lang="hr-HR" smtClean="0"/>
              <a:t>23.4.2021.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143944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F3174-CDBC-44D9-BA07-E61D9AF6CF4E}" type="datetimeFigureOut">
              <a:rPr lang="hr-HR" smtClean="0"/>
              <a:t>23.4.2021.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224122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F3174-CDBC-44D9-BA07-E61D9AF6CF4E}" type="datetimeFigureOut">
              <a:rPr lang="hr-HR" smtClean="0"/>
              <a:t>23.4.2021.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392599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F3174-CDBC-44D9-BA07-E61D9AF6CF4E}" type="datetimeFigureOut">
              <a:rPr lang="hr-HR" smtClean="0"/>
              <a:t>23.4.2021.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241627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FF3174-CDBC-44D9-BA07-E61D9AF6CF4E}" type="datetimeFigureOut">
              <a:rPr lang="hr-HR" smtClean="0"/>
              <a:t>23.4.2021.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2520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4" name="Content Placeholder 3"/>
          <p:cNvSpPr>
            <a:spLocks noGrp="1"/>
          </p:cNvSpPr>
          <p:nvPr>
            <p:ph sz="half" idx="2"/>
          </p:nvPr>
        </p:nvSpPr>
        <p:spPr>
          <a:xfrm>
            <a:off x="1983784" y="13149904"/>
            <a:ext cx="12183928"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0217" y="13149904"/>
            <a:ext cx="1224393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FF3174-CDBC-44D9-BA07-E61D9AF6CF4E}" type="datetimeFigureOut">
              <a:rPr lang="hr-HR" smtClean="0"/>
              <a:t>23.4.2021.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294518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FF3174-CDBC-44D9-BA07-E61D9AF6CF4E}" type="datetimeFigureOut">
              <a:rPr lang="hr-HR" smtClean="0"/>
              <a:t>23.4.2021.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40243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3174-CDBC-44D9-BA07-E61D9AF6CF4E}" type="datetimeFigureOut">
              <a:rPr lang="hr-HR" smtClean="0"/>
              <a:t>23.4.2021.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213820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D2FF3174-CDBC-44D9-BA07-E61D9AF6CF4E}" type="datetimeFigureOut">
              <a:rPr lang="hr-HR" smtClean="0"/>
              <a:t>23.4.2021.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7027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D2FF3174-CDBC-44D9-BA07-E61D9AF6CF4E}" type="datetimeFigureOut">
              <a:rPr lang="hr-HR" smtClean="0"/>
              <a:t>23.4.2021.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2BAB82C-1232-4777-ADFA-9909A6124754}" type="slidenum">
              <a:rPr lang="hr-HR" smtClean="0"/>
              <a:t>‹#›</a:t>
            </a:fld>
            <a:endParaRPr lang="hr-HR"/>
          </a:p>
        </p:txBody>
      </p:sp>
    </p:spTree>
    <p:extLst>
      <p:ext uri="{BB962C8B-B14F-4D97-AF65-F5344CB8AC3E}">
        <p14:creationId xmlns:p14="http://schemas.microsoft.com/office/powerpoint/2010/main" val="19199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D2FF3174-CDBC-44D9-BA07-E61D9AF6CF4E}" type="datetimeFigureOut">
              <a:rPr lang="hr-HR" smtClean="0"/>
              <a:t>23.4.2021.</a:t>
            </a:fld>
            <a:endParaRPr lang="hr-HR"/>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32BAB82C-1232-4777-ADFA-9909A6124754}" type="slidenum">
              <a:rPr lang="hr-HR" smtClean="0"/>
              <a:t>‹#›</a:t>
            </a:fld>
            <a:endParaRPr lang="hr-HR"/>
          </a:p>
        </p:txBody>
      </p:sp>
    </p:spTree>
    <p:extLst>
      <p:ext uri="{BB962C8B-B14F-4D97-AF65-F5344CB8AC3E}">
        <p14:creationId xmlns:p14="http://schemas.microsoft.com/office/powerpoint/2010/main" val="1709866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28990" t="27085" r="28765" b="26221"/>
          <a:stretch/>
        </p:blipFill>
        <p:spPr>
          <a:xfrm>
            <a:off x="15956133" y="9775661"/>
            <a:ext cx="12556466" cy="8674278"/>
          </a:xfrm>
          <a:prstGeom prst="rect">
            <a:avLst/>
          </a:prstGeom>
        </p:spPr>
      </p:pic>
      <p:sp>
        <p:nvSpPr>
          <p:cNvPr id="59" name="Rectangle 58"/>
          <p:cNvSpPr/>
          <p:nvPr/>
        </p:nvSpPr>
        <p:spPr>
          <a:xfrm>
            <a:off x="1307767" y="278766"/>
            <a:ext cx="26517600" cy="2997231"/>
          </a:xfrm>
          <a:prstGeom prst="rect">
            <a:avLst/>
          </a:prstGeom>
        </p:spPr>
        <p:txBody>
          <a:bodyPr wrap="square">
            <a:spAutoFit/>
          </a:bodyPr>
          <a:lstStyle/>
          <a:p>
            <a:pPr algn="ctr">
              <a:lnSpc>
                <a:spcPct val="107000"/>
              </a:lnSpc>
              <a:spcAft>
                <a:spcPts val="800"/>
              </a:spcAft>
            </a:pPr>
            <a:r>
              <a:rPr lang="en-US" sz="6000" b="1" dirty="0">
                <a:effectLst/>
                <a:latin typeface="Bookman Old Style" panose="02050604050505020204" pitchFamily="18" charset="0"/>
                <a:ea typeface="Calibri" panose="020F0502020204030204" pitchFamily="34" charset="0"/>
                <a:cs typeface="Times New Roman" panose="02020603050405020304" pitchFamily="18" charset="0"/>
              </a:rPr>
              <a:t>The </a:t>
            </a:r>
            <a:r>
              <a:rPr lang="hr-HR" sz="6000" b="1" dirty="0" smtClean="0">
                <a:effectLst/>
                <a:latin typeface="Bookman Old Style" panose="02050604050505020204" pitchFamily="18" charset="0"/>
                <a:ea typeface="Calibri" panose="020F0502020204030204" pitchFamily="34" charset="0"/>
                <a:cs typeface="Times New Roman" panose="02020603050405020304" pitchFamily="18" charset="0"/>
              </a:rPr>
              <a:t>effect</a:t>
            </a:r>
            <a:r>
              <a:rPr lang="en-US" sz="6000" b="1"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6000" b="1" dirty="0">
                <a:effectLst/>
                <a:latin typeface="Bookman Old Style" panose="02050604050505020204" pitchFamily="18" charset="0"/>
                <a:ea typeface="Calibri" panose="020F0502020204030204" pitchFamily="34" charset="0"/>
                <a:cs typeface="Times New Roman" panose="02020603050405020304" pitchFamily="18" charset="0"/>
              </a:rPr>
              <a:t>of </a:t>
            </a:r>
            <a:r>
              <a:rPr lang="en-US" sz="6000" b="1" dirty="0" smtClean="0">
                <a:effectLst/>
                <a:latin typeface="Bookman Old Style" panose="02050604050505020204" pitchFamily="18" charset="0"/>
                <a:ea typeface="Calibri" panose="020F0502020204030204" pitchFamily="34" charset="0"/>
                <a:cs typeface="Times New Roman" panose="02020603050405020304" pitchFamily="18" charset="0"/>
              </a:rPr>
              <a:t>micro</a:t>
            </a:r>
            <a:r>
              <a:rPr lang="hr-HR" sz="6000" b="1" dirty="0" smtClean="0">
                <a:latin typeface="Bookman Old Style" panose="02050604050505020204" pitchFamily="18" charset="0"/>
                <a:ea typeface="Calibri" panose="020F0502020204030204" pitchFamily="34" charset="0"/>
                <a:cs typeface="Times New Roman" panose="02020603050405020304" pitchFamily="18" charset="0"/>
              </a:rPr>
              <a:t>mixer</a:t>
            </a:r>
            <a:r>
              <a:rPr lang="en-US" sz="6000" b="1"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US" sz="6000" b="1" dirty="0">
                <a:effectLst/>
                <a:latin typeface="Bookman Old Style" panose="02050604050505020204" pitchFamily="18" charset="0"/>
                <a:ea typeface="Calibri" panose="020F0502020204030204" pitchFamily="34" charset="0"/>
                <a:cs typeface="Times New Roman" panose="02020603050405020304" pitchFamily="18" charset="0"/>
              </a:rPr>
              <a:t>geometry on the </a:t>
            </a:r>
            <a:r>
              <a:rPr lang="en-US" sz="6000" b="1" dirty="0">
                <a:latin typeface="Bookman Old Style" panose="02050604050505020204" pitchFamily="18" charset="0"/>
                <a:ea typeface="Calibri" panose="020F0502020204030204" pitchFamily="34" charset="0"/>
                <a:cs typeface="Times New Roman" panose="02020603050405020304" pitchFamily="18" charset="0"/>
              </a:rPr>
              <a:t>diameter</a:t>
            </a:r>
            <a:r>
              <a:rPr lang="hr-HR" sz="6000" b="1" dirty="0">
                <a:latin typeface="Bookman Old Style" panose="02050604050505020204" pitchFamily="18" charset="0"/>
                <a:ea typeface="Calibri" panose="020F0502020204030204" pitchFamily="34" charset="0"/>
                <a:cs typeface="Times New Roman" panose="02020603050405020304" pitchFamily="18" charset="0"/>
              </a:rPr>
              <a:t>s</a:t>
            </a:r>
            <a:r>
              <a:rPr lang="en-US" sz="6000" b="1" dirty="0">
                <a:latin typeface="Bookman Old Style" panose="02050604050505020204" pitchFamily="18" charset="0"/>
                <a:ea typeface="Calibri" panose="020F0502020204030204" pitchFamily="34" charset="0"/>
                <a:cs typeface="Times New Roman" panose="02020603050405020304" pitchFamily="18" charset="0"/>
              </a:rPr>
              <a:t> </a:t>
            </a:r>
            <a:r>
              <a:rPr lang="hr-HR" sz="6000" b="1" dirty="0" smtClean="0">
                <a:latin typeface="Bookman Old Style" panose="02050604050505020204" pitchFamily="18" charset="0"/>
                <a:ea typeface="Calibri" panose="020F0502020204030204" pitchFamily="34" charset="0"/>
                <a:cs typeface="Times New Roman" panose="02020603050405020304" pitchFamily="18" charset="0"/>
              </a:rPr>
              <a:t>of emulsion </a:t>
            </a:r>
            <a:r>
              <a:rPr lang="en-US" sz="6000" b="1" dirty="0" smtClean="0">
                <a:latin typeface="Bookman Old Style" panose="02050604050505020204" pitchFamily="18" charset="0"/>
                <a:ea typeface="Calibri" panose="020F0502020204030204" pitchFamily="34" charset="0"/>
                <a:cs typeface="Times New Roman" panose="02020603050405020304" pitchFamily="18" charset="0"/>
              </a:rPr>
              <a:t>droplet</a:t>
            </a:r>
            <a:r>
              <a:rPr lang="hr-HR" sz="6000" b="1" dirty="0" smtClean="0">
                <a:latin typeface="Bookman Old Style" panose="02050604050505020204" pitchFamily="18" charset="0"/>
                <a:ea typeface="Calibri" panose="020F0502020204030204" pitchFamily="34" charset="0"/>
                <a:cs typeface="Times New Roman" panose="02020603050405020304" pitchFamily="18" charset="0"/>
              </a:rPr>
              <a:t>s:</a:t>
            </a:r>
            <a:r>
              <a:rPr lang="en-US" sz="60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hr-HR" sz="6000" b="1" dirty="0" smtClean="0">
                <a:latin typeface="Bookman Old Style" panose="02050604050505020204" pitchFamily="18" charset="0"/>
                <a:ea typeface="Calibri" panose="020F0502020204030204" pitchFamily="34" charset="0"/>
                <a:cs typeface="Times New Roman" panose="02020603050405020304" pitchFamily="18" charset="0"/>
              </a:rPr>
              <a:t>NIR spectroscopy and Artificial Neural Networks modeling</a:t>
            </a:r>
            <a:endParaRPr lang="hr-HR" sz="6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0" name="Rectangle 59"/>
          <p:cNvSpPr/>
          <p:nvPr/>
        </p:nvSpPr>
        <p:spPr>
          <a:xfrm>
            <a:off x="1307767" y="3441905"/>
            <a:ext cx="26517600" cy="2075889"/>
          </a:xfrm>
          <a:prstGeom prst="rect">
            <a:avLst/>
          </a:prstGeom>
        </p:spPr>
        <p:txBody>
          <a:bodyPr wrap="square">
            <a:spAutoFit/>
          </a:bodyPr>
          <a:lstStyle/>
          <a:p>
            <a:pPr algn="ctr">
              <a:lnSpc>
                <a:spcPct val="107000"/>
              </a:lnSpc>
              <a:spcAft>
                <a:spcPts val="800"/>
              </a:spcAft>
            </a:pP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Tamara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Jurina</a:t>
            </a: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 Ivana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Čulo</a:t>
            </a: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 Maja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Benković</a:t>
            </a:r>
            <a:r>
              <a:rPr lang="en-GB" sz="3600" b="1"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Jasenka</a:t>
            </a: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Gajdoš</a:t>
            </a: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Kljusurić</a:t>
            </a: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3600" b="1" dirty="0" err="1">
                <a:latin typeface="Bookman Old Style" panose="02050604050505020204" pitchFamily="18" charset="0"/>
                <a:ea typeface="Calibri" panose="020F0502020204030204" pitchFamily="34" charset="0"/>
                <a:cs typeface="Times New Roman" panose="02020603050405020304" pitchFamily="18" charset="0"/>
              </a:rPr>
              <a:t>Davor</a:t>
            </a:r>
            <a:r>
              <a:rPr lang="en-GB" sz="3600" b="1" dirty="0">
                <a:latin typeface="Bookman Old Style" panose="02050604050505020204" pitchFamily="18" charset="0"/>
                <a:ea typeface="Calibri" panose="020F0502020204030204" pitchFamily="34" charset="0"/>
                <a:cs typeface="Times New Roman" panose="02020603050405020304" pitchFamily="18" charset="0"/>
              </a:rPr>
              <a:t> </a:t>
            </a:r>
            <a:r>
              <a:rPr lang="en-GB" sz="3600" b="1" dirty="0" err="1" smtClean="0">
                <a:latin typeface="Bookman Old Style" panose="02050604050505020204" pitchFamily="18" charset="0"/>
                <a:ea typeface="Calibri" panose="020F0502020204030204" pitchFamily="34" charset="0"/>
                <a:cs typeface="Times New Roman" panose="02020603050405020304" pitchFamily="18" charset="0"/>
              </a:rPr>
              <a:t>Valinger</a:t>
            </a:r>
            <a:r>
              <a:rPr lang="hr-HR" sz="36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en-GB" sz="3600" b="1" dirty="0" smtClean="0">
                <a:latin typeface="Bookman Old Style" panose="02050604050505020204" pitchFamily="18" charset="0"/>
                <a:ea typeface="Calibri" panose="020F0502020204030204" pitchFamily="34" charset="0"/>
                <a:cs typeface="Times New Roman" panose="02020603050405020304" pitchFamily="18" charset="0"/>
              </a:rPr>
              <a:t>Ana </a:t>
            </a:r>
            <a:r>
              <a:rPr lang="en-GB" sz="3600" b="1" dirty="0">
                <a:effectLst/>
                <a:latin typeface="Bookman Old Style" panose="02050604050505020204" pitchFamily="18" charset="0"/>
                <a:ea typeface="Calibri" panose="020F0502020204030204" pitchFamily="34" charset="0"/>
                <a:cs typeface="Times New Roman" panose="02020603050405020304" pitchFamily="18" charset="0"/>
              </a:rPr>
              <a:t>Jurinjak </a:t>
            </a:r>
            <a:r>
              <a:rPr lang="en-GB" sz="3600" b="1" dirty="0" err="1">
                <a:effectLst/>
                <a:latin typeface="Bookman Old Style" panose="02050604050505020204" pitchFamily="18" charset="0"/>
                <a:ea typeface="Calibri" panose="020F0502020204030204" pitchFamily="34" charset="0"/>
                <a:cs typeface="Times New Roman" panose="02020603050405020304" pitchFamily="18" charset="0"/>
              </a:rPr>
              <a:t>Tušek</a:t>
            </a:r>
            <a:endParaRPr lang="en-GB" sz="3600" b="1"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3600" dirty="0">
                <a:latin typeface="Bookman Old Style" panose="02050604050505020204" pitchFamily="18" charset="0"/>
                <a:ea typeface="Calibri" panose="020F0502020204030204" pitchFamily="34" charset="0"/>
                <a:cs typeface="Times New Roman" panose="02020603050405020304" pitchFamily="18" charset="0"/>
              </a:rPr>
              <a:t>University of Zagreb, Faculty of Food Technology and Biotechnology, </a:t>
            </a:r>
            <a:r>
              <a:rPr lang="en-GB" sz="3600" dirty="0" err="1">
                <a:latin typeface="Bookman Old Style" panose="02050604050505020204" pitchFamily="18" charset="0"/>
                <a:ea typeface="Calibri" panose="020F0502020204030204" pitchFamily="34" charset="0"/>
                <a:cs typeface="Times New Roman" panose="02020603050405020304" pitchFamily="18" charset="0"/>
              </a:rPr>
              <a:t>Pierottijeva</a:t>
            </a:r>
            <a:r>
              <a:rPr lang="en-GB" sz="3600" dirty="0">
                <a:latin typeface="Bookman Old Style" panose="02050604050505020204" pitchFamily="18" charset="0"/>
                <a:ea typeface="Calibri" panose="020F0502020204030204" pitchFamily="34" charset="0"/>
                <a:cs typeface="Times New Roman" panose="02020603050405020304" pitchFamily="18" charset="0"/>
              </a:rPr>
              <a:t> 6, 10000 Zagreb, CROATIA</a:t>
            </a:r>
          </a:p>
          <a:p>
            <a:pPr algn="ctr">
              <a:lnSpc>
                <a:spcPct val="107000"/>
              </a:lnSpc>
              <a:spcAft>
                <a:spcPts val="800"/>
              </a:spcAft>
            </a:pPr>
            <a:r>
              <a:rPr lang="en-GB" sz="3400" dirty="0">
                <a:latin typeface="Bookman Old Style" panose="02050604050505020204" pitchFamily="18" charset="0"/>
                <a:ea typeface="Calibri" panose="020F0502020204030204" pitchFamily="34" charset="0"/>
                <a:cs typeface="Times New Roman" panose="02020603050405020304" pitchFamily="18" charset="0"/>
              </a:rPr>
              <a:t>*corresponding author: tamara.jurina@pbf.unizg.hr</a:t>
            </a:r>
            <a:endParaRPr lang="hr-HR" sz="3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1" name="Rectangle 60"/>
          <p:cNvSpPr/>
          <p:nvPr/>
        </p:nvSpPr>
        <p:spPr>
          <a:xfrm>
            <a:off x="595288" y="5639170"/>
            <a:ext cx="27392341" cy="4031873"/>
          </a:xfrm>
          <a:prstGeom prst="rect">
            <a:avLst/>
          </a:prstGeom>
        </p:spPr>
        <p:txBody>
          <a:bodyPr wrap="square">
            <a:spAutoFit/>
          </a:bodyPr>
          <a:lstStyle/>
          <a:p>
            <a:pPr algn="just"/>
            <a:r>
              <a:rPr lang="hr-HR" sz="3200" b="1" dirty="0" smtClean="0">
                <a:effectLst/>
                <a:latin typeface="Bookman Old Style" panose="02050604050505020204" pitchFamily="18" charset="0"/>
                <a:ea typeface="Calibri" panose="020F0502020204030204" pitchFamily="34" charset="0"/>
                <a:cs typeface="Times New Roman" panose="02020603050405020304" pitchFamily="18" charset="0"/>
              </a:rPr>
              <a:t>Abstract: </a:t>
            </a:r>
            <a:r>
              <a:rPr lang="en-US" sz="2800" dirty="0" smtClean="0">
                <a:latin typeface="Bookman Old Style" panose="02050604050505020204" pitchFamily="18" charset="0"/>
              </a:rPr>
              <a:t>In </a:t>
            </a:r>
            <a:r>
              <a:rPr lang="en-US" sz="2800" dirty="0">
                <a:latin typeface="Bookman Old Style" panose="02050604050505020204" pitchFamily="18" charset="0"/>
              </a:rPr>
              <a:t>this work, teardrop </a:t>
            </a:r>
            <a:r>
              <a:rPr lang="en-US" sz="2800" dirty="0" err="1">
                <a:latin typeface="Bookman Old Style" panose="02050604050505020204" pitchFamily="18" charset="0"/>
              </a:rPr>
              <a:t>micromixer</a:t>
            </a:r>
            <a:r>
              <a:rPr lang="en-US" sz="2800" dirty="0">
                <a:latin typeface="Bookman Old Style" panose="02050604050505020204" pitchFamily="18" charset="0"/>
              </a:rPr>
              <a:t> and swirl </a:t>
            </a:r>
            <a:r>
              <a:rPr lang="en-US" sz="2800" dirty="0" err="1">
                <a:latin typeface="Bookman Old Style" panose="02050604050505020204" pitchFamily="18" charset="0"/>
              </a:rPr>
              <a:t>micromixer</a:t>
            </a:r>
            <a:r>
              <a:rPr lang="en-US" sz="2800" dirty="0">
                <a:latin typeface="Bookman Old Style" panose="02050604050505020204" pitchFamily="18" charset="0"/>
              </a:rPr>
              <a:t> were used for preparation of oil-in-water (O/W) emulsions with Tween 20 and PEG 2000 as emulsifiers (concentrations: 2 % and 4 %) at different total flow rates (20 - 280 µL/min). Stability of the prepared O/W emulsions was evaluated based on the droplet size of the dispersed phase. For determination of the droplet size, the average </a:t>
            </a:r>
            <a:r>
              <a:rPr lang="en-US" sz="2800" dirty="0" err="1">
                <a:latin typeface="Bookman Old Style" panose="02050604050505020204" pitchFamily="18" charset="0"/>
              </a:rPr>
              <a:t>Feret</a:t>
            </a:r>
            <a:r>
              <a:rPr lang="en-US" sz="2800" dirty="0">
                <a:latin typeface="Bookman Old Style" panose="02050604050505020204" pitchFamily="18" charset="0"/>
              </a:rPr>
              <a:t> </a:t>
            </a:r>
            <a:r>
              <a:rPr lang="en-US" sz="2800" dirty="0" smtClean="0">
                <a:latin typeface="Bookman Old Style" panose="02050604050505020204" pitchFamily="18" charset="0"/>
              </a:rPr>
              <a:t>diameter </a:t>
            </a:r>
            <a:r>
              <a:rPr lang="en-US" sz="2800" dirty="0">
                <a:latin typeface="Bookman Old Style" panose="02050604050505020204" pitchFamily="18" charset="0"/>
              </a:rPr>
              <a:t>was used. Furthermore, near infrared (NIR) spectra of all prepared samples were collected. Obtained results showed that the change in the droplet size followed the same trend for both </a:t>
            </a:r>
            <a:r>
              <a:rPr lang="en-US" sz="2800" dirty="0" err="1">
                <a:latin typeface="Bookman Old Style" panose="02050604050505020204" pitchFamily="18" charset="0"/>
              </a:rPr>
              <a:t>micromixers</a:t>
            </a:r>
            <a:r>
              <a:rPr lang="en-US" sz="2800" dirty="0">
                <a:latin typeface="Bookman Old Style" panose="02050604050505020204" pitchFamily="18" charset="0"/>
              </a:rPr>
              <a:t> used in the experiment. At higher total flow rates, emulsification resulted in smaller values of the average </a:t>
            </a:r>
            <a:r>
              <a:rPr lang="en-US" sz="2800" dirty="0" err="1">
                <a:latin typeface="Bookman Old Style" panose="02050604050505020204" pitchFamily="18" charset="0"/>
              </a:rPr>
              <a:t>Feret</a:t>
            </a:r>
            <a:r>
              <a:rPr lang="en-US" sz="2800" dirty="0">
                <a:latin typeface="Bookman Old Style" panose="02050604050505020204" pitchFamily="18" charset="0"/>
              </a:rPr>
              <a:t> diameter. Values of the average </a:t>
            </a:r>
            <a:r>
              <a:rPr lang="en-US" sz="2800" dirty="0" err="1">
                <a:latin typeface="Bookman Old Style" panose="02050604050505020204" pitchFamily="18" charset="0"/>
              </a:rPr>
              <a:t>Feret</a:t>
            </a:r>
            <a:r>
              <a:rPr lang="en-US" sz="2800" dirty="0">
                <a:latin typeface="Bookman Old Style" panose="02050604050505020204" pitchFamily="18" charset="0"/>
              </a:rPr>
              <a:t> diameter were higher for emulsions prepared in the swirl </a:t>
            </a:r>
            <a:r>
              <a:rPr lang="en-US" sz="2800" dirty="0" err="1">
                <a:latin typeface="Bookman Old Style" panose="02050604050505020204" pitchFamily="18" charset="0"/>
              </a:rPr>
              <a:t>micromixer</a:t>
            </a:r>
            <a:r>
              <a:rPr lang="en-US" sz="2800" dirty="0">
                <a:latin typeface="Bookman Old Style" panose="02050604050505020204" pitchFamily="18" charset="0"/>
              </a:rPr>
              <a:t>, compared to the teardrop </a:t>
            </a:r>
            <a:r>
              <a:rPr lang="en-US" sz="2800" dirty="0" err="1">
                <a:latin typeface="Bookman Old Style" panose="02050604050505020204" pitchFamily="18" charset="0"/>
              </a:rPr>
              <a:t>micromixer</a:t>
            </a:r>
            <a:r>
              <a:rPr lang="en-US" sz="2800" dirty="0">
                <a:latin typeface="Bookman Old Style" panose="02050604050505020204" pitchFamily="18" charset="0"/>
              </a:rPr>
              <a:t>.</a:t>
            </a:r>
          </a:p>
          <a:p>
            <a:pPr algn="just"/>
            <a:r>
              <a:rPr lang="en-US" sz="2800" dirty="0">
                <a:latin typeface="Bookman Old Style" panose="02050604050505020204" pitchFamily="18" charset="0"/>
              </a:rPr>
              <a:t>Artificial Neural Network (ANNs) models, based on the recorded NIR spectra of emulsions, were developed to predict the droplet size of the dispersed phase. The obtained ANN models have high values of </a:t>
            </a:r>
            <a:r>
              <a:rPr lang="en-US" sz="2800" i="1" dirty="0">
                <a:latin typeface="Bookman Old Style" panose="02050604050505020204" pitchFamily="18" charset="0"/>
              </a:rPr>
              <a:t>R</a:t>
            </a:r>
            <a:r>
              <a:rPr lang="en-US" sz="2800" baseline="30000" dirty="0">
                <a:latin typeface="Bookman Old Style" panose="02050604050505020204" pitchFamily="18" charset="0"/>
              </a:rPr>
              <a:t>2</a:t>
            </a:r>
            <a:r>
              <a:rPr lang="en-US" sz="2800" dirty="0">
                <a:latin typeface="Bookman Old Style" panose="02050604050505020204" pitchFamily="18" charset="0"/>
              </a:rPr>
              <a:t> for training, test, and validation, with small error values and show that NIR spectroscopy, in combination with ANNs, could be efficiently used for evaluation of the stability of oil-in-water emulsions. </a:t>
            </a:r>
          </a:p>
        </p:txBody>
      </p:sp>
      <p:sp>
        <p:nvSpPr>
          <p:cNvPr id="64" name="Rectangle 63"/>
          <p:cNvSpPr/>
          <p:nvPr/>
        </p:nvSpPr>
        <p:spPr>
          <a:xfrm>
            <a:off x="595288" y="10374817"/>
            <a:ext cx="15018418" cy="619272"/>
          </a:xfrm>
          <a:prstGeom prst="rect">
            <a:avLst/>
          </a:prstGeom>
        </p:spPr>
        <p:txBody>
          <a:bodyPr wrap="square">
            <a:spAutoFit/>
          </a:bodyPr>
          <a:lstStyle/>
          <a:p>
            <a:pPr>
              <a:lnSpc>
                <a:spcPct val="107000"/>
              </a:lnSpc>
              <a:spcAft>
                <a:spcPts val="800"/>
              </a:spcAft>
            </a:pPr>
            <a:r>
              <a:rPr lang="hr-HR" sz="3200" b="1" dirty="0" err="1">
                <a:effectLst/>
                <a:latin typeface="Bookman Old Style" panose="02050604050505020204" pitchFamily="18" charset="0"/>
                <a:ea typeface="Calibri" panose="020F0502020204030204" pitchFamily="34" charset="0"/>
                <a:cs typeface="Times New Roman" panose="02020603050405020304" pitchFamily="18" charset="0"/>
              </a:rPr>
              <a:t>Experimental</a:t>
            </a:r>
            <a:r>
              <a:rPr lang="hr-HR" sz="3200" b="1" dirty="0">
                <a:effectLst/>
                <a:latin typeface="Bookman Old Style" panose="02050604050505020204" pitchFamily="18" charset="0"/>
                <a:ea typeface="Calibri" panose="020F0502020204030204" pitchFamily="34" charset="0"/>
                <a:cs typeface="Times New Roman" panose="02020603050405020304" pitchFamily="18" charset="0"/>
              </a:rPr>
              <a:t> set </a:t>
            </a:r>
            <a:r>
              <a:rPr lang="hr-HR" sz="3200" b="1" dirty="0" err="1">
                <a:effectLst/>
                <a:latin typeface="Bookman Old Style" panose="02050604050505020204" pitchFamily="18" charset="0"/>
                <a:ea typeface="Calibri" panose="020F0502020204030204" pitchFamily="34" charset="0"/>
                <a:cs typeface="Times New Roman" panose="02020603050405020304" pitchFamily="18" charset="0"/>
              </a:rPr>
              <a:t>up</a:t>
            </a:r>
            <a:r>
              <a:rPr lang="hr-HR" sz="3200" b="1" dirty="0">
                <a:latin typeface="Bookman Old Style" panose="02050604050505020204" pitchFamily="18" charset="0"/>
                <a:ea typeface="Calibri" panose="020F0502020204030204" pitchFamily="34" charset="0"/>
                <a:cs typeface="Times New Roman" panose="02020603050405020304" pitchFamily="18" charset="0"/>
              </a:rPr>
              <a:t>, </a:t>
            </a:r>
            <a:r>
              <a:rPr lang="hr-HR" sz="3200" b="1" dirty="0" err="1" smtClean="0">
                <a:latin typeface="Bookman Old Style" panose="02050604050505020204" pitchFamily="18" charset="0"/>
                <a:ea typeface="Calibri" panose="020F0502020204030204" pitchFamily="34" charset="0"/>
                <a:cs typeface="Times New Roman" panose="02020603050405020304" pitchFamily="18" charset="0"/>
              </a:rPr>
              <a:t>sample</a:t>
            </a:r>
            <a:r>
              <a:rPr lang="hr-HR" sz="3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hr-HR" sz="3200" b="1" dirty="0" err="1" smtClean="0">
                <a:latin typeface="Bookman Old Style" panose="02050604050505020204" pitchFamily="18" charset="0"/>
                <a:ea typeface="Calibri" panose="020F0502020204030204" pitchFamily="34" charset="0"/>
                <a:cs typeface="Times New Roman" panose="02020603050405020304" pitchFamily="18" charset="0"/>
              </a:rPr>
              <a:t>analysis</a:t>
            </a:r>
            <a:r>
              <a:rPr lang="hr-HR" sz="3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hr-HR" sz="3200" b="1" dirty="0" err="1" smtClean="0">
                <a:latin typeface="Bookman Old Style" panose="02050604050505020204" pitchFamily="18" charset="0"/>
                <a:ea typeface="Calibri" panose="020F0502020204030204" pitchFamily="34" charset="0"/>
                <a:cs typeface="Times New Roman" panose="02020603050405020304" pitchFamily="18" charset="0"/>
              </a:rPr>
              <a:t>and</a:t>
            </a:r>
            <a:r>
              <a:rPr lang="hr-HR" sz="3200" b="1" dirty="0" smtClean="0">
                <a:latin typeface="Bookman Old Style" panose="02050604050505020204" pitchFamily="18" charset="0"/>
                <a:ea typeface="Calibri" panose="020F0502020204030204" pitchFamily="34" charset="0"/>
                <a:cs typeface="Times New Roman" panose="02020603050405020304" pitchFamily="18" charset="0"/>
              </a:rPr>
              <a:t> </a:t>
            </a:r>
            <a:r>
              <a:rPr lang="hr-HR" sz="3200" b="1" dirty="0" err="1">
                <a:latin typeface="Bookman Old Style" panose="02050604050505020204" pitchFamily="18" charset="0"/>
                <a:ea typeface="Calibri" panose="020F0502020204030204" pitchFamily="34" charset="0"/>
                <a:cs typeface="Times New Roman" panose="02020603050405020304" pitchFamily="18" charset="0"/>
              </a:rPr>
              <a:t>modeling</a:t>
            </a:r>
            <a:endParaRPr lang="hr-HR" sz="32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4"/>
          <a:srcRect l="34299" t="34487" r="13281" b="6780"/>
          <a:stretch/>
        </p:blipFill>
        <p:spPr>
          <a:xfrm>
            <a:off x="932176" y="11159536"/>
            <a:ext cx="8724911" cy="5498731"/>
          </a:xfrm>
          <a:prstGeom prst="rect">
            <a:avLst/>
          </a:prstGeom>
        </p:spPr>
      </p:pic>
      <p:sp>
        <p:nvSpPr>
          <p:cNvPr id="12" name="Rectangle 11"/>
          <p:cNvSpPr/>
          <p:nvPr/>
        </p:nvSpPr>
        <p:spPr>
          <a:xfrm>
            <a:off x="646441" y="17972075"/>
            <a:ext cx="8100558" cy="619272"/>
          </a:xfrm>
          <a:prstGeom prst="rect">
            <a:avLst/>
          </a:prstGeom>
        </p:spPr>
        <p:txBody>
          <a:bodyPr wrap="square">
            <a:spAutoFit/>
          </a:bodyPr>
          <a:lstStyle/>
          <a:p>
            <a:pPr algn="just">
              <a:lnSpc>
                <a:spcPct val="107000"/>
              </a:lnSpc>
              <a:spcAft>
                <a:spcPts val="800"/>
              </a:spcAft>
            </a:pPr>
            <a:r>
              <a:rPr lang="en-GB" sz="3200" b="1" dirty="0">
                <a:effectLst/>
                <a:latin typeface="Bookman Old Style" panose="02050604050505020204" pitchFamily="18" charset="0"/>
                <a:ea typeface="Calibri" panose="020F0502020204030204" pitchFamily="34" charset="0"/>
                <a:cs typeface="Times New Roman" panose="02020603050405020304" pitchFamily="18" charset="0"/>
              </a:rPr>
              <a:t>Results and discussion</a:t>
            </a:r>
            <a:endParaRPr lang="en-GB" sz="32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9793588" y="21977684"/>
            <a:ext cx="5114062" cy="3221606"/>
          </a:xfrm>
          <a:prstGeom prst="rect">
            <a:avLst/>
          </a:prstGeom>
        </p:spPr>
      </p:pic>
      <p:pic>
        <p:nvPicPr>
          <p:cNvPr id="8" name="Picture 7"/>
          <p:cNvPicPr>
            <a:picLocks noChangeAspect="1"/>
          </p:cNvPicPr>
          <p:nvPr/>
        </p:nvPicPr>
        <p:blipFill>
          <a:blip r:embed="rId6"/>
          <a:stretch>
            <a:fillRect/>
          </a:stretch>
        </p:blipFill>
        <p:spPr>
          <a:xfrm>
            <a:off x="15057206" y="21999284"/>
            <a:ext cx="5107561" cy="3200007"/>
          </a:xfrm>
          <a:prstGeom prst="rect">
            <a:avLst/>
          </a:prstGeom>
        </p:spPr>
      </p:pic>
      <p:pic>
        <p:nvPicPr>
          <p:cNvPr id="9" name="Picture 8"/>
          <p:cNvPicPr preferRelativeResize="0">
            <a:picLocks/>
          </p:cNvPicPr>
          <p:nvPr/>
        </p:nvPicPr>
        <p:blipFill rotWithShape="1">
          <a:blip r:embed="rId7"/>
          <a:srcRect r="49571" b="44193"/>
          <a:stretch/>
        </p:blipFill>
        <p:spPr>
          <a:xfrm>
            <a:off x="779421" y="20753704"/>
            <a:ext cx="8676000" cy="5400000"/>
          </a:xfrm>
          <a:prstGeom prst="rect">
            <a:avLst/>
          </a:prstGeom>
        </p:spPr>
      </p:pic>
      <p:sp>
        <p:nvSpPr>
          <p:cNvPr id="10" name="TextBox 9"/>
          <p:cNvSpPr txBox="1"/>
          <p:nvPr/>
        </p:nvSpPr>
        <p:spPr>
          <a:xfrm>
            <a:off x="646441" y="18578234"/>
            <a:ext cx="8944618" cy="2246769"/>
          </a:xfrm>
          <a:prstGeom prst="rect">
            <a:avLst/>
          </a:prstGeom>
          <a:noFill/>
        </p:spPr>
        <p:txBody>
          <a:bodyPr wrap="square" rtlCol="0">
            <a:spAutoFit/>
          </a:bodyPr>
          <a:lstStyle/>
          <a:p>
            <a:pPr algn="just"/>
            <a:r>
              <a:rPr lang="en-GB" sz="2800" dirty="0">
                <a:latin typeface="Bookman Old Style" panose="02050604050505020204" pitchFamily="18" charset="0"/>
              </a:rPr>
              <a:t>Light microscopy provides </a:t>
            </a:r>
            <a:r>
              <a:rPr lang="hr-HR" sz="2800" dirty="0" err="1" smtClean="0">
                <a:latin typeface="Bookman Old Style" panose="02050604050505020204" pitchFamily="18" charset="0"/>
              </a:rPr>
              <a:t>an</a:t>
            </a:r>
            <a:r>
              <a:rPr lang="hr-HR" sz="2800" dirty="0" smtClean="0">
                <a:latin typeface="Bookman Old Style" panose="02050604050505020204" pitchFamily="18" charset="0"/>
              </a:rPr>
              <a:t> </a:t>
            </a:r>
            <a:r>
              <a:rPr lang="en-GB" sz="2800" dirty="0" smtClean="0">
                <a:latin typeface="Bookman Old Style" panose="02050604050505020204" pitchFamily="18" charset="0"/>
              </a:rPr>
              <a:t>insight </a:t>
            </a:r>
            <a:r>
              <a:rPr lang="en-GB" sz="2800" dirty="0">
                <a:latin typeface="Bookman Old Style" panose="02050604050505020204" pitchFamily="18" charset="0"/>
              </a:rPr>
              <a:t>into the size of the emulsion </a:t>
            </a:r>
            <a:r>
              <a:rPr lang="hr-HR" sz="2800" dirty="0">
                <a:latin typeface="Bookman Old Style" panose="02050604050505020204" pitchFamily="18" charset="0"/>
              </a:rPr>
              <a:t>droplets </a:t>
            </a:r>
            <a:r>
              <a:rPr lang="en-GB" sz="2800" dirty="0">
                <a:latin typeface="Bookman Old Style" panose="02050604050505020204" pitchFamily="18" charset="0"/>
              </a:rPr>
              <a:t>and their structure. Photos of the emulsion droplets for both analysed </a:t>
            </a:r>
            <a:r>
              <a:rPr lang="en-GB" sz="2800" dirty="0" smtClean="0">
                <a:latin typeface="Bookman Old Style" panose="02050604050505020204" pitchFamily="18" charset="0"/>
              </a:rPr>
              <a:t>micro</a:t>
            </a:r>
            <a:r>
              <a:rPr lang="hr-HR" sz="2800" dirty="0" smtClean="0">
                <a:latin typeface="Bookman Old Style" panose="02050604050505020204" pitchFamily="18" charset="0"/>
              </a:rPr>
              <a:t>mixer</a:t>
            </a:r>
            <a:r>
              <a:rPr lang="en-GB" sz="2800" dirty="0" smtClean="0">
                <a:latin typeface="Bookman Old Style" panose="02050604050505020204" pitchFamily="18" charset="0"/>
              </a:rPr>
              <a:t> </a:t>
            </a:r>
            <a:r>
              <a:rPr lang="en-GB" sz="2800" dirty="0">
                <a:latin typeface="Bookman Old Style" panose="02050604050505020204" pitchFamily="18" charset="0"/>
              </a:rPr>
              <a:t>geometries and both used emulsifiers are present at Fig</a:t>
            </a:r>
            <a:r>
              <a:rPr lang="hr-HR" sz="2800" dirty="0">
                <a:latin typeface="Bookman Old Style" panose="02050604050505020204" pitchFamily="18" charset="0"/>
              </a:rPr>
              <a:t>s</a:t>
            </a:r>
            <a:r>
              <a:rPr lang="en-GB" sz="2800" dirty="0">
                <a:latin typeface="Bookman Old Style" panose="02050604050505020204" pitchFamily="18" charset="0"/>
              </a:rPr>
              <a:t>.</a:t>
            </a:r>
            <a:r>
              <a:rPr lang="hr-HR" sz="2800" dirty="0">
                <a:latin typeface="Bookman Old Style" panose="02050604050505020204" pitchFamily="18" charset="0"/>
              </a:rPr>
              <a:t> </a:t>
            </a:r>
            <a:r>
              <a:rPr lang="en-GB" sz="2800" dirty="0">
                <a:latin typeface="Bookman Old Style" panose="02050604050505020204" pitchFamily="18" charset="0"/>
              </a:rPr>
              <a:t>3</a:t>
            </a:r>
            <a:r>
              <a:rPr lang="hr-HR" sz="2800" dirty="0">
                <a:latin typeface="Bookman Old Style" panose="02050604050505020204" pitchFamily="18" charset="0"/>
              </a:rPr>
              <a:t>-4.</a:t>
            </a:r>
            <a:endParaRPr lang="en-GB" sz="2800" dirty="0">
              <a:latin typeface="Bookman Old Style" panose="02050604050505020204" pitchFamily="18" charset="0"/>
            </a:endParaRPr>
          </a:p>
        </p:txBody>
      </p:sp>
      <p:sp>
        <p:nvSpPr>
          <p:cNvPr id="17" name="TextBox 16"/>
          <p:cNvSpPr txBox="1"/>
          <p:nvPr/>
        </p:nvSpPr>
        <p:spPr>
          <a:xfrm>
            <a:off x="719019" y="26277089"/>
            <a:ext cx="8944618" cy="1569660"/>
          </a:xfrm>
          <a:prstGeom prst="rect">
            <a:avLst/>
          </a:prstGeom>
          <a:noFill/>
        </p:spPr>
        <p:txBody>
          <a:bodyPr wrap="square" rtlCol="0">
            <a:spAutoFit/>
          </a:bodyPr>
          <a:lstStyle/>
          <a:p>
            <a:pPr algn="just"/>
            <a:r>
              <a:rPr lang="en-GB" sz="2400" b="1" dirty="0">
                <a:latin typeface="Bookman Old Style" panose="02050604050505020204" pitchFamily="18" charset="0"/>
              </a:rPr>
              <a:t>Fig.3. </a:t>
            </a:r>
            <a:r>
              <a:rPr lang="en-GB" sz="2400" dirty="0">
                <a:latin typeface="Bookman Old Style" panose="02050604050505020204" pitchFamily="18" charset="0"/>
              </a:rPr>
              <a:t>Photos of the emulsion droplets prepared using emulsifier Tween 20 at total flow rate of 120 µL/min (a) 2</a:t>
            </a:r>
            <a:r>
              <a:rPr lang="hr-HR" sz="2400" dirty="0">
                <a:latin typeface="Bookman Old Style" panose="02050604050505020204" pitchFamily="18" charset="0"/>
              </a:rPr>
              <a:t> </a:t>
            </a:r>
            <a:r>
              <a:rPr lang="en-GB" sz="2400" dirty="0">
                <a:latin typeface="Bookman Old Style" panose="02050604050505020204" pitchFamily="18" charset="0"/>
              </a:rPr>
              <a:t>% in teardrop micromixer, (b) 4</a:t>
            </a:r>
            <a:r>
              <a:rPr lang="hr-HR" sz="2400" dirty="0">
                <a:latin typeface="Bookman Old Style" panose="02050604050505020204" pitchFamily="18" charset="0"/>
              </a:rPr>
              <a:t> </a:t>
            </a:r>
            <a:r>
              <a:rPr lang="en-GB" sz="2400" dirty="0">
                <a:latin typeface="Bookman Old Style" panose="02050604050505020204" pitchFamily="18" charset="0"/>
              </a:rPr>
              <a:t>% in teardrop micromixer, (c) 2</a:t>
            </a:r>
            <a:r>
              <a:rPr lang="hr-HR" sz="2400" dirty="0">
                <a:latin typeface="Bookman Old Style" panose="02050604050505020204" pitchFamily="18" charset="0"/>
              </a:rPr>
              <a:t> </a:t>
            </a:r>
            <a:r>
              <a:rPr lang="en-GB" sz="2400" dirty="0">
                <a:latin typeface="Bookman Old Style" panose="02050604050505020204" pitchFamily="18" charset="0"/>
              </a:rPr>
              <a:t>% in swirl micromixer, (d)</a:t>
            </a:r>
            <a:r>
              <a:rPr lang="hr-HR" sz="2400" dirty="0">
                <a:latin typeface="Bookman Old Style" panose="02050604050505020204" pitchFamily="18" charset="0"/>
              </a:rPr>
              <a:t> </a:t>
            </a:r>
            <a:r>
              <a:rPr lang="en-GB" sz="2400" dirty="0">
                <a:latin typeface="Bookman Old Style" panose="02050604050505020204" pitchFamily="18" charset="0"/>
              </a:rPr>
              <a:t>4</a:t>
            </a:r>
            <a:r>
              <a:rPr lang="hr-HR" sz="2400" dirty="0">
                <a:latin typeface="Bookman Old Style" panose="02050604050505020204" pitchFamily="18" charset="0"/>
              </a:rPr>
              <a:t> </a:t>
            </a:r>
            <a:r>
              <a:rPr lang="en-GB" sz="2400" dirty="0">
                <a:latin typeface="Bookman Old Style" panose="02050604050505020204" pitchFamily="18" charset="0"/>
              </a:rPr>
              <a:t>% in swirl micromixer</a:t>
            </a:r>
          </a:p>
        </p:txBody>
      </p:sp>
      <p:pic>
        <p:nvPicPr>
          <p:cNvPr id="11" name="Picture 10"/>
          <p:cNvPicPr preferRelativeResize="0">
            <a:picLocks/>
          </p:cNvPicPr>
          <p:nvPr/>
        </p:nvPicPr>
        <p:blipFill rotWithShape="1">
          <a:blip r:embed="rId8"/>
          <a:srcRect r="49121" b="48323"/>
          <a:stretch/>
        </p:blipFill>
        <p:spPr>
          <a:xfrm>
            <a:off x="932176" y="28055612"/>
            <a:ext cx="8676000" cy="5400000"/>
          </a:xfrm>
          <a:prstGeom prst="rect">
            <a:avLst/>
          </a:prstGeom>
        </p:spPr>
      </p:pic>
      <p:sp>
        <p:nvSpPr>
          <p:cNvPr id="20" name="TextBox 19"/>
          <p:cNvSpPr txBox="1"/>
          <p:nvPr/>
        </p:nvSpPr>
        <p:spPr>
          <a:xfrm>
            <a:off x="779421" y="33664475"/>
            <a:ext cx="8944618" cy="1569660"/>
          </a:xfrm>
          <a:prstGeom prst="rect">
            <a:avLst/>
          </a:prstGeom>
          <a:noFill/>
        </p:spPr>
        <p:txBody>
          <a:bodyPr wrap="square" rtlCol="0">
            <a:spAutoFit/>
          </a:bodyPr>
          <a:lstStyle/>
          <a:p>
            <a:pPr algn="just"/>
            <a:r>
              <a:rPr lang="en-GB" sz="2400" b="1" dirty="0">
                <a:latin typeface="Bookman Old Style" panose="02050604050505020204" pitchFamily="18" charset="0"/>
              </a:rPr>
              <a:t>Fig.</a:t>
            </a:r>
            <a:r>
              <a:rPr lang="hr-HR" sz="2400" b="1" dirty="0">
                <a:latin typeface="Bookman Old Style" panose="02050604050505020204" pitchFamily="18" charset="0"/>
              </a:rPr>
              <a:t>4</a:t>
            </a:r>
            <a:r>
              <a:rPr lang="en-GB" sz="2400" b="1" dirty="0">
                <a:latin typeface="Bookman Old Style" panose="02050604050505020204" pitchFamily="18" charset="0"/>
              </a:rPr>
              <a:t>. </a:t>
            </a:r>
            <a:r>
              <a:rPr lang="en-GB" sz="2400" dirty="0">
                <a:latin typeface="Bookman Old Style" panose="02050604050505020204" pitchFamily="18" charset="0"/>
              </a:rPr>
              <a:t>Photos of the emulsion droplets prepared using emulsifier </a:t>
            </a:r>
            <a:r>
              <a:rPr lang="hr-HR" sz="2400" dirty="0">
                <a:latin typeface="Bookman Old Style" panose="02050604050505020204" pitchFamily="18" charset="0"/>
              </a:rPr>
              <a:t>PEG 2000</a:t>
            </a:r>
            <a:r>
              <a:rPr lang="en-GB" sz="2400" dirty="0">
                <a:latin typeface="Bookman Old Style" panose="02050604050505020204" pitchFamily="18" charset="0"/>
              </a:rPr>
              <a:t> at total flow rate of 120 µL/min (a) 2</a:t>
            </a:r>
            <a:r>
              <a:rPr lang="hr-HR" sz="2400" dirty="0">
                <a:latin typeface="Bookman Old Style" panose="02050604050505020204" pitchFamily="18" charset="0"/>
              </a:rPr>
              <a:t> </a:t>
            </a:r>
            <a:r>
              <a:rPr lang="en-GB" sz="2400" dirty="0">
                <a:latin typeface="Bookman Old Style" panose="02050604050505020204" pitchFamily="18" charset="0"/>
              </a:rPr>
              <a:t>% in teardrop micromixer, (b) 4</a:t>
            </a:r>
            <a:r>
              <a:rPr lang="hr-HR" sz="2400" dirty="0">
                <a:latin typeface="Bookman Old Style" panose="02050604050505020204" pitchFamily="18" charset="0"/>
              </a:rPr>
              <a:t> </a:t>
            </a:r>
            <a:r>
              <a:rPr lang="en-GB" sz="2400" dirty="0">
                <a:latin typeface="Bookman Old Style" panose="02050604050505020204" pitchFamily="18" charset="0"/>
              </a:rPr>
              <a:t>% in teardrop micromixer, (c) 2</a:t>
            </a:r>
            <a:r>
              <a:rPr lang="hr-HR" sz="2400" dirty="0">
                <a:latin typeface="Bookman Old Style" panose="02050604050505020204" pitchFamily="18" charset="0"/>
              </a:rPr>
              <a:t> </a:t>
            </a:r>
            <a:r>
              <a:rPr lang="en-GB" sz="2400" dirty="0">
                <a:latin typeface="Bookman Old Style" panose="02050604050505020204" pitchFamily="18" charset="0"/>
              </a:rPr>
              <a:t>% in swirl micromixer, (d)</a:t>
            </a:r>
            <a:r>
              <a:rPr lang="hr-HR" sz="2400" dirty="0">
                <a:latin typeface="Bookman Old Style" panose="02050604050505020204" pitchFamily="18" charset="0"/>
              </a:rPr>
              <a:t> </a:t>
            </a:r>
            <a:r>
              <a:rPr lang="en-GB" sz="2400" dirty="0">
                <a:latin typeface="Bookman Old Style" panose="02050604050505020204" pitchFamily="18" charset="0"/>
              </a:rPr>
              <a:t>4</a:t>
            </a:r>
            <a:r>
              <a:rPr lang="hr-HR" sz="2400" dirty="0">
                <a:latin typeface="Bookman Old Style" panose="02050604050505020204" pitchFamily="18" charset="0"/>
              </a:rPr>
              <a:t> </a:t>
            </a:r>
            <a:r>
              <a:rPr lang="en-GB" sz="2400" dirty="0">
                <a:latin typeface="Bookman Old Style" panose="02050604050505020204" pitchFamily="18" charset="0"/>
              </a:rPr>
              <a:t>% in swirl micromixer</a:t>
            </a:r>
          </a:p>
        </p:txBody>
      </p:sp>
      <p:sp>
        <p:nvSpPr>
          <p:cNvPr id="29" name="TextBox 28"/>
          <p:cNvSpPr txBox="1"/>
          <p:nvPr/>
        </p:nvSpPr>
        <p:spPr>
          <a:xfrm>
            <a:off x="10109711" y="25325481"/>
            <a:ext cx="9834965" cy="1569660"/>
          </a:xfrm>
          <a:prstGeom prst="rect">
            <a:avLst/>
          </a:prstGeom>
          <a:noFill/>
        </p:spPr>
        <p:txBody>
          <a:bodyPr wrap="square" rtlCol="0">
            <a:spAutoFit/>
          </a:bodyPr>
          <a:lstStyle/>
          <a:p>
            <a:pPr algn="just"/>
            <a:r>
              <a:rPr lang="en-GB" sz="2400" b="1" dirty="0">
                <a:latin typeface="Bookman Old Style" panose="02050604050505020204" pitchFamily="18" charset="0"/>
              </a:rPr>
              <a:t>Fig.5. </a:t>
            </a:r>
            <a:r>
              <a:rPr lang="en-GB" sz="2400" dirty="0">
                <a:latin typeface="Bookman Old Style" panose="02050604050505020204" pitchFamily="18" charset="0"/>
              </a:rPr>
              <a:t>Average </a:t>
            </a:r>
            <a:r>
              <a:rPr lang="hr-HR" sz="2400" dirty="0" smtClean="0">
                <a:latin typeface="Bookman Old Style" panose="02050604050505020204" pitchFamily="18" charset="0"/>
              </a:rPr>
              <a:t>FD </a:t>
            </a:r>
            <a:r>
              <a:rPr lang="en-GB" sz="2400" dirty="0" smtClean="0">
                <a:latin typeface="Bookman Old Style" panose="02050604050505020204" pitchFamily="18" charset="0"/>
              </a:rPr>
              <a:t>at </a:t>
            </a:r>
            <a:r>
              <a:rPr lang="en-GB" sz="2400" dirty="0">
                <a:latin typeface="Bookman Old Style" panose="02050604050505020204" pitchFamily="18" charset="0"/>
              </a:rPr>
              <a:t>different total flow rat</a:t>
            </a:r>
            <a:r>
              <a:rPr lang="hr-HR" sz="2400" dirty="0">
                <a:latin typeface="Bookman Old Style" panose="02050604050505020204" pitchFamily="18" charset="0"/>
              </a:rPr>
              <a:t>e</a:t>
            </a:r>
            <a:r>
              <a:rPr lang="en-GB" sz="2400" dirty="0">
                <a:latin typeface="Bookman Old Style" panose="02050604050505020204" pitchFamily="18" charset="0"/>
              </a:rPr>
              <a:t>s prepared using emulsifier (a) Tween 20, (b) PEG 2000 (</a:t>
            </a:r>
            <a:r>
              <a:rPr lang="en-GB" sz="2400" dirty="0">
                <a:solidFill>
                  <a:schemeClr val="tx1">
                    <a:lumMod val="65000"/>
                    <a:lumOff val="35000"/>
                  </a:schemeClr>
                </a:solidFill>
                <a:latin typeface="Bookman Old Style" panose="02050604050505020204" pitchFamily="18" charset="0"/>
              </a:rPr>
              <a:t>■</a:t>
            </a:r>
            <a:r>
              <a:rPr lang="en-GB" sz="2400" dirty="0">
                <a:latin typeface="Bookman Old Style" panose="02050604050505020204" pitchFamily="18" charset="0"/>
              </a:rPr>
              <a:t>) 2</a:t>
            </a:r>
            <a:r>
              <a:rPr lang="hr-HR" sz="2400" dirty="0">
                <a:latin typeface="Bookman Old Style" panose="02050604050505020204" pitchFamily="18" charset="0"/>
              </a:rPr>
              <a:t> </a:t>
            </a:r>
            <a:r>
              <a:rPr lang="en-GB" sz="2400" dirty="0">
                <a:latin typeface="Bookman Old Style" panose="02050604050505020204" pitchFamily="18" charset="0"/>
              </a:rPr>
              <a:t>% in teardrop micromixer, </a:t>
            </a:r>
            <a:r>
              <a:rPr lang="en-GB" sz="2400" dirty="0" smtClean="0">
                <a:latin typeface="Bookman Old Style" panose="02050604050505020204" pitchFamily="18" charset="0"/>
              </a:rPr>
              <a:t>(</a:t>
            </a:r>
            <a:r>
              <a:rPr lang="en-GB" sz="2400" dirty="0" smtClean="0">
                <a:solidFill>
                  <a:schemeClr val="bg2">
                    <a:lumMod val="75000"/>
                  </a:schemeClr>
                </a:solidFill>
                <a:latin typeface="Bookman Old Style" panose="02050604050505020204" pitchFamily="18" charset="0"/>
              </a:rPr>
              <a:t>■</a:t>
            </a:r>
            <a:r>
              <a:rPr lang="en-GB" sz="2400" dirty="0" smtClean="0">
                <a:latin typeface="Bookman Old Style" panose="02050604050505020204" pitchFamily="18" charset="0"/>
              </a:rPr>
              <a:t>) </a:t>
            </a:r>
            <a:r>
              <a:rPr lang="en-GB" sz="2400" dirty="0">
                <a:latin typeface="Bookman Old Style" panose="02050604050505020204" pitchFamily="18" charset="0"/>
              </a:rPr>
              <a:t>4</a:t>
            </a:r>
            <a:r>
              <a:rPr lang="hr-HR" sz="2400" dirty="0">
                <a:latin typeface="Bookman Old Style" panose="02050604050505020204" pitchFamily="18" charset="0"/>
              </a:rPr>
              <a:t> </a:t>
            </a:r>
            <a:r>
              <a:rPr lang="en-GB" sz="2400" dirty="0">
                <a:latin typeface="Bookman Old Style" panose="02050604050505020204" pitchFamily="18" charset="0"/>
              </a:rPr>
              <a:t>% in teardrop micromixer, (</a:t>
            </a:r>
            <a:r>
              <a:rPr lang="en-GB" sz="2400" dirty="0">
                <a:solidFill>
                  <a:schemeClr val="tx1">
                    <a:lumMod val="50000"/>
                    <a:lumOff val="50000"/>
                  </a:schemeClr>
                </a:solidFill>
                <a:latin typeface="Bookman Old Style" panose="02050604050505020204" pitchFamily="18" charset="0"/>
              </a:rPr>
              <a:t>■</a:t>
            </a:r>
            <a:r>
              <a:rPr lang="en-GB" sz="2400" dirty="0">
                <a:latin typeface="Bookman Old Style" panose="02050604050505020204" pitchFamily="18" charset="0"/>
              </a:rPr>
              <a:t>) 2</a:t>
            </a:r>
            <a:r>
              <a:rPr lang="hr-HR" sz="2400" dirty="0">
                <a:latin typeface="Bookman Old Style" panose="02050604050505020204" pitchFamily="18" charset="0"/>
              </a:rPr>
              <a:t> </a:t>
            </a:r>
            <a:r>
              <a:rPr lang="en-GB" sz="2400" dirty="0">
                <a:latin typeface="Bookman Old Style" panose="02050604050505020204" pitchFamily="18" charset="0"/>
              </a:rPr>
              <a:t>% in swirl micromixer, </a:t>
            </a:r>
            <a:r>
              <a:rPr lang="en-GB" sz="2400" dirty="0" smtClean="0">
                <a:latin typeface="Bookman Old Style" panose="02050604050505020204" pitchFamily="18" charset="0"/>
              </a:rPr>
              <a:t>(■) </a:t>
            </a:r>
            <a:r>
              <a:rPr lang="en-GB" sz="2400" dirty="0">
                <a:latin typeface="Bookman Old Style" panose="02050604050505020204" pitchFamily="18" charset="0"/>
              </a:rPr>
              <a:t>4</a:t>
            </a:r>
            <a:r>
              <a:rPr lang="hr-HR" sz="2400" dirty="0">
                <a:latin typeface="Bookman Old Style" panose="02050604050505020204" pitchFamily="18" charset="0"/>
              </a:rPr>
              <a:t> </a:t>
            </a:r>
            <a:r>
              <a:rPr lang="en-GB" sz="2400" dirty="0">
                <a:latin typeface="Bookman Old Style" panose="02050604050505020204" pitchFamily="18" charset="0"/>
              </a:rPr>
              <a:t>% in swirl micromixer</a:t>
            </a:r>
          </a:p>
        </p:txBody>
      </p:sp>
      <p:sp>
        <p:nvSpPr>
          <p:cNvPr id="23" name="Rectangle 22"/>
          <p:cNvSpPr/>
          <p:nvPr/>
        </p:nvSpPr>
        <p:spPr>
          <a:xfrm>
            <a:off x="10109711" y="16934699"/>
            <a:ext cx="9325980" cy="5163593"/>
          </a:xfrm>
          <a:prstGeom prst="rect">
            <a:avLst/>
          </a:prstGeom>
        </p:spPr>
        <p:txBody>
          <a:bodyPr wrap="square">
            <a:spAutoFit/>
          </a:bodyPr>
          <a:lstStyle/>
          <a:p>
            <a:pPr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The change in the size of the emulsions, presented as the average FD, follows the same trend for both </a:t>
            </a:r>
            <a:r>
              <a:rPr lang="en-GB" sz="2800" dirty="0" err="1" smtClean="0">
                <a:latin typeface="Bookman Old Style" panose="02050604050505020204" pitchFamily="18" charset="0"/>
                <a:ea typeface="Times New Roman" panose="02020603050405020304" pitchFamily="18" charset="0"/>
                <a:cs typeface="Times New Roman" panose="02020603050405020304" pitchFamily="18" charset="0"/>
              </a:rPr>
              <a:t>micromixers</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 used in the experiment (Fig. 5). At higher total </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flow</a:t>
            </a:r>
            <a:r>
              <a:rPr lang="hr-HR" sz="2800" dirty="0" smtClean="0">
                <a:latin typeface="Bookman Old Style" panose="02050604050505020204" pitchFamily="18" charset="0"/>
                <a:ea typeface="Times New Roman" panose="02020603050405020304" pitchFamily="18" charset="0"/>
                <a:cs typeface="Times New Roman" panose="02020603050405020304" pitchFamily="18" charset="0"/>
              </a:rPr>
              <a:t> rates</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oil-in-water emulsions with a smaller average FDs were obtained. The emulsification in swirl </a:t>
            </a:r>
            <a:r>
              <a:rPr lang="en-GB" sz="2800" dirty="0" err="1" smtClean="0">
                <a:latin typeface="Bookman Old Style" panose="02050604050505020204" pitchFamily="18" charset="0"/>
                <a:ea typeface="Times New Roman" panose="02020603050405020304" pitchFamily="18" charset="0"/>
                <a:cs typeface="Times New Roman" panose="02020603050405020304" pitchFamily="18" charset="0"/>
              </a:rPr>
              <a:t>micromixer</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 resulted in larger average FD. Furthermore, the changes of the average FD</a:t>
            </a:r>
            <a:r>
              <a:rPr lang="hr-HR" sz="2800"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of emulsions prepared at 120 </a:t>
            </a:r>
            <a:r>
              <a:rPr lang="en-GB" sz="2800" dirty="0" smtClean="0">
                <a:latin typeface="Times New Roman" panose="02020603050405020304" pitchFamily="18" charset="0"/>
                <a:ea typeface="Times New Roman" panose="02020603050405020304" pitchFamily="18" charset="0"/>
                <a:cs typeface="Times New Roman" panose="02020603050405020304" pitchFamily="18" charset="0"/>
              </a:rPr>
              <a:t>µL/min</a:t>
            </a:r>
            <a:r>
              <a:rPr lang="en-GB" sz="2800" dirty="0" smtClean="0">
                <a:latin typeface="Bookman Old Style" panose="02050604050505020204" pitchFamily="18" charset="0"/>
                <a:ea typeface="Times New Roman" panose="02020603050405020304" pitchFamily="18" charset="0"/>
                <a:cs typeface="Times New Roman" panose="02020603050405020304" pitchFamily="18" charset="0"/>
              </a:rPr>
              <a:t> over the time was also analysed (Fig. 6) and no significant differences were noticed. </a:t>
            </a:r>
            <a:endParaRPr lang="en-GB" sz="28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GB" sz="28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9"/>
          <a:stretch>
            <a:fillRect/>
          </a:stretch>
        </p:blipFill>
        <p:spPr>
          <a:xfrm>
            <a:off x="10563728" y="26895142"/>
            <a:ext cx="8651877" cy="3640728"/>
          </a:xfrm>
          <a:prstGeom prst="rect">
            <a:avLst/>
          </a:prstGeom>
        </p:spPr>
      </p:pic>
      <p:pic>
        <p:nvPicPr>
          <p:cNvPr id="4" name="Picture 3"/>
          <p:cNvPicPr>
            <a:picLocks noChangeAspect="1"/>
          </p:cNvPicPr>
          <p:nvPr/>
        </p:nvPicPr>
        <p:blipFill>
          <a:blip r:embed="rId10"/>
          <a:stretch>
            <a:fillRect/>
          </a:stretch>
        </p:blipFill>
        <p:spPr>
          <a:xfrm>
            <a:off x="10563728" y="30690638"/>
            <a:ext cx="8651876" cy="3633481"/>
          </a:xfrm>
          <a:prstGeom prst="rect">
            <a:avLst/>
          </a:prstGeom>
        </p:spPr>
      </p:pic>
      <p:sp>
        <p:nvSpPr>
          <p:cNvPr id="21" name="TextBox 20"/>
          <p:cNvSpPr txBox="1"/>
          <p:nvPr/>
        </p:nvSpPr>
        <p:spPr>
          <a:xfrm>
            <a:off x="10109711" y="34382862"/>
            <a:ext cx="9834965" cy="1200329"/>
          </a:xfrm>
          <a:prstGeom prst="rect">
            <a:avLst/>
          </a:prstGeom>
          <a:noFill/>
        </p:spPr>
        <p:txBody>
          <a:bodyPr wrap="square" rtlCol="0">
            <a:spAutoFit/>
          </a:bodyPr>
          <a:lstStyle/>
          <a:p>
            <a:pPr algn="just"/>
            <a:r>
              <a:rPr lang="en-GB" sz="2400" b="1" dirty="0">
                <a:latin typeface="Bookman Old Style" panose="02050604050505020204" pitchFamily="18" charset="0"/>
              </a:rPr>
              <a:t>Fig.</a:t>
            </a:r>
            <a:r>
              <a:rPr lang="hr-HR" sz="2400" b="1" dirty="0">
                <a:latin typeface="Bookman Old Style" panose="02050604050505020204" pitchFamily="18" charset="0"/>
              </a:rPr>
              <a:t>6</a:t>
            </a:r>
            <a:r>
              <a:rPr lang="en-GB" sz="2400" b="1" dirty="0">
                <a:latin typeface="Bookman Old Style" panose="02050604050505020204" pitchFamily="18" charset="0"/>
              </a:rPr>
              <a:t>. </a:t>
            </a:r>
            <a:r>
              <a:rPr lang="en-GB" sz="2400" dirty="0">
                <a:latin typeface="Bookman Old Style" panose="02050604050505020204" pitchFamily="18" charset="0"/>
              </a:rPr>
              <a:t>Average </a:t>
            </a:r>
            <a:r>
              <a:rPr lang="en-GB" sz="2400" dirty="0" smtClean="0">
                <a:latin typeface="Bookman Old Style" panose="02050604050505020204" pitchFamily="18" charset="0"/>
              </a:rPr>
              <a:t>F</a:t>
            </a:r>
            <a:r>
              <a:rPr lang="hr-HR" sz="2400" dirty="0" smtClean="0">
                <a:latin typeface="Bookman Old Style" panose="02050604050505020204" pitchFamily="18" charset="0"/>
              </a:rPr>
              <a:t>D</a:t>
            </a:r>
            <a:r>
              <a:rPr lang="en-GB" sz="2400" dirty="0" smtClean="0">
                <a:latin typeface="Bookman Old Style" panose="02050604050505020204" pitchFamily="18" charset="0"/>
              </a:rPr>
              <a:t> </a:t>
            </a:r>
            <a:r>
              <a:rPr lang="hr-HR" sz="2400" dirty="0" err="1">
                <a:latin typeface="Bookman Old Style" panose="02050604050505020204" pitchFamily="18" charset="0"/>
              </a:rPr>
              <a:t>over</a:t>
            </a:r>
            <a:r>
              <a:rPr lang="hr-HR" sz="2400" dirty="0">
                <a:latin typeface="Bookman Old Style" panose="02050604050505020204" pitchFamily="18" charset="0"/>
              </a:rPr>
              <a:t> </a:t>
            </a:r>
            <a:r>
              <a:rPr lang="hr-HR" sz="2400" dirty="0" err="1">
                <a:latin typeface="Bookman Old Style" panose="02050604050505020204" pitchFamily="18" charset="0"/>
              </a:rPr>
              <a:t>the</a:t>
            </a:r>
            <a:r>
              <a:rPr lang="hr-HR" sz="2400" dirty="0">
                <a:latin typeface="Bookman Old Style" panose="02050604050505020204" pitchFamily="18" charset="0"/>
              </a:rPr>
              <a:t> time </a:t>
            </a:r>
            <a:r>
              <a:rPr lang="en-GB" sz="2400" dirty="0">
                <a:latin typeface="Bookman Old Style" panose="02050604050505020204" pitchFamily="18" charset="0"/>
              </a:rPr>
              <a:t>(a) Tween 20, (b) PEG 2000 (</a:t>
            </a:r>
            <a:r>
              <a:rPr lang="en-GB" sz="2400" dirty="0">
                <a:solidFill>
                  <a:schemeClr val="tx1">
                    <a:lumMod val="65000"/>
                    <a:lumOff val="35000"/>
                  </a:schemeClr>
                </a:solidFill>
                <a:latin typeface="Bookman Old Style" panose="02050604050505020204" pitchFamily="18" charset="0"/>
              </a:rPr>
              <a:t>■</a:t>
            </a:r>
            <a:r>
              <a:rPr lang="en-GB" sz="2400" dirty="0">
                <a:latin typeface="Bookman Old Style" panose="02050604050505020204" pitchFamily="18" charset="0"/>
              </a:rPr>
              <a:t>)</a:t>
            </a:r>
            <a:r>
              <a:rPr lang="hr-HR" sz="2400" dirty="0">
                <a:latin typeface="Bookman Old Style" panose="02050604050505020204" pitchFamily="18" charset="0"/>
              </a:rPr>
              <a:t> </a:t>
            </a:r>
            <a:r>
              <a:rPr lang="en-GB" sz="2400" dirty="0">
                <a:latin typeface="Bookman Old Style" panose="02050604050505020204" pitchFamily="18" charset="0"/>
              </a:rPr>
              <a:t>2</a:t>
            </a:r>
            <a:r>
              <a:rPr lang="hr-HR" sz="2400" dirty="0">
                <a:latin typeface="Bookman Old Style" panose="02050604050505020204" pitchFamily="18" charset="0"/>
              </a:rPr>
              <a:t> </a:t>
            </a:r>
            <a:r>
              <a:rPr lang="en-GB" sz="2400" dirty="0">
                <a:latin typeface="Bookman Old Style" panose="02050604050505020204" pitchFamily="18" charset="0"/>
              </a:rPr>
              <a:t>% in teardrop micromixer, (</a:t>
            </a:r>
            <a:r>
              <a:rPr lang="en-GB" sz="2400" dirty="0">
                <a:solidFill>
                  <a:schemeClr val="bg1">
                    <a:lumMod val="85000"/>
                  </a:schemeClr>
                </a:solidFill>
                <a:latin typeface="Bookman Old Style" panose="02050604050505020204" pitchFamily="18" charset="0"/>
              </a:rPr>
              <a:t>■</a:t>
            </a:r>
            <a:r>
              <a:rPr lang="en-GB" sz="2400" dirty="0">
                <a:latin typeface="Bookman Old Style" panose="02050604050505020204" pitchFamily="18" charset="0"/>
              </a:rPr>
              <a:t>) 4</a:t>
            </a:r>
            <a:r>
              <a:rPr lang="hr-HR" sz="2400" dirty="0">
                <a:latin typeface="Bookman Old Style" panose="02050604050505020204" pitchFamily="18" charset="0"/>
              </a:rPr>
              <a:t> </a:t>
            </a:r>
            <a:r>
              <a:rPr lang="en-GB" sz="2400" dirty="0">
                <a:latin typeface="Bookman Old Style" panose="02050604050505020204" pitchFamily="18" charset="0"/>
              </a:rPr>
              <a:t>% in teardrop micromixer, (</a:t>
            </a:r>
            <a:r>
              <a:rPr lang="en-GB" sz="2400" dirty="0">
                <a:solidFill>
                  <a:schemeClr val="bg2">
                    <a:lumMod val="50000"/>
                  </a:schemeClr>
                </a:solidFill>
                <a:latin typeface="Bookman Old Style" panose="02050604050505020204" pitchFamily="18" charset="0"/>
              </a:rPr>
              <a:t>■</a:t>
            </a:r>
            <a:r>
              <a:rPr lang="en-GB" sz="2400" dirty="0">
                <a:latin typeface="Bookman Old Style" panose="02050604050505020204" pitchFamily="18" charset="0"/>
              </a:rPr>
              <a:t>)</a:t>
            </a:r>
            <a:r>
              <a:rPr lang="hr-HR" sz="2400" dirty="0">
                <a:latin typeface="Bookman Old Style" panose="02050604050505020204" pitchFamily="18" charset="0"/>
              </a:rPr>
              <a:t> </a:t>
            </a:r>
            <a:r>
              <a:rPr lang="en-GB" sz="2400" dirty="0">
                <a:latin typeface="Bookman Old Style" panose="02050604050505020204" pitchFamily="18" charset="0"/>
              </a:rPr>
              <a:t>2</a:t>
            </a:r>
            <a:r>
              <a:rPr lang="hr-HR" sz="2400" dirty="0">
                <a:latin typeface="Bookman Old Style" panose="02050604050505020204" pitchFamily="18" charset="0"/>
              </a:rPr>
              <a:t> </a:t>
            </a:r>
            <a:r>
              <a:rPr lang="en-GB" sz="2400" dirty="0">
                <a:latin typeface="Bookman Old Style" panose="02050604050505020204" pitchFamily="18" charset="0"/>
              </a:rPr>
              <a:t>% in swirl micromixer, (</a:t>
            </a:r>
            <a:r>
              <a:rPr lang="en-GB" sz="2400" dirty="0">
                <a:solidFill>
                  <a:schemeClr val="tx1">
                    <a:lumMod val="95000"/>
                    <a:lumOff val="5000"/>
                  </a:schemeClr>
                </a:solidFill>
                <a:latin typeface="Bookman Old Style" panose="02050604050505020204" pitchFamily="18" charset="0"/>
              </a:rPr>
              <a:t>■</a:t>
            </a:r>
            <a:r>
              <a:rPr lang="en-GB" sz="2400" dirty="0">
                <a:latin typeface="Bookman Old Style" panose="02050604050505020204" pitchFamily="18" charset="0"/>
              </a:rPr>
              <a:t>)</a:t>
            </a:r>
            <a:r>
              <a:rPr lang="hr-HR" sz="2400" dirty="0">
                <a:latin typeface="Bookman Old Style" panose="02050604050505020204" pitchFamily="18" charset="0"/>
              </a:rPr>
              <a:t> </a:t>
            </a:r>
            <a:r>
              <a:rPr lang="en-GB" sz="2400" dirty="0">
                <a:latin typeface="Bookman Old Style" panose="02050604050505020204" pitchFamily="18" charset="0"/>
              </a:rPr>
              <a:t>4</a:t>
            </a:r>
            <a:r>
              <a:rPr lang="hr-HR" sz="2400" dirty="0">
                <a:latin typeface="Bookman Old Style" panose="02050604050505020204" pitchFamily="18" charset="0"/>
              </a:rPr>
              <a:t> </a:t>
            </a:r>
            <a:r>
              <a:rPr lang="en-GB" sz="2400" dirty="0">
                <a:latin typeface="Bookman Old Style" panose="02050604050505020204" pitchFamily="18" charset="0"/>
              </a:rPr>
              <a:t>% in swirl micromixer</a:t>
            </a:r>
          </a:p>
        </p:txBody>
      </p:sp>
      <p:sp>
        <p:nvSpPr>
          <p:cNvPr id="25" name="TextBox 24"/>
          <p:cNvSpPr txBox="1"/>
          <p:nvPr/>
        </p:nvSpPr>
        <p:spPr>
          <a:xfrm>
            <a:off x="19751814" y="19200135"/>
            <a:ext cx="8640037" cy="4401205"/>
          </a:xfrm>
          <a:prstGeom prst="rect">
            <a:avLst/>
          </a:prstGeom>
          <a:noFill/>
        </p:spPr>
        <p:txBody>
          <a:bodyPr wrap="square" rtlCol="0">
            <a:spAutoFit/>
          </a:bodyPr>
          <a:lstStyle/>
          <a:p>
            <a:pPr algn="just"/>
            <a:r>
              <a:rPr lang="en-GB" sz="2800" dirty="0">
                <a:latin typeface="Bookman Old Style" panose="02050604050505020204" pitchFamily="18" charset="0"/>
              </a:rPr>
              <a:t>NIR spectra of all prepared samples were </a:t>
            </a:r>
            <a:r>
              <a:rPr lang="hr-HR" sz="2800" dirty="0" smtClean="0">
                <a:latin typeface="Bookman Old Style" panose="02050604050505020204" pitchFamily="18" charset="0"/>
              </a:rPr>
              <a:t>collected</a:t>
            </a:r>
            <a:r>
              <a:rPr lang="en-GB" sz="2800" dirty="0" smtClean="0">
                <a:latin typeface="Bookman Old Style" panose="02050604050505020204" pitchFamily="18" charset="0"/>
              </a:rPr>
              <a:t>.</a:t>
            </a:r>
            <a:r>
              <a:rPr lang="hr-HR" sz="2800" dirty="0" smtClean="0">
                <a:latin typeface="Bookman Old Style" panose="02050604050505020204" pitchFamily="18" charset="0"/>
              </a:rPr>
              <a:t> </a:t>
            </a:r>
            <a:r>
              <a:rPr lang="en-GB" sz="2800" dirty="0" smtClean="0">
                <a:latin typeface="Bookman Old Style" panose="02050604050505020204" pitchFamily="18" charset="0"/>
              </a:rPr>
              <a:t>The </a:t>
            </a:r>
            <a:r>
              <a:rPr lang="en-GB" sz="2800" dirty="0">
                <a:latin typeface="Bookman Old Style" panose="02050604050505020204" pitchFamily="18" charset="0"/>
              </a:rPr>
              <a:t>absorbance </a:t>
            </a:r>
            <a:r>
              <a:rPr lang="hr-HR" sz="2800" dirty="0" err="1" smtClean="0">
                <a:latin typeface="Bookman Old Style" panose="02050604050505020204" pitchFamily="18" charset="0"/>
              </a:rPr>
              <a:t>maximum</a:t>
            </a:r>
            <a:r>
              <a:rPr lang="en-GB" sz="2800" dirty="0" smtClean="0">
                <a:latin typeface="Bookman Old Style" panose="02050604050505020204" pitchFamily="18" charset="0"/>
              </a:rPr>
              <a:t> </a:t>
            </a:r>
            <a:r>
              <a:rPr lang="en-GB" sz="2800" dirty="0">
                <a:latin typeface="Bookman Old Style" panose="02050604050505020204" pitchFamily="18" charset="0"/>
              </a:rPr>
              <a:t>were noticed in </a:t>
            </a:r>
            <a:r>
              <a:rPr lang="hr-HR" sz="2800" dirty="0">
                <a:latin typeface="Bookman Old Style" panose="02050604050505020204" pitchFamily="18" charset="0"/>
              </a:rPr>
              <a:t>the </a:t>
            </a:r>
            <a:r>
              <a:rPr lang="en-GB" sz="2800" dirty="0">
                <a:latin typeface="Bookman Old Style" panose="02050604050505020204" pitchFamily="18" charset="0"/>
              </a:rPr>
              <a:t>wavelength</a:t>
            </a:r>
            <a:r>
              <a:rPr lang="hr-HR" sz="2800" dirty="0">
                <a:latin typeface="Bookman Old Style" panose="02050604050505020204" pitchFamily="18" charset="0"/>
              </a:rPr>
              <a:t> range</a:t>
            </a:r>
            <a:r>
              <a:rPr lang="en-GB" sz="2800" dirty="0">
                <a:latin typeface="Bookman Old Style" panose="02050604050505020204" pitchFamily="18" charset="0"/>
              </a:rPr>
              <a:t> </a:t>
            </a:r>
            <a:r>
              <a:rPr lang="hr-HR" sz="2800" dirty="0">
                <a:latin typeface="Bookman Old Style" panose="02050604050505020204" pitchFamily="18" charset="0"/>
              </a:rPr>
              <a:t>from </a:t>
            </a:r>
            <a:r>
              <a:rPr lang="en-GB" sz="2800" dirty="0">
                <a:latin typeface="Bookman Old Style" panose="02050604050505020204" pitchFamily="18" charset="0"/>
              </a:rPr>
              <a:t>900</a:t>
            </a:r>
            <a:r>
              <a:rPr lang="hr-HR" sz="2800" dirty="0">
                <a:latin typeface="Bookman Old Style" panose="02050604050505020204" pitchFamily="18" charset="0"/>
              </a:rPr>
              <a:t> nm to </a:t>
            </a:r>
            <a:r>
              <a:rPr lang="en-GB" sz="2800" dirty="0" smtClean="0">
                <a:latin typeface="Bookman Old Style" panose="02050604050505020204" pitchFamily="18" charset="0"/>
              </a:rPr>
              <a:t>100</a:t>
            </a:r>
            <a:r>
              <a:rPr lang="hr-HR" sz="2800" dirty="0" smtClean="0">
                <a:latin typeface="Bookman Old Style" panose="02050604050505020204" pitchFamily="18" charset="0"/>
              </a:rPr>
              <a:t>0</a:t>
            </a:r>
            <a:r>
              <a:rPr lang="en-GB" sz="2800" dirty="0" smtClean="0">
                <a:latin typeface="Bookman Old Style" panose="02050604050505020204" pitchFamily="18" charset="0"/>
              </a:rPr>
              <a:t> </a:t>
            </a:r>
            <a:r>
              <a:rPr lang="en-GB" sz="2800" dirty="0">
                <a:latin typeface="Bookman Old Style" panose="02050604050505020204" pitchFamily="18" charset="0"/>
              </a:rPr>
              <a:t>nm and </a:t>
            </a:r>
            <a:r>
              <a:rPr lang="hr-HR" sz="2800" dirty="0">
                <a:latin typeface="Bookman Old Style" panose="02050604050505020204" pitchFamily="18" charset="0"/>
              </a:rPr>
              <a:t>from </a:t>
            </a:r>
            <a:r>
              <a:rPr lang="en-GB" sz="2800" dirty="0">
                <a:latin typeface="Bookman Old Style" panose="02050604050505020204" pitchFamily="18" charset="0"/>
              </a:rPr>
              <a:t>1350</a:t>
            </a:r>
            <a:r>
              <a:rPr lang="hr-HR" sz="2800" dirty="0">
                <a:latin typeface="Bookman Old Style" panose="02050604050505020204" pitchFamily="18" charset="0"/>
              </a:rPr>
              <a:t> nm to </a:t>
            </a:r>
            <a:r>
              <a:rPr lang="en-GB" sz="2800" dirty="0">
                <a:latin typeface="Bookman Old Style" panose="02050604050505020204" pitchFamily="18" charset="0"/>
              </a:rPr>
              <a:t>1699 </a:t>
            </a:r>
            <a:r>
              <a:rPr lang="en-GB" sz="2800" dirty="0" smtClean="0">
                <a:latin typeface="Bookman Old Style" panose="02050604050505020204" pitchFamily="18" charset="0"/>
              </a:rPr>
              <a:t>nm</a:t>
            </a:r>
            <a:r>
              <a:rPr lang="hr-HR" sz="2800" dirty="0" smtClean="0">
                <a:latin typeface="Bookman Old Style" panose="02050604050505020204" pitchFamily="18" charset="0"/>
              </a:rPr>
              <a:t> </a:t>
            </a:r>
            <a:r>
              <a:rPr lang="en-GB" sz="2800" dirty="0" smtClean="0">
                <a:latin typeface="Bookman Old Style" panose="02050604050505020204" pitchFamily="18" charset="0"/>
              </a:rPr>
              <a:t>P</a:t>
            </a:r>
            <a:r>
              <a:rPr lang="hr-HR" sz="2800" dirty="0" err="1" smtClean="0">
                <a:latin typeface="Bookman Old Style" panose="02050604050505020204" pitchFamily="18" charset="0"/>
              </a:rPr>
              <a:t>rinciple</a:t>
            </a:r>
            <a:r>
              <a:rPr lang="hr-HR" sz="2800" dirty="0" smtClean="0">
                <a:latin typeface="Bookman Old Style" panose="02050604050505020204" pitchFamily="18" charset="0"/>
              </a:rPr>
              <a:t> </a:t>
            </a:r>
            <a:r>
              <a:rPr lang="hr-HR" sz="2800" dirty="0" err="1" smtClean="0">
                <a:latin typeface="Bookman Old Style" panose="02050604050505020204" pitchFamily="18" charset="0"/>
              </a:rPr>
              <a:t>component</a:t>
            </a:r>
            <a:r>
              <a:rPr lang="hr-HR" sz="2800" dirty="0" smtClean="0">
                <a:latin typeface="Bookman Old Style" panose="02050604050505020204" pitchFamily="18" charset="0"/>
              </a:rPr>
              <a:t> </a:t>
            </a:r>
            <a:r>
              <a:rPr lang="hr-HR" sz="2800" dirty="0" err="1" smtClean="0">
                <a:latin typeface="Bookman Old Style" panose="02050604050505020204" pitchFamily="18" charset="0"/>
              </a:rPr>
              <a:t>analysis</a:t>
            </a:r>
            <a:r>
              <a:rPr lang="hr-HR" sz="2800" dirty="0" smtClean="0">
                <a:latin typeface="Bookman Old Style" panose="02050604050505020204" pitchFamily="18" charset="0"/>
              </a:rPr>
              <a:t> (PCA)</a:t>
            </a:r>
            <a:r>
              <a:rPr lang="en-GB" sz="2800" dirty="0" smtClean="0">
                <a:latin typeface="Bookman Old Style" panose="02050604050505020204" pitchFamily="18" charset="0"/>
              </a:rPr>
              <a:t> </a:t>
            </a:r>
            <a:r>
              <a:rPr lang="en-GB" sz="2800" dirty="0">
                <a:latin typeface="Bookman Old Style" panose="02050604050505020204" pitchFamily="18" charset="0"/>
              </a:rPr>
              <a:t>of NIR spectra showed grouping of the samples for the flow rates 20-40 </a:t>
            </a:r>
            <a:r>
              <a:rPr lang="en-GB" sz="2800" dirty="0">
                <a:latin typeface="Bookman Old Style" panose="02050604050505020204" pitchFamily="18" charset="0"/>
                <a:cs typeface="Times New Roman" panose="02020603050405020304" pitchFamily="18" charset="0"/>
              </a:rPr>
              <a:t>µL/min in the third quadrant and for the samples 80-280 µL/min in the first and second quadrant (Fig.</a:t>
            </a:r>
            <a:r>
              <a:rPr lang="hr-HR" sz="2800" dirty="0">
                <a:latin typeface="Bookman Old Style" panose="02050604050505020204" pitchFamily="18" charset="0"/>
                <a:cs typeface="Times New Roman" panose="02020603050405020304" pitchFamily="18" charset="0"/>
              </a:rPr>
              <a:t> </a:t>
            </a:r>
            <a:r>
              <a:rPr lang="hr-HR" sz="2800" dirty="0" smtClean="0">
                <a:latin typeface="Bookman Old Style" panose="02050604050505020204" pitchFamily="18" charset="0"/>
                <a:cs typeface="Times New Roman" panose="02020603050405020304" pitchFamily="18" charset="0"/>
              </a:rPr>
              <a:t>7</a:t>
            </a:r>
            <a:r>
              <a:rPr lang="en-GB" sz="2800" dirty="0" smtClean="0">
                <a:latin typeface="Bookman Old Style" panose="02050604050505020204" pitchFamily="18" charset="0"/>
                <a:cs typeface="Times New Roman" panose="02020603050405020304" pitchFamily="18" charset="0"/>
              </a:rPr>
              <a:t>)</a:t>
            </a:r>
            <a:r>
              <a:rPr lang="hr-HR" sz="2800" dirty="0">
                <a:latin typeface="Bookman Old Style" panose="02050604050505020204" pitchFamily="18" charset="0"/>
                <a:cs typeface="Times New Roman" panose="02020603050405020304" pitchFamily="18" charset="0"/>
              </a:rPr>
              <a:t>.</a:t>
            </a:r>
            <a:endParaRPr lang="en-GB" sz="2800" dirty="0">
              <a:latin typeface="Bookman Old Style" panose="02050604050505020204" pitchFamily="18" charset="0"/>
            </a:endParaRPr>
          </a:p>
          <a:p>
            <a:pPr algn="just"/>
            <a:r>
              <a:rPr lang="en-GB" sz="2800" dirty="0" smtClean="0">
                <a:latin typeface="Bookman Old Style" panose="02050604050505020204" pitchFamily="18" charset="0"/>
              </a:rPr>
              <a:t>  </a:t>
            </a:r>
            <a:endParaRPr lang="en-GB" sz="2800" dirty="0">
              <a:latin typeface="Bookman Old Style" panose="02050604050505020204" pitchFamily="18" charset="0"/>
            </a:endParaRPr>
          </a:p>
        </p:txBody>
      </p:sp>
      <p:cxnSp>
        <p:nvCxnSpPr>
          <p:cNvPr id="14" name="Straight Connector 13"/>
          <p:cNvCxnSpPr/>
          <p:nvPr/>
        </p:nvCxnSpPr>
        <p:spPr>
          <a:xfrm>
            <a:off x="684123" y="17647850"/>
            <a:ext cx="9014411" cy="0"/>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a:xfrm>
            <a:off x="19562951" y="19000400"/>
            <a:ext cx="8827225" cy="1"/>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10263819" y="16580516"/>
            <a:ext cx="9299132" cy="6895"/>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49160" y="10181934"/>
            <a:ext cx="15751733" cy="0"/>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36" name="Straight Connector 35"/>
          <p:cNvCxnSpPr/>
          <p:nvPr/>
        </p:nvCxnSpPr>
        <p:spPr>
          <a:xfrm flipV="1">
            <a:off x="16867914" y="9414913"/>
            <a:ext cx="11337609" cy="34215"/>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38" name="Straight Connector 37"/>
          <p:cNvCxnSpPr/>
          <p:nvPr/>
        </p:nvCxnSpPr>
        <p:spPr>
          <a:xfrm flipV="1">
            <a:off x="16400893" y="9466347"/>
            <a:ext cx="535948" cy="715587"/>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41" name="Straight Connector 40"/>
          <p:cNvCxnSpPr/>
          <p:nvPr/>
        </p:nvCxnSpPr>
        <p:spPr>
          <a:xfrm flipV="1">
            <a:off x="9655410" y="16493852"/>
            <a:ext cx="677475" cy="1171197"/>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flipH="1" flipV="1">
            <a:off x="19562816" y="16580516"/>
            <a:ext cx="58657" cy="2419885"/>
          </a:xfrm>
          <a:prstGeom prst="line">
            <a:avLst/>
          </a:prstGeom>
          <a:ln w="152400"/>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cxnSp>
      <p:sp>
        <p:nvSpPr>
          <p:cNvPr id="50" name="TextBox 49"/>
          <p:cNvSpPr txBox="1"/>
          <p:nvPr/>
        </p:nvSpPr>
        <p:spPr>
          <a:xfrm>
            <a:off x="675782" y="16808398"/>
            <a:ext cx="8944618" cy="830997"/>
          </a:xfrm>
          <a:prstGeom prst="rect">
            <a:avLst/>
          </a:prstGeom>
          <a:noFill/>
        </p:spPr>
        <p:txBody>
          <a:bodyPr wrap="square" rtlCol="0">
            <a:spAutoFit/>
          </a:bodyPr>
          <a:lstStyle/>
          <a:p>
            <a:pPr algn="just"/>
            <a:r>
              <a:rPr lang="en-GB" sz="2400" b="1" dirty="0">
                <a:latin typeface="Bookman Old Style" panose="02050604050505020204" pitchFamily="18" charset="0"/>
              </a:rPr>
              <a:t>Fig.1. </a:t>
            </a:r>
            <a:r>
              <a:rPr lang="en-GB" sz="2400" dirty="0">
                <a:latin typeface="Bookman Old Style" panose="02050604050505020204" pitchFamily="18" charset="0"/>
              </a:rPr>
              <a:t>Experimental set up used for the emulsion preparation</a:t>
            </a:r>
          </a:p>
        </p:txBody>
      </p:sp>
      <p:sp>
        <p:nvSpPr>
          <p:cNvPr id="51" name="TextBox 50"/>
          <p:cNvSpPr txBox="1"/>
          <p:nvPr/>
        </p:nvSpPr>
        <p:spPr>
          <a:xfrm>
            <a:off x="19944676" y="18461852"/>
            <a:ext cx="8944618" cy="461665"/>
          </a:xfrm>
          <a:prstGeom prst="rect">
            <a:avLst/>
          </a:prstGeom>
          <a:noFill/>
        </p:spPr>
        <p:txBody>
          <a:bodyPr wrap="square" rtlCol="0">
            <a:spAutoFit/>
          </a:bodyPr>
          <a:lstStyle/>
          <a:p>
            <a:pPr algn="just"/>
            <a:r>
              <a:rPr lang="en-GB" sz="2400" b="1" dirty="0">
                <a:latin typeface="Bookman Old Style" panose="02050604050505020204" pitchFamily="18" charset="0"/>
              </a:rPr>
              <a:t>Fig.2. </a:t>
            </a:r>
            <a:r>
              <a:rPr lang="en-GB" sz="2400" dirty="0">
                <a:latin typeface="Bookman Old Style" panose="02050604050505020204" pitchFamily="18" charset="0"/>
              </a:rPr>
              <a:t>Emulsion samples analysis</a:t>
            </a:r>
          </a:p>
        </p:txBody>
      </p:sp>
      <p:sp>
        <p:nvSpPr>
          <p:cNvPr id="53" name="TextBox 52"/>
          <p:cNvSpPr txBox="1"/>
          <p:nvPr/>
        </p:nvSpPr>
        <p:spPr>
          <a:xfrm>
            <a:off x="4617041" y="10978217"/>
            <a:ext cx="10985340" cy="1384995"/>
          </a:xfrm>
          <a:prstGeom prst="rect">
            <a:avLst/>
          </a:prstGeom>
          <a:noFill/>
        </p:spPr>
        <p:txBody>
          <a:bodyPr wrap="square" rtlCol="0">
            <a:spAutoFit/>
          </a:bodyPr>
          <a:lstStyle/>
          <a:p>
            <a:pPr algn="just"/>
            <a:r>
              <a:rPr lang="hr-HR" sz="2800" dirty="0">
                <a:latin typeface="Bookman Old Style" panose="02050604050505020204" pitchFamily="18" charset="0"/>
                <a:ea typeface="Calibri" panose="020F0502020204030204" pitchFamily="34" charset="0"/>
                <a:cs typeface="Times New Roman" panose="02020603050405020304" pitchFamily="18" charset="0"/>
              </a:rPr>
              <a:t>T</a:t>
            </a:r>
            <a:r>
              <a:rPr lang="en-US" sz="2800" dirty="0">
                <a:latin typeface="Bookman Old Style" panose="02050604050505020204" pitchFamily="18" charset="0"/>
                <a:ea typeface="Calibri" panose="020F0502020204030204" pitchFamily="34" charset="0"/>
                <a:cs typeface="Times New Roman" panose="02020603050405020304" pitchFamily="18" charset="0"/>
              </a:rPr>
              <a:t>he influence of two different </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geometries</a:t>
            </a:r>
            <a:r>
              <a:rPr lang="hr-HR" sz="2800" dirty="0">
                <a:latin typeface="Bookman Old Style" panose="02050604050505020204" pitchFamily="18" charset="0"/>
                <a:ea typeface="Calibri" panose="020F0502020204030204" pitchFamily="34" charset="0"/>
                <a:cs typeface="Times New Roman" panose="02020603050405020304" pitchFamily="18" charset="0"/>
              </a:rPr>
              <a:t> </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(teardrop</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US" sz="2800" dirty="0" err="1" smtClean="0">
                <a:latin typeface="Bookman Old Style" panose="02050604050505020204" pitchFamily="18" charset="0"/>
                <a:ea typeface="Calibri" panose="020F0502020204030204" pitchFamily="34" charset="0"/>
                <a:cs typeface="Times New Roman" panose="02020603050405020304" pitchFamily="18" charset="0"/>
              </a:rPr>
              <a:t>micromixer</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hr-HR" sz="2800" dirty="0">
                <a:latin typeface="Bookman Old Style" panose="02050604050505020204" pitchFamily="18" charset="0"/>
                <a:ea typeface="Calibri" panose="020F0502020204030204" pitchFamily="34" charset="0"/>
                <a:cs typeface="Times New Roman" panose="02020603050405020304" pitchFamily="18" charset="0"/>
              </a:rPr>
              <a:t>and</a:t>
            </a:r>
            <a:r>
              <a:rPr lang="en-US" sz="2800" dirty="0">
                <a:latin typeface="Bookman Old Style" panose="02050604050505020204" pitchFamily="18" charset="0"/>
                <a:ea typeface="Calibri" panose="020F0502020204030204" pitchFamily="34" charset="0"/>
                <a:cs typeface="Times New Roman" panose="02020603050405020304" pitchFamily="18" charset="0"/>
              </a:rPr>
              <a:t> swirl </a:t>
            </a:r>
            <a:r>
              <a:rPr lang="en-US" sz="2800" dirty="0" err="1" smtClean="0">
                <a:latin typeface="Bookman Old Style" panose="02050604050505020204" pitchFamily="18" charset="0"/>
                <a:ea typeface="Calibri" panose="020F0502020204030204" pitchFamily="34" charset="0"/>
                <a:cs typeface="Times New Roman" panose="02020603050405020304" pitchFamily="18" charset="0"/>
              </a:rPr>
              <a:t>micromixer</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hr-HR" sz="2800" dirty="0">
                <a:latin typeface="Bookman Old Style" panose="02050604050505020204" pitchFamily="18" charset="0"/>
                <a:ea typeface="Calibri" panose="020F0502020204030204" pitchFamily="34" charset="0"/>
                <a:cs typeface="Times New Roman" panose="02020603050405020304" pitchFamily="18" charset="0"/>
              </a:rPr>
              <a:t>at different</a:t>
            </a:r>
            <a:r>
              <a:rPr lang="en-US" sz="2800" dirty="0">
                <a:latin typeface="Bookman Old Style" panose="02050604050505020204" pitchFamily="18" charset="0"/>
                <a:ea typeface="Calibri" panose="020F0502020204030204" pitchFamily="34" charset="0"/>
                <a:cs typeface="Times New Roman" panose="02020603050405020304" pitchFamily="18" charset="0"/>
              </a:rPr>
              <a:t> total flow</a:t>
            </a:r>
            <a:r>
              <a:rPr lang="hr-HR" sz="2800" dirty="0">
                <a:latin typeface="Bookman Old Style" panose="02050604050505020204" pitchFamily="18" charset="0"/>
                <a:ea typeface="Calibri" panose="020F0502020204030204" pitchFamily="34" charset="0"/>
                <a:cs typeface="Times New Roman" panose="02020603050405020304" pitchFamily="18" charset="0"/>
              </a:rPr>
              <a:t> rates</a:t>
            </a:r>
            <a:r>
              <a:rPr lang="en-US" sz="2800" dirty="0">
                <a:latin typeface="Bookman Old Style" panose="02050604050505020204" pitchFamily="18" charset="0"/>
                <a:ea typeface="Calibri" panose="020F0502020204030204" pitchFamily="34" charset="0"/>
                <a:cs typeface="Times New Roman" panose="02020603050405020304" pitchFamily="18" charset="0"/>
              </a:rPr>
              <a:t> on </a:t>
            </a:r>
            <a:r>
              <a:rPr lang="hr-HR" sz="2800" dirty="0">
                <a:latin typeface="Bookman Old Style" panose="02050604050505020204" pitchFamily="18" charset="0"/>
                <a:ea typeface="Calibri" panose="020F0502020204030204" pitchFamily="34" charset="0"/>
                <a:cs typeface="Times New Roman" panose="02020603050405020304" pitchFamily="18" charset="0"/>
              </a:rPr>
              <a:t>the </a:t>
            </a:r>
            <a:r>
              <a:rPr lang="en-US" sz="2800" dirty="0">
                <a:latin typeface="Bookman Old Style" panose="02050604050505020204" pitchFamily="18" charset="0"/>
                <a:ea typeface="Calibri" panose="020F0502020204030204" pitchFamily="34" charset="0"/>
                <a:cs typeface="Times New Roman" panose="02020603050405020304" pitchFamily="18" charset="0"/>
              </a:rPr>
              <a:t>stability of </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oil</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in</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water</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(O/W)</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US" sz="2800" dirty="0" smtClean="0">
                <a:latin typeface="Bookman Old Style" panose="02050604050505020204" pitchFamily="18" charset="0"/>
                <a:ea typeface="Calibri" panose="020F0502020204030204" pitchFamily="34" charset="0"/>
                <a:cs typeface="Times New Roman" panose="02020603050405020304" pitchFamily="18" charset="0"/>
              </a:rPr>
              <a:t>emulsions </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was </a:t>
            </a:r>
            <a:r>
              <a:rPr lang="hr-HR" sz="2800" dirty="0">
                <a:latin typeface="Bookman Old Style" panose="02050604050505020204" pitchFamily="18" charset="0"/>
                <a:ea typeface="Calibri" panose="020F0502020204030204" pitchFamily="34" charset="0"/>
                <a:cs typeface="Times New Roman" panose="02020603050405020304" pitchFamily="18" charset="0"/>
              </a:rPr>
              <a:t>analysed.</a:t>
            </a:r>
            <a:endParaRPr lang="en-GB" sz="2800" dirty="0">
              <a:latin typeface="Bookman Old Style" panose="02050604050505020204" pitchFamily="18" charset="0"/>
            </a:endParaRPr>
          </a:p>
        </p:txBody>
      </p:sp>
      <p:sp>
        <p:nvSpPr>
          <p:cNvPr id="54" name="TextBox 53"/>
          <p:cNvSpPr txBox="1"/>
          <p:nvPr/>
        </p:nvSpPr>
        <p:spPr>
          <a:xfrm>
            <a:off x="10205907" y="12741848"/>
            <a:ext cx="5750226" cy="3539430"/>
          </a:xfrm>
          <a:prstGeom prst="rect">
            <a:avLst/>
          </a:prstGeom>
          <a:noFill/>
        </p:spPr>
        <p:txBody>
          <a:bodyPr wrap="square" rtlCol="0">
            <a:spAutoFit/>
          </a:bodyPr>
          <a:lstStyle/>
          <a:p>
            <a:pPr algn="just"/>
            <a:r>
              <a:rPr lang="en-GB" sz="2800" dirty="0">
                <a:latin typeface="Bookman Old Style" panose="02050604050505020204" pitchFamily="18" charset="0"/>
                <a:ea typeface="Calibri" panose="020F0502020204030204" pitchFamily="34" charset="0"/>
                <a:cs typeface="Times New Roman" panose="02020603050405020304" pitchFamily="18" charset="0"/>
              </a:rPr>
              <a:t>The droplet size was </a:t>
            </a:r>
            <a:r>
              <a:rPr lang="en-GB" sz="2800" dirty="0" err="1">
                <a:latin typeface="Bookman Old Style" panose="02050604050505020204" pitchFamily="18" charset="0"/>
                <a:ea typeface="Calibri" panose="020F0502020204030204" pitchFamily="34" charset="0"/>
                <a:cs typeface="Times New Roman" panose="02020603050405020304" pitchFamily="18" charset="0"/>
              </a:rPr>
              <a:t>analyzed</a:t>
            </a:r>
            <a:r>
              <a:rPr lang="en-GB" sz="2800" dirty="0">
                <a:latin typeface="Bookman Old Style" panose="02050604050505020204" pitchFamily="18" charset="0"/>
                <a:ea typeface="Calibri" panose="020F0502020204030204" pitchFamily="34" charset="0"/>
                <a:cs typeface="Times New Roman" panose="02020603050405020304" pitchFamily="18" charset="0"/>
              </a:rPr>
              <a:t> as the </a:t>
            </a:r>
            <a:r>
              <a:rPr lang="hr-HR" sz="2800" dirty="0">
                <a:latin typeface="Bookman Old Style" panose="02050604050505020204" pitchFamily="18" charset="0"/>
                <a:ea typeface="Calibri" panose="020F0502020204030204" pitchFamily="34" charset="0"/>
                <a:cs typeface="Times New Roman" panose="02020603050405020304" pitchFamily="18" charset="0"/>
              </a:rPr>
              <a:t>average </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Feret diameter (FD)</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GB" sz="2800" dirty="0" smtClean="0">
                <a:latin typeface="Bookman Old Style" panose="02050604050505020204" pitchFamily="18" charset="0"/>
                <a:ea typeface="Calibri" panose="020F0502020204030204" pitchFamily="34" charset="0"/>
                <a:cs typeface="Times New Roman" panose="02020603050405020304" pitchFamily="18" charset="0"/>
              </a:rPr>
              <a:t>based </a:t>
            </a:r>
            <a:r>
              <a:rPr lang="en-GB" sz="2800" dirty="0">
                <a:latin typeface="Bookman Old Style" panose="02050604050505020204" pitchFamily="18" charset="0"/>
                <a:ea typeface="Calibri" panose="020F0502020204030204" pitchFamily="34" charset="0"/>
                <a:cs typeface="Times New Roman" panose="02020603050405020304" pitchFamily="18" charset="0"/>
              </a:rPr>
              <a:t>on the microscopic photos.</a:t>
            </a:r>
          </a:p>
          <a:p>
            <a:pPr algn="just"/>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ANN</a:t>
            </a:r>
            <a:r>
              <a:rPr lang="en-GB"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GB" sz="2800" dirty="0">
                <a:latin typeface="Bookman Old Style" panose="02050604050505020204" pitchFamily="18" charset="0"/>
                <a:ea typeface="Calibri" panose="020F0502020204030204" pitchFamily="34" charset="0"/>
                <a:cs typeface="Times New Roman" panose="02020603050405020304" pitchFamily="18" charset="0"/>
              </a:rPr>
              <a:t>models based on NIR spectra of </a:t>
            </a:r>
            <a:r>
              <a:rPr lang="en-GB" sz="2800" dirty="0" smtClean="0">
                <a:latin typeface="Bookman Old Style" panose="02050604050505020204" pitchFamily="18" charset="0"/>
                <a:ea typeface="Calibri" panose="020F0502020204030204" pitchFamily="34" charset="0"/>
                <a:cs typeface="Times New Roman" panose="02020603050405020304" pitchFamily="18" charset="0"/>
              </a:rPr>
              <a:t>emulsions</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 </a:t>
            </a:r>
            <a:r>
              <a:rPr lang="en-GB" sz="2800" dirty="0" smtClean="0">
                <a:latin typeface="Bookman Old Style" panose="02050604050505020204" pitchFamily="18" charset="0"/>
                <a:ea typeface="Calibri" panose="020F0502020204030204" pitchFamily="34" charset="0"/>
                <a:cs typeface="Times New Roman" panose="02020603050405020304" pitchFamily="18" charset="0"/>
              </a:rPr>
              <a:t>were </a:t>
            </a:r>
            <a:r>
              <a:rPr lang="en-GB" sz="2800" dirty="0">
                <a:latin typeface="Bookman Old Style" panose="02050604050505020204" pitchFamily="18" charset="0"/>
                <a:ea typeface="Calibri" panose="020F0502020204030204" pitchFamily="34" charset="0"/>
                <a:cs typeface="Times New Roman" panose="02020603050405020304" pitchFamily="18" charset="0"/>
              </a:rPr>
              <a:t>developed to predict the droplet size of the dispersed phase</a:t>
            </a:r>
            <a:r>
              <a:rPr lang="hr-HR" sz="2800" dirty="0">
                <a:latin typeface="Bookman Old Style" panose="02050604050505020204" pitchFamily="18" charset="0"/>
                <a:ea typeface="Calibri" panose="020F0502020204030204" pitchFamily="34" charset="0"/>
                <a:cs typeface="Times New Roman" panose="02020603050405020304" pitchFamily="18" charset="0"/>
              </a:rPr>
              <a:t>.</a:t>
            </a:r>
            <a:endParaRPr lang="en-GB" sz="2800" dirty="0">
              <a:latin typeface="Bookman Old Style" panose="02050604050505020204" pitchFamily="18" charset="0"/>
            </a:endParaRPr>
          </a:p>
        </p:txBody>
      </p:sp>
      <p:sp>
        <p:nvSpPr>
          <p:cNvPr id="57" name="TextBox 56"/>
          <p:cNvSpPr txBox="1"/>
          <p:nvPr/>
        </p:nvSpPr>
        <p:spPr>
          <a:xfrm>
            <a:off x="19978437" y="28272159"/>
            <a:ext cx="8227086" cy="830997"/>
          </a:xfrm>
          <a:prstGeom prst="rect">
            <a:avLst/>
          </a:prstGeom>
          <a:noFill/>
        </p:spPr>
        <p:txBody>
          <a:bodyPr wrap="square" rtlCol="0">
            <a:spAutoFit/>
          </a:bodyPr>
          <a:lstStyle/>
          <a:p>
            <a:pPr algn="just"/>
            <a:r>
              <a:rPr lang="en-GB" sz="2400" b="1" dirty="0" smtClean="0">
                <a:latin typeface="Bookman Old Style" panose="02050604050505020204" pitchFamily="18" charset="0"/>
              </a:rPr>
              <a:t>Fig.</a:t>
            </a:r>
            <a:r>
              <a:rPr lang="hr-HR" sz="2400" b="1" dirty="0">
                <a:latin typeface="Bookman Old Style" panose="02050604050505020204" pitchFamily="18" charset="0"/>
              </a:rPr>
              <a:t>7</a:t>
            </a:r>
            <a:r>
              <a:rPr lang="en-GB" sz="2400" b="1" dirty="0" smtClean="0">
                <a:latin typeface="Bookman Old Style" panose="02050604050505020204" pitchFamily="18" charset="0"/>
              </a:rPr>
              <a:t>. </a:t>
            </a:r>
            <a:r>
              <a:rPr lang="hr-HR" sz="2400" dirty="0">
                <a:latin typeface="Bookman Old Style" panose="02050604050505020204" pitchFamily="18" charset="0"/>
              </a:rPr>
              <a:t>PCA </a:t>
            </a:r>
            <a:r>
              <a:rPr lang="hr-HR" sz="2400" dirty="0" err="1">
                <a:latin typeface="Bookman Old Style" panose="02050604050505020204" pitchFamily="18" charset="0"/>
              </a:rPr>
              <a:t>of</a:t>
            </a:r>
            <a:r>
              <a:rPr lang="hr-HR" sz="2400" dirty="0">
                <a:latin typeface="Bookman Old Style" panose="02050604050505020204" pitchFamily="18" charset="0"/>
              </a:rPr>
              <a:t> </a:t>
            </a:r>
            <a:r>
              <a:rPr lang="en-GB" sz="2400" dirty="0">
                <a:latin typeface="Bookman Old Style" panose="02050604050505020204" pitchFamily="18" charset="0"/>
              </a:rPr>
              <a:t>NIR spectra of emulsions prepared with PEG 2000 2</a:t>
            </a:r>
            <a:r>
              <a:rPr lang="hr-HR" sz="2400" dirty="0">
                <a:latin typeface="Bookman Old Style" panose="02050604050505020204" pitchFamily="18" charset="0"/>
              </a:rPr>
              <a:t> </a:t>
            </a:r>
            <a:r>
              <a:rPr lang="en-GB" sz="2400" dirty="0">
                <a:latin typeface="Bookman Old Style" panose="02050604050505020204" pitchFamily="18" charset="0"/>
              </a:rPr>
              <a:t>% in </a:t>
            </a:r>
            <a:r>
              <a:rPr lang="hr-HR" sz="2400" dirty="0">
                <a:latin typeface="Bookman Old Style" panose="02050604050505020204" pitchFamily="18" charset="0"/>
              </a:rPr>
              <a:t>teardrop </a:t>
            </a:r>
            <a:r>
              <a:rPr lang="en-GB" sz="2400" dirty="0" err="1">
                <a:latin typeface="Bookman Old Style" panose="02050604050505020204" pitchFamily="18" charset="0"/>
              </a:rPr>
              <a:t>micromixer</a:t>
            </a:r>
            <a:endParaRPr lang="en-GB" sz="2400" dirty="0">
              <a:latin typeface="Bookman Old Style" panose="02050604050505020204" pitchFamily="18" charset="0"/>
            </a:endParaRPr>
          </a:p>
        </p:txBody>
      </p:sp>
      <p:sp>
        <p:nvSpPr>
          <p:cNvPr id="62" name="TextBox 61"/>
          <p:cNvSpPr txBox="1"/>
          <p:nvPr/>
        </p:nvSpPr>
        <p:spPr>
          <a:xfrm>
            <a:off x="19944675" y="35091300"/>
            <a:ext cx="8535627" cy="830997"/>
          </a:xfrm>
          <a:prstGeom prst="rect">
            <a:avLst/>
          </a:prstGeom>
          <a:noFill/>
        </p:spPr>
        <p:txBody>
          <a:bodyPr wrap="square" rtlCol="0">
            <a:spAutoFit/>
          </a:bodyPr>
          <a:lstStyle/>
          <a:p>
            <a:pPr algn="just"/>
            <a:r>
              <a:rPr lang="en-GB" sz="2400" b="1" dirty="0" smtClean="0">
                <a:latin typeface="Bookman Old Style" panose="02050604050505020204" pitchFamily="18" charset="0"/>
              </a:rPr>
              <a:t>Fig.</a:t>
            </a:r>
            <a:r>
              <a:rPr lang="hr-HR" sz="2400" b="1" dirty="0">
                <a:latin typeface="Bookman Old Style" panose="02050604050505020204" pitchFamily="18" charset="0"/>
              </a:rPr>
              <a:t>8</a:t>
            </a:r>
            <a:r>
              <a:rPr lang="en-GB" sz="2400" b="1" dirty="0" smtClean="0">
                <a:latin typeface="Bookman Old Style" panose="02050604050505020204" pitchFamily="18" charset="0"/>
              </a:rPr>
              <a:t>. </a:t>
            </a:r>
            <a:r>
              <a:rPr lang="hr-HR" sz="2400" dirty="0" err="1">
                <a:latin typeface="Bookman Old Style" panose="02050604050505020204" pitchFamily="18" charset="0"/>
              </a:rPr>
              <a:t>Average</a:t>
            </a:r>
            <a:r>
              <a:rPr lang="hr-HR" sz="2400" dirty="0">
                <a:latin typeface="Bookman Old Style" panose="02050604050505020204" pitchFamily="18" charset="0"/>
              </a:rPr>
              <a:t> </a:t>
            </a:r>
            <a:r>
              <a:rPr lang="hr-HR" sz="2400" dirty="0" smtClean="0">
                <a:latin typeface="Bookman Old Style" panose="02050604050505020204" pitchFamily="18" charset="0"/>
              </a:rPr>
              <a:t>FD </a:t>
            </a:r>
            <a:r>
              <a:rPr lang="en-GB" sz="2400" dirty="0">
                <a:latin typeface="Bookman Old Style" panose="02050604050505020204" pitchFamily="18" charset="0"/>
              </a:rPr>
              <a:t>of emulsions prepared with PEG 2000 2</a:t>
            </a:r>
            <a:r>
              <a:rPr lang="hr-HR" sz="2400" dirty="0">
                <a:latin typeface="Bookman Old Style" panose="02050604050505020204" pitchFamily="18" charset="0"/>
              </a:rPr>
              <a:t> </a:t>
            </a:r>
            <a:r>
              <a:rPr lang="en-GB" sz="2400" dirty="0">
                <a:latin typeface="Bookman Old Style" panose="02050604050505020204" pitchFamily="18" charset="0"/>
              </a:rPr>
              <a:t>% in </a:t>
            </a:r>
            <a:r>
              <a:rPr lang="hr-HR" sz="2400" dirty="0">
                <a:latin typeface="Bookman Old Style" panose="02050604050505020204" pitchFamily="18" charset="0"/>
              </a:rPr>
              <a:t>teardrop </a:t>
            </a:r>
            <a:r>
              <a:rPr lang="en-GB" sz="2400" dirty="0" err="1">
                <a:latin typeface="Bookman Old Style" panose="02050604050505020204" pitchFamily="18" charset="0"/>
              </a:rPr>
              <a:t>micromixer</a:t>
            </a:r>
            <a:r>
              <a:rPr lang="hr-HR" sz="2400" dirty="0">
                <a:latin typeface="Bookman Old Style" panose="02050604050505020204" pitchFamily="18" charset="0"/>
              </a:rPr>
              <a:t> vs ANNs</a:t>
            </a:r>
            <a:endParaRPr lang="en-GB" sz="2400" dirty="0">
              <a:latin typeface="Bookman Old Style" panose="02050604050505020204" pitchFamily="18" charset="0"/>
            </a:endParaRPr>
          </a:p>
        </p:txBody>
      </p:sp>
      <p:sp>
        <p:nvSpPr>
          <p:cNvPr id="63" name="TextBox 62"/>
          <p:cNvSpPr txBox="1"/>
          <p:nvPr/>
        </p:nvSpPr>
        <p:spPr>
          <a:xfrm>
            <a:off x="19888451" y="29123201"/>
            <a:ext cx="8501725" cy="1384995"/>
          </a:xfrm>
          <a:prstGeom prst="rect">
            <a:avLst/>
          </a:prstGeom>
          <a:noFill/>
        </p:spPr>
        <p:txBody>
          <a:bodyPr wrap="square" rtlCol="0">
            <a:spAutoFit/>
          </a:bodyPr>
          <a:lstStyle/>
          <a:p>
            <a:pPr algn="just"/>
            <a:r>
              <a:rPr lang="en-US" sz="2800" dirty="0">
                <a:latin typeface="Bookman Old Style" panose="02050604050505020204" pitchFamily="18" charset="0"/>
                <a:ea typeface="Calibri" panose="020F0502020204030204" pitchFamily="34" charset="0"/>
                <a:cs typeface="Times New Roman" panose="02020603050405020304" pitchFamily="18" charset="0"/>
              </a:rPr>
              <a:t>The obtained </a:t>
            </a:r>
            <a:r>
              <a:rPr lang="hr-HR" sz="2800" dirty="0">
                <a:latin typeface="Bookman Old Style" panose="02050604050505020204" pitchFamily="18" charset="0"/>
                <a:ea typeface="Calibri" panose="020F0502020204030204" pitchFamily="34" charset="0"/>
                <a:cs typeface="Times New Roman" panose="02020603050405020304" pitchFamily="18" charset="0"/>
              </a:rPr>
              <a:t> ANN </a:t>
            </a:r>
            <a:r>
              <a:rPr lang="en-US" sz="2800" dirty="0">
                <a:latin typeface="Bookman Old Style" panose="02050604050505020204" pitchFamily="18" charset="0"/>
                <a:ea typeface="Calibri" panose="020F0502020204030204" pitchFamily="34" charset="0"/>
                <a:cs typeface="Times New Roman" panose="02020603050405020304" pitchFamily="18" charset="0"/>
              </a:rPr>
              <a:t>models have high values of </a:t>
            </a:r>
            <a:r>
              <a:rPr lang="hr-HR" sz="2800" i="1" dirty="0">
                <a:latin typeface="Bookman Old Style" panose="02050604050505020204" pitchFamily="18" charset="0"/>
                <a:ea typeface="Calibri" panose="020F0502020204030204" pitchFamily="34" charset="0"/>
                <a:cs typeface="Times New Roman" panose="02020603050405020304" pitchFamily="18" charset="0"/>
              </a:rPr>
              <a:t>R</a:t>
            </a:r>
            <a:r>
              <a:rPr lang="hr-HR" sz="2800" baseline="30000" dirty="0">
                <a:latin typeface="Bookman Old Style" panose="02050604050505020204" pitchFamily="18" charset="0"/>
                <a:ea typeface="Calibri" panose="020F0502020204030204" pitchFamily="34" charset="0"/>
                <a:cs typeface="Times New Roman" panose="02020603050405020304" pitchFamily="18" charset="0"/>
              </a:rPr>
              <a:t>2</a:t>
            </a:r>
            <a:r>
              <a:rPr lang="hr-HR" sz="2800" dirty="0">
                <a:latin typeface="Bookman Old Style" panose="02050604050505020204" pitchFamily="18" charset="0"/>
                <a:ea typeface="Calibri" panose="020F0502020204030204" pitchFamily="34" charset="0"/>
                <a:cs typeface="Times New Roman" panose="02020603050405020304" pitchFamily="18" charset="0"/>
              </a:rPr>
              <a:t> </a:t>
            </a:r>
            <a:r>
              <a:rPr lang="en-US" sz="2800" dirty="0">
                <a:latin typeface="Bookman Old Style" panose="02050604050505020204" pitchFamily="18" charset="0"/>
                <a:ea typeface="Calibri" panose="020F0502020204030204" pitchFamily="34" charset="0"/>
                <a:cs typeface="Times New Roman" panose="02020603050405020304" pitchFamily="18" charset="0"/>
              </a:rPr>
              <a:t>for training, test, and validation, with small error values</a:t>
            </a:r>
            <a:r>
              <a:rPr lang="hr-HR" sz="2800" dirty="0">
                <a:latin typeface="Bookman Old Style" panose="02050604050505020204" pitchFamily="18" charset="0"/>
                <a:ea typeface="Calibri" panose="020F0502020204030204" pitchFamily="34" charset="0"/>
                <a:cs typeface="Times New Roman" panose="02020603050405020304" pitchFamily="18" charset="0"/>
              </a:rPr>
              <a:t> (example, Fig. </a:t>
            </a:r>
            <a:r>
              <a:rPr lang="hr-HR" sz="2800" dirty="0" smtClean="0">
                <a:latin typeface="Bookman Old Style" panose="02050604050505020204" pitchFamily="18" charset="0"/>
                <a:ea typeface="Calibri" panose="020F0502020204030204" pitchFamily="34" charset="0"/>
                <a:cs typeface="Times New Roman" panose="02020603050405020304" pitchFamily="18" charset="0"/>
              </a:rPr>
              <a:t>8.)</a:t>
            </a:r>
            <a:endParaRPr lang="en-GB" sz="2800" dirty="0">
              <a:latin typeface="Bookman Old Style" panose="02050604050505020204" pitchFamily="18" charset="0"/>
            </a:endParaRPr>
          </a:p>
        </p:txBody>
      </p:sp>
      <p:pic>
        <p:nvPicPr>
          <p:cNvPr id="13" name="Picture 12"/>
          <p:cNvPicPr>
            <a:picLocks noChangeAspect="1"/>
          </p:cNvPicPr>
          <p:nvPr/>
        </p:nvPicPr>
        <p:blipFill>
          <a:blip r:embed="rId11"/>
          <a:stretch>
            <a:fillRect/>
          </a:stretch>
        </p:blipFill>
        <p:spPr>
          <a:xfrm>
            <a:off x="20509434" y="23119434"/>
            <a:ext cx="7315933" cy="5065010"/>
          </a:xfrm>
          <a:prstGeom prst="rect">
            <a:avLst/>
          </a:prstGeom>
        </p:spPr>
      </p:pic>
      <p:pic>
        <p:nvPicPr>
          <p:cNvPr id="16" name="Picture 15"/>
          <p:cNvPicPr>
            <a:picLocks noChangeAspect="1"/>
          </p:cNvPicPr>
          <p:nvPr/>
        </p:nvPicPr>
        <p:blipFill>
          <a:blip r:embed="rId12"/>
          <a:stretch>
            <a:fillRect/>
          </a:stretch>
        </p:blipFill>
        <p:spPr>
          <a:xfrm>
            <a:off x="20625700" y="30629572"/>
            <a:ext cx="7199667" cy="4384843"/>
          </a:xfrm>
          <a:prstGeom prst="rect">
            <a:avLst/>
          </a:prstGeom>
        </p:spPr>
      </p:pic>
      <p:sp>
        <p:nvSpPr>
          <p:cNvPr id="18" name="TextBox 17"/>
          <p:cNvSpPr txBox="1"/>
          <p:nvPr/>
        </p:nvSpPr>
        <p:spPr>
          <a:xfrm>
            <a:off x="13487400" y="22111838"/>
            <a:ext cx="876300" cy="584775"/>
          </a:xfrm>
          <a:prstGeom prst="rect">
            <a:avLst/>
          </a:prstGeom>
          <a:noFill/>
        </p:spPr>
        <p:txBody>
          <a:bodyPr wrap="square" rtlCol="0">
            <a:spAutoFit/>
          </a:bodyPr>
          <a:lstStyle/>
          <a:p>
            <a:pPr algn="ctr"/>
            <a:r>
              <a:rPr lang="hr-HR" sz="3200" b="1" dirty="0" smtClean="0">
                <a:latin typeface="Bookman Old Style" panose="02050604050505020204" pitchFamily="18" charset="0"/>
              </a:rPr>
              <a:t>a</a:t>
            </a:r>
            <a:endParaRPr lang="en-US" sz="3200" b="1" dirty="0">
              <a:latin typeface="Bookman Old Style" panose="02050604050505020204" pitchFamily="18" charset="0"/>
            </a:endParaRPr>
          </a:p>
        </p:txBody>
      </p:sp>
      <p:sp>
        <p:nvSpPr>
          <p:cNvPr id="46" name="TextBox 45"/>
          <p:cNvSpPr txBox="1"/>
          <p:nvPr/>
        </p:nvSpPr>
        <p:spPr>
          <a:xfrm>
            <a:off x="18762108" y="21975458"/>
            <a:ext cx="876300" cy="584775"/>
          </a:xfrm>
          <a:prstGeom prst="rect">
            <a:avLst/>
          </a:prstGeom>
          <a:noFill/>
        </p:spPr>
        <p:txBody>
          <a:bodyPr wrap="square" rtlCol="0">
            <a:spAutoFit/>
          </a:bodyPr>
          <a:lstStyle/>
          <a:p>
            <a:pPr algn="ctr"/>
            <a:r>
              <a:rPr lang="hr-HR" sz="3200" b="1" dirty="0">
                <a:latin typeface="Bookman Old Style" panose="02050604050505020204" pitchFamily="18" charset="0"/>
              </a:rPr>
              <a:t>b</a:t>
            </a:r>
            <a:endParaRPr lang="en-US" sz="3200" b="1" dirty="0">
              <a:latin typeface="Bookman Old Style" panose="02050604050505020204" pitchFamily="18" charset="0"/>
            </a:endParaRPr>
          </a:p>
        </p:txBody>
      </p:sp>
      <p:sp>
        <p:nvSpPr>
          <p:cNvPr id="47" name="TextBox 46"/>
          <p:cNvSpPr txBox="1"/>
          <p:nvPr/>
        </p:nvSpPr>
        <p:spPr>
          <a:xfrm>
            <a:off x="18363448" y="26836109"/>
            <a:ext cx="876300" cy="584775"/>
          </a:xfrm>
          <a:prstGeom prst="rect">
            <a:avLst/>
          </a:prstGeom>
          <a:noFill/>
        </p:spPr>
        <p:txBody>
          <a:bodyPr wrap="square" rtlCol="0">
            <a:spAutoFit/>
          </a:bodyPr>
          <a:lstStyle/>
          <a:p>
            <a:pPr algn="ctr"/>
            <a:r>
              <a:rPr lang="hr-HR" sz="3200" b="1" dirty="0" smtClean="0">
                <a:latin typeface="Bookman Old Style" panose="02050604050505020204" pitchFamily="18" charset="0"/>
              </a:rPr>
              <a:t>a</a:t>
            </a:r>
            <a:endParaRPr lang="en-US" sz="3200" b="1" dirty="0">
              <a:latin typeface="Bookman Old Style" panose="02050604050505020204" pitchFamily="18" charset="0"/>
            </a:endParaRPr>
          </a:p>
        </p:txBody>
      </p:sp>
      <p:sp>
        <p:nvSpPr>
          <p:cNvPr id="48" name="TextBox 47"/>
          <p:cNvSpPr txBox="1"/>
          <p:nvPr/>
        </p:nvSpPr>
        <p:spPr>
          <a:xfrm>
            <a:off x="18310495" y="30975488"/>
            <a:ext cx="876300" cy="584775"/>
          </a:xfrm>
          <a:prstGeom prst="rect">
            <a:avLst/>
          </a:prstGeom>
          <a:noFill/>
        </p:spPr>
        <p:txBody>
          <a:bodyPr wrap="square" rtlCol="0">
            <a:spAutoFit/>
          </a:bodyPr>
          <a:lstStyle/>
          <a:p>
            <a:pPr algn="ctr"/>
            <a:r>
              <a:rPr lang="hr-HR" sz="3200" b="1" dirty="0">
                <a:latin typeface="Bookman Old Style" panose="02050604050505020204" pitchFamily="18" charset="0"/>
              </a:rPr>
              <a:t>b</a:t>
            </a:r>
            <a:endParaRPr lang="en-US" sz="3200" b="1" dirty="0">
              <a:latin typeface="Bookman Old Style" panose="02050604050505020204" pitchFamily="18" charset="0"/>
            </a:endParaRPr>
          </a:p>
        </p:txBody>
      </p:sp>
    </p:spTree>
    <p:extLst>
      <p:ext uri="{BB962C8B-B14F-4D97-AF65-F5344CB8AC3E}">
        <p14:creationId xmlns:p14="http://schemas.microsoft.com/office/powerpoint/2010/main" val="286904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906</TotalTime>
  <Words>893</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Bookman Old Style</vt:lpstr>
      <vt:lpstr>Calibri</vt:lpstr>
      <vt:lpstr>Calibri Light</vt:lpstr>
      <vt:lpstr>Times New Roman</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Jurinjak Tusek</dc:creator>
  <cp:lastModifiedBy>Tami</cp:lastModifiedBy>
  <cp:revision>53</cp:revision>
  <dcterms:created xsi:type="dcterms:W3CDTF">2021-03-24T15:01:16Z</dcterms:created>
  <dcterms:modified xsi:type="dcterms:W3CDTF">2021-04-23T10:26:29Z</dcterms:modified>
</cp:coreProperties>
</file>