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9" r:id="rId13"/>
    <p:sldId id="270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1FF58-8599-4568-8816-58A8E76CE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C21828-911B-47B5-A0FF-11039892E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B6AB8-F625-44D5-AA45-D477A523D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DD086-938C-4044-9D92-9121310E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EBCB-5C10-49AE-A8DF-55BF2EF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919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99F42-D6C4-4832-B65E-66F6DB3E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81ECC-1481-4B70-AD49-EE70C0908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75369-2C49-49CD-9660-587D7E5A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7DF84-8E61-4D1E-9E4F-B318C43A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B0CC7-B72E-4F8C-A8C0-84410713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136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6D4012-F61E-497C-92DE-59C381448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A7973-5756-407C-86BC-A67DE41C8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55C2B-B24A-48E9-A10E-000905F0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2C9E0A-2B43-43BC-B973-F35B0D72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905CE8-C402-4EF0-8153-3281542EC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84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0D7CC-C380-4343-932B-A846E05A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C6F20-B5C1-4EC7-AD4D-72564C31D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EB008-12BF-4F7F-A702-FA72E076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55E65-2E33-46A9-8A8C-FB500D0C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A8657-E2DE-4FAE-B898-E3DC88FB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83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66E8E-C996-4F73-83CF-835C1E3AE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B876A-B380-4DE0-9C37-0368DB66A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E6778-9784-4ED7-AC29-9293AED9C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82FA9-A3E8-4E2B-8F6D-BFC6F9FB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D83A7-C26A-484C-A1EE-5840AFEAF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16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BF5D-9BD5-47C9-B94F-9C0EF8260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496D6-5F63-4591-B8AE-B1BCAC522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B7F45-EA82-4B3C-9627-C475C544C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E5D31-3FED-41A3-83E9-9E7EBE94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8EAB3-5C4F-4F5A-927B-B30EF521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153D8-83C4-4D23-AA70-BD085E22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2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819EE-6C9D-4C87-8201-08BB9D480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03E0D-0624-47AA-A937-B6C96BD9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63A06-DB1E-4C6E-9A26-0E2FA288E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5397E-EC88-41AE-9885-32D4199E7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1D89F2-5E9C-4A9B-8519-D1D85CBD3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3C4BCF-D4BC-419A-A8AA-E2C44900C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287451-6CEE-423E-A802-0329FB590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69B6AD-86D0-4103-87E7-DE1AF49C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93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CFBDA-0DC2-45F1-93A0-E345720A2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EA2E7C-24B2-48DC-AE2B-22A747110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1E663-0EC0-4DB3-9B20-8CB7019D9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C5829-8D14-4795-BB01-3BBD2A66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63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E3AE08-023B-4867-AEB2-1A57FD82D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6C978-D936-4647-816B-15B545E9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02928-ECD2-412C-BA8C-F6612A32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77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E936A-2BDA-4A0A-98D9-51CEC6E1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DECD8-0288-47C2-8D3A-F1CFB627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ED7A9-09F4-4CBF-9A3D-1AE97B7C1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7183-45D0-4A56-8302-6AC7D956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C8853-74B3-4093-8963-8E34B571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57A86-4F75-4207-A7A9-F134ED55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52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8933-72B4-481E-ACBD-F8DFA698E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EB47DD-6FAE-47B8-9E41-02B9D81EF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01871-79C4-4120-B21C-A186E04F5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EE72C-6886-408F-9066-ABFB3B18D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F8DE1-6967-4691-B17A-0CC02206C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512AF-018A-4640-A8E1-9BE23C0D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31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8BE531-AAEF-4971-AAC8-AD7633D0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530DD-AA1F-4BA1-9257-5D0CA480A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04478-B741-4E00-B322-077E287EB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6057F-9499-44B9-83F7-EDDFA08A029C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AC8E9-8F0E-43DD-8C15-FE3D094D2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25825-848A-44AE-82FB-BE9EC7851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957BA-4D43-4B43-91D8-FFE70B61E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17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1695450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Origins of antibiotic resistance genes reported in bacteriophage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1A022-D7AC-4170-983B-E51A8FFFC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2428973"/>
            <a:ext cx="11449050" cy="1390650"/>
          </a:xfrm>
        </p:spPr>
        <p:txBody>
          <a:bodyPr>
            <a:noAutofit/>
          </a:bodyPr>
          <a:lstStyle/>
          <a:p>
            <a:r>
              <a:rPr lang="en-GB" sz="4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Neil R. McEwan*</a:t>
            </a:r>
            <a:r>
              <a:rPr lang="en-GB" sz="4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Charlotte V. Edwards and Aidan McGonigle</a:t>
            </a:r>
            <a:endParaRPr lang="en-GB" sz="4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F4FBB4-8A41-445B-9457-2D5D674F0BF8}"/>
              </a:ext>
            </a:extLst>
          </p:cNvPr>
          <p:cNvSpPr txBox="1">
            <a:spLocks/>
          </p:cNvSpPr>
          <p:nvPr/>
        </p:nvSpPr>
        <p:spPr>
          <a:xfrm>
            <a:off x="187952" y="4589264"/>
            <a:ext cx="11449050" cy="1695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School of Pharmacy and Life Sciences,</a:t>
            </a:r>
          </a:p>
          <a:p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Robert Gordon University, Aberdeen, Scotland</a:t>
            </a:r>
          </a:p>
          <a:p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n.mcewan@rgu.ac.uk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34D73E-915D-451E-A3EE-CA2BF1A1D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7325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10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038193-CCA9-424D-A827-B6E3D2C12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560" y="925830"/>
            <a:ext cx="8564880" cy="538734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13B1F8-EFE6-446C-800B-56A423E60FA1}"/>
              </a:ext>
            </a:extLst>
          </p:cNvPr>
          <p:cNvCxnSpPr/>
          <p:nvPr/>
        </p:nvCxnSpPr>
        <p:spPr>
          <a:xfrm flipH="1">
            <a:off x="4010025" y="1895475"/>
            <a:ext cx="533400" cy="419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41B365-603C-452B-97E9-0617E4520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65260" y="14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9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 – </a:t>
            </a:r>
            <a:r>
              <a:rPr lang="en-GB" sz="5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msrD</a:t>
            </a:r>
            <a:r>
              <a:rPr lang="en-GB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(macrolide resistance)</a:t>
            </a:r>
            <a:endParaRPr lang="en-GB" sz="54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11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819D1AC-FCB7-437D-A1EC-4AD79C3FD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" y="1323975"/>
            <a:ext cx="11750040" cy="4610100"/>
          </a:xfrm>
          <a:prstGeom prst="rect">
            <a:avLst/>
          </a:prstGeom>
        </p:spPr>
      </p:pic>
      <p:pic>
        <p:nvPicPr>
          <p:cNvPr id="4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4AA19B-D9C2-4226-8DD7-DB908858D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4620" y="1933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1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12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F4FBB4-8A41-445B-9457-2D5D674F0BF8}"/>
              </a:ext>
            </a:extLst>
          </p:cNvPr>
          <p:cNvSpPr txBox="1">
            <a:spLocks/>
          </p:cNvSpPr>
          <p:nvPr/>
        </p:nvSpPr>
        <p:spPr>
          <a:xfrm>
            <a:off x="695324" y="1874639"/>
            <a:ext cx="10753725" cy="4116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data presented here are only a small component of antibiotic resistance genes reported in bacteriophage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 suggest that antibiotic resistance genes in the phages are most similar to the organism which they are associated with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Codon usage patterns are in keeping with other genes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915A67-B7A8-4296-8980-E1CACC6D8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185" y="2412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92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13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F4FBB4-8A41-445B-9457-2D5D674F0BF8}"/>
              </a:ext>
            </a:extLst>
          </p:cNvPr>
          <p:cNvSpPr txBox="1">
            <a:spLocks/>
          </p:cNvSpPr>
          <p:nvPr/>
        </p:nvSpPr>
        <p:spPr>
          <a:xfrm>
            <a:off x="695324" y="1874639"/>
            <a:ext cx="10753725" cy="3849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suggests that the genes for antibiotic resistance have been transferred into the phages from the bacterium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the unlikely event that they came into the bacterium from elsewhere, they have rapidly ameliorated their codon usage pattern to conform to that of the bacteriophage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7BCE09-78E2-443B-A635-B836A3208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185" y="2805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2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57" y="2228851"/>
            <a:ext cx="11966885" cy="1513840"/>
          </a:xfrm>
        </p:spPr>
        <p:txBody>
          <a:bodyPr>
            <a:noAutofit/>
          </a:bodyPr>
          <a:lstStyle/>
          <a:p>
            <a:r>
              <a:rPr lang="en-GB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</a:t>
            </a:r>
            <a:endParaRPr lang="en-GB" sz="96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14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CCBCE4-0590-424F-BAF7-19517E0A7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185" y="131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3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 to topic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2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F4FBB4-8A41-445B-9457-2D5D674F0BF8}"/>
              </a:ext>
            </a:extLst>
          </p:cNvPr>
          <p:cNvSpPr txBox="1">
            <a:spLocks/>
          </p:cNvSpPr>
          <p:nvPr/>
        </p:nvSpPr>
        <p:spPr>
          <a:xfrm>
            <a:off x="692460" y="1504057"/>
            <a:ext cx="10753725" cy="4525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Origins knowledge about the effects of antibiotics go back to work of Fleming in 1928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Full effects of the potential use of penicillin date from the early 1940s when it was used to treat a patient with streptococcal meningitis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 soon afterwards microbes started to show resistance to penicillin 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054258-42AC-4EED-AB46-64E815741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6185" y="14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 to topic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F4FBB4-8A41-445B-9457-2D5D674F0BF8}"/>
              </a:ext>
            </a:extLst>
          </p:cNvPr>
          <p:cNvSpPr txBox="1">
            <a:spLocks/>
          </p:cNvSpPr>
          <p:nvPr/>
        </p:nvSpPr>
        <p:spPr>
          <a:xfrm>
            <a:off x="438150" y="1512688"/>
            <a:ext cx="11315700" cy="4545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general genes for antibiotic resistance have been found on bacterial plasmids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Therefore the normal mode of transmission of antibiotic resistance genes between organisms is by plasmid conjugation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However some resistance genes can also be acquired by transformation from DNA environmental samples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8E7744-9008-4624-8C24-66BD87639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3524" y="14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 to topic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4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F4FBB4-8A41-445B-9457-2D5D674F0BF8}"/>
              </a:ext>
            </a:extLst>
          </p:cNvPr>
          <p:cNvSpPr txBox="1">
            <a:spLocks/>
          </p:cNvSpPr>
          <p:nvPr/>
        </p:nvSpPr>
        <p:spPr>
          <a:xfrm>
            <a:off x="695324" y="1874639"/>
            <a:ext cx="10753725" cy="3849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More recently antibiotic resistance genes have been shown to have association with mobile elements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has been hypothesised as being the reason that they have been reported in bacteriophages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81316A-E1D0-4363-ABA5-6996F3642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5722" y="14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5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Purposes of investigation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5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F4FBB4-8A41-445B-9457-2D5D674F0BF8}"/>
              </a:ext>
            </a:extLst>
          </p:cNvPr>
          <p:cNvSpPr txBox="1">
            <a:spLocks/>
          </p:cNvSpPr>
          <p:nvPr/>
        </p:nvSpPr>
        <p:spPr>
          <a:xfrm>
            <a:off x="695324" y="1874639"/>
            <a:ext cx="10753725" cy="3849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Study the taxonomic relationship between antibiotic resistance genes in bacteriophages and those in other organisms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codon usage patterns to compare the antibiotic resistance gene with other genes within the bacteriophages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AB60F4-C451-4C22-A09E-707216DA1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5722" y="849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Methodology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6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F4FBB4-8A41-445B-9457-2D5D674F0BF8}"/>
              </a:ext>
            </a:extLst>
          </p:cNvPr>
          <p:cNvSpPr txBox="1">
            <a:spLocks/>
          </p:cNvSpPr>
          <p:nvPr/>
        </p:nvSpPr>
        <p:spPr>
          <a:xfrm>
            <a:off x="695324" y="1874639"/>
            <a:ext cx="10753725" cy="3849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Bacteriophage genomes which contained one or more antibiotic resistance genes were identified in GenBank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Full gene DNA sequences were downloaded from GenBank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Related antibiotic genes, from bacterial sources, were downloaded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25145A-9185-42DE-9EBD-F5D23A12E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522" y="133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3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Methodology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7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F4FBB4-8A41-445B-9457-2D5D674F0BF8}"/>
              </a:ext>
            </a:extLst>
          </p:cNvPr>
          <p:cNvSpPr txBox="1">
            <a:spLocks/>
          </p:cNvSpPr>
          <p:nvPr/>
        </p:nvSpPr>
        <p:spPr>
          <a:xfrm>
            <a:off x="692460" y="1504057"/>
            <a:ext cx="10753725" cy="4239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DNA sequences were aligned using Clustal Omega compared by use of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Neighbor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-Joining analysis with use of bootstrapping in PHYLIP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Codon usage evaluated by mutational response index and effective codon number</a:t>
            </a:r>
          </a:p>
          <a:p>
            <a:pPr algn="l"/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2D5D8D-52F9-45C2-9191-AB4E0C2FA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3335" y="2000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91376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8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1FF4FBB4-8A41-445B-9457-2D5D674F0BF8}"/>
              </a:ext>
            </a:extLst>
          </p:cNvPr>
          <p:cNvSpPr txBox="1">
            <a:spLocks/>
          </p:cNvSpPr>
          <p:nvPr/>
        </p:nvSpPr>
        <p:spPr>
          <a:xfrm>
            <a:off x="695324" y="1874639"/>
            <a:ext cx="10753725" cy="3849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First dataset examined was for </a:t>
            </a:r>
            <a:r>
              <a:rPr lang="en-GB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tetO</a:t>
            </a: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genes from bacteriophage identified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Based on </a:t>
            </a:r>
            <a:r>
              <a:rPr lang="en-GB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BLASTn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searches they appear to be most similar to sequences previously described in </a:t>
            </a:r>
            <a:r>
              <a:rPr lang="en-GB" sz="3200" b="1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Streptococcus </a:t>
            </a:r>
            <a:r>
              <a:rPr lang="en-GB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species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05D774-C24B-4CE8-94F1-2062B25D7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0825" y="14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4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A34F-8C17-4FF9-98F4-6065A5D3C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142875"/>
            <a:ext cx="11966885" cy="656967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B54FF1B-6366-4F81-B2A4-941A4B722ACC}"/>
              </a:ext>
            </a:extLst>
          </p:cNvPr>
          <p:cNvSpPr>
            <a:spLocks noGrp="1"/>
          </p:cNvSpPr>
          <p:nvPr/>
        </p:nvSpPr>
        <p:spPr bwMode="auto">
          <a:xfrm>
            <a:off x="11446185" y="6433345"/>
            <a:ext cx="625475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fld id="{F5FC5D33-23A0-48CF-9CC2-1D00401D92B2}" type="slidenum">
              <a:rPr lang="en-GB" altLang="en-US" sz="2400" b="1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9</a:t>
            </a:fld>
            <a:endParaRPr lang="en-GB" altLang="en-US" sz="2400" b="1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E36C7D-6EEB-4A69-B383-E125420E8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2" y="6433345"/>
            <a:ext cx="20891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14A11-DBED-4FB4-9718-3FC8B93B8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77" y="728614"/>
            <a:ext cx="9917430" cy="540077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02404D-1247-495F-BC52-BD62F28D1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1925" y="9791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3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417</Words>
  <Application>Microsoft Office PowerPoint</Application>
  <PresentationFormat>Widescreen</PresentationFormat>
  <Paragraphs>69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Origins of antibiotic resistance genes reported in bacteriophage</vt:lpstr>
      <vt:lpstr>Background to topic</vt:lpstr>
      <vt:lpstr>Background to topic</vt:lpstr>
      <vt:lpstr>Background to topic</vt:lpstr>
      <vt:lpstr>Purposes of investigation</vt:lpstr>
      <vt:lpstr>Methodology</vt:lpstr>
      <vt:lpstr>Methodology</vt:lpstr>
      <vt:lpstr>Results</vt:lpstr>
      <vt:lpstr>Results</vt:lpstr>
      <vt:lpstr>Results</vt:lpstr>
      <vt:lpstr>Results – msrD (macrolide resistance)</vt:lpstr>
      <vt:lpstr>Discussion</vt:lpstr>
      <vt:lpstr>Discussion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Origins of antibiotic resistance genes reported in bacteriophage</dc:title>
  <dc:creator>Neil McEwan (pals)</dc:creator>
  <cp:lastModifiedBy>Neil McEwan (pals)</cp:lastModifiedBy>
  <cp:revision>53</cp:revision>
  <dcterms:created xsi:type="dcterms:W3CDTF">2021-04-24T20:07:42Z</dcterms:created>
  <dcterms:modified xsi:type="dcterms:W3CDTF">2021-05-10T19:35:57Z</dcterms:modified>
</cp:coreProperties>
</file>