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70" r:id="rId4"/>
    <p:sldId id="274" r:id="rId5"/>
    <p:sldId id="277" r:id="rId6"/>
    <p:sldId id="279" r:id="rId7"/>
    <p:sldId id="256" r:id="rId8"/>
    <p:sldId id="273" r:id="rId9"/>
    <p:sldId id="263" r:id="rId10"/>
    <p:sldId id="264" r:id="rId11"/>
    <p:sldId id="280" r:id="rId12"/>
    <p:sldId id="258" r:id="rId13"/>
    <p:sldId id="272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1B6979-33F4-40BB-8A16-F81FFFEF2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C0D87CD-F4BB-4F45-BFD1-968B59767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455F36-4B60-49B4-9FAF-73557EDD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6FF-5E61-4FFF-8753-2FA3C66BE23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933C0D-AB05-43A6-97D6-03B4830A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A42A9A-C339-465D-BF55-BAF46852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F42-3CA2-41F1-AD10-8F8EB198C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6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E9760D-1487-4DAA-9E8A-976E3302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7D481A-661C-4C99-9673-63ECB3E7C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1DC149-9139-41E3-BACE-A1DA61284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6FF-5E61-4FFF-8753-2FA3C66BE23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B5C2EC-4D6A-4F54-83B9-9AD14F95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5A023A-74F3-4BCF-8F7B-BD8A456A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F42-3CA2-41F1-AD10-8F8EB198C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21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437CE65-D6F3-42B6-88CA-24E0828BC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02C4D6-0C2A-47CE-9640-602593769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0FC32F-AF79-473C-B08D-05CFE1C6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6FF-5E61-4FFF-8753-2FA3C66BE23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56D52B-5A4D-4CE9-924C-600E8DF4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69FCF6-7D24-4486-81BA-987C538E7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F42-3CA2-41F1-AD10-8F8EB198C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87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CF4D3-7ECB-4535-B96B-E865DB05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E042D4-4107-4EBC-A745-E6524DF0C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5F010A-200E-416F-88AB-A204B718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6FF-5E61-4FFF-8753-2FA3C66BE23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BBC84D-C842-476D-A898-BF65D6E42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3A612C-5A57-465A-B531-BD663017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F42-3CA2-41F1-AD10-8F8EB198C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57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DDF05E-9A0F-4589-801C-3060654E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DA41BE-221B-4133-AB32-EC76A6E65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01055B-654F-4775-AFFD-C9A3C67C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6FF-5E61-4FFF-8753-2FA3C66BE23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7B1E5D-57AC-479D-BA57-84BACE91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3D8DC5-0DD7-451F-8C39-FBF1CBC0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F42-3CA2-41F1-AD10-8F8EB198C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7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05DB2-5D9A-4927-8CF3-D1E73D98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896590-EB57-4DDA-BC57-2FB6D35E4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77F896-2C07-4918-8F25-4418CB83D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661753-CA85-4158-ACA4-5832F12C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6FF-5E61-4FFF-8753-2FA3C66BE23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5D6CF3-B190-49B3-8692-A1B5E424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5F269A-BC8E-47FE-97EF-5B54C43F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F42-3CA2-41F1-AD10-8F8EB198C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49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BD8616-3E9F-48ED-94D6-39CC55B3D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240A51-34D1-4E4F-8765-98E79D1DA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8DC8CE-0E06-46AB-85C7-3831774EE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8A27BFD-FF43-4CA0-94FF-74E66D3F9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531621-ECBB-4AB7-AC8B-4EC14CD02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309ACC-5307-467D-94B6-7A7FA025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6FF-5E61-4FFF-8753-2FA3C66BE23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4448F91-DCF9-4728-8F84-479E7C61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EF8E2EB-C747-41D6-8CDC-575332EC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F42-3CA2-41F1-AD10-8F8EB198C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14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393502-7102-413C-87A0-F021DA5B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D13511-8A4A-4A9F-90B7-5975717FC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6FF-5E61-4FFF-8753-2FA3C66BE23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33D628-9894-49A8-B32A-381036C3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5C54A9-8D5E-43B0-A65B-CD15A2AD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F42-3CA2-41F1-AD10-8F8EB198C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1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5E0427-DCF1-41B4-9349-41B0363F7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6FF-5E61-4FFF-8753-2FA3C66BE23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99C8E40-5DDB-48E7-BDBE-38DDCA69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729D77-AA3F-4431-A21E-4F18F5C3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F42-3CA2-41F1-AD10-8F8EB198C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27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A7A31-4312-47A8-BC1A-647B3D49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7359B5-A415-4115-A543-7138C86E3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C6CD48-0237-47AA-BAB2-B914EA129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EE7592-BC7C-48D6-A614-80C768C7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6FF-5E61-4FFF-8753-2FA3C66BE23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B021A7-D376-4554-AF41-B9D847BA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43EAFB-A858-4CA3-967F-E76124AA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F42-3CA2-41F1-AD10-8F8EB198C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75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8D22C3-405F-4CC4-9735-8D45F31E3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16F78E4-BCC1-4BB1-AD25-E32D674E5D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0F02F2-5212-425E-83FB-6ADFEA6A1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316EB-3038-4E37-BD5D-82AA801CC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66FF-5E61-4FFF-8753-2FA3C66BE23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CDEE42-D4FA-4776-ACEE-ED65B0D2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492033-CFA3-4444-B17B-312DB287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F42-3CA2-41F1-AD10-8F8EB198C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5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D0DD919-7E53-4108-B3DD-4613F58E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C56279-D793-4201-9A07-28C56E519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060DC2-A3D0-4F67-BCEF-7EFF9161F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266FF-5E61-4FFF-8753-2FA3C66BE23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895B2E-0F66-41CC-B173-FB02C40C1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565A1E-E376-4786-902A-E51089D6C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FDF42-3CA2-41F1-AD10-8F8EB198C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0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561AEE4-4E38-4BAC-976D-E0DE523FC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0BC676B-D19A-44DB-910A-0C0E6D433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99AA485-A13F-4455-814E-C116AD7E04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C90D55F-0AFB-45E5-8815-A4701774CE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476B6C1-4A41-48E6-8540-FC48FCD769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3347F445-D2CA-4FEB-AB8E-7A47AB57CD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2F1B3D8-301E-4A54-9284-EB14E9056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E4B9C67-860A-4569-AC84-3ADE433D1C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1175B763-A6E6-4AD1-9138-9B1164A7A8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8B1BE-EE77-4BC8-A633-9063FFF1D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740" y="1967400"/>
            <a:ext cx="5754696" cy="1837349"/>
          </a:xfrm>
        </p:spPr>
        <p:txBody>
          <a:bodyPr anchor="ctr">
            <a:no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Probabilistic Modelling for Unsupervised Analysis of Human Behaviour in Smart Cities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3EC9C93C-8E84-460C-B176-F6B835EC4065}"/>
              </a:ext>
            </a:extLst>
          </p:cNvPr>
          <p:cNvSpPr txBox="1">
            <a:spLocks/>
          </p:cNvSpPr>
          <p:nvPr/>
        </p:nvSpPr>
        <p:spPr>
          <a:xfrm>
            <a:off x="3218499" y="4412700"/>
            <a:ext cx="5754696" cy="1837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Yazan Qarout</a:t>
            </a:r>
          </a:p>
          <a:p>
            <a:pPr algn="ctr"/>
            <a:r>
              <a:rPr lang="en-GB" sz="3200" dirty="0" err="1">
                <a:solidFill>
                  <a:schemeClr val="bg2">
                    <a:lumMod val="50000"/>
                  </a:schemeClr>
                </a:solidFill>
              </a:rPr>
              <a:t>Yordan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 P. Raykov</a:t>
            </a:r>
          </a:p>
          <a:p>
            <a:pPr algn="ctr"/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Max A. Little</a:t>
            </a:r>
          </a:p>
        </p:txBody>
      </p:sp>
      <p:pic>
        <p:nvPicPr>
          <p:cNvPr id="23" name="Picture 4" descr="Image result for aston university">
            <a:extLst>
              <a:ext uri="{FF2B5EF4-FFF2-40B4-BE49-F238E27FC236}">
                <a16:creationId xmlns:a16="http://schemas.microsoft.com/office/drawing/2014/main" xmlns="" id="{7CAF979D-5B0A-46BC-B86A-5C96496D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9" y="3985"/>
            <a:ext cx="242748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73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58086AEC-04C2-4BC4-BFB8-0135965C7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0C3BE3F-B8A9-4DC9-A867-EC91736FAA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CA2F3D1-53F2-478B-949B-6D4EA2E4E4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E53A4EE-6F9B-4EC8-9840-708F509D9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D8289AA-777C-4230-BABC-203458BF6C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39D76777-71BF-4FFF-B568-E58E46EB1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2CDCD53-6393-431A-9E75-109BC8362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A62198F-7D76-4A2A-9669-40E5E8A3C8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6BD4113-861B-4663-AB68-CC404E0944EA}"/>
              </a:ext>
            </a:extLst>
          </p:cNvPr>
          <p:cNvSpPr txBox="1">
            <a:spLocks/>
          </p:cNvSpPr>
          <p:nvPr/>
        </p:nvSpPr>
        <p:spPr>
          <a:xfrm>
            <a:off x="804672" y="2137536"/>
            <a:ext cx="3659777" cy="282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 of transport identification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CAC1CE-CA68-49DF-B8E5-E57028D0B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686" y="195749"/>
            <a:ext cx="5471543" cy="648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7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5545017-2445-4AB3-95A6-48F17C802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3B5D580-007D-4215-A10B-C8CF12EE02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4228C19-035F-4E8E-BAFD-56EC684B6F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10D7C81-A1BE-4720-A66D-AEF9A11A5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BF18FEE-BE44-4F4A-AA4E-EC795CB0B9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6B7259D-F2AD-42FE-B984-6D1D74321C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E5C38C6-2516-45D1-ADFC-3F59F8E34A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6C274C95-E7A7-401D-A8F5-FFF5EB9291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1D598C3-55D0-44FB-8766-A89B34B31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9EBC5C7-E54F-42F3-93F0-75AAC99FF9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DDD31451-82A8-41D3-8409-7E149783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923" y="355970"/>
            <a:ext cx="5754696" cy="115721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Context identification – Identity detection</a:t>
            </a:r>
            <a:endParaRPr lang="en-GB" sz="36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xmlns="" id="{36BD330C-1C04-4524-AD18-98CC31077D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9098" y="2193207"/>
                <a:ext cx="4935937" cy="3939342"/>
              </a:xfrm>
            </p:spPr>
            <p:txBody>
              <a:bodyPr anchor="t">
                <a:normAutofit/>
              </a:bodyPr>
              <a:lstStyle/>
              <a:p>
                <a:r>
                  <a:rPr lang="en-GB" sz="2400" dirty="0">
                    <a:solidFill>
                      <a:schemeClr val="tx2"/>
                    </a:solidFill>
                  </a:rPr>
                  <a:t>In this experiment we adaptively infer the value of the contextual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tx2"/>
                    </a:solidFill>
                  </a:rPr>
                  <a:t> representing taxi identity given pretrained emission and transition distributions. The journeys of two different taxis were analysed where an inferred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400" dirty="0">
                    <a:solidFill>
                      <a:schemeClr val="tx2"/>
                    </a:solidFill>
                  </a:rPr>
                  <a:t> refers to taxi 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400" dirty="0">
                    <a:solidFill>
                      <a:schemeClr val="tx2"/>
                    </a:solidFill>
                  </a:rPr>
                  <a:t> refers to taxi 2. The model is successful at capturing the identity of the taxi with an accuracy of 93%</a:t>
                </a:r>
              </a:p>
              <a:p>
                <a:endParaRPr lang="en-GB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36BD330C-1C04-4524-AD18-98CC31077D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098" y="2193207"/>
                <a:ext cx="4935937" cy="3939342"/>
              </a:xfrm>
              <a:blipFill>
                <a:blip r:embed="rId2"/>
                <a:stretch>
                  <a:fillRect l="-1605" t="-2167" r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F3C8844-2379-4222-AF03-6DFC10B540BA}"/>
              </a:ext>
            </a:extLst>
          </p:cNvPr>
          <p:cNvGrpSpPr/>
          <p:nvPr/>
        </p:nvGrpSpPr>
        <p:grpSpPr>
          <a:xfrm>
            <a:off x="5732536" y="1611209"/>
            <a:ext cx="6554632" cy="4785963"/>
            <a:chOff x="5637367" y="767830"/>
            <a:chExt cx="6554632" cy="478596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31040773-8548-4196-92D1-7AB992B11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7367" y="1304207"/>
              <a:ext cx="6554632" cy="4249586"/>
            </a:xfrm>
            <a:custGeom>
              <a:avLst/>
              <a:gdLst/>
              <a:ahLst/>
              <a:cxnLst/>
              <a:rect l="l" t="t" r="r" b="b"/>
              <a:pathLst>
                <a:path w="5017317" h="5380277">
                  <a:moveTo>
                    <a:pt x="0" y="0"/>
                  </a:moveTo>
                  <a:lnTo>
                    <a:pt x="5017317" y="0"/>
                  </a:lnTo>
                  <a:lnTo>
                    <a:pt x="5017317" y="5380277"/>
                  </a:lnTo>
                  <a:lnTo>
                    <a:pt x="0" y="5380277"/>
                  </a:lnTo>
                  <a:close/>
                </a:path>
              </a:pathLst>
            </a:cu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231BBD29-69E1-4B6B-A903-9ECE2E52A6CF}"/>
                </a:ext>
              </a:extLst>
            </p:cNvPr>
            <p:cNvSpPr/>
            <p:nvPr/>
          </p:nvSpPr>
          <p:spPr>
            <a:xfrm>
              <a:off x="7713452" y="1304207"/>
              <a:ext cx="4145872" cy="1154805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60A9530-12B3-4CEA-96E0-80573B999864}"/>
                </a:ext>
              </a:extLst>
            </p:cNvPr>
            <p:cNvSpPr txBox="1"/>
            <p:nvPr/>
          </p:nvSpPr>
          <p:spPr>
            <a:xfrm>
              <a:off x="8348383" y="767830"/>
              <a:ext cx="28760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>
                  <a:solidFill>
                    <a:schemeClr val="accent1">
                      <a:lumMod val="75000"/>
                    </a:schemeClr>
                  </a:solidFill>
                </a:rPr>
                <a:t>Context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17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7BF42CA-AD55-48B4-8949-C4DCA60A6A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6AE1D3D-3106-4CB2-AA7C-0C1642AC0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A31B6AF-B711-4CDB-8C2B-16E963DDC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A818331-E13C-49C6-B98D-A60AD0E8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67C4629D-4AB7-48D4-A61B-1AE1837A78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1E30050-9FC4-4CC7-8C0B-BF5EFD1064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7E03733-50FD-49A6-B226-40F6A0AD45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8A614510-A9F4-41B6-B78E-F49E390C7E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E8D7D-CC2F-46B0-BD49-A280BEFA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2"/>
                </a:solidFill>
              </a:rPr>
              <a:t>Taxi identity identification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23F77EE-751D-4FCF-BB79-56145A8A4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6778" y="1532546"/>
            <a:ext cx="6253712" cy="3506180"/>
          </a:xfr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13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481EF5-DB29-4499-9F39-64A0652B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55" y="3121700"/>
            <a:ext cx="3476488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0258DF6F-1D6F-4E6F-A495-601B6F824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025" y="1960873"/>
            <a:ext cx="5709721" cy="3436749"/>
          </a:xfrm>
        </p:spPr>
        <p:txBody>
          <a:bodyPr anchor="t">
            <a:normAutofit fontScale="92500" lnSpcReduction="20000"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Proposed the Adaptive Input Hidden Markov model (AI-HMM) for sensor data analysis</a:t>
            </a:r>
          </a:p>
          <a:p>
            <a:r>
              <a:rPr lang="en-GB" sz="2000" dirty="0">
                <a:solidFill>
                  <a:schemeClr val="tx2"/>
                </a:solidFill>
              </a:rPr>
              <a:t>Time series trend analysis </a:t>
            </a:r>
          </a:p>
          <a:p>
            <a:r>
              <a:rPr lang="en-GB" sz="2000" dirty="0">
                <a:solidFill>
                  <a:schemeClr val="tx2"/>
                </a:solidFill>
              </a:rPr>
              <a:t>Given a suitable model such as the AI-HMM, differences in transition trends can help us identify the data's underlying contextual information, or help in driving richer data exploration</a:t>
            </a:r>
          </a:p>
          <a:p>
            <a:r>
              <a:rPr lang="en-GB" sz="2000" dirty="0">
                <a:solidFill>
                  <a:schemeClr val="tx2"/>
                </a:solidFill>
              </a:rPr>
              <a:t>Potential for wide range applicability on linear and non-linear time series data to extract meaningful information which can help drive decision making  and planning</a:t>
            </a:r>
          </a:p>
          <a:p>
            <a:r>
              <a:rPr lang="en-GB" sz="2000" dirty="0">
                <a:solidFill>
                  <a:schemeClr val="tx2"/>
                </a:solidFill>
              </a:rPr>
              <a:t>Can you think of any other areas where the AI-HMM can be applied?</a:t>
            </a:r>
          </a:p>
          <a:p>
            <a:pPr marL="0" indent="0">
              <a:buNone/>
            </a:pP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transparent conclusion clipart - Clip Art Library">
            <a:extLst>
              <a:ext uri="{FF2B5EF4-FFF2-40B4-BE49-F238E27FC236}">
                <a16:creationId xmlns:a16="http://schemas.microsoft.com/office/drawing/2014/main" xmlns="" id="{C109F8EF-CE23-422D-B949-999AF7E84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84" b="94033" l="9961" r="89844">
                        <a14:foregroundMark x1="49219" y1="94033" x2="49219" y2="94033"/>
                        <a14:foregroundMark x1="85156" y1="46914" x2="85156" y2="46914"/>
                        <a14:foregroundMark x1="78516" y1="20782" x2="78516" y2="20782"/>
                        <a14:foregroundMark x1="47070" y1="11111" x2="47070" y2="11111"/>
                        <a14:foregroundMark x1="21875" y1="23251" x2="21875" y2="23251"/>
                        <a14:foregroundMark x1="49609" y1="6584" x2="49609" y2="6584"/>
                        <a14:foregroundMark x1="11719" y1="47531" x2="11719" y2="47531"/>
                        <a14:backgroundMark x1="50586" y1="92593" x2="50586" y2="9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512" y="11089"/>
            <a:ext cx="1727821" cy="1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8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B6BC6B-37CA-4E9B-8237-C1464423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1" y="401899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GB" sz="8000" dirty="0">
                <a:solidFill>
                  <a:schemeClr val="tx2"/>
                </a:solidFill>
              </a:rPr>
              <a:t>Questions?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5545017-2445-4AB3-95A6-48F17C802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3B5D580-007D-4215-A10B-C8CF12EE02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4228C19-035F-4E8E-BAFD-56EC684B6F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10D7C81-A1BE-4720-A66D-AEF9A11A5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BF18FEE-BE44-4F4A-AA4E-EC795CB0B9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6B7259D-F2AD-42FE-B984-6D1D74321C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E5C38C6-2516-45D1-ADFC-3F59F8E34A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6C274C95-E7A7-401D-A8F5-FFF5EB9291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1D598C3-55D0-44FB-8766-A89B34B31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9EBC5C7-E54F-42F3-93F0-75AAC99FF9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9302B48D-B9F7-4BB7-A086-824E7541B51F}"/>
              </a:ext>
            </a:extLst>
          </p:cNvPr>
          <p:cNvSpPr txBox="1">
            <a:spLocks/>
          </p:cNvSpPr>
          <p:nvPr/>
        </p:nvSpPr>
        <p:spPr>
          <a:xfrm>
            <a:off x="3714750" y="3248767"/>
            <a:ext cx="8107972" cy="35782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dirty="0"/>
              <a:t>Qarout, Y., Raykov, Y.P. and Little, M.A., 2020. Probabilistic Modelling for Unsupervised Analysis of Human Behaviour in Smart Cities. </a:t>
            </a:r>
            <a:r>
              <a:rPr lang="en-GB" sz="2200" i="1" dirty="0"/>
              <a:t>Sensors</a:t>
            </a:r>
            <a:r>
              <a:rPr lang="en-GB" sz="2200" dirty="0"/>
              <a:t>, </a:t>
            </a:r>
            <a:r>
              <a:rPr lang="en-GB" sz="2200" i="1" dirty="0"/>
              <a:t>20</a:t>
            </a:r>
            <a:r>
              <a:rPr lang="en-GB" sz="2200" dirty="0"/>
              <a:t>(3), p.784.</a:t>
            </a:r>
            <a:endParaRPr lang="en-GB" sz="2200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dirty="0"/>
              <a:t>Qarout, Y., Raykov, Y.P. and Little, M.A., 2021. Few-shot time series segmentation using prototype-defined infinite hidden Markov models. </a:t>
            </a:r>
            <a:r>
              <a:rPr lang="en-GB" sz="2200" i="1" dirty="0" err="1"/>
              <a:t>arXiv</a:t>
            </a:r>
            <a:r>
              <a:rPr lang="en-GB" sz="2200" i="1" dirty="0"/>
              <a:t> preprint arXiv:2102.03885</a:t>
            </a:r>
            <a:r>
              <a:rPr lang="en-GB" sz="2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2"/>
                </a:solidFill>
              </a:rPr>
              <a:t>Contact: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2"/>
                </a:solidFill>
              </a:rPr>
              <a:t>yazan.qarout@gmail.com</a:t>
            </a:r>
          </a:p>
        </p:txBody>
      </p:sp>
    </p:spTree>
    <p:extLst>
      <p:ext uri="{BB962C8B-B14F-4D97-AF65-F5344CB8AC3E}">
        <p14:creationId xmlns:p14="http://schemas.microsoft.com/office/powerpoint/2010/main" val="324216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AC53A-3DDD-49B3-868B-DF2C29DD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2601" y="438193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tx2"/>
                </a:solidFill>
              </a:rPr>
              <a:t>Contents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5545017-2445-4AB3-95A6-48F17C802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3B5D580-007D-4215-A10B-C8CF12EE02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4228C19-035F-4E8E-BAFD-56EC684B6F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10D7C81-A1BE-4720-A66D-AEF9A11A5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BF18FEE-BE44-4F4A-AA4E-EC795CB0B9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6B7259D-F2AD-42FE-B984-6D1D74321C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E5C38C6-2516-45D1-ADFC-3F59F8E34A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6C274C95-E7A7-401D-A8F5-FFF5EB9291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1D598C3-55D0-44FB-8766-A89B34B31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9EBC5C7-E54F-42F3-93F0-75AAC99FF9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287B760A-AC6F-4796-B1C3-7A0D7318C5C2}"/>
              </a:ext>
            </a:extLst>
          </p:cNvPr>
          <p:cNvSpPr txBox="1">
            <a:spLocks/>
          </p:cNvSpPr>
          <p:nvPr/>
        </p:nvSpPr>
        <p:spPr>
          <a:xfrm>
            <a:off x="3358236" y="2539916"/>
            <a:ext cx="8656571" cy="37943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solidFill>
                  <a:schemeClr val="tx2"/>
                </a:solidFill>
              </a:rPr>
              <a:t>Introduction</a:t>
            </a:r>
          </a:p>
          <a:p>
            <a:r>
              <a:rPr lang="en-GB" sz="3000" dirty="0">
                <a:solidFill>
                  <a:schemeClr val="tx2"/>
                </a:solidFill>
              </a:rPr>
              <a:t>Model structure – the AI-HMM</a:t>
            </a:r>
          </a:p>
          <a:p>
            <a:r>
              <a:rPr lang="en-GB" sz="3000" dirty="0">
                <a:solidFill>
                  <a:schemeClr val="tx2"/>
                </a:solidFill>
              </a:rPr>
              <a:t>Identifying mode of transport from GPS trajectories</a:t>
            </a:r>
          </a:p>
          <a:p>
            <a:r>
              <a:rPr lang="en-GB" sz="3000" dirty="0">
                <a:solidFill>
                  <a:schemeClr val="tx2"/>
                </a:solidFill>
              </a:rPr>
              <a:t>Traffic trend analysis – what are usual/unusual car trips in Beijing</a:t>
            </a:r>
          </a:p>
          <a:p>
            <a:r>
              <a:rPr lang="en-GB" sz="3000" dirty="0">
                <a:solidFill>
                  <a:schemeClr val="tx2"/>
                </a:solidFill>
              </a:rPr>
              <a:t>Taxi identification – can we recognize drivers from their GPS trajectories</a:t>
            </a:r>
          </a:p>
          <a:p>
            <a:r>
              <a:rPr lang="en-GB" sz="3000" dirty="0">
                <a:solidFill>
                  <a:schemeClr val="tx2"/>
                </a:solidFill>
              </a:rPr>
              <a:t>Conclusion</a:t>
            </a:r>
          </a:p>
          <a:p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2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481EF5-DB29-4499-9F39-64A0652B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55" y="3121700"/>
            <a:ext cx="3476488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pic>
        <p:nvPicPr>
          <p:cNvPr id="1028" name="Picture 4" descr="Communications Satellite Ground Station Satellite Ry PNG, Clipart, Animation,  Automation, Cartoon, Communication, Communications Satellite Free PNG">
            <a:extLst>
              <a:ext uri="{FF2B5EF4-FFF2-40B4-BE49-F238E27FC236}">
                <a16:creationId xmlns:a16="http://schemas.microsoft.com/office/drawing/2014/main" xmlns="" id="{259F82D2-B3BD-4B7D-8B2A-BAF494E1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31" y="4713812"/>
            <a:ext cx="3576942" cy="224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one Icon | Free SVG / PNG, Premium Animated GIF / APNG Customizable Icons  · Loading.io">
            <a:extLst>
              <a:ext uri="{FF2B5EF4-FFF2-40B4-BE49-F238E27FC236}">
                <a16:creationId xmlns:a16="http://schemas.microsoft.com/office/drawing/2014/main" xmlns="" id="{310F9B6F-D841-4A83-BE6D-8E874FA6F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28"/>
          <a:stretch/>
        </p:blipFill>
        <p:spPr bwMode="auto">
          <a:xfrm>
            <a:off x="10433083" y="0"/>
            <a:ext cx="175891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0258DF6F-1D6F-4E6F-A495-601B6F824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025" y="2379261"/>
            <a:ext cx="5709721" cy="2430864"/>
          </a:xfrm>
        </p:spPr>
        <p:txBody>
          <a:bodyPr anchor="t">
            <a:normAutofit fontScale="77500" lnSpcReduction="20000"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2.5 quintillion bytes of data collected daily as of 2019</a:t>
            </a:r>
          </a:p>
          <a:p>
            <a:r>
              <a:rPr lang="en-GB" sz="2000" dirty="0">
                <a:solidFill>
                  <a:schemeClr val="tx2"/>
                </a:solidFill>
              </a:rPr>
              <a:t>Smart city data is often context dependent: e.g. time of day trends, weekend/weekday trends seasonal trends, etc… </a:t>
            </a:r>
          </a:p>
          <a:p>
            <a:r>
              <a:rPr lang="en-GB" sz="2000" dirty="0">
                <a:solidFill>
                  <a:schemeClr val="tx2"/>
                </a:solidFill>
              </a:rPr>
              <a:t>Many existing algorithms for data analytics lack </a:t>
            </a:r>
            <a:r>
              <a:rPr lang="en-GB" sz="2000" b="1" dirty="0">
                <a:solidFill>
                  <a:schemeClr val="tx2"/>
                </a:solidFill>
              </a:rPr>
              <a:t>interpretability </a:t>
            </a:r>
            <a:r>
              <a:rPr lang="en-GB" sz="2000" dirty="0">
                <a:solidFill>
                  <a:schemeClr val="tx2"/>
                </a:solidFill>
              </a:rPr>
              <a:t>and</a:t>
            </a:r>
            <a:r>
              <a:rPr lang="en-GB" sz="2000" b="1" dirty="0">
                <a:solidFill>
                  <a:schemeClr val="tx2"/>
                </a:solidFill>
              </a:rPr>
              <a:t> contextual awareness</a:t>
            </a:r>
            <a:r>
              <a:rPr lang="en-GB" sz="2000" dirty="0">
                <a:solidFill>
                  <a:schemeClr val="tx2"/>
                </a:solidFill>
              </a:rPr>
              <a:t>, which are important attributes for understanding smart city data</a:t>
            </a:r>
          </a:p>
          <a:p>
            <a:r>
              <a:rPr lang="en-GB" sz="2000" dirty="0">
                <a:solidFill>
                  <a:schemeClr val="tx2"/>
                </a:solidFill>
              </a:rPr>
              <a:t>The AI-HMM offers Interpretable and context aware data analysis with potential for: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Facilitating better personalisation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Improve security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City management</a:t>
            </a:r>
          </a:p>
        </p:txBody>
      </p:sp>
    </p:spTree>
    <p:extLst>
      <p:ext uri="{BB962C8B-B14F-4D97-AF65-F5344CB8AC3E}">
        <p14:creationId xmlns:p14="http://schemas.microsoft.com/office/powerpoint/2010/main" val="175211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5545017-2445-4AB3-95A6-48F17C802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3B5D580-007D-4215-A10B-C8CF12EE02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4228C19-035F-4E8E-BAFD-56EC684B6F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10D7C81-A1BE-4720-A66D-AEF9A11A5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BF18FEE-BE44-4F4A-AA4E-EC795CB0B9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6B7259D-F2AD-42FE-B984-6D1D74321C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E5C38C6-2516-45D1-ADFC-3F59F8E34A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6C274C95-E7A7-401D-A8F5-FFF5EB9291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1D598C3-55D0-44FB-8766-A89B34B31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9EBC5C7-E54F-42F3-93F0-75AAC99FF9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17DA4424-195E-4840-935F-1FD63F43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Adaptive Input Hidden Markov model (AI-HMM)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B08C553-3398-43CD-B1EC-49B2CD221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63" y="2373110"/>
            <a:ext cx="6554632" cy="4249586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407A212-95C9-4D1B-B99B-970E3DD96F14}"/>
              </a:ext>
            </a:extLst>
          </p:cNvPr>
          <p:cNvSpPr/>
          <p:nvPr/>
        </p:nvSpPr>
        <p:spPr>
          <a:xfrm>
            <a:off x="7383195" y="3738894"/>
            <a:ext cx="4145872" cy="2689934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01D55DE-296E-4332-A733-D2C9810094FD}"/>
              </a:ext>
            </a:extLst>
          </p:cNvPr>
          <p:cNvSpPr/>
          <p:nvPr/>
        </p:nvSpPr>
        <p:spPr>
          <a:xfrm>
            <a:off x="7713148" y="2373110"/>
            <a:ext cx="4145872" cy="1154805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9013E17-BA2D-4EFB-A6D4-D54B45AA7613}"/>
              </a:ext>
            </a:extLst>
          </p:cNvPr>
          <p:cNvSpPr txBox="1"/>
          <p:nvPr/>
        </p:nvSpPr>
        <p:spPr>
          <a:xfrm>
            <a:off x="8098025" y="6428828"/>
            <a:ext cx="2876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accent6">
                    <a:lumMod val="75000"/>
                  </a:schemeClr>
                </a:solidFill>
              </a:rPr>
              <a:t>Behaviour and trend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B04174A-228B-476A-BE16-D04071DB1279}"/>
              </a:ext>
            </a:extLst>
          </p:cNvPr>
          <p:cNvSpPr txBox="1"/>
          <p:nvPr/>
        </p:nvSpPr>
        <p:spPr>
          <a:xfrm>
            <a:off x="8348079" y="1836733"/>
            <a:ext cx="2876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Context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C7EE03CE-29DB-4302-AB08-D8E9EDE4F65F}"/>
                  </a:ext>
                </a:extLst>
              </p:cNvPr>
              <p:cNvSpPr txBox="1"/>
              <p:nvPr/>
            </p:nvSpPr>
            <p:spPr>
              <a:xfrm>
                <a:off x="183619" y="2252753"/>
                <a:ext cx="5427133" cy="4283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Θ</m:t>
                          </m:r>
                        </m:e>
                        <m:sub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|</m:t>
                      </m:r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𝐻</m:t>
                      </m:r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 ~ </m:t>
                      </m:r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𝐻</m:t>
                      </m:r>
                    </m:oMath>
                  </m:oMathPara>
                </a14:m>
                <a:endParaRPr lang="en-GB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𝜷</m:t>
                          </m:r>
                        </m:e>
                        <m:sup>
                          <m:d>
                            <m:dPr>
                              <m:ctrlPr>
                                <a:rPr lang="en-GB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|</m:t>
                      </m:r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𝛾</m:t>
                      </m:r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𝐻</m:t>
                      </m:r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 ~ </m:t>
                      </m:r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𝐺𝐸𝑀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𝝅</m:t>
                          </m:r>
                        </m:e>
                        <m:sub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GB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|</m:t>
                      </m:r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𝛼</m:t>
                      </m:r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,</m:t>
                      </m:r>
                      <m:sSup>
                        <m:sSupPr>
                          <m:ctrlPr>
                            <a:rPr lang="en-GB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𝜷</m:t>
                          </m:r>
                        </m:e>
                        <m:sup>
                          <m:d>
                            <m:dPr>
                              <m:ctrlPr>
                                <a:rPr lang="en-GB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 ~ </m:t>
                      </m:r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𝐷𝑃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𝛼</m:t>
                          </m:r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𝜅</m:t>
                          </m:r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𝛽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𝜅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GB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𝜅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|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𝑡</m:t>
                          </m:r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𝜏</m:t>
                          </m:r>
                        </m:e>
                        <m:sub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𝑖</m:t>
                      </m:r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,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𝝅</m:t>
                                  </m:r>
                                </m:e>
                                <m:sub>
                                  <m:r>
                                    <a:rPr lang="en-GB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>
                                          <a:solidFill>
                                            <a:schemeClr val="tx2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∞</m:t>
                          </m:r>
                        </m:sup>
                      </m:sSubSup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 ~ 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𝝅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GB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GB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|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,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GB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∞</m:t>
                          </m:r>
                        </m:sup>
                      </m:sSubSup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 ~ </m:t>
                      </m:r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𝐟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GB" dirty="0">
                  <a:solidFill>
                    <a:schemeClr val="tx2"/>
                  </a:solidFill>
                </a:endParaRPr>
              </a:p>
              <a:p>
                <a:endParaRPr lang="en-GB" dirty="0">
                  <a:solidFill>
                    <a:schemeClr val="tx2"/>
                  </a:solidFill>
                </a:endParaRPr>
              </a:p>
              <a:p>
                <a:r>
                  <a:rPr lang="en-GB" dirty="0">
                    <a:solidFill>
                      <a:schemeClr val="tx2"/>
                    </a:solidFill>
                  </a:rPr>
                  <a:t>Where distribution </a:t>
                </a:r>
                <a14:m>
                  <m:oMath xmlns:m="http://schemas.openxmlformats.org/officeDocument/2006/math">
                    <m:r>
                      <a:rPr lang="en-GB">
                        <a:solidFill>
                          <a:schemeClr val="tx2"/>
                        </a:solidFill>
                        <a:latin typeface="Cambria Math" charset="0"/>
                      </a:rPr>
                      <m:t>𝐟</m:t>
                    </m:r>
                    <m:d>
                      <m:dPr>
                        <m:ctrlPr>
                          <a:rPr lang="en-GB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GB" dirty="0">
                    <a:solidFill>
                      <a:schemeClr val="tx2"/>
                    </a:solidFill>
                  </a:rPr>
                  <a:t> can be linear or non-linear</a:t>
                </a:r>
              </a:p>
              <a:p>
                <a:endParaRPr lang="en-GB" dirty="0">
                  <a:solidFill>
                    <a:schemeClr val="tx2"/>
                  </a:solidFill>
                </a:endParaRPr>
              </a:p>
              <a:p>
                <a:r>
                  <a:rPr lang="en-GB" dirty="0">
                    <a:solidFill>
                      <a:schemeClr val="tx2"/>
                    </a:solidFill>
                  </a:rPr>
                  <a:t>Given you are at a fixed time zone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𝜏</m:t>
                        </m:r>
                      </m:e>
                      <m:sub>
                        <m:r>
                          <a:rPr lang="en-GB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GB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r>
                      <a:rPr lang="en-GB">
                        <a:solidFill>
                          <a:schemeClr val="tx2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GB" dirty="0">
                    <a:solidFill>
                      <a:schemeClr val="tx2"/>
                    </a:solidFill>
                  </a:rPr>
                  <a:t>, 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𝑡</m:t>
                          </m:r>
                        </m:sub>
                      </m:sSub>
                      <m:r>
                        <a:rPr lang="en-GB">
                          <a:solidFill>
                            <a:schemeClr val="tx2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𝑟</m:t>
                          </m:r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𝑅</m:t>
                          </m:r>
                        </m:sup>
                        <m:e>
                          <m:sSubSup>
                            <m:sSubSupPr>
                              <m:ctrlPr>
                                <a:rPr lang="en-GB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sup>
                          </m:sSubSup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GB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GB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𝜖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2"/>
                  </a:solidFill>
                </a:endParaRPr>
              </a:p>
              <a:p>
                <a:r>
                  <a:rPr lang="en-GB" dirty="0">
                    <a:solidFill>
                      <a:schemeClr val="tx2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GB">
                        <a:solidFill>
                          <a:schemeClr val="tx2"/>
                        </a:solidFill>
                        <a:latin typeface="Cambria Math" charset="0"/>
                      </a:rPr>
                      <m:t>𝜖</m:t>
                    </m:r>
                    <m:r>
                      <a:rPr lang="en-GB">
                        <a:solidFill>
                          <a:schemeClr val="tx2"/>
                        </a:solidFill>
                        <a:latin typeface="Cambria Math" charset="0"/>
                      </a:rPr>
                      <m:t> ~ </m:t>
                    </m:r>
                    <m:d>
                      <m:dPr>
                        <m:ctrlPr>
                          <a:rPr lang="en-GB" i="1">
                            <a:solidFill>
                              <a:schemeClr val="tx2"/>
                            </a:solidFill>
                            <a:latin typeface="Cambria Math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GB">
                            <a:solidFill>
                              <a:schemeClr val="tx2"/>
                            </a:solidFill>
                            <a:latin typeface="Cambria Math" charset="0"/>
                            <a:sym typeface="Symbol" panose="05050102010706020507" pitchFamily="18" charset="2"/>
                          </a:rPr>
                          <m:t>0, 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tx2"/>
                            </a:solidFill>
                            <a:latin typeface="Cambria Math" charset="0"/>
                            <a:sym typeface="Symbol" panose="05050102010706020507" pitchFamily="18" charset="2"/>
                          </a:rPr>
                          <m:t>Σ</m:t>
                        </m:r>
                      </m:e>
                    </m:d>
                    <m:r>
                      <a:rPr lang="en-GB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EE03CE-29DB-4302-AB08-D8E9EDE4F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19" y="2252753"/>
                <a:ext cx="5427133" cy="4283993"/>
              </a:xfrm>
              <a:prstGeom prst="rect">
                <a:avLst/>
              </a:prstGeom>
              <a:blipFill>
                <a:blip r:embed="rId3"/>
                <a:stretch>
                  <a:fillRect l="-899" b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5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5545017-2445-4AB3-95A6-48F17C802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3B5D580-007D-4215-A10B-C8CF12EE02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4228C19-035F-4E8E-BAFD-56EC684B6F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10D7C81-A1BE-4720-A66D-AEF9A11A5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BF18FEE-BE44-4F4A-AA4E-EC795CB0B9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6B7259D-F2AD-42FE-B984-6D1D74321C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E5C38C6-2516-45D1-ADFC-3F59F8E34A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6C274C95-E7A7-401D-A8F5-FFF5EB9291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1D598C3-55D0-44FB-8766-A89B34B31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9EBC5C7-E54F-42F3-93F0-75AAC99FF9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DDD31451-82A8-41D3-8409-7E149783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923" y="355970"/>
            <a:ext cx="5754696" cy="115721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Experimentation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36BD330C-1C04-4524-AD18-98CC31077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98" y="2193207"/>
            <a:ext cx="6232642" cy="3564169"/>
          </a:xfrm>
        </p:spPr>
        <p:txBody>
          <a:bodyPr anchor="t">
            <a:norm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Experiments were made on the T-drive and </a:t>
            </a:r>
            <a:r>
              <a:rPr lang="en-GB" sz="2400" dirty="0" err="1">
                <a:solidFill>
                  <a:schemeClr val="tx2"/>
                </a:solidFill>
              </a:rPr>
              <a:t>Geolife</a:t>
            </a:r>
            <a:r>
              <a:rPr lang="en-GB" sz="2400" dirty="0">
                <a:solidFill>
                  <a:schemeClr val="tx2"/>
                </a:solidFill>
              </a:rPr>
              <a:t> datasets consisting of the GPS trajectories of willing civilian participants and taxis respectively. </a:t>
            </a:r>
          </a:p>
          <a:p>
            <a:r>
              <a:rPr lang="en-GB" sz="2400" dirty="0">
                <a:solidFill>
                  <a:schemeClr val="tx2"/>
                </a:solidFill>
              </a:rPr>
              <a:t>GPS data are a collection of geolocated points each recording time, longitude and latitude coordinates which were used as features in addition to features such as velocity extracted through the Haversine formula</a:t>
            </a:r>
          </a:p>
          <a:p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95E37D7-7A63-4D54-BCAD-FAB0A5DA47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t="576" r="9646" b="-576"/>
          <a:stretch/>
        </p:blipFill>
        <p:spPr>
          <a:xfrm>
            <a:off x="7111580" y="2112827"/>
            <a:ext cx="4884610" cy="330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2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5545017-2445-4AB3-95A6-48F17C802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3B5D580-007D-4215-A10B-C8CF12EE02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4228C19-035F-4E8E-BAFD-56EC684B6F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10D7C81-A1BE-4720-A66D-AEF9A11A5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BF18FEE-BE44-4F4A-AA4E-EC795CB0B9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6B7259D-F2AD-42FE-B984-6D1D74321C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E5C38C6-2516-45D1-ADFC-3F59F8E34A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6C274C95-E7A7-401D-A8F5-FFF5EB9291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1D598C3-55D0-44FB-8766-A89B34B31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9EBC5C7-E54F-42F3-93F0-75AAC99FF9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DDD31451-82A8-41D3-8409-7E149783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923" y="355970"/>
            <a:ext cx="5754696" cy="115721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Behaviour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and Trend </a:t>
            </a:r>
            <a:r>
              <a:rPr lang="en-US" sz="4000" b="1" dirty="0">
                <a:solidFill>
                  <a:schemeClr val="tx2"/>
                </a:solidFill>
              </a:rPr>
              <a:t>D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etection</a:t>
            </a:r>
            <a:endParaRPr lang="en-GB" sz="36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xmlns="" id="{36BD330C-1C04-4524-AD18-98CC31077D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9098" y="2193207"/>
                <a:ext cx="4935937" cy="3939342"/>
              </a:xfrm>
            </p:spPr>
            <p:txBody>
              <a:bodyPr anchor="t">
                <a:normAutofit lnSpcReduction="10000"/>
              </a:bodyPr>
              <a:lstStyle/>
              <a:p>
                <a:r>
                  <a:rPr lang="en-GB" sz="2400" dirty="0">
                    <a:solidFill>
                      <a:schemeClr val="tx2"/>
                    </a:solidFill>
                  </a:rPr>
                  <a:t>Experiment 1: This is an exploratory study to automatically extract underlying trends in taxi GPS data. We assume that the contextual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2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2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tx2"/>
                    </a:solidFill>
                  </a:rPr>
                  <a:t>can take 2 values representing peak and off-peak traffic time. </a:t>
                </a:r>
              </a:p>
              <a:p>
                <a:r>
                  <a:rPr lang="en-GB" sz="2400" dirty="0">
                    <a:solidFill>
                      <a:schemeClr val="tx2"/>
                    </a:solidFill>
                  </a:rPr>
                  <a:t>Experiment 2: Assumes a single contextual realisation (one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tx2"/>
                    </a:solidFill>
                  </a:rPr>
                  <a:t>) and clusters modes of transport used by civilians with an accuracy of 78%. </a:t>
                </a:r>
              </a:p>
              <a:p>
                <a:endParaRPr lang="en-GB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36BD330C-1C04-4524-AD18-98CC31077D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098" y="2193207"/>
                <a:ext cx="4935937" cy="3939342"/>
              </a:xfrm>
              <a:blipFill>
                <a:blip r:embed="rId2"/>
                <a:stretch>
                  <a:fillRect l="-1605" t="-2941" r="-19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F1985AC-B600-4903-ACF7-7ACE36169616}"/>
              </a:ext>
            </a:extLst>
          </p:cNvPr>
          <p:cNvGrpSpPr/>
          <p:nvPr/>
        </p:nvGrpSpPr>
        <p:grpSpPr>
          <a:xfrm>
            <a:off x="5255340" y="1890934"/>
            <a:ext cx="6844924" cy="4241615"/>
            <a:chOff x="3035923" y="2910630"/>
            <a:chExt cx="5754696" cy="3603668"/>
          </a:xfrm>
        </p:grpSpPr>
        <p:pic>
          <p:nvPicPr>
            <p:cNvPr id="25" name="Picture 24" descr="Diagram&#10;&#10;Description automatically generated">
              <a:extLst>
                <a:ext uri="{FF2B5EF4-FFF2-40B4-BE49-F238E27FC236}">
                  <a16:creationId xmlns:a16="http://schemas.microsoft.com/office/drawing/2014/main" xmlns="" id="{EE0136DC-BF1C-4CE0-A089-E4EE96A10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10" b="96382" l="9871" r="94337">
                          <a14:foregroundMark x1="15939" y1="62791" x2="15939" y2="62791"/>
                          <a14:foregroundMark x1="14563" y1="31912" x2="14563" y2="31912"/>
                          <a14:foregroundMark x1="18608" y1="10207" x2="18608" y2="10207"/>
                          <a14:foregroundMark x1="16262" y1="9044" x2="16262" y2="9044"/>
                          <a14:foregroundMark x1="14482" y1="8140" x2="14482" y2="8140"/>
                          <a14:foregroundMark x1="18042" y1="12016" x2="18042" y2="12016"/>
                          <a14:foregroundMark x1="17880" y1="32687" x2="17880" y2="32687"/>
                          <a14:foregroundMark x1="15777" y1="69251" x2="15777" y2="69251"/>
                          <a14:foregroundMark x1="17557" y1="64083" x2="17557" y2="64083"/>
                          <a14:foregroundMark x1="17557" y1="61370" x2="17557" y2="61370"/>
                          <a14:foregroundMark x1="14563" y1="61757" x2="14563" y2="61757"/>
                          <a14:foregroundMark x1="17557" y1="5556" x2="17557" y2="5556"/>
                          <a14:foregroundMark x1="13026" y1="4910" x2="13026" y2="4910"/>
                          <a14:foregroundMark x1="45388" y1="8269" x2="45388" y2="8269"/>
                          <a14:foregroundMark x1="42314" y1="6331" x2="42314" y2="6331"/>
                          <a14:foregroundMark x1="61893" y1="9302" x2="61893" y2="9302"/>
                          <a14:foregroundMark x1="92961" y1="9819" x2="92961" y2="9819"/>
                          <a14:foregroundMark x1="94337" y1="7623" x2="94337" y2="7623"/>
                          <a14:foregroundMark x1="38511" y1="41602" x2="38511" y2="41602"/>
                          <a14:foregroundMark x1="56068" y1="40568" x2="56068" y2="40568"/>
                          <a14:foregroundMark x1="54854" y1="40568" x2="54854" y2="40568"/>
                          <a14:foregroundMark x1="54854" y1="40310" x2="54854" y2="40310"/>
                          <a14:foregroundMark x1="54612" y1="42119" x2="54612" y2="42119"/>
                          <a14:foregroundMark x1="54531" y1="42248" x2="54531" y2="42248"/>
                          <a14:foregroundMark x1="70146" y1="39664" x2="70146" y2="39664"/>
                          <a14:foregroundMark x1="70146" y1="39664" x2="70146" y2="39664"/>
                          <a14:foregroundMark x1="72249" y1="43540" x2="72249" y2="43540"/>
                          <a14:foregroundMark x1="72087" y1="43540" x2="72087" y2="43540"/>
                          <a14:foregroundMark x1="72006" y1="41602" x2="72006" y2="41602"/>
                          <a14:foregroundMark x1="90049" y1="40181" x2="90049" y2="40181"/>
                          <a14:foregroundMark x1="88188" y1="41344" x2="88188" y2="41344"/>
                          <a14:foregroundMark x1="88188" y1="42248" x2="88188" y2="43023"/>
                          <a14:foregroundMark x1="88430" y1="45736" x2="88430" y2="45736"/>
                          <a14:foregroundMark x1="88430" y1="45995" x2="88430" y2="45995"/>
                          <a14:foregroundMark x1="37783" y1="39922" x2="36731" y2="44832"/>
                          <a14:foregroundMark x1="16343" y1="29845" x2="18447" y2="36563"/>
                          <a14:foregroundMark x1="51294" y1="73514" x2="47330" y2="79199"/>
                          <a14:foregroundMark x1="75243" y1="5426" x2="71764" y2="12791"/>
                          <a14:foregroundMark x1="16990" y1="65504" x2="19903" y2="70930"/>
                          <a14:foregroundMark x1="81392" y1="9561" x2="81392" y2="9561"/>
                          <a14:foregroundMark x1="83495" y1="9302" x2="83495" y2="9302"/>
                          <a14:foregroundMark x1="85922" y1="9302" x2="85922" y2="9302"/>
                          <a14:foregroundMark x1="76456" y1="42894" x2="76456" y2="42894"/>
                          <a14:foregroundMark x1="78722" y1="42248" x2="78722" y2="42248"/>
                          <a14:foregroundMark x1="78479" y1="79587" x2="78479" y2="79587"/>
                          <a14:foregroundMark x1="76214" y1="79716" x2="76214" y2="79716"/>
                          <a14:foregroundMark x1="74110" y1="79716" x2="74110" y2="79716"/>
                          <a14:foregroundMark x1="81068" y1="89147" x2="81068" y2="89147"/>
                          <a14:foregroundMark x1="63430" y1="88760" x2="63430" y2="88760"/>
                          <a14:foregroundMark x1="41019" y1="90956" x2="41019" y2="90956"/>
                          <a14:foregroundMark x1="51456" y1="96382" x2="51456" y2="96382"/>
                          <a14:backgroundMark x1="36165" y1="25711" x2="36165" y2="25711"/>
                          <a14:backgroundMark x1="37702" y1="22868" x2="37702" y2="22868"/>
                          <a14:backgroundMark x1="33657" y1="23773" x2="33657" y2="23773"/>
                          <a14:backgroundMark x1="33091" y1="23773" x2="33091" y2="23773"/>
                          <a14:backgroundMark x1="32686" y1="59173" x2="32686" y2="59173"/>
                          <a14:backgroundMark x1="29854" y1="60465" x2="29854" y2="604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923" y="2910630"/>
              <a:ext cx="5754696" cy="3603668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5E521F2-93AF-468D-BA8D-064AA722245D}"/>
                </a:ext>
              </a:extLst>
            </p:cNvPr>
            <p:cNvSpPr/>
            <p:nvPr/>
          </p:nvSpPr>
          <p:spPr>
            <a:xfrm>
              <a:off x="4552720" y="3947370"/>
              <a:ext cx="3836681" cy="256692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4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58086AEC-04C2-4BC4-BFB8-0135965C7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0C3BE3F-B8A9-4DC9-A867-EC91736FAA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CA2F3D1-53F2-478B-949B-6D4EA2E4E4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E53A4EE-6F9B-4EC8-9840-708F509D9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D8289AA-777C-4230-BABC-203458BF6C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39D76777-71BF-4FFF-B568-E58E46EB1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2CDCD53-6393-431A-9E75-109BC8362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A62198F-7D76-4A2A-9669-40E5E8A3C8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6BD4113-861B-4663-AB68-CC404E0944EA}"/>
              </a:ext>
            </a:extLst>
          </p:cNvPr>
          <p:cNvSpPr txBox="1">
            <a:spLocks/>
          </p:cNvSpPr>
          <p:nvPr/>
        </p:nvSpPr>
        <p:spPr>
          <a:xfrm>
            <a:off x="804672" y="2023236"/>
            <a:ext cx="3659777" cy="282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Traffic trend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D01F89-721A-4162-AB2F-2BBCC149508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48068" y="3968"/>
            <a:ext cx="5572800" cy="36432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942FEF40-2277-41E2-B5B6-BEC00014EA4C}"/>
              </a:ext>
            </a:extLst>
          </p:cNvPr>
          <p:cNvSpPr txBox="1">
            <a:spLocks/>
          </p:cNvSpPr>
          <p:nvPr/>
        </p:nvSpPr>
        <p:spPr>
          <a:xfrm>
            <a:off x="5943474" y="3751359"/>
            <a:ext cx="6004811" cy="37943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/>
                </a:solidFill>
              </a:rPr>
              <a:t>The </a:t>
            </a:r>
            <a:r>
              <a:rPr lang="en-GB" sz="3000" b="1" dirty="0">
                <a:solidFill>
                  <a:srgbClr val="FF0000"/>
                </a:solidFill>
              </a:rPr>
              <a:t>red</a:t>
            </a:r>
            <a:r>
              <a:rPr lang="en-GB" sz="3000" dirty="0">
                <a:solidFill>
                  <a:schemeClr val="tx2"/>
                </a:solidFill>
              </a:rPr>
              <a:t> state represents night trips at high velocity in typically congested areas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/>
                </a:solidFill>
              </a:rPr>
              <a:t>The </a:t>
            </a:r>
            <a:r>
              <a:rPr lang="en-GB" sz="3000" b="1" dirty="0">
                <a:solidFill>
                  <a:srgbClr val="7030A0"/>
                </a:solidFill>
              </a:rPr>
              <a:t>purple</a:t>
            </a:r>
            <a:r>
              <a:rPr lang="en-GB" sz="3000" dirty="0">
                <a:solidFill>
                  <a:schemeClr val="tx2"/>
                </a:solidFill>
              </a:rPr>
              <a:t> state represents trips in similar locations but at lower speeds in peak times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/>
                </a:solidFill>
              </a:rPr>
              <a:t>The </a:t>
            </a:r>
            <a:r>
              <a:rPr lang="en-GB" sz="3000" b="1" dirty="0">
                <a:solidFill>
                  <a:srgbClr val="0070C0"/>
                </a:solidFill>
              </a:rPr>
              <a:t>blue</a:t>
            </a:r>
            <a:r>
              <a:rPr lang="en-GB" sz="3000" dirty="0">
                <a:solidFill>
                  <a:schemeClr val="tx2"/>
                </a:solidFill>
              </a:rPr>
              <a:t> states represents higher speed travel on the highway network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/>
                </a:solidFill>
              </a:rPr>
              <a:t>The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GB" sz="3000" dirty="0">
                <a:solidFill>
                  <a:schemeClr val="tx2"/>
                </a:solidFill>
              </a:rPr>
              <a:t> state represents taxis parked in the Airport queue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/>
                </a:solidFill>
              </a:rPr>
              <a:t>The 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</a:rPr>
              <a:t>brown</a:t>
            </a:r>
            <a:r>
              <a:rPr lang="en-GB" sz="3000" dirty="0">
                <a:solidFill>
                  <a:schemeClr val="tx2"/>
                </a:solidFill>
              </a:rPr>
              <a:t> state represents noisy observations of scattered around the map</a:t>
            </a:r>
          </a:p>
        </p:txBody>
      </p:sp>
    </p:spTree>
    <p:extLst>
      <p:ext uri="{BB962C8B-B14F-4D97-AF65-F5344CB8AC3E}">
        <p14:creationId xmlns:p14="http://schemas.microsoft.com/office/powerpoint/2010/main" val="194640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58086AEC-04C2-4BC4-BFB8-0135965C7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0C3BE3F-B8A9-4DC9-A867-EC91736FAA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CA2F3D1-53F2-478B-949B-6D4EA2E4E4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E53A4EE-6F9B-4EC8-9840-708F509D9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D8289AA-777C-4230-BABC-203458BF6C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39D76777-71BF-4FFF-B568-E58E46EB1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2CDCD53-6393-431A-9E75-109BC8362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A62198F-7D76-4A2A-9669-40E5E8A3C8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6BD4113-861B-4663-AB68-CC404E0944EA}"/>
              </a:ext>
            </a:extLst>
          </p:cNvPr>
          <p:cNvSpPr txBox="1">
            <a:spLocks/>
          </p:cNvSpPr>
          <p:nvPr/>
        </p:nvSpPr>
        <p:spPr>
          <a:xfrm>
            <a:off x="804672" y="2023236"/>
            <a:ext cx="3659777" cy="282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Comparison with neural network models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942FEF40-2277-41E2-B5B6-BEC00014EA4C}"/>
              </a:ext>
            </a:extLst>
          </p:cNvPr>
          <p:cNvSpPr txBox="1">
            <a:spLocks/>
          </p:cNvSpPr>
          <p:nvPr/>
        </p:nvSpPr>
        <p:spPr>
          <a:xfrm>
            <a:off x="5943474" y="3751359"/>
            <a:ext cx="6004811" cy="37943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/>
                </a:solidFill>
              </a:rPr>
              <a:t>The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GB" sz="3000" dirty="0">
                <a:solidFill>
                  <a:schemeClr val="tx2"/>
                </a:solidFill>
              </a:rPr>
              <a:t> and 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</a:rPr>
              <a:t>brown </a:t>
            </a:r>
            <a:r>
              <a:rPr lang="en-GB" sz="3000" dirty="0">
                <a:solidFill>
                  <a:schemeClr val="tx2"/>
                </a:solidFill>
              </a:rPr>
              <a:t>states represent noisy observations of scattered around the map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b="1" dirty="0"/>
              <a:t>All</a:t>
            </a:r>
            <a:r>
              <a:rPr lang="en-GB" sz="3000" dirty="0">
                <a:solidFill>
                  <a:schemeClr val="tx2"/>
                </a:solidFill>
              </a:rPr>
              <a:t> </a:t>
            </a:r>
            <a:r>
              <a:rPr lang="en-GB" sz="3000" b="1" dirty="0"/>
              <a:t>other</a:t>
            </a:r>
            <a:r>
              <a:rPr lang="en-GB" sz="3000" dirty="0">
                <a:solidFill>
                  <a:schemeClr val="tx2"/>
                </a:solidFill>
              </a:rPr>
              <a:t> states capture the average dynamics with interchangeable meaning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B38FAA-57BB-43A7-BA5E-00314E7F8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686" y="-1186"/>
            <a:ext cx="5574041" cy="364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58086AEC-04C2-4BC4-BFB8-0135965C7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0C3BE3F-B8A9-4DC9-A867-EC91736FAA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CA2F3D1-53F2-478B-949B-6D4EA2E4E4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E53A4EE-6F9B-4EC8-9840-708F509D9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D8289AA-777C-4230-BABC-203458BF6C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39D76777-71BF-4FFF-B568-E58E46EB1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2CDCD53-6393-431A-9E75-109BC8362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A62198F-7D76-4A2A-9669-40E5E8A3C8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6BD4113-861B-4663-AB68-CC404E0944EA}"/>
              </a:ext>
            </a:extLst>
          </p:cNvPr>
          <p:cNvSpPr txBox="1">
            <a:spLocks/>
          </p:cNvSpPr>
          <p:nvPr/>
        </p:nvSpPr>
        <p:spPr>
          <a:xfrm>
            <a:off x="804672" y="2137536"/>
            <a:ext cx="3659777" cy="282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 of transport identification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7516ED-0782-490F-B813-7F989A1A4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167" y="1658015"/>
            <a:ext cx="6413679" cy="37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24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786</Words>
  <Application>Microsoft Macintosh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Symbol</vt:lpstr>
      <vt:lpstr>Office Theme</vt:lpstr>
      <vt:lpstr>Probabilistic Modelling for Unsupervised Analysis of Human Behaviour in Smart Cities</vt:lpstr>
      <vt:lpstr>Contents</vt:lpstr>
      <vt:lpstr>Introduction</vt:lpstr>
      <vt:lpstr>The Adaptive Input Hidden Markov model (AI-HMM)</vt:lpstr>
      <vt:lpstr>Experimentation</vt:lpstr>
      <vt:lpstr>Behaviour and Trend Detection</vt:lpstr>
      <vt:lpstr>PowerPoint Presentation</vt:lpstr>
      <vt:lpstr>PowerPoint Presentation</vt:lpstr>
      <vt:lpstr>PowerPoint Presentation</vt:lpstr>
      <vt:lpstr>PowerPoint Presentation</vt:lpstr>
      <vt:lpstr>Context identification – Identity detection</vt:lpstr>
      <vt:lpstr>Taxi identity identification</vt:lpstr>
      <vt:lpstr>Conclusion</vt:lpstr>
      <vt:lpstr>Questions?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Qarout, Yazan</dc:creator>
  <cp:lastModifiedBy>Qarout, Yazan K (Research Student)</cp:lastModifiedBy>
  <cp:revision>30</cp:revision>
  <dcterms:created xsi:type="dcterms:W3CDTF">2021-04-26T09:47:39Z</dcterms:created>
  <dcterms:modified xsi:type="dcterms:W3CDTF">2021-04-26T23:21:27Z</dcterms:modified>
</cp:coreProperties>
</file>