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305" r:id="rId4"/>
    <p:sldId id="357" r:id="rId5"/>
    <p:sldId id="359" r:id="rId6"/>
    <p:sldId id="333" r:id="rId7"/>
    <p:sldId id="356" r:id="rId8"/>
    <p:sldId id="358" r:id="rId9"/>
    <p:sldId id="354" r:id="rId10"/>
    <p:sldId id="355" r:id="rId11"/>
    <p:sldId id="281" r:id="rId12"/>
    <p:sldId id="345" r:id="rId13"/>
    <p:sldId id="328" r:id="rId14"/>
    <p:sldId id="327" r:id="rId15"/>
    <p:sldId id="318" r:id="rId16"/>
  </p:sldIdLst>
  <p:sldSz cx="9144000" cy="6858000" type="screen4x3"/>
  <p:notesSz cx="6858000" cy="9144000"/>
  <p:custDataLst>
    <p:tags r:id="rId18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2EE"/>
    <a:srgbClr val="000000"/>
    <a:srgbClr val="99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2" autoAdjust="0"/>
    <p:restoredTop sz="95226" autoAdjust="0"/>
  </p:normalViewPr>
  <p:slideViewPr>
    <p:cSldViewPr>
      <p:cViewPr>
        <p:scale>
          <a:sx n="66" d="100"/>
          <a:sy n="66" d="100"/>
        </p:scale>
        <p:origin x="16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7T18:40:59.44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244 109,'-20'0,"0"1,0 0,-32 8,32-5,13-3,0 0,0 1,0 0,0 0,0 0,1 1,-8 4,14-7,0 0,-1 0,1 0,0 1,0-1,0 0,-1 0,1 0,0 0,0 0,0 1,-1-1,1 0,0 0,0 0,0 0,0 1,0-1,-1 0,1 0,0 1,0-1,0 0,0 0,0 1,0-1,0 0,0 0,0 0,0 1,0-1,0 0,0 0,0 1,0-1,0 0,0 0,0 1,10 4,17-1,-27-4,15 1,0-1,0 0,0-1,-1 0,1-2,0 0,-1 0,1-1,-1-1,0 0,15-9,-29 14,1 0,-1 0,1-1,-1 1,0 0,1 0,-1 0,0 0,1-1,-1 1,0 0,0 0,1 0,-1-1,0 1,0 0,1-1,-1 1,0 0,0-1,1 1,-1 0,0-1,0 1,0 0,0-1,0 1,0 0,0-1,0 1,0 0,0-1,0 0,-12-3,-20 6,29-1,1 0,0 0,-1 0,1 0,0 1,0-1,0 1,0-1,0 1,0 0,0 0,1 0,-1 0,1 0,-1 0,1 0,-1 3,0 0,0 1,1 0,0 0,0-1,0 10,0-8,1 1,-1-1,-4 13,5-19,0 0,-1 0,1 0,0-1,-1 1,1 0,0 0,-1 0,1-1,-1 1,1 0,-1-1,0 1,1 0,-1-1,0 1,-1 0,2-1,0 0,-1 0,1 0,-1 0,1 0,0 0,-1 0,1 0,0 0,-1 0,1 0,0-1,-1 1,1 0,0 0,-1 0,1 0,0-1,-1 1,1 0,0 0,-1-1,1 1,0 0,0-1,0 1,-1-1,0-1,0 0,0 0,0 0,0 0,1 0,-1 0,1 0,-1 0,1 0,0 0,-1-1,1 1,1-2,0-3,1 0,1 1,-1-1,1 1,0 0,8-11,-6 9,0-1,-1 1,4-11,-7 17,0-1,0 0,-1 0,1 0,-1 0,0 1,0-1,0 0,0 0,0 0,-1 0,1 0,-1 0,-1-3,1 4,0 1,1 0,-1-1,0 1,0 0,-1 0,1 0,0 0,0 0,0 0,-1 0,1 0,-1 0,1 1,0-1,-3 0,4 1,0-1,-1 1,0 0,1 0,-1 0,1-1,-1 1,1 0,-1 0,1 0,-1 0,1 0,-1 0,1 0,-1 0,0 0,1 1,-1-1,1 0,-1 0,1 0,-1 1,1-1,-1 0,1 0,-1 1,1-1,0 0,-1 1,1-1,-1 1,1-1,0 0,-1 1,1-1,0 1,0-1,-1 1,1-1,0 1,0-1,0 1,0-1,0 1,0 0,-1 0,1-1,0 0,0 1,0-1,0 0,0 1,0-1,0 0,0 1,0-1,0 1,0-1,0 0,0 1,0-1,0 0,0 1,0-1,1 0,-1 1,0-1,0 0,0 0,1 1,-1-1,0 0,0 1,0-1,1 0,-1 0,7-3,-7 3,0 0,0 0,-1 0,1 0,0 0,0 0,0 0,-1 0,1 0,0 0,0 0,-1 0,1 0,0 0,0 0,-1 0,1-1,0 1,0 0,0 0,-1 0,1 0,0 0,0-1,0 1,0 0,-1 0,1 0,0-1,0 1,0 0,0 0,0 0,0-1,0 1,0 0,0 0,0-1,0 1,0 0,0 0,0-1,0 1,0 0,0 0,0-1,0 1,0 0,0 0,0 0,0-1,0 1,0 0,0 0,1 0,-1-1,0 1,0 0,0 0,0 0,0-1,1 1,-1 0,0 0,1 0,-2 0,0 0,1 0,-1 0,1 0,-1 0,1 0,-1 0,0 1,1-1,-1 0,1 0,-1 1,1-1,-1 0,1 1,-1-1,1 0,0 1,-1-1,1 1,-1-1,1 0,0 1,-1-1,1 1,0 0,0-1,-1 1,1-1,0 1,0-1,0 1,0-1,0 1,0 0,0-1,0 1,0-1,0 1,0 0,0 0,0-1,1 1,-1-1,0 0,0 1,1-1,-1 0,0 1,1-1,-1 0,1 0,-1 1,0-1,1 0,-1 0,1 0,-1 1,1-1,-1 0,0 0,1 0,-1 0,1 0,-1 0,1 0,-1 0,1 0,-1 0,1 0,-1 0,0-1,1 1,-1 0,1 0,-1 0,1-1,-1 1,0 0,1 0,-1-1,0 1,1 0,-1-1,0 1,1 0,-1-1,0 1,0 0,1-1,-1 1,0-2,1 1,0 0,0 0,0 0,0 0,0 0,-1-1,1 1,0 0,-1-1,1 1,-1-1,1 1,-1-1,0 1,0 0,0-1,1 1,-2-1,1 1,0-1,0 1,0-1,-1 1,1-1,0 1,-1 0,1-1,-1 1,0 0,0-1,1 1,-1 0,0 0,0 0,0-1,0 1,0 0,0 0,-1 1,1-1,0 0,0 0,-1 1,-1-2,2 1,-1 0,1 1,-1-1,0 0,1 1,-1-1,0 1,1-1,-1 1,0 0,0 0,1 0,-1 0,0 0,1 0,-1 0,0 1,0-1,1 0,-1 1,0 0,1-1,-1 1,1 0,-1 0,1 0,-1 0,1 0,0 0,-1 0,1 0,0 1,0-1,0 0,-2 3,3-3,-1 0,1 0,0-1,0 1,-1 0,1 0,0-1,0 1,0 0,0 0,0-1,0 1,0 0,0 0,0 0,0-1,0 1,1 0,-1 0,0-1,0 1,1 0,-1-1,0 1,1 0,-1-1,1 1,-1 0,1-1,-1 1,1-1,0 1,-1-1,1 1,1 0,2 1,0 0,1-1,0 1,-1-1,6 1,15 6,-24-7,-1-1,0 1,0-1,0 1,0-1,0 1,1-1,-1 1,0-1,0 1,0-1,0 1,0-1,-1 1,1 0,0-1,0 1,0-1,0 1,-1-1,1 1,0-1,-1 1,1 0,-1 0,1 0,-1-1,1 1,0 0,0 0,-1 0,1-1,0 1,0 0,0 0,0 0,0 0,0 0,0-1,0 1,0 0,0 0,1 0,-1 0,0-1,1 3,1-2,0 0,-1 1,1-1,0 0,0 0,0 0,0 0,0 0,1-1,-1 1,0-1,0 1,0-1,3 0,36 0,-27-1,-11 1,0 0,-1 0,1 0,0 1,0-1,0 1,-1-1,1 1,0 0,-1 0,1 0,-1 1,1-1,-1 0,0 1,4 2,-5-3,0 1,0-1,-1 1,1-1,0 1,0-1,-1 1,1-1,-1 1,1 0,-1-1,0 1,0 0,0-1,0 1,0 0,0-1,0 1,0 0,-1-1,1 1,0 0,-1-1,0 1,1-1,-1 1,0-1,-1 3,-1 0,0 0,1 0,-1 0,-1 0,1-1,-1 1,1-1,-1 0,0 0,0 0,0 0,0-1,-1 0,1 0,-1 0,1 0,-1-1,-9 2,-6 0,1-1,-1-1,-29-3,15 1,29 1,1-1,-1 1,0-1,1 0,-1 0,1-1,-1 1,1-1,0 0,0 0,0-1,-6-3,9 5,-1-1,0 1,1-1,-1 1,1-1,-1 0,1 1,0-1,0 0,0 0,0 0,0 0,0 0,0 0,1 0,-1 0,1 0,-1 0,1-1,0 1,0 0,0 0,0 0,0 0,1-1,-1 1,0 0,2-4,0 4,-1 0,1-1,0 1,0 0,0 0,0 0,0 1,0-1,0 0,0 1,1-1,-1 1,0 0,1 0,-1 0,1 0,4-1,48-8,-35 8,-15 2,1 0,-1-1,0 0,1 0,-1 0,9-3,-14 4,0 0,0 0,0 0,0 0,0 0,0 0,1 0,-1 0,0 0,0 0,0 0,0-1,0 1,0 0,0 0,1 0,-1 0,0 0,0 0,0 0,0 0,0 0,0 0,0 0,0-1,0 1,0 0,0 0,0 0,0 0,1 0,-1 0,0 0,0-1,0 1,0 0,0 0,0 0,0 0,0 0,0 0,0 0,0-1,0 1,-1 0,1 0,0 0,0 0,0 0,-7-3,-12 1,19 1,-1 1,0 0,0 0,0 0,0 0,0 0,0 0,0 1,0-1,0 0,0 0,0 1,0-1,1 0,-1 1,0-1,0 1,0-1,1 1,-1 0,0-1,0 1,1 0,-1-1,1 1,-1 0,1 0,-1 1,1-1,0 0,0 0,1-1,-1 1,0 0,1 0,-1 0,1-1,-1 1,1 0,0 0,-1-1,1 1,0 0,-1-1,1 1,0-1,0 1,-1-1,1 1,0-1,0 0,0 1,0-1,0 0,0 0,0 0,-1 1,3-1,38 8,77 4,-66-8,-33 1,-19-4,1-1,-1 0,0 0,1 1,-1-1,0 0,1 1,-1-1,0 0,1 1,-1-1,0 0,0 1,0-1,1 0,-1 1,0-1,0 1,0-1,0 1,0-1,0 0,0 1,0 1,0-1,-1 0,0 1,1-1,-1 0,0 0,1 0,-1 1,0-1,0 0,0 0,0 0,0-1,0 1,0 0,-1 0,1 0,0-1,-3 2,-33 13,31-13,1-1,0 1,0 0,0 1,0-1,0 1,0 0,1 0,-1 1,1-1,0 1,-6 6,7-7,0 1,0-1,-1-1,0 1,1 0,-1-1,0 0,-1 0,1 0,0 0,0-1,-8 2,9-2,0 0,0 0,1-1,-1 0,0 1,0-1,0 0,0 0,0-1,0 1,1-1,-1 1,0-1,0 0,0 0,1 0,-1 0,1-1,-1 1,-4-4,7 5,0-1,-1 1,1 0,0-1,-1 1,1 0,0-1,0 1,-1 0,1-1,0 1,0-1,0 1,-1-1,1 1,0 0,0-1,0 1,0-1,0 1,0-1,0 1,0-1,0 1,0-1,0 1,0-1,1 1,-1 0,0-1,0 1,0-1,1 1,-1-1,0 1,0 0,1-1,-1 1,0 0,1-1,-1 1,0 0,1-1,-1 1,1 0,-1 0,0 0,1-1,-1 1,1 0,-1 0,1 0,-1 0,1 0,1-1,0 0,1 0,-1 1,0 0,0-1,1 1,-1 0,0 0,5 0,56 29,-55-26,-8-1,-16 1,-7 3,23-4,9 0,8 0,4-1,-1 0,33-2,-50 1,1 0,0-1,0 0,0 0,0 0,0 0,0 0,-1-1,1 0,-1 1,1-2,-1 1,0 0,5-4,0-4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7T18:41:10.13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68 53,'-4'0,"-4"0,-1-4,-3-1,-2 0,0-2,7 0,8 1,7 1,6 3,5 0,-2-2,-3-1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 alt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02EF853F-96DE-4879-B2A5-2DB3772A5C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700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Label </a:t>
            </a:r>
            <a:r>
              <a:rPr lang="de-DE" sz="1200" dirty="0" err="1"/>
              <a:t>free</a:t>
            </a:r>
            <a:r>
              <a:rPr lang="de-DE" sz="1200" dirty="0"/>
              <a:t>: </a:t>
            </a:r>
          </a:p>
          <a:p>
            <a:r>
              <a:rPr lang="de-DE" sz="1200" b="1" dirty="0"/>
              <a:t>	→</a:t>
            </a:r>
            <a:r>
              <a:rPr lang="de-DE" sz="1200" dirty="0"/>
              <a:t>  </a:t>
            </a:r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fluorescent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enzymatic</a:t>
            </a:r>
            <a:r>
              <a:rPr lang="de-DE" sz="1200" dirty="0"/>
              <a:t> </a:t>
            </a:r>
            <a:r>
              <a:rPr lang="de-DE" sz="1200" dirty="0" err="1"/>
              <a:t>label</a:t>
            </a:r>
            <a:r>
              <a:rPr lang="de-DE" sz="1200" dirty="0"/>
              <a:t> </a:t>
            </a:r>
            <a:r>
              <a:rPr lang="de-DE" sz="1200" dirty="0" err="1"/>
              <a:t>needed</a:t>
            </a:r>
            <a:r>
              <a:rPr lang="de-DE" sz="1200" dirty="0"/>
              <a:t> </a:t>
            </a:r>
          </a:p>
          <a:p>
            <a:r>
              <a:rPr lang="de-DE" sz="1200" dirty="0"/>
              <a:t>	→  </a:t>
            </a:r>
            <a:r>
              <a:rPr lang="de-DE" sz="1200" dirty="0" err="1"/>
              <a:t>increased</a:t>
            </a:r>
            <a:r>
              <a:rPr lang="de-DE" sz="1200" dirty="0"/>
              <a:t> </a:t>
            </a:r>
            <a:r>
              <a:rPr lang="de-DE" sz="1200" dirty="0" err="1"/>
              <a:t>reliability</a:t>
            </a:r>
            <a:r>
              <a:rPr lang="de-DE" sz="1200" dirty="0"/>
              <a:t>, </a:t>
            </a:r>
            <a:r>
              <a:rPr lang="de-DE" sz="1200" dirty="0" err="1"/>
              <a:t>reproducability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accuracy</a:t>
            </a:r>
            <a:r>
              <a:rPr lang="de-DE" sz="1200" dirty="0"/>
              <a:t> </a:t>
            </a:r>
          </a:p>
          <a:p>
            <a:r>
              <a:rPr lang="de-DE" sz="1200" dirty="0"/>
              <a:t>	→  </a:t>
            </a:r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incubation</a:t>
            </a:r>
            <a:r>
              <a:rPr lang="de-DE" sz="1200" dirty="0"/>
              <a:t> time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853F-96DE-4879-B2A5-2DB3772A5CC1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136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853F-96DE-4879-B2A5-2DB3772A5CC1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023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Kim et al: 1510 cm^-1 :  spricht für eine gute und dünne </a:t>
            </a:r>
            <a:r>
              <a:rPr lang="de-DE" dirty="0" err="1"/>
              <a:t>schicht</a:t>
            </a:r>
            <a:r>
              <a:rPr lang="de-DE" dirty="0"/>
              <a:t> APTES (1510 da, 1575 weg: </a:t>
            </a:r>
            <a:r>
              <a:rPr lang="de-DE" dirty="0" err="1"/>
              <a:t>Silanolgruppen</a:t>
            </a:r>
            <a:r>
              <a:rPr lang="de-DE" dirty="0"/>
              <a:t> sind mit NH2-Gruppen </a:t>
            </a:r>
            <a:r>
              <a:rPr lang="de-DE" dirty="0" err="1"/>
              <a:t>abgesättigt</a:t>
            </a:r>
            <a:r>
              <a:rPr lang="de-DE" dirty="0"/>
              <a:t>, </a:t>
            </a:r>
            <a:r>
              <a:rPr lang="de-DE" dirty="0" err="1"/>
              <a:t>ausserdem</a:t>
            </a:r>
            <a:r>
              <a:rPr lang="de-DE" dirty="0"/>
              <a:t> taucht der Peak um 1510 bei Schichten um die 6 – 7 </a:t>
            </a:r>
            <a:r>
              <a:rPr lang="de-DE" dirty="0" err="1"/>
              <a:t>nm</a:t>
            </a:r>
            <a:r>
              <a:rPr lang="de-DE" dirty="0"/>
              <a:t>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853F-96DE-4879-B2A5-2DB3772A5CC1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626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10" Type="http://schemas.openxmlformats.org/officeDocument/2006/relationships/image" Target="../media/image4.png"/><Relationship Id="rId4" Type="http://schemas.openxmlformats.org/officeDocument/2006/relationships/tags" Target="../tags/tag11.xml"/><Relationship Id="rId9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39750" y="4582418"/>
            <a:ext cx="8061325" cy="76944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dirty="0"/>
              <a:t>Label-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optical</a:t>
            </a:r>
            <a:r>
              <a:rPr lang="de-DE" altLang="de-DE" dirty="0"/>
              <a:t> </a:t>
            </a:r>
            <a:r>
              <a:rPr lang="de-DE" altLang="de-DE" dirty="0" err="1"/>
              <a:t>characterization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protein-ligand-</a:t>
            </a:r>
            <a:r>
              <a:rPr lang="de-DE" altLang="de-DE" dirty="0" err="1"/>
              <a:t>interactions</a:t>
            </a: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SOI </a:t>
            </a:r>
            <a:r>
              <a:rPr lang="de-DE" altLang="de-DE" dirty="0" err="1"/>
              <a:t>microring</a:t>
            </a:r>
            <a:r>
              <a:rPr lang="de-DE" altLang="de-DE" dirty="0"/>
              <a:t> </a:t>
            </a:r>
            <a:r>
              <a:rPr lang="de-DE" altLang="de-DE" dirty="0" err="1"/>
              <a:t>resonator</a:t>
            </a:r>
            <a:r>
              <a:rPr lang="de-DE" altLang="de-DE" dirty="0"/>
              <a:t> </a:t>
            </a:r>
            <a:r>
              <a:rPr lang="de-DE" altLang="de-DE" dirty="0" err="1"/>
              <a:t>arrays</a:t>
            </a:r>
            <a:endParaRPr lang="de-DE" altLang="de-DE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 dirty="0"/>
              <a:t>Laura Kasper | Fachgebiet Hochfrequenztechnik – Photonik | ONT Seminar, 13.05.2016 </a:t>
            </a:r>
          </a:p>
        </p:txBody>
      </p:sp>
      <p:sp>
        <p:nvSpPr>
          <p:cNvPr id="4104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39750" y="6135688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24259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10" name="Rectangle 14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3" name="Picture 17" descr="TU_130227_PPT_Bild-Aussich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645940"/>
            <a:ext cx="860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D4D8461-9826-407B-8B22-B927F83A35A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62" y="6372225"/>
            <a:ext cx="724142" cy="2628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Label-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optical</a:t>
            </a:r>
            <a:r>
              <a:rPr lang="de-DE" altLang="de-DE" dirty="0"/>
              <a:t> </a:t>
            </a:r>
            <a:r>
              <a:rPr lang="de-DE" altLang="de-DE" dirty="0" err="1"/>
              <a:t>biodetection</a:t>
            </a: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SOI </a:t>
            </a:r>
            <a:r>
              <a:rPr lang="de-DE" altLang="de-DE" dirty="0" err="1"/>
              <a:t>micro</a:t>
            </a:r>
            <a:r>
              <a:rPr lang="de-DE" altLang="de-DE" dirty="0"/>
              <a:t> ring </a:t>
            </a:r>
            <a:r>
              <a:rPr lang="de-DE" altLang="de-DE" dirty="0" err="1"/>
              <a:t>resonator</a:t>
            </a:r>
            <a:r>
              <a:rPr lang="de-DE" altLang="de-DE" dirty="0"/>
              <a:t> </a:t>
            </a:r>
            <a:r>
              <a:rPr lang="de-DE" altLang="de-DE" dirty="0" err="1"/>
              <a:t>arrays</a:t>
            </a:r>
            <a:r>
              <a:rPr lang="de-DE" altLang="de-DE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L. Kasper | ONT Seminar, 13.05.2016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FF9B3CF-710A-4F6A-8908-4C99AF1D5C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013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Label-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optical</a:t>
            </a:r>
            <a:r>
              <a:rPr lang="de-DE" altLang="de-DE" dirty="0"/>
              <a:t> </a:t>
            </a:r>
            <a:r>
              <a:rPr lang="de-DE" altLang="de-DE" dirty="0" err="1"/>
              <a:t>biodetection</a:t>
            </a: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SOI </a:t>
            </a:r>
            <a:r>
              <a:rPr lang="de-DE" altLang="de-DE" dirty="0" err="1"/>
              <a:t>micro</a:t>
            </a:r>
            <a:r>
              <a:rPr lang="de-DE" altLang="de-DE" dirty="0"/>
              <a:t> ring </a:t>
            </a:r>
            <a:r>
              <a:rPr lang="de-DE" altLang="de-DE" dirty="0" err="1"/>
              <a:t>resonator</a:t>
            </a:r>
            <a:r>
              <a:rPr lang="de-DE" altLang="de-DE" dirty="0"/>
              <a:t> </a:t>
            </a:r>
            <a:r>
              <a:rPr lang="de-DE" altLang="de-DE" dirty="0" err="1"/>
              <a:t>arrays</a:t>
            </a:r>
            <a:r>
              <a:rPr lang="de-DE" altLang="de-DE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L. Kasper | ONT Seminar, 13.05.2016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685D2571-BD20-43B3-B4A2-00AB842403B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998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717675"/>
            <a:ext cx="2014537" cy="427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Label-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optical</a:t>
            </a:r>
            <a:r>
              <a:rPr lang="de-DE" altLang="de-DE" dirty="0"/>
              <a:t> </a:t>
            </a:r>
            <a:r>
              <a:rPr lang="de-DE" altLang="de-DE" dirty="0" err="1"/>
              <a:t>biodetection</a:t>
            </a: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SOI </a:t>
            </a:r>
            <a:r>
              <a:rPr lang="de-DE" altLang="de-DE" dirty="0" err="1"/>
              <a:t>micro</a:t>
            </a:r>
            <a:r>
              <a:rPr lang="de-DE" altLang="de-DE" dirty="0"/>
              <a:t> ring </a:t>
            </a:r>
            <a:r>
              <a:rPr lang="de-DE" altLang="de-DE" dirty="0" err="1"/>
              <a:t>resonator</a:t>
            </a:r>
            <a:r>
              <a:rPr lang="de-DE" altLang="de-DE" dirty="0"/>
              <a:t> </a:t>
            </a:r>
            <a:r>
              <a:rPr lang="de-DE" altLang="de-DE" dirty="0" err="1"/>
              <a:t>arrays</a:t>
            </a:r>
            <a:r>
              <a:rPr lang="de-DE" altLang="de-DE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L. Kasper | ONT Seminar, 13.05.2016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91849B82-F5A5-4C8C-9D05-802EDFEC187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611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err="1"/>
              <a:t>Evanescence</a:t>
            </a:r>
            <a:r>
              <a:rPr lang="de-DE" altLang="de-DE" dirty="0"/>
              <a:t> </a:t>
            </a:r>
            <a:r>
              <a:rPr lang="de-DE" altLang="de-DE" dirty="0" err="1"/>
              <a:t>field</a:t>
            </a:r>
            <a:r>
              <a:rPr lang="de-DE" altLang="de-DE" dirty="0"/>
              <a:t> </a:t>
            </a:r>
            <a:r>
              <a:rPr lang="de-DE" altLang="de-DE" dirty="0" err="1"/>
              <a:t>profiling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microfluidic</a:t>
            </a:r>
            <a:r>
              <a:rPr lang="de-DE" altLang="de-DE" dirty="0"/>
              <a:t> </a:t>
            </a:r>
            <a:r>
              <a:rPr lang="de-DE" altLang="de-DE" dirty="0" err="1"/>
              <a:t>molecular</a:t>
            </a:r>
            <a:r>
              <a:rPr lang="de-DE" altLang="de-DE" dirty="0"/>
              <a:t> </a:t>
            </a:r>
            <a:r>
              <a:rPr lang="de-DE" altLang="de-DE" dirty="0" err="1"/>
              <a:t>surface</a:t>
            </a:r>
            <a:r>
              <a:rPr lang="de-DE" altLang="de-DE" dirty="0"/>
              <a:t> </a:t>
            </a:r>
            <a:r>
              <a:rPr lang="de-DE" altLang="de-DE" dirty="0" err="1"/>
              <a:t>functionalization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SOI Ring Resonators</a:t>
            </a:r>
            <a:endParaRPr lang="de-DE" altLang="de-DE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539750" y="6597352"/>
            <a:ext cx="6840562" cy="18340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Seite </a:t>
            </a:r>
            <a:fld id="{AFFDEE3A-0C1F-4BBA-BE29-6083D62621A0}" type="slidenum">
              <a:rPr lang="de-DE" altLang="de-DE" smtClean="0"/>
              <a:pPr/>
              <a:t>‹Nr.›</a:t>
            </a:fld>
            <a:r>
              <a:rPr lang="de-DE" altLang="de-DE" dirty="0"/>
              <a:t>				            | L. Kasper | ONT Seminar, 30.06.2017</a:t>
            </a:r>
          </a:p>
        </p:txBody>
      </p:sp>
    </p:spTree>
    <p:extLst>
      <p:ext uri="{BB962C8B-B14F-4D97-AF65-F5344CB8AC3E}">
        <p14:creationId xmlns:p14="http://schemas.microsoft.com/office/powerpoint/2010/main" val="189920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Label-free optical biodetection based on SOI micro ring resonator arrays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L. Kasper | ONT Seminar, 13.05.2016</a:t>
            </a:r>
            <a:endParaRPr lang="de-DE" alt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7C5F3E25-34C6-4FE8-A51C-A6FAF0A39764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168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Label-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optical</a:t>
            </a:r>
            <a:r>
              <a:rPr lang="de-DE" altLang="de-DE" dirty="0"/>
              <a:t> </a:t>
            </a:r>
            <a:r>
              <a:rPr lang="de-DE" altLang="de-DE" dirty="0" err="1"/>
              <a:t>biodetection</a:t>
            </a: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SOI </a:t>
            </a:r>
            <a:r>
              <a:rPr lang="de-DE" altLang="de-DE" dirty="0" err="1"/>
              <a:t>micro</a:t>
            </a:r>
            <a:r>
              <a:rPr lang="de-DE" altLang="de-DE" dirty="0"/>
              <a:t> ring </a:t>
            </a:r>
            <a:r>
              <a:rPr lang="de-DE" altLang="de-DE" dirty="0" err="1"/>
              <a:t>resonator</a:t>
            </a:r>
            <a:r>
              <a:rPr lang="de-DE" altLang="de-DE" dirty="0"/>
              <a:t> </a:t>
            </a:r>
            <a:r>
              <a:rPr lang="de-DE" altLang="de-DE" dirty="0" err="1"/>
              <a:t>arrays</a:t>
            </a:r>
            <a:r>
              <a:rPr lang="de-DE" altLang="de-DE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L. Kasper | ONT Seminar, 13.05.2016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583DE70-EBBE-48C4-9516-59FB0600CA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153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3954463" cy="3641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954462" cy="3641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Label-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optical</a:t>
            </a:r>
            <a:r>
              <a:rPr lang="de-DE" altLang="de-DE" dirty="0"/>
              <a:t> </a:t>
            </a:r>
            <a:r>
              <a:rPr lang="de-DE" altLang="de-DE" dirty="0" err="1"/>
              <a:t>biodetection</a:t>
            </a: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SOI </a:t>
            </a:r>
            <a:r>
              <a:rPr lang="de-DE" altLang="de-DE" dirty="0" err="1"/>
              <a:t>micro</a:t>
            </a:r>
            <a:r>
              <a:rPr lang="de-DE" altLang="de-DE" dirty="0"/>
              <a:t> ring </a:t>
            </a:r>
            <a:r>
              <a:rPr lang="de-DE" altLang="de-DE" dirty="0" err="1"/>
              <a:t>resonator</a:t>
            </a:r>
            <a:r>
              <a:rPr lang="de-DE" altLang="de-DE" dirty="0"/>
              <a:t> </a:t>
            </a:r>
            <a:r>
              <a:rPr lang="de-DE" altLang="de-DE" dirty="0" err="1"/>
              <a:t>arrays</a:t>
            </a:r>
            <a:r>
              <a:rPr lang="de-DE" altLang="de-DE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L. Kasper | ONT Seminar, 13.05.2016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799F10D-A24D-413A-ABE6-09D91BC737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368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Label-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optical</a:t>
            </a:r>
            <a:r>
              <a:rPr lang="de-DE" altLang="de-DE" dirty="0"/>
              <a:t> </a:t>
            </a:r>
            <a:r>
              <a:rPr lang="de-DE" altLang="de-DE" dirty="0" err="1"/>
              <a:t>biodetection</a:t>
            </a: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SOI </a:t>
            </a:r>
            <a:r>
              <a:rPr lang="de-DE" altLang="de-DE" dirty="0" err="1"/>
              <a:t>micro</a:t>
            </a:r>
            <a:r>
              <a:rPr lang="de-DE" altLang="de-DE" dirty="0"/>
              <a:t> ring </a:t>
            </a:r>
            <a:r>
              <a:rPr lang="de-DE" altLang="de-DE" dirty="0" err="1"/>
              <a:t>resonator</a:t>
            </a:r>
            <a:r>
              <a:rPr lang="de-DE" altLang="de-DE" dirty="0"/>
              <a:t> </a:t>
            </a:r>
            <a:r>
              <a:rPr lang="de-DE" altLang="de-DE" dirty="0" err="1"/>
              <a:t>arrays</a:t>
            </a:r>
            <a:r>
              <a:rPr lang="de-DE" altLang="de-DE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L. Kasper | ONT Seminar, 13.05.2016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C3CAE2B-F89F-4BA9-9EA0-C6A6FB7A004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123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Label-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optical</a:t>
            </a:r>
            <a:r>
              <a:rPr lang="de-DE" altLang="de-DE" dirty="0"/>
              <a:t> </a:t>
            </a:r>
            <a:r>
              <a:rPr lang="de-DE" altLang="de-DE" dirty="0" err="1"/>
              <a:t>biodetection</a:t>
            </a: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SOI </a:t>
            </a:r>
            <a:r>
              <a:rPr lang="de-DE" altLang="de-DE" dirty="0" err="1"/>
              <a:t>micro</a:t>
            </a:r>
            <a:r>
              <a:rPr lang="de-DE" altLang="de-DE" dirty="0"/>
              <a:t> ring </a:t>
            </a:r>
            <a:r>
              <a:rPr lang="de-DE" altLang="de-DE" dirty="0" err="1"/>
              <a:t>resonator</a:t>
            </a:r>
            <a:r>
              <a:rPr lang="de-DE" altLang="de-DE" dirty="0"/>
              <a:t> </a:t>
            </a:r>
            <a:r>
              <a:rPr lang="de-DE" altLang="de-DE" dirty="0" err="1"/>
              <a:t>arrays</a:t>
            </a:r>
            <a:r>
              <a:rPr lang="de-DE" altLang="de-DE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L. Kasper | ONT Seminar, 13.05.2016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27614AC5-479C-4660-B492-1B7185DB58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160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Label-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optical</a:t>
            </a:r>
            <a:r>
              <a:rPr lang="de-DE" altLang="de-DE" dirty="0"/>
              <a:t> </a:t>
            </a:r>
            <a:r>
              <a:rPr lang="de-DE" altLang="de-DE" dirty="0" err="1"/>
              <a:t>biodetection</a:t>
            </a: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SOI </a:t>
            </a:r>
            <a:r>
              <a:rPr lang="de-DE" altLang="de-DE" dirty="0" err="1"/>
              <a:t>micro</a:t>
            </a:r>
            <a:r>
              <a:rPr lang="de-DE" altLang="de-DE" dirty="0"/>
              <a:t> ring </a:t>
            </a:r>
            <a:r>
              <a:rPr lang="de-DE" altLang="de-DE" dirty="0" err="1"/>
              <a:t>resonator</a:t>
            </a:r>
            <a:r>
              <a:rPr lang="de-DE" altLang="de-DE" dirty="0"/>
              <a:t> </a:t>
            </a:r>
            <a:r>
              <a:rPr lang="de-DE" altLang="de-DE" dirty="0" err="1"/>
              <a:t>arrays</a:t>
            </a:r>
            <a:r>
              <a:rPr lang="de-DE" altLang="de-DE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L. Kasper | ONT Seminar, 13.05.2016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D9E91088-BB07-4DDB-983A-C2521FBF7DE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713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Label-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optical</a:t>
            </a:r>
            <a:r>
              <a:rPr lang="de-DE" altLang="de-DE" dirty="0"/>
              <a:t> </a:t>
            </a:r>
            <a:r>
              <a:rPr lang="de-DE" altLang="de-DE" dirty="0" err="1"/>
              <a:t>biodetection</a:t>
            </a: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SOI </a:t>
            </a:r>
            <a:r>
              <a:rPr lang="de-DE" altLang="de-DE" dirty="0" err="1"/>
              <a:t>micro</a:t>
            </a:r>
            <a:r>
              <a:rPr lang="de-DE" altLang="de-DE" dirty="0"/>
              <a:t> ring </a:t>
            </a:r>
            <a:r>
              <a:rPr lang="de-DE" altLang="de-DE" dirty="0" err="1"/>
              <a:t>resonator</a:t>
            </a:r>
            <a:r>
              <a:rPr lang="de-DE" altLang="de-DE" dirty="0"/>
              <a:t> </a:t>
            </a:r>
            <a:r>
              <a:rPr lang="de-DE" altLang="de-DE" dirty="0" err="1"/>
              <a:t>arrays</a:t>
            </a:r>
            <a:r>
              <a:rPr lang="de-DE" altLang="de-DE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L. Kasper | ONT Seminar, 13.05.2016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0DD12773-3691-4DDA-8863-CC8539D413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04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0" y="0"/>
            <a:ext cx="9082975" cy="582450"/>
            <a:chOff x="0" y="0"/>
            <a:chExt cx="9082975" cy="572404"/>
          </a:xfrm>
        </p:grpSpPr>
        <p:sp>
          <p:nvSpPr>
            <p:cNvPr id="3" name="Rechteck 2"/>
            <p:cNvSpPr/>
            <p:nvPr userDrawn="1"/>
          </p:nvSpPr>
          <p:spPr bwMode="auto">
            <a:xfrm>
              <a:off x="0" y="0"/>
              <a:ext cx="8028384" cy="57240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1" name="Picture 7" descr="TU_Logo_lang_RGB_rot_PPT-2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9175" y="44624"/>
              <a:ext cx="963800" cy="527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17608" y="100724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395536" y="917749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 </a:t>
            </a:r>
            <a:r>
              <a:rPr lang="de-DE" altLang="de-DE" dirty="0" err="1"/>
              <a:t>durck</a:t>
            </a:r>
            <a:r>
              <a:rPr lang="de-DE" altLang="de-DE" dirty="0"/>
              <a:t> Klicken hinzufügen</a:t>
            </a:r>
          </a:p>
          <a:p>
            <a:pPr lvl="1"/>
            <a:r>
              <a:rPr lang="de-DE" altLang="de-DE" dirty="0" err="1"/>
              <a:t>Xxx</a:t>
            </a:r>
            <a:endParaRPr lang="de-DE" altLang="de-DE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539750" y="6372225"/>
            <a:ext cx="6840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altLang="de-DE" dirty="0"/>
              <a:t>Label-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optical</a:t>
            </a:r>
            <a:r>
              <a:rPr lang="de-DE" altLang="de-DE" dirty="0"/>
              <a:t> </a:t>
            </a:r>
            <a:r>
              <a:rPr lang="de-DE" altLang="de-DE" dirty="0" err="1"/>
              <a:t>biodetection</a:t>
            </a: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SOI </a:t>
            </a:r>
            <a:r>
              <a:rPr lang="de-DE" altLang="de-DE" dirty="0" err="1"/>
              <a:t>micro</a:t>
            </a:r>
            <a:r>
              <a:rPr lang="de-DE" altLang="de-DE" dirty="0"/>
              <a:t> ring </a:t>
            </a:r>
            <a:r>
              <a:rPr lang="de-DE" altLang="de-DE" dirty="0" err="1"/>
              <a:t>resonator</a:t>
            </a:r>
            <a:r>
              <a:rPr lang="de-DE" altLang="de-DE" dirty="0"/>
              <a:t> </a:t>
            </a:r>
            <a:r>
              <a:rPr lang="de-DE" altLang="de-DE" dirty="0" err="1"/>
              <a:t>arrays</a:t>
            </a:r>
            <a:r>
              <a:rPr lang="de-DE" altLang="de-DE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L. Kasper | ONT Seminar, 13.05.2016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539750" y="6557962"/>
            <a:ext cx="6840562" cy="18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altLang="de-DE"/>
              <a:t>Seite </a:t>
            </a:r>
            <a:fld id="{7C5F3E25-34C6-4FE8-A51C-A6FAF0A39764}" type="slidenum">
              <a:rPr lang="de-DE" altLang="de-DE"/>
              <a:pPr/>
              <a:t>‹Nr.›</a:t>
            </a:fld>
            <a:endParaRPr lang="de-DE" altLang="de-DE"/>
          </a:p>
        </p:txBody>
      </p:sp>
      <p:graphicFrame>
        <p:nvGraphicFramePr>
          <p:cNvPr id="1042" name="Rectangle 18" hidden="1"/>
          <p:cNvGraphicFramePr>
            <a:graphicFrameLocks/>
          </p:cNvGraphicFramePr>
          <p:nvPr>
            <p:custDataLst>
              <p:tags r:id="rId1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0" imgH="0" progId="TCLayout.ActiveDocument.1">
                  <p:embed/>
                </p:oleObj>
              </mc:Choice>
              <mc:Fallback>
                <p:oleObj r:id="rId21" imgW="0" imgH="0" progId="TCLayout.ActiveDocument.1">
                  <p:embed/>
                  <p:pic>
                    <p:nvPicPr>
                      <p:cNvPr id="0" name="Rectangle 1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Gerader Verbinder 5"/>
          <p:cNvCxnSpPr/>
          <p:nvPr userDrawn="1"/>
        </p:nvCxnSpPr>
        <p:spPr bwMode="auto">
          <a:xfrm>
            <a:off x="539750" y="6309320"/>
            <a:ext cx="8101254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2.xml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49" y="4236477"/>
            <a:ext cx="8136706" cy="1877437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1" dirty="0"/>
              <a:t>Fix-Wavelength Multi-Analyte Detection with serial SOI Ring Resonators</a:t>
            </a:r>
            <a:br>
              <a:rPr lang="en-US" b="1" dirty="0"/>
            </a:br>
            <a:br>
              <a:rPr lang="en-US" sz="1200" b="1" dirty="0"/>
            </a:br>
            <a:r>
              <a:rPr lang="de-DE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Laura Kasper</a:t>
            </a:r>
            <a:r>
              <a:rPr lang="de-DE" sz="12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de-DE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Abbas Zein Al-Din</a:t>
            </a:r>
            <a:r>
              <a:rPr lang="de-DE" sz="12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de-DE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Rudolf Volkmer</a:t>
            </a:r>
            <a:r>
              <a:rPr lang="de-DE" sz="12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de-DE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de-DE" sz="12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Jürgen Bruns</a:t>
            </a:r>
            <a:r>
              <a:rPr lang="de-DE" sz="12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de-DE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Klaus Petermann</a:t>
            </a:r>
            <a:r>
              <a:rPr lang="de-DE" sz="12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br>
              <a:rPr lang="de-DE" sz="12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de-DE" sz="12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900" i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de-DE" sz="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Technische Universität Berlin, FG Hochfrequenztechnik - Photonik, Einsteinufer 25, Berlin, 10587, Germany</a:t>
            </a:r>
            <a:br>
              <a:rPr lang="de-DE" sz="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900" i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de-DE" sz="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Institut für Medizinische Immunologie, Charité - Universitätsmedizin, Lindenberger Weg 80, 13125 Berlin, Germany</a:t>
            </a:r>
            <a:br>
              <a:rPr lang="de-DE" i="1" dirty="0"/>
            </a:b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608" y="123164"/>
            <a:ext cx="8061325" cy="358560"/>
          </a:xfrm>
        </p:spPr>
        <p:txBody>
          <a:bodyPr/>
          <a:lstStyle/>
          <a:p>
            <a:r>
              <a:rPr lang="de-DE" dirty="0"/>
              <a:t>4. Summary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Special </a:t>
            </a:r>
            <a:r>
              <a:rPr lang="de-DE" sz="1800" dirty="0" err="1"/>
              <a:t>thanks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: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Seite </a:t>
            </a:r>
            <a:fld id="{AFFDEE3A-0C1F-4BBA-BE29-6083D62621A0}" type="slidenum">
              <a:rPr lang="de-DE" altLang="de-DE" smtClean="0"/>
              <a:pPr/>
              <a:t>10</a:t>
            </a:fld>
            <a:r>
              <a:rPr lang="de-DE" altLang="de-DE" dirty="0"/>
              <a:t> 				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44" y="2985516"/>
            <a:ext cx="3258312" cy="88696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179466" y="4065324"/>
            <a:ext cx="63530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Technical </a:t>
            </a:r>
            <a:r>
              <a:rPr lang="de-DE" sz="1400" dirty="0" err="1"/>
              <a:t>assistance</a:t>
            </a:r>
            <a:r>
              <a:rPr lang="de-DE" sz="1400" dirty="0"/>
              <a:t>: </a:t>
            </a:r>
          </a:p>
          <a:p>
            <a:r>
              <a:rPr lang="en-US" sz="1400" dirty="0"/>
              <a:t>from M. Lucht, B. </a:t>
            </a:r>
            <a:r>
              <a:rPr lang="en-US" sz="1400" dirty="0" err="1"/>
              <a:t>Bujok</a:t>
            </a:r>
            <a:r>
              <a:rPr lang="en-US" sz="1400" dirty="0"/>
              <a:t>, M. </a:t>
            </a:r>
            <a:r>
              <a:rPr lang="en-US" sz="1400" dirty="0" err="1"/>
              <a:t>Mahnkopf</a:t>
            </a:r>
            <a:r>
              <a:rPr lang="en-US" sz="1400" dirty="0"/>
              <a:t>, M. </a:t>
            </a:r>
            <a:r>
              <a:rPr lang="en-US" sz="1400" dirty="0" err="1"/>
              <a:t>Gruse</a:t>
            </a:r>
            <a:r>
              <a:rPr lang="en-US" sz="1400" dirty="0"/>
              <a:t>, I. Kretzschmar and E. Brose</a:t>
            </a:r>
          </a:p>
          <a:p>
            <a:endParaRPr lang="de-DE" sz="1400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10AD6568-B5E8-43BE-8DB8-713BED4EB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F7AA51B-BEE0-45BE-AFCB-D3C247000CDB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9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08715"/>
            <a:ext cx="7742882" cy="416974"/>
          </a:xfrm>
        </p:spPr>
        <p:txBody>
          <a:bodyPr/>
          <a:lstStyle/>
          <a:p>
            <a:pPr algn="ctr"/>
            <a:r>
              <a:rPr lang="de-DE" sz="4400" dirty="0" err="1">
                <a:solidFill>
                  <a:schemeClr val="tx2"/>
                </a:solidFill>
              </a:rPr>
              <a:t>Thank</a:t>
            </a:r>
            <a:r>
              <a:rPr lang="de-DE" sz="4400" dirty="0">
                <a:solidFill>
                  <a:schemeClr val="tx2"/>
                </a:solidFill>
              </a:rPr>
              <a:t> </a:t>
            </a:r>
            <a:r>
              <a:rPr lang="de-DE" sz="4400" dirty="0" err="1">
                <a:solidFill>
                  <a:schemeClr val="tx2"/>
                </a:solidFill>
              </a:rPr>
              <a:t>you</a:t>
            </a:r>
            <a:r>
              <a:rPr lang="de-DE" sz="4400" dirty="0">
                <a:solidFill>
                  <a:schemeClr val="tx2"/>
                </a:solidFill>
              </a:rPr>
              <a:t> </a:t>
            </a:r>
            <a:r>
              <a:rPr lang="de-DE" sz="4400" dirty="0" err="1">
                <a:solidFill>
                  <a:schemeClr val="tx2"/>
                </a:solidFill>
              </a:rPr>
              <a:t>for</a:t>
            </a:r>
            <a:r>
              <a:rPr lang="de-DE" sz="4400" dirty="0">
                <a:solidFill>
                  <a:schemeClr val="tx2"/>
                </a:solidFill>
              </a:rPr>
              <a:t> </a:t>
            </a:r>
            <a:r>
              <a:rPr lang="de-DE" sz="4400" dirty="0" err="1">
                <a:solidFill>
                  <a:schemeClr val="tx2"/>
                </a:solidFill>
              </a:rPr>
              <a:t>your</a:t>
            </a:r>
            <a:r>
              <a:rPr lang="de-DE" sz="4400" dirty="0">
                <a:solidFill>
                  <a:schemeClr val="tx2"/>
                </a:solidFill>
              </a:rPr>
              <a:t> </a:t>
            </a:r>
            <a:r>
              <a:rPr lang="de-DE" sz="4400" dirty="0" err="1">
                <a:solidFill>
                  <a:schemeClr val="tx2"/>
                </a:solidFill>
              </a:rPr>
              <a:t>attention</a:t>
            </a:r>
            <a:endParaRPr lang="de-DE" sz="4400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542697" y="6601385"/>
            <a:ext cx="6840562" cy="183405"/>
          </a:xfrm>
        </p:spPr>
        <p:txBody>
          <a:bodyPr/>
          <a:lstStyle/>
          <a:p>
            <a:r>
              <a:rPr lang="de-DE" altLang="de-DE" dirty="0"/>
              <a:t>Seite </a:t>
            </a:r>
            <a:fld id="{B583DE70-EBBE-48C4-9516-59FB0600CADD}" type="slidenum">
              <a:rPr lang="de-DE" altLang="de-DE" smtClean="0"/>
              <a:pPr/>
              <a:t>11</a:t>
            </a:fld>
            <a:endParaRPr lang="de-DE" alt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99671C5-1806-4AEF-A898-A006F71FC8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9B99AD0-BEBB-4D1A-851C-1EE780C8DD96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9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7262D4A-8C61-4A8B-9F81-32AAD84868C9}" type="slidenum">
              <a:rPr lang="de-DE" smtClean="0"/>
              <a:t>12</a:t>
            </a:fld>
            <a:endParaRPr lang="de-DE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50C7070E-0067-4A19-B0DC-AFB8019BF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F415D97-43E0-46FB-82EF-C0D7AE08C730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5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539750" y="6597352"/>
            <a:ext cx="6840562" cy="183405"/>
          </a:xfrm>
        </p:spPr>
        <p:txBody>
          <a:bodyPr/>
          <a:lstStyle/>
          <a:p>
            <a:r>
              <a:rPr lang="de-DE" altLang="de-DE" dirty="0"/>
              <a:t>Seite 6				</a:t>
            </a:r>
          </a:p>
        </p:txBody>
      </p:sp>
      <p:pic>
        <p:nvPicPr>
          <p:cNvPr id="67" name="Grafik 6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8"/>
          <a:stretch/>
        </p:blipFill>
        <p:spPr>
          <a:xfrm>
            <a:off x="539750" y="2492896"/>
            <a:ext cx="4969232" cy="2453022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 bwMode="auto">
          <a:xfrm>
            <a:off x="310471" y="116632"/>
            <a:ext cx="8061325" cy="35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/>
              <a:t>2. Setup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5999891" y="2492896"/>
            <a:ext cx="2576750" cy="2325736"/>
            <a:chOff x="4644008" y="2681138"/>
            <a:chExt cx="4141345" cy="3565567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59" r="10655" b="5400"/>
            <a:stretch/>
          </p:blipFill>
          <p:spPr>
            <a:xfrm>
              <a:off x="4644008" y="2681138"/>
              <a:ext cx="4141345" cy="3565567"/>
            </a:xfrm>
            <a:prstGeom prst="rect">
              <a:avLst/>
            </a:prstGeom>
          </p:spPr>
        </p:pic>
        <p:sp>
          <p:nvSpPr>
            <p:cNvPr id="18" name="Rechteck 17"/>
            <p:cNvSpPr/>
            <p:nvPr/>
          </p:nvSpPr>
          <p:spPr bwMode="auto">
            <a:xfrm>
              <a:off x="4644008" y="2681138"/>
              <a:ext cx="1008112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F904A657-36A0-4242-A536-85F6230BA2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07FF9BA-0FDB-4B40-8283-FD1402DA720A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71393" y="790788"/>
            <a:ext cx="8061325" cy="3641725"/>
          </a:xfrm>
        </p:spPr>
        <p:txBody>
          <a:bodyPr/>
          <a:lstStyle/>
          <a:p>
            <a:r>
              <a:rPr lang="de-DE" sz="1400" dirty="0"/>
              <a:t>Optical inline </a:t>
            </a:r>
            <a:r>
              <a:rPr lang="de-DE" sz="1400" dirty="0" err="1"/>
              <a:t>measurements</a:t>
            </a:r>
            <a:r>
              <a:rPr lang="de-DE" sz="1400" dirty="0"/>
              <a:t> – </a:t>
            </a:r>
            <a:r>
              <a:rPr lang="de-DE" sz="1400" dirty="0" err="1"/>
              <a:t>Microfluidic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799F10D-A24D-413A-ABE6-09D91BC73703}" type="slidenum">
              <a:rPr lang="de-DE" altLang="de-DE" smtClean="0"/>
              <a:pPr/>
              <a:t>14</a:t>
            </a:fld>
            <a:endParaRPr lang="de-DE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18685" r="1863"/>
          <a:stretch/>
        </p:blipFill>
        <p:spPr>
          <a:xfrm>
            <a:off x="825711" y="2481588"/>
            <a:ext cx="3515422" cy="2327286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4859077" y="3680638"/>
            <a:ext cx="2722676" cy="2429682"/>
            <a:chOff x="4644008" y="2681138"/>
            <a:chExt cx="4141345" cy="3565567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59" r="10655" b="5400"/>
            <a:stretch/>
          </p:blipFill>
          <p:spPr>
            <a:xfrm>
              <a:off x="4644008" y="2681138"/>
              <a:ext cx="4141345" cy="3565567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 bwMode="auto">
            <a:xfrm>
              <a:off x="4644008" y="2681138"/>
              <a:ext cx="1008112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477056" y="1229332"/>
            <a:ext cx="495199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 algn="l">
              <a:lnSpc>
                <a:spcPts val="2200"/>
              </a:lnSpc>
              <a:buFont typeface="Wingdings" panose="05000000000000000000" pitchFamily="2" charset="2"/>
              <a:buChar char="§"/>
              <a:defRPr sz="1400"/>
            </a:lvl1pPr>
          </a:lstStyle>
          <a:p>
            <a:r>
              <a:rPr lang="de-DE" dirty="0" err="1"/>
              <a:t>Optimized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fluid </a:t>
            </a:r>
            <a:r>
              <a:rPr lang="de-DE" dirty="0" err="1"/>
              <a:t>volumes</a:t>
            </a:r>
            <a:endParaRPr lang="de-DE" dirty="0"/>
          </a:p>
          <a:p>
            <a:r>
              <a:rPr lang="de-DE" dirty="0" err="1"/>
              <a:t>Predefined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continous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speeds</a:t>
            </a:r>
            <a:endParaRPr lang="de-DE" dirty="0"/>
          </a:p>
          <a:p>
            <a:r>
              <a:rPr lang="de-DE" dirty="0"/>
              <a:t>Definition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 </a:t>
            </a:r>
            <a:r>
              <a:rPr lang="de-DE" dirty="0" err="1"/>
              <a:t>step</a:t>
            </a:r>
            <a:endParaRPr lang="de-DE" dirty="0"/>
          </a:p>
          <a:p>
            <a:endParaRPr lang="de-DE" dirty="0"/>
          </a:p>
        </p:txBody>
      </p:sp>
      <p:sp>
        <p:nvSpPr>
          <p:cNvPr id="70" name="Titel 1"/>
          <p:cNvSpPr txBox="1">
            <a:spLocks/>
          </p:cNvSpPr>
          <p:nvPr/>
        </p:nvSpPr>
        <p:spPr bwMode="auto">
          <a:xfrm>
            <a:off x="371392" y="121968"/>
            <a:ext cx="8061325" cy="35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 err="1"/>
              <a:t>Microfluidic</a:t>
            </a:r>
            <a:r>
              <a:rPr lang="de-DE" dirty="0"/>
              <a:t> System (</a:t>
            </a:r>
            <a:r>
              <a:rPr lang="de-DE" dirty="0" err="1"/>
              <a:t>LabSMITH</a:t>
            </a:r>
            <a:r>
              <a:rPr lang="de-DE" dirty="0"/>
              <a:t>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49CADCC-1966-418D-B1ED-77D768592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81" y="790788"/>
            <a:ext cx="1988510" cy="2651345"/>
          </a:xfrm>
          <a:prstGeom prst="rect">
            <a:avLst/>
          </a:prstGeom>
        </p:spPr>
      </p:pic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08F75FA6-DD58-497C-8821-23F4D46A8D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16D0413-78E3-434F-B8DD-9EB2E7FF7C34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8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536" y="90471"/>
            <a:ext cx="8061325" cy="384721"/>
          </a:xfrm>
        </p:spPr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Results</a:t>
            </a:r>
            <a:r>
              <a:rPr lang="de-DE" dirty="0"/>
              <a:t> - IR Surface </a:t>
            </a:r>
            <a:r>
              <a:rPr lang="de-DE" dirty="0" err="1"/>
              <a:t>Characterization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38938" y="816635"/>
            <a:ext cx="8061325" cy="3641725"/>
          </a:xfrm>
        </p:spPr>
        <p:txBody>
          <a:bodyPr/>
          <a:lstStyle/>
          <a:p>
            <a:r>
              <a:rPr lang="de-DE" sz="1400" b="1" dirty="0" err="1"/>
              <a:t>Characterization</a:t>
            </a:r>
            <a:r>
              <a:rPr lang="de-DE" sz="1400" b="1" dirty="0"/>
              <a:t> on Si </a:t>
            </a:r>
            <a:r>
              <a:rPr lang="de-DE" sz="1400" b="1" dirty="0" err="1"/>
              <a:t>with</a:t>
            </a:r>
            <a:r>
              <a:rPr lang="de-DE" sz="1400" b="1" dirty="0"/>
              <a:t> IR-</a:t>
            </a:r>
            <a:r>
              <a:rPr lang="de-DE" sz="1400" b="1" dirty="0" err="1"/>
              <a:t>spectroscopic</a:t>
            </a:r>
            <a:r>
              <a:rPr lang="de-DE" sz="1400" b="1" dirty="0"/>
              <a:t> ellipsometry:</a:t>
            </a:r>
          </a:p>
          <a:p>
            <a:endParaRPr lang="de-DE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900 – 1200 cm</a:t>
            </a:r>
            <a:r>
              <a:rPr lang="de-DE" sz="1400" baseline="30000" dirty="0"/>
              <a:t>-1</a:t>
            </a:r>
            <a:r>
              <a:rPr lang="de-DE" sz="1400" dirty="0"/>
              <a:t> relevant </a:t>
            </a:r>
            <a:r>
              <a:rPr lang="de-DE" sz="1400" dirty="0" err="1"/>
              <a:t>range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investigations</a:t>
            </a:r>
            <a:r>
              <a:rPr lang="de-DE" sz="1400" dirty="0"/>
              <a:t> on Si/SiO</a:t>
            </a:r>
            <a:r>
              <a:rPr lang="de-DE" sz="1400" baseline="-25000" dirty="0"/>
              <a:t>2</a:t>
            </a:r>
            <a:r>
              <a:rPr lang="de-DE" sz="1400" dirty="0"/>
              <a:t> </a:t>
            </a:r>
            <a:r>
              <a:rPr lang="de-DE" sz="1400" dirty="0" err="1"/>
              <a:t>surface</a:t>
            </a:r>
            <a:endParaRPr lang="de-DE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Si-O-Si band (1045 cm</a:t>
            </a:r>
            <a:r>
              <a:rPr lang="de-DE" sz="1400" baseline="30000" dirty="0"/>
              <a:t>-1</a:t>
            </a:r>
            <a:r>
              <a:rPr lang="de-DE" sz="1400" dirty="0"/>
              <a:t>) </a:t>
            </a:r>
            <a:r>
              <a:rPr lang="de-DE" sz="1400" dirty="0" err="1"/>
              <a:t>and</a:t>
            </a:r>
            <a:r>
              <a:rPr lang="de-DE" sz="1400" dirty="0"/>
              <a:t> Si-O-C (1111 cm</a:t>
            </a:r>
            <a:r>
              <a:rPr lang="de-DE" sz="1400" baseline="30000" dirty="0"/>
              <a:t>-1</a:t>
            </a:r>
            <a:r>
              <a:rPr lang="de-DE" sz="1400" dirty="0"/>
              <a:t>) </a:t>
            </a:r>
            <a:r>
              <a:rPr lang="de-DE" sz="1400" dirty="0" err="1"/>
              <a:t>decreasing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increased</a:t>
            </a:r>
            <a:r>
              <a:rPr lang="de-DE" sz="1400" dirty="0"/>
              <a:t> </a:t>
            </a:r>
            <a:r>
              <a:rPr lang="de-DE" sz="1400" dirty="0" err="1"/>
              <a:t>concentration</a:t>
            </a:r>
            <a:endParaRPr lang="de-DE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err="1"/>
              <a:t>Indicates</a:t>
            </a:r>
            <a:r>
              <a:rPr lang="de-DE" sz="1400" dirty="0"/>
              <a:t> </a:t>
            </a:r>
            <a:r>
              <a:rPr lang="de-DE" sz="1400" dirty="0" err="1"/>
              <a:t>lower</a:t>
            </a:r>
            <a:r>
              <a:rPr lang="de-DE" sz="1400" dirty="0"/>
              <a:t> APTES </a:t>
            </a:r>
            <a:r>
              <a:rPr lang="de-DE" sz="1400" dirty="0" err="1"/>
              <a:t>densitiy</a:t>
            </a:r>
            <a:r>
              <a:rPr lang="de-DE" sz="1400" dirty="0"/>
              <a:t> at </a:t>
            </a:r>
            <a:r>
              <a:rPr lang="de-DE" sz="1400" dirty="0" err="1"/>
              <a:t>the</a:t>
            </a:r>
            <a:r>
              <a:rPr lang="de-DE" sz="1400" dirty="0"/>
              <a:t> native </a:t>
            </a:r>
            <a:r>
              <a:rPr lang="de-DE" sz="1400" dirty="0" err="1"/>
              <a:t>oxide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Si-</a:t>
            </a:r>
            <a:r>
              <a:rPr lang="de-DE" sz="1400" dirty="0" err="1"/>
              <a:t>surface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increased</a:t>
            </a:r>
            <a:r>
              <a:rPr lang="de-DE" sz="1400" dirty="0"/>
              <a:t> </a:t>
            </a:r>
            <a:r>
              <a:rPr lang="de-DE" sz="1400" dirty="0" err="1"/>
              <a:t>concentrations</a:t>
            </a:r>
            <a:endParaRPr lang="de-DE" sz="1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Seite </a:t>
            </a:r>
            <a:fld id="{8799F10D-A24D-413A-ABE6-09D91BC73703}" type="slidenum">
              <a:rPr lang="de-DE" altLang="de-DE" smtClean="0"/>
              <a:pPr/>
              <a:t>15</a:t>
            </a:fld>
            <a:endParaRPr lang="de-DE" alt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825621" y="2389057"/>
            <a:ext cx="5060709" cy="3838011"/>
            <a:chOff x="1575801" y="2276872"/>
            <a:chExt cx="5228447" cy="4022626"/>
          </a:xfrm>
        </p:grpSpPr>
        <p:cxnSp>
          <p:nvCxnSpPr>
            <p:cNvPr id="4" name="Gerader Verbinder 3"/>
            <p:cNvCxnSpPr/>
            <p:nvPr/>
          </p:nvCxnSpPr>
          <p:spPr bwMode="auto">
            <a:xfrm>
              <a:off x="4417391" y="2780928"/>
              <a:ext cx="0" cy="2304256"/>
            </a:xfrm>
            <a:prstGeom prst="line">
              <a:avLst/>
            </a:prstGeom>
            <a:solidFill>
              <a:schemeClr val="tx2"/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r Verbinder 15"/>
            <p:cNvCxnSpPr/>
            <p:nvPr/>
          </p:nvCxnSpPr>
          <p:spPr bwMode="auto">
            <a:xfrm>
              <a:off x="5292080" y="3212976"/>
              <a:ext cx="0" cy="2304256"/>
            </a:xfrm>
            <a:prstGeom prst="line">
              <a:avLst/>
            </a:prstGeom>
            <a:solidFill>
              <a:schemeClr val="tx2"/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/>
            <a:srcRect t="7462" r="8002"/>
            <a:stretch/>
          </p:blipFill>
          <p:spPr>
            <a:xfrm>
              <a:off x="1575801" y="2276872"/>
              <a:ext cx="5228447" cy="4022626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4237221" y="2616114"/>
            <a:ext cx="524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1045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29031" y="2909139"/>
            <a:ext cx="490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1111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34AF0D9F-4EBC-4FB6-BB21-709E205F03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C819FCF-F856-4E67-A255-13DF12791A2E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8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570" y="116632"/>
            <a:ext cx="8061325" cy="358560"/>
          </a:xfrm>
        </p:spPr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524421"/>
            <a:ext cx="8061325" cy="381642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 typeface="+mj-lt"/>
              <a:buAutoNum type="arabicPeriod"/>
            </a:pPr>
            <a:r>
              <a:rPr lang="de-DE" sz="1800" dirty="0" err="1">
                <a:cs typeface="Times New Roman" panose="02020603050405020304" pitchFamily="18" charset="0"/>
              </a:rPr>
              <a:t>Introduction</a:t>
            </a:r>
            <a:r>
              <a:rPr lang="de-DE" sz="1800" dirty="0"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Motivation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Ring Resonator Basics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Thermal Modulation </a:t>
            </a:r>
            <a:r>
              <a:rPr lang="de-DE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for</a:t>
            </a:r>
            <a:r>
              <a:rPr 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Fix-</a:t>
            </a:r>
            <a:r>
              <a:rPr lang="de-DE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Wavelength</a:t>
            </a:r>
            <a:r>
              <a:rPr 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Measurement</a:t>
            </a:r>
          </a:p>
          <a:p>
            <a:pPr>
              <a:buFont typeface="+mj-lt"/>
              <a:buAutoNum type="arabicPeriod"/>
            </a:pPr>
            <a:endParaRPr lang="de-DE" sz="1800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de-DE" sz="1800" dirty="0"/>
              <a:t>Fix-</a:t>
            </a:r>
            <a:r>
              <a:rPr lang="de-DE" sz="1800" dirty="0" err="1"/>
              <a:t>Wavelength</a:t>
            </a:r>
            <a:r>
              <a:rPr lang="de-DE" sz="1800" dirty="0"/>
              <a:t> </a:t>
            </a:r>
            <a:r>
              <a:rPr lang="de-DE" sz="1800" dirty="0" err="1"/>
              <a:t>protein</a:t>
            </a:r>
            <a:r>
              <a:rPr lang="de-DE" sz="1800" dirty="0"/>
              <a:t> </a:t>
            </a:r>
            <a:r>
              <a:rPr lang="de-DE" sz="1800" dirty="0" err="1"/>
              <a:t>interaction</a:t>
            </a:r>
            <a:r>
              <a:rPr lang="de-DE" sz="1800" dirty="0"/>
              <a:t> </a:t>
            </a:r>
            <a:r>
              <a:rPr lang="de-DE" sz="1800" dirty="0" err="1"/>
              <a:t>measurement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Experimental </a:t>
            </a:r>
            <a:r>
              <a:rPr lang="de-DE" sz="1800" dirty="0" err="1"/>
              <a:t>setup</a:t>
            </a:r>
            <a:r>
              <a:rPr lang="de-DE" sz="18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Sensor </a:t>
            </a:r>
            <a:r>
              <a:rPr lang="de-DE" sz="1800" dirty="0" err="1"/>
              <a:t>array</a:t>
            </a:r>
            <a:r>
              <a:rPr lang="de-DE" sz="1800" dirty="0"/>
              <a:t> </a:t>
            </a:r>
            <a:r>
              <a:rPr lang="de-DE" sz="1800" dirty="0" err="1"/>
              <a:t>preparation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Experimental </a:t>
            </a:r>
            <a:r>
              <a:rPr lang="de-DE" sz="1800" dirty="0" err="1"/>
              <a:t>procedure</a:t>
            </a:r>
            <a:r>
              <a:rPr lang="de-DE" sz="1800" dirty="0"/>
              <a:t> and </a:t>
            </a:r>
            <a:r>
              <a:rPr lang="de-DE" sz="1800" dirty="0" err="1"/>
              <a:t>Results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§"/>
            </a:pPr>
            <a:endParaRPr lang="de-DE" sz="1800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de-DE" sz="1800" dirty="0"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Seite 2				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9" name="Textfeld 8"/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4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0471" y="116632"/>
            <a:ext cx="8061325" cy="358560"/>
          </a:xfrm>
        </p:spPr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63" y="802428"/>
            <a:ext cx="8496944" cy="4464496"/>
          </a:xfrm>
          <a:noFill/>
        </p:spPr>
        <p:txBody>
          <a:bodyPr/>
          <a:lstStyle/>
          <a:p>
            <a:r>
              <a:rPr lang="de-DE" sz="1400" b="1" dirty="0"/>
              <a:t>Motivation </a:t>
            </a:r>
            <a:r>
              <a:rPr lang="de-DE" sz="1400" b="1" dirty="0" err="1"/>
              <a:t>for</a:t>
            </a:r>
            <a:r>
              <a:rPr lang="de-DE" sz="1400" b="1" dirty="0"/>
              <a:t> SOI Ring Resonators:</a:t>
            </a:r>
          </a:p>
          <a:p>
            <a:endParaRPr lang="de-DE" sz="1400" b="1" dirty="0"/>
          </a:p>
          <a:p>
            <a:r>
              <a:rPr lang="de-DE" sz="1400" dirty="0"/>
              <a:t>Working </a:t>
            </a:r>
            <a:r>
              <a:rPr lang="de-DE" sz="1400" dirty="0" err="1"/>
              <a:t>label-free</a:t>
            </a:r>
            <a:r>
              <a:rPr lang="de-DE" sz="1400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fluorescent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enzymatic</a:t>
            </a:r>
            <a:r>
              <a:rPr lang="de-DE" sz="1400" dirty="0"/>
              <a:t> </a:t>
            </a:r>
            <a:r>
              <a:rPr lang="de-DE" sz="1400" dirty="0" err="1"/>
              <a:t>label</a:t>
            </a:r>
            <a:r>
              <a:rPr lang="de-DE" sz="1400" dirty="0"/>
              <a:t> </a:t>
            </a:r>
            <a:r>
              <a:rPr lang="de-DE" sz="1400" dirty="0" err="1"/>
              <a:t>needed</a:t>
            </a:r>
            <a:r>
              <a:rPr lang="de-DE" sz="14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incubation</a:t>
            </a:r>
            <a:r>
              <a:rPr lang="de-DE" sz="1400" dirty="0"/>
              <a:t> time</a:t>
            </a:r>
          </a:p>
          <a:p>
            <a:pPr marL="539750" lvl="1" indent="0">
              <a:buNone/>
            </a:pPr>
            <a:endParaRPr lang="de-DE" sz="1400" dirty="0"/>
          </a:p>
          <a:p>
            <a:r>
              <a:rPr lang="de-DE" sz="1400" dirty="0"/>
              <a:t>Optical Ring Resonators on </a:t>
            </a:r>
            <a:r>
              <a:rPr lang="de-DE" sz="1400" dirty="0" err="1"/>
              <a:t>silicon</a:t>
            </a:r>
            <a:r>
              <a:rPr lang="de-DE" sz="1400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/>
              <a:t>Small </a:t>
            </a:r>
            <a:r>
              <a:rPr lang="de-DE" sz="1400" dirty="0" err="1"/>
              <a:t>sensor</a:t>
            </a:r>
            <a:r>
              <a:rPr lang="de-DE" sz="1400" dirty="0"/>
              <a:t> </a:t>
            </a:r>
            <a:r>
              <a:rPr lang="de-DE" sz="1400" dirty="0" err="1"/>
              <a:t>footprint</a:t>
            </a:r>
            <a:endParaRPr lang="de-DE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/>
              <a:t>Low </a:t>
            </a:r>
            <a:r>
              <a:rPr lang="de-DE" sz="1400" dirty="0" err="1"/>
              <a:t>cost</a:t>
            </a:r>
            <a:r>
              <a:rPr lang="de-DE" sz="1400" dirty="0"/>
              <a:t> </a:t>
            </a:r>
            <a:r>
              <a:rPr lang="de-DE" sz="1400" dirty="0" err="1"/>
              <a:t>fabrication</a:t>
            </a:r>
            <a:endParaRPr lang="de-DE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 err="1"/>
              <a:t>Microelectronic</a:t>
            </a:r>
            <a:r>
              <a:rPr lang="de-DE" sz="1400" dirty="0"/>
              <a:t> </a:t>
            </a:r>
            <a:r>
              <a:rPr lang="de-DE" sz="1400" dirty="0" err="1"/>
              <a:t>integration</a:t>
            </a:r>
            <a:br>
              <a:rPr lang="de-DE" dirty="0"/>
            </a:br>
            <a:endParaRPr lang="de-DE" dirty="0"/>
          </a:p>
          <a:p>
            <a:r>
              <a:rPr lang="de-DE" sz="1400" dirty="0"/>
              <a:t>SOI Ring Resonators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biosensors</a:t>
            </a:r>
            <a:r>
              <a:rPr lang="de-DE" sz="14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 err="1"/>
              <a:t>Very</a:t>
            </a:r>
            <a:r>
              <a:rPr lang="de-DE" sz="1400" dirty="0"/>
              <a:t> </a:t>
            </a:r>
            <a:r>
              <a:rPr lang="de-DE" sz="1400" dirty="0" err="1"/>
              <a:t>low</a:t>
            </a:r>
            <a:r>
              <a:rPr lang="de-DE" sz="1400" dirty="0"/>
              <a:t> </a:t>
            </a:r>
            <a:r>
              <a:rPr lang="de-DE" sz="1400" dirty="0" err="1"/>
              <a:t>limit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detection</a:t>
            </a:r>
            <a:endParaRPr lang="de-DE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 err="1"/>
              <a:t>Specifictiy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surface</a:t>
            </a:r>
            <a:r>
              <a:rPr lang="de-DE" sz="1400" dirty="0"/>
              <a:t> </a:t>
            </a:r>
            <a:r>
              <a:rPr lang="de-DE" sz="1400" dirty="0" err="1"/>
              <a:t>functionalization</a:t>
            </a:r>
            <a:endParaRPr lang="de-DE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/>
              <a:t>Multisample-tests</a:t>
            </a:r>
          </a:p>
          <a:p>
            <a:r>
              <a:rPr lang="de-DE" dirty="0"/>
              <a:t>						</a:t>
            </a:r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Seite </a:t>
            </a:r>
            <a:fld id="{AFFDEE3A-0C1F-4BBA-BE29-6083D62621A0}" type="slidenum">
              <a:rPr lang="de-DE" altLang="de-DE" smtClean="0"/>
              <a:pPr/>
              <a:t>3</a:t>
            </a:fld>
            <a:r>
              <a:rPr lang="de-DE" altLang="de-DE" dirty="0"/>
              <a:t>				</a:t>
            </a:r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D4B9ECA2-95AD-4310-8C01-64AA2CC1E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BAA2AF2-D42D-404F-B306-E99B2E7637B2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  <p:pic>
        <p:nvPicPr>
          <p:cNvPr id="79" name="Grafik 78" descr="Ein Bild, das Text, drinnen, Schreibtisch, Elektronik enthält.&#10;&#10;Automatisch generierte Beschreibung">
            <a:extLst>
              <a:ext uri="{FF2B5EF4-FFF2-40B4-BE49-F238E27FC236}">
                <a16:creationId xmlns:a16="http://schemas.microsoft.com/office/drawing/2014/main" id="{5BD1683F-9640-4768-9125-0C4596574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6"/>
          <a:stretch/>
        </p:blipFill>
        <p:spPr>
          <a:xfrm>
            <a:off x="4682577" y="1372854"/>
            <a:ext cx="3805158" cy="2180742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098CC1E2-640E-47F4-8239-A893E9B03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40" y="5708597"/>
            <a:ext cx="1133720" cy="442516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CB4E847D-19B3-49BF-8C02-16C2DE9DD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10" y="5673524"/>
            <a:ext cx="1209094" cy="501865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9AA0AA21-6582-47F2-ACD3-46A32860B0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94" y="5538286"/>
            <a:ext cx="1194405" cy="612827"/>
          </a:xfrm>
          <a:prstGeom prst="rect">
            <a:avLst/>
          </a:prstGeom>
        </p:spPr>
      </p:pic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1E79BFFB-783B-4D0F-8EF2-0DF0F3FDF637}"/>
              </a:ext>
            </a:extLst>
          </p:cNvPr>
          <p:cNvGrpSpPr/>
          <p:nvPr/>
        </p:nvGrpSpPr>
        <p:grpSpPr>
          <a:xfrm>
            <a:off x="4050237" y="4664452"/>
            <a:ext cx="1043526" cy="656274"/>
            <a:chOff x="4382887" y="4581128"/>
            <a:chExt cx="1043526" cy="656274"/>
          </a:xfrm>
        </p:grpSpPr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AA65A26D-9EEA-48BB-9D8E-244D418CA7C5}"/>
                </a:ext>
              </a:extLst>
            </p:cNvPr>
            <p:cNvSpPr/>
            <p:nvPr/>
          </p:nvSpPr>
          <p:spPr bwMode="auto">
            <a:xfrm>
              <a:off x="4572000" y="4912647"/>
              <a:ext cx="648072" cy="324755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Flussdiagramm: Grenzstelle 85">
              <a:extLst>
                <a:ext uri="{FF2B5EF4-FFF2-40B4-BE49-F238E27FC236}">
                  <a16:creationId xmlns:a16="http://schemas.microsoft.com/office/drawing/2014/main" id="{7E109D07-7526-43E7-B5C5-85F83584906A}"/>
                </a:ext>
              </a:extLst>
            </p:cNvPr>
            <p:cNvSpPr/>
            <p:nvPr/>
          </p:nvSpPr>
          <p:spPr bwMode="auto">
            <a:xfrm>
              <a:off x="4382887" y="4581128"/>
              <a:ext cx="1043526" cy="504056"/>
            </a:xfrm>
            <a:prstGeom prst="flowChartTerminator">
              <a:avLst/>
            </a:prstGeom>
            <a:noFill/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E68B45C5-F5E1-4600-BFAD-3A1E3D782342}"/>
              </a:ext>
            </a:extLst>
          </p:cNvPr>
          <p:cNvGrpSpPr/>
          <p:nvPr/>
        </p:nvGrpSpPr>
        <p:grpSpPr>
          <a:xfrm>
            <a:off x="5601294" y="4664452"/>
            <a:ext cx="1043526" cy="656274"/>
            <a:chOff x="5933944" y="4581128"/>
            <a:chExt cx="1043526" cy="656274"/>
          </a:xfrm>
        </p:grpSpPr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36480AE-7335-4082-8C32-70D1FD6D6327}"/>
                </a:ext>
              </a:extLst>
            </p:cNvPr>
            <p:cNvGrpSpPr/>
            <p:nvPr/>
          </p:nvGrpSpPr>
          <p:grpSpPr>
            <a:xfrm>
              <a:off x="5933944" y="4581128"/>
              <a:ext cx="1043526" cy="656274"/>
              <a:chOff x="4382887" y="4581128"/>
              <a:chExt cx="1043526" cy="656274"/>
            </a:xfrm>
          </p:grpSpPr>
          <p:sp>
            <p:nvSpPr>
              <p:cNvPr id="101" name="Rechteck 100">
                <a:extLst>
                  <a:ext uri="{FF2B5EF4-FFF2-40B4-BE49-F238E27FC236}">
                    <a16:creationId xmlns:a16="http://schemas.microsoft.com/office/drawing/2014/main" id="{636501C1-899C-4E42-B31D-5C72BFD6F1D9}"/>
                  </a:ext>
                </a:extLst>
              </p:cNvPr>
              <p:cNvSpPr/>
              <p:nvPr/>
            </p:nvSpPr>
            <p:spPr bwMode="auto">
              <a:xfrm>
                <a:off x="4572000" y="4912647"/>
                <a:ext cx="648072" cy="324755"/>
              </a:xfrm>
              <a:prstGeom prst="rect">
                <a:avLst/>
              </a:prstGeom>
              <a:solidFill>
                <a:schemeClr val="bg1">
                  <a:lumMod val="85000"/>
                  <a:alpha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Flussdiagramm: Grenzstelle 101">
                <a:extLst>
                  <a:ext uri="{FF2B5EF4-FFF2-40B4-BE49-F238E27FC236}">
                    <a16:creationId xmlns:a16="http://schemas.microsoft.com/office/drawing/2014/main" id="{FEBC97DF-162D-490A-9F72-D49214A837C7}"/>
                  </a:ext>
                </a:extLst>
              </p:cNvPr>
              <p:cNvSpPr/>
              <p:nvPr/>
            </p:nvSpPr>
            <p:spPr bwMode="auto">
              <a:xfrm>
                <a:off x="4382887" y="4581128"/>
                <a:ext cx="1043526" cy="504056"/>
              </a:xfrm>
              <a:prstGeom prst="flowChartTerminator">
                <a:avLst/>
              </a:prstGeom>
              <a:noFill/>
              <a:ln w="571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0120D4B5-745B-4C37-8C0B-E211748426B2}"/>
                </a:ext>
              </a:extLst>
            </p:cNvPr>
            <p:cNvGrpSpPr/>
            <p:nvPr/>
          </p:nvGrpSpPr>
          <p:grpSpPr>
            <a:xfrm>
              <a:off x="6202077" y="5060087"/>
              <a:ext cx="126848" cy="144016"/>
              <a:chOff x="5851160" y="3933056"/>
              <a:chExt cx="126848" cy="144016"/>
            </a:xfrm>
          </p:grpSpPr>
          <p:cxnSp>
            <p:nvCxnSpPr>
              <p:cNvPr id="98" name="Gerader Verbinder 97">
                <a:extLst>
                  <a:ext uri="{FF2B5EF4-FFF2-40B4-BE49-F238E27FC236}">
                    <a16:creationId xmlns:a16="http://schemas.microsoft.com/office/drawing/2014/main" id="{F46F0784-D97B-4922-9A84-23D6826F8E5F}"/>
                  </a:ext>
                </a:extLst>
              </p:cNvPr>
              <p:cNvCxnSpPr/>
              <p:nvPr/>
            </p:nvCxnSpPr>
            <p:spPr bwMode="auto">
              <a:xfrm>
                <a:off x="5914584" y="4005064"/>
                <a:ext cx="0" cy="72008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r Verbinder 98">
                <a:extLst>
                  <a:ext uri="{FF2B5EF4-FFF2-40B4-BE49-F238E27FC236}">
                    <a16:creationId xmlns:a16="http://schemas.microsoft.com/office/drawing/2014/main" id="{B6690CEC-CF39-46D3-9922-F6C3AF0EA0A3}"/>
                  </a:ext>
                </a:extLst>
              </p:cNvPr>
              <p:cNvCxnSpPr/>
              <p:nvPr/>
            </p:nvCxnSpPr>
            <p:spPr bwMode="auto">
              <a:xfrm flipH="1" flipV="1">
                <a:off x="5851160" y="3933056"/>
                <a:ext cx="63424" cy="72008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r Verbinder 99">
                <a:extLst>
                  <a:ext uri="{FF2B5EF4-FFF2-40B4-BE49-F238E27FC236}">
                    <a16:creationId xmlns:a16="http://schemas.microsoft.com/office/drawing/2014/main" id="{BF74A9B5-92B7-4233-A0D1-F42A63322F62}"/>
                  </a:ext>
                </a:extLst>
              </p:cNvPr>
              <p:cNvCxnSpPr/>
              <p:nvPr/>
            </p:nvCxnSpPr>
            <p:spPr bwMode="auto">
              <a:xfrm flipV="1">
                <a:off x="5914584" y="3933056"/>
                <a:ext cx="63424" cy="72008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58CE79C3-0282-4276-B2BC-FE3ACDB63B4F}"/>
                </a:ext>
              </a:extLst>
            </p:cNvPr>
            <p:cNvGrpSpPr/>
            <p:nvPr/>
          </p:nvGrpSpPr>
          <p:grpSpPr>
            <a:xfrm>
              <a:off x="6383669" y="4953538"/>
              <a:ext cx="126848" cy="144016"/>
              <a:chOff x="5851160" y="3933056"/>
              <a:chExt cx="126848" cy="144016"/>
            </a:xfrm>
          </p:grpSpPr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1B720FA9-AE30-43FC-9385-6471D1D1D476}"/>
                  </a:ext>
                </a:extLst>
              </p:cNvPr>
              <p:cNvCxnSpPr/>
              <p:nvPr/>
            </p:nvCxnSpPr>
            <p:spPr bwMode="auto">
              <a:xfrm>
                <a:off x="5914584" y="4005064"/>
                <a:ext cx="0" cy="72008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93BB5020-AC19-4B71-B372-387BC3964F1A}"/>
                  </a:ext>
                </a:extLst>
              </p:cNvPr>
              <p:cNvCxnSpPr/>
              <p:nvPr/>
            </p:nvCxnSpPr>
            <p:spPr bwMode="auto">
              <a:xfrm flipH="1" flipV="1">
                <a:off x="5851160" y="3933056"/>
                <a:ext cx="63424" cy="72008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A5E01BB8-C839-4340-BB8D-D0DA4D70D5B9}"/>
                  </a:ext>
                </a:extLst>
              </p:cNvPr>
              <p:cNvCxnSpPr/>
              <p:nvPr/>
            </p:nvCxnSpPr>
            <p:spPr bwMode="auto">
              <a:xfrm flipV="1">
                <a:off x="5914584" y="3933056"/>
                <a:ext cx="63424" cy="72008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5DFFEEC3-7E50-4F04-B4A3-AE30C529884B}"/>
                </a:ext>
              </a:extLst>
            </p:cNvPr>
            <p:cNvGrpSpPr/>
            <p:nvPr/>
          </p:nvGrpSpPr>
          <p:grpSpPr>
            <a:xfrm>
              <a:off x="6550011" y="5044833"/>
              <a:ext cx="126848" cy="144016"/>
              <a:chOff x="5851160" y="3933056"/>
              <a:chExt cx="126848" cy="144016"/>
            </a:xfrm>
          </p:grpSpPr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EF671DA4-D1E9-4BEC-9F5B-404A4A91F806}"/>
                  </a:ext>
                </a:extLst>
              </p:cNvPr>
              <p:cNvCxnSpPr/>
              <p:nvPr/>
            </p:nvCxnSpPr>
            <p:spPr bwMode="auto">
              <a:xfrm>
                <a:off x="5914584" y="4005064"/>
                <a:ext cx="0" cy="72008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61961914-08BD-43B1-9151-78418A752E82}"/>
                  </a:ext>
                </a:extLst>
              </p:cNvPr>
              <p:cNvCxnSpPr/>
              <p:nvPr/>
            </p:nvCxnSpPr>
            <p:spPr bwMode="auto">
              <a:xfrm flipH="1" flipV="1">
                <a:off x="5851160" y="3933056"/>
                <a:ext cx="63424" cy="72008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725F671B-CEA4-453F-B324-B56C721EFB8D}"/>
                  </a:ext>
                </a:extLst>
              </p:cNvPr>
              <p:cNvCxnSpPr/>
              <p:nvPr/>
            </p:nvCxnSpPr>
            <p:spPr bwMode="auto">
              <a:xfrm flipV="1">
                <a:off x="5914584" y="3933056"/>
                <a:ext cx="63424" cy="72008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B92DA8B4-9004-4AC2-A292-5F8C3A2D0211}"/>
              </a:ext>
            </a:extLst>
          </p:cNvPr>
          <p:cNvGrpSpPr/>
          <p:nvPr/>
        </p:nvGrpSpPr>
        <p:grpSpPr>
          <a:xfrm>
            <a:off x="7051527" y="4376786"/>
            <a:ext cx="1527764" cy="943940"/>
            <a:chOff x="7384177" y="4293462"/>
            <a:chExt cx="1527764" cy="943940"/>
          </a:xfrm>
        </p:grpSpPr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3FFEF009-70D8-48B9-A211-73243E5FAF98}"/>
                </a:ext>
              </a:extLst>
            </p:cNvPr>
            <p:cNvGrpSpPr/>
            <p:nvPr/>
          </p:nvGrpSpPr>
          <p:grpSpPr>
            <a:xfrm>
              <a:off x="7626183" y="4581128"/>
              <a:ext cx="1043526" cy="656274"/>
              <a:chOff x="5933944" y="4581128"/>
              <a:chExt cx="1043526" cy="656274"/>
            </a:xfrm>
          </p:grpSpPr>
          <p:grpSp>
            <p:nvGrpSpPr>
              <p:cNvPr id="117" name="Gruppieren 116">
                <a:extLst>
                  <a:ext uri="{FF2B5EF4-FFF2-40B4-BE49-F238E27FC236}">
                    <a16:creationId xmlns:a16="http://schemas.microsoft.com/office/drawing/2014/main" id="{063BB763-CF67-4EE8-B799-225E75FC2286}"/>
                  </a:ext>
                </a:extLst>
              </p:cNvPr>
              <p:cNvGrpSpPr/>
              <p:nvPr/>
            </p:nvGrpSpPr>
            <p:grpSpPr>
              <a:xfrm>
                <a:off x="5933944" y="4581128"/>
                <a:ext cx="1043526" cy="656274"/>
                <a:chOff x="4382887" y="4581128"/>
                <a:chExt cx="1043526" cy="656274"/>
              </a:xfrm>
            </p:grpSpPr>
            <p:sp>
              <p:nvSpPr>
                <p:cNvPr id="130" name="Rechteck 129">
                  <a:extLst>
                    <a:ext uri="{FF2B5EF4-FFF2-40B4-BE49-F238E27FC236}">
                      <a16:creationId xmlns:a16="http://schemas.microsoft.com/office/drawing/2014/main" id="{4FC3BE2F-477F-4E6C-80C6-C675ED621240}"/>
                    </a:ext>
                  </a:extLst>
                </p:cNvPr>
                <p:cNvSpPr/>
                <p:nvPr/>
              </p:nvSpPr>
              <p:spPr bwMode="auto">
                <a:xfrm>
                  <a:off x="4572000" y="4912647"/>
                  <a:ext cx="648072" cy="324755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" name="Flussdiagramm: Grenzstelle 130">
                  <a:extLst>
                    <a:ext uri="{FF2B5EF4-FFF2-40B4-BE49-F238E27FC236}">
                      <a16:creationId xmlns:a16="http://schemas.microsoft.com/office/drawing/2014/main" id="{3F6AC31D-EF70-4611-B42E-FC7BE2BA9A31}"/>
                    </a:ext>
                  </a:extLst>
                </p:cNvPr>
                <p:cNvSpPr/>
                <p:nvPr/>
              </p:nvSpPr>
              <p:spPr bwMode="auto">
                <a:xfrm>
                  <a:off x="4382887" y="4581128"/>
                  <a:ext cx="1043526" cy="504056"/>
                </a:xfrm>
                <a:prstGeom prst="flowChartTerminator">
                  <a:avLst/>
                </a:prstGeom>
                <a:noFill/>
                <a:ln w="57150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8" name="Gruppieren 117">
                <a:extLst>
                  <a:ext uri="{FF2B5EF4-FFF2-40B4-BE49-F238E27FC236}">
                    <a16:creationId xmlns:a16="http://schemas.microsoft.com/office/drawing/2014/main" id="{8F452123-4D84-477B-9E12-5AFD3F7F64CD}"/>
                  </a:ext>
                </a:extLst>
              </p:cNvPr>
              <p:cNvGrpSpPr/>
              <p:nvPr/>
            </p:nvGrpSpPr>
            <p:grpSpPr>
              <a:xfrm>
                <a:off x="6202077" y="5060087"/>
                <a:ext cx="126848" cy="144016"/>
                <a:chOff x="5851160" y="3933056"/>
                <a:chExt cx="126848" cy="144016"/>
              </a:xfrm>
            </p:grpSpPr>
            <p:cxnSp>
              <p:nvCxnSpPr>
                <p:cNvPr id="127" name="Gerader Verbinder 126">
                  <a:extLst>
                    <a:ext uri="{FF2B5EF4-FFF2-40B4-BE49-F238E27FC236}">
                      <a16:creationId xmlns:a16="http://schemas.microsoft.com/office/drawing/2014/main" id="{5395F171-964F-483F-B425-560800C8B57A}"/>
                    </a:ext>
                  </a:extLst>
                </p:cNvPr>
                <p:cNvCxnSpPr/>
                <p:nvPr/>
              </p:nvCxnSpPr>
              <p:spPr bwMode="auto">
                <a:xfrm>
                  <a:off x="5914584" y="4005064"/>
                  <a:ext cx="0" cy="72008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8" name="Gerader Verbinder 127">
                  <a:extLst>
                    <a:ext uri="{FF2B5EF4-FFF2-40B4-BE49-F238E27FC236}">
                      <a16:creationId xmlns:a16="http://schemas.microsoft.com/office/drawing/2014/main" id="{5B5220DE-C301-481D-BCA1-6FF2FF854B5F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5851160" y="3933056"/>
                  <a:ext cx="63424" cy="72008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9" name="Gerader Verbinder 128">
                  <a:extLst>
                    <a:ext uri="{FF2B5EF4-FFF2-40B4-BE49-F238E27FC236}">
                      <a16:creationId xmlns:a16="http://schemas.microsoft.com/office/drawing/2014/main" id="{ED7C566F-778C-4B72-96B7-2F9FB52EB557}"/>
                    </a:ext>
                  </a:extLst>
                </p:cNvPr>
                <p:cNvCxnSpPr/>
                <p:nvPr/>
              </p:nvCxnSpPr>
              <p:spPr bwMode="auto">
                <a:xfrm flipV="1">
                  <a:off x="5914584" y="3933056"/>
                  <a:ext cx="63424" cy="72008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9" name="Gruppieren 118">
                <a:extLst>
                  <a:ext uri="{FF2B5EF4-FFF2-40B4-BE49-F238E27FC236}">
                    <a16:creationId xmlns:a16="http://schemas.microsoft.com/office/drawing/2014/main" id="{AE96AE65-50B4-44B3-B9D2-D8825012E37E}"/>
                  </a:ext>
                </a:extLst>
              </p:cNvPr>
              <p:cNvGrpSpPr/>
              <p:nvPr/>
            </p:nvGrpSpPr>
            <p:grpSpPr>
              <a:xfrm>
                <a:off x="6383669" y="4953538"/>
                <a:ext cx="126848" cy="144016"/>
                <a:chOff x="5851160" y="3933056"/>
                <a:chExt cx="126848" cy="144016"/>
              </a:xfrm>
            </p:grpSpPr>
            <p:cxnSp>
              <p:nvCxnSpPr>
                <p:cNvPr id="124" name="Gerader Verbinder 123">
                  <a:extLst>
                    <a:ext uri="{FF2B5EF4-FFF2-40B4-BE49-F238E27FC236}">
                      <a16:creationId xmlns:a16="http://schemas.microsoft.com/office/drawing/2014/main" id="{5138EEB7-0993-4C86-BCFC-3AC342D1D515}"/>
                    </a:ext>
                  </a:extLst>
                </p:cNvPr>
                <p:cNvCxnSpPr/>
                <p:nvPr/>
              </p:nvCxnSpPr>
              <p:spPr bwMode="auto">
                <a:xfrm>
                  <a:off x="5914584" y="4005064"/>
                  <a:ext cx="0" cy="72008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5" name="Gerader Verbinder 124">
                  <a:extLst>
                    <a:ext uri="{FF2B5EF4-FFF2-40B4-BE49-F238E27FC236}">
                      <a16:creationId xmlns:a16="http://schemas.microsoft.com/office/drawing/2014/main" id="{F0C26E1B-4A7A-47F7-B192-0B2575FC9DB4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5851160" y="3933056"/>
                  <a:ext cx="63424" cy="72008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6" name="Gerader Verbinder 125">
                  <a:extLst>
                    <a:ext uri="{FF2B5EF4-FFF2-40B4-BE49-F238E27FC236}">
                      <a16:creationId xmlns:a16="http://schemas.microsoft.com/office/drawing/2014/main" id="{DECC297F-BE29-4007-A37E-66453A356746}"/>
                    </a:ext>
                  </a:extLst>
                </p:cNvPr>
                <p:cNvCxnSpPr/>
                <p:nvPr/>
              </p:nvCxnSpPr>
              <p:spPr bwMode="auto">
                <a:xfrm flipV="1">
                  <a:off x="5914584" y="3933056"/>
                  <a:ext cx="63424" cy="72008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20" name="Gruppieren 119">
                <a:extLst>
                  <a:ext uri="{FF2B5EF4-FFF2-40B4-BE49-F238E27FC236}">
                    <a16:creationId xmlns:a16="http://schemas.microsoft.com/office/drawing/2014/main" id="{92CD3A07-051D-425A-B238-07F70A760CC1}"/>
                  </a:ext>
                </a:extLst>
              </p:cNvPr>
              <p:cNvGrpSpPr/>
              <p:nvPr/>
            </p:nvGrpSpPr>
            <p:grpSpPr>
              <a:xfrm>
                <a:off x="6550011" y="5044833"/>
                <a:ext cx="126848" cy="144016"/>
                <a:chOff x="5851160" y="3933056"/>
                <a:chExt cx="126848" cy="144016"/>
              </a:xfrm>
            </p:grpSpPr>
            <p:cxnSp>
              <p:nvCxnSpPr>
                <p:cNvPr id="121" name="Gerader Verbinder 120">
                  <a:extLst>
                    <a:ext uri="{FF2B5EF4-FFF2-40B4-BE49-F238E27FC236}">
                      <a16:creationId xmlns:a16="http://schemas.microsoft.com/office/drawing/2014/main" id="{44C427C3-EEC7-4716-ACA3-E305AF03BACD}"/>
                    </a:ext>
                  </a:extLst>
                </p:cNvPr>
                <p:cNvCxnSpPr/>
                <p:nvPr/>
              </p:nvCxnSpPr>
              <p:spPr bwMode="auto">
                <a:xfrm>
                  <a:off x="5914584" y="4005064"/>
                  <a:ext cx="0" cy="72008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2" name="Gerader Verbinder 121">
                  <a:extLst>
                    <a:ext uri="{FF2B5EF4-FFF2-40B4-BE49-F238E27FC236}">
                      <a16:creationId xmlns:a16="http://schemas.microsoft.com/office/drawing/2014/main" id="{1EB43A38-4A86-4436-9835-5DFC775B47BC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5851160" y="3933056"/>
                  <a:ext cx="63424" cy="72008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3" name="Gerader Verbinder 122">
                  <a:extLst>
                    <a:ext uri="{FF2B5EF4-FFF2-40B4-BE49-F238E27FC236}">
                      <a16:creationId xmlns:a16="http://schemas.microsoft.com/office/drawing/2014/main" id="{23C06F36-4B5E-4C9C-9737-EDFCCA18AF02}"/>
                    </a:ext>
                  </a:extLst>
                </p:cNvPr>
                <p:cNvCxnSpPr/>
                <p:nvPr/>
              </p:nvCxnSpPr>
              <p:spPr bwMode="auto">
                <a:xfrm flipV="1">
                  <a:off x="5914584" y="3933056"/>
                  <a:ext cx="63424" cy="72008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05" name="Raute 104">
              <a:extLst>
                <a:ext uri="{FF2B5EF4-FFF2-40B4-BE49-F238E27FC236}">
                  <a16:creationId xmlns:a16="http://schemas.microsoft.com/office/drawing/2014/main" id="{BC46D144-33DC-4392-8916-DF676C5A3BC9}"/>
                </a:ext>
              </a:extLst>
            </p:cNvPr>
            <p:cNvSpPr/>
            <p:nvPr/>
          </p:nvSpPr>
          <p:spPr bwMode="auto">
            <a:xfrm>
              <a:off x="8060856" y="4813779"/>
              <a:ext cx="144016" cy="133582"/>
            </a:xfrm>
            <a:prstGeom prst="diamond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aute 105">
              <a:extLst>
                <a:ext uri="{FF2B5EF4-FFF2-40B4-BE49-F238E27FC236}">
                  <a16:creationId xmlns:a16="http://schemas.microsoft.com/office/drawing/2014/main" id="{033A524D-2D54-40C5-9552-F9547859DB4E}"/>
                </a:ext>
              </a:extLst>
            </p:cNvPr>
            <p:cNvSpPr/>
            <p:nvPr/>
          </p:nvSpPr>
          <p:spPr bwMode="auto">
            <a:xfrm>
              <a:off x="7885678" y="4923064"/>
              <a:ext cx="144016" cy="133582"/>
            </a:xfrm>
            <a:prstGeom prst="diamond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aute 106">
              <a:extLst>
                <a:ext uri="{FF2B5EF4-FFF2-40B4-BE49-F238E27FC236}">
                  <a16:creationId xmlns:a16="http://schemas.microsoft.com/office/drawing/2014/main" id="{58A201C0-5276-4749-8288-55064D7624BC}"/>
                </a:ext>
              </a:extLst>
            </p:cNvPr>
            <p:cNvSpPr/>
            <p:nvPr/>
          </p:nvSpPr>
          <p:spPr bwMode="auto">
            <a:xfrm>
              <a:off x="8241381" y="4912022"/>
              <a:ext cx="144016" cy="133582"/>
            </a:xfrm>
            <a:prstGeom prst="diamond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aute 107">
              <a:extLst>
                <a:ext uri="{FF2B5EF4-FFF2-40B4-BE49-F238E27FC236}">
                  <a16:creationId xmlns:a16="http://schemas.microsoft.com/office/drawing/2014/main" id="{A73A24CA-4E5E-41B8-8AFF-E2E06CB5C9B7}"/>
                </a:ext>
              </a:extLst>
            </p:cNvPr>
            <p:cNvSpPr/>
            <p:nvPr/>
          </p:nvSpPr>
          <p:spPr bwMode="auto">
            <a:xfrm>
              <a:off x="7704348" y="4638034"/>
              <a:ext cx="144016" cy="133582"/>
            </a:xfrm>
            <a:prstGeom prst="diamond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aute 108">
              <a:extLst>
                <a:ext uri="{FF2B5EF4-FFF2-40B4-BE49-F238E27FC236}">
                  <a16:creationId xmlns:a16="http://schemas.microsoft.com/office/drawing/2014/main" id="{9B9B9CF0-0496-4109-B251-0F27B9F2461D}"/>
                </a:ext>
              </a:extLst>
            </p:cNvPr>
            <p:cNvSpPr/>
            <p:nvPr/>
          </p:nvSpPr>
          <p:spPr bwMode="auto">
            <a:xfrm>
              <a:off x="8425069" y="4650303"/>
              <a:ext cx="144016" cy="133582"/>
            </a:xfrm>
            <a:prstGeom prst="diamond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aute 109">
              <a:extLst>
                <a:ext uri="{FF2B5EF4-FFF2-40B4-BE49-F238E27FC236}">
                  <a16:creationId xmlns:a16="http://schemas.microsoft.com/office/drawing/2014/main" id="{CBAE720F-5705-4F37-B710-7D54C4A02B41}"/>
                </a:ext>
              </a:extLst>
            </p:cNvPr>
            <p:cNvSpPr/>
            <p:nvPr/>
          </p:nvSpPr>
          <p:spPr bwMode="auto">
            <a:xfrm>
              <a:off x="7913172" y="4334288"/>
              <a:ext cx="144016" cy="133582"/>
            </a:xfrm>
            <a:prstGeom prst="diamond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aute 110">
              <a:extLst>
                <a:ext uri="{FF2B5EF4-FFF2-40B4-BE49-F238E27FC236}">
                  <a16:creationId xmlns:a16="http://schemas.microsoft.com/office/drawing/2014/main" id="{4C0AC5B7-6C35-46E0-B104-7B05C1306187}"/>
                </a:ext>
              </a:extLst>
            </p:cNvPr>
            <p:cNvSpPr/>
            <p:nvPr/>
          </p:nvSpPr>
          <p:spPr bwMode="auto">
            <a:xfrm>
              <a:off x="8448155" y="4293462"/>
              <a:ext cx="144016" cy="133582"/>
            </a:xfrm>
            <a:prstGeom prst="diamond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86FF6EF8-68BE-4549-AB06-74551454AD1D}"/>
                </a:ext>
              </a:extLst>
            </p:cNvPr>
            <p:cNvSpPr/>
            <p:nvPr/>
          </p:nvSpPr>
          <p:spPr bwMode="auto">
            <a:xfrm>
              <a:off x="8228786" y="4326985"/>
              <a:ext cx="137877" cy="13358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90988C62-EEAF-4246-A87C-402237CF7A84}"/>
                </a:ext>
              </a:extLst>
            </p:cNvPr>
            <p:cNvSpPr/>
            <p:nvPr/>
          </p:nvSpPr>
          <p:spPr bwMode="auto">
            <a:xfrm>
              <a:off x="8774064" y="4845231"/>
              <a:ext cx="137877" cy="13358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7F3BAEF4-EA77-4DF8-81F4-4F482C5BDF29}"/>
                </a:ext>
              </a:extLst>
            </p:cNvPr>
            <p:cNvSpPr/>
            <p:nvPr/>
          </p:nvSpPr>
          <p:spPr bwMode="auto">
            <a:xfrm>
              <a:off x="7550744" y="4369361"/>
              <a:ext cx="137877" cy="13358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BCD1F930-D15D-443E-B59E-B30B9906FDA1}"/>
                </a:ext>
              </a:extLst>
            </p:cNvPr>
            <p:cNvSpPr/>
            <p:nvPr/>
          </p:nvSpPr>
          <p:spPr bwMode="auto">
            <a:xfrm>
              <a:off x="8673664" y="4429035"/>
              <a:ext cx="137877" cy="13358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4AB9DAA3-8705-4032-8EEF-1F5F261C719A}"/>
                </a:ext>
              </a:extLst>
            </p:cNvPr>
            <p:cNvSpPr/>
            <p:nvPr/>
          </p:nvSpPr>
          <p:spPr bwMode="auto">
            <a:xfrm>
              <a:off x="7384177" y="4783820"/>
              <a:ext cx="137877" cy="13358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87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Seite </a:t>
            </a:r>
            <a:fld id="{AFFDEE3A-0C1F-4BBA-BE29-6083D62621A0}" type="slidenum">
              <a:rPr lang="de-DE" altLang="de-DE" smtClean="0"/>
              <a:pPr/>
              <a:t>4</a:t>
            </a:fld>
            <a:r>
              <a:rPr lang="de-DE" altLang="de-DE" dirty="0"/>
              <a:t>				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8173" y="715091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sz="1400" b="1" dirty="0"/>
              <a:t>Basic </a:t>
            </a:r>
            <a:r>
              <a:rPr lang="de-DE" sz="1400" b="1" dirty="0" err="1"/>
              <a:t>working</a:t>
            </a:r>
            <a:r>
              <a:rPr lang="de-DE" sz="1400" b="1" dirty="0"/>
              <a:t> </a:t>
            </a:r>
            <a:r>
              <a:rPr lang="de-DE" sz="1400" b="1" dirty="0" err="1"/>
              <a:t>Principle</a:t>
            </a:r>
            <a:endParaRPr lang="de-DE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Light - sample </a:t>
            </a:r>
            <a:r>
              <a:rPr lang="de-DE" sz="1400" dirty="0" err="1"/>
              <a:t>interaction</a:t>
            </a:r>
            <a:r>
              <a:rPr lang="de-DE" sz="1400" dirty="0"/>
              <a:t> via </a:t>
            </a:r>
            <a:r>
              <a:rPr lang="de-DE" sz="1400" dirty="0" err="1"/>
              <a:t>evanescence</a:t>
            </a:r>
            <a:r>
              <a:rPr lang="de-DE" sz="1400" dirty="0"/>
              <a:t> </a:t>
            </a:r>
            <a:r>
              <a:rPr lang="de-DE" sz="1400" dirty="0" err="1"/>
              <a:t>field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 </a:t>
            </a:r>
            <a:r>
              <a:rPr lang="de-DE" sz="1400" dirty="0" err="1"/>
              <a:t>Molecule</a:t>
            </a:r>
            <a:r>
              <a:rPr lang="de-DE" sz="1400" dirty="0"/>
              <a:t> </a:t>
            </a:r>
            <a:r>
              <a:rPr lang="de-DE" sz="1400" dirty="0" err="1"/>
              <a:t>binding</a:t>
            </a:r>
            <a:r>
              <a:rPr lang="de-DE" sz="1400" dirty="0"/>
              <a:t> </a:t>
            </a:r>
            <a:r>
              <a:rPr lang="de-DE" sz="1400" dirty="0" err="1"/>
              <a:t>results</a:t>
            </a:r>
            <a:r>
              <a:rPr lang="de-DE" sz="1400" dirty="0"/>
              <a:t> in an </a:t>
            </a:r>
            <a:r>
              <a:rPr lang="de-DE" sz="1400" dirty="0" err="1"/>
              <a:t>effective</a:t>
            </a:r>
            <a:r>
              <a:rPr lang="de-DE" sz="1400" dirty="0"/>
              <a:t> </a:t>
            </a:r>
            <a:r>
              <a:rPr lang="de-DE" sz="1400" dirty="0" err="1"/>
              <a:t>refractive</a:t>
            </a:r>
            <a:r>
              <a:rPr lang="de-DE" sz="1400" dirty="0"/>
              <a:t> </a:t>
            </a:r>
            <a:r>
              <a:rPr lang="de-DE" sz="1400" dirty="0" err="1"/>
              <a:t>index</a:t>
            </a:r>
            <a:r>
              <a:rPr lang="de-DE" sz="1400" dirty="0"/>
              <a:t> </a:t>
            </a:r>
            <a:r>
              <a:rPr lang="de-DE" sz="1400" dirty="0" err="1"/>
              <a:t>change</a:t>
            </a:r>
            <a:r>
              <a:rPr lang="de-DE" sz="1400" dirty="0"/>
              <a:t> and </a:t>
            </a:r>
            <a:r>
              <a:rPr lang="de-DE" sz="1400" dirty="0" err="1"/>
              <a:t>thus</a:t>
            </a:r>
            <a:r>
              <a:rPr lang="de-DE" sz="1400" dirty="0"/>
              <a:t> in a 	</a:t>
            </a:r>
            <a:r>
              <a:rPr lang="de-DE" sz="1400" dirty="0" err="1"/>
              <a:t>wavelength</a:t>
            </a:r>
            <a:r>
              <a:rPr lang="de-DE" sz="1400" dirty="0"/>
              <a:t> shift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Chemical </a:t>
            </a:r>
            <a:r>
              <a:rPr lang="de-DE" sz="1400" dirty="0" err="1"/>
              <a:t>functionalization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ring </a:t>
            </a:r>
            <a:r>
              <a:rPr lang="de-DE" sz="1400" dirty="0" err="1"/>
              <a:t>waveguide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antigen-</a:t>
            </a:r>
            <a:r>
              <a:rPr lang="de-DE" sz="1400" dirty="0" err="1"/>
              <a:t>selective</a:t>
            </a:r>
            <a:r>
              <a:rPr lang="de-DE" sz="1400" dirty="0"/>
              <a:t> </a:t>
            </a:r>
            <a:r>
              <a:rPr lang="de-DE" sz="1400" dirty="0" err="1"/>
              <a:t>surface</a:t>
            </a:r>
            <a:r>
              <a:rPr lang="de-DE" sz="1400" dirty="0"/>
              <a:t> </a:t>
            </a:r>
            <a:endParaRPr lang="de-DE" dirty="0"/>
          </a:p>
          <a:p>
            <a:pPr marL="849313" lvl="2" indent="0">
              <a:buNone/>
            </a:pPr>
            <a:r>
              <a:rPr lang="de-DE" dirty="0"/>
              <a:t>Opens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analyzation</a:t>
            </a:r>
            <a:r>
              <a:rPr lang="de-DE" dirty="0"/>
              <a:t> </a:t>
            </a:r>
          </a:p>
          <a:p>
            <a:pPr marL="612775" lvl="1" indent="-171450">
              <a:buFont typeface="Wingdings" panose="05000000000000000000" pitchFamily="2" charset="2"/>
              <a:buChar char="Ø"/>
            </a:pPr>
            <a:endParaRPr lang="de-DE" dirty="0"/>
          </a:p>
          <a:p>
            <a:pPr marL="612775" lvl="1" indent="-171450">
              <a:buFont typeface="Wingdings" panose="05000000000000000000" pitchFamily="2" charset="2"/>
              <a:buChar char="Ø"/>
            </a:pPr>
            <a:endParaRPr lang="de-DE" dirty="0"/>
          </a:p>
          <a:p>
            <a:pPr marL="612775" lvl="1" indent="-171450">
              <a:buFont typeface="Wingdings" panose="05000000000000000000" pitchFamily="2" charset="2"/>
              <a:buChar char="Ø"/>
            </a:pPr>
            <a:endParaRPr lang="de-DE" dirty="0"/>
          </a:p>
          <a:p>
            <a:pPr marL="612775" lvl="1" indent="-171450">
              <a:buFont typeface="Wingdings" panose="05000000000000000000" pitchFamily="2" charset="2"/>
              <a:buChar char="Ø"/>
            </a:pPr>
            <a:endParaRPr lang="de-DE" dirty="0"/>
          </a:p>
          <a:p>
            <a:pPr marL="612775" lvl="1" indent="-171450">
              <a:buFont typeface="Wingdings" panose="05000000000000000000" pitchFamily="2" charset="2"/>
              <a:buChar char="Ø"/>
            </a:pPr>
            <a:endParaRPr lang="de-DE" dirty="0"/>
          </a:p>
          <a:p>
            <a:pPr marL="612775" lvl="1" indent="-1714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50945" y="3225652"/>
            <a:ext cx="909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C000"/>
                </a:solidFill>
              </a:rPr>
              <a:t>Antibody</a:t>
            </a:r>
            <a:r>
              <a:rPr lang="de-DE" dirty="0">
                <a:solidFill>
                  <a:srgbClr val="FFC000"/>
                </a:solidFill>
              </a:rPr>
              <a:t> 1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640382" y="3225652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C000"/>
                </a:solidFill>
              </a:rPr>
              <a:t>Antibody</a:t>
            </a:r>
            <a:r>
              <a:rPr lang="de-DE" dirty="0">
                <a:solidFill>
                  <a:srgbClr val="FFC000"/>
                </a:solidFill>
              </a:rPr>
              <a:t> 1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846764" y="3235129"/>
            <a:ext cx="909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F0"/>
                </a:solidFill>
              </a:rPr>
              <a:t>Antibody</a:t>
            </a:r>
            <a:r>
              <a:rPr lang="de-DE" dirty="0">
                <a:solidFill>
                  <a:srgbClr val="00B0F0"/>
                </a:solidFill>
              </a:rPr>
              <a:t> 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3222" y="4413422"/>
            <a:ext cx="439896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441325" lvl="1" algn="l"/>
            <a:r>
              <a:rPr lang="de-DE" sz="1400" dirty="0"/>
              <a:t>Problems: </a:t>
            </a:r>
          </a:p>
          <a:p>
            <a:pPr marL="727075" lvl="1" indent="-285750" algn="l">
              <a:buFont typeface="Wingdings" panose="05000000000000000000" pitchFamily="2" charset="2"/>
              <a:buChar char="§"/>
            </a:pP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sensor</a:t>
            </a:r>
            <a:r>
              <a:rPr lang="de-DE" sz="1400" dirty="0"/>
              <a:t> </a:t>
            </a:r>
            <a:r>
              <a:rPr lang="de-DE" sz="1400" dirty="0" err="1"/>
              <a:t>assignment</a:t>
            </a:r>
            <a:r>
              <a:rPr lang="de-DE" sz="1400" dirty="0"/>
              <a:t> in </a:t>
            </a:r>
            <a:r>
              <a:rPr lang="de-DE" sz="1400" dirty="0" err="1"/>
              <a:t>serial</a:t>
            </a:r>
            <a:r>
              <a:rPr lang="de-DE" sz="1400" dirty="0"/>
              <a:t> </a:t>
            </a:r>
            <a:r>
              <a:rPr lang="de-DE" sz="1400" dirty="0" err="1"/>
              <a:t>arrangement</a:t>
            </a:r>
            <a:endParaRPr lang="de-DE" sz="1400" dirty="0"/>
          </a:p>
          <a:p>
            <a:pPr marL="727075" lvl="1" indent="-285750" algn="l">
              <a:buFont typeface="Wingdings" panose="05000000000000000000" pitchFamily="2" charset="2"/>
              <a:buChar char="§"/>
            </a:pPr>
            <a:r>
              <a:rPr lang="de-DE" sz="1400" dirty="0"/>
              <a:t>expensive </a:t>
            </a:r>
            <a:r>
              <a:rPr lang="de-DE" sz="1400" dirty="0" err="1"/>
              <a:t>tunable</a:t>
            </a:r>
            <a:r>
              <a:rPr lang="de-DE" sz="1400" dirty="0"/>
              <a:t> </a:t>
            </a:r>
            <a:r>
              <a:rPr lang="de-DE" sz="1400" dirty="0" err="1"/>
              <a:t>laser</a:t>
            </a:r>
            <a:r>
              <a:rPr lang="de-DE" sz="1400" dirty="0"/>
              <a:t> </a:t>
            </a:r>
            <a:r>
              <a:rPr lang="de-DE" sz="1400" dirty="0" err="1"/>
              <a:t>source</a:t>
            </a:r>
            <a:endParaRPr lang="de-DE" sz="1400" dirty="0"/>
          </a:p>
          <a:p>
            <a:pPr marL="727075" lvl="1" indent="-285750" algn="l">
              <a:buFont typeface="Wingdings" panose="05000000000000000000" pitchFamily="2" charset="2"/>
              <a:buChar char="§"/>
            </a:pPr>
            <a:r>
              <a:rPr lang="de-DE" sz="1400" dirty="0"/>
              <a:t>slow </a:t>
            </a:r>
            <a:r>
              <a:rPr lang="de-DE" sz="1400" dirty="0" err="1"/>
              <a:t>scanning</a:t>
            </a:r>
            <a:r>
              <a:rPr lang="de-DE" sz="1400" dirty="0"/>
              <a:t> </a:t>
            </a:r>
            <a:r>
              <a:rPr lang="de-DE" sz="1400" dirty="0" err="1"/>
              <a:t>repetition</a:t>
            </a:r>
            <a:r>
              <a:rPr lang="de-DE" sz="1400" dirty="0"/>
              <a:t> rate 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10471" y="116632"/>
            <a:ext cx="8061325" cy="358560"/>
          </a:xfrm>
        </p:spPr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id="{D4B9ECA2-95AD-4310-8C01-64AA2CC1E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BAA2AF2-D42D-404F-B306-E99B2E7637B2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FC2AA39-4CD2-43AE-AB00-F9CFCB204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2" y="2753513"/>
            <a:ext cx="7946234" cy="265063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 bwMode="auto">
          <a:xfrm>
            <a:off x="4915491" y="2476541"/>
            <a:ext cx="779413" cy="792088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3703847" y="2476541"/>
            <a:ext cx="779413" cy="792088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55CBE4E9-B75C-4184-B7BF-1B73EDA7D429}"/>
              </a:ext>
            </a:extLst>
          </p:cNvPr>
          <p:cNvSpPr/>
          <p:nvPr/>
        </p:nvSpPr>
        <p:spPr bwMode="auto">
          <a:xfrm>
            <a:off x="2515849" y="2459756"/>
            <a:ext cx="779413" cy="792088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4F3DE99C-8B05-4AA0-9B82-CA1ABA3519A2}"/>
              </a:ext>
            </a:extLst>
          </p:cNvPr>
          <p:cNvSpPr txBox="1"/>
          <p:nvPr/>
        </p:nvSpPr>
        <p:spPr>
          <a:xfrm>
            <a:off x="6045480" y="3222061"/>
            <a:ext cx="909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F0"/>
                </a:solidFill>
              </a:rPr>
              <a:t>Antibody</a:t>
            </a:r>
            <a:r>
              <a:rPr lang="de-DE" dirty="0">
                <a:solidFill>
                  <a:srgbClr val="00B0F0"/>
                </a:solidFill>
              </a:rPr>
              <a:t> 2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9D707AE4-CE48-4F4D-8858-61378233341C}"/>
              </a:ext>
            </a:extLst>
          </p:cNvPr>
          <p:cNvSpPr/>
          <p:nvPr/>
        </p:nvSpPr>
        <p:spPr bwMode="auto">
          <a:xfrm>
            <a:off x="6114208" y="2463473"/>
            <a:ext cx="779413" cy="792088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D1F7FFB4-B8CF-489F-8ECF-4DE58DFC7B38}"/>
              </a:ext>
            </a:extLst>
          </p:cNvPr>
          <p:cNvGrpSpPr/>
          <p:nvPr/>
        </p:nvGrpSpPr>
        <p:grpSpPr>
          <a:xfrm>
            <a:off x="5295090" y="3822050"/>
            <a:ext cx="3319228" cy="2276188"/>
            <a:chOff x="629175" y="4596715"/>
            <a:chExt cx="2666087" cy="167984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2" b="9137"/>
            <a:stretch/>
          </p:blipFill>
          <p:spPr>
            <a:xfrm>
              <a:off x="629175" y="4596715"/>
              <a:ext cx="2666087" cy="1679840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A3B9082B-8913-4F33-A2EF-F8C65E820D03}"/>
                </a:ext>
              </a:extLst>
            </p:cNvPr>
            <p:cNvSpPr txBox="1"/>
            <p:nvPr/>
          </p:nvSpPr>
          <p:spPr>
            <a:xfrm rot="16200000">
              <a:off x="220979" y="5298668"/>
              <a:ext cx="11031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/>
                <a:t>Transmission (</a:t>
              </a:r>
              <a:r>
                <a:rPr lang="de-DE" sz="800" dirty="0" err="1"/>
                <a:t>dBm</a:t>
              </a:r>
              <a:r>
                <a:rPr lang="de-DE" sz="800" dirty="0"/>
                <a:t>)</a:t>
              </a:r>
            </a:p>
          </p:txBody>
        </p:sp>
      </p:grpSp>
      <p:cxnSp>
        <p:nvCxnSpPr>
          <p:cNvPr id="136" name="Gerade Verbindung mit Pfeil 135">
            <a:extLst>
              <a:ext uri="{FF2B5EF4-FFF2-40B4-BE49-F238E27FC236}">
                <a16:creationId xmlns:a16="http://schemas.microsoft.com/office/drawing/2014/main" id="{4CFBF2D1-1346-4983-BF0E-5A5CC8048BC2}"/>
              </a:ext>
            </a:extLst>
          </p:cNvPr>
          <p:cNvCxnSpPr/>
          <p:nvPr/>
        </p:nvCxnSpPr>
        <p:spPr bwMode="auto">
          <a:xfrm>
            <a:off x="880295" y="1988840"/>
            <a:ext cx="211334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05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Seite </a:t>
            </a:r>
            <a:fld id="{AFFDEE3A-0C1F-4BBA-BE29-6083D62621A0}" type="slidenum">
              <a:rPr lang="de-DE" altLang="de-DE" smtClean="0"/>
              <a:pPr/>
              <a:t>5</a:t>
            </a:fld>
            <a:r>
              <a:rPr lang="de-DE" altLang="de-DE" dirty="0"/>
              <a:t>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 bwMode="auto">
              <a:xfrm>
                <a:off x="425563" y="845741"/>
                <a:ext cx="8061325" cy="1322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lnSpc>
                    <a:spcPts val="2200"/>
                  </a:lnSpc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84225" indent="-2444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922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lang="de-DE" sz="1400" dirty="0"/>
                  <a:t> </a:t>
                </a:r>
                <a:r>
                  <a:rPr lang="de-DE" sz="1400" b="1" dirty="0"/>
                  <a:t>Fix-</a:t>
                </a:r>
                <a:r>
                  <a:rPr lang="de-DE" sz="1400" b="1" dirty="0" err="1"/>
                  <a:t>wavelength</a:t>
                </a:r>
                <a:r>
                  <a:rPr lang="de-DE" sz="1400" b="1" dirty="0"/>
                  <a:t> </a:t>
                </a:r>
                <a:r>
                  <a:rPr lang="de-DE" sz="1400" b="1" dirty="0" err="1"/>
                  <a:t>Measurements</a:t>
                </a:r>
                <a:r>
                  <a:rPr lang="de-DE" sz="1400" b="1" dirty="0"/>
                  <a:t> </a:t>
                </a:r>
                <a:r>
                  <a:rPr lang="de-DE" sz="1400" b="1" dirty="0" err="1"/>
                  <a:t>by</a:t>
                </a:r>
                <a:r>
                  <a:rPr lang="de-DE" sz="1400" b="1" dirty="0"/>
                  <a:t> thermo-</a:t>
                </a:r>
                <a:r>
                  <a:rPr lang="de-DE" sz="1400" b="1" dirty="0" err="1"/>
                  <a:t>optical</a:t>
                </a:r>
                <a:r>
                  <a:rPr lang="de-DE" sz="1400" b="1" dirty="0"/>
                  <a:t> </a:t>
                </a:r>
                <a:r>
                  <a:rPr lang="de-DE" sz="1400" b="1" dirty="0" err="1"/>
                  <a:t>modulation</a:t>
                </a:r>
                <a:r>
                  <a:rPr lang="de-DE" sz="1400" b="1" dirty="0"/>
                  <a:t>: </a:t>
                </a:r>
              </a:p>
              <a:p>
                <a:pPr marL="612775" lvl="1" indent="-171450">
                  <a:buFont typeface="Wingdings" panose="05000000000000000000" pitchFamily="2" charset="2"/>
                  <a:buChar char="§"/>
                </a:pPr>
                <a:r>
                  <a:rPr lang="de-DE" sz="1400" dirty="0"/>
                  <a:t>Standard </a:t>
                </a:r>
                <a:r>
                  <a:rPr lang="de-DE" sz="1400" dirty="0" err="1"/>
                  <a:t>optical</a:t>
                </a:r>
                <a:r>
                  <a:rPr lang="de-DE" sz="1400" dirty="0"/>
                  <a:t> Measurement: </a:t>
                </a:r>
                <a:r>
                  <a:rPr lang="de-DE" sz="1400" dirty="0" err="1"/>
                  <a:t>sweep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input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wavelength</a:t>
                </a:r>
                <a:endParaRPr lang="de-DE" sz="1400" dirty="0"/>
              </a:p>
              <a:p>
                <a:pPr marL="612775" lvl="1" indent="-171450">
                  <a:buFont typeface="Wingdings" panose="05000000000000000000" pitchFamily="2" charset="2"/>
                  <a:buChar char="§"/>
                </a:pPr>
                <a:r>
                  <a:rPr lang="de-DE" sz="1400" dirty="0"/>
                  <a:t>Fix-</a:t>
                </a:r>
                <a:r>
                  <a:rPr lang="de-DE" sz="1400" dirty="0" err="1"/>
                  <a:t>Wavelength</a:t>
                </a:r>
                <a:r>
                  <a:rPr lang="de-DE" sz="1400" dirty="0"/>
                  <a:t>: </a:t>
                </a:r>
                <a:r>
                  <a:rPr lang="de-DE" sz="1400" dirty="0" err="1"/>
                  <a:t>Using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thermo-</a:t>
                </a:r>
                <a:r>
                  <a:rPr lang="de-DE" sz="1400" dirty="0" err="1"/>
                  <a:t>optical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effect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silicon</a:t>
                </a:r>
                <a:r>
                  <a:rPr lang="de-DE" sz="14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=1,86 ∙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612775" lvl="1" indent="-171450">
                  <a:buFont typeface="Wingdings" panose="05000000000000000000" pitchFamily="2" charset="2"/>
                  <a:buChar char="§"/>
                </a:pPr>
                <a:r>
                  <a:rPr lang="de-DE" sz="1400" dirty="0" err="1"/>
                  <a:t>Application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an AC </a:t>
                </a:r>
                <a:r>
                  <a:rPr lang="de-DE" sz="1400" dirty="0" err="1"/>
                  <a:t>Voltage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to</a:t>
                </a:r>
                <a:r>
                  <a:rPr lang="de-DE" sz="1400" dirty="0"/>
                  <a:t> a </a:t>
                </a:r>
                <a:r>
                  <a:rPr lang="de-DE" sz="1400" dirty="0" err="1"/>
                  <a:t>heating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electrode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thermo-</a:t>
                </a:r>
                <a:r>
                  <a:rPr lang="de-DE" sz="1400" dirty="0" err="1"/>
                  <a:t>optical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modulation</a:t>
                </a:r>
                <a:endParaRPr lang="de-DE" sz="1400" dirty="0"/>
              </a:p>
              <a:p>
                <a:pPr marL="612775" lvl="1" indent="-171450">
                  <a:buFont typeface="Wingdings" panose="05000000000000000000" pitchFamily="2" charset="2"/>
                  <a:buChar char="Ø"/>
                </a:pPr>
                <a:endParaRPr lang="de-DE" dirty="0"/>
              </a:p>
              <a:p>
                <a:pPr marL="612775" lvl="1" indent="-171450">
                  <a:buFont typeface="Wingdings" panose="05000000000000000000" pitchFamily="2" charset="2"/>
                  <a:buChar char="Ø"/>
                </a:pPr>
                <a:endParaRPr lang="de-DE" dirty="0"/>
              </a:p>
              <a:p>
                <a:pPr marL="612775" lvl="1" indent="-171450">
                  <a:buFont typeface="Wingdings" panose="05000000000000000000" pitchFamily="2" charset="2"/>
                  <a:buChar char="Ø"/>
                </a:pPr>
                <a:endParaRPr lang="de-DE" dirty="0"/>
              </a:p>
              <a:p>
                <a:pPr marL="612775" lvl="1" indent="-171450">
                  <a:buFont typeface="Wingdings" panose="05000000000000000000" pitchFamily="2" charset="2"/>
                  <a:buChar char="Ø"/>
                </a:pPr>
                <a:endParaRPr lang="de-DE" dirty="0"/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563" y="845741"/>
                <a:ext cx="8061325" cy="1322324"/>
              </a:xfrm>
              <a:prstGeom prst="rect">
                <a:avLst/>
              </a:prstGeom>
              <a:blipFill>
                <a:blip r:embed="rId2"/>
                <a:stretch>
                  <a:fillRect l="-756" t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17" t="20520" r="25476" b="52036"/>
          <a:stretch>
            <a:fillRect/>
          </a:stretch>
        </p:blipFill>
        <p:spPr bwMode="auto">
          <a:xfrm>
            <a:off x="1060801" y="2639280"/>
            <a:ext cx="2885415" cy="175413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med" len="lg"/>
          </a:ln>
          <a:effectLst/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10471" y="116632"/>
            <a:ext cx="8061325" cy="358560"/>
          </a:xfrm>
        </p:spPr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id="{D4B9ECA2-95AD-4310-8C01-64AA2CC1E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BAA2AF2-D42D-404F-B306-E99B2E7637B2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feld 80">
                <a:extLst>
                  <a:ext uri="{FF2B5EF4-FFF2-40B4-BE49-F238E27FC236}">
                    <a16:creationId xmlns:a16="http://schemas.microsoft.com/office/drawing/2014/main" id="{CED6F5DD-F733-4B75-977C-4921AA80BD63}"/>
                  </a:ext>
                </a:extLst>
              </p:cNvPr>
              <p:cNvSpPr txBox="1"/>
              <p:nvPr/>
            </p:nvSpPr>
            <p:spPr>
              <a:xfrm>
                <a:off x="1720038" y="2339488"/>
                <a:ext cx="1610377" cy="3982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1400" i="1" dirty="0"/>
                  <a:t>λ</a:t>
                </a:r>
                <a:r>
                  <a:rPr lang="de-DE" sz="1400" i="1" baseline="-25000" dirty="0"/>
                  <a:t>res</a:t>
                </a:r>
                <a:r>
                  <a:rPr lang="de-DE" sz="1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400" i="1" baseline="-25000">
                            <a:latin typeface="Cambria Math" panose="02040503050406030204" pitchFamily="18" charset="0"/>
                          </a:rPr>
                          <m:t>𝑒𝑓𝑓</m:t>
                        </m:r>
                        <m:r>
                          <a:rPr lang="de-DE" sz="1400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de-DE" sz="1400" dirty="0"/>
                  <a:t> , </a:t>
                </a:r>
                <a:r>
                  <a:rPr lang="de-DE" sz="1400" i="1" dirty="0"/>
                  <a:t>m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l-GR" sz="1400" dirty="0"/>
                  <a:t>Ν</a:t>
                </a:r>
                <a:endParaRPr lang="de-DE" sz="1400" dirty="0"/>
              </a:p>
            </p:txBody>
          </p:sp>
        </mc:Choice>
        <mc:Fallback xmlns="">
          <p:sp>
            <p:nvSpPr>
              <p:cNvPr id="81" name="Textfeld 80">
                <a:extLst>
                  <a:ext uri="{FF2B5EF4-FFF2-40B4-BE49-F238E27FC236}">
                    <a16:creationId xmlns:a16="http://schemas.microsoft.com/office/drawing/2014/main" id="{CED6F5DD-F733-4B75-977C-4921AA80B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038" y="2339488"/>
                <a:ext cx="1610377" cy="398251"/>
              </a:xfrm>
              <a:prstGeom prst="rect">
                <a:avLst/>
              </a:prstGeom>
              <a:blipFill>
                <a:blip r:embed="rId4"/>
                <a:stretch>
                  <a:fillRect l="-758" r="-758" b="-30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feld 96">
                <a:extLst>
                  <a:ext uri="{FF2B5EF4-FFF2-40B4-BE49-F238E27FC236}">
                    <a16:creationId xmlns:a16="http://schemas.microsoft.com/office/drawing/2014/main" id="{098313F5-A6F3-4829-A5D7-C2BB6E84A07A}"/>
                  </a:ext>
                </a:extLst>
              </p:cNvPr>
              <p:cNvSpPr txBox="1"/>
              <p:nvPr/>
            </p:nvSpPr>
            <p:spPr>
              <a:xfrm>
                <a:off x="4929568" y="2347788"/>
                <a:ext cx="1629613" cy="4077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400" i="1" dirty="0"/>
                  <a:t>n</a:t>
                </a:r>
                <a:r>
                  <a:rPr lang="de-DE" sz="1400" i="1" baseline="-25000" dirty="0" err="1"/>
                  <a:t>res</a:t>
                </a:r>
                <a:r>
                  <a:rPr lang="de-DE" sz="1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de-DE" sz="14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de-DE" sz="1400" dirty="0"/>
                  <a:t> , </a:t>
                </a:r>
                <a:r>
                  <a:rPr lang="de-DE" sz="1400" i="1" dirty="0"/>
                  <a:t>m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l-GR" sz="1400" dirty="0"/>
                  <a:t>Ν</a:t>
                </a:r>
                <a:endParaRPr lang="de-DE" sz="1400" dirty="0"/>
              </a:p>
            </p:txBody>
          </p:sp>
        </mc:Choice>
        <mc:Fallback xmlns="">
          <p:sp>
            <p:nvSpPr>
              <p:cNvPr id="97" name="Textfeld 96">
                <a:extLst>
                  <a:ext uri="{FF2B5EF4-FFF2-40B4-BE49-F238E27FC236}">
                    <a16:creationId xmlns:a16="http://schemas.microsoft.com/office/drawing/2014/main" id="{098313F5-A6F3-4829-A5D7-C2BB6E84A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568" y="2347788"/>
                <a:ext cx="1629613" cy="407740"/>
              </a:xfrm>
              <a:prstGeom prst="rect">
                <a:avLst/>
              </a:prstGeom>
              <a:blipFill>
                <a:blip r:embed="rId5"/>
                <a:stretch>
                  <a:fillRect l="-372" r="-372" b="-289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Grafik 98">
            <a:extLst>
              <a:ext uri="{FF2B5EF4-FFF2-40B4-BE49-F238E27FC236}">
                <a16:creationId xmlns:a16="http://schemas.microsoft.com/office/drawing/2014/main" id="{D9353666-8496-4724-90D2-FB8D52F144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53" y="2869323"/>
            <a:ext cx="3063212" cy="2888778"/>
          </a:xfrm>
          <a:prstGeom prst="rect">
            <a:avLst/>
          </a:prstGeom>
        </p:spPr>
      </p:pic>
      <p:cxnSp>
        <p:nvCxnSpPr>
          <p:cNvPr id="101" name="Gerade Verbindung mit Pfeil 100">
            <a:extLst>
              <a:ext uri="{FF2B5EF4-FFF2-40B4-BE49-F238E27FC236}">
                <a16:creationId xmlns:a16="http://schemas.microsoft.com/office/drawing/2014/main" id="{12996461-B618-4DE5-8FCB-34FC9804C95F}"/>
              </a:ext>
            </a:extLst>
          </p:cNvPr>
          <p:cNvCxnSpPr/>
          <p:nvPr/>
        </p:nvCxnSpPr>
        <p:spPr bwMode="auto">
          <a:xfrm>
            <a:off x="5652120" y="1577261"/>
            <a:ext cx="216024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" name="Grafik 102" descr="Ein Bild, das Pfeil enthält.&#10;&#10;Automatisch generierte Beschreibung">
            <a:extLst>
              <a:ext uri="{FF2B5EF4-FFF2-40B4-BE49-F238E27FC236}">
                <a16:creationId xmlns:a16="http://schemas.microsoft.com/office/drawing/2014/main" id="{BDDDEADD-292D-465F-A817-F92EC8573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8500" y="1129334"/>
            <a:ext cx="600236" cy="9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1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21532" y="732275"/>
            <a:ext cx="8061325" cy="3641725"/>
          </a:xfrm>
        </p:spPr>
        <p:txBody>
          <a:bodyPr/>
          <a:lstStyle/>
          <a:p>
            <a:pPr marL="0" indent="0"/>
            <a:r>
              <a:rPr lang="de-DE" sz="1400" b="1" dirty="0"/>
              <a:t>Measurement Set-</a:t>
            </a:r>
            <a:r>
              <a:rPr lang="de-DE" sz="1400" b="1" dirty="0" err="1"/>
              <a:t>up</a:t>
            </a:r>
            <a:r>
              <a:rPr lang="de-DE" sz="1400" b="1" dirty="0"/>
              <a:t>: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799F10D-A24D-413A-ABE6-09D91BC73703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55" name="Fußzeilenplatzhalter 3">
            <a:extLst>
              <a:ext uri="{FF2B5EF4-FFF2-40B4-BE49-F238E27FC236}">
                <a16:creationId xmlns:a16="http://schemas.microsoft.com/office/drawing/2014/main" id="{D39FA9E4-1D2A-4B6C-95F1-5D0BACEEBD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69B92AD7-B5EF-47EB-B815-3732ABAFC8FC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5DDD4D5A-68FC-4475-A6D8-1E3FB88A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1" y="116632"/>
            <a:ext cx="8061325" cy="358560"/>
          </a:xfrm>
        </p:spPr>
        <p:txBody>
          <a:bodyPr/>
          <a:lstStyle/>
          <a:p>
            <a:r>
              <a:rPr lang="de-DE" dirty="0"/>
              <a:t>2. </a:t>
            </a:r>
            <a:r>
              <a:rPr lang="de-DE" sz="2400" dirty="0"/>
              <a:t>Fix-</a:t>
            </a:r>
            <a:r>
              <a:rPr lang="de-DE" dirty="0" err="1"/>
              <a:t>w</a:t>
            </a:r>
            <a:r>
              <a:rPr lang="de-DE" sz="2400" dirty="0" err="1"/>
              <a:t>avelength</a:t>
            </a:r>
            <a:r>
              <a:rPr lang="de-DE" sz="2400" dirty="0"/>
              <a:t> </a:t>
            </a:r>
            <a:r>
              <a:rPr lang="de-DE" sz="2400" dirty="0" err="1"/>
              <a:t>protein</a:t>
            </a:r>
            <a:r>
              <a:rPr lang="de-DE" sz="2400" dirty="0"/>
              <a:t> </a:t>
            </a:r>
            <a:r>
              <a:rPr lang="de-DE" sz="2400" dirty="0" err="1"/>
              <a:t>interaction</a:t>
            </a:r>
            <a:r>
              <a:rPr lang="de-DE" sz="2400" dirty="0"/>
              <a:t> </a:t>
            </a:r>
            <a:r>
              <a:rPr lang="de-DE" sz="2400" dirty="0" err="1"/>
              <a:t>measurement</a:t>
            </a:r>
            <a:endParaRPr lang="de-DE" dirty="0"/>
          </a:p>
        </p:txBody>
      </p: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7C90A54F-F401-4B95-BA2E-9F1CD0AB2256}"/>
              </a:ext>
            </a:extLst>
          </p:cNvPr>
          <p:cNvGrpSpPr/>
          <p:nvPr/>
        </p:nvGrpSpPr>
        <p:grpSpPr>
          <a:xfrm>
            <a:off x="103116" y="1562999"/>
            <a:ext cx="8949338" cy="4325431"/>
            <a:chOff x="103116" y="1562999"/>
            <a:chExt cx="8949338" cy="4325431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5333FC81-234A-4433-876D-02C61818AA2D}"/>
                </a:ext>
              </a:extLst>
            </p:cNvPr>
            <p:cNvCxnSpPr/>
            <p:nvPr/>
          </p:nvCxnSpPr>
          <p:spPr>
            <a:xfrm flipV="1">
              <a:off x="1606923" y="2394947"/>
              <a:ext cx="927470" cy="1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03DD4743-A787-4C5D-8369-6BC73581F53E}"/>
                </a:ext>
              </a:extLst>
            </p:cNvPr>
            <p:cNvCxnSpPr/>
            <p:nvPr/>
          </p:nvCxnSpPr>
          <p:spPr>
            <a:xfrm flipH="1" flipV="1">
              <a:off x="7489298" y="2161248"/>
              <a:ext cx="1854" cy="324126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E899DC6-2FA2-46DE-A174-53384B636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143" y="2491060"/>
              <a:ext cx="1456018" cy="86532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B8AB7C09-C18E-4DDB-96DC-960647075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07" y="4029776"/>
              <a:ext cx="1191922" cy="721198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7588B20-F513-4578-BE5F-3986C8D95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181" y="1584653"/>
              <a:ext cx="907076" cy="595442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22063A9A-6490-4F5F-B7EF-9BF5E3279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126" y="3573322"/>
              <a:ext cx="2952328" cy="1504483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6C8B3A46-C794-4F5B-BF19-824B844A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391" y="1571461"/>
              <a:ext cx="2957030" cy="1646972"/>
            </a:xfrm>
            <a:prstGeom prst="rect">
              <a:avLst/>
            </a:prstGeom>
          </p:spPr>
        </p:pic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F5462C63-33B9-4AB9-BF81-D4504FDCDE0E}"/>
                </a:ext>
              </a:extLst>
            </p:cNvPr>
            <p:cNvCxnSpPr/>
            <p:nvPr/>
          </p:nvCxnSpPr>
          <p:spPr>
            <a:xfrm flipH="1" flipV="1">
              <a:off x="7524328" y="3234999"/>
              <a:ext cx="1854" cy="324126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39841973-30F3-45F4-AC13-3896A7B4D158}"/>
                </a:ext>
              </a:extLst>
            </p:cNvPr>
            <p:cNvCxnSpPr>
              <a:stCxn id="21" idx="2"/>
            </p:cNvCxnSpPr>
            <p:nvPr/>
          </p:nvCxnSpPr>
          <p:spPr bwMode="auto">
            <a:xfrm>
              <a:off x="4026906" y="3218433"/>
              <a:ext cx="0" cy="1152000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E559C793-8B8F-408C-B236-3D2EC983969B}"/>
                </a:ext>
              </a:extLst>
            </p:cNvPr>
            <p:cNvCxnSpPr/>
            <p:nvPr/>
          </p:nvCxnSpPr>
          <p:spPr>
            <a:xfrm>
              <a:off x="1155355" y="5662201"/>
              <a:ext cx="451568" cy="0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7656FA69-06C5-46EB-90DC-19B44BB23A76}"/>
                </a:ext>
              </a:extLst>
            </p:cNvPr>
            <p:cNvCxnSpPr/>
            <p:nvPr/>
          </p:nvCxnSpPr>
          <p:spPr>
            <a:xfrm flipV="1">
              <a:off x="7589218" y="5311871"/>
              <a:ext cx="0" cy="329932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FD1F9142-B51A-462F-9B62-7315C845BDFD}"/>
                </a:ext>
              </a:extLst>
            </p:cNvPr>
            <p:cNvCxnSpPr/>
            <p:nvPr/>
          </p:nvCxnSpPr>
          <p:spPr bwMode="auto">
            <a:xfrm>
              <a:off x="6529144" y="5641803"/>
              <a:ext cx="1060074" cy="0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F5B9D17A-6C6A-4366-9C4B-840F03BC1E35}"/>
                </a:ext>
              </a:extLst>
            </p:cNvPr>
            <p:cNvCxnSpPr/>
            <p:nvPr/>
          </p:nvCxnSpPr>
          <p:spPr bwMode="auto">
            <a:xfrm flipH="1">
              <a:off x="1161478" y="4655999"/>
              <a:ext cx="1885" cy="1003558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65CC17AF-B19D-40C1-921C-5BF8272095CC}"/>
                </a:ext>
              </a:extLst>
            </p:cNvPr>
            <p:cNvGrpSpPr/>
            <p:nvPr/>
          </p:nvGrpSpPr>
          <p:grpSpPr>
            <a:xfrm>
              <a:off x="103116" y="1562999"/>
              <a:ext cx="1416097" cy="1502929"/>
              <a:chOff x="103116" y="988626"/>
              <a:chExt cx="1416097" cy="1502929"/>
            </a:xfrm>
          </p:grpSpPr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1A0EE668-EB31-4977-BF9A-422192014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116" y="1253993"/>
                <a:ext cx="1416097" cy="1237562"/>
              </a:xfrm>
              <a:prstGeom prst="rect">
                <a:avLst/>
              </a:prstGeom>
            </p:spPr>
          </p:pic>
          <p:sp>
            <p:nvSpPr>
              <p:cNvPr id="9" name="Minuszeichen 8">
                <a:extLst>
                  <a:ext uri="{FF2B5EF4-FFF2-40B4-BE49-F238E27FC236}">
                    <a16:creationId xmlns:a16="http://schemas.microsoft.com/office/drawing/2014/main" id="{BC59573E-CDB5-4819-ABB3-7D8F36D240EE}"/>
                  </a:ext>
                </a:extLst>
              </p:cNvPr>
              <p:cNvSpPr/>
              <p:nvPr/>
            </p:nvSpPr>
            <p:spPr bwMode="auto">
              <a:xfrm>
                <a:off x="293924" y="988626"/>
                <a:ext cx="1099442" cy="922375"/>
              </a:xfrm>
              <a:prstGeom prst="mathMinu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CB6CD1A-F21E-4F60-B555-141A70D9FBF8}"/>
                </a:ext>
              </a:extLst>
            </p:cNvPr>
            <p:cNvSpPr txBox="1"/>
            <p:nvPr/>
          </p:nvSpPr>
          <p:spPr>
            <a:xfrm>
              <a:off x="276012" y="1864937"/>
              <a:ext cx="1135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Signal gen.</a:t>
              </a:r>
            </a:p>
          </p:txBody>
        </p: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ACA7AB29-FF7A-4515-A9AB-1F5F066B93E0}"/>
                </a:ext>
              </a:extLst>
            </p:cNvPr>
            <p:cNvGrpSpPr/>
            <p:nvPr/>
          </p:nvGrpSpPr>
          <p:grpSpPr>
            <a:xfrm>
              <a:off x="1775229" y="4387772"/>
              <a:ext cx="4598392" cy="1500658"/>
              <a:chOff x="1775229" y="4387772"/>
              <a:chExt cx="4598392" cy="1500658"/>
            </a:xfrm>
          </p:grpSpPr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13CC927E-683C-4AC7-B569-66D35DA4C804}"/>
                  </a:ext>
                </a:extLst>
              </p:cNvPr>
              <p:cNvGrpSpPr/>
              <p:nvPr/>
            </p:nvGrpSpPr>
            <p:grpSpPr>
              <a:xfrm>
                <a:off x="1775229" y="5025887"/>
                <a:ext cx="4598392" cy="862543"/>
                <a:chOff x="1775229" y="5025887"/>
                <a:chExt cx="4598392" cy="862543"/>
              </a:xfrm>
            </p:grpSpPr>
            <p:grpSp>
              <p:nvGrpSpPr>
                <p:cNvPr id="57" name="Gruppieren 56">
                  <a:extLst>
                    <a:ext uri="{FF2B5EF4-FFF2-40B4-BE49-F238E27FC236}">
                      <a16:creationId xmlns:a16="http://schemas.microsoft.com/office/drawing/2014/main" id="{D9DE0A60-000F-42BC-9752-45B8C5C33F61}"/>
                    </a:ext>
                  </a:extLst>
                </p:cNvPr>
                <p:cNvGrpSpPr/>
                <p:nvPr/>
              </p:nvGrpSpPr>
              <p:grpSpPr>
                <a:xfrm>
                  <a:off x="1775229" y="5025887"/>
                  <a:ext cx="4598392" cy="862543"/>
                  <a:chOff x="258937" y="2714499"/>
                  <a:chExt cx="8145188" cy="1502001"/>
                </a:xfrm>
              </p:grpSpPr>
              <p:grpSp>
                <p:nvGrpSpPr>
                  <p:cNvPr id="62" name="Gruppieren 61">
                    <a:extLst>
                      <a:ext uri="{FF2B5EF4-FFF2-40B4-BE49-F238E27FC236}">
                        <a16:creationId xmlns:a16="http://schemas.microsoft.com/office/drawing/2014/main" id="{83E2F0A8-5529-4076-B803-5F9CBB39FE8A}"/>
                      </a:ext>
                    </a:extLst>
                  </p:cNvPr>
                  <p:cNvGrpSpPr/>
                  <p:nvPr/>
                </p:nvGrpSpPr>
                <p:grpSpPr>
                  <a:xfrm>
                    <a:off x="258937" y="3293401"/>
                    <a:ext cx="8145188" cy="923099"/>
                    <a:chOff x="258937" y="3293401"/>
                    <a:chExt cx="8145188" cy="923099"/>
                  </a:xfrm>
                </p:grpSpPr>
                <p:grpSp>
                  <p:nvGrpSpPr>
                    <p:cNvPr id="118" name="Gruppieren 117">
                      <a:extLst>
                        <a:ext uri="{FF2B5EF4-FFF2-40B4-BE49-F238E27FC236}">
                          <a16:creationId xmlns:a16="http://schemas.microsoft.com/office/drawing/2014/main" id="{19841CE6-5EFB-4559-B7DA-2ADC505CDB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8937" y="3293401"/>
                      <a:ext cx="8145188" cy="859400"/>
                      <a:chOff x="259968" y="2991895"/>
                      <a:chExt cx="8145188" cy="859400"/>
                    </a:xfrm>
                  </p:grpSpPr>
                  <p:grpSp>
                    <p:nvGrpSpPr>
                      <p:cNvPr id="124" name="Gruppieren 123">
                        <a:extLst>
                          <a:ext uri="{FF2B5EF4-FFF2-40B4-BE49-F238E27FC236}">
                            <a16:creationId xmlns:a16="http://schemas.microsoft.com/office/drawing/2014/main" id="{EA98613A-29CF-4115-A4B9-78F26A3FB3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9750" y="2991895"/>
                        <a:ext cx="7524000" cy="589505"/>
                        <a:chOff x="539750" y="2991895"/>
                        <a:chExt cx="7524000" cy="589505"/>
                      </a:xfrm>
                    </p:grpSpPr>
                    <p:cxnSp>
                      <p:nvCxnSpPr>
                        <p:cNvPr id="127" name="Gerader Verbinder 126">
                          <a:extLst>
                            <a:ext uri="{FF2B5EF4-FFF2-40B4-BE49-F238E27FC236}">
                              <a16:creationId xmlns:a16="http://schemas.microsoft.com/office/drawing/2014/main" id="{D3A6EBC9-186E-494E-8AD9-884AB4EED8D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539750" y="3501008"/>
                          <a:ext cx="7524000" cy="0"/>
                        </a:xfrm>
                        <a:prstGeom prst="line">
                          <a:avLst/>
                        </a:prstGeom>
                        <a:solidFill>
                          <a:schemeClr val="tx2"/>
                        </a:solidFill>
                        <a:ln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cxnSp>
                    <p:sp>
                      <p:nvSpPr>
                        <p:cNvPr id="128" name="Flussdiagramm: Grenzstelle 127">
                          <a:extLst>
                            <a:ext uri="{FF2B5EF4-FFF2-40B4-BE49-F238E27FC236}">
                              <a16:creationId xmlns:a16="http://schemas.microsoft.com/office/drawing/2014/main" id="{0FFC4B0D-CFA4-4BF4-A77F-0788F06CA90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043608" y="2996952"/>
                          <a:ext cx="1008112" cy="432048"/>
                        </a:xfrm>
                        <a:prstGeom prst="flowChartTerminator">
                          <a:avLst/>
                        </a:prstGeom>
                        <a:noFill/>
                        <a:ln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129" name="Gruppieren 128">
                          <a:extLst>
                            <a:ext uri="{FF2B5EF4-FFF2-40B4-BE49-F238E27FC236}">
                              <a16:creationId xmlns:a16="http://schemas.microsoft.com/office/drawing/2014/main" id="{7E841511-3553-4A44-8325-0DCEFDF5412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90380" y="2991895"/>
                          <a:ext cx="1008112" cy="584998"/>
                          <a:chOff x="1043608" y="2996952"/>
                          <a:chExt cx="1008112" cy="584998"/>
                        </a:xfrm>
                      </p:grpSpPr>
                      <p:sp>
                        <p:nvSpPr>
                          <p:cNvPr id="139" name="Flussdiagramm: Grenzstelle 138">
                            <a:extLst>
                              <a:ext uri="{FF2B5EF4-FFF2-40B4-BE49-F238E27FC236}">
                                <a16:creationId xmlns:a16="http://schemas.microsoft.com/office/drawing/2014/main" id="{D6A6E1CE-9D83-4AA3-9543-E113D220D05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043608" y="2996952"/>
                            <a:ext cx="1008112" cy="432048"/>
                          </a:xfrm>
                          <a:prstGeom prst="flowChartTerminator">
                            <a:avLst/>
                          </a:prstGeom>
                          <a:noFill/>
                          <a:ln w="381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de-DE" sz="1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0" name="Rechteck 139">
                            <a:extLst>
                              <a:ext uri="{FF2B5EF4-FFF2-40B4-BE49-F238E27FC236}">
                                <a16:creationId xmlns:a16="http://schemas.microsoft.com/office/drawing/2014/main" id="{0E1F8886-386F-41C7-A7A5-49DA9BF7591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216132" y="3293918"/>
                            <a:ext cx="648072" cy="288032"/>
                          </a:xfrm>
                          <a:prstGeom prst="rect">
                            <a:avLst/>
                          </a:prstGeom>
                          <a:solidFill>
                            <a:srgbClr val="FFC000">
                              <a:alpha val="70000"/>
                            </a:srgbClr>
                          </a:solidFill>
                          <a:ln w="190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de-DE" sz="1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0" name="Gruppieren 129">
                          <a:extLst>
                            <a:ext uri="{FF2B5EF4-FFF2-40B4-BE49-F238E27FC236}">
                              <a16:creationId xmlns:a16="http://schemas.microsoft.com/office/drawing/2014/main" id="{28177583-694B-46AD-BBDF-925C7F84A3D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737152" y="2996362"/>
                          <a:ext cx="1008112" cy="584998"/>
                          <a:chOff x="1043608" y="2996952"/>
                          <a:chExt cx="1008112" cy="584998"/>
                        </a:xfrm>
                      </p:grpSpPr>
                      <p:sp>
                        <p:nvSpPr>
                          <p:cNvPr id="137" name="Flussdiagramm: Grenzstelle 136">
                            <a:extLst>
                              <a:ext uri="{FF2B5EF4-FFF2-40B4-BE49-F238E27FC236}">
                                <a16:creationId xmlns:a16="http://schemas.microsoft.com/office/drawing/2014/main" id="{2A415868-980E-4E79-A4FB-C68226EE9F6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043608" y="2996952"/>
                            <a:ext cx="1008112" cy="432048"/>
                          </a:xfrm>
                          <a:prstGeom prst="flowChartTerminator">
                            <a:avLst/>
                          </a:prstGeom>
                          <a:noFill/>
                          <a:ln w="381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de-DE" sz="1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8" name="Rechteck 137">
                            <a:extLst>
                              <a:ext uri="{FF2B5EF4-FFF2-40B4-BE49-F238E27FC236}">
                                <a16:creationId xmlns:a16="http://schemas.microsoft.com/office/drawing/2014/main" id="{63E56193-F718-487D-A9A4-86C2A8CBC13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216132" y="3293918"/>
                            <a:ext cx="648072" cy="288032"/>
                          </a:xfrm>
                          <a:prstGeom prst="rect">
                            <a:avLst/>
                          </a:prstGeom>
                          <a:solidFill>
                            <a:srgbClr val="FFC000">
                              <a:alpha val="70000"/>
                            </a:srgbClr>
                          </a:solidFill>
                          <a:ln w="190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de-DE" sz="1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1" name="Gruppieren 130">
                          <a:extLst>
                            <a:ext uri="{FF2B5EF4-FFF2-40B4-BE49-F238E27FC236}">
                              <a16:creationId xmlns:a16="http://schemas.microsoft.com/office/drawing/2014/main" id="{D938D03B-3AA2-4F0C-8DB1-95AA180D2D1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83924" y="2991895"/>
                          <a:ext cx="1008112" cy="584998"/>
                          <a:chOff x="1043608" y="2996952"/>
                          <a:chExt cx="1008112" cy="584998"/>
                        </a:xfrm>
                      </p:grpSpPr>
                      <p:sp>
                        <p:nvSpPr>
                          <p:cNvPr id="135" name="Flussdiagramm: Grenzstelle 134">
                            <a:extLst>
                              <a:ext uri="{FF2B5EF4-FFF2-40B4-BE49-F238E27FC236}">
                                <a16:creationId xmlns:a16="http://schemas.microsoft.com/office/drawing/2014/main" id="{2F190896-8544-4232-8073-DF1F58A4222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043608" y="2996952"/>
                            <a:ext cx="1008112" cy="432048"/>
                          </a:xfrm>
                          <a:prstGeom prst="flowChartTerminator">
                            <a:avLst/>
                          </a:prstGeom>
                          <a:noFill/>
                          <a:ln w="381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de-DE" sz="1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" name="Rechteck 135">
                            <a:extLst>
                              <a:ext uri="{FF2B5EF4-FFF2-40B4-BE49-F238E27FC236}">
                                <a16:creationId xmlns:a16="http://schemas.microsoft.com/office/drawing/2014/main" id="{F1B04874-6A3D-4B96-8849-2A23EDCD8B5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216132" y="3293918"/>
                            <a:ext cx="648072" cy="288032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  <a:alpha val="70000"/>
                            </a:schemeClr>
                          </a:solidFill>
                          <a:ln w="190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de-DE" sz="1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2" name="Gruppieren 131">
                          <a:extLst>
                            <a:ext uri="{FF2B5EF4-FFF2-40B4-BE49-F238E27FC236}">
                              <a16:creationId xmlns:a16="http://schemas.microsoft.com/office/drawing/2014/main" id="{0205D11F-4D51-4A44-A8C6-8441DC173B3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430695" y="2996402"/>
                          <a:ext cx="1008112" cy="584998"/>
                          <a:chOff x="1043608" y="2996952"/>
                          <a:chExt cx="1008112" cy="584998"/>
                        </a:xfrm>
                      </p:grpSpPr>
                      <p:sp>
                        <p:nvSpPr>
                          <p:cNvPr id="133" name="Flussdiagramm: Grenzstelle 132">
                            <a:extLst>
                              <a:ext uri="{FF2B5EF4-FFF2-40B4-BE49-F238E27FC236}">
                                <a16:creationId xmlns:a16="http://schemas.microsoft.com/office/drawing/2014/main" id="{381ED1C8-5FEB-4C97-8B33-4BBFC83B60D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043608" y="2996952"/>
                            <a:ext cx="1008112" cy="432048"/>
                          </a:xfrm>
                          <a:prstGeom prst="flowChartTerminator">
                            <a:avLst/>
                          </a:prstGeom>
                          <a:noFill/>
                          <a:ln w="381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de-DE" sz="1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4" name="Rechteck 133">
                            <a:extLst>
                              <a:ext uri="{FF2B5EF4-FFF2-40B4-BE49-F238E27FC236}">
                                <a16:creationId xmlns:a16="http://schemas.microsoft.com/office/drawing/2014/main" id="{3518DD31-D4C4-4ABE-BD88-69DE8E12E1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216132" y="3293918"/>
                            <a:ext cx="648072" cy="288032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  <a:alpha val="70000"/>
                            </a:schemeClr>
                          </a:solidFill>
                          <a:ln w="190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de-DE" sz="1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25" name="Textfeld 124">
                        <a:extLst>
                          <a:ext uri="{FF2B5EF4-FFF2-40B4-BE49-F238E27FC236}">
                            <a16:creationId xmlns:a16="http://schemas.microsoft.com/office/drawing/2014/main" id="{F973FFB3-8DB2-44CA-83DE-3D75ADEFCE7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9968" y="3543518"/>
                        <a:ext cx="32412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DE" sz="1400" dirty="0"/>
                          <a:t>in</a:t>
                        </a:r>
                      </a:p>
                    </p:txBody>
                  </p:sp>
                  <p:sp>
                    <p:nvSpPr>
                      <p:cNvPr id="126" name="Textfeld 125">
                        <a:extLst>
                          <a:ext uri="{FF2B5EF4-FFF2-40B4-BE49-F238E27FC236}">
                            <a16:creationId xmlns:a16="http://schemas.microsoft.com/office/drawing/2014/main" id="{85F2A8FD-E2FC-40EC-B4B0-D7ED523A9DB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72022" y="3529436"/>
                        <a:ext cx="433134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DE" sz="1400" dirty="0"/>
                          <a:t>out</a:t>
                        </a:r>
                      </a:p>
                    </p:txBody>
                  </p:sp>
                </p:grpSp>
                <p:sp>
                  <p:nvSpPr>
                    <p:cNvPr id="119" name="Textfeld 118">
                      <a:extLst>
                        <a:ext uri="{FF2B5EF4-FFF2-40B4-BE49-F238E27FC236}">
                          <a16:creationId xmlns:a16="http://schemas.microsoft.com/office/drawing/2014/main" id="{305F08F5-F815-40F2-AC5D-001B168FD4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9166" y="3879913"/>
                      <a:ext cx="86113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400" dirty="0"/>
                        <a:t>R1 (</a:t>
                      </a:r>
                      <a:r>
                        <a:rPr lang="de-DE" sz="1400" dirty="0" err="1"/>
                        <a:t>Ref</a:t>
                      </a:r>
                      <a:r>
                        <a:rPr lang="de-DE" sz="1400" dirty="0"/>
                        <a:t>)</a:t>
                      </a:r>
                    </a:p>
                  </p:txBody>
                </p:sp>
                <p:sp>
                  <p:nvSpPr>
                    <p:cNvPr id="120" name="Textfeld 119">
                      <a:extLst>
                        <a:ext uri="{FF2B5EF4-FFF2-40B4-BE49-F238E27FC236}">
                          <a16:creationId xmlns:a16="http://schemas.microsoft.com/office/drawing/2014/main" id="{10F43453-F148-4DB0-9A24-8CAE616D31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86457" y="3908723"/>
                      <a:ext cx="41389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400" dirty="0"/>
                        <a:t>R2</a:t>
                      </a:r>
                    </a:p>
                  </p:txBody>
                </p:sp>
                <p:sp>
                  <p:nvSpPr>
                    <p:cNvPr id="121" name="Textfeld 120">
                      <a:extLst>
                        <a:ext uri="{FF2B5EF4-FFF2-40B4-BE49-F238E27FC236}">
                          <a16:creationId xmlns:a16="http://schemas.microsoft.com/office/drawing/2014/main" id="{81A572E9-A4F2-47C0-A603-A939E8EDB6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25733" y="3908723"/>
                      <a:ext cx="41389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400" dirty="0"/>
                        <a:t>R3</a:t>
                      </a:r>
                    </a:p>
                  </p:txBody>
                </p:sp>
                <p:sp>
                  <p:nvSpPr>
                    <p:cNvPr id="122" name="Textfeld 121">
                      <a:extLst>
                        <a:ext uri="{FF2B5EF4-FFF2-40B4-BE49-F238E27FC236}">
                          <a16:creationId xmlns:a16="http://schemas.microsoft.com/office/drawing/2014/main" id="{E365EAE7-9A13-4406-A082-51A4707580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79724" y="3908723"/>
                      <a:ext cx="41389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400" dirty="0"/>
                        <a:t>R4</a:t>
                      </a:r>
                    </a:p>
                  </p:txBody>
                </p:sp>
                <p:sp>
                  <p:nvSpPr>
                    <p:cNvPr id="123" name="Textfeld 122">
                      <a:extLst>
                        <a:ext uri="{FF2B5EF4-FFF2-40B4-BE49-F238E27FC236}">
                          <a16:creationId xmlns:a16="http://schemas.microsoft.com/office/drawing/2014/main" id="{4A5B4A2B-BE33-4D94-B8A5-4A3C95CB32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26358" y="3908723"/>
                      <a:ext cx="41389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400" dirty="0"/>
                        <a:t>R5</a:t>
                      </a:r>
                    </a:p>
                  </p:txBody>
                </p:sp>
              </p:grpSp>
              <p:grpSp>
                <p:nvGrpSpPr>
                  <p:cNvPr id="63" name="Gruppieren 62">
                    <a:extLst>
                      <a:ext uri="{FF2B5EF4-FFF2-40B4-BE49-F238E27FC236}">
                        <a16:creationId xmlns:a16="http://schemas.microsoft.com/office/drawing/2014/main" id="{57C64BDF-EB0B-4E1F-B839-C95E418EB2D8}"/>
                      </a:ext>
                    </a:extLst>
                  </p:cNvPr>
                  <p:cNvGrpSpPr/>
                  <p:nvPr/>
                </p:nvGrpSpPr>
                <p:grpSpPr>
                  <a:xfrm>
                    <a:off x="1204890" y="2731001"/>
                    <a:ext cx="704792" cy="691579"/>
                    <a:chOff x="1204890" y="2731001"/>
                    <a:chExt cx="704792" cy="691579"/>
                  </a:xfrm>
                </p:grpSpPr>
                <p:grpSp>
                  <p:nvGrpSpPr>
                    <p:cNvPr id="108" name="Gruppieren 107">
                      <a:extLst>
                        <a:ext uri="{FF2B5EF4-FFF2-40B4-BE49-F238E27FC236}">
                          <a16:creationId xmlns:a16="http://schemas.microsoft.com/office/drawing/2014/main" id="{7D3C0F31-9C19-4BA2-B223-33AD5FB32C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4890" y="2731001"/>
                      <a:ext cx="704792" cy="691579"/>
                      <a:chOff x="6598806" y="2731001"/>
                      <a:chExt cx="704792" cy="691579"/>
                    </a:xfrm>
                  </p:grpSpPr>
                  <p:grpSp>
                    <p:nvGrpSpPr>
                      <p:cNvPr id="110" name="Gruppieren 109">
                        <a:extLst>
                          <a:ext uri="{FF2B5EF4-FFF2-40B4-BE49-F238E27FC236}">
                            <a16:creationId xmlns:a16="http://schemas.microsoft.com/office/drawing/2014/main" id="{CF5C5BD3-CA53-4C2F-94C5-632FDA4256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03761" y="3176326"/>
                        <a:ext cx="699837" cy="246254"/>
                        <a:chOff x="7094501" y="2138279"/>
                        <a:chExt cx="699837" cy="246254"/>
                      </a:xfrm>
                    </p:grpSpPr>
                    <p:sp>
                      <p:nvSpPr>
                        <p:cNvPr id="112" name="Minuszeichen 111">
                          <a:extLst>
                            <a:ext uri="{FF2B5EF4-FFF2-40B4-BE49-F238E27FC236}">
                              <a16:creationId xmlns:a16="http://schemas.microsoft.com/office/drawing/2014/main" id="{BC7118AB-9A19-4E13-A49B-1BE6622493B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028043" y="2204737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3" name="Minuszeichen 112">
                          <a:extLst>
                            <a:ext uri="{FF2B5EF4-FFF2-40B4-BE49-F238E27FC236}">
                              <a16:creationId xmlns:a16="http://schemas.microsoft.com/office/drawing/2014/main" id="{4D0BCBA1-4F09-4D71-88A5-DD198AFDCFE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248873" y="2219314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4" name="Minuszeichen 113">
                          <a:extLst>
                            <a:ext uri="{FF2B5EF4-FFF2-40B4-BE49-F238E27FC236}">
                              <a16:creationId xmlns:a16="http://schemas.microsoft.com/office/drawing/2014/main" id="{2B4D7A67-211C-49F7-AAE5-92B69C7BF30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462524" y="2221003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5" name="Minuszeichen 114">
                          <a:extLst>
                            <a:ext uri="{FF2B5EF4-FFF2-40B4-BE49-F238E27FC236}">
                              <a16:creationId xmlns:a16="http://schemas.microsoft.com/office/drawing/2014/main" id="{ED52B96A-DA41-40AB-A7CC-1A3B09DF821B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357327" y="2217624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6" name="Minuszeichen 115">
                          <a:extLst>
                            <a:ext uri="{FF2B5EF4-FFF2-40B4-BE49-F238E27FC236}">
                              <a16:creationId xmlns:a16="http://schemas.microsoft.com/office/drawing/2014/main" id="{ABB106DB-315A-4CBA-87FA-871132FC1DC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564350" y="2221002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7" name="Minuszeichen 116">
                          <a:extLst>
                            <a:ext uri="{FF2B5EF4-FFF2-40B4-BE49-F238E27FC236}">
                              <a16:creationId xmlns:a16="http://schemas.microsoft.com/office/drawing/2014/main" id="{9D0932B5-5F71-4889-8DBB-896124BC946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133240" y="2204736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111" name="Gerader Verbinder 110">
                        <a:extLst>
                          <a:ext uri="{FF2B5EF4-FFF2-40B4-BE49-F238E27FC236}">
                            <a16:creationId xmlns:a16="http://schemas.microsoft.com/office/drawing/2014/main" id="{2D730969-500C-40A4-A7A8-33716111884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6598806" y="2731001"/>
                        <a:ext cx="0" cy="513085"/>
                      </a:xfrm>
                      <a:prstGeom prst="line">
                        <a:avLst/>
                      </a:prstGeom>
                      <a:solidFill>
                        <a:schemeClr val="tx2"/>
                      </a:solidFill>
                      <a:ln w="28575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cxnSp>
                  <p:nvCxnSpPr>
                    <p:cNvPr id="109" name="Gerader Verbinder 108">
                      <a:extLst>
                        <a:ext uri="{FF2B5EF4-FFF2-40B4-BE49-F238E27FC236}">
                          <a16:creationId xmlns:a16="http://schemas.microsoft.com/office/drawing/2014/main" id="{2A7E230E-E57D-4585-ABE3-F47E969DD805}"/>
                        </a:ext>
                      </a:extLst>
                    </p:cNvPr>
                    <p:cNvCxnSpPr>
                      <a:stCxn id="116" idx="0"/>
                    </p:cNvCxnSpPr>
                    <p:nvPr/>
                  </p:nvCxnSpPr>
                  <p:spPr bwMode="auto">
                    <a:xfrm flipV="1">
                      <a:off x="1854445" y="2731001"/>
                      <a:ext cx="0" cy="516827"/>
                    </a:xfrm>
                    <a:prstGeom prst="line">
                      <a:avLst/>
                    </a:prstGeom>
                    <a:solidFill>
                      <a:schemeClr val="tx2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64" name="Gruppieren 63">
                    <a:extLst>
                      <a:ext uri="{FF2B5EF4-FFF2-40B4-BE49-F238E27FC236}">
                        <a16:creationId xmlns:a16="http://schemas.microsoft.com/office/drawing/2014/main" id="{C8FABF34-F72E-430C-91FC-17C99B3736C4}"/>
                      </a:ext>
                    </a:extLst>
                  </p:cNvPr>
                  <p:cNvGrpSpPr/>
                  <p:nvPr/>
                </p:nvGrpSpPr>
                <p:grpSpPr>
                  <a:xfrm>
                    <a:off x="2559875" y="2714499"/>
                    <a:ext cx="704792" cy="691579"/>
                    <a:chOff x="1204890" y="2731001"/>
                    <a:chExt cx="704792" cy="691579"/>
                  </a:xfrm>
                </p:grpSpPr>
                <p:grpSp>
                  <p:nvGrpSpPr>
                    <p:cNvPr id="98" name="Gruppieren 97">
                      <a:extLst>
                        <a:ext uri="{FF2B5EF4-FFF2-40B4-BE49-F238E27FC236}">
                          <a16:creationId xmlns:a16="http://schemas.microsoft.com/office/drawing/2014/main" id="{B6E3C091-E5A0-465B-926B-1296C56F33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4890" y="2731001"/>
                      <a:ext cx="704792" cy="691579"/>
                      <a:chOff x="6598806" y="2731001"/>
                      <a:chExt cx="704792" cy="691579"/>
                    </a:xfrm>
                  </p:grpSpPr>
                  <p:grpSp>
                    <p:nvGrpSpPr>
                      <p:cNvPr id="100" name="Gruppieren 99">
                        <a:extLst>
                          <a:ext uri="{FF2B5EF4-FFF2-40B4-BE49-F238E27FC236}">
                            <a16:creationId xmlns:a16="http://schemas.microsoft.com/office/drawing/2014/main" id="{72DF1191-EC07-4100-B0F0-D6F48A46B8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03761" y="3176326"/>
                        <a:ext cx="699837" cy="246254"/>
                        <a:chOff x="7094501" y="2138279"/>
                        <a:chExt cx="699837" cy="246254"/>
                      </a:xfrm>
                    </p:grpSpPr>
                    <p:sp>
                      <p:nvSpPr>
                        <p:cNvPr id="102" name="Minuszeichen 101">
                          <a:extLst>
                            <a:ext uri="{FF2B5EF4-FFF2-40B4-BE49-F238E27FC236}">
                              <a16:creationId xmlns:a16="http://schemas.microsoft.com/office/drawing/2014/main" id="{7610303C-ADB9-495F-B09D-6434F755959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028043" y="2204737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3" name="Minuszeichen 102">
                          <a:extLst>
                            <a:ext uri="{FF2B5EF4-FFF2-40B4-BE49-F238E27FC236}">
                              <a16:creationId xmlns:a16="http://schemas.microsoft.com/office/drawing/2014/main" id="{B1F11BDD-3815-471E-B882-138DBEBA3B9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248873" y="2219314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4" name="Minuszeichen 103">
                          <a:extLst>
                            <a:ext uri="{FF2B5EF4-FFF2-40B4-BE49-F238E27FC236}">
                              <a16:creationId xmlns:a16="http://schemas.microsoft.com/office/drawing/2014/main" id="{E257D820-F2D4-4EF0-932F-31B48031DFA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462524" y="2221003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5" name="Minuszeichen 104">
                          <a:extLst>
                            <a:ext uri="{FF2B5EF4-FFF2-40B4-BE49-F238E27FC236}">
                              <a16:creationId xmlns:a16="http://schemas.microsoft.com/office/drawing/2014/main" id="{48139D7F-47C3-44D0-B467-E8D06B48AAF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357327" y="2217624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6" name="Minuszeichen 105">
                          <a:extLst>
                            <a:ext uri="{FF2B5EF4-FFF2-40B4-BE49-F238E27FC236}">
                              <a16:creationId xmlns:a16="http://schemas.microsoft.com/office/drawing/2014/main" id="{ED863323-2587-4E3B-8D17-485A7DAFD8F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564350" y="2221002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7" name="Minuszeichen 106">
                          <a:extLst>
                            <a:ext uri="{FF2B5EF4-FFF2-40B4-BE49-F238E27FC236}">
                              <a16:creationId xmlns:a16="http://schemas.microsoft.com/office/drawing/2014/main" id="{5A205FF2-45C4-4561-8029-BA70079613E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133240" y="2204736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101" name="Gerader Verbinder 100">
                        <a:extLst>
                          <a:ext uri="{FF2B5EF4-FFF2-40B4-BE49-F238E27FC236}">
                            <a16:creationId xmlns:a16="http://schemas.microsoft.com/office/drawing/2014/main" id="{39D6DEDF-9B64-4939-943C-94BB01B81A8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6598806" y="2731001"/>
                        <a:ext cx="0" cy="513085"/>
                      </a:xfrm>
                      <a:prstGeom prst="line">
                        <a:avLst/>
                      </a:prstGeom>
                      <a:solidFill>
                        <a:schemeClr val="tx2"/>
                      </a:solidFill>
                      <a:ln w="28575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cxnSp>
                  <p:nvCxnSpPr>
                    <p:cNvPr id="99" name="Gerader Verbinder 98">
                      <a:extLst>
                        <a:ext uri="{FF2B5EF4-FFF2-40B4-BE49-F238E27FC236}">
                          <a16:creationId xmlns:a16="http://schemas.microsoft.com/office/drawing/2014/main" id="{7B8D317F-9354-4561-B95C-43B38E311E3E}"/>
                        </a:ext>
                      </a:extLst>
                    </p:cNvPr>
                    <p:cNvCxnSpPr>
                      <a:stCxn id="106" idx="0"/>
                    </p:cNvCxnSpPr>
                    <p:nvPr/>
                  </p:nvCxnSpPr>
                  <p:spPr bwMode="auto">
                    <a:xfrm flipV="1">
                      <a:off x="1854445" y="2731001"/>
                      <a:ext cx="0" cy="516827"/>
                    </a:xfrm>
                    <a:prstGeom prst="line">
                      <a:avLst/>
                    </a:prstGeom>
                    <a:solidFill>
                      <a:schemeClr val="tx2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65" name="Gruppieren 64">
                    <a:extLst>
                      <a:ext uri="{FF2B5EF4-FFF2-40B4-BE49-F238E27FC236}">
                        <a16:creationId xmlns:a16="http://schemas.microsoft.com/office/drawing/2014/main" id="{548AC7F6-7046-4050-BBC4-8DCF94FB8519}"/>
                      </a:ext>
                    </a:extLst>
                  </p:cNvPr>
                  <p:cNvGrpSpPr/>
                  <p:nvPr/>
                </p:nvGrpSpPr>
                <p:grpSpPr>
                  <a:xfrm>
                    <a:off x="3913503" y="2726613"/>
                    <a:ext cx="704792" cy="691579"/>
                    <a:chOff x="1204890" y="2731001"/>
                    <a:chExt cx="704792" cy="691579"/>
                  </a:xfrm>
                </p:grpSpPr>
                <p:grpSp>
                  <p:nvGrpSpPr>
                    <p:cNvPr id="88" name="Gruppieren 87">
                      <a:extLst>
                        <a:ext uri="{FF2B5EF4-FFF2-40B4-BE49-F238E27FC236}">
                          <a16:creationId xmlns:a16="http://schemas.microsoft.com/office/drawing/2014/main" id="{F5BA88B5-3AF3-41AD-AE60-526F44D94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4890" y="2731001"/>
                      <a:ext cx="704792" cy="691579"/>
                      <a:chOff x="6598806" y="2731001"/>
                      <a:chExt cx="704792" cy="691579"/>
                    </a:xfrm>
                  </p:grpSpPr>
                  <p:grpSp>
                    <p:nvGrpSpPr>
                      <p:cNvPr id="90" name="Gruppieren 89">
                        <a:extLst>
                          <a:ext uri="{FF2B5EF4-FFF2-40B4-BE49-F238E27FC236}">
                            <a16:creationId xmlns:a16="http://schemas.microsoft.com/office/drawing/2014/main" id="{5E8B8DD1-BA13-4FA2-884A-BC8ED91EA5F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03761" y="3176326"/>
                        <a:ext cx="699837" cy="246254"/>
                        <a:chOff x="7094501" y="2138279"/>
                        <a:chExt cx="699837" cy="246254"/>
                      </a:xfrm>
                    </p:grpSpPr>
                    <p:sp>
                      <p:nvSpPr>
                        <p:cNvPr id="92" name="Minuszeichen 91">
                          <a:extLst>
                            <a:ext uri="{FF2B5EF4-FFF2-40B4-BE49-F238E27FC236}">
                              <a16:creationId xmlns:a16="http://schemas.microsoft.com/office/drawing/2014/main" id="{5EEF73EE-95BE-4DCA-9EFE-76382ADF6C4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028043" y="2204737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" name="Minuszeichen 92">
                          <a:extLst>
                            <a:ext uri="{FF2B5EF4-FFF2-40B4-BE49-F238E27FC236}">
                              <a16:creationId xmlns:a16="http://schemas.microsoft.com/office/drawing/2014/main" id="{B84A8E5F-AE2E-4A8C-84E1-C4B2CFA0F49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248873" y="2219314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4" name="Minuszeichen 93">
                          <a:extLst>
                            <a:ext uri="{FF2B5EF4-FFF2-40B4-BE49-F238E27FC236}">
                              <a16:creationId xmlns:a16="http://schemas.microsoft.com/office/drawing/2014/main" id="{1B41D424-AC47-4B7A-97BC-61CC1855B3F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462524" y="2221003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5" name="Minuszeichen 94">
                          <a:extLst>
                            <a:ext uri="{FF2B5EF4-FFF2-40B4-BE49-F238E27FC236}">
                              <a16:creationId xmlns:a16="http://schemas.microsoft.com/office/drawing/2014/main" id="{FDB981A1-7E9C-4495-8B7C-205EC984112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357327" y="2217624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6" name="Minuszeichen 95">
                          <a:extLst>
                            <a:ext uri="{FF2B5EF4-FFF2-40B4-BE49-F238E27FC236}">
                              <a16:creationId xmlns:a16="http://schemas.microsoft.com/office/drawing/2014/main" id="{FC501FB1-29E1-4740-B8A4-7328A59299AB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564350" y="2221002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7" name="Minuszeichen 96">
                          <a:extLst>
                            <a:ext uri="{FF2B5EF4-FFF2-40B4-BE49-F238E27FC236}">
                              <a16:creationId xmlns:a16="http://schemas.microsoft.com/office/drawing/2014/main" id="{9A2583EE-5973-4F52-8ABC-146F67F9021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133240" y="2204736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91" name="Gerader Verbinder 90">
                        <a:extLst>
                          <a:ext uri="{FF2B5EF4-FFF2-40B4-BE49-F238E27FC236}">
                            <a16:creationId xmlns:a16="http://schemas.microsoft.com/office/drawing/2014/main" id="{AB3693B0-C694-4C68-B399-82BF9C5B153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6598806" y="2731001"/>
                        <a:ext cx="0" cy="513085"/>
                      </a:xfrm>
                      <a:prstGeom prst="line">
                        <a:avLst/>
                      </a:prstGeom>
                      <a:solidFill>
                        <a:schemeClr val="tx2"/>
                      </a:solidFill>
                      <a:ln w="28575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cxnSp>
                  <p:nvCxnSpPr>
                    <p:cNvPr id="89" name="Gerader Verbinder 88">
                      <a:extLst>
                        <a:ext uri="{FF2B5EF4-FFF2-40B4-BE49-F238E27FC236}">
                          <a16:creationId xmlns:a16="http://schemas.microsoft.com/office/drawing/2014/main" id="{368FA261-E97E-4C8B-87C5-7A8647CB3764}"/>
                        </a:ext>
                      </a:extLst>
                    </p:cNvPr>
                    <p:cNvCxnSpPr>
                      <a:stCxn id="96" idx="0"/>
                    </p:cNvCxnSpPr>
                    <p:nvPr/>
                  </p:nvCxnSpPr>
                  <p:spPr bwMode="auto">
                    <a:xfrm flipV="1">
                      <a:off x="1854445" y="2731001"/>
                      <a:ext cx="0" cy="516827"/>
                    </a:xfrm>
                    <a:prstGeom prst="line">
                      <a:avLst/>
                    </a:prstGeom>
                    <a:solidFill>
                      <a:schemeClr val="tx2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66" name="Gruppieren 65">
                    <a:extLst>
                      <a:ext uri="{FF2B5EF4-FFF2-40B4-BE49-F238E27FC236}">
                        <a16:creationId xmlns:a16="http://schemas.microsoft.com/office/drawing/2014/main" id="{9DCEA946-EE73-4169-A01E-B84914BA8F37}"/>
                      </a:ext>
                    </a:extLst>
                  </p:cNvPr>
                  <p:cNvGrpSpPr/>
                  <p:nvPr/>
                </p:nvGrpSpPr>
                <p:grpSpPr>
                  <a:xfrm>
                    <a:off x="5279635" y="2731001"/>
                    <a:ext cx="704792" cy="691579"/>
                    <a:chOff x="1204890" y="2731001"/>
                    <a:chExt cx="704792" cy="691579"/>
                  </a:xfrm>
                </p:grpSpPr>
                <p:grpSp>
                  <p:nvGrpSpPr>
                    <p:cNvPr id="78" name="Gruppieren 77">
                      <a:extLst>
                        <a:ext uri="{FF2B5EF4-FFF2-40B4-BE49-F238E27FC236}">
                          <a16:creationId xmlns:a16="http://schemas.microsoft.com/office/drawing/2014/main" id="{16EF5316-9236-48CA-A519-8ECBCF53BA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4890" y="2731001"/>
                      <a:ext cx="704792" cy="691579"/>
                      <a:chOff x="6598806" y="2731001"/>
                      <a:chExt cx="704792" cy="691579"/>
                    </a:xfrm>
                  </p:grpSpPr>
                  <p:grpSp>
                    <p:nvGrpSpPr>
                      <p:cNvPr id="80" name="Gruppieren 79">
                        <a:extLst>
                          <a:ext uri="{FF2B5EF4-FFF2-40B4-BE49-F238E27FC236}">
                            <a16:creationId xmlns:a16="http://schemas.microsoft.com/office/drawing/2014/main" id="{F026B197-3F26-42A3-9B7D-168DD443EE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03761" y="3176326"/>
                        <a:ext cx="699837" cy="246254"/>
                        <a:chOff x="7094501" y="2138279"/>
                        <a:chExt cx="699837" cy="246254"/>
                      </a:xfrm>
                    </p:grpSpPr>
                    <p:sp>
                      <p:nvSpPr>
                        <p:cNvPr id="82" name="Minuszeichen 81">
                          <a:extLst>
                            <a:ext uri="{FF2B5EF4-FFF2-40B4-BE49-F238E27FC236}">
                              <a16:creationId xmlns:a16="http://schemas.microsoft.com/office/drawing/2014/main" id="{308BC2E0-EE90-4C8B-9867-97D9C398C21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028043" y="2204737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3" name="Minuszeichen 82">
                          <a:extLst>
                            <a:ext uri="{FF2B5EF4-FFF2-40B4-BE49-F238E27FC236}">
                              <a16:creationId xmlns:a16="http://schemas.microsoft.com/office/drawing/2014/main" id="{99671B5B-BB0C-49BD-B1A2-D2B9CBE10E8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248873" y="2219314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4" name="Minuszeichen 83">
                          <a:extLst>
                            <a:ext uri="{FF2B5EF4-FFF2-40B4-BE49-F238E27FC236}">
                              <a16:creationId xmlns:a16="http://schemas.microsoft.com/office/drawing/2014/main" id="{31CC3061-F3E3-4697-9266-1D6D059EC29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462524" y="2221003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5" name="Minuszeichen 84">
                          <a:extLst>
                            <a:ext uri="{FF2B5EF4-FFF2-40B4-BE49-F238E27FC236}">
                              <a16:creationId xmlns:a16="http://schemas.microsoft.com/office/drawing/2014/main" id="{5CB70A5E-3867-4433-8BF9-CE9F237B5EA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357327" y="2217624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6" name="Minuszeichen 85">
                          <a:extLst>
                            <a:ext uri="{FF2B5EF4-FFF2-40B4-BE49-F238E27FC236}">
                              <a16:creationId xmlns:a16="http://schemas.microsoft.com/office/drawing/2014/main" id="{BF494670-1D03-46C2-B3D2-E6CD6B37143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564350" y="2221002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7" name="Minuszeichen 86">
                          <a:extLst>
                            <a:ext uri="{FF2B5EF4-FFF2-40B4-BE49-F238E27FC236}">
                              <a16:creationId xmlns:a16="http://schemas.microsoft.com/office/drawing/2014/main" id="{00C186E0-A6CD-4676-B4D9-9BB5243F336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133240" y="2204736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81" name="Gerader Verbinder 80">
                        <a:extLst>
                          <a:ext uri="{FF2B5EF4-FFF2-40B4-BE49-F238E27FC236}">
                            <a16:creationId xmlns:a16="http://schemas.microsoft.com/office/drawing/2014/main" id="{600A4C6D-0FFB-466D-A7F3-4F2531A6232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6598806" y="2731001"/>
                        <a:ext cx="0" cy="513085"/>
                      </a:xfrm>
                      <a:prstGeom prst="line">
                        <a:avLst/>
                      </a:prstGeom>
                      <a:solidFill>
                        <a:schemeClr val="tx2"/>
                      </a:solidFill>
                      <a:ln w="28575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cxnSp>
                  <p:nvCxnSpPr>
                    <p:cNvPr id="79" name="Gerader Verbinder 78">
                      <a:extLst>
                        <a:ext uri="{FF2B5EF4-FFF2-40B4-BE49-F238E27FC236}">
                          <a16:creationId xmlns:a16="http://schemas.microsoft.com/office/drawing/2014/main" id="{CED3E6A5-2CCD-44D8-864C-9F84D2937152}"/>
                        </a:ext>
                      </a:extLst>
                    </p:cNvPr>
                    <p:cNvCxnSpPr>
                      <a:stCxn id="86" idx="0"/>
                    </p:cNvCxnSpPr>
                    <p:nvPr/>
                  </p:nvCxnSpPr>
                  <p:spPr bwMode="auto">
                    <a:xfrm flipV="1">
                      <a:off x="1854445" y="2731001"/>
                      <a:ext cx="0" cy="516827"/>
                    </a:xfrm>
                    <a:prstGeom prst="line">
                      <a:avLst/>
                    </a:prstGeom>
                    <a:solidFill>
                      <a:schemeClr val="tx2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67" name="Gruppieren 66">
                    <a:extLst>
                      <a:ext uri="{FF2B5EF4-FFF2-40B4-BE49-F238E27FC236}">
                        <a16:creationId xmlns:a16="http://schemas.microsoft.com/office/drawing/2014/main" id="{D9A54A0A-6FC8-4C48-94CF-0E9D5EF17926}"/>
                      </a:ext>
                    </a:extLst>
                  </p:cNvPr>
                  <p:cNvGrpSpPr/>
                  <p:nvPr/>
                </p:nvGrpSpPr>
                <p:grpSpPr>
                  <a:xfrm>
                    <a:off x="6584763" y="2716851"/>
                    <a:ext cx="704792" cy="691579"/>
                    <a:chOff x="1204890" y="2731001"/>
                    <a:chExt cx="704792" cy="691579"/>
                  </a:xfrm>
                </p:grpSpPr>
                <p:grpSp>
                  <p:nvGrpSpPr>
                    <p:cNvPr id="68" name="Gruppieren 67">
                      <a:extLst>
                        <a:ext uri="{FF2B5EF4-FFF2-40B4-BE49-F238E27FC236}">
                          <a16:creationId xmlns:a16="http://schemas.microsoft.com/office/drawing/2014/main" id="{2E6A1A39-DE85-4783-BE40-E4519ED7C2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4890" y="2731001"/>
                      <a:ext cx="704792" cy="691579"/>
                      <a:chOff x="6598806" y="2731001"/>
                      <a:chExt cx="704792" cy="691579"/>
                    </a:xfrm>
                  </p:grpSpPr>
                  <p:grpSp>
                    <p:nvGrpSpPr>
                      <p:cNvPr id="70" name="Gruppieren 69">
                        <a:extLst>
                          <a:ext uri="{FF2B5EF4-FFF2-40B4-BE49-F238E27FC236}">
                            <a16:creationId xmlns:a16="http://schemas.microsoft.com/office/drawing/2014/main" id="{E603878A-D1F9-4F77-B0D1-D8B6A00E9E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03761" y="3176326"/>
                        <a:ext cx="699837" cy="246254"/>
                        <a:chOff x="7094501" y="2138279"/>
                        <a:chExt cx="699837" cy="246254"/>
                      </a:xfrm>
                    </p:grpSpPr>
                    <p:sp>
                      <p:nvSpPr>
                        <p:cNvPr id="72" name="Minuszeichen 71">
                          <a:extLst>
                            <a:ext uri="{FF2B5EF4-FFF2-40B4-BE49-F238E27FC236}">
                              <a16:creationId xmlns:a16="http://schemas.microsoft.com/office/drawing/2014/main" id="{84E5D7B4-7C40-4704-9142-3FC11BD48AC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028043" y="2204737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3" name="Minuszeichen 72">
                          <a:extLst>
                            <a:ext uri="{FF2B5EF4-FFF2-40B4-BE49-F238E27FC236}">
                              <a16:creationId xmlns:a16="http://schemas.microsoft.com/office/drawing/2014/main" id="{8D0E0E47-03E6-4A71-94DF-45DC98A7A3C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248873" y="2219314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4" name="Minuszeichen 73">
                          <a:extLst>
                            <a:ext uri="{FF2B5EF4-FFF2-40B4-BE49-F238E27FC236}">
                              <a16:creationId xmlns:a16="http://schemas.microsoft.com/office/drawing/2014/main" id="{1A254FC3-2803-4618-BE84-9FF5F93842F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2700000">
                          <a:off x="7462524" y="2221003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5" name="Minuszeichen 74">
                          <a:extLst>
                            <a:ext uri="{FF2B5EF4-FFF2-40B4-BE49-F238E27FC236}">
                              <a16:creationId xmlns:a16="http://schemas.microsoft.com/office/drawing/2014/main" id="{E4ABE894-00D3-484A-8064-8004C6991CC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357327" y="2217624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6" name="Minuszeichen 75">
                          <a:extLst>
                            <a:ext uri="{FF2B5EF4-FFF2-40B4-BE49-F238E27FC236}">
                              <a16:creationId xmlns:a16="http://schemas.microsoft.com/office/drawing/2014/main" id="{E45BB045-BD53-44A5-8BCF-D21AB9C3DF8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564350" y="2221002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7" name="Minuszeichen 76">
                          <a:extLst>
                            <a:ext uri="{FF2B5EF4-FFF2-40B4-BE49-F238E27FC236}">
                              <a16:creationId xmlns:a16="http://schemas.microsoft.com/office/drawing/2014/main" id="{96A080BA-018B-407D-8900-783F8040DC4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8900000">
                          <a:off x="7133240" y="2204736"/>
                          <a:ext cx="229988" cy="9707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de-DE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71" name="Gerader Verbinder 70">
                        <a:extLst>
                          <a:ext uri="{FF2B5EF4-FFF2-40B4-BE49-F238E27FC236}">
                            <a16:creationId xmlns:a16="http://schemas.microsoft.com/office/drawing/2014/main" id="{84F45A07-C415-4832-96D4-E9DCDFDA5C2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6598806" y="2731001"/>
                        <a:ext cx="0" cy="513085"/>
                      </a:xfrm>
                      <a:prstGeom prst="line">
                        <a:avLst/>
                      </a:prstGeom>
                      <a:solidFill>
                        <a:schemeClr val="tx2"/>
                      </a:solidFill>
                      <a:ln w="28575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cxnSp>
                  <p:nvCxnSpPr>
                    <p:cNvPr id="69" name="Gerader Verbinder 68">
                      <a:extLst>
                        <a:ext uri="{FF2B5EF4-FFF2-40B4-BE49-F238E27FC236}">
                          <a16:creationId xmlns:a16="http://schemas.microsoft.com/office/drawing/2014/main" id="{80981D83-F790-42FD-82DF-7139E3DFF140}"/>
                        </a:ext>
                      </a:extLst>
                    </p:cNvPr>
                    <p:cNvCxnSpPr>
                      <a:stCxn id="76" idx="0"/>
                    </p:cNvCxnSpPr>
                    <p:nvPr/>
                  </p:nvCxnSpPr>
                  <p:spPr bwMode="auto">
                    <a:xfrm flipV="1">
                      <a:off x="1854445" y="2731001"/>
                      <a:ext cx="0" cy="516827"/>
                    </a:xfrm>
                    <a:prstGeom prst="line">
                      <a:avLst/>
                    </a:prstGeom>
                    <a:solidFill>
                      <a:schemeClr val="tx2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grpSp>
              <p:nvGrpSpPr>
                <p:cNvPr id="30" name="Gruppieren 29">
                  <a:extLst>
                    <a:ext uri="{FF2B5EF4-FFF2-40B4-BE49-F238E27FC236}">
                      <a16:creationId xmlns:a16="http://schemas.microsoft.com/office/drawing/2014/main" id="{F640418D-2A5D-42E7-A097-96C64F8770A3}"/>
                    </a:ext>
                  </a:extLst>
                </p:cNvPr>
                <p:cNvGrpSpPr/>
                <p:nvPr/>
              </p:nvGrpSpPr>
              <p:grpSpPr>
                <a:xfrm>
                  <a:off x="1791787" y="5565710"/>
                  <a:ext cx="136078" cy="155189"/>
                  <a:chOff x="1791787" y="5565710"/>
                  <a:chExt cx="136078" cy="155189"/>
                </a:xfrm>
              </p:grpSpPr>
              <p:sp>
                <p:nvSpPr>
                  <p:cNvPr id="4" name="Rechteck 3">
                    <a:extLst>
                      <a:ext uri="{FF2B5EF4-FFF2-40B4-BE49-F238E27FC236}">
                        <a16:creationId xmlns:a16="http://schemas.microsoft.com/office/drawing/2014/main" id="{662F5F84-E512-4FBE-8FF8-90BD8B971C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791787" y="5565710"/>
                    <a:ext cx="136078" cy="15218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8" name="Gerader Verbinder 17">
                    <a:extLst>
                      <a:ext uri="{FF2B5EF4-FFF2-40B4-BE49-F238E27FC236}">
                        <a16:creationId xmlns:a16="http://schemas.microsoft.com/office/drawing/2014/main" id="{E8E10ED7-81A8-49DE-BE29-072197376301}"/>
                      </a:ext>
                    </a:extLst>
                  </p:cNvPr>
                  <p:cNvCxnSpPr>
                    <a:stCxn id="4" idx="0"/>
                    <a:endCxn id="4" idx="2"/>
                  </p:cNvCxnSpPr>
                  <p:nvPr/>
                </p:nvCxnSpPr>
                <p:spPr bwMode="auto">
                  <a:xfrm>
                    <a:off x="1859826" y="5565710"/>
                    <a:ext cx="0" cy="152186"/>
                  </a:xfrm>
                  <a:prstGeom prst="line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1" name="Gerader Verbinder 140">
                    <a:extLst>
                      <a:ext uri="{FF2B5EF4-FFF2-40B4-BE49-F238E27FC236}">
                        <a16:creationId xmlns:a16="http://schemas.microsoft.com/office/drawing/2014/main" id="{5A1DD117-274A-43BB-8074-6C697760CCB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828800" y="5565710"/>
                    <a:ext cx="0" cy="152186"/>
                  </a:xfrm>
                  <a:prstGeom prst="line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2" name="Gerader Verbinder 141">
                    <a:extLst>
                      <a:ext uri="{FF2B5EF4-FFF2-40B4-BE49-F238E27FC236}">
                        <a16:creationId xmlns:a16="http://schemas.microsoft.com/office/drawing/2014/main" id="{249E43D0-1D86-4D65-9E8E-371B0DC3A2D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890000" y="5568713"/>
                    <a:ext cx="0" cy="152186"/>
                  </a:xfrm>
                  <a:prstGeom prst="line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3" name="Gruppieren 142">
                  <a:extLst>
                    <a:ext uri="{FF2B5EF4-FFF2-40B4-BE49-F238E27FC236}">
                      <a16:creationId xmlns:a16="http://schemas.microsoft.com/office/drawing/2014/main" id="{31D08824-C25C-40D7-B74A-79825328D653}"/>
                    </a:ext>
                  </a:extLst>
                </p:cNvPr>
                <p:cNvGrpSpPr/>
                <p:nvPr/>
              </p:nvGrpSpPr>
              <p:grpSpPr>
                <a:xfrm>
                  <a:off x="6166241" y="5565710"/>
                  <a:ext cx="136078" cy="155189"/>
                  <a:chOff x="1791787" y="5565710"/>
                  <a:chExt cx="136078" cy="155189"/>
                </a:xfrm>
              </p:grpSpPr>
              <p:sp>
                <p:nvSpPr>
                  <p:cNvPr id="144" name="Rechteck 143">
                    <a:extLst>
                      <a:ext uri="{FF2B5EF4-FFF2-40B4-BE49-F238E27FC236}">
                        <a16:creationId xmlns:a16="http://schemas.microsoft.com/office/drawing/2014/main" id="{8D78AD2A-B682-4087-829D-CEEB8783B7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791787" y="5565710"/>
                    <a:ext cx="136078" cy="15218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45" name="Gerader Verbinder 144">
                    <a:extLst>
                      <a:ext uri="{FF2B5EF4-FFF2-40B4-BE49-F238E27FC236}">
                        <a16:creationId xmlns:a16="http://schemas.microsoft.com/office/drawing/2014/main" id="{1B860C67-1EAA-4F22-80F1-81F2ACDB0D3F}"/>
                      </a:ext>
                    </a:extLst>
                  </p:cNvPr>
                  <p:cNvCxnSpPr>
                    <a:stCxn id="144" idx="0"/>
                    <a:endCxn id="144" idx="2"/>
                  </p:cNvCxnSpPr>
                  <p:nvPr/>
                </p:nvCxnSpPr>
                <p:spPr bwMode="auto">
                  <a:xfrm>
                    <a:off x="1859826" y="5565710"/>
                    <a:ext cx="0" cy="152186"/>
                  </a:xfrm>
                  <a:prstGeom prst="line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6" name="Gerader Verbinder 145">
                    <a:extLst>
                      <a:ext uri="{FF2B5EF4-FFF2-40B4-BE49-F238E27FC236}">
                        <a16:creationId xmlns:a16="http://schemas.microsoft.com/office/drawing/2014/main" id="{BF8A2CE7-2329-4477-B66E-42A6279667E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828800" y="5565710"/>
                    <a:ext cx="0" cy="152186"/>
                  </a:xfrm>
                  <a:prstGeom prst="line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7" name="Gerader Verbinder 146">
                    <a:extLst>
                      <a:ext uri="{FF2B5EF4-FFF2-40B4-BE49-F238E27FC236}">
                        <a16:creationId xmlns:a16="http://schemas.microsoft.com/office/drawing/2014/main" id="{158EE099-3274-488F-8B40-9994D70835E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890000" y="5568713"/>
                    <a:ext cx="0" cy="152186"/>
                  </a:xfrm>
                  <a:prstGeom prst="line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D46CD2FA-BA51-40CD-AB8D-DB059F3719A8}"/>
                  </a:ext>
                </a:extLst>
              </p:cNvPr>
              <p:cNvSpPr/>
              <p:nvPr/>
            </p:nvSpPr>
            <p:spPr bwMode="auto">
              <a:xfrm>
                <a:off x="2303221" y="4804400"/>
                <a:ext cx="376154" cy="352661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Ellipse 147">
                <a:extLst>
                  <a:ext uri="{FF2B5EF4-FFF2-40B4-BE49-F238E27FC236}">
                    <a16:creationId xmlns:a16="http://schemas.microsoft.com/office/drawing/2014/main" id="{0B6D3F57-2D48-447E-860F-111D2293FF4A}"/>
                  </a:ext>
                </a:extLst>
              </p:cNvPr>
              <p:cNvSpPr/>
              <p:nvPr/>
            </p:nvSpPr>
            <p:spPr bwMode="auto">
              <a:xfrm>
                <a:off x="3070217" y="4799704"/>
                <a:ext cx="376154" cy="352661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Ellipse 148">
                <a:extLst>
                  <a:ext uri="{FF2B5EF4-FFF2-40B4-BE49-F238E27FC236}">
                    <a16:creationId xmlns:a16="http://schemas.microsoft.com/office/drawing/2014/main" id="{63B09F55-E45C-4B09-BE8B-765F9D36AD4D}"/>
                  </a:ext>
                </a:extLst>
              </p:cNvPr>
              <p:cNvSpPr/>
              <p:nvPr/>
            </p:nvSpPr>
            <p:spPr bwMode="auto">
              <a:xfrm>
                <a:off x="3837515" y="4799704"/>
                <a:ext cx="376154" cy="352661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Ellipse 149">
                <a:extLst>
                  <a:ext uri="{FF2B5EF4-FFF2-40B4-BE49-F238E27FC236}">
                    <a16:creationId xmlns:a16="http://schemas.microsoft.com/office/drawing/2014/main" id="{65046CC0-A35F-4320-9C2D-5346F2E1C45D}"/>
                  </a:ext>
                </a:extLst>
              </p:cNvPr>
              <p:cNvSpPr/>
              <p:nvPr/>
            </p:nvSpPr>
            <p:spPr bwMode="auto">
              <a:xfrm>
                <a:off x="4605943" y="4804400"/>
                <a:ext cx="376154" cy="352661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Ellipse 150">
                <a:extLst>
                  <a:ext uri="{FF2B5EF4-FFF2-40B4-BE49-F238E27FC236}">
                    <a16:creationId xmlns:a16="http://schemas.microsoft.com/office/drawing/2014/main" id="{86609F83-9AF2-49F3-9439-51B75506D204}"/>
                  </a:ext>
                </a:extLst>
              </p:cNvPr>
              <p:cNvSpPr/>
              <p:nvPr/>
            </p:nvSpPr>
            <p:spPr bwMode="auto">
              <a:xfrm>
                <a:off x="5340496" y="4804400"/>
                <a:ext cx="376154" cy="352661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Freihandform: Form 159">
                <a:extLst>
                  <a:ext uri="{FF2B5EF4-FFF2-40B4-BE49-F238E27FC236}">
                    <a16:creationId xmlns:a16="http://schemas.microsoft.com/office/drawing/2014/main" id="{5ED897CE-70E5-402A-8ED4-CA7745E8932E}"/>
                  </a:ext>
                </a:extLst>
              </p:cNvPr>
              <p:cNvSpPr/>
              <p:nvPr/>
            </p:nvSpPr>
            <p:spPr bwMode="auto">
              <a:xfrm>
                <a:off x="2363086" y="4889741"/>
                <a:ext cx="255683" cy="178271"/>
              </a:xfrm>
              <a:custGeom>
                <a:avLst/>
                <a:gdLst>
                  <a:gd name="connsiteX0" fmla="*/ 0 w 568960"/>
                  <a:gd name="connsiteY0" fmla="*/ 703425 h 1359213"/>
                  <a:gd name="connsiteX1" fmla="*/ 182880 w 568960"/>
                  <a:gd name="connsiteY1" fmla="*/ 17625 h 1359213"/>
                  <a:gd name="connsiteX2" fmla="*/ 401320 w 568960"/>
                  <a:gd name="connsiteY2" fmla="*/ 1343505 h 1359213"/>
                  <a:gd name="connsiteX3" fmla="*/ 568960 w 568960"/>
                  <a:gd name="connsiteY3" fmla="*/ 627225 h 135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960" h="1359213">
                    <a:moveTo>
                      <a:pt x="0" y="703425"/>
                    </a:moveTo>
                    <a:cubicBezTo>
                      <a:pt x="57996" y="307185"/>
                      <a:pt x="115993" y="-89055"/>
                      <a:pt x="182880" y="17625"/>
                    </a:cubicBezTo>
                    <a:cubicBezTo>
                      <a:pt x="249767" y="124305"/>
                      <a:pt x="336973" y="1241905"/>
                      <a:pt x="401320" y="1343505"/>
                    </a:cubicBezTo>
                    <a:cubicBezTo>
                      <a:pt x="465667" y="1445105"/>
                      <a:pt x="517313" y="1036165"/>
                      <a:pt x="568960" y="627225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Freihandform: Form 160">
                <a:extLst>
                  <a:ext uri="{FF2B5EF4-FFF2-40B4-BE49-F238E27FC236}">
                    <a16:creationId xmlns:a16="http://schemas.microsoft.com/office/drawing/2014/main" id="{C8F49EDC-8D85-46BE-B0C1-DB1F478771DA}"/>
                  </a:ext>
                </a:extLst>
              </p:cNvPr>
              <p:cNvSpPr/>
              <p:nvPr/>
            </p:nvSpPr>
            <p:spPr bwMode="auto">
              <a:xfrm>
                <a:off x="3118914" y="4889741"/>
                <a:ext cx="255683" cy="178271"/>
              </a:xfrm>
              <a:custGeom>
                <a:avLst/>
                <a:gdLst>
                  <a:gd name="connsiteX0" fmla="*/ 0 w 568960"/>
                  <a:gd name="connsiteY0" fmla="*/ 703425 h 1359213"/>
                  <a:gd name="connsiteX1" fmla="*/ 182880 w 568960"/>
                  <a:gd name="connsiteY1" fmla="*/ 17625 h 1359213"/>
                  <a:gd name="connsiteX2" fmla="*/ 401320 w 568960"/>
                  <a:gd name="connsiteY2" fmla="*/ 1343505 h 1359213"/>
                  <a:gd name="connsiteX3" fmla="*/ 568960 w 568960"/>
                  <a:gd name="connsiteY3" fmla="*/ 627225 h 135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960" h="1359213">
                    <a:moveTo>
                      <a:pt x="0" y="703425"/>
                    </a:moveTo>
                    <a:cubicBezTo>
                      <a:pt x="57996" y="307185"/>
                      <a:pt x="115993" y="-89055"/>
                      <a:pt x="182880" y="17625"/>
                    </a:cubicBezTo>
                    <a:cubicBezTo>
                      <a:pt x="249767" y="124305"/>
                      <a:pt x="336973" y="1241905"/>
                      <a:pt x="401320" y="1343505"/>
                    </a:cubicBezTo>
                    <a:cubicBezTo>
                      <a:pt x="465667" y="1445105"/>
                      <a:pt x="517313" y="1036165"/>
                      <a:pt x="568960" y="62722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Freihandform: Form 161">
                <a:extLst>
                  <a:ext uri="{FF2B5EF4-FFF2-40B4-BE49-F238E27FC236}">
                    <a16:creationId xmlns:a16="http://schemas.microsoft.com/office/drawing/2014/main" id="{A5F8B3B1-2C6A-46C4-AC76-1DCA9624010A}"/>
                  </a:ext>
                </a:extLst>
              </p:cNvPr>
              <p:cNvSpPr/>
              <p:nvPr/>
            </p:nvSpPr>
            <p:spPr bwMode="auto">
              <a:xfrm>
                <a:off x="3890776" y="4884663"/>
                <a:ext cx="255683" cy="178271"/>
              </a:xfrm>
              <a:custGeom>
                <a:avLst/>
                <a:gdLst>
                  <a:gd name="connsiteX0" fmla="*/ 0 w 568960"/>
                  <a:gd name="connsiteY0" fmla="*/ 703425 h 1359213"/>
                  <a:gd name="connsiteX1" fmla="*/ 182880 w 568960"/>
                  <a:gd name="connsiteY1" fmla="*/ 17625 h 1359213"/>
                  <a:gd name="connsiteX2" fmla="*/ 401320 w 568960"/>
                  <a:gd name="connsiteY2" fmla="*/ 1343505 h 1359213"/>
                  <a:gd name="connsiteX3" fmla="*/ 568960 w 568960"/>
                  <a:gd name="connsiteY3" fmla="*/ 627225 h 135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960" h="1359213">
                    <a:moveTo>
                      <a:pt x="0" y="703425"/>
                    </a:moveTo>
                    <a:cubicBezTo>
                      <a:pt x="57996" y="307185"/>
                      <a:pt x="115993" y="-89055"/>
                      <a:pt x="182880" y="17625"/>
                    </a:cubicBezTo>
                    <a:cubicBezTo>
                      <a:pt x="249767" y="124305"/>
                      <a:pt x="336973" y="1241905"/>
                      <a:pt x="401320" y="1343505"/>
                    </a:cubicBezTo>
                    <a:cubicBezTo>
                      <a:pt x="465667" y="1445105"/>
                      <a:pt x="517313" y="1036165"/>
                      <a:pt x="568960" y="62722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Freihandform: Form 162">
                <a:extLst>
                  <a:ext uri="{FF2B5EF4-FFF2-40B4-BE49-F238E27FC236}">
                    <a16:creationId xmlns:a16="http://schemas.microsoft.com/office/drawing/2014/main" id="{B6853A01-CFAB-4803-9B12-043C68284ADB}"/>
                  </a:ext>
                </a:extLst>
              </p:cNvPr>
              <p:cNvSpPr/>
              <p:nvPr/>
            </p:nvSpPr>
            <p:spPr bwMode="auto">
              <a:xfrm>
                <a:off x="4666178" y="4889741"/>
                <a:ext cx="255683" cy="178271"/>
              </a:xfrm>
              <a:custGeom>
                <a:avLst/>
                <a:gdLst>
                  <a:gd name="connsiteX0" fmla="*/ 0 w 568960"/>
                  <a:gd name="connsiteY0" fmla="*/ 703425 h 1359213"/>
                  <a:gd name="connsiteX1" fmla="*/ 182880 w 568960"/>
                  <a:gd name="connsiteY1" fmla="*/ 17625 h 1359213"/>
                  <a:gd name="connsiteX2" fmla="*/ 401320 w 568960"/>
                  <a:gd name="connsiteY2" fmla="*/ 1343505 h 1359213"/>
                  <a:gd name="connsiteX3" fmla="*/ 568960 w 568960"/>
                  <a:gd name="connsiteY3" fmla="*/ 627225 h 135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960" h="1359213">
                    <a:moveTo>
                      <a:pt x="0" y="703425"/>
                    </a:moveTo>
                    <a:cubicBezTo>
                      <a:pt x="57996" y="307185"/>
                      <a:pt x="115993" y="-89055"/>
                      <a:pt x="182880" y="17625"/>
                    </a:cubicBezTo>
                    <a:cubicBezTo>
                      <a:pt x="249767" y="124305"/>
                      <a:pt x="336973" y="1241905"/>
                      <a:pt x="401320" y="1343505"/>
                    </a:cubicBezTo>
                    <a:cubicBezTo>
                      <a:pt x="465667" y="1445105"/>
                      <a:pt x="517313" y="1036165"/>
                      <a:pt x="568960" y="62722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Freihandform: Form 163">
                <a:extLst>
                  <a:ext uri="{FF2B5EF4-FFF2-40B4-BE49-F238E27FC236}">
                    <a16:creationId xmlns:a16="http://schemas.microsoft.com/office/drawing/2014/main" id="{78EF95EF-F46D-4E6B-8F94-23D3CA7F4C3B}"/>
                  </a:ext>
                </a:extLst>
              </p:cNvPr>
              <p:cNvSpPr/>
              <p:nvPr/>
            </p:nvSpPr>
            <p:spPr bwMode="auto">
              <a:xfrm>
                <a:off x="5400341" y="4889741"/>
                <a:ext cx="255683" cy="178271"/>
              </a:xfrm>
              <a:custGeom>
                <a:avLst/>
                <a:gdLst>
                  <a:gd name="connsiteX0" fmla="*/ 0 w 568960"/>
                  <a:gd name="connsiteY0" fmla="*/ 703425 h 1359213"/>
                  <a:gd name="connsiteX1" fmla="*/ 182880 w 568960"/>
                  <a:gd name="connsiteY1" fmla="*/ 17625 h 1359213"/>
                  <a:gd name="connsiteX2" fmla="*/ 401320 w 568960"/>
                  <a:gd name="connsiteY2" fmla="*/ 1343505 h 1359213"/>
                  <a:gd name="connsiteX3" fmla="*/ 568960 w 568960"/>
                  <a:gd name="connsiteY3" fmla="*/ 627225 h 135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960" h="1359213">
                    <a:moveTo>
                      <a:pt x="0" y="703425"/>
                    </a:moveTo>
                    <a:cubicBezTo>
                      <a:pt x="57996" y="307185"/>
                      <a:pt x="115993" y="-89055"/>
                      <a:pt x="182880" y="17625"/>
                    </a:cubicBezTo>
                    <a:cubicBezTo>
                      <a:pt x="249767" y="124305"/>
                      <a:pt x="336973" y="1241905"/>
                      <a:pt x="401320" y="1343505"/>
                    </a:cubicBezTo>
                    <a:cubicBezTo>
                      <a:pt x="465667" y="1445105"/>
                      <a:pt x="517313" y="1036165"/>
                      <a:pt x="568960" y="62722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4612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66" name="Gerader Verbinder 165">
                <a:extLst>
                  <a:ext uri="{FF2B5EF4-FFF2-40B4-BE49-F238E27FC236}">
                    <a16:creationId xmlns:a16="http://schemas.microsoft.com/office/drawing/2014/main" id="{9C0293B9-2467-4BA7-BEB2-1FF7C8822516}"/>
                  </a:ext>
                </a:extLst>
              </p:cNvPr>
              <p:cNvCxnSpPr/>
              <p:nvPr/>
            </p:nvCxnSpPr>
            <p:spPr bwMode="auto">
              <a:xfrm>
                <a:off x="2481112" y="4388470"/>
                <a:ext cx="3060000" cy="7915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9" name="Gerader Verbinder 168">
                <a:extLst>
                  <a:ext uri="{FF2B5EF4-FFF2-40B4-BE49-F238E27FC236}">
                    <a16:creationId xmlns:a16="http://schemas.microsoft.com/office/drawing/2014/main" id="{D54749CA-A3A7-4861-981E-962AE98FC2E9}"/>
                  </a:ext>
                </a:extLst>
              </p:cNvPr>
              <p:cNvCxnSpPr/>
              <p:nvPr/>
            </p:nvCxnSpPr>
            <p:spPr bwMode="auto">
              <a:xfrm>
                <a:off x="2488587" y="4388470"/>
                <a:ext cx="2087" cy="39600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1" name="Gerader Verbinder 170">
                <a:extLst>
                  <a:ext uri="{FF2B5EF4-FFF2-40B4-BE49-F238E27FC236}">
                    <a16:creationId xmlns:a16="http://schemas.microsoft.com/office/drawing/2014/main" id="{6B9E692C-406D-47BC-8C1F-64B733EDBC62}"/>
                  </a:ext>
                </a:extLst>
              </p:cNvPr>
              <p:cNvCxnSpPr/>
              <p:nvPr/>
            </p:nvCxnSpPr>
            <p:spPr bwMode="auto">
              <a:xfrm>
                <a:off x="5537144" y="4392427"/>
                <a:ext cx="2087" cy="39600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2" name="Gerader Verbinder 171">
                <a:extLst>
                  <a:ext uri="{FF2B5EF4-FFF2-40B4-BE49-F238E27FC236}">
                    <a16:creationId xmlns:a16="http://schemas.microsoft.com/office/drawing/2014/main" id="{9FE593B2-BF48-405A-BFE1-51384ECF7932}"/>
                  </a:ext>
                </a:extLst>
              </p:cNvPr>
              <p:cNvCxnSpPr/>
              <p:nvPr/>
            </p:nvCxnSpPr>
            <p:spPr bwMode="auto">
              <a:xfrm>
                <a:off x="4791705" y="4392427"/>
                <a:ext cx="2087" cy="39600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" name="Gerader Verbinder 172">
                <a:extLst>
                  <a:ext uri="{FF2B5EF4-FFF2-40B4-BE49-F238E27FC236}">
                    <a16:creationId xmlns:a16="http://schemas.microsoft.com/office/drawing/2014/main" id="{1507A0F8-FB7B-4A60-85D6-E312A6DA14F4}"/>
                  </a:ext>
                </a:extLst>
              </p:cNvPr>
              <p:cNvCxnSpPr/>
              <p:nvPr/>
            </p:nvCxnSpPr>
            <p:spPr bwMode="auto">
              <a:xfrm>
                <a:off x="4020510" y="4387885"/>
                <a:ext cx="2087" cy="39600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4" name="Gerader Verbinder 173">
                <a:extLst>
                  <a:ext uri="{FF2B5EF4-FFF2-40B4-BE49-F238E27FC236}">
                    <a16:creationId xmlns:a16="http://schemas.microsoft.com/office/drawing/2014/main" id="{CE292847-C5F7-4423-B40A-7CF0B96C267F}"/>
                  </a:ext>
                </a:extLst>
              </p:cNvPr>
              <p:cNvCxnSpPr/>
              <p:nvPr/>
            </p:nvCxnSpPr>
            <p:spPr bwMode="auto">
              <a:xfrm>
                <a:off x="3251402" y="4387772"/>
                <a:ext cx="2087" cy="39600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CFC93AE-451B-4A77-B2E1-30D80D4B146B}"/>
                    </a:ext>
                  </a:extLst>
                </p14:cNvPr>
                <p14:cNvContentPartPr/>
                <p14:nvPr/>
              </p14:nvContentPartPr>
              <p14:xfrm>
                <a:off x="8357320" y="3802440"/>
                <a:ext cx="138240" cy="1036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CFC93AE-451B-4A77-B2E1-30D80D4B14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48680" y="3793800"/>
                  <a:ext cx="155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35BCF5A-D1B2-4959-A57E-13646D77E4F0}"/>
                    </a:ext>
                  </a:extLst>
                </p14:cNvPr>
                <p14:cNvContentPartPr/>
                <p14:nvPr/>
              </p14:nvContentPartPr>
              <p14:xfrm>
                <a:off x="8402880" y="3905280"/>
                <a:ext cx="26640" cy="190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35BCF5A-D1B2-4959-A57E-13646D77E4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93880" y="3896640"/>
                  <a:ext cx="44280" cy="367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8" name="Textfeld 177">
              <a:extLst>
                <a:ext uri="{FF2B5EF4-FFF2-40B4-BE49-F238E27FC236}">
                  <a16:creationId xmlns:a16="http://schemas.microsoft.com/office/drawing/2014/main" id="{3B74D33A-F933-48EC-B4D8-4B6E86326D70}"/>
                </a:ext>
              </a:extLst>
            </p:cNvPr>
            <p:cNvSpPr txBox="1"/>
            <p:nvPr/>
          </p:nvSpPr>
          <p:spPr>
            <a:xfrm>
              <a:off x="8671816" y="3715780"/>
              <a:ext cx="235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79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Seite </a:t>
            </a:r>
            <a:fld id="{AFFDEE3A-0C1F-4BBA-BE29-6083D62621A0}" type="slidenum">
              <a:rPr lang="de-DE" altLang="de-DE" smtClean="0"/>
              <a:pPr/>
              <a:t>7</a:t>
            </a:fld>
            <a:r>
              <a:rPr lang="de-DE" altLang="de-DE" dirty="0"/>
              <a:t>				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54867" y="845739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de-DE" sz="1400" b="1" dirty="0"/>
              <a:t>Sensor </a:t>
            </a:r>
            <a:r>
              <a:rPr lang="de-DE" sz="1400" b="1" dirty="0" err="1"/>
              <a:t>Preparation</a:t>
            </a:r>
            <a:r>
              <a:rPr lang="de-DE" sz="1400" b="1" dirty="0"/>
              <a:t>: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Initial </a:t>
            </a:r>
            <a:r>
              <a:rPr lang="de-DE" sz="1400" dirty="0" err="1"/>
              <a:t>surface</a:t>
            </a:r>
            <a:r>
              <a:rPr lang="de-DE" sz="1400" dirty="0"/>
              <a:t> </a:t>
            </a:r>
            <a:r>
              <a:rPr lang="de-DE" sz="1400" dirty="0" err="1"/>
              <a:t>silanization</a:t>
            </a:r>
            <a:r>
              <a:rPr lang="de-DE" sz="1400" dirty="0"/>
              <a:t> (</a:t>
            </a:r>
            <a:r>
              <a:rPr lang="de-DE" sz="1400" dirty="0" err="1"/>
              <a:t>immersion</a:t>
            </a:r>
            <a:r>
              <a:rPr lang="de-DE" sz="1400" dirty="0"/>
              <a:t>, 2% APTES in </a:t>
            </a:r>
            <a:r>
              <a:rPr lang="de-DE" sz="1400" dirty="0" err="1"/>
              <a:t>toluene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1h)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 err="1"/>
              <a:t>Immobilization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two</a:t>
            </a:r>
            <a:r>
              <a:rPr lang="de-DE" sz="1400" dirty="0"/>
              <a:t> different </a:t>
            </a:r>
            <a:r>
              <a:rPr lang="de-DE" sz="1400" dirty="0" err="1"/>
              <a:t>antibodies</a:t>
            </a:r>
            <a:r>
              <a:rPr lang="de-DE" sz="1400" dirty="0"/>
              <a:t> (</a:t>
            </a:r>
            <a:r>
              <a:rPr lang="de-DE" sz="1400" dirty="0" err="1"/>
              <a:t>biotin</a:t>
            </a:r>
            <a:r>
              <a:rPr lang="de-DE" sz="1400" dirty="0"/>
              <a:t>, hexa-His-</a:t>
            </a:r>
            <a:r>
              <a:rPr lang="de-DE" sz="1400" dirty="0" err="1"/>
              <a:t>complex</a:t>
            </a:r>
            <a:r>
              <a:rPr lang="de-DE" sz="1400" dirty="0"/>
              <a:t>)</a:t>
            </a:r>
          </a:p>
          <a:p>
            <a:pPr marL="628650" lvl="1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3mg/ml </a:t>
            </a:r>
            <a:r>
              <a:rPr lang="de-DE" sz="1400" dirty="0" err="1"/>
              <a:t>biotin</a:t>
            </a:r>
            <a:r>
              <a:rPr lang="de-DE" sz="1400" dirty="0"/>
              <a:t> in DI-</a:t>
            </a:r>
            <a:r>
              <a:rPr lang="de-DE" sz="1400" dirty="0" err="1"/>
              <a:t>Water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1h</a:t>
            </a:r>
          </a:p>
          <a:p>
            <a:pPr marL="628650" lvl="1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250µl/ml </a:t>
            </a:r>
            <a:r>
              <a:rPr lang="de-DE" sz="1400" dirty="0" err="1"/>
              <a:t>ac</a:t>
            </a:r>
            <a:r>
              <a:rPr lang="de-DE" sz="1400" dirty="0"/>
              <a:t>-hexa-His-peptide in EDC and </a:t>
            </a:r>
            <a:r>
              <a:rPr lang="de-DE" sz="1400" dirty="0" err="1"/>
              <a:t>OSu</a:t>
            </a:r>
            <a:r>
              <a:rPr lang="de-DE" sz="1400" dirty="0"/>
              <a:t>, 3 x 15 min </a:t>
            </a:r>
          </a:p>
          <a:p>
            <a:pPr marL="0" indent="0"/>
            <a:endParaRPr lang="de-DE" sz="1400" dirty="0"/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310471" y="116632"/>
            <a:ext cx="8061325" cy="358560"/>
          </a:xfrm>
        </p:spPr>
        <p:txBody>
          <a:bodyPr/>
          <a:lstStyle/>
          <a:p>
            <a:r>
              <a:rPr lang="de-DE" dirty="0"/>
              <a:t>2. </a:t>
            </a:r>
            <a:r>
              <a:rPr lang="de-DE" sz="2400" dirty="0"/>
              <a:t>Fix-</a:t>
            </a:r>
            <a:r>
              <a:rPr lang="de-DE" dirty="0" err="1"/>
              <a:t>w</a:t>
            </a:r>
            <a:r>
              <a:rPr lang="de-DE" sz="2400" dirty="0" err="1"/>
              <a:t>avelength</a:t>
            </a:r>
            <a:r>
              <a:rPr lang="de-DE" sz="2400" dirty="0"/>
              <a:t> </a:t>
            </a:r>
            <a:r>
              <a:rPr lang="de-DE" sz="2400" dirty="0" err="1"/>
              <a:t>protein</a:t>
            </a:r>
            <a:r>
              <a:rPr lang="de-DE" sz="2400" dirty="0"/>
              <a:t> </a:t>
            </a:r>
            <a:r>
              <a:rPr lang="de-DE" sz="2400" dirty="0" err="1"/>
              <a:t>interaction</a:t>
            </a:r>
            <a:r>
              <a:rPr lang="de-DE" sz="2400" dirty="0"/>
              <a:t> </a:t>
            </a:r>
            <a:r>
              <a:rPr lang="de-DE" sz="2400" dirty="0" err="1"/>
              <a:t>measurement</a:t>
            </a:r>
            <a:endParaRPr lang="de-DE" dirty="0"/>
          </a:p>
        </p:txBody>
      </p: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F331DEE4-51C0-4655-8D0A-A473F0A49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1BFEF21-23B4-485A-9AE4-4ECD57E7CF70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  <p:pic>
        <p:nvPicPr>
          <p:cNvPr id="31" name="Bild 7">
            <a:extLst>
              <a:ext uri="{FF2B5EF4-FFF2-40B4-BE49-F238E27FC236}">
                <a16:creationId xmlns:a16="http://schemas.microsoft.com/office/drawing/2014/main" id="{45E2CDAA-EA24-4BA9-A6D2-7FC65758D146}"/>
              </a:ext>
            </a:extLst>
          </p:cNvPr>
          <p:cNvPicPr/>
          <p:nvPr/>
        </p:nvPicPr>
        <p:blipFill rotWithShape="1">
          <a:blip r:embed="rId2"/>
          <a:srcRect l="7316" t="43438" r="6139" b="9593"/>
          <a:stretch/>
        </p:blipFill>
        <p:spPr bwMode="auto">
          <a:xfrm>
            <a:off x="2049662" y="4717002"/>
            <a:ext cx="5330650" cy="1444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7B3033A-DDF2-42E3-9C97-D484DE04C3DA}"/>
              </a:ext>
            </a:extLst>
          </p:cNvPr>
          <p:cNvGrpSpPr/>
          <p:nvPr/>
        </p:nvGrpSpPr>
        <p:grpSpPr>
          <a:xfrm>
            <a:off x="218329" y="2666602"/>
            <a:ext cx="8268190" cy="1897927"/>
            <a:chOff x="218329" y="2666602"/>
            <a:chExt cx="8268190" cy="1897927"/>
          </a:xfrm>
        </p:grpSpPr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9DC34752-FFCA-4666-9DAA-94C47E094EB2}"/>
                </a:ext>
              </a:extLst>
            </p:cNvPr>
            <p:cNvCxnSpPr/>
            <p:nvPr/>
          </p:nvCxnSpPr>
          <p:spPr bwMode="auto">
            <a:xfrm>
              <a:off x="4932040" y="2666602"/>
              <a:ext cx="0" cy="141047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8ED76FE-4C68-4236-9D0B-C792F7B7ADE3}"/>
                </a:ext>
              </a:extLst>
            </p:cNvPr>
            <p:cNvSpPr txBox="1"/>
            <p:nvPr/>
          </p:nvSpPr>
          <p:spPr>
            <a:xfrm>
              <a:off x="3221309" y="4256752"/>
              <a:ext cx="633508" cy="30777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Biotin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508709B4-EDFB-42FC-8FFB-D022507109D0}"/>
                </a:ext>
              </a:extLst>
            </p:cNvPr>
            <p:cNvSpPr txBox="1"/>
            <p:nvPr/>
          </p:nvSpPr>
          <p:spPr>
            <a:xfrm>
              <a:off x="5469811" y="4251286"/>
              <a:ext cx="1786066" cy="307777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ac</a:t>
              </a:r>
              <a:r>
                <a:rPr lang="de-DE" sz="1400" dirty="0"/>
                <a:t>-hexa-His-peptide</a:t>
              </a:r>
            </a:p>
          </p:txBody>
        </p: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4EF1F815-5529-4662-A273-8ED78099B5E3}"/>
                </a:ext>
              </a:extLst>
            </p:cNvPr>
            <p:cNvGrpSpPr/>
            <p:nvPr/>
          </p:nvGrpSpPr>
          <p:grpSpPr>
            <a:xfrm>
              <a:off x="218329" y="3293401"/>
              <a:ext cx="8268190" cy="923099"/>
              <a:chOff x="218329" y="3293401"/>
              <a:chExt cx="8268190" cy="923099"/>
            </a:xfrm>
          </p:grpSpPr>
          <p:grpSp>
            <p:nvGrpSpPr>
              <p:cNvPr id="48" name="Gruppieren 47">
                <a:extLst>
                  <a:ext uri="{FF2B5EF4-FFF2-40B4-BE49-F238E27FC236}">
                    <a16:creationId xmlns:a16="http://schemas.microsoft.com/office/drawing/2014/main" id="{D6FE5BDA-A08C-4725-BE19-FD0E2E2DA14E}"/>
                  </a:ext>
                </a:extLst>
              </p:cNvPr>
              <p:cNvGrpSpPr/>
              <p:nvPr/>
            </p:nvGrpSpPr>
            <p:grpSpPr>
              <a:xfrm>
                <a:off x="218329" y="3293401"/>
                <a:ext cx="8268190" cy="663001"/>
                <a:chOff x="219360" y="2991895"/>
                <a:chExt cx="8268190" cy="663001"/>
              </a:xfrm>
            </p:grpSpPr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A67089F6-7E28-4420-91F8-9242AFC60C38}"/>
                    </a:ext>
                  </a:extLst>
                </p:cNvPr>
                <p:cNvGrpSpPr/>
                <p:nvPr/>
              </p:nvGrpSpPr>
              <p:grpSpPr>
                <a:xfrm>
                  <a:off x="539750" y="2991895"/>
                  <a:ext cx="7524000" cy="589505"/>
                  <a:chOff x="539750" y="2991895"/>
                  <a:chExt cx="7524000" cy="589505"/>
                </a:xfrm>
              </p:grpSpPr>
              <p:cxnSp>
                <p:nvCxnSpPr>
                  <p:cNvPr id="20" name="Gerader Verbinder 19">
                    <a:extLst>
                      <a:ext uri="{FF2B5EF4-FFF2-40B4-BE49-F238E27FC236}">
                        <a16:creationId xmlns:a16="http://schemas.microsoft.com/office/drawing/2014/main" id="{C5C34940-4E3F-4D4E-8738-2DE5EA2AAFF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39750" y="3501008"/>
                    <a:ext cx="7524000" cy="0"/>
                  </a:xfrm>
                  <a:prstGeom prst="line">
                    <a:avLst/>
                  </a:prstGeom>
                  <a:solidFill>
                    <a:schemeClr val="tx2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8" name="Flussdiagramm: Grenzstelle 17">
                    <a:extLst>
                      <a:ext uri="{FF2B5EF4-FFF2-40B4-BE49-F238E27FC236}">
                        <a16:creationId xmlns:a16="http://schemas.microsoft.com/office/drawing/2014/main" id="{BE30C59F-4252-4C20-8775-505BD1877A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43608" y="2996952"/>
                    <a:ext cx="1008112" cy="432048"/>
                  </a:xfrm>
                  <a:prstGeom prst="flowChartTerminator">
                    <a:avLst/>
                  </a:prstGeom>
                  <a:noFill/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4" name="Gruppieren 33">
                    <a:extLst>
                      <a:ext uri="{FF2B5EF4-FFF2-40B4-BE49-F238E27FC236}">
                        <a16:creationId xmlns:a16="http://schemas.microsoft.com/office/drawing/2014/main" id="{7EE94F68-6917-4F99-90E9-2B2BD901D461}"/>
                      </a:ext>
                    </a:extLst>
                  </p:cNvPr>
                  <p:cNvGrpSpPr/>
                  <p:nvPr/>
                </p:nvGrpSpPr>
                <p:grpSpPr>
                  <a:xfrm>
                    <a:off x="2390380" y="2991895"/>
                    <a:ext cx="1008112" cy="584998"/>
                    <a:chOff x="1043608" y="2996952"/>
                    <a:chExt cx="1008112" cy="584998"/>
                  </a:xfrm>
                </p:grpSpPr>
                <p:sp>
                  <p:nvSpPr>
                    <p:cNvPr id="35" name="Flussdiagramm: Grenzstelle 34">
                      <a:extLst>
                        <a:ext uri="{FF2B5EF4-FFF2-40B4-BE49-F238E27FC236}">
                          <a16:creationId xmlns:a16="http://schemas.microsoft.com/office/drawing/2014/main" id="{963F169C-6B90-4D5E-AE36-BA9665F0AC1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43608" y="2996952"/>
                      <a:ext cx="1008112" cy="432048"/>
                    </a:xfrm>
                    <a:prstGeom prst="flowChartTerminator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" name="Rechteck 35">
                      <a:extLst>
                        <a:ext uri="{FF2B5EF4-FFF2-40B4-BE49-F238E27FC236}">
                          <a16:creationId xmlns:a16="http://schemas.microsoft.com/office/drawing/2014/main" id="{5A5BFF91-82D2-4B41-A034-8D7ACF4DD44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16132" y="3293918"/>
                      <a:ext cx="648072" cy="288032"/>
                    </a:xfrm>
                    <a:prstGeom prst="rect">
                      <a:avLst/>
                    </a:prstGeom>
                    <a:solidFill>
                      <a:srgbClr val="FFC000">
                        <a:alpha val="70000"/>
                      </a:srgb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7" name="Gruppieren 36">
                    <a:extLst>
                      <a:ext uri="{FF2B5EF4-FFF2-40B4-BE49-F238E27FC236}">
                        <a16:creationId xmlns:a16="http://schemas.microsoft.com/office/drawing/2014/main" id="{722CBD18-7098-4701-B075-4B3F7CD9C044}"/>
                      </a:ext>
                    </a:extLst>
                  </p:cNvPr>
                  <p:cNvGrpSpPr/>
                  <p:nvPr/>
                </p:nvGrpSpPr>
                <p:grpSpPr>
                  <a:xfrm>
                    <a:off x="3737152" y="2996362"/>
                    <a:ext cx="1008112" cy="584998"/>
                    <a:chOff x="1043608" y="2996952"/>
                    <a:chExt cx="1008112" cy="584998"/>
                  </a:xfrm>
                </p:grpSpPr>
                <p:sp>
                  <p:nvSpPr>
                    <p:cNvPr id="38" name="Flussdiagramm: Grenzstelle 37">
                      <a:extLst>
                        <a:ext uri="{FF2B5EF4-FFF2-40B4-BE49-F238E27FC236}">
                          <a16:creationId xmlns:a16="http://schemas.microsoft.com/office/drawing/2014/main" id="{A956F117-5EDB-4EE0-B7EE-E12E007ACA2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43608" y="2996952"/>
                      <a:ext cx="1008112" cy="432048"/>
                    </a:xfrm>
                    <a:prstGeom prst="flowChartTerminator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Rechteck 38">
                      <a:extLst>
                        <a:ext uri="{FF2B5EF4-FFF2-40B4-BE49-F238E27FC236}">
                          <a16:creationId xmlns:a16="http://schemas.microsoft.com/office/drawing/2014/main" id="{9F2B51A5-2F9A-4829-9957-7A522BD2C4F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16132" y="3293918"/>
                      <a:ext cx="648072" cy="288032"/>
                    </a:xfrm>
                    <a:prstGeom prst="rect">
                      <a:avLst/>
                    </a:prstGeom>
                    <a:solidFill>
                      <a:srgbClr val="FFC000">
                        <a:alpha val="70000"/>
                      </a:srgb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0" name="Gruppieren 39">
                    <a:extLst>
                      <a:ext uri="{FF2B5EF4-FFF2-40B4-BE49-F238E27FC236}">
                        <a16:creationId xmlns:a16="http://schemas.microsoft.com/office/drawing/2014/main" id="{E216A68A-D584-4D38-A9A1-E4953782E920}"/>
                      </a:ext>
                    </a:extLst>
                  </p:cNvPr>
                  <p:cNvGrpSpPr/>
                  <p:nvPr/>
                </p:nvGrpSpPr>
                <p:grpSpPr>
                  <a:xfrm>
                    <a:off x="5083924" y="2991895"/>
                    <a:ext cx="1008112" cy="584998"/>
                    <a:chOff x="1043608" y="2996952"/>
                    <a:chExt cx="1008112" cy="584998"/>
                  </a:xfrm>
                </p:grpSpPr>
                <p:sp>
                  <p:nvSpPr>
                    <p:cNvPr id="41" name="Flussdiagramm: Grenzstelle 40">
                      <a:extLst>
                        <a:ext uri="{FF2B5EF4-FFF2-40B4-BE49-F238E27FC236}">
                          <a16:creationId xmlns:a16="http://schemas.microsoft.com/office/drawing/2014/main" id="{C41FDEAA-CF8B-4949-B9BD-3FA4EB17E22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43608" y="2996952"/>
                      <a:ext cx="1008112" cy="432048"/>
                    </a:xfrm>
                    <a:prstGeom prst="flowChartTerminator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Rechteck 41">
                      <a:extLst>
                        <a:ext uri="{FF2B5EF4-FFF2-40B4-BE49-F238E27FC236}">
                          <a16:creationId xmlns:a16="http://schemas.microsoft.com/office/drawing/2014/main" id="{EDC048CA-CA99-40EE-8D18-9B668288FFF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16132" y="3293918"/>
                      <a:ext cx="648072" cy="288032"/>
                    </a:xfrm>
                    <a:prstGeom prst="rect">
                      <a:avLst/>
                    </a:prstGeom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3" name="Gruppieren 42">
                    <a:extLst>
                      <a:ext uri="{FF2B5EF4-FFF2-40B4-BE49-F238E27FC236}">
                        <a16:creationId xmlns:a16="http://schemas.microsoft.com/office/drawing/2014/main" id="{E0782FE5-E666-4A9F-9E02-BFB6ACAD2ADC}"/>
                      </a:ext>
                    </a:extLst>
                  </p:cNvPr>
                  <p:cNvGrpSpPr/>
                  <p:nvPr/>
                </p:nvGrpSpPr>
                <p:grpSpPr>
                  <a:xfrm>
                    <a:off x="6430695" y="2996402"/>
                    <a:ext cx="1008112" cy="584998"/>
                    <a:chOff x="1043608" y="2996952"/>
                    <a:chExt cx="1008112" cy="584998"/>
                  </a:xfrm>
                </p:grpSpPr>
                <p:sp>
                  <p:nvSpPr>
                    <p:cNvPr id="44" name="Flussdiagramm: Grenzstelle 43">
                      <a:extLst>
                        <a:ext uri="{FF2B5EF4-FFF2-40B4-BE49-F238E27FC236}">
                          <a16:creationId xmlns:a16="http://schemas.microsoft.com/office/drawing/2014/main" id="{15880B9C-BD20-45EB-A767-463F372E303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43608" y="2996952"/>
                      <a:ext cx="1008112" cy="432048"/>
                    </a:xfrm>
                    <a:prstGeom prst="flowChartTerminator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Rechteck 44">
                      <a:extLst>
                        <a:ext uri="{FF2B5EF4-FFF2-40B4-BE49-F238E27FC236}">
                          <a16:creationId xmlns:a16="http://schemas.microsoft.com/office/drawing/2014/main" id="{997F099E-AC80-4789-A6ED-A976B5FE680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16132" y="3293918"/>
                      <a:ext cx="648072" cy="288032"/>
                    </a:xfrm>
                    <a:prstGeom prst="rect">
                      <a:avLst/>
                    </a:prstGeom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46" name="Textfeld 45">
                  <a:extLst>
                    <a:ext uri="{FF2B5EF4-FFF2-40B4-BE49-F238E27FC236}">
                      <a16:creationId xmlns:a16="http://schemas.microsoft.com/office/drawing/2014/main" id="{58B58D97-46E6-4E90-BF9D-1B8525C266C9}"/>
                    </a:ext>
                  </a:extLst>
                </p:cNvPr>
                <p:cNvSpPr txBox="1"/>
                <p:nvPr/>
              </p:nvSpPr>
              <p:spPr>
                <a:xfrm>
                  <a:off x="219360" y="3347119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/>
                    <a:t>in</a:t>
                  </a:r>
                </a:p>
              </p:txBody>
            </p:sp>
            <p:sp>
              <p:nvSpPr>
                <p:cNvPr id="47" name="Textfeld 46">
                  <a:extLst>
                    <a:ext uri="{FF2B5EF4-FFF2-40B4-BE49-F238E27FC236}">
                      <a16:creationId xmlns:a16="http://schemas.microsoft.com/office/drawing/2014/main" id="{A79BABAD-85B0-487A-8B0C-F941E0DD6AB5}"/>
                    </a:ext>
                  </a:extLst>
                </p:cNvPr>
                <p:cNvSpPr txBox="1"/>
                <p:nvPr/>
              </p:nvSpPr>
              <p:spPr>
                <a:xfrm>
                  <a:off x="8054418" y="3347118"/>
                  <a:ext cx="4331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/>
                    <a:t>out</a:t>
                  </a:r>
                </a:p>
              </p:txBody>
            </p:sp>
          </p:grpSp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98B94CD5-AD42-4220-9198-1EF448DCA966}"/>
                  </a:ext>
                </a:extLst>
              </p:cNvPr>
              <p:cNvSpPr txBox="1"/>
              <p:nvPr/>
            </p:nvSpPr>
            <p:spPr>
              <a:xfrm>
                <a:off x="1112253" y="3908723"/>
                <a:ext cx="8611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R1 (</a:t>
                </a:r>
                <a:r>
                  <a:rPr lang="de-DE" sz="1400" dirty="0" err="1"/>
                  <a:t>Ref</a:t>
                </a:r>
                <a:r>
                  <a:rPr lang="de-DE" sz="1400" dirty="0"/>
                  <a:t>)</a:t>
                </a:r>
              </a:p>
            </p:txBody>
          </p:sp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2902AF86-0BB2-4224-B4AC-2845DAF077EA}"/>
                  </a:ext>
                </a:extLst>
              </p:cNvPr>
              <p:cNvSpPr txBox="1"/>
              <p:nvPr/>
            </p:nvSpPr>
            <p:spPr>
              <a:xfrm>
                <a:off x="2686457" y="3908723"/>
                <a:ext cx="4138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R2</a:t>
                </a:r>
              </a:p>
            </p:txBody>
          </p:sp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1EB77D25-42A4-43F1-9BCE-1944801F7977}"/>
                  </a:ext>
                </a:extLst>
              </p:cNvPr>
              <p:cNvSpPr txBox="1"/>
              <p:nvPr/>
            </p:nvSpPr>
            <p:spPr>
              <a:xfrm>
                <a:off x="4025733" y="3908723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R3</a:t>
                </a:r>
              </a:p>
            </p:txBody>
          </p:sp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A1FA94E9-DF38-4AC4-99D4-13A4DFACCBE3}"/>
                  </a:ext>
                </a:extLst>
              </p:cNvPr>
              <p:cNvSpPr txBox="1"/>
              <p:nvPr/>
            </p:nvSpPr>
            <p:spPr>
              <a:xfrm>
                <a:off x="5379724" y="3908723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R4</a:t>
                </a:r>
              </a:p>
            </p:txBody>
          </p:sp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345F07CB-C9AE-47AA-8278-19CF0DA3063E}"/>
                  </a:ext>
                </a:extLst>
              </p:cNvPr>
              <p:cNvSpPr txBox="1"/>
              <p:nvPr/>
            </p:nvSpPr>
            <p:spPr>
              <a:xfrm>
                <a:off x="6726358" y="3908723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R5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88B81E17-29B8-469D-A5BE-95BB1CF81EE2}"/>
                </a:ext>
              </a:extLst>
            </p:cNvPr>
            <p:cNvGrpSpPr/>
            <p:nvPr/>
          </p:nvGrpSpPr>
          <p:grpSpPr>
            <a:xfrm>
              <a:off x="1204890" y="2731001"/>
              <a:ext cx="704792" cy="691579"/>
              <a:chOff x="1204890" y="2731001"/>
              <a:chExt cx="704792" cy="691579"/>
            </a:xfrm>
          </p:grpSpPr>
          <p:grpSp>
            <p:nvGrpSpPr>
              <p:cNvPr id="90" name="Gruppieren 89">
                <a:extLst>
                  <a:ext uri="{FF2B5EF4-FFF2-40B4-BE49-F238E27FC236}">
                    <a16:creationId xmlns:a16="http://schemas.microsoft.com/office/drawing/2014/main" id="{6CFDDA36-A9D7-45D1-AF9F-1F302BE71C42}"/>
                  </a:ext>
                </a:extLst>
              </p:cNvPr>
              <p:cNvGrpSpPr/>
              <p:nvPr/>
            </p:nvGrpSpPr>
            <p:grpSpPr>
              <a:xfrm>
                <a:off x="1204890" y="2731001"/>
                <a:ext cx="704792" cy="691579"/>
                <a:chOff x="6598806" y="2731001"/>
                <a:chExt cx="704792" cy="691579"/>
              </a:xfrm>
            </p:grpSpPr>
            <p:grpSp>
              <p:nvGrpSpPr>
                <p:cNvPr id="91" name="Gruppieren 90">
                  <a:extLst>
                    <a:ext uri="{FF2B5EF4-FFF2-40B4-BE49-F238E27FC236}">
                      <a16:creationId xmlns:a16="http://schemas.microsoft.com/office/drawing/2014/main" id="{A8A0E6B6-83B3-4A06-AD32-5807AE6AD46A}"/>
                    </a:ext>
                  </a:extLst>
                </p:cNvPr>
                <p:cNvGrpSpPr/>
                <p:nvPr/>
              </p:nvGrpSpPr>
              <p:grpSpPr>
                <a:xfrm>
                  <a:off x="6603761" y="3176326"/>
                  <a:ext cx="699837" cy="246254"/>
                  <a:chOff x="7094501" y="2138279"/>
                  <a:chExt cx="699837" cy="246254"/>
                </a:xfrm>
              </p:grpSpPr>
              <p:sp>
                <p:nvSpPr>
                  <p:cNvPr id="93" name="Minuszeichen 92">
                    <a:extLst>
                      <a:ext uri="{FF2B5EF4-FFF2-40B4-BE49-F238E27FC236}">
                        <a16:creationId xmlns:a16="http://schemas.microsoft.com/office/drawing/2014/main" id="{E242863C-1E1F-42DF-8CFA-6C1CAF4787BA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028043" y="2204737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4" name="Minuszeichen 93">
                    <a:extLst>
                      <a:ext uri="{FF2B5EF4-FFF2-40B4-BE49-F238E27FC236}">
                        <a16:creationId xmlns:a16="http://schemas.microsoft.com/office/drawing/2014/main" id="{C5E30AF1-039E-4536-BA12-E5CACBE55FD3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248873" y="2219314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5" name="Minuszeichen 94">
                    <a:extLst>
                      <a:ext uri="{FF2B5EF4-FFF2-40B4-BE49-F238E27FC236}">
                        <a16:creationId xmlns:a16="http://schemas.microsoft.com/office/drawing/2014/main" id="{7847644E-2351-4F58-8ABA-F7D6924B8B54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462524" y="2221003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6" name="Minuszeichen 95">
                    <a:extLst>
                      <a:ext uri="{FF2B5EF4-FFF2-40B4-BE49-F238E27FC236}">
                        <a16:creationId xmlns:a16="http://schemas.microsoft.com/office/drawing/2014/main" id="{D412E413-F041-44EF-BFE8-055631E881B9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357327" y="2217624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7" name="Minuszeichen 96">
                    <a:extLst>
                      <a:ext uri="{FF2B5EF4-FFF2-40B4-BE49-F238E27FC236}">
                        <a16:creationId xmlns:a16="http://schemas.microsoft.com/office/drawing/2014/main" id="{A68EAD7A-79F6-4891-AC5C-041F7B52ADC2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564350" y="2221002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8" name="Minuszeichen 97">
                    <a:extLst>
                      <a:ext uri="{FF2B5EF4-FFF2-40B4-BE49-F238E27FC236}">
                        <a16:creationId xmlns:a16="http://schemas.microsoft.com/office/drawing/2014/main" id="{D5DFBF91-A9E9-41E3-AE09-6A6E022E48C6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133240" y="2204736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92" name="Gerader Verbinder 91">
                  <a:extLst>
                    <a:ext uri="{FF2B5EF4-FFF2-40B4-BE49-F238E27FC236}">
                      <a16:creationId xmlns:a16="http://schemas.microsoft.com/office/drawing/2014/main" id="{D419F6EB-C7BA-4D8A-89C0-1B7B2DE874FD}"/>
                    </a:ext>
                  </a:extLst>
                </p:cNvPr>
                <p:cNvCxnSpPr/>
                <p:nvPr/>
              </p:nvCxnSpPr>
              <p:spPr bwMode="auto">
                <a:xfrm flipV="1">
                  <a:off x="6598806" y="2731001"/>
                  <a:ext cx="0" cy="513085"/>
                </a:xfrm>
                <a:prstGeom prst="line">
                  <a:avLst/>
                </a:prstGeom>
                <a:solidFill>
                  <a:schemeClr val="tx2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99" name="Gerader Verbinder 98">
                <a:extLst>
                  <a:ext uri="{FF2B5EF4-FFF2-40B4-BE49-F238E27FC236}">
                    <a16:creationId xmlns:a16="http://schemas.microsoft.com/office/drawing/2014/main" id="{DC2008AD-78BF-4D41-A4BC-14CF852A9E64}"/>
                  </a:ext>
                </a:extLst>
              </p:cNvPr>
              <p:cNvCxnSpPr>
                <a:stCxn id="97" idx="0"/>
              </p:cNvCxnSpPr>
              <p:nvPr/>
            </p:nvCxnSpPr>
            <p:spPr bwMode="auto">
              <a:xfrm flipV="1">
                <a:off x="1854445" y="2731001"/>
                <a:ext cx="0" cy="516827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C7B92843-CBE6-4E5A-85A7-6C85BDD6CFE8}"/>
                </a:ext>
              </a:extLst>
            </p:cNvPr>
            <p:cNvGrpSpPr/>
            <p:nvPr/>
          </p:nvGrpSpPr>
          <p:grpSpPr>
            <a:xfrm>
              <a:off x="2559875" y="2714499"/>
              <a:ext cx="704792" cy="691579"/>
              <a:chOff x="1204890" y="2731001"/>
              <a:chExt cx="704792" cy="691579"/>
            </a:xfrm>
          </p:grpSpPr>
          <p:grpSp>
            <p:nvGrpSpPr>
              <p:cNvPr id="101" name="Gruppieren 100">
                <a:extLst>
                  <a:ext uri="{FF2B5EF4-FFF2-40B4-BE49-F238E27FC236}">
                    <a16:creationId xmlns:a16="http://schemas.microsoft.com/office/drawing/2014/main" id="{6817551B-B4DF-407E-A475-832F00649090}"/>
                  </a:ext>
                </a:extLst>
              </p:cNvPr>
              <p:cNvGrpSpPr/>
              <p:nvPr/>
            </p:nvGrpSpPr>
            <p:grpSpPr>
              <a:xfrm>
                <a:off x="1204890" y="2731001"/>
                <a:ext cx="704792" cy="691579"/>
                <a:chOff x="6598806" y="2731001"/>
                <a:chExt cx="704792" cy="691579"/>
              </a:xfrm>
            </p:grpSpPr>
            <p:grpSp>
              <p:nvGrpSpPr>
                <p:cNvPr id="103" name="Gruppieren 102">
                  <a:extLst>
                    <a:ext uri="{FF2B5EF4-FFF2-40B4-BE49-F238E27FC236}">
                      <a16:creationId xmlns:a16="http://schemas.microsoft.com/office/drawing/2014/main" id="{FCA2A479-042A-4CBD-A888-E99C110F1B0B}"/>
                    </a:ext>
                  </a:extLst>
                </p:cNvPr>
                <p:cNvGrpSpPr/>
                <p:nvPr/>
              </p:nvGrpSpPr>
              <p:grpSpPr>
                <a:xfrm>
                  <a:off x="6603761" y="3176326"/>
                  <a:ext cx="699837" cy="246254"/>
                  <a:chOff x="7094501" y="2138279"/>
                  <a:chExt cx="699837" cy="246254"/>
                </a:xfrm>
              </p:grpSpPr>
              <p:sp>
                <p:nvSpPr>
                  <p:cNvPr id="105" name="Minuszeichen 104">
                    <a:extLst>
                      <a:ext uri="{FF2B5EF4-FFF2-40B4-BE49-F238E27FC236}">
                        <a16:creationId xmlns:a16="http://schemas.microsoft.com/office/drawing/2014/main" id="{679FAB64-A078-4043-8D36-7EFB7EDB1ABE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028043" y="2204737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6" name="Minuszeichen 105">
                    <a:extLst>
                      <a:ext uri="{FF2B5EF4-FFF2-40B4-BE49-F238E27FC236}">
                        <a16:creationId xmlns:a16="http://schemas.microsoft.com/office/drawing/2014/main" id="{6F39CE5E-41EB-4043-94E0-F567EFD22EAF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248873" y="2219314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7" name="Minuszeichen 106">
                    <a:extLst>
                      <a:ext uri="{FF2B5EF4-FFF2-40B4-BE49-F238E27FC236}">
                        <a16:creationId xmlns:a16="http://schemas.microsoft.com/office/drawing/2014/main" id="{534C5048-2114-4845-9EE6-3FB5E86895D2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462524" y="2221003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8" name="Minuszeichen 107">
                    <a:extLst>
                      <a:ext uri="{FF2B5EF4-FFF2-40B4-BE49-F238E27FC236}">
                        <a16:creationId xmlns:a16="http://schemas.microsoft.com/office/drawing/2014/main" id="{F66E9C4F-089E-45C5-A098-96D560A94517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357327" y="2217624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9" name="Minuszeichen 108">
                    <a:extLst>
                      <a:ext uri="{FF2B5EF4-FFF2-40B4-BE49-F238E27FC236}">
                        <a16:creationId xmlns:a16="http://schemas.microsoft.com/office/drawing/2014/main" id="{45F15912-67DD-4ED3-B904-B81859387E84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564350" y="2221002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0" name="Minuszeichen 109">
                    <a:extLst>
                      <a:ext uri="{FF2B5EF4-FFF2-40B4-BE49-F238E27FC236}">
                        <a16:creationId xmlns:a16="http://schemas.microsoft.com/office/drawing/2014/main" id="{D80BC04E-44C6-4EB0-9347-691EDCF68B08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133240" y="2204736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04" name="Gerader Verbinder 103">
                  <a:extLst>
                    <a:ext uri="{FF2B5EF4-FFF2-40B4-BE49-F238E27FC236}">
                      <a16:creationId xmlns:a16="http://schemas.microsoft.com/office/drawing/2014/main" id="{3D9CC4BC-8CC8-473D-AF69-0A94874583F9}"/>
                    </a:ext>
                  </a:extLst>
                </p:cNvPr>
                <p:cNvCxnSpPr/>
                <p:nvPr/>
              </p:nvCxnSpPr>
              <p:spPr bwMode="auto">
                <a:xfrm flipV="1">
                  <a:off x="6598806" y="2731001"/>
                  <a:ext cx="0" cy="513085"/>
                </a:xfrm>
                <a:prstGeom prst="line">
                  <a:avLst/>
                </a:prstGeom>
                <a:solidFill>
                  <a:schemeClr val="tx2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02" name="Gerader Verbinder 101">
                <a:extLst>
                  <a:ext uri="{FF2B5EF4-FFF2-40B4-BE49-F238E27FC236}">
                    <a16:creationId xmlns:a16="http://schemas.microsoft.com/office/drawing/2014/main" id="{F55E6F95-8136-489B-BE3E-BF62B0B01492}"/>
                  </a:ext>
                </a:extLst>
              </p:cNvPr>
              <p:cNvCxnSpPr>
                <a:stCxn id="109" idx="0"/>
              </p:cNvCxnSpPr>
              <p:nvPr/>
            </p:nvCxnSpPr>
            <p:spPr bwMode="auto">
              <a:xfrm flipV="1">
                <a:off x="1854445" y="2731001"/>
                <a:ext cx="0" cy="516827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059D03AB-8CBF-4A3F-BCFA-829C71796C33}"/>
                </a:ext>
              </a:extLst>
            </p:cNvPr>
            <p:cNvGrpSpPr/>
            <p:nvPr/>
          </p:nvGrpSpPr>
          <p:grpSpPr>
            <a:xfrm>
              <a:off x="3913503" y="2726613"/>
              <a:ext cx="704792" cy="691579"/>
              <a:chOff x="1204890" y="2731001"/>
              <a:chExt cx="704792" cy="691579"/>
            </a:xfrm>
          </p:grpSpPr>
          <p:grpSp>
            <p:nvGrpSpPr>
              <p:cNvPr id="112" name="Gruppieren 111">
                <a:extLst>
                  <a:ext uri="{FF2B5EF4-FFF2-40B4-BE49-F238E27FC236}">
                    <a16:creationId xmlns:a16="http://schemas.microsoft.com/office/drawing/2014/main" id="{2C39C2EC-9DAD-493E-BCD1-FFABE6163302}"/>
                  </a:ext>
                </a:extLst>
              </p:cNvPr>
              <p:cNvGrpSpPr/>
              <p:nvPr/>
            </p:nvGrpSpPr>
            <p:grpSpPr>
              <a:xfrm>
                <a:off x="1204890" y="2731001"/>
                <a:ext cx="704792" cy="691579"/>
                <a:chOff x="6598806" y="2731001"/>
                <a:chExt cx="704792" cy="691579"/>
              </a:xfrm>
            </p:grpSpPr>
            <p:grpSp>
              <p:nvGrpSpPr>
                <p:cNvPr id="114" name="Gruppieren 113">
                  <a:extLst>
                    <a:ext uri="{FF2B5EF4-FFF2-40B4-BE49-F238E27FC236}">
                      <a16:creationId xmlns:a16="http://schemas.microsoft.com/office/drawing/2014/main" id="{0B1FEE79-9201-455A-B4E8-A4EAC7C48962}"/>
                    </a:ext>
                  </a:extLst>
                </p:cNvPr>
                <p:cNvGrpSpPr/>
                <p:nvPr/>
              </p:nvGrpSpPr>
              <p:grpSpPr>
                <a:xfrm>
                  <a:off x="6603761" y="3176326"/>
                  <a:ext cx="699837" cy="246254"/>
                  <a:chOff x="7094501" y="2138279"/>
                  <a:chExt cx="699837" cy="246254"/>
                </a:xfrm>
              </p:grpSpPr>
              <p:sp>
                <p:nvSpPr>
                  <p:cNvPr id="116" name="Minuszeichen 115">
                    <a:extLst>
                      <a:ext uri="{FF2B5EF4-FFF2-40B4-BE49-F238E27FC236}">
                        <a16:creationId xmlns:a16="http://schemas.microsoft.com/office/drawing/2014/main" id="{BF283985-BDE0-4F87-8E71-4C507FEB6A7F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028043" y="2204737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7" name="Minuszeichen 116">
                    <a:extLst>
                      <a:ext uri="{FF2B5EF4-FFF2-40B4-BE49-F238E27FC236}">
                        <a16:creationId xmlns:a16="http://schemas.microsoft.com/office/drawing/2014/main" id="{76FE6E75-E073-42DB-B70F-20EDCD7CF8B5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248873" y="2219314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Minuszeichen 117">
                    <a:extLst>
                      <a:ext uri="{FF2B5EF4-FFF2-40B4-BE49-F238E27FC236}">
                        <a16:creationId xmlns:a16="http://schemas.microsoft.com/office/drawing/2014/main" id="{07BF4E23-5C3A-4308-9B28-92ED743D7248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462524" y="2221003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9" name="Minuszeichen 118">
                    <a:extLst>
                      <a:ext uri="{FF2B5EF4-FFF2-40B4-BE49-F238E27FC236}">
                        <a16:creationId xmlns:a16="http://schemas.microsoft.com/office/drawing/2014/main" id="{5D2735EF-3023-40F8-9CFD-5B93B0D44C48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357327" y="2217624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0" name="Minuszeichen 119">
                    <a:extLst>
                      <a:ext uri="{FF2B5EF4-FFF2-40B4-BE49-F238E27FC236}">
                        <a16:creationId xmlns:a16="http://schemas.microsoft.com/office/drawing/2014/main" id="{11B4E26A-ADB4-4A68-8039-36B87B1505AA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564350" y="2221002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1" name="Minuszeichen 120">
                    <a:extLst>
                      <a:ext uri="{FF2B5EF4-FFF2-40B4-BE49-F238E27FC236}">
                        <a16:creationId xmlns:a16="http://schemas.microsoft.com/office/drawing/2014/main" id="{DB8E5307-8071-4679-97C8-7C3A55B88896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133240" y="2204736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15" name="Gerader Verbinder 114">
                  <a:extLst>
                    <a:ext uri="{FF2B5EF4-FFF2-40B4-BE49-F238E27FC236}">
                      <a16:creationId xmlns:a16="http://schemas.microsoft.com/office/drawing/2014/main" id="{82DC1722-A2EF-47C9-864B-99BF018AA701}"/>
                    </a:ext>
                  </a:extLst>
                </p:cNvPr>
                <p:cNvCxnSpPr/>
                <p:nvPr/>
              </p:nvCxnSpPr>
              <p:spPr bwMode="auto">
                <a:xfrm flipV="1">
                  <a:off x="6598806" y="2731001"/>
                  <a:ext cx="0" cy="513085"/>
                </a:xfrm>
                <a:prstGeom prst="line">
                  <a:avLst/>
                </a:prstGeom>
                <a:solidFill>
                  <a:schemeClr val="tx2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13" name="Gerader Verbinder 112">
                <a:extLst>
                  <a:ext uri="{FF2B5EF4-FFF2-40B4-BE49-F238E27FC236}">
                    <a16:creationId xmlns:a16="http://schemas.microsoft.com/office/drawing/2014/main" id="{721CD784-4770-410B-9139-D8C4DFCBB73D}"/>
                  </a:ext>
                </a:extLst>
              </p:cNvPr>
              <p:cNvCxnSpPr>
                <a:stCxn id="120" idx="0"/>
              </p:cNvCxnSpPr>
              <p:nvPr/>
            </p:nvCxnSpPr>
            <p:spPr bwMode="auto">
              <a:xfrm flipV="1">
                <a:off x="1854445" y="2731001"/>
                <a:ext cx="0" cy="516827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B0947EF9-C5A8-43AF-887E-33C7B65CFA4D}"/>
                </a:ext>
              </a:extLst>
            </p:cNvPr>
            <p:cNvGrpSpPr/>
            <p:nvPr/>
          </p:nvGrpSpPr>
          <p:grpSpPr>
            <a:xfrm>
              <a:off x="5279635" y="2731001"/>
              <a:ext cx="704792" cy="691579"/>
              <a:chOff x="1204890" y="2731001"/>
              <a:chExt cx="704792" cy="691579"/>
            </a:xfrm>
          </p:grpSpPr>
          <p:grpSp>
            <p:nvGrpSpPr>
              <p:cNvPr id="123" name="Gruppieren 122">
                <a:extLst>
                  <a:ext uri="{FF2B5EF4-FFF2-40B4-BE49-F238E27FC236}">
                    <a16:creationId xmlns:a16="http://schemas.microsoft.com/office/drawing/2014/main" id="{13FA0925-DCD1-465D-B31A-78A97A14F425}"/>
                  </a:ext>
                </a:extLst>
              </p:cNvPr>
              <p:cNvGrpSpPr/>
              <p:nvPr/>
            </p:nvGrpSpPr>
            <p:grpSpPr>
              <a:xfrm>
                <a:off x="1204890" y="2731001"/>
                <a:ext cx="704792" cy="691579"/>
                <a:chOff x="6598806" y="2731001"/>
                <a:chExt cx="704792" cy="691579"/>
              </a:xfrm>
            </p:grpSpPr>
            <p:grpSp>
              <p:nvGrpSpPr>
                <p:cNvPr id="125" name="Gruppieren 124">
                  <a:extLst>
                    <a:ext uri="{FF2B5EF4-FFF2-40B4-BE49-F238E27FC236}">
                      <a16:creationId xmlns:a16="http://schemas.microsoft.com/office/drawing/2014/main" id="{BFE38667-2917-4989-AFB0-1A177D7E3E41}"/>
                    </a:ext>
                  </a:extLst>
                </p:cNvPr>
                <p:cNvGrpSpPr/>
                <p:nvPr/>
              </p:nvGrpSpPr>
              <p:grpSpPr>
                <a:xfrm>
                  <a:off x="6603761" y="3176326"/>
                  <a:ext cx="699837" cy="246254"/>
                  <a:chOff x="7094501" y="2138279"/>
                  <a:chExt cx="699837" cy="246254"/>
                </a:xfrm>
              </p:grpSpPr>
              <p:sp>
                <p:nvSpPr>
                  <p:cNvPr id="127" name="Minuszeichen 126">
                    <a:extLst>
                      <a:ext uri="{FF2B5EF4-FFF2-40B4-BE49-F238E27FC236}">
                        <a16:creationId xmlns:a16="http://schemas.microsoft.com/office/drawing/2014/main" id="{57FC4F2D-2CCA-410F-949F-56A90D6B916F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028043" y="2204737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8" name="Minuszeichen 127">
                    <a:extLst>
                      <a:ext uri="{FF2B5EF4-FFF2-40B4-BE49-F238E27FC236}">
                        <a16:creationId xmlns:a16="http://schemas.microsoft.com/office/drawing/2014/main" id="{708F5FB5-2C71-4314-A553-3F1EF87878FF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248873" y="2219314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Minuszeichen 128">
                    <a:extLst>
                      <a:ext uri="{FF2B5EF4-FFF2-40B4-BE49-F238E27FC236}">
                        <a16:creationId xmlns:a16="http://schemas.microsoft.com/office/drawing/2014/main" id="{A67507EE-BB43-4A43-8EFD-F08814EBF0DD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462524" y="2221003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0" name="Minuszeichen 129">
                    <a:extLst>
                      <a:ext uri="{FF2B5EF4-FFF2-40B4-BE49-F238E27FC236}">
                        <a16:creationId xmlns:a16="http://schemas.microsoft.com/office/drawing/2014/main" id="{3A6B758E-D0B7-47B5-9EFD-A25A527DFDA9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357327" y="2217624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Minuszeichen 130">
                    <a:extLst>
                      <a:ext uri="{FF2B5EF4-FFF2-40B4-BE49-F238E27FC236}">
                        <a16:creationId xmlns:a16="http://schemas.microsoft.com/office/drawing/2014/main" id="{2C182566-B1ED-4D81-8832-1642FD83498F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564350" y="2221002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Minuszeichen 131">
                    <a:extLst>
                      <a:ext uri="{FF2B5EF4-FFF2-40B4-BE49-F238E27FC236}">
                        <a16:creationId xmlns:a16="http://schemas.microsoft.com/office/drawing/2014/main" id="{D05FCD00-0E49-4CC4-A6A1-0D25EBB69B9A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133240" y="2204736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26" name="Gerader Verbinder 125">
                  <a:extLst>
                    <a:ext uri="{FF2B5EF4-FFF2-40B4-BE49-F238E27FC236}">
                      <a16:creationId xmlns:a16="http://schemas.microsoft.com/office/drawing/2014/main" id="{C4BA4430-7FFD-417D-82DA-BC70811D03D9}"/>
                    </a:ext>
                  </a:extLst>
                </p:cNvPr>
                <p:cNvCxnSpPr/>
                <p:nvPr/>
              </p:nvCxnSpPr>
              <p:spPr bwMode="auto">
                <a:xfrm flipV="1">
                  <a:off x="6598806" y="2731001"/>
                  <a:ext cx="0" cy="513085"/>
                </a:xfrm>
                <a:prstGeom prst="line">
                  <a:avLst/>
                </a:prstGeom>
                <a:solidFill>
                  <a:schemeClr val="tx2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24" name="Gerader Verbinder 123">
                <a:extLst>
                  <a:ext uri="{FF2B5EF4-FFF2-40B4-BE49-F238E27FC236}">
                    <a16:creationId xmlns:a16="http://schemas.microsoft.com/office/drawing/2014/main" id="{353A61CE-813A-42BE-BE93-142A24E15361}"/>
                  </a:ext>
                </a:extLst>
              </p:cNvPr>
              <p:cNvCxnSpPr>
                <a:stCxn id="131" idx="0"/>
              </p:cNvCxnSpPr>
              <p:nvPr/>
            </p:nvCxnSpPr>
            <p:spPr bwMode="auto">
              <a:xfrm flipV="1">
                <a:off x="1854445" y="2731001"/>
                <a:ext cx="0" cy="516827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F3DF60B6-96F5-4FDC-B97F-5BF2ED98EABE}"/>
                </a:ext>
              </a:extLst>
            </p:cNvPr>
            <p:cNvGrpSpPr/>
            <p:nvPr/>
          </p:nvGrpSpPr>
          <p:grpSpPr>
            <a:xfrm>
              <a:off x="6584763" y="2716851"/>
              <a:ext cx="704792" cy="691579"/>
              <a:chOff x="1204890" y="2731001"/>
              <a:chExt cx="704792" cy="691579"/>
            </a:xfrm>
          </p:grpSpPr>
          <p:grpSp>
            <p:nvGrpSpPr>
              <p:cNvPr id="134" name="Gruppieren 133">
                <a:extLst>
                  <a:ext uri="{FF2B5EF4-FFF2-40B4-BE49-F238E27FC236}">
                    <a16:creationId xmlns:a16="http://schemas.microsoft.com/office/drawing/2014/main" id="{ED1CB531-A04B-4FC6-8FBC-A58BBA1DD7E0}"/>
                  </a:ext>
                </a:extLst>
              </p:cNvPr>
              <p:cNvGrpSpPr/>
              <p:nvPr/>
            </p:nvGrpSpPr>
            <p:grpSpPr>
              <a:xfrm>
                <a:off x="1204890" y="2731001"/>
                <a:ext cx="704792" cy="691579"/>
                <a:chOff x="6598806" y="2731001"/>
                <a:chExt cx="704792" cy="691579"/>
              </a:xfrm>
            </p:grpSpPr>
            <p:grpSp>
              <p:nvGrpSpPr>
                <p:cNvPr id="136" name="Gruppieren 135">
                  <a:extLst>
                    <a:ext uri="{FF2B5EF4-FFF2-40B4-BE49-F238E27FC236}">
                      <a16:creationId xmlns:a16="http://schemas.microsoft.com/office/drawing/2014/main" id="{B44531BB-DE43-4F04-86E7-1444EB6F9699}"/>
                    </a:ext>
                  </a:extLst>
                </p:cNvPr>
                <p:cNvGrpSpPr/>
                <p:nvPr/>
              </p:nvGrpSpPr>
              <p:grpSpPr>
                <a:xfrm>
                  <a:off x="6603761" y="3176326"/>
                  <a:ext cx="699837" cy="246254"/>
                  <a:chOff x="7094501" y="2138279"/>
                  <a:chExt cx="699837" cy="246254"/>
                </a:xfrm>
              </p:grpSpPr>
              <p:sp>
                <p:nvSpPr>
                  <p:cNvPr id="138" name="Minuszeichen 137">
                    <a:extLst>
                      <a:ext uri="{FF2B5EF4-FFF2-40B4-BE49-F238E27FC236}">
                        <a16:creationId xmlns:a16="http://schemas.microsoft.com/office/drawing/2014/main" id="{3CA28339-498B-418B-B61C-A8E0C5E3F48A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028043" y="2204737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Minuszeichen 138">
                    <a:extLst>
                      <a:ext uri="{FF2B5EF4-FFF2-40B4-BE49-F238E27FC236}">
                        <a16:creationId xmlns:a16="http://schemas.microsoft.com/office/drawing/2014/main" id="{044923AC-EC78-41CD-A8CC-9C2FAA0DA524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248873" y="2219314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Minuszeichen 139">
                    <a:extLst>
                      <a:ext uri="{FF2B5EF4-FFF2-40B4-BE49-F238E27FC236}">
                        <a16:creationId xmlns:a16="http://schemas.microsoft.com/office/drawing/2014/main" id="{53D543D6-0781-4B12-A93C-42AC0989AEEF}"/>
                      </a:ext>
                    </a:extLst>
                  </p:cNvPr>
                  <p:cNvSpPr/>
                  <p:nvPr/>
                </p:nvSpPr>
                <p:spPr bwMode="auto">
                  <a:xfrm rot="2700000">
                    <a:off x="7462524" y="2221003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1" name="Minuszeichen 140">
                    <a:extLst>
                      <a:ext uri="{FF2B5EF4-FFF2-40B4-BE49-F238E27FC236}">
                        <a16:creationId xmlns:a16="http://schemas.microsoft.com/office/drawing/2014/main" id="{CFA1D4FC-BF5D-446E-B561-462B56FD45D7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357327" y="2217624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2" name="Minuszeichen 141">
                    <a:extLst>
                      <a:ext uri="{FF2B5EF4-FFF2-40B4-BE49-F238E27FC236}">
                        <a16:creationId xmlns:a16="http://schemas.microsoft.com/office/drawing/2014/main" id="{902014D7-94DB-4BAC-93BF-E8FA92B1819F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564350" y="2221002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3" name="Minuszeichen 142">
                    <a:extLst>
                      <a:ext uri="{FF2B5EF4-FFF2-40B4-BE49-F238E27FC236}">
                        <a16:creationId xmlns:a16="http://schemas.microsoft.com/office/drawing/2014/main" id="{5FD0F340-B86D-4131-B9C4-8DA7C2E1FC51}"/>
                      </a:ext>
                    </a:extLst>
                  </p:cNvPr>
                  <p:cNvSpPr/>
                  <p:nvPr/>
                </p:nvSpPr>
                <p:spPr bwMode="auto">
                  <a:xfrm rot="18900000">
                    <a:off x="7133240" y="2204736"/>
                    <a:ext cx="229988" cy="9707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37" name="Gerader Verbinder 136">
                  <a:extLst>
                    <a:ext uri="{FF2B5EF4-FFF2-40B4-BE49-F238E27FC236}">
                      <a16:creationId xmlns:a16="http://schemas.microsoft.com/office/drawing/2014/main" id="{2F3BAF03-2CEA-4256-9AD4-F4FBCA6F9E4F}"/>
                    </a:ext>
                  </a:extLst>
                </p:cNvPr>
                <p:cNvCxnSpPr/>
                <p:nvPr/>
              </p:nvCxnSpPr>
              <p:spPr bwMode="auto">
                <a:xfrm flipV="1">
                  <a:off x="6598806" y="2731001"/>
                  <a:ext cx="0" cy="513085"/>
                </a:xfrm>
                <a:prstGeom prst="line">
                  <a:avLst/>
                </a:prstGeom>
                <a:solidFill>
                  <a:schemeClr val="tx2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35" name="Gerader Verbinder 134">
                <a:extLst>
                  <a:ext uri="{FF2B5EF4-FFF2-40B4-BE49-F238E27FC236}">
                    <a16:creationId xmlns:a16="http://schemas.microsoft.com/office/drawing/2014/main" id="{65BA9D66-BD4E-42DA-8EC4-CD4F2295A047}"/>
                  </a:ext>
                </a:extLst>
              </p:cNvPr>
              <p:cNvCxnSpPr>
                <a:stCxn id="142" idx="0"/>
              </p:cNvCxnSpPr>
              <p:nvPr/>
            </p:nvCxnSpPr>
            <p:spPr bwMode="auto">
              <a:xfrm flipV="1">
                <a:off x="1854445" y="2731001"/>
                <a:ext cx="0" cy="516827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28892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6827" y="873632"/>
            <a:ext cx="7851597" cy="3641725"/>
          </a:xfrm>
        </p:spPr>
        <p:txBody>
          <a:bodyPr/>
          <a:lstStyle/>
          <a:p>
            <a:r>
              <a:rPr lang="de-DE" sz="1400" b="1" dirty="0"/>
              <a:t>Experiment: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err="1"/>
              <a:t>specific</a:t>
            </a:r>
            <a:r>
              <a:rPr lang="de-DE" sz="1400" dirty="0"/>
              <a:t> </a:t>
            </a:r>
            <a:r>
              <a:rPr lang="de-DE" sz="1400" dirty="0" err="1"/>
              <a:t>antigen</a:t>
            </a:r>
            <a:r>
              <a:rPr lang="de-DE" sz="1400" dirty="0"/>
              <a:t> </a:t>
            </a:r>
            <a:r>
              <a:rPr lang="de-DE" sz="1400" dirty="0" err="1"/>
              <a:t>lead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sensor</a:t>
            </a:r>
            <a:r>
              <a:rPr lang="de-DE" sz="1400" dirty="0"/>
              <a:t> </a:t>
            </a:r>
            <a:r>
              <a:rPr lang="de-DE" sz="1400" dirty="0" err="1"/>
              <a:t>array</a:t>
            </a:r>
            <a:r>
              <a:rPr lang="de-DE" sz="1400" dirty="0"/>
              <a:t> via </a:t>
            </a:r>
            <a:r>
              <a:rPr lang="de-DE" sz="1400" dirty="0" err="1"/>
              <a:t>microfluidic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err="1"/>
              <a:t>Detecting</a:t>
            </a:r>
            <a:r>
              <a:rPr lang="de-DE" sz="1400" dirty="0"/>
              <a:t> and </a:t>
            </a:r>
            <a:r>
              <a:rPr lang="de-DE" sz="1400" dirty="0" err="1"/>
              <a:t>tracking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response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each</a:t>
            </a:r>
            <a:r>
              <a:rPr lang="de-DE" sz="1400" dirty="0"/>
              <a:t> ring </a:t>
            </a:r>
            <a:r>
              <a:rPr lang="de-DE" sz="1400" dirty="0" err="1"/>
              <a:t>separatetely</a:t>
            </a:r>
            <a:r>
              <a:rPr lang="de-DE" sz="1400" dirty="0"/>
              <a:t> </a:t>
            </a:r>
            <a:r>
              <a:rPr lang="de-DE" sz="1400" dirty="0" err="1"/>
              <a:t>over</a:t>
            </a:r>
            <a:r>
              <a:rPr lang="de-DE" sz="1400" dirty="0"/>
              <a:t> time</a:t>
            </a:r>
            <a:br>
              <a:rPr lang="de-DE" sz="1400" dirty="0"/>
            </a:b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Parameters:</a:t>
            </a:r>
          </a:p>
          <a:p>
            <a:pPr marL="441325" lvl="1" indent="0">
              <a:buNone/>
            </a:pPr>
            <a:r>
              <a:rPr lang="de-DE" sz="1400" dirty="0"/>
              <a:t>f = 3 Hz / Ring</a:t>
            </a:r>
          </a:p>
          <a:p>
            <a:pPr marL="441325" lvl="1" indent="0">
              <a:buNone/>
            </a:pPr>
            <a:r>
              <a:rPr lang="de-DE" sz="1400" dirty="0"/>
              <a:t>Signal = Square-Root </a:t>
            </a:r>
            <a:r>
              <a:rPr lang="de-DE" sz="1400" dirty="0" err="1"/>
              <a:t>shaped</a:t>
            </a:r>
            <a:r>
              <a:rPr lang="de-DE" sz="1400" dirty="0"/>
              <a:t> </a:t>
            </a:r>
            <a:r>
              <a:rPr lang="de-DE" sz="1400" dirty="0" err="1"/>
              <a:t>voltage</a:t>
            </a:r>
            <a:r>
              <a:rPr lang="de-DE" sz="1400" dirty="0"/>
              <a:t>, </a:t>
            </a:r>
            <a:r>
              <a:rPr lang="de-DE" sz="1400" dirty="0" err="1"/>
              <a:t>periodic</a:t>
            </a:r>
            <a:br>
              <a:rPr lang="de-DE" sz="1400" dirty="0"/>
            </a:br>
            <a:r>
              <a:rPr lang="de-DE" sz="1400" dirty="0" err="1"/>
              <a:t>Analyte</a:t>
            </a:r>
            <a:r>
              <a:rPr lang="de-DE" sz="1400" dirty="0"/>
              <a:t> via Microfluidics - </a:t>
            </a:r>
            <a:r>
              <a:rPr lang="de-DE" sz="1400" dirty="0" err="1"/>
              <a:t>Steps</a:t>
            </a:r>
            <a:r>
              <a:rPr lang="de-DE" sz="1400" dirty="0"/>
              <a:t>: 2 min PBS  -  2 min </a:t>
            </a:r>
            <a:r>
              <a:rPr lang="de-DE" sz="1400" dirty="0" err="1"/>
              <a:t>Streptavidin</a:t>
            </a:r>
            <a:r>
              <a:rPr lang="de-DE" sz="1400" dirty="0"/>
              <a:t>  (Biotin </a:t>
            </a:r>
            <a:r>
              <a:rPr lang="de-DE" sz="1400" dirty="0" err="1"/>
              <a:t>antagonist</a:t>
            </a:r>
            <a:r>
              <a:rPr lang="de-DE" sz="1400" dirty="0"/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400" b="1" dirty="0"/>
          </a:p>
          <a:p>
            <a:pPr lvl="1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539750" y="6597352"/>
            <a:ext cx="6840562" cy="183405"/>
          </a:xfrm>
        </p:spPr>
        <p:txBody>
          <a:bodyPr/>
          <a:lstStyle/>
          <a:p>
            <a:r>
              <a:rPr lang="de-DE" altLang="de-DE" dirty="0"/>
              <a:t>Seite 7				</a:t>
            </a:r>
          </a:p>
        </p:txBody>
      </p:sp>
      <p:sp>
        <p:nvSpPr>
          <p:cNvPr id="66" name="Titel 1"/>
          <p:cNvSpPr txBox="1">
            <a:spLocks/>
          </p:cNvSpPr>
          <p:nvPr/>
        </p:nvSpPr>
        <p:spPr bwMode="auto">
          <a:xfrm>
            <a:off x="413966" y="111406"/>
            <a:ext cx="806132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>
                <a:ea typeface="Adobe Myungjo Std M" panose="02020600000000000000" pitchFamily="18" charset="-128"/>
              </a:rPr>
              <a:t>2.  Fast Protein </a:t>
            </a:r>
            <a:r>
              <a:rPr lang="de-DE" dirty="0" err="1">
                <a:ea typeface="Adobe Myungjo Std M" panose="02020600000000000000" pitchFamily="18" charset="-128"/>
              </a:rPr>
              <a:t>interaction</a:t>
            </a:r>
            <a:r>
              <a:rPr lang="de-DE" dirty="0">
                <a:ea typeface="Adobe Myungjo Std M" panose="02020600000000000000" pitchFamily="18" charset="-128"/>
              </a:rPr>
              <a:t> </a:t>
            </a:r>
            <a:r>
              <a:rPr lang="de-DE" dirty="0" err="1">
                <a:ea typeface="Adobe Myungjo Std M" panose="02020600000000000000" pitchFamily="18" charset="-128"/>
              </a:rPr>
              <a:t>measurement</a:t>
            </a:r>
            <a:r>
              <a:rPr lang="de-DE" dirty="0">
                <a:ea typeface="Adobe Myungjo Std M" panose="02020600000000000000" pitchFamily="18" charset="-128"/>
              </a:rPr>
              <a:t> - Experiment </a:t>
            </a:r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ED7E0533-9F1F-4C29-AE02-AF28A80CE6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F664D70-D790-4645-B09A-AF04679C1CD4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DDC007-BA8E-4EEF-B31F-388C49A712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/>
          <a:stretch/>
        </p:blipFill>
        <p:spPr>
          <a:xfrm>
            <a:off x="2298347" y="3140968"/>
            <a:ext cx="4328556" cy="30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7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608" y="123164"/>
            <a:ext cx="8061325" cy="358560"/>
          </a:xfrm>
        </p:spPr>
        <p:txBody>
          <a:bodyPr/>
          <a:lstStyle/>
          <a:p>
            <a:r>
              <a:rPr lang="de-DE" dirty="0"/>
              <a:t>4. Summary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5313" y="1916832"/>
            <a:ext cx="8061325" cy="3641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400" dirty="0"/>
          </a:p>
          <a:p>
            <a:pPr>
              <a:buFont typeface="Arial" panose="020B0604020202020204" pitchFamily="34" charset="0"/>
              <a:buChar char="•"/>
            </a:pPr>
            <a:endParaRPr lang="de-DE" sz="1400" dirty="0"/>
          </a:p>
          <a:p>
            <a:pPr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Seite </a:t>
            </a:r>
            <a:fld id="{AFFDEE3A-0C1F-4BBA-BE29-6083D62621A0}" type="slidenum">
              <a:rPr lang="de-DE" altLang="de-DE" smtClean="0"/>
              <a:pPr/>
              <a:t>9</a:t>
            </a:fld>
            <a:r>
              <a:rPr lang="de-DE" altLang="de-DE" dirty="0"/>
              <a:t> 				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F4C7939C-5464-4515-9966-9DB2924210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840562" cy="152400"/>
          </a:xfrm>
        </p:spPr>
        <p:txBody>
          <a:bodyPr/>
          <a:lstStyle/>
          <a:p>
            <a:r>
              <a:rPr lang="de-DE" altLang="de-DE" dirty="0"/>
              <a:t>Fix-</a:t>
            </a:r>
            <a:r>
              <a:rPr lang="de-DE" altLang="de-DE" dirty="0" err="1"/>
              <a:t>Wavelength</a:t>
            </a:r>
            <a:r>
              <a:rPr lang="de-DE" altLang="de-DE" dirty="0"/>
              <a:t> Multi-</a:t>
            </a:r>
            <a:r>
              <a:rPr lang="de-DE" altLang="de-DE" dirty="0" err="1"/>
              <a:t>Analyte</a:t>
            </a:r>
            <a:r>
              <a:rPr lang="de-DE" altLang="de-DE" dirty="0"/>
              <a:t> </a:t>
            </a: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serial</a:t>
            </a:r>
            <a:r>
              <a:rPr lang="de-DE" altLang="de-DE" dirty="0"/>
              <a:t> Silicon-On-</a:t>
            </a:r>
            <a:r>
              <a:rPr lang="de-DE" altLang="de-DE" dirty="0" err="1"/>
              <a:t>Insulator</a:t>
            </a:r>
            <a:r>
              <a:rPr lang="de-DE" altLang="de-DE" dirty="0"/>
              <a:t> Ring Resonators</a:t>
            </a:r>
            <a:endParaRPr lang="de-DE" altLang="de-DE" b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080499-64CC-41CF-A820-BD5B94920677}"/>
              </a:ext>
            </a:extLst>
          </p:cNvPr>
          <p:cNvSpPr txBox="1"/>
          <p:nvPr/>
        </p:nvSpPr>
        <p:spPr>
          <a:xfrm>
            <a:off x="7380312" y="632531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1000" b="1" dirty="0">
                <a:solidFill>
                  <a:schemeClr val="accent1"/>
                </a:solidFill>
              </a:rPr>
              <a:t>L. Kasper | I3S2021</a:t>
            </a:r>
            <a:endParaRPr lang="de-DE" sz="1000" b="1" dirty="0">
              <a:solidFill>
                <a:schemeClr val="accent1"/>
              </a:solidFill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884E47C-4C3C-4915-9ADA-C79A19742B94}"/>
              </a:ext>
            </a:extLst>
          </p:cNvPr>
          <p:cNvSpPr txBox="1">
            <a:spLocks/>
          </p:cNvSpPr>
          <p:nvPr/>
        </p:nvSpPr>
        <p:spPr bwMode="auto">
          <a:xfrm>
            <a:off x="646201" y="1556792"/>
            <a:ext cx="7851597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Measurement </a:t>
            </a:r>
            <a:r>
              <a:rPr lang="de-DE" sz="2200" dirty="0" err="1"/>
              <a:t>of</a:t>
            </a:r>
            <a:r>
              <a:rPr lang="de-DE" sz="2200" dirty="0"/>
              <a:t> multiple </a:t>
            </a:r>
            <a:r>
              <a:rPr lang="de-DE" sz="2200" dirty="0" err="1"/>
              <a:t>biosensors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strongly</a:t>
            </a:r>
            <a:r>
              <a:rPr lang="de-DE" sz="2200" dirty="0"/>
              <a:t> </a:t>
            </a:r>
            <a:r>
              <a:rPr lang="de-DE" sz="2200" dirty="0" err="1"/>
              <a:t>desired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multi-</a:t>
            </a:r>
            <a:r>
              <a:rPr lang="de-DE" sz="2200" dirty="0" err="1"/>
              <a:t>analyte</a:t>
            </a:r>
            <a:r>
              <a:rPr lang="de-DE" sz="2200" dirty="0"/>
              <a:t> </a:t>
            </a:r>
            <a:r>
              <a:rPr lang="de-DE" sz="2200" dirty="0" err="1"/>
              <a:t>tests</a:t>
            </a:r>
            <a:br>
              <a:rPr lang="de-DE" sz="2200" dirty="0"/>
            </a:br>
            <a:endParaRPr lang="de-DE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 err="1"/>
              <a:t>Using</a:t>
            </a:r>
            <a:r>
              <a:rPr lang="de-DE" sz="2200" dirty="0"/>
              <a:t> thermo-</a:t>
            </a:r>
            <a:r>
              <a:rPr lang="de-DE" sz="2200" dirty="0" err="1"/>
              <a:t>optical</a:t>
            </a:r>
            <a:r>
              <a:rPr lang="de-DE" sz="2200" dirty="0"/>
              <a:t> </a:t>
            </a:r>
            <a:r>
              <a:rPr lang="de-DE" sz="2200" dirty="0" err="1"/>
              <a:t>modulation</a:t>
            </a:r>
            <a:r>
              <a:rPr lang="de-DE" sz="2200" dirty="0"/>
              <a:t> in a time-division-multiplex </a:t>
            </a:r>
            <a:r>
              <a:rPr lang="de-DE" sz="2200" dirty="0" err="1"/>
              <a:t>scheme</a:t>
            </a:r>
            <a:endParaRPr lang="de-DE" sz="2200" dirty="0"/>
          </a:p>
          <a:p>
            <a:pPr marL="727075" lvl="1" indent="-285750">
              <a:buFont typeface="Wingdings" panose="05000000000000000000" pitchFamily="2" charset="2"/>
              <a:buChar char="§"/>
            </a:pPr>
            <a:r>
              <a:rPr lang="de-DE" sz="2200" dirty="0" err="1"/>
              <a:t>enables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possibility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simple ring </a:t>
            </a:r>
            <a:r>
              <a:rPr lang="de-DE" sz="2200" dirty="0" err="1"/>
              <a:t>resonator</a:t>
            </a:r>
            <a:r>
              <a:rPr lang="de-DE" sz="2200" dirty="0"/>
              <a:t> </a:t>
            </a:r>
            <a:r>
              <a:rPr lang="de-DE" sz="2200" dirty="0" err="1"/>
              <a:t>structures</a:t>
            </a:r>
            <a:r>
              <a:rPr lang="de-DE" sz="2200" dirty="0"/>
              <a:t> (all-pass-</a:t>
            </a:r>
            <a:r>
              <a:rPr lang="de-DE" sz="2200" dirty="0" err="1"/>
              <a:t>configuration</a:t>
            </a:r>
            <a:r>
              <a:rPr lang="de-DE" sz="2200" dirty="0"/>
              <a:t>) </a:t>
            </a:r>
            <a:r>
              <a:rPr lang="de-DE" sz="2200" dirty="0" err="1"/>
              <a:t>for</a:t>
            </a:r>
            <a:r>
              <a:rPr lang="de-DE" sz="2200" dirty="0"/>
              <a:t> multi-</a:t>
            </a:r>
            <a:r>
              <a:rPr lang="de-DE" sz="2200" dirty="0" err="1"/>
              <a:t>analyte</a:t>
            </a:r>
            <a:r>
              <a:rPr lang="de-DE" sz="2200" dirty="0"/>
              <a:t> </a:t>
            </a:r>
            <a:r>
              <a:rPr lang="de-DE" sz="2200" dirty="0" err="1"/>
              <a:t>tests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e.g. in Lab-on-Chip </a:t>
            </a:r>
            <a:r>
              <a:rPr lang="de-DE" sz="2200" dirty="0" err="1"/>
              <a:t>devices</a:t>
            </a:r>
            <a:endParaRPr lang="de-DE" sz="2200" dirty="0"/>
          </a:p>
          <a:p>
            <a:pPr marL="727075" lvl="1" indent="-285750">
              <a:buFont typeface="Wingdings" panose="05000000000000000000" pitchFamily="2" charset="2"/>
              <a:buChar char="§"/>
            </a:pPr>
            <a:r>
              <a:rPr lang="de-DE" sz="2200" dirty="0" err="1"/>
              <a:t>no</a:t>
            </a:r>
            <a:r>
              <a:rPr lang="de-DE" sz="2200" dirty="0"/>
              <a:t> expensive </a:t>
            </a:r>
            <a:r>
              <a:rPr lang="de-DE" sz="2200" dirty="0" err="1"/>
              <a:t>tunable</a:t>
            </a:r>
            <a:r>
              <a:rPr lang="de-DE" sz="2200" dirty="0"/>
              <a:t> </a:t>
            </a:r>
            <a:r>
              <a:rPr lang="de-DE" sz="2200" dirty="0" err="1"/>
              <a:t>laser</a:t>
            </a:r>
            <a:r>
              <a:rPr lang="de-DE" sz="2200" dirty="0"/>
              <a:t> </a:t>
            </a:r>
            <a:r>
              <a:rPr lang="de-DE" sz="2200" dirty="0" err="1"/>
              <a:t>required</a:t>
            </a:r>
            <a:endParaRPr lang="de-DE" sz="2200" dirty="0"/>
          </a:p>
          <a:p>
            <a:pPr marL="727075" lvl="1" indent="-285750">
              <a:buFont typeface="Wingdings" panose="05000000000000000000" pitchFamily="2" charset="2"/>
              <a:buChar char="§"/>
            </a:pPr>
            <a:r>
              <a:rPr lang="de-DE" sz="2200" dirty="0" err="1"/>
              <a:t>compact</a:t>
            </a:r>
            <a:r>
              <a:rPr lang="de-DE" sz="2200" dirty="0"/>
              <a:t> </a:t>
            </a:r>
            <a:r>
              <a:rPr lang="de-DE" sz="2200" dirty="0" err="1"/>
              <a:t>set-up</a:t>
            </a:r>
            <a:r>
              <a:rPr lang="de-DE" sz="2200" dirty="0"/>
              <a:t> </a:t>
            </a:r>
          </a:p>
          <a:p>
            <a:pPr marL="727075" lvl="1" indent="-28575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0" indent="0"/>
            <a:endParaRPr lang="de-DE" sz="1400" b="1" dirty="0"/>
          </a:p>
          <a:p>
            <a:pPr lvl="1">
              <a:buFont typeface="Arial" panose="020B0604020202020204" pitchFamily="34" charset="0"/>
              <a:buChar char="•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3070086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MkvLq5LE6J6OdVhrKBN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XX7Sn90e6jhka_N9e3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.nDz0CkmlJ27rUYDXDA"/>
</p:tagLst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933</Words>
  <Application>Microsoft Office PowerPoint</Application>
  <PresentationFormat>Bildschirmpräsentation (4:3)</PresentationFormat>
  <Paragraphs>168</Paragraphs>
  <Slides>15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Wingdings</vt:lpstr>
      <vt:lpstr>Technische Universität Berlin | PowerPoint Master</vt:lpstr>
      <vt:lpstr>TCLayout.ActiveDocument.1</vt:lpstr>
      <vt:lpstr>Fix-Wavelength Multi-Analyte Detection with serial SOI Ring Resonators  Laura Kasper1, Abbas Zein Al-Din1, Rudolf Volkmer2, Jürgen Bruns1, and Klaus Petermann1  1Technische Universität Berlin, FG Hochfrequenztechnik - Photonik, Einsteinufer 25, Berlin, 10587, Germany 2Institut für Medizinische Immunologie, Charité - Universitätsmedizin, Lindenberger Weg 80, 13125 Berlin, Germany </vt:lpstr>
      <vt:lpstr>Overview</vt:lpstr>
      <vt:lpstr>1. Introduction</vt:lpstr>
      <vt:lpstr>1. Introduction</vt:lpstr>
      <vt:lpstr>1. Introduction</vt:lpstr>
      <vt:lpstr>2. Fix-wavelength protein interaction measurement</vt:lpstr>
      <vt:lpstr>2. Fix-wavelength protein interaction measurement</vt:lpstr>
      <vt:lpstr>PowerPoint-Präsentation</vt:lpstr>
      <vt:lpstr>4. Summary</vt:lpstr>
      <vt:lpstr>4. Summary</vt:lpstr>
      <vt:lpstr>Thank you for your attention</vt:lpstr>
      <vt:lpstr>PowerPoint-Präsentation</vt:lpstr>
      <vt:lpstr>PowerPoint-Präsentation</vt:lpstr>
      <vt:lpstr>PowerPoint-Präsentation</vt:lpstr>
      <vt:lpstr>3. Results - IR Surface Characterization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ODER THEMA</dc:title>
  <dc:creator>Laura Kasper</dc:creator>
  <cp:lastModifiedBy>Laura K.</cp:lastModifiedBy>
  <cp:revision>480</cp:revision>
  <dcterms:created xsi:type="dcterms:W3CDTF">2016-04-11T14:13:13Z</dcterms:created>
  <dcterms:modified xsi:type="dcterms:W3CDTF">2021-05-15T21:16:38Z</dcterms:modified>
</cp:coreProperties>
</file>