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1" r:id="rId3"/>
    <p:sldMasterId id="2147483705" r:id="rId4"/>
    <p:sldMasterId id="2147483726" r:id="rId5"/>
    <p:sldMasterId id="2147483750" r:id="rId6"/>
  </p:sldMasterIdLst>
  <p:notesMasterIdLst>
    <p:notesMasterId r:id="rId21"/>
  </p:notesMasterIdLst>
  <p:sldIdLst>
    <p:sldId id="421" r:id="rId7"/>
    <p:sldId id="488" r:id="rId8"/>
    <p:sldId id="297" r:id="rId9"/>
    <p:sldId id="523" r:id="rId10"/>
    <p:sldId id="524" r:id="rId11"/>
    <p:sldId id="525" r:id="rId12"/>
    <p:sldId id="526" r:id="rId13"/>
    <p:sldId id="528" r:id="rId14"/>
    <p:sldId id="527" r:id="rId15"/>
    <p:sldId id="529" r:id="rId16"/>
    <p:sldId id="531" r:id="rId17"/>
    <p:sldId id="532" r:id="rId18"/>
    <p:sldId id="518" r:id="rId19"/>
    <p:sldId id="28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and Plan" id="{49A909EE-9A13-452E-BF61-2E56BDFAC950}">
          <p14:sldIdLst>
            <p14:sldId id="421"/>
            <p14:sldId id="488"/>
            <p14:sldId id="297"/>
            <p14:sldId id="523"/>
            <p14:sldId id="524"/>
            <p14:sldId id="525"/>
            <p14:sldId id="526"/>
            <p14:sldId id="528"/>
            <p14:sldId id="527"/>
            <p14:sldId id="529"/>
            <p14:sldId id="531"/>
            <p14:sldId id="532"/>
          </p14:sldIdLst>
        </p14:section>
        <p14:section name="Context" id="{F5BA9D01-0153-4195-B9A1-7C57362B1E84}">
          <p14:sldIdLst/>
        </p14:section>
        <p14:section name="experimental work  and results" id="{BB15F2F2-98DC-432E-BB90-397BD1EEBCDA}">
          <p14:sldIdLst>
            <p14:sldId id="518"/>
          </p14:sldIdLst>
        </p14:section>
        <p14:section name="end" id="{E65AAD61-F2FA-4D93-ACF7-8927880BE9C9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ED2"/>
    <a:srgbClr val="2CB8AE"/>
    <a:srgbClr val="24A8C2"/>
    <a:srgbClr val="5CBE7A"/>
    <a:srgbClr val="D2ECF7"/>
    <a:srgbClr val="A9D886"/>
    <a:srgbClr val="0C61CA"/>
    <a:srgbClr val="FA0000"/>
    <a:srgbClr val="333393"/>
    <a:srgbClr val="25A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6" autoAdjust="0"/>
    <p:restoredTop sz="86667" autoAdjust="0"/>
  </p:normalViewPr>
  <p:slideViewPr>
    <p:cSldViewPr snapToGrid="0">
      <p:cViewPr>
        <p:scale>
          <a:sx n="62" d="100"/>
          <a:sy n="62" d="100"/>
        </p:scale>
        <p:origin x="2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4C83D-0140-44BA-8DAE-1A6D16E851B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E52A030-F7CA-4DF4-85C1-FE51659AB8F8}">
      <dgm:prSet/>
      <dgm:spPr/>
      <dgm:t>
        <a:bodyPr/>
        <a:lstStyle/>
        <a:p>
          <a:pPr rtl="0"/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90100-D503-4373-97AD-873D7746E0B5}" type="parTrans" cxnId="{F4E93373-E41E-46A7-A660-C377B0D37189}">
      <dgm:prSet/>
      <dgm:spPr/>
      <dgm:t>
        <a:bodyPr/>
        <a:lstStyle/>
        <a:p>
          <a:endParaRPr lang="fr-FR"/>
        </a:p>
      </dgm:t>
    </dgm:pt>
    <dgm:pt modelId="{F92A9FD0-0D3D-4617-86DA-0FEFCC2D6284}" type="sibTrans" cxnId="{F4E93373-E41E-46A7-A660-C377B0D37189}">
      <dgm:prSet/>
      <dgm:spPr/>
      <dgm:t>
        <a:bodyPr/>
        <a:lstStyle/>
        <a:p>
          <a:endParaRPr lang="fr-FR"/>
        </a:p>
      </dgm:t>
    </dgm:pt>
    <dgm:pt modelId="{7EB9781F-B664-47B0-AFFB-B2E4856D27F3}">
      <dgm:prSet/>
      <dgm:spPr/>
      <dgm:t>
        <a:bodyPr/>
        <a:lstStyle/>
        <a:p>
          <a:pPr rtl="0"/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F47AC-420B-4E3F-B90F-8A9FE52ED70A}" type="parTrans" cxnId="{F119A010-FE82-426D-A40E-07BD34B4E2C0}">
      <dgm:prSet/>
      <dgm:spPr/>
      <dgm:t>
        <a:bodyPr/>
        <a:lstStyle/>
        <a:p>
          <a:endParaRPr lang="fr-FR"/>
        </a:p>
      </dgm:t>
    </dgm:pt>
    <dgm:pt modelId="{D2F6B689-75FD-4402-AF07-E63B47E63F0C}" type="sibTrans" cxnId="{F119A010-FE82-426D-A40E-07BD34B4E2C0}">
      <dgm:prSet/>
      <dgm:spPr/>
      <dgm:t>
        <a:bodyPr/>
        <a:lstStyle/>
        <a:p>
          <a:endParaRPr lang="fr-FR"/>
        </a:p>
      </dgm:t>
    </dgm:pt>
    <dgm:pt modelId="{FA12D63E-1794-4660-9FD2-9E594FEAF81D}">
      <dgm:prSet/>
      <dgm:spPr/>
      <dgm:t>
        <a:bodyPr/>
        <a:lstStyle/>
        <a:p>
          <a:pPr rtl="0"/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CD9DB-9C32-4554-BFBE-4AAE95CE5B77}" type="parTrans" cxnId="{DB37432D-5A04-4F9D-B39A-0FE5382C347B}">
      <dgm:prSet/>
      <dgm:spPr/>
      <dgm:t>
        <a:bodyPr/>
        <a:lstStyle/>
        <a:p>
          <a:endParaRPr lang="fr-FR"/>
        </a:p>
      </dgm:t>
    </dgm:pt>
    <dgm:pt modelId="{67AC27A3-0929-4CF4-86B4-09FC28A93514}" type="sibTrans" cxnId="{DB37432D-5A04-4F9D-B39A-0FE5382C347B}">
      <dgm:prSet/>
      <dgm:spPr/>
      <dgm:t>
        <a:bodyPr/>
        <a:lstStyle/>
        <a:p>
          <a:endParaRPr lang="fr-FR"/>
        </a:p>
      </dgm:t>
    </dgm:pt>
    <dgm:pt modelId="{513F4541-A6EC-40B5-9BBE-2D8EE7DB68A6}">
      <dgm:prSet custT="1"/>
      <dgm:spPr/>
      <dgm:t>
        <a:bodyPr/>
        <a:lstStyle/>
        <a:p>
          <a:r>
            <a: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Investigation on </a:t>
          </a:r>
          <a:r>
            <a:rPr lang="fr-FR" sz="20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modified</a:t>
          </a:r>
          <a:r>
            <a: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electrodes</a:t>
          </a:r>
          <a:r>
            <a: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fr-FR" sz="20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electroanalytical</a:t>
          </a:r>
          <a:r>
            <a: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applications</a:t>
          </a:r>
          <a:endParaRPr lang="fr-FR" sz="2000" dirty="0">
            <a:solidFill>
              <a:srgbClr val="FF0000"/>
            </a:solidFill>
          </a:endParaRPr>
        </a:p>
      </dgm:t>
    </dgm:pt>
    <dgm:pt modelId="{3D4A4358-9EC6-40E7-B4D4-A2CB066BA0F0}" type="parTrans" cxnId="{1BBB03BD-E3FF-414D-9907-0C9405758D7C}">
      <dgm:prSet/>
      <dgm:spPr/>
      <dgm:t>
        <a:bodyPr/>
        <a:lstStyle/>
        <a:p>
          <a:endParaRPr lang="fr-FR"/>
        </a:p>
      </dgm:t>
    </dgm:pt>
    <dgm:pt modelId="{6114AF86-17B5-40BE-B8D7-C0F3EE252286}" type="sibTrans" cxnId="{1BBB03BD-E3FF-414D-9907-0C9405758D7C}">
      <dgm:prSet/>
      <dgm:spPr/>
      <dgm:t>
        <a:bodyPr/>
        <a:lstStyle/>
        <a:p>
          <a:endParaRPr lang="fr-FR"/>
        </a:p>
      </dgm:t>
    </dgm:pt>
    <dgm:pt modelId="{28494743-3F09-4AB0-9289-276B106437D8}">
      <dgm:prSet custT="1"/>
      <dgm:spPr/>
      <dgm:t>
        <a:bodyPr/>
        <a:lstStyle/>
        <a:p>
          <a:r>
            <a:rPr lang="fr-F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Many</a:t>
          </a:r>
          <a:r>
            <a:rPr lang="fr-FR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approaches</a:t>
          </a:r>
          <a:r>
            <a:rPr lang="fr-FR" sz="2000" dirty="0" smtClean="0">
              <a:latin typeface="Arial" panose="020B0604020202020204" pitchFamily="34" charset="0"/>
              <a:cs typeface="Arial" panose="020B0604020202020204" pitchFamily="34" charset="0"/>
            </a:rPr>
            <a:t> have been </a:t>
          </a:r>
          <a:r>
            <a:rPr lang="fr-FR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used</a:t>
          </a:r>
          <a:r>
            <a:rPr lang="fr-FR" sz="20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fr-FR" sz="2000" dirty="0"/>
        </a:p>
      </dgm:t>
    </dgm:pt>
    <dgm:pt modelId="{8D06F1A2-E58F-43F5-92D3-635DED79B01E}" type="parTrans" cxnId="{E2A425DE-C9E4-40D1-B30B-305EE1028904}">
      <dgm:prSet/>
      <dgm:spPr/>
      <dgm:t>
        <a:bodyPr/>
        <a:lstStyle/>
        <a:p>
          <a:endParaRPr lang="fr-FR"/>
        </a:p>
      </dgm:t>
    </dgm:pt>
    <dgm:pt modelId="{CB4CE987-C460-467B-B451-E41D536AA9CB}" type="sibTrans" cxnId="{E2A425DE-C9E4-40D1-B30B-305EE1028904}">
      <dgm:prSet/>
      <dgm:spPr/>
      <dgm:t>
        <a:bodyPr/>
        <a:lstStyle/>
        <a:p>
          <a:endParaRPr lang="fr-FR"/>
        </a:p>
      </dgm:t>
    </dgm:pt>
    <dgm:pt modelId="{21CF237F-5690-4F5F-840E-B548381D2D54}">
      <dgm:prSet custT="1"/>
      <dgm:spPr/>
      <dgm:t>
        <a:bodyPr/>
        <a:lstStyle/>
        <a:p>
          <a:r>
            <a:rPr lang="fr-FR" sz="20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Molecular</a:t>
          </a:r>
          <a:r>
            <a: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self </a:t>
          </a:r>
          <a:r>
            <a:rPr lang="fr-FR" sz="20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assembly</a:t>
          </a:r>
          <a:r>
            <a: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(SAM)</a:t>
          </a:r>
          <a:endParaRPr lang="fr-FR" sz="2000" dirty="0">
            <a:solidFill>
              <a:srgbClr val="FF0000"/>
            </a:solidFill>
          </a:endParaRPr>
        </a:p>
      </dgm:t>
    </dgm:pt>
    <dgm:pt modelId="{8A8AB0B4-2160-45C6-9DDC-2CA799B47733}" type="parTrans" cxnId="{6F571BF4-CBF4-47BA-B2D3-DE3203BDEE1E}">
      <dgm:prSet/>
      <dgm:spPr/>
      <dgm:t>
        <a:bodyPr/>
        <a:lstStyle/>
        <a:p>
          <a:endParaRPr lang="fr-FR"/>
        </a:p>
      </dgm:t>
    </dgm:pt>
    <dgm:pt modelId="{A87F2A6F-BC80-43F7-8762-F9613EDCE9E7}" type="sibTrans" cxnId="{6F571BF4-CBF4-47BA-B2D3-DE3203BDEE1E}">
      <dgm:prSet/>
      <dgm:spPr/>
      <dgm:t>
        <a:bodyPr/>
        <a:lstStyle/>
        <a:p>
          <a:endParaRPr lang="fr-FR"/>
        </a:p>
      </dgm:t>
    </dgm:pt>
    <dgm:pt modelId="{49AF07D1-4D52-497D-830B-76FF1BCD13C8}" type="pres">
      <dgm:prSet presAssocID="{6B74C83D-0140-44BA-8DAE-1A6D16E851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EEE556-1BDF-4B5B-9CA8-DBD41610F910}" type="pres">
      <dgm:prSet presAssocID="{7E52A030-F7CA-4DF4-85C1-FE51659AB8F8}" presName="composite" presStyleCnt="0"/>
      <dgm:spPr/>
    </dgm:pt>
    <dgm:pt modelId="{1B4F3F5F-71C7-4524-8B9A-81F7F5F8FDEF}" type="pres">
      <dgm:prSet presAssocID="{7E52A030-F7CA-4DF4-85C1-FE51659AB8F8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FB09F5-D598-450F-B495-6EC400AA6091}" type="pres">
      <dgm:prSet presAssocID="{7E52A030-F7CA-4DF4-85C1-FE51659AB8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B8560F-3453-46D4-A673-425BF5DECB1F}" type="pres">
      <dgm:prSet presAssocID="{F92A9FD0-0D3D-4617-86DA-0FEFCC2D6284}" presName="sp" presStyleCnt="0"/>
      <dgm:spPr/>
    </dgm:pt>
    <dgm:pt modelId="{BA3F5EE7-EB0F-43ED-9147-086C11B28D84}" type="pres">
      <dgm:prSet presAssocID="{7EB9781F-B664-47B0-AFFB-B2E4856D27F3}" presName="composite" presStyleCnt="0"/>
      <dgm:spPr/>
    </dgm:pt>
    <dgm:pt modelId="{D74CC22C-4D1C-43FE-BA12-C67CFBC0D918}" type="pres">
      <dgm:prSet presAssocID="{7EB9781F-B664-47B0-AFFB-B2E4856D27F3}" presName="parentText" presStyleLbl="alignNode1" presStyleIdx="1" presStyleCnt="3" custLinFactNeighborX="-5904" custLinFactNeighborY="13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FCBD7-A5CC-4943-9EE9-14606CB04E8D}" type="pres">
      <dgm:prSet presAssocID="{7EB9781F-B664-47B0-AFFB-B2E4856D27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733BC2-D449-4FFB-A480-ABFB60642B85}" type="pres">
      <dgm:prSet presAssocID="{D2F6B689-75FD-4402-AF07-E63B47E63F0C}" presName="sp" presStyleCnt="0"/>
      <dgm:spPr/>
    </dgm:pt>
    <dgm:pt modelId="{D63EAE49-48B1-41E4-A1A5-BB36F1A28D36}" type="pres">
      <dgm:prSet presAssocID="{FA12D63E-1794-4660-9FD2-9E594FEAF81D}" presName="composite" presStyleCnt="0"/>
      <dgm:spPr/>
    </dgm:pt>
    <dgm:pt modelId="{D06EB4D8-06D1-441F-B6CE-C1623C8BB3FC}" type="pres">
      <dgm:prSet presAssocID="{FA12D63E-1794-4660-9FD2-9E594FEAF8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FD0079-4543-4733-9B3E-AEB41DA621A6}" type="pres">
      <dgm:prSet presAssocID="{FA12D63E-1794-4660-9FD2-9E594FEAF8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37432D-5A04-4F9D-B39A-0FE5382C347B}" srcId="{6B74C83D-0140-44BA-8DAE-1A6D16E851B9}" destId="{FA12D63E-1794-4660-9FD2-9E594FEAF81D}" srcOrd="2" destOrd="0" parTransId="{526CD9DB-9C32-4554-BFBE-4AAE95CE5B77}" sibTransId="{67AC27A3-0929-4CF4-86B4-09FC28A93514}"/>
    <dgm:cxn modelId="{F119A010-FE82-426D-A40E-07BD34B4E2C0}" srcId="{6B74C83D-0140-44BA-8DAE-1A6D16E851B9}" destId="{7EB9781F-B664-47B0-AFFB-B2E4856D27F3}" srcOrd="1" destOrd="0" parTransId="{5C8F47AC-420B-4E3F-B90F-8A9FE52ED70A}" sibTransId="{D2F6B689-75FD-4402-AF07-E63B47E63F0C}"/>
    <dgm:cxn modelId="{9BDA88B9-37CA-4BC3-B228-BD614A05FE20}" type="presOf" srcId="{28494743-3F09-4AB0-9289-276B106437D8}" destId="{11DFCBD7-A5CC-4943-9EE9-14606CB04E8D}" srcOrd="0" destOrd="0" presId="urn:microsoft.com/office/officeart/2005/8/layout/chevron2"/>
    <dgm:cxn modelId="{08DD09A3-263B-4FCF-8479-F960CA5BF5A6}" type="presOf" srcId="{6B74C83D-0140-44BA-8DAE-1A6D16E851B9}" destId="{49AF07D1-4D52-497D-830B-76FF1BCD13C8}" srcOrd="0" destOrd="0" presId="urn:microsoft.com/office/officeart/2005/8/layout/chevron2"/>
    <dgm:cxn modelId="{F4E93373-E41E-46A7-A660-C377B0D37189}" srcId="{6B74C83D-0140-44BA-8DAE-1A6D16E851B9}" destId="{7E52A030-F7CA-4DF4-85C1-FE51659AB8F8}" srcOrd="0" destOrd="0" parTransId="{A9D90100-D503-4373-97AD-873D7746E0B5}" sibTransId="{F92A9FD0-0D3D-4617-86DA-0FEFCC2D6284}"/>
    <dgm:cxn modelId="{1217154D-364D-4588-9C4E-D290C10437DE}" type="presOf" srcId="{513F4541-A6EC-40B5-9BBE-2D8EE7DB68A6}" destId="{E1FB09F5-D598-450F-B495-6EC400AA6091}" srcOrd="0" destOrd="0" presId="urn:microsoft.com/office/officeart/2005/8/layout/chevron2"/>
    <dgm:cxn modelId="{67646C6B-5E5B-435F-B808-35762E06538E}" type="presOf" srcId="{7E52A030-F7CA-4DF4-85C1-FE51659AB8F8}" destId="{1B4F3F5F-71C7-4524-8B9A-81F7F5F8FDEF}" srcOrd="0" destOrd="0" presId="urn:microsoft.com/office/officeart/2005/8/layout/chevron2"/>
    <dgm:cxn modelId="{1BBB03BD-E3FF-414D-9907-0C9405758D7C}" srcId="{7E52A030-F7CA-4DF4-85C1-FE51659AB8F8}" destId="{513F4541-A6EC-40B5-9BBE-2D8EE7DB68A6}" srcOrd="0" destOrd="0" parTransId="{3D4A4358-9EC6-40E7-B4D4-A2CB066BA0F0}" sibTransId="{6114AF86-17B5-40BE-B8D7-C0F3EE252286}"/>
    <dgm:cxn modelId="{E2A425DE-C9E4-40D1-B30B-305EE1028904}" srcId="{7EB9781F-B664-47B0-AFFB-B2E4856D27F3}" destId="{28494743-3F09-4AB0-9289-276B106437D8}" srcOrd="0" destOrd="0" parTransId="{8D06F1A2-E58F-43F5-92D3-635DED79B01E}" sibTransId="{CB4CE987-C460-467B-B451-E41D536AA9CB}"/>
    <dgm:cxn modelId="{059F783D-4296-4B4A-8D00-60AF78F3B3AB}" type="presOf" srcId="{FA12D63E-1794-4660-9FD2-9E594FEAF81D}" destId="{D06EB4D8-06D1-441F-B6CE-C1623C8BB3FC}" srcOrd="0" destOrd="0" presId="urn:microsoft.com/office/officeart/2005/8/layout/chevron2"/>
    <dgm:cxn modelId="{6F571BF4-CBF4-47BA-B2D3-DE3203BDEE1E}" srcId="{FA12D63E-1794-4660-9FD2-9E594FEAF81D}" destId="{21CF237F-5690-4F5F-840E-B548381D2D54}" srcOrd="0" destOrd="0" parTransId="{8A8AB0B4-2160-45C6-9DDC-2CA799B47733}" sibTransId="{A87F2A6F-BC80-43F7-8762-F9613EDCE9E7}"/>
    <dgm:cxn modelId="{C3922B9D-339E-4715-9C89-7EC1A0F1D070}" type="presOf" srcId="{7EB9781F-B664-47B0-AFFB-B2E4856D27F3}" destId="{D74CC22C-4D1C-43FE-BA12-C67CFBC0D918}" srcOrd="0" destOrd="0" presId="urn:microsoft.com/office/officeart/2005/8/layout/chevron2"/>
    <dgm:cxn modelId="{1BB4A553-5ABB-4020-80B1-E5B60E7A7C2E}" type="presOf" srcId="{21CF237F-5690-4F5F-840E-B548381D2D54}" destId="{20FD0079-4543-4733-9B3E-AEB41DA621A6}" srcOrd="0" destOrd="0" presId="urn:microsoft.com/office/officeart/2005/8/layout/chevron2"/>
    <dgm:cxn modelId="{13818574-C0E5-4D29-9B70-F083819F1D1A}" type="presParOf" srcId="{49AF07D1-4D52-497D-830B-76FF1BCD13C8}" destId="{39EEE556-1BDF-4B5B-9CA8-DBD41610F910}" srcOrd="0" destOrd="0" presId="urn:microsoft.com/office/officeart/2005/8/layout/chevron2"/>
    <dgm:cxn modelId="{EA4EAC1F-B252-46F4-BA23-A0A95FB3CA02}" type="presParOf" srcId="{39EEE556-1BDF-4B5B-9CA8-DBD41610F910}" destId="{1B4F3F5F-71C7-4524-8B9A-81F7F5F8FDEF}" srcOrd="0" destOrd="0" presId="urn:microsoft.com/office/officeart/2005/8/layout/chevron2"/>
    <dgm:cxn modelId="{ED1E1F1E-2722-4927-BDEB-87E6135973CD}" type="presParOf" srcId="{39EEE556-1BDF-4B5B-9CA8-DBD41610F910}" destId="{E1FB09F5-D598-450F-B495-6EC400AA6091}" srcOrd="1" destOrd="0" presId="urn:microsoft.com/office/officeart/2005/8/layout/chevron2"/>
    <dgm:cxn modelId="{20DCB0DC-8795-498F-BFE9-3ED6485EB43D}" type="presParOf" srcId="{49AF07D1-4D52-497D-830B-76FF1BCD13C8}" destId="{34B8560F-3453-46D4-A673-425BF5DECB1F}" srcOrd="1" destOrd="0" presId="urn:microsoft.com/office/officeart/2005/8/layout/chevron2"/>
    <dgm:cxn modelId="{C92E43E0-D2C3-4A09-A029-085758519F72}" type="presParOf" srcId="{49AF07D1-4D52-497D-830B-76FF1BCD13C8}" destId="{BA3F5EE7-EB0F-43ED-9147-086C11B28D84}" srcOrd="2" destOrd="0" presId="urn:microsoft.com/office/officeart/2005/8/layout/chevron2"/>
    <dgm:cxn modelId="{F3F4609A-7A00-457E-8366-098C8B1A5DF8}" type="presParOf" srcId="{BA3F5EE7-EB0F-43ED-9147-086C11B28D84}" destId="{D74CC22C-4D1C-43FE-BA12-C67CFBC0D918}" srcOrd="0" destOrd="0" presId="urn:microsoft.com/office/officeart/2005/8/layout/chevron2"/>
    <dgm:cxn modelId="{D5DCF8EF-DFC5-4BBB-94DD-CD49AB5E7AC7}" type="presParOf" srcId="{BA3F5EE7-EB0F-43ED-9147-086C11B28D84}" destId="{11DFCBD7-A5CC-4943-9EE9-14606CB04E8D}" srcOrd="1" destOrd="0" presId="urn:microsoft.com/office/officeart/2005/8/layout/chevron2"/>
    <dgm:cxn modelId="{6B4C3592-5E64-45FD-A6FD-D47CFA1B1B29}" type="presParOf" srcId="{49AF07D1-4D52-497D-830B-76FF1BCD13C8}" destId="{D1733BC2-D449-4FFB-A480-ABFB60642B85}" srcOrd="3" destOrd="0" presId="urn:microsoft.com/office/officeart/2005/8/layout/chevron2"/>
    <dgm:cxn modelId="{8E83925B-3CF8-48C5-8759-92AAEF0AEEE0}" type="presParOf" srcId="{49AF07D1-4D52-497D-830B-76FF1BCD13C8}" destId="{D63EAE49-48B1-41E4-A1A5-BB36F1A28D36}" srcOrd="4" destOrd="0" presId="urn:microsoft.com/office/officeart/2005/8/layout/chevron2"/>
    <dgm:cxn modelId="{E1E2ED75-08BD-4305-BFC4-DA9A03D43A22}" type="presParOf" srcId="{D63EAE49-48B1-41E4-A1A5-BB36F1A28D36}" destId="{D06EB4D8-06D1-441F-B6CE-C1623C8BB3FC}" srcOrd="0" destOrd="0" presId="urn:microsoft.com/office/officeart/2005/8/layout/chevron2"/>
    <dgm:cxn modelId="{B8BE8A04-4FDF-4F21-B94B-4238158B7827}" type="presParOf" srcId="{D63EAE49-48B1-41E4-A1A5-BB36F1A28D36}" destId="{20FD0079-4543-4733-9B3E-AEB41DA6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18F67-E000-4705-AC46-94BB6119A39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44AA9-AFEE-464B-90D2-6477D186A83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bg1"/>
              </a:solidFill>
            </a:rPr>
            <a:t>SAM </a:t>
          </a:r>
          <a:r>
            <a:rPr lang="fr-FR" sz="2000" dirty="0" err="1" smtClean="0">
              <a:solidFill>
                <a:schemeClr val="bg1"/>
              </a:solidFill>
            </a:rPr>
            <a:t>properties</a:t>
          </a:r>
          <a:endParaRPr lang="en-US" sz="2000" dirty="0">
            <a:solidFill>
              <a:schemeClr val="bg1"/>
            </a:solidFill>
          </a:endParaRPr>
        </a:p>
      </dgm:t>
    </dgm:pt>
    <dgm:pt modelId="{8996D845-D1E9-4773-B53F-E8F219E556E6}" type="parTrans" cxnId="{5BDD9DB7-97B4-45EF-B332-8F2CCA9C291B}">
      <dgm:prSet/>
      <dgm:spPr/>
      <dgm:t>
        <a:bodyPr/>
        <a:lstStyle/>
        <a:p>
          <a:endParaRPr lang="en-US"/>
        </a:p>
      </dgm:t>
    </dgm:pt>
    <dgm:pt modelId="{2B46E57D-7336-43FA-8CEE-1FE7E4B16930}" type="sibTrans" cxnId="{5BDD9DB7-97B4-45EF-B332-8F2CCA9C291B}">
      <dgm:prSet/>
      <dgm:spPr/>
      <dgm:t>
        <a:bodyPr/>
        <a:lstStyle/>
        <a:p>
          <a:endParaRPr lang="en-US"/>
        </a:p>
      </dgm:t>
    </dgm:pt>
    <dgm:pt modelId="{579AD7AF-8E01-4EC2-8442-71B216D2D70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dirty="0" err="1" smtClean="0">
              <a:solidFill>
                <a:schemeClr val="bg1"/>
              </a:solidFill>
            </a:rPr>
            <a:t>Simplicity</a:t>
          </a:r>
          <a:r>
            <a:rPr lang="fr-FR" sz="1800" dirty="0" smtClean="0">
              <a:solidFill>
                <a:schemeClr val="bg1"/>
              </a:solidFill>
            </a:rPr>
            <a:t> of </a:t>
          </a:r>
          <a:r>
            <a:rPr lang="fr-FR" sz="1800" dirty="0" err="1" smtClean="0">
              <a:solidFill>
                <a:schemeClr val="bg1"/>
              </a:solidFill>
            </a:rPr>
            <a:t>preparation</a:t>
          </a:r>
          <a:r>
            <a:rPr lang="fr-FR" sz="1800" dirty="0" smtClean="0">
              <a:solidFill>
                <a:schemeClr val="bg1"/>
              </a:solidFill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19422795-F00D-4CC2-B0AA-F89A95C49EA0}" type="parTrans" cxnId="{68CB4D54-9174-4CB0-AE22-F1AD9A7D7D33}">
      <dgm:prSet/>
      <dgm:spPr/>
      <dgm:t>
        <a:bodyPr/>
        <a:lstStyle/>
        <a:p>
          <a:endParaRPr lang="en-US"/>
        </a:p>
      </dgm:t>
    </dgm:pt>
    <dgm:pt modelId="{7529B848-85CF-499C-8C06-D5EE63F91817}" type="sibTrans" cxnId="{68CB4D54-9174-4CB0-AE22-F1AD9A7D7D33}">
      <dgm:prSet/>
      <dgm:spPr/>
      <dgm:t>
        <a:bodyPr/>
        <a:lstStyle/>
        <a:p>
          <a:endParaRPr lang="en-US"/>
        </a:p>
      </dgm:t>
    </dgm:pt>
    <dgm:pt modelId="{CFD20311-665E-40F7-89F7-588807C863B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dirty="0" err="1" smtClean="0">
              <a:solidFill>
                <a:schemeClr val="bg1"/>
              </a:solidFill>
            </a:rPr>
            <a:t>Ability</a:t>
          </a:r>
          <a:r>
            <a:rPr lang="fr-FR" sz="1800" dirty="0" smtClean="0">
              <a:solidFill>
                <a:schemeClr val="bg1"/>
              </a:solidFill>
            </a:rPr>
            <a:t> to </a:t>
          </a:r>
          <a:r>
            <a:rPr lang="fr-FR" sz="1800" dirty="0" err="1" smtClean="0">
              <a:solidFill>
                <a:schemeClr val="bg1"/>
              </a:solidFill>
            </a:rPr>
            <a:t>transfer</a:t>
          </a:r>
          <a:r>
            <a:rPr lang="fr-FR" sz="1800" dirty="0" smtClean="0">
              <a:solidFill>
                <a:schemeClr val="bg1"/>
              </a:solidFill>
            </a:rPr>
            <a:t> </a:t>
          </a:r>
          <a:r>
            <a:rPr lang="fr-FR" sz="1800" dirty="0" err="1" smtClean="0">
              <a:solidFill>
                <a:schemeClr val="bg1"/>
              </a:solidFill>
            </a:rPr>
            <a:t>optical</a:t>
          </a:r>
          <a:r>
            <a:rPr lang="fr-FR" sz="1800" dirty="0" smtClean="0">
              <a:solidFill>
                <a:schemeClr val="bg1"/>
              </a:solidFill>
            </a:rPr>
            <a:t> / </a:t>
          </a:r>
          <a:r>
            <a:rPr lang="fr-FR" sz="1800" dirty="0" err="1" smtClean="0">
              <a:solidFill>
                <a:schemeClr val="bg1"/>
              </a:solidFill>
            </a:rPr>
            <a:t>electrical</a:t>
          </a:r>
          <a:r>
            <a:rPr lang="fr-FR" sz="1800" dirty="0" smtClean="0">
              <a:solidFill>
                <a:schemeClr val="bg1"/>
              </a:solidFill>
            </a:rPr>
            <a:t> </a:t>
          </a:r>
          <a:r>
            <a:rPr lang="fr-FR" sz="1800" dirty="0" err="1" smtClean="0">
              <a:solidFill>
                <a:schemeClr val="bg1"/>
              </a:solidFill>
            </a:rPr>
            <a:t>properties</a:t>
          </a:r>
          <a:endParaRPr lang="en-US" sz="1800" dirty="0">
            <a:solidFill>
              <a:schemeClr val="bg1"/>
            </a:solidFill>
          </a:endParaRPr>
        </a:p>
      </dgm:t>
    </dgm:pt>
    <dgm:pt modelId="{A3BD97CB-2BAC-462B-960D-3EBD169A64BE}" type="parTrans" cxnId="{538005CA-33EB-4508-9FFE-0CC8B7C89B2D}">
      <dgm:prSet/>
      <dgm:spPr/>
      <dgm:t>
        <a:bodyPr/>
        <a:lstStyle/>
        <a:p>
          <a:endParaRPr lang="en-US"/>
        </a:p>
      </dgm:t>
    </dgm:pt>
    <dgm:pt modelId="{54BF3A87-55E0-4D31-B0DD-9693461A55DB}" type="sibTrans" cxnId="{538005CA-33EB-4508-9FFE-0CC8B7C89B2D}">
      <dgm:prSet/>
      <dgm:spPr/>
      <dgm:t>
        <a:bodyPr/>
        <a:lstStyle/>
        <a:p>
          <a:endParaRPr lang="en-US"/>
        </a:p>
      </dgm:t>
    </dgm:pt>
    <dgm:pt modelId="{64A2A366-E028-449C-BA73-8CA0005208B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Introducing chemical </a:t>
          </a:r>
          <a:r>
            <a:rPr lang="en-US" sz="1800" dirty="0" err="1" smtClean="0">
              <a:solidFill>
                <a:schemeClr val="bg1"/>
              </a:solidFill>
            </a:rPr>
            <a:t>funtionalities</a:t>
          </a:r>
          <a:r>
            <a:rPr lang="en-US" sz="1800" dirty="0" smtClean="0">
              <a:solidFill>
                <a:schemeClr val="bg1"/>
              </a:solidFill>
            </a:rPr>
            <a:t/>
          </a:r>
          <a:br>
            <a:rPr lang="en-US" sz="1800" dirty="0" smtClean="0">
              <a:solidFill>
                <a:schemeClr val="bg1"/>
              </a:solidFill>
            </a:rPr>
          </a:br>
          <a:endParaRPr lang="en-US" sz="1800" dirty="0">
            <a:solidFill>
              <a:schemeClr val="bg1"/>
            </a:solidFill>
          </a:endParaRPr>
        </a:p>
      </dgm:t>
    </dgm:pt>
    <dgm:pt modelId="{38AB4B43-0006-45F4-A9C8-EC87A55946B0}" type="parTrans" cxnId="{80C92B22-97CF-4BFF-8AB3-05CFDFFBEB04}">
      <dgm:prSet/>
      <dgm:spPr/>
      <dgm:t>
        <a:bodyPr/>
        <a:lstStyle/>
        <a:p>
          <a:endParaRPr lang="en-US"/>
        </a:p>
      </dgm:t>
    </dgm:pt>
    <dgm:pt modelId="{23AF5E16-FB90-4F67-AFDA-B68446131901}" type="sibTrans" cxnId="{80C92B22-97CF-4BFF-8AB3-05CFDFFBEB04}">
      <dgm:prSet/>
      <dgm:spPr/>
      <dgm:t>
        <a:bodyPr/>
        <a:lstStyle/>
        <a:p>
          <a:endParaRPr lang="en-US"/>
        </a:p>
      </dgm:t>
    </dgm:pt>
    <dgm:pt modelId="{D94C23A9-34F2-425A-BDD7-7380C4FE873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dirty="0" err="1" smtClean="0">
              <a:solidFill>
                <a:schemeClr val="bg1"/>
              </a:solidFill>
            </a:rPr>
            <a:t>Ability</a:t>
          </a:r>
          <a:r>
            <a:rPr lang="fr-FR" sz="1800" dirty="0" smtClean="0">
              <a:solidFill>
                <a:schemeClr val="bg1"/>
              </a:solidFill>
            </a:rPr>
            <a:t> to </a:t>
          </a:r>
          <a:r>
            <a:rPr lang="fr-FR" sz="1800" dirty="0" err="1" smtClean="0">
              <a:solidFill>
                <a:schemeClr val="bg1"/>
              </a:solidFill>
            </a:rPr>
            <a:t>link</a:t>
          </a:r>
          <a:r>
            <a:rPr lang="fr-FR" sz="1800" dirty="0" smtClean="0">
              <a:solidFill>
                <a:schemeClr val="bg1"/>
              </a:solidFill>
            </a:rPr>
            <a:t> </a:t>
          </a:r>
          <a:r>
            <a:rPr lang="fr-FR" sz="1800" dirty="0" err="1" smtClean="0">
              <a:solidFill>
                <a:schemeClr val="bg1"/>
              </a:solidFill>
            </a:rPr>
            <a:t>macroscopic</a:t>
          </a:r>
          <a:r>
            <a:rPr lang="fr-FR" sz="1800" dirty="0" smtClean="0">
              <a:solidFill>
                <a:schemeClr val="bg1"/>
              </a:solidFill>
            </a:rPr>
            <a:t> </a:t>
          </a:r>
          <a:r>
            <a:rPr lang="fr-FR" sz="1800" dirty="0" err="1" smtClean="0">
              <a:solidFill>
                <a:schemeClr val="bg1"/>
              </a:solidFill>
            </a:rPr>
            <a:t>phenomena</a:t>
          </a:r>
          <a:r>
            <a:rPr lang="fr-FR" sz="1800" dirty="0" smtClean="0">
              <a:solidFill>
                <a:schemeClr val="bg1"/>
              </a:solidFill>
            </a:rPr>
            <a:t> of the interface</a:t>
          </a:r>
          <a:endParaRPr lang="en-US" sz="1800" dirty="0">
            <a:solidFill>
              <a:schemeClr val="bg1"/>
            </a:solidFill>
          </a:endParaRPr>
        </a:p>
      </dgm:t>
    </dgm:pt>
    <dgm:pt modelId="{34AE5043-049F-40D9-8298-F33AD61DD6FC}" type="parTrans" cxnId="{F43737D8-A864-4FCE-95D8-660F8C764A39}">
      <dgm:prSet/>
      <dgm:spPr/>
      <dgm:t>
        <a:bodyPr/>
        <a:lstStyle/>
        <a:p>
          <a:endParaRPr lang="en-US"/>
        </a:p>
      </dgm:t>
    </dgm:pt>
    <dgm:pt modelId="{913FB386-722A-4754-B308-F49C145C464D}" type="sibTrans" cxnId="{F43737D8-A864-4FCE-95D8-660F8C764A39}">
      <dgm:prSet/>
      <dgm:spPr/>
      <dgm:t>
        <a:bodyPr/>
        <a:lstStyle/>
        <a:p>
          <a:endParaRPr lang="en-US"/>
        </a:p>
      </dgm:t>
    </dgm:pt>
    <dgm:pt modelId="{67B9D889-F8CF-403F-AF51-1F2CEF029C6A}" type="pres">
      <dgm:prSet presAssocID="{16818F67-E000-4705-AC46-94BB6119A3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8F092B-C6D0-4B1B-89AE-CDFF8E397F7C}" type="pres">
      <dgm:prSet presAssocID="{6EF44AA9-AFEE-464B-90D2-6477D186A83D}" presName="centerShape" presStyleLbl="node0" presStyleIdx="0" presStyleCnt="1" custScaleX="112242" custScaleY="111084"/>
      <dgm:spPr/>
      <dgm:t>
        <a:bodyPr/>
        <a:lstStyle/>
        <a:p>
          <a:endParaRPr lang="en-US"/>
        </a:p>
      </dgm:t>
    </dgm:pt>
    <dgm:pt modelId="{6176DFF1-078B-41CD-A0A0-385D9F9A5CD4}" type="pres">
      <dgm:prSet presAssocID="{19422795-F00D-4CC2-B0AA-F89A95C49EA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EA042B5-1F6A-4A95-B3A2-65253C0D4BB0}" type="pres">
      <dgm:prSet presAssocID="{19422795-F00D-4CC2-B0AA-F89A95C49EA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7661E06-EB6D-4A26-A818-42FB7F462ACC}" type="pres">
      <dgm:prSet presAssocID="{579AD7AF-8E01-4EC2-8442-71B216D2D705}" presName="node" presStyleLbl="node1" presStyleIdx="0" presStyleCnt="4" custScaleX="113116" custScaleY="106105" custRadScaleRad="84914" custRadScaleInc="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7FA55-B219-4A93-941A-5B1EFD947B26}" type="pres">
      <dgm:prSet presAssocID="{A3BD97CB-2BAC-462B-960D-3EBD169A64B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32ADB83-C859-4440-8CBD-69F66168339B}" type="pres">
      <dgm:prSet presAssocID="{A3BD97CB-2BAC-462B-960D-3EBD169A64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140D692-5EE6-4A7F-99AD-6A976E2AA684}" type="pres">
      <dgm:prSet presAssocID="{CFD20311-665E-40F7-89F7-588807C863B7}" presName="node" presStyleLbl="node1" presStyleIdx="1" presStyleCnt="4" custScaleX="137118" custScaleY="102534" custRadScaleRad="100628" custRadScaleInc="-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D8D6D-8157-47A1-B15E-08E85A76DE2E}" type="pres">
      <dgm:prSet presAssocID="{38AB4B43-0006-45F4-A9C8-EC87A55946B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CB489F3-875F-4399-84A0-FEBB2F2EBBAD}" type="pres">
      <dgm:prSet presAssocID="{38AB4B43-0006-45F4-A9C8-EC87A55946B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3E73175-DE82-43A7-A0A5-404B000ACA63}" type="pres">
      <dgm:prSet presAssocID="{64A2A366-E028-449C-BA73-8CA0005208B1}" presName="node" presStyleLbl="node1" presStyleIdx="2" presStyleCnt="4" custScaleX="124047" custScaleY="103682" custRadScaleRad="86453" custRadScaleInc="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FE678-92CF-4EC9-9F65-638E17D035E2}" type="pres">
      <dgm:prSet presAssocID="{34AE5043-049F-40D9-8298-F33AD61DD6F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4F61D77-D931-4165-A2C0-E12AACB72DB1}" type="pres">
      <dgm:prSet presAssocID="{34AE5043-049F-40D9-8298-F33AD61DD6F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039B0F2-E705-4DEA-9CDE-CAC1A983E769}" type="pres">
      <dgm:prSet presAssocID="{D94C23A9-34F2-425A-BDD7-7380C4FE8731}" presName="node" presStyleLbl="node1" presStyleIdx="3" presStyleCnt="4" custScaleX="122787" custScaleY="111586" custRadScaleRad="96933" custRadScaleInc="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DA0FB-0652-4150-B4BA-5C5FBBB759F1}" type="presOf" srcId="{A3BD97CB-2BAC-462B-960D-3EBD169A64BE}" destId="{ECE7FA55-B219-4A93-941A-5B1EFD947B26}" srcOrd="0" destOrd="0" presId="urn:microsoft.com/office/officeart/2005/8/layout/radial5"/>
    <dgm:cxn modelId="{2A6214CA-43BE-4BBC-AA54-E55B5E11D947}" type="presOf" srcId="{CFD20311-665E-40F7-89F7-588807C863B7}" destId="{5140D692-5EE6-4A7F-99AD-6A976E2AA684}" srcOrd="0" destOrd="0" presId="urn:microsoft.com/office/officeart/2005/8/layout/radial5"/>
    <dgm:cxn modelId="{E3B047BB-EA44-42FE-A507-16F002476140}" type="presOf" srcId="{34AE5043-049F-40D9-8298-F33AD61DD6FC}" destId="{0D2FE678-92CF-4EC9-9F65-638E17D035E2}" srcOrd="0" destOrd="0" presId="urn:microsoft.com/office/officeart/2005/8/layout/radial5"/>
    <dgm:cxn modelId="{F43737D8-A864-4FCE-95D8-660F8C764A39}" srcId="{6EF44AA9-AFEE-464B-90D2-6477D186A83D}" destId="{D94C23A9-34F2-425A-BDD7-7380C4FE8731}" srcOrd="3" destOrd="0" parTransId="{34AE5043-049F-40D9-8298-F33AD61DD6FC}" sibTransId="{913FB386-722A-4754-B308-F49C145C464D}"/>
    <dgm:cxn modelId="{58C76527-B19C-41DE-AE09-20B752FD2104}" type="presOf" srcId="{38AB4B43-0006-45F4-A9C8-EC87A55946B0}" destId="{7CB489F3-875F-4399-84A0-FEBB2F2EBBAD}" srcOrd="1" destOrd="0" presId="urn:microsoft.com/office/officeart/2005/8/layout/radial5"/>
    <dgm:cxn modelId="{BD6B696B-6931-454C-8D39-199ACB74266C}" type="presOf" srcId="{16818F67-E000-4705-AC46-94BB6119A396}" destId="{67B9D889-F8CF-403F-AF51-1F2CEF029C6A}" srcOrd="0" destOrd="0" presId="urn:microsoft.com/office/officeart/2005/8/layout/radial5"/>
    <dgm:cxn modelId="{0FFEA3DE-7A4E-4EA2-8854-3EB3E9DC6FF1}" type="presOf" srcId="{38AB4B43-0006-45F4-A9C8-EC87A55946B0}" destId="{3A4D8D6D-8157-47A1-B15E-08E85A76DE2E}" srcOrd="0" destOrd="0" presId="urn:microsoft.com/office/officeart/2005/8/layout/radial5"/>
    <dgm:cxn modelId="{40F931C4-4C9B-467F-AF64-E7BB96313A6A}" type="presOf" srcId="{64A2A366-E028-449C-BA73-8CA0005208B1}" destId="{A3E73175-DE82-43A7-A0A5-404B000ACA63}" srcOrd="0" destOrd="0" presId="urn:microsoft.com/office/officeart/2005/8/layout/radial5"/>
    <dgm:cxn modelId="{47748D6C-8D6B-4815-8520-BB8308CD0462}" type="presOf" srcId="{6EF44AA9-AFEE-464B-90D2-6477D186A83D}" destId="{B38F092B-C6D0-4B1B-89AE-CDFF8E397F7C}" srcOrd="0" destOrd="0" presId="urn:microsoft.com/office/officeart/2005/8/layout/radial5"/>
    <dgm:cxn modelId="{5BDD9DB7-97B4-45EF-B332-8F2CCA9C291B}" srcId="{16818F67-E000-4705-AC46-94BB6119A396}" destId="{6EF44AA9-AFEE-464B-90D2-6477D186A83D}" srcOrd="0" destOrd="0" parTransId="{8996D845-D1E9-4773-B53F-E8F219E556E6}" sibTransId="{2B46E57D-7336-43FA-8CEE-1FE7E4B16930}"/>
    <dgm:cxn modelId="{80C92B22-97CF-4BFF-8AB3-05CFDFFBEB04}" srcId="{6EF44AA9-AFEE-464B-90D2-6477D186A83D}" destId="{64A2A366-E028-449C-BA73-8CA0005208B1}" srcOrd="2" destOrd="0" parTransId="{38AB4B43-0006-45F4-A9C8-EC87A55946B0}" sibTransId="{23AF5E16-FB90-4F67-AFDA-B68446131901}"/>
    <dgm:cxn modelId="{458CB2CD-2958-4F0E-9BE7-A2F3715EFF96}" type="presOf" srcId="{34AE5043-049F-40D9-8298-F33AD61DD6FC}" destId="{34F61D77-D931-4165-A2C0-E12AACB72DB1}" srcOrd="1" destOrd="0" presId="urn:microsoft.com/office/officeart/2005/8/layout/radial5"/>
    <dgm:cxn modelId="{2B66F5C7-932F-482A-A229-E460126320DC}" type="presOf" srcId="{A3BD97CB-2BAC-462B-960D-3EBD169A64BE}" destId="{332ADB83-C859-4440-8CBD-69F66168339B}" srcOrd="1" destOrd="0" presId="urn:microsoft.com/office/officeart/2005/8/layout/radial5"/>
    <dgm:cxn modelId="{B9BBC0A5-C871-4BF1-A910-E29A77570300}" type="presOf" srcId="{579AD7AF-8E01-4EC2-8442-71B216D2D705}" destId="{77661E06-EB6D-4A26-A818-42FB7F462ACC}" srcOrd="0" destOrd="0" presId="urn:microsoft.com/office/officeart/2005/8/layout/radial5"/>
    <dgm:cxn modelId="{68CB4D54-9174-4CB0-AE22-F1AD9A7D7D33}" srcId="{6EF44AA9-AFEE-464B-90D2-6477D186A83D}" destId="{579AD7AF-8E01-4EC2-8442-71B216D2D705}" srcOrd="0" destOrd="0" parTransId="{19422795-F00D-4CC2-B0AA-F89A95C49EA0}" sibTransId="{7529B848-85CF-499C-8C06-D5EE63F91817}"/>
    <dgm:cxn modelId="{3C0F2CF6-571B-4B46-9133-2444F254D079}" type="presOf" srcId="{19422795-F00D-4CC2-B0AA-F89A95C49EA0}" destId="{9EA042B5-1F6A-4A95-B3A2-65253C0D4BB0}" srcOrd="1" destOrd="0" presId="urn:microsoft.com/office/officeart/2005/8/layout/radial5"/>
    <dgm:cxn modelId="{B6CC57D1-2F7B-4B89-A5E6-B975698F4385}" type="presOf" srcId="{19422795-F00D-4CC2-B0AA-F89A95C49EA0}" destId="{6176DFF1-078B-41CD-A0A0-385D9F9A5CD4}" srcOrd="0" destOrd="0" presId="urn:microsoft.com/office/officeart/2005/8/layout/radial5"/>
    <dgm:cxn modelId="{538005CA-33EB-4508-9FFE-0CC8B7C89B2D}" srcId="{6EF44AA9-AFEE-464B-90D2-6477D186A83D}" destId="{CFD20311-665E-40F7-89F7-588807C863B7}" srcOrd="1" destOrd="0" parTransId="{A3BD97CB-2BAC-462B-960D-3EBD169A64BE}" sibTransId="{54BF3A87-55E0-4D31-B0DD-9693461A55DB}"/>
    <dgm:cxn modelId="{21BF1B1A-E5EC-4BFE-BA20-F1BA7BD26241}" type="presOf" srcId="{D94C23A9-34F2-425A-BDD7-7380C4FE8731}" destId="{D039B0F2-E705-4DEA-9CDE-CAC1A983E769}" srcOrd="0" destOrd="0" presId="urn:microsoft.com/office/officeart/2005/8/layout/radial5"/>
    <dgm:cxn modelId="{0BCFB0C5-267F-4D5C-B795-D44182FCE2E8}" type="presParOf" srcId="{67B9D889-F8CF-403F-AF51-1F2CEF029C6A}" destId="{B38F092B-C6D0-4B1B-89AE-CDFF8E397F7C}" srcOrd="0" destOrd="0" presId="urn:microsoft.com/office/officeart/2005/8/layout/radial5"/>
    <dgm:cxn modelId="{6D8D4844-60A3-4B55-9A1B-4C88F15D5CA7}" type="presParOf" srcId="{67B9D889-F8CF-403F-AF51-1F2CEF029C6A}" destId="{6176DFF1-078B-41CD-A0A0-385D9F9A5CD4}" srcOrd="1" destOrd="0" presId="urn:microsoft.com/office/officeart/2005/8/layout/radial5"/>
    <dgm:cxn modelId="{892CEE83-98C6-4CA7-B5BD-C48C03650254}" type="presParOf" srcId="{6176DFF1-078B-41CD-A0A0-385D9F9A5CD4}" destId="{9EA042B5-1F6A-4A95-B3A2-65253C0D4BB0}" srcOrd="0" destOrd="0" presId="urn:microsoft.com/office/officeart/2005/8/layout/radial5"/>
    <dgm:cxn modelId="{C97BBCE3-B0E7-44D7-80A4-18EF807D339A}" type="presParOf" srcId="{67B9D889-F8CF-403F-AF51-1F2CEF029C6A}" destId="{77661E06-EB6D-4A26-A818-42FB7F462ACC}" srcOrd="2" destOrd="0" presId="urn:microsoft.com/office/officeart/2005/8/layout/radial5"/>
    <dgm:cxn modelId="{E4ACC8DF-AD5D-4D67-BB2A-1D121E4DBAE7}" type="presParOf" srcId="{67B9D889-F8CF-403F-AF51-1F2CEF029C6A}" destId="{ECE7FA55-B219-4A93-941A-5B1EFD947B26}" srcOrd="3" destOrd="0" presId="urn:microsoft.com/office/officeart/2005/8/layout/radial5"/>
    <dgm:cxn modelId="{4A8ABCFB-7CAC-44A4-B587-30515372AD12}" type="presParOf" srcId="{ECE7FA55-B219-4A93-941A-5B1EFD947B26}" destId="{332ADB83-C859-4440-8CBD-69F66168339B}" srcOrd="0" destOrd="0" presId="urn:microsoft.com/office/officeart/2005/8/layout/radial5"/>
    <dgm:cxn modelId="{39328913-9C24-416D-B4CB-401A21C473A1}" type="presParOf" srcId="{67B9D889-F8CF-403F-AF51-1F2CEF029C6A}" destId="{5140D692-5EE6-4A7F-99AD-6A976E2AA684}" srcOrd="4" destOrd="0" presId="urn:microsoft.com/office/officeart/2005/8/layout/radial5"/>
    <dgm:cxn modelId="{EB1AD998-B6E9-49B7-82B8-5EE52E7BFCFC}" type="presParOf" srcId="{67B9D889-F8CF-403F-AF51-1F2CEF029C6A}" destId="{3A4D8D6D-8157-47A1-B15E-08E85A76DE2E}" srcOrd="5" destOrd="0" presId="urn:microsoft.com/office/officeart/2005/8/layout/radial5"/>
    <dgm:cxn modelId="{FB4649A4-E779-4A7E-957D-21F6AF652558}" type="presParOf" srcId="{3A4D8D6D-8157-47A1-B15E-08E85A76DE2E}" destId="{7CB489F3-875F-4399-84A0-FEBB2F2EBBAD}" srcOrd="0" destOrd="0" presId="urn:microsoft.com/office/officeart/2005/8/layout/radial5"/>
    <dgm:cxn modelId="{63F4AE23-3CBB-4CBF-ADF7-34AA0DA551A3}" type="presParOf" srcId="{67B9D889-F8CF-403F-AF51-1F2CEF029C6A}" destId="{A3E73175-DE82-43A7-A0A5-404B000ACA63}" srcOrd="6" destOrd="0" presId="urn:microsoft.com/office/officeart/2005/8/layout/radial5"/>
    <dgm:cxn modelId="{62FCC2D1-0FB8-4344-A5DD-E618A4B4CD21}" type="presParOf" srcId="{67B9D889-F8CF-403F-AF51-1F2CEF029C6A}" destId="{0D2FE678-92CF-4EC9-9F65-638E17D035E2}" srcOrd="7" destOrd="0" presId="urn:microsoft.com/office/officeart/2005/8/layout/radial5"/>
    <dgm:cxn modelId="{CE1577CD-BB11-441C-A741-7AD2CEA7ADF9}" type="presParOf" srcId="{0D2FE678-92CF-4EC9-9F65-638E17D035E2}" destId="{34F61D77-D931-4165-A2C0-E12AACB72DB1}" srcOrd="0" destOrd="0" presId="urn:microsoft.com/office/officeart/2005/8/layout/radial5"/>
    <dgm:cxn modelId="{DD15C313-A90C-40E0-ABC9-31594FB135A3}" type="presParOf" srcId="{67B9D889-F8CF-403F-AF51-1F2CEF029C6A}" destId="{D039B0F2-E705-4DEA-9CDE-CAC1A983E7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F3F5F-71C7-4524-8B9A-81F7F5F8FDEF}">
      <dsp:nvSpPr>
        <dsp:cNvPr id="0" name=""/>
        <dsp:cNvSpPr/>
      </dsp:nvSpPr>
      <dsp:spPr>
        <a:xfrm rot="5400000">
          <a:off x="-163941" y="164964"/>
          <a:ext cx="1092942" cy="7650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83553"/>
        <a:ext cx="765059" cy="327883"/>
      </dsp:txXfrm>
    </dsp:sp>
    <dsp:sp modelId="{E1FB09F5-D598-450F-B495-6EC400AA6091}">
      <dsp:nvSpPr>
        <dsp:cNvPr id="0" name=""/>
        <dsp:cNvSpPr/>
      </dsp:nvSpPr>
      <dsp:spPr>
        <a:xfrm rot="5400000">
          <a:off x="2683548" y="-1917466"/>
          <a:ext cx="710412" cy="454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Investigation on </a:t>
          </a:r>
          <a:r>
            <a:rPr lang="fr-FR" sz="2000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modified</a:t>
          </a:r>
          <a:r>
            <a:rPr lang="fr-FR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electrodes</a:t>
          </a:r>
          <a:r>
            <a:rPr lang="fr-FR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fr-FR" sz="2000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electroanalytical</a:t>
          </a:r>
          <a:r>
            <a:rPr lang="fr-FR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applications</a:t>
          </a:r>
          <a:endParaRPr lang="fr-FR" sz="2000" kern="1200" dirty="0">
            <a:solidFill>
              <a:srgbClr val="FF0000"/>
            </a:solidFill>
          </a:endParaRPr>
        </a:p>
      </dsp:txBody>
      <dsp:txXfrm rot="-5400000">
        <a:off x="765060" y="35701"/>
        <a:ext cx="4512711" cy="641054"/>
      </dsp:txXfrm>
    </dsp:sp>
    <dsp:sp modelId="{D74CC22C-4D1C-43FE-BA12-C67CFBC0D918}">
      <dsp:nvSpPr>
        <dsp:cNvPr id="0" name=""/>
        <dsp:cNvSpPr/>
      </dsp:nvSpPr>
      <dsp:spPr>
        <a:xfrm rot="5400000">
          <a:off x="-163941" y="1069210"/>
          <a:ext cx="1092942" cy="765059"/>
        </a:xfrm>
        <a:prstGeom prst="chevron">
          <a:avLst/>
        </a:prstGeom>
        <a:solidFill>
          <a:schemeClr val="accent4">
            <a:hueOff val="241729"/>
            <a:satOff val="1018"/>
            <a:lumOff val="1568"/>
            <a:alphaOff val="0"/>
          </a:schemeClr>
        </a:solidFill>
        <a:ln w="12700" cap="flat" cmpd="sng" algn="ctr">
          <a:solidFill>
            <a:schemeClr val="accent4">
              <a:hueOff val="241729"/>
              <a:satOff val="1018"/>
              <a:lumOff val="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287799"/>
        <a:ext cx="765059" cy="327883"/>
      </dsp:txXfrm>
    </dsp:sp>
    <dsp:sp modelId="{11DFCBD7-A5CC-4943-9EE9-14606CB04E8D}">
      <dsp:nvSpPr>
        <dsp:cNvPr id="0" name=""/>
        <dsp:cNvSpPr/>
      </dsp:nvSpPr>
      <dsp:spPr>
        <a:xfrm rot="5400000">
          <a:off x="2683548" y="-1028280"/>
          <a:ext cx="710412" cy="454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1729"/>
              <a:satOff val="1018"/>
              <a:lumOff val="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Many</a:t>
          </a:r>
          <a:r>
            <a:rPr lang="fr-F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approaches</a:t>
          </a:r>
          <a:r>
            <a:rPr lang="fr-F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have been </a:t>
          </a:r>
          <a:r>
            <a:rPr lang="fr-FR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used</a:t>
          </a:r>
          <a:r>
            <a:rPr lang="fr-F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fr-FR" sz="2000" kern="1200" dirty="0"/>
        </a:p>
      </dsp:txBody>
      <dsp:txXfrm rot="-5400000">
        <a:off x="765060" y="924887"/>
        <a:ext cx="4512711" cy="641054"/>
      </dsp:txXfrm>
    </dsp:sp>
    <dsp:sp modelId="{D06EB4D8-06D1-441F-B6CE-C1623C8BB3FC}">
      <dsp:nvSpPr>
        <dsp:cNvPr id="0" name=""/>
        <dsp:cNvSpPr/>
      </dsp:nvSpPr>
      <dsp:spPr>
        <a:xfrm rot="5400000">
          <a:off x="-163941" y="1943335"/>
          <a:ext cx="1092942" cy="765059"/>
        </a:xfrm>
        <a:prstGeom prst="chevron">
          <a:avLst/>
        </a:prstGeom>
        <a:solidFill>
          <a:schemeClr val="accent4">
            <a:hueOff val="483459"/>
            <a:satOff val="2036"/>
            <a:lumOff val="3137"/>
            <a:alphaOff val="0"/>
          </a:schemeClr>
        </a:solidFill>
        <a:ln w="12700" cap="flat" cmpd="sng" algn="ctr">
          <a:solidFill>
            <a:schemeClr val="accent4">
              <a:hueOff val="483459"/>
              <a:satOff val="2036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161924"/>
        <a:ext cx="765059" cy="327883"/>
      </dsp:txXfrm>
    </dsp:sp>
    <dsp:sp modelId="{20FD0079-4543-4733-9B3E-AEB41DA621A6}">
      <dsp:nvSpPr>
        <dsp:cNvPr id="0" name=""/>
        <dsp:cNvSpPr/>
      </dsp:nvSpPr>
      <dsp:spPr>
        <a:xfrm rot="5400000">
          <a:off x="2683548" y="-139095"/>
          <a:ext cx="710412" cy="454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83459"/>
              <a:satOff val="2036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Molecular</a:t>
          </a:r>
          <a:r>
            <a:rPr lang="fr-FR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self </a:t>
          </a:r>
          <a:r>
            <a:rPr lang="fr-FR" sz="2000" kern="1200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assembly</a:t>
          </a:r>
          <a:r>
            <a:rPr lang="fr-FR" sz="2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(SAM)</a:t>
          </a:r>
          <a:endParaRPr lang="fr-FR" sz="2000" kern="1200" dirty="0">
            <a:solidFill>
              <a:srgbClr val="FF0000"/>
            </a:solidFill>
          </a:endParaRPr>
        </a:p>
      </dsp:txBody>
      <dsp:txXfrm rot="-5400000">
        <a:off x="765060" y="1814072"/>
        <a:ext cx="4512711" cy="641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F092B-C6D0-4B1B-89AE-CDFF8E397F7C}">
      <dsp:nvSpPr>
        <dsp:cNvPr id="0" name=""/>
        <dsp:cNvSpPr/>
      </dsp:nvSpPr>
      <dsp:spPr>
        <a:xfrm>
          <a:off x="3379006" y="2159164"/>
          <a:ext cx="1696655" cy="167915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</a:rPr>
            <a:t>SAM </a:t>
          </a:r>
          <a:r>
            <a:rPr lang="fr-FR" sz="2000" kern="1200" dirty="0" err="1" smtClean="0">
              <a:solidFill>
                <a:schemeClr val="bg1"/>
              </a:solidFill>
            </a:rPr>
            <a:t>properties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627475" y="2405070"/>
        <a:ext cx="1199717" cy="1187339"/>
      </dsp:txXfrm>
    </dsp:sp>
    <dsp:sp modelId="{6176DFF1-078B-41CD-A0A0-385D9F9A5CD4}">
      <dsp:nvSpPr>
        <dsp:cNvPr id="0" name=""/>
        <dsp:cNvSpPr/>
      </dsp:nvSpPr>
      <dsp:spPr>
        <a:xfrm rot="16225893">
          <a:off x="4182666" y="1797526"/>
          <a:ext cx="103407" cy="534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98060" y="1919851"/>
        <a:ext cx="72385" cy="320443"/>
      </dsp:txXfrm>
    </dsp:sp>
    <dsp:sp modelId="{77661E06-EB6D-4A26-A818-42FB7F462ACC}">
      <dsp:nvSpPr>
        <dsp:cNvPr id="0" name=""/>
        <dsp:cNvSpPr/>
      </dsp:nvSpPr>
      <dsp:spPr>
        <a:xfrm>
          <a:off x="3352992" y="297410"/>
          <a:ext cx="1776822" cy="166669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solidFill>
                <a:schemeClr val="bg1"/>
              </a:solidFill>
            </a:rPr>
            <a:t>Simplicity</a:t>
          </a:r>
          <a:r>
            <a:rPr lang="fr-FR" sz="1800" kern="1200" dirty="0" smtClean="0">
              <a:solidFill>
                <a:schemeClr val="bg1"/>
              </a:solidFill>
            </a:rPr>
            <a:t> of </a:t>
          </a:r>
          <a:r>
            <a:rPr lang="fr-FR" sz="1800" kern="1200" dirty="0" err="1" smtClean="0">
              <a:solidFill>
                <a:schemeClr val="bg1"/>
              </a:solidFill>
            </a:rPr>
            <a:t>preparation</a:t>
          </a:r>
          <a:r>
            <a:rPr lang="fr-FR" sz="1800" kern="1200" dirty="0" smtClean="0">
              <a:solidFill>
                <a:schemeClr val="bg1"/>
              </a:solidFill>
            </a:rPr>
            <a:t>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13202" y="541492"/>
        <a:ext cx="1256402" cy="1178530"/>
      </dsp:txXfrm>
    </dsp:sp>
    <dsp:sp modelId="{ECE7FA55-B219-4A93-941A-5B1EFD947B26}">
      <dsp:nvSpPr>
        <dsp:cNvPr id="0" name=""/>
        <dsp:cNvSpPr/>
      </dsp:nvSpPr>
      <dsp:spPr>
        <a:xfrm rot="21537252">
          <a:off x="5138991" y="2713666"/>
          <a:ext cx="152970" cy="534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38995" y="2820899"/>
        <a:ext cx="107079" cy="320443"/>
      </dsp:txXfrm>
    </dsp:sp>
    <dsp:sp modelId="{5140D692-5EE6-4A7F-99AD-6A976E2AA684}">
      <dsp:nvSpPr>
        <dsp:cNvPr id="0" name=""/>
        <dsp:cNvSpPr/>
      </dsp:nvSpPr>
      <dsp:spPr>
        <a:xfrm>
          <a:off x="5363772" y="2153035"/>
          <a:ext cx="2153845" cy="161060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solidFill>
                <a:schemeClr val="bg1"/>
              </a:solidFill>
            </a:rPr>
            <a:t>Ability</a:t>
          </a:r>
          <a:r>
            <a:rPr lang="fr-FR" sz="1800" kern="1200" dirty="0" smtClean="0">
              <a:solidFill>
                <a:schemeClr val="bg1"/>
              </a:solidFill>
            </a:rPr>
            <a:t> to </a:t>
          </a:r>
          <a:r>
            <a:rPr lang="fr-FR" sz="1800" kern="1200" dirty="0" err="1" smtClean="0">
              <a:solidFill>
                <a:schemeClr val="bg1"/>
              </a:solidFill>
            </a:rPr>
            <a:t>transfer</a:t>
          </a:r>
          <a:r>
            <a:rPr lang="fr-FR" sz="1800" kern="1200" dirty="0" smtClean="0">
              <a:solidFill>
                <a:schemeClr val="bg1"/>
              </a:solidFill>
            </a:rPr>
            <a:t> </a:t>
          </a:r>
          <a:r>
            <a:rPr lang="fr-FR" sz="1800" kern="1200" dirty="0" err="1" smtClean="0">
              <a:solidFill>
                <a:schemeClr val="bg1"/>
              </a:solidFill>
            </a:rPr>
            <a:t>optical</a:t>
          </a:r>
          <a:r>
            <a:rPr lang="fr-FR" sz="1800" kern="1200" dirty="0" smtClean="0">
              <a:solidFill>
                <a:schemeClr val="bg1"/>
              </a:solidFill>
            </a:rPr>
            <a:t> / </a:t>
          </a:r>
          <a:r>
            <a:rPr lang="fr-FR" sz="1800" kern="1200" dirty="0" err="1" smtClean="0">
              <a:solidFill>
                <a:schemeClr val="bg1"/>
              </a:solidFill>
            </a:rPr>
            <a:t>electrical</a:t>
          </a:r>
          <a:r>
            <a:rPr lang="fr-FR" sz="1800" kern="1200" dirty="0" smtClean="0">
              <a:solidFill>
                <a:schemeClr val="bg1"/>
              </a:solidFill>
            </a:rPr>
            <a:t> </a:t>
          </a:r>
          <a:r>
            <a:rPr lang="fr-FR" sz="1800" kern="1200" dirty="0" err="1" smtClean="0">
              <a:solidFill>
                <a:schemeClr val="bg1"/>
              </a:solidFill>
            </a:rPr>
            <a:t>properties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679195" y="2388902"/>
        <a:ext cx="1522999" cy="1138867"/>
      </dsp:txXfrm>
    </dsp:sp>
    <dsp:sp modelId="{3A4D8D6D-8157-47A1-B15E-08E85A76DE2E}">
      <dsp:nvSpPr>
        <dsp:cNvPr id="0" name=""/>
        <dsp:cNvSpPr/>
      </dsp:nvSpPr>
      <dsp:spPr>
        <a:xfrm rot="5425434">
          <a:off x="4154514" y="3691530"/>
          <a:ext cx="131435" cy="534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174375" y="3778630"/>
        <a:ext cx="92005" cy="320443"/>
      </dsp:txXfrm>
    </dsp:sp>
    <dsp:sp modelId="{A3E73175-DE82-43A7-A0A5-404B000ACA63}">
      <dsp:nvSpPr>
        <dsp:cNvPr id="0" name=""/>
        <dsp:cNvSpPr/>
      </dsp:nvSpPr>
      <dsp:spPr>
        <a:xfrm>
          <a:off x="3238999" y="4086263"/>
          <a:ext cx="1948526" cy="162863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Introducing chemical </a:t>
          </a:r>
          <a:r>
            <a:rPr lang="en-US" sz="1800" kern="1200" dirty="0" err="1" smtClean="0">
              <a:solidFill>
                <a:schemeClr val="bg1"/>
              </a:solidFill>
            </a:rPr>
            <a:t>funtionalities</a:t>
          </a:r>
          <a:r>
            <a:rPr lang="en-US" sz="1800" kern="1200" dirty="0" smtClean="0">
              <a:solidFill>
                <a:schemeClr val="bg1"/>
              </a:solidFill>
            </a:rPr>
            <a:t/>
          </a:r>
          <a:br>
            <a:rPr lang="en-US" sz="1800" kern="1200" dirty="0" smtClean="0">
              <a:solidFill>
                <a:schemeClr val="bg1"/>
              </a:solidFill>
            </a:rPr>
          </a:br>
          <a:endParaRPr lang="en-US" sz="1800" kern="1200" dirty="0">
            <a:solidFill>
              <a:schemeClr val="bg1"/>
            </a:solidFill>
          </a:endParaRPr>
        </a:p>
      </dsp:txBody>
      <dsp:txXfrm>
        <a:off x="3524354" y="4324771"/>
        <a:ext cx="1377816" cy="1151617"/>
      </dsp:txXfrm>
    </dsp:sp>
    <dsp:sp modelId="{0D2FE678-92CF-4EC9-9F65-638E17D035E2}">
      <dsp:nvSpPr>
        <dsp:cNvPr id="0" name=""/>
        <dsp:cNvSpPr/>
      </dsp:nvSpPr>
      <dsp:spPr>
        <a:xfrm rot="10802754">
          <a:off x="3139195" y="2730900"/>
          <a:ext cx="169466" cy="534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190035" y="2837734"/>
        <a:ext cx="118626" cy="320443"/>
      </dsp:txXfrm>
    </dsp:sp>
    <dsp:sp modelId="{D039B0F2-E705-4DEA-9CDE-CAC1A983E769}">
      <dsp:nvSpPr>
        <dsp:cNvPr id="0" name=""/>
        <dsp:cNvSpPr/>
      </dsp:nvSpPr>
      <dsp:spPr>
        <a:xfrm>
          <a:off x="1130524" y="2120636"/>
          <a:ext cx="1928734" cy="175278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solidFill>
                <a:schemeClr val="bg1"/>
              </a:solidFill>
            </a:rPr>
            <a:t>Ability</a:t>
          </a:r>
          <a:r>
            <a:rPr lang="fr-FR" sz="1800" kern="1200" dirty="0" smtClean="0">
              <a:solidFill>
                <a:schemeClr val="bg1"/>
              </a:solidFill>
            </a:rPr>
            <a:t> to </a:t>
          </a:r>
          <a:r>
            <a:rPr lang="fr-FR" sz="1800" kern="1200" dirty="0" err="1" smtClean="0">
              <a:solidFill>
                <a:schemeClr val="bg1"/>
              </a:solidFill>
            </a:rPr>
            <a:t>link</a:t>
          </a:r>
          <a:r>
            <a:rPr lang="fr-FR" sz="1800" kern="1200" dirty="0" smtClean="0">
              <a:solidFill>
                <a:schemeClr val="bg1"/>
              </a:solidFill>
            </a:rPr>
            <a:t> </a:t>
          </a:r>
          <a:r>
            <a:rPr lang="fr-FR" sz="1800" kern="1200" dirty="0" err="1" smtClean="0">
              <a:solidFill>
                <a:schemeClr val="bg1"/>
              </a:solidFill>
            </a:rPr>
            <a:t>macroscopic</a:t>
          </a:r>
          <a:r>
            <a:rPr lang="fr-FR" sz="1800" kern="1200" dirty="0" smtClean="0">
              <a:solidFill>
                <a:schemeClr val="bg1"/>
              </a:solidFill>
            </a:rPr>
            <a:t> </a:t>
          </a:r>
          <a:r>
            <a:rPr lang="fr-FR" sz="1800" kern="1200" dirty="0" err="1" smtClean="0">
              <a:solidFill>
                <a:schemeClr val="bg1"/>
              </a:solidFill>
            </a:rPr>
            <a:t>phenomena</a:t>
          </a:r>
          <a:r>
            <a:rPr lang="fr-FR" sz="1800" kern="1200" dirty="0" smtClean="0">
              <a:solidFill>
                <a:schemeClr val="bg1"/>
              </a:solidFill>
            </a:rPr>
            <a:t> of the interface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412981" y="2377326"/>
        <a:ext cx="1363820" cy="123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13AA4-DC73-4A60-B978-78A1C9AE2891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4DD79-6BB5-4146-AEC0-7D5FBCD6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23D18-0BE7-4AD5-80C8-18F20083D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97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2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8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8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3D18-0BE7-4AD5-80C8-18F20083D5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520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651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652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949280"/>
            <a:ext cx="11459897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5414" y="6021289"/>
            <a:ext cx="10561173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7265" y="188640"/>
            <a:ext cx="5800824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58508" y="188640"/>
            <a:ext cx="5832243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7266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58509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62663" y="2708920"/>
            <a:ext cx="6929337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0994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5986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1" y="260650"/>
            <a:ext cx="12192001" cy="4258437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34507" y="2420347"/>
            <a:ext cx="12226507" cy="2068191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668876" y="4543638"/>
            <a:ext cx="686408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68876" y="5311723"/>
            <a:ext cx="6864085" cy="28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2"/>
            <a:ext cx="12212995" cy="4497836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321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9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56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094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0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3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7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576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88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4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485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66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019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3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219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370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531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642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5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42176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95733" y="1206664"/>
            <a:ext cx="8496267" cy="2784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95734" y="4074000"/>
            <a:ext cx="8496267" cy="2784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3210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139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01245" y="43000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01245" y="253148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01245" y="4632960"/>
            <a:ext cx="2110712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325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90669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84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8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86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18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10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6205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99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58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597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91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7228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878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07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796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291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884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84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242176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95733" y="1206664"/>
            <a:ext cx="8496267" cy="2784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95734" y="4074000"/>
            <a:ext cx="8496267" cy="2784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29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16690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065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85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972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1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50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07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218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15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829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488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853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0557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05438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23594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790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12192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10468344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6799271" y="4451549"/>
            <a:ext cx="5392729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67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9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889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6178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903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5354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214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51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50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91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253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249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9154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179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00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837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99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74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890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3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6102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05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345541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504102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295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3552" y="34314"/>
            <a:ext cx="10128448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98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748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3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1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4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  <p:sldLayoutId id="2147483764" r:id="rId13"/>
    <p:sldLayoutId id="2147483765" r:id="rId14"/>
    <p:sldLayoutId id="2147483766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alanta.2018.11.02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5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11" Type="http://schemas.openxmlformats.org/officeDocument/2006/relationships/image" Target="../media/image40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e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5723E075-2A8C-4B08-A6B6-8269C8FCA9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0928" y="1438551"/>
            <a:ext cx="4297079" cy="4037283"/>
          </a:xfrm>
          <a:ln w="38100">
            <a:solidFill>
              <a:srgbClr val="C0E2A7"/>
            </a:solidFill>
          </a:ln>
        </p:spPr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6532F0-F500-4AAC-821C-028F203D7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80" b="9001"/>
          <a:stretch/>
        </p:blipFill>
        <p:spPr>
          <a:xfrm>
            <a:off x="10822677" y="1438551"/>
            <a:ext cx="1215427" cy="884901"/>
          </a:xfrm>
          <a:prstGeom prst="rect">
            <a:avLst/>
          </a:prstGeom>
        </p:spPr>
      </p:pic>
      <p:pic>
        <p:nvPicPr>
          <p:cNvPr id="11" name="Picture 2" descr="RÃ©sultat de recherche d'images pour &quot;logo utm tunis fond transparent&quot;">
            <a:extLst>
              <a:ext uri="{FF2B5EF4-FFF2-40B4-BE49-F238E27FC236}">
                <a16:creationId xmlns:a16="http://schemas.microsoft.com/office/drawing/2014/main" id="{ABFF2772-B164-4347-8B5B-A2AF7232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55" y="134010"/>
            <a:ext cx="1131072" cy="11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01" y="136701"/>
            <a:ext cx="1593427" cy="11141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3048" y="2860994"/>
            <a:ext cx="1932838" cy="112545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8A6A31E-179F-4830-9ECE-867859222359}"/>
              </a:ext>
            </a:extLst>
          </p:cNvPr>
          <p:cNvSpPr/>
          <p:nvPr/>
        </p:nvSpPr>
        <p:spPr>
          <a:xfrm flipV="1">
            <a:off x="0" y="6400799"/>
            <a:ext cx="12191852" cy="470079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8259263" y="6497338"/>
            <a:ext cx="3932737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lvl="0" algn="ctr" defTabSz="914286">
              <a:defRPr/>
            </a:pPr>
            <a:r>
              <a:rPr lang="fr-FR" altLang="ko-KR" b="1" dirty="0" smtClean="0">
                <a:solidFill>
                  <a:schemeClr val="accent6">
                    <a:lumMod val="75000"/>
                  </a:schemeClr>
                </a:solidFill>
              </a:rPr>
              <a:t>Online </a:t>
            </a:r>
            <a:r>
              <a:rPr lang="fr-FR" altLang="ko-KR" b="1" dirty="0" err="1">
                <a:solidFill>
                  <a:schemeClr val="accent6">
                    <a:lumMod val="75000"/>
                  </a:schemeClr>
                </a:solidFill>
              </a:rPr>
              <a:t>conference</a:t>
            </a:r>
            <a:r>
              <a:rPr lang="fr-FR" altLang="ko-K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altLang="ko-KR" b="1" dirty="0" err="1">
                <a:solidFill>
                  <a:schemeClr val="accent6">
                    <a:lumMod val="75000"/>
                  </a:schemeClr>
                </a:solidFill>
              </a:rPr>
              <a:t>presentation</a:t>
            </a:r>
            <a:r>
              <a:rPr lang="fr-FR" altLang="ko-K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-1006955" y="6497338"/>
            <a:ext cx="3932737" cy="27699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lvl="0" algn="ctr" defTabSz="914286">
              <a:defRPr/>
            </a:pPr>
            <a:r>
              <a:rPr lang="fr-FR" altLang="ko-KR" b="1" dirty="0" smtClean="0">
                <a:solidFill>
                  <a:schemeClr val="accent6">
                    <a:lumMod val="75000"/>
                  </a:schemeClr>
                </a:solidFill>
              </a:rPr>
              <a:t>17-28 May 2021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608" y="37491"/>
            <a:ext cx="8284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sz="2800" b="1" baseline="30000" dirty="0">
                <a:solidFill>
                  <a:schemeClr val="accent5">
                    <a:lumMod val="75000"/>
                  </a:schemeClr>
                </a:solidFill>
              </a:rPr>
              <a:t>th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International Symposium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on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Sensor Science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2576348"/>
            <a:ext cx="6396258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914286"/>
            <a:r>
              <a:rPr lang="en-US" sz="2550" b="1" dirty="0" smtClean="0">
                <a:solidFill>
                  <a:schemeClr val="bg1"/>
                </a:solidFill>
              </a:rPr>
              <a:t>Self-assembled monolayers based on 1,3-dimercaptopropan-2-ol: preparation, characterization and applications in electrochemical </a:t>
            </a:r>
            <a:r>
              <a:rPr lang="en-US" sz="2550" b="1" dirty="0" err="1" smtClean="0">
                <a:solidFill>
                  <a:schemeClr val="bg1"/>
                </a:solidFill>
              </a:rPr>
              <a:t>chemosensors</a:t>
            </a:r>
            <a:endParaRPr lang="ko-KR" altLang="en-US" sz="255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865" y="654030"/>
            <a:ext cx="904122" cy="9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583725"/>
            <a:chOff x="8531337" y="652465"/>
            <a:chExt cx="5143113" cy="58372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Electrochemically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active SAM design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Straight Connector 22"/>
          <p:cNvSpPr/>
          <p:nvPr/>
        </p:nvSpPr>
        <p:spPr>
          <a:xfrm flipV="1">
            <a:off x="122238" y="6098577"/>
            <a:ext cx="7713467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8" name="Rectangle 7"/>
          <p:cNvSpPr/>
          <p:nvPr/>
        </p:nvSpPr>
        <p:spPr>
          <a:xfrm>
            <a:off x="122238" y="6098883"/>
            <a:ext cx="9176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"/>
                <a:ea typeface="Calibri" panose="020F0502020204030204" pitchFamily="34" charset="0"/>
              </a:rPr>
              <a:t>A.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Laroussi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M.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Kot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J. Ingo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Flege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N.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Raouafi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V. M.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Mirsky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</a:t>
            </a:r>
            <a:r>
              <a:rPr lang="en-US" sz="1400" i="1" dirty="0">
                <a:latin typeface="Arial "/>
                <a:ea typeface="Calibri" panose="020F0502020204030204" pitchFamily="34" charset="0"/>
              </a:rPr>
              <a:t>Appl. Surf. Sci.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 </a:t>
            </a:r>
            <a:r>
              <a:rPr lang="en-US" sz="1400" b="1" dirty="0">
                <a:latin typeface="Arial "/>
                <a:ea typeface="Calibri" panose="020F0502020204030204" pitchFamily="34" charset="0"/>
              </a:rPr>
              <a:t>2020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</a:t>
            </a:r>
            <a:r>
              <a:rPr lang="en-US" sz="1400" i="1" dirty="0">
                <a:latin typeface="Arial "/>
                <a:ea typeface="Calibri" panose="020F0502020204030204" pitchFamily="34" charset="0"/>
              </a:rPr>
              <a:t>513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145827.</a:t>
            </a:r>
            <a:endParaRPr lang="en-US" sz="1400" dirty="0">
              <a:latin typeface="Arial 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67135"/>
              </p:ext>
            </p:extLst>
          </p:nvPr>
        </p:nvGraphicFramePr>
        <p:xfrm>
          <a:off x="3912715" y="1085681"/>
          <a:ext cx="3922990" cy="429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CS ChemDraw Drawing" r:id="rId5" imgW="1785659" imgH="1953509" progId="ChemDraw.Document.6.0">
                  <p:embed/>
                </p:oleObj>
              </mc:Choice>
              <mc:Fallback>
                <p:oleObj name="CS ChemDraw Drawing" r:id="rId5" imgW="1785659" imgH="19535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2715" y="1085681"/>
                        <a:ext cx="3922990" cy="429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583725"/>
            <a:chOff x="8531337" y="652465"/>
            <a:chExt cx="5143113" cy="58372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Electrocatalytic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sensing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of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hydrogen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peroxide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C3D4437C-FDF8-47F4-8732-FE83C23DBAEB}"/>
              </a:ext>
            </a:extLst>
          </p:cNvPr>
          <p:cNvSpPr/>
          <p:nvPr/>
        </p:nvSpPr>
        <p:spPr>
          <a:xfrm>
            <a:off x="6122432" y="129075"/>
            <a:ext cx="218082" cy="571602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340514" y="1036233"/>
            <a:ext cx="5177800" cy="4025248"/>
            <a:chOff x="6340514" y="1036233"/>
            <a:chExt cx="5177800" cy="40252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0514" y="1402507"/>
              <a:ext cx="4472079" cy="36589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186592" y="1036233"/>
              <a:ext cx="3331722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150"/>
                </a:spcBef>
                <a:spcAft>
                  <a:spcPts val="2300"/>
                </a:spcAft>
              </a:pP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Calibration Curve</a:t>
              </a:r>
              <a:endParaRPr lang="en-US" dirty="0">
                <a:effectLst/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14260" y="5029125"/>
            <a:ext cx="4304054" cy="1376988"/>
            <a:chOff x="7214260" y="5029125"/>
            <a:chExt cx="4304054" cy="1376988"/>
          </a:xfrm>
        </p:grpSpPr>
        <p:sp>
          <p:nvSpPr>
            <p:cNvPr id="14" name="Flèche : droite rayée 58">
              <a:extLst>
                <a:ext uri="{FF2B5EF4-FFF2-40B4-BE49-F238E27FC236}">
                  <a16:creationId xmlns:a16="http://schemas.microsoft.com/office/drawing/2014/main" id="{2C9194E5-B823-4F62-8D0C-49DDFCB5D793}"/>
                </a:ext>
              </a:extLst>
            </p:cNvPr>
            <p:cNvSpPr/>
            <p:nvPr/>
          </p:nvSpPr>
          <p:spPr>
            <a:xfrm rot="5400000">
              <a:off x="8817754" y="5153107"/>
              <a:ext cx="472821" cy="224858"/>
            </a:xfrm>
            <a:prstGeom prst="stripedRightArrow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ZoneTexte 59">
              <a:extLst>
                <a:ext uri="{FF2B5EF4-FFF2-40B4-BE49-F238E27FC236}">
                  <a16:creationId xmlns:a16="http://schemas.microsoft.com/office/drawing/2014/main" id="{4F5A8325-94D7-4719-901C-5AEE3D88C331}"/>
                </a:ext>
              </a:extLst>
            </p:cNvPr>
            <p:cNvSpPr txBox="1"/>
            <p:nvPr/>
          </p:nvSpPr>
          <p:spPr>
            <a:xfrm>
              <a:off x="7214260" y="5482783"/>
              <a:ext cx="43040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b="1" dirty="0" smtClean="0">
                  <a:solidFill>
                    <a:schemeClr val="accent1">
                      <a:lumMod val="75000"/>
                    </a:schemeClr>
                  </a:solidFill>
                </a:rPr>
                <a:t>LOD </a:t>
              </a: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: </a:t>
              </a:r>
              <a:r>
                <a:rPr lang="fr-FR" b="1" dirty="0">
                  <a:solidFill>
                    <a:schemeClr val="bg2">
                      <a:lumMod val="25000"/>
                    </a:schemeClr>
                  </a:solidFill>
                </a:rPr>
                <a:t>2</a:t>
              </a:r>
              <a:r>
                <a:rPr lang="el-GR" b="1" dirty="0">
                  <a:solidFill>
                    <a:schemeClr val="bg2">
                      <a:lumMod val="25000"/>
                    </a:schemeClr>
                  </a:solidFill>
                </a:rPr>
                <a:t>,</a:t>
              </a:r>
              <a:r>
                <a:rPr lang="fr-FR" b="1" dirty="0">
                  <a:solidFill>
                    <a:schemeClr val="bg2">
                      <a:lumMod val="25000"/>
                    </a:schemeClr>
                  </a:solidFill>
                </a:rPr>
                <a:t>3</a:t>
              </a:r>
              <a:r>
                <a:rPr lang="el-GR" b="1" dirty="0">
                  <a:solidFill>
                    <a:schemeClr val="bg2">
                      <a:lumMod val="25000"/>
                    </a:schemeClr>
                  </a:solidFill>
                </a:rPr>
                <a:t> μ</a:t>
              </a:r>
              <a:r>
                <a:rPr lang="fr-FR" b="1" dirty="0">
                  <a:solidFill>
                    <a:schemeClr val="bg2">
                      <a:lumMod val="25000"/>
                    </a:schemeClr>
                  </a:solidFill>
                </a:rPr>
                <a:t>M </a:t>
              </a:r>
              <a:endParaRPr lang="fr-FR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Sensitivity</a:t>
              </a:r>
              <a:r>
                <a:rPr lang="fr-FR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b="1" dirty="0">
                  <a:solidFill>
                    <a:schemeClr val="accent1">
                      <a:lumMod val="75000"/>
                    </a:schemeClr>
                  </a:solidFill>
                </a:rPr>
                <a:t>: </a:t>
              </a:r>
              <a:r>
                <a:rPr lang="fr-FR" b="1" dirty="0">
                  <a:solidFill>
                    <a:schemeClr val="bg2">
                      <a:lumMod val="25000"/>
                    </a:schemeClr>
                  </a:solidFill>
                </a:rPr>
                <a:t>1700 A</a:t>
              </a:r>
              <a:r>
                <a:rPr lang="el-GR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r>
                <a:rPr lang="fr-FR" b="1" dirty="0">
                  <a:solidFill>
                    <a:schemeClr val="bg2">
                      <a:lumMod val="25000"/>
                    </a:schemeClr>
                  </a:solidFill>
                </a:rPr>
                <a:t>m</a:t>
              </a:r>
              <a:r>
                <a:rPr lang="fr-FR" b="1" baseline="30000" dirty="0">
                  <a:solidFill>
                    <a:schemeClr val="bg2">
                      <a:lumMod val="25000"/>
                    </a:schemeClr>
                  </a:solidFill>
                </a:rPr>
                <a:t>-2</a:t>
              </a:r>
              <a:r>
                <a:rPr lang="el-GR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r>
                <a:rPr lang="fr-FR" b="1" dirty="0">
                  <a:solidFill>
                    <a:schemeClr val="bg2">
                      <a:lumMod val="25000"/>
                    </a:schemeClr>
                  </a:solidFill>
                </a:rPr>
                <a:t>L</a:t>
              </a:r>
              <a:r>
                <a:rPr lang="el-GR" b="1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  <a:r>
                <a:rPr lang="fr-FR" b="1" dirty="0" smtClean="0">
                  <a:solidFill>
                    <a:schemeClr val="bg2">
                      <a:lumMod val="25000"/>
                    </a:schemeClr>
                  </a:solidFill>
                </a:rPr>
                <a:t>mol</a:t>
              </a:r>
              <a:r>
                <a:rPr lang="fr-FR" b="1" baseline="30000" dirty="0" smtClean="0">
                  <a:solidFill>
                    <a:schemeClr val="bg2">
                      <a:lumMod val="25000"/>
                    </a:schemeClr>
                  </a:solidFill>
                </a:rPr>
                <a:t>-1</a:t>
              </a:r>
              <a:endParaRPr lang="fr-FR" b="1" baseline="30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8364" y="867650"/>
            <a:ext cx="4988337" cy="4812461"/>
            <a:chOff x="258364" y="867650"/>
            <a:chExt cx="4988337" cy="48124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364" y="1817573"/>
              <a:ext cx="4785854" cy="38625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95694" y="867650"/>
              <a:ext cx="45510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err="1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Chronoamperometry</a:t>
              </a:r>
              <a:r>
                <a:rPr lang="en-US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responses for successive hydrogen peroxide additions </a:t>
              </a:r>
              <a:endParaRPr lang="en-US" dirty="0">
                <a:latin typeface="Arial 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0676" y="1659434"/>
              <a:ext cx="41460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Gold </a:t>
              </a:r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modified</a:t>
              </a: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SAM-</a:t>
              </a:r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terminated</a:t>
              </a: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-BQ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54542" y="3780264"/>
              <a:ext cx="17233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 smtClean="0">
                  <a:solidFill>
                    <a:srgbClr val="FF0000"/>
                  </a:solidFill>
                </a:rPr>
                <a:t>E = </a:t>
              </a:r>
              <a:r>
                <a:rPr lang="fr-FR" b="1" dirty="0">
                  <a:solidFill>
                    <a:srgbClr val="FF0000"/>
                  </a:solidFill>
                </a:rPr>
                <a:t>+ </a:t>
              </a:r>
              <a:r>
                <a:rPr lang="el-GR" b="1" dirty="0" smtClean="0">
                  <a:solidFill>
                    <a:srgbClr val="FF0000"/>
                  </a:solidFill>
                </a:rPr>
                <a:t>0</a:t>
              </a:r>
              <a:r>
                <a:rPr lang="fr-FR" b="1" dirty="0" smtClean="0">
                  <a:solidFill>
                    <a:srgbClr val="FF0000"/>
                  </a:solidFill>
                </a:rPr>
                <a:t>.4</a:t>
              </a:r>
              <a:r>
                <a:rPr lang="el-G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V (vs. Ag/</a:t>
              </a:r>
              <a:r>
                <a:rPr lang="fr-FR" b="1" dirty="0" err="1">
                  <a:solidFill>
                    <a:srgbClr val="FF0000"/>
                  </a:solidFill>
                </a:rPr>
                <a:t>AgCl</a:t>
              </a:r>
              <a:r>
                <a:rPr lang="fr-FR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7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583725"/>
            <a:chOff x="8531337" y="652465"/>
            <a:chExt cx="5143113" cy="58372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Electrocatalytic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sensing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of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hydrogen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peroxide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C3D4437C-FDF8-47F4-8732-FE83C23DBAEB}"/>
              </a:ext>
            </a:extLst>
          </p:cNvPr>
          <p:cNvSpPr/>
          <p:nvPr/>
        </p:nvSpPr>
        <p:spPr>
          <a:xfrm>
            <a:off x="6122432" y="129075"/>
            <a:ext cx="218082" cy="571602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48">
            <a:extLst>
              <a:ext uri="{FF2B5EF4-FFF2-40B4-BE49-F238E27FC236}">
                <a16:creationId xmlns:a16="http://schemas.microsoft.com/office/drawing/2014/main" id="{85CF0C01-D561-47C3-A1E0-771205A88A3E}"/>
              </a:ext>
            </a:extLst>
          </p:cNvPr>
          <p:cNvGrpSpPr/>
          <p:nvPr/>
        </p:nvGrpSpPr>
        <p:grpSpPr>
          <a:xfrm>
            <a:off x="8690202" y="1079591"/>
            <a:ext cx="2910939" cy="5110363"/>
            <a:chOff x="7413062" y="1464966"/>
            <a:chExt cx="2910939" cy="5110363"/>
          </a:xfrm>
        </p:grpSpPr>
        <p:sp>
          <p:nvSpPr>
            <p:cNvPr id="11" name="ZoneTexte 45">
              <a:extLst>
                <a:ext uri="{FF2B5EF4-FFF2-40B4-BE49-F238E27FC236}">
                  <a16:creationId xmlns:a16="http://schemas.microsoft.com/office/drawing/2014/main" id="{3EB02D1B-D89C-4399-8900-4D5681DF3237}"/>
                </a:ext>
              </a:extLst>
            </p:cNvPr>
            <p:cNvSpPr txBox="1"/>
            <p:nvPr/>
          </p:nvSpPr>
          <p:spPr>
            <a:xfrm>
              <a:off x="8612874" y="2247147"/>
              <a:ext cx="1318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Fast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54">
              <a:extLst>
                <a:ext uri="{FF2B5EF4-FFF2-40B4-BE49-F238E27FC236}">
                  <a16:creationId xmlns:a16="http://schemas.microsoft.com/office/drawing/2014/main" id="{68230053-7371-4321-A18F-3D74B13A0E2E}"/>
                </a:ext>
              </a:extLst>
            </p:cNvPr>
            <p:cNvSpPr txBox="1"/>
            <p:nvPr/>
          </p:nvSpPr>
          <p:spPr>
            <a:xfrm>
              <a:off x="7894194" y="3761239"/>
              <a:ext cx="130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High </a:t>
              </a:r>
              <a:r>
                <a:rPr lang="fr-F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sensitivity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ZoneTexte 55">
              <a:extLst>
                <a:ext uri="{FF2B5EF4-FFF2-40B4-BE49-F238E27FC236}">
                  <a16:creationId xmlns:a16="http://schemas.microsoft.com/office/drawing/2014/main" id="{436BBF0F-B0EC-420E-BE1D-72153BECC57D}"/>
                </a:ext>
              </a:extLst>
            </p:cNvPr>
            <p:cNvSpPr txBox="1"/>
            <p:nvPr/>
          </p:nvSpPr>
          <p:spPr>
            <a:xfrm>
              <a:off x="8421930" y="5247117"/>
              <a:ext cx="1556720" cy="643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interferents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èche : en arc 39">
              <a:extLst>
                <a:ext uri="{FF2B5EF4-FFF2-40B4-BE49-F238E27FC236}">
                  <a16:creationId xmlns:a16="http://schemas.microsoft.com/office/drawing/2014/main" id="{F0A1F131-9D7D-4EAD-8C77-68C7BFC83512}"/>
                </a:ext>
              </a:extLst>
            </p:cNvPr>
            <p:cNvSpPr/>
            <p:nvPr/>
          </p:nvSpPr>
          <p:spPr>
            <a:xfrm>
              <a:off x="7984001" y="1464966"/>
              <a:ext cx="2340000" cy="24120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2">
                <a:lumMod val="75000"/>
                <a:alpha val="70000"/>
              </a:schemeClr>
            </a:solidFill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e 41">
              <a:extLst>
                <a:ext uri="{FF2B5EF4-FFF2-40B4-BE49-F238E27FC236}">
                  <a16:creationId xmlns:a16="http://schemas.microsoft.com/office/drawing/2014/main" id="{0F22F397-B073-4A54-B1A0-0F67F1686D30}"/>
                </a:ext>
              </a:extLst>
            </p:cNvPr>
            <p:cNvSpPr/>
            <p:nvPr/>
          </p:nvSpPr>
          <p:spPr>
            <a:xfrm>
              <a:off x="7413062" y="2893011"/>
              <a:ext cx="2350444" cy="241413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2">
                <a:alpha val="70000"/>
              </a:schemeClr>
            </a:solidFill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Arc plein 43">
              <a:extLst>
                <a:ext uri="{FF2B5EF4-FFF2-40B4-BE49-F238E27FC236}">
                  <a16:creationId xmlns:a16="http://schemas.microsoft.com/office/drawing/2014/main" id="{435939A4-4C47-439E-A9D8-69C671E7F72A}"/>
                </a:ext>
              </a:extLst>
            </p:cNvPr>
            <p:cNvSpPr/>
            <p:nvPr/>
          </p:nvSpPr>
          <p:spPr>
            <a:xfrm>
              <a:off x="8123995" y="4500695"/>
              <a:ext cx="2019395" cy="207463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2">
                <a:lumMod val="60000"/>
                <a:lumOff val="40000"/>
                <a:alpha val="45000"/>
              </a:schemeClr>
            </a:solidFill>
            <a:ln w="762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Group 4"/>
          <p:cNvGrpSpPr/>
          <p:nvPr/>
        </p:nvGrpSpPr>
        <p:grpSpPr>
          <a:xfrm>
            <a:off x="292453" y="858157"/>
            <a:ext cx="6763254" cy="5164288"/>
            <a:chOff x="292453" y="858157"/>
            <a:chExt cx="6763254" cy="5164288"/>
          </a:xfrm>
        </p:grpSpPr>
        <p:grpSp>
          <p:nvGrpSpPr>
            <p:cNvPr id="4" name="Group 3"/>
            <p:cNvGrpSpPr/>
            <p:nvPr/>
          </p:nvGrpSpPr>
          <p:grpSpPr>
            <a:xfrm>
              <a:off x="292453" y="858157"/>
              <a:ext cx="6362700" cy="5164288"/>
              <a:chOff x="292453" y="858157"/>
              <a:chExt cx="6362700" cy="5164288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008854" y="858157"/>
                <a:ext cx="3491293" cy="50483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44">
                <a:extLst>
                  <a:ext uri="{FF2B5EF4-FFF2-40B4-BE49-F238E27FC236}">
                    <a16:creationId xmlns:a16="http://schemas.microsoft.com/office/drawing/2014/main" id="{AF62A0E2-4F94-4F88-879B-26611491D75B}"/>
                  </a:ext>
                </a:extLst>
              </p:cNvPr>
              <p:cNvSpPr txBox="1"/>
              <p:nvPr/>
            </p:nvSpPr>
            <p:spPr bwMode="auto">
              <a:xfrm>
                <a:off x="2656839" y="907625"/>
                <a:ext cx="2843308" cy="3693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altLang="ko-KR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Test of </a:t>
                </a:r>
                <a:r>
                  <a:rPr lang="fr-FR" altLang="ko-KR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selectivity</a:t>
                </a:r>
                <a:endParaRPr lang="fr-FR" altLang="ko-KR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453" y="2021945"/>
                <a:ext cx="6362700" cy="4000500"/>
              </a:xfrm>
              <a:prstGeom prst="rect">
                <a:avLst/>
              </a:prstGeom>
            </p:spPr>
          </p:pic>
        </p:grp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>
              <a:off x="1304264" y="4231887"/>
              <a:ext cx="795257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H</a:t>
              </a:r>
              <a:r>
                <a:rPr lang="fr-FR" altLang="ko-KR" sz="14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O</a:t>
              </a:r>
              <a:r>
                <a:rPr lang="fr-FR" altLang="ko-KR" sz="14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(3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 rot="16200000">
              <a:off x="1526882" y="2637427"/>
              <a:ext cx="233332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Glucose (7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 rot="16200000">
              <a:off x="3013815" y="2919335"/>
              <a:ext cx="1776574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Uric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Acid (0.36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 rot="16200000">
              <a:off x="3633530" y="2646579"/>
              <a:ext cx="243439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Ascorbic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Acid (0.1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 rot="16200000">
              <a:off x="2117846" y="2687024"/>
              <a:ext cx="233332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Glucose (14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 rot="16200000">
              <a:off x="3510775" y="2933020"/>
              <a:ext cx="1776574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Uric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Acid (0.72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 rot="16200000">
              <a:off x="4141006" y="2668015"/>
              <a:ext cx="243439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Ascorbic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Acid (0.2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AF62A0E2-4F94-4F88-879B-26611491D75B}"/>
                </a:ext>
              </a:extLst>
            </p:cNvPr>
            <p:cNvSpPr txBox="1"/>
            <p:nvPr/>
          </p:nvSpPr>
          <p:spPr bwMode="auto">
            <a:xfrm>
              <a:off x="5595692" y="3623677"/>
              <a:ext cx="1460015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H</a:t>
              </a:r>
              <a:r>
                <a:rPr lang="fr-FR" altLang="ko-KR" sz="14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O</a:t>
              </a:r>
              <a:r>
                <a:rPr lang="fr-FR" altLang="ko-KR" sz="14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(4 </a:t>
              </a:r>
              <a:r>
                <a:rPr lang="fr-FR" altLang="ko-KR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mM</a:t>
              </a:r>
              <a:r>
                <a:rPr lang="fr-FR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)</a:t>
              </a:r>
              <a:endParaRPr lang="fr-FR" altLang="ko-KR" sz="1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22238" y="6098883"/>
            <a:ext cx="9176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"/>
                <a:ea typeface="Calibri" panose="020F0502020204030204" pitchFamily="34" charset="0"/>
              </a:rPr>
              <a:t>A. </a:t>
            </a:r>
            <a:r>
              <a:rPr lang="en-US" sz="1400" dirty="0" err="1" smtClean="0">
                <a:latin typeface="Arial "/>
                <a:ea typeface="Calibri" panose="020F0502020204030204" pitchFamily="34" charset="0"/>
              </a:rPr>
              <a:t>Laroussi</a:t>
            </a:r>
            <a:r>
              <a:rPr lang="en-US" sz="1400" dirty="0" smtClean="0">
                <a:latin typeface="Arial 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N.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Raouafi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V. M. </a:t>
            </a:r>
            <a:r>
              <a:rPr lang="en-US" sz="1400" dirty="0" err="1">
                <a:latin typeface="Arial "/>
                <a:ea typeface="Calibri" panose="020F0502020204030204" pitchFamily="34" charset="0"/>
              </a:rPr>
              <a:t>Mirsky</a:t>
            </a:r>
            <a:r>
              <a:rPr lang="en-US" sz="1400" dirty="0">
                <a:latin typeface="Arial "/>
                <a:ea typeface="Calibri" panose="020F0502020204030204" pitchFamily="34" charset="0"/>
              </a:rPr>
              <a:t>, </a:t>
            </a:r>
            <a:r>
              <a:rPr lang="en-US" sz="1400" i="1" dirty="0" err="1" smtClean="0">
                <a:latin typeface="Arial "/>
                <a:ea typeface="Calibri" panose="020F0502020204030204" pitchFamily="34" charset="0"/>
              </a:rPr>
              <a:t>Electroanalysis</a:t>
            </a:r>
            <a:r>
              <a:rPr lang="en-US" sz="1400" i="1" dirty="0" smtClean="0">
                <a:latin typeface="Arial "/>
                <a:ea typeface="Calibri" panose="020F0502020204030204" pitchFamily="34" charset="0"/>
              </a:rPr>
              <a:t> </a:t>
            </a:r>
            <a:r>
              <a:rPr lang="en-US" sz="1400" dirty="0" smtClean="0">
                <a:latin typeface="Arial "/>
                <a:ea typeface="Calibri" panose="020F0502020204030204" pitchFamily="34" charset="0"/>
              </a:rPr>
              <a:t>(minor correction)</a:t>
            </a:r>
            <a:endParaRPr lang="en-US" sz="1400" dirty="0">
              <a:latin typeface="Arial "/>
            </a:endParaRPr>
          </a:p>
        </p:txBody>
      </p:sp>
      <p:sp>
        <p:nvSpPr>
          <p:cNvPr id="38" name="Straight Connector 37"/>
          <p:cNvSpPr/>
          <p:nvPr/>
        </p:nvSpPr>
        <p:spPr>
          <a:xfrm flipV="1">
            <a:off x="122238" y="6098577"/>
            <a:ext cx="7713467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10174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B4E2111-0BF2-4DCA-8B35-C8722695CA75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A7E70E-F9D5-4EC9-864A-4AB9E7A60C18}"/>
              </a:ext>
            </a:extLst>
          </p:cNvPr>
          <p:cNvSpPr/>
          <p:nvPr/>
        </p:nvSpPr>
        <p:spPr>
          <a:xfrm>
            <a:off x="3558847" y="6376176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25AABF"/>
                </a:solidFill>
                <a:latin typeface="NexusSans"/>
                <a:hlinkClick r:id="rId3" tooltip="Persistent link using digital object identifi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https://doi.org/10.1016/j.talanta.2018.11.026</a:t>
            </a:r>
            <a:endParaRPr lang="en-US" sz="1000" dirty="0">
              <a:solidFill>
                <a:srgbClr val="25AABF"/>
              </a:solidFill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33" name="ZoneTexte 1">
            <a:extLst>
              <a:ext uri="{FF2B5EF4-FFF2-40B4-BE49-F238E27FC236}">
                <a16:creationId xmlns:a16="http://schemas.microsoft.com/office/drawing/2014/main" id="{30E31940-EF21-44C6-81D1-37D63A3D9664}"/>
              </a:ext>
            </a:extLst>
          </p:cNvPr>
          <p:cNvSpPr txBox="1"/>
          <p:nvPr/>
        </p:nvSpPr>
        <p:spPr>
          <a:xfrm>
            <a:off x="592526" y="216292"/>
            <a:ext cx="215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 conclude 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8304" y="3217016"/>
            <a:ext cx="7858702" cy="3315530"/>
            <a:chOff x="138304" y="3217016"/>
            <a:chExt cx="7858702" cy="3315530"/>
          </a:xfrm>
        </p:grpSpPr>
        <p:grpSp>
          <p:nvGrpSpPr>
            <p:cNvPr id="45" name="Groupe 41"/>
            <p:cNvGrpSpPr/>
            <p:nvPr/>
          </p:nvGrpSpPr>
          <p:grpSpPr>
            <a:xfrm>
              <a:off x="138304" y="4147920"/>
              <a:ext cx="4915014" cy="2384626"/>
              <a:chOff x="138304" y="4147920"/>
              <a:chExt cx="4915014" cy="2384626"/>
            </a:xfrm>
          </p:grpSpPr>
          <p:grpSp>
            <p:nvGrpSpPr>
              <p:cNvPr id="46" name="Groupe 21"/>
              <p:cNvGrpSpPr/>
              <p:nvPr/>
            </p:nvGrpSpPr>
            <p:grpSpPr>
              <a:xfrm flipH="1">
                <a:off x="3627853" y="4147920"/>
                <a:ext cx="1425465" cy="1174878"/>
                <a:chOff x="7290412" y="3001690"/>
                <a:chExt cx="1558616" cy="1174878"/>
              </a:xfrm>
            </p:grpSpPr>
            <p:cxnSp>
              <p:nvCxnSpPr>
                <p:cNvPr id="48" name="Connecteur en angle 22"/>
                <p:cNvCxnSpPr/>
                <p:nvPr/>
              </p:nvCxnSpPr>
              <p:spPr>
                <a:xfrm rot="10800000" flipH="1" flipV="1">
                  <a:off x="7290412" y="3001690"/>
                  <a:ext cx="1492433" cy="1095027"/>
                </a:xfrm>
                <a:prstGeom prst="bentConnector3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9" name="Ellipse 23"/>
                <p:cNvSpPr/>
                <p:nvPr/>
              </p:nvSpPr>
              <p:spPr>
                <a:xfrm>
                  <a:off x="8720251" y="4034759"/>
                  <a:ext cx="128777" cy="14180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7" name="ZoneTexte 26"/>
              <p:cNvSpPr txBox="1"/>
              <p:nvPr/>
            </p:nvSpPr>
            <p:spPr>
              <a:xfrm>
                <a:off x="138304" y="5001358"/>
                <a:ext cx="3495318" cy="153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1700" dirty="0">
                    <a:ea typeface="Calibri" panose="020F0502020204030204" pitchFamily="34" charset="0"/>
                    <a:cs typeface="Arial" panose="020B0604020202020204" pitchFamily="34" charset="0"/>
                  </a:rPr>
                  <a:t>Preparation and characterization of SAMs based on the symmetric molecule with two thiol </a:t>
                </a:r>
                <a:r>
                  <a:rPr lang="en-US" sz="17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groups</a:t>
                </a:r>
                <a:endParaRPr lang="en-US" sz="17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1700" dirty="0" smtClean="0"/>
                  <a:t> </a:t>
                </a:r>
                <a:endParaRPr lang="en-US" sz="1700" dirty="0"/>
              </a:p>
            </p:txBody>
          </p:sp>
        </p:grpSp>
        <p:grpSp>
          <p:nvGrpSpPr>
            <p:cNvPr id="51" name="Group 121">
              <a:extLst>
                <a:ext uri="{FF2B5EF4-FFF2-40B4-BE49-F238E27FC236}">
                  <a16:creationId xmlns:a16="http://schemas.microsoft.com/office/drawing/2014/main" id="{8BF97E16-CBB8-4D2C-AFD0-02FF0878B650}"/>
                </a:ext>
              </a:extLst>
            </p:cNvPr>
            <p:cNvGrpSpPr/>
            <p:nvPr/>
          </p:nvGrpSpPr>
          <p:grpSpPr>
            <a:xfrm rot="19800000">
              <a:off x="5552611" y="3630605"/>
              <a:ext cx="2444395" cy="2073947"/>
              <a:chOff x="2084100" y="5383623"/>
              <a:chExt cx="815487" cy="891098"/>
            </a:xfrm>
          </p:grpSpPr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4DFCEC6F-ED69-4390-A6AD-CCE870422EA2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8">
                <a:extLst>
                  <a:ext uri="{FF2B5EF4-FFF2-40B4-BE49-F238E27FC236}">
                    <a16:creationId xmlns:a16="http://schemas.microsoft.com/office/drawing/2014/main" id="{4AC85734-D01E-4D99-B101-B247196AF8A0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8">
                <a:extLst>
                  <a:ext uri="{FF2B5EF4-FFF2-40B4-BE49-F238E27FC236}">
                    <a16:creationId xmlns:a16="http://schemas.microsoft.com/office/drawing/2014/main" id="{4160F80C-0572-40E2-BF2A-73FD453192AE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8">
                <a:extLst>
                  <a:ext uri="{FF2B5EF4-FFF2-40B4-BE49-F238E27FC236}">
                    <a16:creationId xmlns:a16="http://schemas.microsoft.com/office/drawing/2014/main" id="{D67A40DD-67CA-49CE-9772-8585C7439F22}"/>
                  </a:ext>
                </a:extLst>
              </p:cNvPr>
              <p:cNvSpPr/>
              <p:nvPr/>
            </p:nvSpPr>
            <p:spPr>
              <a:xfrm>
                <a:off x="2084100" y="5385067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8">
                <a:extLst>
                  <a:ext uri="{FF2B5EF4-FFF2-40B4-BE49-F238E27FC236}">
                    <a16:creationId xmlns:a16="http://schemas.microsoft.com/office/drawing/2014/main" id="{58741AE7-EFFF-46F4-ADAD-728497F75ACC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Rounded Rectangle 1">
              <a:extLst>
                <a:ext uri="{FF2B5EF4-FFF2-40B4-BE49-F238E27FC236}">
                  <a16:creationId xmlns:a16="http://schemas.microsoft.com/office/drawing/2014/main" id="{27A314A5-AD69-4102-8F2D-F51DA62432BE}"/>
                </a:ext>
              </a:extLst>
            </p:cNvPr>
            <p:cNvSpPr/>
            <p:nvPr/>
          </p:nvSpPr>
          <p:spPr>
            <a:xfrm rot="14400000">
              <a:off x="5114862" y="3057395"/>
              <a:ext cx="1220884" cy="1540126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98561" y="2413419"/>
            <a:ext cx="5547291" cy="2066119"/>
            <a:chOff x="5998561" y="2413419"/>
            <a:chExt cx="5547291" cy="2066119"/>
          </a:xfrm>
        </p:grpSpPr>
        <p:grpSp>
          <p:nvGrpSpPr>
            <p:cNvPr id="34" name="Groupe 42"/>
            <p:cNvGrpSpPr/>
            <p:nvPr/>
          </p:nvGrpSpPr>
          <p:grpSpPr>
            <a:xfrm>
              <a:off x="7155145" y="2787412"/>
              <a:ext cx="4390707" cy="1692126"/>
              <a:chOff x="7155145" y="2787412"/>
              <a:chExt cx="4390707" cy="1692126"/>
            </a:xfrm>
          </p:grpSpPr>
          <p:grpSp>
            <p:nvGrpSpPr>
              <p:cNvPr id="35" name="Groupe 20"/>
              <p:cNvGrpSpPr/>
              <p:nvPr/>
            </p:nvGrpSpPr>
            <p:grpSpPr>
              <a:xfrm>
                <a:off x="7155145" y="2787412"/>
                <a:ext cx="1852109" cy="1347770"/>
                <a:chOff x="7251778" y="2834264"/>
                <a:chExt cx="1852109" cy="1347770"/>
              </a:xfrm>
            </p:grpSpPr>
            <p:cxnSp>
              <p:nvCxnSpPr>
                <p:cNvPr id="43" name="Connecteur en angle 18"/>
                <p:cNvCxnSpPr/>
                <p:nvPr/>
              </p:nvCxnSpPr>
              <p:spPr>
                <a:xfrm>
                  <a:off x="7251778" y="2834264"/>
                  <a:ext cx="1668853" cy="1271746"/>
                </a:xfrm>
                <a:prstGeom prst="bentConnector3">
                  <a:avLst/>
                </a:prstGeom>
                <a:ln w="28575"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4" name="Ellipse 19"/>
                <p:cNvSpPr/>
                <p:nvPr/>
              </p:nvSpPr>
              <p:spPr>
                <a:xfrm>
                  <a:off x="8975110" y="4040225"/>
                  <a:ext cx="128777" cy="14180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7" name="ZoneTexte 25"/>
              <p:cNvSpPr txBox="1"/>
              <p:nvPr/>
            </p:nvSpPr>
            <p:spPr>
              <a:xfrm>
                <a:off x="9048953" y="3863985"/>
                <a:ext cx="249689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7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Electrochemically active SAM terminated-BQ</a:t>
                </a:r>
              </a:p>
            </p:txBody>
          </p:sp>
        </p:grpSp>
        <p:sp>
          <p:nvSpPr>
            <p:cNvPr id="53" name="Rounded Rectangle 1">
              <a:extLst>
                <a:ext uri="{FF2B5EF4-FFF2-40B4-BE49-F238E27FC236}">
                  <a16:creationId xmlns:a16="http://schemas.microsoft.com/office/drawing/2014/main" id="{6FD6D6E3-3340-4CA0-B7E9-957FCDB6B5FC}"/>
                </a:ext>
              </a:extLst>
            </p:cNvPr>
            <p:cNvSpPr/>
            <p:nvPr/>
          </p:nvSpPr>
          <p:spPr>
            <a:xfrm rot="9000000">
              <a:off x="5998561" y="2413419"/>
              <a:ext cx="1228970" cy="1502627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e 40"/>
          <p:cNvGrpSpPr/>
          <p:nvPr/>
        </p:nvGrpSpPr>
        <p:grpSpPr>
          <a:xfrm>
            <a:off x="5232125" y="532056"/>
            <a:ext cx="6682784" cy="1726738"/>
            <a:chOff x="5232125" y="532056"/>
            <a:chExt cx="6682784" cy="1726738"/>
          </a:xfrm>
        </p:grpSpPr>
        <p:sp>
          <p:nvSpPr>
            <p:cNvPr id="61" name="Rounded Rectangle 1">
              <a:extLst>
                <a:ext uri="{FF2B5EF4-FFF2-40B4-BE49-F238E27FC236}">
                  <a16:creationId xmlns:a16="http://schemas.microsoft.com/office/drawing/2014/main" id="{F6BC2EF7-F109-43A6-9204-02DE053A4B4C}"/>
                </a:ext>
              </a:extLst>
            </p:cNvPr>
            <p:cNvSpPr/>
            <p:nvPr/>
          </p:nvSpPr>
          <p:spPr>
            <a:xfrm rot="4400993">
              <a:off x="5402664" y="889208"/>
              <a:ext cx="1199047" cy="1540126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cxnSp>
          <p:nvCxnSpPr>
            <p:cNvPr id="62" name="Connecteur en angle 28"/>
            <p:cNvCxnSpPr/>
            <p:nvPr/>
          </p:nvCxnSpPr>
          <p:spPr>
            <a:xfrm flipV="1">
              <a:off x="6774815" y="760287"/>
              <a:ext cx="1253393" cy="789967"/>
            </a:xfrm>
            <a:prstGeom prst="bentConnector3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3" name="Ellipse 31"/>
            <p:cNvSpPr/>
            <p:nvPr/>
          </p:nvSpPr>
          <p:spPr>
            <a:xfrm>
              <a:off x="8118468" y="689382"/>
              <a:ext cx="128777" cy="1418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36"/>
            <p:cNvSpPr txBox="1"/>
            <p:nvPr/>
          </p:nvSpPr>
          <p:spPr>
            <a:xfrm>
              <a:off x="8309663" y="532056"/>
              <a:ext cx="3605246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7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Application of this system for hydrogen peroxide analysis in </a:t>
              </a:r>
              <a:r>
                <a:rPr lang="en-US" sz="1700" dirty="0">
                  <a:ea typeface="Calibri" panose="020F0502020204030204" pitchFamily="34" charset="0"/>
                  <a:cs typeface="Arial" panose="020B0604020202020204" pitchFamily="34" charset="0"/>
                </a:rPr>
                <a:t>different technological </a:t>
              </a:r>
              <a:r>
                <a:rPr lang="en-US" sz="17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processes</a:t>
              </a:r>
              <a:endParaRPr lang="en-US" sz="17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e 39"/>
          <p:cNvGrpSpPr/>
          <p:nvPr/>
        </p:nvGrpSpPr>
        <p:grpSpPr>
          <a:xfrm>
            <a:off x="51832" y="2052938"/>
            <a:ext cx="5477142" cy="3043994"/>
            <a:chOff x="64711" y="2052938"/>
            <a:chExt cx="5477142" cy="3043994"/>
          </a:xfrm>
        </p:grpSpPr>
        <p:sp>
          <p:nvSpPr>
            <p:cNvPr id="66" name="Rounded Rectangle 1">
              <a:extLst>
                <a:ext uri="{FF2B5EF4-FFF2-40B4-BE49-F238E27FC236}">
                  <a16:creationId xmlns:a16="http://schemas.microsoft.com/office/drawing/2014/main" id="{BA4A3D5E-0AC1-46A1-A1AB-C8779E289DA6}"/>
                </a:ext>
              </a:extLst>
            </p:cNvPr>
            <p:cNvSpPr/>
            <p:nvPr/>
          </p:nvSpPr>
          <p:spPr>
            <a:xfrm rot="18596325">
              <a:off x="4161348" y="1893317"/>
              <a:ext cx="1220884" cy="1540126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cxnSp>
          <p:nvCxnSpPr>
            <p:cNvPr id="67" name="Connecteur en angle 32"/>
            <p:cNvCxnSpPr/>
            <p:nvPr/>
          </p:nvCxnSpPr>
          <p:spPr>
            <a:xfrm rot="10800000" flipV="1">
              <a:off x="2751707" y="2127537"/>
              <a:ext cx="1438311" cy="853194"/>
            </a:xfrm>
            <a:prstGeom prst="bentConnector3">
              <a:avLst/>
            </a:prstGeom>
            <a:ln w="28575">
              <a:solidFill>
                <a:srgbClr val="44A49B"/>
              </a:solidFill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8" name="Ellipse 34"/>
            <p:cNvSpPr/>
            <p:nvPr/>
          </p:nvSpPr>
          <p:spPr>
            <a:xfrm flipH="1">
              <a:off x="2736544" y="2906567"/>
              <a:ext cx="117776" cy="141809"/>
            </a:xfrm>
            <a:prstGeom prst="ellipse">
              <a:avLst/>
            </a:prstGeom>
            <a:solidFill>
              <a:srgbClr val="44A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37"/>
            <p:cNvSpPr txBox="1"/>
            <p:nvPr/>
          </p:nvSpPr>
          <p:spPr>
            <a:xfrm>
              <a:off x="64711" y="2698583"/>
              <a:ext cx="2680640" cy="239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700" dirty="0">
                  <a:ea typeface="Calibri" panose="020F0502020204030204" pitchFamily="34" charset="0"/>
                  <a:cs typeface="Arial" panose="020B0604020202020204" pitchFamily="34" charset="0"/>
                </a:rPr>
                <a:t>BQ is a perspective material for the development of </a:t>
              </a:r>
              <a:r>
                <a:rPr lang="en-US" sz="1700" dirty="0" err="1">
                  <a:ea typeface="Calibri" panose="020F0502020204030204" pitchFamily="34" charset="0"/>
                  <a:cs typeface="Arial" panose="020B0604020202020204" pitchFamily="34" charset="0"/>
                </a:rPr>
                <a:t>electrocatalytic</a:t>
              </a:r>
              <a:r>
                <a:rPr lang="en-US" sz="1700" dirty="0">
                  <a:ea typeface="Calibri" panose="020F0502020204030204" pitchFamily="34" charset="0"/>
                  <a:cs typeface="Arial" panose="020B0604020202020204" pitchFamily="34" charset="0"/>
                </a:rPr>
                <a:t> sensors for hydrogen peroxide</a:t>
              </a:r>
            </a:p>
            <a:p>
              <a:pPr algn="just">
                <a:lnSpc>
                  <a:spcPct val="150000"/>
                </a:lnSpc>
              </a:pP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60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63957" y="4869160"/>
            <a:ext cx="6864085" cy="768085"/>
          </a:xfrm>
        </p:spPr>
        <p:txBody>
          <a:bodyPr/>
          <a:lstStyle/>
          <a:p>
            <a:r>
              <a:rPr lang="fr-FR" altLang="ko-KR" dirty="0" err="1" smtClean="0"/>
              <a:t>Thanks</a:t>
            </a:r>
            <a:r>
              <a:rPr lang="fr-FR" altLang="ko-KR" dirty="0"/>
              <a:t> </a:t>
            </a:r>
            <a:r>
              <a:rPr lang="fr-FR" altLang="ko-KR" dirty="0" smtClean="0"/>
              <a:t>for </a:t>
            </a:r>
            <a:r>
              <a:rPr lang="fr-FR" altLang="ko-KR" dirty="0" err="1" smtClean="0"/>
              <a:t>your</a:t>
            </a:r>
            <a:r>
              <a:rPr lang="fr-FR" altLang="ko-KR" dirty="0" smtClean="0"/>
              <a:t> attention !</a:t>
            </a:r>
            <a:endParaRPr lang="fr-FR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4079776" y="5637245"/>
            <a:ext cx="4011672" cy="1220755"/>
            <a:chOff x="7934433" y="3003797"/>
            <a:chExt cx="767433" cy="144000"/>
          </a:xfrm>
        </p:grpSpPr>
        <p:sp>
          <p:nvSpPr>
            <p:cNvPr id="7" name="Rectangle 6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493AF62-0104-4E2F-977B-E237D5083B7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solidFill>
            <a:schemeClr val="accent1">
              <a:lumMod val="40000"/>
              <a:lumOff val="60000"/>
            </a:schemeClr>
          </a:solidFill>
        </p:spPr>
      </p:sp>
      <p:pic>
        <p:nvPicPr>
          <p:cNvPr id="39946" name="Picture 10" descr="Image associÃ©e">
            <a:extLst>
              <a:ext uri="{FF2B5EF4-FFF2-40B4-BE49-F238E27FC236}">
                <a16:creationId xmlns:a16="http://schemas.microsoft.com/office/drawing/2014/main" id="{948BB2E6-B4B8-495F-91BA-F3044E62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48673"/>
            <a:ext cx="3800494" cy="38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EB8F4F9-EFF2-4CE4-A3BF-BB04D0723E6A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8470020" y="129456"/>
            <a:ext cx="5607420" cy="592035"/>
            <a:chOff x="8067030" y="646784"/>
            <a:chExt cx="5607420" cy="592035"/>
          </a:xfrm>
        </p:grpSpPr>
        <p:sp>
          <p:nvSpPr>
            <p:cNvPr id="10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326047" y="652465"/>
              <a:ext cx="3465620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7C4674EB-2E50-47B2-B371-C2BC1BF72FE7}"/>
                </a:ext>
              </a:extLst>
            </p:cNvPr>
            <p:cNvSpPr/>
            <p:nvPr/>
          </p:nvSpPr>
          <p:spPr>
            <a:xfrm>
              <a:off x="8067030" y="64678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Context</a:t>
              </a:r>
              <a:r>
                <a:rPr lang="fr-FR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and objectives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7366" y="220883"/>
            <a:ext cx="5339343" cy="3907364"/>
            <a:chOff x="97366" y="220883"/>
            <a:chExt cx="5339343" cy="3907364"/>
          </a:xfrm>
        </p:grpSpPr>
        <p:graphicFrame>
          <p:nvGraphicFramePr>
            <p:cNvPr id="53" name="Diagramme 10"/>
            <p:cNvGraphicFramePr/>
            <p:nvPr>
              <p:extLst>
                <p:ext uri="{D42A27DB-BD31-4B8C-83A1-F6EECF244321}">
                  <p14:modId xmlns:p14="http://schemas.microsoft.com/office/powerpoint/2010/main" val="188402825"/>
                </p:ext>
              </p:extLst>
            </p:nvPr>
          </p:nvGraphicFramePr>
          <p:xfrm>
            <a:off x="124259" y="1254888"/>
            <a:ext cx="5312450" cy="28733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Straight Connector 2"/>
            <p:cNvSpPr/>
            <p:nvPr/>
          </p:nvSpPr>
          <p:spPr>
            <a:xfrm flipV="1">
              <a:off x="97366" y="737294"/>
              <a:ext cx="5339342" cy="0"/>
            </a:xfrm>
            <a:prstGeom prst="lin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Freeform 3"/>
            <p:cNvSpPr/>
            <p:nvPr/>
          </p:nvSpPr>
          <p:spPr>
            <a:xfrm>
              <a:off x="124259" y="220883"/>
              <a:ext cx="2282765" cy="516411"/>
            </a:xfrm>
            <a:custGeom>
              <a:avLst/>
              <a:gdLst>
                <a:gd name="connsiteX0" fmla="*/ 0 w 5092340"/>
                <a:gd name="connsiteY0" fmla="*/ 0 h 456535"/>
                <a:gd name="connsiteX1" fmla="*/ 5092340 w 5092340"/>
                <a:gd name="connsiteY1" fmla="*/ 0 h 456535"/>
                <a:gd name="connsiteX2" fmla="*/ 5092340 w 5092340"/>
                <a:gd name="connsiteY2" fmla="*/ 456535 h 456535"/>
                <a:gd name="connsiteX3" fmla="*/ 0 w 5092340"/>
                <a:gd name="connsiteY3" fmla="*/ 456535 h 456535"/>
                <a:gd name="connsiteX4" fmla="*/ 0 w 5092340"/>
                <a:gd name="connsiteY4" fmla="*/ 0 h 45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2340" h="456535">
                  <a:moveTo>
                    <a:pt x="0" y="0"/>
                  </a:moveTo>
                  <a:lnTo>
                    <a:pt x="5092340" y="0"/>
                  </a:lnTo>
                  <a:lnTo>
                    <a:pt x="5092340" y="456535"/>
                  </a:lnTo>
                  <a:lnTo>
                    <a:pt x="0" y="456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fr-FR" sz="2800" b="1" kern="1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topic ?</a:t>
              </a:r>
              <a:endParaRPr lang="fr-FR" sz="2800" b="1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622661" y="4241929"/>
            <a:ext cx="6059369" cy="1725319"/>
            <a:chOff x="-622661" y="4241929"/>
            <a:chExt cx="6059369" cy="1725319"/>
          </a:xfrm>
        </p:grpSpPr>
        <p:sp>
          <p:nvSpPr>
            <p:cNvPr id="58" name="Freeform 57"/>
            <p:cNvSpPr/>
            <p:nvPr/>
          </p:nvSpPr>
          <p:spPr>
            <a:xfrm>
              <a:off x="-622661" y="4241929"/>
              <a:ext cx="6059369" cy="516411"/>
            </a:xfrm>
            <a:custGeom>
              <a:avLst/>
              <a:gdLst>
                <a:gd name="connsiteX0" fmla="*/ 0 w 5092340"/>
                <a:gd name="connsiteY0" fmla="*/ 0 h 456535"/>
                <a:gd name="connsiteX1" fmla="*/ 5092340 w 5092340"/>
                <a:gd name="connsiteY1" fmla="*/ 0 h 456535"/>
                <a:gd name="connsiteX2" fmla="*/ 5092340 w 5092340"/>
                <a:gd name="connsiteY2" fmla="*/ 456535 h 456535"/>
                <a:gd name="connsiteX3" fmla="*/ 0 w 5092340"/>
                <a:gd name="connsiteY3" fmla="*/ 456535 h 456535"/>
                <a:gd name="connsiteX4" fmla="*/ 0 w 5092340"/>
                <a:gd name="connsiteY4" fmla="*/ 0 h 45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2340" h="456535">
                  <a:moveTo>
                    <a:pt x="0" y="0"/>
                  </a:moveTo>
                  <a:lnTo>
                    <a:pt x="5092340" y="0"/>
                  </a:lnTo>
                  <a:lnTo>
                    <a:pt x="5092340" y="456535"/>
                  </a:lnTo>
                  <a:lnTo>
                    <a:pt x="0" y="456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err="1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Why</a:t>
              </a:r>
              <a:r>
                <a:rPr lang="fr-FR" sz="2800" b="1" kern="1200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kern="1200" dirty="0" err="1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SAMs</a:t>
              </a:r>
              <a:r>
                <a:rPr lang="fr-FR" sz="2800" b="1" kern="1200" dirty="0" smtClean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are important?</a:t>
              </a:r>
              <a:endParaRPr lang="fr-FR" sz="2800" b="1" kern="1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124258" y="4758340"/>
              <a:ext cx="5312450" cy="2102"/>
            </a:xfrm>
            <a:prstGeom prst="line">
              <a:avLst/>
            </a:prstGeom>
            <a:ln w="2857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78796" y="4951585"/>
              <a:ext cx="5357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dirty="0" err="1" smtClean="0">
                  <a:latin typeface="Arial "/>
                </a:rPr>
                <a:t>They</a:t>
              </a:r>
              <a:r>
                <a:rPr lang="fr-FR" sz="2000" dirty="0" smtClean="0">
                  <a:latin typeface="Arial "/>
                </a:rPr>
                <a:t> </a:t>
              </a:r>
              <a:r>
                <a:rPr lang="fr-FR" sz="2000" dirty="0" err="1" smtClean="0">
                  <a:latin typeface="Arial "/>
                </a:rPr>
                <a:t>provide</a:t>
              </a:r>
              <a:r>
                <a:rPr lang="fr-FR" sz="2000" dirty="0" smtClean="0">
                  <a:latin typeface="Arial "/>
                </a:rPr>
                <a:t> </a:t>
              </a:r>
              <a:r>
                <a:rPr lang="fr-FR" sz="2000" dirty="0" err="1" smtClean="0">
                  <a:latin typeface="Arial "/>
                </a:rPr>
                <a:t>grafting</a:t>
              </a:r>
              <a:r>
                <a:rPr lang="fr-FR" sz="2000" dirty="0" smtClean="0">
                  <a:latin typeface="Arial "/>
                </a:rPr>
                <a:t> of </a:t>
              </a:r>
              <a:r>
                <a:rPr lang="fr-FR" sz="2000" dirty="0" err="1" smtClean="0">
                  <a:latin typeface="Arial "/>
                </a:rPr>
                <a:t>monolayers</a:t>
              </a:r>
              <a:r>
                <a:rPr lang="fr-FR" sz="2000" dirty="0" smtClean="0">
                  <a:latin typeface="Arial "/>
                </a:rPr>
                <a:t> and </a:t>
              </a:r>
              <a:r>
                <a:rPr lang="fr-FR" sz="2000" dirty="0" err="1" smtClean="0">
                  <a:latin typeface="Arial "/>
                </a:rPr>
                <a:t>also</a:t>
              </a:r>
              <a:r>
                <a:rPr lang="fr-FR" sz="2000" dirty="0" smtClean="0">
                  <a:latin typeface="Arial "/>
                </a:rPr>
                <a:t> </a:t>
              </a:r>
              <a:r>
                <a:rPr lang="fr-FR" sz="2000" dirty="0" err="1" smtClean="0">
                  <a:latin typeface="Arial "/>
                </a:rPr>
                <a:t>multilayers</a:t>
              </a:r>
              <a:r>
                <a:rPr lang="fr-FR" sz="2000" dirty="0" smtClean="0">
                  <a:latin typeface="Arial "/>
                </a:rPr>
                <a:t> of 3D </a:t>
              </a:r>
              <a:r>
                <a:rPr lang="fr-FR" sz="2000" dirty="0" err="1" smtClean="0">
                  <a:latin typeface="Arial "/>
                </a:rPr>
                <a:t>molecular</a:t>
              </a:r>
              <a:r>
                <a:rPr lang="fr-FR" sz="2000" dirty="0" smtClean="0">
                  <a:latin typeface="Arial "/>
                </a:rPr>
                <a:t> structures onto an </a:t>
              </a:r>
              <a:r>
                <a:rPr lang="fr-FR" sz="2000" dirty="0" err="1" smtClean="0">
                  <a:latin typeface="Arial "/>
                </a:rPr>
                <a:t>electrode</a:t>
              </a:r>
              <a:r>
                <a:rPr lang="fr-FR" sz="2000" dirty="0" smtClean="0">
                  <a:latin typeface="Arial "/>
                </a:rPr>
                <a:t> surface</a:t>
              </a:r>
              <a:endParaRPr lang="en-US" sz="2000" dirty="0">
                <a:latin typeface="Arial 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25669" y="996682"/>
            <a:ext cx="7342178" cy="4155482"/>
            <a:chOff x="5625669" y="996682"/>
            <a:chExt cx="7342178" cy="4155482"/>
          </a:xfrm>
        </p:grpSpPr>
        <p:sp>
          <p:nvSpPr>
            <p:cNvPr id="62" name="Freeform 61"/>
            <p:cNvSpPr/>
            <p:nvPr/>
          </p:nvSpPr>
          <p:spPr>
            <a:xfrm>
              <a:off x="6908478" y="996682"/>
              <a:ext cx="6059369" cy="516411"/>
            </a:xfrm>
            <a:custGeom>
              <a:avLst/>
              <a:gdLst>
                <a:gd name="connsiteX0" fmla="*/ 0 w 5092340"/>
                <a:gd name="connsiteY0" fmla="*/ 0 h 456535"/>
                <a:gd name="connsiteX1" fmla="*/ 5092340 w 5092340"/>
                <a:gd name="connsiteY1" fmla="*/ 0 h 456535"/>
                <a:gd name="connsiteX2" fmla="*/ 5092340 w 5092340"/>
                <a:gd name="connsiteY2" fmla="*/ 456535 h 456535"/>
                <a:gd name="connsiteX3" fmla="*/ 0 w 5092340"/>
                <a:gd name="connsiteY3" fmla="*/ 456535 h 456535"/>
                <a:gd name="connsiteX4" fmla="*/ 0 w 5092340"/>
                <a:gd name="connsiteY4" fmla="*/ 0 h 45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2340" h="456535">
                  <a:moveTo>
                    <a:pt x="0" y="0"/>
                  </a:moveTo>
                  <a:lnTo>
                    <a:pt x="5092340" y="0"/>
                  </a:lnTo>
                  <a:lnTo>
                    <a:pt x="5092340" y="456535"/>
                  </a:lnTo>
                  <a:lnTo>
                    <a:pt x="0" y="456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dirty="0" err="1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fr-FR" sz="2800" b="1" kern="1200" dirty="0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kern="1200" dirty="0" err="1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does</a:t>
              </a:r>
              <a:r>
                <a:rPr lang="fr-FR" sz="2800" b="1" kern="1200" dirty="0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kern="1200" dirty="0" err="1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SAMs</a:t>
              </a:r>
              <a:r>
                <a:rPr lang="fr-FR" sz="2800" b="1" kern="1200" dirty="0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kern="1200" dirty="0" err="1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mean</a:t>
              </a:r>
              <a:r>
                <a:rPr lang="fr-FR" sz="2800" b="1" kern="1200" dirty="0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fr-FR" sz="2800" b="1" kern="1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5701269" y="1563063"/>
              <a:ext cx="6388878" cy="1251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sp>
        <p:grpSp>
          <p:nvGrpSpPr>
            <p:cNvPr id="64" name="Group 63"/>
            <p:cNvGrpSpPr/>
            <p:nvPr/>
          </p:nvGrpSpPr>
          <p:grpSpPr>
            <a:xfrm>
              <a:off x="5625669" y="2321758"/>
              <a:ext cx="6566331" cy="2830406"/>
              <a:chOff x="5374576" y="1913894"/>
              <a:chExt cx="6566331" cy="2830406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25409" y="1913894"/>
                <a:ext cx="3815498" cy="2830406"/>
              </a:xfrm>
              <a:prstGeom prst="rect">
                <a:avLst/>
              </a:prstGeom>
            </p:spPr>
          </p:pic>
          <p:sp>
            <p:nvSpPr>
              <p:cNvPr id="66" name="Rectangle 65"/>
              <p:cNvSpPr/>
              <p:nvPr/>
            </p:nvSpPr>
            <p:spPr>
              <a:xfrm>
                <a:off x="5993512" y="4350268"/>
                <a:ext cx="204939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Metal </a:t>
                </a:r>
                <a:r>
                  <a:rPr lang="en-US" sz="1400" dirty="0" err="1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Substate</a:t>
                </a:r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374576" y="2060326"/>
                <a:ext cx="270922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 functional </a:t>
                </a:r>
                <a:r>
                  <a:rPr lang="en-US" sz="1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group</a:t>
                </a:r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488379" y="3007720"/>
                <a:ext cx="255625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err="1" smtClean="0">
                    <a:cs typeface="Times New Roman" panose="02020603050405020304" pitchFamily="18" charset="0"/>
                  </a:rPr>
                  <a:t>Spacer</a:t>
                </a:r>
                <a:r>
                  <a:rPr lang="fr-FR" sz="1400" dirty="0">
                    <a:cs typeface="Times New Roman" panose="02020603050405020304" pitchFamily="18" charset="0"/>
                  </a:rPr>
                  <a:t> </a:t>
                </a:r>
                <a:r>
                  <a:rPr lang="fr-FR" sz="1400" dirty="0" smtClean="0">
                    <a:cs typeface="Times New Roman" panose="02020603050405020304" pitchFamily="18" charset="0"/>
                  </a:rPr>
                  <a:t>(</a:t>
                </a:r>
                <a:r>
                  <a:rPr lang="fr-FR" sz="1400" dirty="0" err="1" smtClean="0">
                    <a:cs typeface="Times New Roman" panose="02020603050405020304" pitchFamily="18" charset="0"/>
                  </a:rPr>
                  <a:t>AlkaneChain</a:t>
                </a:r>
                <a:r>
                  <a:rPr lang="fr-FR" sz="1400" dirty="0" smtClean="0">
                    <a:cs typeface="Times New Roman" panose="02020603050405020304" pitchFamily="18" charset="0"/>
                  </a:rPr>
                  <a:t>)</a:t>
                </a:r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450176" y="4074192"/>
                <a:ext cx="259272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Ligand or head group</a:t>
                </a:r>
                <a:endParaRPr lang="en-US" sz="1400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7732927" y="2134629"/>
                <a:ext cx="392471" cy="2604978"/>
                <a:chOff x="7661509" y="845846"/>
                <a:chExt cx="220192" cy="2378547"/>
              </a:xfrm>
            </p:grpSpPr>
            <p:sp>
              <p:nvSpPr>
                <p:cNvPr id="71" name="Left Brace 70"/>
                <p:cNvSpPr/>
                <p:nvPr/>
              </p:nvSpPr>
              <p:spPr>
                <a:xfrm>
                  <a:off x="7661509" y="845846"/>
                  <a:ext cx="220192" cy="155902"/>
                </a:xfrm>
                <a:prstGeom prst="leftBrac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Left Brace 71"/>
                <p:cNvSpPr/>
                <p:nvPr/>
              </p:nvSpPr>
              <p:spPr>
                <a:xfrm>
                  <a:off x="7661509" y="1001750"/>
                  <a:ext cx="220192" cy="1661284"/>
                </a:xfrm>
                <a:prstGeom prst="leftBrac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Left Brace 72"/>
                <p:cNvSpPr/>
                <p:nvPr/>
              </p:nvSpPr>
              <p:spPr>
                <a:xfrm>
                  <a:off x="7676024" y="2663033"/>
                  <a:ext cx="179663" cy="234809"/>
                </a:xfrm>
                <a:prstGeom prst="leftBrac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Left Brace 73"/>
                <p:cNvSpPr/>
                <p:nvPr/>
              </p:nvSpPr>
              <p:spPr>
                <a:xfrm>
                  <a:off x="7676024" y="2885817"/>
                  <a:ext cx="186736" cy="338576"/>
                </a:xfrm>
                <a:prstGeom prst="leftBrac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862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-4757" y="3472556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8470020" y="129456"/>
            <a:ext cx="5607420" cy="592035"/>
            <a:chOff x="8067030" y="646784"/>
            <a:chExt cx="5607420" cy="59203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326047" y="652465"/>
              <a:ext cx="3465620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: Shape 23">
              <a:extLst>
                <a:ext uri="{FF2B5EF4-FFF2-40B4-BE49-F238E27FC236}">
                  <a16:creationId xmlns:a16="http://schemas.microsoft.com/office/drawing/2014/main" id="{7C4674EB-2E50-47B2-B371-C2BC1BF72FE7}"/>
                </a:ext>
              </a:extLst>
            </p:cNvPr>
            <p:cNvSpPr/>
            <p:nvPr/>
          </p:nvSpPr>
          <p:spPr>
            <a:xfrm>
              <a:off x="8067030" y="64678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Context</a:t>
              </a:r>
              <a:r>
                <a:rPr lang="fr-FR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and objectives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ZoneTexte 92">
            <a:extLst>
              <a:ext uri="{FF2B5EF4-FFF2-40B4-BE49-F238E27FC236}">
                <a16:creationId xmlns:a16="http://schemas.microsoft.com/office/drawing/2014/main" id="{94D8707C-D42F-46A3-BB1E-8E63B713263C}"/>
              </a:ext>
            </a:extLst>
          </p:cNvPr>
          <p:cNvSpPr txBox="1"/>
          <p:nvPr/>
        </p:nvSpPr>
        <p:spPr>
          <a:xfrm>
            <a:off x="9277" y="362788"/>
            <a:ext cx="6976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SAMs are widely applied in sensing and </a:t>
            </a:r>
            <a:r>
              <a:rPr lang="en-US" sz="2000" b="1" dirty="0" err="1" smtClean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biosensing</a:t>
            </a:r>
            <a:r>
              <a:rPr lang="en-US" sz="2000" b="1" dirty="0" smtClean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E7E6E6">
                  <a:lumMod val="25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95" name="Group 30">
            <a:extLst>
              <a:ext uri="{FF2B5EF4-FFF2-40B4-BE49-F238E27FC236}">
                <a16:creationId xmlns:a16="http://schemas.microsoft.com/office/drawing/2014/main" id="{1427C609-0633-497E-9880-3CA4C5E287B5}"/>
              </a:ext>
            </a:extLst>
          </p:cNvPr>
          <p:cNvGrpSpPr/>
          <p:nvPr/>
        </p:nvGrpSpPr>
        <p:grpSpPr>
          <a:xfrm>
            <a:off x="6916194" y="164829"/>
            <a:ext cx="576189" cy="693440"/>
            <a:chOff x="6804248" y="2144238"/>
            <a:chExt cx="1305367" cy="1645545"/>
          </a:xfrm>
          <a:solidFill>
            <a:srgbClr val="92D050"/>
          </a:solidFill>
        </p:grpSpPr>
        <p:sp>
          <p:nvSpPr>
            <p:cNvPr id="96" name="Oval 1">
              <a:extLst>
                <a:ext uri="{FF2B5EF4-FFF2-40B4-BE49-F238E27FC236}">
                  <a16:creationId xmlns:a16="http://schemas.microsoft.com/office/drawing/2014/main" id="{C6E86025-E622-4B6B-85AB-C147A19CB123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97" name="Oval 1">
              <a:extLst>
                <a:ext uri="{FF2B5EF4-FFF2-40B4-BE49-F238E27FC236}">
                  <a16:creationId xmlns:a16="http://schemas.microsoft.com/office/drawing/2014/main" id="{FE0DCD0C-7CF7-419A-B726-F9214063E112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98" name="Oval 1">
              <a:extLst>
                <a:ext uri="{FF2B5EF4-FFF2-40B4-BE49-F238E27FC236}">
                  <a16:creationId xmlns:a16="http://schemas.microsoft.com/office/drawing/2014/main" id="{30ACC48D-1C59-42FC-B165-94299431418D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99" name="Oval 1">
              <a:extLst>
                <a:ext uri="{FF2B5EF4-FFF2-40B4-BE49-F238E27FC236}">
                  <a16:creationId xmlns:a16="http://schemas.microsoft.com/office/drawing/2014/main" id="{6CC0D969-2448-4EB2-9A33-EB2A04D7C53E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00" name="Oval 1">
              <a:extLst>
                <a:ext uri="{FF2B5EF4-FFF2-40B4-BE49-F238E27FC236}">
                  <a16:creationId xmlns:a16="http://schemas.microsoft.com/office/drawing/2014/main" id="{8EC53717-1E34-455C-AC44-A33100186E49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01" name="Oval 1">
              <a:extLst>
                <a:ext uri="{FF2B5EF4-FFF2-40B4-BE49-F238E27FC236}">
                  <a16:creationId xmlns:a16="http://schemas.microsoft.com/office/drawing/2014/main" id="{3556E530-BC6C-4F1E-BC2B-AEFE8464F45E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02" name="Oval 1">
              <a:extLst>
                <a:ext uri="{FF2B5EF4-FFF2-40B4-BE49-F238E27FC236}">
                  <a16:creationId xmlns:a16="http://schemas.microsoft.com/office/drawing/2014/main" id="{1F303C73-D62D-48C7-AABF-5CEA0105FD9E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10927" y="2009005"/>
            <a:ext cx="3284682" cy="2473486"/>
            <a:chOff x="7772524" y="2147141"/>
            <a:chExt cx="3284682" cy="2473486"/>
          </a:xfrm>
        </p:grpSpPr>
        <p:pic>
          <p:nvPicPr>
            <p:cNvPr id="13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425" y="2147141"/>
              <a:ext cx="1079545" cy="809660"/>
            </a:xfrm>
            <a:prstGeom prst="rect">
              <a:avLst/>
            </a:prstGeom>
          </p:spPr>
        </p:pic>
        <p:sp>
          <p:nvSpPr>
            <p:cNvPr id="135" name="TextBox 12"/>
            <p:cNvSpPr txBox="1"/>
            <p:nvPr/>
          </p:nvSpPr>
          <p:spPr>
            <a:xfrm>
              <a:off x="7772524" y="3194596"/>
              <a:ext cx="3284682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 algn="just"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Lack of stability</a:t>
              </a:r>
              <a:endParaRPr lang="en-US" altLang="ko-K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marL="228594" indent="-228594" algn="just"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Lack </a:t>
              </a: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of reproducibility </a:t>
              </a:r>
              <a:endParaRPr lang="en-US" altLang="ko-K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marL="228594" indent="-228594" algn="just"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Non </a:t>
              </a: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specific 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response</a:t>
              </a:r>
              <a:endPara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endParaRPr>
            </a:p>
          </p:txBody>
        </p:sp>
      </p:grpSp>
      <p:graphicFrame>
        <p:nvGraphicFramePr>
          <p:cNvPr id="136" name="Diagram 135"/>
          <p:cNvGraphicFramePr/>
          <p:nvPr>
            <p:extLst>
              <p:ext uri="{D42A27DB-BD31-4B8C-83A1-F6EECF244321}">
                <p14:modId xmlns:p14="http://schemas.microsoft.com/office/powerpoint/2010/main" val="3174297657"/>
              </p:ext>
            </p:extLst>
          </p:nvPr>
        </p:nvGraphicFramePr>
        <p:xfrm>
          <a:off x="-786251" y="822333"/>
          <a:ext cx="8567224" cy="597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89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Graphic spid="13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8470020" y="129456"/>
            <a:ext cx="5607420" cy="592035"/>
            <a:chOff x="8067030" y="646784"/>
            <a:chExt cx="5607420" cy="59203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326047" y="652465"/>
              <a:ext cx="3465620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: Shape 23">
              <a:extLst>
                <a:ext uri="{FF2B5EF4-FFF2-40B4-BE49-F238E27FC236}">
                  <a16:creationId xmlns:a16="http://schemas.microsoft.com/office/drawing/2014/main" id="{7C4674EB-2E50-47B2-B371-C2BC1BF72FE7}"/>
                </a:ext>
              </a:extLst>
            </p:cNvPr>
            <p:cNvSpPr/>
            <p:nvPr/>
          </p:nvSpPr>
          <p:spPr>
            <a:xfrm>
              <a:off x="8067030" y="64678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Context</a:t>
              </a:r>
              <a:r>
                <a:rPr lang="fr-FR" altLang="ko-K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and objectives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Straight Connector 8"/>
          <p:cNvSpPr/>
          <p:nvPr/>
        </p:nvSpPr>
        <p:spPr>
          <a:xfrm flipV="1">
            <a:off x="236799" y="841980"/>
            <a:ext cx="6909589" cy="577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sp>
      <p:sp>
        <p:nvSpPr>
          <p:cNvPr id="10" name="Freeform 9"/>
          <p:cNvSpPr/>
          <p:nvPr/>
        </p:nvSpPr>
        <p:spPr>
          <a:xfrm>
            <a:off x="-192725" y="177704"/>
            <a:ext cx="7795852" cy="497979"/>
          </a:xfrm>
          <a:custGeom>
            <a:avLst/>
            <a:gdLst>
              <a:gd name="connsiteX0" fmla="*/ 0 w 5092340"/>
              <a:gd name="connsiteY0" fmla="*/ 0 h 456535"/>
              <a:gd name="connsiteX1" fmla="*/ 5092340 w 5092340"/>
              <a:gd name="connsiteY1" fmla="*/ 0 h 456535"/>
              <a:gd name="connsiteX2" fmla="*/ 5092340 w 5092340"/>
              <a:gd name="connsiteY2" fmla="*/ 456535 h 456535"/>
              <a:gd name="connsiteX3" fmla="*/ 0 w 5092340"/>
              <a:gd name="connsiteY3" fmla="*/ 456535 h 456535"/>
              <a:gd name="connsiteX4" fmla="*/ 0 w 5092340"/>
              <a:gd name="connsiteY4" fmla="*/ 0 h 45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340" h="456535">
                <a:moveTo>
                  <a:pt x="0" y="0"/>
                </a:moveTo>
                <a:lnTo>
                  <a:pt x="5092340" y="0"/>
                </a:lnTo>
                <a:lnTo>
                  <a:pt x="5092340" y="456535"/>
                </a:lnTo>
                <a:lnTo>
                  <a:pt x="0" y="4565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FR" sz="28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8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8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  <a:r>
              <a:rPr lang="fr-FR" sz="28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28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limitations</a:t>
            </a:r>
            <a:r>
              <a:rPr lang="fr-FR" sz="2800" b="1" kern="12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b="1" kern="12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2814" y="2050737"/>
            <a:ext cx="4774488" cy="2475800"/>
            <a:chOff x="1082814" y="2050737"/>
            <a:chExt cx="4774488" cy="2475800"/>
          </a:xfrm>
        </p:grpSpPr>
        <p:sp>
          <p:nvSpPr>
            <p:cNvPr id="13" name="Rectangle 12"/>
            <p:cNvSpPr/>
            <p:nvPr/>
          </p:nvSpPr>
          <p:spPr>
            <a:xfrm>
              <a:off x="1082814" y="2050737"/>
              <a:ext cx="4198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The mostly known example: </a:t>
              </a:r>
              <a:r>
                <a:rPr lang="en-US" dirty="0" err="1"/>
                <a:t>thiotic</a:t>
              </a:r>
              <a:r>
                <a:rPr lang="en-US" dirty="0"/>
                <a:t> acid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814" y="2872155"/>
              <a:ext cx="4774488" cy="1654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Multiply 15"/>
          <p:cNvSpPr/>
          <p:nvPr/>
        </p:nvSpPr>
        <p:spPr>
          <a:xfrm rot="5400000">
            <a:off x="2121066" y="447233"/>
            <a:ext cx="3197326" cy="6579456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3390" y="1014051"/>
            <a:ext cx="7112998" cy="923330"/>
            <a:chOff x="33390" y="1014051"/>
            <a:chExt cx="7112998" cy="923330"/>
          </a:xfrm>
        </p:grpSpPr>
        <p:sp>
          <p:nvSpPr>
            <p:cNvPr id="17" name="Rectangle 16"/>
            <p:cNvSpPr/>
            <p:nvPr/>
          </p:nvSpPr>
          <p:spPr>
            <a:xfrm>
              <a:off x="293071" y="1014051"/>
              <a:ext cx="68533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b="1" dirty="0" smtClean="0">
                  <a:solidFill>
                    <a:srgbClr val="FF0000"/>
                  </a:solidFill>
                  <a:latin typeface="Arial "/>
                </a:rPr>
                <a:t>Use </a:t>
              </a:r>
              <a:r>
                <a:rPr lang="en-US" b="1" dirty="0">
                  <a:solidFill>
                    <a:srgbClr val="FF0000"/>
                  </a:solidFill>
                  <a:latin typeface="Arial "/>
                </a:rPr>
                <a:t>anchor molecules possessing more than one thiol </a:t>
              </a:r>
              <a:r>
                <a:rPr lang="en-US" b="1" dirty="0" smtClean="0">
                  <a:solidFill>
                    <a:srgbClr val="FF0000"/>
                  </a:solidFill>
                  <a:latin typeface="Arial "/>
                </a:rPr>
                <a:t>moieties</a:t>
              </a:r>
              <a:endParaRPr lang="en-US" b="1" dirty="0">
                <a:solidFill>
                  <a:srgbClr val="FF0000"/>
                </a:solidFill>
                <a:latin typeface="Arial "/>
                <a:cs typeface="Arial" panose="020B0604020202020204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3390" y="1252024"/>
              <a:ext cx="253110" cy="15474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Donut 24">
            <a:extLst>
              <a:ext uri="{FF2B5EF4-FFF2-40B4-BE49-F238E27FC236}">
                <a16:creationId xmlns:a16="http://schemas.microsoft.com/office/drawing/2014/main" id="{E0E4E6C5-A4F2-4F76-935F-5BBDDB266108}"/>
              </a:ext>
            </a:extLst>
          </p:cNvPr>
          <p:cNvSpPr/>
          <p:nvPr/>
        </p:nvSpPr>
        <p:spPr>
          <a:xfrm>
            <a:off x="9762979" y="876939"/>
            <a:ext cx="920956" cy="90491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Chevron 98">
            <a:extLst>
              <a:ext uri="{FF2B5EF4-FFF2-40B4-BE49-F238E27FC236}">
                <a16:creationId xmlns:a16="http://schemas.microsoft.com/office/drawing/2014/main" id="{C8AFD553-C3FF-4D88-9BCF-B77E08805DB1}"/>
              </a:ext>
            </a:extLst>
          </p:cNvPr>
          <p:cNvSpPr/>
          <p:nvPr/>
        </p:nvSpPr>
        <p:spPr>
          <a:xfrm>
            <a:off x="635730" y="5713276"/>
            <a:ext cx="80272" cy="108000"/>
          </a:xfrm>
          <a:prstGeom prst="chevron">
            <a:avLst>
              <a:gd name="adj" fmla="val 652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5611" y="2050737"/>
            <a:ext cx="4678430" cy="2336890"/>
            <a:chOff x="8045611" y="2050737"/>
            <a:chExt cx="4678430" cy="2336890"/>
          </a:xfrm>
        </p:grpSpPr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F6F9B411-0368-4F73-BA6B-ABE5F4B0E3BF}"/>
                </a:ext>
              </a:extLst>
            </p:cNvPr>
            <p:cNvSpPr txBox="1"/>
            <p:nvPr/>
          </p:nvSpPr>
          <p:spPr>
            <a:xfrm>
              <a:off x="8283231" y="4018295"/>
              <a:ext cx="444081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1,3-dithioacetatepropan-2-ol 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611" y="2050737"/>
              <a:ext cx="3883489" cy="160338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7954855" y="2414908"/>
            <a:ext cx="4011138" cy="1351123"/>
            <a:chOff x="7221475" y="1881678"/>
            <a:chExt cx="4011138" cy="1351123"/>
          </a:xfrm>
        </p:grpSpPr>
        <p:sp>
          <p:nvSpPr>
            <p:cNvPr id="35" name="Oval 34"/>
            <p:cNvSpPr/>
            <p:nvPr/>
          </p:nvSpPr>
          <p:spPr>
            <a:xfrm>
              <a:off x="7221475" y="1945510"/>
              <a:ext cx="852785" cy="128729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379828" y="1881678"/>
              <a:ext cx="852785" cy="128729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74191" y="4703723"/>
            <a:ext cx="6312855" cy="765901"/>
            <a:chOff x="7232290" y="4479444"/>
            <a:chExt cx="6312855" cy="765901"/>
          </a:xfrm>
        </p:grpSpPr>
        <p:grpSp>
          <p:nvGrpSpPr>
            <p:cNvPr id="38" name="Groupe 4">
              <a:extLst>
                <a:ext uri="{FF2B5EF4-FFF2-40B4-BE49-F238E27FC236}">
                  <a16:creationId xmlns:a16="http://schemas.microsoft.com/office/drawing/2014/main" id="{D06617C4-1540-4E55-B5B4-F92C00C7D681}"/>
                </a:ext>
              </a:extLst>
            </p:cNvPr>
            <p:cNvGrpSpPr/>
            <p:nvPr/>
          </p:nvGrpSpPr>
          <p:grpSpPr>
            <a:xfrm>
              <a:off x="7232290" y="4479444"/>
              <a:ext cx="6312855" cy="369332"/>
              <a:chOff x="330168" y="253826"/>
              <a:chExt cx="5698329" cy="369332"/>
            </a:xfrm>
          </p:grpSpPr>
          <p:grpSp>
            <p:nvGrpSpPr>
              <p:cNvPr id="44" name="Group 28">
                <a:extLst>
                  <a:ext uri="{FF2B5EF4-FFF2-40B4-BE49-F238E27FC236}">
                    <a16:creationId xmlns:a16="http://schemas.microsoft.com/office/drawing/2014/main" id="{B578A3B6-6427-40A8-9102-A1AE3080298F}"/>
                  </a:ext>
                </a:extLst>
              </p:cNvPr>
              <p:cNvGrpSpPr/>
              <p:nvPr/>
            </p:nvGrpSpPr>
            <p:grpSpPr>
              <a:xfrm>
                <a:off x="330168" y="380325"/>
                <a:ext cx="207464" cy="206152"/>
                <a:chOff x="2411760" y="3708613"/>
                <a:chExt cx="206152" cy="206152"/>
              </a:xfrm>
            </p:grpSpPr>
            <p:sp>
              <p:nvSpPr>
                <p:cNvPr id="46" name="Oval 29">
                  <a:extLst>
                    <a:ext uri="{FF2B5EF4-FFF2-40B4-BE49-F238E27FC236}">
                      <a16:creationId xmlns:a16="http://schemas.microsoft.com/office/drawing/2014/main" id="{BA3FBA5C-8CC3-4F18-A6A9-652D8F4CE305}"/>
                    </a:ext>
                  </a:extLst>
                </p:cNvPr>
                <p:cNvSpPr/>
                <p:nvPr/>
              </p:nvSpPr>
              <p:spPr>
                <a:xfrm>
                  <a:off x="2411760" y="3708613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Chevron 91">
                  <a:extLst>
                    <a:ext uri="{FF2B5EF4-FFF2-40B4-BE49-F238E27FC236}">
                      <a16:creationId xmlns:a16="http://schemas.microsoft.com/office/drawing/2014/main" id="{6C7E7AEE-7D8B-48F8-8267-12A05CB1DAAC}"/>
                    </a:ext>
                  </a:extLst>
                </p:cNvPr>
                <p:cNvSpPr/>
                <p:nvPr/>
              </p:nvSpPr>
              <p:spPr>
                <a:xfrm>
                  <a:off x="2478836" y="3755880"/>
                  <a:ext cx="72000" cy="108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5" name="TextBox 32">
                <a:extLst>
                  <a:ext uri="{FF2B5EF4-FFF2-40B4-BE49-F238E27FC236}">
                    <a16:creationId xmlns:a16="http://schemas.microsoft.com/office/drawing/2014/main" id="{EBE9072C-4D43-4B27-AB72-67D4DFA00130}"/>
                  </a:ext>
                </a:extLst>
              </p:cNvPr>
              <p:cNvSpPr txBox="1"/>
              <p:nvPr/>
            </p:nvSpPr>
            <p:spPr>
              <a:xfrm>
                <a:off x="537632" y="253826"/>
                <a:ext cx="549086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fr-FR" altLang="ko-KR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Symmetrical</a:t>
                </a:r>
                <a:r>
                  <a:rPr lang="fr-FR" altLang="ko-KR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structure </a:t>
                </a:r>
                <a:endParaRPr lang="fr-F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oup 46">
              <a:extLst>
                <a:ext uri="{FF2B5EF4-FFF2-40B4-BE49-F238E27FC236}">
                  <a16:creationId xmlns:a16="http://schemas.microsoft.com/office/drawing/2014/main" id="{9602F562-DB71-4EF2-AE18-37EC6F4E9F75}"/>
                </a:ext>
              </a:extLst>
            </p:cNvPr>
            <p:cNvGrpSpPr/>
            <p:nvPr/>
          </p:nvGrpSpPr>
          <p:grpSpPr>
            <a:xfrm>
              <a:off x="7954855" y="4951559"/>
              <a:ext cx="229838" cy="206152"/>
              <a:chOff x="2411760" y="3708613"/>
              <a:chExt cx="206152" cy="206152"/>
            </a:xfrm>
          </p:grpSpPr>
          <p:sp>
            <p:nvSpPr>
              <p:cNvPr id="42" name="Oval 47">
                <a:extLst>
                  <a:ext uri="{FF2B5EF4-FFF2-40B4-BE49-F238E27FC236}">
                    <a16:creationId xmlns:a16="http://schemas.microsoft.com/office/drawing/2014/main" id="{D6BDA947-663E-47C2-9CB8-4C7A8868D465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Chevron 112">
                <a:extLst>
                  <a:ext uri="{FF2B5EF4-FFF2-40B4-BE49-F238E27FC236}">
                    <a16:creationId xmlns:a16="http://schemas.microsoft.com/office/drawing/2014/main" id="{8AF04C52-54D4-4FE9-9FC3-7D8D6A9D28C1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F6F9B411-0368-4F73-BA6B-ABE5F4B0E3BF}"/>
                </a:ext>
              </a:extLst>
            </p:cNvPr>
            <p:cNvSpPr txBox="1"/>
            <p:nvPr/>
          </p:nvSpPr>
          <p:spPr>
            <a:xfrm>
              <a:off x="8184692" y="4876013"/>
              <a:ext cx="495602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fr-FR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Better</a:t>
              </a:r>
              <a:r>
                <a:rPr lang="fr-F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orientation of the </a:t>
              </a:r>
              <a:r>
                <a:rPr lang="fr-FR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tethered</a:t>
              </a:r>
              <a:r>
                <a:rPr lang="fr-F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structures</a:t>
              </a:r>
              <a:endParaRPr lang="fr-F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4191" y="5690926"/>
            <a:ext cx="6312855" cy="722126"/>
            <a:chOff x="7232290" y="5466647"/>
            <a:chExt cx="6312855" cy="722126"/>
          </a:xfrm>
        </p:grpSpPr>
        <p:sp>
          <p:nvSpPr>
            <p:cNvPr id="49" name="TextBox 38">
              <a:extLst>
                <a:ext uri="{FF2B5EF4-FFF2-40B4-BE49-F238E27FC236}">
                  <a16:creationId xmlns:a16="http://schemas.microsoft.com/office/drawing/2014/main" id="{F6F9B411-0368-4F73-BA6B-ABE5F4B0E3BF}"/>
                </a:ext>
              </a:extLst>
            </p:cNvPr>
            <p:cNvSpPr txBox="1"/>
            <p:nvPr/>
          </p:nvSpPr>
          <p:spPr>
            <a:xfrm>
              <a:off x="8259476" y="5819441"/>
              <a:ext cx="21521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fr-F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High </a:t>
              </a:r>
              <a:r>
                <a:rPr lang="fr-FR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stability</a:t>
              </a:r>
              <a:endParaRPr lang="fr-F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e 4">
              <a:extLst>
                <a:ext uri="{FF2B5EF4-FFF2-40B4-BE49-F238E27FC236}">
                  <a16:creationId xmlns:a16="http://schemas.microsoft.com/office/drawing/2014/main" id="{D06617C4-1540-4E55-B5B4-F92C00C7D681}"/>
                </a:ext>
              </a:extLst>
            </p:cNvPr>
            <p:cNvGrpSpPr/>
            <p:nvPr/>
          </p:nvGrpSpPr>
          <p:grpSpPr>
            <a:xfrm>
              <a:off x="7232290" y="5466647"/>
              <a:ext cx="6312855" cy="369332"/>
              <a:chOff x="330168" y="253826"/>
              <a:chExt cx="5698329" cy="369332"/>
            </a:xfrm>
          </p:grpSpPr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B578A3B6-6427-40A8-9102-A1AE3080298F}"/>
                  </a:ext>
                </a:extLst>
              </p:cNvPr>
              <p:cNvGrpSpPr/>
              <p:nvPr/>
            </p:nvGrpSpPr>
            <p:grpSpPr>
              <a:xfrm>
                <a:off x="330168" y="380325"/>
                <a:ext cx="207464" cy="206152"/>
                <a:chOff x="2411760" y="3708613"/>
                <a:chExt cx="206152" cy="206152"/>
              </a:xfrm>
            </p:grpSpPr>
            <p:sp>
              <p:nvSpPr>
                <p:cNvPr id="56" name="Oval 29">
                  <a:extLst>
                    <a:ext uri="{FF2B5EF4-FFF2-40B4-BE49-F238E27FC236}">
                      <a16:creationId xmlns:a16="http://schemas.microsoft.com/office/drawing/2014/main" id="{BA3FBA5C-8CC3-4F18-A6A9-652D8F4CE305}"/>
                    </a:ext>
                  </a:extLst>
                </p:cNvPr>
                <p:cNvSpPr/>
                <p:nvPr/>
              </p:nvSpPr>
              <p:spPr>
                <a:xfrm>
                  <a:off x="2411760" y="3708613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Chevron 91">
                  <a:extLst>
                    <a:ext uri="{FF2B5EF4-FFF2-40B4-BE49-F238E27FC236}">
                      <a16:creationId xmlns:a16="http://schemas.microsoft.com/office/drawing/2014/main" id="{6C7E7AEE-7D8B-48F8-8267-12A05CB1DAAC}"/>
                    </a:ext>
                  </a:extLst>
                </p:cNvPr>
                <p:cNvSpPr/>
                <p:nvPr/>
              </p:nvSpPr>
              <p:spPr>
                <a:xfrm>
                  <a:off x="2478836" y="3755880"/>
                  <a:ext cx="72000" cy="108000"/>
                </a:xfrm>
                <a:prstGeom prst="chevron">
                  <a:avLst>
                    <a:gd name="adj" fmla="val 6522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5" name="TextBox 32">
                <a:extLst>
                  <a:ext uri="{FF2B5EF4-FFF2-40B4-BE49-F238E27FC236}">
                    <a16:creationId xmlns:a16="http://schemas.microsoft.com/office/drawing/2014/main" id="{EBE9072C-4D43-4B27-AB72-67D4DFA00130}"/>
                  </a:ext>
                </a:extLst>
              </p:cNvPr>
              <p:cNvSpPr txBox="1"/>
              <p:nvPr/>
            </p:nvSpPr>
            <p:spPr>
              <a:xfrm>
                <a:off x="537632" y="253826"/>
                <a:ext cx="549086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fr-FR" altLang="ko-KR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Contains</a:t>
                </a:r>
                <a:r>
                  <a:rPr lang="fr-F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altLang="ko-KR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two</a:t>
                </a:r>
                <a:r>
                  <a:rPr lang="fr-F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thiol groups </a:t>
                </a:r>
                <a:r>
                  <a:rPr lang="fr-FR" altLang="ko-KR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protected</a:t>
                </a:r>
                <a:r>
                  <a:rPr lang="fr-FR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by </a:t>
                </a:r>
                <a:r>
                  <a:rPr lang="fr-FR" altLang="ko-KR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acetate</a:t>
                </a:r>
                <a:endParaRPr lang="fr-F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46">
              <a:extLst>
                <a:ext uri="{FF2B5EF4-FFF2-40B4-BE49-F238E27FC236}">
                  <a16:creationId xmlns:a16="http://schemas.microsoft.com/office/drawing/2014/main" id="{9602F562-DB71-4EF2-AE18-37EC6F4E9F75}"/>
                </a:ext>
              </a:extLst>
            </p:cNvPr>
            <p:cNvGrpSpPr/>
            <p:nvPr/>
          </p:nvGrpSpPr>
          <p:grpSpPr>
            <a:xfrm>
              <a:off x="7954855" y="5922919"/>
              <a:ext cx="229838" cy="206152"/>
              <a:chOff x="2411760" y="3708613"/>
              <a:chExt cx="206152" cy="206152"/>
            </a:xfrm>
          </p:grpSpPr>
          <p:sp>
            <p:nvSpPr>
              <p:cNvPr id="52" name="Oval 47">
                <a:extLst>
                  <a:ext uri="{FF2B5EF4-FFF2-40B4-BE49-F238E27FC236}">
                    <a16:creationId xmlns:a16="http://schemas.microsoft.com/office/drawing/2014/main" id="{D6BDA947-663E-47C2-9CB8-4C7A8868D465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Chevron 112">
                <a:extLst>
                  <a:ext uri="{FF2B5EF4-FFF2-40B4-BE49-F238E27FC236}">
                    <a16:creationId xmlns:a16="http://schemas.microsoft.com/office/drawing/2014/main" id="{8AF04C52-54D4-4FE9-9FC3-7D8D6A9D28C1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6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793632"/>
            <a:chOff x="8531337" y="652465"/>
            <a:chExt cx="5143113" cy="793632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70788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Electrochemical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investigation of the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anchor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site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C8560B03-42E8-4C05-BE4F-8B94176525B3}"/>
              </a:ext>
            </a:extLst>
          </p:cNvPr>
          <p:cNvSpPr/>
          <p:nvPr/>
        </p:nvSpPr>
        <p:spPr>
          <a:xfrm>
            <a:off x="6122432" y="129074"/>
            <a:ext cx="218083" cy="58372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50971"/>
              </p:ext>
            </p:extLst>
          </p:nvPr>
        </p:nvGraphicFramePr>
        <p:xfrm>
          <a:off x="3731990" y="1414957"/>
          <a:ext cx="4398365" cy="130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CS ChemDraw Drawing" r:id="rId5" imgW="2479137" imgH="769311" progId="ChemDraw.Document.6.0">
                  <p:embed/>
                </p:oleObj>
              </mc:Choice>
              <mc:Fallback>
                <p:oleObj name="CS ChemDraw Drawing" r:id="rId5" imgW="2479137" imgH="769311" progId="ChemDraw.Document.6.0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990" y="1414957"/>
                        <a:ext cx="4398365" cy="1307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29839" y="2773724"/>
            <a:ext cx="6787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Immobilization fashion of the 1,3-dimercaptopropan-2-ol onto gold substrate</a:t>
            </a:r>
            <a:endParaRPr lang="en-US" b="1" dirty="0">
              <a:latin typeface="Arial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61539" y="3905910"/>
            <a:ext cx="1475282" cy="2522278"/>
            <a:chOff x="1813402" y="2954098"/>
            <a:chExt cx="1475282" cy="2522278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0819"/>
                </p:ext>
              </p:extLst>
            </p:nvPr>
          </p:nvGraphicFramePr>
          <p:xfrm>
            <a:off x="1922234" y="4700028"/>
            <a:ext cx="1366450" cy="776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1" name="CS ChemDraw Drawing" r:id="rId7" imgW="2654599" imgH="1502450" progId="ChemDraw.Document.6.0">
                    <p:embed/>
                  </p:oleObj>
                </mc:Choice>
                <mc:Fallback>
                  <p:oleObj name="CS ChemDraw Drawing" r:id="rId7" imgW="2654599" imgH="1502450" progId="ChemDraw.Document.6.0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22234" y="4700028"/>
                          <a:ext cx="1366450" cy="7763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Image 15">
              <a:extLst>
                <a:ext uri="{FF2B5EF4-FFF2-40B4-BE49-F238E27FC236}">
                  <a16:creationId xmlns:a16="http://schemas.microsoft.com/office/drawing/2014/main" id="{B1F9B48A-472B-4FEA-9E8E-8B82FB187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4" t="22825" r="52071" b="27814"/>
            <a:stretch/>
          </p:blipFill>
          <p:spPr>
            <a:xfrm flipH="1">
              <a:off x="2063555" y="3538251"/>
              <a:ext cx="748605" cy="1377699"/>
            </a:xfrm>
            <a:prstGeom prst="rect">
              <a:avLst/>
            </a:prstGeom>
          </p:spPr>
        </p:pic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381923"/>
                </p:ext>
              </p:extLst>
            </p:nvPr>
          </p:nvGraphicFramePr>
          <p:xfrm>
            <a:off x="1813402" y="2954098"/>
            <a:ext cx="485150" cy="1069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2" name="CS ChemDraw Drawing" r:id="rId10" imgW="912400" imgH="2011545" progId="ChemDraw.Document.6.0">
                    <p:embed/>
                  </p:oleObj>
                </mc:Choice>
                <mc:Fallback>
                  <p:oleObj name="CS ChemDraw Drawing" r:id="rId10" imgW="912400" imgH="2011545" progId="ChemDraw.Document.6.0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13402" y="2954098"/>
                          <a:ext cx="485150" cy="10690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ZoneTexte 91">
            <a:extLst>
              <a:ext uri="{FF2B5EF4-FFF2-40B4-BE49-F238E27FC236}">
                <a16:creationId xmlns:a16="http://schemas.microsoft.com/office/drawing/2014/main" id="{71E5D0EE-7835-4E89-8B37-CED8A9C1D12D}"/>
              </a:ext>
            </a:extLst>
          </p:cNvPr>
          <p:cNvSpPr txBox="1"/>
          <p:nvPr/>
        </p:nvSpPr>
        <p:spPr>
          <a:xfrm>
            <a:off x="6720624" y="4922559"/>
            <a:ext cx="140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3 h / 0.1 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5664" y="5326540"/>
            <a:ext cx="4050883" cy="431304"/>
            <a:chOff x="1035664" y="5326540"/>
            <a:chExt cx="4050883" cy="431304"/>
          </a:xfrm>
        </p:grpSpPr>
        <p:sp>
          <p:nvSpPr>
            <p:cNvPr id="21" name="ZoneTexte 91">
              <a:extLst>
                <a:ext uri="{FF2B5EF4-FFF2-40B4-BE49-F238E27FC236}">
                  <a16:creationId xmlns:a16="http://schemas.microsoft.com/office/drawing/2014/main" id="{71E5D0EE-7835-4E89-8B37-CED8A9C1D12D}"/>
                </a:ext>
              </a:extLst>
            </p:cNvPr>
            <p:cNvSpPr txBox="1"/>
            <p:nvPr/>
          </p:nvSpPr>
          <p:spPr>
            <a:xfrm>
              <a:off x="1035664" y="5326540"/>
              <a:ext cx="935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  <a:latin typeface="Arial "/>
                </a:rPr>
                <a:t>SAM 1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  <a:latin typeface="Arial "/>
              </a:endParaRPr>
            </a:p>
          </p:txBody>
        </p:sp>
        <p:grpSp>
          <p:nvGrpSpPr>
            <p:cNvPr id="23" name="Groupe 73">
              <a:extLst>
                <a:ext uri="{FF2B5EF4-FFF2-40B4-BE49-F238E27FC236}">
                  <a16:creationId xmlns:a16="http://schemas.microsoft.com/office/drawing/2014/main" id="{CE630D5A-AE04-48CD-BC5E-36EF09BA0950}"/>
                </a:ext>
              </a:extLst>
            </p:cNvPr>
            <p:cNvGrpSpPr/>
            <p:nvPr/>
          </p:nvGrpSpPr>
          <p:grpSpPr>
            <a:xfrm rot="10800000">
              <a:off x="2276515" y="5333129"/>
              <a:ext cx="2810032" cy="424715"/>
              <a:chOff x="2259874" y="4735775"/>
              <a:chExt cx="8077355" cy="448735"/>
            </a:xfrm>
          </p:grpSpPr>
          <p:sp>
            <p:nvSpPr>
              <p:cNvPr id="24" name="Triangle isocèle 92">
                <a:extLst>
                  <a:ext uri="{FF2B5EF4-FFF2-40B4-BE49-F238E27FC236}">
                    <a16:creationId xmlns:a16="http://schemas.microsoft.com/office/drawing/2014/main" id="{FB5474CD-F2F3-46D2-A819-E0B65327973F}"/>
                  </a:ext>
                </a:extLst>
              </p:cNvPr>
              <p:cNvSpPr/>
              <p:nvPr/>
            </p:nvSpPr>
            <p:spPr bwMode="auto">
              <a:xfrm rot="16200000">
                <a:off x="6002610" y="1102732"/>
                <a:ext cx="229349" cy="7714821"/>
              </a:xfrm>
              <a:prstGeom prst="triangle">
                <a:avLst/>
              </a:prstGeom>
              <a:solidFill>
                <a:srgbClr val="44A49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3694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200">
                  <a:solidFill>
                    <a:prstClr val="black"/>
                  </a:solidFill>
                  <a:ea typeface="Microsoft YaHei" charset="-122"/>
                  <a:cs typeface="Arial" pitchFamily="34" charset="0"/>
                </a:endParaRPr>
              </a:p>
            </p:txBody>
          </p:sp>
          <p:sp>
            <p:nvSpPr>
              <p:cNvPr id="25" name="Triangle isocèle 93">
                <a:extLst>
                  <a:ext uri="{FF2B5EF4-FFF2-40B4-BE49-F238E27FC236}">
                    <a16:creationId xmlns:a16="http://schemas.microsoft.com/office/drawing/2014/main" id="{8714E7A4-DFAB-450F-845C-82F63E41AC48}"/>
                  </a:ext>
                </a:extLst>
              </p:cNvPr>
              <p:cNvSpPr/>
              <p:nvPr/>
            </p:nvSpPr>
            <p:spPr>
              <a:xfrm rot="5400000">
                <a:off x="9893316" y="4740597"/>
                <a:ext cx="448735" cy="439091"/>
              </a:xfrm>
              <a:prstGeom prst="triangle">
                <a:avLst/>
              </a:prstGeom>
              <a:solidFill>
                <a:srgbClr val="44A4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825186" y="5330947"/>
            <a:ext cx="4083292" cy="424715"/>
            <a:chOff x="5825186" y="5330947"/>
            <a:chExt cx="4083292" cy="424715"/>
          </a:xfrm>
        </p:grpSpPr>
        <p:sp>
          <p:nvSpPr>
            <p:cNvPr id="22" name="ZoneTexte 91">
              <a:extLst>
                <a:ext uri="{FF2B5EF4-FFF2-40B4-BE49-F238E27FC236}">
                  <a16:creationId xmlns:a16="http://schemas.microsoft.com/office/drawing/2014/main" id="{71E5D0EE-7835-4E89-8B37-CED8A9C1D12D}"/>
                </a:ext>
              </a:extLst>
            </p:cNvPr>
            <p:cNvSpPr txBox="1"/>
            <p:nvPr/>
          </p:nvSpPr>
          <p:spPr>
            <a:xfrm>
              <a:off x="8973055" y="5333129"/>
              <a:ext cx="935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SAM 2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6" name="Groupe 73">
              <a:extLst>
                <a:ext uri="{FF2B5EF4-FFF2-40B4-BE49-F238E27FC236}">
                  <a16:creationId xmlns:a16="http://schemas.microsoft.com/office/drawing/2014/main" id="{CE630D5A-AE04-48CD-BC5E-36EF09BA0950}"/>
                </a:ext>
              </a:extLst>
            </p:cNvPr>
            <p:cNvGrpSpPr/>
            <p:nvPr/>
          </p:nvGrpSpPr>
          <p:grpSpPr>
            <a:xfrm>
              <a:off x="5825186" y="5330947"/>
              <a:ext cx="2810032" cy="424715"/>
              <a:chOff x="2259874" y="4735775"/>
              <a:chExt cx="8077355" cy="448735"/>
            </a:xfrm>
          </p:grpSpPr>
          <p:sp>
            <p:nvSpPr>
              <p:cNvPr id="27" name="Triangle isocèle 92">
                <a:extLst>
                  <a:ext uri="{FF2B5EF4-FFF2-40B4-BE49-F238E27FC236}">
                    <a16:creationId xmlns:a16="http://schemas.microsoft.com/office/drawing/2014/main" id="{FB5474CD-F2F3-46D2-A819-E0B65327973F}"/>
                  </a:ext>
                </a:extLst>
              </p:cNvPr>
              <p:cNvSpPr/>
              <p:nvPr/>
            </p:nvSpPr>
            <p:spPr bwMode="auto">
              <a:xfrm rot="16200000">
                <a:off x="6002610" y="1102732"/>
                <a:ext cx="229349" cy="7714821"/>
              </a:xfrm>
              <a:prstGeom prst="triangle">
                <a:avLst/>
              </a:prstGeom>
              <a:solidFill>
                <a:srgbClr val="44A49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36947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fr-FR" sz="1200">
                  <a:solidFill>
                    <a:prstClr val="black"/>
                  </a:solidFill>
                  <a:ea typeface="Microsoft YaHei" charset="-122"/>
                  <a:cs typeface="Arial" pitchFamily="34" charset="0"/>
                </a:endParaRPr>
              </a:p>
            </p:txBody>
          </p:sp>
          <p:sp>
            <p:nvSpPr>
              <p:cNvPr id="28" name="Triangle isocèle 93">
                <a:extLst>
                  <a:ext uri="{FF2B5EF4-FFF2-40B4-BE49-F238E27FC236}">
                    <a16:creationId xmlns:a16="http://schemas.microsoft.com/office/drawing/2014/main" id="{8714E7A4-DFAB-450F-845C-82F63E41AC48}"/>
                  </a:ext>
                </a:extLst>
              </p:cNvPr>
              <p:cNvSpPr/>
              <p:nvPr/>
            </p:nvSpPr>
            <p:spPr>
              <a:xfrm rot="5400000">
                <a:off x="9893316" y="4740597"/>
                <a:ext cx="448735" cy="439091"/>
              </a:xfrm>
              <a:prstGeom prst="triangle">
                <a:avLst/>
              </a:prstGeom>
              <a:solidFill>
                <a:srgbClr val="44A4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943722" y="4922559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12 h / 1 </a:t>
            </a:r>
            <a:r>
              <a:rPr lang="en-US" dirty="0" err="1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793632"/>
            <a:chOff x="8531337" y="652465"/>
            <a:chExt cx="5143113" cy="793632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70788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Electrochemical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investigation of the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anchor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site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C8560B03-42E8-4C05-BE4F-8B94176525B3}"/>
              </a:ext>
            </a:extLst>
          </p:cNvPr>
          <p:cNvSpPr/>
          <p:nvPr/>
        </p:nvSpPr>
        <p:spPr>
          <a:xfrm>
            <a:off x="6122432" y="129074"/>
            <a:ext cx="218083" cy="58372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25723"/>
              </p:ext>
            </p:extLst>
          </p:nvPr>
        </p:nvGraphicFramePr>
        <p:xfrm>
          <a:off x="7159215" y="3386334"/>
          <a:ext cx="4930932" cy="26338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59388">
                  <a:extLst>
                    <a:ext uri="{9D8B030D-6E8A-4147-A177-3AD203B41FA5}">
                      <a16:colId xmlns:a16="http://schemas.microsoft.com/office/drawing/2014/main" val="2294588553"/>
                    </a:ext>
                  </a:extLst>
                </a:gridCol>
                <a:gridCol w="659775">
                  <a:extLst>
                    <a:ext uri="{9D8B030D-6E8A-4147-A177-3AD203B41FA5}">
                      <a16:colId xmlns:a16="http://schemas.microsoft.com/office/drawing/2014/main" val="459544768"/>
                    </a:ext>
                  </a:extLst>
                </a:gridCol>
                <a:gridCol w="901783">
                  <a:extLst>
                    <a:ext uri="{9D8B030D-6E8A-4147-A177-3AD203B41FA5}">
                      <a16:colId xmlns:a16="http://schemas.microsoft.com/office/drawing/2014/main" val="1974309722"/>
                    </a:ext>
                  </a:extLst>
                </a:gridCol>
                <a:gridCol w="1154993">
                  <a:extLst>
                    <a:ext uri="{9D8B030D-6E8A-4147-A177-3AD203B41FA5}">
                      <a16:colId xmlns:a16="http://schemas.microsoft.com/office/drawing/2014/main" val="1874850947"/>
                    </a:ext>
                  </a:extLst>
                </a:gridCol>
                <a:gridCol w="1154993">
                  <a:extLst>
                    <a:ext uri="{9D8B030D-6E8A-4147-A177-3AD203B41FA5}">
                      <a16:colId xmlns:a16="http://schemas.microsoft.com/office/drawing/2014/main" val="1305115205"/>
                    </a:ext>
                  </a:extLst>
                </a:gridCol>
              </a:tblGrid>
              <a:tr h="43929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Electrodes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CV in K</a:t>
                      </a:r>
                      <a:r>
                        <a:rPr lang="de-DE" sz="1200" baseline="-25000" dirty="0">
                          <a:effectLst/>
                        </a:rPr>
                        <a:t>3</a:t>
                      </a:r>
                      <a:r>
                        <a:rPr lang="de-DE" sz="1200" dirty="0">
                          <a:effectLst/>
                        </a:rPr>
                        <a:t>[Fe (CN)</a:t>
                      </a:r>
                      <a:r>
                        <a:rPr lang="de-DE" sz="1200" baseline="-25000" dirty="0">
                          <a:effectLst/>
                        </a:rPr>
                        <a:t>6</a:t>
                      </a:r>
                      <a:r>
                        <a:rPr lang="de-DE" sz="1200" dirty="0">
                          <a:effectLst/>
                        </a:rPr>
                        <a:t>] 10 Mm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650"/>
                  </a:ext>
                </a:extLst>
              </a:tr>
              <a:tr h="43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ΔE</a:t>
                      </a:r>
                      <a:r>
                        <a:rPr lang="en-US" sz="1200" baseline="-25000" dirty="0" err="1">
                          <a:effectLst/>
                        </a:rPr>
                        <a:t>p</a:t>
                      </a:r>
                      <a:r>
                        <a:rPr lang="en-US" sz="1200" dirty="0">
                          <a:effectLst/>
                        </a:rPr>
                        <a:t> (mV)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I</a:t>
                      </a:r>
                      <a:r>
                        <a:rPr lang="en-US" sz="1200" baseline="-25000" dirty="0" err="1">
                          <a:effectLst/>
                        </a:rPr>
                        <a:t>p,a</a:t>
                      </a:r>
                      <a:r>
                        <a:rPr lang="en-US" sz="1200" baseline="-250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(µA)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/ A</a:t>
                      </a:r>
                      <a:r>
                        <a:rPr lang="en-US" sz="1200" baseline="-25000" dirty="0">
                          <a:effectLst/>
                        </a:rPr>
                        <a:t>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</a:t>
                      </a:r>
                      <a:r>
                        <a:rPr lang="en-US" sz="1200" baseline="30000">
                          <a:effectLst/>
                        </a:rPr>
                        <a:t>0</a:t>
                      </a:r>
                      <a:r>
                        <a:rPr lang="en-US" sz="1200" baseline="-2500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(ms</a:t>
                      </a:r>
                      <a:r>
                        <a:rPr lang="en-US" sz="1200" baseline="30000">
                          <a:effectLst/>
                        </a:rPr>
                        <a:t>-1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8638689"/>
                  </a:ext>
                </a:extLst>
              </a:tr>
              <a:tr h="439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Bare gold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 ± 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1040.2 ± 0.1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(3.05 ± 0.67)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988131"/>
                  </a:ext>
                </a:extLst>
              </a:tr>
              <a:tr h="439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308 ± 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722.5 ± 0.4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(0.52 ± 0.03)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521965"/>
                  </a:ext>
                </a:extLst>
              </a:tr>
              <a:tr h="4392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160 ± 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774 ± 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0.827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(1.93 ± 0.62)</a:t>
                      </a:r>
                      <a:r>
                        <a:rPr lang="en-US" sz="1200" dirty="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11322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6609" y="776903"/>
            <a:ext cx="6906768" cy="5786832"/>
            <a:chOff x="126609" y="776903"/>
            <a:chExt cx="6906768" cy="5786832"/>
          </a:xfrm>
        </p:grpSpPr>
        <p:grpSp>
          <p:nvGrpSpPr>
            <p:cNvPr id="2" name="Group 1"/>
            <p:cNvGrpSpPr/>
            <p:nvPr/>
          </p:nvGrpSpPr>
          <p:grpSpPr>
            <a:xfrm>
              <a:off x="126609" y="776903"/>
              <a:ext cx="6906768" cy="5786832"/>
              <a:chOff x="126609" y="776903"/>
              <a:chExt cx="6906768" cy="57868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777" y="776904"/>
                <a:ext cx="6705600" cy="5750709"/>
              </a:xfrm>
              <a:prstGeom prst="rect">
                <a:avLst/>
              </a:prstGeom>
            </p:spPr>
          </p:pic>
          <p:sp>
            <p:nvSpPr>
              <p:cNvPr id="29" name="Rectangle : avec coins arrondis en diagonale 55">
                <a:extLst>
                  <a:ext uri="{FF2B5EF4-FFF2-40B4-BE49-F238E27FC236}">
                    <a16:creationId xmlns:a16="http://schemas.microsoft.com/office/drawing/2014/main" id="{20753BB8-AE86-439B-9296-4432130713A5}"/>
                  </a:ext>
                </a:extLst>
              </p:cNvPr>
              <p:cNvSpPr/>
              <p:nvPr/>
            </p:nvSpPr>
            <p:spPr>
              <a:xfrm>
                <a:off x="126609" y="776903"/>
                <a:ext cx="6878631" cy="5786832"/>
              </a:xfrm>
              <a:prstGeom prst="round2DiagRect">
                <a:avLst/>
              </a:prstGeom>
              <a:noFill/>
              <a:ln w="28575">
                <a:solidFill>
                  <a:srgbClr val="5CBE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117546" y="934525"/>
              <a:ext cx="13020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Uncoated</a:t>
              </a: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gold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29376" y="916946"/>
              <a:ext cx="13020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SAM1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67742" y="3856625"/>
              <a:ext cx="13020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SAM2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94749" y="3723343"/>
              <a:ext cx="21128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r-FR" dirty="0" err="1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Randles-Sevcik</a:t>
              </a: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plots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60930" y="776903"/>
            <a:ext cx="4353579" cy="1231106"/>
            <a:chOff x="7060930" y="776903"/>
            <a:chExt cx="4353579" cy="1231106"/>
          </a:xfrm>
        </p:grpSpPr>
        <p:sp>
          <p:nvSpPr>
            <p:cNvPr id="34" name="Rectangle 33"/>
            <p:cNvSpPr/>
            <p:nvPr/>
          </p:nvSpPr>
          <p:spPr>
            <a:xfrm>
              <a:off x="7906692" y="776903"/>
              <a:ext cx="350781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Cyclic </a:t>
              </a:r>
              <a:r>
                <a:rPr lang="en-US" dirty="0" err="1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voltammograms</a:t>
              </a:r>
              <a:r>
                <a:rPr lang="en-US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in:</a:t>
              </a:r>
            </a:p>
            <a:p>
              <a:pPr algn="just">
                <a:spcAft>
                  <a:spcPts val="120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10 </a:t>
              </a:r>
              <a:r>
                <a:rPr lang="en-US" dirty="0" err="1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mM</a:t>
              </a:r>
              <a:r>
                <a:rPr lang="en-US" dirty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K</a:t>
              </a:r>
              <a:r>
                <a:rPr lang="en-US" baseline="-25000" dirty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lang="en-US" dirty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[Fe(CN)</a:t>
              </a:r>
              <a:r>
                <a:rPr lang="en-US" baseline="-25000" dirty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] + </a:t>
              </a:r>
              <a:r>
                <a:rPr lang="en-US" dirty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0.1 M </a:t>
              </a:r>
              <a:r>
                <a:rPr lang="en-US" dirty="0" err="1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KCl</a:t>
              </a:r>
              <a:r>
                <a:rPr lang="en-US" dirty="0">
                  <a:solidFill>
                    <a:srgbClr val="FF0000"/>
                  </a:solidFill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dirty="0" smtClean="0">
                <a:solidFill>
                  <a:srgbClr val="FF0000"/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at </a:t>
              </a:r>
              <a:r>
                <a:rPr lang="en-US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different sweep rates </a:t>
              </a:r>
              <a:endParaRPr lang="en-US" dirty="0" smtClean="0">
                <a:latin typeface="Arial 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7060930" y="969397"/>
              <a:ext cx="818209" cy="22508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lèche courbée vers le bas 10"/>
          <p:cNvSpPr/>
          <p:nvPr/>
        </p:nvSpPr>
        <p:spPr>
          <a:xfrm rot="1973099">
            <a:off x="7056598" y="2471617"/>
            <a:ext cx="1297660" cy="572149"/>
          </a:xfrm>
          <a:prstGeom prst="curved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073341" y="3507374"/>
            <a:ext cx="845575" cy="270044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7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793632"/>
            <a:chOff x="8531337" y="652465"/>
            <a:chExt cx="5143113" cy="793632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70788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Electrochemical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investigation of the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anchor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site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C8560B03-42E8-4C05-BE4F-8B94176525B3}"/>
              </a:ext>
            </a:extLst>
          </p:cNvPr>
          <p:cNvSpPr/>
          <p:nvPr/>
        </p:nvSpPr>
        <p:spPr>
          <a:xfrm>
            <a:off x="6122432" y="129074"/>
            <a:ext cx="218083" cy="58372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3900" y="592246"/>
            <a:ext cx="3731877" cy="5693065"/>
            <a:chOff x="6888637" y="844229"/>
            <a:chExt cx="3731877" cy="5693065"/>
          </a:xfrm>
        </p:grpSpPr>
        <p:sp>
          <p:nvSpPr>
            <p:cNvPr id="11" name="L-Shape 22">
              <a:extLst>
                <a:ext uri="{FF2B5EF4-FFF2-40B4-BE49-F238E27FC236}">
                  <a16:creationId xmlns:a16="http://schemas.microsoft.com/office/drawing/2014/main" id="{D32577C8-E287-4B93-869B-5ACA9BE4A42F}"/>
                </a:ext>
              </a:extLst>
            </p:cNvPr>
            <p:cNvSpPr/>
            <p:nvPr/>
          </p:nvSpPr>
          <p:spPr>
            <a:xfrm>
              <a:off x="6888637" y="5896602"/>
              <a:ext cx="651283" cy="640692"/>
            </a:xfrm>
            <a:prstGeom prst="corner">
              <a:avLst>
                <a:gd name="adj1" fmla="val 16112"/>
                <a:gd name="adj2" fmla="val 14373"/>
              </a:avLst>
            </a:pr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L-Shape 24">
              <a:extLst>
                <a:ext uri="{FF2B5EF4-FFF2-40B4-BE49-F238E27FC236}">
                  <a16:creationId xmlns:a16="http://schemas.microsoft.com/office/drawing/2014/main" id="{3FBA340B-E2C2-467D-AFB9-91E0EEFCC3FA}"/>
                </a:ext>
              </a:extLst>
            </p:cNvPr>
            <p:cNvSpPr/>
            <p:nvPr/>
          </p:nvSpPr>
          <p:spPr>
            <a:xfrm rot="10800000">
              <a:off x="9891341" y="844229"/>
              <a:ext cx="651283" cy="640692"/>
            </a:xfrm>
            <a:prstGeom prst="corner">
              <a:avLst>
                <a:gd name="adj1" fmla="val 16112"/>
                <a:gd name="adj2" fmla="val 15683"/>
              </a:avLst>
            </a:prstGeom>
            <a:solidFill>
              <a:schemeClr val="accent4">
                <a:lumMod val="75000"/>
              </a:schemeClr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00315" y="1118918"/>
              <a:ext cx="3442309" cy="3902075"/>
              <a:chOff x="8151156" y="1647124"/>
              <a:chExt cx="3442309" cy="3902075"/>
            </a:xfrm>
          </p:grpSpPr>
          <p:graphicFrame>
            <p:nvGraphicFramePr>
              <p:cNvPr id="2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5101634"/>
                  </p:ext>
                </p:extLst>
              </p:nvPr>
            </p:nvGraphicFramePr>
            <p:xfrm>
              <a:off x="8572452" y="1647124"/>
              <a:ext cx="3021013" cy="390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88" name="CS ChemDraw Drawing" r:id="rId5" imgW="3020368" imgH="3902700" progId="ChemDraw.Document.6.0">
                      <p:embed/>
                    </p:oleObj>
                  </mc:Choice>
                  <mc:Fallback>
                    <p:oleObj name="CS ChemDraw Drawing" r:id="rId5" imgW="3020368" imgH="3902700" progId="ChemDraw.Document.6.0">
                      <p:embed/>
                      <p:pic>
                        <p:nvPicPr>
                          <p:cNvPr id="5" name="Object 4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572452" y="1647124"/>
                            <a:ext cx="3021013" cy="39020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ctangle 20"/>
              <p:cNvSpPr/>
              <p:nvPr/>
            </p:nvSpPr>
            <p:spPr>
              <a:xfrm>
                <a:off x="8151156" y="3004403"/>
                <a:ext cx="157597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fr-FR" sz="1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Michael addition</a:t>
                </a:r>
                <a:endPara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Ellipse 35">
              <a:extLst>
                <a:ext uri="{FF2B5EF4-FFF2-40B4-BE49-F238E27FC236}">
                  <a16:creationId xmlns:a16="http://schemas.microsoft.com/office/drawing/2014/main" id="{13F8D426-9E80-437D-9EF7-9CFEE89313BF}"/>
                </a:ext>
              </a:extLst>
            </p:cNvPr>
            <p:cNvSpPr/>
            <p:nvPr/>
          </p:nvSpPr>
          <p:spPr>
            <a:xfrm>
              <a:off x="7192412" y="5610420"/>
              <a:ext cx="1528354" cy="7220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prstClr val="white"/>
                </a:solidFill>
              </a:endParaRPr>
            </a:p>
          </p:txBody>
        </p:sp>
        <p:sp>
          <p:nvSpPr>
            <p:cNvPr id="15" name="Ellipse 35">
              <a:extLst>
                <a:ext uri="{FF2B5EF4-FFF2-40B4-BE49-F238E27FC236}">
                  <a16:creationId xmlns:a16="http://schemas.microsoft.com/office/drawing/2014/main" id="{13F8D426-9E80-437D-9EF7-9CFEE89313BF}"/>
                </a:ext>
              </a:extLst>
            </p:cNvPr>
            <p:cNvSpPr/>
            <p:nvPr/>
          </p:nvSpPr>
          <p:spPr>
            <a:xfrm>
              <a:off x="8895807" y="5587225"/>
              <a:ext cx="1319705" cy="7220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solidFill>
                  <a:prstClr val="white"/>
                </a:solidFill>
              </a:endParaRPr>
            </a:p>
          </p:txBody>
        </p:sp>
        <p:pic>
          <p:nvPicPr>
            <p:cNvPr id="16" name="Picture 6" descr="Résultat de recherche d'images pour &quot;tick ok&quot;">
              <a:extLst>
                <a:ext uri="{FF2B5EF4-FFF2-40B4-BE49-F238E27FC236}">
                  <a16:creationId xmlns:a16="http://schemas.microsoft.com/office/drawing/2014/main" id="{77F90E2A-3D4C-4179-9AFC-DA79ADCFB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1714" y="5088154"/>
              <a:ext cx="439627" cy="485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36">
              <a:extLst>
                <a:ext uri="{FF2B5EF4-FFF2-40B4-BE49-F238E27FC236}">
                  <a16:creationId xmlns:a16="http://schemas.microsoft.com/office/drawing/2014/main" id="{E8326329-3332-43E2-899C-3C405C6C4AB0}"/>
                </a:ext>
              </a:extLst>
            </p:cNvPr>
            <p:cNvSpPr txBox="1"/>
            <p:nvPr/>
          </p:nvSpPr>
          <p:spPr>
            <a:xfrm>
              <a:off x="6917855" y="5780007"/>
              <a:ext cx="212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prstClr val="white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No binding</a:t>
              </a:r>
              <a:endParaRPr lang="fr-FR" b="1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ZoneTexte 36">
              <a:extLst>
                <a:ext uri="{FF2B5EF4-FFF2-40B4-BE49-F238E27FC236}">
                  <a16:creationId xmlns:a16="http://schemas.microsoft.com/office/drawing/2014/main" id="{E8326329-3332-43E2-899C-3C405C6C4AB0}"/>
                </a:ext>
              </a:extLst>
            </p:cNvPr>
            <p:cNvSpPr txBox="1"/>
            <p:nvPr/>
          </p:nvSpPr>
          <p:spPr>
            <a:xfrm>
              <a:off x="8491657" y="5753161"/>
              <a:ext cx="212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prstClr val="white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Binding</a:t>
              </a:r>
              <a:endParaRPr lang="fr-FR" b="1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Multiply 18"/>
            <p:cNvSpPr/>
            <p:nvPr/>
          </p:nvSpPr>
          <p:spPr>
            <a:xfrm>
              <a:off x="7741052" y="5048214"/>
              <a:ext cx="431074" cy="640080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36334" y="5321701"/>
            <a:ext cx="5405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Cyclic </a:t>
            </a:r>
            <a:r>
              <a:rPr lang="en-US" dirty="0" err="1" smtClean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voltammograms</a:t>
            </a:r>
            <a:r>
              <a:rPr lang="en-US" dirty="0" smtClean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recorded </a:t>
            </a:r>
            <a:r>
              <a:rPr lang="en-US" dirty="0">
                <a:solidFill>
                  <a:srgbClr val="FF0000"/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in phosphate buffered saline (PBS) at pH = 7.4 after 40 min incubation in 5mM </a:t>
            </a:r>
            <a:r>
              <a:rPr lang="en-US" dirty="0" err="1">
                <a:solidFill>
                  <a:srgbClr val="FF0000"/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ethanolic</a:t>
            </a:r>
            <a:r>
              <a:rPr lang="en-US" dirty="0">
                <a:solidFill>
                  <a:srgbClr val="FF0000"/>
                </a:solidFill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 solution of BQ</a:t>
            </a:r>
            <a:r>
              <a:rPr lang="en-US" dirty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 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36334" y="912592"/>
            <a:ext cx="5405278" cy="4264319"/>
            <a:chOff x="5736334" y="912592"/>
            <a:chExt cx="5405278" cy="4264319"/>
          </a:xfrm>
        </p:grpSpPr>
        <p:sp>
          <p:nvSpPr>
            <p:cNvPr id="26" name="Rectangle : avec coins arrondis en diagonale 55">
              <a:extLst>
                <a:ext uri="{FF2B5EF4-FFF2-40B4-BE49-F238E27FC236}">
                  <a16:creationId xmlns:a16="http://schemas.microsoft.com/office/drawing/2014/main" id="{20753BB8-AE86-439B-9296-4432130713A5}"/>
                </a:ext>
              </a:extLst>
            </p:cNvPr>
            <p:cNvSpPr/>
            <p:nvPr/>
          </p:nvSpPr>
          <p:spPr>
            <a:xfrm>
              <a:off x="5736334" y="912592"/>
              <a:ext cx="5405278" cy="4264319"/>
            </a:xfrm>
            <a:prstGeom prst="round2DiagRect">
              <a:avLst/>
            </a:prstGeom>
            <a:noFill/>
            <a:ln w="28575">
              <a:solidFill>
                <a:srgbClr val="5CBE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8760" y="1271554"/>
              <a:ext cx="4345408" cy="377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2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583725"/>
            <a:chOff x="8531337" y="652465"/>
            <a:chExt cx="5143113" cy="58372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Spectroscopic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investigation of the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anchor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site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C8560B03-42E8-4C05-BE4F-8B94176525B3}"/>
              </a:ext>
            </a:extLst>
          </p:cNvPr>
          <p:cNvSpPr/>
          <p:nvPr/>
        </p:nvSpPr>
        <p:spPr>
          <a:xfrm>
            <a:off x="6122432" y="129074"/>
            <a:ext cx="218083" cy="58372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8364" y="1159045"/>
            <a:ext cx="11831783" cy="5306819"/>
            <a:chOff x="258364" y="1159045"/>
            <a:chExt cx="11831783" cy="5306819"/>
          </a:xfrm>
        </p:grpSpPr>
        <p:sp>
          <p:nvSpPr>
            <p:cNvPr id="26" name="Rectangle : avec coins arrondis en diagonale 55">
              <a:extLst>
                <a:ext uri="{FF2B5EF4-FFF2-40B4-BE49-F238E27FC236}">
                  <a16:creationId xmlns:a16="http://schemas.microsoft.com/office/drawing/2014/main" id="{20753BB8-AE86-439B-9296-4432130713A5}"/>
                </a:ext>
              </a:extLst>
            </p:cNvPr>
            <p:cNvSpPr/>
            <p:nvPr/>
          </p:nvSpPr>
          <p:spPr>
            <a:xfrm>
              <a:off x="258364" y="1159045"/>
              <a:ext cx="11831783" cy="5306819"/>
            </a:xfrm>
            <a:prstGeom prst="round2DiagRect">
              <a:avLst/>
            </a:prstGeom>
            <a:noFill/>
            <a:ln w="28575">
              <a:solidFill>
                <a:srgbClr val="5CBE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0" name="Picture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97" y="1421271"/>
              <a:ext cx="9784916" cy="47823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4825218" y="1828800"/>
            <a:ext cx="5753688" cy="3861689"/>
            <a:chOff x="4825218" y="1828800"/>
            <a:chExt cx="5753688" cy="3861689"/>
          </a:xfrm>
        </p:grpSpPr>
        <p:sp>
          <p:nvSpPr>
            <p:cNvPr id="11" name="Oval 10"/>
            <p:cNvSpPr/>
            <p:nvPr/>
          </p:nvSpPr>
          <p:spPr>
            <a:xfrm>
              <a:off x="9791114" y="1828800"/>
              <a:ext cx="787792" cy="3756073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25218" y="1934416"/>
              <a:ext cx="886265" cy="3756073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96340" y="3527223"/>
            <a:ext cx="5949332" cy="2294380"/>
            <a:chOff x="4196340" y="3527223"/>
            <a:chExt cx="5949332" cy="2294380"/>
          </a:xfrm>
        </p:grpSpPr>
        <p:sp>
          <p:nvSpPr>
            <p:cNvPr id="13" name="Oval 12"/>
            <p:cNvSpPr/>
            <p:nvPr/>
          </p:nvSpPr>
          <p:spPr>
            <a:xfrm>
              <a:off x="9073662" y="3527223"/>
              <a:ext cx="1072010" cy="225522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96340" y="3566376"/>
              <a:ext cx="1072010" cy="225522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5299" y="4241929"/>
            <a:ext cx="5749126" cy="1625114"/>
            <a:chOff x="3275299" y="4241929"/>
            <a:chExt cx="5749126" cy="1625114"/>
          </a:xfrm>
        </p:grpSpPr>
        <p:sp>
          <p:nvSpPr>
            <p:cNvPr id="19" name="Oval 18"/>
            <p:cNvSpPr/>
            <p:nvPr/>
          </p:nvSpPr>
          <p:spPr>
            <a:xfrm>
              <a:off x="7952415" y="4241929"/>
              <a:ext cx="1072010" cy="157967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275299" y="4287369"/>
              <a:ext cx="1072010" cy="157967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3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82AF91D1-2B3C-4657-BF5C-B5BB1FF183ED}"/>
              </a:ext>
            </a:extLst>
          </p:cNvPr>
          <p:cNvSpPr txBox="1"/>
          <p:nvPr/>
        </p:nvSpPr>
        <p:spPr>
          <a:xfrm>
            <a:off x="11791667" y="65637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5" y="6599443"/>
            <a:ext cx="268209" cy="26713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2F0BDE-8B5C-426A-B9AE-0F3037506EDE}"/>
              </a:ext>
            </a:extLst>
          </p:cNvPr>
          <p:cNvSpPr/>
          <p:nvPr/>
        </p:nvSpPr>
        <p:spPr>
          <a:xfrm>
            <a:off x="5254" y="3231994"/>
            <a:ext cx="2224585" cy="1009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 8">
            <a:extLst>
              <a:ext uri="{FF2B5EF4-FFF2-40B4-BE49-F238E27FC236}">
                <a16:creationId xmlns:a16="http://schemas.microsoft.com/office/drawing/2014/main" id="{82B67188-D69B-4620-B68B-05B965F79767}"/>
              </a:ext>
            </a:extLst>
          </p:cNvPr>
          <p:cNvGrpSpPr/>
          <p:nvPr/>
        </p:nvGrpSpPr>
        <p:grpSpPr>
          <a:xfrm>
            <a:off x="6122432" y="129075"/>
            <a:ext cx="7828399" cy="583725"/>
            <a:chOff x="8531337" y="652465"/>
            <a:chExt cx="5143113" cy="583725"/>
          </a:xfrm>
        </p:grpSpPr>
        <p:sp>
          <p:nvSpPr>
            <p:cNvPr id="68" name="Freeform: Shape 58">
              <a:extLst>
                <a:ext uri="{FF2B5EF4-FFF2-40B4-BE49-F238E27FC236}">
                  <a16:creationId xmlns:a16="http://schemas.microsoft.com/office/drawing/2014/main" id="{E66B6683-427D-4CF1-A66A-ADB5D64037B6}"/>
                </a:ext>
              </a:extLst>
            </p:cNvPr>
            <p:cNvSpPr/>
            <p:nvPr/>
          </p:nvSpPr>
          <p:spPr>
            <a:xfrm>
              <a:off x="8531337" y="652465"/>
              <a:ext cx="3999916" cy="583725"/>
            </a:xfrm>
            <a:custGeom>
              <a:avLst/>
              <a:gdLst>
                <a:gd name="connsiteX0" fmla="*/ 0 w 6201066"/>
                <a:gd name="connsiteY0" fmla="*/ 0 h 583725"/>
                <a:gd name="connsiteX1" fmla="*/ 6201066 w 6201066"/>
                <a:gd name="connsiteY1" fmla="*/ 0 h 583725"/>
                <a:gd name="connsiteX2" fmla="*/ 6201066 w 6201066"/>
                <a:gd name="connsiteY2" fmla="*/ 583725 h 583725"/>
                <a:gd name="connsiteX3" fmla="*/ 0 w 6201066"/>
                <a:gd name="connsiteY3" fmla="*/ 583725 h 58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1066" h="583725">
                  <a:moveTo>
                    <a:pt x="0" y="0"/>
                  </a:moveTo>
                  <a:lnTo>
                    <a:pt x="6201066" y="0"/>
                  </a:lnTo>
                  <a:lnTo>
                    <a:pt x="6201066" y="583725"/>
                  </a:lnTo>
                  <a:lnTo>
                    <a:pt x="0" y="5837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44">
              <a:extLst>
                <a:ext uri="{FF2B5EF4-FFF2-40B4-BE49-F238E27FC236}">
                  <a16:creationId xmlns:a16="http://schemas.microsoft.com/office/drawing/2014/main" id="{84D8501A-AA7A-43C9-8DBA-D0B3C70189E0}"/>
                </a:ext>
              </a:extLst>
            </p:cNvPr>
            <p:cNvSpPr txBox="1"/>
            <p:nvPr/>
          </p:nvSpPr>
          <p:spPr bwMode="auto">
            <a:xfrm>
              <a:off x="8674613" y="738211"/>
              <a:ext cx="4999837" cy="4001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Spectroscopic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investigation of the </a:t>
              </a:r>
              <a:r>
                <a:rPr lang="fr-FR" altLang="ko-KR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anchor</a:t>
              </a:r>
              <a:r>
                <a:rPr lang="fr-FR" altLang="ko-K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site</a:t>
              </a:r>
              <a:endPara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C8560B03-42E8-4C05-BE4F-8B94176525B3}"/>
              </a:ext>
            </a:extLst>
          </p:cNvPr>
          <p:cNvSpPr/>
          <p:nvPr/>
        </p:nvSpPr>
        <p:spPr>
          <a:xfrm>
            <a:off x="6122432" y="129074"/>
            <a:ext cx="218083" cy="58372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9755" y="1026151"/>
            <a:ext cx="4329817" cy="2685845"/>
            <a:chOff x="9836466" y="4324804"/>
            <a:chExt cx="4329817" cy="2685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1119756" y="4844122"/>
                  <a:ext cx="1763239" cy="6184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bonded</m:t>
                            </m:r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free</m:t>
                            </m:r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en-US" dirty="0">
                    <a:latin typeface="Arial 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9756" y="4844122"/>
                  <a:ext cx="1763239" cy="6184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34822450"/>
                    </p:ext>
                  </p:extLst>
                </p:nvPr>
              </p:nvGraphicFramePr>
              <p:xfrm>
                <a:off x="9836466" y="5354074"/>
                <a:ext cx="4329817" cy="128724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321" name="CS ChemDraw Drawing" r:id="rId6" imgW="2479137" imgH="769311" progId="ChemDraw.Document.6.0">
                        <p:embed/>
                      </p:oleObj>
                    </mc:Choice>
                    <mc:Fallback>
                      <p:oleObj name="CS ChemDraw Drawing" r:id="rId6" imgW="2479137" imgH="769311" progId="ChemDraw.Document.6.0">
                        <p:embed/>
                        <p:pic>
                          <p:nvPicPr>
                            <p:cNvPr id="45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36466" y="5354074"/>
                              <a:ext cx="4329817" cy="128724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34822450"/>
                    </p:ext>
                  </p:extLst>
                </p:nvPr>
              </p:nvGraphicFramePr>
              <p:xfrm>
                <a:off x="9836466" y="5354074"/>
                <a:ext cx="4329817" cy="128724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311" name="CS ChemDraw Drawing" r:id="rId8" imgW="2479137" imgH="769311" progId="ChemDraw.Document.6.0">
                        <p:embed/>
                      </p:oleObj>
                    </mc:Choice>
                    <mc:Fallback>
                      <p:oleObj name="CS ChemDraw Drawing" r:id="rId8" imgW="2479137" imgH="769311" progId="ChemDraw.Document.6.0">
                        <p:embed/>
                        <p:pic>
                          <p:nvPicPr>
                            <p:cNvPr id="45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36466" y="5354074"/>
                              <a:ext cx="4329817" cy="128724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9" name="Rectangle 28"/>
            <p:cNvSpPr/>
            <p:nvPr/>
          </p:nvSpPr>
          <p:spPr>
            <a:xfrm>
              <a:off x="11556383" y="4324804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latin typeface="Arial "/>
                  <a:cs typeface="Arial" panose="020B0604020202020204" pitchFamily="34" charset="0"/>
                </a:rPr>
                <a:t>SAM 1</a:t>
              </a:r>
              <a:endParaRPr lang="en-US" dirty="0">
                <a:latin typeface="Arial 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118087" y="6641317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30 %</a:t>
              </a:r>
              <a:endParaRPr lang="en-US" dirty="0">
                <a:latin typeface="Arial 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109948" y="6641317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70 %</a:t>
              </a:r>
              <a:endParaRPr lang="en-US" dirty="0">
                <a:latin typeface="Arial 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20635" y="1026151"/>
            <a:ext cx="4329817" cy="2685845"/>
            <a:chOff x="9836466" y="4324804"/>
            <a:chExt cx="4329817" cy="26858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1119756" y="4844122"/>
                  <a:ext cx="1921936" cy="6188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bonded</m:t>
                            </m:r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free</m:t>
                            </m:r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1.8</m:t>
                        </m:r>
                      </m:oMath>
                    </m:oMathPara>
                  </a14:m>
                  <a:endParaRPr lang="en-US" dirty="0">
                    <a:latin typeface="Arial 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9756" y="4844122"/>
                  <a:ext cx="1921936" cy="61882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4944084"/>
                    </p:ext>
                  </p:extLst>
                </p:nvPr>
              </p:nvGraphicFramePr>
              <p:xfrm>
                <a:off x="9836466" y="5354074"/>
                <a:ext cx="4329817" cy="128724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322" name="CS ChemDraw Drawing" r:id="rId8" imgW="2479137" imgH="769311" progId="ChemDraw.Document.6.0">
                        <p:embed/>
                      </p:oleObj>
                    </mc:Choice>
                    <mc:Fallback>
                      <p:oleObj name="CS ChemDraw Drawing" r:id="rId8" imgW="2479137" imgH="769311" progId="ChemDraw.Document.6.0">
                        <p:embed/>
                        <p:pic>
                          <p:nvPicPr>
                            <p:cNvPr id="28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36466" y="5354074"/>
                              <a:ext cx="4329817" cy="128724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4944084"/>
                    </p:ext>
                  </p:extLst>
                </p:nvPr>
              </p:nvGraphicFramePr>
              <p:xfrm>
                <a:off x="9836466" y="5354074"/>
                <a:ext cx="4329817" cy="128724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312" name="CS ChemDraw Drawing" r:id="rId8" imgW="2479137" imgH="769311" progId="ChemDraw.Document.6.0">
                        <p:embed/>
                      </p:oleObj>
                    </mc:Choice>
                    <mc:Fallback>
                      <p:oleObj name="CS ChemDraw Drawing" r:id="rId8" imgW="2479137" imgH="769311" progId="ChemDraw.Document.6.0">
                        <p:embed/>
                        <p:pic>
                          <p:nvPicPr>
                            <p:cNvPr id="28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836466" y="5354074"/>
                              <a:ext cx="4329817" cy="128724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35" name="Rectangle 34"/>
            <p:cNvSpPr/>
            <p:nvPr/>
          </p:nvSpPr>
          <p:spPr>
            <a:xfrm>
              <a:off x="11556383" y="4324804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latin typeface="Arial "/>
                  <a:cs typeface="Arial" panose="020B0604020202020204" pitchFamily="34" charset="0"/>
                </a:rPr>
                <a:t>SAM 2</a:t>
              </a:r>
              <a:endParaRPr lang="en-US" dirty="0">
                <a:latin typeface="Arial 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118087" y="6641317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70 %</a:t>
              </a:r>
              <a:endParaRPr lang="en-US" dirty="0">
                <a:latin typeface="Arial 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09948" y="6641317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latin typeface="Arial "/>
                  <a:ea typeface="Calibri" panose="020F0502020204030204" pitchFamily="34" charset="0"/>
                  <a:cs typeface="Arial" panose="020B0604020202020204" pitchFamily="34" charset="0"/>
                </a:rPr>
                <a:t>30 %</a:t>
              </a:r>
              <a:endParaRPr lang="en-US" dirty="0">
                <a:latin typeface="Arial "/>
              </a:endParaRPr>
            </a:p>
          </p:txBody>
        </p:sp>
      </p:grpSp>
      <p:sp>
        <p:nvSpPr>
          <p:cNvPr id="38" name="Flèche : droite rayée 63">
            <a:extLst>
              <a:ext uri="{FF2B5EF4-FFF2-40B4-BE49-F238E27FC236}">
                <a16:creationId xmlns:a16="http://schemas.microsoft.com/office/drawing/2014/main" id="{A945D5F9-752B-4E55-AD49-8B60C6646BD7}"/>
              </a:ext>
            </a:extLst>
          </p:cNvPr>
          <p:cNvSpPr/>
          <p:nvPr/>
        </p:nvSpPr>
        <p:spPr>
          <a:xfrm rot="5400000">
            <a:off x="2569299" y="4071451"/>
            <a:ext cx="710726" cy="320147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Flèche : droite rayée 63">
            <a:extLst>
              <a:ext uri="{FF2B5EF4-FFF2-40B4-BE49-F238E27FC236}">
                <a16:creationId xmlns:a16="http://schemas.microsoft.com/office/drawing/2014/main" id="{A945D5F9-752B-4E55-AD49-8B60C6646BD7}"/>
              </a:ext>
            </a:extLst>
          </p:cNvPr>
          <p:cNvSpPr/>
          <p:nvPr/>
        </p:nvSpPr>
        <p:spPr>
          <a:xfrm rot="5400000">
            <a:off x="8109530" y="4071452"/>
            <a:ext cx="710726" cy="320147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755" y="4644410"/>
            <a:ext cx="4060675" cy="1849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635" y="4755713"/>
            <a:ext cx="3972367" cy="18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1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10529</TotalTime>
  <Words>608</Words>
  <Application>Microsoft Office PowerPoint</Application>
  <PresentationFormat>Widescreen</PresentationFormat>
  <Paragraphs>141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 Unicode MS</vt:lpstr>
      <vt:lpstr>맑은 고딕</vt:lpstr>
      <vt:lpstr>Microsoft YaHei</vt:lpstr>
      <vt:lpstr>Arial</vt:lpstr>
      <vt:lpstr>Arial </vt:lpstr>
      <vt:lpstr>Calibri</vt:lpstr>
      <vt:lpstr>Calibri Light</vt:lpstr>
      <vt:lpstr>Cambria Math</vt:lpstr>
      <vt:lpstr>NexusSans</vt:lpstr>
      <vt:lpstr>Symbol</vt:lpstr>
      <vt:lpstr>Times New Roman</vt:lpstr>
      <vt:lpstr>Wingdings</vt:lpstr>
      <vt:lpstr>1_Contents Slide Master</vt:lpstr>
      <vt:lpstr>Section Break Slide Master</vt:lpstr>
      <vt:lpstr>Contents Slide Master</vt:lpstr>
      <vt:lpstr>2_Contents Slide Master</vt:lpstr>
      <vt:lpstr>3_Contents Slide Master</vt:lpstr>
      <vt:lpstr>1_Cover and End Slide Master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 Aissa Sondes</dc:creator>
  <cp:lastModifiedBy>alarouss</cp:lastModifiedBy>
  <cp:revision>443</cp:revision>
  <dcterms:created xsi:type="dcterms:W3CDTF">2019-11-11T08:30:31Z</dcterms:created>
  <dcterms:modified xsi:type="dcterms:W3CDTF">2021-05-23T23:30:07Z</dcterms:modified>
</cp:coreProperties>
</file>