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75" r:id="rId3"/>
    <p:sldId id="294" r:id="rId4"/>
    <p:sldId id="276" r:id="rId5"/>
    <p:sldId id="280" r:id="rId6"/>
    <p:sldId id="274" r:id="rId7"/>
    <p:sldId id="284" r:id="rId8"/>
    <p:sldId id="262" r:id="rId9"/>
    <p:sldId id="283" r:id="rId10"/>
    <p:sldId id="295" r:id="rId11"/>
    <p:sldId id="296" r:id="rId12"/>
    <p:sldId id="297" r:id="rId13"/>
    <p:sldId id="301" r:id="rId14"/>
    <p:sldId id="298" r:id="rId15"/>
    <p:sldId id="302" r:id="rId16"/>
    <p:sldId id="257" r:id="rId17"/>
    <p:sldId id="266" r:id="rId18"/>
    <p:sldId id="28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00"/>
    <a:srgbClr val="F4C600"/>
    <a:srgbClr val="FFF58E"/>
    <a:srgbClr val="FF8A00"/>
    <a:srgbClr val="FF5819"/>
    <a:srgbClr val="F6FFA3"/>
    <a:srgbClr val="F9FEB6"/>
    <a:srgbClr val="EDA0C5"/>
    <a:srgbClr val="ED96B9"/>
    <a:srgbClr val="ED8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5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FA3"/>
            </a:gs>
            <a:gs pos="78000">
              <a:srgbClr val="FFF0C3"/>
            </a:gs>
            <a:gs pos="24000">
              <a:srgbClr val="F9FEB6"/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7B9F0-276E-439F-B3C0-B5CC8D6B30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4590-792B-40D8-915A-7A3440E947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iccarda.antiochia@uniroma1.i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4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emf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ance, frutta, interni, agrume&#10;&#10;Descrizione generata automaticamente">
            <a:extLst>
              <a:ext uri="{FF2B5EF4-FFF2-40B4-BE49-F238E27FC236}">
                <a16:creationId xmlns:a16="http://schemas.microsoft.com/office/drawing/2014/main" id="{16A9444A-02E5-804F-9C48-9BB9A595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53" y="3109721"/>
            <a:ext cx="3191216" cy="2214704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647B221-FF6C-6841-9137-BB6F923E6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1" y="261932"/>
            <a:ext cx="2905506" cy="9046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3ECFC1-CC25-8D4A-8C94-DCCA6837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400773"/>
            <a:ext cx="3132333" cy="76579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30BCF77-45C9-D648-8531-752B536885CC}"/>
              </a:ext>
            </a:extLst>
          </p:cNvPr>
          <p:cNvSpPr txBox="1"/>
          <p:nvPr/>
        </p:nvSpPr>
        <p:spPr>
          <a:xfrm>
            <a:off x="522379" y="1422388"/>
            <a:ext cx="839994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cs typeface="Comic Sans MS"/>
              </a:rPr>
              <a:t> </a:t>
            </a:r>
            <a:r>
              <a:rPr lang="en-GB" sz="3200" b="1" dirty="0">
                <a:solidFill>
                  <a:srgbClr val="FC9200"/>
                </a:solidFill>
                <a:cs typeface="Comic Sans MS"/>
              </a:rPr>
              <a:t>A novel electrochemical microneedles-based </a:t>
            </a:r>
            <a:r>
              <a:rPr lang="en-GB" sz="3200" b="1" dirty="0" err="1">
                <a:solidFill>
                  <a:srgbClr val="FC9200"/>
                </a:solidFill>
                <a:cs typeface="Comic Sans MS"/>
              </a:rPr>
              <a:t>nanoporous</a:t>
            </a:r>
            <a:r>
              <a:rPr lang="en-GB" sz="3200" b="1" dirty="0">
                <a:solidFill>
                  <a:srgbClr val="FC9200"/>
                </a:solidFill>
                <a:cs typeface="Comic Sans MS"/>
              </a:rPr>
              <a:t> gold sensor for real time</a:t>
            </a:r>
          </a:p>
          <a:p>
            <a:pPr algn="ctr"/>
            <a:r>
              <a:rPr lang="en-GB" sz="3200" b="1" dirty="0">
                <a:solidFill>
                  <a:srgbClr val="FC9200"/>
                </a:solidFill>
                <a:cs typeface="Comic Sans MS"/>
              </a:rPr>
              <a:t>L-ascorbic acid detection </a:t>
            </a:r>
          </a:p>
          <a:p>
            <a:endParaRPr lang="en-US" sz="4000" b="1" dirty="0"/>
          </a:p>
          <a:p>
            <a:pPr algn="ctr"/>
            <a:endParaRPr lang="it-IT" sz="2000" b="1" i="1" u="sng" dirty="0">
              <a:solidFill>
                <a:srgbClr val="FF0000"/>
              </a:solidFill>
            </a:endParaRPr>
          </a:p>
          <a:p>
            <a:pPr algn="ctr"/>
            <a:endParaRPr lang="it-IT" sz="2000" b="1" i="1" u="sng" dirty="0">
              <a:solidFill>
                <a:srgbClr val="FF0000"/>
              </a:solidFill>
            </a:endParaRPr>
          </a:p>
          <a:p>
            <a:pPr algn="ctr"/>
            <a:endParaRPr lang="it-IT" sz="2000" b="1" i="1" u="sng" dirty="0">
              <a:solidFill>
                <a:srgbClr val="FF0000"/>
              </a:solidFill>
            </a:endParaRPr>
          </a:p>
          <a:p>
            <a:pPr algn="ctr"/>
            <a:endParaRPr lang="it-IT" sz="2000" b="1" i="1" u="sng" dirty="0">
              <a:solidFill>
                <a:srgbClr val="FF0000"/>
              </a:solidFill>
            </a:endParaRPr>
          </a:p>
          <a:p>
            <a:pPr algn="ctr"/>
            <a:endParaRPr lang="it-IT" sz="2000" b="1" i="1" u="sng" dirty="0"/>
          </a:p>
          <a:p>
            <a:pPr algn="ctr"/>
            <a:endParaRPr lang="it-IT" sz="2000" b="1" i="1" u="sng" dirty="0"/>
          </a:p>
          <a:p>
            <a:pPr algn="ctr"/>
            <a:r>
              <a:rPr lang="it-IT" sz="2000" b="1" i="1" u="sng" dirty="0">
                <a:solidFill>
                  <a:srgbClr val="FC9200"/>
                </a:solidFill>
              </a:rPr>
              <a:t>Riccarda Antiochia</a:t>
            </a:r>
            <a:r>
              <a:rPr lang="it-IT" sz="2000" b="1" i="1" u="sng" baseline="30000" dirty="0">
                <a:solidFill>
                  <a:srgbClr val="FC9200"/>
                </a:solidFill>
              </a:rPr>
              <a:t>1</a:t>
            </a:r>
            <a:r>
              <a:rPr lang="it-IT" sz="2000" b="1" i="1" u="sng" dirty="0">
                <a:solidFill>
                  <a:srgbClr val="FC9200"/>
                </a:solidFill>
              </a:rPr>
              <a:t>,</a:t>
            </a:r>
            <a:r>
              <a:rPr lang="it-IT" sz="2000" b="1" i="1" dirty="0">
                <a:solidFill>
                  <a:srgbClr val="FC9200"/>
                </a:solidFill>
              </a:rPr>
              <a:t> Anthony E.G. Cass</a:t>
            </a:r>
            <a:r>
              <a:rPr lang="it-IT" sz="2000" b="1" i="1" baseline="30000" dirty="0">
                <a:solidFill>
                  <a:srgbClr val="FC9200"/>
                </a:solidFill>
              </a:rPr>
              <a:t>2</a:t>
            </a:r>
            <a:r>
              <a:rPr lang="it-IT" sz="2000" b="1" i="1" dirty="0">
                <a:solidFill>
                  <a:srgbClr val="FC9200"/>
                </a:solidFill>
              </a:rPr>
              <a:t>, Cristina Tortolini</a:t>
            </a:r>
            <a:r>
              <a:rPr lang="it-IT" sz="2000" b="1" i="1" baseline="30000" dirty="0">
                <a:solidFill>
                  <a:srgbClr val="FC9200"/>
                </a:solidFill>
              </a:rPr>
              <a:t>1</a:t>
            </a:r>
            <a:endParaRPr lang="en-US" b="1" i="1" baseline="30000" dirty="0">
              <a:solidFill>
                <a:srgbClr val="FC9200"/>
              </a:solidFill>
            </a:endParaRPr>
          </a:p>
          <a:p>
            <a:pPr algn="ctr"/>
            <a:endParaRPr lang="en-US" b="1" i="1" baseline="30000" dirty="0">
              <a:solidFill>
                <a:srgbClr val="FC9200"/>
              </a:solidFill>
            </a:endParaRPr>
          </a:p>
          <a:p>
            <a:pPr algn="ctr"/>
            <a:r>
              <a:rPr lang="en-US" b="1" i="1" baseline="30000" dirty="0">
                <a:solidFill>
                  <a:srgbClr val="FC9200"/>
                </a:solidFill>
              </a:rPr>
              <a:t>1</a:t>
            </a:r>
            <a:r>
              <a:rPr lang="en-US" b="1" i="1" dirty="0">
                <a:solidFill>
                  <a:srgbClr val="FC9200"/>
                </a:solidFill>
              </a:rPr>
              <a:t>Sapienza University of Rome, Rome, </a:t>
            </a:r>
            <a:r>
              <a:rPr lang="en-US" b="1" i="1" dirty="0" err="1">
                <a:solidFill>
                  <a:srgbClr val="FC9200"/>
                </a:solidFill>
              </a:rPr>
              <a:t>Ita</a:t>
            </a:r>
            <a:r>
              <a:rPr lang="it-IT" b="1" dirty="0" err="1">
                <a:solidFill>
                  <a:srgbClr val="FC9200"/>
                </a:solidFill>
              </a:rPr>
              <a:t>ly</a:t>
            </a:r>
            <a:endParaRPr lang="it-IT" b="1" i="1" dirty="0">
              <a:solidFill>
                <a:srgbClr val="FC92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b="1" i="1" baseline="30000" dirty="0">
                <a:solidFill>
                  <a:srgbClr val="FC9200"/>
                </a:solidFill>
              </a:rPr>
              <a:t>2</a:t>
            </a:r>
            <a:r>
              <a:rPr lang="en-US" b="1" i="1" dirty="0">
                <a:solidFill>
                  <a:srgbClr val="FC9200"/>
                </a:solidFill>
              </a:rPr>
              <a:t>Imperial College, London, UK</a:t>
            </a:r>
            <a:endParaRPr lang="it-IT" b="1" u="sng" dirty="0">
              <a:solidFill>
                <a:srgbClr val="FC92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sz="1600" b="1" u="sng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sz="1600" b="1" u="sng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sz="1600" b="1" u="sng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sz="1600" b="1" u="sng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ADA6BF8-1B46-674B-8BE7-BE98564966D0}"/>
              </a:ext>
            </a:extLst>
          </p:cNvPr>
          <p:cNvSpPr/>
          <p:nvPr/>
        </p:nvSpPr>
        <p:spPr>
          <a:xfrm>
            <a:off x="694704" y="6484881"/>
            <a:ext cx="792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i="1" dirty="0"/>
              <a:t>I3S2021 – 8° International Symposium on Sensor Science, Dresden, 17-28 </a:t>
            </a:r>
            <a:r>
              <a:rPr lang="it-IT" sz="1200" b="1" i="1" dirty="0" err="1"/>
              <a:t>May</a:t>
            </a:r>
            <a:r>
              <a:rPr lang="it-IT" sz="1200" b="1" i="1" dirty="0"/>
              <a:t> 2021</a:t>
            </a:r>
            <a:endParaRPr lang="it-IT" sz="1200" b="1" i="1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58440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9">
            <a:extLst>
              <a:ext uri="{FF2B5EF4-FFF2-40B4-BE49-F238E27FC236}">
                <a16:creationId xmlns:a16="http://schemas.microsoft.com/office/drawing/2014/main" id="{2EB3A8E1-6BB6-5342-A77B-01C2037FBB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pic>
        <p:nvPicPr>
          <p:cNvPr id="3" name="Immagine 2" descr="Immagine che contiene pisello, verdura&#10;&#10;Descrizione generata automaticamente">
            <a:extLst>
              <a:ext uri="{FF2B5EF4-FFF2-40B4-BE49-F238E27FC236}">
                <a16:creationId xmlns:a16="http://schemas.microsoft.com/office/drawing/2014/main" id="{5D39F65F-E0BC-4F44-AB58-DA8DE7C8B7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8" y="2214245"/>
            <a:ext cx="3239135" cy="2429510"/>
          </a:xfrm>
          <a:prstGeom prst="rect">
            <a:avLst/>
          </a:prstGeom>
        </p:spPr>
      </p:pic>
      <p:pic>
        <p:nvPicPr>
          <p:cNvPr id="4" name="Immagine 3" descr="Immagine che contiene pianta&#10;&#10;Descrizione generata automaticamente">
            <a:extLst>
              <a:ext uri="{FF2B5EF4-FFF2-40B4-BE49-F238E27FC236}">
                <a16:creationId xmlns:a16="http://schemas.microsoft.com/office/drawing/2014/main" id="{3C576CB4-DC7E-D944-A439-27D92CE1FF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19" y="2214245"/>
            <a:ext cx="3239135" cy="242951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CE18469-FEAE-4B40-BDEB-12DBF730F53B}"/>
              </a:ext>
            </a:extLst>
          </p:cNvPr>
          <p:cNvSpPr/>
          <p:nvPr/>
        </p:nvSpPr>
        <p:spPr>
          <a:xfrm>
            <a:off x="913567" y="5225818"/>
            <a:ext cx="689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SEM images of bare gold electrode and  h-</a:t>
            </a:r>
            <a:r>
              <a:rPr lang="en-US" sz="1600" dirty="0" err="1">
                <a:ea typeface="Times New Roman" panose="02020603050405020304" pitchFamily="18" charset="0"/>
              </a:rPr>
              <a:t>nPG</a:t>
            </a:r>
            <a:r>
              <a:rPr lang="en-US" sz="1600" dirty="0">
                <a:ea typeface="Times New Roman" panose="02020603050405020304" pitchFamily="18" charset="0"/>
              </a:rPr>
              <a:t> gold electrode.  </a:t>
            </a:r>
          </a:p>
          <a:p>
            <a:r>
              <a:rPr lang="en-US" sz="1600" dirty="0">
                <a:ea typeface="Times New Roman" panose="02020603050405020304" pitchFamily="18" charset="0"/>
              </a:rPr>
              <a:t>Magnification: 10000 x; voltage: 10 kV</a:t>
            </a:r>
            <a:r>
              <a:rPr lang="it-IT" sz="1600" dirty="0"/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7DD6FF4-7CDE-7846-A58A-980D1E90E7E0}"/>
              </a:ext>
            </a:extLst>
          </p:cNvPr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SEM characterization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7D560C87-F48F-304D-A765-5B3E9D53E201}"/>
              </a:ext>
            </a:extLst>
          </p:cNvPr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AA876A-67DF-CA43-AA39-482B18A489C1}"/>
              </a:ext>
            </a:extLst>
          </p:cNvPr>
          <p:cNvSpPr txBox="1"/>
          <p:nvPr/>
        </p:nvSpPr>
        <p:spPr>
          <a:xfrm>
            <a:off x="5114328" y="1447516"/>
            <a:ext cx="30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C9200"/>
                </a:solidFill>
              </a:rPr>
              <a:t>sponge-like</a:t>
            </a:r>
            <a:r>
              <a:rPr lang="it-IT" b="1" dirty="0">
                <a:solidFill>
                  <a:srgbClr val="FC9200"/>
                </a:solidFill>
              </a:rPr>
              <a:t> </a:t>
            </a:r>
            <a:r>
              <a:rPr lang="it-IT" b="1" dirty="0" err="1">
                <a:solidFill>
                  <a:srgbClr val="FC9200"/>
                </a:solidFill>
              </a:rPr>
              <a:t>appearance</a:t>
            </a:r>
            <a:endParaRPr lang="it-IT" b="1" dirty="0">
              <a:solidFill>
                <a:srgbClr val="FC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9">
            <a:extLst>
              <a:ext uri="{FF2B5EF4-FFF2-40B4-BE49-F238E27FC236}">
                <a16:creationId xmlns:a16="http://schemas.microsoft.com/office/drawing/2014/main" id="{7203B28E-8179-564E-9C09-2C354D2E18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186BCF-8DFA-994F-8876-E5CA9B99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919" y="1346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84B90-CE55-9F4F-BBD0-417EE81C4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76" y="381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2E17B-414B-6445-8FDC-BD28719FC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419" y="40767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50AFD71-70EB-C148-BC88-005DA5297A2E}"/>
              </a:ext>
            </a:extLst>
          </p:cNvPr>
          <p:cNvGrpSpPr/>
          <p:nvPr/>
        </p:nvGrpSpPr>
        <p:grpSpPr>
          <a:xfrm>
            <a:off x="4572000" y="735909"/>
            <a:ext cx="4282319" cy="3528630"/>
            <a:chOff x="4572000" y="735909"/>
            <a:chExt cx="4282319" cy="3528630"/>
          </a:xfrm>
        </p:grpSpPr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DC53A17B-8DF1-B943-B90D-2D52A5D4E7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639868"/>
                </p:ext>
              </p:extLst>
            </p:nvPr>
          </p:nvGraphicFramePr>
          <p:xfrm>
            <a:off x="4572000" y="735909"/>
            <a:ext cx="4282319" cy="3528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" r:id="rId4" imgW="4800600" imgH="3975100" progId="KGraph_Plot">
                    <p:embed/>
                  </p:oleObj>
                </mc:Choice>
                <mc:Fallback>
                  <p:oleObj r:id="rId4" imgW="4800600" imgH="3975100" progId="KGraph_Plot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735909"/>
                          <a:ext cx="4282319" cy="35286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>
              <a:extLst>
                <a:ext uri="{FF2B5EF4-FFF2-40B4-BE49-F238E27FC236}">
                  <a16:creationId xmlns:a16="http://schemas.microsoft.com/office/drawing/2014/main" id="{EB7D013D-D5B4-BF42-B7EE-84D064B4AC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7422661"/>
                </p:ext>
              </p:extLst>
            </p:nvPr>
          </p:nvGraphicFramePr>
          <p:xfrm>
            <a:off x="7411535" y="813133"/>
            <a:ext cx="1442613" cy="1318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4" r:id="rId6" imgW="4800600" imgH="4406900" progId="KGraph_Plot">
                    <p:embed/>
                  </p:oleObj>
                </mc:Choice>
                <mc:Fallback>
                  <p:oleObj r:id="rId6" imgW="4800600" imgH="4406900" progId="KGraph_Plot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1535" y="813133"/>
                          <a:ext cx="1442613" cy="13185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DF9FCEC3-36D3-6E4F-B4FC-FFA5935C9537}"/>
              </a:ext>
            </a:extLst>
          </p:cNvPr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CV characterization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68CF4AB-81C7-BA4E-B052-28C7AE4BEA1B}"/>
              </a:ext>
            </a:extLst>
          </p:cNvPr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EE97F7-A773-CA4C-98DE-98BF7C008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76" y="4916054"/>
            <a:ext cx="8001103" cy="134687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700CE82-8E34-554B-8E79-A9134186FE73}"/>
              </a:ext>
            </a:extLst>
          </p:cNvPr>
          <p:cNvSpPr txBox="1"/>
          <p:nvPr/>
        </p:nvSpPr>
        <p:spPr>
          <a:xfrm>
            <a:off x="106403" y="4217866"/>
            <a:ext cx="526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cs typeface="Times New Roman" panose="02020603050405020304" pitchFamily="18" charset="0"/>
              </a:rPr>
              <a:t>CVs for Au bare (solid line) and h-</a:t>
            </a:r>
            <a:r>
              <a:rPr lang="en-GB" sz="1400" dirty="0" err="1">
                <a:cs typeface="Times New Roman" panose="02020603050405020304" pitchFamily="18" charset="0"/>
              </a:rPr>
              <a:t>nPG</a:t>
            </a:r>
            <a:r>
              <a:rPr lang="en-GB" sz="1400" dirty="0">
                <a:cs typeface="Times New Roman" panose="02020603050405020304" pitchFamily="18" charset="0"/>
              </a:rPr>
              <a:t> (dotted line) electrodes in 5 mM [Fe(CN)</a:t>
            </a:r>
            <a:r>
              <a:rPr lang="en-GB" sz="1400" baseline="30000" dirty="0">
                <a:cs typeface="Times New Roman" panose="02020603050405020304" pitchFamily="18" charset="0"/>
              </a:rPr>
              <a:t>6</a:t>
            </a:r>
            <a:r>
              <a:rPr lang="en-GB" sz="1400" dirty="0">
                <a:cs typeface="Times New Roman" panose="02020603050405020304" pitchFamily="18" charset="0"/>
              </a:rPr>
              <a:t>]</a:t>
            </a:r>
            <a:r>
              <a:rPr lang="en-GB" sz="1400" baseline="30000" dirty="0">
                <a:cs typeface="Times New Roman" panose="02020603050405020304" pitchFamily="18" charset="0"/>
              </a:rPr>
              <a:t>3-/4-</a:t>
            </a:r>
            <a:r>
              <a:rPr lang="en-GB" sz="1400" dirty="0">
                <a:cs typeface="Times New Roman" panose="02020603050405020304" pitchFamily="18" charset="0"/>
              </a:rPr>
              <a:t> and 0.1 M </a:t>
            </a:r>
            <a:r>
              <a:rPr lang="en-GB" sz="1400" dirty="0" err="1">
                <a:cs typeface="Times New Roman" panose="02020603050405020304" pitchFamily="18" charset="0"/>
              </a:rPr>
              <a:t>KCl</a:t>
            </a:r>
            <a:r>
              <a:rPr lang="en-GB" sz="1400" dirty="0"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cs typeface="Times New Roman" panose="02020603050405020304" pitchFamily="18" charset="0"/>
              </a:rPr>
              <a:t>υ</a:t>
            </a:r>
            <a:r>
              <a:rPr lang="en-GB" sz="1400" dirty="0">
                <a:cs typeface="Times New Roman" panose="02020603050405020304" pitchFamily="18" charset="0"/>
              </a:rPr>
              <a:t> = 50 mV s</a:t>
            </a:r>
            <a:r>
              <a:rPr lang="en-GB" sz="1400" baseline="30000" dirty="0">
                <a:cs typeface="Times New Roman" panose="02020603050405020304" pitchFamily="18" charset="0"/>
              </a:rPr>
              <a:t>-1</a:t>
            </a:r>
            <a:endParaRPr lang="it-IT" sz="1400" dirty="0"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B1974A-CE05-7E42-BC08-5A8CAA021163}"/>
              </a:ext>
            </a:extLst>
          </p:cNvPr>
          <p:cNvSpPr txBox="1"/>
          <p:nvPr/>
        </p:nvSpPr>
        <p:spPr>
          <a:xfrm>
            <a:off x="5622254" y="4279420"/>
            <a:ext cx="32318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C9200"/>
                </a:solidFill>
              </a:rPr>
              <a:t>diffusion-controlled mass transfer process at the solution/h-</a:t>
            </a:r>
            <a:r>
              <a:rPr lang="en-GB" sz="1200" b="1" dirty="0" err="1">
                <a:solidFill>
                  <a:srgbClr val="FC9200"/>
                </a:solidFill>
              </a:rPr>
              <a:t>nPG</a:t>
            </a:r>
            <a:r>
              <a:rPr lang="en-GB" sz="1200" b="1" dirty="0">
                <a:solidFill>
                  <a:srgbClr val="FC9200"/>
                </a:solidFill>
              </a:rPr>
              <a:t> electrode interface</a:t>
            </a:r>
            <a:r>
              <a:rPr lang="it-IT" sz="1200" b="1" dirty="0">
                <a:solidFill>
                  <a:srgbClr val="FC9200"/>
                </a:solidFill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DC39BF-BBB5-6E44-9210-0EFB09EDA191}"/>
              </a:ext>
            </a:extLst>
          </p:cNvPr>
          <p:cNvSpPr txBox="1"/>
          <p:nvPr/>
        </p:nvSpPr>
        <p:spPr>
          <a:xfrm>
            <a:off x="715100" y="6119336"/>
            <a:ext cx="807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C9200"/>
                </a:solidFill>
              </a:rPr>
              <a:t>The increase in the k</a:t>
            </a:r>
            <a:r>
              <a:rPr lang="en-US" sz="1400" b="1" baseline="-25000" dirty="0">
                <a:solidFill>
                  <a:srgbClr val="FC9200"/>
                </a:solidFill>
              </a:rPr>
              <a:t>0</a:t>
            </a:r>
            <a:r>
              <a:rPr lang="en-US" sz="1400" b="1" dirty="0">
                <a:solidFill>
                  <a:srgbClr val="FC9200"/>
                </a:solidFill>
              </a:rPr>
              <a:t> value is quite limited compared to the 20-times increase in the electroactive area: </a:t>
            </a:r>
          </a:p>
          <a:p>
            <a:pPr marL="171450" indent="-171450">
              <a:buFontTx/>
              <a:buChar char="-"/>
            </a:pPr>
            <a:r>
              <a:rPr lang="en-US" sz="1400" b="1" dirty="0">
                <a:solidFill>
                  <a:srgbClr val="FC9200"/>
                </a:solidFill>
              </a:rPr>
              <a:t>the </a:t>
            </a:r>
            <a:r>
              <a:rPr lang="en-GB" sz="1400" b="1" dirty="0">
                <a:solidFill>
                  <a:srgbClr val="FC9200"/>
                </a:solidFill>
              </a:rPr>
              <a:t>redox probe has a fast kinetics</a:t>
            </a: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rgbClr val="FC9200"/>
                </a:solidFill>
              </a:rPr>
              <a:t>its concentration at the </a:t>
            </a:r>
            <a:r>
              <a:rPr lang="en-GB" sz="1400" b="1" dirty="0" err="1">
                <a:solidFill>
                  <a:srgbClr val="FC9200"/>
                </a:solidFill>
              </a:rPr>
              <a:t>outerpore</a:t>
            </a:r>
            <a:r>
              <a:rPr lang="en-GB" sz="1400" b="1" dirty="0">
                <a:solidFill>
                  <a:srgbClr val="FC9200"/>
                </a:solidFill>
              </a:rPr>
              <a:t> rapidly drops to zero: the inner pore surface is “not utilized”</a:t>
            </a:r>
            <a:r>
              <a:rPr lang="it-IT" sz="1400" b="1" dirty="0">
                <a:solidFill>
                  <a:srgbClr val="FC9200"/>
                </a:solidFill>
              </a:rPr>
              <a:t> </a:t>
            </a:r>
          </a:p>
        </p:txBody>
      </p:sp>
      <p:sp>
        <p:nvSpPr>
          <p:cNvPr id="16" name="Rectangle 334">
            <a:extLst>
              <a:ext uri="{FF2B5EF4-FFF2-40B4-BE49-F238E27FC236}">
                <a16:creationId xmlns:a16="http://schemas.microsoft.com/office/drawing/2014/main" id="{971A44A5-8CFD-CA4E-9931-19A69356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25537CB-B580-6546-84BD-4CAD4DDDA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594" y="832957"/>
            <a:ext cx="4282319" cy="34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9">
            <a:extLst>
              <a:ext uri="{FF2B5EF4-FFF2-40B4-BE49-F238E27FC236}">
                <a16:creationId xmlns:a16="http://schemas.microsoft.com/office/drawing/2014/main" id="{A15B082D-4EB2-624D-AA2F-CB424F80D0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A32A84-20EB-BA4F-830D-A3ADD6EED2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51029" y="1072799"/>
            <a:ext cx="6120130" cy="217106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EB4A35F-227D-5E47-90A8-D915DEC47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616" y="23477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4CDC15C-A4B1-894F-9169-187F33336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546049"/>
              </p:ext>
            </p:extLst>
          </p:nvPr>
        </p:nvGraphicFramePr>
        <p:xfrm>
          <a:off x="5561424" y="1082063"/>
          <a:ext cx="2819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r:id="rId5" imgW="5626100" imgH="4292600" progId="SigmaPlotGraphicObject.11">
                  <p:embed/>
                </p:oleObj>
              </mc:Choice>
              <mc:Fallback>
                <p:oleObj r:id="rId5" imgW="5626100" imgH="429260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424" y="1082063"/>
                        <a:ext cx="28194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8D6F1B32-237A-7740-89AD-74A23F650AFE}"/>
              </a:ext>
            </a:extLst>
          </p:cNvPr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EIS characterization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3C2AA88C-9B69-C947-988A-D9AD4085C057}"/>
              </a:ext>
            </a:extLst>
          </p:cNvPr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47C2A1-A49D-F043-B8DF-B49279232F3B}"/>
              </a:ext>
            </a:extLst>
          </p:cNvPr>
          <p:cNvSpPr txBox="1"/>
          <p:nvPr/>
        </p:nvSpPr>
        <p:spPr>
          <a:xfrm>
            <a:off x="400050" y="3275583"/>
            <a:ext cx="853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Nyquist plots of Au bare (●) and Au h-NPG (▲) electrodes in 0.1 M </a:t>
            </a:r>
            <a:r>
              <a:rPr lang="en-GB" sz="1600" dirty="0" err="1"/>
              <a:t>KCl</a:t>
            </a:r>
            <a:r>
              <a:rPr lang="en-GB" sz="1600" dirty="0"/>
              <a:t> containing 5.0 mM Fe(CN)</a:t>
            </a:r>
            <a:r>
              <a:rPr lang="en-GB" sz="1600" baseline="-25000" dirty="0"/>
              <a:t>6</a:t>
            </a:r>
            <a:r>
              <a:rPr lang="en-GB" sz="1600" baseline="30000" dirty="0"/>
              <a:t>3-/4-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910136-8F0B-7746-9E1D-E7E24DCE1A8D}"/>
              </a:ext>
            </a:extLst>
          </p:cNvPr>
          <p:cNvSpPr txBox="1"/>
          <p:nvPr/>
        </p:nvSpPr>
        <p:spPr>
          <a:xfrm>
            <a:off x="2172876" y="1441625"/>
            <a:ext cx="10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Au</a:t>
            </a:r>
            <a:r>
              <a:rPr lang="it-IT" dirty="0"/>
              <a:t> bare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0B1B5C-06C8-B84D-9EA1-6780F54CCAE9}"/>
              </a:ext>
            </a:extLst>
          </p:cNvPr>
          <p:cNvSpPr txBox="1"/>
          <p:nvPr/>
        </p:nvSpPr>
        <p:spPr>
          <a:xfrm>
            <a:off x="6321287" y="1331843"/>
            <a:ext cx="11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h-</a:t>
            </a:r>
            <a:r>
              <a:rPr lang="it-IT" dirty="0" err="1"/>
              <a:t>nPG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802A915-33C8-634D-B9E6-60061BF12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159" y="5192044"/>
            <a:ext cx="4078445" cy="1636927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8014C6CA-C1C7-5E45-8AFF-F1BF66E80FA5}"/>
              </a:ext>
            </a:extLst>
          </p:cNvPr>
          <p:cNvGrpSpPr/>
          <p:nvPr/>
        </p:nvGrpSpPr>
        <p:grpSpPr>
          <a:xfrm>
            <a:off x="1721637" y="3718997"/>
            <a:ext cx="6258133" cy="1473047"/>
            <a:chOff x="1721637" y="3718997"/>
            <a:chExt cx="6258133" cy="1473047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13670B8-E961-8240-B314-27B8E784455D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637" y="4193189"/>
              <a:ext cx="2436495" cy="998855"/>
            </a:xfrm>
            <a:prstGeom prst="rect">
              <a:avLst/>
            </a:prstGeom>
            <a:noFill/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EA05D21E-6D95-6A4A-85BD-69B58AD48C16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640" y="4074767"/>
              <a:ext cx="2437130" cy="948055"/>
            </a:xfrm>
            <a:prstGeom prst="rect">
              <a:avLst/>
            </a:prstGeom>
            <a:noFill/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7B1ADD6-3578-294F-B996-792D2800544D}"/>
                </a:ext>
              </a:extLst>
            </p:cNvPr>
            <p:cNvSpPr txBox="1"/>
            <p:nvPr/>
          </p:nvSpPr>
          <p:spPr>
            <a:xfrm>
              <a:off x="2315818" y="3772002"/>
              <a:ext cx="101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Au</a:t>
              </a:r>
              <a:r>
                <a:rPr lang="it-IT" dirty="0"/>
                <a:t> bare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75EAB35-662D-5047-80B3-EF8A8F93FD08}"/>
                </a:ext>
              </a:extLst>
            </p:cNvPr>
            <p:cNvSpPr txBox="1"/>
            <p:nvPr/>
          </p:nvSpPr>
          <p:spPr>
            <a:xfrm>
              <a:off x="6321287" y="3718997"/>
              <a:ext cx="1149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h-</a:t>
              </a:r>
              <a:r>
                <a:rPr lang="it-IT" dirty="0" err="1"/>
                <a:t>nPG</a:t>
              </a:r>
              <a:endParaRPr lang="it-IT" dirty="0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AFDE84-998A-6B4A-B1D7-1CBC859B0AC3}"/>
              </a:ext>
            </a:extLst>
          </p:cNvPr>
          <p:cNvSpPr txBox="1"/>
          <p:nvPr/>
        </p:nvSpPr>
        <p:spPr>
          <a:xfrm>
            <a:off x="5895604" y="5526156"/>
            <a:ext cx="31618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C9200"/>
                </a:solidFill>
              </a:rPr>
              <a:t>the high conductivity of the h-</a:t>
            </a:r>
            <a:r>
              <a:rPr lang="en-GB" sz="1600" b="1" dirty="0" err="1">
                <a:solidFill>
                  <a:srgbClr val="FC9200"/>
                </a:solidFill>
              </a:rPr>
              <a:t>nPG</a:t>
            </a:r>
            <a:r>
              <a:rPr lang="en-GB" sz="1600" b="1" dirty="0">
                <a:solidFill>
                  <a:srgbClr val="FC9200"/>
                </a:solidFill>
              </a:rPr>
              <a:t>  promotes a higher electron transfer rate in the redox probe</a:t>
            </a:r>
            <a:endParaRPr lang="it-IT" sz="1600" b="1" dirty="0">
              <a:solidFill>
                <a:srgbClr val="FC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EBE4969-B6E4-F24F-B0F2-BCDDD9E9E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B6B8C612-000E-BC4B-B70D-A077F292D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19107"/>
              </p:ext>
            </p:extLst>
          </p:nvPr>
        </p:nvGraphicFramePr>
        <p:xfrm>
          <a:off x="1037968" y="1079498"/>
          <a:ext cx="3712936" cy="302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r:id="rId3" imgW="4800600" imgH="3975100" progId="KGraph_Plot">
                  <p:embed/>
                </p:oleObj>
              </mc:Choice>
              <mc:Fallback>
                <p:oleObj r:id="rId3" imgW="4800600" imgH="397510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968" y="1079498"/>
                        <a:ext cx="3712936" cy="3025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819CC32B-FC67-054F-96AA-681D8C66111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82391" y="1210376"/>
            <a:ext cx="3614347" cy="289508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240AE62-71C5-0641-9F0F-7E2BE78D409A}"/>
              </a:ext>
            </a:extLst>
          </p:cNvPr>
          <p:cNvSpPr/>
          <p:nvPr/>
        </p:nvSpPr>
        <p:spPr>
          <a:xfrm>
            <a:off x="432217" y="4247627"/>
            <a:ext cx="8637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62200" algn="l"/>
              </a:tabLs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CVs of Au bare and h-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nPG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electrodes in 0.1 M PBS buffer (pH 7.4), 0.1 M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KCl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absence and presence of different concentrations of AA (0; 10; 25; 150; 200; 400; 800; 1000 mM).</a:t>
            </a: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A4338F-6C00-2F4E-8B7A-1870F94063E9}"/>
              </a:ext>
            </a:extLst>
          </p:cNvPr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Electrochemical behavior of AA sensor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29FCB4-9F0A-0A46-88C9-B8DF2602F490}"/>
              </a:ext>
            </a:extLst>
          </p:cNvPr>
          <p:cNvSpPr txBox="1"/>
          <p:nvPr/>
        </p:nvSpPr>
        <p:spPr>
          <a:xfrm>
            <a:off x="1996148" y="5013897"/>
            <a:ext cx="3977270" cy="369332"/>
          </a:xfrm>
          <a:prstGeom prst="rect">
            <a:avLst/>
          </a:prstGeom>
          <a:solidFill>
            <a:srgbClr val="FFF58E"/>
          </a:solidFill>
          <a:ln w="28575">
            <a:solidFill>
              <a:srgbClr val="FF8A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AA   ——→    </a:t>
            </a:r>
            <a:r>
              <a:rPr lang="it-IT" dirty="0" err="1"/>
              <a:t>dehydro</a:t>
            </a:r>
            <a:r>
              <a:rPr lang="it-IT" dirty="0"/>
              <a:t>-AA  +  2H</a:t>
            </a:r>
            <a:r>
              <a:rPr lang="it-IT" baseline="30000" dirty="0"/>
              <a:t>+</a:t>
            </a:r>
            <a:r>
              <a:rPr lang="it-IT" dirty="0"/>
              <a:t>  +  2e-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DC4027-2567-3C41-815A-7D729A780BFF}"/>
              </a:ext>
            </a:extLst>
          </p:cNvPr>
          <p:cNvSpPr txBox="1"/>
          <p:nvPr/>
        </p:nvSpPr>
        <p:spPr>
          <a:xfrm>
            <a:off x="2355574" y="1079498"/>
            <a:ext cx="1918252" cy="369332"/>
          </a:xfrm>
          <a:prstGeom prst="rect">
            <a:avLst/>
          </a:prstGeom>
          <a:noFill/>
          <a:ln w="28575">
            <a:solidFill>
              <a:srgbClr val="FF8A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0.55 V vs Ag/</a:t>
            </a:r>
            <a:r>
              <a:rPr lang="it-IT" dirty="0" err="1"/>
              <a:t>AgCl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93EF11-87BA-D540-AF7B-163D57E9F1BE}"/>
              </a:ext>
            </a:extLst>
          </p:cNvPr>
          <p:cNvSpPr txBox="1"/>
          <p:nvPr/>
        </p:nvSpPr>
        <p:spPr>
          <a:xfrm>
            <a:off x="6828183" y="1079498"/>
            <a:ext cx="1659834" cy="369332"/>
          </a:xfrm>
          <a:prstGeom prst="rect">
            <a:avLst/>
          </a:prstGeom>
          <a:noFill/>
          <a:ln w="28575">
            <a:solidFill>
              <a:srgbClr val="FF8A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0 V vs Ag/</a:t>
            </a:r>
            <a:r>
              <a:rPr lang="it-IT" dirty="0" err="1"/>
              <a:t>AgCl</a:t>
            </a:r>
            <a:endParaRPr lang="it-IT" dirty="0"/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5E9A0DDD-1CAC-FC4E-AA2C-E09A946AC13F}"/>
              </a:ext>
            </a:extLst>
          </p:cNvPr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9">
            <a:extLst>
              <a:ext uri="{FF2B5EF4-FFF2-40B4-BE49-F238E27FC236}">
                <a16:creationId xmlns:a16="http://schemas.microsoft.com/office/drawing/2014/main" id="{84CC3246-2140-E94E-A7C2-2EE75BB08C8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B276A9-58E4-C143-9982-20BB85B27E14}"/>
              </a:ext>
            </a:extLst>
          </p:cNvPr>
          <p:cNvSpPr txBox="1"/>
          <p:nvPr/>
        </p:nvSpPr>
        <p:spPr>
          <a:xfrm>
            <a:off x="6440557" y="4994917"/>
            <a:ext cx="22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slow </a:t>
            </a:r>
            <a:r>
              <a:rPr lang="it-IT" b="1" dirty="0" err="1"/>
              <a:t>kinetics</a:t>
            </a:r>
            <a:endParaRPr lang="it-IT" b="1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0AFA069-97C6-3144-98CD-610B79C39E19}"/>
              </a:ext>
            </a:extLst>
          </p:cNvPr>
          <p:cNvGrpSpPr/>
          <p:nvPr/>
        </p:nvGrpSpPr>
        <p:grpSpPr>
          <a:xfrm>
            <a:off x="715617" y="5502662"/>
            <a:ext cx="7981121" cy="1323439"/>
            <a:chOff x="715617" y="5502662"/>
            <a:chExt cx="7981121" cy="1323439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912C383-618F-2844-86D9-84102E30594E}"/>
                </a:ext>
              </a:extLst>
            </p:cNvPr>
            <p:cNvSpPr txBox="1"/>
            <p:nvPr/>
          </p:nvSpPr>
          <p:spPr>
            <a:xfrm>
              <a:off x="715617" y="5502662"/>
              <a:ext cx="7981121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600" b="1" dirty="0">
                  <a:solidFill>
                    <a:srgbClr val="FC9200"/>
                  </a:solidFill>
                </a:rPr>
                <a:t>improved electron transfer kinetics</a:t>
              </a:r>
            </a:p>
            <a:p>
              <a:pPr marL="285750" indent="-285750">
                <a:buFontTx/>
                <a:buChar char="-"/>
              </a:pPr>
              <a:r>
                <a:rPr lang="en-US" sz="1600" b="1" dirty="0">
                  <a:solidFill>
                    <a:srgbClr val="FC9200"/>
                  </a:solidFill>
                </a:rPr>
                <a:t>marked shift of the anodic E</a:t>
              </a:r>
              <a:r>
                <a:rPr lang="en-US" sz="1600" b="1" baseline="-25000" dirty="0">
                  <a:solidFill>
                    <a:srgbClr val="FC9200"/>
                  </a:solidFill>
                </a:rPr>
                <a:t>p</a:t>
              </a:r>
              <a:r>
                <a:rPr lang="en-US" sz="1600" b="1" dirty="0">
                  <a:solidFill>
                    <a:srgbClr val="FC9200"/>
                  </a:solidFill>
                </a:rPr>
                <a:t> towards more negative values</a:t>
              </a:r>
            </a:p>
            <a:p>
              <a:pPr lvl="8"/>
              <a:endParaRPr lang="en-US" sz="1600" b="1" dirty="0">
                <a:solidFill>
                  <a:srgbClr val="FC9200"/>
                </a:solidFill>
              </a:endParaRPr>
            </a:p>
            <a:p>
              <a:r>
                <a:rPr lang="en-US" sz="1600" b="1" dirty="0">
                  <a:solidFill>
                    <a:srgbClr val="FC9200"/>
                  </a:solidFill>
                </a:rPr>
                <a:t>the AA concentration at the </a:t>
              </a:r>
              <a:r>
                <a:rPr lang="en-US" sz="1600" b="1" dirty="0" err="1">
                  <a:solidFill>
                    <a:srgbClr val="FC9200"/>
                  </a:solidFill>
                </a:rPr>
                <a:t>outerpore</a:t>
              </a:r>
              <a:r>
                <a:rPr lang="en-US" sz="1600" b="1" dirty="0">
                  <a:solidFill>
                    <a:srgbClr val="FC9200"/>
                  </a:solidFill>
                </a:rPr>
                <a:t> does not fall to zero and the AA oxidation takes place deeper inside the nanopores</a:t>
              </a:r>
              <a:r>
                <a:rPr lang="it-IT" sz="1600" b="1" dirty="0">
                  <a:solidFill>
                    <a:srgbClr val="FC9200"/>
                  </a:solidFill>
                </a:rPr>
                <a:t> </a:t>
              </a:r>
            </a:p>
          </p:txBody>
        </p:sp>
        <p:sp>
          <p:nvSpPr>
            <p:cNvPr id="14" name="Freccia giù 13">
              <a:extLst>
                <a:ext uri="{FF2B5EF4-FFF2-40B4-BE49-F238E27FC236}">
                  <a16:creationId xmlns:a16="http://schemas.microsoft.com/office/drawing/2014/main" id="{19F37586-AECE-8647-A1B2-3FEE0BCDA80B}"/>
                </a:ext>
              </a:extLst>
            </p:cNvPr>
            <p:cNvSpPr/>
            <p:nvPr/>
          </p:nvSpPr>
          <p:spPr>
            <a:xfrm>
              <a:off x="4706177" y="6038689"/>
              <a:ext cx="258419" cy="251383"/>
            </a:xfrm>
            <a:prstGeom prst="downArrow">
              <a:avLst/>
            </a:prstGeom>
            <a:solidFill>
              <a:srgbClr val="FC9200"/>
            </a:solidFill>
            <a:ln>
              <a:solidFill>
                <a:srgbClr val="FC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202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6BB01C6B-AF67-5A40-9E80-C7259235937C}"/>
              </a:ext>
            </a:extLst>
          </p:cNvPr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Selectivity of the AA sensor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331636FC-C763-4C43-92F4-F2DCC084F04B}"/>
              </a:ext>
            </a:extLst>
          </p:cNvPr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9">
            <a:extLst>
              <a:ext uri="{FF2B5EF4-FFF2-40B4-BE49-F238E27FC236}">
                <a16:creationId xmlns:a16="http://schemas.microsoft.com/office/drawing/2014/main" id="{CD9C38AB-4BC3-C94F-8240-EDB9505F0D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46995"/>
            <a:ext cx="2066473" cy="6235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62736C1-7C46-7841-9EA1-FFFE6E95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48" y="5067300"/>
            <a:ext cx="6337300" cy="1790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BC0F2A-3405-A143-A5E3-592D8BFF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600" y="954336"/>
            <a:ext cx="3334840" cy="28160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C6D0DF0-DCB1-C642-B48D-5A9198D26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337" y="874823"/>
            <a:ext cx="3429000" cy="28956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B96D1EE-AF9E-D646-85F8-F4C6B947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47" y="-576130"/>
            <a:ext cx="56984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910F53C-A02A-8E47-8D64-D78477114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70949"/>
              </p:ext>
            </p:extLst>
          </p:nvPr>
        </p:nvGraphicFramePr>
        <p:xfrm>
          <a:off x="324818" y="981951"/>
          <a:ext cx="3206269" cy="266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r:id="rId7" imgW="6858000" imgH="5689600" progId="KGraph_Plot">
                  <p:embed/>
                </p:oleObj>
              </mc:Choice>
              <mc:Fallback>
                <p:oleObj r:id="rId7" imgW="6858000" imgH="568960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18" y="981951"/>
                        <a:ext cx="3206269" cy="2660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1EA249-1DCA-FC43-A26F-B5EBC255CC40}"/>
              </a:ext>
            </a:extLst>
          </p:cNvPr>
          <p:cNvSpPr txBox="1"/>
          <p:nvPr/>
        </p:nvSpPr>
        <p:spPr>
          <a:xfrm>
            <a:off x="1294574" y="1078916"/>
            <a:ext cx="186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Ascorbic</a:t>
            </a:r>
            <a:r>
              <a:rPr lang="it-IT" dirty="0"/>
              <a:t> acid</a:t>
            </a:r>
          </a:p>
          <a:p>
            <a:r>
              <a:rPr lang="it-IT" dirty="0"/>
              <a:t>0 V vs Ag/</a:t>
            </a:r>
            <a:r>
              <a:rPr lang="it-IT" dirty="0" err="1"/>
              <a:t>AgCl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0B7C41-313B-5844-AEB0-6D717947379D}"/>
              </a:ext>
            </a:extLst>
          </p:cNvPr>
          <p:cNvSpPr txBox="1"/>
          <p:nvPr/>
        </p:nvSpPr>
        <p:spPr>
          <a:xfrm>
            <a:off x="4049987" y="1078916"/>
            <a:ext cx="186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Dopamine</a:t>
            </a:r>
          </a:p>
          <a:p>
            <a:r>
              <a:rPr lang="it-IT" dirty="0"/>
              <a:t>0.20 V vs Ag/</a:t>
            </a:r>
            <a:r>
              <a:rPr lang="it-IT" dirty="0" err="1"/>
              <a:t>AgCl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0A3319-468D-E64D-9B78-6B753BC8AB38}"/>
              </a:ext>
            </a:extLst>
          </p:cNvPr>
          <p:cNvSpPr txBox="1"/>
          <p:nvPr/>
        </p:nvSpPr>
        <p:spPr>
          <a:xfrm>
            <a:off x="6867726" y="1078916"/>
            <a:ext cx="186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Uric</a:t>
            </a:r>
            <a:r>
              <a:rPr lang="it-IT" dirty="0"/>
              <a:t> acid</a:t>
            </a:r>
          </a:p>
          <a:p>
            <a:r>
              <a:rPr lang="it-IT" dirty="0"/>
              <a:t>0.32 V vs Ag/</a:t>
            </a:r>
            <a:r>
              <a:rPr lang="it-IT" dirty="0" err="1"/>
              <a:t>AgCl</a:t>
            </a:r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69B7219-64ED-754A-AA82-1ABF5B73CEAD}"/>
              </a:ext>
            </a:extLst>
          </p:cNvPr>
          <p:cNvGrpSpPr/>
          <p:nvPr/>
        </p:nvGrpSpPr>
        <p:grpSpPr>
          <a:xfrm>
            <a:off x="210066" y="3755852"/>
            <a:ext cx="8644082" cy="1077218"/>
            <a:chOff x="864349" y="3833198"/>
            <a:chExt cx="7381712" cy="137116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EB497CD-6301-C24A-A2D6-82BAD8FED2EE}"/>
                </a:ext>
              </a:extLst>
            </p:cNvPr>
            <p:cNvSpPr txBox="1"/>
            <p:nvPr/>
          </p:nvSpPr>
          <p:spPr>
            <a:xfrm>
              <a:off x="864349" y="3833198"/>
              <a:ext cx="7381712" cy="1371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C9200"/>
                  </a:solidFill>
                </a:rPr>
                <a:t>The reduction of the oxidized species takes place deeper inside the nanopores: “nanoconfinement effect” </a:t>
              </a:r>
            </a:p>
            <a:p>
              <a:endParaRPr lang="en-US" sz="1600" b="1" dirty="0">
                <a:solidFill>
                  <a:srgbClr val="FC9200"/>
                </a:solidFill>
              </a:endParaRPr>
            </a:p>
            <a:p>
              <a:r>
                <a:rPr lang="en-US" sz="1600" b="1" dirty="0">
                  <a:solidFill>
                    <a:srgbClr val="FC9200"/>
                  </a:solidFill>
                </a:rPr>
                <a:t>improvement of the electron transfer kinetics with a concomitant anodic shift of the peak potentials</a:t>
              </a:r>
              <a:endParaRPr lang="it-IT" sz="1600" b="1" dirty="0">
                <a:solidFill>
                  <a:srgbClr val="FC9200"/>
                </a:solidFill>
              </a:endParaRPr>
            </a:p>
          </p:txBody>
        </p:sp>
        <p:sp>
          <p:nvSpPr>
            <p:cNvPr id="4" name="Freccia giù 3">
              <a:extLst>
                <a:ext uri="{FF2B5EF4-FFF2-40B4-BE49-F238E27FC236}">
                  <a16:creationId xmlns:a16="http://schemas.microsoft.com/office/drawing/2014/main" id="{E543DDC5-7B84-674E-BC93-471992084103}"/>
                </a:ext>
              </a:extLst>
            </p:cNvPr>
            <p:cNvSpPr/>
            <p:nvPr/>
          </p:nvSpPr>
          <p:spPr>
            <a:xfrm>
              <a:off x="4613837" y="4268985"/>
              <a:ext cx="370428" cy="545487"/>
            </a:xfrm>
            <a:prstGeom prst="downArrow">
              <a:avLst/>
            </a:prstGeom>
            <a:solidFill>
              <a:srgbClr val="FC9200"/>
            </a:solidFill>
            <a:ln>
              <a:solidFill>
                <a:srgbClr val="FC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389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A1A6847-DBC4-074D-8BEA-272DE007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157" y="469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0F672-D7BD-F44C-ADED-A6BC80CBBD70}"/>
              </a:ext>
            </a:extLst>
          </p:cNvPr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AA calibration curves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6E6645-0319-F14F-8CCB-780E99595A0F}"/>
              </a:ext>
            </a:extLst>
          </p:cNvPr>
          <p:cNvSpPr txBox="1"/>
          <p:nvPr/>
        </p:nvSpPr>
        <p:spPr>
          <a:xfrm>
            <a:off x="626165" y="5824330"/>
            <a:ext cx="85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Calibration curves of Au bare (a), h-</a:t>
            </a:r>
            <a:r>
              <a:rPr lang="en-US" sz="1600" dirty="0" err="1"/>
              <a:t>nPG</a:t>
            </a:r>
            <a:r>
              <a:rPr lang="en-US" sz="1600" dirty="0"/>
              <a:t> (b) and microneedles h-</a:t>
            </a:r>
            <a:r>
              <a:rPr lang="en-US" sz="1600" dirty="0" err="1"/>
              <a:t>nPG</a:t>
            </a:r>
            <a:r>
              <a:rPr lang="en-US" sz="1600" dirty="0"/>
              <a:t> modified sensors (c ) in 0.1 M PBS pH=7.4, </a:t>
            </a:r>
            <a:r>
              <a:rPr lang="en-US" sz="1600" dirty="0" err="1"/>
              <a:t>KCl</a:t>
            </a:r>
            <a:r>
              <a:rPr lang="en-US" sz="1600" dirty="0"/>
              <a:t>=0.1M. </a:t>
            </a:r>
          </a:p>
          <a:p>
            <a:r>
              <a:rPr lang="en-US" sz="1600" dirty="0"/>
              <a:t>Experimental conditions: E= 0 V vs. Ag/AgCl, adding time = 40 s, under stirring = 400 rpm; T = 25 </a:t>
            </a:r>
            <a:r>
              <a:rPr lang="en-US" sz="1600" dirty="0">
                <a:cs typeface="Calibri" panose="020F0502020204030204" pitchFamily="34" charset="0"/>
              </a:rPr>
              <a:t>°C. </a:t>
            </a:r>
            <a:endParaRPr lang="it-IT" sz="1600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1BEA25C6-4BAC-CD41-9A2F-7F9DE69F73D6}"/>
              </a:ext>
            </a:extLst>
          </p:cNvPr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9">
            <a:extLst>
              <a:ext uri="{FF2B5EF4-FFF2-40B4-BE49-F238E27FC236}">
                <a16:creationId xmlns:a16="http://schemas.microsoft.com/office/drawing/2014/main" id="{0F200A10-B453-E84F-8B29-0308E3DD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46995"/>
            <a:ext cx="2066473" cy="6235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BF75E7-922C-3942-B5CF-604489E4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52" y="11311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72DDE1C-979C-1B4A-9058-4A6C56D9E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598637"/>
              </p:ext>
            </p:extLst>
          </p:nvPr>
        </p:nvGraphicFramePr>
        <p:xfrm>
          <a:off x="546652" y="1111274"/>
          <a:ext cx="57023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r:id="rId4" imgW="5715000" imgH="4343400" progId="SigmaPlotGraphicObject.11">
                  <p:embed/>
                </p:oleObj>
              </mc:Choice>
              <mc:Fallback>
                <p:oleObj r:id="rId4" imgW="5715000" imgH="434340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52" y="1111274"/>
                        <a:ext cx="57023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DBAC34-FD11-194A-ABC6-E79F283735B8}"/>
              </a:ext>
            </a:extLst>
          </p:cNvPr>
          <p:cNvSpPr txBox="1"/>
          <p:nvPr/>
        </p:nvSpPr>
        <p:spPr>
          <a:xfrm>
            <a:off x="6361042" y="2971595"/>
            <a:ext cx="263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  <a:p>
            <a:r>
              <a:rPr lang="en-US" dirty="0"/>
              <a:t>2.60x10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it-IT" dirty="0" err="1"/>
              <a:t>μ</a:t>
            </a:r>
            <a:r>
              <a:rPr lang="en-US" dirty="0"/>
              <a:t>A </a:t>
            </a:r>
            <a:r>
              <a:rPr lang="it-IT" dirty="0" err="1"/>
              <a:t>μ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5A5A0F-22EA-6E48-9CAE-5CA4B47528A7}"/>
              </a:ext>
            </a:extLst>
          </p:cNvPr>
          <p:cNvSpPr txBox="1"/>
          <p:nvPr/>
        </p:nvSpPr>
        <p:spPr>
          <a:xfrm>
            <a:off x="6361042" y="4159928"/>
            <a:ext cx="249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  <a:p>
            <a:r>
              <a:rPr lang="en-US" dirty="0"/>
              <a:t>3.12x10</a:t>
            </a:r>
            <a:r>
              <a:rPr lang="en-US" baseline="30000" dirty="0"/>
              <a:t>-3</a:t>
            </a:r>
            <a:r>
              <a:rPr lang="en-US" dirty="0"/>
              <a:t> </a:t>
            </a:r>
            <a:r>
              <a:rPr lang="it-IT" dirty="0" err="1"/>
              <a:t>μ</a:t>
            </a:r>
            <a:r>
              <a:rPr lang="en-US" dirty="0"/>
              <a:t>A </a:t>
            </a:r>
            <a:r>
              <a:rPr lang="it-IT" dirty="0" err="1"/>
              <a:t>μ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it-IT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25A1F9-ABFC-4D40-9D8E-F9E7AF7E4774}"/>
              </a:ext>
            </a:extLst>
          </p:cNvPr>
          <p:cNvSpPr txBox="1"/>
          <p:nvPr/>
        </p:nvSpPr>
        <p:spPr>
          <a:xfrm>
            <a:off x="6361042" y="1307193"/>
            <a:ext cx="234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  <a:p>
            <a:r>
              <a:rPr lang="en-US" dirty="0"/>
              <a:t>8.76x10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it-IT" dirty="0" err="1"/>
              <a:t>μ</a:t>
            </a:r>
            <a:r>
              <a:rPr lang="en-US" dirty="0"/>
              <a:t>A </a:t>
            </a:r>
            <a:r>
              <a:rPr lang="it-IT" dirty="0" err="1"/>
              <a:t>μ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it-IT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FD0642-35EB-8640-B2D4-D2CDD12C5944}"/>
              </a:ext>
            </a:extLst>
          </p:cNvPr>
          <p:cNvSpPr txBox="1"/>
          <p:nvPr/>
        </p:nvSpPr>
        <p:spPr>
          <a:xfrm>
            <a:off x="4572000" y="3978876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C9200"/>
                </a:solidFill>
              </a:rPr>
              <a:t>Au</a:t>
            </a:r>
            <a:r>
              <a:rPr lang="it-IT" b="1" dirty="0">
                <a:solidFill>
                  <a:srgbClr val="FC9200"/>
                </a:solidFill>
              </a:rPr>
              <a:t> bare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D85D44-6DD9-FE4B-891F-2EA2A18C1419}"/>
              </a:ext>
            </a:extLst>
          </p:cNvPr>
          <p:cNvSpPr txBox="1"/>
          <p:nvPr/>
        </p:nvSpPr>
        <p:spPr>
          <a:xfrm>
            <a:off x="4572000" y="2829697"/>
            <a:ext cx="9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C9200"/>
                </a:solidFill>
              </a:rPr>
              <a:t>h-</a:t>
            </a:r>
            <a:r>
              <a:rPr lang="it-IT" b="1" dirty="0" err="1">
                <a:solidFill>
                  <a:srgbClr val="FC9200"/>
                </a:solidFill>
              </a:rPr>
              <a:t>nPG</a:t>
            </a:r>
            <a:endParaRPr lang="it-IT" b="1" dirty="0">
              <a:solidFill>
                <a:srgbClr val="FC92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72A0AF-0EC4-A849-B267-19F89F22C8D6}"/>
              </a:ext>
            </a:extLst>
          </p:cNvPr>
          <p:cNvSpPr txBox="1"/>
          <p:nvPr/>
        </p:nvSpPr>
        <p:spPr>
          <a:xfrm>
            <a:off x="2631989" y="1631092"/>
            <a:ext cx="211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C9200"/>
                </a:solidFill>
              </a:rPr>
              <a:t>microneedles</a:t>
            </a:r>
            <a:r>
              <a:rPr lang="it-IT" b="1" dirty="0">
                <a:solidFill>
                  <a:srgbClr val="FC9200"/>
                </a:solidFill>
              </a:rPr>
              <a:t> h-</a:t>
            </a:r>
            <a:r>
              <a:rPr lang="it-IT" b="1" dirty="0" err="1">
                <a:solidFill>
                  <a:srgbClr val="FC9200"/>
                </a:solidFill>
              </a:rPr>
              <a:t>nPG</a:t>
            </a:r>
            <a:endParaRPr lang="it-IT" b="1" dirty="0">
              <a:solidFill>
                <a:srgbClr val="FC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FA3"/>
            </a:gs>
            <a:gs pos="78000">
              <a:srgbClr val="FFF0C3"/>
            </a:gs>
            <a:gs pos="24000">
              <a:srgbClr val="F9FEB6"/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9588"/>
              </p:ext>
            </p:extLst>
          </p:nvPr>
        </p:nvGraphicFramePr>
        <p:xfrm>
          <a:off x="1222513" y="1882807"/>
          <a:ext cx="6440869" cy="12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0.96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LOD / µM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Linear range / µM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10-100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Sensitivity / µA cm</a:t>
                      </a:r>
                      <a:r>
                        <a:rPr lang="en-US" sz="2000" baseline="30000">
                          <a:effectLst/>
                        </a:rPr>
                        <a:t>-2</a:t>
                      </a:r>
                      <a:r>
                        <a:rPr lang="en-US" sz="2000">
                          <a:effectLst/>
                        </a:rPr>
                        <a:t> mM</a:t>
                      </a:r>
                      <a:r>
                        <a:rPr lang="en-US" sz="2000" baseline="30000">
                          <a:effectLst/>
                        </a:rPr>
                        <a:t>-1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 x 10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 12.5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6463" y="473508"/>
            <a:ext cx="682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AA-sensors analytical parameters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55473" y="996728"/>
            <a:ext cx="7235687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63919"/>
              </p:ext>
            </p:extLst>
          </p:nvPr>
        </p:nvGraphicFramePr>
        <p:xfrm>
          <a:off x="1222513" y="5307496"/>
          <a:ext cx="6440868" cy="131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0.99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LOD / </a:t>
                      </a:r>
                      <a:r>
                        <a:rPr lang="en-US" sz="2000" dirty="0" err="1">
                          <a:effectLst/>
                        </a:rPr>
                        <a:t>mM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Linear range / µM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5-1000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Sensitivity / µA cm</a:t>
                      </a:r>
                      <a:r>
                        <a:rPr lang="en-US" sz="2000" baseline="30000" dirty="0">
                          <a:effectLst/>
                        </a:rPr>
                        <a:t>-2</a:t>
                      </a:r>
                      <a:r>
                        <a:rPr lang="en-US" sz="2000" dirty="0">
                          <a:effectLst/>
                        </a:rPr>
                        <a:t> mM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8.76 x 10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 32.1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chemeClr val="accent2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74174E-6577-F74E-97CE-69E8EA07AF31}"/>
              </a:ext>
            </a:extLst>
          </p:cNvPr>
          <p:cNvSpPr txBox="1"/>
          <p:nvPr/>
        </p:nvSpPr>
        <p:spPr>
          <a:xfrm>
            <a:off x="1139639" y="1513475"/>
            <a:ext cx="183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planar bare </a:t>
            </a:r>
            <a:r>
              <a:rPr lang="it-IT" b="1" dirty="0" err="1"/>
              <a:t>Au</a:t>
            </a:r>
            <a:r>
              <a:rPr lang="it-IT" b="1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053474-4805-874E-82CE-7E5FA46C7819}"/>
              </a:ext>
            </a:extLst>
          </p:cNvPr>
          <p:cNvSpPr txBox="1"/>
          <p:nvPr/>
        </p:nvSpPr>
        <p:spPr>
          <a:xfrm>
            <a:off x="1139639" y="4938164"/>
            <a:ext cx="22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microneedles</a:t>
            </a:r>
            <a:r>
              <a:rPr lang="it-IT" b="1" dirty="0"/>
              <a:t> h-</a:t>
            </a:r>
            <a:r>
              <a:rPr lang="it-IT" b="1" dirty="0" err="1"/>
              <a:t>nPG</a:t>
            </a:r>
            <a:endParaRPr lang="it-IT" b="1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A016301-1BAC-9A48-BADF-2AD949B96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82716"/>
              </p:ext>
            </p:extLst>
          </p:nvPr>
        </p:nvGraphicFramePr>
        <p:xfrm>
          <a:off x="1222513" y="3603663"/>
          <a:ext cx="6440869" cy="12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678">
                  <a:extLst>
                    <a:ext uri="{9D8B030D-6E8A-4147-A177-3AD203B41FA5}">
                      <a16:colId xmlns:a16="http://schemas.microsoft.com/office/drawing/2014/main" val="2196623626"/>
                    </a:ext>
                  </a:extLst>
                </a:gridCol>
                <a:gridCol w="3449191">
                  <a:extLst>
                    <a:ext uri="{9D8B030D-6E8A-4147-A177-3AD203B41FA5}">
                      <a16:colId xmlns:a16="http://schemas.microsoft.com/office/drawing/2014/main" val="1128624811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98463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LOD / µM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7832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Linear range / µM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5-100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64247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Sensitivity / µA cm</a:t>
                      </a:r>
                      <a:r>
                        <a:rPr lang="en-US" sz="2000" baseline="30000">
                          <a:effectLst/>
                        </a:rPr>
                        <a:t>-2</a:t>
                      </a:r>
                      <a:r>
                        <a:rPr lang="en-US" sz="2000">
                          <a:effectLst/>
                        </a:rPr>
                        <a:t> mM</a:t>
                      </a:r>
                      <a:r>
                        <a:rPr lang="en-US" sz="2000" baseline="30000">
                          <a:effectLst/>
                        </a:rPr>
                        <a:t>-1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 x 10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 80.5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7016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FE596C-E68A-DC44-A736-2BCEFAF0EA7F}"/>
              </a:ext>
            </a:extLst>
          </p:cNvPr>
          <p:cNvSpPr txBox="1"/>
          <p:nvPr/>
        </p:nvSpPr>
        <p:spPr>
          <a:xfrm>
            <a:off x="1139639" y="3254337"/>
            <a:ext cx="185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planar h-</a:t>
            </a:r>
            <a:r>
              <a:rPr lang="it-IT" b="1" dirty="0" err="1"/>
              <a:t>nPG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6335" y="259834"/>
            <a:ext cx="10535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AA calibration curve </a:t>
            </a:r>
          </a:p>
          <a:p>
            <a:pPr algn="r"/>
            <a:r>
              <a:rPr lang="en-US" sz="2800" b="1" dirty="0">
                <a:solidFill>
                  <a:srgbClr val="FF8A00"/>
                </a:solidFill>
              </a:rPr>
              <a:t>in artificial interstitial fluid (ISF)</a:t>
            </a:r>
          </a:p>
          <a:p>
            <a:pPr algn="r"/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012" y="1165931"/>
            <a:ext cx="8746435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2196"/>
              </p:ext>
            </p:extLst>
          </p:nvPr>
        </p:nvGraphicFramePr>
        <p:xfrm>
          <a:off x="4862699" y="2296686"/>
          <a:ext cx="4180748" cy="997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0.96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LOD / µM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Linear range / µM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Sensitivity / µA 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mM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5.25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 38.1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otDmnd">
                      <a:fgClr>
                        <a:srgbClr val="FC9200"/>
                      </a:fgClr>
                      <a:bgClr>
                        <a:srgbClr val="F4C6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uppo 16">
            <a:extLst>
              <a:ext uri="{FF2B5EF4-FFF2-40B4-BE49-F238E27FC236}">
                <a16:creationId xmlns:a16="http://schemas.microsoft.com/office/drawing/2014/main" id="{04308846-3B69-004B-8CBA-7FC9232114AC}"/>
              </a:ext>
            </a:extLst>
          </p:cNvPr>
          <p:cNvGrpSpPr/>
          <p:nvPr/>
        </p:nvGrpSpPr>
        <p:grpSpPr>
          <a:xfrm>
            <a:off x="4704121" y="4287757"/>
            <a:ext cx="4272272" cy="2310409"/>
            <a:chOff x="4901310" y="4357206"/>
            <a:chExt cx="4272272" cy="2310409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BB8166C-8FF9-034E-AA4A-0D8B847EFB6D}"/>
                </a:ext>
              </a:extLst>
            </p:cNvPr>
            <p:cNvGrpSpPr/>
            <p:nvPr/>
          </p:nvGrpSpPr>
          <p:grpSpPr>
            <a:xfrm>
              <a:off x="5547754" y="4357206"/>
              <a:ext cx="3625828" cy="2310409"/>
              <a:chOff x="5547754" y="4357206"/>
              <a:chExt cx="3625828" cy="2310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547754" y="4357206"/>
                <a:ext cx="3625828" cy="2308324"/>
              </a:xfrm>
              <a:prstGeom prst="rect">
                <a:avLst/>
              </a:prstGeom>
              <a:solidFill>
                <a:srgbClr val="FFF58E"/>
              </a:solidFill>
              <a:ln w="28575">
                <a:solidFill>
                  <a:srgbClr val="FF8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118371" y="4359291"/>
                <a:ext cx="2025629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 </a:t>
                </a:r>
                <a:r>
                  <a:rPr lang="en-US" b="1" dirty="0" err="1"/>
                  <a:t>mM</a:t>
                </a:r>
                <a:r>
                  <a:rPr lang="en-US" b="1" dirty="0"/>
                  <a:t> CaCl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5.5 </a:t>
                </a:r>
                <a:r>
                  <a:rPr lang="en-US" b="1" dirty="0" err="1"/>
                  <a:t>mM</a:t>
                </a:r>
                <a:r>
                  <a:rPr lang="en-US" b="1" dirty="0"/>
                  <a:t> glucose </a:t>
                </a:r>
              </a:p>
              <a:p>
                <a:r>
                  <a:rPr lang="en-US" b="1" dirty="0"/>
                  <a:t>10 </a:t>
                </a:r>
                <a:r>
                  <a:rPr lang="en-US" b="1" dirty="0" err="1"/>
                  <a:t>mM</a:t>
                </a:r>
                <a:r>
                  <a:rPr lang="en-US" b="1" dirty="0"/>
                  <a:t> </a:t>
                </a:r>
                <a:r>
                  <a:rPr lang="en-US" b="1" dirty="0" err="1"/>
                  <a:t>Hepes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3.5 </a:t>
                </a:r>
                <a:r>
                  <a:rPr lang="en-US" b="1" dirty="0" err="1"/>
                  <a:t>mM</a:t>
                </a:r>
                <a:r>
                  <a:rPr lang="en-US" b="1" dirty="0"/>
                  <a:t> </a:t>
                </a:r>
                <a:r>
                  <a:rPr lang="en-US" b="1" dirty="0" err="1"/>
                  <a:t>KCl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0.7 </a:t>
                </a:r>
                <a:r>
                  <a:rPr lang="en-US" b="1" dirty="0" err="1"/>
                  <a:t>mM</a:t>
                </a:r>
                <a:r>
                  <a:rPr lang="en-US" b="1" dirty="0"/>
                  <a:t> MgSO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123 </a:t>
                </a:r>
                <a:r>
                  <a:rPr lang="en-US" b="1" dirty="0" err="1"/>
                  <a:t>mM</a:t>
                </a:r>
                <a:r>
                  <a:rPr lang="en-US" b="1" dirty="0"/>
                  <a:t> </a:t>
                </a:r>
                <a:r>
                  <a:rPr lang="en-US" b="1" dirty="0" err="1"/>
                  <a:t>NaCl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1.5 </a:t>
                </a:r>
                <a:r>
                  <a:rPr lang="en-US" b="1" dirty="0" err="1"/>
                  <a:t>mM</a:t>
                </a:r>
                <a:r>
                  <a:rPr lang="en-US" b="1" dirty="0"/>
                  <a:t> NaH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PO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7.4 </a:t>
                </a:r>
                <a:r>
                  <a:rPr lang="en-US" b="1" dirty="0" err="1"/>
                  <a:t>mM</a:t>
                </a:r>
                <a:r>
                  <a:rPr lang="en-US" b="1" dirty="0"/>
                  <a:t> </a:t>
                </a:r>
                <a:r>
                  <a:rPr lang="en-US" b="1" dirty="0" err="1"/>
                  <a:t>saccharose</a:t>
                </a:r>
                <a:r>
                  <a:rPr lang="en-US" b="1" dirty="0"/>
                  <a:t> 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901310" y="4963515"/>
              <a:ext cx="2025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Artificial ISF contains: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7059200" y="4464565"/>
              <a:ext cx="112126" cy="2133601"/>
            </a:xfrm>
            <a:prstGeom prst="leftBrace">
              <a:avLst>
                <a:gd name="adj1" fmla="val 36075"/>
                <a:gd name="adj2" fmla="val 4757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5484" y="5799300"/>
              <a:ext cx="1284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pH 7.4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7607" y="5557904"/>
            <a:ext cx="5063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Calibration curve performed with microneedles h-</a:t>
            </a:r>
            <a:r>
              <a:rPr lang="en-US" sz="1400" dirty="0" err="1"/>
              <a:t>nPG</a:t>
            </a:r>
            <a:r>
              <a:rPr lang="en-US" sz="1400" dirty="0"/>
              <a:t> sensor in artificial ISF.  </a:t>
            </a:r>
          </a:p>
          <a:p>
            <a:pPr algn="just"/>
            <a:r>
              <a:rPr lang="en-US" sz="1400" dirty="0"/>
              <a:t>Experimental conditions: E=0 V vs. Ag/AgCl, adding time = 40 s, under stirring = 400 rpm; T = 25 </a:t>
            </a:r>
            <a:r>
              <a:rPr lang="en-US" sz="1400" dirty="0">
                <a:cs typeface="Calibri" panose="020F0502020204030204" pitchFamily="34" charset="0"/>
              </a:rPr>
              <a:t>°C. </a:t>
            </a:r>
            <a:endParaRPr lang="en-US" sz="1400" dirty="0"/>
          </a:p>
        </p:txBody>
      </p:sp>
      <p:pic>
        <p:nvPicPr>
          <p:cNvPr id="13" name="Immagine 9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948624F-4E40-2F49-A85B-16C34FB3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73" y="1769792"/>
            <a:ext cx="6826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721EA319-1E08-CE4A-90F2-109196EF8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28352"/>
              </p:ext>
            </p:extLst>
          </p:nvPr>
        </p:nvGraphicFramePr>
        <p:xfrm>
          <a:off x="196773" y="1769793"/>
          <a:ext cx="4569089" cy="342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r:id="rId4" imgW="5791200" imgH="4343400" progId="SigmaPlotGraphicObject.11">
                  <p:embed/>
                </p:oleObj>
              </mc:Choice>
              <mc:Fallback>
                <p:oleObj r:id="rId4" imgW="5791200" imgH="434340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3" y="1769793"/>
                        <a:ext cx="4569089" cy="3424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FFF041-C025-FD4E-82BA-EEABF4CCE045}"/>
              </a:ext>
            </a:extLst>
          </p:cNvPr>
          <p:cNvSpPr txBox="1"/>
          <p:nvPr/>
        </p:nvSpPr>
        <p:spPr>
          <a:xfrm>
            <a:off x="1507525" y="2296686"/>
            <a:ext cx="306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C9200"/>
                </a:solidFill>
              </a:rPr>
              <a:t>microneedles</a:t>
            </a:r>
            <a:r>
              <a:rPr lang="it-IT" b="1" dirty="0">
                <a:solidFill>
                  <a:srgbClr val="FC9200"/>
                </a:solidFill>
              </a:rPr>
              <a:t> h-</a:t>
            </a:r>
            <a:r>
              <a:rPr lang="it-IT" b="1" dirty="0" err="1">
                <a:solidFill>
                  <a:srgbClr val="FC9200"/>
                </a:solidFill>
              </a:rPr>
              <a:t>nPG</a:t>
            </a:r>
            <a:r>
              <a:rPr lang="it-IT" b="1" dirty="0">
                <a:solidFill>
                  <a:srgbClr val="FC9200"/>
                </a:solidFill>
              </a:rPr>
              <a:t> in ISF</a:t>
            </a:r>
          </a:p>
        </p:txBody>
      </p:sp>
    </p:spTree>
    <p:extLst>
      <p:ext uri="{BB962C8B-B14F-4D97-AF65-F5344CB8AC3E}">
        <p14:creationId xmlns:p14="http://schemas.microsoft.com/office/powerpoint/2010/main" val="9124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870518" y="544555"/>
            <a:ext cx="682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Conclusions</a:t>
            </a:r>
          </a:p>
        </p:txBody>
      </p:sp>
      <p:cxnSp>
        <p:nvCxnSpPr>
          <p:cNvPr id="3" name="Straight Connector 5"/>
          <p:cNvCxnSpPr/>
          <p:nvPr/>
        </p:nvCxnSpPr>
        <p:spPr>
          <a:xfrm>
            <a:off x="1407606" y="993913"/>
            <a:ext cx="7235687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04144" y="1467442"/>
            <a:ext cx="786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AA </a:t>
            </a:r>
            <a:r>
              <a:rPr lang="it-IT" dirty="0" err="1"/>
              <a:t>sensor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microneedle</a:t>
            </a:r>
            <a:r>
              <a:rPr lang="it-IT" dirty="0"/>
              <a:t>-arrays </a:t>
            </a:r>
            <a:r>
              <a:rPr lang="it-IT" dirty="0" err="1"/>
              <a:t>modified</a:t>
            </a:r>
            <a:r>
              <a:rPr lang="it-IT" dirty="0"/>
              <a:t> with h-</a:t>
            </a:r>
            <a:r>
              <a:rPr lang="it-IT" dirty="0" err="1"/>
              <a:t>nPG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the </a:t>
            </a:r>
            <a:r>
              <a:rPr lang="it-IT" dirty="0" err="1"/>
              <a:t>detection</a:t>
            </a:r>
            <a:r>
              <a:rPr lang="it-IT" dirty="0"/>
              <a:t> of AA in the ISF with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advantages</a:t>
            </a:r>
            <a:r>
              <a:rPr lang="it-IT" dirty="0"/>
              <a:t>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76989" y="2283478"/>
            <a:ext cx="2900335" cy="1754327"/>
          </a:xfrm>
          <a:prstGeom prst="rect">
            <a:avLst/>
          </a:prstGeom>
          <a:solidFill>
            <a:srgbClr val="F6FFA3"/>
          </a:solidFill>
          <a:ln w="28575">
            <a:solidFill>
              <a:srgbClr val="FF8A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err="1"/>
              <a:t>minimally</a:t>
            </a:r>
            <a:r>
              <a:rPr lang="it-IT" dirty="0"/>
              <a:t> invasive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monitoring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cost</a:t>
            </a:r>
            <a:r>
              <a:rPr lang="it-IT" dirty="0"/>
              <a:t> </a:t>
            </a:r>
            <a:r>
              <a:rPr lang="it-IT" dirty="0" err="1"/>
              <a:t>effective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high </a:t>
            </a:r>
            <a:r>
              <a:rPr lang="it-IT" dirty="0" err="1"/>
              <a:t>sensitivity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high </a:t>
            </a:r>
            <a:r>
              <a:rPr lang="it-IT" dirty="0" err="1"/>
              <a:t>selectivity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high </a:t>
            </a:r>
            <a:r>
              <a:rPr lang="it-IT" dirty="0" err="1"/>
              <a:t>stability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76989" y="4574522"/>
            <a:ext cx="7780434" cy="646331"/>
          </a:xfrm>
          <a:prstGeom prst="rect">
            <a:avLst/>
          </a:prstGeom>
          <a:solidFill>
            <a:srgbClr val="FF8A00"/>
          </a:solidFill>
          <a:ln>
            <a:solidFill>
              <a:srgbClr val="F4C6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wearable</a:t>
            </a:r>
            <a:r>
              <a:rPr lang="it-IT" dirty="0"/>
              <a:t> </a:t>
            </a:r>
            <a:r>
              <a:rPr lang="it-IT" dirty="0" err="1"/>
              <a:t>sensor</a:t>
            </a:r>
            <a:r>
              <a:rPr lang="it-IT" dirty="0"/>
              <a:t> for real-time </a:t>
            </a:r>
            <a:r>
              <a:rPr lang="it-IT" dirty="0" err="1"/>
              <a:t>monitoring</a:t>
            </a:r>
            <a:r>
              <a:rPr lang="it-IT" dirty="0"/>
              <a:t> of AA </a:t>
            </a:r>
            <a:r>
              <a:rPr lang="it-IT" dirty="0" err="1"/>
              <a:t>opens</a:t>
            </a:r>
            <a:r>
              <a:rPr lang="it-IT" dirty="0"/>
              <a:t> a new </a:t>
            </a:r>
            <a:r>
              <a:rPr lang="it-IT" dirty="0" err="1"/>
              <a:t>frontier</a:t>
            </a:r>
            <a:r>
              <a:rPr lang="it-IT" dirty="0"/>
              <a:t> in personal </a:t>
            </a:r>
            <a:r>
              <a:rPr lang="it-IT" dirty="0" err="1"/>
              <a:t>nutrition</a:t>
            </a:r>
            <a:r>
              <a:rPr lang="it-IT" dirty="0"/>
              <a:t> and </a:t>
            </a:r>
            <a:r>
              <a:rPr lang="it-IT" dirty="0" err="1"/>
              <a:t>clinical</a:t>
            </a:r>
            <a:r>
              <a:rPr lang="it-IT" dirty="0"/>
              <a:t> care </a:t>
            </a:r>
            <a:r>
              <a:rPr lang="it-IT" dirty="0" err="1"/>
              <a:t>applications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76989" y="5445165"/>
            <a:ext cx="7766304" cy="646331"/>
          </a:xfrm>
          <a:prstGeom prst="rect">
            <a:avLst/>
          </a:prstGeom>
          <a:solidFill>
            <a:srgbClr val="F4C6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sensor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optimized</a:t>
            </a:r>
            <a:r>
              <a:rPr lang="it-IT" dirty="0"/>
              <a:t> for “in vivo” </a:t>
            </a:r>
            <a:r>
              <a:rPr lang="it-IT" dirty="0" err="1"/>
              <a:t>measurements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in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volunteers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2722" y="3276949"/>
            <a:ext cx="6478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C9200"/>
                </a:solidFill>
                <a:ea typeface="Comic Sans MS" charset="0"/>
                <a:cs typeface="Comic Sans MS" charset="0"/>
              </a:rPr>
              <a:t>Thank you </a:t>
            </a:r>
          </a:p>
          <a:p>
            <a:pPr algn="ctr"/>
            <a:r>
              <a:rPr lang="en-US" sz="4800" b="1" dirty="0">
                <a:solidFill>
                  <a:srgbClr val="FC9200"/>
                </a:solidFill>
                <a:ea typeface="Comic Sans MS" charset="0"/>
                <a:cs typeface="Comic Sans MS" charset="0"/>
              </a:rPr>
              <a:t>for your kind attention</a:t>
            </a:r>
            <a:r>
              <a:rPr lang="en-US" sz="4400" b="1" dirty="0">
                <a:solidFill>
                  <a:srgbClr val="FC9200"/>
                </a:solidFill>
                <a:ea typeface="Comic Sans MS" charset="0"/>
                <a:cs typeface="Comic Sans MS" charset="0"/>
              </a:rPr>
              <a:t>!</a:t>
            </a:r>
          </a:p>
        </p:txBody>
      </p:sp>
      <p:pic>
        <p:nvPicPr>
          <p:cNvPr id="5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D1114EBD-1E28-5B4E-80C0-66DF9B6044EE}"/>
              </a:ext>
            </a:extLst>
          </p:cNvPr>
          <p:cNvSpPr txBox="1"/>
          <p:nvPr/>
        </p:nvSpPr>
        <p:spPr>
          <a:xfrm>
            <a:off x="463968" y="1433366"/>
            <a:ext cx="3417815" cy="86177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Sapienza</a:t>
            </a:r>
            <a:r>
              <a:rPr lang="en-US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University of Rome</a:t>
            </a:r>
          </a:p>
          <a:p>
            <a:pPr algn="ctr"/>
            <a:endParaRPr lang="en-US" sz="1600" b="1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600" b="1" dirty="0">
                <a:latin typeface="Comic Sans MS" charset="0"/>
                <a:ea typeface="Comic Sans MS" charset="0"/>
                <a:cs typeface="Comic Sans MS" charset="0"/>
              </a:rPr>
              <a:t>Paolo Bollella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8763B2D-347E-3947-9214-DB656557CBFB}"/>
              </a:ext>
            </a:extLst>
          </p:cNvPr>
          <p:cNvSpPr txBox="1"/>
          <p:nvPr/>
        </p:nvSpPr>
        <p:spPr>
          <a:xfrm>
            <a:off x="5395921" y="1451122"/>
            <a:ext cx="3417815" cy="83099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15FF"/>
                </a:solidFill>
                <a:latin typeface="Comic Sans MS" charset="0"/>
                <a:ea typeface="Comic Sans MS" charset="0"/>
                <a:cs typeface="Comic Sans MS" charset="0"/>
              </a:rPr>
              <a:t>Imperial College, London</a:t>
            </a:r>
          </a:p>
          <a:p>
            <a:pPr algn="ctr"/>
            <a:endParaRPr lang="en-US" sz="1600" b="1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600" b="1" dirty="0">
                <a:latin typeface="Comic Sans MS" charset="0"/>
                <a:ea typeface="Comic Sans MS" charset="0"/>
                <a:cs typeface="Comic Sans MS" charset="0"/>
              </a:rPr>
              <a:t>Tony Cass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253CA2E-7D1D-B647-8FC6-D79F781D6BDC}"/>
              </a:ext>
            </a:extLst>
          </p:cNvPr>
          <p:cNvSpPr/>
          <p:nvPr/>
        </p:nvSpPr>
        <p:spPr>
          <a:xfrm>
            <a:off x="5697049" y="614122"/>
            <a:ext cx="3116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FC9200"/>
                </a:solidFill>
              </a:rPr>
              <a:t>Acknowledgements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5CC302BB-CB4D-B741-9C83-0CEC42659ADE}"/>
              </a:ext>
            </a:extLst>
          </p:cNvPr>
          <p:cNvCxnSpPr/>
          <p:nvPr/>
        </p:nvCxnSpPr>
        <p:spPr>
          <a:xfrm>
            <a:off x="1578049" y="1095729"/>
            <a:ext cx="7235687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7200" y="40948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C9200"/>
                </a:solidFill>
              </a:rPr>
              <a:t>L-ascorbic acid (AA) monitoring </a:t>
            </a:r>
          </a:p>
        </p:txBody>
      </p:sp>
      <p:cxnSp>
        <p:nvCxnSpPr>
          <p:cNvPr id="4" name="Straight Connector 4"/>
          <p:cNvCxnSpPr>
            <a:cxnSpLocks/>
          </p:cNvCxnSpPr>
          <p:nvPr/>
        </p:nvCxnSpPr>
        <p:spPr>
          <a:xfrm>
            <a:off x="457200" y="922219"/>
            <a:ext cx="854034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/>
          <p:cNvSpPr txBox="1"/>
          <p:nvPr/>
        </p:nvSpPr>
        <p:spPr>
          <a:xfrm>
            <a:off x="79598" y="1110575"/>
            <a:ext cx="5828084" cy="526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860"/>
              </a:lnSpc>
              <a:buFont typeface="Wingdings" charset="2"/>
              <a:buChar char="²"/>
            </a:pPr>
            <a:r>
              <a:rPr lang="en-US" dirty="0">
                <a:ea typeface="Comic Sans MS" charset="0"/>
                <a:cs typeface="Comic Sans MS" charset="0"/>
              </a:rPr>
              <a:t> </a:t>
            </a:r>
            <a:r>
              <a:rPr lang="en-US" dirty="0"/>
              <a:t>AA is an essential dietary component, as it cannot be synthesized by the human body</a:t>
            </a:r>
            <a:r>
              <a:rPr lang="en-US" dirty="0">
                <a:ea typeface="Comic Sans MS" charset="0"/>
                <a:cs typeface="Comic Sans MS" charset="0"/>
              </a:rPr>
              <a:t>;</a:t>
            </a:r>
          </a:p>
          <a:p>
            <a:pPr marL="285750" indent="-285750" algn="just">
              <a:lnSpc>
                <a:spcPts val="2860"/>
              </a:lnSpc>
              <a:buFont typeface="Wingdings" charset="2"/>
              <a:buChar char="²"/>
            </a:pPr>
            <a:r>
              <a:rPr lang="en-US" dirty="0"/>
              <a:t>AA plays an important roles: maintaining a healthy immune system, wound healing, iron adsorption, preventing cancer and heart diseases</a:t>
            </a:r>
            <a:r>
              <a:rPr lang="it-IT" dirty="0"/>
              <a:t>, </a:t>
            </a:r>
            <a:r>
              <a:rPr lang="en-US" dirty="0"/>
              <a:t>treatment of  viral infections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SARS-CoV-2;</a:t>
            </a:r>
          </a:p>
          <a:p>
            <a:pPr marL="285750" indent="-285750" algn="just">
              <a:lnSpc>
                <a:spcPts val="2860"/>
              </a:lnSpc>
              <a:buFont typeface="Wingdings" charset="2"/>
              <a:buChar char="²"/>
            </a:pPr>
            <a:r>
              <a:rPr lang="it-IT" dirty="0" err="1">
                <a:ea typeface="Comic Sans MS" charset="0"/>
                <a:cs typeface="Comic Sans MS" charset="0"/>
              </a:rPr>
              <a:t>Changes</a:t>
            </a:r>
            <a:r>
              <a:rPr lang="it-IT" dirty="0">
                <a:ea typeface="Comic Sans MS" charset="0"/>
                <a:cs typeface="Comic Sans MS" charset="0"/>
              </a:rPr>
              <a:t> of AA </a:t>
            </a:r>
            <a:r>
              <a:rPr lang="it-IT" dirty="0" err="1">
                <a:ea typeface="Comic Sans MS" charset="0"/>
                <a:cs typeface="Comic Sans MS" charset="0"/>
              </a:rPr>
              <a:t>concentrations</a:t>
            </a:r>
            <a:r>
              <a:rPr lang="it-IT" dirty="0"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ea typeface="Comic Sans MS" charset="0"/>
                <a:cs typeface="Comic Sans MS" charset="0"/>
              </a:rPr>
              <a:t>have</a:t>
            </a:r>
            <a:r>
              <a:rPr lang="it-IT" dirty="0">
                <a:ea typeface="Comic Sans MS" charset="0"/>
                <a:cs typeface="Comic Sans MS" charset="0"/>
              </a:rPr>
              <a:t> a </a:t>
            </a:r>
            <a:r>
              <a:rPr lang="it-IT" dirty="0" err="1">
                <a:ea typeface="Comic Sans MS" charset="0"/>
                <a:cs typeface="Comic Sans MS" charset="0"/>
              </a:rPr>
              <a:t>close</a:t>
            </a:r>
            <a:r>
              <a:rPr lang="it-IT" dirty="0">
                <a:ea typeface="Comic Sans MS" charset="0"/>
                <a:cs typeface="Comic Sans MS" charset="0"/>
              </a:rPr>
              <a:t> connection with </a:t>
            </a:r>
            <a:r>
              <a:rPr lang="it-IT" dirty="0" err="1">
                <a:ea typeface="Comic Sans MS" charset="0"/>
                <a:cs typeface="Comic Sans MS" charset="0"/>
              </a:rPr>
              <a:t>nutrition</a:t>
            </a:r>
            <a:r>
              <a:rPr lang="it-IT" dirty="0">
                <a:ea typeface="Comic Sans MS" charset="0"/>
                <a:cs typeface="Comic Sans MS" charset="0"/>
              </a:rPr>
              <a:t> status </a:t>
            </a:r>
            <a:r>
              <a:rPr lang="it-IT" dirty="0" err="1">
                <a:ea typeface="Comic Sans MS" charset="0"/>
                <a:cs typeface="Comic Sans MS" charset="0"/>
              </a:rPr>
              <a:t>assessment</a:t>
            </a:r>
            <a:r>
              <a:rPr lang="it-IT" dirty="0">
                <a:ea typeface="Comic Sans MS" charset="0"/>
                <a:cs typeface="Comic Sans MS" charset="0"/>
              </a:rPr>
              <a:t>;</a:t>
            </a:r>
            <a:endParaRPr lang="en-US" dirty="0">
              <a:ea typeface="Comic Sans MS" charset="0"/>
              <a:cs typeface="Comic Sans MS" charset="0"/>
            </a:endParaRPr>
          </a:p>
          <a:p>
            <a:pPr marL="285750" indent="-285750" algn="just">
              <a:lnSpc>
                <a:spcPts val="2860"/>
              </a:lnSpc>
              <a:buFont typeface="Wingdings" charset="2"/>
              <a:buChar char="²"/>
            </a:pPr>
            <a:r>
              <a:rPr lang="en-US" b="1" dirty="0">
                <a:solidFill>
                  <a:srgbClr val="FF8A00"/>
                </a:solidFill>
                <a:ea typeface="Comic Sans MS" charset="0"/>
                <a:cs typeface="Comic Sans MS" charset="0"/>
              </a:rPr>
              <a:t>Real-time monitoring of AA levels in a minimally invasive manner opens as a new frontier in personal nutrition and clinical care applications;</a:t>
            </a:r>
          </a:p>
          <a:p>
            <a:pPr marL="285750" indent="-285750" algn="just">
              <a:lnSpc>
                <a:spcPts val="2860"/>
              </a:lnSpc>
              <a:buFont typeface="Wingdings" charset="2"/>
              <a:buChar char="²"/>
            </a:pPr>
            <a:r>
              <a:rPr lang="en-US" dirty="0">
                <a:ea typeface="Comic Sans MS" charset="0"/>
                <a:cs typeface="Comic Sans MS" charset="0"/>
              </a:rPr>
              <a:t>Classical analytical methods (e.g. chemiluminescence, spectrophotometry, HPLC) have drawbacks;</a:t>
            </a:r>
          </a:p>
          <a:p>
            <a:pPr marL="285750" indent="-285750" algn="just">
              <a:lnSpc>
                <a:spcPts val="2860"/>
              </a:lnSpc>
              <a:buFont typeface="Wingdings" charset="2"/>
              <a:buChar char="²"/>
            </a:pPr>
            <a:r>
              <a:rPr lang="en-US" dirty="0" err="1">
                <a:ea typeface="Comic Sans MS" charset="0"/>
                <a:cs typeface="Comic Sans MS" charset="0"/>
              </a:rPr>
              <a:t>Amperometric</a:t>
            </a:r>
            <a:r>
              <a:rPr lang="en-US" dirty="0">
                <a:ea typeface="Comic Sans MS" charset="0"/>
                <a:cs typeface="Comic Sans MS" charset="0"/>
              </a:rPr>
              <a:t> (bio)sensors are valid alternatives</a:t>
            </a:r>
            <a:endParaRPr lang="en-US" baseline="-25000" dirty="0">
              <a:ea typeface="Comic Sans MS" charset="0"/>
              <a:cs typeface="Comic Sans MS" charset="0"/>
            </a:endParaRPr>
          </a:p>
        </p:txBody>
      </p:sp>
      <p:pic>
        <p:nvPicPr>
          <p:cNvPr id="6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9114" y="120785"/>
            <a:ext cx="2066473" cy="6235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680" y="4806502"/>
            <a:ext cx="3077206" cy="1625666"/>
          </a:xfrm>
          <a:prstGeom prst="rect">
            <a:avLst/>
          </a:prstGeom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8C6BC941-383A-ED4B-8958-26FCE853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9113" y="116022"/>
            <a:ext cx="2066473" cy="62356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8B9A4FC-77E9-D447-8FAD-35294C04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144" y="1062477"/>
            <a:ext cx="1422400" cy="14224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37F9D66-03E0-AB47-AB40-DBD4F99EE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680" y="1062477"/>
            <a:ext cx="1422400" cy="1422400"/>
          </a:xfrm>
          <a:prstGeom prst="rect">
            <a:avLst/>
          </a:prstGeom>
        </p:spPr>
      </p:pic>
      <p:pic>
        <p:nvPicPr>
          <p:cNvPr id="13" name="Immagine 1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B244B877-B0EC-CB47-8E61-842CF63B3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80" y="2959748"/>
            <a:ext cx="1556165" cy="13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7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9">
            <a:extLst>
              <a:ext uri="{FF2B5EF4-FFF2-40B4-BE49-F238E27FC236}">
                <a16:creationId xmlns:a16="http://schemas.microsoft.com/office/drawing/2014/main" id="{3085F644-675C-DD46-A2F5-5439FDD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E20465-DD85-6E46-8760-E3CCE07B0A22}"/>
              </a:ext>
            </a:extLst>
          </p:cNvPr>
          <p:cNvSpPr txBox="1"/>
          <p:nvPr/>
        </p:nvSpPr>
        <p:spPr>
          <a:xfrm>
            <a:off x="457200" y="40948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C9200"/>
                </a:solidFill>
              </a:rPr>
              <a:t>Electrochemical detection of AA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60EFBE-65B5-9E49-92CA-E5157F935B97}"/>
              </a:ext>
            </a:extLst>
          </p:cNvPr>
          <p:cNvSpPr txBox="1"/>
          <p:nvPr/>
        </p:nvSpPr>
        <p:spPr>
          <a:xfrm>
            <a:off x="1177787" y="1390158"/>
            <a:ext cx="2683565" cy="923330"/>
          </a:xfrm>
          <a:prstGeom prst="rect">
            <a:avLst/>
          </a:prstGeom>
          <a:solidFill>
            <a:srgbClr val="FFF58E"/>
          </a:solidFill>
          <a:ln w="38100">
            <a:solidFill>
              <a:srgbClr val="FF8A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        </a:t>
            </a:r>
            <a:r>
              <a:rPr lang="it-IT" b="1" dirty="0" err="1"/>
              <a:t>Biosensor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      AA </a:t>
            </a:r>
            <a:r>
              <a:rPr lang="it-IT" dirty="0" err="1"/>
              <a:t>oxidase</a:t>
            </a:r>
            <a:r>
              <a:rPr lang="it-IT" dirty="0"/>
              <a:t> (</a:t>
            </a:r>
            <a:r>
              <a:rPr lang="it-IT" dirty="0" err="1"/>
              <a:t>AAOx</a:t>
            </a:r>
            <a:r>
              <a:rPr lang="it-IT" dirty="0"/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F6C3B1-1347-A844-8B73-D730B35B99B2}"/>
              </a:ext>
            </a:extLst>
          </p:cNvPr>
          <p:cNvSpPr txBox="1"/>
          <p:nvPr/>
        </p:nvSpPr>
        <p:spPr>
          <a:xfrm>
            <a:off x="5585792" y="1390158"/>
            <a:ext cx="2380422" cy="923330"/>
          </a:xfrm>
          <a:prstGeom prst="rect">
            <a:avLst/>
          </a:prstGeom>
          <a:solidFill>
            <a:srgbClr val="FFF58E"/>
          </a:solidFill>
          <a:ln w="38100">
            <a:solidFill>
              <a:srgbClr val="FF8A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          </a:t>
            </a:r>
            <a:r>
              <a:rPr lang="it-IT" b="1" dirty="0"/>
              <a:t>Sensor</a:t>
            </a:r>
          </a:p>
          <a:p>
            <a:endParaRPr lang="it-IT" dirty="0"/>
          </a:p>
          <a:p>
            <a:r>
              <a:rPr lang="it-IT" dirty="0"/>
              <a:t>           </a:t>
            </a:r>
            <a:r>
              <a:rPr lang="it-IT" dirty="0" err="1"/>
              <a:t>enzymeless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574C9C-A330-0B44-87DA-3F61ECD68DA0}"/>
              </a:ext>
            </a:extLst>
          </p:cNvPr>
          <p:cNvSpPr txBox="1"/>
          <p:nvPr/>
        </p:nvSpPr>
        <p:spPr>
          <a:xfrm>
            <a:off x="536714" y="2872409"/>
            <a:ext cx="3965712" cy="646331"/>
          </a:xfrm>
          <a:prstGeom prst="rect">
            <a:avLst/>
          </a:prstGeom>
          <a:solidFill>
            <a:srgbClr val="FF8A00"/>
          </a:solidFill>
          <a:ln>
            <a:solidFill>
              <a:srgbClr val="FF8A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enzyme</a:t>
            </a:r>
            <a:r>
              <a:rPr lang="it-IT" dirty="0"/>
              <a:t> </a:t>
            </a:r>
            <a:r>
              <a:rPr lang="it-IT" dirty="0" err="1"/>
              <a:t>denaturation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leaching</a:t>
            </a:r>
            <a:r>
              <a:rPr lang="it-IT" dirty="0"/>
              <a:t> out from </a:t>
            </a:r>
            <a:r>
              <a:rPr lang="it-IT" dirty="0" err="1"/>
              <a:t>electrode</a:t>
            </a:r>
            <a:r>
              <a:rPr lang="it-IT" dirty="0"/>
              <a:t> </a:t>
            </a:r>
            <a:r>
              <a:rPr lang="it-IT" dirty="0" err="1"/>
              <a:t>surface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85435B-72CA-4341-A5D6-2DC53B595C9D}"/>
              </a:ext>
            </a:extLst>
          </p:cNvPr>
          <p:cNvSpPr txBox="1"/>
          <p:nvPr/>
        </p:nvSpPr>
        <p:spPr>
          <a:xfrm>
            <a:off x="1326874" y="4002301"/>
            <a:ext cx="184867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short life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instability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51FFF3-30E4-A54F-A430-64A8BADB8C09}"/>
              </a:ext>
            </a:extLst>
          </p:cNvPr>
          <p:cNvSpPr txBox="1"/>
          <p:nvPr/>
        </p:nvSpPr>
        <p:spPr>
          <a:xfrm>
            <a:off x="1177787" y="5105977"/>
            <a:ext cx="15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</a:t>
            </a:r>
            <a:r>
              <a:rPr lang="it-IT" baseline="-25000" dirty="0"/>
              <a:t>2   </a:t>
            </a:r>
            <a:r>
              <a:rPr lang="it-IT" dirty="0" err="1"/>
              <a:t>limitations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EECA40-E250-1245-A209-F6E468AE63E2}"/>
              </a:ext>
            </a:extLst>
          </p:cNvPr>
          <p:cNvSpPr txBox="1"/>
          <p:nvPr/>
        </p:nvSpPr>
        <p:spPr>
          <a:xfrm>
            <a:off x="5237922" y="2780076"/>
            <a:ext cx="3756991" cy="923330"/>
          </a:xfrm>
          <a:prstGeom prst="rect">
            <a:avLst/>
          </a:prstGeom>
          <a:solidFill>
            <a:srgbClr val="FF8A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high </a:t>
            </a:r>
            <a:r>
              <a:rPr lang="it-IT" dirty="0" err="1"/>
              <a:t>overpotential</a:t>
            </a:r>
            <a:r>
              <a:rPr lang="it-IT" dirty="0"/>
              <a:t>  </a:t>
            </a:r>
          </a:p>
          <a:p>
            <a:r>
              <a:rPr lang="it-IT" dirty="0"/>
              <a:t>                 0.4 V vs </a:t>
            </a:r>
            <a:r>
              <a:rPr lang="it-IT" dirty="0" err="1"/>
              <a:t>AgAgCl</a:t>
            </a:r>
            <a:r>
              <a:rPr lang="it-IT" dirty="0"/>
              <a:t>      </a:t>
            </a:r>
            <a:r>
              <a:rPr lang="it-IT" dirty="0" err="1"/>
              <a:t>at</a:t>
            </a:r>
            <a:r>
              <a:rPr lang="it-IT" dirty="0"/>
              <a:t> GC</a:t>
            </a:r>
          </a:p>
          <a:p>
            <a:r>
              <a:rPr lang="it-IT" dirty="0"/>
              <a:t>                 0.6 V vs </a:t>
            </a:r>
            <a:r>
              <a:rPr lang="it-IT" dirty="0" err="1"/>
              <a:t>AgAgCl</a:t>
            </a:r>
            <a:r>
              <a:rPr lang="it-IT" dirty="0"/>
              <a:t>     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Pt</a:t>
            </a:r>
            <a:r>
              <a:rPr lang="it-IT" dirty="0"/>
              <a:t>, </a:t>
            </a:r>
            <a:r>
              <a:rPr lang="it-IT" dirty="0" err="1"/>
              <a:t>Au</a:t>
            </a:r>
            <a:r>
              <a:rPr lang="it-IT" dirty="0"/>
              <a:t>                                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7F072D1-8FE1-B441-A77F-BB2B1CFDC54A}"/>
              </a:ext>
            </a:extLst>
          </p:cNvPr>
          <p:cNvGrpSpPr/>
          <p:nvPr/>
        </p:nvGrpSpPr>
        <p:grpSpPr>
          <a:xfrm>
            <a:off x="4969565" y="3914005"/>
            <a:ext cx="3319670" cy="1754326"/>
            <a:chOff x="4969565" y="3914005"/>
            <a:chExt cx="3319670" cy="175432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08C5E22-EE1F-F14D-A87B-12B3B440EE3B}"/>
                </a:ext>
              </a:extLst>
            </p:cNvPr>
            <p:cNvSpPr txBox="1"/>
            <p:nvPr/>
          </p:nvSpPr>
          <p:spPr>
            <a:xfrm>
              <a:off x="4969565" y="3914005"/>
              <a:ext cx="33196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                   </a:t>
              </a:r>
              <a:r>
                <a:rPr lang="it-IT" dirty="0" err="1"/>
                <a:t>biofouling</a:t>
              </a:r>
              <a:r>
                <a:rPr lang="it-IT" dirty="0"/>
                <a:t> </a:t>
              </a:r>
            </a:p>
            <a:p>
              <a:endParaRPr lang="it-IT" dirty="0"/>
            </a:p>
            <a:p>
              <a:endParaRPr lang="it-IT" dirty="0"/>
            </a:p>
            <a:p>
              <a:r>
                <a:rPr lang="it-IT" dirty="0"/>
                <a:t> </a:t>
              </a:r>
            </a:p>
            <a:p>
              <a:r>
                <a:rPr lang="it-IT" dirty="0" err="1"/>
                <a:t>modification</a:t>
              </a:r>
              <a:r>
                <a:rPr lang="it-IT" dirty="0"/>
                <a:t> of </a:t>
              </a:r>
              <a:r>
                <a:rPr lang="it-IT" dirty="0" err="1"/>
                <a:t>electrode</a:t>
              </a:r>
              <a:r>
                <a:rPr lang="it-IT" dirty="0"/>
                <a:t> </a:t>
              </a:r>
              <a:r>
                <a:rPr lang="it-IT" dirty="0" err="1"/>
                <a:t>surface</a:t>
              </a:r>
              <a:endParaRPr lang="it-IT" dirty="0"/>
            </a:p>
            <a:p>
              <a:r>
                <a:rPr lang="it-IT" dirty="0"/>
                <a:t>              with </a:t>
              </a:r>
              <a:r>
                <a:rPr lang="it-IT" dirty="0" err="1"/>
                <a:t>nanomaterials</a:t>
              </a:r>
              <a:endParaRPr lang="it-IT" dirty="0"/>
            </a:p>
          </p:txBody>
        </p:sp>
        <p:sp>
          <p:nvSpPr>
            <p:cNvPr id="11" name="Freccia giù 10">
              <a:extLst>
                <a:ext uri="{FF2B5EF4-FFF2-40B4-BE49-F238E27FC236}">
                  <a16:creationId xmlns:a16="http://schemas.microsoft.com/office/drawing/2014/main" id="{DB193B8F-D933-DF44-AD1D-A939F84FF3C6}"/>
                </a:ext>
              </a:extLst>
            </p:cNvPr>
            <p:cNvSpPr/>
            <p:nvPr/>
          </p:nvSpPr>
          <p:spPr>
            <a:xfrm>
              <a:off x="6291371" y="4407212"/>
              <a:ext cx="484632" cy="482839"/>
            </a:xfrm>
            <a:prstGeom prst="downArrow">
              <a:avLst/>
            </a:prstGeom>
            <a:solidFill>
              <a:srgbClr val="FF8A00"/>
            </a:solidFill>
            <a:ln>
              <a:solidFill>
                <a:srgbClr val="FF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8A00"/>
                </a:solidFill>
              </a:endParaRPr>
            </a:p>
          </p:txBody>
        </p:sp>
      </p:grp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33007F05-3AAC-E947-9DF4-225CC1CF90E7}"/>
              </a:ext>
            </a:extLst>
          </p:cNvPr>
          <p:cNvCxnSpPr/>
          <p:nvPr/>
        </p:nvCxnSpPr>
        <p:spPr>
          <a:xfrm>
            <a:off x="665922" y="932708"/>
            <a:ext cx="8418443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31251A8-FC8D-3341-97FC-5E360B235D03}"/>
              </a:ext>
            </a:extLst>
          </p:cNvPr>
          <p:cNvGrpSpPr/>
          <p:nvPr/>
        </p:nvGrpSpPr>
        <p:grpSpPr>
          <a:xfrm>
            <a:off x="5521036" y="5765425"/>
            <a:ext cx="3351115" cy="934323"/>
            <a:chOff x="5521036" y="5765425"/>
            <a:chExt cx="3351115" cy="934323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02FFFDA-5F47-5849-A83A-91720E26453B}"/>
                </a:ext>
              </a:extLst>
            </p:cNvPr>
            <p:cNvSpPr txBox="1"/>
            <p:nvPr/>
          </p:nvSpPr>
          <p:spPr>
            <a:xfrm>
              <a:off x="5521036" y="6048402"/>
              <a:ext cx="2101454" cy="400110"/>
            </a:xfrm>
            <a:prstGeom prst="rect">
              <a:avLst/>
            </a:prstGeom>
            <a:pattFill prst="trellis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/>
                <a:t>h-</a:t>
              </a:r>
              <a:r>
                <a:rPr lang="it-IT" sz="2000" b="1" dirty="0" err="1"/>
                <a:t>nPG</a:t>
              </a:r>
              <a:r>
                <a:rPr lang="it-IT" sz="2000" b="1" dirty="0"/>
                <a:t>    </a:t>
              </a:r>
              <a:r>
                <a:rPr lang="it-IT" dirty="0"/>
                <a:t>    0.2-2 nm</a:t>
              </a:r>
            </a:p>
          </p:txBody>
        </p:sp>
        <p:pic>
          <p:nvPicPr>
            <p:cNvPr id="15" name="Immagine 14" descr="Immagine che contiene oggetto da esterni, favo&#10;&#10;Descrizione generata automaticamente">
              <a:extLst>
                <a:ext uri="{FF2B5EF4-FFF2-40B4-BE49-F238E27FC236}">
                  <a16:creationId xmlns:a16="http://schemas.microsoft.com/office/drawing/2014/main" id="{1C0B973D-E44A-4343-835A-86094C46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822" y="5765425"/>
              <a:ext cx="1181329" cy="93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7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46663" y="41209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Microneedle arrays-based sensors</a:t>
            </a:r>
          </a:p>
        </p:txBody>
      </p:sp>
      <p:cxnSp>
        <p:nvCxnSpPr>
          <p:cNvPr id="3" name="Straight Connector 4"/>
          <p:cNvCxnSpPr/>
          <p:nvPr/>
        </p:nvCxnSpPr>
        <p:spPr>
          <a:xfrm>
            <a:off x="678514" y="877220"/>
            <a:ext cx="8395209" cy="5637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4" y="2143027"/>
            <a:ext cx="1827597" cy="18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246663" y="1213394"/>
            <a:ext cx="649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AA sensors and biosensors use blood or urine to to the test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155492" y="2255110"/>
            <a:ext cx="3147927" cy="1477328"/>
          </a:xfrm>
          <a:prstGeom prst="rect">
            <a:avLst/>
          </a:prstGeom>
          <a:solidFill>
            <a:srgbClr val="FFF58E"/>
          </a:solidFill>
          <a:ln w="38100">
            <a:solidFill>
              <a:srgbClr val="FF8A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Drawbacks: </a:t>
            </a:r>
          </a:p>
          <a:p>
            <a:pPr algn="ctr"/>
            <a:r>
              <a:rPr lang="en-US" dirty="0"/>
              <a:t>repeated finger pricks </a:t>
            </a:r>
          </a:p>
          <a:p>
            <a:pPr algn="ctr"/>
            <a:r>
              <a:rPr lang="en-US" dirty="0"/>
              <a:t>with </a:t>
            </a:r>
            <a:r>
              <a:rPr lang="en-US" dirty="0" err="1"/>
              <a:t>disconfort</a:t>
            </a:r>
            <a:r>
              <a:rPr lang="en-US" dirty="0"/>
              <a:t> for the patient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repeated sample collection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988642" y="4626196"/>
            <a:ext cx="572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Microneedle arrays-based sensors overcome this problem: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61832" y="5698377"/>
            <a:ext cx="160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    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84074" y="5157267"/>
            <a:ext cx="2791847" cy="461665"/>
          </a:xfrm>
          <a:prstGeom prst="rect">
            <a:avLst/>
          </a:prstGeom>
          <a:solidFill>
            <a:srgbClr val="FFF58E"/>
          </a:solidFill>
          <a:ln w="38100">
            <a:solidFill>
              <a:srgbClr val="FF8A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/>
              <a:t>Interstitial</a:t>
            </a:r>
            <a:r>
              <a:rPr lang="it-IT" sz="2400" b="1" dirty="0"/>
              <a:t> </a:t>
            </a:r>
            <a:r>
              <a:rPr lang="it-IT" sz="2400" b="1" dirty="0" err="1"/>
              <a:t>fluid</a:t>
            </a:r>
            <a:r>
              <a:rPr lang="it-IT" sz="2400" b="1" dirty="0"/>
              <a:t> (ISF)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6F23ED1-87B5-844F-8547-7F5C9C0DDB8F}"/>
              </a:ext>
            </a:extLst>
          </p:cNvPr>
          <p:cNvGrpSpPr/>
          <p:nvPr/>
        </p:nvGrpSpPr>
        <p:grpSpPr>
          <a:xfrm>
            <a:off x="1808456" y="3518741"/>
            <a:ext cx="7171278" cy="3161500"/>
            <a:chOff x="1808456" y="3518741"/>
            <a:chExt cx="7171278" cy="3161500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808456" y="6020627"/>
              <a:ext cx="584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          </a:t>
              </a:r>
              <a:r>
                <a:rPr lang="it-IT" dirty="0" err="1"/>
                <a:t>less</a:t>
              </a:r>
              <a:r>
                <a:rPr lang="it-IT" dirty="0"/>
                <a:t> invasive               </a:t>
              </a:r>
              <a:r>
                <a:rPr lang="it-IT" dirty="0" err="1"/>
                <a:t>continuous</a:t>
              </a:r>
              <a:r>
                <a:rPr lang="it-IT" dirty="0"/>
                <a:t> </a:t>
              </a:r>
              <a:r>
                <a:rPr lang="it-IT" dirty="0" err="1"/>
                <a:t>monitoring</a:t>
              </a:r>
              <a:r>
                <a:rPr lang="it-IT" dirty="0"/>
                <a:t> </a:t>
              </a:r>
            </a:p>
          </p:txBody>
        </p:sp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855" y="3518741"/>
              <a:ext cx="2045879" cy="316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magine 1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3EBB370E-DC10-8A4C-9FE7-2A6FB0C9C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03" y="1582726"/>
            <a:ext cx="1930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46663" y="41209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rgbClr val="FF8A00"/>
                </a:solidFill>
              </a:rPr>
              <a:t>Microneedle</a:t>
            </a:r>
            <a:r>
              <a:rPr lang="en-US" sz="2800" b="1" dirty="0">
                <a:solidFill>
                  <a:srgbClr val="FF8A00"/>
                </a:solidFill>
              </a:rPr>
              <a:t> arrays-based electrodes</a:t>
            </a:r>
          </a:p>
        </p:txBody>
      </p:sp>
      <p:cxnSp>
        <p:nvCxnSpPr>
          <p:cNvPr id="3" name="Straight Connector 4"/>
          <p:cNvCxnSpPr/>
          <p:nvPr/>
        </p:nvCxnSpPr>
        <p:spPr>
          <a:xfrm>
            <a:off x="405891" y="916582"/>
            <a:ext cx="8395209" cy="5637"/>
          </a:xfrm>
          <a:prstGeom prst="line">
            <a:avLst/>
          </a:prstGeom>
          <a:ln w="38100">
            <a:solidFill>
              <a:srgbClr val="FC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234" y="1336219"/>
            <a:ext cx="1905000" cy="2006600"/>
          </a:xfrm>
          <a:prstGeom prst="rect">
            <a:avLst/>
          </a:prstGeom>
        </p:spPr>
      </p:pic>
      <p:pic>
        <p:nvPicPr>
          <p:cNvPr id="52" name="Immagine 51" descr="Schermata 2018-04-23 alle 18.26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33" y="4214595"/>
            <a:ext cx="3236760" cy="2214034"/>
          </a:xfrm>
          <a:prstGeom prst="rect">
            <a:avLst/>
          </a:prstGeom>
        </p:spPr>
      </p:pic>
      <p:sp>
        <p:nvSpPr>
          <p:cNvPr id="24" name="TextBox 11"/>
          <p:cNvSpPr txBox="1"/>
          <p:nvPr/>
        </p:nvSpPr>
        <p:spPr>
          <a:xfrm>
            <a:off x="292546" y="3482437"/>
            <a:ext cx="45166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kern="1200" dirty="0"/>
              <a:t>olycarbonate </a:t>
            </a:r>
            <a:r>
              <a:rPr lang="en-US" b="1" dirty="0"/>
              <a:t>s</a:t>
            </a:r>
            <a:r>
              <a:rPr lang="en-US" b="1" kern="1200" dirty="0"/>
              <a:t>tructure (2.5x2.5x0.2 </a:t>
            </a:r>
            <a:r>
              <a:rPr lang="en-US" b="1" dirty="0"/>
              <a:t>c</a:t>
            </a:r>
            <a:r>
              <a:rPr lang="en-US" b="1" kern="1200" dirty="0"/>
              <a:t>m)</a:t>
            </a:r>
          </a:p>
          <a:p>
            <a:pPr algn="ctr"/>
            <a:r>
              <a:rPr lang="en-US" b="1" dirty="0"/>
              <a:t>comprising of 4 </a:t>
            </a:r>
            <a:r>
              <a:rPr lang="en-US" b="1" dirty="0" err="1"/>
              <a:t>microneedle</a:t>
            </a:r>
            <a:r>
              <a:rPr lang="en-US" b="1" dirty="0"/>
              <a:t> arrays </a:t>
            </a:r>
          </a:p>
          <a:p>
            <a:pPr algn="ctr"/>
            <a:r>
              <a:rPr lang="en-US" sz="1400" b="1" kern="1200" dirty="0"/>
              <a:t>(16 pyramidal </a:t>
            </a:r>
            <a:r>
              <a:rPr lang="en-US" sz="1400" b="1" kern="1200" dirty="0" err="1"/>
              <a:t>microneedles</a:t>
            </a:r>
            <a:r>
              <a:rPr lang="en-US" sz="1400" b="1" kern="1200" dirty="0"/>
              <a:t>, base 0.06 cm, height 0.1 cm)</a:t>
            </a:r>
          </a:p>
        </p:txBody>
      </p:sp>
      <p:cxnSp>
        <p:nvCxnSpPr>
          <p:cNvPr id="25" name="Straight Arrow Connector 13"/>
          <p:cNvCxnSpPr/>
          <p:nvPr/>
        </p:nvCxnSpPr>
        <p:spPr bwMode="auto">
          <a:xfrm flipV="1">
            <a:off x="3693236" y="1638139"/>
            <a:ext cx="1837415" cy="752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5818466" y="1425375"/>
            <a:ext cx="304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 </a:t>
            </a:r>
            <a:r>
              <a:rPr lang="it-IT" b="1" dirty="0" err="1"/>
              <a:t>metallized</a:t>
            </a:r>
            <a:r>
              <a:rPr lang="it-IT" b="1" dirty="0"/>
              <a:t> with </a:t>
            </a:r>
            <a:r>
              <a:rPr lang="it-IT" b="1" dirty="0" err="1"/>
              <a:t>Au</a:t>
            </a:r>
            <a:r>
              <a:rPr lang="it-IT" b="1" dirty="0"/>
              <a:t> and Ag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B91204D-9893-C848-A115-7079E8931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8473" y="2477220"/>
            <a:ext cx="4751151" cy="3563365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262769" y="4293030"/>
            <a:ext cx="4634990" cy="2336800"/>
            <a:chOff x="0" y="4351427"/>
            <a:chExt cx="4634990" cy="2336800"/>
          </a:xfrm>
        </p:grpSpPr>
        <p:pic>
          <p:nvPicPr>
            <p:cNvPr id="7" name="Immagine 6" descr="Schermata 2018-05-03 alle 17.55.3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51427"/>
              <a:ext cx="2794000" cy="2336800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2650082" y="5168033"/>
              <a:ext cx="1984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d </a:t>
              </a:r>
              <a:r>
                <a:rPr lang="it-IT" dirty="0" err="1"/>
                <a:t>tip</a:t>
              </a:r>
              <a:r>
                <a:rPr lang="it-IT" dirty="0"/>
                <a:t> = </a:t>
              </a:r>
              <a:r>
                <a:rPr lang="it-IT"/>
                <a:t>35 </a:t>
              </a:r>
              <a:r>
                <a:rPr lang="it-IT">
                  <a:sym typeface="Symbol"/>
                </a:rPr>
                <a:t></a:t>
              </a:r>
              <a:r>
                <a:rPr lang="it-IT"/>
                <a:t>M</a:t>
              </a:r>
              <a:endParaRPr lang="it-IT" dirty="0"/>
            </a:p>
            <a:p>
              <a:r>
                <a:rPr lang="it-IT" dirty="0"/>
                <a:t>A array = 0.2 cm</a:t>
              </a:r>
              <a:r>
                <a:rPr lang="it-IT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8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6" t="8376" r="9303" b="12114"/>
          <a:stretch>
            <a:fillRect/>
          </a:stretch>
        </p:blipFill>
        <p:spPr bwMode="auto">
          <a:xfrm>
            <a:off x="822270" y="1675402"/>
            <a:ext cx="55530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233570" y="63469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Dermal interstitial compartment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960862" y="2613532"/>
            <a:ext cx="1826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No blood vessels</a:t>
            </a:r>
          </a:p>
          <a:p>
            <a:r>
              <a:rPr lang="en-US" altLang="en-US" sz="1800" dirty="0">
                <a:latin typeface="+mn-lt"/>
              </a:rPr>
              <a:t>No nerve endings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645741" y="1379123"/>
            <a:ext cx="786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 are made in the upper part of the dermal interstitial compartment</a:t>
            </a:r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cxnSp>
        <p:nvCxnSpPr>
          <p:cNvPr id="8" name="Straight Connector 4"/>
          <p:cNvCxnSpPr/>
          <p:nvPr/>
        </p:nvCxnSpPr>
        <p:spPr>
          <a:xfrm>
            <a:off x="382657" y="1157912"/>
            <a:ext cx="8418443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676B1C5-41A2-5746-9AF2-33C11510DC65}"/>
              </a:ext>
            </a:extLst>
          </p:cNvPr>
          <p:cNvGrpSpPr/>
          <p:nvPr/>
        </p:nvGrpSpPr>
        <p:grpSpPr>
          <a:xfrm>
            <a:off x="1466941" y="5312969"/>
            <a:ext cx="5814024" cy="1200329"/>
            <a:chOff x="1466941" y="5312969"/>
            <a:chExt cx="5814024" cy="1200329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466941" y="5312969"/>
              <a:ext cx="581402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latin typeface="+mn-lt"/>
                </a:rPr>
                <a:t>Interstitial Fluid (ISF) is in equilibrium with capillary bloods</a:t>
              </a:r>
            </a:p>
            <a:p>
              <a:r>
                <a:rPr lang="en-US" altLang="en-US" sz="1800" dirty="0">
                  <a:latin typeface="+mn-lt"/>
                </a:rPr>
                <a:t>			  </a:t>
              </a:r>
            </a:p>
            <a:p>
              <a:r>
                <a:rPr lang="en-US" altLang="en-US" sz="1800" dirty="0">
                  <a:latin typeface="+mn-lt"/>
                  <a:ea typeface="Wingdings"/>
                  <a:cs typeface="Wingdings"/>
                  <a:sym typeface="Wingdings"/>
                </a:rPr>
                <a:t>			</a:t>
              </a:r>
              <a:endParaRPr lang="en-US" altLang="en-US" sz="1800" dirty="0">
                <a:latin typeface="+mn-lt"/>
              </a:endParaRPr>
            </a:p>
            <a:p>
              <a:r>
                <a:rPr lang="en-US" altLang="en-US" sz="1800" dirty="0">
                  <a:latin typeface="+mn-lt"/>
                </a:rPr>
                <a:t>    very good correlation between AA in ISF and in blood</a:t>
              </a:r>
            </a:p>
          </p:txBody>
        </p:sp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9006668C-89AF-144D-8D4D-21526B4F29D5}"/>
                </a:ext>
              </a:extLst>
            </p:cNvPr>
            <p:cNvSpPr/>
            <p:nvPr/>
          </p:nvSpPr>
          <p:spPr>
            <a:xfrm>
              <a:off x="4373953" y="5637574"/>
              <a:ext cx="357808" cy="551118"/>
            </a:xfrm>
            <a:prstGeom prst="downArrow">
              <a:avLst/>
            </a:prstGeom>
            <a:solidFill>
              <a:srgbClr val="FF8A00"/>
            </a:solidFill>
            <a:ln>
              <a:solidFill>
                <a:srgbClr val="FF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404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46663" y="41209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rgbClr val="FF8A00"/>
                </a:solidFill>
              </a:rPr>
              <a:t>Microneedle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rgbClr val="FF8A00"/>
                </a:solidFill>
              </a:rPr>
              <a:t>arrays-based devices advantages</a:t>
            </a:r>
          </a:p>
        </p:txBody>
      </p:sp>
      <p:cxnSp>
        <p:nvCxnSpPr>
          <p:cNvPr id="3" name="Straight Connector 4"/>
          <p:cNvCxnSpPr/>
          <p:nvPr/>
        </p:nvCxnSpPr>
        <p:spPr>
          <a:xfrm>
            <a:off x="405891" y="916582"/>
            <a:ext cx="8395209" cy="5637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3853" y="1775240"/>
            <a:ext cx="8241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err="1"/>
              <a:t>minimally</a:t>
            </a:r>
            <a:r>
              <a:rPr lang="it-IT" dirty="0"/>
              <a:t> invasive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biofouling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large </a:t>
            </a:r>
            <a:r>
              <a:rPr lang="it-IT" dirty="0" err="1"/>
              <a:t>currents</a:t>
            </a:r>
            <a:r>
              <a:rPr lang="it-IT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2361" y="3665113"/>
            <a:ext cx="818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8A00"/>
                </a:solidFill>
              </a:rPr>
              <a:t>The </a:t>
            </a:r>
            <a:r>
              <a:rPr lang="it-IT" sz="2400" b="1" dirty="0" err="1">
                <a:solidFill>
                  <a:srgbClr val="FF8A00"/>
                </a:solidFill>
              </a:rPr>
              <a:t>minimally</a:t>
            </a:r>
            <a:r>
              <a:rPr lang="it-IT" sz="2400" b="1" dirty="0">
                <a:solidFill>
                  <a:srgbClr val="FF8A00"/>
                </a:solidFill>
              </a:rPr>
              <a:t> invasive nature of </a:t>
            </a:r>
            <a:r>
              <a:rPr lang="it-IT" sz="2400" b="1" dirty="0" err="1">
                <a:solidFill>
                  <a:srgbClr val="FF8A00"/>
                </a:solidFill>
              </a:rPr>
              <a:t>microneedles</a:t>
            </a:r>
            <a:r>
              <a:rPr lang="it-IT" sz="2400" b="1" dirty="0">
                <a:solidFill>
                  <a:srgbClr val="FF8A00"/>
                </a:solidFill>
              </a:rPr>
              <a:t> arrays </a:t>
            </a:r>
            <a:r>
              <a:rPr lang="it-IT" sz="2400" b="1" dirty="0" err="1">
                <a:solidFill>
                  <a:srgbClr val="FF8A00"/>
                </a:solidFill>
              </a:rPr>
              <a:t>suggests</a:t>
            </a:r>
            <a:r>
              <a:rPr lang="it-IT" sz="2400" b="1" dirty="0">
                <a:solidFill>
                  <a:srgbClr val="FF8A00"/>
                </a:solidFill>
              </a:rPr>
              <a:t>: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431884" y="4492938"/>
            <a:ext cx="4613306" cy="1811139"/>
            <a:chOff x="4431884" y="4492938"/>
            <a:chExt cx="4613306" cy="1811139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639" y="4492938"/>
              <a:ext cx="1890712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4431884" y="5934745"/>
              <a:ext cx="4613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                          mark</a:t>
              </a:r>
              <a:r>
                <a:rPr lang="it-IT" dirty="0"/>
                <a:t> </a:t>
              </a:r>
              <a:r>
                <a:rPr lang="it-IT" dirty="0" err="1"/>
                <a:t>after</a:t>
              </a:r>
              <a:r>
                <a:rPr lang="it-IT" dirty="0"/>
                <a:t> </a:t>
              </a:r>
              <a:r>
                <a:rPr lang="it-IT" dirty="0" err="1"/>
                <a:t>removal</a:t>
              </a:r>
              <a:endParaRPr lang="it-IT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672361" y="4249426"/>
            <a:ext cx="4517890" cy="174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skin</a:t>
            </a:r>
            <a:r>
              <a:rPr lang="it-IT" dirty="0"/>
              <a:t> </a:t>
            </a:r>
            <a:r>
              <a:rPr lang="it-IT" dirty="0" err="1"/>
              <a:t>irritation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 and </a:t>
            </a:r>
            <a:r>
              <a:rPr lang="it-IT" dirty="0" err="1"/>
              <a:t>tissue</a:t>
            </a:r>
            <a:r>
              <a:rPr lang="it-IT" dirty="0"/>
              <a:t> trauma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infection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bleeding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full </a:t>
            </a:r>
            <a:r>
              <a:rPr lang="it-IT" dirty="0" err="1"/>
              <a:t>recovery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24 hours</a:t>
            </a:r>
          </a:p>
          <a:p>
            <a:pPr marL="285750" indent="-285750">
              <a:buFont typeface="Wingdings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570" y="647049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Electrode modification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2657" y="1157912"/>
            <a:ext cx="8418443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890400"/>
            <a:ext cx="2179233" cy="43266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667746" y="2204592"/>
            <a:ext cx="12229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34498" y="1580890"/>
            <a:ext cx="170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self-templating electrodeposition </a:t>
            </a:r>
          </a:p>
        </p:txBody>
      </p:sp>
      <p:pic>
        <p:nvPicPr>
          <p:cNvPr id="311" name="Immagine 9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DB6198-FC1D-2846-9A5B-95CDCB9C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7" y="3753359"/>
            <a:ext cx="7702826" cy="1523751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2D3F8891-8112-0049-845B-13A4FA575DDB}"/>
              </a:ext>
            </a:extLst>
          </p:cNvPr>
          <p:cNvGrpSpPr/>
          <p:nvPr/>
        </p:nvGrpSpPr>
        <p:grpSpPr>
          <a:xfrm>
            <a:off x="5665913" y="1816412"/>
            <a:ext cx="2179233" cy="506648"/>
            <a:chOff x="3826151" y="1999948"/>
            <a:chExt cx="1531454" cy="384227"/>
          </a:xfrm>
        </p:grpSpPr>
        <p:pic>
          <p:nvPicPr>
            <p:cNvPr id="318" name="Picture 8">
              <a:extLst>
                <a:ext uri="{FF2B5EF4-FFF2-40B4-BE49-F238E27FC236}">
                  <a16:creationId xmlns:a16="http://schemas.microsoft.com/office/drawing/2014/main" id="{C718D167-087E-5143-B9C0-59419658C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6151" y="2080120"/>
              <a:ext cx="1531454" cy="304055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AD77CFD-C82D-7842-AC7B-E41A5DD8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862" y="1999948"/>
              <a:ext cx="856031" cy="172890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38A656-6CD3-E54C-9C69-8A0FFAEE2701}"/>
              </a:ext>
            </a:extLst>
          </p:cNvPr>
          <p:cNvSpPr txBox="1"/>
          <p:nvPr/>
        </p:nvSpPr>
        <p:spPr>
          <a:xfrm>
            <a:off x="1200138" y="2478660"/>
            <a:ext cx="153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Au</a:t>
            </a:r>
            <a:r>
              <a:rPr lang="it-IT" sz="1600" b="1" dirty="0"/>
              <a:t> </a:t>
            </a:r>
            <a:r>
              <a:rPr lang="it-IT" sz="1600" b="1" dirty="0" err="1"/>
              <a:t>electrode</a:t>
            </a:r>
            <a:endParaRPr lang="it-IT" sz="16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97B2B1-E141-4C49-A878-61CBB5C201CC}"/>
              </a:ext>
            </a:extLst>
          </p:cNvPr>
          <p:cNvSpPr txBox="1"/>
          <p:nvPr/>
        </p:nvSpPr>
        <p:spPr>
          <a:xfrm>
            <a:off x="5823870" y="2428778"/>
            <a:ext cx="1863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     h-</a:t>
            </a:r>
            <a:r>
              <a:rPr lang="it-IT" sz="1600" b="1" dirty="0" err="1"/>
              <a:t>nPG</a:t>
            </a:r>
            <a:r>
              <a:rPr lang="it-IT" sz="1600" b="1" dirty="0"/>
              <a:t> </a:t>
            </a:r>
            <a:r>
              <a:rPr lang="it-IT" sz="1600" b="1" dirty="0" err="1"/>
              <a:t>electrode</a:t>
            </a:r>
            <a:endParaRPr lang="it-IT" sz="1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C7274E-ED32-CB41-964B-3E7A2E9ACE42}"/>
              </a:ext>
            </a:extLst>
          </p:cNvPr>
          <p:cNvSpPr txBox="1"/>
          <p:nvPr/>
        </p:nvSpPr>
        <p:spPr>
          <a:xfrm>
            <a:off x="6536724" y="5572897"/>
            <a:ext cx="159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</a:t>
            </a:r>
            <a:r>
              <a:rPr lang="it-IT" b="1" baseline="-25000" dirty="0"/>
              <a:t>2</a:t>
            </a:r>
            <a:r>
              <a:rPr lang="it-IT" b="1" dirty="0"/>
              <a:t> </a:t>
            </a:r>
            <a:r>
              <a:rPr lang="it-IT" b="1" dirty="0" err="1"/>
              <a:t>bubbling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8760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12731" y="2422257"/>
            <a:ext cx="7814109" cy="1569660"/>
          </a:xfrm>
          <a:prstGeom prst="rect">
            <a:avLst/>
          </a:prstGeom>
          <a:ln>
            <a:solidFill>
              <a:srgbClr val="FF8A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to realize a minimally invasive pain-free microneedles-based sensor for continuous monitoring of AA in the interstitial fluid with comparable sensitivity, selectivity and costs to non-wearable sensors operating in blood or urine.</a:t>
            </a:r>
            <a:endParaRPr lang="it-IT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8461" y="249229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8A00"/>
                </a:solidFill>
              </a:rPr>
              <a:t>Aim of the work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0050" y="770562"/>
            <a:ext cx="8427574" cy="0"/>
          </a:xfrm>
          <a:prstGeom prst="line">
            <a:avLst/>
          </a:prstGeom>
          <a:ln w="38100">
            <a:solidFill>
              <a:srgbClr val="FF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03" y="123724"/>
            <a:ext cx="2066473" cy="6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2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54173</TotalTime>
  <Words>1177</Words>
  <Application>Microsoft Macintosh PowerPoint</Application>
  <PresentationFormat>Presentazione su schermo (4:3)</PresentationFormat>
  <Paragraphs>208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Wingdings</vt:lpstr>
      <vt:lpstr>Office Theme</vt:lpstr>
      <vt:lpstr>KGraph_Plot</vt:lpstr>
      <vt:lpstr>SigmaPlotGraphicObject.11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Bollella</dc:creator>
  <cp:lastModifiedBy>Riccarda Antiochia</cp:lastModifiedBy>
  <cp:revision>448</cp:revision>
  <cp:lastPrinted>2018-05-02T11:33:22Z</cp:lastPrinted>
  <dcterms:created xsi:type="dcterms:W3CDTF">2018-03-14T16:56:42Z</dcterms:created>
  <dcterms:modified xsi:type="dcterms:W3CDTF">2021-05-10T09:14:20Z</dcterms:modified>
</cp:coreProperties>
</file>