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  <p:sldMasterId id="2147483737" r:id="rId3"/>
    <p:sldMasterId id="2147483749" r:id="rId4"/>
  </p:sldMasterIdLst>
  <p:notesMasterIdLst>
    <p:notesMasterId r:id="rId21"/>
  </p:notesMasterIdLst>
  <p:sldIdLst>
    <p:sldId id="256" r:id="rId5"/>
    <p:sldId id="425" r:id="rId6"/>
    <p:sldId id="413" r:id="rId7"/>
    <p:sldId id="418" r:id="rId8"/>
    <p:sldId id="342" r:id="rId9"/>
    <p:sldId id="422" r:id="rId10"/>
    <p:sldId id="428" r:id="rId11"/>
    <p:sldId id="426" r:id="rId12"/>
    <p:sldId id="430" r:id="rId13"/>
    <p:sldId id="431" r:id="rId14"/>
    <p:sldId id="435" r:id="rId15"/>
    <p:sldId id="432" r:id="rId16"/>
    <p:sldId id="434" r:id="rId17"/>
    <p:sldId id="409" r:id="rId18"/>
    <p:sldId id="267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660"/>
  </p:normalViewPr>
  <p:slideViewPr>
    <p:cSldViewPr snapToGrid="0">
      <p:cViewPr>
        <p:scale>
          <a:sx n="70" d="100"/>
          <a:sy n="70" d="100"/>
        </p:scale>
        <p:origin x="14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26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Notes Placeholder 104864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4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1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1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82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23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A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880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335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4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005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19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43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78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739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443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447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809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299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574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0541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211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7972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689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93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400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900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4540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1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2094-1728-4072-B0AF-1D461DBD8C21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HSE 3, SESSION X, Thurs.10th March 2016</a:t>
            </a:r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73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EFF-CCB1-475F-BCE2-81E61777B6D8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HSE 3, SESSION X, Thurs.10th March 2016</a:t>
            </a: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526A-5920-4DA2-ABEF-9C50100E1884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HSE 3, SESSION X, Thurs.10th March 2016</a:t>
            </a:r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6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A611-C805-4029-BD57-6E1058DC01AE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6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HSE 3, SESSION X, Thurs.10th March 2016</a:t>
            </a:r>
          </a:p>
        </p:txBody>
      </p:sp>
      <p:sp>
        <p:nvSpPr>
          <p:cNvPr id="10486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96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9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0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7AC4-2997-4F79-94FD-0ED716116253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6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HSE 3, SESSION X, Thurs.10th March 2016</a:t>
            </a:r>
          </a:p>
        </p:txBody>
      </p:sp>
      <p:sp>
        <p:nvSpPr>
          <p:cNvPr id="10486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1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3444-1F2D-4DB4-AA53-B9CA82DC26CF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6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HSE 3, SESSION X, Thurs.10th March 2016</a:t>
            </a:r>
          </a:p>
        </p:txBody>
      </p:sp>
      <p:sp>
        <p:nvSpPr>
          <p:cNvPr id="10486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81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1C95-ED9E-4EBF-8E4F-41073D34FC3A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6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HSE 3, SESSION X, Thurs.10th March 2016</a:t>
            </a:r>
          </a:p>
        </p:txBody>
      </p:sp>
      <p:sp>
        <p:nvSpPr>
          <p:cNvPr id="10486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5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85D-D452-4248-9969-FE75E52134BB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7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HSE 3, SESSION X, Thurs.10th March 2016</a:t>
            </a:r>
          </a:p>
        </p:txBody>
      </p:sp>
      <p:sp>
        <p:nvSpPr>
          <p:cNvPr id="10487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8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0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D0B0-0088-4420-8940-CBE7FC7657BF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7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HSE 3, SESSION X, Thurs.10th March 2016</a:t>
            </a:r>
          </a:p>
        </p:txBody>
      </p:sp>
      <p:sp>
        <p:nvSpPr>
          <p:cNvPr id="10487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33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4B00-27CF-42D4-A1B6-C60D117A9020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HSE 3, SESSION X, Thurs.10th March 2016</a:t>
            </a:r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0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2CA1-A647-48CA-BFB9-CBED74CDFAC0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6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HSE 3, SESSION X, Thurs.10th March 2016</a:t>
            </a:r>
          </a:p>
        </p:txBody>
      </p:sp>
      <p:sp>
        <p:nvSpPr>
          <p:cNvPr id="10486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2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2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4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6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0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3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12A20-816E-495D-854B-57706CC5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9B52-98DB-41CB-81E4-33A8855D5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3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2717-1D69-4B65-A934-88B5E7C2DD5C}" type="datetimeFigureOut">
              <a:rPr lang="en-AU" smtClean="0"/>
              <a:pPr/>
              <a:t>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14F2-B90C-43FB-93D3-2DA1FB318E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21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D99B6-A80C-4270-8B0E-ED72F708D314}" type="datetime1">
              <a:rPr lang="en-US" smtClean="0"/>
              <a:pPr/>
              <a:t>2/4/2021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HSE 3, SESSION X, Thurs.10th March 2016</a:t>
            </a: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BF4FD-4349-475B-A8DF-FA4AD525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429491" y="2485006"/>
            <a:ext cx="8714509" cy="2121001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NewRomanPS-BoldMT"/>
              </a:rPr>
              <a:t>GRAVITY VARIATION EFFECTS ON THE GROWTH OF MAIZE SHOOTS 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1048603" name="Subtitle 2"/>
          <p:cNvSpPr>
            <a:spLocks noGrp="1"/>
          </p:cNvSpPr>
          <p:nvPr>
            <p:ph type="subTitle" idx="1"/>
          </p:nvPr>
        </p:nvSpPr>
        <p:spPr>
          <a:xfrm>
            <a:off x="6926" y="4606007"/>
            <a:ext cx="6311614" cy="2121001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BY: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Funmilola Oluwafemi</a:t>
            </a:r>
          </a:p>
          <a:p>
            <a:r>
              <a:rPr lang="en-US" sz="1900" b="1" dirty="0">
                <a:solidFill>
                  <a:srgbClr val="002060"/>
                </a:solidFill>
              </a:rPr>
              <a:t>Engineering and Space Systems Department, National Space Research and Development Agency (NASRDA), Abuja, Nigeria.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2EE5D-95E9-4370-BBA9-2A0DB5889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" y="32878"/>
            <a:ext cx="3705266" cy="2452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62D1C0-FA96-4D17-9CA8-5708AE3816D5}"/>
              </a:ext>
            </a:extLst>
          </p:cNvPr>
          <p:cNvSpPr txBox="1"/>
          <p:nvPr/>
        </p:nvSpPr>
        <p:spPr>
          <a:xfrm>
            <a:off x="8877299" y="0"/>
            <a:ext cx="17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AD4F6B-ED0D-4BBA-BE51-CD4A3D4C6D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1444" y="36575"/>
            <a:ext cx="2292824" cy="2285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578E-263F-467B-9F82-5EDC30B3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08384"/>
            <a:ext cx="8215745" cy="1027689"/>
          </a:xfrm>
          <a:solidFill>
            <a:schemeClr val="accent4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5400" b="1" dirty="0"/>
              <a:t>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87F4-E068-429A-94B4-D2C73D73C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40" y="1308859"/>
            <a:ext cx="8433954" cy="2465216"/>
          </a:xfrm>
          <a:ln>
            <a:solidFill>
              <a:schemeClr val="accent2"/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400" b="1" dirty="0"/>
              <a:t>Growth-rate</a:t>
            </a:r>
          </a:p>
          <a:p>
            <a:pPr marL="0" indent="0" algn="just">
              <a:buNone/>
            </a:pPr>
            <a:endParaRPr lang="en-US" sz="3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5CEC9-E3D9-4D34-B382-336685E1E9DC}"/>
              </a:ext>
            </a:extLst>
          </p:cNvPr>
          <p:cNvSpPr txBox="1"/>
          <p:nvPr/>
        </p:nvSpPr>
        <p:spPr>
          <a:xfrm>
            <a:off x="8700656" y="0"/>
            <a:ext cx="68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638B2C-0285-4A42-8C22-78D71AC3D2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11" y="3406059"/>
            <a:ext cx="4952149" cy="2709914"/>
          </a:xfrm>
          <a:prstGeom prst="rect">
            <a:avLst/>
          </a:prstGeom>
          <a:noFill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2FC71C7-CF33-4B67-99B9-B0872D0F54A5}"/>
              </a:ext>
            </a:extLst>
          </p:cNvPr>
          <p:cNvSpPr/>
          <p:nvPr/>
        </p:nvSpPr>
        <p:spPr>
          <a:xfrm>
            <a:off x="4046211" y="1783518"/>
            <a:ext cx="4952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The average growth-rate of the shoots for the 1G-control sample was 1.25cm/</a:t>
            </a:r>
            <a:r>
              <a:rPr lang="en-US" sz="2000" b="1" dirty="0" err="1"/>
              <a:t>hr</a:t>
            </a:r>
            <a:r>
              <a:rPr lang="en-US" sz="2000" b="1" dirty="0"/>
              <a:t> while that of the </a:t>
            </a:r>
            <a:r>
              <a:rPr lang="en-US" sz="2000" b="1" dirty="0" err="1"/>
              <a:t>clinorotated</a:t>
            </a:r>
            <a:r>
              <a:rPr lang="en-US" sz="2000" b="1" dirty="0"/>
              <a:t> sample was 1.26cm/hr.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693C097-1D1B-49C2-97C8-AE985F089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" y="1943560"/>
            <a:ext cx="3900571" cy="474870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DB2E742-E448-48D4-879A-9732AD666D5C}"/>
              </a:ext>
            </a:extLst>
          </p:cNvPr>
          <p:cNvSpPr/>
          <p:nvPr/>
        </p:nvSpPr>
        <p:spPr>
          <a:xfrm>
            <a:off x="4046211" y="6213912"/>
            <a:ext cx="48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Shoot length of the 1G-control and the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clinorotated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samples of maize seedlings.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057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578E-263F-467B-9F82-5EDC30B3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08384"/>
            <a:ext cx="8215745" cy="1027689"/>
          </a:xfrm>
          <a:solidFill>
            <a:schemeClr val="accent4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5400" b="1" dirty="0"/>
              <a:t>RESULT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87F4-E068-429A-94B4-D2C73D73C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40" y="1308859"/>
            <a:ext cx="8433954" cy="2465216"/>
          </a:xfrm>
          <a:ln>
            <a:solidFill>
              <a:schemeClr val="accent2"/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400" b="1" dirty="0"/>
              <a:t>Shoot curvature</a:t>
            </a:r>
          </a:p>
          <a:p>
            <a:pPr marL="0" indent="0" algn="just">
              <a:buNone/>
            </a:pPr>
            <a:endParaRPr lang="en-US" sz="3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5CEC9-E3D9-4D34-B382-336685E1E9DC}"/>
              </a:ext>
            </a:extLst>
          </p:cNvPr>
          <p:cNvSpPr txBox="1"/>
          <p:nvPr/>
        </p:nvSpPr>
        <p:spPr>
          <a:xfrm>
            <a:off x="8700656" y="0"/>
            <a:ext cx="68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1FCA7-D4EF-4D91-AE10-87A2C0720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0" y="2030819"/>
            <a:ext cx="4341300" cy="46206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2A1F63-05A1-4F80-93C9-60AEA4019D8E}"/>
              </a:ext>
            </a:extLst>
          </p:cNvPr>
          <p:cNvSpPr/>
          <p:nvPr/>
        </p:nvSpPr>
        <p:spPr>
          <a:xfrm>
            <a:off x="4580234" y="2003071"/>
            <a:ext cx="4426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The average angular rate of the shoot bending for the 90⁰-turned was 55.49⁰/</a:t>
            </a:r>
            <a:r>
              <a:rPr lang="en-US" sz="2000" b="1" dirty="0" err="1"/>
              <a:t>hr</a:t>
            </a:r>
            <a:r>
              <a:rPr lang="en-US" sz="2000" b="1" dirty="0"/>
              <a:t> while that of the </a:t>
            </a:r>
            <a:r>
              <a:rPr lang="en-US" sz="2000" b="1" dirty="0" err="1"/>
              <a:t>clinorotated</a:t>
            </a:r>
            <a:r>
              <a:rPr lang="en-US" sz="2000" b="1" dirty="0"/>
              <a:t> was 50.77⁰/hr.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EF4671-ED3A-468B-A430-DCDB19B2036E}"/>
              </a:ext>
            </a:extLst>
          </p:cNvPr>
          <p:cNvSpPr/>
          <p:nvPr/>
        </p:nvSpPr>
        <p:spPr>
          <a:xfrm>
            <a:off x="4581075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Shoot curvature of the 90⁰-turned and the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clinorotated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samples of maize seedlings.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7E1888-3D6E-434F-A3AC-2800C5A592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80234" y="3404263"/>
            <a:ext cx="4563766" cy="27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5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578E-263F-467B-9F82-5EDC30B3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43532"/>
            <a:ext cx="8215745" cy="1027689"/>
          </a:xfrm>
          <a:solidFill>
            <a:schemeClr val="bg2">
              <a:lumMod val="5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6000" b="1" dirty="0"/>
              <a:t>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5CEC9-E3D9-4D34-B382-336685E1E9DC}"/>
              </a:ext>
            </a:extLst>
          </p:cNvPr>
          <p:cNvSpPr txBox="1"/>
          <p:nvPr/>
        </p:nvSpPr>
        <p:spPr>
          <a:xfrm>
            <a:off x="8679872" y="0"/>
            <a:ext cx="47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CF2A8-1590-4C02-8F6D-C0640EF6CB99}"/>
              </a:ext>
            </a:extLst>
          </p:cNvPr>
          <p:cNvSpPr/>
          <p:nvPr/>
        </p:nvSpPr>
        <p:spPr>
          <a:xfrm>
            <a:off x="182645" y="1164134"/>
            <a:ext cx="87334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sz="2800" b="1" dirty="0"/>
              <a:t>The shoot length enhancement have physiological basis.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sz="2800" dirty="0"/>
              <a:t>It can be deduced that there could be </a:t>
            </a:r>
            <a:r>
              <a:rPr lang="en-US" sz="2800" b="1" dirty="0"/>
              <a:t>changes in the vascular structure of the shoots </a:t>
            </a:r>
            <a:r>
              <a:rPr lang="en-US" sz="2800" dirty="0"/>
              <a:t>as a result of the orientation of microfibrils and their assembly in developing vessels </a:t>
            </a:r>
            <a:r>
              <a:rPr lang="en-US" sz="2800" b="1" dirty="0"/>
              <a:t>perturbed by simulated microgravity.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sz="2800" dirty="0"/>
              <a:t>The image of the 90°-turned sample showed that the shoots started bending in the direction of gravity after the petri-dish was turned by 90°. </a:t>
            </a:r>
            <a:r>
              <a:rPr lang="en-US" sz="2800" b="1" dirty="0"/>
              <a:t>This is an evidence of gravitropism of the shoots; this indicates a positive response to simulated microgravity.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sz="2800" dirty="0"/>
              <a:t>Therefore, </a:t>
            </a:r>
            <a:r>
              <a:rPr lang="en-US" sz="2800" b="1" dirty="0"/>
              <a:t>maize has a promising result with the use of Clinostat simulated microgravity model.</a:t>
            </a:r>
          </a:p>
        </p:txBody>
      </p:sp>
    </p:spTree>
    <p:extLst>
      <p:ext uri="{BB962C8B-B14F-4D97-AF65-F5344CB8AC3E}">
        <p14:creationId xmlns:p14="http://schemas.microsoft.com/office/powerpoint/2010/main" val="105166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578E-263F-467B-9F82-5EDC30B3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43532"/>
            <a:ext cx="8215745" cy="1027689"/>
          </a:xfrm>
          <a:solidFill>
            <a:schemeClr val="bg2">
              <a:lumMod val="5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6000" b="1" dirty="0"/>
              <a:t>FUTURE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5CEC9-E3D9-4D34-B382-336685E1E9DC}"/>
              </a:ext>
            </a:extLst>
          </p:cNvPr>
          <p:cNvSpPr txBox="1"/>
          <p:nvPr/>
        </p:nvSpPr>
        <p:spPr>
          <a:xfrm>
            <a:off x="8679872" y="0"/>
            <a:ext cx="47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CD05C-E888-47EE-A6DC-32B7245A1D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827421"/>
            <a:ext cx="8963526" cy="35974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F96D00-6A60-43A1-B6B3-A353CAC3FEF0}"/>
              </a:ext>
            </a:extLst>
          </p:cNvPr>
          <p:cNvSpPr/>
          <p:nvPr/>
        </p:nvSpPr>
        <p:spPr>
          <a:xfrm>
            <a:off x="2442790" y="6352803"/>
            <a:ext cx="5437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Developmental vegetative stages of corn 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04921D-DF13-4E25-A24D-304A5CDFEBE4}"/>
              </a:ext>
            </a:extLst>
          </p:cNvPr>
          <p:cNvSpPr/>
          <p:nvPr/>
        </p:nvSpPr>
        <p:spPr>
          <a:xfrm>
            <a:off x="48124" y="1383621"/>
            <a:ext cx="8963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study is only on the shoot morphology (curvature and length); further research work is proposed on the plant photosynthesis, respiration, transpiration, and gene expression. All these involve the flow of information and communications within the underlying cells.</a:t>
            </a:r>
          </a:p>
        </p:txBody>
      </p:sp>
    </p:spTree>
    <p:extLst>
      <p:ext uri="{BB962C8B-B14F-4D97-AF65-F5344CB8AC3E}">
        <p14:creationId xmlns:p14="http://schemas.microsoft.com/office/powerpoint/2010/main" val="145118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54" y="138546"/>
            <a:ext cx="8863446" cy="6096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Rockwell" panose="02060603020205020403" pitchFamily="18" charset="0"/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01" y="866102"/>
            <a:ext cx="6874225" cy="5756563"/>
          </a:xfr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Plants account for the majority of human food. Therefore, </a:t>
            </a:r>
            <a:r>
              <a:rPr lang="en-US" sz="2800" b="1" dirty="0">
                <a:solidFill>
                  <a:schemeClr val="tx1"/>
                </a:solidFill>
              </a:rPr>
              <a:t>improving the growth-rate status of plants will help increase the crop’s yield </a:t>
            </a:r>
            <a:r>
              <a:rPr lang="en-US" sz="2800" dirty="0">
                <a:solidFill>
                  <a:schemeClr val="tx1"/>
                </a:solidFill>
              </a:rPr>
              <a:t>which is an important factor to feeding the world’s growing population.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In this study, simulated microgravity using 2-D Clinostat was able to cause an increase in the shoot growth-rate of maize as a response from gravity to simulated microgravity.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Therefore, simulated microgravity of Clinostat is proposed to have beneficial effects on the in-built structure of seedlings before they are transplanted unto the field to produce </a:t>
            </a:r>
            <a:r>
              <a:rPr lang="en-US" sz="2800" b="1" dirty="0">
                <a:solidFill>
                  <a:schemeClr val="tx1"/>
                </a:solidFill>
              </a:rPr>
              <a:t>better product yields and higher nutritional qualities</a:t>
            </a:r>
            <a:r>
              <a:rPr lang="en-US" sz="2800" dirty="0">
                <a:solidFill>
                  <a:schemeClr val="tx1"/>
                </a:solidFill>
              </a:rPr>
              <a:t>. Thus, “simulated space stressing” of plant at the early stage of seedling could be advantageous.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49D167-3B4E-493E-AFA0-858A274C923F}"/>
              </a:ext>
            </a:extLst>
          </p:cNvPr>
          <p:cNvSpPr/>
          <p:nvPr/>
        </p:nvSpPr>
        <p:spPr>
          <a:xfrm>
            <a:off x="8686800" y="20590"/>
            <a:ext cx="54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30806-BF45-41DD-8479-6BD22DBBE2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90347" y="748146"/>
            <a:ext cx="2121751" cy="59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9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347632" y="52099"/>
            <a:ext cx="8429222" cy="512619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124690" y="651796"/>
            <a:ext cx="8894619" cy="5898427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28600" indent="-228600" algn="just">
              <a:lnSpc>
                <a:spcPct val="75000"/>
              </a:lnSpc>
              <a:buAutoNum type="arabicPeriod"/>
            </a:pPr>
            <a:r>
              <a:rPr lang="en-AU" sz="1600" dirty="0" err="1"/>
              <a:t>Afolayan</a:t>
            </a:r>
            <a:r>
              <a:rPr lang="en-AU" sz="1600" dirty="0"/>
              <a:t>, E.M.; Oluwafemi, F.A.; Jeff-</a:t>
            </a:r>
            <a:r>
              <a:rPr lang="en-AU" sz="1600" dirty="0" err="1"/>
              <a:t>Agboola</a:t>
            </a:r>
            <a:r>
              <a:rPr lang="en-AU" sz="1600" dirty="0"/>
              <a:t>, E.O.; </a:t>
            </a:r>
            <a:r>
              <a:rPr lang="en-AU" sz="1600" dirty="0" err="1"/>
              <a:t>Oluwasegun</a:t>
            </a:r>
            <a:r>
              <a:rPr lang="en-AU" sz="1600" dirty="0"/>
              <a:t>, T.; </a:t>
            </a:r>
            <a:r>
              <a:rPr lang="en-AU" sz="1600" dirty="0" err="1"/>
              <a:t>Ayankale</a:t>
            </a:r>
            <a:r>
              <a:rPr lang="en-AU" sz="1600" dirty="0"/>
              <a:t>, J.O. Socio-economic benefits of microgravity research. Arid Zone Journal of Engineering, Technology and Environment (AZOJETE), Centre for Satellite Technology Development Special Issue: Space Science and Technology for Sustainable Development 2019, 15, SP.i2: 57-74, Print ISSN: 1596-2490, Electron </a:t>
            </a:r>
            <a:r>
              <a:rPr lang="en-AU" sz="1600" dirty="0" err="1"/>
              <a:t>vic</a:t>
            </a:r>
            <a:r>
              <a:rPr lang="en-AU" sz="1600" dirty="0"/>
              <a:t> ISSN: 2545-5818.</a:t>
            </a:r>
          </a:p>
          <a:p>
            <a:pPr marL="228600" indent="-228600" algn="just">
              <a:lnSpc>
                <a:spcPct val="75000"/>
              </a:lnSpc>
              <a:buAutoNum type="arabicPeriod"/>
            </a:pPr>
            <a:r>
              <a:rPr lang="en-AU" sz="1600" dirty="0"/>
              <a:t>Oluwafemi, F.A.; De La Torre, A.; </a:t>
            </a:r>
            <a:r>
              <a:rPr lang="en-AU" sz="1600" dirty="0" err="1"/>
              <a:t>Afolayan</a:t>
            </a:r>
            <a:r>
              <a:rPr lang="en-AU" sz="1600" dirty="0"/>
              <a:t>, E.M.; Olalekan-Ajayi, B.M.; </a:t>
            </a:r>
            <a:r>
              <a:rPr lang="en-AU" sz="1600" dirty="0" err="1"/>
              <a:t>Dhital</a:t>
            </a:r>
            <a:r>
              <a:rPr lang="en-AU" sz="1600" dirty="0"/>
              <a:t>, B.; Mora-Almanza, J.G.; </a:t>
            </a:r>
            <a:r>
              <a:rPr lang="en-AU" sz="1600" dirty="0" err="1"/>
              <a:t>Potrivitu</a:t>
            </a:r>
            <a:r>
              <a:rPr lang="en-AU" sz="1600" dirty="0"/>
              <a:t>, G.; Creech, J.; </a:t>
            </a:r>
            <a:r>
              <a:rPr lang="en-AU" sz="1600" dirty="0" err="1"/>
              <a:t>Rivolta</a:t>
            </a:r>
            <a:r>
              <a:rPr lang="en-AU" sz="1600" dirty="0"/>
              <a:t>, A. Space food and nutrition in a long-term manned mission. Adv. Astronaut. Sci. Technol. 2018, 1, 1. Doi: 10.1007/s42423-018-0016-2.</a:t>
            </a:r>
          </a:p>
          <a:p>
            <a:pPr marL="228600" indent="-228600" algn="just">
              <a:lnSpc>
                <a:spcPct val="75000"/>
              </a:lnSpc>
              <a:buAutoNum type="arabicPeriod"/>
            </a:pPr>
            <a:r>
              <a:rPr lang="en-AU" sz="1600" dirty="0"/>
              <a:t>Howard, G.L. The Influence of microgravity on plants. NASA Surface Systems Office, Space Life Sciences Laboratory, Mail Code NE-S-1, Kennedy Space </a:t>
            </a:r>
            <a:r>
              <a:rPr lang="en-AU" sz="1600" dirty="0" err="1"/>
              <a:t>Center</a:t>
            </a:r>
            <a:r>
              <a:rPr lang="en-AU" sz="1600" dirty="0"/>
              <a:t>, FL 32899. NASA ISS Research Academy and Pre-Application Meeting, South Shore Harbour Resort &amp; Conference </a:t>
            </a:r>
            <a:r>
              <a:rPr lang="en-AU" sz="1600" dirty="0" err="1"/>
              <a:t>Center</a:t>
            </a:r>
            <a:r>
              <a:rPr lang="en-AU" sz="1600" dirty="0"/>
              <a:t>, League City, Texas, 2010.</a:t>
            </a:r>
          </a:p>
          <a:p>
            <a:pPr marL="228600" indent="-228600" algn="just">
              <a:lnSpc>
                <a:spcPct val="75000"/>
              </a:lnSpc>
              <a:buAutoNum type="arabicPeriod"/>
            </a:pPr>
            <a:r>
              <a:rPr lang="en-AU" sz="1600" dirty="0"/>
              <a:t>Oluwafemi, F.A.; </a:t>
            </a:r>
            <a:r>
              <a:rPr lang="en-AU" sz="1600" dirty="0" err="1"/>
              <a:t>Ibraheem</a:t>
            </a:r>
            <a:r>
              <a:rPr lang="en-AU" sz="1600" dirty="0"/>
              <a:t>, O.; </a:t>
            </a:r>
            <a:r>
              <a:rPr lang="en-AU" sz="1600" dirty="0" err="1"/>
              <a:t>Fatoki</a:t>
            </a:r>
            <a:r>
              <a:rPr lang="en-AU" sz="1600" dirty="0"/>
              <a:t>, T.H. Clinostat microgravity impact on shoot morphology of selected nutritional and economic crops. Plant Cell </a:t>
            </a:r>
            <a:r>
              <a:rPr lang="en-AU" sz="1600" dirty="0" err="1"/>
              <a:t>Biotechnol</a:t>
            </a:r>
            <a:r>
              <a:rPr lang="en-AU" sz="1600" dirty="0"/>
              <a:t> Mol Biol. 2020, 21(43&amp;44), 92-104. ISSN: 0972-2025.</a:t>
            </a:r>
          </a:p>
          <a:p>
            <a:pPr marL="228600" indent="-228600" algn="just">
              <a:lnSpc>
                <a:spcPct val="75000"/>
              </a:lnSpc>
              <a:buAutoNum type="arabicPeriod"/>
            </a:pPr>
            <a:r>
              <a:rPr lang="en-AU" sz="1600" dirty="0"/>
              <a:t>Oluwafemi, F.A; </a:t>
            </a:r>
            <a:r>
              <a:rPr lang="en-AU" sz="1600" dirty="0" err="1"/>
              <a:t>Olubiyi</a:t>
            </a:r>
            <a:r>
              <a:rPr lang="en-AU" sz="1600" dirty="0"/>
              <a:t>, R.A. Investigation of corn seeds growth under simulated microgravity. Arid Zone Journal of Engineering, Technology and Environment (AZOJETE), Centre for Satellite Technology Development Special Issue: Space Science and Technology for Sustainable Development 2019, 15, SP.i2:110-115, Print ISSN: 1596-2490, Electronic ISSN: 2545-5818.</a:t>
            </a:r>
          </a:p>
          <a:p>
            <a:pPr marL="228600" indent="-228600" algn="just">
              <a:lnSpc>
                <a:spcPct val="75000"/>
              </a:lnSpc>
              <a:buAutoNum type="arabicPeriod"/>
            </a:pPr>
            <a:r>
              <a:rPr lang="en-AU" sz="1600" dirty="0" err="1"/>
              <a:t>Awika</a:t>
            </a:r>
            <a:r>
              <a:rPr lang="en-AU" sz="1600" dirty="0"/>
              <a:t>, M.J. Major cereal grains production and use around the world. ACS symposium series. 2011, 1089, pp. 1-13. DOI: 10.1021/bk-2011-1089.ch001.</a:t>
            </a:r>
          </a:p>
          <a:p>
            <a:pPr marL="228600" indent="-228600" algn="just">
              <a:lnSpc>
                <a:spcPct val="75000"/>
              </a:lnSpc>
              <a:buAutoNum type="arabicPeriod"/>
            </a:pPr>
            <a:r>
              <a:rPr lang="en-AU" sz="1600" dirty="0"/>
              <a:t>United Nations. Teacher’s guide to plant experiments in microgravity. Human Space Technology Initiative. United Nations Programme on Space Applications, Publishing and Library Section, United Nations Office, ST/SPACE/63, New York, 2013.</a:t>
            </a:r>
          </a:p>
          <a:p>
            <a:pPr marL="228600" indent="-228600" algn="just">
              <a:lnSpc>
                <a:spcPct val="75000"/>
              </a:lnSpc>
              <a:buAutoNum type="arabicPeriod"/>
            </a:pPr>
            <a:endParaRPr lang="en-AU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A52682-51BF-471D-A5E2-A6AE86B6304C}"/>
              </a:ext>
            </a:extLst>
          </p:cNvPr>
          <p:cNvSpPr/>
          <p:nvPr/>
        </p:nvSpPr>
        <p:spPr>
          <a:xfrm>
            <a:off x="8742218" y="15672"/>
            <a:ext cx="484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431443" y="0"/>
            <a:ext cx="8229600" cy="1143000"/>
          </a:xfrm>
        </p:spPr>
        <p:txBody>
          <a:bodyPr/>
          <a:lstStyle/>
          <a:p>
            <a:endParaRPr lang="en-AU" b="1" dirty="0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558622" y="1472192"/>
            <a:ext cx="8229600" cy="5385808"/>
          </a:xfrm>
          <a:ln>
            <a:noFill/>
          </a:ln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8000" dirty="0">
                <a:solidFill>
                  <a:srgbClr val="002060"/>
                </a:solidFill>
              </a:rPr>
              <a:t>THANKS FOR YOUR ACTIVE ATTENTION</a:t>
            </a:r>
            <a:endParaRPr lang="en-AU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2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578E-263F-467B-9F82-5EDC30B3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0"/>
            <a:ext cx="8215745" cy="1027689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87F4-E068-429A-94B4-D2C73D73C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6" y="1144498"/>
            <a:ext cx="8215745" cy="5405725"/>
          </a:xfrm>
          <a:ln>
            <a:solidFill>
              <a:schemeClr val="accent2"/>
            </a:solidFill>
          </a:ln>
          <a:effectLst>
            <a:softEdge rad="317500"/>
          </a:effectLst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2400" b="1" dirty="0"/>
              <a:t>Introduction</a:t>
            </a:r>
          </a:p>
          <a:p>
            <a:pPr marL="742950" indent="-742950">
              <a:buAutoNum type="arabicPeriod"/>
            </a:pPr>
            <a:r>
              <a:rPr lang="en-US" sz="2400" b="1" dirty="0"/>
              <a:t>Microgravity Research</a:t>
            </a:r>
          </a:p>
          <a:p>
            <a:pPr marL="742950" indent="-742950">
              <a:buAutoNum type="arabicPeriod"/>
            </a:pPr>
            <a:r>
              <a:rPr lang="en-US" sz="2400" b="1" dirty="0"/>
              <a:t>Selected Crop for Microgravity Simulations</a:t>
            </a:r>
          </a:p>
          <a:p>
            <a:pPr marL="742950" indent="-742950">
              <a:buAutoNum type="arabicPeriod"/>
            </a:pPr>
            <a:r>
              <a:rPr lang="en-US" sz="2400" b="1" dirty="0"/>
              <a:t>Importance of Plants Shoot</a:t>
            </a:r>
          </a:p>
          <a:p>
            <a:pPr marL="742950" indent="-742950">
              <a:buAutoNum type="arabicPeriod"/>
            </a:pPr>
            <a:r>
              <a:rPr lang="en-US" sz="2400" b="1" dirty="0"/>
              <a:t>Aim</a:t>
            </a:r>
          </a:p>
          <a:p>
            <a:pPr marL="742950" indent="-742950">
              <a:buAutoNum type="arabicPeriod"/>
            </a:pPr>
            <a:r>
              <a:rPr lang="en-US" sz="2400" b="1" dirty="0"/>
              <a:t>Experiment</a:t>
            </a:r>
          </a:p>
          <a:p>
            <a:pPr marL="742950" indent="-742950">
              <a:buAutoNum type="arabicPeriod"/>
            </a:pPr>
            <a:r>
              <a:rPr lang="en-US" sz="2400" b="1" dirty="0"/>
              <a:t>The Three Samples</a:t>
            </a:r>
          </a:p>
          <a:p>
            <a:pPr marL="742950" indent="-742950">
              <a:buAutoNum type="arabicPeriod"/>
            </a:pPr>
            <a:r>
              <a:rPr lang="en-US" sz="2400" b="1" dirty="0"/>
              <a:t>Results</a:t>
            </a:r>
          </a:p>
          <a:p>
            <a:pPr marL="742950" indent="-742950">
              <a:buAutoNum type="arabicPeriod"/>
            </a:pPr>
            <a:r>
              <a:rPr lang="en-US" sz="2400" b="1" dirty="0"/>
              <a:t>Discussion</a:t>
            </a:r>
          </a:p>
          <a:p>
            <a:pPr marL="742950" indent="-742950">
              <a:buAutoNum type="arabicPeriod"/>
            </a:pPr>
            <a:r>
              <a:rPr lang="en-US" sz="2400" b="1" dirty="0"/>
              <a:t>Future Work</a:t>
            </a:r>
          </a:p>
          <a:p>
            <a:pPr marL="742950" indent="-742950">
              <a:buAutoNum type="arabicPeriod"/>
            </a:pPr>
            <a:r>
              <a:rPr lang="en-US" sz="2400" b="1" dirty="0"/>
              <a:t>Conclusion</a:t>
            </a:r>
          </a:p>
          <a:p>
            <a:pPr marL="742950" indent="-742950">
              <a:buAutoNum type="arabicPeriod"/>
            </a:pPr>
            <a:r>
              <a:rPr lang="en-US" sz="2400" b="1" dirty="0"/>
              <a:t>References</a:t>
            </a:r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9CD0-51A0-41AA-9391-15DD71BA7BDB}"/>
              </a:ext>
            </a:extLst>
          </p:cNvPr>
          <p:cNvSpPr txBox="1"/>
          <p:nvPr/>
        </p:nvSpPr>
        <p:spPr>
          <a:xfrm>
            <a:off x="8877299" y="0"/>
            <a:ext cx="17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041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8C2E-80E8-4D8A-BA29-02FA4F2CC4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AA87-F9B2-4CCB-A10D-BD45CFC31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7" y="1455895"/>
            <a:ext cx="5906433" cy="4983161"/>
          </a:xfrm>
        </p:spPr>
        <p:txBody>
          <a:bodyPr>
            <a:noAutofit/>
          </a:bodyPr>
          <a:lstStyle/>
          <a:p>
            <a:pPr algn="just"/>
            <a:r>
              <a:rPr lang="en-US" sz="2050" b="1" dirty="0"/>
              <a:t>Gravity </a:t>
            </a:r>
            <a:r>
              <a:rPr lang="en-US" sz="2050" dirty="0"/>
              <a:t>is always present on earth.</a:t>
            </a:r>
          </a:p>
          <a:p>
            <a:pPr algn="just"/>
            <a:r>
              <a:rPr lang="en-US" sz="2050" b="1" dirty="0"/>
              <a:t>Microgravity</a:t>
            </a:r>
            <a:r>
              <a:rPr lang="en-US" sz="2050" dirty="0"/>
              <a:t> is a characteristic of the outer space environment.</a:t>
            </a:r>
          </a:p>
          <a:p>
            <a:pPr algn="just"/>
            <a:r>
              <a:rPr lang="en-US" sz="2050" b="1" dirty="0"/>
              <a:t>On-board spaceflight microgravity-experiments are rare and expensive.</a:t>
            </a:r>
          </a:p>
          <a:p>
            <a:pPr algn="just"/>
            <a:r>
              <a:rPr lang="en-US" sz="2050" b="1" dirty="0"/>
              <a:t>Similar experiments </a:t>
            </a:r>
            <a:r>
              <a:rPr lang="en-US" sz="2050" dirty="0"/>
              <a:t>are now being conducted on the earth surface using microgravity equipment that provides simulated microgravity conditions; such as the Clinostats.</a:t>
            </a:r>
          </a:p>
          <a:p>
            <a:pPr algn="just"/>
            <a:r>
              <a:rPr lang="en-US" sz="2050" dirty="0"/>
              <a:t>A </a:t>
            </a:r>
            <a:r>
              <a:rPr lang="en-US" sz="2050" b="1" dirty="0"/>
              <a:t>Clinostat device </a:t>
            </a:r>
            <a:r>
              <a:rPr lang="en-US" sz="2050" dirty="0"/>
              <a:t>uses rotation to negate gravitational-pull effects on plant growth and development.</a:t>
            </a:r>
          </a:p>
          <a:p>
            <a:pPr algn="just"/>
            <a:r>
              <a:rPr lang="en-US" sz="2050" b="1" dirty="0"/>
              <a:t>A two-dimensional (2-D) Clinostat </a:t>
            </a:r>
            <a:r>
              <a:rPr lang="en-US" sz="2050" dirty="0"/>
              <a:t>has a single rotational axis, which runs perpendicular to the direction of the gravity vector. It operates with respect to speed and direction of the rotation.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129CE-5946-4A94-A6BE-821132710713}"/>
              </a:ext>
            </a:extLst>
          </p:cNvPr>
          <p:cNvSpPr txBox="1"/>
          <p:nvPr/>
        </p:nvSpPr>
        <p:spPr>
          <a:xfrm>
            <a:off x="8891154" y="0"/>
            <a:ext cx="17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pic>
        <p:nvPicPr>
          <p:cNvPr id="8" name="Picture 2" descr="C:\Users\Funmi\Desktop\WORK\InternationalSpaceStation1000.jpg">
            <a:extLst>
              <a:ext uri="{FF2B5EF4-FFF2-40B4-BE49-F238E27FC236}">
                <a16:creationId xmlns:a16="http://schemas.microsoft.com/office/drawing/2014/main" id="{19F3CA58-7A62-42EA-AFE7-497E1213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3254" y="1663769"/>
            <a:ext cx="2991084" cy="210147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0234A7-B173-4855-83F0-3D71B2F20995}"/>
              </a:ext>
            </a:extLst>
          </p:cNvPr>
          <p:cNvSpPr/>
          <p:nvPr/>
        </p:nvSpPr>
        <p:spPr>
          <a:xfrm>
            <a:off x="5986095" y="3762810"/>
            <a:ext cx="3855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b="1" dirty="0">
                <a:solidFill>
                  <a:prstClr val="black"/>
                </a:solidFill>
              </a:rPr>
              <a:t>International Space Station (ISS)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4ECF2-190D-45A7-BBC1-27A2D286C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255" y="4241673"/>
            <a:ext cx="2991083" cy="21056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AF7C4D-E1DF-40F3-A457-FE505018F0EA}"/>
              </a:ext>
            </a:extLst>
          </p:cNvPr>
          <p:cNvSpPr txBox="1"/>
          <p:nvPr/>
        </p:nvSpPr>
        <p:spPr>
          <a:xfrm>
            <a:off x="5995555" y="6347354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2-D Clinostat</a:t>
            </a:r>
          </a:p>
        </p:txBody>
      </p:sp>
    </p:spTree>
    <p:extLst>
      <p:ext uri="{BB962C8B-B14F-4D97-AF65-F5344CB8AC3E}">
        <p14:creationId xmlns:p14="http://schemas.microsoft.com/office/powerpoint/2010/main" val="125424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742950" y="76200"/>
            <a:ext cx="7696200" cy="1219200"/>
          </a:xfrm>
          <a:solidFill>
            <a:schemeClr val="accent3">
              <a:lumMod val="40000"/>
              <a:lumOff val="60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en-US" sz="4000" b="1" dirty="0"/>
              <a:t>MICROGRAVITY RESEARCH</a:t>
            </a:r>
            <a:endParaRPr lang="en-US" sz="5000" b="1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177421" y="1064525"/>
            <a:ext cx="8744699" cy="5717275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just"/>
            <a:r>
              <a:rPr lang="en-US" sz="3300" b="1" dirty="0"/>
              <a:t>Microgravity research gives insight on the new orientation of plants</a:t>
            </a:r>
            <a:r>
              <a:rPr lang="en-US" sz="3300" dirty="0"/>
              <a:t> after been impacted by microgravity. </a:t>
            </a:r>
          </a:p>
          <a:p>
            <a:pPr algn="just"/>
            <a:r>
              <a:rPr lang="en-US" sz="3300" dirty="0"/>
              <a:t>These effects of microgravity on plants sometime </a:t>
            </a:r>
            <a:r>
              <a:rPr lang="en-US" sz="3300" b="1" dirty="0"/>
              <a:t>gives definite changes which could be beneficial. </a:t>
            </a:r>
          </a:p>
          <a:p>
            <a:pPr algn="just"/>
            <a:r>
              <a:rPr lang="en-US" sz="3300" dirty="0"/>
              <a:t>These researches are therefore called </a:t>
            </a:r>
            <a:r>
              <a:rPr lang="en-US" sz="3300" b="1" dirty="0"/>
              <a:t>gravity variation researches</a:t>
            </a:r>
            <a:r>
              <a:rPr lang="en-US" sz="3300" dirty="0"/>
              <a:t> as the normal-earth-gravity (1G) and microgravity (µg) platforms are possible variations for experimental purposes.</a:t>
            </a:r>
            <a:endParaRPr lang="en-US" sz="3300" dirty="0">
              <a:effectLst/>
            </a:endParaRPr>
          </a:p>
        </p:txBody>
      </p:sp>
      <p:sp>
        <p:nvSpPr>
          <p:cNvPr id="1048606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8672945" y="-174625"/>
            <a:ext cx="47105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BF4FD-4349-475B-A8DF-FA4AD5255A6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07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4746" y="0"/>
            <a:ext cx="9573491" cy="1130589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en-US" sz="3200" b="1" dirty="0"/>
              <a:t>SELECTED CROP FOR MICROGRAVITY SIMULATIONS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3" y="1101103"/>
            <a:ext cx="9067799" cy="1130589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</a:rPr>
              <a:t>The selected crop is </a:t>
            </a:r>
            <a:r>
              <a:rPr lang="en-US" sz="2200" b="1" dirty="0">
                <a:solidFill>
                  <a:srgbClr val="FF0000"/>
                </a:solidFill>
              </a:rPr>
              <a:t>maize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</a:rPr>
              <a:t>It is selected because of its </a:t>
            </a:r>
            <a:r>
              <a:rPr lang="en-US" sz="2200" b="1" dirty="0">
                <a:solidFill>
                  <a:schemeClr val="tx1"/>
                </a:solidFill>
              </a:rPr>
              <a:t>nutritional and economical values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</a:rPr>
              <a:t>It is </a:t>
            </a:r>
            <a:r>
              <a:rPr lang="en-US" sz="2200" b="1" dirty="0">
                <a:solidFill>
                  <a:schemeClr val="tx1"/>
                </a:solidFill>
              </a:rPr>
              <a:t>number one cereal in Africa and number two cereal in the world. </a:t>
            </a:r>
          </a:p>
          <a:p>
            <a:pPr algn="just"/>
            <a:endParaRPr lang="en-US" sz="22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8DE38-5DDD-4835-A030-67F01607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01" y="2473413"/>
            <a:ext cx="7193901" cy="40152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44C64-55D6-4962-B9E8-C6491CA258CF}"/>
              </a:ext>
            </a:extLst>
          </p:cNvPr>
          <p:cNvSpPr/>
          <p:nvPr/>
        </p:nvSpPr>
        <p:spPr>
          <a:xfrm>
            <a:off x="3703683" y="6488668"/>
            <a:ext cx="17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Corn (</a:t>
            </a:r>
            <a:r>
              <a:rPr lang="en-US" b="1" i="1" dirty="0" err="1"/>
              <a:t>Zea</a:t>
            </a:r>
            <a:r>
              <a:rPr lang="en-US" b="1" i="1" dirty="0"/>
              <a:t> mays</a:t>
            </a:r>
            <a:r>
              <a:rPr lang="en-US" b="1" dirty="0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8521CC-8CD1-4C6F-BF88-DF535B823D3C}"/>
              </a:ext>
            </a:extLst>
          </p:cNvPr>
          <p:cNvSpPr/>
          <p:nvPr/>
        </p:nvSpPr>
        <p:spPr>
          <a:xfrm>
            <a:off x="8686800" y="20590"/>
            <a:ext cx="54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915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B17A-5B0C-4612-86F4-16A90F7B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155"/>
            <a:ext cx="8229600" cy="1143000"/>
          </a:xfr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  <a:effectLst>
            <a:softEdge rad="317500"/>
          </a:effectLst>
        </p:spPr>
        <p:txBody>
          <a:bodyPr/>
          <a:lstStyle/>
          <a:p>
            <a:r>
              <a:rPr lang="en-US" b="1" dirty="0"/>
              <a:t>IMPORTANCE OF PLANTS SHOOT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FA73D-0E9C-4EF3-8D02-1253996C6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4822850" cy="518279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In the experiment, the </a:t>
            </a:r>
            <a:r>
              <a:rPr lang="en-US" b="1" dirty="0"/>
              <a:t>shoots</a:t>
            </a:r>
            <a:r>
              <a:rPr lang="en-US" dirty="0"/>
              <a:t> of the plants were the</a:t>
            </a:r>
            <a:r>
              <a:rPr lang="en-US" b="1" dirty="0"/>
              <a:t> focus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The shoots of the seedlings were studied because plant shoot </a:t>
            </a:r>
            <a:r>
              <a:rPr lang="en-US" b="1" dirty="0"/>
              <a:t>physiology</a:t>
            </a:r>
            <a:r>
              <a:rPr lang="en-US" dirty="0"/>
              <a:t> is important for</a:t>
            </a:r>
            <a:r>
              <a:rPr lang="en-US" b="1" dirty="0"/>
              <a:t> </a:t>
            </a:r>
            <a:r>
              <a:rPr lang="en-US" b="1" dirty="0" err="1"/>
              <a:t>gravi</a:t>
            </a:r>
            <a:r>
              <a:rPr lang="en-US" b="1" dirty="0"/>
              <a:t>-responses. If the shoot of a plant is unable to perform or function, then so will the plant not be able to function.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E998A-013E-4685-A1F0-7B5723423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809" y="1600201"/>
            <a:ext cx="4143209" cy="43572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82CAF7-4938-46D5-812D-E3D297CE0424}"/>
              </a:ext>
            </a:extLst>
          </p:cNvPr>
          <p:cNvSpPr/>
          <p:nvPr/>
        </p:nvSpPr>
        <p:spPr>
          <a:xfrm>
            <a:off x="8686800" y="20590"/>
            <a:ext cx="54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060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480" y="0"/>
            <a:ext cx="7772400" cy="1130589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en-US" sz="3200" b="1" dirty="0"/>
              <a:t>AIM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6" y="796534"/>
            <a:ext cx="5631874" cy="2951595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chemeClr val="tx1"/>
                </a:solidFill>
              </a:rPr>
              <a:t>The aim of this study was to understand the impact of gravity on maize growth to determine what its orientation will be in space, where there is microgravity; as well as to identify the underlying mechanisms and to conduct observational experiments (by measurement of the curvature angles and growth-rates of shoots using ImageJ software) with respect to gravitropic reactions with the shoots grown of maize under simulated microgravity environment and comparing them with those of control experiments.	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A33C06-A3E3-453A-955B-CBAFC6878F25}"/>
              </a:ext>
            </a:extLst>
          </p:cNvPr>
          <p:cNvSpPr/>
          <p:nvPr/>
        </p:nvSpPr>
        <p:spPr>
          <a:xfrm>
            <a:off x="8686800" y="20590"/>
            <a:ext cx="54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E51B2-FCB4-4E5C-B3B9-3C6CF1FB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940" y="1130589"/>
            <a:ext cx="3001242" cy="30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475" y="-144174"/>
            <a:ext cx="7772400" cy="1130589"/>
          </a:xfrm>
          <a:solidFill>
            <a:schemeClr val="accent5"/>
          </a:solidFill>
          <a:ln>
            <a:solidFill>
              <a:srgbClr val="00B050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4800" b="1" dirty="0"/>
              <a:t>EXPERIMENT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771" y="737033"/>
            <a:ext cx="8617527" cy="351631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steps necessary for preparing an experiment using the Clinostat with plants include:</a:t>
            </a: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of 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substrate for seeds 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petri dishes.</a:t>
            </a: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planting of seeds 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into the substrate.</a:t>
            </a: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cultivation inside a wet chamber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Ascertain that gravity is active 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the laboratory (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90º-turned sample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Placement of the seeds on the Clinostat 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source of simulated microgravity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possible experimental variables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are humidity, temperature and light while on the Clinostat, 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rotation-speed, rotational-axis angle and rotation-direction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are the specific experimental variables. 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possible methods for getting results with a further analysis of observed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gravi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-responses to compare the effect of 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simulated microgravity on grown roots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of plants to those under 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gravity response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Observations were made for 4 hours during the experiments on the samples and a </a:t>
            </a:r>
            <a:r>
              <a:rPr lang="en-US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wide range of observational and measurement tools 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(such as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imageJ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r>
              <a:rPr lang="en-US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were used.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EF4E7-5206-47BE-A45C-93FA9A0CF0E4}"/>
              </a:ext>
            </a:extLst>
          </p:cNvPr>
          <p:cNvSpPr/>
          <p:nvPr/>
        </p:nvSpPr>
        <p:spPr>
          <a:xfrm>
            <a:off x="8686800" y="20590"/>
            <a:ext cx="54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E369F-FBFD-4E49-8D00-F0DA133BD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5491"/>
            <a:ext cx="5923128" cy="1700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9D0513-254E-4074-ABE8-C58D673C5C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76" y="5085492"/>
            <a:ext cx="2914650" cy="1700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47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578E-263F-467B-9F82-5EDC30B3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08384"/>
            <a:ext cx="8215745" cy="1027689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5400" b="1" dirty="0"/>
              <a:t>THE THREE SAMPLES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5CEC9-E3D9-4D34-B382-336685E1E9DC}"/>
              </a:ext>
            </a:extLst>
          </p:cNvPr>
          <p:cNvSpPr txBox="1"/>
          <p:nvPr/>
        </p:nvSpPr>
        <p:spPr>
          <a:xfrm>
            <a:off x="8700655" y="0"/>
            <a:ext cx="58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37801-4319-4CE1-A386-A6612B006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5" y="1617073"/>
            <a:ext cx="8685510" cy="3623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05756-AFBB-4F72-A227-FEB3AAAA2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46" y="5573972"/>
            <a:ext cx="8685510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735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26185</TotalTime>
  <Words>1354</Words>
  <Application>Microsoft Office PowerPoint</Application>
  <PresentationFormat>On-screen Show (4:3)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Black</vt:lpstr>
      <vt:lpstr>Calibri</vt:lpstr>
      <vt:lpstr>Comic Sans MS</vt:lpstr>
      <vt:lpstr>Palatino Linotype</vt:lpstr>
      <vt:lpstr>Rockwell</vt:lpstr>
      <vt:lpstr>Rockwell Condensed</vt:lpstr>
      <vt:lpstr>Times New Roman</vt:lpstr>
      <vt:lpstr>TimesNewRomanPS-BoldMT</vt:lpstr>
      <vt:lpstr>Wingdings</vt:lpstr>
      <vt:lpstr>2_Office Theme</vt:lpstr>
      <vt:lpstr>Wood Type</vt:lpstr>
      <vt:lpstr>Office Theme</vt:lpstr>
      <vt:lpstr>1_Office Theme</vt:lpstr>
      <vt:lpstr>GRAVITY VARIATION EFFECTS ON THE GROWTH OF MAIZE SHOOTS </vt:lpstr>
      <vt:lpstr>PRESENTATION OUTLINE</vt:lpstr>
      <vt:lpstr>INTRODUCTION</vt:lpstr>
      <vt:lpstr>MICROGRAVITY RESEARCH</vt:lpstr>
      <vt:lpstr>SELECTED CROP FOR MICROGRAVITY SIMULATIONS</vt:lpstr>
      <vt:lpstr>IMPORTANCE OF PLANTS SHOOT</vt:lpstr>
      <vt:lpstr>AIM</vt:lpstr>
      <vt:lpstr>EXPERIMENT</vt:lpstr>
      <vt:lpstr>THE THREE SAMPLES</vt:lpstr>
      <vt:lpstr>RESULT</vt:lpstr>
      <vt:lpstr>RESULT CONT’D</vt:lpstr>
      <vt:lpstr>DISCUSSION</vt:lpstr>
      <vt:lpstr>FUTURE WORK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Microgravity and Environmental Research</dc:title>
  <dc:creator>Div Patel</dc:creator>
  <cp:lastModifiedBy>Funmilola Oluwafemi</cp:lastModifiedBy>
  <cp:revision>900</cp:revision>
  <dcterms:created xsi:type="dcterms:W3CDTF">2017-11-24T02:28:49Z</dcterms:created>
  <dcterms:modified xsi:type="dcterms:W3CDTF">2021-02-04T21:04:26Z</dcterms:modified>
</cp:coreProperties>
</file>