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8" r:id="rId3"/>
    <p:sldId id="299" r:id="rId4"/>
    <p:sldId id="328" r:id="rId5"/>
    <p:sldId id="330" r:id="rId6"/>
    <p:sldId id="331" r:id="rId7"/>
    <p:sldId id="332" r:id="rId8"/>
    <p:sldId id="333" r:id="rId9"/>
    <p:sldId id="259" r:id="rId10"/>
    <p:sldId id="304" r:id="rId11"/>
    <p:sldId id="306" r:id="rId12"/>
    <p:sldId id="307" r:id="rId13"/>
    <p:sldId id="305" r:id="rId14"/>
    <p:sldId id="334" r:id="rId15"/>
    <p:sldId id="327" r:id="rId16"/>
    <p:sldId id="326" r:id="rId17"/>
    <p:sldId id="336" r:id="rId18"/>
    <p:sldId id="335"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DF5D1-1FC0-418A-B728-1262786772EB}" type="datetimeFigureOut">
              <a:rPr lang="en-US" smtClean="0"/>
              <a:t>5/20/2021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8B957-ABE5-4EA7-95A7-D32203FE0FFC}" type="slidenum">
              <a:rPr lang="en-US" smtClean="0"/>
              <a:t>‹#›</a:t>
            </a:fld>
            <a:endParaRPr lang="en-US" dirty="0"/>
          </a:p>
        </p:txBody>
      </p:sp>
    </p:spTree>
    <p:extLst>
      <p:ext uri="{BB962C8B-B14F-4D97-AF65-F5344CB8AC3E}">
        <p14:creationId xmlns:p14="http://schemas.microsoft.com/office/powerpoint/2010/main" val="3851161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Unsurprisingly CMIIS and CMIIQ were good substrates, we could expect those to be good X position aas based on classic CaaX boxes</a:t>
            </a:r>
          </a:p>
        </p:txBody>
      </p:sp>
      <p:sp>
        <p:nvSpPr>
          <p:cNvPr id="4" name="Slide Number Placeholder 3"/>
          <p:cNvSpPr>
            <a:spLocks noGrp="1"/>
          </p:cNvSpPr>
          <p:nvPr>
            <p:ph type="sldNum" sz="quarter" idx="5"/>
          </p:nvPr>
        </p:nvSpPr>
        <p:spPr/>
        <p:txBody>
          <a:bodyPr/>
          <a:lstStyle/>
          <a:p>
            <a:fld id="{DB585567-CCD2-4F1A-B953-4592CBC396E2}" type="slidenum">
              <a:rPr lang="en-US" smtClean="0"/>
              <a:t>10</a:t>
            </a:fld>
            <a:endParaRPr lang="en-US" dirty="0"/>
          </a:p>
        </p:txBody>
      </p:sp>
    </p:spTree>
    <p:extLst>
      <p:ext uri="{BB962C8B-B14F-4D97-AF65-F5344CB8AC3E}">
        <p14:creationId xmlns:p14="http://schemas.microsoft.com/office/powerpoint/2010/main" val="399575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bulky residue like Y is acceptable, although it isn’t great it is qualitatively better than H. S is good at the a1 position, which again is something we might expect.</a:t>
            </a:r>
          </a:p>
        </p:txBody>
      </p:sp>
      <p:sp>
        <p:nvSpPr>
          <p:cNvPr id="4" name="Slide Number Placeholder 3"/>
          <p:cNvSpPr>
            <a:spLocks noGrp="1"/>
          </p:cNvSpPr>
          <p:nvPr>
            <p:ph type="sldNum" sz="quarter" idx="5"/>
          </p:nvPr>
        </p:nvSpPr>
        <p:spPr/>
        <p:txBody>
          <a:bodyPr/>
          <a:lstStyle/>
          <a:p>
            <a:fld id="{DB585567-CCD2-4F1A-B953-4592CBC396E2}" type="slidenum">
              <a:rPr lang="en-US" smtClean="0"/>
              <a:t>11</a:t>
            </a:fld>
            <a:endParaRPr lang="en-US" dirty="0"/>
          </a:p>
        </p:txBody>
      </p:sp>
    </p:spTree>
    <p:extLst>
      <p:ext uri="{BB962C8B-B14F-4D97-AF65-F5344CB8AC3E}">
        <p14:creationId xmlns:p14="http://schemas.microsoft.com/office/powerpoint/2010/main" val="321506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surprisingly a K in the a2 position was actually a good substrate! G doesn’t work in a3. I highly doubt any CaaX or CaaaX would function with a G or P</a:t>
            </a:r>
          </a:p>
        </p:txBody>
      </p:sp>
      <p:sp>
        <p:nvSpPr>
          <p:cNvPr id="4" name="Slide Number Placeholder 3"/>
          <p:cNvSpPr>
            <a:spLocks noGrp="1"/>
          </p:cNvSpPr>
          <p:nvPr>
            <p:ph type="sldNum" sz="quarter" idx="5"/>
          </p:nvPr>
        </p:nvSpPr>
        <p:spPr/>
        <p:txBody>
          <a:bodyPr/>
          <a:lstStyle/>
          <a:p>
            <a:fld id="{DB585567-CCD2-4F1A-B953-4592CBC396E2}" type="slidenum">
              <a:rPr lang="en-US" smtClean="0"/>
              <a:t>12</a:t>
            </a:fld>
            <a:endParaRPr lang="en-US" dirty="0"/>
          </a:p>
        </p:txBody>
      </p:sp>
    </p:spTree>
    <p:extLst>
      <p:ext uri="{BB962C8B-B14F-4D97-AF65-F5344CB8AC3E}">
        <p14:creationId xmlns:p14="http://schemas.microsoft.com/office/powerpoint/2010/main" val="205489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CaaaX box cant end in K, what a bummer. H at the a1 position did work a little bit!</a:t>
            </a:r>
          </a:p>
        </p:txBody>
      </p:sp>
      <p:sp>
        <p:nvSpPr>
          <p:cNvPr id="4" name="Slide Number Placeholder 3"/>
          <p:cNvSpPr>
            <a:spLocks noGrp="1"/>
          </p:cNvSpPr>
          <p:nvPr>
            <p:ph type="sldNum" sz="quarter" idx="5"/>
          </p:nvPr>
        </p:nvSpPr>
        <p:spPr/>
        <p:txBody>
          <a:bodyPr/>
          <a:lstStyle/>
          <a:p>
            <a:fld id="{DB585567-CCD2-4F1A-B953-4592CBC396E2}" type="slidenum">
              <a:rPr lang="en-US" smtClean="0"/>
              <a:t>13</a:t>
            </a:fld>
            <a:endParaRPr lang="en-US" dirty="0"/>
          </a:p>
        </p:txBody>
      </p:sp>
    </p:spTree>
    <p:extLst>
      <p:ext uri="{BB962C8B-B14F-4D97-AF65-F5344CB8AC3E}">
        <p14:creationId xmlns:p14="http://schemas.microsoft.com/office/powerpoint/2010/main" val="370797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data as an average of triplicates. The important number is percent conversion. Also you can see the fluorescence of almost all the peptides after overnight rxn (not CMIIK). Even CMIGM showed eventual conversion. You can also see precipitate, this is easiest to see in the bottom of tube 2.</a:t>
            </a:r>
          </a:p>
        </p:txBody>
      </p:sp>
      <p:sp>
        <p:nvSpPr>
          <p:cNvPr id="4" name="Slide Number Placeholder 3"/>
          <p:cNvSpPr>
            <a:spLocks noGrp="1"/>
          </p:cNvSpPr>
          <p:nvPr>
            <p:ph type="sldNum" sz="quarter" idx="5"/>
          </p:nvPr>
        </p:nvSpPr>
        <p:spPr/>
        <p:txBody>
          <a:bodyPr/>
          <a:lstStyle/>
          <a:p>
            <a:fld id="{DB585567-CCD2-4F1A-B953-4592CBC396E2}" type="slidenum">
              <a:rPr lang="en-US" smtClean="0"/>
              <a:t>14</a:t>
            </a:fld>
            <a:endParaRPr lang="en-US" dirty="0"/>
          </a:p>
        </p:txBody>
      </p:sp>
    </p:spTree>
    <p:extLst>
      <p:ext uri="{BB962C8B-B14F-4D97-AF65-F5344CB8AC3E}">
        <p14:creationId xmlns:p14="http://schemas.microsoft.com/office/powerpoint/2010/main" val="21041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AAE397-5A63-47AB-BE16-844FEE8E043C}" type="datetime1">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dirty="0"/>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2DACF5-4DD3-48BE-B926-045086EC2791}" type="datetime1">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dirty="0"/>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157E9-7E51-42A2-A232-AC7D1E4ABE9E}" type="datetime1">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dirty="0"/>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E603C-E543-4A03-A3F9-FABC4519544F}" type="datetime1">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dirty="0"/>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00516-282B-4613-8FBE-48884B083331}" type="datetime1">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dirty="0"/>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F6DC62-5519-4629-9729-66E22F483D73}" type="datetime1">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dirty="0"/>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5E000D-B0F8-4955-AC2D-F30F926FA587}" type="datetime1">
              <a:rPr lang="en-US" smtClean="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dirty="0"/>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1AA7E5-7C37-4AE7-881A-4858B9061F2E}" type="datetime1">
              <a:rPr lang="en-US" smtClean="0"/>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dirty="0"/>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5E232-208C-4141-83C5-03FE1C7E13A2}" type="datetime1">
              <a:rPr lang="en-US" smtClean="0"/>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dirty="0"/>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F31D8A-25A8-4730-BF78-08A96467B397}" type="datetime1">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dirty="0"/>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3552DB-9F06-45FB-BA95-40B1CAF432BD}" type="datetime1">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dirty="0"/>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C1105-26CA-4A09-83DB-73AFB41D771B}" type="datetime1">
              <a:rPr lang="en-US" smtClean="0"/>
              <a:t>5/20/2021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dirty="0"/>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4.png"/><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87886"/>
            <a:ext cx="8305800" cy="3262432"/>
          </a:xfrm>
          <a:prstGeom prst="rect">
            <a:avLst/>
          </a:prstGeom>
          <a:noFill/>
        </p:spPr>
        <p:txBody>
          <a:bodyPr wrap="square" rtlCol="0">
            <a:spAutoFit/>
          </a:bodyPr>
          <a:lstStyle/>
          <a:p>
            <a:pPr algn="ctr"/>
            <a:r>
              <a:rPr lang="en-US" sz="2400" b="1" dirty="0">
                <a:latin typeface="Palatino Linotype" panose="02040502050505030304" pitchFamily="18" charset="0"/>
              </a:rPr>
              <a:t>MALDI/MS as a tool to rapidly screen peptide libraries for novel substrates of Farnesyltransferase</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Garrett L. Schey</a:t>
            </a:r>
            <a:r>
              <a:rPr lang="it-IT" b="1" baseline="30000" dirty="0">
                <a:latin typeface="Palatino Linotype" panose="02040502050505030304" pitchFamily="18" charset="0"/>
              </a:rPr>
              <a:t>1*</a:t>
            </a:r>
            <a:r>
              <a:rPr lang="it-IT" b="1" dirty="0">
                <a:latin typeface="Palatino Linotype" panose="02040502050505030304" pitchFamily="18" charset="0"/>
              </a:rPr>
              <a:t>, Emily R. Hildebrandt</a:t>
            </a:r>
            <a:r>
              <a:rPr lang="it-IT" b="1" baseline="30000" dirty="0">
                <a:latin typeface="Palatino Linotype" panose="02040502050505030304" pitchFamily="18" charset="0"/>
              </a:rPr>
              <a:t>2</a:t>
            </a:r>
            <a:r>
              <a:rPr lang="it-IT" b="1" dirty="0">
                <a:latin typeface="Palatino Linotype" panose="02040502050505030304" pitchFamily="18" charset="0"/>
              </a:rPr>
              <a:t>, Sadie X. H. Novak</a:t>
            </a:r>
            <a:r>
              <a:rPr lang="it-IT" b="1" baseline="30000" dirty="0">
                <a:latin typeface="Palatino Linotype" panose="02040502050505030304" pitchFamily="18" charset="0"/>
              </a:rPr>
              <a:t>3</a:t>
            </a:r>
            <a:r>
              <a:rPr lang="it-IT" b="1" dirty="0">
                <a:latin typeface="Palatino Linotype" panose="02040502050505030304" pitchFamily="18" charset="0"/>
              </a:rPr>
              <a:t>, James L. Hougland</a:t>
            </a:r>
            <a:r>
              <a:rPr lang="it-IT" b="1" baseline="30000" dirty="0">
                <a:latin typeface="Palatino Linotype" panose="02040502050505030304" pitchFamily="18" charset="0"/>
              </a:rPr>
              <a:t>3</a:t>
            </a:r>
            <a:r>
              <a:rPr lang="it-IT" b="1" dirty="0">
                <a:latin typeface="Palatino Linotype" panose="02040502050505030304" pitchFamily="18" charset="0"/>
              </a:rPr>
              <a:t>, Walter K. Schmidt</a:t>
            </a:r>
            <a:r>
              <a:rPr lang="it-IT" b="1" baseline="30000" dirty="0">
                <a:latin typeface="Palatino Linotype" panose="02040502050505030304" pitchFamily="18" charset="0"/>
              </a:rPr>
              <a:t>2</a:t>
            </a:r>
            <a:r>
              <a:rPr lang="it-IT" b="1" dirty="0">
                <a:latin typeface="Palatino Linotype" panose="02040502050505030304" pitchFamily="18" charset="0"/>
              </a:rPr>
              <a:t>, Mark D. Distefano</a:t>
            </a:r>
            <a:r>
              <a:rPr lang="it-IT" b="1" baseline="30000" dirty="0">
                <a:latin typeface="Palatino Linotype" panose="02040502050505030304" pitchFamily="18" charset="0"/>
              </a:rPr>
              <a:t>1</a:t>
            </a:r>
            <a:r>
              <a:rPr lang="it-IT" b="1" dirty="0">
                <a:latin typeface="Palatino Linotype" panose="02040502050505030304" pitchFamily="18" charset="0"/>
              </a:rPr>
              <a:t> </a:t>
            </a:r>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en-US" sz="1400" dirty="0">
                <a:latin typeface="Palatino Linotype" panose="02040502050505030304" pitchFamily="18" charset="0"/>
              </a:rPr>
              <a:t>Department of Medicinal Chemistry, University of Minnesota, Minneapolis, Minnesota USA</a:t>
            </a:r>
            <a:endParaRPr lang="fr-FR" dirty="0">
              <a:latin typeface="Palatino Linotype" panose="02040502050505030304" pitchFamily="18" charset="0"/>
            </a:endParaRPr>
          </a:p>
          <a:p>
            <a:r>
              <a:rPr lang="en-US" baseline="30000" dirty="0">
                <a:latin typeface="Palatino Linotype" panose="02040502050505030304" pitchFamily="18" charset="0"/>
              </a:rPr>
              <a:t>2</a:t>
            </a:r>
            <a:r>
              <a:rPr lang="en-US" dirty="0">
                <a:latin typeface="Palatino Linotype" panose="02040502050505030304" pitchFamily="18" charset="0"/>
              </a:rPr>
              <a:t> </a:t>
            </a:r>
            <a:r>
              <a:rPr lang="en-US" sz="1400" dirty="0">
                <a:latin typeface="Palatino Linotype" panose="02040502050505030304" pitchFamily="18" charset="0"/>
              </a:rPr>
              <a:t>Department of Biochemistry and Molecular Biology, University of Georgia, Athens, Georgia USA</a:t>
            </a:r>
          </a:p>
          <a:p>
            <a:r>
              <a:rPr lang="en-US" baseline="30000" dirty="0">
                <a:latin typeface="Palatino Linotype" panose="02040502050505030304" pitchFamily="18" charset="0"/>
              </a:rPr>
              <a:t>3</a:t>
            </a:r>
            <a:r>
              <a:rPr lang="en-US" dirty="0">
                <a:latin typeface="Palatino Linotype" panose="02040502050505030304" pitchFamily="18" charset="0"/>
              </a:rPr>
              <a:t> </a:t>
            </a:r>
            <a:r>
              <a:rPr lang="en-US" sz="1400" dirty="0">
                <a:latin typeface="Palatino Linotype" panose="02040502050505030304" pitchFamily="18" charset="0"/>
              </a:rPr>
              <a:t>Department of Chemistry, Syracuse University, Syracuse, New York USA</a:t>
            </a:r>
            <a:endParaRPr lang="en-US" dirty="0">
              <a:latin typeface="Palatino Linotype" panose="02040502050505030304" pitchFamily="18" charset="0"/>
            </a:endParaRP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schey013@umn.edu</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dirty="0">
              <a:latin typeface="Palatino Linotype" panose="02040502050505030304" pitchFamily="18" charset="0"/>
            </a:endParaRPr>
          </a:p>
        </p:txBody>
      </p:sp>
      <p:pic>
        <p:nvPicPr>
          <p:cNvPr id="7" name="Picture 6">
            <a:extLst>
              <a:ext uri="{FF2B5EF4-FFF2-40B4-BE49-F238E27FC236}">
                <a16:creationId xmlns:a16="http://schemas.microsoft.com/office/drawing/2014/main" id="{2BC10476-C1F0-427A-A7B0-E7438F3DB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883877"/>
          </a:xfrm>
          <a:prstGeom prst="rect">
            <a:avLst/>
          </a:prstGeom>
        </p:spPr>
      </p:pic>
      <p:pic>
        <p:nvPicPr>
          <p:cNvPr id="2" name="Picture 1">
            <a:extLst>
              <a:ext uri="{FF2B5EF4-FFF2-40B4-BE49-F238E27FC236}">
                <a16:creationId xmlns:a16="http://schemas.microsoft.com/office/drawing/2014/main" id="{6DBAA5D3-0FBB-4589-B6D3-76E10E88886F}"/>
              </a:ext>
            </a:extLst>
          </p:cNvPr>
          <p:cNvPicPr>
            <a:picLocks noChangeAspect="1"/>
          </p:cNvPicPr>
          <p:nvPr/>
        </p:nvPicPr>
        <p:blipFill>
          <a:blip r:embed="rId3"/>
          <a:stretch>
            <a:fillRect/>
          </a:stretch>
        </p:blipFill>
        <p:spPr>
          <a:xfrm>
            <a:off x="7505476" y="5623595"/>
            <a:ext cx="1219424" cy="1186665"/>
          </a:xfrm>
          <a:prstGeom prst="rect">
            <a:avLst/>
          </a:prstGeom>
        </p:spPr>
      </p:pic>
      <p:pic>
        <p:nvPicPr>
          <p:cNvPr id="3" name="Picture 2">
            <a:extLst>
              <a:ext uri="{FF2B5EF4-FFF2-40B4-BE49-F238E27FC236}">
                <a16:creationId xmlns:a16="http://schemas.microsoft.com/office/drawing/2014/main" id="{7FF772BE-4336-4D63-97DF-D4D9B650E094}"/>
              </a:ext>
            </a:extLst>
          </p:cNvPr>
          <p:cNvPicPr>
            <a:picLocks noChangeAspect="1"/>
          </p:cNvPicPr>
          <p:nvPr/>
        </p:nvPicPr>
        <p:blipFill>
          <a:blip r:embed="rId4"/>
          <a:stretch>
            <a:fillRect/>
          </a:stretch>
        </p:blipFill>
        <p:spPr>
          <a:xfrm>
            <a:off x="5819444" y="5733707"/>
            <a:ext cx="1686032" cy="1053770"/>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11DF-847E-4B21-9199-BE6689F3E5C2}"/>
              </a:ext>
            </a:extLst>
          </p:cNvPr>
          <p:cNvSpPr>
            <a:spLocks noGrp="1"/>
          </p:cNvSpPr>
          <p:nvPr>
            <p:ph type="title"/>
          </p:nvPr>
        </p:nvSpPr>
        <p:spPr/>
        <p:txBody>
          <a:bodyPr>
            <a:normAutofit/>
          </a:bodyPr>
          <a:lstStyle/>
          <a:p>
            <a:r>
              <a:rPr lang="en-US" sz="2400" dirty="0">
                <a:latin typeface="Palatino Linotype" panose="02040502050505030304" pitchFamily="18" charset="0"/>
              </a:rPr>
              <a:t>CMIIS and CMIIQ showed excellent conversion to prenylated product</a:t>
            </a:r>
          </a:p>
        </p:txBody>
      </p:sp>
      <p:pic>
        <p:nvPicPr>
          <p:cNvPr id="4" name="Content Placeholder 3">
            <a:extLst>
              <a:ext uri="{FF2B5EF4-FFF2-40B4-BE49-F238E27FC236}">
                <a16:creationId xmlns:a16="http://schemas.microsoft.com/office/drawing/2014/main" id="{5626F0EE-67E6-4F7B-B689-D5A54E51C140}"/>
              </a:ext>
            </a:extLst>
          </p:cNvPr>
          <p:cNvPicPr>
            <a:picLocks noGrp="1" noChangeAspect="1"/>
          </p:cNvPicPr>
          <p:nvPr>
            <p:ph idx="1"/>
          </p:nvPr>
        </p:nvPicPr>
        <p:blipFill>
          <a:blip r:embed="rId3"/>
          <a:stretch>
            <a:fillRect/>
          </a:stretch>
        </p:blipFill>
        <p:spPr>
          <a:xfrm>
            <a:off x="0" y="2489413"/>
            <a:ext cx="4572000" cy="2748065"/>
          </a:xfrm>
          <a:prstGeom prst="rect">
            <a:avLst/>
          </a:prstGeom>
        </p:spPr>
      </p:pic>
      <p:pic>
        <p:nvPicPr>
          <p:cNvPr id="5" name="Picture 4">
            <a:extLst>
              <a:ext uri="{FF2B5EF4-FFF2-40B4-BE49-F238E27FC236}">
                <a16:creationId xmlns:a16="http://schemas.microsoft.com/office/drawing/2014/main" id="{4FF9F6AE-E52C-4012-81BF-239C223DDE65}"/>
              </a:ext>
            </a:extLst>
          </p:cNvPr>
          <p:cNvPicPr>
            <a:picLocks noChangeAspect="1"/>
          </p:cNvPicPr>
          <p:nvPr/>
        </p:nvPicPr>
        <p:blipFill>
          <a:blip r:embed="rId4"/>
          <a:stretch>
            <a:fillRect/>
          </a:stretch>
        </p:blipFill>
        <p:spPr>
          <a:xfrm>
            <a:off x="4572000" y="2489413"/>
            <a:ext cx="4572000" cy="2748065"/>
          </a:xfrm>
          <a:prstGeom prst="rect">
            <a:avLst/>
          </a:prstGeom>
        </p:spPr>
      </p:pic>
      <p:pic>
        <p:nvPicPr>
          <p:cNvPr id="6" name="Picture 5">
            <a:extLst>
              <a:ext uri="{FF2B5EF4-FFF2-40B4-BE49-F238E27FC236}">
                <a16:creationId xmlns:a16="http://schemas.microsoft.com/office/drawing/2014/main" id="{77464ACA-A56D-4AB9-A1E1-24FBB40847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0F0988D6-87DC-4D78-BD0F-9F88818FAF22}"/>
              </a:ext>
            </a:extLst>
          </p:cNvPr>
          <p:cNvSpPr>
            <a:spLocks noGrp="1"/>
          </p:cNvSpPr>
          <p:nvPr>
            <p:ph type="sldNum" sz="quarter" idx="12"/>
          </p:nvPr>
        </p:nvSpPr>
        <p:spPr/>
        <p:txBody>
          <a:bodyPr/>
          <a:lstStyle/>
          <a:p>
            <a:fld id="{CD6E8413-8B64-46A0-A043-DA7FCA8C4DD3}" type="slidenum">
              <a:rPr lang="en-US" smtClean="0"/>
              <a:t>10</a:t>
            </a:fld>
            <a:endParaRPr lang="en-US" dirty="0"/>
          </a:p>
        </p:txBody>
      </p:sp>
    </p:spTree>
    <p:extLst>
      <p:ext uri="{BB962C8B-B14F-4D97-AF65-F5344CB8AC3E}">
        <p14:creationId xmlns:p14="http://schemas.microsoft.com/office/powerpoint/2010/main" val="413342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11DF-847E-4B21-9199-BE6689F3E5C2}"/>
              </a:ext>
            </a:extLst>
          </p:cNvPr>
          <p:cNvSpPr>
            <a:spLocks noGrp="1"/>
          </p:cNvSpPr>
          <p:nvPr>
            <p:ph type="title"/>
          </p:nvPr>
        </p:nvSpPr>
        <p:spPr/>
        <p:txBody>
          <a:bodyPr>
            <a:normAutofit/>
          </a:bodyPr>
          <a:lstStyle/>
          <a:p>
            <a:r>
              <a:rPr lang="en-US" sz="2400" dirty="0">
                <a:latin typeface="Palatino Linotype" panose="02040502050505030304" pitchFamily="18" charset="0"/>
              </a:rPr>
              <a:t>CMKIM and CSIIM showed excellent conversion to prenylated product</a:t>
            </a:r>
          </a:p>
        </p:txBody>
      </p:sp>
      <p:pic>
        <p:nvPicPr>
          <p:cNvPr id="8" name="Picture 7">
            <a:extLst>
              <a:ext uri="{FF2B5EF4-FFF2-40B4-BE49-F238E27FC236}">
                <a16:creationId xmlns:a16="http://schemas.microsoft.com/office/drawing/2014/main" id="{7826F149-DFE0-4979-8CC6-BF63245A64EE}"/>
              </a:ext>
            </a:extLst>
          </p:cNvPr>
          <p:cNvPicPr>
            <a:picLocks noChangeAspect="1"/>
          </p:cNvPicPr>
          <p:nvPr/>
        </p:nvPicPr>
        <p:blipFill>
          <a:blip r:embed="rId3"/>
          <a:stretch>
            <a:fillRect/>
          </a:stretch>
        </p:blipFill>
        <p:spPr>
          <a:xfrm>
            <a:off x="4572000" y="2489413"/>
            <a:ext cx="4572001" cy="2748065"/>
          </a:xfrm>
          <a:prstGeom prst="rect">
            <a:avLst/>
          </a:prstGeom>
        </p:spPr>
      </p:pic>
      <p:pic>
        <p:nvPicPr>
          <p:cNvPr id="9" name="Content Placeholder 4">
            <a:extLst>
              <a:ext uri="{FF2B5EF4-FFF2-40B4-BE49-F238E27FC236}">
                <a16:creationId xmlns:a16="http://schemas.microsoft.com/office/drawing/2014/main" id="{3CA556FE-EBA9-4231-8014-3B447D23ECE9}"/>
              </a:ext>
            </a:extLst>
          </p:cNvPr>
          <p:cNvPicPr>
            <a:picLocks noGrp="1" noChangeAspect="1"/>
          </p:cNvPicPr>
          <p:nvPr>
            <p:ph idx="1"/>
          </p:nvPr>
        </p:nvPicPr>
        <p:blipFill>
          <a:blip r:embed="rId4"/>
          <a:stretch>
            <a:fillRect/>
          </a:stretch>
        </p:blipFill>
        <p:spPr>
          <a:xfrm>
            <a:off x="-1" y="2489413"/>
            <a:ext cx="4572001" cy="2748065"/>
          </a:xfrm>
          <a:prstGeom prst="rect">
            <a:avLst/>
          </a:prstGeom>
        </p:spPr>
      </p:pic>
      <p:pic>
        <p:nvPicPr>
          <p:cNvPr id="5" name="Picture 4">
            <a:extLst>
              <a:ext uri="{FF2B5EF4-FFF2-40B4-BE49-F238E27FC236}">
                <a16:creationId xmlns:a16="http://schemas.microsoft.com/office/drawing/2014/main" id="{9A37F0F7-43CB-4787-8B55-0FBA5BE7E7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9CD0AFAF-EFC1-4C98-BF6E-610352379D60}"/>
              </a:ext>
            </a:extLst>
          </p:cNvPr>
          <p:cNvSpPr>
            <a:spLocks noGrp="1"/>
          </p:cNvSpPr>
          <p:nvPr>
            <p:ph type="sldNum" sz="quarter" idx="12"/>
          </p:nvPr>
        </p:nvSpPr>
        <p:spPr/>
        <p:txBody>
          <a:bodyPr/>
          <a:lstStyle/>
          <a:p>
            <a:fld id="{CD6E8413-8B64-46A0-A043-DA7FCA8C4DD3}" type="slidenum">
              <a:rPr lang="en-US" smtClean="0"/>
              <a:t>11</a:t>
            </a:fld>
            <a:endParaRPr lang="en-US" dirty="0"/>
          </a:p>
        </p:txBody>
      </p:sp>
    </p:spTree>
    <p:extLst>
      <p:ext uri="{BB962C8B-B14F-4D97-AF65-F5344CB8AC3E}">
        <p14:creationId xmlns:p14="http://schemas.microsoft.com/office/powerpoint/2010/main" val="2226745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11DF-847E-4B21-9199-BE6689F3E5C2}"/>
              </a:ext>
            </a:extLst>
          </p:cNvPr>
          <p:cNvSpPr>
            <a:spLocks noGrp="1"/>
          </p:cNvSpPr>
          <p:nvPr>
            <p:ph type="title"/>
          </p:nvPr>
        </p:nvSpPr>
        <p:spPr>
          <a:xfrm>
            <a:off x="628649" y="292209"/>
            <a:ext cx="7886700" cy="1325563"/>
          </a:xfrm>
        </p:spPr>
        <p:txBody>
          <a:bodyPr>
            <a:normAutofit/>
          </a:bodyPr>
          <a:lstStyle/>
          <a:p>
            <a:r>
              <a:rPr lang="en-US" sz="2400" dirty="0">
                <a:latin typeface="Palatino Linotype" panose="02040502050505030304" pitchFamily="18" charset="0"/>
              </a:rPr>
              <a:t>CYIIM and CHIIM showed some conversion to prenylated product</a:t>
            </a:r>
          </a:p>
        </p:txBody>
      </p:sp>
      <p:pic>
        <p:nvPicPr>
          <p:cNvPr id="8" name="Picture 7">
            <a:extLst>
              <a:ext uri="{FF2B5EF4-FFF2-40B4-BE49-F238E27FC236}">
                <a16:creationId xmlns:a16="http://schemas.microsoft.com/office/drawing/2014/main" id="{B204DDF7-D7A7-47A9-BA70-204E0A56462D}"/>
              </a:ext>
            </a:extLst>
          </p:cNvPr>
          <p:cNvPicPr>
            <a:picLocks noChangeAspect="1"/>
          </p:cNvPicPr>
          <p:nvPr/>
        </p:nvPicPr>
        <p:blipFill>
          <a:blip r:embed="rId3"/>
          <a:stretch>
            <a:fillRect/>
          </a:stretch>
        </p:blipFill>
        <p:spPr>
          <a:xfrm>
            <a:off x="4571999" y="2489413"/>
            <a:ext cx="4572001" cy="2748065"/>
          </a:xfrm>
          <a:prstGeom prst="rect">
            <a:avLst/>
          </a:prstGeom>
        </p:spPr>
      </p:pic>
      <p:sp>
        <p:nvSpPr>
          <p:cNvPr id="9" name="TextBox 8">
            <a:extLst>
              <a:ext uri="{FF2B5EF4-FFF2-40B4-BE49-F238E27FC236}">
                <a16:creationId xmlns:a16="http://schemas.microsoft.com/office/drawing/2014/main" id="{8D588716-B865-4AF8-A397-2BDD9B2190C4}"/>
              </a:ext>
            </a:extLst>
          </p:cNvPr>
          <p:cNvSpPr txBox="1"/>
          <p:nvPr/>
        </p:nvSpPr>
        <p:spPr>
          <a:xfrm>
            <a:off x="7158039" y="2557462"/>
            <a:ext cx="1277044" cy="300082"/>
          </a:xfrm>
          <a:prstGeom prst="rect">
            <a:avLst/>
          </a:prstGeom>
          <a:solidFill>
            <a:schemeClr val="bg1"/>
          </a:solidFill>
        </p:spPr>
        <p:txBody>
          <a:bodyPr wrap="square" rtlCol="0">
            <a:spAutoFit/>
          </a:bodyPr>
          <a:lstStyle/>
          <a:p>
            <a:r>
              <a:rPr lang="en-US" sz="1350" dirty="0"/>
              <a:t>DsGRAGCHIIM</a:t>
            </a:r>
          </a:p>
        </p:txBody>
      </p:sp>
      <p:pic>
        <p:nvPicPr>
          <p:cNvPr id="11" name="Content Placeholder 6">
            <a:extLst>
              <a:ext uri="{FF2B5EF4-FFF2-40B4-BE49-F238E27FC236}">
                <a16:creationId xmlns:a16="http://schemas.microsoft.com/office/drawing/2014/main" id="{CD94C890-9352-497F-A4A0-2CB11333E098}"/>
              </a:ext>
            </a:extLst>
          </p:cNvPr>
          <p:cNvPicPr>
            <a:picLocks noChangeAspect="1"/>
          </p:cNvPicPr>
          <p:nvPr/>
        </p:nvPicPr>
        <p:blipFill>
          <a:blip r:embed="rId4"/>
          <a:stretch>
            <a:fillRect/>
          </a:stretch>
        </p:blipFill>
        <p:spPr>
          <a:xfrm>
            <a:off x="-2" y="2492163"/>
            <a:ext cx="4572001" cy="2748065"/>
          </a:xfrm>
          <a:prstGeom prst="rect">
            <a:avLst/>
          </a:prstGeom>
        </p:spPr>
      </p:pic>
      <p:pic>
        <p:nvPicPr>
          <p:cNvPr id="6" name="Picture 5">
            <a:extLst>
              <a:ext uri="{FF2B5EF4-FFF2-40B4-BE49-F238E27FC236}">
                <a16:creationId xmlns:a16="http://schemas.microsoft.com/office/drawing/2014/main" id="{86163995-B335-4C3A-88C0-A54E0AC37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EF7CF5AC-329F-405B-9E0A-8DC494EFC214}"/>
              </a:ext>
            </a:extLst>
          </p:cNvPr>
          <p:cNvSpPr>
            <a:spLocks noGrp="1"/>
          </p:cNvSpPr>
          <p:nvPr>
            <p:ph type="sldNum" sz="quarter" idx="12"/>
          </p:nvPr>
        </p:nvSpPr>
        <p:spPr/>
        <p:txBody>
          <a:bodyPr/>
          <a:lstStyle/>
          <a:p>
            <a:fld id="{CD6E8413-8B64-46A0-A043-DA7FCA8C4DD3}" type="slidenum">
              <a:rPr lang="en-US" smtClean="0"/>
              <a:t>12</a:t>
            </a:fld>
            <a:endParaRPr lang="en-US" dirty="0"/>
          </a:p>
        </p:txBody>
      </p:sp>
    </p:spTree>
    <p:extLst>
      <p:ext uri="{BB962C8B-B14F-4D97-AF65-F5344CB8AC3E}">
        <p14:creationId xmlns:p14="http://schemas.microsoft.com/office/powerpoint/2010/main" val="3761595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11DF-847E-4B21-9199-BE6689F3E5C2}"/>
              </a:ext>
            </a:extLst>
          </p:cNvPr>
          <p:cNvSpPr>
            <a:spLocks noGrp="1"/>
          </p:cNvSpPr>
          <p:nvPr>
            <p:ph type="title"/>
          </p:nvPr>
        </p:nvSpPr>
        <p:spPr>
          <a:xfrm>
            <a:off x="628650" y="376368"/>
            <a:ext cx="7886700" cy="994172"/>
          </a:xfrm>
        </p:spPr>
        <p:txBody>
          <a:bodyPr>
            <a:normAutofit/>
          </a:bodyPr>
          <a:lstStyle/>
          <a:p>
            <a:r>
              <a:rPr lang="en-US" sz="2400" dirty="0">
                <a:latin typeface="Palatino Linotype" panose="02040502050505030304" pitchFamily="18" charset="0"/>
              </a:rPr>
              <a:t>CMIIK and CMIGM did not show conversion to prenylated product</a:t>
            </a:r>
          </a:p>
        </p:txBody>
      </p:sp>
      <p:pic>
        <p:nvPicPr>
          <p:cNvPr id="7" name="Content Placeholder 6">
            <a:extLst>
              <a:ext uri="{FF2B5EF4-FFF2-40B4-BE49-F238E27FC236}">
                <a16:creationId xmlns:a16="http://schemas.microsoft.com/office/drawing/2014/main" id="{CF918EE2-4D8B-4049-82E0-8431B29AE276}"/>
              </a:ext>
            </a:extLst>
          </p:cNvPr>
          <p:cNvPicPr>
            <a:picLocks noGrp="1" noChangeAspect="1"/>
          </p:cNvPicPr>
          <p:nvPr>
            <p:ph idx="1"/>
          </p:nvPr>
        </p:nvPicPr>
        <p:blipFill>
          <a:blip r:embed="rId3"/>
          <a:stretch>
            <a:fillRect/>
          </a:stretch>
        </p:blipFill>
        <p:spPr>
          <a:xfrm>
            <a:off x="-1" y="2489413"/>
            <a:ext cx="4572001" cy="2748065"/>
          </a:xfrm>
          <a:prstGeom prst="rect">
            <a:avLst/>
          </a:prstGeom>
        </p:spPr>
      </p:pic>
      <p:pic>
        <p:nvPicPr>
          <p:cNvPr id="6" name="Picture 5">
            <a:extLst>
              <a:ext uri="{FF2B5EF4-FFF2-40B4-BE49-F238E27FC236}">
                <a16:creationId xmlns:a16="http://schemas.microsoft.com/office/drawing/2014/main" id="{E19B9300-799B-4B7F-AE8D-D05881EB995C}"/>
              </a:ext>
            </a:extLst>
          </p:cNvPr>
          <p:cNvPicPr>
            <a:picLocks noChangeAspect="1"/>
          </p:cNvPicPr>
          <p:nvPr/>
        </p:nvPicPr>
        <p:blipFill>
          <a:blip r:embed="rId4"/>
          <a:stretch>
            <a:fillRect/>
          </a:stretch>
        </p:blipFill>
        <p:spPr>
          <a:xfrm>
            <a:off x="4572000" y="2489413"/>
            <a:ext cx="4572001" cy="2748065"/>
          </a:xfrm>
          <a:prstGeom prst="rect">
            <a:avLst/>
          </a:prstGeom>
        </p:spPr>
      </p:pic>
      <p:pic>
        <p:nvPicPr>
          <p:cNvPr id="5" name="Picture 4">
            <a:extLst>
              <a:ext uri="{FF2B5EF4-FFF2-40B4-BE49-F238E27FC236}">
                <a16:creationId xmlns:a16="http://schemas.microsoft.com/office/drawing/2014/main" id="{9ECAE7B5-928B-4DF1-A45B-B93300A8B6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273249FC-597A-4BB2-8F1F-26C7A2E8304F}"/>
              </a:ext>
            </a:extLst>
          </p:cNvPr>
          <p:cNvSpPr>
            <a:spLocks noGrp="1"/>
          </p:cNvSpPr>
          <p:nvPr>
            <p:ph type="sldNum" sz="quarter" idx="12"/>
          </p:nvPr>
        </p:nvSpPr>
        <p:spPr/>
        <p:txBody>
          <a:bodyPr/>
          <a:lstStyle/>
          <a:p>
            <a:fld id="{CD6E8413-8B64-46A0-A043-DA7FCA8C4DD3}" type="slidenum">
              <a:rPr lang="en-US" smtClean="0"/>
              <a:t>13</a:t>
            </a:fld>
            <a:endParaRPr lang="en-US" dirty="0"/>
          </a:p>
        </p:txBody>
      </p:sp>
    </p:spTree>
    <p:extLst>
      <p:ext uri="{BB962C8B-B14F-4D97-AF65-F5344CB8AC3E}">
        <p14:creationId xmlns:p14="http://schemas.microsoft.com/office/powerpoint/2010/main" val="328651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11DF-847E-4B21-9199-BE6689F3E5C2}"/>
              </a:ext>
            </a:extLst>
          </p:cNvPr>
          <p:cNvSpPr>
            <a:spLocks noGrp="1"/>
          </p:cNvSpPr>
          <p:nvPr>
            <p:ph type="title"/>
          </p:nvPr>
        </p:nvSpPr>
        <p:spPr/>
        <p:txBody>
          <a:bodyPr>
            <a:normAutofit/>
          </a:bodyPr>
          <a:lstStyle/>
          <a:p>
            <a:r>
              <a:rPr lang="en-US" sz="2400" dirty="0">
                <a:latin typeface="Palatino Linotype" panose="02040502050505030304" pitchFamily="18" charset="0"/>
              </a:rPr>
              <a:t>Only two of the CaaaX peptides were substrates of rat FTase</a:t>
            </a:r>
          </a:p>
        </p:txBody>
      </p:sp>
      <p:pic>
        <p:nvPicPr>
          <p:cNvPr id="9" name="Content Placeholder 3">
            <a:extLst>
              <a:ext uri="{FF2B5EF4-FFF2-40B4-BE49-F238E27FC236}">
                <a16:creationId xmlns:a16="http://schemas.microsoft.com/office/drawing/2014/main" id="{9B25490D-3A82-470F-B3C8-D6574505E8A9}"/>
              </a:ext>
            </a:extLst>
          </p:cNvPr>
          <p:cNvPicPr>
            <a:picLocks noChangeAspect="1"/>
          </p:cNvPicPr>
          <p:nvPr/>
        </p:nvPicPr>
        <p:blipFill>
          <a:blip r:embed="rId3"/>
          <a:stretch>
            <a:fillRect/>
          </a:stretch>
        </p:blipFill>
        <p:spPr>
          <a:xfrm>
            <a:off x="-396" y="1827567"/>
            <a:ext cx="4572000" cy="2748065"/>
          </a:xfrm>
          <a:prstGeom prst="rect">
            <a:avLst/>
          </a:prstGeom>
        </p:spPr>
      </p:pic>
      <p:pic>
        <p:nvPicPr>
          <p:cNvPr id="3" name="Picture 2">
            <a:extLst>
              <a:ext uri="{FF2B5EF4-FFF2-40B4-BE49-F238E27FC236}">
                <a16:creationId xmlns:a16="http://schemas.microsoft.com/office/drawing/2014/main" id="{898F5166-BDFE-4CBF-A894-B15B0443D831}"/>
              </a:ext>
            </a:extLst>
          </p:cNvPr>
          <p:cNvPicPr>
            <a:picLocks noChangeAspect="1"/>
          </p:cNvPicPr>
          <p:nvPr/>
        </p:nvPicPr>
        <p:blipFill>
          <a:blip r:embed="rId4"/>
          <a:stretch>
            <a:fillRect/>
          </a:stretch>
        </p:blipFill>
        <p:spPr>
          <a:xfrm>
            <a:off x="384251" y="4651104"/>
            <a:ext cx="8374706" cy="1407568"/>
          </a:xfrm>
          <a:prstGeom prst="rect">
            <a:avLst/>
          </a:prstGeom>
        </p:spPr>
      </p:pic>
      <p:pic>
        <p:nvPicPr>
          <p:cNvPr id="10" name="Picture 9">
            <a:extLst>
              <a:ext uri="{FF2B5EF4-FFF2-40B4-BE49-F238E27FC236}">
                <a16:creationId xmlns:a16="http://schemas.microsoft.com/office/drawing/2014/main" id="{C6892EA1-584E-4CDF-BF2F-EE1DF7B354C0}"/>
              </a:ext>
            </a:extLst>
          </p:cNvPr>
          <p:cNvPicPr>
            <a:picLocks noChangeAspect="1"/>
          </p:cNvPicPr>
          <p:nvPr/>
        </p:nvPicPr>
        <p:blipFill>
          <a:blip r:embed="rId5"/>
          <a:stretch>
            <a:fillRect/>
          </a:stretch>
        </p:blipFill>
        <p:spPr>
          <a:xfrm>
            <a:off x="4571604" y="1827570"/>
            <a:ext cx="4572000" cy="2748065"/>
          </a:xfrm>
          <a:prstGeom prst="rect">
            <a:avLst/>
          </a:prstGeom>
        </p:spPr>
      </p:pic>
      <p:pic>
        <p:nvPicPr>
          <p:cNvPr id="8" name="Picture 7">
            <a:extLst>
              <a:ext uri="{FF2B5EF4-FFF2-40B4-BE49-F238E27FC236}">
                <a16:creationId xmlns:a16="http://schemas.microsoft.com/office/drawing/2014/main" id="{826D8FD7-D88A-4F12-AC43-CA388DF265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0" y="5725274"/>
            <a:ext cx="1143000" cy="1143000"/>
          </a:xfrm>
          <a:prstGeom prst="rect">
            <a:avLst/>
          </a:prstGeom>
        </p:spPr>
      </p:pic>
      <p:sp>
        <p:nvSpPr>
          <p:cNvPr id="4" name="Slide Number Placeholder 3">
            <a:extLst>
              <a:ext uri="{FF2B5EF4-FFF2-40B4-BE49-F238E27FC236}">
                <a16:creationId xmlns:a16="http://schemas.microsoft.com/office/drawing/2014/main" id="{BBE51B4F-1864-42D8-B0F9-E41F8493582D}"/>
              </a:ext>
            </a:extLst>
          </p:cNvPr>
          <p:cNvSpPr>
            <a:spLocks noGrp="1"/>
          </p:cNvSpPr>
          <p:nvPr>
            <p:ph type="sldNum" sz="quarter" idx="12"/>
          </p:nvPr>
        </p:nvSpPr>
        <p:spPr/>
        <p:txBody>
          <a:bodyPr/>
          <a:lstStyle/>
          <a:p>
            <a:fld id="{CD6E8413-8B64-46A0-A043-DA7FCA8C4DD3}" type="slidenum">
              <a:rPr lang="en-US" smtClean="0"/>
              <a:t>14</a:t>
            </a:fld>
            <a:endParaRPr lang="en-US" dirty="0"/>
          </a:p>
        </p:txBody>
      </p:sp>
    </p:spTree>
    <p:extLst>
      <p:ext uri="{BB962C8B-B14F-4D97-AF65-F5344CB8AC3E}">
        <p14:creationId xmlns:p14="http://schemas.microsoft.com/office/powerpoint/2010/main" val="63326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FEE5-8D3B-4735-81BE-90AF81AA877B}"/>
              </a:ext>
            </a:extLst>
          </p:cNvPr>
          <p:cNvSpPr>
            <a:spLocks noGrp="1"/>
          </p:cNvSpPr>
          <p:nvPr>
            <p:ph type="title"/>
          </p:nvPr>
        </p:nvSpPr>
        <p:spPr/>
        <p:txBody>
          <a:bodyPr>
            <a:normAutofit/>
          </a:bodyPr>
          <a:lstStyle/>
          <a:p>
            <a:r>
              <a:rPr lang="en-US" sz="2400" dirty="0">
                <a:latin typeface="Palatino Linotype" panose="02040502050505030304" pitchFamily="18" charset="0"/>
              </a:rPr>
              <a:t>Thermotolerance of CaaaX hits is variable</a:t>
            </a:r>
          </a:p>
        </p:txBody>
      </p:sp>
      <p:pic>
        <p:nvPicPr>
          <p:cNvPr id="4" name="Content Placeholder 3">
            <a:extLst>
              <a:ext uri="{FF2B5EF4-FFF2-40B4-BE49-F238E27FC236}">
                <a16:creationId xmlns:a16="http://schemas.microsoft.com/office/drawing/2014/main" id="{664442AB-6BBC-49EC-BB9A-F57012EE9DA2}"/>
              </a:ext>
            </a:extLst>
          </p:cNvPr>
          <p:cNvPicPr>
            <a:picLocks noGrp="1" noChangeAspect="1"/>
          </p:cNvPicPr>
          <p:nvPr>
            <p:ph idx="1"/>
          </p:nvPr>
        </p:nvPicPr>
        <p:blipFill>
          <a:blip r:embed="rId2"/>
          <a:stretch>
            <a:fillRect/>
          </a:stretch>
        </p:blipFill>
        <p:spPr>
          <a:xfrm>
            <a:off x="850609" y="1398452"/>
            <a:ext cx="7810506" cy="4180024"/>
          </a:xfrm>
          <a:prstGeom prst="rect">
            <a:avLst/>
          </a:prstGeom>
        </p:spPr>
      </p:pic>
      <p:sp>
        <p:nvSpPr>
          <p:cNvPr id="5" name="TextBox 4">
            <a:extLst>
              <a:ext uri="{FF2B5EF4-FFF2-40B4-BE49-F238E27FC236}">
                <a16:creationId xmlns:a16="http://schemas.microsoft.com/office/drawing/2014/main" id="{69C3728B-33CE-4466-B02C-8FA6161C6A0F}"/>
              </a:ext>
            </a:extLst>
          </p:cNvPr>
          <p:cNvSpPr txBox="1"/>
          <p:nvPr/>
        </p:nvSpPr>
        <p:spPr>
          <a:xfrm>
            <a:off x="71919" y="6492874"/>
            <a:ext cx="2464096" cy="300082"/>
          </a:xfrm>
          <a:prstGeom prst="rect">
            <a:avLst/>
          </a:prstGeom>
          <a:noFill/>
        </p:spPr>
        <p:txBody>
          <a:bodyPr wrap="square" rtlCol="0">
            <a:spAutoFit/>
          </a:bodyPr>
          <a:lstStyle/>
          <a:p>
            <a:r>
              <a:rPr lang="en-US" sz="1350" dirty="0"/>
              <a:t>Courtesy of Walter Schmidt</a:t>
            </a:r>
          </a:p>
        </p:txBody>
      </p:sp>
      <p:pic>
        <p:nvPicPr>
          <p:cNvPr id="6" name="Picture 5">
            <a:extLst>
              <a:ext uri="{FF2B5EF4-FFF2-40B4-BE49-F238E27FC236}">
                <a16:creationId xmlns:a16="http://schemas.microsoft.com/office/drawing/2014/main" id="{3B8EC8FD-C3BC-43AB-AD1A-0A5146CB1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54D5DD56-37C9-42C5-8F06-FA0CF0319134}"/>
              </a:ext>
            </a:extLst>
          </p:cNvPr>
          <p:cNvSpPr>
            <a:spLocks noGrp="1"/>
          </p:cNvSpPr>
          <p:nvPr>
            <p:ph type="sldNum" sz="quarter" idx="12"/>
          </p:nvPr>
        </p:nvSpPr>
        <p:spPr/>
        <p:txBody>
          <a:bodyPr/>
          <a:lstStyle/>
          <a:p>
            <a:fld id="{CD6E8413-8B64-46A0-A043-DA7FCA8C4DD3}" type="slidenum">
              <a:rPr lang="en-US" smtClean="0"/>
              <a:t>15</a:t>
            </a:fld>
            <a:endParaRPr lang="en-US" dirty="0"/>
          </a:p>
        </p:txBody>
      </p:sp>
    </p:spTree>
    <p:extLst>
      <p:ext uri="{BB962C8B-B14F-4D97-AF65-F5344CB8AC3E}">
        <p14:creationId xmlns:p14="http://schemas.microsoft.com/office/powerpoint/2010/main" val="361963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7826-ADE0-4C4D-AD6D-119DD673DCF9}"/>
              </a:ext>
            </a:extLst>
          </p:cNvPr>
          <p:cNvSpPr>
            <a:spLocks noGrp="1"/>
          </p:cNvSpPr>
          <p:nvPr>
            <p:ph type="title"/>
          </p:nvPr>
        </p:nvSpPr>
        <p:spPr/>
        <p:txBody>
          <a:bodyPr>
            <a:normAutofit/>
          </a:bodyPr>
          <a:lstStyle/>
          <a:p>
            <a:r>
              <a:rPr lang="en-US" sz="2400" dirty="0">
                <a:latin typeface="Palatino Linotype" panose="02040502050505030304" pitchFamily="18" charset="0"/>
              </a:rPr>
              <a:t>Western Blot Gel shift assay of CaaaX hits in yeast shows prenylation in a biological context</a:t>
            </a:r>
          </a:p>
        </p:txBody>
      </p:sp>
      <p:sp>
        <p:nvSpPr>
          <p:cNvPr id="3" name="TextBox 2">
            <a:extLst>
              <a:ext uri="{FF2B5EF4-FFF2-40B4-BE49-F238E27FC236}">
                <a16:creationId xmlns:a16="http://schemas.microsoft.com/office/drawing/2014/main" id="{907BC249-2F0F-467B-9484-BE0305E6E201}"/>
              </a:ext>
            </a:extLst>
          </p:cNvPr>
          <p:cNvSpPr txBox="1"/>
          <p:nvPr/>
        </p:nvSpPr>
        <p:spPr>
          <a:xfrm>
            <a:off x="0" y="6492874"/>
            <a:ext cx="2464096" cy="300082"/>
          </a:xfrm>
          <a:prstGeom prst="rect">
            <a:avLst/>
          </a:prstGeom>
          <a:noFill/>
        </p:spPr>
        <p:txBody>
          <a:bodyPr wrap="square" rtlCol="0">
            <a:spAutoFit/>
          </a:bodyPr>
          <a:lstStyle/>
          <a:p>
            <a:r>
              <a:rPr lang="en-US" sz="1350" dirty="0"/>
              <a:t>Courtesy of Walter Schmidt</a:t>
            </a:r>
          </a:p>
        </p:txBody>
      </p:sp>
      <p:pic>
        <p:nvPicPr>
          <p:cNvPr id="7" name="Content Placeholder 6">
            <a:extLst>
              <a:ext uri="{FF2B5EF4-FFF2-40B4-BE49-F238E27FC236}">
                <a16:creationId xmlns:a16="http://schemas.microsoft.com/office/drawing/2014/main" id="{4DB39A7E-95F3-423D-94B4-4FD45FFF9F19}"/>
              </a:ext>
            </a:extLst>
          </p:cNvPr>
          <p:cNvPicPr>
            <a:picLocks noGrp="1" noChangeAspect="1"/>
          </p:cNvPicPr>
          <p:nvPr>
            <p:ph idx="1"/>
          </p:nvPr>
        </p:nvPicPr>
        <p:blipFill>
          <a:blip r:embed="rId2"/>
          <a:stretch>
            <a:fillRect/>
          </a:stretch>
        </p:blipFill>
        <p:spPr>
          <a:xfrm>
            <a:off x="825103" y="2240685"/>
            <a:ext cx="7493794" cy="2649521"/>
          </a:xfrm>
          <a:prstGeom prst="rect">
            <a:avLst/>
          </a:prstGeom>
        </p:spPr>
      </p:pic>
      <p:pic>
        <p:nvPicPr>
          <p:cNvPr id="5" name="Picture 4">
            <a:extLst>
              <a:ext uri="{FF2B5EF4-FFF2-40B4-BE49-F238E27FC236}">
                <a16:creationId xmlns:a16="http://schemas.microsoft.com/office/drawing/2014/main" id="{B79951AE-276D-4ECA-B1DD-70D7ED4BD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4" name="Slide Number Placeholder 3">
            <a:extLst>
              <a:ext uri="{FF2B5EF4-FFF2-40B4-BE49-F238E27FC236}">
                <a16:creationId xmlns:a16="http://schemas.microsoft.com/office/drawing/2014/main" id="{DD10368B-97F5-472B-9278-813D6D861BE2}"/>
              </a:ext>
            </a:extLst>
          </p:cNvPr>
          <p:cNvSpPr>
            <a:spLocks noGrp="1"/>
          </p:cNvSpPr>
          <p:nvPr>
            <p:ph type="sldNum" sz="quarter" idx="12"/>
          </p:nvPr>
        </p:nvSpPr>
        <p:spPr/>
        <p:txBody>
          <a:bodyPr/>
          <a:lstStyle/>
          <a:p>
            <a:fld id="{CD6E8413-8B64-46A0-A043-DA7FCA8C4DD3}" type="slidenum">
              <a:rPr lang="en-US" smtClean="0"/>
              <a:t>16</a:t>
            </a:fld>
            <a:endParaRPr lang="en-US" dirty="0"/>
          </a:p>
        </p:txBody>
      </p:sp>
    </p:spTree>
    <p:extLst>
      <p:ext uri="{BB962C8B-B14F-4D97-AF65-F5344CB8AC3E}">
        <p14:creationId xmlns:p14="http://schemas.microsoft.com/office/powerpoint/2010/main" val="2247854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7826-ADE0-4C4D-AD6D-119DD673DCF9}"/>
              </a:ext>
            </a:extLst>
          </p:cNvPr>
          <p:cNvSpPr>
            <a:spLocks noGrp="1"/>
          </p:cNvSpPr>
          <p:nvPr>
            <p:ph type="title"/>
          </p:nvPr>
        </p:nvSpPr>
        <p:spPr/>
        <p:txBody>
          <a:bodyPr>
            <a:normAutofit/>
          </a:bodyPr>
          <a:lstStyle/>
          <a:p>
            <a:r>
              <a:rPr lang="en-US" sz="2400" dirty="0">
                <a:latin typeface="Palatino Linotype" panose="02040502050505030304" pitchFamily="18" charset="0"/>
              </a:rPr>
              <a:t>A strain of yeast expressing human FTase also shows excellent conversion of CaaaX hits</a:t>
            </a:r>
          </a:p>
        </p:txBody>
      </p:sp>
      <p:sp>
        <p:nvSpPr>
          <p:cNvPr id="3" name="TextBox 2">
            <a:extLst>
              <a:ext uri="{FF2B5EF4-FFF2-40B4-BE49-F238E27FC236}">
                <a16:creationId xmlns:a16="http://schemas.microsoft.com/office/drawing/2014/main" id="{907BC249-2F0F-467B-9484-BE0305E6E201}"/>
              </a:ext>
            </a:extLst>
          </p:cNvPr>
          <p:cNvSpPr txBox="1"/>
          <p:nvPr/>
        </p:nvSpPr>
        <p:spPr>
          <a:xfrm>
            <a:off x="0" y="6492874"/>
            <a:ext cx="2464096" cy="300082"/>
          </a:xfrm>
          <a:prstGeom prst="rect">
            <a:avLst/>
          </a:prstGeom>
          <a:noFill/>
        </p:spPr>
        <p:txBody>
          <a:bodyPr wrap="square" rtlCol="0">
            <a:spAutoFit/>
          </a:bodyPr>
          <a:lstStyle/>
          <a:p>
            <a:r>
              <a:rPr lang="en-US" sz="1350" dirty="0"/>
              <a:t>Courtesy of Walter Schmidt</a:t>
            </a:r>
          </a:p>
        </p:txBody>
      </p:sp>
      <p:pic>
        <p:nvPicPr>
          <p:cNvPr id="5" name="Picture 4">
            <a:extLst>
              <a:ext uri="{FF2B5EF4-FFF2-40B4-BE49-F238E27FC236}">
                <a16:creationId xmlns:a16="http://schemas.microsoft.com/office/drawing/2014/main" id="{B79951AE-276D-4ECA-B1DD-70D7ED4BD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4" name="Slide Number Placeholder 3">
            <a:extLst>
              <a:ext uri="{FF2B5EF4-FFF2-40B4-BE49-F238E27FC236}">
                <a16:creationId xmlns:a16="http://schemas.microsoft.com/office/drawing/2014/main" id="{DD10368B-97F5-472B-9278-813D6D861BE2}"/>
              </a:ext>
            </a:extLst>
          </p:cNvPr>
          <p:cNvSpPr>
            <a:spLocks noGrp="1"/>
          </p:cNvSpPr>
          <p:nvPr>
            <p:ph type="sldNum" sz="quarter" idx="12"/>
          </p:nvPr>
        </p:nvSpPr>
        <p:spPr/>
        <p:txBody>
          <a:bodyPr/>
          <a:lstStyle/>
          <a:p>
            <a:fld id="{CD6E8413-8B64-46A0-A043-DA7FCA8C4DD3}" type="slidenum">
              <a:rPr lang="en-US" smtClean="0"/>
              <a:t>17</a:t>
            </a:fld>
            <a:endParaRPr lang="en-US" dirty="0"/>
          </a:p>
        </p:txBody>
      </p:sp>
      <p:pic>
        <p:nvPicPr>
          <p:cNvPr id="6" name="Picture 5">
            <a:extLst>
              <a:ext uri="{FF2B5EF4-FFF2-40B4-BE49-F238E27FC236}">
                <a16:creationId xmlns:a16="http://schemas.microsoft.com/office/drawing/2014/main" id="{48849304-8B25-4A7C-A508-53619694A99A}"/>
              </a:ext>
            </a:extLst>
          </p:cNvPr>
          <p:cNvPicPr>
            <a:picLocks noChangeAspect="1"/>
          </p:cNvPicPr>
          <p:nvPr/>
        </p:nvPicPr>
        <p:blipFill>
          <a:blip r:embed="rId3"/>
          <a:stretch>
            <a:fillRect/>
          </a:stretch>
        </p:blipFill>
        <p:spPr>
          <a:xfrm>
            <a:off x="885825" y="2154237"/>
            <a:ext cx="7372350" cy="3181350"/>
          </a:xfrm>
          <a:prstGeom prst="rect">
            <a:avLst/>
          </a:prstGeom>
        </p:spPr>
      </p:pic>
    </p:spTree>
    <p:extLst>
      <p:ext uri="{BB962C8B-B14F-4D97-AF65-F5344CB8AC3E}">
        <p14:creationId xmlns:p14="http://schemas.microsoft.com/office/powerpoint/2010/main" val="2878135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8F70-6124-426C-AB2D-3A3A5EA94344}"/>
              </a:ext>
            </a:extLst>
          </p:cNvPr>
          <p:cNvSpPr>
            <a:spLocks noGrp="1"/>
          </p:cNvSpPr>
          <p:nvPr>
            <p:ph type="title"/>
          </p:nvPr>
        </p:nvSpPr>
        <p:spPr/>
        <p:txBody>
          <a:bodyPr>
            <a:normAutofit/>
          </a:bodyPr>
          <a:lstStyle/>
          <a:p>
            <a:r>
              <a:rPr lang="en-US" sz="2400" dirty="0">
                <a:latin typeface="Palatino Linotype" panose="02040502050505030304" pitchFamily="18" charset="0"/>
              </a:rPr>
              <a:t>Conclusions and future directions</a:t>
            </a:r>
          </a:p>
        </p:txBody>
      </p:sp>
      <p:sp>
        <p:nvSpPr>
          <p:cNvPr id="5" name="Content Placeholder 4">
            <a:extLst>
              <a:ext uri="{FF2B5EF4-FFF2-40B4-BE49-F238E27FC236}">
                <a16:creationId xmlns:a16="http://schemas.microsoft.com/office/drawing/2014/main" id="{DB3AC8E4-E174-4F9A-917D-E91B058BEF22}"/>
              </a:ext>
            </a:extLst>
          </p:cNvPr>
          <p:cNvSpPr>
            <a:spLocks noGrp="1"/>
          </p:cNvSpPr>
          <p:nvPr>
            <p:ph idx="1"/>
          </p:nvPr>
        </p:nvSpPr>
        <p:spPr/>
        <p:txBody>
          <a:bodyPr>
            <a:normAutofit/>
          </a:bodyPr>
          <a:lstStyle/>
          <a:p>
            <a:endParaRPr lang="en-US" sz="1800" dirty="0"/>
          </a:p>
          <a:p>
            <a:pPr marL="342900" indent="-342900"/>
            <a:r>
              <a:rPr lang="en-US" sz="1600" dirty="0">
                <a:latin typeface="Palatino Linotype" panose="02040502050505030304" pitchFamily="18" charset="0"/>
              </a:rPr>
              <a:t>30 potentially novel CaaaX sequences based on CMIIM were discovered using yFTase</a:t>
            </a:r>
          </a:p>
          <a:p>
            <a:pPr marL="342900" indent="-342900"/>
            <a:r>
              <a:rPr lang="en-US" sz="1600" dirty="0">
                <a:latin typeface="Palatino Linotype" panose="02040502050505030304" pitchFamily="18" charset="0"/>
              </a:rPr>
              <a:t>Of the eight hits chosen for follow up, four were found to qualitatively convert with a same level of efficiency as the CMIIM parent</a:t>
            </a:r>
          </a:p>
          <a:p>
            <a:pPr marL="342900" indent="-342900"/>
            <a:r>
              <a:rPr lang="en-US" sz="1600" dirty="0">
                <a:latin typeface="Palatino Linotype" panose="02040502050505030304" pitchFamily="18" charset="0"/>
              </a:rPr>
              <a:t>Of particular interest is the sequence CHIIM, as a charged amino acid is not allowed in the canonical CaaX box </a:t>
            </a:r>
          </a:p>
          <a:p>
            <a:pPr marL="342900" indent="-342900"/>
            <a:r>
              <a:rPr lang="en-US" sz="1600" dirty="0">
                <a:latin typeface="Palatino Linotype" panose="02040502050505030304" pitchFamily="18" charset="0"/>
              </a:rPr>
              <a:t>This work will be extended to the mammalian relevance by searching for potentially prenylated CaaaX in the human genome</a:t>
            </a:r>
          </a:p>
          <a:p>
            <a:pPr marL="342900" indent="-342900"/>
            <a:r>
              <a:rPr lang="en-US" sz="1600" dirty="0">
                <a:latin typeface="Palatino Linotype" panose="02040502050505030304" pitchFamily="18" charset="0"/>
              </a:rPr>
              <a:t>This methodology could be used to quickly screen mutant FTases to check for substrate specificity both for peptides and bioorthogonal isoprenoids.</a:t>
            </a:r>
          </a:p>
          <a:p>
            <a:endParaRPr lang="en-US" sz="1600" dirty="0">
              <a:latin typeface="Palatino Linotype" panose="02040502050505030304" pitchFamily="18" charset="0"/>
            </a:endParaRPr>
          </a:p>
          <a:p>
            <a:endParaRPr lang="en-US" dirty="0"/>
          </a:p>
          <a:p>
            <a:pPr marL="342900" lvl="1" indent="0">
              <a:buNone/>
            </a:pPr>
            <a:endParaRPr lang="en-US" dirty="0"/>
          </a:p>
          <a:p>
            <a:endParaRPr lang="en-US" dirty="0"/>
          </a:p>
        </p:txBody>
      </p:sp>
      <p:pic>
        <p:nvPicPr>
          <p:cNvPr id="4" name="Picture 3">
            <a:extLst>
              <a:ext uri="{FF2B5EF4-FFF2-40B4-BE49-F238E27FC236}">
                <a16:creationId xmlns:a16="http://schemas.microsoft.com/office/drawing/2014/main" id="{8B57CD7C-41EB-44D6-B352-6DCC3F1D4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25274"/>
            <a:ext cx="1143000" cy="1143000"/>
          </a:xfrm>
          <a:prstGeom prst="rect">
            <a:avLst/>
          </a:prstGeom>
        </p:spPr>
      </p:pic>
      <p:sp>
        <p:nvSpPr>
          <p:cNvPr id="3" name="Slide Number Placeholder 2">
            <a:extLst>
              <a:ext uri="{FF2B5EF4-FFF2-40B4-BE49-F238E27FC236}">
                <a16:creationId xmlns:a16="http://schemas.microsoft.com/office/drawing/2014/main" id="{F834D83E-9526-4B03-BC7C-610F72993204}"/>
              </a:ext>
            </a:extLst>
          </p:cNvPr>
          <p:cNvSpPr>
            <a:spLocks noGrp="1"/>
          </p:cNvSpPr>
          <p:nvPr>
            <p:ph type="sldNum" sz="quarter" idx="12"/>
          </p:nvPr>
        </p:nvSpPr>
        <p:spPr/>
        <p:txBody>
          <a:bodyPr/>
          <a:lstStyle/>
          <a:p>
            <a:fld id="{CD6E8413-8B64-46A0-A043-DA7FCA8C4DD3}" type="slidenum">
              <a:rPr lang="en-US" smtClean="0"/>
              <a:t>18</a:t>
            </a:fld>
            <a:endParaRPr lang="en-US" dirty="0"/>
          </a:p>
        </p:txBody>
      </p:sp>
    </p:spTree>
    <p:extLst>
      <p:ext uri="{BB962C8B-B14F-4D97-AF65-F5344CB8AC3E}">
        <p14:creationId xmlns:p14="http://schemas.microsoft.com/office/powerpoint/2010/main" val="8903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19</a:t>
            </a:fld>
            <a:endParaRPr lang="fr-FR" dirty="0">
              <a:latin typeface="Palatino Linotype" panose="02040502050505030304" pitchFamily="18" charset="0"/>
            </a:endParaRPr>
          </a:p>
        </p:txBody>
      </p:sp>
      <p:sp>
        <p:nvSpPr>
          <p:cNvPr id="2" name="Rectangle 1">
            <a:extLst>
              <a:ext uri="{FF2B5EF4-FFF2-40B4-BE49-F238E27FC236}">
                <a16:creationId xmlns:a16="http://schemas.microsoft.com/office/drawing/2014/main" id="{A9726944-0BF0-4225-81E3-6477EDC7A0A4}"/>
              </a:ext>
            </a:extLst>
          </p:cNvPr>
          <p:cNvSpPr/>
          <p:nvPr/>
        </p:nvSpPr>
        <p:spPr>
          <a:xfrm>
            <a:off x="865163" y="891457"/>
            <a:ext cx="4572000" cy="830997"/>
          </a:xfrm>
          <a:prstGeom prst="rect">
            <a:avLst/>
          </a:prstGeom>
        </p:spPr>
        <p:txBody>
          <a:bodyPr wrap="square">
            <a:spAutoFit/>
          </a:bodyPr>
          <a:lstStyle/>
          <a:p>
            <a:r>
              <a:rPr lang="fr-FR" sz="2400" b="1" dirty="0">
                <a:latin typeface="Palatino Linotype" panose="02040502050505030304" pitchFamily="18" charset="0"/>
              </a:rPr>
              <a:t>Acknowledgments</a:t>
            </a:r>
          </a:p>
          <a:p>
            <a:endParaRPr lang="fr-FR" sz="2400" b="1" dirty="0">
              <a:latin typeface="Palatino Linotype" panose="02040502050505030304" pitchFamily="18" charset="0"/>
            </a:endParaRPr>
          </a:p>
        </p:txBody>
      </p:sp>
      <p:pic>
        <p:nvPicPr>
          <p:cNvPr id="7" name="Picture 6">
            <a:extLst>
              <a:ext uri="{FF2B5EF4-FFF2-40B4-BE49-F238E27FC236}">
                <a16:creationId xmlns:a16="http://schemas.microsoft.com/office/drawing/2014/main" id="{E3A50E4C-2294-4ECB-9747-7AD35F05B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3" name="Picture 2">
            <a:extLst>
              <a:ext uri="{FF2B5EF4-FFF2-40B4-BE49-F238E27FC236}">
                <a16:creationId xmlns:a16="http://schemas.microsoft.com/office/drawing/2014/main" id="{16D30794-056D-421B-B295-FAC7E92C7983}"/>
              </a:ext>
            </a:extLst>
          </p:cNvPr>
          <p:cNvPicPr>
            <a:picLocks noChangeAspect="1"/>
          </p:cNvPicPr>
          <p:nvPr/>
        </p:nvPicPr>
        <p:blipFill>
          <a:blip r:embed="rId3"/>
          <a:stretch>
            <a:fillRect/>
          </a:stretch>
        </p:blipFill>
        <p:spPr>
          <a:xfrm>
            <a:off x="4294598" y="1999453"/>
            <a:ext cx="4849402" cy="3637052"/>
          </a:xfrm>
          <a:prstGeom prst="rect">
            <a:avLst/>
          </a:prstGeom>
        </p:spPr>
      </p:pic>
      <p:sp>
        <p:nvSpPr>
          <p:cNvPr id="4" name="TextBox 3">
            <a:extLst>
              <a:ext uri="{FF2B5EF4-FFF2-40B4-BE49-F238E27FC236}">
                <a16:creationId xmlns:a16="http://schemas.microsoft.com/office/drawing/2014/main" id="{71B19EE9-87EA-45C6-96EB-0C0734343CA1}"/>
              </a:ext>
            </a:extLst>
          </p:cNvPr>
          <p:cNvSpPr txBox="1"/>
          <p:nvPr/>
        </p:nvSpPr>
        <p:spPr>
          <a:xfrm>
            <a:off x="832207" y="1920958"/>
            <a:ext cx="2845941" cy="369332"/>
          </a:xfrm>
          <a:prstGeom prst="rect">
            <a:avLst/>
          </a:prstGeom>
          <a:noFill/>
        </p:spPr>
        <p:txBody>
          <a:bodyPr wrap="square" rtlCol="0">
            <a:spAutoFit/>
          </a:bodyPr>
          <a:lstStyle/>
          <a:p>
            <a:r>
              <a:rPr lang="en-US" dirty="0"/>
              <a:t>Distefano group</a:t>
            </a:r>
          </a:p>
        </p:txBody>
      </p:sp>
    </p:spTree>
    <p:extLst>
      <p:ext uri="{BB962C8B-B14F-4D97-AF65-F5344CB8AC3E}">
        <p14:creationId xmlns:p14="http://schemas.microsoft.com/office/powerpoint/2010/main" val="348919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65638"/>
            <a:ext cx="7924800" cy="5632311"/>
          </a:xfrm>
          <a:prstGeom prst="rect">
            <a:avLst/>
          </a:prstGeom>
          <a:noFill/>
        </p:spPr>
        <p:txBody>
          <a:bodyPr wrap="square" rtlCol="0">
            <a:spAutoFit/>
          </a:bodyPr>
          <a:lstStyle/>
          <a:p>
            <a:r>
              <a:rPr lang="fr-FR" b="1" dirty="0">
                <a:latin typeface="Palatino Linotype" panose="02040502050505030304" pitchFamily="18" charset="0"/>
              </a:rPr>
              <a:t>Abstract: </a:t>
            </a:r>
            <a:r>
              <a:rPr lang="en-US" b="1" dirty="0"/>
              <a:t>Protein farnesylation is a post-translational modification where a 15 carbon farnesyl isoprenoid is appended to the C-terminal end of a protein by Farnesyltransferase (FTase). In the canonical understanding of FTase, the isoprenoids are attached to the Cysteine residue of a four amino acid CaaX box sequence. However, recent work has shown that five amino acid sequences can be recognized, such as the pentapeptide CMIIM. This new discovery greatly increases the number of potential FTase substrates, as the FTase is already known to tolerate a wide variety of amino acids in the canonical CaaX sequence. With the goal of developing a more rapid and methodical method to evaluate potential substrates, we envisioned using MALDI to assay libraries of 10 peptides at a time, varying one amino acid in the CaaX box to all 20 canonical amino acids over two libraries. Through this method we observed 30 hits in the mass spectrum and chose eight for further evaluation. Seven of these sequences are novel substrates for FTase, with several meeting or surpassing the in vitro efficiency of the benchmark sequence CMIIM. Additionally, in vivo experiments in yeast demonstrate that proteins bearing these sequences can be efficiently prenylated in a biological context.</a:t>
            </a:r>
            <a:endParaRPr lang="fr-FR" dirty="0">
              <a:latin typeface="Palatino Linotype" panose="02040502050505030304" pitchFamily="18" charset="0"/>
            </a:endParaRPr>
          </a:p>
          <a:p>
            <a:endParaRPr lang="en-US"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dirty="0">
                <a:latin typeface="Palatino Linotype" panose="02040502050505030304" pitchFamily="18" charset="0"/>
              </a:rPr>
              <a:t>prenylation; peptide libraries; MALDI</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dirty="0">
              <a:latin typeface="Palatino Linotype" panose="02040502050505030304" pitchFamily="18" charset="0"/>
            </a:endParaRPr>
          </a:p>
        </p:txBody>
      </p:sp>
      <p:pic>
        <p:nvPicPr>
          <p:cNvPr id="3" name="Picture 2">
            <a:extLst>
              <a:ext uri="{FF2B5EF4-FFF2-40B4-BE49-F238E27FC236}">
                <a16:creationId xmlns:a16="http://schemas.microsoft.com/office/drawing/2014/main" id="{75204557-3247-4572-B6D8-7150239B9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1ED4-C8A7-48BA-82E3-BA2D0B454A67}"/>
              </a:ext>
            </a:extLst>
          </p:cNvPr>
          <p:cNvSpPr>
            <a:spLocks noGrp="1"/>
          </p:cNvSpPr>
          <p:nvPr>
            <p:ph type="title"/>
          </p:nvPr>
        </p:nvSpPr>
        <p:spPr/>
        <p:txBody>
          <a:bodyPr>
            <a:normAutofit/>
          </a:bodyPr>
          <a:lstStyle/>
          <a:p>
            <a:r>
              <a:rPr lang="en-US" sz="2400" dirty="0">
                <a:latin typeface="Palatino Linotype" panose="02040502050505030304" pitchFamily="18" charset="0"/>
              </a:rPr>
              <a:t>Protein prenylation – the anchor of life</a:t>
            </a:r>
          </a:p>
        </p:txBody>
      </p:sp>
      <p:pic>
        <p:nvPicPr>
          <p:cNvPr id="6" name="Content Placeholder 5">
            <a:extLst>
              <a:ext uri="{FF2B5EF4-FFF2-40B4-BE49-F238E27FC236}">
                <a16:creationId xmlns:a16="http://schemas.microsoft.com/office/drawing/2014/main" id="{8B839BCA-78BA-4EA5-BE3A-D03B1B6C42CB}"/>
              </a:ext>
            </a:extLst>
          </p:cNvPr>
          <p:cNvPicPr>
            <a:picLocks noGrp="1" noChangeAspect="1"/>
          </p:cNvPicPr>
          <p:nvPr>
            <p:ph idx="1"/>
          </p:nvPr>
        </p:nvPicPr>
        <p:blipFill>
          <a:blip r:embed="rId2"/>
          <a:stretch>
            <a:fillRect/>
          </a:stretch>
        </p:blipFill>
        <p:spPr>
          <a:xfrm>
            <a:off x="0" y="2553406"/>
            <a:ext cx="3636169" cy="2711948"/>
          </a:xfrm>
          <a:prstGeom prst="rect">
            <a:avLst/>
          </a:prstGeom>
        </p:spPr>
      </p:pic>
      <p:pic>
        <p:nvPicPr>
          <p:cNvPr id="7" name="Picture 6">
            <a:extLst>
              <a:ext uri="{FF2B5EF4-FFF2-40B4-BE49-F238E27FC236}">
                <a16:creationId xmlns:a16="http://schemas.microsoft.com/office/drawing/2014/main" id="{C41E33B5-6415-48A5-9077-383FEEF46784}"/>
              </a:ext>
            </a:extLst>
          </p:cNvPr>
          <p:cNvPicPr>
            <a:picLocks noChangeAspect="1"/>
          </p:cNvPicPr>
          <p:nvPr/>
        </p:nvPicPr>
        <p:blipFill>
          <a:blip r:embed="rId3"/>
          <a:stretch>
            <a:fillRect/>
          </a:stretch>
        </p:blipFill>
        <p:spPr>
          <a:xfrm>
            <a:off x="3789227" y="1867575"/>
            <a:ext cx="5354773" cy="4133175"/>
          </a:xfrm>
          <a:prstGeom prst="rect">
            <a:avLst/>
          </a:prstGeom>
        </p:spPr>
      </p:pic>
      <p:pic>
        <p:nvPicPr>
          <p:cNvPr id="5" name="Picture 4">
            <a:extLst>
              <a:ext uri="{FF2B5EF4-FFF2-40B4-BE49-F238E27FC236}">
                <a16:creationId xmlns:a16="http://schemas.microsoft.com/office/drawing/2014/main" id="{293A2E66-B5E5-41D9-8AA6-54EC598DC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3CB94D50-63E3-4880-8398-2304F2BFF852}"/>
              </a:ext>
            </a:extLst>
          </p:cNvPr>
          <p:cNvSpPr>
            <a:spLocks noGrp="1"/>
          </p:cNvSpPr>
          <p:nvPr>
            <p:ph type="sldNum" sz="quarter" idx="12"/>
          </p:nvPr>
        </p:nvSpPr>
        <p:spPr/>
        <p:txBody>
          <a:bodyPr/>
          <a:lstStyle/>
          <a:p>
            <a:fld id="{CD6E8413-8B64-46A0-A043-DA7FCA8C4DD3}" type="slidenum">
              <a:rPr lang="en-US" smtClean="0"/>
              <a:t>3</a:t>
            </a:fld>
            <a:endParaRPr lang="en-US" dirty="0"/>
          </a:p>
        </p:txBody>
      </p:sp>
    </p:spTree>
    <p:extLst>
      <p:ext uri="{BB962C8B-B14F-4D97-AF65-F5344CB8AC3E}">
        <p14:creationId xmlns:p14="http://schemas.microsoft.com/office/powerpoint/2010/main" val="183997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1ED4-C8A7-48BA-82E3-BA2D0B454A67}"/>
              </a:ext>
            </a:extLst>
          </p:cNvPr>
          <p:cNvSpPr>
            <a:spLocks noGrp="1"/>
          </p:cNvSpPr>
          <p:nvPr>
            <p:ph type="title"/>
          </p:nvPr>
        </p:nvSpPr>
        <p:spPr/>
        <p:txBody>
          <a:bodyPr>
            <a:normAutofit/>
          </a:bodyPr>
          <a:lstStyle/>
          <a:p>
            <a:r>
              <a:rPr lang="en-US" sz="2400" dirty="0">
                <a:latin typeface="Palatino Linotype" panose="02040502050505030304" pitchFamily="18" charset="0"/>
              </a:rPr>
              <a:t>The canonical view of a CaaX box is expanding</a:t>
            </a:r>
          </a:p>
        </p:txBody>
      </p:sp>
      <p:pic>
        <p:nvPicPr>
          <p:cNvPr id="4" name="Content Placeholder 3">
            <a:extLst>
              <a:ext uri="{FF2B5EF4-FFF2-40B4-BE49-F238E27FC236}">
                <a16:creationId xmlns:a16="http://schemas.microsoft.com/office/drawing/2014/main" id="{FA4905C4-5718-43A8-9355-6D78F21E2BC2}"/>
              </a:ext>
            </a:extLst>
          </p:cNvPr>
          <p:cNvPicPr>
            <a:picLocks noGrp="1" noChangeAspect="1"/>
          </p:cNvPicPr>
          <p:nvPr>
            <p:ph idx="1"/>
          </p:nvPr>
        </p:nvPicPr>
        <p:blipFill>
          <a:blip r:embed="rId2"/>
          <a:stretch>
            <a:fillRect/>
          </a:stretch>
        </p:blipFill>
        <p:spPr>
          <a:xfrm>
            <a:off x="2265360" y="1459670"/>
            <a:ext cx="4613279" cy="4760157"/>
          </a:xfrm>
          <a:prstGeom prst="rect">
            <a:avLst/>
          </a:prstGeom>
        </p:spPr>
      </p:pic>
      <p:sp>
        <p:nvSpPr>
          <p:cNvPr id="5" name="TextBox 4">
            <a:extLst>
              <a:ext uri="{FF2B5EF4-FFF2-40B4-BE49-F238E27FC236}">
                <a16:creationId xmlns:a16="http://schemas.microsoft.com/office/drawing/2014/main" id="{9A752BF3-924E-479C-87A9-883868F7DA0B}"/>
              </a:ext>
            </a:extLst>
          </p:cNvPr>
          <p:cNvSpPr txBox="1"/>
          <p:nvPr/>
        </p:nvSpPr>
        <p:spPr>
          <a:xfrm>
            <a:off x="0" y="6472969"/>
            <a:ext cx="2464096" cy="300082"/>
          </a:xfrm>
          <a:prstGeom prst="rect">
            <a:avLst/>
          </a:prstGeom>
          <a:noFill/>
        </p:spPr>
        <p:txBody>
          <a:bodyPr wrap="square" rtlCol="0">
            <a:spAutoFit/>
          </a:bodyPr>
          <a:lstStyle/>
          <a:p>
            <a:r>
              <a:rPr lang="en-US" sz="1350" dirty="0"/>
              <a:t>Blanden, et al. J Biol Chem 2018</a:t>
            </a:r>
          </a:p>
        </p:txBody>
      </p:sp>
      <p:pic>
        <p:nvPicPr>
          <p:cNvPr id="6" name="Picture 5">
            <a:extLst>
              <a:ext uri="{FF2B5EF4-FFF2-40B4-BE49-F238E27FC236}">
                <a16:creationId xmlns:a16="http://schemas.microsoft.com/office/drawing/2014/main" id="{18CE4671-58D7-49D0-AFBA-08DA397B5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91ED18E6-1BEE-4036-8619-D3CB3DF84F80}"/>
              </a:ext>
            </a:extLst>
          </p:cNvPr>
          <p:cNvSpPr>
            <a:spLocks noGrp="1"/>
          </p:cNvSpPr>
          <p:nvPr>
            <p:ph type="sldNum" sz="quarter" idx="12"/>
          </p:nvPr>
        </p:nvSpPr>
        <p:spPr/>
        <p:txBody>
          <a:bodyPr/>
          <a:lstStyle/>
          <a:p>
            <a:fld id="{CD6E8413-8B64-46A0-A043-DA7FCA8C4DD3}" type="slidenum">
              <a:rPr lang="en-US" smtClean="0"/>
              <a:t>4</a:t>
            </a:fld>
            <a:endParaRPr lang="en-US" dirty="0"/>
          </a:p>
        </p:txBody>
      </p:sp>
    </p:spTree>
    <p:extLst>
      <p:ext uri="{BB962C8B-B14F-4D97-AF65-F5344CB8AC3E}">
        <p14:creationId xmlns:p14="http://schemas.microsoft.com/office/powerpoint/2010/main" val="104176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D708-CC5E-404E-8882-3CA3F08BB38B}"/>
              </a:ext>
            </a:extLst>
          </p:cNvPr>
          <p:cNvSpPr>
            <a:spLocks noGrp="1"/>
          </p:cNvSpPr>
          <p:nvPr>
            <p:ph type="title"/>
          </p:nvPr>
        </p:nvSpPr>
        <p:spPr/>
        <p:txBody>
          <a:bodyPr>
            <a:normAutofit/>
          </a:bodyPr>
          <a:lstStyle/>
          <a:p>
            <a:r>
              <a:rPr lang="en-US" sz="2400" dirty="0">
                <a:latin typeface="Palatino Linotype" panose="02040502050505030304" pitchFamily="18" charset="0"/>
              </a:rPr>
              <a:t>MALDI has several advantages as a library screening tool</a:t>
            </a:r>
          </a:p>
        </p:txBody>
      </p:sp>
      <p:pic>
        <p:nvPicPr>
          <p:cNvPr id="6" name="Content Placeholder 5">
            <a:extLst>
              <a:ext uri="{FF2B5EF4-FFF2-40B4-BE49-F238E27FC236}">
                <a16:creationId xmlns:a16="http://schemas.microsoft.com/office/drawing/2014/main" id="{28DC61A9-0F94-479F-87F0-914D8C2A423D}"/>
              </a:ext>
            </a:extLst>
          </p:cNvPr>
          <p:cNvPicPr>
            <a:picLocks noGrp="1" noChangeAspect="1"/>
          </p:cNvPicPr>
          <p:nvPr>
            <p:ph idx="1"/>
          </p:nvPr>
        </p:nvPicPr>
        <p:blipFill>
          <a:blip r:embed="rId2"/>
          <a:stretch>
            <a:fillRect/>
          </a:stretch>
        </p:blipFill>
        <p:spPr>
          <a:xfrm>
            <a:off x="0" y="2318743"/>
            <a:ext cx="5561409" cy="3085742"/>
          </a:xfrm>
          <a:prstGeom prst="rect">
            <a:avLst/>
          </a:prstGeom>
        </p:spPr>
      </p:pic>
      <p:sp>
        <p:nvSpPr>
          <p:cNvPr id="7" name="TextBox 6">
            <a:extLst>
              <a:ext uri="{FF2B5EF4-FFF2-40B4-BE49-F238E27FC236}">
                <a16:creationId xmlns:a16="http://schemas.microsoft.com/office/drawing/2014/main" id="{2BEC498B-F475-496F-8F1B-7581F7A3A186}"/>
              </a:ext>
            </a:extLst>
          </p:cNvPr>
          <p:cNvSpPr txBox="1"/>
          <p:nvPr/>
        </p:nvSpPr>
        <p:spPr>
          <a:xfrm>
            <a:off x="5800725" y="3203741"/>
            <a:ext cx="3107531" cy="1384995"/>
          </a:xfrm>
          <a:prstGeom prst="rect">
            <a:avLst/>
          </a:prstGeom>
          <a:noFill/>
        </p:spPr>
        <p:txBody>
          <a:bodyPr wrap="square" rtlCol="0">
            <a:spAutoFit/>
          </a:bodyPr>
          <a:lstStyle/>
          <a:p>
            <a:pPr marL="214313" indent="-214313">
              <a:buFont typeface="Arial" panose="020B0604020202020204" pitchFamily="34" charset="0"/>
              <a:buChar char="•"/>
            </a:pPr>
            <a:r>
              <a:rPr lang="en-US" sz="1400" dirty="0">
                <a:latin typeface="Palatino Linotype" panose="02040502050505030304" pitchFamily="18" charset="0"/>
              </a:rPr>
              <a:t>Small sample volume</a:t>
            </a:r>
          </a:p>
          <a:p>
            <a:pPr marL="214313" indent="-214313">
              <a:buFont typeface="Arial" panose="020B0604020202020204" pitchFamily="34" charset="0"/>
              <a:buChar char="•"/>
            </a:pPr>
            <a:r>
              <a:rPr lang="en-US" sz="1400" dirty="0">
                <a:latin typeface="Palatino Linotype" panose="02040502050505030304" pitchFamily="18" charset="0"/>
              </a:rPr>
              <a:t>High throughput</a:t>
            </a:r>
          </a:p>
          <a:p>
            <a:pPr marL="214313" indent="-214313">
              <a:buFont typeface="Arial" panose="020B0604020202020204" pitchFamily="34" charset="0"/>
              <a:buChar char="•"/>
            </a:pPr>
            <a:r>
              <a:rPr lang="en-US" sz="1400" dirty="0">
                <a:latin typeface="Palatino Linotype" panose="02040502050505030304" pitchFamily="18" charset="0"/>
              </a:rPr>
              <a:t>Single charged species for simple analysis of complex mixtures</a:t>
            </a:r>
          </a:p>
          <a:p>
            <a:pPr marL="214313" indent="-214313">
              <a:buFont typeface="Arial" panose="020B0604020202020204" pitchFamily="34" charset="0"/>
              <a:buChar char="•"/>
            </a:pPr>
            <a:r>
              <a:rPr lang="en-US" sz="1400" dirty="0">
                <a:latin typeface="Palatino Linotype" panose="02040502050505030304" pitchFamily="18" charset="0"/>
              </a:rPr>
              <a:t>Gentle ionization reduces fragmentation</a:t>
            </a:r>
          </a:p>
        </p:txBody>
      </p:sp>
      <p:sp>
        <p:nvSpPr>
          <p:cNvPr id="8" name="TextBox 7">
            <a:extLst>
              <a:ext uri="{FF2B5EF4-FFF2-40B4-BE49-F238E27FC236}">
                <a16:creationId xmlns:a16="http://schemas.microsoft.com/office/drawing/2014/main" id="{EDB5C70F-7D83-4A25-A6FC-C2621C34068D}"/>
              </a:ext>
            </a:extLst>
          </p:cNvPr>
          <p:cNvSpPr txBox="1"/>
          <p:nvPr/>
        </p:nvSpPr>
        <p:spPr>
          <a:xfrm>
            <a:off x="0" y="6538913"/>
            <a:ext cx="6115051" cy="253916"/>
          </a:xfrm>
          <a:prstGeom prst="rect">
            <a:avLst/>
          </a:prstGeom>
          <a:noFill/>
        </p:spPr>
        <p:txBody>
          <a:bodyPr wrap="square" rtlCol="0">
            <a:spAutoFit/>
          </a:bodyPr>
          <a:lstStyle/>
          <a:p>
            <a:r>
              <a:rPr lang="en-US" sz="1050" dirty="0"/>
              <a:t>https://www.creative-proteomics.com/technology/maldi-tof-mass-spectrometry.htm</a:t>
            </a:r>
          </a:p>
        </p:txBody>
      </p:sp>
      <p:pic>
        <p:nvPicPr>
          <p:cNvPr id="9" name="Picture 8">
            <a:extLst>
              <a:ext uri="{FF2B5EF4-FFF2-40B4-BE49-F238E27FC236}">
                <a16:creationId xmlns:a16="http://schemas.microsoft.com/office/drawing/2014/main" id="{90970034-79B4-4EB6-88D8-144B65342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357E2112-A90D-4FB2-851A-BF106F312E9D}"/>
              </a:ext>
            </a:extLst>
          </p:cNvPr>
          <p:cNvSpPr>
            <a:spLocks noGrp="1"/>
          </p:cNvSpPr>
          <p:nvPr>
            <p:ph type="sldNum" sz="quarter" idx="12"/>
          </p:nvPr>
        </p:nvSpPr>
        <p:spPr/>
        <p:txBody>
          <a:bodyPr/>
          <a:lstStyle/>
          <a:p>
            <a:fld id="{CD6E8413-8B64-46A0-A043-DA7FCA8C4DD3}" type="slidenum">
              <a:rPr lang="en-US" smtClean="0"/>
              <a:t>5</a:t>
            </a:fld>
            <a:endParaRPr lang="en-US" dirty="0"/>
          </a:p>
        </p:txBody>
      </p:sp>
    </p:spTree>
    <p:extLst>
      <p:ext uri="{BB962C8B-B14F-4D97-AF65-F5344CB8AC3E}">
        <p14:creationId xmlns:p14="http://schemas.microsoft.com/office/powerpoint/2010/main" val="33668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D708-CC5E-404E-8882-3CA3F08BB38B}"/>
              </a:ext>
            </a:extLst>
          </p:cNvPr>
          <p:cNvSpPr>
            <a:spLocks noGrp="1"/>
          </p:cNvSpPr>
          <p:nvPr>
            <p:ph type="title"/>
          </p:nvPr>
        </p:nvSpPr>
        <p:spPr/>
        <p:txBody>
          <a:bodyPr>
            <a:normAutofit/>
          </a:bodyPr>
          <a:lstStyle/>
          <a:p>
            <a:r>
              <a:rPr lang="en-US" sz="2400" dirty="0">
                <a:latin typeface="Palatino Linotype" panose="02040502050505030304" pitchFamily="18" charset="0"/>
              </a:rPr>
              <a:t>MALDI analysis of a previously studied CVIA library - RAGCVXA</a:t>
            </a:r>
          </a:p>
        </p:txBody>
      </p:sp>
      <p:pic>
        <p:nvPicPr>
          <p:cNvPr id="8" name="Picture 7">
            <a:extLst>
              <a:ext uri="{FF2B5EF4-FFF2-40B4-BE49-F238E27FC236}">
                <a16:creationId xmlns:a16="http://schemas.microsoft.com/office/drawing/2014/main" id="{2D9BA986-49C3-42CD-987A-B13D6C0C65D3}"/>
              </a:ext>
            </a:extLst>
          </p:cNvPr>
          <p:cNvPicPr>
            <a:picLocks noChangeAspect="1"/>
          </p:cNvPicPr>
          <p:nvPr/>
        </p:nvPicPr>
        <p:blipFill>
          <a:blip r:embed="rId2"/>
          <a:stretch>
            <a:fillRect/>
          </a:stretch>
        </p:blipFill>
        <p:spPr>
          <a:xfrm>
            <a:off x="4471866" y="2084653"/>
            <a:ext cx="3813597" cy="3672679"/>
          </a:xfrm>
          <a:prstGeom prst="rect">
            <a:avLst/>
          </a:prstGeom>
        </p:spPr>
      </p:pic>
      <p:pic>
        <p:nvPicPr>
          <p:cNvPr id="9" name="Picture 8">
            <a:extLst>
              <a:ext uri="{FF2B5EF4-FFF2-40B4-BE49-F238E27FC236}">
                <a16:creationId xmlns:a16="http://schemas.microsoft.com/office/drawing/2014/main" id="{EF223C15-1541-4CC4-B6D8-8761278862AE}"/>
              </a:ext>
            </a:extLst>
          </p:cNvPr>
          <p:cNvPicPr>
            <a:picLocks noChangeAspect="1"/>
          </p:cNvPicPr>
          <p:nvPr/>
        </p:nvPicPr>
        <p:blipFill>
          <a:blip r:embed="rId3"/>
          <a:stretch>
            <a:fillRect/>
          </a:stretch>
        </p:blipFill>
        <p:spPr>
          <a:xfrm>
            <a:off x="628651" y="2084653"/>
            <a:ext cx="3775982" cy="3547135"/>
          </a:xfrm>
          <a:prstGeom prst="rect">
            <a:avLst/>
          </a:prstGeom>
        </p:spPr>
      </p:pic>
      <p:pic>
        <p:nvPicPr>
          <p:cNvPr id="6" name="Picture 5">
            <a:extLst>
              <a:ext uri="{FF2B5EF4-FFF2-40B4-BE49-F238E27FC236}">
                <a16:creationId xmlns:a16="http://schemas.microsoft.com/office/drawing/2014/main" id="{1BB4A4A3-91FC-4F24-A245-BCB0EA8BE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7ED422F6-B71E-4ACE-A17E-962B889692E8}"/>
              </a:ext>
            </a:extLst>
          </p:cNvPr>
          <p:cNvSpPr>
            <a:spLocks noGrp="1"/>
          </p:cNvSpPr>
          <p:nvPr>
            <p:ph type="sldNum" sz="quarter" idx="12"/>
          </p:nvPr>
        </p:nvSpPr>
        <p:spPr/>
        <p:txBody>
          <a:bodyPr/>
          <a:lstStyle/>
          <a:p>
            <a:fld id="{CD6E8413-8B64-46A0-A043-DA7FCA8C4DD3}" type="slidenum">
              <a:rPr lang="en-US" smtClean="0"/>
              <a:t>6</a:t>
            </a:fld>
            <a:endParaRPr lang="en-US" dirty="0"/>
          </a:p>
        </p:txBody>
      </p:sp>
    </p:spTree>
    <p:extLst>
      <p:ext uri="{BB962C8B-B14F-4D97-AF65-F5344CB8AC3E}">
        <p14:creationId xmlns:p14="http://schemas.microsoft.com/office/powerpoint/2010/main" val="25632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D708-CC5E-404E-8882-3CA3F08BB38B}"/>
              </a:ext>
            </a:extLst>
          </p:cNvPr>
          <p:cNvSpPr>
            <a:spLocks noGrp="1"/>
          </p:cNvSpPr>
          <p:nvPr>
            <p:ph type="title"/>
          </p:nvPr>
        </p:nvSpPr>
        <p:spPr/>
        <p:txBody>
          <a:bodyPr>
            <a:normAutofit/>
          </a:bodyPr>
          <a:lstStyle/>
          <a:p>
            <a:r>
              <a:rPr lang="en-US" sz="2400" dirty="0">
                <a:latin typeface="Palatino Linotype" panose="02040502050505030304" pitchFamily="18" charset="0"/>
              </a:rPr>
              <a:t>Use of MALDI to observe prenylation in peptide libraries based on CMIIM - CXIIM  </a:t>
            </a:r>
          </a:p>
        </p:txBody>
      </p:sp>
      <p:pic>
        <p:nvPicPr>
          <p:cNvPr id="4" name="Content Placeholder 3">
            <a:extLst>
              <a:ext uri="{FF2B5EF4-FFF2-40B4-BE49-F238E27FC236}">
                <a16:creationId xmlns:a16="http://schemas.microsoft.com/office/drawing/2014/main" id="{E2BADB5B-0E50-4A74-AB3D-90C0914332EF}"/>
              </a:ext>
            </a:extLst>
          </p:cNvPr>
          <p:cNvPicPr>
            <a:picLocks noGrp="1" noChangeAspect="1"/>
          </p:cNvPicPr>
          <p:nvPr>
            <p:ph idx="1"/>
          </p:nvPr>
        </p:nvPicPr>
        <p:blipFill>
          <a:blip r:embed="rId2"/>
          <a:stretch>
            <a:fillRect/>
          </a:stretch>
        </p:blipFill>
        <p:spPr>
          <a:xfrm>
            <a:off x="1335791" y="705978"/>
            <a:ext cx="6472418" cy="6532165"/>
          </a:xfrm>
          <a:prstGeom prst="rect">
            <a:avLst/>
          </a:prstGeom>
        </p:spPr>
      </p:pic>
      <p:pic>
        <p:nvPicPr>
          <p:cNvPr id="5" name="Picture 4">
            <a:extLst>
              <a:ext uri="{FF2B5EF4-FFF2-40B4-BE49-F238E27FC236}">
                <a16:creationId xmlns:a16="http://schemas.microsoft.com/office/drawing/2014/main" id="{12982104-698A-4AAD-A2DC-EF3199CEE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335A9E9A-1944-46A1-8CA2-4B11D103E495}"/>
              </a:ext>
            </a:extLst>
          </p:cNvPr>
          <p:cNvSpPr>
            <a:spLocks noGrp="1"/>
          </p:cNvSpPr>
          <p:nvPr>
            <p:ph type="sldNum" sz="quarter" idx="12"/>
          </p:nvPr>
        </p:nvSpPr>
        <p:spPr/>
        <p:txBody>
          <a:bodyPr/>
          <a:lstStyle/>
          <a:p>
            <a:fld id="{CD6E8413-8B64-46A0-A043-DA7FCA8C4DD3}" type="slidenum">
              <a:rPr lang="en-US" smtClean="0"/>
              <a:t>7</a:t>
            </a:fld>
            <a:endParaRPr lang="en-US" dirty="0"/>
          </a:p>
        </p:txBody>
      </p:sp>
    </p:spTree>
    <p:extLst>
      <p:ext uri="{BB962C8B-B14F-4D97-AF65-F5344CB8AC3E}">
        <p14:creationId xmlns:p14="http://schemas.microsoft.com/office/powerpoint/2010/main" val="402913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D708-CC5E-404E-8882-3CA3F08BB38B}"/>
              </a:ext>
            </a:extLst>
          </p:cNvPr>
          <p:cNvSpPr>
            <a:spLocks noGrp="1"/>
          </p:cNvSpPr>
          <p:nvPr>
            <p:ph type="title"/>
          </p:nvPr>
        </p:nvSpPr>
        <p:spPr/>
        <p:txBody>
          <a:bodyPr>
            <a:normAutofit/>
          </a:bodyPr>
          <a:lstStyle/>
          <a:p>
            <a:r>
              <a:rPr lang="en-US" sz="2400" dirty="0">
                <a:latin typeface="Palatino Linotype" panose="02040502050505030304" pitchFamily="18" charset="0"/>
              </a:rPr>
              <a:t>30 new potentially prenylated CaaaX sequences were discovered</a:t>
            </a:r>
          </a:p>
        </p:txBody>
      </p:sp>
      <p:pic>
        <p:nvPicPr>
          <p:cNvPr id="6" name="Picture 5">
            <a:extLst>
              <a:ext uri="{FF2B5EF4-FFF2-40B4-BE49-F238E27FC236}">
                <a16:creationId xmlns:a16="http://schemas.microsoft.com/office/drawing/2014/main" id="{F0AFB23C-B5E8-4AEE-BBD1-CD8E0633EA06}"/>
              </a:ext>
            </a:extLst>
          </p:cNvPr>
          <p:cNvPicPr>
            <a:picLocks noChangeAspect="1"/>
          </p:cNvPicPr>
          <p:nvPr/>
        </p:nvPicPr>
        <p:blipFill>
          <a:blip r:embed="rId2"/>
          <a:stretch>
            <a:fillRect/>
          </a:stretch>
        </p:blipFill>
        <p:spPr>
          <a:xfrm>
            <a:off x="1590101" y="3050999"/>
            <a:ext cx="5963799" cy="1614443"/>
          </a:xfrm>
          <a:prstGeom prst="rect">
            <a:avLst/>
          </a:prstGeom>
        </p:spPr>
      </p:pic>
      <p:pic>
        <p:nvPicPr>
          <p:cNvPr id="7" name="Picture 6">
            <a:extLst>
              <a:ext uri="{FF2B5EF4-FFF2-40B4-BE49-F238E27FC236}">
                <a16:creationId xmlns:a16="http://schemas.microsoft.com/office/drawing/2014/main" id="{630CB368-AF44-422B-BB72-95B6AE5A0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BF067A3F-AEE3-4FD7-9C51-5463DC850602}"/>
              </a:ext>
            </a:extLst>
          </p:cNvPr>
          <p:cNvSpPr>
            <a:spLocks noGrp="1"/>
          </p:cNvSpPr>
          <p:nvPr>
            <p:ph type="sldNum" sz="quarter" idx="12"/>
          </p:nvPr>
        </p:nvSpPr>
        <p:spPr/>
        <p:txBody>
          <a:bodyPr/>
          <a:lstStyle/>
          <a:p>
            <a:fld id="{CD6E8413-8B64-46A0-A043-DA7FCA8C4DD3}" type="slidenum">
              <a:rPr lang="en-US" smtClean="0"/>
              <a:t>8</a:t>
            </a:fld>
            <a:endParaRPr lang="en-US" dirty="0"/>
          </a:p>
        </p:txBody>
      </p:sp>
    </p:spTree>
    <p:extLst>
      <p:ext uri="{BB962C8B-B14F-4D97-AF65-F5344CB8AC3E}">
        <p14:creationId xmlns:p14="http://schemas.microsoft.com/office/powerpoint/2010/main" val="274660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3EAA-1FCF-464B-9181-AF7B22F6A722}"/>
              </a:ext>
            </a:extLst>
          </p:cNvPr>
          <p:cNvSpPr>
            <a:spLocks noGrp="1"/>
          </p:cNvSpPr>
          <p:nvPr>
            <p:ph type="title"/>
          </p:nvPr>
        </p:nvSpPr>
        <p:spPr/>
        <p:txBody>
          <a:bodyPr>
            <a:normAutofit/>
          </a:bodyPr>
          <a:lstStyle/>
          <a:p>
            <a:r>
              <a:rPr lang="en-US" sz="2400" dirty="0">
                <a:latin typeface="Palatino Linotype" panose="02040502050505030304" pitchFamily="18" charset="0"/>
              </a:rPr>
              <a:t>Detecting HPLC retention time shifts of prenylated peptides by fluorescence</a:t>
            </a:r>
          </a:p>
        </p:txBody>
      </p:sp>
      <p:pic>
        <p:nvPicPr>
          <p:cNvPr id="7" name="Content Placeholder 6">
            <a:extLst>
              <a:ext uri="{FF2B5EF4-FFF2-40B4-BE49-F238E27FC236}">
                <a16:creationId xmlns:a16="http://schemas.microsoft.com/office/drawing/2014/main" id="{ED0D0C61-C69B-4FC8-9F40-3437E06B5599}"/>
              </a:ext>
            </a:extLst>
          </p:cNvPr>
          <p:cNvPicPr>
            <a:picLocks noGrp="1" noChangeAspect="1"/>
          </p:cNvPicPr>
          <p:nvPr>
            <p:ph idx="1"/>
          </p:nvPr>
        </p:nvPicPr>
        <p:blipFill>
          <a:blip r:embed="rId2"/>
          <a:stretch>
            <a:fillRect/>
          </a:stretch>
        </p:blipFill>
        <p:spPr>
          <a:xfrm>
            <a:off x="1810362" y="1502255"/>
            <a:ext cx="5523275" cy="4519043"/>
          </a:xfrm>
          <a:prstGeom prst="rect">
            <a:avLst/>
          </a:prstGeom>
        </p:spPr>
      </p:pic>
      <p:pic>
        <p:nvPicPr>
          <p:cNvPr id="4" name="Picture 3">
            <a:extLst>
              <a:ext uri="{FF2B5EF4-FFF2-40B4-BE49-F238E27FC236}">
                <a16:creationId xmlns:a16="http://schemas.microsoft.com/office/drawing/2014/main" id="{67D6CAA2-2BFA-427F-978F-4A6DF1E48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3" name="Slide Number Placeholder 2">
            <a:extLst>
              <a:ext uri="{FF2B5EF4-FFF2-40B4-BE49-F238E27FC236}">
                <a16:creationId xmlns:a16="http://schemas.microsoft.com/office/drawing/2014/main" id="{0CEDBAB0-6EB0-4436-8189-E4A6EA787D3D}"/>
              </a:ext>
            </a:extLst>
          </p:cNvPr>
          <p:cNvSpPr>
            <a:spLocks noGrp="1"/>
          </p:cNvSpPr>
          <p:nvPr>
            <p:ph type="sldNum" sz="quarter" idx="12"/>
          </p:nvPr>
        </p:nvSpPr>
        <p:spPr/>
        <p:txBody>
          <a:bodyPr/>
          <a:lstStyle/>
          <a:p>
            <a:fld id="{CD6E8413-8B64-46A0-A043-DA7FCA8C4DD3}" type="slidenum">
              <a:rPr lang="en-US" smtClean="0"/>
              <a:t>9</a:t>
            </a:fld>
            <a:endParaRPr lang="en-US" dirty="0"/>
          </a:p>
        </p:txBody>
      </p:sp>
    </p:spTree>
    <p:extLst>
      <p:ext uri="{BB962C8B-B14F-4D97-AF65-F5344CB8AC3E}">
        <p14:creationId xmlns:p14="http://schemas.microsoft.com/office/powerpoint/2010/main" val="36003907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831</Words>
  <Application>Microsoft Office PowerPoint</Application>
  <PresentationFormat>On-screen Show (4:3)</PresentationFormat>
  <Paragraphs>78</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Palatino Linotype</vt:lpstr>
      <vt:lpstr>Office Theme</vt:lpstr>
      <vt:lpstr>PowerPoint Presentation</vt:lpstr>
      <vt:lpstr>PowerPoint Presentation</vt:lpstr>
      <vt:lpstr>Protein prenylation – the anchor of life</vt:lpstr>
      <vt:lpstr>The canonical view of a CaaX box is expanding</vt:lpstr>
      <vt:lpstr>MALDI has several advantages as a library screening tool</vt:lpstr>
      <vt:lpstr>MALDI analysis of a previously studied CVIA library - RAGCVXA</vt:lpstr>
      <vt:lpstr>Use of MALDI to observe prenylation in peptide libraries based on CMIIM - CXIIM  </vt:lpstr>
      <vt:lpstr>30 new potentially prenylated CaaaX sequences were discovered</vt:lpstr>
      <vt:lpstr>Detecting HPLC retention time shifts of prenylated peptides by fluorescence</vt:lpstr>
      <vt:lpstr>CMIIS and CMIIQ showed excellent conversion to prenylated product</vt:lpstr>
      <vt:lpstr>CMKIM and CSIIM showed excellent conversion to prenylated product</vt:lpstr>
      <vt:lpstr>CYIIM and CHIIM showed some conversion to prenylated product</vt:lpstr>
      <vt:lpstr>CMIIK and CMIGM did not show conversion to prenylated product</vt:lpstr>
      <vt:lpstr>Only two of the CaaaX peptides were substrates of rat FTase</vt:lpstr>
      <vt:lpstr>Thermotolerance of CaaaX hits is variable</vt:lpstr>
      <vt:lpstr>Western Blot Gel shift assay of CaaaX hits in yeast shows prenylation in a biological context</vt:lpstr>
      <vt:lpstr>A strain of yeast expressing human FTase also shows excellent conversion of CaaaX hits</vt:lpstr>
      <vt:lpstr>Conclusions and future directions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Garrett</cp:lastModifiedBy>
  <cp:revision>57</cp:revision>
  <dcterms:created xsi:type="dcterms:W3CDTF">2017-05-27T02:37:01Z</dcterms:created>
  <dcterms:modified xsi:type="dcterms:W3CDTF">2021-05-20T18:02:54Z</dcterms:modified>
</cp:coreProperties>
</file>