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3"/>
  </p:notesMasterIdLst>
  <p:sldIdLst>
    <p:sldId id="256" r:id="rId2"/>
    <p:sldId id="258" r:id="rId3"/>
    <p:sldId id="264" r:id="rId4"/>
    <p:sldId id="268" r:id="rId5"/>
    <p:sldId id="269" r:id="rId6"/>
    <p:sldId id="270" r:id="rId7"/>
    <p:sldId id="271" r:id="rId8"/>
    <p:sldId id="272" r:id="rId9"/>
    <p:sldId id="273" r:id="rId10"/>
    <p:sldId id="267" r:id="rId11"/>
    <p:sldId id="265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CCE9CF"/>
    <a:srgbClr val="1A7B7C"/>
    <a:srgbClr val="EAEAEA"/>
    <a:srgbClr val="FCFBF2"/>
    <a:srgbClr val="EBE4AF"/>
    <a:srgbClr val="EBFFFF"/>
    <a:srgbClr val="073759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562"/>
  </p:normalViewPr>
  <p:slideViewPr>
    <p:cSldViewPr snapToGrid="0">
      <p:cViewPr>
        <p:scale>
          <a:sx n="98" d="100"/>
          <a:sy n="98" d="100"/>
        </p:scale>
        <p:origin x="840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16EF60-317B-A04E-B983-B08162427CEC}" type="datetimeFigureOut">
              <a:rPr lang="en-US" smtClean="0"/>
              <a:t>5/9/21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83DE9B-368F-6645-A681-0DF799017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18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3DE9B-368F-6645-A681-0DF7990177A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2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3DE9B-368F-6645-A681-0DF7990177A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985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3DE9B-368F-6645-A681-0DF7990177A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292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3DE9B-368F-6645-A681-0DF7990177A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638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AEB6-5A5C-4DB2-9D46-98EABA38A501}" type="datetimeFigureOut">
              <a:rPr lang="en-US" smtClean="0"/>
              <a:t>5/9/21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E8413-8B64-46A0-A043-DA7FCA8C4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829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AEB6-5A5C-4DB2-9D46-98EABA38A501}" type="datetimeFigureOut">
              <a:rPr lang="en-US" smtClean="0"/>
              <a:t>5/9/21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E8413-8B64-46A0-A043-DA7FCA8C4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7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AEB6-5A5C-4DB2-9D46-98EABA38A501}" type="datetimeFigureOut">
              <a:rPr lang="en-US" smtClean="0"/>
              <a:t>5/9/21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E8413-8B64-46A0-A043-DA7FCA8C4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42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AEB6-5A5C-4DB2-9D46-98EABA38A501}" type="datetimeFigureOut">
              <a:rPr lang="en-US" smtClean="0"/>
              <a:t>5/9/21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E8413-8B64-46A0-A043-DA7FCA8C4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48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AEB6-5A5C-4DB2-9D46-98EABA38A501}" type="datetimeFigureOut">
              <a:rPr lang="en-US" smtClean="0"/>
              <a:t>5/9/21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E8413-8B64-46A0-A043-DA7FCA8C4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898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AEB6-5A5C-4DB2-9D46-98EABA38A501}" type="datetimeFigureOut">
              <a:rPr lang="en-US" smtClean="0"/>
              <a:t>5/9/21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E8413-8B64-46A0-A043-DA7FCA8C4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8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AEB6-5A5C-4DB2-9D46-98EABA38A501}" type="datetimeFigureOut">
              <a:rPr lang="en-US" smtClean="0"/>
              <a:t>5/9/21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E8413-8B64-46A0-A043-DA7FCA8C4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39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AEB6-5A5C-4DB2-9D46-98EABA38A501}" type="datetimeFigureOut">
              <a:rPr lang="en-US" smtClean="0"/>
              <a:t>5/9/21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E8413-8B64-46A0-A043-DA7FCA8C4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77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AEB6-5A5C-4DB2-9D46-98EABA38A501}" type="datetimeFigureOut">
              <a:rPr lang="en-US" smtClean="0"/>
              <a:t>5/9/21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E8413-8B64-46A0-A043-DA7FCA8C4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77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AEB6-5A5C-4DB2-9D46-98EABA38A501}" type="datetimeFigureOut">
              <a:rPr lang="en-US" smtClean="0"/>
              <a:t>5/9/21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E8413-8B64-46A0-A043-DA7FCA8C4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317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AEB6-5A5C-4DB2-9D46-98EABA38A501}" type="datetimeFigureOut">
              <a:rPr lang="en-US" smtClean="0"/>
              <a:t>5/9/21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E8413-8B64-46A0-A043-DA7FCA8C4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05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9AEB6-5A5C-4DB2-9D46-98EABA38A501}" type="datetimeFigureOut">
              <a:rPr lang="en-US" smtClean="0"/>
              <a:t>5/9/21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E8413-8B64-46A0-A043-DA7FCA8C4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264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image" Target="../media/image2.tiff"/><Relationship Id="rId7" Type="http://schemas.openxmlformats.org/officeDocument/2006/relationships/image" Target="../media/image16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tiff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9100" y="2987886"/>
            <a:ext cx="83058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Palatino Linotype" panose="02040502050505030304" pitchFamily="18" charset="0"/>
              </a:rPr>
              <a:t>Genetically encoded fragment-based discovery from phage-displayed macrocyclic libraries with genetically encoded unnatural pharmacophores</a:t>
            </a:r>
          </a:p>
          <a:p>
            <a:pPr algn="ctr"/>
            <a:endParaRPr lang="fr-FR" sz="2000" dirty="0">
              <a:latin typeface="Palatino Linotype" panose="02040502050505030304" pitchFamily="18" charset="0"/>
            </a:endParaRPr>
          </a:p>
          <a:p>
            <a:pPr algn="ctr"/>
            <a:r>
              <a:rPr lang="it-IT" sz="2000" b="1" baseline="30000" dirty="0">
                <a:latin typeface="Palatino Linotype" panose="02040502050505030304" pitchFamily="18" charset="0"/>
              </a:rPr>
              <a:t>Dr. Arunika Ekanayake</a:t>
            </a:r>
          </a:p>
          <a:p>
            <a:pPr algn="ctr"/>
            <a:r>
              <a:rPr lang="it-IT" sz="2000" b="1" baseline="30000" dirty="0">
                <a:latin typeface="Palatino Linotype" panose="02040502050505030304" pitchFamily="18" charset="0"/>
              </a:rPr>
              <a:t>Derda </a:t>
            </a:r>
            <a:r>
              <a:rPr lang="it-IT" sz="2000" b="1" baseline="30000" dirty="0" err="1">
                <a:latin typeface="Palatino Linotype" panose="02040502050505030304" pitchFamily="18" charset="0"/>
              </a:rPr>
              <a:t>Research</a:t>
            </a:r>
            <a:r>
              <a:rPr lang="it-IT" sz="2000" b="1" baseline="30000" dirty="0">
                <a:latin typeface="Palatino Linotype" panose="02040502050505030304" pitchFamily="18" charset="0"/>
              </a:rPr>
              <a:t> Group</a:t>
            </a:r>
          </a:p>
          <a:p>
            <a:pPr algn="ctr"/>
            <a:r>
              <a:rPr lang="it-IT" sz="2000" b="1" baseline="30000" dirty="0" err="1">
                <a:latin typeface="Palatino Linotype" panose="02040502050505030304" pitchFamily="18" charset="0"/>
              </a:rPr>
              <a:t>Department</a:t>
            </a:r>
            <a:r>
              <a:rPr lang="it-IT" sz="2000" b="1" baseline="30000" dirty="0">
                <a:latin typeface="Palatino Linotype" panose="02040502050505030304" pitchFamily="18" charset="0"/>
              </a:rPr>
              <a:t> of </a:t>
            </a:r>
            <a:r>
              <a:rPr lang="it-IT" sz="2000" b="1" baseline="30000" dirty="0" err="1">
                <a:latin typeface="Palatino Linotype" panose="02040502050505030304" pitchFamily="18" charset="0"/>
              </a:rPr>
              <a:t>Chemistry</a:t>
            </a:r>
            <a:endParaRPr lang="it-IT" sz="2000" b="1" baseline="30000" dirty="0">
              <a:latin typeface="Palatino Linotype" panose="02040502050505030304" pitchFamily="18" charset="0"/>
            </a:endParaRPr>
          </a:p>
          <a:p>
            <a:pPr algn="ctr"/>
            <a:r>
              <a:rPr lang="it-IT" sz="2000" b="1" baseline="30000" dirty="0" err="1">
                <a:latin typeface="Palatino Linotype" panose="02040502050505030304" pitchFamily="18" charset="0"/>
              </a:rPr>
              <a:t>University</a:t>
            </a:r>
            <a:r>
              <a:rPr lang="it-IT" sz="2000" b="1" baseline="30000" dirty="0">
                <a:latin typeface="Palatino Linotype" panose="02040502050505030304" pitchFamily="18" charset="0"/>
              </a:rPr>
              <a:t>  of Alberta</a:t>
            </a:r>
          </a:p>
          <a:p>
            <a:endParaRPr lang="it-IT" b="1" baseline="30000" dirty="0">
              <a:latin typeface="Palatino Linotype" panose="02040502050505030304" pitchFamily="18" charset="0"/>
            </a:endParaRPr>
          </a:p>
          <a:p>
            <a:endParaRPr lang="fr-FR" dirty="0">
              <a:latin typeface="Palatino Linotype" panose="02040502050505030304" pitchFamily="18" charset="0"/>
            </a:endParaRPr>
          </a:p>
          <a:p>
            <a:endParaRPr lang="fr-FR" dirty="0">
              <a:latin typeface="Palatino Linotype" panose="02040502050505030304" pitchFamily="18" charset="0"/>
            </a:endParaRPr>
          </a:p>
          <a:p>
            <a:endParaRPr lang="fr-FR" sz="1400" dirty="0">
              <a:latin typeface="Palatino Linotype" panose="02040502050505030304" pitchFamily="18" charset="0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>
                <a:latin typeface="Palatino Linotype" panose="02040502050505030304" pitchFamily="18" charset="0"/>
              </a:rPr>
              <a:pPr/>
              <a:t>1</a:t>
            </a:fld>
            <a:endParaRPr lang="fr-FR">
              <a:latin typeface="Palatino Linotype" panose="0204050205050503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C10476-C1F0-427A-A7B0-E7438F3DB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838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9A846B-01EC-0147-805D-1DF0F7C4E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2" y="5804745"/>
            <a:ext cx="3510448" cy="826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4C190D-A01A-0B4E-A04F-EB65C70BB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8889" y="5954194"/>
            <a:ext cx="3510448" cy="67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605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>
                <a:latin typeface="Palatino Linotype" panose="02040502050505030304" pitchFamily="18" charset="0"/>
              </a:rPr>
              <a:pPr/>
              <a:t>10</a:t>
            </a:fld>
            <a:endParaRPr lang="fr-FR">
              <a:latin typeface="Palatino Linotype" panose="0204050205050503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1C1154-7224-409D-89AD-B63BE3EDE789}"/>
              </a:ext>
            </a:extLst>
          </p:cNvPr>
          <p:cNvSpPr/>
          <p:nvPr/>
        </p:nvSpPr>
        <p:spPr>
          <a:xfrm>
            <a:off x="2688173" y="257510"/>
            <a:ext cx="5001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latin typeface="Palatino Linotype" panose="02040502050505030304" pitchFamily="18" charset="0"/>
              </a:rPr>
              <a:t>Conclusions and Perspective</a:t>
            </a:r>
          </a:p>
          <a:p>
            <a:endParaRPr lang="fr-FR" sz="2400" b="1" dirty="0">
              <a:latin typeface="Palatino Linotype" panose="0204050205050503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C29560-D078-47CE-8776-E6760C176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15000"/>
            <a:ext cx="1143000" cy="1143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D49595-8934-934F-9D6C-A5C3E3064ECB}"/>
              </a:ext>
            </a:extLst>
          </p:cNvPr>
          <p:cNvSpPr txBox="1"/>
          <p:nvPr/>
        </p:nvSpPr>
        <p:spPr>
          <a:xfrm>
            <a:off x="884321" y="874337"/>
            <a:ext cx="76881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Palatino Linotype" panose="02040502050505030304" pitchFamily="18" charset="0"/>
              </a:rPr>
              <a:t>Broad </a:t>
            </a:r>
            <a:r>
              <a:rPr lang="fr-FR" dirty="0" err="1">
                <a:latin typeface="Palatino Linotype" panose="02040502050505030304" pitchFamily="18" charset="0"/>
              </a:rPr>
              <a:t>substrate</a:t>
            </a:r>
            <a:r>
              <a:rPr lang="fr-FR" dirty="0">
                <a:latin typeface="Palatino Linotype" panose="02040502050505030304" pitchFamily="18" charset="0"/>
              </a:rPr>
              <a:t> scope of Knorr </a:t>
            </a:r>
            <a:r>
              <a:rPr lang="fr-FR" dirty="0" err="1">
                <a:latin typeface="Palatino Linotype" panose="02040502050505030304" pitchFamily="18" charset="0"/>
              </a:rPr>
              <a:t>Pyrazole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Synthesis</a:t>
            </a:r>
            <a:endParaRPr lang="fr-FR" dirty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Palatino Linotype" panose="02040502050505030304" pitchFamily="18" charset="0"/>
              </a:rPr>
              <a:t>Attractive </a:t>
            </a:r>
            <a:r>
              <a:rPr lang="fr-FR" dirty="0" err="1">
                <a:latin typeface="Palatino Linotype" panose="02040502050505030304" pitchFamily="18" charset="0"/>
              </a:rPr>
              <a:t>strategy</a:t>
            </a:r>
            <a:r>
              <a:rPr lang="fr-FR" dirty="0">
                <a:latin typeface="Palatino Linotype" panose="02040502050505030304" pitchFamily="18" charset="0"/>
              </a:rPr>
              <a:t> for diversification of macrocycles </a:t>
            </a:r>
            <a:r>
              <a:rPr lang="fr-FR" dirty="0" err="1">
                <a:latin typeface="Palatino Linotype" panose="02040502050505030304" pitchFamily="18" charset="0"/>
              </a:rPr>
              <a:t>with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built</a:t>
            </a:r>
            <a:r>
              <a:rPr lang="fr-FR" dirty="0">
                <a:latin typeface="Palatino Linotype" panose="02040502050505030304" pitchFamily="18" charset="0"/>
              </a:rPr>
              <a:t> in 1,3-diketones </a:t>
            </a:r>
            <a:r>
              <a:rPr lang="fr-FR" dirty="0" err="1">
                <a:latin typeface="Palatino Linotype" panose="02040502050505030304" pitchFamily="18" charset="0"/>
              </a:rPr>
              <a:t>using</a:t>
            </a:r>
            <a:r>
              <a:rPr lang="fr-FR" dirty="0">
                <a:latin typeface="Palatino Linotype" panose="02040502050505030304" pitchFamily="18" charset="0"/>
              </a:rPr>
              <a:t> a large range of hydrazines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Palatino Linotype" panose="02040502050505030304" pitchFamily="18" charset="0"/>
              </a:rPr>
              <a:t>Robust</a:t>
            </a:r>
            <a:r>
              <a:rPr lang="fr-FR" dirty="0">
                <a:latin typeface="Palatino Linotype" panose="02040502050505030304" pitchFamily="18" charset="0"/>
              </a:rPr>
              <a:t> and </a:t>
            </a:r>
            <a:r>
              <a:rPr lang="fr-FR" dirty="0" err="1">
                <a:latin typeface="Palatino Linotype" panose="02040502050505030304" pitchFamily="18" charset="0"/>
              </a:rPr>
              <a:t>straightforward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macrocyclization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with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late</a:t>
            </a:r>
            <a:r>
              <a:rPr lang="fr-FR" dirty="0">
                <a:latin typeface="Palatino Linotype" panose="02040502050505030304" pitchFamily="18" charset="0"/>
              </a:rPr>
              <a:t>-stage </a:t>
            </a:r>
            <a:r>
              <a:rPr lang="fr-FR" dirty="0" err="1">
                <a:latin typeface="Palatino Linotype" panose="02040502050505030304" pitchFamily="18" charset="0"/>
              </a:rPr>
              <a:t>functionalization</a:t>
            </a:r>
            <a:endParaRPr lang="fr-FR" dirty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Palatino Linotype" panose="02040502050505030304" pitchFamily="18" charset="0"/>
              </a:rPr>
              <a:t>Ability</a:t>
            </a:r>
            <a:r>
              <a:rPr lang="fr-FR" dirty="0">
                <a:latin typeface="Palatino Linotype" panose="02040502050505030304" pitchFamily="18" charset="0"/>
              </a:rPr>
              <a:t> to </a:t>
            </a:r>
            <a:r>
              <a:rPr lang="fr-FR" dirty="0" err="1">
                <a:latin typeface="Palatino Linotype" panose="02040502050505030304" pitchFamily="18" charset="0"/>
              </a:rPr>
              <a:t>generate</a:t>
            </a:r>
            <a:r>
              <a:rPr lang="fr-FR" dirty="0">
                <a:latin typeface="Palatino Linotype" panose="02040502050505030304" pitchFamily="18" charset="0"/>
              </a:rPr>
              <a:t> large </a:t>
            </a:r>
            <a:r>
              <a:rPr lang="fr-FR" dirty="0" err="1">
                <a:latin typeface="Palatino Linotype" panose="02040502050505030304" pitchFamily="18" charset="0"/>
              </a:rPr>
              <a:t>number</a:t>
            </a:r>
            <a:r>
              <a:rPr lang="fr-FR" dirty="0">
                <a:latin typeface="Palatino Linotype" panose="02040502050505030304" pitchFamily="18" charset="0"/>
              </a:rPr>
              <a:t> of ligands </a:t>
            </a:r>
            <a:r>
              <a:rPr lang="fr-FR" dirty="0" err="1">
                <a:latin typeface="Palatino Linotype" panose="02040502050505030304" pitchFamily="18" charset="0"/>
              </a:rPr>
              <a:t>already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containing</a:t>
            </a:r>
            <a:r>
              <a:rPr lang="fr-FR" dirty="0">
                <a:latin typeface="Palatino Linotype" panose="02040502050505030304" pitchFamily="18" charset="0"/>
              </a:rPr>
              <a:t> post validation modifications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Palatino Linotype" panose="02040502050505030304" pitchFamily="18" charset="0"/>
              </a:rPr>
              <a:t>Shelf</a:t>
            </a:r>
            <a:r>
              <a:rPr lang="fr-FR" dirty="0">
                <a:latin typeface="Palatino Linotype" panose="02040502050505030304" pitchFamily="18" charset="0"/>
              </a:rPr>
              <a:t> stable </a:t>
            </a:r>
            <a:r>
              <a:rPr lang="fr-FR" dirty="0" err="1">
                <a:latin typeface="Palatino Linotype" panose="02040502050505030304" pitchFamily="18" charset="0"/>
              </a:rPr>
              <a:t>linchpin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allows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storage</a:t>
            </a:r>
            <a:r>
              <a:rPr lang="fr-FR" dirty="0">
                <a:latin typeface="Palatino Linotype" panose="02040502050505030304" pitchFamily="18" charset="0"/>
              </a:rPr>
              <a:t> of </a:t>
            </a:r>
            <a:r>
              <a:rPr lang="fr-FR" dirty="0" err="1">
                <a:latin typeface="Palatino Linotype" panose="02040502050505030304" pitchFamily="18" charset="0"/>
              </a:rPr>
              <a:t>intermediate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libraries</a:t>
            </a:r>
            <a:r>
              <a:rPr lang="fr-FR" dirty="0">
                <a:latin typeface="Palatino Linotype" panose="02040502050505030304" pitchFamily="18" charset="0"/>
              </a:rPr>
              <a:t> for </a:t>
            </a:r>
            <a:r>
              <a:rPr lang="fr-FR" dirty="0" err="1">
                <a:latin typeface="Palatino Linotype" panose="02040502050505030304" pitchFamily="18" charset="0"/>
              </a:rPr>
              <a:t>immediate</a:t>
            </a:r>
            <a:r>
              <a:rPr lang="fr-FR" dirty="0">
                <a:latin typeface="Palatino Linotype" panose="02040502050505030304" pitchFamily="18" charset="0"/>
              </a:rPr>
              <a:t> modification and application</a:t>
            </a:r>
          </a:p>
          <a:p>
            <a:endParaRPr lang="en-US" dirty="0"/>
          </a:p>
        </p:txBody>
      </p:sp>
      <p:pic>
        <p:nvPicPr>
          <p:cNvPr id="10" name="Picture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4F097878-8677-AC4C-B126-B50F8CE130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5331" y="3758977"/>
            <a:ext cx="5673338" cy="27799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36F051-5424-F14D-93BE-DF6131476082}"/>
              </a:ext>
            </a:extLst>
          </p:cNvPr>
          <p:cNvSpPr txBox="1"/>
          <p:nvPr/>
        </p:nvSpPr>
        <p:spPr>
          <a:xfrm>
            <a:off x="5271510" y="6493143"/>
            <a:ext cx="2653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latin typeface="Palatino Linotype" panose="02040502050505030304" pitchFamily="18" charset="0"/>
              </a:rPr>
              <a:t>JACS </a:t>
            </a:r>
            <a:r>
              <a:rPr lang="fr-FR" sz="1600" dirty="0">
                <a:latin typeface="Palatino Linotype" panose="02040502050505030304" pitchFamily="18" charset="0"/>
              </a:rPr>
              <a:t>,143, 5497-5507 (</a:t>
            </a:r>
            <a:r>
              <a:rPr lang="fr-FR" sz="1600" b="1" dirty="0">
                <a:latin typeface="Palatino Linotype" panose="02040502050505030304" pitchFamily="18" charset="0"/>
              </a:rPr>
              <a:t>2021</a:t>
            </a:r>
            <a:r>
              <a:rPr lang="fr-FR" sz="1600" dirty="0">
                <a:latin typeface="Palatino Linotype" panose="0204050205050503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55170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>
                <a:latin typeface="Palatino Linotype" panose="02040502050505030304" pitchFamily="18" charset="0"/>
              </a:rPr>
              <a:pPr/>
              <a:t>11</a:t>
            </a:fld>
            <a:endParaRPr lang="fr-FR">
              <a:latin typeface="Palatino Linotype" panose="0204050205050503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726944-0BF0-4225-81E3-6477EDC7A0A4}"/>
              </a:ext>
            </a:extLst>
          </p:cNvPr>
          <p:cNvSpPr/>
          <p:nvPr/>
        </p:nvSpPr>
        <p:spPr>
          <a:xfrm>
            <a:off x="571500" y="21121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b="1" dirty="0" err="1">
                <a:latin typeface="Palatino Linotype" panose="02040502050505030304" pitchFamily="18" charset="0"/>
              </a:rPr>
              <a:t>Acknowledgments</a:t>
            </a:r>
            <a:endParaRPr lang="fr-FR" sz="2400" b="1" dirty="0">
              <a:latin typeface="Palatino Linotype" panose="02040502050505030304" pitchFamily="18" charset="0"/>
            </a:endParaRPr>
          </a:p>
          <a:p>
            <a:endParaRPr lang="fr-FR" sz="2400" b="1" dirty="0">
              <a:latin typeface="Palatino Linotype" panose="0204050205050503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A50E4C-2294-4ECB-9747-7AD35F05B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15000"/>
            <a:ext cx="1143000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7CECFF-016E-1641-955B-A908C9D75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249" y="3979950"/>
            <a:ext cx="2349553" cy="552978"/>
          </a:xfrm>
          <a:prstGeom prst="rect">
            <a:avLst/>
          </a:prstGeom>
        </p:spPr>
      </p:pic>
      <p:pic>
        <p:nvPicPr>
          <p:cNvPr id="5122" name="Picture 2" descr="Natural Sciences and Engineering Research Council - Wikipedia">
            <a:extLst>
              <a:ext uri="{FF2B5EF4-FFF2-40B4-BE49-F238E27FC236}">
                <a16:creationId xmlns:a16="http://schemas.microsoft.com/office/drawing/2014/main" id="{3BE93C1D-66AC-7F44-91DA-78D25D36C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273" y="958030"/>
            <a:ext cx="2568740" cy="110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IHR Funds Two Projects to Support Canadian Primary Care | DFCM">
            <a:extLst>
              <a:ext uri="{FF2B5EF4-FFF2-40B4-BE49-F238E27FC236}">
                <a16:creationId xmlns:a16="http://schemas.microsoft.com/office/drawing/2014/main" id="{B986918C-9FFC-2D49-8A52-55BF8E73A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760" y="2113352"/>
            <a:ext cx="2828532" cy="158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9EAEE6-F47A-7246-B483-5A6C7FDCD0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4994" y="4796897"/>
            <a:ext cx="2867298" cy="5529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7E58AD-96EB-D242-9A42-B3731BCE9C45}"/>
              </a:ext>
            </a:extLst>
          </p:cNvPr>
          <p:cNvSpPr txBox="1"/>
          <p:nvPr/>
        </p:nvSpPr>
        <p:spPr>
          <a:xfrm>
            <a:off x="604678" y="737921"/>
            <a:ext cx="237686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Palatino Linotype" panose="02040502050505030304" pitchFamily="18" charset="0"/>
              </a:rPr>
              <a:t>Dr. Ratmir Derda</a:t>
            </a:r>
          </a:p>
          <a:p>
            <a:r>
              <a:rPr lang="fr-FR" dirty="0">
                <a:latin typeface="Palatino Linotype" panose="02040502050505030304" pitchFamily="18" charset="0"/>
              </a:rPr>
              <a:t>Lena </a:t>
            </a:r>
            <a:r>
              <a:rPr lang="fr-FR" dirty="0" err="1">
                <a:latin typeface="Palatino Linotype" panose="02040502050505030304" pitchFamily="18" charset="0"/>
              </a:rPr>
              <a:t>Sobze</a:t>
            </a:r>
            <a:endParaRPr lang="fr-FR" dirty="0">
              <a:latin typeface="Palatino Linotype" panose="02040502050505030304" pitchFamily="18" charset="0"/>
            </a:endParaRPr>
          </a:p>
          <a:p>
            <a:r>
              <a:rPr lang="fr-FR" dirty="0">
                <a:latin typeface="Palatino Linotype" panose="02040502050505030304" pitchFamily="18" charset="0"/>
              </a:rPr>
              <a:t>Dr. Raja </a:t>
            </a:r>
            <a:r>
              <a:rPr lang="fr-FR" dirty="0" err="1">
                <a:latin typeface="Palatino Linotype" panose="02040502050505030304" pitchFamily="18" charset="0"/>
              </a:rPr>
              <a:t>Mukherjee</a:t>
            </a:r>
            <a:endParaRPr lang="fr-FR" dirty="0">
              <a:latin typeface="Palatino Linotype" panose="02040502050505030304" pitchFamily="18" charset="0"/>
            </a:endParaRPr>
          </a:p>
          <a:p>
            <a:r>
              <a:rPr lang="fr-FR" dirty="0" err="1">
                <a:latin typeface="Palatino Linotype" panose="02040502050505030304" pitchFamily="18" charset="0"/>
              </a:rPr>
              <a:t>Jihea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Youk</a:t>
            </a:r>
            <a:endParaRPr lang="fr-FR" dirty="0">
              <a:latin typeface="Palatino Linotype" panose="02040502050505030304" pitchFamily="18" charset="0"/>
            </a:endParaRPr>
          </a:p>
          <a:p>
            <a:r>
              <a:rPr lang="fr-FR" dirty="0">
                <a:latin typeface="Palatino Linotype" panose="02040502050505030304" pitchFamily="18" charset="0"/>
              </a:rPr>
              <a:t>Dr. Nichols J. Bennett</a:t>
            </a:r>
          </a:p>
          <a:p>
            <a:endParaRPr lang="fr-FR" dirty="0">
              <a:latin typeface="Palatino Linotype" panose="02040502050505030304" pitchFamily="18" charset="0"/>
            </a:endParaRPr>
          </a:p>
          <a:p>
            <a:r>
              <a:rPr lang="fr-FR" b="1" dirty="0" err="1">
                <a:latin typeface="Palatino Linotype" panose="02040502050505030304" pitchFamily="18" charset="0"/>
              </a:rPr>
              <a:t>Collaborators</a:t>
            </a:r>
            <a:endParaRPr lang="fr-FR" b="1" dirty="0">
              <a:latin typeface="Palatino Linotype" panose="02040502050505030304" pitchFamily="18" charset="0"/>
            </a:endParaRPr>
          </a:p>
          <a:p>
            <a:r>
              <a:rPr lang="fr-FR" dirty="0">
                <a:latin typeface="Palatino Linotype" panose="02040502050505030304" pitchFamily="18" charset="0"/>
              </a:rPr>
              <a:t>Dr. </a:t>
            </a:r>
            <a:r>
              <a:rPr lang="fr-FR" dirty="0" err="1">
                <a:latin typeface="Palatino Linotype" panose="02040502050505030304" pitchFamily="18" charset="0"/>
              </a:rPr>
              <a:t>Lela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Vukovich</a:t>
            </a:r>
            <a:endParaRPr lang="fr-FR" dirty="0">
              <a:latin typeface="Palatino Linotype" panose="02040502050505030304" pitchFamily="18" charset="0"/>
            </a:endParaRPr>
          </a:p>
          <a:p>
            <a:r>
              <a:rPr lang="fr-FR" dirty="0" err="1">
                <a:latin typeface="Palatino Linotype" panose="02040502050505030304" pitchFamily="18" charset="0"/>
              </a:rPr>
              <a:t>Payam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Kelich</a:t>
            </a:r>
            <a:endParaRPr lang="fr-FR" dirty="0">
              <a:latin typeface="Palatino Linotype" panose="02040502050505030304" pitchFamily="18" charset="0"/>
            </a:endParaRPr>
          </a:p>
          <a:p>
            <a:r>
              <a:rPr lang="fr-FR" dirty="0">
                <a:latin typeface="Palatino Linotype" panose="02040502050505030304" pitchFamily="18" charset="0"/>
              </a:rPr>
              <a:t>Dr. Frank </a:t>
            </a:r>
            <a:r>
              <a:rPr lang="fr-FR" dirty="0" err="1">
                <a:latin typeface="Palatino Linotype" panose="02040502050505030304" pitchFamily="18" charset="0"/>
              </a:rPr>
              <a:t>Wuest</a:t>
            </a:r>
            <a:endParaRPr lang="fr-FR" dirty="0">
              <a:latin typeface="Palatino Linotype" panose="02040502050505030304" pitchFamily="18" charset="0"/>
            </a:endParaRPr>
          </a:p>
          <a:p>
            <a:r>
              <a:rPr lang="fr-FR" dirty="0">
                <a:latin typeface="Palatino Linotype" panose="02040502050505030304" pitchFamily="18" charset="0"/>
              </a:rPr>
              <a:t>Dr. </a:t>
            </a:r>
            <a:r>
              <a:rPr lang="fr-FR" dirty="0" err="1">
                <a:latin typeface="Palatino Linotype" panose="02040502050505030304" pitchFamily="18" charset="0"/>
              </a:rPr>
              <a:t>Atul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Bhardwaj</a:t>
            </a:r>
            <a:endParaRPr lang="fr-FR" dirty="0">
              <a:latin typeface="Palatino Linotype" panose="02040502050505030304" pitchFamily="18" charset="0"/>
            </a:endParaRPr>
          </a:p>
          <a:p>
            <a:endParaRPr lang="fr-FR" b="1" dirty="0">
              <a:latin typeface="Palatino Linotype" panose="02040502050505030304" pitchFamily="18" charset="0"/>
            </a:endParaRPr>
          </a:p>
          <a:p>
            <a:endParaRPr lang="en-US" dirty="0">
              <a:latin typeface="Palatino Linotype" panose="0204050205050503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5E3F7F-4B22-9941-9E4C-49AB5E53451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914"/>
          <a:stretch/>
        </p:blipFill>
        <p:spPr>
          <a:xfrm>
            <a:off x="19189" y="3892463"/>
            <a:ext cx="5763126" cy="28290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E86A78-0331-E74B-A59F-EECAE67AF885}"/>
              </a:ext>
            </a:extLst>
          </p:cNvPr>
          <p:cNvSpPr txBox="1"/>
          <p:nvPr/>
        </p:nvSpPr>
        <p:spPr>
          <a:xfrm>
            <a:off x="805003" y="4593088"/>
            <a:ext cx="543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Jeff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71AAE8-1D95-7946-A84B-3552668C50AD}"/>
              </a:ext>
            </a:extLst>
          </p:cNvPr>
          <p:cNvSpPr txBox="1"/>
          <p:nvPr/>
        </p:nvSpPr>
        <p:spPr>
          <a:xfrm>
            <a:off x="1842153" y="4584230"/>
            <a:ext cx="543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Kejia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7D6C3F-1B6F-EB4A-B09E-5222D930E9FC}"/>
              </a:ext>
            </a:extLst>
          </p:cNvPr>
          <p:cNvSpPr txBox="1"/>
          <p:nvPr/>
        </p:nvSpPr>
        <p:spPr>
          <a:xfrm>
            <a:off x="3083847" y="4593088"/>
            <a:ext cx="543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Eric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BAE0F2-CD28-7642-81FE-76D2319D20A6}"/>
              </a:ext>
            </a:extLst>
          </p:cNvPr>
          <p:cNvSpPr txBox="1"/>
          <p:nvPr/>
        </p:nvSpPr>
        <p:spPr>
          <a:xfrm>
            <a:off x="4084901" y="4593088"/>
            <a:ext cx="854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Revathi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365933-7406-EF45-9A8E-760C760FF7C8}"/>
              </a:ext>
            </a:extLst>
          </p:cNvPr>
          <p:cNvSpPr txBox="1"/>
          <p:nvPr/>
        </p:nvSpPr>
        <p:spPr>
          <a:xfrm>
            <a:off x="5307349" y="4593087"/>
            <a:ext cx="854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Lena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79B0C1-9DAA-A34D-9580-95302793DAC7}"/>
              </a:ext>
            </a:extLst>
          </p:cNvPr>
          <p:cNvSpPr txBox="1"/>
          <p:nvPr/>
        </p:nvSpPr>
        <p:spPr>
          <a:xfrm>
            <a:off x="649815" y="5557325"/>
            <a:ext cx="854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Mirat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54FFF9-2DB7-8048-A14F-200BA1A5D7E6}"/>
              </a:ext>
            </a:extLst>
          </p:cNvPr>
          <p:cNvSpPr txBox="1"/>
          <p:nvPr/>
        </p:nvSpPr>
        <p:spPr>
          <a:xfrm>
            <a:off x="1652783" y="5514352"/>
            <a:ext cx="854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Ganesh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B84C3D-2B1A-8347-8A8B-AA537016C729}"/>
              </a:ext>
            </a:extLst>
          </p:cNvPr>
          <p:cNvSpPr txBox="1"/>
          <p:nvPr/>
        </p:nvSpPr>
        <p:spPr>
          <a:xfrm>
            <a:off x="2981547" y="5514352"/>
            <a:ext cx="854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Ellen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A7B79C-117D-C640-9961-FF495F8BBB52}"/>
              </a:ext>
            </a:extLst>
          </p:cNvPr>
          <p:cNvSpPr txBox="1"/>
          <p:nvPr/>
        </p:nvSpPr>
        <p:spPr>
          <a:xfrm>
            <a:off x="5112519" y="5553686"/>
            <a:ext cx="854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Elizabeth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065DF4-8F6F-CB49-8FFB-211F803AF34F}"/>
              </a:ext>
            </a:extLst>
          </p:cNvPr>
          <p:cNvSpPr txBox="1"/>
          <p:nvPr/>
        </p:nvSpPr>
        <p:spPr>
          <a:xfrm>
            <a:off x="1404320" y="6491976"/>
            <a:ext cx="854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Tracy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338DC9-3FD0-344C-B47B-16BEEA0027BC}"/>
              </a:ext>
            </a:extLst>
          </p:cNvPr>
          <p:cNvSpPr txBox="1"/>
          <p:nvPr/>
        </p:nvSpPr>
        <p:spPr>
          <a:xfrm>
            <a:off x="3167472" y="6491976"/>
            <a:ext cx="854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Guilherme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0272E3-C053-9946-AF54-254BE20E00AE}"/>
              </a:ext>
            </a:extLst>
          </p:cNvPr>
          <p:cNvSpPr txBox="1"/>
          <p:nvPr/>
        </p:nvSpPr>
        <p:spPr>
          <a:xfrm>
            <a:off x="5217326" y="6468988"/>
            <a:ext cx="854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Ratmir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3EF3D2-A395-3D4E-9477-FB3C22A936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1488" y="4842835"/>
            <a:ext cx="1159297" cy="94851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3F6A409-C3D4-8B42-B271-B8F5D2BFB0E6}"/>
              </a:ext>
            </a:extLst>
          </p:cNvPr>
          <p:cNvSpPr txBox="1"/>
          <p:nvPr/>
        </p:nvSpPr>
        <p:spPr>
          <a:xfrm>
            <a:off x="4074211" y="5538102"/>
            <a:ext cx="854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SVEKY</a:t>
            </a:r>
          </a:p>
        </p:txBody>
      </p:sp>
    </p:spTree>
    <p:extLst>
      <p:ext uri="{BB962C8B-B14F-4D97-AF65-F5344CB8AC3E}">
        <p14:creationId xmlns:p14="http://schemas.microsoft.com/office/powerpoint/2010/main" val="3489193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126365"/>
            <a:ext cx="79248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Palatino Linotype" panose="02040502050505030304" pitchFamily="18" charset="0"/>
              </a:rPr>
              <a:t>Abstract</a:t>
            </a:r>
          </a:p>
          <a:p>
            <a:pPr algn="just"/>
            <a:r>
              <a:rPr lang="fr-FR" dirty="0">
                <a:latin typeface="Palatino Linotype" panose="02040502050505030304" pitchFamily="18" charset="0"/>
              </a:rPr>
              <a:t>Peptide </a:t>
            </a:r>
            <a:r>
              <a:rPr lang="fr-FR" dirty="0" err="1">
                <a:latin typeface="Palatino Linotype" panose="02040502050505030304" pitchFamily="18" charset="0"/>
              </a:rPr>
              <a:t>therapeutics</a:t>
            </a:r>
            <a:r>
              <a:rPr lang="fr-FR" dirty="0">
                <a:latin typeface="Palatino Linotype" panose="02040502050505030304" pitchFamily="18" charset="0"/>
              </a:rPr>
              <a:t> are </a:t>
            </a:r>
            <a:r>
              <a:rPr lang="fr-FR" dirty="0" err="1">
                <a:latin typeface="Palatino Linotype" panose="02040502050505030304" pitchFamily="18" charset="0"/>
              </a:rPr>
              <a:t>known</a:t>
            </a:r>
            <a:r>
              <a:rPr lang="fr-FR" dirty="0">
                <a:latin typeface="Palatino Linotype" panose="02040502050505030304" pitchFamily="18" charset="0"/>
              </a:rPr>
              <a:t> to have high </a:t>
            </a:r>
            <a:r>
              <a:rPr lang="fr-FR" dirty="0" err="1">
                <a:latin typeface="Palatino Linotype" panose="02040502050505030304" pitchFamily="18" charset="0"/>
              </a:rPr>
              <a:t>selectivity</a:t>
            </a:r>
            <a:r>
              <a:rPr lang="fr-FR" dirty="0">
                <a:latin typeface="Palatino Linotype" panose="02040502050505030304" pitchFamily="18" charset="0"/>
              </a:rPr>
              <a:t> and </a:t>
            </a:r>
            <a:r>
              <a:rPr lang="fr-FR" dirty="0" err="1">
                <a:latin typeface="Palatino Linotype" panose="02040502050505030304" pitchFamily="18" charset="0"/>
              </a:rPr>
              <a:t>strong</a:t>
            </a:r>
            <a:r>
              <a:rPr lang="fr-FR" dirty="0">
                <a:latin typeface="Palatino Linotype" panose="02040502050505030304" pitchFamily="18" charset="0"/>
              </a:rPr>
              <a:t> interactions </a:t>
            </a:r>
            <a:r>
              <a:rPr lang="fr-FR" dirty="0" err="1">
                <a:latin typeface="Palatino Linotype" panose="02040502050505030304" pitchFamily="18" charset="0"/>
              </a:rPr>
              <a:t>with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their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targets</a:t>
            </a:r>
            <a:r>
              <a:rPr lang="fr-FR" dirty="0">
                <a:latin typeface="Palatino Linotype" panose="02040502050505030304" pitchFamily="18" charset="0"/>
              </a:rPr>
              <a:t> of </a:t>
            </a:r>
            <a:r>
              <a:rPr lang="fr-FR" dirty="0" err="1">
                <a:latin typeface="Palatino Linotype" panose="02040502050505030304" pitchFamily="18" charset="0"/>
              </a:rPr>
              <a:t>interest</a:t>
            </a:r>
            <a:r>
              <a:rPr lang="fr-FR" dirty="0">
                <a:latin typeface="Palatino Linotype" panose="02040502050505030304" pitchFamily="18" charset="0"/>
              </a:rPr>
              <a:t>. </a:t>
            </a:r>
            <a:r>
              <a:rPr lang="fr-FR" dirty="0" err="1">
                <a:latin typeface="Palatino Linotype" panose="02040502050505030304" pitchFamily="18" charset="0"/>
              </a:rPr>
              <a:t>While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there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is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increased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interest</a:t>
            </a:r>
            <a:r>
              <a:rPr lang="fr-FR" dirty="0">
                <a:latin typeface="Palatino Linotype" panose="02040502050505030304" pitchFamily="18" charset="0"/>
              </a:rPr>
              <a:t> in the </a:t>
            </a:r>
            <a:r>
              <a:rPr lang="fr-FR" dirty="0" err="1">
                <a:latin typeface="Palatino Linotype" panose="02040502050505030304" pitchFamily="18" charset="0"/>
              </a:rPr>
              <a:t>therapeutic</a:t>
            </a:r>
            <a:r>
              <a:rPr lang="fr-FR" dirty="0">
                <a:latin typeface="Palatino Linotype" panose="02040502050505030304" pitchFamily="18" charset="0"/>
              </a:rPr>
              <a:t> application of peptides, </a:t>
            </a:r>
            <a:r>
              <a:rPr lang="fr-FR" dirty="0" err="1">
                <a:latin typeface="Palatino Linotype" panose="02040502050505030304" pitchFamily="18" charset="0"/>
              </a:rPr>
              <a:t>there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is</a:t>
            </a:r>
            <a:r>
              <a:rPr lang="fr-FR" dirty="0">
                <a:latin typeface="Palatino Linotype" panose="02040502050505030304" pitchFamily="18" charset="0"/>
              </a:rPr>
              <a:t> a </a:t>
            </a:r>
            <a:r>
              <a:rPr lang="fr-FR" dirty="0" err="1">
                <a:latin typeface="Palatino Linotype" panose="02040502050505030304" pitchFamily="18" charset="0"/>
              </a:rPr>
              <a:t>continuous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need</a:t>
            </a:r>
            <a:r>
              <a:rPr lang="fr-FR" dirty="0">
                <a:latin typeface="Palatino Linotype" panose="02040502050505030304" pitchFamily="18" charset="0"/>
              </a:rPr>
              <a:t> to </a:t>
            </a:r>
            <a:r>
              <a:rPr lang="fr-FR" dirty="0" err="1">
                <a:latin typeface="Palatino Linotype" panose="02040502050505030304" pitchFamily="18" charset="0"/>
              </a:rPr>
              <a:t>generate</a:t>
            </a:r>
            <a:r>
              <a:rPr lang="fr-FR" dirty="0">
                <a:latin typeface="Palatino Linotype" panose="02040502050505030304" pitchFamily="18" charset="0"/>
              </a:rPr>
              <a:t> peptides </a:t>
            </a:r>
            <a:r>
              <a:rPr lang="fr-FR" dirty="0" err="1">
                <a:latin typeface="Palatino Linotype" panose="02040502050505030304" pitchFamily="18" charset="0"/>
              </a:rPr>
              <a:t>with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improved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stability</a:t>
            </a:r>
            <a:r>
              <a:rPr lang="fr-FR" dirty="0">
                <a:latin typeface="Palatino Linotype" panose="02040502050505030304" pitchFamily="18" charset="0"/>
              </a:rPr>
              <a:t> and cellular </a:t>
            </a:r>
            <a:r>
              <a:rPr lang="fr-FR" dirty="0" err="1">
                <a:latin typeface="Palatino Linotype" panose="02040502050505030304" pitchFamily="18" charset="0"/>
              </a:rPr>
              <a:t>internalization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properties</a:t>
            </a:r>
            <a:r>
              <a:rPr lang="fr-FR" dirty="0">
                <a:latin typeface="Palatino Linotype" panose="02040502050505030304" pitchFamily="18" charset="0"/>
              </a:rPr>
              <a:t>. This </a:t>
            </a:r>
            <a:r>
              <a:rPr lang="fr-FR" dirty="0" err="1">
                <a:latin typeface="Palatino Linotype" panose="02040502050505030304" pitchFamily="18" charset="0"/>
              </a:rPr>
              <a:t>requires</a:t>
            </a:r>
            <a:r>
              <a:rPr lang="fr-FR" dirty="0">
                <a:latin typeface="Palatino Linotype" panose="02040502050505030304" pitchFamily="18" charset="0"/>
              </a:rPr>
              <a:t> the incorporation of </a:t>
            </a:r>
            <a:r>
              <a:rPr lang="fr-FR" dirty="0" err="1">
                <a:latin typeface="Palatino Linotype" panose="02040502050505030304" pitchFamily="18" charset="0"/>
              </a:rPr>
              <a:t>pharmacophores</a:t>
            </a:r>
            <a:r>
              <a:rPr lang="fr-FR" dirty="0">
                <a:latin typeface="Palatino Linotype" panose="02040502050505030304" pitchFamily="18" charset="0"/>
              </a:rPr>
              <a:t> or </a:t>
            </a:r>
            <a:r>
              <a:rPr lang="fr-FR" dirty="0" err="1">
                <a:latin typeface="Palatino Linotype" panose="02040502050505030304" pitchFamily="18" charset="0"/>
              </a:rPr>
              <a:t>chemical</a:t>
            </a:r>
            <a:r>
              <a:rPr lang="fr-FR" dirty="0">
                <a:latin typeface="Palatino Linotype" panose="02040502050505030304" pitchFamily="18" charset="0"/>
              </a:rPr>
              <a:t> fragments onto peptides. </a:t>
            </a:r>
            <a:r>
              <a:rPr lang="fr-FR" dirty="0" err="1">
                <a:latin typeface="Palatino Linotype" panose="02040502050505030304" pitchFamily="18" charset="0"/>
              </a:rPr>
              <a:t>Generation</a:t>
            </a:r>
            <a:r>
              <a:rPr lang="fr-FR" dirty="0">
                <a:latin typeface="Palatino Linotype" panose="02040502050505030304" pitchFamily="18" charset="0"/>
              </a:rPr>
              <a:t> of </a:t>
            </a:r>
            <a:r>
              <a:rPr lang="fr-FR" dirty="0" err="1">
                <a:latin typeface="Palatino Linotype" panose="02040502050505030304" pitchFamily="18" charset="0"/>
              </a:rPr>
              <a:t>genetically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encoded</a:t>
            </a:r>
            <a:r>
              <a:rPr lang="fr-FR" dirty="0">
                <a:latin typeface="Palatino Linotype" panose="02040502050505030304" pitchFamily="18" charset="0"/>
              </a:rPr>
              <a:t> (GE) </a:t>
            </a:r>
            <a:r>
              <a:rPr lang="fr-FR" dirty="0" err="1">
                <a:latin typeface="Palatino Linotype" panose="02040502050505030304" pitchFamily="18" charset="0"/>
              </a:rPr>
              <a:t>macrocyclic</a:t>
            </a:r>
            <a:r>
              <a:rPr lang="fr-FR" dirty="0">
                <a:latin typeface="Palatino Linotype" panose="02040502050505030304" pitchFamily="18" charset="0"/>
              </a:rPr>
              <a:t> peptide </a:t>
            </a:r>
            <a:r>
              <a:rPr lang="fr-FR" dirty="0" err="1">
                <a:latin typeface="Palatino Linotype" panose="02040502050505030304" pitchFamily="18" charset="0"/>
              </a:rPr>
              <a:t>libraries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containing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unnatural</a:t>
            </a:r>
            <a:r>
              <a:rPr lang="fr-FR" dirty="0">
                <a:latin typeface="Palatino Linotype" panose="02040502050505030304" pitchFamily="18" charset="0"/>
              </a:rPr>
              <a:t> fragments </a:t>
            </a:r>
            <a:r>
              <a:rPr lang="fr-FR" dirty="0" err="1">
                <a:latin typeface="Palatino Linotype" panose="02040502050505030304" pitchFamily="18" charset="0"/>
              </a:rPr>
              <a:t>can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give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rise</a:t>
            </a:r>
            <a:r>
              <a:rPr lang="fr-FR" dirty="0">
                <a:latin typeface="Palatino Linotype" panose="02040502050505030304" pitchFamily="18" charset="0"/>
              </a:rPr>
              <a:t> to </a:t>
            </a:r>
            <a:r>
              <a:rPr lang="fr-FR" dirty="0" err="1">
                <a:latin typeface="Palatino Linotype" panose="02040502050505030304" pitchFamily="18" charset="0"/>
              </a:rPr>
              <a:t>libraries</a:t>
            </a:r>
            <a:r>
              <a:rPr lang="fr-FR" dirty="0">
                <a:latin typeface="Palatino Linotype" panose="02040502050505030304" pitchFamily="18" charset="0"/>
              </a:rPr>
              <a:t> of value-</a:t>
            </a:r>
            <a:r>
              <a:rPr lang="fr-FR" dirty="0" err="1">
                <a:latin typeface="Palatino Linotype" panose="02040502050505030304" pitchFamily="18" charset="0"/>
              </a:rPr>
              <a:t>added</a:t>
            </a:r>
            <a:r>
              <a:rPr lang="fr-FR" dirty="0">
                <a:latin typeface="Palatino Linotype" panose="02040502050505030304" pitchFamily="18" charset="0"/>
              </a:rPr>
              <a:t> ligands </a:t>
            </a:r>
            <a:r>
              <a:rPr lang="fr-FR" dirty="0" err="1">
                <a:latin typeface="Palatino Linotype" panose="02040502050505030304" pitchFamily="18" charset="0"/>
              </a:rPr>
              <a:t>against</a:t>
            </a:r>
            <a:r>
              <a:rPr lang="fr-FR" dirty="0">
                <a:latin typeface="Palatino Linotype" panose="02040502050505030304" pitchFamily="18" charset="0"/>
              </a:rPr>
              <a:t> a </a:t>
            </a:r>
            <a:r>
              <a:rPr lang="fr-FR" dirty="0" err="1">
                <a:latin typeface="Palatino Linotype" panose="02040502050505030304" pitchFamily="18" charset="0"/>
              </a:rPr>
              <a:t>plethora</a:t>
            </a:r>
            <a:r>
              <a:rPr lang="fr-FR" dirty="0">
                <a:latin typeface="Palatino Linotype" panose="02040502050505030304" pitchFamily="18" charset="0"/>
              </a:rPr>
              <a:t> of </a:t>
            </a:r>
            <a:r>
              <a:rPr lang="fr-FR" dirty="0" err="1">
                <a:latin typeface="Palatino Linotype" panose="02040502050505030304" pitchFamily="18" charset="0"/>
              </a:rPr>
              <a:t>protein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targets</a:t>
            </a:r>
            <a:r>
              <a:rPr lang="fr-FR" dirty="0">
                <a:latin typeface="Palatino Linotype" panose="02040502050505030304" pitchFamily="18" charset="0"/>
              </a:rPr>
              <a:t>. </a:t>
            </a:r>
            <a:r>
              <a:rPr lang="fr-FR" dirty="0" err="1">
                <a:latin typeface="Palatino Linotype" panose="02040502050505030304" pitchFamily="18" charset="0"/>
              </a:rPr>
              <a:t>Generally</a:t>
            </a:r>
            <a:r>
              <a:rPr lang="fr-FR" dirty="0">
                <a:latin typeface="Palatino Linotype" panose="02040502050505030304" pitchFamily="18" charset="0"/>
              </a:rPr>
              <a:t>, </a:t>
            </a:r>
            <a:r>
              <a:rPr lang="fr-FR" dirty="0" err="1">
                <a:latin typeface="Palatino Linotype" panose="02040502050505030304" pitchFamily="18" charset="0"/>
              </a:rPr>
              <a:t>these</a:t>
            </a:r>
            <a:r>
              <a:rPr lang="fr-FR" dirty="0">
                <a:latin typeface="Palatino Linotype" panose="02040502050505030304" pitchFamily="18" charset="0"/>
              </a:rPr>
              <a:t> fragments are </a:t>
            </a:r>
            <a:r>
              <a:rPr lang="fr-FR" dirty="0" err="1">
                <a:latin typeface="Palatino Linotype" panose="02040502050505030304" pitchFamily="18" charset="0"/>
              </a:rPr>
              <a:t>installed</a:t>
            </a:r>
            <a:r>
              <a:rPr lang="fr-FR" dirty="0">
                <a:latin typeface="Palatino Linotype" panose="02040502050505030304" pitchFamily="18" charset="0"/>
              </a:rPr>
              <a:t> at the </a:t>
            </a:r>
            <a:r>
              <a:rPr lang="fr-FR" dirty="0" err="1">
                <a:latin typeface="Palatino Linotype" panose="02040502050505030304" pitchFamily="18" charset="0"/>
              </a:rPr>
              <a:t>macrocyclization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step</a:t>
            </a:r>
            <a:r>
              <a:rPr lang="fr-FR" dirty="0">
                <a:latin typeface="Palatino Linotype" panose="02040502050505030304" pitchFamily="18" charset="0"/>
              </a:rPr>
              <a:t>, </a:t>
            </a:r>
            <a:r>
              <a:rPr lang="fr-FR" dirty="0" err="1">
                <a:latin typeface="Palatino Linotype" panose="02040502050505030304" pitchFamily="18" charset="0"/>
              </a:rPr>
              <a:t>requiring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optimization</a:t>
            </a:r>
            <a:r>
              <a:rPr lang="fr-FR" dirty="0">
                <a:latin typeface="Palatino Linotype" panose="02040502050505030304" pitchFamily="18" charset="0"/>
              </a:rPr>
              <a:t> of </a:t>
            </a:r>
            <a:r>
              <a:rPr lang="fr-FR" dirty="0" err="1">
                <a:latin typeface="Palatino Linotype" panose="02040502050505030304" pitchFamily="18" charset="0"/>
              </a:rPr>
              <a:t>different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reactions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depending</a:t>
            </a:r>
            <a:r>
              <a:rPr lang="fr-FR" dirty="0">
                <a:latin typeface="Palatino Linotype" panose="02040502050505030304" pitchFamily="18" charset="0"/>
              </a:rPr>
              <a:t> on the </a:t>
            </a:r>
            <a:r>
              <a:rPr lang="fr-FR" dirty="0" err="1">
                <a:latin typeface="Palatino Linotype" panose="02040502050505030304" pitchFamily="18" charset="0"/>
              </a:rPr>
              <a:t>chemical</a:t>
            </a:r>
            <a:r>
              <a:rPr lang="fr-FR" dirty="0">
                <a:latin typeface="Palatino Linotype" panose="02040502050505030304" pitchFamily="18" charset="0"/>
              </a:rPr>
              <a:t> fragment. In Derda </a:t>
            </a:r>
            <a:r>
              <a:rPr lang="fr-FR" dirty="0" err="1">
                <a:latin typeface="Palatino Linotype" panose="02040502050505030304" pitchFamily="18" charset="0"/>
              </a:rPr>
              <a:t>Research</a:t>
            </a:r>
            <a:r>
              <a:rPr lang="fr-FR" dirty="0">
                <a:latin typeface="Palatino Linotype" panose="02040502050505030304" pitchFamily="18" charset="0"/>
              </a:rPr>
              <a:t> Group, </a:t>
            </a:r>
            <a:r>
              <a:rPr lang="fr-FR" dirty="0" err="1">
                <a:latin typeface="Palatino Linotype" panose="02040502050505030304" pitchFamily="18" charset="0"/>
              </a:rPr>
              <a:t>we</a:t>
            </a:r>
            <a:r>
              <a:rPr lang="fr-FR" dirty="0">
                <a:latin typeface="Palatino Linotype" panose="02040502050505030304" pitchFamily="18" charset="0"/>
              </a:rPr>
              <a:t> have </a:t>
            </a:r>
            <a:r>
              <a:rPr lang="fr-FR" dirty="0" err="1">
                <a:latin typeface="Palatino Linotype" panose="02040502050505030304" pitchFamily="18" charset="0"/>
              </a:rPr>
              <a:t>employed</a:t>
            </a:r>
            <a:r>
              <a:rPr lang="fr-FR" dirty="0">
                <a:latin typeface="Palatino Linotype" panose="02040502050505030304" pitchFamily="18" charset="0"/>
              </a:rPr>
              <a:t> the </a:t>
            </a:r>
            <a:r>
              <a:rPr lang="fr-FR" dirty="0" err="1">
                <a:latin typeface="Palatino Linotype" panose="02040502050505030304" pitchFamily="18" charset="0"/>
              </a:rPr>
              <a:t>potent</a:t>
            </a:r>
            <a:r>
              <a:rPr lang="fr-FR" dirty="0">
                <a:latin typeface="Palatino Linotype" panose="02040502050505030304" pitchFamily="18" charset="0"/>
              </a:rPr>
              <a:t> Knorr-</a:t>
            </a:r>
            <a:r>
              <a:rPr lang="fr-FR" dirty="0" err="1">
                <a:latin typeface="Palatino Linotype" panose="02040502050505030304" pitchFamily="18" charset="0"/>
              </a:rPr>
              <a:t>pyrazole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synthesis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reaction</a:t>
            </a:r>
            <a:r>
              <a:rPr lang="fr-FR" dirty="0">
                <a:latin typeface="Palatino Linotype" panose="02040502050505030304" pitchFamily="18" charset="0"/>
              </a:rPr>
              <a:t> to </a:t>
            </a:r>
            <a:r>
              <a:rPr lang="fr-FR" dirty="0" err="1">
                <a:latin typeface="Palatino Linotype" panose="02040502050505030304" pitchFamily="18" charset="0"/>
              </a:rPr>
              <a:t>develop</a:t>
            </a:r>
            <a:r>
              <a:rPr lang="fr-FR" dirty="0">
                <a:latin typeface="Palatino Linotype" panose="02040502050505030304" pitchFamily="18" charset="0"/>
              </a:rPr>
              <a:t> a </a:t>
            </a:r>
            <a:r>
              <a:rPr lang="fr-FR" dirty="0" err="1">
                <a:latin typeface="Palatino Linotype" panose="02040502050505030304" pitchFamily="18" charset="0"/>
              </a:rPr>
              <a:t>robust</a:t>
            </a:r>
            <a:r>
              <a:rPr lang="fr-FR" dirty="0">
                <a:latin typeface="Palatino Linotype" panose="02040502050505030304" pitchFamily="18" charset="0"/>
              </a:rPr>
              <a:t> two-step </a:t>
            </a:r>
            <a:r>
              <a:rPr lang="fr-FR" dirty="0" err="1">
                <a:latin typeface="Palatino Linotype" panose="02040502050505030304" pitchFamily="18" charset="0"/>
              </a:rPr>
              <a:t>ligation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reaction</a:t>
            </a:r>
            <a:r>
              <a:rPr lang="fr-FR" dirty="0">
                <a:latin typeface="Palatino Linotype" panose="02040502050505030304" pitchFamily="18" charset="0"/>
              </a:rPr>
              <a:t> for </a:t>
            </a:r>
            <a:r>
              <a:rPr lang="fr-FR" dirty="0" err="1">
                <a:latin typeface="Palatino Linotype" panose="02040502050505030304" pitchFamily="18" charset="0"/>
              </a:rPr>
              <a:t>late</a:t>
            </a:r>
            <a:r>
              <a:rPr lang="fr-FR" dirty="0">
                <a:latin typeface="Palatino Linotype" panose="02040502050505030304" pitchFamily="18" charset="0"/>
              </a:rPr>
              <a:t>-stage </a:t>
            </a:r>
            <a:r>
              <a:rPr lang="fr-FR" dirty="0" err="1">
                <a:latin typeface="Palatino Linotype" panose="02040502050505030304" pitchFamily="18" charset="0"/>
              </a:rPr>
              <a:t>functionalization</a:t>
            </a:r>
            <a:r>
              <a:rPr lang="fr-FR" dirty="0">
                <a:latin typeface="Palatino Linotype" panose="02040502050505030304" pitchFamily="18" charset="0"/>
              </a:rPr>
              <a:t> of GE-peptide </a:t>
            </a:r>
            <a:r>
              <a:rPr lang="fr-FR" dirty="0" err="1">
                <a:latin typeface="Palatino Linotype" panose="02040502050505030304" pitchFamily="18" charset="0"/>
              </a:rPr>
              <a:t>libraries</a:t>
            </a:r>
            <a:r>
              <a:rPr lang="fr-FR" dirty="0">
                <a:latin typeface="Palatino Linotype" panose="02040502050505030304" pitchFamily="18" charset="0"/>
              </a:rPr>
              <a:t>. A </a:t>
            </a:r>
            <a:r>
              <a:rPr lang="fr-FR" dirty="0" err="1">
                <a:latin typeface="Palatino Linotype" panose="02040502050505030304" pitchFamily="18" charset="0"/>
              </a:rPr>
              <a:t>readily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available</a:t>
            </a:r>
            <a:r>
              <a:rPr lang="fr-FR" dirty="0">
                <a:latin typeface="Palatino Linotype" panose="02040502050505030304" pitchFamily="18" charset="0"/>
              </a:rPr>
              <a:t> 1,5-dichloropentane-2,4-dione </a:t>
            </a:r>
            <a:r>
              <a:rPr lang="fr-FR" dirty="0" err="1">
                <a:latin typeface="Palatino Linotype" panose="02040502050505030304" pitchFamily="18" charset="0"/>
              </a:rPr>
              <a:t>linchpin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coverts</a:t>
            </a:r>
            <a:r>
              <a:rPr lang="fr-FR" dirty="0">
                <a:latin typeface="Palatino Linotype" panose="02040502050505030304" pitchFamily="18" charset="0"/>
              </a:rPr>
              <a:t> peptide </a:t>
            </a:r>
            <a:r>
              <a:rPr lang="fr-FR" dirty="0" err="1">
                <a:latin typeface="Palatino Linotype" panose="02040502050505030304" pitchFamily="18" charset="0"/>
              </a:rPr>
              <a:t>libraries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displayed</a:t>
            </a:r>
            <a:r>
              <a:rPr lang="fr-FR" dirty="0">
                <a:latin typeface="Palatino Linotype" panose="02040502050505030304" pitchFamily="18" charset="0"/>
              </a:rPr>
              <a:t> on phage to 1,3-diketone </a:t>
            </a:r>
            <a:r>
              <a:rPr lang="fr-FR" dirty="0" err="1">
                <a:latin typeface="Palatino Linotype" panose="02040502050505030304" pitchFamily="18" charset="0"/>
              </a:rPr>
              <a:t>macrocyclic</a:t>
            </a:r>
            <a:r>
              <a:rPr lang="fr-FR" dirty="0">
                <a:latin typeface="Palatino Linotype" panose="02040502050505030304" pitchFamily="18" charset="0"/>
              </a:rPr>
              <a:t> peptides </a:t>
            </a:r>
            <a:r>
              <a:rPr lang="fr-FR" dirty="0" err="1">
                <a:latin typeface="Palatino Linotype" panose="02040502050505030304" pitchFamily="18" charset="0"/>
              </a:rPr>
              <a:t>that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provide</a:t>
            </a:r>
            <a:r>
              <a:rPr lang="fr-FR" dirty="0">
                <a:latin typeface="Palatino Linotype" panose="02040502050505030304" pitchFamily="18" charset="0"/>
              </a:rPr>
              <a:t> a </a:t>
            </a:r>
            <a:r>
              <a:rPr lang="fr-FR" dirty="0" err="1">
                <a:latin typeface="Palatino Linotype" panose="02040502050505030304" pitchFamily="18" charset="0"/>
              </a:rPr>
              <a:t>handle</a:t>
            </a:r>
            <a:r>
              <a:rPr lang="fr-FR" dirty="0">
                <a:latin typeface="Palatino Linotype" panose="02040502050505030304" pitchFamily="18" charset="0"/>
              </a:rPr>
              <a:t> to </a:t>
            </a:r>
            <a:r>
              <a:rPr lang="fr-FR" dirty="0" err="1">
                <a:latin typeface="Palatino Linotype" panose="02040502050505030304" pitchFamily="18" charset="0"/>
              </a:rPr>
              <a:t>be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functionalized</a:t>
            </a:r>
            <a:r>
              <a:rPr lang="fr-FR" dirty="0">
                <a:latin typeface="Palatino Linotype" panose="02040502050505030304" pitchFamily="18" charset="0"/>
              </a:rPr>
              <a:t> by a </a:t>
            </a:r>
            <a:r>
              <a:rPr lang="fr-FR" dirty="0" err="1">
                <a:latin typeface="Palatino Linotype" panose="02040502050505030304" pitchFamily="18" charset="0"/>
              </a:rPr>
              <a:t>variety</a:t>
            </a:r>
            <a:r>
              <a:rPr lang="fr-FR" dirty="0">
                <a:latin typeface="Palatino Linotype" panose="02040502050505030304" pitchFamily="18" charset="0"/>
              </a:rPr>
              <a:t> of hydrazines. The phage </a:t>
            </a:r>
            <a:r>
              <a:rPr lang="fr-FR" dirty="0" err="1">
                <a:latin typeface="Palatino Linotype" panose="02040502050505030304" pitchFamily="18" charset="0"/>
              </a:rPr>
              <a:t>libraries</a:t>
            </a:r>
            <a:r>
              <a:rPr lang="fr-FR" dirty="0">
                <a:latin typeface="Palatino Linotype" panose="02040502050505030304" pitchFamily="18" charset="0"/>
              </a:rPr>
              <a:t> carry a </a:t>
            </a:r>
            <a:r>
              <a:rPr lang="fr-FR" dirty="0" err="1">
                <a:latin typeface="Palatino Linotype" panose="02040502050505030304" pitchFamily="18" charset="0"/>
              </a:rPr>
              <a:t>silent</a:t>
            </a:r>
            <a:r>
              <a:rPr lang="fr-FR" dirty="0">
                <a:latin typeface="Palatino Linotype" panose="02040502050505030304" pitchFamily="18" charset="0"/>
              </a:rPr>
              <a:t>-DNA </a:t>
            </a:r>
            <a:r>
              <a:rPr lang="fr-FR" dirty="0" err="1">
                <a:latin typeface="Palatino Linotype" panose="02040502050505030304" pitchFamily="18" charset="0"/>
              </a:rPr>
              <a:t>barcode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that</a:t>
            </a:r>
            <a:r>
              <a:rPr lang="fr-FR" dirty="0">
                <a:latin typeface="Palatino Linotype" panose="02040502050505030304" pitchFamily="18" charset="0"/>
              </a:rPr>
              <a:t> encodes the </a:t>
            </a:r>
            <a:r>
              <a:rPr lang="fr-FR" dirty="0" err="1">
                <a:latin typeface="Palatino Linotype" panose="02040502050505030304" pitchFamily="18" charset="0"/>
              </a:rPr>
              <a:t>amino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acid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sequence</a:t>
            </a:r>
            <a:r>
              <a:rPr lang="fr-FR" dirty="0">
                <a:latin typeface="Palatino Linotype" panose="02040502050505030304" pitchFamily="18" charset="0"/>
              </a:rPr>
              <a:t> and the </a:t>
            </a:r>
            <a:r>
              <a:rPr lang="fr-FR" dirty="0" err="1">
                <a:latin typeface="Palatino Linotype" panose="02040502050505030304" pitchFamily="18" charset="0"/>
              </a:rPr>
              <a:t>unnatural</a:t>
            </a:r>
            <a:r>
              <a:rPr lang="fr-FR" dirty="0">
                <a:latin typeface="Palatino Linotype" panose="02040502050505030304" pitchFamily="18" charset="0"/>
              </a:rPr>
              <a:t> fragment </a:t>
            </a:r>
            <a:r>
              <a:rPr lang="fr-FR" dirty="0" err="1">
                <a:latin typeface="Palatino Linotype" panose="02040502050505030304" pitchFamily="18" charset="0"/>
              </a:rPr>
              <a:t>displayed</a:t>
            </a:r>
            <a:r>
              <a:rPr lang="fr-FR" dirty="0">
                <a:latin typeface="Palatino Linotype" panose="02040502050505030304" pitchFamily="18" charset="0"/>
              </a:rPr>
              <a:t> on the peptides. </a:t>
            </a:r>
            <a:r>
              <a:rPr lang="fr-FR" dirty="0" err="1">
                <a:latin typeface="Palatino Linotype" panose="02040502050505030304" pitchFamily="18" charset="0"/>
              </a:rPr>
              <a:t>These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libraries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can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be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applied</a:t>
            </a:r>
            <a:r>
              <a:rPr lang="fr-FR" dirty="0">
                <a:latin typeface="Palatino Linotype" panose="02040502050505030304" pitchFamily="18" charset="0"/>
              </a:rPr>
              <a:t> for </a:t>
            </a:r>
            <a:r>
              <a:rPr lang="fr-FR" dirty="0" err="1">
                <a:latin typeface="Palatino Linotype" panose="02040502050505030304" pitchFamily="18" charset="0"/>
              </a:rPr>
              <a:t>genetically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encoded</a:t>
            </a:r>
            <a:r>
              <a:rPr lang="fr-FR" dirty="0">
                <a:latin typeface="Palatino Linotype" panose="02040502050505030304" pitchFamily="18" charset="0"/>
              </a:rPr>
              <a:t>-fragment-</a:t>
            </a:r>
            <a:r>
              <a:rPr lang="fr-FR" dirty="0" err="1">
                <a:latin typeface="Palatino Linotype" panose="02040502050505030304" pitchFamily="18" charset="0"/>
              </a:rPr>
              <a:t>based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discovery</a:t>
            </a:r>
            <a:r>
              <a:rPr lang="fr-FR" dirty="0">
                <a:latin typeface="Palatino Linotype" panose="02040502050505030304" pitchFamily="18" charset="0"/>
              </a:rPr>
              <a:t> (GE-FBD) </a:t>
            </a:r>
            <a:r>
              <a:rPr lang="fr-FR" dirty="0" err="1">
                <a:latin typeface="Palatino Linotype" panose="02040502050505030304" pitchFamily="18" charset="0"/>
              </a:rPr>
              <a:t>against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various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therapeutic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targets</a:t>
            </a:r>
            <a:r>
              <a:rPr lang="fr-FR" dirty="0">
                <a:latin typeface="Palatino Linotype" panose="02040502050505030304" pitchFamily="18" charset="0"/>
              </a:rPr>
              <a:t>.</a:t>
            </a:r>
          </a:p>
          <a:p>
            <a:pPr algn="just"/>
            <a:r>
              <a:rPr lang="fr-FR" dirty="0">
                <a:latin typeface="Palatino Linotype" panose="02040502050505030304" pitchFamily="18" charset="0"/>
              </a:rPr>
              <a:t> 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>
                <a:latin typeface="Palatino Linotype" panose="02040502050505030304" pitchFamily="18" charset="0"/>
              </a:rPr>
              <a:pPr/>
              <a:t>2</a:t>
            </a:fld>
            <a:endParaRPr lang="fr-FR">
              <a:latin typeface="Palatino Linotype" panose="020405020505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204557-3247-4572-B6D8-7150239B9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1500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26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>
                <a:latin typeface="Palatino Linotype" panose="02040502050505030304" pitchFamily="18" charset="0"/>
              </a:rPr>
              <a:pPr/>
              <a:t>3</a:t>
            </a:fld>
            <a:endParaRPr lang="fr-FR" dirty="0">
              <a:latin typeface="Palatino Linotype" panose="020405020505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002B9B-22F5-4BDC-BEFF-6702B8A8B395}"/>
              </a:ext>
            </a:extLst>
          </p:cNvPr>
          <p:cNvSpPr txBox="1"/>
          <p:nvPr/>
        </p:nvSpPr>
        <p:spPr>
          <a:xfrm>
            <a:off x="914400" y="86986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latin typeface="Palatino Linotype" panose="02040502050505030304" pitchFamily="18" charset="0"/>
              </a:rPr>
              <a:t>Insulin</a:t>
            </a:r>
            <a:r>
              <a:rPr lang="fr-FR" sz="2400" b="1" dirty="0">
                <a:latin typeface="Palatino Linotype" panose="02040502050505030304" pitchFamily="18" charset="0"/>
              </a:rPr>
              <a:t> to </a:t>
            </a:r>
            <a:r>
              <a:rPr lang="fr-FR" sz="2400" b="1" dirty="0" err="1">
                <a:latin typeface="Palatino Linotype" panose="02040502050505030304" pitchFamily="18" charset="0"/>
              </a:rPr>
              <a:t>present</a:t>
            </a:r>
            <a:r>
              <a:rPr lang="fr-FR" sz="2400" b="1" dirty="0">
                <a:latin typeface="Palatino Linotype" panose="02040502050505030304" pitchFamily="18" charset="0"/>
              </a:rPr>
              <a:t>: the story of peptide </a:t>
            </a:r>
            <a:r>
              <a:rPr lang="fr-FR" sz="2400" b="1" dirty="0" err="1">
                <a:latin typeface="Palatino Linotype" panose="02040502050505030304" pitchFamily="18" charset="0"/>
              </a:rPr>
              <a:t>therapeutics</a:t>
            </a:r>
            <a:endParaRPr lang="fr-FR" sz="2400" b="1" dirty="0">
              <a:latin typeface="Palatino Linotype" panose="0204050205050503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F51366-5F28-45AE-AAFD-D0651C8CC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15000"/>
            <a:ext cx="1143000" cy="1143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A72BCD-E897-2746-AFFB-EC1422FAD1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77" r="59913" b="50000"/>
          <a:stretch/>
        </p:blipFill>
        <p:spPr>
          <a:xfrm>
            <a:off x="320633" y="1123661"/>
            <a:ext cx="3553526" cy="2847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E43780-5BF2-ED41-9DFA-AF859E64B1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28" t="3584" r="10213" b="52265"/>
          <a:stretch/>
        </p:blipFill>
        <p:spPr>
          <a:xfrm>
            <a:off x="353290" y="4128305"/>
            <a:ext cx="4251367" cy="27194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7B07D2-A62A-7C4F-8C8C-0E68398684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592" t="56885"/>
          <a:stretch/>
        </p:blipFill>
        <p:spPr>
          <a:xfrm>
            <a:off x="3966358" y="1123661"/>
            <a:ext cx="5177642" cy="26557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68E709A-677E-7E48-9648-64416F959DB8}"/>
              </a:ext>
            </a:extLst>
          </p:cNvPr>
          <p:cNvSpPr txBox="1"/>
          <p:nvPr/>
        </p:nvSpPr>
        <p:spPr>
          <a:xfrm>
            <a:off x="117527" y="818158"/>
            <a:ext cx="3959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Palatino Linotype" panose="02040502050505030304" pitchFamily="18" charset="0"/>
              </a:rPr>
              <a:t>Global </a:t>
            </a:r>
            <a:r>
              <a:rPr lang="fr-FR" dirty="0" err="1">
                <a:latin typeface="Palatino Linotype" panose="02040502050505030304" pitchFamily="18" charset="0"/>
              </a:rPr>
              <a:t>pharmaceutical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market</a:t>
            </a:r>
            <a:r>
              <a:rPr lang="fr-FR" dirty="0">
                <a:latin typeface="Palatino Linotype" panose="02040502050505030304" pitchFamily="18" charset="0"/>
              </a:rPr>
              <a:t> (2019)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8A4B76-B9CC-D142-84D7-6CDEECC3A4C9}"/>
              </a:ext>
            </a:extLst>
          </p:cNvPr>
          <p:cNvSpPr txBox="1"/>
          <p:nvPr/>
        </p:nvSpPr>
        <p:spPr>
          <a:xfrm>
            <a:off x="117527" y="3851757"/>
            <a:ext cx="2593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Palatino Linotype" panose="02040502050505030304" pitchFamily="18" charset="0"/>
              </a:rPr>
              <a:t>Peptide </a:t>
            </a:r>
            <a:r>
              <a:rPr lang="fr-FR" dirty="0" err="1">
                <a:latin typeface="Palatino Linotype" panose="02040502050505030304" pitchFamily="18" charset="0"/>
              </a:rPr>
              <a:t>drug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approvals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792F72-DAC9-0B4C-BBEB-E341F8D7D2E7}"/>
              </a:ext>
            </a:extLst>
          </p:cNvPr>
          <p:cNvSpPr txBox="1"/>
          <p:nvPr/>
        </p:nvSpPr>
        <p:spPr>
          <a:xfrm>
            <a:off x="5066737" y="818158"/>
            <a:ext cx="2600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Palatino Linotype" panose="02040502050505030304" pitchFamily="18" charset="0"/>
              </a:rPr>
              <a:t>Therapeutic</a:t>
            </a:r>
            <a:r>
              <a:rPr lang="fr-FR" dirty="0">
                <a:latin typeface="Palatino Linotype" panose="02040502050505030304" pitchFamily="18" charset="0"/>
              </a:rPr>
              <a:t> indications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35A755-6996-5F4D-96B2-A1049B302CAD}"/>
              </a:ext>
            </a:extLst>
          </p:cNvPr>
          <p:cNvSpPr txBox="1"/>
          <p:nvPr/>
        </p:nvSpPr>
        <p:spPr>
          <a:xfrm>
            <a:off x="5861329" y="5237756"/>
            <a:ext cx="2614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latin typeface="Palatino Linotype" panose="02040502050505030304" pitchFamily="18" charset="0"/>
              </a:rPr>
              <a:t>Nature </a:t>
            </a:r>
            <a:r>
              <a:rPr lang="fr-FR" sz="1400" i="1" dirty="0" err="1">
                <a:latin typeface="Palatino Linotype" panose="02040502050505030304" pitchFamily="18" charset="0"/>
              </a:rPr>
              <a:t>Reviews</a:t>
            </a:r>
            <a:r>
              <a:rPr lang="fr-FR" sz="1400" i="1" dirty="0">
                <a:latin typeface="Palatino Linotype" panose="02040502050505030304" pitchFamily="18" charset="0"/>
              </a:rPr>
              <a:t> Drug </a:t>
            </a:r>
            <a:r>
              <a:rPr lang="fr-FR" sz="1400" i="1" dirty="0" err="1">
                <a:latin typeface="Palatino Linotype" panose="02040502050505030304" pitchFamily="18" charset="0"/>
              </a:rPr>
              <a:t>Discovery</a:t>
            </a:r>
            <a:r>
              <a:rPr lang="fr-FR" sz="1400" i="1" dirty="0">
                <a:latin typeface="Palatino Linotype" panose="02040502050505030304" pitchFamily="18" charset="0"/>
              </a:rPr>
              <a:t> </a:t>
            </a:r>
          </a:p>
          <a:p>
            <a:r>
              <a:rPr lang="fr-FR" sz="1400" dirty="0">
                <a:latin typeface="Palatino Linotype" panose="02040502050505030304" pitchFamily="18" charset="0"/>
              </a:rPr>
              <a:t>20, 309-325  (</a:t>
            </a:r>
            <a:r>
              <a:rPr lang="fr-FR" sz="1400" b="1" dirty="0">
                <a:latin typeface="Palatino Linotype" panose="02040502050505030304" pitchFamily="18" charset="0"/>
              </a:rPr>
              <a:t>2021</a:t>
            </a:r>
            <a:r>
              <a:rPr lang="fr-FR" sz="1400" dirty="0">
                <a:latin typeface="Palatino Linotype" panose="02040502050505030304" pitchFamily="18" charset="0"/>
              </a:rPr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830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>
                <a:latin typeface="Palatino Linotype" panose="02040502050505030304" pitchFamily="18" charset="0"/>
              </a:rPr>
              <a:pPr/>
              <a:t>4</a:t>
            </a:fld>
            <a:endParaRPr lang="fr-FR">
              <a:latin typeface="Palatino Linotype" panose="020405020505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002B9B-22F5-4BDC-BEFF-6702B8A8B395}"/>
              </a:ext>
            </a:extLst>
          </p:cNvPr>
          <p:cNvSpPr txBox="1"/>
          <p:nvPr/>
        </p:nvSpPr>
        <p:spPr>
          <a:xfrm>
            <a:off x="914400" y="32954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latin typeface="Palatino Linotype" panose="02040502050505030304" pitchFamily="18" charset="0"/>
              </a:rPr>
              <a:t>Chemistry</a:t>
            </a:r>
            <a:r>
              <a:rPr lang="fr-FR" sz="2400" b="1" dirty="0">
                <a:latin typeface="Palatino Linotype" panose="02040502050505030304" pitchFamily="18" charset="0"/>
              </a:rPr>
              <a:t> as a </a:t>
            </a:r>
            <a:r>
              <a:rPr lang="fr-FR" sz="2400" b="1" dirty="0" err="1">
                <a:latin typeface="Palatino Linotype" panose="02040502050505030304" pitchFamily="18" charset="0"/>
              </a:rPr>
              <a:t>tool</a:t>
            </a:r>
            <a:r>
              <a:rPr lang="fr-FR" sz="2400" b="1" dirty="0">
                <a:latin typeface="Palatino Linotype" panose="02040502050505030304" pitchFamily="18" charset="0"/>
              </a:rPr>
              <a:t> to design value </a:t>
            </a:r>
            <a:r>
              <a:rPr lang="fr-FR" sz="2400" b="1" dirty="0" err="1">
                <a:latin typeface="Palatino Linotype" panose="02040502050505030304" pitchFamily="18" charset="0"/>
              </a:rPr>
              <a:t>added</a:t>
            </a:r>
            <a:r>
              <a:rPr lang="fr-FR" sz="2400" b="1" dirty="0">
                <a:latin typeface="Palatino Linotype" panose="02040502050505030304" pitchFamily="18" charset="0"/>
              </a:rPr>
              <a:t> ligands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F51366-5F28-45AE-AAFD-D0651C8CC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15000"/>
            <a:ext cx="1143000" cy="1143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CF1CF7-BA50-3540-9C0D-7859E73B0318}"/>
              </a:ext>
            </a:extLst>
          </p:cNvPr>
          <p:cNvSpPr txBox="1"/>
          <p:nvPr/>
        </p:nvSpPr>
        <p:spPr>
          <a:xfrm>
            <a:off x="914400" y="822028"/>
            <a:ext cx="52950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Palatino Linotype" panose="02040502050505030304" pitchFamily="18" charset="0"/>
              </a:rPr>
              <a:t>Improving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pharmacokinetics</a:t>
            </a:r>
            <a:r>
              <a:rPr lang="fr-FR" dirty="0">
                <a:latin typeface="Palatino Linotype" panose="02040502050505030304" pitchFamily="18" charset="0"/>
              </a:rPr>
              <a:t> by </a:t>
            </a:r>
            <a:r>
              <a:rPr lang="fr-FR" dirty="0" err="1">
                <a:latin typeface="Palatino Linotype" panose="02040502050505030304" pitchFamily="18" charset="0"/>
              </a:rPr>
              <a:t>macrocyclization</a:t>
            </a:r>
            <a:endParaRPr lang="fr-FR" dirty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Palatino Linotype" panose="02040502050505030304" pitchFamily="18" charset="0"/>
              </a:rPr>
              <a:t>Proteolytic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</a:rPr>
              <a:t>stability</a:t>
            </a:r>
            <a:endParaRPr lang="fr-FR" dirty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Palatino Linotype" panose="02040502050505030304" pitchFamily="18" charset="0"/>
              </a:rPr>
              <a:t>Targeting</a:t>
            </a:r>
            <a:r>
              <a:rPr lang="fr-FR" dirty="0">
                <a:latin typeface="Palatino Linotype" panose="02040502050505030304" pitchFamily="18" charset="0"/>
              </a:rPr>
              <a:t> active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Palatino Linotype" panose="02040502050505030304" pitchFamily="18" charset="0"/>
              </a:rPr>
              <a:t>Internalization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65B473-907C-EC44-8BF8-8D8921DFDA57}"/>
              </a:ext>
            </a:extLst>
          </p:cNvPr>
          <p:cNvSpPr txBox="1"/>
          <p:nvPr/>
        </p:nvSpPr>
        <p:spPr>
          <a:xfrm>
            <a:off x="4757868" y="6413698"/>
            <a:ext cx="324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>
                <a:latin typeface="Palatino Linotype" panose="02040502050505030304" pitchFamily="18" charset="0"/>
              </a:rPr>
              <a:t>Protein</a:t>
            </a:r>
            <a:r>
              <a:rPr lang="fr-FR" sz="1400" i="1" dirty="0">
                <a:latin typeface="Palatino Linotype" panose="02040502050505030304" pitchFamily="18" charset="0"/>
              </a:rPr>
              <a:t> &amp; Peptide </a:t>
            </a:r>
            <a:r>
              <a:rPr lang="fr-FR" sz="1400" i="1" dirty="0" err="1">
                <a:latin typeface="Palatino Linotype" panose="02040502050505030304" pitchFamily="18" charset="0"/>
              </a:rPr>
              <a:t>Letters</a:t>
            </a:r>
            <a:r>
              <a:rPr lang="fr-FR" sz="1400" dirty="0">
                <a:latin typeface="Palatino Linotype" panose="02040502050505030304" pitchFamily="18" charset="0"/>
              </a:rPr>
              <a:t>, 25, 1-25 (</a:t>
            </a:r>
            <a:r>
              <a:rPr lang="fr-FR" sz="1400" b="1" dirty="0">
                <a:latin typeface="Palatino Linotype" panose="02040502050505030304" pitchFamily="18" charset="0"/>
              </a:rPr>
              <a:t>2018</a:t>
            </a:r>
            <a:r>
              <a:rPr lang="fr-FR" sz="1400" dirty="0">
                <a:latin typeface="Palatino Linotype" panose="02040502050505030304" pitchFamily="18" charset="0"/>
              </a:rPr>
              <a:t>)</a:t>
            </a:r>
            <a:endParaRPr lang="en-US" sz="1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A8F3AD-8715-C740-89F4-18C8E8A883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03"/>
          <a:stretch/>
        </p:blipFill>
        <p:spPr>
          <a:xfrm>
            <a:off x="2112943" y="1969548"/>
            <a:ext cx="4918116" cy="42234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BBE198-1693-DA49-8202-8438454148A8}"/>
              </a:ext>
            </a:extLst>
          </p:cNvPr>
          <p:cNvSpPr/>
          <p:nvPr/>
        </p:nvSpPr>
        <p:spPr>
          <a:xfrm>
            <a:off x="2136690" y="2767417"/>
            <a:ext cx="2471478" cy="216177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38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>
                <a:latin typeface="Palatino Linotype" panose="02040502050505030304" pitchFamily="18" charset="0"/>
              </a:rPr>
              <a:pPr/>
              <a:t>5</a:t>
            </a:fld>
            <a:endParaRPr lang="fr-FR">
              <a:latin typeface="Palatino Linotype" panose="020405020505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002B9B-22F5-4BDC-BEFF-6702B8A8B395}"/>
              </a:ext>
            </a:extLst>
          </p:cNvPr>
          <p:cNvSpPr txBox="1"/>
          <p:nvPr/>
        </p:nvSpPr>
        <p:spPr>
          <a:xfrm>
            <a:off x="688769" y="167395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latin typeface="Palatino Linotype" panose="02040502050505030304" pitchFamily="18" charset="0"/>
              </a:rPr>
              <a:t>Providing</a:t>
            </a:r>
            <a:r>
              <a:rPr lang="fr-FR" sz="2400" b="1" dirty="0">
                <a:latin typeface="Palatino Linotype" panose="02040502050505030304" pitchFamily="18" charset="0"/>
              </a:rPr>
              <a:t> a </a:t>
            </a:r>
            <a:r>
              <a:rPr lang="fr-FR" sz="2400" b="1" dirty="0" err="1">
                <a:latin typeface="Palatino Linotype" panose="02040502050505030304" pitchFamily="18" charset="0"/>
              </a:rPr>
              <a:t>platform</a:t>
            </a:r>
            <a:r>
              <a:rPr lang="fr-FR" sz="2400" b="1" dirty="0">
                <a:latin typeface="Palatino Linotype" panose="02040502050505030304" pitchFamily="18" charset="0"/>
              </a:rPr>
              <a:t> to </a:t>
            </a:r>
            <a:r>
              <a:rPr lang="fr-FR" sz="2400" b="1" dirty="0" err="1">
                <a:latin typeface="Palatino Linotype" panose="02040502050505030304" pitchFamily="18" charset="0"/>
              </a:rPr>
              <a:t>introduce</a:t>
            </a:r>
            <a:r>
              <a:rPr lang="fr-FR" sz="2400" b="1" dirty="0">
                <a:latin typeface="Palatino Linotype" panose="02040502050505030304" pitchFamily="18" charset="0"/>
              </a:rPr>
              <a:t> </a:t>
            </a:r>
            <a:r>
              <a:rPr lang="fr-FR" sz="2400" b="1" dirty="0" err="1">
                <a:latin typeface="Palatino Linotype" panose="02040502050505030304" pitchFamily="18" charset="0"/>
              </a:rPr>
              <a:t>phamacophores</a:t>
            </a:r>
            <a:endParaRPr lang="fr-FR" sz="2400" b="1" dirty="0">
              <a:latin typeface="Palatino Linotype" panose="0204050205050503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F51366-5F28-45AE-AAFD-D0651C8CC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15000"/>
            <a:ext cx="1143000" cy="1143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65B473-907C-EC44-8BF8-8D8921DFDA57}"/>
              </a:ext>
            </a:extLst>
          </p:cNvPr>
          <p:cNvSpPr txBox="1"/>
          <p:nvPr/>
        </p:nvSpPr>
        <p:spPr>
          <a:xfrm>
            <a:off x="4260937" y="6224202"/>
            <a:ext cx="3740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>
                <a:latin typeface="Palatino Linotype" panose="02040502050505030304" pitchFamily="18" charset="0"/>
              </a:rPr>
              <a:t>Current</a:t>
            </a:r>
            <a:r>
              <a:rPr lang="fr-FR" sz="1400" i="1" dirty="0">
                <a:latin typeface="Palatino Linotype" panose="02040502050505030304" pitchFamily="18" charset="0"/>
              </a:rPr>
              <a:t> opinion in </a:t>
            </a:r>
            <a:r>
              <a:rPr lang="fr-FR" sz="1400" i="1" dirty="0" err="1">
                <a:latin typeface="Palatino Linotype" panose="02040502050505030304" pitchFamily="18" charset="0"/>
              </a:rPr>
              <a:t>chem</a:t>
            </a:r>
            <a:r>
              <a:rPr lang="fr-FR" sz="1400" i="1" dirty="0">
                <a:latin typeface="Palatino Linotype" panose="02040502050505030304" pitchFamily="18" charset="0"/>
              </a:rPr>
              <a:t>. Bio</a:t>
            </a:r>
            <a:r>
              <a:rPr lang="fr-FR" sz="1400" dirty="0">
                <a:latin typeface="Palatino Linotype" panose="02040502050505030304" pitchFamily="18" charset="0"/>
              </a:rPr>
              <a:t>,50, 128-137 (</a:t>
            </a:r>
            <a:r>
              <a:rPr lang="fr-FR" sz="1400" b="1" dirty="0">
                <a:latin typeface="Palatino Linotype" panose="02040502050505030304" pitchFamily="18" charset="0"/>
              </a:rPr>
              <a:t>2019</a:t>
            </a:r>
            <a:r>
              <a:rPr lang="fr-FR" sz="1400" dirty="0">
                <a:latin typeface="Palatino Linotype" panose="02040502050505030304" pitchFamily="18" charset="0"/>
              </a:rPr>
              <a:t>)</a:t>
            </a:r>
          </a:p>
          <a:p>
            <a:r>
              <a:rPr lang="fr-FR" sz="1400" i="1" dirty="0" err="1">
                <a:latin typeface="Palatino Linotype" panose="02040502050505030304" pitchFamily="18" charset="0"/>
              </a:rPr>
              <a:t>Org</a:t>
            </a:r>
            <a:r>
              <a:rPr lang="fr-FR" sz="1400" i="1" dirty="0">
                <a:latin typeface="Palatino Linotype" panose="02040502050505030304" pitchFamily="18" charset="0"/>
              </a:rPr>
              <a:t>. </a:t>
            </a:r>
            <a:r>
              <a:rPr lang="fr-FR" sz="1400" i="1" dirty="0" err="1">
                <a:latin typeface="Palatino Linotype" panose="02040502050505030304" pitchFamily="18" charset="0"/>
              </a:rPr>
              <a:t>Biomol</a:t>
            </a:r>
            <a:r>
              <a:rPr lang="fr-FR" sz="1400" i="1" dirty="0">
                <a:latin typeface="Palatino Linotype" panose="02040502050505030304" pitchFamily="18" charset="0"/>
              </a:rPr>
              <a:t>. </a:t>
            </a:r>
            <a:r>
              <a:rPr lang="fr-FR" sz="1400" i="1" dirty="0" err="1">
                <a:latin typeface="Palatino Linotype" panose="02040502050505030304" pitchFamily="18" charset="0"/>
              </a:rPr>
              <a:t>Chem</a:t>
            </a:r>
            <a:r>
              <a:rPr lang="fr-FR" sz="1400" i="1" dirty="0">
                <a:latin typeface="Palatino Linotype" panose="02040502050505030304" pitchFamily="18" charset="0"/>
              </a:rPr>
              <a:t>., </a:t>
            </a:r>
            <a:r>
              <a:rPr lang="fr-FR" sz="1400" dirty="0">
                <a:latin typeface="Palatino Linotype" panose="02040502050505030304" pitchFamily="18" charset="0"/>
              </a:rPr>
              <a:t>14, 5539-5545 (</a:t>
            </a:r>
            <a:r>
              <a:rPr lang="fr-FR" sz="1400" b="1" dirty="0">
                <a:latin typeface="Palatino Linotype" panose="02040502050505030304" pitchFamily="18" charset="0"/>
              </a:rPr>
              <a:t>2016</a:t>
            </a:r>
            <a:r>
              <a:rPr lang="fr-FR" sz="1400" dirty="0">
                <a:latin typeface="Palatino Linotype" panose="02040502050505030304" pitchFamily="18" charset="0"/>
              </a:rPr>
              <a:t>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2FCC54A-7DA3-6D4A-BDC6-A9607869463B}"/>
              </a:ext>
            </a:extLst>
          </p:cNvPr>
          <p:cNvGrpSpPr/>
          <p:nvPr/>
        </p:nvGrpSpPr>
        <p:grpSpPr>
          <a:xfrm>
            <a:off x="2076438" y="2283667"/>
            <a:ext cx="4706115" cy="3841783"/>
            <a:chOff x="2076438" y="2308042"/>
            <a:chExt cx="4706115" cy="384178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B6E0A22-1877-274B-B3CB-17E031DC360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76438" y="2308042"/>
              <a:ext cx="4706115" cy="3841783"/>
              <a:chOff x="7229853" y="2050627"/>
              <a:chExt cx="4706115" cy="3841783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1FE701C4-E064-AD49-B6EB-B9010BBDB4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66432" y="2063200"/>
                <a:ext cx="4669536" cy="3829210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776397D-7963-4942-81A8-B18004328C1C}"/>
                  </a:ext>
                </a:extLst>
              </p:cNvPr>
              <p:cNvSpPr/>
              <p:nvPr/>
            </p:nvSpPr>
            <p:spPr>
              <a:xfrm>
                <a:off x="7266432" y="2050627"/>
                <a:ext cx="290513" cy="26130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173261F-48AE-0049-8204-15E49BDD35C8}"/>
                  </a:ext>
                </a:extLst>
              </p:cNvPr>
              <p:cNvSpPr/>
              <p:nvPr/>
            </p:nvSpPr>
            <p:spPr>
              <a:xfrm>
                <a:off x="7229853" y="4069874"/>
                <a:ext cx="290513" cy="26130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650B12A-E003-8744-A025-F19A46C2981E}"/>
                  </a:ext>
                </a:extLst>
              </p:cNvPr>
              <p:cNvSpPr/>
              <p:nvPr/>
            </p:nvSpPr>
            <p:spPr>
              <a:xfrm>
                <a:off x="7229853" y="4054640"/>
                <a:ext cx="1497004" cy="26130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Derda</a:t>
                </a: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1F069A3-1754-E045-A4C0-72E6704E4206}"/>
                </a:ext>
              </a:extLst>
            </p:cNvPr>
            <p:cNvSpPr/>
            <p:nvPr/>
          </p:nvSpPr>
          <p:spPr>
            <a:xfrm>
              <a:off x="2113017" y="2351284"/>
              <a:ext cx="1497004" cy="2613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Dawson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8104BC9-E072-2345-8019-C835053A59A5}"/>
              </a:ext>
            </a:extLst>
          </p:cNvPr>
          <p:cNvGrpSpPr>
            <a:grpSpLocks noChangeAspect="1"/>
          </p:cNvGrpSpPr>
          <p:nvPr/>
        </p:nvGrpSpPr>
        <p:grpSpPr>
          <a:xfrm>
            <a:off x="88280" y="853000"/>
            <a:ext cx="8979520" cy="1318517"/>
            <a:chOff x="838200" y="2396172"/>
            <a:chExt cx="5995988" cy="88042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9D3F089-DA25-3B4F-B7D5-F356FFBC8C3F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1" b="87353"/>
            <a:stretch/>
          </p:blipFill>
          <p:spPr bwMode="auto">
            <a:xfrm>
              <a:off x="999173" y="2396172"/>
              <a:ext cx="5835015" cy="8804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11DDBAD-6D9B-7E4B-8553-2B68E33176F3}"/>
                </a:ext>
              </a:extLst>
            </p:cNvPr>
            <p:cNvSpPr/>
            <p:nvPr/>
          </p:nvSpPr>
          <p:spPr>
            <a:xfrm>
              <a:off x="838200" y="2396172"/>
              <a:ext cx="290513" cy="2613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4CF9F241-2A02-3F4F-883E-B5D0CFC14D03}"/>
              </a:ext>
            </a:extLst>
          </p:cNvPr>
          <p:cNvSpPr/>
          <p:nvPr/>
        </p:nvSpPr>
        <p:spPr>
          <a:xfrm>
            <a:off x="35626" y="1244324"/>
            <a:ext cx="1306286" cy="7563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Palatino Linotype" panose="02040502050505030304" pitchFamily="18" charset="0"/>
              </a:rPr>
              <a:t>Canonical fragment-based drug design (FBDD)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BCC43BF-693D-DD4E-9592-680693252844}"/>
              </a:ext>
            </a:extLst>
          </p:cNvPr>
          <p:cNvSpPr/>
          <p:nvPr/>
        </p:nvSpPr>
        <p:spPr>
          <a:xfrm>
            <a:off x="7508362" y="1232199"/>
            <a:ext cx="1547357" cy="7563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Palatino Linotype" panose="02040502050505030304" pitchFamily="18" charset="0"/>
              </a:rPr>
              <a:t>Genetically-encoded fragment -based discovery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  <a:latin typeface="Palatino Linotype" panose="02040502050505030304" pitchFamily="18" charset="0"/>
              </a:rPr>
              <a:t>(GE-FBD)</a:t>
            </a:r>
          </a:p>
        </p:txBody>
      </p:sp>
    </p:spTree>
    <p:extLst>
      <p:ext uri="{BB962C8B-B14F-4D97-AF65-F5344CB8AC3E}">
        <p14:creationId xmlns:p14="http://schemas.microsoft.com/office/powerpoint/2010/main" val="3815024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9002B9B-22F5-4BDC-BEFF-6702B8A8B395}"/>
              </a:ext>
            </a:extLst>
          </p:cNvPr>
          <p:cNvSpPr txBox="1"/>
          <p:nvPr/>
        </p:nvSpPr>
        <p:spPr>
          <a:xfrm>
            <a:off x="688769" y="167395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latin typeface="Palatino Linotype" panose="02040502050505030304" pitchFamily="18" charset="0"/>
              </a:rPr>
              <a:t>Late</a:t>
            </a:r>
            <a:r>
              <a:rPr lang="fr-FR" sz="2400" b="1" dirty="0">
                <a:latin typeface="Palatino Linotype" panose="02040502050505030304" pitchFamily="18" charset="0"/>
              </a:rPr>
              <a:t>-stage </a:t>
            </a:r>
            <a:r>
              <a:rPr lang="fr-FR" sz="2400" b="1" dirty="0" err="1">
                <a:latin typeface="Palatino Linotype" panose="02040502050505030304" pitchFamily="18" charset="0"/>
              </a:rPr>
              <a:t>functionalization</a:t>
            </a:r>
            <a:r>
              <a:rPr lang="fr-FR" sz="2400" b="1" dirty="0">
                <a:latin typeface="Palatino Linotype" panose="02040502050505030304" pitchFamily="18" charset="0"/>
              </a:rPr>
              <a:t> of 1,3-diketone macrocycles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F51366-5F28-45AE-AAFD-D0651C8CC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15000"/>
            <a:ext cx="1143000" cy="1143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65B473-907C-EC44-8BF8-8D8921DFDA57}"/>
              </a:ext>
            </a:extLst>
          </p:cNvPr>
          <p:cNvSpPr txBox="1"/>
          <p:nvPr/>
        </p:nvSpPr>
        <p:spPr>
          <a:xfrm>
            <a:off x="5600647" y="6418102"/>
            <a:ext cx="2342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latin typeface="Palatino Linotype" panose="02040502050505030304" pitchFamily="18" charset="0"/>
              </a:rPr>
              <a:t>JACS </a:t>
            </a:r>
            <a:r>
              <a:rPr lang="fr-FR" sz="1400" dirty="0">
                <a:latin typeface="Palatino Linotype" panose="02040502050505030304" pitchFamily="18" charset="0"/>
              </a:rPr>
              <a:t>,143, 5497-5507 (</a:t>
            </a:r>
            <a:r>
              <a:rPr lang="fr-FR" sz="1400" b="1" dirty="0">
                <a:latin typeface="Palatino Linotype" panose="02040502050505030304" pitchFamily="18" charset="0"/>
              </a:rPr>
              <a:t>2021</a:t>
            </a:r>
            <a:r>
              <a:rPr lang="fr-FR" sz="1400" dirty="0">
                <a:latin typeface="Palatino Linotype" panose="02040502050505030304" pitchFamily="18" charset="0"/>
              </a:rPr>
              <a:t>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B910ABF-62F5-4543-AF03-AA4A4438E058}"/>
              </a:ext>
            </a:extLst>
          </p:cNvPr>
          <p:cNvGrpSpPr/>
          <p:nvPr/>
        </p:nvGrpSpPr>
        <p:grpSpPr>
          <a:xfrm>
            <a:off x="0" y="949783"/>
            <a:ext cx="5949538" cy="1913377"/>
            <a:chOff x="0" y="1270410"/>
            <a:chExt cx="5949538" cy="1913377"/>
          </a:xfrm>
        </p:grpSpPr>
        <p:pic>
          <p:nvPicPr>
            <p:cNvPr id="21" name="Picture 20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4FD13734-0151-E74F-A5BA-870C388859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798" b="78234"/>
            <a:stretch/>
          </p:blipFill>
          <p:spPr>
            <a:xfrm>
              <a:off x="106877" y="1270411"/>
              <a:ext cx="5842661" cy="1478898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511C055-43E4-1C46-BA71-851CE2F4D85D}"/>
                </a:ext>
              </a:extLst>
            </p:cNvPr>
            <p:cNvSpPr/>
            <p:nvPr/>
          </p:nvSpPr>
          <p:spPr>
            <a:xfrm>
              <a:off x="0" y="1270410"/>
              <a:ext cx="486888" cy="3358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BB4AB3F-1344-DE47-A4E9-1B092F1C32A1}"/>
                </a:ext>
              </a:extLst>
            </p:cNvPr>
            <p:cNvSpPr txBox="1"/>
            <p:nvPr/>
          </p:nvSpPr>
          <p:spPr>
            <a:xfrm>
              <a:off x="2778825" y="281445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1</a:t>
              </a:r>
              <a:endParaRPr lang="en-US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A89C69F-5D2B-344E-8A44-EF3716371ADE}"/>
              </a:ext>
            </a:extLst>
          </p:cNvPr>
          <p:cNvGrpSpPr/>
          <p:nvPr/>
        </p:nvGrpSpPr>
        <p:grpSpPr>
          <a:xfrm>
            <a:off x="5997897" y="949784"/>
            <a:ext cx="3118261" cy="1925251"/>
            <a:chOff x="5997897" y="1270411"/>
            <a:chExt cx="3118261" cy="192525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DC7494A-D771-5B47-AF3F-7566B5B4E8C5}"/>
                </a:ext>
              </a:extLst>
            </p:cNvPr>
            <p:cNvSpPr txBox="1"/>
            <p:nvPr/>
          </p:nvSpPr>
          <p:spPr>
            <a:xfrm>
              <a:off x="6150924" y="282633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2</a:t>
              </a:r>
              <a:endParaRPr lang="en-US" dirty="0"/>
            </a:p>
          </p:txBody>
        </p:sp>
        <p:pic>
          <p:nvPicPr>
            <p:cNvPr id="27" name="Picture 26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D0B8CB7E-C789-A44C-A56D-FD0D555D11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5202" b="78234"/>
            <a:stretch/>
          </p:blipFill>
          <p:spPr>
            <a:xfrm>
              <a:off x="5997897" y="1270411"/>
              <a:ext cx="3118261" cy="1478898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1408E9F-72C3-744D-B290-CC9A25ED8765}"/>
              </a:ext>
            </a:extLst>
          </p:cNvPr>
          <p:cNvSpPr txBox="1"/>
          <p:nvPr/>
        </p:nvSpPr>
        <p:spPr>
          <a:xfrm>
            <a:off x="5558663" y="2746866"/>
            <a:ext cx="2751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</a:rPr>
              <a:t>Knorr pyrazole synthesis</a:t>
            </a:r>
          </a:p>
          <a:p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91E602C-9A95-4C47-A35B-26A6CF9CBFB5}"/>
              </a:ext>
            </a:extLst>
          </p:cNvPr>
          <p:cNvGrpSpPr>
            <a:grpSpLocks noChangeAspect="1"/>
          </p:cNvGrpSpPr>
          <p:nvPr/>
        </p:nvGrpSpPr>
        <p:grpSpPr>
          <a:xfrm>
            <a:off x="-162747" y="3087278"/>
            <a:ext cx="4291257" cy="3284477"/>
            <a:chOff x="106877" y="3325091"/>
            <a:chExt cx="3960421" cy="3031259"/>
          </a:xfrm>
        </p:grpSpPr>
        <p:pic>
          <p:nvPicPr>
            <p:cNvPr id="32" name="Picture 3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B6CFD91D-7B1D-3649-89CE-411F56D21A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238" t="23545" r="16147" b="47263"/>
            <a:stretch/>
          </p:blipFill>
          <p:spPr>
            <a:xfrm>
              <a:off x="243444" y="3429000"/>
              <a:ext cx="3823854" cy="2517940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5F0901B-699F-694B-BE23-02EEAB113E89}"/>
                </a:ext>
              </a:extLst>
            </p:cNvPr>
            <p:cNvSpPr/>
            <p:nvPr/>
          </p:nvSpPr>
          <p:spPr>
            <a:xfrm>
              <a:off x="106877" y="5741965"/>
              <a:ext cx="1579419" cy="6143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954102F-FF2F-904C-A412-1D9B33F30E6A}"/>
                </a:ext>
              </a:extLst>
            </p:cNvPr>
            <p:cNvSpPr/>
            <p:nvPr/>
          </p:nvSpPr>
          <p:spPr>
            <a:xfrm>
              <a:off x="299069" y="3325091"/>
              <a:ext cx="490640" cy="2343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A61076FA-51AD-924E-A39B-F6D89A3ED870}"/>
              </a:ext>
            </a:extLst>
          </p:cNvPr>
          <p:cNvSpPr/>
          <p:nvPr/>
        </p:nvSpPr>
        <p:spPr>
          <a:xfrm>
            <a:off x="4092082" y="3881867"/>
            <a:ext cx="214086" cy="28399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41F3AD1-3B63-5B46-A102-D7271F6B7CA7}"/>
              </a:ext>
            </a:extLst>
          </p:cNvPr>
          <p:cNvGrpSpPr/>
          <p:nvPr/>
        </p:nvGrpSpPr>
        <p:grpSpPr>
          <a:xfrm>
            <a:off x="4100957" y="3087278"/>
            <a:ext cx="4746654" cy="2632935"/>
            <a:chOff x="4100957" y="3087278"/>
            <a:chExt cx="4746654" cy="2632935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4C55041-7E3B-6C4B-9042-A938EA141039}"/>
                </a:ext>
              </a:extLst>
            </p:cNvPr>
            <p:cNvGrpSpPr/>
            <p:nvPr/>
          </p:nvGrpSpPr>
          <p:grpSpPr>
            <a:xfrm>
              <a:off x="4100957" y="3087278"/>
              <a:ext cx="4746654" cy="2632935"/>
              <a:chOff x="4100957" y="3087278"/>
              <a:chExt cx="4746654" cy="2632935"/>
            </a:xfrm>
          </p:grpSpPr>
          <p:pic>
            <p:nvPicPr>
              <p:cNvPr id="41" name="Picture 40" descr="A picture containing diagram&#10;&#10;Description automatically generated">
                <a:extLst>
                  <a:ext uri="{FF2B5EF4-FFF2-40B4-BE49-F238E27FC236}">
                    <a16:creationId xmlns:a16="http://schemas.microsoft.com/office/drawing/2014/main" id="{7CB02493-F365-BE4B-87D9-A333BD2F58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3219" t="76914" r="58085"/>
              <a:stretch/>
            </p:blipFill>
            <p:spPr>
              <a:xfrm>
                <a:off x="4100957" y="3089878"/>
                <a:ext cx="1656748" cy="1551280"/>
              </a:xfrm>
              <a:prstGeom prst="rect">
                <a:avLst/>
              </a:prstGeom>
            </p:spPr>
          </p:pic>
          <p:pic>
            <p:nvPicPr>
              <p:cNvPr id="42" name="Picture 41" descr="A picture containing diagram&#10;&#10;Description automatically generated">
                <a:extLst>
                  <a:ext uri="{FF2B5EF4-FFF2-40B4-BE49-F238E27FC236}">
                    <a16:creationId xmlns:a16="http://schemas.microsoft.com/office/drawing/2014/main" id="{3AA21D6D-C121-DD43-A541-02375FE7B3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70654" t="74184" b="9959"/>
              <a:stretch/>
            </p:blipFill>
            <p:spPr>
              <a:xfrm>
                <a:off x="4199125" y="4641159"/>
                <a:ext cx="2633754" cy="1079054"/>
              </a:xfrm>
              <a:prstGeom prst="rect">
                <a:avLst/>
              </a:prstGeom>
            </p:spPr>
          </p:pic>
          <p:pic>
            <p:nvPicPr>
              <p:cNvPr id="43" name="Picture 42" descr="A picture containing diagram&#10;&#10;Description automatically generated">
                <a:extLst>
                  <a:ext uri="{FF2B5EF4-FFF2-40B4-BE49-F238E27FC236}">
                    <a16:creationId xmlns:a16="http://schemas.microsoft.com/office/drawing/2014/main" id="{A2A4CECD-6413-4944-B75E-BB91DEBE5D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0420" t="76914" r="36958"/>
              <a:stretch/>
            </p:blipFill>
            <p:spPr>
              <a:xfrm>
                <a:off x="6936752" y="4195482"/>
                <a:ext cx="1910859" cy="1478651"/>
              </a:xfrm>
              <a:prstGeom prst="rect">
                <a:avLst/>
              </a:prstGeom>
            </p:spPr>
          </p:pic>
          <p:pic>
            <p:nvPicPr>
              <p:cNvPr id="40" name="Picture 39" descr="A picture containing diagram&#10;&#10;Description automatically generated">
                <a:extLst>
                  <a:ext uri="{FF2B5EF4-FFF2-40B4-BE49-F238E27FC236}">
                    <a16:creationId xmlns:a16="http://schemas.microsoft.com/office/drawing/2014/main" id="{4F70DFBA-2C37-504F-8793-8C61BF3089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2719" t="58863" r="742" b="28191"/>
              <a:stretch/>
            </p:blipFill>
            <p:spPr>
              <a:xfrm>
                <a:off x="5652836" y="3214245"/>
                <a:ext cx="3189333" cy="856870"/>
              </a:xfrm>
              <a:prstGeom prst="rect">
                <a:avLst/>
              </a:prstGeom>
            </p:spPr>
          </p:pic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3F4D6D7-5262-9F49-B977-1169BE17CDC6}"/>
                  </a:ext>
                </a:extLst>
              </p:cNvPr>
              <p:cNvSpPr/>
              <p:nvPr/>
            </p:nvSpPr>
            <p:spPr>
              <a:xfrm>
                <a:off x="5466303" y="3087278"/>
                <a:ext cx="371789" cy="341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E790769-CA0A-864C-B467-49D4C56EC2D5}"/>
                  </a:ext>
                </a:extLst>
              </p:cNvPr>
              <p:cNvSpPr/>
              <p:nvPr/>
            </p:nvSpPr>
            <p:spPr>
              <a:xfrm>
                <a:off x="7048615" y="5084745"/>
                <a:ext cx="371789" cy="341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3BABBBE0-5326-0148-B4FA-8B7744800DF9}"/>
                  </a:ext>
                </a:extLst>
              </p:cNvPr>
              <p:cNvSpPr/>
              <p:nvPr/>
            </p:nvSpPr>
            <p:spPr>
              <a:xfrm>
                <a:off x="6832879" y="5070886"/>
                <a:ext cx="371789" cy="341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EB08203-C401-D64B-8325-3915B43FE655}"/>
                  </a:ext>
                </a:extLst>
              </p:cNvPr>
              <p:cNvSpPr txBox="1"/>
              <p:nvPr/>
            </p:nvSpPr>
            <p:spPr>
              <a:xfrm>
                <a:off x="5446136" y="3886210"/>
                <a:ext cx="32412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k=</a:t>
                </a:r>
              </a:p>
            </p:txBody>
          </p:sp>
        </p:grp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FF3D8D5-032A-9944-9541-0A8EBD7B9821}"/>
                </a:ext>
              </a:extLst>
            </p:cNvPr>
            <p:cNvSpPr/>
            <p:nvPr/>
          </p:nvSpPr>
          <p:spPr>
            <a:xfrm>
              <a:off x="4100957" y="3858727"/>
              <a:ext cx="214086" cy="3145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9442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438A1E0-9354-924F-9800-2F59241373F1}"/>
              </a:ext>
            </a:extLst>
          </p:cNvPr>
          <p:cNvSpPr/>
          <p:nvPr/>
        </p:nvSpPr>
        <p:spPr>
          <a:xfrm>
            <a:off x="2810243" y="3634640"/>
            <a:ext cx="847357" cy="142461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002B9B-22F5-4BDC-BEFF-6702B8A8B395}"/>
              </a:ext>
            </a:extLst>
          </p:cNvPr>
          <p:cNvSpPr txBox="1"/>
          <p:nvPr/>
        </p:nvSpPr>
        <p:spPr>
          <a:xfrm>
            <a:off x="688769" y="167395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latin typeface="Palatino Linotype" panose="02040502050505030304" pitchFamily="18" charset="0"/>
              </a:rPr>
              <a:t>Macrocyclization</a:t>
            </a:r>
            <a:r>
              <a:rPr lang="fr-FR" sz="2400" b="1" dirty="0">
                <a:latin typeface="Palatino Linotype" panose="02040502050505030304" pitchFamily="18" charset="0"/>
              </a:rPr>
              <a:t> of </a:t>
            </a:r>
            <a:r>
              <a:rPr lang="fr-FR" sz="2400" b="1" dirty="0" err="1">
                <a:latin typeface="Palatino Linotype" panose="02040502050505030304" pitchFamily="18" charset="0"/>
              </a:rPr>
              <a:t>genetically</a:t>
            </a:r>
            <a:r>
              <a:rPr lang="fr-FR" sz="2400" b="1" dirty="0">
                <a:latin typeface="Palatino Linotype" panose="02040502050505030304" pitchFamily="18" charset="0"/>
              </a:rPr>
              <a:t> </a:t>
            </a:r>
            <a:r>
              <a:rPr lang="fr-FR" sz="2400" b="1" dirty="0" err="1">
                <a:latin typeface="Palatino Linotype" panose="02040502050505030304" pitchFamily="18" charset="0"/>
              </a:rPr>
              <a:t>encoded</a:t>
            </a:r>
            <a:r>
              <a:rPr lang="fr-FR" sz="2400" b="1" dirty="0">
                <a:latin typeface="Palatino Linotype" panose="02040502050505030304" pitchFamily="18" charset="0"/>
              </a:rPr>
              <a:t> peptides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F51366-5F28-45AE-AAFD-D0651C8CC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15000"/>
            <a:ext cx="1143000" cy="1143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65B473-907C-EC44-8BF8-8D8921DFDA57}"/>
              </a:ext>
            </a:extLst>
          </p:cNvPr>
          <p:cNvSpPr txBox="1"/>
          <p:nvPr/>
        </p:nvSpPr>
        <p:spPr>
          <a:xfrm>
            <a:off x="5739934" y="6408908"/>
            <a:ext cx="2342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latin typeface="Palatino Linotype" panose="02040502050505030304" pitchFamily="18" charset="0"/>
              </a:rPr>
              <a:t>JACS </a:t>
            </a:r>
            <a:r>
              <a:rPr lang="fr-FR" sz="1400" dirty="0">
                <a:latin typeface="Palatino Linotype" panose="02040502050505030304" pitchFamily="18" charset="0"/>
              </a:rPr>
              <a:t>,143, 5497-5507 (</a:t>
            </a:r>
            <a:r>
              <a:rPr lang="fr-FR" sz="1400" b="1" dirty="0">
                <a:latin typeface="Palatino Linotype" panose="02040502050505030304" pitchFamily="18" charset="0"/>
              </a:rPr>
              <a:t>2021</a:t>
            </a:r>
            <a:r>
              <a:rPr lang="fr-FR" sz="1400" dirty="0">
                <a:latin typeface="Palatino Linotype" panose="02040502050505030304" pitchFamily="18" charset="0"/>
              </a:rPr>
              <a:t>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01614E5-3F79-A14D-8B3F-9B4A97861483}"/>
              </a:ext>
            </a:extLst>
          </p:cNvPr>
          <p:cNvSpPr/>
          <p:nvPr/>
        </p:nvSpPr>
        <p:spPr>
          <a:xfrm>
            <a:off x="6777038" y="1062921"/>
            <a:ext cx="200025" cy="3000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1286D1B-950C-8E4C-8A5C-5AFE1A92CAA8}"/>
              </a:ext>
            </a:extLst>
          </p:cNvPr>
          <p:cNvSpPr/>
          <p:nvPr/>
        </p:nvSpPr>
        <p:spPr>
          <a:xfrm>
            <a:off x="142875" y="1042988"/>
            <a:ext cx="200025" cy="3000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8D4177C-1F57-3146-85AB-C886A77FCC6A}"/>
              </a:ext>
            </a:extLst>
          </p:cNvPr>
          <p:cNvSpPr/>
          <p:nvPr/>
        </p:nvSpPr>
        <p:spPr>
          <a:xfrm>
            <a:off x="6777038" y="1062921"/>
            <a:ext cx="200025" cy="3000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94B138D-8A63-E345-8FD7-59B27E335F95}"/>
              </a:ext>
            </a:extLst>
          </p:cNvPr>
          <p:cNvSpPr/>
          <p:nvPr/>
        </p:nvSpPr>
        <p:spPr>
          <a:xfrm>
            <a:off x="5871667" y="3990258"/>
            <a:ext cx="3272333" cy="12908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A04DA7D-48E3-F943-B640-8FA124BE119A}"/>
              </a:ext>
            </a:extLst>
          </p:cNvPr>
          <p:cNvSpPr/>
          <p:nvPr/>
        </p:nvSpPr>
        <p:spPr>
          <a:xfrm>
            <a:off x="5097320" y="2695948"/>
            <a:ext cx="1643462" cy="65052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 descr="Diagram&#10;&#10;Description automatically generated">
            <a:extLst>
              <a:ext uri="{FF2B5EF4-FFF2-40B4-BE49-F238E27FC236}">
                <a16:creationId xmlns:a16="http://schemas.microsoft.com/office/drawing/2014/main" id="{E5856489-BFA9-2B4C-BD1B-9D47E58A5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369" y="877818"/>
            <a:ext cx="9174369" cy="481805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80768A9-FE30-324B-80A5-31A9CCBA74A5}"/>
              </a:ext>
            </a:extLst>
          </p:cNvPr>
          <p:cNvSpPr/>
          <p:nvPr/>
        </p:nvSpPr>
        <p:spPr>
          <a:xfrm>
            <a:off x="-30369" y="877818"/>
            <a:ext cx="373269" cy="3151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883DDF7-8026-EE47-83F1-D328FBB9E838}"/>
              </a:ext>
            </a:extLst>
          </p:cNvPr>
          <p:cNvSpPr/>
          <p:nvPr/>
        </p:nvSpPr>
        <p:spPr>
          <a:xfrm>
            <a:off x="3085699" y="826215"/>
            <a:ext cx="373269" cy="3151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1FE004B-4FF9-2D46-9320-102B0CA04804}"/>
              </a:ext>
            </a:extLst>
          </p:cNvPr>
          <p:cNvSpPr/>
          <p:nvPr/>
        </p:nvSpPr>
        <p:spPr>
          <a:xfrm>
            <a:off x="6790428" y="834405"/>
            <a:ext cx="373269" cy="3151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693DB8E2-B513-7646-9086-B27CD380027F}"/>
              </a:ext>
            </a:extLst>
          </p:cNvPr>
          <p:cNvSpPr/>
          <p:nvPr/>
        </p:nvSpPr>
        <p:spPr>
          <a:xfrm>
            <a:off x="-67043" y="3634640"/>
            <a:ext cx="373269" cy="3151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8DCDBF8-5518-7547-9BCF-5FDB1FBBBF44}"/>
              </a:ext>
            </a:extLst>
          </p:cNvPr>
          <p:cNvGrpSpPr/>
          <p:nvPr/>
        </p:nvGrpSpPr>
        <p:grpSpPr>
          <a:xfrm>
            <a:off x="5397911" y="991999"/>
            <a:ext cx="3782764" cy="4665936"/>
            <a:chOff x="5397911" y="991999"/>
            <a:chExt cx="3782764" cy="4665936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0AA1FF06-2BE6-8941-8C54-8376147C9D60}"/>
                </a:ext>
              </a:extLst>
            </p:cNvPr>
            <p:cNvSpPr/>
            <p:nvPr/>
          </p:nvSpPr>
          <p:spPr>
            <a:xfrm>
              <a:off x="5397911" y="991999"/>
              <a:ext cx="3746090" cy="17039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CE56A7BC-770C-5D41-8870-BBE2A979C24C}"/>
                </a:ext>
              </a:extLst>
            </p:cNvPr>
            <p:cNvSpPr/>
            <p:nvPr/>
          </p:nvSpPr>
          <p:spPr>
            <a:xfrm>
              <a:off x="7163697" y="1976284"/>
              <a:ext cx="2016977" cy="13701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30E71ADF-CB39-1B4D-A4AA-7468A38EF65B}"/>
                </a:ext>
              </a:extLst>
            </p:cNvPr>
            <p:cNvSpPr/>
            <p:nvPr/>
          </p:nvSpPr>
          <p:spPr>
            <a:xfrm>
              <a:off x="7649497" y="3331631"/>
              <a:ext cx="1531178" cy="13701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1ECB565-B3AA-004D-BBD9-73AB07CAB014}"/>
                </a:ext>
              </a:extLst>
            </p:cNvPr>
            <p:cNvSpPr/>
            <p:nvPr/>
          </p:nvSpPr>
          <p:spPr>
            <a:xfrm>
              <a:off x="6977063" y="4287748"/>
              <a:ext cx="1992153" cy="13701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14DD029F-856D-B946-A4F6-C2D280D818A6}"/>
                </a:ext>
              </a:extLst>
            </p:cNvPr>
            <p:cNvSpPr/>
            <p:nvPr/>
          </p:nvSpPr>
          <p:spPr>
            <a:xfrm>
              <a:off x="5980986" y="3949829"/>
              <a:ext cx="1992153" cy="11094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BFB803A8-7356-E34A-B223-A6FC8C579E3D}"/>
              </a:ext>
            </a:extLst>
          </p:cNvPr>
          <p:cNvGrpSpPr/>
          <p:nvPr/>
        </p:nvGrpSpPr>
        <p:grpSpPr>
          <a:xfrm>
            <a:off x="14577" y="2669157"/>
            <a:ext cx="6726205" cy="3191885"/>
            <a:chOff x="14577" y="2669157"/>
            <a:chExt cx="6726205" cy="3191885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6F72B46D-A3F4-2A40-9E1E-EA8818FAC8FD}"/>
                </a:ext>
              </a:extLst>
            </p:cNvPr>
            <p:cNvSpPr/>
            <p:nvPr/>
          </p:nvSpPr>
          <p:spPr>
            <a:xfrm>
              <a:off x="5097320" y="2695948"/>
              <a:ext cx="1643462" cy="3520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E570B9B4-40DC-8F42-AD01-A51EB1F576DA}"/>
                </a:ext>
              </a:extLst>
            </p:cNvPr>
            <p:cNvSpPr/>
            <p:nvPr/>
          </p:nvSpPr>
          <p:spPr>
            <a:xfrm>
              <a:off x="1749234" y="2669157"/>
              <a:ext cx="1643462" cy="3520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E8F8896A-C6A6-9842-946D-D9BE4D5C89D7}"/>
                </a:ext>
              </a:extLst>
            </p:cNvPr>
            <p:cNvSpPr/>
            <p:nvPr/>
          </p:nvSpPr>
          <p:spPr>
            <a:xfrm>
              <a:off x="1628872" y="4716766"/>
              <a:ext cx="1643462" cy="3520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0D72B02F-39A6-DE4A-BFC1-55E43B511D0C}"/>
                </a:ext>
              </a:extLst>
            </p:cNvPr>
            <p:cNvSpPr/>
            <p:nvPr/>
          </p:nvSpPr>
          <p:spPr>
            <a:xfrm>
              <a:off x="14577" y="3664671"/>
              <a:ext cx="2505715" cy="21963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608F628-EC0E-2446-A74A-706C52608812}"/>
              </a:ext>
            </a:extLst>
          </p:cNvPr>
          <p:cNvGrpSpPr/>
          <p:nvPr/>
        </p:nvGrpSpPr>
        <p:grpSpPr>
          <a:xfrm>
            <a:off x="2693536" y="698518"/>
            <a:ext cx="4955960" cy="5079513"/>
            <a:chOff x="2693536" y="698518"/>
            <a:chExt cx="4955960" cy="5079513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C135CBD4-F46E-DD4C-AE6D-42A139C4D5B5}"/>
                </a:ext>
              </a:extLst>
            </p:cNvPr>
            <p:cNvSpPr/>
            <p:nvPr/>
          </p:nvSpPr>
          <p:spPr>
            <a:xfrm>
              <a:off x="3192727" y="698518"/>
              <a:ext cx="3561026" cy="50795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78E7A5E3-A0D2-5C4E-82B5-8D6B2FB7B525}"/>
                </a:ext>
              </a:extLst>
            </p:cNvPr>
            <p:cNvSpPr/>
            <p:nvPr/>
          </p:nvSpPr>
          <p:spPr>
            <a:xfrm>
              <a:off x="2693536" y="3634640"/>
              <a:ext cx="1064598" cy="8587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8CD9C1B-EDF5-B445-BFFB-6E39ADAF3DE7}"/>
                </a:ext>
              </a:extLst>
            </p:cNvPr>
            <p:cNvSpPr/>
            <p:nvPr/>
          </p:nvSpPr>
          <p:spPr>
            <a:xfrm>
              <a:off x="6254562" y="3202461"/>
              <a:ext cx="1394934" cy="7842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5919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Diagram&#10;&#10;Description automatically generated">
            <a:extLst>
              <a:ext uri="{FF2B5EF4-FFF2-40B4-BE49-F238E27FC236}">
                <a16:creationId xmlns:a16="http://schemas.microsoft.com/office/drawing/2014/main" id="{1FDDBDCD-117C-DF4F-A7F3-62C3E696AF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752" t="73712" r="47951" b="10614"/>
          <a:stretch/>
        </p:blipFill>
        <p:spPr>
          <a:xfrm>
            <a:off x="4276491" y="3099973"/>
            <a:ext cx="591018" cy="12290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002B9B-22F5-4BDC-BEFF-6702B8A8B395}"/>
              </a:ext>
            </a:extLst>
          </p:cNvPr>
          <p:cNvSpPr txBox="1"/>
          <p:nvPr/>
        </p:nvSpPr>
        <p:spPr>
          <a:xfrm>
            <a:off x="688769" y="167395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latin typeface="Palatino Linotype" panose="02040502050505030304" pitchFamily="18" charset="0"/>
              </a:rPr>
              <a:t>Selection</a:t>
            </a:r>
            <a:r>
              <a:rPr lang="fr-FR" sz="2400" b="1" dirty="0">
                <a:latin typeface="Palatino Linotype" panose="02040502050505030304" pitchFamily="18" charset="0"/>
              </a:rPr>
              <a:t> of ligands </a:t>
            </a:r>
            <a:r>
              <a:rPr lang="fr-FR" sz="2400" b="1" dirty="0" err="1">
                <a:latin typeface="Palatino Linotype" panose="02040502050505030304" pitchFamily="18" charset="0"/>
              </a:rPr>
              <a:t>from</a:t>
            </a:r>
            <a:r>
              <a:rPr lang="fr-FR" sz="2400" b="1" dirty="0">
                <a:latin typeface="Palatino Linotype" panose="02040502050505030304" pitchFamily="18" charset="0"/>
              </a:rPr>
              <a:t> </a:t>
            </a:r>
            <a:r>
              <a:rPr lang="fr-FR" sz="2400" b="1" dirty="0" err="1">
                <a:latin typeface="Palatino Linotype" panose="02040502050505030304" pitchFamily="18" charset="0"/>
              </a:rPr>
              <a:t>functionalized</a:t>
            </a:r>
            <a:r>
              <a:rPr lang="fr-FR" sz="2400" b="1" dirty="0">
                <a:latin typeface="Palatino Linotype" panose="02040502050505030304" pitchFamily="18" charset="0"/>
              </a:rPr>
              <a:t> </a:t>
            </a:r>
            <a:r>
              <a:rPr lang="fr-FR" sz="2400" b="1" dirty="0" err="1">
                <a:latin typeface="Palatino Linotype" panose="02040502050505030304" pitchFamily="18" charset="0"/>
              </a:rPr>
              <a:t>macrocyclic</a:t>
            </a:r>
            <a:r>
              <a:rPr lang="fr-FR" sz="2400" b="1" dirty="0">
                <a:latin typeface="Palatino Linotype" panose="02040502050505030304" pitchFamily="18" charset="0"/>
              </a:rPr>
              <a:t> </a:t>
            </a:r>
            <a:r>
              <a:rPr lang="fr-FR" sz="2400" b="1" dirty="0" err="1">
                <a:latin typeface="Palatino Linotype" panose="02040502050505030304" pitchFamily="18" charset="0"/>
              </a:rPr>
              <a:t>libraries</a:t>
            </a:r>
            <a:endParaRPr lang="fr-FR" sz="2400" b="1" dirty="0">
              <a:latin typeface="Palatino Linotype" panose="0204050205050503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F51366-5F28-45AE-AAFD-D0651C8CC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15000"/>
            <a:ext cx="1143000" cy="1143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65B473-907C-EC44-8BF8-8D8921DFDA57}"/>
              </a:ext>
            </a:extLst>
          </p:cNvPr>
          <p:cNvSpPr txBox="1"/>
          <p:nvPr/>
        </p:nvSpPr>
        <p:spPr>
          <a:xfrm>
            <a:off x="5658692" y="6465999"/>
            <a:ext cx="2342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latin typeface="Palatino Linotype" panose="02040502050505030304" pitchFamily="18" charset="0"/>
              </a:rPr>
              <a:t>JACS </a:t>
            </a:r>
            <a:r>
              <a:rPr lang="fr-FR" sz="1400" dirty="0">
                <a:latin typeface="Palatino Linotype" panose="02040502050505030304" pitchFamily="18" charset="0"/>
              </a:rPr>
              <a:t>,143, 5497-5507 (</a:t>
            </a:r>
            <a:r>
              <a:rPr lang="fr-FR" sz="1400" b="1" dirty="0">
                <a:latin typeface="Palatino Linotype" panose="02040502050505030304" pitchFamily="18" charset="0"/>
              </a:rPr>
              <a:t>2021</a:t>
            </a:r>
            <a:r>
              <a:rPr lang="fr-FR" sz="1400" dirty="0">
                <a:latin typeface="Palatino Linotype" panose="02040502050505030304" pitchFamily="18" charset="0"/>
              </a:rPr>
              <a:t>)</a:t>
            </a:r>
          </a:p>
        </p:txBody>
      </p:sp>
      <p:pic>
        <p:nvPicPr>
          <p:cNvPr id="30" name="Picture 29" descr="Diagram&#10;&#10;Description automatically generated">
            <a:extLst>
              <a:ext uri="{FF2B5EF4-FFF2-40B4-BE49-F238E27FC236}">
                <a16:creationId xmlns:a16="http://schemas.microsoft.com/office/drawing/2014/main" id="{7637D4F3-FD63-404A-9EA7-F37C980173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93" b="65408"/>
          <a:stretch/>
        </p:blipFill>
        <p:spPr>
          <a:xfrm>
            <a:off x="854178" y="943085"/>
            <a:ext cx="7078995" cy="1868806"/>
          </a:xfrm>
          <a:prstGeom prst="rect">
            <a:avLst/>
          </a:prstGeom>
        </p:spPr>
      </p:pic>
      <p:pic>
        <p:nvPicPr>
          <p:cNvPr id="36" name="Picture 35" descr="Diagram&#10;&#10;Description automatically generated">
            <a:extLst>
              <a:ext uri="{FF2B5EF4-FFF2-40B4-BE49-F238E27FC236}">
                <a16:creationId xmlns:a16="http://schemas.microsoft.com/office/drawing/2014/main" id="{1234FDCA-5786-CF41-A41B-7B1068658A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733" r="63783" b="36735"/>
          <a:stretch/>
        </p:blipFill>
        <p:spPr>
          <a:xfrm>
            <a:off x="996834" y="2887430"/>
            <a:ext cx="2719760" cy="1476430"/>
          </a:xfrm>
          <a:prstGeom prst="rect">
            <a:avLst/>
          </a:prstGeom>
        </p:spPr>
      </p:pic>
      <p:pic>
        <p:nvPicPr>
          <p:cNvPr id="37" name="Picture 36" descr="Diagram&#10;&#10;Description automatically generated">
            <a:extLst>
              <a:ext uri="{FF2B5EF4-FFF2-40B4-BE49-F238E27FC236}">
                <a16:creationId xmlns:a16="http://schemas.microsoft.com/office/drawing/2014/main" id="{260081DE-D7FC-A842-9B42-4C3929D662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67693" r="54649"/>
          <a:stretch/>
        </p:blipFill>
        <p:spPr>
          <a:xfrm>
            <a:off x="4988056" y="2751122"/>
            <a:ext cx="4080387" cy="242852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B44A8FC-4AAA-904A-A299-4A7DFB722FFE}"/>
              </a:ext>
            </a:extLst>
          </p:cNvPr>
          <p:cNvGrpSpPr/>
          <p:nvPr/>
        </p:nvGrpSpPr>
        <p:grpSpPr>
          <a:xfrm>
            <a:off x="103595" y="4377055"/>
            <a:ext cx="5242328" cy="2396721"/>
            <a:chOff x="103595" y="4461279"/>
            <a:chExt cx="5242328" cy="2396721"/>
          </a:xfrm>
        </p:grpSpPr>
        <p:pic>
          <p:nvPicPr>
            <p:cNvPr id="38" name="Picture 37" descr="Diagram&#10;&#10;Description automatically generated">
              <a:extLst>
                <a:ext uri="{FF2B5EF4-FFF2-40B4-BE49-F238E27FC236}">
                  <a16:creationId xmlns:a16="http://schemas.microsoft.com/office/drawing/2014/main" id="{E0FC08BB-04B8-904F-9045-BF8F406973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852" t="34018" b="31950"/>
            <a:stretch/>
          </p:blipFill>
          <p:spPr>
            <a:xfrm>
              <a:off x="103595" y="4497624"/>
              <a:ext cx="5242328" cy="2360376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8428F59-D2C1-4042-BF8D-025261D379ED}"/>
                </a:ext>
              </a:extLst>
            </p:cNvPr>
            <p:cNvSpPr/>
            <p:nvPr/>
          </p:nvSpPr>
          <p:spPr>
            <a:xfrm>
              <a:off x="103595" y="4497624"/>
              <a:ext cx="294968" cy="4480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A4D9C94-98B8-CD40-929E-5AD3F53BE363}"/>
                </a:ext>
              </a:extLst>
            </p:cNvPr>
            <p:cNvSpPr/>
            <p:nvPr/>
          </p:nvSpPr>
          <p:spPr>
            <a:xfrm>
              <a:off x="2831077" y="4461279"/>
              <a:ext cx="294968" cy="4480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5464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9002B9B-22F5-4BDC-BEFF-6702B8A8B395}"/>
              </a:ext>
            </a:extLst>
          </p:cNvPr>
          <p:cNvSpPr txBox="1"/>
          <p:nvPr/>
        </p:nvSpPr>
        <p:spPr>
          <a:xfrm>
            <a:off x="688769" y="167395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Palatino Linotype" panose="02040502050505030304" pitchFamily="18" charset="0"/>
              </a:rPr>
              <a:t>Applications of GE-FBD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F51366-5F28-45AE-AAFD-D0651C8CC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15000"/>
            <a:ext cx="1143000" cy="1143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65B473-907C-EC44-8BF8-8D8921DFDA57}"/>
              </a:ext>
            </a:extLst>
          </p:cNvPr>
          <p:cNvSpPr txBox="1"/>
          <p:nvPr/>
        </p:nvSpPr>
        <p:spPr>
          <a:xfrm>
            <a:off x="6398819" y="6352051"/>
            <a:ext cx="15776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Palatino Linotype" panose="02040502050505030304" pitchFamily="18" charset="0"/>
              </a:rPr>
              <a:t>(</a:t>
            </a:r>
            <a:r>
              <a:rPr lang="fr-FR" sz="1600" i="1" dirty="0" err="1">
                <a:latin typeface="Palatino Linotype" panose="02040502050505030304" pitchFamily="18" charset="0"/>
              </a:rPr>
              <a:t>Ongoing</a:t>
            </a:r>
            <a:r>
              <a:rPr lang="fr-FR" sz="1600" i="1" dirty="0">
                <a:latin typeface="Palatino Linotype" panose="02040502050505030304" pitchFamily="18" charset="0"/>
              </a:rPr>
              <a:t> </a:t>
            </a:r>
            <a:r>
              <a:rPr lang="fr-FR" sz="1600" i="1" dirty="0" err="1">
                <a:latin typeface="Palatino Linotype" panose="02040502050505030304" pitchFamily="18" charset="0"/>
              </a:rPr>
              <a:t>work</a:t>
            </a:r>
            <a:r>
              <a:rPr lang="fr-FR" sz="1600" dirty="0">
                <a:latin typeface="Palatino Linotype" panose="02040502050505030304" pitchFamily="18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750BF1-34E0-7340-9254-195C0ED06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698" y="629060"/>
            <a:ext cx="6549541" cy="47110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976CEF0-DA17-7B46-A55D-961516E5BBBA}"/>
              </a:ext>
            </a:extLst>
          </p:cNvPr>
          <p:cNvSpPr txBox="1"/>
          <p:nvPr/>
        </p:nvSpPr>
        <p:spPr>
          <a:xfrm>
            <a:off x="226620" y="5372598"/>
            <a:ext cx="28077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err="1">
                <a:latin typeface="Palatino Linotype" panose="02040502050505030304" pitchFamily="18" charset="0"/>
              </a:rPr>
              <a:t>Electrophilic</a:t>
            </a:r>
            <a:r>
              <a:rPr lang="fr-FR" sz="1600" i="1" dirty="0">
                <a:latin typeface="Palatino Linotype" panose="02040502050505030304" pitchFamily="18" charset="0"/>
              </a:rPr>
              <a:t> fragments </a:t>
            </a:r>
            <a:r>
              <a:rPr lang="fr-FR" sz="1600" i="1" dirty="0" err="1">
                <a:latin typeface="Palatino Linotype" panose="02040502050505030304" pitchFamily="18" charset="0"/>
              </a:rPr>
              <a:t>reactive</a:t>
            </a:r>
            <a:endParaRPr lang="fr-FR" sz="1600" i="1" dirty="0">
              <a:latin typeface="Palatino Linotype" panose="02040502050505030304" pitchFamily="18" charset="0"/>
            </a:endParaRPr>
          </a:p>
          <a:p>
            <a:r>
              <a:rPr lang="fr-FR" sz="1600" i="1" dirty="0" err="1">
                <a:latin typeface="Palatino Linotype" panose="02040502050505030304" pitchFamily="18" charset="0"/>
              </a:rPr>
              <a:t>towards</a:t>
            </a:r>
            <a:r>
              <a:rPr lang="fr-FR" sz="1600" i="1" dirty="0">
                <a:latin typeface="Palatino Linotype" panose="02040502050505030304" pitchFamily="18" charset="0"/>
              </a:rPr>
              <a:t> active site </a:t>
            </a:r>
            <a:r>
              <a:rPr lang="fr-FR" sz="1600" i="1" dirty="0" err="1">
                <a:latin typeface="Palatino Linotype" panose="02040502050505030304" pitchFamily="18" charset="0"/>
              </a:rPr>
              <a:t>cysteines</a:t>
            </a:r>
            <a:endParaRPr lang="fr-FR" sz="1600" dirty="0">
              <a:latin typeface="Palatino Linotype" panose="0204050205050503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DF15E0-68EE-D648-9BD7-104E2D3CBF5D}"/>
              </a:ext>
            </a:extLst>
          </p:cNvPr>
          <p:cNvSpPr txBox="1"/>
          <p:nvPr/>
        </p:nvSpPr>
        <p:spPr>
          <a:xfrm>
            <a:off x="3142661" y="5405063"/>
            <a:ext cx="28077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err="1">
                <a:latin typeface="Palatino Linotype" panose="02040502050505030304" pitchFamily="18" charset="0"/>
              </a:rPr>
              <a:t>Electrophilic</a:t>
            </a:r>
            <a:r>
              <a:rPr lang="fr-FR" sz="1600" i="1" dirty="0">
                <a:latin typeface="Palatino Linotype" panose="02040502050505030304" pitchFamily="18" charset="0"/>
              </a:rPr>
              <a:t> fragments </a:t>
            </a:r>
            <a:r>
              <a:rPr lang="fr-FR" sz="1600" i="1" dirty="0" err="1">
                <a:latin typeface="Palatino Linotype" panose="02040502050505030304" pitchFamily="18" charset="0"/>
              </a:rPr>
              <a:t>reactive</a:t>
            </a:r>
            <a:endParaRPr lang="fr-FR" sz="1600" i="1" dirty="0">
              <a:latin typeface="Palatino Linotype" panose="02040502050505030304" pitchFamily="18" charset="0"/>
            </a:endParaRPr>
          </a:p>
          <a:p>
            <a:r>
              <a:rPr lang="fr-FR" sz="1600" i="1" dirty="0" err="1">
                <a:latin typeface="Palatino Linotype" panose="02040502050505030304" pitchFamily="18" charset="0"/>
              </a:rPr>
              <a:t>towards</a:t>
            </a:r>
            <a:r>
              <a:rPr lang="fr-FR" sz="1600" i="1" dirty="0">
                <a:latin typeface="Palatino Linotype" panose="02040502050505030304" pitchFamily="18" charset="0"/>
              </a:rPr>
              <a:t> </a:t>
            </a:r>
            <a:r>
              <a:rPr lang="fr-FR" sz="1600" i="1" dirty="0" err="1">
                <a:latin typeface="Palatino Linotype" panose="02040502050505030304" pitchFamily="18" charset="0"/>
              </a:rPr>
              <a:t>allosteric</a:t>
            </a:r>
            <a:r>
              <a:rPr lang="fr-FR" sz="1600" i="1" dirty="0">
                <a:latin typeface="Palatino Linotype" panose="02040502050505030304" pitchFamily="18" charset="0"/>
              </a:rPr>
              <a:t> site </a:t>
            </a:r>
            <a:r>
              <a:rPr lang="fr-FR" sz="1600" i="1" dirty="0" err="1">
                <a:latin typeface="Palatino Linotype" panose="02040502050505030304" pitchFamily="18" charset="0"/>
              </a:rPr>
              <a:t>cysteine</a:t>
            </a:r>
            <a:endParaRPr lang="fr-FR" sz="1600" dirty="0">
              <a:latin typeface="Palatino Linotype" panose="0204050205050503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44A627-80FE-7D45-ACBF-1DF60E68D301}"/>
              </a:ext>
            </a:extLst>
          </p:cNvPr>
          <p:cNvSpPr txBox="1"/>
          <p:nvPr/>
        </p:nvSpPr>
        <p:spPr>
          <a:xfrm>
            <a:off x="5962451" y="5418002"/>
            <a:ext cx="2556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latin typeface="Palatino Linotype" panose="02040502050505030304" pitchFamily="18" charset="0"/>
              </a:rPr>
              <a:t>CPP for </a:t>
            </a:r>
            <a:r>
              <a:rPr lang="fr-FR" sz="1600" i="1" dirty="0" err="1">
                <a:latin typeface="Palatino Linotype" panose="02040502050505030304" pitchFamily="18" charset="0"/>
              </a:rPr>
              <a:t>intracellular</a:t>
            </a:r>
            <a:r>
              <a:rPr lang="fr-FR" sz="1600" i="1" dirty="0">
                <a:latin typeface="Palatino Linotype" panose="02040502050505030304" pitchFamily="18" charset="0"/>
              </a:rPr>
              <a:t> </a:t>
            </a:r>
            <a:r>
              <a:rPr lang="fr-FR" sz="1600" i="1" dirty="0" err="1">
                <a:latin typeface="Palatino Linotype" panose="02040502050505030304" pitchFamily="18" charset="0"/>
              </a:rPr>
              <a:t>targets</a:t>
            </a:r>
            <a:endParaRPr lang="fr-FR" sz="16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9432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1066</TotalTime>
  <Words>534</Words>
  <Application>Microsoft Macintosh PowerPoint</Application>
  <PresentationFormat>On-screen Show (4:3)</PresentationFormat>
  <Paragraphs>91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Palatino Linotype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MDPI</dc:creator>
  <cp:lastModifiedBy>Arunika Ekanayake</cp:lastModifiedBy>
  <cp:revision>73</cp:revision>
  <dcterms:created xsi:type="dcterms:W3CDTF">2017-05-27T02:37:01Z</dcterms:created>
  <dcterms:modified xsi:type="dcterms:W3CDTF">2021-05-10T05:39:59Z</dcterms:modified>
</cp:coreProperties>
</file>