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320063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 Lubell" initials="WL"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407" autoAdjust="0"/>
    <p:restoredTop sz="94363"/>
  </p:normalViewPr>
  <p:slideViewPr>
    <p:cSldViewPr snapToGrid="0">
      <p:cViewPr>
        <p:scale>
          <a:sx n="39" d="100"/>
          <a:sy n="39" d="100"/>
        </p:scale>
        <p:origin x="108" y="30"/>
      </p:cViewPr>
      <p:guideLst/>
    </p:cSldViewPr>
  </p:slid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F27734-A04F-4C98-846C-F80F2DF9E503}" type="datetimeFigureOut">
              <a:rPr lang="en-CA" smtClean="0"/>
              <a:t>2021-05-14</a:t>
            </a:fld>
            <a:endParaRPr lang="en-CA" dirty="0"/>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4F8C87-1050-469B-8F37-CB385787889F}" type="slidenum">
              <a:rPr lang="en-CA" smtClean="0"/>
              <a:t>‹#›</a:t>
            </a:fld>
            <a:endParaRPr lang="en-CA" dirty="0"/>
          </a:p>
        </p:txBody>
      </p:sp>
    </p:spTree>
    <p:extLst>
      <p:ext uri="{BB962C8B-B14F-4D97-AF65-F5344CB8AC3E}">
        <p14:creationId xmlns:p14="http://schemas.microsoft.com/office/powerpoint/2010/main" val="712665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34F8C87-1050-469B-8F37-CB385787889F}" type="slidenum">
              <a:rPr lang="en-CA" smtClean="0"/>
              <a:t>1</a:t>
            </a:fld>
            <a:endParaRPr lang="en-CA" dirty="0"/>
          </a:p>
        </p:txBody>
      </p:sp>
    </p:spTree>
    <p:extLst>
      <p:ext uri="{BB962C8B-B14F-4D97-AF65-F5344CB8AC3E}">
        <p14:creationId xmlns:p14="http://schemas.microsoft.com/office/powerpoint/2010/main" val="268513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40048" y="7070108"/>
            <a:ext cx="36720542" cy="15040222"/>
          </a:xfrm>
        </p:spPr>
        <p:txBody>
          <a:bodyPr anchor="b"/>
          <a:lstStyle>
            <a:lvl1pPr algn="ctr">
              <a:defRPr sz="28347"/>
            </a:lvl1pPr>
          </a:lstStyle>
          <a:p>
            <a:r>
              <a:rPr lang="en-US"/>
              <a:t>Click to edit Master title style</a:t>
            </a:r>
            <a:endParaRPr lang="en-US" dirty="0"/>
          </a:p>
        </p:txBody>
      </p:sp>
      <p:sp>
        <p:nvSpPr>
          <p:cNvPr id="3" name="Subtitle 2"/>
          <p:cNvSpPr>
            <a:spLocks noGrp="1"/>
          </p:cNvSpPr>
          <p:nvPr>
            <p:ph type="subTitle" idx="1"/>
          </p:nvPr>
        </p:nvSpPr>
        <p:spPr>
          <a:xfrm>
            <a:off x="5400080" y="22690338"/>
            <a:ext cx="32400479" cy="10430151"/>
          </a:xfrm>
        </p:spPr>
        <p:txBody>
          <a:bodyPr/>
          <a:lstStyle>
            <a:lvl1pPr marL="0" indent="0" algn="ctr">
              <a:buNone/>
              <a:defRPr sz="11339"/>
            </a:lvl1pPr>
            <a:lvl2pPr marL="2160041" indent="0" algn="ctr">
              <a:buNone/>
              <a:defRPr sz="9449"/>
            </a:lvl2pPr>
            <a:lvl3pPr marL="4320083" indent="0" algn="ctr">
              <a:buNone/>
              <a:defRPr sz="8504"/>
            </a:lvl3pPr>
            <a:lvl4pPr marL="6480124" indent="0" algn="ctr">
              <a:buNone/>
              <a:defRPr sz="7559"/>
            </a:lvl4pPr>
            <a:lvl5pPr marL="8640166" indent="0" algn="ctr">
              <a:buNone/>
              <a:defRPr sz="7559"/>
            </a:lvl5pPr>
            <a:lvl6pPr marL="10800207" indent="0" algn="ctr">
              <a:buNone/>
              <a:defRPr sz="7559"/>
            </a:lvl6pPr>
            <a:lvl7pPr marL="12960248" indent="0" algn="ctr">
              <a:buNone/>
              <a:defRPr sz="7559"/>
            </a:lvl7pPr>
            <a:lvl8pPr marL="15120290" indent="0" algn="ctr">
              <a:buNone/>
              <a:defRPr sz="7559"/>
            </a:lvl8pPr>
            <a:lvl9pPr marL="17280331" indent="0" algn="ctr">
              <a:buNone/>
              <a:defRPr sz="755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198360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3151958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915459" y="2300034"/>
            <a:ext cx="9315138"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70046" y="2300034"/>
            <a:ext cx="27405405"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320828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92259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47546" y="10770172"/>
            <a:ext cx="37260550" cy="17970262"/>
          </a:xfrm>
        </p:spPr>
        <p:txBody>
          <a:bodyPr anchor="b"/>
          <a:lstStyle>
            <a:lvl1pPr>
              <a:defRPr sz="28347"/>
            </a:lvl1pPr>
          </a:lstStyle>
          <a:p>
            <a:r>
              <a:rPr lang="en-US"/>
              <a:t>Click to edit Master title style</a:t>
            </a:r>
            <a:endParaRPr lang="en-US" dirty="0"/>
          </a:p>
        </p:txBody>
      </p:sp>
      <p:sp>
        <p:nvSpPr>
          <p:cNvPr id="3" name="Text Placeholder 2"/>
          <p:cNvSpPr>
            <a:spLocks noGrp="1"/>
          </p:cNvSpPr>
          <p:nvPr>
            <p:ph type="body" idx="1"/>
          </p:nvPr>
        </p:nvSpPr>
        <p:spPr>
          <a:xfrm>
            <a:off x="2947546" y="28910440"/>
            <a:ext cx="37260550" cy="9450136"/>
          </a:xfrm>
        </p:spPr>
        <p:txBody>
          <a:bodyPr/>
          <a:lstStyle>
            <a:lvl1pPr marL="0" indent="0">
              <a:buNone/>
              <a:defRPr sz="11339">
                <a:solidFill>
                  <a:schemeClr val="tx1"/>
                </a:solidFill>
              </a:defRPr>
            </a:lvl1pPr>
            <a:lvl2pPr marL="2160041" indent="0">
              <a:buNone/>
              <a:defRPr sz="9449">
                <a:solidFill>
                  <a:schemeClr val="tx1">
                    <a:tint val="75000"/>
                  </a:schemeClr>
                </a:solidFill>
              </a:defRPr>
            </a:lvl2pPr>
            <a:lvl3pPr marL="4320083" indent="0">
              <a:buNone/>
              <a:defRPr sz="8504">
                <a:solidFill>
                  <a:schemeClr val="tx1">
                    <a:tint val="75000"/>
                  </a:schemeClr>
                </a:solidFill>
              </a:defRPr>
            </a:lvl3pPr>
            <a:lvl4pPr marL="6480124" indent="0">
              <a:buNone/>
              <a:defRPr sz="7559">
                <a:solidFill>
                  <a:schemeClr val="tx1">
                    <a:tint val="75000"/>
                  </a:schemeClr>
                </a:solidFill>
              </a:defRPr>
            </a:lvl4pPr>
            <a:lvl5pPr marL="8640166" indent="0">
              <a:buNone/>
              <a:defRPr sz="7559">
                <a:solidFill>
                  <a:schemeClr val="tx1">
                    <a:tint val="75000"/>
                  </a:schemeClr>
                </a:solidFill>
              </a:defRPr>
            </a:lvl5pPr>
            <a:lvl6pPr marL="10800207" indent="0">
              <a:buNone/>
              <a:defRPr sz="7559">
                <a:solidFill>
                  <a:schemeClr val="tx1">
                    <a:tint val="75000"/>
                  </a:schemeClr>
                </a:solidFill>
              </a:defRPr>
            </a:lvl6pPr>
            <a:lvl7pPr marL="12960248" indent="0">
              <a:buNone/>
              <a:defRPr sz="7559">
                <a:solidFill>
                  <a:schemeClr val="tx1">
                    <a:tint val="75000"/>
                  </a:schemeClr>
                </a:solidFill>
              </a:defRPr>
            </a:lvl7pPr>
            <a:lvl8pPr marL="15120290" indent="0">
              <a:buNone/>
              <a:defRPr sz="7559">
                <a:solidFill>
                  <a:schemeClr val="tx1">
                    <a:tint val="75000"/>
                  </a:schemeClr>
                </a:solidFill>
              </a:defRPr>
            </a:lvl8pPr>
            <a:lvl9pPr marL="17280331" indent="0">
              <a:buNone/>
              <a:defRPr sz="755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290840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70044" y="11500170"/>
            <a:ext cx="18360271"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870323" y="11500170"/>
            <a:ext cx="18360271"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1156099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75671" y="2300044"/>
            <a:ext cx="37260550"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75675" y="10590160"/>
            <a:ext cx="18275892" cy="5190073"/>
          </a:xfrm>
        </p:spPr>
        <p:txBody>
          <a:bodyPr anchor="b"/>
          <a:lstStyle>
            <a:lvl1pPr marL="0" indent="0">
              <a:buNone/>
              <a:defRPr sz="11339" b="1"/>
            </a:lvl1pPr>
            <a:lvl2pPr marL="2160041" indent="0">
              <a:buNone/>
              <a:defRPr sz="9449" b="1"/>
            </a:lvl2pPr>
            <a:lvl3pPr marL="4320083" indent="0">
              <a:buNone/>
              <a:defRPr sz="8504" b="1"/>
            </a:lvl3pPr>
            <a:lvl4pPr marL="6480124" indent="0">
              <a:buNone/>
              <a:defRPr sz="7559" b="1"/>
            </a:lvl4pPr>
            <a:lvl5pPr marL="8640166" indent="0">
              <a:buNone/>
              <a:defRPr sz="7559" b="1"/>
            </a:lvl5pPr>
            <a:lvl6pPr marL="10800207" indent="0">
              <a:buNone/>
              <a:defRPr sz="7559" b="1"/>
            </a:lvl6pPr>
            <a:lvl7pPr marL="12960248" indent="0">
              <a:buNone/>
              <a:defRPr sz="7559" b="1"/>
            </a:lvl7pPr>
            <a:lvl8pPr marL="15120290" indent="0">
              <a:buNone/>
              <a:defRPr sz="7559" b="1"/>
            </a:lvl8pPr>
            <a:lvl9pPr marL="17280331" indent="0">
              <a:buNone/>
              <a:defRPr sz="7559" b="1"/>
            </a:lvl9pPr>
          </a:lstStyle>
          <a:p>
            <a:pPr lvl="0"/>
            <a:r>
              <a:rPr lang="en-US"/>
              <a:t>Click to edit Master text styles</a:t>
            </a:r>
          </a:p>
        </p:txBody>
      </p:sp>
      <p:sp>
        <p:nvSpPr>
          <p:cNvPr id="4" name="Content Placeholder 3"/>
          <p:cNvSpPr>
            <a:spLocks noGrp="1"/>
          </p:cNvSpPr>
          <p:nvPr>
            <p:ph sz="half" idx="2"/>
          </p:nvPr>
        </p:nvSpPr>
        <p:spPr>
          <a:xfrm>
            <a:off x="2975675" y="15780233"/>
            <a:ext cx="18275892"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870325" y="10590160"/>
            <a:ext cx="18365898" cy="5190073"/>
          </a:xfrm>
        </p:spPr>
        <p:txBody>
          <a:bodyPr anchor="b"/>
          <a:lstStyle>
            <a:lvl1pPr marL="0" indent="0">
              <a:buNone/>
              <a:defRPr sz="11339" b="1"/>
            </a:lvl1pPr>
            <a:lvl2pPr marL="2160041" indent="0">
              <a:buNone/>
              <a:defRPr sz="9449" b="1"/>
            </a:lvl2pPr>
            <a:lvl3pPr marL="4320083" indent="0">
              <a:buNone/>
              <a:defRPr sz="8504" b="1"/>
            </a:lvl3pPr>
            <a:lvl4pPr marL="6480124" indent="0">
              <a:buNone/>
              <a:defRPr sz="7559" b="1"/>
            </a:lvl4pPr>
            <a:lvl5pPr marL="8640166" indent="0">
              <a:buNone/>
              <a:defRPr sz="7559" b="1"/>
            </a:lvl5pPr>
            <a:lvl6pPr marL="10800207" indent="0">
              <a:buNone/>
              <a:defRPr sz="7559" b="1"/>
            </a:lvl6pPr>
            <a:lvl7pPr marL="12960248" indent="0">
              <a:buNone/>
              <a:defRPr sz="7559" b="1"/>
            </a:lvl7pPr>
            <a:lvl8pPr marL="15120290" indent="0">
              <a:buNone/>
              <a:defRPr sz="7559" b="1"/>
            </a:lvl8pPr>
            <a:lvl9pPr marL="17280331" indent="0">
              <a:buNone/>
              <a:defRPr sz="7559" b="1"/>
            </a:lvl9pPr>
          </a:lstStyle>
          <a:p>
            <a:pPr lvl="0"/>
            <a:r>
              <a:rPr lang="en-US"/>
              <a:t>Click to edit Master text styles</a:t>
            </a:r>
          </a:p>
        </p:txBody>
      </p:sp>
      <p:sp>
        <p:nvSpPr>
          <p:cNvPr id="6" name="Content Placeholder 5"/>
          <p:cNvSpPr>
            <a:spLocks noGrp="1"/>
          </p:cNvSpPr>
          <p:nvPr>
            <p:ph sz="quarter" idx="4"/>
          </p:nvPr>
        </p:nvSpPr>
        <p:spPr>
          <a:xfrm>
            <a:off x="21870325" y="15780233"/>
            <a:ext cx="18365898"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175382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1933946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68615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2880042"/>
            <a:ext cx="13933330" cy="10080149"/>
          </a:xfrm>
        </p:spPr>
        <p:txBody>
          <a:bodyPr anchor="b"/>
          <a:lstStyle>
            <a:lvl1pPr>
              <a:defRPr sz="15118"/>
            </a:lvl1pPr>
          </a:lstStyle>
          <a:p>
            <a:r>
              <a:rPr lang="en-US"/>
              <a:t>Click to edit Master title style</a:t>
            </a:r>
            <a:endParaRPr lang="en-US" dirty="0"/>
          </a:p>
        </p:txBody>
      </p:sp>
      <p:sp>
        <p:nvSpPr>
          <p:cNvPr id="3" name="Content Placeholder 2"/>
          <p:cNvSpPr>
            <a:spLocks noGrp="1"/>
          </p:cNvSpPr>
          <p:nvPr>
            <p:ph idx="1"/>
          </p:nvPr>
        </p:nvSpPr>
        <p:spPr>
          <a:xfrm>
            <a:off x="18365898" y="6220102"/>
            <a:ext cx="21870323" cy="30700453"/>
          </a:xfrm>
        </p:spPr>
        <p:txBody>
          <a:bodyPr/>
          <a:lstStyle>
            <a:lvl1pPr>
              <a:defRPr sz="15118"/>
            </a:lvl1pPr>
            <a:lvl2pPr>
              <a:defRPr sz="13229"/>
            </a:lvl2pPr>
            <a:lvl3pPr>
              <a:defRPr sz="11339"/>
            </a:lvl3pPr>
            <a:lvl4pPr>
              <a:defRPr sz="9449"/>
            </a:lvl4pPr>
            <a:lvl5pPr>
              <a:defRPr sz="9449"/>
            </a:lvl5pPr>
            <a:lvl6pPr>
              <a:defRPr sz="9449"/>
            </a:lvl6pPr>
            <a:lvl7pPr>
              <a:defRPr sz="9449"/>
            </a:lvl7pPr>
            <a:lvl8pPr>
              <a:defRPr sz="9449"/>
            </a:lvl8pPr>
            <a:lvl9pPr>
              <a:defRPr sz="94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75671" y="12960191"/>
            <a:ext cx="13933330" cy="24010358"/>
          </a:xfrm>
        </p:spPr>
        <p:txBody>
          <a:bodyPr/>
          <a:lstStyle>
            <a:lvl1pPr marL="0" indent="0">
              <a:buNone/>
              <a:defRPr sz="7559"/>
            </a:lvl1pPr>
            <a:lvl2pPr marL="2160041" indent="0">
              <a:buNone/>
              <a:defRPr sz="6614"/>
            </a:lvl2pPr>
            <a:lvl3pPr marL="4320083" indent="0">
              <a:buNone/>
              <a:defRPr sz="5669"/>
            </a:lvl3pPr>
            <a:lvl4pPr marL="6480124" indent="0">
              <a:buNone/>
              <a:defRPr sz="4725"/>
            </a:lvl4pPr>
            <a:lvl5pPr marL="8640166" indent="0">
              <a:buNone/>
              <a:defRPr sz="4725"/>
            </a:lvl5pPr>
            <a:lvl6pPr marL="10800207" indent="0">
              <a:buNone/>
              <a:defRPr sz="4725"/>
            </a:lvl6pPr>
            <a:lvl7pPr marL="12960248" indent="0">
              <a:buNone/>
              <a:defRPr sz="4725"/>
            </a:lvl7pPr>
            <a:lvl8pPr marL="15120290" indent="0">
              <a:buNone/>
              <a:defRPr sz="4725"/>
            </a:lvl8pPr>
            <a:lvl9pPr marL="17280331" indent="0">
              <a:buNone/>
              <a:defRPr sz="4725"/>
            </a:lvl9pPr>
          </a:lstStyle>
          <a:p>
            <a:pPr lvl="0"/>
            <a:r>
              <a:rPr lang="en-US"/>
              <a:t>Click to edit Master text styles</a:t>
            </a:r>
          </a:p>
        </p:txBody>
      </p:sp>
      <p:sp>
        <p:nvSpPr>
          <p:cNvPr id="5" name="Date Placeholder 4"/>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326277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2880042"/>
            <a:ext cx="13933330" cy="10080149"/>
          </a:xfrm>
        </p:spPr>
        <p:txBody>
          <a:bodyPr anchor="b"/>
          <a:lstStyle>
            <a:lvl1pPr>
              <a:defRPr sz="15118"/>
            </a:lvl1pPr>
          </a:lstStyle>
          <a:p>
            <a:r>
              <a:rPr lang="en-US"/>
              <a:t>Click to edit Master title style</a:t>
            </a:r>
            <a:endParaRPr lang="en-US" dirty="0"/>
          </a:p>
        </p:txBody>
      </p:sp>
      <p:sp>
        <p:nvSpPr>
          <p:cNvPr id="3" name="Picture Placeholder 2"/>
          <p:cNvSpPr>
            <a:spLocks noGrp="1" noChangeAspect="1"/>
          </p:cNvSpPr>
          <p:nvPr>
            <p:ph type="pic" idx="1"/>
          </p:nvPr>
        </p:nvSpPr>
        <p:spPr>
          <a:xfrm>
            <a:off x="18365898" y="6220102"/>
            <a:ext cx="21870323" cy="30700453"/>
          </a:xfrm>
        </p:spPr>
        <p:txBody>
          <a:bodyPr anchor="t"/>
          <a:lstStyle>
            <a:lvl1pPr marL="0" indent="0">
              <a:buNone/>
              <a:defRPr sz="15118"/>
            </a:lvl1pPr>
            <a:lvl2pPr marL="2160041" indent="0">
              <a:buNone/>
              <a:defRPr sz="13229"/>
            </a:lvl2pPr>
            <a:lvl3pPr marL="4320083" indent="0">
              <a:buNone/>
              <a:defRPr sz="11339"/>
            </a:lvl3pPr>
            <a:lvl4pPr marL="6480124" indent="0">
              <a:buNone/>
              <a:defRPr sz="9449"/>
            </a:lvl4pPr>
            <a:lvl5pPr marL="8640166" indent="0">
              <a:buNone/>
              <a:defRPr sz="9449"/>
            </a:lvl5pPr>
            <a:lvl6pPr marL="10800207" indent="0">
              <a:buNone/>
              <a:defRPr sz="9449"/>
            </a:lvl6pPr>
            <a:lvl7pPr marL="12960248" indent="0">
              <a:buNone/>
              <a:defRPr sz="9449"/>
            </a:lvl7pPr>
            <a:lvl8pPr marL="15120290" indent="0">
              <a:buNone/>
              <a:defRPr sz="9449"/>
            </a:lvl8pPr>
            <a:lvl9pPr marL="17280331" indent="0">
              <a:buNone/>
              <a:defRPr sz="9449"/>
            </a:lvl9pPr>
          </a:lstStyle>
          <a:p>
            <a:r>
              <a:rPr lang="en-US" dirty="0"/>
              <a:t>Click icon to add picture</a:t>
            </a:r>
          </a:p>
        </p:txBody>
      </p:sp>
      <p:sp>
        <p:nvSpPr>
          <p:cNvPr id="4" name="Text Placeholder 3"/>
          <p:cNvSpPr>
            <a:spLocks noGrp="1"/>
          </p:cNvSpPr>
          <p:nvPr>
            <p:ph type="body" sz="half" idx="2"/>
          </p:nvPr>
        </p:nvSpPr>
        <p:spPr>
          <a:xfrm>
            <a:off x="2975671" y="12960191"/>
            <a:ext cx="13933330" cy="24010358"/>
          </a:xfrm>
        </p:spPr>
        <p:txBody>
          <a:bodyPr/>
          <a:lstStyle>
            <a:lvl1pPr marL="0" indent="0">
              <a:buNone/>
              <a:defRPr sz="7559"/>
            </a:lvl1pPr>
            <a:lvl2pPr marL="2160041" indent="0">
              <a:buNone/>
              <a:defRPr sz="6614"/>
            </a:lvl2pPr>
            <a:lvl3pPr marL="4320083" indent="0">
              <a:buNone/>
              <a:defRPr sz="5669"/>
            </a:lvl3pPr>
            <a:lvl4pPr marL="6480124" indent="0">
              <a:buNone/>
              <a:defRPr sz="4725"/>
            </a:lvl4pPr>
            <a:lvl5pPr marL="8640166" indent="0">
              <a:buNone/>
              <a:defRPr sz="4725"/>
            </a:lvl5pPr>
            <a:lvl6pPr marL="10800207" indent="0">
              <a:buNone/>
              <a:defRPr sz="4725"/>
            </a:lvl6pPr>
            <a:lvl7pPr marL="12960248" indent="0">
              <a:buNone/>
              <a:defRPr sz="4725"/>
            </a:lvl7pPr>
            <a:lvl8pPr marL="15120290" indent="0">
              <a:buNone/>
              <a:defRPr sz="4725"/>
            </a:lvl8pPr>
            <a:lvl9pPr marL="17280331" indent="0">
              <a:buNone/>
              <a:defRPr sz="4725"/>
            </a:lvl9pPr>
          </a:lstStyle>
          <a:p>
            <a:pPr lvl="0"/>
            <a:r>
              <a:rPr lang="en-US"/>
              <a:t>Click to edit Master text styles</a:t>
            </a:r>
          </a:p>
        </p:txBody>
      </p:sp>
      <p:sp>
        <p:nvSpPr>
          <p:cNvPr id="5" name="Date Placeholder 4"/>
          <p:cNvSpPr>
            <a:spLocks noGrp="1"/>
          </p:cNvSpPr>
          <p:nvPr>
            <p:ph type="dt" sz="half" idx="10"/>
          </p:nvPr>
        </p:nvSpPr>
        <p:spPr/>
        <p:txBody>
          <a:bodyPr/>
          <a:lstStyle/>
          <a:p>
            <a:fld id="{2CB03D7F-CDFB-4EE0-8E3B-9D1B5F7D80DA}" type="datetimeFigureOut">
              <a:rPr lang="en-CA" smtClean="0"/>
              <a:t>2021-05-14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B10CFB6-49FE-47FD-99C6-F763973847D1}" type="slidenum">
              <a:rPr lang="en-CA" smtClean="0"/>
              <a:t>‹#›</a:t>
            </a:fld>
            <a:endParaRPr lang="en-CA" dirty="0"/>
          </a:p>
        </p:txBody>
      </p:sp>
    </p:spTree>
    <p:extLst>
      <p:ext uri="{BB962C8B-B14F-4D97-AF65-F5344CB8AC3E}">
        <p14:creationId xmlns:p14="http://schemas.microsoft.com/office/powerpoint/2010/main" val="74097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70044" y="2300044"/>
            <a:ext cx="37260550"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70044" y="11500170"/>
            <a:ext cx="37260550"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70044" y="40040601"/>
            <a:ext cx="9720144" cy="2300034"/>
          </a:xfrm>
          <a:prstGeom prst="rect">
            <a:avLst/>
          </a:prstGeom>
        </p:spPr>
        <p:txBody>
          <a:bodyPr vert="horz" lIns="91440" tIns="45720" rIns="91440" bIns="45720" rtlCol="0" anchor="ctr"/>
          <a:lstStyle>
            <a:lvl1pPr algn="l">
              <a:defRPr sz="5669">
                <a:solidFill>
                  <a:schemeClr val="tx1">
                    <a:tint val="75000"/>
                  </a:schemeClr>
                </a:solidFill>
              </a:defRPr>
            </a:lvl1pPr>
          </a:lstStyle>
          <a:p>
            <a:fld id="{2CB03D7F-CDFB-4EE0-8E3B-9D1B5F7D80DA}" type="datetimeFigureOut">
              <a:rPr lang="en-CA" smtClean="0"/>
              <a:t>2021-05-14</a:t>
            </a:fld>
            <a:endParaRPr lang="en-CA" dirty="0"/>
          </a:p>
        </p:txBody>
      </p:sp>
      <p:sp>
        <p:nvSpPr>
          <p:cNvPr id="5" name="Footer Placeholder 4"/>
          <p:cNvSpPr>
            <a:spLocks noGrp="1"/>
          </p:cNvSpPr>
          <p:nvPr>
            <p:ph type="ftr" sz="quarter" idx="3"/>
          </p:nvPr>
        </p:nvSpPr>
        <p:spPr>
          <a:xfrm>
            <a:off x="14310212" y="40040601"/>
            <a:ext cx="14580215" cy="2300034"/>
          </a:xfrm>
          <a:prstGeom prst="rect">
            <a:avLst/>
          </a:prstGeom>
        </p:spPr>
        <p:txBody>
          <a:bodyPr vert="horz" lIns="91440" tIns="45720" rIns="91440" bIns="45720" rtlCol="0" anchor="ctr"/>
          <a:lstStyle>
            <a:lvl1pPr algn="ctr">
              <a:defRPr sz="5669">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30510450" y="40040601"/>
            <a:ext cx="9720144" cy="2300034"/>
          </a:xfrm>
          <a:prstGeom prst="rect">
            <a:avLst/>
          </a:prstGeom>
        </p:spPr>
        <p:txBody>
          <a:bodyPr vert="horz" lIns="91440" tIns="45720" rIns="91440" bIns="45720" rtlCol="0" anchor="ctr"/>
          <a:lstStyle>
            <a:lvl1pPr algn="r">
              <a:defRPr sz="5669">
                <a:solidFill>
                  <a:schemeClr val="tx1">
                    <a:tint val="75000"/>
                  </a:schemeClr>
                </a:solidFill>
              </a:defRPr>
            </a:lvl1pPr>
          </a:lstStyle>
          <a:p>
            <a:fld id="{1B10CFB6-49FE-47FD-99C6-F763973847D1}" type="slidenum">
              <a:rPr lang="en-CA" smtClean="0"/>
              <a:t>‹#›</a:t>
            </a:fld>
            <a:endParaRPr lang="en-CA" dirty="0"/>
          </a:p>
        </p:txBody>
      </p:sp>
    </p:spTree>
    <p:extLst>
      <p:ext uri="{BB962C8B-B14F-4D97-AF65-F5344CB8AC3E}">
        <p14:creationId xmlns:p14="http://schemas.microsoft.com/office/powerpoint/2010/main" val="2866680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20083" rtl="0" eaLnBrk="1" latinLnBrk="0" hangingPunct="1">
        <a:lnSpc>
          <a:spcPct val="90000"/>
        </a:lnSpc>
        <a:spcBef>
          <a:spcPct val="0"/>
        </a:spcBef>
        <a:buNone/>
        <a:defRPr sz="20788" kern="1200">
          <a:solidFill>
            <a:schemeClr val="tx1"/>
          </a:solidFill>
          <a:latin typeface="+mj-lt"/>
          <a:ea typeface="+mj-ea"/>
          <a:cs typeface="+mj-cs"/>
        </a:defRPr>
      </a:lvl1pPr>
    </p:titleStyle>
    <p:bodyStyle>
      <a:lvl1pPr marL="1080021" indent="-1080021" algn="l" defTabSz="4320083" rtl="0" eaLnBrk="1" latinLnBrk="0" hangingPunct="1">
        <a:lnSpc>
          <a:spcPct val="90000"/>
        </a:lnSpc>
        <a:spcBef>
          <a:spcPts val="4725"/>
        </a:spcBef>
        <a:buFont typeface="Arial" panose="020B0604020202020204" pitchFamily="34" charset="0"/>
        <a:buChar char="•"/>
        <a:defRPr sz="13229" kern="1200">
          <a:solidFill>
            <a:schemeClr val="tx1"/>
          </a:solidFill>
          <a:latin typeface="+mn-lt"/>
          <a:ea typeface="+mn-ea"/>
          <a:cs typeface="+mn-cs"/>
        </a:defRPr>
      </a:lvl1pPr>
      <a:lvl2pPr marL="3240062" indent="-1080021" algn="l" defTabSz="4320083" rtl="0" eaLnBrk="1" latinLnBrk="0" hangingPunct="1">
        <a:lnSpc>
          <a:spcPct val="90000"/>
        </a:lnSpc>
        <a:spcBef>
          <a:spcPts val="2362"/>
        </a:spcBef>
        <a:buFont typeface="Arial" panose="020B0604020202020204" pitchFamily="34" charset="0"/>
        <a:buChar char="•"/>
        <a:defRPr sz="11339" kern="1200">
          <a:solidFill>
            <a:schemeClr val="tx1"/>
          </a:solidFill>
          <a:latin typeface="+mn-lt"/>
          <a:ea typeface="+mn-ea"/>
          <a:cs typeface="+mn-cs"/>
        </a:defRPr>
      </a:lvl2pPr>
      <a:lvl3pPr marL="5400104" indent="-1080021" algn="l" defTabSz="4320083" rtl="0" eaLnBrk="1" latinLnBrk="0" hangingPunct="1">
        <a:lnSpc>
          <a:spcPct val="90000"/>
        </a:lnSpc>
        <a:spcBef>
          <a:spcPts val="2362"/>
        </a:spcBef>
        <a:buFont typeface="Arial" panose="020B0604020202020204" pitchFamily="34" charset="0"/>
        <a:buChar char="•"/>
        <a:defRPr sz="9449" kern="1200">
          <a:solidFill>
            <a:schemeClr val="tx1"/>
          </a:solidFill>
          <a:latin typeface="+mn-lt"/>
          <a:ea typeface="+mn-ea"/>
          <a:cs typeface="+mn-cs"/>
        </a:defRPr>
      </a:lvl3pPr>
      <a:lvl4pPr marL="7560145" indent="-1080021" algn="l" defTabSz="4320083"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4pPr>
      <a:lvl5pPr marL="9720186" indent="-1080021" algn="l" defTabSz="4320083"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5pPr>
      <a:lvl6pPr marL="11880228" indent="-1080021" algn="l" defTabSz="4320083"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6pPr>
      <a:lvl7pPr marL="14040269" indent="-1080021" algn="l" defTabSz="4320083"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7pPr>
      <a:lvl8pPr marL="16200311" indent="-1080021" algn="l" defTabSz="4320083"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8pPr>
      <a:lvl9pPr marL="18360352" indent="-1080021" algn="l" defTabSz="4320083"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9pPr>
    </p:bodyStyle>
    <p:otherStyle>
      <a:defPPr>
        <a:defRPr lang="en-US"/>
      </a:defPPr>
      <a:lvl1pPr marL="0" algn="l" defTabSz="4320083" rtl="0" eaLnBrk="1" latinLnBrk="0" hangingPunct="1">
        <a:defRPr sz="8504" kern="1200">
          <a:solidFill>
            <a:schemeClr val="tx1"/>
          </a:solidFill>
          <a:latin typeface="+mn-lt"/>
          <a:ea typeface="+mn-ea"/>
          <a:cs typeface="+mn-cs"/>
        </a:defRPr>
      </a:lvl1pPr>
      <a:lvl2pPr marL="2160041" algn="l" defTabSz="4320083" rtl="0" eaLnBrk="1" latinLnBrk="0" hangingPunct="1">
        <a:defRPr sz="8504" kern="1200">
          <a:solidFill>
            <a:schemeClr val="tx1"/>
          </a:solidFill>
          <a:latin typeface="+mn-lt"/>
          <a:ea typeface="+mn-ea"/>
          <a:cs typeface="+mn-cs"/>
        </a:defRPr>
      </a:lvl2pPr>
      <a:lvl3pPr marL="4320083" algn="l" defTabSz="4320083" rtl="0" eaLnBrk="1" latinLnBrk="0" hangingPunct="1">
        <a:defRPr sz="8504" kern="1200">
          <a:solidFill>
            <a:schemeClr val="tx1"/>
          </a:solidFill>
          <a:latin typeface="+mn-lt"/>
          <a:ea typeface="+mn-ea"/>
          <a:cs typeface="+mn-cs"/>
        </a:defRPr>
      </a:lvl3pPr>
      <a:lvl4pPr marL="6480124" algn="l" defTabSz="4320083" rtl="0" eaLnBrk="1" latinLnBrk="0" hangingPunct="1">
        <a:defRPr sz="8504" kern="1200">
          <a:solidFill>
            <a:schemeClr val="tx1"/>
          </a:solidFill>
          <a:latin typeface="+mn-lt"/>
          <a:ea typeface="+mn-ea"/>
          <a:cs typeface="+mn-cs"/>
        </a:defRPr>
      </a:lvl4pPr>
      <a:lvl5pPr marL="8640166" algn="l" defTabSz="4320083" rtl="0" eaLnBrk="1" latinLnBrk="0" hangingPunct="1">
        <a:defRPr sz="8504" kern="1200">
          <a:solidFill>
            <a:schemeClr val="tx1"/>
          </a:solidFill>
          <a:latin typeface="+mn-lt"/>
          <a:ea typeface="+mn-ea"/>
          <a:cs typeface="+mn-cs"/>
        </a:defRPr>
      </a:lvl5pPr>
      <a:lvl6pPr marL="10800207" algn="l" defTabSz="4320083" rtl="0" eaLnBrk="1" latinLnBrk="0" hangingPunct="1">
        <a:defRPr sz="8504" kern="1200">
          <a:solidFill>
            <a:schemeClr val="tx1"/>
          </a:solidFill>
          <a:latin typeface="+mn-lt"/>
          <a:ea typeface="+mn-ea"/>
          <a:cs typeface="+mn-cs"/>
        </a:defRPr>
      </a:lvl6pPr>
      <a:lvl7pPr marL="12960248" algn="l" defTabSz="4320083" rtl="0" eaLnBrk="1" latinLnBrk="0" hangingPunct="1">
        <a:defRPr sz="8504" kern="1200">
          <a:solidFill>
            <a:schemeClr val="tx1"/>
          </a:solidFill>
          <a:latin typeface="+mn-lt"/>
          <a:ea typeface="+mn-ea"/>
          <a:cs typeface="+mn-cs"/>
        </a:defRPr>
      </a:lvl7pPr>
      <a:lvl8pPr marL="15120290" algn="l" defTabSz="4320083" rtl="0" eaLnBrk="1" latinLnBrk="0" hangingPunct="1">
        <a:defRPr sz="8504" kern="1200">
          <a:solidFill>
            <a:schemeClr val="tx1"/>
          </a:solidFill>
          <a:latin typeface="+mn-lt"/>
          <a:ea typeface="+mn-ea"/>
          <a:cs typeface="+mn-cs"/>
        </a:defRPr>
      </a:lvl8pPr>
      <a:lvl9pPr marL="17280331" algn="l" defTabSz="4320083" rtl="0" eaLnBrk="1" latinLnBrk="0" hangingPunct="1">
        <a:defRPr sz="85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oleObject" Target="../embeddings/oleObject4.bin"/><Relationship Id="rId18" Type="http://schemas.openxmlformats.org/officeDocument/2006/relationships/image" Target="../media/image6.emf"/><Relationship Id="rId3" Type="http://schemas.openxmlformats.org/officeDocument/2006/relationships/notesSlide" Target="../notesSlides/notesSlide1.xml"/><Relationship Id="rId21" Type="http://schemas.openxmlformats.org/officeDocument/2006/relationships/image" Target="../media/image11.gif"/><Relationship Id="rId7" Type="http://schemas.openxmlformats.org/officeDocument/2006/relationships/oleObject" Target="../embeddings/oleObject1.bin"/><Relationship Id="rId12" Type="http://schemas.openxmlformats.org/officeDocument/2006/relationships/image" Target="../media/image3.emf"/><Relationship Id="rId17" Type="http://schemas.openxmlformats.org/officeDocument/2006/relationships/oleObject" Target="../embeddings/oleObject6.bin"/><Relationship Id="rId2" Type="http://schemas.openxmlformats.org/officeDocument/2006/relationships/slideLayout" Target="../slideLayouts/slideLayout1.xml"/><Relationship Id="rId16" Type="http://schemas.openxmlformats.org/officeDocument/2006/relationships/image" Target="../media/image5.emf"/><Relationship Id="rId20" Type="http://schemas.openxmlformats.org/officeDocument/2006/relationships/image" Target="../media/image7.emf"/><Relationship Id="rId1" Type="http://schemas.openxmlformats.org/officeDocument/2006/relationships/vmlDrawing" Target="../drawings/vmlDrawing1.vml"/><Relationship Id="rId6" Type="http://schemas.openxmlformats.org/officeDocument/2006/relationships/image" Target="../media/image10.png"/><Relationship Id="rId11" Type="http://schemas.openxmlformats.org/officeDocument/2006/relationships/oleObject" Target="../embeddings/oleObject3.bin"/><Relationship Id="rId5" Type="http://schemas.openxmlformats.org/officeDocument/2006/relationships/image" Target="../media/image9.png"/><Relationship Id="rId15" Type="http://schemas.openxmlformats.org/officeDocument/2006/relationships/oleObject" Target="../embeddings/oleObject5.bin"/><Relationship Id="rId23" Type="http://schemas.openxmlformats.org/officeDocument/2006/relationships/image" Target="../media/image12.png"/><Relationship Id="rId10" Type="http://schemas.openxmlformats.org/officeDocument/2006/relationships/image" Target="../media/image2.emf"/><Relationship Id="rId19" Type="http://schemas.openxmlformats.org/officeDocument/2006/relationships/oleObject" Target="../embeddings/oleObject7.bin"/><Relationship Id="rId4" Type="http://schemas.openxmlformats.org/officeDocument/2006/relationships/image" Target="../media/image8.png"/><Relationship Id="rId9" Type="http://schemas.openxmlformats.org/officeDocument/2006/relationships/oleObject" Target="../embeddings/oleObject2.bin"/><Relationship Id="rId14" Type="http://schemas.openxmlformats.org/officeDocument/2006/relationships/image" Target="../media/image4.emf"/><Relationship Id="rId22" Type="http://schemas.openxmlformats.org/officeDocument/2006/relationships/hyperlink" Target="http://www.frqnt.gouv.qc.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6000">
              <a:srgbClr val="D0DFF2"/>
            </a:gs>
            <a:gs pos="45000">
              <a:srgbClr val="D1E0F3"/>
            </a:gs>
            <a:gs pos="0">
              <a:srgbClr val="CEDBEF"/>
            </a:gs>
            <a:gs pos="0">
              <a:schemeClr val="accent3">
                <a:lumMod val="20000"/>
                <a:lumOff val="80000"/>
              </a:schemeClr>
            </a:gs>
            <a:gs pos="86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C33F53F-02FD-446E-ACDC-0FA2869CF87A}"/>
              </a:ext>
            </a:extLst>
          </p:cNvPr>
          <p:cNvSpPr/>
          <p:nvPr/>
        </p:nvSpPr>
        <p:spPr>
          <a:xfrm>
            <a:off x="372675" y="4487209"/>
            <a:ext cx="13977257" cy="372164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rial" charset="0"/>
              <a:ea typeface="Arial" charset="0"/>
              <a:cs typeface="Arial" charset="0"/>
            </a:endParaRPr>
          </a:p>
        </p:txBody>
      </p:sp>
      <p:sp>
        <p:nvSpPr>
          <p:cNvPr id="66" name="Rectangle: Rounded Corners 6">
            <a:extLst>
              <a:ext uri="{FF2B5EF4-FFF2-40B4-BE49-F238E27FC236}">
                <a16:creationId xmlns:a16="http://schemas.microsoft.com/office/drawing/2014/main" id="{4C33F53F-02FD-446E-ACDC-0FA2869CF87A}"/>
              </a:ext>
            </a:extLst>
          </p:cNvPr>
          <p:cNvSpPr/>
          <p:nvPr/>
        </p:nvSpPr>
        <p:spPr>
          <a:xfrm>
            <a:off x="14598756" y="5063396"/>
            <a:ext cx="13977257" cy="370837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rial" charset="0"/>
              <a:ea typeface="Arial" charset="0"/>
              <a:cs typeface="Arial" charset="0"/>
            </a:endParaRPr>
          </a:p>
        </p:txBody>
      </p:sp>
      <p:sp>
        <p:nvSpPr>
          <p:cNvPr id="67" name="Rectangle: Rounded Corners 6">
            <a:extLst>
              <a:ext uri="{FF2B5EF4-FFF2-40B4-BE49-F238E27FC236}">
                <a16:creationId xmlns:a16="http://schemas.microsoft.com/office/drawing/2014/main" id="{4C33F53F-02FD-446E-ACDC-0FA2869CF87A}"/>
              </a:ext>
            </a:extLst>
          </p:cNvPr>
          <p:cNvSpPr/>
          <p:nvPr/>
        </p:nvSpPr>
        <p:spPr>
          <a:xfrm>
            <a:off x="28841883" y="4856433"/>
            <a:ext cx="13977257" cy="370837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rial" charset="0"/>
              <a:ea typeface="Arial" charset="0"/>
              <a:cs typeface="Arial" charset="0"/>
            </a:endParaRPr>
          </a:p>
        </p:txBody>
      </p:sp>
      <p:sp>
        <p:nvSpPr>
          <p:cNvPr id="4" name="Rectangle: Rounded Corners 3">
            <a:extLst>
              <a:ext uri="{FF2B5EF4-FFF2-40B4-BE49-F238E27FC236}">
                <a16:creationId xmlns:a16="http://schemas.microsoft.com/office/drawing/2014/main" id="{80B00F7A-6072-4DC1-AD54-B12D04F32659}"/>
              </a:ext>
            </a:extLst>
          </p:cNvPr>
          <p:cNvSpPr/>
          <p:nvPr/>
        </p:nvSpPr>
        <p:spPr>
          <a:xfrm>
            <a:off x="195262" y="236765"/>
            <a:ext cx="42194254" cy="360180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Arial" charset="0"/>
              <a:ea typeface="Arial" charset="0"/>
              <a:cs typeface="Arial" charset="0"/>
            </a:endParaRPr>
          </a:p>
        </p:txBody>
      </p:sp>
      <p:sp>
        <p:nvSpPr>
          <p:cNvPr id="5" name="TextBox 4">
            <a:extLst>
              <a:ext uri="{FF2B5EF4-FFF2-40B4-BE49-F238E27FC236}">
                <a16:creationId xmlns:a16="http://schemas.microsoft.com/office/drawing/2014/main" id="{36635D8D-75E5-4E8A-A2BF-C93AD706A650}"/>
              </a:ext>
            </a:extLst>
          </p:cNvPr>
          <p:cNvSpPr txBox="1"/>
          <p:nvPr/>
        </p:nvSpPr>
        <p:spPr>
          <a:xfrm>
            <a:off x="4447307" y="584812"/>
            <a:ext cx="35038762" cy="1938992"/>
          </a:xfrm>
          <a:prstGeom prst="rect">
            <a:avLst/>
          </a:prstGeom>
          <a:noFill/>
        </p:spPr>
        <p:txBody>
          <a:bodyPr wrap="square" rtlCol="0">
            <a:spAutoFit/>
          </a:bodyPr>
          <a:lstStyle/>
          <a:p>
            <a:pPr algn="ctr"/>
            <a:r>
              <a:rPr lang="en-CA" sz="6000" b="1" dirty="0">
                <a:latin typeface="Adobe Devanagari" panose="02040503050201020203" pitchFamily="18" charset="0"/>
                <a:cs typeface="Adobe Devanagari" panose="02040503050201020203" pitchFamily="18" charset="0"/>
              </a:rPr>
              <a:t>Constrained Glu‐Gly and Gln‐Gly dipeptide  surrogates from γ‐substituted α‐amino‐δ‐lactam synthesis</a:t>
            </a:r>
            <a:endParaRPr lang="en-CA" sz="6000" dirty="0">
              <a:latin typeface="Adobe Devanagari" panose="02040503050201020203" pitchFamily="18" charset="0"/>
              <a:cs typeface="Adobe Devanagari" panose="02040503050201020203" pitchFamily="18" charset="0"/>
            </a:endParaRPr>
          </a:p>
          <a:p>
            <a:endParaRPr lang="en-CA" sz="6000" b="1" dirty="0">
              <a:latin typeface="Adobe Devanagari" panose="02040503050201020203" pitchFamily="18" charset="0"/>
              <a:ea typeface="Arial" charset="0"/>
              <a:cs typeface="Adobe Devanagari" panose="02040503050201020203" pitchFamily="18" charset="0"/>
            </a:endParaRPr>
          </a:p>
        </p:txBody>
      </p:sp>
      <p:sp>
        <p:nvSpPr>
          <p:cNvPr id="6" name="TextBox 5">
            <a:extLst>
              <a:ext uri="{FF2B5EF4-FFF2-40B4-BE49-F238E27FC236}">
                <a16:creationId xmlns:a16="http://schemas.microsoft.com/office/drawing/2014/main" id="{9B975998-67B0-4483-97C0-E647A43AA822}"/>
              </a:ext>
            </a:extLst>
          </p:cNvPr>
          <p:cNvSpPr txBox="1"/>
          <p:nvPr/>
        </p:nvSpPr>
        <p:spPr>
          <a:xfrm>
            <a:off x="8294508" y="1810656"/>
            <a:ext cx="25434197" cy="1569660"/>
          </a:xfrm>
          <a:prstGeom prst="rect">
            <a:avLst/>
          </a:prstGeom>
          <a:noFill/>
        </p:spPr>
        <p:txBody>
          <a:bodyPr wrap="square" rtlCol="0">
            <a:spAutoFit/>
          </a:bodyPr>
          <a:lstStyle/>
          <a:p>
            <a:pPr lvl="0" algn="ctr" defTabSz="914400">
              <a:buClr>
                <a:prstClr val="black">
                  <a:lumMod val="85000"/>
                  <a:lumOff val="15000"/>
                </a:prstClr>
              </a:buClr>
            </a:pPr>
            <a:r>
              <a:rPr lang="en-CA" sz="4800" b="1" u="sng" spc="80" dirty="0">
                <a:solidFill>
                  <a:prstClr val="black"/>
                </a:solidFill>
                <a:latin typeface="Adobe Devanagari" panose="02040503050201020203" pitchFamily="18" charset="0"/>
                <a:cs typeface="Adobe Devanagari" panose="02040503050201020203" pitchFamily="18" charset="0"/>
              </a:rPr>
              <a:t>Ramakotaiah Mulamreddy</a:t>
            </a:r>
            <a:r>
              <a:rPr lang="en-CA" sz="4800" b="1" spc="80" dirty="0">
                <a:solidFill>
                  <a:prstClr val="black"/>
                </a:solidFill>
                <a:latin typeface="Adobe Devanagari" panose="02040503050201020203" pitchFamily="18" charset="0"/>
                <a:cs typeface="Adobe Devanagari" panose="02040503050201020203" pitchFamily="18" charset="0"/>
              </a:rPr>
              <a:t> and William D. Lubell </a:t>
            </a:r>
          </a:p>
          <a:p>
            <a:pPr algn="ctr"/>
            <a:r>
              <a:rPr lang="en-CA" sz="4800" b="1" i="1" dirty="0">
                <a:latin typeface="Adobe Devanagari" panose="02040503050201020203" pitchFamily="18" charset="0"/>
                <a:ea typeface="Arial" charset="0"/>
                <a:cs typeface="Adobe Devanagari" panose="02040503050201020203" pitchFamily="18" charset="0"/>
              </a:rPr>
              <a:t>Département de Chimie, Université de Montréal, Montréal, Canada</a:t>
            </a:r>
          </a:p>
        </p:txBody>
      </p:sp>
      <p:pic>
        <p:nvPicPr>
          <p:cNvPr id="8" name="Picture 83" descr="logo%20université">
            <a:extLst>
              <a:ext uri="{FF2B5EF4-FFF2-40B4-BE49-F238E27FC236}">
                <a16:creationId xmlns:a16="http://schemas.microsoft.com/office/drawing/2014/main" id="{CB07AA55-1C0F-4D00-9DC3-8647EF2FAF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715" y="992201"/>
            <a:ext cx="4572000" cy="2286000"/>
          </a:xfrm>
          <a:prstGeom prst="rect">
            <a:avLst/>
          </a:prstGeom>
          <a:solidFill>
            <a:srgbClr val="000099">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 name="Picture 84" descr="Sans titre">
            <a:extLst>
              <a:ext uri="{FF2B5EF4-FFF2-40B4-BE49-F238E27FC236}">
                <a16:creationId xmlns:a16="http://schemas.microsoft.com/office/drawing/2014/main" id="{2CE13A00-AE92-454D-963C-FF4B0B7D1F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14092" y="970509"/>
            <a:ext cx="3812981" cy="2329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7BFA8CF-BD81-4D4F-895D-49F512021423}"/>
              </a:ext>
            </a:extLst>
          </p:cNvPr>
          <p:cNvSpPr txBox="1"/>
          <p:nvPr/>
        </p:nvSpPr>
        <p:spPr>
          <a:xfrm>
            <a:off x="2134361" y="5022704"/>
            <a:ext cx="10651115" cy="830997"/>
          </a:xfrm>
          <a:prstGeom prst="rect">
            <a:avLst/>
          </a:prstGeom>
          <a:solidFill>
            <a:schemeClr val="bg2"/>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CA" sz="4800" b="1" dirty="0">
                <a:latin typeface="Adobe Devanagari" panose="02040503050201020203" pitchFamily="18" charset="0"/>
                <a:ea typeface="Arial" charset="0"/>
                <a:cs typeface="Adobe Devanagari" panose="02040503050201020203" pitchFamily="18" charset="0"/>
              </a:rPr>
              <a:t>Abstract</a:t>
            </a:r>
          </a:p>
        </p:txBody>
      </p:sp>
      <p:sp>
        <p:nvSpPr>
          <p:cNvPr id="34" name="TextBox 33">
            <a:extLst>
              <a:ext uri="{FF2B5EF4-FFF2-40B4-BE49-F238E27FC236}">
                <a16:creationId xmlns:a16="http://schemas.microsoft.com/office/drawing/2014/main" id="{61927F9D-16F6-4F43-8EC0-68A115ED465E}"/>
              </a:ext>
            </a:extLst>
          </p:cNvPr>
          <p:cNvSpPr txBox="1"/>
          <p:nvPr/>
        </p:nvSpPr>
        <p:spPr>
          <a:xfrm>
            <a:off x="28886170" y="19279922"/>
            <a:ext cx="13522986" cy="3354765"/>
          </a:xfrm>
          <a:prstGeom prst="rect">
            <a:avLst/>
          </a:prstGeom>
          <a:noFill/>
        </p:spPr>
        <p:txBody>
          <a:bodyPr wrap="square" rtlCol="0">
            <a:spAutoFit/>
          </a:bodyPr>
          <a:lstStyle/>
          <a:p>
            <a:pPr marL="285744" indent="-285744" algn="just">
              <a:buFont typeface="Arial" panose="020B0604020202020204" pitchFamily="34" charset="0"/>
              <a:buChar char="•"/>
            </a:pPr>
            <a:endParaRPr lang="en-CA" sz="2000" dirty="0">
              <a:latin typeface="Adobe Devanagari" panose="02040503050201020203" pitchFamily="18" charset="0"/>
              <a:cs typeface="Adobe Devanagari" panose="02040503050201020203" pitchFamily="18" charset="0"/>
            </a:endParaRPr>
          </a:p>
          <a:p>
            <a:pPr lvl="1" algn="just"/>
            <a:r>
              <a:rPr lang="en-CA" sz="4800" dirty="0">
                <a:latin typeface="Symbol" pitchFamily="2" charset="2"/>
                <a:ea typeface="Arial" charset="0"/>
                <a:cs typeface="Adobe Devanagari" panose="02040503050201020203" pitchFamily="18" charset="0"/>
              </a:rPr>
              <a:t>g</a:t>
            </a:r>
            <a:r>
              <a:rPr lang="en-CA" sz="4800" dirty="0">
                <a:latin typeface="Adobe Devanagari" panose="02040503050201020203" pitchFamily="18" charset="0"/>
                <a:ea typeface="Arial" charset="0"/>
                <a:cs typeface="Adobe Devanagari" panose="02040503050201020203" pitchFamily="18" charset="0"/>
              </a:rPr>
              <a:t>-Substituted Adl analogs were synthesized by effective methods, including constrained Glu-Gly and Gln-Gly dipeptides for mimicry of </a:t>
            </a:r>
            <a:r>
              <a:rPr lang="en-CA" sz="4800" dirty="0">
                <a:latin typeface="Symbol" panose="05050102010706020507" pitchFamily="18" charset="2"/>
                <a:ea typeface="Arial" charset="0"/>
                <a:cs typeface="Adobe Devanagari" panose="02040503050201020203" pitchFamily="18" charset="0"/>
              </a:rPr>
              <a:t>b</a:t>
            </a:r>
            <a:r>
              <a:rPr lang="en-CA" sz="4800" dirty="0">
                <a:latin typeface="Adobe Devanagari" panose="02040503050201020203" pitchFamily="18" charset="0"/>
                <a:ea typeface="Arial" charset="0"/>
                <a:cs typeface="Adobe Devanagari" panose="02040503050201020203" pitchFamily="18" charset="0"/>
              </a:rPr>
              <a:t>-turn backbone and side chain geometry and function. </a:t>
            </a:r>
          </a:p>
        </p:txBody>
      </p:sp>
      <p:sp>
        <p:nvSpPr>
          <p:cNvPr id="42" name="TextBox 41">
            <a:extLst>
              <a:ext uri="{FF2B5EF4-FFF2-40B4-BE49-F238E27FC236}">
                <a16:creationId xmlns:a16="http://schemas.microsoft.com/office/drawing/2014/main" id="{326795B0-FD27-4604-AEC7-F8C3C97C6819}"/>
              </a:ext>
            </a:extLst>
          </p:cNvPr>
          <p:cNvSpPr txBox="1"/>
          <p:nvPr/>
        </p:nvSpPr>
        <p:spPr>
          <a:xfrm>
            <a:off x="1152518" y="5863027"/>
            <a:ext cx="12777282" cy="4832092"/>
          </a:xfrm>
          <a:prstGeom prst="rect">
            <a:avLst/>
          </a:prstGeom>
          <a:noFill/>
        </p:spPr>
        <p:txBody>
          <a:bodyPr wrap="square" rtlCol="0">
            <a:spAutoFit/>
          </a:bodyPr>
          <a:lstStyle/>
          <a:p>
            <a:pPr algn="just"/>
            <a:r>
              <a:rPr lang="el-GR" sz="4400" dirty="0">
                <a:cs typeface="Adobe Devanagari" panose="02040503050201020203" pitchFamily="18" charset="0"/>
              </a:rPr>
              <a:t>α‐</a:t>
            </a:r>
            <a:r>
              <a:rPr lang="en-CA" sz="4400" dirty="0">
                <a:latin typeface="Adobe Devanagari" panose="02040503050201020203" pitchFamily="18" charset="0"/>
                <a:cs typeface="Adobe Devanagari" panose="02040503050201020203" pitchFamily="18" charset="0"/>
              </a:rPr>
              <a:t>Amino‐</a:t>
            </a:r>
            <a:r>
              <a:rPr lang="el-GR" sz="4400" dirty="0">
                <a:cs typeface="Adobe Devanagari" panose="02040503050201020203" pitchFamily="18" charset="0"/>
              </a:rPr>
              <a:t>δ‐</a:t>
            </a:r>
            <a:r>
              <a:rPr lang="en-CA" sz="4400" dirty="0">
                <a:latin typeface="Adobe Devanagari" panose="02040503050201020203" pitchFamily="18" charset="0"/>
                <a:cs typeface="Adobe Devanagari" panose="02040503050201020203" pitchFamily="18" charset="0"/>
              </a:rPr>
              <a:t>lactam (Adl) residues can </a:t>
            </a:r>
            <a:r>
              <a:rPr lang="en-CA" sz="4400" dirty="0">
                <a:latin typeface="Adobe Devanagari" panose="02040503050201020203" pitchFamily="18" charset="0"/>
                <a:ea typeface="Arial" charset="0"/>
                <a:cs typeface="Adobe Devanagari" panose="02040503050201020203" pitchFamily="18" charset="0"/>
              </a:rPr>
              <a:t>adopt the </a:t>
            </a:r>
            <a:r>
              <a:rPr lang="en-CA" sz="4400" i="1" dirty="0">
                <a:latin typeface="Adobe Devanagari" panose="02040503050201020203" pitchFamily="18" charset="0"/>
                <a:ea typeface="Arial" charset="0"/>
                <a:cs typeface="Adobe Devanagari" panose="02040503050201020203" pitchFamily="18" charset="0"/>
              </a:rPr>
              <a:t>i</a:t>
            </a:r>
            <a:r>
              <a:rPr lang="en-CA" sz="4400" dirty="0">
                <a:latin typeface="Adobe Devanagari" panose="02040503050201020203" pitchFamily="18" charset="0"/>
                <a:ea typeface="Arial" charset="0"/>
                <a:cs typeface="Adobe Devanagari" panose="02040503050201020203" pitchFamily="18" charset="0"/>
              </a:rPr>
              <a:t>+1 position in type II </a:t>
            </a:r>
            <a:r>
              <a:rPr lang="en-CA" sz="4400" dirty="0">
                <a:latin typeface="Symbol" panose="05050102010706020507" pitchFamily="18" charset="2"/>
                <a:ea typeface="Arial" charset="0"/>
                <a:cs typeface="Adobe Devanagari" panose="02040503050201020203" pitchFamily="18" charset="0"/>
              </a:rPr>
              <a:t>b</a:t>
            </a:r>
            <a:r>
              <a:rPr lang="en-CA" sz="4400" dirty="0">
                <a:latin typeface="Adobe Devanagari" panose="02040503050201020203" pitchFamily="18" charset="0"/>
                <a:ea typeface="Arial" charset="0"/>
                <a:cs typeface="Adobe Devanagari" panose="02040503050201020203" pitchFamily="18" charset="0"/>
              </a:rPr>
              <a:t>-turns in peptides. </a:t>
            </a:r>
            <a:r>
              <a:rPr lang="en-CA" sz="4400" dirty="0">
                <a:latin typeface="Symbol" panose="05050102010706020507" pitchFamily="18" charset="2"/>
                <a:ea typeface="Arial" charset="0"/>
                <a:cs typeface="Adobe Devanagari" panose="02040503050201020203" pitchFamily="18" charset="0"/>
              </a:rPr>
              <a:t>g</a:t>
            </a:r>
            <a:r>
              <a:rPr lang="en-CA" sz="4400" dirty="0">
                <a:latin typeface="Adobe Devanagari" panose="02040503050201020203" pitchFamily="18" charset="0"/>
                <a:ea typeface="Arial" charset="0"/>
                <a:cs typeface="Adobe Devanagari" panose="02040503050201020203" pitchFamily="18" charset="0"/>
              </a:rPr>
              <a:t>-Substituted Adl  analogs have utility for mimicry of both turn backbone and side chain function and geometry in peptide-based drug discovery. Enantiomerically pure </a:t>
            </a:r>
            <a:r>
              <a:rPr lang="en-CA" sz="4400" dirty="0">
                <a:latin typeface="Symbol" panose="05050102010706020507" pitchFamily="18" charset="2"/>
                <a:ea typeface="Arial" charset="0"/>
                <a:cs typeface="Adobe Devanagari" panose="02040503050201020203" pitchFamily="18" charset="0"/>
              </a:rPr>
              <a:t>g</a:t>
            </a:r>
            <a:r>
              <a:rPr lang="en-CA" sz="4400" dirty="0">
                <a:latin typeface="Adobe Devanagari" panose="02040503050201020203" pitchFamily="18" charset="0"/>
                <a:ea typeface="Arial" charset="0"/>
                <a:cs typeface="Adobe Devanagari" panose="02040503050201020203" pitchFamily="18" charset="0"/>
              </a:rPr>
              <a:t>-substituted Adl residues have been synthesized from serine using a route featuring a key Cu-catalyzed allylation.</a:t>
            </a:r>
          </a:p>
        </p:txBody>
      </p:sp>
      <p:cxnSp>
        <p:nvCxnSpPr>
          <p:cNvPr id="44" name="Straight Connector 43">
            <a:extLst>
              <a:ext uri="{FF2B5EF4-FFF2-40B4-BE49-F238E27FC236}">
                <a16:creationId xmlns:a16="http://schemas.microsoft.com/office/drawing/2014/main" id="{AFACACC4-4DA0-4153-AA66-624EC412CDC5}"/>
              </a:ext>
            </a:extLst>
          </p:cNvPr>
          <p:cNvCxnSpPr>
            <a:cxnSpLocks/>
          </p:cNvCxnSpPr>
          <p:nvPr/>
        </p:nvCxnSpPr>
        <p:spPr>
          <a:xfrm>
            <a:off x="770980" y="10785765"/>
            <a:ext cx="13530085"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51F5E5D-74C4-4112-A5E5-D32BE07440C0}"/>
              </a:ext>
            </a:extLst>
          </p:cNvPr>
          <p:cNvSpPr txBox="1"/>
          <p:nvPr/>
        </p:nvSpPr>
        <p:spPr>
          <a:xfrm>
            <a:off x="29287892" y="37140197"/>
            <a:ext cx="13090616" cy="2308324"/>
          </a:xfrm>
          <a:prstGeom prst="rect">
            <a:avLst/>
          </a:prstGeom>
          <a:noFill/>
        </p:spPr>
        <p:txBody>
          <a:bodyPr wrap="square" rtlCol="0">
            <a:spAutoFit/>
          </a:bodyPr>
          <a:lstStyle/>
          <a:p>
            <a:pPr algn="just"/>
            <a:r>
              <a:rPr lang="en-CA" sz="3600" dirty="0">
                <a:latin typeface="Adobe Devanagari" panose="02040503050201020203" pitchFamily="18" charset="0"/>
                <a:ea typeface="Arial" charset="0"/>
                <a:cs typeface="Adobe Devanagari" panose="02040503050201020203" pitchFamily="18" charset="0"/>
              </a:rPr>
              <a:t>We thank Drs. A. Furtos and P. Aguiar of the regional centers of mass spectrometry and NMR spectroscopy at the Université de Montréal for help with analyses. Financial support is acknowledged from NSERC, and FRQNT, and we also thank the CVCC.</a:t>
            </a:r>
          </a:p>
        </p:txBody>
      </p:sp>
      <p:pic>
        <p:nvPicPr>
          <p:cNvPr id="47" name="Picture 46">
            <a:extLst>
              <a:ext uri="{FF2B5EF4-FFF2-40B4-BE49-F238E27FC236}">
                <a16:creationId xmlns:a16="http://schemas.microsoft.com/office/drawing/2014/main" id="{53C3D9BB-7954-4821-825D-5E2F61E737B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795653" y="39701046"/>
            <a:ext cx="4506015" cy="1922566"/>
          </a:xfrm>
          <a:prstGeom prst="rect">
            <a:avLst/>
          </a:prstGeom>
        </p:spPr>
      </p:pic>
      <p:graphicFrame>
        <p:nvGraphicFramePr>
          <p:cNvPr id="49" name="Object 48">
            <a:extLst>
              <a:ext uri="{FF2B5EF4-FFF2-40B4-BE49-F238E27FC236}">
                <a16:creationId xmlns:a16="http://schemas.microsoft.com/office/drawing/2014/main" id="{7F57603E-FABD-44AB-912D-50F305D752AF}"/>
              </a:ext>
            </a:extLst>
          </p:cNvPr>
          <p:cNvGraphicFramePr>
            <a:graphicFrameLocks noChangeAspect="1"/>
          </p:cNvGraphicFramePr>
          <p:nvPr>
            <p:extLst>
              <p:ext uri="{D42A27DB-BD31-4B8C-83A1-F6EECF244321}">
                <p14:modId xmlns:p14="http://schemas.microsoft.com/office/powerpoint/2010/main" val="1776655808"/>
              </p:ext>
            </p:extLst>
          </p:nvPr>
        </p:nvGraphicFramePr>
        <p:xfrm>
          <a:off x="35214606" y="24170599"/>
          <a:ext cx="93662" cy="90487"/>
        </p:xfrm>
        <a:graphic>
          <a:graphicData uri="http://schemas.openxmlformats.org/presentationml/2006/ole">
            <mc:AlternateContent xmlns:mc="http://schemas.openxmlformats.org/markup-compatibility/2006">
              <mc:Choice xmlns:v="urn:schemas-microsoft-com:vml" Requires="v">
                <p:oleObj spid="_x0000_s2799" name="CS ChemDraw Drawing" r:id="rId7" imgW="46953" imgH="45588" progId="ChemDraw.Document.6.0">
                  <p:embed/>
                </p:oleObj>
              </mc:Choice>
              <mc:Fallback>
                <p:oleObj name="CS ChemDraw Drawing" r:id="rId7" imgW="46953" imgH="45588" progId="ChemDraw.Document.6.0">
                  <p:embed/>
                  <p:pic>
                    <p:nvPicPr>
                      <p:cNvPr id="0" name=""/>
                      <p:cNvPicPr/>
                      <p:nvPr/>
                    </p:nvPicPr>
                    <p:blipFill>
                      <a:blip r:embed="rId8"/>
                      <a:stretch>
                        <a:fillRect/>
                      </a:stretch>
                    </p:blipFill>
                    <p:spPr>
                      <a:xfrm>
                        <a:off x="35214606" y="24170599"/>
                        <a:ext cx="93662" cy="90487"/>
                      </a:xfrm>
                      <a:prstGeom prst="rect">
                        <a:avLst/>
                      </a:prstGeom>
                    </p:spPr>
                  </p:pic>
                </p:oleObj>
              </mc:Fallback>
            </mc:AlternateContent>
          </a:graphicData>
        </a:graphic>
      </p:graphicFrame>
      <p:sp>
        <p:nvSpPr>
          <p:cNvPr id="62" name="TextBox 61">
            <a:extLst>
              <a:ext uri="{FF2B5EF4-FFF2-40B4-BE49-F238E27FC236}">
                <a16:creationId xmlns:a16="http://schemas.microsoft.com/office/drawing/2014/main" id="{326795B0-FD27-4604-AEC7-F8C3C97C6819}"/>
              </a:ext>
            </a:extLst>
          </p:cNvPr>
          <p:cNvSpPr txBox="1"/>
          <p:nvPr/>
        </p:nvSpPr>
        <p:spPr>
          <a:xfrm>
            <a:off x="896715" y="11882538"/>
            <a:ext cx="13238721" cy="3477875"/>
          </a:xfrm>
          <a:prstGeom prst="rect">
            <a:avLst/>
          </a:prstGeom>
          <a:noFill/>
        </p:spPr>
        <p:txBody>
          <a:bodyPr wrap="square" rtlCol="0">
            <a:spAutoFit/>
          </a:bodyPr>
          <a:lstStyle/>
          <a:p>
            <a:pPr algn="just"/>
            <a:r>
              <a:rPr lang="en-CA" sz="4400" dirty="0">
                <a:latin typeface="Adobe Devanagari" panose="02040503050201020203" pitchFamily="18" charset="0"/>
                <a:ea typeface="Arial" charset="0"/>
                <a:cs typeface="Adobe Devanagari" panose="02040503050201020203" pitchFamily="18" charset="0"/>
              </a:rPr>
              <a:t>In peptide-based drug discovery, </a:t>
            </a:r>
            <a:r>
              <a:rPr lang="el-GR" sz="4400" dirty="0">
                <a:cs typeface="Adobe Devanagari" panose="02040503050201020203" pitchFamily="18" charset="0"/>
              </a:rPr>
              <a:t>α‐</a:t>
            </a:r>
            <a:r>
              <a:rPr lang="en-CA" sz="4400" dirty="0">
                <a:latin typeface="Adobe Devanagari" panose="02040503050201020203" pitchFamily="18" charset="0"/>
                <a:cs typeface="Adobe Devanagari" panose="02040503050201020203" pitchFamily="18" charset="0"/>
              </a:rPr>
              <a:t>amino‐</a:t>
            </a:r>
            <a:r>
              <a:rPr lang="el-GR" sz="4400" dirty="0">
                <a:cs typeface="Adobe Devanagari" panose="02040503050201020203" pitchFamily="18" charset="0"/>
              </a:rPr>
              <a:t>δ‐</a:t>
            </a:r>
            <a:r>
              <a:rPr lang="en-CA" sz="4400" dirty="0">
                <a:latin typeface="Adobe Devanagari" panose="02040503050201020203" pitchFamily="18" charset="0"/>
                <a:cs typeface="Adobe Devanagari" panose="02040503050201020203" pitchFamily="18" charset="0"/>
              </a:rPr>
              <a:t>lactam </a:t>
            </a:r>
            <a:r>
              <a:rPr lang="en-CA" sz="4400" dirty="0">
                <a:latin typeface="Adobe Devanagari" panose="02040503050201020203" pitchFamily="18" charset="0"/>
                <a:ea typeface="Arial" charset="0"/>
                <a:cs typeface="Adobe Devanagari" panose="02040503050201020203" pitchFamily="18" charset="0"/>
              </a:rPr>
              <a:t>(</a:t>
            </a:r>
            <a:r>
              <a:rPr lang="en-CA" sz="4400" b="1" dirty="0">
                <a:latin typeface="Adobe Devanagari" panose="02040503050201020203" pitchFamily="18" charset="0"/>
                <a:ea typeface="Arial" charset="0"/>
                <a:cs typeface="Adobe Devanagari" panose="02040503050201020203" pitchFamily="18" charset="0"/>
              </a:rPr>
              <a:t>Adl</a:t>
            </a:r>
            <a:r>
              <a:rPr lang="en-CA" sz="4400" dirty="0">
                <a:latin typeface="Adobe Devanagari" panose="02040503050201020203" pitchFamily="18" charset="0"/>
                <a:ea typeface="Arial" charset="0"/>
                <a:cs typeface="Adobe Devanagari" panose="02040503050201020203" pitchFamily="18" charset="0"/>
              </a:rPr>
              <a:t>) residue</a:t>
            </a:r>
            <a:r>
              <a:rPr lang="en-CA" sz="4400" dirty="0">
                <a:latin typeface="Adobe Devanagari" panose="02040503050201020203" pitchFamily="18" charset="0"/>
                <a:cs typeface="Adobe Devanagari" panose="02040503050201020203" pitchFamily="18" charset="0"/>
              </a:rPr>
              <a:t>s have been used as constrained mimics for the stabilization and study of </a:t>
            </a:r>
            <a:r>
              <a:rPr lang="en-CA" sz="4400" dirty="0">
                <a:latin typeface="Symbol" pitchFamily="2" charset="2"/>
                <a:cs typeface="Adobe Devanagari" panose="02040503050201020203" pitchFamily="18" charset="0"/>
              </a:rPr>
              <a:t>b</a:t>
            </a:r>
            <a:r>
              <a:rPr lang="en-CA" sz="4400" dirty="0">
                <a:latin typeface="Adobe Devanagari" panose="02040503050201020203" pitchFamily="18" charset="0"/>
                <a:cs typeface="Adobe Devanagari" panose="02040503050201020203" pitchFamily="18" charset="0"/>
              </a:rPr>
              <a:t>-turn conformers [1]. Substituted Adl derivatives are tools for studying </a:t>
            </a:r>
            <a:r>
              <a:rPr lang="en-CA" sz="4400" dirty="0">
                <a:latin typeface="Adobe Devanagari" panose="02040503050201020203" pitchFamily="18" charset="0"/>
                <a:ea typeface="Arial" charset="0"/>
                <a:cs typeface="Adobe Devanagari" panose="02040503050201020203" pitchFamily="18" charset="0"/>
              </a:rPr>
              <a:t>both backbone and side chain function and geometry</a:t>
            </a:r>
            <a:r>
              <a:rPr lang="en-CA" sz="4400" dirty="0">
                <a:latin typeface="Adobe Devanagari" panose="02040503050201020203" pitchFamily="18" charset="0"/>
                <a:cs typeface="Adobe Devanagari" panose="02040503050201020203" pitchFamily="18" charset="0"/>
              </a:rPr>
              <a:t>. </a:t>
            </a:r>
            <a:endParaRPr lang="en-CA" sz="4400" dirty="0">
              <a:highlight>
                <a:srgbClr val="FFFF00"/>
              </a:highlight>
              <a:latin typeface="Adobe Devanagari" panose="02040503050201020203" pitchFamily="18" charset="0"/>
              <a:ea typeface="Arial" charset="0"/>
              <a:cs typeface="Adobe Devanagari" panose="02040503050201020203" pitchFamily="18" charset="0"/>
            </a:endParaRPr>
          </a:p>
        </p:txBody>
      </p:sp>
      <p:sp>
        <p:nvSpPr>
          <p:cNvPr id="95" name="TextBox 94">
            <a:extLst>
              <a:ext uri="{FF2B5EF4-FFF2-40B4-BE49-F238E27FC236}">
                <a16:creationId xmlns:a16="http://schemas.microsoft.com/office/drawing/2014/main" id="{B7BFA8CF-BD81-4D4F-895D-49F512021423}"/>
              </a:ext>
            </a:extLst>
          </p:cNvPr>
          <p:cNvSpPr txBox="1"/>
          <p:nvPr/>
        </p:nvSpPr>
        <p:spPr>
          <a:xfrm>
            <a:off x="896715" y="11042215"/>
            <a:ext cx="13238721" cy="830997"/>
          </a:xfrm>
          <a:prstGeom prst="rect">
            <a:avLst/>
          </a:prstGeom>
          <a:solidFill>
            <a:schemeClr val="bg2"/>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CA" sz="4800" b="1" dirty="0">
                <a:latin typeface="Adobe Devanagari" panose="02040503050201020203" pitchFamily="18" charset="0"/>
                <a:ea typeface="Arial" charset="0"/>
                <a:cs typeface="Adobe Devanagari" panose="02040503050201020203" pitchFamily="18" charset="0"/>
              </a:rPr>
              <a:t>Introduction: Adl peptides</a:t>
            </a:r>
          </a:p>
        </p:txBody>
      </p:sp>
      <p:sp>
        <p:nvSpPr>
          <p:cNvPr id="98" name="TextBox 97">
            <a:extLst>
              <a:ext uri="{FF2B5EF4-FFF2-40B4-BE49-F238E27FC236}">
                <a16:creationId xmlns:a16="http://schemas.microsoft.com/office/drawing/2014/main" id="{F3BA2E01-D092-487B-85DD-4FA8FE55D29E}"/>
              </a:ext>
            </a:extLst>
          </p:cNvPr>
          <p:cNvSpPr txBox="1"/>
          <p:nvPr/>
        </p:nvSpPr>
        <p:spPr>
          <a:xfrm>
            <a:off x="15186238" y="6362222"/>
            <a:ext cx="12812185" cy="5262979"/>
          </a:xfrm>
          <a:prstGeom prst="rect">
            <a:avLst/>
          </a:prstGeom>
          <a:noFill/>
        </p:spPr>
        <p:txBody>
          <a:bodyPr wrap="square" rtlCol="0">
            <a:spAutoFit/>
          </a:bodyPr>
          <a:lstStyle/>
          <a:p>
            <a:pPr algn="just"/>
            <a:r>
              <a:rPr lang="en-CA" sz="4800" dirty="0">
                <a:latin typeface="Adobe Devanagari" panose="02040503050201020203" pitchFamily="18" charset="0"/>
                <a:ea typeface="Arial" charset="0"/>
                <a:cs typeface="Adobe Devanagari" panose="02040503050201020203" pitchFamily="18" charset="0"/>
              </a:rPr>
              <a:t>In light of their significant utility, </a:t>
            </a:r>
            <a:r>
              <a:rPr lang="en-CA" sz="4800" dirty="0">
                <a:latin typeface="Symbol" pitchFamily="2" charset="2"/>
                <a:ea typeface="Arial" charset="0"/>
                <a:cs typeface="Adobe Devanagari" panose="02040503050201020203" pitchFamily="18" charset="0"/>
              </a:rPr>
              <a:t>g</a:t>
            </a:r>
            <a:r>
              <a:rPr lang="en-CA" sz="4800" dirty="0">
                <a:latin typeface="Adobe Devanagari" panose="02040503050201020203" pitchFamily="18" charset="0"/>
                <a:ea typeface="Arial" charset="0"/>
                <a:cs typeface="Adobe Devanagari" panose="02040503050201020203" pitchFamily="18" charset="0"/>
              </a:rPr>
              <a:t>-substituted Adl peptides were pursued by a versatile approach. Considering X-ray analyses find respectively Glu (Gln) and Gly residues at the </a:t>
            </a:r>
            <a:r>
              <a:rPr lang="en-CA" sz="4800" i="1" dirty="0">
                <a:latin typeface="Adobe Devanagari" panose="02040503050201020203" pitchFamily="18" charset="0"/>
                <a:ea typeface="Arial" charset="0"/>
                <a:cs typeface="Adobe Devanagari" panose="02040503050201020203" pitchFamily="18" charset="0"/>
              </a:rPr>
              <a:t>i</a:t>
            </a:r>
            <a:r>
              <a:rPr lang="en-CA" sz="4800" dirty="0">
                <a:latin typeface="Adobe Devanagari" panose="02040503050201020203" pitchFamily="18" charset="0"/>
                <a:ea typeface="Arial" charset="0"/>
                <a:cs typeface="Adobe Devanagari" panose="02040503050201020203" pitchFamily="18" charset="0"/>
              </a:rPr>
              <a:t>+1 and </a:t>
            </a:r>
            <a:r>
              <a:rPr lang="en-CA" sz="4800" i="1" dirty="0">
                <a:latin typeface="Adobe Devanagari" panose="02040503050201020203" pitchFamily="18" charset="0"/>
                <a:ea typeface="Arial" charset="0"/>
                <a:cs typeface="Adobe Devanagari" panose="02040503050201020203" pitchFamily="18" charset="0"/>
              </a:rPr>
              <a:t>i</a:t>
            </a:r>
            <a:r>
              <a:rPr lang="en-CA" sz="4800" dirty="0">
                <a:latin typeface="Adobe Devanagari" panose="02040503050201020203" pitchFamily="18" charset="0"/>
                <a:ea typeface="Arial" charset="0"/>
                <a:cs typeface="Adobe Devanagari" panose="02040503050201020203" pitchFamily="18" charset="0"/>
              </a:rPr>
              <a:t>+2 positions of type II </a:t>
            </a:r>
            <a:r>
              <a:rPr lang="en-CA" sz="4800" dirty="0">
                <a:latin typeface="Symbol" pitchFamily="2" charset="2"/>
                <a:ea typeface="Arial" charset="0"/>
                <a:cs typeface="Adobe Devanagari" panose="02040503050201020203" pitchFamily="18" charset="0"/>
              </a:rPr>
              <a:t>b</a:t>
            </a:r>
            <a:r>
              <a:rPr lang="en-CA" sz="4800" dirty="0">
                <a:latin typeface="Adobe Devanagari" panose="02040503050201020203" pitchFamily="18" charset="0"/>
                <a:ea typeface="Arial" charset="0"/>
                <a:cs typeface="Adobe Devanagari" panose="02040503050201020203" pitchFamily="18" charset="0"/>
              </a:rPr>
              <a:t>-turns,  Adl-Gly analogs were targeted  </a:t>
            </a:r>
            <a:r>
              <a:rPr lang="fr-CA" sz="4800" dirty="0">
                <a:latin typeface="Adobe Devanagari" panose="02040503050201020203" pitchFamily="18" charset="0"/>
                <a:ea typeface="Arial" charset="0"/>
                <a:cs typeface="Adobe Devanagari" panose="02040503050201020203" pitchFamily="18" charset="0"/>
              </a:rPr>
              <a:t>to</a:t>
            </a:r>
            <a:r>
              <a:rPr lang="en-CA" sz="4800" dirty="0">
                <a:latin typeface="Adobe Devanagari" panose="02040503050201020203" pitchFamily="18" charset="0"/>
                <a:ea typeface="Arial" charset="0"/>
                <a:cs typeface="Adobe Devanagari" panose="02040503050201020203" pitchFamily="18" charset="0"/>
              </a:rPr>
              <a:t> furnish building blocks suited for mimicry of the active conformers of Glu-Gly and Gln-Gly peptides. </a:t>
            </a:r>
          </a:p>
        </p:txBody>
      </p:sp>
      <p:sp>
        <p:nvSpPr>
          <p:cNvPr id="99" name="TextBox 98">
            <a:extLst>
              <a:ext uri="{FF2B5EF4-FFF2-40B4-BE49-F238E27FC236}">
                <a16:creationId xmlns:a16="http://schemas.microsoft.com/office/drawing/2014/main" id="{F3BA2E01-D092-487B-85DD-4FA8FE55D29E}"/>
              </a:ext>
            </a:extLst>
          </p:cNvPr>
          <p:cNvSpPr txBox="1"/>
          <p:nvPr/>
        </p:nvSpPr>
        <p:spPr>
          <a:xfrm>
            <a:off x="15218566" y="11730388"/>
            <a:ext cx="12277328" cy="2677656"/>
          </a:xfrm>
          <a:prstGeom prst="rect">
            <a:avLst/>
          </a:prstGeom>
          <a:noFill/>
        </p:spPr>
        <p:txBody>
          <a:bodyPr wrap="square" rtlCol="0">
            <a:spAutoFit/>
          </a:bodyPr>
          <a:lstStyle/>
          <a:p>
            <a:r>
              <a:rPr lang="en-CA" sz="4800" b="1" dirty="0">
                <a:latin typeface="Adobe Devanagari" panose="02040503050201020203" pitchFamily="18" charset="0"/>
                <a:ea typeface="Arial" charset="0"/>
                <a:cs typeface="Adobe Devanagari" panose="02040503050201020203" pitchFamily="18" charset="0"/>
              </a:rPr>
              <a:t>Goals</a:t>
            </a:r>
            <a:r>
              <a:rPr lang="en-CA" sz="4800" dirty="0">
                <a:latin typeface="Adobe Devanagari" panose="02040503050201020203" pitchFamily="18" charset="0"/>
                <a:ea typeface="Arial" charset="0"/>
                <a:cs typeface="Adobe Devanagari" panose="02040503050201020203" pitchFamily="18" charset="0"/>
              </a:rPr>
              <a:t>:</a:t>
            </a:r>
          </a:p>
          <a:p>
            <a:pPr marL="285750" indent="-285750">
              <a:buFont typeface="Arial" panose="020B0604020202020204" pitchFamily="34" charset="0"/>
              <a:buChar char="•"/>
            </a:pPr>
            <a:r>
              <a:rPr lang="en-CA" sz="4000" dirty="0">
                <a:latin typeface="Adobe Devanagari" panose="02040503050201020203" pitchFamily="18" charset="0"/>
                <a:ea typeface="Arial" charset="0"/>
                <a:cs typeface="Adobe Devanagari" panose="02040503050201020203" pitchFamily="18" charset="0"/>
              </a:rPr>
              <a:t>Synthesis of </a:t>
            </a:r>
            <a:r>
              <a:rPr lang="en-CA" sz="4000" dirty="0">
                <a:latin typeface="Symbol" pitchFamily="2" charset="2"/>
                <a:ea typeface="Arial" charset="0"/>
                <a:cs typeface="Adobe Devanagari" panose="02040503050201020203" pitchFamily="18" charset="0"/>
              </a:rPr>
              <a:t>g</a:t>
            </a:r>
            <a:r>
              <a:rPr lang="en-CA" sz="4000" dirty="0">
                <a:latin typeface="Adobe Devanagari" panose="02040503050201020203" pitchFamily="18" charset="0"/>
                <a:ea typeface="Arial" charset="0"/>
                <a:cs typeface="Adobe Devanagari" panose="02040503050201020203" pitchFamily="18" charset="0"/>
              </a:rPr>
              <a:t>-vinyl Adl-Gly dipeptide</a:t>
            </a:r>
          </a:p>
          <a:p>
            <a:pPr marL="285750" indent="-285750">
              <a:buFont typeface="Arial" panose="020B0604020202020204" pitchFamily="34" charset="0"/>
              <a:buChar char="•"/>
            </a:pPr>
            <a:r>
              <a:rPr lang="en-CA" sz="4000" dirty="0">
                <a:latin typeface="Adobe Devanagari" panose="02040503050201020203" pitchFamily="18" charset="0"/>
                <a:ea typeface="Arial" charset="0"/>
                <a:cs typeface="Adobe Devanagari" panose="02040503050201020203" pitchFamily="18" charset="0"/>
              </a:rPr>
              <a:t>Diversification of </a:t>
            </a:r>
            <a:r>
              <a:rPr lang="en-CA" sz="4000" dirty="0">
                <a:latin typeface="Symbol" pitchFamily="2" charset="2"/>
                <a:ea typeface="Arial" charset="0"/>
                <a:cs typeface="Adobe Devanagari" panose="02040503050201020203" pitchFamily="18" charset="0"/>
              </a:rPr>
              <a:t>g</a:t>
            </a:r>
            <a:r>
              <a:rPr lang="en-CA" sz="4000" dirty="0">
                <a:latin typeface="Adobe Devanagari" panose="02040503050201020203" pitchFamily="18" charset="0"/>
                <a:ea typeface="Arial" charset="0"/>
                <a:cs typeface="Adobe Devanagari" panose="02040503050201020203" pitchFamily="18" charset="0"/>
              </a:rPr>
              <a:t>-vinyl group into carboxylate and carboxamide side chains</a:t>
            </a:r>
          </a:p>
        </p:txBody>
      </p:sp>
      <p:sp>
        <p:nvSpPr>
          <p:cNvPr id="104" name="TextBox 103">
            <a:extLst>
              <a:ext uri="{FF2B5EF4-FFF2-40B4-BE49-F238E27FC236}">
                <a16:creationId xmlns:a16="http://schemas.microsoft.com/office/drawing/2014/main" id="{B7BFA8CF-BD81-4D4F-895D-49F512021423}"/>
              </a:ext>
            </a:extLst>
          </p:cNvPr>
          <p:cNvSpPr txBox="1"/>
          <p:nvPr/>
        </p:nvSpPr>
        <p:spPr>
          <a:xfrm>
            <a:off x="14795941" y="30010403"/>
            <a:ext cx="13644488" cy="830997"/>
          </a:xfrm>
          <a:prstGeom prst="rect">
            <a:avLst/>
          </a:prstGeom>
          <a:solidFill>
            <a:schemeClr val="bg2"/>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CA" sz="4800" b="1" dirty="0">
                <a:latin typeface="Adobe Devanagari" panose="02040503050201020203" pitchFamily="18" charset="0"/>
                <a:cs typeface="Adobe Devanagari" panose="02040503050201020203" pitchFamily="18" charset="0"/>
              </a:rPr>
              <a:t>Diversification to Adl Glu-Gly and Gln-Gly analogs</a:t>
            </a:r>
          </a:p>
        </p:txBody>
      </p:sp>
      <p:sp>
        <p:nvSpPr>
          <p:cNvPr id="111" name="TextBox 110">
            <a:extLst>
              <a:ext uri="{FF2B5EF4-FFF2-40B4-BE49-F238E27FC236}">
                <a16:creationId xmlns:a16="http://schemas.microsoft.com/office/drawing/2014/main" id="{B7BFA8CF-BD81-4D4F-895D-49F512021423}"/>
              </a:ext>
            </a:extLst>
          </p:cNvPr>
          <p:cNvSpPr txBox="1"/>
          <p:nvPr/>
        </p:nvSpPr>
        <p:spPr>
          <a:xfrm>
            <a:off x="30228540" y="5298838"/>
            <a:ext cx="11249660" cy="1569660"/>
          </a:xfrm>
          <a:prstGeom prst="rect">
            <a:avLst/>
          </a:prstGeom>
          <a:solidFill>
            <a:schemeClr val="bg2"/>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CA" sz="4800" b="1" dirty="0">
                <a:latin typeface="Adobe Devanagari" panose="02040503050201020203" pitchFamily="18" charset="0"/>
                <a:ea typeface="Arial" charset="0"/>
                <a:cs typeface="Adobe Devanagari" panose="02040503050201020203" pitchFamily="18" charset="0"/>
              </a:rPr>
              <a:t>Synthesis of 1,3-diamino </a:t>
            </a:r>
            <a:r>
              <a:rPr lang="en-CA" sz="4800" b="1" dirty="0">
                <a:latin typeface="Symbol" pitchFamily="2" charset="2"/>
                <a:ea typeface="Arial" charset="0"/>
                <a:cs typeface="Adobe Devanagari" panose="02040503050201020203" pitchFamily="18" charset="0"/>
              </a:rPr>
              <a:t>d</a:t>
            </a:r>
            <a:r>
              <a:rPr lang="en-CA" sz="4800" b="1" dirty="0">
                <a:latin typeface="Adobe Devanagari" panose="02040503050201020203" pitchFamily="18" charset="0"/>
                <a:ea typeface="Arial" charset="0"/>
                <a:cs typeface="Adobe Devanagari" panose="02040503050201020203" pitchFamily="18" charset="0"/>
              </a:rPr>
              <a:t>-lactams for insertion into Adl-azapeptides</a:t>
            </a:r>
          </a:p>
        </p:txBody>
      </p:sp>
      <p:sp>
        <p:nvSpPr>
          <p:cNvPr id="12" name="TextBox 11">
            <a:extLst>
              <a:ext uri="{FF2B5EF4-FFF2-40B4-BE49-F238E27FC236}">
                <a16:creationId xmlns:a16="http://schemas.microsoft.com/office/drawing/2014/main" id="{DD9CAB2B-1E40-4F03-96B5-519C301F7311}"/>
              </a:ext>
            </a:extLst>
          </p:cNvPr>
          <p:cNvSpPr txBox="1"/>
          <p:nvPr/>
        </p:nvSpPr>
        <p:spPr>
          <a:xfrm>
            <a:off x="29570916" y="6886105"/>
            <a:ext cx="12493534" cy="4524315"/>
          </a:xfrm>
          <a:prstGeom prst="rect">
            <a:avLst/>
          </a:prstGeom>
          <a:noFill/>
        </p:spPr>
        <p:txBody>
          <a:bodyPr wrap="square" rtlCol="0">
            <a:spAutoFit/>
          </a:bodyPr>
          <a:lstStyle/>
          <a:p>
            <a:pPr algn="just"/>
            <a:r>
              <a:rPr lang="en-CA" sz="4800" dirty="0">
                <a:latin typeface="Adobe Devanagari" panose="02040503050201020203" pitchFamily="18" charset="0"/>
                <a:ea typeface="Arial" charset="0"/>
                <a:cs typeface="Adobe Devanagari" panose="02040503050201020203" pitchFamily="18" charset="0"/>
              </a:rPr>
              <a:t>1,3-Diamino </a:t>
            </a:r>
            <a:r>
              <a:rPr lang="en-CA" sz="4800" dirty="0">
                <a:latin typeface="Symbol" pitchFamily="2" charset="2"/>
                <a:ea typeface="Arial" charset="0"/>
                <a:cs typeface="Adobe Devanagari" panose="02040503050201020203" pitchFamily="18" charset="0"/>
              </a:rPr>
              <a:t>d</a:t>
            </a:r>
            <a:r>
              <a:rPr lang="en-CA" sz="4800" dirty="0">
                <a:latin typeface="Adobe Devanagari" panose="02040503050201020203" pitchFamily="18" charset="0"/>
                <a:ea typeface="Arial" charset="0"/>
                <a:cs typeface="Adobe Devanagari" panose="02040503050201020203" pitchFamily="18" charset="0"/>
              </a:rPr>
              <a:t>-lactams have been employed in cathepsin inhibitors (Figure 1) [8] and offer interesting potential for insertion into peptides as Adl-aza-dipeptide surrogates. Towards their application, an effective route to 1,3-diamino </a:t>
            </a:r>
            <a:r>
              <a:rPr lang="en-CA" sz="4800" dirty="0">
                <a:latin typeface="Symbol" pitchFamily="2" charset="2"/>
                <a:ea typeface="Arial" charset="0"/>
                <a:cs typeface="Adobe Devanagari" panose="02040503050201020203" pitchFamily="18" charset="0"/>
              </a:rPr>
              <a:t>d</a:t>
            </a:r>
            <a:r>
              <a:rPr lang="en-CA" sz="4800" dirty="0">
                <a:latin typeface="Adobe Devanagari" panose="02040503050201020203" pitchFamily="18" charset="0"/>
                <a:ea typeface="Arial" charset="0"/>
                <a:cs typeface="Adobe Devanagari" panose="02040503050201020203" pitchFamily="18" charset="0"/>
              </a:rPr>
              <a:t>-lactams is being developed  from bromide </a:t>
            </a:r>
            <a:r>
              <a:rPr lang="en-CA" sz="4800" b="1" dirty="0">
                <a:latin typeface="Adobe Devanagari" panose="02040503050201020203" pitchFamily="18" charset="0"/>
                <a:ea typeface="Arial" charset="0"/>
                <a:cs typeface="Adobe Devanagari" panose="02040503050201020203" pitchFamily="18" charset="0"/>
              </a:rPr>
              <a:t>9</a:t>
            </a:r>
            <a:r>
              <a:rPr lang="en-CA" sz="4800" dirty="0">
                <a:latin typeface="Adobe Devanagari" panose="02040503050201020203" pitchFamily="18" charset="0"/>
                <a:ea typeface="Arial" charset="0"/>
                <a:cs typeface="Adobe Devanagari" panose="02040503050201020203" pitchFamily="18" charset="0"/>
              </a:rPr>
              <a:t> [9].</a:t>
            </a:r>
            <a:endParaRPr lang="en-CA" sz="4800" dirty="0">
              <a:latin typeface="Adobe Devanagari" panose="02040503050201020203" pitchFamily="18" charset="0"/>
              <a:cs typeface="Adobe Devanagari" panose="02040503050201020203" pitchFamily="18" charset="0"/>
            </a:endParaRPr>
          </a:p>
        </p:txBody>
      </p:sp>
      <p:sp>
        <p:nvSpPr>
          <p:cNvPr id="105" name="TextBox 104">
            <a:extLst>
              <a:ext uri="{FF2B5EF4-FFF2-40B4-BE49-F238E27FC236}">
                <a16:creationId xmlns:a16="http://schemas.microsoft.com/office/drawing/2014/main" id="{96B5901E-5B8E-4ECA-B099-DC410C2EBCCB}"/>
              </a:ext>
            </a:extLst>
          </p:cNvPr>
          <p:cNvSpPr txBox="1"/>
          <p:nvPr/>
        </p:nvSpPr>
        <p:spPr>
          <a:xfrm>
            <a:off x="3386931" y="20478441"/>
            <a:ext cx="2237239" cy="830997"/>
          </a:xfrm>
          <a:prstGeom prst="rect">
            <a:avLst/>
          </a:prstGeom>
          <a:noFill/>
        </p:spPr>
        <p:txBody>
          <a:bodyPr wrap="square" rtlCol="0">
            <a:spAutoFit/>
          </a:bodyPr>
          <a:lstStyle/>
          <a:p>
            <a:r>
              <a:rPr lang="en-CA" sz="4800" b="1" dirty="0">
                <a:latin typeface="Symbol" panose="05050102010706020507" pitchFamily="18" charset="2"/>
                <a:cs typeface="Adobe Devanagari" panose="02040503050201020203" pitchFamily="18" charset="0"/>
              </a:rPr>
              <a:t>b</a:t>
            </a:r>
            <a:r>
              <a:rPr lang="en-CA" sz="4800" b="1" dirty="0">
                <a:latin typeface="Adobe Devanagari" panose="02040503050201020203" pitchFamily="18" charset="0"/>
                <a:cs typeface="Adobe Devanagari" panose="02040503050201020203" pitchFamily="18" charset="0"/>
              </a:rPr>
              <a:t>-turn</a:t>
            </a:r>
          </a:p>
        </p:txBody>
      </p:sp>
      <p:sp>
        <p:nvSpPr>
          <p:cNvPr id="61" name="TextBox 60">
            <a:extLst>
              <a:ext uri="{FF2B5EF4-FFF2-40B4-BE49-F238E27FC236}">
                <a16:creationId xmlns:a16="http://schemas.microsoft.com/office/drawing/2014/main" id="{7E289EAF-D64E-4954-8B2A-FB41A296DF9A}"/>
              </a:ext>
            </a:extLst>
          </p:cNvPr>
          <p:cNvSpPr txBox="1"/>
          <p:nvPr/>
        </p:nvSpPr>
        <p:spPr>
          <a:xfrm>
            <a:off x="29378131" y="23755601"/>
            <a:ext cx="12726599" cy="12280285"/>
          </a:xfrm>
          <a:prstGeom prst="rect">
            <a:avLst/>
          </a:prstGeom>
          <a:noFill/>
        </p:spPr>
        <p:txBody>
          <a:bodyPr wrap="square" rtlCol="0">
            <a:spAutoFit/>
          </a:bodyPr>
          <a:lstStyle/>
          <a:p>
            <a:pPr marL="342900" lvl="0" indent="-342900" algn="just">
              <a:buFont typeface="+mj-lt"/>
              <a:buAutoNum type="arabicPeriod"/>
            </a:pPr>
            <a:r>
              <a:rPr lang="en-US" sz="3600" dirty="0">
                <a:latin typeface="Adobe Devanagari" panose="02040503050201020203" pitchFamily="18" charset="0"/>
                <a:cs typeface="Adobe Devanagari" panose="02040503050201020203" pitchFamily="18" charset="0"/>
              </a:rPr>
              <a:t> </a:t>
            </a:r>
            <a:r>
              <a:rPr lang="en-CA" sz="3600" dirty="0">
                <a:latin typeface="Adobe Devanagari" panose="02040503050201020203" pitchFamily="18" charset="0"/>
                <a:cs typeface="Adobe Devanagari" panose="02040503050201020203" pitchFamily="18" charset="0"/>
              </a:rPr>
              <a:t>Mulamreddy, R.; Lubell, W. D. </a:t>
            </a:r>
            <a:r>
              <a:rPr lang="en-CA" sz="3600" i="1" dirty="0">
                <a:latin typeface="Adobe Devanagari" panose="02040503050201020203" pitchFamily="18" charset="0"/>
                <a:cs typeface="Adobe Devanagari" panose="02040503050201020203" pitchFamily="18" charset="0"/>
              </a:rPr>
              <a:t>Peptide Sci. </a:t>
            </a:r>
            <a:r>
              <a:rPr lang="en-CA" sz="3600" b="1" dirty="0">
                <a:latin typeface="Adobe Devanagari" panose="02040503050201020203" pitchFamily="18" charset="0"/>
                <a:cs typeface="Adobe Devanagari" panose="02040503050201020203" pitchFamily="18" charset="0"/>
              </a:rPr>
              <a:t>2020,</a:t>
            </a:r>
            <a:r>
              <a:rPr lang="en-CA" sz="3600" dirty="0">
                <a:latin typeface="Adobe Devanagari" panose="02040503050201020203" pitchFamily="18" charset="0"/>
                <a:cs typeface="Adobe Devanagari" panose="02040503050201020203" pitchFamily="18" charset="0"/>
              </a:rPr>
              <a:t> </a:t>
            </a:r>
            <a:r>
              <a:rPr lang="en-CA" sz="3600" i="1" dirty="0">
                <a:latin typeface="Adobe Devanagari" panose="02040503050201020203" pitchFamily="18" charset="0"/>
                <a:cs typeface="Adobe Devanagari" panose="02040503050201020203" pitchFamily="18" charset="0"/>
              </a:rPr>
              <a:t>112</a:t>
            </a:r>
            <a:r>
              <a:rPr lang="en-CA" sz="3600" dirty="0">
                <a:latin typeface="Adobe Devanagari" panose="02040503050201020203" pitchFamily="18" charset="0"/>
                <a:cs typeface="Adobe Devanagari" panose="02040503050201020203" pitchFamily="18" charset="0"/>
              </a:rPr>
              <a:t>, e24149.</a:t>
            </a:r>
          </a:p>
          <a:p>
            <a:pPr marL="342900" indent="-342900" algn="just">
              <a:buFont typeface="+mj-lt"/>
              <a:buAutoNum type="arabicPeriod"/>
            </a:pPr>
            <a:r>
              <a:rPr lang="en-US" sz="3600" dirty="0">
                <a:latin typeface="Adobe Devanagari" panose="02040503050201020203" pitchFamily="18" charset="0"/>
                <a:cs typeface="Adobe Devanagari" panose="02040503050201020203" pitchFamily="18" charset="0"/>
              </a:rPr>
              <a:t> Barnett, R.; Raszkowski, D.; Winckler, T.; Stallforth, P. </a:t>
            </a:r>
            <a:r>
              <a:rPr lang="en-US" sz="3600" i="1" dirty="0">
                <a:latin typeface="Adobe Devanagari" panose="02040503050201020203" pitchFamily="18" charset="0"/>
                <a:cs typeface="Adobe Devanagari" panose="02040503050201020203" pitchFamily="18" charset="0"/>
              </a:rPr>
              <a:t>Beilstein. J. Org. Chem. </a:t>
            </a:r>
            <a:r>
              <a:rPr lang="en-US" sz="3600" b="1" dirty="0">
                <a:latin typeface="Adobe Devanagari" panose="02040503050201020203" pitchFamily="18" charset="0"/>
                <a:cs typeface="Adobe Devanagari" panose="02040503050201020203" pitchFamily="18" charset="0"/>
              </a:rPr>
              <a:t>2017,</a:t>
            </a:r>
            <a:r>
              <a:rPr lang="en-US" sz="3600" dirty="0">
                <a:latin typeface="Adobe Devanagari" panose="02040503050201020203" pitchFamily="18" charset="0"/>
                <a:cs typeface="Adobe Devanagari" panose="02040503050201020203" pitchFamily="18" charset="0"/>
              </a:rPr>
              <a:t> </a:t>
            </a:r>
            <a:r>
              <a:rPr lang="en-US" sz="3600" i="1" dirty="0">
                <a:latin typeface="Adobe Devanagari" panose="02040503050201020203" pitchFamily="18" charset="0"/>
                <a:cs typeface="Adobe Devanagari" panose="02040503050201020203" pitchFamily="18" charset="0"/>
              </a:rPr>
              <a:t>13</a:t>
            </a:r>
            <a:r>
              <a:rPr lang="en-US" sz="3600" dirty="0">
                <a:latin typeface="Adobe Devanagari" panose="02040503050201020203" pitchFamily="18" charset="0"/>
                <a:cs typeface="Adobe Devanagari" panose="02040503050201020203" pitchFamily="18" charset="0"/>
              </a:rPr>
              <a:t>, 247-250.</a:t>
            </a:r>
            <a:endParaRPr lang="en-CA" sz="3600" dirty="0">
              <a:latin typeface="Adobe Devanagari" panose="02040503050201020203" pitchFamily="18" charset="0"/>
              <a:cs typeface="Adobe Devanagari" panose="02040503050201020203" pitchFamily="18" charset="0"/>
            </a:endParaRPr>
          </a:p>
          <a:p>
            <a:pPr marL="342900" lvl="0" indent="-342900" algn="just">
              <a:buFont typeface="+mj-lt"/>
              <a:buAutoNum type="arabicPeriod"/>
            </a:pPr>
            <a:r>
              <a:rPr lang="en-US" sz="3600" dirty="0">
                <a:latin typeface="Adobe Devanagari" panose="02040503050201020203" pitchFamily="18" charset="0"/>
                <a:cs typeface="Adobe Devanagari" panose="02040503050201020203" pitchFamily="18" charset="0"/>
              </a:rPr>
              <a:t>R. M. Freindineger, Peptides: Synthesis, Structure, Function. in Proceedings of the 7th American Peptide Symposium (Eds: D. H. Rich, E. Gross), Pierce Chemical Company, Rockford 1981, p. 673. </a:t>
            </a:r>
          </a:p>
          <a:p>
            <a:pPr marL="342900" indent="-342900" algn="just">
              <a:buFont typeface="+mj-lt"/>
              <a:buAutoNum type="arabicPeriod"/>
            </a:pPr>
            <a:r>
              <a:rPr lang="en-CA" sz="3600" dirty="0">
                <a:latin typeface="Adobe Devanagari" panose="02040503050201020203" pitchFamily="18" charset="0"/>
                <a:cs typeface="Adobe Devanagari" panose="02040503050201020203" pitchFamily="18" charset="0"/>
              </a:rPr>
              <a:t>Semple, J. E.; Rowley, D. C.; Brunck, T. K.; Ha-Uong, T.; Minami, N. K.; Owens, T. D.; Tamura, S. Y.; Goldman, E. A.; Siev, D. V.; Ardecky, R. J. </a:t>
            </a:r>
            <a:r>
              <a:rPr lang="en-CA" sz="3600" i="1" dirty="0">
                <a:latin typeface="Adobe Devanagari" panose="02040503050201020203" pitchFamily="18" charset="0"/>
                <a:cs typeface="Adobe Devanagari" panose="02040503050201020203" pitchFamily="18" charset="0"/>
              </a:rPr>
              <a:t>J. Med. Chem. </a:t>
            </a:r>
            <a:r>
              <a:rPr lang="en-CA" sz="3600" b="1" dirty="0">
                <a:latin typeface="Adobe Devanagari" panose="02040503050201020203" pitchFamily="18" charset="0"/>
                <a:cs typeface="Adobe Devanagari" panose="02040503050201020203" pitchFamily="18" charset="0"/>
              </a:rPr>
              <a:t>1996,</a:t>
            </a:r>
            <a:r>
              <a:rPr lang="en-CA" sz="3600" dirty="0">
                <a:latin typeface="Adobe Devanagari" panose="02040503050201020203" pitchFamily="18" charset="0"/>
                <a:cs typeface="Adobe Devanagari" panose="02040503050201020203" pitchFamily="18" charset="0"/>
              </a:rPr>
              <a:t> </a:t>
            </a:r>
            <a:r>
              <a:rPr lang="en-CA" sz="3600" i="1" dirty="0">
                <a:latin typeface="Adobe Devanagari" panose="02040503050201020203" pitchFamily="18" charset="0"/>
                <a:cs typeface="Adobe Devanagari" panose="02040503050201020203" pitchFamily="18" charset="0"/>
              </a:rPr>
              <a:t>39</a:t>
            </a:r>
            <a:r>
              <a:rPr lang="en-CA" sz="3600" dirty="0">
                <a:latin typeface="Adobe Devanagari" panose="02040503050201020203" pitchFamily="18" charset="0"/>
                <a:cs typeface="Adobe Devanagari" panose="02040503050201020203" pitchFamily="18" charset="0"/>
              </a:rPr>
              <a:t>, 4531-4536.</a:t>
            </a:r>
            <a:r>
              <a:rPr lang="en-US" sz="3600" dirty="0">
                <a:latin typeface="Adobe Devanagari" panose="02040503050201020203" pitchFamily="18" charset="0"/>
                <a:cs typeface="Adobe Devanagari" panose="02040503050201020203" pitchFamily="18" charset="0"/>
              </a:rPr>
              <a:t> </a:t>
            </a:r>
          </a:p>
          <a:p>
            <a:pPr marL="342900" indent="-342900" algn="just">
              <a:buFont typeface="+mj-lt"/>
              <a:buAutoNum type="arabicPeriod"/>
            </a:pPr>
            <a:r>
              <a:rPr lang="en-US" sz="3600" dirty="0">
                <a:latin typeface="Adobe Devanagari" panose="02040503050201020203" pitchFamily="18" charset="0"/>
                <a:cs typeface="Adobe Devanagari" panose="02040503050201020203" pitchFamily="18" charset="0"/>
              </a:rPr>
              <a:t>Pinyol, E. ; Frutos, S.; Grillo-Bosch, D.; Giralt, E.; Clotet, B.;. Esté, J. A.; Diez, A. </a:t>
            </a:r>
            <a:r>
              <a:rPr lang="en-US" sz="3600" i="1" dirty="0">
                <a:latin typeface="Adobe Devanagari" panose="02040503050201020203" pitchFamily="18" charset="0"/>
                <a:cs typeface="Adobe Devanagari" panose="02040503050201020203" pitchFamily="18" charset="0"/>
              </a:rPr>
              <a:t>Org. Biomol. Chem.</a:t>
            </a:r>
            <a:r>
              <a:rPr lang="en-US" sz="3600" dirty="0">
                <a:latin typeface="Adobe Devanagari" panose="02040503050201020203" pitchFamily="18" charset="0"/>
                <a:cs typeface="Adobe Devanagari" panose="02040503050201020203" pitchFamily="18" charset="0"/>
              </a:rPr>
              <a:t> </a:t>
            </a:r>
            <a:r>
              <a:rPr lang="en-US" sz="3600" b="1" dirty="0">
                <a:latin typeface="Adobe Devanagari" panose="02040503050201020203" pitchFamily="18" charset="0"/>
                <a:cs typeface="Adobe Devanagari" panose="02040503050201020203" pitchFamily="18" charset="0"/>
              </a:rPr>
              <a:t>2012</a:t>
            </a:r>
            <a:r>
              <a:rPr lang="en-US" sz="3600" dirty="0">
                <a:latin typeface="Adobe Devanagari" panose="02040503050201020203" pitchFamily="18" charset="0"/>
                <a:cs typeface="Adobe Devanagari" panose="02040503050201020203" pitchFamily="18" charset="0"/>
              </a:rPr>
              <a:t>, </a:t>
            </a:r>
            <a:r>
              <a:rPr lang="en-US" sz="3600" i="1" dirty="0">
                <a:latin typeface="Adobe Devanagari" panose="02040503050201020203" pitchFamily="18" charset="0"/>
                <a:cs typeface="Adobe Devanagari" panose="02040503050201020203" pitchFamily="18" charset="0"/>
              </a:rPr>
              <a:t>10</a:t>
            </a:r>
            <a:r>
              <a:rPr lang="en-US" sz="3600" dirty="0">
                <a:latin typeface="Adobe Devanagari" panose="02040503050201020203" pitchFamily="18" charset="0"/>
                <a:cs typeface="Adobe Devanagari" panose="02040503050201020203" pitchFamily="18" charset="0"/>
              </a:rPr>
              <a:t>, 4348.</a:t>
            </a:r>
          </a:p>
          <a:p>
            <a:pPr marL="342900" indent="-342900" algn="just">
              <a:buFont typeface="+mj-lt"/>
              <a:buAutoNum type="arabicPeriod"/>
            </a:pPr>
            <a:r>
              <a:rPr lang="en-CA" sz="3600" dirty="0">
                <a:latin typeface="Adobe Devanagari" panose="02040503050201020203" pitchFamily="18" charset="0"/>
                <a:cs typeface="Adobe Devanagari" panose="02040503050201020203" pitchFamily="18" charset="0"/>
              </a:rPr>
              <a:t>De Laszlo, S.; Bush, B.; Doyle, J.; Greenlee, W.; Hangauer, D.; Halgren, T.; Lynch, R.; Schorn, T.; Siegl, P. </a:t>
            </a:r>
            <a:r>
              <a:rPr lang="en-CA" sz="3600" i="1" dirty="0">
                <a:latin typeface="Adobe Devanagari" panose="02040503050201020203" pitchFamily="18" charset="0"/>
                <a:cs typeface="Adobe Devanagari" panose="02040503050201020203" pitchFamily="18" charset="0"/>
              </a:rPr>
              <a:t>J. Med. Chem.</a:t>
            </a:r>
            <a:r>
              <a:rPr lang="en-CA" sz="3600" dirty="0">
                <a:latin typeface="Adobe Devanagari" panose="02040503050201020203" pitchFamily="18" charset="0"/>
                <a:cs typeface="Adobe Devanagari" panose="02040503050201020203" pitchFamily="18" charset="0"/>
              </a:rPr>
              <a:t> </a:t>
            </a:r>
            <a:r>
              <a:rPr lang="en-CA" sz="3600" b="1" dirty="0">
                <a:latin typeface="Adobe Devanagari" panose="02040503050201020203" pitchFamily="18" charset="0"/>
                <a:cs typeface="Adobe Devanagari" panose="02040503050201020203" pitchFamily="18" charset="0"/>
              </a:rPr>
              <a:t>1992</a:t>
            </a:r>
            <a:r>
              <a:rPr lang="en-CA" sz="3600" dirty="0">
                <a:latin typeface="Adobe Devanagari" panose="02040503050201020203" pitchFamily="18" charset="0"/>
                <a:cs typeface="Adobe Devanagari" panose="02040503050201020203" pitchFamily="18" charset="0"/>
              </a:rPr>
              <a:t>, </a:t>
            </a:r>
            <a:r>
              <a:rPr lang="en-CA" sz="3600" i="1" dirty="0">
                <a:latin typeface="Adobe Devanagari" panose="02040503050201020203" pitchFamily="18" charset="0"/>
                <a:cs typeface="Adobe Devanagari" panose="02040503050201020203" pitchFamily="18" charset="0"/>
              </a:rPr>
              <a:t>35</a:t>
            </a:r>
            <a:r>
              <a:rPr lang="en-CA" sz="3600" dirty="0">
                <a:latin typeface="Adobe Devanagari" panose="02040503050201020203" pitchFamily="18" charset="0"/>
                <a:cs typeface="Adobe Devanagari" panose="02040503050201020203" pitchFamily="18" charset="0"/>
              </a:rPr>
              <a:t>, 833.</a:t>
            </a:r>
          </a:p>
          <a:p>
            <a:pPr marL="342900" indent="-342900" algn="just">
              <a:buFont typeface="+mj-lt"/>
              <a:buAutoNum type="arabicPeriod"/>
            </a:pPr>
            <a:r>
              <a:rPr lang="en-CA" sz="3600" dirty="0">
                <a:latin typeface="Adobe Devanagari" panose="02040503050201020203" pitchFamily="18" charset="0"/>
                <a:cs typeface="Adobe Devanagari" panose="02040503050201020203" pitchFamily="18" charset="0"/>
              </a:rPr>
              <a:t>Rodríguez, R.; Estiarte, M. A.; Diez, A.; Rubiralta, M.; Colell, A.; García-Ruiz, C.; Fernández-Checa, J. </a:t>
            </a:r>
            <a:r>
              <a:rPr lang="en-CA" sz="3600" i="1" dirty="0">
                <a:latin typeface="Adobe Devanagari" panose="02040503050201020203" pitchFamily="18" charset="0"/>
                <a:cs typeface="Adobe Devanagari" panose="02040503050201020203" pitchFamily="18" charset="0"/>
              </a:rPr>
              <a:t>Tetrahedron </a:t>
            </a:r>
            <a:r>
              <a:rPr lang="en-CA" sz="3600" b="1" dirty="0">
                <a:latin typeface="Adobe Devanagari" panose="02040503050201020203" pitchFamily="18" charset="0"/>
                <a:cs typeface="Adobe Devanagari" panose="02040503050201020203" pitchFamily="18" charset="0"/>
              </a:rPr>
              <a:t>1996,</a:t>
            </a:r>
            <a:r>
              <a:rPr lang="en-CA" sz="3600" dirty="0">
                <a:latin typeface="Adobe Devanagari" panose="02040503050201020203" pitchFamily="18" charset="0"/>
                <a:cs typeface="Adobe Devanagari" panose="02040503050201020203" pitchFamily="18" charset="0"/>
              </a:rPr>
              <a:t> </a:t>
            </a:r>
            <a:r>
              <a:rPr lang="en-CA" sz="3600" i="1" dirty="0">
                <a:latin typeface="Adobe Devanagari" panose="02040503050201020203" pitchFamily="18" charset="0"/>
                <a:cs typeface="Adobe Devanagari" panose="02040503050201020203" pitchFamily="18" charset="0"/>
              </a:rPr>
              <a:t>52</a:t>
            </a:r>
            <a:r>
              <a:rPr lang="en-CA" sz="3600" dirty="0">
                <a:latin typeface="Adobe Devanagari" panose="02040503050201020203" pitchFamily="18" charset="0"/>
                <a:cs typeface="Adobe Devanagari" panose="02040503050201020203" pitchFamily="18" charset="0"/>
              </a:rPr>
              <a:t>, 7727-7736.</a:t>
            </a:r>
          </a:p>
          <a:p>
            <a:pPr marL="342900" indent="-342900" algn="just">
              <a:buFont typeface="+mj-lt"/>
              <a:buAutoNum type="arabicPeriod"/>
            </a:pPr>
            <a:r>
              <a:rPr lang="en-US" sz="3600" dirty="0">
                <a:latin typeface="Adobe Devanagari" panose="02040503050201020203" pitchFamily="18" charset="0"/>
                <a:cs typeface="Adobe Devanagari" panose="02040503050201020203" pitchFamily="18" charset="0"/>
              </a:rPr>
              <a:t>Ottersbach, P. A.; Schmitz, J.; Schnakenburg, G.; Gütschow, M. </a:t>
            </a:r>
            <a:r>
              <a:rPr lang="en-US" sz="3600" i="1" dirty="0">
                <a:latin typeface="Adobe Devanagari" panose="02040503050201020203" pitchFamily="18" charset="0"/>
                <a:cs typeface="Adobe Devanagari" panose="02040503050201020203" pitchFamily="18" charset="0"/>
              </a:rPr>
              <a:t>Org. Lett.</a:t>
            </a:r>
            <a:r>
              <a:rPr lang="en-US" sz="3600" dirty="0">
                <a:latin typeface="Adobe Devanagari" panose="02040503050201020203" pitchFamily="18" charset="0"/>
                <a:cs typeface="Adobe Devanagari" panose="02040503050201020203" pitchFamily="18" charset="0"/>
              </a:rPr>
              <a:t> </a:t>
            </a:r>
            <a:r>
              <a:rPr lang="en-US" sz="3600" b="1" dirty="0">
                <a:latin typeface="Adobe Devanagari" panose="02040503050201020203" pitchFamily="18" charset="0"/>
                <a:cs typeface="Adobe Devanagari" panose="02040503050201020203" pitchFamily="18" charset="0"/>
              </a:rPr>
              <a:t>2013</a:t>
            </a:r>
            <a:r>
              <a:rPr lang="en-US" sz="3600" dirty="0">
                <a:latin typeface="Adobe Devanagari" panose="02040503050201020203" pitchFamily="18" charset="0"/>
                <a:cs typeface="Adobe Devanagari" panose="02040503050201020203" pitchFamily="18" charset="0"/>
              </a:rPr>
              <a:t>, </a:t>
            </a:r>
            <a:r>
              <a:rPr lang="en-US" sz="3600" i="1" dirty="0">
                <a:latin typeface="Adobe Devanagari" panose="02040503050201020203" pitchFamily="18" charset="0"/>
                <a:cs typeface="Adobe Devanagari" panose="02040503050201020203" pitchFamily="18" charset="0"/>
              </a:rPr>
              <a:t>15</a:t>
            </a:r>
            <a:r>
              <a:rPr lang="en-US" sz="3600" dirty="0">
                <a:latin typeface="Adobe Devanagari" panose="02040503050201020203" pitchFamily="18" charset="0"/>
                <a:cs typeface="Adobe Devanagari" panose="02040503050201020203" pitchFamily="18" charset="0"/>
              </a:rPr>
              <a:t>, 448.</a:t>
            </a:r>
          </a:p>
          <a:p>
            <a:pPr marL="342900" indent="-342900" algn="just">
              <a:buFont typeface="+mj-lt"/>
              <a:buAutoNum type="arabicPeriod"/>
            </a:pPr>
            <a:r>
              <a:rPr lang="en-CA" sz="3600" dirty="0">
                <a:latin typeface="Adobe Devanagari" panose="02040503050201020203" pitchFamily="18" charset="0"/>
                <a:cs typeface="Adobe Devanagari" panose="02040503050201020203" pitchFamily="18" charset="0"/>
              </a:rPr>
              <a:t> Chauhan, P. S.; Brettell, S.; Ramakotaiah, M.; Diarra, S.; Nguyen, A. M. T.; Wei, X.; Hamdane, Y.; Yongo-Luwawa, C. D.; Lubell, W. D.. </a:t>
            </a:r>
            <a:r>
              <a:rPr lang="en-CA" sz="3600" i="1" dirty="0">
                <a:latin typeface="Adobe Devanagari" panose="02040503050201020203" pitchFamily="18" charset="0"/>
                <a:cs typeface="Adobe Devanagari" panose="02040503050201020203" pitchFamily="18" charset="0"/>
              </a:rPr>
              <a:t>Can. J. Chem. </a:t>
            </a:r>
            <a:r>
              <a:rPr lang="en-CA" sz="3600" b="1" dirty="0">
                <a:latin typeface="Adobe Devanagari" panose="02040503050201020203" pitchFamily="18" charset="0"/>
                <a:cs typeface="Adobe Devanagari" panose="02040503050201020203" pitchFamily="18" charset="0"/>
              </a:rPr>
              <a:t>2020,</a:t>
            </a:r>
            <a:r>
              <a:rPr lang="en-CA" sz="3600" dirty="0">
                <a:latin typeface="Adobe Devanagari" panose="02040503050201020203" pitchFamily="18" charset="0"/>
                <a:cs typeface="Adobe Devanagari" panose="02040503050201020203" pitchFamily="18" charset="0"/>
              </a:rPr>
              <a:t> </a:t>
            </a:r>
            <a:r>
              <a:rPr lang="en-CA" sz="3600" i="1" dirty="0">
                <a:latin typeface="Adobe Devanagari" panose="02040503050201020203" pitchFamily="18" charset="0"/>
                <a:cs typeface="Adobe Devanagari" panose="02040503050201020203" pitchFamily="18" charset="0"/>
              </a:rPr>
              <a:t>98</a:t>
            </a:r>
            <a:r>
              <a:rPr lang="en-CA" sz="3600" dirty="0">
                <a:latin typeface="Adobe Devanagari" panose="02040503050201020203" pitchFamily="18" charset="0"/>
                <a:cs typeface="Adobe Devanagari" panose="02040503050201020203" pitchFamily="18" charset="0"/>
              </a:rPr>
              <a:t>, 485-494.</a:t>
            </a:r>
            <a:endParaRPr lang="en-US" sz="3600" dirty="0">
              <a:latin typeface="Adobe Devanagari" panose="02040503050201020203" pitchFamily="18" charset="0"/>
              <a:cs typeface="Adobe Devanagari" panose="02040503050201020203" pitchFamily="18" charset="0"/>
            </a:endParaRPr>
          </a:p>
        </p:txBody>
      </p:sp>
      <p:sp>
        <p:nvSpPr>
          <p:cNvPr id="63" name="TextBox 62">
            <a:extLst>
              <a:ext uri="{FF2B5EF4-FFF2-40B4-BE49-F238E27FC236}">
                <a16:creationId xmlns:a16="http://schemas.microsoft.com/office/drawing/2014/main" id="{4951F8C5-8B6B-FC47-8C46-45352C9FB592}"/>
              </a:ext>
            </a:extLst>
          </p:cNvPr>
          <p:cNvSpPr txBox="1"/>
          <p:nvPr/>
        </p:nvSpPr>
        <p:spPr>
          <a:xfrm>
            <a:off x="29139861" y="18674965"/>
            <a:ext cx="13425588" cy="830997"/>
          </a:xfrm>
          <a:prstGeom prst="rect">
            <a:avLst/>
          </a:prstGeom>
          <a:solidFill>
            <a:schemeClr val="bg2"/>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CA" sz="4800" b="1" dirty="0">
                <a:latin typeface="Adobe Devanagari" panose="02040503050201020203" pitchFamily="18" charset="0"/>
                <a:ea typeface="Arial" charset="0"/>
                <a:cs typeface="Adobe Devanagari" panose="02040503050201020203" pitchFamily="18" charset="0"/>
              </a:rPr>
              <a:t>Conclusions</a:t>
            </a:r>
          </a:p>
        </p:txBody>
      </p:sp>
      <p:sp>
        <p:nvSpPr>
          <p:cNvPr id="64" name="TextBox 63">
            <a:extLst>
              <a:ext uri="{FF2B5EF4-FFF2-40B4-BE49-F238E27FC236}">
                <a16:creationId xmlns:a16="http://schemas.microsoft.com/office/drawing/2014/main" id="{7BA80E39-9A67-1040-81FD-F943306AB86C}"/>
              </a:ext>
            </a:extLst>
          </p:cNvPr>
          <p:cNvSpPr txBox="1"/>
          <p:nvPr/>
        </p:nvSpPr>
        <p:spPr>
          <a:xfrm>
            <a:off x="29059768" y="36300100"/>
            <a:ext cx="13425588" cy="830997"/>
          </a:xfrm>
          <a:prstGeom prst="rect">
            <a:avLst/>
          </a:prstGeom>
          <a:solidFill>
            <a:schemeClr val="bg2"/>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CA" sz="4800" b="1" dirty="0">
                <a:latin typeface="Adobe Devanagari" panose="02040503050201020203" pitchFamily="18" charset="0"/>
                <a:ea typeface="Arial" charset="0"/>
                <a:cs typeface="Adobe Devanagari" panose="02040503050201020203" pitchFamily="18" charset="0"/>
              </a:rPr>
              <a:t>Acknowledgements</a:t>
            </a:r>
          </a:p>
        </p:txBody>
      </p:sp>
      <p:sp>
        <p:nvSpPr>
          <p:cNvPr id="73" name="TextBox 72">
            <a:extLst>
              <a:ext uri="{FF2B5EF4-FFF2-40B4-BE49-F238E27FC236}">
                <a16:creationId xmlns:a16="http://schemas.microsoft.com/office/drawing/2014/main" id="{6F19E2E3-F202-F840-84C1-66DE158BC433}"/>
              </a:ext>
            </a:extLst>
          </p:cNvPr>
          <p:cNvSpPr txBox="1"/>
          <p:nvPr/>
        </p:nvSpPr>
        <p:spPr>
          <a:xfrm>
            <a:off x="28983568" y="22895291"/>
            <a:ext cx="13425588" cy="830997"/>
          </a:xfrm>
          <a:prstGeom prst="rect">
            <a:avLst/>
          </a:prstGeom>
          <a:solidFill>
            <a:schemeClr val="bg2"/>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CA" sz="4800" b="1" dirty="0">
                <a:latin typeface="Adobe Devanagari" panose="02040503050201020203" pitchFamily="18" charset="0"/>
                <a:ea typeface="Arial" charset="0"/>
                <a:cs typeface="Adobe Devanagari" panose="02040503050201020203" pitchFamily="18" charset="0"/>
              </a:rPr>
              <a:t>References</a:t>
            </a:r>
          </a:p>
        </p:txBody>
      </p:sp>
      <p:sp>
        <p:nvSpPr>
          <p:cNvPr id="43" name="TextBox 42">
            <a:extLst>
              <a:ext uri="{FF2B5EF4-FFF2-40B4-BE49-F238E27FC236}">
                <a16:creationId xmlns:a16="http://schemas.microsoft.com/office/drawing/2014/main" id="{9FB91959-185D-9241-9ECE-8F0E7E5574F7}"/>
              </a:ext>
            </a:extLst>
          </p:cNvPr>
          <p:cNvSpPr txBox="1"/>
          <p:nvPr/>
        </p:nvSpPr>
        <p:spPr>
          <a:xfrm>
            <a:off x="7605520" y="20478441"/>
            <a:ext cx="6355690" cy="830997"/>
          </a:xfrm>
          <a:prstGeom prst="rect">
            <a:avLst/>
          </a:prstGeom>
          <a:noFill/>
        </p:spPr>
        <p:txBody>
          <a:bodyPr wrap="square" rtlCol="0">
            <a:spAutoFit/>
          </a:bodyPr>
          <a:lstStyle/>
          <a:p>
            <a:r>
              <a:rPr lang="en-CA" sz="4800" b="1" dirty="0">
                <a:latin typeface="Adobe Devanagari" panose="02040503050201020203" pitchFamily="18" charset="0"/>
                <a:cs typeface="Adobe Devanagari" panose="02040503050201020203" pitchFamily="18" charset="0"/>
              </a:rPr>
              <a:t>Adl-</a:t>
            </a:r>
            <a:r>
              <a:rPr lang="en-CA" sz="4800" b="1" dirty="0">
                <a:latin typeface="Symbol" panose="05050102010706020507" pitchFamily="18" charset="2"/>
                <a:cs typeface="Adobe Devanagari" panose="02040503050201020203" pitchFamily="18" charset="0"/>
              </a:rPr>
              <a:t>b</a:t>
            </a:r>
            <a:r>
              <a:rPr lang="en-CA" sz="4800" b="1" dirty="0">
                <a:latin typeface="Adobe Devanagari" panose="02040503050201020203" pitchFamily="18" charset="0"/>
                <a:cs typeface="Adobe Devanagari" panose="02040503050201020203" pitchFamily="18" charset="0"/>
              </a:rPr>
              <a:t>-turn mimic</a:t>
            </a:r>
          </a:p>
        </p:txBody>
      </p:sp>
      <p:sp>
        <p:nvSpPr>
          <p:cNvPr id="45" name="TextBox 44">
            <a:extLst>
              <a:ext uri="{FF2B5EF4-FFF2-40B4-BE49-F238E27FC236}">
                <a16:creationId xmlns:a16="http://schemas.microsoft.com/office/drawing/2014/main" id="{6D073312-E10B-674B-8B9D-502987479F8D}"/>
              </a:ext>
            </a:extLst>
          </p:cNvPr>
          <p:cNvSpPr txBox="1"/>
          <p:nvPr/>
        </p:nvSpPr>
        <p:spPr>
          <a:xfrm>
            <a:off x="718433" y="21795588"/>
            <a:ext cx="13238721" cy="6863417"/>
          </a:xfrm>
          <a:prstGeom prst="rect">
            <a:avLst/>
          </a:prstGeom>
          <a:noFill/>
        </p:spPr>
        <p:txBody>
          <a:bodyPr wrap="square" rtlCol="0">
            <a:spAutoFit/>
          </a:bodyPr>
          <a:lstStyle/>
          <a:p>
            <a:pPr algn="just"/>
            <a:r>
              <a:rPr lang="en-CA" sz="4400" dirty="0">
                <a:latin typeface="Adobe Devanagari" panose="02040503050201020203" pitchFamily="18" charset="0"/>
                <a:cs typeface="Adobe Devanagari" panose="02040503050201020203" pitchFamily="18" charset="0"/>
              </a:rPr>
              <a:t>The natural chemoattractant peptide glorin and glorinamide counterpart contain Adl residues (Figure 1) [2]. Moreover, Adl peptide analogs have been employed to study the conformation of methionine-enkephalin [3], and to prepare inhibitors of thrombin [4] and HIV1-protease dimerization [5]. 4-Phenyl Adl analogs have served in renin inhibitors [6]. In addition, 5-thiomethyl Adl analogs have served as a constrained methionine residues in peptide mimics with potential to act as a blockers of hepatic glutathione transport [7]. </a:t>
            </a:r>
            <a:endParaRPr lang="en-CA" sz="4400" dirty="0">
              <a:highlight>
                <a:srgbClr val="FFFF00"/>
              </a:highlight>
              <a:latin typeface="Adobe Devanagari" panose="02040503050201020203" pitchFamily="18" charset="0"/>
              <a:ea typeface="Arial" charset="0"/>
              <a:cs typeface="Adobe Devanagari" panose="02040503050201020203" pitchFamily="18" charset="0"/>
            </a:endParaRPr>
          </a:p>
        </p:txBody>
      </p:sp>
      <p:sp>
        <p:nvSpPr>
          <p:cNvPr id="53" name="TextBox 52">
            <a:extLst>
              <a:ext uri="{FF2B5EF4-FFF2-40B4-BE49-F238E27FC236}">
                <a16:creationId xmlns:a16="http://schemas.microsoft.com/office/drawing/2014/main" id="{16490F4F-83D3-CC4D-BFD1-B3064CA019C6}"/>
              </a:ext>
            </a:extLst>
          </p:cNvPr>
          <p:cNvSpPr txBox="1"/>
          <p:nvPr/>
        </p:nvSpPr>
        <p:spPr>
          <a:xfrm>
            <a:off x="14795941" y="14414803"/>
            <a:ext cx="13644488" cy="830997"/>
          </a:xfrm>
          <a:prstGeom prst="rect">
            <a:avLst/>
          </a:prstGeom>
          <a:solidFill>
            <a:schemeClr val="bg2"/>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CA" sz="4800" b="1" dirty="0">
                <a:latin typeface="Symbol" panose="05050102010706020507" pitchFamily="18" charset="2"/>
                <a:ea typeface="Arial" charset="0"/>
                <a:cs typeface="Adobe Devanagari" panose="02040503050201020203" pitchFamily="18" charset="0"/>
              </a:rPr>
              <a:t>g</a:t>
            </a:r>
            <a:r>
              <a:rPr lang="en-CA" sz="4800" b="1" dirty="0">
                <a:latin typeface="Adobe Devanagari" panose="02040503050201020203" pitchFamily="18" charset="0"/>
                <a:ea typeface="Arial" charset="0"/>
                <a:cs typeface="Adobe Devanagari" panose="02040503050201020203" pitchFamily="18" charset="0"/>
              </a:rPr>
              <a:t>-Vinyl-Adl-Gly analog synthesis</a:t>
            </a:r>
          </a:p>
        </p:txBody>
      </p:sp>
      <p:sp>
        <p:nvSpPr>
          <p:cNvPr id="54" name="TextBox 53">
            <a:extLst>
              <a:ext uri="{FF2B5EF4-FFF2-40B4-BE49-F238E27FC236}">
                <a16:creationId xmlns:a16="http://schemas.microsoft.com/office/drawing/2014/main" id="{1B94FB9F-9714-3649-847F-DE1F4C05D37F}"/>
              </a:ext>
            </a:extLst>
          </p:cNvPr>
          <p:cNvSpPr txBox="1"/>
          <p:nvPr/>
        </p:nvSpPr>
        <p:spPr>
          <a:xfrm>
            <a:off x="14983038" y="15376914"/>
            <a:ext cx="12812185" cy="2308324"/>
          </a:xfrm>
          <a:prstGeom prst="rect">
            <a:avLst/>
          </a:prstGeom>
          <a:noFill/>
        </p:spPr>
        <p:txBody>
          <a:bodyPr wrap="square" rtlCol="0">
            <a:spAutoFit/>
          </a:bodyPr>
          <a:lstStyle/>
          <a:p>
            <a:pPr algn="just"/>
            <a:r>
              <a:rPr lang="en-CA" sz="4800" dirty="0">
                <a:latin typeface="Adobe Devanagari" panose="02040503050201020203" pitchFamily="18" charset="0"/>
                <a:ea typeface="Arial" charset="0"/>
                <a:cs typeface="Adobe Devanagari" panose="02040503050201020203" pitchFamily="18" charset="0"/>
              </a:rPr>
              <a:t>Protected </a:t>
            </a:r>
            <a:r>
              <a:rPr lang="en-CA" sz="4800" dirty="0">
                <a:latin typeface="Symbol" panose="05050102010706020507" pitchFamily="18" charset="2"/>
                <a:ea typeface="Arial" charset="0"/>
                <a:cs typeface="Adobe Devanagari" panose="02040503050201020203" pitchFamily="18" charset="0"/>
              </a:rPr>
              <a:t>g</a:t>
            </a:r>
            <a:r>
              <a:rPr lang="en-CA" sz="4800" dirty="0">
                <a:latin typeface="Adobe Devanagari" panose="02040503050201020203" pitchFamily="18" charset="0"/>
                <a:ea typeface="Arial" charset="0"/>
                <a:cs typeface="Adobe Devanagari" panose="02040503050201020203" pitchFamily="18" charset="0"/>
              </a:rPr>
              <a:t>-vinyl-Adl-Gly dipeptide </a:t>
            </a:r>
            <a:r>
              <a:rPr lang="en-CA" sz="4800" b="1" dirty="0">
                <a:latin typeface="Adobe Devanagari" panose="02040503050201020203" pitchFamily="18" charset="0"/>
                <a:ea typeface="Arial" charset="0"/>
                <a:cs typeface="Adobe Devanagari" panose="02040503050201020203" pitchFamily="18" charset="0"/>
              </a:rPr>
              <a:t>6</a:t>
            </a:r>
            <a:r>
              <a:rPr lang="en-CA" sz="4800" dirty="0">
                <a:latin typeface="Adobe Devanagari" panose="02040503050201020203" pitchFamily="18" charset="0"/>
                <a:ea typeface="Arial" charset="0"/>
                <a:cs typeface="Adobe Devanagari" panose="02040503050201020203" pitchFamily="18" charset="0"/>
              </a:rPr>
              <a:t> was synthesized by an 8 step sequence featuring Cu-catalyzed allylation of iodo alanine </a:t>
            </a:r>
            <a:r>
              <a:rPr lang="en-CA" sz="4800" b="1" dirty="0">
                <a:latin typeface="Adobe Devanagari" panose="02040503050201020203" pitchFamily="18" charset="0"/>
                <a:ea typeface="Arial" charset="0"/>
                <a:cs typeface="Adobe Devanagari" panose="02040503050201020203" pitchFamily="18" charset="0"/>
              </a:rPr>
              <a:t>1</a:t>
            </a:r>
            <a:r>
              <a:rPr lang="en-CA" sz="4800" dirty="0">
                <a:latin typeface="Adobe Devanagari" panose="02040503050201020203" pitchFamily="18" charset="0"/>
                <a:ea typeface="Arial" charset="0"/>
                <a:cs typeface="Adobe Devanagari" panose="02040503050201020203" pitchFamily="18" charset="0"/>
              </a:rPr>
              <a:t> [1].</a:t>
            </a:r>
          </a:p>
        </p:txBody>
      </p:sp>
      <p:sp>
        <p:nvSpPr>
          <p:cNvPr id="55" name="TextBox 54">
            <a:extLst>
              <a:ext uri="{FF2B5EF4-FFF2-40B4-BE49-F238E27FC236}">
                <a16:creationId xmlns:a16="http://schemas.microsoft.com/office/drawing/2014/main" id="{8AC6A7C0-431E-0644-9FF9-32196BDB9DB9}"/>
              </a:ext>
            </a:extLst>
          </p:cNvPr>
          <p:cNvSpPr txBox="1"/>
          <p:nvPr/>
        </p:nvSpPr>
        <p:spPr>
          <a:xfrm>
            <a:off x="15084638" y="30943485"/>
            <a:ext cx="12812185" cy="3046988"/>
          </a:xfrm>
          <a:prstGeom prst="rect">
            <a:avLst/>
          </a:prstGeom>
          <a:noFill/>
        </p:spPr>
        <p:txBody>
          <a:bodyPr wrap="square" rtlCol="0">
            <a:spAutoFit/>
          </a:bodyPr>
          <a:lstStyle/>
          <a:p>
            <a:pPr algn="just"/>
            <a:r>
              <a:rPr lang="en-CA" sz="4800" dirty="0">
                <a:latin typeface="Adobe Devanagari" panose="02040503050201020203" pitchFamily="18" charset="0"/>
                <a:ea typeface="Arial" charset="0"/>
                <a:cs typeface="Adobe Devanagari" panose="02040503050201020203" pitchFamily="18" charset="0"/>
              </a:rPr>
              <a:t>Modification of the olefin of </a:t>
            </a:r>
            <a:r>
              <a:rPr lang="en-CA" sz="4800" dirty="0">
                <a:latin typeface="Symbol" panose="05050102010706020507" pitchFamily="18" charset="2"/>
                <a:ea typeface="Arial" charset="0"/>
                <a:cs typeface="Adobe Devanagari" panose="02040503050201020203" pitchFamily="18" charset="0"/>
              </a:rPr>
              <a:t>g</a:t>
            </a:r>
            <a:r>
              <a:rPr lang="en-CA" sz="4800" dirty="0">
                <a:latin typeface="Adobe Devanagari" panose="02040503050201020203" pitchFamily="18" charset="0"/>
                <a:ea typeface="Arial" charset="0"/>
                <a:cs typeface="Adobe Devanagari" panose="02040503050201020203" pitchFamily="18" charset="0"/>
              </a:rPr>
              <a:t>-vinyl-Adl-Gly dipeptide </a:t>
            </a:r>
            <a:r>
              <a:rPr lang="en-CA" sz="4800" b="1" dirty="0">
                <a:latin typeface="Adobe Devanagari" panose="02040503050201020203" pitchFamily="18" charset="0"/>
                <a:ea typeface="Arial" charset="0"/>
                <a:cs typeface="Adobe Devanagari" panose="02040503050201020203" pitchFamily="18" charset="0"/>
              </a:rPr>
              <a:t>5</a:t>
            </a:r>
            <a:r>
              <a:rPr lang="en-CA" sz="4800" dirty="0">
                <a:latin typeface="Adobe Devanagari" panose="02040503050201020203" pitchFamily="18" charset="0"/>
                <a:ea typeface="Arial" charset="0"/>
                <a:cs typeface="Adobe Devanagari" panose="02040503050201020203" pitchFamily="18" charset="0"/>
              </a:rPr>
              <a:t> by oxidation and peptide coupling has provided 5-(HO</a:t>
            </a:r>
            <a:r>
              <a:rPr lang="en-CA" sz="4800" baseline="-25000" dirty="0">
                <a:latin typeface="Adobe Devanagari" panose="02040503050201020203" pitchFamily="18" charset="0"/>
                <a:ea typeface="Arial" charset="0"/>
                <a:cs typeface="Adobe Devanagari" panose="02040503050201020203" pitchFamily="18" charset="0"/>
              </a:rPr>
              <a:t>2</a:t>
            </a:r>
            <a:r>
              <a:rPr lang="en-CA" sz="4800" dirty="0">
                <a:latin typeface="Adobe Devanagari" panose="02040503050201020203" pitchFamily="18" charset="0"/>
                <a:ea typeface="Arial" charset="0"/>
                <a:cs typeface="Adobe Devanagari" panose="02040503050201020203" pitchFamily="18" charset="0"/>
              </a:rPr>
              <a:t>C)Adl-Gly and 5-(H</a:t>
            </a:r>
            <a:r>
              <a:rPr lang="en-CA" sz="4800" baseline="-25000" dirty="0">
                <a:latin typeface="Adobe Devanagari" panose="02040503050201020203" pitchFamily="18" charset="0"/>
                <a:ea typeface="Arial" charset="0"/>
                <a:cs typeface="Adobe Devanagari" panose="02040503050201020203" pitchFamily="18" charset="0"/>
              </a:rPr>
              <a:t>2</a:t>
            </a:r>
            <a:r>
              <a:rPr lang="en-CA" sz="4800" dirty="0">
                <a:latin typeface="Adobe Devanagari" panose="02040503050201020203" pitchFamily="18" charset="0"/>
                <a:ea typeface="Arial" charset="0"/>
                <a:cs typeface="Adobe Devanagari" panose="02040503050201020203" pitchFamily="18" charset="0"/>
              </a:rPr>
              <a:t>NOC)Adl-Gly analogs </a:t>
            </a:r>
            <a:r>
              <a:rPr lang="en-CA" sz="4800" b="1" dirty="0">
                <a:latin typeface="Adobe Devanagari" panose="02040503050201020203" pitchFamily="18" charset="0"/>
                <a:ea typeface="Arial" charset="0"/>
                <a:cs typeface="Adobe Devanagari" panose="02040503050201020203" pitchFamily="18" charset="0"/>
              </a:rPr>
              <a:t>7</a:t>
            </a:r>
            <a:r>
              <a:rPr lang="en-CA" sz="4800" dirty="0">
                <a:latin typeface="Adobe Devanagari" panose="02040503050201020203" pitchFamily="18" charset="0"/>
                <a:ea typeface="Arial" charset="0"/>
                <a:cs typeface="Adobe Devanagari" panose="02040503050201020203" pitchFamily="18" charset="0"/>
              </a:rPr>
              <a:t> and </a:t>
            </a:r>
            <a:r>
              <a:rPr lang="en-CA" sz="4800" b="1" dirty="0">
                <a:latin typeface="Adobe Devanagari" panose="02040503050201020203" pitchFamily="18" charset="0"/>
                <a:ea typeface="Arial" charset="0"/>
                <a:cs typeface="Adobe Devanagari" panose="02040503050201020203" pitchFamily="18" charset="0"/>
              </a:rPr>
              <a:t>8</a:t>
            </a:r>
            <a:r>
              <a:rPr lang="en-CA" sz="4800" dirty="0">
                <a:latin typeface="Adobe Devanagari" panose="02040503050201020203" pitchFamily="18" charset="0"/>
                <a:ea typeface="Arial" charset="0"/>
                <a:cs typeface="Adobe Devanagari" panose="02040503050201020203" pitchFamily="18" charset="0"/>
              </a:rPr>
              <a:t> suitable for peptide synthesis [1].</a:t>
            </a:r>
          </a:p>
        </p:txBody>
      </p:sp>
      <p:sp>
        <p:nvSpPr>
          <p:cNvPr id="57" name="TextBox 56">
            <a:extLst>
              <a:ext uri="{FF2B5EF4-FFF2-40B4-BE49-F238E27FC236}">
                <a16:creationId xmlns:a16="http://schemas.microsoft.com/office/drawing/2014/main" id="{AC75206E-54AA-BD42-8B62-7E08589F6048}"/>
              </a:ext>
            </a:extLst>
          </p:cNvPr>
          <p:cNvSpPr txBox="1"/>
          <p:nvPr/>
        </p:nvSpPr>
        <p:spPr>
          <a:xfrm>
            <a:off x="16432252" y="5355213"/>
            <a:ext cx="10651115" cy="830997"/>
          </a:xfrm>
          <a:prstGeom prst="rect">
            <a:avLst/>
          </a:prstGeom>
          <a:solidFill>
            <a:schemeClr val="bg2"/>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CA" sz="4800" b="1" dirty="0">
                <a:latin typeface="Adobe Devanagari" panose="02040503050201020203" pitchFamily="18" charset="0"/>
                <a:ea typeface="Arial" charset="0"/>
                <a:cs typeface="Adobe Devanagari" panose="02040503050201020203" pitchFamily="18" charset="0"/>
              </a:rPr>
              <a:t>Synthesis of </a:t>
            </a:r>
            <a:r>
              <a:rPr lang="en-CA" sz="4800" b="1" dirty="0">
                <a:latin typeface="Symbol" pitchFamily="2" charset="2"/>
                <a:ea typeface="Arial" charset="0"/>
                <a:cs typeface="Adobe Devanagari" panose="02040503050201020203" pitchFamily="18" charset="0"/>
              </a:rPr>
              <a:t>g</a:t>
            </a:r>
            <a:r>
              <a:rPr lang="en-CA" sz="4800" b="1" dirty="0">
                <a:latin typeface="Adobe Devanagari" panose="02040503050201020203" pitchFamily="18" charset="0"/>
                <a:ea typeface="Arial" charset="0"/>
                <a:cs typeface="Adobe Devanagari" panose="02040503050201020203" pitchFamily="18" charset="0"/>
              </a:rPr>
              <a:t>-Substituted Adl peptides</a:t>
            </a:r>
          </a:p>
        </p:txBody>
      </p:sp>
      <p:sp>
        <p:nvSpPr>
          <p:cNvPr id="65" name="TextBox 64">
            <a:extLst>
              <a:ext uri="{FF2B5EF4-FFF2-40B4-BE49-F238E27FC236}">
                <a16:creationId xmlns:a16="http://schemas.microsoft.com/office/drawing/2014/main" id="{3CDBB99A-019F-A64D-8FCA-279525A3E6E8}"/>
              </a:ext>
            </a:extLst>
          </p:cNvPr>
          <p:cNvSpPr txBox="1"/>
          <p:nvPr/>
        </p:nvSpPr>
        <p:spPr>
          <a:xfrm>
            <a:off x="986453" y="28898290"/>
            <a:ext cx="13434262" cy="1569660"/>
          </a:xfrm>
          <a:prstGeom prst="rect">
            <a:avLst/>
          </a:prstGeom>
          <a:noFill/>
        </p:spPr>
        <p:txBody>
          <a:bodyPr wrap="square" rtlCol="0">
            <a:spAutoFit/>
          </a:bodyPr>
          <a:lstStyle/>
          <a:p>
            <a:r>
              <a:rPr lang="en-CA" sz="4800" b="1" dirty="0">
                <a:latin typeface="Adobe Devanagari" panose="02040503050201020203" pitchFamily="18" charset="0"/>
                <a:ea typeface="Arial" charset="0"/>
                <a:cs typeface="Adobe Devanagari" panose="02040503050201020203" pitchFamily="18" charset="0"/>
              </a:rPr>
              <a:t>Figure 1</a:t>
            </a:r>
            <a:r>
              <a:rPr lang="en-CA" sz="4800" dirty="0">
                <a:latin typeface="Adobe Devanagari" panose="02040503050201020203" pitchFamily="18" charset="0"/>
                <a:ea typeface="Arial" charset="0"/>
                <a:cs typeface="Adobe Devanagari" panose="02040503050201020203" pitchFamily="18" charset="0"/>
              </a:rPr>
              <a:t>. </a:t>
            </a:r>
            <a:r>
              <a:rPr lang="en-CA" sz="4800" b="1" dirty="0">
                <a:latin typeface="Adobe Devanagari" panose="02040503050201020203" pitchFamily="18" charset="0"/>
                <a:ea typeface="Arial" charset="0"/>
                <a:cs typeface="Adobe Devanagari" panose="02040503050201020203" pitchFamily="18" charset="0"/>
              </a:rPr>
              <a:t>Representative Adl analogs exhibiting biological and medicinal utility</a:t>
            </a:r>
          </a:p>
        </p:txBody>
      </p:sp>
      <p:graphicFrame>
        <p:nvGraphicFramePr>
          <p:cNvPr id="13" name="Object 12">
            <a:extLst>
              <a:ext uri="{FF2B5EF4-FFF2-40B4-BE49-F238E27FC236}">
                <a16:creationId xmlns:a16="http://schemas.microsoft.com/office/drawing/2014/main" id="{728A8C18-4D44-4226-9167-264EDA0C3C82}"/>
              </a:ext>
            </a:extLst>
          </p:cNvPr>
          <p:cNvGraphicFramePr>
            <a:graphicFrameLocks noChangeAspect="1"/>
          </p:cNvGraphicFramePr>
          <p:nvPr>
            <p:extLst>
              <p:ext uri="{D42A27DB-BD31-4B8C-83A1-F6EECF244321}">
                <p14:modId xmlns:p14="http://schemas.microsoft.com/office/powerpoint/2010/main" val="4159487956"/>
              </p:ext>
            </p:extLst>
          </p:nvPr>
        </p:nvGraphicFramePr>
        <p:xfrm>
          <a:off x="15353369" y="17465060"/>
          <a:ext cx="12583450" cy="4716067"/>
        </p:xfrm>
        <a:graphic>
          <a:graphicData uri="http://schemas.openxmlformats.org/presentationml/2006/ole">
            <mc:AlternateContent xmlns:mc="http://schemas.openxmlformats.org/markup-compatibility/2006">
              <mc:Choice xmlns:v="urn:schemas-microsoft-com:vml" Requires="v">
                <p:oleObj spid="_x0000_s2800" name="CS ChemDraw Drawing" r:id="rId9" imgW="5094514" imgH="1909339" progId="ChemDraw.Document.6.0">
                  <p:embed/>
                </p:oleObj>
              </mc:Choice>
              <mc:Fallback>
                <p:oleObj name="CS ChemDraw Drawing" r:id="rId9" imgW="5094514" imgH="1909339" progId="ChemDraw.Document.6.0">
                  <p:embed/>
                  <p:pic>
                    <p:nvPicPr>
                      <p:cNvPr id="0" name=""/>
                      <p:cNvPicPr/>
                      <p:nvPr/>
                    </p:nvPicPr>
                    <p:blipFill>
                      <a:blip r:embed="rId10"/>
                      <a:stretch>
                        <a:fillRect/>
                      </a:stretch>
                    </p:blipFill>
                    <p:spPr>
                      <a:xfrm>
                        <a:off x="15353369" y="17465060"/>
                        <a:ext cx="12583450" cy="471606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27592BAE-5079-4EF3-AA75-EDC3385A8D25}"/>
              </a:ext>
            </a:extLst>
          </p:cNvPr>
          <p:cNvGraphicFramePr>
            <a:graphicFrameLocks noChangeAspect="1"/>
          </p:cNvGraphicFramePr>
          <p:nvPr>
            <p:extLst>
              <p:ext uri="{D42A27DB-BD31-4B8C-83A1-F6EECF244321}">
                <p14:modId xmlns:p14="http://schemas.microsoft.com/office/powerpoint/2010/main" val="3064978949"/>
              </p:ext>
            </p:extLst>
          </p:nvPr>
        </p:nvGraphicFramePr>
        <p:xfrm>
          <a:off x="15328900" y="22980650"/>
          <a:ext cx="12631738" cy="6319838"/>
        </p:xfrm>
        <a:graphic>
          <a:graphicData uri="http://schemas.openxmlformats.org/presentationml/2006/ole">
            <mc:AlternateContent xmlns:mc="http://schemas.openxmlformats.org/markup-compatibility/2006">
              <mc:Choice xmlns:v="urn:schemas-microsoft-com:vml" Requires="v">
                <p:oleObj spid="_x0000_s2801" name="CS ChemDraw Drawing" r:id="rId11" imgW="5492338" imgH="2748353" progId="ChemDraw.Document.6.0">
                  <p:embed/>
                </p:oleObj>
              </mc:Choice>
              <mc:Fallback>
                <p:oleObj name="CS ChemDraw Drawing" r:id="rId11" imgW="5492338" imgH="2748353" progId="ChemDraw.Document.6.0">
                  <p:embed/>
                  <p:pic>
                    <p:nvPicPr>
                      <p:cNvPr id="0" name=""/>
                      <p:cNvPicPr/>
                      <p:nvPr/>
                    </p:nvPicPr>
                    <p:blipFill>
                      <a:blip r:embed="rId12"/>
                      <a:stretch>
                        <a:fillRect/>
                      </a:stretch>
                    </p:blipFill>
                    <p:spPr>
                      <a:xfrm>
                        <a:off x="15328900" y="22980650"/>
                        <a:ext cx="12631738" cy="6319838"/>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D19EBE1B-E041-4D4F-AF3B-1503554DF0C1}"/>
              </a:ext>
            </a:extLst>
          </p:cNvPr>
          <p:cNvGraphicFramePr>
            <a:graphicFrameLocks noChangeAspect="1"/>
          </p:cNvGraphicFramePr>
          <p:nvPr>
            <p:extLst>
              <p:ext uri="{D42A27DB-BD31-4B8C-83A1-F6EECF244321}">
                <p14:modId xmlns:p14="http://schemas.microsoft.com/office/powerpoint/2010/main" val="465870344"/>
              </p:ext>
            </p:extLst>
          </p:nvPr>
        </p:nvGraphicFramePr>
        <p:xfrm>
          <a:off x="15473363" y="34280475"/>
          <a:ext cx="12434887" cy="7151688"/>
        </p:xfrm>
        <a:graphic>
          <a:graphicData uri="http://schemas.openxmlformats.org/presentationml/2006/ole">
            <mc:AlternateContent xmlns:mc="http://schemas.openxmlformats.org/markup-compatibility/2006">
              <mc:Choice xmlns:v="urn:schemas-microsoft-com:vml" Requires="v">
                <p:oleObj spid="_x0000_s2802" name="CS ChemDraw Drawing" r:id="rId13" imgW="4781599" imgH="2750732" progId="ChemDraw.Document.6.0">
                  <p:embed/>
                </p:oleObj>
              </mc:Choice>
              <mc:Fallback>
                <p:oleObj name="CS ChemDraw Drawing" r:id="rId13" imgW="4781599" imgH="2750732" progId="ChemDraw.Document.6.0">
                  <p:embed/>
                  <p:pic>
                    <p:nvPicPr>
                      <p:cNvPr id="0" name=""/>
                      <p:cNvPicPr/>
                      <p:nvPr/>
                    </p:nvPicPr>
                    <p:blipFill>
                      <a:blip r:embed="rId14"/>
                      <a:stretch>
                        <a:fillRect/>
                      </a:stretch>
                    </p:blipFill>
                    <p:spPr>
                      <a:xfrm>
                        <a:off x="15473363" y="34280475"/>
                        <a:ext cx="12434887" cy="7151688"/>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279AF6BF-BD50-4A98-A631-6D0B9066C61C}"/>
              </a:ext>
            </a:extLst>
          </p:cNvPr>
          <p:cNvGraphicFramePr>
            <a:graphicFrameLocks noChangeAspect="1"/>
          </p:cNvGraphicFramePr>
          <p:nvPr>
            <p:extLst>
              <p:ext uri="{D42A27DB-BD31-4B8C-83A1-F6EECF244321}">
                <p14:modId xmlns:p14="http://schemas.microsoft.com/office/powerpoint/2010/main" val="1521353648"/>
              </p:ext>
            </p:extLst>
          </p:nvPr>
        </p:nvGraphicFramePr>
        <p:xfrm>
          <a:off x="30959177" y="11410420"/>
          <a:ext cx="9564506" cy="6944795"/>
        </p:xfrm>
        <a:graphic>
          <a:graphicData uri="http://schemas.openxmlformats.org/presentationml/2006/ole">
            <mc:AlternateContent xmlns:mc="http://schemas.openxmlformats.org/markup-compatibility/2006">
              <mc:Choice xmlns:v="urn:schemas-microsoft-com:vml" Requires="v">
                <p:oleObj spid="_x0000_s2803" name="CS ChemDraw Drawing" r:id="rId15" imgW="3355373" imgH="2436770" progId="ChemDraw.Document.6.0">
                  <p:embed/>
                </p:oleObj>
              </mc:Choice>
              <mc:Fallback>
                <p:oleObj name="CS ChemDraw Drawing" r:id="rId15" imgW="3355373" imgH="2436770" progId="ChemDraw.Document.6.0">
                  <p:embed/>
                  <p:pic>
                    <p:nvPicPr>
                      <p:cNvPr id="0" name=""/>
                      <p:cNvPicPr/>
                      <p:nvPr/>
                    </p:nvPicPr>
                    <p:blipFill>
                      <a:blip r:embed="rId16"/>
                      <a:stretch>
                        <a:fillRect/>
                      </a:stretch>
                    </p:blipFill>
                    <p:spPr>
                      <a:xfrm>
                        <a:off x="30959177" y="11410420"/>
                        <a:ext cx="9564506" cy="6944795"/>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968DA5D8-4259-4AC1-BDE6-1764F0DE1FBF}"/>
              </a:ext>
            </a:extLst>
          </p:cNvPr>
          <p:cNvGraphicFramePr>
            <a:graphicFrameLocks noChangeAspect="1"/>
          </p:cNvGraphicFramePr>
          <p:nvPr>
            <p:extLst>
              <p:ext uri="{D42A27DB-BD31-4B8C-83A1-F6EECF244321}">
                <p14:modId xmlns:p14="http://schemas.microsoft.com/office/powerpoint/2010/main" val="3258679208"/>
              </p:ext>
            </p:extLst>
          </p:nvPr>
        </p:nvGraphicFramePr>
        <p:xfrm>
          <a:off x="1411708" y="30425901"/>
          <a:ext cx="12500441" cy="11060011"/>
        </p:xfrm>
        <a:graphic>
          <a:graphicData uri="http://schemas.openxmlformats.org/presentationml/2006/ole">
            <mc:AlternateContent xmlns:mc="http://schemas.openxmlformats.org/markup-compatibility/2006">
              <mc:Choice xmlns:v="urn:schemas-microsoft-com:vml" Requires="v">
                <p:oleObj spid="_x0000_s2804" name="CS ChemDraw Drawing" r:id="rId17" imgW="5208517" imgH="4608338" progId="ChemDraw.Document.6.0">
                  <p:embed/>
                </p:oleObj>
              </mc:Choice>
              <mc:Fallback>
                <p:oleObj name="CS ChemDraw Drawing" r:id="rId17" imgW="5208517" imgH="4608338" progId="ChemDraw.Document.6.0">
                  <p:embed/>
                  <p:pic>
                    <p:nvPicPr>
                      <p:cNvPr id="0" name=""/>
                      <p:cNvPicPr/>
                      <p:nvPr/>
                    </p:nvPicPr>
                    <p:blipFill>
                      <a:blip r:embed="rId18"/>
                      <a:stretch>
                        <a:fillRect/>
                      </a:stretch>
                    </p:blipFill>
                    <p:spPr>
                      <a:xfrm>
                        <a:off x="1411708" y="30425901"/>
                        <a:ext cx="12500441" cy="11060011"/>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5F39A630-3E72-4024-A475-D4D3E5782D3D}"/>
              </a:ext>
            </a:extLst>
          </p:cNvPr>
          <p:cNvGraphicFramePr>
            <a:graphicFrameLocks noChangeAspect="1"/>
          </p:cNvGraphicFramePr>
          <p:nvPr>
            <p:extLst>
              <p:ext uri="{D42A27DB-BD31-4B8C-83A1-F6EECF244321}">
                <p14:modId xmlns:p14="http://schemas.microsoft.com/office/powerpoint/2010/main" val="157269807"/>
              </p:ext>
            </p:extLst>
          </p:nvPr>
        </p:nvGraphicFramePr>
        <p:xfrm>
          <a:off x="2601421" y="15514365"/>
          <a:ext cx="10456491" cy="4858378"/>
        </p:xfrm>
        <a:graphic>
          <a:graphicData uri="http://schemas.openxmlformats.org/presentationml/2006/ole">
            <mc:AlternateContent xmlns:mc="http://schemas.openxmlformats.org/markup-compatibility/2006">
              <mc:Choice xmlns:v="urn:schemas-microsoft-com:vml" Requires="v">
                <p:oleObj spid="_x0000_s2805" name="CS ChemDraw Drawing" r:id="rId19" imgW="5362303" imgH="2491476" progId="ChemDraw.Document.6.0">
                  <p:embed/>
                </p:oleObj>
              </mc:Choice>
              <mc:Fallback>
                <p:oleObj name="CS ChemDraw Drawing" r:id="rId19" imgW="5362303" imgH="2491476" progId="ChemDraw.Document.6.0">
                  <p:embed/>
                  <p:pic>
                    <p:nvPicPr>
                      <p:cNvPr id="0" name=""/>
                      <p:cNvPicPr/>
                      <p:nvPr/>
                    </p:nvPicPr>
                    <p:blipFill>
                      <a:blip r:embed="rId20"/>
                      <a:stretch>
                        <a:fillRect/>
                      </a:stretch>
                    </p:blipFill>
                    <p:spPr>
                      <a:xfrm>
                        <a:off x="2601421" y="15514365"/>
                        <a:ext cx="10456491" cy="4858378"/>
                      </a:xfrm>
                      <a:prstGeom prst="rect">
                        <a:avLst/>
                      </a:prstGeom>
                    </p:spPr>
                  </p:pic>
                </p:oleObj>
              </mc:Fallback>
            </mc:AlternateContent>
          </a:graphicData>
        </a:graphic>
      </p:graphicFrame>
      <p:pic>
        <p:nvPicPr>
          <p:cNvPr id="51" name="Picture 2" descr="logo">
            <a:extLst>
              <a:ext uri="{FF2B5EF4-FFF2-40B4-BE49-F238E27FC236}">
                <a16:creationId xmlns:a16="http://schemas.microsoft.com/office/drawing/2014/main" id="{EC794C6C-2D67-E94A-8C2A-112CB8A8654D}"/>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315445" y="39274674"/>
            <a:ext cx="1810274" cy="2090866"/>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2" descr="onds Nature et technologies">
            <a:hlinkClick r:id="rId22" tooltip="Go to Fonds Nature et technologies"/>
            <a:extLst>
              <a:ext uri="{FF2B5EF4-FFF2-40B4-BE49-F238E27FC236}">
                <a16:creationId xmlns:a16="http://schemas.microsoft.com/office/drawing/2014/main" id="{CAD2593F-BBA5-6747-9E71-29619604613C}"/>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4432022" y="39916650"/>
            <a:ext cx="4189885" cy="1435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80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43" grpId="0"/>
    </p:bld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17973</TotalTime>
  <Words>938</Words>
  <Application>Microsoft Office PowerPoint</Application>
  <PresentationFormat>Custom</PresentationFormat>
  <Paragraphs>38</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Adobe Devanagari</vt:lpstr>
      <vt:lpstr>Arial</vt:lpstr>
      <vt:lpstr>Calibri</vt:lpstr>
      <vt:lpstr>Calibri Light</vt:lpstr>
      <vt:lpstr>Symbol</vt:lpstr>
      <vt:lpstr>Office Theme</vt:lpstr>
      <vt:lpstr>CS ChemDraw Drawing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Julien Poupart</dc:creator>
  <cp:lastModifiedBy>Ramakotireddy Mulamreddy</cp:lastModifiedBy>
  <cp:revision>205</cp:revision>
  <dcterms:created xsi:type="dcterms:W3CDTF">2019-06-13T14:48:55Z</dcterms:created>
  <dcterms:modified xsi:type="dcterms:W3CDTF">2021-05-14T18:23:32Z</dcterms:modified>
</cp:coreProperties>
</file>