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7099300" cy="10234613"/>
  <p:defaultTextStyle>
    <a:defPPr>
      <a:defRPr lang="en-US"/>
    </a:defPPr>
    <a:lvl1pPr algn="l" rtl="0" fontAlgn="base">
      <a:spcBef>
        <a:spcPct val="0"/>
      </a:spcBef>
      <a:spcAft>
        <a:spcPct val="0"/>
      </a:spcAft>
      <a:defRPr sz="8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8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8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8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8600" kern="1200">
        <a:solidFill>
          <a:schemeClr val="tx1"/>
        </a:solidFill>
        <a:latin typeface="Arial" pitchFamily="34" charset="0"/>
        <a:ea typeface="+mn-ea"/>
        <a:cs typeface="Arial" pitchFamily="34" charset="0"/>
      </a:defRPr>
    </a:lvl5pPr>
    <a:lvl6pPr marL="2286000" algn="l" defTabSz="914400" rtl="0" eaLnBrk="1" latinLnBrk="0" hangingPunct="1">
      <a:defRPr sz="8600" kern="1200">
        <a:solidFill>
          <a:schemeClr val="tx1"/>
        </a:solidFill>
        <a:latin typeface="Arial" pitchFamily="34" charset="0"/>
        <a:ea typeface="+mn-ea"/>
        <a:cs typeface="Arial" pitchFamily="34" charset="0"/>
      </a:defRPr>
    </a:lvl6pPr>
    <a:lvl7pPr marL="2743200" algn="l" defTabSz="914400" rtl="0" eaLnBrk="1" latinLnBrk="0" hangingPunct="1">
      <a:defRPr sz="8600" kern="1200">
        <a:solidFill>
          <a:schemeClr val="tx1"/>
        </a:solidFill>
        <a:latin typeface="Arial" pitchFamily="34" charset="0"/>
        <a:ea typeface="+mn-ea"/>
        <a:cs typeface="Arial" pitchFamily="34" charset="0"/>
      </a:defRPr>
    </a:lvl7pPr>
    <a:lvl8pPr marL="3200400" algn="l" defTabSz="914400" rtl="0" eaLnBrk="1" latinLnBrk="0" hangingPunct="1">
      <a:defRPr sz="8600" kern="1200">
        <a:solidFill>
          <a:schemeClr val="tx1"/>
        </a:solidFill>
        <a:latin typeface="Arial" pitchFamily="34" charset="0"/>
        <a:ea typeface="+mn-ea"/>
        <a:cs typeface="Arial" pitchFamily="34" charset="0"/>
      </a:defRPr>
    </a:lvl8pPr>
    <a:lvl9pPr marL="3657600" algn="l" defTabSz="914400" rtl="0" eaLnBrk="1" latinLnBrk="0" hangingPunct="1">
      <a:defRPr sz="8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741">
          <p15:clr>
            <a:srgbClr val="A4A3A4"/>
          </p15:clr>
        </p15:guide>
        <p15:guide id="2" pos="2607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u Gradinaru" initials="CG" lastIdx="6" clrIdx="0">
    <p:extLst>
      <p:ext uri="{19B8F6BF-5375-455C-9EA6-DF929625EA0E}">
        <p15:presenceInfo xmlns:p15="http://schemas.microsoft.com/office/powerpoint/2012/main" userId="ff9962ae78dfadba" providerId="Windows Live"/>
      </p:ext>
    </p:extLst>
  </p:cmAuthor>
  <p:cmAuthor id="2" name="Claudiu Gradinaru" initials="CG [2]" lastIdx="1" clrIdx="1">
    <p:extLst>
      <p:ext uri="{19B8F6BF-5375-455C-9EA6-DF929625EA0E}">
        <p15:presenceInfo xmlns:p15="http://schemas.microsoft.com/office/powerpoint/2012/main" userId="Claudiu Gradinar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2F9EF9"/>
    <a:srgbClr val="F9E47B"/>
    <a:srgbClr val="CC9900"/>
    <a:srgbClr val="BFDBBF"/>
    <a:srgbClr val="0000CC"/>
    <a:srgbClr val="007F3F"/>
    <a:srgbClr val="FA0000"/>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62" autoAdjust="0"/>
    <p:restoredTop sz="99290" autoAdjust="0"/>
  </p:normalViewPr>
  <p:slideViewPr>
    <p:cSldViewPr snapToGrid="0">
      <p:cViewPr>
        <p:scale>
          <a:sx n="54" d="100"/>
          <a:sy n="54" d="100"/>
        </p:scale>
        <p:origin x="-4216" y="-1520"/>
      </p:cViewPr>
      <p:guideLst>
        <p:guide orient="horz" pos="3741"/>
        <p:guide pos="260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SANSDISK\ROP\core%20facilities%20scans%20Jan%2025\core%20facilities%20scan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v>Apo</c:v>
          </c:tx>
          <c:spPr>
            <a:ln w="28575" cap="rnd">
              <a:solidFill>
                <a:schemeClr val="accent2">
                  <a:shade val="58000"/>
                </a:schemeClr>
              </a:solidFill>
              <a:round/>
            </a:ln>
            <a:effectLst/>
          </c:spPr>
          <c:marker>
            <c:symbol val="none"/>
          </c:marker>
          <c:cat>
            <c:numRef>
              <c:f>'emission (2)'!$A$8:$A$292</c:f>
              <c:numCache>
                <c:formatCode>General</c:formatCode>
                <c:ptCount val="285"/>
                <c:pt idx="0">
                  <c:v>496</c:v>
                </c:pt>
                <c:pt idx="1">
                  <c:v>497</c:v>
                </c:pt>
                <c:pt idx="2">
                  <c:v>498</c:v>
                </c:pt>
                <c:pt idx="3">
                  <c:v>499</c:v>
                </c:pt>
                <c:pt idx="4">
                  <c:v>500</c:v>
                </c:pt>
                <c:pt idx="5">
                  <c:v>501</c:v>
                </c:pt>
                <c:pt idx="6">
                  <c:v>502</c:v>
                </c:pt>
                <c:pt idx="7">
                  <c:v>503</c:v>
                </c:pt>
                <c:pt idx="8">
                  <c:v>504</c:v>
                </c:pt>
                <c:pt idx="9">
                  <c:v>505</c:v>
                </c:pt>
                <c:pt idx="10">
                  <c:v>506</c:v>
                </c:pt>
                <c:pt idx="11">
                  <c:v>507</c:v>
                </c:pt>
                <c:pt idx="12">
                  <c:v>508</c:v>
                </c:pt>
                <c:pt idx="13">
                  <c:v>509</c:v>
                </c:pt>
                <c:pt idx="14">
                  <c:v>510</c:v>
                </c:pt>
                <c:pt idx="15">
                  <c:v>511</c:v>
                </c:pt>
                <c:pt idx="16">
                  <c:v>512</c:v>
                </c:pt>
                <c:pt idx="17">
                  <c:v>513</c:v>
                </c:pt>
                <c:pt idx="18">
                  <c:v>514</c:v>
                </c:pt>
                <c:pt idx="19">
                  <c:v>515</c:v>
                </c:pt>
                <c:pt idx="20">
                  <c:v>516</c:v>
                </c:pt>
                <c:pt idx="21">
                  <c:v>517</c:v>
                </c:pt>
                <c:pt idx="22">
                  <c:v>518</c:v>
                </c:pt>
                <c:pt idx="23">
                  <c:v>519</c:v>
                </c:pt>
                <c:pt idx="24">
                  <c:v>520</c:v>
                </c:pt>
                <c:pt idx="25">
                  <c:v>521</c:v>
                </c:pt>
                <c:pt idx="26">
                  <c:v>522</c:v>
                </c:pt>
                <c:pt idx="27">
                  <c:v>523</c:v>
                </c:pt>
                <c:pt idx="28">
                  <c:v>524</c:v>
                </c:pt>
                <c:pt idx="29">
                  <c:v>525</c:v>
                </c:pt>
                <c:pt idx="30">
                  <c:v>526</c:v>
                </c:pt>
                <c:pt idx="31">
                  <c:v>527</c:v>
                </c:pt>
                <c:pt idx="32">
                  <c:v>528</c:v>
                </c:pt>
                <c:pt idx="33">
                  <c:v>529</c:v>
                </c:pt>
                <c:pt idx="34">
                  <c:v>530</c:v>
                </c:pt>
                <c:pt idx="35">
                  <c:v>531</c:v>
                </c:pt>
                <c:pt idx="36">
                  <c:v>532</c:v>
                </c:pt>
                <c:pt idx="37">
                  <c:v>533</c:v>
                </c:pt>
                <c:pt idx="38">
                  <c:v>534</c:v>
                </c:pt>
                <c:pt idx="39">
                  <c:v>535</c:v>
                </c:pt>
                <c:pt idx="40">
                  <c:v>536</c:v>
                </c:pt>
                <c:pt idx="41">
                  <c:v>537</c:v>
                </c:pt>
                <c:pt idx="42">
                  <c:v>538</c:v>
                </c:pt>
                <c:pt idx="43">
                  <c:v>539</c:v>
                </c:pt>
                <c:pt idx="44">
                  <c:v>540</c:v>
                </c:pt>
                <c:pt idx="45">
                  <c:v>541</c:v>
                </c:pt>
                <c:pt idx="46">
                  <c:v>542</c:v>
                </c:pt>
                <c:pt idx="47">
                  <c:v>543</c:v>
                </c:pt>
                <c:pt idx="48">
                  <c:v>544</c:v>
                </c:pt>
                <c:pt idx="49">
                  <c:v>545</c:v>
                </c:pt>
                <c:pt idx="50">
                  <c:v>546</c:v>
                </c:pt>
                <c:pt idx="51">
                  <c:v>547</c:v>
                </c:pt>
                <c:pt idx="52">
                  <c:v>548</c:v>
                </c:pt>
                <c:pt idx="53">
                  <c:v>549</c:v>
                </c:pt>
                <c:pt idx="54">
                  <c:v>550</c:v>
                </c:pt>
                <c:pt idx="55">
                  <c:v>551</c:v>
                </c:pt>
                <c:pt idx="56">
                  <c:v>552</c:v>
                </c:pt>
                <c:pt idx="57">
                  <c:v>553</c:v>
                </c:pt>
                <c:pt idx="58">
                  <c:v>554</c:v>
                </c:pt>
                <c:pt idx="59">
                  <c:v>555</c:v>
                </c:pt>
                <c:pt idx="60">
                  <c:v>556</c:v>
                </c:pt>
                <c:pt idx="61">
                  <c:v>557</c:v>
                </c:pt>
                <c:pt idx="62">
                  <c:v>558</c:v>
                </c:pt>
                <c:pt idx="63">
                  <c:v>559</c:v>
                </c:pt>
                <c:pt idx="64">
                  <c:v>560</c:v>
                </c:pt>
                <c:pt idx="65">
                  <c:v>561</c:v>
                </c:pt>
                <c:pt idx="66">
                  <c:v>562</c:v>
                </c:pt>
                <c:pt idx="67">
                  <c:v>563</c:v>
                </c:pt>
                <c:pt idx="68">
                  <c:v>564</c:v>
                </c:pt>
                <c:pt idx="69">
                  <c:v>565</c:v>
                </c:pt>
                <c:pt idx="70">
                  <c:v>566</c:v>
                </c:pt>
                <c:pt idx="71">
                  <c:v>567</c:v>
                </c:pt>
                <c:pt idx="72">
                  <c:v>568</c:v>
                </c:pt>
                <c:pt idx="73">
                  <c:v>569</c:v>
                </c:pt>
                <c:pt idx="74">
                  <c:v>570</c:v>
                </c:pt>
                <c:pt idx="75">
                  <c:v>571</c:v>
                </c:pt>
                <c:pt idx="76">
                  <c:v>572</c:v>
                </c:pt>
                <c:pt idx="77">
                  <c:v>573</c:v>
                </c:pt>
                <c:pt idx="78">
                  <c:v>574</c:v>
                </c:pt>
                <c:pt idx="79">
                  <c:v>575</c:v>
                </c:pt>
                <c:pt idx="80">
                  <c:v>576</c:v>
                </c:pt>
                <c:pt idx="81">
                  <c:v>577</c:v>
                </c:pt>
                <c:pt idx="82">
                  <c:v>578</c:v>
                </c:pt>
                <c:pt idx="83">
                  <c:v>579</c:v>
                </c:pt>
                <c:pt idx="84">
                  <c:v>580</c:v>
                </c:pt>
                <c:pt idx="85">
                  <c:v>581</c:v>
                </c:pt>
                <c:pt idx="86">
                  <c:v>582</c:v>
                </c:pt>
                <c:pt idx="87">
                  <c:v>583</c:v>
                </c:pt>
                <c:pt idx="88">
                  <c:v>584</c:v>
                </c:pt>
                <c:pt idx="89">
                  <c:v>585</c:v>
                </c:pt>
                <c:pt idx="90">
                  <c:v>586</c:v>
                </c:pt>
                <c:pt idx="91">
                  <c:v>587</c:v>
                </c:pt>
                <c:pt idx="92">
                  <c:v>588</c:v>
                </c:pt>
                <c:pt idx="93">
                  <c:v>589</c:v>
                </c:pt>
                <c:pt idx="94">
                  <c:v>590</c:v>
                </c:pt>
                <c:pt idx="95">
                  <c:v>591</c:v>
                </c:pt>
                <c:pt idx="96">
                  <c:v>592</c:v>
                </c:pt>
                <c:pt idx="97">
                  <c:v>593</c:v>
                </c:pt>
                <c:pt idx="98">
                  <c:v>594</c:v>
                </c:pt>
                <c:pt idx="99">
                  <c:v>595</c:v>
                </c:pt>
                <c:pt idx="100">
                  <c:v>596</c:v>
                </c:pt>
                <c:pt idx="101">
                  <c:v>597</c:v>
                </c:pt>
                <c:pt idx="102">
                  <c:v>598</c:v>
                </c:pt>
                <c:pt idx="103">
                  <c:v>599</c:v>
                </c:pt>
                <c:pt idx="104">
                  <c:v>600</c:v>
                </c:pt>
                <c:pt idx="105">
                  <c:v>601</c:v>
                </c:pt>
                <c:pt idx="106">
                  <c:v>602</c:v>
                </c:pt>
                <c:pt idx="107">
                  <c:v>603</c:v>
                </c:pt>
                <c:pt idx="108">
                  <c:v>604</c:v>
                </c:pt>
                <c:pt idx="109">
                  <c:v>605</c:v>
                </c:pt>
                <c:pt idx="110">
                  <c:v>606</c:v>
                </c:pt>
                <c:pt idx="111">
                  <c:v>607</c:v>
                </c:pt>
                <c:pt idx="112">
                  <c:v>608</c:v>
                </c:pt>
                <c:pt idx="113">
                  <c:v>609</c:v>
                </c:pt>
                <c:pt idx="114">
                  <c:v>610</c:v>
                </c:pt>
                <c:pt idx="115">
                  <c:v>611</c:v>
                </c:pt>
                <c:pt idx="116">
                  <c:v>612</c:v>
                </c:pt>
                <c:pt idx="117">
                  <c:v>613</c:v>
                </c:pt>
                <c:pt idx="118">
                  <c:v>614</c:v>
                </c:pt>
                <c:pt idx="119">
                  <c:v>615</c:v>
                </c:pt>
                <c:pt idx="120">
                  <c:v>616</c:v>
                </c:pt>
                <c:pt idx="121">
                  <c:v>617</c:v>
                </c:pt>
                <c:pt idx="122">
                  <c:v>618</c:v>
                </c:pt>
                <c:pt idx="123">
                  <c:v>619</c:v>
                </c:pt>
                <c:pt idx="124">
                  <c:v>620</c:v>
                </c:pt>
                <c:pt idx="125">
                  <c:v>621</c:v>
                </c:pt>
                <c:pt idx="126">
                  <c:v>622</c:v>
                </c:pt>
                <c:pt idx="127">
                  <c:v>623</c:v>
                </c:pt>
                <c:pt idx="128">
                  <c:v>624</c:v>
                </c:pt>
                <c:pt idx="129">
                  <c:v>625</c:v>
                </c:pt>
                <c:pt idx="130">
                  <c:v>626</c:v>
                </c:pt>
                <c:pt idx="131">
                  <c:v>627</c:v>
                </c:pt>
                <c:pt idx="132">
                  <c:v>628</c:v>
                </c:pt>
                <c:pt idx="133">
                  <c:v>629</c:v>
                </c:pt>
                <c:pt idx="134">
                  <c:v>630</c:v>
                </c:pt>
                <c:pt idx="135">
                  <c:v>631</c:v>
                </c:pt>
                <c:pt idx="136">
                  <c:v>632</c:v>
                </c:pt>
                <c:pt idx="137">
                  <c:v>633</c:v>
                </c:pt>
                <c:pt idx="138">
                  <c:v>634</c:v>
                </c:pt>
                <c:pt idx="139">
                  <c:v>635</c:v>
                </c:pt>
                <c:pt idx="140">
                  <c:v>636</c:v>
                </c:pt>
                <c:pt idx="141">
                  <c:v>637</c:v>
                </c:pt>
                <c:pt idx="142">
                  <c:v>638</c:v>
                </c:pt>
                <c:pt idx="143">
                  <c:v>639</c:v>
                </c:pt>
                <c:pt idx="144">
                  <c:v>640</c:v>
                </c:pt>
                <c:pt idx="145">
                  <c:v>641</c:v>
                </c:pt>
                <c:pt idx="146">
                  <c:v>642</c:v>
                </c:pt>
                <c:pt idx="147">
                  <c:v>643</c:v>
                </c:pt>
                <c:pt idx="148">
                  <c:v>644</c:v>
                </c:pt>
                <c:pt idx="149">
                  <c:v>645</c:v>
                </c:pt>
                <c:pt idx="150">
                  <c:v>646</c:v>
                </c:pt>
                <c:pt idx="151">
                  <c:v>647</c:v>
                </c:pt>
                <c:pt idx="152">
                  <c:v>648</c:v>
                </c:pt>
                <c:pt idx="153">
                  <c:v>649</c:v>
                </c:pt>
                <c:pt idx="154">
                  <c:v>650</c:v>
                </c:pt>
                <c:pt idx="155">
                  <c:v>651</c:v>
                </c:pt>
                <c:pt idx="156">
                  <c:v>652</c:v>
                </c:pt>
                <c:pt idx="157">
                  <c:v>653</c:v>
                </c:pt>
                <c:pt idx="158">
                  <c:v>654</c:v>
                </c:pt>
                <c:pt idx="159">
                  <c:v>655</c:v>
                </c:pt>
                <c:pt idx="160">
                  <c:v>656</c:v>
                </c:pt>
                <c:pt idx="161">
                  <c:v>657</c:v>
                </c:pt>
                <c:pt idx="162">
                  <c:v>658</c:v>
                </c:pt>
                <c:pt idx="163">
                  <c:v>659</c:v>
                </c:pt>
                <c:pt idx="164">
                  <c:v>660</c:v>
                </c:pt>
                <c:pt idx="165">
                  <c:v>661</c:v>
                </c:pt>
                <c:pt idx="166">
                  <c:v>662</c:v>
                </c:pt>
                <c:pt idx="167">
                  <c:v>663</c:v>
                </c:pt>
                <c:pt idx="168">
                  <c:v>664</c:v>
                </c:pt>
                <c:pt idx="169">
                  <c:v>665</c:v>
                </c:pt>
                <c:pt idx="170">
                  <c:v>666</c:v>
                </c:pt>
                <c:pt idx="171">
                  <c:v>667</c:v>
                </c:pt>
                <c:pt idx="172">
                  <c:v>668</c:v>
                </c:pt>
                <c:pt idx="173">
                  <c:v>669</c:v>
                </c:pt>
                <c:pt idx="174">
                  <c:v>670</c:v>
                </c:pt>
                <c:pt idx="175">
                  <c:v>671</c:v>
                </c:pt>
                <c:pt idx="176">
                  <c:v>672</c:v>
                </c:pt>
                <c:pt idx="177">
                  <c:v>673</c:v>
                </c:pt>
                <c:pt idx="178">
                  <c:v>674</c:v>
                </c:pt>
                <c:pt idx="179">
                  <c:v>675</c:v>
                </c:pt>
                <c:pt idx="180">
                  <c:v>676</c:v>
                </c:pt>
                <c:pt idx="181">
                  <c:v>677</c:v>
                </c:pt>
                <c:pt idx="182">
                  <c:v>678</c:v>
                </c:pt>
                <c:pt idx="183">
                  <c:v>679</c:v>
                </c:pt>
                <c:pt idx="184">
                  <c:v>680</c:v>
                </c:pt>
                <c:pt idx="185">
                  <c:v>681</c:v>
                </c:pt>
                <c:pt idx="186">
                  <c:v>682</c:v>
                </c:pt>
                <c:pt idx="187">
                  <c:v>683</c:v>
                </c:pt>
                <c:pt idx="188">
                  <c:v>684</c:v>
                </c:pt>
                <c:pt idx="189">
                  <c:v>685</c:v>
                </c:pt>
                <c:pt idx="190">
                  <c:v>686</c:v>
                </c:pt>
                <c:pt idx="191">
                  <c:v>687</c:v>
                </c:pt>
                <c:pt idx="192">
                  <c:v>688</c:v>
                </c:pt>
                <c:pt idx="193">
                  <c:v>689</c:v>
                </c:pt>
                <c:pt idx="194">
                  <c:v>690</c:v>
                </c:pt>
                <c:pt idx="195">
                  <c:v>691</c:v>
                </c:pt>
                <c:pt idx="196">
                  <c:v>692</c:v>
                </c:pt>
                <c:pt idx="197">
                  <c:v>693</c:v>
                </c:pt>
                <c:pt idx="198">
                  <c:v>694</c:v>
                </c:pt>
                <c:pt idx="199">
                  <c:v>695</c:v>
                </c:pt>
                <c:pt idx="200">
                  <c:v>696</c:v>
                </c:pt>
                <c:pt idx="201">
                  <c:v>697</c:v>
                </c:pt>
                <c:pt idx="202">
                  <c:v>698</c:v>
                </c:pt>
                <c:pt idx="203">
                  <c:v>699</c:v>
                </c:pt>
                <c:pt idx="204">
                  <c:v>700</c:v>
                </c:pt>
                <c:pt idx="205">
                  <c:v>701</c:v>
                </c:pt>
                <c:pt idx="206">
                  <c:v>702</c:v>
                </c:pt>
                <c:pt idx="207">
                  <c:v>703</c:v>
                </c:pt>
                <c:pt idx="208">
                  <c:v>704</c:v>
                </c:pt>
                <c:pt idx="209">
                  <c:v>705</c:v>
                </c:pt>
                <c:pt idx="210">
                  <c:v>706</c:v>
                </c:pt>
                <c:pt idx="211">
                  <c:v>707</c:v>
                </c:pt>
                <c:pt idx="212">
                  <c:v>708</c:v>
                </c:pt>
                <c:pt idx="213">
                  <c:v>709</c:v>
                </c:pt>
                <c:pt idx="214">
                  <c:v>710</c:v>
                </c:pt>
                <c:pt idx="215">
                  <c:v>711</c:v>
                </c:pt>
                <c:pt idx="216">
                  <c:v>712</c:v>
                </c:pt>
                <c:pt idx="217">
                  <c:v>713</c:v>
                </c:pt>
                <c:pt idx="218">
                  <c:v>714</c:v>
                </c:pt>
                <c:pt idx="219">
                  <c:v>715</c:v>
                </c:pt>
                <c:pt idx="220">
                  <c:v>716</c:v>
                </c:pt>
                <c:pt idx="221">
                  <c:v>717</c:v>
                </c:pt>
                <c:pt idx="222">
                  <c:v>718</c:v>
                </c:pt>
                <c:pt idx="223">
                  <c:v>719</c:v>
                </c:pt>
                <c:pt idx="224">
                  <c:v>720</c:v>
                </c:pt>
                <c:pt idx="225">
                  <c:v>721</c:v>
                </c:pt>
                <c:pt idx="226">
                  <c:v>722</c:v>
                </c:pt>
                <c:pt idx="227">
                  <c:v>723</c:v>
                </c:pt>
                <c:pt idx="228">
                  <c:v>724</c:v>
                </c:pt>
                <c:pt idx="229">
                  <c:v>725</c:v>
                </c:pt>
                <c:pt idx="230">
                  <c:v>726</c:v>
                </c:pt>
                <c:pt idx="231">
                  <c:v>727</c:v>
                </c:pt>
                <c:pt idx="232">
                  <c:v>728</c:v>
                </c:pt>
                <c:pt idx="233">
                  <c:v>729</c:v>
                </c:pt>
                <c:pt idx="234">
                  <c:v>730</c:v>
                </c:pt>
                <c:pt idx="235">
                  <c:v>731</c:v>
                </c:pt>
                <c:pt idx="236">
                  <c:v>732</c:v>
                </c:pt>
                <c:pt idx="237">
                  <c:v>733</c:v>
                </c:pt>
                <c:pt idx="238">
                  <c:v>734</c:v>
                </c:pt>
                <c:pt idx="239">
                  <c:v>735</c:v>
                </c:pt>
                <c:pt idx="240">
                  <c:v>736</c:v>
                </c:pt>
                <c:pt idx="241">
                  <c:v>737</c:v>
                </c:pt>
                <c:pt idx="242">
                  <c:v>738</c:v>
                </c:pt>
                <c:pt idx="243">
                  <c:v>739</c:v>
                </c:pt>
                <c:pt idx="244">
                  <c:v>740</c:v>
                </c:pt>
                <c:pt idx="245">
                  <c:v>741</c:v>
                </c:pt>
                <c:pt idx="246">
                  <c:v>742</c:v>
                </c:pt>
                <c:pt idx="247">
                  <c:v>743</c:v>
                </c:pt>
                <c:pt idx="248">
                  <c:v>744</c:v>
                </c:pt>
                <c:pt idx="249">
                  <c:v>745</c:v>
                </c:pt>
                <c:pt idx="250">
                  <c:v>746</c:v>
                </c:pt>
                <c:pt idx="251">
                  <c:v>747</c:v>
                </c:pt>
                <c:pt idx="252">
                  <c:v>748</c:v>
                </c:pt>
                <c:pt idx="253">
                  <c:v>749</c:v>
                </c:pt>
                <c:pt idx="254">
                  <c:v>750</c:v>
                </c:pt>
                <c:pt idx="255">
                  <c:v>751</c:v>
                </c:pt>
                <c:pt idx="256">
                  <c:v>752</c:v>
                </c:pt>
                <c:pt idx="257">
                  <c:v>753</c:v>
                </c:pt>
                <c:pt idx="258">
                  <c:v>754</c:v>
                </c:pt>
                <c:pt idx="259">
                  <c:v>755</c:v>
                </c:pt>
                <c:pt idx="260">
                  <c:v>756</c:v>
                </c:pt>
                <c:pt idx="261">
                  <c:v>757</c:v>
                </c:pt>
                <c:pt idx="262">
                  <c:v>758</c:v>
                </c:pt>
                <c:pt idx="263">
                  <c:v>759</c:v>
                </c:pt>
                <c:pt idx="264">
                  <c:v>760</c:v>
                </c:pt>
                <c:pt idx="265">
                  <c:v>761</c:v>
                </c:pt>
                <c:pt idx="266">
                  <c:v>762</c:v>
                </c:pt>
                <c:pt idx="267">
                  <c:v>763</c:v>
                </c:pt>
                <c:pt idx="268">
                  <c:v>764</c:v>
                </c:pt>
                <c:pt idx="269">
                  <c:v>765</c:v>
                </c:pt>
                <c:pt idx="270">
                  <c:v>766</c:v>
                </c:pt>
                <c:pt idx="271">
                  <c:v>767</c:v>
                </c:pt>
                <c:pt idx="272">
                  <c:v>768</c:v>
                </c:pt>
                <c:pt idx="273">
                  <c:v>769</c:v>
                </c:pt>
                <c:pt idx="274">
                  <c:v>770</c:v>
                </c:pt>
                <c:pt idx="275">
                  <c:v>771</c:v>
                </c:pt>
                <c:pt idx="276">
                  <c:v>772</c:v>
                </c:pt>
                <c:pt idx="277">
                  <c:v>773</c:v>
                </c:pt>
                <c:pt idx="278">
                  <c:v>774</c:v>
                </c:pt>
                <c:pt idx="279">
                  <c:v>775</c:v>
                </c:pt>
                <c:pt idx="280">
                  <c:v>776</c:v>
                </c:pt>
                <c:pt idx="281">
                  <c:v>777</c:v>
                </c:pt>
                <c:pt idx="282">
                  <c:v>778</c:v>
                </c:pt>
                <c:pt idx="283">
                  <c:v>779</c:v>
                </c:pt>
                <c:pt idx="284">
                  <c:v>780</c:v>
                </c:pt>
              </c:numCache>
            </c:numRef>
          </c:cat>
          <c:val>
            <c:numRef>
              <c:f>'emission (2)'!$E$8:$E$292</c:f>
              <c:numCache>
                <c:formatCode>General</c:formatCode>
                <c:ptCount val="285"/>
                <c:pt idx="0">
                  <c:v>0.33064719808074799</c:v>
                </c:pt>
                <c:pt idx="1">
                  <c:v>0.33868540245501444</c:v>
                </c:pt>
                <c:pt idx="2">
                  <c:v>0.35741773025460105</c:v>
                </c:pt>
                <c:pt idx="3">
                  <c:v>0.38084795977984265</c:v>
                </c:pt>
                <c:pt idx="4">
                  <c:v>0.41424167885279323</c:v>
                </c:pt>
                <c:pt idx="5">
                  <c:v>0.44947319983167722</c:v>
                </c:pt>
                <c:pt idx="6">
                  <c:v>0.48398470675553124</c:v>
                </c:pt>
                <c:pt idx="7">
                  <c:v>0.52481262730735911</c:v>
                </c:pt>
                <c:pt idx="8">
                  <c:v>0.55787452358808998</c:v>
                </c:pt>
                <c:pt idx="9">
                  <c:v>0.60540478099279638</c:v>
                </c:pt>
                <c:pt idx="10">
                  <c:v>0.66323528928546427</c:v>
                </c:pt>
                <c:pt idx="11">
                  <c:v>0.70407975202889261</c:v>
                </c:pt>
                <c:pt idx="12">
                  <c:v>0.74928136834955728</c:v>
                </c:pt>
                <c:pt idx="13">
                  <c:v>0.7968759445094632</c:v>
                </c:pt>
                <c:pt idx="14">
                  <c:v>0.84336605523229358</c:v>
                </c:pt>
                <c:pt idx="15">
                  <c:v>0.8713571233043258</c:v>
                </c:pt>
                <c:pt idx="16">
                  <c:v>0.90606786758803903</c:v>
                </c:pt>
                <c:pt idx="17">
                  <c:v>0.93402797835228302</c:v>
                </c:pt>
                <c:pt idx="18">
                  <c:v>0.96456842602310733</c:v>
                </c:pt>
                <c:pt idx="19">
                  <c:v>0.982616485911596</c:v>
                </c:pt>
                <c:pt idx="20">
                  <c:v>0.99174982497805209</c:v>
                </c:pt>
                <c:pt idx="21">
                  <c:v>1</c:v>
                </c:pt>
                <c:pt idx="22">
                  <c:v>0.99941070872811177</c:v>
                </c:pt>
                <c:pt idx="23">
                  <c:v>0.98824368919181849</c:v>
                </c:pt>
                <c:pt idx="24">
                  <c:v>0.99498110334590328</c:v>
                </c:pt>
                <c:pt idx="25">
                  <c:v>0.979935632053751</c:v>
                </c:pt>
                <c:pt idx="26">
                  <c:v>0.97062660511317433</c:v>
                </c:pt>
                <c:pt idx="27">
                  <c:v>0.94205729917302061</c:v>
                </c:pt>
                <c:pt idx="28">
                  <c:v>0.92850205419294296</c:v>
                </c:pt>
                <c:pt idx="29">
                  <c:v>0.90632301553342509</c:v>
                </c:pt>
                <c:pt idx="30">
                  <c:v>0.87637956832462727</c:v>
                </c:pt>
                <c:pt idx="31">
                  <c:v>0.84727883670206805</c:v>
                </c:pt>
                <c:pt idx="32">
                  <c:v>0.81802022125434026</c:v>
                </c:pt>
                <c:pt idx="33">
                  <c:v>0.79743464205957981</c:v>
                </c:pt>
                <c:pt idx="34">
                  <c:v>0.76718166065910443</c:v>
                </c:pt>
                <c:pt idx="35">
                  <c:v>0.73771209338226595</c:v>
                </c:pt>
                <c:pt idx="36">
                  <c:v>0.7065278330636996</c:v>
                </c:pt>
                <c:pt idx="37">
                  <c:v>0.67995475045643172</c:v>
                </c:pt>
                <c:pt idx="38">
                  <c:v>0.64902398250307436</c:v>
                </c:pt>
                <c:pt idx="39">
                  <c:v>0.61513864069498514</c:v>
                </c:pt>
                <c:pt idx="40">
                  <c:v>0.58857092730047045</c:v>
                </c:pt>
                <c:pt idx="41">
                  <c:v>0.56484613963324593</c:v>
                </c:pt>
                <c:pt idx="42">
                  <c:v>0.54425540801632499</c:v>
                </c:pt>
                <c:pt idx="43">
                  <c:v>0.52382543488727606</c:v>
                </c:pt>
                <c:pt idx="44">
                  <c:v>0.49984282293160726</c:v>
                </c:pt>
                <c:pt idx="45">
                  <c:v>0.48088765870651146</c:v>
                </c:pt>
                <c:pt idx="46">
                  <c:v>0.45991424308556128</c:v>
                </c:pt>
                <c:pt idx="47">
                  <c:v>0.4436231591537903</c:v>
                </c:pt>
                <c:pt idx="48">
                  <c:v>0.42174976606545161</c:v>
                </c:pt>
                <c:pt idx="49">
                  <c:v>0.40713442675249584</c:v>
                </c:pt>
                <c:pt idx="50">
                  <c:v>0.3918380111137163</c:v>
                </c:pt>
                <c:pt idx="51">
                  <c:v>0.38395159709629706</c:v>
                </c:pt>
                <c:pt idx="52">
                  <c:v>0.36682426532633178</c:v>
                </c:pt>
                <c:pt idx="53">
                  <c:v>0.35731036641479358</c:v>
                </c:pt>
                <c:pt idx="54">
                  <c:v>0.34622666834992089</c:v>
                </c:pt>
                <c:pt idx="55">
                  <c:v>0.33561248037972224</c:v>
                </c:pt>
                <c:pt idx="56">
                  <c:v>0.32649180460591937</c:v>
                </c:pt>
                <c:pt idx="57">
                  <c:v>0.31693310878623887</c:v>
                </c:pt>
                <c:pt idx="58">
                  <c:v>0.30693649596912403</c:v>
                </c:pt>
                <c:pt idx="59">
                  <c:v>0.29944701288908543</c:v>
                </c:pt>
                <c:pt idx="60">
                  <c:v>0.292796694112615</c:v>
                </c:pt>
                <c:pt idx="61">
                  <c:v>0.28602981393670313</c:v>
                </c:pt>
                <c:pt idx="62">
                  <c:v>0.2769820634074181</c:v>
                </c:pt>
                <c:pt idx="63">
                  <c:v>0.2677206798451886</c:v>
                </c:pt>
                <c:pt idx="64">
                  <c:v>0.26236898435512701</c:v>
                </c:pt>
                <c:pt idx="65">
                  <c:v>0.25256316767492437</c:v>
                </c:pt>
                <c:pt idx="66">
                  <c:v>0.24698812343360291</c:v>
                </c:pt>
                <c:pt idx="67">
                  <c:v>0.23858720312156675</c:v>
                </c:pt>
                <c:pt idx="68">
                  <c:v>0.23519584385796574</c:v>
                </c:pt>
                <c:pt idx="69">
                  <c:v>0.22487632193896887</c:v>
                </c:pt>
                <c:pt idx="70">
                  <c:v>0.22038441502344422</c:v>
                </c:pt>
                <c:pt idx="71">
                  <c:v>0.21464560444629535</c:v>
                </c:pt>
                <c:pt idx="72">
                  <c:v>0.20906300364319022</c:v>
                </c:pt>
                <c:pt idx="73">
                  <c:v>0.20160055522501202</c:v>
                </c:pt>
                <c:pt idx="74">
                  <c:v>0.19392436489251533</c:v>
                </c:pt>
                <c:pt idx="75">
                  <c:v>0.18847930945721642</c:v>
                </c:pt>
                <c:pt idx="76">
                  <c:v>0.18124244963570529</c:v>
                </c:pt>
                <c:pt idx="77">
                  <c:v>0.17529168299320186</c:v>
                </c:pt>
                <c:pt idx="78">
                  <c:v>0.16990611470213332</c:v>
                </c:pt>
                <c:pt idx="79">
                  <c:v>0.16116129451476444</c:v>
                </c:pt>
                <c:pt idx="80">
                  <c:v>0.15537727483570044</c:v>
                </c:pt>
                <c:pt idx="81">
                  <c:v>0.1531280267442208</c:v>
                </c:pt>
                <c:pt idx="82">
                  <c:v>0.14473520448437271</c:v>
                </c:pt>
                <c:pt idx="83">
                  <c:v>0.13973100778791525</c:v>
                </c:pt>
                <c:pt idx="84">
                  <c:v>0.13266326893265787</c:v>
                </c:pt>
                <c:pt idx="85">
                  <c:v>0.13095969054046983</c:v>
                </c:pt>
                <c:pt idx="86">
                  <c:v>0.12740660646680313</c:v>
                </c:pt>
                <c:pt idx="87">
                  <c:v>0.1222183642786188</c:v>
                </c:pt>
                <c:pt idx="88">
                  <c:v>0.11785772649741588</c:v>
                </c:pt>
                <c:pt idx="89">
                  <c:v>0.11376007417621374</c:v>
                </c:pt>
                <c:pt idx="90">
                  <c:v>0.10906891240203763</c:v>
                </c:pt>
                <c:pt idx="91">
                  <c:v>0.1052927926110611</c:v>
                </c:pt>
                <c:pt idx="92">
                  <c:v>0.1036772778629915</c:v>
                </c:pt>
                <c:pt idx="93">
                  <c:v>9.7332275097112952E-2</c:v>
                </c:pt>
                <c:pt idx="94">
                  <c:v>9.5619583722786769E-2</c:v>
                </c:pt>
                <c:pt idx="95">
                  <c:v>9.0024344903061645E-2</c:v>
                </c:pt>
                <c:pt idx="96">
                  <c:v>8.9654585701414102E-2</c:v>
                </c:pt>
                <c:pt idx="97">
                  <c:v>8.643383577356259E-2</c:v>
                </c:pt>
                <c:pt idx="98">
                  <c:v>8.4156999863956611E-2</c:v>
                </c:pt>
                <c:pt idx="99">
                  <c:v>7.9798070159307649E-2</c:v>
                </c:pt>
                <c:pt idx="100">
                  <c:v>7.8075955685358578E-2</c:v>
                </c:pt>
                <c:pt idx="101">
                  <c:v>7.5215564219099584E-2</c:v>
                </c:pt>
                <c:pt idx="102">
                  <c:v>7.4232934609093804E-2</c:v>
                </c:pt>
                <c:pt idx="103">
                  <c:v>6.9874451804155621E-2</c:v>
                </c:pt>
                <c:pt idx="104">
                  <c:v>6.9582596058988117E-2</c:v>
                </c:pt>
                <c:pt idx="105">
                  <c:v>6.7413163847549668E-2</c:v>
                </c:pt>
                <c:pt idx="106">
                  <c:v>6.406668509743163E-2</c:v>
                </c:pt>
                <c:pt idx="107">
                  <c:v>6.3833214947522782E-2</c:v>
                </c:pt>
                <c:pt idx="108">
                  <c:v>6.238376393227104E-2</c:v>
                </c:pt>
                <c:pt idx="109">
                  <c:v>6.1420718095604107E-2</c:v>
                </c:pt>
                <c:pt idx="110">
                  <c:v>5.9767024288187531E-2</c:v>
                </c:pt>
                <c:pt idx="111">
                  <c:v>5.8230084075280505E-2</c:v>
                </c:pt>
                <c:pt idx="112">
                  <c:v>5.5953907189633501E-2</c:v>
                </c:pt>
                <c:pt idx="113">
                  <c:v>5.4942286747225531E-2</c:v>
                </c:pt>
                <c:pt idx="114">
                  <c:v>5.3152529233628149E-2</c:v>
                </c:pt>
                <c:pt idx="115">
                  <c:v>5.2909357947730759E-2</c:v>
                </c:pt>
                <c:pt idx="116">
                  <c:v>5.1917225035304305E-2</c:v>
                </c:pt>
                <c:pt idx="117">
                  <c:v>5.0808382178133389E-2</c:v>
                </c:pt>
                <c:pt idx="118">
                  <c:v>5.0798651196982521E-2</c:v>
                </c:pt>
                <c:pt idx="119">
                  <c:v>4.8619912933398179E-2</c:v>
                </c:pt>
                <c:pt idx="120">
                  <c:v>4.7686178837540068E-2</c:v>
                </c:pt>
                <c:pt idx="121">
                  <c:v>4.7209590189757102E-2</c:v>
                </c:pt>
                <c:pt idx="122">
                  <c:v>4.5740938819147668E-2</c:v>
                </c:pt>
                <c:pt idx="123">
                  <c:v>4.6266148736117646E-2</c:v>
                </c:pt>
                <c:pt idx="124">
                  <c:v>4.46807939342031E-2</c:v>
                </c:pt>
                <c:pt idx="125">
                  <c:v>4.3289980205171781E-2</c:v>
                </c:pt>
                <c:pt idx="126">
                  <c:v>4.2336850156344905E-2</c:v>
                </c:pt>
                <c:pt idx="127">
                  <c:v>4.1267022606359165E-2</c:v>
                </c:pt>
                <c:pt idx="128">
                  <c:v>4.0800187590941464E-2</c:v>
                </c:pt>
                <c:pt idx="129">
                  <c:v>3.8660572932623177E-2</c:v>
                </c:pt>
                <c:pt idx="130">
                  <c:v>3.8757828789522407E-2</c:v>
                </c:pt>
                <c:pt idx="131">
                  <c:v>3.8067325669886333E-2</c:v>
                </c:pt>
                <c:pt idx="132">
                  <c:v>3.7007266042946199E-2</c:v>
                </c:pt>
                <c:pt idx="133">
                  <c:v>3.6093098416065714E-2</c:v>
                </c:pt>
                <c:pt idx="134">
                  <c:v>3.5003885898464114E-2</c:v>
                </c:pt>
                <c:pt idx="135">
                  <c:v>3.4673234650385118E-2</c:v>
                </c:pt>
                <c:pt idx="136">
                  <c:v>3.3807712693785276E-2</c:v>
                </c:pt>
                <c:pt idx="137">
                  <c:v>3.3058894557352593E-2</c:v>
                </c:pt>
                <c:pt idx="138">
                  <c:v>3.4167535886766173E-2</c:v>
                </c:pt>
                <c:pt idx="139">
                  <c:v>3.2961645797185767E-2</c:v>
                </c:pt>
                <c:pt idx="140">
                  <c:v>3.301027017726918E-2</c:v>
                </c:pt>
                <c:pt idx="141">
                  <c:v>3.2378158096960458E-2</c:v>
                </c:pt>
                <c:pt idx="142">
                  <c:v>3.1658525904463476E-2</c:v>
                </c:pt>
                <c:pt idx="143">
                  <c:v>3.2485130741545735E-2</c:v>
                </c:pt>
                <c:pt idx="144">
                  <c:v>3.1969717620628557E-2</c:v>
                </c:pt>
                <c:pt idx="145">
                  <c:v>3.266017563226685E-2</c:v>
                </c:pt>
                <c:pt idx="146">
                  <c:v>3.2144762511349664E-2</c:v>
                </c:pt>
                <c:pt idx="147">
                  <c:v>3.2222561072291774E-2</c:v>
                </c:pt>
                <c:pt idx="148">
                  <c:v>3.4245334350492762E-2</c:v>
                </c:pt>
                <c:pt idx="149">
                  <c:v>3.358403865942064E-2</c:v>
                </c:pt>
                <c:pt idx="150">
                  <c:v>3.5247012562441282E-2</c:v>
                </c:pt>
                <c:pt idx="151">
                  <c:v>3.4964985500014673E-2</c:v>
                </c:pt>
                <c:pt idx="152">
                  <c:v>3.5519315643233927E-2</c:v>
                </c:pt>
                <c:pt idx="153">
                  <c:v>3.7493531036762028E-2</c:v>
                </c:pt>
                <c:pt idx="154">
                  <c:v>3.9779004641865734E-2</c:v>
                </c:pt>
                <c:pt idx="155">
                  <c:v>4.0099946393422119E-2</c:v>
                </c:pt>
                <c:pt idx="156">
                  <c:v>4.1432357028402547E-2</c:v>
                </c:pt>
                <c:pt idx="157">
                  <c:v>4.1889464367996801E-2</c:v>
                </c:pt>
                <c:pt idx="158">
                  <c:v>4.349422503886239E-2</c:v>
                </c:pt>
                <c:pt idx="159">
                  <c:v>4.5099011957916338E-2</c:v>
                </c:pt>
                <c:pt idx="160">
                  <c:v>4.4087510215649092E-2</c:v>
                </c:pt>
                <c:pt idx="161">
                  <c:v>4.6489848240946548E-2</c:v>
                </c:pt>
                <c:pt idx="162">
                  <c:v>4.7666726207927529E-2</c:v>
                </c:pt>
                <c:pt idx="163">
                  <c:v>5.0331776128773695E-2</c:v>
                </c:pt>
                <c:pt idx="164">
                  <c:v>5.2393833806698348E-2</c:v>
                </c:pt>
                <c:pt idx="165">
                  <c:v>5.1683781425230349E-2</c:v>
                </c:pt>
                <c:pt idx="166">
                  <c:v>5.349296862557934E-2</c:v>
                </c:pt>
                <c:pt idx="167">
                  <c:v>5.5720451427620492E-2</c:v>
                </c:pt>
                <c:pt idx="168">
                  <c:v>5.4922834117612999E-2</c:v>
                </c:pt>
                <c:pt idx="169">
                  <c:v>5.4932558585324524E-2</c:v>
                </c:pt>
                <c:pt idx="170">
                  <c:v>5.7130898412686502E-2</c:v>
                </c:pt>
                <c:pt idx="171">
                  <c:v>5.7626987131252083E-2</c:v>
                </c:pt>
                <c:pt idx="172">
                  <c:v>5.8054991646173802E-2</c:v>
                </c:pt>
                <c:pt idx="173">
                  <c:v>5.9407103782478654E-2</c:v>
                </c:pt>
                <c:pt idx="174">
                  <c:v>5.859972613223554E-2</c:v>
                </c:pt>
                <c:pt idx="175">
                  <c:v>5.8123084210351741E-2</c:v>
                </c:pt>
                <c:pt idx="176">
                  <c:v>5.7636718112402945E-2</c:v>
                </c:pt>
                <c:pt idx="177">
                  <c:v>5.7121171417371643E-2</c:v>
                </c:pt>
                <c:pt idx="178">
                  <c:v>5.9047185707157598E-2</c:v>
                </c:pt>
                <c:pt idx="179">
                  <c:v>5.7296259763426824E-2</c:v>
                </c:pt>
                <c:pt idx="180">
                  <c:v>5.8161995205292041E-2</c:v>
                </c:pt>
                <c:pt idx="181">
                  <c:v>5.4922834117612999E-2</c:v>
                </c:pt>
                <c:pt idx="182">
                  <c:v>5.317198186324068E-2</c:v>
                </c:pt>
                <c:pt idx="183">
                  <c:v>5.4329487208975888E-2</c:v>
                </c:pt>
                <c:pt idx="184">
                  <c:v>5.2666185884109269E-2</c:v>
                </c:pt>
                <c:pt idx="185">
                  <c:v>4.9738456148833522E-2</c:v>
                </c:pt>
                <c:pt idx="186">
                  <c:v>4.9748181685915695E-2</c:v>
                </c:pt>
                <c:pt idx="187">
                  <c:v>4.8415655947768511E-2</c:v>
                </c:pt>
                <c:pt idx="188">
                  <c:v>4.6664923657338576E-2</c:v>
                </c:pt>
                <c:pt idx="189">
                  <c:v>4.3824908562491521E-2</c:v>
                </c:pt>
                <c:pt idx="190">
                  <c:v>4.294957610245162E-2</c:v>
                </c:pt>
                <c:pt idx="191">
                  <c:v>4.1578243973255553E-2</c:v>
                </c:pt>
                <c:pt idx="192">
                  <c:v>3.9458060557137048E-2</c:v>
                </c:pt>
                <c:pt idx="193">
                  <c:v>3.769776196863435E-2</c:v>
                </c:pt>
                <c:pt idx="194">
                  <c:v>3.7999249535130002E-2</c:v>
                </c:pt>
                <c:pt idx="195">
                  <c:v>3.6822487740686409E-2</c:v>
                </c:pt>
                <c:pt idx="196">
                  <c:v>3.2971372111992039E-2</c:v>
                </c:pt>
                <c:pt idx="197">
                  <c:v>3.2582377071324747E-2</c:v>
                </c:pt>
                <c:pt idx="198">
                  <c:v>3.2115588330490982E-2</c:v>
                </c:pt>
                <c:pt idx="199">
                  <c:v>2.9995613052784663E-2</c:v>
                </c:pt>
                <c:pt idx="200">
                  <c:v>2.9567732584856843E-2</c:v>
                </c:pt>
                <c:pt idx="201">
                  <c:v>2.8391075977597734E-2</c:v>
                </c:pt>
                <c:pt idx="202">
                  <c:v>2.6883805939093976E-2</c:v>
                </c:pt>
                <c:pt idx="203">
                  <c:v>2.6407320436969733E-2</c:v>
                </c:pt>
                <c:pt idx="204">
                  <c:v>2.5755799862891129E-2</c:v>
                </c:pt>
                <c:pt idx="205">
                  <c:v>2.427774434968373E-2</c:v>
                </c:pt>
                <c:pt idx="206">
                  <c:v>2.3140045109164366E-2</c:v>
                </c:pt>
                <c:pt idx="207">
                  <c:v>2.3509554272513864E-2</c:v>
                </c:pt>
                <c:pt idx="208">
                  <c:v>2.2838607025364558E-2</c:v>
                </c:pt>
                <c:pt idx="209">
                  <c:v>2.1905124231606159E-2</c:v>
                </c:pt>
                <c:pt idx="210">
                  <c:v>2.1749542858634976E-2</c:v>
                </c:pt>
                <c:pt idx="211">
                  <c:v>2.0660491815999577E-2</c:v>
                </c:pt>
                <c:pt idx="212">
                  <c:v>1.9989564789676863E-2</c:v>
                </c:pt>
                <c:pt idx="213">
                  <c:v>1.984371060645156E-2</c:v>
                </c:pt>
                <c:pt idx="214">
                  <c:v>2.0427124714533937E-2</c:v>
                </c:pt>
                <c:pt idx="215">
                  <c:v>2.0524362586563365E-2</c:v>
                </c:pt>
                <c:pt idx="216">
                  <c:v>2.0923030667936094E-2</c:v>
                </c:pt>
                <c:pt idx="217">
                  <c:v>2.0407676848481517E-2</c:v>
                </c:pt>
                <c:pt idx="218">
                  <c:v>2.0475741997884944E-2</c:v>
                </c:pt>
                <c:pt idx="219">
                  <c:v>2.0028458091393898E-2</c:v>
                </c:pt>
                <c:pt idx="220">
                  <c:v>1.9114448342505651E-2</c:v>
                </c:pt>
                <c:pt idx="221">
                  <c:v>1.9143618926390379E-2</c:v>
                </c:pt>
                <c:pt idx="222">
                  <c:v>1.8608830364977562E-2</c:v>
                </c:pt>
                <c:pt idx="223">
                  <c:v>1.9201960094159833E-2</c:v>
                </c:pt>
                <c:pt idx="224">
                  <c:v>1.8200448023522109E-2</c:v>
                </c:pt>
                <c:pt idx="225">
                  <c:v>1.8297681326422451E-2</c:v>
                </c:pt>
                <c:pt idx="226">
                  <c:v>1.9240853395876868E-2</c:v>
                </c:pt>
                <c:pt idx="227">
                  <c:v>1.8171277439637382E-2</c:v>
                </c:pt>
                <c:pt idx="228">
                  <c:v>1.8093490836203312E-2</c:v>
                </c:pt>
                <c:pt idx="229">
                  <c:v>1.774344966251732E-2</c:v>
                </c:pt>
                <c:pt idx="230">
                  <c:v>1.8501873080443251E-2</c:v>
                </c:pt>
                <c:pt idx="231">
                  <c:v>1.7053096157554928E-2</c:v>
                </c:pt>
                <c:pt idx="232">
                  <c:v>1.6489148872549899E-2</c:v>
                </c:pt>
                <c:pt idx="233">
                  <c:v>1.6887801302225121E-2</c:v>
                </c:pt>
                <c:pt idx="234">
                  <c:v>1.618773091236117E-2</c:v>
                </c:pt>
                <c:pt idx="235">
                  <c:v>1.5827974214790791E-2</c:v>
                </c:pt>
                <c:pt idx="236">
                  <c:v>1.5264034026518176E-2</c:v>
                </c:pt>
                <c:pt idx="237">
                  <c:v>1.4447299091554091E-2</c:v>
                </c:pt>
                <c:pt idx="238">
                  <c:v>1.4505636759565097E-2</c:v>
                </c:pt>
                <c:pt idx="239">
                  <c:v>1.379586027572147E-2</c:v>
                </c:pt>
                <c:pt idx="240">
                  <c:v>1.4457021906601907E-2</c:v>
                </c:pt>
                <c:pt idx="241">
                  <c:v>1.3251377480621499E-2</c:v>
                </c:pt>
                <c:pt idx="242">
                  <c:v>1.366946231908266E-2</c:v>
                </c:pt>
                <c:pt idx="243">
                  <c:v>1.3338883302129421E-2</c:v>
                </c:pt>
                <c:pt idx="244">
                  <c:v>1.298885991888221E-2</c:v>
                </c:pt>
                <c:pt idx="245">
                  <c:v>1.3047197586893218E-2</c:v>
                </c:pt>
                <c:pt idx="246">
                  <c:v>1.3290268351950719E-2</c:v>
                </c:pt>
                <c:pt idx="247">
                  <c:v>1.3455558540935926E-2</c:v>
                </c:pt>
                <c:pt idx="248">
                  <c:v>1.3572232515940769E-2</c:v>
                </c:pt>
                <c:pt idx="249">
                  <c:v>1.3426389123637349E-2</c:v>
                </c:pt>
                <c:pt idx="250">
                  <c:v>1.2308263546043533E-2</c:v>
                </c:pt>
                <c:pt idx="251">
                  <c:v>1.2376322182007621E-2</c:v>
                </c:pt>
                <c:pt idx="252">
                  <c:v>1.3358328737794033E-2</c:v>
                </c:pt>
                <c:pt idx="253">
                  <c:v>1.2716620903112279E-2</c:v>
                </c:pt>
                <c:pt idx="254">
                  <c:v>1.3270822916286108E-2</c:v>
                </c:pt>
                <c:pt idx="255">
                  <c:v>1.2862463128829551E-2</c:v>
                </c:pt>
                <c:pt idx="256">
                  <c:v>1.3406943590757224E-2</c:v>
                </c:pt>
                <c:pt idx="257">
                  <c:v>1.3299992333584688E-2</c:v>
                </c:pt>
                <c:pt idx="258">
                  <c:v>1.3484726694432844E-2</c:v>
                </c:pt>
                <c:pt idx="259">
                  <c:v>1.3406943590757224E-2</c:v>
                </c:pt>
                <c:pt idx="260">
                  <c:v>1.3475003976600538E-2</c:v>
                </c:pt>
                <c:pt idx="261">
                  <c:v>1.3562509798108462E-2</c:v>
                </c:pt>
                <c:pt idx="262">
                  <c:v>1.3951427358012322E-2</c:v>
                </c:pt>
                <c:pt idx="263">
                  <c:v>1.4038933471166784E-2</c:v>
                </c:pt>
                <c:pt idx="264">
                  <c:v>1.4194500845104171E-2</c:v>
                </c:pt>
                <c:pt idx="265">
                  <c:v>1.3387498155092612E-2</c:v>
                </c:pt>
                <c:pt idx="266">
                  <c:v>1.3173594376945878E-2</c:v>
                </c:pt>
                <c:pt idx="267">
                  <c:v>1.3202762530442794E-2</c:v>
                </c:pt>
                <c:pt idx="268">
                  <c:v>1.3708353287627395E-2</c:v>
                </c:pt>
                <c:pt idx="269">
                  <c:v>1.324165466557368E-2</c:v>
                </c:pt>
                <c:pt idx="270">
                  <c:v>1.2998582733930028E-2</c:v>
                </c:pt>
                <c:pt idx="271">
                  <c:v>1.2697175467447669E-2</c:v>
                </c:pt>
                <c:pt idx="272">
                  <c:v>1.2911076815206592E-2</c:v>
                </c:pt>
                <c:pt idx="273">
                  <c:v>1.2638837799436659E-2</c:v>
                </c:pt>
                <c:pt idx="274">
                  <c:v>1.2813849442452509E-2</c:v>
                </c:pt>
                <c:pt idx="275">
                  <c:v>1.2434659169510042E-2</c:v>
                </c:pt>
                <c:pt idx="276">
                  <c:v>1.1608225237298693E-2</c:v>
                </c:pt>
                <c:pt idx="277">
                  <c:v>1.1715175327885076E-2</c:v>
                </c:pt>
                <c:pt idx="278">
                  <c:v>1.2551333144514884E-2</c:v>
                </c:pt>
                <c:pt idx="279">
                  <c:v>1.1374880689831944E-2</c:v>
                </c:pt>
                <c:pt idx="280">
                  <c:v>1.2181866755990874E-2</c:v>
                </c:pt>
                <c:pt idx="281">
                  <c:v>1.1783234547142243E-2</c:v>
                </c:pt>
                <c:pt idx="282">
                  <c:v>1.2473550138054778E-2</c:v>
                </c:pt>
                <c:pt idx="283">
                  <c:v>1.1715175327885076E-2</c:v>
                </c:pt>
                <c:pt idx="284">
                  <c:v>1.211380763394922E-2</c:v>
                </c:pt>
              </c:numCache>
            </c:numRef>
          </c:val>
          <c:smooth val="0"/>
          <c:extLst>
            <c:ext xmlns:c16="http://schemas.microsoft.com/office/drawing/2014/chart" uri="{C3380CC4-5D6E-409C-BE32-E72D297353CC}">
              <c16:uniqueId val="{00000000-16A7-7B41-8C05-01D05168BA57}"/>
            </c:ext>
          </c:extLst>
        </c:ser>
        <c:ser>
          <c:idx val="1"/>
          <c:order val="1"/>
          <c:tx>
            <c:v>+NECA</c:v>
          </c:tx>
          <c:spPr>
            <a:ln w="28575" cap="rnd">
              <a:solidFill>
                <a:schemeClr val="accent2">
                  <a:shade val="86000"/>
                </a:schemeClr>
              </a:solidFill>
              <a:round/>
            </a:ln>
            <a:effectLst/>
          </c:spPr>
          <c:marker>
            <c:symbol val="none"/>
          </c:marker>
          <c:cat>
            <c:numRef>
              <c:f>'emission (2)'!$A$8:$A$292</c:f>
              <c:numCache>
                <c:formatCode>General</c:formatCode>
                <c:ptCount val="285"/>
                <c:pt idx="0">
                  <c:v>496</c:v>
                </c:pt>
                <c:pt idx="1">
                  <c:v>497</c:v>
                </c:pt>
                <c:pt idx="2">
                  <c:v>498</c:v>
                </c:pt>
                <c:pt idx="3">
                  <c:v>499</c:v>
                </c:pt>
                <c:pt idx="4">
                  <c:v>500</c:v>
                </c:pt>
                <c:pt idx="5">
                  <c:v>501</c:v>
                </c:pt>
                <c:pt idx="6">
                  <c:v>502</c:v>
                </c:pt>
                <c:pt idx="7">
                  <c:v>503</c:v>
                </c:pt>
                <c:pt idx="8">
                  <c:v>504</c:v>
                </c:pt>
                <c:pt idx="9">
                  <c:v>505</c:v>
                </c:pt>
                <c:pt idx="10">
                  <c:v>506</c:v>
                </c:pt>
                <c:pt idx="11">
                  <c:v>507</c:v>
                </c:pt>
                <c:pt idx="12">
                  <c:v>508</c:v>
                </c:pt>
                <c:pt idx="13">
                  <c:v>509</c:v>
                </c:pt>
                <c:pt idx="14">
                  <c:v>510</c:v>
                </c:pt>
                <c:pt idx="15">
                  <c:v>511</c:v>
                </c:pt>
                <c:pt idx="16">
                  <c:v>512</c:v>
                </c:pt>
                <c:pt idx="17">
                  <c:v>513</c:v>
                </c:pt>
                <c:pt idx="18">
                  <c:v>514</c:v>
                </c:pt>
                <c:pt idx="19">
                  <c:v>515</c:v>
                </c:pt>
                <c:pt idx="20">
                  <c:v>516</c:v>
                </c:pt>
                <c:pt idx="21">
                  <c:v>517</c:v>
                </c:pt>
                <c:pt idx="22">
                  <c:v>518</c:v>
                </c:pt>
                <c:pt idx="23">
                  <c:v>519</c:v>
                </c:pt>
                <c:pt idx="24">
                  <c:v>520</c:v>
                </c:pt>
                <c:pt idx="25">
                  <c:v>521</c:v>
                </c:pt>
                <c:pt idx="26">
                  <c:v>522</c:v>
                </c:pt>
                <c:pt idx="27">
                  <c:v>523</c:v>
                </c:pt>
                <c:pt idx="28">
                  <c:v>524</c:v>
                </c:pt>
                <c:pt idx="29">
                  <c:v>525</c:v>
                </c:pt>
                <c:pt idx="30">
                  <c:v>526</c:v>
                </c:pt>
                <c:pt idx="31">
                  <c:v>527</c:v>
                </c:pt>
                <c:pt idx="32">
                  <c:v>528</c:v>
                </c:pt>
                <c:pt idx="33">
                  <c:v>529</c:v>
                </c:pt>
                <c:pt idx="34">
                  <c:v>530</c:v>
                </c:pt>
                <c:pt idx="35">
                  <c:v>531</c:v>
                </c:pt>
                <c:pt idx="36">
                  <c:v>532</c:v>
                </c:pt>
                <c:pt idx="37">
                  <c:v>533</c:v>
                </c:pt>
                <c:pt idx="38">
                  <c:v>534</c:v>
                </c:pt>
                <c:pt idx="39">
                  <c:v>535</c:v>
                </c:pt>
                <c:pt idx="40">
                  <c:v>536</c:v>
                </c:pt>
                <c:pt idx="41">
                  <c:v>537</c:v>
                </c:pt>
                <c:pt idx="42">
                  <c:v>538</c:v>
                </c:pt>
                <c:pt idx="43">
                  <c:v>539</c:v>
                </c:pt>
                <c:pt idx="44">
                  <c:v>540</c:v>
                </c:pt>
                <c:pt idx="45">
                  <c:v>541</c:v>
                </c:pt>
                <c:pt idx="46">
                  <c:v>542</c:v>
                </c:pt>
                <c:pt idx="47">
                  <c:v>543</c:v>
                </c:pt>
                <c:pt idx="48">
                  <c:v>544</c:v>
                </c:pt>
                <c:pt idx="49">
                  <c:v>545</c:v>
                </c:pt>
                <c:pt idx="50">
                  <c:v>546</c:v>
                </c:pt>
                <c:pt idx="51">
                  <c:v>547</c:v>
                </c:pt>
                <c:pt idx="52">
                  <c:v>548</c:v>
                </c:pt>
                <c:pt idx="53">
                  <c:v>549</c:v>
                </c:pt>
                <c:pt idx="54">
                  <c:v>550</c:v>
                </c:pt>
                <c:pt idx="55">
                  <c:v>551</c:v>
                </c:pt>
                <c:pt idx="56">
                  <c:v>552</c:v>
                </c:pt>
                <c:pt idx="57">
                  <c:v>553</c:v>
                </c:pt>
                <c:pt idx="58">
                  <c:v>554</c:v>
                </c:pt>
                <c:pt idx="59">
                  <c:v>555</c:v>
                </c:pt>
                <c:pt idx="60">
                  <c:v>556</c:v>
                </c:pt>
                <c:pt idx="61">
                  <c:v>557</c:v>
                </c:pt>
                <c:pt idx="62">
                  <c:v>558</c:v>
                </c:pt>
                <c:pt idx="63">
                  <c:v>559</c:v>
                </c:pt>
                <c:pt idx="64">
                  <c:v>560</c:v>
                </c:pt>
                <c:pt idx="65">
                  <c:v>561</c:v>
                </c:pt>
                <c:pt idx="66">
                  <c:v>562</c:v>
                </c:pt>
                <c:pt idx="67">
                  <c:v>563</c:v>
                </c:pt>
                <c:pt idx="68">
                  <c:v>564</c:v>
                </c:pt>
                <c:pt idx="69">
                  <c:v>565</c:v>
                </c:pt>
                <c:pt idx="70">
                  <c:v>566</c:v>
                </c:pt>
                <c:pt idx="71">
                  <c:v>567</c:v>
                </c:pt>
                <c:pt idx="72">
                  <c:v>568</c:v>
                </c:pt>
                <c:pt idx="73">
                  <c:v>569</c:v>
                </c:pt>
                <c:pt idx="74">
                  <c:v>570</c:v>
                </c:pt>
                <c:pt idx="75">
                  <c:v>571</c:v>
                </c:pt>
                <c:pt idx="76">
                  <c:v>572</c:v>
                </c:pt>
                <c:pt idx="77">
                  <c:v>573</c:v>
                </c:pt>
                <c:pt idx="78">
                  <c:v>574</c:v>
                </c:pt>
                <c:pt idx="79">
                  <c:v>575</c:v>
                </c:pt>
                <c:pt idx="80">
                  <c:v>576</c:v>
                </c:pt>
                <c:pt idx="81">
                  <c:v>577</c:v>
                </c:pt>
                <c:pt idx="82">
                  <c:v>578</c:v>
                </c:pt>
                <c:pt idx="83">
                  <c:v>579</c:v>
                </c:pt>
                <c:pt idx="84">
                  <c:v>580</c:v>
                </c:pt>
                <c:pt idx="85">
                  <c:v>581</c:v>
                </c:pt>
                <c:pt idx="86">
                  <c:v>582</c:v>
                </c:pt>
                <c:pt idx="87">
                  <c:v>583</c:v>
                </c:pt>
                <c:pt idx="88">
                  <c:v>584</c:v>
                </c:pt>
                <c:pt idx="89">
                  <c:v>585</c:v>
                </c:pt>
                <c:pt idx="90">
                  <c:v>586</c:v>
                </c:pt>
                <c:pt idx="91">
                  <c:v>587</c:v>
                </c:pt>
                <c:pt idx="92">
                  <c:v>588</c:v>
                </c:pt>
                <c:pt idx="93">
                  <c:v>589</c:v>
                </c:pt>
                <c:pt idx="94">
                  <c:v>590</c:v>
                </c:pt>
                <c:pt idx="95">
                  <c:v>591</c:v>
                </c:pt>
                <c:pt idx="96">
                  <c:v>592</c:v>
                </c:pt>
                <c:pt idx="97">
                  <c:v>593</c:v>
                </c:pt>
                <c:pt idx="98">
                  <c:v>594</c:v>
                </c:pt>
                <c:pt idx="99">
                  <c:v>595</c:v>
                </c:pt>
                <c:pt idx="100">
                  <c:v>596</c:v>
                </c:pt>
                <c:pt idx="101">
                  <c:v>597</c:v>
                </c:pt>
                <c:pt idx="102">
                  <c:v>598</c:v>
                </c:pt>
                <c:pt idx="103">
                  <c:v>599</c:v>
                </c:pt>
                <c:pt idx="104">
                  <c:v>600</c:v>
                </c:pt>
                <c:pt idx="105">
                  <c:v>601</c:v>
                </c:pt>
                <c:pt idx="106">
                  <c:v>602</c:v>
                </c:pt>
                <c:pt idx="107">
                  <c:v>603</c:v>
                </c:pt>
                <c:pt idx="108">
                  <c:v>604</c:v>
                </c:pt>
                <c:pt idx="109">
                  <c:v>605</c:v>
                </c:pt>
                <c:pt idx="110">
                  <c:v>606</c:v>
                </c:pt>
                <c:pt idx="111">
                  <c:v>607</c:v>
                </c:pt>
                <c:pt idx="112">
                  <c:v>608</c:v>
                </c:pt>
                <c:pt idx="113">
                  <c:v>609</c:v>
                </c:pt>
                <c:pt idx="114">
                  <c:v>610</c:v>
                </c:pt>
                <c:pt idx="115">
                  <c:v>611</c:v>
                </c:pt>
                <c:pt idx="116">
                  <c:v>612</c:v>
                </c:pt>
                <c:pt idx="117">
                  <c:v>613</c:v>
                </c:pt>
                <c:pt idx="118">
                  <c:v>614</c:v>
                </c:pt>
                <c:pt idx="119">
                  <c:v>615</c:v>
                </c:pt>
                <c:pt idx="120">
                  <c:v>616</c:v>
                </c:pt>
                <c:pt idx="121">
                  <c:v>617</c:v>
                </c:pt>
                <c:pt idx="122">
                  <c:v>618</c:v>
                </c:pt>
                <c:pt idx="123">
                  <c:v>619</c:v>
                </c:pt>
                <c:pt idx="124">
                  <c:v>620</c:v>
                </c:pt>
                <c:pt idx="125">
                  <c:v>621</c:v>
                </c:pt>
                <c:pt idx="126">
                  <c:v>622</c:v>
                </c:pt>
                <c:pt idx="127">
                  <c:v>623</c:v>
                </c:pt>
                <c:pt idx="128">
                  <c:v>624</c:v>
                </c:pt>
                <c:pt idx="129">
                  <c:v>625</c:v>
                </c:pt>
                <c:pt idx="130">
                  <c:v>626</c:v>
                </c:pt>
                <c:pt idx="131">
                  <c:v>627</c:v>
                </c:pt>
                <c:pt idx="132">
                  <c:v>628</c:v>
                </c:pt>
                <c:pt idx="133">
                  <c:v>629</c:v>
                </c:pt>
                <c:pt idx="134">
                  <c:v>630</c:v>
                </c:pt>
                <c:pt idx="135">
                  <c:v>631</c:v>
                </c:pt>
                <c:pt idx="136">
                  <c:v>632</c:v>
                </c:pt>
                <c:pt idx="137">
                  <c:v>633</c:v>
                </c:pt>
                <c:pt idx="138">
                  <c:v>634</c:v>
                </c:pt>
                <c:pt idx="139">
                  <c:v>635</c:v>
                </c:pt>
                <c:pt idx="140">
                  <c:v>636</c:v>
                </c:pt>
                <c:pt idx="141">
                  <c:v>637</c:v>
                </c:pt>
                <c:pt idx="142">
                  <c:v>638</c:v>
                </c:pt>
                <c:pt idx="143">
                  <c:v>639</c:v>
                </c:pt>
                <c:pt idx="144">
                  <c:v>640</c:v>
                </c:pt>
                <c:pt idx="145">
                  <c:v>641</c:v>
                </c:pt>
                <c:pt idx="146">
                  <c:v>642</c:v>
                </c:pt>
                <c:pt idx="147">
                  <c:v>643</c:v>
                </c:pt>
                <c:pt idx="148">
                  <c:v>644</c:v>
                </c:pt>
                <c:pt idx="149">
                  <c:v>645</c:v>
                </c:pt>
                <c:pt idx="150">
                  <c:v>646</c:v>
                </c:pt>
                <c:pt idx="151">
                  <c:v>647</c:v>
                </c:pt>
                <c:pt idx="152">
                  <c:v>648</c:v>
                </c:pt>
                <c:pt idx="153">
                  <c:v>649</c:v>
                </c:pt>
                <c:pt idx="154">
                  <c:v>650</c:v>
                </c:pt>
                <c:pt idx="155">
                  <c:v>651</c:v>
                </c:pt>
                <c:pt idx="156">
                  <c:v>652</c:v>
                </c:pt>
                <c:pt idx="157">
                  <c:v>653</c:v>
                </c:pt>
                <c:pt idx="158">
                  <c:v>654</c:v>
                </c:pt>
                <c:pt idx="159">
                  <c:v>655</c:v>
                </c:pt>
                <c:pt idx="160">
                  <c:v>656</c:v>
                </c:pt>
                <c:pt idx="161">
                  <c:v>657</c:v>
                </c:pt>
                <c:pt idx="162">
                  <c:v>658</c:v>
                </c:pt>
                <c:pt idx="163">
                  <c:v>659</c:v>
                </c:pt>
                <c:pt idx="164">
                  <c:v>660</c:v>
                </c:pt>
                <c:pt idx="165">
                  <c:v>661</c:v>
                </c:pt>
                <c:pt idx="166">
                  <c:v>662</c:v>
                </c:pt>
                <c:pt idx="167">
                  <c:v>663</c:v>
                </c:pt>
                <c:pt idx="168">
                  <c:v>664</c:v>
                </c:pt>
                <c:pt idx="169">
                  <c:v>665</c:v>
                </c:pt>
                <c:pt idx="170">
                  <c:v>666</c:v>
                </c:pt>
                <c:pt idx="171">
                  <c:v>667</c:v>
                </c:pt>
                <c:pt idx="172">
                  <c:v>668</c:v>
                </c:pt>
                <c:pt idx="173">
                  <c:v>669</c:v>
                </c:pt>
                <c:pt idx="174">
                  <c:v>670</c:v>
                </c:pt>
                <c:pt idx="175">
                  <c:v>671</c:v>
                </c:pt>
                <c:pt idx="176">
                  <c:v>672</c:v>
                </c:pt>
                <c:pt idx="177">
                  <c:v>673</c:v>
                </c:pt>
                <c:pt idx="178">
                  <c:v>674</c:v>
                </c:pt>
                <c:pt idx="179">
                  <c:v>675</c:v>
                </c:pt>
                <c:pt idx="180">
                  <c:v>676</c:v>
                </c:pt>
                <c:pt idx="181">
                  <c:v>677</c:v>
                </c:pt>
                <c:pt idx="182">
                  <c:v>678</c:v>
                </c:pt>
                <c:pt idx="183">
                  <c:v>679</c:v>
                </c:pt>
                <c:pt idx="184">
                  <c:v>680</c:v>
                </c:pt>
                <c:pt idx="185">
                  <c:v>681</c:v>
                </c:pt>
                <c:pt idx="186">
                  <c:v>682</c:v>
                </c:pt>
                <c:pt idx="187">
                  <c:v>683</c:v>
                </c:pt>
                <c:pt idx="188">
                  <c:v>684</c:v>
                </c:pt>
                <c:pt idx="189">
                  <c:v>685</c:v>
                </c:pt>
                <c:pt idx="190">
                  <c:v>686</c:v>
                </c:pt>
                <c:pt idx="191">
                  <c:v>687</c:v>
                </c:pt>
                <c:pt idx="192">
                  <c:v>688</c:v>
                </c:pt>
                <c:pt idx="193">
                  <c:v>689</c:v>
                </c:pt>
                <c:pt idx="194">
                  <c:v>690</c:v>
                </c:pt>
                <c:pt idx="195">
                  <c:v>691</c:v>
                </c:pt>
                <c:pt idx="196">
                  <c:v>692</c:v>
                </c:pt>
                <c:pt idx="197">
                  <c:v>693</c:v>
                </c:pt>
                <c:pt idx="198">
                  <c:v>694</c:v>
                </c:pt>
                <c:pt idx="199">
                  <c:v>695</c:v>
                </c:pt>
                <c:pt idx="200">
                  <c:v>696</c:v>
                </c:pt>
                <c:pt idx="201">
                  <c:v>697</c:v>
                </c:pt>
                <c:pt idx="202">
                  <c:v>698</c:v>
                </c:pt>
                <c:pt idx="203">
                  <c:v>699</c:v>
                </c:pt>
                <c:pt idx="204">
                  <c:v>700</c:v>
                </c:pt>
                <c:pt idx="205">
                  <c:v>701</c:v>
                </c:pt>
                <c:pt idx="206">
                  <c:v>702</c:v>
                </c:pt>
                <c:pt idx="207">
                  <c:v>703</c:v>
                </c:pt>
                <c:pt idx="208">
                  <c:v>704</c:v>
                </c:pt>
                <c:pt idx="209">
                  <c:v>705</c:v>
                </c:pt>
                <c:pt idx="210">
                  <c:v>706</c:v>
                </c:pt>
                <c:pt idx="211">
                  <c:v>707</c:v>
                </c:pt>
                <c:pt idx="212">
                  <c:v>708</c:v>
                </c:pt>
                <c:pt idx="213">
                  <c:v>709</c:v>
                </c:pt>
                <c:pt idx="214">
                  <c:v>710</c:v>
                </c:pt>
                <c:pt idx="215">
                  <c:v>711</c:v>
                </c:pt>
                <c:pt idx="216">
                  <c:v>712</c:v>
                </c:pt>
                <c:pt idx="217">
                  <c:v>713</c:v>
                </c:pt>
                <c:pt idx="218">
                  <c:v>714</c:v>
                </c:pt>
                <c:pt idx="219">
                  <c:v>715</c:v>
                </c:pt>
                <c:pt idx="220">
                  <c:v>716</c:v>
                </c:pt>
                <c:pt idx="221">
                  <c:v>717</c:v>
                </c:pt>
                <c:pt idx="222">
                  <c:v>718</c:v>
                </c:pt>
                <c:pt idx="223">
                  <c:v>719</c:v>
                </c:pt>
                <c:pt idx="224">
                  <c:v>720</c:v>
                </c:pt>
                <c:pt idx="225">
                  <c:v>721</c:v>
                </c:pt>
                <c:pt idx="226">
                  <c:v>722</c:v>
                </c:pt>
                <c:pt idx="227">
                  <c:v>723</c:v>
                </c:pt>
                <c:pt idx="228">
                  <c:v>724</c:v>
                </c:pt>
                <c:pt idx="229">
                  <c:v>725</c:v>
                </c:pt>
                <c:pt idx="230">
                  <c:v>726</c:v>
                </c:pt>
                <c:pt idx="231">
                  <c:v>727</c:v>
                </c:pt>
                <c:pt idx="232">
                  <c:v>728</c:v>
                </c:pt>
                <c:pt idx="233">
                  <c:v>729</c:v>
                </c:pt>
                <c:pt idx="234">
                  <c:v>730</c:v>
                </c:pt>
                <c:pt idx="235">
                  <c:v>731</c:v>
                </c:pt>
                <c:pt idx="236">
                  <c:v>732</c:v>
                </c:pt>
                <c:pt idx="237">
                  <c:v>733</c:v>
                </c:pt>
                <c:pt idx="238">
                  <c:v>734</c:v>
                </c:pt>
                <c:pt idx="239">
                  <c:v>735</c:v>
                </c:pt>
                <c:pt idx="240">
                  <c:v>736</c:v>
                </c:pt>
                <c:pt idx="241">
                  <c:v>737</c:v>
                </c:pt>
                <c:pt idx="242">
                  <c:v>738</c:v>
                </c:pt>
                <c:pt idx="243">
                  <c:v>739</c:v>
                </c:pt>
                <c:pt idx="244">
                  <c:v>740</c:v>
                </c:pt>
                <c:pt idx="245">
                  <c:v>741</c:v>
                </c:pt>
                <c:pt idx="246">
                  <c:v>742</c:v>
                </c:pt>
                <c:pt idx="247">
                  <c:v>743</c:v>
                </c:pt>
                <c:pt idx="248">
                  <c:v>744</c:v>
                </c:pt>
                <c:pt idx="249">
                  <c:v>745</c:v>
                </c:pt>
                <c:pt idx="250">
                  <c:v>746</c:v>
                </c:pt>
                <c:pt idx="251">
                  <c:v>747</c:v>
                </c:pt>
                <c:pt idx="252">
                  <c:v>748</c:v>
                </c:pt>
                <c:pt idx="253">
                  <c:v>749</c:v>
                </c:pt>
                <c:pt idx="254">
                  <c:v>750</c:v>
                </c:pt>
                <c:pt idx="255">
                  <c:v>751</c:v>
                </c:pt>
                <c:pt idx="256">
                  <c:v>752</c:v>
                </c:pt>
                <c:pt idx="257">
                  <c:v>753</c:v>
                </c:pt>
                <c:pt idx="258">
                  <c:v>754</c:v>
                </c:pt>
                <c:pt idx="259">
                  <c:v>755</c:v>
                </c:pt>
                <c:pt idx="260">
                  <c:v>756</c:v>
                </c:pt>
                <c:pt idx="261">
                  <c:v>757</c:v>
                </c:pt>
                <c:pt idx="262">
                  <c:v>758</c:v>
                </c:pt>
                <c:pt idx="263">
                  <c:v>759</c:v>
                </c:pt>
                <c:pt idx="264">
                  <c:v>760</c:v>
                </c:pt>
                <c:pt idx="265">
                  <c:v>761</c:v>
                </c:pt>
                <c:pt idx="266">
                  <c:v>762</c:v>
                </c:pt>
                <c:pt idx="267">
                  <c:v>763</c:v>
                </c:pt>
                <c:pt idx="268">
                  <c:v>764</c:v>
                </c:pt>
                <c:pt idx="269">
                  <c:v>765</c:v>
                </c:pt>
                <c:pt idx="270">
                  <c:v>766</c:v>
                </c:pt>
                <c:pt idx="271">
                  <c:v>767</c:v>
                </c:pt>
                <c:pt idx="272">
                  <c:v>768</c:v>
                </c:pt>
                <c:pt idx="273">
                  <c:v>769</c:v>
                </c:pt>
                <c:pt idx="274">
                  <c:v>770</c:v>
                </c:pt>
                <c:pt idx="275">
                  <c:v>771</c:v>
                </c:pt>
                <c:pt idx="276">
                  <c:v>772</c:v>
                </c:pt>
                <c:pt idx="277">
                  <c:v>773</c:v>
                </c:pt>
                <c:pt idx="278">
                  <c:v>774</c:v>
                </c:pt>
                <c:pt idx="279">
                  <c:v>775</c:v>
                </c:pt>
                <c:pt idx="280">
                  <c:v>776</c:v>
                </c:pt>
                <c:pt idx="281">
                  <c:v>777</c:v>
                </c:pt>
                <c:pt idx="282">
                  <c:v>778</c:v>
                </c:pt>
                <c:pt idx="283">
                  <c:v>779</c:v>
                </c:pt>
                <c:pt idx="284">
                  <c:v>780</c:v>
                </c:pt>
              </c:numCache>
            </c:numRef>
          </c:cat>
          <c:val>
            <c:numRef>
              <c:f>'emission (2)'!$I$8:$I$292</c:f>
              <c:numCache>
                <c:formatCode>General</c:formatCode>
                <c:ptCount val="285"/>
                <c:pt idx="0">
                  <c:v>0.19907544027148716</c:v>
                </c:pt>
                <c:pt idx="1">
                  <c:v>0.23264818991745123</c:v>
                </c:pt>
                <c:pt idx="2">
                  <c:v>0.25990847394686417</c:v>
                </c:pt>
                <c:pt idx="3">
                  <c:v>0.29100951290762539</c:v>
                </c:pt>
                <c:pt idx="4">
                  <c:v>0.32726464614642248</c:v>
                </c:pt>
                <c:pt idx="5">
                  <c:v>0.37349288085160121</c:v>
                </c:pt>
                <c:pt idx="6">
                  <c:v>0.41621040490828448</c:v>
                </c:pt>
                <c:pt idx="7">
                  <c:v>0.45636748507442026</c:v>
                </c:pt>
                <c:pt idx="8">
                  <c:v>0.5009638710509744</c:v>
                </c:pt>
                <c:pt idx="9">
                  <c:v>0.55757141036199986</c:v>
                </c:pt>
                <c:pt idx="10">
                  <c:v>0.61051624086726297</c:v>
                </c:pt>
                <c:pt idx="11">
                  <c:v>0.65624563446766193</c:v>
                </c:pt>
                <c:pt idx="12">
                  <c:v>0.7073701792043674</c:v>
                </c:pt>
                <c:pt idx="13">
                  <c:v>0.7662522061537449</c:v>
                </c:pt>
                <c:pt idx="14">
                  <c:v>0.81588112328314399</c:v>
                </c:pt>
                <c:pt idx="15">
                  <c:v>0.85247633890085339</c:v>
                </c:pt>
                <c:pt idx="16">
                  <c:v>0.88356533214634336</c:v>
                </c:pt>
                <c:pt idx="17">
                  <c:v>0.91487801456201057</c:v>
                </c:pt>
                <c:pt idx="18">
                  <c:v>0.95249754244837603</c:v>
                </c:pt>
                <c:pt idx="19">
                  <c:v>0.97062912490016851</c:v>
                </c:pt>
                <c:pt idx="20">
                  <c:v>0.97846228485360598</c:v>
                </c:pt>
                <c:pt idx="21">
                  <c:v>0.9875895870374799</c:v>
                </c:pt>
                <c:pt idx="22">
                  <c:v>1</c:v>
                </c:pt>
                <c:pt idx="23">
                  <c:v>0.9885957725241511</c:v>
                </c:pt>
                <c:pt idx="24">
                  <c:v>0.98073802220521888</c:v>
                </c:pt>
                <c:pt idx="25">
                  <c:v>0.97900137218991234</c:v>
                </c:pt>
                <c:pt idx="26">
                  <c:v>0.96211391967931326</c:v>
                </c:pt>
                <c:pt idx="27">
                  <c:v>0.94555229782710271</c:v>
                </c:pt>
                <c:pt idx="28">
                  <c:v>0.93179452290592557</c:v>
                </c:pt>
                <c:pt idx="29">
                  <c:v>0.90035770072242227</c:v>
                </c:pt>
                <c:pt idx="30">
                  <c:v>0.87992714599347521</c:v>
                </c:pt>
                <c:pt idx="31">
                  <c:v>0.8414810004976282</c:v>
                </c:pt>
                <c:pt idx="32">
                  <c:v>0.81484048752597293</c:v>
                </c:pt>
                <c:pt idx="33">
                  <c:v>0.79004762690499597</c:v>
                </c:pt>
                <c:pt idx="34">
                  <c:v>0.76717285993434736</c:v>
                </c:pt>
                <c:pt idx="35">
                  <c:v>0.7287632792428449</c:v>
                </c:pt>
                <c:pt idx="36">
                  <c:v>0.69875431742075345</c:v>
                </c:pt>
                <c:pt idx="37">
                  <c:v>0.66957723934776847</c:v>
                </c:pt>
                <c:pt idx="38">
                  <c:v>0.64341717816408805</c:v>
                </c:pt>
                <c:pt idx="39">
                  <c:v>0.609787844542798</c:v>
                </c:pt>
                <c:pt idx="40">
                  <c:v>0.580954948430915</c:v>
                </c:pt>
                <c:pt idx="41">
                  <c:v>0.55627047548857322</c:v>
                </c:pt>
                <c:pt idx="42">
                  <c:v>0.53608980639066772</c:v>
                </c:pt>
                <c:pt idx="43">
                  <c:v>0.51567400588101764</c:v>
                </c:pt>
                <c:pt idx="44">
                  <c:v>0.49421191501807271</c:v>
                </c:pt>
                <c:pt idx="45">
                  <c:v>0.46788771255074441</c:v>
                </c:pt>
                <c:pt idx="46">
                  <c:v>0.45137093425926161</c:v>
                </c:pt>
                <c:pt idx="47">
                  <c:v>0.42747639532802062</c:v>
                </c:pt>
                <c:pt idx="48">
                  <c:v>0.40732954451634257</c:v>
                </c:pt>
                <c:pt idx="49">
                  <c:v>0.39537416260598957</c:v>
                </c:pt>
                <c:pt idx="50">
                  <c:v>0.38276452372916814</c:v>
                </c:pt>
                <c:pt idx="51">
                  <c:v>0.37157428826632105</c:v>
                </c:pt>
                <c:pt idx="52">
                  <c:v>0.35191350344876904</c:v>
                </c:pt>
                <c:pt idx="53">
                  <c:v>0.33808140028707767</c:v>
                </c:pt>
                <c:pt idx="54">
                  <c:v>0.33150544949821997</c:v>
                </c:pt>
                <c:pt idx="55">
                  <c:v>0.32004610158957109</c:v>
                </c:pt>
                <c:pt idx="56">
                  <c:v>0.30612241654154687</c:v>
                </c:pt>
                <c:pt idx="57">
                  <c:v>0.30016754116896421</c:v>
                </c:pt>
                <c:pt idx="58">
                  <c:v>0.29074752216429434</c:v>
                </c:pt>
                <c:pt idx="59">
                  <c:v>0.2835311907403375</c:v>
                </c:pt>
                <c:pt idx="60">
                  <c:v>0.2753865528239659</c:v>
                </c:pt>
                <c:pt idx="61">
                  <c:v>0.26658762230291505</c:v>
                </c:pt>
                <c:pt idx="62">
                  <c:v>0.26193242733873684</c:v>
                </c:pt>
                <c:pt idx="63">
                  <c:v>0.2570869255164957</c:v>
                </c:pt>
                <c:pt idx="64">
                  <c:v>0.24782510215396159</c:v>
                </c:pt>
                <c:pt idx="65">
                  <c:v>0.24200407796167492</c:v>
                </c:pt>
                <c:pt idx="66">
                  <c:v>0.2333742721340909</c:v>
                </c:pt>
                <c:pt idx="67">
                  <c:v>0.22628042448910549</c:v>
                </c:pt>
                <c:pt idx="68">
                  <c:v>0.21979397906682774</c:v>
                </c:pt>
                <c:pt idx="69">
                  <c:v>0.21249865317261454</c:v>
                </c:pt>
                <c:pt idx="70">
                  <c:v>0.20994003633434394</c:v>
                </c:pt>
                <c:pt idx="71">
                  <c:v>0.19967040832242508</c:v>
                </c:pt>
                <c:pt idx="72">
                  <c:v>0.196136354645815</c:v>
                </c:pt>
                <c:pt idx="73">
                  <c:v>0.19121025463382868</c:v>
                </c:pt>
                <c:pt idx="74">
                  <c:v>0.18073999893798132</c:v>
                </c:pt>
                <c:pt idx="75">
                  <c:v>0.17550521856261356</c:v>
                </c:pt>
                <c:pt idx="76">
                  <c:v>0.17055618298605679</c:v>
                </c:pt>
                <c:pt idx="77">
                  <c:v>0.16279992910371921</c:v>
                </c:pt>
                <c:pt idx="78">
                  <c:v>0.15584116334524481</c:v>
                </c:pt>
                <c:pt idx="79">
                  <c:v>0.14809776416556514</c:v>
                </c:pt>
                <c:pt idx="80">
                  <c:v>0.14298335303532425</c:v>
                </c:pt>
                <c:pt idx="81">
                  <c:v>0.13946287632911222</c:v>
                </c:pt>
                <c:pt idx="82">
                  <c:v>0.13345688625863053</c:v>
                </c:pt>
                <c:pt idx="83">
                  <c:v>0.12432359685533179</c:v>
                </c:pt>
                <c:pt idx="84">
                  <c:v>0.12004260310520483</c:v>
                </c:pt>
                <c:pt idx="85">
                  <c:v>0.11742652677956139</c:v>
                </c:pt>
                <c:pt idx="86">
                  <c:v>0.11145731653062968</c:v>
                </c:pt>
                <c:pt idx="87">
                  <c:v>0.10660606507703616</c:v>
                </c:pt>
                <c:pt idx="88">
                  <c:v>0.10143401032866628</c:v>
                </c:pt>
                <c:pt idx="89">
                  <c:v>9.8699431012204797E-2</c:v>
                </c:pt>
                <c:pt idx="90">
                  <c:v>9.4633376776312367E-2</c:v>
                </c:pt>
                <c:pt idx="91">
                  <c:v>9.0472343025857549E-2</c:v>
                </c:pt>
                <c:pt idx="92">
                  <c:v>8.6049921293011311E-2</c:v>
                </c:pt>
                <c:pt idx="93">
                  <c:v>8.3803110289214777E-2</c:v>
                </c:pt>
                <c:pt idx="94">
                  <c:v>7.9761326387683629E-2</c:v>
                </c:pt>
                <c:pt idx="95">
                  <c:v>7.6290260872891452E-2</c:v>
                </c:pt>
                <c:pt idx="96">
                  <c:v>7.4566656937435097E-2</c:v>
                </c:pt>
                <c:pt idx="97">
                  <c:v>7.2771753534211683E-2</c:v>
                </c:pt>
                <c:pt idx="98">
                  <c:v>6.7803221718020737E-2</c:v>
                </c:pt>
                <c:pt idx="99">
                  <c:v>6.5853901629747261E-2</c:v>
                </c:pt>
                <c:pt idx="100">
                  <c:v>6.5235831940176278E-2</c:v>
                </c:pt>
                <c:pt idx="101">
                  <c:v>6.3025071124959336E-2</c:v>
                </c:pt>
                <c:pt idx="102">
                  <c:v>6.0243848993297759E-2</c:v>
                </c:pt>
                <c:pt idx="103">
                  <c:v>5.7034826491212623E-2</c:v>
                </c:pt>
                <c:pt idx="104">
                  <c:v>5.5905749524437783E-2</c:v>
                </c:pt>
                <c:pt idx="105">
                  <c:v>5.439636342944603E-2</c:v>
                </c:pt>
                <c:pt idx="106">
                  <c:v>5.179360581596594E-2</c:v>
                </c:pt>
                <c:pt idx="107">
                  <c:v>5.0937920493765033E-2</c:v>
                </c:pt>
                <c:pt idx="108">
                  <c:v>4.9606863966929642E-2</c:v>
                </c:pt>
                <c:pt idx="109">
                  <c:v>4.7396397048158269E-2</c:v>
                </c:pt>
                <c:pt idx="110">
                  <c:v>4.6445666518292919E-2</c:v>
                </c:pt>
                <c:pt idx="111">
                  <c:v>4.6160452016059533E-2</c:v>
                </c:pt>
                <c:pt idx="112">
                  <c:v>4.2856737956155737E-2</c:v>
                </c:pt>
                <c:pt idx="113">
                  <c:v>4.387874086874792E-2</c:v>
                </c:pt>
                <c:pt idx="114">
                  <c:v>4.1810979206173111E-2</c:v>
                </c:pt>
                <c:pt idx="115">
                  <c:v>4.1335634848990804E-2</c:v>
                </c:pt>
                <c:pt idx="116">
                  <c:v>3.9624417805277805E-2</c:v>
                </c:pt>
                <c:pt idx="117">
                  <c:v>3.9172852569117046E-2</c:v>
                </c:pt>
                <c:pt idx="118">
                  <c:v>3.7758745349658958E-2</c:v>
                </c:pt>
                <c:pt idx="119">
                  <c:v>3.6617964675642982E-2</c:v>
                </c:pt>
                <c:pt idx="120">
                  <c:v>3.5667323478892857E-2</c:v>
                </c:pt>
                <c:pt idx="121">
                  <c:v>3.4372085729854521E-2</c:v>
                </c:pt>
                <c:pt idx="122">
                  <c:v>3.4003719797655742E-2</c:v>
                </c:pt>
                <c:pt idx="123">
                  <c:v>3.3326402295290845E-2</c:v>
                </c:pt>
                <c:pt idx="124">
                  <c:v>3.2910507225587853E-2</c:v>
                </c:pt>
                <c:pt idx="125">
                  <c:v>3.0795405664408509E-2</c:v>
                </c:pt>
                <c:pt idx="126">
                  <c:v>2.9963633581696028E-2</c:v>
                </c:pt>
                <c:pt idx="127">
                  <c:v>3.0617167092483889E-2</c:v>
                </c:pt>
                <c:pt idx="128">
                  <c:v>2.9036809401264994E-2</c:v>
                </c:pt>
                <c:pt idx="129">
                  <c:v>2.8240697981487376E-2</c:v>
                </c:pt>
                <c:pt idx="130">
                  <c:v>2.7789176223943862E-2</c:v>
                </c:pt>
                <c:pt idx="131">
                  <c:v>2.6470260803990911E-2</c:v>
                </c:pt>
                <c:pt idx="132">
                  <c:v>2.6743548028607029E-2</c:v>
                </c:pt>
                <c:pt idx="133">
                  <c:v>2.5947451101701834E-2</c:v>
                </c:pt>
                <c:pt idx="134">
                  <c:v>2.4557264962138559E-2</c:v>
                </c:pt>
                <c:pt idx="135">
                  <c:v>2.6006859642826726E-2</c:v>
                </c:pt>
                <c:pt idx="136">
                  <c:v>2.5258296842775262E-2</c:v>
                </c:pt>
                <c:pt idx="137">
                  <c:v>2.3012633626956554E-2</c:v>
                </c:pt>
                <c:pt idx="138">
                  <c:v>2.3357203094204505E-2</c:v>
                </c:pt>
                <c:pt idx="139">
                  <c:v>2.3357203094204505E-2</c:v>
                </c:pt>
                <c:pt idx="140">
                  <c:v>2.2691827362329296E-2</c:v>
                </c:pt>
                <c:pt idx="141">
                  <c:v>2.2335378610254707E-2</c:v>
                </c:pt>
                <c:pt idx="142">
                  <c:v>2.3024516000428135E-2</c:v>
                </c:pt>
                <c:pt idx="143">
                  <c:v>2.2870053223292042E-2</c:v>
                </c:pt>
                <c:pt idx="144">
                  <c:v>2.2145271920142848E-2</c:v>
                </c:pt>
                <c:pt idx="145">
                  <c:v>2.2180917377441087E-2</c:v>
                </c:pt>
                <c:pt idx="146">
                  <c:v>2.3547311209844796E-2</c:v>
                </c:pt>
                <c:pt idx="147">
                  <c:v>2.2038338399305007E-2</c:v>
                </c:pt>
                <c:pt idx="148">
                  <c:v>2.4177045404624963E-2</c:v>
                </c:pt>
                <c:pt idx="149">
                  <c:v>2.4545382707461018E-2</c:v>
                </c:pt>
                <c:pt idx="150">
                  <c:v>2.5115712994083703E-2</c:v>
                </c:pt>
                <c:pt idx="151">
                  <c:v>2.5781104644359759E-2</c:v>
                </c:pt>
                <c:pt idx="152">
                  <c:v>2.7824820255713669E-2</c:v>
                </c:pt>
                <c:pt idx="153">
                  <c:v>2.8858577838188505E-2</c:v>
                </c:pt>
                <c:pt idx="154">
                  <c:v>3.001116307558235E-2</c:v>
                </c:pt>
                <c:pt idx="155">
                  <c:v>3.1484589265462028E-2</c:v>
                </c:pt>
                <c:pt idx="156">
                  <c:v>3.2732266871752694E-2</c:v>
                </c:pt>
                <c:pt idx="157">
                  <c:v>3.5881215942492287E-2</c:v>
                </c:pt>
                <c:pt idx="158">
                  <c:v>3.6558548531699778E-2</c:v>
                </c:pt>
                <c:pt idx="159">
                  <c:v>3.6724912332971135E-2</c:v>
                </c:pt>
                <c:pt idx="160">
                  <c:v>3.8103358176730127E-2</c:v>
                </c:pt>
                <c:pt idx="161">
                  <c:v>4.14425872580804E-2</c:v>
                </c:pt>
                <c:pt idx="162">
                  <c:v>4.2642833375564619E-2</c:v>
                </c:pt>
                <c:pt idx="163">
                  <c:v>4.4972054890922722E-2</c:v>
                </c:pt>
                <c:pt idx="164">
                  <c:v>4.4936402187188279E-2</c:v>
                </c:pt>
                <c:pt idx="165">
                  <c:v>4.6695232593377163E-2</c:v>
                </c:pt>
                <c:pt idx="166">
                  <c:v>4.8525394541722902E-2</c:v>
                </c:pt>
                <c:pt idx="167">
                  <c:v>4.930975711252563E-2</c:v>
                </c:pt>
                <c:pt idx="168">
                  <c:v>5.0712116789743231E-2</c:v>
                </c:pt>
                <c:pt idx="169">
                  <c:v>5.2518570180724929E-2</c:v>
                </c:pt>
                <c:pt idx="170">
                  <c:v>5.3707045115955455E-2</c:v>
                </c:pt>
                <c:pt idx="171">
                  <c:v>5.400416087991218E-2</c:v>
                </c:pt>
                <c:pt idx="172">
                  <c:v>5.5477887975085564E-2</c:v>
                </c:pt>
                <c:pt idx="173">
                  <c:v>5.4883640647565297E-2</c:v>
                </c:pt>
                <c:pt idx="174">
                  <c:v>5.496683579373602E-2</c:v>
                </c:pt>
                <c:pt idx="175">
                  <c:v>5.496683579373602E-2</c:v>
                </c:pt>
                <c:pt idx="176">
                  <c:v>5.3421808755619409E-2</c:v>
                </c:pt>
                <c:pt idx="177">
                  <c:v>5.5335271814416158E-2</c:v>
                </c:pt>
                <c:pt idx="178">
                  <c:v>5.3100922305017707E-2</c:v>
                </c:pt>
                <c:pt idx="179">
                  <c:v>5.4360709300183142E-2</c:v>
                </c:pt>
                <c:pt idx="180">
                  <c:v>5.4099239112318689E-2</c:v>
                </c:pt>
                <c:pt idx="181">
                  <c:v>5.1841147189255893E-2</c:v>
                </c:pt>
                <c:pt idx="182">
                  <c:v>4.9975284900767185E-2</c:v>
                </c:pt>
                <c:pt idx="183">
                  <c:v>4.8394665981462665E-2</c:v>
                </c:pt>
                <c:pt idx="184">
                  <c:v>4.998716727423877E-2</c:v>
                </c:pt>
                <c:pt idx="185">
                  <c:v>4.789553086144327E-2</c:v>
                </c:pt>
                <c:pt idx="186">
                  <c:v>4.4686841933011805E-2</c:v>
                </c:pt>
                <c:pt idx="187">
                  <c:v>4.4948287411716727E-2</c:v>
                </c:pt>
                <c:pt idx="188">
                  <c:v>4.3094413579773935E-2</c:v>
                </c:pt>
                <c:pt idx="189">
                  <c:v>4.1121731693928118E-2</c:v>
                </c:pt>
                <c:pt idx="190">
                  <c:v>3.7901344166399085E-2</c:v>
                </c:pt>
                <c:pt idx="191">
                  <c:v>3.6309005146276448E-2</c:v>
                </c:pt>
                <c:pt idx="192">
                  <c:v>3.6023812977321858E-2</c:v>
                </c:pt>
                <c:pt idx="193">
                  <c:v>3.4526564306597431E-2</c:v>
                </c:pt>
                <c:pt idx="194">
                  <c:v>3.318380894307639E-2</c:v>
                </c:pt>
                <c:pt idx="195">
                  <c:v>3.2732266871752694E-2</c:v>
                </c:pt>
                <c:pt idx="196">
                  <c:v>2.9927988005603753E-2</c:v>
                </c:pt>
                <c:pt idx="197">
                  <c:v>2.8466460463978618E-2</c:v>
                </c:pt>
                <c:pt idx="198">
                  <c:v>2.7717882458290523E-2</c:v>
                </c:pt>
                <c:pt idx="199">
                  <c:v>2.6981188251602443E-2</c:v>
                </c:pt>
                <c:pt idx="200">
                  <c:v>2.5555346676041896E-2</c:v>
                </c:pt>
                <c:pt idx="201">
                  <c:v>2.4545382707461018E-2</c:v>
                </c:pt>
                <c:pt idx="202">
                  <c:v>2.3891883528149613E-2</c:v>
                </c:pt>
                <c:pt idx="203">
                  <c:v>2.2786881954722605E-2</c:v>
                </c:pt>
                <c:pt idx="204">
                  <c:v>2.1028404960791433E-2</c:v>
                </c:pt>
                <c:pt idx="205">
                  <c:v>2.0458094987948941E-2</c:v>
                </c:pt>
                <c:pt idx="206">
                  <c:v>1.9816498377095274E-2</c:v>
                </c:pt>
                <c:pt idx="207">
                  <c:v>1.8996684696037543E-2</c:v>
                </c:pt>
                <c:pt idx="208">
                  <c:v>1.8164998026237087E-2</c:v>
                </c:pt>
                <c:pt idx="209">
                  <c:v>1.8485790510756148E-2</c:v>
                </c:pt>
                <c:pt idx="210">
                  <c:v>1.8473910037989146E-2</c:v>
                </c:pt>
                <c:pt idx="211">
                  <c:v>1.6180849783634481E-2</c:v>
                </c:pt>
                <c:pt idx="212">
                  <c:v>1.6763021816168368E-2</c:v>
                </c:pt>
                <c:pt idx="213">
                  <c:v>1.6727377784398569E-2</c:v>
                </c:pt>
                <c:pt idx="214">
                  <c:v>1.6264017250794762E-2</c:v>
                </c:pt>
                <c:pt idx="215">
                  <c:v>1.6264017250794762E-2</c:v>
                </c:pt>
                <c:pt idx="216">
                  <c:v>1.688183236474616E-2</c:v>
                </c:pt>
                <c:pt idx="217">
                  <c:v>1.5254133111806215E-2</c:v>
                </c:pt>
                <c:pt idx="218">
                  <c:v>1.512344304081371E-2</c:v>
                </c:pt>
                <c:pt idx="219">
                  <c:v>1.4493756957618209E-2</c:v>
                </c:pt>
                <c:pt idx="220">
                  <c:v>1.5087801147336561E-2</c:v>
                </c:pt>
                <c:pt idx="221">
                  <c:v>1.3982880235060138E-2</c:v>
                </c:pt>
                <c:pt idx="222">
                  <c:v>1.4660088922087863E-2</c:v>
                </c:pt>
                <c:pt idx="223">
                  <c:v>1.393535834399213E-2</c:v>
                </c:pt>
                <c:pt idx="224">
                  <c:v>1.3828430644062062E-2</c:v>
                </c:pt>
                <c:pt idx="225">
                  <c:v>1.3662100105120844E-2</c:v>
                </c:pt>
                <c:pt idx="226">
                  <c:v>1.3994761183003282E-2</c:v>
                </c:pt>
                <c:pt idx="227">
                  <c:v>1.4232378241161634E-2</c:v>
                </c:pt>
                <c:pt idx="228">
                  <c:v>1.2569074277277874E-2</c:v>
                </c:pt>
                <c:pt idx="229">
                  <c:v>1.258095368089855E-2</c:v>
                </c:pt>
                <c:pt idx="230">
                  <c:v>1.2557193804510872E-2</c:v>
                </c:pt>
                <c:pt idx="231">
                  <c:v>1.2319581022937823E-2</c:v>
                </c:pt>
                <c:pt idx="232">
                  <c:v>1.2272057587547344E-2</c:v>
                </c:pt>
                <c:pt idx="233">
                  <c:v>1.1915639246746023E-2</c:v>
                </c:pt>
                <c:pt idx="234">
                  <c:v>1.2260176758398234E-2</c:v>
                </c:pt>
                <c:pt idx="235">
                  <c:v>1.1381013933233713E-2</c:v>
                </c:pt>
                <c:pt idx="236">
                  <c:v>1.1773072658827924E-2</c:v>
                </c:pt>
                <c:pt idx="237">
                  <c:v>1.2046325753917441E-2</c:v>
                </c:pt>
                <c:pt idx="238">
                  <c:v>1.068006378289392E-2</c:v>
                </c:pt>
                <c:pt idx="239">
                  <c:v>1.0703824966015997E-2</c:v>
                </c:pt>
                <c:pt idx="240">
                  <c:v>1.0834509869467926E-2</c:v>
                </c:pt>
                <c:pt idx="241">
                  <c:v>1.006228133730248E-2</c:v>
                </c:pt>
                <c:pt idx="242">
                  <c:v>1.021672665171525E-2</c:v>
                </c:pt>
                <c:pt idx="243">
                  <c:v>9.7652713000379796E-3</c:v>
                </c:pt>
                <c:pt idx="244">
                  <c:v>1.0157324406674276E-2</c:v>
                </c:pt>
                <c:pt idx="245">
                  <c:v>9.5989460355519664E-3</c:v>
                </c:pt>
                <c:pt idx="246">
                  <c:v>9.658347163929E-3</c:v>
                </c:pt>
                <c:pt idx="247">
                  <c:v>9.6821083470510737E-3</c:v>
                </c:pt>
                <c:pt idx="248">
                  <c:v>9.5276638166789437E-3</c:v>
                </c:pt>
                <c:pt idx="249">
                  <c:v>9.2781765495583181E-3</c:v>
                </c:pt>
                <c:pt idx="250">
                  <c:v>9.5633048073214197E-3</c:v>
                </c:pt>
                <c:pt idx="251">
                  <c:v>9.1950144043708611E-3</c:v>
                </c:pt>
                <c:pt idx="252">
                  <c:v>9.8603136566455581E-3</c:v>
                </c:pt>
                <c:pt idx="253">
                  <c:v>1.0204846060154212E-2</c:v>
                </c:pt>
                <c:pt idx="254">
                  <c:v>9.7771518915990164E-3</c:v>
                </c:pt>
                <c:pt idx="255">
                  <c:v>9.5751853988824583E-3</c:v>
                </c:pt>
                <c:pt idx="256">
                  <c:v>9.8959550511877568E-3</c:v>
                </c:pt>
                <c:pt idx="257">
                  <c:v>9.4088606808490106E-3</c:v>
                </c:pt>
                <c:pt idx="258">
                  <c:v>1.0014758971058328E-2</c:v>
                </c:pt>
                <c:pt idx="259">
                  <c:v>9.2662959579972795E-3</c:v>
                </c:pt>
                <c:pt idx="260">
                  <c:v>9.5276638166789437E-3</c:v>
                </c:pt>
                <c:pt idx="261">
                  <c:v>9.6464672732527752E-3</c:v>
                </c:pt>
                <c:pt idx="262">
                  <c:v>9.5514247978511577E-3</c:v>
                </c:pt>
                <c:pt idx="263">
                  <c:v>9.4088606808490106E-3</c:v>
                </c:pt>
                <c:pt idx="264">
                  <c:v>9.2068941881324525E-3</c:v>
                </c:pt>
                <c:pt idx="265">
                  <c:v>8.4703165183938906E-3</c:v>
                </c:pt>
                <c:pt idx="266">
                  <c:v>8.3277541714228825E-3</c:v>
                </c:pt>
                <c:pt idx="267">
                  <c:v>8.9455283014317887E-3</c:v>
                </c:pt>
                <c:pt idx="268">
                  <c:v>8.4227958865426659E-3</c:v>
                </c:pt>
                <c:pt idx="269">
                  <c:v>8.1376699096250612E-3</c:v>
                </c:pt>
                <c:pt idx="270">
                  <c:v>8.434675931651139E-3</c:v>
                </c:pt>
                <c:pt idx="271">
                  <c:v>7.1516159968524331E-3</c:v>
                </c:pt>
                <c:pt idx="272">
                  <c:v>7.7693837357421906E-3</c:v>
                </c:pt>
                <c:pt idx="273">
                  <c:v>7.6387024317495604E-3</c:v>
                </c:pt>
                <c:pt idx="274">
                  <c:v>7.3179383390051551E-3</c:v>
                </c:pt>
                <c:pt idx="275">
                  <c:v>7.1278560016707201E-3</c:v>
                </c:pt>
                <c:pt idx="276">
                  <c:v>7.3416983341868681E-3</c:v>
                </c:pt>
                <c:pt idx="277">
                  <c:v>7.365458329368582E-3</c:v>
                </c:pt>
                <c:pt idx="278">
                  <c:v>7.0565752914819573E-3</c:v>
                </c:pt>
                <c:pt idx="279">
                  <c:v>7.2941778686472962E-3</c:v>
                </c:pt>
                <c:pt idx="280">
                  <c:v>6.7001725245787831E-3</c:v>
                </c:pt>
                <c:pt idx="281">
                  <c:v>7.3416983341868681E-3</c:v>
                </c:pt>
                <c:pt idx="282">
                  <c:v>6.818973688427714E-3</c:v>
                </c:pt>
                <c:pt idx="283">
                  <c:v>7.246657165519651E-3</c:v>
                </c:pt>
                <c:pt idx="284">
                  <c:v>7.0446954245645399E-3</c:v>
                </c:pt>
              </c:numCache>
            </c:numRef>
          </c:val>
          <c:smooth val="0"/>
          <c:extLst>
            <c:ext xmlns:c16="http://schemas.microsoft.com/office/drawing/2014/chart" uri="{C3380CC4-5D6E-409C-BE32-E72D297353CC}">
              <c16:uniqueId val="{00000001-16A7-7B41-8C05-01D05168BA57}"/>
            </c:ext>
          </c:extLst>
        </c:ser>
        <c:ser>
          <c:idx val="2"/>
          <c:order val="2"/>
          <c:tx>
            <c:v>+LUF</c:v>
          </c:tx>
          <c:spPr>
            <a:ln w="28575" cap="rnd">
              <a:solidFill>
                <a:schemeClr val="accent2">
                  <a:tint val="86000"/>
                </a:schemeClr>
              </a:solidFill>
              <a:round/>
            </a:ln>
            <a:effectLst/>
          </c:spPr>
          <c:marker>
            <c:symbol val="none"/>
          </c:marker>
          <c:cat>
            <c:numRef>
              <c:f>'emission (2)'!$A$8:$A$292</c:f>
              <c:numCache>
                <c:formatCode>General</c:formatCode>
                <c:ptCount val="285"/>
                <c:pt idx="0">
                  <c:v>496</c:v>
                </c:pt>
                <c:pt idx="1">
                  <c:v>497</c:v>
                </c:pt>
                <c:pt idx="2">
                  <c:v>498</c:v>
                </c:pt>
                <c:pt idx="3">
                  <c:v>499</c:v>
                </c:pt>
                <c:pt idx="4">
                  <c:v>500</c:v>
                </c:pt>
                <c:pt idx="5">
                  <c:v>501</c:v>
                </c:pt>
                <c:pt idx="6">
                  <c:v>502</c:v>
                </c:pt>
                <c:pt idx="7">
                  <c:v>503</c:v>
                </c:pt>
                <c:pt idx="8">
                  <c:v>504</c:v>
                </c:pt>
                <c:pt idx="9">
                  <c:v>505</c:v>
                </c:pt>
                <c:pt idx="10">
                  <c:v>506</c:v>
                </c:pt>
                <c:pt idx="11">
                  <c:v>507</c:v>
                </c:pt>
                <c:pt idx="12">
                  <c:v>508</c:v>
                </c:pt>
                <c:pt idx="13">
                  <c:v>509</c:v>
                </c:pt>
                <c:pt idx="14">
                  <c:v>510</c:v>
                </c:pt>
                <c:pt idx="15">
                  <c:v>511</c:v>
                </c:pt>
                <c:pt idx="16">
                  <c:v>512</c:v>
                </c:pt>
                <c:pt idx="17">
                  <c:v>513</c:v>
                </c:pt>
                <c:pt idx="18">
                  <c:v>514</c:v>
                </c:pt>
                <c:pt idx="19">
                  <c:v>515</c:v>
                </c:pt>
                <c:pt idx="20">
                  <c:v>516</c:v>
                </c:pt>
                <c:pt idx="21">
                  <c:v>517</c:v>
                </c:pt>
                <c:pt idx="22">
                  <c:v>518</c:v>
                </c:pt>
                <c:pt idx="23">
                  <c:v>519</c:v>
                </c:pt>
                <c:pt idx="24">
                  <c:v>520</c:v>
                </c:pt>
                <c:pt idx="25">
                  <c:v>521</c:v>
                </c:pt>
                <c:pt idx="26">
                  <c:v>522</c:v>
                </c:pt>
                <c:pt idx="27">
                  <c:v>523</c:v>
                </c:pt>
                <c:pt idx="28">
                  <c:v>524</c:v>
                </c:pt>
                <c:pt idx="29">
                  <c:v>525</c:v>
                </c:pt>
                <c:pt idx="30">
                  <c:v>526</c:v>
                </c:pt>
                <c:pt idx="31">
                  <c:v>527</c:v>
                </c:pt>
                <c:pt idx="32">
                  <c:v>528</c:v>
                </c:pt>
                <c:pt idx="33">
                  <c:v>529</c:v>
                </c:pt>
                <c:pt idx="34">
                  <c:v>530</c:v>
                </c:pt>
                <c:pt idx="35">
                  <c:v>531</c:v>
                </c:pt>
                <c:pt idx="36">
                  <c:v>532</c:v>
                </c:pt>
                <c:pt idx="37">
                  <c:v>533</c:v>
                </c:pt>
                <c:pt idx="38">
                  <c:v>534</c:v>
                </c:pt>
                <c:pt idx="39">
                  <c:v>535</c:v>
                </c:pt>
                <c:pt idx="40">
                  <c:v>536</c:v>
                </c:pt>
                <c:pt idx="41">
                  <c:v>537</c:v>
                </c:pt>
                <c:pt idx="42">
                  <c:v>538</c:v>
                </c:pt>
                <c:pt idx="43">
                  <c:v>539</c:v>
                </c:pt>
                <c:pt idx="44">
                  <c:v>540</c:v>
                </c:pt>
                <c:pt idx="45">
                  <c:v>541</c:v>
                </c:pt>
                <c:pt idx="46">
                  <c:v>542</c:v>
                </c:pt>
                <c:pt idx="47">
                  <c:v>543</c:v>
                </c:pt>
                <c:pt idx="48">
                  <c:v>544</c:v>
                </c:pt>
                <c:pt idx="49">
                  <c:v>545</c:v>
                </c:pt>
                <c:pt idx="50">
                  <c:v>546</c:v>
                </c:pt>
                <c:pt idx="51">
                  <c:v>547</c:v>
                </c:pt>
                <c:pt idx="52">
                  <c:v>548</c:v>
                </c:pt>
                <c:pt idx="53">
                  <c:v>549</c:v>
                </c:pt>
                <c:pt idx="54">
                  <c:v>550</c:v>
                </c:pt>
                <c:pt idx="55">
                  <c:v>551</c:v>
                </c:pt>
                <c:pt idx="56">
                  <c:v>552</c:v>
                </c:pt>
                <c:pt idx="57">
                  <c:v>553</c:v>
                </c:pt>
                <c:pt idx="58">
                  <c:v>554</c:v>
                </c:pt>
                <c:pt idx="59">
                  <c:v>555</c:v>
                </c:pt>
                <c:pt idx="60">
                  <c:v>556</c:v>
                </c:pt>
                <c:pt idx="61">
                  <c:v>557</c:v>
                </c:pt>
                <c:pt idx="62">
                  <c:v>558</c:v>
                </c:pt>
                <c:pt idx="63">
                  <c:v>559</c:v>
                </c:pt>
                <c:pt idx="64">
                  <c:v>560</c:v>
                </c:pt>
                <c:pt idx="65">
                  <c:v>561</c:v>
                </c:pt>
                <c:pt idx="66">
                  <c:v>562</c:v>
                </c:pt>
                <c:pt idx="67">
                  <c:v>563</c:v>
                </c:pt>
                <c:pt idx="68">
                  <c:v>564</c:v>
                </c:pt>
                <c:pt idx="69">
                  <c:v>565</c:v>
                </c:pt>
                <c:pt idx="70">
                  <c:v>566</c:v>
                </c:pt>
                <c:pt idx="71">
                  <c:v>567</c:v>
                </c:pt>
                <c:pt idx="72">
                  <c:v>568</c:v>
                </c:pt>
                <c:pt idx="73">
                  <c:v>569</c:v>
                </c:pt>
                <c:pt idx="74">
                  <c:v>570</c:v>
                </c:pt>
                <c:pt idx="75">
                  <c:v>571</c:v>
                </c:pt>
                <c:pt idx="76">
                  <c:v>572</c:v>
                </c:pt>
                <c:pt idx="77">
                  <c:v>573</c:v>
                </c:pt>
                <c:pt idx="78">
                  <c:v>574</c:v>
                </c:pt>
                <c:pt idx="79">
                  <c:v>575</c:v>
                </c:pt>
                <c:pt idx="80">
                  <c:v>576</c:v>
                </c:pt>
                <c:pt idx="81">
                  <c:v>577</c:v>
                </c:pt>
                <c:pt idx="82">
                  <c:v>578</c:v>
                </c:pt>
                <c:pt idx="83">
                  <c:v>579</c:v>
                </c:pt>
                <c:pt idx="84">
                  <c:v>580</c:v>
                </c:pt>
                <c:pt idx="85">
                  <c:v>581</c:v>
                </c:pt>
                <c:pt idx="86">
                  <c:v>582</c:v>
                </c:pt>
                <c:pt idx="87">
                  <c:v>583</c:v>
                </c:pt>
                <c:pt idx="88">
                  <c:v>584</c:v>
                </c:pt>
                <c:pt idx="89">
                  <c:v>585</c:v>
                </c:pt>
                <c:pt idx="90">
                  <c:v>586</c:v>
                </c:pt>
                <c:pt idx="91">
                  <c:v>587</c:v>
                </c:pt>
                <c:pt idx="92">
                  <c:v>588</c:v>
                </c:pt>
                <c:pt idx="93">
                  <c:v>589</c:v>
                </c:pt>
                <c:pt idx="94">
                  <c:v>590</c:v>
                </c:pt>
                <c:pt idx="95">
                  <c:v>591</c:v>
                </c:pt>
                <c:pt idx="96">
                  <c:v>592</c:v>
                </c:pt>
                <c:pt idx="97">
                  <c:v>593</c:v>
                </c:pt>
                <c:pt idx="98">
                  <c:v>594</c:v>
                </c:pt>
                <c:pt idx="99">
                  <c:v>595</c:v>
                </c:pt>
                <c:pt idx="100">
                  <c:v>596</c:v>
                </c:pt>
                <c:pt idx="101">
                  <c:v>597</c:v>
                </c:pt>
                <c:pt idx="102">
                  <c:v>598</c:v>
                </c:pt>
                <c:pt idx="103">
                  <c:v>599</c:v>
                </c:pt>
                <c:pt idx="104">
                  <c:v>600</c:v>
                </c:pt>
                <c:pt idx="105">
                  <c:v>601</c:v>
                </c:pt>
                <c:pt idx="106">
                  <c:v>602</c:v>
                </c:pt>
                <c:pt idx="107">
                  <c:v>603</c:v>
                </c:pt>
                <c:pt idx="108">
                  <c:v>604</c:v>
                </c:pt>
                <c:pt idx="109">
                  <c:v>605</c:v>
                </c:pt>
                <c:pt idx="110">
                  <c:v>606</c:v>
                </c:pt>
                <c:pt idx="111">
                  <c:v>607</c:v>
                </c:pt>
                <c:pt idx="112">
                  <c:v>608</c:v>
                </c:pt>
                <c:pt idx="113">
                  <c:v>609</c:v>
                </c:pt>
                <c:pt idx="114">
                  <c:v>610</c:v>
                </c:pt>
                <c:pt idx="115">
                  <c:v>611</c:v>
                </c:pt>
                <c:pt idx="116">
                  <c:v>612</c:v>
                </c:pt>
                <c:pt idx="117">
                  <c:v>613</c:v>
                </c:pt>
                <c:pt idx="118">
                  <c:v>614</c:v>
                </c:pt>
                <c:pt idx="119">
                  <c:v>615</c:v>
                </c:pt>
                <c:pt idx="120">
                  <c:v>616</c:v>
                </c:pt>
                <c:pt idx="121">
                  <c:v>617</c:v>
                </c:pt>
                <c:pt idx="122">
                  <c:v>618</c:v>
                </c:pt>
                <c:pt idx="123">
                  <c:v>619</c:v>
                </c:pt>
                <c:pt idx="124">
                  <c:v>620</c:v>
                </c:pt>
                <c:pt idx="125">
                  <c:v>621</c:v>
                </c:pt>
                <c:pt idx="126">
                  <c:v>622</c:v>
                </c:pt>
                <c:pt idx="127">
                  <c:v>623</c:v>
                </c:pt>
                <c:pt idx="128">
                  <c:v>624</c:v>
                </c:pt>
                <c:pt idx="129">
                  <c:v>625</c:v>
                </c:pt>
                <c:pt idx="130">
                  <c:v>626</c:v>
                </c:pt>
                <c:pt idx="131">
                  <c:v>627</c:v>
                </c:pt>
                <c:pt idx="132">
                  <c:v>628</c:v>
                </c:pt>
                <c:pt idx="133">
                  <c:v>629</c:v>
                </c:pt>
                <c:pt idx="134">
                  <c:v>630</c:v>
                </c:pt>
                <c:pt idx="135">
                  <c:v>631</c:v>
                </c:pt>
                <c:pt idx="136">
                  <c:v>632</c:v>
                </c:pt>
                <c:pt idx="137">
                  <c:v>633</c:v>
                </c:pt>
                <c:pt idx="138">
                  <c:v>634</c:v>
                </c:pt>
                <c:pt idx="139">
                  <c:v>635</c:v>
                </c:pt>
                <c:pt idx="140">
                  <c:v>636</c:v>
                </c:pt>
                <c:pt idx="141">
                  <c:v>637</c:v>
                </c:pt>
                <c:pt idx="142">
                  <c:v>638</c:v>
                </c:pt>
                <c:pt idx="143">
                  <c:v>639</c:v>
                </c:pt>
                <c:pt idx="144">
                  <c:v>640</c:v>
                </c:pt>
                <c:pt idx="145">
                  <c:v>641</c:v>
                </c:pt>
                <c:pt idx="146">
                  <c:v>642</c:v>
                </c:pt>
                <c:pt idx="147">
                  <c:v>643</c:v>
                </c:pt>
                <c:pt idx="148">
                  <c:v>644</c:v>
                </c:pt>
                <c:pt idx="149">
                  <c:v>645</c:v>
                </c:pt>
                <c:pt idx="150">
                  <c:v>646</c:v>
                </c:pt>
                <c:pt idx="151">
                  <c:v>647</c:v>
                </c:pt>
                <c:pt idx="152">
                  <c:v>648</c:v>
                </c:pt>
                <c:pt idx="153">
                  <c:v>649</c:v>
                </c:pt>
                <c:pt idx="154">
                  <c:v>650</c:v>
                </c:pt>
                <c:pt idx="155">
                  <c:v>651</c:v>
                </c:pt>
                <c:pt idx="156">
                  <c:v>652</c:v>
                </c:pt>
                <c:pt idx="157">
                  <c:v>653</c:v>
                </c:pt>
                <c:pt idx="158">
                  <c:v>654</c:v>
                </c:pt>
                <c:pt idx="159">
                  <c:v>655</c:v>
                </c:pt>
                <c:pt idx="160">
                  <c:v>656</c:v>
                </c:pt>
                <c:pt idx="161">
                  <c:v>657</c:v>
                </c:pt>
                <c:pt idx="162">
                  <c:v>658</c:v>
                </c:pt>
                <c:pt idx="163">
                  <c:v>659</c:v>
                </c:pt>
                <c:pt idx="164">
                  <c:v>660</c:v>
                </c:pt>
                <c:pt idx="165">
                  <c:v>661</c:v>
                </c:pt>
                <c:pt idx="166">
                  <c:v>662</c:v>
                </c:pt>
                <c:pt idx="167">
                  <c:v>663</c:v>
                </c:pt>
                <c:pt idx="168">
                  <c:v>664</c:v>
                </c:pt>
                <c:pt idx="169">
                  <c:v>665</c:v>
                </c:pt>
                <c:pt idx="170">
                  <c:v>666</c:v>
                </c:pt>
                <c:pt idx="171">
                  <c:v>667</c:v>
                </c:pt>
                <c:pt idx="172">
                  <c:v>668</c:v>
                </c:pt>
                <c:pt idx="173">
                  <c:v>669</c:v>
                </c:pt>
                <c:pt idx="174">
                  <c:v>670</c:v>
                </c:pt>
                <c:pt idx="175">
                  <c:v>671</c:v>
                </c:pt>
                <c:pt idx="176">
                  <c:v>672</c:v>
                </c:pt>
                <c:pt idx="177">
                  <c:v>673</c:v>
                </c:pt>
                <c:pt idx="178">
                  <c:v>674</c:v>
                </c:pt>
                <c:pt idx="179">
                  <c:v>675</c:v>
                </c:pt>
                <c:pt idx="180">
                  <c:v>676</c:v>
                </c:pt>
                <c:pt idx="181">
                  <c:v>677</c:v>
                </c:pt>
                <c:pt idx="182">
                  <c:v>678</c:v>
                </c:pt>
                <c:pt idx="183">
                  <c:v>679</c:v>
                </c:pt>
                <c:pt idx="184">
                  <c:v>680</c:v>
                </c:pt>
                <c:pt idx="185">
                  <c:v>681</c:v>
                </c:pt>
                <c:pt idx="186">
                  <c:v>682</c:v>
                </c:pt>
                <c:pt idx="187">
                  <c:v>683</c:v>
                </c:pt>
                <c:pt idx="188">
                  <c:v>684</c:v>
                </c:pt>
                <c:pt idx="189">
                  <c:v>685</c:v>
                </c:pt>
                <c:pt idx="190">
                  <c:v>686</c:v>
                </c:pt>
                <c:pt idx="191">
                  <c:v>687</c:v>
                </c:pt>
                <c:pt idx="192">
                  <c:v>688</c:v>
                </c:pt>
                <c:pt idx="193">
                  <c:v>689</c:v>
                </c:pt>
                <c:pt idx="194">
                  <c:v>690</c:v>
                </c:pt>
                <c:pt idx="195">
                  <c:v>691</c:v>
                </c:pt>
                <c:pt idx="196">
                  <c:v>692</c:v>
                </c:pt>
                <c:pt idx="197">
                  <c:v>693</c:v>
                </c:pt>
                <c:pt idx="198">
                  <c:v>694</c:v>
                </c:pt>
                <c:pt idx="199">
                  <c:v>695</c:v>
                </c:pt>
                <c:pt idx="200">
                  <c:v>696</c:v>
                </c:pt>
                <c:pt idx="201">
                  <c:v>697</c:v>
                </c:pt>
                <c:pt idx="202">
                  <c:v>698</c:v>
                </c:pt>
                <c:pt idx="203">
                  <c:v>699</c:v>
                </c:pt>
                <c:pt idx="204">
                  <c:v>700</c:v>
                </c:pt>
                <c:pt idx="205">
                  <c:v>701</c:v>
                </c:pt>
                <c:pt idx="206">
                  <c:v>702</c:v>
                </c:pt>
                <c:pt idx="207">
                  <c:v>703</c:v>
                </c:pt>
                <c:pt idx="208">
                  <c:v>704</c:v>
                </c:pt>
                <c:pt idx="209">
                  <c:v>705</c:v>
                </c:pt>
                <c:pt idx="210">
                  <c:v>706</c:v>
                </c:pt>
                <c:pt idx="211">
                  <c:v>707</c:v>
                </c:pt>
                <c:pt idx="212">
                  <c:v>708</c:v>
                </c:pt>
                <c:pt idx="213">
                  <c:v>709</c:v>
                </c:pt>
                <c:pt idx="214">
                  <c:v>710</c:v>
                </c:pt>
                <c:pt idx="215">
                  <c:v>711</c:v>
                </c:pt>
                <c:pt idx="216">
                  <c:v>712</c:v>
                </c:pt>
                <c:pt idx="217">
                  <c:v>713</c:v>
                </c:pt>
                <c:pt idx="218">
                  <c:v>714</c:v>
                </c:pt>
                <c:pt idx="219">
                  <c:v>715</c:v>
                </c:pt>
                <c:pt idx="220">
                  <c:v>716</c:v>
                </c:pt>
                <c:pt idx="221">
                  <c:v>717</c:v>
                </c:pt>
                <c:pt idx="222">
                  <c:v>718</c:v>
                </c:pt>
                <c:pt idx="223">
                  <c:v>719</c:v>
                </c:pt>
                <c:pt idx="224">
                  <c:v>720</c:v>
                </c:pt>
                <c:pt idx="225">
                  <c:v>721</c:v>
                </c:pt>
                <c:pt idx="226">
                  <c:v>722</c:v>
                </c:pt>
                <c:pt idx="227">
                  <c:v>723</c:v>
                </c:pt>
                <c:pt idx="228">
                  <c:v>724</c:v>
                </c:pt>
                <c:pt idx="229">
                  <c:v>725</c:v>
                </c:pt>
                <c:pt idx="230">
                  <c:v>726</c:v>
                </c:pt>
                <c:pt idx="231">
                  <c:v>727</c:v>
                </c:pt>
                <c:pt idx="232">
                  <c:v>728</c:v>
                </c:pt>
                <c:pt idx="233">
                  <c:v>729</c:v>
                </c:pt>
                <c:pt idx="234">
                  <c:v>730</c:v>
                </c:pt>
                <c:pt idx="235">
                  <c:v>731</c:v>
                </c:pt>
                <c:pt idx="236">
                  <c:v>732</c:v>
                </c:pt>
                <c:pt idx="237">
                  <c:v>733</c:v>
                </c:pt>
                <c:pt idx="238">
                  <c:v>734</c:v>
                </c:pt>
                <c:pt idx="239">
                  <c:v>735</c:v>
                </c:pt>
                <c:pt idx="240">
                  <c:v>736</c:v>
                </c:pt>
                <c:pt idx="241">
                  <c:v>737</c:v>
                </c:pt>
                <c:pt idx="242">
                  <c:v>738</c:v>
                </c:pt>
                <c:pt idx="243">
                  <c:v>739</c:v>
                </c:pt>
                <c:pt idx="244">
                  <c:v>740</c:v>
                </c:pt>
                <c:pt idx="245">
                  <c:v>741</c:v>
                </c:pt>
                <c:pt idx="246">
                  <c:v>742</c:v>
                </c:pt>
                <c:pt idx="247">
                  <c:v>743</c:v>
                </c:pt>
                <c:pt idx="248">
                  <c:v>744</c:v>
                </c:pt>
                <c:pt idx="249">
                  <c:v>745</c:v>
                </c:pt>
                <c:pt idx="250">
                  <c:v>746</c:v>
                </c:pt>
                <c:pt idx="251">
                  <c:v>747</c:v>
                </c:pt>
                <c:pt idx="252">
                  <c:v>748</c:v>
                </c:pt>
                <c:pt idx="253">
                  <c:v>749</c:v>
                </c:pt>
                <c:pt idx="254">
                  <c:v>750</c:v>
                </c:pt>
                <c:pt idx="255">
                  <c:v>751</c:v>
                </c:pt>
                <c:pt idx="256">
                  <c:v>752</c:v>
                </c:pt>
                <c:pt idx="257">
                  <c:v>753</c:v>
                </c:pt>
                <c:pt idx="258">
                  <c:v>754</c:v>
                </c:pt>
                <c:pt idx="259">
                  <c:v>755</c:v>
                </c:pt>
                <c:pt idx="260">
                  <c:v>756</c:v>
                </c:pt>
                <c:pt idx="261">
                  <c:v>757</c:v>
                </c:pt>
                <c:pt idx="262">
                  <c:v>758</c:v>
                </c:pt>
                <c:pt idx="263">
                  <c:v>759</c:v>
                </c:pt>
                <c:pt idx="264">
                  <c:v>760</c:v>
                </c:pt>
                <c:pt idx="265">
                  <c:v>761</c:v>
                </c:pt>
                <c:pt idx="266">
                  <c:v>762</c:v>
                </c:pt>
                <c:pt idx="267">
                  <c:v>763</c:v>
                </c:pt>
                <c:pt idx="268">
                  <c:v>764</c:v>
                </c:pt>
                <c:pt idx="269">
                  <c:v>765</c:v>
                </c:pt>
                <c:pt idx="270">
                  <c:v>766</c:v>
                </c:pt>
                <c:pt idx="271">
                  <c:v>767</c:v>
                </c:pt>
                <c:pt idx="272">
                  <c:v>768</c:v>
                </c:pt>
                <c:pt idx="273">
                  <c:v>769</c:v>
                </c:pt>
                <c:pt idx="274">
                  <c:v>770</c:v>
                </c:pt>
                <c:pt idx="275">
                  <c:v>771</c:v>
                </c:pt>
                <c:pt idx="276">
                  <c:v>772</c:v>
                </c:pt>
                <c:pt idx="277">
                  <c:v>773</c:v>
                </c:pt>
                <c:pt idx="278">
                  <c:v>774</c:v>
                </c:pt>
                <c:pt idx="279">
                  <c:v>775</c:v>
                </c:pt>
                <c:pt idx="280">
                  <c:v>776</c:v>
                </c:pt>
                <c:pt idx="281">
                  <c:v>777</c:v>
                </c:pt>
                <c:pt idx="282">
                  <c:v>778</c:v>
                </c:pt>
                <c:pt idx="283">
                  <c:v>779</c:v>
                </c:pt>
                <c:pt idx="284">
                  <c:v>780</c:v>
                </c:pt>
              </c:numCache>
            </c:numRef>
          </c:cat>
          <c:val>
            <c:numRef>
              <c:f>'emission (2)'!$M$8:$M$292</c:f>
              <c:numCache>
                <c:formatCode>General</c:formatCode>
                <c:ptCount val="285"/>
                <c:pt idx="0">
                  <c:v>0.47017045487978965</c:v>
                </c:pt>
                <c:pt idx="1">
                  <c:v>0.47276784884179351</c:v>
                </c:pt>
                <c:pt idx="2">
                  <c:v>0.48234615355193888</c:v>
                </c:pt>
                <c:pt idx="3">
                  <c:v>0.49629412488128427</c:v>
                </c:pt>
                <c:pt idx="4">
                  <c:v>0.50969722196396683</c:v>
                </c:pt>
                <c:pt idx="5">
                  <c:v>0.53074910352716598</c:v>
                </c:pt>
                <c:pt idx="6">
                  <c:v>0.55548073980927803</c:v>
                </c:pt>
                <c:pt idx="7">
                  <c:v>0.57518044200494511</c:v>
                </c:pt>
                <c:pt idx="8">
                  <c:v>0.61768993632012459</c:v>
                </c:pt>
                <c:pt idx="9">
                  <c:v>0.65833513785145437</c:v>
                </c:pt>
                <c:pt idx="10">
                  <c:v>0.68941386064098842</c:v>
                </c:pt>
                <c:pt idx="11">
                  <c:v>0.7298718752905371</c:v>
                </c:pt>
                <c:pt idx="12">
                  <c:v>0.77303246720386387</c:v>
                </c:pt>
                <c:pt idx="13">
                  <c:v>0.81388326023073498</c:v>
                </c:pt>
                <c:pt idx="14">
                  <c:v>0.85259994774743175</c:v>
                </c:pt>
                <c:pt idx="15">
                  <c:v>0.86905430354034685</c:v>
                </c:pt>
                <c:pt idx="16">
                  <c:v>0.90407030147613499</c:v>
                </c:pt>
                <c:pt idx="17">
                  <c:v>0.926807081223322</c:v>
                </c:pt>
                <c:pt idx="18">
                  <c:v>0.96142224664859788</c:v>
                </c:pt>
                <c:pt idx="19">
                  <c:v>0.97421625119598343</c:v>
                </c:pt>
                <c:pt idx="20">
                  <c:v>0.98190204055693697</c:v>
                </c:pt>
                <c:pt idx="21">
                  <c:v>0.99069898401706902</c:v>
                </c:pt>
                <c:pt idx="22">
                  <c:v>1</c:v>
                </c:pt>
                <c:pt idx="23">
                  <c:v>0.99686013846930566</c:v>
                </c:pt>
                <c:pt idx="24">
                  <c:v>0.9764079360353245</c:v>
                </c:pt>
                <c:pt idx="25">
                  <c:v>0.96724167048165333</c:v>
                </c:pt>
                <c:pt idx="26">
                  <c:v>0.95755758668453916</c:v>
                </c:pt>
                <c:pt idx="27">
                  <c:v>0.94112299183612458</c:v>
                </c:pt>
                <c:pt idx="28">
                  <c:v>0.92341703551409338</c:v>
                </c:pt>
                <c:pt idx="29">
                  <c:v>0.90636454669131794</c:v>
                </c:pt>
                <c:pt idx="30">
                  <c:v>0.87830329791378081</c:v>
                </c:pt>
                <c:pt idx="31">
                  <c:v>0.8506912697021014</c:v>
                </c:pt>
                <c:pt idx="32">
                  <c:v>0.82308437259847078</c:v>
                </c:pt>
                <c:pt idx="33">
                  <c:v>0.79895853805787553</c:v>
                </c:pt>
                <c:pt idx="34">
                  <c:v>0.77482180579697524</c:v>
                </c:pt>
                <c:pt idx="35">
                  <c:v>0.74162551531741661</c:v>
                </c:pt>
                <c:pt idx="36">
                  <c:v>0.71429040070894023</c:v>
                </c:pt>
                <c:pt idx="37">
                  <c:v>0.68657612398922463</c:v>
                </c:pt>
                <c:pt idx="38">
                  <c:v>0.67229975438939216</c:v>
                </c:pt>
                <c:pt idx="39">
                  <c:v>0.63797417587461269</c:v>
                </c:pt>
                <c:pt idx="40">
                  <c:v>0.61225372740870798</c:v>
                </c:pt>
                <c:pt idx="41">
                  <c:v>0.5906289638103891</c:v>
                </c:pt>
                <c:pt idx="42">
                  <c:v>0.57054322222993714</c:v>
                </c:pt>
                <c:pt idx="43">
                  <c:v>0.54852589503118088</c:v>
                </c:pt>
                <c:pt idx="44">
                  <c:v>0.52491744182488553</c:v>
                </c:pt>
                <c:pt idx="45">
                  <c:v>0.50802916169933821</c:v>
                </c:pt>
                <c:pt idx="46">
                  <c:v>0.48853035532923239</c:v>
                </c:pt>
                <c:pt idx="47">
                  <c:v>0.46850282269785654</c:v>
                </c:pt>
                <c:pt idx="48">
                  <c:v>0.44946666044892486</c:v>
                </c:pt>
                <c:pt idx="49">
                  <c:v>0.43655593790417774</c:v>
                </c:pt>
                <c:pt idx="50">
                  <c:v>0.42401517442825215</c:v>
                </c:pt>
                <c:pt idx="51">
                  <c:v>0.40839236265165307</c:v>
                </c:pt>
                <c:pt idx="52">
                  <c:v>0.3996006518037139</c:v>
                </c:pt>
                <c:pt idx="53">
                  <c:v>0.3941281970863309</c:v>
                </c:pt>
                <c:pt idx="54">
                  <c:v>0.37940822201221813</c:v>
                </c:pt>
                <c:pt idx="55">
                  <c:v>0.36765397001832367</c:v>
                </c:pt>
                <c:pt idx="56">
                  <c:v>0.35618083742978562</c:v>
                </c:pt>
                <c:pt idx="57">
                  <c:v>0.34497396492252147</c:v>
                </c:pt>
                <c:pt idx="58">
                  <c:v>0.34044722137553707</c:v>
                </c:pt>
                <c:pt idx="59">
                  <c:v>0.33457889902426563</c:v>
                </c:pt>
                <c:pt idx="60">
                  <c:v>0.32483328753387886</c:v>
                </c:pt>
                <c:pt idx="61">
                  <c:v>0.31536841738268767</c:v>
                </c:pt>
                <c:pt idx="62">
                  <c:v>0.30877875068110749</c:v>
                </c:pt>
                <c:pt idx="63">
                  <c:v>0.30412047247384133</c:v>
                </c:pt>
                <c:pt idx="64">
                  <c:v>0.29216583658833095</c:v>
                </c:pt>
                <c:pt idx="65">
                  <c:v>0.29024964723632163</c:v>
                </c:pt>
                <c:pt idx="66">
                  <c:v>0.27888571104094412</c:v>
                </c:pt>
                <c:pt idx="67">
                  <c:v>0.27598223500945601</c:v>
                </c:pt>
                <c:pt idx="68">
                  <c:v>0.27094179369885807</c:v>
                </c:pt>
                <c:pt idx="69">
                  <c:v>0.26329303863983267</c:v>
                </c:pt>
                <c:pt idx="70">
                  <c:v>0.25599834768905955</c:v>
                </c:pt>
                <c:pt idx="71">
                  <c:v>0.25234376158471211</c:v>
                </c:pt>
                <c:pt idx="72">
                  <c:v>0.24656739463281391</c:v>
                </c:pt>
                <c:pt idx="73">
                  <c:v>0.24559483340963306</c:v>
                </c:pt>
                <c:pt idx="74">
                  <c:v>0.2341459353033179</c:v>
                </c:pt>
                <c:pt idx="75">
                  <c:v>0.2281197901894626</c:v>
                </c:pt>
                <c:pt idx="76">
                  <c:v>0.22162242458977613</c:v>
                </c:pt>
                <c:pt idx="77">
                  <c:v>0.21058787081376312</c:v>
                </c:pt>
                <c:pt idx="78">
                  <c:v>0.20292752662939159</c:v>
                </c:pt>
                <c:pt idx="79">
                  <c:v>0.1937209095006702</c:v>
                </c:pt>
                <c:pt idx="80">
                  <c:v>0.19157032501332791</c:v>
                </c:pt>
                <c:pt idx="81">
                  <c:v>0.18559010537601253</c:v>
                </c:pt>
                <c:pt idx="82">
                  <c:v>0.17863802621807914</c:v>
                </c:pt>
                <c:pt idx="83">
                  <c:v>0.17373347394844649</c:v>
                </c:pt>
                <c:pt idx="84">
                  <c:v>0.16937402247095804</c:v>
                </c:pt>
                <c:pt idx="85">
                  <c:v>0.16560377607185434</c:v>
                </c:pt>
                <c:pt idx="86">
                  <c:v>0.1595804289418031</c:v>
                </c:pt>
                <c:pt idx="87">
                  <c:v>0.15261486444342187</c:v>
                </c:pt>
                <c:pt idx="88">
                  <c:v>0.14809403755829867</c:v>
                </c:pt>
                <c:pt idx="89">
                  <c:v>0.1460177570467413</c:v>
                </c:pt>
                <c:pt idx="90">
                  <c:v>0.14193887920594925</c:v>
                </c:pt>
                <c:pt idx="91">
                  <c:v>0.13973016373648228</c:v>
                </c:pt>
                <c:pt idx="92">
                  <c:v>0.13186737321396838</c:v>
                </c:pt>
                <c:pt idx="93">
                  <c:v>0.12811280846962347</c:v>
                </c:pt>
                <c:pt idx="94">
                  <c:v>0.1254478686483414</c:v>
                </c:pt>
                <c:pt idx="95">
                  <c:v>0.11869003164575583</c:v>
                </c:pt>
                <c:pt idx="96">
                  <c:v>0.11606943001156853</c:v>
                </c:pt>
                <c:pt idx="97">
                  <c:v>0.11134363242436617</c:v>
                </c:pt>
                <c:pt idx="98">
                  <c:v>0.11063698175514494</c:v>
                </c:pt>
                <c:pt idx="99">
                  <c:v>0.10756015165013373</c:v>
                </c:pt>
                <c:pt idx="100">
                  <c:v>0.1052488909568928</c:v>
                </c:pt>
                <c:pt idx="101">
                  <c:v>0.10183359896036219</c:v>
                </c:pt>
                <c:pt idx="102">
                  <c:v>0.10165694482528929</c:v>
                </c:pt>
                <c:pt idx="103">
                  <c:v>9.95224303563884E-2</c:v>
                </c:pt>
                <c:pt idx="104">
                  <c:v>9.5179891823061497E-2</c:v>
                </c:pt>
                <c:pt idx="105">
                  <c:v>9.5901181890719153E-2</c:v>
                </c:pt>
                <c:pt idx="106">
                  <c:v>9.0808034773848759E-2</c:v>
                </c:pt>
                <c:pt idx="107">
                  <c:v>9.0145639323117407E-2</c:v>
                </c:pt>
                <c:pt idx="108">
                  <c:v>8.8894460992398658E-2</c:v>
                </c:pt>
                <c:pt idx="109">
                  <c:v>8.5508988853962312E-2</c:v>
                </c:pt>
                <c:pt idx="110">
                  <c:v>8.6686539903191515E-2</c:v>
                </c:pt>
                <c:pt idx="111">
                  <c:v>8.2903701105894997E-2</c:v>
                </c:pt>
                <c:pt idx="112">
                  <c:v>7.9503635907870712E-2</c:v>
                </c:pt>
                <c:pt idx="113">
                  <c:v>8.0033509460186239E-2</c:v>
                </c:pt>
                <c:pt idx="114">
                  <c:v>7.9238695380472832E-2</c:v>
                </c:pt>
                <c:pt idx="115">
                  <c:v>7.5691548176514814E-2</c:v>
                </c:pt>
                <c:pt idx="116">
                  <c:v>7.5456054148489077E-2</c:v>
                </c:pt>
                <c:pt idx="117">
                  <c:v>7.7634370892024296E-2</c:v>
                </c:pt>
                <c:pt idx="118">
                  <c:v>7.5544361724287676E-2</c:v>
                </c:pt>
                <c:pt idx="119">
                  <c:v>7.3071706646550202E-2</c:v>
                </c:pt>
                <c:pt idx="120">
                  <c:v>7.3292475512492947E-2</c:v>
                </c:pt>
                <c:pt idx="121">
                  <c:v>7.2497707477413117E-2</c:v>
                </c:pt>
                <c:pt idx="122">
                  <c:v>6.9392238787175514E-2</c:v>
                </c:pt>
                <c:pt idx="123">
                  <c:v>6.8597486345485986E-2</c:v>
                </c:pt>
                <c:pt idx="124">
                  <c:v>6.6389859471189888E-2</c:v>
                </c:pt>
                <c:pt idx="125">
                  <c:v>6.597777279900767E-2</c:v>
                </c:pt>
                <c:pt idx="126">
                  <c:v>6.6566468444273927E-2</c:v>
                </c:pt>
                <c:pt idx="127">
                  <c:v>6.5344930647661156E-2</c:v>
                </c:pt>
                <c:pt idx="128">
                  <c:v>6.4241143395640202E-2</c:v>
                </c:pt>
                <c:pt idx="129">
                  <c:v>6.2107164250769953E-2</c:v>
                </c:pt>
                <c:pt idx="130">
                  <c:v>6.1121132397886829E-2</c:v>
                </c:pt>
                <c:pt idx="131">
                  <c:v>6.0650191563328584E-2</c:v>
                </c:pt>
                <c:pt idx="132">
                  <c:v>5.9752469787070779E-2</c:v>
                </c:pt>
                <c:pt idx="133">
                  <c:v>5.8118923285227234E-2</c:v>
                </c:pt>
                <c:pt idx="134">
                  <c:v>5.8427971041014735E-2</c:v>
                </c:pt>
                <c:pt idx="135">
                  <c:v>5.8943055439504115E-2</c:v>
                </c:pt>
                <c:pt idx="136">
                  <c:v>5.8869469495209589E-2</c:v>
                </c:pt>
                <c:pt idx="137">
                  <c:v>5.6397098040646375E-2</c:v>
                </c:pt>
                <c:pt idx="138">
                  <c:v>5.5837874197234613E-2</c:v>
                </c:pt>
                <c:pt idx="139">
                  <c:v>5.6765006725752867E-2</c:v>
                </c:pt>
                <c:pt idx="140">
                  <c:v>5.5882024528108698E-2</c:v>
                </c:pt>
                <c:pt idx="141">
                  <c:v>5.165849622051525E-2</c:v>
                </c:pt>
                <c:pt idx="142">
                  <c:v>5.2305997629804674E-2</c:v>
                </c:pt>
                <c:pt idx="143">
                  <c:v>5.3424417660426562E-2</c:v>
                </c:pt>
                <c:pt idx="144">
                  <c:v>5.0775546092296391E-2</c:v>
                </c:pt>
                <c:pt idx="145">
                  <c:v>5.3380267476659929E-2</c:v>
                </c:pt>
                <c:pt idx="146">
                  <c:v>5.1996961789721068E-2</c:v>
                </c:pt>
                <c:pt idx="147">
                  <c:v>5.0584237259611704E-2</c:v>
                </c:pt>
                <c:pt idx="148">
                  <c:v>5.3733454824477264E-2</c:v>
                </c:pt>
                <c:pt idx="149">
                  <c:v>5.3630443564284189E-2</c:v>
                </c:pt>
                <c:pt idx="150">
                  <c:v>5.6264651167032866E-2</c:v>
                </c:pt>
                <c:pt idx="151">
                  <c:v>5.6809157056626952E-2</c:v>
                </c:pt>
                <c:pt idx="152">
                  <c:v>6.0473590828262043E-2</c:v>
                </c:pt>
                <c:pt idx="153">
                  <c:v>6.0076239027254889E-2</c:v>
                </c:pt>
                <c:pt idx="154">
                  <c:v>6.0591324896818829E-2</c:v>
                </c:pt>
                <c:pt idx="155">
                  <c:v>6.4491334782439846E-2</c:v>
                </c:pt>
                <c:pt idx="156">
                  <c:v>6.6492885883450883E-2</c:v>
                </c:pt>
                <c:pt idx="157">
                  <c:v>7.0540222856026513E-2</c:v>
                </c:pt>
                <c:pt idx="158">
                  <c:v>7.0113410139116566E-2</c:v>
                </c:pt>
                <c:pt idx="159">
                  <c:v>7.2218059587934369E-2</c:v>
                </c:pt>
                <c:pt idx="160">
                  <c:v>7.164406041879727E-2</c:v>
                </c:pt>
                <c:pt idx="161">
                  <c:v>7.3263039751965048E-2</c:v>
                </c:pt>
                <c:pt idx="162">
                  <c:v>7.3822331264806362E-2</c:v>
                </c:pt>
                <c:pt idx="163">
                  <c:v>7.5971196065993576E-2</c:v>
                </c:pt>
                <c:pt idx="164">
                  <c:v>7.9032641967521022E-2</c:v>
                </c:pt>
                <c:pt idx="165">
                  <c:v>7.8649956632722104E-2</c:v>
                </c:pt>
                <c:pt idx="166">
                  <c:v>7.8105364832373986E-2</c:v>
                </c:pt>
                <c:pt idx="167">
                  <c:v>7.7457749856128896E-2</c:v>
                </c:pt>
                <c:pt idx="168">
                  <c:v>7.9650821771668046E-2</c:v>
                </c:pt>
                <c:pt idx="169">
                  <c:v>8.1902811400003994E-2</c:v>
                </c:pt>
                <c:pt idx="170">
                  <c:v>8.2668191043156605E-2</c:v>
                </c:pt>
                <c:pt idx="171">
                  <c:v>8.5258759072116774E-2</c:v>
                </c:pt>
                <c:pt idx="172">
                  <c:v>8.5950569247009889E-2</c:v>
                </c:pt>
                <c:pt idx="173">
                  <c:v>8.4640554701024689E-2</c:v>
                </c:pt>
                <c:pt idx="174">
                  <c:v>8.6333271352058732E-2</c:v>
                </c:pt>
                <c:pt idx="175">
                  <c:v>8.4169541930920688E-2</c:v>
                </c:pt>
                <c:pt idx="176">
                  <c:v>8.4758309364625237E-2</c:v>
                </c:pt>
                <c:pt idx="177">
                  <c:v>8.3109764816368698E-2</c:v>
                </c:pt>
                <c:pt idx="178">
                  <c:v>8.6303835444423382E-2</c:v>
                </c:pt>
                <c:pt idx="179">
                  <c:v>8.4405043167211743E-2</c:v>
                </c:pt>
                <c:pt idx="180">
                  <c:v>8.3786839825871845E-2</c:v>
                </c:pt>
                <c:pt idx="181">
                  <c:v>8.0254295831916192E-2</c:v>
                </c:pt>
                <c:pt idx="182">
                  <c:v>8.2197181509416642E-2</c:v>
                </c:pt>
                <c:pt idx="183">
                  <c:v>7.6751270125770987E-2</c:v>
                </c:pt>
                <c:pt idx="184">
                  <c:v>7.3542687494336359E-2</c:v>
                </c:pt>
                <c:pt idx="185">
                  <c:v>7.44552169599597E-2</c:v>
                </c:pt>
                <c:pt idx="186">
                  <c:v>7.0908171113038543E-2</c:v>
                </c:pt>
                <c:pt idx="187">
                  <c:v>6.9951512941337071E-2</c:v>
                </c:pt>
                <c:pt idx="188">
                  <c:v>7.0083977762060157E-2</c:v>
                </c:pt>
                <c:pt idx="189">
                  <c:v>6.7361215001665253E-2</c:v>
                </c:pt>
                <c:pt idx="190">
                  <c:v>6.502115052152535E-2</c:v>
                </c:pt>
                <c:pt idx="191">
                  <c:v>6.2460374694457803E-2</c:v>
                </c:pt>
                <c:pt idx="192">
                  <c:v>6.0679627470963927E-2</c:v>
                </c:pt>
                <c:pt idx="193">
                  <c:v>5.8913619678976223E-2</c:v>
                </c:pt>
                <c:pt idx="194">
                  <c:v>5.7544979575600869E-2</c:v>
                </c:pt>
                <c:pt idx="195">
                  <c:v>5.5322803773953502E-2</c:v>
                </c:pt>
                <c:pt idx="196">
                  <c:v>5.360101133433523E-2</c:v>
                </c:pt>
                <c:pt idx="197">
                  <c:v>5.2497306756704269E-2</c:v>
                </c:pt>
                <c:pt idx="198">
                  <c:v>4.8273875392924007E-2</c:v>
                </c:pt>
                <c:pt idx="199">
                  <c:v>4.6095988791588743E-2</c:v>
                </c:pt>
                <c:pt idx="200">
                  <c:v>4.5404367796883442E-2</c:v>
                </c:pt>
                <c:pt idx="201">
                  <c:v>4.4212434640157512E-2</c:v>
                </c:pt>
                <c:pt idx="202">
                  <c:v>4.3432531666350874E-2</c:v>
                </c:pt>
                <c:pt idx="203">
                  <c:v>4.4624458203241305E-2</c:v>
                </c:pt>
                <c:pt idx="204">
                  <c:v>3.9974525990356807E-2</c:v>
                </c:pt>
                <c:pt idx="205">
                  <c:v>4.1357720316951833E-2</c:v>
                </c:pt>
                <c:pt idx="206">
                  <c:v>4.0136386264164971E-2</c:v>
                </c:pt>
                <c:pt idx="207">
                  <c:v>3.8076337589250095E-2</c:v>
                </c:pt>
                <c:pt idx="208">
                  <c:v>3.8149908675691603E-2</c:v>
                </c:pt>
                <c:pt idx="209">
                  <c:v>3.7782046623648521E-2</c:v>
                </c:pt>
                <c:pt idx="210">
                  <c:v>3.6060458516285976E-2</c:v>
                </c:pt>
                <c:pt idx="211">
                  <c:v>3.4647885653963248E-2</c:v>
                </c:pt>
                <c:pt idx="212">
                  <c:v>3.2926333440819841E-2</c:v>
                </c:pt>
                <c:pt idx="213">
                  <c:v>3.322061469732935E-2</c:v>
                </c:pt>
                <c:pt idx="214">
                  <c:v>3.2367200215600689E-2</c:v>
                </c:pt>
                <c:pt idx="215">
                  <c:v>3.3559039076447618E-2</c:v>
                </c:pt>
                <c:pt idx="216">
                  <c:v>3.2926333440819841E-2</c:v>
                </c:pt>
                <c:pt idx="217">
                  <c:v>3.1087091585571231E-2</c:v>
                </c:pt>
                <c:pt idx="218">
                  <c:v>3.0778097671112448E-2</c:v>
                </c:pt>
                <c:pt idx="219">
                  <c:v>3.247019970719732E-2</c:v>
                </c:pt>
                <c:pt idx="220">
                  <c:v>3.1278369672797714E-2</c:v>
                </c:pt>
                <c:pt idx="221">
                  <c:v>3.126365642641861E-2</c:v>
                </c:pt>
                <c:pt idx="222">
                  <c:v>3.2146491516607249E-2</c:v>
                </c:pt>
                <c:pt idx="223">
                  <c:v>3.0719243655843869E-2</c:v>
                </c:pt>
                <c:pt idx="224">
                  <c:v>3.3117616235484905E-2</c:v>
                </c:pt>
                <c:pt idx="225">
                  <c:v>3.2720336222916049E-2</c:v>
                </c:pt>
                <c:pt idx="226">
                  <c:v>3.3073473259983589E-2</c:v>
                </c:pt>
                <c:pt idx="227">
                  <c:v>3.2308345611902288E-2</c:v>
                </c:pt>
                <c:pt idx="228">
                  <c:v>3.2602625250229778E-2</c:v>
                </c:pt>
                <c:pt idx="229">
                  <c:v>3.055739338534268E-2</c:v>
                </c:pt>
                <c:pt idx="230">
                  <c:v>3.0851669787306153E-2</c:v>
                </c:pt>
                <c:pt idx="231">
                  <c:v>3.0071838454830361E-2</c:v>
                </c:pt>
                <c:pt idx="232">
                  <c:v>3.0218975331844995E-2</c:v>
                </c:pt>
                <c:pt idx="233">
                  <c:v>2.9512714938703263E-2</c:v>
                </c:pt>
                <c:pt idx="234">
                  <c:v>2.8880029015474526E-2</c:v>
                </c:pt>
                <c:pt idx="235">
                  <c:v>2.7511667533619936E-2</c:v>
                </c:pt>
                <c:pt idx="236">
                  <c:v>2.6746566806202989E-2</c:v>
                </c:pt>
                <c:pt idx="237">
                  <c:v>2.5628350813621914E-2</c:v>
                </c:pt>
                <c:pt idx="238">
                  <c:v>2.5098672472899864E-2</c:v>
                </c:pt>
                <c:pt idx="239">
                  <c:v>2.5010393583055103E-2</c:v>
                </c:pt>
                <c:pt idx="240">
                  <c:v>2.3671494929500221E-2</c:v>
                </c:pt>
                <c:pt idx="241">
                  <c:v>2.2156051000389539E-2</c:v>
                </c:pt>
                <c:pt idx="242">
                  <c:v>2.0434644276519649E-2</c:v>
                </c:pt>
                <c:pt idx="243">
                  <c:v>2.0773039822576639E-2</c:v>
                </c:pt>
                <c:pt idx="244">
                  <c:v>2.0346368917253822E-2</c:v>
                </c:pt>
                <c:pt idx="245">
                  <c:v>2.0817177502209554E-2</c:v>
                </c:pt>
                <c:pt idx="246">
                  <c:v>2.0022687647328116E-2</c:v>
                </c:pt>
                <c:pt idx="247">
                  <c:v>2.2200190445311921E-2</c:v>
                </c:pt>
                <c:pt idx="248">
                  <c:v>2.0846604289182658E-2</c:v>
                </c:pt>
                <c:pt idx="249">
                  <c:v>2.1332127150269675E-2</c:v>
                </c:pt>
                <c:pt idx="250">
                  <c:v>2.0405219107728554E-2</c:v>
                </c:pt>
                <c:pt idx="251">
                  <c:v>2.0522921253967485E-2</c:v>
                </c:pt>
                <c:pt idx="252">
                  <c:v>2.1773514244120704E-2</c:v>
                </c:pt>
                <c:pt idx="253">
                  <c:v>2.1302702128586037E-2</c:v>
                </c:pt>
                <c:pt idx="254">
                  <c:v>2.087602945797375E-2</c:v>
                </c:pt>
                <c:pt idx="255">
                  <c:v>2.2288467569867212E-2</c:v>
                </c:pt>
                <c:pt idx="256">
                  <c:v>2.1464543719747351E-2</c:v>
                </c:pt>
                <c:pt idx="257">
                  <c:v>2.1082008581660525E-2</c:v>
                </c:pt>
                <c:pt idx="258">
                  <c:v>2.012567728272523E-2</c:v>
                </c:pt>
                <c:pt idx="259">
                  <c:v>2.0655335911048241E-2</c:v>
                </c:pt>
                <c:pt idx="260">
                  <c:v>2.0052112816119211E-2</c:v>
                </c:pt>
                <c:pt idx="261">
                  <c:v>2.0066825032746118E-2</c:v>
                </c:pt>
                <c:pt idx="262">
                  <c:v>2.1111435074418719E-2</c:v>
                </c:pt>
                <c:pt idx="263">
                  <c:v>1.9713720653533696E-2</c:v>
                </c:pt>
                <c:pt idx="264">
                  <c:v>1.9110499323894133E-2</c:v>
                </c:pt>
                <c:pt idx="265">
                  <c:v>1.8889809454655009E-2</c:v>
                </c:pt>
                <c:pt idx="266">
                  <c:v>1.8757396562863723E-2</c:v>
                </c:pt>
                <c:pt idx="267">
                  <c:v>1.9654868697769497E-2</c:v>
                </c:pt>
                <c:pt idx="268">
                  <c:v>1.9875560479405543E-2</c:v>
                </c:pt>
                <c:pt idx="269">
                  <c:v>1.8933948899577387E-2</c:v>
                </c:pt>
                <c:pt idx="270">
                  <c:v>1.913992434557777E-2</c:v>
                </c:pt>
                <c:pt idx="271">
                  <c:v>1.7742229342876881E-2</c:v>
                </c:pt>
                <c:pt idx="272">
                  <c:v>1.9625443823193311E-2</c:v>
                </c:pt>
                <c:pt idx="273">
                  <c:v>1.8727970658535348E-2</c:v>
                </c:pt>
                <c:pt idx="274">
                  <c:v>1.9228201470133068E-2</c:v>
                </c:pt>
                <c:pt idx="275">
                  <c:v>1.8948661263311753E-2</c:v>
                </c:pt>
                <c:pt idx="276">
                  <c:v>1.8786821584547361E-2</c:v>
                </c:pt>
                <c:pt idx="277">
                  <c:v>1.7771654511667977E-2</c:v>
                </c:pt>
                <c:pt idx="278">
                  <c:v>1.8080617827776004E-2</c:v>
                </c:pt>
                <c:pt idx="279">
                  <c:v>1.8624983671072438E-2</c:v>
                </c:pt>
                <c:pt idx="280">
                  <c:v>1.7168442155583195E-2</c:v>
                </c:pt>
                <c:pt idx="281">
                  <c:v>1.8183605697883652E-2</c:v>
                </c:pt>
                <c:pt idx="282">
                  <c:v>1.8021767637301272E-2</c:v>
                </c:pt>
                <c:pt idx="283">
                  <c:v>1.7948204935984719E-2</c:v>
                </c:pt>
                <c:pt idx="284">
                  <c:v>1.7756942000826153E-2</c:v>
                </c:pt>
              </c:numCache>
            </c:numRef>
          </c:val>
          <c:smooth val="0"/>
          <c:extLst>
            <c:ext xmlns:c16="http://schemas.microsoft.com/office/drawing/2014/chart" uri="{C3380CC4-5D6E-409C-BE32-E72D297353CC}">
              <c16:uniqueId val="{00000002-16A7-7B41-8C05-01D05168BA57}"/>
            </c:ext>
          </c:extLst>
        </c:ser>
        <c:ser>
          <c:idx val="3"/>
          <c:order val="3"/>
          <c:tx>
            <c:v>+ZM</c:v>
          </c:tx>
          <c:spPr>
            <a:ln w="28575" cap="rnd">
              <a:solidFill>
                <a:schemeClr val="accent2">
                  <a:tint val="58000"/>
                </a:schemeClr>
              </a:solidFill>
              <a:round/>
            </a:ln>
            <a:effectLst/>
          </c:spPr>
          <c:marker>
            <c:symbol val="none"/>
          </c:marker>
          <c:cat>
            <c:numRef>
              <c:f>'emission (2)'!$A$8:$A$292</c:f>
              <c:numCache>
                <c:formatCode>General</c:formatCode>
                <c:ptCount val="285"/>
                <c:pt idx="0">
                  <c:v>496</c:v>
                </c:pt>
                <c:pt idx="1">
                  <c:v>497</c:v>
                </c:pt>
                <c:pt idx="2">
                  <c:v>498</c:v>
                </c:pt>
                <c:pt idx="3">
                  <c:v>499</c:v>
                </c:pt>
                <c:pt idx="4">
                  <c:v>500</c:v>
                </c:pt>
                <c:pt idx="5">
                  <c:v>501</c:v>
                </c:pt>
                <c:pt idx="6">
                  <c:v>502</c:v>
                </c:pt>
                <c:pt idx="7">
                  <c:v>503</c:v>
                </c:pt>
                <c:pt idx="8">
                  <c:v>504</c:v>
                </c:pt>
                <c:pt idx="9">
                  <c:v>505</c:v>
                </c:pt>
                <c:pt idx="10">
                  <c:v>506</c:v>
                </c:pt>
                <c:pt idx="11">
                  <c:v>507</c:v>
                </c:pt>
                <c:pt idx="12">
                  <c:v>508</c:v>
                </c:pt>
                <c:pt idx="13">
                  <c:v>509</c:v>
                </c:pt>
                <c:pt idx="14">
                  <c:v>510</c:v>
                </c:pt>
                <c:pt idx="15">
                  <c:v>511</c:v>
                </c:pt>
                <c:pt idx="16">
                  <c:v>512</c:v>
                </c:pt>
                <c:pt idx="17">
                  <c:v>513</c:v>
                </c:pt>
                <c:pt idx="18">
                  <c:v>514</c:v>
                </c:pt>
                <c:pt idx="19">
                  <c:v>515</c:v>
                </c:pt>
                <c:pt idx="20">
                  <c:v>516</c:v>
                </c:pt>
                <c:pt idx="21">
                  <c:v>517</c:v>
                </c:pt>
                <c:pt idx="22">
                  <c:v>518</c:v>
                </c:pt>
                <c:pt idx="23">
                  <c:v>519</c:v>
                </c:pt>
                <c:pt idx="24">
                  <c:v>520</c:v>
                </c:pt>
                <c:pt idx="25">
                  <c:v>521</c:v>
                </c:pt>
                <c:pt idx="26">
                  <c:v>522</c:v>
                </c:pt>
                <c:pt idx="27">
                  <c:v>523</c:v>
                </c:pt>
                <c:pt idx="28">
                  <c:v>524</c:v>
                </c:pt>
                <c:pt idx="29">
                  <c:v>525</c:v>
                </c:pt>
                <c:pt idx="30">
                  <c:v>526</c:v>
                </c:pt>
                <c:pt idx="31">
                  <c:v>527</c:v>
                </c:pt>
                <c:pt idx="32">
                  <c:v>528</c:v>
                </c:pt>
                <c:pt idx="33">
                  <c:v>529</c:v>
                </c:pt>
                <c:pt idx="34">
                  <c:v>530</c:v>
                </c:pt>
                <c:pt idx="35">
                  <c:v>531</c:v>
                </c:pt>
                <c:pt idx="36">
                  <c:v>532</c:v>
                </c:pt>
                <c:pt idx="37">
                  <c:v>533</c:v>
                </c:pt>
                <c:pt idx="38">
                  <c:v>534</c:v>
                </c:pt>
                <c:pt idx="39">
                  <c:v>535</c:v>
                </c:pt>
                <c:pt idx="40">
                  <c:v>536</c:v>
                </c:pt>
                <c:pt idx="41">
                  <c:v>537</c:v>
                </c:pt>
                <c:pt idx="42">
                  <c:v>538</c:v>
                </c:pt>
                <c:pt idx="43">
                  <c:v>539</c:v>
                </c:pt>
                <c:pt idx="44">
                  <c:v>540</c:v>
                </c:pt>
                <c:pt idx="45">
                  <c:v>541</c:v>
                </c:pt>
                <c:pt idx="46">
                  <c:v>542</c:v>
                </c:pt>
                <c:pt idx="47">
                  <c:v>543</c:v>
                </c:pt>
                <c:pt idx="48">
                  <c:v>544</c:v>
                </c:pt>
                <c:pt idx="49">
                  <c:v>545</c:v>
                </c:pt>
                <c:pt idx="50">
                  <c:v>546</c:v>
                </c:pt>
                <c:pt idx="51">
                  <c:v>547</c:v>
                </c:pt>
                <c:pt idx="52">
                  <c:v>548</c:v>
                </c:pt>
                <c:pt idx="53">
                  <c:v>549</c:v>
                </c:pt>
                <c:pt idx="54">
                  <c:v>550</c:v>
                </c:pt>
                <c:pt idx="55">
                  <c:v>551</c:v>
                </c:pt>
                <c:pt idx="56">
                  <c:v>552</c:v>
                </c:pt>
                <c:pt idx="57">
                  <c:v>553</c:v>
                </c:pt>
                <c:pt idx="58">
                  <c:v>554</c:v>
                </c:pt>
                <c:pt idx="59">
                  <c:v>555</c:v>
                </c:pt>
                <c:pt idx="60">
                  <c:v>556</c:v>
                </c:pt>
                <c:pt idx="61">
                  <c:v>557</c:v>
                </c:pt>
                <c:pt idx="62">
                  <c:v>558</c:v>
                </c:pt>
                <c:pt idx="63">
                  <c:v>559</c:v>
                </c:pt>
                <c:pt idx="64">
                  <c:v>560</c:v>
                </c:pt>
                <c:pt idx="65">
                  <c:v>561</c:v>
                </c:pt>
                <c:pt idx="66">
                  <c:v>562</c:v>
                </c:pt>
                <c:pt idx="67">
                  <c:v>563</c:v>
                </c:pt>
                <c:pt idx="68">
                  <c:v>564</c:v>
                </c:pt>
                <c:pt idx="69">
                  <c:v>565</c:v>
                </c:pt>
                <c:pt idx="70">
                  <c:v>566</c:v>
                </c:pt>
                <c:pt idx="71">
                  <c:v>567</c:v>
                </c:pt>
                <c:pt idx="72">
                  <c:v>568</c:v>
                </c:pt>
                <c:pt idx="73">
                  <c:v>569</c:v>
                </c:pt>
                <c:pt idx="74">
                  <c:v>570</c:v>
                </c:pt>
                <c:pt idx="75">
                  <c:v>571</c:v>
                </c:pt>
                <c:pt idx="76">
                  <c:v>572</c:v>
                </c:pt>
                <c:pt idx="77">
                  <c:v>573</c:v>
                </c:pt>
                <c:pt idx="78">
                  <c:v>574</c:v>
                </c:pt>
                <c:pt idx="79">
                  <c:v>575</c:v>
                </c:pt>
                <c:pt idx="80">
                  <c:v>576</c:v>
                </c:pt>
                <c:pt idx="81">
                  <c:v>577</c:v>
                </c:pt>
                <c:pt idx="82">
                  <c:v>578</c:v>
                </c:pt>
                <c:pt idx="83">
                  <c:v>579</c:v>
                </c:pt>
                <c:pt idx="84">
                  <c:v>580</c:v>
                </c:pt>
                <c:pt idx="85">
                  <c:v>581</c:v>
                </c:pt>
                <c:pt idx="86">
                  <c:v>582</c:v>
                </c:pt>
                <c:pt idx="87">
                  <c:v>583</c:v>
                </c:pt>
                <c:pt idx="88">
                  <c:v>584</c:v>
                </c:pt>
                <c:pt idx="89">
                  <c:v>585</c:v>
                </c:pt>
                <c:pt idx="90">
                  <c:v>586</c:v>
                </c:pt>
                <c:pt idx="91">
                  <c:v>587</c:v>
                </c:pt>
                <c:pt idx="92">
                  <c:v>588</c:v>
                </c:pt>
                <c:pt idx="93">
                  <c:v>589</c:v>
                </c:pt>
                <c:pt idx="94">
                  <c:v>590</c:v>
                </c:pt>
                <c:pt idx="95">
                  <c:v>591</c:v>
                </c:pt>
                <c:pt idx="96">
                  <c:v>592</c:v>
                </c:pt>
                <c:pt idx="97">
                  <c:v>593</c:v>
                </c:pt>
                <c:pt idx="98">
                  <c:v>594</c:v>
                </c:pt>
                <c:pt idx="99">
                  <c:v>595</c:v>
                </c:pt>
                <c:pt idx="100">
                  <c:v>596</c:v>
                </c:pt>
                <c:pt idx="101">
                  <c:v>597</c:v>
                </c:pt>
                <c:pt idx="102">
                  <c:v>598</c:v>
                </c:pt>
                <c:pt idx="103">
                  <c:v>599</c:v>
                </c:pt>
                <c:pt idx="104">
                  <c:v>600</c:v>
                </c:pt>
                <c:pt idx="105">
                  <c:v>601</c:v>
                </c:pt>
                <c:pt idx="106">
                  <c:v>602</c:v>
                </c:pt>
                <c:pt idx="107">
                  <c:v>603</c:v>
                </c:pt>
                <c:pt idx="108">
                  <c:v>604</c:v>
                </c:pt>
                <c:pt idx="109">
                  <c:v>605</c:v>
                </c:pt>
                <c:pt idx="110">
                  <c:v>606</c:v>
                </c:pt>
                <c:pt idx="111">
                  <c:v>607</c:v>
                </c:pt>
                <c:pt idx="112">
                  <c:v>608</c:v>
                </c:pt>
                <c:pt idx="113">
                  <c:v>609</c:v>
                </c:pt>
                <c:pt idx="114">
                  <c:v>610</c:v>
                </c:pt>
                <c:pt idx="115">
                  <c:v>611</c:v>
                </c:pt>
                <c:pt idx="116">
                  <c:v>612</c:v>
                </c:pt>
                <c:pt idx="117">
                  <c:v>613</c:v>
                </c:pt>
                <c:pt idx="118">
                  <c:v>614</c:v>
                </c:pt>
                <c:pt idx="119">
                  <c:v>615</c:v>
                </c:pt>
                <c:pt idx="120">
                  <c:v>616</c:v>
                </c:pt>
                <c:pt idx="121">
                  <c:v>617</c:v>
                </c:pt>
                <c:pt idx="122">
                  <c:v>618</c:v>
                </c:pt>
                <c:pt idx="123">
                  <c:v>619</c:v>
                </c:pt>
                <c:pt idx="124">
                  <c:v>620</c:v>
                </c:pt>
                <c:pt idx="125">
                  <c:v>621</c:v>
                </c:pt>
                <c:pt idx="126">
                  <c:v>622</c:v>
                </c:pt>
                <c:pt idx="127">
                  <c:v>623</c:v>
                </c:pt>
                <c:pt idx="128">
                  <c:v>624</c:v>
                </c:pt>
                <c:pt idx="129">
                  <c:v>625</c:v>
                </c:pt>
                <c:pt idx="130">
                  <c:v>626</c:v>
                </c:pt>
                <c:pt idx="131">
                  <c:v>627</c:v>
                </c:pt>
                <c:pt idx="132">
                  <c:v>628</c:v>
                </c:pt>
                <c:pt idx="133">
                  <c:v>629</c:v>
                </c:pt>
                <c:pt idx="134">
                  <c:v>630</c:v>
                </c:pt>
                <c:pt idx="135">
                  <c:v>631</c:v>
                </c:pt>
                <c:pt idx="136">
                  <c:v>632</c:v>
                </c:pt>
                <c:pt idx="137">
                  <c:v>633</c:v>
                </c:pt>
                <c:pt idx="138">
                  <c:v>634</c:v>
                </c:pt>
                <c:pt idx="139">
                  <c:v>635</c:v>
                </c:pt>
                <c:pt idx="140">
                  <c:v>636</c:v>
                </c:pt>
                <c:pt idx="141">
                  <c:v>637</c:v>
                </c:pt>
                <c:pt idx="142">
                  <c:v>638</c:v>
                </c:pt>
                <c:pt idx="143">
                  <c:v>639</c:v>
                </c:pt>
                <c:pt idx="144">
                  <c:v>640</c:v>
                </c:pt>
                <c:pt idx="145">
                  <c:v>641</c:v>
                </c:pt>
                <c:pt idx="146">
                  <c:v>642</c:v>
                </c:pt>
                <c:pt idx="147">
                  <c:v>643</c:v>
                </c:pt>
                <c:pt idx="148">
                  <c:v>644</c:v>
                </c:pt>
                <c:pt idx="149">
                  <c:v>645</c:v>
                </c:pt>
                <c:pt idx="150">
                  <c:v>646</c:v>
                </c:pt>
                <c:pt idx="151">
                  <c:v>647</c:v>
                </c:pt>
                <c:pt idx="152">
                  <c:v>648</c:v>
                </c:pt>
                <c:pt idx="153">
                  <c:v>649</c:v>
                </c:pt>
                <c:pt idx="154">
                  <c:v>650</c:v>
                </c:pt>
                <c:pt idx="155">
                  <c:v>651</c:v>
                </c:pt>
                <c:pt idx="156">
                  <c:v>652</c:v>
                </c:pt>
                <c:pt idx="157">
                  <c:v>653</c:v>
                </c:pt>
                <c:pt idx="158">
                  <c:v>654</c:v>
                </c:pt>
                <c:pt idx="159">
                  <c:v>655</c:v>
                </c:pt>
                <c:pt idx="160">
                  <c:v>656</c:v>
                </c:pt>
                <c:pt idx="161">
                  <c:v>657</c:v>
                </c:pt>
                <c:pt idx="162">
                  <c:v>658</c:v>
                </c:pt>
                <c:pt idx="163">
                  <c:v>659</c:v>
                </c:pt>
                <c:pt idx="164">
                  <c:v>660</c:v>
                </c:pt>
                <c:pt idx="165">
                  <c:v>661</c:v>
                </c:pt>
                <c:pt idx="166">
                  <c:v>662</c:v>
                </c:pt>
                <c:pt idx="167">
                  <c:v>663</c:v>
                </c:pt>
                <c:pt idx="168">
                  <c:v>664</c:v>
                </c:pt>
                <c:pt idx="169">
                  <c:v>665</c:v>
                </c:pt>
                <c:pt idx="170">
                  <c:v>666</c:v>
                </c:pt>
                <c:pt idx="171">
                  <c:v>667</c:v>
                </c:pt>
                <c:pt idx="172">
                  <c:v>668</c:v>
                </c:pt>
                <c:pt idx="173">
                  <c:v>669</c:v>
                </c:pt>
                <c:pt idx="174">
                  <c:v>670</c:v>
                </c:pt>
                <c:pt idx="175">
                  <c:v>671</c:v>
                </c:pt>
                <c:pt idx="176">
                  <c:v>672</c:v>
                </c:pt>
                <c:pt idx="177">
                  <c:v>673</c:v>
                </c:pt>
                <c:pt idx="178">
                  <c:v>674</c:v>
                </c:pt>
                <c:pt idx="179">
                  <c:v>675</c:v>
                </c:pt>
                <c:pt idx="180">
                  <c:v>676</c:v>
                </c:pt>
                <c:pt idx="181">
                  <c:v>677</c:v>
                </c:pt>
                <c:pt idx="182">
                  <c:v>678</c:v>
                </c:pt>
                <c:pt idx="183">
                  <c:v>679</c:v>
                </c:pt>
                <c:pt idx="184">
                  <c:v>680</c:v>
                </c:pt>
                <c:pt idx="185">
                  <c:v>681</c:v>
                </c:pt>
                <c:pt idx="186">
                  <c:v>682</c:v>
                </c:pt>
                <c:pt idx="187">
                  <c:v>683</c:v>
                </c:pt>
                <c:pt idx="188">
                  <c:v>684</c:v>
                </c:pt>
                <c:pt idx="189">
                  <c:v>685</c:v>
                </c:pt>
                <c:pt idx="190">
                  <c:v>686</c:v>
                </c:pt>
                <c:pt idx="191">
                  <c:v>687</c:v>
                </c:pt>
                <c:pt idx="192">
                  <c:v>688</c:v>
                </c:pt>
                <c:pt idx="193">
                  <c:v>689</c:v>
                </c:pt>
                <c:pt idx="194">
                  <c:v>690</c:v>
                </c:pt>
                <c:pt idx="195">
                  <c:v>691</c:v>
                </c:pt>
                <c:pt idx="196">
                  <c:v>692</c:v>
                </c:pt>
                <c:pt idx="197">
                  <c:v>693</c:v>
                </c:pt>
                <c:pt idx="198">
                  <c:v>694</c:v>
                </c:pt>
                <c:pt idx="199">
                  <c:v>695</c:v>
                </c:pt>
                <c:pt idx="200">
                  <c:v>696</c:v>
                </c:pt>
                <c:pt idx="201">
                  <c:v>697</c:v>
                </c:pt>
                <c:pt idx="202">
                  <c:v>698</c:v>
                </c:pt>
                <c:pt idx="203">
                  <c:v>699</c:v>
                </c:pt>
                <c:pt idx="204">
                  <c:v>700</c:v>
                </c:pt>
                <c:pt idx="205">
                  <c:v>701</c:v>
                </c:pt>
                <c:pt idx="206">
                  <c:v>702</c:v>
                </c:pt>
                <c:pt idx="207">
                  <c:v>703</c:v>
                </c:pt>
                <c:pt idx="208">
                  <c:v>704</c:v>
                </c:pt>
                <c:pt idx="209">
                  <c:v>705</c:v>
                </c:pt>
                <c:pt idx="210">
                  <c:v>706</c:v>
                </c:pt>
                <c:pt idx="211">
                  <c:v>707</c:v>
                </c:pt>
                <c:pt idx="212">
                  <c:v>708</c:v>
                </c:pt>
                <c:pt idx="213">
                  <c:v>709</c:v>
                </c:pt>
                <c:pt idx="214">
                  <c:v>710</c:v>
                </c:pt>
                <c:pt idx="215">
                  <c:v>711</c:v>
                </c:pt>
                <c:pt idx="216">
                  <c:v>712</c:v>
                </c:pt>
                <c:pt idx="217">
                  <c:v>713</c:v>
                </c:pt>
                <c:pt idx="218">
                  <c:v>714</c:v>
                </c:pt>
                <c:pt idx="219">
                  <c:v>715</c:v>
                </c:pt>
                <c:pt idx="220">
                  <c:v>716</c:v>
                </c:pt>
                <c:pt idx="221">
                  <c:v>717</c:v>
                </c:pt>
                <c:pt idx="222">
                  <c:v>718</c:v>
                </c:pt>
                <c:pt idx="223">
                  <c:v>719</c:v>
                </c:pt>
                <c:pt idx="224">
                  <c:v>720</c:v>
                </c:pt>
                <c:pt idx="225">
                  <c:v>721</c:v>
                </c:pt>
                <c:pt idx="226">
                  <c:v>722</c:v>
                </c:pt>
                <c:pt idx="227">
                  <c:v>723</c:v>
                </c:pt>
                <c:pt idx="228">
                  <c:v>724</c:v>
                </c:pt>
                <c:pt idx="229">
                  <c:v>725</c:v>
                </c:pt>
                <c:pt idx="230">
                  <c:v>726</c:v>
                </c:pt>
                <c:pt idx="231">
                  <c:v>727</c:v>
                </c:pt>
                <c:pt idx="232">
                  <c:v>728</c:v>
                </c:pt>
                <c:pt idx="233">
                  <c:v>729</c:v>
                </c:pt>
                <c:pt idx="234">
                  <c:v>730</c:v>
                </c:pt>
                <c:pt idx="235">
                  <c:v>731</c:v>
                </c:pt>
                <c:pt idx="236">
                  <c:v>732</c:v>
                </c:pt>
                <c:pt idx="237">
                  <c:v>733</c:v>
                </c:pt>
                <c:pt idx="238">
                  <c:v>734</c:v>
                </c:pt>
                <c:pt idx="239">
                  <c:v>735</c:v>
                </c:pt>
                <c:pt idx="240">
                  <c:v>736</c:v>
                </c:pt>
                <c:pt idx="241">
                  <c:v>737</c:v>
                </c:pt>
                <c:pt idx="242">
                  <c:v>738</c:v>
                </c:pt>
                <c:pt idx="243">
                  <c:v>739</c:v>
                </c:pt>
                <c:pt idx="244">
                  <c:v>740</c:v>
                </c:pt>
                <c:pt idx="245">
                  <c:v>741</c:v>
                </c:pt>
                <c:pt idx="246">
                  <c:v>742</c:v>
                </c:pt>
                <c:pt idx="247">
                  <c:v>743</c:v>
                </c:pt>
                <c:pt idx="248">
                  <c:v>744</c:v>
                </c:pt>
                <c:pt idx="249">
                  <c:v>745</c:v>
                </c:pt>
                <c:pt idx="250">
                  <c:v>746</c:v>
                </c:pt>
                <c:pt idx="251">
                  <c:v>747</c:v>
                </c:pt>
                <c:pt idx="252">
                  <c:v>748</c:v>
                </c:pt>
                <c:pt idx="253">
                  <c:v>749</c:v>
                </c:pt>
                <c:pt idx="254">
                  <c:v>750</c:v>
                </c:pt>
                <c:pt idx="255">
                  <c:v>751</c:v>
                </c:pt>
                <c:pt idx="256">
                  <c:v>752</c:v>
                </c:pt>
                <c:pt idx="257">
                  <c:v>753</c:v>
                </c:pt>
                <c:pt idx="258">
                  <c:v>754</c:v>
                </c:pt>
                <c:pt idx="259">
                  <c:v>755</c:v>
                </c:pt>
                <c:pt idx="260">
                  <c:v>756</c:v>
                </c:pt>
                <c:pt idx="261">
                  <c:v>757</c:v>
                </c:pt>
                <c:pt idx="262">
                  <c:v>758</c:v>
                </c:pt>
                <c:pt idx="263">
                  <c:v>759</c:v>
                </c:pt>
                <c:pt idx="264">
                  <c:v>760</c:v>
                </c:pt>
                <c:pt idx="265">
                  <c:v>761</c:v>
                </c:pt>
                <c:pt idx="266">
                  <c:v>762</c:v>
                </c:pt>
                <c:pt idx="267">
                  <c:v>763</c:v>
                </c:pt>
                <c:pt idx="268">
                  <c:v>764</c:v>
                </c:pt>
                <c:pt idx="269">
                  <c:v>765</c:v>
                </c:pt>
                <c:pt idx="270">
                  <c:v>766</c:v>
                </c:pt>
                <c:pt idx="271">
                  <c:v>767</c:v>
                </c:pt>
                <c:pt idx="272">
                  <c:v>768</c:v>
                </c:pt>
                <c:pt idx="273">
                  <c:v>769</c:v>
                </c:pt>
                <c:pt idx="274">
                  <c:v>770</c:v>
                </c:pt>
                <c:pt idx="275">
                  <c:v>771</c:v>
                </c:pt>
                <c:pt idx="276">
                  <c:v>772</c:v>
                </c:pt>
                <c:pt idx="277">
                  <c:v>773</c:v>
                </c:pt>
                <c:pt idx="278">
                  <c:v>774</c:v>
                </c:pt>
                <c:pt idx="279">
                  <c:v>775</c:v>
                </c:pt>
                <c:pt idx="280">
                  <c:v>776</c:v>
                </c:pt>
                <c:pt idx="281">
                  <c:v>777</c:v>
                </c:pt>
                <c:pt idx="282">
                  <c:v>778</c:v>
                </c:pt>
                <c:pt idx="283">
                  <c:v>779</c:v>
                </c:pt>
                <c:pt idx="284">
                  <c:v>780</c:v>
                </c:pt>
              </c:numCache>
            </c:numRef>
          </c:cat>
          <c:val>
            <c:numRef>
              <c:f>'emission (2)'!$Q$8:$Q$292</c:f>
              <c:numCache>
                <c:formatCode>General</c:formatCode>
                <c:ptCount val="285"/>
                <c:pt idx="0">
                  <c:v>0.19490723685993536</c:v>
                </c:pt>
                <c:pt idx="1">
                  <c:v>0.22047030003603527</c:v>
                </c:pt>
                <c:pt idx="2">
                  <c:v>0.25188453139633044</c:v>
                </c:pt>
                <c:pt idx="3">
                  <c:v>0.27962210300256868</c:v>
                </c:pt>
                <c:pt idx="4">
                  <c:v>0.32285010895892285</c:v>
                </c:pt>
                <c:pt idx="5">
                  <c:v>0.36334977671200014</c:v>
                </c:pt>
                <c:pt idx="6">
                  <c:v>0.40840672544057854</c:v>
                </c:pt>
                <c:pt idx="7">
                  <c:v>0.45096133288230733</c:v>
                </c:pt>
                <c:pt idx="8">
                  <c:v>0.49112453789070382</c:v>
                </c:pt>
                <c:pt idx="9">
                  <c:v>0.5478962935396543</c:v>
                </c:pt>
                <c:pt idx="10">
                  <c:v>0.60884177066530687</c:v>
                </c:pt>
                <c:pt idx="11">
                  <c:v>0.65238515147348008</c:v>
                </c:pt>
                <c:pt idx="12">
                  <c:v>0.70284527832957089</c:v>
                </c:pt>
                <c:pt idx="13">
                  <c:v>0.76041985571851156</c:v>
                </c:pt>
                <c:pt idx="14">
                  <c:v>0.81755358108983023</c:v>
                </c:pt>
                <c:pt idx="15">
                  <c:v>0.84555536930098663</c:v>
                </c:pt>
                <c:pt idx="16">
                  <c:v>0.8841519133809187</c:v>
                </c:pt>
                <c:pt idx="17">
                  <c:v>0.91569490422555855</c:v>
                </c:pt>
                <c:pt idx="18">
                  <c:v>0.94692970217225259</c:v>
                </c:pt>
                <c:pt idx="19">
                  <c:v>0.96610930823380148</c:v>
                </c:pt>
                <c:pt idx="20">
                  <c:v>0.98300296010929034</c:v>
                </c:pt>
                <c:pt idx="21">
                  <c:v>0.9895031051536417</c:v>
                </c:pt>
                <c:pt idx="22">
                  <c:v>0.99667376664622342</c:v>
                </c:pt>
                <c:pt idx="23">
                  <c:v>1</c:v>
                </c:pt>
                <c:pt idx="24">
                  <c:v>0.98543094734538728</c:v>
                </c:pt>
                <c:pt idx="25">
                  <c:v>0.98458364240996465</c:v>
                </c:pt>
                <c:pt idx="26">
                  <c:v>0.97128084200002629</c:v>
                </c:pt>
                <c:pt idx="27">
                  <c:v>0.95607038214418727</c:v>
                </c:pt>
                <c:pt idx="28">
                  <c:v>0.93211404400715892</c:v>
                </c:pt>
                <c:pt idx="29">
                  <c:v>0.90832657463460376</c:v>
                </c:pt>
                <c:pt idx="30">
                  <c:v>0.8844678453234992</c:v>
                </c:pt>
                <c:pt idx="31">
                  <c:v>0.85683620628217705</c:v>
                </c:pt>
                <c:pt idx="32">
                  <c:v>0.8243356065313121</c:v>
                </c:pt>
                <c:pt idx="33">
                  <c:v>0.80582166119446286</c:v>
                </c:pt>
                <c:pt idx="34">
                  <c:v>0.76905451158196714</c:v>
                </c:pt>
                <c:pt idx="35">
                  <c:v>0.74523486645380121</c:v>
                </c:pt>
                <c:pt idx="36">
                  <c:v>0.70393037570000216</c:v>
                </c:pt>
                <c:pt idx="37">
                  <c:v>0.68192709488711134</c:v>
                </c:pt>
                <c:pt idx="38">
                  <c:v>0.65175453476898804</c:v>
                </c:pt>
                <c:pt idx="39">
                  <c:v>0.62285015412844413</c:v>
                </c:pt>
                <c:pt idx="40">
                  <c:v>0.58827959080428849</c:v>
                </c:pt>
                <c:pt idx="41">
                  <c:v>0.56601927032151667</c:v>
                </c:pt>
                <c:pt idx="42">
                  <c:v>0.55122328222820249</c:v>
                </c:pt>
                <c:pt idx="43">
                  <c:v>0.51843626756216077</c:v>
                </c:pt>
                <c:pt idx="44">
                  <c:v>0.4989974449107501</c:v>
                </c:pt>
                <c:pt idx="45">
                  <c:v>0.4771811935192779</c:v>
                </c:pt>
                <c:pt idx="46">
                  <c:v>0.4550287227966559</c:v>
                </c:pt>
                <c:pt idx="47">
                  <c:v>0.44069906860447261</c:v>
                </c:pt>
                <c:pt idx="48">
                  <c:v>0.41938390906070488</c:v>
                </c:pt>
                <c:pt idx="49">
                  <c:v>0.40071567844118983</c:v>
                </c:pt>
                <c:pt idx="50">
                  <c:v>0.38977787511530776</c:v>
                </c:pt>
                <c:pt idx="51">
                  <c:v>0.37346729651381638</c:v>
                </c:pt>
                <c:pt idx="52">
                  <c:v>0.36088344808064671</c:v>
                </c:pt>
                <c:pt idx="53">
                  <c:v>0.34789821575372371</c:v>
                </c:pt>
                <c:pt idx="54">
                  <c:v>0.33834890092517217</c:v>
                </c:pt>
                <c:pt idx="55">
                  <c:v>0.32595725256889108</c:v>
                </c:pt>
                <c:pt idx="56">
                  <c:v>0.31557941328807015</c:v>
                </c:pt>
                <c:pt idx="57">
                  <c:v>0.30560491901104847</c:v>
                </c:pt>
                <c:pt idx="58">
                  <c:v>0.29404655672739793</c:v>
                </c:pt>
                <c:pt idx="59">
                  <c:v>0.29067608861055544</c:v>
                </c:pt>
                <c:pt idx="60">
                  <c:v>0.28237606612617155</c:v>
                </c:pt>
                <c:pt idx="61">
                  <c:v>0.27239164584686332</c:v>
                </c:pt>
                <c:pt idx="62">
                  <c:v>0.26454546412686814</c:v>
                </c:pt>
                <c:pt idx="63">
                  <c:v>0.2592646954018431</c:v>
                </c:pt>
                <c:pt idx="64">
                  <c:v>0.25248801752978933</c:v>
                </c:pt>
                <c:pt idx="65">
                  <c:v>0.24750944544876924</c:v>
                </c:pt>
                <c:pt idx="66">
                  <c:v>0.23678611955669632</c:v>
                </c:pt>
                <c:pt idx="67">
                  <c:v>0.23007346571683529</c:v>
                </c:pt>
                <c:pt idx="68">
                  <c:v>0.2249072845388744</c:v>
                </c:pt>
                <c:pt idx="69">
                  <c:v>0.21925107177236169</c:v>
                </c:pt>
                <c:pt idx="70">
                  <c:v>0.20732364187796801</c:v>
                </c:pt>
                <c:pt idx="71">
                  <c:v>0.20753728618505254</c:v>
                </c:pt>
                <c:pt idx="72">
                  <c:v>0.1984887520363926</c:v>
                </c:pt>
                <c:pt idx="73">
                  <c:v>0.19067235585151071</c:v>
                </c:pt>
                <c:pt idx="74">
                  <c:v>0.18180095147087019</c:v>
                </c:pt>
                <c:pt idx="75">
                  <c:v>0.17631004409549039</c:v>
                </c:pt>
                <c:pt idx="76">
                  <c:v>0.16995245656950536</c:v>
                </c:pt>
                <c:pt idx="77">
                  <c:v>0.16505254720967794</c:v>
                </c:pt>
                <c:pt idx="78">
                  <c:v>0.15797943306228276</c:v>
                </c:pt>
                <c:pt idx="79">
                  <c:v>0.15197451033729589</c:v>
                </c:pt>
                <c:pt idx="80">
                  <c:v>0.14849481353519761</c:v>
                </c:pt>
                <c:pt idx="81">
                  <c:v>0.14095787239509883</c:v>
                </c:pt>
                <c:pt idx="82">
                  <c:v>0.13305712714818715</c:v>
                </c:pt>
                <c:pt idx="83">
                  <c:v>0.12863594444951906</c:v>
                </c:pt>
                <c:pt idx="84">
                  <c:v>0.12441587026108988</c:v>
                </c:pt>
                <c:pt idx="85">
                  <c:v>0.12118810646355775</c:v>
                </c:pt>
                <c:pt idx="86">
                  <c:v>0.11391652873233246</c:v>
                </c:pt>
                <c:pt idx="87">
                  <c:v>0.11001090843937299</c:v>
                </c:pt>
                <c:pt idx="88">
                  <c:v>0.10351853004325233</c:v>
                </c:pt>
                <c:pt idx="89">
                  <c:v>0.10103218629516576</c:v>
                </c:pt>
                <c:pt idx="90">
                  <c:v>9.3334860732328426E-2</c:v>
                </c:pt>
                <c:pt idx="91">
                  <c:v>9.3046064379616711E-2</c:v>
                </c:pt>
                <c:pt idx="92">
                  <c:v>9.0133014076830359E-2</c:v>
                </c:pt>
                <c:pt idx="93">
                  <c:v>8.6027235213757242E-2</c:v>
                </c:pt>
                <c:pt idx="94">
                  <c:v>8.1457045792860616E-2</c:v>
                </c:pt>
                <c:pt idx="95">
                  <c:v>7.759009086100134E-2</c:v>
                </c:pt>
                <c:pt idx="96">
                  <c:v>7.5870085932504702E-2</c:v>
                </c:pt>
                <c:pt idx="97">
                  <c:v>7.2957439645991412E-2</c:v>
                </c:pt>
                <c:pt idx="98">
                  <c:v>6.882711303020235E-2</c:v>
                </c:pt>
                <c:pt idx="99">
                  <c:v>6.6893814987648653E-2</c:v>
                </c:pt>
                <c:pt idx="100">
                  <c:v>6.4734581007521233E-2</c:v>
                </c:pt>
                <c:pt idx="101">
                  <c:v>6.1006226869441016E-2</c:v>
                </c:pt>
                <c:pt idx="102">
                  <c:v>5.9336665505642684E-2</c:v>
                </c:pt>
                <c:pt idx="103">
                  <c:v>5.6876298498263984E-2</c:v>
                </c:pt>
                <c:pt idx="104">
                  <c:v>5.5118923821100597E-2</c:v>
                </c:pt>
                <c:pt idx="105">
                  <c:v>5.2671187466562013E-2</c:v>
                </c:pt>
                <c:pt idx="106">
                  <c:v>5.2482899697564964E-2</c:v>
                </c:pt>
                <c:pt idx="107">
                  <c:v>5.0926420481065444E-2</c:v>
                </c:pt>
                <c:pt idx="108">
                  <c:v>4.9834385574059448E-2</c:v>
                </c:pt>
                <c:pt idx="109">
                  <c:v>4.6432819496570632E-2</c:v>
                </c:pt>
                <c:pt idx="110">
                  <c:v>4.4713246313414251E-2</c:v>
                </c:pt>
                <c:pt idx="111">
                  <c:v>4.385974110837975E-2</c:v>
                </c:pt>
                <c:pt idx="112">
                  <c:v>4.3244722443329824E-2</c:v>
                </c:pt>
                <c:pt idx="113">
                  <c:v>4.1525189159917174E-2</c:v>
                </c:pt>
                <c:pt idx="114">
                  <c:v>4.0671708296235773E-2</c:v>
                </c:pt>
                <c:pt idx="115">
                  <c:v>3.8927108437967699E-2</c:v>
                </c:pt>
                <c:pt idx="116">
                  <c:v>3.7672016578218052E-2</c:v>
                </c:pt>
                <c:pt idx="117">
                  <c:v>3.6969170296121345E-2</c:v>
                </c:pt>
                <c:pt idx="118">
                  <c:v>3.7621812913865738E-2</c:v>
                </c:pt>
                <c:pt idx="119">
                  <c:v>3.5776851649239598E-2</c:v>
                </c:pt>
                <c:pt idx="120">
                  <c:v>3.4521790529858563E-2</c:v>
                </c:pt>
                <c:pt idx="121">
                  <c:v>3.386916422333016E-2</c:v>
                </c:pt>
                <c:pt idx="122">
                  <c:v>3.2651774861053535E-2</c:v>
                </c:pt>
                <c:pt idx="123">
                  <c:v>3.0593530018158149E-2</c:v>
                </c:pt>
                <c:pt idx="124">
                  <c:v>2.9250674406045892E-2</c:v>
                </c:pt>
                <c:pt idx="125">
                  <c:v>2.9564425162635376E-2</c:v>
                </c:pt>
                <c:pt idx="126">
                  <c:v>2.9037324830087322E-2</c:v>
                </c:pt>
                <c:pt idx="127">
                  <c:v>2.8183926777194813E-2</c:v>
                </c:pt>
                <c:pt idx="128">
                  <c:v>2.9037324830087322E-2</c:v>
                </c:pt>
                <c:pt idx="129">
                  <c:v>2.6426951348410589E-2</c:v>
                </c:pt>
                <c:pt idx="130">
                  <c:v>2.5786918053454615E-2</c:v>
                </c:pt>
                <c:pt idx="131">
                  <c:v>2.562377226731925E-2</c:v>
                </c:pt>
                <c:pt idx="132">
                  <c:v>2.4042526476867686E-2</c:v>
                </c:pt>
                <c:pt idx="133">
                  <c:v>2.3427602793283195E-2</c:v>
                </c:pt>
                <c:pt idx="134">
                  <c:v>2.2988373490710638E-2</c:v>
                </c:pt>
                <c:pt idx="135">
                  <c:v>2.2197764334547558E-2</c:v>
                </c:pt>
                <c:pt idx="136">
                  <c:v>2.2298159994459204E-2</c:v>
                </c:pt>
                <c:pt idx="137">
                  <c:v>2.2247961976297043E-2</c:v>
                </c:pt>
                <c:pt idx="138">
                  <c:v>2.2561694288665363E-2</c:v>
                </c:pt>
                <c:pt idx="139">
                  <c:v>2.1181274071590681E-2</c:v>
                </c:pt>
                <c:pt idx="140">
                  <c:v>2.0591462759737295E-2</c:v>
                </c:pt>
                <c:pt idx="141">
                  <c:v>2.0917740781151665E-2</c:v>
                </c:pt>
                <c:pt idx="142">
                  <c:v>2.0829897354772461E-2</c:v>
                </c:pt>
                <c:pt idx="143">
                  <c:v>2.0277735089791988E-2</c:v>
                </c:pt>
                <c:pt idx="144">
                  <c:v>2.0779699713022976E-2</c:v>
                </c:pt>
                <c:pt idx="145">
                  <c:v>2.026518486379382E-2</c:v>
                </c:pt>
                <c:pt idx="146">
                  <c:v>2.0465971290252318E-2</c:v>
                </c:pt>
                <c:pt idx="147">
                  <c:v>2.1444807362029698E-2</c:v>
                </c:pt>
                <c:pt idx="148">
                  <c:v>2.1356963935650498E-2</c:v>
                </c:pt>
                <c:pt idx="149">
                  <c:v>2.1745989573870736E-2</c:v>
                </c:pt>
                <c:pt idx="150">
                  <c:v>2.3377405151533706E-2</c:v>
                </c:pt>
                <c:pt idx="151">
                  <c:v>2.3415052567285023E-2</c:v>
                </c:pt>
                <c:pt idx="152">
                  <c:v>2.4343714836782444E-2</c:v>
                </c:pt>
                <c:pt idx="153">
                  <c:v>2.6502252202516046E-2</c:v>
                </c:pt>
                <c:pt idx="154">
                  <c:v>2.8434926780206114E-2</c:v>
                </c:pt>
                <c:pt idx="155">
                  <c:v>2.8798875053074189E-2</c:v>
                </c:pt>
                <c:pt idx="156">
                  <c:v>2.9024774729560044E-2</c:v>
                </c:pt>
                <c:pt idx="157">
                  <c:v>3.1195940866070367E-2</c:v>
                </c:pt>
                <c:pt idx="158">
                  <c:v>3.4346082221577583E-2</c:v>
                </c:pt>
                <c:pt idx="159">
                  <c:v>3.5488187166435634E-2</c:v>
                </c:pt>
                <c:pt idx="160">
                  <c:v>3.6806010206304259E-2</c:v>
                </c:pt>
                <c:pt idx="161">
                  <c:v>3.8161500109912504E-2</c:v>
                </c:pt>
                <c:pt idx="162">
                  <c:v>4.1048243558073454E-2</c:v>
                </c:pt>
                <c:pt idx="163">
                  <c:v>4.2830524458291969E-2</c:v>
                </c:pt>
                <c:pt idx="164">
                  <c:v>4.4060565050635041E-2</c:v>
                </c:pt>
                <c:pt idx="165">
                  <c:v>4.6683856262553364E-2</c:v>
                </c:pt>
                <c:pt idx="166">
                  <c:v>4.8654496701119307E-2</c:v>
                </c:pt>
                <c:pt idx="167">
                  <c:v>4.9558242082535765E-2</c:v>
                </c:pt>
                <c:pt idx="168">
                  <c:v>5.2256957862859318E-2</c:v>
                </c:pt>
                <c:pt idx="169">
                  <c:v>5.2231851137318361E-2</c:v>
                </c:pt>
                <c:pt idx="170">
                  <c:v>5.4704681670308668E-2</c:v>
                </c:pt>
                <c:pt idx="171">
                  <c:v>5.4616817792174026E-2</c:v>
                </c:pt>
                <c:pt idx="172">
                  <c:v>5.6575033601104947E-2</c:v>
                </c:pt>
                <c:pt idx="173">
                  <c:v>5.5884631271160667E-2</c:v>
                </c:pt>
                <c:pt idx="174">
                  <c:v>5.5796767769438704E-2</c:v>
                </c:pt>
                <c:pt idx="175">
                  <c:v>5.5407632344187746E-2</c:v>
                </c:pt>
                <c:pt idx="176">
                  <c:v>5.8232002957097989E-2</c:v>
                </c:pt>
                <c:pt idx="177">
                  <c:v>5.7604360540107029E-2</c:v>
                </c:pt>
                <c:pt idx="178">
                  <c:v>5.7667124719070671E-2</c:v>
                </c:pt>
                <c:pt idx="179">
                  <c:v>5.6537372258084598E-2</c:v>
                </c:pt>
                <c:pt idx="180">
                  <c:v>5.7077143896041849E-2</c:v>
                </c:pt>
                <c:pt idx="181">
                  <c:v>5.5457840274550391E-2</c:v>
                </c:pt>
                <c:pt idx="182">
                  <c:v>5.4026850269059783E-2</c:v>
                </c:pt>
                <c:pt idx="183">
                  <c:v>5.2332273397059169E-2</c:v>
                </c:pt>
                <c:pt idx="184">
                  <c:v>5.0436887890252115E-2</c:v>
                </c:pt>
                <c:pt idx="185">
                  <c:v>4.9169129492987185E-2</c:v>
                </c:pt>
                <c:pt idx="186">
                  <c:v>5.0135634034531598E-2</c:v>
                </c:pt>
                <c:pt idx="187">
                  <c:v>4.6959993355061555E-2</c:v>
                </c:pt>
                <c:pt idx="188">
                  <c:v>4.5353377726607962E-2</c:v>
                </c:pt>
                <c:pt idx="189">
                  <c:v>4.2667357216634026E-2</c:v>
                </c:pt>
                <c:pt idx="190">
                  <c:v>4.1274164439140094E-2</c:v>
                </c:pt>
                <c:pt idx="191">
                  <c:v>3.9692719777324297E-2</c:v>
                </c:pt>
                <c:pt idx="192">
                  <c:v>3.6504789976782866E-2</c:v>
                </c:pt>
                <c:pt idx="193">
                  <c:v>3.695662119936121E-2</c:v>
                </c:pt>
                <c:pt idx="194">
                  <c:v>3.4609644621263605E-2</c:v>
                </c:pt>
                <c:pt idx="195">
                  <c:v>3.2802379831507654E-2</c:v>
                </c:pt>
                <c:pt idx="196">
                  <c:v>3.1459495110148387E-2</c:v>
                </c:pt>
                <c:pt idx="197">
                  <c:v>3.1409294457097489E-2</c:v>
                </c:pt>
                <c:pt idx="198">
                  <c:v>2.9878175919224852E-2</c:v>
                </c:pt>
                <c:pt idx="199">
                  <c:v>2.6652848013595024E-2</c:v>
                </c:pt>
                <c:pt idx="200">
                  <c:v>2.6175957493473005E-2</c:v>
                </c:pt>
                <c:pt idx="201">
                  <c:v>2.46951023440974E-2</c:v>
                </c:pt>
                <c:pt idx="202">
                  <c:v>2.4004877806407449E-2</c:v>
                </c:pt>
                <c:pt idx="203">
                  <c:v>2.177108826927459E-2</c:v>
                </c:pt>
                <c:pt idx="204">
                  <c:v>2.1394611351401811E-2</c:v>
                </c:pt>
                <c:pt idx="205">
                  <c:v>1.9574986173107673E-2</c:v>
                </c:pt>
                <c:pt idx="206">
                  <c:v>1.9223612593061764E-2</c:v>
                </c:pt>
                <c:pt idx="207">
                  <c:v>1.8734202587310178E-2</c:v>
                </c:pt>
                <c:pt idx="208">
                  <c:v>1.7843229013487619E-2</c:v>
                </c:pt>
                <c:pt idx="209">
                  <c:v>1.7203238755047697E-2</c:v>
                </c:pt>
                <c:pt idx="210">
                  <c:v>1.6211886961767515E-2</c:v>
                </c:pt>
                <c:pt idx="211">
                  <c:v>1.5182896912111154E-2</c:v>
                </c:pt>
                <c:pt idx="212">
                  <c:v>1.4342142435560659E-2</c:v>
                </c:pt>
                <c:pt idx="213">
                  <c:v>1.3940591163637132E-2</c:v>
                </c:pt>
                <c:pt idx="214">
                  <c:v>1.4668405024055281E-2</c:v>
                </c:pt>
                <c:pt idx="215">
                  <c:v>1.363942727054636E-2</c:v>
                </c:pt>
                <c:pt idx="216">
                  <c:v>1.3175136035541388E-2</c:v>
                </c:pt>
                <c:pt idx="217">
                  <c:v>1.2911619809143718E-2</c:v>
                </c:pt>
                <c:pt idx="218">
                  <c:v>1.2183814606217133E-2</c:v>
                </c:pt>
                <c:pt idx="219">
                  <c:v>1.1769721765786998E-2</c:v>
                </c:pt>
                <c:pt idx="220">
                  <c:v>1.2183814606217133E-2</c:v>
                </c:pt>
                <c:pt idx="221">
                  <c:v>1.2133621895473713E-2</c:v>
                </c:pt>
                <c:pt idx="222">
                  <c:v>1.0891345958883691E-2</c:v>
                </c:pt>
                <c:pt idx="223">
                  <c:v>1.1129762097150607E-2</c:v>
                </c:pt>
                <c:pt idx="224">
                  <c:v>1.0439612365206621E-2</c:v>
                </c:pt>
                <c:pt idx="225">
                  <c:v>1.0238842174681581E-2</c:v>
                </c:pt>
                <c:pt idx="226">
                  <c:v>1.0088265623384562E-2</c:v>
                </c:pt>
                <c:pt idx="227">
                  <c:v>9.7871110276869094E-3</c:v>
                </c:pt>
                <c:pt idx="228">
                  <c:v>1.0038072887546965E-2</c:v>
                </c:pt>
                <c:pt idx="229">
                  <c:v>9.3981224033798851E-3</c:v>
                </c:pt>
                <c:pt idx="230">
                  <c:v>9.7871110276869094E-3</c:v>
                </c:pt>
                <c:pt idx="231">
                  <c:v>9.2977377347183993E-3</c:v>
                </c:pt>
                <c:pt idx="232">
                  <c:v>9.2099010084848443E-3</c:v>
                </c:pt>
                <c:pt idx="233">
                  <c:v>9.1597101421635411E-3</c:v>
                </c:pt>
                <c:pt idx="234">
                  <c:v>9.2224498417561099E-3</c:v>
                </c:pt>
                <c:pt idx="235">
                  <c:v>8.8334619828215298E-3</c:v>
                </c:pt>
                <c:pt idx="236">
                  <c:v>9.0467775561682996E-3</c:v>
                </c:pt>
                <c:pt idx="237">
                  <c:v>8.356639417734759E-3</c:v>
                </c:pt>
                <c:pt idx="238">
                  <c:v>8.2562565684012098E-3</c:v>
                </c:pt>
                <c:pt idx="239">
                  <c:v>8.3315437085381434E-3</c:v>
                </c:pt>
                <c:pt idx="240">
                  <c:v>8.0554897530431702E-3</c:v>
                </c:pt>
                <c:pt idx="241">
                  <c:v>8.2688040716810199E-3</c:v>
                </c:pt>
                <c:pt idx="242">
                  <c:v>7.9049150963566277E-3</c:v>
                </c:pt>
                <c:pt idx="243">
                  <c:v>7.377905529452034E-3</c:v>
                </c:pt>
                <c:pt idx="244">
                  <c:v>7.7543407909885804E-3</c:v>
                </c:pt>
                <c:pt idx="245">
                  <c:v>7.1018532552670167E-3</c:v>
                </c:pt>
                <c:pt idx="246">
                  <c:v>7.3528094814840099E-3</c:v>
                </c:pt>
                <c:pt idx="247">
                  <c:v>7.0140186118502739E-3</c:v>
                </c:pt>
                <c:pt idx="248">
                  <c:v>7.2022362426185475E-3</c:v>
                </c:pt>
                <c:pt idx="249">
                  <c:v>6.7630630255348326E-3</c:v>
                </c:pt>
                <c:pt idx="250">
                  <c:v>6.3113447894949755E-3</c:v>
                </c:pt>
                <c:pt idx="251">
                  <c:v>7.6414101497921704E-3</c:v>
                </c:pt>
                <c:pt idx="252">
                  <c:v>6.9136368792076675E-3</c:v>
                </c:pt>
                <c:pt idx="253">
                  <c:v>6.6124904265709213E-3</c:v>
                </c:pt>
                <c:pt idx="254">
                  <c:v>6.2109627180809588E-3</c:v>
                </c:pt>
                <c:pt idx="255">
                  <c:v>6.2611537475144221E-3</c:v>
                </c:pt>
                <c:pt idx="256">
                  <c:v>6.5999427727260413E-3</c:v>
                </c:pt>
                <c:pt idx="257">
                  <c:v>6.8007068026302714E-3</c:v>
                </c:pt>
                <c:pt idx="258">
                  <c:v>6.6501334257468283E-3</c:v>
                </c:pt>
                <c:pt idx="259">
                  <c:v>6.7630630255348326E-3</c:v>
                </c:pt>
                <c:pt idx="260">
                  <c:v>6.2486060183870066E-3</c:v>
                </c:pt>
                <c:pt idx="261">
                  <c:v>5.6212219459632002E-3</c:v>
                </c:pt>
                <c:pt idx="262">
                  <c:v>6.2611537475144221E-3</c:v>
                </c:pt>
                <c:pt idx="263">
                  <c:v>6.1231288525837478E-3</c:v>
                </c:pt>
                <c:pt idx="264">
                  <c:v>6.223510585226355E-3</c:v>
                </c:pt>
                <c:pt idx="265">
                  <c:v>5.8345319985907114E-3</c:v>
                </c:pt>
                <c:pt idx="266">
                  <c:v>5.7843413832111921E-3</c:v>
                </c:pt>
                <c:pt idx="267">
                  <c:v>5.9223658766350117E-3</c:v>
                </c:pt>
                <c:pt idx="268">
                  <c:v>5.4455550430766676E-3</c:v>
                </c:pt>
                <c:pt idx="269">
                  <c:v>5.5208406399216261E-3</c:v>
                </c:pt>
                <c:pt idx="270">
                  <c:v>5.0816740226068439E-3</c:v>
                </c:pt>
                <c:pt idx="271">
                  <c:v>5.0189360670596754E-3</c:v>
                </c:pt>
                <c:pt idx="272">
                  <c:v>5.370269057271942E-3</c:v>
                </c:pt>
                <c:pt idx="273">
                  <c:v>5.9098180220367039E-3</c:v>
                </c:pt>
                <c:pt idx="274">
                  <c:v>5.9223658766350117E-3</c:v>
                </c:pt>
                <c:pt idx="275">
                  <c:v>5.2824356058286757E-3</c:v>
                </c:pt>
                <c:pt idx="276">
                  <c:v>4.7805321245634877E-3</c:v>
                </c:pt>
                <c:pt idx="277">
                  <c:v>5.1946025307980856E-3</c:v>
                </c:pt>
                <c:pt idx="278">
                  <c:v>5.4706500998246421E-3</c:v>
                </c:pt>
                <c:pt idx="279">
                  <c:v>5.0063885386856877E-3</c:v>
                </c:pt>
                <c:pt idx="280">
                  <c:v>4.7805321245634877E-3</c:v>
                </c:pt>
                <c:pt idx="281">
                  <c:v>4.956198111512506E-3</c:v>
                </c:pt>
                <c:pt idx="282">
                  <c:v>4.7303417224844845E-3</c:v>
                </c:pt>
                <c:pt idx="283">
                  <c:v>5.0314834825098591E-3</c:v>
                </c:pt>
                <c:pt idx="284">
                  <c:v>4.2284402863948401E-3</c:v>
                </c:pt>
              </c:numCache>
            </c:numRef>
          </c:val>
          <c:smooth val="0"/>
          <c:extLst>
            <c:ext xmlns:c16="http://schemas.microsoft.com/office/drawing/2014/chart" uri="{C3380CC4-5D6E-409C-BE32-E72D297353CC}">
              <c16:uniqueId val="{00000003-16A7-7B41-8C05-01D05168BA57}"/>
            </c:ext>
          </c:extLst>
        </c:ser>
        <c:dLbls>
          <c:showLegendKey val="0"/>
          <c:showVal val="0"/>
          <c:showCatName val="0"/>
          <c:showSerName val="0"/>
          <c:showPercent val="0"/>
          <c:showBubbleSize val="0"/>
        </c:dLbls>
        <c:smooth val="0"/>
        <c:axId val="1221563728"/>
        <c:axId val="1253574256"/>
      </c:lineChart>
      <c:catAx>
        <c:axId val="1221563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Wavelength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574256"/>
        <c:crosses val="autoZero"/>
        <c:auto val="1"/>
        <c:lblAlgn val="ctr"/>
        <c:lblOffset val="100"/>
        <c:noMultiLvlLbl val="0"/>
      </c:catAx>
      <c:valAx>
        <c:axId val="1253574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Normalized Fluorescence Intensity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1563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4" tIns="49523" rIns="99044" bIns="49523" numCol="1" anchor="t" anchorCtr="0" compatLnSpc="1">
            <a:prstTxWarp prst="textNoShape">
              <a:avLst/>
            </a:prstTxWarp>
          </a:bodyPr>
          <a:lstStyle>
            <a:lvl1pPr defTabSz="990600">
              <a:defRPr sz="1300" smtClean="0">
                <a:latin typeface="Arial" charset="0"/>
                <a:cs typeface="Arial" charset="0"/>
              </a:defRPr>
            </a:lvl1pPr>
          </a:lstStyle>
          <a:p>
            <a:pPr>
              <a:defRPr/>
            </a:pPr>
            <a:endParaRPr lang="en-US" altLang="zh-CN" dirty="0"/>
          </a:p>
        </p:txBody>
      </p:sp>
      <p:sp>
        <p:nvSpPr>
          <p:cNvPr id="614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9044" tIns="49523" rIns="99044" bIns="49523" numCol="1" anchor="t" anchorCtr="0" compatLnSpc="1">
            <a:prstTxWarp prst="textNoShape">
              <a:avLst/>
            </a:prstTxWarp>
          </a:bodyPr>
          <a:lstStyle>
            <a:lvl1pPr algn="r" defTabSz="990600">
              <a:defRPr sz="1300" smtClean="0">
                <a:latin typeface="Arial" charset="0"/>
                <a:cs typeface="Arial" charset="0"/>
              </a:defRPr>
            </a:lvl1pPr>
          </a:lstStyle>
          <a:p>
            <a:pPr>
              <a:defRPr/>
            </a:pPr>
            <a:endParaRPr lang="en-US" altLang="zh-CN" dirty="0"/>
          </a:p>
        </p:txBody>
      </p:sp>
      <p:sp>
        <p:nvSpPr>
          <p:cNvPr id="614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9044" tIns="49523" rIns="99044" bIns="49523" numCol="1" anchor="b" anchorCtr="0" compatLnSpc="1">
            <a:prstTxWarp prst="textNoShape">
              <a:avLst/>
            </a:prstTxWarp>
          </a:bodyPr>
          <a:lstStyle>
            <a:lvl1pPr defTabSz="990600">
              <a:defRPr sz="1300" smtClean="0">
                <a:latin typeface="Arial" charset="0"/>
                <a:cs typeface="Arial" charset="0"/>
              </a:defRPr>
            </a:lvl1pPr>
          </a:lstStyle>
          <a:p>
            <a:pPr>
              <a:defRPr/>
            </a:pPr>
            <a:endParaRPr lang="en-US" altLang="zh-CN" dirty="0"/>
          </a:p>
        </p:txBody>
      </p:sp>
      <p:sp>
        <p:nvSpPr>
          <p:cNvPr id="614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9044" tIns="49523" rIns="99044" bIns="49523" numCol="1" anchor="b" anchorCtr="0" compatLnSpc="1">
            <a:prstTxWarp prst="textNoShape">
              <a:avLst/>
            </a:prstTxWarp>
          </a:bodyPr>
          <a:lstStyle>
            <a:lvl1pPr algn="r" defTabSz="990600">
              <a:defRPr sz="1300" smtClean="0">
                <a:latin typeface="Arial" charset="0"/>
                <a:cs typeface="Arial" charset="0"/>
              </a:defRPr>
            </a:lvl1pPr>
          </a:lstStyle>
          <a:p>
            <a:pPr>
              <a:defRPr/>
            </a:pPr>
            <a:fld id="{4332F784-496F-45D9-9FA0-0D88433FF200}" type="slidenum">
              <a:rPr lang="en-US" altLang="zh-CN"/>
              <a:pPr>
                <a:defRPr/>
              </a:pPr>
              <a:t>‹#›</a:t>
            </a:fld>
            <a:endParaRPr lang="en-US" altLang="zh-CN" dirty="0"/>
          </a:p>
        </p:txBody>
      </p:sp>
    </p:spTree>
    <p:extLst>
      <p:ext uri="{BB962C8B-B14F-4D97-AF65-F5344CB8AC3E}">
        <p14:creationId xmlns:p14="http://schemas.microsoft.com/office/powerpoint/2010/main" val="270661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9044" tIns="49523" rIns="99044" bIns="49523" numCol="1" anchor="t" anchorCtr="0" compatLnSpc="1">
            <a:prstTxWarp prst="textNoShape">
              <a:avLst/>
            </a:prstTxWarp>
          </a:bodyPr>
          <a:lstStyle>
            <a:lvl1pPr defTabSz="990600">
              <a:defRPr sz="1300" smtClean="0">
                <a:latin typeface="Arial" charset="0"/>
                <a:cs typeface="Arial" charset="0"/>
              </a:defRPr>
            </a:lvl1pPr>
          </a:lstStyle>
          <a:p>
            <a:pPr>
              <a:defRPr/>
            </a:pPr>
            <a:endParaRPr lang="en-US" altLang="zh-CN" dirty="0"/>
          </a:p>
        </p:txBody>
      </p:sp>
      <p:sp>
        <p:nvSpPr>
          <p:cNvPr id="4099"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9044" tIns="49523" rIns="99044" bIns="49523" numCol="1" anchor="t" anchorCtr="0" compatLnSpc="1">
            <a:prstTxWarp prst="textNoShape">
              <a:avLst/>
            </a:prstTxWarp>
          </a:bodyPr>
          <a:lstStyle>
            <a:lvl1pPr algn="r" defTabSz="990600">
              <a:defRPr sz="1300" smtClean="0">
                <a:latin typeface="Arial" charset="0"/>
                <a:cs typeface="Arial" charset="0"/>
              </a:defRPr>
            </a:lvl1pPr>
          </a:lstStyle>
          <a:p>
            <a:pPr>
              <a:defRPr/>
            </a:pPr>
            <a:endParaRPr lang="en-US" altLang="zh-CN" dirty="0"/>
          </a:p>
        </p:txBody>
      </p:sp>
      <p:sp>
        <p:nvSpPr>
          <p:cNvPr id="3076" name="Rectangle 4"/>
          <p:cNvSpPr>
            <a:spLocks noGrp="1" noRot="1" noChangeAspect="1" noChangeArrowheads="1" noTextEdit="1"/>
          </p:cNvSpPr>
          <p:nvPr>
            <p:ph type="sldImg" idx="2"/>
          </p:nvPr>
        </p:nvSpPr>
        <p:spPr bwMode="auto">
          <a:xfrm>
            <a:off x="993775" y="768350"/>
            <a:ext cx="5113338" cy="38369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4" tIns="49523" rIns="99044" bIns="49523"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9044" tIns="49523" rIns="99044" bIns="49523" numCol="1" anchor="b" anchorCtr="0" compatLnSpc="1">
            <a:prstTxWarp prst="textNoShape">
              <a:avLst/>
            </a:prstTxWarp>
          </a:bodyPr>
          <a:lstStyle>
            <a:lvl1pPr defTabSz="990600">
              <a:defRPr sz="1300" smtClean="0">
                <a:latin typeface="Arial" charset="0"/>
                <a:cs typeface="Arial" charset="0"/>
              </a:defRPr>
            </a:lvl1pPr>
          </a:lstStyle>
          <a:p>
            <a:pPr>
              <a:defRPr/>
            </a:pPr>
            <a:endParaRPr lang="en-US" altLang="zh-CN" dirty="0"/>
          </a:p>
        </p:txBody>
      </p:sp>
      <p:sp>
        <p:nvSpPr>
          <p:cNvPr id="4103"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9044" tIns="49523" rIns="99044" bIns="49523" numCol="1" anchor="b" anchorCtr="0" compatLnSpc="1">
            <a:prstTxWarp prst="textNoShape">
              <a:avLst/>
            </a:prstTxWarp>
          </a:bodyPr>
          <a:lstStyle>
            <a:lvl1pPr algn="r" defTabSz="990600">
              <a:defRPr sz="1300" smtClean="0">
                <a:latin typeface="Arial" charset="0"/>
                <a:cs typeface="Arial" charset="0"/>
              </a:defRPr>
            </a:lvl1pPr>
          </a:lstStyle>
          <a:p>
            <a:pPr>
              <a:defRPr/>
            </a:pPr>
            <a:fld id="{DFD016CF-2785-4B01-8BB2-3E00B9ECBA19}" type="slidenum">
              <a:rPr lang="en-US" altLang="zh-CN"/>
              <a:pPr>
                <a:defRPr/>
              </a:pPr>
              <a:t>‹#›</a:t>
            </a:fld>
            <a:endParaRPr lang="en-US" altLang="zh-CN" dirty="0"/>
          </a:p>
        </p:txBody>
      </p:sp>
    </p:spTree>
    <p:extLst>
      <p:ext uri="{BB962C8B-B14F-4D97-AF65-F5344CB8AC3E}">
        <p14:creationId xmlns:p14="http://schemas.microsoft.com/office/powerpoint/2010/main" val="1052028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AF300C14-A416-4A04-B536-104E24621ED4}" type="slidenum">
              <a:rPr lang="en-US" altLang="zh-CN">
                <a:latin typeface="Arial" pitchFamily="34" charset="0"/>
                <a:cs typeface="Arial" pitchFamily="34" charset="0"/>
              </a:rPr>
              <a:pPr/>
              <a:t>1</a:t>
            </a:fld>
            <a:endParaRPr lang="en-US" altLang="zh-CN" dirty="0">
              <a:latin typeface="Arial" pitchFamily="34" charset="0"/>
              <a:cs typeface="Arial"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zh-CN" altLang="zh-CN" dirty="0">
              <a:latin typeface="Arial" pitchFamily="34" charset="0"/>
            </a:endParaRPr>
          </a:p>
        </p:txBody>
      </p:sp>
    </p:spTree>
    <p:extLst>
      <p:ext uri="{BB962C8B-B14F-4D97-AF65-F5344CB8AC3E}">
        <p14:creationId xmlns:p14="http://schemas.microsoft.com/office/powerpoint/2010/main" val="244220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7CF17DB9-9EF7-447A-8E43-5FB47BFD3DCA}"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3CA45FED-DA3F-4B3D-8A51-392164659DC3}"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F6598C1B-A0DF-4843-A5B2-BEC96E5E983F}" type="slidenum">
              <a:rPr lang="en-US" altLang="zh-CN"/>
              <a:pPr>
                <a:defRPr/>
              </a:pPr>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193925" y="1317625"/>
            <a:ext cx="39503350" cy="280876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77D2FB9B-54B7-45BE-81E4-79A14CAF1B82}"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8620B48C-2196-4415-8F71-73DCD378FE8E}"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FF8D4372-E158-41E5-BC2B-6938C0B408A8}"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3E38E06A-E5B9-4CE6-B1B5-B78F68C4B347}"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E74544DC-CB3F-461C-B915-852E56E38399}"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01CB0483-6245-4459-AE16-3529E31EAA89}"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8866163A-30C1-49D0-B3D7-D0240F069960}"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2A1A8580-13A0-403C-A5A4-78A73220C588}"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0AB3CAD9-F9F6-490C-A8C4-00F77A2BA06D}"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4117"/>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smtClean="0">
                <a:latin typeface="Arial" charset="0"/>
                <a:ea typeface="宋体" pitchFamily="2" charset="-122"/>
                <a:cs typeface="Arial" charset="0"/>
              </a:defRPr>
            </a:lvl1pPr>
          </a:lstStyle>
          <a:p>
            <a:pPr>
              <a:defRPr/>
            </a:pPr>
            <a:endParaRPr lang="en-US" altLang="zh-CN" dirty="0"/>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smtClean="0">
                <a:latin typeface="Arial" charset="0"/>
                <a:ea typeface="宋体" pitchFamily="2" charset="-122"/>
                <a:cs typeface="Arial" charset="0"/>
              </a:defRPr>
            </a:lvl1pPr>
          </a:lstStyle>
          <a:p>
            <a:pPr>
              <a:defRPr/>
            </a:pPr>
            <a:endParaRPr lang="en-US" altLang="zh-CN" dirty="0"/>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smtClean="0">
                <a:latin typeface="Arial" charset="0"/>
                <a:ea typeface="宋体" pitchFamily="2" charset="-122"/>
                <a:cs typeface="Arial" charset="0"/>
              </a:defRPr>
            </a:lvl1pPr>
          </a:lstStyle>
          <a:p>
            <a:pPr>
              <a:defRPr/>
            </a:pPr>
            <a:fld id="{7E78F305-8450-45F4-8E4B-11218F7F9142}"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chart" Target="../charts/chart1.xml"/><Relationship Id="rId29"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3.jpg"/><Relationship Id="rId15" Type="http://schemas.openxmlformats.org/officeDocument/2006/relationships/image" Target="../media/image13.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80" name="Group 366"/>
          <p:cNvGrpSpPr>
            <a:grpSpLocks/>
          </p:cNvGrpSpPr>
          <p:nvPr/>
        </p:nvGrpSpPr>
        <p:grpSpPr bwMode="auto">
          <a:xfrm>
            <a:off x="164892" y="117874"/>
            <a:ext cx="43565629" cy="5628361"/>
            <a:chOff x="79515" y="-37587"/>
            <a:chExt cx="44009408" cy="5903490"/>
          </a:xfrm>
          <a:solidFill>
            <a:schemeClr val="accent6">
              <a:lumMod val="20000"/>
              <a:lumOff val="80000"/>
            </a:schemeClr>
          </a:solidFill>
        </p:grpSpPr>
        <p:sp>
          <p:nvSpPr>
            <p:cNvPr id="257" name="Rectangle 256"/>
            <p:cNvSpPr/>
            <p:nvPr/>
          </p:nvSpPr>
          <p:spPr bwMode="auto">
            <a:xfrm>
              <a:off x="79515" y="-37587"/>
              <a:ext cx="43804486" cy="5903490"/>
            </a:xfrm>
            <a:prstGeom prst="rect">
              <a:avLst/>
            </a:prstGeom>
            <a:grpFill/>
            <a:ln w="76200" cap="flat" cmpd="sng" algn="ctr">
              <a:solidFill>
                <a:schemeClr val="tx1"/>
              </a:solidFill>
              <a:prstDash val="solid"/>
              <a:round/>
              <a:headEnd type="none" w="med" len="med"/>
              <a:tailEnd type="none" w="med" len="med"/>
            </a:ln>
            <a:effectLst/>
          </p:spPr>
          <p:txBody>
            <a:bodyPr/>
            <a:lstStyle/>
            <a:p>
              <a:pPr defTabSz="4389438">
                <a:defRPr/>
              </a:pPr>
              <a:endParaRPr lang="zh-CN" altLang="en-US" dirty="0">
                <a:latin typeface="Arial" charset="0"/>
                <a:ea typeface="宋体" pitchFamily="2" charset="-122"/>
                <a:cs typeface="Arial" charset="0"/>
              </a:endParaRPr>
            </a:p>
          </p:txBody>
        </p:sp>
        <p:sp>
          <p:nvSpPr>
            <p:cNvPr id="259" name="Flowchart: Document 258"/>
            <p:cNvSpPr/>
            <p:nvPr/>
          </p:nvSpPr>
          <p:spPr>
            <a:xfrm rot="16200000" flipH="1" flipV="1">
              <a:off x="34995368" y="-3227653"/>
              <a:ext cx="5903488" cy="12283623"/>
            </a:xfrm>
            <a:prstGeom prst="flowChartDocumen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97" tIns="45696" rIns="91397" bIns="45696" anchor="ctr"/>
            <a:lstStyle/>
            <a:p>
              <a:pPr algn="ctr"/>
              <a:endParaRPr lang="zh-CN" altLang="zh-CN" dirty="0">
                <a:solidFill>
                  <a:srgbClr val="FFFFFF"/>
                </a:solidFill>
                <a:ea typeface="宋体" pitchFamily="2" charset="-122"/>
                <a:cs typeface="Arial" pitchFamily="34" charset="0"/>
              </a:endParaRPr>
            </a:p>
          </p:txBody>
        </p:sp>
      </p:grpSp>
      <p:sp>
        <p:nvSpPr>
          <p:cNvPr id="2081" name="Rectangle 892"/>
          <p:cNvSpPr>
            <a:spLocks noChangeArrowheads="1"/>
          </p:cNvSpPr>
          <p:nvPr/>
        </p:nvSpPr>
        <p:spPr bwMode="auto">
          <a:xfrm>
            <a:off x="638601" y="426380"/>
            <a:ext cx="31393990" cy="2772766"/>
          </a:xfrm>
          <a:prstGeom prst="rect">
            <a:avLst/>
          </a:prstGeom>
          <a:noFill/>
          <a:ln w="9525">
            <a:noFill/>
            <a:miter lim="800000"/>
            <a:headEnd/>
            <a:tailEnd/>
          </a:ln>
        </p:spPr>
        <p:txBody>
          <a:bodyPr lIns="438912" tIns="219456" rIns="438912" bIns="219456"/>
          <a:lstStyle/>
          <a:p>
            <a:pPr algn="ctr"/>
            <a:r>
              <a:rPr lang="en-CA" sz="6800" b="1" dirty="0">
                <a:solidFill>
                  <a:schemeClr val="bg1"/>
                </a:solidFill>
              </a:rPr>
              <a:t>Measuring Conformational Selection in a G Protein-Coupled Receptor by Single-Molecule Fluorescence</a:t>
            </a:r>
          </a:p>
        </p:txBody>
      </p:sp>
      <p:sp>
        <p:nvSpPr>
          <p:cNvPr id="2082" name="Text Box 5"/>
          <p:cNvSpPr txBox="1">
            <a:spLocks noChangeArrowheads="1"/>
          </p:cNvSpPr>
          <p:nvPr/>
        </p:nvSpPr>
        <p:spPr bwMode="auto">
          <a:xfrm>
            <a:off x="925014" y="3159169"/>
            <a:ext cx="32233459" cy="2308324"/>
          </a:xfrm>
          <a:prstGeom prst="rect">
            <a:avLst/>
          </a:prstGeom>
          <a:noFill/>
          <a:ln w="9525">
            <a:noFill/>
            <a:miter lim="800000"/>
            <a:headEnd/>
            <a:tailEnd/>
          </a:ln>
        </p:spPr>
        <p:txBody>
          <a:bodyPr wrap="square">
            <a:spAutoFit/>
          </a:bodyPr>
          <a:lstStyle/>
          <a:p>
            <a:pPr algn="ctr"/>
            <a:r>
              <a:rPr lang="en-CA" sz="3600" dirty="0">
                <a:solidFill>
                  <a:schemeClr val="bg1"/>
                </a:solidFill>
              </a:rPr>
              <a:t>Ivonne Rebeca Lopez-Miranda</a:t>
            </a:r>
            <a:r>
              <a:rPr lang="en-CA" sz="3600" baseline="30000" dirty="0">
                <a:solidFill>
                  <a:schemeClr val="bg1"/>
                </a:solidFill>
              </a:rPr>
              <a:t>1</a:t>
            </a:r>
            <a:r>
              <a:rPr lang="en-CA" sz="3600" dirty="0">
                <a:solidFill>
                  <a:schemeClr val="bg1"/>
                </a:solidFill>
              </a:rPr>
              <a:t>, Dennis D. Fernandes</a:t>
            </a:r>
            <a:r>
              <a:rPr lang="en-CA" sz="3600" baseline="30000" dirty="0">
                <a:solidFill>
                  <a:schemeClr val="bg1"/>
                </a:solidFill>
              </a:rPr>
              <a:t>1,2</a:t>
            </a:r>
            <a:r>
              <a:rPr lang="en-CA" sz="3600" dirty="0">
                <a:solidFill>
                  <a:schemeClr val="bg1"/>
                </a:solidFill>
              </a:rPr>
              <a:t>, Omar Almurad</a:t>
            </a:r>
            <a:r>
              <a:rPr lang="en-CA" sz="3600" baseline="30000" dirty="0">
                <a:solidFill>
                  <a:schemeClr val="bg1"/>
                </a:solidFill>
              </a:rPr>
              <a:t>1,3</a:t>
            </a:r>
            <a:r>
              <a:rPr lang="en-CA" sz="3600" dirty="0">
                <a:solidFill>
                  <a:schemeClr val="bg1"/>
                </a:solidFill>
              </a:rPr>
              <a:t>, Yevgen Moskalenko</a:t>
            </a:r>
            <a:r>
              <a:rPr lang="en-CA" sz="3600" baseline="30000" dirty="0">
                <a:solidFill>
                  <a:schemeClr val="bg1"/>
                </a:solidFill>
              </a:rPr>
              <a:t>1,2</a:t>
            </a:r>
            <a:r>
              <a:rPr lang="en-CA" sz="3600" dirty="0">
                <a:solidFill>
                  <a:schemeClr val="bg1"/>
                </a:solidFill>
              </a:rPr>
              <a:t>, Scott Prosser</a:t>
            </a:r>
            <a:r>
              <a:rPr lang="en-CA" sz="3600" baseline="30000" dirty="0">
                <a:solidFill>
                  <a:schemeClr val="bg1"/>
                </a:solidFill>
              </a:rPr>
              <a:t>1,3</a:t>
            </a:r>
            <a:r>
              <a:rPr lang="en-CA" sz="3600" dirty="0">
                <a:solidFill>
                  <a:schemeClr val="bg1"/>
                </a:solidFill>
              </a:rPr>
              <a:t> and Claudiu C. Gradinaru</a:t>
            </a:r>
            <a:r>
              <a:rPr lang="en-CA" sz="3600" baseline="30000" dirty="0">
                <a:solidFill>
                  <a:schemeClr val="bg1"/>
                </a:solidFill>
              </a:rPr>
              <a:t>1,2</a:t>
            </a:r>
            <a:endParaRPr lang="en-CA" sz="3600" dirty="0">
              <a:solidFill>
                <a:schemeClr val="bg1"/>
              </a:solidFill>
            </a:endParaRPr>
          </a:p>
          <a:p>
            <a:pPr algn="ctr"/>
            <a:r>
              <a:rPr lang="en-CA" sz="3600" dirty="0">
                <a:solidFill>
                  <a:schemeClr val="bg1"/>
                </a:solidFill>
              </a:rPr>
              <a:t> </a:t>
            </a:r>
          </a:p>
          <a:p>
            <a:pPr algn="ctr"/>
            <a:r>
              <a:rPr lang="en-CA" sz="3600" baseline="30000" dirty="0">
                <a:solidFill>
                  <a:schemeClr val="bg1"/>
                </a:solidFill>
              </a:rPr>
              <a:t>1</a:t>
            </a:r>
            <a:r>
              <a:rPr lang="en-CA" sz="3600" dirty="0">
                <a:solidFill>
                  <a:schemeClr val="bg1"/>
                </a:solidFill>
              </a:rPr>
              <a:t>Department of Chemical and Physical Sciences, University of Toronto Mississauga, </a:t>
            </a:r>
            <a:r>
              <a:rPr lang="en-CA" sz="3600" baseline="30000" dirty="0">
                <a:solidFill>
                  <a:schemeClr val="bg1"/>
                </a:solidFill>
              </a:rPr>
              <a:t>2</a:t>
            </a:r>
            <a:r>
              <a:rPr lang="en-CA" sz="3600" dirty="0">
                <a:solidFill>
                  <a:schemeClr val="bg1"/>
                </a:solidFill>
              </a:rPr>
              <a:t>Department of Physics, University of Toronto, </a:t>
            </a:r>
            <a:r>
              <a:rPr lang="en-CA" sz="3600" baseline="30000" dirty="0">
                <a:solidFill>
                  <a:schemeClr val="bg1"/>
                </a:solidFill>
              </a:rPr>
              <a:t>3</a:t>
            </a:r>
            <a:r>
              <a:rPr lang="en-CA" sz="3600" dirty="0">
                <a:solidFill>
                  <a:schemeClr val="bg1"/>
                </a:solidFill>
              </a:rPr>
              <a:t>Department of Chemistry, University of Toronto</a:t>
            </a:r>
            <a:r>
              <a:rPr lang="en-CA" sz="3600" dirty="0">
                <a:solidFill>
                  <a:schemeClr val="bg1"/>
                </a:solidFill>
                <a:latin typeface="+mj-lt"/>
              </a:rPr>
              <a:t> </a:t>
            </a:r>
            <a:endParaRPr lang="en-CA" sz="3600" dirty="0">
              <a:solidFill>
                <a:schemeClr val="bg1"/>
              </a:solidFill>
            </a:endParaRPr>
          </a:p>
        </p:txBody>
      </p:sp>
      <p:pic>
        <p:nvPicPr>
          <p:cNvPr id="2086" name="Picture 317" descr="UTMlogo_transparent.png"/>
          <p:cNvPicPr>
            <a:picLocks noChangeAspect="1"/>
          </p:cNvPicPr>
          <p:nvPr/>
        </p:nvPicPr>
        <p:blipFill>
          <a:blip r:embed="rId3" cstate="print"/>
          <a:srcRect t="8269" b="15306"/>
          <a:stretch>
            <a:fillRect/>
          </a:stretch>
        </p:blipFill>
        <p:spPr bwMode="auto">
          <a:xfrm>
            <a:off x="34404604" y="307183"/>
            <a:ext cx="8114919" cy="1845485"/>
          </a:xfrm>
          <a:prstGeom prst="rect">
            <a:avLst/>
          </a:prstGeom>
          <a:noFill/>
          <a:ln w="9525">
            <a:noFill/>
            <a:miter lim="800000"/>
            <a:headEnd/>
            <a:tailEnd/>
          </a:ln>
        </p:spPr>
      </p:pic>
      <p:pic>
        <p:nvPicPr>
          <p:cNvPr id="24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73208" y="2395122"/>
            <a:ext cx="1599694" cy="1599694"/>
          </a:xfrm>
          <a:prstGeom prst="rect">
            <a:avLst/>
          </a:prstGeom>
        </p:spPr>
      </p:pic>
      <p:sp>
        <p:nvSpPr>
          <p:cNvPr id="242" name="Text Box 2279"/>
          <p:cNvSpPr txBox="1">
            <a:spLocks noChangeArrowheads="1"/>
          </p:cNvSpPr>
          <p:nvPr/>
        </p:nvSpPr>
        <p:spPr bwMode="auto">
          <a:xfrm>
            <a:off x="35574796" y="2357264"/>
            <a:ext cx="8155726" cy="1495794"/>
          </a:xfrm>
          <a:prstGeom prst="rect">
            <a:avLst/>
          </a:prstGeom>
          <a:noFill/>
          <a:ln w="9525">
            <a:noFill/>
            <a:miter lim="800000"/>
            <a:headEnd/>
            <a:tailEnd/>
          </a:ln>
        </p:spPr>
        <p:txBody>
          <a:bodyPr wrap="square">
            <a:spAutoFit/>
          </a:bodyPr>
          <a:lstStyle/>
          <a:p>
            <a:pPr>
              <a:spcBef>
                <a:spcPct val="20000"/>
              </a:spcBef>
              <a:buClr>
                <a:schemeClr val="accent3"/>
              </a:buClr>
              <a:buSzPct val="95000"/>
              <a:defRPr/>
            </a:pPr>
            <a:r>
              <a:rPr lang="en-US" altLang="zh-CN" sz="4800" dirty="0">
                <a:latin typeface="+mj-lt"/>
              </a:rPr>
              <a:t>The Gradinaru Lab</a:t>
            </a:r>
          </a:p>
          <a:p>
            <a:pPr>
              <a:spcBef>
                <a:spcPct val="20000"/>
              </a:spcBef>
              <a:buClr>
                <a:schemeClr val="accent3"/>
              </a:buClr>
              <a:buSzPct val="95000"/>
              <a:defRPr/>
            </a:pPr>
            <a:r>
              <a:rPr lang="en-US" altLang="zh-CN" sz="3600" dirty="0">
                <a:latin typeface="+mj-lt"/>
              </a:rPr>
              <a:t>Single-Molecule Biophysics Research</a:t>
            </a:r>
          </a:p>
        </p:txBody>
      </p:sp>
      <p:pic>
        <p:nvPicPr>
          <p:cNvPr id="104" name="Picture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37969" y="4076934"/>
            <a:ext cx="2285729" cy="1406602"/>
          </a:xfrm>
          <a:prstGeom prst="rect">
            <a:avLst/>
          </a:prstGeom>
        </p:spPr>
      </p:pic>
      <p:pic>
        <p:nvPicPr>
          <p:cNvPr id="4" name="Picture 2" descr="https://webdisk.ucalgary.ca/%7Ejrmcewen/web/images/nserc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50470" y="4190304"/>
            <a:ext cx="3127275" cy="1264032"/>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152"/>
          <p:cNvSpPr/>
          <p:nvPr/>
        </p:nvSpPr>
        <p:spPr bwMode="auto">
          <a:xfrm>
            <a:off x="164893" y="5910143"/>
            <a:ext cx="43565630" cy="26823665"/>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2085" name="Text Box 2279"/>
          <p:cNvSpPr txBox="1">
            <a:spLocks noChangeArrowheads="1"/>
          </p:cNvSpPr>
          <p:nvPr/>
        </p:nvSpPr>
        <p:spPr bwMode="auto">
          <a:xfrm>
            <a:off x="284264" y="6034831"/>
            <a:ext cx="13420850" cy="707886"/>
          </a:xfrm>
          <a:prstGeom prst="rect">
            <a:avLst/>
          </a:prstGeom>
          <a:solidFill>
            <a:schemeClr val="accent6">
              <a:lumMod val="20000"/>
              <a:lumOff val="80000"/>
            </a:schemeClr>
          </a:solidFill>
          <a:ln w="28575">
            <a:solidFill>
              <a:schemeClr val="tx1"/>
            </a:solidFill>
            <a:miter lim="800000"/>
            <a:headEnd/>
            <a:tailEnd/>
          </a:ln>
        </p:spPr>
        <p:txBody>
          <a:bodyPr wrap="square" anchor="ctr">
            <a:spAutoFit/>
          </a:bodyPr>
          <a:lstStyle/>
          <a:p>
            <a:pPr algn="ctr" defTabSz="4389438"/>
            <a:r>
              <a:rPr lang="en-CA" altLang="zh-CN" sz="4000" b="1" dirty="0">
                <a:solidFill>
                  <a:schemeClr val="bg1"/>
                </a:solidFill>
                <a:latin typeface="+mj-lt"/>
                <a:ea typeface="宋体" pitchFamily="2" charset="-122"/>
              </a:rPr>
              <a:t>Introduction &amp; Overview</a:t>
            </a:r>
            <a:endParaRPr lang="en-US" altLang="zh-CN" sz="4000" b="1" dirty="0">
              <a:solidFill>
                <a:schemeClr val="bg1"/>
              </a:solidFill>
              <a:latin typeface="+mj-lt"/>
              <a:ea typeface="宋体" pitchFamily="2" charset="-122"/>
            </a:endParaRPr>
          </a:p>
        </p:txBody>
      </p:sp>
      <p:sp>
        <p:nvSpPr>
          <p:cNvPr id="2101" name="Text Box 2279"/>
          <p:cNvSpPr txBox="1">
            <a:spLocks noChangeArrowheads="1"/>
          </p:cNvSpPr>
          <p:nvPr/>
        </p:nvSpPr>
        <p:spPr bwMode="auto">
          <a:xfrm>
            <a:off x="283427" y="11914467"/>
            <a:ext cx="13420850" cy="707886"/>
          </a:xfrm>
          <a:prstGeom prst="rect">
            <a:avLst/>
          </a:prstGeom>
          <a:solidFill>
            <a:schemeClr val="accent6">
              <a:lumMod val="20000"/>
              <a:lumOff val="80000"/>
            </a:schemeClr>
          </a:solidFill>
          <a:ln w="28575">
            <a:solidFill>
              <a:schemeClr val="tx1"/>
            </a:solidFill>
            <a:miter lim="800000"/>
            <a:headEnd/>
            <a:tailEnd/>
          </a:ln>
        </p:spPr>
        <p:txBody>
          <a:bodyPr wrap="square" anchor="ctr">
            <a:spAutoFit/>
          </a:bodyPr>
          <a:lstStyle/>
          <a:p>
            <a:pPr algn="ctr" defTabSz="4389438"/>
            <a:r>
              <a:rPr lang="en-US" altLang="zh-CN" sz="4000" b="1" dirty="0">
                <a:solidFill>
                  <a:schemeClr val="bg1"/>
                </a:solidFill>
                <a:ea typeface="宋体" pitchFamily="2" charset="-122"/>
              </a:rPr>
              <a:t>Fluorescence labelling of the A</a:t>
            </a:r>
            <a:r>
              <a:rPr lang="en-US" altLang="zh-CN" sz="4000" b="1" baseline="-25000" dirty="0">
                <a:solidFill>
                  <a:schemeClr val="bg1"/>
                </a:solidFill>
                <a:ea typeface="宋体" pitchFamily="2" charset="-122"/>
              </a:rPr>
              <a:t>2A</a:t>
            </a:r>
            <a:r>
              <a:rPr lang="en-US" altLang="zh-CN" sz="4000" b="1" dirty="0">
                <a:solidFill>
                  <a:schemeClr val="bg1"/>
                </a:solidFill>
                <a:ea typeface="宋体" pitchFamily="2" charset="-122"/>
              </a:rPr>
              <a:t> Receptor</a:t>
            </a:r>
          </a:p>
        </p:txBody>
      </p:sp>
      <p:sp>
        <p:nvSpPr>
          <p:cNvPr id="314" name="Text Box 2279"/>
          <p:cNvSpPr txBox="1">
            <a:spLocks noChangeArrowheads="1"/>
          </p:cNvSpPr>
          <p:nvPr/>
        </p:nvSpPr>
        <p:spPr bwMode="auto">
          <a:xfrm>
            <a:off x="29022217" y="25333275"/>
            <a:ext cx="14551483" cy="707886"/>
          </a:xfrm>
          <a:prstGeom prst="rect">
            <a:avLst/>
          </a:prstGeom>
          <a:solidFill>
            <a:schemeClr val="accent6">
              <a:lumMod val="20000"/>
              <a:lumOff val="80000"/>
            </a:schemeClr>
          </a:solidFill>
          <a:ln w="28575">
            <a:solidFill>
              <a:schemeClr val="tx1"/>
            </a:solidFill>
            <a:miter lim="800000"/>
            <a:headEnd/>
            <a:tailEnd/>
          </a:ln>
        </p:spPr>
        <p:txBody>
          <a:bodyPr wrap="square" anchor="ctr">
            <a:spAutoFit/>
          </a:bodyPr>
          <a:lstStyle/>
          <a:p>
            <a:pPr lvl="0" algn="ctr"/>
            <a:r>
              <a:rPr lang="en-US" altLang="zh-CN" sz="4000" b="1" dirty="0">
                <a:solidFill>
                  <a:schemeClr val="bg1"/>
                </a:solidFill>
                <a:latin typeface="+mj-lt"/>
              </a:rPr>
              <a:t>Summary &amp; Conclusions</a:t>
            </a:r>
            <a:endParaRPr lang="zh-CN" altLang="zh-CN" sz="4000" b="1" dirty="0">
              <a:solidFill>
                <a:schemeClr val="bg1"/>
              </a:solidFill>
              <a:latin typeface="+mj-lt"/>
            </a:endParaRPr>
          </a:p>
        </p:txBody>
      </p:sp>
      <p:sp>
        <p:nvSpPr>
          <p:cNvPr id="172" name="Text Box 2279"/>
          <p:cNvSpPr txBox="1">
            <a:spLocks noChangeArrowheads="1"/>
          </p:cNvSpPr>
          <p:nvPr/>
        </p:nvSpPr>
        <p:spPr bwMode="auto">
          <a:xfrm>
            <a:off x="13916260" y="24152349"/>
            <a:ext cx="14877780"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latin typeface="+mj-lt"/>
                <a:ea typeface="宋体" pitchFamily="2" charset="-122"/>
              </a:rPr>
              <a:t>Dual-color Fluorescence Correlation Spectroscopy</a:t>
            </a:r>
          </a:p>
        </p:txBody>
      </p:sp>
      <p:pic>
        <p:nvPicPr>
          <p:cNvPr id="1026" name="Picture 2" descr="http://www.alamgirhossain.com/img/award/ogs.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68201" y="3987148"/>
            <a:ext cx="1587075" cy="1613780"/>
          </a:xfrm>
          <a:prstGeom prst="rect">
            <a:avLst/>
          </a:prstGeom>
          <a:noFill/>
          <a:extLst>
            <a:ext uri="{909E8E84-426E-40DD-AFC4-6F175D3DCCD1}">
              <a14:hiddenFill xmlns:a14="http://schemas.microsoft.com/office/drawing/2010/main">
                <a:solidFill>
                  <a:srgbClr val="FFFFFF"/>
                </a:solidFill>
              </a14:hiddenFill>
            </a:ext>
          </a:extLst>
        </p:spPr>
      </p:pic>
      <p:sp>
        <p:nvSpPr>
          <p:cNvPr id="154" name="Text Box 2279"/>
          <p:cNvSpPr txBox="1">
            <a:spLocks noChangeArrowheads="1"/>
          </p:cNvSpPr>
          <p:nvPr/>
        </p:nvSpPr>
        <p:spPr bwMode="auto">
          <a:xfrm>
            <a:off x="29022216" y="30240440"/>
            <a:ext cx="14551483"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latin typeface="+mj-lt"/>
                <a:ea typeface="宋体" pitchFamily="2" charset="-122"/>
              </a:rPr>
              <a:t>References</a:t>
            </a:r>
          </a:p>
        </p:txBody>
      </p:sp>
      <p:sp>
        <p:nvSpPr>
          <p:cNvPr id="97" name="Text Box 2279"/>
          <p:cNvSpPr txBox="1">
            <a:spLocks noChangeArrowheads="1"/>
          </p:cNvSpPr>
          <p:nvPr/>
        </p:nvSpPr>
        <p:spPr bwMode="auto">
          <a:xfrm>
            <a:off x="29022216" y="6029038"/>
            <a:ext cx="14551484"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ea typeface="宋体" pitchFamily="2" charset="-122"/>
              </a:rPr>
              <a:t>Emission &amp; Excitation Spectra</a:t>
            </a:r>
          </a:p>
        </p:txBody>
      </p:sp>
      <p:sp>
        <p:nvSpPr>
          <p:cNvPr id="24" name="Text Box 2279"/>
          <p:cNvSpPr txBox="1">
            <a:spLocks noChangeArrowheads="1"/>
          </p:cNvSpPr>
          <p:nvPr/>
        </p:nvSpPr>
        <p:spPr bwMode="auto">
          <a:xfrm>
            <a:off x="283427" y="18611830"/>
            <a:ext cx="13420850"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latin typeface="+mj-lt"/>
                <a:ea typeface="宋体" pitchFamily="2" charset="-122"/>
              </a:rPr>
              <a:t>FRET, Lifetime and Anisotropy</a:t>
            </a:r>
          </a:p>
        </p:txBody>
      </p:sp>
      <mc:AlternateContent xmlns:mc="http://schemas.openxmlformats.org/markup-compatibility/2006" xmlns:a14="http://schemas.microsoft.com/office/drawing/2010/main">
        <mc:Choice Requires="a14">
          <p:sp>
            <p:nvSpPr>
              <p:cNvPr id="25" name="Rectangle 24"/>
              <p:cNvSpPr/>
              <p:nvPr/>
            </p:nvSpPr>
            <p:spPr>
              <a:xfrm>
                <a:off x="733322" y="20260737"/>
                <a:ext cx="3371769" cy="1149674"/>
              </a:xfrm>
              <a:prstGeom prst="rect">
                <a:avLst/>
              </a:prstGeom>
            </p:spPr>
            <p:txBody>
              <a:bodyPr wrap="square">
                <a:spAutoFit/>
              </a:bodyPr>
              <a:lstStyle/>
              <a:p>
                <a:pPr algn="ctr"/>
                <a14:m>
                  <m:oMath xmlns:m="http://schemas.openxmlformats.org/officeDocument/2006/math">
                    <m:r>
                      <a:rPr lang="en-CA" sz="3000" i="1" smtClean="0">
                        <a:latin typeface="Cambria Math" panose="02040503050406030204" pitchFamily="18" charset="0"/>
                      </a:rPr>
                      <m:t>𝐸</m:t>
                    </m:r>
                    <m:r>
                      <a:rPr lang="en-CA" sz="3000" i="1" smtClean="0">
                        <a:latin typeface="Cambria Math" panose="02040503050406030204" pitchFamily="18" charset="0"/>
                      </a:rPr>
                      <m:t> = </m:t>
                    </m:r>
                    <m:f>
                      <m:fPr>
                        <m:ctrlPr>
                          <a:rPr lang="en-CA" sz="3000" i="1">
                            <a:latin typeface="Cambria Math" panose="02040503050406030204" pitchFamily="18" charset="0"/>
                          </a:rPr>
                        </m:ctrlPr>
                      </m:fPr>
                      <m:num>
                        <m:r>
                          <a:rPr lang="en-CA" sz="3000" i="1">
                            <a:latin typeface="Cambria Math" panose="02040503050406030204" pitchFamily="18" charset="0"/>
                          </a:rPr>
                          <m:t>1</m:t>
                        </m:r>
                      </m:num>
                      <m:den>
                        <m:r>
                          <a:rPr lang="en-CA" sz="3000" i="1">
                            <a:latin typeface="Cambria Math" panose="02040503050406030204" pitchFamily="18" charset="0"/>
                          </a:rPr>
                          <m:t>1+</m:t>
                        </m:r>
                        <m:sSup>
                          <m:sSupPr>
                            <m:ctrlPr>
                              <a:rPr lang="en-CA" sz="3000" i="1">
                                <a:latin typeface="Cambria Math" panose="02040503050406030204" pitchFamily="18" charset="0"/>
                              </a:rPr>
                            </m:ctrlPr>
                          </m:sSupPr>
                          <m:e>
                            <m:d>
                              <m:dPr>
                                <m:ctrlPr>
                                  <a:rPr lang="en-CA" sz="3000" i="1" smtClean="0">
                                    <a:latin typeface="Cambria Math" panose="02040503050406030204" pitchFamily="18" charset="0"/>
                                  </a:rPr>
                                </m:ctrlPr>
                              </m:dPr>
                              <m:e>
                                <m:f>
                                  <m:fPr>
                                    <m:ctrlPr>
                                      <a:rPr lang="en-CA" sz="3000" i="1">
                                        <a:latin typeface="Cambria Math" panose="02040503050406030204" pitchFamily="18" charset="0"/>
                                      </a:rPr>
                                    </m:ctrlPr>
                                  </m:fPr>
                                  <m:num>
                                    <m:sSub>
                                      <m:sSubPr>
                                        <m:ctrlPr>
                                          <a:rPr lang="en-CA" sz="3000" i="1">
                                            <a:latin typeface="Cambria Math" panose="02040503050406030204" pitchFamily="18" charset="0"/>
                                          </a:rPr>
                                        </m:ctrlPr>
                                      </m:sSubPr>
                                      <m:e>
                                        <m:r>
                                          <a:rPr lang="en-CA" sz="3000" i="1">
                                            <a:latin typeface="Cambria Math" panose="02040503050406030204" pitchFamily="18" charset="0"/>
                                          </a:rPr>
                                          <m:t>𝑅</m:t>
                                        </m:r>
                                      </m:e>
                                      <m:sub>
                                        <m:r>
                                          <a:rPr lang="en-CA" sz="3000" i="1">
                                            <a:latin typeface="Cambria Math" panose="02040503050406030204" pitchFamily="18" charset="0"/>
                                          </a:rPr>
                                          <m:t>𝐷𝐴</m:t>
                                        </m:r>
                                      </m:sub>
                                    </m:sSub>
                                  </m:num>
                                  <m:den>
                                    <m:sSub>
                                      <m:sSubPr>
                                        <m:ctrlPr>
                                          <a:rPr lang="en-CA" sz="3000" i="1">
                                            <a:latin typeface="Cambria Math" panose="02040503050406030204" pitchFamily="18" charset="0"/>
                                          </a:rPr>
                                        </m:ctrlPr>
                                      </m:sSubPr>
                                      <m:e>
                                        <m:r>
                                          <a:rPr lang="en-CA" sz="3000" i="1">
                                            <a:latin typeface="Cambria Math" panose="02040503050406030204" pitchFamily="18" charset="0"/>
                                          </a:rPr>
                                          <m:t>𝑅</m:t>
                                        </m:r>
                                      </m:e>
                                      <m:sub>
                                        <m:r>
                                          <a:rPr lang="en-CA" sz="3000" i="1">
                                            <a:latin typeface="Cambria Math" panose="02040503050406030204" pitchFamily="18" charset="0"/>
                                          </a:rPr>
                                          <m:t>𝑜</m:t>
                                        </m:r>
                                      </m:sub>
                                    </m:sSub>
                                  </m:den>
                                </m:f>
                              </m:e>
                            </m:d>
                          </m:e>
                          <m:sup>
                            <m:r>
                              <a:rPr lang="en-CA" sz="3000" b="0" i="1" smtClean="0">
                                <a:latin typeface="Cambria Math" panose="02040503050406030204" pitchFamily="18" charset="0"/>
                              </a:rPr>
                              <m:t>6</m:t>
                            </m:r>
                          </m:sup>
                        </m:sSup>
                      </m:den>
                    </m:f>
                  </m:oMath>
                </a14:m>
                <a:r>
                  <a:rPr lang="en-CA" sz="3000" dirty="0">
                    <a:effectLst/>
                  </a:rPr>
                  <a:t> </a:t>
                </a:r>
                <a:endParaRPr lang="en-US" sz="3000" dirty="0">
                  <a:solidFill>
                    <a:schemeClr val="tx1"/>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733322" y="20260737"/>
                <a:ext cx="3371769" cy="1149674"/>
              </a:xfrm>
              <a:prstGeom prst="rect">
                <a:avLst/>
              </a:prstGeom>
              <a:blipFill>
                <a:blip r:embed="rId8"/>
                <a:stretch>
                  <a:fillRect/>
                </a:stretch>
              </a:blipFill>
            </p:spPr>
            <p:txBody>
              <a:bodyPr/>
              <a:lstStyle/>
              <a:p>
                <a:r>
                  <a:rPr lang="en-CA">
                    <a:noFill/>
                  </a:rPr>
                  <a:t> </a:t>
                </a:r>
              </a:p>
            </p:txBody>
          </p:sp>
        </mc:Fallback>
      </mc:AlternateContent>
      <p:sp>
        <p:nvSpPr>
          <p:cNvPr id="33" name="TextBox 32"/>
          <p:cNvSpPr txBox="1"/>
          <p:nvPr/>
        </p:nvSpPr>
        <p:spPr>
          <a:xfrm>
            <a:off x="335690" y="19361071"/>
            <a:ext cx="9027523" cy="523220"/>
          </a:xfrm>
          <a:prstGeom prst="rect">
            <a:avLst/>
          </a:prstGeom>
          <a:noFill/>
        </p:spPr>
        <p:txBody>
          <a:bodyPr wrap="square" rtlCol="0">
            <a:spAutoFit/>
          </a:bodyPr>
          <a:lstStyle/>
          <a:p>
            <a:r>
              <a:rPr lang="en-CA" sz="2800" b="1" u="sng" dirty="0"/>
              <a:t>FRET (</a:t>
            </a:r>
            <a:r>
              <a:rPr lang="en-CA" sz="2800" b="1" u="sng" dirty="0" err="1"/>
              <a:t>Förster</a:t>
            </a:r>
            <a:r>
              <a:rPr lang="en-CA" sz="2800" b="1" u="sng" dirty="0"/>
              <a:t> Resonance Energy Transfer):</a:t>
            </a:r>
          </a:p>
        </p:txBody>
      </p:sp>
      <p:sp>
        <p:nvSpPr>
          <p:cNvPr id="79" name="Rectangle 78"/>
          <p:cNvSpPr/>
          <p:nvPr/>
        </p:nvSpPr>
        <p:spPr>
          <a:xfrm>
            <a:off x="4954796" y="19894323"/>
            <a:ext cx="11073294" cy="1877437"/>
          </a:xfrm>
          <a:prstGeom prst="rect">
            <a:avLst/>
          </a:prstGeom>
        </p:spPr>
        <p:txBody>
          <a:bodyPr wrap="square">
            <a:spAutoFit/>
          </a:bodyPr>
          <a:lstStyle/>
          <a:p>
            <a:pPr algn="just">
              <a:lnSpc>
                <a:spcPct val="150000"/>
              </a:lnSpc>
            </a:pPr>
            <a:r>
              <a:rPr lang="en-CA" sz="2400" i="1" dirty="0"/>
              <a:t>E</a:t>
            </a:r>
            <a:r>
              <a:rPr lang="en-CA" sz="2400" dirty="0">
                <a:latin typeface="Arial" panose="020B0604020202020204" pitchFamily="34" charset="0"/>
                <a:cs typeface="Arial" panose="020B0604020202020204" pitchFamily="34" charset="0"/>
              </a:rPr>
              <a:t> = FRET efficiency</a:t>
            </a:r>
            <a:endParaRPr lang="en-CA" sz="800" dirty="0">
              <a:latin typeface="Arial" panose="020B0604020202020204" pitchFamily="34" charset="0"/>
              <a:cs typeface="Arial" panose="020B0604020202020204" pitchFamily="34" charset="0"/>
            </a:endParaRPr>
          </a:p>
          <a:p>
            <a:pPr algn="just">
              <a:lnSpc>
                <a:spcPct val="150000"/>
              </a:lnSpc>
            </a:pPr>
            <a:r>
              <a:rPr lang="en-CA" sz="2400" i="1" dirty="0">
                <a:latin typeface="+mj-lt"/>
                <a:cs typeface="Times New Roman" panose="02020603050405020304" pitchFamily="18" charset="0"/>
              </a:rPr>
              <a:t>R</a:t>
            </a:r>
            <a:r>
              <a:rPr lang="en-CA" sz="2400" baseline="-25000" dirty="0">
                <a:latin typeface="+mj-lt"/>
                <a:cs typeface="Times New Roman" panose="02020603050405020304" pitchFamily="18" charset="0"/>
              </a:rPr>
              <a:t>DA</a:t>
            </a:r>
            <a:r>
              <a:rPr lang="en-CA" sz="2400" dirty="0">
                <a:latin typeface="+mj-lt"/>
                <a:cs typeface="Times New Roman" panose="02020603050405020304" pitchFamily="18" charset="0"/>
              </a:rPr>
              <a:t> = Distance between donor and acceptor fluorophores</a:t>
            </a:r>
          </a:p>
          <a:p>
            <a:pPr algn="just">
              <a:lnSpc>
                <a:spcPct val="150000"/>
              </a:lnSpc>
            </a:pPr>
            <a:r>
              <a:rPr lang="en-CA" sz="2400" i="1" dirty="0">
                <a:latin typeface="Arial" panose="020B0604020202020204" pitchFamily="34" charset="0"/>
                <a:cs typeface="Arial" panose="020B0604020202020204" pitchFamily="34" charset="0"/>
              </a:rPr>
              <a:t>R</a:t>
            </a:r>
            <a:r>
              <a:rPr lang="en-CA" sz="2400" baseline="-25000" dirty="0">
                <a:latin typeface="Arial" panose="020B0604020202020204" pitchFamily="34" charset="0"/>
                <a:cs typeface="Arial" panose="020B0604020202020204" pitchFamily="34" charset="0"/>
              </a:rPr>
              <a:t>o</a:t>
            </a:r>
            <a:r>
              <a:rPr lang="en-CA" sz="2400" dirty="0">
                <a:latin typeface="Arial" panose="020B0604020202020204" pitchFamily="34" charset="0"/>
                <a:cs typeface="Arial" panose="020B0604020202020204" pitchFamily="34" charset="0"/>
              </a:rPr>
              <a:t> = Förster radius, characteristic for the donor-acceptor pair</a:t>
            </a:r>
            <a:endParaRPr lang="en-CA" sz="800" dirty="0">
              <a:latin typeface="Arial" panose="020B0604020202020204" pitchFamily="34" charset="0"/>
              <a:cs typeface="Arial" panose="020B0604020202020204" pitchFamily="34" charset="0"/>
            </a:endParaRPr>
          </a:p>
          <a:p>
            <a:pPr algn="just"/>
            <a:endParaRPr lang="en-CA" sz="800" dirty="0">
              <a:latin typeface="Arial" panose="020B0604020202020204" pitchFamily="34" charset="0"/>
              <a:cs typeface="Arial" panose="020B0604020202020204" pitchFamily="34" charset="0"/>
            </a:endParaRPr>
          </a:p>
        </p:txBody>
      </p:sp>
      <p:sp>
        <p:nvSpPr>
          <p:cNvPr id="88" name="Text Box 2279"/>
          <p:cNvSpPr txBox="1">
            <a:spLocks noChangeArrowheads="1"/>
          </p:cNvSpPr>
          <p:nvPr/>
        </p:nvSpPr>
        <p:spPr bwMode="auto">
          <a:xfrm>
            <a:off x="13916260" y="11020524"/>
            <a:ext cx="14857834"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ea typeface="宋体" pitchFamily="2" charset="-122"/>
              </a:rPr>
              <a:t>Fluorescence Lifetime  Analysis</a:t>
            </a:r>
          </a:p>
        </p:txBody>
      </p:sp>
      <p:sp>
        <p:nvSpPr>
          <p:cNvPr id="158" name="Text Box 2279"/>
          <p:cNvSpPr txBox="1">
            <a:spLocks noChangeArrowheads="1"/>
          </p:cNvSpPr>
          <p:nvPr/>
        </p:nvSpPr>
        <p:spPr bwMode="auto">
          <a:xfrm>
            <a:off x="13916227" y="6033503"/>
            <a:ext cx="14857834"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ea typeface="宋体" pitchFamily="2" charset="-122"/>
              </a:rPr>
              <a:t>Quality of Labelled A</a:t>
            </a:r>
            <a:r>
              <a:rPr lang="en-US" altLang="zh-CN" sz="4000" b="1" baseline="-25000" dirty="0">
                <a:solidFill>
                  <a:schemeClr val="bg1"/>
                </a:solidFill>
                <a:ea typeface="宋体" pitchFamily="2" charset="-122"/>
              </a:rPr>
              <a:t>2A</a:t>
            </a:r>
            <a:r>
              <a:rPr lang="en-US" altLang="zh-CN" sz="4000" b="1" dirty="0">
                <a:solidFill>
                  <a:schemeClr val="bg1"/>
                </a:solidFill>
                <a:ea typeface="宋体" pitchFamily="2" charset="-122"/>
              </a:rPr>
              <a:t> Receptor</a:t>
            </a:r>
          </a:p>
        </p:txBody>
      </p:sp>
      <p:sp>
        <p:nvSpPr>
          <p:cNvPr id="189" name="Rectangle 188"/>
          <p:cNvSpPr/>
          <p:nvPr/>
        </p:nvSpPr>
        <p:spPr bwMode="auto">
          <a:xfrm>
            <a:off x="168453" y="5910142"/>
            <a:ext cx="13645072" cy="26823665"/>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90" name="Rectangle 189"/>
          <p:cNvSpPr/>
          <p:nvPr/>
        </p:nvSpPr>
        <p:spPr bwMode="auto">
          <a:xfrm>
            <a:off x="13812688" y="5917248"/>
            <a:ext cx="15101118" cy="26816559"/>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5" name="Rectangle 14"/>
          <p:cNvSpPr/>
          <p:nvPr/>
        </p:nvSpPr>
        <p:spPr>
          <a:xfrm>
            <a:off x="427872" y="16619107"/>
            <a:ext cx="13145041" cy="1569660"/>
          </a:xfrm>
          <a:prstGeom prst="rect">
            <a:avLst/>
          </a:prstGeom>
        </p:spPr>
        <p:txBody>
          <a:bodyPr wrap="square">
            <a:spAutoFit/>
          </a:bodyPr>
          <a:lstStyle/>
          <a:p>
            <a:pPr marL="342900" indent="-342900">
              <a:buFont typeface="Arial" panose="020B0604020202020204" pitchFamily="34" charset="0"/>
              <a:buChar char="•"/>
            </a:pPr>
            <a:r>
              <a:rPr lang="en-CA" sz="2400" dirty="0">
                <a:ea typeface="Calibri" panose="020F0502020204030204" pitchFamily="34" charset="0"/>
                <a:cs typeface="Times New Roman" panose="02020603050405020304" pitchFamily="18" charset="0"/>
              </a:rPr>
              <a:t>A</a:t>
            </a:r>
            <a:r>
              <a:rPr lang="en-CA" sz="2400" baseline="-25000" dirty="0">
                <a:ea typeface="Calibri" panose="020F0502020204030204" pitchFamily="34" charset="0"/>
                <a:cs typeface="Times New Roman" panose="02020603050405020304" pitchFamily="18" charset="0"/>
              </a:rPr>
              <a:t>2A</a:t>
            </a:r>
            <a:r>
              <a:rPr lang="en-CA" sz="2400" dirty="0">
                <a:ea typeface="Calibri" panose="020F0502020204030204" pitchFamily="34" charset="0"/>
                <a:cs typeface="Times New Roman" panose="02020603050405020304" pitchFamily="18" charset="0"/>
              </a:rPr>
              <a:t>R </a:t>
            </a:r>
            <a:r>
              <a:rPr lang="en-CA" sz="2400" dirty="0">
                <a:latin typeface="+mj-lt"/>
              </a:rPr>
              <a:t>was labelled at T119C (TM4) and Q226C (TM6) with AF488 (donor) and AF647 (acceptor) and reconstituted in high-density lipid (HDL) </a:t>
            </a:r>
            <a:r>
              <a:rPr lang="en-CA" sz="2400" dirty="0" err="1">
                <a:latin typeface="+mj-lt"/>
              </a:rPr>
              <a:t>nanodiscs</a:t>
            </a:r>
            <a:r>
              <a:rPr lang="en-CA" sz="2400" dirty="0">
                <a:latin typeface="+mj-lt"/>
              </a:rPr>
              <a:t>.</a:t>
            </a:r>
          </a:p>
          <a:p>
            <a:pPr marL="342900" indent="-342900">
              <a:buFont typeface="Arial" panose="020B0604020202020204" pitchFamily="34" charset="0"/>
              <a:buChar char="•"/>
            </a:pPr>
            <a:r>
              <a:rPr lang="en-CA" sz="2400" dirty="0">
                <a:latin typeface="+mj-lt"/>
              </a:rPr>
              <a:t>Emission spectra upon donor excitation at 470 nm (blue) shows the acceptor peak at 670 nm, indicative of FRET; direct acceptor excitation at 630 nm confirms the labelling with AF647.</a:t>
            </a:r>
          </a:p>
        </p:txBody>
      </p:sp>
      <p:sp>
        <p:nvSpPr>
          <p:cNvPr id="16" name="Rectangle 15"/>
          <p:cNvSpPr/>
          <p:nvPr/>
        </p:nvSpPr>
        <p:spPr>
          <a:xfrm>
            <a:off x="396021" y="7102843"/>
            <a:ext cx="13176892" cy="4360168"/>
          </a:xfrm>
          <a:prstGeom prst="rect">
            <a:avLst/>
          </a:prstGeom>
        </p:spPr>
        <p:txBody>
          <a:bodyPr wrap="square">
            <a:spAutoFit/>
          </a:bodyPr>
          <a:lstStyle/>
          <a:p>
            <a:pPr marL="342900" indent="-342900" algn="just">
              <a:spcAft>
                <a:spcPts val="800"/>
              </a:spcAft>
              <a:buFont typeface="Arial" panose="020B0604020202020204" pitchFamily="34" charset="0"/>
              <a:buChar char="•"/>
            </a:pPr>
            <a:r>
              <a:rPr lang="en-CA" sz="2400" dirty="0">
                <a:latin typeface="+mj-lt"/>
                <a:ea typeface="Calibri" panose="020F0502020204030204" pitchFamily="34" charset="0"/>
                <a:cs typeface="Times New Roman" panose="02020603050405020304" pitchFamily="18" charset="0"/>
              </a:rPr>
              <a:t>G-protein-coupled receptors (GPCRs) are a family of transmembrane receptors consisting of well-conserved seven transmembrane domains which respond to a variety of stimuli, such as light, odorants, hormones, and neurotransmitters</a:t>
            </a:r>
            <a:r>
              <a:rPr lang="en-CA" sz="2400" baseline="30000" dirty="0">
                <a:latin typeface="+mj-lt"/>
                <a:ea typeface="Calibri" panose="020F0502020204030204" pitchFamily="34" charset="0"/>
                <a:cs typeface="Times New Roman" panose="02020603050405020304" pitchFamily="18" charset="0"/>
              </a:rPr>
              <a:t>1</a:t>
            </a:r>
            <a:r>
              <a:rPr lang="en-CA" sz="2400" dirty="0">
                <a:latin typeface="+mj-lt"/>
                <a:ea typeface="Calibri" panose="020F0502020204030204" pitchFamily="34" charset="0"/>
                <a:cs typeface="Times New Roman" panose="02020603050405020304" pitchFamily="18" charset="0"/>
              </a:rPr>
              <a:t>. </a:t>
            </a:r>
          </a:p>
          <a:p>
            <a:pPr marL="342900" indent="-342900" algn="just">
              <a:spcAft>
                <a:spcPts val="800"/>
              </a:spcAft>
              <a:buFont typeface="Arial" panose="020B0604020202020204" pitchFamily="34" charset="0"/>
              <a:buChar char="•"/>
            </a:pPr>
            <a:r>
              <a:rPr lang="en-CA" sz="2400" dirty="0">
                <a:latin typeface="+mj-lt"/>
                <a:ea typeface="Calibri" panose="020F0502020204030204" pitchFamily="34" charset="0"/>
                <a:cs typeface="Times New Roman" panose="02020603050405020304" pitchFamily="18" charset="0"/>
              </a:rPr>
              <a:t>The intracellular details of G protein-coupled receptors (GPCRs) tagged with fluorescent dyes can be visualized by using fluorescence imaging microscopy. Spatial information regarding the molecular behaviour of fluorescent molecules can be determined by using a variety of bulk fluorescence techniques, such as spectra, lifetime, and anisotropy, followed by single molecule FRET (</a:t>
            </a:r>
            <a:r>
              <a:rPr lang="en-CA" sz="2400" dirty="0" err="1">
                <a:latin typeface="+mj-lt"/>
                <a:ea typeface="Calibri" panose="020F0502020204030204" pitchFamily="34" charset="0"/>
                <a:cs typeface="Times New Roman" panose="02020603050405020304" pitchFamily="18" charset="0"/>
              </a:rPr>
              <a:t>smFRET</a:t>
            </a:r>
            <a:r>
              <a:rPr lang="en-CA" sz="2400" dirty="0">
                <a:latin typeface="+mj-lt"/>
                <a:ea typeface="Calibri" panose="020F0502020204030204" pitchFamily="34" charset="0"/>
                <a:cs typeface="Times New Roman" panose="02020603050405020304" pitchFamily="18" charset="0"/>
              </a:rPr>
              <a:t>). </a:t>
            </a:r>
          </a:p>
          <a:p>
            <a:pPr marL="342900" indent="-342900" algn="just">
              <a:spcAft>
                <a:spcPts val="800"/>
              </a:spcAft>
              <a:buFont typeface="Arial" panose="020B0604020202020204" pitchFamily="34" charset="0"/>
              <a:buChar char="•"/>
            </a:pPr>
            <a:r>
              <a:rPr lang="en-CA" sz="2400" dirty="0">
                <a:latin typeface="+mj-lt"/>
                <a:ea typeface="Calibri" panose="020F0502020204030204" pitchFamily="34" charset="0"/>
                <a:cs typeface="Times New Roman" panose="02020603050405020304" pitchFamily="18" charset="0"/>
              </a:rPr>
              <a:t>FRET techniques were applied to characterize and detail the conformations exhibited dye-labelled A</a:t>
            </a:r>
            <a:r>
              <a:rPr lang="en-CA" sz="2400" baseline="-25000" dirty="0">
                <a:latin typeface="+mj-lt"/>
                <a:ea typeface="Calibri" panose="020F0502020204030204" pitchFamily="34" charset="0"/>
                <a:cs typeface="Times New Roman" panose="02020603050405020304" pitchFamily="18" charset="0"/>
              </a:rPr>
              <a:t>2A</a:t>
            </a:r>
            <a:r>
              <a:rPr lang="en-CA" sz="2400" dirty="0">
                <a:latin typeface="+mj-lt"/>
                <a:ea typeface="Calibri" panose="020F0502020204030204" pitchFamily="34" charset="0"/>
                <a:cs typeface="Times New Roman" panose="02020603050405020304" pitchFamily="18" charset="0"/>
              </a:rPr>
              <a:t> adenosine receptors (A</a:t>
            </a:r>
            <a:r>
              <a:rPr lang="en-CA" sz="2400" baseline="-25000" dirty="0">
                <a:latin typeface="+mj-lt"/>
                <a:ea typeface="Calibri" panose="020F0502020204030204" pitchFamily="34" charset="0"/>
                <a:cs typeface="Times New Roman" panose="02020603050405020304" pitchFamily="18" charset="0"/>
              </a:rPr>
              <a:t>2A</a:t>
            </a:r>
            <a:r>
              <a:rPr lang="en-CA" sz="2400" dirty="0">
                <a:latin typeface="+mj-lt"/>
                <a:ea typeface="Calibri" panose="020F0502020204030204" pitchFamily="34" charset="0"/>
                <a:cs typeface="Times New Roman" panose="02020603050405020304" pitchFamily="18" charset="0"/>
              </a:rPr>
              <a:t>R) reconstituted in nanodiscs to probe local conformational-fluctuations of between TM4 and TM6 of A</a:t>
            </a:r>
            <a:r>
              <a:rPr lang="en-CA" sz="2400" baseline="-25000" dirty="0">
                <a:latin typeface="+mj-lt"/>
                <a:ea typeface="Calibri" panose="020F0502020204030204" pitchFamily="34" charset="0"/>
                <a:cs typeface="Times New Roman" panose="02020603050405020304" pitchFamily="18" charset="0"/>
              </a:rPr>
              <a:t>2A</a:t>
            </a:r>
            <a:r>
              <a:rPr lang="en-CA" sz="2400" dirty="0">
                <a:latin typeface="+mj-lt"/>
                <a:ea typeface="Calibri" panose="020F0502020204030204" pitchFamily="34" charset="0"/>
                <a:cs typeface="Times New Roman" panose="02020603050405020304" pitchFamily="18" charset="0"/>
              </a:rPr>
              <a:t>R.</a:t>
            </a:r>
          </a:p>
        </p:txBody>
      </p:sp>
      <p:sp>
        <p:nvSpPr>
          <p:cNvPr id="17" name="Rectangle 16"/>
          <p:cNvSpPr/>
          <p:nvPr/>
        </p:nvSpPr>
        <p:spPr>
          <a:xfrm>
            <a:off x="29021380" y="26183757"/>
            <a:ext cx="14389861" cy="3785652"/>
          </a:xfrm>
          <a:prstGeom prst="rect">
            <a:avLst/>
          </a:prstGeom>
        </p:spPr>
        <p:txBody>
          <a:bodyPr wrap="square">
            <a:spAutoFit/>
          </a:bodyPr>
          <a:lstStyle/>
          <a:p>
            <a:pPr marL="171450" indent="-171450">
              <a:buFont typeface="Arial" panose="020B0604020202020204" pitchFamily="34" charset="0"/>
              <a:buChar char="•"/>
            </a:pPr>
            <a:r>
              <a:rPr lang="en-CA" sz="2400" dirty="0"/>
              <a:t>The overall goal of this project was to characterize the A</a:t>
            </a:r>
            <a:r>
              <a:rPr lang="en-CA" sz="2400" baseline="-25000" dirty="0"/>
              <a:t>2A</a:t>
            </a:r>
            <a:r>
              <a:rPr lang="en-CA" sz="2400" dirty="0"/>
              <a:t> adenosine receptor after reconstitution in HDL </a:t>
            </a:r>
            <a:r>
              <a:rPr lang="en-CA" sz="2400" dirty="0" err="1"/>
              <a:t>nanodiscs</a:t>
            </a:r>
            <a:r>
              <a:rPr lang="en-CA" sz="2400" dirty="0"/>
              <a:t> using time-resolved and single-molecule fluorescence spectroscopy. The dual-labelling was confirmed by </a:t>
            </a:r>
            <a:r>
              <a:rPr lang="en-CA" sz="2400" dirty="0" err="1"/>
              <a:t>dcFCS</a:t>
            </a:r>
            <a:r>
              <a:rPr lang="en-CA" sz="2400" dirty="0"/>
              <a:t> and the existence of FRET in the sample was assessed by bulk spectrometry (excitation/emission and lifetime). FRET was measured under different environmental conditions, i.e., inverse/partial/full agonist ligands and a G protein mimetic (mini-G).</a:t>
            </a:r>
          </a:p>
          <a:p>
            <a:pPr marL="171450" indent="-171450">
              <a:buFont typeface="Arial" panose="020B0604020202020204" pitchFamily="34" charset="0"/>
              <a:buChar char="•"/>
            </a:pPr>
            <a:endParaRPr lang="en-CA" sz="2400" dirty="0"/>
          </a:p>
          <a:p>
            <a:pPr marL="171450" indent="-171450">
              <a:buFont typeface="Arial" panose="020B0604020202020204" pitchFamily="34" charset="0"/>
              <a:buChar char="•"/>
            </a:pPr>
            <a:r>
              <a:rPr lang="en-CA" sz="2400" dirty="0"/>
              <a:t>Additional measurements were conducted to find corrections regarding the donor quantum yield and dipole orientation factor к</a:t>
            </a:r>
            <a:r>
              <a:rPr lang="en-CA" sz="2400" baseline="30000" dirty="0"/>
              <a:t>2</a:t>
            </a:r>
            <a:r>
              <a:rPr lang="en-CA" sz="2400" dirty="0"/>
              <a:t> in order to determined the Förster radius for the sample. By applying this value to the mean efficiency values measured through smFRET bursts, the distances between the probes were found to be 55.1 ± 3.7 Å for the active and 42.3 ± 4.3 Å for the inactive conformations.</a:t>
            </a:r>
          </a:p>
        </p:txBody>
      </p:sp>
      <p:pic>
        <p:nvPicPr>
          <p:cNvPr id="145" name="image37.png">
            <a:extLst>
              <a:ext uri="{FF2B5EF4-FFF2-40B4-BE49-F238E27FC236}">
                <a16:creationId xmlns:a16="http://schemas.microsoft.com/office/drawing/2014/main" id="{11A57EF5-DD2E-414A-8D03-4CAB32BCD06E}"/>
              </a:ext>
            </a:extLst>
          </p:cNvPr>
          <p:cNvPicPr/>
          <p:nvPr/>
        </p:nvPicPr>
        <p:blipFill rotWithShape="1">
          <a:blip r:embed="rId9"/>
          <a:srcRect t="5117" b="3627"/>
          <a:stretch/>
        </p:blipFill>
        <p:spPr>
          <a:xfrm>
            <a:off x="2159811" y="12838738"/>
            <a:ext cx="3197937" cy="3403058"/>
          </a:xfrm>
          <a:prstGeom prst="rect">
            <a:avLst/>
          </a:prstGeom>
          <a:ln/>
        </p:spPr>
      </p:pic>
      <p:sp>
        <p:nvSpPr>
          <p:cNvPr id="6" name="TextBox 5">
            <a:extLst>
              <a:ext uri="{FF2B5EF4-FFF2-40B4-BE49-F238E27FC236}">
                <a16:creationId xmlns:a16="http://schemas.microsoft.com/office/drawing/2014/main" id="{CDA2F016-7859-7444-8073-C34DB516A4B7}"/>
              </a:ext>
            </a:extLst>
          </p:cNvPr>
          <p:cNvSpPr txBox="1"/>
          <p:nvPr/>
        </p:nvSpPr>
        <p:spPr>
          <a:xfrm>
            <a:off x="4561738" y="14830117"/>
            <a:ext cx="1981633" cy="400110"/>
          </a:xfrm>
          <a:prstGeom prst="rect">
            <a:avLst/>
          </a:prstGeom>
          <a:noFill/>
        </p:spPr>
        <p:txBody>
          <a:bodyPr wrap="none" rtlCol="0">
            <a:spAutoFit/>
          </a:bodyPr>
          <a:lstStyle/>
          <a:p>
            <a:r>
              <a:rPr lang="en-US" sz="2000" dirty="0"/>
              <a:t>Alexa Fluor 647</a:t>
            </a:r>
          </a:p>
        </p:txBody>
      </p:sp>
      <p:sp>
        <p:nvSpPr>
          <p:cNvPr id="148" name="TextBox 147">
            <a:extLst>
              <a:ext uri="{FF2B5EF4-FFF2-40B4-BE49-F238E27FC236}">
                <a16:creationId xmlns:a16="http://schemas.microsoft.com/office/drawing/2014/main" id="{DAFCCB36-144E-D345-96CA-B3797EAD54A0}"/>
              </a:ext>
            </a:extLst>
          </p:cNvPr>
          <p:cNvSpPr txBox="1"/>
          <p:nvPr/>
        </p:nvSpPr>
        <p:spPr>
          <a:xfrm>
            <a:off x="1113363" y="15336746"/>
            <a:ext cx="1981633" cy="400110"/>
          </a:xfrm>
          <a:prstGeom prst="rect">
            <a:avLst/>
          </a:prstGeom>
          <a:noFill/>
        </p:spPr>
        <p:txBody>
          <a:bodyPr wrap="none" rtlCol="0">
            <a:spAutoFit/>
          </a:bodyPr>
          <a:lstStyle/>
          <a:p>
            <a:r>
              <a:rPr lang="en-US" sz="2000" dirty="0"/>
              <a:t>Alexa Fluor 488</a:t>
            </a:r>
          </a:p>
        </p:txBody>
      </p:sp>
      <p:sp>
        <p:nvSpPr>
          <p:cNvPr id="150" name="Rectangle 149">
            <a:extLst>
              <a:ext uri="{FF2B5EF4-FFF2-40B4-BE49-F238E27FC236}">
                <a16:creationId xmlns:a16="http://schemas.microsoft.com/office/drawing/2014/main" id="{985D90DC-C723-BC44-BE89-5D5E4D795DF6}"/>
              </a:ext>
            </a:extLst>
          </p:cNvPr>
          <p:cNvSpPr/>
          <p:nvPr/>
        </p:nvSpPr>
        <p:spPr>
          <a:xfrm>
            <a:off x="28901721" y="31171050"/>
            <a:ext cx="14389861" cy="1661993"/>
          </a:xfrm>
          <a:prstGeom prst="rect">
            <a:avLst/>
          </a:prstGeom>
        </p:spPr>
        <p:txBody>
          <a:bodyPr wrap="square">
            <a:spAutoFit/>
          </a:bodyPr>
          <a:lstStyle/>
          <a:p>
            <a:pPr marL="914400" lvl="1" indent="-457200">
              <a:buAutoNum type="arabicPeriod"/>
            </a:pPr>
            <a:r>
              <a:rPr lang="en-US" sz="1800" dirty="0" err="1">
                <a:latin typeface="+mj-lt"/>
              </a:rPr>
              <a:t>Gurevich</a:t>
            </a:r>
            <a:r>
              <a:rPr lang="en-US" sz="1800" dirty="0">
                <a:latin typeface="+mj-lt"/>
              </a:rPr>
              <a:t>, V. V. et al. Molecular Mechanisms of GPCR Signaling: A Structural Perspective. Int. J. Mol. Sci. 2017 18, 2519.</a:t>
            </a:r>
          </a:p>
          <a:p>
            <a:pPr marL="914400" lvl="1" indent="-457200">
              <a:buFontTx/>
              <a:buAutoNum type="arabicPeriod"/>
            </a:pPr>
            <a:r>
              <a:rPr lang="en-CA" sz="1800" dirty="0" err="1">
                <a:highlight>
                  <a:srgbClr val="FFFFFF"/>
                </a:highlight>
                <a:latin typeface="+mj-lt"/>
                <a:ea typeface="Times New Roman" panose="02020603050405020304" pitchFamily="18" charset="0"/>
              </a:rPr>
              <a:t>Badali</a:t>
            </a:r>
            <a:r>
              <a:rPr lang="en-CA" sz="1800" dirty="0">
                <a:highlight>
                  <a:srgbClr val="FFFFFF"/>
                </a:highlight>
                <a:latin typeface="+mj-lt"/>
                <a:ea typeface="Times New Roman" panose="02020603050405020304" pitchFamily="18" charset="0"/>
              </a:rPr>
              <a:t>, D., and </a:t>
            </a:r>
            <a:r>
              <a:rPr lang="en-CA" sz="1800" dirty="0" err="1">
                <a:highlight>
                  <a:srgbClr val="FFFFFF"/>
                </a:highlight>
                <a:latin typeface="+mj-lt"/>
                <a:ea typeface="Times New Roman" panose="02020603050405020304" pitchFamily="18" charset="0"/>
              </a:rPr>
              <a:t>Gradinaru</a:t>
            </a:r>
            <a:r>
              <a:rPr lang="en-CA" sz="1800" dirty="0">
                <a:highlight>
                  <a:srgbClr val="FFFFFF"/>
                </a:highlight>
                <a:latin typeface="+mj-lt"/>
                <a:ea typeface="Times New Roman" panose="02020603050405020304" pitchFamily="18" charset="0"/>
              </a:rPr>
              <a:t>, C. C. The effect of Brownian motion of fluorescent probes on measuring nanoscale distances by Förster resonance energy transfer. </a:t>
            </a:r>
            <a:r>
              <a:rPr lang="en-CA" sz="1800" i="1" dirty="0">
                <a:highlight>
                  <a:srgbClr val="FFFFFF"/>
                </a:highlight>
                <a:latin typeface="+mj-lt"/>
                <a:ea typeface="Times New Roman" panose="02020603050405020304" pitchFamily="18" charset="0"/>
              </a:rPr>
              <a:t>J of Chem Phys</a:t>
            </a:r>
            <a:r>
              <a:rPr lang="en-CA" sz="1800" dirty="0">
                <a:highlight>
                  <a:srgbClr val="FFFFFF"/>
                </a:highlight>
                <a:latin typeface="+mj-lt"/>
                <a:ea typeface="Times New Roman" panose="02020603050405020304" pitchFamily="18" charset="0"/>
              </a:rPr>
              <a:t>, </a:t>
            </a:r>
            <a:r>
              <a:rPr lang="en-CA" sz="1800" b="1" dirty="0">
                <a:highlight>
                  <a:srgbClr val="FFFFFF"/>
                </a:highlight>
                <a:latin typeface="+mj-lt"/>
                <a:ea typeface="Times New Roman" panose="02020603050405020304" pitchFamily="18" charset="0"/>
              </a:rPr>
              <a:t>2011</a:t>
            </a:r>
            <a:r>
              <a:rPr lang="en-CA" sz="1800" dirty="0">
                <a:highlight>
                  <a:srgbClr val="FFFFFF"/>
                </a:highlight>
                <a:latin typeface="+mj-lt"/>
                <a:ea typeface="Times New Roman" panose="02020603050405020304" pitchFamily="18" charset="0"/>
              </a:rPr>
              <a:t>, </a:t>
            </a:r>
            <a:r>
              <a:rPr lang="en-CA" sz="1800" i="1" dirty="0">
                <a:highlight>
                  <a:srgbClr val="FFFFFF"/>
                </a:highlight>
                <a:latin typeface="+mj-lt"/>
                <a:ea typeface="Times New Roman" panose="02020603050405020304" pitchFamily="18" charset="0"/>
              </a:rPr>
              <a:t>134</a:t>
            </a:r>
            <a:r>
              <a:rPr lang="en-CA" sz="1800" dirty="0">
                <a:highlight>
                  <a:srgbClr val="FFFFFF"/>
                </a:highlight>
                <a:latin typeface="+mj-lt"/>
                <a:ea typeface="Times New Roman" panose="02020603050405020304" pitchFamily="18" charset="0"/>
              </a:rPr>
              <a:t>: 225102-5.</a:t>
            </a:r>
            <a:endParaRPr lang="en-CA" sz="1800" dirty="0">
              <a:latin typeface="+mj-lt"/>
              <a:ea typeface="Arial" panose="020B0604020202020204" pitchFamily="34" charset="0"/>
            </a:endParaRPr>
          </a:p>
          <a:p>
            <a:pPr marL="914400" lvl="1" indent="-457200">
              <a:buAutoNum type="arabicPeriod"/>
            </a:pPr>
            <a:endParaRPr lang="en-US" sz="2400" dirty="0"/>
          </a:p>
          <a:p>
            <a:pPr lvl="1"/>
            <a:endParaRPr lang="en-US" sz="2400" dirty="0"/>
          </a:p>
        </p:txBody>
      </p:sp>
      <p:pic>
        <p:nvPicPr>
          <p:cNvPr id="151" name="image7.png">
            <a:extLst>
              <a:ext uri="{FF2B5EF4-FFF2-40B4-BE49-F238E27FC236}">
                <a16:creationId xmlns:a16="http://schemas.microsoft.com/office/drawing/2014/main" id="{FBF31330-D395-3E42-8BEE-0FD54D5F8009}"/>
              </a:ext>
            </a:extLst>
          </p:cNvPr>
          <p:cNvPicPr/>
          <p:nvPr/>
        </p:nvPicPr>
        <p:blipFill rotWithShape="1">
          <a:blip r:embed="rId10"/>
          <a:srcRect l="7271" t="14209" r="37398" b="11316"/>
          <a:stretch/>
        </p:blipFill>
        <p:spPr>
          <a:xfrm>
            <a:off x="7869140" y="12899773"/>
            <a:ext cx="4669283" cy="3232493"/>
          </a:xfrm>
          <a:prstGeom prst="rect">
            <a:avLst/>
          </a:prstGeom>
          <a:ln/>
        </p:spPr>
      </p:pic>
      <p:pic>
        <p:nvPicPr>
          <p:cNvPr id="156" name="image30.png">
            <a:extLst>
              <a:ext uri="{FF2B5EF4-FFF2-40B4-BE49-F238E27FC236}">
                <a16:creationId xmlns:a16="http://schemas.microsoft.com/office/drawing/2014/main" id="{80249648-ECA7-0A48-8A56-DD1301022931}"/>
              </a:ext>
            </a:extLst>
          </p:cNvPr>
          <p:cNvPicPr/>
          <p:nvPr/>
        </p:nvPicPr>
        <p:blipFill>
          <a:blip r:embed="rId11"/>
          <a:srcRect/>
          <a:stretch>
            <a:fillRect/>
          </a:stretch>
        </p:blipFill>
        <p:spPr>
          <a:xfrm>
            <a:off x="20827156" y="25194961"/>
            <a:ext cx="8037400" cy="7384328"/>
          </a:xfrm>
          <a:prstGeom prst="rect">
            <a:avLst/>
          </a:prstGeom>
          <a:ln/>
        </p:spPr>
      </p:pic>
      <p:sp>
        <p:nvSpPr>
          <p:cNvPr id="9" name="Rectangle 8">
            <a:extLst>
              <a:ext uri="{FF2B5EF4-FFF2-40B4-BE49-F238E27FC236}">
                <a16:creationId xmlns:a16="http://schemas.microsoft.com/office/drawing/2014/main" id="{1D0A81BD-39BE-D14D-ACB6-47B02CC691B7}"/>
              </a:ext>
            </a:extLst>
          </p:cNvPr>
          <p:cNvSpPr/>
          <p:nvPr/>
        </p:nvSpPr>
        <p:spPr bwMode="auto">
          <a:xfrm>
            <a:off x="24004784" y="27001152"/>
            <a:ext cx="4193722" cy="123008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graphicFrame>
        <p:nvGraphicFramePr>
          <p:cNvPr id="157" name="Table 156">
            <a:extLst>
              <a:ext uri="{FF2B5EF4-FFF2-40B4-BE49-F238E27FC236}">
                <a16:creationId xmlns:a16="http://schemas.microsoft.com/office/drawing/2014/main" id="{F240A3FD-B428-0C44-93EF-86B4692DFF7C}"/>
              </a:ext>
            </a:extLst>
          </p:cNvPr>
          <p:cNvGraphicFramePr>
            <a:graphicFrameLocks noGrp="1"/>
          </p:cNvGraphicFramePr>
          <p:nvPr>
            <p:extLst>
              <p:ext uri="{D42A27DB-BD31-4B8C-83A1-F6EECF244321}">
                <p14:modId xmlns:p14="http://schemas.microsoft.com/office/powerpoint/2010/main" val="323236633"/>
              </p:ext>
            </p:extLst>
          </p:nvPr>
        </p:nvGraphicFramePr>
        <p:xfrm>
          <a:off x="14232697" y="29432065"/>
          <a:ext cx="6485265" cy="2084832"/>
        </p:xfrm>
        <a:graphic>
          <a:graphicData uri="http://schemas.openxmlformats.org/drawingml/2006/table">
            <a:tbl>
              <a:tblPr>
                <a:tableStyleId>{08FB837D-C827-4EFA-A057-4D05807E0F7C}</a:tableStyleId>
              </a:tblPr>
              <a:tblGrid>
                <a:gridCol w="3988120">
                  <a:extLst>
                    <a:ext uri="{9D8B030D-6E8A-4147-A177-3AD203B41FA5}">
                      <a16:colId xmlns:a16="http://schemas.microsoft.com/office/drawing/2014/main" val="1897907029"/>
                    </a:ext>
                  </a:extLst>
                </a:gridCol>
                <a:gridCol w="2497145">
                  <a:extLst>
                    <a:ext uri="{9D8B030D-6E8A-4147-A177-3AD203B41FA5}">
                      <a16:colId xmlns:a16="http://schemas.microsoft.com/office/drawing/2014/main" val="2100222243"/>
                    </a:ext>
                  </a:extLst>
                </a:gridCol>
              </a:tblGrid>
              <a:tr h="0">
                <a:tc>
                  <a:txBody>
                    <a:bodyPr/>
                    <a:lstStyle/>
                    <a:p>
                      <a:pPr>
                        <a:lnSpc>
                          <a:spcPct val="115000"/>
                        </a:lnSpc>
                      </a:pPr>
                      <a:r>
                        <a:rPr lang="en-CA" sz="1800" dirty="0">
                          <a:effectLst/>
                        </a:rPr>
                        <a:t>Amplitude for green curve (</a:t>
                      </a:r>
                      <a:r>
                        <a:rPr lang="en-CA" sz="1800" dirty="0" err="1">
                          <a:effectLst/>
                        </a:rPr>
                        <a:t>Go_g</a:t>
                      </a:r>
                      <a:r>
                        <a:rPr lang="en-CA" sz="1800" dirty="0">
                          <a:effectLst/>
                        </a:rPr>
                        <a:t>)</a:t>
                      </a:r>
                      <a:endParaRPr lang="en-CA" sz="18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pPr>
                      <a:r>
                        <a:rPr lang="en-CA" sz="1800" dirty="0">
                          <a:effectLst/>
                        </a:rPr>
                        <a:t>0.071 ± 0.001</a:t>
                      </a:r>
                      <a:endParaRPr lang="en-CA" sz="18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210971723"/>
                  </a:ext>
                </a:extLst>
              </a:tr>
              <a:tr h="0">
                <a:tc>
                  <a:txBody>
                    <a:bodyPr/>
                    <a:lstStyle/>
                    <a:p>
                      <a:pPr>
                        <a:lnSpc>
                          <a:spcPct val="115000"/>
                        </a:lnSpc>
                      </a:pPr>
                      <a:r>
                        <a:rPr lang="en-CA" sz="1800" dirty="0">
                          <a:effectLst/>
                        </a:rPr>
                        <a:t>Amplitude for red curve (</a:t>
                      </a:r>
                      <a:r>
                        <a:rPr lang="en-CA" sz="1800" dirty="0" err="1">
                          <a:effectLst/>
                        </a:rPr>
                        <a:t>Go_r</a:t>
                      </a:r>
                      <a:r>
                        <a:rPr lang="en-CA" sz="1800" dirty="0">
                          <a:effectLst/>
                        </a:rPr>
                        <a:t>)</a:t>
                      </a:r>
                      <a:endParaRPr lang="en-CA" sz="18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pPr>
                      <a:r>
                        <a:rPr lang="en-CA" sz="1800" dirty="0">
                          <a:effectLst/>
                        </a:rPr>
                        <a:t>0.075 ± 0.001</a:t>
                      </a:r>
                      <a:endParaRPr lang="en-CA" sz="18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587556423"/>
                  </a:ext>
                </a:extLst>
              </a:tr>
              <a:tr h="0">
                <a:tc>
                  <a:txBody>
                    <a:bodyPr/>
                    <a:lstStyle/>
                    <a:p>
                      <a:pPr>
                        <a:lnSpc>
                          <a:spcPct val="115000"/>
                        </a:lnSpc>
                      </a:pPr>
                      <a:r>
                        <a:rPr lang="en-CA" sz="1800" dirty="0">
                          <a:effectLst/>
                        </a:rPr>
                        <a:t>Amplitude for cross-correlation (</a:t>
                      </a:r>
                      <a:r>
                        <a:rPr lang="en-CA" sz="1800" dirty="0" err="1">
                          <a:effectLst/>
                        </a:rPr>
                        <a:t>Go_x</a:t>
                      </a:r>
                      <a:r>
                        <a:rPr lang="en-CA" sz="1800" dirty="0">
                          <a:effectLst/>
                        </a:rPr>
                        <a:t>)</a:t>
                      </a:r>
                      <a:endParaRPr lang="en-CA" sz="18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pPr>
                      <a:r>
                        <a:rPr lang="en-CA" sz="1800" dirty="0">
                          <a:effectLst/>
                        </a:rPr>
                        <a:t>0.059 ± 0.001</a:t>
                      </a:r>
                      <a:endParaRPr lang="en-CA" sz="18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152344454"/>
                  </a:ext>
                </a:extLst>
              </a:tr>
              <a:tr h="0">
                <a:tc>
                  <a:txBody>
                    <a:bodyPr/>
                    <a:lstStyle/>
                    <a:p>
                      <a:pPr>
                        <a:lnSpc>
                          <a:spcPct val="115000"/>
                        </a:lnSpc>
                      </a:pPr>
                      <a:r>
                        <a:rPr lang="en-CA" sz="1800">
                          <a:effectLst/>
                        </a:rPr>
                        <a:t>Reduced χ</a:t>
                      </a:r>
                      <a:r>
                        <a:rPr lang="en-CA" sz="1800" baseline="30000">
                          <a:effectLst/>
                        </a:rPr>
                        <a:t>2</a:t>
                      </a:r>
                      <a:endParaRPr lang="en-CA" sz="18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pPr>
                      <a:r>
                        <a:rPr lang="en-CA" sz="1800" dirty="0">
                          <a:effectLst/>
                        </a:rPr>
                        <a:t>1.03</a:t>
                      </a:r>
                      <a:endParaRPr lang="en-CA" sz="1800" dirty="0">
                        <a:effectLst/>
                        <a:latin typeface="Calibri" panose="020F0502020204030204" pitchFamily="34" charset="0"/>
                        <a:ea typeface="Arial" panose="020B060402020202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2661406741"/>
                  </a:ext>
                </a:extLst>
              </a:tr>
              <a:tr h="0">
                <a:tc>
                  <a:txBody>
                    <a:bodyPr/>
                    <a:lstStyle/>
                    <a:p>
                      <a:pPr>
                        <a:lnSpc>
                          <a:spcPct val="115000"/>
                        </a:lnSpc>
                      </a:pPr>
                      <a:r>
                        <a:rPr lang="en-CA" sz="1800" dirty="0">
                          <a:effectLst/>
                        </a:rPr>
                        <a:t>Hydrodynamic radius (Rh) [</a:t>
                      </a:r>
                      <a:r>
                        <a:rPr lang="en-CA" sz="1800" dirty="0" err="1">
                          <a:effectLst/>
                        </a:rPr>
                        <a:t>Å</a:t>
                      </a:r>
                      <a:r>
                        <a:rPr lang="en-CA" sz="1800" dirty="0">
                          <a:effectLst/>
                        </a:rPr>
                        <a:t>]</a:t>
                      </a:r>
                      <a:endParaRPr lang="en-CA" sz="18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pPr>
                      <a:r>
                        <a:rPr lang="en-CA" sz="1800" dirty="0">
                          <a:effectLst/>
                        </a:rPr>
                        <a:t>60 ± 10</a:t>
                      </a:r>
                      <a:endParaRPr lang="en-CA" sz="18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41614278"/>
                  </a:ext>
                </a:extLst>
              </a:tr>
            </a:tbl>
          </a:graphicData>
        </a:graphic>
      </p:graphicFrame>
      <p:sp>
        <p:nvSpPr>
          <p:cNvPr id="159" name="Rectangle 1">
            <a:extLst>
              <a:ext uri="{FF2B5EF4-FFF2-40B4-BE49-F238E27FC236}">
                <a16:creationId xmlns:a16="http://schemas.microsoft.com/office/drawing/2014/main" id="{6CCF10CC-35FD-B44A-B47E-EDA8AC7D59E2}"/>
              </a:ext>
            </a:extLst>
          </p:cNvPr>
          <p:cNvSpPr>
            <a:spLocks noChangeArrowheads="1"/>
          </p:cNvSpPr>
          <p:nvPr/>
        </p:nvSpPr>
        <p:spPr bwMode="auto">
          <a:xfrm>
            <a:off x="14215589" y="28800791"/>
            <a:ext cx="63813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 2.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dcFCS</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fitting parameters for Apo A2AR(T119C-Q226C) in HDLs.</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0" name="Rectangle 159">
            <a:extLst>
              <a:ext uri="{FF2B5EF4-FFF2-40B4-BE49-F238E27FC236}">
                <a16:creationId xmlns:a16="http://schemas.microsoft.com/office/drawing/2014/main" id="{2E1DC1AA-E09E-164C-84A5-BD8CB8FC1FCD}"/>
              </a:ext>
            </a:extLst>
          </p:cNvPr>
          <p:cNvSpPr/>
          <p:nvPr/>
        </p:nvSpPr>
        <p:spPr>
          <a:xfrm>
            <a:off x="13913287" y="25508326"/>
            <a:ext cx="7124083" cy="2521972"/>
          </a:xfrm>
          <a:prstGeom prst="rect">
            <a:avLst/>
          </a:prstGeom>
        </p:spPr>
        <p:txBody>
          <a:bodyPr wrap="square">
            <a:spAutoFit/>
          </a:bodyPr>
          <a:lstStyle/>
          <a:p>
            <a:pPr marL="800100" lvl="1" indent="-342900">
              <a:lnSpc>
                <a:spcPts val="3200"/>
              </a:lnSpc>
              <a:buFont typeface="Arial" panose="020B0604020202020204" pitchFamily="34" charset="0"/>
              <a:buChar char="•"/>
            </a:pPr>
            <a:r>
              <a:rPr lang="en-US" sz="2400" dirty="0"/>
              <a:t>From the amplitudes for Alexa Fluor 488 (green) and Alexa Fluor 647 (red), the sample was determined to be 75% dually-labelled. The remaining 25% was a heterogeneous mixture of donor-only and acceptor-only labelled receptor.</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B729C2E-B6F5-8143-8616-1110424BD69E}"/>
                  </a:ext>
                </a:extLst>
              </p:cNvPr>
              <p:cNvSpPr/>
              <p:nvPr/>
            </p:nvSpPr>
            <p:spPr>
              <a:xfrm>
                <a:off x="1161128" y="23873580"/>
                <a:ext cx="5382243"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𝑜</m:t>
                          </m:r>
                        </m:sub>
                      </m:sSub>
                      <m:r>
                        <a:rPr lang="en-US" sz="2400" i="0">
                          <a:latin typeface="Cambria Math" panose="02040503050406030204" pitchFamily="18" charset="0"/>
                        </a:rPr>
                        <m:t> </m:t>
                      </m:r>
                      <m:d>
                        <m:dPr>
                          <m:ctrlPr>
                            <a:rPr lang="en-US" sz="2400" i="1">
                              <a:solidFill>
                                <a:srgbClr val="836967"/>
                              </a:solidFill>
                              <a:latin typeface="Cambria Math" panose="02040503050406030204" pitchFamily="18" charset="0"/>
                            </a:rPr>
                          </m:ctrlPr>
                        </m:dPr>
                        <m:e>
                          <m:r>
                            <a:rPr lang="en-US" sz="2400" i="0">
                              <a:latin typeface="Cambria Math" panose="02040503050406030204" pitchFamily="18" charset="0"/>
                            </a:rPr>
                            <m:t>Å</m:t>
                          </m:r>
                        </m:e>
                      </m:d>
                      <m:r>
                        <a:rPr lang="en-US" sz="2400" i="0">
                          <a:latin typeface="Cambria Math" panose="02040503050406030204" pitchFamily="18" charset="0"/>
                        </a:rPr>
                        <m:t>=0.2108</m:t>
                      </m:r>
                      <m:rad>
                        <m:radPr>
                          <m:ctrlPr>
                            <a:rPr lang="en-US" sz="2400" i="1">
                              <a:solidFill>
                                <a:srgbClr val="836967"/>
                              </a:solidFill>
                              <a:latin typeface="Cambria Math" panose="02040503050406030204" pitchFamily="18" charset="0"/>
                            </a:rPr>
                          </m:ctrlPr>
                        </m:radPr>
                        <m:deg>
                          <m:r>
                            <a:rPr lang="en-US" sz="2400" i="0">
                              <a:latin typeface="Cambria Math" panose="02040503050406030204" pitchFamily="18" charset="0"/>
                            </a:rPr>
                            <m:t>6</m:t>
                          </m:r>
                        </m:deg>
                        <m:e>
                          <m:f>
                            <m:fPr>
                              <m:ctrlPr>
                                <a:rPr lang="en-US" sz="2400" i="1">
                                  <a:solidFill>
                                    <a:srgbClr val="836967"/>
                                  </a:solidFill>
                                  <a:latin typeface="Cambria Math" panose="02040503050406030204" pitchFamily="18" charset="0"/>
                                </a:rPr>
                              </m:ctrlPr>
                            </m:fPr>
                            <m:num>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𝛷</m:t>
                                  </m:r>
                                </m:e>
                                <m:sub>
                                  <m:r>
                                    <a:rPr lang="en-US" sz="2400" i="1">
                                      <a:latin typeface="Cambria Math" panose="02040503050406030204" pitchFamily="18" charset="0"/>
                                    </a:rPr>
                                    <m:t>𝐷</m:t>
                                  </m:r>
                                </m:sub>
                              </m:sSub>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𝜅</m:t>
                                  </m:r>
                                </m:e>
                                <m:sup>
                                  <m:r>
                                    <a:rPr lang="en-US" sz="2400" i="0">
                                      <a:latin typeface="Cambria Math" panose="02040503050406030204" pitchFamily="18" charset="0"/>
                                    </a:rPr>
                                    <m:t>2</m:t>
                                  </m:r>
                                </m:sup>
                              </m:sSup>
                            </m:num>
                            <m:den>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𝑛</m:t>
                                  </m:r>
                                </m:e>
                                <m:sup>
                                  <m:r>
                                    <a:rPr lang="en-US" sz="2400" i="0">
                                      <a:latin typeface="Cambria Math" panose="02040503050406030204" pitchFamily="18" charset="0"/>
                                    </a:rPr>
                                    <m:t>4</m:t>
                                  </m:r>
                                </m:sup>
                              </m:sSup>
                            </m:den>
                          </m:f>
                          <m:f>
                            <m:fPr>
                              <m:ctrlPr>
                                <a:rPr lang="en-US" sz="2400" i="1">
                                  <a:solidFill>
                                    <a:srgbClr val="836967"/>
                                  </a:solidFill>
                                  <a:latin typeface="Cambria Math" panose="02040503050406030204" pitchFamily="18" charset="0"/>
                                </a:rPr>
                              </m:ctrlPr>
                            </m:fPr>
                            <m:num>
                              <m:r>
                                <a:rPr lang="en-US" sz="2400" i="1">
                                  <a:latin typeface="Cambria Math" panose="02040503050406030204" pitchFamily="18" charset="0"/>
                                </a:rPr>
                                <m:t>𝐽</m:t>
                              </m:r>
                            </m:num>
                            <m:den>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𝑀</m:t>
                                  </m:r>
                                </m:e>
                                <m:sup>
                                  <m:r>
                                    <a:rPr lang="en-US" sz="2400" i="0">
                                      <a:latin typeface="Cambria Math" panose="02040503050406030204" pitchFamily="18" charset="0"/>
                                    </a:rPr>
                                    <m:t>−1</m:t>
                                  </m:r>
                                </m:sup>
                              </m:sSup>
                              <m:r>
                                <a:rPr lang="en-US" sz="2400" i="1">
                                  <a:latin typeface="Cambria Math" panose="02040503050406030204" pitchFamily="18" charset="0"/>
                                </a:rPr>
                                <m:t>𝑐</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𝑚</m:t>
                                  </m:r>
                                </m:e>
                                <m:sup>
                                  <m:r>
                                    <a:rPr lang="en-US" sz="2400" i="0">
                                      <a:latin typeface="Cambria Math" panose="02040503050406030204" pitchFamily="18" charset="0"/>
                                    </a:rPr>
                                    <m:t>−1</m:t>
                                  </m:r>
                                </m:sup>
                              </m:sSup>
                              <m:r>
                                <a:rPr lang="en-US" sz="2400" i="1">
                                  <a:latin typeface="Cambria Math" panose="02040503050406030204" pitchFamily="18" charset="0"/>
                                </a:rPr>
                                <m:t>𝑛</m:t>
                              </m:r>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𝑚</m:t>
                                  </m:r>
                                </m:e>
                                <m:sup>
                                  <m:r>
                                    <a:rPr lang="en-US" sz="2400" i="0">
                                      <a:latin typeface="Cambria Math" panose="02040503050406030204" pitchFamily="18" charset="0"/>
                                    </a:rPr>
                                    <m:t>4</m:t>
                                  </m:r>
                                </m:sup>
                              </m:sSup>
                            </m:den>
                          </m:f>
                        </m:e>
                      </m:rad>
                    </m:oMath>
                  </m:oMathPara>
                </a14:m>
                <a:endParaRPr lang="en-US" sz="2400" dirty="0"/>
              </a:p>
            </p:txBody>
          </p:sp>
        </mc:Choice>
        <mc:Fallback xmlns="">
          <p:sp>
            <p:nvSpPr>
              <p:cNvPr id="11" name="Rectangle 10">
                <a:extLst>
                  <a:ext uri="{FF2B5EF4-FFF2-40B4-BE49-F238E27FC236}">
                    <a16:creationId xmlns:a16="http://schemas.microsoft.com/office/drawing/2014/main" id="{5B729C2E-B6F5-8143-8616-1110424BD69E}"/>
                  </a:ext>
                </a:extLst>
              </p:cNvPr>
              <p:cNvSpPr>
                <a:spLocks noRot="1" noChangeAspect="1" noMove="1" noResize="1" noEditPoints="1" noAdjustHandles="1" noChangeArrowheads="1" noChangeShapeType="1" noTextEdit="1"/>
              </p:cNvSpPr>
              <p:nvPr/>
            </p:nvSpPr>
            <p:spPr>
              <a:xfrm>
                <a:off x="1161128" y="23873580"/>
                <a:ext cx="5382243" cy="1183529"/>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3774A951-4698-E146-A096-45D45F254A31}"/>
                  </a:ext>
                </a:extLst>
              </p:cNvPr>
              <p:cNvSpPr txBox="1"/>
              <p:nvPr/>
            </p:nvSpPr>
            <p:spPr>
              <a:xfrm>
                <a:off x="1113363" y="25199361"/>
                <a:ext cx="11868086" cy="2521972"/>
              </a:xfrm>
              <a:prstGeom prst="rect">
                <a:avLst/>
              </a:prstGeom>
              <a:noFill/>
            </p:spPr>
            <p:txBody>
              <a:bodyPr wrap="square" rtlCol="0">
                <a:spAutoFit/>
              </a:bodyPr>
              <a:lstStyle/>
              <a:p>
                <a:pPr>
                  <a:lnSpc>
                    <a:spcPts val="3200"/>
                  </a:lnSpc>
                </a:pPr>
                <a14:m>
                  <m:oMath xmlns:m="http://schemas.openxmlformats.org/officeDocument/2006/math">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𝛷</m:t>
                        </m:r>
                      </m:e>
                      <m:sub>
                        <m:r>
                          <a:rPr lang="en-US" sz="2400" i="1">
                            <a:latin typeface="Cambria Math" panose="02040503050406030204" pitchFamily="18" charset="0"/>
                          </a:rPr>
                          <m:t>𝐷</m:t>
                        </m:r>
                      </m:sub>
                    </m:sSub>
                  </m:oMath>
                </a14:m>
                <a:r>
                  <a:rPr lang="en-CA" sz="2400" i="1" dirty="0">
                    <a:latin typeface="+mj-lt"/>
                    <a:cs typeface="Times New Roman" panose="02020603050405020304" pitchFamily="18" charset="0"/>
                  </a:rPr>
                  <a:t> </a:t>
                </a:r>
                <a:r>
                  <a:rPr lang="en-CA" sz="2400" dirty="0">
                    <a:latin typeface="+mj-lt"/>
                    <a:cs typeface="Times New Roman" panose="02020603050405020304" pitchFamily="18" charset="0"/>
                  </a:rPr>
                  <a:t>= fluorescence quantum yield of the donor</a:t>
                </a:r>
                <a:endParaRPr lang="en-CA" sz="2400" i="1" dirty="0">
                  <a:latin typeface="+mj-lt"/>
                  <a:cs typeface="Times New Roman" panose="02020603050405020304" pitchFamily="18" charset="0"/>
                </a:endParaRPr>
              </a:p>
              <a:p>
                <a:pPr>
                  <a:lnSpc>
                    <a:spcPts val="3200"/>
                  </a:lnSpc>
                </a:pPr>
                <a14:m>
                  <m:oMath xmlns:m="http://schemas.openxmlformats.org/officeDocument/2006/math">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𝜅</m:t>
                        </m:r>
                      </m:e>
                      <m:sup>
                        <m:r>
                          <a:rPr lang="en-US" sz="2400">
                            <a:latin typeface="Cambria Math" panose="02040503050406030204" pitchFamily="18" charset="0"/>
                          </a:rPr>
                          <m:t>2</m:t>
                        </m:r>
                      </m:sup>
                    </m:sSup>
                    <m:r>
                      <a:rPr lang="en-US" sz="2400" i="1">
                        <a:latin typeface="Cambria Math" panose="02040503050406030204" pitchFamily="18" charset="0"/>
                      </a:rPr>
                      <m:t> </m:t>
                    </m:r>
                  </m:oMath>
                </a14:m>
                <a:r>
                  <a:rPr lang="en-CA" sz="2400" dirty="0"/>
                  <a:t>= dipole orientation factor, equal to 2/3 if dyes are randomly orientated</a:t>
                </a:r>
              </a:p>
              <a:p>
                <a:pPr>
                  <a:lnSpc>
                    <a:spcPts val="3200"/>
                  </a:lnSpc>
                </a:pPr>
                <a14:m>
                  <m:oMath xmlns:m="http://schemas.openxmlformats.org/officeDocument/2006/math">
                    <m:r>
                      <a:rPr lang="en-US" sz="2400" i="1">
                        <a:latin typeface="Cambria Math" panose="02040503050406030204" pitchFamily="18" charset="0"/>
                      </a:rPr>
                      <m:t>𝐽</m:t>
                    </m:r>
                  </m:oMath>
                </a14:m>
                <a:r>
                  <a:rPr lang="en-CA" sz="2400" dirty="0"/>
                  <a:t> = spectral overlap </a:t>
                </a:r>
                <a14:m>
                  <m:oMath xmlns:m="http://schemas.openxmlformats.org/officeDocument/2006/math">
                    <m:sSup>
                      <m:sSupPr>
                        <m:ctrlPr>
                          <a:rPr lang="en-CA" sz="2400" i="1">
                            <a:latin typeface="Cambria Math" panose="02040503050406030204" pitchFamily="18" charset="0"/>
                          </a:rPr>
                        </m:ctrlPr>
                      </m:sSupPr>
                      <m:e>
                        <m:r>
                          <a:rPr lang="en-CA" sz="2400" i="1">
                            <a:latin typeface="Cambria Math" panose="02040503050406030204" pitchFamily="18" charset="0"/>
                          </a:rPr>
                          <m:t>(</m:t>
                        </m:r>
                        <m:r>
                          <a:rPr lang="en-CA" sz="2400" i="1">
                            <a:latin typeface="Cambria Math" panose="02040503050406030204" pitchFamily="18" charset="0"/>
                          </a:rPr>
                          <m:t>𝑀</m:t>
                        </m:r>
                      </m:e>
                      <m:sup>
                        <m:r>
                          <a:rPr lang="en-CA" sz="2400" i="1">
                            <a:latin typeface="Cambria Math" panose="02040503050406030204" pitchFamily="18" charset="0"/>
                          </a:rPr>
                          <m:t>−1</m:t>
                        </m:r>
                      </m:sup>
                    </m:sSup>
                    <m:r>
                      <a:rPr lang="en-CA" sz="2400" i="1">
                        <a:latin typeface="Cambria Math" panose="02040503050406030204" pitchFamily="18" charset="0"/>
                      </a:rPr>
                      <m:t>𝑐</m:t>
                    </m:r>
                    <m:sSup>
                      <m:sSupPr>
                        <m:ctrlPr>
                          <a:rPr lang="en-CA" sz="2400" i="1">
                            <a:latin typeface="Cambria Math" panose="02040503050406030204" pitchFamily="18" charset="0"/>
                          </a:rPr>
                        </m:ctrlPr>
                      </m:sSupPr>
                      <m:e>
                        <m:r>
                          <a:rPr lang="en-CA" sz="2400" i="1">
                            <a:latin typeface="Cambria Math" panose="02040503050406030204" pitchFamily="18" charset="0"/>
                          </a:rPr>
                          <m:t>𝑚</m:t>
                        </m:r>
                      </m:e>
                      <m:sup>
                        <m:r>
                          <a:rPr lang="en-CA" sz="2400" i="1">
                            <a:latin typeface="Cambria Math" panose="02040503050406030204" pitchFamily="18" charset="0"/>
                          </a:rPr>
                          <m:t>−1</m:t>
                        </m:r>
                      </m:sup>
                    </m:sSup>
                    <m:r>
                      <a:rPr lang="en-CA" sz="2400" i="1">
                        <a:latin typeface="Cambria Math" panose="02040503050406030204" pitchFamily="18" charset="0"/>
                      </a:rPr>
                      <m:t>𝑛</m:t>
                    </m:r>
                    <m:sSup>
                      <m:sSupPr>
                        <m:ctrlPr>
                          <a:rPr lang="en-CA" sz="2400" i="1">
                            <a:latin typeface="Cambria Math" panose="02040503050406030204" pitchFamily="18" charset="0"/>
                          </a:rPr>
                        </m:ctrlPr>
                      </m:sSupPr>
                      <m:e>
                        <m:r>
                          <a:rPr lang="en-CA" sz="2400" i="1">
                            <a:latin typeface="Cambria Math" panose="02040503050406030204" pitchFamily="18" charset="0"/>
                          </a:rPr>
                          <m:t>𝑚</m:t>
                        </m:r>
                      </m:e>
                      <m:sup>
                        <m:r>
                          <a:rPr lang="en-CA" sz="2400" i="1">
                            <a:latin typeface="Cambria Math" panose="02040503050406030204" pitchFamily="18" charset="0"/>
                          </a:rPr>
                          <m:t>4</m:t>
                        </m:r>
                      </m:sup>
                    </m:sSup>
                    <m:r>
                      <a:rPr lang="en-CA" sz="2400" i="1">
                        <a:latin typeface="Cambria Math" panose="02040503050406030204" pitchFamily="18" charset="0"/>
                      </a:rPr>
                      <m:t>)</m:t>
                    </m:r>
                  </m:oMath>
                </a14:m>
                <a:r>
                  <a:rPr lang="en-CA" sz="2400" dirty="0">
                    <a:effectLst/>
                  </a:rPr>
                  <a:t> between the normalized donor emission </a:t>
                </a:r>
                <a:r>
                  <a:rPr lang="en-CA" sz="2400" dirty="0"/>
                  <a:t>spectrum and acceptor absorption spectrum</a:t>
                </a:r>
              </a:p>
              <a:p>
                <a:pPr>
                  <a:lnSpc>
                    <a:spcPts val="3200"/>
                  </a:lnSpc>
                </a:pPr>
                <a:r>
                  <a:rPr lang="en-CA" sz="2400" dirty="0"/>
                  <a:t> </a:t>
                </a:r>
              </a:p>
              <a:p>
                <a:pPr>
                  <a:lnSpc>
                    <a:spcPts val="3200"/>
                  </a:lnSpc>
                </a:pPr>
                <a14:m>
                  <m:oMath xmlns:m="http://schemas.openxmlformats.org/officeDocument/2006/math">
                    <m:r>
                      <a:rPr lang="en-CA" sz="2400" i="1">
                        <a:latin typeface="Cambria Math" panose="02040503050406030204" pitchFamily="18" charset="0"/>
                      </a:rPr>
                      <m:t>𝑛</m:t>
                    </m:r>
                  </m:oMath>
                </a14:m>
                <a:r>
                  <a:rPr lang="en-CA" sz="2400" dirty="0">
                    <a:effectLst/>
                  </a:rPr>
                  <a:t> </a:t>
                </a:r>
                <a:r>
                  <a:rPr lang="en-CA" sz="2400" dirty="0"/>
                  <a:t>= the refractive index of the medium between the dyes</a:t>
                </a:r>
              </a:p>
            </p:txBody>
          </p:sp>
        </mc:Choice>
        <mc:Fallback xmlns="">
          <p:sp>
            <p:nvSpPr>
              <p:cNvPr id="161" name="TextBox 160">
                <a:extLst>
                  <a:ext uri="{FF2B5EF4-FFF2-40B4-BE49-F238E27FC236}">
                    <a16:creationId xmlns:a16="http://schemas.microsoft.com/office/drawing/2014/main" id="{3774A951-4698-E146-A096-45D45F254A31}"/>
                  </a:ext>
                </a:extLst>
              </p:cNvPr>
              <p:cNvSpPr txBox="1">
                <a:spLocks noRot="1" noChangeAspect="1" noMove="1" noResize="1" noEditPoints="1" noAdjustHandles="1" noChangeArrowheads="1" noChangeShapeType="1" noTextEdit="1"/>
              </p:cNvSpPr>
              <p:nvPr/>
            </p:nvSpPr>
            <p:spPr>
              <a:xfrm>
                <a:off x="1113363" y="25199361"/>
                <a:ext cx="11868086" cy="2521972"/>
              </a:xfrm>
              <a:prstGeom prst="rect">
                <a:avLst/>
              </a:prstGeom>
              <a:blipFill>
                <a:blip r:embed="rId13"/>
                <a:stretch>
                  <a:fillRect l="-822" t="-1453" r="-1130" b="-484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AE52935-8DC8-C24D-9673-CA3540AB0B19}"/>
                  </a:ext>
                </a:extLst>
              </p:cNvPr>
              <p:cNvSpPr/>
              <p:nvPr/>
            </p:nvSpPr>
            <p:spPr>
              <a:xfrm>
                <a:off x="6727919" y="26460390"/>
                <a:ext cx="5634491" cy="562655"/>
              </a:xfrm>
              <a:prstGeom prst="rect">
                <a:avLst/>
              </a:prstGeom>
            </p:spPr>
            <p:txBody>
              <a:bodyPr wrap="none">
                <a:spAutoFit/>
              </a:bodyPr>
              <a:lstStyle/>
              <a:p>
                <a14:m>
                  <m:oMath xmlns:m="http://schemas.openxmlformats.org/officeDocument/2006/math">
                    <m:r>
                      <a:rPr lang="en-CA" sz="2400" i="1">
                        <a:latin typeface="Cambria Math" panose="02040503050406030204" pitchFamily="18" charset="0"/>
                        <a:ea typeface="Times New Roman" panose="02020603050405020304" pitchFamily="18" charset="0"/>
                      </a:rPr>
                      <m:t>𝐽</m:t>
                    </m:r>
                    <m:r>
                      <a:rPr lang="en-CA" sz="2400" i="1">
                        <a:latin typeface="Cambria Math" panose="02040503050406030204" pitchFamily="18" charset="0"/>
                        <a:ea typeface="Times New Roman" panose="02020603050405020304" pitchFamily="18" charset="0"/>
                      </a:rPr>
                      <m:t>=</m:t>
                    </m:r>
                    <m:nary>
                      <m:naryPr>
                        <m:ctrlPr>
                          <a:rPr lang="en-CA" sz="24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CA" sz="2400" i="1">
                            <a:effectLst/>
                            <a:latin typeface="Cambria Math" panose="02040503050406030204" pitchFamily="18" charset="0"/>
                            <a:ea typeface="Times New Roman" panose="02020603050405020304" pitchFamily="18" charset="0"/>
                          </a:rPr>
                          <m:t>0</m:t>
                        </m:r>
                      </m:sub>
                      <m:sup>
                        <m:r>
                          <a:rPr lang="en-CA" sz="2400" i="1">
                            <a:effectLst/>
                            <a:latin typeface="Cambria Math" panose="02040503050406030204" pitchFamily="18" charset="0"/>
                            <a:ea typeface="Times New Roman" panose="02020603050405020304" pitchFamily="18" charset="0"/>
                          </a:rPr>
                          <m:t>∞</m:t>
                        </m:r>
                      </m:sup>
                      <m:e>
                        <m:sSub>
                          <m:sSubPr>
                            <m:ctrlPr>
                              <a:rPr lang="en-CA"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𝐷</m:t>
                            </m:r>
                          </m:sub>
                        </m:sSub>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CA" sz="24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𝜆</m:t>
                        </m:r>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CA"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𝜆</m:t>
                            </m:r>
                          </m:e>
                          <m:sup>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en-CA" sz="2400" i="1">
                            <a:effectLst/>
                            <a:latin typeface="Cambria Math" panose="02040503050406030204" pitchFamily="18" charset="0"/>
                            <a:ea typeface="Times New Roman" panose="02020603050405020304" pitchFamily="18" charset="0"/>
                            <a:cs typeface="Times New Roman" panose="02020603050405020304" pitchFamily="18" charset="0"/>
                          </a:rPr>
                          <m:t>𝜆</m:t>
                        </m:r>
                      </m:e>
                    </m:nary>
                  </m:oMath>
                </a14:m>
                <a:r>
                  <a:rPr lang="en-CA" sz="2400" dirty="0">
                    <a:effectLst/>
                    <a:latin typeface="Times New Roman" panose="02020603050405020304" pitchFamily="18" charset="0"/>
                    <a:ea typeface="Times New Roman" panose="02020603050405020304" pitchFamily="18" charset="0"/>
                  </a:rPr>
                  <a:t>    (in M</a:t>
                </a:r>
                <a:r>
                  <a:rPr lang="en-CA" sz="2400" baseline="30000" dirty="0">
                    <a:effectLst/>
                    <a:latin typeface="Times New Roman" panose="02020603050405020304" pitchFamily="18" charset="0"/>
                    <a:ea typeface="Times New Roman" panose="02020603050405020304" pitchFamily="18" charset="0"/>
                  </a:rPr>
                  <a:t>-1</a:t>
                </a:r>
                <a:r>
                  <a:rPr lang="en-CA" sz="2400" dirty="0">
                    <a:effectLst/>
                    <a:latin typeface="Times New Roman" panose="02020603050405020304" pitchFamily="18" charset="0"/>
                    <a:ea typeface="Times New Roman" panose="02020603050405020304" pitchFamily="18" charset="0"/>
                  </a:rPr>
                  <a:t>cm</a:t>
                </a:r>
                <a:r>
                  <a:rPr lang="en-CA" sz="2400" baseline="30000" dirty="0">
                    <a:effectLst/>
                    <a:latin typeface="Times New Roman" panose="02020603050405020304" pitchFamily="18" charset="0"/>
                    <a:ea typeface="Times New Roman" panose="02020603050405020304" pitchFamily="18" charset="0"/>
                  </a:rPr>
                  <a:t>-1</a:t>
                </a:r>
                <a:r>
                  <a:rPr lang="en-CA" sz="2400" dirty="0">
                    <a:effectLst/>
                    <a:latin typeface="Times New Roman" panose="02020603050405020304" pitchFamily="18" charset="0"/>
                    <a:ea typeface="Times New Roman" panose="02020603050405020304" pitchFamily="18" charset="0"/>
                  </a:rPr>
                  <a:t>nm</a:t>
                </a:r>
                <a:r>
                  <a:rPr lang="en-CA" sz="2400" baseline="30000" dirty="0">
                    <a:effectLst/>
                    <a:latin typeface="Times New Roman" panose="02020603050405020304" pitchFamily="18" charset="0"/>
                    <a:ea typeface="Times New Roman" panose="02020603050405020304" pitchFamily="18" charset="0"/>
                  </a:rPr>
                  <a:t>4</a:t>
                </a:r>
                <a:r>
                  <a:rPr lang="en-CA" sz="2400" dirty="0">
                    <a:effectLst/>
                    <a:latin typeface="Times New Roman" panose="02020603050405020304" pitchFamily="18" charset="0"/>
                    <a:ea typeface="Times New Roman" panose="02020603050405020304" pitchFamily="18" charset="0"/>
                  </a:rPr>
                  <a:t>) </a:t>
                </a:r>
                <a:endParaRPr lang="en-US" sz="2400" dirty="0"/>
              </a:p>
            </p:txBody>
          </p:sp>
        </mc:Choice>
        <mc:Fallback xmlns="">
          <p:sp>
            <p:nvSpPr>
              <p:cNvPr id="12" name="Rectangle 11">
                <a:extLst>
                  <a:ext uri="{FF2B5EF4-FFF2-40B4-BE49-F238E27FC236}">
                    <a16:creationId xmlns:a16="http://schemas.microsoft.com/office/drawing/2014/main" id="{7AE52935-8DC8-C24D-9673-CA3540AB0B19}"/>
                  </a:ext>
                </a:extLst>
              </p:cNvPr>
              <p:cNvSpPr>
                <a:spLocks noRot="1" noChangeAspect="1" noMove="1" noResize="1" noEditPoints="1" noAdjustHandles="1" noChangeArrowheads="1" noChangeShapeType="1" noTextEdit="1"/>
              </p:cNvSpPr>
              <p:nvPr/>
            </p:nvSpPr>
            <p:spPr>
              <a:xfrm>
                <a:off x="6727919" y="26460390"/>
                <a:ext cx="5634491" cy="562655"/>
              </a:xfrm>
              <a:prstGeom prst="rect">
                <a:avLst/>
              </a:prstGeom>
              <a:blipFill>
                <a:blip r:embed="rId14"/>
                <a:stretch>
                  <a:fillRect t="-1087" r="-758" b="-1413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2ADCD5EF-A318-2942-93D4-D600B0A8E32B}"/>
                  </a:ext>
                </a:extLst>
              </p:cNvPr>
              <p:cNvSpPr/>
              <p:nvPr/>
            </p:nvSpPr>
            <p:spPr>
              <a:xfrm>
                <a:off x="1197781" y="22360190"/>
                <a:ext cx="2300694" cy="955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𝐸</m:t>
                      </m:r>
                      <m:r>
                        <a:rPr lang="en-US" sz="3000" i="0">
                          <a:latin typeface="Cambria Math" panose="02040503050406030204" pitchFamily="18" charset="0"/>
                        </a:rPr>
                        <m:t>=1−</m:t>
                      </m:r>
                      <m:f>
                        <m:fPr>
                          <m:ctrlPr>
                            <a:rPr lang="en-US" sz="3000" i="1">
                              <a:solidFill>
                                <a:srgbClr val="836967"/>
                              </a:solidFill>
                              <a:latin typeface="Cambria Math" panose="02040503050406030204" pitchFamily="18" charset="0"/>
                            </a:rPr>
                          </m:ctrlPr>
                        </m:fPr>
                        <m:num>
                          <m:sSub>
                            <m:sSubPr>
                              <m:ctrlPr>
                                <a:rPr lang="en-US" sz="3000" i="1">
                                  <a:solidFill>
                                    <a:srgbClr val="836967"/>
                                  </a:solidFill>
                                  <a:latin typeface="Cambria Math" panose="02040503050406030204" pitchFamily="18" charset="0"/>
                                </a:rPr>
                              </m:ctrlPr>
                            </m:sSubPr>
                            <m:e>
                              <m:r>
                                <a:rPr lang="en-US" sz="3000" i="1">
                                  <a:latin typeface="Cambria Math" panose="02040503050406030204" pitchFamily="18" charset="0"/>
                                </a:rPr>
                                <m:t>𝜏</m:t>
                              </m:r>
                            </m:e>
                            <m:sub>
                              <m:r>
                                <a:rPr lang="en-US" sz="3000" i="1">
                                  <a:latin typeface="Cambria Math" panose="02040503050406030204" pitchFamily="18" charset="0"/>
                                </a:rPr>
                                <m:t>𝐷𝐴</m:t>
                              </m:r>
                            </m:sub>
                          </m:sSub>
                        </m:num>
                        <m:den>
                          <m:sSub>
                            <m:sSubPr>
                              <m:ctrlPr>
                                <a:rPr lang="en-US" sz="3000" i="1">
                                  <a:solidFill>
                                    <a:srgbClr val="836967"/>
                                  </a:solidFill>
                                  <a:latin typeface="Cambria Math" panose="02040503050406030204" pitchFamily="18" charset="0"/>
                                </a:rPr>
                              </m:ctrlPr>
                            </m:sSubPr>
                            <m:e>
                              <m:r>
                                <a:rPr lang="en-US" sz="3000" i="1">
                                  <a:latin typeface="Cambria Math" panose="02040503050406030204" pitchFamily="18" charset="0"/>
                                </a:rPr>
                                <m:t>𝜏</m:t>
                              </m:r>
                            </m:e>
                            <m:sub>
                              <m:r>
                                <a:rPr lang="en-US" sz="3000" i="1">
                                  <a:latin typeface="Cambria Math" panose="02040503050406030204" pitchFamily="18" charset="0"/>
                                </a:rPr>
                                <m:t>𝐷</m:t>
                              </m:r>
                            </m:sub>
                          </m:sSub>
                        </m:den>
                      </m:f>
                    </m:oMath>
                  </m:oMathPara>
                </a14:m>
                <a:endParaRPr lang="en-US" sz="3000" dirty="0"/>
              </a:p>
            </p:txBody>
          </p:sp>
        </mc:Choice>
        <mc:Fallback xmlns="">
          <p:sp>
            <p:nvSpPr>
              <p:cNvPr id="18" name="Rectangle 17">
                <a:extLst>
                  <a:ext uri="{FF2B5EF4-FFF2-40B4-BE49-F238E27FC236}">
                    <a16:creationId xmlns:a16="http://schemas.microsoft.com/office/drawing/2014/main" id="{2ADCD5EF-A318-2942-93D4-D600B0A8E32B}"/>
                  </a:ext>
                </a:extLst>
              </p:cNvPr>
              <p:cNvSpPr>
                <a:spLocks noRot="1" noChangeAspect="1" noMove="1" noResize="1" noEditPoints="1" noAdjustHandles="1" noChangeArrowheads="1" noChangeShapeType="1" noTextEdit="1"/>
              </p:cNvSpPr>
              <p:nvPr/>
            </p:nvSpPr>
            <p:spPr>
              <a:xfrm>
                <a:off x="1197781" y="22360190"/>
                <a:ext cx="2300694" cy="955390"/>
              </a:xfrm>
              <a:prstGeom prst="rect">
                <a:avLst/>
              </a:prstGeom>
              <a:blipFill>
                <a:blip r:embed="rId1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9B1371AE-9252-164A-84B3-E894BBAD0ADB}"/>
                  </a:ext>
                </a:extLst>
              </p:cNvPr>
              <p:cNvSpPr/>
              <p:nvPr/>
            </p:nvSpPr>
            <p:spPr>
              <a:xfrm>
                <a:off x="5000809" y="22010123"/>
                <a:ext cx="8784545" cy="1877437"/>
              </a:xfrm>
              <a:prstGeom prst="rect">
                <a:avLst/>
              </a:prstGeom>
            </p:spPr>
            <p:txBody>
              <a:bodyPr wrap="square">
                <a:spAutoFit/>
              </a:bodyPr>
              <a:lstStyle/>
              <a:p>
                <a:pPr algn="just">
                  <a:lnSpc>
                    <a:spcPct val="150000"/>
                  </a:lnSpc>
                </a:pPr>
                <a:r>
                  <a:rPr lang="en-CA" sz="2400" i="1" dirty="0"/>
                  <a:t>E</a:t>
                </a:r>
                <a:r>
                  <a:rPr lang="en-CA" sz="2400" dirty="0">
                    <a:latin typeface="Arial" panose="020B0604020202020204" pitchFamily="34" charset="0"/>
                    <a:cs typeface="Arial" panose="020B0604020202020204" pitchFamily="34" charset="0"/>
                  </a:rPr>
                  <a:t> = FRET efficiency</a:t>
                </a:r>
                <a:endParaRPr lang="en-CA" sz="800" dirty="0">
                  <a:latin typeface="Arial" panose="020B0604020202020204" pitchFamily="34" charset="0"/>
                  <a:cs typeface="Arial" panose="020B0604020202020204" pitchFamily="34" charset="0"/>
                </a:endParaRPr>
              </a:p>
              <a:p>
                <a:pPr algn="just">
                  <a:lnSpc>
                    <a:spcPct val="150000"/>
                  </a:lnSpc>
                </a:pPr>
                <a14:m>
                  <m:oMath xmlns:m="http://schemas.openxmlformats.org/officeDocument/2006/math">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𝜏</m:t>
                        </m:r>
                      </m:e>
                      <m:sub>
                        <m:r>
                          <a:rPr lang="en-US" sz="2400" i="1">
                            <a:latin typeface="Cambria Math" panose="02040503050406030204" pitchFamily="18" charset="0"/>
                          </a:rPr>
                          <m:t>𝐷𝐴</m:t>
                        </m:r>
                      </m:sub>
                    </m:sSub>
                  </m:oMath>
                </a14:m>
                <a:r>
                  <a:rPr lang="en-CA" sz="2400" dirty="0">
                    <a:latin typeface="+mj-lt"/>
                    <a:cs typeface="Times New Roman" panose="02020603050405020304" pitchFamily="18" charset="0"/>
                  </a:rPr>
                  <a:t> = fluorescence lifetime of donor in the presence of acceptor</a:t>
                </a:r>
              </a:p>
              <a:p>
                <a:pPr algn="just">
                  <a:lnSpc>
                    <a:spcPct val="150000"/>
                  </a:lnSpc>
                </a:pPr>
                <a14:m>
                  <m:oMath xmlns:m="http://schemas.openxmlformats.org/officeDocument/2006/math">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𝜏</m:t>
                        </m:r>
                      </m:e>
                      <m:sub>
                        <m:r>
                          <a:rPr lang="en-US" sz="2400" i="1">
                            <a:latin typeface="Cambria Math" panose="02040503050406030204" pitchFamily="18" charset="0"/>
                          </a:rPr>
                          <m:t>𝐷</m:t>
                        </m:r>
                      </m:sub>
                    </m:sSub>
                  </m:oMath>
                </a14:m>
                <a:r>
                  <a:rPr lang="en-CA" sz="2400" dirty="0">
                    <a:latin typeface="Arial" panose="020B0604020202020204" pitchFamily="34" charset="0"/>
                    <a:cs typeface="Arial" panose="020B0604020202020204" pitchFamily="34" charset="0"/>
                  </a:rPr>
                  <a:t> = </a:t>
                </a:r>
                <a:r>
                  <a:rPr lang="en-CA" sz="2400" dirty="0">
                    <a:cs typeface="Times New Roman" panose="02020603050405020304" pitchFamily="18" charset="0"/>
                  </a:rPr>
                  <a:t>fluorescence lifetime of donor in the absence of acceptor</a:t>
                </a:r>
                <a:endParaRPr lang="en-CA" sz="800" dirty="0">
                  <a:latin typeface="Arial" panose="020B0604020202020204" pitchFamily="34" charset="0"/>
                  <a:cs typeface="Arial" panose="020B0604020202020204" pitchFamily="34" charset="0"/>
                </a:endParaRPr>
              </a:p>
              <a:p>
                <a:pPr algn="just"/>
                <a:endParaRPr lang="en-CA" sz="800" dirty="0">
                  <a:latin typeface="Arial" panose="020B0604020202020204" pitchFamily="34" charset="0"/>
                  <a:cs typeface="Arial" panose="020B0604020202020204" pitchFamily="34" charset="0"/>
                </a:endParaRPr>
              </a:p>
            </p:txBody>
          </p:sp>
        </mc:Choice>
        <mc:Fallback xmlns="">
          <p:sp>
            <p:nvSpPr>
              <p:cNvPr id="165" name="Rectangle 164">
                <a:extLst>
                  <a:ext uri="{FF2B5EF4-FFF2-40B4-BE49-F238E27FC236}">
                    <a16:creationId xmlns:a16="http://schemas.microsoft.com/office/drawing/2014/main" id="{9B1371AE-9252-164A-84B3-E894BBAD0ADB}"/>
                  </a:ext>
                </a:extLst>
              </p:cNvPr>
              <p:cNvSpPr>
                <a:spLocks noRot="1" noChangeAspect="1" noMove="1" noResize="1" noEditPoints="1" noAdjustHandles="1" noChangeArrowheads="1" noChangeShapeType="1" noTextEdit="1"/>
              </p:cNvSpPr>
              <p:nvPr/>
            </p:nvSpPr>
            <p:spPr>
              <a:xfrm>
                <a:off x="5000809" y="22010123"/>
                <a:ext cx="8784545" cy="1877437"/>
              </a:xfrm>
              <a:prstGeom prst="rect">
                <a:avLst/>
              </a:prstGeom>
              <a:blipFill>
                <a:blip r:embed="rId16"/>
                <a:stretch>
                  <a:fillRect l="-1041" r="-694"/>
                </a:stretch>
              </a:blipFill>
            </p:spPr>
            <p:txBody>
              <a:bodyPr/>
              <a:lstStyle/>
              <a:p>
                <a:r>
                  <a:rPr lang="en-CA">
                    <a:noFill/>
                  </a:rPr>
                  <a:t> </a:t>
                </a:r>
              </a:p>
            </p:txBody>
          </p:sp>
        </mc:Fallback>
      </mc:AlternateContent>
      <p:sp>
        <p:nvSpPr>
          <p:cNvPr id="166" name="TextBox 165">
            <a:extLst>
              <a:ext uri="{FF2B5EF4-FFF2-40B4-BE49-F238E27FC236}">
                <a16:creationId xmlns:a16="http://schemas.microsoft.com/office/drawing/2014/main" id="{1C41C28E-A2D8-BB44-BEF2-0EFE547DB744}"/>
              </a:ext>
            </a:extLst>
          </p:cNvPr>
          <p:cNvSpPr txBox="1"/>
          <p:nvPr/>
        </p:nvSpPr>
        <p:spPr>
          <a:xfrm>
            <a:off x="9395046" y="16063880"/>
            <a:ext cx="1347548" cy="276999"/>
          </a:xfrm>
          <a:prstGeom prst="rect">
            <a:avLst/>
          </a:prstGeom>
          <a:noFill/>
        </p:spPr>
        <p:txBody>
          <a:bodyPr wrap="none" rtlCol="0">
            <a:spAutoFit/>
          </a:bodyPr>
          <a:lstStyle/>
          <a:p>
            <a:r>
              <a:rPr lang="en-US" sz="1200" dirty="0"/>
              <a:t>Wavelength (nm)</a:t>
            </a:r>
          </a:p>
        </p:txBody>
      </p:sp>
      <p:sp>
        <p:nvSpPr>
          <p:cNvPr id="183" name="TextBox 182">
            <a:extLst>
              <a:ext uri="{FF2B5EF4-FFF2-40B4-BE49-F238E27FC236}">
                <a16:creationId xmlns:a16="http://schemas.microsoft.com/office/drawing/2014/main" id="{6A04956E-617B-C041-A1BC-64E0A3FFD8E7}"/>
              </a:ext>
            </a:extLst>
          </p:cNvPr>
          <p:cNvSpPr txBox="1"/>
          <p:nvPr/>
        </p:nvSpPr>
        <p:spPr>
          <a:xfrm rot="16200000">
            <a:off x="6818965" y="14271968"/>
            <a:ext cx="1720343" cy="276999"/>
          </a:xfrm>
          <a:prstGeom prst="rect">
            <a:avLst/>
          </a:prstGeom>
          <a:noFill/>
        </p:spPr>
        <p:txBody>
          <a:bodyPr wrap="none" rtlCol="0">
            <a:spAutoFit/>
          </a:bodyPr>
          <a:lstStyle/>
          <a:p>
            <a:r>
              <a:rPr lang="en-US" sz="1200" dirty="0"/>
              <a:t>Fluorescence Intensity</a:t>
            </a:r>
          </a:p>
        </p:txBody>
      </p:sp>
      <p:pic>
        <p:nvPicPr>
          <p:cNvPr id="184" name="image32.png">
            <a:extLst>
              <a:ext uri="{FF2B5EF4-FFF2-40B4-BE49-F238E27FC236}">
                <a16:creationId xmlns:a16="http://schemas.microsoft.com/office/drawing/2014/main" id="{504CF34B-9E26-E74A-9B6F-EB4D3BCBF776}"/>
              </a:ext>
            </a:extLst>
          </p:cNvPr>
          <p:cNvPicPr/>
          <p:nvPr/>
        </p:nvPicPr>
        <p:blipFill>
          <a:blip r:embed="rId17"/>
          <a:srcRect/>
          <a:stretch>
            <a:fillRect/>
          </a:stretch>
        </p:blipFill>
        <p:spPr>
          <a:xfrm>
            <a:off x="13946035" y="6877048"/>
            <a:ext cx="6076848" cy="4044241"/>
          </a:xfrm>
          <a:prstGeom prst="rect">
            <a:avLst/>
          </a:prstGeom>
          <a:ln/>
        </p:spPr>
      </p:pic>
      <p:sp>
        <p:nvSpPr>
          <p:cNvPr id="19" name="Rectangle 18">
            <a:extLst>
              <a:ext uri="{FF2B5EF4-FFF2-40B4-BE49-F238E27FC236}">
                <a16:creationId xmlns:a16="http://schemas.microsoft.com/office/drawing/2014/main" id="{3B666407-69C3-A146-A878-0DA0A6CD00C8}"/>
              </a:ext>
            </a:extLst>
          </p:cNvPr>
          <p:cNvSpPr/>
          <p:nvPr/>
        </p:nvSpPr>
        <p:spPr bwMode="auto">
          <a:xfrm>
            <a:off x="25954145" y="7803320"/>
            <a:ext cx="2509486" cy="8318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sp>
        <p:nvSpPr>
          <p:cNvPr id="191" name="Rectangle 190">
            <a:extLst>
              <a:ext uri="{FF2B5EF4-FFF2-40B4-BE49-F238E27FC236}">
                <a16:creationId xmlns:a16="http://schemas.microsoft.com/office/drawing/2014/main" id="{C44D78A8-2977-1946-94BD-88629EB1A9AE}"/>
              </a:ext>
            </a:extLst>
          </p:cNvPr>
          <p:cNvSpPr/>
          <p:nvPr/>
        </p:nvSpPr>
        <p:spPr>
          <a:xfrm>
            <a:off x="20028622" y="6925725"/>
            <a:ext cx="8743402" cy="1754326"/>
          </a:xfrm>
          <a:prstGeom prst="rect">
            <a:avLst/>
          </a:prstGeom>
        </p:spPr>
        <p:txBody>
          <a:bodyPr wrap="square">
            <a:spAutoFit/>
          </a:bodyPr>
          <a:lstStyle/>
          <a:p>
            <a:pPr marL="342900" indent="-342900">
              <a:lnSpc>
                <a:spcPct val="150000"/>
              </a:lnSpc>
              <a:buFont typeface="Arial" panose="020B0604020202020204" pitchFamily="34" charset="0"/>
              <a:buChar char="•"/>
            </a:pPr>
            <a:r>
              <a:rPr lang="en-CA" sz="2400" dirty="0">
                <a:latin typeface="+mj-lt"/>
              </a:rPr>
              <a:t>Fluorescence lifetime measurements confirm the existence of FRET in the Apo </a:t>
            </a:r>
            <a:r>
              <a:rPr lang="en-CA" sz="2400" dirty="0">
                <a:ea typeface="Calibri" panose="020F0502020204030204" pitchFamily="34" charset="0"/>
                <a:cs typeface="Times New Roman" panose="02020603050405020304" pitchFamily="18" charset="0"/>
              </a:rPr>
              <a:t>A</a:t>
            </a:r>
            <a:r>
              <a:rPr lang="en-CA" sz="2400" baseline="-25000" dirty="0">
                <a:ea typeface="Calibri" panose="020F0502020204030204" pitchFamily="34" charset="0"/>
                <a:cs typeface="Times New Roman" panose="02020603050405020304" pitchFamily="18" charset="0"/>
              </a:rPr>
              <a:t>2A</a:t>
            </a:r>
            <a:r>
              <a:rPr lang="en-CA" sz="2400" dirty="0">
                <a:ea typeface="Calibri" panose="020F0502020204030204" pitchFamily="34" charset="0"/>
                <a:cs typeface="Times New Roman" panose="02020603050405020304" pitchFamily="18" charset="0"/>
              </a:rPr>
              <a:t>R</a:t>
            </a:r>
            <a:r>
              <a:rPr lang="en-CA" sz="2400" dirty="0">
                <a:latin typeface="+mj-lt"/>
              </a:rPr>
              <a:t> sample.</a:t>
            </a:r>
          </a:p>
          <a:p>
            <a:pPr marL="342900" indent="-342900">
              <a:lnSpc>
                <a:spcPct val="150000"/>
              </a:lnSpc>
              <a:buFont typeface="Arial" panose="020B0604020202020204" pitchFamily="34" charset="0"/>
              <a:buChar char="•"/>
            </a:pPr>
            <a:r>
              <a:rPr lang="en-CA" sz="2400" dirty="0">
                <a:latin typeface="+mj-lt"/>
              </a:rPr>
              <a:t>Average FRET efficiency estimated at 70 ± 2%.</a:t>
            </a:r>
          </a:p>
        </p:txBody>
      </p:sp>
      <p:graphicFrame>
        <p:nvGraphicFramePr>
          <p:cNvPr id="192" name="Table 191">
            <a:extLst>
              <a:ext uri="{FF2B5EF4-FFF2-40B4-BE49-F238E27FC236}">
                <a16:creationId xmlns:a16="http://schemas.microsoft.com/office/drawing/2014/main" id="{BCACA11B-6E7F-064B-9F98-73B9025FCC76}"/>
              </a:ext>
            </a:extLst>
          </p:cNvPr>
          <p:cNvGraphicFramePr>
            <a:graphicFrameLocks noGrp="1"/>
          </p:cNvGraphicFramePr>
          <p:nvPr>
            <p:extLst>
              <p:ext uri="{D42A27DB-BD31-4B8C-83A1-F6EECF244321}">
                <p14:modId xmlns:p14="http://schemas.microsoft.com/office/powerpoint/2010/main" val="387249962"/>
              </p:ext>
            </p:extLst>
          </p:nvPr>
        </p:nvGraphicFramePr>
        <p:xfrm>
          <a:off x="22709562" y="9154807"/>
          <a:ext cx="3502357" cy="1539240"/>
        </p:xfrm>
        <a:graphic>
          <a:graphicData uri="http://schemas.openxmlformats.org/drawingml/2006/table">
            <a:tbl>
              <a:tblPr>
                <a:tableStyleId>{08FB837D-C827-4EFA-A057-4D05807E0F7C}</a:tableStyleId>
              </a:tblPr>
              <a:tblGrid>
                <a:gridCol w="1487035">
                  <a:extLst>
                    <a:ext uri="{9D8B030D-6E8A-4147-A177-3AD203B41FA5}">
                      <a16:colId xmlns:a16="http://schemas.microsoft.com/office/drawing/2014/main" val="3865823426"/>
                    </a:ext>
                  </a:extLst>
                </a:gridCol>
                <a:gridCol w="2015322">
                  <a:extLst>
                    <a:ext uri="{9D8B030D-6E8A-4147-A177-3AD203B41FA5}">
                      <a16:colId xmlns:a16="http://schemas.microsoft.com/office/drawing/2014/main" val="3137749933"/>
                    </a:ext>
                  </a:extLst>
                </a:gridCol>
              </a:tblGrid>
              <a:tr h="230822">
                <a:tc>
                  <a:txBody>
                    <a:bodyPr/>
                    <a:lstStyle/>
                    <a:p>
                      <a:pPr>
                        <a:lnSpc>
                          <a:spcPct val="115000"/>
                        </a:lnSpc>
                      </a:pPr>
                      <a:r>
                        <a:rPr lang="en-CA" sz="1600" dirty="0" err="1">
                          <a:effectLst/>
                        </a:rPr>
                        <a:t>τ</a:t>
                      </a:r>
                      <a:r>
                        <a:rPr lang="en-CA" sz="1600" baseline="-25000" dirty="0" err="1">
                          <a:effectLst/>
                        </a:rPr>
                        <a:t>D</a:t>
                      </a:r>
                      <a:r>
                        <a:rPr lang="en-CA" sz="1600" baseline="-25000" dirty="0">
                          <a:effectLst/>
                        </a:rPr>
                        <a:t> </a:t>
                      </a:r>
                      <a:r>
                        <a:rPr lang="en-CA" sz="1600" dirty="0">
                          <a:effectLst/>
                        </a:rPr>
                        <a:t>(ns)</a:t>
                      </a:r>
                      <a:endParaRPr lang="en-CA" sz="16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pPr>
                      <a:r>
                        <a:rPr lang="en-CA" sz="1600">
                          <a:effectLst/>
                        </a:rPr>
                        <a:t>3.53 ± 0.03</a:t>
                      </a:r>
                      <a:endParaRPr lang="en-CA" sz="16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49278585"/>
                  </a:ext>
                </a:extLst>
              </a:tr>
              <a:tr h="230822">
                <a:tc>
                  <a:txBody>
                    <a:bodyPr/>
                    <a:lstStyle/>
                    <a:p>
                      <a:pPr>
                        <a:lnSpc>
                          <a:spcPct val="115000"/>
                        </a:lnSpc>
                      </a:pPr>
                      <a:r>
                        <a:rPr lang="en-CA" sz="1600">
                          <a:effectLst/>
                        </a:rPr>
                        <a:t>τ</a:t>
                      </a:r>
                      <a:r>
                        <a:rPr lang="en-CA" sz="1600" baseline="-25000">
                          <a:effectLst/>
                        </a:rPr>
                        <a:t>DA </a:t>
                      </a:r>
                      <a:r>
                        <a:rPr lang="en-CA" sz="1600">
                          <a:effectLst/>
                        </a:rPr>
                        <a:t>(ns)</a:t>
                      </a:r>
                      <a:endParaRPr lang="en-CA" sz="16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pPr>
                      <a:r>
                        <a:rPr lang="en-CA" sz="1600" dirty="0">
                          <a:effectLst/>
                        </a:rPr>
                        <a:t>1.08 ± 0.06</a:t>
                      </a:r>
                      <a:endParaRPr lang="en-CA"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20288278"/>
                  </a:ext>
                </a:extLst>
              </a:tr>
              <a:tr h="230822">
                <a:tc>
                  <a:txBody>
                    <a:bodyPr/>
                    <a:lstStyle/>
                    <a:p>
                      <a:pPr>
                        <a:lnSpc>
                          <a:spcPct val="115000"/>
                        </a:lnSpc>
                      </a:pPr>
                      <a:r>
                        <a:rPr lang="en-CA" sz="1600">
                          <a:effectLst/>
                        </a:rPr>
                        <a:t>τ</a:t>
                      </a:r>
                      <a:r>
                        <a:rPr lang="en-CA" sz="1600" baseline="-25000">
                          <a:effectLst/>
                        </a:rPr>
                        <a:t>3 </a:t>
                      </a:r>
                      <a:r>
                        <a:rPr lang="en-CA" sz="1600">
                          <a:effectLst/>
                        </a:rPr>
                        <a:t>(ns)</a:t>
                      </a:r>
                      <a:endParaRPr lang="en-CA" sz="16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pPr>
                      <a:r>
                        <a:rPr lang="en-CA" sz="1600" dirty="0">
                          <a:effectLst/>
                        </a:rPr>
                        <a:t>0.15 ± 0.02</a:t>
                      </a:r>
                      <a:endParaRPr lang="en-CA"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43309156"/>
                  </a:ext>
                </a:extLst>
              </a:tr>
              <a:tr h="230822">
                <a:tc>
                  <a:txBody>
                    <a:bodyPr/>
                    <a:lstStyle/>
                    <a:p>
                      <a:pPr>
                        <a:lnSpc>
                          <a:spcPct val="115000"/>
                        </a:lnSpc>
                      </a:pPr>
                      <a:r>
                        <a:rPr lang="en-CA" sz="1600" dirty="0">
                          <a:effectLst/>
                        </a:rPr>
                        <a:t>β</a:t>
                      </a:r>
                      <a:r>
                        <a:rPr lang="en-CA" sz="1600" baseline="-25000" dirty="0">
                          <a:effectLst/>
                        </a:rPr>
                        <a:t>1</a:t>
                      </a:r>
                      <a:endParaRPr lang="en-CA" sz="16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pPr>
                      <a:r>
                        <a:rPr lang="en-CA" sz="1600" dirty="0">
                          <a:effectLst/>
                        </a:rPr>
                        <a:t>0.58 ± 0.01</a:t>
                      </a:r>
                      <a:endParaRPr lang="en-CA"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364967179"/>
                  </a:ext>
                </a:extLst>
              </a:tr>
              <a:tr h="230822">
                <a:tc>
                  <a:txBody>
                    <a:bodyPr/>
                    <a:lstStyle/>
                    <a:p>
                      <a:pPr>
                        <a:lnSpc>
                          <a:spcPct val="115000"/>
                        </a:lnSpc>
                      </a:pPr>
                      <a:r>
                        <a:rPr lang="en-CA" sz="1600">
                          <a:effectLst/>
                        </a:rPr>
                        <a:t>β</a:t>
                      </a:r>
                      <a:r>
                        <a:rPr lang="en-CA" sz="1600" baseline="-25000">
                          <a:effectLst/>
                        </a:rPr>
                        <a:t>2</a:t>
                      </a:r>
                      <a:endParaRPr lang="en-CA" sz="16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pPr>
                      <a:r>
                        <a:rPr lang="en-CA" sz="1600" dirty="0">
                          <a:effectLst/>
                        </a:rPr>
                        <a:t>0.22 ± 0.01</a:t>
                      </a:r>
                      <a:endParaRPr lang="en-CA"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0337548"/>
                  </a:ext>
                </a:extLst>
              </a:tr>
              <a:tr h="230822">
                <a:tc>
                  <a:txBody>
                    <a:bodyPr/>
                    <a:lstStyle/>
                    <a:p>
                      <a:pPr>
                        <a:lnSpc>
                          <a:spcPct val="115000"/>
                        </a:lnSpc>
                      </a:pPr>
                      <a:r>
                        <a:rPr lang="en-CA" sz="1600">
                          <a:effectLst/>
                        </a:rPr>
                        <a:t>Reduced χ</a:t>
                      </a:r>
                      <a:r>
                        <a:rPr lang="en-CA" sz="1600" baseline="30000">
                          <a:effectLst/>
                        </a:rPr>
                        <a:t>2</a:t>
                      </a:r>
                      <a:endParaRPr lang="en-CA" sz="16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pPr>
                      <a:r>
                        <a:rPr lang="en-CA" sz="1600" dirty="0">
                          <a:effectLst/>
                        </a:rPr>
                        <a:t>1.05</a:t>
                      </a:r>
                      <a:endParaRPr lang="en-CA" sz="16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750235601"/>
                  </a:ext>
                </a:extLst>
              </a:tr>
            </a:tbl>
          </a:graphicData>
        </a:graphic>
      </p:graphicFrame>
      <mc:AlternateContent xmlns:mc="http://schemas.openxmlformats.org/markup-compatibility/2006" xmlns:a14="http://schemas.microsoft.com/office/drawing/2010/main">
        <mc:Choice Requires="a14">
          <p:sp>
            <p:nvSpPr>
              <p:cNvPr id="193" name="Rectangle 192">
                <a:extLst>
                  <a:ext uri="{FF2B5EF4-FFF2-40B4-BE49-F238E27FC236}">
                    <a16:creationId xmlns:a16="http://schemas.microsoft.com/office/drawing/2014/main" id="{0C858DD0-35F5-9045-BF14-06CE2ECABD2E}"/>
                  </a:ext>
                </a:extLst>
              </p:cNvPr>
              <p:cNvSpPr/>
              <p:nvPr/>
            </p:nvSpPr>
            <p:spPr>
              <a:xfrm>
                <a:off x="1652469" y="28641348"/>
                <a:ext cx="11699820" cy="89896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CA" sz="2400" i="1" smtClean="0">
                          <a:latin typeface="Cambria Math" panose="02040503050406030204" pitchFamily="18" charset="0"/>
                          <a:ea typeface="Calibri" panose="020F0502020204030204" pitchFamily="34" charset="0"/>
                          <a:cs typeface="Times New Roman" panose="02020603050405020304" pitchFamily="18" charset="0"/>
                        </a:rPr>
                        <m:t>𝐹</m:t>
                      </m:r>
                      <m:d>
                        <m:d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CA" sz="2400" b="0" i="1" smtClean="0">
                              <a:effectLst/>
                              <a:latin typeface="Cambria Math" panose="02040503050406030204" pitchFamily="18" charset="0"/>
                              <a:ea typeface="Calibri" panose="020F0502020204030204" pitchFamily="34" charset="0"/>
                              <a:cs typeface="Times New Roman" panose="02020603050405020304" pitchFamily="18" charset="0"/>
                            </a:rPr>
                            <m:t>𝑡</m:t>
                          </m:r>
                        </m:e>
                      </m:d>
                      <m:r>
                        <a:rPr lang="en-CA" sz="2400" b="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𝛽</m:t>
                              </m:r>
                            </m:e>
                            <m:sub>
                              <m:r>
                                <a:rPr lang="en-CA" sz="2400" i="1">
                                  <a:latin typeface="Cambria Math" panose="02040503050406030204" pitchFamily="18" charset="0"/>
                                  <a:cs typeface="Times New Roman" panose="02020603050405020304" pitchFamily="18" charset="0"/>
                                </a:rPr>
                                <m:t>1</m:t>
                              </m:r>
                            </m:sub>
                          </m:sSub>
                        </m:num>
                        <m:den>
                          <m:r>
                            <a:rPr lang="en-CA" sz="2400" i="1">
                              <a:latin typeface="Cambria Math" panose="02040503050406030204" pitchFamily="18" charset="0"/>
                              <a:cs typeface="Times New Roman" panose="02020603050405020304" pitchFamily="18" charset="0"/>
                            </a:rPr>
                            <m:t>1−</m:t>
                          </m:r>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𝑇</m:t>
                                  </m:r>
                                </m:num>
                                <m:den>
                                  <m:sSub>
                                    <m:sSubPr>
                                      <m:ctrlPr>
                                        <a:rPr lang="en-CA" sz="2400" i="1">
                                          <a:latin typeface="Cambria Math" panose="02040503050406030204" pitchFamily="18" charset="0"/>
                                          <a:cs typeface="Times New Roman" panose="02020603050405020304" pitchFamily="18" charset="0"/>
                                        </a:rPr>
                                      </m:ctrlPr>
                                    </m:sSubPr>
                                    <m:e>
                                      <m:r>
                                        <a:rPr lang="en-CA" sz="2400" i="1">
                                          <a:latin typeface="Cambria Math" panose="02040503050406030204" pitchFamily="18" charset="0"/>
                                          <a:ea typeface="Cambria Math" panose="02040503050406030204" pitchFamily="18" charset="0"/>
                                          <a:cs typeface="Times New Roman" panose="02020603050405020304" pitchFamily="18" charset="0"/>
                                        </a:rPr>
                                        <m:t>𝜏</m:t>
                                      </m:r>
                                    </m:e>
                                    <m:sub>
                                      <m:r>
                                        <a:rPr lang="en-CA" sz="2400" i="1">
                                          <a:latin typeface="Cambria Math" panose="02040503050406030204" pitchFamily="18" charset="0"/>
                                          <a:ea typeface="Cambria Math" panose="02040503050406030204" pitchFamily="18" charset="0"/>
                                          <a:cs typeface="Times New Roman" panose="02020603050405020304" pitchFamily="18" charset="0"/>
                                        </a:rPr>
                                        <m:t>𝐿</m:t>
                                      </m:r>
                                      <m:r>
                                        <a:rPr lang="en-CA" sz="2400" i="1">
                                          <a:latin typeface="Cambria Math" panose="02040503050406030204" pitchFamily="18" charset="0"/>
                                          <a:ea typeface="Cambria Math" panose="02040503050406030204" pitchFamily="18" charset="0"/>
                                          <a:cs typeface="Times New Roman" panose="02020603050405020304" pitchFamily="18" charset="0"/>
                                        </a:rPr>
                                        <m:t>1</m:t>
                                      </m:r>
                                    </m:sub>
                                  </m:sSub>
                                </m:den>
                              </m:f>
                            </m:sup>
                          </m:sSup>
                        </m:den>
                      </m:f>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𝑡</m:t>
                              </m:r>
                            </m:num>
                            <m:den>
                              <m:sSub>
                                <m:sSubPr>
                                  <m:ctrlPr>
                                    <a:rPr lang="en-CA" sz="2400" i="1">
                                      <a:latin typeface="Cambria Math" panose="02040503050406030204" pitchFamily="18" charset="0"/>
                                      <a:cs typeface="Times New Roman" panose="02020603050405020304" pitchFamily="18" charset="0"/>
                                    </a:rPr>
                                  </m:ctrlPr>
                                </m:sSubPr>
                                <m:e>
                                  <m:r>
                                    <a:rPr lang="en-CA" sz="2400" i="1">
                                      <a:latin typeface="Cambria Math" panose="02040503050406030204" pitchFamily="18" charset="0"/>
                                      <a:ea typeface="Cambria Math" panose="02040503050406030204" pitchFamily="18" charset="0"/>
                                      <a:cs typeface="Times New Roman" panose="02020603050405020304" pitchFamily="18" charset="0"/>
                                    </a:rPr>
                                    <m:t>𝜏</m:t>
                                  </m:r>
                                </m:e>
                                <m:sub>
                                  <m:r>
                                    <a:rPr lang="en-CA" sz="2400" i="1">
                                      <a:latin typeface="Cambria Math" panose="02040503050406030204" pitchFamily="18" charset="0"/>
                                      <a:ea typeface="Cambria Math" panose="02040503050406030204" pitchFamily="18" charset="0"/>
                                      <a:cs typeface="Times New Roman" panose="02020603050405020304" pitchFamily="18" charset="0"/>
                                    </a:rPr>
                                    <m:t>𝐿</m:t>
                                  </m:r>
                                  <m:r>
                                    <a:rPr lang="en-CA" sz="2400" i="1">
                                      <a:latin typeface="Cambria Math" panose="02040503050406030204" pitchFamily="18" charset="0"/>
                                      <a:ea typeface="Cambria Math" panose="02040503050406030204" pitchFamily="18" charset="0"/>
                                      <a:cs typeface="Times New Roman" panose="02020603050405020304" pitchFamily="18" charset="0"/>
                                    </a:rPr>
                                    <m:t>1</m:t>
                                  </m:r>
                                </m:sub>
                              </m:sSub>
                            </m:den>
                          </m:f>
                        </m:sup>
                      </m:sSup>
                      <m:r>
                        <a:rPr lang="en-CA"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sSub>
                            <m:sSubPr>
                              <m:ctrlPr>
                                <a:rPr lang="en-US" sz="2400" i="1">
                                  <a:latin typeface="Cambria Math" panose="02040503050406030204" pitchFamily="18"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𝛽</m:t>
                              </m:r>
                            </m:e>
                            <m:sub>
                              <m:r>
                                <a:rPr lang="en-CA" sz="2400" i="1">
                                  <a:latin typeface="Cambria Math" panose="02040503050406030204" pitchFamily="18" charset="0"/>
                                  <a:ea typeface="Calibri" panose="020F0502020204030204" pitchFamily="34" charset="0"/>
                                  <a:cs typeface="Times New Roman" panose="02020603050405020304" pitchFamily="18" charset="0"/>
                                </a:rPr>
                                <m:t>2</m:t>
                              </m:r>
                            </m:sub>
                          </m:sSub>
                        </m:num>
                        <m:den>
                          <m:r>
                            <a:rPr lang="en-CA" sz="2400" i="1">
                              <a:latin typeface="Cambria Math" panose="02040503050406030204" pitchFamily="18" charset="0"/>
                              <a:cs typeface="Times New Roman" panose="02020603050405020304" pitchFamily="18" charset="0"/>
                            </a:rPr>
                            <m:t>1−</m:t>
                          </m:r>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𝑇</m:t>
                                  </m:r>
                                </m:num>
                                <m:den>
                                  <m:sSub>
                                    <m:sSubPr>
                                      <m:ctrlPr>
                                        <a:rPr lang="en-CA" sz="2400" i="1">
                                          <a:latin typeface="Cambria Math" panose="02040503050406030204" pitchFamily="18" charset="0"/>
                                          <a:cs typeface="Times New Roman" panose="02020603050405020304" pitchFamily="18" charset="0"/>
                                        </a:rPr>
                                      </m:ctrlPr>
                                    </m:sSubPr>
                                    <m:e>
                                      <m:r>
                                        <a:rPr lang="en-CA" sz="2400" i="1">
                                          <a:latin typeface="Cambria Math" panose="02040503050406030204" pitchFamily="18" charset="0"/>
                                          <a:ea typeface="Cambria Math" panose="02040503050406030204" pitchFamily="18" charset="0"/>
                                          <a:cs typeface="Times New Roman" panose="02020603050405020304" pitchFamily="18" charset="0"/>
                                        </a:rPr>
                                        <m:t>𝜏</m:t>
                                      </m:r>
                                    </m:e>
                                    <m:sub>
                                      <m:r>
                                        <a:rPr lang="en-CA" sz="2400" i="1">
                                          <a:latin typeface="Cambria Math" panose="02040503050406030204" pitchFamily="18" charset="0"/>
                                          <a:ea typeface="Cambria Math" panose="02040503050406030204" pitchFamily="18" charset="0"/>
                                          <a:cs typeface="Times New Roman" panose="02020603050405020304" pitchFamily="18" charset="0"/>
                                        </a:rPr>
                                        <m:t>𝐿</m:t>
                                      </m:r>
                                      <m:r>
                                        <a:rPr lang="en-CA" sz="2400" i="1">
                                          <a:latin typeface="Cambria Math" panose="02040503050406030204" pitchFamily="18" charset="0"/>
                                          <a:ea typeface="Cambria Math" panose="02040503050406030204" pitchFamily="18" charset="0"/>
                                          <a:cs typeface="Times New Roman" panose="02020603050405020304" pitchFamily="18" charset="0"/>
                                        </a:rPr>
                                        <m:t>2</m:t>
                                      </m:r>
                                    </m:sub>
                                  </m:sSub>
                                </m:den>
                              </m:f>
                            </m:sup>
                          </m:sSup>
                        </m:den>
                      </m:f>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𝑡</m:t>
                              </m:r>
                            </m:num>
                            <m:den>
                              <m:sSub>
                                <m:sSubPr>
                                  <m:ctrlPr>
                                    <a:rPr lang="en-CA" sz="2400" i="1">
                                      <a:latin typeface="Cambria Math" panose="02040503050406030204" pitchFamily="18" charset="0"/>
                                      <a:cs typeface="Times New Roman" panose="02020603050405020304" pitchFamily="18" charset="0"/>
                                    </a:rPr>
                                  </m:ctrlPr>
                                </m:sSubPr>
                                <m:e>
                                  <m:r>
                                    <a:rPr lang="en-CA" sz="2400" i="1">
                                      <a:latin typeface="Cambria Math" panose="02040503050406030204" pitchFamily="18" charset="0"/>
                                      <a:ea typeface="Cambria Math" panose="02040503050406030204" pitchFamily="18" charset="0"/>
                                      <a:cs typeface="Times New Roman" panose="02020603050405020304" pitchFamily="18" charset="0"/>
                                    </a:rPr>
                                    <m:t>𝜏</m:t>
                                  </m:r>
                                </m:e>
                                <m:sub>
                                  <m:r>
                                    <a:rPr lang="en-CA" sz="2400" i="1">
                                      <a:latin typeface="Cambria Math" panose="02040503050406030204" pitchFamily="18" charset="0"/>
                                      <a:ea typeface="Cambria Math" panose="02040503050406030204" pitchFamily="18" charset="0"/>
                                      <a:cs typeface="Times New Roman" panose="02020603050405020304" pitchFamily="18" charset="0"/>
                                    </a:rPr>
                                    <m:t>𝐿</m:t>
                                  </m:r>
                                  <m:r>
                                    <a:rPr lang="en-CA" sz="2400" i="1">
                                      <a:latin typeface="Cambria Math" panose="02040503050406030204" pitchFamily="18" charset="0"/>
                                      <a:ea typeface="Cambria Math" panose="02040503050406030204" pitchFamily="18" charset="0"/>
                                      <a:cs typeface="Times New Roman" panose="02020603050405020304" pitchFamily="18" charset="0"/>
                                    </a:rPr>
                                    <m:t>2</m:t>
                                  </m:r>
                                </m:sub>
                              </m:sSub>
                            </m:den>
                          </m:f>
                        </m:sup>
                      </m:sSup>
                      <m:r>
                        <a:rPr lang="en-CA"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CA" sz="2400" b="0" i="1" smtClean="0">
                              <a:latin typeface="Cambria Math" panose="02040503050406030204" pitchFamily="18" charset="0"/>
                              <a:cs typeface="Times New Roman" panose="02020603050405020304" pitchFamily="18" charset="0"/>
                            </a:rPr>
                            <m:t>1−</m:t>
                          </m:r>
                          <m:sSub>
                            <m:sSubPr>
                              <m:ctrlPr>
                                <a:rPr lang="en-US" sz="2400" i="1">
                                  <a:latin typeface="Cambria Math" panose="02040503050406030204" pitchFamily="18"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𝛽</m:t>
                              </m:r>
                            </m:e>
                            <m:sub>
                              <m:r>
                                <a:rPr lang="en-CA" sz="2400" b="0" i="1" smtClean="0">
                                  <a:latin typeface="Cambria Math" panose="02040503050406030204" pitchFamily="18" charset="0"/>
                                  <a:ea typeface="Calibri" panose="020F0502020204030204" pitchFamily="34" charset="0"/>
                                  <a:cs typeface="Times New Roman" panose="02020603050405020304" pitchFamily="18" charset="0"/>
                                </a:rPr>
                                <m:t>1</m:t>
                              </m:r>
                            </m:sub>
                          </m:sSub>
                          <m:r>
                            <a:rPr lang="en-CA" sz="24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latin typeface="Cambria Math" panose="02040503050406030204" pitchFamily="18"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𝛽</m:t>
                              </m:r>
                            </m:e>
                            <m:sub>
                              <m:r>
                                <a:rPr lang="en-CA" sz="2400" i="1">
                                  <a:latin typeface="Cambria Math" panose="02040503050406030204" pitchFamily="18" charset="0"/>
                                  <a:ea typeface="Calibri" panose="020F0502020204030204" pitchFamily="34" charset="0"/>
                                  <a:cs typeface="Times New Roman" panose="02020603050405020304" pitchFamily="18" charset="0"/>
                                </a:rPr>
                                <m:t>2</m:t>
                              </m:r>
                            </m:sub>
                          </m:sSub>
                        </m:num>
                        <m:den>
                          <m:r>
                            <a:rPr lang="en-CA" sz="2400" i="1">
                              <a:latin typeface="Cambria Math" panose="02040503050406030204" pitchFamily="18" charset="0"/>
                              <a:cs typeface="Times New Roman" panose="02020603050405020304" pitchFamily="18" charset="0"/>
                            </a:rPr>
                            <m:t>1−</m:t>
                          </m:r>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𝑇</m:t>
                                  </m:r>
                                </m:num>
                                <m:den>
                                  <m:sSub>
                                    <m:sSubPr>
                                      <m:ctrlPr>
                                        <a:rPr lang="en-CA" sz="2400" i="1">
                                          <a:latin typeface="Cambria Math" panose="02040503050406030204" pitchFamily="18" charset="0"/>
                                          <a:cs typeface="Times New Roman" panose="02020603050405020304" pitchFamily="18" charset="0"/>
                                        </a:rPr>
                                      </m:ctrlPr>
                                    </m:sSubPr>
                                    <m:e>
                                      <m:r>
                                        <a:rPr lang="en-CA" sz="2400" i="1">
                                          <a:latin typeface="Cambria Math" panose="02040503050406030204" pitchFamily="18" charset="0"/>
                                          <a:ea typeface="Cambria Math" panose="02040503050406030204" pitchFamily="18" charset="0"/>
                                          <a:cs typeface="Times New Roman" panose="02020603050405020304" pitchFamily="18" charset="0"/>
                                        </a:rPr>
                                        <m:t>𝜏</m:t>
                                      </m:r>
                                    </m:e>
                                    <m:sub>
                                      <m:r>
                                        <a:rPr lang="en-CA" sz="2400" i="1">
                                          <a:latin typeface="Cambria Math" panose="02040503050406030204" pitchFamily="18" charset="0"/>
                                          <a:ea typeface="Cambria Math" panose="02040503050406030204" pitchFamily="18" charset="0"/>
                                          <a:cs typeface="Times New Roman" panose="02020603050405020304" pitchFamily="18" charset="0"/>
                                        </a:rPr>
                                        <m:t>𝐿</m:t>
                                      </m:r>
                                      <m:r>
                                        <a:rPr lang="en-CA" sz="2400" i="1">
                                          <a:latin typeface="Cambria Math" panose="02040503050406030204" pitchFamily="18" charset="0"/>
                                          <a:ea typeface="Cambria Math" panose="02040503050406030204" pitchFamily="18" charset="0"/>
                                          <a:cs typeface="Times New Roman" panose="02020603050405020304" pitchFamily="18" charset="0"/>
                                        </a:rPr>
                                        <m:t>3</m:t>
                                      </m:r>
                                    </m:sub>
                                  </m:sSub>
                                </m:den>
                              </m:f>
                            </m:sup>
                          </m:sSup>
                        </m:den>
                      </m:f>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𝑡</m:t>
                              </m:r>
                            </m:num>
                            <m:den>
                              <m:sSub>
                                <m:sSubPr>
                                  <m:ctrlPr>
                                    <a:rPr lang="en-CA" sz="2400" i="1">
                                      <a:latin typeface="Cambria Math" panose="02040503050406030204" pitchFamily="18" charset="0"/>
                                      <a:cs typeface="Times New Roman" panose="02020603050405020304" pitchFamily="18" charset="0"/>
                                    </a:rPr>
                                  </m:ctrlPr>
                                </m:sSubPr>
                                <m:e>
                                  <m:r>
                                    <a:rPr lang="en-CA" sz="2400" i="1">
                                      <a:latin typeface="Cambria Math" panose="02040503050406030204" pitchFamily="18" charset="0"/>
                                      <a:ea typeface="Cambria Math" panose="02040503050406030204" pitchFamily="18" charset="0"/>
                                      <a:cs typeface="Times New Roman" panose="02020603050405020304" pitchFamily="18" charset="0"/>
                                    </a:rPr>
                                    <m:t>𝜏</m:t>
                                  </m:r>
                                </m:e>
                                <m:sub>
                                  <m:r>
                                    <a:rPr lang="en-CA" sz="2400" i="1">
                                      <a:latin typeface="Cambria Math" panose="02040503050406030204" pitchFamily="18" charset="0"/>
                                      <a:ea typeface="Cambria Math" panose="02040503050406030204" pitchFamily="18" charset="0"/>
                                      <a:cs typeface="Times New Roman" panose="02020603050405020304" pitchFamily="18" charset="0"/>
                                    </a:rPr>
                                    <m:t>𝐿</m:t>
                                  </m:r>
                                  <m:r>
                                    <a:rPr lang="en-CA" sz="2400" i="1">
                                      <a:latin typeface="Cambria Math" panose="02040503050406030204" pitchFamily="18" charset="0"/>
                                      <a:ea typeface="Cambria Math" panose="02040503050406030204" pitchFamily="18" charset="0"/>
                                      <a:cs typeface="Times New Roman" panose="02020603050405020304" pitchFamily="18" charset="0"/>
                                    </a:rPr>
                                    <m:t>3</m:t>
                                  </m:r>
                                </m:sub>
                              </m:sSub>
                            </m:den>
                          </m:f>
                        </m:sup>
                      </m:sSup>
                    </m:oMath>
                  </m:oMathPara>
                </a14:m>
                <a:endParaRPr lang="en-US" sz="2400" dirty="0"/>
              </a:p>
            </p:txBody>
          </p:sp>
        </mc:Choice>
        <mc:Fallback xmlns="">
          <p:sp>
            <p:nvSpPr>
              <p:cNvPr id="193" name="Rectangle 192">
                <a:extLst>
                  <a:ext uri="{FF2B5EF4-FFF2-40B4-BE49-F238E27FC236}">
                    <a16:creationId xmlns:a16="http://schemas.microsoft.com/office/drawing/2014/main" id="{0C858DD0-35F5-9045-BF14-06CE2ECABD2E}"/>
                  </a:ext>
                </a:extLst>
              </p:cNvPr>
              <p:cNvSpPr>
                <a:spLocks noRot="1" noChangeAspect="1" noMove="1" noResize="1" noEditPoints="1" noAdjustHandles="1" noChangeArrowheads="1" noChangeShapeType="1" noTextEdit="1"/>
              </p:cNvSpPr>
              <p:nvPr/>
            </p:nvSpPr>
            <p:spPr>
              <a:xfrm>
                <a:off x="1652469" y="28641348"/>
                <a:ext cx="11699820" cy="898964"/>
              </a:xfrm>
              <a:prstGeom prst="rect">
                <a:avLst/>
              </a:prstGeom>
              <a:blipFill>
                <a:blip r:embed="rId1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4" name="Rectangle 193">
                <a:extLst>
                  <a:ext uri="{FF2B5EF4-FFF2-40B4-BE49-F238E27FC236}">
                    <a16:creationId xmlns:a16="http://schemas.microsoft.com/office/drawing/2014/main" id="{FF5D2E1A-E1EB-2546-8D34-950744BAE900}"/>
                  </a:ext>
                </a:extLst>
              </p:cNvPr>
              <p:cNvSpPr/>
              <p:nvPr/>
            </p:nvSpPr>
            <p:spPr>
              <a:xfrm>
                <a:off x="2194701" y="30589473"/>
                <a:ext cx="4526577" cy="65094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CA" sz="2400" b="0" i="1" smtClean="0">
                          <a:effectLst/>
                          <a:latin typeface="Cambria Math" panose="02040503050406030204" pitchFamily="18" charset="0"/>
                          <a:ea typeface="Calibri" panose="020F0502020204030204" pitchFamily="34" charset="0"/>
                          <a:cs typeface="Times New Roman" panose="02020603050405020304" pitchFamily="18" charset="0"/>
                        </a:rPr>
                        <m:t>𝑟</m:t>
                      </m:r>
                      <m:d>
                        <m:d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CA" sz="2400" b="0" i="1" smtClean="0">
                              <a:effectLst/>
                              <a:latin typeface="Cambria Math" panose="02040503050406030204" pitchFamily="18" charset="0"/>
                              <a:ea typeface="Calibri" panose="020F0502020204030204" pitchFamily="34" charset="0"/>
                              <a:cs typeface="Times New Roman" panose="02020603050405020304" pitchFamily="18" charset="0"/>
                            </a:rPr>
                            <m:t>𝑡</m:t>
                          </m:r>
                        </m:e>
                      </m:d>
                      <m:r>
                        <a:rPr lang="en-CA" sz="2400" b="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CA" sz="2400" b="0" i="1" smtClean="0">
                              <a:effectLst/>
                              <a:latin typeface="Cambria Math" panose="02040503050406030204" pitchFamily="18" charset="0"/>
                              <a:cs typeface="Times New Roman" panose="02020603050405020304" pitchFamily="18" charset="0"/>
                            </a:rPr>
                          </m:ctrlPr>
                        </m:sSubPr>
                        <m:e>
                          <m:r>
                            <a:rPr lang="en-CA" sz="2400" b="0" i="1" smtClean="0">
                              <a:effectLst/>
                              <a:latin typeface="Cambria Math" panose="02040503050406030204" pitchFamily="18" charset="0"/>
                              <a:cs typeface="Times New Roman" panose="02020603050405020304" pitchFamily="18" charset="0"/>
                            </a:rPr>
                            <m:t>𝑟</m:t>
                          </m:r>
                        </m:e>
                        <m:sub>
                          <m:r>
                            <m:rPr>
                              <m:sty m:val="p"/>
                            </m:rPr>
                            <a:rPr lang="en-CA" sz="2400" b="0" i="0" smtClean="0">
                              <a:effectLst/>
                              <a:latin typeface="Cambria Math" panose="02040503050406030204" pitchFamily="18" charset="0"/>
                              <a:cs typeface="Times New Roman" panose="02020603050405020304" pitchFamily="18" charset="0"/>
                            </a:rPr>
                            <m:t>o</m:t>
                          </m:r>
                        </m:sub>
                      </m:sSub>
                      <m:d>
                        <m:dPr>
                          <m:begChr m:val="["/>
                          <m:endChr m:val="]"/>
                          <m:ctrlPr>
                            <a:rPr lang="en-CA" sz="2400" i="1" smtClean="0">
                              <a:latin typeface="Cambria Math" panose="02040503050406030204" pitchFamily="18" charset="0"/>
                              <a:cs typeface="Times New Roman" panose="02020603050405020304" pitchFamily="18" charset="0"/>
                            </a:rPr>
                          </m:ctrlPr>
                        </m:dPr>
                        <m:e>
                          <m:sSub>
                            <m:sSubPr>
                              <m:ctrlPr>
                                <a:rPr lang="en-CA" sz="2400" i="1" smtClean="0">
                                  <a:latin typeface="Cambria Math" panose="02040503050406030204" pitchFamily="18" charset="0"/>
                                  <a:cs typeface="Times New Roman" panose="02020603050405020304" pitchFamily="18" charset="0"/>
                                </a:rPr>
                              </m:ctrlPr>
                            </m:sSubPr>
                            <m:e>
                              <m:r>
                                <a:rPr lang="en-CA" sz="2400" i="1">
                                  <a:latin typeface="Cambria Math" panose="02040503050406030204" pitchFamily="18" charset="0"/>
                                  <a:ea typeface="Cambria Math" panose="02040503050406030204" pitchFamily="18" charset="0"/>
                                  <a:cs typeface="Times New Roman" panose="02020603050405020304" pitchFamily="18" charset="0"/>
                                </a:rPr>
                                <m:t>𝛼</m:t>
                              </m:r>
                            </m:e>
                            <m:sub>
                              <m:r>
                                <a:rPr lang="en-CA" sz="2400" b="0" i="1" smtClean="0">
                                  <a:latin typeface="Cambria Math" panose="02040503050406030204" pitchFamily="18" charset="0"/>
                                  <a:cs typeface="Times New Roman" panose="02020603050405020304" pitchFamily="18" charset="0"/>
                                </a:rPr>
                                <m:t>1</m:t>
                              </m:r>
                            </m:sub>
                          </m:sSub>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𝑡</m:t>
                                  </m:r>
                                </m:num>
                                <m:den>
                                  <m:sSub>
                                    <m:sSubPr>
                                      <m:ctrlPr>
                                        <a:rPr lang="en-CA" sz="2400" i="1">
                                          <a:latin typeface="Cambria Math" panose="02040503050406030204" pitchFamily="18" charset="0"/>
                                          <a:cs typeface="Times New Roman" panose="02020603050405020304" pitchFamily="18" charset="0"/>
                                        </a:rPr>
                                      </m:ctrlPr>
                                    </m:sSubPr>
                                    <m:e>
                                      <m:r>
                                        <a:rPr lang="en-CA" sz="240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CA" sz="2400" i="1" smtClean="0">
                                          <a:latin typeface="Cambria Math" panose="02040503050406030204" pitchFamily="18" charset="0"/>
                                          <a:ea typeface="Cambria Math" panose="02040503050406030204" pitchFamily="18" charset="0"/>
                                          <a:cs typeface="Times New Roman" panose="02020603050405020304" pitchFamily="18" charset="0"/>
                                        </a:rPr>
                                        <m:t>1</m:t>
                                      </m:r>
                                    </m:sub>
                                  </m:sSub>
                                </m:den>
                              </m:f>
                            </m:sup>
                          </m:sSup>
                          <m:r>
                            <a:rPr lang="en-CA" sz="2400" i="1">
                              <a:latin typeface="Cambria Math" panose="02040503050406030204" pitchFamily="18" charset="0"/>
                              <a:cs typeface="Times New Roman" panose="02020603050405020304" pitchFamily="18" charset="0"/>
                            </a:rPr>
                            <m:t>+</m:t>
                          </m:r>
                          <m:sSub>
                            <m:sSubPr>
                              <m:ctrlPr>
                                <a:rPr lang="en-CA" sz="2400" i="1" smtClean="0">
                                  <a:latin typeface="Cambria Math" panose="02040503050406030204" pitchFamily="18" charset="0"/>
                                  <a:cs typeface="Times New Roman" panose="02020603050405020304" pitchFamily="18" charset="0"/>
                                </a:rPr>
                              </m:ctrlPr>
                            </m:sSubPr>
                            <m:e>
                              <m:r>
                                <a:rPr lang="en-CA" sz="2400" i="1" smtClean="0">
                                  <a:latin typeface="Cambria Math" panose="02040503050406030204" pitchFamily="18" charset="0"/>
                                  <a:ea typeface="Cambria Math" panose="02040503050406030204" pitchFamily="18" charset="0"/>
                                  <a:cs typeface="Times New Roman" panose="02020603050405020304" pitchFamily="18" charset="0"/>
                                </a:rPr>
                                <m:t>𝛼</m:t>
                              </m:r>
                            </m:e>
                            <m:sub>
                              <m:r>
                                <a:rPr lang="en-CA" sz="2400" b="0" i="1" smtClean="0">
                                  <a:latin typeface="Cambria Math" panose="02040503050406030204" pitchFamily="18" charset="0"/>
                                  <a:cs typeface="Times New Roman" panose="02020603050405020304" pitchFamily="18" charset="0"/>
                                </a:rPr>
                                <m:t>2</m:t>
                              </m:r>
                            </m:sub>
                          </m:sSub>
                          <m:sSup>
                            <m:sSupPr>
                              <m:ctrlPr>
                                <a:rPr lang="en-CA" sz="2400" i="1">
                                  <a:latin typeface="Cambria Math" panose="02040503050406030204" pitchFamily="18" charset="0"/>
                                  <a:cs typeface="Times New Roman" panose="02020603050405020304" pitchFamily="18" charset="0"/>
                                </a:rPr>
                              </m:ctrlPr>
                            </m:sSupPr>
                            <m:e>
                              <m:r>
                                <a:rPr lang="en-CA" sz="2400" i="1">
                                  <a:latin typeface="Cambria Math" panose="02040503050406030204" pitchFamily="18" charset="0"/>
                                  <a:cs typeface="Times New Roman" panose="02020603050405020304" pitchFamily="18" charset="0"/>
                                </a:rPr>
                                <m:t>𝑒</m:t>
                              </m:r>
                            </m:e>
                            <m:sup>
                              <m:f>
                                <m:fPr>
                                  <m:type m:val="skw"/>
                                  <m:ctrlPr>
                                    <a:rPr lang="en-CA" sz="2400" i="1">
                                      <a:latin typeface="Cambria Math" panose="02040503050406030204" pitchFamily="18" charset="0"/>
                                      <a:cs typeface="Times New Roman" panose="02020603050405020304" pitchFamily="18" charset="0"/>
                                    </a:rPr>
                                  </m:ctrlPr>
                                </m:fPr>
                                <m:num>
                                  <m:r>
                                    <a:rPr lang="en-CA" sz="2400" i="1">
                                      <a:latin typeface="Cambria Math" panose="02040503050406030204" pitchFamily="18" charset="0"/>
                                      <a:cs typeface="Times New Roman" panose="02020603050405020304" pitchFamily="18" charset="0"/>
                                    </a:rPr>
                                    <m:t>−</m:t>
                                  </m:r>
                                  <m:r>
                                    <a:rPr lang="en-CA" sz="2400" i="1">
                                      <a:latin typeface="Cambria Math" panose="02040503050406030204" pitchFamily="18" charset="0"/>
                                      <a:cs typeface="Times New Roman" panose="02020603050405020304" pitchFamily="18" charset="0"/>
                                    </a:rPr>
                                    <m:t>𝑡</m:t>
                                  </m:r>
                                </m:num>
                                <m:den>
                                  <m:sSub>
                                    <m:sSubPr>
                                      <m:ctrlPr>
                                        <a:rPr lang="en-CA" sz="2400" i="1" smtClean="0">
                                          <a:latin typeface="Cambria Math" panose="02040503050406030204" pitchFamily="18" charset="0"/>
                                          <a:cs typeface="Times New Roman" panose="02020603050405020304" pitchFamily="18" charset="0"/>
                                        </a:rPr>
                                      </m:ctrlPr>
                                    </m:sSubPr>
                                    <m:e>
                                      <m:r>
                                        <a:rPr lang="en-CA" sz="240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en-CA" sz="2400" i="1">
                                          <a:latin typeface="Cambria Math" panose="02040503050406030204" pitchFamily="18" charset="0"/>
                                          <a:ea typeface="Cambria Math" panose="02040503050406030204" pitchFamily="18" charset="0"/>
                                          <a:cs typeface="Times New Roman" panose="02020603050405020304" pitchFamily="18" charset="0"/>
                                        </a:rPr>
                                        <m:t>2</m:t>
                                      </m:r>
                                    </m:sub>
                                  </m:sSub>
                                </m:den>
                              </m:f>
                            </m:sup>
                          </m:sSup>
                        </m:e>
                      </m:d>
                    </m:oMath>
                  </m:oMathPara>
                </a14:m>
                <a:endParaRPr lang="en-US" sz="2400" dirty="0"/>
              </a:p>
            </p:txBody>
          </p:sp>
        </mc:Choice>
        <mc:Fallback xmlns="">
          <p:sp>
            <p:nvSpPr>
              <p:cNvPr id="194" name="Rectangle 193">
                <a:extLst>
                  <a:ext uri="{FF2B5EF4-FFF2-40B4-BE49-F238E27FC236}">
                    <a16:creationId xmlns:a16="http://schemas.microsoft.com/office/drawing/2014/main" id="{FF5D2E1A-E1EB-2546-8D34-950744BAE900}"/>
                  </a:ext>
                </a:extLst>
              </p:cNvPr>
              <p:cNvSpPr>
                <a:spLocks noRot="1" noChangeAspect="1" noMove="1" noResize="1" noEditPoints="1" noAdjustHandles="1" noChangeArrowheads="1" noChangeShapeType="1" noTextEdit="1"/>
              </p:cNvSpPr>
              <p:nvPr/>
            </p:nvSpPr>
            <p:spPr>
              <a:xfrm>
                <a:off x="2194701" y="30589473"/>
                <a:ext cx="4526577" cy="650947"/>
              </a:xfrm>
              <a:prstGeom prst="rect">
                <a:avLst/>
              </a:prstGeom>
              <a:blipFill>
                <a:blip r:embed="rId19"/>
                <a:stretch>
                  <a:fillRect/>
                </a:stretch>
              </a:blipFill>
            </p:spPr>
            <p:txBody>
              <a:bodyPr/>
              <a:lstStyle/>
              <a:p>
                <a:r>
                  <a:rPr lang="en-CA">
                    <a:noFill/>
                  </a:rPr>
                  <a:t> </a:t>
                </a:r>
              </a:p>
            </p:txBody>
          </p:sp>
        </mc:Fallback>
      </mc:AlternateContent>
      <p:sp>
        <p:nvSpPr>
          <p:cNvPr id="195" name="TextBox 194">
            <a:extLst>
              <a:ext uri="{FF2B5EF4-FFF2-40B4-BE49-F238E27FC236}">
                <a16:creationId xmlns:a16="http://schemas.microsoft.com/office/drawing/2014/main" id="{AB9ED374-F4FA-8F44-846D-84055185B369}"/>
              </a:ext>
            </a:extLst>
          </p:cNvPr>
          <p:cNvSpPr txBox="1"/>
          <p:nvPr/>
        </p:nvSpPr>
        <p:spPr>
          <a:xfrm>
            <a:off x="430503" y="28858533"/>
            <a:ext cx="1542187" cy="461665"/>
          </a:xfrm>
          <a:prstGeom prst="rect">
            <a:avLst/>
          </a:prstGeom>
          <a:noFill/>
        </p:spPr>
        <p:txBody>
          <a:bodyPr wrap="square" rtlCol="0">
            <a:spAutoFit/>
          </a:bodyPr>
          <a:lstStyle/>
          <a:p>
            <a:r>
              <a:rPr lang="en-CA" sz="2400" b="1" dirty="0"/>
              <a:t>Lifetime:</a:t>
            </a:r>
          </a:p>
        </p:txBody>
      </p:sp>
      <p:sp>
        <p:nvSpPr>
          <p:cNvPr id="196" name="TextBox 195">
            <a:extLst>
              <a:ext uri="{FF2B5EF4-FFF2-40B4-BE49-F238E27FC236}">
                <a16:creationId xmlns:a16="http://schemas.microsoft.com/office/drawing/2014/main" id="{6A78B84A-81D1-DA41-8996-2EA1E186A7CB}"/>
              </a:ext>
            </a:extLst>
          </p:cNvPr>
          <p:cNvSpPr txBox="1"/>
          <p:nvPr/>
        </p:nvSpPr>
        <p:spPr>
          <a:xfrm>
            <a:off x="421231" y="30687736"/>
            <a:ext cx="1991790" cy="461665"/>
          </a:xfrm>
          <a:prstGeom prst="rect">
            <a:avLst/>
          </a:prstGeom>
          <a:noFill/>
        </p:spPr>
        <p:txBody>
          <a:bodyPr wrap="square" rtlCol="0">
            <a:spAutoFit/>
          </a:bodyPr>
          <a:lstStyle/>
          <a:p>
            <a:r>
              <a:rPr lang="en-CA" sz="2400" b="1" dirty="0"/>
              <a:t>Anisotropy:</a:t>
            </a:r>
          </a:p>
        </p:txBody>
      </p:sp>
      <p:sp>
        <p:nvSpPr>
          <p:cNvPr id="197" name="TextBox 196">
            <a:extLst>
              <a:ext uri="{FF2B5EF4-FFF2-40B4-BE49-F238E27FC236}">
                <a16:creationId xmlns:a16="http://schemas.microsoft.com/office/drawing/2014/main" id="{92FAAB5C-C4AE-A04A-B9E6-3D2A26FB20FA}"/>
              </a:ext>
            </a:extLst>
          </p:cNvPr>
          <p:cNvSpPr txBox="1"/>
          <p:nvPr/>
        </p:nvSpPr>
        <p:spPr>
          <a:xfrm>
            <a:off x="4954796" y="29580361"/>
            <a:ext cx="7056484" cy="830997"/>
          </a:xfrm>
          <a:prstGeom prst="rect">
            <a:avLst/>
          </a:prstGeom>
          <a:noFill/>
        </p:spPr>
        <p:txBody>
          <a:bodyPr wrap="square" rtlCol="0">
            <a:spAutoFit/>
          </a:bodyPr>
          <a:lstStyle/>
          <a:p>
            <a:r>
              <a:rPr lang="el-GR" sz="2400" dirty="0">
                <a:solidFill>
                  <a:sysClr val="windowText" lastClr="000000"/>
                </a:solidFill>
                <a:latin typeface="Times New Roman" panose="02020603050405020304" pitchFamily="18" charset="0"/>
                <a:cs typeface="Times New Roman" panose="02020603050405020304" pitchFamily="18" charset="0"/>
              </a:rPr>
              <a:t>τ</a:t>
            </a:r>
            <a:r>
              <a:rPr lang="en-US" sz="2400" baseline="-25000" dirty="0">
                <a:solidFill>
                  <a:sysClr val="windowText" lastClr="000000"/>
                </a:solidFill>
              </a:rPr>
              <a:t>Li </a:t>
            </a:r>
            <a:r>
              <a:rPr lang="en-CA" sz="2400" dirty="0"/>
              <a:t>= fluorescence lifetime of species </a:t>
            </a:r>
            <a:r>
              <a:rPr lang="en-CA" sz="2400" i="1" dirty="0" err="1"/>
              <a:t>i</a:t>
            </a:r>
            <a:endParaRPr lang="en-CA" sz="2400" i="1" dirty="0"/>
          </a:p>
          <a:p>
            <a:r>
              <a:rPr lang="el-GR" sz="2400" dirty="0"/>
              <a:t>β</a:t>
            </a:r>
            <a:r>
              <a:rPr lang="en-CA" sz="2400" baseline="-25000" dirty="0"/>
              <a:t>i  </a:t>
            </a:r>
            <a:r>
              <a:rPr lang="en-CA" sz="2400" dirty="0"/>
              <a:t>= fraction of species with lifetime </a:t>
            </a:r>
            <a:r>
              <a:rPr lang="el-GR" sz="2400" dirty="0">
                <a:latin typeface="Times New Roman" panose="02020603050405020304" pitchFamily="18" charset="0"/>
                <a:cs typeface="Times New Roman" panose="02020603050405020304" pitchFamily="18" charset="0"/>
              </a:rPr>
              <a:t>τ</a:t>
            </a:r>
            <a:r>
              <a:rPr lang="en-CA" sz="2400" baseline="-25000" dirty="0">
                <a:latin typeface="Times New Roman" panose="02020603050405020304" pitchFamily="18" charset="0"/>
                <a:cs typeface="Times New Roman" panose="02020603050405020304" pitchFamily="18" charset="0"/>
              </a:rPr>
              <a:t>i</a:t>
            </a:r>
            <a:r>
              <a:rPr lang="en-CA" sz="2400" dirty="0"/>
              <a:t> </a:t>
            </a:r>
          </a:p>
        </p:txBody>
      </p:sp>
      <p:sp>
        <p:nvSpPr>
          <p:cNvPr id="198" name="TextBox 197">
            <a:extLst>
              <a:ext uri="{FF2B5EF4-FFF2-40B4-BE49-F238E27FC236}">
                <a16:creationId xmlns:a16="http://schemas.microsoft.com/office/drawing/2014/main" id="{3522B852-5873-A949-9BAE-92A58E055F66}"/>
              </a:ext>
            </a:extLst>
          </p:cNvPr>
          <p:cNvSpPr txBox="1"/>
          <p:nvPr/>
        </p:nvSpPr>
        <p:spPr>
          <a:xfrm>
            <a:off x="4954796" y="31340373"/>
            <a:ext cx="6588737" cy="1200329"/>
          </a:xfrm>
          <a:prstGeom prst="rect">
            <a:avLst/>
          </a:prstGeom>
          <a:noFill/>
        </p:spPr>
        <p:txBody>
          <a:bodyPr wrap="square" rtlCol="0">
            <a:spAutoFit/>
          </a:bodyPr>
          <a:lstStyle/>
          <a:p>
            <a:r>
              <a:rPr lang="en-CA" sz="2400" i="1" dirty="0">
                <a:latin typeface="+mj-lt"/>
                <a:cs typeface="Times New Roman" panose="02020603050405020304" pitchFamily="18" charset="0"/>
              </a:rPr>
              <a:t>r</a:t>
            </a:r>
            <a:r>
              <a:rPr lang="en-CA" sz="2400" i="1" baseline="-25000" dirty="0">
                <a:latin typeface="+mj-lt"/>
                <a:cs typeface="Times New Roman" panose="02020603050405020304" pitchFamily="18" charset="0"/>
              </a:rPr>
              <a:t>o</a:t>
            </a:r>
            <a:r>
              <a:rPr lang="en-CA" sz="2400" i="1" dirty="0">
                <a:latin typeface="+mj-lt"/>
                <a:cs typeface="Times New Roman" panose="02020603050405020304" pitchFamily="18" charset="0"/>
              </a:rPr>
              <a:t> </a:t>
            </a:r>
            <a:r>
              <a:rPr lang="en-CA" sz="2400" dirty="0">
                <a:latin typeface="+mj-lt"/>
                <a:cs typeface="Times New Roman" panose="02020603050405020304" pitchFamily="18" charset="0"/>
              </a:rPr>
              <a:t>= fundamental anisotropy</a:t>
            </a:r>
            <a:endParaRPr lang="en-CA" sz="2400" i="1" dirty="0">
              <a:latin typeface="+mj-lt"/>
              <a:cs typeface="Times New Roman" panose="02020603050405020304" pitchFamily="18" charset="0"/>
            </a:endParaRPr>
          </a:p>
          <a:p>
            <a:r>
              <a:rPr lang="el-GR" sz="2400" i="1" dirty="0">
                <a:latin typeface="Times New Roman" panose="02020603050405020304" pitchFamily="18" charset="0"/>
                <a:cs typeface="Times New Roman" panose="02020603050405020304" pitchFamily="18" charset="0"/>
              </a:rPr>
              <a:t>ρ</a:t>
            </a:r>
            <a:r>
              <a:rPr lang="en-CA" sz="2400" baseline="-25000" dirty="0">
                <a:latin typeface="Times New Roman" panose="02020603050405020304" pitchFamily="18" charset="0"/>
                <a:cs typeface="Times New Roman" panose="02020603050405020304" pitchFamily="18" charset="0"/>
              </a:rPr>
              <a:t>i</a:t>
            </a:r>
            <a:r>
              <a:rPr lang="en-CA" sz="2400" dirty="0"/>
              <a:t> = rotational correlation time of species </a:t>
            </a:r>
            <a:r>
              <a:rPr lang="en-CA" sz="2400" i="1" dirty="0" err="1"/>
              <a:t>i</a:t>
            </a:r>
            <a:endParaRPr lang="en-CA" sz="2400" i="1" dirty="0"/>
          </a:p>
          <a:p>
            <a:r>
              <a:rPr lang="el-GR" sz="2400" dirty="0"/>
              <a:t>α</a:t>
            </a:r>
            <a:r>
              <a:rPr lang="en-CA" sz="2400" baseline="-25000" dirty="0"/>
              <a:t>i </a:t>
            </a:r>
            <a:r>
              <a:rPr lang="en-CA" sz="2400" dirty="0"/>
              <a:t>= fraction of species with correlation time </a:t>
            </a:r>
            <a:r>
              <a:rPr lang="el-GR" sz="2400" i="1" dirty="0">
                <a:latin typeface="Times New Roman" panose="02020603050405020304" pitchFamily="18" charset="0"/>
                <a:cs typeface="Times New Roman" panose="02020603050405020304" pitchFamily="18" charset="0"/>
              </a:rPr>
              <a:t>ρ</a:t>
            </a:r>
            <a:r>
              <a:rPr lang="en-CA" sz="2400" baseline="-25000" dirty="0">
                <a:latin typeface="Times New Roman" panose="02020603050405020304" pitchFamily="18" charset="0"/>
                <a:cs typeface="Times New Roman" panose="02020603050405020304" pitchFamily="18" charset="0"/>
              </a:rPr>
              <a:t>i</a:t>
            </a:r>
            <a:r>
              <a:rPr lang="en-CA" sz="2400" dirty="0"/>
              <a:t> </a:t>
            </a:r>
          </a:p>
        </p:txBody>
      </p:sp>
      <p:sp>
        <p:nvSpPr>
          <p:cNvPr id="199" name="TextBox 198">
            <a:extLst>
              <a:ext uri="{FF2B5EF4-FFF2-40B4-BE49-F238E27FC236}">
                <a16:creationId xmlns:a16="http://schemas.microsoft.com/office/drawing/2014/main" id="{1C255FFB-8F8C-1C43-B74A-B62E5686D558}"/>
              </a:ext>
            </a:extLst>
          </p:cNvPr>
          <p:cNvSpPr txBox="1"/>
          <p:nvPr/>
        </p:nvSpPr>
        <p:spPr>
          <a:xfrm>
            <a:off x="335690" y="28051588"/>
            <a:ext cx="13177133" cy="523220"/>
          </a:xfrm>
          <a:prstGeom prst="rect">
            <a:avLst/>
          </a:prstGeom>
          <a:noFill/>
        </p:spPr>
        <p:txBody>
          <a:bodyPr wrap="square" rtlCol="0">
            <a:spAutoFit/>
          </a:bodyPr>
          <a:lstStyle/>
          <a:p>
            <a:r>
              <a:rPr lang="en-CA" sz="2800" b="1" u="sng" dirty="0"/>
              <a:t>Fluorescence Lifetime and Anisotropy Decay:</a:t>
            </a:r>
          </a:p>
        </p:txBody>
      </p:sp>
      <p:sp>
        <p:nvSpPr>
          <p:cNvPr id="200" name="Text Box 2279">
            <a:extLst>
              <a:ext uri="{FF2B5EF4-FFF2-40B4-BE49-F238E27FC236}">
                <a16:creationId xmlns:a16="http://schemas.microsoft.com/office/drawing/2014/main" id="{35313652-747F-9249-B758-EC89D185A454}"/>
              </a:ext>
            </a:extLst>
          </p:cNvPr>
          <p:cNvSpPr txBox="1">
            <a:spLocks noChangeArrowheads="1"/>
          </p:cNvSpPr>
          <p:nvPr/>
        </p:nvSpPr>
        <p:spPr bwMode="auto">
          <a:xfrm>
            <a:off x="29022215" y="13097451"/>
            <a:ext cx="14551484"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ea typeface="宋体" pitchFamily="2" charset="-122"/>
              </a:rPr>
              <a:t>Single-molecule FRET Analysis </a:t>
            </a:r>
          </a:p>
        </p:txBody>
      </p:sp>
      <p:graphicFrame>
        <p:nvGraphicFramePr>
          <p:cNvPr id="201" name="Chart 200">
            <a:extLst>
              <a:ext uri="{FF2B5EF4-FFF2-40B4-BE49-F238E27FC236}">
                <a16:creationId xmlns:a16="http://schemas.microsoft.com/office/drawing/2014/main" id="{25243732-799A-8641-858C-2C74FA7A4B0C}"/>
              </a:ext>
            </a:extLst>
          </p:cNvPr>
          <p:cNvGraphicFramePr>
            <a:graphicFrameLocks/>
          </p:cNvGraphicFramePr>
          <p:nvPr>
            <p:extLst>
              <p:ext uri="{D42A27DB-BD31-4B8C-83A1-F6EECF244321}">
                <p14:modId xmlns:p14="http://schemas.microsoft.com/office/powerpoint/2010/main" val="894919983"/>
              </p:ext>
            </p:extLst>
          </p:nvPr>
        </p:nvGraphicFramePr>
        <p:xfrm>
          <a:off x="29225720" y="6865075"/>
          <a:ext cx="7242136" cy="3738753"/>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02" name="Table 201">
            <a:extLst>
              <a:ext uri="{FF2B5EF4-FFF2-40B4-BE49-F238E27FC236}">
                <a16:creationId xmlns:a16="http://schemas.microsoft.com/office/drawing/2014/main" id="{8038D45C-13D0-5241-8CCD-FD1197BEA694}"/>
              </a:ext>
            </a:extLst>
          </p:cNvPr>
          <p:cNvGraphicFramePr>
            <a:graphicFrameLocks noGrp="1"/>
          </p:cNvGraphicFramePr>
          <p:nvPr>
            <p:extLst>
              <p:ext uri="{D42A27DB-BD31-4B8C-83A1-F6EECF244321}">
                <p14:modId xmlns:p14="http://schemas.microsoft.com/office/powerpoint/2010/main" val="3615601127"/>
              </p:ext>
            </p:extLst>
          </p:nvPr>
        </p:nvGraphicFramePr>
        <p:xfrm>
          <a:off x="33604200" y="11955438"/>
          <a:ext cx="5943600" cy="1011174"/>
        </p:xfrm>
        <a:graphic>
          <a:graphicData uri="http://schemas.openxmlformats.org/drawingml/2006/table">
            <a:tbl>
              <a:tblPr>
                <a:tableStyleId>{08FB837D-C827-4EFA-A057-4D05807E0F7C}</a:tableStyleId>
              </a:tblPr>
              <a:tblGrid>
                <a:gridCol w="1302026">
                  <a:extLst>
                    <a:ext uri="{9D8B030D-6E8A-4147-A177-3AD203B41FA5}">
                      <a16:colId xmlns:a16="http://schemas.microsoft.com/office/drawing/2014/main" val="4019863926"/>
                    </a:ext>
                  </a:extLst>
                </a:gridCol>
                <a:gridCol w="1085324">
                  <a:extLst>
                    <a:ext uri="{9D8B030D-6E8A-4147-A177-3AD203B41FA5}">
                      <a16:colId xmlns:a16="http://schemas.microsoft.com/office/drawing/2014/main" val="3000541236"/>
                    </a:ext>
                  </a:extLst>
                </a:gridCol>
                <a:gridCol w="1196216">
                  <a:extLst>
                    <a:ext uri="{9D8B030D-6E8A-4147-A177-3AD203B41FA5}">
                      <a16:colId xmlns:a16="http://schemas.microsoft.com/office/drawing/2014/main" val="2530910654"/>
                    </a:ext>
                  </a:extLst>
                </a:gridCol>
                <a:gridCol w="1174617">
                  <a:extLst>
                    <a:ext uri="{9D8B030D-6E8A-4147-A177-3AD203B41FA5}">
                      <a16:colId xmlns:a16="http://schemas.microsoft.com/office/drawing/2014/main" val="1075027174"/>
                    </a:ext>
                  </a:extLst>
                </a:gridCol>
                <a:gridCol w="1185417">
                  <a:extLst>
                    <a:ext uri="{9D8B030D-6E8A-4147-A177-3AD203B41FA5}">
                      <a16:colId xmlns:a16="http://schemas.microsoft.com/office/drawing/2014/main" val="819413878"/>
                    </a:ext>
                  </a:extLst>
                </a:gridCol>
              </a:tblGrid>
              <a:tr h="371475">
                <a:tc>
                  <a:txBody>
                    <a:bodyPr/>
                    <a:lstStyle/>
                    <a:p>
                      <a:pPr algn="ctr">
                        <a:lnSpc>
                          <a:spcPct val="115000"/>
                        </a:lnSpc>
                      </a:pPr>
                      <a:r>
                        <a:rPr lang="en-CA" sz="1600" dirty="0">
                          <a:effectLst/>
                        </a:rPr>
                        <a:t> </a:t>
                      </a:r>
                      <a:endParaRPr lang="en-CA"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b="1" dirty="0">
                          <a:effectLst/>
                        </a:rPr>
                        <a:t>Apo </a:t>
                      </a:r>
                      <a:endParaRPr lang="en-CA" sz="1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b="1" dirty="0">
                          <a:effectLst/>
                        </a:rPr>
                        <a:t>NECA</a:t>
                      </a:r>
                      <a:endParaRPr lang="en-CA" sz="1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b="1" dirty="0">
                          <a:effectLst/>
                        </a:rPr>
                        <a:t>ZM</a:t>
                      </a:r>
                      <a:endParaRPr lang="en-CA" sz="1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b="1" dirty="0">
                          <a:effectLst/>
                        </a:rPr>
                        <a:t>LUF</a:t>
                      </a:r>
                      <a:endParaRPr lang="en-CA" sz="16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extLst>
                  <a:ext uri="{0D108BD9-81ED-4DB2-BD59-A6C34878D82A}">
                    <a16:rowId xmlns:a16="http://schemas.microsoft.com/office/drawing/2014/main" val="3044315939"/>
                  </a:ext>
                </a:extLst>
              </a:tr>
              <a:tr h="371475">
                <a:tc>
                  <a:txBody>
                    <a:bodyPr/>
                    <a:lstStyle/>
                    <a:p>
                      <a:pPr algn="ctr">
                        <a:lnSpc>
                          <a:spcPct val="115000"/>
                        </a:lnSpc>
                      </a:pPr>
                      <a:r>
                        <a:rPr lang="en-CA" sz="1600">
                          <a:effectLst/>
                        </a:rPr>
                        <a:t>FRET Efficiency %</a:t>
                      </a:r>
                      <a:endParaRPr lang="en-CA" sz="160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dirty="0">
                          <a:effectLst/>
                        </a:rPr>
                        <a:t>81 </a:t>
                      </a:r>
                      <a:r>
                        <a:rPr lang="en-CA" sz="1600" dirty="0"/>
                        <a:t>±</a:t>
                      </a:r>
                      <a:r>
                        <a:rPr lang="en-CA" sz="1600" dirty="0">
                          <a:effectLst/>
                        </a:rPr>
                        <a:t> 2%</a:t>
                      </a:r>
                      <a:endParaRPr lang="en-CA"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dirty="0">
                          <a:effectLst/>
                        </a:rPr>
                        <a:t>80 </a:t>
                      </a:r>
                      <a:r>
                        <a:rPr lang="en-CA" sz="1600" dirty="0"/>
                        <a:t>±</a:t>
                      </a:r>
                      <a:r>
                        <a:rPr lang="en-CA" sz="1600" dirty="0">
                          <a:effectLst/>
                        </a:rPr>
                        <a:t> 2%</a:t>
                      </a:r>
                      <a:endParaRPr lang="en-CA"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dirty="0">
                          <a:effectLst/>
                        </a:rPr>
                        <a:t>82 </a:t>
                      </a:r>
                      <a:r>
                        <a:rPr lang="en-CA" sz="1600" dirty="0"/>
                        <a:t>±</a:t>
                      </a:r>
                      <a:r>
                        <a:rPr lang="en-CA" sz="1600" dirty="0">
                          <a:effectLst/>
                        </a:rPr>
                        <a:t> 2%</a:t>
                      </a:r>
                      <a:endParaRPr lang="en-CA"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tc>
                  <a:txBody>
                    <a:bodyPr/>
                    <a:lstStyle/>
                    <a:p>
                      <a:pPr algn="ctr">
                        <a:lnSpc>
                          <a:spcPct val="115000"/>
                        </a:lnSpc>
                      </a:pPr>
                      <a:r>
                        <a:rPr lang="en-CA" sz="1600" dirty="0">
                          <a:effectLst/>
                        </a:rPr>
                        <a:t>83 </a:t>
                      </a:r>
                      <a:r>
                        <a:rPr lang="en-CA" sz="1600" dirty="0"/>
                        <a:t>±</a:t>
                      </a:r>
                      <a:r>
                        <a:rPr lang="en-CA" sz="1600" dirty="0">
                          <a:effectLst/>
                        </a:rPr>
                        <a:t> 2%</a:t>
                      </a:r>
                      <a:endParaRPr lang="en-CA" sz="16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88900" marR="88900" marT="50800" marB="50800"/>
                </a:tc>
                <a:extLst>
                  <a:ext uri="{0D108BD9-81ED-4DB2-BD59-A6C34878D82A}">
                    <a16:rowId xmlns:a16="http://schemas.microsoft.com/office/drawing/2014/main" val="2801781575"/>
                  </a:ext>
                </a:extLst>
              </a:tr>
            </a:tbl>
          </a:graphicData>
        </a:graphic>
      </p:graphicFrame>
      <p:sp>
        <p:nvSpPr>
          <p:cNvPr id="203" name="Rectangle 1">
            <a:extLst>
              <a:ext uri="{FF2B5EF4-FFF2-40B4-BE49-F238E27FC236}">
                <a16:creationId xmlns:a16="http://schemas.microsoft.com/office/drawing/2014/main" id="{5F39A3AA-1AA7-AF4F-B3DF-CAB21745F134}"/>
              </a:ext>
            </a:extLst>
          </p:cNvPr>
          <p:cNvSpPr>
            <a:spLocks noChangeArrowheads="1"/>
          </p:cNvSpPr>
          <p:nvPr/>
        </p:nvSpPr>
        <p:spPr bwMode="auto">
          <a:xfrm>
            <a:off x="31796309" y="11474268"/>
            <a:ext cx="99910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 3.</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FRET efficiency of A</a:t>
            </a:r>
            <a:r>
              <a:rPr kumimoji="0" lang="en-US" altLang="en-US" sz="16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R(T119C-Q226C) calculated </a:t>
            </a:r>
            <a:r>
              <a:rPr lang="en-US" altLang="en-US" sz="1600" dirty="0">
                <a:latin typeface="Times New Roman" panose="02020603050405020304" pitchFamily="18" charset="0"/>
                <a:ea typeface="Times New Roman" panose="02020603050405020304" pitchFamily="18" charset="0"/>
                <a:cs typeface="Times New Roman" panose="02020603050405020304" pitchFamily="18" charset="0"/>
              </a:rPr>
              <a:t>from</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spectral decomposition of emission spectra.</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204" name="image18.png">
            <a:extLst>
              <a:ext uri="{FF2B5EF4-FFF2-40B4-BE49-F238E27FC236}">
                <a16:creationId xmlns:a16="http://schemas.microsoft.com/office/drawing/2014/main" id="{2D068348-8879-C840-BC87-727ACBA9CAD1}"/>
              </a:ext>
            </a:extLst>
          </p:cNvPr>
          <p:cNvPicPr/>
          <p:nvPr/>
        </p:nvPicPr>
        <p:blipFill rotWithShape="1">
          <a:blip r:embed="rId21"/>
          <a:srcRect l="1547" t="1313" b="3063"/>
          <a:stretch/>
        </p:blipFill>
        <p:spPr>
          <a:xfrm>
            <a:off x="36576000" y="6865075"/>
            <a:ext cx="7146747" cy="3702997"/>
          </a:xfrm>
          <a:prstGeom prst="rect">
            <a:avLst/>
          </a:prstGeom>
          <a:ln/>
        </p:spPr>
      </p:pic>
      <p:pic>
        <p:nvPicPr>
          <p:cNvPr id="205" name="Picture 2">
            <a:extLst>
              <a:ext uri="{FF2B5EF4-FFF2-40B4-BE49-F238E27FC236}">
                <a16:creationId xmlns:a16="http://schemas.microsoft.com/office/drawing/2014/main" id="{EB5CA4D0-7D91-6741-8AF2-89CAE96F989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087135" y="12320919"/>
            <a:ext cx="5523411" cy="4496838"/>
          </a:xfrm>
          <a:prstGeom prst="rect">
            <a:avLst/>
          </a:prstGeom>
          <a:noFill/>
          <a:extLst>
            <a:ext uri="{909E8E84-426E-40DD-AFC4-6F175D3DCCD1}">
              <a14:hiddenFill xmlns:a14="http://schemas.microsoft.com/office/drawing/2010/main">
                <a:solidFill>
                  <a:srgbClr val="FFFFFF"/>
                </a:solidFill>
              </a14:hiddenFill>
            </a:ext>
          </a:extLst>
        </p:spPr>
      </p:pic>
      <p:sp>
        <p:nvSpPr>
          <p:cNvPr id="208" name="TextBox 207">
            <a:extLst>
              <a:ext uri="{FF2B5EF4-FFF2-40B4-BE49-F238E27FC236}">
                <a16:creationId xmlns:a16="http://schemas.microsoft.com/office/drawing/2014/main" id="{C5303168-7AB0-6444-AF81-93D0A9D81092}"/>
              </a:ext>
            </a:extLst>
          </p:cNvPr>
          <p:cNvSpPr txBox="1"/>
          <p:nvPr/>
        </p:nvSpPr>
        <p:spPr>
          <a:xfrm>
            <a:off x="25467187" y="12602914"/>
            <a:ext cx="2996444" cy="738664"/>
          </a:xfrm>
          <a:prstGeom prst="rect">
            <a:avLst/>
          </a:prstGeom>
          <a:noFill/>
        </p:spPr>
        <p:txBody>
          <a:bodyPr wrap="square" rtlCol="0">
            <a:spAutoFit/>
          </a:bodyPr>
          <a:lstStyle/>
          <a:p>
            <a:pPr>
              <a:lnSpc>
                <a:spcPct val="150000"/>
              </a:lnSpc>
            </a:pPr>
            <a:r>
              <a:rPr lang="en-US" sz="1400" b="1" dirty="0">
                <a:solidFill>
                  <a:srgbClr val="66FF66"/>
                </a:solidFill>
              </a:rPr>
              <a:t>Green – parallel polarization</a:t>
            </a:r>
          </a:p>
          <a:p>
            <a:pPr>
              <a:lnSpc>
                <a:spcPct val="150000"/>
              </a:lnSpc>
            </a:pPr>
            <a:r>
              <a:rPr lang="en-US" sz="1400" b="1" dirty="0">
                <a:solidFill>
                  <a:srgbClr val="FF0000"/>
                </a:solidFill>
              </a:rPr>
              <a:t>Red – perpendicular polarization</a:t>
            </a:r>
          </a:p>
        </p:txBody>
      </p:sp>
      <p:sp>
        <p:nvSpPr>
          <p:cNvPr id="209" name="Text Box 2279">
            <a:extLst>
              <a:ext uri="{FF2B5EF4-FFF2-40B4-BE49-F238E27FC236}">
                <a16:creationId xmlns:a16="http://schemas.microsoft.com/office/drawing/2014/main" id="{32ED7E25-A216-1E4C-B309-EEC2679340CF}"/>
              </a:ext>
            </a:extLst>
          </p:cNvPr>
          <p:cNvSpPr txBox="1">
            <a:spLocks noChangeArrowheads="1"/>
          </p:cNvSpPr>
          <p:nvPr/>
        </p:nvSpPr>
        <p:spPr bwMode="auto">
          <a:xfrm>
            <a:off x="13914190" y="17493611"/>
            <a:ext cx="14857834" cy="707886"/>
          </a:xfrm>
          <a:prstGeom prst="rect">
            <a:avLst/>
          </a:prstGeom>
          <a:solidFill>
            <a:schemeClr val="accent6">
              <a:lumMod val="20000"/>
              <a:lumOff val="80000"/>
            </a:schemeClr>
          </a:solidFill>
          <a:ln w="28575">
            <a:solidFill>
              <a:schemeClr val="tx1"/>
            </a:solidFill>
            <a:miter lim="800000"/>
            <a:headEnd/>
            <a:tailEnd/>
          </a:ln>
        </p:spPr>
        <p:txBody>
          <a:bodyPr wrap="square">
            <a:spAutoFit/>
          </a:bodyPr>
          <a:lstStyle/>
          <a:p>
            <a:pPr algn="ctr" defTabSz="4389438"/>
            <a:r>
              <a:rPr lang="en-US" altLang="zh-CN" sz="4000" b="1" dirty="0">
                <a:solidFill>
                  <a:schemeClr val="bg1"/>
                </a:solidFill>
                <a:ea typeface="宋体" pitchFamily="2" charset="-122"/>
              </a:rPr>
              <a:t>The Kappa Squared “Problem”</a:t>
            </a:r>
          </a:p>
        </p:txBody>
      </p:sp>
      <p:pic>
        <p:nvPicPr>
          <p:cNvPr id="211" name="image26.png">
            <a:extLst>
              <a:ext uri="{FF2B5EF4-FFF2-40B4-BE49-F238E27FC236}">
                <a16:creationId xmlns:a16="http://schemas.microsoft.com/office/drawing/2014/main" id="{57CD4E39-7EF5-4F46-947F-DDFD1A2D4CAA}"/>
              </a:ext>
            </a:extLst>
          </p:cNvPr>
          <p:cNvPicPr/>
          <p:nvPr/>
        </p:nvPicPr>
        <p:blipFill>
          <a:blip r:embed="rId23"/>
          <a:srcRect t="4208" r="7654" b="1748"/>
          <a:stretch>
            <a:fillRect/>
          </a:stretch>
        </p:blipFill>
        <p:spPr>
          <a:xfrm>
            <a:off x="23732978" y="18262043"/>
            <a:ext cx="4806067" cy="2793145"/>
          </a:xfrm>
          <a:prstGeom prst="rect">
            <a:avLst/>
          </a:prstGeom>
          <a:ln/>
        </p:spPr>
      </p:pic>
      <p:pic>
        <p:nvPicPr>
          <p:cNvPr id="212" name="image9.png">
            <a:extLst>
              <a:ext uri="{FF2B5EF4-FFF2-40B4-BE49-F238E27FC236}">
                <a16:creationId xmlns:a16="http://schemas.microsoft.com/office/drawing/2014/main" id="{ED23262C-4327-4B48-9BF3-84DB5BF8FF3A}"/>
              </a:ext>
            </a:extLst>
          </p:cNvPr>
          <p:cNvPicPr/>
          <p:nvPr/>
        </p:nvPicPr>
        <p:blipFill>
          <a:blip r:embed="rId24"/>
          <a:srcRect l="2320" r="6118" b="3958"/>
          <a:stretch>
            <a:fillRect/>
          </a:stretch>
        </p:blipFill>
        <p:spPr>
          <a:xfrm>
            <a:off x="23931156" y="21055189"/>
            <a:ext cx="4639574" cy="2889110"/>
          </a:xfrm>
          <a:prstGeom prst="rect">
            <a:avLst/>
          </a:prstGeom>
          <a:ln/>
        </p:spPr>
      </p:pic>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9E37DCA3-BBF1-6149-8935-D096A22B62BD}"/>
                  </a:ext>
                </a:extLst>
              </p:cNvPr>
              <p:cNvSpPr/>
              <p:nvPr/>
            </p:nvSpPr>
            <p:spPr>
              <a:xfrm>
                <a:off x="14127088" y="18500182"/>
                <a:ext cx="9555146" cy="5796459"/>
              </a:xfrm>
              <a:prstGeom prst="rect">
                <a:avLst/>
              </a:prstGeom>
            </p:spPr>
            <p:txBody>
              <a:bodyPr wrap="square">
                <a:spAutoFit/>
              </a:bodyPr>
              <a:lstStyle/>
              <a:p>
                <a:pPr marL="342900" indent="-342900">
                  <a:lnSpc>
                    <a:spcPts val="3200"/>
                  </a:lnSpc>
                  <a:buFont typeface="Arial" panose="020B0604020202020204" pitchFamily="34" charset="0"/>
                  <a:buChar char="•"/>
                </a:pPr>
                <a:r>
                  <a:rPr lang="en-CA" sz="2400" dirty="0">
                    <a:latin typeface="+mj-lt"/>
                    <a:cs typeface="Times New Roman" panose="02020603050405020304" pitchFamily="18" charset="0"/>
                  </a:rPr>
                  <a:t>Steady state anisotropy for the donor dye shows a range of anisotropy values from 0 to 0.4. If it were in a range of 0 to 0.2, one can invoke the assumption that </a:t>
                </a:r>
                <a14:m>
                  <m:oMath xmlns:m="http://schemas.openxmlformats.org/officeDocument/2006/math">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𝜅</m:t>
                        </m:r>
                      </m:e>
                      <m:sup>
                        <m:r>
                          <a:rPr lang="en-US" sz="2400">
                            <a:latin typeface="Cambria Math" panose="02040503050406030204" pitchFamily="18" charset="0"/>
                          </a:rPr>
                          <m:t>2</m:t>
                        </m:r>
                      </m:sup>
                    </m:sSup>
                    <m:r>
                      <a:rPr lang="en-US" sz="2400" i="1">
                        <a:latin typeface="Cambria Math" panose="02040503050406030204" pitchFamily="18" charset="0"/>
                      </a:rPr>
                      <m:t> </m:t>
                    </m:r>
                  </m:oMath>
                </a14:m>
                <a:r>
                  <a:rPr lang="en-CA" sz="2400" dirty="0">
                    <a:latin typeface="+mj-lt"/>
                    <a:cs typeface="Times New Roman" panose="02020603050405020304" pitchFamily="18" charset="0"/>
                  </a:rPr>
                  <a:t>= 2/3 and that the dyes are randomly oriented. Therefore, the deviation from this general assumption was quantified.</a:t>
                </a:r>
              </a:p>
              <a:p>
                <a:pPr marL="342900" indent="-342900">
                  <a:lnSpc>
                    <a:spcPts val="3200"/>
                  </a:lnSpc>
                  <a:buFont typeface="Arial" panose="020B0604020202020204" pitchFamily="34" charset="0"/>
                  <a:buChar char="•"/>
                </a:pPr>
                <a:endParaRPr lang="en-CA" sz="2400" dirty="0">
                  <a:latin typeface="+mj-lt"/>
                  <a:cs typeface="Times New Roman" panose="02020603050405020304" pitchFamily="18" charset="0"/>
                </a:endParaRPr>
              </a:p>
              <a:p>
                <a:pPr marL="342900" indent="-342900">
                  <a:lnSpc>
                    <a:spcPts val="3200"/>
                  </a:lnSpc>
                  <a:buFont typeface="Arial" panose="020B0604020202020204" pitchFamily="34" charset="0"/>
                  <a:buChar char="•"/>
                </a:pPr>
                <a:r>
                  <a:rPr lang="en-CA" sz="2400" dirty="0">
                    <a:latin typeface="+mj-lt"/>
                    <a:cs typeface="Times New Roman" panose="02020603050405020304" pitchFamily="18" charset="0"/>
                  </a:rPr>
                  <a:t>Anisotropy decay measurements of donor-only labelled Alexa 488 A</a:t>
                </a:r>
                <a:r>
                  <a:rPr lang="en-CA" sz="2400" baseline="-25000" dirty="0">
                    <a:latin typeface="+mj-lt"/>
                    <a:cs typeface="Times New Roman" panose="02020603050405020304" pitchFamily="18" charset="0"/>
                  </a:rPr>
                  <a:t>2A</a:t>
                </a:r>
                <a:r>
                  <a:rPr lang="en-CA" sz="2400" dirty="0">
                    <a:latin typeface="+mj-lt"/>
                    <a:cs typeface="Times New Roman" panose="02020603050405020304" pitchFamily="18" charset="0"/>
                  </a:rPr>
                  <a:t>R (excited at 480 nm) fit two rotational correlation times:</a:t>
                </a:r>
              </a:p>
              <a:p>
                <a:pPr marL="800100" lvl="1" indent="-342900">
                  <a:lnSpc>
                    <a:spcPts val="3200"/>
                  </a:lnSpc>
                  <a:buFont typeface="Arial" panose="020B0604020202020204" pitchFamily="34" charset="0"/>
                  <a:buChar char="•"/>
                </a:pPr>
                <a:r>
                  <a:rPr lang="en-CA" sz="2400" dirty="0"/>
                  <a:t>0.40 ± 0.08 ns pertains to the fast rotation of the dye linker.</a:t>
                </a:r>
                <a:endParaRPr lang="en-CA" sz="2400" dirty="0">
                  <a:latin typeface="Times New Roman" panose="02020603050405020304" pitchFamily="18" charset="0"/>
                  <a:ea typeface="Arial" panose="020B0604020202020204" pitchFamily="34" charset="0"/>
                  <a:cs typeface="Times New Roman" panose="02020603050405020304" pitchFamily="18" charset="0"/>
                </a:endParaRPr>
              </a:p>
              <a:p>
                <a:pPr marL="800100" lvl="1" indent="-342900">
                  <a:lnSpc>
                    <a:spcPts val="3200"/>
                  </a:lnSpc>
                  <a:buFont typeface="Arial" panose="020B0604020202020204" pitchFamily="34" charset="0"/>
                  <a:buChar char="•"/>
                </a:pPr>
                <a:r>
                  <a:rPr lang="en-CA" sz="2400" dirty="0">
                    <a:latin typeface="+mj-lt"/>
                    <a:cs typeface="Times New Roman" panose="02020603050405020304" pitchFamily="18" charset="0"/>
                  </a:rPr>
                  <a:t>13.8 </a:t>
                </a:r>
                <a:r>
                  <a:rPr lang="en-CA" sz="2400" dirty="0"/>
                  <a:t>± 2.9 ns pertains to the rotation of the receptor.</a:t>
                </a:r>
              </a:p>
              <a:p>
                <a:pPr marL="800100" lvl="1" indent="-342900">
                  <a:lnSpc>
                    <a:spcPts val="3200"/>
                  </a:lnSpc>
                  <a:buFont typeface="Arial" panose="020B0604020202020204" pitchFamily="34" charset="0"/>
                  <a:buChar char="•"/>
                </a:pPr>
                <a:endParaRPr lang="en-CA" sz="2400" dirty="0">
                  <a:latin typeface="+mj-lt"/>
                  <a:cs typeface="Times New Roman" panose="02020603050405020304" pitchFamily="18" charset="0"/>
                </a:endParaRPr>
              </a:p>
              <a:p>
                <a:pPr marL="342900" indent="-342900">
                  <a:lnSpc>
                    <a:spcPts val="3200"/>
                  </a:lnSpc>
                  <a:buFont typeface="Arial" panose="020B0604020202020204" pitchFamily="34" charset="0"/>
                  <a:buChar char="•"/>
                </a:pPr>
                <a:r>
                  <a:rPr lang="en-CA" sz="2400" dirty="0">
                    <a:latin typeface="+mj-lt"/>
                    <a:cs typeface="Times New Roman" panose="02020603050405020304" pitchFamily="18" charset="0"/>
                  </a:rPr>
                  <a:t>The deviation of </a:t>
                </a:r>
                <a14:m>
                  <m:oMath xmlns:m="http://schemas.openxmlformats.org/officeDocument/2006/math">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𝜅</m:t>
                        </m:r>
                      </m:e>
                      <m:sup>
                        <m:r>
                          <a:rPr lang="en-US" sz="2400">
                            <a:latin typeface="Cambria Math" panose="02040503050406030204" pitchFamily="18" charset="0"/>
                          </a:rPr>
                          <m:t>2</m:t>
                        </m:r>
                      </m:sup>
                    </m:sSup>
                  </m:oMath>
                </a14:m>
                <a:r>
                  <a:rPr lang="en-CA" sz="2400" dirty="0">
                    <a:latin typeface="+mj-lt"/>
                    <a:cs typeface="Times New Roman" panose="02020603050405020304" pitchFamily="18" charset="0"/>
                  </a:rPr>
                  <a:t> from the isotropic value (2/3) was calculated to be ~40%</a:t>
                </a:r>
                <a:r>
                  <a:rPr lang="en-CA" sz="2400" baseline="30000" dirty="0">
                    <a:cs typeface="Times New Roman" panose="02020603050405020304" pitchFamily="18" charset="0"/>
                  </a:rPr>
                  <a:t>2</a:t>
                </a:r>
                <a:endParaRPr lang="en-CA" sz="2400" dirty="0">
                  <a:latin typeface="+mj-lt"/>
                  <a:cs typeface="Times New Roman" panose="02020603050405020304" pitchFamily="18" charset="0"/>
                </a:endParaRPr>
              </a:p>
              <a:p>
                <a:pPr lvl="1"/>
                <a:r>
                  <a:rPr lang="en-CA" sz="2400" dirty="0"/>
                  <a:t> </a:t>
                </a:r>
                <a:endParaRPr lang="en-CA" sz="2400" dirty="0">
                  <a:latin typeface="+mj-lt"/>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9E37DCA3-BBF1-6149-8935-D096A22B62BD}"/>
                  </a:ext>
                </a:extLst>
              </p:cNvPr>
              <p:cNvSpPr>
                <a:spLocks noRot="1" noChangeAspect="1" noMove="1" noResize="1" noEditPoints="1" noAdjustHandles="1" noChangeArrowheads="1" noChangeShapeType="1" noTextEdit="1"/>
              </p:cNvSpPr>
              <p:nvPr/>
            </p:nvSpPr>
            <p:spPr>
              <a:xfrm>
                <a:off x="14127088" y="18500182"/>
                <a:ext cx="9555146" cy="5796459"/>
              </a:xfrm>
              <a:prstGeom prst="rect">
                <a:avLst/>
              </a:prstGeom>
              <a:blipFill>
                <a:blip r:embed="rId25"/>
                <a:stretch>
                  <a:fillRect l="-829" t="-631" r="-1020"/>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756694B-7477-EA46-B4FF-4F49FBCEDCB9}"/>
                  </a:ext>
                </a:extLst>
              </p:cNvPr>
              <p:cNvSpPr txBox="1"/>
              <p:nvPr/>
            </p:nvSpPr>
            <p:spPr>
              <a:xfrm>
                <a:off x="29207682" y="14668376"/>
                <a:ext cx="9796442" cy="9908610"/>
              </a:xfrm>
              <a:prstGeom prst="rect">
                <a:avLst/>
              </a:prstGeom>
              <a:noFill/>
            </p:spPr>
            <p:txBody>
              <a:bodyPr wrap="square" rtlCol="0">
                <a:spAutoFit/>
              </a:bodyPr>
              <a:lstStyle/>
              <a:p>
                <a:pPr marL="342900" indent="-342900">
                  <a:lnSpc>
                    <a:spcPts val="3200"/>
                  </a:lnSpc>
                  <a:buFont typeface="Arial" panose="020B0604020202020204" pitchFamily="34" charset="0"/>
                  <a:buChar char="•"/>
                </a:pPr>
                <a:r>
                  <a:rPr lang="en-US" sz="2400" dirty="0">
                    <a:latin typeface="+mj-lt"/>
                  </a:rPr>
                  <a:t>The fluorescence quantum yield, </a:t>
                </a:r>
                <a14:m>
                  <m:oMath xmlns:m="http://schemas.openxmlformats.org/officeDocument/2006/math">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𝛷</m:t>
                        </m:r>
                      </m:e>
                      <m:sub>
                        <m:r>
                          <a:rPr lang="en-US" sz="2400" i="1">
                            <a:latin typeface="Cambria Math" panose="02040503050406030204" pitchFamily="18" charset="0"/>
                          </a:rPr>
                          <m:t>𝐷</m:t>
                        </m:r>
                      </m:sub>
                    </m:sSub>
                  </m:oMath>
                </a14:m>
                <a:r>
                  <a:rPr lang="en-US" sz="2400" dirty="0">
                    <a:latin typeface="+mj-lt"/>
                  </a:rPr>
                  <a:t>, of the donor (AF488) attached to A</a:t>
                </a:r>
                <a:r>
                  <a:rPr lang="en-US" sz="2400" baseline="-25000" dirty="0">
                    <a:latin typeface="+mj-lt"/>
                  </a:rPr>
                  <a:t>2A</a:t>
                </a:r>
                <a:r>
                  <a:rPr lang="en-US" sz="2400" dirty="0">
                    <a:latin typeface="+mj-lt"/>
                  </a:rPr>
                  <a:t>R was experimentally determined to be </a:t>
                </a:r>
                <a14:m>
                  <m:oMath xmlns:m="http://schemas.openxmlformats.org/officeDocument/2006/math">
                    <m:r>
                      <a:rPr lang="en-CA" sz="2400" i="1">
                        <a:latin typeface="Cambria Math" panose="02040503050406030204" pitchFamily="18" charset="0"/>
                      </a:rPr>
                      <m:t>0.80 ± 0.0</m:t>
                    </m:r>
                    <m:r>
                      <a:rPr lang="en-CA" sz="2400" b="0" i="1" smtClean="0">
                        <a:latin typeface="Cambria Math" panose="02040503050406030204" pitchFamily="18" charset="0"/>
                      </a:rPr>
                      <m:t>2</m:t>
                    </m:r>
                  </m:oMath>
                </a14:m>
                <a:r>
                  <a:rPr lang="en-US" sz="2400" dirty="0">
                    <a:latin typeface="+mj-lt"/>
                  </a:rPr>
                  <a:t>.</a:t>
                </a:r>
              </a:p>
              <a:p>
                <a:pPr marL="342900" indent="-342900">
                  <a:lnSpc>
                    <a:spcPts val="3200"/>
                  </a:lnSpc>
                  <a:buFont typeface="Arial" panose="020B0604020202020204" pitchFamily="34" charset="0"/>
                  <a:buChar char="•"/>
                </a:pPr>
                <a:endParaRPr lang="en-US" sz="2400" dirty="0">
                  <a:latin typeface="+mj-lt"/>
                </a:endParaRPr>
              </a:p>
              <a:p>
                <a:pPr marL="342900" indent="-342900">
                  <a:lnSpc>
                    <a:spcPts val="3200"/>
                  </a:lnSpc>
                  <a:buFont typeface="Arial" panose="020B0604020202020204" pitchFamily="34" charset="0"/>
                  <a:buChar char="•"/>
                </a:pPr>
                <a:r>
                  <a:rPr lang="en-US" sz="2400" dirty="0">
                    <a:latin typeface="+mj-lt"/>
                  </a:rPr>
                  <a:t>The </a:t>
                </a:r>
                <a:r>
                  <a:rPr lang="en-US" sz="2400" dirty="0" err="1">
                    <a:latin typeface="+mj-lt"/>
                  </a:rPr>
                  <a:t>Förster</a:t>
                </a:r>
                <a:r>
                  <a:rPr lang="en-US" sz="2400" dirty="0">
                    <a:latin typeface="+mj-lt"/>
                  </a:rPr>
                  <a:t> radius for the sample was calculated to be </a:t>
                </a:r>
                <a14:m>
                  <m:oMath xmlns:m="http://schemas.openxmlformats.org/officeDocument/2006/math">
                    <m:r>
                      <a:rPr lang="en-CA" sz="2400" i="1">
                        <a:latin typeface="Cambria Math" panose="02040503050406030204" pitchFamily="18" charset="0"/>
                      </a:rPr>
                      <m:t>53.9 ± 2.</m:t>
                    </m:r>
                    <m:r>
                      <a:rPr lang="en-CA" sz="2400" i="1" smtClean="0">
                        <a:latin typeface="Cambria Math" panose="02040503050406030204" pitchFamily="18" charset="0"/>
                      </a:rPr>
                      <m:t>9 </m:t>
                    </m:r>
                    <m:r>
                      <a:rPr lang="en-CA" sz="2400" i="1">
                        <a:latin typeface="Cambria Math" panose="02040503050406030204" pitchFamily="18" charset="0"/>
                      </a:rPr>
                      <m:t>Å</m:t>
                    </m:r>
                  </m:oMath>
                </a14:m>
                <a:r>
                  <a:rPr lang="en-CA" sz="2400" dirty="0">
                    <a:latin typeface="+mn-lt"/>
                    <a:cs typeface="Times New Roman" panose="02020603050405020304" pitchFamily="18" charset="0"/>
                  </a:rPr>
                  <a:t>.</a:t>
                </a:r>
                <a:endParaRPr lang="en-US" sz="2400" dirty="0">
                  <a:latin typeface="+mj-lt"/>
                </a:endParaRPr>
              </a:p>
              <a:p>
                <a:pPr marL="342900" indent="-342900">
                  <a:lnSpc>
                    <a:spcPts val="3200"/>
                  </a:lnSpc>
                  <a:buFont typeface="Arial" panose="020B0604020202020204" pitchFamily="34" charset="0"/>
                  <a:buChar char="•"/>
                </a:pPr>
                <a:endParaRPr lang="en-US" sz="2400" dirty="0">
                  <a:latin typeface="+mj-lt"/>
                </a:endParaRPr>
              </a:p>
              <a:p>
                <a:pPr marL="342900" indent="-342900">
                  <a:lnSpc>
                    <a:spcPts val="3200"/>
                  </a:lnSpc>
                  <a:buFont typeface="Arial" panose="020B0604020202020204" pitchFamily="34" charset="0"/>
                  <a:buChar char="•"/>
                </a:pPr>
                <a:r>
                  <a:rPr lang="en-US" sz="2400" dirty="0">
                    <a:latin typeface="+mj-lt"/>
                  </a:rPr>
                  <a:t>The fluorescence lifetime of donor-only A</a:t>
                </a:r>
                <a:r>
                  <a:rPr lang="en-US" sz="2400" baseline="-25000" dirty="0">
                    <a:latin typeface="+mj-lt"/>
                  </a:rPr>
                  <a:t>2A</a:t>
                </a:r>
                <a:r>
                  <a:rPr lang="en-US" sz="2400" dirty="0">
                    <a:latin typeface="+mj-lt"/>
                  </a:rPr>
                  <a:t> receptor (𝛕</a:t>
                </a:r>
                <a:r>
                  <a:rPr lang="en-US" sz="2400" baseline="-25000" dirty="0">
                    <a:latin typeface="+mj-lt"/>
                  </a:rPr>
                  <a:t>D</a:t>
                </a:r>
                <a:r>
                  <a:rPr lang="en-US" sz="2400" dirty="0">
                    <a:latin typeface="+mj-lt"/>
                  </a:rPr>
                  <a:t>) was measured to be </a:t>
                </a:r>
                <a:r>
                  <a:rPr lang="en-CA" sz="2400" kern="0" dirty="0">
                    <a:cs typeface="Times New Roman" panose="02020603050405020304" pitchFamily="18" charset="0"/>
                  </a:rPr>
                  <a:t>3.53 ± 0.03 ns</a:t>
                </a:r>
                <a:r>
                  <a:rPr lang="en-US" sz="2400" dirty="0">
                    <a:latin typeface="+mj-lt"/>
                  </a:rPr>
                  <a:t> by both the single-molecule (Fig. a) and the bulk measurements. </a:t>
                </a:r>
              </a:p>
              <a:p>
                <a:pPr marL="342900" indent="-342900">
                  <a:lnSpc>
                    <a:spcPts val="3200"/>
                  </a:lnSpc>
                  <a:buFont typeface="Arial" panose="020B0604020202020204" pitchFamily="34" charset="0"/>
                  <a:buChar char="•"/>
                </a:pPr>
                <a:endParaRPr lang="en-US" sz="2400" dirty="0">
                  <a:latin typeface="+mj-lt"/>
                </a:endParaRPr>
              </a:p>
              <a:p>
                <a:pPr marL="342900" indent="-342900">
                  <a:lnSpc>
                    <a:spcPts val="3200"/>
                  </a:lnSpc>
                  <a:buFont typeface="Arial" panose="020B0604020202020204" pitchFamily="34" charset="0"/>
                  <a:buChar char="•"/>
                </a:pPr>
                <a:r>
                  <a:rPr lang="en-US" sz="2400" dirty="0"/>
                  <a:t>The fluorescence lifetime of the dually labelled A</a:t>
                </a:r>
                <a:r>
                  <a:rPr lang="en-US" sz="2400" baseline="-25000" dirty="0"/>
                  <a:t>2A</a:t>
                </a:r>
                <a:r>
                  <a:rPr lang="en-US" sz="2400" dirty="0"/>
                  <a:t> receptor (𝛕</a:t>
                </a:r>
                <a:r>
                  <a:rPr lang="en-US" sz="2400" baseline="-25000" dirty="0"/>
                  <a:t>DA</a:t>
                </a:r>
                <a:r>
                  <a:rPr lang="en-US" sz="2400" dirty="0"/>
                  <a:t>) was measured to be </a:t>
                </a:r>
                <a:r>
                  <a:rPr lang="en-CA" sz="2400" kern="0" dirty="0">
                    <a:cs typeface="Times New Roman" panose="02020603050405020304" pitchFamily="18" charset="0"/>
                  </a:rPr>
                  <a:t>2.38 ± 0.03 ns</a:t>
                </a:r>
                <a:r>
                  <a:rPr lang="en-US" sz="2400" dirty="0"/>
                  <a:t> (Fig. b).</a:t>
                </a:r>
              </a:p>
              <a:p>
                <a:pPr marL="342900" indent="-342900">
                  <a:lnSpc>
                    <a:spcPts val="3200"/>
                  </a:lnSpc>
                  <a:buFont typeface="Arial" panose="020B0604020202020204" pitchFamily="34" charset="0"/>
                  <a:buChar char="•"/>
                </a:pPr>
                <a:endParaRPr lang="en-US" sz="2400" dirty="0">
                  <a:latin typeface="+mj-lt"/>
                </a:endParaRPr>
              </a:p>
              <a:p>
                <a:pPr marL="342900" indent="-342900">
                  <a:lnSpc>
                    <a:spcPts val="3200"/>
                  </a:lnSpc>
                  <a:buFont typeface="Arial" panose="020B0604020202020204" pitchFamily="34" charset="0"/>
                  <a:buChar char="•"/>
                </a:pPr>
                <a:r>
                  <a:rPr lang="en-US" sz="2400" dirty="0">
                    <a:latin typeface="+mj-lt"/>
                  </a:rPr>
                  <a:t>The </a:t>
                </a:r>
                <a:r>
                  <a:rPr lang="en-US" sz="2400" dirty="0" err="1">
                    <a:latin typeface="+mj-lt"/>
                  </a:rPr>
                  <a:t>smFRET</a:t>
                </a:r>
                <a:r>
                  <a:rPr lang="en-US" sz="2400" dirty="0">
                    <a:latin typeface="+mj-lt"/>
                  </a:rPr>
                  <a:t> histogram for the Apo </a:t>
                </a:r>
                <a:r>
                  <a:rPr lang="en-US" sz="2400" dirty="0"/>
                  <a:t>A</a:t>
                </a:r>
                <a:r>
                  <a:rPr lang="en-US" sz="2400" baseline="-25000" dirty="0"/>
                  <a:t>2A</a:t>
                </a:r>
                <a:r>
                  <a:rPr lang="en-US" sz="2400" dirty="0"/>
                  <a:t>R </a:t>
                </a:r>
                <a:r>
                  <a:rPr lang="en-US" sz="2400" dirty="0">
                    <a:latin typeface="+mj-lt"/>
                  </a:rPr>
                  <a:t>sample is described by two distinct populations (Fig. c), corresponding to active (low-FRET) and inactive (high-FRET) receptor conformations</a:t>
                </a:r>
              </a:p>
              <a:p>
                <a:pPr marL="342900" indent="-342900">
                  <a:lnSpc>
                    <a:spcPts val="3200"/>
                  </a:lnSpc>
                  <a:buFont typeface="Arial" panose="020B0604020202020204" pitchFamily="34" charset="0"/>
                  <a:buChar char="•"/>
                </a:pPr>
                <a:endParaRPr lang="en-US" sz="2400" dirty="0">
                  <a:latin typeface="+mj-lt"/>
                </a:endParaRPr>
              </a:p>
              <a:p>
                <a:pPr marL="342900" indent="-342900">
                  <a:lnSpc>
                    <a:spcPts val="3200"/>
                  </a:lnSpc>
                  <a:buFont typeface="Arial" panose="020B0604020202020204" pitchFamily="34" charset="0"/>
                  <a:buChar char="•"/>
                </a:pPr>
                <a:r>
                  <a:rPr lang="en-US" sz="2400" dirty="0">
                    <a:latin typeface="+mj-lt"/>
                  </a:rPr>
                  <a:t>The mean FRET efficiencies for the active and inactive states are 0.</a:t>
                </a:r>
                <a:r>
                  <a:rPr lang="en-CA" sz="2400" dirty="0"/>
                  <a:t>47 </a:t>
                </a:r>
                <a14:m>
                  <m:oMath xmlns:m="http://schemas.openxmlformats.org/officeDocument/2006/math">
                    <m:r>
                      <a:rPr lang="en-CA" sz="2400">
                        <a:latin typeface="Cambria Math" panose="02040503050406030204" pitchFamily="18" charset="0"/>
                      </a:rPr>
                      <m:t>±</m:t>
                    </m:r>
                  </m:oMath>
                </a14:m>
                <a:r>
                  <a:rPr lang="en-US" sz="2400" dirty="0"/>
                  <a:t> 0.04 and 0.</a:t>
                </a:r>
                <a:r>
                  <a:rPr lang="en-CA" sz="2400" dirty="0"/>
                  <a:t>81 </a:t>
                </a:r>
                <a14:m>
                  <m:oMath xmlns:m="http://schemas.openxmlformats.org/officeDocument/2006/math">
                    <m:r>
                      <a:rPr lang="en-CA" sz="2400">
                        <a:latin typeface="Cambria Math" panose="02040503050406030204" pitchFamily="18" charset="0"/>
                      </a:rPr>
                      <m:t>±</m:t>
                    </m:r>
                  </m:oMath>
                </a14:m>
                <a:r>
                  <a:rPr lang="en-US" sz="2400" dirty="0"/>
                  <a:t> 0.04, which correspond to inter-dye distances of </a:t>
                </a:r>
                <a:r>
                  <a:rPr lang="en-CA" sz="2400" dirty="0"/>
                  <a:t>55.1 ± 3.7 Å and 42.3 ± 4.3 Å, respectively.</a:t>
                </a:r>
                <a:endParaRPr lang="en-US" sz="2400" dirty="0"/>
              </a:p>
              <a:p>
                <a:pPr marL="342900" indent="-342900">
                  <a:lnSpc>
                    <a:spcPts val="3200"/>
                  </a:lnSpc>
                  <a:buFont typeface="Arial" panose="020B0604020202020204" pitchFamily="34" charset="0"/>
                  <a:buChar char="•"/>
                </a:pPr>
                <a:endParaRPr lang="en-US" sz="2400" dirty="0"/>
              </a:p>
              <a:p>
                <a:pPr marL="342900" indent="-342900">
                  <a:lnSpc>
                    <a:spcPts val="3200"/>
                  </a:lnSpc>
                  <a:buFont typeface="Arial" panose="020B0604020202020204" pitchFamily="34" charset="0"/>
                  <a:buChar char="•"/>
                </a:pPr>
                <a:r>
                  <a:rPr lang="en-US" sz="2400" dirty="0">
                    <a:latin typeface="+mj-lt"/>
                  </a:rPr>
                  <a:t>The identified FRET states lie close to the dynamic line (red) in Fig. d, as opposed to the static line (black). This is evidence for </a:t>
                </a:r>
                <a:r>
                  <a:rPr lang="en-US" sz="2400" dirty="0"/>
                  <a:t>A</a:t>
                </a:r>
                <a:r>
                  <a:rPr lang="en-US" sz="2400" baseline="-25000" dirty="0"/>
                  <a:t>2A</a:t>
                </a:r>
                <a:r>
                  <a:rPr lang="en-US" sz="2400" dirty="0"/>
                  <a:t>R being highly dynamic on the time scale of the diffusion time of single HDLs through the confocal detection volume (~1 </a:t>
                </a:r>
                <a:r>
                  <a:rPr lang="en-US" sz="2400" dirty="0" err="1"/>
                  <a:t>ms</a:t>
                </a:r>
                <a:r>
                  <a:rPr lang="en-US" sz="2400" dirty="0"/>
                  <a:t>).</a:t>
                </a:r>
                <a:endParaRPr lang="en-US" sz="2400" dirty="0">
                  <a:latin typeface="+mj-lt"/>
                </a:endParaRPr>
              </a:p>
            </p:txBody>
          </p:sp>
        </mc:Choice>
        <mc:Fallback>
          <p:sp>
            <p:nvSpPr>
              <p:cNvPr id="22" name="TextBox 21">
                <a:extLst>
                  <a:ext uri="{FF2B5EF4-FFF2-40B4-BE49-F238E27FC236}">
                    <a16:creationId xmlns:a16="http://schemas.microsoft.com/office/drawing/2014/main" id="{4756694B-7477-EA46-B4FF-4F49FBCEDCB9}"/>
                  </a:ext>
                </a:extLst>
              </p:cNvPr>
              <p:cNvSpPr txBox="1">
                <a:spLocks noRot="1" noChangeAspect="1" noMove="1" noResize="1" noEditPoints="1" noAdjustHandles="1" noChangeArrowheads="1" noChangeShapeType="1" noTextEdit="1"/>
              </p:cNvSpPr>
              <p:nvPr/>
            </p:nvSpPr>
            <p:spPr>
              <a:xfrm>
                <a:off x="29207682" y="14668376"/>
                <a:ext cx="9796442" cy="9908610"/>
              </a:xfrm>
              <a:prstGeom prst="rect">
                <a:avLst/>
              </a:prstGeom>
              <a:blipFill>
                <a:blip r:embed="rId26"/>
                <a:stretch>
                  <a:fillRect l="-776" t="-256" r="-906" b="-384"/>
                </a:stretch>
              </a:blipFill>
            </p:spPr>
            <p:txBody>
              <a:bodyPr/>
              <a:lstStyle/>
              <a:p>
                <a:r>
                  <a:rPr lang="en-US">
                    <a:noFill/>
                  </a:rPr>
                  <a:t> </a:t>
                </a:r>
              </a:p>
            </p:txBody>
          </p:sp>
        </mc:Fallback>
      </mc:AlternateContent>
      <p:pic>
        <p:nvPicPr>
          <p:cNvPr id="217" name="image36.png">
            <a:extLst>
              <a:ext uri="{FF2B5EF4-FFF2-40B4-BE49-F238E27FC236}">
                <a16:creationId xmlns:a16="http://schemas.microsoft.com/office/drawing/2014/main" id="{F11B1F5A-3210-F84E-8796-5D48F3B250B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966648" y="13911779"/>
            <a:ext cx="4526193" cy="2713481"/>
          </a:xfrm>
          <a:prstGeom prst="rect">
            <a:avLst/>
          </a:prstGeom>
          <a:noFill/>
          <a:extLst>
            <a:ext uri="{909E8E84-426E-40DD-AFC4-6F175D3DCCD1}">
              <a14:hiddenFill xmlns:a14="http://schemas.microsoft.com/office/drawing/2010/main">
                <a:solidFill>
                  <a:srgbClr val="FFFFFF"/>
                </a:solidFill>
              </a14:hiddenFill>
            </a:ext>
          </a:extLst>
        </p:spPr>
      </p:pic>
      <p:pic>
        <p:nvPicPr>
          <p:cNvPr id="219" name="image17.png">
            <a:extLst>
              <a:ext uri="{FF2B5EF4-FFF2-40B4-BE49-F238E27FC236}">
                <a16:creationId xmlns:a16="http://schemas.microsoft.com/office/drawing/2014/main" id="{BD8FFD14-72CC-EB44-AF4A-2897D5D6E19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840737" y="19597354"/>
            <a:ext cx="4412895" cy="2751820"/>
          </a:xfrm>
          <a:prstGeom prst="rect">
            <a:avLst/>
          </a:prstGeom>
          <a:noFill/>
          <a:extLst>
            <a:ext uri="{909E8E84-426E-40DD-AFC4-6F175D3DCCD1}">
              <a14:hiddenFill xmlns:a14="http://schemas.microsoft.com/office/drawing/2010/main">
                <a:solidFill>
                  <a:srgbClr val="FFFFFF"/>
                </a:solidFill>
              </a14:hiddenFill>
            </a:ext>
          </a:extLst>
        </p:spPr>
      </p:pic>
      <p:pic>
        <p:nvPicPr>
          <p:cNvPr id="225" name="image22.png">
            <a:extLst>
              <a:ext uri="{FF2B5EF4-FFF2-40B4-BE49-F238E27FC236}">
                <a16:creationId xmlns:a16="http://schemas.microsoft.com/office/drawing/2014/main" id="{515B6148-9E22-6944-9779-40D8080FC342}"/>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1100"/>
          <a:stretch/>
        </p:blipFill>
        <p:spPr bwMode="auto">
          <a:xfrm>
            <a:off x="39392838" y="22329523"/>
            <a:ext cx="3657440" cy="2963765"/>
          </a:xfrm>
          <a:prstGeom prst="rect">
            <a:avLst/>
          </a:prstGeom>
          <a:noFill/>
          <a:extLst>
            <a:ext uri="{909E8E84-426E-40DD-AFC4-6F175D3DCCD1}">
              <a14:hiddenFill xmlns:a14="http://schemas.microsoft.com/office/drawing/2010/main">
                <a:solidFill>
                  <a:srgbClr val="FFFFFF"/>
                </a:solidFill>
              </a14:hiddenFill>
            </a:ext>
          </a:extLst>
        </p:spPr>
      </p:pic>
      <p:pic>
        <p:nvPicPr>
          <p:cNvPr id="229" name="image38.png">
            <a:extLst>
              <a:ext uri="{FF2B5EF4-FFF2-40B4-BE49-F238E27FC236}">
                <a16:creationId xmlns:a16="http://schemas.microsoft.com/office/drawing/2014/main" id="{DAA3CAA4-E4E4-294D-9016-776B99126B44}"/>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8966648" y="16613253"/>
            <a:ext cx="4412895" cy="2936069"/>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71F49C31-D331-D948-84CA-E7163D4A4F7B}"/>
              </a:ext>
            </a:extLst>
          </p:cNvPr>
          <p:cNvSpPr txBox="1"/>
          <p:nvPr/>
        </p:nvSpPr>
        <p:spPr>
          <a:xfrm>
            <a:off x="25657901" y="16686362"/>
            <a:ext cx="887487" cy="276999"/>
          </a:xfrm>
          <a:prstGeom prst="rect">
            <a:avLst/>
          </a:prstGeom>
          <a:noFill/>
        </p:spPr>
        <p:txBody>
          <a:bodyPr wrap="none" rtlCol="0">
            <a:spAutoFit/>
          </a:bodyPr>
          <a:lstStyle/>
          <a:p>
            <a:r>
              <a:rPr lang="en-US" sz="1200" dirty="0"/>
              <a:t>Time in ns</a:t>
            </a:r>
          </a:p>
        </p:txBody>
      </p:sp>
      <p:sp>
        <p:nvSpPr>
          <p:cNvPr id="230" name="TextBox 229">
            <a:extLst>
              <a:ext uri="{FF2B5EF4-FFF2-40B4-BE49-F238E27FC236}">
                <a16:creationId xmlns:a16="http://schemas.microsoft.com/office/drawing/2014/main" id="{AF4FAE14-D20D-344D-9163-C8C56026FF4D}"/>
              </a:ext>
            </a:extLst>
          </p:cNvPr>
          <p:cNvSpPr txBox="1"/>
          <p:nvPr/>
        </p:nvSpPr>
        <p:spPr>
          <a:xfrm>
            <a:off x="25803941" y="23793396"/>
            <a:ext cx="887487" cy="276999"/>
          </a:xfrm>
          <a:prstGeom prst="rect">
            <a:avLst/>
          </a:prstGeom>
          <a:noFill/>
        </p:spPr>
        <p:txBody>
          <a:bodyPr wrap="none" rtlCol="0">
            <a:spAutoFit/>
          </a:bodyPr>
          <a:lstStyle/>
          <a:p>
            <a:r>
              <a:rPr lang="en-US" sz="1200" dirty="0"/>
              <a:t>Time in ns</a:t>
            </a:r>
          </a:p>
        </p:txBody>
      </p:sp>
      <p:sp>
        <p:nvSpPr>
          <p:cNvPr id="231" name="TextBox 230">
            <a:extLst>
              <a:ext uri="{FF2B5EF4-FFF2-40B4-BE49-F238E27FC236}">
                <a16:creationId xmlns:a16="http://schemas.microsoft.com/office/drawing/2014/main" id="{69F32894-E5A4-DB4D-9E2C-F6C8C1B06040}"/>
              </a:ext>
            </a:extLst>
          </p:cNvPr>
          <p:cNvSpPr txBox="1"/>
          <p:nvPr/>
        </p:nvSpPr>
        <p:spPr>
          <a:xfrm rot="16200000">
            <a:off x="22327625" y="13533166"/>
            <a:ext cx="1420582" cy="276999"/>
          </a:xfrm>
          <a:prstGeom prst="rect">
            <a:avLst/>
          </a:prstGeom>
          <a:noFill/>
        </p:spPr>
        <p:txBody>
          <a:bodyPr wrap="none" rtlCol="0">
            <a:spAutoFit/>
          </a:bodyPr>
          <a:lstStyle/>
          <a:p>
            <a:r>
              <a:rPr lang="en-US" sz="1200" dirty="0"/>
              <a:t>Photon Log Count</a:t>
            </a:r>
          </a:p>
        </p:txBody>
      </p:sp>
      <p:sp>
        <p:nvSpPr>
          <p:cNvPr id="232" name="TextBox 231">
            <a:extLst>
              <a:ext uri="{FF2B5EF4-FFF2-40B4-BE49-F238E27FC236}">
                <a16:creationId xmlns:a16="http://schemas.microsoft.com/office/drawing/2014/main" id="{F8C3279E-79AB-AE49-8943-C7A71E5F43CA}"/>
              </a:ext>
            </a:extLst>
          </p:cNvPr>
          <p:cNvSpPr txBox="1"/>
          <p:nvPr/>
        </p:nvSpPr>
        <p:spPr>
          <a:xfrm rot="16200000">
            <a:off x="23254201" y="21607963"/>
            <a:ext cx="1420582" cy="276999"/>
          </a:xfrm>
          <a:prstGeom prst="rect">
            <a:avLst/>
          </a:prstGeom>
          <a:noFill/>
        </p:spPr>
        <p:txBody>
          <a:bodyPr wrap="none" rtlCol="0">
            <a:spAutoFit/>
          </a:bodyPr>
          <a:lstStyle/>
          <a:p>
            <a:r>
              <a:rPr lang="en-US" sz="1200" dirty="0"/>
              <a:t>Photon Log Count</a:t>
            </a:r>
          </a:p>
        </p:txBody>
      </p:sp>
      <p:sp>
        <p:nvSpPr>
          <p:cNvPr id="233" name="TextBox 232">
            <a:extLst>
              <a:ext uri="{FF2B5EF4-FFF2-40B4-BE49-F238E27FC236}">
                <a16:creationId xmlns:a16="http://schemas.microsoft.com/office/drawing/2014/main" id="{C8C60094-B2AA-694A-A040-BA125CD04A7A}"/>
              </a:ext>
            </a:extLst>
          </p:cNvPr>
          <p:cNvSpPr txBox="1"/>
          <p:nvPr/>
        </p:nvSpPr>
        <p:spPr>
          <a:xfrm rot="16200000">
            <a:off x="22414090" y="15833297"/>
            <a:ext cx="1433854" cy="276999"/>
          </a:xfrm>
          <a:prstGeom prst="rect">
            <a:avLst/>
          </a:prstGeom>
          <a:noFill/>
        </p:spPr>
        <p:txBody>
          <a:bodyPr wrap="none" rtlCol="0">
            <a:spAutoFit/>
          </a:bodyPr>
          <a:lstStyle/>
          <a:p>
            <a:r>
              <a:rPr lang="en-US" sz="1200" dirty="0"/>
              <a:t>Weighted Residue</a:t>
            </a:r>
          </a:p>
        </p:txBody>
      </p:sp>
      <p:sp>
        <p:nvSpPr>
          <p:cNvPr id="234" name="TextBox 233">
            <a:extLst>
              <a:ext uri="{FF2B5EF4-FFF2-40B4-BE49-F238E27FC236}">
                <a16:creationId xmlns:a16="http://schemas.microsoft.com/office/drawing/2014/main" id="{F823F4CB-A082-C441-B62B-FA84C93FEEAA}"/>
              </a:ext>
            </a:extLst>
          </p:cNvPr>
          <p:cNvSpPr txBox="1"/>
          <p:nvPr/>
        </p:nvSpPr>
        <p:spPr>
          <a:xfrm rot="16200000">
            <a:off x="23226988" y="23069854"/>
            <a:ext cx="1433854" cy="276999"/>
          </a:xfrm>
          <a:prstGeom prst="rect">
            <a:avLst/>
          </a:prstGeom>
          <a:noFill/>
        </p:spPr>
        <p:txBody>
          <a:bodyPr wrap="none" rtlCol="0">
            <a:spAutoFit/>
          </a:bodyPr>
          <a:lstStyle/>
          <a:p>
            <a:r>
              <a:rPr lang="en-US" sz="1200" dirty="0"/>
              <a:t>Weighted Residue</a:t>
            </a:r>
          </a:p>
        </p:txBody>
      </p:sp>
      <p:sp>
        <p:nvSpPr>
          <p:cNvPr id="235" name="Rectangle 234">
            <a:extLst>
              <a:ext uri="{FF2B5EF4-FFF2-40B4-BE49-F238E27FC236}">
                <a16:creationId xmlns:a16="http://schemas.microsoft.com/office/drawing/2014/main" id="{C529FF30-9827-0546-BDC0-A9E708C48A0A}"/>
              </a:ext>
            </a:extLst>
          </p:cNvPr>
          <p:cNvSpPr/>
          <p:nvPr/>
        </p:nvSpPr>
        <p:spPr>
          <a:xfrm>
            <a:off x="14232697" y="12525334"/>
            <a:ext cx="8354805" cy="3901837"/>
          </a:xfrm>
          <a:prstGeom prst="rect">
            <a:avLst/>
          </a:prstGeom>
        </p:spPr>
        <p:txBody>
          <a:bodyPr wrap="square">
            <a:spAutoFit/>
          </a:bodyPr>
          <a:lstStyle/>
          <a:p>
            <a:pPr>
              <a:lnSpc>
                <a:spcPct val="150000"/>
              </a:lnSpc>
            </a:pPr>
            <a:r>
              <a:rPr lang="en-CA" sz="2400" dirty="0">
                <a:latin typeface="+mj-lt"/>
                <a:cs typeface="Times New Roman" panose="02020603050405020304" pitchFamily="18" charset="0"/>
              </a:rPr>
              <a:t>FRET efficiency of </a:t>
            </a:r>
            <a:r>
              <a:rPr lang="en-CA" sz="2400" dirty="0">
                <a:ea typeface="Calibri" panose="020F0502020204030204" pitchFamily="34" charset="0"/>
                <a:cs typeface="Times New Roman" panose="02020603050405020304" pitchFamily="18" charset="0"/>
              </a:rPr>
              <a:t>A</a:t>
            </a:r>
            <a:r>
              <a:rPr lang="en-CA" sz="2400" baseline="-25000" dirty="0">
                <a:ea typeface="Calibri" panose="020F0502020204030204" pitchFamily="34" charset="0"/>
                <a:cs typeface="Times New Roman" panose="02020603050405020304" pitchFamily="18" charset="0"/>
              </a:rPr>
              <a:t>2A</a:t>
            </a:r>
            <a:r>
              <a:rPr lang="en-CA" sz="2400" dirty="0">
                <a:ea typeface="Calibri" panose="020F0502020204030204" pitchFamily="34" charset="0"/>
                <a:cs typeface="Times New Roman" panose="02020603050405020304" pitchFamily="18" charset="0"/>
              </a:rPr>
              <a:t>R in the presence of different </a:t>
            </a:r>
            <a:r>
              <a:rPr lang="en-CA" sz="2400" dirty="0">
                <a:latin typeface="+mj-lt"/>
                <a:cs typeface="Times New Roman" panose="02020603050405020304" pitchFamily="18" charset="0"/>
              </a:rPr>
              <a:t>ligands:</a:t>
            </a:r>
          </a:p>
          <a:p>
            <a:pPr>
              <a:lnSpc>
                <a:spcPct val="150000"/>
              </a:lnSpc>
            </a:pPr>
            <a:endParaRPr lang="en-CA" sz="2400" dirty="0">
              <a:latin typeface="+mj-lt"/>
              <a:cs typeface="Times New Roman" panose="02020603050405020304" pitchFamily="18" charset="0"/>
            </a:endParaRPr>
          </a:p>
          <a:p>
            <a:pPr marL="800100" lvl="1" indent="-342900">
              <a:lnSpc>
                <a:spcPct val="150000"/>
              </a:lnSpc>
              <a:buFont typeface="Arial" panose="020B0604020202020204" pitchFamily="34" charset="0"/>
              <a:buChar char="•"/>
            </a:pPr>
            <a:r>
              <a:rPr lang="en-CA" sz="2400" dirty="0">
                <a:latin typeface="+mj-lt"/>
                <a:cs typeface="Times New Roman" panose="02020603050405020304" pitchFamily="18" charset="0"/>
              </a:rPr>
              <a:t>Ligand free:  84</a:t>
            </a:r>
            <a:r>
              <a:rPr lang="en-CA" sz="2400" dirty="0"/>
              <a:t> ± 4%</a:t>
            </a:r>
          </a:p>
          <a:p>
            <a:pPr marL="800100" lvl="1" indent="-342900">
              <a:lnSpc>
                <a:spcPct val="150000"/>
              </a:lnSpc>
              <a:buFont typeface="Arial" panose="020B0604020202020204" pitchFamily="34" charset="0"/>
              <a:buChar char="•"/>
            </a:pPr>
            <a:r>
              <a:rPr lang="en-CA" sz="2400" dirty="0">
                <a:latin typeface="+mj-lt"/>
                <a:cs typeface="Times New Roman" panose="02020603050405020304" pitchFamily="18" charset="0"/>
              </a:rPr>
              <a:t>1 mM NECA (agonist): </a:t>
            </a:r>
            <a:r>
              <a:rPr lang="en-CA" sz="2400" dirty="0">
                <a:cs typeface="Times New Roman" panose="02020603050405020304" pitchFamily="18" charset="0"/>
              </a:rPr>
              <a:t>83</a:t>
            </a:r>
            <a:r>
              <a:rPr lang="en-CA" sz="2400" dirty="0"/>
              <a:t> ± 2%</a:t>
            </a:r>
          </a:p>
          <a:p>
            <a:pPr marL="800100" lvl="1" indent="-342900">
              <a:lnSpc>
                <a:spcPct val="150000"/>
              </a:lnSpc>
              <a:buFont typeface="Arial" panose="020B0604020202020204" pitchFamily="34" charset="0"/>
              <a:buChar char="•"/>
            </a:pPr>
            <a:r>
              <a:rPr lang="en-CA" sz="2400" dirty="0">
                <a:cs typeface="Times New Roman" panose="02020603050405020304" pitchFamily="18" charset="0"/>
              </a:rPr>
              <a:t>1 mM NECA (agonist) + 6 µM mini-G protein: 82</a:t>
            </a:r>
            <a:r>
              <a:rPr lang="en-CA" sz="2400" dirty="0"/>
              <a:t> ± 1%</a:t>
            </a:r>
          </a:p>
          <a:p>
            <a:pPr marL="800100" lvl="1" indent="-342900">
              <a:lnSpc>
                <a:spcPct val="150000"/>
              </a:lnSpc>
              <a:buFont typeface="Arial" panose="020B0604020202020204" pitchFamily="34" charset="0"/>
              <a:buChar char="•"/>
            </a:pPr>
            <a:r>
              <a:rPr lang="en-CA" sz="2400" dirty="0">
                <a:cs typeface="Times New Roman" panose="02020603050405020304" pitchFamily="18" charset="0"/>
              </a:rPr>
              <a:t>1 mM ZM (inverse agonist)  85</a:t>
            </a:r>
            <a:r>
              <a:rPr lang="en-CA" sz="2400" dirty="0"/>
              <a:t> ± 2%.</a:t>
            </a:r>
          </a:p>
          <a:p>
            <a:pPr marL="800100" lvl="1" indent="-342900">
              <a:lnSpc>
                <a:spcPct val="150000"/>
              </a:lnSpc>
              <a:buFont typeface="Arial" panose="020B0604020202020204" pitchFamily="34" charset="0"/>
              <a:buChar char="•"/>
            </a:pPr>
            <a:r>
              <a:rPr lang="en-CA" sz="2400" dirty="0">
                <a:cs typeface="Times New Roman" panose="02020603050405020304" pitchFamily="18" charset="0"/>
              </a:rPr>
              <a:t>50 µM ZM (partial agonist): 84</a:t>
            </a:r>
            <a:r>
              <a:rPr lang="en-CA" sz="2400" dirty="0"/>
              <a:t> ± 2%.</a:t>
            </a:r>
          </a:p>
        </p:txBody>
      </p:sp>
      <p:sp>
        <p:nvSpPr>
          <p:cNvPr id="237" name="Rectangle 236">
            <a:extLst>
              <a:ext uri="{FF2B5EF4-FFF2-40B4-BE49-F238E27FC236}">
                <a16:creationId xmlns:a16="http://schemas.microsoft.com/office/drawing/2014/main" id="{1009ACE3-6641-6949-A2FD-10F088B09E37}"/>
              </a:ext>
            </a:extLst>
          </p:cNvPr>
          <p:cNvSpPr/>
          <p:nvPr/>
        </p:nvSpPr>
        <p:spPr>
          <a:xfrm>
            <a:off x="21505237" y="8713587"/>
            <a:ext cx="6660769" cy="338554"/>
          </a:xfrm>
          <a:prstGeom prst="rect">
            <a:avLst/>
          </a:prstGeom>
        </p:spPr>
        <p:txBody>
          <a:bodyPr wrap="square">
            <a:spAutoFit/>
          </a:bodyPr>
          <a:lstStyle/>
          <a:p>
            <a:r>
              <a:rPr lang="en-CA" sz="1600" b="1" dirty="0">
                <a:latin typeface="Times New Roman" panose="02020603050405020304" pitchFamily="18" charset="0"/>
                <a:ea typeface="Times New Roman" panose="02020603050405020304" pitchFamily="18" charset="0"/>
                <a:cs typeface="Times New Roman" panose="02020603050405020304" pitchFamily="18" charset="0"/>
              </a:rPr>
              <a:t>Table 1. </a:t>
            </a:r>
            <a:r>
              <a:rPr lang="en-CA" sz="1600" dirty="0">
                <a:latin typeface="Times New Roman" panose="02020603050405020304" pitchFamily="18" charset="0"/>
                <a:ea typeface="Times New Roman" panose="02020603050405020304" pitchFamily="18" charset="0"/>
                <a:cs typeface="Times New Roman" panose="02020603050405020304" pitchFamily="18" charset="0"/>
              </a:rPr>
              <a:t>Lifetime fitting parameters for Apo A2AR(T119C-Q226C) in HDLs</a:t>
            </a:r>
            <a:r>
              <a:rPr lang="en-CA"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238" name="Rectangle 237">
            <a:extLst>
              <a:ext uri="{FF2B5EF4-FFF2-40B4-BE49-F238E27FC236}">
                <a16:creationId xmlns:a16="http://schemas.microsoft.com/office/drawing/2014/main" id="{DC66D8A2-2614-9F42-8F46-8FA10A934AD7}"/>
              </a:ext>
            </a:extLst>
          </p:cNvPr>
          <p:cNvSpPr/>
          <p:nvPr/>
        </p:nvSpPr>
        <p:spPr>
          <a:xfrm>
            <a:off x="29124717" y="10592197"/>
            <a:ext cx="14402948" cy="830997"/>
          </a:xfrm>
          <a:prstGeom prst="rect">
            <a:avLst/>
          </a:prstGeom>
        </p:spPr>
        <p:txBody>
          <a:bodyPr wrap="square">
            <a:spAutoFit/>
          </a:bodyPr>
          <a:lstStyle/>
          <a:p>
            <a:pPr marL="342900" indent="-342900">
              <a:buFont typeface="Arial" panose="020B0604020202020204" pitchFamily="34" charset="0"/>
              <a:buChar char="•"/>
            </a:pPr>
            <a:r>
              <a:rPr lang="en-CA" sz="2400" dirty="0">
                <a:latin typeface="+mj-lt"/>
                <a:cs typeface="Times New Roman" panose="02020603050405020304" pitchFamily="18" charset="0"/>
              </a:rPr>
              <a:t>Emission spectra upon donor excitation (470 nm) demonstrated FRET a variety of samples.</a:t>
            </a:r>
          </a:p>
          <a:p>
            <a:pPr marL="342900" indent="-342900">
              <a:buFont typeface="Arial" panose="020B0604020202020204" pitchFamily="34" charset="0"/>
              <a:buChar char="•"/>
            </a:pPr>
            <a:r>
              <a:rPr lang="en-CA" sz="2400" dirty="0">
                <a:latin typeface="+mj-lt"/>
                <a:cs typeface="Times New Roman" panose="02020603050405020304" pitchFamily="18" charset="0"/>
              </a:rPr>
              <a:t>Excitation spectra of the acceptor (emission at 750 nm) also demonstrated FRET in the same samples</a:t>
            </a:r>
            <a:endParaRPr lang="en-CA" sz="2400" dirty="0"/>
          </a:p>
        </p:txBody>
      </p:sp>
      <p:sp>
        <p:nvSpPr>
          <p:cNvPr id="81" name="TextBox 80">
            <a:extLst>
              <a:ext uri="{FF2B5EF4-FFF2-40B4-BE49-F238E27FC236}">
                <a16:creationId xmlns:a16="http://schemas.microsoft.com/office/drawing/2014/main" id="{F592FFF7-CAB5-0447-93D6-66EEDA353C6B}"/>
              </a:ext>
            </a:extLst>
          </p:cNvPr>
          <p:cNvSpPr txBox="1"/>
          <p:nvPr/>
        </p:nvSpPr>
        <p:spPr>
          <a:xfrm>
            <a:off x="42571838" y="14381928"/>
            <a:ext cx="377026" cy="369332"/>
          </a:xfrm>
          <a:prstGeom prst="rect">
            <a:avLst/>
          </a:prstGeom>
          <a:noFill/>
        </p:spPr>
        <p:txBody>
          <a:bodyPr wrap="none" rtlCol="0">
            <a:spAutoFit/>
          </a:bodyPr>
          <a:lstStyle/>
          <a:p>
            <a:r>
              <a:rPr lang="en-US" sz="1800" b="1" dirty="0"/>
              <a:t>a.</a:t>
            </a:r>
          </a:p>
        </p:txBody>
      </p:sp>
      <p:sp>
        <p:nvSpPr>
          <p:cNvPr id="239" name="TextBox 238">
            <a:extLst>
              <a:ext uri="{FF2B5EF4-FFF2-40B4-BE49-F238E27FC236}">
                <a16:creationId xmlns:a16="http://schemas.microsoft.com/office/drawing/2014/main" id="{8CEF5AF6-8D0B-2844-8472-A681F3CD5C2A}"/>
              </a:ext>
            </a:extLst>
          </p:cNvPr>
          <p:cNvSpPr txBox="1"/>
          <p:nvPr/>
        </p:nvSpPr>
        <p:spPr>
          <a:xfrm>
            <a:off x="42565426" y="17013759"/>
            <a:ext cx="389850" cy="369332"/>
          </a:xfrm>
          <a:prstGeom prst="rect">
            <a:avLst/>
          </a:prstGeom>
          <a:noFill/>
        </p:spPr>
        <p:txBody>
          <a:bodyPr wrap="none" rtlCol="0">
            <a:spAutoFit/>
          </a:bodyPr>
          <a:lstStyle/>
          <a:p>
            <a:r>
              <a:rPr lang="en-US" sz="1800" b="1" dirty="0"/>
              <a:t>b.</a:t>
            </a:r>
          </a:p>
        </p:txBody>
      </p:sp>
      <p:sp>
        <p:nvSpPr>
          <p:cNvPr id="240" name="TextBox 239">
            <a:extLst>
              <a:ext uri="{FF2B5EF4-FFF2-40B4-BE49-F238E27FC236}">
                <a16:creationId xmlns:a16="http://schemas.microsoft.com/office/drawing/2014/main" id="{6E2817D9-4D2D-1748-831A-E502344BEC16}"/>
              </a:ext>
            </a:extLst>
          </p:cNvPr>
          <p:cNvSpPr txBox="1"/>
          <p:nvPr/>
        </p:nvSpPr>
        <p:spPr>
          <a:xfrm>
            <a:off x="42753444" y="19860552"/>
            <a:ext cx="377026" cy="369332"/>
          </a:xfrm>
          <a:prstGeom prst="rect">
            <a:avLst/>
          </a:prstGeom>
          <a:noFill/>
        </p:spPr>
        <p:txBody>
          <a:bodyPr wrap="none" rtlCol="0">
            <a:spAutoFit/>
          </a:bodyPr>
          <a:lstStyle/>
          <a:p>
            <a:r>
              <a:rPr lang="en-US" sz="1800" b="1" dirty="0"/>
              <a:t>c.</a:t>
            </a:r>
          </a:p>
        </p:txBody>
      </p:sp>
      <p:sp>
        <p:nvSpPr>
          <p:cNvPr id="243" name="TextBox 242">
            <a:extLst>
              <a:ext uri="{FF2B5EF4-FFF2-40B4-BE49-F238E27FC236}">
                <a16:creationId xmlns:a16="http://schemas.microsoft.com/office/drawing/2014/main" id="{DEAFB5B5-95FC-9848-A368-AEFD524D1508}"/>
              </a:ext>
            </a:extLst>
          </p:cNvPr>
          <p:cNvSpPr txBox="1"/>
          <p:nvPr/>
        </p:nvSpPr>
        <p:spPr>
          <a:xfrm>
            <a:off x="42347811" y="22547472"/>
            <a:ext cx="389850" cy="369332"/>
          </a:xfrm>
          <a:prstGeom prst="rect">
            <a:avLst/>
          </a:prstGeom>
          <a:noFill/>
        </p:spPr>
        <p:txBody>
          <a:bodyPr wrap="none" rtlCol="0">
            <a:spAutoFit/>
          </a:bodyPr>
          <a:lstStyle/>
          <a:p>
            <a:r>
              <a:rPr lang="en-US" sz="1800" b="1" dirty="0"/>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additive="base">
                                        <p:cTn id="15" dur="500" fill="hold"/>
                                        <p:tgtEl>
                                          <p:spTgt spid="156"/>
                                        </p:tgtEl>
                                        <p:attrNameLst>
                                          <p:attrName>ppt_x</p:attrName>
                                        </p:attrNameLst>
                                      </p:cBhvr>
                                      <p:tavLst>
                                        <p:tav tm="0">
                                          <p:val>
                                            <p:strVal val="#ppt_x"/>
                                          </p:val>
                                        </p:tav>
                                        <p:tav tm="100000">
                                          <p:val>
                                            <p:strVal val="#ppt_x"/>
                                          </p:val>
                                        </p:tav>
                                      </p:tavLst>
                                    </p:anim>
                                    <p:anim calcmode="lin" valueType="num">
                                      <p:cBhvr additive="base">
                                        <p:cTn id="16"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anim calcmode="lin" valueType="num">
                                      <p:cBhvr additive="base">
                                        <p:cTn id="21" dur="500" fill="hold"/>
                                        <p:tgtEl>
                                          <p:spTgt spid="157"/>
                                        </p:tgtEl>
                                        <p:attrNameLst>
                                          <p:attrName>ppt_x</p:attrName>
                                        </p:attrNameLst>
                                      </p:cBhvr>
                                      <p:tavLst>
                                        <p:tav tm="0">
                                          <p:val>
                                            <p:strVal val="#ppt_x"/>
                                          </p:val>
                                        </p:tav>
                                        <p:tav tm="100000">
                                          <p:val>
                                            <p:strVal val="#ppt_x"/>
                                          </p:val>
                                        </p:tav>
                                      </p:tavLst>
                                    </p:anim>
                                    <p:anim calcmode="lin" valueType="num">
                                      <p:cBhvr additive="base">
                                        <p:cTn id="22" dur="500" fill="hold"/>
                                        <p:tgtEl>
                                          <p:spTgt spid="15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9"/>
                                        </p:tgtEl>
                                        <p:attrNameLst>
                                          <p:attrName>style.visibility</p:attrName>
                                        </p:attrNameLst>
                                      </p:cBhvr>
                                      <p:to>
                                        <p:strVal val="visible"/>
                                      </p:to>
                                    </p:set>
                                    <p:anim calcmode="lin" valueType="num">
                                      <p:cBhvr additive="base">
                                        <p:cTn id="25" dur="500" fill="hold"/>
                                        <p:tgtEl>
                                          <p:spTgt spid="159"/>
                                        </p:tgtEl>
                                        <p:attrNameLst>
                                          <p:attrName>ppt_x</p:attrName>
                                        </p:attrNameLst>
                                      </p:cBhvr>
                                      <p:tavLst>
                                        <p:tav tm="0">
                                          <p:val>
                                            <p:strVal val="#ppt_x"/>
                                          </p:val>
                                        </p:tav>
                                        <p:tav tm="100000">
                                          <p:val>
                                            <p:strVal val="#ppt_x"/>
                                          </p:val>
                                        </p:tav>
                                      </p:tavLst>
                                    </p:anim>
                                    <p:anim calcmode="lin" valueType="num">
                                      <p:cBhvr additive="base">
                                        <p:cTn id="26" dur="500" fill="hold"/>
                                        <p:tgtEl>
                                          <p:spTgt spid="159"/>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fade">
                                      <p:cBhvr>
                                        <p:cTn id="29" dur="500"/>
                                        <p:tgtEl>
                                          <p:spTgt spid="165"/>
                                        </p:tgtEl>
                                      </p:cBhvr>
                                    </p:animEffect>
                                  </p:childTnLst>
                                </p:cTn>
                              </p:par>
                              <p:par>
                                <p:cTn id="30" presetID="2" presetClass="entr" presetSubtype="4" fill="hold" nodeType="withEffect">
                                  <p:stCondLst>
                                    <p:cond delay="0"/>
                                  </p:stCondLst>
                                  <p:childTnLst>
                                    <p:set>
                                      <p:cBhvr>
                                        <p:cTn id="31" dur="1" fill="hold">
                                          <p:stCondLst>
                                            <p:cond delay="0"/>
                                          </p:stCondLst>
                                        </p:cTn>
                                        <p:tgtEl>
                                          <p:spTgt spid="184"/>
                                        </p:tgtEl>
                                        <p:attrNameLst>
                                          <p:attrName>style.visibility</p:attrName>
                                        </p:attrNameLst>
                                      </p:cBhvr>
                                      <p:to>
                                        <p:strVal val="visible"/>
                                      </p:to>
                                    </p:set>
                                    <p:anim calcmode="lin" valueType="num">
                                      <p:cBhvr additive="base">
                                        <p:cTn id="32" dur="500" fill="hold"/>
                                        <p:tgtEl>
                                          <p:spTgt spid="184"/>
                                        </p:tgtEl>
                                        <p:attrNameLst>
                                          <p:attrName>ppt_x</p:attrName>
                                        </p:attrNameLst>
                                      </p:cBhvr>
                                      <p:tavLst>
                                        <p:tav tm="0">
                                          <p:val>
                                            <p:strVal val="#ppt_x"/>
                                          </p:val>
                                        </p:tav>
                                        <p:tav tm="100000">
                                          <p:val>
                                            <p:strVal val="#ppt_x"/>
                                          </p:val>
                                        </p:tav>
                                      </p:tavLst>
                                    </p:anim>
                                    <p:anim calcmode="lin" valueType="num">
                                      <p:cBhvr additive="base">
                                        <p:cTn id="33" dur="500" fill="hold"/>
                                        <p:tgtEl>
                                          <p:spTgt spid="184"/>
                                        </p:tgtEl>
                                        <p:attrNameLst>
                                          <p:attrName>ppt_y</p:attrName>
                                        </p:attrNameLst>
                                      </p:cBhvr>
                                      <p:tavLst>
                                        <p:tav tm="0">
                                          <p:val>
                                            <p:strVal val="1+#ppt_h/2"/>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1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03"/>
                                        </p:tgtEl>
                                        <p:attrNameLst>
                                          <p:attrName>style.visibility</p:attrName>
                                        </p:attrNameLst>
                                      </p:cBhvr>
                                      <p:to>
                                        <p:strVal val="visible"/>
                                      </p:to>
                                    </p:set>
                                    <p:anim calcmode="lin" valueType="num">
                                      <p:cBhvr additive="base">
                                        <p:cTn id="40" dur="500" fill="hold"/>
                                        <p:tgtEl>
                                          <p:spTgt spid="203"/>
                                        </p:tgtEl>
                                        <p:attrNameLst>
                                          <p:attrName>ppt_x</p:attrName>
                                        </p:attrNameLst>
                                      </p:cBhvr>
                                      <p:tavLst>
                                        <p:tav tm="0">
                                          <p:val>
                                            <p:strVal val="#ppt_x"/>
                                          </p:val>
                                        </p:tav>
                                        <p:tav tm="100000">
                                          <p:val>
                                            <p:strVal val="#ppt_x"/>
                                          </p:val>
                                        </p:tav>
                                      </p:tavLst>
                                    </p:anim>
                                    <p:anim calcmode="lin" valueType="num">
                                      <p:cBhvr additive="base">
                                        <p:cTn id="41"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2"/>
                                        </p:tgtEl>
                                        <p:attrNameLst>
                                          <p:attrName>style.visibility</p:attrName>
                                        </p:attrNameLst>
                                      </p:cBhvr>
                                      <p:to>
                                        <p:strVal val="visible"/>
                                      </p:to>
                                    </p:set>
                                    <p:anim calcmode="lin" valueType="num">
                                      <p:cBhvr additive="base">
                                        <p:cTn id="46" dur="500" fill="hold"/>
                                        <p:tgtEl>
                                          <p:spTgt spid="202"/>
                                        </p:tgtEl>
                                        <p:attrNameLst>
                                          <p:attrName>ppt_x</p:attrName>
                                        </p:attrNameLst>
                                      </p:cBhvr>
                                      <p:tavLst>
                                        <p:tav tm="0">
                                          <p:val>
                                            <p:strVal val="#ppt_x"/>
                                          </p:val>
                                        </p:tav>
                                        <p:tav tm="100000">
                                          <p:val>
                                            <p:strVal val="#ppt_x"/>
                                          </p:val>
                                        </p:tav>
                                      </p:tavLst>
                                    </p:anim>
                                    <p:anim calcmode="lin" valueType="num">
                                      <p:cBhvr additive="base">
                                        <p:cTn id="47"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5"/>
                                        </p:tgtEl>
                                        <p:attrNameLst>
                                          <p:attrName>style.visibility</p:attrName>
                                        </p:attrNameLst>
                                      </p:cBhvr>
                                      <p:to>
                                        <p:strVal val="visible"/>
                                      </p:to>
                                    </p:set>
                                    <p:anim calcmode="lin" valueType="num">
                                      <p:cBhvr additive="base">
                                        <p:cTn id="52" dur="500" fill="hold"/>
                                        <p:tgtEl>
                                          <p:spTgt spid="205"/>
                                        </p:tgtEl>
                                        <p:attrNameLst>
                                          <p:attrName>ppt_x</p:attrName>
                                        </p:attrNameLst>
                                      </p:cBhvr>
                                      <p:tavLst>
                                        <p:tav tm="0">
                                          <p:val>
                                            <p:strVal val="#ppt_x"/>
                                          </p:val>
                                        </p:tav>
                                        <p:tav tm="100000">
                                          <p:val>
                                            <p:strVal val="#ppt_x"/>
                                          </p:val>
                                        </p:tav>
                                      </p:tavLst>
                                    </p:anim>
                                    <p:anim calcmode="lin" valueType="num">
                                      <p:cBhvr additive="base">
                                        <p:cTn id="53" dur="500" fill="hold"/>
                                        <p:tgtEl>
                                          <p:spTgt spid="20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additive="base">
                                        <p:cTn id="56" dur="500" fill="hold"/>
                                        <p:tgtEl>
                                          <p:spTgt spid="208"/>
                                        </p:tgtEl>
                                        <p:attrNameLst>
                                          <p:attrName>ppt_x</p:attrName>
                                        </p:attrNameLst>
                                      </p:cBhvr>
                                      <p:tavLst>
                                        <p:tav tm="0">
                                          <p:val>
                                            <p:strVal val="#ppt_x"/>
                                          </p:val>
                                        </p:tav>
                                        <p:tav tm="100000">
                                          <p:val>
                                            <p:strVal val="#ppt_x"/>
                                          </p:val>
                                        </p:tav>
                                      </p:tavLst>
                                    </p:anim>
                                    <p:anim calcmode="lin" valueType="num">
                                      <p:cBhvr additive="base">
                                        <p:cTn id="57"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11"/>
                                        </p:tgtEl>
                                        <p:attrNameLst>
                                          <p:attrName>style.visibility</p:attrName>
                                        </p:attrNameLst>
                                      </p:cBhvr>
                                      <p:to>
                                        <p:strVal val="visible"/>
                                      </p:to>
                                    </p:set>
                                    <p:anim calcmode="lin" valueType="num">
                                      <p:cBhvr additive="base">
                                        <p:cTn id="62" dur="500" fill="hold"/>
                                        <p:tgtEl>
                                          <p:spTgt spid="211"/>
                                        </p:tgtEl>
                                        <p:attrNameLst>
                                          <p:attrName>ppt_x</p:attrName>
                                        </p:attrNameLst>
                                      </p:cBhvr>
                                      <p:tavLst>
                                        <p:tav tm="0">
                                          <p:val>
                                            <p:strVal val="#ppt_x"/>
                                          </p:val>
                                        </p:tav>
                                        <p:tav tm="100000">
                                          <p:val>
                                            <p:strVal val="#ppt_x"/>
                                          </p:val>
                                        </p:tav>
                                      </p:tavLst>
                                    </p:anim>
                                    <p:anim calcmode="lin" valueType="num">
                                      <p:cBhvr additive="base">
                                        <p:cTn id="63" dur="500" fill="hold"/>
                                        <p:tgtEl>
                                          <p:spTgt spid="2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2"/>
                                        </p:tgtEl>
                                        <p:attrNameLst>
                                          <p:attrName>style.visibility</p:attrName>
                                        </p:attrNameLst>
                                      </p:cBhvr>
                                      <p:to>
                                        <p:strVal val="visible"/>
                                      </p:to>
                                    </p:set>
                                    <p:anim calcmode="lin" valueType="num">
                                      <p:cBhvr additive="base">
                                        <p:cTn id="68" dur="500" fill="hold"/>
                                        <p:tgtEl>
                                          <p:spTgt spid="212"/>
                                        </p:tgtEl>
                                        <p:attrNameLst>
                                          <p:attrName>ppt_x</p:attrName>
                                        </p:attrNameLst>
                                      </p:cBhvr>
                                      <p:tavLst>
                                        <p:tav tm="0">
                                          <p:val>
                                            <p:strVal val="#ppt_x"/>
                                          </p:val>
                                        </p:tav>
                                        <p:tav tm="100000">
                                          <p:val>
                                            <p:strVal val="#ppt_x"/>
                                          </p:val>
                                        </p:tav>
                                      </p:tavLst>
                                    </p:anim>
                                    <p:anim calcmode="lin" valueType="num">
                                      <p:cBhvr additive="base">
                                        <p:cTn id="69"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17"/>
                                        </p:tgtEl>
                                        <p:attrNameLst>
                                          <p:attrName>style.visibility</p:attrName>
                                        </p:attrNameLst>
                                      </p:cBhvr>
                                      <p:to>
                                        <p:strVal val="visible"/>
                                      </p:to>
                                    </p:set>
                                    <p:anim calcmode="lin" valueType="num">
                                      <p:cBhvr additive="base">
                                        <p:cTn id="74" dur="500" fill="hold"/>
                                        <p:tgtEl>
                                          <p:spTgt spid="217"/>
                                        </p:tgtEl>
                                        <p:attrNameLst>
                                          <p:attrName>ppt_x</p:attrName>
                                        </p:attrNameLst>
                                      </p:cBhvr>
                                      <p:tavLst>
                                        <p:tav tm="0">
                                          <p:val>
                                            <p:strVal val="#ppt_x"/>
                                          </p:val>
                                        </p:tav>
                                        <p:tav tm="100000">
                                          <p:val>
                                            <p:strVal val="#ppt_x"/>
                                          </p:val>
                                        </p:tav>
                                      </p:tavLst>
                                    </p:anim>
                                    <p:anim calcmode="lin" valueType="num">
                                      <p:cBhvr additive="base">
                                        <p:cTn id="75" dur="500" fill="hold"/>
                                        <p:tgtEl>
                                          <p:spTgt spid="217"/>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219"/>
                                        </p:tgtEl>
                                        <p:attrNameLst>
                                          <p:attrName>style.visibility</p:attrName>
                                        </p:attrNameLst>
                                      </p:cBhvr>
                                      <p:to>
                                        <p:strVal val="visible"/>
                                      </p:to>
                                    </p:set>
                                    <p:anim calcmode="lin" valueType="num">
                                      <p:cBhvr additive="base">
                                        <p:cTn id="78" dur="500" fill="hold"/>
                                        <p:tgtEl>
                                          <p:spTgt spid="219"/>
                                        </p:tgtEl>
                                        <p:attrNameLst>
                                          <p:attrName>ppt_x</p:attrName>
                                        </p:attrNameLst>
                                      </p:cBhvr>
                                      <p:tavLst>
                                        <p:tav tm="0">
                                          <p:val>
                                            <p:strVal val="#ppt_x"/>
                                          </p:val>
                                        </p:tav>
                                        <p:tav tm="100000">
                                          <p:val>
                                            <p:strVal val="#ppt_x"/>
                                          </p:val>
                                        </p:tav>
                                      </p:tavLst>
                                    </p:anim>
                                    <p:anim calcmode="lin" valueType="num">
                                      <p:cBhvr additive="base">
                                        <p:cTn id="79"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25"/>
                                        </p:tgtEl>
                                        <p:attrNameLst>
                                          <p:attrName>style.visibility</p:attrName>
                                        </p:attrNameLst>
                                      </p:cBhvr>
                                      <p:to>
                                        <p:strVal val="visible"/>
                                      </p:to>
                                    </p:set>
                                    <p:anim calcmode="lin" valueType="num">
                                      <p:cBhvr additive="base">
                                        <p:cTn id="84" dur="500" fill="hold"/>
                                        <p:tgtEl>
                                          <p:spTgt spid="225"/>
                                        </p:tgtEl>
                                        <p:attrNameLst>
                                          <p:attrName>ppt_x</p:attrName>
                                        </p:attrNameLst>
                                      </p:cBhvr>
                                      <p:tavLst>
                                        <p:tav tm="0">
                                          <p:val>
                                            <p:strVal val="#ppt_x"/>
                                          </p:val>
                                        </p:tav>
                                        <p:tav tm="100000">
                                          <p:val>
                                            <p:strVal val="#ppt_x"/>
                                          </p:val>
                                        </p:tav>
                                      </p:tavLst>
                                    </p:anim>
                                    <p:anim calcmode="lin" valueType="num">
                                      <p:cBhvr additive="base">
                                        <p:cTn id="85"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29"/>
                                        </p:tgtEl>
                                        <p:attrNameLst>
                                          <p:attrName>style.visibility</p:attrName>
                                        </p:attrNameLst>
                                      </p:cBhvr>
                                      <p:to>
                                        <p:strVal val="visible"/>
                                      </p:to>
                                    </p:set>
                                    <p:anim calcmode="lin" valueType="num">
                                      <p:cBhvr additive="base">
                                        <p:cTn id="90" dur="500" fill="hold"/>
                                        <p:tgtEl>
                                          <p:spTgt spid="229"/>
                                        </p:tgtEl>
                                        <p:attrNameLst>
                                          <p:attrName>ppt_x</p:attrName>
                                        </p:attrNameLst>
                                      </p:cBhvr>
                                      <p:tavLst>
                                        <p:tav tm="0">
                                          <p:val>
                                            <p:strVal val="#ppt_x"/>
                                          </p:val>
                                        </p:tav>
                                        <p:tav tm="100000">
                                          <p:val>
                                            <p:strVal val="#ppt_x"/>
                                          </p:val>
                                        </p:tav>
                                      </p:tavLst>
                                    </p:anim>
                                    <p:anim calcmode="lin" valueType="num">
                                      <p:cBhvr additive="base">
                                        <p:cTn id="91" dur="500" fill="hold"/>
                                        <p:tgtEl>
                                          <p:spTgt spid="229"/>
                                        </p:tgtEl>
                                        <p:attrNameLst>
                                          <p:attrName>ppt_y</p:attrName>
                                        </p:attrNameLst>
                                      </p:cBhvr>
                                      <p:tavLst>
                                        <p:tav tm="0">
                                          <p:val>
                                            <p:strVal val="1+#ppt_h/2"/>
                                          </p:val>
                                        </p:tav>
                                        <p:tav tm="100000">
                                          <p:val>
                                            <p:strVal val="#ppt_y"/>
                                          </p:val>
                                        </p:tav>
                                      </p:tavLst>
                                    </p:anim>
                                  </p:childTnLst>
                                </p:cTn>
                              </p:par>
                              <p:par>
                                <p:cTn id="92" presetID="1" presetClass="entr" presetSubtype="0" fill="hold" grpId="0" nodeType="withEffect">
                                  <p:stCondLst>
                                    <p:cond delay="0"/>
                                  </p:stCondLst>
                                  <p:childTnLst>
                                    <p:set>
                                      <p:cBhvr>
                                        <p:cTn id="93"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9" grpId="0"/>
      <p:bldP spid="159" grpId="0"/>
      <p:bldP spid="165" grpId="0"/>
      <p:bldP spid="203" grpId="0"/>
      <p:bldP spid="208" grpId="0"/>
      <p:bldP spid="23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25517</TotalTime>
  <Words>1440</Words>
  <Application>Microsoft Macintosh PowerPoint</Application>
  <PresentationFormat>Custom</PresentationFormat>
  <Paragraphs>140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Time-Resolved Multicolor FRET at Single-Molecule Level</dc:title>
  <dc:creator>Claudiu Gradinaru</dc:creator>
  <cp:lastModifiedBy>Ivonne Lopez-Miranda</cp:lastModifiedBy>
  <cp:revision>1954</cp:revision>
  <dcterms:created xsi:type="dcterms:W3CDTF">2006-01-28T20:36:20Z</dcterms:created>
  <dcterms:modified xsi:type="dcterms:W3CDTF">2021-05-10T14:31:17Z</dcterms:modified>
</cp:coreProperties>
</file>