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8"/>
  </p:notesMasterIdLst>
  <p:sldIdLst>
    <p:sldId id="256" r:id="rId2"/>
    <p:sldId id="280" r:id="rId3"/>
    <p:sldId id="266" r:id="rId4"/>
    <p:sldId id="267" r:id="rId5"/>
    <p:sldId id="268" r:id="rId6"/>
    <p:sldId id="269" r:id="rId7"/>
    <p:sldId id="270" r:id="rId8"/>
    <p:sldId id="271" r:id="rId9"/>
    <p:sldId id="272" r:id="rId10"/>
    <p:sldId id="273" r:id="rId11"/>
    <p:sldId id="274" r:id="rId12"/>
    <p:sldId id="277" r:id="rId13"/>
    <p:sldId id="278" r:id="rId14"/>
    <p:sldId id="275" r:id="rId15"/>
    <p:sldId id="279" r:id="rId16"/>
    <p:sldId id="265"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B7C"/>
    <a:srgbClr val="EAEAEA"/>
    <a:srgbClr val="FCFBF2"/>
    <a:srgbClr val="000000"/>
    <a:srgbClr val="EBE4AF"/>
    <a:srgbClr val="EBFFFF"/>
    <a:srgbClr val="073759"/>
    <a:srgbClr val="CCFF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Stile scuro 1 - Colore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ile 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Stile 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5BE263C-DBD7-4A20-BB59-AAB30ACAA65A}" styleName="Stile medio 3 - Colore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8"/>
    <p:restoredTop sz="94648"/>
  </p:normalViewPr>
  <p:slideViewPr>
    <p:cSldViewPr snapToGrid="0">
      <p:cViewPr varScale="1">
        <p:scale>
          <a:sx n="117" d="100"/>
          <a:sy n="117" d="100"/>
        </p:scale>
        <p:origin x="1464" y="1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EE7B9B-0A7B-804C-88E3-F10B35C7A817}" type="datetimeFigureOut">
              <a:rPr lang="en-US" smtClean="0"/>
              <a:t>4/29/21</a:t>
            </a:fld>
            <a:endParaRPr lang="en-US"/>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F6E1F0-18E0-3F43-9559-6D4B94146B9F}" type="slidenum">
              <a:rPr lang="en-US" smtClean="0"/>
              <a:t>‹N›</a:t>
            </a:fld>
            <a:endParaRPr lang="en-US"/>
          </a:p>
        </p:txBody>
      </p:sp>
    </p:spTree>
    <p:extLst>
      <p:ext uri="{BB962C8B-B14F-4D97-AF65-F5344CB8AC3E}">
        <p14:creationId xmlns:p14="http://schemas.microsoft.com/office/powerpoint/2010/main" val="4269054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43F6E1F0-18E0-3F43-9559-6D4B94146B9F}" type="slidenum">
              <a:rPr lang="en-US" smtClean="0"/>
              <a:t>6</a:t>
            </a:fld>
            <a:endParaRPr lang="en-US"/>
          </a:p>
        </p:txBody>
      </p:sp>
    </p:spTree>
    <p:extLst>
      <p:ext uri="{BB962C8B-B14F-4D97-AF65-F5344CB8AC3E}">
        <p14:creationId xmlns:p14="http://schemas.microsoft.com/office/powerpoint/2010/main" val="1108623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4/29/21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‹N›</a:t>
            </a:fld>
            <a:endParaRPr lang="en-US"/>
          </a:p>
        </p:txBody>
      </p:sp>
    </p:spTree>
    <p:extLst>
      <p:ext uri="{BB962C8B-B14F-4D97-AF65-F5344CB8AC3E}">
        <p14:creationId xmlns:p14="http://schemas.microsoft.com/office/powerpoint/2010/main" val="2396829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4/29/21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‹N›</a:t>
            </a:fld>
            <a:endParaRPr lang="en-US"/>
          </a:p>
        </p:txBody>
      </p:sp>
    </p:spTree>
    <p:extLst>
      <p:ext uri="{BB962C8B-B14F-4D97-AF65-F5344CB8AC3E}">
        <p14:creationId xmlns:p14="http://schemas.microsoft.com/office/powerpoint/2010/main" val="355457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4/29/21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‹N›</a:t>
            </a:fld>
            <a:endParaRPr lang="en-US"/>
          </a:p>
        </p:txBody>
      </p:sp>
    </p:spTree>
    <p:extLst>
      <p:ext uri="{BB962C8B-B14F-4D97-AF65-F5344CB8AC3E}">
        <p14:creationId xmlns:p14="http://schemas.microsoft.com/office/powerpoint/2010/main" val="2058342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348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19AEB6-5A5C-4DB2-9D46-98EABA38A501}" type="datetimeFigureOut">
              <a:rPr lang="en-US" smtClean="0"/>
              <a:t>4/29/21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‹N›</a:t>
            </a:fld>
            <a:endParaRPr lang="en-US"/>
          </a:p>
        </p:txBody>
      </p:sp>
    </p:spTree>
    <p:extLst>
      <p:ext uri="{BB962C8B-B14F-4D97-AF65-F5344CB8AC3E}">
        <p14:creationId xmlns:p14="http://schemas.microsoft.com/office/powerpoint/2010/main" val="625898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19AEB6-5A5C-4DB2-9D46-98EABA38A501}" type="datetimeFigureOut">
              <a:rPr lang="en-US" smtClean="0"/>
              <a:t>4/29/21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‹N›</a:t>
            </a:fld>
            <a:endParaRPr lang="en-US"/>
          </a:p>
        </p:txBody>
      </p:sp>
    </p:spTree>
    <p:extLst>
      <p:ext uri="{BB962C8B-B14F-4D97-AF65-F5344CB8AC3E}">
        <p14:creationId xmlns:p14="http://schemas.microsoft.com/office/powerpoint/2010/main" val="271448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19AEB6-5A5C-4DB2-9D46-98EABA38A501}" type="datetimeFigureOut">
              <a:rPr lang="en-US" smtClean="0"/>
              <a:t>4/29/21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6E8413-8B64-46A0-A043-DA7FCA8C4DD3}" type="slidenum">
              <a:rPr lang="en-US" smtClean="0"/>
              <a:t>‹N›</a:t>
            </a:fld>
            <a:endParaRPr lang="en-US"/>
          </a:p>
        </p:txBody>
      </p:sp>
    </p:spTree>
    <p:extLst>
      <p:ext uri="{BB962C8B-B14F-4D97-AF65-F5344CB8AC3E}">
        <p14:creationId xmlns:p14="http://schemas.microsoft.com/office/powerpoint/2010/main" val="4223939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19AEB6-5A5C-4DB2-9D46-98EABA38A501}" type="datetimeFigureOut">
              <a:rPr lang="en-US" smtClean="0"/>
              <a:t>4/29/21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6E8413-8B64-46A0-A043-DA7FCA8C4DD3}" type="slidenum">
              <a:rPr lang="en-US" smtClean="0"/>
              <a:t>‹N›</a:t>
            </a:fld>
            <a:endParaRPr lang="en-US"/>
          </a:p>
        </p:txBody>
      </p:sp>
    </p:spTree>
    <p:extLst>
      <p:ext uri="{BB962C8B-B14F-4D97-AF65-F5344CB8AC3E}">
        <p14:creationId xmlns:p14="http://schemas.microsoft.com/office/powerpoint/2010/main" val="3578077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19AEB6-5A5C-4DB2-9D46-98EABA38A501}" type="datetimeFigureOut">
              <a:rPr lang="en-US" smtClean="0"/>
              <a:t>4/29/21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6E8413-8B64-46A0-A043-DA7FCA8C4DD3}" type="slidenum">
              <a:rPr lang="en-US" smtClean="0"/>
              <a:t>‹N›</a:t>
            </a:fld>
            <a:endParaRPr lang="en-US"/>
          </a:p>
        </p:txBody>
      </p:sp>
    </p:spTree>
    <p:extLst>
      <p:ext uri="{BB962C8B-B14F-4D97-AF65-F5344CB8AC3E}">
        <p14:creationId xmlns:p14="http://schemas.microsoft.com/office/powerpoint/2010/main" val="1629577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19AEB6-5A5C-4DB2-9D46-98EABA38A501}" type="datetimeFigureOut">
              <a:rPr lang="en-US" smtClean="0"/>
              <a:t>4/29/21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‹N›</a:t>
            </a:fld>
            <a:endParaRPr lang="en-US"/>
          </a:p>
        </p:txBody>
      </p:sp>
    </p:spTree>
    <p:extLst>
      <p:ext uri="{BB962C8B-B14F-4D97-AF65-F5344CB8AC3E}">
        <p14:creationId xmlns:p14="http://schemas.microsoft.com/office/powerpoint/2010/main" val="3145317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19AEB6-5A5C-4DB2-9D46-98EABA38A501}" type="datetimeFigureOut">
              <a:rPr lang="en-US" smtClean="0"/>
              <a:t>4/29/21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‹N›</a:t>
            </a:fld>
            <a:endParaRPr lang="en-US"/>
          </a:p>
        </p:txBody>
      </p:sp>
    </p:spTree>
    <p:extLst>
      <p:ext uri="{BB962C8B-B14F-4D97-AF65-F5344CB8AC3E}">
        <p14:creationId xmlns:p14="http://schemas.microsoft.com/office/powerpoint/2010/main" val="1990405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9AEB6-5A5C-4DB2-9D46-98EABA38A501}" type="datetimeFigureOut">
              <a:rPr lang="en-US" smtClean="0"/>
              <a:t>4/29/21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E8413-8B64-46A0-A043-DA7FCA8C4DD3}" type="slidenum">
              <a:rPr lang="en-US" smtClean="0"/>
              <a:t>‹N›</a:t>
            </a:fld>
            <a:endParaRPr lang="en-US"/>
          </a:p>
        </p:txBody>
      </p:sp>
    </p:spTree>
    <p:extLst>
      <p:ext uri="{BB962C8B-B14F-4D97-AF65-F5344CB8AC3E}">
        <p14:creationId xmlns:p14="http://schemas.microsoft.com/office/powerpoint/2010/main" val="7162644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eg"/><Relationship Id="rId5" Type="http://schemas.openxmlformats.org/officeDocument/2006/relationships/image" Target="../media/image7.gif"/><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gif"/><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9100" y="2757066"/>
            <a:ext cx="8305800" cy="3447098"/>
          </a:xfrm>
          <a:prstGeom prst="rect">
            <a:avLst/>
          </a:prstGeom>
          <a:noFill/>
        </p:spPr>
        <p:txBody>
          <a:bodyPr wrap="square" rtlCol="0">
            <a:spAutoFit/>
          </a:bodyPr>
          <a:lstStyle/>
          <a:p>
            <a:pPr algn="ctr"/>
            <a:r>
              <a:rPr lang="en-US" sz="2400" b="1" dirty="0">
                <a:latin typeface="Palatino Linotype" panose="02040502050505030304" pitchFamily="18" charset="0"/>
              </a:rPr>
              <a:t>Structural analyses of metallodrug/β-lactoglobulin adducts for rational design of new biomaterials </a:t>
            </a:r>
            <a:endParaRPr lang="it-IT" sz="2400" b="1" dirty="0">
              <a:latin typeface="Palatino Linotype" panose="02040502050505030304" pitchFamily="18" charset="0"/>
            </a:endParaRPr>
          </a:p>
          <a:p>
            <a:pPr algn="ctr"/>
            <a:endParaRPr lang="fr-FR" dirty="0">
              <a:latin typeface="Palatino Linotype" panose="02040502050505030304" pitchFamily="18" charset="0"/>
            </a:endParaRPr>
          </a:p>
          <a:p>
            <a:pPr algn="ctr"/>
            <a:r>
              <a:rPr lang="it-IT" b="1" dirty="0">
                <a:latin typeface="Palatino Linotype" panose="02040502050505030304" pitchFamily="18" charset="0"/>
              </a:rPr>
              <a:t>Domenico Loreto </a:t>
            </a:r>
            <a:r>
              <a:rPr lang="it-IT" b="1" baseline="30000" dirty="0">
                <a:latin typeface="Palatino Linotype" panose="02040502050505030304" pitchFamily="18" charset="0"/>
              </a:rPr>
              <a:t>1,</a:t>
            </a:r>
            <a:r>
              <a:rPr lang="it-IT" b="1" dirty="0">
                <a:latin typeface="Palatino Linotype" panose="02040502050505030304" pitchFamily="18" charset="0"/>
              </a:rPr>
              <a:t>*, Antonello Merlino</a:t>
            </a:r>
            <a:r>
              <a:rPr lang="it-IT" b="1" baseline="30000" dirty="0">
                <a:latin typeface="Palatino Linotype" panose="02040502050505030304" pitchFamily="18" charset="0"/>
              </a:rPr>
              <a:t>1</a:t>
            </a:r>
            <a:r>
              <a:rPr lang="it-IT" b="1" dirty="0">
                <a:latin typeface="Palatino Linotype" panose="02040502050505030304" pitchFamily="18" charset="0"/>
              </a:rPr>
              <a:t>, and </a:t>
            </a:r>
            <a:r>
              <a:rPr lang="it-IT" b="1" dirty="0" err="1">
                <a:latin typeface="Palatino Linotype" panose="02040502050505030304" pitchFamily="18" charset="0"/>
              </a:rPr>
              <a:t>Giarita</a:t>
            </a:r>
            <a:r>
              <a:rPr lang="it-IT" b="1" dirty="0">
                <a:latin typeface="Palatino Linotype" panose="02040502050505030304" pitchFamily="18" charset="0"/>
              </a:rPr>
              <a:t> Ferraro</a:t>
            </a:r>
            <a:r>
              <a:rPr lang="it-IT" b="1" baseline="30000" dirty="0">
                <a:latin typeface="Palatino Linotype" panose="02040502050505030304" pitchFamily="18" charset="0"/>
              </a:rPr>
              <a:t>2</a:t>
            </a:r>
          </a:p>
          <a:p>
            <a:endParaRPr lang="it-IT" b="1" baseline="30000" dirty="0">
              <a:latin typeface="Palatino Linotype" panose="02040502050505030304" pitchFamily="18" charset="0"/>
            </a:endParaRPr>
          </a:p>
          <a:p>
            <a:endParaRPr lang="fr-FR" dirty="0">
              <a:latin typeface="Palatino Linotype" panose="02040502050505030304" pitchFamily="18" charset="0"/>
            </a:endParaRPr>
          </a:p>
          <a:p>
            <a:r>
              <a:rPr lang="en-US" baseline="30000" dirty="0">
                <a:latin typeface="Palatino Linotype" panose="02040502050505030304" pitchFamily="18" charset="0"/>
              </a:rPr>
              <a:t>1</a:t>
            </a:r>
            <a:r>
              <a:rPr lang="en-US" dirty="0">
                <a:latin typeface="Palatino Linotype" panose="02040502050505030304" pitchFamily="18" charset="0"/>
              </a:rPr>
              <a:t> Department of Chemical Sciences, University of Naples Federico II, </a:t>
            </a:r>
            <a:r>
              <a:rPr lang="en-US" dirty="0" err="1">
                <a:latin typeface="Palatino Linotype" panose="02040502050505030304" pitchFamily="18" charset="0"/>
              </a:rPr>
              <a:t>Complesso</a:t>
            </a:r>
            <a:r>
              <a:rPr lang="en-US" dirty="0">
                <a:latin typeface="Palatino Linotype" panose="02040502050505030304" pitchFamily="18" charset="0"/>
              </a:rPr>
              <a:t> Universitario di Monte Sant’Angelo, via Cinthia, 21, 80126, Naples, Italy; </a:t>
            </a:r>
            <a:endParaRPr lang="fr-FR" dirty="0">
              <a:latin typeface="Palatino Linotype" panose="02040502050505030304" pitchFamily="18" charset="0"/>
            </a:endParaRPr>
          </a:p>
          <a:p>
            <a:r>
              <a:rPr lang="en-US" baseline="30000" dirty="0">
                <a:latin typeface="Palatino Linotype" panose="02040502050505030304" pitchFamily="18" charset="0"/>
              </a:rPr>
              <a:t>2</a:t>
            </a:r>
            <a:r>
              <a:rPr lang="en-US" dirty="0">
                <a:latin typeface="Palatino Linotype" panose="02040502050505030304" pitchFamily="18" charset="0"/>
              </a:rPr>
              <a:t> Department of Chemistry “Ugo Schiff”, University of Florence, Via </a:t>
            </a:r>
            <a:r>
              <a:rPr lang="en-US" dirty="0" err="1">
                <a:latin typeface="Palatino Linotype" panose="02040502050505030304" pitchFamily="18" charset="0"/>
              </a:rPr>
              <a:t>della</a:t>
            </a:r>
            <a:r>
              <a:rPr lang="en-US" dirty="0">
                <a:latin typeface="Palatino Linotype" panose="02040502050505030304" pitchFamily="18" charset="0"/>
              </a:rPr>
              <a:t> </a:t>
            </a:r>
            <a:r>
              <a:rPr lang="en-US" dirty="0" err="1">
                <a:latin typeface="Palatino Linotype" panose="02040502050505030304" pitchFamily="18" charset="0"/>
              </a:rPr>
              <a:t>Lastruccia</a:t>
            </a:r>
            <a:r>
              <a:rPr lang="en-US" dirty="0">
                <a:latin typeface="Palatino Linotype" panose="02040502050505030304" pitchFamily="18" charset="0"/>
              </a:rPr>
              <a:t>, 3-13, Sesto </a:t>
            </a:r>
            <a:r>
              <a:rPr lang="en-US" dirty="0" err="1">
                <a:latin typeface="Palatino Linotype" panose="02040502050505030304" pitchFamily="18" charset="0"/>
              </a:rPr>
              <a:t>Fiorentino</a:t>
            </a:r>
            <a:r>
              <a:rPr lang="en-US" dirty="0">
                <a:latin typeface="Palatino Linotype" panose="02040502050505030304" pitchFamily="18" charset="0"/>
              </a:rPr>
              <a:t>, Florence, Italy. </a:t>
            </a:r>
          </a:p>
          <a:p>
            <a:endParaRPr lang="fr-FR" dirty="0">
              <a:latin typeface="Palatino Linotype" panose="02040502050505030304" pitchFamily="18" charset="0"/>
            </a:endParaRPr>
          </a:p>
          <a:p>
            <a:r>
              <a:rPr lang="en-US" sz="1400" b="1" dirty="0">
                <a:latin typeface="Palatino Linotype" panose="02040502050505030304" pitchFamily="18" charset="0"/>
              </a:rPr>
              <a:t>*</a:t>
            </a:r>
            <a:r>
              <a:rPr lang="en-US" sz="1400" dirty="0">
                <a:latin typeface="Palatino Linotype" panose="02040502050505030304" pitchFamily="18" charset="0"/>
              </a:rPr>
              <a:t> Corresponding author: </a:t>
            </a:r>
            <a:r>
              <a:rPr lang="en-US" sz="1400" dirty="0" err="1">
                <a:latin typeface="Palatino Linotype" panose="02040502050505030304" pitchFamily="18" charset="0"/>
              </a:rPr>
              <a:t>domenico.loreto@unina.it</a:t>
            </a:r>
            <a:endParaRPr lang="fr-FR" sz="1400" dirty="0">
              <a:latin typeface="Palatino Linotype" panose="02040502050505030304" pitchFamily="18" charset="0"/>
            </a:endParaRPr>
          </a:p>
        </p:txBody>
      </p:sp>
      <p:sp>
        <p:nvSpPr>
          <p:cNvPr id="6" name="Slide Number Placeholder 4"/>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E15CAC4B-2BFF-4046-920A-E6E357352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926772"/>
          </a:xfrm>
          <a:prstGeom prst="rect">
            <a:avLst/>
          </a:prstGeom>
        </p:spPr>
      </p:pic>
      <p:pic>
        <p:nvPicPr>
          <p:cNvPr id="2" name="Audio Recording 27 apr 2021, 12:56:57" descr="Audio Recording 27 apr 2021, 12:56:57">
            <a:hlinkClick r:id="" action="ppaction://media"/>
            <a:extLst>
              <a:ext uri="{FF2B5EF4-FFF2-40B4-BE49-F238E27FC236}">
                <a16:creationId xmlns:a16="http://schemas.microsoft.com/office/drawing/2014/main" id="{805294D2-99AE-4B47-9F01-0D04A96CD8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3085" y="2011071"/>
            <a:ext cx="330848" cy="330848"/>
          </a:xfrm>
          <a:prstGeom prst="rect">
            <a:avLst/>
          </a:prstGeom>
        </p:spPr>
      </p:pic>
    </p:spTree>
    <p:extLst>
      <p:ext uri="{BB962C8B-B14F-4D97-AF65-F5344CB8AC3E}">
        <p14:creationId xmlns:p14="http://schemas.microsoft.com/office/powerpoint/2010/main" val="2008605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61E09365-5707-3445-931A-F1BC191B9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4132" y="5288132"/>
            <a:ext cx="1569868" cy="1569868"/>
          </a:xfrm>
          <a:prstGeom prst="rect">
            <a:avLst/>
          </a:prstGeom>
        </p:spPr>
      </p:pic>
      <p:sp>
        <p:nvSpPr>
          <p:cNvPr id="5" name="TextBox 6">
            <a:extLst>
              <a:ext uri="{FF2B5EF4-FFF2-40B4-BE49-F238E27FC236}">
                <a16:creationId xmlns:a16="http://schemas.microsoft.com/office/drawing/2014/main" id="{0E958FE0-5978-7043-B0F4-84CEB6FA365F}"/>
              </a:ext>
            </a:extLst>
          </p:cNvPr>
          <p:cNvSpPr txBox="1"/>
          <p:nvPr/>
        </p:nvSpPr>
        <p:spPr>
          <a:xfrm>
            <a:off x="364064" y="685800"/>
            <a:ext cx="8153400" cy="461665"/>
          </a:xfrm>
          <a:prstGeom prst="rect">
            <a:avLst/>
          </a:prstGeom>
          <a:noFill/>
        </p:spPr>
        <p:txBody>
          <a:bodyPr wrap="square" rtlCol="0">
            <a:spAutoFit/>
          </a:bodyPr>
          <a:lstStyle/>
          <a:p>
            <a:r>
              <a:rPr lang="fr-FR" sz="2400" b="1" dirty="0">
                <a:latin typeface="Palatino Linotype" panose="02040502050505030304" pitchFamily="18" charset="0"/>
              </a:rPr>
              <a:t>Results and Discussion: </a:t>
            </a:r>
            <a:r>
              <a:rPr lang="fr-FR" sz="2400" b="1" dirty="0" err="1">
                <a:latin typeface="Palatino Linotype" panose="02040502050505030304" pitchFamily="18" charset="0"/>
              </a:rPr>
              <a:t>crystallographic</a:t>
            </a:r>
            <a:r>
              <a:rPr lang="fr-FR" sz="2400" b="1" dirty="0">
                <a:latin typeface="Palatino Linotype" panose="02040502050505030304" pitchFamily="18" charset="0"/>
              </a:rPr>
              <a:t> data</a:t>
            </a:r>
          </a:p>
        </p:txBody>
      </p:sp>
      <p:pic>
        <p:nvPicPr>
          <p:cNvPr id="6" name="Immagine 5">
            <a:extLst>
              <a:ext uri="{FF2B5EF4-FFF2-40B4-BE49-F238E27FC236}">
                <a16:creationId xmlns:a16="http://schemas.microsoft.com/office/drawing/2014/main" id="{B646B9CA-4252-A744-AD56-241F1F1D07EF}"/>
              </a:ext>
            </a:extLst>
          </p:cNvPr>
          <p:cNvPicPr>
            <a:picLocks noChangeAspect="1"/>
          </p:cNvPicPr>
          <p:nvPr/>
        </p:nvPicPr>
        <p:blipFill>
          <a:blip r:embed="rId5">
            <a:extLst>
              <a:ext uri="{28A0092B-C50C-407E-A947-70E740481C1C}">
                <a14:useLocalDpi xmlns:a14="http://schemas.microsoft.com/office/drawing/2010/main" val="0"/>
              </a:ext>
            </a:extLst>
          </a:blip>
          <a:srcRect l="20943" t="18501" r="13573" b="18594"/>
          <a:stretch>
            <a:fillRect/>
          </a:stretch>
        </p:blipFill>
        <p:spPr bwMode="auto">
          <a:xfrm>
            <a:off x="330052" y="1615439"/>
            <a:ext cx="4977743" cy="3210561"/>
          </a:xfrm>
          <a:prstGeom prst="rect">
            <a:avLst/>
          </a:prstGeom>
          <a:noFill/>
          <a:ln>
            <a:noFill/>
          </a:ln>
        </p:spPr>
      </p:pic>
      <p:pic>
        <p:nvPicPr>
          <p:cNvPr id="7" name="Immagine 6">
            <a:extLst>
              <a:ext uri="{FF2B5EF4-FFF2-40B4-BE49-F238E27FC236}">
                <a16:creationId xmlns:a16="http://schemas.microsoft.com/office/drawing/2014/main" id="{0D05575A-BFF8-7C43-8D7A-4EF2879B0654}"/>
              </a:ext>
            </a:extLst>
          </p:cNvPr>
          <p:cNvPicPr/>
          <p:nvPr/>
        </p:nvPicPr>
        <p:blipFill>
          <a:blip r:embed="rId6">
            <a:extLst>
              <a:ext uri="{28A0092B-C50C-407E-A947-70E740481C1C}">
                <a14:useLocalDpi xmlns:a14="http://schemas.microsoft.com/office/drawing/2010/main" val="0"/>
              </a:ext>
            </a:extLst>
          </a:blip>
          <a:srcRect l="17911" t="20953" r="17451" b="8124"/>
          <a:stretch>
            <a:fillRect/>
          </a:stretch>
        </p:blipFill>
        <p:spPr bwMode="auto">
          <a:xfrm>
            <a:off x="5513183" y="2170371"/>
            <a:ext cx="3418988" cy="2091417"/>
          </a:xfrm>
          <a:prstGeom prst="rect">
            <a:avLst/>
          </a:prstGeom>
          <a:noFill/>
          <a:ln>
            <a:noFill/>
          </a:ln>
        </p:spPr>
      </p:pic>
      <p:sp>
        <p:nvSpPr>
          <p:cNvPr id="8" name="Ovale 7">
            <a:extLst>
              <a:ext uri="{FF2B5EF4-FFF2-40B4-BE49-F238E27FC236}">
                <a16:creationId xmlns:a16="http://schemas.microsoft.com/office/drawing/2014/main" id="{CB7C785A-6230-9F47-9B2E-651010D5CE54}"/>
              </a:ext>
            </a:extLst>
          </p:cNvPr>
          <p:cNvSpPr/>
          <p:nvPr/>
        </p:nvSpPr>
        <p:spPr>
          <a:xfrm>
            <a:off x="3571029" y="1920781"/>
            <a:ext cx="719617" cy="53024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a:extLst>
              <a:ext uri="{FF2B5EF4-FFF2-40B4-BE49-F238E27FC236}">
                <a16:creationId xmlns:a16="http://schemas.microsoft.com/office/drawing/2014/main" id="{21DF3450-3132-4547-A04B-8BCE21120FEC}"/>
              </a:ext>
            </a:extLst>
          </p:cNvPr>
          <p:cNvSpPr txBox="1"/>
          <p:nvPr/>
        </p:nvSpPr>
        <p:spPr>
          <a:xfrm>
            <a:off x="129092" y="5411346"/>
            <a:ext cx="7222677" cy="1323439"/>
          </a:xfrm>
          <a:prstGeom prst="rect">
            <a:avLst/>
          </a:prstGeom>
          <a:noFill/>
        </p:spPr>
        <p:txBody>
          <a:bodyPr wrap="square" rtlCol="0">
            <a:spAutoFit/>
          </a:bodyPr>
          <a:lstStyle/>
          <a:p>
            <a:pPr marL="342900" indent="-342900" algn="just">
              <a:buFont typeface="Arial" panose="020B0604020202020204" pitchFamily="34" charset="0"/>
              <a:buChar char="•"/>
            </a:pPr>
            <a:r>
              <a:rPr lang="it-IT" sz="2000" dirty="0" err="1"/>
              <a:t>As</a:t>
            </a:r>
            <a:r>
              <a:rPr lang="it-IT" sz="2000" dirty="0"/>
              <a:t> in the </a:t>
            </a:r>
            <a:r>
              <a:rPr lang="it-IT" sz="2000" dirty="0" err="1"/>
              <a:t>adduct</a:t>
            </a:r>
            <a:r>
              <a:rPr lang="it-IT" sz="2000" dirty="0"/>
              <a:t> with </a:t>
            </a:r>
            <a:r>
              <a:rPr lang="it-IT" sz="2000" dirty="0" err="1"/>
              <a:t>cisplatin</a:t>
            </a:r>
            <a:r>
              <a:rPr lang="it-IT" sz="2000" dirty="0"/>
              <a:t>, a </a:t>
            </a:r>
            <a:r>
              <a:rPr lang="it-IT" sz="2000" b="1" dirty="0" err="1">
                <a:solidFill>
                  <a:schemeClr val="tx1">
                    <a:lumMod val="50000"/>
                    <a:lumOff val="50000"/>
                  </a:schemeClr>
                </a:solidFill>
              </a:rPr>
              <a:t>Pt</a:t>
            </a:r>
            <a:r>
              <a:rPr lang="it-IT" sz="2000" dirty="0"/>
              <a:t> </a:t>
            </a:r>
            <a:r>
              <a:rPr lang="it-IT" sz="2000" dirty="0" err="1"/>
              <a:t>binding</a:t>
            </a:r>
            <a:r>
              <a:rPr lang="it-IT" sz="2000" dirty="0"/>
              <a:t> site </a:t>
            </a:r>
            <a:r>
              <a:rPr lang="it-IT" sz="2000" dirty="0" err="1"/>
              <a:t>is</a:t>
            </a:r>
            <a:r>
              <a:rPr lang="it-IT" sz="2000" dirty="0"/>
              <a:t> </a:t>
            </a:r>
            <a:r>
              <a:rPr lang="it-IT" sz="2000" dirty="0" err="1"/>
              <a:t>observed</a:t>
            </a:r>
            <a:r>
              <a:rPr lang="it-IT" sz="2000" dirty="0"/>
              <a:t> in </a:t>
            </a:r>
            <a:r>
              <a:rPr lang="it-IT" sz="2000" dirty="0" err="1"/>
              <a:t>proximity</a:t>
            </a:r>
            <a:r>
              <a:rPr lang="it-IT" sz="2000" dirty="0"/>
              <a:t> of </a:t>
            </a:r>
            <a:r>
              <a:rPr lang="it-IT" sz="2000" b="1" dirty="0">
                <a:solidFill>
                  <a:srgbClr val="FFC000"/>
                </a:solidFill>
              </a:rPr>
              <a:t>Met7</a:t>
            </a:r>
            <a:r>
              <a:rPr lang="it-IT" sz="2000" dirty="0"/>
              <a:t> side </a:t>
            </a:r>
            <a:r>
              <a:rPr lang="it-IT" sz="2000" dirty="0" err="1"/>
              <a:t>chain</a:t>
            </a:r>
            <a:r>
              <a:rPr lang="it-IT" sz="2000" dirty="0"/>
              <a:t> of </a:t>
            </a:r>
            <a:r>
              <a:rPr lang="it-IT" sz="2000" dirty="0" err="1"/>
              <a:t>molecule</a:t>
            </a:r>
            <a:r>
              <a:rPr lang="it-IT" sz="2000" dirty="0"/>
              <a:t> A</a:t>
            </a:r>
          </a:p>
          <a:p>
            <a:pPr marL="342900" indent="-342900" algn="just">
              <a:buFont typeface="Arial" panose="020B0604020202020204" pitchFamily="34" charset="0"/>
              <a:buChar char="•"/>
            </a:pPr>
            <a:r>
              <a:rPr lang="it-IT" sz="2000" dirty="0"/>
              <a:t>Access to the side </a:t>
            </a:r>
            <a:r>
              <a:rPr lang="it-IT" sz="2000" dirty="0" err="1"/>
              <a:t>chain</a:t>
            </a:r>
            <a:r>
              <a:rPr lang="it-IT" sz="2000" dirty="0"/>
              <a:t> of </a:t>
            </a:r>
            <a:r>
              <a:rPr lang="it-IT" sz="2000" b="1" dirty="0">
                <a:solidFill>
                  <a:srgbClr val="FFC000"/>
                </a:solidFill>
              </a:rPr>
              <a:t>Met7</a:t>
            </a:r>
            <a:r>
              <a:rPr lang="it-IT" sz="2000" dirty="0"/>
              <a:t> of </a:t>
            </a:r>
            <a:r>
              <a:rPr lang="it-IT" sz="2000" dirty="0" err="1"/>
              <a:t>molecule</a:t>
            </a:r>
            <a:r>
              <a:rPr lang="it-IT" sz="2000" dirty="0"/>
              <a:t> B </a:t>
            </a:r>
            <a:r>
              <a:rPr lang="it-IT" sz="2000" dirty="0" err="1"/>
              <a:t>is</a:t>
            </a:r>
            <a:r>
              <a:rPr lang="it-IT" sz="2000" dirty="0"/>
              <a:t> </a:t>
            </a:r>
            <a:r>
              <a:rPr lang="it-IT" sz="2000" dirty="0" err="1"/>
              <a:t>hampered</a:t>
            </a:r>
            <a:r>
              <a:rPr lang="it-IT" sz="2000" dirty="0"/>
              <a:t> by </a:t>
            </a:r>
            <a:r>
              <a:rPr lang="it-IT" sz="2000" dirty="0" err="1"/>
              <a:t>crystal</a:t>
            </a:r>
            <a:r>
              <a:rPr lang="it-IT" sz="2000" dirty="0"/>
              <a:t> lattice</a:t>
            </a:r>
          </a:p>
        </p:txBody>
      </p:sp>
      <p:sp>
        <p:nvSpPr>
          <p:cNvPr id="19" name="CasellaDiTesto 18">
            <a:extLst>
              <a:ext uri="{FF2B5EF4-FFF2-40B4-BE49-F238E27FC236}">
                <a16:creationId xmlns:a16="http://schemas.microsoft.com/office/drawing/2014/main" id="{BCBDEE2C-63BF-E847-975C-F1C57FAC248E}"/>
              </a:ext>
            </a:extLst>
          </p:cNvPr>
          <p:cNvSpPr txBox="1"/>
          <p:nvPr/>
        </p:nvSpPr>
        <p:spPr>
          <a:xfrm>
            <a:off x="4061941" y="4212055"/>
            <a:ext cx="1245854" cy="369332"/>
          </a:xfrm>
          <a:prstGeom prst="rect">
            <a:avLst/>
          </a:prstGeom>
          <a:noFill/>
        </p:spPr>
        <p:txBody>
          <a:bodyPr wrap="none" rtlCol="0">
            <a:spAutoFit/>
          </a:bodyPr>
          <a:lstStyle/>
          <a:p>
            <a:r>
              <a:rPr lang="it-IT" dirty="0" err="1">
                <a:latin typeface="Calibri" panose="020F0502020204030204" pitchFamily="34" charset="0"/>
                <a:cs typeface="Calibri" panose="020F0502020204030204" pitchFamily="34" charset="0"/>
              </a:rPr>
              <a:t>Molecule</a:t>
            </a:r>
            <a:r>
              <a:rPr lang="it-IT" dirty="0">
                <a:latin typeface="Calibri" panose="020F0502020204030204" pitchFamily="34" charset="0"/>
                <a:cs typeface="Calibri" panose="020F0502020204030204" pitchFamily="34" charset="0"/>
              </a:rPr>
              <a:t> A</a:t>
            </a:r>
          </a:p>
        </p:txBody>
      </p:sp>
      <p:sp>
        <p:nvSpPr>
          <p:cNvPr id="20" name="CasellaDiTesto 19">
            <a:extLst>
              <a:ext uri="{FF2B5EF4-FFF2-40B4-BE49-F238E27FC236}">
                <a16:creationId xmlns:a16="http://schemas.microsoft.com/office/drawing/2014/main" id="{4224FAAD-2884-094A-9E47-5A7F4686EE66}"/>
              </a:ext>
            </a:extLst>
          </p:cNvPr>
          <p:cNvSpPr txBox="1"/>
          <p:nvPr/>
        </p:nvSpPr>
        <p:spPr>
          <a:xfrm>
            <a:off x="451822" y="4213636"/>
            <a:ext cx="1237839" cy="369332"/>
          </a:xfrm>
          <a:prstGeom prst="rect">
            <a:avLst/>
          </a:prstGeom>
          <a:noFill/>
        </p:spPr>
        <p:txBody>
          <a:bodyPr wrap="none" rtlCol="0">
            <a:spAutoFit/>
          </a:bodyPr>
          <a:lstStyle/>
          <a:p>
            <a:r>
              <a:rPr lang="it-IT" dirty="0" err="1">
                <a:latin typeface="Calibri" panose="020F0502020204030204" pitchFamily="34" charset="0"/>
                <a:cs typeface="Calibri" panose="020F0502020204030204" pitchFamily="34" charset="0"/>
              </a:rPr>
              <a:t>Molecule</a:t>
            </a:r>
            <a:r>
              <a:rPr lang="it-IT" dirty="0">
                <a:latin typeface="Calibri" panose="020F0502020204030204" pitchFamily="34" charset="0"/>
                <a:cs typeface="Calibri" panose="020F0502020204030204" pitchFamily="34" charset="0"/>
              </a:rPr>
              <a:t> B</a:t>
            </a:r>
          </a:p>
        </p:txBody>
      </p:sp>
      <p:sp>
        <p:nvSpPr>
          <p:cNvPr id="21" name="CasellaDiTesto 20">
            <a:extLst>
              <a:ext uri="{FF2B5EF4-FFF2-40B4-BE49-F238E27FC236}">
                <a16:creationId xmlns:a16="http://schemas.microsoft.com/office/drawing/2014/main" id="{A12AF291-1774-2642-BA13-1924CD12C4A8}"/>
              </a:ext>
            </a:extLst>
          </p:cNvPr>
          <p:cNvSpPr txBox="1"/>
          <p:nvPr/>
        </p:nvSpPr>
        <p:spPr>
          <a:xfrm>
            <a:off x="330052" y="1261496"/>
            <a:ext cx="1871475" cy="707886"/>
          </a:xfrm>
          <a:prstGeom prst="rect">
            <a:avLst/>
          </a:prstGeom>
          <a:noFill/>
        </p:spPr>
        <p:txBody>
          <a:bodyPr wrap="square" rtlCol="0">
            <a:spAutoFit/>
          </a:bodyPr>
          <a:lstStyle/>
          <a:p>
            <a:pPr algn="ctr"/>
            <a:r>
              <a:rPr lang="en-US" sz="2000" b="1" dirty="0">
                <a:solidFill>
                  <a:schemeClr val="accent2">
                    <a:lumMod val="75000"/>
                  </a:schemeClr>
                </a:solidFill>
              </a:rPr>
              <a:t>OXA soaking for 72h</a:t>
            </a:r>
          </a:p>
        </p:txBody>
      </p:sp>
      <p:pic>
        <p:nvPicPr>
          <p:cNvPr id="2" name="Audio Recording 29 apr 2021, 18:01:04" descr="Audio Recording 29 apr 2021, 18:01:04">
            <a:hlinkClick r:id="" action="ppaction://media"/>
            <a:extLst>
              <a:ext uri="{FF2B5EF4-FFF2-40B4-BE49-F238E27FC236}">
                <a16:creationId xmlns:a16="http://schemas.microsoft.com/office/drawing/2014/main" id="{4FF879B7-591B-F54E-BC57-F1BDB7EF13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98400" y="-6451"/>
            <a:ext cx="448554" cy="448554"/>
          </a:xfrm>
          <a:prstGeom prst="rect">
            <a:avLst/>
          </a:prstGeom>
        </p:spPr>
      </p:pic>
    </p:spTree>
    <p:extLst>
      <p:ext uri="{BB962C8B-B14F-4D97-AF65-F5344CB8AC3E}">
        <p14:creationId xmlns:p14="http://schemas.microsoft.com/office/powerpoint/2010/main" val="527147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4810606A-0C52-654C-9E05-A918FFD59B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4132" y="5288132"/>
            <a:ext cx="1569868" cy="1569868"/>
          </a:xfrm>
          <a:prstGeom prst="rect">
            <a:avLst/>
          </a:prstGeom>
        </p:spPr>
      </p:pic>
      <p:sp>
        <p:nvSpPr>
          <p:cNvPr id="5" name="TextBox 6">
            <a:extLst>
              <a:ext uri="{FF2B5EF4-FFF2-40B4-BE49-F238E27FC236}">
                <a16:creationId xmlns:a16="http://schemas.microsoft.com/office/drawing/2014/main" id="{52418E7D-83ED-7847-B6DA-C17CF3688B12}"/>
              </a:ext>
            </a:extLst>
          </p:cNvPr>
          <p:cNvSpPr txBox="1"/>
          <p:nvPr/>
        </p:nvSpPr>
        <p:spPr>
          <a:xfrm>
            <a:off x="364064" y="685800"/>
            <a:ext cx="8153400" cy="461665"/>
          </a:xfrm>
          <a:prstGeom prst="rect">
            <a:avLst/>
          </a:prstGeom>
          <a:noFill/>
        </p:spPr>
        <p:txBody>
          <a:bodyPr wrap="square" rtlCol="0">
            <a:spAutoFit/>
          </a:bodyPr>
          <a:lstStyle/>
          <a:p>
            <a:r>
              <a:rPr lang="fr-FR" sz="2400" b="1" dirty="0">
                <a:latin typeface="Palatino Linotype" panose="02040502050505030304" pitchFamily="18" charset="0"/>
              </a:rPr>
              <a:t>Results and Discussion: </a:t>
            </a:r>
            <a:r>
              <a:rPr lang="en-US" sz="2400" b="1" dirty="0"/>
              <a:t>Mass spectrometry analysis</a:t>
            </a:r>
            <a:endParaRPr lang="fr-FR" sz="2400" b="1" dirty="0">
              <a:latin typeface="Palatino Linotype" panose="02040502050505030304" pitchFamily="18" charset="0"/>
            </a:endParaRPr>
          </a:p>
        </p:txBody>
      </p:sp>
      <p:grpSp>
        <p:nvGrpSpPr>
          <p:cNvPr id="3" name="Gruppo 2">
            <a:extLst>
              <a:ext uri="{FF2B5EF4-FFF2-40B4-BE49-F238E27FC236}">
                <a16:creationId xmlns:a16="http://schemas.microsoft.com/office/drawing/2014/main" id="{7FB75CEB-1D3F-F54A-9C7F-15CA1FED2187}"/>
              </a:ext>
            </a:extLst>
          </p:cNvPr>
          <p:cNvGrpSpPr/>
          <p:nvPr/>
        </p:nvGrpSpPr>
        <p:grpSpPr>
          <a:xfrm>
            <a:off x="161366" y="1218715"/>
            <a:ext cx="4096222" cy="5448748"/>
            <a:chOff x="161366" y="1218715"/>
            <a:chExt cx="4096222" cy="5448748"/>
          </a:xfrm>
        </p:grpSpPr>
        <p:pic>
          <p:nvPicPr>
            <p:cNvPr id="6" name="Immagine 5">
              <a:extLst>
                <a:ext uri="{FF2B5EF4-FFF2-40B4-BE49-F238E27FC236}">
                  <a16:creationId xmlns:a16="http://schemas.microsoft.com/office/drawing/2014/main" id="{01A05A4E-AD38-D74C-858E-7A1D80D242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366" y="1218715"/>
              <a:ext cx="4096222" cy="5448748"/>
            </a:xfrm>
            <a:prstGeom prst="rect">
              <a:avLst/>
            </a:prstGeom>
            <a:noFill/>
            <a:ln>
              <a:noFill/>
            </a:ln>
          </p:spPr>
        </p:pic>
        <p:sp>
          <p:nvSpPr>
            <p:cNvPr id="2" name="Rettangolo 1">
              <a:extLst>
                <a:ext uri="{FF2B5EF4-FFF2-40B4-BE49-F238E27FC236}">
                  <a16:creationId xmlns:a16="http://schemas.microsoft.com/office/drawing/2014/main" id="{EACD3118-DA0A-A542-8863-8C33B59C0DE6}"/>
                </a:ext>
              </a:extLst>
            </p:cNvPr>
            <p:cNvSpPr/>
            <p:nvPr/>
          </p:nvSpPr>
          <p:spPr>
            <a:xfrm>
              <a:off x="201799" y="1236017"/>
              <a:ext cx="107205" cy="132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B62169F3-C91C-F047-B21B-8E460C2D1E37}"/>
                </a:ext>
              </a:extLst>
            </p:cNvPr>
            <p:cNvSpPr/>
            <p:nvPr/>
          </p:nvSpPr>
          <p:spPr>
            <a:xfrm>
              <a:off x="2278134" y="1236017"/>
              <a:ext cx="142596" cy="132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E258617E-0E89-8E45-B4C9-BA02483AFBBE}"/>
                </a:ext>
              </a:extLst>
            </p:cNvPr>
            <p:cNvSpPr/>
            <p:nvPr/>
          </p:nvSpPr>
          <p:spPr>
            <a:xfrm>
              <a:off x="201798" y="3053773"/>
              <a:ext cx="107205" cy="132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F5D1792D-0691-4F4F-9B37-70777ACA853C}"/>
                </a:ext>
              </a:extLst>
            </p:cNvPr>
            <p:cNvSpPr/>
            <p:nvPr/>
          </p:nvSpPr>
          <p:spPr>
            <a:xfrm>
              <a:off x="199590" y="4909077"/>
              <a:ext cx="107205" cy="132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45CED0AD-7A90-4F47-808D-D4BA5A26BE59}"/>
                </a:ext>
              </a:extLst>
            </p:cNvPr>
            <p:cNvSpPr/>
            <p:nvPr/>
          </p:nvSpPr>
          <p:spPr>
            <a:xfrm>
              <a:off x="2295829" y="3019153"/>
              <a:ext cx="107205" cy="132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05ACA453-DEF8-F64F-B074-A525C6F69240}"/>
                </a:ext>
              </a:extLst>
            </p:cNvPr>
            <p:cNvSpPr/>
            <p:nvPr/>
          </p:nvSpPr>
          <p:spPr>
            <a:xfrm>
              <a:off x="2290790" y="4842861"/>
              <a:ext cx="107205" cy="198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4" name="CasellaDiTesto 13">
            <a:extLst>
              <a:ext uri="{FF2B5EF4-FFF2-40B4-BE49-F238E27FC236}">
                <a16:creationId xmlns:a16="http://schemas.microsoft.com/office/drawing/2014/main" id="{F3B66B62-DD96-1444-8CBA-E0B30FD3C0CF}"/>
              </a:ext>
            </a:extLst>
          </p:cNvPr>
          <p:cNvSpPr txBox="1"/>
          <p:nvPr/>
        </p:nvSpPr>
        <p:spPr>
          <a:xfrm>
            <a:off x="5250404" y="1360360"/>
            <a:ext cx="3482325" cy="2246769"/>
          </a:xfrm>
          <a:prstGeom prst="rect">
            <a:avLst/>
          </a:prstGeom>
          <a:noFill/>
        </p:spPr>
        <p:txBody>
          <a:bodyPr wrap="square" rtlCol="0">
            <a:spAutoFit/>
          </a:bodyPr>
          <a:lstStyle/>
          <a:p>
            <a:pPr algn="just"/>
            <a:r>
              <a:rPr lang="it-IT" sz="2000" dirty="0" err="1">
                <a:solidFill>
                  <a:srgbClr val="002060"/>
                </a:solidFill>
              </a:rPr>
              <a:t>Oxaliplatin</a:t>
            </a:r>
            <a:r>
              <a:rPr lang="it-IT" sz="2000" dirty="0"/>
              <a:t> first </a:t>
            </a:r>
            <a:r>
              <a:rPr lang="it-IT" sz="2000" dirty="0" err="1"/>
              <a:t>binds</a:t>
            </a:r>
            <a:r>
              <a:rPr lang="it-IT" sz="2000" dirty="0"/>
              <a:t> </a:t>
            </a:r>
            <a:r>
              <a:rPr lang="it-IT" sz="2000" b="1" dirty="0">
                <a:solidFill>
                  <a:srgbClr val="7030A0"/>
                </a:solidFill>
              </a:rPr>
              <a:t>𝛽-</a:t>
            </a:r>
            <a:r>
              <a:rPr lang="it-IT" sz="2000" b="1" dirty="0" err="1">
                <a:solidFill>
                  <a:srgbClr val="7030A0"/>
                </a:solidFill>
              </a:rPr>
              <a:t>lactoglobulin</a:t>
            </a:r>
            <a:r>
              <a:rPr lang="it-IT" sz="2000" dirty="0"/>
              <a:t> non-</a:t>
            </a:r>
            <a:r>
              <a:rPr lang="it-IT" sz="2000" dirty="0" err="1"/>
              <a:t>covalently</a:t>
            </a:r>
            <a:r>
              <a:rPr lang="it-IT" sz="2000" dirty="0"/>
              <a:t> (3h) and </a:t>
            </a:r>
            <a:r>
              <a:rPr lang="it-IT" sz="2000" dirty="0" err="1"/>
              <a:t>successively</a:t>
            </a:r>
            <a:r>
              <a:rPr lang="it-IT" sz="2000" dirty="0"/>
              <a:t> </a:t>
            </a:r>
            <a:r>
              <a:rPr lang="it-IT" sz="2000" dirty="0" err="1"/>
              <a:t>it</a:t>
            </a:r>
            <a:r>
              <a:rPr lang="it-IT" sz="2000" dirty="0"/>
              <a:t> </a:t>
            </a:r>
            <a:r>
              <a:rPr lang="it-IT" sz="2000" dirty="0" err="1"/>
              <a:t>coordinates</a:t>
            </a:r>
            <a:r>
              <a:rPr lang="it-IT" sz="2000" dirty="0"/>
              <a:t> to </a:t>
            </a:r>
            <a:r>
              <a:rPr lang="it-IT" sz="2000" dirty="0" err="1"/>
              <a:t>protein</a:t>
            </a:r>
            <a:r>
              <a:rPr lang="it-IT" sz="2000" dirty="0"/>
              <a:t> residue side </a:t>
            </a:r>
            <a:r>
              <a:rPr lang="it-IT" sz="2000" dirty="0" err="1"/>
              <a:t>chains</a:t>
            </a:r>
            <a:r>
              <a:rPr lang="it-IT" sz="2000" dirty="0"/>
              <a:t> (9h) </a:t>
            </a:r>
            <a:r>
              <a:rPr lang="it-IT" sz="2000" dirty="0" err="1"/>
              <a:t>upon</a:t>
            </a:r>
            <a:r>
              <a:rPr lang="it-IT" sz="2000" dirty="0"/>
              <a:t> </a:t>
            </a:r>
            <a:r>
              <a:rPr lang="it-IT" sz="2000" dirty="0" err="1"/>
              <a:t>relasing</a:t>
            </a:r>
            <a:r>
              <a:rPr lang="it-IT" sz="2000" dirty="0"/>
              <a:t> of </a:t>
            </a:r>
            <a:r>
              <a:rPr lang="it-IT" sz="2000" dirty="0" err="1">
                <a:solidFill>
                  <a:srgbClr val="C00000"/>
                </a:solidFill>
              </a:rPr>
              <a:t>oxalate</a:t>
            </a:r>
            <a:r>
              <a:rPr lang="it-IT" sz="2000" dirty="0"/>
              <a:t> </a:t>
            </a:r>
            <a:r>
              <a:rPr lang="it-IT" sz="2000" dirty="0" err="1"/>
              <a:t>moiety</a:t>
            </a:r>
            <a:r>
              <a:rPr lang="it-IT" sz="2000" dirty="0"/>
              <a:t> (72h)</a:t>
            </a:r>
          </a:p>
        </p:txBody>
      </p:sp>
      <p:pic>
        <p:nvPicPr>
          <p:cNvPr id="15" name="Immagine 14">
            <a:extLst>
              <a:ext uri="{FF2B5EF4-FFF2-40B4-BE49-F238E27FC236}">
                <a16:creationId xmlns:a16="http://schemas.microsoft.com/office/drawing/2014/main" id="{4318920D-79EB-7B4D-A958-D3E14D9F82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6312" y="3714700"/>
            <a:ext cx="2770511" cy="1248252"/>
          </a:xfrm>
          <a:prstGeom prst="rect">
            <a:avLst/>
          </a:prstGeom>
        </p:spPr>
      </p:pic>
      <p:sp>
        <p:nvSpPr>
          <p:cNvPr id="16" name="Rettangolo 15">
            <a:extLst>
              <a:ext uri="{FF2B5EF4-FFF2-40B4-BE49-F238E27FC236}">
                <a16:creationId xmlns:a16="http://schemas.microsoft.com/office/drawing/2014/main" id="{41E4C69D-2B34-C645-A443-FA45E403DDB1}"/>
              </a:ext>
            </a:extLst>
          </p:cNvPr>
          <p:cNvSpPr/>
          <p:nvPr/>
        </p:nvSpPr>
        <p:spPr>
          <a:xfrm>
            <a:off x="7338951" y="3726576"/>
            <a:ext cx="1128156" cy="1248252"/>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8" name="Audio Recording 27 apr 2021, 22:03:24" descr="Audio Recording 27 apr 2021, 22:03:24">
            <a:hlinkClick r:id="" action="ppaction://media"/>
            <a:extLst>
              <a:ext uri="{FF2B5EF4-FFF2-40B4-BE49-F238E27FC236}">
                <a16:creationId xmlns:a16="http://schemas.microsoft.com/office/drawing/2014/main" id="{15A8304B-30FC-CE43-BE2C-EF979389C1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9105" y="16363"/>
            <a:ext cx="406476" cy="406476"/>
          </a:xfrm>
          <a:prstGeom prst="rect">
            <a:avLst/>
          </a:prstGeom>
        </p:spPr>
      </p:pic>
    </p:spTree>
    <p:extLst>
      <p:ext uri="{BB962C8B-B14F-4D97-AF65-F5344CB8AC3E}">
        <p14:creationId xmlns:p14="http://schemas.microsoft.com/office/powerpoint/2010/main" val="2396549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4810606A-0C52-654C-9E05-A918FFD59B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4132" y="5288132"/>
            <a:ext cx="1569868" cy="1569868"/>
          </a:xfrm>
          <a:prstGeom prst="rect">
            <a:avLst/>
          </a:prstGeom>
        </p:spPr>
      </p:pic>
      <p:sp>
        <p:nvSpPr>
          <p:cNvPr id="5" name="TextBox 6">
            <a:extLst>
              <a:ext uri="{FF2B5EF4-FFF2-40B4-BE49-F238E27FC236}">
                <a16:creationId xmlns:a16="http://schemas.microsoft.com/office/drawing/2014/main" id="{52418E7D-83ED-7847-B6DA-C17CF3688B12}"/>
              </a:ext>
            </a:extLst>
          </p:cNvPr>
          <p:cNvSpPr txBox="1"/>
          <p:nvPr/>
        </p:nvSpPr>
        <p:spPr>
          <a:xfrm>
            <a:off x="364064" y="685800"/>
            <a:ext cx="8153400" cy="461665"/>
          </a:xfrm>
          <a:prstGeom prst="rect">
            <a:avLst/>
          </a:prstGeom>
          <a:noFill/>
        </p:spPr>
        <p:txBody>
          <a:bodyPr wrap="square" rtlCol="0">
            <a:spAutoFit/>
          </a:bodyPr>
          <a:lstStyle/>
          <a:p>
            <a:r>
              <a:rPr lang="fr-FR" sz="2400" b="1" dirty="0">
                <a:latin typeface="Palatino Linotype" panose="02040502050505030304" pitchFamily="18" charset="0"/>
              </a:rPr>
              <a:t>Results and Discussion: </a:t>
            </a:r>
            <a:r>
              <a:rPr lang="en-US" sz="2400" b="1" dirty="0"/>
              <a:t>In vitro cytotoxicity analyses</a:t>
            </a:r>
            <a:endParaRPr lang="fr-FR" sz="2400" b="1" dirty="0">
              <a:latin typeface="Palatino Linotype" panose="02040502050505030304" pitchFamily="18" charset="0"/>
            </a:endParaRPr>
          </a:p>
        </p:txBody>
      </p:sp>
      <p:graphicFrame>
        <p:nvGraphicFramePr>
          <p:cNvPr id="7" name="Tabella 6">
            <a:extLst>
              <a:ext uri="{FF2B5EF4-FFF2-40B4-BE49-F238E27FC236}">
                <a16:creationId xmlns:a16="http://schemas.microsoft.com/office/drawing/2014/main" id="{DD55E24E-639C-804E-909D-BB3EA6143AFD}"/>
              </a:ext>
            </a:extLst>
          </p:cNvPr>
          <p:cNvGraphicFramePr>
            <a:graphicFrameLocks noGrp="1"/>
          </p:cNvGraphicFramePr>
          <p:nvPr>
            <p:extLst>
              <p:ext uri="{D42A27DB-BD31-4B8C-83A1-F6EECF244321}">
                <p14:modId xmlns:p14="http://schemas.microsoft.com/office/powerpoint/2010/main" val="671473328"/>
              </p:ext>
            </p:extLst>
          </p:nvPr>
        </p:nvGraphicFramePr>
        <p:xfrm>
          <a:off x="3118149" y="1498550"/>
          <a:ext cx="5756757" cy="2105011"/>
        </p:xfrm>
        <a:graphic>
          <a:graphicData uri="http://schemas.openxmlformats.org/drawingml/2006/table">
            <a:tbl>
              <a:tblPr firstRow="1" firstCol="1" bandRow="1">
                <a:tableStyleId>{21E4AEA4-8DFA-4A89-87EB-49C32662AFE0}</a:tableStyleId>
              </a:tblPr>
              <a:tblGrid>
                <a:gridCol w="1253936">
                  <a:extLst>
                    <a:ext uri="{9D8B030D-6E8A-4147-A177-3AD203B41FA5}">
                      <a16:colId xmlns:a16="http://schemas.microsoft.com/office/drawing/2014/main" val="1687643817"/>
                    </a:ext>
                  </a:extLst>
                </a:gridCol>
                <a:gridCol w="1105023">
                  <a:extLst>
                    <a:ext uri="{9D8B030D-6E8A-4147-A177-3AD203B41FA5}">
                      <a16:colId xmlns:a16="http://schemas.microsoft.com/office/drawing/2014/main" val="3386454944"/>
                    </a:ext>
                  </a:extLst>
                </a:gridCol>
                <a:gridCol w="1108570">
                  <a:extLst>
                    <a:ext uri="{9D8B030D-6E8A-4147-A177-3AD203B41FA5}">
                      <a16:colId xmlns:a16="http://schemas.microsoft.com/office/drawing/2014/main" val="584550761"/>
                    </a:ext>
                  </a:extLst>
                </a:gridCol>
                <a:gridCol w="1119204">
                  <a:extLst>
                    <a:ext uri="{9D8B030D-6E8A-4147-A177-3AD203B41FA5}">
                      <a16:colId xmlns:a16="http://schemas.microsoft.com/office/drawing/2014/main" val="3385329167"/>
                    </a:ext>
                  </a:extLst>
                </a:gridCol>
                <a:gridCol w="1170024">
                  <a:extLst>
                    <a:ext uri="{9D8B030D-6E8A-4147-A177-3AD203B41FA5}">
                      <a16:colId xmlns:a16="http://schemas.microsoft.com/office/drawing/2014/main" val="1297854534"/>
                    </a:ext>
                  </a:extLst>
                </a:gridCol>
              </a:tblGrid>
              <a:tr h="222853">
                <a:tc>
                  <a:txBody>
                    <a:bodyPr/>
                    <a:lstStyle/>
                    <a:p>
                      <a:r>
                        <a:rPr lang="en-GB" sz="1600">
                          <a:effectLst/>
                        </a:rPr>
                        <a:t> </a:t>
                      </a:r>
                      <a:endParaRPr lang="it-IT" sz="3200">
                        <a:effectLst/>
                        <a:latin typeface="Times New Roman" panose="02020603050405020304" pitchFamily="18" charset="0"/>
                        <a:ea typeface="Times New Roman" panose="02020603050405020304" pitchFamily="18" charset="0"/>
                      </a:endParaRPr>
                    </a:p>
                  </a:txBody>
                  <a:tcPr marL="68580" marR="68580" marT="0" marB="0"/>
                </a:tc>
                <a:tc gridSpan="4">
                  <a:txBody>
                    <a:bodyPr/>
                    <a:lstStyle/>
                    <a:p>
                      <a:pPr algn="ctr"/>
                      <a:r>
                        <a:rPr lang="en-GB" sz="1600">
                          <a:effectLst/>
                        </a:rPr>
                        <a:t>IC</a:t>
                      </a:r>
                      <a:r>
                        <a:rPr lang="en-GB" sz="1600" baseline="-25000">
                          <a:effectLst/>
                        </a:rPr>
                        <a:t>50</a:t>
                      </a:r>
                      <a:r>
                        <a:rPr lang="en-GB" sz="1600">
                          <a:effectLst/>
                        </a:rPr>
                        <a:t> μM (48h)</a:t>
                      </a:r>
                      <a:endParaRPr lang="it-IT" sz="3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552156835"/>
                  </a:ext>
                </a:extLst>
              </a:tr>
              <a:tr h="222853">
                <a:tc>
                  <a:txBody>
                    <a:bodyPr/>
                    <a:lstStyle/>
                    <a:p>
                      <a:r>
                        <a:rPr lang="en-GB" sz="1600">
                          <a:effectLst/>
                        </a:rPr>
                        <a:t> </a:t>
                      </a:r>
                      <a:endParaRPr lang="it-IT" sz="3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1600">
                          <a:effectLst/>
                        </a:rPr>
                        <a:t>A431</a:t>
                      </a:r>
                      <a:endParaRPr lang="it-IT" sz="3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1600">
                          <a:effectLst/>
                        </a:rPr>
                        <a:t>SVT2</a:t>
                      </a:r>
                      <a:endParaRPr lang="it-IT" sz="3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1600">
                          <a:effectLst/>
                        </a:rPr>
                        <a:t>HaCaT</a:t>
                      </a:r>
                      <a:endParaRPr lang="it-IT" sz="3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1600">
                          <a:effectLst/>
                        </a:rPr>
                        <a:t>BalbC 3T3</a:t>
                      </a:r>
                      <a:endParaRPr lang="it-IT" sz="3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96969769"/>
                  </a:ext>
                </a:extLst>
              </a:tr>
              <a:tr h="343373">
                <a:tc>
                  <a:txBody>
                    <a:bodyPr/>
                    <a:lstStyle/>
                    <a:p>
                      <a:r>
                        <a:rPr lang="en-GB" sz="1600" dirty="0">
                          <a:effectLst/>
                        </a:rPr>
                        <a:t>OXA</a:t>
                      </a:r>
                      <a:endParaRPr lang="it-IT"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1600">
                          <a:effectLst/>
                        </a:rPr>
                        <a:t>90.7 ± 16.2</a:t>
                      </a:r>
                      <a:endParaRPr lang="it-IT" sz="3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1600">
                          <a:effectLst/>
                        </a:rPr>
                        <a:t>4.9 ± 1.2</a:t>
                      </a:r>
                      <a:endParaRPr lang="it-IT" sz="3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1600">
                          <a:effectLst/>
                        </a:rPr>
                        <a:t>10.0 ± 1.0</a:t>
                      </a:r>
                      <a:endParaRPr lang="it-IT" sz="3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1600">
                          <a:effectLst/>
                        </a:rPr>
                        <a:t>89.1 ± 2.2</a:t>
                      </a:r>
                      <a:endParaRPr lang="it-IT" sz="3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61210613"/>
                  </a:ext>
                </a:extLst>
              </a:tr>
              <a:tr h="515059">
                <a:tc>
                  <a:txBody>
                    <a:bodyPr/>
                    <a:lstStyle/>
                    <a:p>
                      <a:r>
                        <a:rPr lang="en-GB" sz="1600" dirty="0">
                          <a:effectLst/>
                        </a:rPr>
                        <a:t>OXA/BLG</a:t>
                      </a:r>
                      <a:endParaRPr lang="it-IT"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1600">
                          <a:effectLst/>
                        </a:rPr>
                        <a:t>17.1 ± 2.4</a:t>
                      </a:r>
                      <a:endParaRPr lang="it-IT" sz="3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1600">
                          <a:effectLst/>
                        </a:rPr>
                        <a:t>1.5 ± 0.07</a:t>
                      </a:r>
                      <a:endParaRPr lang="it-IT" sz="3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1600" dirty="0">
                          <a:effectLst/>
                        </a:rPr>
                        <a:t>12.0 ± 2.0 </a:t>
                      </a:r>
                      <a:endParaRPr lang="it-IT"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1600" dirty="0">
                          <a:effectLst/>
                        </a:rPr>
                        <a:t>11.0 ± 2.3</a:t>
                      </a:r>
                      <a:endParaRPr lang="it-IT" sz="3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15905446"/>
                  </a:ext>
                </a:extLst>
              </a:tr>
              <a:tr h="222853">
                <a:tc>
                  <a:txBody>
                    <a:bodyPr/>
                    <a:lstStyle/>
                    <a:p>
                      <a:r>
                        <a:rPr lang="en-GB" sz="1600">
                          <a:effectLst/>
                        </a:rPr>
                        <a:t>CDDP</a:t>
                      </a:r>
                      <a:endParaRPr lang="it-IT" sz="3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1600">
                          <a:effectLst/>
                        </a:rPr>
                        <a:t>39 ± 12*</a:t>
                      </a:r>
                      <a:endParaRPr lang="it-IT" sz="3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1600">
                          <a:effectLst/>
                        </a:rPr>
                        <a:t>195 ± 7*</a:t>
                      </a:r>
                      <a:endParaRPr lang="it-IT" sz="3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1600">
                          <a:effectLst/>
                        </a:rPr>
                        <a:t>6.6 ± 0.3*</a:t>
                      </a:r>
                      <a:endParaRPr lang="it-IT" sz="3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1600">
                          <a:effectLst/>
                        </a:rPr>
                        <a:t>240 ± 47*</a:t>
                      </a:r>
                      <a:endParaRPr lang="it-IT" sz="3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64774990"/>
                  </a:ext>
                </a:extLst>
              </a:tr>
              <a:tr h="515059">
                <a:tc>
                  <a:txBody>
                    <a:bodyPr/>
                    <a:lstStyle/>
                    <a:p>
                      <a:r>
                        <a:rPr lang="en-GB" sz="1600" dirty="0">
                          <a:effectLst/>
                        </a:rPr>
                        <a:t>CDDP/BLG</a:t>
                      </a:r>
                      <a:endParaRPr lang="it-IT"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1600">
                          <a:effectLst/>
                        </a:rPr>
                        <a:t>8.7 ± 0.5</a:t>
                      </a:r>
                      <a:endParaRPr lang="it-IT" sz="3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1600">
                          <a:effectLst/>
                        </a:rPr>
                        <a:t>3.5 ± 0.9</a:t>
                      </a:r>
                      <a:endParaRPr lang="it-IT" sz="3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1600">
                          <a:effectLst/>
                        </a:rPr>
                        <a:t>4.4 ± 0.1</a:t>
                      </a:r>
                      <a:endParaRPr lang="it-IT" sz="3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1600" dirty="0">
                          <a:effectLst/>
                        </a:rPr>
                        <a:t>12.0 ± 0.9</a:t>
                      </a:r>
                      <a:endParaRPr lang="it-IT" sz="3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25521968"/>
                  </a:ext>
                </a:extLst>
              </a:tr>
            </a:tbl>
          </a:graphicData>
        </a:graphic>
      </p:graphicFrame>
      <p:grpSp>
        <p:nvGrpSpPr>
          <p:cNvPr id="3" name="Gruppo 2">
            <a:extLst>
              <a:ext uri="{FF2B5EF4-FFF2-40B4-BE49-F238E27FC236}">
                <a16:creationId xmlns:a16="http://schemas.microsoft.com/office/drawing/2014/main" id="{F0ADA31A-5707-564C-99C9-472C6F250379}"/>
              </a:ext>
            </a:extLst>
          </p:cNvPr>
          <p:cNvGrpSpPr/>
          <p:nvPr/>
        </p:nvGrpSpPr>
        <p:grpSpPr>
          <a:xfrm>
            <a:off x="92213" y="3846657"/>
            <a:ext cx="4915507" cy="2882950"/>
            <a:chOff x="364064" y="3846657"/>
            <a:chExt cx="4915507" cy="2882950"/>
          </a:xfrm>
        </p:grpSpPr>
        <p:pic>
          <p:nvPicPr>
            <p:cNvPr id="17" name="Immagine 16">
              <a:extLst>
                <a:ext uri="{FF2B5EF4-FFF2-40B4-BE49-F238E27FC236}">
                  <a16:creationId xmlns:a16="http://schemas.microsoft.com/office/drawing/2014/main" id="{29F50807-4FC1-5141-B333-65B1A7D04CA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064" y="3846657"/>
              <a:ext cx="4915507" cy="2882950"/>
            </a:xfrm>
            <a:prstGeom prst="rect">
              <a:avLst/>
            </a:prstGeom>
            <a:noFill/>
            <a:ln>
              <a:noFill/>
            </a:ln>
          </p:spPr>
        </p:pic>
        <p:sp>
          <p:nvSpPr>
            <p:cNvPr id="2" name="Rettangolo 1">
              <a:extLst>
                <a:ext uri="{FF2B5EF4-FFF2-40B4-BE49-F238E27FC236}">
                  <a16:creationId xmlns:a16="http://schemas.microsoft.com/office/drawing/2014/main" id="{5501B325-1BFE-1F4B-BA7D-11FC6F250188}"/>
                </a:ext>
              </a:extLst>
            </p:cNvPr>
            <p:cNvSpPr/>
            <p:nvPr/>
          </p:nvSpPr>
          <p:spPr>
            <a:xfrm>
              <a:off x="465667" y="3846657"/>
              <a:ext cx="270933" cy="268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DD8C908B-D47C-084D-AB5F-36DFB2D98ECD}"/>
                </a:ext>
              </a:extLst>
            </p:cNvPr>
            <p:cNvSpPr/>
            <p:nvPr/>
          </p:nvSpPr>
          <p:spPr>
            <a:xfrm>
              <a:off x="2982682" y="3855124"/>
              <a:ext cx="270933" cy="268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6" name="CasellaDiTesto 5">
            <a:extLst>
              <a:ext uri="{FF2B5EF4-FFF2-40B4-BE49-F238E27FC236}">
                <a16:creationId xmlns:a16="http://schemas.microsoft.com/office/drawing/2014/main" id="{C7431C04-5B8D-8846-B32D-15E337232681}"/>
              </a:ext>
            </a:extLst>
          </p:cNvPr>
          <p:cNvSpPr txBox="1"/>
          <p:nvPr/>
        </p:nvSpPr>
        <p:spPr>
          <a:xfrm>
            <a:off x="701819" y="3874848"/>
            <a:ext cx="1215397" cy="338554"/>
          </a:xfrm>
          <a:prstGeom prst="rect">
            <a:avLst/>
          </a:prstGeom>
          <a:noFill/>
        </p:spPr>
        <p:txBody>
          <a:bodyPr wrap="none" rtlCol="0">
            <a:spAutoFit/>
          </a:bodyPr>
          <a:lstStyle/>
          <a:p>
            <a:r>
              <a:rPr lang="it-IT" sz="1600" dirty="0" err="1"/>
              <a:t>oxaliplaltin</a:t>
            </a:r>
            <a:endParaRPr lang="it-IT" dirty="0"/>
          </a:p>
        </p:txBody>
      </p:sp>
      <p:sp>
        <p:nvSpPr>
          <p:cNvPr id="9" name="CasellaDiTesto 8">
            <a:extLst>
              <a:ext uri="{FF2B5EF4-FFF2-40B4-BE49-F238E27FC236}">
                <a16:creationId xmlns:a16="http://schemas.microsoft.com/office/drawing/2014/main" id="{378F28CE-94E7-1B44-8151-9A0C0E9B165F}"/>
              </a:ext>
            </a:extLst>
          </p:cNvPr>
          <p:cNvSpPr txBox="1"/>
          <p:nvPr/>
        </p:nvSpPr>
        <p:spPr>
          <a:xfrm>
            <a:off x="3350273" y="3874848"/>
            <a:ext cx="954107" cy="338554"/>
          </a:xfrm>
          <a:prstGeom prst="rect">
            <a:avLst/>
          </a:prstGeom>
          <a:noFill/>
        </p:spPr>
        <p:txBody>
          <a:bodyPr wrap="none" rtlCol="0">
            <a:spAutoFit/>
          </a:bodyPr>
          <a:lstStyle/>
          <a:p>
            <a:r>
              <a:rPr lang="it-IT" sz="1600" dirty="0" err="1"/>
              <a:t>cisplatin</a:t>
            </a:r>
            <a:endParaRPr lang="it-IT" dirty="0"/>
          </a:p>
        </p:txBody>
      </p:sp>
      <p:sp>
        <p:nvSpPr>
          <p:cNvPr id="10" name="CasellaDiTesto 9">
            <a:extLst>
              <a:ext uri="{FF2B5EF4-FFF2-40B4-BE49-F238E27FC236}">
                <a16:creationId xmlns:a16="http://schemas.microsoft.com/office/drawing/2014/main" id="{E5A4A9D6-162A-8846-950D-44DF95D6C66D}"/>
              </a:ext>
            </a:extLst>
          </p:cNvPr>
          <p:cNvSpPr txBox="1"/>
          <p:nvPr/>
        </p:nvSpPr>
        <p:spPr>
          <a:xfrm>
            <a:off x="90027" y="1735447"/>
            <a:ext cx="2982682" cy="1631216"/>
          </a:xfrm>
          <a:prstGeom prst="rect">
            <a:avLst/>
          </a:prstGeom>
          <a:noFill/>
        </p:spPr>
        <p:txBody>
          <a:bodyPr wrap="square" rtlCol="0">
            <a:spAutoFit/>
          </a:bodyPr>
          <a:lstStyle/>
          <a:p>
            <a:pPr algn="ctr"/>
            <a:r>
              <a:rPr lang="it-IT" sz="2000" dirty="0"/>
              <a:t>MTT </a:t>
            </a:r>
            <a:r>
              <a:rPr lang="it-IT" sz="2000" dirty="0" err="1"/>
              <a:t>assay</a:t>
            </a:r>
            <a:r>
              <a:rPr lang="it-IT" sz="2000" dirty="0"/>
              <a:t> </a:t>
            </a:r>
            <a:r>
              <a:rPr lang="it-IT" sz="2000" dirty="0" err="1"/>
              <a:t>reveals</a:t>
            </a:r>
            <a:r>
              <a:rPr lang="it-IT" sz="2000" dirty="0"/>
              <a:t> IC</a:t>
            </a:r>
            <a:r>
              <a:rPr lang="it-IT" sz="2000" baseline="-25000" dirty="0"/>
              <a:t>50</a:t>
            </a:r>
            <a:r>
              <a:rPr lang="it-IT" sz="2000" dirty="0"/>
              <a:t> </a:t>
            </a:r>
            <a:r>
              <a:rPr lang="it-IT" sz="2000" dirty="0" err="1"/>
              <a:t>values</a:t>
            </a:r>
            <a:r>
              <a:rPr lang="it-IT" sz="2000" dirty="0"/>
              <a:t> </a:t>
            </a:r>
            <a:r>
              <a:rPr lang="it-IT" sz="2000" dirty="0" err="1"/>
              <a:t>much</a:t>
            </a:r>
            <a:r>
              <a:rPr lang="it-IT" sz="2000" dirty="0"/>
              <a:t> </a:t>
            </a:r>
            <a:r>
              <a:rPr lang="it-IT" sz="2000" dirty="0" err="1"/>
              <a:t>lower</a:t>
            </a:r>
            <a:r>
              <a:rPr lang="it-IT" sz="2000" dirty="0"/>
              <a:t> for metal/</a:t>
            </a:r>
            <a:r>
              <a:rPr lang="en-US" sz="2000" dirty="0"/>
              <a:t>protein</a:t>
            </a:r>
            <a:r>
              <a:rPr lang="it-IT" sz="2000" dirty="0"/>
              <a:t> </a:t>
            </a:r>
            <a:r>
              <a:rPr lang="it-IT" sz="2000" dirty="0" err="1"/>
              <a:t>adducts</a:t>
            </a:r>
            <a:r>
              <a:rPr lang="it-IT" sz="2000" dirty="0"/>
              <a:t> </a:t>
            </a:r>
            <a:r>
              <a:rPr lang="it-IT" sz="2000" dirty="0" err="1"/>
              <a:t>than</a:t>
            </a:r>
            <a:r>
              <a:rPr lang="it-IT" sz="2000" dirty="0"/>
              <a:t> the </a:t>
            </a:r>
            <a:r>
              <a:rPr lang="it-IT" sz="2000" dirty="0" err="1"/>
              <a:t>those</a:t>
            </a:r>
            <a:r>
              <a:rPr lang="it-IT" sz="2000" dirty="0"/>
              <a:t> of free </a:t>
            </a:r>
            <a:r>
              <a:rPr lang="it-IT" sz="2000" dirty="0" err="1"/>
              <a:t>drugs</a:t>
            </a:r>
            <a:endParaRPr lang="it-IT" sz="2000" dirty="0"/>
          </a:p>
        </p:txBody>
      </p:sp>
      <p:sp>
        <p:nvSpPr>
          <p:cNvPr id="11" name="CasellaDiTesto 10">
            <a:extLst>
              <a:ext uri="{FF2B5EF4-FFF2-40B4-BE49-F238E27FC236}">
                <a16:creationId xmlns:a16="http://schemas.microsoft.com/office/drawing/2014/main" id="{E87DBE44-4902-E545-A125-64686D18DA65}"/>
              </a:ext>
            </a:extLst>
          </p:cNvPr>
          <p:cNvSpPr txBox="1"/>
          <p:nvPr/>
        </p:nvSpPr>
        <p:spPr>
          <a:xfrm>
            <a:off x="5007720" y="4729969"/>
            <a:ext cx="2455761" cy="1631216"/>
          </a:xfrm>
          <a:prstGeom prst="rect">
            <a:avLst/>
          </a:prstGeom>
          <a:noFill/>
        </p:spPr>
        <p:txBody>
          <a:bodyPr wrap="square" rtlCol="0">
            <a:spAutoFit/>
          </a:bodyPr>
          <a:lstStyle/>
          <a:p>
            <a:pPr algn="ctr"/>
            <a:r>
              <a:rPr lang="it-IT" sz="2000" dirty="0"/>
              <a:t>A </a:t>
            </a:r>
            <a:r>
              <a:rPr lang="it-IT" sz="2000" dirty="0" err="1"/>
              <a:t>decrease</a:t>
            </a:r>
            <a:r>
              <a:rPr lang="it-IT" sz="2000" dirty="0"/>
              <a:t> in pro-</a:t>
            </a:r>
            <a:r>
              <a:rPr lang="it-IT" sz="2000" dirty="0" err="1"/>
              <a:t>caspase</a:t>
            </a:r>
            <a:r>
              <a:rPr lang="it-IT" sz="2000" dirty="0"/>
              <a:t> 9 </a:t>
            </a:r>
            <a:r>
              <a:rPr lang="it-IT" sz="2000" dirty="0" err="1"/>
              <a:t>indicates</a:t>
            </a:r>
            <a:r>
              <a:rPr lang="it-IT" sz="2000" dirty="0"/>
              <a:t> </a:t>
            </a:r>
            <a:r>
              <a:rPr lang="it-IT" sz="2000" dirty="0" err="1"/>
              <a:t>that</a:t>
            </a:r>
            <a:r>
              <a:rPr lang="it-IT" sz="2000" dirty="0"/>
              <a:t> metal/</a:t>
            </a:r>
            <a:r>
              <a:rPr lang="it-IT" sz="2000" dirty="0" err="1"/>
              <a:t>protein</a:t>
            </a:r>
            <a:r>
              <a:rPr lang="it-IT" sz="2000" dirty="0"/>
              <a:t> </a:t>
            </a:r>
            <a:r>
              <a:rPr lang="it-IT" sz="2000" dirty="0" err="1"/>
              <a:t>adducts</a:t>
            </a:r>
            <a:r>
              <a:rPr lang="it-IT" sz="2000" dirty="0"/>
              <a:t> are </a:t>
            </a:r>
            <a:r>
              <a:rPr lang="it-IT" sz="2000" dirty="0" err="1"/>
              <a:t>able</a:t>
            </a:r>
            <a:r>
              <a:rPr lang="it-IT" sz="2000" dirty="0"/>
              <a:t> to induce </a:t>
            </a:r>
            <a:r>
              <a:rPr lang="it-IT" sz="2000" dirty="0" err="1"/>
              <a:t>apoptosis</a:t>
            </a:r>
            <a:endParaRPr lang="it-IT" sz="2000" dirty="0"/>
          </a:p>
        </p:txBody>
      </p:sp>
      <p:pic>
        <p:nvPicPr>
          <p:cNvPr id="12" name="Audio Recording 27 apr 2021, 22:14:18" descr="Audio Recording 27 apr 2021, 22:14:18">
            <a:hlinkClick r:id="" action="ppaction://media"/>
            <a:extLst>
              <a:ext uri="{FF2B5EF4-FFF2-40B4-BE49-F238E27FC236}">
                <a16:creationId xmlns:a16="http://schemas.microsoft.com/office/drawing/2014/main" id="{326E49FE-E865-D84E-9FBF-CAE0DC05C1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74132" y="-18961"/>
            <a:ext cx="322169" cy="322169"/>
          </a:xfrm>
          <a:prstGeom prst="rect">
            <a:avLst/>
          </a:prstGeom>
        </p:spPr>
      </p:pic>
    </p:spTree>
    <p:extLst>
      <p:ext uri="{BB962C8B-B14F-4D97-AF65-F5344CB8AC3E}">
        <p14:creationId xmlns:p14="http://schemas.microsoft.com/office/powerpoint/2010/main" val="2956783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27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4810606A-0C52-654C-9E05-A918FFD59B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4132" y="5288132"/>
            <a:ext cx="1569868" cy="1569868"/>
          </a:xfrm>
          <a:prstGeom prst="rect">
            <a:avLst/>
          </a:prstGeom>
        </p:spPr>
      </p:pic>
      <p:sp>
        <p:nvSpPr>
          <p:cNvPr id="5" name="TextBox 6">
            <a:extLst>
              <a:ext uri="{FF2B5EF4-FFF2-40B4-BE49-F238E27FC236}">
                <a16:creationId xmlns:a16="http://schemas.microsoft.com/office/drawing/2014/main" id="{52418E7D-83ED-7847-B6DA-C17CF3688B12}"/>
              </a:ext>
            </a:extLst>
          </p:cNvPr>
          <p:cNvSpPr txBox="1"/>
          <p:nvPr/>
        </p:nvSpPr>
        <p:spPr>
          <a:xfrm>
            <a:off x="364064" y="685800"/>
            <a:ext cx="8153400" cy="461665"/>
          </a:xfrm>
          <a:prstGeom prst="rect">
            <a:avLst/>
          </a:prstGeom>
          <a:noFill/>
        </p:spPr>
        <p:txBody>
          <a:bodyPr wrap="square" rtlCol="0">
            <a:spAutoFit/>
          </a:bodyPr>
          <a:lstStyle/>
          <a:p>
            <a:r>
              <a:rPr lang="fr-FR" sz="2400" b="1" dirty="0" err="1">
                <a:latin typeface="Palatino Linotype" panose="02040502050505030304" pitchFamily="18" charset="0"/>
              </a:rPr>
              <a:t>Results</a:t>
            </a:r>
            <a:r>
              <a:rPr lang="fr-FR" sz="2400" b="1" dirty="0">
                <a:latin typeface="Palatino Linotype" panose="02040502050505030304" pitchFamily="18" charset="0"/>
              </a:rPr>
              <a:t> and Discussion: </a:t>
            </a:r>
            <a:r>
              <a:rPr lang="en-US" sz="2400" b="1" dirty="0"/>
              <a:t>In vitro cytotoxicity analyses</a:t>
            </a:r>
            <a:endParaRPr lang="fr-FR" sz="2400" b="1" dirty="0">
              <a:latin typeface="Palatino Linotype" panose="02040502050505030304" pitchFamily="18" charset="0"/>
            </a:endParaRPr>
          </a:p>
        </p:txBody>
      </p:sp>
      <p:grpSp>
        <p:nvGrpSpPr>
          <p:cNvPr id="3" name="Gruppo 2">
            <a:extLst>
              <a:ext uri="{FF2B5EF4-FFF2-40B4-BE49-F238E27FC236}">
                <a16:creationId xmlns:a16="http://schemas.microsoft.com/office/drawing/2014/main" id="{45AD606F-0362-274B-8C9D-67582DEC01CD}"/>
              </a:ext>
            </a:extLst>
          </p:cNvPr>
          <p:cNvGrpSpPr/>
          <p:nvPr/>
        </p:nvGrpSpPr>
        <p:grpSpPr>
          <a:xfrm>
            <a:off x="1898457" y="1199469"/>
            <a:ext cx="5084613" cy="4459061"/>
            <a:chOff x="1898457" y="1199469"/>
            <a:chExt cx="5084613" cy="4459061"/>
          </a:xfrm>
        </p:grpSpPr>
        <p:pic>
          <p:nvPicPr>
            <p:cNvPr id="6" name="Immagine 5">
              <a:extLst>
                <a:ext uri="{FF2B5EF4-FFF2-40B4-BE49-F238E27FC236}">
                  <a16:creationId xmlns:a16="http://schemas.microsoft.com/office/drawing/2014/main" id="{FE3679EA-1541-644D-BC0F-3FBBBC1C2F9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98457" y="1199469"/>
              <a:ext cx="5084613" cy="4459061"/>
            </a:xfrm>
            <a:prstGeom prst="rect">
              <a:avLst/>
            </a:prstGeom>
            <a:noFill/>
            <a:ln>
              <a:noFill/>
            </a:ln>
          </p:spPr>
        </p:pic>
        <p:sp>
          <p:nvSpPr>
            <p:cNvPr id="2" name="Rettangolo 1">
              <a:extLst>
                <a:ext uri="{FF2B5EF4-FFF2-40B4-BE49-F238E27FC236}">
                  <a16:creationId xmlns:a16="http://schemas.microsoft.com/office/drawing/2014/main" id="{D99D49E3-9334-974F-B007-392582B49FC9}"/>
                </a:ext>
              </a:extLst>
            </p:cNvPr>
            <p:cNvSpPr/>
            <p:nvPr/>
          </p:nvSpPr>
          <p:spPr>
            <a:xfrm>
              <a:off x="2179122" y="1276597"/>
              <a:ext cx="190005" cy="213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757592EB-51C6-6840-8C39-BA29F769C134}"/>
                </a:ext>
              </a:extLst>
            </p:cNvPr>
            <p:cNvSpPr/>
            <p:nvPr/>
          </p:nvSpPr>
          <p:spPr>
            <a:xfrm>
              <a:off x="4718462" y="1269224"/>
              <a:ext cx="190005" cy="213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8" name="CasellaDiTesto 7">
            <a:extLst>
              <a:ext uri="{FF2B5EF4-FFF2-40B4-BE49-F238E27FC236}">
                <a16:creationId xmlns:a16="http://schemas.microsoft.com/office/drawing/2014/main" id="{97A309D0-1B38-A44F-B268-4D10BB2C63C4}"/>
              </a:ext>
            </a:extLst>
          </p:cNvPr>
          <p:cNvSpPr txBox="1"/>
          <p:nvPr/>
        </p:nvSpPr>
        <p:spPr>
          <a:xfrm>
            <a:off x="1029855" y="5818257"/>
            <a:ext cx="5798127" cy="707886"/>
          </a:xfrm>
          <a:prstGeom prst="rect">
            <a:avLst/>
          </a:prstGeom>
          <a:noFill/>
        </p:spPr>
        <p:txBody>
          <a:bodyPr wrap="square" rtlCol="0">
            <a:spAutoFit/>
          </a:bodyPr>
          <a:lstStyle/>
          <a:p>
            <a:pPr algn="ctr"/>
            <a:r>
              <a:rPr lang="it-IT" sz="2000" dirty="0"/>
              <a:t>An </a:t>
            </a:r>
            <a:r>
              <a:rPr lang="it-IT" sz="2000" dirty="0" err="1"/>
              <a:t>alteration</a:t>
            </a:r>
            <a:r>
              <a:rPr lang="it-IT" sz="2000" dirty="0"/>
              <a:t> of </a:t>
            </a:r>
            <a:r>
              <a:rPr lang="it-IT" sz="2000" dirty="0" err="1"/>
              <a:t>autophagic</a:t>
            </a:r>
            <a:r>
              <a:rPr lang="it-IT" sz="2000" dirty="0"/>
              <a:t> </a:t>
            </a:r>
            <a:r>
              <a:rPr lang="it-IT" sz="2000" dirty="0" err="1"/>
              <a:t>markers</a:t>
            </a:r>
            <a:r>
              <a:rPr lang="it-IT" sz="2000" dirty="0"/>
              <a:t> p62 and LC3 </a:t>
            </a:r>
            <a:r>
              <a:rPr lang="it-IT" sz="2000" dirty="0" err="1"/>
              <a:t>was</a:t>
            </a:r>
            <a:r>
              <a:rPr lang="it-IT" sz="2000" dirty="0"/>
              <a:t> </a:t>
            </a:r>
            <a:r>
              <a:rPr lang="it-IT" sz="2000" dirty="0" err="1"/>
              <a:t>observed</a:t>
            </a:r>
            <a:r>
              <a:rPr lang="it-IT" sz="2000" dirty="0"/>
              <a:t> for the metal </a:t>
            </a:r>
            <a:r>
              <a:rPr lang="it-IT" sz="2000" dirty="0" err="1"/>
              <a:t>protein</a:t>
            </a:r>
            <a:r>
              <a:rPr lang="it-IT" sz="2000" dirty="0"/>
              <a:t> </a:t>
            </a:r>
            <a:r>
              <a:rPr lang="it-IT" sz="2000" dirty="0" err="1"/>
              <a:t>adducts</a:t>
            </a:r>
            <a:endParaRPr lang="it-IT" sz="2000" dirty="0"/>
          </a:p>
        </p:txBody>
      </p:sp>
      <p:pic>
        <p:nvPicPr>
          <p:cNvPr id="9" name="Audio Recording 27 apr 2021, 21:11:41" descr="Audio Recording 27 apr 2021, 21:11:41">
            <a:hlinkClick r:id="" action="ppaction://media"/>
            <a:extLst>
              <a:ext uri="{FF2B5EF4-FFF2-40B4-BE49-F238E27FC236}">
                <a16:creationId xmlns:a16="http://schemas.microsoft.com/office/drawing/2014/main" id="{C6DBF611-67C3-1345-842A-96435F33B5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49269" y="0"/>
            <a:ext cx="461665" cy="461665"/>
          </a:xfrm>
          <a:prstGeom prst="rect">
            <a:avLst/>
          </a:prstGeom>
        </p:spPr>
      </p:pic>
    </p:spTree>
    <p:extLst>
      <p:ext uri="{BB962C8B-B14F-4D97-AF65-F5344CB8AC3E}">
        <p14:creationId xmlns:p14="http://schemas.microsoft.com/office/powerpoint/2010/main" val="1551457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9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AE4A08E1-08E6-7A44-8FA7-2332EE9584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4132" y="5288132"/>
            <a:ext cx="1569868" cy="1569868"/>
          </a:xfrm>
          <a:prstGeom prst="rect">
            <a:avLst/>
          </a:prstGeom>
        </p:spPr>
      </p:pic>
      <p:sp>
        <p:nvSpPr>
          <p:cNvPr id="6" name="TextBox 6">
            <a:extLst>
              <a:ext uri="{FF2B5EF4-FFF2-40B4-BE49-F238E27FC236}">
                <a16:creationId xmlns:a16="http://schemas.microsoft.com/office/drawing/2014/main" id="{FB062E6F-A65D-B546-AD8F-D244C5EC1CEF}"/>
              </a:ext>
            </a:extLst>
          </p:cNvPr>
          <p:cNvSpPr txBox="1"/>
          <p:nvPr/>
        </p:nvSpPr>
        <p:spPr>
          <a:xfrm>
            <a:off x="364064" y="685800"/>
            <a:ext cx="8153400" cy="461665"/>
          </a:xfrm>
          <a:prstGeom prst="rect">
            <a:avLst/>
          </a:prstGeom>
          <a:noFill/>
        </p:spPr>
        <p:txBody>
          <a:bodyPr wrap="square" rtlCol="0">
            <a:spAutoFit/>
          </a:bodyPr>
          <a:lstStyle/>
          <a:p>
            <a:r>
              <a:rPr lang="it-IT" sz="2400" b="1" dirty="0" err="1">
                <a:latin typeface="Palatino Linotype" panose="02040502050505030304" pitchFamily="18" charset="0"/>
              </a:rPr>
              <a:t>Conclusions</a:t>
            </a:r>
            <a:endParaRPr lang="fr-FR" sz="2400" b="1" dirty="0">
              <a:latin typeface="Palatino Linotype" panose="02040502050505030304" pitchFamily="18" charset="0"/>
            </a:endParaRPr>
          </a:p>
        </p:txBody>
      </p:sp>
      <p:sp>
        <p:nvSpPr>
          <p:cNvPr id="7" name="CasellaDiTesto 6">
            <a:extLst>
              <a:ext uri="{FF2B5EF4-FFF2-40B4-BE49-F238E27FC236}">
                <a16:creationId xmlns:a16="http://schemas.microsoft.com/office/drawing/2014/main" id="{3AC8198C-803C-0F42-BF3B-8FF042615001}"/>
              </a:ext>
            </a:extLst>
          </p:cNvPr>
          <p:cNvSpPr txBox="1"/>
          <p:nvPr/>
        </p:nvSpPr>
        <p:spPr>
          <a:xfrm>
            <a:off x="225841" y="1167511"/>
            <a:ext cx="7210068" cy="5940088"/>
          </a:xfrm>
          <a:prstGeom prst="rect">
            <a:avLst/>
          </a:prstGeom>
          <a:noFill/>
        </p:spPr>
        <p:txBody>
          <a:bodyPr wrap="square" rtlCol="0">
            <a:spAutoFit/>
          </a:bodyPr>
          <a:lstStyle/>
          <a:p>
            <a:pPr marL="285750" indent="-285750" algn="just">
              <a:buFont typeface="Wingdings" pitchFamily="2" charset="2"/>
              <a:buChar char="v"/>
            </a:pPr>
            <a:r>
              <a:rPr lang="en-US" sz="2000" dirty="0"/>
              <a:t>The interactions between </a:t>
            </a:r>
            <a:r>
              <a:rPr lang="en-US" sz="2000" b="1" dirty="0">
                <a:solidFill>
                  <a:srgbClr val="7030A0"/>
                </a:solidFill>
              </a:rPr>
              <a:t>𝛽-lactoglobulin</a:t>
            </a:r>
            <a:r>
              <a:rPr lang="en-US" sz="2000" dirty="0"/>
              <a:t> and Pt-based anticancer metallodrugs </a:t>
            </a:r>
            <a:r>
              <a:rPr lang="en-US" sz="2000" b="1" dirty="0">
                <a:solidFill>
                  <a:srgbClr val="C00000"/>
                </a:solidFill>
              </a:rPr>
              <a:t>cisplatin</a:t>
            </a:r>
            <a:r>
              <a:rPr lang="en-US" sz="2000" dirty="0"/>
              <a:t> and </a:t>
            </a:r>
            <a:r>
              <a:rPr lang="en-US" sz="2000" b="1" dirty="0">
                <a:solidFill>
                  <a:srgbClr val="002060"/>
                </a:solidFill>
              </a:rPr>
              <a:t>oxaliplatin</a:t>
            </a:r>
            <a:r>
              <a:rPr lang="en-US" sz="2000" dirty="0"/>
              <a:t> have been investigated both in solution and at solid state.</a:t>
            </a:r>
          </a:p>
          <a:p>
            <a:pPr marL="285750" indent="-285750" algn="just">
              <a:buFont typeface="Wingdings" pitchFamily="2" charset="2"/>
              <a:buChar char="v"/>
            </a:pPr>
            <a:endParaRPr lang="en-US" sz="2000" dirty="0"/>
          </a:p>
          <a:p>
            <a:pPr marL="285750" indent="-285750" algn="just">
              <a:buFont typeface="Wingdings" pitchFamily="2" charset="2"/>
              <a:buChar char="v"/>
            </a:pPr>
            <a:r>
              <a:rPr lang="en-US" sz="2000" dirty="0"/>
              <a:t>Spectroscopic analyses reveal that </a:t>
            </a:r>
            <a:r>
              <a:rPr lang="en-US" sz="2000" b="1" dirty="0">
                <a:solidFill>
                  <a:srgbClr val="7030A0"/>
                </a:solidFill>
              </a:rPr>
              <a:t>𝛽-lactoglobulin</a:t>
            </a:r>
            <a:r>
              <a:rPr lang="en-US" sz="2000" dirty="0"/>
              <a:t> binds </a:t>
            </a:r>
            <a:r>
              <a:rPr lang="en-US" sz="2000" b="1" dirty="0">
                <a:solidFill>
                  <a:srgbClr val="C00000"/>
                </a:solidFill>
              </a:rPr>
              <a:t>cisplatin</a:t>
            </a:r>
            <a:r>
              <a:rPr lang="en-US" sz="2000" dirty="0"/>
              <a:t> or </a:t>
            </a:r>
            <a:r>
              <a:rPr lang="en-US" sz="2000" b="1" dirty="0">
                <a:solidFill>
                  <a:srgbClr val="002060"/>
                </a:solidFill>
              </a:rPr>
              <a:t>oxaliplatin</a:t>
            </a:r>
            <a:r>
              <a:rPr lang="en-US" sz="2000" dirty="0"/>
              <a:t> without altering its overall conformation.</a:t>
            </a:r>
          </a:p>
          <a:p>
            <a:pPr marL="285750" indent="-285750" algn="just">
              <a:buFont typeface="Wingdings" pitchFamily="2" charset="2"/>
              <a:buChar char="v"/>
            </a:pPr>
            <a:endParaRPr lang="en-US" sz="2000" dirty="0"/>
          </a:p>
          <a:p>
            <a:pPr marL="285750" indent="-285750" algn="just">
              <a:buFont typeface="Wingdings" pitchFamily="2" charset="2"/>
              <a:buChar char="v"/>
            </a:pPr>
            <a:r>
              <a:rPr lang="en-US" sz="2000" dirty="0"/>
              <a:t>The structure of the adduct formed upon reaction of cisplatin with 𝛽-lactoglobulin has been solved by X-ray crystallography. The results reveal that the number of </a:t>
            </a:r>
            <a:r>
              <a:rPr lang="en-US" sz="2000" b="1" dirty="0">
                <a:solidFill>
                  <a:srgbClr val="C00000"/>
                </a:solidFill>
              </a:rPr>
              <a:t>cisplatin</a:t>
            </a:r>
            <a:r>
              <a:rPr lang="en-US" sz="2000" dirty="0"/>
              <a:t> fragments bound to the protein increases with the incubation time. Pt binding sites are observed close to the side chain of </a:t>
            </a:r>
            <a:r>
              <a:rPr lang="en-US" sz="2000" b="1" dirty="0">
                <a:solidFill>
                  <a:srgbClr val="FFC000"/>
                </a:solidFill>
              </a:rPr>
              <a:t>Met7</a:t>
            </a:r>
            <a:r>
              <a:rPr lang="en-US" sz="2000" dirty="0"/>
              <a:t>, </a:t>
            </a:r>
            <a:r>
              <a:rPr lang="en-US" sz="2000" b="1" dirty="0">
                <a:solidFill>
                  <a:srgbClr val="002060"/>
                </a:solidFill>
              </a:rPr>
              <a:t>Lys8</a:t>
            </a:r>
            <a:r>
              <a:rPr lang="en-US" sz="2000" dirty="0"/>
              <a:t> and </a:t>
            </a:r>
            <a:r>
              <a:rPr lang="en-US" sz="2000" b="1" dirty="0">
                <a:solidFill>
                  <a:srgbClr val="002060"/>
                </a:solidFill>
              </a:rPr>
              <a:t>His146</a:t>
            </a:r>
            <a:r>
              <a:rPr lang="en-US" sz="2000" dirty="0"/>
              <a:t>.</a:t>
            </a:r>
          </a:p>
          <a:p>
            <a:pPr marL="285750" indent="-285750" algn="just">
              <a:buFont typeface="Wingdings" pitchFamily="2" charset="2"/>
              <a:buChar char="v"/>
            </a:pPr>
            <a:endParaRPr lang="en-US" sz="2000" dirty="0"/>
          </a:p>
          <a:p>
            <a:pPr marL="285750" indent="-285750" algn="just">
              <a:buFont typeface="Wingdings" pitchFamily="2" charset="2"/>
              <a:buChar char="v"/>
            </a:pPr>
            <a:r>
              <a:rPr lang="en-US" sz="2000" dirty="0"/>
              <a:t>The structure of the adduct formed upon reaction of oxaliplatin with 𝛽-lactoglobulin reveal the presence of a single Pt binding site close to </a:t>
            </a:r>
            <a:r>
              <a:rPr lang="en-US" sz="2000" b="1" dirty="0">
                <a:solidFill>
                  <a:srgbClr val="FFC000"/>
                </a:solidFill>
              </a:rPr>
              <a:t>Met7</a:t>
            </a:r>
            <a:r>
              <a:rPr lang="en-US" sz="2000" dirty="0"/>
              <a:t>.</a:t>
            </a:r>
          </a:p>
          <a:p>
            <a:pPr marL="285750" indent="-285750" algn="just">
              <a:buFont typeface="Wingdings" pitchFamily="2" charset="2"/>
              <a:buChar char="v"/>
            </a:pPr>
            <a:endParaRPr lang="en-US" sz="2000" dirty="0"/>
          </a:p>
        </p:txBody>
      </p:sp>
      <p:pic>
        <p:nvPicPr>
          <p:cNvPr id="2" name="Audio Recording 27 apr 2021, 20:37:11" descr="Audio Recording 27 apr 2021, 20:37:11">
            <a:hlinkClick r:id="" action="ppaction://media"/>
            <a:extLst>
              <a:ext uri="{FF2B5EF4-FFF2-40B4-BE49-F238E27FC236}">
                <a16:creationId xmlns:a16="http://schemas.microsoft.com/office/drawing/2014/main" id="{A45EDD1C-C2E8-044C-88B4-591608BA97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70932" y="225137"/>
            <a:ext cx="406400" cy="406400"/>
          </a:xfrm>
          <a:prstGeom prst="rect">
            <a:avLst/>
          </a:prstGeom>
        </p:spPr>
      </p:pic>
    </p:spTree>
    <p:extLst>
      <p:ext uri="{BB962C8B-B14F-4D97-AF65-F5344CB8AC3E}">
        <p14:creationId xmlns:p14="http://schemas.microsoft.com/office/powerpoint/2010/main" val="1687142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7E4A244-7708-7F41-BC9C-9DDFD07198DF}"/>
              </a:ext>
            </a:extLst>
          </p:cNvPr>
          <p:cNvSpPr txBox="1"/>
          <p:nvPr/>
        </p:nvSpPr>
        <p:spPr>
          <a:xfrm>
            <a:off x="364064" y="685800"/>
            <a:ext cx="8153400" cy="461665"/>
          </a:xfrm>
          <a:prstGeom prst="rect">
            <a:avLst/>
          </a:prstGeom>
          <a:noFill/>
        </p:spPr>
        <p:txBody>
          <a:bodyPr wrap="square" rtlCol="0">
            <a:spAutoFit/>
          </a:bodyPr>
          <a:lstStyle/>
          <a:p>
            <a:r>
              <a:rPr lang="it-IT" sz="2400" b="1" dirty="0" err="1">
                <a:latin typeface="Palatino Linotype" panose="02040502050505030304" pitchFamily="18" charset="0"/>
              </a:rPr>
              <a:t>Conclusions</a:t>
            </a:r>
            <a:endParaRPr lang="fr-FR" sz="2400" b="1" dirty="0">
              <a:latin typeface="Palatino Linotype" panose="02040502050505030304" pitchFamily="18" charset="0"/>
            </a:endParaRPr>
          </a:p>
        </p:txBody>
      </p:sp>
      <p:pic>
        <p:nvPicPr>
          <p:cNvPr id="3" name="Picture 5">
            <a:extLst>
              <a:ext uri="{FF2B5EF4-FFF2-40B4-BE49-F238E27FC236}">
                <a16:creationId xmlns:a16="http://schemas.microsoft.com/office/drawing/2014/main" id="{746456BF-1FD4-4C4C-A84F-D3F198005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4132" y="5288132"/>
            <a:ext cx="1569868" cy="1569868"/>
          </a:xfrm>
          <a:prstGeom prst="rect">
            <a:avLst/>
          </a:prstGeom>
        </p:spPr>
      </p:pic>
      <p:sp>
        <p:nvSpPr>
          <p:cNvPr id="4" name="CasellaDiTesto 3">
            <a:extLst>
              <a:ext uri="{FF2B5EF4-FFF2-40B4-BE49-F238E27FC236}">
                <a16:creationId xmlns:a16="http://schemas.microsoft.com/office/drawing/2014/main" id="{2F9CAACF-314D-F547-9658-8AED787C4019}"/>
              </a:ext>
            </a:extLst>
          </p:cNvPr>
          <p:cNvSpPr txBox="1"/>
          <p:nvPr/>
        </p:nvSpPr>
        <p:spPr>
          <a:xfrm>
            <a:off x="364064" y="1182231"/>
            <a:ext cx="6976536" cy="4493538"/>
          </a:xfrm>
          <a:prstGeom prst="rect">
            <a:avLst/>
          </a:prstGeom>
          <a:noFill/>
        </p:spPr>
        <p:txBody>
          <a:bodyPr wrap="square" rtlCol="0">
            <a:spAutoFit/>
          </a:bodyPr>
          <a:lstStyle/>
          <a:p>
            <a:pPr marL="285750" indent="-285750" algn="just">
              <a:buFont typeface="Wingdings" pitchFamily="2" charset="2"/>
              <a:buChar char="v"/>
            </a:pPr>
            <a:r>
              <a:rPr lang="en-US" sz="2000" dirty="0"/>
              <a:t>ESI-MS analyses reveal that </a:t>
            </a:r>
            <a:r>
              <a:rPr lang="en-US" sz="2000" b="1" dirty="0">
                <a:solidFill>
                  <a:srgbClr val="7030A0"/>
                </a:solidFill>
              </a:rPr>
              <a:t>BLG</a:t>
            </a:r>
            <a:r>
              <a:rPr lang="en-US" sz="2000" dirty="0"/>
              <a:t> binds </a:t>
            </a:r>
            <a:r>
              <a:rPr lang="en-US" sz="2000" b="1" dirty="0">
                <a:solidFill>
                  <a:srgbClr val="C00000"/>
                </a:solidFill>
              </a:rPr>
              <a:t>CDDP</a:t>
            </a:r>
            <a:r>
              <a:rPr lang="en-US" sz="2000" dirty="0"/>
              <a:t> in a monodentate mode and then in a bidentate fashion. Up to 3 </a:t>
            </a:r>
            <a:r>
              <a:rPr lang="en-US" sz="2000" b="1" dirty="0">
                <a:solidFill>
                  <a:srgbClr val="C00000"/>
                </a:solidFill>
              </a:rPr>
              <a:t>CDDP</a:t>
            </a:r>
            <a:r>
              <a:rPr lang="en-US" sz="2000" dirty="0"/>
              <a:t> molecules can bind the protein.</a:t>
            </a:r>
          </a:p>
          <a:p>
            <a:pPr marL="285750" indent="-285750" algn="just">
              <a:buFont typeface="Wingdings" pitchFamily="2" charset="2"/>
              <a:buChar char="v"/>
            </a:pPr>
            <a:endParaRPr lang="en-US" sz="2000" dirty="0"/>
          </a:p>
          <a:p>
            <a:pPr marL="285750" indent="-285750" algn="just">
              <a:buFont typeface="Wingdings" pitchFamily="2" charset="2"/>
              <a:buChar char="v"/>
            </a:pPr>
            <a:r>
              <a:rPr lang="en-US" sz="2000" dirty="0"/>
              <a:t>ESI-MS data suggest that </a:t>
            </a:r>
            <a:r>
              <a:rPr lang="en-US" sz="2000" b="1" dirty="0">
                <a:solidFill>
                  <a:srgbClr val="002060"/>
                </a:solidFill>
              </a:rPr>
              <a:t>OXA</a:t>
            </a:r>
            <a:r>
              <a:rPr lang="en-US" sz="2000" dirty="0"/>
              <a:t> </a:t>
            </a:r>
            <a:r>
              <a:rPr lang="en-US" dirty="0"/>
              <a:t>rapidly binds the protein non-covalently and </a:t>
            </a:r>
            <a:r>
              <a:rPr lang="en-GB" dirty="0"/>
              <a:t>then via coordination of a [Pt(DACH)]</a:t>
            </a:r>
            <a:r>
              <a:rPr lang="en-GB" baseline="30000" dirty="0"/>
              <a:t>2+</a:t>
            </a:r>
            <a:r>
              <a:rPr lang="en-GB" dirty="0"/>
              <a:t> fragment to a </a:t>
            </a:r>
            <a:r>
              <a:rPr lang="en-GB" b="1" dirty="0">
                <a:solidFill>
                  <a:srgbClr val="7030A0"/>
                </a:solidFill>
              </a:rPr>
              <a:t>β-lactoglobulin</a:t>
            </a:r>
            <a:r>
              <a:rPr lang="en-GB" dirty="0"/>
              <a:t> residue side chain.</a:t>
            </a:r>
          </a:p>
          <a:p>
            <a:pPr marL="285750" indent="-285750" algn="just">
              <a:buFont typeface="Wingdings" pitchFamily="2" charset="2"/>
              <a:buChar char="v"/>
            </a:pPr>
            <a:endParaRPr lang="en-GB" sz="2000" dirty="0"/>
          </a:p>
          <a:p>
            <a:pPr marL="285750" indent="-285750" algn="just">
              <a:buFont typeface="Wingdings" pitchFamily="2" charset="2"/>
              <a:buChar char="v"/>
            </a:pPr>
            <a:r>
              <a:rPr lang="en-GB" dirty="0"/>
              <a:t>Since the Pt binding to </a:t>
            </a:r>
            <a:r>
              <a:rPr lang="en-GB" b="1" dirty="0">
                <a:solidFill>
                  <a:srgbClr val="FFC000"/>
                </a:solidFill>
              </a:rPr>
              <a:t>Met</a:t>
            </a:r>
            <a:r>
              <a:rPr lang="en-GB" dirty="0"/>
              <a:t> side chain could be reversible, our data suggest that </a:t>
            </a:r>
            <a:r>
              <a:rPr lang="en-GB" b="1" dirty="0">
                <a:solidFill>
                  <a:srgbClr val="7030A0"/>
                </a:solidFill>
              </a:rPr>
              <a:t>β‐lactoglobulin</a:t>
            </a:r>
            <a:r>
              <a:rPr lang="en-GB" dirty="0"/>
              <a:t> could be used as Pt-based drug delivery system.</a:t>
            </a:r>
          </a:p>
          <a:p>
            <a:pPr marL="285750" indent="-285750" algn="just">
              <a:buFont typeface="Wingdings" pitchFamily="2" charset="2"/>
              <a:buChar char="v"/>
            </a:pPr>
            <a:endParaRPr lang="en-GB" sz="2000" dirty="0"/>
          </a:p>
          <a:p>
            <a:pPr marL="285750" indent="-285750" algn="just">
              <a:buFont typeface="Wingdings" pitchFamily="2" charset="2"/>
              <a:buChar char="v"/>
            </a:pPr>
            <a:r>
              <a:rPr lang="en-GB" dirty="0"/>
              <a:t>Cytotoxicity data reveal that CDDP/BLG and OXA/BLG adducts exert higher cytotoxicity than free drugs and that the mechanism of action involves apoptosis</a:t>
            </a:r>
            <a:r>
              <a:rPr lang="it-IT" sz="2000" dirty="0"/>
              <a:t>. </a:t>
            </a:r>
            <a:r>
              <a:rPr lang="en-US" sz="2000" dirty="0"/>
              <a:t> </a:t>
            </a:r>
          </a:p>
        </p:txBody>
      </p:sp>
      <p:sp>
        <p:nvSpPr>
          <p:cNvPr id="5" name="CasellaDiTesto 4">
            <a:extLst>
              <a:ext uri="{FF2B5EF4-FFF2-40B4-BE49-F238E27FC236}">
                <a16:creationId xmlns:a16="http://schemas.microsoft.com/office/drawing/2014/main" id="{AB171D51-2C7D-AF4F-9830-65BEA0373C06}"/>
              </a:ext>
            </a:extLst>
          </p:cNvPr>
          <p:cNvSpPr txBox="1"/>
          <p:nvPr/>
        </p:nvSpPr>
        <p:spPr>
          <a:xfrm>
            <a:off x="150630" y="5753437"/>
            <a:ext cx="7306736" cy="1015663"/>
          </a:xfrm>
          <a:prstGeom prst="rect">
            <a:avLst/>
          </a:prstGeom>
          <a:noFill/>
        </p:spPr>
        <p:txBody>
          <a:bodyPr wrap="square" rtlCol="0">
            <a:spAutoFit/>
          </a:bodyPr>
          <a:lstStyle/>
          <a:p>
            <a:pPr algn="ctr"/>
            <a:r>
              <a:rPr lang="en-GB" sz="2000" b="1" dirty="0">
                <a:solidFill>
                  <a:srgbClr val="C00000"/>
                </a:solidFill>
              </a:rPr>
              <a:t>These results open the way for a rational design and development of new biomaterials based on metallodrug/β-lactoglobulin adducts potentially useful as oral drugs</a:t>
            </a:r>
            <a:r>
              <a:rPr lang="it-IT" sz="2000" b="1" dirty="0">
                <a:solidFill>
                  <a:srgbClr val="C00000"/>
                </a:solidFill>
              </a:rPr>
              <a:t> </a:t>
            </a:r>
            <a:endParaRPr lang="en-US" sz="2000" b="1" dirty="0">
              <a:solidFill>
                <a:srgbClr val="C00000"/>
              </a:solidFill>
            </a:endParaRPr>
          </a:p>
        </p:txBody>
      </p:sp>
      <p:pic>
        <p:nvPicPr>
          <p:cNvPr id="6" name="Audio Recording 27 apr 2021, 21:02:30" descr="Audio Recording 27 apr 2021, 21:02:30">
            <a:hlinkClick r:id="" action="ppaction://media"/>
            <a:extLst>
              <a:ext uri="{FF2B5EF4-FFF2-40B4-BE49-F238E27FC236}">
                <a16:creationId xmlns:a16="http://schemas.microsoft.com/office/drawing/2014/main" id="{850C6E6B-89BB-6848-83B4-999CF67DB8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8935" y="88900"/>
            <a:ext cx="461665" cy="461665"/>
          </a:xfrm>
          <a:prstGeom prst="rect">
            <a:avLst/>
          </a:prstGeom>
        </p:spPr>
      </p:pic>
    </p:spTree>
    <p:extLst>
      <p:ext uri="{BB962C8B-B14F-4D97-AF65-F5344CB8AC3E}">
        <p14:creationId xmlns:p14="http://schemas.microsoft.com/office/powerpoint/2010/main" val="1514445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4294967295"/>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16</a:t>
            </a:fld>
            <a:endParaRPr lang="fr-FR">
              <a:latin typeface="Palatino Linotype" panose="02040502050505030304" pitchFamily="18" charset="0"/>
            </a:endParaRPr>
          </a:p>
        </p:txBody>
      </p:sp>
      <p:sp>
        <p:nvSpPr>
          <p:cNvPr id="2" name="Rectangle 1">
            <a:extLst>
              <a:ext uri="{FF2B5EF4-FFF2-40B4-BE49-F238E27FC236}">
                <a16:creationId xmlns:a16="http://schemas.microsoft.com/office/drawing/2014/main" id="{A9726944-0BF0-4225-81E3-6477EDC7A0A4}"/>
              </a:ext>
            </a:extLst>
          </p:cNvPr>
          <p:cNvSpPr/>
          <p:nvPr/>
        </p:nvSpPr>
        <p:spPr>
          <a:xfrm>
            <a:off x="865163" y="891457"/>
            <a:ext cx="4572000" cy="1384995"/>
          </a:xfrm>
          <a:prstGeom prst="rect">
            <a:avLst/>
          </a:prstGeom>
        </p:spPr>
        <p:txBody>
          <a:bodyPr>
            <a:spAutoFit/>
          </a:bodyPr>
          <a:lstStyle/>
          <a:p>
            <a:r>
              <a:rPr lang="en-US" sz="2400" b="1" dirty="0">
                <a:latin typeface="Palatino Linotype" panose="02040502050505030304" pitchFamily="18" charset="0"/>
              </a:rPr>
              <a:t>Acknowledgments</a:t>
            </a:r>
          </a:p>
          <a:p>
            <a:endParaRPr lang="en-US" sz="2400" b="1" dirty="0">
              <a:latin typeface="Palatino Linotype" panose="02040502050505030304" pitchFamily="18" charset="0"/>
            </a:endParaRPr>
          </a:p>
          <a:p>
            <a:pPr algn="ctr"/>
            <a:r>
              <a:rPr lang="en-US" dirty="0">
                <a:latin typeface="Palatino Linotype" panose="02040502050505030304" pitchFamily="18" charset="0"/>
              </a:rPr>
              <a:t>Prof Antonello </a:t>
            </a:r>
            <a:r>
              <a:rPr lang="en-US" dirty="0" err="1">
                <a:latin typeface="Palatino Linotype" panose="02040502050505030304" pitchFamily="18" charset="0"/>
              </a:rPr>
              <a:t>Merlino</a:t>
            </a:r>
            <a:r>
              <a:rPr lang="en-US" dirty="0">
                <a:latin typeface="Palatino Linotype" panose="02040502050505030304" pitchFamily="18" charset="0"/>
              </a:rPr>
              <a:t> </a:t>
            </a:r>
          </a:p>
          <a:p>
            <a:pPr algn="ctr"/>
            <a:r>
              <a:rPr lang="en-US" dirty="0">
                <a:latin typeface="Palatino Linotype" panose="02040502050505030304" pitchFamily="18" charset="0"/>
              </a:rPr>
              <a:t>Dr </a:t>
            </a:r>
            <a:r>
              <a:rPr lang="en-US" dirty="0" err="1">
                <a:latin typeface="Palatino Linotype" panose="02040502050505030304" pitchFamily="18" charset="0"/>
              </a:rPr>
              <a:t>Giarita</a:t>
            </a:r>
            <a:r>
              <a:rPr lang="en-US" dirty="0">
                <a:latin typeface="Palatino Linotype" panose="02040502050505030304" pitchFamily="18" charset="0"/>
              </a:rPr>
              <a:t> Ferraro</a:t>
            </a:r>
          </a:p>
        </p:txBody>
      </p:sp>
      <p:pic>
        <p:nvPicPr>
          <p:cNvPr id="6" name="Picture 5">
            <a:extLst>
              <a:ext uri="{FF2B5EF4-FFF2-40B4-BE49-F238E27FC236}">
                <a16:creationId xmlns:a16="http://schemas.microsoft.com/office/drawing/2014/main" id="{F12E11A0-B7E9-4809-938C-5F2940BC0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4132" y="5288132"/>
            <a:ext cx="1569868" cy="1569868"/>
          </a:xfrm>
          <a:prstGeom prst="rect">
            <a:avLst/>
          </a:prstGeom>
        </p:spPr>
      </p:pic>
    </p:spTree>
    <p:extLst>
      <p:ext uri="{BB962C8B-B14F-4D97-AF65-F5344CB8AC3E}">
        <p14:creationId xmlns:p14="http://schemas.microsoft.com/office/powerpoint/2010/main" val="3489193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523A0E3E-8E5F-0E49-B951-EF197C411EF3}"/>
              </a:ext>
            </a:extLst>
          </p:cNvPr>
          <p:cNvSpPr txBox="1"/>
          <p:nvPr/>
        </p:nvSpPr>
        <p:spPr>
          <a:xfrm>
            <a:off x="250371" y="306408"/>
            <a:ext cx="8610600" cy="6186309"/>
          </a:xfrm>
          <a:prstGeom prst="rect">
            <a:avLst/>
          </a:prstGeom>
          <a:noFill/>
        </p:spPr>
        <p:txBody>
          <a:bodyPr wrap="square" rtlCol="0">
            <a:spAutoFit/>
          </a:bodyPr>
          <a:lstStyle/>
          <a:p>
            <a:pPr algn="just"/>
            <a:r>
              <a:rPr lang="fr-FR" b="1" dirty="0">
                <a:latin typeface="Palatino Linotype" panose="02040502050505030304" pitchFamily="18" charset="0"/>
              </a:rPr>
              <a:t>Abstract: </a:t>
            </a:r>
          </a:p>
          <a:p>
            <a:pPr algn="just"/>
            <a:r>
              <a:rPr lang="it-IT" dirty="0">
                <a:latin typeface="Palatino Linotype" panose="02040502050505030304" pitchFamily="18" charset="0"/>
              </a:rPr>
              <a:t>β</a:t>
            </a:r>
            <a:r>
              <a:rPr lang="en-US" dirty="0">
                <a:latin typeface="Palatino Linotype" panose="02040502050505030304" pitchFamily="18" charset="0"/>
              </a:rPr>
              <a:t>-lactoglobulin (BLG) is a good system for the preparation of micro- or nanoparticles for pharmaceutical industry. It has been demonstrated that β‐lactoglobulin–pectin nanoparticles can transfer cytotoxic Pt compounds to cancer cells. With the aim to unveil the molecular basis of the metallodrug recognition by BLG, we are analyzing the interactions between this protein and a number of metallodrugs. The interaction between cisplatin (CDDP), the most used Pt-based anticancer agent, and BLG has been investigated both in solution and at solid state. The results reveal that cisplatin interacts with the protein without affecting the overall protein 3D structure. Oxaliplatin (OXA) is preferred to cisplatin because of a lower toxicity and an increased reactivity against cisplatin resistant tumors. The adduct formed upon reaction of BLG with the metal complex has been synthetized and structurally characterized by X-ray crystallography and electrospray ionization mass spectrometry.  Structural analyses demonstrate that OXA binds BLG </a:t>
            </a:r>
            <a:r>
              <a:rPr lang="en-US" i="1" dirty="0">
                <a:latin typeface="Palatino Linotype" panose="02040502050505030304" pitchFamily="18" charset="0"/>
              </a:rPr>
              <a:t>via</a:t>
            </a:r>
            <a:r>
              <a:rPr lang="en-US" dirty="0">
                <a:latin typeface="Palatino Linotype" panose="02040502050505030304" pitchFamily="18" charset="0"/>
              </a:rPr>
              <a:t> coordination to Met7 side chain upon releasing oxalate ligand. In vitro cytotoxicity data reveal that cisplatin and oxaliplatin exert higher cytotoxicity in their adduct with BLG than the free drugs. These results suggest that BLG could act as a carrier for anticancer metallodrugs</a:t>
            </a:r>
            <a:r>
              <a:rPr lang="it-IT" dirty="0">
                <a:latin typeface="Palatino Linotype" panose="02040502050505030304" pitchFamily="18" charset="0"/>
              </a:rPr>
              <a:t>.</a:t>
            </a:r>
          </a:p>
          <a:p>
            <a:pPr algn="just"/>
            <a:r>
              <a:rPr lang="en-US" dirty="0">
                <a:latin typeface="Palatino Linotype" panose="02040502050505030304" pitchFamily="18" charset="0"/>
              </a:rPr>
              <a:t> </a:t>
            </a:r>
            <a:endParaRPr lang="fr-FR" dirty="0">
              <a:latin typeface="Palatino Linotype" panose="02040502050505030304" pitchFamily="18" charset="0"/>
            </a:endParaRPr>
          </a:p>
          <a:p>
            <a:pPr algn="just"/>
            <a:endParaRPr lang="en-US" dirty="0">
              <a:latin typeface="Palatino Linotype" panose="02040502050505030304" pitchFamily="18" charset="0"/>
            </a:endParaRPr>
          </a:p>
          <a:p>
            <a:pPr algn="just"/>
            <a:endParaRPr lang="en-US" dirty="0">
              <a:latin typeface="Palatino Linotype" panose="02040502050505030304" pitchFamily="18" charset="0"/>
            </a:endParaRPr>
          </a:p>
          <a:p>
            <a:pPr algn="just"/>
            <a:r>
              <a:rPr lang="fr-FR" b="1" dirty="0">
                <a:latin typeface="Palatino Linotype" panose="02040502050505030304" pitchFamily="18" charset="0"/>
              </a:rPr>
              <a:t>Keywords: </a:t>
            </a:r>
            <a:r>
              <a:rPr lang="fr-FR" dirty="0" err="1">
                <a:latin typeface="Palatino Linotype" panose="02040502050505030304" pitchFamily="18" charset="0"/>
              </a:rPr>
              <a:t>Metallodrugs</a:t>
            </a:r>
            <a:r>
              <a:rPr lang="fr-FR" dirty="0">
                <a:latin typeface="Palatino Linotype" panose="02040502050505030304" pitchFamily="18" charset="0"/>
              </a:rPr>
              <a:t>; </a:t>
            </a:r>
            <a:r>
              <a:rPr lang="fr-FR" dirty="0" err="1">
                <a:latin typeface="Palatino Linotype" panose="02040502050505030304" pitchFamily="18" charset="0"/>
              </a:rPr>
              <a:t>metal-protein</a:t>
            </a:r>
            <a:r>
              <a:rPr lang="fr-FR" dirty="0">
                <a:latin typeface="Palatino Linotype" panose="02040502050505030304" pitchFamily="18" charset="0"/>
              </a:rPr>
              <a:t> interactions; </a:t>
            </a:r>
            <a:r>
              <a:rPr lang="fr-FR" dirty="0" err="1">
                <a:latin typeface="Palatino Linotype" panose="02040502050505030304" pitchFamily="18" charset="0"/>
              </a:rPr>
              <a:t>anticancer</a:t>
            </a:r>
            <a:r>
              <a:rPr lang="fr-FR" dirty="0">
                <a:latin typeface="Palatino Linotype" panose="02040502050505030304" pitchFamily="18" charset="0"/>
              </a:rPr>
              <a:t> agents.</a:t>
            </a:r>
            <a:endParaRPr lang="fr-FR" b="1" dirty="0">
              <a:latin typeface="Palatino Linotype" panose="02040502050505030304" pitchFamily="18" charset="0"/>
            </a:endParaRPr>
          </a:p>
        </p:txBody>
      </p:sp>
      <p:pic>
        <p:nvPicPr>
          <p:cNvPr id="3" name="Picture 5">
            <a:extLst>
              <a:ext uri="{FF2B5EF4-FFF2-40B4-BE49-F238E27FC236}">
                <a16:creationId xmlns:a16="http://schemas.microsoft.com/office/drawing/2014/main" id="{F7C7FE14-BA89-2B4E-8D5E-AF50970940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4132" y="5288132"/>
            <a:ext cx="1569868" cy="1569868"/>
          </a:xfrm>
          <a:prstGeom prst="rect">
            <a:avLst/>
          </a:prstGeom>
        </p:spPr>
      </p:pic>
      <p:pic>
        <p:nvPicPr>
          <p:cNvPr id="4" name="Audio Recording 27 apr 2021, 20:22:52" descr="Audio Recording 27 apr 2021, 20:22:52">
            <a:hlinkClick r:id="" action="ppaction://media"/>
            <a:extLst>
              <a:ext uri="{FF2B5EF4-FFF2-40B4-BE49-F238E27FC236}">
                <a16:creationId xmlns:a16="http://schemas.microsoft.com/office/drawing/2014/main" id="{150CCF1F-512C-8342-964B-F6E5512736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9179" y="152400"/>
            <a:ext cx="367789" cy="367789"/>
          </a:xfrm>
          <a:prstGeom prst="rect">
            <a:avLst/>
          </a:prstGeom>
        </p:spPr>
      </p:pic>
    </p:spTree>
    <p:extLst>
      <p:ext uri="{BB962C8B-B14F-4D97-AF65-F5344CB8AC3E}">
        <p14:creationId xmlns:p14="http://schemas.microsoft.com/office/powerpoint/2010/main" val="819656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B999DAF6-2EFC-E940-BD51-F4105EB37A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4132" y="5288132"/>
            <a:ext cx="1569868" cy="1569868"/>
          </a:xfrm>
          <a:prstGeom prst="rect">
            <a:avLst/>
          </a:prstGeom>
        </p:spPr>
      </p:pic>
      <p:sp>
        <p:nvSpPr>
          <p:cNvPr id="5" name="TextBox 6">
            <a:extLst>
              <a:ext uri="{FF2B5EF4-FFF2-40B4-BE49-F238E27FC236}">
                <a16:creationId xmlns:a16="http://schemas.microsoft.com/office/drawing/2014/main" id="{7879DBD0-6B23-264C-BAFC-83B2196E08BC}"/>
              </a:ext>
            </a:extLst>
          </p:cNvPr>
          <p:cNvSpPr txBox="1"/>
          <p:nvPr/>
        </p:nvSpPr>
        <p:spPr>
          <a:xfrm>
            <a:off x="364064" y="685800"/>
            <a:ext cx="8153400" cy="461665"/>
          </a:xfrm>
          <a:prstGeom prst="rect">
            <a:avLst/>
          </a:prstGeom>
          <a:noFill/>
        </p:spPr>
        <p:txBody>
          <a:bodyPr wrap="square" rtlCol="0">
            <a:spAutoFit/>
          </a:bodyPr>
          <a:lstStyle/>
          <a:p>
            <a:pPr algn="ctr"/>
            <a:r>
              <a:rPr lang="fr-FR" sz="2400" b="1" dirty="0">
                <a:latin typeface="Palatino Linotype" panose="02040502050505030304" pitchFamily="18" charset="0"/>
              </a:rPr>
              <a:t>Introduction</a:t>
            </a:r>
          </a:p>
        </p:txBody>
      </p:sp>
      <p:pic>
        <p:nvPicPr>
          <p:cNvPr id="7" name="Immagine 6">
            <a:extLst>
              <a:ext uri="{FF2B5EF4-FFF2-40B4-BE49-F238E27FC236}">
                <a16:creationId xmlns:a16="http://schemas.microsoft.com/office/drawing/2014/main" id="{F0DF043E-F184-4945-9AE8-7D949391D377}"/>
              </a:ext>
            </a:extLst>
          </p:cNvPr>
          <p:cNvPicPr>
            <a:picLocks noChangeAspect="1"/>
          </p:cNvPicPr>
          <p:nvPr/>
        </p:nvPicPr>
        <p:blipFill rotWithShape="1">
          <a:blip r:embed="rId5">
            <a:extLst>
              <a:ext uri="{28A0092B-C50C-407E-A947-70E740481C1C}">
                <a14:useLocalDpi xmlns:a14="http://schemas.microsoft.com/office/drawing/2010/main" val="0"/>
              </a:ext>
            </a:extLst>
          </a:blip>
          <a:srcRect l="12139" t="16855" r="21965" b="6844"/>
          <a:stretch/>
        </p:blipFill>
        <p:spPr>
          <a:xfrm>
            <a:off x="217716" y="1521373"/>
            <a:ext cx="3711506" cy="4297533"/>
          </a:xfrm>
          <a:prstGeom prst="rect">
            <a:avLst/>
          </a:prstGeom>
        </p:spPr>
      </p:pic>
      <p:sp>
        <p:nvSpPr>
          <p:cNvPr id="8" name="CasellaDiTesto 7">
            <a:extLst>
              <a:ext uri="{FF2B5EF4-FFF2-40B4-BE49-F238E27FC236}">
                <a16:creationId xmlns:a16="http://schemas.microsoft.com/office/drawing/2014/main" id="{66F76035-E816-4143-983B-9A89238666C9}"/>
              </a:ext>
            </a:extLst>
          </p:cNvPr>
          <p:cNvSpPr txBox="1"/>
          <p:nvPr/>
        </p:nvSpPr>
        <p:spPr>
          <a:xfrm>
            <a:off x="4201886" y="1468902"/>
            <a:ext cx="4712352" cy="1938992"/>
          </a:xfrm>
          <a:prstGeom prst="rect">
            <a:avLst/>
          </a:prstGeom>
          <a:noFill/>
        </p:spPr>
        <p:txBody>
          <a:bodyPr wrap="square" rtlCol="0">
            <a:spAutoFit/>
          </a:bodyPr>
          <a:lstStyle/>
          <a:p>
            <a:pPr marL="285750" indent="-285750">
              <a:buFont typeface="Courier New" panose="02070309020205020404" pitchFamily="49" charset="0"/>
              <a:buChar char="o"/>
            </a:pPr>
            <a:r>
              <a:rPr lang="it-IT" sz="2000" b="1" dirty="0">
                <a:solidFill>
                  <a:srgbClr val="7030A0"/>
                </a:solidFill>
              </a:rPr>
              <a:t>β</a:t>
            </a:r>
            <a:r>
              <a:rPr lang="en-US" sz="2000" b="1" dirty="0">
                <a:solidFill>
                  <a:srgbClr val="7030A0"/>
                </a:solidFill>
              </a:rPr>
              <a:t>-lactoglobulin </a:t>
            </a:r>
            <a:r>
              <a:rPr lang="en-US" sz="2000" dirty="0"/>
              <a:t>is the major whey protein in cow’s milk (18.4 </a:t>
            </a:r>
            <a:r>
              <a:rPr lang="en-US" sz="2000" dirty="0" err="1"/>
              <a:t>kDa</a:t>
            </a:r>
            <a:r>
              <a:rPr lang="en-US" sz="2000" dirty="0"/>
              <a:t>, 162 amino acids)</a:t>
            </a:r>
          </a:p>
          <a:p>
            <a:pPr marL="285750" indent="-285750">
              <a:buFont typeface="Courier New" panose="02070309020205020404" pitchFamily="49" charset="0"/>
              <a:buChar char="o"/>
            </a:pPr>
            <a:r>
              <a:rPr lang="en-US" sz="2000" dirty="0"/>
              <a:t>It is a globular protein composed by </a:t>
            </a:r>
            <a:r>
              <a:rPr lang="en-US" sz="2000" b="1" dirty="0">
                <a:solidFill>
                  <a:srgbClr val="002060"/>
                </a:solidFill>
              </a:rPr>
              <a:t>8-stranded antiparallel </a:t>
            </a:r>
            <a:r>
              <a:rPr lang="en-US" sz="2000" b="1" dirty="0">
                <a:solidFill>
                  <a:srgbClr val="002060"/>
                </a:solidFill>
                <a:latin typeface="Symbol" pitchFamily="2" charset="2"/>
              </a:rPr>
              <a:t>b</a:t>
            </a:r>
            <a:r>
              <a:rPr lang="en-US" sz="2000" b="1" dirty="0">
                <a:solidFill>
                  <a:srgbClr val="002060"/>
                </a:solidFill>
              </a:rPr>
              <a:t>-barrel</a:t>
            </a:r>
            <a:r>
              <a:rPr lang="en-US" sz="2000" dirty="0"/>
              <a:t> with a </a:t>
            </a:r>
            <a:r>
              <a:rPr lang="en-US" sz="2000" b="1" dirty="0">
                <a:solidFill>
                  <a:srgbClr val="C00000"/>
                </a:solidFill>
              </a:rPr>
              <a:t>3-turn </a:t>
            </a:r>
            <a:r>
              <a:rPr lang="en-US" sz="2000" b="1" dirty="0">
                <a:solidFill>
                  <a:srgbClr val="C00000"/>
                </a:solidFill>
                <a:latin typeface="Symbol" pitchFamily="2" charset="2"/>
              </a:rPr>
              <a:t>a</a:t>
            </a:r>
            <a:r>
              <a:rPr lang="en-US" sz="2000" b="1" dirty="0">
                <a:solidFill>
                  <a:srgbClr val="C00000"/>
                </a:solidFill>
              </a:rPr>
              <a:t>-helix</a:t>
            </a:r>
            <a:r>
              <a:rPr lang="en-US" sz="2000" dirty="0"/>
              <a:t> on the outer surface.</a:t>
            </a:r>
          </a:p>
        </p:txBody>
      </p:sp>
      <p:sp>
        <p:nvSpPr>
          <p:cNvPr id="9" name="Rettangolo 8">
            <a:extLst>
              <a:ext uri="{FF2B5EF4-FFF2-40B4-BE49-F238E27FC236}">
                <a16:creationId xmlns:a16="http://schemas.microsoft.com/office/drawing/2014/main" id="{9F63E39D-7EFE-DE43-9934-6C9F97C710AE}"/>
              </a:ext>
            </a:extLst>
          </p:cNvPr>
          <p:cNvSpPr/>
          <p:nvPr/>
        </p:nvSpPr>
        <p:spPr>
          <a:xfrm>
            <a:off x="217716" y="6140343"/>
            <a:ext cx="5355771" cy="577081"/>
          </a:xfrm>
          <a:prstGeom prst="rect">
            <a:avLst/>
          </a:prstGeom>
        </p:spPr>
        <p:txBody>
          <a:bodyPr wrap="square">
            <a:spAutoFit/>
          </a:bodyPr>
          <a:lstStyle/>
          <a:p>
            <a:r>
              <a:rPr lang="it-IT" sz="1050" dirty="0"/>
              <a:t>E. Dufour </a:t>
            </a:r>
            <a:r>
              <a:rPr lang="it-IT" sz="1050" i="1" dirty="0"/>
              <a:t>et al. Biochimica et </a:t>
            </a:r>
            <a:r>
              <a:rPr lang="it-IT" sz="1050" i="1" dirty="0" err="1"/>
              <a:t>Biophysica</a:t>
            </a:r>
            <a:r>
              <a:rPr lang="it-IT" sz="1050" i="1" dirty="0"/>
              <a:t> Acta, </a:t>
            </a:r>
            <a:r>
              <a:rPr lang="it-IT" sz="1050" dirty="0"/>
              <a:t>1994, </a:t>
            </a:r>
            <a:r>
              <a:rPr lang="it-IT" sz="1050" b="1" dirty="0"/>
              <a:t>1205</a:t>
            </a:r>
            <a:r>
              <a:rPr lang="it-IT" sz="1050" dirty="0"/>
              <a:t>(1), 105. </a:t>
            </a:r>
          </a:p>
          <a:p>
            <a:r>
              <a:rPr lang="en-GB" sz="1050" dirty="0"/>
              <a:t>Z. Teng </a:t>
            </a:r>
            <a:r>
              <a:rPr lang="en-GB" sz="1050" i="1" dirty="0"/>
              <a:t>et al.</a:t>
            </a:r>
            <a:r>
              <a:rPr lang="en-GB" sz="1050" dirty="0"/>
              <a:t> </a:t>
            </a:r>
            <a:r>
              <a:rPr lang="en-GB" sz="1050" i="1" dirty="0"/>
              <a:t>Food Chemistry</a:t>
            </a:r>
            <a:r>
              <a:rPr lang="en-GB" sz="1050" dirty="0"/>
              <a:t>, 2016, </a:t>
            </a:r>
            <a:r>
              <a:rPr lang="en-GB" sz="1050" b="1" dirty="0"/>
              <a:t>204</a:t>
            </a:r>
            <a:r>
              <a:rPr lang="en-GB" sz="1050" dirty="0"/>
              <a:t>, 391.  Z. Teng </a:t>
            </a:r>
            <a:r>
              <a:rPr lang="en-GB" sz="1050" i="1" dirty="0"/>
              <a:t>et al.</a:t>
            </a:r>
            <a:r>
              <a:rPr lang="en-GB" sz="1050" dirty="0"/>
              <a:t> </a:t>
            </a:r>
            <a:r>
              <a:rPr lang="en-GB" sz="1050" i="1" dirty="0"/>
              <a:t>Food Chemistry</a:t>
            </a:r>
            <a:r>
              <a:rPr lang="en-GB" sz="1050" dirty="0"/>
              <a:t>, 2014, </a:t>
            </a:r>
            <a:r>
              <a:rPr lang="en-GB" sz="1050" b="1" dirty="0"/>
              <a:t>159</a:t>
            </a:r>
            <a:r>
              <a:rPr lang="en-GB" sz="1050" dirty="0"/>
              <a:t>, 333</a:t>
            </a:r>
            <a:r>
              <a:rPr lang="it-IT" sz="1050" dirty="0"/>
              <a:t>. </a:t>
            </a:r>
          </a:p>
          <a:p>
            <a:r>
              <a:rPr lang="it-IT" sz="1050" dirty="0" err="1"/>
              <a:t>Z</a:t>
            </a:r>
            <a:r>
              <a:rPr lang="it-IT" sz="1050" dirty="0"/>
              <a:t>. </a:t>
            </a:r>
            <a:r>
              <a:rPr lang="it-IT" sz="1050" dirty="0" err="1"/>
              <a:t>Shafaei</a:t>
            </a:r>
            <a:r>
              <a:rPr lang="it-IT" sz="1050" dirty="0"/>
              <a:t> </a:t>
            </a:r>
            <a:r>
              <a:rPr lang="it-IT" sz="1050" i="1" dirty="0"/>
              <a:t>et al. </a:t>
            </a:r>
            <a:r>
              <a:rPr lang="it-IT" sz="1050" i="1" dirty="0" err="1"/>
              <a:t>Int</a:t>
            </a:r>
            <a:r>
              <a:rPr lang="it-IT" sz="1050" i="1" dirty="0"/>
              <a:t>. </a:t>
            </a:r>
            <a:r>
              <a:rPr lang="it-IT" sz="1050" i="1" dirty="0" err="1"/>
              <a:t>J</a:t>
            </a:r>
            <a:r>
              <a:rPr lang="it-IT" sz="1050" i="1" dirty="0"/>
              <a:t>. </a:t>
            </a:r>
            <a:r>
              <a:rPr lang="it-IT" sz="1050" i="1" dirty="0" err="1"/>
              <a:t>Biol</a:t>
            </a:r>
            <a:r>
              <a:rPr lang="it-IT" sz="1050" i="1" dirty="0"/>
              <a:t>. </a:t>
            </a:r>
            <a:r>
              <a:rPr lang="it-IT" sz="1050" i="1" dirty="0" err="1"/>
              <a:t>Macromol</a:t>
            </a:r>
            <a:r>
              <a:rPr lang="it-IT" sz="1050" i="1" dirty="0"/>
              <a:t>.</a:t>
            </a:r>
            <a:r>
              <a:rPr lang="it-IT" sz="1050" dirty="0"/>
              <a:t>, 2017, 13, 1685</a:t>
            </a:r>
          </a:p>
        </p:txBody>
      </p:sp>
      <p:sp>
        <p:nvSpPr>
          <p:cNvPr id="3" name="CasellaDiTesto 2">
            <a:extLst>
              <a:ext uri="{FF2B5EF4-FFF2-40B4-BE49-F238E27FC236}">
                <a16:creationId xmlns:a16="http://schemas.microsoft.com/office/drawing/2014/main" id="{A06A5F4F-B2F8-F848-9CBF-B5B814D47460}"/>
              </a:ext>
            </a:extLst>
          </p:cNvPr>
          <p:cNvSpPr txBox="1"/>
          <p:nvPr/>
        </p:nvSpPr>
        <p:spPr>
          <a:xfrm>
            <a:off x="4244264" y="3729331"/>
            <a:ext cx="4712352" cy="1323439"/>
          </a:xfrm>
          <a:prstGeom prst="rect">
            <a:avLst/>
          </a:prstGeom>
          <a:noFill/>
        </p:spPr>
        <p:txBody>
          <a:bodyPr wrap="square" rtlCol="0">
            <a:spAutoFit/>
          </a:bodyPr>
          <a:lstStyle/>
          <a:p>
            <a:pPr algn="ctr"/>
            <a:r>
              <a:rPr lang="it-IT" sz="2000" b="1" dirty="0">
                <a:solidFill>
                  <a:srgbClr val="FF0000"/>
                </a:solidFill>
              </a:rPr>
              <a:t>β</a:t>
            </a:r>
            <a:r>
              <a:rPr lang="en-US" sz="2000" b="1" dirty="0">
                <a:solidFill>
                  <a:srgbClr val="FF0000"/>
                </a:solidFill>
              </a:rPr>
              <a:t>-lactoglobulin is a good system for production of delivering vehicles for orally administrated bioactive molecules </a:t>
            </a:r>
            <a:endParaRPr lang="it-IT" sz="2000" b="1" dirty="0">
              <a:solidFill>
                <a:srgbClr val="FF0000"/>
              </a:solidFill>
            </a:endParaRPr>
          </a:p>
        </p:txBody>
      </p:sp>
      <p:pic>
        <p:nvPicPr>
          <p:cNvPr id="6" name="Audio Recording 27 apr 2021, 13:10:29" descr="Audio Recording 27 apr 2021, 13:10:29">
            <a:hlinkClick r:id="" action="ppaction://media"/>
            <a:extLst>
              <a:ext uri="{FF2B5EF4-FFF2-40B4-BE49-F238E27FC236}">
                <a16:creationId xmlns:a16="http://schemas.microsoft.com/office/drawing/2014/main" id="{956D1685-79BB-AE49-8708-0AB91051C8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54603" y="129062"/>
            <a:ext cx="439057" cy="439057"/>
          </a:xfrm>
          <a:prstGeom prst="rect">
            <a:avLst/>
          </a:prstGeom>
        </p:spPr>
      </p:pic>
    </p:spTree>
    <p:extLst>
      <p:ext uri="{BB962C8B-B14F-4D97-AF65-F5344CB8AC3E}">
        <p14:creationId xmlns:p14="http://schemas.microsoft.com/office/powerpoint/2010/main" val="2315063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71125910-0A83-8548-8F70-38AADC40FE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4132" y="5288132"/>
            <a:ext cx="1569868" cy="1569868"/>
          </a:xfrm>
          <a:prstGeom prst="rect">
            <a:avLst/>
          </a:prstGeom>
        </p:spPr>
      </p:pic>
      <p:sp>
        <p:nvSpPr>
          <p:cNvPr id="8" name="TextBox 6">
            <a:extLst>
              <a:ext uri="{FF2B5EF4-FFF2-40B4-BE49-F238E27FC236}">
                <a16:creationId xmlns:a16="http://schemas.microsoft.com/office/drawing/2014/main" id="{7F7AEF00-1F57-F043-A2C2-C53FCE9DAD6C}"/>
              </a:ext>
            </a:extLst>
          </p:cNvPr>
          <p:cNvSpPr txBox="1"/>
          <p:nvPr/>
        </p:nvSpPr>
        <p:spPr>
          <a:xfrm>
            <a:off x="364064" y="685800"/>
            <a:ext cx="8153400" cy="461665"/>
          </a:xfrm>
          <a:prstGeom prst="rect">
            <a:avLst/>
          </a:prstGeom>
          <a:noFill/>
        </p:spPr>
        <p:txBody>
          <a:bodyPr wrap="square" rtlCol="0">
            <a:spAutoFit/>
          </a:bodyPr>
          <a:lstStyle/>
          <a:p>
            <a:pPr algn="ctr"/>
            <a:r>
              <a:rPr lang="fr-FR" sz="2400" b="1" dirty="0">
                <a:latin typeface="Palatino Linotype" panose="02040502050505030304" pitchFamily="18" charset="0"/>
              </a:rPr>
              <a:t>Introduction</a:t>
            </a:r>
          </a:p>
        </p:txBody>
      </p:sp>
      <p:sp>
        <p:nvSpPr>
          <p:cNvPr id="4" name="CasellaDiTesto 3">
            <a:extLst>
              <a:ext uri="{FF2B5EF4-FFF2-40B4-BE49-F238E27FC236}">
                <a16:creationId xmlns:a16="http://schemas.microsoft.com/office/drawing/2014/main" id="{D8756F7B-CA44-F54E-B4B8-A52FF8034344}"/>
              </a:ext>
            </a:extLst>
          </p:cNvPr>
          <p:cNvSpPr txBox="1"/>
          <p:nvPr/>
        </p:nvSpPr>
        <p:spPr>
          <a:xfrm>
            <a:off x="376604" y="6157733"/>
            <a:ext cx="5769429" cy="577081"/>
          </a:xfrm>
          <a:prstGeom prst="rect">
            <a:avLst/>
          </a:prstGeom>
          <a:noFill/>
        </p:spPr>
        <p:txBody>
          <a:bodyPr wrap="square" rtlCol="0">
            <a:spAutoFit/>
          </a:bodyPr>
          <a:lstStyle/>
          <a:p>
            <a:r>
              <a:rPr lang="en-GB" sz="1050" dirty="0"/>
              <a:t>Z. Izadi</a:t>
            </a:r>
            <a:r>
              <a:rPr lang="it-IT" sz="1050" dirty="0"/>
              <a:t> </a:t>
            </a:r>
            <a:r>
              <a:rPr lang="it-IT" sz="1050" i="1" dirty="0"/>
              <a:t>et al.</a:t>
            </a:r>
            <a:r>
              <a:rPr lang="it-IT" sz="1050" dirty="0"/>
              <a:t> </a:t>
            </a:r>
            <a:r>
              <a:rPr lang="en-GB" sz="1050" i="1" dirty="0"/>
              <a:t>Chem </a:t>
            </a:r>
            <a:r>
              <a:rPr lang="en-GB" sz="1050" i="1" dirty="0" err="1"/>
              <a:t>Biol</a:t>
            </a:r>
            <a:r>
              <a:rPr lang="en-GB" sz="1050" i="1" dirty="0"/>
              <a:t> and Drug Design </a:t>
            </a:r>
            <a:r>
              <a:rPr lang="en-GB" sz="1050" dirty="0"/>
              <a:t>2016</a:t>
            </a:r>
            <a:r>
              <a:rPr lang="en-GB" sz="1050" i="1" dirty="0"/>
              <a:t>, </a:t>
            </a:r>
            <a:r>
              <a:rPr lang="en-GB" sz="1050" b="1" dirty="0"/>
              <a:t>88</a:t>
            </a:r>
            <a:r>
              <a:rPr lang="en-GB" sz="1050" dirty="0"/>
              <a:t>(2), 209. Z.H. </a:t>
            </a:r>
            <a:r>
              <a:rPr lang="en-GB" sz="1050" dirty="0" err="1"/>
              <a:t>Siddik</a:t>
            </a:r>
            <a:r>
              <a:rPr lang="en-GB" sz="1050" b="1" dirty="0"/>
              <a:t>,</a:t>
            </a:r>
            <a:r>
              <a:rPr lang="en-GB" sz="1050" dirty="0"/>
              <a:t> </a:t>
            </a:r>
            <a:r>
              <a:rPr lang="en-GB" sz="1050" i="1" dirty="0"/>
              <a:t>Oncogene</a:t>
            </a:r>
            <a:r>
              <a:rPr lang="en-GB" sz="1050" dirty="0"/>
              <a:t> 2003, </a:t>
            </a:r>
            <a:r>
              <a:rPr lang="en-GB" sz="1050" b="1" dirty="0"/>
              <a:t>22</a:t>
            </a:r>
            <a:r>
              <a:rPr lang="en-GB" sz="1050" dirty="0"/>
              <a:t>, 7265.  L. </a:t>
            </a:r>
            <a:r>
              <a:rPr lang="en-GB" sz="1050" dirty="0" err="1"/>
              <a:t>Kelland</a:t>
            </a:r>
            <a:r>
              <a:rPr lang="en-GB" sz="1050" dirty="0"/>
              <a:t>, </a:t>
            </a:r>
            <a:r>
              <a:rPr lang="en-GB" sz="1050" i="1" dirty="0"/>
              <a:t>Nature Reviews Cancer</a:t>
            </a:r>
            <a:r>
              <a:rPr lang="en-GB" sz="1050" dirty="0"/>
              <a:t> 2007, </a:t>
            </a:r>
            <a:r>
              <a:rPr lang="en-GB" sz="1050" b="1" dirty="0"/>
              <a:t>7</a:t>
            </a:r>
            <a:r>
              <a:rPr lang="en-GB" sz="1050" dirty="0"/>
              <a:t>, 573. </a:t>
            </a:r>
          </a:p>
          <a:p>
            <a:r>
              <a:rPr lang="it-IT" sz="1050" dirty="0"/>
              <a:t>S. </a:t>
            </a:r>
            <a:r>
              <a:rPr lang="it-IT" sz="1050" dirty="0" err="1"/>
              <a:t>Bogliolo</a:t>
            </a:r>
            <a:r>
              <a:rPr lang="en-US" sz="1050" dirty="0"/>
              <a:t> </a:t>
            </a:r>
            <a:r>
              <a:rPr lang="en-US" sz="1050" i="1" dirty="0"/>
              <a:t>et al. Expert </a:t>
            </a:r>
            <a:r>
              <a:rPr lang="en-US" sz="1050" i="1" dirty="0" err="1"/>
              <a:t>Opin</a:t>
            </a:r>
            <a:r>
              <a:rPr lang="en-US" sz="1050" i="1" dirty="0"/>
              <a:t> </a:t>
            </a:r>
            <a:r>
              <a:rPr lang="en-US" sz="1050" i="1" dirty="0" err="1"/>
              <a:t>Investig</a:t>
            </a:r>
            <a:r>
              <a:rPr lang="en-US" sz="1050" i="1" dirty="0"/>
              <a:t> Drugs</a:t>
            </a:r>
            <a:r>
              <a:rPr lang="en-US" sz="1050" dirty="0"/>
              <a:t> 2015, </a:t>
            </a:r>
            <a:r>
              <a:rPr lang="en-US" sz="1050" b="1" dirty="0"/>
              <a:t>24(9)</a:t>
            </a:r>
            <a:r>
              <a:rPr lang="en-US" sz="1050" dirty="0"/>
              <a:t>, 1275</a:t>
            </a:r>
            <a:endParaRPr lang="en-GB" sz="1050" dirty="0"/>
          </a:p>
        </p:txBody>
      </p:sp>
      <p:pic>
        <p:nvPicPr>
          <p:cNvPr id="10" name="Immagine 9">
            <a:extLst>
              <a:ext uri="{FF2B5EF4-FFF2-40B4-BE49-F238E27FC236}">
                <a16:creationId xmlns:a16="http://schemas.microsoft.com/office/drawing/2014/main" id="{8AF51A49-6D81-644F-963E-74D81BEC0D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8313" y="1699739"/>
            <a:ext cx="1765582" cy="999961"/>
          </a:xfrm>
          <a:prstGeom prst="rect">
            <a:avLst/>
          </a:prstGeom>
        </p:spPr>
      </p:pic>
      <p:sp>
        <p:nvSpPr>
          <p:cNvPr id="13" name="CasellaDiTesto 12">
            <a:extLst>
              <a:ext uri="{FF2B5EF4-FFF2-40B4-BE49-F238E27FC236}">
                <a16:creationId xmlns:a16="http://schemas.microsoft.com/office/drawing/2014/main" id="{0F681EC3-D006-6A46-B156-1FEDD30A828C}"/>
              </a:ext>
            </a:extLst>
          </p:cNvPr>
          <p:cNvSpPr txBox="1"/>
          <p:nvPr/>
        </p:nvSpPr>
        <p:spPr>
          <a:xfrm>
            <a:off x="1534702" y="3030945"/>
            <a:ext cx="1266693" cy="400110"/>
          </a:xfrm>
          <a:prstGeom prst="rect">
            <a:avLst/>
          </a:prstGeom>
          <a:noFill/>
        </p:spPr>
        <p:txBody>
          <a:bodyPr wrap="none" rtlCol="0">
            <a:spAutoFit/>
          </a:bodyPr>
          <a:lstStyle/>
          <a:p>
            <a:r>
              <a:rPr lang="it-IT" sz="2000" b="1" dirty="0" err="1">
                <a:solidFill>
                  <a:srgbClr val="002060"/>
                </a:solidFill>
              </a:rPr>
              <a:t>Cisplatin</a:t>
            </a:r>
            <a:endParaRPr lang="it-IT" b="1" dirty="0">
              <a:solidFill>
                <a:srgbClr val="002060"/>
              </a:solidFill>
            </a:endParaRPr>
          </a:p>
        </p:txBody>
      </p:sp>
      <p:sp>
        <p:nvSpPr>
          <p:cNvPr id="14" name="CasellaDiTesto 13">
            <a:extLst>
              <a:ext uri="{FF2B5EF4-FFF2-40B4-BE49-F238E27FC236}">
                <a16:creationId xmlns:a16="http://schemas.microsoft.com/office/drawing/2014/main" id="{C494FB32-1A44-FA49-A87C-47FAE042969B}"/>
              </a:ext>
            </a:extLst>
          </p:cNvPr>
          <p:cNvSpPr txBox="1"/>
          <p:nvPr/>
        </p:nvSpPr>
        <p:spPr>
          <a:xfrm>
            <a:off x="5893602" y="3061722"/>
            <a:ext cx="1521570" cy="400110"/>
          </a:xfrm>
          <a:prstGeom prst="rect">
            <a:avLst/>
          </a:prstGeom>
          <a:noFill/>
        </p:spPr>
        <p:txBody>
          <a:bodyPr wrap="none" rtlCol="0">
            <a:spAutoFit/>
          </a:bodyPr>
          <a:lstStyle/>
          <a:p>
            <a:r>
              <a:rPr lang="it-IT" sz="2000" b="1" dirty="0" err="1">
                <a:solidFill>
                  <a:schemeClr val="accent6">
                    <a:lumMod val="50000"/>
                  </a:schemeClr>
                </a:solidFill>
              </a:rPr>
              <a:t>Oxaliplatin</a:t>
            </a:r>
            <a:endParaRPr lang="it-IT" sz="2000" b="1" dirty="0">
              <a:solidFill>
                <a:schemeClr val="accent6">
                  <a:lumMod val="50000"/>
                </a:schemeClr>
              </a:solidFill>
            </a:endParaRPr>
          </a:p>
        </p:txBody>
      </p:sp>
      <p:pic>
        <p:nvPicPr>
          <p:cNvPr id="18" name="Immagine 17">
            <a:extLst>
              <a:ext uri="{FF2B5EF4-FFF2-40B4-BE49-F238E27FC236}">
                <a16:creationId xmlns:a16="http://schemas.microsoft.com/office/drawing/2014/main" id="{D8383F31-CB8A-8B43-BB53-04470EA562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5050" y="1527600"/>
            <a:ext cx="2770511" cy="1248252"/>
          </a:xfrm>
          <a:prstGeom prst="rect">
            <a:avLst/>
          </a:prstGeom>
        </p:spPr>
      </p:pic>
      <p:sp>
        <p:nvSpPr>
          <p:cNvPr id="19" name="CasellaDiTesto 18">
            <a:extLst>
              <a:ext uri="{FF2B5EF4-FFF2-40B4-BE49-F238E27FC236}">
                <a16:creationId xmlns:a16="http://schemas.microsoft.com/office/drawing/2014/main" id="{34C13306-4567-D841-A756-4F855F8A031D}"/>
              </a:ext>
            </a:extLst>
          </p:cNvPr>
          <p:cNvSpPr txBox="1"/>
          <p:nvPr/>
        </p:nvSpPr>
        <p:spPr>
          <a:xfrm>
            <a:off x="376604" y="3458802"/>
            <a:ext cx="3429000" cy="1323439"/>
          </a:xfrm>
          <a:prstGeom prst="rect">
            <a:avLst/>
          </a:prstGeom>
          <a:noFill/>
        </p:spPr>
        <p:txBody>
          <a:bodyPr wrap="square" rtlCol="0">
            <a:spAutoFit/>
          </a:bodyPr>
          <a:lstStyle/>
          <a:p>
            <a:pPr marL="342900" indent="-342900" algn="just">
              <a:buFont typeface="Arial" panose="020B0604020202020204" pitchFamily="34" charset="0"/>
              <a:buChar char="•"/>
            </a:pPr>
            <a:r>
              <a:rPr lang="it-IT" sz="2000" dirty="0">
                <a:solidFill>
                  <a:srgbClr val="002060"/>
                </a:solidFill>
              </a:rPr>
              <a:t>The </a:t>
            </a:r>
            <a:r>
              <a:rPr lang="it-IT" sz="2000" dirty="0" err="1">
                <a:solidFill>
                  <a:srgbClr val="002060"/>
                </a:solidFill>
              </a:rPr>
              <a:t>most</a:t>
            </a:r>
            <a:r>
              <a:rPr lang="it-IT" sz="2000" dirty="0">
                <a:solidFill>
                  <a:srgbClr val="002060"/>
                </a:solidFill>
              </a:rPr>
              <a:t> </a:t>
            </a:r>
            <a:r>
              <a:rPr lang="it-IT" sz="2000" dirty="0" err="1">
                <a:solidFill>
                  <a:srgbClr val="002060"/>
                </a:solidFill>
              </a:rPr>
              <a:t>used</a:t>
            </a:r>
            <a:r>
              <a:rPr lang="it-IT" sz="2000" dirty="0">
                <a:solidFill>
                  <a:srgbClr val="002060"/>
                </a:solidFill>
              </a:rPr>
              <a:t> </a:t>
            </a:r>
            <a:r>
              <a:rPr lang="it-IT" sz="2000" dirty="0" err="1">
                <a:solidFill>
                  <a:srgbClr val="002060"/>
                </a:solidFill>
              </a:rPr>
              <a:t>platinum-based</a:t>
            </a:r>
            <a:r>
              <a:rPr lang="it-IT" sz="2000" dirty="0">
                <a:solidFill>
                  <a:srgbClr val="002060"/>
                </a:solidFill>
              </a:rPr>
              <a:t> </a:t>
            </a:r>
            <a:r>
              <a:rPr lang="it-IT" sz="2000" dirty="0" err="1">
                <a:solidFill>
                  <a:srgbClr val="002060"/>
                </a:solidFill>
              </a:rPr>
              <a:t>anticancer</a:t>
            </a:r>
            <a:r>
              <a:rPr lang="it-IT" sz="2000" dirty="0">
                <a:solidFill>
                  <a:srgbClr val="002060"/>
                </a:solidFill>
              </a:rPr>
              <a:t> agent in clinics</a:t>
            </a:r>
          </a:p>
          <a:p>
            <a:pPr marL="342900" indent="-342900" algn="just">
              <a:buFont typeface="Arial" panose="020B0604020202020204" pitchFamily="34" charset="0"/>
              <a:buChar char="•"/>
            </a:pPr>
            <a:r>
              <a:rPr lang="it-IT" sz="2000" dirty="0" err="1">
                <a:solidFill>
                  <a:srgbClr val="002060"/>
                </a:solidFill>
              </a:rPr>
              <a:t>Several</a:t>
            </a:r>
            <a:r>
              <a:rPr lang="it-IT" sz="2000" dirty="0">
                <a:solidFill>
                  <a:srgbClr val="002060"/>
                </a:solidFill>
              </a:rPr>
              <a:t> side </a:t>
            </a:r>
            <a:r>
              <a:rPr lang="it-IT" sz="2000" dirty="0" err="1">
                <a:solidFill>
                  <a:srgbClr val="002060"/>
                </a:solidFill>
              </a:rPr>
              <a:t>effects</a:t>
            </a:r>
            <a:r>
              <a:rPr lang="it-IT" sz="2000" dirty="0">
                <a:solidFill>
                  <a:srgbClr val="002060"/>
                </a:solidFill>
              </a:rPr>
              <a:t> </a:t>
            </a:r>
          </a:p>
        </p:txBody>
      </p:sp>
      <p:sp>
        <p:nvSpPr>
          <p:cNvPr id="20" name="CasellaDiTesto 19">
            <a:extLst>
              <a:ext uri="{FF2B5EF4-FFF2-40B4-BE49-F238E27FC236}">
                <a16:creationId xmlns:a16="http://schemas.microsoft.com/office/drawing/2014/main" id="{F828E506-DE67-5E4D-9595-54FBC933C0B2}"/>
              </a:ext>
            </a:extLst>
          </p:cNvPr>
          <p:cNvSpPr txBox="1"/>
          <p:nvPr/>
        </p:nvSpPr>
        <p:spPr>
          <a:xfrm>
            <a:off x="4754195" y="3464237"/>
            <a:ext cx="4013201" cy="1323439"/>
          </a:xfrm>
          <a:prstGeom prst="rect">
            <a:avLst/>
          </a:prstGeom>
          <a:noFill/>
        </p:spPr>
        <p:txBody>
          <a:bodyPr wrap="square" rtlCol="0">
            <a:spAutoFit/>
          </a:bodyPr>
          <a:lstStyle/>
          <a:p>
            <a:pPr algn="ctr"/>
            <a:r>
              <a:rPr lang="it-IT" sz="2000" dirty="0" err="1">
                <a:solidFill>
                  <a:schemeClr val="accent6">
                    <a:lumMod val="50000"/>
                  </a:schemeClr>
                </a:solidFill>
              </a:rPr>
              <a:t>Preferred</a:t>
            </a:r>
            <a:r>
              <a:rPr lang="it-IT" sz="2000" dirty="0">
                <a:solidFill>
                  <a:schemeClr val="accent6">
                    <a:lumMod val="50000"/>
                  </a:schemeClr>
                </a:solidFill>
              </a:rPr>
              <a:t> to </a:t>
            </a:r>
            <a:r>
              <a:rPr lang="it-IT" sz="2000" dirty="0" err="1">
                <a:solidFill>
                  <a:schemeClr val="accent6">
                    <a:lumMod val="50000"/>
                  </a:schemeClr>
                </a:solidFill>
              </a:rPr>
              <a:t>cisplatin</a:t>
            </a:r>
            <a:r>
              <a:rPr lang="it-IT" sz="2000" dirty="0">
                <a:solidFill>
                  <a:schemeClr val="accent6">
                    <a:lumMod val="50000"/>
                  </a:schemeClr>
                </a:solidFill>
              </a:rPr>
              <a:t> for treatment of </a:t>
            </a:r>
            <a:r>
              <a:rPr lang="it-IT" sz="2000" dirty="0" err="1">
                <a:solidFill>
                  <a:schemeClr val="accent6">
                    <a:lumMod val="50000"/>
                  </a:schemeClr>
                </a:solidFill>
              </a:rPr>
              <a:t>colorectal</a:t>
            </a:r>
            <a:r>
              <a:rPr lang="it-IT" sz="2000" dirty="0">
                <a:solidFill>
                  <a:schemeClr val="accent6">
                    <a:lumMod val="50000"/>
                  </a:schemeClr>
                </a:solidFill>
              </a:rPr>
              <a:t> </a:t>
            </a:r>
            <a:r>
              <a:rPr lang="it-IT" sz="2000" dirty="0" err="1">
                <a:solidFill>
                  <a:schemeClr val="accent6">
                    <a:lumMod val="50000"/>
                  </a:schemeClr>
                </a:solidFill>
              </a:rPr>
              <a:t>cancer</a:t>
            </a:r>
            <a:r>
              <a:rPr lang="it-IT" sz="2000" dirty="0">
                <a:solidFill>
                  <a:schemeClr val="accent6">
                    <a:lumMod val="50000"/>
                  </a:schemeClr>
                </a:solidFill>
              </a:rPr>
              <a:t> due to </a:t>
            </a:r>
            <a:r>
              <a:rPr lang="it-IT" sz="2000" dirty="0" err="1">
                <a:solidFill>
                  <a:schemeClr val="accent6">
                    <a:lumMod val="50000"/>
                  </a:schemeClr>
                </a:solidFill>
              </a:rPr>
              <a:t>its</a:t>
            </a:r>
            <a:r>
              <a:rPr lang="it-IT" sz="2000" dirty="0">
                <a:solidFill>
                  <a:schemeClr val="accent6">
                    <a:lumMod val="50000"/>
                  </a:schemeClr>
                </a:solidFill>
              </a:rPr>
              <a:t> </a:t>
            </a:r>
            <a:r>
              <a:rPr lang="it-IT" sz="2000" dirty="0" err="1">
                <a:solidFill>
                  <a:schemeClr val="accent6">
                    <a:lumMod val="50000"/>
                  </a:schemeClr>
                </a:solidFill>
              </a:rPr>
              <a:t>lower</a:t>
            </a:r>
            <a:r>
              <a:rPr lang="it-IT" sz="2000" dirty="0">
                <a:solidFill>
                  <a:schemeClr val="accent6">
                    <a:lumMod val="50000"/>
                  </a:schemeClr>
                </a:solidFill>
              </a:rPr>
              <a:t> </a:t>
            </a:r>
            <a:r>
              <a:rPr lang="it-IT" sz="2000" dirty="0" err="1">
                <a:solidFill>
                  <a:schemeClr val="accent6">
                    <a:lumMod val="50000"/>
                  </a:schemeClr>
                </a:solidFill>
              </a:rPr>
              <a:t>toxicity</a:t>
            </a:r>
            <a:r>
              <a:rPr lang="it-IT" sz="2000" dirty="0">
                <a:solidFill>
                  <a:schemeClr val="accent6">
                    <a:lumMod val="50000"/>
                  </a:schemeClr>
                </a:solidFill>
              </a:rPr>
              <a:t> and </a:t>
            </a:r>
            <a:r>
              <a:rPr lang="it-IT" sz="2000" dirty="0" err="1">
                <a:solidFill>
                  <a:schemeClr val="accent6">
                    <a:lumMod val="50000"/>
                  </a:schemeClr>
                </a:solidFill>
              </a:rPr>
              <a:t>activity</a:t>
            </a:r>
            <a:r>
              <a:rPr lang="it-IT" sz="2000" dirty="0">
                <a:solidFill>
                  <a:schemeClr val="accent6">
                    <a:lumMod val="50000"/>
                  </a:schemeClr>
                </a:solidFill>
              </a:rPr>
              <a:t> </a:t>
            </a:r>
            <a:r>
              <a:rPr lang="it-IT" sz="2000" dirty="0" err="1">
                <a:solidFill>
                  <a:schemeClr val="accent6">
                    <a:lumMod val="50000"/>
                  </a:schemeClr>
                </a:solidFill>
              </a:rPr>
              <a:t>against</a:t>
            </a:r>
            <a:r>
              <a:rPr lang="it-IT" sz="2000" dirty="0">
                <a:solidFill>
                  <a:schemeClr val="accent6">
                    <a:lumMod val="50000"/>
                  </a:schemeClr>
                </a:solidFill>
              </a:rPr>
              <a:t> CDDP-</a:t>
            </a:r>
            <a:r>
              <a:rPr lang="it-IT" sz="2000" dirty="0" err="1">
                <a:solidFill>
                  <a:schemeClr val="accent6">
                    <a:lumMod val="50000"/>
                  </a:schemeClr>
                </a:solidFill>
              </a:rPr>
              <a:t>resistant</a:t>
            </a:r>
            <a:r>
              <a:rPr lang="it-IT" sz="2000" dirty="0">
                <a:solidFill>
                  <a:schemeClr val="accent6">
                    <a:lumMod val="50000"/>
                  </a:schemeClr>
                </a:solidFill>
              </a:rPr>
              <a:t> </a:t>
            </a:r>
            <a:r>
              <a:rPr lang="it-IT" sz="2000" dirty="0" err="1">
                <a:solidFill>
                  <a:schemeClr val="accent6">
                    <a:lumMod val="50000"/>
                  </a:schemeClr>
                </a:solidFill>
              </a:rPr>
              <a:t>cells</a:t>
            </a:r>
            <a:endParaRPr lang="it-IT" sz="2000" dirty="0">
              <a:solidFill>
                <a:schemeClr val="accent6">
                  <a:lumMod val="50000"/>
                </a:schemeClr>
              </a:solidFill>
            </a:endParaRPr>
          </a:p>
        </p:txBody>
      </p:sp>
      <p:sp>
        <p:nvSpPr>
          <p:cNvPr id="22" name="CasellaDiTesto 21">
            <a:extLst>
              <a:ext uri="{FF2B5EF4-FFF2-40B4-BE49-F238E27FC236}">
                <a16:creationId xmlns:a16="http://schemas.microsoft.com/office/drawing/2014/main" id="{835615FE-A19E-E941-A883-E470652F5CA3}"/>
              </a:ext>
            </a:extLst>
          </p:cNvPr>
          <p:cNvSpPr txBox="1"/>
          <p:nvPr/>
        </p:nvSpPr>
        <p:spPr>
          <a:xfrm>
            <a:off x="364064" y="5330400"/>
            <a:ext cx="7366000" cy="707886"/>
          </a:xfrm>
          <a:prstGeom prst="rect">
            <a:avLst/>
          </a:prstGeom>
          <a:noFill/>
        </p:spPr>
        <p:txBody>
          <a:bodyPr wrap="square" rtlCol="0">
            <a:spAutoFit/>
          </a:bodyPr>
          <a:lstStyle/>
          <a:p>
            <a:r>
              <a:rPr lang="en-US" sz="2000" dirty="0">
                <a:latin typeface="Palatino Linotype" panose="02040502050505030304" pitchFamily="18" charset="0"/>
              </a:rPr>
              <a:t>The interactions between </a:t>
            </a:r>
            <a:r>
              <a:rPr lang="it-IT" sz="2000" dirty="0"/>
              <a:t>β</a:t>
            </a:r>
            <a:r>
              <a:rPr lang="en-US" sz="2000" dirty="0"/>
              <a:t>-lactoglobulin</a:t>
            </a:r>
            <a:r>
              <a:rPr lang="en-US" sz="2000" b="1" dirty="0">
                <a:solidFill>
                  <a:srgbClr val="7030A0"/>
                </a:solidFill>
              </a:rPr>
              <a:t> </a:t>
            </a:r>
            <a:r>
              <a:rPr lang="en-US" sz="2000" dirty="0">
                <a:latin typeface="Palatino Linotype" panose="02040502050505030304" pitchFamily="18" charset="0"/>
              </a:rPr>
              <a:t>and these </a:t>
            </a:r>
            <a:r>
              <a:rPr lang="en-US" sz="2000" dirty="0">
                <a:solidFill>
                  <a:srgbClr val="FFC000"/>
                </a:solidFill>
                <a:latin typeface="Palatino Linotype" panose="02040502050505030304" pitchFamily="18" charset="0"/>
              </a:rPr>
              <a:t>Pt-based</a:t>
            </a:r>
            <a:r>
              <a:rPr lang="en-US" sz="2000" dirty="0">
                <a:latin typeface="Palatino Linotype" panose="02040502050505030304" pitchFamily="18" charset="0"/>
              </a:rPr>
              <a:t> metallodrugs have been analyzed </a:t>
            </a:r>
            <a:endParaRPr lang="it-IT" sz="2000" dirty="0"/>
          </a:p>
        </p:txBody>
      </p:sp>
      <p:pic>
        <p:nvPicPr>
          <p:cNvPr id="2" name="Audio Recording 27 apr 2021, 13:27:36" descr="Audio Recording 27 apr 2021, 13:27:36">
            <a:hlinkClick r:id="" action="ppaction://media"/>
            <a:extLst>
              <a:ext uri="{FF2B5EF4-FFF2-40B4-BE49-F238E27FC236}">
                <a16:creationId xmlns:a16="http://schemas.microsoft.com/office/drawing/2014/main" id="{ECF32EF6-8377-8149-99BD-B6F50311FA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77878" y="117029"/>
            <a:ext cx="504371" cy="504371"/>
          </a:xfrm>
          <a:prstGeom prst="rect">
            <a:avLst/>
          </a:prstGeom>
        </p:spPr>
      </p:pic>
    </p:spTree>
    <p:extLst>
      <p:ext uri="{BB962C8B-B14F-4D97-AF65-F5344CB8AC3E}">
        <p14:creationId xmlns:p14="http://schemas.microsoft.com/office/powerpoint/2010/main" val="1815206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4F7268ED-E520-254B-A30F-FEDE9B1E3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4132" y="5288132"/>
            <a:ext cx="1569868" cy="1569868"/>
          </a:xfrm>
          <a:prstGeom prst="rect">
            <a:avLst/>
          </a:prstGeom>
        </p:spPr>
      </p:pic>
      <p:sp>
        <p:nvSpPr>
          <p:cNvPr id="5" name="TextBox 6">
            <a:extLst>
              <a:ext uri="{FF2B5EF4-FFF2-40B4-BE49-F238E27FC236}">
                <a16:creationId xmlns:a16="http://schemas.microsoft.com/office/drawing/2014/main" id="{D4606B96-6121-CD4B-B042-6BA8DAC8DDB4}"/>
              </a:ext>
            </a:extLst>
          </p:cNvPr>
          <p:cNvSpPr txBox="1"/>
          <p:nvPr/>
        </p:nvSpPr>
        <p:spPr>
          <a:xfrm>
            <a:off x="364064" y="579459"/>
            <a:ext cx="8153400" cy="1200329"/>
          </a:xfrm>
          <a:prstGeom prst="rect">
            <a:avLst/>
          </a:prstGeom>
          <a:noFill/>
        </p:spPr>
        <p:txBody>
          <a:bodyPr wrap="square" rtlCol="0">
            <a:spAutoFit/>
          </a:bodyPr>
          <a:lstStyle/>
          <a:p>
            <a:pPr algn="ctr"/>
            <a:r>
              <a:rPr lang="fr-FR" sz="2400" b="1" dirty="0">
                <a:latin typeface="Palatino Linotype" panose="02040502050505030304" pitchFamily="18" charset="0"/>
              </a:rPr>
              <a:t>Results and Discussion: interaction </a:t>
            </a:r>
            <a:r>
              <a:rPr lang="fr-FR" sz="2400" b="1" dirty="0" err="1">
                <a:latin typeface="Palatino Linotype" panose="02040502050505030304" pitchFamily="18" charset="0"/>
              </a:rPr>
              <a:t>with</a:t>
            </a:r>
            <a:r>
              <a:rPr lang="fr-FR" sz="2400" b="1" dirty="0">
                <a:latin typeface="Palatino Linotype" panose="02040502050505030304" pitchFamily="18" charset="0"/>
              </a:rPr>
              <a:t> </a:t>
            </a:r>
            <a:r>
              <a:rPr lang="fr-FR" sz="2400" b="1" dirty="0" err="1">
                <a:latin typeface="Palatino Linotype" panose="02040502050505030304" pitchFamily="18" charset="0"/>
              </a:rPr>
              <a:t>Cisplatin</a:t>
            </a:r>
            <a:endParaRPr lang="fr-FR" sz="2400" b="1" dirty="0">
              <a:latin typeface="Palatino Linotype" panose="02040502050505030304" pitchFamily="18" charset="0"/>
            </a:endParaRPr>
          </a:p>
          <a:p>
            <a:pPr algn="ctr"/>
            <a:r>
              <a:rPr lang="en-US" sz="2400" b="1" dirty="0"/>
              <a:t>In solution characterization</a:t>
            </a:r>
          </a:p>
          <a:p>
            <a:pPr algn="ctr"/>
            <a:endParaRPr lang="fr-FR" sz="2400" b="1" dirty="0">
              <a:latin typeface="Palatino Linotype" panose="02040502050505030304" pitchFamily="18" charset="0"/>
            </a:endParaRPr>
          </a:p>
        </p:txBody>
      </p:sp>
      <p:pic>
        <p:nvPicPr>
          <p:cNvPr id="8" name="Immagine 7">
            <a:extLst>
              <a:ext uri="{FF2B5EF4-FFF2-40B4-BE49-F238E27FC236}">
                <a16:creationId xmlns:a16="http://schemas.microsoft.com/office/drawing/2014/main" id="{859FDF8A-2863-9444-9A98-580913E37A0C}"/>
              </a:ext>
            </a:extLst>
          </p:cNvPr>
          <p:cNvPicPr>
            <a:picLocks noChangeAspect="1"/>
          </p:cNvPicPr>
          <p:nvPr/>
        </p:nvPicPr>
        <p:blipFill rotWithShape="1">
          <a:blip r:embed="rId5">
            <a:extLst>
              <a:ext uri="{28A0092B-C50C-407E-A947-70E740481C1C}">
                <a14:useLocalDpi xmlns:a14="http://schemas.microsoft.com/office/drawing/2010/main" val="0"/>
              </a:ext>
            </a:extLst>
          </a:blip>
          <a:srcRect b="54533"/>
          <a:stretch/>
        </p:blipFill>
        <p:spPr>
          <a:xfrm>
            <a:off x="4341035" y="1432546"/>
            <a:ext cx="4140451" cy="3007345"/>
          </a:xfrm>
          <a:prstGeom prst="rect">
            <a:avLst/>
          </a:prstGeom>
        </p:spPr>
      </p:pic>
      <p:sp>
        <p:nvSpPr>
          <p:cNvPr id="9" name="CasellaDiTesto 8">
            <a:extLst>
              <a:ext uri="{FF2B5EF4-FFF2-40B4-BE49-F238E27FC236}">
                <a16:creationId xmlns:a16="http://schemas.microsoft.com/office/drawing/2014/main" id="{656D6BB8-4C84-F44E-BBCC-2A322FDC05B1}"/>
              </a:ext>
            </a:extLst>
          </p:cNvPr>
          <p:cNvSpPr txBox="1"/>
          <p:nvPr/>
        </p:nvSpPr>
        <p:spPr>
          <a:xfrm>
            <a:off x="662514" y="1400272"/>
            <a:ext cx="3325128" cy="2246769"/>
          </a:xfrm>
          <a:prstGeom prst="rect">
            <a:avLst/>
          </a:prstGeom>
          <a:noFill/>
        </p:spPr>
        <p:txBody>
          <a:bodyPr wrap="square" rtlCol="0">
            <a:spAutoFit/>
          </a:bodyPr>
          <a:lstStyle/>
          <a:p>
            <a:pPr marL="285750" indent="-285750">
              <a:buFont typeface="Wingdings" pitchFamily="2" charset="2"/>
              <a:buChar char="Ø"/>
            </a:pPr>
            <a:r>
              <a:rPr lang="en-US" sz="2000" dirty="0">
                <a:solidFill>
                  <a:srgbClr val="C00000"/>
                </a:solidFill>
              </a:rPr>
              <a:t>Absorption intensity decreases in the first two hours</a:t>
            </a:r>
          </a:p>
          <a:p>
            <a:pPr marL="285750" indent="-285750">
              <a:buFont typeface="Wingdings" pitchFamily="2" charset="2"/>
              <a:buChar char="Ø"/>
            </a:pPr>
            <a:r>
              <a:rPr lang="en-US" sz="2000" dirty="0">
                <a:solidFill>
                  <a:srgbClr val="002060"/>
                </a:solidFill>
              </a:rPr>
              <a:t>After two hours, an increase of absorption intensity occurs, due to CDDP binding</a:t>
            </a:r>
          </a:p>
        </p:txBody>
      </p:sp>
      <p:pic>
        <p:nvPicPr>
          <p:cNvPr id="10" name="Immagine 9">
            <a:extLst>
              <a:ext uri="{FF2B5EF4-FFF2-40B4-BE49-F238E27FC236}">
                <a16:creationId xmlns:a16="http://schemas.microsoft.com/office/drawing/2014/main" id="{3020A6DB-77E6-C74B-B2AB-61DA2CFF6D05}"/>
              </a:ext>
            </a:extLst>
          </p:cNvPr>
          <p:cNvPicPr>
            <a:picLocks noChangeAspect="1"/>
          </p:cNvPicPr>
          <p:nvPr/>
        </p:nvPicPr>
        <p:blipFill>
          <a:blip r:embed="rId6" cstate="print">
            <a:extLst>
              <a:ext uri="{28A0092B-C50C-407E-A947-70E740481C1C}">
                <a14:useLocalDpi xmlns:a14="http://schemas.microsoft.com/office/drawing/2010/main" val="0"/>
              </a:ext>
            </a:extLst>
          </a:blip>
          <a:srcRect r="10268"/>
          <a:stretch>
            <a:fillRect/>
          </a:stretch>
        </p:blipFill>
        <p:spPr bwMode="auto">
          <a:xfrm>
            <a:off x="161492" y="3599278"/>
            <a:ext cx="4141449" cy="3227283"/>
          </a:xfrm>
          <a:prstGeom prst="rect">
            <a:avLst/>
          </a:prstGeom>
          <a:noFill/>
          <a:ln>
            <a:noFill/>
          </a:ln>
        </p:spPr>
      </p:pic>
      <p:sp>
        <p:nvSpPr>
          <p:cNvPr id="12" name="CasellaDiTesto 11">
            <a:extLst>
              <a:ext uri="{FF2B5EF4-FFF2-40B4-BE49-F238E27FC236}">
                <a16:creationId xmlns:a16="http://schemas.microsoft.com/office/drawing/2014/main" id="{B377EB76-6EE7-A046-902A-B207E06F9A2F}"/>
              </a:ext>
            </a:extLst>
          </p:cNvPr>
          <p:cNvSpPr txBox="1"/>
          <p:nvPr/>
        </p:nvSpPr>
        <p:spPr>
          <a:xfrm>
            <a:off x="4302941" y="4831065"/>
            <a:ext cx="3000005" cy="1600438"/>
          </a:xfrm>
          <a:prstGeom prst="rect">
            <a:avLst/>
          </a:prstGeom>
          <a:noFill/>
        </p:spPr>
        <p:txBody>
          <a:bodyPr wrap="square" rtlCol="0">
            <a:spAutoFit/>
          </a:bodyPr>
          <a:lstStyle/>
          <a:p>
            <a:pPr algn="ctr"/>
            <a:r>
              <a:rPr lang="en-US" sz="2000" b="1" dirty="0">
                <a:solidFill>
                  <a:srgbClr val="7030A0"/>
                </a:solidFill>
                <a:latin typeface="Symbol" pitchFamily="2" charset="2"/>
              </a:rPr>
              <a:t>b</a:t>
            </a:r>
            <a:r>
              <a:rPr lang="en-US" sz="2000" b="1" dirty="0">
                <a:solidFill>
                  <a:srgbClr val="7030A0"/>
                </a:solidFill>
              </a:rPr>
              <a:t>-lactoglobulin</a:t>
            </a:r>
            <a:r>
              <a:rPr lang="en-US" sz="2000" dirty="0"/>
              <a:t> conserves its secondary structure in the presence of the metal compound</a:t>
            </a:r>
          </a:p>
          <a:p>
            <a:pPr algn="ctr"/>
            <a:endParaRPr lang="en-US" dirty="0"/>
          </a:p>
        </p:txBody>
      </p:sp>
      <p:sp>
        <p:nvSpPr>
          <p:cNvPr id="17" name="Rettangolo 16">
            <a:extLst>
              <a:ext uri="{FF2B5EF4-FFF2-40B4-BE49-F238E27FC236}">
                <a16:creationId xmlns:a16="http://schemas.microsoft.com/office/drawing/2014/main" id="{3BAE82DD-831E-384D-9FD0-DC241E066EE4}"/>
              </a:ext>
            </a:extLst>
          </p:cNvPr>
          <p:cNvSpPr/>
          <p:nvPr/>
        </p:nvSpPr>
        <p:spPr>
          <a:xfrm>
            <a:off x="161492" y="93693"/>
            <a:ext cx="4572000" cy="253916"/>
          </a:xfrm>
          <a:prstGeom prst="rect">
            <a:avLst/>
          </a:prstGeom>
        </p:spPr>
        <p:txBody>
          <a:bodyPr>
            <a:spAutoFit/>
          </a:bodyPr>
          <a:lstStyle/>
          <a:p>
            <a:r>
              <a:rPr lang="it-IT" sz="1050" dirty="0"/>
              <a:t>N. </a:t>
            </a:r>
            <a:r>
              <a:rPr lang="it-IT" sz="1050" dirty="0" err="1"/>
              <a:t>Balasco</a:t>
            </a:r>
            <a:r>
              <a:rPr lang="it-IT" sz="1050" dirty="0"/>
              <a:t> </a:t>
            </a:r>
            <a:r>
              <a:rPr lang="it-IT" sz="1050" i="1" dirty="0"/>
              <a:t>et al. Dalton Trans.</a:t>
            </a:r>
            <a:r>
              <a:rPr lang="it-IT" sz="1050" dirty="0"/>
              <a:t>, 2020, </a:t>
            </a:r>
            <a:r>
              <a:rPr lang="it-IT" sz="1050" b="1" dirty="0"/>
              <a:t>49</a:t>
            </a:r>
            <a:r>
              <a:rPr lang="it-IT" sz="1050" dirty="0"/>
              <a:t>, 12450 </a:t>
            </a:r>
          </a:p>
        </p:txBody>
      </p:sp>
      <p:pic>
        <p:nvPicPr>
          <p:cNvPr id="11" name="Segnale acust. registr." descr="Segnale acust. registr.">
            <a:hlinkClick r:id="" action="ppaction://media"/>
            <a:extLst>
              <a:ext uri="{FF2B5EF4-FFF2-40B4-BE49-F238E27FC236}">
                <a16:creationId xmlns:a16="http://schemas.microsoft.com/office/drawing/2014/main" id="{B8407F05-744F-5F44-94D5-B114F47D32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45019" y="34428"/>
            <a:ext cx="372445" cy="372445"/>
          </a:xfrm>
          <a:prstGeom prst="rect">
            <a:avLst/>
          </a:prstGeom>
        </p:spPr>
      </p:pic>
    </p:spTree>
    <p:extLst>
      <p:ext uri="{BB962C8B-B14F-4D97-AF65-F5344CB8AC3E}">
        <p14:creationId xmlns:p14="http://schemas.microsoft.com/office/powerpoint/2010/main" val="71802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4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4F420F95-69F5-CA4B-99BC-6C9572AFEE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4132" y="5288132"/>
            <a:ext cx="1569868" cy="1569868"/>
          </a:xfrm>
          <a:prstGeom prst="rect">
            <a:avLst/>
          </a:prstGeom>
        </p:spPr>
      </p:pic>
      <p:sp>
        <p:nvSpPr>
          <p:cNvPr id="5" name="TextBox 6">
            <a:extLst>
              <a:ext uri="{FF2B5EF4-FFF2-40B4-BE49-F238E27FC236}">
                <a16:creationId xmlns:a16="http://schemas.microsoft.com/office/drawing/2014/main" id="{5CA41C6B-AA95-AC42-B228-E3EAF6EA2935}"/>
              </a:ext>
            </a:extLst>
          </p:cNvPr>
          <p:cNvSpPr txBox="1"/>
          <p:nvPr/>
        </p:nvSpPr>
        <p:spPr>
          <a:xfrm>
            <a:off x="364064" y="685800"/>
            <a:ext cx="8153400" cy="461665"/>
          </a:xfrm>
          <a:prstGeom prst="rect">
            <a:avLst/>
          </a:prstGeom>
          <a:noFill/>
        </p:spPr>
        <p:txBody>
          <a:bodyPr wrap="square" rtlCol="0">
            <a:spAutoFit/>
          </a:bodyPr>
          <a:lstStyle/>
          <a:p>
            <a:r>
              <a:rPr lang="fr-FR" sz="2400" b="1" dirty="0">
                <a:latin typeface="Palatino Linotype" panose="02040502050505030304" pitchFamily="18" charset="0"/>
              </a:rPr>
              <a:t>Results and Discussion: </a:t>
            </a:r>
            <a:r>
              <a:rPr lang="fr-FR" sz="2400" b="1" dirty="0" err="1">
                <a:latin typeface="Palatino Linotype" panose="02040502050505030304" pitchFamily="18" charset="0"/>
              </a:rPr>
              <a:t>crystallographic</a:t>
            </a:r>
            <a:r>
              <a:rPr lang="fr-FR" sz="2400" b="1" dirty="0">
                <a:latin typeface="Palatino Linotype" panose="02040502050505030304" pitchFamily="18" charset="0"/>
              </a:rPr>
              <a:t> data</a:t>
            </a:r>
          </a:p>
        </p:txBody>
      </p:sp>
      <p:pic>
        <p:nvPicPr>
          <p:cNvPr id="6" name="Immagine 5">
            <a:extLst>
              <a:ext uri="{FF2B5EF4-FFF2-40B4-BE49-F238E27FC236}">
                <a16:creationId xmlns:a16="http://schemas.microsoft.com/office/drawing/2014/main" id="{54EA73F1-9D7F-9F45-A9A2-7F9689105D21}"/>
              </a:ext>
            </a:extLst>
          </p:cNvPr>
          <p:cNvPicPr>
            <a:picLocks noChangeAspect="1"/>
          </p:cNvPicPr>
          <p:nvPr/>
        </p:nvPicPr>
        <p:blipFill rotWithShape="1">
          <a:blip r:embed="rId6">
            <a:extLst>
              <a:ext uri="{28A0092B-C50C-407E-A947-70E740481C1C}">
                <a14:useLocalDpi xmlns:a14="http://schemas.microsoft.com/office/drawing/2010/main" val="0"/>
              </a:ext>
            </a:extLst>
          </a:blip>
          <a:srcRect l="6588" r="15878" b="53333"/>
          <a:stretch/>
        </p:blipFill>
        <p:spPr>
          <a:xfrm>
            <a:off x="1009523" y="1568187"/>
            <a:ext cx="4681359" cy="2570158"/>
          </a:xfrm>
          <a:prstGeom prst="rect">
            <a:avLst/>
          </a:prstGeom>
        </p:spPr>
      </p:pic>
      <p:grpSp>
        <p:nvGrpSpPr>
          <p:cNvPr id="7" name="Gruppo 6">
            <a:extLst>
              <a:ext uri="{FF2B5EF4-FFF2-40B4-BE49-F238E27FC236}">
                <a16:creationId xmlns:a16="http://schemas.microsoft.com/office/drawing/2014/main" id="{6F8DA2FC-C810-AA49-BE65-C9DBD6EEAC6C}"/>
              </a:ext>
            </a:extLst>
          </p:cNvPr>
          <p:cNvGrpSpPr>
            <a:grpSpLocks noChangeAspect="1"/>
          </p:cNvGrpSpPr>
          <p:nvPr/>
        </p:nvGrpSpPr>
        <p:grpSpPr>
          <a:xfrm>
            <a:off x="6032425" y="1456777"/>
            <a:ext cx="2703145" cy="2307471"/>
            <a:chOff x="3733800" y="1629848"/>
            <a:chExt cx="2196928" cy="1875352"/>
          </a:xfrm>
        </p:grpSpPr>
        <p:pic>
          <p:nvPicPr>
            <p:cNvPr id="8" name="Immagine 7">
              <a:extLst>
                <a:ext uri="{FF2B5EF4-FFF2-40B4-BE49-F238E27FC236}">
                  <a16:creationId xmlns:a16="http://schemas.microsoft.com/office/drawing/2014/main" id="{ABB20EB0-09E4-CC45-801C-291F18FCDCE8}"/>
                </a:ext>
              </a:extLst>
            </p:cNvPr>
            <p:cNvPicPr>
              <a:picLocks noChangeAspect="1"/>
            </p:cNvPicPr>
            <p:nvPr/>
          </p:nvPicPr>
          <p:blipFill rotWithShape="1">
            <a:blip r:embed="rId6">
              <a:extLst>
                <a:ext uri="{28A0092B-C50C-407E-A947-70E740481C1C}">
                  <a14:useLocalDpi xmlns:a14="http://schemas.microsoft.com/office/drawing/2010/main" val="0"/>
                </a:ext>
              </a:extLst>
            </a:blip>
            <a:srcRect t="52454" r="46960"/>
            <a:stretch/>
          </p:blipFill>
          <p:spPr>
            <a:xfrm>
              <a:off x="3733800" y="1629848"/>
              <a:ext cx="2196928" cy="1796360"/>
            </a:xfrm>
            <a:prstGeom prst="rect">
              <a:avLst/>
            </a:prstGeom>
          </p:spPr>
        </p:pic>
        <p:sp>
          <p:nvSpPr>
            <p:cNvPr id="9" name="Rettangolo 8">
              <a:extLst>
                <a:ext uri="{FF2B5EF4-FFF2-40B4-BE49-F238E27FC236}">
                  <a16:creationId xmlns:a16="http://schemas.microsoft.com/office/drawing/2014/main" id="{4928A8AA-1BA0-224F-BC81-CE09A8FEC1D8}"/>
                </a:ext>
              </a:extLst>
            </p:cNvPr>
            <p:cNvSpPr/>
            <p:nvPr/>
          </p:nvSpPr>
          <p:spPr>
            <a:xfrm>
              <a:off x="3810000" y="3247305"/>
              <a:ext cx="228600" cy="257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uppo 9">
            <a:extLst>
              <a:ext uri="{FF2B5EF4-FFF2-40B4-BE49-F238E27FC236}">
                <a16:creationId xmlns:a16="http://schemas.microsoft.com/office/drawing/2014/main" id="{A481F3D5-37F4-114D-A2E1-3099FD1DE1F0}"/>
              </a:ext>
            </a:extLst>
          </p:cNvPr>
          <p:cNvGrpSpPr>
            <a:grpSpLocks noChangeAspect="1"/>
          </p:cNvGrpSpPr>
          <p:nvPr/>
        </p:nvGrpSpPr>
        <p:grpSpPr>
          <a:xfrm>
            <a:off x="429693" y="4329517"/>
            <a:ext cx="2585684" cy="2308316"/>
            <a:chOff x="6324600" y="1575688"/>
            <a:chExt cx="2196928" cy="1961262"/>
          </a:xfrm>
        </p:grpSpPr>
        <p:pic>
          <p:nvPicPr>
            <p:cNvPr id="11" name="Immagine 10">
              <a:extLst>
                <a:ext uri="{FF2B5EF4-FFF2-40B4-BE49-F238E27FC236}">
                  <a16:creationId xmlns:a16="http://schemas.microsoft.com/office/drawing/2014/main" id="{717BB7AB-1572-5E47-A47E-7CDA68B66ECF}"/>
                </a:ext>
              </a:extLst>
            </p:cNvPr>
            <p:cNvPicPr>
              <a:picLocks noChangeAspect="1"/>
            </p:cNvPicPr>
            <p:nvPr/>
          </p:nvPicPr>
          <p:blipFill rotWithShape="1">
            <a:blip r:embed="rId6">
              <a:extLst>
                <a:ext uri="{28A0092B-C50C-407E-A947-70E740481C1C}">
                  <a14:useLocalDpi xmlns:a14="http://schemas.microsoft.com/office/drawing/2010/main" val="0"/>
                </a:ext>
              </a:extLst>
            </a:blip>
            <a:srcRect l="55126" t="57842"/>
            <a:stretch/>
          </p:blipFill>
          <p:spPr>
            <a:xfrm>
              <a:off x="6324600" y="1575688"/>
              <a:ext cx="2196928" cy="1882607"/>
            </a:xfrm>
            <a:prstGeom prst="rect">
              <a:avLst/>
            </a:prstGeom>
          </p:spPr>
        </p:pic>
        <p:sp>
          <p:nvSpPr>
            <p:cNvPr id="12" name="Rettangolo 11">
              <a:extLst>
                <a:ext uri="{FF2B5EF4-FFF2-40B4-BE49-F238E27FC236}">
                  <a16:creationId xmlns:a16="http://schemas.microsoft.com/office/drawing/2014/main" id="{15291156-4519-1E4C-8FBE-FFB85802C034}"/>
                </a:ext>
              </a:extLst>
            </p:cNvPr>
            <p:cNvSpPr/>
            <p:nvPr/>
          </p:nvSpPr>
          <p:spPr>
            <a:xfrm>
              <a:off x="6337300" y="3279055"/>
              <a:ext cx="228600" cy="257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CasellaDiTesto 12">
            <a:extLst>
              <a:ext uri="{FF2B5EF4-FFF2-40B4-BE49-F238E27FC236}">
                <a16:creationId xmlns:a16="http://schemas.microsoft.com/office/drawing/2014/main" id="{7068936D-388F-9442-9D88-DC418067A871}"/>
              </a:ext>
            </a:extLst>
          </p:cNvPr>
          <p:cNvSpPr txBox="1"/>
          <p:nvPr/>
        </p:nvSpPr>
        <p:spPr>
          <a:xfrm>
            <a:off x="2336055" y="5114343"/>
            <a:ext cx="184731" cy="369332"/>
          </a:xfrm>
          <a:prstGeom prst="rect">
            <a:avLst/>
          </a:prstGeom>
          <a:noFill/>
        </p:spPr>
        <p:txBody>
          <a:bodyPr wrap="none" rtlCol="0">
            <a:spAutoFit/>
          </a:bodyPr>
          <a:lstStyle/>
          <a:p>
            <a:endParaRPr lang="en-US" dirty="0"/>
          </a:p>
        </p:txBody>
      </p:sp>
      <p:sp>
        <p:nvSpPr>
          <p:cNvPr id="14" name="CasellaDiTesto 13">
            <a:extLst>
              <a:ext uri="{FF2B5EF4-FFF2-40B4-BE49-F238E27FC236}">
                <a16:creationId xmlns:a16="http://schemas.microsoft.com/office/drawing/2014/main" id="{F61DE2BD-98FC-164E-A1CA-C237EA7B4FEC}"/>
              </a:ext>
            </a:extLst>
          </p:cNvPr>
          <p:cNvSpPr txBox="1"/>
          <p:nvPr/>
        </p:nvSpPr>
        <p:spPr>
          <a:xfrm>
            <a:off x="-129690" y="1147465"/>
            <a:ext cx="1686764" cy="1015663"/>
          </a:xfrm>
          <a:prstGeom prst="rect">
            <a:avLst/>
          </a:prstGeom>
          <a:noFill/>
        </p:spPr>
        <p:txBody>
          <a:bodyPr wrap="square" rtlCol="0">
            <a:spAutoFit/>
          </a:bodyPr>
          <a:lstStyle/>
          <a:p>
            <a:pPr algn="ctr"/>
            <a:r>
              <a:rPr lang="en-US" sz="2000" b="1" dirty="0">
                <a:solidFill>
                  <a:srgbClr val="DBAE15"/>
                </a:solidFill>
              </a:rPr>
              <a:t>CDDP soaking for 18h</a:t>
            </a:r>
          </a:p>
        </p:txBody>
      </p:sp>
      <p:sp>
        <p:nvSpPr>
          <p:cNvPr id="26" name="CasellaDiTesto 25">
            <a:extLst>
              <a:ext uri="{FF2B5EF4-FFF2-40B4-BE49-F238E27FC236}">
                <a16:creationId xmlns:a16="http://schemas.microsoft.com/office/drawing/2014/main" id="{A5B3389F-3EC4-D44F-9D57-3CB32B753B67}"/>
              </a:ext>
            </a:extLst>
          </p:cNvPr>
          <p:cNvSpPr txBox="1"/>
          <p:nvPr/>
        </p:nvSpPr>
        <p:spPr>
          <a:xfrm>
            <a:off x="6827178" y="2779379"/>
            <a:ext cx="184731" cy="369332"/>
          </a:xfrm>
          <a:prstGeom prst="rect">
            <a:avLst/>
          </a:prstGeom>
          <a:noFill/>
        </p:spPr>
        <p:txBody>
          <a:bodyPr wrap="none" rtlCol="0">
            <a:spAutoFit/>
          </a:bodyPr>
          <a:lstStyle/>
          <a:p>
            <a:endParaRPr lang="en-US" dirty="0"/>
          </a:p>
        </p:txBody>
      </p:sp>
      <p:sp>
        <p:nvSpPr>
          <p:cNvPr id="30" name="CasellaDiTesto 29">
            <a:extLst>
              <a:ext uri="{FF2B5EF4-FFF2-40B4-BE49-F238E27FC236}">
                <a16:creationId xmlns:a16="http://schemas.microsoft.com/office/drawing/2014/main" id="{EC1D5E79-3A1B-FC41-A402-30399EC864D7}"/>
              </a:ext>
            </a:extLst>
          </p:cNvPr>
          <p:cNvSpPr txBox="1"/>
          <p:nvPr/>
        </p:nvSpPr>
        <p:spPr>
          <a:xfrm>
            <a:off x="3098141" y="4848761"/>
            <a:ext cx="2123282" cy="1323439"/>
          </a:xfrm>
          <a:prstGeom prst="rect">
            <a:avLst/>
          </a:prstGeom>
          <a:noFill/>
        </p:spPr>
        <p:txBody>
          <a:bodyPr wrap="square" rtlCol="0">
            <a:spAutoFit/>
          </a:bodyPr>
          <a:lstStyle/>
          <a:p>
            <a:pPr algn="ctr"/>
            <a:r>
              <a:rPr lang="it-IT" sz="2000" dirty="0"/>
              <a:t>Side </a:t>
            </a:r>
            <a:r>
              <a:rPr lang="it-IT" sz="2000" dirty="0" err="1"/>
              <a:t>chain</a:t>
            </a:r>
            <a:r>
              <a:rPr lang="it-IT" sz="2000" dirty="0"/>
              <a:t> of </a:t>
            </a:r>
            <a:r>
              <a:rPr lang="it-IT" sz="2000" b="1" dirty="0">
                <a:solidFill>
                  <a:srgbClr val="002060"/>
                </a:solidFill>
              </a:rPr>
              <a:t>Lys8</a:t>
            </a:r>
            <a:r>
              <a:rPr lang="it-IT" sz="2000" dirty="0"/>
              <a:t> </a:t>
            </a:r>
            <a:r>
              <a:rPr lang="it-IT" sz="2000" dirty="0" err="1"/>
              <a:t>coordiantes</a:t>
            </a:r>
            <a:r>
              <a:rPr lang="it-IT" sz="2000" dirty="0"/>
              <a:t> a </a:t>
            </a:r>
            <a:r>
              <a:rPr lang="it-IT" sz="2000" b="1" dirty="0" err="1">
                <a:solidFill>
                  <a:schemeClr val="tx1">
                    <a:lumMod val="50000"/>
                    <a:lumOff val="50000"/>
                  </a:schemeClr>
                </a:solidFill>
              </a:rPr>
              <a:t>Pt</a:t>
            </a:r>
            <a:r>
              <a:rPr lang="it-IT" sz="2000" dirty="0"/>
              <a:t> </a:t>
            </a:r>
            <a:r>
              <a:rPr lang="it-IT" sz="2000" dirty="0" err="1"/>
              <a:t>fragment</a:t>
            </a:r>
            <a:r>
              <a:rPr lang="it-IT" sz="2000" dirty="0"/>
              <a:t> in </a:t>
            </a:r>
            <a:r>
              <a:rPr lang="it-IT" sz="2000" dirty="0" err="1"/>
              <a:t>chain</a:t>
            </a:r>
            <a:r>
              <a:rPr lang="it-IT" sz="2000" dirty="0"/>
              <a:t> B</a:t>
            </a:r>
          </a:p>
        </p:txBody>
      </p:sp>
      <p:sp>
        <p:nvSpPr>
          <p:cNvPr id="31" name="CasellaDiTesto 30">
            <a:extLst>
              <a:ext uri="{FF2B5EF4-FFF2-40B4-BE49-F238E27FC236}">
                <a16:creationId xmlns:a16="http://schemas.microsoft.com/office/drawing/2014/main" id="{6D9F77D0-F08A-474E-9B72-75F0D24958A4}"/>
              </a:ext>
            </a:extLst>
          </p:cNvPr>
          <p:cNvSpPr txBox="1"/>
          <p:nvPr/>
        </p:nvSpPr>
        <p:spPr>
          <a:xfrm>
            <a:off x="5935136" y="3820635"/>
            <a:ext cx="2897724" cy="1600438"/>
          </a:xfrm>
          <a:prstGeom prst="rect">
            <a:avLst/>
          </a:prstGeom>
          <a:noFill/>
        </p:spPr>
        <p:txBody>
          <a:bodyPr wrap="square" rtlCol="0">
            <a:spAutoFit/>
          </a:bodyPr>
          <a:lstStyle/>
          <a:p>
            <a:pPr algn="ctr"/>
            <a:r>
              <a:rPr lang="it-IT" sz="2000" dirty="0"/>
              <a:t>A </a:t>
            </a:r>
            <a:r>
              <a:rPr lang="it-IT" sz="2000" b="1" dirty="0" err="1">
                <a:solidFill>
                  <a:schemeClr val="tx1">
                    <a:lumMod val="50000"/>
                    <a:lumOff val="50000"/>
                  </a:schemeClr>
                </a:solidFill>
              </a:rPr>
              <a:t>Pt</a:t>
            </a:r>
            <a:r>
              <a:rPr lang="it-IT" sz="2000" dirty="0"/>
              <a:t> </a:t>
            </a:r>
            <a:r>
              <a:rPr lang="it-IT" sz="2000" dirty="0" err="1"/>
              <a:t>fragment</a:t>
            </a:r>
            <a:r>
              <a:rPr lang="it-IT" sz="2000" dirty="0"/>
              <a:t> </a:t>
            </a:r>
            <a:r>
              <a:rPr lang="it-IT" sz="2000" dirty="0" err="1"/>
              <a:t>is</a:t>
            </a:r>
            <a:r>
              <a:rPr lang="it-IT" sz="2000" dirty="0"/>
              <a:t> </a:t>
            </a:r>
            <a:r>
              <a:rPr lang="it-IT" sz="2000" dirty="0" err="1"/>
              <a:t>found</a:t>
            </a:r>
            <a:r>
              <a:rPr lang="it-IT" sz="2000" dirty="0"/>
              <a:t> </a:t>
            </a:r>
            <a:r>
              <a:rPr lang="it-IT" sz="2000" dirty="0" err="1"/>
              <a:t>close</a:t>
            </a:r>
            <a:r>
              <a:rPr lang="it-IT" sz="2000" dirty="0"/>
              <a:t> to the side </a:t>
            </a:r>
            <a:r>
              <a:rPr lang="it-IT" sz="2000" dirty="0" err="1"/>
              <a:t>chain</a:t>
            </a:r>
            <a:r>
              <a:rPr lang="it-IT" sz="2000" dirty="0"/>
              <a:t> of </a:t>
            </a:r>
            <a:r>
              <a:rPr lang="it-IT" sz="2000" b="1" dirty="0">
                <a:solidFill>
                  <a:srgbClr val="FFC000"/>
                </a:solidFill>
              </a:rPr>
              <a:t>Met7</a:t>
            </a:r>
            <a:r>
              <a:rPr lang="it-IT" sz="2000" dirty="0"/>
              <a:t> </a:t>
            </a:r>
            <a:r>
              <a:rPr lang="it-IT" sz="2000" dirty="0" err="1"/>
              <a:t>both</a:t>
            </a:r>
            <a:r>
              <a:rPr lang="it-IT" sz="2000" dirty="0"/>
              <a:t> A and B </a:t>
            </a:r>
            <a:r>
              <a:rPr lang="it-IT" sz="2000" dirty="0" err="1"/>
              <a:t>chains</a:t>
            </a:r>
            <a:endParaRPr lang="it-IT" sz="2000" dirty="0"/>
          </a:p>
          <a:p>
            <a:endParaRPr lang="it-IT" dirty="0"/>
          </a:p>
        </p:txBody>
      </p:sp>
      <p:sp>
        <p:nvSpPr>
          <p:cNvPr id="32" name="Rettangolo 31">
            <a:extLst>
              <a:ext uri="{FF2B5EF4-FFF2-40B4-BE49-F238E27FC236}">
                <a16:creationId xmlns:a16="http://schemas.microsoft.com/office/drawing/2014/main" id="{97E1F9E0-5763-2349-B5BE-6C4D701B4502}"/>
              </a:ext>
            </a:extLst>
          </p:cNvPr>
          <p:cNvSpPr/>
          <p:nvPr/>
        </p:nvSpPr>
        <p:spPr>
          <a:xfrm>
            <a:off x="161492" y="93693"/>
            <a:ext cx="4572000" cy="253916"/>
          </a:xfrm>
          <a:prstGeom prst="rect">
            <a:avLst/>
          </a:prstGeom>
        </p:spPr>
        <p:txBody>
          <a:bodyPr>
            <a:spAutoFit/>
          </a:bodyPr>
          <a:lstStyle/>
          <a:p>
            <a:r>
              <a:rPr lang="it-IT" sz="1050" dirty="0"/>
              <a:t>N. </a:t>
            </a:r>
            <a:r>
              <a:rPr lang="it-IT" sz="1050" dirty="0" err="1"/>
              <a:t>Balasco</a:t>
            </a:r>
            <a:r>
              <a:rPr lang="it-IT" sz="1050" dirty="0"/>
              <a:t> </a:t>
            </a:r>
            <a:r>
              <a:rPr lang="it-IT" sz="1050" i="1" dirty="0"/>
              <a:t>et al. Dalton Trans.</a:t>
            </a:r>
            <a:r>
              <a:rPr lang="it-IT" sz="1050" dirty="0"/>
              <a:t>, 2020, </a:t>
            </a:r>
            <a:r>
              <a:rPr lang="it-IT" sz="1050" b="1" dirty="0"/>
              <a:t>49</a:t>
            </a:r>
            <a:r>
              <a:rPr lang="it-IT" sz="1050" dirty="0"/>
              <a:t>, 12450 </a:t>
            </a:r>
          </a:p>
        </p:txBody>
      </p:sp>
      <p:pic>
        <p:nvPicPr>
          <p:cNvPr id="2" name="Audio Recording 29 apr 2021, 18:16:04" descr="Audio Recording 29 apr 2021, 18:16:04">
            <a:hlinkClick r:id="" action="ppaction://media"/>
            <a:extLst>
              <a:ext uri="{FF2B5EF4-FFF2-40B4-BE49-F238E27FC236}">
                <a16:creationId xmlns:a16="http://schemas.microsoft.com/office/drawing/2014/main" id="{CFB92A9C-CBC3-7042-8CBB-D6813017C3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19543" y="-47230"/>
            <a:ext cx="406400" cy="406400"/>
          </a:xfrm>
          <a:prstGeom prst="rect">
            <a:avLst/>
          </a:prstGeom>
        </p:spPr>
      </p:pic>
    </p:spTree>
    <p:extLst>
      <p:ext uri="{BB962C8B-B14F-4D97-AF65-F5344CB8AC3E}">
        <p14:creationId xmlns:p14="http://schemas.microsoft.com/office/powerpoint/2010/main" val="1395003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C9B2DF5C-A046-8242-A49C-E19036568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4132" y="5288132"/>
            <a:ext cx="1569868" cy="1569868"/>
          </a:xfrm>
          <a:prstGeom prst="rect">
            <a:avLst/>
          </a:prstGeom>
        </p:spPr>
      </p:pic>
      <p:sp>
        <p:nvSpPr>
          <p:cNvPr id="5" name="TextBox 6">
            <a:extLst>
              <a:ext uri="{FF2B5EF4-FFF2-40B4-BE49-F238E27FC236}">
                <a16:creationId xmlns:a16="http://schemas.microsoft.com/office/drawing/2014/main" id="{D4F6EA24-FE02-4945-B76C-35C721495A6C}"/>
              </a:ext>
            </a:extLst>
          </p:cNvPr>
          <p:cNvSpPr txBox="1"/>
          <p:nvPr/>
        </p:nvSpPr>
        <p:spPr>
          <a:xfrm>
            <a:off x="364064" y="685800"/>
            <a:ext cx="8153400" cy="461665"/>
          </a:xfrm>
          <a:prstGeom prst="rect">
            <a:avLst/>
          </a:prstGeom>
          <a:noFill/>
        </p:spPr>
        <p:txBody>
          <a:bodyPr wrap="square" rtlCol="0">
            <a:spAutoFit/>
          </a:bodyPr>
          <a:lstStyle/>
          <a:p>
            <a:r>
              <a:rPr lang="fr-FR" sz="2400" b="1" dirty="0">
                <a:latin typeface="Palatino Linotype" panose="02040502050505030304" pitchFamily="18" charset="0"/>
              </a:rPr>
              <a:t>Results and Discussion: </a:t>
            </a:r>
            <a:r>
              <a:rPr lang="fr-FR" sz="2400" b="1" dirty="0" err="1">
                <a:latin typeface="Palatino Linotype" panose="02040502050505030304" pitchFamily="18" charset="0"/>
              </a:rPr>
              <a:t>crystallographic</a:t>
            </a:r>
            <a:r>
              <a:rPr lang="fr-FR" sz="2400" b="1" dirty="0">
                <a:latin typeface="Palatino Linotype" panose="02040502050505030304" pitchFamily="18" charset="0"/>
              </a:rPr>
              <a:t> data</a:t>
            </a:r>
          </a:p>
        </p:txBody>
      </p:sp>
      <p:grpSp>
        <p:nvGrpSpPr>
          <p:cNvPr id="8" name="Gruppo 7">
            <a:extLst>
              <a:ext uri="{FF2B5EF4-FFF2-40B4-BE49-F238E27FC236}">
                <a16:creationId xmlns:a16="http://schemas.microsoft.com/office/drawing/2014/main" id="{0639193D-289C-0140-AF0C-DA2B92932D37}"/>
              </a:ext>
            </a:extLst>
          </p:cNvPr>
          <p:cNvGrpSpPr/>
          <p:nvPr/>
        </p:nvGrpSpPr>
        <p:grpSpPr>
          <a:xfrm>
            <a:off x="7127411" y="1378725"/>
            <a:ext cx="2016589" cy="1726909"/>
            <a:chOff x="7696200" y="3470185"/>
            <a:chExt cx="1447362" cy="1254175"/>
          </a:xfrm>
        </p:grpSpPr>
        <p:pic>
          <p:nvPicPr>
            <p:cNvPr id="9" name="Immagine 8" descr="Immagine che contiene mappa&#10;&#10;Descrizione generata automaticamente">
              <a:extLst>
                <a:ext uri="{FF2B5EF4-FFF2-40B4-BE49-F238E27FC236}">
                  <a16:creationId xmlns:a16="http://schemas.microsoft.com/office/drawing/2014/main" id="{F9A1E4D0-12DD-F548-9499-64A1E96EA9EE}"/>
                </a:ext>
              </a:extLst>
            </p:cNvPr>
            <p:cNvPicPr>
              <a:picLocks noChangeAspect="1"/>
            </p:cNvPicPr>
            <p:nvPr/>
          </p:nvPicPr>
          <p:blipFill rotWithShape="1">
            <a:blip r:embed="rId5">
              <a:extLst>
                <a:ext uri="{28A0092B-C50C-407E-A947-70E740481C1C}">
                  <a14:useLocalDpi xmlns:a14="http://schemas.microsoft.com/office/drawing/2010/main" val="0"/>
                </a:ext>
              </a:extLst>
            </a:blip>
            <a:srcRect l="51969" t="53894"/>
            <a:stretch/>
          </p:blipFill>
          <p:spPr>
            <a:xfrm>
              <a:off x="7696200" y="3470185"/>
              <a:ext cx="1447362" cy="1197749"/>
            </a:xfrm>
            <a:prstGeom prst="rect">
              <a:avLst/>
            </a:prstGeom>
          </p:spPr>
        </p:pic>
        <p:sp>
          <p:nvSpPr>
            <p:cNvPr id="10" name="Rettangolo 9">
              <a:extLst>
                <a:ext uri="{FF2B5EF4-FFF2-40B4-BE49-F238E27FC236}">
                  <a16:creationId xmlns:a16="http://schemas.microsoft.com/office/drawing/2014/main" id="{9C92AD13-50B0-034D-A787-280292EB7D4C}"/>
                </a:ext>
              </a:extLst>
            </p:cNvPr>
            <p:cNvSpPr/>
            <p:nvPr/>
          </p:nvSpPr>
          <p:spPr>
            <a:xfrm>
              <a:off x="7769963" y="4507566"/>
              <a:ext cx="115107" cy="216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uppo 10">
            <a:extLst>
              <a:ext uri="{FF2B5EF4-FFF2-40B4-BE49-F238E27FC236}">
                <a16:creationId xmlns:a16="http://schemas.microsoft.com/office/drawing/2014/main" id="{C3068D11-10A4-2648-A4DB-75D70ECDED78}"/>
              </a:ext>
            </a:extLst>
          </p:cNvPr>
          <p:cNvGrpSpPr/>
          <p:nvPr/>
        </p:nvGrpSpPr>
        <p:grpSpPr>
          <a:xfrm>
            <a:off x="339260" y="4823664"/>
            <a:ext cx="2321607" cy="1997099"/>
            <a:chOff x="4380693" y="1097198"/>
            <a:chExt cx="1447362" cy="1329396"/>
          </a:xfrm>
        </p:grpSpPr>
        <p:pic>
          <p:nvPicPr>
            <p:cNvPr id="12" name="Immagine 11" descr="Immagine che contiene mappa&#10;&#10;Descrizione generata automaticamente">
              <a:extLst>
                <a:ext uri="{FF2B5EF4-FFF2-40B4-BE49-F238E27FC236}">
                  <a16:creationId xmlns:a16="http://schemas.microsoft.com/office/drawing/2014/main" id="{26F9C871-D214-D246-B4C8-7C6EAE8F1138}"/>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b="46729"/>
            <a:stretch/>
          </p:blipFill>
          <p:spPr>
            <a:xfrm>
              <a:off x="4380693" y="1097198"/>
              <a:ext cx="1447362" cy="1329396"/>
            </a:xfrm>
            <a:prstGeom prst="rect">
              <a:avLst/>
            </a:prstGeom>
          </p:spPr>
        </p:pic>
        <p:sp>
          <p:nvSpPr>
            <p:cNvPr id="13" name="Rettangolo 12">
              <a:extLst>
                <a:ext uri="{FF2B5EF4-FFF2-40B4-BE49-F238E27FC236}">
                  <a16:creationId xmlns:a16="http://schemas.microsoft.com/office/drawing/2014/main" id="{062D594F-7605-644E-9B6E-55E0B5B1C107}"/>
                </a:ext>
              </a:extLst>
            </p:cNvPr>
            <p:cNvSpPr/>
            <p:nvPr/>
          </p:nvSpPr>
          <p:spPr>
            <a:xfrm>
              <a:off x="4380693" y="2209800"/>
              <a:ext cx="115107" cy="216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uppo 13">
            <a:extLst>
              <a:ext uri="{FF2B5EF4-FFF2-40B4-BE49-F238E27FC236}">
                <a16:creationId xmlns:a16="http://schemas.microsoft.com/office/drawing/2014/main" id="{27464FA0-F680-7449-A4D1-FCFC453A8D6E}"/>
              </a:ext>
            </a:extLst>
          </p:cNvPr>
          <p:cNvGrpSpPr/>
          <p:nvPr/>
        </p:nvGrpSpPr>
        <p:grpSpPr>
          <a:xfrm>
            <a:off x="3115554" y="4823664"/>
            <a:ext cx="2321606" cy="1728065"/>
            <a:chOff x="4405860" y="3338538"/>
            <a:chExt cx="1587250" cy="1329396"/>
          </a:xfrm>
        </p:grpSpPr>
        <p:pic>
          <p:nvPicPr>
            <p:cNvPr id="15" name="Immagine 14" descr="Immagine che contiene mappa&#10;&#10;Descrizione generata automaticamente">
              <a:extLst>
                <a:ext uri="{FF2B5EF4-FFF2-40B4-BE49-F238E27FC236}">
                  <a16:creationId xmlns:a16="http://schemas.microsoft.com/office/drawing/2014/main" id="{EA4269AD-9A0D-614B-A8C2-1AE01668F012}"/>
                </a:ext>
              </a:extLst>
            </p:cNvPr>
            <p:cNvPicPr>
              <a:picLocks noChangeAspect="1"/>
            </p:cNvPicPr>
            <p:nvPr/>
          </p:nvPicPr>
          <p:blipFill rotWithShape="1">
            <a:blip r:embed="rId5">
              <a:extLst>
                <a:ext uri="{28A0092B-C50C-407E-A947-70E740481C1C}">
                  <a14:useLocalDpi xmlns:a14="http://schemas.microsoft.com/office/drawing/2010/main" val="0"/>
                </a:ext>
              </a:extLst>
            </a:blip>
            <a:srcRect t="53337" r="51969"/>
            <a:stretch/>
          </p:blipFill>
          <p:spPr>
            <a:xfrm>
              <a:off x="4405860" y="3338538"/>
              <a:ext cx="1587250" cy="1329396"/>
            </a:xfrm>
            <a:prstGeom prst="rect">
              <a:avLst/>
            </a:prstGeom>
          </p:spPr>
        </p:pic>
        <p:sp>
          <p:nvSpPr>
            <p:cNvPr id="16" name="Rettangolo 15">
              <a:extLst>
                <a:ext uri="{FF2B5EF4-FFF2-40B4-BE49-F238E27FC236}">
                  <a16:creationId xmlns:a16="http://schemas.microsoft.com/office/drawing/2014/main" id="{EE434053-9502-AF45-8E3C-C9474A684C6D}"/>
                </a:ext>
              </a:extLst>
            </p:cNvPr>
            <p:cNvSpPr/>
            <p:nvPr/>
          </p:nvSpPr>
          <p:spPr>
            <a:xfrm>
              <a:off x="4438246" y="4431406"/>
              <a:ext cx="115107" cy="216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uppo 17">
            <a:extLst>
              <a:ext uri="{FF2B5EF4-FFF2-40B4-BE49-F238E27FC236}">
                <a16:creationId xmlns:a16="http://schemas.microsoft.com/office/drawing/2014/main" id="{15C8E491-351E-8D4D-81BF-DD0F635A6A38}"/>
              </a:ext>
            </a:extLst>
          </p:cNvPr>
          <p:cNvGrpSpPr/>
          <p:nvPr/>
        </p:nvGrpSpPr>
        <p:grpSpPr>
          <a:xfrm>
            <a:off x="5321141" y="1299025"/>
            <a:ext cx="2017027" cy="1886310"/>
            <a:chOff x="7696200" y="1341430"/>
            <a:chExt cx="1447800" cy="1401810"/>
          </a:xfrm>
        </p:grpSpPr>
        <p:pic>
          <p:nvPicPr>
            <p:cNvPr id="19" name="Immagine 18" descr="Immagine che contiene mappa&#10;&#10;Descrizione generata automaticamente">
              <a:extLst>
                <a:ext uri="{FF2B5EF4-FFF2-40B4-BE49-F238E27FC236}">
                  <a16:creationId xmlns:a16="http://schemas.microsoft.com/office/drawing/2014/main" id="{76C01D12-197A-9547-BE0C-D1863FA0C9D6}"/>
                </a:ext>
              </a:extLst>
            </p:cNvPr>
            <p:cNvPicPr>
              <a:picLocks noChangeAspect="1"/>
            </p:cNvPicPr>
            <p:nvPr/>
          </p:nvPicPr>
          <p:blipFill rotWithShape="1">
            <a:blip r:embed="rId5">
              <a:extLst>
                <a:ext uri="{28A0092B-C50C-407E-A947-70E740481C1C}">
                  <a14:useLocalDpi xmlns:a14="http://schemas.microsoft.com/office/drawing/2010/main" val="0"/>
                </a:ext>
              </a:extLst>
            </a:blip>
            <a:srcRect l="52473" b="46606"/>
            <a:stretch/>
          </p:blipFill>
          <p:spPr>
            <a:xfrm>
              <a:off x="7696638" y="1341430"/>
              <a:ext cx="1447362" cy="1401810"/>
            </a:xfrm>
            <a:prstGeom prst="rect">
              <a:avLst/>
            </a:prstGeom>
          </p:spPr>
        </p:pic>
        <p:sp>
          <p:nvSpPr>
            <p:cNvPr id="20" name="Rettangolo 19">
              <a:extLst>
                <a:ext uri="{FF2B5EF4-FFF2-40B4-BE49-F238E27FC236}">
                  <a16:creationId xmlns:a16="http://schemas.microsoft.com/office/drawing/2014/main" id="{E0F73DA1-B52D-E547-A46A-C55786165867}"/>
                </a:ext>
              </a:extLst>
            </p:cNvPr>
            <p:cNvSpPr/>
            <p:nvPr/>
          </p:nvSpPr>
          <p:spPr>
            <a:xfrm>
              <a:off x="7696200" y="2546837"/>
              <a:ext cx="150391" cy="174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2" name="Immagine 21">
            <a:extLst>
              <a:ext uri="{FF2B5EF4-FFF2-40B4-BE49-F238E27FC236}">
                <a16:creationId xmlns:a16="http://schemas.microsoft.com/office/drawing/2014/main" id="{591FBB70-F369-2D40-B81E-6D12F4C6FB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513" y="1603830"/>
            <a:ext cx="4705218" cy="2708771"/>
          </a:xfrm>
          <a:prstGeom prst="rect">
            <a:avLst/>
          </a:prstGeom>
        </p:spPr>
      </p:pic>
      <p:sp>
        <p:nvSpPr>
          <p:cNvPr id="7" name="CasellaDiTesto 6">
            <a:extLst>
              <a:ext uri="{FF2B5EF4-FFF2-40B4-BE49-F238E27FC236}">
                <a16:creationId xmlns:a16="http://schemas.microsoft.com/office/drawing/2014/main" id="{7E2B7620-EAA1-3F4C-AC68-84EB9AED0D01}"/>
              </a:ext>
            </a:extLst>
          </p:cNvPr>
          <p:cNvSpPr txBox="1"/>
          <p:nvPr/>
        </p:nvSpPr>
        <p:spPr>
          <a:xfrm>
            <a:off x="0" y="1143643"/>
            <a:ext cx="1720514" cy="1015663"/>
          </a:xfrm>
          <a:prstGeom prst="rect">
            <a:avLst/>
          </a:prstGeom>
          <a:noFill/>
        </p:spPr>
        <p:txBody>
          <a:bodyPr wrap="square" rtlCol="0">
            <a:spAutoFit/>
          </a:bodyPr>
          <a:lstStyle/>
          <a:p>
            <a:pPr algn="ctr"/>
            <a:r>
              <a:rPr lang="en-US" sz="2000" b="1" dirty="0">
                <a:solidFill>
                  <a:srgbClr val="0070C0"/>
                </a:solidFill>
              </a:rPr>
              <a:t>CDDP soaking for 72h</a:t>
            </a:r>
          </a:p>
        </p:txBody>
      </p:sp>
      <p:sp>
        <p:nvSpPr>
          <p:cNvPr id="23" name="CasellaDiTesto 22">
            <a:extLst>
              <a:ext uri="{FF2B5EF4-FFF2-40B4-BE49-F238E27FC236}">
                <a16:creationId xmlns:a16="http://schemas.microsoft.com/office/drawing/2014/main" id="{504755BD-2181-9D4A-A7DF-8829F6E11A62}"/>
              </a:ext>
            </a:extLst>
          </p:cNvPr>
          <p:cNvSpPr txBox="1"/>
          <p:nvPr/>
        </p:nvSpPr>
        <p:spPr>
          <a:xfrm>
            <a:off x="5634418" y="3567751"/>
            <a:ext cx="3325091" cy="1323439"/>
          </a:xfrm>
          <a:prstGeom prst="rect">
            <a:avLst/>
          </a:prstGeom>
          <a:noFill/>
        </p:spPr>
        <p:txBody>
          <a:bodyPr wrap="square" rtlCol="0">
            <a:spAutoFit/>
          </a:bodyPr>
          <a:lstStyle/>
          <a:p>
            <a:pPr algn="ctr"/>
            <a:r>
              <a:rPr lang="en-US" sz="2000" dirty="0"/>
              <a:t>An additional </a:t>
            </a:r>
            <a:r>
              <a:rPr lang="en-US" sz="2000" b="1" dirty="0">
                <a:solidFill>
                  <a:schemeClr val="tx1">
                    <a:lumMod val="50000"/>
                    <a:lumOff val="50000"/>
                  </a:schemeClr>
                </a:solidFill>
              </a:rPr>
              <a:t>Pt</a:t>
            </a:r>
            <a:r>
              <a:rPr lang="en-US" sz="2000" dirty="0"/>
              <a:t> binding site is found close to the side chain of </a:t>
            </a:r>
            <a:r>
              <a:rPr lang="en-US" sz="2000" b="1" dirty="0">
                <a:solidFill>
                  <a:srgbClr val="002060"/>
                </a:solidFill>
              </a:rPr>
              <a:t>H146</a:t>
            </a:r>
            <a:r>
              <a:rPr lang="en-US" sz="2000" dirty="0"/>
              <a:t> in both A and B chains</a:t>
            </a:r>
          </a:p>
        </p:txBody>
      </p:sp>
      <p:sp>
        <p:nvSpPr>
          <p:cNvPr id="24" name="Rettangolo 23">
            <a:extLst>
              <a:ext uri="{FF2B5EF4-FFF2-40B4-BE49-F238E27FC236}">
                <a16:creationId xmlns:a16="http://schemas.microsoft.com/office/drawing/2014/main" id="{2B2EA4FF-D29C-6E40-9FDC-7E468EBE2801}"/>
              </a:ext>
            </a:extLst>
          </p:cNvPr>
          <p:cNvSpPr/>
          <p:nvPr/>
        </p:nvSpPr>
        <p:spPr>
          <a:xfrm>
            <a:off x="161492" y="93693"/>
            <a:ext cx="4572000" cy="253916"/>
          </a:xfrm>
          <a:prstGeom prst="rect">
            <a:avLst/>
          </a:prstGeom>
        </p:spPr>
        <p:txBody>
          <a:bodyPr>
            <a:spAutoFit/>
          </a:bodyPr>
          <a:lstStyle/>
          <a:p>
            <a:r>
              <a:rPr lang="it-IT" sz="1050" dirty="0"/>
              <a:t>N. </a:t>
            </a:r>
            <a:r>
              <a:rPr lang="it-IT" sz="1050" dirty="0" err="1"/>
              <a:t>Balasco</a:t>
            </a:r>
            <a:r>
              <a:rPr lang="it-IT" sz="1050" dirty="0"/>
              <a:t> </a:t>
            </a:r>
            <a:r>
              <a:rPr lang="it-IT" sz="1050" i="1" dirty="0"/>
              <a:t>et al. Dalton Trans.</a:t>
            </a:r>
            <a:r>
              <a:rPr lang="it-IT" sz="1050" dirty="0"/>
              <a:t>, 2020, </a:t>
            </a:r>
            <a:r>
              <a:rPr lang="it-IT" sz="1050" b="1" dirty="0"/>
              <a:t>49</a:t>
            </a:r>
            <a:r>
              <a:rPr lang="it-IT" sz="1050" dirty="0"/>
              <a:t>, 12450 </a:t>
            </a:r>
          </a:p>
        </p:txBody>
      </p:sp>
      <p:pic>
        <p:nvPicPr>
          <p:cNvPr id="2" name="Audio Recording 29 apr 2021, 18:26:19" descr="Audio Recording 29 apr 2021, 18:26:19">
            <a:hlinkClick r:id="" action="ppaction://media"/>
            <a:extLst>
              <a:ext uri="{FF2B5EF4-FFF2-40B4-BE49-F238E27FC236}">
                <a16:creationId xmlns:a16="http://schemas.microsoft.com/office/drawing/2014/main" id="{30025B37-D2CA-824B-8EC6-7629DC6BDC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03608" y="6935"/>
            <a:ext cx="447605" cy="447605"/>
          </a:xfrm>
          <a:prstGeom prst="rect">
            <a:avLst/>
          </a:prstGeom>
        </p:spPr>
      </p:pic>
    </p:spTree>
    <p:extLst>
      <p:ext uri="{BB962C8B-B14F-4D97-AF65-F5344CB8AC3E}">
        <p14:creationId xmlns:p14="http://schemas.microsoft.com/office/powerpoint/2010/main" val="3537019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13D53DC5-6457-DC4A-A58C-46D93BACC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4132" y="5288132"/>
            <a:ext cx="1569868" cy="1569868"/>
          </a:xfrm>
          <a:prstGeom prst="rect">
            <a:avLst/>
          </a:prstGeom>
        </p:spPr>
      </p:pic>
      <p:sp>
        <p:nvSpPr>
          <p:cNvPr id="5" name="TextBox 6">
            <a:extLst>
              <a:ext uri="{FF2B5EF4-FFF2-40B4-BE49-F238E27FC236}">
                <a16:creationId xmlns:a16="http://schemas.microsoft.com/office/drawing/2014/main" id="{41CF2815-38F3-E148-996F-625EB1F478DE}"/>
              </a:ext>
            </a:extLst>
          </p:cNvPr>
          <p:cNvSpPr txBox="1"/>
          <p:nvPr/>
        </p:nvSpPr>
        <p:spPr>
          <a:xfrm>
            <a:off x="364064" y="685800"/>
            <a:ext cx="8153400" cy="461665"/>
          </a:xfrm>
          <a:prstGeom prst="rect">
            <a:avLst/>
          </a:prstGeom>
          <a:noFill/>
        </p:spPr>
        <p:txBody>
          <a:bodyPr wrap="square" rtlCol="0">
            <a:spAutoFit/>
          </a:bodyPr>
          <a:lstStyle/>
          <a:p>
            <a:r>
              <a:rPr lang="fr-FR" sz="2400" b="1" dirty="0">
                <a:latin typeface="Palatino Linotype" panose="02040502050505030304" pitchFamily="18" charset="0"/>
              </a:rPr>
              <a:t>Results and Discussion: </a:t>
            </a:r>
            <a:r>
              <a:rPr lang="en-US" sz="2400" b="1" dirty="0"/>
              <a:t>Mass spectrometry analysis</a:t>
            </a:r>
          </a:p>
        </p:txBody>
      </p:sp>
      <p:pic>
        <p:nvPicPr>
          <p:cNvPr id="19" name="Immagine 18">
            <a:extLst>
              <a:ext uri="{FF2B5EF4-FFF2-40B4-BE49-F238E27FC236}">
                <a16:creationId xmlns:a16="http://schemas.microsoft.com/office/drawing/2014/main" id="{AA79475D-1CF2-8947-800A-A586161ED6C2}"/>
              </a:ext>
            </a:extLst>
          </p:cNvPr>
          <p:cNvPicPr>
            <a:picLocks noChangeAspect="1"/>
          </p:cNvPicPr>
          <p:nvPr/>
        </p:nvPicPr>
        <p:blipFill rotWithShape="1">
          <a:blip r:embed="rId5">
            <a:extLst>
              <a:ext uri="{28A0092B-C50C-407E-A947-70E740481C1C}">
                <a14:useLocalDpi xmlns:a14="http://schemas.microsoft.com/office/drawing/2010/main" val="0"/>
              </a:ext>
            </a:extLst>
          </a:blip>
          <a:srcRect b="66228"/>
          <a:stretch/>
        </p:blipFill>
        <p:spPr>
          <a:xfrm>
            <a:off x="0" y="1321014"/>
            <a:ext cx="6012138" cy="1459656"/>
          </a:xfrm>
          <a:prstGeom prst="rect">
            <a:avLst/>
          </a:prstGeom>
        </p:spPr>
      </p:pic>
      <p:grpSp>
        <p:nvGrpSpPr>
          <p:cNvPr id="20" name="Gruppo 19">
            <a:extLst>
              <a:ext uri="{FF2B5EF4-FFF2-40B4-BE49-F238E27FC236}">
                <a16:creationId xmlns:a16="http://schemas.microsoft.com/office/drawing/2014/main" id="{E6699839-5F14-4A45-A2B3-64F0EA3C2F27}"/>
              </a:ext>
            </a:extLst>
          </p:cNvPr>
          <p:cNvGrpSpPr/>
          <p:nvPr/>
        </p:nvGrpSpPr>
        <p:grpSpPr>
          <a:xfrm>
            <a:off x="382979" y="1332849"/>
            <a:ext cx="8769927" cy="1527250"/>
            <a:chOff x="381000" y="1232680"/>
            <a:chExt cx="8769927" cy="1527250"/>
          </a:xfrm>
        </p:grpSpPr>
        <p:pic>
          <p:nvPicPr>
            <p:cNvPr id="21" name="Immagine 20">
              <a:extLst>
                <a:ext uri="{FF2B5EF4-FFF2-40B4-BE49-F238E27FC236}">
                  <a16:creationId xmlns:a16="http://schemas.microsoft.com/office/drawing/2014/main" id="{4EA184FF-3076-0748-9B10-5F7AFD2CB382}"/>
                </a:ext>
              </a:extLst>
            </p:cNvPr>
            <p:cNvPicPr>
              <a:picLocks noChangeAspect="1"/>
            </p:cNvPicPr>
            <p:nvPr/>
          </p:nvPicPr>
          <p:blipFill rotWithShape="1">
            <a:blip r:embed="rId5">
              <a:extLst>
                <a:ext uri="{28A0092B-C50C-407E-A947-70E740481C1C}">
                  <a14:useLocalDpi xmlns:a14="http://schemas.microsoft.com/office/drawing/2010/main" val="0"/>
                </a:ext>
              </a:extLst>
            </a:blip>
            <a:srcRect l="45909" t="66229"/>
            <a:stretch/>
          </p:blipFill>
          <p:spPr>
            <a:xfrm>
              <a:off x="5898907" y="1232680"/>
              <a:ext cx="3252020" cy="1459656"/>
            </a:xfrm>
            <a:prstGeom prst="rect">
              <a:avLst/>
            </a:prstGeom>
          </p:spPr>
        </p:pic>
        <p:sp>
          <p:nvSpPr>
            <p:cNvPr id="22" name="Rettangolo 21">
              <a:extLst>
                <a:ext uri="{FF2B5EF4-FFF2-40B4-BE49-F238E27FC236}">
                  <a16:creationId xmlns:a16="http://schemas.microsoft.com/office/drawing/2014/main" id="{91B98EC4-7AAD-8D43-BD85-19303244C2CB}"/>
                </a:ext>
              </a:extLst>
            </p:cNvPr>
            <p:cNvSpPr/>
            <p:nvPr/>
          </p:nvSpPr>
          <p:spPr>
            <a:xfrm>
              <a:off x="3581400" y="2590800"/>
              <a:ext cx="685800" cy="101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ttangolo 22">
              <a:extLst>
                <a:ext uri="{FF2B5EF4-FFF2-40B4-BE49-F238E27FC236}">
                  <a16:creationId xmlns:a16="http://schemas.microsoft.com/office/drawing/2014/main" id="{9C9FF84F-AF66-C143-9EFD-839AC0C6FAB3}"/>
                </a:ext>
              </a:extLst>
            </p:cNvPr>
            <p:cNvSpPr/>
            <p:nvPr/>
          </p:nvSpPr>
          <p:spPr>
            <a:xfrm>
              <a:off x="5105400" y="2590800"/>
              <a:ext cx="304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ttangolo 23">
              <a:extLst>
                <a:ext uri="{FF2B5EF4-FFF2-40B4-BE49-F238E27FC236}">
                  <a16:creationId xmlns:a16="http://schemas.microsoft.com/office/drawing/2014/main" id="{1A714071-E7E4-E847-849C-0A0A5B5DA42D}"/>
                </a:ext>
              </a:extLst>
            </p:cNvPr>
            <p:cNvSpPr/>
            <p:nvPr/>
          </p:nvSpPr>
          <p:spPr>
            <a:xfrm>
              <a:off x="3245094" y="1524000"/>
              <a:ext cx="183906"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ttangolo 24">
              <a:extLst>
                <a:ext uri="{FF2B5EF4-FFF2-40B4-BE49-F238E27FC236}">
                  <a16:creationId xmlns:a16="http://schemas.microsoft.com/office/drawing/2014/main" id="{667F282C-10CF-D745-820B-25A7DD233661}"/>
                </a:ext>
              </a:extLst>
            </p:cNvPr>
            <p:cNvSpPr/>
            <p:nvPr/>
          </p:nvSpPr>
          <p:spPr>
            <a:xfrm>
              <a:off x="381000" y="1524000"/>
              <a:ext cx="15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ttangolo 25">
              <a:extLst>
                <a:ext uri="{FF2B5EF4-FFF2-40B4-BE49-F238E27FC236}">
                  <a16:creationId xmlns:a16="http://schemas.microsoft.com/office/drawing/2014/main" id="{5DB72E3D-9C91-0448-9C6A-F58964B2D58C}"/>
                </a:ext>
              </a:extLst>
            </p:cNvPr>
            <p:cNvSpPr/>
            <p:nvPr/>
          </p:nvSpPr>
          <p:spPr>
            <a:xfrm>
              <a:off x="6400800" y="1638300"/>
              <a:ext cx="15240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ttangolo 26">
              <a:extLst>
                <a:ext uri="{FF2B5EF4-FFF2-40B4-BE49-F238E27FC236}">
                  <a16:creationId xmlns:a16="http://schemas.microsoft.com/office/drawing/2014/main" id="{76255FD8-FEE8-9344-B5B6-336695E77F87}"/>
                </a:ext>
              </a:extLst>
            </p:cNvPr>
            <p:cNvSpPr/>
            <p:nvPr/>
          </p:nvSpPr>
          <p:spPr>
            <a:xfrm>
              <a:off x="5867400" y="2362200"/>
              <a:ext cx="228600" cy="397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Immagine 27">
            <a:extLst>
              <a:ext uri="{FF2B5EF4-FFF2-40B4-BE49-F238E27FC236}">
                <a16:creationId xmlns:a16="http://schemas.microsoft.com/office/drawing/2014/main" id="{7A4F6621-8C1E-ED42-92E9-3762AE4F8C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5776" y="3081974"/>
            <a:ext cx="3664684" cy="2032608"/>
          </a:xfrm>
          <a:prstGeom prst="rect">
            <a:avLst/>
          </a:prstGeom>
        </p:spPr>
      </p:pic>
      <p:cxnSp>
        <p:nvCxnSpPr>
          <p:cNvPr id="29" name="Connettore 4 28">
            <a:extLst>
              <a:ext uri="{FF2B5EF4-FFF2-40B4-BE49-F238E27FC236}">
                <a16:creationId xmlns:a16="http://schemas.microsoft.com/office/drawing/2014/main" id="{690DFB9A-E217-354C-AD46-A92E517990D3}"/>
              </a:ext>
            </a:extLst>
          </p:cNvPr>
          <p:cNvCxnSpPr/>
          <p:nvPr/>
        </p:nvCxnSpPr>
        <p:spPr>
          <a:xfrm>
            <a:off x="1449779" y="2767169"/>
            <a:ext cx="1066800" cy="990600"/>
          </a:xfrm>
          <a:prstGeom prst="bentConnector3">
            <a:avLst>
              <a:gd name="adj1" fmla="val -729"/>
            </a:avLst>
          </a:prstGeom>
          <a:ln>
            <a:solidFill>
              <a:srgbClr val="002060"/>
            </a:solidFill>
            <a:tailEnd type="triangle"/>
          </a:ln>
        </p:spPr>
        <p:style>
          <a:lnRef idx="2">
            <a:schemeClr val="accent3"/>
          </a:lnRef>
          <a:fillRef idx="0">
            <a:schemeClr val="accent3"/>
          </a:fillRef>
          <a:effectRef idx="1">
            <a:schemeClr val="accent3"/>
          </a:effectRef>
          <a:fontRef idx="minor">
            <a:schemeClr val="tx1"/>
          </a:fontRef>
        </p:style>
      </p:cxnSp>
      <p:cxnSp>
        <p:nvCxnSpPr>
          <p:cNvPr id="30" name="Connettore 4 29">
            <a:extLst>
              <a:ext uri="{FF2B5EF4-FFF2-40B4-BE49-F238E27FC236}">
                <a16:creationId xmlns:a16="http://schemas.microsoft.com/office/drawing/2014/main" id="{E254495E-4D8B-684D-9D24-5287B72E877E}"/>
              </a:ext>
            </a:extLst>
          </p:cNvPr>
          <p:cNvCxnSpPr>
            <a:cxnSpLocks/>
          </p:cNvCxnSpPr>
          <p:nvPr/>
        </p:nvCxnSpPr>
        <p:spPr>
          <a:xfrm rot="10800000" flipV="1">
            <a:off x="6749139" y="2767769"/>
            <a:ext cx="1065600" cy="990000"/>
          </a:xfrm>
          <a:prstGeom prst="bentConnector3">
            <a:avLst>
              <a:gd name="adj1" fmla="val 92"/>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Connettore 2 30">
            <a:extLst>
              <a:ext uri="{FF2B5EF4-FFF2-40B4-BE49-F238E27FC236}">
                <a16:creationId xmlns:a16="http://schemas.microsoft.com/office/drawing/2014/main" id="{18CE11EB-09B4-7240-8B02-0F52918AE693}"/>
              </a:ext>
            </a:extLst>
          </p:cNvPr>
          <p:cNvCxnSpPr/>
          <p:nvPr/>
        </p:nvCxnSpPr>
        <p:spPr>
          <a:xfrm>
            <a:off x="4726379" y="2767169"/>
            <a:ext cx="0" cy="364270"/>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32" name="CasellaDiTesto 31">
            <a:extLst>
              <a:ext uri="{FF2B5EF4-FFF2-40B4-BE49-F238E27FC236}">
                <a16:creationId xmlns:a16="http://schemas.microsoft.com/office/drawing/2014/main" id="{2BBB1003-AC71-3F4B-B52F-25200B15EC80}"/>
              </a:ext>
            </a:extLst>
          </p:cNvPr>
          <p:cNvSpPr txBox="1"/>
          <p:nvPr/>
        </p:nvSpPr>
        <p:spPr>
          <a:xfrm>
            <a:off x="114300" y="5297003"/>
            <a:ext cx="7284027" cy="1477328"/>
          </a:xfrm>
          <a:prstGeom prst="rect">
            <a:avLst/>
          </a:prstGeom>
          <a:noFill/>
        </p:spPr>
        <p:txBody>
          <a:bodyPr wrap="square" rtlCol="0">
            <a:spAutoFit/>
          </a:bodyPr>
          <a:lstStyle/>
          <a:p>
            <a:pPr algn="just"/>
            <a:r>
              <a:rPr lang="en-US" sz="1500" dirty="0"/>
              <a:t>Bar graph summarizes the results of mass spectrometry course experiments. Two forms of native protein are observed for A and B variants of the protein. After three hours the first Pt/</a:t>
            </a:r>
            <a:r>
              <a:rPr lang="en-US" sz="1500" dirty="0">
                <a:latin typeface="Symbol" pitchFamily="2" charset="2"/>
              </a:rPr>
              <a:t>b</a:t>
            </a:r>
            <a:r>
              <a:rPr lang="en-US" sz="1500" dirty="0"/>
              <a:t>-lactoglobulin is formed. Longer reaction times (9h) give rise to another protein-metal fragment. Only after 36h the presence of two binding Pt sites is observed, while 72h are needed for observing adducts of the protein with three CDDP molecules</a:t>
            </a:r>
          </a:p>
        </p:txBody>
      </p:sp>
      <p:sp>
        <p:nvSpPr>
          <p:cNvPr id="33" name="CasellaDiTesto 32">
            <a:extLst>
              <a:ext uri="{FF2B5EF4-FFF2-40B4-BE49-F238E27FC236}">
                <a16:creationId xmlns:a16="http://schemas.microsoft.com/office/drawing/2014/main" id="{E09C64C4-D287-E042-B009-8DC861F5AD11}"/>
              </a:ext>
            </a:extLst>
          </p:cNvPr>
          <p:cNvSpPr txBox="1"/>
          <p:nvPr/>
        </p:nvSpPr>
        <p:spPr>
          <a:xfrm>
            <a:off x="6267363" y="3829282"/>
            <a:ext cx="2997744" cy="1015663"/>
          </a:xfrm>
          <a:prstGeom prst="rect">
            <a:avLst/>
          </a:prstGeom>
          <a:noFill/>
        </p:spPr>
        <p:txBody>
          <a:bodyPr wrap="none" rtlCol="0">
            <a:spAutoFit/>
          </a:bodyPr>
          <a:lstStyle/>
          <a:p>
            <a:r>
              <a:rPr lang="en-US" sz="1200" b="1" dirty="0">
                <a:solidFill>
                  <a:srgbClr val="002060"/>
                </a:solidFill>
              </a:rPr>
              <a:t>Blue</a:t>
            </a:r>
            <a:r>
              <a:rPr lang="en-US" sz="1200" dirty="0"/>
              <a:t>: Metal-free protein</a:t>
            </a:r>
          </a:p>
          <a:p>
            <a:r>
              <a:rPr lang="en-US" sz="1200" b="1" dirty="0">
                <a:solidFill>
                  <a:srgbClr val="DBAE15"/>
                </a:solidFill>
              </a:rPr>
              <a:t>Yellow</a:t>
            </a:r>
            <a:r>
              <a:rPr lang="en-US" sz="1200" dirty="0"/>
              <a:t>: </a:t>
            </a:r>
            <a:r>
              <a:rPr lang="en-US" sz="1200" b="1" dirty="0"/>
              <a:t>[Pt(NH</a:t>
            </a:r>
            <a:r>
              <a:rPr lang="en-US" sz="1200" b="1" baseline="-25000" dirty="0"/>
              <a:t>3</a:t>
            </a:r>
            <a:r>
              <a:rPr lang="en-US" sz="1200" b="1" dirty="0"/>
              <a:t>)</a:t>
            </a:r>
            <a:r>
              <a:rPr lang="en-US" sz="1200" b="1" baseline="-25000" dirty="0"/>
              <a:t>2</a:t>
            </a:r>
            <a:r>
              <a:rPr lang="en-US" sz="1200" b="1" dirty="0"/>
              <a:t>Cl</a:t>
            </a:r>
            <a:r>
              <a:rPr lang="en-US" sz="1200" b="1" baseline="30000" dirty="0"/>
              <a:t>+</a:t>
            </a:r>
            <a:r>
              <a:rPr lang="en-US" sz="1200" b="1" dirty="0"/>
              <a:t>]</a:t>
            </a:r>
            <a:r>
              <a:rPr lang="en-US" sz="1200" dirty="0"/>
              <a:t> or </a:t>
            </a:r>
            <a:r>
              <a:rPr lang="en-US" sz="1200" b="1" dirty="0"/>
              <a:t>[Pt(NH</a:t>
            </a:r>
            <a:r>
              <a:rPr lang="en-US" sz="1200" b="1" baseline="-25000" dirty="0"/>
              <a:t>3</a:t>
            </a:r>
            <a:r>
              <a:rPr lang="en-US" sz="1200" b="1" dirty="0"/>
              <a:t>)</a:t>
            </a:r>
            <a:r>
              <a:rPr lang="en-US" sz="1200" b="1" baseline="-25000" dirty="0"/>
              <a:t>2</a:t>
            </a:r>
            <a:r>
              <a:rPr lang="en-US" sz="1200" b="1" dirty="0"/>
              <a:t>OH</a:t>
            </a:r>
            <a:r>
              <a:rPr lang="en-US" sz="1200" b="1" baseline="-25000" dirty="0"/>
              <a:t>2</a:t>
            </a:r>
            <a:r>
              <a:rPr lang="en-US" sz="1200" b="1" baseline="30000" dirty="0"/>
              <a:t>+</a:t>
            </a:r>
            <a:r>
              <a:rPr lang="en-US" sz="1200" b="1" dirty="0"/>
              <a:t>]</a:t>
            </a:r>
            <a:endParaRPr lang="en-US" sz="1200" dirty="0"/>
          </a:p>
          <a:p>
            <a:r>
              <a:rPr lang="en-US" sz="1200" b="1" dirty="0">
                <a:solidFill>
                  <a:srgbClr val="C00000"/>
                </a:solidFill>
              </a:rPr>
              <a:t>Red</a:t>
            </a:r>
            <a:r>
              <a:rPr lang="en-US" sz="1200" dirty="0"/>
              <a:t>: </a:t>
            </a:r>
            <a:r>
              <a:rPr lang="en-US" sz="1200" b="1" dirty="0"/>
              <a:t>Pt(NH</a:t>
            </a:r>
            <a:r>
              <a:rPr lang="en-US" sz="1200" b="1" baseline="-25000" dirty="0"/>
              <a:t>3</a:t>
            </a:r>
            <a:r>
              <a:rPr lang="en-US" sz="1200" b="1" dirty="0"/>
              <a:t>)</a:t>
            </a:r>
            <a:r>
              <a:rPr lang="en-US" sz="1200" b="1" baseline="-25000" dirty="0"/>
              <a:t>2</a:t>
            </a:r>
            <a:r>
              <a:rPr lang="en-US" sz="1200" b="1" baseline="30000" dirty="0"/>
              <a:t>2+</a:t>
            </a:r>
            <a:r>
              <a:rPr lang="en-US" sz="1200" b="1" dirty="0"/>
              <a:t>]</a:t>
            </a:r>
            <a:endParaRPr lang="en-US" sz="1200" dirty="0"/>
          </a:p>
          <a:p>
            <a:r>
              <a:rPr lang="en-US" sz="1200" b="1" dirty="0">
                <a:solidFill>
                  <a:srgbClr val="00B050"/>
                </a:solidFill>
              </a:rPr>
              <a:t>Green</a:t>
            </a:r>
            <a:r>
              <a:rPr lang="en-US" sz="1200" dirty="0"/>
              <a:t>: Adduct with </a:t>
            </a:r>
            <a:r>
              <a:rPr lang="en-US" sz="1200" b="1" dirty="0"/>
              <a:t>2 CDDP</a:t>
            </a:r>
            <a:r>
              <a:rPr lang="en-US" sz="1200" dirty="0"/>
              <a:t> fragments</a:t>
            </a:r>
          </a:p>
          <a:p>
            <a:r>
              <a:rPr lang="en-US" sz="1200" b="1" dirty="0">
                <a:solidFill>
                  <a:schemeClr val="bg1">
                    <a:lumMod val="50000"/>
                  </a:schemeClr>
                </a:solidFill>
              </a:rPr>
              <a:t>Grey</a:t>
            </a:r>
            <a:r>
              <a:rPr lang="en-US" sz="1200" dirty="0"/>
              <a:t>: Adduct with </a:t>
            </a:r>
            <a:r>
              <a:rPr lang="en-US" sz="1200" b="1" dirty="0"/>
              <a:t>3 CDDP</a:t>
            </a:r>
            <a:r>
              <a:rPr lang="en-US" sz="1200" dirty="0"/>
              <a:t> fragments</a:t>
            </a:r>
          </a:p>
        </p:txBody>
      </p:sp>
      <p:sp>
        <p:nvSpPr>
          <p:cNvPr id="34" name="Rettangolo 33">
            <a:extLst>
              <a:ext uri="{FF2B5EF4-FFF2-40B4-BE49-F238E27FC236}">
                <a16:creationId xmlns:a16="http://schemas.microsoft.com/office/drawing/2014/main" id="{6D6B76EB-A641-7448-85D9-0A13B879CAB5}"/>
              </a:ext>
            </a:extLst>
          </p:cNvPr>
          <p:cNvSpPr/>
          <p:nvPr/>
        </p:nvSpPr>
        <p:spPr>
          <a:xfrm>
            <a:off x="161492" y="93693"/>
            <a:ext cx="4572000" cy="253916"/>
          </a:xfrm>
          <a:prstGeom prst="rect">
            <a:avLst/>
          </a:prstGeom>
        </p:spPr>
        <p:txBody>
          <a:bodyPr>
            <a:spAutoFit/>
          </a:bodyPr>
          <a:lstStyle/>
          <a:p>
            <a:r>
              <a:rPr lang="it-IT" sz="1050" dirty="0"/>
              <a:t>N. </a:t>
            </a:r>
            <a:r>
              <a:rPr lang="it-IT" sz="1050" dirty="0" err="1"/>
              <a:t>Balasco</a:t>
            </a:r>
            <a:r>
              <a:rPr lang="it-IT" sz="1050" dirty="0"/>
              <a:t> </a:t>
            </a:r>
            <a:r>
              <a:rPr lang="it-IT" sz="1050" i="1" dirty="0"/>
              <a:t>et al. Dalton Trans.</a:t>
            </a:r>
            <a:r>
              <a:rPr lang="it-IT" sz="1050" dirty="0"/>
              <a:t>, 2020, </a:t>
            </a:r>
            <a:r>
              <a:rPr lang="it-IT" sz="1050" b="1" dirty="0"/>
              <a:t>49</a:t>
            </a:r>
            <a:r>
              <a:rPr lang="it-IT" sz="1050" dirty="0"/>
              <a:t>, 12450 </a:t>
            </a:r>
          </a:p>
        </p:txBody>
      </p:sp>
      <p:pic>
        <p:nvPicPr>
          <p:cNvPr id="35" name="Segnale acust. registr." descr="Segnale acust. registr.">
            <a:hlinkClick r:id="" action="ppaction://media"/>
            <a:extLst>
              <a:ext uri="{FF2B5EF4-FFF2-40B4-BE49-F238E27FC236}">
                <a16:creationId xmlns:a16="http://schemas.microsoft.com/office/drawing/2014/main" id="{4F9FDA70-0964-5141-8408-A8EBA663A32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17464" y="17451"/>
            <a:ext cx="406400" cy="406400"/>
          </a:xfrm>
          <a:prstGeom prst="rect">
            <a:avLst/>
          </a:prstGeom>
        </p:spPr>
      </p:pic>
    </p:spTree>
    <p:extLst>
      <p:ext uri="{BB962C8B-B14F-4D97-AF65-F5344CB8AC3E}">
        <p14:creationId xmlns:p14="http://schemas.microsoft.com/office/powerpoint/2010/main" val="1829579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166"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BCDD9AED-1BAD-4B4B-B4EB-CAA540D39B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4132" y="5288132"/>
            <a:ext cx="1569868" cy="1569868"/>
          </a:xfrm>
          <a:prstGeom prst="rect">
            <a:avLst/>
          </a:prstGeom>
        </p:spPr>
      </p:pic>
      <p:sp>
        <p:nvSpPr>
          <p:cNvPr id="5" name="TextBox 6">
            <a:extLst>
              <a:ext uri="{FF2B5EF4-FFF2-40B4-BE49-F238E27FC236}">
                <a16:creationId xmlns:a16="http://schemas.microsoft.com/office/drawing/2014/main" id="{3B23D2E1-94CC-5A4B-BA19-3F630A753F63}"/>
              </a:ext>
            </a:extLst>
          </p:cNvPr>
          <p:cNvSpPr txBox="1"/>
          <p:nvPr/>
        </p:nvSpPr>
        <p:spPr>
          <a:xfrm>
            <a:off x="364064" y="685800"/>
            <a:ext cx="8153400" cy="830997"/>
          </a:xfrm>
          <a:prstGeom prst="rect">
            <a:avLst/>
          </a:prstGeom>
          <a:noFill/>
        </p:spPr>
        <p:txBody>
          <a:bodyPr wrap="square" rtlCol="0">
            <a:spAutoFit/>
          </a:bodyPr>
          <a:lstStyle/>
          <a:p>
            <a:r>
              <a:rPr lang="fr-FR" sz="2400" b="1" dirty="0">
                <a:latin typeface="Palatino Linotype" panose="02040502050505030304" pitchFamily="18" charset="0"/>
              </a:rPr>
              <a:t>Results and Discussion: interaction </a:t>
            </a:r>
            <a:r>
              <a:rPr lang="fr-FR" sz="2400" b="1" dirty="0" err="1">
                <a:latin typeface="Palatino Linotype" panose="02040502050505030304" pitchFamily="18" charset="0"/>
              </a:rPr>
              <a:t>with</a:t>
            </a:r>
            <a:r>
              <a:rPr lang="fr-FR" sz="2400" b="1" dirty="0">
                <a:latin typeface="Palatino Linotype" panose="02040502050505030304" pitchFamily="18" charset="0"/>
              </a:rPr>
              <a:t> </a:t>
            </a:r>
            <a:r>
              <a:rPr lang="fr-FR" sz="2400" b="1" dirty="0" err="1">
                <a:latin typeface="Palatino Linotype" panose="02040502050505030304" pitchFamily="18" charset="0"/>
              </a:rPr>
              <a:t>Oxaliplatin</a:t>
            </a:r>
            <a:endParaRPr lang="fr-FR" sz="2400" b="1" dirty="0">
              <a:latin typeface="Palatino Linotype" panose="02040502050505030304" pitchFamily="18" charset="0"/>
            </a:endParaRPr>
          </a:p>
          <a:p>
            <a:pPr algn="ctr"/>
            <a:r>
              <a:rPr lang="en-US" sz="2400" b="1" dirty="0"/>
              <a:t>In solution characterization</a:t>
            </a:r>
          </a:p>
        </p:txBody>
      </p:sp>
      <p:pic>
        <p:nvPicPr>
          <p:cNvPr id="8" name="Immagine 7">
            <a:extLst>
              <a:ext uri="{FF2B5EF4-FFF2-40B4-BE49-F238E27FC236}">
                <a16:creationId xmlns:a16="http://schemas.microsoft.com/office/drawing/2014/main" id="{58FD1265-D1C2-8443-860B-7174534DA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839" y="1981547"/>
            <a:ext cx="4494073" cy="3078133"/>
          </a:xfrm>
          <a:prstGeom prst="rect">
            <a:avLst/>
          </a:prstGeom>
        </p:spPr>
      </p:pic>
      <p:sp>
        <p:nvSpPr>
          <p:cNvPr id="9" name="CasellaDiTesto 8">
            <a:extLst>
              <a:ext uri="{FF2B5EF4-FFF2-40B4-BE49-F238E27FC236}">
                <a16:creationId xmlns:a16="http://schemas.microsoft.com/office/drawing/2014/main" id="{72C8AF77-198B-C641-89AE-5136E5395664}"/>
              </a:ext>
            </a:extLst>
          </p:cNvPr>
          <p:cNvSpPr txBox="1"/>
          <p:nvPr/>
        </p:nvSpPr>
        <p:spPr>
          <a:xfrm>
            <a:off x="5699759" y="2644170"/>
            <a:ext cx="3048001" cy="1569660"/>
          </a:xfrm>
          <a:prstGeom prst="rect">
            <a:avLst/>
          </a:prstGeom>
          <a:noFill/>
        </p:spPr>
        <p:txBody>
          <a:bodyPr wrap="square" rtlCol="0">
            <a:spAutoFit/>
          </a:bodyPr>
          <a:lstStyle/>
          <a:p>
            <a:pPr algn="ctr"/>
            <a:r>
              <a:rPr lang="it-IT" sz="2400" dirty="0"/>
              <a:t>The </a:t>
            </a:r>
            <a:r>
              <a:rPr lang="it-IT" sz="2400" dirty="0" err="1"/>
              <a:t>protein</a:t>
            </a:r>
            <a:r>
              <a:rPr lang="it-IT" sz="2400" dirty="0"/>
              <a:t> </a:t>
            </a:r>
            <a:r>
              <a:rPr lang="it-IT" sz="2400" dirty="0" err="1"/>
              <a:t>retains</a:t>
            </a:r>
            <a:r>
              <a:rPr lang="it-IT" sz="2400" dirty="0"/>
              <a:t> </a:t>
            </a:r>
            <a:r>
              <a:rPr lang="it-IT" sz="2400" dirty="0" err="1"/>
              <a:t>its</a:t>
            </a:r>
            <a:r>
              <a:rPr lang="it-IT" sz="2400" dirty="0"/>
              <a:t> </a:t>
            </a:r>
            <a:r>
              <a:rPr lang="it-IT" sz="2400" dirty="0" err="1"/>
              <a:t>secondary</a:t>
            </a:r>
            <a:r>
              <a:rPr lang="it-IT" sz="2400" dirty="0"/>
              <a:t> </a:t>
            </a:r>
            <a:r>
              <a:rPr lang="it-IT" sz="2400" dirty="0" err="1"/>
              <a:t>structure</a:t>
            </a:r>
            <a:r>
              <a:rPr lang="it-IT" sz="2400" dirty="0"/>
              <a:t> in </a:t>
            </a:r>
            <a:r>
              <a:rPr lang="it-IT" sz="2400" dirty="0" err="1"/>
              <a:t>presence</a:t>
            </a:r>
            <a:r>
              <a:rPr lang="it-IT" sz="2400" dirty="0"/>
              <a:t> of </a:t>
            </a:r>
            <a:r>
              <a:rPr lang="it-IT" sz="2400" b="1" dirty="0" err="1">
                <a:solidFill>
                  <a:srgbClr val="002060"/>
                </a:solidFill>
              </a:rPr>
              <a:t>oxaliplatin</a:t>
            </a:r>
            <a:endParaRPr lang="it-IT" sz="2400" b="1" dirty="0">
              <a:solidFill>
                <a:srgbClr val="002060"/>
              </a:solidFill>
            </a:endParaRPr>
          </a:p>
        </p:txBody>
      </p:sp>
      <p:pic>
        <p:nvPicPr>
          <p:cNvPr id="2" name="Audio Recording 27 apr 2021, 14:57:43" descr="Audio Recording 27 apr 2021, 14:57:43">
            <a:hlinkClick r:id="" action="ppaction://media"/>
            <a:extLst>
              <a:ext uri="{FF2B5EF4-FFF2-40B4-BE49-F238E27FC236}">
                <a16:creationId xmlns:a16="http://schemas.microsoft.com/office/drawing/2014/main" id="{67226873-2CAA-CE41-8FB1-B0F86E73C3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51065" y="31782"/>
            <a:ext cx="378535" cy="378535"/>
          </a:xfrm>
          <a:prstGeom prst="rect">
            <a:avLst/>
          </a:prstGeom>
        </p:spPr>
      </p:pic>
    </p:spTree>
    <p:extLst>
      <p:ext uri="{BB962C8B-B14F-4D97-AF65-F5344CB8AC3E}">
        <p14:creationId xmlns:p14="http://schemas.microsoft.com/office/powerpoint/2010/main" val="241774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3090</TotalTime>
  <Words>1352</Words>
  <Application>Microsoft Macintosh PowerPoint</Application>
  <PresentationFormat>Presentazione su schermo (4:3)</PresentationFormat>
  <Paragraphs>123</Paragraphs>
  <Slides>16</Slides>
  <Notes>1</Notes>
  <HiddenSlides>0</HiddenSlides>
  <MMClips>15</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16</vt:i4>
      </vt:variant>
    </vt:vector>
  </HeadingPairs>
  <TitlesOfParts>
    <vt:vector size="25" baseType="lpstr">
      <vt:lpstr>Arial</vt:lpstr>
      <vt:lpstr>Calibri</vt:lpstr>
      <vt:lpstr>Century Gothic</vt:lpstr>
      <vt:lpstr>Courier New</vt:lpstr>
      <vt:lpstr>Palatino Linotype</vt:lpstr>
      <vt:lpstr>Symbol</vt:lpstr>
      <vt:lpstr>Times New Roman</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MDPI</dc:creator>
  <cp:lastModifiedBy>DOMENICO LORETO</cp:lastModifiedBy>
  <cp:revision>120</cp:revision>
  <dcterms:created xsi:type="dcterms:W3CDTF">2017-05-27T02:37:01Z</dcterms:created>
  <dcterms:modified xsi:type="dcterms:W3CDTF">2021-04-29T16:38:53Z</dcterms:modified>
</cp:coreProperties>
</file>