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8" r:id="rId3"/>
    <p:sldId id="268" r:id="rId4"/>
    <p:sldId id="277" r:id="rId5"/>
    <p:sldId id="269" r:id="rId6"/>
    <p:sldId id="274" r:id="rId7"/>
    <p:sldId id="271" r:id="rId8"/>
    <p:sldId id="272" r:id="rId9"/>
    <p:sldId id="273" r:id="rId10"/>
    <p:sldId id="275" r:id="rId11"/>
    <p:sldId id="265"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7B7C"/>
    <a:srgbClr val="EAEAEA"/>
    <a:srgbClr val="FCFBF2"/>
    <a:srgbClr val="000000"/>
    <a:srgbClr val="EBE4AF"/>
    <a:srgbClr val="EBFFFF"/>
    <a:srgbClr val="073759"/>
    <a:srgbClr val="CCFFFF"/>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3" d="100"/>
          <a:sy n="73" d="100"/>
        </p:scale>
        <p:origin x="1476"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519AEB6-5A5C-4DB2-9D46-98EABA38A501}" type="datetimeFigureOut">
              <a:rPr lang="en-US" smtClean="0"/>
              <a:t>4/22/2021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23968297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19AEB6-5A5C-4DB2-9D46-98EABA38A501}" type="datetimeFigureOut">
              <a:rPr lang="en-US" smtClean="0"/>
              <a:t>4/22/2021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3554577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19AEB6-5A5C-4DB2-9D46-98EABA38A501}" type="datetimeFigureOut">
              <a:rPr lang="en-US" smtClean="0"/>
              <a:t>4/22/2021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20583426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19AEB6-5A5C-4DB2-9D46-98EABA38A501}" type="datetimeFigureOut">
              <a:rPr lang="en-US" smtClean="0"/>
              <a:t>4/22/2021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1399348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19AEB6-5A5C-4DB2-9D46-98EABA38A501}" type="datetimeFigureOut">
              <a:rPr lang="en-US" smtClean="0"/>
              <a:t>4/22/2021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6258986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519AEB6-5A5C-4DB2-9D46-98EABA38A501}" type="datetimeFigureOut">
              <a:rPr lang="en-US" smtClean="0"/>
              <a:t>4/22/2021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2714485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519AEB6-5A5C-4DB2-9D46-98EABA38A501}" type="datetimeFigureOut">
              <a:rPr lang="en-US" smtClean="0"/>
              <a:t>4/22/2021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42239390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519AEB6-5A5C-4DB2-9D46-98EABA38A501}" type="datetimeFigureOut">
              <a:rPr lang="en-US" smtClean="0"/>
              <a:t>4/22/2021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35780777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19AEB6-5A5C-4DB2-9D46-98EABA38A501}" type="datetimeFigureOut">
              <a:rPr lang="en-US" smtClean="0"/>
              <a:t>4/22/2021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16295772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519AEB6-5A5C-4DB2-9D46-98EABA38A501}" type="datetimeFigureOut">
              <a:rPr lang="en-US" smtClean="0"/>
              <a:t>4/22/2021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31453174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519AEB6-5A5C-4DB2-9D46-98EABA38A501}" type="datetimeFigureOut">
              <a:rPr lang="en-US" smtClean="0"/>
              <a:t>4/22/2021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19904056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19AEB6-5A5C-4DB2-9D46-98EABA38A501}" type="datetimeFigureOut">
              <a:rPr lang="en-US" smtClean="0"/>
              <a:t>4/22/2021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6E8413-8B64-46A0-A043-DA7FCA8C4DD3}" type="slidenum">
              <a:rPr lang="en-US" smtClean="0"/>
              <a:t>‹#›</a:t>
            </a:fld>
            <a:endParaRPr lang="en-US"/>
          </a:p>
        </p:txBody>
      </p:sp>
    </p:spTree>
    <p:extLst>
      <p:ext uri="{BB962C8B-B14F-4D97-AF65-F5344CB8AC3E}">
        <p14:creationId xmlns:p14="http://schemas.microsoft.com/office/powerpoint/2010/main" val="71626441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mailto:akesic@uni.kg.ac.rs" TargetMode="Externa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5414" y="2116040"/>
            <a:ext cx="9068586" cy="3262432"/>
          </a:xfrm>
          <a:prstGeom prst="rect">
            <a:avLst/>
          </a:prstGeom>
          <a:noFill/>
        </p:spPr>
        <p:txBody>
          <a:bodyPr wrap="square" rtlCol="0">
            <a:spAutoFit/>
          </a:bodyPr>
          <a:lstStyle/>
          <a:p>
            <a:pPr algn="ctr"/>
            <a:r>
              <a:rPr lang="en-US" sz="2400" b="1" dirty="0">
                <a:latin typeface="Palatino Linotype" panose="02040502050505030304" pitchFamily="18" charset="0"/>
              </a:rPr>
              <a:t>Molecular docking study on the interaction of Rhodopsin-like receptor with tetra-coordinated gold(III) complex</a:t>
            </a:r>
          </a:p>
          <a:p>
            <a:pPr algn="ctr"/>
            <a:endParaRPr lang="fr-FR" dirty="0">
              <a:latin typeface="Palatino Linotype" panose="02040502050505030304" pitchFamily="18" charset="0"/>
            </a:endParaRPr>
          </a:p>
          <a:p>
            <a:pPr algn="ctr"/>
            <a:r>
              <a:rPr lang="it-IT" b="1" dirty="0">
                <a:latin typeface="Palatino Linotype" panose="02040502050505030304" pitchFamily="18" charset="0"/>
              </a:rPr>
              <a:t>Ana </a:t>
            </a:r>
            <a:r>
              <a:rPr lang="it-IT" b="1" dirty="0" smtClean="0">
                <a:latin typeface="Palatino Linotype" panose="02040502050505030304" pitchFamily="18" charset="0"/>
              </a:rPr>
              <a:t>Kesić</a:t>
            </a:r>
            <a:r>
              <a:rPr lang="it-IT" b="1" baseline="30000" dirty="0" smtClean="0">
                <a:latin typeface="Palatino Linotype" panose="02040502050505030304" pitchFamily="18" charset="0"/>
              </a:rPr>
              <a:t>1</a:t>
            </a:r>
            <a:r>
              <a:rPr lang="it-IT" b="1" dirty="0" smtClean="0">
                <a:latin typeface="Palatino Linotype" panose="02040502050505030304" pitchFamily="18" charset="0"/>
              </a:rPr>
              <a:t>*, </a:t>
            </a:r>
            <a:r>
              <a:rPr lang="it-IT" b="1" dirty="0">
                <a:latin typeface="Palatino Linotype" panose="02040502050505030304" pitchFamily="18" charset="0"/>
              </a:rPr>
              <a:t>Dejan Milenković</a:t>
            </a:r>
            <a:r>
              <a:rPr lang="it-IT" b="1" baseline="30000" dirty="0">
                <a:latin typeface="Palatino Linotype" panose="02040502050505030304" pitchFamily="18" charset="0"/>
              </a:rPr>
              <a:t>1</a:t>
            </a:r>
            <a:r>
              <a:rPr lang="it-IT" b="1" dirty="0">
                <a:latin typeface="Palatino Linotype" panose="02040502050505030304" pitchFamily="18" charset="0"/>
              </a:rPr>
              <a:t>, Marko Antonijević</a:t>
            </a:r>
            <a:r>
              <a:rPr lang="it-IT" b="1" baseline="30000" dirty="0">
                <a:latin typeface="Palatino Linotype" panose="02040502050505030304" pitchFamily="18" charset="0"/>
              </a:rPr>
              <a:t>1</a:t>
            </a:r>
            <a:r>
              <a:rPr lang="it-IT" b="1" dirty="0">
                <a:latin typeface="Palatino Linotype" panose="02040502050505030304" pitchFamily="18" charset="0"/>
              </a:rPr>
              <a:t>, Biljana </a:t>
            </a:r>
            <a:r>
              <a:rPr lang="it-IT" b="1" dirty="0" smtClean="0">
                <a:latin typeface="Palatino Linotype" panose="02040502050505030304" pitchFamily="18" charset="0"/>
              </a:rPr>
              <a:t>Petrović</a:t>
            </a:r>
            <a:r>
              <a:rPr lang="it-IT" b="1" baseline="30000" dirty="0" smtClean="0">
                <a:latin typeface="Palatino Linotype" panose="02040502050505030304" pitchFamily="18" charset="0"/>
              </a:rPr>
              <a:t>2</a:t>
            </a:r>
            <a:r>
              <a:rPr lang="it-IT" b="1" dirty="0">
                <a:latin typeface="Palatino Linotype" panose="02040502050505030304" pitchFamily="18" charset="0"/>
              </a:rPr>
              <a:t>, and Zoran Marković</a:t>
            </a:r>
            <a:r>
              <a:rPr lang="it-IT" b="1" baseline="30000" dirty="0">
                <a:latin typeface="Palatino Linotype" panose="02040502050505030304" pitchFamily="18" charset="0"/>
              </a:rPr>
              <a:t>1</a:t>
            </a:r>
          </a:p>
          <a:p>
            <a:endParaRPr lang="fr-FR" dirty="0">
              <a:latin typeface="Palatino Linotype" panose="02040502050505030304" pitchFamily="18" charset="0"/>
            </a:endParaRPr>
          </a:p>
          <a:p>
            <a:pPr algn="just"/>
            <a:r>
              <a:rPr lang="en-US" baseline="30000" dirty="0">
                <a:latin typeface="Palatino Linotype" panose="02040502050505030304" pitchFamily="18" charset="0"/>
              </a:rPr>
              <a:t>1</a:t>
            </a:r>
            <a:r>
              <a:rPr lang="en-US" dirty="0">
                <a:latin typeface="Palatino Linotype" panose="02040502050505030304" pitchFamily="18" charset="0"/>
              </a:rPr>
              <a:t> University of Kragujevac, Institute for Information Technologies, Jovana </a:t>
            </a:r>
            <a:r>
              <a:rPr lang="en-US" dirty="0" err="1">
                <a:latin typeface="Palatino Linotype" panose="02040502050505030304" pitchFamily="18" charset="0"/>
              </a:rPr>
              <a:t>Cvijica</a:t>
            </a:r>
            <a:r>
              <a:rPr lang="en-US" dirty="0">
                <a:latin typeface="Palatino Linotype" panose="02040502050505030304" pitchFamily="18" charset="0"/>
              </a:rPr>
              <a:t> bb, 34000 Kragujevac, Serbia;  akesic@uni.kg.ac.rs</a:t>
            </a:r>
          </a:p>
          <a:p>
            <a:pPr algn="just"/>
            <a:r>
              <a:rPr lang="en-US" dirty="0">
                <a:latin typeface="Palatino Linotype" panose="02040502050505030304" pitchFamily="18" charset="0"/>
              </a:rPr>
              <a:t>2 </a:t>
            </a:r>
            <a:r>
              <a:rPr lang="en-US" dirty="0" err="1">
                <a:latin typeface="Palatino Linotype" panose="02040502050505030304" pitchFamily="18" charset="0"/>
              </a:rPr>
              <a:t>niversity</a:t>
            </a:r>
            <a:r>
              <a:rPr lang="en-US" dirty="0">
                <a:latin typeface="Palatino Linotype" panose="02040502050505030304" pitchFamily="18" charset="0"/>
              </a:rPr>
              <a:t> of Kragujevac, Faculty of science, </a:t>
            </a:r>
            <a:r>
              <a:rPr lang="en-US" dirty="0" err="1">
                <a:latin typeface="Palatino Linotype" panose="02040502050505030304" pitchFamily="18" charset="0"/>
              </a:rPr>
              <a:t>Radoja</a:t>
            </a:r>
            <a:r>
              <a:rPr lang="en-US" dirty="0">
                <a:latin typeface="Palatino Linotype" panose="02040502050505030304" pitchFamily="18" charset="0"/>
              </a:rPr>
              <a:t> </a:t>
            </a:r>
            <a:r>
              <a:rPr lang="en-US" dirty="0" err="1">
                <a:latin typeface="Palatino Linotype" panose="02040502050505030304" pitchFamily="18" charset="0"/>
              </a:rPr>
              <a:t>Domanovica</a:t>
            </a:r>
            <a:r>
              <a:rPr lang="en-US" dirty="0">
                <a:latin typeface="Palatino Linotype" panose="02040502050505030304" pitchFamily="18" charset="0"/>
              </a:rPr>
              <a:t> 12, 34000 Kragujevac, Serbia</a:t>
            </a:r>
            <a:endParaRPr lang="fr-FR" dirty="0">
              <a:latin typeface="Palatino Linotype" panose="02040502050505030304" pitchFamily="18" charset="0"/>
            </a:endParaRPr>
          </a:p>
          <a:p>
            <a:r>
              <a:rPr lang="en-US" sz="1400" b="1" dirty="0">
                <a:latin typeface="Palatino Linotype" panose="02040502050505030304" pitchFamily="18" charset="0"/>
              </a:rPr>
              <a:t>*</a:t>
            </a:r>
            <a:r>
              <a:rPr lang="en-US" sz="1400" dirty="0">
                <a:latin typeface="Palatino Linotype" panose="02040502050505030304" pitchFamily="18" charset="0"/>
              </a:rPr>
              <a:t> Correspondence: </a:t>
            </a:r>
            <a:r>
              <a:rPr lang="en-US" sz="1400" dirty="0">
                <a:latin typeface="Palatino Linotype" panose="02040502050505030304" pitchFamily="18" charset="0"/>
                <a:hlinkClick r:id="rId2"/>
              </a:rPr>
              <a:t>akesic@uni.kg.ac.rs</a:t>
            </a:r>
            <a:r>
              <a:rPr lang="en-US" sz="1400" dirty="0">
                <a:latin typeface="Palatino Linotype" panose="02040502050505030304" pitchFamily="18" charset="0"/>
              </a:rPr>
              <a:t>  ; </a:t>
            </a:r>
            <a:endParaRPr lang="fr-FR" sz="1400" dirty="0">
              <a:latin typeface="Palatino Linotype" panose="02040502050505030304" pitchFamily="18" charset="0"/>
            </a:endParaRPr>
          </a:p>
        </p:txBody>
      </p:sp>
      <p:sp>
        <p:nvSpPr>
          <p:cNvPr id="6" name="Slide Number Placeholder 4"/>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1</a:t>
            </a:fld>
            <a:endParaRPr lang="fr-FR">
              <a:latin typeface="Palatino Linotype" panose="02040502050505030304" pitchFamily="18" charset="0"/>
            </a:endParaRPr>
          </a:p>
        </p:txBody>
      </p:sp>
      <p:pic>
        <p:nvPicPr>
          <p:cNvPr id="3" name="Picture 2">
            <a:extLst>
              <a:ext uri="{FF2B5EF4-FFF2-40B4-BE49-F238E27FC236}">
                <a16:creationId xmlns:a16="http://schemas.microsoft.com/office/drawing/2014/main" id="{E15CAC4B-2BFF-4046-920A-E6E3573526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1926772"/>
          </a:xfrm>
          <a:prstGeom prst="rect">
            <a:avLst/>
          </a:prstGeom>
        </p:spPr>
      </p:pic>
      <p:pic>
        <p:nvPicPr>
          <p:cNvPr id="2" name="Picture 1">
            <a:extLst>
              <a:ext uri="{FF2B5EF4-FFF2-40B4-BE49-F238E27FC236}">
                <a16:creationId xmlns:a16="http://schemas.microsoft.com/office/drawing/2014/main" id="{C18866F4-2536-4361-B427-931291FA74C5}"/>
              </a:ext>
            </a:extLst>
          </p:cNvPr>
          <p:cNvPicPr>
            <a:picLocks noChangeAspect="1"/>
          </p:cNvPicPr>
          <p:nvPr/>
        </p:nvPicPr>
        <p:blipFill>
          <a:blip r:embed="rId4"/>
          <a:stretch>
            <a:fillRect/>
          </a:stretch>
        </p:blipFill>
        <p:spPr>
          <a:xfrm>
            <a:off x="0" y="5378472"/>
            <a:ext cx="3616394" cy="1553995"/>
          </a:xfrm>
          <a:prstGeom prst="rect">
            <a:avLst/>
          </a:prstGeom>
        </p:spPr>
      </p:pic>
    </p:spTree>
    <p:extLst>
      <p:ext uri="{BB962C8B-B14F-4D97-AF65-F5344CB8AC3E}">
        <p14:creationId xmlns:p14="http://schemas.microsoft.com/office/powerpoint/2010/main" val="20086052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3FA0B4A-F685-411D-9FFB-F2D0D8274CEE}"/>
              </a:ext>
            </a:extLst>
          </p:cNvPr>
          <p:cNvSpPr txBox="1"/>
          <p:nvPr/>
        </p:nvSpPr>
        <p:spPr>
          <a:xfrm>
            <a:off x="128832" y="169620"/>
            <a:ext cx="9015167" cy="461665"/>
          </a:xfrm>
          <a:prstGeom prst="rect">
            <a:avLst/>
          </a:prstGeom>
          <a:solidFill>
            <a:schemeClr val="accent4">
              <a:lumMod val="20000"/>
              <a:lumOff val="80000"/>
            </a:schemeClr>
          </a:solidFill>
        </p:spPr>
        <p:txBody>
          <a:bodyPr wrap="square" rtlCol="0">
            <a:spAutoFit/>
          </a:bodyPr>
          <a:lstStyle/>
          <a:p>
            <a:r>
              <a:rPr lang="fr-FR" sz="2400" b="1" dirty="0">
                <a:latin typeface="Palatino Linotype" panose="02040502050505030304" pitchFamily="18" charset="0"/>
              </a:rPr>
              <a:t>Conclusions</a:t>
            </a:r>
          </a:p>
        </p:txBody>
      </p:sp>
      <p:pic>
        <p:nvPicPr>
          <p:cNvPr id="4" name="Picture 3">
            <a:extLst>
              <a:ext uri="{FF2B5EF4-FFF2-40B4-BE49-F238E27FC236}">
                <a16:creationId xmlns:a16="http://schemas.microsoft.com/office/drawing/2014/main" id="{1FCCD9C8-496B-4DCB-B192-F1649B58C7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74132" y="5288132"/>
            <a:ext cx="1569868" cy="1569868"/>
          </a:xfrm>
          <a:prstGeom prst="rect">
            <a:avLst/>
          </a:prstGeom>
        </p:spPr>
      </p:pic>
      <p:sp>
        <p:nvSpPr>
          <p:cNvPr id="5" name="TextBox 4">
            <a:extLst>
              <a:ext uri="{FF2B5EF4-FFF2-40B4-BE49-F238E27FC236}">
                <a16:creationId xmlns:a16="http://schemas.microsoft.com/office/drawing/2014/main" id="{18985389-7A01-47C0-8545-E7F4BF53DB2E}"/>
              </a:ext>
            </a:extLst>
          </p:cNvPr>
          <p:cNvSpPr txBox="1"/>
          <p:nvPr/>
        </p:nvSpPr>
        <p:spPr>
          <a:xfrm>
            <a:off x="128833" y="991328"/>
            <a:ext cx="8836057" cy="3693319"/>
          </a:xfrm>
          <a:prstGeom prst="rect">
            <a:avLst/>
          </a:prstGeom>
          <a:noFill/>
        </p:spPr>
        <p:txBody>
          <a:bodyPr wrap="square" rtlCol="0">
            <a:spAutoFit/>
          </a:bodyPr>
          <a:lstStyle/>
          <a:p>
            <a:pPr marL="342900" indent="-342900" algn="just">
              <a:buClr>
                <a:srgbClr val="0070C0"/>
              </a:buClr>
              <a:buFont typeface="Wingdings" panose="05000000000000000000" pitchFamily="2" charset="2"/>
              <a:buChar char="ü"/>
            </a:pPr>
            <a:r>
              <a:rPr lang="en-US" dirty="0">
                <a:latin typeface="Palatino Linotype" panose="02040502050505030304" pitchFamily="18" charset="0"/>
              </a:rPr>
              <a:t>To evaluate the binding affinity of investigated gold (III) complex to Rhodopsin-like receptor (RLR), the molecular docking study was performed. </a:t>
            </a:r>
          </a:p>
          <a:p>
            <a:pPr marL="285750" indent="-285750" algn="just">
              <a:buClr>
                <a:srgbClr val="0070C0"/>
              </a:buClr>
              <a:buFont typeface="Wingdings" panose="05000000000000000000" pitchFamily="2" charset="2"/>
              <a:buChar char="ü"/>
            </a:pPr>
            <a:endParaRPr lang="en-US" dirty="0">
              <a:latin typeface="Palatino Linotype" panose="02040502050505030304" pitchFamily="18" charset="0"/>
            </a:endParaRPr>
          </a:p>
          <a:p>
            <a:pPr marL="342900" indent="-342900" algn="just">
              <a:buClr>
                <a:srgbClr val="0070C0"/>
              </a:buClr>
              <a:buFont typeface="Wingdings" panose="05000000000000000000" pitchFamily="2" charset="2"/>
              <a:buChar char="ü"/>
            </a:pPr>
            <a:r>
              <a:rPr lang="en-US" dirty="0">
                <a:latin typeface="Palatino Linotype" panose="02040502050505030304" pitchFamily="18" charset="0"/>
              </a:rPr>
              <a:t>According to the results of the molecular docking study, the investigated ligand form stable complexes with RLR as evident from the free binding energy (ΔG</a:t>
            </a:r>
            <a:r>
              <a:rPr lang="en-US" baseline="-25000" dirty="0">
                <a:latin typeface="Palatino Linotype" panose="02040502050505030304" pitchFamily="18" charset="0"/>
              </a:rPr>
              <a:t>bind</a:t>
            </a:r>
            <a:r>
              <a:rPr lang="en-US" dirty="0">
                <a:latin typeface="Palatino Linotype" panose="02040502050505030304" pitchFamily="18" charset="0"/>
              </a:rPr>
              <a:t> is -40.5 kJ/mol for C1), as well as achieve a more effective interaction with the target receptor. </a:t>
            </a:r>
          </a:p>
          <a:p>
            <a:pPr marL="285750" indent="-285750" algn="just">
              <a:buClr>
                <a:srgbClr val="0070C0"/>
              </a:buClr>
              <a:buFont typeface="Wingdings" panose="05000000000000000000" pitchFamily="2" charset="2"/>
              <a:buChar char="ü"/>
            </a:pPr>
            <a:endParaRPr lang="en-US" dirty="0">
              <a:latin typeface="Palatino Linotype" panose="02040502050505030304" pitchFamily="18" charset="0"/>
            </a:endParaRPr>
          </a:p>
          <a:p>
            <a:pPr marL="342900" indent="-342900" algn="just">
              <a:buClr>
                <a:srgbClr val="0070C0"/>
              </a:buClr>
              <a:buFont typeface="Wingdings" panose="05000000000000000000" pitchFamily="2" charset="2"/>
              <a:buChar char="ü"/>
            </a:pPr>
            <a:r>
              <a:rPr lang="en-US" dirty="0">
                <a:latin typeface="Palatino Linotype" panose="02040502050505030304" pitchFamily="18" charset="0"/>
              </a:rPr>
              <a:t>The most important interactions are π-donor H-bonds, alkyl-π, π-lone pair and π-π interactions. </a:t>
            </a:r>
          </a:p>
          <a:p>
            <a:pPr marL="285750" indent="-285750" algn="just">
              <a:buClr>
                <a:srgbClr val="0070C0"/>
              </a:buClr>
              <a:buFont typeface="Wingdings" panose="05000000000000000000" pitchFamily="2" charset="2"/>
              <a:buChar char="ü"/>
            </a:pPr>
            <a:endParaRPr lang="en-US" dirty="0">
              <a:latin typeface="Palatino Linotype" panose="02040502050505030304" pitchFamily="18" charset="0"/>
            </a:endParaRPr>
          </a:p>
          <a:p>
            <a:pPr marL="342900" indent="-342900" algn="just">
              <a:buClr>
                <a:srgbClr val="0070C0"/>
              </a:buClr>
              <a:buFont typeface="Wingdings" panose="05000000000000000000" pitchFamily="2" charset="2"/>
              <a:buChar char="ü"/>
            </a:pPr>
            <a:r>
              <a:rPr lang="en-US" dirty="0">
                <a:latin typeface="Palatino Linotype" panose="02040502050505030304" pitchFamily="18" charset="0"/>
              </a:rPr>
              <a:t>The obtained preliminary results suggest that the gold (III) complex might exhibit strong binding activity to the RLR receptor</a:t>
            </a:r>
            <a:endParaRPr lang="fr-FR" dirty="0">
              <a:latin typeface="Palatino Linotype" panose="02040502050505030304" pitchFamily="18" charset="0"/>
            </a:endParaRPr>
          </a:p>
        </p:txBody>
      </p:sp>
    </p:spTree>
    <p:extLst>
      <p:ext uri="{BB962C8B-B14F-4D97-AF65-F5344CB8AC3E}">
        <p14:creationId xmlns:p14="http://schemas.microsoft.com/office/powerpoint/2010/main" val="40959270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11</a:t>
            </a:fld>
            <a:endParaRPr lang="fr-FR">
              <a:latin typeface="Palatino Linotype" panose="02040502050505030304" pitchFamily="18" charset="0"/>
            </a:endParaRPr>
          </a:p>
        </p:txBody>
      </p:sp>
      <p:sp>
        <p:nvSpPr>
          <p:cNvPr id="2" name="Rectangle 1">
            <a:extLst>
              <a:ext uri="{FF2B5EF4-FFF2-40B4-BE49-F238E27FC236}">
                <a16:creationId xmlns:a16="http://schemas.microsoft.com/office/drawing/2014/main" id="{A9726944-0BF0-4225-81E3-6477EDC7A0A4}"/>
              </a:ext>
            </a:extLst>
          </p:cNvPr>
          <p:cNvSpPr/>
          <p:nvPr/>
        </p:nvSpPr>
        <p:spPr>
          <a:xfrm>
            <a:off x="38100" y="131978"/>
            <a:ext cx="9105900" cy="461665"/>
          </a:xfrm>
          <a:prstGeom prst="rect">
            <a:avLst/>
          </a:prstGeom>
          <a:solidFill>
            <a:schemeClr val="accent4">
              <a:lumMod val="40000"/>
              <a:lumOff val="60000"/>
            </a:schemeClr>
          </a:solidFill>
        </p:spPr>
        <p:txBody>
          <a:bodyPr wrap="square">
            <a:spAutoFit/>
          </a:bodyPr>
          <a:lstStyle/>
          <a:p>
            <a:r>
              <a:rPr lang="fr-FR" sz="2400" b="1" dirty="0" err="1">
                <a:latin typeface="Palatino Linotype" panose="02040502050505030304" pitchFamily="18" charset="0"/>
              </a:rPr>
              <a:t>Acknowledgments</a:t>
            </a:r>
            <a:r>
              <a:rPr lang="fr-FR" sz="2400" b="1" dirty="0">
                <a:latin typeface="Palatino Linotype" panose="02040502050505030304" pitchFamily="18" charset="0"/>
              </a:rPr>
              <a:t>     </a:t>
            </a:r>
          </a:p>
        </p:txBody>
      </p:sp>
      <p:pic>
        <p:nvPicPr>
          <p:cNvPr id="6" name="Picture 5">
            <a:extLst>
              <a:ext uri="{FF2B5EF4-FFF2-40B4-BE49-F238E27FC236}">
                <a16:creationId xmlns:a16="http://schemas.microsoft.com/office/drawing/2014/main" id="{F12E11A0-B7E9-4809-938C-5F2940BC0C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97932" y="5151607"/>
            <a:ext cx="1569868" cy="1569868"/>
          </a:xfrm>
          <a:prstGeom prst="rect">
            <a:avLst/>
          </a:prstGeom>
        </p:spPr>
      </p:pic>
      <p:pic>
        <p:nvPicPr>
          <p:cNvPr id="3" name="Picture 2">
            <a:extLst>
              <a:ext uri="{FF2B5EF4-FFF2-40B4-BE49-F238E27FC236}">
                <a16:creationId xmlns:a16="http://schemas.microsoft.com/office/drawing/2014/main" id="{4CE787FE-0CFA-461A-84FA-4942E13FD219}"/>
              </a:ext>
            </a:extLst>
          </p:cNvPr>
          <p:cNvPicPr>
            <a:picLocks noChangeAspect="1"/>
          </p:cNvPicPr>
          <p:nvPr/>
        </p:nvPicPr>
        <p:blipFill>
          <a:blip r:embed="rId3"/>
          <a:stretch>
            <a:fillRect/>
          </a:stretch>
        </p:blipFill>
        <p:spPr>
          <a:xfrm>
            <a:off x="2135934" y="2986496"/>
            <a:ext cx="4645555" cy="3249450"/>
          </a:xfrm>
          <a:prstGeom prst="rect">
            <a:avLst/>
          </a:prstGeom>
          <a:ln w="12700">
            <a:solidFill>
              <a:schemeClr val="accent1"/>
            </a:solidFill>
          </a:ln>
        </p:spPr>
      </p:pic>
      <p:sp>
        <p:nvSpPr>
          <p:cNvPr id="7" name="TextBox 6">
            <a:extLst>
              <a:ext uri="{FF2B5EF4-FFF2-40B4-BE49-F238E27FC236}">
                <a16:creationId xmlns:a16="http://schemas.microsoft.com/office/drawing/2014/main" id="{F00D6F9B-26C8-4493-B90B-12FBFA4EB1DD}"/>
              </a:ext>
            </a:extLst>
          </p:cNvPr>
          <p:cNvSpPr txBox="1"/>
          <p:nvPr/>
        </p:nvSpPr>
        <p:spPr>
          <a:xfrm>
            <a:off x="76200" y="970490"/>
            <a:ext cx="8991600" cy="923330"/>
          </a:xfrm>
          <a:prstGeom prst="rect">
            <a:avLst/>
          </a:prstGeom>
          <a:noFill/>
        </p:spPr>
        <p:txBody>
          <a:bodyPr wrap="square">
            <a:spAutoFit/>
          </a:bodyPr>
          <a:lstStyle/>
          <a:p>
            <a:pPr algn="just"/>
            <a:r>
              <a:rPr lang="en-US" dirty="0">
                <a:latin typeface="Palatino Linotype" panose="02040502050505030304" pitchFamily="18" charset="0"/>
              </a:rPr>
              <a:t>The authors are grateful to the Ministry of Education, Science and Technological Development of the Republic of Serbia (Agreement No. 451-03-9/2021-14/200378 and Agreement No. 451-03-68/2021-14/200122) for financial support.</a:t>
            </a:r>
            <a:endParaRPr lang="fr-FR" dirty="0">
              <a:latin typeface="Palatino Linotype" panose="02040502050505030304" pitchFamily="18" charset="0"/>
            </a:endParaRPr>
          </a:p>
        </p:txBody>
      </p:sp>
    </p:spTree>
    <p:extLst>
      <p:ext uri="{BB962C8B-B14F-4D97-AF65-F5344CB8AC3E}">
        <p14:creationId xmlns:p14="http://schemas.microsoft.com/office/powerpoint/2010/main" val="34891933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 y="136525"/>
            <a:ext cx="9067800" cy="461665"/>
          </a:xfrm>
          <a:prstGeom prst="rect">
            <a:avLst/>
          </a:prstGeom>
          <a:solidFill>
            <a:schemeClr val="accent4">
              <a:lumMod val="20000"/>
              <a:lumOff val="80000"/>
            </a:schemeClr>
          </a:solidFill>
        </p:spPr>
        <p:txBody>
          <a:bodyPr wrap="square" rtlCol="0">
            <a:spAutoFit/>
          </a:bodyPr>
          <a:lstStyle/>
          <a:p>
            <a:pPr algn="just"/>
            <a:r>
              <a:rPr lang="en-US" sz="2400" dirty="0">
                <a:latin typeface="Palatino Linotype" panose="02040502050505030304" pitchFamily="18" charset="0"/>
              </a:rPr>
              <a:t> </a:t>
            </a:r>
            <a:r>
              <a:rPr lang="en-US" sz="2400" b="1" dirty="0">
                <a:latin typeface="Palatino Linotype" panose="02040502050505030304" pitchFamily="18" charset="0"/>
              </a:rPr>
              <a:t>Abstract: </a:t>
            </a:r>
          </a:p>
        </p:txBody>
      </p:sp>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2</a:t>
            </a:fld>
            <a:endParaRPr lang="fr-FR">
              <a:latin typeface="Palatino Linotype" panose="02040502050505030304" pitchFamily="18" charset="0"/>
            </a:endParaRPr>
          </a:p>
        </p:txBody>
      </p:sp>
      <p:pic>
        <p:nvPicPr>
          <p:cNvPr id="6" name="Picture 5">
            <a:extLst>
              <a:ext uri="{FF2B5EF4-FFF2-40B4-BE49-F238E27FC236}">
                <a16:creationId xmlns:a16="http://schemas.microsoft.com/office/drawing/2014/main" id="{7523789D-810C-4A8C-84EF-518021AA75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74132" y="5269278"/>
            <a:ext cx="1569868" cy="1569868"/>
          </a:xfrm>
          <a:prstGeom prst="rect">
            <a:avLst/>
          </a:prstGeom>
        </p:spPr>
      </p:pic>
      <p:sp>
        <p:nvSpPr>
          <p:cNvPr id="8" name="TextBox 7">
            <a:extLst>
              <a:ext uri="{FF2B5EF4-FFF2-40B4-BE49-F238E27FC236}">
                <a16:creationId xmlns:a16="http://schemas.microsoft.com/office/drawing/2014/main" id="{A2BCF003-5B23-45D1-AC04-A2328455C1EF}"/>
              </a:ext>
            </a:extLst>
          </p:cNvPr>
          <p:cNvSpPr txBox="1"/>
          <p:nvPr/>
        </p:nvSpPr>
        <p:spPr>
          <a:xfrm>
            <a:off x="0" y="929920"/>
            <a:ext cx="7574132" cy="4801314"/>
          </a:xfrm>
          <a:prstGeom prst="rect">
            <a:avLst/>
          </a:prstGeom>
          <a:noFill/>
        </p:spPr>
        <p:txBody>
          <a:bodyPr wrap="square">
            <a:spAutoFit/>
          </a:bodyPr>
          <a:lstStyle/>
          <a:p>
            <a:pPr marL="285750" indent="-285750" algn="just">
              <a:buClr>
                <a:srgbClr val="0070C0"/>
              </a:buClr>
              <a:buFont typeface="Wingdings" panose="05000000000000000000" pitchFamily="2" charset="2"/>
              <a:buChar char="ü"/>
            </a:pPr>
            <a:r>
              <a:rPr lang="en-US" sz="1800" dirty="0">
                <a:latin typeface="Palatino Linotype" panose="02040502050505030304" pitchFamily="18" charset="0"/>
              </a:rPr>
              <a:t>The pharmacologic properties of gold compounds have been known since the end of the 19th century. In the last decade, gold complexes have received increased attention due to the variety of their applications</a:t>
            </a:r>
            <a:r>
              <a:rPr lang="en-US" sz="1800" dirty="0" smtClean="0">
                <a:latin typeface="Palatino Linotype" panose="02040502050505030304" pitchFamily="18" charset="0"/>
              </a:rPr>
              <a:t>. </a:t>
            </a:r>
            <a:endParaRPr lang="en-US" sz="1800" dirty="0">
              <a:latin typeface="Palatino Linotype" panose="02040502050505030304" pitchFamily="18" charset="0"/>
            </a:endParaRPr>
          </a:p>
          <a:p>
            <a:pPr marL="285750" indent="-285750" algn="just">
              <a:buClr>
                <a:srgbClr val="0070C0"/>
              </a:buClr>
              <a:buFont typeface="Wingdings" panose="05000000000000000000" pitchFamily="2" charset="2"/>
              <a:buChar char="ü"/>
            </a:pPr>
            <a:r>
              <a:rPr lang="en-US" sz="1800" dirty="0">
                <a:latin typeface="Palatino Linotype" panose="02040502050505030304" pitchFamily="18" charset="0"/>
              </a:rPr>
              <a:t>Rhodopsin-like receptors are a family of proteins that belong to the largest group of G protein-coupled receptors (GPCRs</a:t>
            </a:r>
            <a:r>
              <a:rPr lang="en-US" sz="1800" dirty="0" smtClean="0">
                <a:latin typeface="Palatino Linotype" panose="02040502050505030304" pitchFamily="18" charset="0"/>
              </a:rPr>
              <a:t>).</a:t>
            </a:r>
            <a:endParaRPr lang="en-US" sz="1800" dirty="0">
              <a:latin typeface="Palatino Linotype" panose="02040502050505030304" pitchFamily="18" charset="0"/>
            </a:endParaRPr>
          </a:p>
          <a:p>
            <a:pPr marL="285750" indent="-285750" algn="just">
              <a:buClr>
                <a:srgbClr val="0070C0"/>
              </a:buClr>
              <a:buFont typeface="Wingdings" panose="05000000000000000000" pitchFamily="2" charset="2"/>
              <a:buChar char="ü"/>
            </a:pPr>
            <a:r>
              <a:rPr lang="en-US" sz="1800" dirty="0">
                <a:latin typeface="Palatino Linotype" panose="02040502050505030304" pitchFamily="18" charset="0"/>
              </a:rPr>
              <a:t> In this paper, the molecular interactions between active binding sites of the Rhodopsin-like receptor (RLR) and synthesized gold(III) complex ([Au(DPP)Cl</a:t>
            </a:r>
            <a:r>
              <a:rPr lang="en-US" sz="1800" baseline="-25000" dirty="0">
                <a:latin typeface="Palatino Linotype" panose="02040502050505030304" pitchFamily="18" charset="0"/>
              </a:rPr>
              <a:t>2</a:t>
            </a:r>
            <a:r>
              <a:rPr lang="en-US" sz="1800" dirty="0">
                <a:latin typeface="Palatino Linotype" panose="02040502050505030304" pitchFamily="18" charset="0"/>
              </a:rPr>
              <a:t>]</a:t>
            </a:r>
            <a:r>
              <a:rPr lang="en-US" sz="1800" baseline="30000" dirty="0">
                <a:latin typeface="Palatino Linotype" panose="02040502050505030304" pitchFamily="18" charset="0"/>
              </a:rPr>
              <a:t>+</a:t>
            </a:r>
            <a:r>
              <a:rPr lang="en-US" sz="1800" dirty="0">
                <a:latin typeface="Palatino Linotype" panose="02040502050505030304" pitchFamily="18" charset="0"/>
              </a:rPr>
              <a:t> where DPP=4,7-diphenyl-1,10-phenanthroline) were investigated by molecular docking simulations. </a:t>
            </a:r>
          </a:p>
          <a:p>
            <a:pPr marL="285750" indent="-285750" algn="just">
              <a:buClr>
                <a:srgbClr val="0070C0"/>
              </a:buClr>
              <a:buFont typeface="Wingdings" panose="05000000000000000000" pitchFamily="2" charset="2"/>
              <a:buChar char="ü"/>
            </a:pPr>
            <a:r>
              <a:rPr lang="en-US" sz="1800" dirty="0">
                <a:latin typeface="Palatino Linotype" panose="02040502050505030304" pitchFamily="18" charset="0"/>
              </a:rPr>
              <a:t>The binding energy of gold(III) complex to RLR was found to be -35.35 kJ/mol, as opposed to 11-cis-retinal which of about -40.5 kJ/mol. </a:t>
            </a:r>
          </a:p>
          <a:p>
            <a:pPr marL="285750" indent="-285750" algn="just">
              <a:buClr>
                <a:srgbClr val="0070C0"/>
              </a:buClr>
              <a:buFont typeface="Wingdings" panose="05000000000000000000" pitchFamily="2" charset="2"/>
              <a:buChar char="ü"/>
            </a:pPr>
            <a:r>
              <a:rPr lang="en-US" sz="1800" dirty="0">
                <a:latin typeface="Palatino Linotype" panose="02040502050505030304" pitchFamily="18" charset="0"/>
              </a:rPr>
              <a:t>The most prominent interactions are hydrogen bonds, alkyl-π, and π-π interactions. </a:t>
            </a:r>
          </a:p>
          <a:p>
            <a:pPr marL="285750" indent="-285750" algn="just">
              <a:buClr>
                <a:srgbClr val="0070C0"/>
              </a:buClr>
              <a:buFont typeface="Wingdings" panose="05000000000000000000" pitchFamily="2" charset="2"/>
              <a:buChar char="ü"/>
            </a:pPr>
            <a:r>
              <a:rPr lang="en-US" sz="1800" dirty="0">
                <a:latin typeface="Palatino Linotype" panose="02040502050505030304" pitchFamily="18" charset="0"/>
              </a:rPr>
              <a:t>The preliminary results suggest that gold(III) complex showed good binding affinity against RLR, as well as native bound ligand, 11-cis-retinal, as evident from the free binding energy (ΔGbind in kJ/mol).</a:t>
            </a:r>
          </a:p>
        </p:txBody>
      </p:sp>
      <p:sp>
        <p:nvSpPr>
          <p:cNvPr id="10" name="TextBox 9">
            <a:extLst>
              <a:ext uri="{FF2B5EF4-FFF2-40B4-BE49-F238E27FC236}">
                <a16:creationId xmlns:a16="http://schemas.microsoft.com/office/drawing/2014/main" id="{FF58D3DC-65A0-46D5-88CE-029CDA4457AD}"/>
              </a:ext>
            </a:extLst>
          </p:cNvPr>
          <p:cNvSpPr txBox="1"/>
          <p:nvPr/>
        </p:nvSpPr>
        <p:spPr>
          <a:xfrm>
            <a:off x="-80128" y="6064595"/>
            <a:ext cx="6358380" cy="278731"/>
          </a:xfrm>
          <a:prstGeom prst="rect">
            <a:avLst/>
          </a:prstGeom>
          <a:noFill/>
        </p:spPr>
        <p:txBody>
          <a:bodyPr wrap="square">
            <a:spAutoFit/>
          </a:bodyPr>
          <a:lstStyle/>
          <a:p>
            <a:pPr marL="71755" marR="0" algn="just">
              <a:lnSpc>
                <a:spcPts val="1300"/>
              </a:lnSpc>
              <a:spcBef>
                <a:spcPts val="1200"/>
              </a:spcBef>
              <a:spcAft>
                <a:spcPts val="0"/>
              </a:spcAft>
            </a:pPr>
            <a:r>
              <a:rPr lang="en-US" sz="18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Rhodopsin-like receptor; gold(III) complex; molecular </a:t>
            </a:r>
            <a:endParaRPr lang="en-US" dirty="0"/>
          </a:p>
        </p:txBody>
      </p:sp>
      <p:sp>
        <p:nvSpPr>
          <p:cNvPr id="12" name="TextBox 11">
            <a:extLst>
              <a:ext uri="{FF2B5EF4-FFF2-40B4-BE49-F238E27FC236}">
                <a16:creationId xmlns:a16="http://schemas.microsoft.com/office/drawing/2014/main" id="{1ABBEA75-5B63-43E3-A61D-88ECE22E50A8}"/>
              </a:ext>
            </a:extLst>
          </p:cNvPr>
          <p:cNvSpPr txBox="1"/>
          <p:nvPr/>
        </p:nvSpPr>
        <p:spPr>
          <a:xfrm>
            <a:off x="-80128" y="5663158"/>
            <a:ext cx="7654260" cy="299313"/>
          </a:xfrm>
          <a:prstGeom prst="rect">
            <a:avLst/>
          </a:prstGeom>
          <a:solidFill>
            <a:schemeClr val="accent4">
              <a:lumMod val="40000"/>
              <a:lumOff val="60000"/>
            </a:schemeClr>
          </a:solidFill>
        </p:spPr>
        <p:txBody>
          <a:bodyPr wrap="square">
            <a:spAutoFit/>
          </a:bodyPr>
          <a:lstStyle/>
          <a:p>
            <a:pPr marL="71755" marR="0" algn="just">
              <a:lnSpc>
                <a:spcPts val="1300"/>
              </a:lnSpc>
              <a:spcBef>
                <a:spcPts val="1200"/>
              </a:spcBef>
              <a:spcAft>
                <a:spcPts val="0"/>
              </a:spcAft>
            </a:pPr>
            <a:r>
              <a:rPr lang="en-US" sz="2400" b="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Keywords: </a:t>
            </a:r>
          </a:p>
        </p:txBody>
      </p:sp>
    </p:spTree>
    <p:extLst>
      <p:ext uri="{BB962C8B-B14F-4D97-AF65-F5344CB8AC3E}">
        <p14:creationId xmlns:p14="http://schemas.microsoft.com/office/powerpoint/2010/main" val="20995262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7EFAF9E-ED5E-45CD-B0EA-E03A01415C20}"/>
              </a:ext>
            </a:extLst>
          </p:cNvPr>
          <p:cNvSpPr txBox="1"/>
          <p:nvPr/>
        </p:nvSpPr>
        <p:spPr>
          <a:xfrm>
            <a:off x="0" y="1190805"/>
            <a:ext cx="7494897" cy="3970318"/>
          </a:xfrm>
          <a:prstGeom prst="rect">
            <a:avLst/>
          </a:prstGeom>
          <a:noFill/>
        </p:spPr>
        <p:txBody>
          <a:bodyPr wrap="square" rtlCol="0">
            <a:spAutoFit/>
          </a:bodyPr>
          <a:lstStyle/>
          <a:p>
            <a:pPr marL="342900" indent="-342900" algn="just">
              <a:buClr>
                <a:srgbClr val="0070C0"/>
              </a:buClr>
              <a:buFont typeface="Wingdings" panose="05000000000000000000" pitchFamily="2" charset="2"/>
              <a:buChar char="ü"/>
            </a:pPr>
            <a:r>
              <a:rPr lang="en-US" dirty="0">
                <a:latin typeface="Palatino Linotype" panose="02040502050505030304" pitchFamily="18" charset="0"/>
              </a:rPr>
              <a:t>In the last decade, gold complexes have received increased attention due to the variety of their applications </a:t>
            </a:r>
          </a:p>
          <a:p>
            <a:pPr marL="342900" indent="-342900" algn="just">
              <a:buClr>
                <a:srgbClr val="0070C0"/>
              </a:buClr>
              <a:buFont typeface="Wingdings" panose="05000000000000000000" pitchFamily="2" charset="2"/>
              <a:buChar char="ü"/>
            </a:pPr>
            <a:r>
              <a:rPr lang="en-US" dirty="0" smtClean="0">
                <a:latin typeface="Palatino Linotype" panose="02040502050505030304" pitchFamily="18" charset="0"/>
              </a:rPr>
              <a:t>Encouraging </a:t>
            </a:r>
            <a:r>
              <a:rPr lang="en-US" dirty="0">
                <a:latin typeface="Palatino Linotype" panose="02040502050505030304" pitchFamily="18" charset="0"/>
              </a:rPr>
              <a:t>results for </a:t>
            </a:r>
            <a:r>
              <a:rPr lang="en-US" i="1" dirty="0">
                <a:latin typeface="Palatino Linotype" panose="02040502050505030304" pitchFamily="18" charset="0"/>
              </a:rPr>
              <a:t>in vivo </a:t>
            </a:r>
            <a:r>
              <a:rPr lang="en-US" dirty="0">
                <a:latin typeface="Palatino Linotype" panose="02040502050505030304" pitchFamily="18" charset="0"/>
              </a:rPr>
              <a:t>and </a:t>
            </a:r>
            <a:r>
              <a:rPr lang="en-US" i="1" dirty="0">
                <a:latin typeface="Palatino Linotype" panose="02040502050505030304" pitchFamily="18" charset="0"/>
              </a:rPr>
              <a:t>in vitro </a:t>
            </a:r>
            <a:r>
              <a:rPr lang="en-US" dirty="0">
                <a:latin typeface="Palatino Linotype" panose="02040502050505030304" pitchFamily="18" charset="0"/>
              </a:rPr>
              <a:t>investigations were obtained after the utilization of gold(III) complexes.</a:t>
            </a:r>
          </a:p>
          <a:p>
            <a:pPr marL="342900" indent="-342900" algn="just">
              <a:buClr>
                <a:srgbClr val="0070C0"/>
              </a:buClr>
              <a:buFont typeface="Wingdings" panose="05000000000000000000" pitchFamily="2" charset="2"/>
              <a:buChar char="ü"/>
            </a:pPr>
            <a:r>
              <a:rPr lang="en-US" dirty="0" smtClean="0">
                <a:latin typeface="Palatino Linotype" panose="02040502050505030304" pitchFamily="18" charset="0"/>
              </a:rPr>
              <a:t>Change </a:t>
            </a:r>
            <a:r>
              <a:rPr lang="en-US" dirty="0">
                <a:latin typeface="Palatino Linotype" panose="02040502050505030304" pitchFamily="18" charset="0"/>
              </a:rPr>
              <a:t>of Au(III) to Au(I) species, responsible for further interaction with different biomolecules, DNA/BSA, proteins, and enzymes. </a:t>
            </a:r>
          </a:p>
          <a:p>
            <a:pPr marL="342900" indent="-342900" algn="just">
              <a:buClr>
                <a:srgbClr val="0070C0"/>
              </a:buClr>
              <a:buFont typeface="Wingdings" panose="05000000000000000000" pitchFamily="2" charset="2"/>
              <a:buChar char="ü"/>
            </a:pPr>
            <a:r>
              <a:rPr lang="en-US" dirty="0" smtClean="0">
                <a:latin typeface="Palatino Linotype" panose="02040502050505030304" pitchFamily="18" charset="0"/>
              </a:rPr>
              <a:t>Au(III</a:t>
            </a:r>
            <a:r>
              <a:rPr lang="en-US" dirty="0">
                <a:latin typeface="Palatino Linotype" panose="02040502050505030304" pitchFamily="18" charset="0"/>
              </a:rPr>
              <a:t>) and Au(I) compounds can undergo ligand exchange reactions in the presence of thiol-containing enzymes, including thioredoxin reductase.</a:t>
            </a:r>
          </a:p>
          <a:p>
            <a:pPr marL="342900" indent="-342900" algn="just">
              <a:buClr>
                <a:srgbClr val="0070C0"/>
              </a:buClr>
              <a:buFont typeface="Wingdings" panose="05000000000000000000" pitchFamily="2" charset="2"/>
              <a:buChar char="ü"/>
            </a:pPr>
            <a:r>
              <a:rPr lang="en-US" dirty="0" smtClean="0">
                <a:latin typeface="Palatino Linotype" panose="02040502050505030304" pitchFamily="18" charset="0"/>
              </a:rPr>
              <a:t>However</a:t>
            </a:r>
            <a:r>
              <a:rPr lang="en-US" dirty="0">
                <a:latin typeface="Palatino Linotype" panose="02040502050505030304" pitchFamily="18" charset="0"/>
              </a:rPr>
              <a:t>, the stability of gold(III) complexes can be improved with the appropriate choice of inert ligands</a:t>
            </a:r>
          </a:p>
          <a:p>
            <a:pPr marL="342900" indent="-342900" algn="just">
              <a:buClr>
                <a:srgbClr val="0070C0"/>
              </a:buClr>
              <a:buFont typeface="Wingdings" panose="05000000000000000000" pitchFamily="2" charset="2"/>
              <a:buChar char="ü"/>
            </a:pPr>
            <a:r>
              <a:rPr lang="en-US" dirty="0" smtClean="0">
                <a:latin typeface="Palatino Linotype" panose="02040502050505030304" pitchFamily="18" charset="0"/>
              </a:rPr>
              <a:t>Stability  </a:t>
            </a:r>
            <a:r>
              <a:rPr lang="en-US" dirty="0">
                <a:latin typeface="Palatino Linotype" panose="02040502050505030304" pitchFamily="18" charset="0"/>
              </a:rPr>
              <a:t>of Gold(III) complexes were reached using the nitrogen-donor ligands, such as pyridine, bipyridine, terpyridine, phenanthroline, macrocyclic ligands, and porphyrins</a:t>
            </a:r>
            <a:endParaRPr lang="en-US" dirty="0"/>
          </a:p>
        </p:txBody>
      </p:sp>
      <p:pic>
        <p:nvPicPr>
          <p:cNvPr id="4" name="Picture 3">
            <a:extLst>
              <a:ext uri="{FF2B5EF4-FFF2-40B4-BE49-F238E27FC236}">
                <a16:creationId xmlns:a16="http://schemas.microsoft.com/office/drawing/2014/main" id="{A196EBED-071A-42C2-80A8-4F63713F675F}"/>
              </a:ext>
            </a:extLst>
          </p:cNvPr>
          <p:cNvPicPr>
            <a:picLocks noChangeAspect="1"/>
          </p:cNvPicPr>
          <p:nvPr/>
        </p:nvPicPr>
        <p:blipFill>
          <a:blip r:embed="rId2"/>
          <a:stretch>
            <a:fillRect/>
          </a:stretch>
        </p:blipFill>
        <p:spPr>
          <a:xfrm>
            <a:off x="7494897" y="5275420"/>
            <a:ext cx="1572904" cy="1572904"/>
          </a:xfrm>
          <a:prstGeom prst="rect">
            <a:avLst/>
          </a:prstGeom>
        </p:spPr>
      </p:pic>
      <p:sp>
        <p:nvSpPr>
          <p:cNvPr id="5" name="TextBox 4">
            <a:extLst>
              <a:ext uri="{FF2B5EF4-FFF2-40B4-BE49-F238E27FC236}">
                <a16:creationId xmlns:a16="http://schemas.microsoft.com/office/drawing/2014/main" id="{0549518E-1C9A-41E8-B657-CFB90AB6B5F6}"/>
              </a:ext>
            </a:extLst>
          </p:cNvPr>
          <p:cNvSpPr txBox="1"/>
          <p:nvPr/>
        </p:nvSpPr>
        <p:spPr>
          <a:xfrm>
            <a:off x="1" y="154108"/>
            <a:ext cx="9067800" cy="461665"/>
          </a:xfrm>
          <a:prstGeom prst="rect">
            <a:avLst/>
          </a:prstGeom>
          <a:solidFill>
            <a:schemeClr val="accent4">
              <a:lumMod val="20000"/>
              <a:lumOff val="80000"/>
            </a:schemeClr>
          </a:solidFill>
        </p:spPr>
        <p:txBody>
          <a:bodyPr wrap="square" rtlCol="0">
            <a:spAutoFit/>
          </a:bodyPr>
          <a:lstStyle/>
          <a:p>
            <a:pPr algn="just"/>
            <a:r>
              <a:rPr lang="en-US" sz="2400" dirty="0">
                <a:latin typeface="Palatino Linotype" panose="02040502050505030304" pitchFamily="18" charset="0"/>
              </a:rPr>
              <a:t> </a:t>
            </a:r>
            <a:r>
              <a:rPr lang="en-US" sz="2400" b="1" dirty="0">
                <a:latin typeface="Palatino Linotype" panose="02040502050505030304" pitchFamily="18" charset="0"/>
              </a:rPr>
              <a:t>Introduction: </a:t>
            </a:r>
          </a:p>
        </p:txBody>
      </p:sp>
      <p:pic>
        <p:nvPicPr>
          <p:cNvPr id="2" name="Picture 1">
            <a:extLst>
              <a:ext uri="{FF2B5EF4-FFF2-40B4-BE49-F238E27FC236}">
                <a16:creationId xmlns:a16="http://schemas.microsoft.com/office/drawing/2014/main" id="{062A9D6A-7156-4AC2-8898-1CC9BBE251E0}"/>
              </a:ext>
            </a:extLst>
          </p:cNvPr>
          <p:cNvPicPr>
            <a:picLocks noChangeAspect="1"/>
          </p:cNvPicPr>
          <p:nvPr/>
        </p:nvPicPr>
        <p:blipFill>
          <a:blip r:embed="rId3"/>
          <a:stretch>
            <a:fillRect/>
          </a:stretch>
        </p:blipFill>
        <p:spPr>
          <a:xfrm>
            <a:off x="7539467" y="9677"/>
            <a:ext cx="1604532" cy="1328930"/>
          </a:xfrm>
          <a:prstGeom prst="rect">
            <a:avLst/>
          </a:prstGeom>
        </p:spPr>
      </p:pic>
    </p:spTree>
    <p:extLst>
      <p:ext uri="{BB962C8B-B14F-4D97-AF65-F5344CB8AC3E}">
        <p14:creationId xmlns:p14="http://schemas.microsoft.com/office/powerpoint/2010/main" val="6817648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1882343-3C2F-4A23-9FC4-F016CDA07614}"/>
              </a:ext>
            </a:extLst>
          </p:cNvPr>
          <p:cNvSpPr txBox="1"/>
          <p:nvPr/>
        </p:nvSpPr>
        <p:spPr>
          <a:xfrm>
            <a:off x="0" y="69030"/>
            <a:ext cx="6627043" cy="1938992"/>
          </a:xfrm>
          <a:prstGeom prst="rect">
            <a:avLst/>
          </a:prstGeom>
          <a:noFill/>
        </p:spPr>
        <p:txBody>
          <a:bodyPr wrap="square" rtlCol="0">
            <a:spAutoFit/>
          </a:bodyPr>
          <a:lstStyle/>
          <a:p>
            <a:pPr algn="just"/>
            <a:endParaRPr lang="fr-FR" sz="2400" b="1" dirty="0">
              <a:latin typeface="Palatino Linotype" panose="02040502050505030304" pitchFamily="18" charset="0"/>
            </a:endParaRPr>
          </a:p>
          <a:p>
            <a:pPr marL="342900" indent="-342900" algn="just">
              <a:buFont typeface="Wingdings" panose="05000000000000000000" pitchFamily="2" charset="2"/>
              <a:buChar char="ü"/>
            </a:pPr>
            <a:endParaRPr lang="fr-FR" sz="2400" b="1" dirty="0">
              <a:latin typeface="Palatino Linotype" panose="02040502050505030304" pitchFamily="18" charset="0"/>
            </a:endParaRPr>
          </a:p>
          <a:p>
            <a:pPr marL="342900" indent="-342900" algn="just">
              <a:buFont typeface="Wingdings" panose="05000000000000000000" pitchFamily="2" charset="2"/>
              <a:buChar char="ü"/>
            </a:pPr>
            <a:endParaRPr lang="fr-FR" sz="2400" b="1" dirty="0">
              <a:latin typeface="Palatino Linotype" panose="02040502050505030304" pitchFamily="18" charset="0"/>
            </a:endParaRPr>
          </a:p>
          <a:p>
            <a:pPr marL="342900" indent="-342900" algn="just">
              <a:buFont typeface="Wingdings" panose="05000000000000000000" pitchFamily="2" charset="2"/>
              <a:buChar char="ü"/>
            </a:pPr>
            <a:endParaRPr lang="fr-FR" sz="2400" b="1" dirty="0">
              <a:latin typeface="Palatino Linotype" panose="02040502050505030304" pitchFamily="18" charset="0"/>
            </a:endParaRPr>
          </a:p>
          <a:p>
            <a:pPr marL="342900" indent="-342900" algn="just">
              <a:buFont typeface="Wingdings" panose="05000000000000000000" pitchFamily="2" charset="2"/>
              <a:buChar char="ü"/>
            </a:pPr>
            <a:endParaRPr lang="fr-FR" sz="2400" b="1" dirty="0">
              <a:latin typeface="Palatino Linotype" panose="02040502050505030304" pitchFamily="18" charset="0"/>
            </a:endParaRPr>
          </a:p>
        </p:txBody>
      </p:sp>
      <p:pic>
        <p:nvPicPr>
          <p:cNvPr id="7" name="Picture 6">
            <a:extLst>
              <a:ext uri="{FF2B5EF4-FFF2-40B4-BE49-F238E27FC236}">
                <a16:creationId xmlns:a16="http://schemas.microsoft.com/office/drawing/2014/main" id="{04B96A37-568A-4955-904A-B7C308095F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74132" y="5288132"/>
            <a:ext cx="1569868" cy="1569868"/>
          </a:xfrm>
          <a:prstGeom prst="rect">
            <a:avLst/>
          </a:prstGeom>
        </p:spPr>
      </p:pic>
      <p:sp>
        <p:nvSpPr>
          <p:cNvPr id="10" name="TextBox 9">
            <a:extLst>
              <a:ext uri="{FF2B5EF4-FFF2-40B4-BE49-F238E27FC236}">
                <a16:creationId xmlns:a16="http://schemas.microsoft.com/office/drawing/2014/main" id="{CE397EFA-4A82-4719-8B73-CD702C23F540}"/>
              </a:ext>
            </a:extLst>
          </p:cNvPr>
          <p:cNvSpPr txBox="1"/>
          <p:nvPr/>
        </p:nvSpPr>
        <p:spPr>
          <a:xfrm>
            <a:off x="65988" y="1659118"/>
            <a:ext cx="7419145" cy="3416320"/>
          </a:xfrm>
          <a:prstGeom prst="rect">
            <a:avLst/>
          </a:prstGeom>
          <a:noFill/>
        </p:spPr>
        <p:txBody>
          <a:bodyPr wrap="square">
            <a:spAutoFit/>
          </a:bodyPr>
          <a:lstStyle/>
          <a:p>
            <a:pPr marL="342900" lvl="0" indent="-342900" algn="just">
              <a:buClr>
                <a:srgbClr val="0070C0"/>
              </a:buClr>
              <a:buFont typeface="Wingdings" panose="05000000000000000000" pitchFamily="2" charset="2"/>
              <a:buChar char="ü"/>
              <a:defRPr/>
            </a:pPr>
            <a:r>
              <a:rPr lang="en-US" dirty="0">
                <a:solidFill>
                  <a:srgbClr val="000000"/>
                </a:solidFill>
                <a:latin typeface="Palatino Linotype" pitchFamily="18" charset="0"/>
                <a:ea typeface="Times New Roman"/>
              </a:rPr>
              <a:t>Gold compounds have been used for different studies, even though they are usually used for the treatment of arthritis. </a:t>
            </a:r>
            <a:endParaRPr lang="en-US" dirty="0" smtClean="0">
              <a:solidFill>
                <a:srgbClr val="000000"/>
              </a:solidFill>
              <a:latin typeface="Palatino Linotype" pitchFamily="18" charset="0"/>
              <a:ea typeface="Times New Roman"/>
            </a:endParaRPr>
          </a:p>
          <a:p>
            <a:pPr marL="342900" lvl="0" indent="-342900" algn="just">
              <a:buClr>
                <a:srgbClr val="0070C0"/>
              </a:buClr>
              <a:buFont typeface="Wingdings" panose="05000000000000000000" pitchFamily="2" charset="2"/>
              <a:buChar char="ü"/>
              <a:defRPr/>
            </a:pPr>
            <a:r>
              <a:rPr lang="en-US" dirty="0" smtClean="0">
                <a:solidFill>
                  <a:srgbClr val="000000"/>
                </a:solidFill>
                <a:latin typeface="Palatino Linotype" pitchFamily="18" charset="0"/>
                <a:ea typeface="Times New Roman"/>
              </a:rPr>
              <a:t>In </a:t>
            </a:r>
            <a:r>
              <a:rPr lang="en-US" dirty="0">
                <a:solidFill>
                  <a:srgbClr val="000000"/>
                </a:solidFill>
                <a:latin typeface="Palatino Linotype" pitchFamily="18" charset="0"/>
                <a:ea typeface="Times New Roman"/>
              </a:rPr>
              <a:t>the last decade, gold complexes have received increased attention due to the variety of their applications </a:t>
            </a:r>
            <a:endParaRPr kumimoji="0" lang="en-US" i="0" u="none" strike="noStrike" kern="1200" cap="none" spc="0" normalizeH="0" baseline="0" noProof="0" dirty="0" smtClean="0">
              <a:ln>
                <a:noFill/>
              </a:ln>
              <a:solidFill>
                <a:prstClr val="black"/>
              </a:solidFill>
              <a:effectLst/>
              <a:uLnTx/>
              <a:uFillTx/>
              <a:latin typeface="Palatino Linotype" panose="02040502050505030304" pitchFamily="18" charset="0"/>
            </a:endParaRPr>
          </a:p>
          <a:p>
            <a:pPr marL="342900" marR="0" lvl="0" indent="-342900" algn="just" defTabSz="914400" rtl="0" eaLnBrk="1" fontAlgn="auto" latinLnBrk="0" hangingPunct="1">
              <a:lnSpc>
                <a:spcPct val="100000"/>
              </a:lnSpc>
              <a:spcBef>
                <a:spcPts val="0"/>
              </a:spcBef>
              <a:spcAft>
                <a:spcPts val="0"/>
              </a:spcAft>
              <a:buClr>
                <a:srgbClr val="0070C0"/>
              </a:buClr>
              <a:buSzTx/>
              <a:buFont typeface="Wingdings" panose="05000000000000000000" pitchFamily="2" charset="2"/>
              <a:buChar char="ü"/>
              <a:tabLst/>
              <a:defRPr/>
            </a:pPr>
            <a:r>
              <a:rPr kumimoji="0" lang="en-US" i="0" u="none" strike="noStrike" kern="1200" cap="none" spc="0" normalizeH="0" baseline="0" noProof="0" dirty="0" smtClean="0">
                <a:ln>
                  <a:noFill/>
                </a:ln>
                <a:solidFill>
                  <a:prstClr val="black"/>
                </a:solidFill>
                <a:effectLst/>
                <a:uLnTx/>
                <a:uFillTx/>
                <a:latin typeface="Palatino Linotype" panose="02040502050505030304" pitchFamily="18" charset="0"/>
                <a:ea typeface="+mn-ea"/>
                <a:cs typeface="+mn-cs"/>
              </a:rPr>
              <a:t>The </a:t>
            </a:r>
            <a:r>
              <a:rPr kumimoji="0" lang="en-US"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G protein-coupled receptors (GPCR) belong to seven-transmembrane helix proteins. </a:t>
            </a:r>
          </a:p>
          <a:p>
            <a:pPr marL="342900" marR="0" lvl="0" indent="-342900" algn="just" defTabSz="914400" rtl="0" eaLnBrk="1" fontAlgn="auto" latinLnBrk="0" hangingPunct="1">
              <a:lnSpc>
                <a:spcPct val="100000"/>
              </a:lnSpc>
              <a:spcBef>
                <a:spcPts val="0"/>
              </a:spcBef>
              <a:spcAft>
                <a:spcPts val="0"/>
              </a:spcAft>
              <a:buClr>
                <a:srgbClr val="0070C0"/>
              </a:buClr>
              <a:buSzTx/>
              <a:buFont typeface="Wingdings" panose="05000000000000000000" pitchFamily="2" charset="2"/>
              <a:buChar char="ü"/>
              <a:tabLst/>
              <a:defRPr/>
            </a:pPr>
            <a:r>
              <a:rPr kumimoji="0" lang="en-US" i="0" u="none" strike="noStrike" kern="1200" cap="none" spc="0" normalizeH="0" baseline="0" noProof="0" dirty="0" smtClean="0">
                <a:ln>
                  <a:noFill/>
                </a:ln>
                <a:solidFill>
                  <a:prstClr val="black"/>
                </a:solidFill>
                <a:effectLst/>
                <a:uLnTx/>
                <a:uFillTx/>
                <a:latin typeface="Palatino Linotype" panose="02040502050505030304" pitchFamily="18" charset="0"/>
                <a:ea typeface="+mn-ea"/>
                <a:cs typeface="+mn-cs"/>
              </a:rPr>
              <a:t>They </a:t>
            </a:r>
            <a:r>
              <a:rPr kumimoji="0" lang="en-US"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have a role in the coupled binding of extracellular ligands to conformational changes and activation of intracellular G proteins and GPCR kinases. </a:t>
            </a:r>
          </a:p>
          <a:p>
            <a:pPr marL="342900" marR="0" lvl="0" indent="-342900" algn="just" defTabSz="914400" rtl="0" eaLnBrk="1" fontAlgn="auto" latinLnBrk="0" hangingPunct="1">
              <a:lnSpc>
                <a:spcPct val="100000"/>
              </a:lnSpc>
              <a:spcBef>
                <a:spcPts val="0"/>
              </a:spcBef>
              <a:spcAft>
                <a:spcPts val="0"/>
              </a:spcAft>
              <a:buClr>
                <a:srgbClr val="0070C0"/>
              </a:buClr>
              <a:buSzTx/>
              <a:buFont typeface="Wingdings" panose="05000000000000000000" pitchFamily="2" charset="2"/>
              <a:buChar char="ü"/>
              <a:tabLst/>
              <a:defRPr/>
            </a:pPr>
            <a:r>
              <a:rPr kumimoji="0" lang="en-US" i="0" u="none" strike="noStrike" kern="1200" cap="none" spc="0" normalizeH="0" baseline="0" noProof="0" dirty="0" smtClean="0">
                <a:ln>
                  <a:noFill/>
                </a:ln>
                <a:solidFill>
                  <a:prstClr val="black"/>
                </a:solidFill>
                <a:effectLst/>
                <a:uLnTx/>
                <a:uFillTx/>
                <a:latin typeface="Palatino Linotype" panose="02040502050505030304" pitchFamily="18" charset="0"/>
                <a:ea typeface="+mn-ea"/>
                <a:cs typeface="+mn-cs"/>
              </a:rPr>
              <a:t>Rhodopsin </a:t>
            </a:r>
            <a:r>
              <a:rPr kumimoji="0" lang="en-US"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is activated by light-induced isomerization in the native membranes due to the covalently binding inverse agonist 11-</a:t>
            </a:r>
            <a:r>
              <a:rPr kumimoji="0" lang="en-US" i="1"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cis</a:t>
            </a:r>
            <a:r>
              <a:rPr kumimoji="0" lang="en-US"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 retinal to the all-trans-retinal within a very tight binding pocket </a:t>
            </a:r>
          </a:p>
        </p:txBody>
      </p:sp>
      <p:sp>
        <p:nvSpPr>
          <p:cNvPr id="9" name="TextBox 8">
            <a:extLst>
              <a:ext uri="{FF2B5EF4-FFF2-40B4-BE49-F238E27FC236}">
                <a16:creationId xmlns:a16="http://schemas.microsoft.com/office/drawing/2014/main" id="{E5C8CC3E-4732-4198-91FC-4E8049D865C4}"/>
              </a:ext>
            </a:extLst>
          </p:cNvPr>
          <p:cNvSpPr txBox="1"/>
          <p:nvPr/>
        </p:nvSpPr>
        <p:spPr>
          <a:xfrm>
            <a:off x="0" y="206889"/>
            <a:ext cx="9067800" cy="461665"/>
          </a:xfrm>
          <a:prstGeom prst="rect">
            <a:avLst/>
          </a:prstGeom>
          <a:solidFill>
            <a:schemeClr val="accent4">
              <a:lumMod val="20000"/>
              <a:lumOff val="80000"/>
            </a:schemeClr>
          </a:solidFill>
        </p:spPr>
        <p:txBody>
          <a:bodyPr wrap="square" rtlCol="0">
            <a:spAutoFit/>
          </a:bodyPr>
          <a:lstStyle/>
          <a:p>
            <a:pPr algn="just"/>
            <a:r>
              <a:rPr lang="en-US" sz="2400" dirty="0">
                <a:latin typeface="Palatino Linotype" panose="02040502050505030304" pitchFamily="18" charset="0"/>
              </a:rPr>
              <a:t> </a:t>
            </a:r>
            <a:r>
              <a:rPr lang="en-US" sz="2400" b="1" dirty="0">
                <a:latin typeface="Palatino Linotype" panose="02040502050505030304" pitchFamily="18" charset="0"/>
              </a:rPr>
              <a:t>Introduction: </a:t>
            </a:r>
          </a:p>
        </p:txBody>
      </p:sp>
      <p:pic>
        <p:nvPicPr>
          <p:cNvPr id="8" name="Picture 7">
            <a:extLst>
              <a:ext uri="{FF2B5EF4-FFF2-40B4-BE49-F238E27FC236}">
                <a16:creationId xmlns:a16="http://schemas.microsoft.com/office/drawing/2014/main" id="{B12C5D19-F6B8-427A-B5A6-C8A823F837D8}"/>
              </a:ext>
            </a:extLst>
          </p:cNvPr>
          <p:cNvPicPr>
            <a:picLocks noChangeAspect="1"/>
          </p:cNvPicPr>
          <p:nvPr/>
        </p:nvPicPr>
        <p:blipFill>
          <a:blip r:embed="rId3"/>
          <a:stretch>
            <a:fillRect/>
          </a:stretch>
        </p:blipFill>
        <p:spPr>
          <a:xfrm>
            <a:off x="7575570" y="69030"/>
            <a:ext cx="1502442" cy="2052001"/>
          </a:xfrm>
          <a:prstGeom prst="rect">
            <a:avLst/>
          </a:prstGeom>
        </p:spPr>
      </p:pic>
    </p:spTree>
    <p:extLst>
      <p:ext uri="{BB962C8B-B14F-4D97-AF65-F5344CB8AC3E}">
        <p14:creationId xmlns:p14="http://schemas.microsoft.com/office/powerpoint/2010/main" val="1615770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22F6364A-B358-4BEE-B158-0734D2C938D4}"/>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803651" y="1570814"/>
            <a:ext cx="0" cy="3710227"/>
          </a:xfrm>
          <a:prstGeom prst="line">
            <a:avLst/>
          </a:prstGeom>
          <a:ln w="19050">
            <a:solidFill>
              <a:srgbClr val="FFF836"/>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CEBB229C-0F53-439D-BB9B-42827A4F6D63}"/>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404594" y="902553"/>
            <a:ext cx="6166502" cy="5240079"/>
          </a:xfrm>
          <a:prstGeom prst="rect">
            <a:avLst/>
          </a:prstGeom>
        </p:spPr>
      </p:pic>
      <p:pic>
        <p:nvPicPr>
          <p:cNvPr id="3" name="Picture 2">
            <a:extLst>
              <a:ext uri="{FF2B5EF4-FFF2-40B4-BE49-F238E27FC236}">
                <a16:creationId xmlns:a16="http://schemas.microsoft.com/office/drawing/2014/main" id="{E09266A9-09A1-4F57-AFDC-FF3AE440B545}"/>
              </a:ext>
            </a:extLst>
          </p:cNvPr>
          <p:cNvPicPr>
            <a:picLocks noChangeAspect="1"/>
          </p:cNvPicPr>
          <p:nvPr/>
        </p:nvPicPr>
        <p:blipFill>
          <a:blip r:embed="rId3"/>
          <a:stretch>
            <a:fillRect/>
          </a:stretch>
        </p:blipFill>
        <p:spPr>
          <a:xfrm>
            <a:off x="7571096" y="5263886"/>
            <a:ext cx="1572904" cy="1572904"/>
          </a:xfrm>
          <a:prstGeom prst="rect">
            <a:avLst/>
          </a:prstGeom>
        </p:spPr>
      </p:pic>
      <p:sp>
        <p:nvSpPr>
          <p:cNvPr id="16" name="TextBox 15">
            <a:extLst>
              <a:ext uri="{FF2B5EF4-FFF2-40B4-BE49-F238E27FC236}">
                <a16:creationId xmlns:a16="http://schemas.microsoft.com/office/drawing/2014/main" id="{B2385ECA-D47D-4B07-B810-37B88478F261}"/>
              </a:ext>
            </a:extLst>
          </p:cNvPr>
          <p:cNvSpPr txBox="1"/>
          <p:nvPr/>
        </p:nvSpPr>
        <p:spPr>
          <a:xfrm>
            <a:off x="335041" y="177459"/>
            <a:ext cx="8554423" cy="461665"/>
          </a:xfrm>
          <a:prstGeom prst="rect">
            <a:avLst/>
          </a:prstGeom>
          <a:noFill/>
        </p:spPr>
        <p:txBody>
          <a:bodyPr wrap="square" rtlCol="0">
            <a:spAutoFit/>
          </a:bodyPr>
          <a:lstStyle/>
          <a:p>
            <a:r>
              <a:rPr lang="en-US" sz="2400" b="1" dirty="0">
                <a:latin typeface="Palatino Linotype" panose="02040502050505030304" pitchFamily="18" charset="0"/>
              </a:rPr>
              <a:t>Optimized structures of gold(III) complex ([Au(DPP)Cl</a:t>
            </a:r>
            <a:r>
              <a:rPr lang="en-US" sz="2400" b="1" baseline="-25000" dirty="0">
                <a:latin typeface="Palatino Linotype" panose="02040502050505030304" pitchFamily="18" charset="0"/>
              </a:rPr>
              <a:t>2</a:t>
            </a:r>
            <a:r>
              <a:rPr lang="en-US" sz="2400" b="1" dirty="0">
                <a:latin typeface="Palatino Linotype" panose="02040502050505030304" pitchFamily="18" charset="0"/>
              </a:rPr>
              <a:t>]</a:t>
            </a:r>
            <a:r>
              <a:rPr lang="en-US" sz="2400" b="1" baseline="-25000" dirty="0">
                <a:latin typeface="Palatino Linotype" panose="02040502050505030304" pitchFamily="18" charset="0"/>
              </a:rPr>
              <a:t>+</a:t>
            </a:r>
            <a:endParaRPr lang="fr-FR" sz="2400" b="1" baseline="-25000" dirty="0">
              <a:latin typeface="Palatino Linotype" panose="02040502050505030304" pitchFamily="18" charset="0"/>
            </a:endParaRPr>
          </a:p>
        </p:txBody>
      </p:sp>
      <p:sp>
        <p:nvSpPr>
          <p:cNvPr id="18" name="TextBox 17">
            <a:extLst>
              <a:ext uri="{FF2B5EF4-FFF2-40B4-BE49-F238E27FC236}">
                <a16:creationId xmlns:a16="http://schemas.microsoft.com/office/drawing/2014/main" id="{6769E190-B473-4DD4-AA2E-8BC74A12B072}"/>
              </a:ext>
            </a:extLst>
          </p:cNvPr>
          <p:cNvSpPr txBox="1"/>
          <p:nvPr/>
        </p:nvSpPr>
        <p:spPr>
          <a:xfrm>
            <a:off x="0" y="6495875"/>
            <a:ext cx="5175315" cy="369332"/>
          </a:xfrm>
          <a:prstGeom prst="rect">
            <a:avLst/>
          </a:prstGeom>
          <a:noFill/>
        </p:spPr>
        <p:txBody>
          <a:bodyPr wrap="square">
            <a:spAutoFit/>
          </a:bodyPr>
          <a:lstStyle/>
          <a:p>
            <a:pPr marL="285750" indent="-285750">
              <a:buClr>
                <a:srgbClr val="0070C0"/>
              </a:buClr>
              <a:buFont typeface="Wingdings" panose="05000000000000000000" pitchFamily="2" charset="2"/>
              <a:buChar char="ü"/>
            </a:pPr>
            <a:r>
              <a:rPr lang="en-US" sz="1800" b="1" dirty="0">
                <a:latin typeface="Palatino Linotype" panose="02040502050505030304" pitchFamily="18" charset="0"/>
              </a:rPr>
              <a:t>DPP=4,7-diphenyl-1,10-phenanthroline, C1</a:t>
            </a:r>
            <a:endParaRPr lang="en-US" dirty="0"/>
          </a:p>
        </p:txBody>
      </p:sp>
    </p:spTree>
    <p:extLst>
      <p:ext uri="{BB962C8B-B14F-4D97-AF65-F5344CB8AC3E}">
        <p14:creationId xmlns:p14="http://schemas.microsoft.com/office/powerpoint/2010/main" val="23506078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CF4F763-083A-400B-81B7-56D84AE30170}"/>
              </a:ext>
            </a:extLst>
          </p:cNvPr>
          <p:cNvSpPr txBox="1"/>
          <p:nvPr/>
        </p:nvSpPr>
        <p:spPr>
          <a:xfrm>
            <a:off x="0" y="139046"/>
            <a:ext cx="9144000" cy="461665"/>
          </a:xfrm>
          <a:prstGeom prst="rect">
            <a:avLst/>
          </a:prstGeom>
          <a:solidFill>
            <a:schemeClr val="accent4">
              <a:lumMod val="20000"/>
              <a:lumOff val="80000"/>
            </a:schemeClr>
          </a:solidFill>
        </p:spPr>
        <p:txBody>
          <a:bodyPr wrap="square" rtlCol="0">
            <a:spAutoFit/>
          </a:bodyPr>
          <a:lstStyle/>
          <a:p>
            <a:r>
              <a:rPr lang="fr-FR" sz="2400" b="1" dirty="0" err="1">
                <a:latin typeface="Palatino Linotype" panose="02040502050505030304" pitchFamily="18" charset="0"/>
              </a:rPr>
              <a:t>Material</a:t>
            </a:r>
            <a:r>
              <a:rPr lang="fr-FR" sz="2400" b="1" dirty="0">
                <a:latin typeface="Palatino Linotype" panose="02040502050505030304" pitchFamily="18" charset="0"/>
              </a:rPr>
              <a:t> and </a:t>
            </a:r>
            <a:r>
              <a:rPr lang="fr-FR" sz="2400" b="1" dirty="0" err="1">
                <a:latin typeface="Palatino Linotype" panose="02040502050505030304" pitchFamily="18" charset="0"/>
              </a:rPr>
              <a:t>Metods</a:t>
            </a:r>
            <a:endParaRPr lang="fr-FR" sz="2400" b="1" dirty="0">
              <a:latin typeface="Palatino Linotype" panose="02040502050505030304" pitchFamily="18" charset="0"/>
            </a:endParaRPr>
          </a:p>
        </p:txBody>
      </p:sp>
      <p:pic>
        <p:nvPicPr>
          <p:cNvPr id="3" name="Picture 2">
            <a:extLst>
              <a:ext uri="{FF2B5EF4-FFF2-40B4-BE49-F238E27FC236}">
                <a16:creationId xmlns:a16="http://schemas.microsoft.com/office/drawing/2014/main" id="{392326AA-F63B-4421-B1DE-C6C218E5E6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74132" y="5288132"/>
            <a:ext cx="1569868" cy="1569868"/>
          </a:xfrm>
          <a:prstGeom prst="rect">
            <a:avLst/>
          </a:prstGeom>
        </p:spPr>
      </p:pic>
      <p:sp>
        <p:nvSpPr>
          <p:cNvPr id="5" name="Rectangle 4"/>
          <p:cNvSpPr/>
          <p:nvPr/>
        </p:nvSpPr>
        <p:spPr>
          <a:xfrm>
            <a:off x="473383" y="766300"/>
            <a:ext cx="7100749" cy="5078313"/>
          </a:xfrm>
          <a:prstGeom prst="rect">
            <a:avLst/>
          </a:prstGeom>
        </p:spPr>
        <p:txBody>
          <a:bodyPr wrap="square">
            <a:spAutoFit/>
          </a:bodyPr>
          <a:lstStyle/>
          <a:p>
            <a:pPr marL="342900" indent="-342900" algn="just">
              <a:buClr>
                <a:srgbClr val="0070C0"/>
              </a:buClr>
              <a:buFont typeface="Wingdings" panose="05000000000000000000" pitchFamily="2" charset="2"/>
              <a:buChar char="ü"/>
            </a:pPr>
            <a:r>
              <a:rPr lang="en-US" dirty="0" smtClean="0">
                <a:latin typeface="Palatino Linotype" panose="02040502050505030304" pitchFamily="18" charset="0"/>
              </a:rPr>
              <a:t>The </a:t>
            </a:r>
            <a:r>
              <a:rPr lang="en-US" dirty="0">
                <a:latin typeface="Palatino Linotype" panose="02040502050505030304" pitchFamily="18" charset="0"/>
              </a:rPr>
              <a:t>pockets and binding sites of RLR were determined by the </a:t>
            </a:r>
            <a:r>
              <a:rPr lang="en-US" dirty="0" err="1">
                <a:latin typeface="Palatino Linotype" panose="02040502050505030304" pitchFamily="18" charset="0"/>
              </a:rPr>
              <a:t>AutoGridFR</a:t>
            </a:r>
            <a:r>
              <a:rPr lang="en-US" dirty="0">
                <a:latin typeface="Palatino Linotype" panose="02040502050505030304" pitchFamily="18" charset="0"/>
              </a:rPr>
              <a:t> (AGFR) </a:t>
            </a:r>
            <a:r>
              <a:rPr lang="en-US" dirty="0" smtClean="0">
                <a:latin typeface="Palatino Linotype" panose="02040502050505030304" pitchFamily="18" charset="0"/>
              </a:rPr>
              <a:t>program</a:t>
            </a:r>
          </a:p>
          <a:p>
            <a:pPr marL="342900" indent="-342900" algn="just">
              <a:buClr>
                <a:srgbClr val="0070C0"/>
              </a:buClr>
              <a:buFont typeface="Wingdings" panose="05000000000000000000" pitchFamily="2" charset="2"/>
              <a:buChar char="ü"/>
            </a:pPr>
            <a:r>
              <a:rPr lang="en-US" dirty="0" smtClean="0">
                <a:latin typeface="Palatino Linotype" panose="02040502050505030304" pitchFamily="18" charset="0"/>
              </a:rPr>
              <a:t>The </a:t>
            </a:r>
            <a:r>
              <a:rPr lang="en-US" dirty="0">
                <a:latin typeface="Palatino Linotype" panose="02040502050505030304" pitchFamily="18" charset="0"/>
              </a:rPr>
              <a:t>Discovery Studio 4.0 </a:t>
            </a:r>
            <a:r>
              <a:rPr lang="en-US" dirty="0" smtClean="0">
                <a:latin typeface="Palatino Linotype" panose="02040502050505030304" pitchFamily="18" charset="0"/>
              </a:rPr>
              <a:t>was </a:t>
            </a:r>
            <a:r>
              <a:rPr lang="en-US" dirty="0">
                <a:latin typeface="Palatino Linotype" panose="02040502050505030304" pitchFamily="18" charset="0"/>
              </a:rPr>
              <a:t>used for the preparation of protein for docking by removing the co-crystallized ligand, water molecules and co-factors. </a:t>
            </a:r>
          </a:p>
          <a:p>
            <a:pPr marL="342900" indent="-342900" algn="just">
              <a:buClr>
                <a:srgbClr val="0070C0"/>
              </a:buClr>
              <a:buFont typeface="Wingdings" panose="05000000000000000000" pitchFamily="2" charset="2"/>
              <a:buChar char="ü"/>
            </a:pPr>
            <a:r>
              <a:rPr lang="en-US" dirty="0">
                <a:latin typeface="Palatino Linotype" panose="02040502050505030304" pitchFamily="18" charset="0"/>
              </a:rPr>
              <a:t>The </a:t>
            </a:r>
            <a:r>
              <a:rPr lang="en-US" dirty="0" err="1">
                <a:latin typeface="Palatino Linotype" panose="02040502050505030304" pitchFamily="18" charset="0"/>
              </a:rPr>
              <a:t>AutoDockTools</a:t>
            </a:r>
            <a:r>
              <a:rPr lang="en-US" dirty="0">
                <a:latin typeface="Palatino Linotype" panose="02040502050505030304" pitchFamily="18" charset="0"/>
              </a:rPr>
              <a:t> (ADT) graphical user interface was used to calculate </a:t>
            </a:r>
            <a:r>
              <a:rPr lang="en-US" dirty="0" err="1">
                <a:latin typeface="Palatino Linotype" panose="02040502050505030304" pitchFamily="18" charset="0"/>
              </a:rPr>
              <a:t>Kollman</a:t>
            </a:r>
            <a:r>
              <a:rPr lang="en-US" dirty="0">
                <a:latin typeface="Palatino Linotype" panose="02040502050505030304" pitchFamily="18" charset="0"/>
              </a:rPr>
              <a:t> charges and to add polar </a:t>
            </a:r>
            <a:r>
              <a:rPr lang="en-US" dirty="0" smtClean="0">
                <a:latin typeface="Palatino Linotype" panose="02040502050505030304" pitchFamily="18" charset="0"/>
              </a:rPr>
              <a:t>hydrogen</a:t>
            </a:r>
          </a:p>
          <a:p>
            <a:pPr marL="342900" indent="-342900" algn="just">
              <a:buClr>
                <a:srgbClr val="0070C0"/>
              </a:buClr>
              <a:buFont typeface="Wingdings" panose="05000000000000000000" pitchFamily="2" charset="2"/>
              <a:buChar char="ü"/>
            </a:pPr>
            <a:r>
              <a:rPr lang="en-US" dirty="0" smtClean="0">
                <a:latin typeface="Palatino Linotype" panose="02040502050505030304" pitchFamily="18" charset="0"/>
              </a:rPr>
              <a:t>The </a:t>
            </a:r>
            <a:r>
              <a:rPr lang="en-US" dirty="0">
                <a:latin typeface="Palatino Linotype" panose="02040502050505030304" pitchFamily="18" charset="0"/>
              </a:rPr>
              <a:t>protein - ligand flexible docking were done using the Lamarckian Genetic Algorithm (LGA) </a:t>
            </a:r>
            <a:r>
              <a:rPr lang="en-US" dirty="0" smtClean="0">
                <a:latin typeface="Palatino Linotype" panose="02040502050505030304" pitchFamily="18" charset="0"/>
              </a:rPr>
              <a:t>method</a:t>
            </a:r>
          </a:p>
          <a:p>
            <a:pPr marL="342900" indent="-342900" algn="just">
              <a:buClr>
                <a:srgbClr val="0070C0"/>
              </a:buClr>
              <a:buFont typeface="Wingdings" panose="05000000000000000000" pitchFamily="2" charset="2"/>
              <a:buChar char="ü"/>
            </a:pPr>
            <a:r>
              <a:rPr lang="en-US" dirty="0" smtClean="0">
                <a:latin typeface="Palatino Linotype" panose="02040502050505030304" pitchFamily="18" charset="0"/>
              </a:rPr>
              <a:t>The </a:t>
            </a:r>
            <a:r>
              <a:rPr lang="en-US" dirty="0">
                <a:latin typeface="Palatino Linotype" panose="02040502050505030304" pitchFamily="18" charset="0"/>
              </a:rPr>
              <a:t>grid center with dimensions 10.988 × 45.838 × 35.362 Å3 in -x, -y, and -z directions of human RLR was used </a:t>
            </a:r>
            <a:endParaRPr lang="en-US" dirty="0" smtClean="0">
              <a:latin typeface="Palatino Linotype" panose="02040502050505030304" pitchFamily="18" charset="0"/>
            </a:endParaRPr>
          </a:p>
          <a:p>
            <a:pPr marL="342900" indent="-342900" algn="just">
              <a:buClr>
                <a:srgbClr val="0070C0"/>
              </a:buClr>
              <a:buFont typeface="Wingdings" panose="05000000000000000000" pitchFamily="2" charset="2"/>
              <a:buChar char="ü"/>
            </a:pPr>
            <a:r>
              <a:rPr lang="en-US" dirty="0" smtClean="0">
                <a:latin typeface="Palatino Linotype" panose="02040502050505030304" pitchFamily="18" charset="0"/>
              </a:rPr>
              <a:t>The </a:t>
            </a:r>
            <a:r>
              <a:rPr lang="en-US" dirty="0" err="1">
                <a:latin typeface="Palatino Linotype" panose="02040502050505030304" pitchFamily="18" charset="0"/>
              </a:rPr>
              <a:t>AutoDock</a:t>
            </a:r>
            <a:r>
              <a:rPr lang="en-US" dirty="0">
                <a:latin typeface="Palatino Linotype" panose="02040502050505030304" pitchFamily="18" charset="0"/>
              </a:rPr>
              <a:t> program calculate the free energy of binding values according to the following equation, </a:t>
            </a:r>
            <a:r>
              <a:rPr lang="en-US" dirty="0" err="1">
                <a:latin typeface="Palatino Linotype" panose="02040502050505030304" pitchFamily="18" charset="0"/>
              </a:rPr>
              <a:t>Eqn</a:t>
            </a:r>
            <a:r>
              <a:rPr lang="en-US" dirty="0">
                <a:latin typeface="Palatino Linotype" panose="02040502050505030304" pitchFamily="18" charset="0"/>
              </a:rPr>
              <a:t> </a:t>
            </a:r>
            <a:r>
              <a:rPr lang="en-US" dirty="0" smtClean="0">
                <a:latin typeface="Palatino Linotype" panose="02040502050505030304" pitchFamily="18" charset="0"/>
              </a:rPr>
              <a:t>1:</a:t>
            </a:r>
          </a:p>
          <a:p>
            <a:pPr marL="342900" indent="-342900" algn="just">
              <a:buClr>
                <a:srgbClr val="0070C0"/>
              </a:buClr>
              <a:buFont typeface="Wingdings" panose="05000000000000000000" pitchFamily="2" charset="2"/>
              <a:buChar char="ü"/>
            </a:pPr>
            <a:endParaRPr lang="en-US" dirty="0" smtClean="0">
              <a:latin typeface="Palatino Linotype" panose="02040502050505030304" pitchFamily="18" charset="0"/>
            </a:endParaRPr>
          </a:p>
          <a:p>
            <a:pPr algn="just">
              <a:buClr>
                <a:srgbClr val="0070C0"/>
              </a:buClr>
            </a:pPr>
            <a:r>
              <a:rPr lang="en-US" sz="1600" dirty="0" smtClean="0">
                <a:solidFill>
                  <a:srgbClr val="000000"/>
                </a:solidFill>
                <a:latin typeface="Palatino Linotype"/>
                <a:ea typeface="Times New Roman"/>
                <a:cs typeface="Times New Roman"/>
              </a:rPr>
              <a:t>         Δ</a:t>
            </a:r>
            <a:r>
              <a:rPr lang="en-US" sz="1600" b="1" dirty="0" smtClean="0">
                <a:solidFill>
                  <a:srgbClr val="000000"/>
                </a:solidFill>
                <a:latin typeface="Palatino Linotype"/>
                <a:ea typeface="Times New Roman"/>
                <a:cs typeface="Times New Roman"/>
              </a:rPr>
              <a:t>G</a:t>
            </a:r>
            <a:r>
              <a:rPr lang="en-US" sz="1600" baseline="-25000" dirty="0" smtClean="0">
                <a:solidFill>
                  <a:srgbClr val="000000"/>
                </a:solidFill>
                <a:latin typeface="Palatino Linotype"/>
                <a:ea typeface="Times New Roman"/>
                <a:cs typeface="Times New Roman"/>
              </a:rPr>
              <a:t>bind</a:t>
            </a:r>
            <a:r>
              <a:rPr lang="en-US" sz="1600" i="1" dirty="0">
                <a:solidFill>
                  <a:srgbClr val="000000"/>
                </a:solidFill>
                <a:latin typeface="Palatino Linotype"/>
                <a:ea typeface="Times New Roman"/>
                <a:cs typeface="Times New Roman"/>
              </a:rPr>
              <a:t>=</a:t>
            </a:r>
            <a:r>
              <a:rPr lang="en-US" sz="1600" dirty="0">
                <a:solidFill>
                  <a:srgbClr val="000000"/>
                </a:solidFill>
                <a:latin typeface="Palatino Linotype"/>
                <a:ea typeface="Times New Roman"/>
                <a:cs typeface="Times New Roman"/>
              </a:rPr>
              <a:t> </a:t>
            </a:r>
            <a:r>
              <a:rPr lang="en-US" sz="1600" dirty="0" err="1">
                <a:solidFill>
                  <a:srgbClr val="000000"/>
                </a:solidFill>
                <a:latin typeface="Palatino Linotype"/>
                <a:ea typeface="Times New Roman"/>
                <a:cs typeface="Times New Roman"/>
              </a:rPr>
              <a:t>Δ</a:t>
            </a:r>
            <a:r>
              <a:rPr lang="en-US" sz="1600" b="1" dirty="0" err="1">
                <a:solidFill>
                  <a:srgbClr val="000000"/>
                </a:solidFill>
                <a:latin typeface="Palatino Linotype"/>
                <a:ea typeface="Times New Roman"/>
                <a:cs typeface="Times New Roman"/>
              </a:rPr>
              <a:t>G</a:t>
            </a:r>
            <a:r>
              <a:rPr lang="en-US" sz="1600" baseline="-25000" dirty="0" err="1">
                <a:solidFill>
                  <a:srgbClr val="000000"/>
                </a:solidFill>
                <a:latin typeface="Palatino Linotype"/>
                <a:ea typeface="Times New Roman"/>
                <a:cs typeface="Times New Roman"/>
              </a:rPr>
              <a:t>vdw+hbond+desolv</a:t>
            </a:r>
            <a:r>
              <a:rPr lang="en-US" sz="1600" dirty="0">
                <a:solidFill>
                  <a:srgbClr val="000000"/>
                </a:solidFill>
                <a:latin typeface="Palatino Linotype"/>
                <a:ea typeface="Times New Roman"/>
                <a:cs typeface="Times New Roman"/>
              </a:rPr>
              <a:t> </a:t>
            </a:r>
            <a:r>
              <a:rPr lang="en-US" sz="1600" i="1" dirty="0">
                <a:solidFill>
                  <a:srgbClr val="000000"/>
                </a:solidFill>
                <a:latin typeface="Palatino Linotype"/>
                <a:ea typeface="Times New Roman"/>
                <a:cs typeface="Times New Roman"/>
              </a:rPr>
              <a:t>+ </a:t>
            </a:r>
            <a:r>
              <a:rPr lang="en-US" sz="1600" dirty="0" err="1">
                <a:solidFill>
                  <a:srgbClr val="000000"/>
                </a:solidFill>
                <a:latin typeface="Palatino Linotype"/>
                <a:ea typeface="Times New Roman"/>
                <a:cs typeface="Times New Roman"/>
              </a:rPr>
              <a:t>Δ</a:t>
            </a:r>
            <a:r>
              <a:rPr lang="en-US" sz="1600" b="1" dirty="0" err="1">
                <a:solidFill>
                  <a:srgbClr val="000000"/>
                </a:solidFill>
                <a:latin typeface="Palatino Linotype"/>
                <a:ea typeface="Times New Roman"/>
                <a:cs typeface="Times New Roman"/>
              </a:rPr>
              <a:t>G</a:t>
            </a:r>
            <a:r>
              <a:rPr lang="en-US" sz="1600" baseline="-25000" dirty="0" err="1">
                <a:solidFill>
                  <a:srgbClr val="000000"/>
                </a:solidFill>
                <a:latin typeface="Palatino Linotype"/>
                <a:ea typeface="Times New Roman"/>
                <a:cs typeface="Times New Roman"/>
              </a:rPr>
              <a:t>elec</a:t>
            </a:r>
            <a:r>
              <a:rPr lang="en-US" sz="1600" baseline="-25000" dirty="0">
                <a:solidFill>
                  <a:srgbClr val="000000"/>
                </a:solidFill>
                <a:latin typeface="Palatino Linotype"/>
                <a:ea typeface="Times New Roman"/>
                <a:cs typeface="Times New Roman"/>
              </a:rPr>
              <a:t> </a:t>
            </a:r>
            <a:r>
              <a:rPr lang="en-US" sz="1600" i="1" dirty="0">
                <a:solidFill>
                  <a:srgbClr val="000000"/>
                </a:solidFill>
                <a:latin typeface="Palatino Linotype"/>
                <a:ea typeface="Times New Roman"/>
                <a:cs typeface="Times New Roman"/>
              </a:rPr>
              <a:t>+</a:t>
            </a:r>
            <a:r>
              <a:rPr lang="en-US" sz="1600" dirty="0">
                <a:solidFill>
                  <a:srgbClr val="000000"/>
                </a:solidFill>
                <a:latin typeface="Palatino Linotype"/>
                <a:ea typeface="Times New Roman"/>
                <a:cs typeface="Times New Roman"/>
              </a:rPr>
              <a:t> </a:t>
            </a:r>
            <a:r>
              <a:rPr lang="en-US" sz="1600" dirty="0" err="1">
                <a:solidFill>
                  <a:srgbClr val="000000"/>
                </a:solidFill>
                <a:latin typeface="Palatino Linotype"/>
                <a:ea typeface="Times New Roman"/>
                <a:cs typeface="Times New Roman"/>
              </a:rPr>
              <a:t>Δ</a:t>
            </a:r>
            <a:r>
              <a:rPr lang="en-US" sz="1600" b="1" dirty="0" err="1">
                <a:solidFill>
                  <a:srgbClr val="000000"/>
                </a:solidFill>
                <a:latin typeface="Palatino Linotype"/>
                <a:ea typeface="Times New Roman"/>
                <a:cs typeface="Times New Roman"/>
              </a:rPr>
              <a:t>G</a:t>
            </a:r>
            <a:r>
              <a:rPr lang="en-US" sz="1600" baseline="-25000" dirty="0" err="1">
                <a:solidFill>
                  <a:srgbClr val="000000"/>
                </a:solidFill>
                <a:latin typeface="Palatino Linotype"/>
                <a:ea typeface="Times New Roman"/>
                <a:cs typeface="Times New Roman"/>
              </a:rPr>
              <a:t>total</a:t>
            </a:r>
            <a:r>
              <a:rPr lang="en-US" sz="1600" baseline="-25000" dirty="0">
                <a:solidFill>
                  <a:srgbClr val="000000"/>
                </a:solidFill>
                <a:latin typeface="Palatino Linotype"/>
                <a:ea typeface="Times New Roman"/>
                <a:cs typeface="Times New Roman"/>
              </a:rPr>
              <a:t> </a:t>
            </a:r>
            <a:r>
              <a:rPr lang="en-US" sz="1600" i="1" dirty="0">
                <a:solidFill>
                  <a:srgbClr val="000000"/>
                </a:solidFill>
                <a:latin typeface="Palatino Linotype"/>
                <a:ea typeface="Times New Roman"/>
                <a:cs typeface="Times New Roman"/>
              </a:rPr>
              <a:t>+ </a:t>
            </a:r>
            <a:r>
              <a:rPr lang="en-US" sz="1600" dirty="0" err="1">
                <a:solidFill>
                  <a:srgbClr val="000000"/>
                </a:solidFill>
                <a:latin typeface="Palatino Linotype"/>
                <a:ea typeface="Times New Roman"/>
                <a:cs typeface="Times New Roman"/>
              </a:rPr>
              <a:t>Δ</a:t>
            </a:r>
            <a:r>
              <a:rPr lang="en-US" sz="1600" b="1" dirty="0" err="1">
                <a:solidFill>
                  <a:srgbClr val="000000"/>
                </a:solidFill>
                <a:latin typeface="Palatino Linotype"/>
                <a:ea typeface="Times New Roman"/>
                <a:cs typeface="Times New Roman"/>
              </a:rPr>
              <a:t>G</a:t>
            </a:r>
            <a:r>
              <a:rPr lang="en-US" sz="1600" baseline="-25000" dirty="0" err="1">
                <a:solidFill>
                  <a:srgbClr val="000000"/>
                </a:solidFill>
                <a:latin typeface="Palatino Linotype"/>
                <a:ea typeface="Times New Roman"/>
                <a:cs typeface="Times New Roman"/>
              </a:rPr>
              <a:t>tor</a:t>
            </a:r>
            <a:r>
              <a:rPr lang="en-US" sz="1600" i="1" dirty="0">
                <a:solidFill>
                  <a:srgbClr val="000000"/>
                </a:solidFill>
                <a:latin typeface="Palatino Linotype"/>
                <a:ea typeface="Times New Roman"/>
                <a:cs typeface="Times New Roman"/>
              </a:rPr>
              <a:t> -</a:t>
            </a:r>
            <a:r>
              <a:rPr lang="en-US" sz="1600" i="1" baseline="-25000" dirty="0">
                <a:solidFill>
                  <a:srgbClr val="000000"/>
                </a:solidFill>
                <a:latin typeface="Palatino Linotype"/>
                <a:ea typeface="Times New Roman"/>
                <a:cs typeface="Times New Roman"/>
              </a:rPr>
              <a:t> </a:t>
            </a:r>
            <a:r>
              <a:rPr lang="en-US" sz="1600" dirty="0" err="1">
                <a:solidFill>
                  <a:srgbClr val="000000"/>
                </a:solidFill>
                <a:latin typeface="Palatino Linotype"/>
                <a:ea typeface="Times New Roman"/>
                <a:cs typeface="Times New Roman"/>
              </a:rPr>
              <a:t>Δ</a:t>
            </a:r>
            <a:r>
              <a:rPr lang="en-US" sz="1600" b="1" dirty="0" err="1">
                <a:solidFill>
                  <a:srgbClr val="000000"/>
                </a:solidFill>
                <a:latin typeface="Palatino Linotype"/>
                <a:ea typeface="Times New Roman"/>
                <a:cs typeface="Times New Roman"/>
              </a:rPr>
              <a:t>G</a:t>
            </a:r>
            <a:r>
              <a:rPr lang="en-US" baseline="-25000" dirty="0" err="1">
                <a:solidFill>
                  <a:srgbClr val="000000"/>
                </a:solidFill>
                <a:latin typeface="Palatino Linotype"/>
                <a:ea typeface="Times New Roman"/>
                <a:cs typeface="Times New Roman"/>
              </a:rPr>
              <a:t>unb</a:t>
            </a:r>
            <a:r>
              <a:rPr lang="en-US" baseline="-25000" dirty="0">
                <a:solidFill>
                  <a:srgbClr val="000000"/>
                </a:solidFill>
                <a:latin typeface="Palatino Linotype"/>
                <a:ea typeface="Times New Roman"/>
                <a:cs typeface="Times New Roman"/>
              </a:rPr>
              <a:t>             </a:t>
            </a:r>
            <a:r>
              <a:rPr lang="en-US" dirty="0" smtClean="0">
                <a:solidFill>
                  <a:srgbClr val="000000"/>
                </a:solidFill>
                <a:latin typeface="Palatino Linotype"/>
                <a:ea typeface="Times New Roman"/>
                <a:cs typeface="Times New Roman"/>
              </a:rPr>
              <a:t>        </a:t>
            </a:r>
            <a:r>
              <a:rPr lang="en-US" dirty="0">
                <a:solidFill>
                  <a:srgbClr val="000000"/>
                </a:solidFill>
                <a:latin typeface="Palatino Linotype"/>
                <a:ea typeface="Times New Roman"/>
                <a:cs typeface="Times New Roman"/>
              </a:rPr>
              <a:t>(1)</a:t>
            </a:r>
          </a:p>
          <a:p>
            <a:pPr marL="342900" indent="-342900" algn="just">
              <a:buClr>
                <a:srgbClr val="0070C0"/>
              </a:buClr>
              <a:buFont typeface="Wingdings" panose="05000000000000000000" pitchFamily="2" charset="2"/>
              <a:buChar char="ü"/>
            </a:pPr>
            <a:endParaRPr lang="en-US" dirty="0">
              <a:latin typeface="Palatino Linotype" panose="02040502050505030304" pitchFamily="18" charset="0"/>
            </a:endParaRPr>
          </a:p>
          <a:p>
            <a:pPr marL="342900" indent="-342900" algn="just">
              <a:buClr>
                <a:srgbClr val="0070C0"/>
              </a:buClr>
              <a:buFont typeface="Wingdings" panose="05000000000000000000" pitchFamily="2" charset="2"/>
              <a:buChar char="ü"/>
            </a:pPr>
            <a:endParaRPr lang="en-US" dirty="0" smtClean="0">
              <a:latin typeface="Palatino Linotype" panose="02040502050505030304" pitchFamily="18" charset="0"/>
            </a:endParaRPr>
          </a:p>
          <a:p>
            <a:pPr marL="342900" indent="-342900" algn="just">
              <a:buClr>
                <a:srgbClr val="0070C0"/>
              </a:buClr>
              <a:buFont typeface="Wingdings" panose="05000000000000000000" pitchFamily="2" charset="2"/>
              <a:buChar char="ü"/>
            </a:pPr>
            <a:endParaRPr lang="en-US" dirty="0">
              <a:latin typeface="Palatino Linotype" panose="02040502050505030304" pitchFamily="18" charset="0"/>
            </a:endParaRPr>
          </a:p>
        </p:txBody>
      </p:sp>
    </p:spTree>
    <p:extLst>
      <p:ext uri="{BB962C8B-B14F-4D97-AF65-F5344CB8AC3E}">
        <p14:creationId xmlns:p14="http://schemas.microsoft.com/office/powerpoint/2010/main" val="23935509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EAA2612B-5E64-488C-8D61-4023EC0BBA9A}"/>
              </a:ext>
            </a:extLst>
          </p:cNvPr>
          <p:cNvGraphicFramePr>
            <a:graphicFrameLocks noGrp="1"/>
          </p:cNvGraphicFramePr>
          <p:nvPr>
            <p:extLst>
              <p:ext uri="{D42A27DB-BD31-4B8C-83A1-F6EECF244321}">
                <p14:modId xmlns:p14="http://schemas.microsoft.com/office/powerpoint/2010/main" val="232322713"/>
              </p:ext>
            </p:extLst>
          </p:nvPr>
        </p:nvGraphicFramePr>
        <p:xfrm>
          <a:off x="1319001" y="2184157"/>
          <a:ext cx="6028566" cy="2374900"/>
        </p:xfrm>
        <a:graphic>
          <a:graphicData uri="http://schemas.openxmlformats.org/drawingml/2006/table">
            <a:tbl>
              <a:tblPr firstRow="1" firstCol="1" bandRow="1" bandCol="1">
                <a:tableStyleId>{5A111915-BE36-4E01-A7E5-04B1672EAD32}</a:tableStyleId>
              </a:tblPr>
              <a:tblGrid>
                <a:gridCol w="1189639">
                  <a:extLst>
                    <a:ext uri="{9D8B030D-6E8A-4147-A177-3AD203B41FA5}">
                      <a16:colId xmlns:a16="http://schemas.microsoft.com/office/drawing/2014/main" val="2088289655"/>
                    </a:ext>
                  </a:extLst>
                </a:gridCol>
                <a:gridCol w="1251599">
                  <a:extLst>
                    <a:ext uri="{9D8B030D-6E8A-4147-A177-3AD203B41FA5}">
                      <a16:colId xmlns:a16="http://schemas.microsoft.com/office/drawing/2014/main" val="4210777871"/>
                    </a:ext>
                  </a:extLst>
                </a:gridCol>
                <a:gridCol w="1195776">
                  <a:extLst>
                    <a:ext uri="{9D8B030D-6E8A-4147-A177-3AD203B41FA5}">
                      <a16:colId xmlns:a16="http://schemas.microsoft.com/office/drawing/2014/main" val="3489309576"/>
                    </a:ext>
                  </a:extLst>
                </a:gridCol>
                <a:gridCol w="1195776">
                  <a:extLst>
                    <a:ext uri="{9D8B030D-6E8A-4147-A177-3AD203B41FA5}">
                      <a16:colId xmlns:a16="http://schemas.microsoft.com/office/drawing/2014/main" val="3664433552"/>
                    </a:ext>
                  </a:extLst>
                </a:gridCol>
                <a:gridCol w="1195776">
                  <a:extLst>
                    <a:ext uri="{9D8B030D-6E8A-4147-A177-3AD203B41FA5}">
                      <a16:colId xmlns:a16="http://schemas.microsoft.com/office/drawing/2014/main" val="3790795011"/>
                    </a:ext>
                  </a:extLst>
                </a:gridCol>
              </a:tblGrid>
              <a:tr h="419441">
                <a:tc>
                  <a:txBody>
                    <a:bodyPr/>
                    <a:lstStyle/>
                    <a:p>
                      <a:pPr marL="0" marR="0" algn="l">
                        <a:lnSpc>
                          <a:spcPts val="1700"/>
                        </a:lnSpc>
                        <a:spcBef>
                          <a:spcPts val="0"/>
                        </a:spcBef>
                        <a:spcAft>
                          <a:spcPts val="0"/>
                        </a:spcAft>
                      </a:pPr>
                      <a:r>
                        <a:rPr lang="hr-HR" sz="1100" b="1" dirty="0" err="1">
                          <a:solidFill>
                            <a:srgbClr val="000000"/>
                          </a:solidFill>
                          <a:effectLst/>
                          <a:latin typeface="Palatino Linotype" pitchFamily="18" charset="0"/>
                          <a:cs typeface="Arial" panose="020B0604020202020204" pitchFamily="34" charset="0"/>
                        </a:rPr>
                        <a:t>Conformations</a:t>
                      </a:r>
                      <a:r>
                        <a:rPr lang="hr-HR" sz="1100" b="1" dirty="0">
                          <a:solidFill>
                            <a:srgbClr val="000000"/>
                          </a:solidFill>
                          <a:effectLst/>
                          <a:latin typeface="Palatino Linotype" pitchFamily="18" charset="0"/>
                          <a:cs typeface="Arial" panose="020B0604020202020204" pitchFamily="34" charset="0"/>
                        </a:rPr>
                        <a:t> </a:t>
                      </a:r>
                      <a:endParaRPr lang="en-US" sz="1200" b="1" dirty="0">
                        <a:solidFill>
                          <a:srgbClr val="000000"/>
                        </a:solidFill>
                        <a:effectLst/>
                        <a:latin typeface="Palatino Linotype" pitchFamily="18" charset="0"/>
                        <a:cs typeface="Arial" panose="020B0604020202020204" pitchFamily="34" charset="0"/>
                      </a:endParaRPr>
                    </a:p>
                    <a:p>
                      <a:pPr marL="0" marR="0" algn="l">
                        <a:lnSpc>
                          <a:spcPts val="1700"/>
                        </a:lnSpc>
                        <a:spcBef>
                          <a:spcPts val="0"/>
                        </a:spcBef>
                        <a:spcAft>
                          <a:spcPts val="0"/>
                        </a:spcAft>
                      </a:pPr>
                      <a:r>
                        <a:rPr lang="hr-HR" sz="1100" b="1" dirty="0" err="1">
                          <a:solidFill>
                            <a:srgbClr val="000000"/>
                          </a:solidFill>
                          <a:effectLst/>
                          <a:latin typeface="Palatino Linotype" pitchFamily="18" charset="0"/>
                          <a:cs typeface="Arial" panose="020B0604020202020204" pitchFamily="34" charset="0"/>
                        </a:rPr>
                        <a:t>of</a:t>
                      </a:r>
                      <a:r>
                        <a:rPr lang="hr-HR" sz="1100" b="1" dirty="0">
                          <a:solidFill>
                            <a:srgbClr val="000000"/>
                          </a:solidFill>
                          <a:effectLst/>
                          <a:latin typeface="Palatino Linotype" pitchFamily="18" charset="0"/>
                          <a:cs typeface="Arial" panose="020B0604020202020204" pitchFamily="34" charset="0"/>
                        </a:rPr>
                        <a:t> </a:t>
                      </a:r>
                      <a:r>
                        <a:rPr lang="hr-HR" sz="1100" b="1" dirty="0" err="1">
                          <a:solidFill>
                            <a:srgbClr val="000000"/>
                          </a:solidFill>
                          <a:effectLst/>
                          <a:latin typeface="Palatino Linotype" pitchFamily="18" charset="0"/>
                          <a:cs typeface="Arial" panose="020B0604020202020204" pitchFamily="34" charset="0"/>
                        </a:rPr>
                        <a:t>ligand</a:t>
                      </a:r>
                      <a:endParaRPr lang="en-US" sz="1200" b="1" dirty="0">
                        <a:solidFill>
                          <a:srgbClr val="000000"/>
                        </a:solidFill>
                        <a:effectLst/>
                        <a:latin typeface="Palatino Linotype" pitchFamily="18" charset="0"/>
                        <a:ea typeface="Times New Roman" panose="02020603050405020304" pitchFamily="18" charset="0"/>
                        <a:cs typeface="Arial" panose="020B0604020202020204" pitchFamily="34" charset="0"/>
                      </a:endParaRPr>
                    </a:p>
                  </a:txBody>
                  <a:tcPr marL="45154" marR="45154" marT="0" marB="0" anchor="ctr"/>
                </a:tc>
                <a:tc>
                  <a:txBody>
                    <a:bodyPr/>
                    <a:lstStyle/>
                    <a:p>
                      <a:pPr marL="0" marR="0" algn="l">
                        <a:lnSpc>
                          <a:spcPts val="1700"/>
                        </a:lnSpc>
                        <a:spcBef>
                          <a:spcPts val="0"/>
                        </a:spcBef>
                        <a:spcAft>
                          <a:spcPts val="0"/>
                        </a:spcAft>
                      </a:pPr>
                      <a:r>
                        <a:rPr lang="en-US" sz="1100" b="1" dirty="0">
                          <a:solidFill>
                            <a:srgbClr val="000000"/>
                          </a:solidFill>
                          <a:effectLst/>
                          <a:latin typeface="Palatino Linotype" pitchFamily="18" charset="0"/>
                          <a:cs typeface="Arial" panose="020B0604020202020204" pitchFamily="34" charset="0"/>
                        </a:rPr>
                        <a:t>ΔG</a:t>
                      </a:r>
                      <a:r>
                        <a:rPr lang="en-US" sz="1100" b="1" baseline="-25000" dirty="0">
                          <a:solidFill>
                            <a:srgbClr val="000000"/>
                          </a:solidFill>
                          <a:effectLst/>
                          <a:latin typeface="Palatino Linotype" pitchFamily="18" charset="0"/>
                          <a:cs typeface="Arial" panose="020B0604020202020204" pitchFamily="34" charset="0"/>
                        </a:rPr>
                        <a:t>bind</a:t>
                      </a:r>
                      <a:r>
                        <a:rPr lang="en-US" sz="1100" b="1" dirty="0">
                          <a:solidFill>
                            <a:srgbClr val="000000"/>
                          </a:solidFill>
                          <a:effectLst/>
                          <a:latin typeface="Palatino Linotype" pitchFamily="18" charset="0"/>
                          <a:cs typeface="Arial" panose="020B0604020202020204" pitchFamily="34" charset="0"/>
                        </a:rPr>
                        <a:t> </a:t>
                      </a:r>
                      <a:endParaRPr lang="en-US" sz="1200" b="1" dirty="0">
                        <a:solidFill>
                          <a:srgbClr val="000000"/>
                        </a:solidFill>
                        <a:effectLst/>
                        <a:latin typeface="Palatino Linotype" pitchFamily="18" charset="0"/>
                        <a:cs typeface="Arial" panose="020B0604020202020204" pitchFamily="34" charset="0"/>
                      </a:endParaRPr>
                    </a:p>
                    <a:p>
                      <a:pPr marL="0" marR="0" algn="l">
                        <a:lnSpc>
                          <a:spcPts val="1700"/>
                        </a:lnSpc>
                        <a:spcBef>
                          <a:spcPts val="0"/>
                        </a:spcBef>
                        <a:spcAft>
                          <a:spcPts val="0"/>
                        </a:spcAft>
                      </a:pPr>
                      <a:r>
                        <a:rPr lang="hr-HR" sz="1100" b="1" dirty="0">
                          <a:solidFill>
                            <a:srgbClr val="000000"/>
                          </a:solidFill>
                          <a:effectLst/>
                          <a:latin typeface="Palatino Linotype" pitchFamily="18" charset="0"/>
                          <a:cs typeface="Arial" panose="020B0604020202020204" pitchFamily="34" charset="0"/>
                        </a:rPr>
                        <a:t>(kJ/mol)</a:t>
                      </a:r>
                      <a:endParaRPr lang="en-US" sz="1200" b="1" dirty="0">
                        <a:solidFill>
                          <a:srgbClr val="000000"/>
                        </a:solidFill>
                        <a:effectLst/>
                        <a:latin typeface="Palatino Linotype" pitchFamily="18" charset="0"/>
                        <a:ea typeface="Times New Roman" panose="02020603050405020304" pitchFamily="18" charset="0"/>
                        <a:cs typeface="Arial" panose="020B0604020202020204" pitchFamily="34" charset="0"/>
                      </a:endParaRPr>
                    </a:p>
                  </a:txBody>
                  <a:tcPr marL="45154" marR="45154" marT="0" marB="0" anchor="ctr"/>
                </a:tc>
                <a:tc>
                  <a:txBody>
                    <a:bodyPr/>
                    <a:lstStyle/>
                    <a:p>
                      <a:pPr marL="0" marR="0" algn="l">
                        <a:lnSpc>
                          <a:spcPts val="1700"/>
                        </a:lnSpc>
                        <a:spcBef>
                          <a:spcPts val="0"/>
                        </a:spcBef>
                        <a:spcAft>
                          <a:spcPts val="0"/>
                        </a:spcAft>
                      </a:pPr>
                      <a:r>
                        <a:rPr lang="hr-HR" sz="1100" b="1" dirty="0">
                          <a:solidFill>
                            <a:srgbClr val="000000"/>
                          </a:solidFill>
                          <a:effectLst/>
                          <a:latin typeface="Palatino Linotype" pitchFamily="18" charset="0"/>
                          <a:cs typeface="Arial" panose="020B0604020202020204" pitchFamily="34" charset="0"/>
                        </a:rPr>
                        <a:t>  K</a:t>
                      </a:r>
                      <a:r>
                        <a:rPr lang="hr-HR" sz="1100" b="1" baseline="-25000" dirty="0">
                          <a:solidFill>
                            <a:srgbClr val="000000"/>
                          </a:solidFill>
                          <a:effectLst/>
                          <a:latin typeface="Palatino Linotype" pitchFamily="18" charset="0"/>
                          <a:cs typeface="Arial" panose="020B0604020202020204" pitchFamily="34" charset="0"/>
                        </a:rPr>
                        <a:t>i</a:t>
                      </a:r>
                      <a:endParaRPr lang="en-US" sz="1200" b="1" dirty="0">
                        <a:solidFill>
                          <a:srgbClr val="000000"/>
                        </a:solidFill>
                        <a:effectLst/>
                        <a:latin typeface="Palatino Linotype" pitchFamily="18" charset="0"/>
                        <a:cs typeface="Arial" panose="020B0604020202020204" pitchFamily="34" charset="0"/>
                      </a:endParaRPr>
                    </a:p>
                    <a:p>
                      <a:pPr marL="0" marR="0" algn="l">
                        <a:lnSpc>
                          <a:spcPts val="1700"/>
                        </a:lnSpc>
                        <a:spcBef>
                          <a:spcPts val="0"/>
                        </a:spcBef>
                        <a:spcAft>
                          <a:spcPts val="0"/>
                        </a:spcAft>
                      </a:pPr>
                      <a:r>
                        <a:rPr lang="hr-HR" sz="1100" b="1" dirty="0">
                          <a:solidFill>
                            <a:srgbClr val="000000"/>
                          </a:solidFill>
                          <a:effectLst/>
                          <a:latin typeface="Palatino Linotype" pitchFamily="18" charset="0"/>
                          <a:cs typeface="Arial" panose="020B0604020202020204" pitchFamily="34" charset="0"/>
                        </a:rPr>
                        <a:t>(</a:t>
                      </a:r>
                      <a:r>
                        <a:rPr lang="hr-HR" sz="1100" b="1" dirty="0" err="1">
                          <a:solidFill>
                            <a:srgbClr val="000000"/>
                          </a:solidFill>
                          <a:effectLst/>
                          <a:latin typeface="Palatino Linotype" pitchFamily="18" charset="0"/>
                          <a:cs typeface="Arial" panose="020B0604020202020204" pitchFamily="34" charset="0"/>
                        </a:rPr>
                        <a:t>nM</a:t>
                      </a:r>
                      <a:r>
                        <a:rPr lang="hr-HR" sz="1100" b="1" dirty="0">
                          <a:solidFill>
                            <a:srgbClr val="000000"/>
                          </a:solidFill>
                          <a:effectLst/>
                          <a:latin typeface="Palatino Linotype" pitchFamily="18" charset="0"/>
                          <a:cs typeface="Arial" panose="020B0604020202020204" pitchFamily="34" charset="0"/>
                        </a:rPr>
                        <a:t>)</a:t>
                      </a:r>
                      <a:endParaRPr lang="en-US" sz="1200" b="1" dirty="0">
                        <a:solidFill>
                          <a:srgbClr val="000000"/>
                        </a:solidFill>
                        <a:effectLst/>
                        <a:latin typeface="Palatino Linotype" pitchFamily="18" charset="0"/>
                        <a:ea typeface="Times New Roman" panose="02020603050405020304" pitchFamily="18" charset="0"/>
                        <a:cs typeface="Arial" panose="020B0604020202020204" pitchFamily="34" charset="0"/>
                      </a:endParaRPr>
                    </a:p>
                  </a:txBody>
                  <a:tcPr marL="45154" marR="45154" marT="0" marB="0" anchor="ctr"/>
                </a:tc>
                <a:tc>
                  <a:txBody>
                    <a:bodyPr/>
                    <a:lstStyle/>
                    <a:p>
                      <a:pPr marL="0" marR="0" algn="l">
                        <a:lnSpc>
                          <a:spcPts val="1700"/>
                        </a:lnSpc>
                        <a:spcBef>
                          <a:spcPts val="0"/>
                        </a:spcBef>
                        <a:spcAft>
                          <a:spcPts val="0"/>
                        </a:spcAft>
                        <a:tabLst>
                          <a:tab pos="1864360" algn="l"/>
                        </a:tabLst>
                      </a:pPr>
                      <a:r>
                        <a:rPr lang="hr-HR" sz="1100" b="1">
                          <a:solidFill>
                            <a:srgbClr val="000000"/>
                          </a:solidFill>
                          <a:effectLst/>
                          <a:latin typeface="Palatino Linotype" pitchFamily="18" charset="0"/>
                          <a:cs typeface="Arial" panose="020B0604020202020204" pitchFamily="34" charset="0"/>
                        </a:rPr>
                        <a:t>Hydrogen Bond</a:t>
                      </a:r>
                      <a:endParaRPr lang="en-US" sz="1200" b="1">
                        <a:solidFill>
                          <a:srgbClr val="000000"/>
                        </a:solidFill>
                        <a:effectLst/>
                        <a:latin typeface="Palatino Linotype" pitchFamily="18" charset="0"/>
                        <a:ea typeface="Times New Roman" panose="02020603050405020304" pitchFamily="18" charset="0"/>
                        <a:cs typeface="Arial" panose="020B0604020202020204" pitchFamily="34" charset="0"/>
                      </a:endParaRPr>
                    </a:p>
                  </a:txBody>
                  <a:tcPr marL="45154" marR="45154" marT="0" marB="0" anchor="ctr"/>
                </a:tc>
                <a:tc>
                  <a:txBody>
                    <a:bodyPr/>
                    <a:lstStyle/>
                    <a:p>
                      <a:pPr marL="0" marR="0" algn="l">
                        <a:lnSpc>
                          <a:spcPts val="1700"/>
                        </a:lnSpc>
                        <a:spcBef>
                          <a:spcPts val="0"/>
                        </a:spcBef>
                        <a:spcAft>
                          <a:spcPts val="0"/>
                        </a:spcAft>
                      </a:pPr>
                      <a:r>
                        <a:rPr lang="hr-HR" sz="1100" b="1" dirty="0" err="1">
                          <a:solidFill>
                            <a:srgbClr val="000000"/>
                          </a:solidFill>
                          <a:effectLst/>
                          <a:latin typeface="Palatino Linotype" pitchFamily="18" charset="0"/>
                          <a:cs typeface="Arial" panose="020B0604020202020204" pitchFamily="34" charset="0"/>
                        </a:rPr>
                        <a:t>Hydrophobic</a:t>
                      </a:r>
                      <a:r>
                        <a:rPr lang="hr-HR" sz="1100" b="1" dirty="0">
                          <a:solidFill>
                            <a:srgbClr val="000000"/>
                          </a:solidFill>
                          <a:effectLst/>
                          <a:latin typeface="Palatino Linotype" pitchFamily="18" charset="0"/>
                          <a:cs typeface="Arial" panose="020B0604020202020204" pitchFamily="34" charset="0"/>
                        </a:rPr>
                        <a:t> </a:t>
                      </a:r>
                      <a:r>
                        <a:rPr lang="hr-HR" sz="1100" b="1" dirty="0" err="1">
                          <a:solidFill>
                            <a:srgbClr val="000000"/>
                          </a:solidFill>
                          <a:effectLst/>
                          <a:latin typeface="Palatino Linotype" pitchFamily="18" charset="0"/>
                          <a:cs typeface="Arial" panose="020B0604020202020204" pitchFamily="34" charset="0"/>
                        </a:rPr>
                        <a:t>Contact</a:t>
                      </a:r>
                      <a:endParaRPr lang="en-US" sz="1200" b="1" dirty="0">
                        <a:solidFill>
                          <a:srgbClr val="000000"/>
                        </a:solidFill>
                        <a:effectLst/>
                        <a:latin typeface="Palatino Linotype" pitchFamily="18" charset="0"/>
                        <a:ea typeface="Times New Roman" panose="02020603050405020304" pitchFamily="18" charset="0"/>
                        <a:cs typeface="Arial" panose="020B0604020202020204" pitchFamily="34" charset="0"/>
                      </a:endParaRPr>
                    </a:p>
                  </a:txBody>
                  <a:tcPr marL="45154" marR="45154" marT="0" marB="0" anchor="ctr"/>
                </a:tc>
                <a:extLst>
                  <a:ext uri="{0D108BD9-81ED-4DB2-BD59-A6C34878D82A}">
                    <a16:rowId xmlns:a16="http://schemas.microsoft.com/office/drawing/2014/main" val="1979218866"/>
                  </a:ext>
                </a:extLst>
              </a:tr>
              <a:tr h="1887482">
                <a:tc>
                  <a:txBody>
                    <a:bodyPr/>
                    <a:lstStyle/>
                    <a:p>
                      <a:pPr marL="0" marR="0" algn="l">
                        <a:lnSpc>
                          <a:spcPts val="1700"/>
                        </a:lnSpc>
                        <a:spcBef>
                          <a:spcPts val="0"/>
                        </a:spcBef>
                        <a:spcAft>
                          <a:spcPts val="0"/>
                        </a:spcAft>
                      </a:pPr>
                      <a:r>
                        <a:rPr lang="en-GB" sz="1400" b="0">
                          <a:solidFill>
                            <a:srgbClr val="000000"/>
                          </a:solidFill>
                          <a:effectLst/>
                          <a:latin typeface="Palatino Linotype" pitchFamily="18" charset="0"/>
                          <a:cs typeface="Arial" panose="020B0604020202020204" pitchFamily="34" charset="0"/>
                        </a:rPr>
                        <a:t>1</a:t>
                      </a:r>
                      <a:endParaRPr lang="en-US" sz="1600" b="0">
                        <a:solidFill>
                          <a:srgbClr val="000000"/>
                        </a:solidFill>
                        <a:effectLst/>
                        <a:latin typeface="Palatino Linotype" pitchFamily="18" charset="0"/>
                        <a:ea typeface="Times New Roman" panose="02020603050405020304" pitchFamily="18" charset="0"/>
                        <a:cs typeface="Arial" panose="020B0604020202020204" pitchFamily="34" charset="0"/>
                      </a:endParaRPr>
                    </a:p>
                  </a:txBody>
                  <a:tcPr marL="45154" marR="45154" marT="0" marB="0" anchor="ctr"/>
                </a:tc>
                <a:tc>
                  <a:txBody>
                    <a:bodyPr/>
                    <a:lstStyle/>
                    <a:p>
                      <a:pPr marL="0" marR="0" algn="just">
                        <a:lnSpc>
                          <a:spcPts val="1700"/>
                        </a:lnSpc>
                        <a:spcBef>
                          <a:spcPts val="0"/>
                        </a:spcBef>
                        <a:spcAft>
                          <a:spcPts val="0"/>
                        </a:spcAft>
                      </a:pPr>
                      <a:r>
                        <a:rPr lang="en-US" sz="1400" b="0" dirty="0">
                          <a:solidFill>
                            <a:srgbClr val="000000"/>
                          </a:solidFill>
                          <a:effectLst/>
                          <a:latin typeface="Palatino Linotype" pitchFamily="18" charset="0"/>
                          <a:cs typeface="Arial" panose="020B0604020202020204" pitchFamily="34" charset="0"/>
                        </a:rPr>
                        <a:t>-35.44</a:t>
                      </a:r>
                      <a:endParaRPr lang="en-US" sz="1600" b="0" dirty="0">
                        <a:solidFill>
                          <a:srgbClr val="000000"/>
                        </a:solidFill>
                        <a:effectLst/>
                        <a:latin typeface="Palatino Linotype" pitchFamily="18" charset="0"/>
                        <a:ea typeface="Times New Roman" panose="02020603050405020304" pitchFamily="18" charset="0"/>
                        <a:cs typeface="Arial" panose="020B0604020202020204" pitchFamily="34" charset="0"/>
                      </a:endParaRPr>
                    </a:p>
                  </a:txBody>
                  <a:tcPr marL="45154" marR="45154" marT="0" marB="0" anchor="ctr"/>
                </a:tc>
                <a:tc>
                  <a:txBody>
                    <a:bodyPr/>
                    <a:lstStyle/>
                    <a:p>
                      <a:pPr marL="0" marR="0" algn="l">
                        <a:lnSpc>
                          <a:spcPts val="1700"/>
                        </a:lnSpc>
                        <a:spcBef>
                          <a:spcPts val="0"/>
                        </a:spcBef>
                        <a:spcAft>
                          <a:spcPts val="0"/>
                        </a:spcAft>
                      </a:pPr>
                      <a:r>
                        <a:rPr lang="hr-HR" sz="1400" b="0" dirty="0">
                          <a:solidFill>
                            <a:srgbClr val="000000"/>
                          </a:solidFill>
                          <a:effectLst/>
                          <a:latin typeface="Palatino Linotype" pitchFamily="18" charset="0"/>
                          <a:cs typeface="Arial" panose="020B0604020202020204" pitchFamily="34" charset="0"/>
                        </a:rPr>
                        <a:t>6.2x10</a:t>
                      </a:r>
                      <a:r>
                        <a:rPr lang="hr-HR" sz="1400" b="0" baseline="30000" dirty="0">
                          <a:solidFill>
                            <a:srgbClr val="000000"/>
                          </a:solidFill>
                          <a:effectLst/>
                          <a:latin typeface="Palatino Linotype" pitchFamily="18" charset="0"/>
                          <a:cs typeface="Arial" panose="020B0604020202020204" pitchFamily="34" charset="0"/>
                        </a:rPr>
                        <a:t>2</a:t>
                      </a:r>
                      <a:endParaRPr lang="en-US" sz="1600" b="0" dirty="0">
                        <a:solidFill>
                          <a:srgbClr val="000000"/>
                        </a:solidFill>
                        <a:effectLst/>
                        <a:latin typeface="Palatino Linotype" pitchFamily="18" charset="0"/>
                        <a:ea typeface="Times New Roman" panose="02020603050405020304" pitchFamily="18" charset="0"/>
                        <a:cs typeface="Arial" panose="020B0604020202020204" pitchFamily="34" charset="0"/>
                      </a:endParaRPr>
                    </a:p>
                  </a:txBody>
                  <a:tcPr marL="45154" marR="45154" marT="0" marB="0" anchor="ctr"/>
                </a:tc>
                <a:tc>
                  <a:txBody>
                    <a:bodyPr/>
                    <a:lstStyle/>
                    <a:p>
                      <a:pPr marL="0" marR="0" algn="l">
                        <a:lnSpc>
                          <a:spcPts val="1700"/>
                        </a:lnSpc>
                        <a:spcBef>
                          <a:spcPts val="0"/>
                        </a:spcBef>
                        <a:spcAft>
                          <a:spcPts val="0"/>
                        </a:spcAft>
                      </a:pPr>
                      <a:r>
                        <a:rPr lang="en-GB" sz="1400" b="0" dirty="0">
                          <a:solidFill>
                            <a:srgbClr val="000000"/>
                          </a:solidFill>
                          <a:effectLst/>
                          <a:latin typeface="Palatino Linotype" pitchFamily="18" charset="0"/>
                          <a:cs typeface="Arial" panose="020B0604020202020204" pitchFamily="34" charset="0"/>
                        </a:rPr>
                        <a:t>A:ILE189:HN</a:t>
                      </a:r>
                      <a:endParaRPr lang="en-US" sz="1600" b="0" dirty="0">
                        <a:solidFill>
                          <a:srgbClr val="000000"/>
                        </a:solidFill>
                        <a:effectLst/>
                        <a:latin typeface="Palatino Linotype" pitchFamily="18" charset="0"/>
                        <a:ea typeface="Times New Roman" panose="02020603050405020304" pitchFamily="18" charset="0"/>
                        <a:cs typeface="Arial" panose="020B0604020202020204" pitchFamily="34" charset="0"/>
                      </a:endParaRPr>
                    </a:p>
                  </a:txBody>
                  <a:tcPr marL="45154" marR="45154" marT="0" marB="0" anchor="ctr"/>
                </a:tc>
                <a:tc>
                  <a:txBody>
                    <a:bodyPr/>
                    <a:lstStyle/>
                    <a:p>
                      <a:pPr marL="0" marR="0" algn="l">
                        <a:lnSpc>
                          <a:spcPts val="1700"/>
                        </a:lnSpc>
                        <a:spcBef>
                          <a:spcPts val="0"/>
                        </a:spcBef>
                        <a:spcAft>
                          <a:spcPts val="0"/>
                        </a:spcAft>
                      </a:pPr>
                      <a:r>
                        <a:rPr lang="en-GB" sz="1400" b="0" dirty="0">
                          <a:solidFill>
                            <a:srgbClr val="000000"/>
                          </a:solidFill>
                          <a:effectLst/>
                          <a:latin typeface="Palatino Linotype" pitchFamily="18" charset="0"/>
                          <a:cs typeface="Arial" panose="020B0604020202020204" pitchFamily="34" charset="0"/>
                        </a:rPr>
                        <a:t>A:MET207</a:t>
                      </a:r>
                      <a:endParaRPr lang="en-US" sz="1600" b="0" dirty="0">
                        <a:solidFill>
                          <a:srgbClr val="000000"/>
                        </a:solidFill>
                        <a:effectLst/>
                        <a:latin typeface="Palatino Linotype" pitchFamily="18" charset="0"/>
                        <a:cs typeface="Arial" panose="020B0604020202020204" pitchFamily="34" charset="0"/>
                      </a:endParaRPr>
                    </a:p>
                    <a:p>
                      <a:pPr marL="0" marR="0" algn="l">
                        <a:lnSpc>
                          <a:spcPts val="1700"/>
                        </a:lnSpc>
                        <a:spcBef>
                          <a:spcPts val="0"/>
                        </a:spcBef>
                        <a:spcAft>
                          <a:spcPts val="0"/>
                        </a:spcAft>
                      </a:pPr>
                      <a:r>
                        <a:rPr lang="en-GB" sz="1400" b="0" dirty="0">
                          <a:solidFill>
                            <a:srgbClr val="000000"/>
                          </a:solidFill>
                          <a:effectLst/>
                          <a:latin typeface="Palatino Linotype" pitchFamily="18" charset="0"/>
                          <a:cs typeface="Arial" panose="020B0604020202020204" pitchFamily="34" charset="0"/>
                        </a:rPr>
                        <a:t>A:TRP265</a:t>
                      </a:r>
                      <a:endParaRPr lang="en-US" sz="1600" b="0" dirty="0">
                        <a:solidFill>
                          <a:srgbClr val="000000"/>
                        </a:solidFill>
                        <a:effectLst/>
                        <a:latin typeface="Palatino Linotype" pitchFamily="18" charset="0"/>
                        <a:cs typeface="Arial" panose="020B0604020202020204" pitchFamily="34" charset="0"/>
                      </a:endParaRPr>
                    </a:p>
                    <a:p>
                      <a:pPr marL="0" marR="0" algn="l">
                        <a:lnSpc>
                          <a:spcPts val="1700"/>
                        </a:lnSpc>
                        <a:spcBef>
                          <a:spcPts val="0"/>
                        </a:spcBef>
                        <a:spcAft>
                          <a:spcPts val="0"/>
                        </a:spcAft>
                      </a:pPr>
                      <a:r>
                        <a:rPr lang="en-GB" sz="1400" b="0" dirty="0">
                          <a:solidFill>
                            <a:srgbClr val="000000"/>
                          </a:solidFill>
                          <a:effectLst/>
                          <a:latin typeface="Palatino Linotype" pitchFamily="18" charset="0"/>
                          <a:cs typeface="Arial" panose="020B0604020202020204" pitchFamily="34" charset="0"/>
                        </a:rPr>
                        <a:t>A:TYR268</a:t>
                      </a:r>
                      <a:endParaRPr lang="en-US" sz="1600" b="0" dirty="0">
                        <a:solidFill>
                          <a:srgbClr val="000000"/>
                        </a:solidFill>
                        <a:effectLst/>
                        <a:latin typeface="Palatino Linotype" pitchFamily="18" charset="0"/>
                        <a:cs typeface="Arial" panose="020B0604020202020204" pitchFamily="34" charset="0"/>
                      </a:endParaRPr>
                    </a:p>
                    <a:p>
                      <a:pPr marL="0" marR="0" algn="l">
                        <a:lnSpc>
                          <a:spcPts val="1700"/>
                        </a:lnSpc>
                        <a:spcBef>
                          <a:spcPts val="0"/>
                        </a:spcBef>
                        <a:spcAft>
                          <a:spcPts val="0"/>
                        </a:spcAft>
                      </a:pPr>
                      <a:r>
                        <a:rPr lang="en-GB" sz="1400" b="0" dirty="0">
                          <a:solidFill>
                            <a:srgbClr val="000000"/>
                          </a:solidFill>
                          <a:effectLst/>
                          <a:latin typeface="Palatino Linotype" pitchFamily="18" charset="0"/>
                          <a:cs typeface="Arial" panose="020B0604020202020204" pitchFamily="34" charset="0"/>
                        </a:rPr>
                        <a:t>A:TYR191</a:t>
                      </a:r>
                      <a:endParaRPr lang="en-US" sz="1600" b="0" dirty="0">
                        <a:solidFill>
                          <a:srgbClr val="000000"/>
                        </a:solidFill>
                        <a:effectLst/>
                        <a:latin typeface="Palatino Linotype" pitchFamily="18" charset="0"/>
                        <a:cs typeface="Arial" panose="020B0604020202020204" pitchFamily="34" charset="0"/>
                      </a:endParaRPr>
                    </a:p>
                    <a:p>
                      <a:pPr marL="0" marR="0" algn="l">
                        <a:lnSpc>
                          <a:spcPts val="1700"/>
                        </a:lnSpc>
                        <a:spcBef>
                          <a:spcPts val="0"/>
                        </a:spcBef>
                        <a:spcAft>
                          <a:spcPts val="0"/>
                        </a:spcAft>
                      </a:pPr>
                      <a:r>
                        <a:rPr lang="en-GB" sz="1400" b="0" dirty="0">
                          <a:solidFill>
                            <a:srgbClr val="000000"/>
                          </a:solidFill>
                          <a:effectLst/>
                          <a:latin typeface="Palatino Linotype" pitchFamily="18" charset="0"/>
                          <a:cs typeface="Arial" panose="020B0604020202020204" pitchFamily="34" charset="0"/>
                        </a:rPr>
                        <a:t>A:ALA272</a:t>
                      </a:r>
                      <a:endParaRPr lang="en-US" sz="1600" b="0" dirty="0">
                        <a:solidFill>
                          <a:srgbClr val="000000"/>
                        </a:solidFill>
                        <a:effectLst/>
                        <a:latin typeface="Palatino Linotype" pitchFamily="18" charset="0"/>
                        <a:cs typeface="Arial" panose="020B0604020202020204" pitchFamily="34" charset="0"/>
                      </a:endParaRPr>
                    </a:p>
                    <a:p>
                      <a:pPr marL="0" marR="0" algn="l">
                        <a:lnSpc>
                          <a:spcPts val="1700"/>
                        </a:lnSpc>
                        <a:spcBef>
                          <a:spcPts val="0"/>
                        </a:spcBef>
                        <a:spcAft>
                          <a:spcPts val="0"/>
                        </a:spcAft>
                      </a:pPr>
                      <a:r>
                        <a:rPr lang="en-GB" sz="1400" b="0" dirty="0">
                          <a:solidFill>
                            <a:srgbClr val="000000"/>
                          </a:solidFill>
                          <a:effectLst/>
                          <a:latin typeface="Palatino Linotype" pitchFamily="18" charset="0"/>
                          <a:cs typeface="Arial" panose="020B0604020202020204" pitchFamily="34" charset="0"/>
                        </a:rPr>
                        <a:t>A:TYR191</a:t>
                      </a:r>
                      <a:endParaRPr lang="en-US" sz="1600" b="0" dirty="0">
                        <a:solidFill>
                          <a:srgbClr val="000000"/>
                        </a:solidFill>
                        <a:effectLst/>
                        <a:latin typeface="Palatino Linotype" pitchFamily="18" charset="0"/>
                        <a:cs typeface="Arial" panose="020B0604020202020204" pitchFamily="34" charset="0"/>
                      </a:endParaRPr>
                    </a:p>
                    <a:p>
                      <a:pPr marL="0" marR="0" algn="l">
                        <a:lnSpc>
                          <a:spcPts val="1700"/>
                        </a:lnSpc>
                        <a:spcBef>
                          <a:spcPts val="0"/>
                        </a:spcBef>
                        <a:spcAft>
                          <a:spcPts val="0"/>
                        </a:spcAft>
                      </a:pPr>
                      <a:r>
                        <a:rPr lang="en-GB" sz="1400" b="0" dirty="0">
                          <a:solidFill>
                            <a:srgbClr val="000000"/>
                          </a:solidFill>
                          <a:effectLst/>
                          <a:latin typeface="Palatino Linotype" pitchFamily="18" charset="0"/>
                          <a:cs typeface="Arial" panose="020B0604020202020204" pitchFamily="34" charset="0"/>
                        </a:rPr>
                        <a:t>A:PHE208</a:t>
                      </a:r>
                      <a:endParaRPr lang="en-US" sz="1600" b="0" dirty="0">
                        <a:solidFill>
                          <a:srgbClr val="000000"/>
                        </a:solidFill>
                        <a:effectLst/>
                        <a:latin typeface="Palatino Linotype" pitchFamily="18" charset="0"/>
                        <a:cs typeface="Arial" panose="020B0604020202020204" pitchFamily="34" charset="0"/>
                      </a:endParaRPr>
                    </a:p>
                    <a:p>
                      <a:pPr marL="0" marR="0" algn="l">
                        <a:lnSpc>
                          <a:spcPts val="1700"/>
                        </a:lnSpc>
                        <a:spcBef>
                          <a:spcPts val="0"/>
                        </a:spcBef>
                        <a:spcAft>
                          <a:spcPts val="0"/>
                        </a:spcAft>
                      </a:pPr>
                      <a:r>
                        <a:rPr lang="en-GB" sz="1400" b="0" dirty="0">
                          <a:solidFill>
                            <a:srgbClr val="000000"/>
                          </a:solidFill>
                          <a:effectLst/>
                          <a:latin typeface="Palatino Linotype" pitchFamily="18" charset="0"/>
                          <a:cs typeface="Arial" panose="020B0604020202020204" pitchFamily="34" charset="0"/>
                        </a:rPr>
                        <a:t>A:ILE189</a:t>
                      </a:r>
                      <a:endParaRPr lang="en-US" sz="1600" b="0" dirty="0">
                        <a:solidFill>
                          <a:srgbClr val="000000"/>
                        </a:solidFill>
                        <a:effectLst/>
                        <a:latin typeface="Palatino Linotype" pitchFamily="18" charset="0"/>
                        <a:cs typeface="Arial" panose="020B0604020202020204" pitchFamily="34" charset="0"/>
                      </a:endParaRPr>
                    </a:p>
                    <a:p>
                      <a:pPr marL="0" marR="0" algn="l">
                        <a:lnSpc>
                          <a:spcPts val="1700"/>
                        </a:lnSpc>
                        <a:spcBef>
                          <a:spcPts val="0"/>
                        </a:spcBef>
                        <a:spcAft>
                          <a:spcPts val="0"/>
                        </a:spcAft>
                      </a:pPr>
                      <a:r>
                        <a:rPr lang="en-GB" sz="1400" b="0" dirty="0">
                          <a:solidFill>
                            <a:srgbClr val="000000"/>
                          </a:solidFill>
                          <a:effectLst/>
                          <a:latin typeface="Palatino Linotype" pitchFamily="18" charset="0"/>
                          <a:cs typeface="Arial" panose="020B0604020202020204" pitchFamily="34" charset="0"/>
                        </a:rPr>
                        <a:t>A:LEU125</a:t>
                      </a:r>
                      <a:endParaRPr lang="en-US" sz="1600" b="0" dirty="0">
                        <a:solidFill>
                          <a:srgbClr val="000000"/>
                        </a:solidFill>
                        <a:effectLst/>
                        <a:latin typeface="Palatino Linotype" pitchFamily="18" charset="0"/>
                        <a:ea typeface="Times New Roman" panose="02020603050405020304" pitchFamily="18" charset="0"/>
                        <a:cs typeface="Arial" panose="020B0604020202020204" pitchFamily="34" charset="0"/>
                      </a:endParaRPr>
                    </a:p>
                  </a:txBody>
                  <a:tcPr marL="45154" marR="45154" marT="0" marB="0" anchor="ctr"/>
                </a:tc>
                <a:extLst>
                  <a:ext uri="{0D108BD9-81ED-4DB2-BD59-A6C34878D82A}">
                    <a16:rowId xmlns:a16="http://schemas.microsoft.com/office/drawing/2014/main" val="402544996"/>
                  </a:ext>
                </a:extLst>
              </a:tr>
            </a:tbl>
          </a:graphicData>
        </a:graphic>
      </p:graphicFrame>
      <p:pic>
        <p:nvPicPr>
          <p:cNvPr id="5" name="Picture 4">
            <a:extLst>
              <a:ext uri="{FF2B5EF4-FFF2-40B4-BE49-F238E27FC236}">
                <a16:creationId xmlns:a16="http://schemas.microsoft.com/office/drawing/2014/main" id="{F277E3BA-7FBE-43C9-8459-4E65B5808EF9}"/>
              </a:ext>
            </a:extLst>
          </p:cNvPr>
          <p:cNvPicPr>
            <a:picLocks noChangeAspect="1"/>
          </p:cNvPicPr>
          <p:nvPr/>
        </p:nvPicPr>
        <p:blipFill>
          <a:blip r:embed="rId2"/>
          <a:stretch>
            <a:fillRect/>
          </a:stretch>
        </p:blipFill>
        <p:spPr>
          <a:xfrm>
            <a:off x="7537371" y="5278999"/>
            <a:ext cx="1572904" cy="1579001"/>
          </a:xfrm>
          <a:prstGeom prst="rect">
            <a:avLst/>
          </a:prstGeom>
        </p:spPr>
      </p:pic>
      <p:sp>
        <p:nvSpPr>
          <p:cNvPr id="20" name="TextBox 19">
            <a:extLst>
              <a:ext uri="{FF2B5EF4-FFF2-40B4-BE49-F238E27FC236}">
                <a16:creationId xmlns:a16="http://schemas.microsoft.com/office/drawing/2014/main" id="{129F2343-CCF8-41FB-84AC-D8E1BA041312}"/>
              </a:ext>
            </a:extLst>
          </p:cNvPr>
          <p:cNvSpPr txBox="1"/>
          <p:nvPr/>
        </p:nvSpPr>
        <p:spPr>
          <a:xfrm>
            <a:off x="155405" y="4632668"/>
            <a:ext cx="8653806" cy="646331"/>
          </a:xfrm>
          <a:prstGeom prst="rect">
            <a:avLst/>
          </a:prstGeom>
          <a:solidFill>
            <a:schemeClr val="accent4">
              <a:lumMod val="40000"/>
              <a:lumOff val="60000"/>
            </a:schemeClr>
          </a:solidFill>
        </p:spPr>
        <p:txBody>
          <a:bodyPr wrap="square">
            <a:spAutoFit/>
          </a:bodyPr>
          <a:lstStyle/>
          <a:p>
            <a:pPr algn="ctr"/>
            <a:r>
              <a:rPr lang="en-US" dirty="0">
                <a:latin typeface="Palatino Linotype" panose="02040502050505030304" pitchFamily="18" charset="0"/>
              </a:rPr>
              <a:t>Estimated free energy of binding (ΔG</a:t>
            </a:r>
            <a:r>
              <a:rPr lang="en-US" baseline="-25000" dirty="0">
                <a:latin typeface="Palatino Linotype" panose="02040502050505030304" pitchFamily="18" charset="0"/>
              </a:rPr>
              <a:t>bind</a:t>
            </a:r>
            <a:r>
              <a:rPr lang="en-US" dirty="0">
                <a:latin typeface="Palatino Linotype" panose="02040502050505030304" pitchFamily="18" charset="0"/>
              </a:rPr>
              <a:t>) in kcal/</a:t>
            </a:r>
            <a:r>
              <a:rPr lang="en-US" dirty="0" err="1">
                <a:latin typeface="Palatino Linotype" panose="02040502050505030304" pitchFamily="18" charset="0"/>
              </a:rPr>
              <a:t>mol</a:t>
            </a:r>
            <a:r>
              <a:rPr lang="en-US" dirty="0">
                <a:latin typeface="Palatino Linotype" panose="02040502050505030304" pitchFamily="18" charset="0"/>
              </a:rPr>
              <a:t>, estimated inhibition constant (</a:t>
            </a:r>
            <a:r>
              <a:rPr lang="en-US" i="1" dirty="0">
                <a:latin typeface="Palatino Linotype" panose="02040502050505030304" pitchFamily="18" charset="0"/>
              </a:rPr>
              <a:t>Ki</a:t>
            </a:r>
            <a:r>
              <a:rPr lang="en-US" dirty="0">
                <a:latin typeface="Palatino Linotype" panose="02040502050505030304" pitchFamily="18" charset="0"/>
              </a:rPr>
              <a:t>) (</a:t>
            </a:r>
            <a:r>
              <a:rPr lang="en-US" dirty="0" err="1">
                <a:latin typeface="Palatino Linotype" panose="02040502050505030304" pitchFamily="18" charset="0"/>
              </a:rPr>
              <a:t>μM</a:t>
            </a:r>
            <a:r>
              <a:rPr lang="en-US" dirty="0">
                <a:latin typeface="Palatino Linotype" panose="02040502050505030304" pitchFamily="18" charset="0"/>
              </a:rPr>
              <a:t>) of </a:t>
            </a:r>
            <a:r>
              <a:rPr lang="en-US" dirty="0" smtClean="0">
                <a:latin typeface="Palatino Linotype" panose="02040502050505030304" pitchFamily="18" charset="0"/>
              </a:rPr>
              <a:t>best position of </a:t>
            </a:r>
            <a:r>
              <a:rPr lang="en-US" sz="1800" dirty="0">
                <a:latin typeface="Palatino Linotype" panose="02040502050505030304" pitchFamily="18" charset="0"/>
              </a:rPr>
              <a:t>C1 against RLR protein</a:t>
            </a:r>
            <a:endParaRPr lang="en-US" dirty="0"/>
          </a:p>
        </p:txBody>
      </p:sp>
      <p:sp>
        <p:nvSpPr>
          <p:cNvPr id="6" name="TextBox 5">
            <a:extLst>
              <a:ext uri="{FF2B5EF4-FFF2-40B4-BE49-F238E27FC236}">
                <a16:creationId xmlns:a16="http://schemas.microsoft.com/office/drawing/2014/main" id="{54BAA1E9-D9F0-4C29-B6EC-C5DA54444854}"/>
              </a:ext>
            </a:extLst>
          </p:cNvPr>
          <p:cNvSpPr txBox="1"/>
          <p:nvPr/>
        </p:nvSpPr>
        <p:spPr>
          <a:xfrm>
            <a:off x="-1" y="103697"/>
            <a:ext cx="9110275" cy="461665"/>
          </a:xfrm>
          <a:prstGeom prst="rect">
            <a:avLst/>
          </a:prstGeom>
          <a:solidFill>
            <a:schemeClr val="accent4">
              <a:lumMod val="20000"/>
              <a:lumOff val="80000"/>
            </a:schemeClr>
          </a:solidFill>
        </p:spPr>
        <p:txBody>
          <a:bodyPr wrap="square" rtlCol="0">
            <a:spAutoFit/>
          </a:bodyPr>
          <a:lstStyle/>
          <a:p>
            <a:r>
              <a:rPr lang="fr-FR" sz="2400" b="1" dirty="0">
                <a:latin typeface="Palatino Linotype" panose="02040502050505030304" pitchFamily="18" charset="0"/>
              </a:rPr>
              <a:t>Results and Discussion</a:t>
            </a:r>
          </a:p>
        </p:txBody>
      </p:sp>
      <p:sp>
        <p:nvSpPr>
          <p:cNvPr id="2" name="Rectangle 1"/>
          <p:cNvSpPr/>
          <p:nvPr/>
        </p:nvSpPr>
        <p:spPr>
          <a:xfrm>
            <a:off x="0" y="636829"/>
            <a:ext cx="7420396" cy="1477328"/>
          </a:xfrm>
          <a:prstGeom prst="rect">
            <a:avLst/>
          </a:prstGeom>
        </p:spPr>
        <p:txBody>
          <a:bodyPr wrap="square">
            <a:spAutoFit/>
          </a:bodyPr>
          <a:lstStyle/>
          <a:p>
            <a:pPr marL="342900" indent="-342900" algn="just">
              <a:buClr>
                <a:srgbClr val="0070C0"/>
              </a:buClr>
              <a:buFont typeface="Wingdings" panose="05000000000000000000" pitchFamily="2" charset="2"/>
              <a:buChar char="ü"/>
            </a:pPr>
            <a:r>
              <a:rPr lang="en-US" dirty="0" smtClean="0">
                <a:solidFill>
                  <a:srgbClr val="000000"/>
                </a:solidFill>
                <a:latin typeface="Palatino Linotype" pitchFamily="18" charset="0"/>
                <a:ea typeface="Times New Roman"/>
              </a:rPr>
              <a:t>The </a:t>
            </a:r>
            <a:r>
              <a:rPr lang="en-US" dirty="0">
                <a:solidFill>
                  <a:srgbClr val="000000"/>
                </a:solidFill>
                <a:latin typeface="Palatino Linotype" pitchFamily="18" charset="0"/>
                <a:ea typeface="Times New Roman"/>
              </a:rPr>
              <a:t>values of the estimated free energy of binding and the inhibition constant (</a:t>
            </a:r>
            <a:r>
              <a:rPr lang="en-US" i="1" dirty="0">
                <a:solidFill>
                  <a:srgbClr val="000000"/>
                </a:solidFill>
                <a:latin typeface="Palatino Linotype" pitchFamily="18" charset="0"/>
                <a:ea typeface="Times New Roman"/>
              </a:rPr>
              <a:t>K</a:t>
            </a:r>
            <a:r>
              <a:rPr lang="en-US" dirty="0">
                <a:solidFill>
                  <a:srgbClr val="000000"/>
                </a:solidFill>
                <a:latin typeface="Palatino Linotype" pitchFamily="18" charset="0"/>
                <a:ea typeface="Times New Roman"/>
              </a:rPr>
              <a:t>i) for the investigated ligands in three different conformations are given. </a:t>
            </a:r>
            <a:endParaRPr lang="en-US" dirty="0" smtClean="0">
              <a:solidFill>
                <a:srgbClr val="000000"/>
              </a:solidFill>
              <a:latin typeface="Palatino Linotype" pitchFamily="18" charset="0"/>
              <a:ea typeface="Times New Roman"/>
            </a:endParaRPr>
          </a:p>
          <a:p>
            <a:pPr marL="342900" indent="-342900" algn="just">
              <a:buClr>
                <a:srgbClr val="0070C0"/>
              </a:buClr>
              <a:buFont typeface="Wingdings" panose="05000000000000000000" pitchFamily="2" charset="2"/>
              <a:buChar char="ü"/>
            </a:pPr>
            <a:r>
              <a:rPr lang="en-US" dirty="0" smtClean="0">
                <a:solidFill>
                  <a:srgbClr val="000000"/>
                </a:solidFill>
                <a:latin typeface="Palatino Linotype" pitchFamily="18" charset="0"/>
                <a:ea typeface="Times New Roman"/>
              </a:rPr>
              <a:t>The </a:t>
            </a:r>
            <a:r>
              <a:rPr lang="en-US" dirty="0">
                <a:solidFill>
                  <a:srgbClr val="000000"/>
                </a:solidFill>
                <a:latin typeface="Palatino Linotype" pitchFamily="18" charset="0"/>
                <a:ea typeface="Times New Roman"/>
              </a:rPr>
              <a:t>lower value of </a:t>
            </a:r>
            <a:r>
              <a:rPr lang="en-US" i="1" dirty="0">
                <a:solidFill>
                  <a:srgbClr val="000000"/>
                </a:solidFill>
                <a:latin typeface="Palatino Linotype" pitchFamily="18" charset="0"/>
                <a:ea typeface="Times New Roman"/>
              </a:rPr>
              <a:t>Ki </a:t>
            </a:r>
            <a:r>
              <a:rPr lang="en-US" dirty="0">
                <a:solidFill>
                  <a:srgbClr val="000000"/>
                </a:solidFill>
                <a:latin typeface="Palatino Linotype" pitchFamily="18" charset="0"/>
                <a:ea typeface="Times New Roman"/>
              </a:rPr>
              <a:t>and the more negative value of ΔG</a:t>
            </a:r>
            <a:r>
              <a:rPr lang="en-US" baseline="-25000" dirty="0">
                <a:solidFill>
                  <a:srgbClr val="000000"/>
                </a:solidFill>
                <a:latin typeface="Palatino Linotype" pitchFamily="18" charset="0"/>
                <a:ea typeface="Times New Roman"/>
              </a:rPr>
              <a:t>bind</a:t>
            </a:r>
            <a:r>
              <a:rPr lang="en-US" dirty="0">
                <a:solidFill>
                  <a:srgbClr val="000000"/>
                </a:solidFill>
                <a:latin typeface="Palatino Linotype" pitchFamily="18" charset="0"/>
                <a:ea typeface="Times New Roman"/>
              </a:rPr>
              <a:t> indicate better binding ligand to </a:t>
            </a:r>
            <a:r>
              <a:rPr lang="en-US" dirty="0" smtClean="0">
                <a:solidFill>
                  <a:srgbClr val="000000"/>
                </a:solidFill>
                <a:latin typeface="Palatino Linotype" pitchFamily="18" charset="0"/>
                <a:ea typeface="Times New Roman"/>
              </a:rPr>
              <a:t>receptor</a:t>
            </a:r>
            <a:r>
              <a:rPr lang="en-US" dirty="0" smtClean="0">
                <a:solidFill>
                  <a:srgbClr val="000000"/>
                </a:solidFill>
                <a:latin typeface="Times New Roman"/>
                <a:ea typeface="Times New Roman"/>
              </a:rPr>
              <a:t>.</a:t>
            </a:r>
            <a:endParaRPr lang="en-US" dirty="0">
              <a:latin typeface="Palatino Linotype" panose="02040502050505030304" pitchFamily="18" charset="0"/>
            </a:endParaRPr>
          </a:p>
        </p:txBody>
      </p:sp>
    </p:spTree>
    <p:extLst>
      <p:ext uri="{BB962C8B-B14F-4D97-AF65-F5344CB8AC3E}">
        <p14:creationId xmlns:p14="http://schemas.microsoft.com/office/powerpoint/2010/main" val="1289904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1AEF92D5-23C0-4C86-BE55-1DD44326C0F2}"/>
              </a:ext>
            </a:extLst>
          </p:cNvPr>
          <p:cNvGraphicFramePr>
            <a:graphicFrameLocks noGrp="1"/>
          </p:cNvGraphicFramePr>
          <p:nvPr>
            <p:extLst>
              <p:ext uri="{D42A27DB-BD31-4B8C-83A1-F6EECF244321}">
                <p14:modId xmlns:p14="http://schemas.microsoft.com/office/powerpoint/2010/main" val="231621271"/>
              </p:ext>
            </p:extLst>
          </p:nvPr>
        </p:nvGraphicFramePr>
        <p:xfrm>
          <a:off x="1471727" y="2008486"/>
          <a:ext cx="6130380" cy="2159000"/>
        </p:xfrm>
        <a:graphic>
          <a:graphicData uri="http://schemas.openxmlformats.org/drawingml/2006/table">
            <a:tbl>
              <a:tblPr firstRow="1" firstCol="1" bandRow="1" bandCol="1">
                <a:tableStyleId>{5A111915-BE36-4E01-A7E5-04B1672EAD32}</a:tableStyleId>
              </a:tblPr>
              <a:tblGrid>
                <a:gridCol w="1226076">
                  <a:extLst>
                    <a:ext uri="{9D8B030D-6E8A-4147-A177-3AD203B41FA5}">
                      <a16:colId xmlns:a16="http://schemas.microsoft.com/office/drawing/2014/main" val="4066945162"/>
                    </a:ext>
                  </a:extLst>
                </a:gridCol>
                <a:gridCol w="1226076">
                  <a:extLst>
                    <a:ext uri="{9D8B030D-6E8A-4147-A177-3AD203B41FA5}">
                      <a16:colId xmlns:a16="http://schemas.microsoft.com/office/drawing/2014/main" val="118732535"/>
                    </a:ext>
                  </a:extLst>
                </a:gridCol>
                <a:gridCol w="1226076">
                  <a:extLst>
                    <a:ext uri="{9D8B030D-6E8A-4147-A177-3AD203B41FA5}">
                      <a16:colId xmlns:a16="http://schemas.microsoft.com/office/drawing/2014/main" val="855203315"/>
                    </a:ext>
                  </a:extLst>
                </a:gridCol>
                <a:gridCol w="1226076">
                  <a:extLst>
                    <a:ext uri="{9D8B030D-6E8A-4147-A177-3AD203B41FA5}">
                      <a16:colId xmlns:a16="http://schemas.microsoft.com/office/drawing/2014/main" val="1310297044"/>
                    </a:ext>
                  </a:extLst>
                </a:gridCol>
                <a:gridCol w="1226076">
                  <a:extLst>
                    <a:ext uri="{9D8B030D-6E8A-4147-A177-3AD203B41FA5}">
                      <a16:colId xmlns:a16="http://schemas.microsoft.com/office/drawing/2014/main" val="3076797631"/>
                    </a:ext>
                  </a:extLst>
                </a:gridCol>
              </a:tblGrid>
              <a:tr h="372660">
                <a:tc>
                  <a:txBody>
                    <a:bodyPr/>
                    <a:lstStyle/>
                    <a:p>
                      <a:pPr marL="0" marR="0" algn="l">
                        <a:lnSpc>
                          <a:spcPts val="1700"/>
                        </a:lnSpc>
                        <a:spcBef>
                          <a:spcPts val="0"/>
                        </a:spcBef>
                        <a:spcAft>
                          <a:spcPts val="0"/>
                        </a:spcAft>
                      </a:pPr>
                      <a:r>
                        <a:rPr lang="hr-HR" sz="1100" b="1" dirty="0">
                          <a:solidFill>
                            <a:srgbClr val="000000"/>
                          </a:solidFill>
                          <a:effectLst/>
                          <a:latin typeface="Palatino Linotype" pitchFamily="18" charset="0"/>
                          <a:cs typeface="Arial" panose="020B0604020202020204" pitchFamily="34" charset="0"/>
                        </a:rPr>
                        <a:t>Conformations </a:t>
                      </a:r>
                      <a:endParaRPr lang="en-US" sz="1200" b="1" dirty="0">
                        <a:solidFill>
                          <a:srgbClr val="000000"/>
                        </a:solidFill>
                        <a:effectLst/>
                        <a:latin typeface="Palatino Linotype" pitchFamily="18" charset="0"/>
                        <a:cs typeface="Arial" panose="020B0604020202020204" pitchFamily="34" charset="0"/>
                      </a:endParaRPr>
                    </a:p>
                    <a:p>
                      <a:pPr marL="0" marR="0" algn="l">
                        <a:lnSpc>
                          <a:spcPts val="1700"/>
                        </a:lnSpc>
                        <a:spcBef>
                          <a:spcPts val="0"/>
                        </a:spcBef>
                        <a:spcAft>
                          <a:spcPts val="0"/>
                        </a:spcAft>
                      </a:pPr>
                      <a:r>
                        <a:rPr lang="hr-HR" sz="1100" b="1" dirty="0">
                          <a:solidFill>
                            <a:srgbClr val="000000"/>
                          </a:solidFill>
                          <a:effectLst/>
                          <a:latin typeface="Palatino Linotype" pitchFamily="18" charset="0"/>
                          <a:cs typeface="Arial" panose="020B0604020202020204" pitchFamily="34" charset="0"/>
                        </a:rPr>
                        <a:t>of ligand</a:t>
                      </a:r>
                      <a:endParaRPr lang="en-US" sz="1200" b="1" dirty="0">
                        <a:solidFill>
                          <a:srgbClr val="000000"/>
                        </a:solidFill>
                        <a:effectLst/>
                        <a:latin typeface="Palatino Linotype" pitchFamily="18" charset="0"/>
                        <a:ea typeface="Times New Roman" panose="02020603050405020304" pitchFamily="18" charset="0"/>
                        <a:cs typeface="Arial" panose="020B0604020202020204" pitchFamily="34" charset="0"/>
                      </a:endParaRPr>
                    </a:p>
                  </a:txBody>
                  <a:tcPr marL="53308" marR="53308" marT="0" marB="0" anchor="ctr"/>
                </a:tc>
                <a:tc>
                  <a:txBody>
                    <a:bodyPr/>
                    <a:lstStyle/>
                    <a:p>
                      <a:pPr marL="0" marR="0" algn="l">
                        <a:lnSpc>
                          <a:spcPts val="1700"/>
                        </a:lnSpc>
                        <a:spcBef>
                          <a:spcPts val="0"/>
                        </a:spcBef>
                        <a:spcAft>
                          <a:spcPts val="0"/>
                        </a:spcAft>
                      </a:pPr>
                      <a:r>
                        <a:rPr lang="en-US" sz="1100" b="1" dirty="0">
                          <a:solidFill>
                            <a:srgbClr val="000000"/>
                          </a:solidFill>
                          <a:effectLst/>
                          <a:latin typeface="Palatino Linotype" pitchFamily="18" charset="0"/>
                          <a:cs typeface="Arial" panose="020B0604020202020204" pitchFamily="34" charset="0"/>
                        </a:rPr>
                        <a:t>ΔG</a:t>
                      </a:r>
                      <a:r>
                        <a:rPr lang="en-US" sz="1100" b="1" baseline="-25000" dirty="0">
                          <a:solidFill>
                            <a:srgbClr val="000000"/>
                          </a:solidFill>
                          <a:effectLst/>
                          <a:latin typeface="Palatino Linotype" pitchFamily="18" charset="0"/>
                          <a:cs typeface="Arial" panose="020B0604020202020204" pitchFamily="34" charset="0"/>
                        </a:rPr>
                        <a:t>bind</a:t>
                      </a:r>
                      <a:r>
                        <a:rPr lang="en-US" sz="1100" b="1" dirty="0">
                          <a:solidFill>
                            <a:srgbClr val="000000"/>
                          </a:solidFill>
                          <a:effectLst/>
                          <a:latin typeface="Palatino Linotype" pitchFamily="18" charset="0"/>
                          <a:cs typeface="Arial" panose="020B0604020202020204" pitchFamily="34" charset="0"/>
                        </a:rPr>
                        <a:t> </a:t>
                      </a:r>
                      <a:endParaRPr lang="en-US" sz="1200" b="1" dirty="0">
                        <a:solidFill>
                          <a:srgbClr val="000000"/>
                        </a:solidFill>
                        <a:effectLst/>
                        <a:latin typeface="Palatino Linotype" pitchFamily="18" charset="0"/>
                        <a:cs typeface="Arial" panose="020B0604020202020204" pitchFamily="34" charset="0"/>
                      </a:endParaRPr>
                    </a:p>
                    <a:p>
                      <a:pPr marL="0" marR="0" algn="l">
                        <a:lnSpc>
                          <a:spcPts val="1700"/>
                        </a:lnSpc>
                        <a:spcBef>
                          <a:spcPts val="0"/>
                        </a:spcBef>
                        <a:spcAft>
                          <a:spcPts val="0"/>
                        </a:spcAft>
                      </a:pPr>
                      <a:r>
                        <a:rPr lang="hr-HR" sz="1100" b="1" dirty="0">
                          <a:solidFill>
                            <a:srgbClr val="000000"/>
                          </a:solidFill>
                          <a:effectLst/>
                          <a:latin typeface="Palatino Linotype" pitchFamily="18" charset="0"/>
                          <a:cs typeface="Arial" panose="020B0604020202020204" pitchFamily="34" charset="0"/>
                        </a:rPr>
                        <a:t>(kJ/mol)</a:t>
                      </a:r>
                      <a:endParaRPr lang="en-US" sz="1200" b="1" dirty="0">
                        <a:solidFill>
                          <a:srgbClr val="000000"/>
                        </a:solidFill>
                        <a:effectLst/>
                        <a:latin typeface="Palatino Linotype" pitchFamily="18" charset="0"/>
                        <a:ea typeface="Times New Roman" panose="02020603050405020304" pitchFamily="18" charset="0"/>
                        <a:cs typeface="Arial" panose="020B0604020202020204" pitchFamily="34" charset="0"/>
                      </a:endParaRPr>
                    </a:p>
                  </a:txBody>
                  <a:tcPr marL="53308" marR="53308" marT="0" marB="0" anchor="ctr"/>
                </a:tc>
                <a:tc>
                  <a:txBody>
                    <a:bodyPr/>
                    <a:lstStyle/>
                    <a:p>
                      <a:pPr marL="0" marR="0" algn="l">
                        <a:lnSpc>
                          <a:spcPts val="1700"/>
                        </a:lnSpc>
                        <a:spcBef>
                          <a:spcPts val="0"/>
                        </a:spcBef>
                        <a:spcAft>
                          <a:spcPts val="0"/>
                        </a:spcAft>
                      </a:pPr>
                      <a:r>
                        <a:rPr lang="hr-HR" sz="1100" b="1" dirty="0">
                          <a:solidFill>
                            <a:srgbClr val="000000"/>
                          </a:solidFill>
                          <a:effectLst/>
                          <a:latin typeface="Palatino Linotype" pitchFamily="18" charset="0"/>
                          <a:cs typeface="Arial" panose="020B0604020202020204" pitchFamily="34" charset="0"/>
                        </a:rPr>
                        <a:t>  K</a:t>
                      </a:r>
                      <a:r>
                        <a:rPr lang="hr-HR" sz="1100" b="1" baseline="-25000" dirty="0">
                          <a:solidFill>
                            <a:srgbClr val="000000"/>
                          </a:solidFill>
                          <a:effectLst/>
                          <a:latin typeface="Palatino Linotype" pitchFamily="18" charset="0"/>
                          <a:cs typeface="Arial" panose="020B0604020202020204" pitchFamily="34" charset="0"/>
                        </a:rPr>
                        <a:t>i</a:t>
                      </a:r>
                      <a:endParaRPr lang="en-US" sz="1200" b="1" dirty="0">
                        <a:solidFill>
                          <a:srgbClr val="000000"/>
                        </a:solidFill>
                        <a:effectLst/>
                        <a:latin typeface="Palatino Linotype" pitchFamily="18" charset="0"/>
                        <a:cs typeface="Arial" panose="020B0604020202020204" pitchFamily="34" charset="0"/>
                      </a:endParaRPr>
                    </a:p>
                    <a:p>
                      <a:pPr marL="0" marR="0" algn="l">
                        <a:lnSpc>
                          <a:spcPts val="1700"/>
                        </a:lnSpc>
                        <a:spcBef>
                          <a:spcPts val="0"/>
                        </a:spcBef>
                        <a:spcAft>
                          <a:spcPts val="0"/>
                        </a:spcAft>
                      </a:pPr>
                      <a:r>
                        <a:rPr lang="hr-HR" sz="1100" b="1" dirty="0">
                          <a:solidFill>
                            <a:srgbClr val="000000"/>
                          </a:solidFill>
                          <a:effectLst/>
                          <a:latin typeface="Palatino Linotype" pitchFamily="18" charset="0"/>
                          <a:cs typeface="Arial" panose="020B0604020202020204" pitchFamily="34" charset="0"/>
                        </a:rPr>
                        <a:t>(</a:t>
                      </a:r>
                      <a:r>
                        <a:rPr lang="hr-HR" sz="1100" b="1" dirty="0">
                          <a:solidFill>
                            <a:srgbClr val="000000"/>
                          </a:solidFill>
                          <a:effectLst/>
                          <a:latin typeface="Palatino Linotype" pitchFamily="18" charset="0"/>
                          <a:cs typeface="Arial" panose="020B0604020202020204" pitchFamily="34" charset="0"/>
                          <a:sym typeface="Symbol" panose="05050102010706020507" pitchFamily="18" charset="2"/>
                        </a:rPr>
                        <a:t></a:t>
                      </a:r>
                      <a:r>
                        <a:rPr lang="hr-HR" sz="1100" b="1" dirty="0">
                          <a:solidFill>
                            <a:srgbClr val="000000"/>
                          </a:solidFill>
                          <a:effectLst/>
                          <a:latin typeface="Palatino Linotype" pitchFamily="18" charset="0"/>
                          <a:cs typeface="Arial" panose="020B0604020202020204" pitchFamily="34" charset="0"/>
                        </a:rPr>
                        <a:t>M)</a:t>
                      </a:r>
                      <a:endParaRPr lang="en-US" sz="1200" b="1" dirty="0">
                        <a:solidFill>
                          <a:srgbClr val="000000"/>
                        </a:solidFill>
                        <a:effectLst/>
                        <a:latin typeface="Palatino Linotype" pitchFamily="18" charset="0"/>
                        <a:ea typeface="Times New Roman" panose="02020603050405020304" pitchFamily="18" charset="0"/>
                        <a:cs typeface="Arial" panose="020B0604020202020204" pitchFamily="34" charset="0"/>
                      </a:endParaRPr>
                    </a:p>
                  </a:txBody>
                  <a:tcPr marL="53308" marR="53308" marT="0" marB="0" anchor="ctr"/>
                </a:tc>
                <a:tc>
                  <a:txBody>
                    <a:bodyPr/>
                    <a:lstStyle/>
                    <a:p>
                      <a:pPr marL="0" marR="0" algn="l">
                        <a:lnSpc>
                          <a:spcPts val="1700"/>
                        </a:lnSpc>
                        <a:spcBef>
                          <a:spcPts val="0"/>
                        </a:spcBef>
                        <a:spcAft>
                          <a:spcPts val="0"/>
                        </a:spcAft>
                        <a:tabLst>
                          <a:tab pos="1864360" algn="l"/>
                        </a:tabLst>
                      </a:pPr>
                      <a:r>
                        <a:rPr lang="hr-HR" sz="1100" b="1">
                          <a:solidFill>
                            <a:srgbClr val="000000"/>
                          </a:solidFill>
                          <a:effectLst/>
                          <a:latin typeface="Palatino Linotype" pitchFamily="18" charset="0"/>
                          <a:cs typeface="Arial" panose="020B0604020202020204" pitchFamily="34" charset="0"/>
                        </a:rPr>
                        <a:t>Hydrogen Bond</a:t>
                      </a:r>
                      <a:endParaRPr lang="en-US" sz="1200" b="1">
                        <a:solidFill>
                          <a:srgbClr val="000000"/>
                        </a:solidFill>
                        <a:effectLst/>
                        <a:latin typeface="Palatino Linotype" pitchFamily="18" charset="0"/>
                        <a:ea typeface="Times New Roman" panose="02020603050405020304" pitchFamily="18" charset="0"/>
                        <a:cs typeface="Arial" panose="020B0604020202020204" pitchFamily="34" charset="0"/>
                      </a:endParaRPr>
                    </a:p>
                  </a:txBody>
                  <a:tcPr marL="53308" marR="53308" marT="0" marB="0" anchor="ctr"/>
                </a:tc>
                <a:tc>
                  <a:txBody>
                    <a:bodyPr/>
                    <a:lstStyle/>
                    <a:p>
                      <a:pPr marL="0" marR="0" algn="l">
                        <a:lnSpc>
                          <a:spcPts val="1700"/>
                        </a:lnSpc>
                        <a:spcBef>
                          <a:spcPts val="0"/>
                        </a:spcBef>
                        <a:spcAft>
                          <a:spcPts val="0"/>
                        </a:spcAft>
                      </a:pPr>
                      <a:r>
                        <a:rPr lang="hr-HR" sz="1100" b="1">
                          <a:solidFill>
                            <a:srgbClr val="000000"/>
                          </a:solidFill>
                          <a:effectLst/>
                          <a:latin typeface="Palatino Linotype" pitchFamily="18" charset="0"/>
                          <a:cs typeface="Arial" panose="020B0604020202020204" pitchFamily="34" charset="0"/>
                        </a:rPr>
                        <a:t>Hydrophobic Contact</a:t>
                      </a:r>
                      <a:endParaRPr lang="en-US" sz="1200" b="1">
                        <a:solidFill>
                          <a:srgbClr val="000000"/>
                        </a:solidFill>
                        <a:effectLst/>
                        <a:latin typeface="Palatino Linotype" pitchFamily="18" charset="0"/>
                        <a:ea typeface="Times New Roman" panose="02020603050405020304" pitchFamily="18" charset="0"/>
                        <a:cs typeface="Arial" panose="020B0604020202020204" pitchFamily="34" charset="0"/>
                      </a:endParaRPr>
                    </a:p>
                  </a:txBody>
                  <a:tcPr marL="53308" marR="53308" marT="0" marB="0" anchor="ctr"/>
                </a:tc>
                <a:extLst>
                  <a:ext uri="{0D108BD9-81ED-4DB2-BD59-A6C34878D82A}">
                    <a16:rowId xmlns:a16="http://schemas.microsoft.com/office/drawing/2014/main" val="83309984"/>
                  </a:ext>
                </a:extLst>
              </a:tr>
              <a:tr h="1326226">
                <a:tc>
                  <a:txBody>
                    <a:bodyPr/>
                    <a:lstStyle/>
                    <a:p>
                      <a:pPr marL="0" marR="0" algn="l">
                        <a:lnSpc>
                          <a:spcPts val="1700"/>
                        </a:lnSpc>
                        <a:spcBef>
                          <a:spcPts val="0"/>
                        </a:spcBef>
                        <a:spcAft>
                          <a:spcPts val="0"/>
                        </a:spcAft>
                      </a:pPr>
                      <a:r>
                        <a:rPr lang="en-GB" sz="1400" b="1" dirty="0">
                          <a:solidFill>
                            <a:srgbClr val="000000"/>
                          </a:solidFill>
                          <a:effectLst/>
                          <a:latin typeface="Palatino Linotype" pitchFamily="18" charset="0"/>
                          <a:cs typeface="Arial" panose="020B0604020202020204" pitchFamily="34" charset="0"/>
                        </a:rPr>
                        <a:t>1</a:t>
                      </a:r>
                      <a:endParaRPr lang="en-US" sz="1600" b="1" dirty="0">
                        <a:solidFill>
                          <a:srgbClr val="000000"/>
                        </a:solidFill>
                        <a:effectLst/>
                        <a:latin typeface="Palatino Linotype" pitchFamily="18" charset="0"/>
                        <a:ea typeface="Times New Roman" panose="02020603050405020304" pitchFamily="18" charset="0"/>
                        <a:cs typeface="Arial" panose="020B0604020202020204" pitchFamily="34" charset="0"/>
                      </a:endParaRPr>
                    </a:p>
                  </a:txBody>
                  <a:tcPr marL="53308" marR="53308" marT="0" marB="0" anchor="ctr"/>
                </a:tc>
                <a:tc>
                  <a:txBody>
                    <a:bodyPr/>
                    <a:lstStyle/>
                    <a:p>
                      <a:pPr marL="0" marR="0" algn="l">
                        <a:lnSpc>
                          <a:spcPts val="1700"/>
                        </a:lnSpc>
                        <a:spcBef>
                          <a:spcPts val="0"/>
                        </a:spcBef>
                        <a:spcAft>
                          <a:spcPts val="0"/>
                        </a:spcAft>
                      </a:pPr>
                      <a:r>
                        <a:rPr lang="en-GB" sz="1400" b="1" dirty="0">
                          <a:solidFill>
                            <a:srgbClr val="000000"/>
                          </a:solidFill>
                          <a:effectLst/>
                          <a:latin typeface="Palatino Linotype" pitchFamily="18" charset="0"/>
                          <a:cs typeface="Arial" panose="020B0604020202020204" pitchFamily="34" charset="0"/>
                        </a:rPr>
                        <a:t>-40.50</a:t>
                      </a:r>
                      <a:endParaRPr lang="en-US" sz="1600" b="1" dirty="0">
                        <a:solidFill>
                          <a:srgbClr val="000000"/>
                        </a:solidFill>
                        <a:effectLst/>
                        <a:latin typeface="Palatino Linotype" pitchFamily="18" charset="0"/>
                        <a:ea typeface="Times New Roman" panose="02020603050405020304" pitchFamily="18" charset="0"/>
                        <a:cs typeface="Arial" panose="020B0604020202020204" pitchFamily="34" charset="0"/>
                      </a:endParaRPr>
                    </a:p>
                  </a:txBody>
                  <a:tcPr marL="53308" marR="53308" marT="0" marB="0" anchor="ctr"/>
                </a:tc>
                <a:tc>
                  <a:txBody>
                    <a:bodyPr/>
                    <a:lstStyle/>
                    <a:p>
                      <a:pPr marL="0" marR="0" algn="l">
                        <a:lnSpc>
                          <a:spcPts val="1700"/>
                        </a:lnSpc>
                        <a:spcBef>
                          <a:spcPts val="0"/>
                        </a:spcBef>
                        <a:spcAft>
                          <a:spcPts val="0"/>
                        </a:spcAft>
                      </a:pPr>
                      <a:r>
                        <a:rPr lang="hr-HR" sz="1400" b="1" dirty="0">
                          <a:solidFill>
                            <a:srgbClr val="000000"/>
                          </a:solidFill>
                          <a:effectLst/>
                          <a:latin typeface="Palatino Linotype" pitchFamily="18" charset="0"/>
                          <a:cs typeface="Arial" panose="020B0604020202020204" pitchFamily="34" charset="0"/>
                        </a:rPr>
                        <a:t>8.1x10</a:t>
                      </a:r>
                      <a:r>
                        <a:rPr lang="hr-HR" sz="1400" b="1" baseline="30000" dirty="0">
                          <a:solidFill>
                            <a:srgbClr val="000000"/>
                          </a:solidFill>
                          <a:effectLst/>
                          <a:latin typeface="Palatino Linotype" pitchFamily="18" charset="0"/>
                          <a:cs typeface="Arial" panose="020B0604020202020204" pitchFamily="34" charset="0"/>
                        </a:rPr>
                        <a:t>1</a:t>
                      </a:r>
                      <a:endParaRPr lang="en-US" sz="1600" b="1" dirty="0">
                        <a:solidFill>
                          <a:srgbClr val="000000"/>
                        </a:solidFill>
                        <a:effectLst/>
                        <a:latin typeface="Palatino Linotype" pitchFamily="18" charset="0"/>
                        <a:ea typeface="Times New Roman" panose="02020603050405020304" pitchFamily="18" charset="0"/>
                        <a:cs typeface="Arial" panose="020B0604020202020204" pitchFamily="34" charset="0"/>
                      </a:endParaRPr>
                    </a:p>
                  </a:txBody>
                  <a:tcPr marL="53308" marR="53308" marT="0" marB="0" anchor="ctr"/>
                </a:tc>
                <a:tc>
                  <a:txBody>
                    <a:bodyPr/>
                    <a:lstStyle/>
                    <a:p>
                      <a:pPr marL="0" marR="0" algn="ctr">
                        <a:lnSpc>
                          <a:spcPts val="1700"/>
                        </a:lnSpc>
                        <a:spcBef>
                          <a:spcPts val="0"/>
                        </a:spcBef>
                        <a:spcAft>
                          <a:spcPts val="0"/>
                        </a:spcAft>
                      </a:pPr>
                      <a:r>
                        <a:rPr lang="en-GB" sz="1400" b="1" dirty="0">
                          <a:solidFill>
                            <a:srgbClr val="000000"/>
                          </a:solidFill>
                          <a:effectLst/>
                          <a:latin typeface="Palatino Linotype" pitchFamily="18" charset="0"/>
                          <a:cs typeface="Arial" panose="020B0604020202020204" pitchFamily="34" charset="0"/>
                        </a:rPr>
                        <a:t>/</a:t>
                      </a:r>
                      <a:endParaRPr lang="en-US" sz="1600" b="1" dirty="0">
                        <a:solidFill>
                          <a:srgbClr val="000000"/>
                        </a:solidFill>
                        <a:effectLst/>
                        <a:latin typeface="Palatino Linotype" pitchFamily="18" charset="0"/>
                        <a:ea typeface="Times New Roman" panose="02020603050405020304" pitchFamily="18" charset="0"/>
                        <a:cs typeface="Arial" panose="020B0604020202020204" pitchFamily="34" charset="0"/>
                      </a:endParaRPr>
                    </a:p>
                  </a:txBody>
                  <a:tcPr marL="53308" marR="53308" marT="0" marB="0" anchor="ctr"/>
                </a:tc>
                <a:tc>
                  <a:txBody>
                    <a:bodyPr/>
                    <a:lstStyle/>
                    <a:p>
                      <a:pPr marL="0" marR="0" algn="l">
                        <a:lnSpc>
                          <a:spcPts val="1700"/>
                        </a:lnSpc>
                        <a:spcBef>
                          <a:spcPts val="0"/>
                        </a:spcBef>
                        <a:spcAft>
                          <a:spcPts val="0"/>
                        </a:spcAft>
                      </a:pPr>
                      <a:r>
                        <a:rPr lang="hr-HR" sz="1400" b="1" dirty="0">
                          <a:solidFill>
                            <a:srgbClr val="000000"/>
                          </a:solidFill>
                          <a:effectLst/>
                          <a:latin typeface="Palatino Linotype" pitchFamily="18" charset="0"/>
                          <a:cs typeface="Arial" panose="020B0604020202020204" pitchFamily="34" charset="0"/>
                        </a:rPr>
                        <a:t>A:MET207</a:t>
                      </a:r>
                      <a:endParaRPr lang="en-US" sz="1600" b="1" dirty="0">
                        <a:solidFill>
                          <a:srgbClr val="000000"/>
                        </a:solidFill>
                        <a:effectLst/>
                        <a:latin typeface="Palatino Linotype" pitchFamily="18" charset="0"/>
                        <a:cs typeface="Arial" panose="020B0604020202020204" pitchFamily="34" charset="0"/>
                      </a:endParaRPr>
                    </a:p>
                    <a:p>
                      <a:pPr marL="0" marR="0" algn="l">
                        <a:lnSpc>
                          <a:spcPts val="1700"/>
                        </a:lnSpc>
                        <a:spcBef>
                          <a:spcPts val="0"/>
                        </a:spcBef>
                        <a:spcAft>
                          <a:spcPts val="0"/>
                        </a:spcAft>
                      </a:pPr>
                      <a:r>
                        <a:rPr lang="hr-HR" sz="1400" b="1" dirty="0">
                          <a:solidFill>
                            <a:srgbClr val="000000"/>
                          </a:solidFill>
                          <a:effectLst/>
                          <a:latin typeface="Palatino Linotype" pitchFamily="18" charset="0"/>
                          <a:cs typeface="Arial" panose="020B0604020202020204" pitchFamily="34" charset="0"/>
                        </a:rPr>
                        <a:t>A:ALA269</a:t>
                      </a:r>
                      <a:endParaRPr lang="en-US" sz="1600" b="1" dirty="0">
                        <a:solidFill>
                          <a:srgbClr val="000000"/>
                        </a:solidFill>
                        <a:effectLst/>
                        <a:latin typeface="Palatino Linotype" pitchFamily="18" charset="0"/>
                        <a:cs typeface="Arial" panose="020B0604020202020204" pitchFamily="34" charset="0"/>
                      </a:endParaRPr>
                    </a:p>
                    <a:p>
                      <a:pPr marL="0" marR="0" algn="l">
                        <a:lnSpc>
                          <a:spcPts val="1700"/>
                        </a:lnSpc>
                        <a:spcBef>
                          <a:spcPts val="0"/>
                        </a:spcBef>
                        <a:spcAft>
                          <a:spcPts val="0"/>
                        </a:spcAft>
                      </a:pPr>
                      <a:r>
                        <a:rPr lang="hr-HR" sz="1400" b="1" dirty="0">
                          <a:solidFill>
                            <a:srgbClr val="000000"/>
                          </a:solidFill>
                          <a:effectLst/>
                          <a:latin typeface="Palatino Linotype" pitchFamily="18" charset="0"/>
                          <a:cs typeface="Arial" panose="020B0604020202020204" pitchFamily="34" charset="0"/>
                        </a:rPr>
                        <a:t>A:ALA272</a:t>
                      </a:r>
                      <a:endParaRPr lang="en-US" sz="1600" b="1" dirty="0">
                        <a:solidFill>
                          <a:srgbClr val="000000"/>
                        </a:solidFill>
                        <a:effectLst/>
                        <a:latin typeface="Palatino Linotype" pitchFamily="18" charset="0"/>
                        <a:cs typeface="Arial" panose="020B0604020202020204" pitchFamily="34" charset="0"/>
                      </a:endParaRPr>
                    </a:p>
                    <a:p>
                      <a:pPr marL="0" marR="0" algn="l">
                        <a:lnSpc>
                          <a:spcPts val="1700"/>
                        </a:lnSpc>
                        <a:spcBef>
                          <a:spcPts val="0"/>
                        </a:spcBef>
                        <a:spcAft>
                          <a:spcPts val="0"/>
                        </a:spcAft>
                      </a:pPr>
                      <a:r>
                        <a:rPr lang="hr-HR" sz="1400" b="1" dirty="0">
                          <a:solidFill>
                            <a:srgbClr val="000000"/>
                          </a:solidFill>
                          <a:effectLst/>
                          <a:latin typeface="Palatino Linotype" pitchFamily="18" charset="0"/>
                          <a:cs typeface="Arial" panose="020B0604020202020204" pitchFamily="34" charset="0"/>
                        </a:rPr>
                        <a:t>A:ILE189</a:t>
                      </a:r>
                      <a:endParaRPr lang="en-US" sz="1600" b="1" dirty="0">
                        <a:solidFill>
                          <a:srgbClr val="000000"/>
                        </a:solidFill>
                        <a:effectLst/>
                        <a:latin typeface="Palatino Linotype" pitchFamily="18" charset="0"/>
                        <a:cs typeface="Arial" panose="020B0604020202020204" pitchFamily="34" charset="0"/>
                      </a:endParaRPr>
                    </a:p>
                    <a:p>
                      <a:pPr marL="0" marR="0" algn="l">
                        <a:lnSpc>
                          <a:spcPts val="1700"/>
                        </a:lnSpc>
                        <a:spcBef>
                          <a:spcPts val="0"/>
                        </a:spcBef>
                        <a:spcAft>
                          <a:spcPts val="0"/>
                        </a:spcAft>
                      </a:pPr>
                      <a:r>
                        <a:rPr lang="hr-HR" sz="1400" b="1" dirty="0">
                          <a:solidFill>
                            <a:srgbClr val="000000"/>
                          </a:solidFill>
                          <a:effectLst/>
                          <a:latin typeface="Palatino Linotype" pitchFamily="18" charset="0"/>
                          <a:cs typeface="Arial" panose="020B0604020202020204" pitchFamily="34" charset="0"/>
                        </a:rPr>
                        <a:t>A:VAL204</a:t>
                      </a:r>
                      <a:endParaRPr lang="en-US" sz="1600" b="1" dirty="0">
                        <a:solidFill>
                          <a:srgbClr val="000000"/>
                        </a:solidFill>
                        <a:effectLst/>
                        <a:latin typeface="Palatino Linotype" pitchFamily="18" charset="0"/>
                        <a:cs typeface="Arial" panose="020B0604020202020204" pitchFamily="34" charset="0"/>
                      </a:endParaRPr>
                    </a:p>
                    <a:p>
                      <a:pPr marL="0" marR="0" algn="l">
                        <a:lnSpc>
                          <a:spcPts val="1700"/>
                        </a:lnSpc>
                        <a:spcBef>
                          <a:spcPts val="0"/>
                        </a:spcBef>
                        <a:spcAft>
                          <a:spcPts val="0"/>
                        </a:spcAft>
                      </a:pPr>
                      <a:r>
                        <a:rPr lang="hr-HR" sz="1400" b="1" dirty="0">
                          <a:solidFill>
                            <a:srgbClr val="000000"/>
                          </a:solidFill>
                          <a:effectLst/>
                          <a:latin typeface="Palatino Linotype" pitchFamily="18" charset="0"/>
                          <a:cs typeface="Arial" panose="020B0604020202020204" pitchFamily="34" charset="0"/>
                        </a:rPr>
                        <a:t>A:TYR191</a:t>
                      </a:r>
                      <a:endParaRPr lang="en-US" sz="1600" b="1" dirty="0">
                        <a:solidFill>
                          <a:srgbClr val="000000"/>
                        </a:solidFill>
                        <a:effectLst/>
                        <a:latin typeface="Palatino Linotype" pitchFamily="18" charset="0"/>
                        <a:cs typeface="Arial" panose="020B0604020202020204" pitchFamily="34" charset="0"/>
                      </a:endParaRPr>
                    </a:p>
                    <a:p>
                      <a:pPr marL="0" marR="0" algn="l">
                        <a:lnSpc>
                          <a:spcPts val="1700"/>
                        </a:lnSpc>
                        <a:spcBef>
                          <a:spcPts val="0"/>
                        </a:spcBef>
                        <a:spcAft>
                          <a:spcPts val="0"/>
                        </a:spcAft>
                      </a:pPr>
                      <a:r>
                        <a:rPr lang="hr-HR" sz="1400" b="1" dirty="0">
                          <a:solidFill>
                            <a:srgbClr val="000000"/>
                          </a:solidFill>
                          <a:effectLst/>
                          <a:latin typeface="Palatino Linotype" pitchFamily="18" charset="0"/>
                          <a:cs typeface="Arial" panose="020B0604020202020204" pitchFamily="34" charset="0"/>
                        </a:rPr>
                        <a:t>A:TRP265</a:t>
                      </a:r>
                      <a:endParaRPr lang="en-US" sz="1600" b="1" dirty="0">
                        <a:solidFill>
                          <a:srgbClr val="000000"/>
                        </a:solidFill>
                        <a:effectLst/>
                        <a:latin typeface="Palatino Linotype" pitchFamily="18" charset="0"/>
                        <a:cs typeface="Arial" panose="020B0604020202020204" pitchFamily="34" charset="0"/>
                      </a:endParaRPr>
                    </a:p>
                    <a:p>
                      <a:pPr marL="0" marR="0" algn="l">
                        <a:lnSpc>
                          <a:spcPts val="1700"/>
                        </a:lnSpc>
                        <a:spcBef>
                          <a:spcPts val="0"/>
                        </a:spcBef>
                        <a:spcAft>
                          <a:spcPts val="0"/>
                        </a:spcAft>
                      </a:pPr>
                      <a:r>
                        <a:rPr lang="hr-HR" sz="1400" b="1" dirty="0">
                          <a:solidFill>
                            <a:srgbClr val="000000"/>
                          </a:solidFill>
                          <a:effectLst/>
                          <a:latin typeface="Palatino Linotype" pitchFamily="18" charset="0"/>
                          <a:cs typeface="Arial" panose="020B0604020202020204" pitchFamily="34" charset="0"/>
                        </a:rPr>
                        <a:t>A:TYR268</a:t>
                      </a:r>
                      <a:endParaRPr lang="en-US" sz="1600" b="1" dirty="0">
                        <a:solidFill>
                          <a:srgbClr val="000000"/>
                        </a:solidFill>
                        <a:effectLst/>
                        <a:latin typeface="Palatino Linotype" pitchFamily="18" charset="0"/>
                        <a:ea typeface="Times New Roman" panose="02020603050405020304" pitchFamily="18" charset="0"/>
                        <a:cs typeface="Arial" panose="020B0604020202020204" pitchFamily="34" charset="0"/>
                      </a:endParaRPr>
                    </a:p>
                  </a:txBody>
                  <a:tcPr marL="53308" marR="53308" marT="0" marB="0" anchor="ctr"/>
                </a:tc>
                <a:extLst>
                  <a:ext uri="{0D108BD9-81ED-4DB2-BD59-A6C34878D82A}">
                    <a16:rowId xmlns:a16="http://schemas.microsoft.com/office/drawing/2014/main" val="1233247046"/>
                  </a:ext>
                </a:extLst>
              </a:tr>
            </a:tbl>
          </a:graphicData>
        </a:graphic>
      </p:graphicFrame>
      <p:sp>
        <p:nvSpPr>
          <p:cNvPr id="3" name="TextBox 2">
            <a:extLst>
              <a:ext uri="{FF2B5EF4-FFF2-40B4-BE49-F238E27FC236}">
                <a16:creationId xmlns:a16="http://schemas.microsoft.com/office/drawing/2014/main" id="{D7FED257-ED58-459B-9489-71555EAA0064}"/>
              </a:ext>
            </a:extLst>
          </p:cNvPr>
          <p:cNvSpPr txBox="1"/>
          <p:nvPr/>
        </p:nvSpPr>
        <p:spPr>
          <a:xfrm>
            <a:off x="292230" y="4465484"/>
            <a:ext cx="8738647" cy="646331"/>
          </a:xfrm>
          <a:prstGeom prst="rect">
            <a:avLst/>
          </a:prstGeom>
          <a:solidFill>
            <a:schemeClr val="accent4">
              <a:lumMod val="40000"/>
              <a:lumOff val="60000"/>
            </a:schemeClr>
          </a:solidFill>
        </p:spPr>
        <p:txBody>
          <a:bodyPr wrap="square">
            <a:spAutoFit/>
          </a:bodyPr>
          <a:lstStyle/>
          <a:p>
            <a:pPr algn="ctr"/>
            <a:r>
              <a:rPr lang="en-US" sz="1800" dirty="0">
                <a:latin typeface="Palatino Linotype" panose="02040502050505030304" pitchFamily="18" charset="0"/>
              </a:rPr>
              <a:t>Estimated free energy of binding (ΔG</a:t>
            </a:r>
            <a:r>
              <a:rPr lang="en-US" sz="1800" baseline="-25000" dirty="0">
                <a:latin typeface="Palatino Linotype" panose="02040502050505030304" pitchFamily="18" charset="0"/>
              </a:rPr>
              <a:t>bind</a:t>
            </a:r>
            <a:r>
              <a:rPr lang="en-US" sz="1800" dirty="0">
                <a:latin typeface="Palatino Linotype" panose="02040502050505030304" pitchFamily="18" charset="0"/>
              </a:rPr>
              <a:t>) in kcal/mol, estimated inhibition constant (</a:t>
            </a:r>
            <a:r>
              <a:rPr lang="en-US" sz="1800" i="1" dirty="0">
                <a:latin typeface="Palatino Linotype" panose="02040502050505030304" pitchFamily="18" charset="0"/>
              </a:rPr>
              <a:t>Ki</a:t>
            </a:r>
            <a:r>
              <a:rPr lang="en-US" sz="1800" dirty="0">
                <a:latin typeface="Palatino Linotype" panose="02040502050505030304" pitchFamily="18" charset="0"/>
              </a:rPr>
              <a:t>) (</a:t>
            </a:r>
            <a:r>
              <a:rPr lang="en-US" sz="1800" dirty="0" err="1">
                <a:latin typeface="Palatino Linotype" panose="02040502050505030304" pitchFamily="18" charset="0"/>
              </a:rPr>
              <a:t>μM</a:t>
            </a:r>
            <a:r>
              <a:rPr lang="en-US" sz="1800" dirty="0">
                <a:latin typeface="Palatino Linotype" panose="02040502050505030304" pitchFamily="18" charset="0"/>
              </a:rPr>
              <a:t>) of </a:t>
            </a:r>
            <a:r>
              <a:rPr lang="en-US" sz="1800" dirty="0" smtClean="0">
                <a:latin typeface="Palatino Linotype" panose="02040502050505030304" pitchFamily="18" charset="0"/>
              </a:rPr>
              <a:t>best position </a:t>
            </a:r>
            <a:r>
              <a:rPr lang="en-US" sz="1800" dirty="0">
                <a:latin typeface="Palatino Linotype" panose="02040502050505030304" pitchFamily="18" charset="0"/>
              </a:rPr>
              <a:t>of 11-</a:t>
            </a:r>
            <a:r>
              <a:rPr lang="en-US" sz="1800" i="1" dirty="0">
                <a:latin typeface="Palatino Linotype" panose="02040502050505030304" pitchFamily="18" charset="0"/>
              </a:rPr>
              <a:t>cis</a:t>
            </a:r>
            <a:r>
              <a:rPr lang="en-US" sz="1800" dirty="0">
                <a:latin typeface="Palatino Linotype" panose="02040502050505030304" pitchFamily="18" charset="0"/>
              </a:rPr>
              <a:t>-retinal against RLR protein.</a:t>
            </a:r>
            <a:endParaRPr lang="en-US" dirty="0"/>
          </a:p>
        </p:txBody>
      </p:sp>
      <p:pic>
        <p:nvPicPr>
          <p:cNvPr id="4" name="Picture 3">
            <a:extLst>
              <a:ext uri="{FF2B5EF4-FFF2-40B4-BE49-F238E27FC236}">
                <a16:creationId xmlns:a16="http://schemas.microsoft.com/office/drawing/2014/main" id="{AEC05FAE-FA78-423C-9CD6-6F989C74D441}"/>
              </a:ext>
            </a:extLst>
          </p:cNvPr>
          <p:cNvPicPr>
            <a:picLocks noChangeAspect="1"/>
          </p:cNvPicPr>
          <p:nvPr/>
        </p:nvPicPr>
        <p:blipFill>
          <a:blip r:embed="rId2"/>
          <a:stretch>
            <a:fillRect/>
          </a:stretch>
        </p:blipFill>
        <p:spPr>
          <a:xfrm>
            <a:off x="7537371" y="5278999"/>
            <a:ext cx="1572904" cy="1579001"/>
          </a:xfrm>
          <a:prstGeom prst="rect">
            <a:avLst/>
          </a:prstGeom>
        </p:spPr>
      </p:pic>
      <p:sp>
        <p:nvSpPr>
          <p:cNvPr id="5" name="TextBox 4">
            <a:extLst>
              <a:ext uri="{FF2B5EF4-FFF2-40B4-BE49-F238E27FC236}">
                <a16:creationId xmlns:a16="http://schemas.microsoft.com/office/drawing/2014/main" id="{54BAA1E9-D9F0-4C29-B6EC-C5DA54444854}"/>
              </a:ext>
            </a:extLst>
          </p:cNvPr>
          <p:cNvSpPr txBox="1"/>
          <p:nvPr/>
        </p:nvSpPr>
        <p:spPr>
          <a:xfrm>
            <a:off x="-1" y="103697"/>
            <a:ext cx="9110275" cy="461665"/>
          </a:xfrm>
          <a:prstGeom prst="rect">
            <a:avLst/>
          </a:prstGeom>
          <a:solidFill>
            <a:schemeClr val="accent4">
              <a:lumMod val="20000"/>
              <a:lumOff val="80000"/>
            </a:schemeClr>
          </a:solidFill>
        </p:spPr>
        <p:txBody>
          <a:bodyPr wrap="square" rtlCol="0">
            <a:spAutoFit/>
          </a:bodyPr>
          <a:lstStyle/>
          <a:p>
            <a:r>
              <a:rPr lang="fr-FR" sz="2400" b="1" dirty="0">
                <a:latin typeface="Palatino Linotype" panose="02040502050505030304" pitchFamily="18" charset="0"/>
              </a:rPr>
              <a:t>Results and Discussion</a:t>
            </a:r>
          </a:p>
        </p:txBody>
      </p:sp>
      <p:sp>
        <p:nvSpPr>
          <p:cNvPr id="7" name="Rectangle 6"/>
          <p:cNvSpPr/>
          <p:nvPr/>
        </p:nvSpPr>
        <p:spPr>
          <a:xfrm>
            <a:off x="57561" y="588558"/>
            <a:ext cx="7557044" cy="1200329"/>
          </a:xfrm>
          <a:prstGeom prst="rect">
            <a:avLst/>
          </a:prstGeom>
        </p:spPr>
        <p:txBody>
          <a:bodyPr wrap="square">
            <a:spAutoFit/>
          </a:bodyPr>
          <a:lstStyle/>
          <a:p>
            <a:pPr marL="342900" lvl="0" indent="-342900" algn="just">
              <a:buClr>
                <a:srgbClr val="0070C0"/>
              </a:buClr>
              <a:buFont typeface="Wingdings" panose="05000000000000000000" pitchFamily="2" charset="2"/>
              <a:buChar char="ü"/>
            </a:pPr>
            <a:r>
              <a:rPr lang="en-US" dirty="0">
                <a:solidFill>
                  <a:prstClr val="black"/>
                </a:solidFill>
                <a:latin typeface="Palatino Linotype" panose="02040502050505030304" pitchFamily="18" charset="0"/>
              </a:rPr>
              <a:t>The pockets and binding sites of RLR were determined by the </a:t>
            </a:r>
            <a:r>
              <a:rPr lang="en-US" dirty="0" err="1">
                <a:solidFill>
                  <a:prstClr val="black"/>
                </a:solidFill>
                <a:latin typeface="Palatino Linotype" pitchFamily="18" charset="0"/>
              </a:rPr>
              <a:t>AutoGridFR</a:t>
            </a:r>
            <a:r>
              <a:rPr lang="en-US" dirty="0">
                <a:solidFill>
                  <a:prstClr val="black"/>
                </a:solidFill>
                <a:latin typeface="Palatino Linotype" panose="02040502050505030304" pitchFamily="18" charset="0"/>
              </a:rPr>
              <a:t> (AGFR) </a:t>
            </a:r>
            <a:r>
              <a:rPr lang="en-US" dirty="0" smtClean="0">
                <a:solidFill>
                  <a:prstClr val="black"/>
                </a:solidFill>
                <a:latin typeface="Palatino Linotype" panose="02040502050505030304" pitchFamily="18" charset="0"/>
              </a:rPr>
              <a:t>program</a:t>
            </a:r>
          </a:p>
          <a:p>
            <a:pPr marL="342900" lvl="0" indent="-342900" algn="just">
              <a:buClr>
                <a:srgbClr val="0070C0"/>
              </a:buClr>
              <a:buFont typeface="Wingdings" panose="05000000000000000000" pitchFamily="2" charset="2"/>
              <a:buChar char="ü"/>
            </a:pPr>
            <a:r>
              <a:rPr lang="en-US" dirty="0" smtClean="0">
                <a:solidFill>
                  <a:srgbClr val="000000"/>
                </a:solidFill>
                <a:latin typeface="Palatino Linotype" pitchFamily="18" charset="0"/>
                <a:ea typeface="Times New Roman"/>
              </a:rPr>
              <a:t>The </a:t>
            </a:r>
            <a:r>
              <a:rPr lang="en-US" dirty="0">
                <a:solidFill>
                  <a:srgbClr val="000000"/>
                </a:solidFill>
                <a:latin typeface="Palatino Linotype" pitchFamily="18" charset="0"/>
                <a:ea typeface="Times New Roman"/>
              </a:rPr>
              <a:t>binding energies of gold(III) complex and 11-</a:t>
            </a:r>
            <a:r>
              <a:rPr lang="en-US" i="1" dirty="0">
                <a:solidFill>
                  <a:srgbClr val="000000"/>
                </a:solidFill>
                <a:latin typeface="Palatino Linotype" pitchFamily="18" charset="0"/>
                <a:ea typeface="Times New Roman"/>
              </a:rPr>
              <a:t>cis</a:t>
            </a:r>
            <a:r>
              <a:rPr lang="en-US" dirty="0">
                <a:solidFill>
                  <a:srgbClr val="000000"/>
                </a:solidFill>
                <a:latin typeface="Palatino Linotype" pitchFamily="18" charset="0"/>
                <a:ea typeface="Times New Roman"/>
              </a:rPr>
              <a:t>-retinal to RLR were found to be -35.4 and -40.5 </a:t>
            </a:r>
            <a:r>
              <a:rPr lang="en-US" dirty="0" smtClean="0">
                <a:solidFill>
                  <a:srgbClr val="000000"/>
                </a:solidFill>
                <a:latin typeface="Palatino Linotype" pitchFamily="18" charset="0"/>
                <a:ea typeface="Times New Roman"/>
              </a:rPr>
              <a:t>kJ/</a:t>
            </a:r>
            <a:r>
              <a:rPr lang="en-US" dirty="0" err="1" smtClean="0">
                <a:solidFill>
                  <a:srgbClr val="000000"/>
                </a:solidFill>
                <a:latin typeface="Palatino Linotype" pitchFamily="18" charset="0"/>
                <a:ea typeface="Times New Roman"/>
              </a:rPr>
              <a:t>mol</a:t>
            </a:r>
            <a:endParaRPr lang="en-US" dirty="0" smtClean="0">
              <a:solidFill>
                <a:srgbClr val="000000"/>
              </a:solidFill>
              <a:latin typeface="Palatino Linotype" pitchFamily="18" charset="0"/>
              <a:ea typeface="Times New Roman"/>
            </a:endParaRPr>
          </a:p>
        </p:txBody>
      </p:sp>
      <p:sp>
        <p:nvSpPr>
          <p:cNvPr id="8" name="Rectangle 7"/>
          <p:cNvSpPr/>
          <p:nvPr/>
        </p:nvSpPr>
        <p:spPr>
          <a:xfrm>
            <a:off x="57561" y="5249178"/>
            <a:ext cx="7479810" cy="1477328"/>
          </a:xfrm>
          <a:prstGeom prst="rect">
            <a:avLst/>
          </a:prstGeom>
        </p:spPr>
        <p:txBody>
          <a:bodyPr wrap="square">
            <a:spAutoFit/>
          </a:bodyPr>
          <a:lstStyle/>
          <a:p>
            <a:pPr marL="342900" lvl="0" indent="-342900" algn="just">
              <a:buClr>
                <a:srgbClr val="0070C0"/>
              </a:buClr>
              <a:buFont typeface="Wingdings" panose="05000000000000000000" pitchFamily="2" charset="2"/>
              <a:buChar char="ü"/>
            </a:pPr>
            <a:r>
              <a:rPr lang="en-US" dirty="0" smtClean="0">
                <a:solidFill>
                  <a:srgbClr val="000000"/>
                </a:solidFill>
                <a:latin typeface="Palatino Linotype" pitchFamily="18" charset="0"/>
                <a:ea typeface="Times New Roman"/>
              </a:rPr>
              <a:t>The </a:t>
            </a:r>
            <a:r>
              <a:rPr lang="en-US" dirty="0">
                <a:solidFill>
                  <a:srgbClr val="000000"/>
                </a:solidFill>
                <a:latin typeface="Palatino Linotype" pitchFamily="18" charset="0"/>
                <a:ea typeface="Times New Roman"/>
              </a:rPr>
              <a:t>obtained results indicate that the ligands strongly bind to RLR </a:t>
            </a:r>
            <a:r>
              <a:rPr lang="en-US" dirty="0" smtClean="0">
                <a:solidFill>
                  <a:srgbClr val="000000"/>
                </a:solidFill>
                <a:latin typeface="Palatino Linotype" pitchFamily="18" charset="0"/>
                <a:ea typeface="Times New Roman"/>
              </a:rPr>
              <a:t>receptor</a:t>
            </a:r>
          </a:p>
          <a:p>
            <a:pPr marL="342900" lvl="0" indent="-342900" algn="just">
              <a:buClr>
                <a:srgbClr val="0070C0"/>
              </a:buClr>
              <a:buFont typeface="Wingdings" panose="05000000000000000000" pitchFamily="2" charset="2"/>
              <a:buChar char="ü"/>
            </a:pPr>
            <a:r>
              <a:rPr lang="en-US" dirty="0" smtClean="0">
                <a:solidFill>
                  <a:srgbClr val="000000"/>
                </a:solidFill>
                <a:latin typeface="Palatino Linotype" pitchFamily="18" charset="0"/>
                <a:ea typeface="Times New Roman"/>
              </a:rPr>
              <a:t>The </a:t>
            </a:r>
            <a:r>
              <a:rPr lang="en-US" dirty="0">
                <a:solidFill>
                  <a:srgbClr val="000000"/>
                </a:solidFill>
                <a:latin typeface="Palatino Linotype" pitchFamily="18" charset="0"/>
                <a:ea typeface="Times New Roman"/>
              </a:rPr>
              <a:t>docking analyses of investigated molecules revealed that several non-covalent interactions existed between investigated molecules and target </a:t>
            </a:r>
            <a:r>
              <a:rPr lang="en-US" dirty="0" smtClean="0">
                <a:solidFill>
                  <a:srgbClr val="000000"/>
                </a:solidFill>
                <a:latin typeface="Palatino Linotype" pitchFamily="18" charset="0"/>
                <a:ea typeface="Times New Roman"/>
              </a:rPr>
              <a:t>receptor</a:t>
            </a:r>
            <a:endParaRPr lang="en-US" dirty="0">
              <a:solidFill>
                <a:srgbClr val="000000"/>
              </a:solidFill>
              <a:latin typeface="Palatino Linotype" pitchFamily="18" charset="0"/>
              <a:ea typeface="Times New Roman"/>
            </a:endParaRPr>
          </a:p>
        </p:txBody>
      </p:sp>
    </p:spTree>
    <p:extLst>
      <p:ext uri="{BB962C8B-B14F-4D97-AF65-F5344CB8AC3E}">
        <p14:creationId xmlns:p14="http://schemas.microsoft.com/office/powerpoint/2010/main" val="5949631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EC17DCC-1D10-4B0F-A13F-D6A586511B70}"/>
              </a:ext>
            </a:extLst>
          </p:cNvPr>
          <p:cNvPicPr/>
          <p:nvPr/>
        </p:nvPicPr>
        <p:blipFill>
          <a:blip r:embed="rId2" cstate="print">
            <a:extLst>
              <a:ext uri="{BEBA8EAE-BF5A-486C-A8C5-ECC9F3942E4B}">
                <a14:imgProps xmlns:a14="http://schemas.microsoft.com/office/drawing/2010/main">
                  <a14:imgLayer r:embed="rId3">
                    <a14:imgEffect>
                      <a14:sharpenSoften amount="37000"/>
                    </a14:imgEffect>
                  </a14:imgLayer>
                </a14:imgProps>
              </a:ext>
              <a:ext uri="{28A0092B-C50C-407E-A947-70E740481C1C}">
                <a14:useLocalDpi xmlns:a14="http://schemas.microsoft.com/office/drawing/2010/main" val="0"/>
              </a:ext>
            </a:extLst>
          </a:blip>
          <a:stretch>
            <a:fillRect/>
          </a:stretch>
        </p:blipFill>
        <p:spPr>
          <a:xfrm>
            <a:off x="931222" y="2688440"/>
            <a:ext cx="6076481" cy="2590559"/>
          </a:xfrm>
          <a:prstGeom prst="rect">
            <a:avLst/>
          </a:prstGeom>
        </p:spPr>
      </p:pic>
      <p:pic>
        <p:nvPicPr>
          <p:cNvPr id="3" name="Picture 2">
            <a:extLst>
              <a:ext uri="{FF2B5EF4-FFF2-40B4-BE49-F238E27FC236}">
                <a16:creationId xmlns:a16="http://schemas.microsoft.com/office/drawing/2014/main" id="{0F2456E4-DC23-49AF-9375-D882D3F3F239}"/>
              </a:ext>
            </a:extLst>
          </p:cNvPr>
          <p:cNvPicPr>
            <a:picLocks noChangeAspect="1"/>
          </p:cNvPicPr>
          <p:nvPr/>
        </p:nvPicPr>
        <p:blipFill>
          <a:blip r:embed="rId4"/>
          <a:stretch>
            <a:fillRect/>
          </a:stretch>
        </p:blipFill>
        <p:spPr>
          <a:xfrm>
            <a:off x="7571096" y="5278999"/>
            <a:ext cx="1572904" cy="1579001"/>
          </a:xfrm>
          <a:prstGeom prst="rect">
            <a:avLst/>
          </a:prstGeom>
        </p:spPr>
      </p:pic>
      <p:sp>
        <p:nvSpPr>
          <p:cNvPr id="5" name="TextBox 4">
            <a:extLst>
              <a:ext uri="{FF2B5EF4-FFF2-40B4-BE49-F238E27FC236}">
                <a16:creationId xmlns:a16="http://schemas.microsoft.com/office/drawing/2014/main" id="{757F0927-FABD-4D2C-BB5B-638DB471B5C3}"/>
              </a:ext>
            </a:extLst>
          </p:cNvPr>
          <p:cNvSpPr txBox="1"/>
          <p:nvPr/>
        </p:nvSpPr>
        <p:spPr>
          <a:xfrm>
            <a:off x="107541" y="5626957"/>
            <a:ext cx="7463555" cy="1015663"/>
          </a:xfrm>
          <a:prstGeom prst="rect">
            <a:avLst/>
          </a:prstGeom>
          <a:ln w="9525"/>
        </p:spPr>
        <p:style>
          <a:lnRef idx="2">
            <a:schemeClr val="accent4"/>
          </a:lnRef>
          <a:fillRef idx="1">
            <a:schemeClr val="lt1"/>
          </a:fillRef>
          <a:effectRef idx="0">
            <a:schemeClr val="accent4"/>
          </a:effectRef>
          <a:fontRef idx="minor">
            <a:schemeClr val="dk1"/>
          </a:fontRef>
        </p:style>
        <p:txBody>
          <a:bodyPr wrap="square" rtlCol="0">
            <a:spAutoFit/>
          </a:bodyPr>
          <a:lstStyle/>
          <a:p>
            <a:pPr marL="342900" indent="-342900" algn="just">
              <a:buClr>
                <a:srgbClr val="002060"/>
              </a:buClr>
              <a:buFont typeface="Wingdings" panose="05000000000000000000" pitchFamily="2" charset="2"/>
              <a:buChar char="ü"/>
            </a:pPr>
            <a:r>
              <a:rPr lang="en-US" sz="2000" dirty="0">
                <a:latin typeface="Palatino Linotype" panose="02040502050505030304" pitchFamily="18" charset="0"/>
              </a:rPr>
              <a:t>The position of active amino acids, the C1 binds at the same active site of RLR protein as its native ligand, 11-</a:t>
            </a:r>
            <a:r>
              <a:rPr lang="en-US" sz="2000" i="1" dirty="0">
                <a:latin typeface="Palatino Linotype" panose="02040502050505030304" pitchFamily="18" charset="0"/>
              </a:rPr>
              <a:t>cis</a:t>
            </a:r>
            <a:r>
              <a:rPr lang="en-US" sz="2000" dirty="0">
                <a:latin typeface="Palatino Linotype" panose="02040502050505030304" pitchFamily="18" charset="0"/>
              </a:rPr>
              <a:t>-retinal, by weak non-covalent interactions .</a:t>
            </a:r>
            <a:endParaRPr lang="fr-FR" sz="2000" dirty="0">
              <a:latin typeface="Palatino Linotype" panose="02040502050505030304" pitchFamily="18" charset="0"/>
            </a:endParaRPr>
          </a:p>
        </p:txBody>
      </p:sp>
      <p:sp>
        <p:nvSpPr>
          <p:cNvPr id="6" name="TextBox 5">
            <a:extLst>
              <a:ext uri="{FF2B5EF4-FFF2-40B4-BE49-F238E27FC236}">
                <a16:creationId xmlns:a16="http://schemas.microsoft.com/office/drawing/2014/main" id="{54BAA1E9-D9F0-4C29-B6EC-C5DA54444854}"/>
              </a:ext>
            </a:extLst>
          </p:cNvPr>
          <p:cNvSpPr txBox="1"/>
          <p:nvPr/>
        </p:nvSpPr>
        <p:spPr>
          <a:xfrm>
            <a:off x="-1" y="103697"/>
            <a:ext cx="9110275" cy="461665"/>
          </a:xfrm>
          <a:prstGeom prst="rect">
            <a:avLst/>
          </a:prstGeom>
          <a:solidFill>
            <a:schemeClr val="accent4">
              <a:lumMod val="20000"/>
              <a:lumOff val="80000"/>
            </a:schemeClr>
          </a:solidFill>
        </p:spPr>
        <p:txBody>
          <a:bodyPr wrap="square" rtlCol="0">
            <a:spAutoFit/>
          </a:bodyPr>
          <a:lstStyle/>
          <a:p>
            <a:r>
              <a:rPr lang="fr-FR" sz="2400" b="1" dirty="0">
                <a:latin typeface="Palatino Linotype" panose="02040502050505030304" pitchFamily="18" charset="0"/>
              </a:rPr>
              <a:t>Results and Discussion</a:t>
            </a:r>
          </a:p>
        </p:txBody>
      </p:sp>
      <p:sp>
        <p:nvSpPr>
          <p:cNvPr id="8" name="TextBox 7">
            <a:extLst>
              <a:ext uri="{FF2B5EF4-FFF2-40B4-BE49-F238E27FC236}">
                <a16:creationId xmlns:a16="http://schemas.microsoft.com/office/drawing/2014/main" id="{757F0927-FABD-4D2C-BB5B-638DB471B5C3}"/>
              </a:ext>
            </a:extLst>
          </p:cNvPr>
          <p:cNvSpPr txBox="1"/>
          <p:nvPr/>
        </p:nvSpPr>
        <p:spPr>
          <a:xfrm>
            <a:off x="300401" y="749448"/>
            <a:ext cx="7463555" cy="1631216"/>
          </a:xfrm>
          <a:prstGeom prst="rect">
            <a:avLst/>
          </a:prstGeom>
          <a:ln w="9525"/>
        </p:spPr>
        <p:style>
          <a:lnRef idx="2">
            <a:schemeClr val="accent4"/>
          </a:lnRef>
          <a:fillRef idx="1">
            <a:schemeClr val="lt1"/>
          </a:fillRef>
          <a:effectRef idx="0">
            <a:schemeClr val="accent4"/>
          </a:effectRef>
          <a:fontRef idx="minor">
            <a:schemeClr val="dk1"/>
          </a:fontRef>
        </p:style>
        <p:txBody>
          <a:bodyPr wrap="square" rtlCol="0">
            <a:spAutoFit/>
          </a:bodyPr>
          <a:lstStyle/>
          <a:p>
            <a:pPr marL="342900" indent="-342900" algn="just">
              <a:buClr>
                <a:srgbClr val="002060"/>
              </a:buClr>
              <a:buFont typeface="Wingdings" panose="05000000000000000000" pitchFamily="2" charset="2"/>
              <a:buChar char="ü"/>
            </a:pPr>
            <a:r>
              <a:rPr lang="en-US" sz="2000" dirty="0" smtClean="0">
                <a:latin typeface="Palatino Linotype" panose="02040502050505030304" pitchFamily="18" charset="0"/>
              </a:rPr>
              <a:t>The </a:t>
            </a:r>
            <a:r>
              <a:rPr lang="en-US" sz="2000" dirty="0">
                <a:latin typeface="Palatino Linotype" panose="02040502050505030304" pitchFamily="18" charset="0"/>
              </a:rPr>
              <a:t>position The most prominent interactions are π-donor H-bonds, alkyl-π, π-lone pair and π-π interactions </a:t>
            </a:r>
          </a:p>
          <a:p>
            <a:pPr marL="342900" indent="-342900" algn="just">
              <a:buClr>
                <a:srgbClr val="002060"/>
              </a:buClr>
              <a:buFont typeface="Wingdings" panose="05000000000000000000" pitchFamily="2" charset="2"/>
              <a:buChar char="ü"/>
            </a:pPr>
            <a:r>
              <a:rPr lang="en-US" sz="2000" dirty="0">
                <a:latin typeface="Palatino Linotype" panose="02040502050505030304" pitchFamily="18" charset="0"/>
              </a:rPr>
              <a:t>HIS, MET, ALA, ILE, TYR, TRP and TYR </a:t>
            </a:r>
            <a:r>
              <a:rPr lang="en-US" sz="2000" dirty="0" smtClean="0">
                <a:latin typeface="Palatino Linotype" panose="02040502050505030304" pitchFamily="18" charset="0"/>
              </a:rPr>
              <a:t>in </a:t>
            </a:r>
            <a:r>
              <a:rPr lang="en-US" sz="2000" dirty="0">
                <a:latin typeface="Palatino Linotype" panose="02040502050505030304" pitchFamily="18" charset="0"/>
              </a:rPr>
              <a:t>the primary structure of RLR have a predominant role as the active site of this receptor regarding </a:t>
            </a:r>
            <a:r>
              <a:rPr lang="en-US" sz="2000" dirty="0" smtClean="0">
                <a:latin typeface="Palatino Linotype" panose="02040502050505030304" pitchFamily="18" charset="0"/>
              </a:rPr>
              <a:t>ligands</a:t>
            </a:r>
            <a:endParaRPr lang="en-US" sz="2000" dirty="0">
              <a:latin typeface="Palatino Linotype" panose="02040502050505030304" pitchFamily="18" charset="0"/>
            </a:endParaRPr>
          </a:p>
        </p:txBody>
      </p:sp>
    </p:spTree>
    <p:extLst>
      <p:ext uri="{BB962C8B-B14F-4D97-AF65-F5344CB8AC3E}">
        <p14:creationId xmlns:p14="http://schemas.microsoft.com/office/powerpoint/2010/main" val="34368326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839</TotalTime>
  <Words>1111</Words>
  <Application>Microsoft Office PowerPoint</Application>
  <PresentationFormat>On-screen Show (4:3)</PresentationFormat>
  <Paragraphs>112</Paragraphs>
  <Slides>11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Arial</vt:lpstr>
      <vt:lpstr>Calibri</vt:lpstr>
      <vt:lpstr>Calibri Light</vt:lpstr>
      <vt:lpstr>Palatino Linotype</vt:lpstr>
      <vt:lpstr>Symbol</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MDPI</dc:creator>
  <cp:lastModifiedBy>Windows User</cp:lastModifiedBy>
  <cp:revision>89</cp:revision>
  <dcterms:created xsi:type="dcterms:W3CDTF">2017-05-27T02:37:01Z</dcterms:created>
  <dcterms:modified xsi:type="dcterms:W3CDTF">2021-04-22T08:46:15Z</dcterms:modified>
</cp:coreProperties>
</file>