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8" r:id="rId3"/>
    <p:sldId id="268" r:id="rId4"/>
    <p:sldId id="269" r:id="rId5"/>
    <p:sldId id="270" r:id="rId6"/>
    <p:sldId id="271" r:id="rId7"/>
    <p:sldId id="272" r:id="rId8"/>
    <p:sldId id="273" r:id="rId9"/>
    <p:sldId id="274" r:id="rId10"/>
    <p:sldId id="275" r:id="rId11"/>
    <p:sldId id="276" r:id="rId12"/>
    <p:sldId id="277" r:id="rId13"/>
    <p:sldId id="278"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A7B7C"/>
    <a:srgbClr val="EAEAEA"/>
    <a:srgbClr val="FCFBF2"/>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158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1F1CB8-D0D0-4F4F-B872-786ADCE385EB}" type="doc">
      <dgm:prSet loTypeId="urn:microsoft.com/office/officeart/2005/8/layout/process1" loCatId="process" qsTypeId="urn:microsoft.com/office/officeart/2005/8/quickstyle/simple1" qsCatId="simple" csTypeId="urn:microsoft.com/office/officeart/2005/8/colors/accent1_2" csCatId="accent1" phldr="1"/>
      <dgm:spPr/>
    </dgm:pt>
    <dgm:pt modelId="{162EE273-ADEA-4A69-B4EA-B5FDECAC739B}">
      <dgm:prSet phldrT="[Text]"/>
      <dgm:spPr>
        <a:solidFill>
          <a:schemeClr val="accent4"/>
        </a:solidFill>
      </dgm:spPr>
      <dgm:t>
        <a:bodyPr/>
        <a:lstStyle/>
        <a:p>
          <a:r>
            <a:rPr lang="en-US" dirty="0"/>
            <a:t>Deficiency of preceding annotated cases </a:t>
          </a:r>
          <a:endParaRPr lang="ru-RU" dirty="0"/>
        </a:p>
      </dgm:t>
    </dgm:pt>
    <dgm:pt modelId="{8D55F1AE-AECA-4C45-B530-97712BCFC70C}" type="parTrans" cxnId="{A4B80174-4A11-4E4D-95AD-45C0F20C7501}">
      <dgm:prSet/>
      <dgm:spPr/>
      <dgm:t>
        <a:bodyPr/>
        <a:lstStyle/>
        <a:p>
          <a:endParaRPr lang="ru-RU"/>
        </a:p>
      </dgm:t>
    </dgm:pt>
    <dgm:pt modelId="{BC13CC3B-F816-4438-97D2-00A3EC0551C3}" type="sibTrans" cxnId="{A4B80174-4A11-4E4D-95AD-45C0F20C7501}">
      <dgm:prSet/>
      <dgm:spPr>
        <a:solidFill>
          <a:schemeClr val="accent4">
            <a:lumMod val="60000"/>
            <a:lumOff val="40000"/>
          </a:schemeClr>
        </a:solidFill>
      </dgm:spPr>
      <dgm:t>
        <a:bodyPr/>
        <a:lstStyle/>
        <a:p>
          <a:endParaRPr lang="ru-RU"/>
        </a:p>
      </dgm:t>
    </dgm:pt>
    <dgm:pt modelId="{24199A8F-5F6D-4BD6-9618-2AE3E6FDBB3E}">
      <dgm:prSet phldrT="[Text]"/>
      <dgm:spPr>
        <a:solidFill>
          <a:schemeClr val="accent4"/>
        </a:solidFill>
      </dgm:spPr>
      <dgm:t>
        <a:bodyPr/>
        <a:lstStyle/>
        <a:p>
          <a:r>
            <a:rPr lang="en-US" dirty="0"/>
            <a:t>Excessive extrapolation </a:t>
          </a:r>
          <a:endParaRPr lang="ru-RU" dirty="0"/>
        </a:p>
      </dgm:t>
    </dgm:pt>
    <dgm:pt modelId="{0A986A15-2AE5-496B-B9C2-B48C4A2D221B}" type="parTrans" cxnId="{8FB6B807-AEDD-402A-BB6A-9832B9300237}">
      <dgm:prSet/>
      <dgm:spPr/>
      <dgm:t>
        <a:bodyPr/>
        <a:lstStyle/>
        <a:p>
          <a:endParaRPr lang="ru-RU"/>
        </a:p>
      </dgm:t>
    </dgm:pt>
    <dgm:pt modelId="{478341D3-0B00-486D-9F6C-CF364C574BAD}" type="sibTrans" cxnId="{8FB6B807-AEDD-402A-BB6A-9832B9300237}">
      <dgm:prSet/>
      <dgm:spPr>
        <a:solidFill>
          <a:schemeClr val="accent4">
            <a:lumMod val="60000"/>
            <a:lumOff val="40000"/>
          </a:schemeClr>
        </a:solidFill>
      </dgm:spPr>
      <dgm:t>
        <a:bodyPr/>
        <a:lstStyle/>
        <a:p>
          <a:endParaRPr lang="ru-RU"/>
        </a:p>
      </dgm:t>
    </dgm:pt>
    <dgm:pt modelId="{B58196D0-E534-4490-B61B-012B580FE307}">
      <dgm:prSet phldrT="[Text]"/>
      <dgm:spPr>
        <a:solidFill>
          <a:schemeClr val="accent4"/>
        </a:solidFill>
      </dgm:spPr>
      <dgm:t>
        <a:bodyPr/>
        <a:lstStyle/>
        <a:p>
          <a:r>
            <a:rPr lang="en-US" dirty="0"/>
            <a:t>Poor classification</a:t>
          </a:r>
          <a:endParaRPr lang="ru-RU" dirty="0"/>
        </a:p>
      </dgm:t>
    </dgm:pt>
    <dgm:pt modelId="{DDB12556-A8A7-4CF1-8124-7A56F2084D53}" type="parTrans" cxnId="{9C4CA6AD-511F-4B7F-827C-D00E823203BF}">
      <dgm:prSet/>
      <dgm:spPr/>
      <dgm:t>
        <a:bodyPr/>
        <a:lstStyle/>
        <a:p>
          <a:endParaRPr lang="ru-RU"/>
        </a:p>
      </dgm:t>
    </dgm:pt>
    <dgm:pt modelId="{11416DBD-9237-4E5A-BF31-4D0F7821EF43}" type="sibTrans" cxnId="{9C4CA6AD-511F-4B7F-827C-D00E823203BF}">
      <dgm:prSet/>
      <dgm:spPr/>
      <dgm:t>
        <a:bodyPr/>
        <a:lstStyle/>
        <a:p>
          <a:endParaRPr lang="ru-RU"/>
        </a:p>
      </dgm:t>
    </dgm:pt>
    <dgm:pt modelId="{C8FDCB0A-D1A0-4DA1-B41F-C96DB907B8F3}" type="pres">
      <dgm:prSet presAssocID="{E41F1CB8-D0D0-4F4F-B872-786ADCE385EB}" presName="Name0" presStyleCnt="0">
        <dgm:presLayoutVars>
          <dgm:dir/>
          <dgm:resizeHandles val="exact"/>
        </dgm:presLayoutVars>
      </dgm:prSet>
      <dgm:spPr/>
    </dgm:pt>
    <dgm:pt modelId="{AA406F9A-E82B-45A0-8CF7-3FE98AFEF4B8}" type="pres">
      <dgm:prSet presAssocID="{162EE273-ADEA-4A69-B4EA-B5FDECAC739B}" presName="node" presStyleLbl="node1" presStyleIdx="0" presStyleCnt="3">
        <dgm:presLayoutVars>
          <dgm:bulletEnabled val="1"/>
        </dgm:presLayoutVars>
      </dgm:prSet>
      <dgm:spPr/>
      <dgm:t>
        <a:bodyPr/>
        <a:lstStyle/>
        <a:p>
          <a:endParaRPr lang="en-GB"/>
        </a:p>
      </dgm:t>
    </dgm:pt>
    <dgm:pt modelId="{A5598D7C-DE6D-45FB-8A05-0AD977FC6461}" type="pres">
      <dgm:prSet presAssocID="{BC13CC3B-F816-4438-97D2-00A3EC0551C3}" presName="sibTrans" presStyleLbl="sibTrans2D1" presStyleIdx="0" presStyleCnt="2"/>
      <dgm:spPr/>
      <dgm:t>
        <a:bodyPr/>
        <a:lstStyle/>
        <a:p>
          <a:endParaRPr lang="en-GB"/>
        </a:p>
      </dgm:t>
    </dgm:pt>
    <dgm:pt modelId="{18E267B4-587D-4A78-945D-8155F44372D9}" type="pres">
      <dgm:prSet presAssocID="{BC13CC3B-F816-4438-97D2-00A3EC0551C3}" presName="connectorText" presStyleLbl="sibTrans2D1" presStyleIdx="0" presStyleCnt="2"/>
      <dgm:spPr/>
      <dgm:t>
        <a:bodyPr/>
        <a:lstStyle/>
        <a:p>
          <a:endParaRPr lang="en-GB"/>
        </a:p>
      </dgm:t>
    </dgm:pt>
    <dgm:pt modelId="{9DD0B2C0-D01E-43C3-AEC9-D73B92CF0D96}" type="pres">
      <dgm:prSet presAssocID="{24199A8F-5F6D-4BD6-9618-2AE3E6FDBB3E}" presName="node" presStyleLbl="node1" presStyleIdx="1" presStyleCnt="3">
        <dgm:presLayoutVars>
          <dgm:bulletEnabled val="1"/>
        </dgm:presLayoutVars>
      </dgm:prSet>
      <dgm:spPr/>
      <dgm:t>
        <a:bodyPr/>
        <a:lstStyle/>
        <a:p>
          <a:endParaRPr lang="en-GB"/>
        </a:p>
      </dgm:t>
    </dgm:pt>
    <dgm:pt modelId="{C1295CF8-8AEF-4830-89A8-0B51FD90FD03}" type="pres">
      <dgm:prSet presAssocID="{478341D3-0B00-486D-9F6C-CF364C574BAD}" presName="sibTrans" presStyleLbl="sibTrans2D1" presStyleIdx="1" presStyleCnt="2"/>
      <dgm:spPr/>
      <dgm:t>
        <a:bodyPr/>
        <a:lstStyle/>
        <a:p>
          <a:endParaRPr lang="en-GB"/>
        </a:p>
      </dgm:t>
    </dgm:pt>
    <dgm:pt modelId="{D305EA09-DBE3-4C27-A2C2-0A29B6B4E44D}" type="pres">
      <dgm:prSet presAssocID="{478341D3-0B00-486D-9F6C-CF364C574BAD}" presName="connectorText" presStyleLbl="sibTrans2D1" presStyleIdx="1" presStyleCnt="2"/>
      <dgm:spPr/>
      <dgm:t>
        <a:bodyPr/>
        <a:lstStyle/>
        <a:p>
          <a:endParaRPr lang="en-GB"/>
        </a:p>
      </dgm:t>
    </dgm:pt>
    <dgm:pt modelId="{0732A61D-BE8D-417C-A5D6-E0F3E4B31DFF}" type="pres">
      <dgm:prSet presAssocID="{B58196D0-E534-4490-B61B-012B580FE307}" presName="node" presStyleLbl="node1" presStyleIdx="2" presStyleCnt="3">
        <dgm:presLayoutVars>
          <dgm:bulletEnabled val="1"/>
        </dgm:presLayoutVars>
      </dgm:prSet>
      <dgm:spPr/>
      <dgm:t>
        <a:bodyPr/>
        <a:lstStyle/>
        <a:p>
          <a:endParaRPr lang="en-GB"/>
        </a:p>
      </dgm:t>
    </dgm:pt>
  </dgm:ptLst>
  <dgm:cxnLst>
    <dgm:cxn modelId="{6ACDC2CF-3FD3-43D7-9B94-8F3762F97207}" type="presOf" srcId="{E41F1CB8-D0D0-4F4F-B872-786ADCE385EB}" destId="{C8FDCB0A-D1A0-4DA1-B41F-C96DB907B8F3}" srcOrd="0" destOrd="0" presId="urn:microsoft.com/office/officeart/2005/8/layout/process1"/>
    <dgm:cxn modelId="{DDECB2F1-D5D1-407C-858E-2C8859A491B4}" type="presOf" srcId="{478341D3-0B00-486D-9F6C-CF364C574BAD}" destId="{C1295CF8-8AEF-4830-89A8-0B51FD90FD03}" srcOrd="0" destOrd="0" presId="urn:microsoft.com/office/officeart/2005/8/layout/process1"/>
    <dgm:cxn modelId="{26B0C8E0-9007-4E3A-874F-15B4F4B86F5E}" type="presOf" srcId="{478341D3-0B00-486D-9F6C-CF364C574BAD}" destId="{D305EA09-DBE3-4C27-A2C2-0A29B6B4E44D}" srcOrd="1" destOrd="0" presId="urn:microsoft.com/office/officeart/2005/8/layout/process1"/>
    <dgm:cxn modelId="{A4B80174-4A11-4E4D-95AD-45C0F20C7501}" srcId="{E41F1CB8-D0D0-4F4F-B872-786ADCE385EB}" destId="{162EE273-ADEA-4A69-B4EA-B5FDECAC739B}" srcOrd="0" destOrd="0" parTransId="{8D55F1AE-AECA-4C45-B530-97712BCFC70C}" sibTransId="{BC13CC3B-F816-4438-97D2-00A3EC0551C3}"/>
    <dgm:cxn modelId="{61BDD721-16E8-4B67-9677-16C8CCA172A2}" type="presOf" srcId="{B58196D0-E534-4490-B61B-012B580FE307}" destId="{0732A61D-BE8D-417C-A5D6-E0F3E4B31DFF}" srcOrd="0" destOrd="0" presId="urn:microsoft.com/office/officeart/2005/8/layout/process1"/>
    <dgm:cxn modelId="{9C4CA6AD-511F-4B7F-827C-D00E823203BF}" srcId="{E41F1CB8-D0D0-4F4F-B872-786ADCE385EB}" destId="{B58196D0-E534-4490-B61B-012B580FE307}" srcOrd="2" destOrd="0" parTransId="{DDB12556-A8A7-4CF1-8124-7A56F2084D53}" sibTransId="{11416DBD-9237-4E5A-BF31-4D0F7821EF43}"/>
    <dgm:cxn modelId="{730B0250-536C-4AF6-885B-34F465670653}" type="presOf" srcId="{BC13CC3B-F816-4438-97D2-00A3EC0551C3}" destId="{A5598D7C-DE6D-45FB-8A05-0AD977FC6461}" srcOrd="0" destOrd="0" presId="urn:microsoft.com/office/officeart/2005/8/layout/process1"/>
    <dgm:cxn modelId="{7646F50E-7E81-43E2-AF0F-62B25853FF84}" type="presOf" srcId="{162EE273-ADEA-4A69-B4EA-B5FDECAC739B}" destId="{AA406F9A-E82B-45A0-8CF7-3FE98AFEF4B8}" srcOrd="0" destOrd="0" presId="urn:microsoft.com/office/officeart/2005/8/layout/process1"/>
    <dgm:cxn modelId="{6B7F0533-2140-4037-84A6-47CBBA1301C2}" type="presOf" srcId="{BC13CC3B-F816-4438-97D2-00A3EC0551C3}" destId="{18E267B4-587D-4A78-945D-8155F44372D9}" srcOrd="1" destOrd="0" presId="urn:microsoft.com/office/officeart/2005/8/layout/process1"/>
    <dgm:cxn modelId="{7A9586D5-929B-4C37-A6F8-249D35E1ECC2}" type="presOf" srcId="{24199A8F-5F6D-4BD6-9618-2AE3E6FDBB3E}" destId="{9DD0B2C0-D01E-43C3-AEC9-D73B92CF0D96}" srcOrd="0" destOrd="0" presId="urn:microsoft.com/office/officeart/2005/8/layout/process1"/>
    <dgm:cxn modelId="{8FB6B807-AEDD-402A-BB6A-9832B9300237}" srcId="{E41F1CB8-D0D0-4F4F-B872-786ADCE385EB}" destId="{24199A8F-5F6D-4BD6-9618-2AE3E6FDBB3E}" srcOrd="1" destOrd="0" parTransId="{0A986A15-2AE5-496B-B9C2-B48C4A2D221B}" sibTransId="{478341D3-0B00-486D-9F6C-CF364C574BAD}"/>
    <dgm:cxn modelId="{2760BCB3-CB13-4067-99A0-504E4A752F7E}" type="presParOf" srcId="{C8FDCB0A-D1A0-4DA1-B41F-C96DB907B8F3}" destId="{AA406F9A-E82B-45A0-8CF7-3FE98AFEF4B8}" srcOrd="0" destOrd="0" presId="urn:microsoft.com/office/officeart/2005/8/layout/process1"/>
    <dgm:cxn modelId="{8EDEE52C-0F3D-4C68-B86E-C8B6A11D4562}" type="presParOf" srcId="{C8FDCB0A-D1A0-4DA1-B41F-C96DB907B8F3}" destId="{A5598D7C-DE6D-45FB-8A05-0AD977FC6461}" srcOrd="1" destOrd="0" presId="urn:microsoft.com/office/officeart/2005/8/layout/process1"/>
    <dgm:cxn modelId="{874DE0F8-9309-4546-AB0F-EC4AE95097CF}" type="presParOf" srcId="{A5598D7C-DE6D-45FB-8A05-0AD977FC6461}" destId="{18E267B4-587D-4A78-945D-8155F44372D9}" srcOrd="0" destOrd="0" presId="urn:microsoft.com/office/officeart/2005/8/layout/process1"/>
    <dgm:cxn modelId="{950CA9B5-26C2-4FAF-83BA-7EE84A3903D6}" type="presParOf" srcId="{C8FDCB0A-D1A0-4DA1-B41F-C96DB907B8F3}" destId="{9DD0B2C0-D01E-43C3-AEC9-D73B92CF0D96}" srcOrd="2" destOrd="0" presId="urn:microsoft.com/office/officeart/2005/8/layout/process1"/>
    <dgm:cxn modelId="{98CF5EED-0708-43E8-8027-6A646216AC9B}" type="presParOf" srcId="{C8FDCB0A-D1A0-4DA1-B41F-C96DB907B8F3}" destId="{C1295CF8-8AEF-4830-89A8-0B51FD90FD03}" srcOrd="3" destOrd="0" presId="urn:microsoft.com/office/officeart/2005/8/layout/process1"/>
    <dgm:cxn modelId="{C813B84D-4EEB-4C11-89E9-3722735BB5AA}" type="presParOf" srcId="{C1295CF8-8AEF-4830-89A8-0B51FD90FD03}" destId="{D305EA09-DBE3-4C27-A2C2-0A29B6B4E44D}" srcOrd="0" destOrd="0" presId="urn:microsoft.com/office/officeart/2005/8/layout/process1"/>
    <dgm:cxn modelId="{AD5DFA79-1604-4914-9DB6-18D071F38846}" type="presParOf" srcId="{C8FDCB0A-D1A0-4DA1-B41F-C96DB907B8F3}" destId="{0732A61D-BE8D-417C-A5D6-E0F3E4B31DFF}"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406F9A-E82B-45A0-8CF7-3FE98AFEF4B8}">
      <dsp:nvSpPr>
        <dsp:cNvPr id="0" name=""/>
        <dsp:cNvSpPr/>
      </dsp:nvSpPr>
      <dsp:spPr>
        <a:xfrm>
          <a:off x="6223" y="1473999"/>
          <a:ext cx="1860000" cy="1116000"/>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Deficiency of preceding annotated cases </a:t>
          </a:r>
          <a:endParaRPr lang="ru-RU" sz="1900" kern="1200" dirty="0"/>
        </a:p>
      </dsp:txBody>
      <dsp:txXfrm>
        <a:off x="38910" y="1506686"/>
        <a:ext cx="1794626" cy="1050626"/>
      </dsp:txXfrm>
    </dsp:sp>
    <dsp:sp modelId="{A5598D7C-DE6D-45FB-8A05-0AD977FC6461}">
      <dsp:nvSpPr>
        <dsp:cNvPr id="0" name=""/>
        <dsp:cNvSpPr/>
      </dsp:nvSpPr>
      <dsp:spPr>
        <a:xfrm>
          <a:off x="2052223" y="1801359"/>
          <a:ext cx="394320" cy="461280"/>
        </a:xfrm>
        <a:prstGeom prst="rightArrow">
          <a:avLst>
            <a:gd name="adj1" fmla="val 60000"/>
            <a:gd name="adj2" fmla="val 50000"/>
          </a:avLst>
        </a:prstGeom>
        <a:solidFill>
          <a:schemeClr val="accent4">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p>
      </dsp:txBody>
      <dsp:txXfrm>
        <a:off x="2052223" y="1893615"/>
        <a:ext cx="276024" cy="276768"/>
      </dsp:txXfrm>
    </dsp:sp>
    <dsp:sp modelId="{9DD0B2C0-D01E-43C3-AEC9-D73B92CF0D96}">
      <dsp:nvSpPr>
        <dsp:cNvPr id="0" name=""/>
        <dsp:cNvSpPr/>
      </dsp:nvSpPr>
      <dsp:spPr>
        <a:xfrm>
          <a:off x="2610223" y="1473999"/>
          <a:ext cx="1860000" cy="1116000"/>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Excessive extrapolation </a:t>
          </a:r>
          <a:endParaRPr lang="ru-RU" sz="1900" kern="1200" dirty="0"/>
        </a:p>
      </dsp:txBody>
      <dsp:txXfrm>
        <a:off x="2642910" y="1506686"/>
        <a:ext cx="1794626" cy="1050626"/>
      </dsp:txXfrm>
    </dsp:sp>
    <dsp:sp modelId="{C1295CF8-8AEF-4830-89A8-0B51FD90FD03}">
      <dsp:nvSpPr>
        <dsp:cNvPr id="0" name=""/>
        <dsp:cNvSpPr/>
      </dsp:nvSpPr>
      <dsp:spPr>
        <a:xfrm>
          <a:off x="4656224" y="1801359"/>
          <a:ext cx="394320" cy="461280"/>
        </a:xfrm>
        <a:prstGeom prst="rightArrow">
          <a:avLst>
            <a:gd name="adj1" fmla="val 60000"/>
            <a:gd name="adj2" fmla="val 50000"/>
          </a:avLst>
        </a:prstGeom>
        <a:solidFill>
          <a:schemeClr val="accent4">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p>
      </dsp:txBody>
      <dsp:txXfrm>
        <a:off x="4656224" y="1893615"/>
        <a:ext cx="276024" cy="276768"/>
      </dsp:txXfrm>
    </dsp:sp>
    <dsp:sp modelId="{0732A61D-BE8D-417C-A5D6-E0F3E4B31DFF}">
      <dsp:nvSpPr>
        <dsp:cNvPr id="0" name=""/>
        <dsp:cNvSpPr/>
      </dsp:nvSpPr>
      <dsp:spPr>
        <a:xfrm>
          <a:off x="5214224" y="1473999"/>
          <a:ext cx="1860000" cy="1116000"/>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Poor classification</a:t>
          </a:r>
          <a:endParaRPr lang="ru-RU" sz="1900" kern="1200" dirty="0"/>
        </a:p>
      </dsp:txBody>
      <dsp:txXfrm>
        <a:off x="5246911" y="1506686"/>
        <a:ext cx="1794626" cy="105062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18B277-81AE-4786-A9EF-6D3F2E55633B}" type="datetimeFigureOut">
              <a:rPr lang="en-GB" smtClean="0"/>
              <a:t>30/04/2021</a:t>
            </a:fld>
            <a:endParaRPr lang="en-GB"/>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GB"/>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78D4DB-516A-4397-AC83-94FE183DF123}" type="slidenum">
              <a:rPr lang="en-GB" smtClean="0"/>
              <a:t>‹#›</a:t>
            </a:fld>
            <a:endParaRPr lang="en-GB"/>
          </a:p>
        </p:txBody>
      </p:sp>
    </p:spTree>
    <p:extLst>
      <p:ext uri="{BB962C8B-B14F-4D97-AF65-F5344CB8AC3E}">
        <p14:creationId xmlns:p14="http://schemas.microsoft.com/office/powerpoint/2010/main" val="3036788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5"/>
          </p:nvPr>
        </p:nvSpPr>
        <p:spPr/>
        <p:txBody>
          <a:bodyPr/>
          <a:lstStyle/>
          <a:p>
            <a:fld id="{70E43A5B-33F2-46B0-9A43-D3BA855A49E3}" type="slidenum">
              <a:rPr lang="ru-RU" smtClean="0"/>
              <a:t>3</a:t>
            </a:fld>
            <a:endParaRPr lang="ru-RU"/>
          </a:p>
        </p:txBody>
      </p:sp>
    </p:spTree>
    <p:extLst>
      <p:ext uri="{BB962C8B-B14F-4D97-AF65-F5344CB8AC3E}">
        <p14:creationId xmlns:p14="http://schemas.microsoft.com/office/powerpoint/2010/main" val="3255657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Google Shape;598;g3cecf0fee0_2_42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99" name="Google Shape;599;g3cecf0fee0_2_4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4987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3" name="Google Shape;503;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145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5"/>
        <p:cNvGrpSpPr/>
        <p:nvPr/>
      </p:nvGrpSpPr>
      <p:grpSpPr>
        <a:xfrm>
          <a:off x="0" y="0"/>
          <a:ext cx="0" cy="0"/>
          <a:chOff x="0" y="0"/>
          <a:chExt cx="0" cy="0"/>
        </a:xfrm>
      </p:grpSpPr>
      <p:sp>
        <p:nvSpPr>
          <p:cNvPr id="686" name="Google Shape;686;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87" name="Google Shape;687;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3541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5"/>
          </p:nvPr>
        </p:nvSpPr>
        <p:spPr/>
        <p:txBody>
          <a:bodyPr/>
          <a:lstStyle/>
          <a:p>
            <a:fld id="{70E43A5B-33F2-46B0-9A43-D3BA855A49E3}" type="slidenum">
              <a:rPr lang="ru-RU" smtClean="0"/>
              <a:t>12</a:t>
            </a:fld>
            <a:endParaRPr lang="ru-RU"/>
          </a:p>
        </p:txBody>
      </p:sp>
    </p:spTree>
    <p:extLst>
      <p:ext uri="{BB962C8B-B14F-4D97-AF65-F5344CB8AC3E}">
        <p14:creationId xmlns:p14="http://schemas.microsoft.com/office/powerpoint/2010/main" val="4077668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0E43A5B-33F2-46B0-9A43-D3BA855A49E3}" type="slidenum">
              <a:rPr lang="ru-RU" smtClean="0"/>
              <a:t>14</a:t>
            </a:fld>
            <a:endParaRPr lang="ru-RU"/>
          </a:p>
        </p:txBody>
      </p:sp>
    </p:spTree>
    <p:extLst>
      <p:ext uri="{BB962C8B-B14F-4D97-AF65-F5344CB8AC3E}">
        <p14:creationId xmlns:p14="http://schemas.microsoft.com/office/powerpoint/2010/main" val="3897706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4/30/2021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4/30/2021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4/30/2021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4/30/2021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borisov@oncobox.com"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7342" y="2688055"/>
            <a:ext cx="8305800" cy="2708434"/>
          </a:xfrm>
          <a:prstGeom prst="rect">
            <a:avLst/>
          </a:prstGeom>
          <a:noFill/>
        </p:spPr>
        <p:txBody>
          <a:bodyPr wrap="square" rtlCol="0">
            <a:spAutoFit/>
          </a:bodyPr>
          <a:lstStyle/>
          <a:p>
            <a:pPr algn="ctr"/>
            <a:r>
              <a:rPr lang="en-GB" sz="2400" b="1" dirty="0"/>
              <a:t>Machine learning for gene expression-based prediction of individual drug response for cancer patients </a:t>
            </a:r>
            <a:endParaRPr lang="fr-FR" dirty="0">
              <a:latin typeface="Palatino Linotype" panose="02040502050505030304" pitchFamily="18" charset="0"/>
            </a:endParaRPr>
          </a:p>
          <a:p>
            <a:r>
              <a:rPr lang="en-US" b="1" dirty="0"/>
              <a:t>Nicolas </a:t>
            </a:r>
            <a:r>
              <a:rPr lang="en-US" b="1" dirty="0" err="1"/>
              <a:t>Borisov</a:t>
            </a:r>
            <a:r>
              <a:rPr lang="en-US" b="1" dirty="0"/>
              <a:t> </a:t>
            </a:r>
            <a:r>
              <a:rPr lang="en-US" b="1" baseline="30000" dirty="0"/>
              <a:t>1,</a:t>
            </a:r>
            <a:r>
              <a:rPr lang="en-US" b="1" dirty="0"/>
              <a:t>*, Victor </a:t>
            </a:r>
            <a:r>
              <a:rPr lang="en-US" b="1" dirty="0" err="1"/>
              <a:t>Tkachev</a:t>
            </a:r>
            <a:r>
              <a:rPr lang="en-US" b="1" dirty="0"/>
              <a:t> </a:t>
            </a:r>
            <a:r>
              <a:rPr lang="en-US" b="1" baseline="30000" dirty="0"/>
              <a:t>2,3</a:t>
            </a:r>
            <a:r>
              <a:rPr lang="en-US" b="1" dirty="0"/>
              <a:t>, Maxim Sorokin </a:t>
            </a:r>
            <a:r>
              <a:rPr lang="en-US" b="1" baseline="30000" dirty="0"/>
              <a:t>2,3</a:t>
            </a:r>
            <a:r>
              <a:rPr lang="en-US" b="1" dirty="0"/>
              <a:t>, and Anton </a:t>
            </a:r>
            <a:r>
              <a:rPr lang="en-US" b="1" dirty="0" err="1"/>
              <a:t>Buzdin</a:t>
            </a:r>
            <a:r>
              <a:rPr lang="en-US" b="1" dirty="0"/>
              <a:t> </a:t>
            </a:r>
            <a:r>
              <a:rPr lang="en-US" b="1" baseline="30000" dirty="0"/>
              <a:t>2,3,4</a:t>
            </a:r>
            <a:r>
              <a:rPr lang="en-US" b="1" dirty="0"/>
              <a:t> </a:t>
            </a:r>
            <a:endParaRPr lang="en-GB" b="1" dirty="0"/>
          </a:p>
          <a:p>
            <a:r>
              <a:rPr lang="en-US" baseline="30000" dirty="0" smtClean="0"/>
              <a:t>1</a:t>
            </a:r>
            <a:r>
              <a:rPr lang="en-US" dirty="0" smtClean="0"/>
              <a:t>Moscow </a:t>
            </a:r>
            <a:r>
              <a:rPr lang="en-US" dirty="0"/>
              <a:t>Institute of Physics and Technology, 141701 Moscow Oblast, Russia</a:t>
            </a:r>
            <a:endParaRPr lang="en-GB" dirty="0"/>
          </a:p>
          <a:p>
            <a:r>
              <a:rPr lang="en-US" baseline="30000" dirty="0" smtClean="0"/>
              <a:t>2</a:t>
            </a:r>
            <a:r>
              <a:rPr lang="en-US" dirty="0" smtClean="0"/>
              <a:t>OmicsWayCorp</a:t>
            </a:r>
            <a:r>
              <a:rPr lang="en-US" dirty="0"/>
              <a:t>, 91788 Walnut, CA, USA, </a:t>
            </a:r>
          </a:p>
          <a:p>
            <a:r>
              <a:rPr lang="en-US" baseline="30000" dirty="0" smtClean="0"/>
              <a:t>3</a:t>
            </a:r>
            <a:r>
              <a:rPr lang="en-US" dirty="0" smtClean="0"/>
              <a:t>I.M</a:t>
            </a:r>
            <a:r>
              <a:rPr lang="en-US" dirty="0"/>
              <a:t>. </a:t>
            </a:r>
            <a:r>
              <a:rPr lang="en-US" dirty="0" err="1"/>
              <a:t>Sechenov</a:t>
            </a:r>
            <a:r>
              <a:rPr lang="en-US" dirty="0"/>
              <a:t> First Moscow State Medical University, 119991 Moscow, Russia</a:t>
            </a:r>
            <a:endParaRPr lang="en-GB" dirty="0"/>
          </a:p>
          <a:p>
            <a:r>
              <a:rPr lang="en-US" baseline="30000" dirty="0" smtClean="0"/>
              <a:t>4</a:t>
            </a:r>
            <a:r>
              <a:rPr lang="en-US" dirty="0" smtClean="0"/>
              <a:t>Shemyakin-Ovchinnikov </a:t>
            </a:r>
            <a:r>
              <a:rPr lang="en-US" dirty="0"/>
              <a:t>Institute of Bioorganic Chemistry, 117997 Moscow, Russia</a:t>
            </a:r>
            <a:endParaRPr lang="en-GB" dirty="0"/>
          </a:p>
          <a:p>
            <a:endParaRPr lang="fr-FR" dirty="0">
              <a:latin typeface="Palatino Linotype" panose="02040502050505030304" pitchFamily="18" charset="0"/>
            </a:endParaRPr>
          </a:p>
          <a:p>
            <a:r>
              <a:rPr lang="en-US" sz="1400" b="1" dirty="0">
                <a:latin typeface="Palatino Linotype" panose="02040502050505030304" pitchFamily="18" charset="0"/>
              </a:rPr>
              <a:t>*</a:t>
            </a:r>
            <a:r>
              <a:rPr lang="en-US" sz="1400" dirty="0">
                <a:latin typeface="Palatino Linotype" panose="02040502050505030304" pitchFamily="18" charset="0"/>
              </a:rPr>
              <a:t> Corresponding author: </a:t>
            </a:r>
            <a:r>
              <a:rPr lang="en-US" sz="1400" dirty="0" smtClean="0">
                <a:latin typeface="Palatino Linotype" panose="02040502050505030304" pitchFamily="18" charset="0"/>
                <a:hlinkClick r:id="rId2"/>
              </a:rPr>
              <a:t>borisov@oncobox.com</a:t>
            </a:r>
            <a:r>
              <a:rPr lang="en-US" sz="1400" dirty="0" smtClean="0">
                <a:latin typeface="Palatino Linotype" panose="02040502050505030304" pitchFamily="18" charset="0"/>
              </a:rPr>
              <a:t> </a:t>
            </a:r>
            <a:endParaRPr lang="fr-FR" sz="1400"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3" name="Picture 2">
            <a:extLst>
              <a:ext uri="{FF2B5EF4-FFF2-40B4-BE49-F238E27FC236}">
                <a16:creationId xmlns="" xmlns:a16="http://schemas.microsoft.com/office/drawing/2014/main" id="{E15CAC4B-2BFF-4046-920A-E6E3573526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1926772"/>
          </a:xfrm>
          <a:prstGeom prst="rect">
            <a:avLst/>
          </a:prstGeom>
        </p:spPr>
      </p:pic>
      <p:pic>
        <p:nvPicPr>
          <p:cNvPr id="8" name="Picture 13">
            <a:extLst>
              <a:ext uri="{FF2B5EF4-FFF2-40B4-BE49-F238E27FC236}">
                <a16:creationId xmlns:a16="http://schemas.microsoft.com/office/drawing/2014/main" xmlns="" id="{5CFB84DC-F7DE-4359-B4A2-6F0FCE40DD0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4127" t="25396" r="34933" b="25857"/>
          <a:stretch/>
        </p:blipFill>
        <p:spPr>
          <a:xfrm>
            <a:off x="6193766" y="5138486"/>
            <a:ext cx="2479376" cy="1555613"/>
          </a:xfrm>
          <a:prstGeom prst="rect">
            <a:avLst/>
          </a:prstGeom>
        </p:spPr>
      </p:pic>
      <p:pic>
        <p:nvPicPr>
          <p:cNvPr id="9" name="Рисунок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10337" y="5801654"/>
            <a:ext cx="2592288" cy="712235"/>
          </a:xfrm>
          <a:prstGeom prst="rect">
            <a:avLst/>
          </a:prstGeom>
        </p:spPr>
      </p:pic>
      <p:pic>
        <p:nvPicPr>
          <p:cNvPr id="2" name="Рисунок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7342" y="5551668"/>
            <a:ext cx="2332612" cy="1169807"/>
          </a:xfrm>
          <a:prstGeom prst="rect">
            <a:avLst/>
          </a:prstGeom>
        </p:spPr>
      </p:pic>
    </p:spTree>
    <p:extLst>
      <p:ext uri="{BB962C8B-B14F-4D97-AF65-F5344CB8AC3E}">
        <p14:creationId xmlns:p14="http://schemas.microsoft.com/office/powerpoint/2010/main" val="2008605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88"/>
        <p:cNvGrpSpPr/>
        <p:nvPr/>
      </p:nvGrpSpPr>
      <p:grpSpPr>
        <a:xfrm>
          <a:off x="0" y="0"/>
          <a:ext cx="0" cy="0"/>
          <a:chOff x="0" y="0"/>
          <a:chExt cx="0" cy="0"/>
        </a:xfrm>
      </p:grpSpPr>
      <p:sp>
        <p:nvSpPr>
          <p:cNvPr id="2" name="Title 1">
            <a:extLst>
              <a:ext uri="{FF2B5EF4-FFF2-40B4-BE49-F238E27FC236}">
                <a16:creationId xmlns:a16="http://schemas.microsoft.com/office/drawing/2014/main" xmlns="" id="{5A3C3E65-8926-4A23-8085-B240E88022D8}"/>
              </a:ext>
            </a:extLst>
          </p:cNvPr>
          <p:cNvSpPr>
            <a:spLocks noGrp="1"/>
          </p:cNvSpPr>
          <p:nvPr>
            <p:ph type="title"/>
          </p:nvPr>
        </p:nvSpPr>
        <p:spPr>
          <a:xfrm>
            <a:off x="492919" y="1"/>
            <a:ext cx="9839721" cy="764703"/>
          </a:xfrm>
        </p:spPr>
        <p:txBody>
          <a:bodyPr>
            <a:normAutofit/>
          </a:bodyPr>
          <a:lstStyle/>
          <a:p>
            <a:r>
              <a:rPr lang="en-US" sz="4000" spc="-200" dirty="0"/>
              <a:t>Evaluation of FDT: best global ML methods</a:t>
            </a:r>
            <a:endParaRPr lang="ru-RU" sz="4000" spc="-200" dirty="0"/>
          </a:p>
        </p:txBody>
      </p:sp>
      <p:sp>
        <p:nvSpPr>
          <p:cNvPr id="6" name="Title 1">
            <a:extLst>
              <a:ext uri="{FF2B5EF4-FFF2-40B4-BE49-F238E27FC236}">
                <a16:creationId xmlns:a16="http://schemas.microsoft.com/office/drawing/2014/main" xmlns="" id="{5A3C3E65-8926-4A23-8085-B240E88022D8}"/>
              </a:ext>
            </a:extLst>
          </p:cNvPr>
          <p:cNvSpPr txBox="1">
            <a:spLocks/>
          </p:cNvSpPr>
          <p:nvPr/>
        </p:nvSpPr>
        <p:spPr>
          <a:xfrm>
            <a:off x="461667" y="623506"/>
            <a:ext cx="7457381" cy="8612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100" dirty="0" smtClean="0"/>
              <a:t> </a:t>
            </a:r>
            <a:r>
              <a:rPr lang="en-US" sz="3100" dirty="0"/>
              <a:t>SVM                  RF                  BNB               MLP</a:t>
            </a:r>
            <a:endParaRPr lang="ru-RU" sz="3100" dirty="0"/>
          </a:p>
        </p:txBody>
      </p:sp>
      <p:sp>
        <p:nvSpPr>
          <p:cNvPr id="25" name="Title 1">
            <a:extLst>
              <a:ext uri="{FF2B5EF4-FFF2-40B4-BE49-F238E27FC236}">
                <a16:creationId xmlns:a16="http://schemas.microsoft.com/office/drawing/2014/main" xmlns="" id="{7234EE7C-FFC3-4437-BA46-37E025F9E9C6}"/>
              </a:ext>
            </a:extLst>
          </p:cNvPr>
          <p:cNvSpPr txBox="1">
            <a:spLocks/>
          </p:cNvSpPr>
          <p:nvPr/>
        </p:nvSpPr>
        <p:spPr>
          <a:xfrm rot="16200000">
            <a:off x="-645680" y="5442835"/>
            <a:ext cx="1753030" cy="461665"/>
          </a:xfrm>
          <a:prstGeom prst="rect">
            <a:avLst/>
          </a:prstGeom>
        </p:spPr>
        <p:txBody>
          <a:bodyPr vert="horz"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Specificity</a:t>
            </a:r>
          </a:p>
        </p:txBody>
      </p:sp>
      <p:sp>
        <p:nvSpPr>
          <p:cNvPr id="26" name="Title 1">
            <a:extLst>
              <a:ext uri="{FF2B5EF4-FFF2-40B4-BE49-F238E27FC236}">
                <a16:creationId xmlns:a16="http://schemas.microsoft.com/office/drawing/2014/main" xmlns="" id="{0A2428E3-349A-40AA-9C63-EC8B306AEDBE}"/>
              </a:ext>
            </a:extLst>
          </p:cNvPr>
          <p:cNvSpPr txBox="1">
            <a:spLocks/>
          </p:cNvSpPr>
          <p:nvPr/>
        </p:nvSpPr>
        <p:spPr>
          <a:xfrm rot="16200000">
            <a:off x="-645680" y="3786651"/>
            <a:ext cx="1753030" cy="461665"/>
          </a:xfrm>
          <a:prstGeom prst="rect">
            <a:avLst/>
          </a:prstGeom>
        </p:spPr>
        <p:txBody>
          <a:bodyPr vert="horz"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Sensitivity</a:t>
            </a:r>
          </a:p>
        </p:txBody>
      </p:sp>
      <p:pic>
        <p:nvPicPr>
          <p:cNvPr id="28" name="Picture 27" descr="A picture containing map, text&#10;&#10;Description automatically generated">
            <a:extLst>
              <a:ext uri="{FF2B5EF4-FFF2-40B4-BE49-F238E27FC236}">
                <a16:creationId xmlns:a16="http://schemas.microsoft.com/office/drawing/2014/main" xmlns="" id="{6A9F71AE-93CF-400A-BEE2-C44AB809C6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3044" y="1533207"/>
            <a:ext cx="7206494" cy="4968552"/>
          </a:xfrm>
          <a:prstGeom prst="rect">
            <a:avLst/>
          </a:prstGeom>
        </p:spPr>
      </p:pic>
      <p:sp>
        <p:nvSpPr>
          <p:cNvPr id="31" name="Title 1">
            <a:extLst>
              <a:ext uri="{FF2B5EF4-FFF2-40B4-BE49-F238E27FC236}">
                <a16:creationId xmlns:a16="http://schemas.microsoft.com/office/drawing/2014/main" xmlns="" id="{B4E4DC44-234C-42EF-B95E-160B17A55F48}"/>
              </a:ext>
            </a:extLst>
          </p:cNvPr>
          <p:cNvSpPr txBox="1">
            <a:spLocks/>
          </p:cNvSpPr>
          <p:nvPr/>
        </p:nvSpPr>
        <p:spPr>
          <a:xfrm rot="16200000">
            <a:off x="-625813" y="2058459"/>
            <a:ext cx="1753030" cy="461665"/>
          </a:xfrm>
          <a:prstGeom prst="rect">
            <a:avLst/>
          </a:prstGeom>
        </p:spPr>
        <p:txBody>
          <a:bodyPr vert="horz"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ROC AUC</a:t>
            </a:r>
          </a:p>
        </p:txBody>
      </p:sp>
      <p:pic>
        <p:nvPicPr>
          <p:cNvPr id="20" name="Picture 19" descr="A picture containing map, text&#10;&#10;Description automatically generated">
            <a:extLst>
              <a:ext uri="{FF2B5EF4-FFF2-40B4-BE49-F238E27FC236}">
                <a16:creationId xmlns:a16="http://schemas.microsoft.com/office/drawing/2014/main" xmlns="" id="{6175AC43-E78D-4EF6-90D5-74AF0E8FA1C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760" t="32439" r="71567" b="60788"/>
          <a:stretch/>
        </p:blipFill>
        <p:spPr>
          <a:xfrm>
            <a:off x="2680742" y="1436266"/>
            <a:ext cx="393700" cy="336550"/>
          </a:xfrm>
          <a:prstGeom prst="rect">
            <a:avLst/>
          </a:prstGeom>
        </p:spPr>
      </p:pic>
      <p:pic>
        <p:nvPicPr>
          <p:cNvPr id="21" name="Picture 20" descr="A picture containing map, text&#10;&#10;Description automatically generated">
            <a:extLst>
              <a:ext uri="{FF2B5EF4-FFF2-40B4-BE49-F238E27FC236}">
                <a16:creationId xmlns:a16="http://schemas.microsoft.com/office/drawing/2014/main" xmlns="" id="{AB1ED06E-8675-40C5-B651-0ABABAAD342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760" t="32439" r="71567" b="60788"/>
          <a:stretch/>
        </p:blipFill>
        <p:spPr>
          <a:xfrm>
            <a:off x="6895306" y="1423566"/>
            <a:ext cx="393700" cy="336550"/>
          </a:xfrm>
          <a:prstGeom prst="rect">
            <a:avLst/>
          </a:prstGeom>
        </p:spPr>
      </p:pic>
      <p:pic>
        <p:nvPicPr>
          <p:cNvPr id="22" name="Picture 5">
            <a:extLst>
              <a:ext uri="{FF2B5EF4-FFF2-40B4-BE49-F238E27FC236}">
                <a16:creationId xmlns="" xmlns:a16="http://schemas.microsoft.com/office/drawing/2014/main" id="{7523789D-810C-4A8C-84EF-518021AA75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74132" y="5288132"/>
            <a:ext cx="1569868" cy="1569868"/>
          </a:xfrm>
          <a:prstGeom prst="rect">
            <a:avLst/>
          </a:prstGeom>
        </p:spPr>
      </p:pic>
    </p:spTree>
    <p:extLst>
      <p:ext uri="{BB962C8B-B14F-4D97-AF65-F5344CB8AC3E}">
        <p14:creationId xmlns:p14="http://schemas.microsoft.com/office/powerpoint/2010/main" val="1393310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BB635F-86D1-4F74-B456-07ABE0863D2D}"/>
              </a:ext>
            </a:extLst>
          </p:cNvPr>
          <p:cNvSpPr>
            <a:spLocks noGrp="1"/>
          </p:cNvSpPr>
          <p:nvPr>
            <p:ph type="title"/>
          </p:nvPr>
        </p:nvSpPr>
        <p:spPr/>
        <p:txBody>
          <a:bodyPr>
            <a:normAutofit/>
          </a:bodyPr>
          <a:lstStyle/>
          <a:p>
            <a:r>
              <a:rPr lang="en-US" dirty="0"/>
              <a:t>Evaluation of FDT: results</a:t>
            </a:r>
            <a:endParaRPr lang="ru-RU" dirty="0"/>
          </a:p>
        </p:txBody>
      </p:sp>
      <p:sp>
        <p:nvSpPr>
          <p:cNvPr id="3" name="Content Placeholder 2">
            <a:extLst>
              <a:ext uri="{FF2B5EF4-FFF2-40B4-BE49-F238E27FC236}">
                <a16:creationId xmlns:a16="http://schemas.microsoft.com/office/drawing/2014/main" xmlns="" id="{5969D8C1-F0B3-4BEB-9A7C-75CA44E7F0B1}"/>
              </a:ext>
            </a:extLst>
          </p:cNvPr>
          <p:cNvSpPr>
            <a:spLocks noGrp="1"/>
          </p:cNvSpPr>
          <p:nvPr>
            <p:ph idx="1"/>
          </p:nvPr>
        </p:nvSpPr>
        <p:spPr/>
        <p:txBody>
          <a:bodyPr>
            <a:normAutofit fontScale="85000" lnSpcReduction="20000"/>
          </a:bodyPr>
          <a:lstStyle/>
          <a:p>
            <a:pPr lvl="1"/>
            <a:r>
              <a:rPr lang="en-US" dirty="0"/>
              <a:t>For local ML methods:</a:t>
            </a:r>
          </a:p>
          <a:p>
            <a:pPr lvl="2"/>
            <a:r>
              <a:rPr lang="en-US" b="1" dirty="0">
                <a:solidFill>
                  <a:srgbClr val="C00000"/>
                </a:solidFill>
              </a:rPr>
              <a:t>kNN</a:t>
            </a:r>
            <a:r>
              <a:rPr lang="en-US" dirty="0"/>
              <a:t>,</a:t>
            </a:r>
          </a:p>
          <a:p>
            <a:pPr lvl="2"/>
            <a:r>
              <a:rPr lang="en-US" b="1" dirty="0">
                <a:solidFill>
                  <a:srgbClr val="C00000"/>
                </a:solidFill>
              </a:rPr>
              <a:t>ridge regression (RR)</a:t>
            </a:r>
          </a:p>
          <a:p>
            <a:r>
              <a:rPr lang="en-US" dirty="0"/>
              <a:t>    there was no advantage of FDT.</a:t>
            </a:r>
          </a:p>
          <a:p>
            <a:endParaRPr lang="en-US" dirty="0"/>
          </a:p>
          <a:p>
            <a:pPr lvl="1"/>
            <a:r>
              <a:rPr lang="en-US" dirty="0"/>
              <a:t>Contrary, for global ML methods:</a:t>
            </a:r>
          </a:p>
          <a:p>
            <a:pPr lvl="2"/>
            <a:r>
              <a:rPr lang="en-US" b="1" dirty="0">
                <a:solidFill>
                  <a:srgbClr val="00B050"/>
                </a:solidFill>
              </a:rPr>
              <a:t>support vector machines (SVM)</a:t>
            </a:r>
            <a:r>
              <a:rPr lang="en-US" dirty="0"/>
              <a:t>,</a:t>
            </a:r>
          </a:p>
          <a:p>
            <a:pPr lvl="2"/>
            <a:r>
              <a:rPr lang="en-US" b="1" dirty="0">
                <a:solidFill>
                  <a:srgbClr val="00B050"/>
                </a:solidFill>
              </a:rPr>
              <a:t>random forest (RF)</a:t>
            </a:r>
            <a:r>
              <a:rPr lang="en-US" dirty="0"/>
              <a:t>,</a:t>
            </a:r>
          </a:p>
          <a:p>
            <a:pPr lvl="2"/>
            <a:r>
              <a:rPr lang="en-US" b="1" dirty="0">
                <a:solidFill>
                  <a:srgbClr val="00B050"/>
                </a:solidFill>
              </a:rPr>
              <a:t>binomial naïve bias (BNB)</a:t>
            </a:r>
            <a:r>
              <a:rPr lang="en-US" dirty="0"/>
              <a:t>,</a:t>
            </a:r>
          </a:p>
          <a:p>
            <a:pPr lvl="2"/>
            <a:r>
              <a:rPr lang="en-US" b="1" dirty="0">
                <a:solidFill>
                  <a:srgbClr val="00B050"/>
                </a:solidFill>
              </a:rPr>
              <a:t>multi-layer perceptrons (MLP)</a:t>
            </a:r>
            <a:r>
              <a:rPr lang="en-US" dirty="0"/>
              <a:t>,</a:t>
            </a:r>
          </a:p>
          <a:p>
            <a:pPr lvl="2"/>
            <a:r>
              <a:rPr lang="en-US" b="1" dirty="0">
                <a:solidFill>
                  <a:srgbClr val="00B050"/>
                </a:solidFill>
              </a:rPr>
              <a:t>adaptive boosting (ADA)</a:t>
            </a:r>
          </a:p>
          <a:p>
            <a:r>
              <a:rPr lang="en-US" dirty="0"/>
              <a:t>    the advantage of FDT was manifested.</a:t>
            </a:r>
          </a:p>
          <a:p>
            <a:endParaRPr lang="en-US" dirty="0"/>
          </a:p>
          <a:p>
            <a:pPr lvl="1"/>
            <a:r>
              <a:rPr lang="en-US" dirty="0"/>
              <a:t>The best performance was shown by the </a:t>
            </a:r>
            <a:r>
              <a:rPr lang="en-US" b="1" dirty="0">
                <a:solidFill>
                  <a:srgbClr val="00B050"/>
                </a:solidFill>
              </a:rPr>
              <a:t>BNB</a:t>
            </a:r>
            <a:r>
              <a:rPr lang="en-US" dirty="0"/>
              <a:t> method.</a:t>
            </a:r>
          </a:p>
        </p:txBody>
      </p:sp>
      <p:sp>
        <p:nvSpPr>
          <p:cNvPr id="4" name="Slide Number Placeholder 3">
            <a:extLst>
              <a:ext uri="{FF2B5EF4-FFF2-40B4-BE49-F238E27FC236}">
                <a16:creationId xmlns:a16="http://schemas.microsoft.com/office/drawing/2014/main" xmlns="" id="{FD1B504C-68C3-4949-93F4-74C036962753}"/>
              </a:ext>
            </a:extLst>
          </p:cNvPr>
          <p:cNvSpPr>
            <a:spLocks noGrp="1"/>
          </p:cNvSpPr>
          <p:nvPr>
            <p:ph type="sldNum" sz="quarter" idx="12"/>
          </p:nvPr>
        </p:nvSpPr>
        <p:spPr/>
        <p:txBody>
          <a:bodyPr/>
          <a:lstStyle/>
          <a:p>
            <a:fld id="{44508283-F789-4792-A453-E41BCB40E001}" type="slidenum">
              <a:rPr lang="ru-RU" smtClean="0"/>
              <a:pPr/>
              <a:t>11</a:t>
            </a:fld>
            <a:endParaRPr lang="ru-RU" dirty="0"/>
          </a:p>
        </p:txBody>
      </p:sp>
      <p:pic>
        <p:nvPicPr>
          <p:cNvPr id="5" name="Picture 5">
            <a:extLst>
              <a:ext uri="{FF2B5EF4-FFF2-40B4-BE49-F238E27FC236}">
                <a16:creationId xmlns="" xmlns:a16="http://schemas.microsoft.com/office/drawing/2014/main" id="{7523789D-810C-4A8C-84EF-518021AA75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4132" y="5288132"/>
            <a:ext cx="1569868" cy="1569868"/>
          </a:xfrm>
          <a:prstGeom prst="rect">
            <a:avLst/>
          </a:prstGeom>
        </p:spPr>
      </p:pic>
    </p:spTree>
    <p:extLst>
      <p:ext uri="{BB962C8B-B14F-4D97-AF65-F5344CB8AC3E}">
        <p14:creationId xmlns:p14="http://schemas.microsoft.com/office/powerpoint/2010/main" val="331634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43258A-1B4A-4B5A-971A-4764B2E30F47}"/>
              </a:ext>
            </a:extLst>
          </p:cNvPr>
          <p:cNvSpPr>
            <a:spLocks noGrp="1"/>
          </p:cNvSpPr>
          <p:nvPr>
            <p:ph type="title"/>
          </p:nvPr>
        </p:nvSpPr>
        <p:spPr>
          <a:xfrm>
            <a:off x="628650" y="0"/>
            <a:ext cx="7886700" cy="980727"/>
          </a:xfrm>
        </p:spPr>
        <p:txBody>
          <a:bodyPr/>
          <a:lstStyle/>
          <a:p>
            <a:r>
              <a:rPr lang="en-US" dirty="0"/>
              <a:t>Publications</a:t>
            </a:r>
            <a:endParaRPr lang="ru-RU" dirty="0"/>
          </a:p>
        </p:txBody>
      </p:sp>
      <p:sp>
        <p:nvSpPr>
          <p:cNvPr id="3" name="Content Placeholder 2">
            <a:extLst>
              <a:ext uri="{FF2B5EF4-FFF2-40B4-BE49-F238E27FC236}">
                <a16:creationId xmlns:a16="http://schemas.microsoft.com/office/drawing/2014/main" xmlns="" id="{8312456B-F452-44DA-BCED-259EC80C4DBE}"/>
              </a:ext>
            </a:extLst>
          </p:cNvPr>
          <p:cNvSpPr>
            <a:spLocks noGrp="1"/>
          </p:cNvSpPr>
          <p:nvPr>
            <p:ph idx="1"/>
          </p:nvPr>
        </p:nvSpPr>
        <p:spPr>
          <a:xfrm>
            <a:off x="0" y="353094"/>
            <a:ext cx="8515349" cy="5469147"/>
          </a:xfrm>
        </p:spPr>
        <p:txBody>
          <a:bodyPr>
            <a:normAutofit lnSpcReduction="10000"/>
          </a:bodyPr>
          <a:lstStyle/>
          <a:p>
            <a:pPr lvl="1">
              <a:lnSpc>
                <a:spcPct val="110000"/>
              </a:lnSpc>
            </a:pPr>
            <a:endParaRPr lang="en-US" sz="1800" dirty="0" smtClean="0"/>
          </a:p>
          <a:p>
            <a:pPr lvl="1">
              <a:lnSpc>
                <a:spcPct val="110000"/>
              </a:lnSpc>
            </a:pPr>
            <a:endParaRPr lang="en-US" sz="1800" dirty="0"/>
          </a:p>
          <a:p>
            <a:pPr lvl="1">
              <a:lnSpc>
                <a:spcPct val="110000"/>
              </a:lnSpc>
            </a:pPr>
            <a:r>
              <a:rPr lang="en-US" sz="1800" dirty="0" err="1"/>
              <a:t>Borisov</a:t>
            </a:r>
            <a:r>
              <a:rPr lang="en-US" sz="1800" dirty="0"/>
              <a:t> N</a:t>
            </a:r>
            <a:r>
              <a:rPr lang="en-US" sz="1800" dirty="0" smtClean="0"/>
              <a:t>. et a</a:t>
            </a:r>
            <a:r>
              <a:rPr lang="en-US" sz="1800" dirty="0">
                <a:solidFill>
                  <a:schemeClr val="tx2"/>
                </a:solidFill>
              </a:rPr>
              <a:t>l</a:t>
            </a:r>
            <a:r>
              <a:rPr lang="en-US" sz="1800" dirty="0" smtClean="0">
                <a:solidFill>
                  <a:schemeClr val="tx2"/>
                </a:solidFill>
              </a:rPr>
              <a:t>. </a:t>
            </a:r>
            <a:r>
              <a:rPr lang="en-US" sz="1800" b="1" dirty="0">
                <a:solidFill>
                  <a:srgbClr val="002060"/>
                </a:solidFill>
              </a:rPr>
              <a:t>Machine Learning Applicability for Classification of PAD/VCD Chemotherapy Response Using 53 Multiple Myeloma RNA Sequencing Profiles. </a:t>
            </a:r>
            <a:r>
              <a:rPr lang="en-US" sz="1800" dirty="0" smtClean="0">
                <a:solidFill>
                  <a:srgbClr val="000000"/>
                </a:solidFill>
              </a:rPr>
              <a:t>2021, Front </a:t>
            </a:r>
            <a:r>
              <a:rPr lang="en-US" sz="1800" dirty="0" err="1">
                <a:solidFill>
                  <a:srgbClr val="000000"/>
                </a:solidFill>
              </a:rPr>
              <a:t>Oncol</a:t>
            </a:r>
            <a:r>
              <a:rPr lang="en-US" sz="1800" dirty="0" smtClean="0">
                <a:solidFill>
                  <a:srgbClr val="002060"/>
                </a:solidFill>
              </a:rPr>
              <a:t>, </a:t>
            </a:r>
            <a:r>
              <a:rPr lang="en-US" sz="1800" dirty="0" smtClean="0"/>
              <a:t>11:652063.doi</a:t>
            </a:r>
            <a:r>
              <a:rPr lang="en-US" sz="1800" dirty="0"/>
              <a:t>: doi.org/10.3389/fonc.2021.652063. </a:t>
            </a:r>
            <a:endParaRPr lang="en-US" sz="1800" dirty="0" smtClean="0"/>
          </a:p>
          <a:p>
            <a:pPr lvl="1">
              <a:lnSpc>
                <a:spcPct val="110000"/>
              </a:lnSpc>
            </a:pPr>
            <a:r>
              <a:rPr lang="en-US" sz="1800" dirty="0" err="1" smtClean="0"/>
              <a:t>Borisov</a:t>
            </a:r>
            <a:r>
              <a:rPr lang="en-US" sz="1800" dirty="0" smtClean="0"/>
              <a:t> N. et al. </a:t>
            </a:r>
            <a:r>
              <a:rPr lang="en-US" sz="1800" b="1" dirty="0">
                <a:solidFill>
                  <a:srgbClr val="002060"/>
                </a:solidFill>
              </a:rPr>
              <a:t>Cancer gene expression profiles associated with clinical outcomes to chemotherapy treatments</a:t>
            </a:r>
            <a:r>
              <a:rPr lang="en-US" sz="1800" dirty="0"/>
              <a:t>, 2020, BMC Medical Genomics, </a:t>
            </a:r>
            <a:r>
              <a:rPr lang="en-US" sz="1800" dirty="0" smtClean="0"/>
              <a:t>13:111, </a:t>
            </a:r>
            <a:r>
              <a:rPr lang="en-US" sz="1800" dirty="0"/>
              <a:t>doi:10.1186/s12920-020-00759-0</a:t>
            </a:r>
            <a:r>
              <a:rPr lang="en-US" sz="1800" dirty="0" smtClean="0"/>
              <a:t>.</a:t>
            </a:r>
          </a:p>
          <a:p>
            <a:pPr lvl="1">
              <a:lnSpc>
                <a:spcPct val="110000"/>
              </a:lnSpc>
            </a:pPr>
            <a:r>
              <a:rPr lang="en-US" sz="1800" dirty="0" err="1" smtClean="0"/>
              <a:t>Tkachev</a:t>
            </a:r>
            <a:r>
              <a:rPr lang="en-US" sz="1800" dirty="0" smtClean="0"/>
              <a:t> V. et al. </a:t>
            </a:r>
            <a:r>
              <a:rPr lang="en-US" sz="1800" b="1" dirty="0">
                <a:solidFill>
                  <a:srgbClr val="002060"/>
                </a:solidFill>
              </a:rPr>
              <a:t>Flexible Data Trimming Improves Performance of Global Machine Learning Methods in Omics-Based Personalized Oncology</a:t>
            </a:r>
            <a:r>
              <a:rPr lang="en-GB" sz="1800" dirty="0" smtClean="0"/>
              <a:t>. 2020,</a:t>
            </a:r>
            <a:r>
              <a:rPr lang="en-US" sz="1800" dirty="0" smtClean="0"/>
              <a:t> </a:t>
            </a:r>
            <a:r>
              <a:rPr lang="en-US" sz="1800" dirty="0" err="1"/>
              <a:t>Int</a:t>
            </a:r>
            <a:r>
              <a:rPr lang="en-US" sz="1800" dirty="0"/>
              <a:t> J </a:t>
            </a:r>
            <a:r>
              <a:rPr lang="en-US" sz="1800" dirty="0" err="1"/>
              <a:t>Mol</a:t>
            </a:r>
            <a:r>
              <a:rPr lang="en-US" sz="1800" dirty="0"/>
              <a:t> </a:t>
            </a:r>
            <a:r>
              <a:rPr lang="en-US" sz="1800" dirty="0" err="1" smtClean="0"/>
              <a:t>Sci</a:t>
            </a:r>
            <a:r>
              <a:rPr lang="en-US" sz="1800" dirty="0" smtClean="0"/>
              <a:t>, 21:713</a:t>
            </a:r>
            <a:r>
              <a:rPr lang="en-US" sz="1800" dirty="0"/>
              <a:t>. </a:t>
            </a:r>
            <a:r>
              <a:rPr lang="en-US" sz="1800" dirty="0" err="1"/>
              <a:t>doi</a:t>
            </a:r>
            <a:r>
              <a:rPr lang="en-US" sz="1800" dirty="0"/>
              <a:t>: 10.3390/ijms21030713</a:t>
            </a:r>
            <a:endParaRPr lang="en-US" sz="1800" dirty="0" smtClean="0"/>
          </a:p>
          <a:p>
            <a:pPr lvl="1">
              <a:lnSpc>
                <a:spcPct val="110000"/>
              </a:lnSpc>
            </a:pPr>
            <a:r>
              <a:rPr lang="en-US" sz="1800" dirty="0" err="1" smtClean="0"/>
              <a:t>Borisov</a:t>
            </a:r>
            <a:r>
              <a:rPr lang="en-US" sz="1800" dirty="0" smtClean="0"/>
              <a:t> </a:t>
            </a:r>
            <a:r>
              <a:rPr lang="en-US" sz="1800" dirty="0"/>
              <a:t>N., and </a:t>
            </a:r>
            <a:r>
              <a:rPr lang="en-US" sz="1800" dirty="0" err="1" smtClean="0"/>
              <a:t>Buzdin</a:t>
            </a:r>
            <a:r>
              <a:rPr lang="en-US" sz="1800" dirty="0" smtClean="0"/>
              <a:t> A</a:t>
            </a:r>
            <a:r>
              <a:rPr lang="en-US" sz="1800" dirty="0" smtClean="0">
                <a:solidFill>
                  <a:srgbClr val="002060"/>
                </a:solidFill>
              </a:rPr>
              <a:t>. </a:t>
            </a:r>
            <a:r>
              <a:rPr lang="en-US" sz="1800" b="1" dirty="0">
                <a:solidFill>
                  <a:srgbClr val="002060"/>
                </a:solidFill>
              </a:rPr>
              <a:t>New Paradigm of Machine Learning (ML) in Personalized Oncology: Data Trimming for Squeezing More Biomarkers From Clinical Datasets</a:t>
            </a:r>
            <a:r>
              <a:rPr lang="en-US" sz="1800" dirty="0"/>
              <a:t>. </a:t>
            </a:r>
            <a:r>
              <a:rPr lang="en-US" sz="1800" dirty="0" smtClean="0"/>
              <a:t>2019, Front</a:t>
            </a:r>
            <a:r>
              <a:rPr lang="en-US" sz="1800" dirty="0"/>
              <a:t>. Oncol. 9: 658. </a:t>
            </a:r>
            <a:r>
              <a:rPr lang="en-US" sz="1800" dirty="0" err="1"/>
              <a:t>doi</a:t>
            </a:r>
            <a:r>
              <a:rPr lang="en-US" sz="1800" dirty="0"/>
              <a:t>: 10.3389/fonc.2019.00658</a:t>
            </a:r>
            <a:endParaRPr lang="ru-RU" sz="1800" dirty="0"/>
          </a:p>
          <a:p>
            <a:pPr lvl="1">
              <a:lnSpc>
                <a:spcPct val="110000"/>
              </a:lnSpc>
            </a:pPr>
            <a:r>
              <a:rPr lang="en-US" sz="1800" dirty="0" err="1" smtClean="0"/>
              <a:t>Tkachev</a:t>
            </a:r>
            <a:r>
              <a:rPr lang="en-US" sz="1800" dirty="0"/>
              <a:t> </a:t>
            </a:r>
            <a:r>
              <a:rPr lang="en-US" sz="1800" dirty="0" smtClean="0"/>
              <a:t>V et al. </a:t>
            </a:r>
            <a:r>
              <a:rPr lang="en-US" sz="1800" b="1" dirty="0" err="1" smtClean="0">
                <a:solidFill>
                  <a:srgbClr val="002060"/>
                </a:solidFill>
              </a:rPr>
              <a:t>FLOating</a:t>
            </a:r>
            <a:r>
              <a:rPr lang="en-US" sz="1800" b="1" dirty="0" smtClean="0">
                <a:solidFill>
                  <a:srgbClr val="002060"/>
                </a:solidFill>
              </a:rPr>
              <a:t>-Window </a:t>
            </a:r>
            <a:r>
              <a:rPr lang="en-US" sz="1800" b="1" dirty="0">
                <a:solidFill>
                  <a:srgbClr val="002060"/>
                </a:solidFill>
              </a:rPr>
              <a:t>Projective Separator (</a:t>
            </a:r>
            <a:r>
              <a:rPr lang="en-US" sz="1800" b="1" dirty="0" err="1">
                <a:solidFill>
                  <a:srgbClr val="002060"/>
                </a:solidFill>
              </a:rPr>
              <a:t>FloWPS</a:t>
            </a:r>
            <a:r>
              <a:rPr lang="en-US" sz="1800" b="1" dirty="0">
                <a:solidFill>
                  <a:srgbClr val="002060"/>
                </a:solidFill>
              </a:rPr>
              <a:t>): A Data Trimming Tool for Support Vector Machines (SVM) to Improve Robustness of the </a:t>
            </a:r>
            <a:r>
              <a:rPr lang="en-US" sz="1800" b="1" dirty="0" smtClean="0">
                <a:solidFill>
                  <a:srgbClr val="002060"/>
                </a:solidFill>
              </a:rPr>
              <a:t>Classifier</a:t>
            </a:r>
            <a:r>
              <a:rPr lang="en-US" sz="1800" dirty="0"/>
              <a:t>,</a:t>
            </a:r>
            <a:r>
              <a:rPr lang="en-US" sz="1800" dirty="0" smtClean="0"/>
              <a:t> 2019, </a:t>
            </a:r>
            <a:r>
              <a:rPr lang="en-US" sz="1800" dirty="0"/>
              <a:t>Front. Genet. 9:717. </a:t>
            </a:r>
            <a:r>
              <a:rPr lang="en-US" sz="1800" dirty="0" err="1"/>
              <a:t>doi</a:t>
            </a:r>
            <a:r>
              <a:rPr lang="en-US" sz="1800" dirty="0"/>
              <a:t>: </a:t>
            </a:r>
            <a:r>
              <a:rPr lang="en-US" sz="1800" dirty="0" smtClean="0"/>
              <a:t>10.3389/fgene.2018.00717.</a:t>
            </a:r>
            <a:endParaRPr lang="ru-RU" sz="1800" dirty="0"/>
          </a:p>
        </p:txBody>
      </p:sp>
      <p:sp>
        <p:nvSpPr>
          <p:cNvPr id="4" name="Slide Number Placeholder 3">
            <a:extLst>
              <a:ext uri="{FF2B5EF4-FFF2-40B4-BE49-F238E27FC236}">
                <a16:creationId xmlns:a16="http://schemas.microsoft.com/office/drawing/2014/main" xmlns="" id="{3D0D7267-3635-41BA-B26B-C6EBCFFB0BBC}"/>
              </a:ext>
            </a:extLst>
          </p:cNvPr>
          <p:cNvSpPr>
            <a:spLocks noGrp="1"/>
          </p:cNvSpPr>
          <p:nvPr>
            <p:ph type="sldNum" sz="quarter" idx="12"/>
          </p:nvPr>
        </p:nvSpPr>
        <p:spPr/>
        <p:txBody>
          <a:bodyPr/>
          <a:lstStyle/>
          <a:p>
            <a:fld id="{44508283-F789-4792-A453-E41BCB40E001}" type="slidenum">
              <a:rPr lang="ru-RU" smtClean="0"/>
              <a:pPr/>
              <a:t>12</a:t>
            </a:fld>
            <a:endParaRPr lang="ru-RU" dirty="0"/>
          </a:p>
        </p:txBody>
      </p:sp>
      <p:pic>
        <p:nvPicPr>
          <p:cNvPr id="5" name="Picture 5">
            <a:extLst>
              <a:ext uri="{FF2B5EF4-FFF2-40B4-BE49-F238E27FC236}">
                <a16:creationId xmlns="" xmlns:a16="http://schemas.microsoft.com/office/drawing/2014/main" id="{7523789D-810C-4A8C-84EF-518021AA75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4132" y="5288132"/>
            <a:ext cx="1569868" cy="1569868"/>
          </a:xfrm>
          <a:prstGeom prst="rect">
            <a:avLst/>
          </a:prstGeom>
        </p:spPr>
      </p:pic>
    </p:spTree>
    <p:extLst>
      <p:ext uri="{BB962C8B-B14F-4D97-AF65-F5344CB8AC3E}">
        <p14:creationId xmlns:p14="http://schemas.microsoft.com/office/powerpoint/2010/main" val="2399536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775FC-D4F2-4EC6-B608-7122AB3E0BAD}"/>
              </a:ext>
            </a:extLst>
          </p:cNvPr>
          <p:cNvSpPr>
            <a:spLocks noGrp="1"/>
          </p:cNvSpPr>
          <p:nvPr>
            <p:ph type="title"/>
          </p:nvPr>
        </p:nvSpPr>
        <p:spPr/>
        <p:txBody>
          <a:bodyPr/>
          <a:lstStyle/>
          <a:p>
            <a:r>
              <a:rPr lang="en-US" dirty="0"/>
              <a:t>Acknowledgements</a:t>
            </a:r>
            <a:endParaRPr lang="ru-RU" dirty="0"/>
          </a:p>
        </p:txBody>
      </p:sp>
      <p:sp>
        <p:nvSpPr>
          <p:cNvPr id="3" name="Content Placeholder 2">
            <a:extLst>
              <a:ext uri="{FF2B5EF4-FFF2-40B4-BE49-F238E27FC236}">
                <a16:creationId xmlns:a16="http://schemas.microsoft.com/office/drawing/2014/main" xmlns="" id="{9033EE58-C616-4971-BF25-405F239E6CE5}"/>
              </a:ext>
            </a:extLst>
          </p:cNvPr>
          <p:cNvSpPr>
            <a:spLocks noGrp="1"/>
          </p:cNvSpPr>
          <p:nvPr>
            <p:ph idx="1"/>
          </p:nvPr>
        </p:nvSpPr>
        <p:spPr/>
        <p:txBody>
          <a:bodyPr>
            <a:normAutofit/>
          </a:bodyPr>
          <a:lstStyle/>
          <a:p>
            <a:pPr lvl="1"/>
            <a:r>
              <a:rPr lang="en-US" dirty="0"/>
              <a:t>The study was supported by </a:t>
            </a:r>
            <a:r>
              <a:rPr lang="en-US" b="1" dirty="0">
                <a:solidFill>
                  <a:schemeClr val="accent1">
                    <a:lumMod val="75000"/>
                  </a:schemeClr>
                </a:solidFill>
              </a:rPr>
              <a:t>Russian </a:t>
            </a:r>
            <a:r>
              <a:rPr lang="en-US" b="1" dirty="0" smtClean="0">
                <a:solidFill>
                  <a:schemeClr val="accent1">
                    <a:lumMod val="75000"/>
                  </a:schemeClr>
                </a:solidFill>
              </a:rPr>
              <a:t>Scientific Foundation </a:t>
            </a:r>
            <a:r>
              <a:rPr lang="en-US" dirty="0" smtClean="0"/>
              <a:t>Grant </a:t>
            </a:r>
            <a:r>
              <a:rPr lang="en-US" dirty="0"/>
              <a:t>21-74-20066</a:t>
            </a:r>
            <a:r>
              <a:rPr lang="en-US" dirty="0" smtClean="0"/>
              <a:t>.</a:t>
            </a:r>
            <a:endParaRPr lang="en-US" dirty="0"/>
          </a:p>
          <a:p>
            <a:pPr lvl="1"/>
            <a:endParaRPr lang="ru-RU" dirty="0"/>
          </a:p>
          <a:p>
            <a:pPr lvl="1"/>
            <a:r>
              <a:rPr lang="en-US" dirty="0"/>
              <a:t>This work was supported by </a:t>
            </a:r>
            <a:r>
              <a:rPr lang="en-US" b="1" dirty="0">
                <a:solidFill>
                  <a:schemeClr val="accent1">
                    <a:lumMod val="75000"/>
                  </a:schemeClr>
                </a:solidFill>
              </a:rPr>
              <a:t>Amazon</a:t>
            </a:r>
            <a:r>
              <a:rPr lang="en-US" dirty="0"/>
              <a:t> and </a:t>
            </a:r>
            <a:r>
              <a:rPr lang="en-US" b="1" dirty="0">
                <a:solidFill>
                  <a:schemeClr val="accent1">
                    <a:lumMod val="75000"/>
                  </a:schemeClr>
                </a:solidFill>
              </a:rPr>
              <a:t>Microsoft Azure</a:t>
            </a:r>
            <a:r>
              <a:rPr lang="en-US" dirty="0"/>
              <a:t> grants for cloud-based computational facilities. </a:t>
            </a:r>
          </a:p>
          <a:p>
            <a:pPr lvl="1"/>
            <a:endParaRPr lang="en-US" dirty="0"/>
          </a:p>
          <a:p>
            <a:pPr lvl="1"/>
            <a:r>
              <a:rPr lang="en-US" dirty="0"/>
              <a:t>We thank </a:t>
            </a:r>
            <a:r>
              <a:rPr lang="en-US" b="1" dirty="0">
                <a:solidFill>
                  <a:schemeClr val="accent1">
                    <a:lumMod val="75000"/>
                  </a:schemeClr>
                </a:solidFill>
              </a:rPr>
              <a:t>Oncobox/OmicsWay</a:t>
            </a:r>
            <a:r>
              <a:rPr lang="en-US" dirty="0"/>
              <a:t> research program in machine learning and digital oncology for software and pathway databases for this study.</a:t>
            </a:r>
            <a:endParaRPr lang="ru-RU" dirty="0"/>
          </a:p>
        </p:txBody>
      </p:sp>
      <p:sp>
        <p:nvSpPr>
          <p:cNvPr id="4" name="Slide Number Placeholder 3">
            <a:extLst>
              <a:ext uri="{FF2B5EF4-FFF2-40B4-BE49-F238E27FC236}">
                <a16:creationId xmlns:a16="http://schemas.microsoft.com/office/drawing/2014/main" xmlns="" id="{A471D135-14F4-44A1-8C2B-CC19BBC19EBC}"/>
              </a:ext>
            </a:extLst>
          </p:cNvPr>
          <p:cNvSpPr>
            <a:spLocks noGrp="1"/>
          </p:cNvSpPr>
          <p:nvPr>
            <p:ph type="sldNum" sz="quarter" idx="12"/>
          </p:nvPr>
        </p:nvSpPr>
        <p:spPr/>
        <p:txBody>
          <a:bodyPr/>
          <a:lstStyle/>
          <a:p>
            <a:fld id="{44508283-F789-4792-A453-E41BCB40E001}" type="slidenum">
              <a:rPr lang="ru-RU" smtClean="0"/>
              <a:t>13</a:t>
            </a:fld>
            <a:endParaRPr lang="ru-RU"/>
          </a:p>
        </p:txBody>
      </p:sp>
      <p:pic>
        <p:nvPicPr>
          <p:cNvPr id="5" name="Picture 5">
            <a:extLst>
              <a:ext uri="{FF2B5EF4-FFF2-40B4-BE49-F238E27FC236}">
                <a16:creationId xmlns="" xmlns:a16="http://schemas.microsoft.com/office/drawing/2014/main" id="{7523789D-810C-4A8C-84EF-518021AA75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4132" y="5288132"/>
            <a:ext cx="1569868" cy="1569868"/>
          </a:xfrm>
          <a:prstGeom prst="rect">
            <a:avLst/>
          </a:prstGeom>
        </p:spPr>
      </p:pic>
    </p:spTree>
    <p:extLst>
      <p:ext uri="{BB962C8B-B14F-4D97-AF65-F5344CB8AC3E}">
        <p14:creationId xmlns:p14="http://schemas.microsoft.com/office/powerpoint/2010/main" val="2085673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79601"/>
            <a:ext cx="7886700" cy="909160"/>
          </a:xfrm>
        </p:spPr>
        <p:txBody>
          <a:bodyPr>
            <a:normAutofit/>
          </a:bodyPr>
          <a:lstStyle/>
          <a:p>
            <a:pPr algn="ctr"/>
            <a:r>
              <a:rPr lang="en-US" dirty="0"/>
              <a:t>The </a:t>
            </a:r>
            <a:r>
              <a:rPr lang="en-US" dirty="0" smtClean="0"/>
              <a:t>Team</a:t>
            </a:r>
            <a:endParaRPr lang="ru-RU" dirty="0"/>
          </a:p>
        </p:txBody>
      </p:sp>
      <p:sp>
        <p:nvSpPr>
          <p:cNvPr id="4" name="Номер слайда 3"/>
          <p:cNvSpPr>
            <a:spLocks noGrp="1"/>
          </p:cNvSpPr>
          <p:nvPr>
            <p:ph type="sldNum" sz="quarter" idx="12"/>
          </p:nvPr>
        </p:nvSpPr>
        <p:spPr/>
        <p:txBody>
          <a:bodyPr/>
          <a:lstStyle/>
          <a:p>
            <a:fld id="{44508283-F789-4792-A453-E41BCB40E001}" type="slidenum">
              <a:rPr lang="ru-RU" smtClean="0"/>
              <a:t>14</a:t>
            </a:fld>
            <a:endParaRPr lang="ru-RU" dirty="0"/>
          </a:p>
        </p:txBody>
      </p:sp>
      <p:pic>
        <p:nvPicPr>
          <p:cNvPr id="8" name="Picture 7">
            <a:extLst>
              <a:ext uri="{FF2B5EF4-FFF2-40B4-BE49-F238E27FC236}">
                <a16:creationId xmlns:a16="http://schemas.microsoft.com/office/drawing/2014/main" xmlns="" id="{DBB965DE-2217-43E5-86B8-62E09017FF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9778" y="3608693"/>
            <a:ext cx="2232248" cy="1490297"/>
          </a:xfrm>
          <a:prstGeom prst="rect">
            <a:avLst/>
          </a:prstGeom>
        </p:spPr>
      </p:pic>
      <p:pic>
        <p:nvPicPr>
          <p:cNvPr id="10" name="Picture 9">
            <a:extLst>
              <a:ext uri="{FF2B5EF4-FFF2-40B4-BE49-F238E27FC236}">
                <a16:creationId xmlns:a16="http://schemas.microsoft.com/office/drawing/2014/main" xmlns="" id="{C94F1FDA-805B-400D-9EAB-2A32C3E6611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44489" y="3586064"/>
            <a:ext cx="2229643" cy="1488405"/>
          </a:xfrm>
          <a:prstGeom prst="rect">
            <a:avLst/>
          </a:prstGeom>
        </p:spPr>
      </p:pic>
      <p:pic>
        <p:nvPicPr>
          <p:cNvPr id="6" name="Picture 5">
            <a:extLst>
              <a:ext uri="{FF2B5EF4-FFF2-40B4-BE49-F238E27FC236}">
                <a16:creationId xmlns:a16="http://schemas.microsoft.com/office/drawing/2014/main" xmlns="" id="{61AD2115-3CCC-44CE-8347-11E10AC27DC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67751" y="815592"/>
            <a:ext cx="2232248" cy="1490144"/>
          </a:xfrm>
          <a:prstGeom prst="rect">
            <a:avLst/>
          </a:prstGeom>
        </p:spPr>
      </p:pic>
      <p:pic>
        <p:nvPicPr>
          <p:cNvPr id="14" name="Picture 13">
            <a:extLst>
              <a:ext uri="{FF2B5EF4-FFF2-40B4-BE49-F238E27FC236}">
                <a16:creationId xmlns:a16="http://schemas.microsoft.com/office/drawing/2014/main" xmlns="" id="{98BB133C-3C90-4E0A-8882-3295431FE91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40709" y="589329"/>
            <a:ext cx="2277687" cy="1517073"/>
          </a:xfrm>
          <a:prstGeom prst="rect">
            <a:avLst/>
          </a:prstGeom>
        </p:spPr>
      </p:pic>
      <p:sp>
        <p:nvSpPr>
          <p:cNvPr id="15" name="TextBox 14">
            <a:extLst>
              <a:ext uri="{FF2B5EF4-FFF2-40B4-BE49-F238E27FC236}">
                <a16:creationId xmlns:a16="http://schemas.microsoft.com/office/drawing/2014/main" xmlns="" id="{C2E1CFE5-494B-4142-882F-566D31CF7682}"/>
              </a:ext>
            </a:extLst>
          </p:cNvPr>
          <p:cNvSpPr txBox="1"/>
          <p:nvPr/>
        </p:nvSpPr>
        <p:spPr>
          <a:xfrm>
            <a:off x="591686" y="2611425"/>
            <a:ext cx="3384377" cy="923330"/>
          </a:xfrm>
          <a:prstGeom prst="rect">
            <a:avLst/>
          </a:prstGeom>
          <a:noFill/>
        </p:spPr>
        <p:txBody>
          <a:bodyPr wrap="square" rtlCol="0">
            <a:spAutoFit/>
          </a:bodyPr>
          <a:lstStyle/>
          <a:p>
            <a:pPr algn="ctr"/>
            <a:r>
              <a:rPr lang="en-US" dirty="0" smtClean="0"/>
              <a:t>Nicolas </a:t>
            </a:r>
            <a:r>
              <a:rPr lang="en-US" dirty="0"/>
              <a:t>M. Boriso</a:t>
            </a:r>
            <a:r>
              <a:rPr lang="en-US" b="1" dirty="0"/>
              <a:t>v, </a:t>
            </a:r>
            <a:r>
              <a:rPr lang="en-US" dirty="0" smtClean="0"/>
              <a:t>Prof., </a:t>
            </a:r>
            <a:r>
              <a:rPr lang="en-US" dirty="0"/>
              <a:t>Ph.D. </a:t>
            </a:r>
          </a:p>
          <a:p>
            <a:pPr algn="ctr"/>
            <a:r>
              <a:rPr lang="en-US" dirty="0" smtClean="0"/>
              <a:t>Computer science: concept </a:t>
            </a:r>
            <a:r>
              <a:rPr lang="en-US" dirty="0"/>
              <a:t>development</a:t>
            </a:r>
            <a:endParaRPr lang="ru-RU" dirty="0"/>
          </a:p>
        </p:txBody>
      </p:sp>
      <p:sp>
        <p:nvSpPr>
          <p:cNvPr id="16" name="TextBox 15">
            <a:extLst>
              <a:ext uri="{FF2B5EF4-FFF2-40B4-BE49-F238E27FC236}">
                <a16:creationId xmlns:a16="http://schemas.microsoft.com/office/drawing/2014/main" xmlns="" id="{18241273-F83B-4B03-8544-74C59FC7B841}"/>
              </a:ext>
            </a:extLst>
          </p:cNvPr>
          <p:cNvSpPr txBox="1"/>
          <p:nvPr/>
        </p:nvSpPr>
        <p:spPr>
          <a:xfrm>
            <a:off x="5287363" y="2503571"/>
            <a:ext cx="3384377" cy="646331"/>
          </a:xfrm>
          <a:prstGeom prst="rect">
            <a:avLst/>
          </a:prstGeom>
          <a:noFill/>
        </p:spPr>
        <p:txBody>
          <a:bodyPr wrap="square" rtlCol="0">
            <a:spAutoFit/>
          </a:bodyPr>
          <a:lstStyle/>
          <a:p>
            <a:pPr algn="ctr"/>
            <a:r>
              <a:rPr lang="en-US" dirty="0"/>
              <a:t>Anton A. Buzdin, </a:t>
            </a:r>
            <a:r>
              <a:rPr lang="en-US" dirty="0" smtClean="0"/>
              <a:t>Prof., </a:t>
            </a:r>
            <a:r>
              <a:rPr lang="en-US" dirty="0"/>
              <a:t>Ph.D. </a:t>
            </a:r>
          </a:p>
          <a:p>
            <a:pPr algn="ctr"/>
            <a:r>
              <a:rPr lang="en-US" dirty="0"/>
              <a:t>Project supervision</a:t>
            </a:r>
            <a:endParaRPr lang="ru-RU" dirty="0"/>
          </a:p>
        </p:txBody>
      </p:sp>
      <p:sp>
        <p:nvSpPr>
          <p:cNvPr id="17" name="TextBox 16">
            <a:extLst>
              <a:ext uri="{FF2B5EF4-FFF2-40B4-BE49-F238E27FC236}">
                <a16:creationId xmlns:a16="http://schemas.microsoft.com/office/drawing/2014/main" xmlns="" id="{4F74A67A-C6EC-4ACE-9C4A-E6A75769D063}"/>
              </a:ext>
            </a:extLst>
          </p:cNvPr>
          <p:cNvSpPr txBox="1"/>
          <p:nvPr/>
        </p:nvSpPr>
        <p:spPr>
          <a:xfrm>
            <a:off x="915722" y="5370560"/>
            <a:ext cx="2736304" cy="646331"/>
          </a:xfrm>
          <a:prstGeom prst="rect">
            <a:avLst/>
          </a:prstGeom>
          <a:noFill/>
        </p:spPr>
        <p:txBody>
          <a:bodyPr wrap="square" rtlCol="0">
            <a:spAutoFit/>
          </a:bodyPr>
          <a:lstStyle/>
          <a:p>
            <a:pPr algn="ctr"/>
            <a:r>
              <a:rPr lang="en-US" dirty="0"/>
              <a:t>Victor S. Tkachev </a:t>
            </a:r>
          </a:p>
          <a:p>
            <a:pPr algn="ctr"/>
            <a:r>
              <a:rPr lang="en-US" dirty="0"/>
              <a:t>Algorithms and software</a:t>
            </a:r>
            <a:endParaRPr lang="ru-RU" dirty="0"/>
          </a:p>
        </p:txBody>
      </p:sp>
      <p:sp>
        <p:nvSpPr>
          <p:cNvPr id="18" name="TextBox 17">
            <a:extLst>
              <a:ext uri="{FF2B5EF4-FFF2-40B4-BE49-F238E27FC236}">
                <a16:creationId xmlns:a16="http://schemas.microsoft.com/office/drawing/2014/main" xmlns="" id="{39D4B660-8BBF-4762-BDC4-9B7799FCA82C}"/>
              </a:ext>
            </a:extLst>
          </p:cNvPr>
          <p:cNvSpPr txBox="1"/>
          <p:nvPr/>
        </p:nvSpPr>
        <p:spPr>
          <a:xfrm>
            <a:off x="4572000" y="5219358"/>
            <a:ext cx="3384377" cy="923330"/>
          </a:xfrm>
          <a:prstGeom prst="rect">
            <a:avLst/>
          </a:prstGeom>
          <a:noFill/>
        </p:spPr>
        <p:txBody>
          <a:bodyPr wrap="square" rtlCol="0">
            <a:spAutoFit/>
          </a:bodyPr>
          <a:lstStyle/>
          <a:p>
            <a:pPr algn="ctr"/>
            <a:r>
              <a:rPr lang="en-US" dirty="0"/>
              <a:t>Maxim I. </a:t>
            </a:r>
            <a:r>
              <a:rPr lang="en-US" dirty="0" smtClean="0"/>
              <a:t>Sorokin, </a:t>
            </a:r>
            <a:r>
              <a:rPr lang="en-US" dirty="0" err="1" smtClean="0"/>
              <a:t>Ph.D</a:t>
            </a:r>
            <a:endParaRPr lang="en-US" dirty="0"/>
          </a:p>
          <a:p>
            <a:pPr algn="ctr"/>
            <a:r>
              <a:rPr lang="en-US" dirty="0"/>
              <a:t>Bioinformatics &amp;</a:t>
            </a:r>
          </a:p>
          <a:p>
            <a:pPr algn="ctr"/>
            <a:r>
              <a:rPr lang="en-US" dirty="0"/>
              <a:t> molecular biology</a:t>
            </a:r>
            <a:endParaRPr lang="ru-RU" dirty="0"/>
          </a:p>
        </p:txBody>
      </p:sp>
      <p:pic>
        <p:nvPicPr>
          <p:cNvPr id="20" name="Picture 5">
            <a:extLst>
              <a:ext uri="{FF2B5EF4-FFF2-40B4-BE49-F238E27FC236}">
                <a16:creationId xmlns="" xmlns:a16="http://schemas.microsoft.com/office/drawing/2014/main" id="{7523789D-810C-4A8C-84EF-518021AA75A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74132" y="5288132"/>
            <a:ext cx="1569868" cy="1569868"/>
          </a:xfrm>
          <a:prstGeom prst="rect">
            <a:avLst/>
          </a:prstGeom>
        </p:spPr>
      </p:pic>
      <p:sp>
        <p:nvSpPr>
          <p:cNvPr id="3" name="TextBox 2"/>
          <p:cNvSpPr txBox="1"/>
          <p:nvPr/>
        </p:nvSpPr>
        <p:spPr>
          <a:xfrm>
            <a:off x="1794294" y="6227815"/>
            <a:ext cx="4572056" cy="461665"/>
          </a:xfrm>
          <a:prstGeom prst="rect">
            <a:avLst/>
          </a:prstGeom>
          <a:noFill/>
        </p:spPr>
        <p:txBody>
          <a:bodyPr wrap="square" rtlCol="0">
            <a:spAutoFit/>
          </a:bodyPr>
          <a:lstStyle/>
          <a:p>
            <a:r>
              <a:rPr lang="en-GB" sz="2400" b="1" dirty="0" smtClean="0">
                <a:solidFill>
                  <a:srgbClr val="000000"/>
                </a:solidFill>
              </a:rPr>
              <a:t>Contact to: borisov@oncobox.com</a:t>
            </a:r>
            <a:endParaRPr lang="en-GB" sz="2400" b="1" dirty="0">
              <a:solidFill>
                <a:srgbClr val="000000"/>
              </a:solidFill>
            </a:endParaRPr>
          </a:p>
        </p:txBody>
      </p:sp>
    </p:spTree>
    <p:extLst>
      <p:ext uri="{BB962C8B-B14F-4D97-AF65-F5344CB8AC3E}">
        <p14:creationId xmlns:p14="http://schemas.microsoft.com/office/powerpoint/2010/main" val="729156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6045" y="258167"/>
            <a:ext cx="8327366" cy="6463308"/>
          </a:xfrm>
          <a:prstGeom prst="rect">
            <a:avLst/>
          </a:prstGeom>
          <a:noFill/>
        </p:spPr>
        <p:txBody>
          <a:bodyPr wrap="square" rtlCol="0">
            <a:spAutoFit/>
          </a:bodyPr>
          <a:lstStyle/>
          <a:p>
            <a:r>
              <a:rPr lang="fr-FR" b="1" dirty="0">
                <a:latin typeface="Palatino Linotype" panose="02040502050505030304" pitchFamily="18" charset="0"/>
              </a:rPr>
              <a:t>Abstract</a:t>
            </a:r>
            <a:r>
              <a:rPr lang="fr-FR" b="1" dirty="0" smtClean="0">
                <a:latin typeface="Palatino Linotype" panose="02040502050505030304" pitchFamily="18" charset="0"/>
              </a:rPr>
              <a:t>:</a:t>
            </a:r>
            <a:r>
              <a:rPr lang="fr-FR" dirty="0" smtClean="0">
                <a:latin typeface="Palatino Linotype" panose="02040502050505030304" pitchFamily="18" charset="0"/>
              </a:rPr>
              <a:t> (1</a:t>
            </a:r>
            <a:r>
              <a:rPr lang="en-GB" dirty="0" smtClean="0"/>
              <a:t>) </a:t>
            </a:r>
            <a:r>
              <a:rPr lang="en-GB" dirty="0"/>
              <a:t>Background: Various machine learning (ML) methods are applied for prediction of individual clinical efficiency of cancer drugs and therapeutic </a:t>
            </a:r>
            <a:r>
              <a:rPr lang="en-GB" dirty="0" smtClean="0"/>
              <a:t>regimens. </a:t>
            </a:r>
            <a:r>
              <a:rPr lang="en-US" dirty="0"/>
              <a:t>(2) Methods: </a:t>
            </a:r>
            <a:r>
              <a:rPr lang="en-GB" dirty="0"/>
              <a:t>We proposed a next-generation ML approach termed </a:t>
            </a:r>
            <a:r>
              <a:rPr lang="en-GB" dirty="0" err="1"/>
              <a:t>FloWPS</a:t>
            </a:r>
            <a:r>
              <a:rPr lang="en-GB" dirty="0"/>
              <a:t> (</a:t>
            </a:r>
            <a:r>
              <a:rPr lang="en-GB" dirty="0" err="1"/>
              <a:t>FLOating</a:t>
            </a:r>
            <a:r>
              <a:rPr lang="en-GB" dirty="0"/>
              <a:t>-Window Projective Separator) that uses pre-processing/trimming/filtration of multi-omics features when building the ML models, in order to preclude extrapolation in the feature space</a:t>
            </a:r>
            <a:r>
              <a:rPr lang="en-GB" dirty="0" smtClean="0"/>
              <a:t>. </a:t>
            </a:r>
            <a:r>
              <a:rPr lang="en-US" dirty="0" smtClean="0"/>
              <a:t>(</a:t>
            </a:r>
            <a:r>
              <a:rPr lang="en-US" dirty="0"/>
              <a:t>3) Results: </a:t>
            </a:r>
            <a:r>
              <a:rPr lang="en-GB" dirty="0"/>
              <a:t>Using Gene Expression Omnibus (GEO), The Cancer Genome Archive (TCGA), and </a:t>
            </a:r>
            <a:r>
              <a:rPr lang="en-GB" dirty="0" err="1"/>
              <a:t>Tumor</a:t>
            </a:r>
            <a:r>
              <a:rPr lang="en-GB" dirty="0"/>
              <a:t> Alterations Relevant for </a:t>
            </a:r>
            <a:r>
              <a:rPr lang="en-GB" dirty="0" err="1"/>
              <a:t>GEnomics</a:t>
            </a:r>
            <a:r>
              <a:rPr lang="en-GB" dirty="0"/>
              <a:t>-driven Therapy (TARGET) project databases we selected 27 gene expression datasets for cancer patients, annotated with clinical response status. </a:t>
            </a:r>
            <a:r>
              <a:rPr lang="en-GB" dirty="0" smtClean="0"/>
              <a:t>Using </a:t>
            </a:r>
            <a:r>
              <a:rPr lang="en-GB" dirty="0"/>
              <a:t>the blind/agnostic LOO approach for data </a:t>
            </a:r>
            <a:r>
              <a:rPr lang="en-US" dirty="0"/>
              <a:t>trimming</a:t>
            </a:r>
            <a:r>
              <a:rPr lang="en-GB" dirty="0"/>
              <a:t>, we demonstrated essential improvement of ML quality metrics (AUC, sensitivity and specificity) for </a:t>
            </a:r>
            <a:r>
              <a:rPr lang="en-GB" dirty="0" err="1"/>
              <a:t>FloWPS</a:t>
            </a:r>
            <a:r>
              <a:rPr lang="en-GB" dirty="0"/>
              <a:t>-based clinical response classifiers for all global ML methods applied, such as support vector machines (SVM), random forest (RF), binomial naïve Bayes (BNB), adaptive boosting (ADA), as well as multi-level perceptron (MLP). Namely, the AUC for the treatment response classifiers increased from 0.61–0.88 range to 0.70–0.97. </a:t>
            </a:r>
            <a:r>
              <a:rPr lang="en-US" dirty="0"/>
              <a:t>(4) Conclusion: </a:t>
            </a:r>
            <a:r>
              <a:rPr lang="en-GB" dirty="0"/>
              <a:t>Considering our ML trial with 27 clinically annotated cancer gene expression datasets, the BNB method showed best performance for data trimming and was the most effective for classifying the clinical response using multi-omics features, with minimal, median and maximal AUC values equal to 0.77, 0.86 and 0.97, respectively</a:t>
            </a:r>
            <a:endParaRPr lang="fr-FR"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r>
              <a:rPr lang="fr-FR" b="1" dirty="0">
                <a:latin typeface="Palatino Linotype" panose="02040502050505030304" pitchFamily="18" charset="0"/>
              </a:rPr>
              <a:t>Keywords: </a:t>
            </a:r>
            <a:r>
              <a:rPr lang="en-US" dirty="0"/>
              <a:t>bioinformatics; personalized medicine; oncology; chemotherapy; machine learning; omics profiling.</a:t>
            </a:r>
            <a:endParaRPr lang="en-GB" dirty="0"/>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xmlns="" id="{AD6F6937-3B5A-4391-9F37-58A571B362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304431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7E690D77-D2D5-4677-8D46-AC0D772C90C1}"/>
              </a:ext>
            </a:extLst>
          </p:cNvPr>
          <p:cNvSpPr>
            <a:spLocks noGrp="1"/>
          </p:cNvSpPr>
          <p:nvPr>
            <p:ph type="title"/>
          </p:nvPr>
        </p:nvSpPr>
        <p:spPr>
          <a:xfrm>
            <a:off x="151717" y="936711"/>
            <a:ext cx="2746757" cy="4984578"/>
          </a:xfrm>
        </p:spPr>
        <p:txBody>
          <a:bodyPr>
            <a:normAutofit/>
          </a:bodyPr>
          <a:lstStyle/>
          <a:p>
            <a:r>
              <a:rPr lang="en-US" sz="3200" dirty="0">
                <a:solidFill>
                  <a:srgbClr val="FFFFFF"/>
                </a:solidFill>
              </a:rPr>
              <a:t>Machine learning methods</a:t>
            </a:r>
            <a:br>
              <a:rPr lang="en-US" sz="3200" dirty="0">
                <a:solidFill>
                  <a:srgbClr val="FFFFFF"/>
                </a:solidFill>
              </a:rPr>
            </a:br>
            <a:r>
              <a:rPr lang="en-US" sz="3200" dirty="0">
                <a:solidFill>
                  <a:srgbClr val="FFFFFF"/>
                </a:solidFill>
              </a:rPr>
              <a:t>in personalized medicine</a:t>
            </a:r>
            <a:endParaRPr lang="ru-RU" sz="3200" dirty="0">
              <a:solidFill>
                <a:srgbClr val="FFFFFF"/>
              </a:solidFill>
            </a:endParaRPr>
          </a:p>
        </p:txBody>
      </p:sp>
      <p:sp>
        <p:nvSpPr>
          <p:cNvPr id="4" name="Номер слайда 3">
            <a:extLst>
              <a:ext uri="{FF2B5EF4-FFF2-40B4-BE49-F238E27FC236}">
                <a16:creationId xmlns:a16="http://schemas.microsoft.com/office/drawing/2014/main" xmlns="" id="{1F19B296-93A4-49FA-BF24-451E22601321}"/>
              </a:ext>
            </a:extLst>
          </p:cNvPr>
          <p:cNvSpPr>
            <a:spLocks noGrp="1"/>
          </p:cNvSpPr>
          <p:nvPr>
            <p:ph type="sldNum" sz="quarter" idx="12"/>
          </p:nvPr>
        </p:nvSpPr>
        <p:spPr>
          <a:xfrm>
            <a:off x="6949440" y="5733256"/>
            <a:ext cx="2194560" cy="1397039"/>
          </a:xfrm>
        </p:spPr>
        <p:txBody>
          <a:bodyPr>
            <a:normAutofit/>
          </a:bodyPr>
          <a:lstStyle/>
          <a:p>
            <a:pPr>
              <a:lnSpc>
                <a:spcPct val="90000"/>
              </a:lnSpc>
              <a:spcAft>
                <a:spcPts val="600"/>
              </a:spcAft>
            </a:pPr>
            <a:fld id="{44508283-F789-4792-A453-E41BCB40E001}" type="slidenum">
              <a:rPr lang="ru-RU" smtClean="0"/>
              <a:pPr>
                <a:lnSpc>
                  <a:spcPct val="90000"/>
                </a:lnSpc>
                <a:spcAft>
                  <a:spcPts val="600"/>
                </a:spcAft>
              </a:pPr>
              <a:t>3</a:t>
            </a:fld>
            <a:endParaRPr lang="ru-RU" dirty="0"/>
          </a:p>
        </p:txBody>
      </p:sp>
      <p:sp>
        <p:nvSpPr>
          <p:cNvPr id="3" name="Объект 2">
            <a:extLst>
              <a:ext uri="{FF2B5EF4-FFF2-40B4-BE49-F238E27FC236}">
                <a16:creationId xmlns:a16="http://schemas.microsoft.com/office/drawing/2014/main" xmlns="" id="{463FA8DF-BC6C-4499-A095-F19A2DF2A77A}"/>
              </a:ext>
            </a:extLst>
          </p:cNvPr>
          <p:cNvSpPr>
            <a:spLocks noGrp="1"/>
          </p:cNvSpPr>
          <p:nvPr>
            <p:ph idx="1"/>
          </p:nvPr>
        </p:nvSpPr>
        <p:spPr>
          <a:xfrm>
            <a:off x="3537228" y="343118"/>
            <a:ext cx="5111994" cy="4984578"/>
          </a:xfrm>
        </p:spPr>
        <p:txBody>
          <a:bodyPr anchor="ctr">
            <a:normAutofit fontScale="92500" lnSpcReduction="10000"/>
          </a:bodyPr>
          <a:lstStyle/>
          <a:p>
            <a:pPr lvl="1"/>
            <a:endParaRPr lang="en-US" dirty="0"/>
          </a:p>
          <a:p>
            <a:pPr lvl="1"/>
            <a:r>
              <a:rPr lang="en-US" dirty="0"/>
              <a:t>How to classify a new patient as responder or non-responder?</a:t>
            </a:r>
          </a:p>
          <a:p>
            <a:pPr lvl="1"/>
            <a:endParaRPr lang="en-US" dirty="0"/>
          </a:p>
          <a:p>
            <a:pPr lvl="1"/>
            <a:r>
              <a:rPr lang="en-US" dirty="0"/>
              <a:t>Various omics data may be used:</a:t>
            </a:r>
          </a:p>
          <a:p>
            <a:pPr lvl="2"/>
            <a:r>
              <a:rPr lang="en-US" i="0" dirty="0"/>
              <a:t>gene expression</a:t>
            </a:r>
          </a:p>
          <a:p>
            <a:pPr lvl="2"/>
            <a:r>
              <a:rPr lang="en-US" i="0" dirty="0"/>
              <a:t>mutations</a:t>
            </a:r>
          </a:p>
          <a:p>
            <a:pPr lvl="2"/>
            <a:r>
              <a:rPr lang="en-US" i="0" dirty="0"/>
              <a:t>pathway activation</a:t>
            </a:r>
          </a:p>
          <a:p>
            <a:pPr lvl="2"/>
            <a:r>
              <a:rPr lang="en-US" i="0" dirty="0"/>
              <a:t>etc.</a:t>
            </a:r>
          </a:p>
          <a:p>
            <a:pPr lvl="1"/>
            <a:endParaRPr lang="en-US" dirty="0"/>
          </a:p>
          <a:p>
            <a:pPr lvl="1"/>
            <a:r>
              <a:rPr lang="en-US" dirty="0"/>
              <a:t>Machine learning has been successful in many areas: physics, banking, defense, agriculture, etc.</a:t>
            </a:r>
          </a:p>
          <a:p>
            <a:pPr lvl="1"/>
            <a:endParaRPr lang="en-US" dirty="0"/>
          </a:p>
          <a:p>
            <a:pPr lvl="1"/>
            <a:r>
              <a:rPr lang="en-US" dirty="0"/>
              <a:t>Yet, still no robust classifier in personalized oncology.</a:t>
            </a:r>
          </a:p>
        </p:txBody>
      </p:sp>
      <p:pic>
        <p:nvPicPr>
          <p:cNvPr id="6" name="Picture 5">
            <a:extLst>
              <a:ext uri="{FF2B5EF4-FFF2-40B4-BE49-F238E27FC236}">
                <a16:creationId xmlns="" xmlns:a16="http://schemas.microsoft.com/office/drawing/2014/main" id="{7523789D-810C-4A8C-84EF-518021AA75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4132" y="5288132"/>
            <a:ext cx="1569868" cy="1569868"/>
          </a:xfrm>
          <a:prstGeom prst="rect">
            <a:avLst/>
          </a:prstGeom>
        </p:spPr>
      </p:pic>
    </p:spTree>
    <p:extLst>
      <p:ext uri="{BB962C8B-B14F-4D97-AF65-F5344CB8AC3E}">
        <p14:creationId xmlns:p14="http://schemas.microsoft.com/office/powerpoint/2010/main" val="3366679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34DC70-BCD6-4AFB-8F1C-BA26DC2128A0}"/>
              </a:ext>
            </a:extLst>
          </p:cNvPr>
          <p:cNvSpPr>
            <a:spLocks noGrp="1"/>
          </p:cNvSpPr>
          <p:nvPr>
            <p:ph type="title"/>
          </p:nvPr>
        </p:nvSpPr>
        <p:spPr/>
        <p:txBody>
          <a:bodyPr>
            <a:normAutofit/>
          </a:bodyPr>
          <a:lstStyle/>
          <a:p>
            <a:r>
              <a:rPr lang="en-US" dirty="0"/>
              <a:t>Machine learning</a:t>
            </a:r>
            <a:br>
              <a:rPr lang="en-US" dirty="0"/>
            </a:br>
            <a:r>
              <a:rPr lang="en-US" dirty="0"/>
              <a:t>in personalized medicine…</a:t>
            </a:r>
            <a:endParaRPr lang="ru-RU" dirty="0"/>
          </a:p>
        </p:txBody>
      </p:sp>
      <p:sp>
        <p:nvSpPr>
          <p:cNvPr id="3" name="Content Placeholder 2">
            <a:extLst>
              <a:ext uri="{FF2B5EF4-FFF2-40B4-BE49-F238E27FC236}">
                <a16:creationId xmlns:a16="http://schemas.microsoft.com/office/drawing/2014/main" xmlns="" id="{DC531A8A-24F6-4C59-A735-0F2C9B68F8A5}"/>
              </a:ext>
            </a:extLst>
          </p:cNvPr>
          <p:cNvSpPr>
            <a:spLocks noGrp="1"/>
          </p:cNvSpPr>
          <p:nvPr>
            <p:ph idx="1"/>
          </p:nvPr>
        </p:nvSpPr>
        <p:spPr>
          <a:xfrm>
            <a:off x="483080" y="1825625"/>
            <a:ext cx="7349706" cy="4161107"/>
          </a:xfrm>
        </p:spPr>
        <p:txBody>
          <a:bodyPr>
            <a:normAutofit fontScale="92500" lnSpcReduction="10000"/>
          </a:bodyPr>
          <a:lstStyle/>
          <a:p>
            <a:pPr marL="0" lvl="1" indent="0">
              <a:buNone/>
            </a:pPr>
            <a:r>
              <a:rPr lang="en-US" dirty="0"/>
              <a:t>… often fails because of:</a:t>
            </a:r>
            <a:endParaRPr lang="ru-RU"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dirty="0"/>
              <a:t>We developed a robust approach to machine learning in personalized medicine, termed Flexible Data Trimming (FDT).</a:t>
            </a:r>
            <a:br>
              <a:rPr lang="en-US" dirty="0"/>
            </a:br>
            <a:endParaRPr lang="en-US" dirty="0"/>
          </a:p>
          <a:p>
            <a:pPr lvl="1"/>
            <a:r>
              <a:rPr lang="en-US" dirty="0"/>
              <a:t>FDT avoids extrapolation by filtering irrelevant features.</a:t>
            </a:r>
            <a:endParaRPr lang="ru-RU" dirty="0"/>
          </a:p>
        </p:txBody>
      </p:sp>
      <p:sp>
        <p:nvSpPr>
          <p:cNvPr id="4" name="Slide Number Placeholder 3">
            <a:extLst>
              <a:ext uri="{FF2B5EF4-FFF2-40B4-BE49-F238E27FC236}">
                <a16:creationId xmlns:a16="http://schemas.microsoft.com/office/drawing/2014/main" xmlns="" id="{AC5AE7E5-5E7B-4FB2-A0B5-17EF8788C668}"/>
              </a:ext>
            </a:extLst>
          </p:cNvPr>
          <p:cNvSpPr>
            <a:spLocks noGrp="1"/>
          </p:cNvSpPr>
          <p:nvPr>
            <p:ph type="sldNum" sz="quarter" idx="12"/>
          </p:nvPr>
        </p:nvSpPr>
        <p:spPr/>
        <p:txBody>
          <a:bodyPr/>
          <a:lstStyle/>
          <a:p>
            <a:fld id="{44508283-F789-4792-A453-E41BCB40E001}" type="slidenum">
              <a:rPr lang="ru-RU" smtClean="0"/>
              <a:pPr/>
              <a:t>4</a:t>
            </a:fld>
            <a:endParaRPr lang="ru-RU" dirty="0"/>
          </a:p>
        </p:txBody>
      </p:sp>
      <p:graphicFrame>
        <p:nvGraphicFramePr>
          <p:cNvPr id="8" name="Diagram 7">
            <a:extLst>
              <a:ext uri="{FF2B5EF4-FFF2-40B4-BE49-F238E27FC236}">
                <a16:creationId xmlns:a16="http://schemas.microsoft.com/office/drawing/2014/main" xmlns="" id="{4CD46D51-B24B-418A-B98C-60D980649431}"/>
              </a:ext>
            </a:extLst>
          </p:cNvPr>
          <p:cNvGraphicFramePr/>
          <p:nvPr>
            <p:extLst/>
          </p:nvPr>
        </p:nvGraphicFramePr>
        <p:xfrm>
          <a:off x="1031776" y="980728"/>
          <a:ext cx="708044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 xmlns:a16="http://schemas.microsoft.com/office/drawing/2014/main" id="{7523789D-810C-4A8C-84EF-518021AA75A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74132" y="5288132"/>
            <a:ext cx="1569868" cy="1569868"/>
          </a:xfrm>
          <a:prstGeom prst="rect">
            <a:avLst/>
          </a:prstGeom>
        </p:spPr>
      </p:pic>
    </p:spTree>
    <p:extLst>
      <p:ext uri="{BB962C8B-B14F-4D97-AF65-F5344CB8AC3E}">
        <p14:creationId xmlns:p14="http://schemas.microsoft.com/office/powerpoint/2010/main" val="3144477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0"/>
        <p:cNvGrpSpPr/>
        <p:nvPr/>
      </p:nvGrpSpPr>
      <p:grpSpPr>
        <a:xfrm>
          <a:off x="0" y="0"/>
          <a:ext cx="0" cy="0"/>
          <a:chOff x="0" y="0"/>
          <a:chExt cx="0" cy="0"/>
        </a:xfrm>
      </p:grpSpPr>
      <p:sp>
        <p:nvSpPr>
          <p:cNvPr id="3" name="Title 2">
            <a:extLst>
              <a:ext uri="{FF2B5EF4-FFF2-40B4-BE49-F238E27FC236}">
                <a16:creationId xmlns:a16="http://schemas.microsoft.com/office/drawing/2014/main" xmlns="" id="{B6BA3774-7156-43B7-87F2-8DF7EA393821}"/>
              </a:ext>
            </a:extLst>
          </p:cNvPr>
          <p:cNvSpPr>
            <a:spLocks noGrp="1"/>
          </p:cNvSpPr>
          <p:nvPr>
            <p:ph type="title"/>
          </p:nvPr>
        </p:nvSpPr>
        <p:spPr/>
        <p:txBody>
          <a:bodyPr/>
          <a:lstStyle/>
          <a:p>
            <a:r>
              <a:rPr lang="en-US" dirty="0"/>
              <a:t>FDT rationale: </a:t>
            </a:r>
            <a:br>
              <a:rPr lang="en-US" dirty="0"/>
            </a:br>
            <a:r>
              <a:rPr lang="en-US" dirty="0"/>
              <a:t>filtering irrelevant features </a:t>
            </a:r>
            <a:endParaRPr lang="ru-RU" dirty="0"/>
          </a:p>
        </p:txBody>
      </p:sp>
      <p:sp>
        <p:nvSpPr>
          <p:cNvPr id="601" name="Google Shape;601;p61"/>
          <p:cNvSpPr txBox="1">
            <a:spLocks noGrp="1"/>
          </p:cNvSpPr>
          <p:nvPr>
            <p:ph idx="1"/>
          </p:nvPr>
        </p:nvSpPr>
        <p:spPr/>
        <p:txBody>
          <a:bodyPr/>
          <a:lstStyle/>
          <a:p>
            <a:r>
              <a:rPr lang="en-US" dirty="0">
                <a:sym typeface="Raleway"/>
              </a:rPr>
              <a:t>Feature selection</a:t>
            </a:r>
            <a:br>
              <a:rPr lang="en-US" dirty="0">
                <a:sym typeface="Raleway"/>
              </a:rPr>
            </a:br>
            <a:r>
              <a:rPr lang="en-US" dirty="0">
                <a:sym typeface="Raleway"/>
              </a:rPr>
              <a:t>to avoid extrapolation</a:t>
            </a:r>
            <a:endParaRPr lang="en-US" dirty="0"/>
          </a:p>
        </p:txBody>
      </p:sp>
      <p:sp>
        <p:nvSpPr>
          <p:cNvPr id="604" name="Google Shape;604;p61"/>
          <p:cNvSpPr txBox="1"/>
          <p:nvPr/>
        </p:nvSpPr>
        <p:spPr>
          <a:xfrm>
            <a:off x="2673666" y="5483659"/>
            <a:ext cx="5001718" cy="673480"/>
          </a:xfrm>
          <a:prstGeom prst="rect">
            <a:avLst/>
          </a:prstGeom>
          <a:noFill/>
          <a:ln>
            <a:noFill/>
          </a:ln>
        </p:spPr>
        <p:txBody>
          <a:bodyPr spcFirstLastPara="1" wrap="square" lIns="68569" tIns="34275" rIns="68569" bIns="34275" anchor="t" anchorCtr="0">
            <a:noAutofit/>
          </a:bodyPr>
          <a:lstStyle/>
          <a:p>
            <a:pPr>
              <a:buClr>
                <a:schemeClr val="dk1"/>
              </a:buClr>
            </a:pPr>
            <a:r>
              <a:rPr lang="en-US" sz="1600" dirty="0">
                <a:latin typeface="Calibri"/>
                <a:ea typeface="Calibri"/>
                <a:cs typeface="Calibri"/>
                <a:sym typeface="Calibri"/>
              </a:rPr>
              <a:t>Projection: the new sample is </a:t>
            </a:r>
            <a:r>
              <a:rPr lang="en-US" sz="1600" dirty="0">
                <a:solidFill>
                  <a:srgbClr val="C00000"/>
                </a:solidFill>
                <a:latin typeface="Calibri"/>
                <a:ea typeface="Calibri"/>
                <a:cs typeface="Calibri"/>
                <a:sym typeface="Calibri"/>
              </a:rPr>
              <a:t>outside</a:t>
            </a:r>
            <a:r>
              <a:rPr lang="en-US" sz="1600" dirty="0">
                <a:latin typeface="Calibri"/>
                <a:ea typeface="Calibri"/>
                <a:cs typeface="Calibri"/>
                <a:sym typeface="Calibri"/>
              </a:rPr>
              <a:t> of the training set</a:t>
            </a:r>
            <a:endParaRPr sz="1600" dirty="0">
              <a:latin typeface="Calibri"/>
              <a:ea typeface="Calibri"/>
              <a:cs typeface="Calibri"/>
              <a:sym typeface="Calibri"/>
            </a:endParaRPr>
          </a:p>
          <a:p>
            <a:pPr>
              <a:buClr>
                <a:schemeClr val="dk1"/>
              </a:buClr>
            </a:pPr>
            <a:r>
              <a:rPr lang="en-US" sz="1600" dirty="0">
                <a:latin typeface="Calibri"/>
                <a:ea typeface="Calibri"/>
                <a:cs typeface="Calibri"/>
                <a:sym typeface="Calibri"/>
              </a:rPr>
              <a:t> </a:t>
            </a:r>
            <a:r>
              <a:rPr lang="ru-RU" dirty="0"/>
              <a:t>⇒</a:t>
            </a:r>
            <a:r>
              <a:rPr lang="en-US" sz="1600" dirty="0">
                <a:latin typeface="Calibri"/>
                <a:ea typeface="Calibri"/>
                <a:cs typeface="Calibri"/>
                <a:sym typeface="Calibri"/>
              </a:rPr>
              <a:t> feature is irrelevant and </a:t>
            </a:r>
            <a:r>
              <a:rPr lang="en-US" sz="1600" dirty="0">
                <a:solidFill>
                  <a:srgbClr val="C00000"/>
                </a:solidFill>
                <a:latin typeface="Calibri"/>
                <a:ea typeface="Calibri"/>
                <a:cs typeface="Calibri"/>
                <a:sym typeface="Calibri"/>
              </a:rPr>
              <a:t>not included</a:t>
            </a:r>
            <a:endParaRPr sz="1600" dirty="0">
              <a:solidFill>
                <a:srgbClr val="C00000"/>
              </a:solidFill>
              <a:latin typeface="Calibri"/>
              <a:ea typeface="Calibri"/>
              <a:cs typeface="Calibri"/>
              <a:sym typeface="Calibri"/>
            </a:endParaRPr>
          </a:p>
          <a:p>
            <a:pPr>
              <a:buClr>
                <a:srgbClr val="000000"/>
              </a:buClr>
            </a:pPr>
            <a:endParaRPr sz="1350" dirty="0">
              <a:solidFill>
                <a:schemeClr val="dk1"/>
              </a:solidFill>
              <a:latin typeface="Calibri"/>
              <a:ea typeface="Calibri"/>
              <a:cs typeface="Calibri"/>
              <a:sym typeface="Calibri"/>
            </a:endParaRPr>
          </a:p>
        </p:txBody>
      </p:sp>
      <p:sp>
        <p:nvSpPr>
          <p:cNvPr id="605" name="Google Shape;605;p61"/>
          <p:cNvSpPr txBox="1"/>
          <p:nvPr/>
        </p:nvSpPr>
        <p:spPr>
          <a:xfrm>
            <a:off x="611560" y="3284984"/>
            <a:ext cx="2747798" cy="962382"/>
          </a:xfrm>
          <a:prstGeom prst="rect">
            <a:avLst/>
          </a:prstGeom>
          <a:noFill/>
          <a:ln>
            <a:noFill/>
          </a:ln>
        </p:spPr>
        <p:txBody>
          <a:bodyPr spcFirstLastPara="1" wrap="square" lIns="68569" tIns="34275" rIns="68569" bIns="34275" anchor="t" anchorCtr="0">
            <a:noAutofit/>
          </a:bodyPr>
          <a:lstStyle/>
          <a:p>
            <a:pPr>
              <a:buClr>
                <a:schemeClr val="dk1"/>
              </a:buClr>
            </a:pPr>
            <a:r>
              <a:rPr lang="en-US" sz="1600" dirty="0">
                <a:latin typeface="Calibri"/>
                <a:ea typeface="Calibri"/>
                <a:cs typeface="Calibri"/>
                <a:sym typeface="Calibri"/>
              </a:rPr>
              <a:t>Projection: the new sample</a:t>
            </a:r>
            <a:endParaRPr sz="1600" dirty="0"/>
          </a:p>
          <a:p>
            <a:pPr>
              <a:buClr>
                <a:schemeClr val="dk1"/>
              </a:buClr>
            </a:pPr>
            <a:r>
              <a:rPr lang="en-US" sz="1600" dirty="0">
                <a:latin typeface="Calibri"/>
                <a:ea typeface="Calibri"/>
                <a:cs typeface="Calibri"/>
                <a:sym typeface="Calibri"/>
              </a:rPr>
              <a:t>is </a:t>
            </a:r>
            <a:r>
              <a:rPr lang="en-US" sz="1600" dirty="0">
                <a:solidFill>
                  <a:srgbClr val="00B050"/>
                </a:solidFill>
                <a:latin typeface="Calibri"/>
                <a:ea typeface="Calibri"/>
                <a:cs typeface="Calibri"/>
                <a:sym typeface="Calibri"/>
              </a:rPr>
              <a:t>inside</a:t>
            </a:r>
            <a:r>
              <a:rPr lang="en-US" sz="1600" b="1" dirty="0">
                <a:latin typeface="Calibri"/>
                <a:ea typeface="Calibri"/>
                <a:cs typeface="Calibri"/>
                <a:sym typeface="Calibri"/>
              </a:rPr>
              <a:t> </a:t>
            </a:r>
            <a:r>
              <a:rPr lang="en-US" sz="1600" dirty="0">
                <a:latin typeface="Calibri"/>
                <a:ea typeface="Calibri"/>
                <a:cs typeface="Calibri"/>
                <a:sym typeface="Calibri"/>
              </a:rPr>
              <a:t>the training set</a:t>
            </a:r>
            <a:endParaRPr sz="1600" dirty="0">
              <a:latin typeface="Calibri"/>
              <a:ea typeface="Calibri"/>
              <a:cs typeface="Calibri"/>
              <a:sym typeface="Calibri"/>
            </a:endParaRPr>
          </a:p>
          <a:p>
            <a:pPr>
              <a:buClr>
                <a:schemeClr val="dk1"/>
              </a:buClr>
            </a:pPr>
            <a:r>
              <a:rPr lang="ru-RU" dirty="0"/>
              <a:t>⇒</a:t>
            </a:r>
            <a:r>
              <a:rPr lang="en-US" sz="1600" dirty="0">
                <a:latin typeface="Calibri"/>
                <a:ea typeface="Calibri"/>
                <a:cs typeface="Calibri"/>
                <a:sym typeface="Calibri"/>
              </a:rPr>
              <a:t> feature is relevant and </a:t>
            </a:r>
            <a:r>
              <a:rPr lang="en-US" sz="1600" dirty="0">
                <a:solidFill>
                  <a:srgbClr val="00B050"/>
                </a:solidFill>
                <a:latin typeface="Calibri"/>
                <a:ea typeface="Calibri"/>
                <a:cs typeface="Calibri"/>
                <a:sym typeface="Calibri"/>
              </a:rPr>
              <a:t>included</a:t>
            </a:r>
            <a:endParaRPr sz="1600" dirty="0">
              <a:solidFill>
                <a:srgbClr val="00B050"/>
              </a:solidFill>
              <a:latin typeface="Calibri"/>
              <a:ea typeface="Calibri"/>
              <a:cs typeface="Calibri"/>
              <a:sym typeface="Calibri"/>
            </a:endParaRPr>
          </a:p>
        </p:txBody>
      </p:sp>
      <p:cxnSp>
        <p:nvCxnSpPr>
          <p:cNvPr id="622" name="Google Shape;622;p61"/>
          <p:cNvCxnSpPr>
            <a:cxnSpLocks/>
          </p:cNvCxnSpPr>
          <p:nvPr/>
        </p:nvCxnSpPr>
        <p:spPr>
          <a:xfrm rot="10800000">
            <a:off x="4113377" y="3355483"/>
            <a:ext cx="2473006" cy="0"/>
          </a:xfrm>
          <a:prstGeom prst="straightConnector1">
            <a:avLst/>
          </a:prstGeom>
          <a:noFill/>
          <a:ln w="9525" cap="flat" cmpd="sng">
            <a:solidFill>
              <a:schemeClr val="bg1">
                <a:lumMod val="65000"/>
              </a:schemeClr>
            </a:solidFill>
            <a:prstDash val="solid"/>
            <a:miter lim="800000"/>
            <a:headEnd type="none" w="sm" len="sm"/>
            <a:tailEnd type="none" w="sm" len="sm"/>
          </a:ln>
        </p:spPr>
      </p:cxnSp>
      <p:sp>
        <p:nvSpPr>
          <p:cNvPr id="607" name="Google Shape;607;p61"/>
          <p:cNvSpPr txBox="1"/>
          <p:nvPr/>
        </p:nvSpPr>
        <p:spPr>
          <a:xfrm>
            <a:off x="7669548" y="4754463"/>
            <a:ext cx="1150924" cy="458532"/>
          </a:xfrm>
          <a:prstGeom prst="rect">
            <a:avLst/>
          </a:prstGeom>
          <a:noFill/>
          <a:ln>
            <a:noFill/>
          </a:ln>
        </p:spPr>
        <p:txBody>
          <a:bodyPr spcFirstLastPara="1" wrap="square" lIns="68569" tIns="34275" rIns="68569" bIns="34275" anchor="t" anchorCtr="0">
            <a:noAutofit/>
          </a:bodyPr>
          <a:lstStyle/>
          <a:p>
            <a:r>
              <a:rPr lang="en-US" sz="1600" dirty="0">
                <a:solidFill>
                  <a:schemeClr val="dk1"/>
                </a:solidFill>
                <a:latin typeface="Calibri"/>
                <a:ea typeface="Calibri"/>
                <a:cs typeface="Calibri"/>
                <a:sym typeface="Calibri"/>
              </a:rPr>
              <a:t>feature</a:t>
            </a:r>
            <a:r>
              <a:rPr lang="en-US" sz="1600" baseline="-25000" dirty="0">
                <a:solidFill>
                  <a:schemeClr val="dk1"/>
                </a:solidFill>
                <a:latin typeface="Calibri"/>
                <a:ea typeface="Calibri"/>
                <a:cs typeface="Calibri"/>
                <a:sym typeface="Calibri"/>
              </a:rPr>
              <a:t>1</a:t>
            </a:r>
            <a:endParaRPr sz="1600" dirty="0">
              <a:solidFill>
                <a:schemeClr val="dk1"/>
              </a:solidFill>
              <a:latin typeface="Calibri"/>
              <a:ea typeface="Calibri"/>
              <a:cs typeface="Calibri"/>
              <a:sym typeface="Calibri"/>
            </a:endParaRPr>
          </a:p>
        </p:txBody>
      </p:sp>
      <p:sp>
        <p:nvSpPr>
          <p:cNvPr id="608" name="Google Shape;608;p61"/>
          <p:cNvSpPr txBox="1"/>
          <p:nvPr/>
        </p:nvSpPr>
        <p:spPr>
          <a:xfrm>
            <a:off x="3646692" y="2348880"/>
            <a:ext cx="1226976" cy="448439"/>
          </a:xfrm>
          <a:prstGeom prst="rect">
            <a:avLst/>
          </a:prstGeom>
          <a:noFill/>
          <a:ln>
            <a:noFill/>
          </a:ln>
        </p:spPr>
        <p:txBody>
          <a:bodyPr spcFirstLastPara="1" wrap="square" lIns="68569" tIns="34275" rIns="68569" bIns="34275" anchor="t" anchorCtr="0">
            <a:noAutofit/>
          </a:bodyPr>
          <a:lstStyle/>
          <a:p>
            <a:r>
              <a:rPr lang="en-US" sz="1600" dirty="0">
                <a:solidFill>
                  <a:schemeClr val="dk1"/>
                </a:solidFill>
                <a:latin typeface="Calibri"/>
                <a:ea typeface="Calibri"/>
                <a:cs typeface="Calibri"/>
                <a:sym typeface="Calibri"/>
              </a:rPr>
              <a:t>feature</a:t>
            </a:r>
            <a:r>
              <a:rPr lang="en-US" sz="1600" baseline="-25000" dirty="0">
                <a:solidFill>
                  <a:schemeClr val="dk1"/>
                </a:solidFill>
                <a:latin typeface="Calibri"/>
                <a:ea typeface="Calibri"/>
                <a:cs typeface="Calibri"/>
                <a:sym typeface="Calibri"/>
              </a:rPr>
              <a:t>2</a:t>
            </a:r>
            <a:endParaRPr sz="1600" dirty="0">
              <a:solidFill>
                <a:schemeClr val="dk1"/>
              </a:solidFill>
              <a:latin typeface="Calibri"/>
              <a:ea typeface="Calibri"/>
              <a:cs typeface="Calibri"/>
              <a:sym typeface="Calibri"/>
            </a:endParaRPr>
          </a:p>
        </p:txBody>
      </p:sp>
      <p:sp>
        <p:nvSpPr>
          <p:cNvPr id="609" name="Google Shape;609;p61"/>
          <p:cNvSpPr/>
          <p:nvPr/>
        </p:nvSpPr>
        <p:spPr>
          <a:xfrm>
            <a:off x="6511873" y="3670827"/>
            <a:ext cx="140826" cy="144234"/>
          </a:xfrm>
          <a:prstGeom prst="ellipse">
            <a:avLst/>
          </a:prstGeom>
          <a:solidFill>
            <a:srgbClr val="0070C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610" name="Google Shape;610;p61"/>
          <p:cNvSpPr/>
          <p:nvPr/>
        </p:nvSpPr>
        <p:spPr>
          <a:xfrm>
            <a:off x="6079013" y="3362130"/>
            <a:ext cx="140826" cy="144234"/>
          </a:xfrm>
          <a:prstGeom prst="ellipse">
            <a:avLst/>
          </a:prstGeom>
          <a:solidFill>
            <a:srgbClr val="0070C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dirty="0">
              <a:solidFill>
                <a:schemeClr val="lt1"/>
              </a:solidFill>
              <a:latin typeface="Calibri"/>
              <a:ea typeface="Calibri"/>
              <a:cs typeface="Calibri"/>
              <a:sym typeface="Calibri"/>
            </a:endParaRPr>
          </a:p>
        </p:txBody>
      </p:sp>
      <p:sp>
        <p:nvSpPr>
          <p:cNvPr id="611" name="Google Shape;611;p61"/>
          <p:cNvSpPr/>
          <p:nvPr/>
        </p:nvSpPr>
        <p:spPr>
          <a:xfrm>
            <a:off x="6425692" y="4224552"/>
            <a:ext cx="140826" cy="144234"/>
          </a:xfrm>
          <a:prstGeom prst="ellipse">
            <a:avLst/>
          </a:prstGeom>
          <a:solidFill>
            <a:srgbClr val="0070C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612" name="Google Shape;612;p61"/>
          <p:cNvSpPr/>
          <p:nvPr/>
        </p:nvSpPr>
        <p:spPr>
          <a:xfrm>
            <a:off x="6856428" y="3892855"/>
            <a:ext cx="140826" cy="144234"/>
          </a:xfrm>
          <a:prstGeom prst="ellipse">
            <a:avLst/>
          </a:prstGeom>
          <a:solidFill>
            <a:srgbClr val="0070C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dirty="0">
              <a:solidFill>
                <a:schemeClr val="lt1"/>
              </a:solidFill>
              <a:latin typeface="Calibri"/>
              <a:cs typeface="Calibri"/>
              <a:sym typeface="Calibri"/>
            </a:endParaRPr>
          </a:p>
        </p:txBody>
      </p:sp>
      <p:sp>
        <p:nvSpPr>
          <p:cNvPr id="613" name="Google Shape;613;p61"/>
          <p:cNvSpPr/>
          <p:nvPr/>
        </p:nvSpPr>
        <p:spPr>
          <a:xfrm>
            <a:off x="7043623" y="4459376"/>
            <a:ext cx="140826" cy="144234"/>
          </a:xfrm>
          <a:prstGeom prst="ellipse">
            <a:avLst/>
          </a:prstGeom>
          <a:solidFill>
            <a:srgbClr val="0070C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615" name="Google Shape;615;p61"/>
          <p:cNvSpPr/>
          <p:nvPr/>
        </p:nvSpPr>
        <p:spPr>
          <a:xfrm>
            <a:off x="6715525" y="3053076"/>
            <a:ext cx="140826" cy="144234"/>
          </a:xfrm>
          <a:prstGeom prst="ellipse">
            <a:avLst/>
          </a:prstGeom>
          <a:solidFill>
            <a:srgbClr val="0070C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616" name="Google Shape;616;p61"/>
          <p:cNvSpPr/>
          <p:nvPr/>
        </p:nvSpPr>
        <p:spPr>
          <a:xfrm>
            <a:off x="6305918" y="2946003"/>
            <a:ext cx="140826" cy="144234"/>
          </a:xfrm>
          <a:prstGeom prst="ellipse">
            <a:avLst/>
          </a:prstGeom>
          <a:solidFill>
            <a:srgbClr val="0070C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617" name="Google Shape;617;p61"/>
          <p:cNvSpPr/>
          <p:nvPr/>
        </p:nvSpPr>
        <p:spPr>
          <a:xfrm>
            <a:off x="6582324" y="3279770"/>
            <a:ext cx="140826" cy="144234"/>
          </a:xfrm>
          <a:prstGeom prst="ellipse">
            <a:avLst/>
          </a:prstGeom>
          <a:solidFill>
            <a:srgbClr val="0070C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618" name="Google Shape;618;p61"/>
          <p:cNvSpPr/>
          <p:nvPr/>
        </p:nvSpPr>
        <p:spPr>
          <a:xfrm>
            <a:off x="6165015" y="4531533"/>
            <a:ext cx="140826" cy="144234"/>
          </a:xfrm>
          <a:prstGeom prst="ellipse">
            <a:avLst/>
          </a:prstGeom>
          <a:solidFill>
            <a:srgbClr val="0070C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cxnSp>
        <p:nvCxnSpPr>
          <p:cNvPr id="619" name="Google Shape;619;p61"/>
          <p:cNvCxnSpPr>
            <a:stCxn id="610" idx="2"/>
          </p:cNvCxnSpPr>
          <p:nvPr/>
        </p:nvCxnSpPr>
        <p:spPr>
          <a:xfrm rot="10800000">
            <a:off x="4109144" y="3424196"/>
            <a:ext cx="1969869" cy="10052"/>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20" name="Google Shape;620;p61"/>
          <p:cNvCxnSpPr>
            <a:cxnSpLocks/>
            <a:stCxn id="616" idx="2"/>
          </p:cNvCxnSpPr>
          <p:nvPr/>
        </p:nvCxnSpPr>
        <p:spPr>
          <a:xfrm rot="10800000">
            <a:off x="4109446" y="3018121"/>
            <a:ext cx="2196473" cy="0"/>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21" name="Google Shape;621;p61"/>
          <p:cNvCxnSpPr>
            <a:cxnSpLocks/>
            <a:stCxn id="615" idx="2"/>
          </p:cNvCxnSpPr>
          <p:nvPr/>
        </p:nvCxnSpPr>
        <p:spPr>
          <a:xfrm rot="10800000">
            <a:off x="4109375" y="3125194"/>
            <a:ext cx="2606150" cy="0"/>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23" name="Google Shape;623;p61"/>
          <p:cNvCxnSpPr>
            <a:cxnSpLocks/>
            <a:stCxn id="609" idx="2"/>
          </p:cNvCxnSpPr>
          <p:nvPr/>
        </p:nvCxnSpPr>
        <p:spPr>
          <a:xfrm rot="10800000">
            <a:off x="4109281" y="3742945"/>
            <a:ext cx="2402592" cy="0"/>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24" name="Google Shape;624;p61"/>
          <p:cNvCxnSpPr>
            <a:cxnSpLocks/>
            <a:stCxn id="625" idx="2"/>
          </p:cNvCxnSpPr>
          <p:nvPr/>
        </p:nvCxnSpPr>
        <p:spPr>
          <a:xfrm rot="10800000">
            <a:off x="4109275" y="3980569"/>
            <a:ext cx="1910125" cy="5245"/>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26" name="Google Shape;626;p61"/>
          <p:cNvCxnSpPr>
            <a:cxnSpLocks/>
            <a:stCxn id="612" idx="2"/>
          </p:cNvCxnSpPr>
          <p:nvPr/>
        </p:nvCxnSpPr>
        <p:spPr>
          <a:xfrm rot="10800000">
            <a:off x="4109451" y="3960164"/>
            <a:ext cx="2746978" cy="4807"/>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27" name="Google Shape;627;p61"/>
          <p:cNvCxnSpPr>
            <a:cxnSpLocks/>
            <a:stCxn id="613" idx="2"/>
          </p:cNvCxnSpPr>
          <p:nvPr/>
        </p:nvCxnSpPr>
        <p:spPr>
          <a:xfrm rot="10800000">
            <a:off x="4109303" y="4527998"/>
            <a:ext cx="2934320" cy="3496"/>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28" name="Google Shape;628;p61"/>
          <p:cNvCxnSpPr>
            <a:cxnSpLocks/>
            <a:stCxn id="611" idx="2"/>
          </p:cNvCxnSpPr>
          <p:nvPr/>
        </p:nvCxnSpPr>
        <p:spPr>
          <a:xfrm rot="10800000">
            <a:off x="4109303" y="4292299"/>
            <a:ext cx="2316389" cy="4371"/>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29" name="Google Shape;629;p61"/>
          <p:cNvCxnSpPr>
            <a:cxnSpLocks/>
            <a:stCxn id="618" idx="2"/>
          </p:cNvCxnSpPr>
          <p:nvPr/>
        </p:nvCxnSpPr>
        <p:spPr>
          <a:xfrm flipH="1">
            <a:off x="4109369" y="4603651"/>
            <a:ext cx="2055646" cy="10052"/>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30" name="Google Shape;630;p61"/>
          <p:cNvCxnSpPr>
            <a:cxnSpLocks/>
            <a:stCxn id="616" idx="4"/>
          </p:cNvCxnSpPr>
          <p:nvPr/>
        </p:nvCxnSpPr>
        <p:spPr>
          <a:xfrm>
            <a:off x="6376331" y="3090237"/>
            <a:ext cx="1" cy="1829426"/>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31" name="Google Shape;631;p61"/>
          <p:cNvCxnSpPr>
            <a:cxnSpLocks/>
            <a:stCxn id="625" idx="4"/>
          </p:cNvCxnSpPr>
          <p:nvPr/>
        </p:nvCxnSpPr>
        <p:spPr>
          <a:xfrm>
            <a:off x="6089814" y="4057932"/>
            <a:ext cx="0" cy="867158"/>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32" name="Google Shape;632;p61"/>
          <p:cNvCxnSpPr>
            <a:cxnSpLocks/>
            <a:stCxn id="610" idx="4"/>
          </p:cNvCxnSpPr>
          <p:nvPr/>
        </p:nvCxnSpPr>
        <p:spPr>
          <a:xfrm>
            <a:off x="6149426" y="3506364"/>
            <a:ext cx="3724" cy="1415680"/>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33" name="Google Shape;633;p61"/>
          <p:cNvCxnSpPr>
            <a:stCxn id="617" idx="4"/>
          </p:cNvCxnSpPr>
          <p:nvPr/>
        </p:nvCxnSpPr>
        <p:spPr>
          <a:xfrm>
            <a:off x="6652738" y="3424004"/>
            <a:ext cx="0" cy="1498295"/>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34" name="Google Shape;634;p61"/>
          <p:cNvCxnSpPr>
            <a:stCxn id="612" idx="4"/>
          </p:cNvCxnSpPr>
          <p:nvPr/>
        </p:nvCxnSpPr>
        <p:spPr>
          <a:xfrm>
            <a:off x="6926842" y="4037089"/>
            <a:ext cx="0" cy="885515"/>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35" name="Google Shape;635;p61"/>
          <p:cNvCxnSpPr>
            <a:cxnSpLocks/>
            <a:stCxn id="615" idx="4"/>
          </p:cNvCxnSpPr>
          <p:nvPr/>
        </p:nvCxnSpPr>
        <p:spPr>
          <a:xfrm>
            <a:off x="6785938" y="3197310"/>
            <a:ext cx="1" cy="1724734"/>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36" name="Google Shape;636;p61"/>
          <p:cNvCxnSpPr>
            <a:cxnSpLocks/>
            <a:stCxn id="613" idx="4"/>
          </p:cNvCxnSpPr>
          <p:nvPr/>
        </p:nvCxnSpPr>
        <p:spPr>
          <a:xfrm>
            <a:off x="7114037" y="4603612"/>
            <a:ext cx="0" cy="319065"/>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37" name="Google Shape;637;p61"/>
          <p:cNvCxnSpPr>
            <a:cxnSpLocks/>
            <a:stCxn id="618" idx="4"/>
          </p:cNvCxnSpPr>
          <p:nvPr/>
        </p:nvCxnSpPr>
        <p:spPr>
          <a:xfrm flipH="1">
            <a:off x="6234113" y="4675767"/>
            <a:ext cx="1315" cy="246277"/>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38" name="Google Shape;638;p61"/>
          <p:cNvCxnSpPr>
            <a:cxnSpLocks/>
            <a:stCxn id="611" idx="4"/>
          </p:cNvCxnSpPr>
          <p:nvPr/>
        </p:nvCxnSpPr>
        <p:spPr>
          <a:xfrm>
            <a:off x="6496105" y="4368786"/>
            <a:ext cx="1" cy="555639"/>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39" name="Google Shape;639;p61"/>
          <p:cNvCxnSpPr>
            <a:cxnSpLocks/>
            <a:stCxn id="609" idx="4"/>
          </p:cNvCxnSpPr>
          <p:nvPr/>
        </p:nvCxnSpPr>
        <p:spPr>
          <a:xfrm>
            <a:off x="6582286" y="3815061"/>
            <a:ext cx="1" cy="1104602"/>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40" name="Google Shape;640;p61"/>
          <p:cNvCxnSpPr>
            <a:stCxn id="641" idx="2"/>
          </p:cNvCxnSpPr>
          <p:nvPr/>
        </p:nvCxnSpPr>
        <p:spPr>
          <a:xfrm rot="10800000">
            <a:off x="4110820" y="3846750"/>
            <a:ext cx="845815" cy="0"/>
          </a:xfrm>
          <a:prstGeom prst="straightConnector1">
            <a:avLst/>
          </a:prstGeom>
          <a:noFill/>
          <a:ln w="9525" cap="flat" cmpd="sng">
            <a:solidFill>
              <a:schemeClr val="bg1">
                <a:lumMod val="65000"/>
              </a:schemeClr>
            </a:solidFill>
            <a:prstDash val="solid"/>
            <a:miter lim="800000"/>
            <a:headEnd type="none" w="sm" len="sm"/>
            <a:tailEnd type="none" w="sm" len="sm"/>
          </a:ln>
        </p:spPr>
      </p:cxnSp>
      <p:cxnSp>
        <p:nvCxnSpPr>
          <p:cNvPr id="646" name="Google Shape;646;p61"/>
          <p:cNvCxnSpPr/>
          <p:nvPr/>
        </p:nvCxnSpPr>
        <p:spPr>
          <a:xfrm>
            <a:off x="5025408" y="3911278"/>
            <a:ext cx="0" cy="1008770"/>
          </a:xfrm>
          <a:prstGeom prst="straightConnector1">
            <a:avLst/>
          </a:prstGeom>
          <a:noFill/>
          <a:ln w="9525" cap="flat" cmpd="sng">
            <a:solidFill>
              <a:schemeClr val="bg1">
                <a:lumMod val="65000"/>
              </a:schemeClr>
            </a:solidFill>
            <a:prstDash val="solid"/>
            <a:miter lim="800000"/>
            <a:headEnd type="none" w="sm" len="sm"/>
            <a:tailEnd type="none" w="sm" len="sm"/>
          </a:ln>
        </p:spPr>
      </p:cxnSp>
      <p:sp>
        <p:nvSpPr>
          <p:cNvPr id="625" name="Google Shape;625;p61"/>
          <p:cNvSpPr/>
          <p:nvPr/>
        </p:nvSpPr>
        <p:spPr>
          <a:xfrm>
            <a:off x="6019401" y="3913697"/>
            <a:ext cx="140826" cy="144234"/>
          </a:xfrm>
          <a:prstGeom prst="ellipse">
            <a:avLst/>
          </a:prstGeom>
          <a:solidFill>
            <a:srgbClr val="0070C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cxnSp>
        <p:nvCxnSpPr>
          <p:cNvPr id="647" name="Google Shape;647;p61"/>
          <p:cNvCxnSpPr/>
          <p:nvPr/>
        </p:nvCxnSpPr>
        <p:spPr>
          <a:xfrm rot="10800000">
            <a:off x="4109278" y="2756007"/>
            <a:ext cx="0" cy="2388618"/>
          </a:xfrm>
          <a:prstGeom prst="straightConnector1">
            <a:avLst/>
          </a:prstGeom>
          <a:noFill/>
          <a:ln w="12700" cap="flat" cmpd="sng">
            <a:solidFill>
              <a:schemeClr val="dk1"/>
            </a:solidFill>
            <a:prstDash val="solid"/>
            <a:miter lim="800000"/>
            <a:headEnd type="none" w="sm" len="sm"/>
            <a:tailEnd type="triangle" w="med" len="med"/>
          </a:ln>
        </p:spPr>
      </p:cxnSp>
      <p:cxnSp>
        <p:nvCxnSpPr>
          <p:cNvPr id="648" name="Google Shape;648;p61"/>
          <p:cNvCxnSpPr/>
          <p:nvPr/>
        </p:nvCxnSpPr>
        <p:spPr>
          <a:xfrm>
            <a:off x="3892491" y="4922592"/>
            <a:ext cx="3766480" cy="0"/>
          </a:xfrm>
          <a:prstGeom prst="straightConnector1">
            <a:avLst/>
          </a:prstGeom>
          <a:noFill/>
          <a:ln w="12700" cap="flat" cmpd="sng">
            <a:solidFill>
              <a:schemeClr val="dk1"/>
            </a:solidFill>
            <a:prstDash val="solid"/>
            <a:miter lim="800000"/>
            <a:headEnd type="none" w="sm" len="sm"/>
            <a:tailEnd type="triangle" w="med" len="med"/>
          </a:ln>
        </p:spPr>
      </p:cxnSp>
      <p:sp>
        <p:nvSpPr>
          <p:cNvPr id="649" name="Google Shape;649;p61"/>
          <p:cNvSpPr/>
          <p:nvPr/>
        </p:nvSpPr>
        <p:spPr>
          <a:xfrm>
            <a:off x="4038782" y="3768985"/>
            <a:ext cx="140826" cy="144234"/>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650" name="Google Shape;650;p61"/>
          <p:cNvSpPr/>
          <p:nvPr/>
        </p:nvSpPr>
        <p:spPr>
          <a:xfrm>
            <a:off x="4957534" y="4848016"/>
            <a:ext cx="140826" cy="144234"/>
          </a:xfrm>
          <a:prstGeom prst="ellipse">
            <a:avLst/>
          </a:prstGeom>
          <a:solidFill>
            <a:srgbClr val="C0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rgbClr val="C00000"/>
              </a:solidFill>
              <a:latin typeface="Calibri"/>
              <a:ea typeface="Calibri"/>
              <a:cs typeface="Calibri"/>
              <a:sym typeface="Calibri"/>
            </a:endParaRPr>
          </a:p>
        </p:txBody>
      </p:sp>
      <p:cxnSp>
        <p:nvCxnSpPr>
          <p:cNvPr id="651" name="Google Shape;651;p61"/>
          <p:cNvCxnSpPr/>
          <p:nvPr/>
        </p:nvCxnSpPr>
        <p:spPr>
          <a:xfrm>
            <a:off x="6048259" y="5074607"/>
            <a:ext cx="1121068" cy="0"/>
          </a:xfrm>
          <a:prstGeom prst="straightConnector1">
            <a:avLst/>
          </a:prstGeom>
          <a:noFill/>
          <a:ln w="38100" cap="flat" cmpd="sng">
            <a:solidFill>
              <a:srgbClr val="0070C0"/>
            </a:solidFill>
            <a:prstDash val="solid"/>
            <a:miter lim="800000"/>
            <a:headEnd type="none" w="sm" len="sm"/>
            <a:tailEnd type="none" w="sm" len="sm"/>
          </a:ln>
        </p:spPr>
      </p:cxnSp>
      <p:sp>
        <p:nvSpPr>
          <p:cNvPr id="652" name="Google Shape;652;p61"/>
          <p:cNvSpPr txBox="1"/>
          <p:nvPr/>
        </p:nvSpPr>
        <p:spPr>
          <a:xfrm>
            <a:off x="5713855" y="5045283"/>
            <a:ext cx="1763751" cy="327933"/>
          </a:xfrm>
          <a:prstGeom prst="rect">
            <a:avLst/>
          </a:prstGeom>
          <a:noFill/>
          <a:ln>
            <a:noFill/>
          </a:ln>
        </p:spPr>
        <p:txBody>
          <a:bodyPr spcFirstLastPara="1" wrap="square" lIns="68569" tIns="34275" rIns="68569" bIns="34275" anchor="t" anchorCtr="0">
            <a:noAutofit/>
          </a:bodyPr>
          <a:lstStyle/>
          <a:p>
            <a:pPr algn="ctr"/>
            <a:r>
              <a:rPr lang="en-US" sz="1600" dirty="0">
                <a:solidFill>
                  <a:srgbClr val="0070C0"/>
                </a:solidFill>
                <a:latin typeface="Calibri"/>
                <a:ea typeface="Calibri"/>
                <a:cs typeface="Calibri"/>
                <a:sym typeface="Calibri"/>
              </a:rPr>
              <a:t>training set</a:t>
            </a:r>
            <a:endParaRPr sz="1600" dirty="0">
              <a:solidFill>
                <a:srgbClr val="0070C0"/>
              </a:solidFill>
              <a:latin typeface="Calibri"/>
              <a:ea typeface="Calibri"/>
              <a:cs typeface="Calibri"/>
              <a:sym typeface="Calibri"/>
            </a:endParaRPr>
          </a:p>
        </p:txBody>
      </p:sp>
      <p:sp>
        <p:nvSpPr>
          <p:cNvPr id="653" name="Google Shape;653;p61"/>
          <p:cNvSpPr txBox="1"/>
          <p:nvPr/>
        </p:nvSpPr>
        <p:spPr>
          <a:xfrm rot="16200000">
            <a:off x="2065575" y="3575561"/>
            <a:ext cx="2945890" cy="525327"/>
          </a:xfrm>
          <a:prstGeom prst="rect">
            <a:avLst/>
          </a:prstGeom>
          <a:noFill/>
          <a:ln>
            <a:noFill/>
          </a:ln>
        </p:spPr>
        <p:txBody>
          <a:bodyPr spcFirstLastPara="1" wrap="square" lIns="68569" tIns="34275" rIns="68569" bIns="34275" anchor="t" anchorCtr="0">
            <a:noAutofit/>
          </a:bodyPr>
          <a:lstStyle/>
          <a:p>
            <a:pPr algn="ctr"/>
            <a:r>
              <a:rPr lang="en-US" sz="1600" dirty="0">
                <a:solidFill>
                  <a:srgbClr val="0070C0"/>
                </a:solidFill>
                <a:latin typeface="Calibri"/>
                <a:ea typeface="Calibri"/>
                <a:cs typeface="Calibri"/>
                <a:sym typeface="Calibri"/>
              </a:rPr>
              <a:t>training</a:t>
            </a:r>
            <a:r>
              <a:rPr lang="en-US" sz="1350" dirty="0">
                <a:solidFill>
                  <a:srgbClr val="0070C0"/>
                </a:solidFill>
                <a:latin typeface="Calibri"/>
                <a:ea typeface="Calibri"/>
                <a:cs typeface="Calibri"/>
                <a:sym typeface="Calibri"/>
              </a:rPr>
              <a:t> </a:t>
            </a:r>
            <a:r>
              <a:rPr lang="en-US" sz="1600" dirty="0">
                <a:solidFill>
                  <a:srgbClr val="0070C0"/>
                </a:solidFill>
                <a:latin typeface="Calibri"/>
                <a:ea typeface="Calibri"/>
                <a:cs typeface="Calibri"/>
                <a:sym typeface="Calibri"/>
              </a:rPr>
              <a:t>set</a:t>
            </a:r>
            <a:endParaRPr sz="1600" dirty="0">
              <a:solidFill>
                <a:srgbClr val="0070C0"/>
              </a:solidFill>
              <a:latin typeface="Calibri"/>
              <a:ea typeface="Calibri"/>
              <a:cs typeface="Calibri"/>
              <a:sym typeface="Calibri"/>
            </a:endParaRPr>
          </a:p>
        </p:txBody>
      </p:sp>
      <p:cxnSp>
        <p:nvCxnSpPr>
          <p:cNvPr id="654" name="Google Shape;654;p61"/>
          <p:cNvCxnSpPr/>
          <p:nvPr/>
        </p:nvCxnSpPr>
        <p:spPr>
          <a:xfrm>
            <a:off x="3609088" y="2975478"/>
            <a:ext cx="0" cy="1700224"/>
          </a:xfrm>
          <a:prstGeom prst="straightConnector1">
            <a:avLst/>
          </a:prstGeom>
          <a:noFill/>
          <a:ln w="38100" cap="flat" cmpd="sng">
            <a:solidFill>
              <a:srgbClr val="0070C0"/>
            </a:solidFill>
            <a:prstDash val="solid"/>
            <a:miter lim="800000"/>
            <a:headEnd type="none" w="sm" len="sm"/>
            <a:tailEnd type="none" w="sm" len="sm"/>
          </a:ln>
        </p:spPr>
      </p:cxnSp>
      <p:cxnSp>
        <p:nvCxnSpPr>
          <p:cNvPr id="655" name="Google Shape;655;p61"/>
          <p:cNvCxnSpPr/>
          <p:nvPr/>
        </p:nvCxnSpPr>
        <p:spPr>
          <a:xfrm>
            <a:off x="4970741" y="5074607"/>
            <a:ext cx="123330" cy="0"/>
          </a:xfrm>
          <a:prstGeom prst="straightConnector1">
            <a:avLst/>
          </a:prstGeom>
          <a:noFill/>
          <a:ln w="38100" cap="flat" cmpd="sng">
            <a:solidFill>
              <a:srgbClr val="C00000"/>
            </a:solidFill>
            <a:prstDash val="solid"/>
            <a:miter lim="800000"/>
            <a:headEnd type="none" w="sm" len="sm"/>
            <a:tailEnd type="none" w="sm" len="sm"/>
          </a:ln>
        </p:spPr>
      </p:cxnSp>
      <p:sp>
        <p:nvSpPr>
          <p:cNvPr id="656" name="Google Shape;656;p61"/>
          <p:cNvSpPr txBox="1"/>
          <p:nvPr/>
        </p:nvSpPr>
        <p:spPr>
          <a:xfrm>
            <a:off x="4250654" y="5047065"/>
            <a:ext cx="1610567" cy="326151"/>
          </a:xfrm>
          <a:prstGeom prst="rect">
            <a:avLst/>
          </a:prstGeom>
          <a:noFill/>
          <a:ln>
            <a:noFill/>
          </a:ln>
        </p:spPr>
        <p:txBody>
          <a:bodyPr spcFirstLastPara="1" wrap="square" lIns="68569" tIns="34275" rIns="68569" bIns="34275" anchor="t" anchorCtr="0">
            <a:noAutofit/>
          </a:bodyPr>
          <a:lstStyle/>
          <a:p>
            <a:pPr algn="ctr"/>
            <a:r>
              <a:rPr lang="en-US" sz="1600" dirty="0">
                <a:solidFill>
                  <a:srgbClr val="C00000"/>
                </a:solidFill>
                <a:latin typeface="Calibri"/>
                <a:ea typeface="Calibri"/>
                <a:cs typeface="Calibri"/>
                <a:sym typeface="Calibri"/>
              </a:rPr>
              <a:t>new sample</a:t>
            </a:r>
            <a:endParaRPr sz="1600" dirty="0">
              <a:solidFill>
                <a:srgbClr val="C00000"/>
              </a:solidFill>
              <a:latin typeface="Calibri"/>
              <a:ea typeface="Calibri"/>
              <a:cs typeface="Calibri"/>
              <a:sym typeface="Calibri"/>
            </a:endParaRPr>
          </a:p>
        </p:txBody>
      </p:sp>
      <p:cxnSp>
        <p:nvCxnSpPr>
          <p:cNvPr id="657" name="Google Shape;657;p61"/>
          <p:cNvCxnSpPr/>
          <p:nvPr/>
        </p:nvCxnSpPr>
        <p:spPr>
          <a:xfrm rot="10800000">
            <a:off x="3686998" y="3781376"/>
            <a:ext cx="0" cy="119321"/>
          </a:xfrm>
          <a:prstGeom prst="straightConnector1">
            <a:avLst/>
          </a:prstGeom>
          <a:noFill/>
          <a:ln w="38100" cap="flat" cmpd="sng">
            <a:solidFill>
              <a:srgbClr val="00B050"/>
            </a:solidFill>
            <a:prstDash val="solid"/>
            <a:miter lim="800000"/>
            <a:headEnd type="none" w="sm" len="sm"/>
            <a:tailEnd type="none" w="sm" len="sm"/>
          </a:ln>
        </p:spPr>
      </p:cxnSp>
      <p:sp>
        <p:nvSpPr>
          <p:cNvPr id="658" name="Google Shape;658;p61"/>
          <p:cNvSpPr txBox="1"/>
          <p:nvPr/>
        </p:nvSpPr>
        <p:spPr>
          <a:xfrm rot="16200000">
            <a:off x="2992618" y="3596121"/>
            <a:ext cx="1811886" cy="525327"/>
          </a:xfrm>
          <a:prstGeom prst="rect">
            <a:avLst/>
          </a:prstGeom>
          <a:noFill/>
          <a:ln>
            <a:noFill/>
          </a:ln>
        </p:spPr>
        <p:txBody>
          <a:bodyPr spcFirstLastPara="1" wrap="square" lIns="68569" tIns="34275" rIns="68569" bIns="34275" anchor="t" anchorCtr="0">
            <a:noAutofit/>
          </a:bodyPr>
          <a:lstStyle/>
          <a:p>
            <a:pPr algn="ctr"/>
            <a:r>
              <a:rPr lang="en-US" sz="1600" dirty="0">
                <a:solidFill>
                  <a:srgbClr val="00B050"/>
                </a:solidFill>
                <a:latin typeface="Calibri"/>
                <a:ea typeface="Calibri"/>
                <a:cs typeface="Calibri"/>
                <a:sym typeface="Calibri"/>
              </a:rPr>
              <a:t>new sample</a:t>
            </a:r>
            <a:endParaRPr sz="1600" dirty="0">
              <a:solidFill>
                <a:srgbClr val="00B050"/>
              </a:solidFill>
              <a:latin typeface="Calibri"/>
              <a:ea typeface="Calibri"/>
              <a:cs typeface="Calibri"/>
              <a:sym typeface="Calibri"/>
            </a:endParaRPr>
          </a:p>
        </p:txBody>
      </p:sp>
      <p:sp>
        <p:nvSpPr>
          <p:cNvPr id="659" name="Google Shape;659;p61"/>
          <p:cNvSpPr/>
          <p:nvPr/>
        </p:nvSpPr>
        <p:spPr>
          <a:xfrm>
            <a:off x="4884317" y="3702389"/>
            <a:ext cx="282080" cy="278416"/>
          </a:xfrm>
          <a:prstGeom prst="ellipse">
            <a:avLst/>
          </a:prstGeom>
          <a:solidFill>
            <a:schemeClr val="lt1"/>
          </a:solidFill>
          <a:ln w="12700" cap="flat" cmpd="sng">
            <a:solidFill>
              <a:srgbClr val="7030A0"/>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dk1"/>
              </a:solidFill>
              <a:latin typeface="Calibri"/>
              <a:ea typeface="Calibri"/>
              <a:cs typeface="Calibri"/>
              <a:sym typeface="Calibri"/>
            </a:endParaRPr>
          </a:p>
        </p:txBody>
      </p:sp>
      <p:sp>
        <p:nvSpPr>
          <p:cNvPr id="641" name="Google Shape;641;p61"/>
          <p:cNvSpPr/>
          <p:nvPr/>
        </p:nvSpPr>
        <p:spPr>
          <a:xfrm>
            <a:off x="4956635" y="3774632"/>
            <a:ext cx="140826" cy="144234"/>
          </a:xfrm>
          <a:prstGeom prst="ellipse">
            <a:avLst/>
          </a:prstGeom>
          <a:solidFill>
            <a:srgbClr val="7030A0"/>
          </a:solidFill>
          <a:ln w="19050" cap="flat" cmpd="sng">
            <a:solidFill>
              <a:srgbClr val="7030A0"/>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614" name="Google Shape;614;p61"/>
          <p:cNvSpPr txBox="1"/>
          <p:nvPr/>
        </p:nvSpPr>
        <p:spPr>
          <a:xfrm>
            <a:off x="4283968" y="3386399"/>
            <a:ext cx="1734733" cy="402641"/>
          </a:xfrm>
          <a:prstGeom prst="rect">
            <a:avLst/>
          </a:prstGeom>
          <a:noFill/>
          <a:ln>
            <a:noFill/>
          </a:ln>
        </p:spPr>
        <p:txBody>
          <a:bodyPr spcFirstLastPara="1" wrap="square" lIns="68569" tIns="34275" rIns="68569" bIns="34275" anchor="t" anchorCtr="0">
            <a:noAutofit/>
          </a:bodyPr>
          <a:lstStyle/>
          <a:p>
            <a:pPr algn="ctr"/>
            <a:r>
              <a:rPr lang="en-US" sz="1600" b="1" dirty="0">
                <a:solidFill>
                  <a:srgbClr val="7030A0"/>
                </a:solidFill>
                <a:latin typeface="Calibri"/>
                <a:ea typeface="Calibri"/>
                <a:cs typeface="Calibri"/>
                <a:sym typeface="Calibri"/>
              </a:rPr>
              <a:t>new sample</a:t>
            </a:r>
            <a:endParaRPr sz="1200" b="1" dirty="0">
              <a:solidFill>
                <a:srgbClr val="7030A0"/>
              </a:solidFill>
              <a:latin typeface="Calibri"/>
              <a:ea typeface="Calibri"/>
              <a:cs typeface="Calibri"/>
              <a:sym typeface="Calibri"/>
            </a:endParaRPr>
          </a:p>
        </p:txBody>
      </p:sp>
      <p:sp>
        <p:nvSpPr>
          <p:cNvPr id="683" name="Google Shape;683;p61"/>
          <p:cNvSpPr txBox="1"/>
          <p:nvPr/>
        </p:nvSpPr>
        <p:spPr>
          <a:xfrm>
            <a:off x="6759707" y="3308083"/>
            <a:ext cx="1299947" cy="387185"/>
          </a:xfrm>
          <a:prstGeom prst="rect">
            <a:avLst/>
          </a:prstGeom>
          <a:noFill/>
          <a:ln>
            <a:noFill/>
          </a:ln>
        </p:spPr>
        <p:txBody>
          <a:bodyPr spcFirstLastPara="1" wrap="square" lIns="68569" tIns="34275" rIns="68569" bIns="34275" anchor="t" anchorCtr="0">
            <a:noAutofit/>
          </a:bodyPr>
          <a:lstStyle/>
          <a:p>
            <a:pPr algn="ctr"/>
            <a:r>
              <a:rPr lang="en-US" sz="1600" dirty="0">
                <a:solidFill>
                  <a:srgbClr val="0070C0"/>
                </a:solidFill>
                <a:latin typeface="Calibri"/>
                <a:ea typeface="Calibri"/>
                <a:cs typeface="Calibri"/>
                <a:sym typeface="Calibri"/>
              </a:rPr>
              <a:t>training set</a:t>
            </a:r>
            <a:endParaRPr sz="1600" dirty="0">
              <a:solidFill>
                <a:srgbClr val="0070C0"/>
              </a:solidFill>
              <a:latin typeface="Calibri"/>
              <a:ea typeface="Calibri"/>
              <a:cs typeface="Calibri"/>
              <a:sym typeface="Calibri"/>
            </a:endParaRPr>
          </a:p>
        </p:txBody>
      </p:sp>
      <p:sp>
        <p:nvSpPr>
          <p:cNvPr id="65" name="TextBox 64">
            <a:extLst>
              <a:ext uri="{FF2B5EF4-FFF2-40B4-BE49-F238E27FC236}">
                <a16:creationId xmlns:a16="http://schemas.microsoft.com/office/drawing/2014/main" xmlns="" id="{CF7CA529-D07E-4F55-8D4B-20A7667CB354}"/>
              </a:ext>
            </a:extLst>
          </p:cNvPr>
          <p:cNvSpPr txBox="1"/>
          <p:nvPr/>
        </p:nvSpPr>
        <p:spPr>
          <a:xfrm>
            <a:off x="6732240" y="1628800"/>
            <a:ext cx="2674375" cy="861774"/>
          </a:xfrm>
          <a:prstGeom prst="rect">
            <a:avLst/>
          </a:prstGeom>
          <a:noFill/>
        </p:spPr>
        <p:txBody>
          <a:bodyPr wrap="square" rtlCol="0">
            <a:spAutoFit/>
          </a:bodyPr>
          <a:lstStyle/>
          <a:p>
            <a:r>
              <a:rPr lang="en-US" sz="1600" dirty="0">
                <a:latin typeface="Calibri" panose="020F0502020204030204" pitchFamily="34" charset="0"/>
                <a:cs typeface="Calibri" panose="020F0502020204030204" pitchFamily="34" charset="0"/>
              </a:rPr>
              <a:t>Omics features: </a:t>
            </a:r>
          </a:p>
          <a:p>
            <a:r>
              <a:rPr lang="en-US" sz="1600" dirty="0">
                <a:latin typeface="Calibri" panose="020F0502020204030204" pitchFamily="34" charset="0"/>
                <a:cs typeface="Calibri" panose="020F0502020204030204" pitchFamily="34" charset="0"/>
              </a:rPr>
              <a:t>gene expression levels,</a:t>
            </a:r>
          </a:p>
          <a:p>
            <a:r>
              <a:rPr lang="en-US" sz="1600" dirty="0">
                <a:latin typeface="Calibri" panose="020F0502020204030204" pitchFamily="34" charset="0"/>
                <a:cs typeface="Calibri" panose="020F0502020204030204" pitchFamily="34" charset="0"/>
              </a:rPr>
              <a:t>mutation frequencies, etc.</a:t>
            </a:r>
            <a:endParaRPr lang="ru-RU" sz="1600" dirty="0">
              <a:latin typeface="Calibri" panose="020F0502020204030204" pitchFamily="34" charset="0"/>
              <a:cs typeface="Calibri" panose="020F0502020204030204" pitchFamily="34" charset="0"/>
            </a:endParaRPr>
          </a:p>
        </p:txBody>
      </p:sp>
      <p:sp>
        <p:nvSpPr>
          <p:cNvPr id="77" name="TextBox 76">
            <a:extLst>
              <a:ext uri="{FF2B5EF4-FFF2-40B4-BE49-F238E27FC236}">
                <a16:creationId xmlns:a16="http://schemas.microsoft.com/office/drawing/2014/main" xmlns="" id="{8B5D5564-E0FD-441C-A913-8FAC1924CA5C}"/>
              </a:ext>
            </a:extLst>
          </p:cNvPr>
          <p:cNvSpPr txBox="1"/>
          <p:nvPr/>
        </p:nvSpPr>
        <p:spPr>
          <a:xfrm>
            <a:off x="251520" y="5445224"/>
            <a:ext cx="2520280" cy="830997"/>
          </a:xfrm>
          <a:prstGeom prst="rect">
            <a:avLst/>
          </a:prstGeom>
          <a:noFill/>
        </p:spPr>
        <p:txBody>
          <a:bodyPr wrap="square" rtlCol="0">
            <a:spAutoFit/>
          </a:bodyPr>
          <a:lstStyle/>
          <a:p>
            <a:r>
              <a:rPr lang="en-US" sz="1600" dirty="0">
                <a:latin typeface="Calibri" panose="020F0502020204030204" pitchFamily="34" charset="0"/>
                <a:cs typeface="Calibri" panose="020F0502020204030204" pitchFamily="34" charset="0"/>
              </a:rPr>
              <a:t>At least m points are upper and lower than</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the </a:t>
            </a:r>
            <a:r>
              <a:rPr lang="en-US" sz="1600" dirty="0">
                <a:solidFill>
                  <a:srgbClr val="00B050"/>
                </a:solidFill>
                <a:latin typeface="Calibri" panose="020F0502020204030204" pitchFamily="34" charset="0"/>
                <a:cs typeface="Calibri" panose="020F0502020204030204" pitchFamily="34" charset="0"/>
              </a:rPr>
              <a:t>new sample</a:t>
            </a:r>
            <a:r>
              <a:rPr lang="en-US" sz="1600" dirty="0">
                <a:latin typeface="Calibri" panose="020F0502020204030204" pitchFamily="34" charset="0"/>
                <a:cs typeface="Calibri" panose="020F0502020204030204" pitchFamily="34" charset="0"/>
              </a:rPr>
              <a:t> projection</a:t>
            </a:r>
            <a:endParaRPr lang="ru-RU" sz="1600" dirty="0">
              <a:latin typeface="Calibri" panose="020F0502020204030204" pitchFamily="34" charset="0"/>
              <a:cs typeface="Calibri" panose="020F0502020204030204" pitchFamily="34" charset="0"/>
            </a:endParaRPr>
          </a:p>
        </p:txBody>
      </p:sp>
      <p:sp>
        <p:nvSpPr>
          <p:cNvPr id="15" name="Freeform: Shape 14">
            <a:extLst>
              <a:ext uri="{FF2B5EF4-FFF2-40B4-BE49-F238E27FC236}">
                <a16:creationId xmlns:a16="http://schemas.microsoft.com/office/drawing/2014/main" xmlns="" id="{93A56500-CF92-408C-9433-EE9B6B90D0EC}"/>
              </a:ext>
            </a:extLst>
          </p:cNvPr>
          <p:cNvSpPr/>
          <p:nvPr/>
        </p:nvSpPr>
        <p:spPr>
          <a:xfrm>
            <a:off x="4442691" y="1967357"/>
            <a:ext cx="2253673" cy="387916"/>
          </a:xfrm>
          <a:custGeom>
            <a:avLst/>
            <a:gdLst>
              <a:gd name="connsiteX0" fmla="*/ 2253673 w 2253673"/>
              <a:gd name="connsiteY0" fmla="*/ 27698 h 387916"/>
              <a:gd name="connsiteX1" fmla="*/ 951345 w 2253673"/>
              <a:gd name="connsiteY1" fmla="*/ 36934 h 387916"/>
              <a:gd name="connsiteX2" fmla="*/ 0 w 2253673"/>
              <a:gd name="connsiteY2" fmla="*/ 387916 h 387916"/>
            </a:gdLst>
            <a:ahLst/>
            <a:cxnLst>
              <a:cxn ang="0">
                <a:pos x="connsiteX0" y="connsiteY0"/>
              </a:cxn>
              <a:cxn ang="0">
                <a:pos x="connsiteX1" y="connsiteY1"/>
              </a:cxn>
              <a:cxn ang="0">
                <a:pos x="connsiteX2" y="connsiteY2"/>
              </a:cxn>
            </a:cxnLst>
            <a:rect l="l" t="t" r="r" b="b"/>
            <a:pathLst>
              <a:path w="2253673" h="387916">
                <a:moveTo>
                  <a:pt x="2253673" y="27698"/>
                </a:moveTo>
                <a:cubicBezTo>
                  <a:pt x="1790315" y="2298"/>
                  <a:pt x="1326957" y="-23102"/>
                  <a:pt x="951345" y="36934"/>
                </a:cubicBezTo>
                <a:cubicBezTo>
                  <a:pt x="575733" y="96970"/>
                  <a:pt x="287866" y="242443"/>
                  <a:pt x="0" y="387916"/>
                </a:cubicBezTo>
              </a:path>
            </a:pathLst>
          </a:custGeom>
          <a:noFill/>
          <a:ln>
            <a:solidFill>
              <a:schemeClr val="bg1">
                <a:lumMod val="50000"/>
              </a:schemeClr>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Freeform: Shape 16">
            <a:extLst>
              <a:ext uri="{FF2B5EF4-FFF2-40B4-BE49-F238E27FC236}">
                <a16:creationId xmlns:a16="http://schemas.microsoft.com/office/drawing/2014/main" xmlns="" id="{1B7D3871-98A2-4555-9814-0C05F6531311}"/>
              </a:ext>
            </a:extLst>
          </p:cNvPr>
          <p:cNvSpPr/>
          <p:nvPr/>
        </p:nvSpPr>
        <p:spPr>
          <a:xfrm>
            <a:off x="8405091" y="2540000"/>
            <a:ext cx="244294" cy="2179782"/>
          </a:xfrm>
          <a:custGeom>
            <a:avLst/>
            <a:gdLst>
              <a:gd name="connsiteX0" fmla="*/ 129309 w 244294"/>
              <a:gd name="connsiteY0" fmla="*/ 0 h 2179782"/>
              <a:gd name="connsiteX1" fmla="*/ 240145 w 244294"/>
              <a:gd name="connsiteY1" fmla="*/ 1376218 h 2179782"/>
              <a:gd name="connsiteX2" fmla="*/ 0 w 244294"/>
              <a:gd name="connsiteY2" fmla="*/ 2179782 h 2179782"/>
            </a:gdLst>
            <a:ahLst/>
            <a:cxnLst>
              <a:cxn ang="0">
                <a:pos x="connsiteX0" y="connsiteY0"/>
              </a:cxn>
              <a:cxn ang="0">
                <a:pos x="connsiteX1" y="connsiteY1"/>
              </a:cxn>
              <a:cxn ang="0">
                <a:pos x="connsiteX2" y="connsiteY2"/>
              </a:cxn>
            </a:cxnLst>
            <a:rect l="l" t="t" r="r" b="b"/>
            <a:pathLst>
              <a:path w="244294" h="2179782">
                <a:moveTo>
                  <a:pt x="129309" y="0"/>
                </a:moveTo>
                <a:cubicBezTo>
                  <a:pt x="195502" y="506460"/>
                  <a:pt x="261696" y="1012921"/>
                  <a:pt x="240145" y="1376218"/>
                </a:cubicBezTo>
                <a:cubicBezTo>
                  <a:pt x="218594" y="1739515"/>
                  <a:pt x="109297" y="1959648"/>
                  <a:pt x="0" y="2179782"/>
                </a:cubicBezTo>
              </a:path>
            </a:pathLst>
          </a:custGeom>
          <a:noFill/>
          <a:ln>
            <a:solidFill>
              <a:schemeClr val="bg1">
                <a:lumMod val="50000"/>
              </a:schemeClr>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Freeform: Shape 17">
            <a:extLst>
              <a:ext uri="{FF2B5EF4-FFF2-40B4-BE49-F238E27FC236}">
                <a16:creationId xmlns:a16="http://schemas.microsoft.com/office/drawing/2014/main" xmlns="" id="{CDFCF450-2097-4FFC-96B3-333F2C455225}"/>
              </a:ext>
            </a:extLst>
          </p:cNvPr>
          <p:cNvSpPr/>
          <p:nvPr/>
        </p:nvSpPr>
        <p:spPr>
          <a:xfrm>
            <a:off x="2733964" y="4461163"/>
            <a:ext cx="1265382" cy="1043710"/>
          </a:xfrm>
          <a:custGeom>
            <a:avLst/>
            <a:gdLst>
              <a:gd name="connsiteX0" fmla="*/ 0 w 1293091"/>
              <a:gd name="connsiteY0" fmla="*/ 997528 h 997528"/>
              <a:gd name="connsiteX1" fmla="*/ 979054 w 1293091"/>
              <a:gd name="connsiteY1" fmla="*/ 397164 h 997528"/>
              <a:gd name="connsiteX2" fmla="*/ 1293091 w 1293091"/>
              <a:gd name="connsiteY2" fmla="*/ 0 h 997528"/>
              <a:gd name="connsiteX0" fmla="*/ 0 w 1293091"/>
              <a:gd name="connsiteY0" fmla="*/ 997528 h 997528"/>
              <a:gd name="connsiteX1" fmla="*/ 951345 w 1293091"/>
              <a:gd name="connsiteY1" fmla="*/ 452582 h 997528"/>
              <a:gd name="connsiteX2" fmla="*/ 1293091 w 1293091"/>
              <a:gd name="connsiteY2" fmla="*/ 0 h 997528"/>
              <a:gd name="connsiteX0" fmla="*/ 0 w 1265382"/>
              <a:gd name="connsiteY0" fmla="*/ 1043710 h 1043710"/>
              <a:gd name="connsiteX1" fmla="*/ 951345 w 1265382"/>
              <a:gd name="connsiteY1" fmla="*/ 498764 h 1043710"/>
              <a:gd name="connsiteX2" fmla="*/ 1265382 w 1265382"/>
              <a:gd name="connsiteY2" fmla="*/ 0 h 1043710"/>
              <a:gd name="connsiteX0" fmla="*/ 0 w 1265382"/>
              <a:gd name="connsiteY0" fmla="*/ 1043710 h 1043710"/>
              <a:gd name="connsiteX1" fmla="*/ 951345 w 1265382"/>
              <a:gd name="connsiteY1" fmla="*/ 498764 h 1043710"/>
              <a:gd name="connsiteX2" fmla="*/ 1265382 w 1265382"/>
              <a:gd name="connsiteY2" fmla="*/ 0 h 1043710"/>
              <a:gd name="connsiteX0" fmla="*/ 0 w 1265382"/>
              <a:gd name="connsiteY0" fmla="*/ 1043710 h 1043710"/>
              <a:gd name="connsiteX1" fmla="*/ 905164 w 1265382"/>
              <a:gd name="connsiteY1" fmla="*/ 535710 h 1043710"/>
              <a:gd name="connsiteX2" fmla="*/ 1265382 w 1265382"/>
              <a:gd name="connsiteY2" fmla="*/ 0 h 1043710"/>
            </a:gdLst>
            <a:ahLst/>
            <a:cxnLst>
              <a:cxn ang="0">
                <a:pos x="connsiteX0" y="connsiteY0"/>
              </a:cxn>
              <a:cxn ang="0">
                <a:pos x="connsiteX1" y="connsiteY1"/>
              </a:cxn>
              <a:cxn ang="0">
                <a:pos x="connsiteX2" y="connsiteY2"/>
              </a:cxn>
            </a:cxnLst>
            <a:rect l="l" t="t" r="r" b="b"/>
            <a:pathLst>
              <a:path w="1265382" h="1043710">
                <a:moveTo>
                  <a:pt x="0" y="1043710"/>
                </a:moveTo>
                <a:cubicBezTo>
                  <a:pt x="381769" y="826655"/>
                  <a:pt x="694267" y="709662"/>
                  <a:pt x="905164" y="535710"/>
                </a:cubicBezTo>
                <a:cubicBezTo>
                  <a:pt x="1116061" y="361758"/>
                  <a:pt x="1151466" y="244763"/>
                  <a:pt x="1265382" y="0"/>
                </a:cubicBezTo>
              </a:path>
            </a:pathLst>
          </a:custGeom>
          <a:noFill/>
          <a:ln>
            <a:solidFill>
              <a:schemeClr val="bg1">
                <a:lumMod val="50000"/>
              </a:schemeClr>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9" name="Slide Number Placeholder 3">
            <a:extLst>
              <a:ext uri="{FF2B5EF4-FFF2-40B4-BE49-F238E27FC236}">
                <a16:creationId xmlns:a16="http://schemas.microsoft.com/office/drawing/2014/main" xmlns="" id="{BC46665D-8C8B-4896-B8A5-AEFE575BAA9E}"/>
              </a:ext>
            </a:extLst>
          </p:cNvPr>
          <p:cNvSpPr>
            <a:spLocks noGrp="1"/>
          </p:cNvSpPr>
          <p:nvPr>
            <p:ph type="sldNum" sz="quarter" idx="12"/>
          </p:nvPr>
        </p:nvSpPr>
        <p:spPr>
          <a:xfrm>
            <a:off x="6949440" y="5776377"/>
            <a:ext cx="2194560" cy="1397039"/>
          </a:xfrm>
        </p:spPr>
        <p:txBody>
          <a:bodyPr/>
          <a:lstStyle/>
          <a:p>
            <a:fld id="{44508283-F789-4792-A453-E41BCB40E001}" type="slidenum">
              <a:rPr lang="ru-RU" smtClean="0"/>
              <a:pPr/>
              <a:t>5</a:t>
            </a:fld>
            <a:endParaRPr lang="ru-RU" dirty="0"/>
          </a:p>
        </p:txBody>
      </p:sp>
      <p:pic>
        <p:nvPicPr>
          <p:cNvPr id="62" name="Picture 5">
            <a:extLst>
              <a:ext uri="{FF2B5EF4-FFF2-40B4-BE49-F238E27FC236}">
                <a16:creationId xmlns="" xmlns:a16="http://schemas.microsoft.com/office/drawing/2014/main" id="{7523789D-810C-4A8C-84EF-518021AA75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4132" y="5288132"/>
            <a:ext cx="1569868" cy="1569868"/>
          </a:xfrm>
          <a:prstGeom prst="rect">
            <a:avLst/>
          </a:prstGeom>
        </p:spPr>
      </p:pic>
    </p:spTree>
    <p:extLst>
      <p:ext uri="{BB962C8B-B14F-4D97-AF65-F5344CB8AC3E}">
        <p14:creationId xmlns:p14="http://schemas.microsoft.com/office/powerpoint/2010/main" val="1449259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1A3848-B061-482B-90F3-B17454E06A98}"/>
              </a:ext>
            </a:extLst>
          </p:cNvPr>
          <p:cNvSpPr>
            <a:spLocks noGrp="1"/>
          </p:cNvSpPr>
          <p:nvPr>
            <p:ph type="title"/>
          </p:nvPr>
        </p:nvSpPr>
        <p:spPr/>
        <p:txBody>
          <a:bodyPr>
            <a:normAutofit/>
          </a:bodyPr>
          <a:lstStyle/>
          <a:p>
            <a:r>
              <a:rPr lang="en-US" dirty="0"/>
              <a:t>FDT rationale: </a:t>
            </a:r>
            <a:br>
              <a:rPr lang="en-US" dirty="0"/>
            </a:br>
            <a:r>
              <a:rPr lang="en-US" dirty="0"/>
              <a:t>neighbors selection</a:t>
            </a:r>
            <a:endParaRPr lang="ru-RU" dirty="0"/>
          </a:p>
        </p:txBody>
      </p:sp>
      <p:sp>
        <p:nvSpPr>
          <p:cNvPr id="3" name="Content Placeholder 2">
            <a:extLst>
              <a:ext uri="{FF2B5EF4-FFF2-40B4-BE49-F238E27FC236}">
                <a16:creationId xmlns:a16="http://schemas.microsoft.com/office/drawing/2014/main" xmlns="" id="{8F6F32F3-3748-46DC-B1EB-7602A0489265}"/>
              </a:ext>
            </a:extLst>
          </p:cNvPr>
          <p:cNvSpPr>
            <a:spLocks noGrp="1"/>
          </p:cNvSpPr>
          <p:nvPr>
            <p:ph idx="1"/>
          </p:nvPr>
        </p:nvSpPr>
        <p:spPr/>
        <p:txBody>
          <a:bodyPr/>
          <a:lstStyle/>
          <a:p>
            <a:pPr marL="0" indent="0">
              <a:buNone/>
            </a:pPr>
            <a:r>
              <a:rPr lang="en-US" dirty="0"/>
              <a:t>To construct a machine learning model</a:t>
            </a:r>
            <a:br>
              <a:rPr lang="en-US" dirty="0"/>
            </a:br>
            <a:r>
              <a:rPr lang="en-US" dirty="0"/>
              <a:t>we use only k nearest training points</a:t>
            </a:r>
          </a:p>
          <a:p>
            <a:pPr marL="0" indent="0">
              <a:buNone/>
            </a:pPr>
            <a:endParaRPr lang="ru-RU" dirty="0"/>
          </a:p>
        </p:txBody>
      </p:sp>
      <p:sp>
        <p:nvSpPr>
          <p:cNvPr id="4" name="Номер слайда 3">
            <a:extLst>
              <a:ext uri="{FF2B5EF4-FFF2-40B4-BE49-F238E27FC236}">
                <a16:creationId xmlns:a16="http://schemas.microsoft.com/office/drawing/2014/main" xmlns="" id="{FD8BB5FB-9B24-4997-82EA-5C02CD72BC4E}"/>
              </a:ext>
            </a:extLst>
          </p:cNvPr>
          <p:cNvSpPr>
            <a:spLocks noGrp="1"/>
          </p:cNvSpPr>
          <p:nvPr>
            <p:ph type="sldNum" sz="quarter" idx="12"/>
          </p:nvPr>
        </p:nvSpPr>
        <p:spPr/>
        <p:txBody>
          <a:bodyPr/>
          <a:lstStyle/>
          <a:p>
            <a:fld id="{44508283-F789-4792-A453-E41BCB40E001}" type="slidenum">
              <a:rPr lang="ru-RU" smtClean="0"/>
              <a:t>6</a:t>
            </a:fld>
            <a:endParaRPr lang="ru-RU" dirty="0"/>
          </a:p>
        </p:txBody>
      </p:sp>
      <p:sp>
        <p:nvSpPr>
          <p:cNvPr id="7" name="Google Shape;661;p61">
            <a:extLst>
              <a:ext uri="{FF2B5EF4-FFF2-40B4-BE49-F238E27FC236}">
                <a16:creationId xmlns:a16="http://schemas.microsoft.com/office/drawing/2014/main" xmlns="" id="{1E9D7DE4-A20A-4853-9A0C-0BFE6F58CA8F}"/>
              </a:ext>
            </a:extLst>
          </p:cNvPr>
          <p:cNvSpPr/>
          <p:nvPr/>
        </p:nvSpPr>
        <p:spPr>
          <a:xfrm>
            <a:off x="2918144" y="3068960"/>
            <a:ext cx="2229920" cy="1872208"/>
          </a:xfrm>
          <a:custGeom>
            <a:avLst/>
            <a:gdLst/>
            <a:ahLst/>
            <a:cxnLst/>
            <a:rect l="l" t="t" r="r" b="b"/>
            <a:pathLst>
              <a:path w="959243" h="937360" extrusionOk="0">
                <a:moveTo>
                  <a:pt x="18672" y="559307"/>
                </a:moveTo>
                <a:cubicBezTo>
                  <a:pt x="-32362" y="411963"/>
                  <a:pt x="10915" y="124820"/>
                  <a:pt x="278250" y="46715"/>
                </a:cubicBezTo>
                <a:cubicBezTo>
                  <a:pt x="545585" y="-31390"/>
                  <a:pt x="790598" y="-28092"/>
                  <a:pt x="917832" y="185927"/>
                </a:cubicBezTo>
                <a:cubicBezTo>
                  <a:pt x="1045066" y="399946"/>
                  <a:pt x="858142" y="878077"/>
                  <a:pt x="641607" y="930782"/>
                </a:cubicBezTo>
                <a:cubicBezTo>
                  <a:pt x="425072" y="983487"/>
                  <a:pt x="69706" y="706651"/>
                  <a:pt x="18672" y="559307"/>
                </a:cubicBezTo>
                <a:close/>
              </a:path>
            </a:pathLst>
          </a:custGeom>
          <a:noFill/>
          <a:ln w="12700" cap="flat" cmpd="sng">
            <a:solidFill>
              <a:srgbClr val="0070C0"/>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11" name="Google Shape;663;p61">
            <a:extLst>
              <a:ext uri="{FF2B5EF4-FFF2-40B4-BE49-F238E27FC236}">
                <a16:creationId xmlns:a16="http://schemas.microsoft.com/office/drawing/2014/main" xmlns="" id="{B114784D-7220-4D0E-8920-BB24D6E987FB}"/>
              </a:ext>
            </a:extLst>
          </p:cNvPr>
          <p:cNvSpPr/>
          <p:nvPr/>
        </p:nvSpPr>
        <p:spPr>
          <a:xfrm>
            <a:off x="3615580" y="3974401"/>
            <a:ext cx="392574" cy="368929"/>
          </a:xfrm>
          <a:prstGeom prst="ellipse">
            <a:avLst/>
          </a:prstGeom>
          <a:solidFill>
            <a:schemeClr val="lt1"/>
          </a:solidFill>
          <a:ln w="12700" cap="flat" cmpd="sng">
            <a:solidFill>
              <a:srgbClr val="7030A0"/>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dk1"/>
              </a:solidFill>
              <a:latin typeface="Calibri"/>
              <a:ea typeface="Calibri"/>
              <a:cs typeface="Calibri"/>
              <a:sym typeface="Calibri"/>
            </a:endParaRPr>
          </a:p>
        </p:txBody>
      </p:sp>
      <p:cxnSp>
        <p:nvCxnSpPr>
          <p:cNvPr id="12" name="Google Shape;664;p61">
            <a:extLst>
              <a:ext uri="{FF2B5EF4-FFF2-40B4-BE49-F238E27FC236}">
                <a16:creationId xmlns:a16="http://schemas.microsoft.com/office/drawing/2014/main" xmlns="" id="{A51AAE14-3595-4645-A541-7A2DF0E22FAC}"/>
              </a:ext>
            </a:extLst>
          </p:cNvPr>
          <p:cNvCxnSpPr/>
          <p:nvPr/>
        </p:nvCxnSpPr>
        <p:spPr>
          <a:xfrm flipH="1">
            <a:off x="3412699" y="4155570"/>
            <a:ext cx="399107" cy="141896"/>
          </a:xfrm>
          <a:prstGeom prst="straightConnector1">
            <a:avLst/>
          </a:prstGeom>
          <a:noFill/>
          <a:ln w="12700" cap="flat" cmpd="sng">
            <a:solidFill>
              <a:srgbClr val="0070C0"/>
            </a:solidFill>
            <a:prstDash val="solid"/>
            <a:miter lim="800000"/>
            <a:headEnd type="none" w="sm" len="sm"/>
            <a:tailEnd type="none" w="sm" len="sm"/>
          </a:ln>
        </p:spPr>
      </p:cxnSp>
      <p:cxnSp>
        <p:nvCxnSpPr>
          <p:cNvPr id="13" name="Google Shape;665;p61">
            <a:extLst>
              <a:ext uri="{FF2B5EF4-FFF2-40B4-BE49-F238E27FC236}">
                <a16:creationId xmlns:a16="http://schemas.microsoft.com/office/drawing/2014/main" xmlns="" id="{E7B2D8CF-9295-4A7F-9366-E74B61B75B09}"/>
              </a:ext>
            </a:extLst>
          </p:cNvPr>
          <p:cNvCxnSpPr/>
          <p:nvPr/>
        </p:nvCxnSpPr>
        <p:spPr>
          <a:xfrm rot="10800000">
            <a:off x="3271202" y="3538404"/>
            <a:ext cx="537488" cy="620867"/>
          </a:xfrm>
          <a:prstGeom prst="straightConnector1">
            <a:avLst/>
          </a:prstGeom>
          <a:noFill/>
          <a:ln w="12700" cap="flat" cmpd="sng">
            <a:solidFill>
              <a:srgbClr val="0070C0"/>
            </a:solidFill>
            <a:prstDash val="solid"/>
            <a:miter lim="800000"/>
            <a:headEnd type="none" w="sm" len="sm"/>
            <a:tailEnd type="none" w="sm" len="sm"/>
          </a:ln>
        </p:spPr>
      </p:cxnSp>
      <p:cxnSp>
        <p:nvCxnSpPr>
          <p:cNvPr id="14" name="Google Shape;666;p61">
            <a:extLst>
              <a:ext uri="{FF2B5EF4-FFF2-40B4-BE49-F238E27FC236}">
                <a16:creationId xmlns:a16="http://schemas.microsoft.com/office/drawing/2014/main" xmlns="" id="{A2A0FEBE-2B7F-4AF0-A8DF-024DAA4EDA76}"/>
              </a:ext>
            </a:extLst>
          </p:cNvPr>
          <p:cNvCxnSpPr/>
          <p:nvPr/>
        </p:nvCxnSpPr>
        <p:spPr>
          <a:xfrm flipH="1">
            <a:off x="3808690" y="3543253"/>
            <a:ext cx="678839" cy="616234"/>
          </a:xfrm>
          <a:prstGeom prst="straightConnector1">
            <a:avLst/>
          </a:prstGeom>
          <a:noFill/>
          <a:ln w="12700" cap="flat" cmpd="sng">
            <a:solidFill>
              <a:srgbClr val="0070C0"/>
            </a:solidFill>
            <a:prstDash val="solid"/>
            <a:miter lim="800000"/>
            <a:headEnd type="none" w="sm" len="sm"/>
            <a:tailEnd type="none" w="sm" len="sm"/>
          </a:ln>
        </p:spPr>
      </p:cxnSp>
      <p:cxnSp>
        <p:nvCxnSpPr>
          <p:cNvPr id="15" name="Google Shape;667;p61">
            <a:extLst>
              <a:ext uri="{FF2B5EF4-FFF2-40B4-BE49-F238E27FC236}">
                <a16:creationId xmlns:a16="http://schemas.microsoft.com/office/drawing/2014/main" xmlns="" id="{EFB824F9-345F-4E2A-A14F-A3300767AC92}"/>
              </a:ext>
            </a:extLst>
          </p:cNvPr>
          <p:cNvCxnSpPr>
            <a:cxnSpLocks/>
          </p:cNvCxnSpPr>
          <p:nvPr/>
        </p:nvCxnSpPr>
        <p:spPr>
          <a:xfrm flipH="1" flipV="1">
            <a:off x="3808841" y="4159381"/>
            <a:ext cx="283734" cy="523744"/>
          </a:xfrm>
          <a:prstGeom prst="straightConnector1">
            <a:avLst/>
          </a:prstGeom>
          <a:noFill/>
          <a:ln w="12700" cap="flat" cmpd="sng">
            <a:solidFill>
              <a:srgbClr val="0070C0"/>
            </a:solidFill>
            <a:prstDash val="solid"/>
            <a:miter lim="800000"/>
            <a:headEnd type="none" w="sm" len="sm"/>
            <a:tailEnd type="none" w="sm" len="sm"/>
          </a:ln>
        </p:spPr>
      </p:cxnSp>
      <p:sp>
        <p:nvSpPr>
          <p:cNvPr id="16" name="Google Shape;668;p61">
            <a:extLst>
              <a:ext uri="{FF2B5EF4-FFF2-40B4-BE49-F238E27FC236}">
                <a16:creationId xmlns:a16="http://schemas.microsoft.com/office/drawing/2014/main" xmlns="" id="{6AC56BD1-4DCC-46E6-912C-AA44EC843CFA}"/>
              </a:ext>
            </a:extLst>
          </p:cNvPr>
          <p:cNvSpPr/>
          <p:nvPr/>
        </p:nvSpPr>
        <p:spPr>
          <a:xfrm>
            <a:off x="5397939" y="4546215"/>
            <a:ext cx="195990" cy="191125"/>
          </a:xfrm>
          <a:prstGeom prst="ellipse">
            <a:avLst/>
          </a:prstGeom>
          <a:solidFill>
            <a:schemeClr val="tx1">
              <a:lumMod val="50000"/>
              <a:lumOff val="50000"/>
            </a:schemeClr>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17" name="Google Shape;669;p61">
            <a:extLst>
              <a:ext uri="{FF2B5EF4-FFF2-40B4-BE49-F238E27FC236}">
                <a16:creationId xmlns:a16="http://schemas.microsoft.com/office/drawing/2014/main" xmlns="" id="{D3837940-6953-41FB-A536-03C2EA48ABE3}"/>
              </a:ext>
            </a:extLst>
          </p:cNvPr>
          <p:cNvSpPr/>
          <p:nvPr/>
        </p:nvSpPr>
        <p:spPr>
          <a:xfrm>
            <a:off x="3995936" y="4581128"/>
            <a:ext cx="195990" cy="191125"/>
          </a:xfrm>
          <a:prstGeom prst="ellipse">
            <a:avLst/>
          </a:prstGeom>
          <a:solidFill>
            <a:srgbClr val="0070C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18" name="Google Shape;670;p61">
            <a:extLst>
              <a:ext uri="{FF2B5EF4-FFF2-40B4-BE49-F238E27FC236}">
                <a16:creationId xmlns:a16="http://schemas.microsoft.com/office/drawing/2014/main" xmlns="" id="{58A77268-FBAD-4099-AA48-121B08929FA8}"/>
              </a:ext>
            </a:extLst>
          </p:cNvPr>
          <p:cNvSpPr/>
          <p:nvPr/>
        </p:nvSpPr>
        <p:spPr>
          <a:xfrm>
            <a:off x="2191135" y="4214964"/>
            <a:ext cx="195990" cy="191125"/>
          </a:xfrm>
          <a:prstGeom prst="ellipse">
            <a:avLst/>
          </a:prstGeom>
          <a:solidFill>
            <a:schemeClr val="tx1">
              <a:lumMod val="50000"/>
              <a:lumOff val="50000"/>
            </a:schemeClr>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19" name="Google Shape;671;p61">
            <a:extLst>
              <a:ext uri="{FF2B5EF4-FFF2-40B4-BE49-F238E27FC236}">
                <a16:creationId xmlns:a16="http://schemas.microsoft.com/office/drawing/2014/main" xmlns="" id="{00C4D467-6889-4C0B-ADC5-B32C75A81A01}"/>
              </a:ext>
            </a:extLst>
          </p:cNvPr>
          <p:cNvSpPr/>
          <p:nvPr/>
        </p:nvSpPr>
        <p:spPr>
          <a:xfrm>
            <a:off x="1475656" y="5686147"/>
            <a:ext cx="195990" cy="191125"/>
          </a:xfrm>
          <a:prstGeom prst="ellipse">
            <a:avLst/>
          </a:prstGeom>
          <a:solidFill>
            <a:schemeClr val="tx1">
              <a:lumMod val="50000"/>
              <a:lumOff val="50000"/>
            </a:schemeClr>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20" name="Google Shape;672;p61">
            <a:extLst>
              <a:ext uri="{FF2B5EF4-FFF2-40B4-BE49-F238E27FC236}">
                <a16:creationId xmlns:a16="http://schemas.microsoft.com/office/drawing/2014/main" xmlns="" id="{5430A36A-3DC6-4B2A-9170-E93F003AEADA}"/>
              </a:ext>
            </a:extLst>
          </p:cNvPr>
          <p:cNvSpPr/>
          <p:nvPr/>
        </p:nvSpPr>
        <p:spPr>
          <a:xfrm>
            <a:off x="4911450" y="4737444"/>
            <a:ext cx="195990" cy="191125"/>
          </a:xfrm>
          <a:prstGeom prst="ellipse">
            <a:avLst/>
          </a:prstGeom>
          <a:solidFill>
            <a:schemeClr val="tx1">
              <a:lumMod val="50000"/>
              <a:lumOff val="50000"/>
            </a:schemeClr>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21" name="Google Shape;673;p61">
            <a:extLst>
              <a:ext uri="{FF2B5EF4-FFF2-40B4-BE49-F238E27FC236}">
                <a16:creationId xmlns:a16="http://schemas.microsoft.com/office/drawing/2014/main" xmlns="" id="{079F8542-56EC-4643-9A4F-C67DE16033B7}"/>
              </a:ext>
            </a:extLst>
          </p:cNvPr>
          <p:cNvSpPr/>
          <p:nvPr/>
        </p:nvSpPr>
        <p:spPr>
          <a:xfrm>
            <a:off x="3713888" y="4063176"/>
            <a:ext cx="195990" cy="191125"/>
          </a:xfrm>
          <a:prstGeom prst="ellipse">
            <a:avLst/>
          </a:prstGeom>
          <a:solidFill>
            <a:srgbClr val="7030A0"/>
          </a:solidFill>
          <a:ln w="19050" cap="flat" cmpd="sng">
            <a:solidFill>
              <a:srgbClr val="7030A0"/>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22" name="Google Shape;674;p61">
            <a:extLst>
              <a:ext uri="{FF2B5EF4-FFF2-40B4-BE49-F238E27FC236}">
                <a16:creationId xmlns:a16="http://schemas.microsoft.com/office/drawing/2014/main" xmlns="" id="{582E13DD-8DD7-43DA-9D60-D94B4FA95F74}"/>
              </a:ext>
            </a:extLst>
          </p:cNvPr>
          <p:cNvSpPr/>
          <p:nvPr/>
        </p:nvSpPr>
        <p:spPr>
          <a:xfrm>
            <a:off x="4393932" y="3440320"/>
            <a:ext cx="195990" cy="191125"/>
          </a:xfrm>
          <a:prstGeom prst="ellipse">
            <a:avLst/>
          </a:prstGeom>
          <a:solidFill>
            <a:srgbClr val="0070C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23" name="Google Shape;675;p61">
            <a:extLst>
              <a:ext uri="{FF2B5EF4-FFF2-40B4-BE49-F238E27FC236}">
                <a16:creationId xmlns:a16="http://schemas.microsoft.com/office/drawing/2014/main" xmlns="" id="{9B58545C-20A0-480D-AD4D-F44C6A3B372C}"/>
              </a:ext>
            </a:extLst>
          </p:cNvPr>
          <p:cNvSpPr/>
          <p:nvPr/>
        </p:nvSpPr>
        <p:spPr>
          <a:xfrm>
            <a:off x="3175026" y="3433621"/>
            <a:ext cx="195990" cy="191125"/>
          </a:xfrm>
          <a:prstGeom prst="ellipse">
            <a:avLst/>
          </a:prstGeom>
          <a:solidFill>
            <a:srgbClr val="0070C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24" name="Google Shape;676;p61">
            <a:extLst>
              <a:ext uri="{FF2B5EF4-FFF2-40B4-BE49-F238E27FC236}">
                <a16:creationId xmlns:a16="http://schemas.microsoft.com/office/drawing/2014/main" xmlns="" id="{ADA247BC-0C9B-49A8-8BDA-F02C9D7F90CE}"/>
              </a:ext>
            </a:extLst>
          </p:cNvPr>
          <p:cNvSpPr/>
          <p:nvPr/>
        </p:nvSpPr>
        <p:spPr>
          <a:xfrm>
            <a:off x="3311126" y="4200454"/>
            <a:ext cx="195990" cy="191125"/>
          </a:xfrm>
          <a:prstGeom prst="ellipse">
            <a:avLst/>
          </a:prstGeom>
          <a:solidFill>
            <a:srgbClr val="0070C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25" name="Google Shape;677;p61">
            <a:extLst>
              <a:ext uri="{FF2B5EF4-FFF2-40B4-BE49-F238E27FC236}">
                <a16:creationId xmlns:a16="http://schemas.microsoft.com/office/drawing/2014/main" xmlns="" id="{48583438-4255-4250-AF23-D14783D99C94}"/>
              </a:ext>
            </a:extLst>
          </p:cNvPr>
          <p:cNvSpPr/>
          <p:nvPr/>
        </p:nvSpPr>
        <p:spPr>
          <a:xfrm>
            <a:off x="3960208" y="5459787"/>
            <a:ext cx="195990" cy="191125"/>
          </a:xfrm>
          <a:prstGeom prst="ellipse">
            <a:avLst/>
          </a:prstGeom>
          <a:solidFill>
            <a:schemeClr val="tx1">
              <a:lumMod val="50000"/>
              <a:lumOff val="50000"/>
            </a:schemeClr>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26" name="Google Shape;678;p61">
            <a:extLst>
              <a:ext uri="{FF2B5EF4-FFF2-40B4-BE49-F238E27FC236}">
                <a16:creationId xmlns:a16="http://schemas.microsoft.com/office/drawing/2014/main" xmlns="" id="{24D9EB9E-5FDE-45E2-A7F3-2EEB3C4FDF9B}"/>
              </a:ext>
            </a:extLst>
          </p:cNvPr>
          <p:cNvSpPr/>
          <p:nvPr/>
        </p:nvSpPr>
        <p:spPr>
          <a:xfrm>
            <a:off x="3277125" y="5431437"/>
            <a:ext cx="195990" cy="191125"/>
          </a:xfrm>
          <a:prstGeom prst="ellipse">
            <a:avLst/>
          </a:prstGeom>
          <a:solidFill>
            <a:schemeClr val="tx1">
              <a:lumMod val="50000"/>
              <a:lumOff val="50000"/>
            </a:schemeClr>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27" name="Google Shape;679;p61">
            <a:extLst>
              <a:ext uri="{FF2B5EF4-FFF2-40B4-BE49-F238E27FC236}">
                <a16:creationId xmlns:a16="http://schemas.microsoft.com/office/drawing/2014/main" xmlns="" id="{6145C0B7-C9CD-4D95-99B6-0C0040FD6C9E}"/>
              </a:ext>
            </a:extLst>
          </p:cNvPr>
          <p:cNvSpPr txBox="1"/>
          <p:nvPr/>
        </p:nvSpPr>
        <p:spPr>
          <a:xfrm>
            <a:off x="1331640" y="4581128"/>
            <a:ext cx="1287750" cy="475127"/>
          </a:xfrm>
          <a:prstGeom prst="rect">
            <a:avLst/>
          </a:prstGeom>
          <a:noFill/>
          <a:ln>
            <a:noFill/>
          </a:ln>
        </p:spPr>
        <p:txBody>
          <a:bodyPr spcFirstLastPara="1" wrap="square" lIns="68569" tIns="34275" rIns="68569" bIns="34275" anchor="t" anchorCtr="0">
            <a:noAutofit/>
          </a:bodyPr>
          <a:lstStyle/>
          <a:p>
            <a:r>
              <a:rPr lang="en-US" sz="1600" b="1" dirty="0">
                <a:solidFill>
                  <a:schemeClr val="tx1">
                    <a:lumMod val="50000"/>
                    <a:lumOff val="50000"/>
                  </a:schemeClr>
                </a:solidFill>
                <a:latin typeface="Calibri"/>
                <a:ea typeface="Calibri"/>
                <a:cs typeface="Calibri"/>
                <a:sym typeface="Calibri"/>
              </a:rPr>
              <a:t>training</a:t>
            </a:r>
            <a:r>
              <a:rPr lang="en-US" sz="1600" b="1" dirty="0">
                <a:solidFill>
                  <a:schemeClr val="tx1">
                    <a:lumMod val="50000"/>
                    <a:lumOff val="50000"/>
                  </a:schemeClr>
                </a:solidFill>
                <a:sym typeface="Calibri"/>
              </a:rPr>
              <a:t> </a:t>
            </a:r>
            <a:r>
              <a:rPr lang="en-US" sz="1600" b="1" dirty="0">
                <a:solidFill>
                  <a:schemeClr val="tx1">
                    <a:lumMod val="50000"/>
                    <a:lumOff val="50000"/>
                  </a:schemeClr>
                </a:solidFill>
                <a:latin typeface="Calibri"/>
                <a:ea typeface="Calibri"/>
                <a:cs typeface="Calibri"/>
                <a:sym typeface="Calibri"/>
              </a:rPr>
              <a:t>set</a:t>
            </a:r>
            <a:endParaRPr sz="1600" b="1" dirty="0">
              <a:solidFill>
                <a:schemeClr val="tx1">
                  <a:lumMod val="50000"/>
                  <a:lumOff val="50000"/>
                </a:schemeClr>
              </a:solidFill>
              <a:latin typeface="Calibri"/>
              <a:ea typeface="Calibri"/>
              <a:cs typeface="Calibri"/>
              <a:sym typeface="Calibri"/>
            </a:endParaRPr>
          </a:p>
        </p:txBody>
      </p:sp>
      <p:sp>
        <p:nvSpPr>
          <p:cNvPr id="28" name="Google Shape;680;p61">
            <a:extLst>
              <a:ext uri="{FF2B5EF4-FFF2-40B4-BE49-F238E27FC236}">
                <a16:creationId xmlns:a16="http://schemas.microsoft.com/office/drawing/2014/main" xmlns="" id="{5DBCA316-97D2-4540-B3A8-7F95DBFC8FD3}"/>
              </a:ext>
            </a:extLst>
          </p:cNvPr>
          <p:cNvSpPr txBox="1"/>
          <p:nvPr/>
        </p:nvSpPr>
        <p:spPr>
          <a:xfrm>
            <a:off x="3995936" y="3861048"/>
            <a:ext cx="1224135" cy="360042"/>
          </a:xfrm>
          <a:prstGeom prst="rect">
            <a:avLst/>
          </a:prstGeom>
          <a:noFill/>
          <a:ln>
            <a:noFill/>
          </a:ln>
        </p:spPr>
        <p:txBody>
          <a:bodyPr spcFirstLastPara="1" wrap="square" lIns="68569" tIns="34275" rIns="68569" bIns="34275" anchor="t" anchorCtr="0">
            <a:noAutofit/>
          </a:bodyPr>
          <a:lstStyle/>
          <a:p>
            <a:r>
              <a:rPr lang="en-US" sz="1600" b="1" dirty="0">
                <a:solidFill>
                  <a:srgbClr val="7030A0"/>
                </a:solidFill>
                <a:latin typeface="Calibri"/>
                <a:ea typeface="Calibri"/>
                <a:cs typeface="Calibri"/>
                <a:sym typeface="Calibri"/>
              </a:rPr>
              <a:t>new sample</a:t>
            </a:r>
            <a:endParaRPr sz="1600" b="1" dirty="0">
              <a:solidFill>
                <a:srgbClr val="7030A0"/>
              </a:solidFill>
              <a:latin typeface="Calibri"/>
              <a:ea typeface="Calibri"/>
              <a:cs typeface="Calibri"/>
              <a:sym typeface="Calibri"/>
            </a:endParaRPr>
          </a:p>
        </p:txBody>
      </p:sp>
      <p:sp>
        <p:nvSpPr>
          <p:cNvPr id="9" name="Google Shape;681;p61">
            <a:extLst>
              <a:ext uri="{FF2B5EF4-FFF2-40B4-BE49-F238E27FC236}">
                <a16:creationId xmlns:a16="http://schemas.microsoft.com/office/drawing/2014/main" xmlns="" id="{2FF17B34-923C-4D41-930A-731BACFA639C}"/>
              </a:ext>
            </a:extLst>
          </p:cNvPr>
          <p:cNvSpPr txBox="1"/>
          <p:nvPr/>
        </p:nvSpPr>
        <p:spPr>
          <a:xfrm>
            <a:off x="6444208" y="2852936"/>
            <a:ext cx="2016225" cy="772999"/>
          </a:xfrm>
          <a:prstGeom prst="rect">
            <a:avLst/>
          </a:prstGeom>
          <a:noFill/>
          <a:ln>
            <a:noFill/>
          </a:ln>
        </p:spPr>
        <p:txBody>
          <a:bodyPr spcFirstLastPara="1" wrap="square" lIns="68569" tIns="34275" rIns="68569" bIns="34275" anchor="t" anchorCtr="0">
            <a:noAutofit/>
          </a:bodyPr>
          <a:lstStyle/>
          <a:p>
            <a:pPr algn="ctr"/>
            <a:r>
              <a:rPr lang="en-US" sz="2400" dirty="0">
                <a:solidFill>
                  <a:srgbClr val="0070C0"/>
                </a:solidFill>
                <a:ea typeface="Calibri"/>
                <a:cs typeface="Calibri"/>
                <a:sym typeface="Calibri"/>
              </a:rPr>
              <a:t>Data used for model fitting</a:t>
            </a:r>
            <a:endParaRPr sz="2400" b="1" dirty="0">
              <a:solidFill>
                <a:srgbClr val="0070C0"/>
              </a:solidFill>
              <a:ea typeface="Calibri"/>
              <a:cs typeface="Calibri"/>
              <a:sym typeface="Calibri"/>
            </a:endParaRPr>
          </a:p>
        </p:txBody>
      </p:sp>
      <p:sp>
        <p:nvSpPr>
          <p:cNvPr id="30" name="Google Shape;671;p61">
            <a:extLst>
              <a:ext uri="{FF2B5EF4-FFF2-40B4-BE49-F238E27FC236}">
                <a16:creationId xmlns:a16="http://schemas.microsoft.com/office/drawing/2014/main" xmlns="" id="{F1E643D1-7590-471F-98AE-360FBD0C183A}"/>
              </a:ext>
            </a:extLst>
          </p:cNvPr>
          <p:cNvSpPr/>
          <p:nvPr/>
        </p:nvSpPr>
        <p:spPr>
          <a:xfrm>
            <a:off x="2123728" y="5373216"/>
            <a:ext cx="195990" cy="191125"/>
          </a:xfrm>
          <a:prstGeom prst="ellipse">
            <a:avLst/>
          </a:prstGeom>
          <a:solidFill>
            <a:schemeClr val="tx1">
              <a:lumMod val="50000"/>
              <a:lumOff val="50000"/>
            </a:schemeClr>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31" name="Google Shape;671;p61">
            <a:extLst>
              <a:ext uri="{FF2B5EF4-FFF2-40B4-BE49-F238E27FC236}">
                <a16:creationId xmlns:a16="http://schemas.microsoft.com/office/drawing/2014/main" xmlns="" id="{FC202543-E77A-47C2-BBE4-41133BD7FAA5}"/>
              </a:ext>
            </a:extLst>
          </p:cNvPr>
          <p:cNvSpPr/>
          <p:nvPr/>
        </p:nvSpPr>
        <p:spPr>
          <a:xfrm>
            <a:off x="2411760" y="3284984"/>
            <a:ext cx="195990" cy="191125"/>
          </a:xfrm>
          <a:prstGeom prst="ellipse">
            <a:avLst/>
          </a:prstGeom>
          <a:solidFill>
            <a:schemeClr val="tx1">
              <a:lumMod val="50000"/>
              <a:lumOff val="50000"/>
            </a:schemeClr>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32" name="Google Shape;671;p61">
            <a:extLst>
              <a:ext uri="{FF2B5EF4-FFF2-40B4-BE49-F238E27FC236}">
                <a16:creationId xmlns:a16="http://schemas.microsoft.com/office/drawing/2014/main" xmlns="" id="{27756092-8C77-4DE0-A4D3-98F1DD9C96A8}"/>
              </a:ext>
            </a:extLst>
          </p:cNvPr>
          <p:cNvSpPr/>
          <p:nvPr/>
        </p:nvSpPr>
        <p:spPr>
          <a:xfrm>
            <a:off x="1043608" y="3933056"/>
            <a:ext cx="195990" cy="191125"/>
          </a:xfrm>
          <a:prstGeom prst="ellipse">
            <a:avLst/>
          </a:prstGeom>
          <a:solidFill>
            <a:schemeClr val="tx1">
              <a:lumMod val="50000"/>
              <a:lumOff val="50000"/>
            </a:schemeClr>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cs typeface="Calibri"/>
              <a:sym typeface="Calibri"/>
            </a:endParaRPr>
          </a:p>
        </p:txBody>
      </p:sp>
      <p:sp>
        <p:nvSpPr>
          <p:cNvPr id="40" name="Freeform: Shape 39">
            <a:extLst>
              <a:ext uri="{FF2B5EF4-FFF2-40B4-BE49-F238E27FC236}">
                <a16:creationId xmlns:a16="http://schemas.microsoft.com/office/drawing/2014/main" xmlns="" id="{C4123DB7-64FA-4687-BFC3-8533B2A4B3BC}"/>
              </a:ext>
            </a:extLst>
          </p:cNvPr>
          <p:cNvSpPr/>
          <p:nvPr/>
        </p:nvSpPr>
        <p:spPr>
          <a:xfrm>
            <a:off x="5052284" y="3153546"/>
            <a:ext cx="1394704" cy="190018"/>
          </a:xfrm>
          <a:custGeom>
            <a:avLst/>
            <a:gdLst>
              <a:gd name="connsiteX0" fmla="*/ 0 w 1754909"/>
              <a:gd name="connsiteY0" fmla="*/ 624760 h 624760"/>
              <a:gd name="connsiteX1" fmla="*/ 692727 w 1754909"/>
              <a:gd name="connsiteY1" fmla="*/ 5923 h 624760"/>
              <a:gd name="connsiteX2" fmla="*/ 1754909 w 1754909"/>
              <a:gd name="connsiteY2" fmla="*/ 338432 h 624760"/>
              <a:gd name="connsiteX0" fmla="*/ 995991 w 1714138"/>
              <a:gd name="connsiteY0" fmla="*/ 642005 h 1436332"/>
              <a:gd name="connsiteX1" fmla="*/ 1688718 w 1714138"/>
              <a:gd name="connsiteY1" fmla="*/ 23168 h 1436332"/>
              <a:gd name="connsiteX2" fmla="*/ 26173 w 1714138"/>
              <a:gd name="connsiteY2" fmla="*/ 1436332 h 1436332"/>
              <a:gd name="connsiteX0" fmla="*/ 969818 w 1687965"/>
              <a:gd name="connsiteY0" fmla="*/ 642005 h 1436332"/>
              <a:gd name="connsiteX1" fmla="*/ 1662545 w 1687965"/>
              <a:gd name="connsiteY1" fmla="*/ 23168 h 1436332"/>
              <a:gd name="connsiteX2" fmla="*/ 0 w 1687965"/>
              <a:gd name="connsiteY2" fmla="*/ 1436332 h 1436332"/>
              <a:gd name="connsiteX0" fmla="*/ 1265382 w 1721457"/>
              <a:gd name="connsiteY0" fmla="*/ 1422403 h 1422403"/>
              <a:gd name="connsiteX1" fmla="*/ 1662545 w 1721457"/>
              <a:gd name="connsiteY1" fmla="*/ 2 h 1422403"/>
              <a:gd name="connsiteX2" fmla="*/ 0 w 1721457"/>
              <a:gd name="connsiteY2" fmla="*/ 1413166 h 1422403"/>
              <a:gd name="connsiteX0" fmla="*/ 1265382 w 1265382"/>
              <a:gd name="connsiteY0" fmla="*/ 9237 h 9237"/>
              <a:gd name="connsiteX1" fmla="*/ 0 w 1265382"/>
              <a:gd name="connsiteY1" fmla="*/ 0 h 9237"/>
              <a:gd name="connsiteX0" fmla="*/ 10584 w 10584"/>
              <a:gd name="connsiteY0" fmla="*/ 0 h 39997"/>
              <a:gd name="connsiteX1" fmla="*/ 0 w 10584"/>
              <a:gd name="connsiteY1" fmla="*/ 39997 h 39997"/>
              <a:gd name="connsiteX0" fmla="*/ 10584 w 10584"/>
              <a:gd name="connsiteY0" fmla="*/ 80567 h 120564"/>
              <a:gd name="connsiteX1" fmla="*/ 0 w 10584"/>
              <a:gd name="connsiteY1" fmla="*/ 120564 h 120564"/>
              <a:gd name="connsiteX0" fmla="*/ 11022 w 11022"/>
              <a:gd name="connsiteY0" fmla="*/ 30265 h 150257"/>
              <a:gd name="connsiteX1" fmla="*/ 0 w 11022"/>
              <a:gd name="connsiteY1" fmla="*/ 150257 h 150257"/>
              <a:gd name="connsiteX0" fmla="*/ 11022 w 11022"/>
              <a:gd name="connsiteY0" fmla="*/ 85724 h 205716"/>
              <a:gd name="connsiteX1" fmla="*/ 0 w 11022"/>
              <a:gd name="connsiteY1" fmla="*/ 205716 h 205716"/>
            </a:gdLst>
            <a:ahLst/>
            <a:cxnLst>
              <a:cxn ang="0">
                <a:pos x="connsiteX0" y="connsiteY0"/>
              </a:cxn>
              <a:cxn ang="0">
                <a:pos x="connsiteX1" y="connsiteY1"/>
              </a:cxn>
            </a:cxnLst>
            <a:rect l="l" t="t" r="r" b="b"/>
            <a:pathLst>
              <a:path w="11022" h="205716">
                <a:moveTo>
                  <a:pt x="11022" y="85724"/>
                </a:moveTo>
                <a:cubicBezTo>
                  <a:pt x="5961" y="-40936"/>
                  <a:pt x="4477" y="-47602"/>
                  <a:pt x="0" y="205716"/>
                </a:cubicBezTo>
              </a:path>
            </a:pathLst>
          </a:custGeom>
          <a:noFill/>
          <a:ln>
            <a:solidFill>
              <a:schemeClr val="bg1">
                <a:lumMod val="65000"/>
              </a:schemeClr>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9" name="Picture 5">
            <a:extLst>
              <a:ext uri="{FF2B5EF4-FFF2-40B4-BE49-F238E27FC236}">
                <a16:creationId xmlns="" xmlns:a16="http://schemas.microsoft.com/office/drawing/2014/main" id="{7523789D-810C-4A8C-84EF-518021AA75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4132" y="5288132"/>
            <a:ext cx="1569868" cy="1569868"/>
          </a:xfrm>
          <a:prstGeom prst="rect">
            <a:avLst/>
          </a:prstGeom>
        </p:spPr>
      </p:pic>
    </p:spTree>
    <p:extLst>
      <p:ext uri="{BB962C8B-B14F-4D97-AF65-F5344CB8AC3E}">
        <p14:creationId xmlns:p14="http://schemas.microsoft.com/office/powerpoint/2010/main" val="2748873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2" name="Title 1">
            <a:extLst>
              <a:ext uri="{FF2B5EF4-FFF2-40B4-BE49-F238E27FC236}">
                <a16:creationId xmlns:a16="http://schemas.microsoft.com/office/drawing/2014/main" xmlns="" id="{598E419D-6091-46C6-8AAA-890227D0FB5B}"/>
              </a:ext>
            </a:extLst>
          </p:cNvPr>
          <p:cNvSpPr>
            <a:spLocks noGrp="1"/>
          </p:cNvSpPr>
          <p:nvPr>
            <p:ph type="title"/>
          </p:nvPr>
        </p:nvSpPr>
        <p:spPr/>
        <p:txBody>
          <a:bodyPr>
            <a:normAutofit/>
          </a:bodyPr>
          <a:lstStyle/>
          <a:p>
            <a:r>
              <a:rPr lang="en-US" dirty="0"/>
              <a:t>FDT rationale: </a:t>
            </a:r>
            <a:br>
              <a:rPr lang="en-US" dirty="0"/>
            </a:br>
            <a:r>
              <a:rPr lang="en-US" dirty="0"/>
              <a:t>a hybrid, global + local approach</a:t>
            </a:r>
            <a:endParaRPr lang="ru-RU" dirty="0"/>
          </a:p>
        </p:txBody>
      </p:sp>
      <p:sp>
        <p:nvSpPr>
          <p:cNvPr id="506" name="Google Shape;506;p60"/>
          <p:cNvSpPr txBox="1">
            <a:spLocks noGrp="1"/>
          </p:cNvSpPr>
          <p:nvPr>
            <p:ph idx="1"/>
          </p:nvPr>
        </p:nvSpPr>
        <p:spPr>
          <a:xfrm>
            <a:off x="507206" y="1719858"/>
            <a:ext cx="4064794" cy="1368152"/>
          </a:xfrm>
        </p:spPr>
        <p:txBody>
          <a:bodyPr>
            <a:normAutofit/>
          </a:bodyPr>
          <a:lstStyle/>
          <a:p>
            <a:r>
              <a:rPr lang="en-US" sz="2000" b="1" dirty="0">
                <a:solidFill>
                  <a:schemeClr val="accent1">
                    <a:lumMod val="75000"/>
                  </a:schemeClr>
                </a:solidFill>
                <a:sym typeface="Raleway"/>
              </a:rPr>
              <a:t>Global machine learning methods</a:t>
            </a:r>
            <a:r>
              <a:rPr lang="en-US" sz="2000" dirty="0">
                <a:sym typeface="Raleway"/>
              </a:rPr>
              <a:t/>
            </a:r>
            <a:br>
              <a:rPr lang="en-US" sz="2000" dirty="0">
                <a:sym typeface="Raleway"/>
              </a:rPr>
            </a:br>
            <a:r>
              <a:rPr lang="en-US" sz="2000" dirty="0">
                <a:sym typeface="Raleway"/>
              </a:rPr>
              <a:t>may fail to separate classes</a:t>
            </a:r>
            <a:br>
              <a:rPr lang="en-US" sz="2000" dirty="0">
                <a:sym typeface="Raleway"/>
              </a:rPr>
            </a:br>
            <a:r>
              <a:rPr lang="en-US" sz="2000" dirty="0">
                <a:sym typeface="Raleway"/>
              </a:rPr>
              <a:t>for datasets with no global order</a:t>
            </a:r>
          </a:p>
        </p:txBody>
      </p:sp>
      <p:sp>
        <p:nvSpPr>
          <p:cNvPr id="507" name="Google Shape;507;p60"/>
          <p:cNvSpPr txBox="1">
            <a:spLocks noGrp="1"/>
          </p:cNvSpPr>
          <p:nvPr>
            <p:ph sz="half" idx="4294967295"/>
          </p:nvPr>
        </p:nvSpPr>
        <p:spPr>
          <a:xfrm>
            <a:off x="4716016" y="1700808"/>
            <a:ext cx="4032448" cy="883742"/>
          </a:xfrm>
          <a:prstGeom prst="rect">
            <a:avLst/>
          </a:prstGeom>
          <a:noFill/>
          <a:ln>
            <a:noFill/>
          </a:ln>
        </p:spPr>
        <p:txBody>
          <a:bodyPr spcFirstLastPara="1" vert="horz" wrap="square" lIns="68569" tIns="34275" rIns="68569" bIns="34275" rtlCol="0" anchor="t" anchorCtr="0">
            <a:noAutofit/>
          </a:bodyPr>
          <a:lstStyle/>
          <a:p>
            <a:pPr marL="0" indent="0">
              <a:lnSpc>
                <a:spcPct val="90000"/>
              </a:lnSpc>
              <a:spcBef>
                <a:spcPts val="0"/>
              </a:spcBef>
              <a:spcAft>
                <a:spcPts val="1575"/>
              </a:spcAft>
              <a:buNone/>
            </a:pPr>
            <a:r>
              <a:rPr lang="en-US" sz="2000" b="1" dirty="0">
                <a:solidFill>
                  <a:schemeClr val="accent1">
                    <a:lumMod val="75000"/>
                  </a:schemeClr>
                </a:solidFill>
                <a:latin typeface="+mj-lt"/>
                <a:ea typeface="Raleway"/>
                <a:cs typeface="Calibri" panose="020F0502020204030204" pitchFamily="34" charset="0"/>
                <a:sym typeface="Raleway"/>
              </a:rPr>
              <a:t>Machine-learning with FDT</a:t>
            </a:r>
            <a:r>
              <a:rPr lang="en-US" sz="2000" b="1" dirty="0">
                <a:latin typeface="+mj-lt"/>
                <a:ea typeface="Raleway"/>
                <a:cs typeface="Calibri" panose="020F0502020204030204" pitchFamily="34" charset="0"/>
                <a:sym typeface="Raleway"/>
              </a:rPr>
              <a:t> </a:t>
            </a:r>
            <a:r>
              <a:rPr lang="en-US" sz="2000" dirty="0">
                <a:solidFill>
                  <a:schemeClr val="dk1"/>
                </a:solidFill>
                <a:latin typeface="+mj-lt"/>
                <a:ea typeface="Raleway"/>
                <a:cs typeface="Calibri" panose="020F0502020204030204" pitchFamily="34" charset="0"/>
                <a:sym typeface="Raleway"/>
              </a:rPr>
              <a:t>works locally and handles that cases correctly</a:t>
            </a:r>
            <a:endParaRPr sz="2000" dirty="0">
              <a:latin typeface="+mj-lt"/>
              <a:ea typeface="Raleway"/>
              <a:cs typeface="Calibri" panose="020F0502020204030204" pitchFamily="34" charset="0"/>
              <a:sym typeface="Raleway"/>
            </a:endParaRPr>
          </a:p>
        </p:txBody>
      </p:sp>
      <p:cxnSp>
        <p:nvCxnSpPr>
          <p:cNvPr id="508" name="Google Shape;508;p60"/>
          <p:cNvCxnSpPr>
            <a:cxnSpLocks/>
          </p:cNvCxnSpPr>
          <p:nvPr/>
        </p:nvCxnSpPr>
        <p:spPr>
          <a:xfrm flipV="1">
            <a:off x="4297841" y="4149079"/>
            <a:ext cx="346167" cy="1"/>
          </a:xfrm>
          <a:prstGeom prst="straightConnector1">
            <a:avLst/>
          </a:prstGeom>
          <a:noFill/>
          <a:ln w="38100" cap="flat" cmpd="sng">
            <a:solidFill>
              <a:schemeClr val="accent1">
                <a:lumMod val="75000"/>
              </a:schemeClr>
            </a:solidFill>
            <a:prstDash val="solid"/>
            <a:miter lim="800000"/>
            <a:headEnd type="none" w="sm" len="sm"/>
            <a:tailEnd type="triangle" w="lg" len="lg"/>
          </a:ln>
        </p:spPr>
      </p:cxnSp>
      <p:grpSp>
        <p:nvGrpSpPr>
          <p:cNvPr id="509" name="Google Shape;509;p60"/>
          <p:cNvGrpSpPr/>
          <p:nvPr/>
        </p:nvGrpSpPr>
        <p:grpSpPr>
          <a:xfrm>
            <a:off x="4860035" y="3317595"/>
            <a:ext cx="3480941" cy="2164354"/>
            <a:chOff x="6785167" y="3122477"/>
            <a:chExt cx="4204802" cy="2885805"/>
          </a:xfrm>
        </p:grpSpPr>
        <p:sp>
          <p:nvSpPr>
            <p:cNvPr id="510" name="Google Shape;510;p60"/>
            <p:cNvSpPr/>
            <p:nvPr/>
          </p:nvSpPr>
          <p:spPr>
            <a:xfrm>
              <a:off x="8086939" y="4513524"/>
              <a:ext cx="1156500" cy="1089000"/>
            </a:xfrm>
            <a:prstGeom prst="ellipse">
              <a:avLst/>
            </a:prstGeom>
            <a:solidFill>
              <a:srgbClr val="DDEAF6"/>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grpSp>
          <p:nvGrpSpPr>
            <p:cNvPr id="511" name="Google Shape;511;p60"/>
            <p:cNvGrpSpPr/>
            <p:nvPr/>
          </p:nvGrpSpPr>
          <p:grpSpPr>
            <a:xfrm>
              <a:off x="8570564" y="4970745"/>
              <a:ext cx="198300" cy="191100"/>
              <a:chOff x="9774990" y="3606246"/>
              <a:chExt cx="198300" cy="191100"/>
            </a:xfrm>
          </p:grpSpPr>
          <p:sp>
            <p:nvSpPr>
              <p:cNvPr id="512" name="Google Shape;512;p60"/>
              <p:cNvSpPr/>
              <p:nvPr/>
            </p:nvSpPr>
            <p:spPr>
              <a:xfrm>
                <a:off x="9774990" y="3606246"/>
                <a:ext cx="198300" cy="191100"/>
              </a:xfrm>
              <a:prstGeom prst="ellipse">
                <a:avLst/>
              </a:prstGeom>
              <a:solidFill>
                <a:schemeClr val="lt1"/>
              </a:solidFill>
              <a:ln w="12700" cap="flat" cmpd="sng">
                <a:solidFill>
                  <a:srgbClr val="7030A0"/>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dk1"/>
                  </a:solidFill>
                  <a:latin typeface="Calibri"/>
                  <a:ea typeface="Calibri"/>
                  <a:cs typeface="Calibri"/>
                  <a:sym typeface="Calibri"/>
                </a:endParaRPr>
              </a:p>
            </p:txBody>
          </p:sp>
          <p:sp>
            <p:nvSpPr>
              <p:cNvPr id="513" name="Google Shape;513;p60"/>
              <p:cNvSpPr/>
              <p:nvPr/>
            </p:nvSpPr>
            <p:spPr>
              <a:xfrm>
                <a:off x="9824582" y="3652229"/>
                <a:ext cx="99000" cy="99000"/>
              </a:xfrm>
              <a:prstGeom prst="ellipse">
                <a:avLst/>
              </a:prstGeom>
              <a:solidFill>
                <a:srgbClr val="7030A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dirty="0">
                  <a:solidFill>
                    <a:schemeClr val="lt1"/>
                  </a:solidFill>
                  <a:latin typeface="Calibri"/>
                  <a:ea typeface="Calibri"/>
                  <a:cs typeface="Calibri"/>
                  <a:sym typeface="Calibri"/>
                </a:endParaRPr>
              </a:p>
            </p:txBody>
          </p:sp>
        </p:grpSp>
        <p:sp>
          <p:nvSpPr>
            <p:cNvPr id="514" name="Google Shape;514;p60"/>
            <p:cNvSpPr txBox="1"/>
            <p:nvPr/>
          </p:nvSpPr>
          <p:spPr>
            <a:xfrm>
              <a:off x="9655569" y="3847081"/>
              <a:ext cx="1334400" cy="369300"/>
            </a:xfrm>
            <a:prstGeom prst="rect">
              <a:avLst/>
            </a:prstGeom>
            <a:noFill/>
            <a:ln>
              <a:noFill/>
            </a:ln>
          </p:spPr>
          <p:txBody>
            <a:bodyPr spcFirstLastPara="1" wrap="square" lIns="68569" tIns="34275" rIns="68569" bIns="34275" anchor="t" anchorCtr="0">
              <a:noAutofit/>
            </a:bodyPr>
            <a:lstStyle/>
            <a:p>
              <a:r>
                <a:rPr lang="en-US" sz="1600" dirty="0">
                  <a:solidFill>
                    <a:srgbClr val="00B050"/>
                  </a:solidFill>
                  <a:latin typeface="Calibri"/>
                  <a:ea typeface="Calibri"/>
                  <a:cs typeface="Calibri"/>
                  <a:sym typeface="Calibri"/>
                </a:rPr>
                <a:t>responders</a:t>
              </a:r>
              <a:endParaRPr sz="1600" dirty="0">
                <a:solidFill>
                  <a:srgbClr val="00B050"/>
                </a:solidFill>
                <a:latin typeface="Calibri"/>
                <a:ea typeface="Calibri"/>
                <a:cs typeface="Calibri"/>
                <a:sym typeface="Calibri"/>
              </a:endParaRPr>
            </a:p>
          </p:txBody>
        </p:sp>
        <p:sp>
          <p:nvSpPr>
            <p:cNvPr id="515" name="Google Shape;515;p60"/>
            <p:cNvSpPr/>
            <p:nvPr/>
          </p:nvSpPr>
          <p:spPr>
            <a:xfrm>
              <a:off x="9655726" y="3696134"/>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16" name="Google Shape;516;p60"/>
            <p:cNvSpPr/>
            <p:nvPr/>
          </p:nvSpPr>
          <p:spPr>
            <a:xfrm>
              <a:off x="8678494" y="3321570"/>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17" name="Google Shape;517;p60"/>
            <p:cNvSpPr/>
            <p:nvPr/>
          </p:nvSpPr>
          <p:spPr>
            <a:xfrm>
              <a:off x="9213766" y="3872819"/>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18" name="Google Shape;518;p60"/>
            <p:cNvSpPr/>
            <p:nvPr/>
          </p:nvSpPr>
          <p:spPr>
            <a:xfrm>
              <a:off x="9389020" y="3696134"/>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19" name="Google Shape;519;p60"/>
            <p:cNvSpPr/>
            <p:nvPr/>
          </p:nvSpPr>
          <p:spPr>
            <a:xfrm>
              <a:off x="9289966" y="3369899"/>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20" name="Google Shape;520;p60"/>
            <p:cNvSpPr/>
            <p:nvPr/>
          </p:nvSpPr>
          <p:spPr>
            <a:xfrm>
              <a:off x="9028624" y="3300001"/>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21" name="Google Shape;521;p60"/>
            <p:cNvSpPr/>
            <p:nvPr/>
          </p:nvSpPr>
          <p:spPr>
            <a:xfrm>
              <a:off x="8768685" y="3621841"/>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22" name="Google Shape;522;p60"/>
            <p:cNvSpPr/>
            <p:nvPr/>
          </p:nvSpPr>
          <p:spPr>
            <a:xfrm>
              <a:off x="8976684" y="3845942"/>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23" name="Google Shape;523;p60"/>
            <p:cNvSpPr/>
            <p:nvPr/>
          </p:nvSpPr>
          <p:spPr>
            <a:xfrm>
              <a:off x="8549224" y="3853685"/>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24" name="Google Shape;524;p60"/>
            <p:cNvSpPr/>
            <p:nvPr/>
          </p:nvSpPr>
          <p:spPr>
            <a:xfrm>
              <a:off x="8326173" y="3646607"/>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cxnSp>
          <p:nvCxnSpPr>
            <p:cNvPr id="525" name="Google Shape;525;p60"/>
            <p:cNvCxnSpPr/>
            <p:nvPr/>
          </p:nvCxnSpPr>
          <p:spPr>
            <a:xfrm flipH="1">
              <a:off x="8137150" y="4573205"/>
              <a:ext cx="780000" cy="679200"/>
            </a:xfrm>
            <a:prstGeom prst="straightConnector1">
              <a:avLst/>
            </a:prstGeom>
            <a:noFill/>
            <a:ln w="25400" cap="flat" cmpd="sng">
              <a:solidFill>
                <a:schemeClr val="accent5"/>
              </a:solidFill>
              <a:prstDash val="solid"/>
              <a:miter lim="800000"/>
              <a:headEnd type="none" w="sm" len="sm"/>
              <a:tailEnd type="none" w="sm" len="sm"/>
            </a:ln>
          </p:spPr>
        </p:cxnSp>
        <p:sp>
          <p:nvSpPr>
            <p:cNvPr id="526" name="Google Shape;526;p60"/>
            <p:cNvSpPr/>
            <p:nvPr/>
          </p:nvSpPr>
          <p:spPr>
            <a:xfrm>
              <a:off x="8648039" y="4190538"/>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27" name="Google Shape;527;p60"/>
            <p:cNvSpPr/>
            <p:nvPr/>
          </p:nvSpPr>
          <p:spPr>
            <a:xfrm>
              <a:off x="8340918" y="4863805"/>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28" name="Google Shape;528;p60"/>
            <p:cNvSpPr/>
            <p:nvPr/>
          </p:nvSpPr>
          <p:spPr>
            <a:xfrm>
              <a:off x="8003149" y="4527448"/>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29" name="Google Shape;529;p60"/>
            <p:cNvSpPr/>
            <p:nvPr/>
          </p:nvSpPr>
          <p:spPr>
            <a:xfrm>
              <a:off x="8348002" y="4517182"/>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30" name="Google Shape;530;p60"/>
            <p:cNvSpPr/>
            <p:nvPr/>
          </p:nvSpPr>
          <p:spPr>
            <a:xfrm>
              <a:off x="7795552" y="4759137"/>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31" name="Google Shape;531;p60"/>
            <p:cNvSpPr/>
            <p:nvPr/>
          </p:nvSpPr>
          <p:spPr>
            <a:xfrm>
              <a:off x="9366166" y="4025219"/>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32" name="Google Shape;532;p60"/>
            <p:cNvSpPr/>
            <p:nvPr/>
          </p:nvSpPr>
          <p:spPr>
            <a:xfrm>
              <a:off x="8948188" y="4440181"/>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33" name="Google Shape;533;p60"/>
            <p:cNvSpPr/>
            <p:nvPr/>
          </p:nvSpPr>
          <p:spPr>
            <a:xfrm>
              <a:off x="9221931" y="4418128"/>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34" name="Google Shape;534;p60"/>
            <p:cNvSpPr/>
            <p:nvPr/>
          </p:nvSpPr>
          <p:spPr>
            <a:xfrm>
              <a:off x="9074864" y="4783665"/>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35" name="Google Shape;535;p60"/>
            <p:cNvSpPr/>
            <p:nvPr/>
          </p:nvSpPr>
          <p:spPr>
            <a:xfrm>
              <a:off x="8941483" y="4946929"/>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36" name="Google Shape;536;p60"/>
            <p:cNvSpPr/>
            <p:nvPr/>
          </p:nvSpPr>
          <p:spPr>
            <a:xfrm>
              <a:off x="8097339" y="4794353"/>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37" name="Google Shape;537;p60"/>
            <p:cNvSpPr/>
            <p:nvPr/>
          </p:nvSpPr>
          <p:spPr>
            <a:xfrm>
              <a:off x="9386043" y="4709610"/>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38" name="Google Shape;538;p60"/>
            <p:cNvSpPr/>
            <p:nvPr/>
          </p:nvSpPr>
          <p:spPr>
            <a:xfrm>
              <a:off x="8499686" y="4620691"/>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39" name="Google Shape;539;p60"/>
            <p:cNvSpPr txBox="1"/>
            <p:nvPr/>
          </p:nvSpPr>
          <p:spPr>
            <a:xfrm>
              <a:off x="8003149" y="5638982"/>
              <a:ext cx="1685514" cy="369300"/>
            </a:xfrm>
            <a:prstGeom prst="rect">
              <a:avLst/>
            </a:prstGeom>
            <a:noFill/>
            <a:ln>
              <a:noFill/>
            </a:ln>
          </p:spPr>
          <p:txBody>
            <a:bodyPr spcFirstLastPara="1" wrap="square" lIns="68569" tIns="34275" rIns="68569" bIns="34275" anchor="t" anchorCtr="0">
              <a:noAutofit/>
            </a:bodyPr>
            <a:lstStyle/>
            <a:p>
              <a:r>
                <a:rPr lang="en-US" sz="1600" b="1" dirty="0">
                  <a:solidFill>
                    <a:srgbClr val="7030A0"/>
                  </a:solidFill>
                  <a:latin typeface="Calibri"/>
                  <a:ea typeface="Calibri"/>
                  <a:cs typeface="Calibri"/>
                  <a:sym typeface="Calibri"/>
                </a:rPr>
                <a:t>new</a:t>
              </a:r>
              <a:r>
                <a:rPr lang="en-US" sz="1350" b="1" dirty="0">
                  <a:solidFill>
                    <a:srgbClr val="7030A0"/>
                  </a:solidFill>
                  <a:latin typeface="Calibri"/>
                  <a:ea typeface="Calibri"/>
                  <a:cs typeface="Calibri"/>
                  <a:sym typeface="Calibri"/>
                </a:rPr>
                <a:t> </a:t>
              </a:r>
              <a:r>
                <a:rPr lang="en-US" sz="1600" b="1" dirty="0">
                  <a:solidFill>
                    <a:srgbClr val="7030A0"/>
                  </a:solidFill>
                  <a:latin typeface="Calibri"/>
                  <a:ea typeface="Calibri"/>
                  <a:cs typeface="Calibri"/>
                  <a:sym typeface="Calibri"/>
                </a:rPr>
                <a:t>sample</a:t>
              </a:r>
              <a:endParaRPr sz="1600" dirty="0"/>
            </a:p>
          </p:txBody>
        </p:sp>
        <p:sp>
          <p:nvSpPr>
            <p:cNvPr id="540" name="Google Shape;540;p60"/>
            <p:cNvSpPr/>
            <p:nvPr/>
          </p:nvSpPr>
          <p:spPr>
            <a:xfrm>
              <a:off x="9058225" y="3553956"/>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41" name="Google Shape;541;p60"/>
            <p:cNvSpPr/>
            <p:nvPr/>
          </p:nvSpPr>
          <p:spPr>
            <a:xfrm>
              <a:off x="8698887" y="3122477"/>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42" name="Google Shape;542;p60"/>
            <p:cNvSpPr/>
            <p:nvPr/>
          </p:nvSpPr>
          <p:spPr>
            <a:xfrm>
              <a:off x="9094708" y="4016331"/>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43" name="Google Shape;543;p60"/>
            <p:cNvSpPr/>
            <p:nvPr/>
          </p:nvSpPr>
          <p:spPr>
            <a:xfrm>
              <a:off x="8375240" y="3127125"/>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44" name="Google Shape;544;p60"/>
            <p:cNvSpPr/>
            <p:nvPr/>
          </p:nvSpPr>
          <p:spPr>
            <a:xfrm>
              <a:off x="8502288" y="5153454"/>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45" name="Google Shape;545;p60"/>
            <p:cNvSpPr/>
            <p:nvPr/>
          </p:nvSpPr>
          <p:spPr>
            <a:xfrm>
              <a:off x="8229026" y="5169857"/>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46" name="Google Shape;546;p60"/>
            <p:cNvSpPr/>
            <p:nvPr/>
          </p:nvSpPr>
          <p:spPr>
            <a:xfrm>
              <a:off x="8678494" y="4806157"/>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dirty="0">
                <a:solidFill>
                  <a:schemeClr val="lt1"/>
                </a:solidFill>
                <a:latin typeface="Calibri"/>
                <a:ea typeface="Calibri"/>
                <a:cs typeface="Calibri"/>
                <a:sym typeface="Calibri"/>
              </a:endParaRPr>
            </a:p>
          </p:txBody>
        </p:sp>
        <p:sp>
          <p:nvSpPr>
            <p:cNvPr id="547" name="Google Shape;547;p60"/>
            <p:cNvSpPr txBox="1"/>
            <p:nvPr/>
          </p:nvSpPr>
          <p:spPr>
            <a:xfrm>
              <a:off x="6785167" y="3669802"/>
              <a:ext cx="1760413" cy="369300"/>
            </a:xfrm>
            <a:prstGeom prst="rect">
              <a:avLst/>
            </a:prstGeom>
            <a:noFill/>
            <a:ln>
              <a:noFill/>
            </a:ln>
          </p:spPr>
          <p:txBody>
            <a:bodyPr spcFirstLastPara="1" wrap="square" lIns="68569" tIns="34275" rIns="68569" bIns="34275" anchor="t" anchorCtr="0">
              <a:noAutofit/>
            </a:bodyPr>
            <a:lstStyle/>
            <a:p>
              <a:r>
                <a:rPr lang="en-US" sz="1600" dirty="0">
                  <a:solidFill>
                    <a:srgbClr val="FF0000"/>
                  </a:solidFill>
                  <a:latin typeface="Calibri"/>
                  <a:ea typeface="Calibri"/>
                  <a:cs typeface="Calibri"/>
                  <a:sym typeface="Calibri"/>
                </a:rPr>
                <a:t>non-responders</a:t>
              </a:r>
              <a:endParaRPr sz="1600" dirty="0"/>
            </a:p>
          </p:txBody>
        </p:sp>
        <p:cxnSp>
          <p:nvCxnSpPr>
            <p:cNvPr id="548" name="Google Shape;548;p60"/>
            <p:cNvCxnSpPr>
              <a:endCxn id="513" idx="4"/>
            </p:cNvCxnSpPr>
            <p:nvPr/>
          </p:nvCxnSpPr>
          <p:spPr>
            <a:xfrm rot="10800000" flipH="1">
              <a:off x="8667856" y="5115728"/>
              <a:ext cx="1800" cy="579900"/>
            </a:xfrm>
            <a:prstGeom prst="straightConnector1">
              <a:avLst/>
            </a:prstGeom>
            <a:noFill/>
            <a:ln w="9525" cap="flat" cmpd="sng">
              <a:solidFill>
                <a:srgbClr val="7030A0"/>
              </a:solidFill>
              <a:prstDash val="solid"/>
              <a:miter lim="800000"/>
              <a:headEnd type="none" w="sm" len="sm"/>
              <a:tailEnd type="none" w="sm" len="sm"/>
            </a:ln>
          </p:spPr>
        </p:cxnSp>
      </p:grpSp>
      <p:grpSp>
        <p:nvGrpSpPr>
          <p:cNvPr id="549" name="Google Shape;549;p60"/>
          <p:cNvGrpSpPr/>
          <p:nvPr/>
        </p:nvGrpSpPr>
        <p:grpSpPr>
          <a:xfrm>
            <a:off x="395536" y="2996952"/>
            <a:ext cx="3984266" cy="2740676"/>
            <a:chOff x="636375" y="2478075"/>
            <a:chExt cx="5312354" cy="3654234"/>
          </a:xfrm>
        </p:grpSpPr>
        <p:sp>
          <p:nvSpPr>
            <p:cNvPr id="550" name="Google Shape;550;p60"/>
            <p:cNvSpPr/>
            <p:nvPr/>
          </p:nvSpPr>
          <p:spPr>
            <a:xfrm rot="-2547986">
              <a:off x="2651049" y="4998495"/>
              <a:ext cx="783956" cy="424640"/>
            </a:xfrm>
            <a:custGeom>
              <a:avLst/>
              <a:gdLst/>
              <a:ahLst/>
              <a:cxnLst/>
              <a:rect l="l" t="t" r="r" b="b"/>
              <a:pathLst>
                <a:path w="784140" h="424740" extrusionOk="0">
                  <a:moveTo>
                    <a:pt x="21398" y="219785"/>
                  </a:moveTo>
                  <a:cubicBezTo>
                    <a:pt x="-43883" y="136293"/>
                    <a:pt x="51560" y="650"/>
                    <a:pt x="154891" y="3"/>
                  </a:cubicBezTo>
                  <a:cubicBezTo>
                    <a:pt x="258222" y="-644"/>
                    <a:pt x="332981" y="116620"/>
                    <a:pt x="414987" y="124525"/>
                  </a:cubicBezTo>
                  <a:cubicBezTo>
                    <a:pt x="496993" y="132430"/>
                    <a:pt x="558859" y="43323"/>
                    <a:pt x="646926" y="47432"/>
                  </a:cubicBezTo>
                  <a:cubicBezTo>
                    <a:pt x="734993" y="51541"/>
                    <a:pt x="807723" y="119921"/>
                    <a:pt x="776962" y="182629"/>
                  </a:cubicBezTo>
                  <a:cubicBezTo>
                    <a:pt x="746201" y="245337"/>
                    <a:pt x="621643" y="409311"/>
                    <a:pt x="462362" y="423679"/>
                  </a:cubicBezTo>
                  <a:cubicBezTo>
                    <a:pt x="303081" y="438047"/>
                    <a:pt x="86679" y="303277"/>
                    <a:pt x="21398" y="219785"/>
                  </a:cubicBezTo>
                  <a:close/>
                </a:path>
              </a:pathLst>
            </a:custGeom>
            <a:solidFill>
              <a:srgbClr val="FFC000"/>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51" name="Google Shape;551;p60"/>
            <p:cNvSpPr/>
            <p:nvPr/>
          </p:nvSpPr>
          <p:spPr>
            <a:xfrm rot="-180767">
              <a:off x="3452587" y="3590469"/>
              <a:ext cx="319921" cy="767720"/>
            </a:xfrm>
            <a:custGeom>
              <a:avLst/>
              <a:gdLst/>
              <a:ahLst/>
              <a:cxnLst/>
              <a:rect l="l" t="t" r="r" b="b"/>
              <a:pathLst>
                <a:path w="320280" h="768580" extrusionOk="0">
                  <a:moveTo>
                    <a:pt x="0" y="383400"/>
                  </a:moveTo>
                  <a:cubicBezTo>
                    <a:pt x="0" y="172627"/>
                    <a:pt x="46772" y="17754"/>
                    <a:pt x="132109" y="1762"/>
                  </a:cubicBezTo>
                  <a:cubicBezTo>
                    <a:pt x="217446" y="-14230"/>
                    <a:pt x="313274" y="80805"/>
                    <a:pt x="287840" y="199094"/>
                  </a:cubicBezTo>
                  <a:cubicBezTo>
                    <a:pt x="262406" y="317383"/>
                    <a:pt x="198305" y="420862"/>
                    <a:pt x="292384" y="569329"/>
                  </a:cubicBezTo>
                  <a:cubicBezTo>
                    <a:pt x="386463" y="717796"/>
                    <a:pt x="219566" y="785388"/>
                    <a:pt x="132109" y="765038"/>
                  </a:cubicBezTo>
                  <a:cubicBezTo>
                    <a:pt x="44652" y="744688"/>
                    <a:pt x="0" y="594173"/>
                    <a:pt x="0" y="383400"/>
                  </a:cubicBezTo>
                  <a:close/>
                </a:path>
              </a:pathLst>
            </a:custGeom>
            <a:solidFill>
              <a:srgbClr val="FFC000"/>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52" name="Google Shape;552;p60"/>
            <p:cNvSpPr/>
            <p:nvPr/>
          </p:nvSpPr>
          <p:spPr>
            <a:xfrm>
              <a:off x="2816348" y="3167806"/>
              <a:ext cx="575700" cy="262200"/>
            </a:xfrm>
            <a:prstGeom prst="ellipse">
              <a:avLst/>
            </a:prstGeom>
            <a:solidFill>
              <a:srgbClr val="FFC000"/>
            </a:solidFill>
            <a:ln>
              <a:noFill/>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53" name="Google Shape;553;p60"/>
            <p:cNvSpPr txBox="1"/>
            <p:nvPr/>
          </p:nvSpPr>
          <p:spPr>
            <a:xfrm>
              <a:off x="1005007" y="3845148"/>
              <a:ext cx="2008533" cy="369300"/>
            </a:xfrm>
            <a:prstGeom prst="rect">
              <a:avLst/>
            </a:prstGeom>
            <a:noFill/>
            <a:ln>
              <a:noFill/>
            </a:ln>
          </p:spPr>
          <p:txBody>
            <a:bodyPr spcFirstLastPara="1" wrap="square" lIns="68569" tIns="34275" rIns="68569" bIns="34275" anchor="t" anchorCtr="0">
              <a:noAutofit/>
            </a:bodyPr>
            <a:lstStyle/>
            <a:p>
              <a:r>
                <a:rPr lang="en-US" sz="1600" dirty="0">
                  <a:solidFill>
                    <a:srgbClr val="FF0000"/>
                  </a:solidFill>
                  <a:latin typeface="Calibri"/>
                  <a:ea typeface="Calibri"/>
                  <a:cs typeface="Calibri"/>
                  <a:sym typeface="Calibri"/>
                </a:rPr>
                <a:t>non-responders</a:t>
              </a:r>
              <a:endParaRPr sz="1600" dirty="0"/>
            </a:p>
          </p:txBody>
        </p:sp>
        <p:grpSp>
          <p:nvGrpSpPr>
            <p:cNvPr id="554" name="Google Shape;554;p60"/>
            <p:cNvGrpSpPr/>
            <p:nvPr/>
          </p:nvGrpSpPr>
          <p:grpSpPr>
            <a:xfrm>
              <a:off x="3080769" y="5094772"/>
              <a:ext cx="198300" cy="191100"/>
              <a:chOff x="9774990" y="3606246"/>
              <a:chExt cx="198300" cy="191100"/>
            </a:xfrm>
          </p:grpSpPr>
          <p:sp>
            <p:nvSpPr>
              <p:cNvPr id="555" name="Google Shape;555;p60"/>
              <p:cNvSpPr/>
              <p:nvPr/>
            </p:nvSpPr>
            <p:spPr>
              <a:xfrm>
                <a:off x="9774990" y="3606246"/>
                <a:ext cx="198300" cy="191100"/>
              </a:xfrm>
              <a:prstGeom prst="ellipse">
                <a:avLst/>
              </a:prstGeom>
              <a:solidFill>
                <a:schemeClr val="lt1"/>
              </a:solidFill>
              <a:ln w="12700" cap="flat" cmpd="sng">
                <a:solidFill>
                  <a:srgbClr val="7030A0"/>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dk1"/>
                  </a:solidFill>
                  <a:latin typeface="Calibri"/>
                  <a:ea typeface="Calibri"/>
                  <a:cs typeface="Calibri"/>
                  <a:sym typeface="Calibri"/>
                </a:endParaRPr>
              </a:p>
            </p:txBody>
          </p:sp>
          <p:sp>
            <p:nvSpPr>
              <p:cNvPr id="556" name="Google Shape;556;p60"/>
              <p:cNvSpPr/>
              <p:nvPr/>
            </p:nvSpPr>
            <p:spPr>
              <a:xfrm>
                <a:off x="9824582" y="3652229"/>
                <a:ext cx="99000" cy="99000"/>
              </a:xfrm>
              <a:prstGeom prst="ellipse">
                <a:avLst/>
              </a:prstGeom>
              <a:solidFill>
                <a:srgbClr val="7030A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grpSp>
        <p:sp>
          <p:nvSpPr>
            <p:cNvPr id="557" name="Google Shape;557;p60"/>
            <p:cNvSpPr txBox="1"/>
            <p:nvPr/>
          </p:nvSpPr>
          <p:spPr>
            <a:xfrm>
              <a:off x="4147830" y="4014107"/>
              <a:ext cx="1430223" cy="369300"/>
            </a:xfrm>
            <a:prstGeom prst="rect">
              <a:avLst/>
            </a:prstGeom>
            <a:noFill/>
            <a:ln>
              <a:noFill/>
            </a:ln>
          </p:spPr>
          <p:txBody>
            <a:bodyPr spcFirstLastPara="1" wrap="square" lIns="68569" tIns="34275" rIns="68569" bIns="34275" anchor="t" anchorCtr="0">
              <a:noAutofit/>
            </a:bodyPr>
            <a:lstStyle/>
            <a:p>
              <a:r>
                <a:rPr lang="en-US" sz="1600" dirty="0">
                  <a:solidFill>
                    <a:srgbClr val="00B050"/>
                  </a:solidFill>
                  <a:latin typeface="Calibri"/>
                  <a:ea typeface="Calibri"/>
                  <a:cs typeface="Calibri"/>
                  <a:sym typeface="Calibri"/>
                </a:rPr>
                <a:t>responders</a:t>
              </a:r>
              <a:endParaRPr sz="1600" dirty="0">
                <a:solidFill>
                  <a:srgbClr val="00B050"/>
                </a:solidFill>
                <a:latin typeface="Calibri"/>
                <a:ea typeface="Calibri"/>
                <a:cs typeface="Calibri"/>
                <a:sym typeface="Calibri"/>
              </a:endParaRPr>
            </a:p>
          </p:txBody>
        </p:sp>
        <p:sp>
          <p:nvSpPr>
            <p:cNvPr id="558" name="Google Shape;558;p60"/>
            <p:cNvSpPr/>
            <p:nvPr/>
          </p:nvSpPr>
          <p:spPr>
            <a:xfrm>
              <a:off x="4165931" y="3820161"/>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59" name="Google Shape;559;p60"/>
            <p:cNvSpPr/>
            <p:nvPr/>
          </p:nvSpPr>
          <p:spPr>
            <a:xfrm>
              <a:off x="3188699" y="3445597"/>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60" name="Google Shape;560;p60"/>
            <p:cNvSpPr/>
            <p:nvPr/>
          </p:nvSpPr>
          <p:spPr>
            <a:xfrm>
              <a:off x="3723971" y="3996846"/>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61" name="Google Shape;561;p60"/>
            <p:cNvSpPr/>
            <p:nvPr/>
          </p:nvSpPr>
          <p:spPr>
            <a:xfrm>
              <a:off x="3899225" y="3820161"/>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62" name="Google Shape;562;p60"/>
            <p:cNvSpPr/>
            <p:nvPr/>
          </p:nvSpPr>
          <p:spPr>
            <a:xfrm>
              <a:off x="3800171" y="3493926"/>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63" name="Google Shape;563;p60"/>
            <p:cNvSpPr/>
            <p:nvPr/>
          </p:nvSpPr>
          <p:spPr>
            <a:xfrm>
              <a:off x="3538829" y="3424028"/>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64" name="Google Shape;564;p60"/>
            <p:cNvSpPr/>
            <p:nvPr/>
          </p:nvSpPr>
          <p:spPr>
            <a:xfrm>
              <a:off x="3278890" y="3745868"/>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65" name="Google Shape;565;p60"/>
            <p:cNvSpPr/>
            <p:nvPr/>
          </p:nvSpPr>
          <p:spPr>
            <a:xfrm>
              <a:off x="3486889" y="3969969"/>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66" name="Google Shape;566;p60"/>
            <p:cNvSpPr/>
            <p:nvPr/>
          </p:nvSpPr>
          <p:spPr>
            <a:xfrm>
              <a:off x="3059429" y="3977712"/>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67" name="Google Shape;567;p60"/>
            <p:cNvSpPr/>
            <p:nvPr/>
          </p:nvSpPr>
          <p:spPr>
            <a:xfrm>
              <a:off x="2836378" y="3770634"/>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cxnSp>
          <p:nvCxnSpPr>
            <p:cNvPr id="568" name="Google Shape;568;p60"/>
            <p:cNvCxnSpPr/>
            <p:nvPr/>
          </p:nvCxnSpPr>
          <p:spPr>
            <a:xfrm flipH="1">
              <a:off x="3300611" y="3219805"/>
              <a:ext cx="168000" cy="2448600"/>
            </a:xfrm>
            <a:prstGeom prst="straightConnector1">
              <a:avLst/>
            </a:prstGeom>
            <a:noFill/>
            <a:ln w="25400" cap="flat" cmpd="sng">
              <a:solidFill>
                <a:schemeClr val="accent5"/>
              </a:solidFill>
              <a:prstDash val="solid"/>
              <a:miter lim="800000"/>
              <a:headEnd type="none" w="sm" len="sm"/>
              <a:tailEnd type="none" w="sm" len="sm"/>
            </a:ln>
          </p:spPr>
        </p:cxnSp>
        <p:sp>
          <p:nvSpPr>
            <p:cNvPr id="569" name="Google Shape;569;p60"/>
            <p:cNvSpPr/>
            <p:nvPr/>
          </p:nvSpPr>
          <p:spPr>
            <a:xfrm>
              <a:off x="3158244" y="4314565"/>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70" name="Google Shape;570;p60"/>
            <p:cNvSpPr/>
            <p:nvPr/>
          </p:nvSpPr>
          <p:spPr>
            <a:xfrm>
              <a:off x="2851123" y="4987832"/>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71" name="Google Shape;571;p60"/>
            <p:cNvSpPr/>
            <p:nvPr/>
          </p:nvSpPr>
          <p:spPr>
            <a:xfrm>
              <a:off x="2513354" y="4651475"/>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72" name="Google Shape;572;p60"/>
            <p:cNvSpPr/>
            <p:nvPr/>
          </p:nvSpPr>
          <p:spPr>
            <a:xfrm>
              <a:off x="2858207" y="4641209"/>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73" name="Google Shape;573;p60"/>
            <p:cNvSpPr/>
            <p:nvPr/>
          </p:nvSpPr>
          <p:spPr>
            <a:xfrm>
              <a:off x="2305757" y="4883164"/>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74" name="Google Shape;574;p60"/>
            <p:cNvSpPr/>
            <p:nvPr/>
          </p:nvSpPr>
          <p:spPr>
            <a:xfrm>
              <a:off x="3876371" y="4149246"/>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75" name="Google Shape;575;p60"/>
            <p:cNvSpPr/>
            <p:nvPr/>
          </p:nvSpPr>
          <p:spPr>
            <a:xfrm>
              <a:off x="3458393" y="4564208"/>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76" name="Google Shape;576;p60"/>
            <p:cNvSpPr/>
            <p:nvPr/>
          </p:nvSpPr>
          <p:spPr>
            <a:xfrm>
              <a:off x="3732136" y="4542155"/>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77" name="Google Shape;577;p60"/>
            <p:cNvSpPr/>
            <p:nvPr/>
          </p:nvSpPr>
          <p:spPr>
            <a:xfrm>
              <a:off x="3585069" y="4907692"/>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78" name="Google Shape;578;p60"/>
            <p:cNvSpPr/>
            <p:nvPr/>
          </p:nvSpPr>
          <p:spPr>
            <a:xfrm>
              <a:off x="3451688" y="5070956"/>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79" name="Google Shape;579;p60"/>
            <p:cNvSpPr/>
            <p:nvPr/>
          </p:nvSpPr>
          <p:spPr>
            <a:xfrm>
              <a:off x="2607544" y="4918380"/>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80" name="Google Shape;580;p60"/>
            <p:cNvSpPr/>
            <p:nvPr/>
          </p:nvSpPr>
          <p:spPr>
            <a:xfrm>
              <a:off x="3896248" y="4833637"/>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81" name="Google Shape;581;p60"/>
            <p:cNvSpPr/>
            <p:nvPr/>
          </p:nvSpPr>
          <p:spPr>
            <a:xfrm>
              <a:off x="3009891" y="4744718"/>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82" name="Google Shape;582;p60"/>
            <p:cNvSpPr txBox="1"/>
            <p:nvPr/>
          </p:nvSpPr>
          <p:spPr>
            <a:xfrm>
              <a:off x="2607544" y="5763009"/>
              <a:ext cx="1591324" cy="369300"/>
            </a:xfrm>
            <a:prstGeom prst="rect">
              <a:avLst/>
            </a:prstGeom>
            <a:noFill/>
            <a:ln>
              <a:noFill/>
            </a:ln>
          </p:spPr>
          <p:txBody>
            <a:bodyPr spcFirstLastPara="1" wrap="square" lIns="68569" tIns="34275" rIns="68569" bIns="34275" anchor="t" anchorCtr="0">
              <a:noAutofit/>
            </a:bodyPr>
            <a:lstStyle/>
            <a:p>
              <a:r>
                <a:rPr lang="en-US" sz="1600" b="1" dirty="0">
                  <a:solidFill>
                    <a:srgbClr val="7030A0"/>
                  </a:solidFill>
                  <a:latin typeface="Calibri"/>
                  <a:ea typeface="Calibri"/>
                  <a:cs typeface="Calibri"/>
                  <a:sym typeface="Calibri"/>
                </a:rPr>
                <a:t>new sample</a:t>
              </a:r>
              <a:endParaRPr sz="1600" dirty="0"/>
            </a:p>
          </p:txBody>
        </p:sp>
        <p:sp>
          <p:nvSpPr>
            <p:cNvPr id="583" name="Google Shape;583;p60"/>
            <p:cNvSpPr/>
            <p:nvPr/>
          </p:nvSpPr>
          <p:spPr>
            <a:xfrm>
              <a:off x="3568430" y="3677983"/>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84" name="Google Shape;584;p60"/>
            <p:cNvSpPr/>
            <p:nvPr/>
          </p:nvSpPr>
          <p:spPr>
            <a:xfrm>
              <a:off x="3209092" y="3246504"/>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85" name="Google Shape;585;p60"/>
            <p:cNvSpPr/>
            <p:nvPr/>
          </p:nvSpPr>
          <p:spPr>
            <a:xfrm>
              <a:off x="3604913" y="4140358"/>
              <a:ext cx="99000" cy="99000"/>
            </a:xfrm>
            <a:prstGeom prst="ellipse">
              <a:avLst/>
            </a:prstGeom>
            <a:solidFill>
              <a:srgbClr val="FF000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86" name="Google Shape;586;p60"/>
            <p:cNvSpPr/>
            <p:nvPr/>
          </p:nvSpPr>
          <p:spPr>
            <a:xfrm>
              <a:off x="2885445" y="3251152"/>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87" name="Google Shape;587;p60"/>
            <p:cNvSpPr/>
            <p:nvPr/>
          </p:nvSpPr>
          <p:spPr>
            <a:xfrm>
              <a:off x="3012493" y="5277481"/>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88" name="Google Shape;588;p60"/>
            <p:cNvSpPr/>
            <p:nvPr/>
          </p:nvSpPr>
          <p:spPr>
            <a:xfrm>
              <a:off x="2739231" y="5293884"/>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89" name="Google Shape;589;p60"/>
            <p:cNvSpPr/>
            <p:nvPr/>
          </p:nvSpPr>
          <p:spPr>
            <a:xfrm>
              <a:off x="3188699" y="4930184"/>
              <a:ext cx="99000" cy="99000"/>
            </a:xfrm>
            <a:prstGeom prst="ellipse">
              <a:avLst/>
            </a:prstGeom>
            <a:solidFill>
              <a:srgbClr val="00B050"/>
            </a:solidFill>
            <a:ln w="19050" cap="flat" cmpd="sng">
              <a:solidFill>
                <a:schemeClr val="lt1"/>
              </a:solidFill>
              <a:prstDash val="solid"/>
              <a:miter lim="800000"/>
              <a:headEnd type="none" w="sm" len="sm"/>
              <a:tailEnd type="none" w="sm" len="sm"/>
            </a:ln>
          </p:spPr>
          <p:txBody>
            <a:bodyPr spcFirstLastPara="1" wrap="square" lIns="68569" tIns="34275" rIns="68569" bIns="34275" anchor="ctr" anchorCtr="0">
              <a:noAutofit/>
            </a:bodyPr>
            <a:lstStyle/>
            <a:p>
              <a:pPr algn="ctr"/>
              <a:endParaRPr sz="1350">
                <a:solidFill>
                  <a:schemeClr val="lt1"/>
                </a:solidFill>
                <a:latin typeface="Calibri"/>
                <a:ea typeface="Calibri"/>
                <a:cs typeface="Calibri"/>
                <a:sym typeface="Calibri"/>
              </a:endParaRPr>
            </a:p>
          </p:txBody>
        </p:sp>
        <p:sp>
          <p:nvSpPr>
            <p:cNvPr id="590" name="Google Shape;590;p60"/>
            <p:cNvSpPr txBox="1"/>
            <p:nvPr/>
          </p:nvSpPr>
          <p:spPr>
            <a:xfrm>
              <a:off x="1563924" y="2478075"/>
              <a:ext cx="1693320" cy="369300"/>
            </a:xfrm>
            <a:prstGeom prst="rect">
              <a:avLst/>
            </a:prstGeom>
            <a:noFill/>
            <a:ln>
              <a:noFill/>
            </a:ln>
          </p:spPr>
          <p:txBody>
            <a:bodyPr spcFirstLastPara="1" wrap="square" lIns="68569" tIns="34275" rIns="68569" bIns="34275" anchor="t" anchorCtr="0">
              <a:noAutofit/>
            </a:bodyPr>
            <a:lstStyle/>
            <a:p>
              <a:r>
                <a:rPr lang="en-US" sz="1600" b="1" dirty="0">
                  <a:solidFill>
                    <a:srgbClr val="FF9900"/>
                  </a:solidFill>
                  <a:latin typeface="Calibri"/>
                  <a:ea typeface="Calibri"/>
                  <a:cs typeface="Calibri"/>
                  <a:sym typeface="Calibri"/>
                </a:rPr>
                <a:t>misclassified</a:t>
              </a:r>
              <a:endParaRPr sz="1600" dirty="0"/>
            </a:p>
          </p:txBody>
        </p:sp>
        <p:cxnSp>
          <p:nvCxnSpPr>
            <p:cNvPr id="591" name="Google Shape;591;p60"/>
            <p:cNvCxnSpPr/>
            <p:nvPr/>
          </p:nvCxnSpPr>
          <p:spPr>
            <a:xfrm>
              <a:off x="2562881" y="2845860"/>
              <a:ext cx="273600" cy="251700"/>
            </a:xfrm>
            <a:prstGeom prst="straightConnector1">
              <a:avLst/>
            </a:prstGeom>
            <a:noFill/>
            <a:ln w="9525" cap="flat" cmpd="sng">
              <a:solidFill>
                <a:srgbClr val="FF9900"/>
              </a:solidFill>
              <a:prstDash val="solid"/>
              <a:miter lim="800000"/>
              <a:headEnd type="none" w="sm" len="sm"/>
              <a:tailEnd type="triangle" w="med" len="med"/>
            </a:ln>
          </p:spPr>
        </p:cxnSp>
        <p:cxnSp>
          <p:nvCxnSpPr>
            <p:cNvPr id="592" name="Google Shape;592;p60"/>
            <p:cNvCxnSpPr/>
            <p:nvPr/>
          </p:nvCxnSpPr>
          <p:spPr>
            <a:xfrm flipH="1">
              <a:off x="3828348" y="3201232"/>
              <a:ext cx="904500" cy="583200"/>
            </a:xfrm>
            <a:prstGeom prst="straightConnector1">
              <a:avLst/>
            </a:prstGeom>
            <a:noFill/>
            <a:ln w="9525" cap="flat" cmpd="sng">
              <a:solidFill>
                <a:srgbClr val="FF9900"/>
              </a:solidFill>
              <a:prstDash val="solid"/>
              <a:miter lim="800000"/>
              <a:headEnd type="none" w="sm" len="sm"/>
              <a:tailEnd type="triangle" w="med" len="med"/>
            </a:ln>
          </p:spPr>
        </p:cxnSp>
        <p:cxnSp>
          <p:nvCxnSpPr>
            <p:cNvPr id="593" name="Google Shape;593;p60"/>
            <p:cNvCxnSpPr/>
            <p:nvPr/>
          </p:nvCxnSpPr>
          <p:spPr>
            <a:xfrm rot="10800000" flipH="1">
              <a:off x="2062993" y="5420891"/>
              <a:ext cx="529200" cy="158700"/>
            </a:xfrm>
            <a:prstGeom prst="straightConnector1">
              <a:avLst/>
            </a:prstGeom>
            <a:noFill/>
            <a:ln w="9525" cap="flat" cmpd="sng">
              <a:solidFill>
                <a:srgbClr val="FF9900"/>
              </a:solidFill>
              <a:prstDash val="solid"/>
              <a:miter lim="800000"/>
              <a:headEnd type="none" w="sm" len="sm"/>
              <a:tailEnd type="triangle" w="med" len="med"/>
            </a:ln>
          </p:spPr>
        </p:cxnSp>
        <p:sp>
          <p:nvSpPr>
            <p:cNvPr id="594" name="Google Shape;594;p60"/>
            <p:cNvSpPr txBox="1"/>
            <p:nvPr/>
          </p:nvSpPr>
          <p:spPr>
            <a:xfrm>
              <a:off x="636375" y="5544974"/>
              <a:ext cx="1642591" cy="369300"/>
            </a:xfrm>
            <a:prstGeom prst="rect">
              <a:avLst/>
            </a:prstGeom>
            <a:noFill/>
            <a:ln>
              <a:noFill/>
            </a:ln>
          </p:spPr>
          <p:txBody>
            <a:bodyPr spcFirstLastPara="1" wrap="square" lIns="68569" tIns="34275" rIns="68569" bIns="34275" anchor="t" anchorCtr="0">
              <a:noAutofit/>
            </a:bodyPr>
            <a:lstStyle/>
            <a:p>
              <a:r>
                <a:rPr lang="en-US" sz="1600" b="1" dirty="0">
                  <a:solidFill>
                    <a:srgbClr val="FF9900"/>
                  </a:solidFill>
                  <a:latin typeface="Calibri"/>
                  <a:ea typeface="Calibri"/>
                  <a:cs typeface="Calibri"/>
                  <a:sym typeface="Calibri"/>
                </a:rPr>
                <a:t>misclassified</a:t>
              </a:r>
              <a:endParaRPr sz="1600" dirty="0"/>
            </a:p>
          </p:txBody>
        </p:sp>
        <p:sp>
          <p:nvSpPr>
            <p:cNvPr id="595" name="Google Shape;595;p60"/>
            <p:cNvSpPr txBox="1"/>
            <p:nvPr/>
          </p:nvSpPr>
          <p:spPr>
            <a:xfrm>
              <a:off x="4198870" y="2831900"/>
              <a:ext cx="1749859" cy="369300"/>
            </a:xfrm>
            <a:prstGeom prst="rect">
              <a:avLst/>
            </a:prstGeom>
            <a:noFill/>
            <a:ln>
              <a:noFill/>
            </a:ln>
          </p:spPr>
          <p:txBody>
            <a:bodyPr spcFirstLastPara="1" wrap="square" lIns="68569" tIns="34275" rIns="68569" bIns="34275" anchor="t" anchorCtr="0">
              <a:noAutofit/>
            </a:bodyPr>
            <a:lstStyle/>
            <a:p>
              <a:r>
                <a:rPr lang="en-US" sz="1600" b="1" dirty="0">
                  <a:solidFill>
                    <a:srgbClr val="FF9900"/>
                  </a:solidFill>
                  <a:latin typeface="Calibri"/>
                  <a:ea typeface="Calibri"/>
                  <a:cs typeface="Calibri"/>
                  <a:sym typeface="Calibri"/>
                </a:rPr>
                <a:t>misclassified</a:t>
              </a:r>
              <a:endParaRPr sz="1600" dirty="0"/>
            </a:p>
          </p:txBody>
        </p:sp>
        <p:cxnSp>
          <p:nvCxnSpPr>
            <p:cNvPr id="596" name="Google Shape;596;p60"/>
            <p:cNvCxnSpPr>
              <a:endCxn id="556" idx="4"/>
            </p:cNvCxnSpPr>
            <p:nvPr/>
          </p:nvCxnSpPr>
          <p:spPr>
            <a:xfrm rot="10800000">
              <a:off x="3179861" y="5239755"/>
              <a:ext cx="0" cy="593100"/>
            </a:xfrm>
            <a:prstGeom prst="straightConnector1">
              <a:avLst/>
            </a:prstGeom>
            <a:noFill/>
            <a:ln w="9525" cap="flat" cmpd="sng">
              <a:solidFill>
                <a:srgbClr val="7030A0"/>
              </a:solidFill>
              <a:prstDash val="solid"/>
              <a:miter lim="800000"/>
              <a:headEnd type="none" w="sm" len="sm"/>
              <a:tailEnd type="none" w="sm" len="sm"/>
            </a:ln>
          </p:spPr>
        </p:cxnSp>
      </p:grpSp>
      <p:sp>
        <p:nvSpPr>
          <p:cNvPr id="94" name="Title 1">
            <a:extLst>
              <a:ext uri="{FF2B5EF4-FFF2-40B4-BE49-F238E27FC236}">
                <a16:creationId xmlns:a16="http://schemas.microsoft.com/office/drawing/2014/main" xmlns="" id="{598E419D-6091-46C6-8AAA-890227D0FB5B}"/>
              </a:ext>
            </a:extLst>
          </p:cNvPr>
          <p:cNvSpPr txBox="1">
            <a:spLocks/>
          </p:cNvSpPr>
          <p:nvPr/>
        </p:nvSpPr>
        <p:spPr>
          <a:xfrm>
            <a:off x="251520" y="5949280"/>
            <a:ext cx="8640960" cy="72008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latin typeface="+mn-lt"/>
              </a:rPr>
              <a:t>Machine learning with FDT is beneficial </a:t>
            </a:r>
            <a:r>
              <a:rPr lang="en-US" sz="2000" dirty="0" smtClean="0">
                <a:latin typeface="+mn-lt"/>
              </a:rPr>
              <a:t>exclusively</a:t>
            </a:r>
          </a:p>
          <a:p>
            <a:r>
              <a:rPr lang="en-US" sz="2000" dirty="0" smtClean="0">
                <a:latin typeface="+mn-lt"/>
              </a:rPr>
              <a:t> </a:t>
            </a:r>
            <a:r>
              <a:rPr lang="en-US" sz="2000" dirty="0">
                <a:latin typeface="+mn-lt"/>
              </a:rPr>
              <a:t>for global ML methods.</a:t>
            </a:r>
            <a:endParaRPr lang="ru-RU" sz="2000" dirty="0">
              <a:latin typeface="+mn-lt"/>
            </a:endParaRPr>
          </a:p>
        </p:txBody>
      </p:sp>
      <p:sp>
        <p:nvSpPr>
          <p:cNvPr id="105" name="Номер слайда 3">
            <a:extLst>
              <a:ext uri="{FF2B5EF4-FFF2-40B4-BE49-F238E27FC236}">
                <a16:creationId xmlns:a16="http://schemas.microsoft.com/office/drawing/2014/main" xmlns="" id="{ADCC5255-D741-46BA-AC46-BBEFC746763E}"/>
              </a:ext>
            </a:extLst>
          </p:cNvPr>
          <p:cNvSpPr>
            <a:spLocks noGrp="1"/>
          </p:cNvSpPr>
          <p:nvPr>
            <p:ph type="sldNum" sz="quarter" idx="12"/>
          </p:nvPr>
        </p:nvSpPr>
        <p:spPr>
          <a:xfrm>
            <a:off x="6949440" y="5776377"/>
            <a:ext cx="2194560" cy="1397039"/>
          </a:xfrm>
        </p:spPr>
        <p:txBody>
          <a:bodyPr/>
          <a:lstStyle/>
          <a:p>
            <a:fld id="{44508283-F789-4792-A453-E41BCB40E001}" type="slidenum">
              <a:rPr lang="ru-RU" smtClean="0"/>
              <a:t>7</a:t>
            </a:fld>
            <a:endParaRPr lang="ru-RU" dirty="0"/>
          </a:p>
        </p:txBody>
      </p:sp>
      <p:pic>
        <p:nvPicPr>
          <p:cNvPr id="96" name="Picture 5">
            <a:extLst>
              <a:ext uri="{FF2B5EF4-FFF2-40B4-BE49-F238E27FC236}">
                <a16:creationId xmlns="" xmlns:a16="http://schemas.microsoft.com/office/drawing/2014/main" id="{7523789D-810C-4A8C-84EF-518021AA75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4132" y="5288132"/>
            <a:ext cx="1569868" cy="1569868"/>
          </a:xfrm>
          <a:prstGeom prst="rect">
            <a:avLst/>
          </a:prstGeom>
        </p:spPr>
      </p:pic>
    </p:spTree>
    <p:extLst>
      <p:ext uri="{BB962C8B-B14F-4D97-AF65-F5344CB8AC3E}">
        <p14:creationId xmlns:p14="http://schemas.microsoft.com/office/powerpoint/2010/main" val="3266786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BB635F-86D1-4F74-B456-07ABE0863D2D}"/>
              </a:ext>
            </a:extLst>
          </p:cNvPr>
          <p:cNvSpPr>
            <a:spLocks noGrp="1"/>
          </p:cNvSpPr>
          <p:nvPr>
            <p:ph type="title"/>
          </p:nvPr>
        </p:nvSpPr>
        <p:spPr/>
        <p:txBody>
          <a:bodyPr/>
          <a:lstStyle/>
          <a:p>
            <a:r>
              <a:rPr lang="en-US" dirty="0"/>
              <a:t>Evaluation of FDT: datasets</a:t>
            </a:r>
            <a:endParaRPr lang="ru-RU" dirty="0"/>
          </a:p>
        </p:txBody>
      </p:sp>
      <p:sp>
        <p:nvSpPr>
          <p:cNvPr id="3" name="Content Placeholder 2">
            <a:extLst>
              <a:ext uri="{FF2B5EF4-FFF2-40B4-BE49-F238E27FC236}">
                <a16:creationId xmlns:a16="http://schemas.microsoft.com/office/drawing/2014/main" xmlns="" id="{5969D8C1-F0B3-4BEB-9A7C-75CA44E7F0B1}"/>
              </a:ext>
            </a:extLst>
          </p:cNvPr>
          <p:cNvSpPr>
            <a:spLocks noGrp="1"/>
          </p:cNvSpPr>
          <p:nvPr>
            <p:ph idx="1"/>
          </p:nvPr>
        </p:nvSpPr>
        <p:spPr>
          <a:xfrm>
            <a:off x="0" y="1397479"/>
            <a:ext cx="7886700" cy="4644548"/>
          </a:xfrm>
        </p:spPr>
        <p:txBody>
          <a:bodyPr>
            <a:normAutofit fontScale="92500" lnSpcReduction="10000"/>
          </a:bodyPr>
          <a:lstStyle/>
          <a:p>
            <a:pPr lvl="1"/>
            <a:r>
              <a:rPr lang="en-US" dirty="0"/>
              <a:t>FDT potential has been evaluated for personalized oncology application for:</a:t>
            </a:r>
          </a:p>
          <a:p>
            <a:pPr lvl="2"/>
            <a:r>
              <a:rPr lang="en-US" dirty="0" smtClean="0"/>
              <a:t>2192 </a:t>
            </a:r>
            <a:r>
              <a:rPr lang="en-US" dirty="0"/>
              <a:t>patients,</a:t>
            </a:r>
          </a:p>
          <a:p>
            <a:pPr lvl="2"/>
            <a:r>
              <a:rPr lang="en-US" dirty="0" smtClean="0"/>
              <a:t>27 </a:t>
            </a:r>
            <a:r>
              <a:rPr lang="en-US" dirty="0"/>
              <a:t>treatment regimens</a:t>
            </a:r>
          </a:p>
          <a:p>
            <a:pPr lvl="2"/>
            <a:r>
              <a:rPr lang="en-US" dirty="0"/>
              <a:t>from </a:t>
            </a:r>
            <a:r>
              <a:rPr lang="en-US" dirty="0" smtClean="0"/>
              <a:t>19 </a:t>
            </a:r>
            <a:r>
              <a:rPr lang="en-US" dirty="0"/>
              <a:t>GEO, 4 </a:t>
            </a:r>
            <a:r>
              <a:rPr lang="en-US" dirty="0" smtClean="0"/>
              <a:t>TARGET, 2 </a:t>
            </a:r>
            <a:r>
              <a:rPr lang="en-US" dirty="0"/>
              <a:t>TCGA </a:t>
            </a:r>
            <a:r>
              <a:rPr lang="en-US" dirty="0" smtClean="0"/>
              <a:t>datasets and 2 our own datasets</a:t>
            </a:r>
            <a:endParaRPr lang="en-US" dirty="0"/>
          </a:p>
          <a:p>
            <a:pPr lvl="1"/>
            <a:endParaRPr lang="en-US" dirty="0"/>
          </a:p>
          <a:p>
            <a:pPr lvl="1"/>
            <a:r>
              <a:rPr lang="en-US" dirty="0"/>
              <a:t>Disease types included breast cancer (10 datasets), multiple myeloma </a:t>
            </a:r>
            <a:r>
              <a:rPr lang="en-US" dirty="0" smtClean="0"/>
              <a:t>(10 </a:t>
            </a:r>
            <a:r>
              <a:rPr lang="en-US" dirty="0"/>
              <a:t>datasets), AML (3 datasets), ALL (1 dataset), Wilms kidney tumor (1 dataset), low-grade glioma (1 dataset) and lung cancer (1 dataset).</a:t>
            </a:r>
          </a:p>
          <a:p>
            <a:endParaRPr lang="en-US" dirty="0"/>
          </a:p>
          <a:p>
            <a:pPr lvl="1"/>
            <a:r>
              <a:rPr lang="en-US" dirty="0"/>
              <a:t>Chemotherapeutics included </a:t>
            </a:r>
            <a:r>
              <a:rPr lang="en-US" dirty="0" err="1"/>
              <a:t>taxanes</a:t>
            </a:r>
            <a:r>
              <a:rPr lang="en-US" dirty="0"/>
              <a:t>, bortezomib, vincristine, trastuzumab, letrozole, tipifarnib, temozolomide, busulfan and cyclophosphamide.</a:t>
            </a:r>
            <a:endParaRPr lang="ru-RU" dirty="0"/>
          </a:p>
        </p:txBody>
      </p:sp>
      <p:sp>
        <p:nvSpPr>
          <p:cNvPr id="4" name="Slide Number Placeholder 3">
            <a:extLst>
              <a:ext uri="{FF2B5EF4-FFF2-40B4-BE49-F238E27FC236}">
                <a16:creationId xmlns:a16="http://schemas.microsoft.com/office/drawing/2014/main" xmlns="" id="{FD1B504C-68C3-4949-93F4-74C036962753}"/>
              </a:ext>
            </a:extLst>
          </p:cNvPr>
          <p:cNvSpPr>
            <a:spLocks noGrp="1"/>
          </p:cNvSpPr>
          <p:nvPr>
            <p:ph type="sldNum" sz="quarter" idx="12"/>
          </p:nvPr>
        </p:nvSpPr>
        <p:spPr/>
        <p:txBody>
          <a:bodyPr/>
          <a:lstStyle/>
          <a:p>
            <a:fld id="{44508283-F789-4792-A453-E41BCB40E001}" type="slidenum">
              <a:rPr lang="ru-RU" smtClean="0"/>
              <a:pPr/>
              <a:t>8</a:t>
            </a:fld>
            <a:endParaRPr lang="ru-RU" dirty="0"/>
          </a:p>
        </p:txBody>
      </p:sp>
      <p:pic>
        <p:nvPicPr>
          <p:cNvPr id="5" name="Picture 5">
            <a:extLst>
              <a:ext uri="{FF2B5EF4-FFF2-40B4-BE49-F238E27FC236}">
                <a16:creationId xmlns="" xmlns:a16="http://schemas.microsoft.com/office/drawing/2014/main" id="{7523789D-810C-4A8C-84EF-518021AA75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4132" y="5288132"/>
            <a:ext cx="1569868" cy="1569868"/>
          </a:xfrm>
          <a:prstGeom prst="rect">
            <a:avLst/>
          </a:prstGeom>
        </p:spPr>
      </p:pic>
    </p:spTree>
    <p:extLst>
      <p:ext uri="{BB962C8B-B14F-4D97-AF65-F5344CB8AC3E}">
        <p14:creationId xmlns:p14="http://schemas.microsoft.com/office/powerpoint/2010/main" val="259571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BB635F-86D1-4F74-B456-07ABE0863D2D}"/>
              </a:ext>
            </a:extLst>
          </p:cNvPr>
          <p:cNvSpPr>
            <a:spLocks noGrp="1"/>
          </p:cNvSpPr>
          <p:nvPr>
            <p:ph type="title"/>
          </p:nvPr>
        </p:nvSpPr>
        <p:spPr/>
        <p:txBody>
          <a:bodyPr/>
          <a:lstStyle/>
          <a:p>
            <a:r>
              <a:rPr lang="en-US" dirty="0"/>
              <a:t>Evaluation of FDT : ML methods</a:t>
            </a:r>
            <a:endParaRPr lang="ru-RU" dirty="0"/>
          </a:p>
        </p:txBody>
      </p:sp>
      <p:sp>
        <p:nvSpPr>
          <p:cNvPr id="3" name="Content Placeholder 2">
            <a:extLst>
              <a:ext uri="{FF2B5EF4-FFF2-40B4-BE49-F238E27FC236}">
                <a16:creationId xmlns:a16="http://schemas.microsoft.com/office/drawing/2014/main" xmlns="" id="{5969D8C1-F0B3-4BEB-9A7C-75CA44E7F0B1}"/>
              </a:ext>
            </a:extLst>
          </p:cNvPr>
          <p:cNvSpPr>
            <a:spLocks noGrp="1"/>
          </p:cNvSpPr>
          <p:nvPr>
            <p:ph idx="1"/>
          </p:nvPr>
        </p:nvSpPr>
        <p:spPr/>
        <p:txBody>
          <a:bodyPr/>
          <a:lstStyle/>
          <a:p>
            <a:pPr lvl="1"/>
            <a:r>
              <a:rPr lang="en-US" dirty="0"/>
              <a:t>Local ML methods:</a:t>
            </a:r>
          </a:p>
          <a:p>
            <a:pPr lvl="2"/>
            <a:r>
              <a:rPr lang="en-US" dirty="0"/>
              <a:t>kNN,</a:t>
            </a:r>
          </a:p>
          <a:p>
            <a:pPr lvl="2"/>
            <a:r>
              <a:rPr lang="en-US" dirty="0"/>
              <a:t>ridge regression (RR)</a:t>
            </a:r>
          </a:p>
          <a:p>
            <a:endParaRPr lang="en-US" dirty="0"/>
          </a:p>
          <a:p>
            <a:endParaRPr lang="en-US" dirty="0"/>
          </a:p>
          <a:p>
            <a:pPr lvl="1"/>
            <a:r>
              <a:rPr lang="en-US" dirty="0"/>
              <a:t>Global ML methods:</a:t>
            </a:r>
          </a:p>
          <a:p>
            <a:pPr lvl="2"/>
            <a:r>
              <a:rPr lang="en-US" dirty="0"/>
              <a:t>support vector machines (SVM),</a:t>
            </a:r>
          </a:p>
          <a:p>
            <a:pPr lvl="2"/>
            <a:r>
              <a:rPr lang="en-US" dirty="0"/>
              <a:t>random forest (RF),</a:t>
            </a:r>
          </a:p>
          <a:p>
            <a:pPr lvl="2"/>
            <a:r>
              <a:rPr lang="en-US" dirty="0"/>
              <a:t>binomial naïve bias (BNB),</a:t>
            </a:r>
          </a:p>
          <a:p>
            <a:pPr lvl="2"/>
            <a:r>
              <a:rPr lang="en-US" dirty="0"/>
              <a:t>multi-layer perceptrons (MLP),</a:t>
            </a:r>
          </a:p>
          <a:p>
            <a:pPr lvl="2"/>
            <a:r>
              <a:rPr lang="en-US" dirty="0"/>
              <a:t>adaptive boosting (ADA)</a:t>
            </a:r>
          </a:p>
        </p:txBody>
      </p:sp>
      <p:sp>
        <p:nvSpPr>
          <p:cNvPr id="4" name="Slide Number Placeholder 3">
            <a:extLst>
              <a:ext uri="{FF2B5EF4-FFF2-40B4-BE49-F238E27FC236}">
                <a16:creationId xmlns:a16="http://schemas.microsoft.com/office/drawing/2014/main" xmlns="" id="{FD1B504C-68C3-4949-93F4-74C036962753}"/>
              </a:ext>
            </a:extLst>
          </p:cNvPr>
          <p:cNvSpPr>
            <a:spLocks noGrp="1"/>
          </p:cNvSpPr>
          <p:nvPr>
            <p:ph type="sldNum" sz="quarter" idx="12"/>
          </p:nvPr>
        </p:nvSpPr>
        <p:spPr/>
        <p:txBody>
          <a:bodyPr/>
          <a:lstStyle/>
          <a:p>
            <a:fld id="{44508283-F789-4792-A453-E41BCB40E001}" type="slidenum">
              <a:rPr lang="ru-RU" smtClean="0"/>
              <a:pPr/>
              <a:t>9</a:t>
            </a:fld>
            <a:endParaRPr lang="ru-RU" dirty="0"/>
          </a:p>
        </p:txBody>
      </p:sp>
      <p:pic>
        <p:nvPicPr>
          <p:cNvPr id="5" name="Picture 5">
            <a:extLst>
              <a:ext uri="{FF2B5EF4-FFF2-40B4-BE49-F238E27FC236}">
                <a16:creationId xmlns="" xmlns:a16="http://schemas.microsoft.com/office/drawing/2014/main" id="{7523789D-810C-4A8C-84EF-518021AA75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74132" y="5288132"/>
            <a:ext cx="1569868" cy="1569868"/>
          </a:xfrm>
          <a:prstGeom prst="rect">
            <a:avLst/>
          </a:prstGeom>
        </p:spPr>
      </p:pic>
    </p:spTree>
    <p:extLst>
      <p:ext uri="{BB962C8B-B14F-4D97-AF65-F5344CB8AC3E}">
        <p14:creationId xmlns:p14="http://schemas.microsoft.com/office/powerpoint/2010/main" val="25108861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485</TotalTime>
  <Words>1113</Words>
  <Application>Microsoft Office PowerPoint</Application>
  <PresentationFormat>Экран (4:3)</PresentationFormat>
  <Paragraphs>158</Paragraphs>
  <Slides>14</Slides>
  <Notes>6</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Calibri Light</vt:lpstr>
      <vt:lpstr>Palatino Linotype</vt:lpstr>
      <vt:lpstr>Raleway</vt:lpstr>
      <vt:lpstr>Office Theme</vt:lpstr>
      <vt:lpstr>Презентация PowerPoint</vt:lpstr>
      <vt:lpstr>Презентация PowerPoint</vt:lpstr>
      <vt:lpstr>Machine learning methods in personalized medicine</vt:lpstr>
      <vt:lpstr>Machine learning in personalized medicine…</vt:lpstr>
      <vt:lpstr>FDT rationale:  filtering irrelevant features </vt:lpstr>
      <vt:lpstr>FDT rationale:  neighbors selection</vt:lpstr>
      <vt:lpstr>FDT rationale:  a hybrid, global + local approach</vt:lpstr>
      <vt:lpstr>Evaluation of FDT: datasets</vt:lpstr>
      <vt:lpstr>Evaluation of FDT : ML methods</vt:lpstr>
      <vt:lpstr>Evaluation of FDT: best global ML methods</vt:lpstr>
      <vt:lpstr>Evaluation of FDT: results</vt:lpstr>
      <vt:lpstr>Publications</vt:lpstr>
      <vt:lpstr>Acknowledgements</vt:lpstr>
      <vt:lpstr>The Team</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Учетная запись Майкрософт</cp:lastModifiedBy>
  <cp:revision>122</cp:revision>
  <dcterms:created xsi:type="dcterms:W3CDTF">2017-05-27T02:37:01Z</dcterms:created>
  <dcterms:modified xsi:type="dcterms:W3CDTF">2021-04-30T15:55:05Z</dcterms:modified>
</cp:coreProperties>
</file>