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1025" r:id="rId2"/>
    <p:sldId id="1037" r:id="rId3"/>
    <p:sldId id="1043" r:id="rId4"/>
    <p:sldId id="1026" r:id="rId5"/>
    <p:sldId id="1029" r:id="rId6"/>
    <p:sldId id="1034" r:id="rId7"/>
    <p:sldId id="1044" r:id="rId8"/>
    <p:sldId id="1032" r:id="rId9"/>
    <p:sldId id="1033" r:id="rId10"/>
    <p:sldId id="1038" r:id="rId11"/>
    <p:sldId id="1027" r:id="rId12"/>
    <p:sldId id="1031" r:id="rId13"/>
    <p:sldId id="1035" r:id="rId14"/>
    <p:sldId id="1036" r:id="rId15"/>
    <p:sldId id="1040" r:id="rId16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FFF00"/>
    <a:srgbClr val="FFFFCC"/>
    <a:srgbClr val="FF3300"/>
    <a:srgbClr val="00FF99"/>
    <a:srgbClr val="FFCCFF"/>
    <a:srgbClr val="660033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912" autoAdjust="0"/>
    <p:restoredTop sz="94273" autoAdjust="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31263"/>
            <a:ext cx="303864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9A3FA894-9C88-40D7-AF5B-894467FCC8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40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52" y="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6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52" y="8832850"/>
            <a:ext cx="303864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D1504B30-BB4C-4E0A-8FB6-FB94B22DBB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08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6589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589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89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89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89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89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6589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89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58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9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590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659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6590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924CED-24C7-4CF5-A4D1-2D3553539B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CF1CD8-08D3-4BBE-812A-2D91B99F93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FA449D-AE7F-4473-B2EC-83C6B4E13E1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0567B1-0FA0-4C1D-81B1-1533F9BC02A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761DF8-EE98-4D57-B43F-C1D71FDAD09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B83A4F-D516-4A8B-8564-C4383137B1E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9C5D9-63CA-4A49-AF64-A2FE925F731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EEC718-7772-484D-AE41-E290D7C4CF3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B8DFC2-A851-424F-9117-25B26085264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3F167-DEBC-457F-B2EC-FE2861B3653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6ADBCA-AAE3-4189-8AF3-82E6CC0D1B4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2AB6C4-DC76-4069-A823-5BCDD410911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E3474-96D3-45E0-AC9E-EDBE6B94AF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9544D8CF-F1FB-44F3-A28F-D98B03B7FA7C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6486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6486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48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7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8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648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87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48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48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4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Naeem%20M%5bAuthor%5d&amp;cauthor=true&amp;cauthor_uid=27043539" TargetMode="External"/><Relationship Id="rId3" Type="http://schemas.openxmlformats.org/officeDocument/2006/relationships/hyperlink" Target="https://www.ncbi.nlm.nih.gov/pubmed/30510626" TargetMode="External"/><Relationship Id="rId7" Type="http://schemas.openxmlformats.org/officeDocument/2006/relationships/hyperlink" Target="https://www.ncbi.nlm.nih.gov/pubmed/?term=Abuawad%20A%5bAuthor%5d&amp;cauthor=true&amp;cauthor_uid=27043539" TargetMode="External"/><Relationship Id="rId2" Type="http://schemas.openxmlformats.org/officeDocument/2006/relationships/hyperlink" Target="https://www.ncbi.nlm.nih.gov/pubmed/31410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Kim%20J%5bAuthor%5d&amp;cauthor=true&amp;cauthor_uid=27043539" TargetMode="External"/><Relationship Id="rId11" Type="http://schemas.openxmlformats.org/officeDocument/2006/relationships/hyperlink" Target="https://www.ncbi.nlm.nih.gov/pubmed/?term=Mousa+s+and+black+seed" TargetMode="External"/><Relationship Id="rId5" Type="http://schemas.openxmlformats.org/officeDocument/2006/relationships/hyperlink" Target="https://www.ncbi.nlm.nih.gov/pubmed/?term=Muralidharan-Chari%20V%5bAuthor%5d&amp;cauthor=true&amp;cauthor_uid=27043539" TargetMode="External"/><Relationship Id="rId10" Type="http://schemas.openxmlformats.org/officeDocument/2006/relationships/hyperlink" Target="https://www.ncbi.nlm.nih.gov/pubmed/?term=Mousa%20SA%5bAuthor%5d&amp;cauthor=true&amp;cauthor_uid=27043539" TargetMode="External"/><Relationship Id="rId4" Type="http://schemas.openxmlformats.org/officeDocument/2006/relationships/hyperlink" Target="https://www.ncbi.nlm.nih.gov/pubmed/28448463" TargetMode="External"/><Relationship Id="rId9" Type="http://schemas.openxmlformats.org/officeDocument/2006/relationships/hyperlink" Target="https://www.ncbi.nlm.nih.gov/pubmed/?term=Cui%20H%5bAuthor%5d&amp;cauthor=true&amp;cauthor_uid=27043539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771"/>
            <a:ext cx="9144000" cy="5812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769" b="1" dirty="0">
              <a:latin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Protective Roles of Black Seed, Thymoquinone Nanoformulations: Potential Nanonutraceuticals in Human Diseases</a:t>
            </a:r>
          </a:p>
          <a:p>
            <a:pPr algn="ctr"/>
            <a:endParaRPr lang="en-US" sz="3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Shaker A. Mousa, PhD, MBA, FACC, FACB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Professor of Pharmacology, Chairman of The Pharmaceutical Research Institute at Albany College of Pharmacy and Health Sciences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600" y="11552238"/>
            <a:ext cx="2362200" cy="22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11704638"/>
            <a:ext cx="2362200" cy="22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0" y="11857038"/>
            <a:ext cx="2362200" cy="22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0" y="12009438"/>
            <a:ext cx="2362200" cy="22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46" y="5824882"/>
            <a:ext cx="2762250" cy="94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03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  <a:effectLst/>
              </a:rPr>
              <a:t>Nano-Nigella Sativa/Nano -TQs</a:t>
            </a:r>
            <a:br>
              <a:rPr lang="en-US" sz="4800" dirty="0">
                <a:solidFill>
                  <a:srgbClr val="FFFF00"/>
                </a:solidFill>
                <a:effectLst/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&amp;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4400" dirty="0">
                <a:effectLst/>
              </a:rPr>
              <a:t>Potential Impact of Nano-Assembly and Products Developments </a:t>
            </a:r>
          </a:p>
        </p:txBody>
      </p:sp>
    </p:spTree>
    <p:extLst>
      <p:ext uri="{BB962C8B-B14F-4D97-AF65-F5344CB8AC3E}">
        <p14:creationId xmlns:p14="http://schemas.microsoft.com/office/powerpoint/2010/main" val="178669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6B144310-1DAA-4D72-8D09-CA0F15E3DD70}"/>
              </a:ext>
            </a:extLst>
          </p:cNvPr>
          <p:cNvGrpSpPr/>
          <p:nvPr/>
        </p:nvGrpSpPr>
        <p:grpSpPr>
          <a:xfrm>
            <a:off x="533400" y="914400"/>
            <a:ext cx="8340936" cy="4475884"/>
            <a:chOff x="-405436" y="232739"/>
            <a:chExt cx="11893339" cy="647773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9EF7EBB-E888-43B8-B882-3A7AFF8C6F27}"/>
                </a:ext>
              </a:extLst>
            </p:cNvPr>
            <p:cNvGrpSpPr/>
            <p:nvPr/>
          </p:nvGrpSpPr>
          <p:grpSpPr>
            <a:xfrm>
              <a:off x="5924041" y="704053"/>
              <a:ext cx="5563862" cy="3024673"/>
              <a:chOff x="-158128" y="-142868"/>
              <a:chExt cx="5563862" cy="302467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A006952B-78E5-4D1E-BCF4-8ACB4901E28B}"/>
                  </a:ext>
                </a:extLst>
              </p:cNvPr>
              <p:cNvGrpSpPr/>
              <p:nvPr/>
            </p:nvGrpSpPr>
            <p:grpSpPr>
              <a:xfrm>
                <a:off x="-158128" y="245283"/>
                <a:ext cx="3421360" cy="1772874"/>
                <a:chOff x="-180703" y="4935994"/>
                <a:chExt cx="3421360" cy="1772874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AFD70BF6-B0AD-414F-AC3F-97AE8A7585FA}"/>
                    </a:ext>
                  </a:extLst>
                </p:cNvPr>
                <p:cNvGrpSpPr/>
                <p:nvPr/>
              </p:nvGrpSpPr>
              <p:grpSpPr>
                <a:xfrm>
                  <a:off x="842681" y="4935994"/>
                  <a:ext cx="1374589" cy="792962"/>
                  <a:chOff x="842681" y="4935994"/>
                  <a:chExt cx="1374589" cy="792962"/>
                </a:xfrm>
              </p:grpSpPr>
              <p:sp>
                <p:nvSpPr>
                  <p:cNvPr id="7" name="Flowchart: Magnetic Disk 6">
                    <a:extLst>
                      <a:ext uri="{FF2B5EF4-FFF2-40B4-BE49-F238E27FC236}">
                        <a16:creationId xmlns:a16="http://schemas.microsoft.com/office/drawing/2014/main" id="{2F8326A3-0C52-4738-A3EA-6AA525422586}"/>
                      </a:ext>
                    </a:extLst>
                  </p:cNvPr>
                  <p:cNvSpPr/>
                  <p:nvPr/>
                </p:nvSpPr>
                <p:spPr>
                  <a:xfrm rot="4348779">
                    <a:off x="1180352" y="4598323"/>
                    <a:ext cx="699247" cy="1374589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356085">
                      <a:defRPr/>
                    </a:pPr>
                    <a:endParaRPr lang="en-US" sz="701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8" name="Flowchart: Magnetic Disk 7">
                    <a:extLst>
                      <a:ext uri="{FF2B5EF4-FFF2-40B4-BE49-F238E27FC236}">
                        <a16:creationId xmlns:a16="http://schemas.microsoft.com/office/drawing/2014/main" id="{7D403DA8-0E0D-437F-AC65-0422E25DA560}"/>
                      </a:ext>
                    </a:extLst>
                  </p:cNvPr>
                  <p:cNvSpPr/>
                  <p:nvPr/>
                </p:nvSpPr>
                <p:spPr>
                  <a:xfrm rot="4348779">
                    <a:off x="883496" y="5003335"/>
                    <a:ext cx="699247" cy="751995"/>
                  </a:xfrm>
                  <a:prstGeom prst="flowChartMagneticDisk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356085">
                      <a:defRPr/>
                    </a:pPr>
                    <a:endParaRPr lang="en-US" sz="701" dirty="0">
                      <a:solidFill>
                        <a:prstClr val="white"/>
                      </a:solidFill>
                      <a:highlight>
                        <a:srgbClr val="FFFF00"/>
                      </a:highlight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AE17EB8-D5F2-4060-977C-0ECDCF12AA14}"/>
                    </a:ext>
                  </a:extLst>
                </p:cNvPr>
                <p:cNvSpPr txBox="1"/>
                <p:nvPr/>
              </p:nvSpPr>
              <p:spPr>
                <a:xfrm>
                  <a:off x="-180703" y="6263437"/>
                  <a:ext cx="3421360" cy="4454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 algn="ctr">
                    <a:defRPr/>
                  </a:pPr>
                  <a:r>
                    <a:rPr lang="en-US" sz="1400" dirty="0"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PLGA- Thymoquinone /PVA</a:t>
                  </a: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60B7D4-554A-406D-A71E-9298748DA78B}"/>
                  </a:ext>
                </a:extLst>
              </p:cNvPr>
              <p:cNvSpPr txBox="1"/>
              <p:nvPr/>
            </p:nvSpPr>
            <p:spPr>
              <a:xfrm>
                <a:off x="784306" y="2480918"/>
                <a:ext cx="1600463" cy="40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56085">
                  <a:defRPr/>
                </a:pPr>
                <a:r>
                  <a:rPr lang="en-US" sz="1200" dirty="0">
                    <a:solidFill>
                      <a:schemeClr val="tx1"/>
                    </a:solidFill>
                    <a:effectLst/>
                    <a:latin typeface="Calibri" panose="020F0502020204030204"/>
                  </a:rPr>
                  <a:t>100ml 1 % PVA</a:t>
                </a:r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3FD3845-DF0C-4BF1-AC9C-7E7A9F08893E}"/>
                  </a:ext>
                </a:extLst>
              </p:cNvPr>
              <p:cNvGrpSpPr/>
              <p:nvPr/>
            </p:nvGrpSpPr>
            <p:grpSpPr>
              <a:xfrm>
                <a:off x="3210011" y="1934588"/>
                <a:ext cx="1064694" cy="860225"/>
                <a:chOff x="1880886" y="3264061"/>
                <a:chExt cx="1985060" cy="1258747"/>
              </a:xfrm>
            </p:grpSpPr>
            <p:sp>
              <p:nvSpPr>
                <p:cNvPr id="11" name="Rounded Rectangle 5">
                  <a:extLst>
                    <a:ext uri="{FF2B5EF4-FFF2-40B4-BE49-F238E27FC236}">
                      <a16:creationId xmlns:a16="http://schemas.microsoft.com/office/drawing/2014/main" id="{50C2469C-E17A-4261-97FF-3BDF5FFF0EB5}"/>
                    </a:ext>
                  </a:extLst>
                </p:cNvPr>
                <p:cNvSpPr/>
                <p:nvPr/>
              </p:nvSpPr>
              <p:spPr>
                <a:xfrm>
                  <a:off x="1880887" y="3264061"/>
                  <a:ext cx="1985059" cy="1258747"/>
                </a:xfrm>
                <a:prstGeom prst="roundRect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E4FD51BC-314F-4C7C-B9EA-9BE36674911C}"/>
                    </a:ext>
                  </a:extLst>
                </p:cNvPr>
                <p:cNvSpPr/>
                <p:nvPr/>
              </p:nvSpPr>
              <p:spPr>
                <a:xfrm>
                  <a:off x="1880886" y="3264061"/>
                  <a:ext cx="1961909" cy="920187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ED4978B-13C2-4B00-A822-D8E993B0FA2E}"/>
                  </a:ext>
                </a:extLst>
              </p:cNvPr>
              <p:cNvGrpSpPr/>
              <p:nvPr/>
            </p:nvGrpSpPr>
            <p:grpSpPr>
              <a:xfrm>
                <a:off x="3382682" y="1303599"/>
                <a:ext cx="770966" cy="1141986"/>
                <a:chOff x="3681505" y="1398494"/>
                <a:chExt cx="770966" cy="1488141"/>
              </a:xfrm>
            </p:grpSpPr>
            <p:sp>
              <p:nvSpPr>
                <p:cNvPr id="15" name="Flowchart: Magnetic Disk 14">
                  <a:extLst>
                    <a:ext uri="{FF2B5EF4-FFF2-40B4-BE49-F238E27FC236}">
                      <a16:creationId xmlns:a16="http://schemas.microsoft.com/office/drawing/2014/main" id="{CA7215EB-2318-40AD-B6B4-412C87919AEB}"/>
                    </a:ext>
                  </a:extLst>
                </p:cNvPr>
                <p:cNvSpPr/>
                <p:nvPr/>
              </p:nvSpPr>
              <p:spPr>
                <a:xfrm>
                  <a:off x="3681506" y="1398494"/>
                  <a:ext cx="770965" cy="1488141"/>
                </a:xfrm>
                <a:prstGeom prst="flowChartMagneticDisk">
                  <a:avLst/>
                </a:prstGeom>
                <a:solidFill>
                  <a:schemeClr val="bg1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6" name="Flowchart: Magnetic Disk 15">
                  <a:extLst>
                    <a:ext uri="{FF2B5EF4-FFF2-40B4-BE49-F238E27FC236}">
                      <a16:creationId xmlns:a16="http://schemas.microsoft.com/office/drawing/2014/main" id="{18B34A93-B8AB-4D33-A6F4-9FABF5D8E329}"/>
                    </a:ext>
                  </a:extLst>
                </p:cNvPr>
                <p:cNvSpPr/>
                <p:nvPr/>
              </p:nvSpPr>
              <p:spPr>
                <a:xfrm>
                  <a:off x="3681505" y="2133599"/>
                  <a:ext cx="770965" cy="753035"/>
                </a:xfrm>
                <a:prstGeom prst="flowChartMagneticDisk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008BFBE1-DF2E-411A-A386-C050877D9BC9}"/>
                  </a:ext>
                </a:extLst>
              </p:cNvPr>
              <p:cNvGrpSpPr/>
              <p:nvPr/>
            </p:nvGrpSpPr>
            <p:grpSpPr>
              <a:xfrm>
                <a:off x="3607728" y="421087"/>
                <a:ext cx="1798006" cy="1962245"/>
                <a:chOff x="3382682" y="3187311"/>
                <a:chExt cx="1798006" cy="25499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C576F509-0983-4A07-9C59-9AAC54788466}"/>
                    </a:ext>
                  </a:extLst>
                </p:cNvPr>
                <p:cNvSpPr/>
                <p:nvPr/>
              </p:nvSpPr>
              <p:spPr>
                <a:xfrm>
                  <a:off x="3476354" y="3292658"/>
                  <a:ext cx="45719" cy="180391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" name="Rounded Rectangle 11">
                  <a:extLst>
                    <a:ext uri="{FF2B5EF4-FFF2-40B4-BE49-F238E27FC236}">
                      <a16:creationId xmlns:a16="http://schemas.microsoft.com/office/drawing/2014/main" id="{0DE1E7B4-7CCE-4A1A-AC07-3769FB9A8C82}"/>
                    </a:ext>
                  </a:extLst>
                </p:cNvPr>
                <p:cNvSpPr/>
                <p:nvPr/>
              </p:nvSpPr>
              <p:spPr>
                <a:xfrm>
                  <a:off x="3382682" y="3238792"/>
                  <a:ext cx="237281" cy="717630"/>
                </a:xfrm>
                <a:prstGeom prst="roundRect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C1C39DFC-55B0-482C-9A1E-A616D568140E}"/>
                    </a:ext>
                  </a:extLst>
                </p:cNvPr>
                <p:cNvSpPr/>
                <p:nvPr/>
              </p:nvSpPr>
              <p:spPr>
                <a:xfrm>
                  <a:off x="3464448" y="3322585"/>
                  <a:ext cx="1371600" cy="97318"/>
                </a:xfrm>
                <a:prstGeom prst="rect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1" name="Rounded Rectangle 13">
                  <a:extLst>
                    <a:ext uri="{FF2B5EF4-FFF2-40B4-BE49-F238E27FC236}">
                      <a16:creationId xmlns:a16="http://schemas.microsoft.com/office/drawing/2014/main" id="{34B1B705-3F86-40E3-8340-F8A933930014}"/>
                    </a:ext>
                  </a:extLst>
                </p:cNvPr>
                <p:cNvSpPr/>
                <p:nvPr/>
              </p:nvSpPr>
              <p:spPr>
                <a:xfrm>
                  <a:off x="4793739" y="3187311"/>
                  <a:ext cx="45719" cy="2207524"/>
                </a:xfrm>
                <a:prstGeom prst="roundRect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5E3A2E1E-3FE2-429F-8497-3670C037219A}"/>
                    </a:ext>
                  </a:extLst>
                </p:cNvPr>
                <p:cNvSpPr/>
                <p:nvPr/>
              </p:nvSpPr>
              <p:spPr>
                <a:xfrm>
                  <a:off x="4452508" y="5336962"/>
                  <a:ext cx="728180" cy="400261"/>
                </a:xfrm>
                <a:prstGeom prst="ellips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9EE11A0B-F103-43BB-8E2E-E0401288B9E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64803" y="2169228"/>
                <a:ext cx="1602712" cy="246917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Arrow: Curved Left 23">
                <a:extLst>
                  <a:ext uri="{FF2B5EF4-FFF2-40B4-BE49-F238E27FC236}">
                    <a16:creationId xmlns:a16="http://schemas.microsoft.com/office/drawing/2014/main" id="{8FAF6E7E-3D05-45EA-ADFD-DC30F6721786}"/>
                  </a:ext>
                </a:extLst>
              </p:cNvPr>
              <p:cNvSpPr/>
              <p:nvPr/>
            </p:nvSpPr>
            <p:spPr>
              <a:xfrm rot="17182204">
                <a:off x="2476606" y="-272616"/>
                <a:ext cx="632759" cy="1670494"/>
              </a:xfrm>
              <a:prstGeom prst="curvedLeftArrow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356085">
                  <a:defRPr/>
                </a:pPr>
                <a:endParaRPr lang="en-US" sz="701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D2A83EE-4DF1-4213-AA7E-283365465E24}"/>
                  </a:ext>
                </a:extLst>
              </p:cNvPr>
              <p:cNvSpPr txBox="1"/>
              <p:nvPr/>
            </p:nvSpPr>
            <p:spPr>
              <a:xfrm>
                <a:off x="2475882" y="-142868"/>
                <a:ext cx="1468256" cy="40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56085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effectLst/>
                    <a:latin typeface="Calibri" panose="020F0502020204030204"/>
                  </a:rPr>
                  <a:t>Drop by drop</a:t>
                </a:r>
              </a:p>
            </p:txBody>
          </p:sp>
        </p:grpSp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D9B41B1F-9890-4759-9483-DFE6A5C93857}"/>
                </a:ext>
              </a:extLst>
            </p:cNvPr>
            <p:cNvSpPr/>
            <p:nvPr/>
          </p:nvSpPr>
          <p:spPr>
            <a:xfrm rot="20132576">
              <a:off x="5287154" y="1933436"/>
              <a:ext cx="1326777" cy="554023"/>
            </a:xfrm>
            <a:prstGeom prst="rightArrow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356085">
                <a:defRPr/>
              </a:pPr>
              <a:endParaRPr lang="en-US" sz="701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95D0715-3490-4E9B-8479-F544A73C0DDC}"/>
                </a:ext>
              </a:extLst>
            </p:cNvPr>
            <p:cNvSpPr txBox="1"/>
            <p:nvPr/>
          </p:nvSpPr>
          <p:spPr>
            <a:xfrm>
              <a:off x="174281" y="5864153"/>
              <a:ext cx="8704087" cy="846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3532" indent="-133532" defTabSz="356085"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chemeClr val="tx1"/>
                  </a:solidFill>
                  <a:effectLst/>
                  <a:latin typeface="Calibri" panose="020F0502020204030204"/>
                </a:rPr>
                <a:t>Dialysis with 12 kD membrane for 2 days</a:t>
              </a:r>
            </a:p>
            <a:p>
              <a:pPr marL="133532" indent="-133532" defTabSz="356085"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chemeClr val="tx1"/>
                  </a:solidFill>
                  <a:effectLst/>
                  <a:latin typeface="Calibri" panose="020F0502020204030204"/>
                </a:rPr>
                <a:t>Centrifugation and freeze drying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0AF9F3-DB7F-40AD-A186-7D49C9B27331}"/>
                </a:ext>
              </a:extLst>
            </p:cNvPr>
            <p:cNvGrpSpPr/>
            <p:nvPr/>
          </p:nvGrpSpPr>
          <p:grpSpPr>
            <a:xfrm>
              <a:off x="-405436" y="659018"/>
              <a:ext cx="6135049" cy="3548202"/>
              <a:chOff x="-479253" y="3180191"/>
              <a:chExt cx="6135049" cy="3548202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3A09F0AC-4362-4433-AC30-0FC51497CE60}"/>
                  </a:ext>
                </a:extLst>
              </p:cNvPr>
              <p:cNvGrpSpPr/>
              <p:nvPr/>
            </p:nvGrpSpPr>
            <p:grpSpPr>
              <a:xfrm>
                <a:off x="-479253" y="3613538"/>
                <a:ext cx="3865065" cy="1706872"/>
                <a:chOff x="-276782" y="4935994"/>
                <a:chExt cx="3865065" cy="1706872"/>
              </a:xfrm>
            </p:grpSpPr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3DD1BA6E-4273-4138-84CD-A8190DB3E072}"/>
                    </a:ext>
                  </a:extLst>
                </p:cNvPr>
                <p:cNvGrpSpPr/>
                <p:nvPr/>
              </p:nvGrpSpPr>
              <p:grpSpPr>
                <a:xfrm>
                  <a:off x="842681" y="4935994"/>
                  <a:ext cx="1374589" cy="792962"/>
                  <a:chOff x="842681" y="4935994"/>
                  <a:chExt cx="1374589" cy="792962"/>
                </a:xfrm>
              </p:grpSpPr>
              <p:sp>
                <p:nvSpPr>
                  <p:cNvPr id="50" name="Flowchart: Magnetic Disk 49">
                    <a:extLst>
                      <a:ext uri="{FF2B5EF4-FFF2-40B4-BE49-F238E27FC236}">
                        <a16:creationId xmlns:a16="http://schemas.microsoft.com/office/drawing/2014/main" id="{5E8B1189-C84F-45D3-BC16-E42D4E3A5E15}"/>
                      </a:ext>
                    </a:extLst>
                  </p:cNvPr>
                  <p:cNvSpPr/>
                  <p:nvPr/>
                </p:nvSpPr>
                <p:spPr>
                  <a:xfrm rot="4348779">
                    <a:off x="1180352" y="4598323"/>
                    <a:ext cx="699247" cy="1374589"/>
                  </a:xfrm>
                  <a:prstGeom prst="flowChartMagneticDisk">
                    <a:avLst/>
                  </a:prstGeom>
                  <a:solidFill>
                    <a:schemeClr val="bg1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356085">
                      <a:defRPr/>
                    </a:pPr>
                    <a:endParaRPr lang="en-US" sz="701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51" name="Flowchart: Magnetic Disk 50">
                    <a:extLst>
                      <a:ext uri="{FF2B5EF4-FFF2-40B4-BE49-F238E27FC236}">
                        <a16:creationId xmlns:a16="http://schemas.microsoft.com/office/drawing/2014/main" id="{9A8CF492-A4C8-4C38-B62B-88F5AFDD6ADA}"/>
                      </a:ext>
                    </a:extLst>
                  </p:cNvPr>
                  <p:cNvSpPr/>
                  <p:nvPr/>
                </p:nvSpPr>
                <p:spPr>
                  <a:xfrm rot="4348779">
                    <a:off x="883496" y="5003335"/>
                    <a:ext cx="699247" cy="751995"/>
                  </a:xfrm>
                  <a:prstGeom prst="flowChartMagneticDisk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defTabSz="356085">
                      <a:defRPr/>
                    </a:pPr>
                    <a:endParaRPr lang="en-US" sz="701" dirty="0">
                      <a:solidFill>
                        <a:prstClr val="white"/>
                      </a:solidFill>
                      <a:highlight>
                        <a:srgbClr val="FFFF00"/>
                      </a:highlight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A64678D1-78DE-431F-A8C3-FE810B382218}"/>
                    </a:ext>
                  </a:extLst>
                </p:cNvPr>
                <p:cNvSpPr txBox="1"/>
                <p:nvPr/>
              </p:nvSpPr>
              <p:spPr>
                <a:xfrm>
                  <a:off x="-276782" y="5885635"/>
                  <a:ext cx="3865065" cy="7572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356085">
                    <a:defRPr/>
                  </a:pPr>
                  <a:r>
                    <a:rPr lang="en-US" sz="1400" b="1" dirty="0">
                      <a:solidFill>
                        <a:schemeClr val="tx1"/>
                      </a:solidFill>
                      <a:effectLst/>
                      <a:latin typeface="Calibri" panose="020F0502020204030204"/>
                    </a:rPr>
                    <a:t>2 g PLGA + 100 mg Thymoquinone</a:t>
                  </a:r>
                </a:p>
                <a:p>
                  <a:pPr defTabSz="356085">
                    <a:defRPr/>
                  </a:pPr>
                  <a:r>
                    <a:rPr lang="en-US" sz="1400" b="1" dirty="0">
                      <a:solidFill>
                        <a:schemeClr val="tx1"/>
                      </a:solidFill>
                      <a:effectLst/>
                      <a:latin typeface="Calibri" panose="020F0502020204030204"/>
                    </a:rPr>
                    <a:t>(Dissolved in 20 ml DMSO)</a:t>
                  </a:r>
                </a:p>
              </p:txBody>
            </p: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90794E-A76B-4304-821A-E22375D60722}"/>
                  </a:ext>
                </a:extLst>
              </p:cNvPr>
              <p:cNvSpPr txBox="1"/>
              <p:nvPr/>
            </p:nvSpPr>
            <p:spPr>
              <a:xfrm>
                <a:off x="462917" y="5728916"/>
                <a:ext cx="1930065" cy="601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56085">
                  <a:defRPr/>
                </a:pPr>
                <a:r>
                  <a:rPr lang="en-US" sz="1400" dirty="0">
                    <a:solidFill>
                      <a:schemeClr val="tx1"/>
                    </a:solidFill>
                    <a:effectLst/>
                    <a:latin typeface="Calibri" panose="020F0502020204030204"/>
                  </a:rPr>
                  <a:t>100 ml 2 % PVA </a:t>
                </a:r>
              </a:p>
              <a:p>
                <a:pPr defTabSz="356085">
                  <a:defRPr/>
                </a:pPr>
                <a:endParaRPr lang="en-US" sz="70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6D1DEF8-A4B3-452E-8600-AB4D411AD649}"/>
                  </a:ext>
                </a:extLst>
              </p:cNvPr>
              <p:cNvGrpSpPr/>
              <p:nvPr/>
            </p:nvGrpSpPr>
            <p:grpSpPr>
              <a:xfrm>
                <a:off x="2984965" y="5302843"/>
                <a:ext cx="1064694" cy="860225"/>
                <a:chOff x="1880886" y="3264061"/>
                <a:chExt cx="1985060" cy="1258747"/>
              </a:xfrm>
            </p:grpSpPr>
            <p:sp>
              <p:nvSpPr>
                <p:cNvPr id="46" name="Rounded Rectangle 5">
                  <a:extLst>
                    <a:ext uri="{FF2B5EF4-FFF2-40B4-BE49-F238E27FC236}">
                      <a16:creationId xmlns:a16="http://schemas.microsoft.com/office/drawing/2014/main" id="{B0EF1CEC-7679-4512-ACA5-9047CF3D9AFB}"/>
                    </a:ext>
                  </a:extLst>
                </p:cNvPr>
                <p:cNvSpPr/>
                <p:nvPr/>
              </p:nvSpPr>
              <p:spPr>
                <a:xfrm>
                  <a:off x="1880887" y="3264061"/>
                  <a:ext cx="1985059" cy="1258747"/>
                </a:xfrm>
                <a:prstGeom prst="roundRect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B062050E-7249-4938-82E0-44933F3A8DCA}"/>
                    </a:ext>
                  </a:extLst>
                </p:cNvPr>
                <p:cNvSpPr/>
                <p:nvPr/>
              </p:nvSpPr>
              <p:spPr>
                <a:xfrm>
                  <a:off x="1880886" y="3264061"/>
                  <a:ext cx="1961909" cy="920187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8FD89A-1DDF-4F2E-B0B9-AB5980C5FA8D}"/>
                  </a:ext>
                </a:extLst>
              </p:cNvPr>
              <p:cNvSpPr txBox="1"/>
              <p:nvPr/>
            </p:nvSpPr>
            <p:spPr>
              <a:xfrm>
                <a:off x="896749" y="6163068"/>
                <a:ext cx="4759047" cy="565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356085">
                  <a:defRPr/>
                </a:pPr>
                <a:r>
                  <a:rPr lang="en-US" sz="969" dirty="0">
                    <a:latin typeface="Calibri" panose="020F0502020204030204"/>
                  </a:rPr>
                  <a:t>- Homogenizer 15 min</a:t>
                </a:r>
              </a:p>
              <a:p>
                <a:pPr defTabSz="356085">
                  <a:defRPr/>
                </a:pPr>
                <a:r>
                  <a:rPr lang="en-US" sz="969" dirty="0">
                    <a:latin typeface="Calibri" panose="020F0502020204030204"/>
                  </a:rPr>
                  <a:t>- US Probe 80 W for 90 min</a:t>
                </a:r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5FA2DA1A-E6CA-400A-8684-07FEC0D2B9E9}"/>
                  </a:ext>
                </a:extLst>
              </p:cNvPr>
              <p:cNvGrpSpPr/>
              <p:nvPr/>
            </p:nvGrpSpPr>
            <p:grpSpPr>
              <a:xfrm>
                <a:off x="3157636" y="4671854"/>
                <a:ext cx="770966" cy="1141986"/>
                <a:chOff x="3681505" y="1398494"/>
                <a:chExt cx="770966" cy="1488141"/>
              </a:xfrm>
            </p:grpSpPr>
            <p:sp>
              <p:nvSpPr>
                <p:cNvPr id="44" name="Flowchart: Magnetic Disk 43">
                  <a:extLst>
                    <a:ext uri="{FF2B5EF4-FFF2-40B4-BE49-F238E27FC236}">
                      <a16:creationId xmlns:a16="http://schemas.microsoft.com/office/drawing/2014/main" id="{3589E8A6-DD0C-45BC-9158-3081939C5EAC}"/>
                    </a:ext>
                  </a:extLst>
                </p:cNvPr>
                <p:cNvSpPr/>
                <p:nvPr/>
              </p:nvSpPr>
              <p:spPr>
                <a:xfrm>
                  <a:off x="3681506" y="1398494"/>
                  <a:ext cx="770965" cy="1488141"/>
                </a:xfrm>
                <a:prstGeom prst="flowChartMagneticDisk">
                  <a:avLst/>
                </a:prstGeom>
                <a:solidFill>
                  <a:schemeClr val="bg1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5" name="Flowchart: Magnetic Disk 44">
                  <a:extLst>
                    <a:ext uri="{FF2B5EF4-FFF2-40B4-BE49-F238E27FC236}">
                      <a16:creationId xmlns:a16="http://schemas.microsoft.com/office/drawing/2014/main" id="{D0298060-506D-43D8-8BC8-FD98D3073967}"/>
                    </a:ext>
                  </a:extLst>
                </p:cNvPr>
                <p:cNvSpPr/>
                <p:nvPr/>
              </p:nvSpPr>
              <p:spPr>
                <a:xfrm>
                  <a:off x="3681505" y="2133599"/>
                  <a:ext cx="770965" cy="753035"/>
                </a:xfrm>
                <a:prstGeom prst="flowChartMagneticDisk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09C47035-CA1C-470C-AB42-4BF398FE2FA7}"/>
                  </a:ext>
                </a:extLst>
              </p:cNvPr>
              <p:cNvGrpSpPr/>
              <p:nvPr/>
            </p:nvGrpSpPr>
            <p:grpSpPr>
              <a:xfrm>
                <a:off x="3382682" y="3789342"/>
                <a:ext cx="1798006" cy="1962245"/>
                <a:chOff x="3382682" y="3187311"/>
                <a:chExt cx="1798006" cy="2549912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0AF928E7-FA67-4222-93AF-E9A24B7B9E33}"/>
                    </a:ext>
                  </a:extLst>
                </p:cNvPr>
                <p:cNvSpPr/>
                <p:nvPr/>
              </p:nvSpPr>
              <p:spPr>
                <a:xfrm>
                  <a:off x="3476354" y="3292658"/>
                  <a:ext cx="45719" cy="180391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0" name="Rounded Rectangle 11">
                  <a:extLst>
                    <a:ext uri="{FF2B5EF4-FFF2-40B4-BE49-F238E27FC236}">
                      <a16:creationId xmlns:a16="http://schemas.microsoft.com/office/drawing/2014/main" id="{2CA86065-47C2-4F7A-A1DF-209C9328DB20}"/>
                    </a:ext>
                  </a:extLst>
                </p:cNvPr>
                <p:cNvSpPr/>
                <p:nvPr/>
              </p:nvSpPr>
              <p:spPr>
                <a:xfrm>
                  <a:off x="3382682" y="3238792"/>
                  <a:ext cx="237281" cy="71763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25959B06-6634-46DA-B9E0-CF5427D86F85}"/>
                    </a:ext>
                  </a:extLst>
                </p:cNvPr>
                <p:cNvSpPr/>
                <p:nvPr/>
              </p:nvSpPr>
              <p:spPr>
                <a:xfrm>
                  <a:off x="3464448" y="3322585"/>
                  <a:ext cx="1371600" cy="97318"/>
                </a:xfrm>
                <a:prstGeom prst="rect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2" name="Rounded Rectangle 13">
                  <a:extLst>
                    <a:ext uri="{FF2B5EF4-FFF2-40B4-BE49-F238E27FC236}">
                      <a16:creationId xmlns:a16="http://schemas.microsoft.com/office/drawing/2014/main" id="{FBB7805F-D659-42C3-8A15-80E46A93E897}"/>
                    </a:ext>
                  </a:extLst>
                </p:cNvPr>
                <p:cNvSpPr/>
                <p:nvPr/>
              </p:nvSpPr>
              <p:spPr>
                <a:xfrm>
                  <a:off x="4793739" y="3187311"/>
                  <a:ext cx="45719" cy="2207524"/>
                </a:xfrm>
                <a:prstGeom prst="roundRect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6079DBA7-2AAC-49AD-8500-539CA2A7A0A6}"/>
                    </a:ext>
                  </a:extLst>
                </p:cNvPr>
                <p:cNvSpPr/>
                <p:nvPr/>
              </p:nvSpPr>
              <p:spPr>
                <a:xfrm>
                  <a:off x="4452508" y="5336962"/>
                  <a:ext cx="728180" cy="400261"/>
                </a:xfrm>
                <a:prstGeom prst="ellips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356085">
                    <a:defRPr/>
                  </a:pPr>
                  <a:endParaRPr lang="en-US" sz="701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9A449300-3DAA-4D9F-8735-E8F520E2FD7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39757" y="5537483"/>
                <a:ext cx="1602712" cy="246917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Arrow: Curved Left 36">
                <a:extLst>
                  <a:ext uri="{FF2B5EF4-FFF2-40B4-BE49-F238E27FC236}">
                    <a16:creationId xmlns:a16="http://schemas.microsoft.com/office/drawing/2014/main" id="{0B33C090-EB64-41ED-B287-33824222263E}"/>
                  </a:ext>
                </a:extLst>
              </p:cNvPr>
              <p:cNvSpPr/>
              <p:nvPr/>
            </p:nvSpPr>
            <p:spPr>
              <a:xfrm rot="17182204">
                <a:off x="2251560" y="3095639"/>
                <a:ext cx="632759" cy="1670494"/>
              </a:xfrm>
              <a:prstGeom prst="curvedLeftArrow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356085">
                  <a:defRPr/>
                </a:pPr>
                <a:endParaRPr lang="en-US" sz="701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EB0DA36-0564-4D49-BF36-98F6931CE348}"/>
                  </a:ext>
                </a:extLst>
              </p:cNvPr>
              <p:cNvSpPr txBox="1"/>
              <p:nvPr/>
            </p:nvSpPr>
            <p:spPr>
              <a:xfrm>
                <a:off x="2134351" y="3180191"/>
                <a:ext cx="1362748" cy="378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356085">
                  <a:defRPr/>
                </a:pPr>
                <a:r>
                  <a:rPr lang="en-US" sz="1100" b="1" dirty="0">
                    <a:solidFill>
                      <a:schemeClr val="tx1"/>
                    </a:solidFill>
                    <a:effectLst/>
                    <a:latin typeface="Calibri" panose="020F0502020204030204"/>
                  </a:rPr>
                  <a:t>Drop by drop</a:t>
                </a: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6D3FB6-C5DA-4F46-B7E0-73EB04339751}"/>
                </a:ext>
              </a:extLst>
            </p:cNvPr>
            <p:cNvSpPr txBox="1"/>
            <p:nvPr/>
          </p:nvSpPr>
          <p:spPr>
            <a:xfrm>
              <a:off x="1111388" y="232739"/>
              <a:ext cx="2193561" cy="445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56085">
                <a:defRPr/>
              </a:pPr>
              <a:r>
                <a:rPr lang="en-US" sz="1400" b="1" dirty="0">
                  <a:solidFill>
                    <a:schemeClr val="tx1"/>
                  </a:solidFill>
                  <a:effectLst/>
                  <a:latin typeface="Calibri" panose="020F0502020204030204"/>
                </a:rPr>
                <a:t>Primary Emulsion 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C20407C-5E29-42B8-8B96-189C50DAFAED}"/>
                </a:ext>
              </a:extLst>
            </p:cNvPr>
            <p:cNvSpPr txBox="1"/>
            <p:nvPr/>
          </p:nvSpPr>
          <p:spPr>
            <a:xfrm>
              <a:off x="8305936" y="269163"/>
              <a:ext cx="2119322" cy="445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56085">
                <a:defRPr/>
              </a:pPr>
              <a:r>
                <a:rPr lang="en-US" sz="1400" b="1" dirty="0">
                  <a:solidFill>
                    <a:schemeClr val="tx1"/>
                  </a:solidFill>
                  <a:effectLst/>
                  <a:latin typeface="Calibri" panose="020F0502020204030204"/>
                </a:rPr>
                <a:t>Double Emulsion </a:t>
              </a:r>
            </a:p>
          </p:txBody>
        </p:sp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4916BDBD-9874-4A7B-B459-E50318589CA6}"/>
                </a:ext>
              </a:extLst>
            </p:cNvPr>
            <p:cNvSpPr/>
            <p:nvPr/>
          </p:nvSpPr>
          <p:spPr>
            <a:xfrm rot="9422305">
              <a:off x="7283530" y="4976451"/>
              <a:ext cx="2876874" cy="820440"/>
            </a:xfrm>
            <a:prstGeom prst="rightArrow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356085">
                <a:defRPr/>
              </a:pPr>
              <a:endParaRPr lang="en-US" sz="701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5" name="Title 1">
            <a:extLst>
              <a:ext uri="{FF2B5EF4-FFF2-40B4-BE49-F238E27FC236}">
                <a16:creationId xmlns:a16="http://schemas.microsoft.com/office/drawing/2014/main" id="{6CA24FD0-7211-4B2B-8D14-470C6111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072"/>
            <a:ext cx="9144000" cy="63447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Nigella Sativa - Thymoquinones Nanoformulation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0F9E430-AD86-428B-A8AB-E232DDDECC66}"/>
              </a:ext>
            </a:extLst>
          </p:cNvPr>
          <p:cNvSpPr txBox="1"/>
          <p:nvPr/>
        </p:nvSpPr>
        <p:spPr>
          <a:xfrm>
            <a:off x="5219053" y="3656531"/>
            <a:ext cx="1884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56085">
              <a:defRPr/>
            </a:pPr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/>
              </a:rPr>
              <a:t>- Homogenizer 15 min</a:t>
            </a:r>
          </a:p>
          <a:p>
            <a:pPr defTabSz="356085">
              <a:defRPr/>
            </a:pPr>
            <a:r>
              <a:rPr lang="en-US" sz="1200" dirty="0">
                <a:solidFill>
                  <a:schemeClr val="tx1"/>
                </a:solidFill>
                <a:effectLst/>
                <a:latin typeface="Calibri" panose="020F0502020204030204"/>
              </a:rPr>
              <a:t>- US Probe 60 W for 90 min</a:t>
            </a:r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272203" y="642955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</p:spTree>
    <p:extLst>
      <p:ext uri="{BB962C8B-B14F-4D97-AF65-F5344CB8AC3E}">
        <p14:creationId xmlns:p14="http://schemas.microsoft.com/office/powerpoint/2010/main" val="311461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152BCEF-23E8-4468-B6B0-E2EB19C3F179}"/>
              </a:ext>
            </a:extLst>
          </p:cNvPr>
          <p:cNvSpPr/>
          <p:nvPr/>
        </p:nvSpPr>
        <p:spPr>
          <a:xfrm>
            <a:off x="3832576" y="3019592"/>
            <a:ext cx="1340602" cy="1108145"/>
          </a:xfrm>
          <a:prstGeom prst="ellipse">
            <a:avLst/>
          </a:prstGeom>
          <a:ln w="508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Nano-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TQ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BED864-3D81-42F8-A8C1-1551472B2BDA}"/>
              </a:ext>
            </a:extLst>
          </p:cNvPr>
          <p:cNvSpPr/>
          <p:nvPr/>
        </p:nvSpPr>
        <p:spPr>
          <a:xfrm>
            <a:off x="5730806" y="914400"/>
            <a:ext cx="1965394" cy="1184703"/>
          </a:xfrm>
          <a:prstGeom prst="ellipse">
            <a:avLst/>
          </a:prstGeom>
          <a:ln w="508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Anticancer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4A2D5E-3DE3-41A4-A585-BD99F4EB4DC7}"/>
              </a:ext>
            </a:extLst>
          </p:cNvPr>
          <p:cNvCxnSpPr>
            <a:cxnSpLocks/>
            <a:stCxn id="8" idx="4"/>
            <a:endCxn id="13" idx="0"/>
          </p:cNvCxnSpPr>
          <p:nvPr/>
        </p:nvCxnSpPr>
        <p:spPr>
          <a:xfrm flipH="1">
            <a:off x="5777870" y="2099103"/>
            <a:ext cx="471044" cy="32065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A26BEB8-C226-4CEE-B9A2-25040AA067F7}"/>
              </a:ext>
            </a:extLst>
          </p:cNvPr>
          <p:cNvSpPr/>
          <p:nvPr/>
        </p:nvSpPr>
        <p:spPr>
          <a:xfrm>
            <a:off x="5431473" y="2419755"/>
            <a:ext cx="692792" cy="43667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014D04-5F96-4D17-9957-90DDB917C72D}"/>
              </a:ext>
            </a:extLst>
          </p:cNvPr>
          <p:cNvSpPr txBox="1"/>
          <p:nvPr/>
        </p:nvSpPr>
        <p:spPr>
          <a:xfrm>
            <a:off x="5334373" y="2952941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p53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Bcl2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B889723-C93B-40CF-A90C-57ED952E373A}"/>
              </a:ext>
            </a:extLst>
          </p:cNvPr>
          <p:cNvCxnSpPr>
            <a:cxnSpLocks/>
          </p:cNvCxnSpPr>
          <p:nvPr/>
        </p:nvCxnSpPr>
        <p:spPr>
          <a:xfrm flipH="1">
            <a:off x="5490493" y="2873305"/>
            <a:ext cx="133616" cy="15544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1CEFC1D-CB6E-4168-AC29-167ABBE7D19A}"/>
              </a:ext>
            </a:extLst>
          </p:cNvPr>
          <p:cNvSpPr/>
          <p:nvPr/>
        </p:nvSpPr>
        <p:spPr>
          <a:xfrm>
            <a:off x="6425136" y="2458432"/>
            <a:ext cx="694751" cy="43667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E3C2D4-5F20-493B-B6CE-36184E138F5A}"/>
              </a:ext>
            </a:extLst>
          </p:cNvPr>
          <p:cNvSpPr txBox="1"/>
          <p:nvPr/>
        </p:nvSpPr>
        <p:spPr>
          <a:xfrm>
            <a:off x="7009293" y="3021455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apoptosis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FA180E8-A0F9-4919-BF87-13F863E19A7A}"/>
              </a:ext>
            </a:extLst>
          </p:cNvPr>
          <p:cNvCxnSpPr>
            <a:cxnSpLocks/>
          </p:cNvCxnSpPr>
          <p:nvPr/>
        </p:nvCxnSpPr>
        <p:spPr>
          <a:xfrm>
            <a:off x="6907454" y="2856196"/>
            <a:ext cx="331015" cy="16245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F0D57EB-4456-4739-9E34-30BA65425171}"/>
              </a:ext>
            </a:extLst>
          </p:cNvPr>
          <p:cNvCxnSpPr>
            <a:stCxn id="8" idx="4"/>
            <a:endCxn id="21" idx="0"/>
          </p:cNvCxnSpPr>
          <p:nvPr/>
        </p:nvCxnSpPr>
        <p:spPr>
          <a:xfrm>
            <a:off x="6248913" y="2099102"/>
            <a:ext cx="423937" cy="35933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B392593F-3DE7-4C5E-B578-9F03817FDC17}"/>
              </a:ext>
            </a:extLst>
          </p:cNvPr>
          <p:cNvSpPr/>
          <p:nvPr/>
        </p:nvSpPr>
        <p:spPr>
          <a:xfrm>
            <a:off x="1600200" y="914400"/>
            <a:ext cx="2133600" cy="1186501"/>
          </a:xfrm>
          <a:prstGeom prst="ellipse">
            <a:avLst/>
          </a:prstGeom>
          <a:ln w="508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Antidiabetic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FFD19C-B3BC-4AC0-A71A-91AF99505D62}"/>
              </a:ext>
            </a:extLst>
          </p:cNvPr>
          <p:cNvSpPr txBox="1"/>
          <p:nvPr/>
        </p:nvSpPr>
        <p:spPr>
          <a:xfrm>
            <a:off x="208722" y="2235741"/>
            <a:ext cx="2355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blood glucose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HbA1c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TAG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T. cholesterol 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LDL-C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VLDL-C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HDL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248338-D702-4ED7-A4DE-5CF1580CE87F}"/>
              </a:ext>
            </a:extLst>
          </p:cNvPr>
          <p:cNvCxnSpPr>
            <a:cxnSpLocks/>
          </p:cNvCxnSpPr>
          <p:nvPr/>
        </p:nvCxnSpPr>
        <p:spPr>
          <a:xfrm flipH="1">
            <a:off x="1535995" y="1878527"/>
            <a:ext cx="225275" cy="35753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3332E237-8FD7-4B6F-ACED-13FA4315E0E8}"/>
              </a:ext>
            </a:extLst>
          </p:cNvPr>
          <p:cNvSpPr/>
          <p:nvPr/>
        </p:nvSpPr>
        <p:spPr>
          <a:xfrm>
            <a:off x="1272701" y="3493040"/>
            <a:ext cx="2097871" cy="641425"/>
          </a:xfrm>
          <a:prstGeom prst="ellipse">
            <a:avLst/>
          </a:prstGeom>
          <a:ln w="508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CNS protectant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5F5EDE-932F-40FA-9843-F68047420E42}"/>
              </a:ext>
            </a:extLst>
          </p:cNvPr>
          <p:cNvSpPr txBox="1"/>
          <p:nvPr/>
        </p:nvSpPr>
        <p:spPr>
          <a:xfrm>
            <a:off x="888767" y="4212972"/>
            <a:ext cx="9521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monoamines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SOD1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SOD2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SOD3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↑ </a:t>
            </a:r>
            <a:r>
              <a:rPr lang="en-US" sz="12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GPx</a:t>
            </a:r>
            <a:endParaRPr lang="en-US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72A85AD-FCB7-4E0B-BDC1-1849DD4098CC}"/>
              </a:ext>
            </a:extLst>
          </p:cNvPr>
          <p:cNvCxnSpPr/>
          <p:nvPr/>
        </p:nvCxnSpPr>
        <p:spPr>
          <a:xfrm flipH="1">
            <a:off x="1627808" y="4090335"/>
            <a:ext cx="133462" cy="28793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84D74606-5FD5-49F6-BD6A-7C755506BD22}"/>
              </a:ext>
            </a:extLst>
          </p:cNvPr>
          <p:cNvSpPr/>
          <p:nvPr/>
        </p:nvSpPr>
        <p:spPr>
          <a:xfrm>
            <a:off x="5770990" y="3309696"/>
            <a:ext cx="2534809" cy="709286"/>
          </a:xfrm>
          <a:prstGeom prst="ellipse">
            <a:avLst/>
          </a:prstGeom>
          <a:ln w="508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Hepatic / Pulmonary protective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B9768C9-2E21-46AB-B888-7BE15A51C78A}"/>
              </a:ext>
            </a:extLst>
          </p:cNvPr>
          <p:cNvSpPr txBox="1"/>
          <p:nvPr/>
        </p:nvSpPr>
        <p:spPr>
          <a:xfrm>
            <a:off x="7029472" y="4145450"/>
            <a:ext cx="8322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SGPT</a:t>
            </a:r>
          </a:p>
          <a:p>
            <a:r>
              <a:rPr lang="en-US" sz="1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SGOT</a:t>
            </a:r>
          </a:p>
          <a:p>
            <a:r>
              <a:rPr lang="en-US" sz="1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ALP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368B6FE-C55E-4F75-BE0C-84F954D02A3E}"/>
              </a:ext>
            </a:extLst>
          </p:cNvPr>
          <p:cNvCxnSpPr>
            <a:cxnSpLocks/>
            <a:stCxn id="54" idx="4"/>
          </p:cNvCxnSpPr>
          <p:nvPr/>
        </p:nvCxnSpPr>
        <p:spPr>
          <a:xfrm flipH="1">
            <a:off x="6907455" y="4018982"/>
            <a:ext cx="130940" cy="33904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id="{E4B55068-0213-4FDF-A630-BD0187FE9640}"/>
              </a:ext>
            </a:extLst>
          </p:cNvPr>
          <p:cNvSpPr/>
          <p:nvPr/>
        </p:nvSpPr>
        <p:spPr>
          <a:xfrm>
            <a:off x="1851870" y="5044092"/>
            <a:ext cx="1947387" cy="524749"/>
          </a:xfrm>
          <a:prstGeom prst="ellipse">
            <a:avLst/>
          </a:prstGeom>
          <a:ln w="508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Anti-microbial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6008E6E-5145-4501-9FEF-0550EFB1C0EC}"/>
              </a:ext>
            </a:extLst>
          </p:cNvPr>
          <p:cNvSpPr txBox="1"/>
          <p:nvPr/>
        </p:nvSpPr>
        <p:spPr>
          <a:xfrm>
            <a:off x="2081517" y="5890615"/>
            <a:ext cx="1328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</a:t>
            </a:r>
            <a:r>
              <a:rPr lang="en-US" sz="12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Candida albicans 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</a:t>
            </a:r>
            <a:r>
              <a:rPr lang="en-US" sz="12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Candida biofilm 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143AC67-82A5-4A0A-B8A2-5870C1D54949}"/>
              </a:ext>
            </a:extLst>
          </p:cNvPr>
          <p:cNvCxnSpPr>
            <a:stCxn id="72" idx="4"/>
          </p:cNvCxnSpPr>
          <p:nvPr/>
        </p:nvCxnSpPr>
        <p:spPr>
          <a:xfrm flipH="1">
            <a:off x="2665954" y="5568841"/>
            <a:ext cx="159610" cy="28780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65ED93A3-E5EC-440F-A95D-2426D68863CB}"/>
              </a:ext>
            </a:extLst>
          </p:cNvPr>
          <p:cNvSpPr/>
          <p:nvPr/>
        </p:nvSpPr>
        <p:spPr>
          <a:xfrm>
            <a:off x="6124265" y="4975043"/>
            <a:ext cx="2130944" cy="524749"/>
          </a:xfrm>
          <a:prstGeom prst="ellipse">
            <a:avLst/>
          </a:prstGeom>
          <a:ln w="508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Anti-inflammatory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2504609-6035-44B5-8A76-8EE3DBF2F2AB}"/>
              </a:ext>
            </a:extLst>
          </p:cNvPr>
          <p:cNvSpPr txBox="1"/>
          <p:nvPr/>
        </p:nvSpPr>
        <p:spPr>
          <a:xfrm flipH="1">
            <a:off x="7029472" y="5665443"/>
            <a:ext cx="1064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IL-2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IL-6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IL-7</a:t>
            </a: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IL-1</a:t>
            </a:r>
            <a:r>
              <a:rPr lang="el-GR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en-US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↓ TNF-</a:t>
            </a:r>
            <a:r>
              <a:rPr lang="el-GR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US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8AAB3C0-D8AE-40E2-9F2A-5421522318E0}"/>
              </a:ext>
            </a:extLst>
          </p:cNvPr>
          <p:cNvCxnSpPr>
            <a:cxnSpLocks/>
          </p:cNvCxnSpPr>
          <p:nvPr/>
        </p:nvCxnSpPr>
        <p:spPr>
          <a:xfrm>
            <a:off x="6890365" y="5540957"/>
            <a:ext cx="365192" cy="24897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DFA2C8A-5E3D-4887-B543-FBE9B252A77A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4976851" y="1878527"/>
            <a:ext cx="825025" cy="1303349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94A9D49-D64D-46DE-B552-0EF4358FC3EA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3249159" y="2099104"/>
            <a:ext cx="779744" cy="1082772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5DBAE53-9C08-43D5-B42C-917C3D40FD43}"/>
              </a:ext>
            </a:extLst>
          </p:cNvPr>
          <p:cNvCxnSpPr>
            <a:stCxn id="4" idx="2"/>
            <a:endCxn id="40" idx="6"/>
          </p:cNvCxnSpPr>
          <p:nvPr/>
        </p:nvCxnSpPr>
        <p:spPr>
          <a:xfrm flipH="1">
            <a:off x="3370572" y="3573665"/>
            <a:ext cx="462004" cy="240088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1087CC2-2597-41A7-AD6D-8BB81290F593}"/>
              </a:ext>
            </a:extLst>
          </p:cNvPr>
          <p:cNvCxnSpPr>
            <a:stCxn id="4" idx="6"/>
            <a:endCxn id="54" idx="2"/>
          </p:cNvCxnSpPr>
          <p:nvPr/>
        </p:nvCxnSpPr>
        <p:spPr>
          <a:xfrm>
            <a:off x="5173178" y="3573665"/>
            <a:ext cx="597812" cy="90674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4B61A1C-19B6-4425-BBEF-54D2DCD6EC88}"/>
              </a:ext>
            </a:extLst>
          </p:cNvPr>
          <p:cNvCxnSpPr>
            <a:stCxn id="4" idx="3"/>
            <a:endCxn id="72" idx="0"/>
          </p:cNvCxnSpPr>
          <p:nvPr/>
        </p:nvCxnSpPr>
        <p:spPr>
          <a:xfrm flipH="1">
            <a:off x="2825564" y="3965453"/>
            <a:ext cx="1203339" cy="1078639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7F412C5-BA85-451D-94F8-AD777A5F4D2B}"/>
              </a:ext>
            </a:extLst>
          </p:cNvPr>
          <p:cNvCxnSpPr/>
          <p:nvPr/>
        </p:nvCxnSpPr>
        <p:spPr>
          <a:xfrm>
            <a:off x="5104849" y="3965453"/>
            <a:ext cx="1083713" cy="1051461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463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</a:rPr>
              <a:t>Nano &amp; Enhanced Utilities  of Nigella Sativa/ TQ</a:t>
            </a: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323022" y="762000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  <p:sp>
        <p:nvSpPr>
          <p:cNvPr id="3" name="TextBox 2"/>
          <p:cNvSpPr txBox="1"/>
          <p:nvPr/>
        </p:nvSpPr>
        <p:spPr>
          <a:xfrm>
            <a:off x="3726662" y="5887866"/>
            <a:ext cx="2875193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Forms: Oral, Patches, Topical, Spray, etc.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392593F-3DE7-4C5E-B578-9F03817FDC17}"/>
              </a:ext>
            </a:extLst>
          </p:cNvPr>
          <p:cNvSpPr/>
          <p:nvPr/>
        </p:nvSpPr>
        <p:spPr>
          <a:xfrm>
            <a:off x="3891059" y="1043741"/>
            <a:ext cx="1733050" cy="1186501"/>
          </a:xfrm>
          <a:prstGeom prst="ellipse">
            <a:avLst/>
          </a:prstGeom>
          <a:ln w="508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Skin Disorders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392593F-3DE7-4C5E-B578-9F03817FDC17}"/>
              </a:ext>
            </a:extLst>
          </p:cNvPr>
          <p:cNvSpPr/>
          <p:nvPr/>
        </p:nvSpPr>
        <p:spPr>
          <a:xfrm>
            <a:off x="3936232" y="4683288"/>
            <a:ext cx="1733050" cy="1186501"/>
          </a:xfrm>
          <a:prstGeom prst="ellipse">
            <a:avLst/>
          </a:prstGeom>
          <a:ln w="508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Adjuvant with Various Therapies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4B61A1C-19B6-4425-BBEF-54D2DCD6EC88}"/>
              </a:ext>
            </a:extLst>
          </p:cNvPr>
          <p:cNvCxnSpPr/>
          <p:nvPr/>
        </p:nvCxnSpPr>
        <p:spPr>
          <a:xfrm>
            <a:off x="4543040" y="4108052"/>
            <a:ext cx="81048" cy="557159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4A9D49-D64D-46DE-B552-0EF4358FC3EA}"/>
              </a:ext>
            </a:extLst>
          </p:cNvPr>
          <p:cNvCxnSpPr>
            <a:cxnSpLocks/>
          </p:cNvCxnSpPr>
          <p:nvPr/>
        </p:nvCxnSpPr>
        <p:spPr>
          <a:xfrm flipH="1" flipV="1">
            <a:off x="4572001" y="2216081"/>
            <a:ext cx="52087" cy="731996"/>
          </a:xfrm>
          <a:prstGeom prst="straightConnector1">
            <a:avLst/>
          </a:prstGeom>
          <a:ln w="508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1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67000" y="0"/>
            <a:ext cx="4131734" cy="99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867" b="1" dirty="0">
                <a:latin typeface="Bookman Old Style" pitchFamily="18" charset="0"/>
              </a:rPr>
              <a:t>Summary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279398" y="962552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  <p:sp>
        <p:nvSpPr>
          <p:cNvPr id="4" name="TextBox 3"/>
          <p:cNvSpPr txBox="1"/>
          <p:nvPr/>
        </p:nvSpPr>
        <p:spPr>
          <a:xfrm>
            <a:off x="122764" y="1143000"/>
            <a:ext cx="8915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 Based Complimentary and Alternative Medicines Investigations documented.</a:t>
            </a:r>
            <a:endParaRPr lang="en-US" sz="2800" i="1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Nigella Sativa (Black Cumin) and derived products demonstrated the best natural remedy in wide ranges of illness globally by Muslim and Non-Muslim Scientists,</a:t>
            </a:r>
          </a:p>
          <a:p>
            <a:pPr algn="l"/>
            <a:endParaRPr 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Based on Patent Searches, Novel Nano-Assembly of various bioactive Compounds derived from Nigella Sativa and whole Nigella Sativa to be used in different forms represent product lines for various illnesses </a:t>
            </a:r>
          </a:p>
        </p:txBody>
      </p:sp>
    </p:spTree>
    <p:extLst>
      <p:ext uri="{BB962C8B-B14F-4D97-AF65-F5344CB8AC3E}">
        <p14:creationId xmlns:p14="http://schemas.microsoft.com/office/powerpoint/2010/main" val="4246024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Selected References by our team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1700" b="1" dirty="0" err="1">
                <a:effectLst/>
              </a:rPr>
              <a:t>Shahein</a:t>
            </a:r>
            <a:r>
              <a:rPr lang="en-US" sz="1700" b="1" dirty="0">
                <a:effectLst/>
              </a:rPr>
              <a:t> SA, </a:t>
            </a:r>
            <a:r>
              <a:rPr lang="en-US" sz="1700" b="1" dirty="0" err="1">
                <a:effectLst/>
              </a:rPr>
              <a:t>Aboul-Enein</a:t>
            </a:r>
            <a:r>
              <a:rPr lang="en-US" sz="1700" b="1" dirty="0">
                <a:effectLst/>
              </a:rPr>
              <a:t> AM, </a:t>
            </a:r>
            <a:r>
              <a:rPr lang="en-US" sz="1700" b="1" dirty="0" err="1">
                <a:effectLst/>
              </a:rPr>
              <a:t>Higazy</a:t>
            </a:r>
            <a:r>
              <a:rPr lang="en-US" sz="1700" b="1" dirty="0">
                <a:effectLst/>
              </a:rPr>
              <a:t> IM, Abou-</a:t>
            </a:r>
            <a:r>
              <a:rPr lang="en-US" sz="1700" b="1" dirty="0" err="1">
                <a:effectLst/>
              </a:rPr>
              <a:t>Elella</a:t>
            </a:r>
            <a:r>
              <a:rPr lang="en-US" sz="1700" b="1" dirty="0">
                <a:effectLst/>
              </a:rPr>
              <a:t> F, </a:t>
            </a:r>
            <a:r>
              <a:rPr lang="en-US" sz="1700" b="1" dirty="0" err="1">
                <a:effectLst/>
              </a:rPr>
              <a:t>Lojkowski</a:t>
            </a:r>
            <a:r>
              <a:rPr lang="en-US" sz="1700" b="1" dirty="0">
                <a:effectLst/>
              </a:rPr>
              <a:t> W, Ahmed ER, Mousa SA, </a:t>
            </a:r>
            <a:r>
              <a:rPr lang="en-US" sz="1700" b="1" dirty="0" err="1">
                <a:effectLst/>
              </a:rPr>
              <a:t>AbouAitah</a:t>
            </a:r>
            <a:r>
              <a:rPr lang="en-US" sz="1700" b="1" dirty="0">
                <a:effectLst/>
              </a:rPr>
              <a:t> K. </a:t>
            </a:r>
            <a:r>
              <a:rPr lang="en-US" sz="1700" b="1" dirty="0">
                <a:effectLst/>
                <a:hlinkClick r:id="rId2"/>
              </a:rPr>
              <a:t>Targeted anticancer potential against glioma cells of </a:t>
            </a:r>
            <a:r>
              <a:rPr lang="en-US" sz="1700" b="1" dirty="0" err="1">
                <a:effectLst/>
                <a:hlinkClick r:id="rId2"/>
              </a:rPr>
              <a:t>thymoquinone</a:t>
            </a:r>
            <a:r>
              <a:rPr lang="en-US" sz="1700" b="1" dirty="0">
                <a:effectLst/>
                <a:hlinkClick r:id="rId2"/>
              </a:rPr>
              <a:t> delivered by mesoporous silica core-shell </a:t>
            </a:r>
            <a:r>
              <a:rPr lang="en-US" sz="1700" b="1" dirty="0" err="1">
                <a:effectLst/>
                <a:hlinkClick r:id="rId2"/>
              </a:rPr>
              <a:t>nanoformulations</a:t>
            </a:r>
            <a:r>
              <a:rPr lang="en-US" sz="1700" b="1" dirty="0">
                <a:effectLst/>
                <a:hlinkClick r:id="rId2"/>
              </a:rPr>
              <a:t> with pH-dependent release.</a:t>
            </a:r>
            <a:r>
              <a:rPr lang="en-US" sz="1700" b="1" dirty="0">
                <a:effectLst/>
              </a:rPr>
              <a:t> </a:t>
            </a:r>
            <a:r>
              <a:rPr lang="en-US" sz="1700" b="1" i="1" u="sng" dirty="0" err="1">
                <a:effectLst/>
              </a:rPr>
              <a:t>Int</a:t>
            </a:r>
            <a:r>
              <a:rPr lang="en-US" sz="1700" b="1" i="1" u="sng" dirty="0">
                <a:effectLst/>
              </a:rPr>
              <a:t> J Nanomedicine. 2019 Jul 19;14: 5503-5526.</a:t>
            </a:r>
            <a:r>
              <a:rPr lang="en-US" sz="1700" b="1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1700" b="1" dirty="0">
                <a:effectLst/>
              </a:rPr>
              <a:t> </a:t>
            </a:r>
          </a:p>
          <a:p>
            <a:r>
              <a:rPr lang="en-US" sz="1700" b="1" dirty="0">
                <a:effectLst/>
              </a:rPr>
              <a:t>Atta MS, El-Far AH, Farrag FA, Abdel-Daim MM, Al Jaouni SK, Mousa SA. </a:t>
            </a:r>
            <a:r>
              <a:rPr lang="en-US" sz="1700" b="1" dirty="0">
                <a:effectLst/>
                <a:hlinkClick r:id="rId3"/>
              </a:rPr>
              <a:t>Thymoquinone Attenuates Cardiomyopathy in </a:t>
            </a:r>
            <a:r>
              <a:rPr lang="en-US" sz="1700" b="1" dirty="0" err="1">
                <a:effectLst/>
                <a:hlinkClick r:id="rId3"/>
              </a:rPr>
              <a:t>Streptozotocin</a:t>
            </a:r>
            <a:r>
              <a:rPr lang="en-US" sz="1700" b="1" dirty="0">
                <a:effectLst/>
                <a:hlinkClick r:id="rId3"/>
              </a:rPr>
              <a:t>-Treated Diabetic Rats.</a:t>
            </a:r>
            <a:r>
              <a:rPr lang="en-US" sz="1700" b="1" dirty="0">
                <a:effectLst/>
              </a:rPr>
              <a:t> </a:t>
            </a:r>
            <a:r>
              <a:rPr lang="en-US" sz="1700" b="1" i="1" u="sng" dirty="0" err="1">
                <a:effectLst/>
              </a:rPr>
              <a:t>Oxid</a:t>
            </a:r>
            <a:r>
              <a:rPr lang="en-US" sz="1700" b="1" i="1" u="sng" dirty="0">
                <a:effectLst/>
              </a:rPr>
              <a:t> Med Cell </a:t>
            </a:r>
            <a:r>
              <a:rPr lang="en-US" sz="1700" b="1" i="1" u="sng" dirty="0" err="1">
                <a:effectLst/>
              </a:rPr>
              <a:t>Longev</a:t>
            </a:r>
            <a:r>
              <a:rPr lang="en-US" sz="1700" b="1" i="1" u="sng" dirty="0">
                <a:effectLst/>
              </a:rPr>
              <a:t>. 2018 Oct 30; 2018: 7845681. </a:t>
            </a:r>
            <a:endParaRPr lang="en-US" sz="1700" b="1" dirty="0">
              <a:effectLst/>
            </a:endParaRPr>
          </a:p>
          <a:p>
            <a:endParaRPr lang="en-US" sz="1700" b="1" dirty="0">
              <a:effectLst/>
            </a:endParaRPr>
          </a:p>
          <a:p>
            <a:r>
              <a:rPr lang="en-US" sz="1700" b="1" dirty="0">
                <a:effectLst/>
              </a:rPr>
              <a:t>El-Far AH, Al Jaouni SK, Li W, Mousa SA. </a:t>
            </a:r>
            <a:r>
              <a:rPr lang="en-US" sz="1700" b="1" dirty="0">
                <a:solidFill>
                  <a:srgbClr val="FFC000"/>
                </a:solidFill>
                <a:effectLst/>
              </a:rPr>
              <a:t>Protective Roles of Thymoquinone Nanoformulations: Potential Nano nutraceuticals in Human Diseases. </a:t>
            </a:r>
            <a:r>
              <a:rPr lang="en-US" sz="1700" b="1" i="1" u="sng" dirty="0">
                <a:effectLst/>
              </a:rPr>
              <a:t>Nutrients. 2018 Sep 25; 10(10). </a:t>
            </a:r>
            <a:r>
              <a:rPr lang="en-US" sz="1700" b="1" i="1" u="sng" dirty="0" err="1">
                <a:effectLst/>
              </a:rPr>
              <a:t>pii</a:t>
            </a:r>
            <a:r>
              <a:rPr lang="en-US" sz="1700" b="1" i="1" u="sng" dirty="0">
                <a:effectLst/>
              </a:rPr>
              <a:t>: E1369. </a:t>
            </a:r>
            <a:endParaRPr lang="en-US" sz="1700" b="1" dirty="0">
              <a:effectLst/>
            </a:endParaRPr>
          </a:p>
          <a:p>
            <a:pPr marL="0" indent="0">
              <a:buNone/>
            </a:pPr>
            <a:r>
              <a:rPr lang="en-US" sz="1700" b="1" dirty="0">
                <a:effectLst/>
              </a:rPr>
              <a:t> </a:t>
            </a:r>
          </a:p>
          <a:p>
            <a:r>
              <a:rPr lang="en-US" sz="1700" b="1" dirty="0">
                <a:effectLst/>
              </a:rPr>
              <a:t>Atta MS, Almadaly EA, El-Far AH, Saleh RM, Assar DH, Al Jaouni SK, Mousa SA.</a:t>
            </a:r>
          </a:p>
          <a:p>
            <a:r>
              <a:rPr lang="en-US" sz="1700" b="1" dirty="0">
                <a:effectLst/>
                <a:hlinkClick r:id="rId4"/>
              </a:rPr>
              <a:t>Thymoquinone Defeats Diabetes-Induced Testicular Damage in Rats Targeting Antioxidant, Inflammatory and Aromatase Expression.</a:t>
            </a:r>
            <a:r>
              <a:rPr lang="en-US" sz="1700" b="1" dirty="0">
                <a:effectLst/>
              </a:rPr>
              <a:t> </a:t>
            </a:r>
            <a:r>
              <a:rPr lang="en-US" sz="1700" b="1" i="1" u="sng" dirty="0" err="1">
                <a:effectLst/>
              </a:rPr>
              <a:t>Int</a:t>
            </a:r>
            <a:r>
              <a:rPr lang="en-US" sz="1700" b="1" i="1" u="sng" dirty="0">
                <a:effectLst/>
              </a:rPr>
              <a:t> J </a:t>
            </a:r>
            <a:r>
              <a:rPr lang="en-US" sz="1700" b="1" i="1" u="sng" dirty="0" err="1">
                <a:effectLst/>
              </a:rPr>
              <a:t>Mol</a:t>
            </a:r>
            <a:r>
              <a:rPr lang="en-US" sz="1700" b="1" i="1" u="sng" dirty="0">
                <a:effectLst/>
              </a:rPr>
              <a:t> Sci. 2017 Apr 27;18(5). </a:t>
            </a:r>
            <a:r>
              <a:rPr lang="en-US" sz="1700" b="1" i="1" u="sng" dirty="0" err="1">
                <a:effectLst/>
              </a:rPr>
              <a:t>pii</a:t>
            </a:r>
            <a:r>
              <a:rPr lang="en-US" sz="1700" b="1" i="1" u="sng" dirty="0">
                <a:effectLst/>
              </a:rPr>
              <a:t>: E919.</a:t>
            </a:r>
          </a:p>
          <a:p>
            <a:endParaRPr lang="en-US" sz="1700" b="1" dirty="0">
              <a:effectLst/>
            </a:endParaRPr>
          </a:p>
          <a:p>
            <a:r>
              <a:rPr lang="en-US" sz="1700" b="1" dirty="0">
                <a:effectLst/>
                <a:hlinkClick r:id="rId5"/>
              </a:rPr>
              <a:t>Muralidharan-Chari V</a:t>
            </a:r>
            <a:r>
              <a:rPr lang="en-US" sz="1700" b="1" dirty="0">
                <a:effectLst/>
              </a:rPr>
              <a:t>, </a:t>
            </a:r>
            <a:r>
              <a:rPr lang="en-US" sz="1700" b="1" dirty="0">
                <a:effectLst/>
                <a:hlinkClick r:id="rId6"/>
              </a:rPr>
              <a:t>Kim J</a:t>
            </a:r>
            <a:r>
              <a:rPr lang="en-US" sz="1700" b="1" dirty="0">
                <a:effectLst/>
              </a:rPr>
              <a:t>, </a:t>
            </a:r>
            <a:r>
              <a:rPr lang="en-US" sz="1700" b="1" dirty="0" err="1">
                <a:effectLst/>
                <a:hlinkClick r:id="rId7"/>
              </a:rPr>
              <a:t>Abuawad</a:t>
            </a:r>
            <a:r>
              <a:rPr lang="en-US" sz="1700" b="1" dirty="0">
                <a:effectLst/>
                <a:hlinkClick r:id="rId7"/>
              </a:rPr>
              <a:t> A</a:t>
            </a:r>
            <a:r>
              <a:rPr lang="en-US" sz="1700" b="1" dirty="0">
                <a:effectLst/>
              </a:rPr>
              <a:t>, </a:t>
            </a:r>
            <a:r>
              <a:rPr lang="en-US" sz="1700" b="1" dirty="0" err="1">
                <a:effectLst/>
                <a:hlinkClick r:id="rId8"/>
              </a:rPr>
              <a:t>Naeem</a:t>
            </a:r>
            <a:r>
              <a:rPr lang="en-US" sz="1700" b="1" dirty="0">
                <a:effectLst/>
                <a:hlinkClick r:id="rId8"/>
              </a:rPr>
              <a:t> M</a:t>
            </a:r>
            <a:r>
              <a:rPr lang="en-US" sz="1700" b="1" dirty="0">
                <a:effectLst/>
              </a:rPr>
              <a:t>, </a:t>
            </a:r>
            <a:r>
              <a:rPr lang="en-US" sz="1700" b="1" dirty="0">
                <a:effectLst/>
                <a:hlinkClick r:id="rId9"/>
              </a:rPr>
              <a:t>Cui H</a:t>
            </a:r>
            <a:r>
              <a:rPr lang="en-US" sz="1700" b="1" dirty="0">
                <a:effectLst/>
              </a:rPr>
              <a:t>, </a:t>
            </a:r>
            <a:r>
              <a:rPr lang="en-US" sz="1700" b="1" dirty="0">
                <a:effectLst/>
                <a:hlinkClick r:id="rId10"/>
              </a:rPr>
              <a:t>Mousa SA</a:t>
            </a:r>
            <a:r>
              <a:rPr lang="en-US" sz="1700" b="1" dirty="0">
                <a:effectLst/>
              </a:rPr>
              <a:t>. Thymoquinone Modulates Blood Coagulation in Vitro via Its Effects on Inflammatory and Coagulation Pathways. </a:t>
            </a:r>
            <a:r>
              <a:rPr lang="en-US" sz="1700" b="1" i="1" u="sng" dirty="0" err="1">
                <a:effectLst/>
                <a:hlinkClick r:id="rId11" tooltip="International journal of molecular sciences."/>
              </a:rPr>
              <a:t>Int</a:t>
            </a:r>
            <a:r>
              <a:rPr lang="en-US" sz="1700" b="1" i="1" u="sng" dirty="0">
                <a:effectLst/>
                <a:hlinkClick r:id="rId11" tooltip="International journal of molecular sciences."/>
              </a:rPr>
              <a:t> J </a:t>
            </a:r>
            <a:r>
              <a:rPr lang="en-US" sz="1700" b="1" i="1" u="sng" dirty="0" err="1">
                <a:effectLst/>
                <a:hlinkClick r:id="rId11" tooltip="International journal of molecular sciences."/>
              </a:rPr>
              <a:t>Mol</a:t>
            </a:r>
            <a:r>
              <a:rPr lang="en-US" sz="1700" b="1" i="1" u="sng" dirty="0">
                <a:effectLst/>
                <a:hlinkClick r:id="rId11" tooltip="International journal of molecular sciences."/>
              </a:rPr>
              <a:t> Sci.</a:t>
            </a:r>
            <a:r>
              <a:rPr lang="en-US" sz="1700" b="1" i="1" u="sng" dirty="0">
                <a:effectLst/>
              </a:rPr>
              <a:t> 2016 Mar 30; 17(4):474.</a:t>
            </a:r>
            <a:endParaRPr lang="en-US" sz="1700" b="1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4733" y="723900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</p:spTree>
    <p:extLst>
      <p:ext uri="{BB962C8B-B14F-4D97-AF65-F5344CB8AC3E}">
        <p14:creationId xmlns:p14="http://schemas.microsoft.com/office/powerpoint/2010/main" val="3836961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5982"/>
            <a:ext cx="8691500" cy="6539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81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Outlines &amp; Objectives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9010"/>
            <a:ext cx="9144000" cy="6058989"/>
          </a:xfrm>
        </p:spPr>
        <p:txBody>
          <a:bodyPr/>
          <a:lstStyle/>
          <a:p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Bioactive Compounds derived from Nigella Sativa,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Documented Utilities of Nigella Sativa/ TQ,</a:t>
            </a:r>
          </a:p>
          <a:p>
            <a:endParaRPr lang="en-US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Survey of Issued </a:t>
            </a:r>
            <a:r>
              <a:rPr lang="en-US" sz="2800" b="1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US Patents, Years 2000 -2020 - </a:t>
            </a:r>
            <a:r>
              <a:rPr lang="en-US" sz="28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Compositions and Utilities,</a:t>
            </a:r>
          </a:p>
          <a:p>
            <a:endParaRPr lang="en-US" sz="28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Nano-Nigella Sativa/Nano –TQs: </a:t>
            </a:r>
            <a:r>
              <a:rPr lang="en-US" sz="2800" dirty="0">
                <a:effectLst/>
              </a:rPr>
              <a:t>Potential Impact of Nano-Assembly and Products Developments,</a:t>
            </a:r>
          </a:p>
          <a:p>
            <a:endParaRPr lang="en-US" sz="2800" dirty="0">
              <a:effectLst/>
            </a:endParaRPr>
          </a:p>
          <a:p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  <a:p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Selected References from our Work </a:t>
            </a:r>
            <a:endParaRPr lang="en-US" sz="2800" b="1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i="1" dirty="0">
              <a:effectLst/>
            </a:endParaRPr>
          </a:p>
          <a:p>
            <a:endParaRPr lang="en-US" sz="3000" b="1" i="1" dirty="0">
              <a:effectLst/>
            </a:endParaRPr>
          </a:p>
          <a:p>
            <a:endParaRPr lang="en-US" sz="3000" b="1" i="1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304800" y="762000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</p:spTree>
    <p:extLst>
      <p:ext uri="{BB962C8B-B14F-4D97-AF65-F5344CB8AC3E}">
        <p14:creationId xmlns:p14="http://schemas.microsoft.com/office/powerpoint/2010/main" val="292911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877D77A-5649-4B6B-8AC5-13900639D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57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709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>
                <a:effectLst/>
              </a:rPr>
              <a:t>Bioactive Compounds in Nigella Sativa (Black Seed)</a:t>
            </a:r>
          </a:p>
        </p:txBody>
      </p:sp>
      <p:pic>
        <p:nvPicPr>
          <p:cNvPr id="6" name="Picture 5" descr="Image result for Black seed bioactive compounds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39624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ig. 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27104"/>
            <a:ext cx="8839200" cy="37784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-23949" y="6163271"/>
            <a:ext cx="3167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effectLst/>
              </a:rPr>
              <a:t>Structures of alkaloids isolated from </a:t>
            </a:r>
            <a:r>
              <a:rPr lang="en-US" sz="1600" b="1" i="1" dirty="0">
                <a:solidFill>
                  <a:srgbClr val="FF0000"/>
                </a:solidFill>
                <a:effectLst/>
              </a:rPr>
              <a:t>Nigella sativa</a:t>
            </a:r>
            <a:r>
              <a:rPr lang="en-US" sz="1600" b="1" dirty="0">
                <a:solidFill>
                  <a:srgbClr val="FF0000"/>
                </a:solidFill>
                <a:effectLst/>
              </a:rPr>
              <a:t> 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38300" y="160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/>
              </a:rPr>
              <a:t>TQ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5034" y="6114146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effectLst/>
              </a:rPr>
              <a:t>Khan &amp; Afzal: Chemical composition of </a:t>
            </a:r>
            <a:r>
              <a:rPr lang="en-US" sz="1100" b="1" i="1" dirty="0">
                <a:solidFill>
                  <a:srgbClr val="C00000"/>
                </a:solidFill>
                <a:effectLst/>
              </a:rPr>
              <a:t>Nigella sativa</a:t>
            </a:r>
            <a:r>
              <a:rPr lang="en-US" sz="1100" b="1" dirty="0">
                <a:solidFill>
                  <a:srgbClr val="C00000"/>
                </a:solidFill>
                <a:effectLst/>
              </a:rPr>
              <a:t>: Part 2 Recent advances. </a:t>
            </a:r>
            <a:r>
              <a:rPr lang="en-US" sz="1100" b="1" i="1" u="sng" dirty="0">
                <a:solidFill>
                  <a:srgbClr val="C00000"/>
                </a:solidFill>
                <a:effectLst/>
              </a:rPr>
              <a:t>Inflammopharmacology </a:t>
            </a:r>
            <a:r>
              <a:rPr lang="en-US" sz="1100" i="1" dirty="0">
                <a:solidFill>
                  <a:srgbClr val="C00000"/>
                </a:solidFill>
                <a:effectLst/>
              </a:rPr>
              <a:t>volume</a:t>
            </a:r>
            <a:r>
              <a:rPr lang="en-US" sz="1100" i="1" u="sng" dirty="0">
                <a:solidFill>
                  <a:srgbClr val="C00000"/>
                </a:solidFill>
                <a:effectLst/>
              </a:rPr>
              <a:t> 24, </a:t>
            </a:r>
            <a:r>
              <a:rPr lang="en-US" sz="1100" i="1" dirty="0">
                <a:solidFill>
                  <a:srgbClr val="C00000"/>
                </a:solidFill>
                <a:effectLst/>
              </a:rPr>
              <a:t>pages</a:t>
            </a:r>
            <a:r>
              <a:rPr lang="en-US" sz="1100" i="1" u="sng" dirty="0">
                <a:solidFill>
                  <a:srgbClr val="C00000"/>
                </a:solidFill>
                <a:effectLst/>
              </a:rPr>
              <a:t>67–79(2016)</a:t>
            </a:r>
            <a:endParaRPr lang="en-US" sz="1100" dirty="0">
              <a:solidFill>
                <a:srgbClr val="C00000"/>
              </a:solidFill>
              <a:effectLst/>
            </a:endParaRPr>
          </a:p>
          <a:p>
            <a:endParaRPr lang="en-US" sz="1100" dirty="0">
              <a:effectLst/>
            </a:endParaRPr>
          </a:p>
        </p:txBody>
      </p:sp>
      <p:pic>
        <p:nvPicPr>
          <p:cNvPr id="12" name="Picture 11" descr="Fig. 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685800"/>
            <a:ext cx="4495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30926" y="571565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</p:spTree>
    <p:extLst>
      <p:ext uri="{BB962C8B-B14F-4D97-AF65-F5344CB8AC3E}">
        <p14:creationId xmlns:p14="http://schemas.microsoft.com/office/powerpoint/2010/main" val="48173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CB7E7633-AA70-4B1B-80F5-E9C16C443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98173"/>
            <a:ext cx="4114800" cy="301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1088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</a:rPr>
              <a:t>Documented Utilities of Nigella Sativa/ TQ</a:t>
            </a:r>
          </a:p>
        </p:txBody>
      </p:sp>
      <p:pic>
        <p:nvPicPr>
          <p:cNvPr id="4" name="Picture 3" descr="Image result for Black seed bioactive compounds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3" y="713787"/>
            <a:ext cx="8153400" cy="2709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Black seed bioactive compounds imag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22" y="3598173"/>
            <a:ext cx="3735977" cy="30144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47133" y="603164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</p:spTree>
    <p:extLst>
      <p:ext uri="{BB962C8B-B14F-4D97-AF65-F5344CB8AC3E}">
        <p14:creationId xmlns:p14="http://schemas.microsoft.com/office/powerpoint/2010/main" val="255532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Black seed bioactive compounds 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763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0" y="-1088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</a:rPr>
              <a:t>Documented Utilities of Nigella Sativa/ TQ –Cont.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28600" y="573889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</p:spTree>
    <p:extLst>
      <p:ext uri="{BB962C8B-B14F-4D97-AF65-F5344CB8AC3E}">
        <p14:creationId xmlns:p14="http://schemas.microsoft.com/office/powerpoint/2010/main" val="1839269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25F6F5F-1C10-4DD0-B502-F9B996EC2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6" y="457200"/>
            <a:ext cx="8756964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01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63562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US Patents: Nigella Sativa/ TQ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3" y="884238"/>
            <a:ext cx="9067800" cy="5897561"/>
          </a:xfrm>
        </p:spPr>
        <p:txBody>
          <a:bodyPr/>
          <a:lstStyle/>
          <a:p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Salem, et al. </a:t>
            </a:r>
            <a:r>
              <a:rPr lang="en-US" sz="1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Thymoquinone</a:t>
            </a:r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derivatives for treatment of </a:t>
            </a:r>
            <a:r>
              <a:rPr lang="en-US" sz="19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cancer.</a:t>
            </a:r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10,501,428; 2019, United Arab Emirate, Al Ain Univ.</a:t>
            </a:r>
            <a:r>
              <a:rPr lang="en-US" sz="1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[TQ Derivatives in Cancer]</a:t>
            </a:r>
            <a:endParaRPr lang="en-US" sz="1800" b="1" i="1" u="sng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Madhavamenon, et al. Composition of nigella sativa seeds to treat </a:t>
            </a:r>
            <a:r>
              <a:rPr lang="en-US" sz="19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anxiety, stress and sleep disorders with significant memory enhancement properties</a:t>
            </a:r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a process for producing the same. </a:t>
            </a:r>
            <a:r>
              <a:rPr lang="en-US" sz="19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10,485,837; 2019 - AKAY FLAVOURS &amp; AROMATICS PVT, LTD (Kerala, IN).</a:t>
            </a:r>
            <a:r>
              <a:rPr lang="en-US" sz="1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[CO2 Black Cumin Extract -Oil or powder form for CNS Disorders]</a:t>
            </a:r>
            <a:endParaRPr lang="en-US" sz="18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DuBourdieu, et al. Oral delivery compositions for treating atopic </a:t>
            </a:r>
            <a:r>
              <a:rPr lang="en-US" sz="19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dermatitis disorders </a:t>
            </a:r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mammals. </a:t>
            </a:r>
            <a:r>
              <a:rPr lang="en-US" sz="19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10,406,232; 2019 - VETS PLUS, INC. (Menomonie, WI).</a:t>
            </a:r>
            <a:r>
              <a:rPr lang="en-US" sz="1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[Ceramides, Omega 3/6 fatty acids, Black Seed Extract in soft Dough oral delivery]</a:t>
            </a:r>
            <a:br>
              <a:rPr lang="en-US" sz="18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Ibrahim. Dentifrice compositions containing extracts of Nigella sativa and related methods. </a:t>
            </a:r>
            <a:r>
              <a:rPr lang="en-US" sz="19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10,004,676; 2018 - Health and Natural Beauty USA Corp. (New Brunswick, NJ)</a:t>
            </a:r>
            <a:r>
              <a:rPr lang="en-US" sz="1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i="1" u="sng" dirty="0">
                <a:effectLst/>
              </a:rPr>
            </a:b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304800" y="762000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</p:spTree>
    <p:extLst>
      <p:ext uri="{BB962C8B-B14F-4D97-AF65-F5344CB8AC3E}">
        <p14:creationId xmlns:p14="http://schemas.microsoft.com/office/powerpoint/2010/main" val="3171182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63562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effectLst/>
              </a:rPr>
              <a:t>US Patents: Nigella Sativa/ TQ-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" y="641938"/>
            <a:ext cx="9067800" cy="6216061"/>
          </a:xfrm>
        </p:spPr>
        <p:txBody>
          <a:bodyPr/>
          <a:lstStyle/>
          <a:p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Babish, et al. Compositions from Nigella sativa – </a:t>
            </a:r>
            <a:r>
              <a:rPr lang="en-US" sz="20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Anti-Inflammatory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9,180,155, 2015 - Bio Nexus, Ltd (Ithaca, NY)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[Black Seed Powder CO2 Extracts, Fractions TQ/Di-TQ  production in Obesity Weight Loss, Diabetes, Anti-Oxidant] </a:t>
            </a:r>
          </a:p>
          <a:p>
            <a:endParaRPr lang="en-US" sz="2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Alzahrani, et al. Natural compositions and methods of promoting </a:t>
            </a:r>
            <a:r>
              <a:rPr lang="en-US" sz="20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wound healing.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8,703,205; 2014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KSA </a:t>
            </a:r>
            <a:r>
              <a:rPr lang="en-US" sz="1600" b="1" i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[Honey, Myrrh, Black seed in Wound Healing: Foot Ulcer, Diabetic, and  Infection] </a:t>
            </a:r>
          </a:p>
          <a:p>
            <a:pPr marL="0" indent="0">
              <a:buNone/>
            </a:pPr>
            <a:endParaRPr lang="en-US" sz="2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Pacioretty, et al. Formulations containing </a:t>
            </a:r>
            <a:r>
              <a:rPr lang="en-US" sz="20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thymoquinone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for </a:t>
            </a:r>
            <a:r>
              <a:rPr lang="en-US" sz="20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urinary health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8,029,831, 2011 - </a:t>
            </a:r>
            <a:r>
              <a:rPr lang="en-US" sz="2000" i="1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Bionexus</a:t>
            </a:r>
            <a:r>
              <a:rPr lang="en-US" sz="20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Ltd. (Ithaca, NY</a:t>
            </a:r>
            <a:r>
              <a:rPr lang="en-US" sz="16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[TQ, Cranberry fruit, Methionine for Low Urinary Tract Disorders – anti-inflammatory/pain, anti-microbial,..]</a:t>
            </a:r>
            <a:br>
              <a:rPr lang="en-US" sz="21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Greene, et al. </a:t>
            </a:r>
            <a:r>
              <a:rPr lang="en-US" sz="20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Anti-microbial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composition and methods of use thereof, </a:t>
            </a:r>
            <a:r>
              <a:rPr lang="en-US" sz="20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7,258,878; 2007 - Kimberly-Clark Worldwide, Inc. (Neenah, WI).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[For Yeast and Fungal Infection]</a:t>
            </a: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Crooks, et al. Use of the naturally-occurring quinones </a:t>
            </a:r>
            <a:r>
              <a:rPr lang="en-US" sz="18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thymoquinone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dithymoquinone as </a:t>
            </a:r>
            <a:r>
              <a:rPr lang="en-US" sz="180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antineoplastic and cytotoxic agents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i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Patent 6,218,434; 2001. University of Kentucky Research Foundation</a:t>
            </a:r>
            <a:r>
              <a:rPr lang="en-US" sz="1800" i="1" u="sng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8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[TQ/Di-TQ in cancer &amp; cancer Resistance] </a:t>
            </a:r>
            <a:endParaRPr lang="en-US" sz="16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381000" y="639762"/>
            <a:ext cx="8602133" cy="0"/>
          </a:xfrm>
          <a:prstGeom prst="line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3911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286000" y="14478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286000" y="14478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Down Arrow 9"/>
          <p:cNvSpPr/>
          <p:nvPr/>
        </p:nvSpPr>
        <p:spPr bwMode="auto">
          <a:xfrm>
            <a:off x="2286000" y="1752600"/>
            <a:ext cx="484632" cy="978408"/>
          </a:xfrm>
          <a:prstGeom prst="down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43248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5228</TotalTime>
  <Words>1063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Garamond</vt:lpstr>
      <vt:lpstr>Times New Roman</vt:lpstr>
      <vt:lpstr>Wingdings</vt:lpstr>
      <vt:lpstr>Stream</vt:lpstr>
      <vt:lpstr>PowerPoint Presentation</vt:lpstr>
      <vt:lpstr>Outlines &amp; Objectives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 Patents: Nigella Sativa/ TQ</vt:lpstr>
      <vt:lpstr>US Patents: Nigella Sativa/ TQ- Cont.</vt:lpstr>
      <vt:lpstr>Nano-Nigella Sativa/Nano -TQs  &amp; Potential Impact of Nano-Assembly and Products Developments </vt:lpstr>
      <vt:lpstr>Nigella Sativa - Thymoquinones Nanoformulation </vt:lpstr>
      <vt:lpstr>PowerPoint Presentation</vt:lpstr>
      <vt:lpstr>PowerPoint Presentation</vt:lpstr>
      <vt:lpstr>Selected References by our team </vt:lpstr>
      <vt:lpstr>OBSERVATION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Nanotechnology in Diagnosis and Therapeutics</dc:title>
  <dc:creator>Dr. Dhruba J Bharali</dc:creator>
  <cp:lastModifiedBy>Mousa, Shaker</cp:lastModifiedBy>
  <cp:revision>886</cp:revision>
  <cp:lastPrinted>2017-09-23T16:43:40Z</cp:lastPrinted>
  <dcterms:created xsi:type="dcterms:W3CDTF">2001-12-05T08:49:46Z</dcterms:created>
  <dcterms:modified xsi:type="dcterms:W3CDTF">2021-06-01T01:22:03Z</dcterms:modified>
</cp:coreProperties>
</file>