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2.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4.xml" ContentType="application/vnd.openxmlformats-officedocument.presentationml.notesSlide+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notesSlides/notesSlide5.xml" ContentType="application/vnd.openxmlformats-officedocument.presentationml.notesSlide+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notesSlides/notesSlide6.xml" ContentType="application/vnd.openxmlformats-officedocument.presentationml.notesSlide+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258" r:id="rId3"/>
    <p:sldId id="533" r:id="rId4"/>
    <p:sldId id="534" r:id="rId5"/>
    <p:sldId id="466" r:id="rId6"/>
    <p:sldId id="547" r:id="rId7"/>
    <p:sldId id="488" r:id="rId8"/>
    <p:sldId id="460" r:id="rId9"/>
    <p:sldId id="549" r:id="rId10"/>
    <p:sldId id="506" r:id="rId11"/>
    <p:sldId id="502" r:id="rId12"/>
    <p:sldId id="550" r:id="rId13"/>
    <p:sldId id="486" r:id="rId14"/>
    <p:sldId id="551" r:id="rId15"/>
    <p:sldId id="554" r:id="rId16"/>
    <p:sldId id="560" r:id="rId17"/>
    <p:sldId id="561" r:id="rId18"/>
    <p:sldId id="557" r:id="rId19"/>
    <p:sldId id="558" r:id="rId20"/>
    <p:sldId id="559" r:id="rId21"/>
    <p:sldId id="29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1E92"/>
    <a:srgbClr val="D2ECB6"/>
    <a:srgbClr val="A3A4CD"/>
    <a:srgbClr val="EF77D5"/>
    <a:srgbClr val="AC0420"/>
    <a:srgbClr val="FB6BEA"/>
    <a:srgbClr val="AF059B"/>
    <a:srgbClr val="FF0000"/>
    <a:srgbClr val="1A7B7C"/>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407" autoAdjust="0"/>
  </p:normalViewPr>
  <p:slideViewPr>
    <p:cSldViewPr snapToGrid="0">
      <p:cViewPr varScale="1">
        <p:scale>
          <a:sx n="90" d="100"/>
          <a:sy n="90" d="100"/>
        </p:scale>
        <p:origin x="140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74200B-86E5-4BF8-B361-8794050CC59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A277865-3C0E-4F67-AC35-D59FCF8D65A1}">
      <dgm:prSet custT="1"/>
      <dgm:spPr>
        <a:solidFill>
          <a:srgbClr val="0070C0"/>
        </a:solidFill>
      </dgm:spPr>
      <dgm:t>
        <a:bodyPr/>
        <a:lstStyle/>
        <a:p>
          <a:pPr algn="ctr" rtl="0"/>
          <a:r>
            <a:rPr lang="en-IN"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INTRODUCTION</a:t>
          </a:r>
          <a:r>
            <a:rPr lang="en-IN" sz="2000" b="1" strike="noStrike" dirty="0">
              <a:effectLst/>
              <a:latin typeface="Times New Roman" panose="02020603050405020304" pitchFamily="18" charset="0"/>
              <a:cs typeface="Times New Roman" panose="02020603050405020304" pitchFamily="18" charset="0"/>
            </a:rPr>
            <a:t>(1-3)</a:t>
          </a:r>
          <a:endParaRPr lang="en-IN" sz="2000" strike="noStrike" dirty="0">
            <a:effectLst/>
            <a:latin typeface="Times New Roman" panose="02020603050405020304" pitchFamily="18" charset="0"/>
            <a:cs typeface="Times New Roman" panose="02020603050405020304" pitchFamily="18" charset="0"/>
          </a:endParaRPr>
        </a:p>
      </dgm:t>
    </dgm:pt>
    <dgm:pt modelId="{DC2DDF06-1C31-4CC8-9C1E-3A42FBE99AEC}" type="parTrans" cxnId="{EBA53F50-96F3-4755-A079-C882D2976FF9}">
      <dgm:prSet/>
      <dgm:spPr/>
      <dgm:t>
        <a:bodyPr/>
        <a:lstStyle/>
        <a:p>
          <a:endParaRPr lang="en-US"/>
        </a:p>
      </dgm:t>
    </dgm:pt>
    <dgm:pt modelId="{17003DD9-F3F3-4680-AC51-92CB902CB386}" type="sibTrans" cxnId="{EBA53F50-96F3-4755-A079-C882D2976FF9}">
      <dgm:prSet/>
      <dgm:spPr/>
      <dgm:t>
        <a:bodyPr/>
        <a:lstStyle/>
        <a:p>
          <a:endParaRPr lang="en-US"/>
        </a:p>
      </dgm:t>
    </dgm:pt>
    <dgm:pt modelId="{F2972B67-EE32-40A8-A012-C599190674A1}" type="pres">
      <dgm:prSet presAssocID="{8174200B-86E5-4BF8-B361-8794050CC595}" presName="linear" presStyleCnt="0">
        <dgm:presLayoutVars>
          <dgm:animLvl val="lvl"/>
          <dgm:resizeHandles val="exact"/>
        </dgm:presLayoutVars>
      </dgm:prSet>
      <dgm:spPr/>
    </dgm:pt>
    <dgm:pt modelId="{0DB79996-29C4-407F-A398-7E35061E8046}" type="pres">
      <dgm:prSet presAssocID="{1A277865-3C0E-4F67-AC35-D59FCF8D65A1}" presName="parentText" presStyleLbl="node1" presStyleIdx="0" presStyleCnt="1" custScaleX="109811" custScaleY="185731" custLinFactNeighborX="-20000" custLinFactNeighborY="18230">
        <dgm:presLayoutVars>
          <dgm:chMax val="0"/>
          <dgm:bulletEnabled val="1"/>
        </dgm:presLayoutVars>
      </dgm:prSet>
      <dgm:spPr/>
    </dgm:pt>
  </dgm:ptLst>
  <dgm:cxnLst>
    <dgm:cxn modelId="{FB93CC37-CF3A-40BF-B02B-CBC8AC262906}" type="presOf" srcId="{8174200B-86E5-4BF8-B361-8794050CC595}" destId="{F2972B67-EE32-40A8-A012-C599190674A1}" srcOrd="0" destOrd="0" presId="urn:microsoft.com/office/officeart/2005/8/layout/vList2"/>
    <dgm:cxn modelId="{EBA53F50-96F3-4755-A079-C882D2976FF9}" srcId="{8174200B-86E5-4BF8-B361-8794050CC595}" destId="{1A277865-3C0E-4F67-AC35-D59FCF8D65A1}" srcOrd="0" destOrd="0" parTransId="{DC2DDF06-1C31-4CC8-9C1E-3A42FBE99AEC}" sibTransId="{17003DD9-F3F3-4680-AC51-92CB902CB386}"/>
    <dgm:cxn modelId="{F01B3AA4-5E37-4EAA-B82A-973741FAF3F9}" type="presOf" srcId="{1A277865-3C0E-4F67-AC35-D59FCF8D65A1}" destId="{0DB79996-29C4-407F-A398-7E35061E8046}" srcOrd="0" destOrd="0" presId="urn:microsoft.com/office/officeart/2005/8/layout/vList2"/>
    <dgm:cxn modelId="{DA3F31DD-1885-48BF-B638-3469A028BF84}" type="presParOf" srcId="{F2972B67-EE32-40A8-A012-C599190674A1}" destId="{0DB79996-29C4-407F-A398-7E35061E804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83678812-252C-4A66-800E-1BBE9DB3D0DC}" type="doc">
      <dgm:prSet loTypeId="urn:microsoft.com/office/officeart/2005/8/layout/process4" loCatId="list" qsTypeId="urn:microsoft.com/office/officeart/2005/8/quickstyle/simple5" qsCatId="simple" csTypeId="urn:microsoft.com/office/officeart/2005/8/colors/accent1_2" csCatId="accent1" phldr="1"/>
      <dgm:spPr/>
      <dgm:t>
        <a:bodyPr/>
        <a:lstStyle/>
        <a:p>
          <a:endParaRPr lang="en-US"/>
        </a:p>
      </dgm:t>
    </dgm:pt>
    <dgm:pt modelId="{0BDF7F84-9708-4B7E-AF6D-9712E52DBB16}">
      <dgm:prSet custT="1"/>
      <dgm:spPr>
        <a:solidFill>
          <a:srgbClr val="AF059B"/>
        </a:solidFill>
      </dgm:spPr>
      <dgm:t>
        <a:bodyPr/>
        <a:lstStyle/>
        <a:p>
          <a:pPr algn="just"/>
          <a:r>
            <a:rPr lang="en-US" sz="2000" b="1" dirty="0">
              <a:solidFill>
                <a:schemeClr val="bg1"/>
              </a:solidFill>
              <a:latin typeface="Palatino Linotype" panose="02040502050505030304" pitchFamily="18" charset="0"/>
              <a:cs typeface="Times New Roman" pitchFamily="18" charset="0"/>
            </a:rPr>
            <a:t>Optimization of formulation on the basis of </a:t>
          </a:r>
          <a:r>
            <a:rPr lang="en-US" sz="2000" b="1" i="1" dirty="0">
              <a:solidFill>
                <a:schemeClr val="bg1"/>
              </a:solidFill>
              <a:latin typeface="Palatino Linotype" panose="02040502050505030304" pitchFamily="18" charset="0"/>
              <a:cs typeface="Times New Roman" pitchFamily="18" charset="0"/>
            </a:rPr>
            <a:t>in -vitro </a:t>
          </a:r>
          <a:r>
            <a:rPr lang="en-US" sz="2000" b="1" dirty="0">
              <a:solidFill>
                <a:schemeClr val="bg1"/>
              </a:solidFill>
              <a:latin typeface="Palatino Linotype" panose="02040502050505030304" pitchFamily="18" charset="0"/>
              <a:cs typeface="Times New Roman" pitchFamily="18" charset="0"/>
            </a:rPr>
            <a:t>self emulsification properties, Droplet size analysis, Stability study, Robustness to dilution upon addition to water under mild agitation condition and finally by using Stastical Experiment Design.</a:t>
          </a:r>
        </a:p>
      </dgm:t>
    </dgm:pt>
    <dgm:pt modelId="{2FD57CFF-28F2-4EB8-B619-6E88E3D04C2E}" type="parTrans" cxnId="{788A43D4-2C4D-47FE-9C9F-A1D02DA76E84}">
      <dgm:prSet/>
      <dgm:spPr/>
      <dgm:t>
        <a:bodyPr/>
        <a:lstStyle/>
        <a:p>
          <a:endParaRPr lang="en-US"/>
        </a:p>
      </dgm:t>
    </dgm:pt>
    <dgm:pt modelId="{2BF6A1CD-F03B-43E1-AA7C-0A448BCB0C81}" type="sibTrans" cxnId="{788A43D4-2C4D-47FE-9C9F-A1D02DA76E84}">
      <dgm:prSet/>
      <dgm:spPr/>
      <dgm:t>
        <a:bodyPr/>
        <a:lstStyle/>
        <a:p>
          <a:endParaRPr lang="en-US"/>
        </a:p>
      </dgm:t>
    </dgm:pt>
    <dgm:pt modelId="{74401B13-758F-4B2E-81E7-07B690C8D049}" type="pres">
      <dgm:prSet presAssocID="{83678812-252C-4A66-800E-1BBE9DB3D0DC}" presName="Name0" presStyleCnt="0">
        <dgm:presLayoutVars>
          <dgm:dir/>
          <dgm:animLvl val="lvl"/>
          <dgm:resizeHandles val="exact"/>
        </dgm:presLayoutVars>
      </dgm:prSet>
      <dgm:spPr/>
    </dgm:pt>
    <dgm:pt modelId="{A76E9156-3584-435C-915F-19B00F01E8FA}" type="pres">
      <dgm:prSet presAssocID="{0BDF7F84-9708-4B7E-AF6D-9712E52DBB16}" presName="boxAndChildren" presStyleCnt="0"/>
      <dgm:spPr/>
    </dgm:pt>
    <dgm:pt modelId="{E39AA9EE-9555-41A2-A911-F27E503343A8}" type="pres">
      <dgm:prSet presAssocID="{0BDF7F84-9708-4B7E-AF6D-9712E52DBB16}" presName="parentTextBox" presStyleLbl="node1" presStyleIdx="0" presStyleCnt="1" custLinFactNeighborX="2941" custLinFactNeighborY="-49"/>
      <dgm:spPr/>
    </dgm:pt>
  </dgm:ptLst>
  <dgm:cxnLst>
    <dgm:cxn modelId="{7050524C-AE0A-42C2-80F8-A0DBEE143C9B}" type="presOf" srcId="{0BDF7F84-9708-4B7E-AF6D-9712E52DBB16}" destId="{E39AA9EE-9555-41A2-A911-F27E503343A8}" srcOrd="0" destOrd="0" presId="urn:microsoft.com/office/officeart/2005/8/layout/process4"/>
    <dgm:cxn modelId="{5C25C5A3-4BB6-4F79-A05E-043B2E673A92}" type="presOf" srcId="{83678812-252C-4A66-800E-1BBE9DB3D0DC}" destId="{74401B13-758F-4B2E-81E7-07B690C8D049}" srcOrd="0" destOrd="0" presId="urn:microsoft.com/office/officeart/2005/8/layout/process4"/>
    <dgm:cxn modelId="{788A43D4-2C4D-47FE-9C9F-A1D02DA76E84}" srcId="{83678812-252C-4A66-800E-1BBE9DB3D0DC}" destId="{0BDF7F84-9708-4B7E-AF6D-9712E52DBB16}" srcOrd="0" destOrd="0" parTransId="{2FD57CFF-28F2-4EB8-B619-6E88E3D04C2E}" sibTransId="{2BF6A1CD-F03B-43E1-AA7C-0A448BCB0C81}"/>
    <dgm:cxn modelId="{7100BDDD-522D-433F-B3A6-9D054D2EF6AD}" type="presParOf" srcId="{74401B13-758F-4B2E-81E7-07B690C8D049}" destId="{A76E9156-3584-435C-915F-19B00F01E8FA}" srcOrd="0" destOrd="0" presId="urn:microsoft.com/office/officeart/2005/8/layout/process4"/>
    <dgm:cxn modelId="{B8D4CD27-764B-4404-9991-A3CEE430E54F}" type="presParOf" srcId="{A76E9156-3584-435C-915F-19B00F01E8FA}" destId="{E39AA9EE-9555-41A2-A911-F27E503343A8}" srcOrd="0" destOrd="0" presId="urn:microsoft.com/office/officeart/2005/8/layout/process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9AE715B4-056D-4310-9436-9A88F26A92F0}" type="doc">
      <dgm:prSet loTypeId="urn:microsoft.com/office/officeart/2005/8/layout/process4" loCatId="list" qsTypeId="urn:microsoft.com/office/officeart/2005/8/quickstyle/simple1" qsCatId="simple" csTypeId="urn:microsoft.com/office/officeart/2005/8/colors/accent1_2" csCatId="accent1" phldr="1"/>
      <dgm:spPr/>
      <dgm:t>
        <a:bodyPr/>
        <a:lstStyle/>
        <a:p>
          <a:endParaRPr lang="en-US"/>
        </a:p>
      </dgm:t>
    </dgm:pt>
    <dgm:pt modelId="{6F42DD35-1E1E-4D7C-A352-507C585FBD9A}">
      <dgm:prSet custT="1"/>
      <dgm:spPr>
        <a:solidFill>
          <a:srgbClr val="92D050"/>
        </a:solidFill>
      </dgm:spPr>
      <dgm:t>
        <a:bodyPr/>
        <a:lstStyle/>
        <a:p>
          <a:r>
            <a:rPr lang="en-US" sz="2000" b="1" dirty="0">
              <a:solidFill>
                <a:schemeClr val="bg1"/>
              </a:solidFill>
              <a:latin typeface="Palatino Linotype" panose="02040502050505030304" pitchFamily="18" charset="0"/>
              <a:cs typeface="Times New Roman" pitchFamily="18" charset="0"/>
            </a:rPr>
            <a:t>Solubility profile study for selection of oil</a:t>
          </a:r>
        </a:p>
      </dgm:t>
    </dgm:pt>
    <dgm:pt modelId="{7B5846C7-6CB5-4664-8EE0-B6937335A1ED}" type="parTrans" cxnId="{3B9F78CD-1CE2-4FC3-AFF2-2187CAEE8B27}">
      <dgm:prSet/>
      <dgm:spPr/>
      <dgm:t>
        <a:bodyPr/>
        <a:lstStyle/>
        <a:p>
          <a:endParaRPr lang="en-US"/>
        </a:p>
      </dgm:t>
    </dgm:pt>
    <dgm:pt modelId="{180BC3CB-C652-43DD-BB56-25DA8AE66721}" type="sibTrans" cxnId="{3B9F78CD-1CE2-4FC3-AFF2-2187CAEE8B27}">
      <dgm:prSet/>
      <dgm:spPr/>
      <dgm:t>
        <a:bodyPr/>
        <a:lstStyle/>
        <a:p>
          <a:endParaRPr lang="en-US"/>
        </a:p>
      </dgm:t>
    </dgm:pt>
    <dgm:pt modelId="{919BC03C-D16F-48C9-87FC-53E7586D6E1C}" type="pres">
      <dgm:prSet presAssocID="{9AE715B4-056D-4310-9436-9A88F26A92F0}" presName="Name0" presStyleCnt="0">
        <dgm:presLayoutVars>
          <dgm:dir/>
          <dgm:animLvl val="lvl"/>
          <dgm:resizeHandles val="exact"/>
        </dgm:presLayoutVars>
      </dgm:prSet>
      <dgm:spPr/>
    </dgm:pt>
    <dgm:pt modelId="{E51F98E8-F214-4735-8460-79FD5C90F3B4}" type="pres">
      <dgm:prSet presAssocID="{6F42DD35-1E1E-4D7C-A352-507C585FBD9A}" presName="boxAndChildren" presStyleCnt="0"/>
      <dgm:spPr/>
    </dgm:pt>
    <dgm:pt modelId="{025FA207-02C4-4727-BB98-67B4FFFF49D1}" type="pres">
      <dgm:prSet presAssocID="{6F42DD35-1E1E-4D7C-A352-507C585FBD9A}" presName="parentTextBox" presStyleLbl="node1" presStyleIdx="0" presStyleCnt="1" custLinFactNeighborX="-231" custLinFactNeighborY="-3091"/>
      <dgm:spPr/>
    </dgm:pt>
  </dgm:ptLst>
  <dgm:cxnLst>
    <dgm:cxn modelId="{AB552698-2DB9-408B-A3EF-B4BB4370B874}" type="presOf" srcId="{9AE715B4-056D-4310-9436-9A88F26A92F0}" destId="{919BC03C-D16F-48C9-87FC-53E7586D6E1C}" srcOrd="0" destOrd="0" presId="urn:microsoft.com/office/officeart/2005/8/layout/process4"/>
    <dgm:cxn modelId="{3B9F78CD-1CE2-4FC3-AFF2-2187CAEE8B27}" srcId="{9AE715B4-056D-4310-9436-9A88F26A92F0}" destId="{6F42DD35-1E1E-4D7C-A352-507C585FBD9A}" srcOrd="0" destOrd="0" parTransId="{7B5846C7-6CB5-4664-8EE0-B6937335A1ED}" sibTransId="{180BC3CB-C652-43DD-BB56-25DA8AE66721}"/>
    <dgm:cxn modelId="{9946B9D9-C369-437B-B476-8238B69C6319}" type="presOf" srcId="{6F42DD35-1E1E-4D7C-A352-507C585FBD9A}" destId="{025FA207-02C4-4727-BB98-67B4FFFF49D1}" srcOrd="0" destOrd="0" presId="urn:microsoft.com/office/officeart/2005/8/layout/process4"/>
    <dgm:cxn modelId="{6A07D0B3-EC92-4C10-AE5A-3AFA390956A4}" type="presParOf" srcId="{919BC03C-D16F-48C9-87FC-53E7586D6E1C}" destId="{E51F98E8-F214-4735-8460-79FD5C90F3B4}" srcOrd="0" destOrd="0" presId="urn:microsoft.com/office/officeart/2005/8/layout/process4"/>
    <dgm:cxn modelId="{7511C657-B997-4ED9-851F-7CB9C5592DB0}" type="presParOf" srcId="{E51F98E8-F214-4735-8460-79FD5C90F3B4}" destId="{025FA207-02C4-4727-BB98-67B4FFFF49D1}" srcOrd="0" destOrd="0" presId="urn:microsoft.com/office/officeart/2005/8/layout/process4"/>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FABC1FB5-D6E5-4671-B67D-56DC6B506BDC}" type="doc">
      <dgm:prSet loTypeId="urn:microsoft.com/office/officeart/2005/8/layout/process4" loCatId="process" qsTypeId="urn:microsoft.com/office/officeart/2005/8/quickstyle/simple1" qsCatId="simple" csTypeId="urn:microsoft.com/office/officeart/2005/8/colors/accent1_2" csCatId="accent1" phldr="1"/>
      <dgm:spPr/>
      <dgm:t>
        <a:bodyPr/>
        <a:lstStyle/>
        <a:p>
          <a:endParaRPr lang="en-US"/>
        </a:p>
      </dgm:t>
    </dgm:pt>
    <dgm:pt modelId="{86FEA75F-4048-47A5-A4B1-F374431F164A}">
      <dgm:prSet custT="1"/>
      <dgm:spPr>
        <a:solidFill>
          <a:srgbClr val="6037F7"/>
        </a:solidFill>
      </dgm:spPr>
      <dgm:t>
        <a:bodyPr/>
        <a:lstStyle/>
        <a:p>
          <a:pPr rtl="0"/>
          <a:r>
            <a:rPr lang="en-US" sz="2000" b="1" dirty="0">
              <a:solidFill>
                <a:schemeClr val="bg1"/>
              </a:solidFill>
              <a:latin typeface="Palatino Linotype" panose="02040502050505030304" pitchFamily="18" charset="0"/>
              <a:cs typeface="Times New Roman" pitchFamily="18" charset="0"/>
            </a:rPr>
            <a:t>Drug </a:t>
          </a:r>
          <a:r>
            <a:rPr lang="en-US" sz="2000" b="1" dirty="0" err="1">
              <a:solidFill>
                <a:schemeClr val="bg1"/>
              </a:solidFill>
              <a:latin typeface="Palatino Linotype" panose="02040502050505030304" pitchFamily="18" charset="0"/>
              <a:cs typeface="Times New Roman" pitchFamily="18" charset="0"/>
            </a:rPr>
            <a:t>excipient</a:t>
          </a:r>
          <a:r>
            <a:rPr lang="en-US" sz="2000" b="1" dirty="0">
              <a:solidFill>
                <a:schemeClr val="bg1"/>
              </a:solidFill>
              <a:latin typeface="Palatino Linotype" panose="02040502050505030304" pitchFamily="18" charset="0"/>
              <a:cs typeface="Times New Roman" pitchFamily="18" charset="0"/>
            </a:rPr>
            <a:t> compatibility study</a:t>
          </a:r>
        </a:p>
      </dgm:t>
    </dgm:pt>
    <dgm:pt modelId="{92D5551B-7420-4CA2-A61F-FC436281A670}" type="parTrans" cxnId="{9AAB44F5-0EFE-4098-8578-54AA9A525DFD}">
      <dgm:prSet/>
      <dgm:spPr/>
      <dgm:t>
        <a:bodyPr/>
        <a:lstStyle/>
        <a:p>
          <a:endParaRPr lang="en-US"/>
        </a:p>
      </dgm:t>
    </dgm:pt>
    <dgm:pt modelId="{7C7BD822-EF98-4E9D-9EDD-713F41FF8496}" type="sibTrans" cxnId="{9AAB44F5-0EFE-4098-8578-54AA9A525DFD}">
      <dgm:prSet/>
      <dgm:spPr/>
      <dgm:t>
        <a:bodyPr/>
        <a:lstStyle/>
        <a:p>
          <a:endParaRPr lang="en-US"/>
        </a:p>
      </dgm:t>
    </dgm:pt>
    <dgm:pt modelId="{A62E332E-2CF4-4FD7-8F97-6F7843CB78E2}" type="pres">
      <dgm:prSet presAssocID="{FABC1FB5-D6E5-4671-B67D-56DC6B506BDC}" presName="Name0" presStyleCnt="0">
        <dgm:presLayoutVars>
          <dgm:dir/>
          <dgm:animLvl val="lvl"/>
          <dgm:resizeHandles val="exact"/>
        </dgm:presLayoutVars>
      </dgm:prSet>
      <dgm:spPr/>
    </dgm:pt>
    <dgm:pt modelId="{CEC659D0-FF02-4E42-A0AF-E58622157E41}" type="pres">
      <dgm:prSet presAssocID="{86FEA75F-4048-47A5-A4B1-F374431F164A}" presName="boxAndChildren" presStyleCnt="0"/>
      <dgm:spPr/>
    </dgm:pt>
    <dgm:pt modelId="{1503EF02-AB5F-4AF7-A256-9D6F7B9717FA}" type="pres">
      <dgm:prSet presAssocID="{86FEA75F-4048-47A5-A4B1-F374431F164A}" presName="parentTextBox" presStyleLbl="node1" presStyleIdx="0" presStyleCnt="1" custLinFactNeighborY="-11943"/>
      <dgm:spPr/>
    </dgm:pt>
  </dgm:ptLst>
  <dgm:cxnLst>
    <dgm:cxn modelId="{FC1DEF69-30E7-479E-8669-2D6C6C8D4E04}" type="presOf" srcId="{86FEA75F-4048-47A5-A4B1-F374431F164A}" destId="{1503EF02-AB5F-4AF7-A256-9D6F7B9717FA}" srcOrd="0" destOrd="0" presId="urn:microsoft.com/office/officeart/2005/8/layout/process4"/>
    <dgm:cxn modelId="{71CF04DD-9C85-4B16-82B9-7A3C6D3D7E31}" type="presOf" srcId="{FABC1FB5-D6E5-4671-B67D-56DC6B506BDC}" destId="{A62E332E-2CF4-4FD7-8F97-6F7843CB78E2}" srcOrd="0" destOrd="0" presId="urn:microsoft.com/office/officeart/2005/8/layout/process4"/>
    <dgm:cxn modelId="{9AAB44F5-0EFE-4098-8578-54AA9A525DFD}" srcId="{FABC1FB5-D6E5-4671-B67D-56DC6B506BDC}" destId="{86FEA75F-4048-47A5-A4B1-F374431F164A}" srcOrd="0" destOrd="0" parTransId="{92D5551B-7420-4CA2-A61F-FC436281A670}" sibTransId="{7C7BD822-EF98-4E9D-9EDD-713F41FF8496}"/>
    <dgm:cxn modelId="{25B490B6-FB77-4C8B-BEB2-9C19DB0A9AF6}" type="presParOf" srcId="{A62E332E-2CF4-4FD7-8F97-6F7843CB78E2}" destId="{CEC659D0-FF02-4E42-A0AF-E58622157E41}" srcOrd="0" destOrd="0" presId="urn:microsoft.com/office/officeart/2005/8/layout/process4"/>
    <dgm:cxn modelId="{85F3EF09-CBDF-4DCA-9661-978B00C48143}" type="presParOf" srcId="{CEC659D0-FF02-4E42-A0AF-E58622157E41}" destId="{1503EF02-AB5F-4AF7-A256-9D6F7B9717FA}" srcOrd="0" destOrd="0" presId="urn:microsoft.com/office/officeart/2005/8/layout/process4"/>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CCAAE6D5-71E8-468A-BC25-2B9F3B0EAD2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CEFB7706-F450-465B-B560-C4948F8569CA}">
      <dgm:prSet custT="1"/>
      <dgm:spPr>
        <a:solidFill>
          <a:srgbClr val="0070C0"/>
        </a:solidFill>
      </dgm:spPr>
      <dgm:t>
        <a:bodyPr/>
        <a:lstStyle/>
        <a:p>
          <a:pPr algn="ctr" rtl="0"/>
          <a:r>
            <a:rPr lang="en-US" sz="2800" b="1" dirty="0">
              <a:solidFill>
                <a:schemeClr val="bg1"/>
              </a:solidFill>
              <a:latin typeface="Palatino Linotype" panose="02040502050505030304" pitchFamily="18" charset="0"/>
              <a:cs typeface="Times New Roman" panose="02020603050405020304" pitchFamily="18" charset="0"/>
            </a:rPr>
            <a:t>METHOD OF PREPARATION OF SNEDDS </a:t>
          </a:r>
          <a:r>
            <a:rPr lang="en-US" sz="2400" b="1" dirty="0">
              <a:solidFill>
                <a:schemeClr val="bg1"/>
              </a:solidFill>
              <a:latin typeface="Times New Roman" panose="02020603050405020304" pitchFamily="18" charset="0"/>
              <a:cs typeface="Times New Roman" panose="02020603050405020304" pitchFamily="18" charset="0"/>
            </a:rPr>
            <a:t>(7)</a:t>
          </a:r>
          <a:endParaRPr lang="en-IN" sz="2400" b="1" i="0" baseline="0" dirty="0">
            <a:solidFill>
              <a:schemeClr val="bg1"/>
            </a:solidFill>
            <a:latin typeface="Times New Roman" panose="02020603050405020304" pitchFamily="18" charset="0"/>
            <a:cs typeface="Times New Roman" panose="02020603050405020304" pitchFamily="18" charset="0"/>
          </a:endParaRPr>
        </a:p>
      </dgm:t>
    </dgm:pt>
    <dgm:pt modelId="{36E082AA-B07D-470F-A671-F42C9F7BBE53}" type="parTrans" cxnId="{467F638D-3104-4D95-A518-308B15055486}">
      <dgm:prSet/>
      <dgm:spPr/>
      <dgm:t>
        <a:bodyPr/>
        <a:lstStyle/>
        <a:p>
          <a:endParaRPr lang="en-US"/>
        </a:p>
      </dgm:t>
    </dgm:pt>
    <dgm:pt modelId="{5EF1D3E4-7E33-4736-89CF-E4281B623C38}" type="sibTrans" cxnId="{467F638D-3104-4D95-A518-308B15055486}">
      <dgm:prSet/>
      <dgm:spPr/>
      <dgm:t>
        <a:bodyPr/>
        <a:lstStyle/>
        <a:p>
          <a:endParaRPr lang="en-US"/>
        </a:p>
      </dgm:t>
    </dgm:pt>
    <dgm:pt modelId="{820D6C12-0159-4D3F-BC0E-A33BB9945E64}" type="pres">
      <dgm:prSet presAssocID="{CCAAE6D5-71E8-468A-BC25-2B9F3B0EAD20}" presName="linear" presStyleCnt="0">
        <dgm:presLayoutVars>
          <dgm:animLvl val="lvl"/>
          <dgm:resizeHandles val="exact"/>
        </dgm:presLayoutVars>
      </dgm:prSet>
      <dgm:spPr/>
    </dgm:pt>
    <dgm:pt modelId="{67F0EAE3-3709-4BC0-96FD-322F5415E950}" type="pres">
      <dgm:prSet presAssocID="{CEFB7706-F450-465B-B560-C4948F8569CA}" presName="parentText" presStyleLbl="node1" presStyleIdx="0" presStyleCnt="1" custScaleY="344409" custLinFactY="100000" custLinFactNeighborX="7619" custLinFactNeighborY="103713">
        <dgm:presLayoutVars>
          <dgm:chMax val="0"/>
          <dgm:bulletEnabled val="1"/>
        </dgm:presLayoutVars>
      </dgm:prSet>
      <dgm:spPr/>
    </dgm:pt>
  </dgm:ptLst>
  <dgm:cxnLst>
    <dgm:cxn modelId="{D8F38601-94A2-4652-B0DC-13F29B836013}" type="presOf" srcId="{CCAAE6D5-71E8-468A-BC25-2B9F3B0EAD20}" destId="{820D6C12-0159-4D3F-BC0E-A33BB9945E64}" srcOrd="0" destOrd="0" presId="urn:microsoft.com/office/officeart/2005/8/layout/vList2"/>
    <dgm:cxn modelId="{41AE7258-86A4-46E7-8465-E455A1D96342}" type="presOf" srcId="{CEFB7706-F450-465B-B560-C4948F8569CA}" destId="{67F0EAE3-3709-4BC0-96FD-322F5415E950}" srcOrd="0" destOrd="0" presId="urn:microsoft.com/office/officeart/2005/8/layout/vList2"/>
    <dgm:cxn modelId="{467F638D-3104-4D95-A518-308B15055486}" srcId="{CCAAE6D5-71E8-468A-BC25-2B9F3B0EAD20}" destId="{CEFB7706-F450-465B-B560-C4948F8569CA}" srcOrd="0" destOrd="0" parTransId="{36E082AA-B07D-470F-A671-F42C9F7BBE53}" sibTransId="{5EF1D3E4-7E33-4736-89CF-E4281B623C38}"/>
    <dgm:cxn modelId="{C8E87E63-C8AC-43BF-86F1-72A36A48C780}" type="presParOf" srcId="{820D6C12-0159-4D3F-BC0E-A33BB9945E64}" destId="{67F0EAE3-3709-4BC0-96FD-322F5415E950}" srcOrd="0" destOrd="0" presId="urn:microsoft.com/office/officeart/2005/8/layout/vList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1E3C4C07-B21C-4660-A9BB-95FBC891E65E}" type="doc">
      <dgm:prSet loTypeId="urn:microsoft.com/office/officeart/2005/8/layout/chevron2" loCatId="list" qsTypeId="urn:microsoft.com/office/officeart/2005/8/quickstyle/simple1" qsCatId="simple" csTypeId="urn:microsoft.com/office/officeart/2005/8/colors/accent1_2" csCatId="accent1" phldr="1"/>
      <dgm:spPr/>
      <dgm:t>
        <a:bodyPr/>
        <a:lstStyle/>
        <a:p>
          <a:endParaRPr lang="en-US"/>
        </a:p>
      </dgm:t>
    </dgm:pt>
    <dgm:pt modelId="{3F589EBF-246B-4CE3-91EB-BA8C02047A02}">
      <dgm:prSet phldrT="[Text]" phldr="1"/>
      <dgm:spPr>
        <a:solidFill>
          <a:srgbClr val="EF77D5"/>
        </a:solidFill>
      </dgm:spPr>
      <dgm:t>
        <a:bodyPr/>
        <a:lstStyle/>
        <a:p>
          <a:endParaRPr lang="en-US" dirty="0"/>
        </a:p>
      </dgm:t>
    </dgm:pt>
    <dgm:pt modelId="{437F2019-96F0-43C5-AC46-6D1B3F643146}" type="parTrans" cxnId="{3C6FD3B1-6782-48E1-A6BE-422E59514E14}">
      <dgm:prSet/>
      <dgm:spPr/>
      <dgm:t>
        <a:bodyPr/>
        <a:lstStyle/>
        <a:p>
          <a:endParaRPr lang="en-US"/>
        </a:p>
      </dgm:t>
    </dgm:pt>
    <dgm:pt modelId="{0FCDD46B-16F6-4974-86F1-88B512E12024}" type="sibTrans" cxnId="{3C6FD3B1-6782-48E1-A6BE-422E59514E14}">
      <dgm:prSet/>
      <dgm:spPr/>
      <dgm:t>
        <a:bodyPr/>
        <a:lstStyle/>
        <a:p>
          <a:endParaRPr lang="en-US"/>
        </a:p>
      </dgm:t>
    </dgm:pt>
    <dgm:pt modelId="{AE2725E2-B2AA-4887-9D1F-0207682EABFB}">
      <dgm:prSet phldrT="[Text]" custT="1"/>
      <dgm:spPr/>
      <dgm:t>
        <a:bodyPr/>
        <a:lstStyle/>
        <a:p>
          <a:pPr>
            <a:buFont typeface="Arial" panose="020B0604020202020204" pitchFamily="34" charset="0"/>
            <a:buChar char="•"/>
          </a:pPr>
          <a:r>
            <a:rPr lang="en-US" sz="2000" b="1" dirty="0">
              <a:solidFill>
                <a:srgbClr val="C00000"/>
              </a:solidFill>
              <a:latin typeface="Palatino Linotype" panose="02040502050505030304" pitchFamily="18" charset="0"/>
              <a:cs typeface="Times New Roman" pitchFamily="18" charset="0"/>
            </a:rPr>
            <a:t>Thermodynamic Stability Studies</a:t>
          </a:r>
          <a:endParaRPr lang="en-US" sz="2000" b="1" dirty="0">
            <a:solidFill>
              <a:srgbClr val="C00000"/>
            </a:solidFill>
            <a:latin typeface="Palatino Linotype" panose="02040502050505030304" pitchFamily="18" charset="0"/>
          </a:endParaRPr>
        </a:p>
      </dgm:t>
    </dgm:pt>
    <dgm:pt modelId="{A443F3BC-8A09-4CC9-98C7-A39261FB84CD}" type="parTrans" cxnId="{1BE47013-6C26-48BC-A335-83FEC105F816}">
      <dgm:prSet/>
      <dgm:spPr/>
      <dgm:t>
        <a:bodyPr/>
        <a:lstStyle/>
        <a:p>
          <a:endParaRPr lang="en-US"/>
        </a:p>
      </dgm:t>
    </dgm:pt>
    <dgm:pt modelId="{83181920-1F8B-479C-BBCE-A715952C43B1}" type="sibTrans" cxnId="{1BE47013-6C26-48BC-A335-83FEC105F816}">
      <dgm:prSet/>
      <dgm:spPr/>
      <dgm:t>
        <a:bodyPr/>
        <a:lstStyle/>
        <a:p>
          <a:endParaRPr lang="en-US"/>
        </a:p>
      </dgm:t>
    </dgm:pt>
    <dgm:pt modelId="{73ADDFE2-AC5E-4AB9-851F-832AB9377D1F}">
      <dgm:prSet phldrT="[Text]" custT="1"/>
      <dgm:spPr/>
      <dgm:t>
        <a:bodyPr/>
        <a:lstStyle/>
        <a:p>
          <a:pPr>
            <a:buFont typeface="Arial" panose="020B0604020202020204" pitchFamily="34" charset="0"/>
            <a:buChar char="•"/>
          </a:pPr>
          <a:r>
            <a:rPr lang="en-US" sz="2000" b="1" dirty="0">
              <a:solidFill>
                <a:srgbClr val="C00000"/>
              </a:solidFill>
              <a:latin typeface="Palatino Linotype" panose="02040502050505030304" pitchFamily="18" charset="0"/>
              <a:cs typeface="Times New Roman" pitchFamily="18" charset="0"/>
            </a:rPr>
            <a:t>Dispersibility test</a:t>
          </a:r>
          <a:endParaRPr lang="en-US" sz="2000" b="1" dirty="0">
            <a:solidFill>
              <a:srgbClr val="C00000"/>
            </a:solidFill>
            <a:latin typeface="Palatino Linotype" panose="02040502050505030304" pitchFamily="18" charset="0"/>
          </a:endParaRPr>
        </a:p>
      </dgm:t>
    </dgm:pt>
    <dgm:pt modelId="{598FD961-9A7B-4A56-B14D-EFFAA50515C5}" type="parTrans" cxnId="{98C37E15-ADFE-4E25-9FA2-F5EC53A5ACDB}">
      <dgm:prSet/>
      <dgm:spPr/>
      <dgm:t>
        <a:bodyPr/>
        <a:lstStyle/>
        <a:p>
          <a:endParaRPr lang="en-US"/>
        </a:p>
      </dgm:t>
    </dgm:pt>
    <dgm:pt modelId="{5F30ED69-4704-49AA-9C30-8871A7EF6785}" type="sibTrans" cxnId="{98C37E15-ADFE-4E25-9FA2-F5EC53A5ACDB}">
      <dgm:prSet/>
      <dgm:spPr/>
      <dgm:t>
        <a:bodyPr/>
        <a:lstStyle/>
        <a:p>
          <a:endParaRPr lang="en-US"/>
        </a:p>
      </dgm:t>
    </dgm:pt>
    <dgm:pt modelId="{AF3BBF2D-E78A-46E6-B8F5-914B012BD2CC}">
      <dgm:prSet phldrT="[Text]" phldr="1"/>
      <dgm:spPr>
        <a:solidFill>
          <a:srgbClr val="FF0000"/>
        </a:solidFill>
      </dgm:spPr>
      <dgm:t>
        <a:bodyPr/>
        <a:lstStyle/>
        <a:p>
          <a:endParaRPr lang="en-US" dirty="0"/>
        </a:p>
      </dgm:t>
    </dgm:pt>
    <dgm:pt modelId="{45BB0137-8AD4-47D1-9D26-5E797050F6C1}" type="parTrans" cxnId="{267F5A6E-6965-4584-81BA-8D02EF01D929}">
      <dgm:prSet/>
      <dgm:spPr/>
      <dgm:t>
        <a:bodyPr/>
        <a:lstStyle/>
        <a:p>
          <a:endParaRPr lang="en-US"/>
        </a:p>
      </dgm:t>
    </dgm:pt>
    <dgm:pt modelId="{FF37C3D4-4405-4BDA-938C-FC4077F09F88}" type="sibTrans" cxnId="{267F5A6E-6965-4584-81BA-8D02EF01D929}">
      <dgm:prSet/>
      <dgm:spPr/>
      <dgm:t>
        <a:bodyPr/>
        <a:lstStyle/>
        <a:p>
          <a:endParaRPr lang="en-US"/>
        </a:p>
      </dgm:t>
    </dgm:pt>
    <dgm:pt modelId="{9AE60862-57CF-41A2-B52E-4CFC2611477F}">
      <dgm:prSet phldrT="[Text]" custT="1"/>
      <dgm:spPr/>
      <dgm:t>
        <a:bodyPr/>
        <a:lstStyle/>
        <a:p>
          <a:pPr>
            <a:buFont typeface="Arial" panose="020B0604020202020204" pitchFamily="34" charset="0"/>
            <a:buChar char="•"/>
          </a:pPr>
          <a:r>
            <a:rPr lang="en-US" sz="2000" b="1" dirty="0">
              <a:solidFill>
                <a:srgbClr val="C00000"/>
              </a:solidFill>
              <a:latin typeface="Palatino Linotype" panose="02040502050505030304" pitchFamily="18" charset="0"/>
            </a:rPr>
            <a:t>Morphology and Particle Size</a:t>
          </a:r>
          <a:endParaRPr lang="en-US" sz="2000" dirty="0">
            <a:solidFill>
              <a:srgbClr val="C00000"/>
            </a:solidFill>
            <a:latin typeface="Palatino Linotype" panose="02040502050505030304" pitchFamily="18" charset="0"/>
          </a:endParaRPr>
        </a:p>
      </dgm:t>
    </dgm:pt>
    <dgm:pt modelId="{C6A57411-D1BE-44FA-BBAF-858C3514C2FD}" type="parTrans" cxnId="{6FC206BA-5F17-4A51-9E0D-D966695ED584}">
      <dgm:prSet/>
      <dgm:spPr/>
      <dgm:t>
        <a:bodyPr/>
        <a:lstStyle/>
        <a:p>
          <a:endParaRPr lang="en-US"/>
        </a:p>
      </dgm:t>
    </dgm:pt>
    <dgm:pt modelId="{F7C7A295-0E9E-4892-8CA2-F3BFCF072BEB}" type="sibTrans" cxnId="{6FC206BA-5F17-4A51-9E0D-D966695ED584}">
      <dgm:prSet/>
      <dgm:spPr/>
      <dgm:t>
        <a:bodyPr/>
        <a:lstStyle/>
        <a:p>
          <a:endParaRPr lang="en-US"/>
        </a:p>
      </dgm:t>
    </dgm:pt>
    <dgm:pt modelId="{F9EE9277-BBEC-4CE5-8ECB-226B19A5B59B}">
      <dgm:prSet phldrT="[Text]" custT="1"/>
      <dgm:spPr/>
      <dgm:t>
        <a:bodyPr/>
        <a:lstStyle/>
        <a:p>
          <a:pPr>
            <a:buFont typeface="Arial" panose="020B0604020202020204" pitchFamily="34" charset="0"/>
            <a:buChar char="•"/>
          </a:pPr>
          <a:r>
            <a:rPr lang="en-US" sz="2000" b="1" dirty="0">
              <a:solidFill>
                <a:srgbClr val="C00000"/>
              </a:solidFill>
              <a:latin typeface="Palatino Linotype" panose="02040502050505030304" pitchFamily="18" charset="0"/>
            </a:rPr>
            <a:t>Drug Content</a:t>
          </a:r>
          <a:endParaRPr lang="en-US" sz="2000" dirty="0">
            <a:solidFill>
              <a:srgbClr val="C00000"/>
            </a:solidFill>
            <a:latin typeface="Palatino Linotype" panose="02040502050505030304" pitchFamily="18" charset="0"/>
          </a:endParaRPr>
        </a:p>
      </dgm:t>
    </dgm:pt>
    <dgm:pt modelId="{92066397-B51C-4483-8FFC-A4F72DBD4FCE}" type="parTrans" cxnId="{FD2C8134-9AF3-49D0-8ECA-FA990D682765}">
      <dgm:prSet/>
      <dgm:spPr/>
      <dgm:t>
        <a:bodyPr/>
        <a:lstStyle/>
        <a:p>
          <a:endParaRPr lang="en-US"/>
        </a:p>
      </dgm:t>
    </dgm:pt>
    <dgm:pt modelId="{3A07760A-E226-4721-B9A6-2C41AE83E8EE}" type="sibTrans" cxnId="{FD2C8134-9AF3-49D0-8ECA-FA990D682765}">
      <dgm:prSet/>
      <dgm:spPr/>
      <dgm:t>
        <a:bodyPr/>
        <a:lstStyle/>
        <a:p>
          <a:endParaRPr lang="en-US"/>
        </a:p>
      </dgm:t>
    </dgm:pt>
    <dgm:pt modelId="{CF8E45BD-FEFB-4A83-91EC-C68746E7597E}">
      <dgm:prSet phldrT="[Text]" phldr="1"/>
      <dgm:spPr>
        <a:solidFill>
          <a:srgbClr val="92D050"/>
        </a:solidFill>
      </dgm:spPr>
      <dgm:t>
        <a:bodyPr/>
        <a:lstStyle/>
        <a:p>
          <a:endParaRPr lang="en-US"/>
        </a:p>
      </dgm:t>
    </dgm:pt>
    <dgm:pt modelId="{6A6E8E5C-AF88-4B3C-BDAD-299F2610C112}" type="parTrans" cxnId="{F4492C5D-887F-4141-8629-674F2F357464}">
      <dgm:prSet/>
      <dgm:spPr/>
      <dgm:t>
        <a:bodyPr/>
        <a:lstStyle/>
        <a:p>
          <a:endParaRPr lang="en-US"/>
        </a:p>
      </dgm:t>
    </dgm:pt>
    <dgm:pt modelId="{8223C01F-A2F1-403F-94C1-54D1F59DCCB9}" type="sibTrans" cxnId="{F4492C5D-887F-4141-8629-674F2F357464}">
      <dgm:prSet/>
      <dgm:spPr/>
      <dgm:t>
        <a:bodyPr/>
        <a:lstStyle/>
        <a:p>
          <a:endParaRPr lang="en-US"/>
        </a:p>
      </dgm:t>
    </dgm:pt>
    <dgm:pt modelId="{46554FC4-EDDC-45A2-83BE-630056AAC084}">
      <dgm:prSet phldrT="[Text]"/>
      <dgm:spPr/>
      <dgm:t>
        <a:bodyPr/>
        <a:lstStyle/>
        <a:p>
          <a:endParaRPr lang="en-US" sz="800" dirty="0"/>
        </a:p>
      </dgm:t>
    </dgm:pt>
    <dgm:pt modelId="{915A4F9D-D656-40E6-9A8E-1924A05E4BAC}" type="parTrans" cxnId="{124DF1B4-C0CC-44B7-B499-4C676B4D06DF}">
      <dgm:prSet/>
      <dgm:spPr/>
      <dgm:t>
        <a:bodyPr/>
        <a:lstStyle/>
        <a:p>
          <a:endParaRPr lang="en-US"/>
        </a:p>
      </dgm:t>
    </dgm:pt>
    <dgm:pt modelId="{091F688C-39C7-48B2-A5E2-3D41FBA322F6}" type="sibTrans" cxnId="{124DF1B4-C0CC-44B7-B499-4C676B4D06DF}">
      <dgm:prSet/>
      <dgm:spPr/>
      <dgm:t>
        <a:bodyPr/>
        <a:lstStyle/>
        <a:p>
          <a:endParaRPr lang="en-US"/>
        </a:p>
      </dgm:t>
    </dgm:pt>
    <dgm:pt modelId="{3B09C0DB-148F-419F-9F56-99330C44BECA}">
      <dgm:prSet phldrT="[Text]" custT="1"/>
      <dgm:spPr/>
      <dgm:t>
        <a:bodyPr/>
        <a:lstStyle/>
        <a:p>
          <a:pPr>
            <a:buFont typeface="Arial" panose="020B0604020202020204" pitchFamily="34" charset="0"/>
            <a:buChar char="•"/>
          </a:pPr>
          <a:r>
            <a:rPr lang="en-US" sz="2000" b="1" dirty="0">
              <a:solidFill>
                <a:srgbClr val="C00000"/>
              </a:solidFill>
              <a:latin typeface="Palatino Linotype" panose="02040502050505030304" pitchFamily="18" charset="0"/>
            </a:rPr>
            <a:t>Viscosity Measurement</a:t>
          </a:r>
          <a:endParaRPr lang="en-US" sz="2000" dirty="0">
            <a:solidFill>
              <a:srgbClr val="C00000"/>
            </a:solidFill>
            <a:latin typeface="Palatino Linotype" panose="02040502050505030304" pitchFamily="18" charset="0"/>
          </a:endParaRPr>
        </a:p>
      </dgm:t>
    </dgm:pt>
    <dgm:pt modelId="{01A0E7B3-F4AC-44F6-BDA1-63CC3329C7C3}" type="parTrans" cxnId="{8E2F5715-DF60-4175-A903-F4F2B493B509}">
      <dgm:prSet/>
      <dgm:spPr/>
      <dgm:t>
        <a:bodyPr/>
        <a:lstStyle/>
        <a:p>
          <a:endParaRPr lang="en-US"/>
        </a:p>
      </dgm:t>
    </dgm:pt>
    <dgm:pt modelId="{9651AC86-3405-4B25-BC3C-B3E88A48E702}" type="sibTrans" cxnId="{8E2F5715-DF60-4175-A903-F4F2B493B509}">
      <dgm:prSet/>
      <dgm:spPr/>
      <dgm:t>
        <a:bodyPr/>
        <a:lstStyle/>
        <a:p>
          <a:endParaRPr lang="en-US"/>
        </a:p>
      </dgm:t>
    </dgm:pt>
    <dgm:pt modelId="{818F2AFF-8118-45DD-AED9-9FE92C8F3F1A}">
      <dgm:prSet phldrT="[Text]"/>
      <dgm:spPr/>
      <dgm:t>
        <a:bodyPr/>
        <a:lstStyle/>
        <a:p>
          <a:endParaRPr lang="en-US" sz="800" dirty="0"/>
        </a:p>
      </dgm:t>
    </dgm:pt>
    <dgm:pt modelId="{8E232801-06F2-4342-8FCD-D4A757C55136}" type="parTrans" cxnId="{0AE08121-1C96-4743-A94F-ED12E524E16A}">
      <dgm:prSet/>
      <dgm:spPr/>
      <dgm:t>
        <a:bodyPr/>
        <a:lstStyle/>
        <a:p>
          <a:endParaRPr lang="en-US"/>
        </a:p>
      </dgm:t>
    </dgm:pt>
    <dgm:pt modelId="{2E56C61C-3208-4137-885E-E91A6E28DD0C}" type="sibTrans" cxnId="{0AE08121-1C96-4743-A94F-ED12E524E16A}">
      <dgm:prSet/>
      <dgm:spPr/>
      <dgm:t>
        <a:bodyPr/>
        <a:lstStyle/>
        <a:p>
          <a:endParaRPr lang="en-US"/>
        </a:p>
      </dgm:t>
    </dgm:pt>
    <dgm:pt modelId="{4B6709D4-1E7B-40C4-BC16-54E358E8F78C}">
      <dgm:prSet phldrT="[Text]"/>
      <dgm:spPr/>
      <dgm:t>
        <a:bodyPr/>
        <a:lstStyle/>
        <a:p>
          <a:endParaRPr lang="en-US" sz="900" dirty="0"/>
        </a:p>
      </dgm:t>
    </dgm:pt>
    <dgm:pt modelId="{A9206941-D61E-4E3A-8F2D-8F80A4EA5BD4}" type="parTrans" cxnId="{BB3E28EB-5FC5-44AE-BF75-C28134921B90}">
      <dgm:prSet/>
      <dgm:spPr/>
      <dgm:t>
        <a:bodyPr/>
        <a:lstStyle/>
        <a:p>
          <a:endParaRPr lang="en-US"/>
        </a:p>
      </dgm:t>
    </dgm:pt>
    <dgm:pt modelId="{6F28E763-142B-4164-B2BC-817055262D33}" type="sibTrans" cxnId="{BB3E28EB-5FC5-44AE-BF75-C28134921B90}">
      <dgm:prSet/>
      <dgm:spPr/>
      <dgm:t>
        <a:bodyPr/>
        <a:lstStyle/>
        <a:p>
          <a:endParaRPr lang="en-US"/>
        </a:p>
      </dgm:t>
    </dgm:pt>
    <dgm:pt modelId="{3F068012-75A2-4571-B99B-EBC64EE1BD48}">
      <dgm:prSet phldrT="[Text]" custT="1"/>
      <dgm:spPr/>
      <dgm:t>
        <a:bodyPr/>
        <a:lstStyle/>
        <a:p>
          <a:pPr>
            <a:buFont typeface="Arial" panose="020B0604020202020204" pitchFamily="34" charset="0"/>
            <a:buChar char="•"/>
          </a:pPr>
          <a:r>
            <a:rPr lang="en-US" sz="2000" b="1" dirty="0">
              <a:solidFill>
                <a:srgbClr val="C00000"/>
              </a:solidFill>
              <a:latin typeface="Palatino Linotype" panose="02040502050505030304" pitchFamily="18" charset="0"/>
            </a:rPr>
            <a:t>Zeta Potential</a:t>
          </a:r>
        </a:p>
      </dgm:t>
    </dgm:pt>
    <dgm:pt modelId="{4D529569-9A3D-49B2-B865-1ED9D00A8370}" type="parTrans" cxnId="{B683D73B-037A-429F-ABDC-EC0CAFCAD6B9}">
      <dgm:prSet/>
      <dgm:spPr/>
      <dgm:t>
        <a:bodyPr/>
        <a:lstStyle/>
        <a:p>
          <a:endParaRPr lang="en-US"/>
        </a:p>
      </dgm:t>
    </dgm:pt>
    <dgm:pt modelId="{DE57ECAB-4186-451C-9FF8-CFD66F160E76}" type="sibTrans" cxnId="{B683D73B-037A-429F-ABDC-EC0CAFCAD6B9}">
      <dgm:prSet/>
      <dgm:spPr/>
      <dgm:t>
        <a:bodyPr/>
        <a:lstStyle/>
        <a:p>
          <a:endParaRPr lang="en-US"/>
        </a:p>
      </dgm:t>
    </dgm:pt>
    <dgm:pt modelId="{0D22E7F6-F292-41FD-B3D6-F942B484DAED}">
      <dgm:prSet phldrT="[Text]" custT="1"/>
      <dgm:spPr/>
      <dgm:t>
        <a:bodyPr/>
        <a:lstStyle/>
        <a:p>
          <a:pPr>
            <a:buFont typeface="Arial" panose="020B0604020202020204" pitchFamily="34" charset="0"/>
            <a:buChar char="•"/>
          </a:pPr>
          <a:r>
            <a:rPr lang="en-US" sz="2000" b="1" dirty="0">
              <a:solidFill>
                <a:srgbClr val="C00000"/>
              </a:solidFill>
              <a:latin typeface="Palatino Linotype" panose="02040502050505030304" pitchFamily="18" charset="0"/>
            </a:rPr>
            <a:t>Refractive Index (R.I.) and Percent Transmittance</a:t>
          </a:r>
          <a:endParaRPr lang="en-US" sz="2000" dirty="0">
            <a:solidFill>
              <a:srgbClr val="C00000"/>
            </a:solidFill>
            <a:latin typeface="Palatino Linotype" panose="02040502050505030304" pitchFamily="18" charset="0"/>
          </a:endParaRPr>
        </a:p>
      </dgm:t>
    </dgm:pt>
    <dgm:pt modelId="{B75FA138-5267-4766-BF3F-E1BFA75BB94B}" type="parTrans" cxnId="{80607234-D29B-4AC6-8381-87D1492D8F74}">
      <dgm:prSet/>
      <dgm:spPr/>
      <dgm:t>
        <a:bodyPr/>
        <a:lstStyle/>
        <a:p>
          <a:endParaRPr lang="en-US"/>
        </a:p>
      </dgm:t>
    </dgm:pt>
    <dgm:pt modelId="{BE6173E3-3791-43D4-B012-C103496D3FD0}" type="sibTrans" cxnId="{80607234-D29B-4AC6-8381-87D1492D8F74}">
      <dgm:prSet/>
      <dgm:spPr/>
      <dgm:t>
        <a:bodyPr/>
        <a:lstStyle/>
        <a:p>
          <a:endParaRPr lang="en-US"/>
        </a:p>
      </dgm:t>
    </dgm:pt>
    <dgm:pt modelId="{4127F6FE-E9DA-4AE7-B5EE-EF3F7D97A513}">
      <dgm:prSet phldrT="[Text]" custT="1"/>
      <dgm:spPr/>
      <dgm:t>
        <a:bodyPr/>
        <a:lstStyle/>
        <a:p>
          <a:pPr>
            <a:buFont typeface="Arial" panose="020B0604020202020204" pitchFamily="34" charset="0"/>
            <a:buChar char="•"/>
          </a:pPr>
          <a:r>
            <a:rPr lang="en-US" sz="2000" b="1" dirty="0">
              <a:solidFill>
                <a:srgbClr val="C00000"/>
              </a:solidFill>
              <a:latin typeface="Palatino Linotype" panose="02040502050505030304" pitchFamily="18" charset="0"/>
            </a:rPr>
            <a:t>Robustness to Dilution</a:t>
          </a:r>
          <a:endParaRPr lang="en-US" sz="2000" dirty="0">
            <a:solidFill>
              <a:srgbClr val="C00000"/>
            </a:solidFill>
            <a:latin typeface="Palatino Linotype" panose="02040502050505030304" pitchFamily="18" charset="0"/>
          </a:endParaRPr>
        </a:p>
      </dgm:t>
    </dgm:pt>
    <dgm:pt modelId="{83FCF79C-8805-417B-8670-7307502B35A2}" type="parTrans" cxnId="{0796BB8A-E430-455D-9F80-1CA2F237E628}">
      <dgm:prSet/>
      <dgm:spPr/>
      <dgm:t>
        <a:bodyPr/>
        <a:lstStyle/>
        <a:p>
          <a:endParaRPr lang="en-US"/>
        </a:p>
      </dgm:t>
    </dgm:pt>
    <dgm:pt modelId="{0B4F418A-2A59-460F-A89F-6989ED64035C}" type="sibTrans" cxnId="{0796BB8A-E430-455D-9F80-1CA2F237E628}">
      <dgm:prSet/>
      <dgm:spPr/>
      <dgm:t>
        <a:bodyPr/>
        <a:lstStyle/>
        <a:p>
          <a:endParaRPr lang="en-US"/>
        </a:p>
      </dgm:t>
    </dgm:pt>
    <dgm:pt modelId="{82A83489-4C9F-4F47-8FD5-DCA0578F9EEE}">
      <dgm:prSet phldrT="[Text]"/>
      <dgm:spPr/>
      <dgm:t>
        <a:bodyPr/>
        <a:lstStyle/>
        <a:p>
          <a:endParaRPr lang="en-US" sz="800" dirty="0"/>
        </a:p>
      </dgm:t>
    </dgm:pt>
    <dgm:pt modelId="{63CE44F3-A8F5-45F5-AADC-2B58A5C8A047}" type="parTrans" cxnId="{84922169-F5D7-4C42-B767-28857CE49035}">
      <dgm:prSet/>
      <dgm:spPr/>
      <dgm:t>
        <a:bodyPr/>
        <a:lstStyle/>
        <a:p>
          <a:endParaRPr lang="en-US"/>
        </a:p>
      </dgm:t>
    </dgm:pt>
    <dgm:pt modelId="{4F48F2C1-3629-4526-B9D5-FF78E813F733}" type="sibTrans" cxnId="{84922169-F5D7-4C42-B767-28857CE49035}">
      <dgm:prSet/>
      <dgm:spPr/>
      <dgm:t>
        <a:bodyPr/>
        <a:lstStyle/>
        <a:p>
          <a:endParaRPr lang="en-US"/>
        </a:p>
      </dgm:t>
    </dgm:pt>
    <dgm:pt modelId="{1A2FE28B-55FC-4342-8B44-0E430E7D94D6}">
      <dgm:prSet/>
      <dgm:spPr>
        <a:solidFill>
          <a:schemeClr val="accent2"/>
        </a:solidFill>
      </dgm:spPr>
      <dgm:t>
        <a:bodyPr/>
        <a:lstStyle/>
        <a:p>
          <a:endParaRPr lang="en-US" dirty="0"/>
        </a:p>
      </dgm:t>
    </dgm:pt>
    <dgm:pt modelId="{FC521160-ED6C-47E8-A686-8050C0E61AA5}" type="parTrans" cxnId="{C60B2CE1-E0E0-4BF1-BE8E-64AD2990B0AF}">
      <dgm:prSet/>
      <dgm:spPr/>
      <dgm:t>
        <a:bodyPr/>
        <a:lstStyle/>
        <a:p>
          <a:endParaRPr lang="en-US"/>
        </a:p>
      </dgm:t>
    </dgm:pt>
    <dgm:pt modelId="{2C668839-6115-41D8-B5A3-5135E7AE0D11}" type="sibTrans" cxnId="{C60B2CE1-E0E0-4BF1-BE8E-64AD2990B0AF}">
      <dgm:prSet/>
      <dgm:spPr/>
      <dgm:t>
        <a:bodyPr/>
        <a:lstStyle/>
        <a:p>
          <a:endParaRPr lang="en-US"/>
        </a:p>
      </dgm:t>
    </dgm:pt>
    <dgm:pt modelId="{0D17E24E-CAF9-449C-A236-4FD18F588801}">
      <dgm:prSet custT="1"/>
      <dgm:spPr/>
      <dgm:t>
        <a:bodyPr/>
        <a:lstStyle/>
        <a:p>
          <a:r>
            <a:rPr lang="en-US" sz="2000" b="1" dirty="0">
              <a:solidFill>
                <a:srgbClr val="C00000"/>
              </a:solidFill>
              <a:latin typeface="Palatino Linotype" panose="02040502050505030304" pitchFamily="18" charset="0"/>
            </a:rPr>
            <a:t>Cloud Point Measurement</a:t>
          </a:r>
          <a:r>
            <a:rPr lang="en-US" sz="2000" dirty="0">
              <a:solidFill>
                <a:srgbClr val="C00000"/>
              </a:solidFill>
              <a:latin typeface="Palatino Linotype" panose="02040502050505030304" pitchFamily="18" charset="0"/>
            </a:rPr>
            <a:t>: </a:t>
          </a:r>
          <a:endParaRPr lang="en-US" sz="1200" dirty="0">
            <a:solidFill>
              <a:srgbClr val="C00000"/>
            </a:solidFill>
          </a:endParaRPr>
        </a:p>
      </dgm:t>
    </dgm:pt>
    <dgm:pt modelId="{A4D51A9E-1B21-473C-A7AD-F78E26E5ED18}" type="parTrans" cxnId="{217EB44C-3E20-4B44-B260-BF4EF478E3FC}">
      <dgm:prSet/>
      <dgm:spPr/>
      <dgm:t>
        <a:bodyPr/>
        <a:lstStyle/>
        <a:p>
          <a:endParaRPr lang="en-US"/>
        </a:p>
      </dgm:t>
    </dgm:pt>
    <dgm:pt modelId="{1A546530-A69E-4799-A358-C469D3D3B6D4}" type="sibTrans" cxnId="{217EB44C-3E20-4B44-B260-BF4EF478E3FC}">
      <dgm:prSet/>
      <dgm:spPr/>
      <dgm:t>
        <a:bodyPr/>
        <a:lstStyle/>
        <a:p>
          <a:endParaRPr lang="en-US"/>
        </a:p>
      </dgm:t>
    </dgm:pt>
    <dgm:pt modelId="{FD1662C8-4E90-498B-97FF-85562DF15368}">
      <dgm:prSet custT="1"/>
      <dgm:spPr/>
      <dgm:t>
        <a:bodyPr/>
        <a:lstStyle/>
        <a:p>
          <a:pPr>
            <a:buFont typeface="Arial" panose="020B0604020202020204" pitchFamily="34" charset="0"/>
            <a:buChar char="•"/>
          </a:pPr>
          <a:r>
            <a:rPr lang="en-US" sz="2000" b="1" i="1" dirty="0">
              <a:solidFill>
                <a:srgbClr val="C00000"/>
              </a:solidFill>
              <a:latin typeface="Palatino Linotype" panose="02040502050505030304" pitchFamily="18" charset="0"/>
            </a:rPr>
            <a:t>In-vitro </a:t>
          </a:r>
          <a:r>
            <a:rPr lang="en-US" sz="2000" b="1" dirty="0">
              <a:solidFill>
                <a:srgbClr val="C00000"/>
              </a:solidFill>
              <a:latin typeface="Palatino Linotype" panose="02040502050505030304" pitchFamily="18" charset="0"/>
            </a:rPr>
            <a:t>Diffusion Study</a:t>
          </a:r>
          <a:endParaRPr lang="en-US" sz="2000" dirty="0">
            <a:solidFill>
              <a:srgbClr val="C00000"/>
            </a:solidFill>
            <a:latin typeface="Palatino Linotype" panose="02040502050505030304" pitchFamily="18" charset="0"/>
          </a:endParaRPr>
        </a:p>
      </dgm:t>
    </dgm:pt>
    <dgm:pt modelId="{5EDBAE40-BC06-41F9-9270-C1B3A5E481B3}" type="parTrans" cxnId="{E742643E-B0D2-460F-9321-454FA2FF2C6D}">
      <dgm:prSet/>
      <dgm:spPr/>
      <dgm:t>
        <a:bodyPr/>
        <a:lstStyle/>
        <a:p>
          <a:endParaRPr lang="en-US"/>
        </a:p>
      </dgm:t>
    </dgm:pt>
    <dgm:pt modelId="{D0D4E0CD-AC21-4F6F-840B-88861DD73035}" type="sibTrans" cxnId="{E742643E-B0D2-460F-9321-454FA2FF2C6D}">
      <dgm:prSet/>
      <dgm:spPr/>
      <dgm:t>
        <a:bodyPr/>
        <a:lstStyle/>
        <a:p>
          <a:endParaRPr lang="en-US"/>
        </a:p>
      </dgm:t>
    </dgm:pt>
    <dgm:pt modelId="{6DA27665-902E-4B1A-805F-9A3DFFF0F3D6}">
      <dgm:prSet custT="1"/>
      <dgm:spPr/>
      <dgm:t>
        <a:bodyPr/>
        <a:lstStyle/>
        <a:p>
          <a:pPr>
            <a:buFont typeface="Arial" panose="020B0604020202020204" pitchFamily="34" charset="0"/>
            <a:buChar char="•"/>
          </a:pPr>
          <a:r>
            <a:rPr lang="en-US" sz="2000" b="1" i="1" dirty="0">
              <a:solidFill>
                <a:srgbClr val="C00000"/>
              </a:solidFill>
              <a:latin typeface="Palatino Linotype" panose="02040502050505030304" pitchFamily="18" charset="0"/>
            </a:rPr>
            <a:t>In-vitro</a:t>
          </a:r>
          <a:r>
            <a:rPr lang="en-US" sz="2000" b="1" dirty="0">
              <a:solidFill>
                <a:srgbClr val="C00000"/>
              </a:solidFill>
              <a:latin typeface="Palatino Linotype" panose="02040502050505030304" pitchFamily="18" charset="0"/>
            </a:rPr>
            <a:t> Dissolution Technique</a:t>
          </a:r>
          <a:endParaRPr lang="en-US" sz="2000" dirty="0">
            <a:solidFill>
              <a:srgbClr val="C00000"/>
            </a:solidFill>
            <a:latin typeface="Palatino Linotype" panose="02040502050505030304" pitchFamily="18" charset="0"/>
          </a:endParaRPr>
        </a:p>
      </dgm:t>
    </dgm:pt>
    <dgm:pt modelId="{10A89D63-8F8B-4AD4-A75F-E1760C8AF156}" type="parTrans" cxnId="{E98BFF9A-6A4B-4075-9D53-E901C74F624B}">
      <dgm:prSet/>
      <dgm:spPr/>
      <dgm:t>
        <a:bodyPr/>
        <a:lstStyle/>
        <a:p>
          <a:endParaRPr lang="en-US"/>
        </a:p>
      </dgm:t>
    </dgm:pt>
    <dgm:pt modelId="{AE744FAE-4127-4C88-93E8-3158C22EE5BC}" type="sibTrans" cxnId="{E98BFF9A-6A4B-4075-9D53-E901C74F624B}">
      <dgm:prSet/>
      <dgm:spPr/>
      <dgm:t>
        <a:bodyPr/>
        <a:lstStyle/>
        <a:p>
          <a:endParaRPr lang="en-US"/>
        </a:p>
      </dgm:t>
    </dgm:pt>
    <dgm:pt modelId="{E5150214-53A6-4673-89DE-9BA92C0F6661}" type="pres">
      <dgm:prSet presAssocID="{1E3C4C07-B21C-4660-A9BB-95FBC891E65E}" presName="linearFlow" presStyleCnt="0">
        <dgm:presLayoutVars>
          <dgm:dir/>
          <dgm:animLvl val="lvl"/>
          <dgm:resizeHandles val="exact"/>
        </dgm:presLayoutVars>
      </dgm:prSet>
      <dgm:spPr/>
    </dgm:pt>
    <dgm:pt modelId="{34DE2BB0-9255-4EA6-8B93-19CDFD08B0BA}" type="pres">
      <dgm:prSet presAssocID="{3F589EBF-246B-4CE3-91EB-BA8C02047A02}" presName="composite" presStyleCnt="0"/>
      <dgm:spPr/>
    </dgm:pt>
    <dgm:pt modelId="{A2CD0AD3-0CE1-4B0C-85B6-61128E68919D}" type="pres">
      <dgm:prSet presAssocID="{3F589EBF-246B-4CE3-91EB-BA8C02047A02}" presName="parentText" presStyleLbl="alignNode1" presStyleIdx="0" presStyleCnt="4">
        <dgm:presLayoutVars>
          <dgm:chMax val="1"/>
          <dgm:bulletEnabled val="1"/>
        </dgm:presLayoutVars>
      </dgm:prSet>
      <dgm:spPr/>
    </dgm:pt>
    <dgm:pt modelId="{2BC38BE2-86DC-43FF-A5E2-15DA2241E043}" type="pres">
      <dgm:prSet presAssocID="{3F589EBF-246B-4CE3-91EB-BA8C02047A02}" presName="descendantText" presStyleLbl="alignAcc1" presStyleIdx="0" presStyleCnt="4">
        <dgm:presLayoutVars>
          <dgm:bulletEnabled val="1"/>
        </dgm:presLayoutVars>
      </dgm:prSet>
      <dgm:spPr/>
    </dgm:pt>
    <dgm:pt modelId="{1D2EADF4-64A9-4321-8A0D-7DE02B46348A}" type="pres">
      <dgm:prSet presAssocID="{0FCDD46B-16F6-4974-86F1-88B512E12024}" presName="sp" presStyleCnt="0"/>
      <dgm:spPr/>
    </dgm:pt>
    <dgm:pt modelId="{049D710C-6C1F-4617-B3B7-0EBBC6036B20}" type="pres">
      <dgm:prSet presAssocID="{AF3BBF2D-E78A-46E6-B8F5-914B012BD2CC}" presName="composite" presStyleCnt="0"/>
      <dgm:spPr/>
    </dgm:pt>
    <dgm:pt modelId="{6676E350-2DBD-4AC8-AA21-672F0F8CAB61}" type="pres">
      <dgm:prSet presAssocID="{AF3BBF2D-E78A-46E6-B8F5-914B012BD2CC}" presName="parentText" presStyleLbl="alignNode1" presStyleIdx="1" presStyleCnt="4">
        <dgm:presLayoutVars>
          <dgm:chMax val="1"/>
          <dgm:bulletEnabled val="1"/>
        </dgm:presLayoutVars>
      </dgm:prSet>
      <dgm:spPr/>
    </dgm:pt>
    <dgm:pt modelId="{92A2C1C0-D9AF-4EBF-9CD7-435E6DC74224}" type="pres">
      <dgm:prSet presAssocID="{AF3BBF2D-E78A-46E6-B8F5-914B012BD2CC}" presName="descendantText" presStyleLbl="alignAcc1" presStyleIdx="1" presStyleCnt="4" custScaleY="131614">
        <dgm:presLayoutVars>
          <dgm:bulletEnabled val="1"/>
        </dgm:presLayoutVars>
      </dgm:prSet>
      <dgm:spPr/>
    </dgm:pt>
    <dgm:pt modelId="{7697E397-97BB-4BE0-8118-8C3A72899DB1}" type="pres">
      <dgm:prSet presAssocID="{FF37C3D4-4405-4BDA-938C-FC4077F09F88}" presName="sp" presStyleCnt="0"/>
      <dgm:spPr/>
    </dgm:pt>
    <dgm:pt modelId="{03B697C0-21E3-4F2A-A9DA-D163CE607D74}" type="pres">
      <dgm:prSet presAssocID="{CF8E45BD-FEFB-4A83-91EC-C68746E7597E}" presName="composite" presStyleCnt="0"/>
      <dgm:spPr/>
    </dgm:pt>
    <dgm:pt modelId="{F428DD79-FD91-40F1-A58A-30959DA8DF99}" type="pres">
      <dgm:prSet presAssocID="{CF8E45BD-FEFB-4A83-91EC-C68746E7597E}" presName="parentText" presStyleLbl="alignNode1" presStyleIdx="2" presStyleCnt="4">
        <dgm:presLayoutVars>
          <dgm:chMax val="1"/>
          <dgm:bulletEnabled val="1"/>
        </dgm:presLayoutVars>
      </dgm:prSet>
      <dgm:spPr/>
    </dgm:pt>
    <dgm:pt modelId="{90F52D59-6995-4520-9C7A-DD7E8A5428D1}" type="pres">
      <dgm:prSet presAssocID="{CF8E45BD-FEFB-4A83-91EC-C68746E7597E}" presName="descendantText" presStyleLbl="alignAcc1" presStyleIdx="2" presStyleCnt="4" custScaleY="126412">
        <dgm:presLayoutVars>
          <dgm:bulletEnabled val="1"/>
        </dgm:presLayoutVars>
      </dgm:prSet>
      <dgm:spPr/>
    </dgm:pt>
    <dgm:pt modelId="{046F9B45-BF98-4393-BBEB-EFF4763EBA26}" type="pres">
      <dgm:prSet presAssocID="{8223C01F-A2F1-403F-94C1-54D1F59DCCB9}" presName="sp" presStyleCnt="0"/>
      <dgm:spPr/>
    </dgm:pt>
    <dgm:pt modelId="{352F56B4-DB43-4CD4-885D-7CB3AEED4B00}" type="pres">
      <dgm:prSet presAssocID="{1A2FE28B-55FC-4342-8B44-0E430E7D94D6}" presName="composite" presStyleCnt="0"/>
      <dgm:spPr/>
    </dgm:pt>
    <dgm:pt modelId="{83F12539-11FA-44E6-9266-FAB8A7A6AA2D}" type="pres">
      <dgm:prSet presAssocID="{1A2FE28B-55FC-4342-8B44-0E430E7D94D6}" presName="parentText" presStyleLbl="alignNode1" presStyleIdx="3" presStyleCnt="4">
        <dgm:presLayoutVars>
          <dgm:chMax val="1"/>
          <dgm:bulletEnabled val="1"/>
        </dgm:presLayoutVars>
      </dgm:prSet>
      <dgm:spPr/>
    </dgm:pt>
    <dgm:pt modelId="{51303B12-51E3-4FCC-A40A-A525A1422554}" type="pres">
      <dgm:prSet presAssocID="{1A2FE28B-55FC-4342-8B44-0E430E7D94D6}" presName="descendantText" presStyleLbl="alignAcc1" presStyleIdx="3" presStyleCnt="4" custScaleY="112446">
        <dgm:presLayoutVars>
          <dgm:bulletEnabled val="1"/>
        </dgm:presLayoutVars>
      </dgm:prSet>
      <dgm:spPr/>
    </dgm:pt>
  </dgm:ptLst>
  <dgm:cxnLst>
    <dgm:cxn modelId="{7EC90400-0238-4B14-B2E5-86CF18E05754}" type="presOf" srcId="{AF3BBF2D-E78A-46E6-B8F5-914B012BD2CC}" destId="{6676E350-2DBD-4AC8-AA21-672F0F8CAB61}" srcOrd="0" destOrd="0" presId="urn:microsoft.com/office/officeart/2005/8/layout/chevron2"/>
    <dgm:cxn modelId="{1BE47013-6C26-48BC-A335-83FEC105F816}" srcId="{3F589EBF-246B-4CE3-91EB-BA8C02047A02}" destId="{AE2725E2-B2AA-4887-9D1F-0207682EABFB}" srcOrd="0" destOrd="0" parTransId="{A443F3BC-8A09-4CC9-98C7-A39261FB84CD}" sibTransId="{83181920-1F8B-479C-BBCE-A715952C43B1}"/>
    <dgm:cxn modelId="{8E2F5715-DF60-4175-A903-F4F2B493B509}" srcId="{CF8E45BD-FEFB-4A83-91EC-C68746E7597E}" destId="{3B09C0DB-148F-419F-9F56-99330C44BECA}" srcOrd="1" destOrd="0" parTransId="{01A0E7B3-F4AC-44F6-BDA1-63CC3329C7C3}" sibTransId="{9651AC86-3405-4B25-BC3C-B3E88A48E702}"/>
    <dgm:cxn modelId="{98C37E15-ADFE-4E25-9FA2-F5EC53A5ACDB}" srcId="{3F589EBF-246B-4CE3-91EB-BA8C02047A02}" destId="{73ADDFE2-AC5E-4AB9-851F-832AB9377D1F}" srcOrd="1" destOrd="0" parTransId="{598FD961-9A7B-4A56-B14D-EFFAA50515C5}" sibTransId="{5F30ED69-4704-49AA-9C30-8871A7EF6785}"/>
    <dgm:cxn modelId="{7A3F9E19-6FB3-402F-872E-1FC15EB13EFE}" type="presOf" srcId="{F9EE9277-BBEC-4CE5-8ECB-226B19A5B59B}" destId="{92A2C1C0-D9AF-4EBF-9CD7-435E6DC74224}" srcOrd="0" destOrd="1" presId="urn:microsoft.com/office/officeart/2005/8/layout/chevron2"/>
    <dgm:cxn modelId="{0AE08121-1C96-4743-A94F-ED12E524E16A}" srcId="{CF8E45BD-FEFB-4A83-91EC-C68746E7597E}" destId="{818F2AFF-8118-45DD-AED9-9FE92C8F3F1A}" srcOrd="5" destOrd="0" parTransId="{8E232801-06F2-4342-8FCD-D4A757C55136}" sibTransId="{2E56C61C-3208-4137-885E-E91A6E28DD0C}"/>
    <dgm:cxn modelId="{EE78A629-19B2-4ADA-BDD0-DA2EB1039F18}" type="presOf" srcId="{4127F6FE-E9DA-4AE7-B5EE-EF3F7D97A513}" destId="{90F52D59-6995-4520-9C7A-DD7E8A5428D1}" srcOrd="0" destOrd="3" presId="urn:microsoft.com/office/officeart/2005/8/layout/chevron2"/>
    <dgm:cxn modelId="{80607234-D29B-4AC6-8381-87D1492D8F74}" srcId="{CF8E45BD-FEFB-4A83-91EC-C68746E7597E}" destId="{0D22E7F6-F292-41FD-B3D6-F942B484DAED}" srcOrd="2" destOrd="0" parTransId="{B75FA138-5267-4766-BF3F-E1BFA75BB94B}" sibTransId="{BE6173E3-3791-43D4-B012-C103496D3FD0}"/>
    <dgm:cxn modelId="{FD2C8134-9AF3-49D0-8ECA-FA990D682765}" srcId="{AF3BBF2D-E78A-46E6-B8F5-914B012BD2CC}" destId="{F9EE9277-BBEC-4CE5-8ECB-226B19A5B59B}" srcOrd="1" destOrd="0" parTransId="{92066397-B51C-4483-8FFC-A4F72DBD4FCE}" sibTransId="{3A07760A-E226-4721-B9A6-2C41AE83E8EE}"/>
    <dgm:cxn modelId="{014EC735-3774-4368-9E59-9F25A4A75397}" type="presOf" srcId="{AE2725E2-B2AA-4887-9D1F-0207682EABFB}" destId="{2BC38BE2-86DC-43FF-A5E2-15DA2241E043}" srcOrd="0" destOrd="0" presId="urn:microsoft.com/office/officeart/2005/8/layout/chevron2"/>
    <dgm:cxn modelId="{B683D73B-037A-429F-ABDC-EC0CAFCAD6B9}" srcId="{AF3BBF2D-E78A-46E6-B8F5-914B012BD2CC}" destId="{3F068012-75A2-4571-B99B-EBC64EE1BD48}" srcOrd="2" destOrd="0" parTransId="{4D529569-9A3D-49B2-B865-1ED9D00A8370}" sibTransId="{DE57ECAB-4186-451C-9FF8-CFD66F160E76}"/>
    <dgm:cxn modelId="{E742643E-B0D2-460F-9321-454FA2FF2C6D}" srcId="{1A2FE28B-55FC-4342-8B44-0E430E7D94D6}" destId="{FD1662C8-4E90-498B-97FF-85562DF15368}" srcOrd="1" destOrd="0" parTransId="{5EDBAE40-BC06-41F9-9270-C1B3A5E481B3}" sibTransId="{D0D4E0CD-AC21-4F6F-840B-88861DD73035}"/>
    <dgm:cxn modelId="{F4492C5D-887F-4141-8629-674F2F357464}" srcId="{1E3C4C07-B21C-4660-A9BB-95FBC891E65E}" destId="{CF8E45BD-FEFB-4A83-91EC-C68746E7597E}" srcOrd="2" destOrd="0" parTransId="{6A6E8E5C-AF88-4B3C-BDAD-299F2610C112}" sibTransId="{8223C01F-A2F1-403F-94C1-54D1F59DCCB9}"/>
    <dgm:cxn modelId="{7AB4915F-6B8D-432B-A461-DB5E168E13CA}" type="presOf" srcId="{4B6709D4-1E7B-40C4-BC16-54E358E8F78C}" destId="{92A2C1C0-D9AF-4EBF-9CD7-435E6DC74224}" srcOrd="0" destOrd="3" presId="urn:microsoft.com/office/officeart/2005/8/layout/chevron2"/>
    <dgm:cxn modelId="{4F612061-2D87-4916-B50F-3F48EB763A18}" type="presOf" srcId="{3F068012-75A2-4571-B99B-EBC64EE1BD48}" destId="{92A2C1C0-D9AF-4EBF-9CD7-435E6DC74224}" srcOrd="0" destOrd="2" presId="urn:microsoft.com/office/officeart/2005/8/layout/chevron2"/>
    <dgm:cxn modelId="{84922169-F5D7-4C42-B767-28857CE49035}" srcId="{CF8E45BD-FEFB-4A83-91EC-C68746E7597E}" destId="{82A83489-4C9F-4F47-8FD5-DCA0578F9EEE}" srcOrd="4" destOrd="0" parTransId="{63CE44F3-A8F5-45F5-AADC-2B58A5C8A047}" sibTransId="{4F48F2C1-3629-4526-B9D5-FF78E813F733}"/>
    <dgm:cxn modelId="{217EB44C-3E20-4B44-B260-BF4EF478E3FC}" srcId="{1A2FE28B-55FC-4342-8B44-0E430E7D94D6}" destId="{0D17E24E-CAF9-449C-A236-4FD18F588801}" srcOrd="0" destOrd="0" parTransId="{A4D51A9E-1B21-473C-A7AD-F78E26E5ED18}" sibTransId="{1A546530-A69E-4799-A358-C469D3D3B6D4}"/>
    <dgm:cxn modelId="{267F5A6E-6965-4584-81BA-8D02EF01D929}" srcId="{1E3C4C07-B21C-4660-A9BB-95FBC891E65E}" destId="{AF3BBF2D-E78A-46E6-B8F5-914B012BD2CC}" srcOrd="1" destOrd="0" parTransId="{45BB0137-8AD4-47D1-9D26-5E797050F6C1}" sibTransId="{FF37C3D4-4405-4BDA-938C-FC4077F09F88}"/>
    <dgm:cxn modelId="{63563D71-6A1B-4211-A703-A8D3E627C23D}" type="presOf" srcId="{46554FC4-EDDC-45A2-83BE-630056AAC084}" destId="{90F52D59-6995-4520-9C7A-DD7E8A5428D1}" srcOrd="0" destOrd="0" presId="urn:microsoft.com/office/officeart/2005/8/layout/chevron2"/>
    <dgm:cxn modelId="{85E69482-D7B6-4907-9090-9830968F4B7A}" type="presOf" srcId="{73ADDFE2-AC5E-4AB9-851F-832AB9377D1F}" destId="{2BC38BE2-86DC-43FF-A5E2-15DA2241E043}" srcOrd="0" destOrd="1" presId="urn:microsoft.com/office/officeart/2005/8/layout/chevron2"/>
    <dgm:cxn modelId="{1802E182-8D67-4659-9F21-BAF0D3E353E4}" type="presOf" srcId="{CF8E45BD-FEFB-4A83-91EC-C68746E7597E}" destId="{F428DD79-FD91-40F1-A58A-30959DA8DF99}" srcOrd="0" destOrd="0" presId="urn:microsoft.com/office/officeart/2005/8/layout/chevron2"/>
    <dgm:cxn modelId="{0796BB8A-E430-455D-9F80-1CA2F237E628}" srcId="{CF8E45BD-FEFB-4A83-91EC-C68746E7597E}" destId="{4127F6FE-E9DA-4AE7-B5EE-EF3F7D97A513}" srcOrd="3" destOrd="0" parTransId="{83FCF79C-8805-417B-8670-7307502B35A2}" sibTransId="{0B4F418A-2A59-460F-A89F-6989ED64035C}"/>
    <dgm:cxn modelId="{3174E199-00BE-471C-8CEB-0B5664B15AD5}" type="presOf" srcId="{0D22E7F6-F292-41FD-B3D6-F942B484DAED}" destId="{90F52D59-6995-4520-9C7A-DD7E8A5428D1}" srcOrd="0" destOrd="2" presId="urn:microsoft.com/office/officeart/2005/8/layout/chevron2"/>
    <dgm:cxn modelId="{E98BFF9A-6A4B-4075-9D53-E901C74F624B}" srcId="{1A2FE28B-55FC-4342-8B44-0E430E7D94D6}" destId="{6DA27665-902E-4B1A-805F-9A3DFFF0F3D6}" srcOrd="2" destOrd="0" parTransId="{10A89D63-8F8B-4AD4-A75F-E1760C8AF156}" sibTransId="{AE744FAE-4127-4C88-93E8-3158C22EE5BC}"/>
    <dgm:cxn modelId="{F6F414A2-14EC-4188-8959-9F0ED2D118B7}" type="presOf" srcId="{1E3C4C07-B21C-4660-A9BB-95FBC891E65E}" destId="{E5150214-53A6-4673-89DE-9BA92C0F6661}" srcOrd="0" destOrd="0" presId="urn:microsoft.com/office/officeart/2005/8/layout/chevron2"/>
    <dgm:cxn modelId="{1BD527A3-B688-449A-BEE0-15C417B2D37F}" type="presOf" srcId="{6DA27665-902E-4B1A-805F-9A3DFFF0F3D6}" destId="{51303B12-51E3-4FCC-A40A-A525A1422554}" srcOrd="0" destOrd="2" presId="urn:microsoft.com/office/officeart/2005/8/layout/chevron2"/>
    <dgm:cxn modelId="{3C6FD3B1-6782-48E1-A6BE-422E59514E14}" srcId="{1E3C4C07-B21C-4660-A9BB-95FBC891E65E}" destId="{3F589EBF-246B-4CE3-91EB-BA8C02047A02}" srcOrd="0" destOrd="0" parTransId="{437F2019-96F0-43C5-AC46-6D1B3F643146}" sibTransId="{0FCDD46B-16F6-4974-86F1-88B512E12024}"/>
    <dgm:cxn modelId="{124DF1B4-C0CC-44B7-B499-4C676B4D06DF}" srcId="{CF8E45BD-FEFB-4A83-91EC-C68746E7597E}" destId="{46554FC4-EDDC-45A2-83BE-630056AAC084}" srcOrd="0" destOrd="0" parTransId="{915A4F9D-D656-40E6-9A8E-1924A05E4BAC}" sibTransId="{091F688C-39C7-48B2-A5E2-3D41FBA322F6}"/>
    <dgm:cxn modelId="{C46277B9-5C43-4981-85D3-B7AA6929194E}" type="presOf" srcId="{9AE60862-57CF-41A2-B52E-4CFC2611477F}" destId="{92A2C1C0-D9AF-4EBF-9CD7-435E6DC74224}" srcOrd="0" destOrd="0" presId="urn:microsoft.com/office/officeart/2005/8/layout/chevron2"/>
    <dgm:cxn modelId="{6FC206BA-5F17-4A51-9E0D-D966695ED584}" srcId="{AF3BBF2D-E78A-46E6-B8F5-914B012BD2CC}" destId="{9AE60862-57CF-41A2-B52E-4CFC2611477F}" srcOrd="0" destOrd="0" parTransId="{C6A57411-D1BE-44FA-BBAF-858C3514C2FD}" sibTransId="{F7C7A295-0E9E-4892-8CA2-F3BFCF072BEB}"/>
    <dgm:cxn modelId="{C337BBBC-54F8-4F83-8343-E7282B4FD191}" type="presOf" srcId="{1A2FE28B-55FC-4342-8B44-0E430E7D94D6}" destId="{83F12539-11FA-44E6-9266-FAB8A7A6AA2D}" srcOrd="0" destOrd="0" presId="urn:microsoft.com/office/officeart/2005/8/layout/chevron2"/>
    <dgm:cxn modelId="{EFC901CE-C58F-4A03-9D45-B76357A21DC7}" type="presOf" srcId="{82A83489-4C9F-4F47-8FD5-DCA0578F9EEE}" destId="{90F52D59-6995-4520-9C7A-DD7E8A5428D1}" srcOrd="0" destOrd="4" presId="urn:microsoft.com/office/officeart/2005/8/layout/chevron2"/>
    <dgm:cxn modelId="{C60B2CE1-E0E0-4BF1-BE8E-64AD2990B0AF}" srcId="{1E3C4C07-B21C-4660-A9BB-95FBC891E65E}" destId="{1A2FE28B-55FC-4342-8B44-0E430E7D94D6}" srcOrd="3" destOrd="0" parTransId="{FC521160-ED6C-47E8-A686-8050C0E61AA5}" sibTransId="{2C668839-6115-41D8-B5A3-5135E7AE0D11}"/>
    <dgm:cxn modelId="{BB3E28EB-5FC5-44AE-BF75-C28134921B90}" srcId="{AF3BBF2D-E78A-46E6-B8F5-914B012BD2CC}" destId="{4B6709D4-1E7B-40C4-BC16-54E358E8F78C}" srcOrd="3" destOrd="0" parTransId="{A9206941-D61E-4E3A-8F2D-8F80A4EA5BD4}" sibTransId="{6F28E763-142B-4164-B2BC-817055262D33}"/>
    <dgm:cxn modelId="{ADC51BEC-A1C7-4E1C-AE4E-C5DA8EE8078B}" type="presOf" srcId="{FD1662C8-4E90-498B-97FF-85562DF15368}" destId="{51303B12-51E3-4FCC-A40A-A525A1422554}" srcOrd="0" destOrd="1" presId="urn:microsoft.com/office/officeart/2005/8/layout/chevron2"/>
    <dgm:cxn modelId="{1CB391ED-6E7E-437C-86B8-1810A7FB64D7}" type="presOf" srcId="{3B09C0DB-148F-419F-9F56-99330C44BECA}" destId="{90F52D59-6995-4520-9C7A-DD7E8A5428D1}" srcOrd="0" destOrd="1" presId="urn:microsoft.com/office/officeart/2005/8/layout/chevron2"/>
    <dgm:cxn modelId="{C541F9ED-9F2E-4510-AB2D-E852C2AE4670}" type="presOf" srcId="{0D17E24E-CAF9-449C-A236-4FD18F588801}" destId="{51303B12-51E3-4FCC-A40A-A525A1422554}" srcOrd="0" destOrd="0" presId="urn:microsoft.com/office/officeart/2005/8/layout/chevron2"/>
    <dgm:cxn modelId="{0A6A51F2-B0D5-45B3-B7D6-3B53D9AB8120}" type="presOf" srcId="{3F589EBF-246B-4CE3-91EB-BA8C02047A02}" destId="{A2CD0AD3-0CE1-4B0C-85B6-61128E68919D}" srcOrd="0" destOrd="0" presId="urn:microsoft.com/office/officeart/2005/8/layout/chevron2"/>
    <dgm:cxn modelId="{8BBB3FF5-1D0E-49C6-AFA5-7C0B1DE5A89A}" type="presOf" srcId="{818F2AFF-8118-45DD-AED9-9FE92C8F3F1A}" destId="{90F52D59-6995-4520-9C7A-DD7E8A5428D1}" srcOrd="0" destOrd="5" presId="urn:microsoft.com/office/officeart/2005/8/layout/chevron2"/>
    <dgm:cxn modelId="{AD5F9F80-FE12-4978-879B-68F72B31B2EB}" type="presParOf" srcId="{E5150214-53A6-4673-89DE-9BA92C0F6661}" destId="{34DE2BB0-9255-4EA6-8B93-19CDFD08B0BA}" srcOrd="0" destOrd="0" presId="urn:microsoft.com/office/officeart/2005/8/layout/chevron2"/>
    <dgm:cxn modelId="{C517ECBB-96E2-47E1-8E13-F553C5885C9B}" type="presParOf" srcId="{34DE2BB0-9255-4EA6-8B93-19CDFD08B0BA}" destId="{A2CD0AD3-0CE1-4B0C-85B6-61128E68919D}" srcOrd="0" destOrd="0" presId="urn:microsoft.com/office/officeart/2005/8/layout/chevron2"/>
    <dgm:cxn modelId="{87572815-89D5-4557-9454-2EA1A47F2234}" type="presParOf" srcId="{34DE2BB0-9255-4EA6-8B93-19CDFD08B0BA}" destId="{2BC38BE2-86DC-43FF-A5E2-15DA2241E043}" srcOrd="1" destOrd="0" presId="urn:microsoft.com/office/officeart/2005/8/layout/chevron2"/>
    <dgm:cxn modelId="{F560E600-D2A0-45B4-93E6-EC3E8047955B}" type="presParOf" srcId="{E5150214-53A6-4673-89DE-9BA92C0F6661}" destId="{1D2EADF4-64A9-4321-8A0D-7DE02B46348A}" srcOrd="1" destOrd="0" presId="urn:microsoft.com/office/officeart/2005/8/layout/chevron2"/>
    <dgm:cxn modelId="{57228754-2FFF-44A4-A473-D7C8F18CA4A1}" type="presParOf" srcId="{E5150214-53A6-4673-89DE-9BA92C0F6661}" destId="{049D710C-6C1F-4617-B3B7-0EBBC6036B20}" srcOrd="2" destOrd="0" presId="urn:microsoft.com/office/officeart/2005/8/layout/chevron2"/>
    <dgm:cxn modelId="{863EA38B-FEA9-4B66-87CA-D5DCAA135192}" type="presParOf" srcId="{049D710C-6C1F-4617-B3B7-0EBBC6036B20}" destId="{6676E350-2DBD-4AC8-AA21-672F0F8CAB61}" srcOrd="0" destOrd="0" presId="urn:microsoft.com/office/officeart/2005/8/layout/chevron2"/>
    <dgm:cxn modelId="{9E415EC2-4FBF-43CE-B2B2-0E39C1E116EF}" type="presParOf" srcId="{049D710C-6C1F-4617-B3B7-0EBBC6036B20}" destId="{92A2C1C0-D9AF-4EBF-9CD7-435E6DC74224}" srcOrd="1" destOrd="0" presId="urn:microsoft.com/office/officeart/2005/8/layout/chevron2"/>
    <dgm:cxn modelId="{6E0CE30A-3069-4DB4-9D91-B1F8C771C82D}" type="presParOf" srcId="{E5150214-53A6-4673-89DE-9BA92C0F6661}" destId="{7697E397-97BB-4BE0-8118-8C3A72899DB1}" srcOrd="3" destOrd="0" presId="urn:microsoft.com/office/officeart/2005/8/layout/chevron2"/>
    <dgm:cxn modelId="{D44B679F-5217-4FF7-BADB-08982FF23E37}" type="presParOf" srcId="{E5150214-53A6-4673-89DE-9BA92C0F6661}" destId="{03B697C0-21E3-4F2A-A9DA-D163CE607D74}" srcOrd="4" destOrd="0" presId="urn:microsoft.com/office/officeart/2005/8/layout/chevron2"/>
    <dgm:cxn modelId="{6796E10F-031B-495D-810F-38C9B9EC96AA}" type="presParOf" srcId="{03B697C0-21E3-4F2A-A9DA-D163CE607D74}" destId="{F428DD79-FD91-40F1-A58A-30959DA8DF99}" srcOrd="0" destOrd="0" presId="urn:microsoft.com/office/officeart/2005/8/layout/chevron2"/>
    <dgm:cxn modelId="{5D3CC618-79F5-4E57-8F5C-EA3ACCCF1981}" type="presParOf" srcId="{03B697C0-21E3-4F2A-A9DA-D163CE607D74}" destId="{90F52D59-6995-4520-9C7A-DD7E8A5428D1}" srcOrd="1" destOrd="0" presId="urn:microsoft.com/office/officeart/2005/8/layout/chevron2"/>
    <dgm:cxn modelId="{A3FAD8A9-4981-4491-9D49-7F45283C7CD7}" type="presParOf" srcId="{E5150214-53A6-4673-89DE-9BA92C0F6661}" destId="{046F9B45-BF98-4393-BBEB-EFF4763EBA26}" srcOrd="5" destOrd="0" presId="urn:microsoft.com/office/officeart/2005/8/layout/chevron2"/>
    <dgm:cxn modelId="{2CF26626-DD5C-46D8-9164-CAAB90F98A82}" type="presParOf" srcId="{E5150214-53A6-4673-89DE-9BA92C0F6661}" destId="{352F56B4-DB43-4CD4-885D-7CB3AEED4B00}" srcOrd="6" destOrd="0" presId="urn:microsoft.com/office/officeart/2005/8/layout/chevron2"/>
    <dgm:cxn modelId="{E00ED828-8F90-4122-9768-D7B3F683E863}" type="presParOf" srcId="{352F56B4-DB43-4CD4-885D-7CB3AEED4B00}" destId="{83F12539-11FA-44E6-9266-FAB8A7A6AA2D}" srcOrd="0" destOrd="0" presId="urn:microsoft.com/office/officeart/2005/8/layout/chevron2"/>
    <dgm:cxn modelId="{664574BA-0F9C-44BE-83CE-825E4D2E5EDF}" type="presParOf" srcId="{352F56B4-DB43-4CD4-885D-7CB3AEED4B00}" destId="{51303B12-51E3-4FCC-A40A-A525A1422554}" srcOrd="1" destOrd="0" presId="urn:microsoft.com/office/officeart/2005/8/layout/chevron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174200B-86E5-4BF8-B361-8794050CC595}"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1A277865-3C0E-4F67-AC35-D59FCF8D65A1}">
      <dgm:prSet custT="1"/>
      <dgm:spPr>
        <a:solidFill>
          <a:schemeClr val="accent5"/>
        </a:solidFill>
      </dgm:spPr>
      <dgm:t>
        <a:bodyPr/>
        <a:lstStyle/>
        <a:p>
          <a:pPr algn="ctr" rtl="0"/>
          <a:r>
            <a:rPr lang="en-IN" sz="2800" b="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INTRODUCTION</a:t>
          </a:r>
          <a:r>
            <a:rPr lang="en-IN" sz="2000" b="1" strike="noStrike" dirty="0">
              <a:effectLst/>
              <a:latin typeface="Times New Roman" panose="02020603050405020304" pitchFamily="18" charset="0"/>
              <a:cs typeface="Times New Roman" panose="02020603050405020304" pitchFamily="18" charset="0"/>
            </a:rPr>
            <a:t>(1-3)</a:t>
          </a:r>
          <a:endParaRPr lang="en-IN" sz="2000" strike="noStrike" dirty="0">
            <a:effectLst/>
            <a:latin typeface="Times New Roman" panose="02020603050405020304" pitchFamily="18" charset="0"/>
            <a:cs typeface="Times New Roman" panose="02020603050405020304" pitchFamily="18" charset="0"/>
          </a:endParaRPr>
        </a:p>
      </dgm:t>
    </dgm:pt>
    <dgm:pt modelId="{DC2DDF06-1C31-4CC8-9C1E-3A42FBE99AEC}" type="parTrans" cxnId="{EBA53F50-96F3-4755-A079-C882D2976FF9}">
      <dgm:prSet/>
      <dgm:spPr/>
      <dgm:t>
        <a:bodyPr/>
        <a:lstStyle/>
        <a:p>
          <a:endParaRPr lang="en-US"/>
        </a:p>
      </dgm:t>
    </dgm:pt>
    <dgm:pt modelId="{17003DD9-F3F3-4680-AC51-92CB902CB386}" type="sibTrans" cxnId="{EBA53F50-96F3-4755-A079-C882D2976FF9}">
      <dgm:prSet/>
      <dgm:spPr/>
      <dgm:t>
        <a:bodyPr/>
        <a:lstStyle/>
        <a:p>
          <a:endParaRPr lang="en-US"/>
        </a:p>
      </dgm:t>
    </dgm:pt>
    <dgm:pt modelId="{F2972B67-EE32-40A8-A012-C599190674A1}" type="pres">
      <dgm:prSet presAssocID="{8174200B-86E5-4BF8-B361-8794050CC595}" presName="linear" presStyleCnt="0">
        <dgm:presLayoutVars>
          <dgm:animLvl val="lvl"/>
          <dgm:resizeHandles val="exact"/>
        </dgm:presLayoutVars>
      </dgm:prSet>
      <dgm:spPr/>
    </dgm:pt>
    <dgm:pt modelId="{0DB79996-29C4-407F-A398-7E35061E8046}" type="pres">
      <dgm:prSet presAssocID="{1A277865-3C0E-4F67-AC35-D59FCF8D65A1}" presName="parentText" presStyleLbl="node1" presStyleIdx="0" presStyleCnt="1" custScaleX="109811" custScaleY="185731" custLinFactNeighborX="-20000" custLinFactNeighborY="18230">
        <dgm:presLayoutVars>
          <dgm:chMax val="0"/>
          <dgm:bulletEnabled val="1"/>
        </dgm:presLayoutVars>
      </dgm:prSet>
      <dgm:spPr/>
    </dgm:pt>
  </dgm:ptLst>
  <dgm:cxnLst>
    <dgm:cxn modelId="{FB93CC37-CF3A-40BF-B02B-CBC8AC262906}" type="presOf" srcId="{8174200B-86E5-4BF8-B361-8794050CC595}" destId="{F2972B67-EE32-40A8-A012-C599190674A1}" srcOrd="0" destOrd="0" presId="urn:microsoft.com/office/officeart/2005/8/layout/vList2"/>
    <dgm:cxn modelId="{EBA53F50-96F3-4755-A079-C882D2976FF9}" srcId="{8174200B-86E5-4BF8-B361-8794050CC595}" destId="{1A277865-3C0E-4F67-AC35-D59FCF8D65A1}" srcOrd="0" destOrd="0" parTransId="{DC2DDF06-1C31-4CC8-9C1E-3A42FBE99AEC}" sibTransId="{17003DD9-F3F3-4680-AC51-92CB902CB386}"/>
    <dgm:cxn modelId="{F01B3AA4-5E37-4EAA-B82A-973741FAF3F9}" type="presOf" srcId="{1A277865-3C0E-4F67-AC35-D59FCF8D65A1}" destId="{0DB79996-29C4-407F-A398-7E35061E8046}" srcOrd="0" destOrd="0" presId="urn:microsoft.com/office/officeart/2005/8/layout/vList2"/>
    <dgm:cxn modelId="{DA3F31DD-1885-48BF-B638-3469A028BF84}" type="presParOf" srcId="{F2972B67-EE32-40A8-A012-C599190674A1}" destId="{0DB79996-29C4-407F-A398-7E35061E8046}" srcOrd="0"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A34B48B-8887-49A6-9334-33D24D394542}" type="doc">
      <dgm:prSet loTypeId="urn:microsoft.com/office/officeart/2005/8/layout/pyramid2" loCatId="list" qsTypeId="urn:microsoft.com/office/officeart/2005/8/quickstyle/simple1" qsCatId="simple" csTypeId="urn:microsoft.com/office/officeart/2005/8/colors/accent1_2" csCatId="accent1" phldr="1"/>
      <dgm:spPr/>
      <dgm:t>
        <a:bodyPr/>
        <a:lstStyle/>
        <a:p>
          <a:endParaRPr lang="en-US"/>
        </a:p>
      </dgm:t>
    </dgm:pt>
    <dgm:pt modelId="{1D6975BA-120A-429C-8C2D-CCF66A32D60A}">
      <dgm:prSet phldrT="[Text]"/>
      <dgm:spPr>
        <a:solidFill>
          <a:srgbClr val="661E92">
            <a:alpha val="89804"/>
          </a:srgbClr>
        </a:solidFill>
      </dgm:spPr>
      <dgm:t>
        <a:bodyPr/>
        <a:lstStyle/>
        <a:p>
          <a:r>
            <a:rPr lang="en-US" dirty="0">
              <a:solidFill>
                <a:schemeClr val="bg1"/>
              </a:solidFill>
            </a:rPr>
            <a:t>Drug  </a:t>
          </a:r>
        </a:p>
      </dgm:t>
    </dgm:pt>
    <dgm:pt modelId="{824D62EB-8747-4D75-884C-BDAB83B3E2D9}" type="parTrans" cxnId="{07714E0C-9FE1-482A-B8AB-C63253E26F91}">
      <dgm:prSet/>
      <dgm:spPr/>
      <dgm:t>
        <a:bodyPr/>
        <a:lstStyle/>
        <a:p>
          <a:endParaRPr lang="en-US"/>
        </a:p>
      </dgm:t>
    </dgm:pt>
    <dgm:pt modelId="{4BBEB2C0-E197-445F-B01A-7DA600712928}" type="sibTrans" cxnId="{07714E0C-9FE1-482A-B8AB-C63253E26F91}">
      <dgm:prSet/>
      <dgm:spPr/>
      <dgm:t>
        <a:bodyPr/>
        <a:lstStyle/>
        <a:p>
          <a:endParaRPr lang="en-US"/>
        </a:p>
      </dgm:t>
    </dgm:pt>
    <dgm:pt modelId="{C408D221-C3D7-4883-BB08-34FD7E677F8A}">
      <dgm:prSet phldrT="[Text]"/>
      <dgm:spPr>
        <a:solidFill>
          <a:srgbClr val="394AEF">
            <a:alpha val="90000"/>
          </a:srgbClr>
        </a:solidFill>
      </dgm:spPr>
      <dgm:t>
        <a:bodyPr/>
        <a:lstStyle/>
        <a:p>
          <a:r>
            <a:rPr lang="en-US" dirty="0">
              <a:solidFill>
                <a:schemeClr val="bg1"/>
              </a:solidFill>
            </a:rPr>
            <a:t>Surfactant</a:t>
          </a:r>
        </a:p>
      </dgm:t>
    </dgm:pt>
    <dgm:pt modelId="{4CC7D8A9-8821-4E96-9D56-69037923FCFC}" type="parTrans" cxnId="{17581E0D-EFC3-4DC8-A7C1-286A051EAA1C}">
      <dgm:prSet/>
      <dgm:spPr/>
      <dgm:t>
        <a:bodyPr/>
        <a:lstStyle/>
        <a:p>
          <a:endParaRPr lang="en-US"/>
        </a:p>
      </dgm:t>
    </dgm:pt>
    <dgm:pt modelId="{10DDF40A-E458-45FE-87D0-AFBAEDDFFDEA}" type="sibTrans" cxnId="{17581E0D-EFC3-4DC8-A7C1-286A051EAA1C}">
      <dgm:prSet/>
      <dgm:spPr/>
      <dgm:t>
        <a:bodyPr/>
        <a:lstStyle/>
        <a:p>
          <a:endParaRPr lang="en-US"/>
        </a:p>
      </dgm:t>
    </dgm:pt>
    <dgm:pt modelId="{1B298935-EAC8-4133-86A2-A3EB04BB3C15}">
      <dgm:prSet phldrT="[Text]"/>
      <dgm:spPr>
        <a:solidFill>
          <a:srgbClr val="FFC000">
            <a:alpha val="90000"/>
          </a:srgbClr>
        </a:solidFill>
      </dgm:spPr>
      <dgm:t>
        <a:bodyPr/>
        <a:lstStyle/>
        <a:p>
          <a:r>
            <a:rPr lang="en-US" dirty="0">
              <a:solidFill>
                <a:schemeClr val="bg1"/>
              </a:solidFill>
            </a:rPr>
            <a:t>Co surfactant/Co solvent</a:t>
          </a:r>
        </a:p>
      </dgm:t>
    </dgm:pt>
    <dgm:pt modelId="{9F2BFC0A-2D06-4876-A672-18FB72F0BBE6}" type="parTrans" cxnId="{16854C03-BADA-4C56-8974-421F439EF03C}">
      <dgm:prSet/>
      <dgm:spPr/>
      <dgm:t>
        <a:bodyPr/>
        <a:lstStyle/>
        <a:p>
          <a:endParaRPr lang="en-US"/>
        </a:p>
      </dgm:t>
    </dgm:pt>
    <dgm:pt modelId="{F563084F-9A88-4DBB-92DD-019EC143085A}" type="sibTrans" cxnId="{16854C03-BADA-4C56-8974-421F439EF03C}">
      <dgm:prSet/>
      <dgm:spPr/>
      <dgm:t>
        <a:bodyPr/>
        <a:lstStyle/>
        <a:p>
          <a:endParaRPr lang="en-US"/>
        </a:p>
      </dgm:t>
    </dgm:pt>
    <dgm:pt modelId="{6460F172-CB5C-42A9-856B-DBF91EB0D437}">
      <dgm:prSet/>
      <dgm:spPr>
        <a:solidFill>
          <a:srgbClr val="FF0000">
            <a:alpha val="89804"/>
          </a:srgbClr>
        </a:solidFill>
      </dgm:spPr>
      <dgm:t>
        <a:bodyPr/>
        <a:lstStyle/>
        <a:p>
          <a:r>
            <a:rPr lang="en-US" dirty="0">
              <a:solidFill>
                <a:schemeClr val="bg1"/>
              </a:solidFill>
            </a:rPr>
            <a:t>Polymer</a:t>
          </a:r>
        </a:p>
      </dgm:t>
    </dgm:pt>
    <dgm:pt modelId="{9B71C0C1-E00C-464F-8F16-4BF7DE41D94E}" type="parTrans" cxnId="{DE66DD81-0935-4DBA-81D7-029D107B9C00}">
      <dgm:prSet/>
      <dgm:spPr/>
      <dgm:t>
        <a:bodyPr/>
        <a:lstStyle/>
        <a:p>
          <a:endParaRPr lang="en-US"/>
        </a:p>
      </dgm:t>
    </dgm:pt>
    <dgm:pt modelId="{9161BEAD-7EB7-4441-B9E6-8C5AF7ED45A3}" type="sibTrans" cxnId="{DE66DD81-0935-4DBA-81D7-029D107B9C00}">
      <dgm:prSet/>
      <dgm:spPr/>
      <dgm:t>
        <a:bodyPr/>
        <a:lstStyle/>
        <a:p>
          <a:endParaRPr lang="en-US"/>
        </a:p>
      </dgm:t>
    </dgm:pt>
    <dgm:pt modelId="{CB95027F-5698-49C5-ABA9-8A0140B8478B}">
      <dgm:prSet/>
      <dgm:spPr>
        <a:solidFill>
          <a:srgbClr val="661E92">
            <a:alpha val="89804"/>
          </a:srgbClr>
        </a:solidFill>
      </dgm:spPr>
      <dgm:t>
        <a:bodyPr/>
        <a:lstStyle/>
        <a:p>
          <a:r>
            <a:rPr lang="en-US" dirty="0">
              <a:solidFill>
                <a:schemeClr val="bg1"/>
              </a:solidFill>
            </a:rPr>
            <a:t>Antioxidant</a:t>
          </a:r>
        </a:p>
      </dgm:t>
    </dgm:pt>
    <dgm:pt modelId="{C8512D93-1909-4FB0-9A2D-D9B7731BF682}" type="parTrans" cxnId="{E9BA7BD7-7832-4AAC-9B8E-57A574187C81}">
      <dgm:prSet/>
      <dgm:spPr/>
      <dgm:t>
        <a:bodyPr/>
        <a:lstStyle/>
        <a:p>
          <a:endParaRPr lang="en-US"/>
        </a:p>
      </dgm:t>
    </dgm:pt>
    <dgm:pt modelId="{4135CC9B-6FD5-4F8E-8926-6C40D39A007E}" type="sibTrans" cxnId="{E9BA7BD7-7832-4AAC-9B8E-57A574187C81}">
      <dgm:prSet/>
      <dgm:spPr/>
      <dgm:t>
        <a:bodyPr/>
        <a:lstStyle/>
        <a:p>
          <a:endParaRPr lang="en-US"/>
        </a:p>
      </dgm:t>
    </dgm:pt>
    <dgm:pt modelId="{84E5D544-B4FA-41A3-8905-21C08915C6FB}">
      <dgm:prSet phldrT="[Text]"/>
      <dgm:spPr>
        <a:solidFill>
          <a:srgbClr val="FF0000">
            <a:alpha val="90000"/>
          </a:srgbClr>
        </a:solidFill>
      </dgm:spPr>
      <dgm:t>
        <a:bodyPr/>
        <a:lstStyle/>
        <a:p>
          <a:r>
            <a:rPr lang="en-US" dirty="0">
              <a:solidFill>
                <a:schemeClr val="bg1"/>
              </a:solidFill>
            </a:rPr>
            <a:t>Oil  </a:t>
          </a:r>
        </a:p>
      </dgm:t>
    </dgm:pt>
    <dgm:pt modelId="{6F8DAA3F-B19D-4AFF-95CD-21FB455F4E33}" type="parTrans" cxnId="{533DDB22-FDAB-4629-AD42-D2BF24E3399A}">
      <dgm:prSet/>
      <dgm:spPr/>
      <dgm:t>
        <a:bodyPr/>
        <a:lstStyle/>
        <a:p>
          <a:endParaRPr lang="en-US"/>
        </a:p>
      </dgm:t>
    </dgm:pt>
    <dgm:pt modelId="{195E076D-A37C-4197-A863-A4CA99D420CE}" type="sibTrans" cxnId="{533DDB22-FDAB-4629-AD42-D2BF24E3399A}">
      <dgm:prSet/>
      <dgm:spPr/>
      <dgm:t>
        <a:bodyPr/>
        <a:lstStyle/>
        <a:p>
          <a:endParaRPr lang="en-US"/>
        </a:p>
      </dgm:t>
    </dgm:pt>
    <dgm:pt modelId="{033EF91B-E9A7-4EED-A166-5AD22E9261FA}" type="pres">
      <dgm:prSet presAssocID="{4A34B48B-8887-49A6-9334-33D24D394542}" presName="compositeShape" presStyleCnt="0">
        <dgm:presLayoutVars>
          <dgm:dir/>
          <dgm:resizeHandles/>
        </dgm:presLayoutVars>
      </dgm:prSet>
      <dgm:spPr/>
    </dgm:pt>
    <dgm:pt modelId="{6D872E9B-7BF2-4DE8-A213-C63E2B551683}" type="pres">
      <dgm:prSet presAssocID="{4A34B48B-8887-49A6-9334-33D24D394542}" presName="pyramid" presStyleLbl="node1" presStyleIdx="0" presStyleCnt="1" custLinFactNeighborX="-20086" custLinFactNeighborY="-493"/>
      <dgm:spPr>
        <a:solidFill>
          <a:srgbClr val="92D050"/>
        </a:solidFill>
      </dgm:spPr>
    </dgm:pt>
    <dgm:pt modelId="{910BCB03-CA0A-4356-9A71-390D682960D7}" type="pres">
      <dgm:prSet presAssocID="{4A34B48B-8887-49A6-9334-33D24D394542}" presName="theList" presStyleCnt="0"/>
      <dgm:spPr/>
    </dgm:pt>
    <dgm:pt modelId="{B1ECC921-78EF-468F-91B4-03AC69D071F0}" type="pres">
      <dgm:prSet presAssocID="{1D6975BA-120A-429C-8C2D-CCF66A32D60A}" presName="aNode" presStyleLbl="fgAcc1" presStyleIdx="0" presStyleCnt="6" custLinFactY="10770" custLinFactNeighborX="-3240" custLinFactNeighborY="100000">
        <dgm:presLayoutVars>
          <dgm:bulletEnabled val="1"/>
        </dgm:presLayoutVars>
      </dgm:prSet>
      <dgm:spPr/>
    </dgm:pt>
    <dgm:pt modelId="{756052A4-E03F-4F00-8E5C-40CE6BD83540}" type="pres">
      <dgm:prSet presAssocID="{1D6975BA-120A-429C-8C2D-CCF66A32D60A}" presName="aSpace" presStyleCnt="0"/>
      <dgm:spPr/>
    </dgm:pt>
    <dgm:pt modelId="{F0A1F0ED-8426-4F1E-A35F-65D512FFF497}" type="pres">
      <dgm:prSet presAssocID="{C408D221-C3D7-4883-BB08-34FD7E677F8A}" presName="aNode" presStyleLbl="fgAcc1" presStyleIdx="1" presStyleCnt="6" custLinFactY="123003" custLinFactNeighborX="-966" custLinFactNeighborY="200000">
        <dgm:presLayoutVars>
          <dgm:bulletEnabled val="1"/>
        </dgm:presLayoutVars>
      </dgm:prSet>
      <dgm:spPr/>
    </dgm:pt>
    <dgm:pt modelId="{24641D55-48BC-4668-91EE-B522365459AF}" type="pres">
      <dgm:prSet presAssocID="{C408D221-C3D7-4883-BB08-34FD7E677F8A}" presName="aSpace" presStyleCnt="0"/>
      <dgm:spPr/>
    </dgm:pt>
    <dgm:pt modelId="{3A4DAFF2-BBB0-40BD-9A56-6255BA16C2F6}" type="pres">
      <dgm:prSet presAssocID="{1B298935-EAC8-4133-86A2-A3EB04BB3C15}" presName="aNode" presStyleLbl="fgAcc1" presStyleIdx="2" presStyleCnt="6" custLinFactY="135363" custLinFactNeighborX="1307" custLinFactNeighborY="200000">
        <dgm:presLayoutVars>
          <dgm:bulletEnabled val="1"/>
        </dgm:presLayoutVars>
      </dgm:prSet>
      <dgm:spPr/>
    </dgm:pt>
    <dgm:pt modelId="{391AD0E0-8217-4A9C-B3EE-D37B6767992A}" type="pres">
      <dgm:prSet presAssocID="{1B298935-EAC8-4133-86A2-A3EB04BB3C15}" presName="aSpace" presStyleCnt="0"/>
      <dgm:spPr/>
    </dgm:pt>
    <dgm:pt modelId="{2DA5EBB5-237A-4E72-B51C-708B47D67655}" type="pres">
      <dgm:prSet presAssocID="{6460F172-CB5C-42A9-856B-DBF91EB0D437}" presName="aNode" presStyleLbl="fgAcc1" presStyleIdx="3" presStyleCnt="6" custLinFactY="147723" custLinFactNeighborX="1307" custLinFactNeighborY="200000">
        <dgm:presLayoutVars>
          <dgm:bulletEnabled val="1"/>
        </dgm:presLayoutVars>
      </dgm:prSet>
      <dgm:spPr/>
    </dgm:pt>
    <dgm:pt modelId="{259272D0-DE86-44F3-9266-AAE7F6A978C0}" type="pres">
      <dgm:prSet presAssocID="{6460F172-CB5C-42A9-856B-DBF91EB0D437}" presName="aSpace" presStyleCnt="0"/>
      <dgm:spPr/>
    </dgm:pt>
    <dgm:pt modelId="{EDA7E4D9-7A7E-47C2-ACFD-A6905816FE3E}" type="pres">
      <dgm:prSet presAssocID="{CB95027F-5698-49C5-ABA9-8A0140B8478B}" presName="aNode" presStyleLbl="fgAcc1" presStyleIdx="4" presStyleCnt="6" custLinFactY="160082" custLinFactNeighborX="1307" custLinFactNeighborY="200000">
        <dgm:presLayoutVars>
          <dgm:bulletEnabled val="1"/>
        </dgm:presLayoutVars>
      </dgm:prSet>
      <dgm:spPr/>
    </dgm:pt>
    <dgm:pt modelId="{49EC5975-5CB3-44E8-994A-60EF8A8A125A}" type="pres">
      <dgm:prSet presAssocID="{CB95027F-5698-49C5-ABA9-8A0140B8478B}" presName="aSpace" presStyleCnt="0"/>
      <dgm:spPr/>
    </dgm:pt>
    <dgm:pt modelId="{A5EBE6AD-0BF1-4567-8430-BDD64172B8B7}" type="pres">
      <dgm:prSet presAssocID="{84E5D544-B4FA-41A3-8905-21C08915C6FB}" presName="aNode" presStyleLbl="fgAcc1" presStyleIdx="5" presStyleCnt="6" custLinFactY="-364371" custLinFactNeighborX="-966" custLinFactNeighborY="-400000">
        <dgm:presLayoutVars>
          <dgm:bulletEnabled val="1"/>
        </dgm:presLayoutVars>
      </dgm:prSet>
      <dgm:spPr/>
    </dgm:pt>
    <dgm:pt modelId="{80B75E1C-080C-4E54-928F-C6B335D8D3B0}" type="pres">
      <dgm:prSet presAssocID="{84E5D544-B4FA-41A3-8905-21C08915C6FB}" presName="aSpace" presStyleCnt="0"/>
      <dgm:spPr/>
    </dgm:pt>
  </dgm:ptLst>
  <dgm:cxnLst>
    <dgm:cxn modelId="{16854C03-BADA-4C56-8974-421F439EF03C}" srcId="{4A34B48B-8887-49A6-9334-33D24D394542}" destId="{1B298935-EAC8-4133-86A2-A3EB04BB3C15}" srcOrd="2" destOrd="0" parTransId="{9F2BFC0A-2D06-4876-A672-18FB72F0BBE6}" sibTransId="{F563084F-9A88-4DBB-92DD-019EC143085A}"/>
    <dgm:cxn modelId="{07714E0C-9FE1-482A-B8AB-C63253E26F91}" srcId="{4A34B48B-8887-49A6-9334-33D24D394542}" destId="{1D6975BA-120A-429C-8C2D-CCF66A32D60A}" srcOrd="0" destOrd="0" parTransId="{824D62EB-8747-4D75-884C-BDAB83B3E2D9}" sibTransId="{4BBEB2C0-E197-445F-B01A-7DA600712928}"/>
    <dgm:cxn modelId="{17581E0D-EFC3-4DC8-A7C1-286A051EAA1C}" srcId="{4A34B48B-8887-49A6-9334-33D24D394542}" destId="{C408D221-C3D7-4883-BB08-34FD7E677F8A}" srcOrd="1" destOrd="0" parTransId="{4CC7D8A9-8821-4E96-9D56-69037923FCFC}" sibTransId="{10DDF40A-E458-45FE-87D0-AFBAEDDFFDEA}"/>
    <dgm:cxn modelId="{14639415-B49C-488F-A643-97201DFEAE20}" type="presOf" srcId="{6460F172-CB5C-42A9-856B-DBF91EB0D437}" destId="{2DA5EBB5-237A-4E72-B51C-708B47D67655}" srcOrd="0" destOrd="0" presId="urn:microsoft.com/office/officeart/2005/8/layout/pyramid2"/>
    <dgm:cxn modelId="{533DDB22-FDAB-4629-AD42-D2BF24E3399A}" srcId="{4A34B48B-8887-49A6-9334-33D24D394542}" destId="{84E5D544-B4FA-41A3-8905-21C08915C6FB}" srcOrd="5" destOrd="0" parTransId="{6F8DAA3F-B19D-4AFF-95CD-21FB455F4E33}" sibTransId="{195E076D-A37C-4197-A863-A4CA99D420CE}"/>
    <dgm:cxn modelId="{DB6AF441-C015-42FE-8099-02A728962753}" type="presOf" srcId="{84E5D544-B4FA-41A3-8905-21C08915C6FB}" destId="{A5EBE6AD-0BF1-4567-8430-BDD64172B8B7}" srcOrd="0" destOrd="0" presId="urn:microsoft.com/office/officeart/2005/8/layout/pyramid2"/>
    <dgm:cxn modelId="{7606956B-E19D-45AA-9192-4CB344451AF7}" type="presOf" srcId="{1B298935-EAC8-4133-86A2-A3EB04BB3C15}" destId="{3A4DAFF2-BBB0-40BD-9A56-6255BA16C2F6}" srcOrd="0" destOrd="0" presId="urn:microsoft.com/office/officeart/2005/8/layout/pyramid2"/>
    <dgm:cxn modelId="{3067D777-D1CA-465C-942E-6C8C12E173A2}" type="presOf" srcId="{1D6975BA-120A-429C-8C2D-CCF66A32D60A}" destId="{B1ECC921-78EF-468F-91B4-03AC69D071F0}" srcOrd="0" destOrd="0" presId="urn:microsoft.com/office/officeart/2005/8/layout/pyramid2"/>
    <dgm:cxn modelId="{DE66DD81-0935-4DBA-81D7-029D107B9C00}" srcId="{4A34B48B-8887-49A6-9334-33D24D394542}" destId="{6460F172-CB5C-42A9-856B-DBF91EB0D437}" srcOrd="3" destOrd="0" parTransId="{9B71C0C1-E00C-464F-8F16-4BF7DE41D94E}" sibTransId="{9161BEAD-7EB7-4441-B9E6-8C5AF7ED45A3}"/>
    <dgm:cxn modelId="{2DBEABAF-66F9-4E4F-9171-DDD6C0CD9844}" type="presOf" srcId="{4A34B48B-8887-49A6-9334-33D24D394542}" destId="{033EF91B-E9A7-4EED-A166-5AD22E9261FA}" srcOrd="0" destOrd="0" presId="urn:microsoft.com/office/officeart/2005/8/layout/pyramid2"/>
    <dgm:cxn modelId="{E9BA7BD7-7832-4AAC-9B8E-57A574187C81}" srcId="{4A34B48B-8887-49A6-9334-33D24D394542}" destId="{CB95027F-5698-49C5-ABA9-8A0140B8478B}" srcOrd="4" destOrd="0" parTransId="{C8512D93-1909-4FB0-9A2D-D9B7731BF682}" sibTransId="{4135CC9B-6FD5-4F8E-8926-6C40D39A007E}"/>
    <dgm:cxn modelId="{9730ACE6-3A8B-4EA3-9193-C60E100DAEE1}" type="presOf" srcId="{CB95027F-5698-49C5-ABA9-8A0140B8478B}" destId="{EDA7E4D9-7A7E-47C2-ACFD-A6905816FE3E}" srcOrd="0" destOrd="0" presId="urn:microsoft.com/office/officeart/2005/8/layout/pyramid2"/>
    <dgm:cxn modelId="{15726DEB-BA98-48E8-9C35-0835B3B74553}" type="presOf" srcId="{C408D221-C3D7-4883-BB08-34FD7E677F8A}" destId="{F0A1F0ED-8426-4F1E-A35F-65D512FFF497}" srcOrd="0" destOrd="0" presId="urn:microsoft.com/office/officeart/2005/8/layout/pyramid2"/>
    <dgm:cxn modelId="{6380AAE0-DCDF-481D-9F46-E8038FAEF1CE}" type="presParOf" srcId="{033EF91B-E9A7-4EED-A166-5AD22E9261FA}" destId="{6D872E9B-7BF2-4DE8-A213-C63E2B551683}" srcOrd="0" destOrd="0" presId="urn:microsoft.com/office/officeart/2005/8/layout/pyramid2"/>
    <dgm:cxn modelId="{81BDCD09-FD49-47F6-AFCD-C7FE033563AD}" type="presParOf" srcId="{033EF91B-E9A7-4EED-A166-5AD22E9261FA}" destId="{910BCB03-CA0A-4356-9A71-390D682960D7}" srcOrd="1" destOrd="0" presId="urn:microsoft.com/office/officeart/2005/8/layout/pyramid2"/>
    <dgm:cxn modelId="{7E63F59C-5997-4E09-96CE-0BD084F334F4}" type="presParOf" srcId="{910BCB03-CA0A-4356-9A71-390D682960D7}" destId="{B1ECC921-78EF-468F-91B4-03AC69D071F0}" srcOrd="0" destOrd="0" presId="urn:microsoft.com/office/officeart/2005/8/layout/pyramid2"/>
    <dgm:cxn modelId="{9D233860-ECB0-4090-B8B9-2A733A57E003}" type="presParOf" srcId="{910BCB03-CA0A-4356-9A71-390D682960D7}" destId="{756052A4-E03F-4F00-8E5C-40CE6BD83540}" srcOrd="1" destOrd="0" presId="urn:microsoft.com/office/officeart/2005/8/layout/pyramid2"/>
    <dgm:cxn modelId="{92A8FBC2-1D19-4EE8-A88B-75E8B68109C7}" type="presParOf" srcId="{910BCB03-CA0A-4356-9A71-390D682960D7}" destId="{F0A1F0ED-8426-4F1E-A35F-65D512FFF497}" srcOrd="2" destOrd="0" presId="urn:microsoft.com/office/officeart/2005/8/layout/pyramid2"/>
    <dgm:cxn modelId="{6F10EC66-7E6A-4ABA-A1E5-C5D2E24182DC}" type="presParOf" srcId="{910BCB03-CA0A-4356-9A71-390D682960D7}" destId="{24641D55-48BC-4668-91EE-B522365459AF}" srcOrd="3" destOrd="0" presId="urn:microsoft.com/office/officeart/2005/8/layout/pyramid2"/>
    <dgm:cxn modelId="{86027490-1239-4C15-BD7F-B51EF00B7DE9}" type="presParOf" srcId="{910BCB03-CA0A-4356-9A71-390D682960D7}" destId="{3A4DAFF2-BBB0-40BD-9A56-6255BA16C2F6}" srcOrd="4" destOrd="0" presId="urn:microsoft.com/office/officeart/2005/8/layout/pyramid2"/>
    <dgm:cxn modelId="{FB5B43AC-1A30-4FF4-9F11-547884D5B21F}" type="presParOf" srcId="{910BCB03-CA0A-4356-9A71-390D682960D7}" destId="{391AD0E0-8217-4A9C-B3EE-D37B6767992A}" srcOrd="5" destOrd="0" presId="urn:microsoft.com/office/officeart/2005/8/layout/pyramid2"/>
    <dgm:cxn modelId="{77CBF280-C6B9-40F7-B526-6A4521FA25E7}" type="presParOf" srcId="{910BCB03-CA0A-4356-9A71-390D682960D7}" destId="{2DA5EBB5-237A-4E72-B51C-708B47D67655}" srcOrd="6" destOrd="0" presId="urn:microsoft.com/office/officeart/2005/8/layout/pyramid2"/>
    <dgm:cxn modelId="{76EE98DB-2CB2-461F-93D9-BF0A9DDCA774}" type="presParOf" srcId="{910BCB03-CA0A-4356-9A71-390D682960D7}" destId="{259272D0-DE86-44F3-9266-AAE7F6A978C0}" srcOrd="7" destOrd="0" presId="urn:microsoft.com/office/officeart/2005/8/layout/pyramid2"/>
    <dgm:cxn modelId="{F100DDE3-03BD-4377-BD1D-658A67F86FC7}" type="presParOf" srcId="{910BCB03-CA0A-4356-9A71-390D682960D7}" destId="{EDA7E4D9-7A7E-47C2-ACFD-A6905816FE3E}" srcOrd="8" destOrd="0" presId="urn:microsoft.com/office/officeart/2005/8/layout/pyramid2"/>
    <dgm:cxn modelId="{EAA964A4-A73B-44F9-80E0-C0556DC92CE9}" type="presParOf" srcId="{910BCB03-CA0A-4356-9A71-390D682960D7}" destId="{49EC5975-5CB3-44E8-994A-60EF8A8A125A}" srcOrd="9" destOrd="0" presId="urn:microsoft.com/office/officeart/2005/8/layout/pyramid2"/>
    <dgm:cxn modelId="{68AE4E0B-EBBC-44B1-A760-31DBF0F7E4BF}" type="presParOf" srcId="{910BCB03-CA0A-4356-9A71-390D682960D7}" destId="{A5EBE6AD-0BF1-4567-8430-BDD64172B8B7}" srcOrd="10" destOrd="0" presId="urn:microsoft.com/office/officeart/2005/8/layout/pyramid2"/>
    <dgm:cxn modelId="{5698A2F1-40B3-4F93-B139-B1FE9D7170AF}" type="presParOf" srcId="{910BCB03-CA0A-4356-9A71-390D682960D7}" destId="{80B75E1C-080C-4E54-928F-C6B335D8D3B0}" srcOrd="11" destOrd="0" presId="urn:microsoft.com/office/officeart/2005/8/layout/pyramid2"/>
  </dgm:cxnLst>
  <dgm:bg>
    <a:noFill/>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429470D-8D36-491E-8F03-7574930BAEE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B112EEE-93C4-4CE3-AFB6-7454F0E2FD27}">
      <dgm:prSet custT="1"/>
      <dgm:spPr>
        <a:solidFill>
          <a:srgbClr val="0070C0"/>
        </a:solidFill>
      </dgm:spPr>
      <dgm:t>
        <a:bodyPr/>
        <a:lstStyle/>
        <a:p>
          <a:pPr algn="ctr" rtl="0"/>
          <a:r>
            <a:rPr lang="en-IN" sz="2400" b="1" i="0" baseline="0" dirty="0">
              <a:latin typeface="Palatino Linotype" panose="02040502050505030304" pitchFamily="18" charset="0"/>
              <a:cs typeface="Times New Roman" panose="02020603050405020304" pitchFamily="18" charset="0"/>
            </a:rPr>
            <a:t>COMPOSITION OF SNEDDS (</a:t>
          </a:r>
          <a:r>
            <a:rPr lang="en-IN" sz="2000" b="1" i="0" baseline="0" dirty="0">
              <a:latin typeface="Palatino Linotype" panose="02040502050505030304" pitchFamily="18" charset="0"/>
              <a:cs typeface="Times New Roman" panose="02020603050405020304" pitchFamily="18" charset="0"/>
            </a:rPr>
            <a:t>4</a:t>
          </a:r>
          <a:r>
            <a:rPr lang="en-IN" sz="2400" b="1" i="0" baseline="0" dirty="0">
              <a:latin typeface="Palatino Linotype" panose="02040502050505030304" pitchFamily="18" charset="0"/>
              <a:cs typeface="Times New Roman" panose="02020603050405020304" pitchFamily="18" charset="0"/>
            </a:rPr>
            <a:t>)</a:t>
          </a:r>
          <a:endParaRPr lang="en-IN" sz="2400" b="1" dirty="0">
            <a:latin typeface="Palatino Linotype" panose="02040502050505030304" pitchFamily="18" charset="0"/>
            <a:cs typeface="Times New Roman" panose="02020603050405020304" pitchFamily="18" charset="0"/>
          </a:endParaRPr>
        </a:p>
      </dgm:t>
    </dgm:pt>
    <dgm:pt modelId="{F022247E-0913-467C-BA43-EA3077B04460}" type="parTrans" cxnId="{71F0E40D-3594-465C-B176-E7BEEDC0B37C}">
      <dgm:prSet/>
      <dgm:spPr/>
      <dgm:t>
        <a:bodyPr/>
        <a:lstStyle/>
        <a:p>
          <a:endParaRPr lang="en-US"/>
        </a:p>
      </dgm:t>
    </dgm:pt>
    <dgm:pt modelId="{D8C49CC0-3BE3-4678-9F84-B985E202FBBC}" type="sibTrans" cxnId="{71F0E40D-3594-465C-B176-E7BEEDC0B37C}">
      <dgm:prSet/>
      <dgm:spPr/>
      <dgm:t>
        <a:bodyPr/>
        <a:lstStyle/>
        <a:p>
          <a:endParaRPr lang="en-US"/>
        </a:p>
      </dgm:t>
    </dgm:pt>
    <dgm:pt modelId="{D6C1A5E8-4F99-41B9-BCC2-234F5E3DC58C}" type="pres">
      <dgm:prSet presAssocID="{3429470D-8D36-491E-8F03-7574930BAEE7}" presName="linear" presStyleCnt="0">
        <dgm:presLayoutVars>
          <dgm:animLvl val="lvl"/>
          <dgm:resizeHandles val="exact"/>
        </dgm:presLayoutVars>
      </dgm:prSet>
      <dgm:spPr/>
    </dgm:pt>
    <dgm:pt modelId="{CE87449B-4D1E-4C86-8A3B-33CCD685940D}" type="pres">
      <dgm:prSet presAssocID="{8B112EEE-93C4-4CE3-AFB6-7454F0E2FD27}" presName="parentText" presStyleLbl="node1" presStyleIdx="0" presStyleCnt="1" custScaleY="197176" custLinFactNeighborX="51445" custLinFactNeighborY="13619">
        <dgm:presLayoutVars>
          <dgm:chMax val="0"/>
          <dgm:bulletEnabled val="1"/>
        </dgm:presLayoutVars>
      </dgm:prSet>
      <dgm:spPr/>
    </dgm:pt>
  </dgm:ptLst>
  <dgm:cxnLst>
    <dgm:cxn modelId="{71F0E40D-3594-465C-B176-E7BEEDC0B37C}" srcId="{3429470D-8D36-491E-8F03-7574930BAEE7}" destId="{8B112EEE-93C4-4CE3-AFB6-7454F0E2FD27}" srcOrd="0" destOrd="0" parTransId="{F022247E-0913-467C-BA43-EA3077B04460}" sibTransId="{D8C49CC0-3BE3-4678-9F84-B985E202FBBC}"/>
    <dgm:cxn modelId="{9F58D420-11B3-4384-AC07-18B00D488CE9}" type="presOf" srcId="{3429470D-8D36-491E-8F03-7574930BAEE7}" destId="{D6C1A5E8-4F99-41B9-BCC2-234F5E3DC58C}" srcOrd="0" destOrd="0" presId="urn:microsoft.com/office/officeart/2005/8/layout/vList2"/>
    <dgm:cxn modelId="{D6A5C4F0-0FF4-40A8-BCE2-B03CDB9455A4}" type="presOf" srcId="{8B112EEE-93C4-4CE3-AFB6-7454F0E2FD27}" destId="{CE87449B-4D1E-4C86-8A3B-33CCD685940D}" srcOrd="0" destOrd="0" presId="urn:microsoft.com/office/officeart/2005/8/layout/vList2"/>
    <dgm:cxn modelId="{3F0DF5D0-73DF-48CD-A419-345FD01F31E9}" type="presParOf" srcId="{D6C1A5E8-4F99-41B9-BCC2-234F5E3DC58C}" destId="{CE87449B-4D1E-4C86-8A3B-33CCD685940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429470D-8D36-491E-8F03-7574930BAEE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B112EEE-93C4-4CE3-AFB6-7454F0E2FD27}">
      <dgm:prSet custT="1"/>
      <dgm:spPr>
        <a:solidFill>
          <a:srgbClr val="0070C0"/>
        </a:solidFill>
      </dgm:spPr>
      <dgm:t>
        <a:bodyPr/>
        <a:lstStyle/>
        <a:p>
          <a:pPr algn="ctr" rtl="0"/>
          <a:r>
            <a:rPr lang="en-IN" sz="2400" b="1" i="0" baseline="0" dirty="0">
              <a:latin typeface="Palatino Linotype" panose="02040502050505030304" pitchFamily="18" charset="0"/>
              <a:cs typeface="Times New Roman" panose="02020603050405020304" pitchFamily="18" charset="0"/>
            </a:rPr>
            <a:t>COMPOSITION OF SNEDDS (</a:t>
          </a:r>
          <a:r>
            <a:rPr lang="en-IN" sz="2000" b="1" i="0" baseline="0" dirty="0">
              <a:latin typeface="Palatino Linotype" panose="02040502050505030304" pitchFamily="18" charset="0"/>
              <a:cs typeface="Times New Roman" panose="02020603050405020304" pitchFamily="18" charset="0"/>
            </a:rPr>
            <a:t>4)</a:t>
          </a:r>
          <a:endParaRPr lang="en-IN" sz="2000" b="1" dirty="0">
            <a:latin typeface="Palatino Linotype" panose="02040502050505030304" pitchFamily="18" charset="0"/>
            <a:cs typeface="Times New Roman" panose="02020603050405020304" pitchFamily="18" charset="0"/>
          </a:endParaRPr>
        </a:p>
      </dgm:t>
    </dgm:pt>
    <dgm:pt modelId="{F022247E-0913-467C-BA43-EA3077B04460}" type="parTrans" cxnId="{71F0E40D-3594-465C-B176-E7BEEDC0B37C}">
      <dgm:prSet/>
      <dgm:spPr/>
      <dgm:t>
        <a:bodyPr/>
        <a:lstStyle/>
        <a:p>
          <a:endParaRPr lang="en-US"/>
        </a:p>
      </dgm:t>
    </dgm:pt>
    <dgm:pt modelId="{D8C49CC0-3BE3-4678-9F84-B985E202FBBC}" type="sibTrans" cxnId="{71F0E40D-3594-465C-B176-E7BEEDC0B37C}">
      <dgm:prSet/>
      <dgm:spPr/>
      <dgm:t>
        <a:bodyPr/>
        <a:lstStyle/>
        <a:p>
          <a:endParaRPr lang="en-US"/>
        </a:p>
      </dgm:t>
    </dgm:pt>
    <dgm:pt modelId="{D6C1A5E8-4F99-41B9-BCC2-234F5E3DC58C}" type="pres">
      <dgm:prSet presAssocID="{3429470D-8D36-491E-8F03-7574930BAEE7}" presName="linear" presStyleCnt="0">
        <dgm:presLayoutVars>
          <dgm:animLvl val="lvl"/>
          <dgm:resizeHandles val="exact"/>
        </dgm:presLayoutVars>
      </dgm:prSet>
      <dgm:spPr/>
    </dgm:pt>
    <dgm:pt modelId="{CE87449B-4D1E-4C86-8A3B-33CCD685940D}" type="pres">
      <dgm:prSet presAssocID="{8B112EEE-93C4-4CE3-AFB6-7454F0E2FD27}" presName="parentText" presStyleLbl="node1" presStyleIdx="0" presStyleCnt="1" custScaleY="197176" custLinFactNeighborX="5333" custLinFactNeighborY="-760">
        <dgm:presLayoutVars>
          <dgm:chMax val="0"/>
          <dgm:bulletEnabled val="1"/>
        </dgm:presLayoutVars>
      </dgm:prSet>
      <dgm:spPr/>
    </dgm:pt>
  </dgm:ptLst>
  <dgm:cxnLst>
    <dgm:cxn modelId="{71F0E40D-3594-465C-B176-E7BEEDC0B37C}" srcId="{3429470D-8D36-491E-8F03-7574930BAEE7}" destId="{8B112EEE-93C4-4CE3-AFB6-7454F0E2FD27}" srcOrd="0" destOrd="0" parTransId="{F022247E-0913-467C-BA43-EA3077B04460}" sibTransId="{D8C49CC0-3BE3-4678-9F84-B985E202FBBC}"/>
    <dgm:cxn modelId="{5D89D82E-6058-415D-9BE1-51A0A9562128}" type="presOf" srcId="{8B112EEE-93C4-4CE3-AFB6-7454F0E2FD27}" destId="{CE87449B-4D1E-4C86-8A3B-33CCD685940D}" srcOrd="0" destOrd="0" presId="urn:microsoft.com/office/officeart/2005/8/layout/vList2"/>
    <dgm:cxn modelId="{A3888576-AACF-42C3-9025-C333AA4F6E0D}" type="presOf" srcId="{3429470D-8D36-491E-8F03-7574930BAEE7}" destId="{D6C1A5E8-4F99-41B9-BCC2-234F5E3DC58C}" srcOrd="0" destOrd="0" presId="urn:microsoft.com/office/officeart/2005/8/layout/vList2"/>
    <dgm:cxn modelId="{EFB31C20-1A31-4774-AA42-0A50DBBF9FE4}" type="presParOf" srcId="{D6C1A5E8-4F99-41B9-BCC2-234F5E3DC58C}" destId="{CE87449B-4D1E-4C86-8A3B-33CCD685940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429470D-8D36-491E-8F03-7574930BAEE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B112EEE-93C4-4CE3-AFB6-7454F0E2FD27}">
      <dgm:prSet custT="1"/>
      <dgm:spPr>
        <a:solidFill>
          <a:srgbClr val="0070C0"/>
        </a:solidFill>
      </dgm:spPr>
      <dgm:t>
        <a:bodyPr/>
        <a:lstStyle/>
        <a:p>
          <a:pPr algn="ctr" rtl="0"/>
          <a:r>
            <a:rPr lang="en-IN" sz="2400" b="1" i="0" baseline="0" dirty="0">
              <a:latin typeface="Palatino Linotype" panose="02040502050505030304" pitchFamily="18" charset="0"/>
              <a:cs typeface="Times New Roman" panose="02020603050405020304" pitchFamily="18" charset="0"/>
            </a:rPr>
            <a:t>COMPOSITION OF SNEDDS </a:t>
          </a:r>
          <a:r>
            <a:rPr lang="en-IN" sz="2000" b="1" i="0" baseline="0" dirty="0">
              <a:latin typeface="Palatino Linotype" panose="02040502050505030304" pitchFamily="18" charset="0"/>
              <a:cs typeface="Times New Roman" panose="02020603050405020304" pitchFamily="18" charset="0"/>
            </a:rPr>
            <a:t>(4)</a:t>
          </a:r>
          <a:endParaRPr lang="en-IN" sz="2000" b="1" dirty="0">
            <a:latin typeface="Palatino Linotype" panose="02040502050505030304" pitchFamily="18" charset="0"/>
            <a:cs typeface="Times New Roman" panose="02020603050405020304" pitchFamily="18" charset="0"/>
          </a:endParaRPr>
        </a:p>
      </dgm:t>
    </dgm:pt>
    <dgm:pt modelId="{F022247E-0913-467C-BA43-EA3077B04460}" type="parTrans" cxnId="{71F0E40D-3594-465C-B176-E7BEEDC0B37C}">
      <dgm:prSet/>
      <dgm:spPr/>
      <dgm:t>
        <a:bodyPr/>
        <a:lstStyle/>
        <a:p>
          <a:pPr algn="ctr"/>
          <a:endParaRPr lang="en-US"/>
        </a:p>
      </dgm:t>
    </dgm:pt>
    <dgm:pt modelId="{D8C49CC0-3BE3-4678-9F84-B985E202FBBC}" type="sibTrans" cxnId="{71F0E40D-3594-465C-B176-E7BEEDC0B37C}">
      <dgm:prSet/>
      <dgm:spPr/>
      <dgm:t>
        <a:bodyPr/>
        <a:lstStyle/>
        <a:p>
          <a:pPr algn="ctr"/>
          <a:endParaRPr lang="en-US"/>
        </a:p>
      </dgm:t>
    </dgm:pt>
    <dgm:pt modelId="{D6C1A5E8-4F99-41B9-BCC2-234F5E3DC58C}" type="pres">
      <dgm:prSet presAssocID="{3429470D-8D36-491E-8F03-7574930BAEE7}" presName="linear" presStyleCnt="0">
        <dgm:presLayoutVars>
          <dgm:animLvl val="lvl"/>
          <dgm:resizeHandles val="exact"/>
        </dgm:presLayoutVars>
      </dgm:prSet>
      <dgm:spPr/>
    </dgm:pt>
    <dgm:pt modelId="{CE87449B-4D1E-4C86-8A3B-33CCD685940D}" type="pres">
      <dgm:prSet presAssocID="{8B112EEE-93C4-4CE3-AFB6-7454F0E2FD27}" presName="parentText" presStyleLbl="node1" presStyleIdx="0" presStyleCnt="1" custScaleX="86201" custScaleY="197176" custLinFactNeighborX="10599" custLinFactNeighborY="-11912">
        <dgm:presLayoutVars>
          <dgm:chMax val="0"/>
          <dgm:bulletEnabled val="1"/>
        </dgm:presLayoutVars>
      </dgm:prSet>
      <dgm:spPr/>
    </dgm:pt>
  </dgm:ptLst>
  <dgm:cxnLst>
    <dgm:cxn modelId="{71F0E40D-3594-465C-B176-E7BEEDC0B37C}" srcId="{3429470D-8D36-491E-8F03-7574930BAEE7}" destId="{8B112EEE-93C4-4CE3-AFB6-7454F0E2FD27}" srcOrd="0" destOrd="0" parTransId="{F022247E-0913-467C-BA43-EA3077B04460}" sibTransId="{D8C49CC0-3BE3-4678-9F84-B985E202FBBC}"/>
    <dgm:cxn modelId="{F34E9267-9A28-4561-ADF1-628FC8644855}" type="presOf" srcId="{8B112EEE-93C4-4CE3-AFB6-7454F0E2FD27}" destId="{CE87449B-4D1E-4C86-8A3B-33CCD685940D}" srcOrd="0" destOrd="0" presId="urn:microsoft.com/office/officeart/2005/8/layout/vList2"/>
    <dgm:cxn modelId="{53B84CE6-F74F-44C6-BD7B-D41B00C261EB}" type="presOf" srcId="{3429470D-8D36-491E-8F03-7574930BAEE7}" destId="{D6C1A5E8-4F99-41B9-BCC2-234F5E3DC58C}" srcOrd="0" destOrd="0" presId="urn:microsoft.com/office/officeart/2005/8/layout/vList2"/>
    <dgm:cxn modelId="{C612C7F0-B3E6-4661-AD84-A8E470C1743C}" type="presParOf" srcId="{D6C1A5E8-4F99-41B9-BCC2-234F5E3DC58C}" destId="{CE87449B-4D1E-4C86-8A3B-33CCD685940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429470D-8D36-491E-8F03-7574930BAEE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B112EEE-93C4-4CE3-AFB6-7454F0E2FD27}">
      <dgm:prSet custT="1"/>
      <dgm:spPr>
        <a:solidFill>
          <a:srgbClr val="0070C0"/>
        </a:solidFill>
      </dgm:spPr>
      <dgm:t>
        <a:bodyPr/>
        <a:lstStyle/>
        <a:p>
          <a:pPr algn="ctr" rtl="0"/>
          <a:r>
            <a:rPr lang="en-IN" sz="2400" b="1" i="0" baseline="0" dirty="0">
              <a:latin typeface="Palatino Linotype" panose="02040502050505030304" pitchFamily="18" charset="0"/>
              <a:cs typeface="Times New Roman" panose="02020603050405020304" pitchFamily="18" charset="0"/>
            </a:rPr>
            <a:t>COMPOSITION OF SNEDDS </a:t>
          </a:r>
          <a:r>
            <a:rPr lang="en-IN" sz="2000" b="1" i="0" baseline="0" dirty="0">
              <a:latin typeface="Palatino Linotype" panose="02040502050505030304" pitchFamily="18" charset="0"/>
              <a:cs typeface="Times New Roman" panose="02020603050405020304" pitchFamily="18" charset="0"/>
            </a:rPr>
            <a:t>(4)</a:t>
          </a:r>
          <a:endParaRPr lang="en-IN" sz="2000" b="1" dirty="0">
            <a:latin typeface="Palatino Linotype" panose="02040502050505030304" pitchFamily="18" charset="0"/>
            <a:cs typeface="Times New Roman" panose="02020603050405020304" pitchFamily="18" charset="0"/>
          </a:endParaRPr>
        </a:p>
      </dgm:t>
    </dgm:pt>
    <dgm:pt modelId="{F022247E-0913-467C-BA43-EA3077B04460}" type="parTrans" cxnId="{71F0E40D-3594-465C-B176-E7BEEDC0B37C}">
      <dgm:prSet/>
      <dgm:spPr/>
      <dgm:t>
        <a:bodyPr/>
        <a:lstStyle/>
        <a:p>
          <a:endParaRPr lang="en-US"/>
        </a:p>
      </dgm:t>
    </dgm:pt>
    <dgm:pt modelId="{D8C49CC0-3BE3-4678-9F84-B985E202FBBC}" type="sibTrans" cxnId="{71F0E40D-3594-465C-B176-E7BEEDC0B37C}">
      <dgm:prSet/>
      <dgm:spPr/>
      <dgm:t>
        <a:bodyPr/>
        <a:lstStyle/>
        <a:p>
          <a:endParaRPr lang="en-US"/>
        </a:p>
      </dgm:t>
    </dgm:pt>
    <dgm:pt modelId="{D6C1A5E8-4F99-41B9-BCC2-234F5E3DC58C}" type="pres">
      <dgm:prSet presAssocID="{3429470D-8D36-491E-8F03-7574930BAEE7}" presName="linear" presStyleCnt="0">
        <dgm:presLayoutVars>
          <dgm:animLvl val="lvl"/>
          <dgm:resizeHandles val="exact"/>
        </dgm:presLayoutVars>
      </dgm:prSet>
      <dgm:spPr/>
    </dgm:pt>
    <dgm:pt modelId="{CE87449B-4D1E-4C86-8A3B-33CCD685940D}" type="pres">
      <dgm:prSet presAssocID="{8B112EEE-93C4-4CE3-AFB6-7454F0E2FD27}" presName="parentText" presStyleLbl="node1" presStyleIdx="0" presStyleCnt="1" custScaleX="111637" custScaleY="234691" custLinFactNeighborX="4966" custLinFactNeighborY="75710">
        <dgm:presLayoutVars>
          <dgm:chMax val="0"/>
          <dgm:bulletEnabled val="1"/>
        </dgm:presLayoutVars>
      </dgm:prSet>
      <dgm:spPr/>
    </dgm:pt>
  </dgm:ptLst>
  <dgm:cxnLst>
    <dgm:cxn modelId="{71F0E40D-3594-465C-B176-E7BEEDC0B37C}" srcId="{3429470D-8D36-491E-8F03-7574930BAEE7}" destId="{8B112EEE-93C4-4CE3-AFB6-7454F0E2FD27}" srcOrd="0" destOrd="0" parTransId="{F022247E-0913-467C-BA43-EA3077B04460}" sibTransId="{D8C49CC0-3BE3-4678-9F84-B985E202FBBC}"/>
    <dgm:cxn modelId="{44D6966B-8D92-4047-8AB0-5E8E88AE49F7}" type="presOf" srcId="{3429470D-8D36-491E-8F03-7574930BAEE7}" destId="{D6C1A5E8-4F99-41B9-BCC2-234F5E3DC58C}" srcOrd="0" destOrd="0" presId="urn:microsoft.com/office/officeart/2005/8/layout/vList2"/>
    <dgm:cxn modelId="{891925BD-7FD4-438C-8333-13788600C1FF}" type="presOf" srcId="{8B112EEE-93C4-4CE3-AFB6-7454F0E2FD27}" destId="{CE87449B-4D1E-4C86-8A3B-33CCD685940D}" srcOrd="0" destOrd="0" presId="urn:microsoft.com/office/officeart/2005/8/layout/vList2"/>
    <dgm:cxn modelId="{DC48A48F-D02B-4DE7-89D5-3EA40FAC7460}" type="presParOf" srcId="{D6C1A5E8-4F99-41B9-BCC2-234F5E3DC58C}" destId="{CE87449B-4D1E-4C86-8A3B-33CCD685940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429470D-8D36-491E-8F03-7574930BAEE7}"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8B112EEE-93C4-4CE3-AFB6-7454F0E2FD27}">
      <dgm:prSet custT="1"/>
      <dgm:spPr>
        <a:solidFill>
          <a:srgbClr val="0070C0"/>
        </a:solidFill>
      </dgm:spPr>
      <dgm:t>
        <a:bodyPr/>
        <a:lstStyle/>
        <a:p>
          <a:pPr algn="l" rtl="0"/>
          <a:r>
            <a:rPr lang="en-IN" sz="2600" b="1" i="0" baseline="0" dirty="0">
              <a:latin typeface="Palatino Linotype" panose="02040502050505030304" pitchFamily="18" charset="0"/>
              <a:cs typeface="Times New Roman" panose="02020603050405020304" pitchFamily="18" charset="0"/>
            </a:rPr>
            <a:t>FACTORS AFFECTING SNEDDS PERFORMANCE</a:t>
          </a:r>
          <a:r>
            <a:rPr lang="en-IN" sz="2000" b="1" i="0" baseline="0" dirty="0">
              <a:latin typeface="Palatino Linotype" panose="02040502050505030304" pitchFamily="18" charset="0"/>
              <a:cs typeface="Times New Roman" panose="02020603050405020304" pitchFamily="18" charset="0"/>
            </a:rPr>
            <a:t>(6)</a:t>
          </a:r>
          <a:endParaRPr lang="en-IN" sz="2000" b="1" dirty="0">
            <a:latin typeface="Palatino Linotype" panose="02040502050505030304" pitchFamily="18" charset="0"/>
            <a:cs typeface="Times New Roman" panose="02020603050405020304" pitchFamily="18" charset="0"/>
          </a:endParaRPr>
        </a:p>
      </dgm:t>
    </dgm:pt>
    <dgm:pt modelId="{F022247E-0913-467C-BA43-EA3077B04460}" type="parTrans" cxnId="{71F0E40D-3594-465C-B176-E7BEEDC0B37C}">
      <dgm:prSet/>
      <dgm:spPr/>
      <dgm:t>
        <a:bodyPr/>
        <a:lstStyle/>
        <a:p>
          <a:endParaRPr lang="en-US"/>
        </a:p>
      </dgm:t>
    </dgm:pt>
    <dgm:pt modelId="{D8C49CC0-3BE3-4678-9F84-B985E202FBBC}" type="sibTrans" cxnId="{71F0E40D-3594-465C-B176-E7BEEDC0B37C}">
      <dgm:prSet/>
      <dgm:spPr/>
      <dgm:t>
        <a:bodyPr/>
        <a:lstStyle/>
        <a:p>
          <a:endParaRPr lang="en-US"/>
        </a:p>
      </dgm:t>
    </dgm:pt>
    <dgm:pt modelId="{D6C1A5E8-4F99-41B9-BCC2-234F5E3DC58C}" type="pres">
      <dgm:prSet presAssocID="{3429470D-8D36-491E-8F03-7574930BAEE7}" presName="linear" presStyleCnt="0">
        <dgm:presLayoutVars>
          <dgm:animLvl val="lvl"/>
          <dgm:resizeHandles val="exact"/>
        </dgm:presLayoutVars>
      </dgm:prSet>
      <dgm:spPr/>
    </dgm:pt>
    <dgm:pt modelId="{CE87449B-4D1E-4C86-8A3B-33CCD685940D}" type="pres">
      <dgm:prSet presAssocID="{8B112EEE-93C4-4CE3-AFB6-7454F0E2FD27}" presName="parentText" presStyleLbl="node1" presStyleIdx="0" presStyleCnt="1" custScaleX="113101" custScaleY="221623" custLinFactNeighborX="24186" custLinFactNeighborY="-193">
        <dgm:presLayoutVars>
          <dgm:chMax val="0"/>
          <dgm:bulletEnabled val="1"/>
        </dgm:presLayoutVars>
      </dgm:prSet>
      <dgm:spPr/>
    </dgm:pt>
  </dgm:ptLst>
  <dgm:cxnLst>
    <dgm:cxn modelId="{71F0E40D-3594-465C-B176-E7BEEDC0B37C}" srcId="{3429470D-8D36-491E-8F03-7574930BAEE7}" destId="{8B112EEE-93C4-4CE3-AFB6-7454F0E2FD27}" srcOrd="0" destOrd="0" parTransId="{F022247E-0913-467C-BA43-EA3077B04460}" sibTransId="{D8C49CC0-3BE3-4678-9F84-B985E202FBBC}"/>
    <dgm:cxn modelId="{44D6966B-8D92-4047-8AB0-5E8E88AE49F7}" type="presOf" srcId="{3429470D-8D36-491E-8F03-7574930BAEE7}" destId="{D6C1A5E8-4F99-41B9-BCC2-234F5E3DC58C}" srcOrd="0" destOrd="0" presId="urn:microsoft.com/office/officeart/2005/8/layout/vList2"/>
    <dgm:cxn modelId="{891925BD-7FD4-438C-8333-13788600C1FF}" type="presOf" srcId="{8B112EEE-93C4-4CE3-AFB6-7454F0E2FD27}" destId="{CE87449B-4D1E-4C86-8A3B-33CCD685940D}" srcOrd="0" destOrd="0" presId="urn:microsoft.com/office/officeart/2005/8/layout/vList2"/>
    <dgm:cxn modelId="{DC48A48F-D02B-4DE7-89D5-3EA40FAC7460}" type="presParOf" srcId="{D6C1A5E8-4F99-41B9-BCC2-234F5E3DC58C}" destId="{CE87449B-4D1E-4C86-8A3B-33CCD685940D}" srcOrd="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945025D1-31C4-4E8A-95EB-ACA117471C52}" type="doc">
      <dgm:prSet loTypeId="urn:microsoft.com/office/officeart/2005/8/layout/target3" loCatId="relationship" qsTypeId="urn:microsoft.com/office/officeart/2005/8/quickstyle/simple1" qsCatId="simple" csTypeId="urn:microsoft.com/office/officeart/2005/8/colors/accent1_2" csCatId="accent1" phldr="1"/>
      <dgm:spPr/>
      <dgm:t>
        <a:bodyPr/>
        <a:lstStyle/>
        <a:p>
          <a:endParaRPr lang="en-US"/>
        </a:p>
      </dgm:t>
    </dgm:pt>
    <dgm:pt modelId="{8725C292-25B9-4EE4-8942-42529508E2A6}">
      <dgm:prSet custT="1"/>
      <dgm:spPr/>
      <dgm:t>
        <a:bodyPr/>
        <a:lstStyle/>
        <a:p>
          <a:r>
            <a:rPr lang="en-US" sz="2400" b="1" dirty="0">
              <a:solidFill>
                <a:srgbClr val="C00000"/>
              </a:solidFill>
              <a:latin typeface="Palatino Linotype" panose="02040502050505030304" pitchFamily="18" charset="0"/>
            </a:rPr>
            <a:t>Concentration of Surfactant or Co- surfactant</a:t>
          </a:r>
          <a:endParaRPr lang="en-US" sz="2400" dirty="0">
            <a:solidFill>
              <a:srgbClr val="C00000"/>
            </a:solidFill>
            <a:latin typeface="Palatino Linotype" panose="02040502050505030304" pitchFamily="18" charset="0"/>
          </a:endParaRPr>
        </a:p>
      </dgm:t>
    </dgm:pt>
    <dgm:pt modelId="{E0F468A8-C6C4-4224-837E-E4A9C93E34E7}" type="sibTrans" cxnId="{45988EDE-03B4-4408-8A9D-62BAFE5BBC88}">
      <dgm:prSet/>
      <dgm:spPr/>
      <dgm:t>
        <a:bodyPr/>
        <a:lstStyle/>
        <a:p>
          <a:endParaRPr lang="en-US"/>
        </a:p>
      </dgm:t>
    </dgm:pt>
    <dgm:pt modelId="{D6D4EA77-BA08-4D57-BFD9-8F70A39B8566}" type="parTrans" cxnId="{45988EDE-03B4-4408-8A9D-62BAFE5BBC88}">
      <dgm:prSet/>
      <dgm:spPr/>
      <dgm:t>
        <a:bodyPr/>
        <a:lstStyle/>
        <a:p>
          <a:endParaRPr lang="en-US"/>
        </a:p>
      </dgm:t>
    </dgm:pt>
    <dgm:pt modelId="{2D9CE195-0796-4D79-B21D-AF69EF91037B}">
      <dgm:prSet custT="1"/>
      <dgm:spPr/>
      <dgm:t>
        <a:bodyPr/>
        <a:lstStyle/>
        <a:p>
          <a:r>
            <a:rPr lang="en-US" sz="2400" b="1" dirty="0">
              <a:solidFill>
                <a:srgbClr val="C00000"/>
              </a:solidFill>
              <a:latin typeface="Palatino Linotype" panose="02040502050505030304" pitchFamily="18" charset="0"/>
            </a:rPr>
            <a:t>Polarity status of lipid phase</a:t>
          </a:r>
          <a:endParaRPr lang="en-US" sz="2400" dirty="0">
            <a:solidFill>
              <a:srgbClr val="C00000"/>
            </a:solidFill>
            <a:latin typeface="Palatino Linotype" panose="02040502050505030304" pitchFamily="18" charset="0"/>
          </a:endParaRPr>
        </a:p>
      </dgm:t>
    </dgm:pt>
    <dgm:pt modelId="{540AA590-CB7B-4388-ADCF-AD93A9D4F78B}" type="parTrans" cxnId="{7F3B5624-1DF2-4721-9304-1E37FB408EF1}">
      <dgm:prSet/>
      <dgm:spPr/>
      <dgm:t>
        <a:bodyPr/>
        <a:lstStyle/>
        <a:p>
          <a:endParaRPr lang="en-US"/>
        </a:p>
      </dgm:t>
    </dgm:pt>
    <dgm:pt modelId="{A58D4A85-4756-429A-BC56-7340A1F87797}" type="sibTrans" cxnId="{7F3B5624-1DF2-4721-9304-1E37FB408EF1}">
      <dgm:prSet/>
      <dgm:spPr/>
      <dgm:t>
        <a:bodyPr/>
        <a:lstStyle/>
        <a:p>
          <a:endParaRPr lang="en-US"/>
        </a:p>
      </dgm:t>
    </dgm:pt>
    <dgm:pt modelId="{DDDAEA38-07C0-421E-B8A4-1546312D3B0F}">
      <dgm:prSet phldrT="[Text]" custT="1"/>
      <dgm:spPr/>
      <dgm:t>
        <a:bodyPr/>
        <a:lstStyle/>
        <a:p>
          <a:r>
            <a:rPr lang="en-US" sz="2400" b="1" dirty="0">
              <a:solidFill>
                <a:srgbClr val="C00000"/>
              </a:solidFill>
              <a:latin typeface="Palatino Linotype" panose="02040502050505030304" pitchFamily="18" charset="0"/>
            </a:rPr>
            <a:t>Nature and Dose of the Drug</a:t>
          </a:r>
          <a:endParaRPr lang="en-US" sz="2400" dirty="0">
            <a:solidFill>
              <a:srgbClr val="C00000"/>
            </a:solidFill>
            <a:latin typeface="Palatino Linotype" panose="02040502050505030304" pitchFamily="18" charset="0"/>
          </a:endParaRPr>
        </a:p>
      </dgm:t>
    </dgm:pt>
    <dgm:pt modelId="{1A1B7D42-320F-417F-ADED-763EEDCDC7C7}" type="sibTrans" cxnId="{21E15587-AD6E-44E3-8E7C-4E30C14AC4B7}">
      <dgm:prSet/>
      <dgm:spPr/>
      <dgm:t>
        <a:bodyPr/>
        <a:lstStyle/>
        <a:p>
          <a:endParaRPr lang="en-US"/>
        </a:p>
      </dgm:t>
    </dgm:pt>
    <dgm:pt modelId="{D3B362C5-6408-4AAE-AC87-B51895E38B3A}" type="parTrans" cxnId="{21E15587-AD6E-44E3-8E7C-4E30C14AC4B7}">
      <dgm:prSet/>
      <dgm:spPr/>
      <dgm:t>
        <a:bodyPr/>
        <a:lstStyle/>
        <a:p>
          <a:endParaRPr lang="en-US"/>
        </a:p>
      </dgm:t>
    </dgm:pt>
    <dgm:pt modelId="{DAD818A9-5B68-4F03-AA1E-3FE29ECEC117}" type="pres">
      <dgm:prSet presAssocID="{945025D1-31C4-4E8A-95EB-ACA117471C52}" presName="Name0" presStyleCnt="0">
        <dgm:presLayoutVars>
          <dgm:chMax val="7"/>
          <dgm:dir/>
          <dgm:animLvl val="lvl"/>
          <dgm:resizeHandles val="exact"/>
        </dgm:presLayoutVars>
      </dgm:prSet>
      <dgm:spPr/>
    </dgm:pt>
    <dgm:pt modelId="{FC625258-AE0A-4B38-AB34-F032B9C985F0}" type="pres">
      <dgm:prSet presAssocID="{DDDAEA38-07C0-421E-B8A4-1546312D3B0F}" presName="circle1" presStyleLbl="node1" presStyleIdx="0" presStyleCnt="3"/>
      <dgm:spPr/>
    </dgm:pt>
    <dgm:pt modelId="{EC0D9C70-A510-4BDF-B1A9-1629EDA10109}" type="pres">
      <dgm:prSet presAssocID="{DDDAEA38-07C0-421E-B8A4-1546312D3B0F}" presName="space" presStyleCnt="0"/>
      <dgm:spPr/>
    </dgm:pt>
    <dgm:pt modelId="{92F23D0E-C1A9-44D7-8B1F-0E3263779376}" type="pres">
      <dgm:prSet presAssocID="{DDDAEA38-07C0-421E-B8A4-1546312D3B0F}" presName="rect1" presStyleLbl="alignAcc1" presStyleIdx="0" presStyleCnt="3"/>
      <dgm:spPr/>
    </dgm:pt>
    <dgm:pt modelId="{49564938-8F11-4D99-8CE5-4B0486BB4D50}" type="pres">
      <dgm:prSet presAssocID="{2D9CE195-0796-4D79-B21D-AF69EF91037B}" presName="vertSpace2" presStyleLbl="node1" presStyleIdx="0" presStyleCnt="3"/>
      <dgm:spPr/>
    </dgm:pt>
    <dgm:pt modelId="{D9B1B276-94B8-44FA-8A7C-6510D4C781FC}" type="pres">
      <dgm:prSet presAssocID="{2D9CE195-0796-4D79-B21D-AF69EF91037B}" presName="circle2" presStyleLbl="node1" presStyleIdx="1" presStyleCnt="3"/>
      <dgm:spPr/>
    </dgm:pt>
    <dgm:pt modelId="{2140B0AB-689F-4B52-BFC0-E2FFA179DA7C}" type="pres">
      <dgm:prSet presAssocID="{2D9CE195-0796-4D79-B21D-AF69EF91037B}" presName="rect2" presStyleLbl="alignAcc1" presStyleIdx="1" presStyleCnt="3"/>
      <dgm:spPr/>
    </dgm:pt>
    <dgm:pt modelId="{EB6C9789-655F-427E-A310-14EB2B2C434E}" type="pres">
      <dgm:prSet presAssocID="{8725C292-25B9-4EE4-8942-42529508E2A6}" presName="vertSpace3" presStyleLbl="node1" presStyleIdx="1" presStyleCnt="3"/>
      <dgm:spPr/>
    </dgm:pt>
    <dgm:pt modelId="{F65B1FB3-C289-4163-ACCA-5DD348AC7CFF}" type="pres">
      <dgm:prSet presAssocID="{8725C292-25B9-4EE4-8942-42529508E2A6}" presName="circle3" presStyleLbl="node1" presStyleIdx="2" presStyleCnt="3"/>
      <dgm:spPr/>
    </dgm:pt>
    <dgm:pt modelId="{7004636D-99D2-4108-A809-46FBD35FDB7B}" type="pres">
      <dgm:prSet presAssocID="{8725C292-25B9-4EE4-8942-42529508E2A6}" presName="rect3" presStyleLbl="alignAcc1" presStyleIdx="2" presStyleCnt="3"/>
      <dgm:spPr/>
    </dgm:pt>
    <dgm:pt modelId="{8772CCBB-EA14-43F5-9278-65C656E60D77}" type="pres">
      <dgm:prSet presAssocID="{DDDAEA38-07C0-421E-B8A4-1546312D3B0F}" presName="rect1ParTxNoCh" presStyleLbl="alignAcc1" presStyleIdx="2" presStyleCnt="3">
        <dgm:presLayoutVars>
          <dgm:chMax val="1"/>
          <dgm:bulletEnabled val="1"/>
        </dgm:presLayoutVars>
      </dgm:prSet>
      <dgm:spPr/>
    </dgm:pt>
    <dgm:pt modelId="{D37F8A0B-05FE-4255-84B9-B5BDCC233584}" type="pres">
      <dgm:prSet presAssocID="{2D9CE195-0796-4D79-B21D-AF69EF91037B}" presName="rect2ParTxNoCh" presStyleLbl="alignAcc1" presStyleIdx="2" presStyleCnt="3">
        <dgm:presLayoutVars>
          <dgm:chMax val="1"/>
          <dgm:bulletEnabled val="1"/>
        </dgm:presLayoutVars>
      </dgm:prSet>
      <dgm:spPr/>
    </dgm:pt>
    <dgm:pt modelId="{78021F8A-2017-4D90-8B0D-E79E5F9272EF}" type="pres">
      <dgm:prSet presAssocID="{8725C292-25B9-4EE4-8942-42529508E2A6}" presName="rect3ParTxNoCh" presStyleLbl="alignAcc1" presStyleIdx="2" presStyleCnt="3">
        <dgm:presLayoutVars>
          <dgm:chMax val="1"/>
          <dgm:bulletEnabled val="1"/>
        </dgm:presLayoutVars>
      </dgm:prSet>
      <dgm:spPr/>
    </dgm:pt>
  </dgm:ptLst>
  <dgm:cxnLst>
    <dgm:cxn modelId="{7F3B5624-1DF2-4721-9304-1E37FB408EF1}" srcId="{945025D1-31C4-4E8A-95EB-ACA117471C52}" destId="{2D9CE195-0796-4D79-B21D-AF69EF91037B}" srcOrd="1" destOrd="0" parTransId="{540AA590-CB7B-4388-ADCF-AD93A9D4F78B}" sibTransId="{A58D4A85-4756-429A-BC56-7340A1F87797}"/>
    <dgm:cxn modelId="{572ACB29-BC7B-4A1A-8CE2-54ECB86F7BEE}" type="presOf" srcId="{2D9CE195-0796-4D79-B21D-AF69EF91037B}" destId="{D37F8A0B-05FE-4255-84B9-B5BDCC233584}" srcOrd="1" destOrd="0" presId="urn:microsoft.com/office/officeart/2005/8/layout/target3"/>
    <dgm:cxn modelId="{D62ACF50-5239-4413-ACDB-3C7428768645}" type="presOf" srcId="{8725C292-25B9-4EE4-8942-42529508E2A6}" destId="{78021F8A-2017-4D90-8B0D-E79E5F9272EF}" srcOrd="1" destOrd="0" presId="urn:microsoft.com/office/officeart/2005/8/layout/target3"/>
    <dgm:cxn modelId="{21E15587-AD6E-44E3-8E7C-4E30C14AC4B7}" srcId="{945025D1-31C4-4E8A-95EB-ACA117471C52}" destId="{DDDAEA38-07C0-421E-B8A4-1546312D3B0F}" srcOrd="0" destOrd="0" parTransId="{D3B362C5-6408-4AAE-AC87-B51895E38B3A}" sibTransId="{1A1B7D42-320F-417F-ADED-763EEDCDC7C7}"/>
    <dgm:cxn modelId="{F0B67C8F-695C-4885-9276-4F335B5E8C88}" type="presOf" srcId="{DDDAEA38-07C0-421E-B8A4-1546312D3B0F}" destId="{92F23D0E-C1A9-44D7-8B1F-0E3263779376}" srcOrd="0" destOrd="0" presId="urn:microsoft.com/office/officeart/2005/8/layout/target3"/>
    <dgm:cxn modelId="{965802A4-740F-460E-A1A0-76F1FEF0F101}" type="presOf" srcId="{8725C292-25B9-4EE4-8942-42529508E2A6}" destId="{7004636D-99D2-4108-A809-46FBD35FDB7B}" srcOrd="0" destOrd="0" presId="urn:microsoft.com/office/officeart/2005/8/layout/target3"/>
    <dgm:cxn modelId="{5B1C90C2-CE87-4FE6-AC9D-AEE613404CEB}" type="presOf" srcId="{945025D1-31C4-4E8A-95EB-ACA117471C52}" destId="{DAD818A9-5B68-4F03-AA1E-3FE29ECEC117}" srcOrd="0" destOrd="0" presId="urn:microsoft.com/office/officeart/2005/8/layout/target3"/>
    <dgm:cxn modelId="{742D18D4-3532-49E8-9832-BA0C8B8AF4F2}" type="presOf" srcId="{DDDAEA38-07C0-421E-B8A4-1546312D3B0F}" destId="{8772CCBB-EA14-43F5-9278-65C656E60D77}" srcOrd="1" destOrd="0" presId="urn:microsoft.com/office/officeart/2005/8/layout/target3"/>
    <dgm:cxn modelId="{6256D9DB-BC75-4023-8C2C-291E61296EBD}" type="presOf" srcId="{2D9CE195-0796-4D79-B21D-AF69EF91037B}" destId="{2140B0AB-689F-4B52-BFC0-E2FFA179DA7C}" srcOrd="0" destOrd="0" presId="urn:microsoft.com/office/officeart/2005/8/layout/target3"/>
    <dgm:cxn modelId="{45988EDE-03B4-4408-8A9D-62BAFE5BBC88}" srcId="{945025D1-31C4-4E8A-95EB-ACA117471C52}" destId="{8725C292-25B9-4EE4-8942-42529508E2A6}" srcOrd="2" destOrd="0" parTransId="{D6D4EA77-BA08-4D57-BFD9-8F70A39B8566}" sibTransId="{E0F468A8-C6C4-4224-837E-E4A9C93E34E7}"/>
    <dgm:cxn modelId="{DF5B9003-B827-476A-8197-4D2364B4463E}" type="presParOf" srcId="{DAD818A9-5B68-4F03-AA1E-3FE29ECEC117}" destId="{FC625258-AE0A-4B38-AB34-F032B9C985F0}" srcOrd="0" destOrd="0" presId="urn:microsoft.com/office/officeart/2005/8/layout/target3"/>
    <dgm:cxn modelId="{5EF7E607-7597-44A2-A6D9-D1B7AC5FABF8}" type="presParOf" srcId="{DAD818A9-5B68-4F03-AA1E-3FE29ECEC117}" destId="{EC0D9C70-A510-4BDF-B1A9-1629EDA10109}" srcOrd="1" destOrd="0" presId="urn:microsoft.com/office/officeart/2005/8/layout/target3"/>
    <dgm:cxn modelId="{41D20E1A-2BFC-4640-91D5-2832D369E123}" type="presParOf" srcId="{DAD818A9-5B68-4F03-AA1E-3FE29ECEC117}" destId="{92F23D0E-C1A9-44D7-8B1F-0E3263779376}" srcOrd="2" destOrd="0" presId="urn:microsoft.com/office/officeart/2005/8/layout/target3"/>
    <dgm:cxn modelId="{31F02AC8-307A-4399-A4D5-8E1E9EFA1A7F}" type="presParOf" srcId="{DAD818A9-5B68-4F03-AA1E-3FE29ECEC117}" destId="{49564938-8F11-4D99-8CE5-4B0486BB4D50}" srcOrd="3" destOrd="0" presId="urn:microsoft.com/office/officeart/2005/8/layout/target3"/>
    <dgm:cxn modelId="{51F843C6-E922-4D78-B8F1-11CBE0F69544}" type="presParOf" srcId="{DAD818A9-5B68-4F03-AA1E-3FE29ECEC117}" destId="{D9B1B276-94B8-44FA-8A7C-6510D4C781FC}" srcOrd="4" destOrd="0" presId="urn:microsoft.com/office/officeart/2005/8/layout/target3"/>
    <dgm:cxn modelId="{6F557634-96E2-47F0-BF4D-D952A122EFB3}" type="presParOf" srcId="{DAD818A9-5B68-4F03-AA1E-3FE29ECEC117}" destId="{2140B0AB-689F-4B52-BFC0-E2FFA179DA7C}" srcOrd="5" destOrd="0" presId="urn:microsoft.com/office/officeart/2005/8/layout/target3"/>
    <dgm:cxn modelId="{CD38A571-1826-4E6A-9D59-FAEBDC637AB4}" type="presParOf" srcId="{DAD818A9-5B68-4F03-AA1E-3FE29ECEC117}" destId="{EB6C9789-655F-427E-A310-14EB2B2C434E}" srcOrd="6" destOrd="0" presId="urn:microsoft.com/office/officeart/2005/8/layout/target3"/>
    <dgm:cxn modelId="{7E059CC9-9A73-4C15-A2A7-44C3823EBCC7}" type="presParOf" srcId="{DAD818A9-5B68-4F03-AA1E-3FE29ECEC117}" destId="{F65B1FB3-C289-4163-ACCA-5DD348AC7CFF}" srcOrd="7" destOrd="0" presId="urn:microsoft.com/office/officeart/2005/8/layout/target3"/>
    <dgm:cxn modelId="{A1AD420F-7BF7-4306-A80D-A5B39D60FD57}" type="presParOf" srcId="{DAD818A9-5B68-4F03-AA1E-3FE29ECEC117}" destId="{7004636D-99D2-4108-A809-46FBD35FDB7B}" srcOrd="8" destOrd="0" presId="urn:microsoft.com/office/officeart/2005/8/layout/target3"/>
    <dgm:cxn modelId="{C35907F9-BD3F-41D0-B25B-9B162DCB157C}" type="presParOf" srcId="{DAD818A9-5B68-4F03-AA1E-3FE29ECEC117}" destId="{8772CCBB-EA14-43F5-9278-65C656E60D77}" srcOrd="9" destOrd="0" presId="urn:microsoft.com/office/officeart/2005/8/layout/target3"/>
    <dgm:cxn modelId="{0720EDC9-0EA0-4B33-9385-DB3EFD90C841}" type="presParOf" srcId="{DAD818A9-5B68-4F03-AA1E-3FE29ECEC117}" destId="{D37F8A0B-05FE-4255-84B9-B5BDCC233584}" srcOrd="10" destOrd="0" presId="urn:microsoft.com/office/officeart/2005/8/layout/target3"/>
    <dgm:cxn modelId="{F6BED674-BD73-4766-A83E-C653D04D363F}" type="presParOf" srcId="{DAD818A9-5B68-4F03-AA1E-3FE29ECEC117}" destId="{78021F8A-2017-4D90-8B0D-E79E5F9272EF}" srcOrd="11" destOrd="0" presId="urn:microsoft.com/office/officeart/2005/8/layout/target3"/>
  </dgm:cxnLst>
  <dgm:bg/>
  <dgm:whole/>
  <dgm:extLst>
    <a:ext uri="http://schemas.microsoft.com/office/drawing/2008/diagram">
      <dsp:dataModelExt xmlns:dsp="http://schemas.microsoft.com/office/drawing/2008/diagram" relId="rId13"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B79996-29C4-407F-A398-7E35061E8046}">
      <dsp:nvSpPr>
        <dsp:cNvPr id="0" name=""/>
        <dsp:cNvSpPr/>
      </dsp:nvSpPr>
      <dsp:spPr>
        <a:xfrm>
          <a:off x="0" y="39578"/>
          <a:ext cx="4572000" cy="574734"/>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IN" sz="2800" b="1"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INTRODUCTION</a:t>
          </a:r>
          <a:r>
            <a:rPr lang="en-IN" sz="2000" b="1" strike="noStrike" kern="1200" dirty="0">
              <a:effectLst/>
              <a:latin typeface="Times New Roman" panose="02020603050405020304" pitchFamily="18" charset="0"/>
              <a:cs typeface="Times New Roman" panose="02020603050405020304" pitchFamily="18" charset="0"/>
            </a:rPr>
            <a:t>(1-3)</a:t>
          </a:r>
          <a:endParaRPr lang="en-IN" sz="2000" strike="noStrike" kern="1200" dirty="0">
            <a:effectLst/>
            <a:latin typeface="Times New Roman" panose="02020603050405020304" pitchFamily="18" charset="0"/>
            <a:cs typeface="Times New Roman" panose="02020603050405020304" pitchFamily="18" charset="0"/>
          </a:endParaRPr>
        </a:p>
      </dsp:txBody>
      <dsp:txXfrm>
        <a:off x="28056" y="67634"/>
        <a:ext cx="4515888" cy="518622"/>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39AA9EE-9555-41A2-A911-F27E503343A8}">
      <dsp:nvSpPr>
        <dsp:cNvPr id="0" name=""/>
        <dsp:cNvSpPr/>
      </dsp:nvSpPr>
      <dsp:spPr>
        <a:xfrm>
          <a:off x="0" y="0"/>
          <a:ext cx="8001000" cy="1541554"/>
        </a:xfrm>
        <a:prstGeom prst="rect">
          <a:avLst/>
        </a:prstGeom>
        <a:solidFill>
          <a:srgbClr val="AF059B"/>
        </a:solidFill>
        <a:ln>
          <a:noFill/>
        </a:ln>
        <a:effectLst>
          <a:outerShdw blurRad="57150" dist="19050" dir="5400000" algn="ctr" rotWithShape="0">
            <a:srgbClr val="000000">
              <a:alpha val="63000"/>
            </a:srgbClr>
          </a:outerShdw>
        </a:effectLst>
      </dsp:spPr>
      <dsp:style>
        <a:lnRef idx="0">
          <a:scrgbClr r="0" g="0" b="0"/>
        </a:lnRef>
        <a:fillRef idx="3">
          <a:scrgbClr r="0" g="0" b="0"/>
        </a:fillRef>
        <a:effectRef idx="3">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just" defTabSz="889000">
            <a:lnSpc>
              <a:spcPct val="90000"/>
            </a:lnSpc>
            <a:spcBef>
              <a:spcPct val="0"/>
            </a:spcBef>
            <a:spcAft>
              <a:spcPct val="35000"/>
            </a:spcAft>
            <a:buNone/>
          </a:pPr>
          <a:r>
            <a:rPr lang="en-US" sz="2000" b="1" kern="1200" dirty="0">
              <a:solidFill>
                <a:schemeClr val="bg1"/>
              </a:solidFill>
              <a:latin typeface="Palatino Linotype" panose="02040502050505030304" pitchFamily="18" charset="0"/>
              <a:cs typeface="Times New Roman" pitchFamily="18" charset="0"/>
            </a:rPr>
            <a:t>Optimization of formulation on the basis of </a:t>
          </a:r>
          <a:r>
            <a:rPr lang="en-US" sz="2000" b="1" i="1" kern="1200" dirty="0">
              <a:solidFill>
                <a:schemeClr val="bg1"/>
              </a:solidFill>
              <a:latin typeface="Palatino Linotype" panose="02040502050505030304" pitchFamily="18" charset="0"/>
              <a:cs typeface="Times New Roman" pitchFamily="18" charset="0"/>
            </a:rPr>
            <a:t>in -vitro </a:t>
          </a:r>
          <a:r>
            <a:rPr lang="en-US" sz="2000" b="1" kern="1200" dirty="0">
              <a:solidFill>
                <a:schemeClr val="bg1"/>
              </a:solidFill>
              <a:latin typeface="Palatino Linotype" panose="02040502050505030304" pitchFamily="18" charset="0"/>
              <a:cs typeface="Times New Roman" pitchFamily="18" charset="0"/>
            </a:rPr>
            <a:t>self emulsification properties, Droplet size analysis, Stability study, Robustness to dilution upon addition to water under mild agitation condition and finally by using Stastical Experiment Design.</a:t>
          </a:r>
        </a:p>
      </dsp:txBody>
      <dsp:txXfrm>
        <a:off x="0" y="0"/>
        <a:ext cx="8001000" cy="1541554"/>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25FA207-02C4-4727-BB98-67B4FFFF49D1}">
      <dsp:nvSpPr>
        <dsp:cNvPr id="0" name=""/>
        <dsp:cNvSpPr/>
      </dsp:nvSpPr>
      <dsp:spPr>
        <a:xfrm>
          <a:off x="0" y="0"/>
          <a:ext cx="7978775" cy="656429"/>
        </a:xfrm>
        <a:prstGeom prst="rect">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a:lnSpc>
              <a:spcPct val="90000"/>
            </a:lnSpc>
            <a:spcBef>
              <a:spcPct val="0"/>
            </a:spcBef>
            <a:spcAft>
              <a:spcPct val="35000"/>
            </a:spcAft>
            <a:buNone/>
          </a:pPr>
          <a:r>
            <a:rPr lang="en-US" sz="2000" b="1" kern="1200" dirty="0">
              <a:solidFill>
                <a:schemeClr val="bg1"/>
              </a:solidFill>
              <a:latin typeface="Palatino Linotype" panose="02040502050505030304" pitchFamily="18" charset="0"/>
              <a:cs typeface="Times New Roman" pitchFamily="18" charset="0"/>
            </a:rPr>
            <a:t>Solubility profile study for selection of oil</a:t>
          </a:r>
        </a:p>
      </dsp:txBody>
      <dsp:txXfrm>
        <a:off x="0" y="0"/>
        <a:ext cx="7978775" cy="65642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503EF02-AB5F-4AF7-A256-9D6F7B9717FA}">
      <dsp:nvSpPr>
        <dsp:cNvPr id="0" name=""/>
        <dsp:cNvSpPr/>
      </dsp:nvSpPr>
      <dsp:spPr>
        <a:xfrm>
          <a:off x="0" y="0"/>
          <a:ext cx="7959725" cy="802333"/>
        </a:xfrm>
        <a:prstGeom prst="rect">
          <a:avLst/>
        </a:prstGeom>
        <a:solidFill>
          <a:srgbClr val="6037F7"/>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42240" tIns="142240" rIns="142240" bIns="142240" numCol="1" spcCol="1270" anchor="ctr" anchorCtr="0">
          <a:noAutofit/>
        </a:bodyPr>
        <a:lstStyle/>
        <a:p>
          <a:pPr marL="0" lvl="0" indent="0" algn="ctr" defTabSz="889000" rtl="0">
            <a:lnSpc>
              <a:spcPct val="90000"/>
            </a:lnSpc>
            <a:spcBef>
              <a:spcPct val="0"/>
            </a:spcBef>
            <a:spcAft>
              <a:spcPct val="35000"/>
            </a:spcAft>
            <a:buNone/>
          </a:pPr>
          <a:r>
            <a:rPr lang="en-US" sz="2000" b="1" kern="1200" dirty="0">
              <a:solidFill>
                <a:schemeClr val="bg1"/>
              </a:solidFill>
              <a:latin typeface="Palatino Linotype" panose="02040502050505030304" pitchFamily="18" charset="0"/>
              <a:cs typeface="Times New Roman" pitchFamily="18" charset="0"/>
            </a:rPr>
            <a:t>Drug </a:t>
          </a:r>
          <a:r>
            <a:rPr lang="en-US" sz="2000" b="1" kern="1200" dirty="0" err="1">
              <a:solidFill>
                <a:schemeClr val="bg1"/>
              </a:solidFill>
              <a:latin typeface="Palatino Linotype" panose="02040502050505030304" pitchFamily="18" charset="0"/>
              <a:cs typeface="Times New Roman" pitchFamily="18" charset="0"/>
            </a:rPr>
            <a:t>excipient</a:t>
          </a:r>
          <a:r>
            <a:rPr lang="en-US" sz="2000" b="1" kern="1200" dirty="0">
              <a:solidFill>
                <a:schemeClr val="bg1"/>
              </a:solidFill>
              <a:latin typeface="Palatino Linotype" panose="02040502050505030304" pitchFamily="18" charset="0"/>
              <a:cs typeface="Times New Roman" pitchFamily="18" charset="0"/>
            </a:rPr>
            <a:t> compatibility study</a:t>
          </a:r>
        </a:p>
      </dsp:txBody>
      <dsp:txXfrm>
        <a:off x="0" y="0"/>
        <a:ext cx="7959725" cy="802333"/>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7F0EAE3-3709-4BC0-96FD-322F5415E950}">
      <dsp:nvSpPr>
        <dsp:cNvPr id="0" name=""/>
        <dsp:cNvSpPr/>
      </dsp:nvSpPr>
      <dsp:spPr>
        <a:xfrm>
          <a:off x="0" y="818"/>
          <a:ext cx="8001000" cy="837381"/>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US" sz="2800" b="1" kern="1200" dirty="0">
              <a:solidFill>
                <a:schemeClr val="bg1"/>
              </a:solidFill>
              <a:latin typeface="Palatino Linotype" panose="02040502050505030304" pitchFamily="18" charset="0"/>
              <a:cs typeface="Times New Roman" panose="02020603050405020304" pitchFamily="18" charset="0"/>
            </a:rPr>
            <a:t>METHOD OF PREPARATION OF SNEDDS </a:t>
          </a:r>
          <a:r>
            <a:rPr lang="en-US" sz="2400" b="1" kern="1200" dirty="0">
              <a:solidFill>
                <a:schemeClr val="bg1"/>
              </a:solidFill>
              <a:latin typeface="Times New Roman" panose="02020603050405020304" pitchFamily="18" charset="0"/>
              <a:cs typeface="Times New Roman" panose="02020603050405020304" pitchFamily="18" charset="0"/>
            </a:rPr>
            <a:t>(7)</a:t>
          </a:r>
          <a:endParaRPr lang="en-IN" sz="2400" b="1" i="0" kern="1200" baseline="0" dirty="0">
            <a:solidFill>
              <a:schemeClr val="bg1"/>
            </a:solidFill>
            <a:latin typeface="Times New Roman" panose="02020603050405020304" pitchFamily="18" charset="0"/>
            <a:cs typeface="Times New Roman" panose="02020603050405020304" pitchFamily="18" charset="0"/>
          </a:endParaRPr>
        </a:p>
      </dsp:txBody>
      <dsp:txXfrm>
        <a:off x="40878" y="41696"/>
        <a:ext cx="7919244" cy="755625"/>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CD0AD3-0CE1-4B0C-85B6-61128E68919D}">
      <dsp:nvSpPr>
        <dsp:cNvPr id="0" name=""/>
        <dsp:cNvSpPr/>
      </dsp:nvSpPr>
      <dsp:spPr>
        <a:xfrm rot="5400000">
          <a:off x="-213538" y="233455"/>
          <a:ext cx="1423588" cy="996511"/>
        </a:xfrm>
        <a:prstGeom prst="chevron">
          <a:avLst/>
        </a:prstGeom>
        <a:solidFill>
          <a:srgbClr val="EF77D5"/>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rot="-5400000">
        <a:off x="1" y="518173"/>
        <a:ext cx="996511" cy="427077"/>
      </dsp:txXfrm>
    </dsp:sp>
    <dsp:sp modelId="{2BC38BE2-86DC-43FF-A5E2-15DA2241E043}">
      <dsp:nvSpPr>
        <dsp:cNvPr id="0" name=""/>
        <dsp:cNvSpPr/>
      </dsp:nvSpPr>
      <dsp:spPr>
        <a:xfrm rot="5400000">
          <a:off x="4257633" y="-3241204"/>
          <a:ext cx="925332" cy="744757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 typeface="Arial" panose="020B0604020202020204" pitchFamily="34" charset="0"/>
            <a:buChar char="•"/>
          </a:pPr>
          <a:r>
            <a:rPr lang="en-US" sz="2000" b="1" kern="1200" dirty="0">
              <a:solidFill>
                <a:srgbClr val="C00000"/>
              </a:solidFill>
              <a:latin typeface="Palatino Linotype" panose="02040502050505030304" pitchFamily="18" charset="0"/>
              <a:cs typeface="Times New Roman" pitchFamily="18" charset="0"/>
            </a:rPr>
            <a:t>Thermodynamic Stability Studies</a:t>
          </a:r>
          <a:endParaRPr lang="en-US" sz="2000" b="1" kern="1200" dirty="0">
            <a:solidFill>
              <a:srgbClr val="C00000"/>
            </a:solidFill>
            <a:latin typeface="Palatino Linotype" panose="02040502050505030304" pitchFamily="18" charset="0"/>
          </a:endParaRPr>
        </a:p>
        <a:p>
          <a:pPr marL="228600" lvl="1" indent="-228600" algn="l" defTabSz="889000">
            <a:lnSpc>
              <a:spcPct val="90000"/>
            </a:lnSpc>
            <a:spcBef>
              <a:spcPct val="0"/>
            </a:spcBef>
            <a:spcAft>
              <a:spcPct val="15000"/>
            </a:spcAft>
            <a:buFont typeface="Arial" panose="020B0604020202020204" pitchFamily="34" charset="0"/>
            <a:buChar char="•"/>
          </a:pPr>
          <a:r>
            <a:rPr lang="en-US" sz="2000" b="1" kern="1200" dirty="0">
              <a:solidFill>
                <a:srgbClr val="C00000"/>
              </a:solidFill>
              <a:latin typeface="Palatino Linotype" panose="02040502050505030304" pitchFamily="18" charset="0"/>
              <a:cs typeface="Times New Roman" pitchFamily="18" charset="0"/>
            </a:rPr>
            <a:t>Dispersibility test</a:t>
          </a:r>
          <a:endParaRPr lang="en-US" sz="2000" b="1" kern="1200" dirty="0">
            <a:solidFill>
              <a:srgbClr val="C00000"/>
            </a:solidFill>
            <a:latin typeface="Palatino Linotype" panose="02040502050505030304" pitchFamily="18" charset="0"/>
          </a:endParaRPr>
        </a:p>
      </dsp:txBody>
      <dsp:txXfrm rot="-5400000">
        <a:off x="996512" y="65088"/>
        <a:ext cx="7402405" cy="834990"/>
      </dsp:txXfrm>
    </dsp:sp>
    <dsp:sp modelId="{6676E350-2DBD-4AC8-AA21-672F0F8CAB61}">
      <dsp:nvSpPr>
        <dsp:cNvPr id="0" name=""/>
        <dsp:cNvSpPr/>
      </dsp:nvSpPr>
      <dsp:spPr>
        <a:xfrm rot="5400000">
          <a:off x="-213538" y="1668476"/>
          <a:ext cx="1423588" cy="996511"/>
        </a:xfrm>
        <a:prstGeom prst="chevron">
          <a:avLst/>
        </a:prstGeom>
        <a:solidFill>
          <a:srgbClr val="FF000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rot="-5400000">
        <a:off x="1" y="1953194"/>
        <a:ext cx="996511" cy="427077"/>
      </dsp:txXfrm>
    </dsp:sp>
    <dsp:sp modelId="{92A2C1C0-D9AF-4EBF-9CD7-435E6DC74224}">
      <dsp:nvSpPr>
        <dsp:cNvPr id="0" name=""/>
        <dsp:cNvSpPr/>
      </dsp:nvSpPr>
      <dsp:spPr>
        <a:xfrm rot="5400000">
          <a:off x="4111366" y="-1806184"/>
          <a:ext cx="1217866" cy="744757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Font typeface="Arial" panose="020B0604020202020204" pitchFamily="34" charset="0"/>
            <a:buChar char="•"/>
          </a:pPr>
          <a:r>
            <a:rPr lang="en-US" sz="2000" b="1" kern="1200" dirty="0">
              <a:solidFill>
                <a:srgbClr val="C00000"/>
              </a:solidFill>
              <a:latin typeface="Palatino Linotype" panose="02040502050505030304" pitchFamily="18" charset="0"/>
            </a:rPr>
            <a:t>Morphology and Particle Size</a:t>
          </a:r>
          <a:endParaRPr lang="en-US" sz="2000" kern="1200" dirty="0">
            <a:solidFill>
              <a:srgbClr val="C00000"/>
            </a:solidFill>
            <a:latin typeface="Palatino Linotype" panose="02040502050505030304" pitchFamily="18" charset="0"/>
          </a:endParaRPr>
        </a:p>
        <a:p>
          <a:pPr marL="228600" lvl="1" indent="-228600" algn="l" defTabSz="889000">
            <a:lnSpc>
              <a:spcPct val="90000"/>
            </a:lnSpc>
            <a:spcBef>
              <a:spcPct val="0"/>
            </a:spcBef>
            <a:spcAft>
              <a:spcPct val="15000"/>
            </a:spcAft>
            <a:buFont typeface="Arial" panose="020B0604020202020204" pitchFamily="34" charset="0"/>
            <a:buChar char="•"/>
          </a:pPr>
          <a:r>
            <a:rPr lang="en-US" sz="2000" b="1" kern="1200" dirty="0">
              <a:solidFill>
                <a:srgbClr val="C00000"/>
              </a:solidFill>
              <a:latin typeface="Palatino Linotype" panose="02040502050505030304" pitchFamily="18" charset="0"/>
            </a:rPr>
            <a:t>Drug Content</a:t>
          </a:r>
          <a:endParaRPr lang="en-US" sz="2000" kern="1200" dirty="0">
            <a:solidFill>
              <a:srgbClr val="C00000"/>
            </a:solidFill>
            <a:latin typeface="Palatino Linotype" panose="02040502050505030304" pitchFamily="18" charset="0"/>
          </a:endParaRPr>
        </a:p>
        <a:p>
          <a:pPr marL="228600" lvl="1" indent="-228600" algn="l" defTabSz="889000">
            <a:lnSpc>
              <a:spcPct val="90000"/>
            </a:lnSpc>
            <a:spcBef>
              <a:spcPct val="0"/>
            </a:spcBef>
            <a:spcAft>
              <a:spcPct val="15000"/>
            </a:spcAft>
            <a:buFont typeface="Arial" panose="020B0604020202020204" pitchFamily="34" charset="0"/>
            <a:buChar char="•"/>
          </a:pPr>
          <a:r>
            <a:rPr lang="en-US" sz="2000" b="1" kern="1200" dirty="0">
              <a:solidFill>
                <a:srgbClr val="C00000"/>
              </a:solidFill>
              <a:latin typeface="Palatino Linotype" panose="02040502050505030304" pitchFamily="18" charset="0"/>
            </a:rPr>
            <a:t>Zeta Potential</a:t>
          </a:r>
        </a:p>
        <a:p>
          <a:pPr marL="57150" lvl="1" indent="-57150" algn="l" defTabSz="400050">
            <a:lnSpc>
              <a:spcPct val="90000"/>
            </a:lnSpc>
            <a:spcBef>
              <a:spcPct val="0"/>
            </a:spcBef>
            <a:spcAft>
              <a:spcPct val="15000"/>
            </a:spcAft>
            <a:buChar char="•"/>
          </a:pPr>
          <a:endParaRPr lang="en-US" sz="900" kern="1200" dirty="0"/>
        </a:p>
      </dsp:txBody>
      <dsp:txXfrm rot="-5400000">
        <a:off x="996512" y="1368121"/>
        <a:ext cx="7388125" cy="1098964"/>
      </dsp:txXfrm>
    </dsp:sp>
    <dsp:sp modelId="{F428DD79-FD91-40F1-A58A-30959DA8DF99}">
      <dsp:nvSpPr>
        <dsp:cNvPr id="0" name=""/>
        <dsp:cNvSpPr/>
      </dsp:nvSpPr>
      <dsp:spPr>
        <a:xfrm rot="5400000">
          <a:off x="-213538" y="3079429"/>
          <a:ext cx="1423588" cy="996511"/>
        </a:xfrm>
        <a:prstGeom prst="chevron">
          <a:avLst/>
        </a:prstGeom>
        <a:solidFill>
          <a:srgbClr val="92D050"/>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kern="1200"/>
        </a:p>
      </dsp:txBody>
      <dsp:txXfrm rot="-5400000">
        <a:off x="1" y="3364147"/>
        <a:ext cx="996511" cy="427077"/>
      </dsp:txXfrm>
    </dsp:sp>
    <dsp:sp modelId="{90F52D59-6995-4520-9C7A-DD7E8A5428D1}">
      <dsp:nvSpPr>
        <dsp:cNvPr id="0" name=""/>
        <dsp:cNvSpPr/>
      </dsp:nvSpPr>
      <dsp:spPr>
        <a:xfrm rot="5400000">
          <a:off x="4135434" y="-395231"/>
          <a:ext cx="1169730" cy="744757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57150" lvl="1" indent="-57150" algn="l" defTabSz="355600">
            <a:lnSpc>
              <a:spcPct val="90000"/>
            </a:lnSpc>
            <a:spcBef>
              <a:spcPct val="0"/>
            </a:spcBef>
            <a:spcAft>
              <a:spcPct val="15000"/>
            </a:spcAft>
            <a:buChar char="•"/>
          </a:pPr>
          <a:endParaRPr lang="en-US" sz="800" kern="1200" dirty="0"/>
        </a:p>
        <a:p>
          <a:pPr marL="228600" lvl="1" indent="-228600" algn="l" defTabSz="889000">
            <a:lnSpc>
              <a:spcPct val="90000"/>
            </a:lnSpc>
            <a:spcBef>
              <a:spcPct val="0"/>
            </a:spcBef>
            <a:spcAft>
              <a:spcPct val="15000"/>
            </a:spcAft>
            <a:buFont typeface="Arial" panose="020B0604020202020204" pitchFamily="34" charset="0"/>
            <a:buChar char="•"/>
          </a:pPr>
          <a:r>
            <a:rPr lang="en-US" sz="2000" b="1" kern="1200" dirty="0">
              <a:solidFill>
                <a:srgbClr val="C00000"/>
              </a:solidFill>
              <a:latin typeface="Palatino Linotype" panose="02040502050505030304" pitchFamily="18" charset="0"/>
            </a:rPr>
            <a:t>Viscosity Measurement</a:t>
          </a:r>
          <a:endParaRPr lang="en-US" sz="2000" kern="1200" dirty="0">
            <a:solidFill>
              <a:srgbClr val="C00000"/>
            </a:solidFill>
            <a:latin typeface="Palatino Linotype" panose="02040502050505030304" pitchFamily="18" charset="0"/>
          </a:endParaRPr>
        </a:p>
        <a:p>
          <a:pPr marL="228600" lvl="1" indent="-228600" algn="l" defTabSz="889000">
            <a:lnSpc>
              <a:spcPct val="90000"/>
            </a:lnSpc>
            <a:spcBef>
              <a:spcPct val="0"/>
            </a:spcBef>
            <a:spcAft>
              <a:spcPct val="15000"/>
            </a:spcAft>
            <a:buFont typeface="Arial" panose="020B0604020202020204" pitchFamily="34" charset="0"/>
            <a:buChar char="•"/>
          </a:pPr>
          <a:r>
            <a:rPr lang="en-US" sz="2000" b="1" kern="1200" dirty="0">
              <a:solidFill>
                <a:srgbClr val="C00000"/>
              </a:solidFill>
              <a:latin typeface="Palatino Linotype" panose="02040502050505030304" pitchFamily="18" charset="0"/>
            </a:rPr>
            <a:t>Refractive Index (R.I.) and Percent Transmittance</a:t>
          </a:r>
          <a:endParaRPr lang="en-US" sz="2000" kern="1200" dirty="0">
            <a:solidFill>
              <a:srgbClr val="C00000"/>
            </a:solidFill>
            <a:latin typeface="Palatino Linotype" panose="02040502050505030304" pitchFamily="18" charset="0"/>
          </a:endParaRPr>
        </a:p>
        <a:p>
          <a:pPr marL="228600" lvl="1" indent="-228600" algn="l" defTabSz="889000">
            <a:lnSpc>
              <a:spcPct val="90000"/>
            </a:lnSpc>
            <a:spcBef>
              <a:spcPct val="0"/>
            </a:spcBef>
            <a:spcAft>
              <a:spcPct val="15000"/>
            </a:spcAft>
            <a:buFont typeface="Arial" panose="020B0604020202020204" pitchFamily="34" charset="0"/>
            <a:buChar char="•"/>
          </a:pPr>
          <a:r>
            <a:rPr lang="en-US" sz="2000" b="1" kern="1200" dirty="0">
              <a:solidFill>
                <a:srgbClr val="C00000"/>
              </a:solidFill>
              <a:latin typeface="Palatino Linotype" panose="02040502050505030304" pitchFamily="18" charset="0"/>
            </a:rPr>
            <a:t>Robustness to Dilution</a:t>
          </a:r>
          <a:endParaRPr lang="en-US" sz="2000" kern="1200" dirty="0">
            <a:solidFill>
              <a:srgbClr val="C00000"/>
            </a:solidFill>
            <a:latin typeface="Palatino Linotype" panose="02040502050505030304" pitchFamily="18" charset="0"/>
          </a:endParaRPr>
        </a:p>
        <a:p>
          <a:pPr marL="57150" lvl="1" indent="-57150" algn="l" defTabSz="355600">
            <a:lnSpc>
              <a:spcPct val="90000"/>
            </a:lnSpc>
            <a:spcBef>
              <a:spcPct val="0"/>
            </a:spcBef>
            <a:spcAft>
              <a:spcPct val="15000"/>
            </a:spcAft>
            <a:buChar char="•"/>
          </a:pPr>
          <a:endParaRPr lang="en-US" sz="800" kern="1200" dirty="0"/>
        </a:p>
        <a:p>
          <a:pPr marL="57150" lvl="1" indent="-57150" algn="l" defTabSz="355600">
            <a:lnSpc>
              <a:spcPct val="90000"/>
            </a:lnSpc>
            <a:spcBef>
              <a:spcPct val="0"/>
            </a:spcBef>
            <a:spcAft>
              <a:spcPct val="15000"/>
            </a:spcAft>
            <a:buChar char="•"/>
          </a:pPr>
          <a:endParaRPr lang="en-US" sz="800" kern="1200" dirty="0"/>
        </a:p>
      </dsp:txBody>
      <dsp:txXfrm rot="-5400000">
        <a:off x="996511" y="2800794"/>
        <a:ext cx="7390474" cy="1055526"/>
      </dsp:txXfrm>
    </dsp:sp>
    <dsp:sp modelId="{83F12539-11FA-44E6-9266-FAB8A7A6AA2D}">
      <dsp:nvSpPr>
        <dsp:cNvPr id="0" name=""/>
        <dsp:cNvSpPr/>
      </dsp:nvSpPr>
      <dsp:spPr>
        <a:xfrm rot="5400000">
          <a:off x="-213538" y="4425766"/>
          <a:ext cx="1423588" cy="996511"/>
        </a:xfrm>
        <a:prstGeom prst="chevron">
          <a:avLst/>
        </a:prstGeom>
        <a:solidFill>
          <a:schemeClr val="accent2"/>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1244600">
            <a:lnSpc>
              <a:spcPct val="90000"/>
            </a:lnSpc>
            <a:spcBef>
              <a:spcPct val="0"/>
            </a:spcBef>
            <a:spcAft>
              <a:spcPct val="35000"/>
            </a:spcAft>
            <a:buNone/>
          </a:pPr>
          <a:endParaRPr lang="en-US" sz="2800" kern="1200" dirty="0"/>
        </a:p>
      </dsp:txBody>
      <dsp:txXfrm rot="-5400000">
        <a:off x="1" y="4710484"/>
        <a:ext cx="996511" cy="427077"/>
      </dsp:txXfrm>
    </dsp:sp>
    <dsp:sp modelId="{51303B12-51E3-4FCC-A40A-A525A1422554}">
      <dsp:nvSpPr>
        <dsp:cNvPr id="0" name=""/>
        <dsp:cNvSpPr/>
      </dsp:nvSpPr>
      <dsp:spPr>
        <a:xfrm rot="5400000">
          <a:off x="4200050" y="951105"/>
          <a:ext cx="1040499" cy="7447576"/>
        </a:xfrm>
        <a:prstGeom prst="round2Same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142240" tIns="12700" rIns="12700" bIns="12700" numCol="1" spcCol="1270" anchor="ctr" anchorCtr="0">
          <a:noAutofit/>
        </a:bodyPr>
        <a:lstStyle/>
        <a:p>
          <a:pPr marL="228600" lvl="1" indent="-228600" algn="l" defTabSz="889000">
            <a:lnSpc>
              <a:spcPct val="90000"/>
            </a:lnSpc>
            <a:spcBef>
              <a:spcPct val="0"/>
            </a:spcBef>
            <a:spcAft>
              <a:spcPct val="15000"/>
            </a:spcAft>
            <a:buChar char="•"/>
          </a:pPr>
          <a:r>
            <a:rPr lang="en-US" sz="2000" b="1" kern="1200" dirty="0">
              <a:solidFill>
                <a:srgbClr val="C00000"/>
              </a:solidFill>
              <a:latin typeface="Palatino Linotype" panose="02040502050505030304" pitchFamily="18" charset="0"/>
            </a:rPr>
            <a:t>Cloud Point Measurement</a:t>
          </a:r>
          <a:r>
            <a:rPr lang="en-US" sz="2000" kern="1200" dirty="0">
              <a:solidFill>
                <a:srgbClr val="C00000"/>
              </a:solidFill>
              <a:latin typeface="Palatino Linotype" panose="02040502050505030304" pitchFamily="18" charset="0"/>
            </a:rPr>
            <a:t>: </a:t>
          </a:r>
          <a:endParaRPr lang="en-US" sz="1200" kern="1200" dirty="0">
            <a:solidFill>
              <a:srgbClr val="C00000"/>
            </a:solidFill>
          </a:endParaRPr>
        </a:p>
        <a:p>
          <a:pPr marL="228600" lvl="1" indent="-228600" algn="l" defTabSz="889000">
            <a:lnSpc>
              <a:spcPct val="90000"/>
            </a:lnSpc>
            <a:spcBef>
              <a:spcPct val="0"/>
            </a:spcBef>
            <a:spcAft>
              <a:spcPct val="15000"/>
            </a:spcAft>
            <a:buFont typeface="Arial" panose="020B0604020202020204" pitchFamily="34" charset="0"/>
            <a:buChar char="•"/>
          </a:pPr>
          <a:r>
            <a:rPr lang="en-US" sz="2000" b="1" i="1" kern="1200" dirty="0">
              <a:solidFill>
                <a:srgbClr val="C00000"/>
              </a:solidFill>
              <a:latin typeface="Palatino Linotype" panose="02040502050505030304" pitchFamily="18" charset="0"/>
            </a:rPr>
            <a:t>In-vitro </a:t>
          </a:r>
          <a:r>
            <a:rPr lang="en-US" sz="2000" b="1" kern="1200" dirty="0">
              <a:solidFill>
                <a:srgbClr val="C00000"/>
              </a:solidFill>
              <a:latin typeface="Palatino Linotype" panose="02040502050505030304" pitchFamily="18" charset="0"/>
            </a:rPr>
            <a:t>Diffusion Study</a:t>
          </a:r>
          <a:endParaRPr lang="en-US" sz="2000" kern="1200" dirty="0">
            <a:solidFill>
              <a:srgbClr val="C00000"/>
            </a:solidFill>
            <a:latin typeface="Palatino Linotype" panose="02040502050505030304" pitchFamily="18" charset="0"/>
          </a:endParaRPr>
        </a:p>
        <a:p>
          <a:pPr marL="228600" lvl="1" indent="-228600" algn="l" defTabSz="889000">
            <a:lnSpc>
              <a:spcPct val="90000"/>
            </a:lnSpc>
            <a:spcBef>
              <a:spcPct val="0"/>
            </a:spcBef>
            <a:spcAft>
              <a:spcPct val="15000"/>
            </a:spcAft>
            <a:buFont typeface="Arial" panose="020B0604020202020204" pitchFamily="34" charset="0"/>
            <a:buChar char="•"/>
          </a:pPr>
          <a:r>
            <a:rPr lang="en-US" sz="2000" b="1" i="1" kern="1200" dirty="0">
              <a:solidFill>
                <a:srgbClr val="C00000"/>
              </a:solidFill>
              <a:latin typeface="Palatino Linotype" panose="02040502050505030304" pitchFamily="18" charset="0"/>
            </a:rPr>
            <a:t>In-vitro</a:t>
          </a:r>
          <a:r>
            <a:rPr lang="en-US" sz="2000" b="1" kern="1200" dirty="0">
              <a:solidFill>
                <a:srgbClr val="C00000"/>
              </a:solidFill>
              <a:latin typeface="Palatino Linotype" panose="02040502050505030304" pitchFamily="18" charset="0"/>
            </a:rPr>
            <a:t> Dissolution Technique</a:t>
          </a:r>
          <a:endParaRPr lang="en-US" sz="2000" kern="1200" dirty="0">
            <a:solidFill>
              <a:srgbClr val="C00000"/>
            </a:solidFill>
            <a:latin typeface="Palatino Linotype" panose="02040502050505030304" pitchFamily="18" charset="0"/>
          </a:endParaRPr>
        </a:p>
      </dsp:txBody>
      <dsp:txXfrm rot="-5400000">
        <a:off x="996512" y="4205437"/>
        <a:ext cx="7396783" cy="93891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DB79996-29C4-407F-A398-7E35061E8046}">
      <dsp:nvSpPr>
        <dsp:cNvPr id="0" name=""/>
        <dsp:cNvSpPr/>
      </dsp:nvSpPr>
      <dsp:spPr>
        <a:xfrm>
          <a:off x="0" y="39578"/>
          <a:ext cx="4572000" cy="574734"/>
        </a:xfrm>
        <a:prstGeom prst="roundRect">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06680" tIns="106680" rIns="106680" bIns="106680" numCol="1" spcCol="1270" anchor="ctr" anchorCtr="0">
          <a:noAutofit/>
        </a:bodyPr>
        <a:lstStyle/>
        <a:p>
          <a:pPr marL="0" lvl="0" indent="0" algn="ctr" defTabSz="1244600" rtl="0">
            <a:lnSpc>
              <a:spcPct val="90000"/>
            </a:lnSpc>
            <a:spcBef>
              <a:spcPct val="0"/>
            </a:spcBef>
            <a:spcAft>
              <a:spcPct val="35000"/>
            </a:spcAft>
            <a:buNone/>
          </a:pPr>
          <a:r>
            <a:rPr lang="en-IN" sz="2800" b="1" kern="12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INTRODUCTION</a:t>
          </a:r>
          <a:r>
            <a:rPr lang="en-IN" sz="2000" b="1" strike="noStrike" kern="1200" dirty="0">
              <a:effectLst/>
              <a:latin typeface="Times New Roman" panose="02020603050405020304" pitchFamily="18" charset="0"/>
              <a:cs typeface="Times New Roman" panose="02020603050405020304" pitchFamily="18" charset="0"/>
            </a:rPr>
            <a:t>(1-3)</a:t>
          </a:r>
          <a:endParaRPr lang="en-IN" sz="2000" strike="noStrike" kern="1200" dirty="0">
            <a:effectLst/>
            <a:latin typeface="Times New Roman" panose="02020603050405020304" pitchFamily="18" charset="0"/>
            <a:cs typeface="Times New Roman" panose="02020603050405020304" pitchFamily="18" charset="0"/>
          </a:endParaRPr>
        </a:p>
      </dsp:txBody>
      <dsp:txXfrm>
        <a:off x="28056" y="67634"/>
        <a:ext cx="4515888" cy="51862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D872E9B-7BF2-4DE8-A213-C63E2B551683}">
      <dsp:nvSpPr>
        <dsp:cNvPr id="0" name=""/>
        <dsp:cNvSpPr/>
      </dsp:nvSpPr>
      <dsp:spPr>
        <a:xfrm>
          <a:off x="527278" y="0"/>
          <a:ext cx="4574822" cy="4574822"/>
        </a:xfrm>
        <a:prstGeom prst="triangle">
          <a:avLst/>
        </a:prstGeom>
        <a:solidFill>
          <a:srgbClr val="92D05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1ECC921-78EF-468F-91B4-03AC69D071F0}">
      <dsp:nvSpPr>
        <dsp:cNvPr id="0" name=""/>
        <dsp:cNvSpPr/>
      </dsp:nvSpPr>
      <dsp:spPr>
        <a:xfrm>
          <a:off x="3637242" y="585940"/>
          <a:ext cx="2973634" cy="541473"/>
        </a:xfrm>
        <a:prstGeom prst="roundRect">
          <a:avLst/>
        </a:prstGeom>
        <a:solidFill>
          <a:srgbClr val="661E92">
            <a:alpha val="89804"/>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Drug  </a:t>
          </a:r>
        </a:p>
      </dsp:txBody>
      <dsp:txXfrm>
        <a:off x="3663675" y="612373"/>
        <a:ext cx="2920768" cy="488607"/>
      </dsp:txXfrm>
    </dsp:sp>
    <dsp:sp modelId="{F0A1F0ED-8426-4F1E-A35F-65D512FFF497}">
      <dsp:nvSpPr>
        <dsp:cNvPr id="0" name=""/>
        <dsp:cNvSpPr/>
      </dsp:nvSpPr>
      <dsp:spPr>
        <a:xfrm>
          <a:off x="3704863" y="1870492"/>
          <a:ext cx="2973634" cy="541473"/>
        </a:xfrm>
        <a:prstGeom prst="roundRect">
          <a:avLst/>
        </a:prstGeom>
        <a:solidFill>
          <a:srgbClr val="394AEF">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Surfactant</a:t>
          </a:r>
        </a:p>
      </dsp:txBody>
      <dsp:txXfrm>
        <a:off x="3731296" y="1896925"/>
        <a:ext cx="2920768" cy="488607"/>
      </dsp:txXfrm>
    </dsp:sp>
    <dsp:sp modelId="{3A4DAFF2-BBB0-40BD-9A56-6255BA16C2F6}">
      <dsp:nvSpPr>
        <dsp:cNvPr id="0" name=""/>
        <dsp:cNvSpPr/>
      </dsp:nvSpPr>
      <dsp:spPr>
        <a:xfrm>
          <a:off x="3772453" y="2546576"/>
          <a:ext cx="2973634" cy="541473"/>
        </a:xfrm>
        <a:prstGeom prst="roundRect">
          <a:avLst/>
        </a:prstGeom>
        <a:solidFill>
          <a:srgbClr val="FFC000">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Co surfactant/Co solvent</a:t>
          </a:r>
        </a:p>
      </dsp:txBody>
      <dsp:txXfrm>
        <a:off x="3798886" y="2573009"/>
        <a:ext cx="2920768" cy="488607"/>
      </dsp:txXfrm>
    </dsp:sp>
    <dsp:sp modelId="{2DA5EBB5-237A-4E72-B51C-708B47D67655}">
      <dsp:nvSpPr>
        <dsp:cNvPr id="0" name=""/>
        <dsp:cNvSpPr/>
      </dsp:nvSpPr>
      <dsp:spPr>
        <a:xfrm>
          <a:off x="3772453" y="3222659"/>
          <a:ext cx="2973634" cy="541473"/>
        </a:xfrm>
        <a:prstGeom prst="roundRect">
          <a:avLst/>
        </a:prstGeom>
        <a:solidFill>
          <a:srgbClr val="FF0000">
            <a:alpha val="89804"/>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Polymer</a:t>
          </a:r>
        </a:p>
      </dsp:txBody>
      <dsp:txXfrm>
        <a:off x="3798886" y="3249092"/>
        <a:ext cx="2920768" cy="488607"/>
      </dsp:txXfrm>
    </dsp:sp>
    <dsp:sp modelId="{EDA7E4D9-7A7E-47C2-ACFD-A6905816FE3E}">
      <dsp:nvSpPr>
        <dsp:cNvPr id="0" name=""/>
        <dsp:cNvSpPr/>
      </dsp:nvSpPr>
      <dsp:spPr>
        <a:xfrm>
          <a:off x="3772453" y="3898737"/>
          <a:ext cx="2973634" cy="541473"/>
        </a:xfrm>
        <a:prstGeom prst="roundRect">
          <a:avLst/>
        </a:prstGeom>
        <a:solidFill>
          <a:srgbClr val="661E92">
            <a:alpha val="89804"/>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Antioxidant</a:t>
          </a:r>
        </a:p>
      </dsp:txBody>
      <dsp:txXfrm>
        <a:off x="3798886" y="3925170"/>
        <a:ext cx="2920768" cy="488607"/>
      </dsp:txXfrm>
    </dsp:sp>
    <dsp:sp modelId="{A5EBE6AD-0BF1-4567-8430-BDD64172B8B7}">
      <dsp:nvSpPr>
        <dsp:cNvPr id="0" name=""/>
        <dsp:cNvSpPr/>
      </dsp:nvSpPr>
      <dsp:spPr>
        <a:xfrm>
          <a:off x="3704863" y="1262018"/>
          <a:ext cx="2973634" cy="541473"/>
        </a:xfrm>
        <a:prstGeom prst="roundRect">
          <a:avLst/>
        </a:prstGeom>
        <a:solidFill>
          <a:srgbClr val="FF0000">
            <a:alpha val="90000"/>
          </a:srgb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80010" tIns="80010" rIns="80010" bIns="80010" numCol="1" spcCol="1270" anchor="ctr" anchorCtr="0">
          <a:noAutofit/>
        </a:bodyPr>
        <a:lstStyle/>
        <a:p>
          <a:pPr marL="0" lvl="0" indent="0" algn="ctr" defTabSz="933450">
            <a:lnSpc>
              <a:spcPct val="90000"/>
            </a:lnSpc>
            <a:spcBef>
              <a:spcPct val="0"/>
            </a:spcBef>
            <a:spcAft>
              <a:spcPct val="35000"/>
            </a:spcAft>
            <a:buNone/>
          </a:pPr>
          <a:r>
            <a:rPr lang="en-US" sz="2100" kern="1200" dirty="0">
              <a:solidFill>
                <a:schemeClr val="bg1"/>
              </a:solidFill>
            </a:rPr>
            <a:t>Oil  </a:t>
          </a:r>
        </a:p>
      </dsp:txBody>
      <dsp:txXfrm>
        <a:off x="3731296" y="1288451"/>
        <a:ext cx="2920768" cy="48860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87449B-4D1E-4C86-8A3B-33CCD685940D}">
      <dsp:nvSpPr>
        <dsp:cNvPr id="0" name=""/>
        <dsp:cNvSpPr/>
      </dsp:nvSpPr>
      <dsp:spPr>
        <a:xfrm>
          <a:off x="0" y="94608"/>
          <a:ext cx="6934200" cy="576176"/>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IN" sz="2400" b="1" i="0" kern="1200" baseline="0" dirty="0">
              <a:latin typeface="Palatino Linotype" panose="02040502050505030304" pitchFamily="18" charset="0"/>
              <a:cs typeface="Times New Roman" panose="02020603050405020304" pitchFamily="18" charset="0"/>
            </a:rPr>
            <a:t>COMPOSITION OF SNEDDS (</a:t>
          </a:r>
          <a:r>
            <a:rPr lang="en-IN" sz="2000" b="1" i="0" kern="1200" baseline="0" dirty="0">
              <a:latin typeface="Palatino Linotype" panose="02040502050505030304" pitchFamily="18" charset="0"/>
              <a:cs typeface="Times New Roman" panose="02020603050405020304" pitchFamily="18" charset="0"/>
            </a:rPr>
            <a:t>4</a:t>
          </a:r>
          <a:r>
            <a:rPr lang="en-IN" sz="2400" b="1" i="0" kern="1200" baseline="0" dirty="0">
              <a:latin typeface="Palatino Linotype" panose="02040502050505030304" pitchFamily="18" charset="0"/>
              <a:cs typeface="Times New Roman" panose="02020603050405020304" pitchFamily="18" charset="0"/>
            </a:rPr>
            <a:t>)</a:t>
          </a:r>
          <a:endParaRPr lang="en-IN" sz="2400" b="1" kern="1200" dirty="0">
            <a:latin typeface="Palatino Linotype" panose="02040502050505030304" pitchFamily="18" charset="0"/>
            <a:cs typeface="Times New Roman" panose="02020603050405020304" pitchFamily="18" charset="0"/>
          </a:endParaRPr>
        </a:p>
      </dsp:txBody>
      <dsp:txXfrm>
        <a:off x="28127" y="122735"/>
        <a:ext cx="6877946" cy="51992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87449B-4D1E-4C86-8A3B-33CCD685940D}">
      <dsp:nvSpPr>
        <dsp:cNvPr id="0" name=""/>
        <dsp:cNvSpPr/>
      </dsp:nvSpPr>
      <dsp:spPr>
        <a:xfrm>
          <a:off x="0" y="52590"/>
          <a:ext cx="6934200" cy="576176"/>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IN" sz="2400" b="1" i="0" kern="1200" baseline="0" dirty="0">
              <a:latin typeface="Palatino Linotype" panose="02040502050505030304" pitchFamily="18" charset="0"/>
              <a:cs typeface="Times New Roman" panose="02020603050405020304" pitchFamily="18" charset="0"/>
            </a:rPr>
            <a:t>COMPOSITION OF SNEDDS (</a:t>
          </a:r>
          <a:r>
            <a:rPr lang="en-IN" sz="2000" b="1" i="0" kern="1200" baseline="0" dirty="0">
              <a:latin typeface="Palatino Linotype" panose="02040502050505030304" pitchFamily="18" charset="0"/>
              <a:cs typeface="Times New Roman" panose="02020603050405020304" pitchFamily="18" charset="0"/>
            </a:rPr>
            <a:t>4)</a:t>
          </a:r>
          <a:endParaRPr lang="en-IN" sz="2000" b="1" kern="1200" dirty="0">
            <a:latin typeface="Palatino Linotype" panose="02040502050505030304" pitchFamily="18" charset="0"/>
            <a:cs typeface="Times New Roman" panose="02020603050405020304" pitchFamily="18" charset="0"/>
          </a:endParaRPr>
        </a:p>
      </dsp:txBody>
      <dsp:txXfrm>
        <a:off x="28127" y="80717"/>
        <a:ext cx="6877946" cy="51992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87449B-4D1E-4C86-8A3B-33CCD685940D}">
      <dsp:nvSpPr>
        <dsp:cNvPr id="0" name=""/>
        <dsp:cNvSpPr/>
      </dsp:nvSpPr>
      <dsp:spPr>
        <a:xfrm>
          <a:off x="1492730" y="20003"/>
          <a:ext cx="5045584" cy="576176"/>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IN" sz="2400" b="1" i="0" kern="1200" baseline="0" dirty="0">
              <a:latin typeface="Palatino Linotype" panose="02040502050505030304" pitchFamily="18" charset="0"/>
              <a:cs typeface="Times New Roman" panose="02020603050405020304" pitchFamily="18" charset="0"/>
            </a:rPr>
            <a:t>COMPOSITION OF SNEDDS </a:t>
          </a:r>
          <a:r>
            <a:rPr lang="en-IN" sz="2000" b="1" i="0" kern="1200" baseline="0" dirty="0">
              <a:latin typeface="Palatino Linotype" panose="02040502050505030304" pitchFamily="18" charset="0"/>
              <a:cs typeface="Times New Roman" panose="02020603050405020304" pitchFamily="18" charset="0"/>
            </a:rPr>
            <a:t>(4)</a:t>
          </a:r>
          <a:endParaRPr lang="en-IN" sz="2000" b="1" kern="1200" dirty="0">
            <a:latin typeface="Palatino Linotype" panose="02040502050505030304" pitchFamily="18" charset="0"/>
            <a:cs typeface="Times New Roman" panose="02020603050405020304" pitchFamily="18" charset="0"/>
          </a:endParaRPr>
        </a:p>
      </dsp:txBody>
      <dsp:txXfrm>
        <a:off x="1520857" y="48130"/>
        <a:ext cx="4989330" cy="51992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87449B-4D1E-4C86-8A3B-33CCD685940D}">
      <dsp:nvSpPr>
        <dsp:cNvPr id="0" name=""/>
        <dsp:cNvSpPr/>
      </dsp:nvSpPr>
      <dsp:spPr>
        <a:xfrm>
          <a:off x="0" y="1338"/>
          <a:ext cx="7106356" cy="684461"/>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ctr" defTabSz="1066800" rtl="0">
            <a:lnSpc>
              <a:spcPct val="90000"/>
            </a:lnSpc>
            <a:spcBef>
              <a:spcPct val="0"/>
            </a:spcBef>
            <a:spcAft>
              <a:spcPct val="35000"/>
            </a:spcAft>
            <a:buNone/>
          </a:pPr>
          <a:r>
            <a:rPr lang="en-IN" sz="2400" b="1" i="0" kern="1200" baseline="0" dirty="0">
              <a:latin typeface="Palatino Linotype" panose="02040502050505030304" pitchFamily="18" charset="0"/>
              <a:cs typeface="Times New Roman" panose="02020603050405020304" pitchFamily="18" charset="0"/>
            </a:rPr>
            <a:t>COMPOSITION OF SNEDDS </a:t>
          </a:r>
          <a:r>
            <a:rPr lang="en-IN" sz="2000" b="1" i="0" kern="1200" baseline="0" dirty="0">
              <a:latin typeface="Palatino Linotype" panose="02040502050505030304" pitchFamily="18" charset="0"/>
              <a:cs typeface="Times New Roman" panose="02020603050405020304" pitchFamily="18" charset="0"/>
            </a:rPr>
            <a:t>(4)</a:t>
          </a:r>
          <a:endParaRPr lang="en-IN" sz="2000" b="1" kern="1200" dirty="0">
            <a:latin typeface="Palatino Linotype" panose="02040502050505030304" pitchFamily="18" charset="0"/>
            <a:cs typeface="Times New Roman" panose="02020603050405020304" pitchFamily="18" charset="0"/>
          </a:endParaRPr>
        </a:p>
      </dsp:txBody>
      <dsp:txXfrm>
        <a:off x="33413" y="34751"/>
        <a:ext cx="7039530" cy="617635"/>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87449B-4D1E-4C86-8A3B-33CCD685940D}">
      <dsp:nvSpPr>
        <dsp:cNvPr id="0" name=""/>
        <dsp:cNvSpPr/>
      </dsp:nvSpPr>
      <dsp:spPr>
        <a:xfrm>
          <a:off x="0" y="73"/>
          <a:ext cx="8506178" cy="684461"/>
        </a:xfrm>
        <a:prstGeom prst="roundRect">
          <a:avLst/>
        </a:prstGeom>
        <a:solidFill>
          <a:srgbClr val="0070C0"/>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0">
          <a:noAutofit/>
        </a:bodyPr>
        <a:lstStyle/>
        <a:p>
          <a:pPr marL="0" lvl="0" indent="0" algn="l" defTabSz="1155700" rtl="0">
            <a:lnSpc>
              <a:spcPct val="90000"/>
            </a:lnSpc>
            <a:spcBef>
              <a:spcPct val="0"/>
            </a:spcBef>
            <a:spcAft>
              <a:spcPct val="35000"/>
            </a:spcAft>
            <a:buNone/>
          </a:pPr>
          <a:r>
            <a:rPr lang="en-IN" sz="2600" b="1" i="0" kern="1200" baseline="0" dirty="0">
              <a:latin typeface="Palatino Linotype" panose="02040502050505030304" pitchFamily="18" charset="0"/>
              <a:cs typeface="Times New Roman" panose="02020603050405020304" pitchFamily="18" charset="0"/>
            </a:rPr>
            <a:t>FACTORS AFFECTING SNEDDS PERFORMANCE</a:t>
          </a:r>
          <a:r>
            <a:rPr lang="en-IN" sz="2000" b="1" i="0" kern="1200" baseline="0" dirty="0">
              <a:latin typeface="Palatino Linotype" panose="02040502050505030304" pitchFamily="18" charset="0"/>
              <a:cs typeface="Times New Roman" panose="02020603050405020304" pitchFamily="18" charset="0"/>
            </a:rPr>
            <a:t>(6)</a:t>
          </a:r>
          <a:endParaRPr lang="en-IN" sz="2000" b="1" kern="1200" dirty="0">
            <a:latin typeface="Palatino Linotype" panose="02040502050505030304" pitchFamily="18" charset="0"/>
            <a:cs typeface="Times New Roman" panose="02020603050405020304" pitchFamily="18" charset="0"/>
          </a:endParaRPr>
        </a:p>
      </dsp:txBody>
      <dsp:txXfrm>
        <a:off x="33413" y="33486"/>
        <a:ext cx="8439352" cy="617635"/>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C625258-AE0A-4B38-AB34-F032B9C985F0}">
      <dsp:nvSpPr>
        <dsp:cNvPr id="0" name=""/>
        <dsp:cNvSpPr/>
      </dsp:nvSpPr>
      <dsp:spPr>
        <a:xfrm>
          <a:off x="0" y="599721"/>
          <a:ext cx="3657600" cy="3657600"/>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2F23D0E-C1A9-44D7-8B1F-0E3263779376}">
      <dsp:nvSpPr>
        <dsp:cNvPr id="0" name=""/>
        <dsp:cNvSpPr/>
      </dsp:nvSpPr>
      <dsp:spPr>
        <a:xfrm>
          <a:off x="1828800" y="599721"/>
          <a:ext cx="4267200" cy="3657600"/>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C00000"/>
              </a:solidFill>
              <a:latin typeface="Palatino Linotype" panose="02040502050505030304" pitchFamily="18" charset="0"/>
            </a:rPr>
            <a:t>Nature and Dose of the Drug</a:t>
          </a:r>
          <a:endParaRPr lang="en-US" sz="2400" kern="1200" dirty="0">
            <a:solidFill>
              <a:srgbClr val="C00000"/>
            </a:solidFill>
            <a:latin typeface="Palatino Linotype" panose="02040502050505030304" pitchFamily="18" charset="0"/>
          </a:endParaRPr>
        </a:p>
      </dsp:txBody>
      <dsp:txXfrm>
        <a:off x="1828800" y="599721"/>
        <a:ext cx="4267200" cy="1097282"/>
      </dsp:txXfrm>
    </dsp:sp>
    <dsp:sp modelId="{D9B1B276-94B8-44FA-8A7C-6510D4C781FC}">
      <dsp:nvSpPr>
        <dsp:cNvPr id="0" name=""/>
        <dsp:cNvSpPr/>
      </dsp:nvSpPr>
      <dsp:spPr>
        <a:xfrm>
          <a:off x="640081" y="1697004"/>
          <a:ext cx="2377437" cy="2377437"/>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140B0AB-689F-4B52-BFC0-E2FFA179DA7C}">
      <dsp:nvSpPr>
        <dsp:cNvPr id="0" name=""/>
        <dsp:cNvSpPr/>
      </dsp:nvSpPr>
      <dsp:spPr>
        <a:xfrm>
          <a:off x="1828800" y="1697004"/>
          <a:ext cx="4267200" cy="2377437"/>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C00000"/>
              </a:solidFill>
              <a:latin typeface="Palatino Linotype" panose="02040502050505030304" pitchFamily="18" charset="0"/>
            </a:rPr>
            <a:t>Polarity status of lipid phase</a:t>
          </a:r>
          <a:endParaRPr lang="en-US" sz="2400" kern="1200" dirty="0">
            <a:solidFill>
              <a:srgbClr val="C00000"/>
            </a:solidFill>
            <a:latin typeface="Palatino Linotype" panose="02040502050505030304" pitchFamily="18" charset="0"/>
          </a:endParaRPr>
        </a:p>
      </dsp:txBody>
      <dsp:txXfrm>
        <a:off x="1828800" y="1697004"/>
        <a:ext cx="4267200" cy="1097278"/>
      </dsp:txXfrm>
    </dsp:sp>
    <dsp:sp modelId="{F65B1FB3-C289-4163-ACCA-5DD348AC7CFF}">
      <dsp:nvSpPr>
        <dsp:cNvPr id="0" name=""/>
        <dsp:cNvSpPr/>
      </dsp:nvSpPr>
      <dsp:spPr>
        <a:xfrm>
          <a:off x="1280160" y="2794283"/>
          <a:ext cx="1097278" cy="1097278"/>
        </a:xfrm>
        <a:prstGeom prst="pie">
          <a:avLst>
            <a:gd name="adj1" fmla="val 5400000"/>
            <a:gd name="adj2" fmla="val 1620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004636D-99D2-4108-A809-46FBD35FDB7B}">
      <dsp:nvSpPr>
        <dsp:cNvPr id="0" name=""/>
        <dsp:cNvSpPr/>
      </dsp:nvSpPr>
      <dsp:spPr>
        <a:xfrm>
          <a:off x="1828800" y="2794283"/>
          <a:ext cx="4267200" cy="1097278"/>
        </a:xfrm>
        <a:prstGeom prst="rect">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b="1" kern="1200" dirty="0">
              <a:solidFill>
                <a:srgbClr val="C00000"/>
              </a:solidFill>
              <a:latin typeface="Palatino Linotype" panose="02040502050505030304" pitchFamily="18" charset="0"/>
            </a:rPr>
            <a:t>Concentration of Surfactant or Co- surfactant</a:t>
          </a:r>
          <a:endParaRPr lang="en-US" sz="2400" kern="1200" dirty="0">
            <a:solidFill>
              <a:srgbClr val="C00000"/>
            </a:solidFill>
            <a:latin typeface="Palatino Linotype" panose="02040502050505030304" pitchFamily="18" charset="0"/>
          </a:endParaRPr>
        </a:p>
      </dsp:txBody>
      <dsp:txXfrm>
        <a:off x="1828800" y="2794283"/>
        <a:ext cx="4267200" cy="1097278"/>
      </dsp:txXfrm>
    </dsp:sp>
  </dsp:spTree>
</dsp:drawing>
</file>

<file path=ppt/diagrams/layout1.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layout1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14.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yramid2">
  <dgm:title val=""/>
  <dgm:desc val=""/>
  <dgm:catLst>
    <dgm:cat type="pyramid" pri="3000"/>
    <dgm:cat type="list" pri="21000"/>
    <dgm:cat type="convert" pri="17000"/>
  </dgm:catLst>
  <dgm:sampData useDef="1">
    <dgm:dataModel>
      <dgm:ptLst/>
      <dgm:bg/>
      <dgm:whole/>
    </dgm:dataModel>
  </dgm:sampData>
  <dgm:styleData useDef="1">
    <dgm:dataModel>
      <dgm:ptLst/>
      <dgm:bg/>
      <dgm:whole/>
    </dgm:dataModel>
  </dgm:styleData>
  <dgm:clrData useDef="1">
    <dgm:dataModel>
      <dgm:ptLst/>
      <dgm:bg/>
      <dgm:whole/>
    </dgm:dataModel>
  </dgm:clrData>
  <dgm:layoutNode name="compositeShape">
    <dgm:alg type="composite"/>
    <dgm:shape xmlns:r="http://schemas.openxmlformats.org/officeDocument/2006/relationships" r:blip="">
      <dgm:adjLst/>
    </dgm:shape>
    <dgm:presOf/>
    <dgm:varLst>
      <dgm:dir/>
      <dgm:resizeHandles/>
    </dgm:varLst>
    <dgm:choose name="Name0">
      <dgm:if name="Name1" func="var" arg="dir" op="equ" val="norm">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l" for="ch" forName="theList" refType="w" refFor="ch" refForName="pyramid" fact="0.5"/>
          <dgm:constr type="h" for="des" forName="aSpace" refType="h" fact="0.1"/>
        </dgm:constrLst>
      </dgm:if>
      <dgm:else name="Name2">
        <dgm:constrLst>
          <dgm:constr type="w" for="ch" forName="pyramid" refType="h"/>
          <dgm:constr type="h" for="ch" forName="pyramid" refType="h"/>
          <dgm:constr type="h" for="ch" forName="theList" refType="h" fact="0.8"/>
          <dgm:constr type="w" for="ch" forName="theList" refType="h" fact="0.65"/>
          <dgm:constr type="ctrY" for="ch" forName="theList" refType="h" refFor="ch" refForName="pyramid" fact="0.5"/>
          <dgm:constr type="r" for="ch" forName="theList" refType="w" refFor="ch" refForName="pyramid" fact="0.5"/>
          <dgm:constr type="h" for="des" forName="aSpace" refType="h" fact="0.1"/>
        </dgm:constrLst>
      </dgm:else>
    </dgm:choose>
    <dgm:ruleLst/>
    <dgm:choose name="Name3">
      <dgm:if name="Name4" axis="ch" ptType="node" func="cnt" op="gte" val="1">
        <dgm:layoutNode name="pyramid" styleLbl="node1">
          <dgm:alg type="sp"/>
          <dgm:shape xmlns:r="http://schemas.openxmlformats.org/officeDocument/2006/relationships" type="triangle" r:blip="">
            <dgm:adjLst/>
          </dgm:shape>
          <dgm:presOf/>
          <dgm:constrLst/>
          <dgm:ruleLst/>
        </dgm:layoutNode>
        <dgm:layoutNode name="theList">
          <dgm:alg type="lin">
            <dgm:param type="linDir" val="fromT"/>
          </dgm:alg>
          <dgm:shape xmlns:r="http://schemas.openxmlformats.org/officeDocument/2006/relationships" r:blip="">
            <dgm:adjLst/>
          </dgm:shape>
          <dgm:presOf/>
          <dgm:constrLst>
            <dgm:constr type="w" for="ch" forName="aNode" refType="w"/>
            <dgm:constr type="h" for="ch" forName="aNode" refType="h"/>
            <dgm:constr type="primFontSz" for="ch" ptType="node" op="equ"/>
          </dgm:constrLst>
          <dgm:ruleLst/>
          <dgm:forEach name="aNodeForEach" axis="ch" ptType="node">
            <dgm:layoutNode name="aNode" styleLbl="fgAcc1">
              <dgm:varLst>
                <dgm:bulletEnabled val="1"/>
              </dgm:varLst>
              <dgm:alg type="tx"/>
              <dgm:shape xmlns:r="http://schemas.openxmlformats.org/officeDocument/2006/relationships" type="roundRect" r:blip="">
                <dgm:adjLst/>
              </dgm:shape>
              <dgm:presOf axis="desOrSelf" ptType="node"/>
              <dgm:constrLst>
                <dgm:constr type="primFontSz" val="65"/>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aSpace">
              <dgm:alg type="sp"/>
              <dgm:shape xmlns:r="http://schemas.openxmlformats.org/officeDocument/2006/relationships" r:blip="">
                <dgm:adjLst/>
              </dgm:shape>
              <dgm:presOf/>
              <dgm:constrLst/>
              <dgm:ruleLst/>
            </dgm:layoutNode>
          </dgm:forEach>
        </dgm:layoutNode>
      </dgm:if>
      <dgm:else name="Name5"/>
    </dgm:choos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8.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target3">
  <dgm:title val=""/>
  <dgm:desc val=""/>
  <dgm:catLst>
    <dgm:cat type="relationship" pri="11000"/>
    <dgm:cat type="list" pri="22000"/>
    <dgm:cat type="convert"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tyleData>
  <dgm:clrData>
    <dgm:dataModel>
      <dgm:ptLst>
        <dgm:pt modelId="0" type="doc"/>
        <dgm:pt modelId="1"/>
        <dgm:pt modelId="11"/>
        <dgm:pt modelId="12"/>
        <dgm:pt modelId="2"/>
        <dgm:pt modelId="21"/>
        <dgm:pt modelId="22"/>
        <dgm:pt modelId="3"/>
        <dgm:pt modelId="31"/>
        <dgm:pt modelId="32"/>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clrData>
  <dgm:layoutNode name="Name0">
    <dgm:varLst>
      <dgm:chMax val="7"/>
      <dgm:dir/>
      <dgm:animLvl val="lvl"/>
      <dgm:resizeHandles val="exact"/>
    </dgm:varLst>
    <dgm:alg type="composite"/>
    <dgm:shape xmlns:r="http://schemas.openxmlformats.org/officeDocument/2006/relationships" r:blip="">
      <dgm:adjLst/>
    </dgm:shape>
    <dgm:presOf/>
    <dgm:choose name="Name1">
      <dgm:if name="Name2" func="var" arg="dir" op="equ" val="norm">
        <dgm:choose name="Name3">
          <dgm:if name="Name4" axis="ch" ptType="node" func="cnt" op="equ" val="1">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rect1ParTx" refType="r" refFor="ch" refForName="space"/>
              <dgm:constr type="w" for="ch" forName="rect1ParTx" refType="w" refFor="ch" refForName="rect1" fact="0.5"/>
              <dgm:constr type="t" for="ch" forName="rect1ParTx" refType="t" refFor="ch" refForName="rect1"/>
              <dgm:constr type="b" for="ch" forName="rect1ParTx" refType="b" refFor="ch" refForName="rect1"/>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5" axis="ch" ptType="node" func="cnt" op="equ" val="2">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rect2ParTx" refType="r" refFor="ch" refForName="space"/>
              <dgm:constr type="w" for="ch" forName="rect2ParTx" refType="w" refFor="ch" refForName="rect2" fact="0.5"/>
              <dgm:constr type="t" for="ch" forName="rect2ParTx" refType="t" refFor="ch" refForName="rect2"/>
              <dgm:constr type="b" for="ch" forName="rect2ParTx" refType="b" refFor="ch" refForName="rect2"/>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b" refFor="ch" refForName="rect2"/>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6" axis="ch" ptType="node" func="cnt" op="equ" val="3">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rect3ParTx" refType="r" refFor="ch" refForName="space"/>
              <dgm:constr type="w" for="ch" forName="rect3ParTx" refType="w" refFor="ch" refForName="rect3" fact="0.5"/>
              <dgm:constr type="t" for="ch" forName="rect3ParTx" refType="t" refFor="ch" refForName="rect3"/>
              <dgm:constr type="b" for="ch" forName="rect3ParTx" refType="b" refFor="ch" refForName="rect3"/>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b" refFor="ch" refForName="rect3"/>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7" axis="ch" ptType="node" func="cnt" op="equ" val="4">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rect4ParTx" refType="r" refFor="ch" refForName="space"/>
              <dgm:constr type="w" for="ch" forName="rect4ParTx" refType="w" refFor="ch" refForName="rect4" fact="0.5"/>
              <dgm:constr type="t" for="ch" forName="rect4ParTx" refType="t" refFor="ch" refForName="rect4"/>
              <dgm:constr type="b" for="ch" forName="rect4ParTx" refType="b" refFor="ch" refForName="rect4"/>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b" refFor="ch" refForName="rect4"/>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8" axis="ch" ptType="node" func="cnt" op="equ" val="5">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rect5ParTx" refType="r" refFor="ch" refForName="space"/>
              <dgm:constr type="w" for="ch" forName="rect5ParTx" refType="w" refFor="ch" refForName="rect5" fact="0.5"/>
              <dgm:constr type="t" for="ch" forName="rect5ParTx" refType="t" refFor="ch" refForName="rect5"/>
              <dgm:constr type="b" for="ch" forName="rect5ParTx" refType="b" refFor="ch" refForName="rect5"/>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b" refFor="ch" refForName="rect5"/>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9" axis="ch" ptType="node" func="cnt" op="equ" val="6">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rect6ParTx" refType="r" refFor="ch" refForName="space"/>
              <dgm:constr type="w" for="ch" forName="rect6ParTx" refType="w" refFor="ch" refForName="rect6" fact="0.5"/>
              <dgm:constr type="t" for="ch" forName="rect6ParTx" refType="t" refFor="ch" refForName="rect6"/>
              <dgm:constr type="b" for="ch" forName="rect6ParTx" refType="b" refFor="ch" refForName="rect6"/>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b" refFor="ch" refForName="rect6"/>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10" axis="ch" ptType="node" func="cnt" op="gte" val="7">
            <dgm:constrLst>
              <dgm:constr type="userA" refType="w" fact="0.3"/>
              <dgm:constr type="w" for="ch" forName="circle1" refType="userA" fact="2"/>
              <dgm:constr type="h" for="ch" forName="circle1" refType="w" refFor="ch" refForName="circle1" op="equ"/>
              <dgm:constr type="l" for="ch" forName="circle1"/>
              <dgm:constr type="ctrY" for="ch" forName="circle1" refType="h" fact="0.5"/>
              <dgm:constr type="l" for="ch" forName="space" refType="ctrX" refFor="ch" refForName="circle1"/>
              <dgm:constr type="w" for="ch" forName="space"/>
              <dgm:constr type="h" for="ch" forName="space" refType="h" refFor="ch" refForName="circle1"/>
              <dgm:constr type="b" for="ch" forName="space" refType="b" refFor="ch" refForName="circle1"/>
              <dgm:constr type="l" for="ch" forName="rect1" refType="r" refFor="ch" refForName="space"/>
              <dgm:constr type="r" for="ch" forName="rect1" refType="w"/>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l"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l" for="ch" forName="rect2" refType="r" refFor="ch" refForName="space"/>
              <dgm:constr type="r" for="ch" forName="rect2" refType="w"/>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l"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l" for="ch" forName="rect3" refType="r" refFor="ch" refForName="space"/>
              <dgm:constr type="r" for="ch" forName="rect3" refType="w"/>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l"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l" for="ch" forName="rect4" refType="r" refFor="ch" refForName="space"/>
              <dgm:constr type="r" for="ch" forName="rect4" refType="w"/>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l"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l" for="ch" forName="rect5" refType="r" refFor="ch" refForName="space"/>
              <dgm:constr type="r" for="ch" forName="rect5" refType="w"/>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l"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l" for="ch" forName="rect6" refType="r" refFor="ch" refForName="space"/>
              <dgm:constr type="r" for="ch" forName="rect6" refType="w"/>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l"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l" for="ch" forName="rect7" refType="r" refFor="ch" refForName="space"/>
              <dgm:constr type="r" for="ch" forName="rect7" refType="w"/>
              <dgm:constr type="h" for="ch" forName="rect7" refType="h" refFor="ch" refForName="circle7"/>
              <dgm:constr type="hOff" for="ch" forName="rect7" refType="hOff" refFor="ch" refForName="circle7"/>
              <dgm:constr type="b" for="ch" forName="rect7" refType="b" refFor="ch" refForName="circle7"/>
              <dgm:constr type="l" for="ch" forName="rect7ParTx" refType="r" refFor="ch" refForName="space"/>
              <dgm:constr type="w" for="ch" forName="rect7ParTx" refType="w" refFor="ch" refForName="rect7" fact="0.5"/>
              <dgm:constr type="t" for="ch" forName="rect7ParTx" refType="t" refFor="ch" refForName="rect7"/>
              <dgm:constr type="b" for="ch" forName="rect7ParTx" refType="b" refFor="ch" refForName="rect7"/>
              <dgm:constr type="l" for="ch" forName="rect7ChTx" refType="r" refFor="ch" refForName="rect7ParTx"/>
              <dgm:constr type="w" for="ch" forName="rect7ChTx" refType="w" refFor="ch" refForName="rect7ParTx"/>
              <dgm:constr type="t" for="ch" forName="rect7ChTx" refType="t" refFor="ch" refForName="rect7ParTx"/>
              <dgm:constr type="b" for="ch" forName="rect7ChTx" refType="b" refFor="ch" refForName="rect7ParTx"/>
              <dgm:constr type="l" for="ch" forName="rect7ParTxNoCh" refType="r" refFor="ch" refForName="space"/>
              <dgm:constr type="w" for="ch" forName="rect7ParTxNoCh" refType="w" refFor="ch" refForName="rect7"/>
              <dgm:constr type="t" for="ch" forName="rect7ParTxNoCh" refType="t" refFor="ch" refForName="rect7"/>
              <dgm:constr type="b" for="ch" forName="rect7ParTxNoCh" refType="b" refFor="ch" refForName="rect7"/>
              <dgm:constr type="l" for="ch" forName="rect1ParTx" refType="r" refFor="ch" refForName="space"/>
              <dgm:constr type="w" for="ch" forName="rect1ParTx" refType="w" refFor="ch" refForName="rect1" fact="0.5"/>
              <dgm:constr type="t" for="ch" forName="rect1ParTx" refType="t" refFor="ch" refForName="rect1"/>
              <dgm:constr type="b" for="ch" forName="rect1ParTx" refType="t" refFor="ch" refForName="rect2"/>
              <dgm:constr type="l" for="ch" forName="rect1ChTx" refType="r" refFor="ch" refForName="rect1ParTx"/>
              <dgm:constr type="w" for="ch" forName="rect1ChTx" refType="w" refFor="ch" refForName="rect1ParTx"/>
              <dgm:constr type="t" for="ch" forName="rect1ChTx" refType="t" refFor="ch" refForName="rect1ParTx"/>
              <dgm:constr type="b" for="ch" forName="rect1ChTx" refType="b" refFor="ch" refForName="rect1ParTx"/>
              <dgm:constr type="l" for="ch" forName="rect1ParTxNoCh" refType="r" refFor="ch" refForName="space"/>
              <dgm:constr type="w" for="ch" forName="rect1ParTxNoCh" refType="w" refFor="ch" refForName="rect1"/>
              <dgm:constr type="t" for="ch" forName="rect1ParTxNoCh" refType="t" refFor="ch" refForName="rect1"/>
              <dgm:constr type="b" for="ch" forName="rect1ParTxNoCh" refType="t" refFor="ch" refForName="rect2"/>
              <dgm:constr type="l" for="ch" forName="rect2ParTx" refType="r" refFor="ch" refForName="space"/>
              <dgm:constr type="w" for="ch" forName="rect2ParTx" refType="w" refFor="ch" refForName="rect2" fact="0.5"/>
              <dgm:constr type="t" for="ch" forName="rect2ParTx" refType="t" refFor="ch" refForName="rect2"/>
              <dgm:constr type="b" for="ch" forName="rect2ParTx" refType="t" refFor="ch" refForName="rect3"/>
              <dgm:constr type="l" for="ch" forName="rect2ChTx" refType="r" refFor="ch" refForName="rect2ParTx"/>
              <dgm:constr type="w" for="ch" forName="rect2ChTx" refType="w" refFor="ch" refForName="rect2ParTx"/>
              <dgm:constr type="t" for="ch" forName="rect2ChTx" refType="t" refFor="ch" refForName="rect2ParTx"/>
              <dgm:constr type="b" for="ch" forName="rect2ChTx" refType="b" refFor="ch" refForName="rect2ParTx"/>
              <dgm:constr type="l" for="ch" forName="rect2ParTxNoCh" refType="r" refFor="ch" refForName="space"/>
              <dgm:constr type="w" for="ch" forName="rect2ParTxNoCh" refType="w" refFor="ch" refForName="rect2"/>
              <dgm:constr type="t" for="ch" forName="rect2ParTxNoCh" refType="t" refFor="ch" refForName="rect2"/>
              <dgm:constr type="b" for="ch" forName="rect2ParTxNoCh" refType="t" refFor="ch" refForName="rect3"/>
              <dgm:constr type="l" for="ch" forName="rect3ParTx" refType="r" refFor="ch" refForName="space"/>
              <dgm:constr type="w" for="ch" forName="rect3ParTx" refType="w" refFor="ch" refForName="rect3" fact="0.5"/>
              <dgm:constr type="t" for="ch" forName="rect3ParTx" refType="t" refFor="ch" refForName="rect3"/>
              <dgm:constr type="b" for="ch" forName="rect3ParTx" refType="t" refFor="ch" refForName="rect4"/>
              <dgm:constr type="l" for="ch" forName="rect3ChTx" refType="r" refFor="ch" refForName="rect3ParTx"/>
              <dgm:constr type="w" for="ch" forName="rect3ChTx" refType="w" refFor="ch" refForName="rect3ParTx"/>
              <dgm:constr type="t" for="ch" forName="rect3ChTx" refType="t" refFor="ch" refForName="rect3ParTx"/>
              <dgm:constr type="b" for="ch" forName="rect3ChTx" refType="b" refFor="ch" refForName="rect3ParTx"/>
              <dgm:constr type="l" for="ch" forName="rect3ParTxNoCh" refType="r" refFor="ch" refForName="space"/>
              <dgm:constr type="w" for="ch" forName="rect3ParTxNoCh" refType="w" refFor="ch" refForName="rect3"/>
              <dgm:constr type="t" for="ch" forName="rect3ParTxNoCh" refType="t" refFor="ch" refForName="rect3"/>
              <dgm:constr type="b" for="ch" forName="rect3ParTxNoCh" refType="t" refFor="ch" refForName="rect4"/>
              <dgm:constr type="l" for="ch" forName="rect4ParTx" refType="r" refFor="ch" refForName="space"/>
              <dgm:constr type="w" for="ch" forName="rect4ParTx" refType="w" refFor="ch" refForName="rect4" fact="0.5"/>
              <dgm:constr type="t" for="ch" forName="rect4ParTx" refType="t" refFor="ch" refForName="rect4"/>
              <dgm:constr type="b" for="ch" forName="rect4ParTx" refType="t" refFor="ch" refForName="rect5"/>
              <dgm:constr type="l" for="ch" forName="rect4ChTx" refType="r" refFor="ch" refForName="rect4ParTx"/>
              <dgm:constr type="w" for="ch" forName="rect4ChTx" refType="w" refFor="ch" refForName="rect4ParTx"/>
              <dgm:constr type="t" for="ch" forName="rect4ChTx" refType="t" refFor="ch" refForName="rect4ParTx"/>
              <dgm:constr type="b" for="ch" forName="rect4ChTx" refType="b" refFor="ch" refForName="rect4ParTx"/>
              <dgm:constr type="l" for="ch" forName="rect4ParTxNoCh" refType="r" refFor="ch" refForName="space"/>
              <dgm:constr type="w" for="ch" forName="rect4ParTxNoCh" refType="w" refFor="ch" refForName="rect4"/>
              <dgm:constr type="t" for="ch" forName="rect4ParTxNoCh" refType="t" refFor="ch" refForName="rect4"/>
              <dgm:constr type="b" for="ch" forName="rect4ParTxNoCh" refType="t" refFor="ch" refForName="rect5"/>
              <dgm:constr type="l" for="ch" forName="rect5ParTx" refType="r" refFor="ch" refForName="space"/>
              <dgm:constr type="w" for="ch" forName="rect5ParTx" refType="w" refFor="ch" refForName="rect5" fact="0.5"/>
              <dgm:constr type="t" for="ch" forName="rect5ParTx" refType="t" refFor="ch" refForName="rect5"/>
              <dgm:constr type="b" for="ch" forName="rect5ParTx" refType="t" refFor="ch" refForName="rect6"/>
              <dgm:constr type="l" for="ch" forName="rect5ChTx" refType="r" refFor="ch" refForName="rect5ParTx"/>
              <dgm:constr type="w" for="ch" forName="rect5ChTx" refType="w" refFor="ch" refForName="rect5ParTx"/>
              <dgm:constr type="t" for="ch" forName="rect5ChTx" refType="t" refFor="ch" refForName="rect5ParTx"/>
              <dgm:constr type="b" for="ch" forName="rect5ChTx" refType="b" refFor="ch" refForName="rect5ParTx"/>
              <dgm:constr type="l" for="ch" forName="rect5ParTxNoCh" refType="r" refFor="ch" refForName="space"/>
              <dgm:constr type="w" for="ch" forName="rect5ParTxNoCh" refType="w" refFor="ch" refForName="rect5"/>
              <dgm:constr type="t" for="ch" forName="rect5ParTxNoCh" refType="t" refFor="ch" refForName="rect5"/>
              <dgm:constr type="b" for="ch" forName="rect5ParTxNoCh" refType="t" refFor="ch" refForName="rect6"/>
              <dgm:constr type="l" for="ch" forName="rect6ParTx" refType="r" refFor="ch" refForName="space"/>
              <dgm:constr type="w" for="ch" forName="rect6ParTx" refType="w" refFor="ch" refForName="rect6" fact="0.5"/>
              <dgm:constr type="t" for="ch" forName="rect6ParTx" refType="t" refFor="ch" refForName="rect6"/>
              <dgm:constr type="b" for="ch" forName="rect6ParTx" refType="t" refFor="ch" refForName="rect7"/>
              <dgm:constr type="l" for="ch" forName="rect6ChTx" refType="r" refFor="ch" refForName="rect6ParTx"/>
              <dgm:constr type="w" for="ch" forName="rect6ChTx" refType="w" refFor="ch" refForName="rect6ParTx"/>
              <dgm:constr type="t" for="ch" forName="rect6ChTx" refType="t" refFor="ch" refForName="rect6ParTx"/>
              <dgm:constr type="b" for="ch" forName="rect6ChTx" refType="b" refFor="ch" refForName="rect6ParTx"/>
              <dgm:constr type="l" for="ch" forName="rect6ParTxNoCh" refType="r"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11">
            <dgm:constrLst/>
          </dgm:else>
        </dgm:choose>
      </dgm:if>
      <dgm:else name="Name12">
        <dgm:choose name="Name13">
          <dgm:if name="Name14" axis="ch" ptType="node" func="cnt" op="equ" val="1">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r" for="ch" forName="rect1ParTx" refType="l" refFor="ch" refForName="space"/>
              <dgm:constr type="w" for="ch" forName="rect1ParTx" refType="w" refFor="ch" refForName="rect1" fact="0.5"/>
              <dgm:constr type="t" for="ch" forName="rect1ParTx" refType="t" refFor="ch" refForName="rect1"/>
              <dgm:constr type="b" for="ch" forName="rect1ParTx" refType="b" refFor="ch" refForName="rect1"/>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b" refFor="ch" refForName="rect1"/>
              <dgm:constr type="primFontSz" for="ch" op="equ" val="65"/>
              <dgm:constr type="secFontSz" for="ch" op="equ" val="65"/>
            </dgm:constrLst>
          </dgm:if>
          <dgm:if name="Name15" axis="ch" ptType="node" func="cnt" op="equ" val="2">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5"/>
              <dgm:constr type="hOff" for="ch" forName="circle2" refType="h" refFor="ch" refForName="vertSpace2" fact="-0.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r" for="ch" forName="rect2ParTx" refType="l" refFor="ch" refForName="space"/>
              <dgm:constr type="w" for="ch" forName="rect2ParTx" refType="w" refFor="ch" refForName="rect2" fact="0.5"/>
              <dgm:constr type="t" for="ch" forName="rect2ParTx" refType="t" refFor="ch" refForName="rect2"/>
              <dgm:constr type="b" for="ch" forName="rect2ParTx" refType="b" refFor="ch" refForName="rect2"/>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b" refFor="ch" refForName="rect2"/>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primFontSz" for="ch" op="equ" val="65"/>
              <dgm:constr type="secFontSz" for="ch" op="equ" val="65"/>
            </dgm:constrLst>
          </dgm:if>
          <dgm:if name="Name16" axis="ch" ptType="node" func="cnt" op="equ" val="3">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66667"/>
              <dgm:constr type="hOff" for="ch" forName="circle2" refType="h" refFor="ch" refForName="vertSpace2" fact="-0.33333"/>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33333"/>
              <dgm:constr type="hOff" for="ch" forName="circle3" refType="h" refFor="ch" refForName="vertSpace2" fact="-0.66667"/>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r" for="ch" forName="rect3ParTx" refType="l" refFor="ch" refForName="space"/>
              <dgm:constr type="w" for="ch" forName="rect3ParTx" refType="w" refFor="ch" refForName="rect3" fact="0.5"/>
              <dgm:constr type="t" for="ch" forName="rect3ParTx" refType="t" refFor="ch" refForName="rect3"/>
              <dgm:constr type="b" for="ch" forName="rect3ParTx" refType="b" refFor="ch" refForName="rect3"/>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b" refFor="ch" refForName="rect3"/>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primFontSz" for="ch" op="equ" val="65"/>
              <dgm:constr type="secFontSz" for="ch" op="equ" val="65"/>
            </dgm:constrLst>
          </dgm:if>
          <dgm:if name="Name17" axis="ch" ptType="node" func="cnt" op="equ" val="4">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75"/>
              <dgm:constr type="hOff" for="ch" forName="circle2" refType="h" refFor="ch" refForName="vertSpace2" fact="-0.25"/>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5"/>
              <dgm:constr type="hOff" for="ch" forName="circle3" refType="h" refFor="ch" refForName="vertSpace2" fact="-0.5"/>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25"/>
              <dgm:constr type="hOff" for="ch" forName="circle4" refType="h" refFor="ch" refForName="vertSpace2" fact="-0.7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r" for="ch" forName="rect4ParTx" refType="l" refFor="ch" refForName="space"/>
              <dgm:constr type="w" for="ch" forName="rect4ParTx" refType="w" refFor="ch" refForName="rect4" fact="0.5"/>
              <dgm:constr type="t" for="ch" forName="rect4ParTx" refType="t" refFor="ch" refForName="rect4"/>
              <dgm:constr type="b" for="ch" forName="rect4ParTx" refType="b" refFor="ch" refForName="rect4"/>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b" refFor="ch" refForName="rect4"/>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primFontSz" for="ch" op="equ" val="65"/>
              <dgm:constr type="secFontSz" for="ch" op="equ" val="65"/>
            </dgm:constrLst>
          </dgm:if>
          <dgm:if name="Name18" axis="ch" ptType="node" func="cnt" op="equ" val="5">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
              <dgm:constr type="hOff" for="ch" forName="circle2" refType="h" refFor="ch" refForName="vertSpace2" fact="-0.2"/>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
              <dgm:constr type="hOff" for="ch" forName="circle3" refType="h" refFor="ch" refForName="vertSpace2" fact="-0.4"/>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4"/>
              <dgm:constr type="hOff" for="ch" forName="circle4" refType="h" refFor="ch" refForName="vertSpace2" fact="-0.6"/>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2"/>
              <dgm:constr type="hOff" for="ch" forName="circle5" refType="h" refFor="ch" refForName="vertSpace2" fact="-0.8"/>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r" for="ch" forName="rect5ParTx" refType="l" refFor="ch" refForName="space"/>
              <dgm:constr type="w" for="ch" forName="rect5ParTx" refType="w" refFor="ch" refForName="rect5" fact="0.5"/>
              <dgm:constr type="t" for="ch" forName="rect5ParTx" refType="t" refFor="ch" refForName="rect5"/>
              <dgm:constr type="b" for="ch" forName="rect5ParTx" refType="b" refFor="ch" refForName="rect5"/>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b" refFor="ch" refForName="rect5"/>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primFontSz" for="ch" op="equ" val="65"/>
              <dgm:constr type="secFontSz" for="ch" op="equ" val="65"/>
            </dgm:constrLst>
          </dgm:if>
          <dgm:if name="Name19" axis="ch" ptType="node" func="cnt" op="equ" val="6">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3333"/>
              <dgm:constr type="hOff" for="ch" forName="circle2" refType="h" refFor="ch" refForName="vertSpace2" fact="-0.16667"/>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66667"/>
              <dgm:constr type="hOff" for="ch" forName="circle3" refType="h" refFor="ch" refForName="vertSpace2" fact="-0.33333"/>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
              <dgm:constr type="hOff" for="ch" forName="circle4" refType="h" refFor="ch" refForName="vertSpace2" fact="-0.5"/>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33333"/>
              <dgm:constr type="hOff" for="ch" forName="circle5" refType="h" refFor="ch" refForName="vertSpace2" fact="-0.66667"/>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16667"/>
              <dgm:constr type="hOff" for="ch" forName="circle6" refType="h" refFor="ch" refForName="vertSpace2" fact="-0.83333"/>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r" for="ch" forName="rect6ParTx" refType="l" refFor="ch" refForName="space"/>
              <dgm:constr type="w" for="ch" forName="rect6ParTx" refType="w" refFor="ch" refForName="rect6" fact="0.5"/>
              <dgm:constr type="t" for="ch" forName="rect6ParTx" refType="t" refFor="ch" refForName="rect6"/>
              <dgm:constr type="b" for="ch" forName="rect6ParTx" refType="b" refFor="ch" refForName="rect6"/>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b" refFor="ch" refForName="rect6"/>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primFontSz" for="ch" op="equ" val="65"/>
              <dgm:constr type="secFontSz" for="ch" op="equ" val="65"/>
            </dgm:constrLst>
          </dgm:if>
          <dgm:if name="Name20" axis="ch" ptType="node" func="cnt" op="gte" val="7">
            <dgm:constrLst>
              <dgm:constr type="userA" refType="w" fact="0.3"/>
              <dgm:constr type="w" for="ch" forName="circle1" refType="userA" fact="2"/>
              <dgm:constr type="h" for="ch" forName="circle1" refType="w" refFor="ch" refForName="circle1" op="equ"/>
              <dgm:constr type="r" for="ch" forName="circle1" refType="w"/>
              <dgm:constr type="ctrY" for="ch" forName="circle1" refType="h" fact="0.5"/>
              <dgm:constr type="r" for="ch" forName="space" refType="ctrX" refFor="ch" refForName="circle1"/>
              <dgm:constr type="w" for="ch" forName="space"/>
              <dgm:constr type="h" for="ch" forName="space" refType="h" refFor="ch" refForName="circle1"/>
              <dgm:constr type="b" for="ch" forName="space" refType="b" refFor="ch" refForName="circle1"/>
              <dgm:constr type="r" for="ch" forName="rect1" refType="l" refFor="ch" refForName="space"/>
              <dgm:constr type="l" for="ch" forName="rect1"/>
              <dgm:constr type="h" for="ch" forName="rect1" refType="h" refFor="ch" refForName="circle1"/>
              <dgm:constr type="b" for="ch" forName="rect1" refType="b" refFor="ch" refForName="circle1"/>
              <dgm:constr type="l" for="ch" forName="vertSpace2"/>
              <dgm:constr type="w" for="ch" forName="vertSpace2" refType="w"/>
              <dgm:constr type="h" for="ch" forName="vertSpace2" refType="h" refFor="ch" refForName="circle1" fact="0.05"/>
              <dgm:constr type="b" for="ch" forName="vertSpace2" refType="b" refFor="ch" refForName="circle1"/>
              <dgm:constr type="ctrX" for="ch" forName="circle2" refType="r" refFor="ch" refForName="space"/>
              <dgm:constr type="h" for="ch" forName="circle2" refType="h" refFor="ch" refForName="circle1" fact="0.85714"/>
              <dgm:constr type="hOff" for="ch" forName="circle2" refType="h" refFor="ch" refForName="vertSpace2" fact="-0.14286"/>
              <dgm:constr type="w" for="ch" forName="circle2" refType="h" refFor="ch" refForName="circle2" op="equ"/>
              <dgm:constr type="wOff" for="ch" forName="circle2" refType="hOff" refFor="ch" refForName="circle2" op="equ"/>
              <dgm:constr type="b" for="ch" forName="circle2" refType="t" refFor="ch" refForName="vertSpace2"/>
              <dgm:constr type="r" for="ch" forName="rect2" refType="l" refFor="ch" refForName="space"/>
              <dgm:constr type="l" for="ch" forName="rect2"/>
              <dgm:constr type="h" for="ch" forName="rect2" refType="h" refFor="ch" refForName="circle2"/>
              <dgm:constr type="hOff" for="ch" forName="rect2" refType="hOff" refFor="ch" refForName="circle2"/>
              <dgm:constr type="b" for="ch" forName="rect2" refType="b" refFor="ch" refForName="circle2"/>
              <dgm:constr type="l" for="ch" forName="vertSpace3"/>
              <dgm:constr type="w" for="ch" forName="vertSpace3" refType="w"/>
              <dgm:constr type="h" for="ch" forName="vertSpace3" refType="h" refFor="ch" refForName="vertSpace2"/>
              <dgm:constr type="b" for="ch" forName="vertSpace3" refType="t" refFor="ch" refForName="vertSpace2"/>
              <dgm:constr type="ctrX" for="ch" forName="circle3" refType="r" refFor="ch" refForName="space"/>
              <dgm:constr type="h" for="ch" forName="circle3" refType="h" refFor="ch" refForName="circle1" fact="0.71429"/>
              <dgm:constr type="hOff" for="ch" forName="circle3" refType="h" refFor="ch" refForName="vertSpace2" fact="-0.28571"/>
              <dgm:constr type="w" for="ch" forName="circle3" refType="h" refFor="ch" refForName="circle3" op="equ"/>
              <dgm:constr type="wOff" for="ch" forName="circle3" refType="hOff" refFor="ch" refForName="circle3" op="equ"/>
              <dgm:constr type="b" for="ch" forName="circle3" refType="t" refFor="ch" refForName="vertSpace3"/>
              <dgm:constr type="r" for="ch" forName="rect3" refType="l" refFor="ch" refForName="space"/>
              <dgm:constr type="l" for="ch" forName="rect3"/>
              <dgm:constr type="h" for="ch" forName="rect3" refType="h" refFor="ch" refForName="circle3"/>
              <dgm:constr type="hOff" for="ch" forName="rect3" refType="hOff" refFor="ch" refForName="circle3"/>
              <dgm:constr type="b" for="ch" forName="rect3" refType="b" refFor="ch" refForName="circle3"/>
              <dgm:constr type="l" for="ch" forName="vertSpace4"/>
              <dgm:constr type="w" for="ch" forName="vertSpace4" refType="w"/>
              <dgm:constr type="h" for="ch" forName="vertSpace4" refType="h" refFor="ch" refForName="vertSpace3"/>
              <dgm:constr type="b" for="ch" forName="vertSpace4" refType="t" refFor="ch" refForName="vertSpace3"/>
              <dgm:constr type="ctrX" for="ch" forName="circle4" refType="r" refFor="ch" refForName="space"/>
              <dgm:constr type="h" for="ch" forName="circle4" refType="h" refFor="ch" refForName="circle1" fact="0.57143"/>
              <dgm:constr type="hOff" for="ch" forName="circle4" refType="h" refFor="ch" refForName="vertSpace2" fact="-0.42857"/>
              <dgm:constr type="w" for="ch" forName="circle4" refType="h" refFor="ch" refForName="circle4" op="equ"/>
              <dgm:constr type="wOff" for="ch" forName="circle4" refType="hOff" refFor="ch" refForName="circle4" op="equ"/>
              <dgm:constr type="b" for="ch" forName="circle4" refType="t" refFor="ch" refForName="vertSpace4"/>
              <dgm:constr type="r" for="ch" forName="rect4" refType="l" refFor="ch" refForName="space"/>
              <dgm:constr type="l" for="ch" forName="rect4"/>
              <dgm:constr type="h" for="ch" forName="rect4" refType="h" refFor="ch" refForName="circle4"/>
              <dgm:constr type="hOff" for="ch" forName="rect4" refType="hOff" refFor="ch" refForName="circle4"/>
              <dgm:constr type="b" for="ch" forName="rect4" refType="b" refFor="ch" refForName="circle4"/>
              <dgm:constr type="l" for="ch" forName="vertSpace5"/>
              <dgm:constr type="w" for="ch" forName="vertSpace5" refType="w"/>
              <dgm:constr type="h" for="ch" forName="vertSpace5" refType="h" refFor="ch" refForName="vertSpace4"/>
              <dgm:constr type="b" for="ch" forName="vertSpace5" refType="t" refFor="ch" refForName="vertSpace4"/>
              <dgm:constr type="ctrX" for="ch" forName="circle5" refType="r" refFor="ch" refForName="space"/>
              <dgm:constr type="h" for="ch" forName="circle5" refType="h" refFor="ch" refForName="circle1" fact="0.42857"/>
              <dgm:constr type="hOff" for="ch" forName="circle5" refType="h" refFor="ch" refForName="vertSpace2" fact="-0.57143"/>
              <dgm:constr type="w" for="ch" forName="circle5" refType="h" refFor="ch" refForName="circle5" op="equ"/>
              <dgm:constr type="wOff" for="ch" forName="circle5" refType="hOff" refFor="ch" refForName="circle5" op="equ"/>
              <dgm:constr type="b" for="ch" forName="circle5" refType="t" refFor="ch" refForName="vertSpace5"/>
              <dgm:constr type="r" for="ch" forName="rect5" refType="l" refFor="ch" refForName="space"/>
              <dgm:constr type="l" for="ch" forName="rect5"/>
              <dgm:constr type="h" for="ch" forName="rect5" refType="h" refFor="ch" refForName="circle5"/>
              <dgm:constr type="hOff" for="ch" forName="rect5" refType="hOff" refFor="ch" refForName="circle5"/>
              <dgm:constr type="b" for="ch" forName="rect5" refType="b" refFor="ch" refForName="circle5"/>
              <dgm:constr type="l" for="ch" forName="vertSpace6"/>
              <dgm:constr type="w" for="ch" forName="vertSpace6" refType="w"/>
              <dgm:constr type="h" for="ch" forName="vertSpace6" refType="h" refFor="ch" refForName="vertSpace5"/>
              <dgm:constr type="b" for="ch" forName="vertSpace6" refType="t" refFor="ch" refForName="vertSpace5"/>
              <dgm:constr type="ctrX" for="ch" forName="circle6" refType="r" refFor="ch" refForName="space"/>
              <dgm:constr type="h" for="ch" forName="circle6" refType="h" refFor="ch" refForName="circle1" fact="0.28571"/>
              <dgm:constr type="hOff" for="ch" forName="circle6" refType="h" refFor="ch" refForName="vertSpace2" fact="-0.71429"/>
              <dgm:constr type="w" for="ch" forName="circle6" refType="h" refFor="ch" refForName="circle6" op="equ"/>
              <dgm:constr type="wOff" for="ch" forName="circle6" refType="hOff" refFor="ch" refForName="circle6" op="equ"/>
              <dgm:constr type="b" for="ch" forName="circle6" refType="t" refFor="ch" refForName="vertSpace6"/>
              <dgm:constr type="r" for="ch" forName="rect6" refType="l" refFor="ch" refForName="space"/>
              <dgm:constr type="l" for="ch" forName="rect6"/>
              <dgm:constr type="h" for="ch" forName="rect6" refType="h" refFor="ch" refForName="circle6"/>
              <dgm:constr type="hOff" for="ch" forName="rect6" refType="hOff" refFor="ch" refForName="circle6"/>
              <dgm:constr type="b" for="ch" forName="rect6" refType="b" refFor="ch" refForName="circle6"/>
              <dgm:constr type="l" for="ch" forName="vertSpace7"/>
              <dgm:constr type="w" for="ch" forName="vertSpace7" refType="w"/>
              <dgm:constr type="h" for="ch" forName="vertSpace7" refType="h" refFor="ch" refForName="vertSpace6"/>
              <dgm:constr type="b" for="ch" forName="vertSpace7" refType="t" refFor="ch" refForName="vertSpace6"/>
              <dgm:constr type="ctrX" for="ch" forName="circle7" refType="r" refFor="ch" refForName="space"/>
              <dgm:constr type="h" for="ch" forName="circle7" refType="h" refFor="ch" refForName="circle1" fact="0.14286"/>
              <dgm:constr type="hOff" for="ch" forName="circle7" refType="h" refFor="ch" refForName="vertSpace2" fact="-0.85714"/>
              <dgm:constr type="w" for="ch" forName="circle7" refType="h" refFor="ch" refForName="circle7" op="equ"/>
              <dgm:constr type="wOff" for="ch" forName="circle7" refType="hOff" refFor="ch" refForName="circle7" op="equ"/>
              <dgm:constr type="b" for="ch" forName="circle7" refType="t" refFor="ch" refForName="vertSpace7"/>
              <dgm:constr type="r" for="ch" forName="rect7" refType="l" refFor="ch" refForName="space"/>
              <dgm:constr type="l" for="ch" forName="rect7"/>
              <dgm:constr type="h" for="ch" forName="rect7" refType="h" refFor="ch" refForName="circle7"/>
              <dgm:constr type="hOff" for="ch" forName="rect7" refType="hOff" refFor="ch" refForName="circle7"/>
              <dgm:constr type="b" for="ch" forName="rect7" refType="b" refFor="ch" refForName="circle7"/>
              <dgm:constr type="r" for="ch" forName="rect7ParTx" refType="l" refFor="ch" refForName="space"/>
              <dgm:constr type="w" for="ch" forName="rect7ParTx" refType="w" refFor="ch" refForName="rect7" fact="0.5"/>
              <dgm:constr type="t" for="ch" forName="rect7ParTx" refType="t" refFor="ch" refForName="rect7"/>
              <dgm:constr type="b" for="ch" forName="rect7ParTx" refType="b" refFor="ch" refForName="rect7"/>
              <dgm:constr type="r" for="ch" forName="rect7ChTx" refType="l" refFor="ch" refForName="rect7ParTx"/>
              <dgm:constr type="w" for="ch" forName="rect7ChTx" refType="w" refFor="ch" refForName="rect7ParTx"/>
              <dgm:constr type="t" for="ch" forName="rect7ChTx" refType="t" refFor="ch" refForName="rect7ParTx"/>
              <dgm:constr type="b" for="ch" forName="rect7ChTx" refType="b" refFor="ch" refForName="rect7ParTx"/>
              <dgm:constr type="r" for="ch" forName="rect7ParTxNoCh" refType="l" refFor="ch" refForName="space"/>
              <dgm:constr type="w" for="ch" forName="rect7ParTxNoCh" refType="w" refFor="ch" refForName="rect7"/>
              <dgm:constr type="t" for="ch" forName="rect7ParTxNoCh" refType="t" refFor="ch" refForName="rect7"/>
              <dgm:constr type="b" for="ch" forName="rect7ParTxNoCh" refType="b" refFor="ch" refForName="rect7"/>
              <dgm:constr type="r" for="ch" forName="rect1ParTx" refType="l" refFor="ch" refForName="space"/>
              <dgm:constr type="w" for="ch" forName="rect1ParTx" refType="w" refFor="ch" refForName="rect1" fact="0.5"/>
              <dgm:constr type="t" for="ch" forName="rect1ParTx" refType="t" refFor="ch" refForName="rect1"/>
              <dgm:constr type="b" for="ch" forName="rect1ParTx" refType="t" refFor="ch" refForName="rect2"/>
              <dgm:constr type="r" for="ch" forName="rect1ChTx" refType="l" refFor="ch" refForName="rect1ParTx"/>
              <dgm:constr type="w" for="ch" forName="rect1ChTx" refType="w" refFor="ch" refForName="rect1ParTx"/>
              <dgm:constr type="t" for="ch" forName="rect1ChTx" refType="t" refFor="ch" refForName="rect1ParTx"/>
              <dgm:constr type="b" for="ch" forName="rect1ChTx" refType="b" refFor="ch" refForName="rect1ParTx"/>
              <dgm:constr type="r" for="ch" forName="rect1ParTxNoCh" refType="l" refFor="ch" refForName="space"/>
              <dgm:constr type="w" for="ch" forName="rect1ParTxNoCh" refType="w" refFor="ch" refForName="rect1"/>
              <dgm:constr type="t" for="ch" forName="rect1ParTxNoCh" refType="t" refFor="ch" refForName="rect1"/>
              <dgm:constr type="b" for="ch" forName="rect1ParTxNoCh" refType="t" refFor="ch" refForName="rect2"/>
              <dgm:constr type="r" for="ch" forName="rect2ParTx" refType="l" refFor="ch" refForName="space"/>
              <dgm:constr type="w" for="ch" forName="rect2ParTx" refType="w" refFor="ch" refForName="rect2" fact="0.5"/>
              <dgm:constr type="t" for="ch" forName="rect2ParTx" refType="t" refFor="ch" refForName="rect2"/>
              <dgm:constr type="b" for="ch" forName="rect2ParTx" refType="t" refFor="ch" refForName="rect3"/>
              <dgm:constr type="r" for="ch" forName="rect2ChTx" refType="l" refFor="ch" refForName="rect2ParTx"/>
              <dgm:constr type="w" for="ch" forName="rect2ChTx" refType="w" refFor="ch" refForName="rect2ParTx"/>
              <dgm:constr type="t" for="ch" forName="rect2ChTx" refType="t" refFor="ch" refForName="rect2ParTx"/>
              <dgm:constr type="b" for="ch" forName="rect2ChTx" refType="b" refFor="ch" refForName="rect2ParTx"/>
              <dgm:constr type="r" for="ch" forName="rect2ParTxNoCh" refType="l" refFor="ch" refForName="space"/>
              <dgm:constr type="w" for="ch" forName="rect2ParTxNoCh" refType="w" refFor="ch" refForName="rect2"/>
              <dgm:constr type="t" for="ch" forName="rect2ParTxNoCh" refType="t" refFor="ch" refForName="rect2"/>
              <dgm:constr type="b" for="ch" forName="rect2ParTxNoCh" refType="t" refFor="ch" refForName="rect3"/>
              <dgm:constr type="r" for="ch" forName="rect3ParTx" refType="l" refFor="ch" refForName="space"/>
              <dgm:constr type="w" for="ch" forName="rect3ParTx" refType="w" refFor="ch" refForName="rect3" fact="0.5"/>
              <dgm:constr type="t" for="ch" forName="rect3ParTx" refType="t" refFor="ch" refForName="rect3"/>
              <dgm:constr type="b" for="ch" forName="rect3ParTx" refType="t" refFor="ch" refForName="rect4"/>
              <dgm:constr type="r" for="ch" forName="rect3ChTx" refType="l" refFor="ch" refForName="rect3ParTx"/>
              <dgm:constr type="w" for="ch" forName="rect3ChTx" refType="w" refFor="ch" refForName="rect3ParTx"/>
              <dgm:constr type="t" for="ch" forName="rect3ChTx" refType="t" refFor="ch" refForName="rect3ParTx"/>
              <dgm:constr type="b" for="ch" forName="rect3ChTx" refType="b" refFor="ch" refForName="rect3ParTx"/>
              <dgm:constr type="r" for="ch" forName="rect3ParTxNoCh" refType="l" refFor="ch" refForName="space"/>
              <dgm:constr type="w" for="ch" forName="rect3ParTxNoCh" refType="w" refFor="ch" refForName="rect3"/>
              <dgm:constr type="t" for="ch" forName="rect3ParTxNoCh" refType="t" refFor="ch" refForName="rect3"/>
              <dgm:constr type="b" for="ch" forName="rect3ParTxNoCh" refType="t" refFor="ch" refForName="rect4"/>
              <dgm:constr type="r" for="ch" forName="rect4ParTx" refType="l" refFor="ch" refForName="space"/>
              <dgm:constr type="w" for="ch" forName="rect4ParTx" refType="w" refFor="ch" refForName="rect4" fact="0.5"/>
              <dgm:constr type="t" for="ch" forName="rect4ParTx" refType="t" refFor="ch" refForName="rect4"/>
              <dgm:constr type="b" for="ch" forName="rect4ParTx" refType="t" refFor="ch" refForName="rect5"/>
              <dgm:constr type="r" for="ch" forName="rect4ChTx" refType="l" refFor="ch" refForName="rect4ParTx"/>
              <dgm:constr type="w" for="ch" forName="rect4ChTx" refType="w" refFor="ch" refForName="rect4ParTx"/>
              <dgm:constr type="t" for="ch" forName="rect4ChTx" refType="t" refFor="ch" refForName="rect4ParTx"/>
              <dgm:constr type="b" for="ch" forName="rect4ChTx" refType="b" refFor="ch" refForName="rect4ParTx"/>
              <dgm:constr type="r" for="ch" forName="rect4ParTxNoCh" refType="l" refFor="ch" refForName="space"/>
              <dgm:constr type="w" for="ch" forName="rect4ParTxNoCh" refType="w" refFor="ch" refForName="rect4"/>
              <dgm:constr type="t" for="ch" forName="rect4ParTxNoCh" refType="t" refFor="ch" refForName="rect4"/>
              <dgm:constr type="b" for="ch" forName="rect4ParTxNoCh" refType="t" refFor="ch" refForName="rect5"/>
              <dgm:constr type="r" for="ch" forName="rect5ParTx" refType="l" refFor="ch" refForName="space"/>
              <dgm:constr type="w" for="ch" forName="rect5ParTx" refType="w" refFor="ch" refForName="rect5" fact="0.5"/>
              <dgm:constr type="t" for="ch" forName="rect5ParTx" refType="t" refFor="ch" refForName="rect5"/>
              <dgm:constr type="b" for="ch" forName="rect5ParTx" refType="t" refFor="ch" refForName="rect6"/>
              <dgm:constr type="r" for="ch" forName="rect5ChTx" refType="l" refFor="ch" refForName="rect5ParTx"/>
              <dgm:constr type="w" for="ch" forName="rect5ChTx" refType="w" refFor="ch" refForName="rect5ParTx"/>
              <dgm:constr type="t" for="ch" forName="rect5ChTx" refType="t" refFor="ch" refForName="rect5ParTx"/>
              <dgm:constr type="b" for="ch" forName="rect5ChTx" refType="b" refFor="ch" refForName="rect5ParTx"/>
              <dgm:constr type="r" for="ch" forName="rect5ParTxNoCh" refType="l" refFor="ch" refForName="space"/>
              <dgm:constr type="w" for="ch" forName="rect5ParTxNoCh" refType="w" refFor="ch" refForName="rect5"/>
              <dgm:constr type="t" for="ch" forName="rect5ParTxNoCh" refType="t" refFor="ch" refForName="rect5"/>
              <dgm:constr type="b" for="ch" forName="rect5ParTxNoCh" refType="t" refFor="ch" refForName="rect6"/>
              <dgm:constr type="r" for="ch" forName="rect6ParTx" refType="l" refFor="ch" refForName="space"/>
              <dgm:constr type="w" for="ch" forName="rect6ParTx" refType="w" refFor="ch" refForName="rect6" fact="0.5"/>
              <dgm:constr type="t" for="ch" forName="rect6ParTx" refType="t" refFor="ch" refForName="rect6"/>
              <dgm:constr type="b" for="ch" forName="rect6ParTx" refType="t" refFor="ch" refForName="rect7"/>
              <dgm:constr type="r" for="ch" forName="rect6ChTx" refType="l" refFor="ch" refForName="rect6ParTx"/>
              <dgm:constr type="w" for="ch" forName="rect6ChTx" refType="w" refFor="ch" refForName="rect6ParTx"/>
              <dgm:constr type="t" for="ch" forName="rect6ChTx" refType="t" refFor="ch" refForName="rect6ParTx"/>
              <dgm:constr type="b" for="ch" forName="rect6ChTx" refType="b" refFor="ch" refForName="rect6ParTx"/>
              <dgm:constr type="r" for="ch" forName="rect6ParTxNoCh" refType="l" refFor="ch" refForName="space"/>
              <dgm:constr type="w" for="ch" forName="rect6ParTxNoCh" refType="w" refFor="ch" refForName="rect6"/>
              <dgm:constr type="t" for="ch" forName="rect6ParTxNoCh" refType="t" refFor="ch" refForName="rect6"/>
              <dgm:constr type="b" for="ch" forName="rect6ParTxNoCh" refType="t" refFor="ch" refForName="rect7"/>
              <dgm:constr type="primFontSz" for="ch" op="equ" val="65"/>
              <dgm:constr type="secFontSz" for="ch" op="equ" val="65"/>
            </dgm:constrLst>
          </dgm:if>
          <dgm:else name="Name21">
            <dgm:constrLst/>
          </dgm:else>
        </dgm:choose>
      </dgm:else>
    </dgm:choose>
    <dgm:ruleLst/>
    <dgm:forEach name="Name22" axis="ch" ptType="node" cnt="1">
      <dgm:layoutNode name="circle1" styleLbl="node1">
        <dgm:alg type="sp"/>
        <dgm:choose name="Name23">
          <dgm:if name="Name24" func="var" arg="dir" op="equ" val="norm">
            <dgm:shape xmlns:r="http://schemas.openxmlformats.org/officeDocument/2006/relationships" type="pie" r:blip="">
              <dgm:adjLst>
                <dgm:adj idx="1" val="90"/>
                <dgm:adj idx="2" val="270"/>
              </dgm:adjLst>
            </dgm:shape>
          </dgm:if>
          <dgm:else name="Name25">
            <dgm:shape xmlns:r="http://schemas.openxmlformats.org/officeDocument/2006/relationships" type="pie" r:blip="">
              <dgm:adjLst>
                <dgm:adj idx="1" val="270"/>
                <dgm:adj idx="2" val="90"/>
              </dgm:adjLst>
            </dgm:shape>
          </dgm:else>
        </dgm:choose>
        <dgm:presOf/>
        <dgm:constrLst/>
        <dgm:ruleLst/>
      </dgm:layoutNode>
      <dgm:layoutNode name="space">
        <dgm:alg type="sp"/>
        <dgm:shape xmlns:r="http://schemas.openxmlformats.org/officeDocument/2006/relationships" r:blip="">
          <dgm:adjLst/>
        </dgm:shape>
        <dgm:presOf/>
        <dgm:constrLst/>
        <dgm:ruleLst/>
      </dgm:layoutNode>
      <dgm:layoutNode name="rect1" styleLbl="alignAcc1">
        <dgm:alg type="sp"/>
        <dgm:shape xmlns:r="http://schemas.openxmlformats.org/officeDocument/2006/relationships" type="rect" r:blip="">
          <dgm:adjLst/>
        </dgm:shape>
        <dgm:presOf axis="self"/>
        <dgm:constrLst/>
        <dgm:ruleLst/>
      </dgm:layoutNode>
    </dgm:forEach>
    <dgm:forEach name="Name26" axis="ch" ptType="node" st="2" cnt="1">
      <dgm:layoutNode name="vertSpace2">
        <dgm:alg type="sp"/>
        <dgm:shape xmlns:r="http://schemas.openxmlformats.org/officeDocument/2006/relationships" type="rect" r:blip="" hideGeom="1">
          <dgm:adjLst/>
        </dgm:shape>
        <dgm:presOf/>
        <dgm:constrLst/>
        <dgm:ruleLst/>
      </dgm:layoutNode>
      <dgm:layoutNode name="circle2" styleLbl="node1">
        <dgm:alg type="sp"/>
        <dgm:choose name="Name27">
          <dgm:if name="Name28" func="var" arg="dir" op="equ" val="norm">
            <dgm:shape xmlns:r="http://schemas.openxmlformats.org/officeDocument/2006/relationships" type="pie" r:blip="">
              <dgm:adjLst>
                <dgm:adj idx="1" val="90"/>
                <dgm:adj idx="2" val="270"/>
              </dgm:adjLst>
            </dgm:shape>
          </dgm:if>
          <dgm:else name="Name29">
            <dgm:shape xmlns:r="http://schemas.openxmlformats.org/officeDocument/2006/relationships" type="pie" r:blip="">
              <dgm:adjLst>
                <dgm:adj idx="1" val="270"/>
                <dgm:adj idx="2" val="90"/>
              </dgm:adjLst>
            </dgm:shape>
          </dgm:else>
        </dgm:choose>
        <dgm:presOf/>
        <dgm:constrLst/>
        <dgm:ruleLst/>
      </dgm:layoutNode>
      <dgm:layoutNode name="rect2" styleLbl="alignAcc1">
        <dgm:alg type="sp"/>
        <dgm:shape xmlns:r="http://schemas.openxmlformats.org/officeDocument/2006/relationships" type="rect" r:blip="">
          <dgm:adjLst/>
        </dgm:shape>
        <dgm:presOf axis="self"/>
        <dgm:constrLst/>
        <dgm:ruleLst/>
      </dgm:layoutNode>
    </dgm:forEach>
    <dgm:forEach name="Name30" axis="ch" ptType="node" st="3" cnt="1">
      <dgm:layoutNode name="vertSpace3">
        <dgm:alg type="sp"/>
        <dgm:shape xmlns:r="http://schemas.openxmlformats.org/officeDocument/2006/relationships" type="rect" r:blip="" hideGeom="1">
          <dgm:adjLst/>
        </dgm:shape>
        <dgm:presOf/>
        <dgm:constrLst/>
        <dgm:ruleLst/>
      </dgm:layoutNode>
      <dgm:layoutNode name="circle3" styleLbl="node1">
        <dgm:alg type="sp"/>
        <dgm:choose name="Name31">
          <dgm:if name="Name32" func="var" arg="dir" op="equ" val="norm">
            <dgm:shape xmlns:r="http://schemas.openxmlformats.org/officeDocument/2006/relationships" type="pie" r:blip="">
              <dgm:adjLst>
                <dgm:adj idx="1" val="90"/>
                <dgm:adj idx="2" val="270"/>
              </dgm:adjLst>
            </dgm:shape>
          </dgm:if>
          <dgm:else name="Name33">
            <dgm:shape xmlns:r="http://schemas.openxmlformats.org/officeDocument/2006/relationships" type="pie" r:blip="">
              <dgm:adjLst>
                <dgm:adj idx="1" val="270"/>
                <dgm:adj idx="2" val="90"/>
              </dgm:adjLst>
            </dgm:shape>
          </dgm:else>
        </dgm:choose>
        <dgm:presOf/>
        <dgm:constrLst/>
        <dgm:ruleLst/>
      </dgm:layoutNode>
      <dgm:layoutNode name="rect3" styleLbl="alignAcc1">
        <dgm:alg type="sp"/>
        <dgm:shape xmlns:r="http://schemas.openxmlformats.org/officeDocument/2006/relationships" type="rect" r:blip="">
          <dgm:adjLst/>
        </dgm:shape>
        <dgm:presOf axis="self"/>
        <dgm:constrLst/>
        <dgm:ruleLst/>
      </dgm:layoutNode>
    </dgm:forEach>
    <dgm:forEach name="Name34" axis="ch" ptType="node" st="4" cnt="1">
      <dgm:layoutNode name="vertSpace4">
        <dgm:alg type="sp"/>
        <dgm:shape xmlns:r="http://schemas.openxmlformats.org/officeDocument/2006/relationships" type="rect" r:blip="" hideGeom="1">
          <dgm:adjLst/>
        </dgm:shape>
        <dgm:presOf/>
        <dgm:constrLst/>
        <dgm:ruleLst/>
      </dgm:layoutNode>
      <dgm:layoutNode name="circle4" styleLbl="node1">
        <dgm:alg type="sp"/>
        <dgm:choose name="Name35">
          <dgm:if name="Name36" func="var" arg="dir" op="equ" val="norm">
            <dgm:shape xmlns:r="http://schemas.openxmlformats.org/officeDocument/2006/relationships" type="pie" r:blip="">
              <dgm:adjLst>
                <dgm:adj idx="1" val="90"/>
                <dgm:adj idx="2" val="270"/>
              </dgm:adjLst>
            </dgm:shape>
          </dgm:if>
          <dgm:else name="Name37">
            <dgm:shape xmlns:r="http://schemas.openxmlformats.org/officeDocument/2006/relationships" type="pie" r:blip="">
              <dgm:adjLst>
                <dgm:adj idx="1" val="270"/>
                <dgm:adj idx="2" val="90"/>
              </dgm:adjLst>
            </dgm:shape>
          </dgm:else>
        </dgm:choose>
        <dgm:presOf/>
        <dgm:constrLst/>
        <dgm:ruleLst/>
      </dgm:layoutNode>
      <dgm:layoutNode name="rect4" styleLbl="alignAcc1">
        <dgm:alg type="sp"/>
        <dgm:shape xmlns:r="http://schemas.openxmlformats.org/officeDocument/2006/relationships" type="rect" r:blip="">
          <dgm:adjLst/>
        </dgm:shape>
        <dgm:presOf axis="self"/>
        <dgm:constrLst/>
        <dgm:ruleLst/>
      </dgm:layoutNode>
    </dgm:forEach>
    <dgm:forEach name="Name38" axis="ch" ptType="node" st="5" cnt="1">
      <dgm:layoutNode name="vertSpace5">
        <dgm:alg type="sp"/>
        <dgm:shape xmlns:r="http://schemas.openxmlformats.org/officeDocument/2006/relationships" type="rect" r:blip="" hideGeom="1">
          <dgm:adjLst/>
        </dgm:shape>
        <dgm:presOf/>
        <dgm:constrLst/>
        <dgm:ruleLst/>
      </dgm:layoutNode>
      <dgm:layoutNode name="circle5" styleLbl="node1">
        <dgm:alg type="sp"/>
        <dgm:choose name="Name39">
          <dgm:if name="Name40" func="var" arg="dir" op="equ" val="norm">
            <dgm:shape xmlns:r="http://schemas.openxmlformats.org/officeDocument/2006/relationships" type="pie" r:blip="">
              <dgm:adjLst>
                <dgm:adj idx="1" val="90"/>
                <dgm:adj idx="2" val="270"/>
              </dgm:adjLst>
            </dgm:shape>
          </dgm:if>
          <dgm:else name="Name41">
            <dgm:shape xmlns:r="http://schemas.openxmlformats.org/officeDocument/2006/relationships" type="pie" r:blip="">
              <dgm:adjLst>
                <dgm:adj idx="1" val="270"/>
                <dgm:adj idx="2" val="90"/>
              </dgm:adjLst>
            </dgm:shape>
          </dgm:else>
        </dgm:choose>
        <dgm:presOf/>
        <dgm:constrLst/>
        <dgm:ruleLst/>
      </dgm:layoutNode>
      <dgm:layoutNode name="rect5" styleLbl="alignAcc1">
        <dgm:alg type="sp"/>
        <dgm:shape xmlns:r="http://schemas.openxmlformats.org/officeDocument/2006/relationships" type="rect" r:blip="">
          <dgm:adjLst/>
        </dgm:shape>
        <dgm:presOf axis="self"/>
        <dgm:constrLst/>
        <dgm:ruleLst/>
      </dgm:layoutNode>
    </dgm:forEach>
    <dgm:forEach name="Name42" axis="ch" ptType="node" st="6" cnt="1">
      <dgm:layoutNode name="vertSpace6">
        <dgm:alg type="sp"/>
        <dgm:shape xmlns:r="http://schemas.openxmlformats.org/officeDocument/2006/relationships" type="rect" r:blip="" hideGeom="1">
          <dgm:adjLst/>
        </dgm:shape>
        <dgm:presOf/>
        <dgm:constrLst/>
        <dgm:ruleLst/>
      </dgm:layoutNode>
      <dgm:layoutNode name="circle6" styleLbl="node1">
        <dgm:alg type="sp"/>
        <dgm:choose name="Name43">
          <dgm:if name="Name44" func="var" arg="dir" op="equ" val="norm">
            <dgm:shape xmlns:r="http://schemas.openxmlformats.org/officeDocument/2006/relationships" type="pie" r:blip="">
              <dgm:adjLst>
                <dgm:adj idx="1" val="90"/>
                <dgm:adj idx="2" val="270"/>
              </dgm:adjLst>
            </dgm:shape>
          </dgm:if>
          <dgm:else name="Name45">
            <dgm:shape xmlns:r="http://schemas.openxmlformats.org/officeDocument/2006/relationships" type="pie" r:blip="">
              <dgm:adjLst>
                <dgm:adj idx="1" val="270"/>
                <dgm:adj idx="2" val="90"/>
              </dgm:adjLst>
            </dgm:shape>
          </dgm:else>
        </dgm:choose>
        <dgm:presOf/>
        <dgm:constrLst/>
        <dgm:ruleLst/>
      </dgm:layoutNode>
      <dgm:layoutNode name="rect6" styleLbl="alignAcc1">
        <dgm:alg type="sp"/>
        <dgm:shape xmlns:r="http://schemas.openxmlformats.org/officeDocument/2006/relationships" type="rect" r:blip="">
          <dgm:adjLst/>
        </dgm:shape>
        <dgm:presOf axis="self"/>
        <dgm:constrLst/>
        <dgm:ruleLst/>
      </dgm:layoutNode>
    </dgm:forEach>
    <dgm:forEach name="Name46" axis="ch" ptType="node" st="7" cnt="1">
      <dgm:layoutNode name="vertSpace7">
        <dgm:alg type="sp"/>
        <dgm:shape xmlns:r="http://schemas.openxmlformats.org/officeDocument/2006/relationships" type="rect" r:blip="" hideGeom="1">
          <dgm:adjLst/>
        </dgm:shape>
        <dgm:presOf/>
        <dgm:constrLst/>
        <dgm:ruleLst/>
      </dgm:layoutNode>
      <dgm:layoutNode name="circle7" styleLbl="node1">
        <dgm:alg type="sp"/>
        <dgm:choose name="Name47">
          <dgm:if name="Name48" func="var" arg="dir" op="equ" val="norm">
            <dgm:shape xmlns:r="http://schemas.openxmlformats.org/officeDocument/2006/relationships" type="pie" r:blip="">
              <dgm:adjLst>
                <dgm:adj idx="1" val="90"/>
                <dgm:adj idx="2" val="270"/>
              </dgm:adjLst>
            </dgm:shape>
          </dgm:if>
          <dgm:else name="Name49">
            <dgm:shape xmlns:r="http://schemas.openxmlformats.org/officeDocument/2006/relationships" type="pie" r:blip="">
              <dgm:adjLst>
                <dgm:adj idx="1" val="270"/>
                <dgm:adj idx="2" val="90"/>
              </dgm:adjLst>
            </dgm:shape>
          </dgm:else>
        </dgm:choose>
        <dgm:presOf/>
        <dgm:constrLst/>
        <dgm:ruleLst/>
      </dgm:layoutNode>
      <dgm:layoutNode name="rect7" styleLbl="alignAcc1">
        <dgm:alg type="sp"/>
        <dgm:shape xmlns:r="http://schemas.openxmlformats.org/officeDocument/2006/relationships" type="rect" r:blip="">
          <dgm:adjLst/>
        </dgm:shape>
        <dgm:presOf axis="self"/>
        <dgm:constrLst/>
        <dgm:ruleLst/>
      </dgm:layoutNode>
    </dgm:forEach>
    <dgm:forEach name="Name50" axis="ch" ptType="node" cnt="1">
      <dgm:choose name="Name51">
        <dgm:if name="Name52" axis="root des" ptType="all node" func="maxDepth" op="gte" val="2">
          <dgm:layoutNode name="rect1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1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3">
          <dgm:layoutNode name="rect1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4" axis="ch" ptType="node" st="2" cnt="1">
      <dgm:choose name="Name55">
        <dgm:if name="Name56" axis="root des" ptType="all node" func="maxDepth" op="gte" val="2">
          <dgm:layoutNode name="rect2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2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57">
          <dgm:layoutNode name="rect2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58" axis="ch" ptType="node" st="3" cnt="1">
      <dgm:choose name="Name59">
        <dgm:if name="Name60" axis="root des" ptType="all node" func="maxDepth" op="gte" val="2">
          <dgm:layoutNode name="rect3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3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1">
          <dgm:layoutNode name="rect3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2" axis="ch" ptType="node" st="4" cnt="1">
      <dgm:choose name="Name63">
        <dgm:if name="Name64" axis="root des" ptType="all node" func="maxDepth" op="gte" val="2">
          <dgm:layoutNode name="rect4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4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5">
          <dgm:layoutNode name="rect4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66" axis="ch" ptType="node" st="5" cnt="1">
      <dgm:choose name="Name67">
        <dgm:if name="Name68" axis="root des" ptType="all node" func="maxDepth" op="gte" val="2">
          <dgm:layoutNode name="rect5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5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69">
          <dgm:layoutNode name="rect5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0" axis="ch" ptType="node" st="6" cnt="1">
      <dgm:choose name="Name71">
        <dgm:if name="Name72" axis="root des" ptType="all node" func="maxDepth" op="gte" val="2">
          <dgm:layoutNode name="rect6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6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3">
          <dgm:layoutNode name="rect6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forEach name="Name74" axis="ch" ptType="node" st="7" cnt="1">
      <dgm:choose name="Name75">
        <dgm:if name="Name76" axis="root des" ptType="all node" func="maxDepth" op="gte" val="2">
          <dgm:layoutNode name="rect7ParTx"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rect7ChTx" styleLbl="alignAcc1">
            <dgm:varLst>
              <dgm:bulletEnabled val="1"/>
            </dgm:varLst>
            <dgm:alg type="tx">
              <dgm:param type="stBulletLvl" val="1"/>
              <dgm:param type="txAnchorVertCh" val="mid"/>
            </dgm:alg>
            <dgm:shape xmlns:r="http://schemas.openxmlformats.org/officeDocument/2006/relationships" type="rect" r:blip="" hideGeom="1">
              <dgm:adjLst/>
            </dgm:shape>
            <dgm:presOf axis="des" ptType="node"/>
            <dgm:constrLst>
              <dgm:constr type="lMarg" refType="secFontSz" fact="0.3"/>
              <dgm:constr type="rMarg" refType="secFontSz" fact="0.3"/>
              <dgm:constr type="tMarg" refType="secFontSz" fact="0.3"/>
              <dgm:constr type="bMarg" refType="secFontSz" fact="0.3"/>
            </dgm:constrLst>
            <dgm:ruleLst>
              <dgm:rule type="secFontSz" val="5" fact="NaN" max="NaN"/>
            </dgm:ruleLst>
          </dgm:layoutNode>
        </dgm:if>
        <dgm:else name="Name77">
          <dgm:layoutNode name="rect7ParTxNoCh" styleLbl="alignAcc1">
            <dgm:varLst>
              <dgm:chMax val="1"/>
              <dgm:bulletEnabled val="1"/>
            </dgm:varLst>
            <dgm:alg type="tx"/>
            <dgm:shape xmlns:r="http://schemas.openxmlformats.org/officeDocument/2006/relationships" type="rect" r:blip="" hideGeom="1">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4912D6C-3C38-43A6-9502-AF18F4DFB80E}" type="datetimeFigureOut">
              <a:rPr lang="en-US" smtClean="0"/>
              <a:t>30-Apr-21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7E70968-51E0-4E11-88D2-A336EBFFC77D}" type="slidenum">
              <a:rPr lang="en-US" smtClean="0"/>
              <a:t>‹#›</a:t>
            </a:fld>
            <a:endParaRPr lang="en-US"/>
          </a:p>
        </p:txBody>
      </p:sp>
    </p:spTree>
    <p:extLst>
      <p:ext uri="{BB962C8B-B14F-4D97-AF65-F5344CB8AC3E}">
        <p14:creationId xmlns:p14="http://schemas.microsoft.com/office/powerpoint/2010/main" val="3536851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171FA2-A270-4AD9-B99D-DD7775C6B835}" type="slidenum">
              <a:rPr lang="en-US" smtClean="0"/>
              <a:pPr/>
              <a:t>6</a:t>
            </a:fld>
            <a:endParaRPr lang="en-US"/>
          </a:p>
        </p:txBody>
      </p:sp>
    </p:spTree>
    <p:extLst>
      <p:ext uri="{BB962C8B-B14F-4D97-AF65-F5344CB8AC3E}">
        <p14:creationId xmlns:p14="http://schemas.microsoft.com/office/powerpoint/2010/main" val="1364866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171FA2-A270-4AD9-B99D-DD7775C6B835}" type="slidenum">
              <a:rPr lang="en-US" smtClean="0"/>
              <a:pPr/>
              <a:t>7</a:t>
            </a:fld>
            <a:endParaRPr lang="en-US"/>
          </a:p>
        </p:txBody>
      </p:sp>
    </p:spTree>
    <p:extLst>
      <p:ext uri="{BB962C8B-B14F-4D97-AF65-F5344CB8AC3E}">
        <p14:creationId xmlns:p14="http://schemas.microsoft.com/office/powerpoint/2010/main" val="1024360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171FA2-A270-4AD9-B99D-DD7775C6B835}" type="slidenum">
              <a:rPr lang="en-US" smtClean="0"/>
              <a:pPr/>
              <a:t>8</a:t>
            </a:fld>
            <a:endParaRPr lang="en-US"/>
          </a:p>
        </p:txBody>
      </p:sp>
    </p:spTree>
    <p:extLst>
      <p:ext uri="{BB962C8B-B14F-4D97-AF65-F5344CB8AC3E}">
        <p14:creationId xmlns:p14="http://schemas.microsoft.com/office/powerpoint/2010/main" val="102436055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171FA2-A270-4AD9-B99D-DD7775C6B835}" type="slidenum">
              <a:rPr lang="en-US" smtClean="0"/>
              <a:pPr/>
              <a:t>9</a:t>
            </a:fld>
            <a:endParaRPr lang="en-US"/>
          </a:p>
        </p:txBody>
      </p:sp>
    </p:spTree>
    <p:extLst>
      <p:ext uri="{BB962C8B-B14F-4D97-AF65-F5344CB8AC3E}">
        <p14:creationId xmlns:p14="http://schemas.microsoft.com/office/powerpoint/2010/main" val="102436055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4171FA2-A270-4AD9-B99D-DD7775C6B835}" type="slidenum">
              <a:rPr lang="en-US" smtClean="0"/>
              <a:pPr/>
              <a:t>12</a:t>
            </a:fld>
            <a:endParaRPr lang="en-US"/>
          </a:p>
        </p:txBody>
      </p:sp>
    </p:spTree>
    <p:extLst>
      <p:ext uri="{BB962C8B-B14F-4D97-AF65-F5344CB8AC3E}">
        <p14:creationId xmlns:p14="http://schemas.microsoft.com/office/powerpoint/2010/main" val="26509069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A4171FA2-A270-4AD9-B99D-DD7775C6B835}" type="slidenum">
              <a:rPr lang="en-US" smtClean="0"/>
              <a:pPr/>
              <a:t>13</a:t>
            </a:fld>
            <a:endParaRPr lang="en-US"/>
          </a:p>
        </p:txBody>
      </p:sp>
    </p:spTree>
    <p:extLst>
      <p:ext uri="{BB962C8B-B14F-4D97-AF65-F5344CB8AC3E}">
        <p14:creationId xmlns:p14="http://schemas.microsoft.com/office/powerpoint/2010/main" val="21212336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7E70968-51E0-4E11-88D2-A336EBFFC77D}" type="slidenum">
              <a:rPr lang="en-US" smtClean="0"/>
              <a:t>17</a:t>
            </a:fld>
            <a:endParaRPr lang="en-US"/>
          </a:p>
        </p:txBody>
      </p:sp>
    </p:spTree>
    <p:extLst>
      <p:ext uri="{BB962C8B-B14F-4D97-AF65-F5344CB8AC3E}">
        <p14:creationId xmlns:p14="http://schemas.microsoft.com/office/powerpoint/2010/main" val="39335228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30-Apr-21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3968297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30-Apr-21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54577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30-Apr-21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0583426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519AEB6-5A5C-4DB2-9D46-98EABA38A501}" type="datetimeFigureOut">
              <a:rPr lang="en-US" smtClean="0"/>
              <a:t>30-Apr-21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3993481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519AEB6-5A5C-4DB2-9D46-98EABA38A501}" type="datetimeFigureOut">
              <a:rPr lang="en-US" smtClean="0"/>
              <a:t>30-Apr-21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6258986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519AEB6-5A5C-4DB2-9D46-98EABA38A501}" type="datetimeFigureOut">
              <a:rPr lang="en-US" smtClean="0"/>
              <a:t>30-Apr-21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2714485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519AEB6-5A5C-4DB2-9D46-98EABA38A501}" type="datetimeFigureOut">
              <a:rPr lang="en-US" smtClean="0"/>
              <a:t>30-Apr-21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42239390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519AEB6-5A5C-4DB2-9D46-98EABA38A501}" type="datetimeFigureOut">
              <a:rPr lang="en-US" smtClean="0"/>
              <a:t>30-Apr-21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5780777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19AEB6-5A5C-4DB2-9D46-98EABA38A501}" type="datetimeFigureOut">
              <a:rPr lang="en-US" smtClean="0"/>
              <a:t>30-Apr-21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6295772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30-Apr-21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3145317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519AEB6-5A5C-4DB2-9D46-98EABA38A501}" type="datetimeFigureOut">
              <a:rPr lang="en-US" smtClean="0"/>
              <a:t>30-Apr-21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D6E8413-8B64-46A0-A043-DA7FCA8C4DD3}" type="slidenum">
              <a:rPr lang="en-US" smtClean="0"/>
              <a:t>‹#›</a:t>
            </a:fld>
            <a:endParaRPr lang="en-US"/>
          </a:p>
        </p:txBody>
      </p:sp>
    </p:spTree>
    <p:extLst>
      <p:ext uri="{BB962C8B-B14F-4D97-AF65-F5344CB8AC3E}">
        <p14:creationId xmlns:p14="http://schemas.microsoft.com/office/powerpoint/2010/main" val="1990405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19AEB6-5A5C-4DB2-9D46-98EABA38A501}" type="datetimeFigureOut">
              <a:rPr lang="en-US" smtClean="0"/>
              <a:t>30-Apr-21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D6E8413-8B64-46A0-A043-DA7FCA8C4DD3}" type="slidenum">
              <a:rPr lang="en-US" smtClean="0"/>
              <a:t>‹#›</a:t>
            </a:fld>
            <a:endParaRPr lang="en-US"/>
          </a:p>
        </p:txBody>
      </p:sp>
    </p:spTree>
    <p:extLst>
      <p:ext uri="{BB962C8B-B14F-4D97-AF65-F5344CB8AC3E}">
        <p14:creationId xmlns:p14="http://schemas.microsoft.com/office/powerpoint/2010/main" val="71626441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8" Type="http://schemas.openxmlformats.org/officeDocument/2006/relationships/image" Target="../media/image4.jpg"/><Relationship Id="rId13" Type="http://schemas.microsoft.com/office/2007/relationships/diagramDrawing" Target="../diagrams/drawing9.xml"/><Relationship Id="rId3" Type="http://schemas.openxmlformats.org/officeDocument/2006/relationships/diagramData" Target="../diagrams/data8.xml"/><Relationship Id="rId7" Type="http://schemas.microsoft.com/office/2007/relationships/diagramDrawing" Target="../diagrams/drawing8.xml"/><Relationship Id="rId12" Type="http://schemas.openxmlformats.org/officeDocument/2006/relationships/diagramColors" Target="../diagrams/colors9.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8.xml"/><Relationship Id="rId11" Type="http://schemas.openxmlformats.org/officeDocument/2006/relationships/diagramQuickStyle" Target="../diagrams/quickStyle9.xml"/><Relationship Id="rId5" Type="http://schemas.openxmlformats.org/officeDocument/2006/relationships/diagramQuickStyle" Target="../diagrams/quickStyle8.xml"/><Relationship Id="rId10" Type="http://schemas.openxmlformats.org/officeDocument/2006/relationships/diagramLayout" Target="../diagrams/layout9.xml"/><Relationship Id="rId4" Type="http://schemas.openxmlformats.org/officeDocument/2006/relationships/diagramLayout" Target="../diagrams/layout8.xml"/><Relationship Id="rId9" Type="http://schemas.openxmlformats.org/officeDocument/2006/relationships/diagramData" Target="../diagrams/data9.xml"/></Relationships>
</file>

<file path=ppt/slides/_rels/slide13.xml.rels><?xml version="1.0" encoding="UTF-8" standalone="yes"?>
<Relationships xmlns="http://schemas.openxmlformats.org/package/2006/relationships"><Relationship Id="rId8" Type="http://schemas.openxmlformats.org/officeDocument/2006/relationships/diagramData" Target="../diagrams/data11.xml"/><Relationship Id="rId13" Type="http://schemas.openxmlformats.org/officeDocument/2006/relationships/diagramData" Target="../diagrams/data12.xml"/><Relationship Id="rId18" Type="http://schemas.openxmlformats.org/officeDocument/2006/relationships/diagramData" Target="../diagrams/data13.xml"/><Relationship Id="rId3" Type="http://schemas.openxmlformats.org/officeDocument/2006/relationships/diagramData" Target="../diagrams/data10.xml"/><Relationship Id="rId21" Type="http://schemas.openxmlformats.org/officeDocument/2006/relationships/diagramColors" Target="../diagrams/colors13.xml"/><Relationship Id="rId7" Type="http://schemas.microsoft.com/office/2007/relationships/diagramDrawing" Target="../diagrams/drawing10.xml"/><Relationship Id="rId12" Type="http://schemas.microsoft.com/office/2007/relationships/diagramDrawing" Target="../diagrams/drawing11.xml"/><Relationship Id="rId17" Type="http://schemas.microsoft.com/office/2007/relationships/diagramDrawing" Target="../diagrams/drawing12.xml"/><Relationship Id="rId2" Type="http://schemas.openxmlformats.org/officeDocument/2006/relationships/notesSlide" Target="../notesSlides/notesSlide6.xml"/><Relationship Id="rId16" Type="http://schemas.openxmlformats.org/officeDocument/2006/relationships/diagramColors" Target="../diagrams/colors12.xml"/><Relationship Id="rId20" Type="http://schemas.openxmlformats.org/officeDocument/2006/relationships/diagramQuickStyle" Target="../diagrams/quickStyle13.xml"/><Relationship Id="rId1" Type="http://schemas.openxmlformats.org/officeDocument/2006/relationships/slideLayout" Target="../slideLayouts/slideLayout7.xml"/><Relationship Id="rId6" Type="http://schemas.openxmlformats.org/officeDocument/2006/relationships/diagramColors" Target="../diagrams/colors10.xml"/><Relationship Id="rId11" Type="http://schemas.openxmlformats.org/officeDocument/2006/relationships/diagramColors" Target="../diagrams/colors11.xml"/><Relationship Id="rId5" Type="http://schemas.openxmlformats.org/officeDocument/2006/relationships/diagramQuickStyle" Target="../diagrams/quickStyle10.xml"/><Relationship Id="rId15" Type="http://schemas.openxmlformats.org/officeDocument/2006/relationships/diagramQuickStyle" Target="../diagrams/quickStyle12.xml"/><Relationship Id="rId23" Type="http://schemas.openxmlformats.org/officeDocument/2006/relationships/image" Target="../media/image4.jpg"/><Relationship Id="rId10" Type="http://schemas.openxmlformats.org/officeDocument/2006/relationships/diagramQuickStyle" Target="../diagrams/quickStyle11.xml"/><Relationship Id="rId19" Type="http://schemas.openxmlformats.org/officeDocument/2006/relationships/diagramLayout" Target="../diagrams/layout13.xml"/><Relationship Id="rId4" Type="http://schemas.openxmlformats.org/officeDocument/2006/relationships/diagramLayout" Target="../diagrams/layout10.xml"/><Relationship Id="rId9" Type="http://schemas.openxmlformats.org/officeDocument/2006/relationships/diagramLayout" Target="../diagrams/layout11.xml"/><Relationship Id="rId14" Type="http://schemas.openxmlformats.org/officeDocument/2006/relationships/diagramLayout" Target="../diagrams/layout12.xml"/><Relationship Id="rId22" Type="http://schemas.microsoft.com/office/2007/relationships/diagramDrawing" Target="../diagrams/drawing13.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14.xml"/><Relationship Id="rId7" Type="http://schemas.microsoft.com/office/2007/relationships/diagramDrawing" Target="../diagrams/drawing14.xml"/><Relationship Id="rId2" Type="http://schemas.openxmlformats.org/officeDocument/2006/relationships/image" Target="../media/image4.jpg"/><Relationship Id="rId1" Type="http://schemas.openxmlformats.org/officeDocument/2006/relationships/slideLayout" Target="../slideLayouts/slideLayout2.xml"/><Relationship Id="rId6" Type="http://schemas.openxmlformats.org/officeDocument/2006/relationships/diagramColors" Target="../diagrams/colors14.xml"/><Relationship Id="rId5" Type="http://schemas.openxmlformats.org/officeDocument/2006/relationships/diagramQuickStyle" Target="../diagrams/quickStyle14.xml"/><Relationship Id="rId4" Type="http://schemas.openxmlformats.org/officeDocument/2006/relationships/diagramLayout" Target="../diagrams/layout14.xml"/></Relationships>
</file>

<file path=ppt/slides/_rels/slide1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8" Type="http://schemas.openxmlformats.org/officeDocument/2006/relationships/hyperlink" Target="http://dx.doi.org/10.1016/b978-0-12-815799-2.00015-0" TargetMode="External"/><Relationship Id="rId3" Type="http://schemas.openxmlformats.org/officeDocument/2006/relationships/hyperlink" Target="http://dx.doi.org/10.1016/b978-0-12-814033-8.00014-x" TargetMode="External"/><Relationship Id="rId7" Type="http://schemas.openxmlformats.org/officeDocument/2006/relationships/hyperlink" Target="http://dx.doi.org/10.1016/B978-0-12-814487-9.00009-0" TargetMode="External"/><Relationship Id="rId2" Type="http://schemas.openxmlformats.org/officeDocument/2006/relationships/hyperlink" Target="http://dx.doi.org/10.1016/j.addr.2007.10.010" TargetMode="External"/><Relationship Id="rId1" Type="http://schemas.openxmlformats.org/officeDocument/2006/relationships/slideLayout" Target="../slideLayouts/slideLayout2.xml"/><Relationship Id="rId6" Type="http://schemas.openxmlformats.org/officeDocument/2006/relationships/hyperlink" Target="http://dx.doi.org/10.1615/CritRevTherDrugCarrierSyst.v26.i5.10" TargetMode="External"/><Relationship Id="rId5" Type="http://schemas.openxmlformats.org/officeDocument/2006/relationships/hyperlink" Target="http://dx.doi.org/10.1016/j.ddtec.2018.06.005" TargetMode="External"/><Relationship Id="rId10" Type="http://schemas.openxmlformats.org/officeDocument/2006/relationships/image" Target="../media/image4.jpg"/><Relationship Id="rId4" Type="http://schemas.openxmlformats.org/officeDocument/2006/relationships/hyperlink" Target="http://dx.doi.org/10.1016/j.addr.2018.07.001" TargetMode="External"/><Relationship Id="rId9" Type="http://schemas.openxmlformats.org/officeDocument/2006/relationships/hyperlink" Target="http://dx.doi.org/10.1016/j.ijpharm.2020.119180" TargetMode="External"/></Relationships>
</file>

<file path=ppt/slides/_rels/slide21.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4.jp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7" Type="http://schemas.openxmlformats.org/officeDocument/2006/relationships/image" Target="../media/image4.jpg"/><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7" Type="http://schemas.openxmlformats.org/officeDocument/2006/relationships/image" Target="../media/image4.jpg"/><Relationship Id="rId2" Type="http://schemas.openxmlformats.org/officeDocument/2006/relationships/diagramData" Target="../diagrams/data3.xml"/><Relationship Id="rId1" Type="http://schemas.openxmlformats.org/officeDocument/2006/relationships/slideLayout" Target="../slideLayouts/slideLayout7.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_rels/slide7.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8.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9.xml.rels><?xml version="1.0" encoding="UTF-8" standalone="yes"?>
<Relationships xmlns="http://schemas.openxmlformats.org/package/2006/relationships"><Relationship Id="rId8" Type="http://schemas.openxmlformats.org/officeDocument/2006/relationships/image" Target="../media/image4.jpg"/><Relationship Id="rId3" Type="http://schemas.openxmlformats.org/officeDocument/2006/relationships/diagramData" Target="../diagrams/data7.xml"/><Relationship Id="rId7" Type="http://schemas.microsoft.com/office/2007/relationships/diagramDrawing" Target="../diagrams/drawing7.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Colors" Target="../diagrams/colors7.xml"/><Relationship Id="rId5" Type="http://schemas.openxmlformats.org/officeDocument/2006/relationships/diagramQuickStyle" Target="../diagrams/quickStyle7.xml"/><Relationship Id="rId4" Type="http://schemas.openxmlformats.org/officeDocument/2006/relationships/diagramLayout" Target="../diagrams/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0" y="2212622"/>
            <a:ext cx="8906933" cy="3077766"/>
          </a:xfrm>
          <a:prstGeom prst="rect">
            <a:avLst/>
          </a:prstGeom>
          <a:noFill/>
        </p:spPr>
        <p:txBody>
          <a:bodyPr wrap="square" rtlCol="0">
            <a:spAutoFit/>
          </a:bodyPr>
          <a:lstStyle/>
          <a:p>
            <a:pPr algn="ctr"/>
            <a:r>
              <a:rPr lang="en-US" sz="2400" b="1" dirty="0">
                <a:solidFill>
                  <a:schemeClr val="accent5"/>
                </a:solidFill>
                <a:latin typeface="Palatino Linotype" panose="02040502050505030304" pitchFamily="18" charset="0"/>
                <a:ea typeface="Calibri" panose="020F0502020204030204" pitchFamily="34" charset="0"/>
                <a:cs typeface="Times New Roman" panose="02020603050405020304" pitchFamily="18" charset="0"/>
              </a:rPr>
              <a:t>Self-Nano Emulsifying Drug-Delivery Systems: From the Development to The Current Applications and Update of the Biopharmaceutical Aspect</a:t>
            </a:r>
            <a:endParaRPr lang="en-US" sz="2400" dirty="0">
              <a:solidFill>
                <a:schemeClr val="accent5"/>
              </a:solidFill>
              <a:latin typeface="Palatino Linotype" panose="02040502050505030304" pitchFamily="18" charset="0"/>
              <a:ea typeface="Calibri" panose="020F0502020204030204" pitchFamily="34" charset="0"/>
              <a:cs typeface="Times New Roman" panose="02020603050405020304" pitchFamily="18" charset="0"/>
            </a:endParaRPr>
          </a:p>
          <a:p>
            <a:pPr algn="ctr"/>
            <a:endParaRPr lang="fr-FR" dirty="0">
              <a:latin typeface="Palatino Linotype" panose="02040502050505030304" pitchFamily="18" charset="0"/>
            </a:endParaRPr>
          </a:p>
          <a:p>
            <a:pPr algn="ctr"/>
            <a:r>
              <a:rPr lang="it-IT" b="1" dirty="0">
                <a:solidFill>
                  <a:schemeClr val="accent6">
                    <a:lumMod val="75000"/>
                  </a:schemeClr>
                </a:solidFill>
                <a:latin typeface="Palatino Linotype" panose="02040502050505030304" pitchFamily="18" charset="0"/>
              </a:rPr>
              <a:t>Sheetal S Buddhadev</a:t>
            </a:r>
            <a:r>
              <a:rPr lang="it-IT" b="1" baseline="30000" dirty="0">
                <a:solidFill>
                  <a:schemeClr val="accent6">
                    <a:lumMod val="75000"/>
                  </a:schemeClr>
                </a:solidFill>
                <a:latin typeface="Palatino Linotype" panose="02040502050505030304" pitchFamily="18" charset="0"/>
              </a:rPr>
              <a:t>1</a:t>
            </a:r>
            <a:r>
              <a:rPr lang="it-IT" b="1" dirty="0">
                <a:solidFill>
                  <a:schemeClr val="accent6">
                    <a:lumMod val="75000"/>
                  </a:schemeClr>
                </a:solidFill>
                <a:latin typeface="Palatino Linotype" panose="02040502050505030304" pitchFamily="18" charset="0"/>
              </a:rPr>
              <a:t>*, Kevin C Garala</a:t>
            </a:r>
            <a:r>
              <a:rPr lang="it-IT" b="1" baseline="30000" dirty="0">
                <a:solidFill>
                  <a:schemeClr val="accent6">
                    <a:lumMod val="75000"/>
                  </a:schemeClr>
                </a:solidFill>
                <a:latin typeface="Palatino Linotype" panose="02040502050505030304" pitchFamily="18" charset="0"/>
              </a:rPr>
              <a:t>2</a:t>
            </a:r>
          </a:p>
          <a:p>
            <a:endParaRPr lang="fr-FR" dirty="0">
              <a:latin typeface="Palatino Linotype" panose="02040502050505030304" pitchFamily="18" charset="0"/>
            </a:endParaRPr>
          </a:p>
          <a:p>
            <a:r>
              <a:rPr lang="en-US" baseline="30000" dirty="0">
                <a:latin typeface="Palatino Linotype" panose="02040502050505030304" pitchFamily="18" charset="0"/>
              </a:rPr>
              <a:t>1</a:t>
            </a:r>
            <a:r>
              <a:rPr lang="en-US" dirty="0">
                <a:latin typeface="Palatino Linotype" panose="02040502050505030304" pitchFamily="18" charset="0"/>
              </a:rPr>
              <a:t> </a:t>
            </a:r>
            <a:r>
              <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Research Scholar, School of Pharmaceutical Sciences, Atmiya University, India. </a:t>
            </a:r>
          </a:p>
          <a:p>
            <a:r>
              <a:rPr lang="en-US" dirty="0">
                <a:solidFill>
                  <a:srgbClr val="C00000"/>
                </a:solidFill>
                <a:latin typeface="Calibri" panose="020F0502020204030204" pitchFamily="34" charset="0"/>
                <a:cs typeface="Times New Roman" panose="02020603050405020304" pitchFamily="18" charset="0"/>
              </a:rPr>
              <a:t>  Assistant Professor, Noble Pharmacy College, Junagadh, India</a:t>
            </a:r>
            <a:endParaRPr lang="fr-FR" dirty="0">
              <a:solidFill>
                <a:srgbClr val="C00000"/>
              </a:solidFill>
              <a:latin typeface="Palatino Linotype" panose="02040502050505030304" pitchFamily="18" charset="0"/>
            </a:endParaRPr>
          </a:p>
          <a:p>
            <a:r>
              <a:rPr lang="en-US" sz="1800" baseline="30000" dirty="0">
                <a:solidFill>
                  <a:srgbClr val="C00000"/>
                </a:solidFill>
                <a:effectLst/>
                <a:latin typeface="Palatino Linotype" panose="02040502050505030304" pitchFamily="18" charset="0"/>
                <a:ea typeface="Calibri" panose="020F0502020204030204" pitchFamily="34" charset="0"/>
                <a:cs typeface="Times New Roman" panose="02020603050405020304" pitchFamily="18" charset="0"/>
              </a:rPr>
              <a:t>2</a:t>
            </a:r>
            <a:r>
              <a:rPr lang="en-US" dirty="0">
                <a:solidFill>
                  <a:srgbClr val="C00000"/>
                </a:solidFill>
                <a:latin typeface="Palatino Linotype" panose="02040502050505030304" pitchFamily="18" charset="0"/>
              </a:rPr>
              <a:t> </a:t>
            </a:r>
            <a:r>
              <a:rPr lang="en-US" sz="1800" dirty="0">
                <a:solidFill>
                  <a:srgbClr val="C00000"/>
                </a:solidFill>
                <a:effectLst/>
                <a:latin typeface="Calibri" panose="020F0502020204030204" pitchFamily="34" charset="0"/>
                <a:ea typeface="Calibri" panose="020F0502020204030204" pitchFamily="34" charset="0"/>
                <a:cs typeface="Times New Roman" panose="02020603050405020304" pitchFamily="18" charset="0"/>
              </a:rPr>
              <a:t>Associate Professor, School of Pharmaceutical Sciences, Atmiya University, India. </a:t>
            </a:r>
          </a:p>
          <a:p>
            <a:r>
              <a:rPr lang="en-US" sz="1400" dirty="0">
                <a:latin typeface="Palatino Linotype" panose="02040502050505030304" pitchFamily="18" charset="0"/>
              </a:rPr>
              <a:t>		</a:t>
            </a:r>
            <a:r>
              <a:rPr lang="en-US" sz="1400" b="1" dirty="0">
                <a:latin typeface="Palatino Linotype" panose="02040502050505030304" pitchFamily="18" charset="0"/>
              </a:rPr>
              <a:t>        * </a:t>
            </a:r>
            <a:r>
              <a:rPr lang="en-US" sz="1400" dirty="0">
                <a:solidFill>
                  <a:srgbClr val="0070C0"/>
                </a:solidFill>
                <a:effectLst/>
                <a:latin typeface="Palatino Linotype" panose="02040502050505030304" pitchFamily="18" charset="0"/>
                <a:ea typeface="Calibri" panose="020F0502020204030204" pitchFamily="34" charset="0"/>
                <a:cs typeface="Times New Roman" panose="02020603050405020304" pitchFamily="18" charset="0"/>
              </a:rPr>
              <a:t>Correspondence: sheetal.buddhadev@ngivbt.edu.in</a:t>
            </a:r>
            <a:endParaRPr lang="fr-FR" sz="1400" dirty="0">
              <a:solidFill>
                <a:srgbClr val="0070C0"/>
              </a:solidFill>
              <a:latin typeface="Palatino Linotype" panose="02040502050505030304" pitchFamily="18" charset="0"/>
            </a:endParaRPr>
          </a:p>
        </p:txBody>
      </p:sp>
      <p:pic>
        <p:nvPicPr>
          <p:cNvPr id="3" name="Picture 2">
            <a:extLst>
              <a:ext uri="{FF2B5EF4-FFF2-40B4-BE49-F238E27FC236}">
                <a16:creationId xmlns:a16="http://schemas.microsoft.com/office/drawing/2014/main" id="{E15CAC4B-2BFF-4046-920A-E6E35735262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1241778"/>
          </a:xfrm>
          <a:prstGeom prst="rect">
            <a:avLst/>
          </a:prstGeom>
        </p:spPr>
      </p:pic>
      <p:pic>
        <p:nvPicPr>
          <p:cNvPr id="7" name="Picture 6">
            <a:extLst>
              <a:ext uri="{FF2B5EF4-FFF2-40B4-BE49-F238E27FC236}">
                <a16:creationId xmlns:a16="http://schemas.microsoft.com/office/drawing/2014/main" id="{1ABB3F47-7E27-4EF1-9EB3-91C015CC749A}"/>
              </a:ext>
            </a:extLst>
          </p:cNvPr>
          <p:cNvPicPr/>
          <p:nvPr/>
        </p:nvPicPr>
        <p:blipFill>
          <a:blip r:embed="rId3" cstate="print"/>
          <a:stretch>
            <a:fillRect/>
          </a:stretch>
        </p:blipFill>
        <p:spPr>
          <a:xfrm>
            <a:off x="720725" y="5567387"/>
            <a:ext cx="1809750" cy="1154089"/>
          </a:xfrm>
          <a:prstGeom prst="rect">
            <a:avLst/>
          </a:prstGeom>
        </p:spPr>
      </p:pic>
      <p:pic>
        <p:nvPicPr>
          <p:cNvPr id="8" name="Picture 7">
            <a:extLst>
              <a:ext uri="{FF2B5EF4-FFF2-40B4-BE49-F238E27FC236}">
                <a16:creationId xmlns:a16="http://schemas.microsoft.com/office/drawing/2014/main" id="{F9481937-4539-4071-9636-72D6F0CBB0F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324600" y="5473700"/>
            <a:ext cx="1905000" cy="13843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860529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020713" y="112889"/>
            <a:ext cx="5757332" cy="824089"/>
          </a:xfrm>
          <a:solidFill>
            <a:schemeClr val="accent5"/>
          </a:solidFill>
        </p:spPr>
        <p:txBody>
          <a:bodyPr>
            <a:normAutofit/>
          </a:bodyPr>
          <a:lstStyle/>
          <a:p>
            <a:pPr algn="ctr"/>
            <a:r>
              <a:rPr lang="en-IN" sz="2400" b="1" i="0" baseline="0" dirty="0">
                <a:solidFill>
                  <a:schemeClr val="bg1"/>
                </a:solidFill>
                <a:latin typeface="Palatino Linotype" panose="02040502050505030304" pitchFamily="18" charset="0"/>
                <a:cs typeface="Times New Roman" panose="02020603050405020304" pitchFamily="18" charset="0"/>
              </a:rPr>
              <a:t>COMPOSITION OF SNEDDS </a:t>
            </a:r>
            <a:r>
              <a:rPr lang="en-IN" sz="2000" b="1" i="0" baseline="0" dirty="0">
                <a:solidFill>
                  <a:schemeClr val="bg1"/>
                </a:solidFill>
                <a:latin typeface="Palatino Linotype" panose="02040502050505030304" pitchFamily="18" charset="0"/>
                <a:cs typeface="Times New Roman" panose="02020603050405020304" pitchFamily="18" charset="0"/>
              </a:rPr>
              <a:t>(4)</a:t>
            </a:r>
            <a:br>
              <a:rPr lang="en-IN" sz="2400" b="1" dirty="0">
                <a:solidFill>
                  <a:schemeClr val="bg1"/>
                </a:solidFill>
                <a:latin typeface="Palatino Linotype" panose="02040502050505030304" pitchFamily="18" charset="0"/>
                <a:cs typeface="Times New Roman" panose="02020603050405020304" pitchFamily="18" charset="0"/>
              </a:rPr>
            </a:br>
            <a:endParaRPr lang="en-US" sz="2400" b="1" dirty="0">
              <a:solidFill>
                <a:schemeClr val="bg1"/>
              </a:solidFill>
              <a:latin typeface="Times New Roman" pitchFamily="18" charset="0"/>
              <a:cs typeface="Times New Roman" pitchFamily="18" charset="0"/>
            </a:endParaRPr>
          </a:p>
        </p:txBody>
      </p:sp>
      <p:sp>
        <p:nvSpPr>
          <p:cNvPr id="3" name="Content Placeholder 2"/>
          <p:cNvSpPr>
            <a:spLocks noGrp="1"/>
          </p:cNvSpPr>
          <p:nvPr>
            <p:ph idx="1"/>
          </p:nvPr>
        </p:nvSpPr>
        <p:spPr>
          <a:xfrm>
            <a:off x="203200" y="1041992"/>
            <a:ext cx="8579556" cy="4999372"/>
          </a:xfrm>
        </p:spPr>
        <p:txBody>
          <a:bodyPr>
            <a:normAutofit/>
          </a:bodyPr>
          <a:lstStyle/>
          <a:p>
            <a:pPr algn="just">
              <a:buClr>
                <a:schemeClr val="accent5"/>
              </a:buClr>
              <a:buFont typeface="Wingdings" panose="05000000000000000000" pitchFamily="2" charset="2"/>
              <a:buChar char="Ø"/>
            </a:pPr>
            <a:r>
              <a:rPr lang="en-US" sz="2400" b="1" u="sng" dirty="0">
                <a:solidFill>
                  <a:srgbClr val="C00000"/>
                </a:solidFill>
                <a:effectLst/>
                <a:latin typeface="Palatino Linotype" panose="02040502050505030304" pitchFamily="18" charset="0"/>
                <a:ea typeface="Calibri" panose="020F0502020204030204" pitchFamily="34" charset="0"/>
                <a:cs typeface="Times New Roman" panose="02020603050405020304" pitchFamily="18" charset="0"/>
              </a:rPr>
              <a:t>Viscosity Enhancers </a:t>
            </a:r>
          </a:p>
          <a:p>
            <a:pPr marL="0" indent="0" algn="just">
              <a:buClr>
                <a:schemeClr val="accent5"/>
              </a:buClr>
              <a:buNone/>
            </a:pPr>
            <a:r>
              <a:rPr lang="en-US" sz="2000" dirty="0">
                <a:effectLst/>
                <a:latin typeface="Palatino Linotype" panose="02040502050505030304" pitchFamily="18" charset="0"/>
                <a:ea typeface="Times New Roman" panose="02020603050405020304" pitchFamily="18" charset="0"/>
                <a:cs typeface="Times New Roman" panose="02020603050405020304" pitchFamily="18" charset="0"/>
              </a:rPr>
              <a:t>The viscosity of the emulsions can be altered by the use of additional material such as acetyl alcohol, tragacanth, beeswax and stearic acids</a:t>
            </a:r>
            <a:r>
              <a:rPr lang="en-US" sz="2000" spc="5"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n-US" sz="2000" dirty="0">
                <a:effectLst/>
                <a:latin typeface="Palatino Linotype" panose="02040502050505030304" pitchFamily="18" charset="0"/>
                <a:ea typeface="Times New Roman" panose="02020603050405020304" pitchFamily="18" charset="0"/>
                <a:cs typeface="Times New Roman" panose="02020603050405020304" pitchFamily="18" charset="0"/>
              </a:rPr>
              <a:t>etc.</a:t>
            </a:r>
          </a:p>
          <a:p>
            <a:pPr marL="0" indent="0" algn="just">
              <a:buClr>
                <a:schemeClr val="accent5"/>
              </a:buClr>
              <a:buNone/>
            </a:pPr>
            <a:endParaRPr lang="en-US" sz="2000" dirty="0">
              <a:effectLst/>
              <a:latin typeface="Palatino Linotype" panose="02040502050505030304" pitchFamily="18" charset="0"/>
              <a:ea typeface="Times New Roman" panose="02020603050405020304" pitchFamily="18" charset="0"/>
              <a:cs typeface="Times New Roman" panose="02020603050405020304" pitchFamily="18" charset="0"/>
            </a:endParaRPr>
          </a:p>
          <a:p>
            <a:pPr algn="just">
              <a:buClr>
                <a:schemeClr val="accent5"/>
              </a:buClr>
              <a:buFont typeface="Wingdings" panose="05000000000000000000" pitchFamily="2" charset="2"/>
              <a:buChar char="Ø"/>
            </a:pPr>
            <a:r>
              <a:rPr lang="en-US" sz="2400" b="1" u="sng" dirty="0">
                <a:solidFill>
                  <a:srgbClr val="C00000"/>
                </a:solidFill>
                <a:latin typeface="Palatino Linotype" panose="02040502050505030304" pitchFamily="18" charset="0"/>
                <a:cs typeface="Times New Roman" panose="02020603050405020304" pitchFamily="18" charset="0"/>
              </a:rPr>
              <a:t>Antioxidant agents</a:t>
            </a:r>
          </a:p>
          <a:p>
            <a:pPr marL="0" indent="0" algn="just">
              <a:buNone/>
            </a:pPr>
            <a:r>
              <a:rPr lang="en-US" sz="2000" dirty="0">
                <a:latin typeface="Palatino Linotype" panose="02040502050505030304" pitchFamily="18" charset="0"/>
                <a:cs typeface="Times New Roman" panose="02020603050405020304" pitchFamily="18" charset="0"/>
              </a:rPr>
              <a:t>Lipophilic antioxidants E.g. alpha tocopherol, Propyl gallate, Ascorbic palmitate stabilize the oily content of SNEDDS formulation. </a:t>
            </a:r>
          </a:p>
          <a:p>
            <a:pPr marL="0" indent="0" algn="just">
              <a:buNone/>
            </a:pPr>
            <a:endParaRPr lang="en-US" sz="2000" dirty="0">
              <a:latin typeface="Palatino Linotype" panose="02040502050505030304" pitchFamily="18" charset="0"/>
              <a:cs typeface="Times New Roman" panose="02020603050405020304" pitchFamily="18" charset="0"/>
            </a:endParaRPr>
          </a:p>
          <a:p>
            <a:pPr algn="just">
              <a:buClr>
                <a:schemeClr val="accent5"/>
              </a:buClr>
              <a:buFont typeface="Wingdings" panose="05000000000000000000" pitchFamily="2" charset="2"/>
              <a:buChar char="Ø"/>
            </a:pPr>
            <a:r>
              <a:rPr lang="en-US" sz="2000" dirty="0">
                <a:latin typeface="Palatino Linotype" panose="02040502050505030304" pitchFamily="18" charset="0"/>
                <a:cs typeface="Times New Roman" panose="02020603050405020304" pitchFamily="18" charset="0"/>
              </a:rPr>
              <a:t> </a:t>
            </a:r>
            <a:r>
              <a:rPr lang="en-US" sz="2400" b="1" u="sng" dirty="0">
                <a:solidFill>
                  <a:srgbClr val="C00000"/>
                </a:solidFill>
                <a:effectLst/>
                <a:latin typeface="Palatino Linotype" panose="02040502050505030304" pitchFamily="18" charset="0"/>
                <a:ea typeface="Times New Roman" panose="02020603050405020304" pitchFamily="18" charset="0"/>
                <a:cs typeface="Times New Roman" panose="02020603050405020304" pitchFamily="18" charset="0"/>
              </a:rPr>
              <a:t>Polymers</a:t>
            </a:r>
          </a:p>
          <a:p>
            <a:pPr marL="0" indent="0" algn="just">
              <a:buClr>
                <a:schemeClr val="accent5"/>
              </a:buClr>
              <a:buNone/>
            </a:pPr>
            <a:r>
              <a:rPr lang="en-US" sz="2000" dirty="0">
                <a:effectLst/>
                <a:latin typeface="Palatino Linotype" panose="02040502050505030304" pitchFamily="18" charset="0"/>
                <a:ea typeface="Times New Roman" panose="02020603050405020304" pitchFamily="18" charset="0"/>
                <a:cs typeface="Times New Roman" panose="02020603050405020304" pitchFamily="18" charset="0"/>
              </a:rPr>
              <a:t>Polymer matrix (inert) present in 5 to 40 % w/w, which is not ionizable at physiological pH are able to form matrix. </a:t>
            </a:r>
          </a:p>
          <a:p>
            <a:pPr marL="0" marR="44450" indent="0" algn="just">
              <a:spcBef>
                <a:spcPts val="1005"/>
              </a:spcBef>
              <a:spcAft>
                <a:spcPts val="0"/>
              </a:spcAft>
              <a:buNone/>
              <a:tabLst>
                <a:tab pos="294005" algn="l"/>
              </a:tabLst>
            </a:pPr>
            <a:r>
              <a:rPr lang="en-US" sz="2000" dirty="0">
                <a:effectLst/>
                <a:latin typeface="Palatino Linotype" panose="02040502050505030304" pitchFamily="18" charset="0"/>
                <a:ea typeface="Times New Roman" panose="02020603050405020304" pitchFamily="18" charset="0"/>
                <a:cs typeface="Times New Roman" panose="02020603050405020304" pitchFamily="18" charset="0"/>
              </a:rPr>
              <a:t>    Examples are hydroxyl propyl methyl cellulose, ethyl cellulose,</a:t>
            </a:r>
            <a:r>
              <a:rPr lang="en-US" sz="2000" spc="-5" dirty="0">
                <a:effectLst/>
                <a:latin typeface="Palatino Linotype" panose="02040502050505030304" pitchFamily="18" charset="0"/>
                <a:ea typeface="Times New Roman" panose="02020603050405020304" pitchFamily="18" charset="0"/>
                <a:cs typeface="Times New Roman" panose="02020603050405020304" pitchFamily="18" charset="0"/>
              </a:rPr>
              <a:t> </a:t>
            </a:r>
            <a:r>
              <a:rPr lang="en-US" sz="2000" dirty="0">
                <a:effectLst/>
                <a:latin typeface="Palatino Linotype" panose="02040502050505030304" pitchFamily="18" charset="0"/>
                <a:ea typeface="Times New Roman" panose="02020603050405020304" pitchFamily="18" charset="0"/>
                <a:cs typeface="Times New Roman" panose="02020603050405020304" pitchFamily="18" charset="0"/>
              </a:rPr>
              <a:t>etc.</a:t>
            </a:r>
          </a:p>
          <a:p>
            <a:endParaRPr lang="en-US" sz="2000" dirty="0">
              <a:latin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A8C3BBEE-9985-4662-82A6-90AE065AA01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9644" y="6161704"/>
            <a:ext cx="1264356" cy="61658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
            <a:ext cx="5867400" cy="711199"/>
          </a:xfrm>
          <a:solidFill>
            <a:srgbClr val="0558B3"/>
          </a:solidFill>
        </p:spPr>
        <p:txBody>
          <a:bodyPr>
            <a:normAutofit/>
          </a:bodyPr>
          <a:lstStyle/>
          <a:p>
            <a:pPr algn="ctr"/>
            <a:r>
              <a:rPr lang="en-US" sz="2400" b="1" dirty="0">
                <a:solidFill>
                  <a:schemeClr val="bg1"/>
                </a:solidFill>
                <a:latin typeface="Palatino Linotype" panose="02040502050505030304" pitchFamily="18" charset="0"/>
                <a:cs typeface="Times New Roman" panose="02020603050405020304" pitchFamily="18" charset="0"/>
              </a:rPr>
              <a:t>MECHANISM </a:t>
            </a:r>
            <a:r>
              <a:rPr lang="en-US" sz="2000" b="1" dirty="0">
                <a:solidFill>
                  <a:schemeClr val="bg1"/>
                </a:solidFill>
                <a:latin typeface="Palatino Linotype" panose="02040502050505030304" pitchFamily="18" charset="0"/>
                <a:cs typeface="Times New Roman" panose="02020603050405020304" pitchFamily="18" charset="0"/>
              </a:rPr>
              <a:t>(5)</a:t>
            </a:r>
            <a:endParaRPr lang="en-US" sz="2000" dirty="0">
              <a:solidFill>
                <a:schemeClr val="bg1"/>
              </a:solidFill>
              <a:latin typeface="Palatino Linotype" panose="02040502050505030304" pitchFamily="18" charset="0"/>
              <a:cs typeface="Times New Roman" panose="02020603050405020304" pitchFamily="18" charset="0"/>
            </a:endParaRPr>
          </a:p>
        </p:txBody>
      </p:sp>
      <p:sp>
        <p:nvSpPr>
          <p:cNvPr id="3" name="Content Placeholder 2"/>
          <p:cNvSpPr>
            <a:spLocks noGrp="1"/>
          </p:cNvSpPr>
          <p:nvPr>
            <p:ph idx="1"/>
          </p:nvPr>
        </p:nvSpPr>
        <p:spPr>
          <a:xfrm>
            <a:off x="304800" y="846666"/>
            <a:ext cx="8681156" cy="5931621"/>
          </a:xfrm>
        </p:spPr>
        <p:txBody>
          <a:bodyPr>
            <a:normAutofit fontScale="92500" lnSpcReduction="10000"/>
          </a:bodyPr>
          <a:lstStyle/>
          <a:p>
            <a:pPr algn="just">
              <a:buClr>
                <a:schemeClr val="accent5"/>
              </a:buClr>
              <a:buFont typeface="Wingdings" panose="05000000000000000000" pitchFamily="2" charset="2"/>
              <a:buChar char="Ø"/>
            </a:pPr>
            <a:r>
              <a:rPr lang="en-US" sz="2400" dirty="0">
                <a:latin typeface="Times New Roman" pitchFamily="18" charset="0"/>
                <a:cs typeface="Times New Roman" pitchFamily="18" charset="0"/>
              </a:rPr>
              <a:t>According to Reiss, Self-emulsification occurs when the entropy change that favors dispersion is greater than the energy required to increase the surface area of the dispersion.</a:t>
            </a:r>
          </a:p>
          <a:p>
            <a:pPr algn="just">
              <a:buClr>
                <a:schemeClr val="accent5"/>
              </a:buClr>
              <a:buFont typeface="Wingdings" panose="05000000000000000000" pitchFamily="2" charset="2"/>
              <a:buChar char="Ø"/>
            </a:pPr>
            <a:r>
              <a:rPr lang="en-US" sz="2400" dirty="0">
                <a:latin typeface="Times New Roman" pitchFamily="18" charset="0"/>
                <a:cs typeface="Times New Roman" pitchFamily="18" charset="0"/>
              </a:rPr>
              <a:t>The interface between the oil and aqueous phases is formed upon addition of a binary mixture. This is followed by the solubilization of water within the oil phases as a result of aqueous penetration through the interface.</a:t>
            </a:r>
          </a:p>
          <a:p>
            <a:pPr marL="342900" indent="-342900" algn="just">
              <a:buClr>
                <a:schemeClr val="accent5"/>
              </a:buClr>
              <a:buFont typeface="Wingdings" panose="05000000000000000000" pitchFamily="2" charset="2"/>
              <a:buChar char="Ø"/>
            </a:pPr>
            <a:r>
              <a:rPr lang="en-US" sz="2400" dirty="0">
                <a:latin typeface="Times New Roman" pitchFamily="18" charset="0"/>
                <a:cs typeface="Times New Roman" pitchFamily="18" charset="0"/>
              </a:rPr>
              <a:t>The free energy of the conventional emulsion is a direct function of the energy required to create a new surface between the oil and water phases. In emulsification process the free energy (ΔG) associated is given by the equation.</a:t>
            </a:r>
          </a:p>
          <a:p>
            <a:pPr algn="just">
              <a:buNone/>
            </a:pPr>
            <a:r>
              <a:rPr lang="en-US" sz="2400" b="1" dirty="0">
                <a:latin typeface="Times New Roman" pitchFamily="18" charset="0"/>
                <a:cs typeface="Times New Roman" pitchFamily="18" charset="0"/>
                <a:sym typeface="Symbol"/>
              </a:rPr>
              <a:t>				</a:t>
            </a:r>
            <a:r>
              <a:rPr lang="en-US" sz="2400" b="1" dirty="0">
                <a:latin typeface="Times New Roman" pitchFamily="18" charset="0"/>
                <a:cs typeface="Times New Roman" pitchFamily="18" charset="0"/>
              </a:rPr>
              <a:t>G=</a:t>
            </a:r>
            <a:r>
              <a:rPr lang="en-US" sz="2400" b="1" dirty="0">
                <a:latin typeface="Times New Roman" pitchFamily="18" charset="0"/>
                <a:cs typeface="Times New Roman" pitchFamily="18" charset="0"/>
                <a:sym typeface="Symbol"/>
              </a:rPr>
              <a:t></a:t>
            </a:r>
            <a:r>
              <a:rPr lang="en-US" sz="2400" b="1" dirty="0">
                <a:latin typeface="Times New Roman" pitchFamily="18" charset="0"/>
                <a:cs typeface="Times New Roman" pitchFamily="18" charset="0"/>
              </a:rPr>
              <a:t>N</a:t>
            </a:r>
            <a:r>
              <a:rPr lang="en-US" sz="2400" b="1" dirty="0">
                <a:latin typeface="Times New Roman" pitchFamily="18" charset="0"/>
                <a:cs typeface="Times New Roman" pitchFamily="18" charset="0"/>
                <a:sym typeface="Symbol"/>
              </a:rPr>
              <a:t></a:t>
            </a:r>
            <a:r>
              <a:rPr lang="en-US" sz="2400" b="1" dirty="0">
                <a:latin typeface="Times New Roman" pitchFamily="18" charset="0"/>
                <a:cs typeface="Times New Roman" pitchFamily="18" charset="0"/>
              </a:rPr>
              <a:t>r</a:t>
            </a:r>
            <a:r>
              <a:rPr lang="en-US" sz="2400" b="1" baseline="30000" dirty="0">
                <a:latin typeface="Times New Roman" pitchFamily="18" charset="0"/>
                <a:cs typeface="Times New Roman" pitchFamily="18" charset="0"/>
              </a:rPr>
              <a:t>2</a:t>
            </a:r>
            <a:r>
              <a:rPr lang="en-US" sz="2400" b="1" dirty="0">
                <a:latin typeface="Times New Roman" pitchFamily="18" charset="0"/>
                <a:cs typeface="Times New Roman" pitchFamily="18" charset="0"/>
                <a:sym typeface="Symbol"/>
              </a:rPr>
              <a:t></a:t>
            </a:r>
          </a:p>
          <a:p>
            <a:pPr>
              <a:buNone/>
            </a:pPr>
            <a:r>
              <a:rPr lang="en-US" sz="2400" dirty="0">
                <a:latin typeface="Times New Roman" pitchFamily="18" charset="0"/>
                <a:cs typeface="Times New Roman" pitchFamily="18" charset="0"/>
              </a:rPr>
              <a:t>				where,</a:t>
            </a:r>
          </a:p>
          <a:p>
            <a:pPr>
              <a:buNone/>
            </a:pPr>
            <a:r>
              <a:rPr lang="en-US" sz="2400" dirty="0">
                <a:latin typeface="Times New Roman" pitchFamily="18" charset="0"/>
                <a:cs typeface="Times New Roman" pitchFamily="18" charset="0"/>
              </a:rPr>
              <a:t>      			 ΔG = free energy associated with the process</a:t>
            </a:r>
          </a:p>
          <a:p>
            <a:pPr>
              <a:buNone/>
            </a:pPr>
            <a:r>
              <a:rPr lang="en-US" sz="2400" dirty="0">
                <a:latin typeface="Times New Roman" pitchFamily="18" charset="0"/>
                <a:cs typeface="Times New Roman" pitchFamily="18" charset="0"/>
              </a:rPr>
              <a:t>       			   N = number of droplets</a:t>
            </a:r>
          </a:p>
          <a:p>
            <a:pPr>
              <a:buNone/>
            </a:pPr>
            <a:r>
              <a:rPr lang="en-US" sz="2400" dirty="0">
                <a:latin typeface="Times New Roman" pitchFamily="18" charset="0"/>
                <a:cs typeface="Times New Roman" pitchFamily="18" charset="0"/>
              </a:rPr>
              <a:t>      			     r = Radius of droplets</a:t>
            </a:r>
          </a:p>
          <a:p>
            <a:pPr>
              <a:buNone/>
            </a:pPr>
            <a:r>
              <a:rPr lang="en-US" sz="2400" dirty="0">
                <a:latin typeface="Times New Roman" pitchFamily="18" charset="0"/>
                <a:cs typeface="Times New Roman" pitchFamily="18" charset="0"/>
              </a:rPr>
              <a:t>      			    </a:t>
            </a:r>
            <a:r>
              <a:rPr lang="az-Cyrl-AZ" sz="2400" dirty="0">
                <a:latin typeface="Times New Roman" pitchFamily="18" charset="0"/>
                <a:cs typeface="Times New Roman" pitchFamily="18" charset="0"/>
              </a:rPr>
              <a:t>б = </a:t>
            </a:r>
            <a:r>
              <a:rPr lang="en-US" sz="2400" dirty="0">
                <a:latin typeface="Times New Roman" pitchFamily="18" charset="0"/>
                <a:cs typeface="Times New Roman" pitchFamily="18" charset="0"/>
              </a:rPr>
              <a:t>interfacial energy</a:t>
            </a:r>
          </a:p>
          <a:p>
            <a:pPr algn="just">
              <a:buClr>
                <a:schemeClr val="accent2"/>
              </a:buClr>
              <a:buFont typeface="Wingdings" panose="05000000000000000000" pitchFamily="2" charset="2"/>
              <a:buChar char="Ø"/>
            </a:pPr>
            <a:endParaRPr lang="en-US" sz="2400" dirty="0">
              <a:latin typeface="Times New Roman" pitchFamily="18" charset="0"/>
              <a:cs typeface="Times New Roman" pitchFamily="18" charset="0"/>
            </a:endParaRPr>
          </a:p>
          <a:p>
            <a:pPr algn="just">
              <a:buClr>
                <a:schemeClr val="accent2"/>
              </a:buClr>
              <a:buFont typeface="Wingdings" panose="05000000000000000000" pitchFamily="2" charset="2"/>
              <a:buChar char="Ø"/>
            </a:pPr>
            <a:endParaRPr lang="en-US" sz="2400" dirty="0">
              <a:latin typeface="Times New Roman" pitchFamily="18" charset="0"/>
              <a:cs typeface="Times New Roman" pitchFamily="18" charset="0"/>
            </a:endParaRPr>
          </a:p>
        </p:txBody>
      </p:sp>
      <p:pic>
        <p:nvPicPr>
          <p:cNvPr id="5" name="Picture 4">
            <a:extLst>
              <a:ext uri="{FF2B5EF4-FFF2-40B4-BE49-F238E27FC236}">
                <a16:creationId xmlns:a16="http://schemas.microsoft.com/office/drawing/2014/main" id="{28F9F156-A1E7-42DB-A297-ADFB24F499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9644" y="6337005"/>
            <a:ext cx="1264356" cy="441283"/>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711578119"/>
              </p:ext>
            </p:extLst>
          </p:nvPr>
        </p:nvGraphicFramePr>
        <p:xfrm>
          <a:off x="457199" y="0"/>
          <a:ext cx="8506178" cy="68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a:xfrm>
            <a:off x="152400" y="838200"/>
            <a:ext cx="8810977" cy="5715000"/>
          </a:xfrm>
        </p:spPr>
        <p:txBody>
          <a:bodyPr>
            <a:noAutofit/>
          </a:bodyPr>
          <a:lstStyle/>
          <a:p>
            <a:pPr marL="0" indent="0" algn="just">
              <a:buNone/>
            </a:pPr>
            <a:r>
              <a:rPr lang="en-IN" sz="1800" b="1" dirty="0">
                <a:solidFill>
                  <a:srgbClr val="C00000"/>
                </a:solidFill>
                <a:latin typeface="Palatino Linotype" panose="02040502050505030304" pitchFamily="18" charset="0"/>
                <a:cs typeface="Times New Roman" pitchFamily="18" charset="0"/>
              </a:rPr>
              <a:t> </a:t>
            </a:r>
            <a:endParaRPr lang="en-US" sz="2000" dirty="0">
              <a:latin typeface="Palatino Linotype" panose="02040502050505030304" pitchFamily="18" charset="0"/>
              <a:cs typeface="Times New Roman" pitchFamily="18" charset="0"/>
            </a:endParaRPr>
          </a:p>
          <a:p>
            <a:pPr marL="0" indent="0" algn="just">
              <a:lnSpc>
                <a:spcPct val="150000"/>
              </a:lnSpc>
              <a:buNone/>
            </a:pPr>
            <a:r>
              <a:rPr lang="en-US" sz="2000" dirty="0">
                <a:latin typeface="Palatino Linotype" panose="02040502050505030304" pitchFamily="18" charset="0"/>
                <a:cs typeface="Times New Roman" pitchFamily="18" charset="0"/>
              </a:rPr>
              <a:t>  </a:t>
            </a:r>
            <a:endParaRPr lang="en-IN" sz="2000" dirty="0">
              <a:solidFill>
                <a:schemeClr val="tx1"/>
              </a:solidFill>
              <a:latin typeface="Palatino Linotype" panose="02040502050505030304" pitchFamily="18" charset="0"/>
              <a:cs typeface="Times New Roman" pitchFamily="18" charset="0"/>
            </a:endParaRPr>
          </a:p>
          <a:p>
            <a:pPr marL="0" indent="0">
              <a:buFont typeface="Wingdings" pitchFamily="2" charset="2"/>
              <a:buChar char="v"/>
            </a:pPr>
            <a:endParaRPr lang="en-IN" sz="1800" dirty="0">
              <a:solidFill>
                <a:schemeClr val="tx1"/>
              </a:solidFill>
              <a:latin typeface="Palatino Linotype" panose="02040502050505030304" pitchFamily="18" charset="0"/>
              <a:cs typeface="Times New Roman" pitchFamily="18" charset="0"/>
            </a:endParaRPr>
          </a:p>
          <a:p>
            <a:pPr marL="0" indent="0">
              <a:buFont typeface="Wingdings" pitchFamily="2" charset="2"/>
              <a:buChar char="v"/>
            </a:pPr>
            <a:endParaRPr lang="en-IN" sz="1800" dirty="0">
              <a:solidFill>
                <a:schemeClr val="tx1"/>
              </a:solidFill>
              <a:latin typeface="Palatino Linotype" panose="02040502050505030304" pitchFamily="18" charset="0"/>
              <a:cs typeface="Times New Roman" pitchFamily="18" charset="0"/>
            </a:endParaRPr>
          </a:p>
          <a:p>
            <a:pPr marL="0" indent="0">
              <a:buFont typeface="Wingdings" pitchFamily="2" charset="2"/>
              <a:buChar char="v"/>
            </a:pPr>
            <a:endParaRPr lang="en-IN" sz="1800" dirty="0">
              <a:solidFill>
                <a:schemeClr val="tx1"/>
              </a:solidFill>
              <a:latin typeface="Palatino Linotype" panose="02040502050505030304" pitchFamily="18" charset="0"/>
              <a:cs typeface="Times New Roman" pitchFamily="18" charset="0"/>
            </a:endParaRPr>
          </a:p>
        </p:txBody>
      </p:sp>
      <p:pic>
        <p:nvPicPr>
          <p:cNvPr id="6" name="Picture 5">
            <a:extLst>
              <a:ext uri="{FF2B5EF4-FFF2-40B4-BE49-F238E27FC236}">
                <a16:creationId xmlns:a16="http://schemas.microsoft.com/office/drawing/2014/main" id="{D2D85E86-9773-435D-BB4B-F73CE4852A7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79644" y="6254044"/>
            <a:ext cx="1264356" cy="524244"/>
          </a:xfrm>
          <a:prstGeom prst="rect">
            <a:avLst/>
          </a:prstGeom>
        </p:spPr>
      </p:pic>
      <p:graphicFrame>
        <p:nvGraphicFramePr>
          <p:cNvPr id="8" name="Diagram 7">
            <a:extLst>
              <a:ext uri="{FF2B5EF4-FFF2-40B4-BE49-F238E27FC236}">
                <a16:creationId xmlns:a16="http://schemas.microsoft.com/office/drawing/2014/main" id="{7E7C46DA-9C46-49E7-AC2A-4F93EA1A3A41}"/>
              </a:ext>
            </a:extLst>
          </p:cNvPr>
          <p:cNvGraphicFramePr/>
          <p:nvPr>
            <p:extLst>
              <p:ext uri="{D42A27DB-BD31-4B8C-83A1-F6EECF244321}">
                <p14:modId xmlns:p14="http://schemas.microsoft.com/office/powerpoint/2010/main" val="1752654527"/>
              </p:ext>
            </p:extLst>
          </p:nvPr>
        </p:nvGraphicFramePr>
        <p:xfrm>
          <a:off x="1524000" y="1397000"/>
          <a:ext cx="6096000" cy="4857044"/>
        </p:xfrm>
        <a:graphic>
          <a:graphicData uri="http://schemas.openxmlformats.org/drawingml/2006/diagram">
            <dgm:relIds xmlns:dgm="http://schemas.openxmlformats.org/drawingml/2006/diagram" xmlns:r="http://schemas.openxmlformats.org/officeDocument/2006/relationships" r:dm="rId9" r:lo="rId10" r:qs="rId11" r:cs="rId12"/>
          </a:graphicData>
        </a:graphic>
      </p:graphicFrame>
    </p:spTree>
    <p:extLst>
      <p:ext uri="{BB962C8B-B14F-4D97-AF65-F5344CB8AC3E}">
        <p14:creationId xmlns:p14="http://schemas.microsoft.com/office/powerpoint/2010/main" val="802639254"/>
      </p:ext>
    </p:extLst>
  </p:cSld>
  <p:clrMapOvr>
    <a:masterClrMapping/>
  </p:clrMapOvr>
  <p:transition>
    <p:zoom/>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Rectangle 2"/>
          <p:cNvSpPr>
            <a:spLocks noChangeArrowheads="1"/>
          </p:cNvSpPr>
          <p:nvPr/>
        </p:nvSpPr>
        <p:spPr bwMode="auto">
          <a:xfrm>
            <a:off x="0" y="192733"/>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a:ln>
                <a:noFill/>
              </a:ln>
              <a:solidFill>
                <a:schemeClr val="tx1"/>
              </a:solidFill>
              <a:effectLst/>
              <a:latin typeface="Arial" pitchFamily="34" charset="0"/>
              <a:cs typeface="Arial" pitchFamily="34" charset="0"/>
            </a:endParaRPr>
          </a:p>
        </p:txBody>
      </p:sp>
      <p:sp>
        <p:nvSpPr>
          <p:cNvPr id="6" name="Rectangle 5"/>
          <p:cNvSpPr/>
          <p:nvPr/>
        </p:nvSpPr>
        <p:spPr>
          <a:xfrm>
            <a:off x="0" y="228600"/>
            <a:ext cx="9144000" cy="461665"/>
          </a:xfrm>
          <a:prstGeom prst="rect">
            <a:avLst/>
          </a:prstGeom>
        </p:spPr>
        <p:txBody>
          <a:bodyPr wrap="square">
            <a:spAutoFit/>
          </a:bodyPr>
          <a:lstStyle/>
          <a:p>
            <a:pPr algn="ctr"/>
            <a:r>
              <a:rPr lang="en-US" sz="2400" b="1" dirty="0">
                <a:solidFill>
                  <a:srgbClr val="002060"/>
                </a:solidFill>
                <a:latin typeface="Times New Roman" panose="02020603050405020304" pitchFamily="18" charset="0"/>
                <a:cs typeface="Times New Roman" panose="02020603050405020304" pitchFamily="18" charset="0"/>
              </a:rPr>
              <a:t>Method of preparation of SEDDS</a:t>
            </a:r>
          </a:p>
        </p:txBody>
      </p:sp>
      <p:graphicFrame>
        <p:nvGraphicFramePr>
          <p:cNvPr id="11" name="Diagram 10"/>
          <p:cNvGraphicFramePr/>
          <p:nvPr>
            <p:extLst>
              <p:ext uri="{D42A27DB-BD31-4B8C-83A1-F6EECF244321}">
                <p14:modId xmlns:p14="http://schemas.microsoft.com/office/powerpoint/2010/main" val="3516325574"/>
              </p:ext>
            </p:extLst>
          </p:nvPr>
        </p:nvGraphicFramePr>
        <p:xfrm>
          <a:off x="323850" y="5099872"/>
          <a:ext cx="8001000" cy="154306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3" name="Diagram 12"/>
          <p:cNvGraphicFramePr/>
          <p:nvPr>
            <p:extLst>
              <p:ext uri="{D42A27DB-BD31-4B8C-83A1-F6EECF244321}">
                <p14:modId xmlns:p14="http://schemas.microsoft.com/office/powerpoint/2010/main" val="785727901"/>
              </p:ext>
            </p:extLst>
          </p:nvPr>
        </p:nvGraphicFramePr>
        <p:xfrm>
          <a:off x="269875" y="984104"/>
          <a:ext cx="7978775" cy="656429"/>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6" name="Diagram 15"/>
          <p:cNvGraphicFramePr/>
          <p:nvPr>
            <p:extLst>
              <p:ext uri="{D42A27DB-BD31-4B8C-83A1-F6EECF244321}">
                <p14:modId xmlns:p14="http://schemas.microsoft.com/office/powerpoint/2010/main" val="185078213"/>
              </p:ext>
            </p:extLst>
          </p:nvPr>
        </p:nvGraphicFramePr>
        <p:xfrm>
          <a:off x="269875" y="2105880"/>
          <a:ext cx="7959725" cy="802333"/>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sp>
        <p:nvSpPr>
          <p:cNvPr id="8" name="Down Arrow 7"/>
          <p:cNvSpPr/>
          <p:nvPr/>
        </p:nvSpPr>
        <p:spPr>
          <a:xfrm>
            <a:off x="4222750" y="1640533"/>
            <a:ext cx="304800" cy="41084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Down Arrow 8"/>
          <p:cNvSpPr/>
          <p:nvPr/>
        </p:nvSpPr>
        <p:spPr>
          <a:xfrm>
            <a:off x="4222750" y="4728965"/>
            <a:ext cx="304800" cy="370907"/>
          </a:xfrm>
          <a:prstGeom prst="downArrow">
            <a:avLst>
              <a:gd name="adj1" fmla="val 50000"/>
              <a:gd name="adj2" fmla="val 75926"/>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 name="Diagram 9"/>
          <p:cNvGraphicFramePr/>
          <p:nvPr>
            <p:extLst>
              <p:ext uri="{D42A27DB-BD31-4B8C-83A1-F6EECF244321}">
                <p14:modId xmlns:p14="http://schemas.microsoft.com/office/powerpoint/2010/main" val="1718905144"/>
              </p:ext>
            </p:extLst>
          </p:nvPr>
        </p:nvGraphicFramePr>
        <p:xfrm>
          <a:off x="533400" y="0"/>
          <a:ext cx="8001000" cy="838200"/>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pSp>
        <p:nvGrpSpPr>
          <p:cNvPr id="12" name="Group 11"/>
          <p:cNvGrpSpPr/>
          <p:nvPr/>
        </p:nvGrpSpPr>
        <p:grpSpPr>
          <a:xfrm>
            <a:off x="269875" y="3283187"/>
            <a:ext cx="7905750" cy="1445777"/>
            <a:chOff x="-94580" y="-719648"/>
            <a:chExt cx="6038563" cy="2010799"/>
          </a:xfrm>
          <a:solidFill>
            <a:srgbClr val="FF0000"/>
          </a:solidFill>
        </p:grpSpPr>
        <p:sp>
          <p:nvSpPr>
            <p:cNvPr id="14" name="Rectangle 13"/>
            <p:cNvSpPr/>
            <p:nvPr/>
          </p:nvSpPr>
          <p:spPr>
            <a:xfrm>
              <a:off x="0" y="0"/>
              <a:ext cx="5791200" cy="1219200"/>
            </a:xfrm>
            <a:prstGeom prst="rect">
              <a:avLst/>
            </a:prstGeom>
            <a:grpFill/>
          </p:spPr>
          <p:style>
            <a:lnRef idx="0">
              <a:schemeClr val="lt1">
                <a:hueOff val="0"/>
                <a:satOff val="0"/>
                <a:lumOff val="0"/>
                <a:alphaOff val="0"/>
              </a:schemeClr>
            </a:lnRef>
            <a:fillRef idx="3">
              <a:scrgbClr r="0" g="0" b="0"/>
            </a:fillRef>
            <a:effectRef idx="3">
              <a:schemeClr val="accent1">
                <a:hueOff val="0"/>
                <a:satOff val="0"/>
                <a:lumOff val="0"/>
                <a:alphaOff val="0"/>
              </a:schemeClr>
            </a:effectRef>
            <a:fontRef idx="minor">
              <a:schemeClr val="lt1"/>
            </a:fontRef>
          </p:style>
        </p:sp>
        <p:sp>
          <p:nvSpPr>
            <p:cNvPr id="15" name="Rectangle 14"/>
            <p:cNvSpPr/>
            <p:nvPr/>
          </p:nvSpPr>
          <p:spPr>
            <a:xfrm>
              <a:off x="-94580" y="-719648"/>
              <a:ext cx="6038563" cy="2010799"/>
            </a:xfrm>
            <a:prstGeom prst="rect">
              <a:avLst/>
            </a:prstGeom>
            <a:solidFill>
              <a:srgbClr val="FF0000"/>
            </a:solidFill>
          </p:spPr>
          <p:style>
            <a:lnRef idx="0">
              <a:scrgbClr r="0" g="0" b="0"/>
            </a:lnRef>
            <a:fillRef idx="0">
              <a:scrgbClr r="0" g="0" b="0"/>
            </a:fillRef>
            <a:effectRef idx="0">
              <a:scrgbClr r="0" g="0" b="0"/>
            </a:effectRef>
            <a:fontRef idx="minor">
              <a:schemeClr val="lt1"/>
            </a:fontRef>
          </p:style>
          <p:txBody>
            <a:bodyPr spcFirstLastPara="0" vert="horz" wrap="square" lIns="128016" tIns="128016" rIns="128016" bIns="128016" numCol="1" spcCol="1270" anchor="ctr" anchorCtr="0">
              <a:noAutofit/>
            </a:bodyPr>
            <a:lstStyle/>
            <a:p>
              <a:pPr lvl="0" algn="just" defTabSz="800100" rtl="0">
                <a:lnSpc>
                  <a:spcPct val="90000"/>
                </a:lnSpc>
                <a:spcBef>
                  <a:spcPct val="0"/>
                </a:spcBef>
                <a:spcAft>
                  <a:spcPct val="35000"/>
                </a:spcAft>
              </a:pPr>
              <a:r>
                <a:rPr lang="en-US" sz="2000" b="1" kern="1200" dirty="0">
                  <a:latin typeface="Palatino Linotype" panose="02040502050505030304" pitchFamily="18" charset="0"/>
                  <a:cs typeface="Times New Roman" pitchFamily="18" charset="0"/>
                </a:rPr>
                <a:t>Preparation of series of SNEDDS system containing drug with various concentration of oil and surfactant and co surfactant </a:t>
              </a:r>
              <a:r>
                <a:rPr lang="en-US" sz="2000" b="1" kern="1200" dirty="0" err="1">
                  <a:latin typeface="Palatino Linotype" panose="02040502050505030304" pitchFamily="18" charset="0"/>
                  <a:cs typeface="Times New Roman" pitchFamily="18" charset="0"/>
                </a:rPr>
                <a:t>byusing</a:t>
              </a:r>
              <a:r>
                <a:rPr lang="en-US" sz="2000" b="1" kern="1200" dirty="0">
                  <a:latin typeface="Palatino Linotype" panose="02040502050505030304" pitchFamily="18" charset="0"/>
                  <a:cs typeface="Times New Roman" pitchFamily="18" charset="0"/>
                </a:rPr>
                <a:t> </a:t>
              </a:r>
              <a:r>
                <a:rPr lang="en-US" sz="2000" b="1" dirty="0">
                  <a:latin typeface="Palatino Linotype" panose="02040502050505030304" pitchFamily="18" charset="0"/>
                  <a:cs typeface="Times New Roman" pitchFamily="18" charset="0"/>
                </a:rPr>
                <a:t>T</a:t>
              </a:r>
              <a:r>
                <a:rPr lang="en-US" sz="2000" b="1" kern="1200" dirty="0">
                  <a:latin typeface="Palatino Linotype" panose="02040502050505030304" pitchFamily="18" charset="0"/>
                  <a:cs typeface="Times New Roman" pitchFamily="18" charset="0"/>
                </a:rPr>
                <a:t>er</a:t>
              </a:r>
              <a:r>
                <a:rPr lang="en-US" sz="2000" b="1" dirty="0">
                  <a:latin typeface="Palatino Linotype" panose="02040502050505030304" pitchFamily="18" charset="0"/>
                  <a:cs typeface="Times New Roman" pitchFamily="18" charset="0"/>
                </a:rPr>
                <a:t>nary</a:t>
              </a:r>
              <a:r>
                <a:rPr lang="en-US" sz="2000" b="1" kern="1200" dirty="0">
                  <a:latin typeface="Palatino Linotype" panose="02040502050505030304" pitchFamily="18" charset="0"/>
                  <a:cs typeface="Times New Roman" pitchFamily="18" charset="0"/>
                </a:rPr>
                <a:t> Diagram</a:t>
              </a:r>
            </a:p>
          </p:txBody>
        </p:sp>
      </p:grpSp>
      <p:sp>
        <p:nvSpPr>
          <p:cNvPr id="17" name="Down Arrow 16"/>
          <p:cNvSpPr/>
          <p:nvPr/>
        </p:nvSpPr>
        <p:spPr>
          <a:xfrm>
            <a:off x="4210050" y="2949016"/>
            <a:ext cx="304800" cy="35590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9" name="Picture 18">
            <a:extLst>
              <a:ext uri="{FF2B5EF4-FFF2-40B4-BE49-F238E27FC236}">
                <a16:creationId xmlns:a16="http://schemas.microsoft.com/office/drawing/2014/main" id="{D10371B8-B27F-4533-B2F5-9086914E33CF}"/>
              </a:ext>
            </a:extLst>
          </p:cNvPr>
          <p:cNvPicPr>
            <a:picLocks noChangeAspect="1"/>
          </p:cNvPicPr>
          <p:nvPr/>
        </p:nvPicPr>
        <p:blipFill>
          <a:blip r:embed="rId23">
            <a:extLst>
              <a:ext uri="{28A0092B-C50C-407E-A947-70E740481C1C}">
                <a14:useLocalDpi xmlns:a14="http://schemas.microsoft.com/office/drawing/2010/main" val="0"/>
              </a:ext>
            </a:extLst>
          </a:blip>
          <a:stretch>
            <a:fillRect/>
          </a:stretch>
        </p:blipFill>
        <p:spPr>
          <a:xfrm>
            <a:off x="8153400" y="6367552"/>
            <a:ext cx="990600" cy="410736"/>
          </a:xfrm>
          <a:prstGeom prst="rect">
            <a:avLst/>
          </a:prstGeom>
        </p:spPr>
      </p:pic>
    </p:spTree>
  </p:cSld>
  <p:clrMapOvr>
    <a:masterClrMapping/>
  </p:clrMapOvr>
  <p:transition>
    <p:zoom dir="in"/>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
            <a:ext cx="8534400" cy="711199"/>
          </a:xfrm>
          <a:solidFill>
            <a:srgbClr val="0070C0"/>
          </a:solidFill>
        </p:spPr>
        <p:txBody>
          <a:bodyPr>
            <a:normAutofit fontScale="90000"/>
          </a:bodyPr>
          <a:lstStyle/>
          <a:p>
            <a:pPr algn="ctr"/>
            <a:r>
              <a:rPr lang="en-US" sz="2700" b="1" dirty="0">
                <a:solidFill>
                  <a:schemeClr val="bg1"/>
                </a:solidFill>
                <a:latin typeface="Palatino Linotype" panose="02040502050505030304" pitchFamily="18" charset="0"/>
                <a:cs typeface="Times New Roman" pitchFamily="18" charset="0"/>
              </a:rPr>
              <a:t>CHARACTERIZATION OF SNEDDS  FORMULATIONS</a:t>
            </a:r>
            <a:r>
              <a:rPr lang="en-US" sz="2200" b="1" dirty="0">
                <a:solidFill>
                  <a:schemeClr val="bg1"/>
                </a:solidFill>
                <a:latin typeface="Palatino Linotype" panose="02040502050505030304" pitchFamily="18" charset="0"/>
                <a:cs typeface="Times New Roman" pitchFamily="18" charset="0"/>
              </a:rPr>
              <a:t>(8)</a:t>
            </a:r>
            <a:endParaRPr lang="en-US" sz="2200" dirty="0">
              <a:solidFill>
                <a:schemeClr val="bg1"/>
              </a:solidFill>
              <a:latin typeface="Palatino Linotype" panose="02040502050505030304" pitchFamily="18" charset="0"/>
              <a:cs typeface="Times New Roman" panose="02020603050405020304" pitchFamily="18" charset="0"/>
            </a:endParaRPr>
          </a:p>
        </p:txBody>
      </p:sp>
      <p:sp>
        <p:nvSpPr>
          <p:cNvPr id="3" name="Content Placeholder 2"/>
          <p:cNvSpPr>
            <a:spLocks noGrp="1"/>
          </p:cNvSpPr>
          <p:nvPr>
            <p:ph idx="1"/>
          </p:nvPr>
        </p:nvSpPr>
        <p:spPr>
          <a:xfrm>
            <a:off x="304800" y="711200"/>
            <a:ext cx="8681156" cy="6067088"/>
          </a:xfrm>
        </p:spPr>
        <p:txBody>
          <a:bodyPr>
            <a:normAutofit/>
          </a:bodyPr>
          <a:lstStyle/>
          <a:p>
            <a:pPr marL="0" indent="0" algn="just">
              <a:buClr>
                <a:schemeClr val="accent5"/>
              </a:buClr>
              <a:buNone/>
            </a:pPr>
            <a:r>
              <a:rPr lang="en-US" sz="2400" dirty="0">
                <a:latin typeface="Times New Roman" pitchFamily="18" charset="0"/>
                <a:cs typeface="Times New Roman" pitchFamily="18" charset="0"/>
              </a:rPr>
              <a:t>		</a:t>
            </a:r>
          </a:p>
          <a:p>
            <a:pPr algn="just">
              <a:buClr>
                <a:schemeClr val="accent2"/>
              </a:buClr>
              <a:buFont typeface="Wingdings" panose="05000000000000000000" pitchFamily="2" charset="2"/>
              <a:buChar char="Ø"/>
            </a:pPr>
            <a:endParaRPr lang="en-US" sz="2400" dirty="0">
              <a:latin typeface="Times New Roman" pitchFamily="18" charset="0"/>
              <a:cs typeface="Times New Roman" pitchFamily="18" charset="0"/>
            </a:endParaRPr>
          </a:p>
          <a:p>
            <a:pPr algn="just">
              <a:buClr>
                <a:schemeClr val="accent2"/>
              </a:buClr>
              <a:buFont typeface="Wingdings" panose="05000000000000000000" pitchFamily="2" charset="2"/>
              <a:buChar char="Ø"/>
            </a:pPr>
            <a:endParaRPr lang="en-US" sz="2400" dirty="0">
              <a:latin typeface="Times New Roman" pitchFamily="18" charset="0"/>
              <a:cs typeface="Times New Roman" pitchFamily="18" charset="0"/>
            </a:endParaRPr>
          </a:p>
        </p:txBody>
      </p:sp>
      <p:pic>
        <p:nvPicPr>
          <p:cNvPr id="5" name="Picture 4">
            <a:extLst>
              <a:ext uri="{FF2B5EF4-FFF2-40B4-BE49-F238E27FC236}">
                <a16:creationId xmlns:a16="http://schemas.microsoft.com/office/drawing/2014/main" id="{28F9F156-A1E7-42DB-A297-ADFB24F499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9644" y="6378222"/>
            <a:ext cx="1264356" cy="400066"/>
          </a:xfrm>
          <a:prstGeom prst="rect">
            <a:avLst/>
          </a:prstGeom>
        </p:spPr>
      </p:pic>
      <p:pic>
        <p:nvPicPr>
          <p:cNvPr id="6" name="Picture 5">
            <a:extLst>
              <a:ext uri="{FF2B5EF4-FFF2-40B4-BE49-F238E27FC236}">
                <a16:creationId xmlns:a16="http://schemas.microsoft.com/office/drawing/2014/main" id="{14A49471-D400-407C-AB22-160E76234EE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9644" y="6254044"/>
            <a:ext cx="1264356" cy="524244"/>
          </a:xfrm>
          <a:prstGeom prst="rect">
            <a:avLst/>
          </a:prstGeom>
        </p:spPr>
      </p:pic>
      <p:graphicFrame>
        <p:nvGraphicFramePr>
          <p:cNvPr id="4" name="Diagram 3">
            <a:extLst>
              <a:ext uri="{FF2B5EF4-FFF2-40B4-BE49-F238E27FC236}">
                <a16:creationId xmlns:a16="http://schemas.microsoft.com/office/drawing/2014/main" id="{097099E4-7924-4A71-92A2-9A3ECA968A52}"/>
              </a:ext>
            </a:extLst>
          </p:cNvPr>
          <p:cNvGraphicFramePr/>
          <p:nvPr>
            <p:extLst>
              <p:ext uri="{D42A27DB-BD31-4B8C-83A1-F6EECF244321}">
                <p14:modId xmlns:p14="http://schemas.microsoft.com/office/powerpoint/2010/main" val="1744999075"/>
              </p:ext>
            </p:extLst>
          </p:nvPr>
        </p:nvGraphicFramePr>
        <p:xfrm>
          <a:off x="304801" y="925689"/>
          <a:ext cx="8444088" cy="565573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144990222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
            <a:ext cx="5867400" cy="711199"/>
          </a:xfrm>
          <a:solidFill>
            <a:srgbClr val="0558B3"/>
          </a:solidFill>
        </p:spPr>
        <p:txBody>
          <a:bodyPr>
            <a:normAutofit/>
          </a:bodyPr>
          <a:lstStyle/>
          <a:p>
            <a:pPr algn="ctr"/>
            <a:r>
              <a:rPr lang="en-US" sz="2400" b="1" dirty="0">
                <a:solidFill>
                  <a:schemeClr val="bg1"/>
                </a:solidFill>
                <a:latin typeface="Palatino Linotype" panose="02040502050505030304" pitchFamily="18" charset="0"/>
                <a:cs typeface="Times New Roman" panose="02020603050405020304" pitchFamily="18" charset="0"/>
              </a:rPr>
              <a:t>SOLID-SNEDDS</a:t>
            </a:r>
            <a:r>
              <a:rPr lang="en-US" sz="2000" b="1" dirty="0">
                <a:solidFill>
                  <a:schemeClr val="bg1"/>
                </a:solidFill>
                <a:latin typeface="Palatino Linotype" panose="02040502050505030304" pitchFamily="18" charset="0"/>
                <a:cs typeface="Times New Roman" panose="02020603050405020304" pitchFamily="18" charset="0"/>
              </a:rPr>
              <a:t>(9)</a:t>
            </a:r>
          </a:p>
        </p:txBody>
      </p:sp>
      <p:sp>
        <p:nvSpPr>
          <p:cNvPr id="3" name="Content Placeholder 2"/>
          <p:cNvSpPr>
            <a:spLocks noGrp="1"/>
          </p:cNvSpPr>
          <p:nvPr>
            <p:ph idx="1"/>
          </p:nvPr>
        </p:nvSpPr>
        <p:spPr>
          <a:xfrm>
            <a:off x="304800" y="711200"/>
            <a:ext cx="8681156" cy="6067088"/>
          </a:xfrm>
        </p:spPr>
        <p:txBody>
          <a:bodyPr>
            <a:normAutofit/>
          </a:bodyPr>
          <a:lstStyle/>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Despite</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the</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benefits</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provided</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by</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liquid</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SNEDDS,</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drawbacks</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such</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as</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drug/components</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precipitation when stored, interactions between the filling and the capsule shell, and formulation</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stability during storage are common issues faced by Liquid SNEDDS. </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The main strategy applied to</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overcome</a:t>
            </a:r>
            <a:r>
              <a:rPr lang="en-US" sz="2000" spc="-4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these</a:t>
            </a:r>
            <a:r>
              <a:rPr lang="en-US" sz="20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challenges</a:t>
            </a:r>
            <a:r>
              <a:rPr lang="en-US" sz="20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is</a:t>
            </a:r>
            <a:r>
              <a:rPr lang="en-US" sz="20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to</a:t>
            </a:r>
            <a:r>
              <a:rPr lang="en-US" sz="20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transform</a:t>
            </a:r>
            <a:r>
              <a:rPr lang="en-US" sz="20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liquid</a:t>
            </a:r>
            <a:r>
              <a:rPr lang="en-US" sz="20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SNEDDS</a:t>
            </a:r>
            <a:r>
              <a:rPr lang="en-US" sz="20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into</a:t>
            </a:r>
            <a:r>
              <a:rPr lang="en-US" sz="2000" spc="-4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solid</a:t>
            </a:r>
            <a:r>
              <a:rPr lang="en-US" sz="20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dosage</a:t>
            </a:r>
            <a:r>
              <a:rPr lang="en-US" sz="20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SNEDDS</a:t>
            </a:r>
            <a:r>
              <a:rPr lang="en-US" sz="20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formulations.</a:t>
            </a:r>
            <a:r>
              <a:rPr lang="en-US" sz="2000" spc="-240" dirty="0">
                <a:effectLst/>
                <a:latin typeface="Palatino Linotype" panose="02040502050505030304" pitchFamily="18" charset="0"/>
                <a:ea typeface="Calibri" panose="020F0502020204030204" pitchFamily="34" charset="0"/>
                <a:cs typeface="Times New Roman" panose="02020603050405020304" pitchFamily="18" charset="0"/>
              </a:rPr>
              <a:t> </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It is assumed that the conversion of liquid SNEDDS to solid SNEDDS provides relatively lower</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production cost, better formulation stability, ease of handing, precise dosing, and, consequently,</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better</a:t>
            </a:r>
            <a:r>
              <a:rPr lang="en-US" sz="20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patient</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compliance. </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Generally, the techniques employed to develop solid SNEDDSs include:	</a:t>
            </a:r>
          </a:p>
          <a:p>
            <a:pPr algn="just">
              <a:buClr>
                <a:schemeClr val="accent5"/>
              </a:buClr>
              <a:buFont typeface="Wingdings" panose="05000000000000000000" pitchFamily="2" charset="2"/>
              <a:buChar char="v"/>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Adsorption onto inert</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carriers</a:t>
            </a:r>
          </a:p>
          <a:p>
            <a:pPr>
              <a:buClr>
                <a:schemeClr val="accent5"/>
              </a:buClr>
              <a:buFont typeface="Wingdings" panose="05000000000000000000" pitchFamily="2" charset="2"/>
              <a:buChar char="v"/>
            </a:pPr>
            <a:r>
              <a:rPr lang="en-US" sz="2000" dirty="0">
                <a:latin typeface="Palatino Linotype" panose="02040502050505030304" pitchFamily="18" charset="0"/>
                <a:ea typeface="Calibri" panose="020F0502020204030204" pitchFamily="34" charset="0"/>
                <a:cs typeface="Times New Roman" panose="02020603050405020304" pitchFamily="18" charset="0"/>
              </a:rPr>
              <a:t>S</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pray drying</a:t>
            </a:r>
          </a:p>
          <a:p>
            <a:pPr>
              <a:buClr>
                <a:schemeClr val="accent5"/>
              </a:buClr>
              <a:buFont typeface="Wingdings" panose="05000000000000000000" pitchFamily="2" charset="2"/>
              <a:buChar char="v"/>
            </a:pPr>
            <a:r>
              <a:rPr lang="en-US" sz="2000" dirty="0">
                <a:latin typeface="Palatino Linotype" panose="02040502050505030304" pitchFamily="18" charset="0"/>
                <a:ea typeface="Calibri" panose="020F0502020204030204" pitchFamily="34" charset="0"/>
                <a:cs typeface="Times New Roman" panose="02020603050405020304" pitchFamily="18" charset="0"/>
              </a:rPr>
              <a:t>M</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elt granulation</a:t>
            </a:r>
          </a:p>
          <a:p>
            <a:pPr>
              <a:buClr>
                <a:schemeClr val="accent5"/>
              </a:buClr>
              <a:buFont typeface="Wingdings" panose="05000000000000000000" pitchFamily="2" charset="2"/>
              <a:buChar char="v"/>
            </a:pPr>
            <a:r>
              <a:rPr lang="en-US" sz="2000" dirty="0">
                <a:latin typeface="Palatino Linotype" panose="02040502050505030304" pitchFamily="18" charset="0"/>
                <a:ea typeface="Calibri" panose="020F0502020204030204" pitchFamily="34" charset="0"/>
                <a:cs typeface="Times New Roman" panose="02020603050405020304" pitchFamily="18" charset="0"/>
              </a:rPr>
              <a:t>E</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xtrusion-Spheronization</a:t>
            </a:r>
            <a:endParaRPr lang="en-US" sz="2000" dirty="0">
              <a:latin typeface="Palatino Linotype" panose="02040502050505030304" pitchFamily="18" charset="0"/>
              <a:ea typeface="Calibri" panose="020F0502020204030204" pitchFamily="34" charset="0"/>
              <a:cs typeface="Times New Roman" panose="02020603050405020304" pitchFamily="18" charset="0"/>
            </a:endParaRPr>
          </a:p>
          <a:p>
            <a:pPr marL="457200" lvl="1" indent="0">
              <a:buClr>
                <a:schemeClr val="accent5"/>
              </a:buClr>
              <a:buNone/>
            </a:pPr>
            <a:r>
              <a:rPr lang="en-US" sz="2000" b="1" dirty="0">
                <a:latin typeface="Palatino Linotype" panose="02040502050505030304" pitchFamily="18" charset="0"/>
                <a:cs typeface="Times New Roman" pitchFamily="18" charset="0"/>
                <a:sym typeface="Symbol"/>
              </a:rPr>
              <a:t>		</a:t>
            </a:r>
            <a:r>
              <a:rPr lang="en-US" sz="2400" b="1" dirty="0">
                <a:latin typeface="Times New Roman" pitchFamily="18" charset="0"/>
                <a:cs typeface="Times New Roman" pitchFamily="18" charset="0"/>
                <a:sym typeface="Symbol"/>
              </a:rPr>
              <a:t>	</a:t>
            </a:r>
            <a:endParaRPr lang="en-US" sz="2400" dirty="0">
              <a:latin typeface="Times New Roman" pitchFamily="18" charset="0"/>
              <a:cs typeface="Times New Roman" pitchFamily="18" charset="0"/>
            </a:endParaRPr>
          </a:p>
          <a:p>
            <a:pPr algn="just">
              <a:buClr>
                <a:schemeClr val="accent2"/>
              </a:buClr>
              <a:buFont typeface="Wingdings" panose="05000000000000000000" pitchFamily="2" charset="2"/>
              <a:buChar char="Ø"/>
            </a:pPr>
            <a:endParaRPr lang="en-US" sz="2400" dirty="0">
              <a:latin typeface="Times New Roman" pitchFamily="18" charset="0"/>
              <a:cs typeface="Times New Roman" pitchFamily="18" charset="0"/>
            </a:endParaRPr>
          </a:p>
        </p:txBody>
      </p:sp>
      <p:pic>
        <p:nvPicPr>
          <p:cNvPr id="5" name="Picture 4">
            <a:extLst>
              <a:ext uri="{FF2B5EF4-FFF2-40B4-BE49-F238E27FC236}">
                <a16:creationId xmlns:a16="http://schemas.microsoft.com/office/drawing/2014/main" id="{28F9F156-A1E7-42DB-A297-ADFB24F499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9644" y="6287911"/>
            <a:ext cx="1264356" cy="490377"/>
          </a:xfrm>
          <a:prstGeom prst="rect">
            <a:avLst/>
          </a:prstGeom>
        </p:spPr>
      </p:pic>
    </p:spTree>
    <p:extLst>
      <p:ext uri="{BB962C8B-B14F-4D97-AF65-F5344CB8AC3E}">
        <p14:creationId xmlns:p14="http://schemas.microsoft.com/office/powerpoint/2010/main" val="61240412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044" y="1"/>
            <a:ext cx="8827912" cy="711199"/>
          </a:xfrm>
          <a:solidFill>
            <a:srgbClr val="0558B3"/>
          </a:solidFill>
        </p:spPr>
        <p:txBody>
          <a:bodyPr>
            <a:normAutofit fontScale="90000"/>
          </a:bodyPr>
          <a:lstStyle/>
          <a:p>
            <a:pPr algn="ctr"/>
            <a:r>
              <a:rPr lang="en-US" sz="2400" b="1" spc="-5"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BIOPHARMACEUTICAL ASPECTS FOR FORMULATION DESIGN</a:t>
            </a:r>
            <a:r>
              <a:rPr lang="en-US" sz="2400" b="1" dirty="0">
                <a:solidFill>
                  <a:schemeClr val="bg1"/>
                </a:solidFill>
                <a:latin typeface="Palatino Linotype" panose="02040502050505030304" pitchFamily="18" charset="0"/>
                <a:cs typeface="Times New Roman" panose="02020603050405020304" pitchFamily="18" charset="0"/>
              </a:rPr>
              <a:t> </a:t>
            </a:r>
            <a:r>
              <a:rPr lang="en-US" sz="2200" b="1" dirty="0">
                <a:solidFill>
                  <a:schemeClr val="bg1"/>
                </a:solidFill>
                <a:latin typeface="Palatino Linotype" panose="02040502050505030304" pitchFamily="18" charset="0"/>
                <a:cs typeface="Times New Roman" panose="02020603050405020304" pitchFamily="18" charset="0"/>
              </a:rPr>
              <a:t>(8)</a:t>
            </a:r>
          </a:p>
        </p:txBody>
      </p:sp>
      <p:sp>
        <p:nvSpPr>
          <p:cNvPr id="3" name="Content Placeholder 2"/>
          <p:cNvSpPr>
            <a:spLocks noGrp="1"/>
          </p:cNvSpPr>
          <p:nvPr>
            <p:ph idx="1"/>
          </p:nvPr>
        </p:nvSpPr>
        <p:spPr>
          <a:xfrm>
            <a:off x="112889" y="711200"/>
            <a:ext cx="8873067" cy="6067088"/>
          </a:xfrm>
        </p:spPr>
        <p:txBody>
          <a:bodyPr>
            <a:normAutofit lnSpcReduction="10000"/>
          </a:bodyPr>
          <a:lstStyle/>
          <a:p>
            <a:pPr marR="0" algn="just">
              <a:lnSpc>
                <a:spcPct val="102000"/>
              </a:lnSpc>
              <a:spcBef>
                <a:spcPts val="30"/>
              </a:spcBef>
              <a:spcAft>
                <a:spcPts val="0"/>
              </a:spcAft>
              <a:buClr>
                <a:schemeClr val="accent5"/>
              </a:buClr>
              <a:buFont typeface="Wingdings" panose="05000000000000000000" pitchFamily="2" charset="2"/>
              <a:buChar char="Ø"/>
            </a:pP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The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efficiency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of the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formulation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is case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speciﬁc </a:t>
            </a:r>
            <a:r>
              <a:rPr lang="en-US" sz="2000" spc="15"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in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most </a:t>
            </a:r>
            <a:r>
              <a:rPr lang="en-US" sz="2000" spc="15"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instances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thus,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composition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of the formulation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should</a:t>
            </a:r>
            <a:r>
              <a:rPr lang="en-US" sz="2000" spc="-4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be</a:t>
            </a:r>
            <a:r>
              <a:rPr lang="en-US" sz="2000" spc="-4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determined</a:t>
            </a:r>
            <a:r>
              <a:rPr lang="en-US" sz="2000" spc="-4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spc="15"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very</a:t>
            </a:r>
            <a:r>
              <a:rPr lang="en-US" sz="2000" spc="-4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carefully.</a:t>
            </a:r>
            <a:r>
              <a:rPr lang="en-US" sz="2000" spc="-4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endPar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endParaRPr>
          </a:p>
          <a:p>
            <a:pPr marR="0" algn="just">
              <a:lnSpc>
                <a:spcPct val="102000"/>
              </a:lnSpc>
              <a:spcBef>
                <a:spcPts val="30"/>
              </a:spcBef>
              <a:spcAft>
                <a:spcPts val="0"/>
              </a:spcAft>
              <a:buClr>
                <a:schemeClr val="accent5"/>
              </a:buClr>
              <a:buFont typeface="Wingdings" panose="05000000000000000000" pitchFamily="2" charset="2"/>
              <a:buChar char="Ø"/>
            </a:pP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Since</a:t>
            </a:r>
            <a:r>
              <a:rPr lang="en-US" sz="2000" spc="-4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a</a:t>
            </a:r>
            <a:r>
              <a:rPr lang="en-US" sz="2000" spc="-4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relatively high</a:t>
            </a:r>
            <a:r>
              <a:rPr lang="en-US" sz="2000" spc="-135"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concentration</a:t>
            </a:r>
            <a:r>
              <a:rPr lang="en-US" sz="2000" spc="-13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of</a:t>
            </a:r>
            <a:r>
              <a:rPr lang="en-US" sz="2000" spc="-13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surfactants</a:t>
            </a:r>
            <a:r>
              <a:rPr lang="en-US" sz="2000" spc="-13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is</a:t>
            </a:r>
            <a:r>
              <a:rPr lang="en-US" sz="2000" spc="-13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generally</a:t>
            </a:r>
            <a:r>
              <a:rPr lang="en-US" sz="2000" spc="-13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employed in the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SNEDDS formulation, toxicity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of the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surfactant being used should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be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taken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into account. </a:t>
            </a:r>
          </a:p>
          <a:p>
            <a:pPr marR="0" algn="just">
              <a:lnSpc>
                <a:spcPct val="102000"/>
              </a:lnSpc>
              <a:spcBef>
                <a:spcPts val="30"/>
              </a:spcBef>
              <a:spcAft>
                <a:spcPts val="0"/>
              </a:spcAft>
              <a:buClr>
                <a:schemeClr val="accent5"/>
              </a:buClr>
              <a:buFont typeface="Wingdings" panose="05000000000000000000" pitchFamily="2" charset="2"/>
              <a:buChar char="Ø"/>
            </a:pP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A systematic elucidation of the rationale may be achieved by a pre selecting excipients for their fatty acid make up, melt characteristics, HLB or emulsiﬁcation properties and overall digestibility.</a:t>
            </a:r>
            <a:endPar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endParaRPr>
          </a:p>
          <a:p>
            <a:pPr marR="0" algn="just">
              <a:lnSpc>
                <a:spcPct val="102000"/>
              </a:lnSpc>
              <a:spcBef>
                <a:spcPts val="30"/>
              </a:spcBef>
              <a:spcAft>
                <a:spcPts val="0"/>
              </a:spcAft>
              <a:buClr>
                <a:schemeClr val="accent5"/>
              </a:buClr>
              <a:buFont typeface="Wingdings" panose="05000000000000000000" pitchFamily="2" charset="2"/>
              <a:buChar char="Ø"/>
            </a:pP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Conducting binary screening with the preselected excipients for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drug solubility, compatibility, stability,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and dis</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solution/dispersion</a:t>
            </a:r>
            <a:r>
              <a:rPr lang="en-US" sz="2000" spc="-13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properties</a:t>
            </a:r>
            <a:r>
              <a:rPr lang="en-US" sz="2000" spc="-13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to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identify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one or more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suitable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systems for further </a:t>
            </a:r>
            <a:r>
              <a:rPr lang="en-US" sz="2000" spc="15"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studies.</a:t>
            </a:r>
            <a:endPar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endParaRPr>
          </a:p>
          <a:p>
            <a:pPr marR="0" algn="just">
              <a:lnSpc>
                <a:spcPct val="102000"/>
              </a:lnSpc>
              <a:spcBef>
                <a:spcPts val="30"/>
              </a:spcBef>
              <a:spcAft>
                <a:spcPts val="0"/>
              </a:spcAft>
              <a:buClr>
                <a:schemeClr val="accent5"/>
              </a:buClr>
              <a:buFont typeface="Wingdings" panose="05000000000000000000" pitchFamily="2" charset="2"/>
              <a:buChar char="Ø"/>
            </a:pPr>
            <a:r>
              <a:rPr lang="en-US" sz="2000" spc="15"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Ide</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ntifying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the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formulation techniques suitable</a:t>
            </a:r>
            <a:r>
              <a:rPr lang="en-US" sz="2000" spc="-8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for</a:t>
            </a:r>
            <a:r>
              <a:rPr lang="en-US" sz="2000" spc="-75"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the</a:t>
            </a:r>
            <a:r>
              <a:rPr lang="en-US" sz="2000" spc="-8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dosage</a:t>
            </a:r>
            <a:r>
              <a:rPr lang="en-US" sz="2000" spc="-75"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form</a:t>
            </a:r>
            <a:r>
              <a:rPr lang="en-US" sz="2000" spc="-8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intended as well as conﬁrming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the </a:t>
            </a:r>
            <a:r>
              <a:rPr lang="en-US" sz="2000" i="1"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in </a:t>
            </a:r>
            <a:r>
              <a:rPr lang="en-US" sz="2000" i="1"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vivo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performance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of the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chosen formulation system </a:t>
            </a:r>
            <a:r>
              <a:rPr lang="en-US" sz="200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in </a:t>
            </a:r>
            <a:r>
              <a:rPr lang="en-US" sz="2000" spc="10"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appropriate animal </a:t>
            </a:r>
            <a:r>
              <a:rPr lang="en-US" sz="2000" spc="15" dirty="0">
                <a:solidFill>
                  <a:srgbClr val="231F20"/>
                </a:solidFill>
                <a:effectLst/>
                <a:latin typeface="Palatino Linotype" panose="02040502050505030304" pitchFamily="18" charset="0"/>
                <a:ea typeface="Palatino Linotype" panose="02040502050505030304" pitchFamily="18" charset="0"/>
                <a:cs typeface="Palatino Linotype" panose="02040502050505030304" pitchFamily="18" charset="0"/>
              </a:rPr>
              <a:t>models.</a:t>
            </a:r>
          </a:p>
          <a:p>
            <a:pPr algn="just">
              <a:lnSpc>
                <a:spcPct val="102000"/>
              </a:lnSpc>
              <a:spcBef>
                <a:spcPts val="30"/>
              </a:spcBef>
              <a:buClr>
                <a:schemeClr val="accent5"/>
              </a:buClr>
              <a:buFont typeface="Wingdings" panose="05000000000000000000" pitchFamily="2" charset="2"/>
              <a:buChar char="Ø"/>
            </a:pPr>
            <a:r>
              <a:rPr lang="en-US" sz="2000" spc="15" dirty="0">
                <a:solidFill>
                  <a:srgbClr val="231F20"/>
                </a:solidFill>
                <a:effectLst/>
                <a:latin typeface="Palatino Linotype" panose="02040502050505030304" pitchFamily="18" charset="0"/>
                <a:ea typeface="Calibri" panose="020F0502020204030204" pitchFamily="34" charset="0"/>
                <a:cs typeface="Tunga" panose="020B0502040204020203" pitchFamily="34" charset="0"/>
              </a:rPr>
              <a:t>O</a:t>
            </a:r>
            <a:r>
              <a:rPr lang="en-US" sz="2000" spc="10" dirty="0">
                <a:solidFill>
                  <a:srgbClr val="231F20"/>
                </a:solidFill>
                <a:effectLst/>
                <a:latin typeface="Palatino Linotype" panose="02040502050505030304" pitchFamily="18" charset="0"/>
                <a:ea typeface="Calibri" panose="020F0502020204030204" pitchFamily="34" charset="0"/>
                <a:cs typeface="Tunga" panose="020B0502040204020203" pitchFamily="34" charset="0"/>
              </a:rPr>
              <a:t>ptimizing </a:t>
            </a:r>
            <a:r>
              <a:rPr lang="en-US" sz="2000" dirty="0">
                <a:solidFill>
                  <a:srgbClr val="231F20"/>
                </a:solidFill>
                <a:effectLst/>
                <a:latin typeface="Palatino Linotype" panose="02040502050505030304" pitchFamily="18" charset="0"/>
                <a:ea typeface="Calibri" panose="020F0502020204030204" pitchFamily="34" charset="0"/>
                <a:cs typeface="Tunga" panose="020B0502040204020203" pitchFamily="34" charset="0"/>
              </a:rPr>
              <a:t>the</a:t>
            </a:r>
            <a:r>
              <a:rPr lang="en-US" sz="2000" spc="-75" dirty="0">
                <a:solidFill>
                  <a:srgbClr val="231F20"/>
                </a:solidFill>
                <a:effectLst/>
                <a:latin typeface="Palatino Linotype" panose="02040502050505030304" pitchFamily="18" charset="0"/>
                <a:ea typeface="Calibri" panose="020F0502020204030204" pitchFamily="34" charset="0"/>
                <a:cs typeface="Tunga" panose="020B0502040204020203" pitchFamily="34" charset="0"/>
              </a:rPr>
              <a:t> </a:t>
            </a:r>
            <a:r>
              <a:rPr lang="en-US" sz="2000" spc="10" dirty="0">
                <a:solidFill>
                  <a:srgbClr val="231F20"/>
                </a:solidFill>
                <a:effectLst/>
                <a:latin typeface="Palatino Linotype" panose="02040502050505030304" pitchFamily="18" charset="0"/>
                <a:ea typeface="Calibri" panose="020F0502020204030204" pitchFamily="34" charset="0"/>
                <a:cs typeface="Tunga" panose="020B0502040204020203" pitchFamily="34" charset="0"/>
              </a:rPr>
              <a:t>compositions as </a:t>
            </a:r>
            <a:r>
              <a:rPr lang="en-US" sz="2000" dirty="0">
                <a:effectLst/>
                <a:latin typeface="Palatino Linotype" panose="02040502050505030304" pitchFamily="18" charset="0"/>
                <a:ea typeface="Calibri" panose="020F0502020204030204" pitchFamily="34" charset="0"/>
                <a:cs typeface="Tunga" panose="020B0502040204020203" pitchFamily="34" charset="0"/>
              </a:rPr>
              <a:t>per individual physicochemical properties and absorption processes of a drug. </a:t>
            </a:r>
          </a:p>
          <a:p>
            <a:pPr algn="just">
              <a:lnSpc>
                <a:spcPct val="102000"/>
              </a:lnSpc>
              <a:spcBef>
                <a:spcPts val="30"/>
              </a:spcBef>
              <a:buClr>
                <a:schemeClr val="accent5"/>
              </a:buClr>
              <a:buFont typeface="Wingdings" panose="05000000000000000000" pitchFamily="2" charset="2"/>
              <a:buChar char="Ø"/>
            </a:pPr>
            <a:r>
              <a:rPr lang="en-US" sz="20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Thorough understanding of the spontaneous Nano emulsification process, physicochemical and biological properties of the components used for the fabrication of SNEDDS are important for successful formulation of SNEDDS.</a:t>
            </a:r>
            <a:endParaRPr lang="en-US" sz="2400" dirty="0">
              <a:latin typeface="Times New Roman" pitchFamily="18" charset="0"/>
              <a:cs typeface="Times New Roman" pitchFamily="18" charset="0"/>
            </a:endParaRPr>
          </a:p>
        </p:txBody>
      </p:sp>
      <p:pic>
        <p:nvPicPr>
          <p:cNvPr id="5" name="Picture 4">
            <a:extLst>
              <a:ext uri="{FF2B5EF4-FFF2-40B4-BE49-F238E27FC236}">
                <a16:creationId xmlns:a16="http://schemas.microsoft.com/office/drawing/2014/main" id="{28F9F156-A1E7-42DB-A297-ADFB24F499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9644" y="6412089"/>
            <a:ext cx="1264356" cy="445911"/>
          </a:xfrm>
          <a:prstGeom prst="rect">
            <a:avLst/>
          </a:prstGeom>
        </p:spPr>
      </p:pic>
    </p:spTree>
    <p:extLst>
      <p:ext uri="{BB962C8B-B14F-4D97-AF65-F5344CB8AC3E}">
        <p14:creationId xmlns:p14="http://schemas.microsoft.com/office/powerpoint/2010/main" val="139420848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8044" y="1"/>
            <a:ext cx="8827912" cy="711199"/>
          </a:xfrm>
          <a:solidFill>
            <a:srgbClr val="0558B3"/>
          </a:solidFill>
        </p:spPr>
        <p:txBody>
          <a:bodyPr>
            <a:normAutofit fontScale="90000"/>
          </a:bodyPr>
          <a:lstStyle/>
          <a:p>
            <a:pPr algn="ctr"/>
            <a:r>
              <a:rPr lang="en-US" sz="2400" b="1" dirty="0">
                <a:solidFill>
                  <a:schemeClr val="bg1"/>
                </a:solidFill>
                <a:effectLst/>
                <a:latin typeface="Palatino Linotype" panose="02040502050505030304" pitchFamily="18" charset="0"/>
                <a:ea typeface="Calibri" panose="020F0502020204030204" pitchFamily="34" charset="0"/>
                <a:cs typeface="Tunga" panose="020B0502040204020203" pitchFamily="34" charset="0"/>
              </a:rPr>
              <a:t>MARKETED</a:t>
            </a:r>
            <a:r>
              <a:rPr lang="en-US" sz="2400" b="1" spc="-25" dirty="0">
                <a:solidFill>
                  <a:schemeClr val="bg1"/>
                </a:solidFill>
                <a:effectLst/>
                <a:latin typeface="Palatino Linotype" panose="02040502050505030304" pitchFamily="18" charset="0"/>
                <a:ea typeface="Calibri" panose="020F0502020204030204" pitchFamily="34" charset="0"/>
                <a:cs typeface="Tunga" panose="020B0502040204020203" pitchFamily="34" charset="0"/>
              </a:rPr>
              <a:t> </a:t>
            </a:r>
            <a:r>
              <a:rPr lang="en-US" sz="2400" b="1" spc="-30" dirty="0">
                <a:solidFill>
                  <a:schemeClr val="bg1"/>
                </a:solidFill>
                <a:effectLst/>
                <a:latin typeface="Palatino Linotype" panose="02040502050505030304" pitchFamily="18" charset="0"/>
                <a:ea typeface="Calibri" panose="020F0502020204030204" pitchFamily="34" charset="0"/>
                <a:cs typeface="Tunga" panose="020B0502040204020203" pitchFamily="34" charset="0"/>
              </a:rPr>
              <a:t> </a:t>
            </a:r>
            <a:r>
              <a:rPr lang="en-US" sz="2400" b="1" dirty="0">
                <a:solidFill>
                  <a:schemeClr val="bg1"/>
                </a:solidFill>
                <a:effectLst/>
                <a:latin typeface="Palatino Linotype" panose="02040502050505030304" pitchFamily="18" charset="0"/>
                <a:ea typeface="Calibri" panose="020F0502020204030204" pitchFamily="34" charset="0"/>
                <a:cs typeface="Tunga" panose="020B0502040204020203" pitchFamily="34" charset="0"/>
              </a:rPr>
              <a:t>FOR</a:t>
            </a:r>
            <a:r>
              <a:rPr lang="en-US" sz="2400" b="1" spc="-25" dirty="0">
                <a:solidFill>
                  <a:schemeClr val="bg1"/>
                </a:solidFill>
                <a:latin typeface="Palatino Linotype" panose="02040502050505030304" pitchFamily="18" charset="0"/>
                <a:ea typeface="Calibri" panose="020F0502020204030204" pitchFamily="34" charset="0"/>
                <a:cs typeface="Tunga" panose="020B0502040204020203" pitchFamily="34" charset="0"/>
              </a:rPr>
              <a:t>MULATION OF SNEDDS</a:t>
            </a:r>
            <a:r>
              <a:rPr lang="en-US" sz="2400" b="1" dirty="0">
                <a:solidFill>
                  <a:schemeClr val="bg1"/>
                </a:solidFill>
                <a:latin typeface="Palatino Linotype" panose="02040502050505030304" pitchFamily="18" charset="0"/>
                <a:cs typeface="Times New Roman" panose="02020603050405020304" pitchFamily="18" charset="0"/>
              </a:rPr>
              <a:t> </a:t>
            </a:r>
            <a:r>
              <a:rPr lang="en-US" sz="2200" b="1" dirty="0">
                <a:solidFill>
                  <a:schemeClr val="bg1"/>
                </a:solidFill>
                <a:latin typeface="Palatino Linotype" panose="02040502050505030304" pitchFamily="18" charset="0"/>
                <a:cs typeface="Times New Roman" panose="02020603050405020304" pitchFamily="18" charset="0"/>
              </a:rPr>
              <a:t>(8)</a:t>
            </a:r>
            <a:br>
              <a:rPr lang="en-US" sz="2400" b="1" dirty="0">
                <a:solidFill>
                  <a:schemeClr val="bg1"/>
                </a:solidFill>
                <a:latin typeface="Palatino Linotype" panose="02040502050505030304" pitchFamily="18" charset="0"/>
                <a:cs typeface="Times New Roman" panose="02020603050405020304" pitchFamily="18" charset="0"/>
              </a:rPr>
            </a:br>
            <a:endParaRPr lang="en-US" sz="2400" b="1" dirty="0">
              <a:solidFill>
                <a:schemeClr val="bg1"/>
              </a:solidFill>
              <a:latin typeface="Palatino Linotype" panose="0204050205050503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28F9F156-A1E7-42DB-A297-ADFB24F4998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9644" y="6412089"/>
            <a:ext cx="1264356" cy="445911"/>
          </a:xfrm>
          <a:prstGeom prst="rect">
            <a:avLst/>
          </a:prstGeom>
        </p:spPr>
      </p:pic>
      <p:graphicFrame>
        <p:nvGraphicFramePr>
          <p:cNvPr id="13" name="Table 13">
            <a:extLst>
              <a:ext uri="{FF2B5EF4-FFF2-40B4-BE49-F238E27FC236}">
                <a16:creationId xmlns:a16="http://schemas.microsoft.com/office/drawing/2014/main" id="{35AA696A-A293-4F02-B2B5-D56CCF15BA23}"/>
              </a:ext>
            </a:extLst>
          </p:cNvPr>
          <p:cNvGraphicFramePr>
            <a:graphicFrameLocks noGrp="1"/>
          </p:cNvGraphicFramePr>
          <p:nvPr>
            <p:extLst>
              <p:ext uri="{D42A27DB-BD31-4B8C-83A1-F6EECF244321}">
                <p14:modId xmlns:p14="http://schemas.microsoft.com/office/powerpoint/2010/main" val="918126819"/>
              </p:ext>
            </p:extLst>
          </p:nvPr>
        </p:nvGraphicFramePr>
        <p:xfrm>
          <a:off x="158044" y="925690"/>
          <a:ext cx="8827913" cy="5289458"/>
        </p:xfrm>
        <a:graphic>
          <a:graphicData uri="http://schemas.openxmlformats.org/drawingml/2006/table">
            <a:tbl>
              <a:tblPr firstRow="1" bandRow="1">
                <a:tableStyleId>{5C22544A-7EE6-4342-B048-85BDC9FD1C3A}</a:tableStyleId>
              </a:tblPr>
              <a:tblGrid>
                <a:gridCol w="2017810">
                  <a:extLst>
                    <a:ext uri="{9D8B030D-6E8A-4147-A177-3AD203B41FA5}">
                      <a16:colId xmlns:a16="http://schemas.microsoft.com/office/drawing/2014/main" val="735390711"/>
                    </a:ext>
                  </a:extLst>
                </a:gridCol>
                <a:gridCol w="1868767">
                  <a:extLst>
                    <a:ext uri="{9D8B030D-6E8A-4147-A177-3AD203B41FA5}">
                      <a16:colId xmlns:a16="http://schemas.microsoft.com/office/drawing/2014/main" val="1196170755"/>
                    </a:ext>
                  </a:extLst>
                </a:gridCol>
                <a:gridCol w="1514023">
                  <a:extLst>
                    <a:ext uri="{9D8B030D-6E8A-4147-A177-3AD203B41FA5}">
                      <a16:colId xmlns:a16="http://schemas.microsoft.com/office/drawing/2014/main" val="2037481949"/>
                    </a:ext>
                  </a:extLst>
                </a:gridCol>
                <a:gridCol w="3427313">
                  <a:extLst>
                    <a:ext uri="{9D8B030D-6E8A-4147-A177-3AD203B41FA5}">
                      <a16:colId xmlns:a16="http://schemas.microsoft.com/office/drawing/2014/main" val="2664619097"/>
                    </a:ext>
                  </a:extLst>
                </a:gridCol>
              </a:tblGrid>
              <a:tr h="510772">
                <a:tc>
                  <a:txBody>
                    <a:bodyPr/>
                    <a:lstStyle/>
                    <a:p>
                      <a:pPr marL="0" marR="0" indent="0" algn="ctr">
                        <a:spcBef>
                          <a:spcPts val="0"/>
                        </a:spcBef>
                        <a:spcAft>
                          <a:spcPts val="0"/>
                        </a:spcAft>
                        <a:tabLst>
                          <a:tab pos="209550" algn="l"/>
                        </a:tabLst>
                      </a:pPr>
                      <a:r>
                        <a:rPr lang="en-US" sz="2000" b="1" kern="0" dirty="0">
                          <a:effectLst/>
                          <a:latin typeface="Palatino Linotype" panose="02040502050505030304" pitchFamily="18" charset="0"/>
                          <a:ea typeface="Palatino Linotype" panose="02040502050505030304" pitchFamily="18" charset="0"/>
                          <a:cs typeface="Times New Roman" panose="02020603050405020304" pitchFamily="18" charset="0"/>
                        </a:rPr>
                        <a:t>Drug Name</a:t>
                      </a:r>
                    </a:p>
                  </a:txBody>
                  <a:tcPr marL="68580" marR="68580" marT="0" marB="0"/>
                </a:tc>
                <a:tc>
                  <a:txBody>
                    <a:bodyPr/>
                    <a:lstStyle/>
                    <a:p>
                      <a:pPr marL="0" marR="0" indent="0" algn="ctr">
                        <a:spcBef>
                          <a:spcPts val="0"/>
                        </a:spcBef>
                        <a:spcAft>
                          <a:spcPts val="0"/>
                        </a:spcAft>
                        <a:tabLst>
                          <a:tab pos="209550" algn="l"/>
                        </a:tabLst>
                      </a:pPr>
                      <a:r>
                        <a:rPr lang="en-US" sz="2000" b="1" kern="0" dirty="0">
                          <a:effectLst/>
                          <a:latin typeface="Palatino Linotype" panose="02040502050505030304" pitchFamily="18" charset="0"/>
                          <a:ea typeface="Palatino Linotype" panose="02040502050505030304" pitchFamily="18" charset="0"/>
                          <a:cs typeface="Times New Roman" panose="02020603050405020304" pitchFamily="18" charset="0"/>
                        </a:rPr>
                        <a:t>Trade</a:t>
                      </a:r>
                      <a:r>
                        <a:rPr lang="en-US" sz="2000" b="1" kern="0" spc="-15" dirty="0">
                          <a:effectLst/>
                          <a:latin typeface="Palatino Linotype" panose="02040502050505030304" pitchFamily="18" charset="0"/>
                          <a:ea typeface="Palatino Linotype" panose="02040502050505030304" pitchFamily="18" charset="0"/>
                          <a:cs typeface="Times New Roman" panose="02020603050405020304" pitchFamily="18" charset="0"/>
                        </a:rPr>
                        <a:t> </a:t>
                      </a:r>
                      <a:r>
                        <a:rPr lang="en-US" sz="2000" b="1" kern="0" dirty="0">
                          <a:effectLst/>
                          <a:latin typeface="Palatino Linotype" panose="02040502050505030304" pitchFamily="18" charset="0"/>
                          <a:ea typeface="Palatino Linotype" panose="02040502050505030304" pitchFamily="18" charset="0"/>
                          <a:cs typeface="Times New Roman" panose="02020603050405020304" pitchFamily="18" charset="0"/>
                        </a:rPr>
                        <a:t>Name</a:t>
                      </a:r>
                      <a:r>
                        <a:rPr lang="en-US" sz="2000" b="1" kern="0" spc="-15" dirty="0">
                          <a:effectLst/>
                          <a:latin typeface="Palatino Linotype" panose="02040502050505030304" pitchFamily="18" charset="0"/>
                          <a:ea typeface="Palatino Linotype" panose="02040502050505030304" pitchFamily="18" charset="0"/>
                          <a:cs typeface="Times New Roman" panose="02020603050405020304" pitchFamily="18" charset="0"/>
                        </a:rPr>
                        <a:t> </a:t>
                      </a:r>
                      <a:endParaRPr lang="en-US" sz="2000" b="1" kern="0" dirty="0">
                        <a:effectLst/>
                        <a:latin typeface="Palatino Linotype" panose="02040502050505030304" pitchFamily="18" charset="0"/>
                        <a:ea typeface="Palatino Linotype" panose="02040502050505030304" pitchFamily="18" charset="0"/>
                        <a:cs typeface="Times New Roman" panose="02020603050405020304" pitchFamily="18" charset="0"/>
                      </a:endParaRPr>
                    </a:p>
                  </a:txBody>
                  <a:tcPr marL="68580" marR="68580" marT="0" marB="0"/>
                </a:tc>
                <a:tc>
                  <a:txBody>
                    <a:bodyPr/>
                    <a:lstStyle/>
                    <a:p>
                      <a:pPr marL="0" marR="0" indent="0" algn="ctr">
                        <a:spcBef>
                          <a:spcPts val="0"/>
                        </a:spcBef>
                        <a:spcAft>
                          <a:spcPts val="0"/>
                        </a:spcAft>
                        <a:tabLst>
                          <a:tab pos="209550" algn="l"/>
                        </a:tabLst>
                      </a:pPr>
                      <a:r>
                        <a:rPr lang="en-US" sz="2000" b="1" kern="0" dirty="0">
                          <a:effectLst/>
                          <a:latin typeface="Palatino Linotype" panose="02040502050505030304" pitchFamily="18" charset="0"/>
                          <a:ea typeface="Palatino Linotype" panose="02040502050505030304" pitchFamily="18" charset="0"/>
                          <a:cs typeface="Times New Roman" panose="02020603050405020304" pitchFamily="18" charset="0"/>
                        </a:rPr>
                        <a:t>Company</a:t>
                      </a:r>
                    </a:p>
                  </a:txBody>
                  <a:tcPr marL="68580" marR="68580" marT="0" marB="0"/>
                </a:tc>
                <a:tc>
                  <a:txBody>
                    <a:bodyPr/>
                    <a:lstStyle/>
                    <a:p>
                      <a:pPr marL="0" marR="0" indent="0" algn="ctr">
                        <a:spcBef>
                          <a:spcPts val="0"/>
                        </a:spcBef>
                        <a:spcAft>
                          <a:spcPts val="0"/>
                        </a:spcAft>
                        <a:tabLst>
                          <a:tab pos="209550" algn="l"/>
                        </a:tabLst>
                      </a:pPr>
                      <a:r>
                        <a:rPr lang="en-US" sz="2000" b="1" kern="0" dirty="0">
                          <a:effectLst/>
                          <a:latin typeface="Palatino Linotype" panose="02040502050505030304" pitchFamily="18" charset="0"/>
                          <a:ea typeface="Palatino Linotype" panose="02040502050505030304" pitchFamily="18" charset="0"/>
                          <a:cs typeface="Times New Roman" panose="02020603050405020304" pitchFamily="18" charset="0"/>
                        </a:rPr>
                        <a:t>Dosage Form</a:t>
                      </a:r>
                    </a:p>
                  </a:txBody>
                  <a:tcPr marL="68580" marR="68580" marT="0" marB="0"/>
                </a:tc>
                <a:extLst>
                  <a:ext uri="{0D108BD9-81ED-4DB2-BD59-A6C34878D82A}">
                    <a16:rowId xmlns:a16="http://schemas.microsoft.com/office/drawing/2014/main" val="2179169980"/>
                  </a:ext>
                </a:extLst>
              </a:tr>
              <a:tr h="541194">
                <a:tc>
                  <a:txBody>
                    <a:bodyPr/>
                    <a:lstStyle/>
                    <a:p>
                      <a:pPr marL="0" marR="0">
                        <a:lnSpc>
                          <a:spcPct val="115000"/>
                        </a:lnSpc>
                        <a:spcBef>
                          <a:spcPts val="0"/>
                        </a:spcBef>
                        <a:spcAft>
                          <a:spcPts val="1000"/>
                        </a:spcAft>
                      </a:pPr>
                      <a:r>
                        <a:rPr lang="en-US" sz="2000" dirty="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Tretinoin	</a:t>
                      </a:r>
                      <a:endParaRPr lang="en-US"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2000" dirty="0" err="1">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Vesanoid</a:t>
                      </a:r>
                      <a:r>
                        <a:rPr lang="en-US" sz="2000" dirty="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a:t>
                      </a:r>
                      <a:endParaRPr lang="en-US"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2000" dirty="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Roche</a:t>
                      </a:r>
                      <a:endParaRPr lang="en-US"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Soft Gelatin capsules(10mg)</a:t>
                      </a:r>
                    </a:p>
                  </a:txBody>
                  <a:tcPr marL="68580" marR="68580" marT="0" marB="0"/>
                </a:tc>
                <a:extLst>
                  <a:ext uri="{0D108BD9-81ED-4DB2-BD59-A6C34878D82A}">
                    <a16:rowId xmlns:a16="http://schemas.microsoft.com/office/drawing/2014/main" val="1173928934"/>
                  </a:ext>
                </a:extLst>
              </a:tr>
              <a:tr h="438383">
                <a:tc>
                  <a:txBody>
                    <a:bodyPr/>
                    <a:lstStyle/>
                    <a:p>
                      <a:pPr marL="0" marR="0">
                        <a:lnSpc>
                          <a:spcPct val="115000"/>
                        </a:lnSpc>
                        <a:spcBef>
                          <a:spcPts val="0"/>
                        </a:spcBef>
                        <a:spcAft>
                          <a:spcPts val="1000"/>
                        </a:spcAft>
                      </a:pPr>
                      <a:r>
                        <a:rPr lang="en-US" sz="2000">
                          <a:effectLst/>
                          <a:latin typeface="Palatino Linotype" panose="02040502050505030304" pitchFamily="18" charset="0"/>
                          <a:ea typeface="Calibri" panose="020F0502020204030204" pitchFamily="34" charset="0"/>
                          <a:cs typeface="Times New Roman" panose="02020603050405020304" pitchFamily="18" charset="0"/>
                        </a:rPr>
                        <a:t>Tipranavir</a:t>
                      </a:r>
                    </a:p>
                  </a:txBody>
                  <a:tcPr marL="68580" marR="68580" marT="0" marB="0"/>
                </a:tc>
                <a:tc>
                  <a:txBody>
                    <a:bodyPr/>
                    <a:lstStyle/>
                    <a:p>
                      <a:pPr marL="0" marR="0">
                        <a:lnSpc>
                          <a:spcPct val="115000"/>
                        </a:lnSpc>
                        <a:spcBef>
                          <a:spcPts val="0"/>
                        </a:spcBef>
                        <a:spcAft>
                          <a:spcPts val="1000"/>
                        </a:spcAft>
                      </a:pPr>
                      <a:r>
                        <a:rPr lang="en-US" sz="2000" dirty="0" err="1">
                          <a:effectLst/>
                          <a:latin typeface="Palatino Linotype" panose="02040502050505030304" pitchFamily="18" charset="0"/>
                          <a:ea typeface="Calibri" panose="020F0502020204030204" pitchFamily="34" charset="0"/>
                          <a:cs typeface="Times New Roman" panose="02020603050405020304" pitchFamily="18" charset="0"/>
                        </a:rPr>
                        <a:t>Aptivus</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            </a:t>
                      </a:r>
                    </a:p>
                  </a:txBody>
                  <a:tcPr marL="68580" marR="68580" marT="0" marB="0"/>
                </a:tc>
                <a:tc>
                  <a:txBody>
                    <a:bodyPr/>
                    <a:lstStyle/>
                    <a:p>
                      <a:pPr marL="0" marR="0">
                        <a:lnSpc>
                          <a:spcPct val="115000"/>
                        </a:lnSpc>
                        <a:spcBef>
                          <a:spcPts val="0"/>
                        </a:spcBef>
                        <a:spcAft>
                          <a:spcPts val="1000"/>
                        </a:spcAft>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Boehringer Ingelheim</a:t>
                      </a:r>
                    </a:p>
                  </a:txBody>
                  <a:tcPr marL="68580" marR="68580" marT="0" marB="0"/>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Soft Gelatin capsules         (250 mg)</a:t>
                      </a:r>
                    </a:p>
                  </a:txBody>
                  <a:tcPr marL="68580" marR="68580" marT="0" marB="0"/>
                </a:tc>
                <a:extLst>
                  <a:ext uri="{0D108BD9-81ED-4DB2-BD59-A6C34878D82A}">
                    <a16:rowId xmlns:a16="http://schemas.microsoft.com/office/drawing/2014/main" val="1114435553"/>
                  </a:ext>
                </a:extLst>
              </a:tr>
              <a:tr h="673529">
                <a:tc rowSpan="2">
                  <a:txBody>
                    <a:bodyPr/>
                    <a:lstStyle/>
                    <a:p>
                      <a:pPr marL="0" marR="0">
                        <a:lnSpc>
                          <a:spcPct val="115000"/>
                        </a:lnSpc>
                        <a:spcBef>
                          <a:spcPts val="0"/>
                        </a:spcBef>
                        <a:spcAft>
                          <a:spcPts val="1000"/>
                        </a:spcAft>
                      </a:pPr>
                      <a:r>
                        <a:rPr lang="en-US" sz="2000">
                          <a:effectLst/>
                          <a:latin typeface="Palatino Linotype" panose="02040502050505030304" pitchFamily="18" charset="0"/>
                          <a:ea typeface="Calibri" panose="020F0502020204030204" pitchFamily="34" charset="0"/>
                          <a:cs typeface="Times New Roman" panose="02020603050405020304" pitchFamily="18" charset="0"/>
                        </a:rPr>
                        <a:t> </a:t>
                      </a:r>
                    </a:p>
                    <a:p>
                      <a:pPr marL="0" marR="0">
                        <a:lnSpc>
                          <a:spcPct val="115000"/>
                        </a:lnSpc>
                        <a:spcBef>
                          <a:spcPts val="0"/>
                        </a:spcBef>
                        <a:spcAft>
                          <a:spcPts val="1000"/>
                        </a:spcAft>
                      </a:pPr>
                      <a:r>
                        <a:rPr lang="en-US" sz="2000">
                          <a:effectLst/>
                          <a:latin typeface="Palatino Linotype" panose="02040502050505030304" pitchFamily="18" charset="0"/>
                          <a:ea typeface="Calibri" panose="020F0502020204030204" pitchFamily="34" charset="0"/>
                          <a:cs typeface="Times New Roman" panose="02020603050405020304" pitchFamily="18" charset="0"/>
                        </a:rPr>
                        <a:t>Cyclosporine A</a:t>
                      </a:r>
                    </a:p>
                  </a:txBody>
                  <a:tcPr marL="68580" marR="68580" marT="0" marB="0"/>
                </a:tc>
                <a:tc>
                  <a:txBody>
                    <a:bodyPr/>
                    <a:lstStyle/>
                    <a:p>
                      <a:pPr marL="0" marR="0" indent="0" algn="l">
                        <a:spcBef>
                          <a:spcPts val="0"/>
                        </a:spcBef>
                        <a:spcAft>
                          <a:spcPts val="0"/>
                        </a:spcAft>
                        <a:tabLst>
                          <a:tab pos="209550" algn="l"/>
                        </a:tabLst>
                      </a:pPr>
                      <a:r>
                        <a:rPr lang="en-US" sz="2000" b="0" kern="0" dirty="0" err="1">
                          <a:solidFill>
                            <a:srgbClr val="231F20"/>
                          </a:solidFill>
                          <a:effectLst/>
                          <a:latin typeface="Palatino Linotype" panose="02040502050505030304" pitchFamily="18" charset="0"/>
                          <a:ea typeface="Palatino Linotype" panose="02040502050505030304" pitchFamily="18" charset="0"/>
                          <a:cs typeface="Times New Roman" panose="02020603050405020304" pitchFamily="18" charset="0"/>
                        </a:rPr>
                        <a:t>Gengraf</a:t>
                      </a:r>
                      <a:r>
                        <a:rPr lang="en-US" sz="2000" b="0" kern="0" dirty="0">
                          <a:solidFill>
                            <a:srgbClr val="231F20"/>
                          </a:solidFill>
                          <a:effectLst/>
                          <a:latin typeface="Palatino Linotype" panose="02040502050505030304" pitchFamily="18" charset="0"/>
                          <a:ea typeface="Palatino Linotype" panose="02040502050505030304" pitchFamily="18" charset="0"/>
                          <a:cs typeface="Times New Roman" panose="02020603050405020304" pitchFamily="18" charset="0"/>
                        </a:rPr>
                        <a:t>®</a:t>
                      </a:r>
                      <a:endParaRPr lang="en-US" sz="2000" b="1" kern="0" dirty="0">
                        <a:effectLst/>
                        <a:latin typeface="Palatino Linotype" panose="02040502050505030304" pitchFamily="18" charset="0"/>
                        <a:ea typeface="Palatino Linotype" panose="02040502050505030304" pitchFamily="18" charset="0"/>
                        <a:cs typeface="Times New Roman" panose="02020603050405020304" pitchFamily="18" charset="0"/>
                      </a:endParaRPr>
                    </a:p>
                  </a:txBody>
                  <a:tcPr marL="68580" marR="68580" marT="0" marB="0"/>
                </a:tc>
                <a:tc>
                  <a:txBody>
                    <a:bodyPr/>
                    <a:lstStyle/>
                    <a:p>
                      <a:pPr marL="0" marR="0" indent="0" algn="l">
                        <a:spcBef>
                          <a:spcPts val="0"/>
                        </a:spcBef>
                        <a:spcAft>
                          <a:spcPts val="0"/>
                        </a:spcAft>
                        <a:tabLst>
                          <a:tab pos="209550" algn="l"/>
                        </a:tabLst>
                      </a:pPr>
                      <a:r>
                        <a:rPr lang="en-US" sz="2000" b="0" kern="0" dirty="0">
                          <a:effectLst/>
                          <a:latin typeface="Palatino Linotype" panose="02040502050505030304" pitchFamily="18" charset="0"/>
                          <a:ea typeface="Palatino Linotype" panose="02040502050505030304" pitchFamily="18" charset="0"/>
                          <a:cs typeface="Times New Roman" panose="02020603050405020304" pitchFamily="18" charset="0"/>
                        </a:rPr>
                        <a:t>Abbott</a:t>
                      </a:r>
                      <a:endParaRPr lang="en-US" sz="2000" b="1" kern="0" dirty="0">
                        <a:effectLst/>
                        <a:latin typeface="Palatino Linotype" panose="02040502050505030304" pitchFamily="18" charset="0"/>
                        <a:ea typeface="Palatino Linotype" panose="02040502050505030304" pitchFamily="18"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Hard Gelatin capsules (25,100mg)</a:t>
                      </a:r>
                    </a:p>
                  </a:txBody>
                  <a:tcPr marL="68580" marR="68580" marT="0" marB="0"/>
                </a:tc>
                <a:extLst>
                  <a:ext uri="{0D108BD9-81ED-4DB2-BD59-A6C34878D82A}">
                    <a16:rowId xmlns:a16="http://schemas.microsoft.com/office/drawing/2014/main" val="3675581418"/>
                  </a:ext>
                </a:extLst>
              </a:tr>
              <a:tr h="673529">
                <a:tc vMerge="1">
                  <a:txBody>
                    <a:bodyPr/>
                    <a:lstStyle/>
                    <a:p>
                      <a:endParaRPr lang="en-US"/>
                    </a:p>
                  </a:txBody>
                  <a:tcPr/>
                </a:tc>
                <a:tc>
                  <a:txBody>
                    <a:bodyPr/>
                    <a:lstStyle/>
                    <a:p>
                      <a:pPr marL="0" marR="0">
                        <a:lnSpc>
                          <a:spcPct val="115000"/>
                        </a:lnSpc>
                        <a:spcBef>
                          <a:spcPts val="0"/>
                        </a:spcBef>
                        <a:spcAft>
                          <a:spcPts val="1000"/>
                        </a:spcAft>
                      </a:pPr>
                      <a:r>
                        <a:rPr lang="en-US" sz="2000">
                          <a:effectLst/>
                          <a:latin typeface="Palatino Linotype" panose="02040502050505030304" pitchFamily="18" charset="0"/>
                          <a:ea typeface="Calibri" panose="020F0502020204030204" pitchFamily="34" charset="0"/>
                          <a:cs typeface="Times New Roman" panose="02020603050405020304" pitchFamily="18" charset="0"/>
                        </a:rPr>
                        <a:t>Sandimmune®</a:t>
                      </a:r>
                    </a:p>
                  </a:txBody>
                  <a:tcPr marL="68580" marR="68580" marT="0" marB="0"/>
                </a:tc>
                <a:tc>
                  <a:txBody>
                    <a:bodyPr/>
                    <a:lstStyle/>
                    <a:p>
                      <a:pPr marL="0" marR="0">
                        <a:lnSpc>
                          <a:spcPct val="115000"/>
                        </a:lnSpc>
                        <a:spcBef>
                          <a:spcPts val="0"/>
                        </a:spcBef>
                        <a:spcAft>
                          <a:spcPts val="1000"/>
                        </a:spcAft>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Novartis</a:t>
                      </a:r>
                    </a:p>
                  </a:txBody>
                  <a:tcPr marL="68580" marR="68580" marT="0" marB="0"/>
                </a:tc>
                <a:tc>
                  <a:txBody>
                    <a:bodyPr/>
                    <a:lstStyle/>
                    <a:p>
                      <a:pPr marL="0" marR="0" lvl="0" indent="0" algn="l" defTabSz="914400" rtl="0" eaLnBrk="1" fontAlgn="auto" latinLnBrk="0" hangingPunct="1">
                        <a:lnSpc>
                          <a:spcPct val="115000"/>
                        </a:lnSpc>
                        <a:spcBef>
                          <a:spcPts val="0"/>
                        </a:spcBef>
                        <a:spcAft>
                          <a:spcPts val="1000"/>
                        </a:spcAft>
                        <a:buClrTx/>
                        <a:buSzTx/>
                        <a:buFontTx/>
                        <a:buNone/>
                        <a:tabLst/>
                        <a:defRPr/>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Soft Gelatin capsules (25,50,100 mg)</a:t>
                      </a:r>
                    </a:p>
                  </a:txBody>
                  <a:tcPr marL="68580" marR="68580" marT="0" marB="0"/>
                </a:tc>
                <a:extLst>
                  <a:ext uri="{0D108BD9-81ED-4DB2-BD59-A6C34878D82A}">
                    <a16:rowId xmlns:a16="http://schemas.microsoft.com/office/drawing/2014/main" val="1787377208"/>
                  </a:ext>
                </a:extLst>
              </a:tr>
              <a:tr h="655364">
                <a:tc>
                  <a:txBody>
                    <a:bodyPr/>
                    <a:lstStyle/>
                    <a:p>
                      <a:pPr marL="0" marR="0">
                        <a:lnSpc>
                          <a:spcPct val="115000"/>
                        </a:lnSpc>
                        <a:spcBef>
                          <a:spcPts val="0"/>
                        </a:spcBef>
                        <a:spcAft>
                          <a:spcPts val="1000"/>
                        </a:spcAft>
                      </a:pPr>
                      <a:r>
                        <a:rPr lang="en-US" sz="2000">
                          <a:effectLst/>
                          <a:latin typeface="Palatino Linotype" panose="02040502050505030304" pitchFamily="18" charset="0"/>
                          <a:ea typeface="Calibri" panose="020F0502020204030204" pitchFamily="34" charset="0"/>
                          <a:cs typeface="Times New Roman" panose="02020603050405020304" pitchFamily="18" charset="0"/>
                        </a:rPr>
                        <a:t>Isotretinoin</a:t>
                      </a:r>
                    </a:p>
                  </a:txBody>
                  <a:tcPr marL="68580" marR="68580" marT="0" marB="0"/>
                </a:tc>
                <a:tc>
                  <a:txBody>
                    <a:bodyPr/>
                    <a:lstStyle/>
                    <a:p>
                      <a:pPr marL="0" marR="0">
                        <a:lnSpc>
                          <a:spcPct val="115000"/>
                        </a:lnSpc>
                        <a:spcBef>
                          <a:spcPts val="0"/>
                        </a:spcBef>
                        <a:spcAft>
                          <a:spcPts val="1000"/>
                        </a:spcAft>
                      </a:pPr>
                      <a:r>
                        <a:rPr lang="en-US" sz="2000">
                          <a:effectLst/>
                          <a:latin typeface="Palatino Linotype" panose="02040502050505030304" pitchFamily="18" charset="0"/>
                          <a:ea typeface="Calibri" panose="020F0502020204030204" pitchFamily="34" charset="0"/>
                          <a:cs typeface="Times New Roman" panose="02020603050405020304" pitchFamily="18" charset="0"/>
                        </a:rPr>
                        <a:t>Accutane®        </a:t>
                      </a:r>
                    </a:p>
                  </a:txBody>
                  <a:tcPr marL="68580" marR="68580" marT="0" marB="0"/>
                </a:tc>
                <a:tc>
                  <a:txBody>
                    <a:bodyPr/>
                    <a:lstStyle/>
                    <a:p>
                      <a:pPr marL="0" marR="0">
                        <a:lnSpc>
                          <a:spcPct val="115000"/>
                        </a:lnSpc>
                        <a:spcBef>
                          <a:spcPts val="0"/>
                        </a:spcBef>
                        <a:spcAft>
                          <a:spcPts val="1000"/>
                        </a:spcAft>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Roche</a:t>
                      </a:r>
                    </a:p>
                  </a:txBody>
                  <a:tcPr marL="68580" marR="68580" marT="0" marB="0"/>
                </a:tc>
                <a:tc>
                  <a:txBody>
                    <a:bodyPr/>
                    <a:lstStyle/>
                    <a:p>
                      <a:pPr marL="0" marR="0">
                        <a:lnSpc>
                          <a:spcPct val="115000"/>
                        </a:lnSpc>
                        <a:spcBef>
                          <a:spcPts val="0"/>
                        </a:spcBef>
                        <a:spcAft>
                          <a:spcPts val="1000"/>
                        </a:spcAft>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Soft Gelatin capsules (10,20,40mg)</a:t>
                      </a:r>
                    </a:p>
                  </a:txBody>
                  <a:tcPr marL="68580" marR="68580" marT="0" marB="0"/>
                </a:tc>
                <a:extLst>
                  <a:ext uri="{0D108BD9-81ED-4DB2-BD59-A6C34878D82A}">
                    <a16:rowId xmlns:a16="http://schemas.microsoft.com/office/drawing/2014/main" val="2430953019"/>
                  </a:ext>
                </a:extLst>
              </a:tr>
              <a:tr h="1020185">
                <a:tc>
                  <a:txBody>
                    <a:bodyPr/>
                    <a:lstStyle/>
                    <a:p>
                      <a:pPr marL="0" marR="0">
                        <a:lnSpc>
                          <a:spcPct val="115000"/>
                        </a:lnSpc>
                        <a:spcBef>
                          <a:spcPts val="0"/>
                        </a:spcBef>
                        <a:spcAft>
                          <a:spcPts val="1000"/>
                        </a:spcAft>
                      </a:pPr>
                      <a:r>
                        <a:rPr lang="en-US" sz="2000">
                          <a:effectLst/>
                          <a:latin typeface="Palatino Linotype" panose="02040502050505030304" pitchFamily="18" charset="0"/>
                          <a:ea typeface="Calibri" panose="020F0502020204030204" pitchFamily="34" charset="0"/>
                          <a:cs typeface="Times New Roman" panose="02020603050405020304" pitchFamily="18" charset="0"/>
                        </a:rPr>
                        <a:t>Lopinavir and Ritonavir</a:t>
                      </a:r>
                    </a:p>
                  </a:txBody>
                  <a:tcPr marL="68580" marR="68580" marT="0" marB="0"/>
                </a:tc>
                <a:tc>
                  <a:txBody>
                    <a:bodyPr/>
                    <a:lstStyle/>
                    <a:p>
                      <a:pPr marL="0" marR="0">
                        <a:lnSpc>
                          <a:spcPct val="115000"/>
                        </a:lnSpc>
                        <a:spcBef>
                          <a:spcPts val="0"/>
                        </a:spcBef>
                        <a:spcAft>
                          <a:spcPts val="1000"/>
                        </a:spcAft>
                      </a:pPr>
                      <a:r>
                        <a:rPr lang="en-US" sz="2000" dirty="0" err="1">
                          <a:effectLst/>
                          <a:latin typeface="Palatino Linotype" panose="02040502050505030304" pitchFamily="18" charset="0"/>
                          <a:ea typeface="Calibri" panose="020F0502020204030204" pitchFamily="34" charset="0"/>
                          <a:cs typeface="Times New Roman" panose="02020603050405020304" pitchFamily="18" charset="0"/>
                        </a:rPr>
                        <a:t>Kaletra</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a:t>
                      </a:r>
                    </a:p>
                  </a:txBody>
                  <a:tcPr marL="68580" marR="68580" marT="0" marB="0"/>
                </a:tc>
                <a:tc>
                  <a:txBody>
                    <a:bodyPr/>
                    <a:lstStyle/>
                    <a:p>
                      <a:pPr marL="0" marR="0">
                        <a:lnSpc>
                          <a:spcPct val="115000"/>
                        </a:lnSpc>
                        <a:spcBef>
                          <a:spcPts val="0"/>
                        </a:spcBef>
                        <a:spcAft>
                          <a:spcPts val="1000"/>
                        </a:spcAft>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Abbott</a:t>
                      </a:r>
                    </a:p>
                  </a:txBody>
                  <a:tcPr marL="68580" marR="68580" marT="0" marB="0"/>
                </a:tc>
                <a:tc>
                  <a:txBody>
                    <a:bodyPr/>
                    <a:lstStyle/>
                    <a:p>
                      <a:pPr marL="0" marR="0">
                        <a:lnSpc>
                          <a:spcPct val="115000"/>
                        </a:lnSpc>
                        <a:spcBef>
                          <a:spcPts val="0"/>
                        </a:spcBef>
                        <a:spcAft>
                          <a:spcPts val="1000"/>
                        </a:spcAft>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Soft Gelatin capsules Lopinavir 133.33mg and Ritonavir 33.3 mg</a:t>
                      </a:r>
                    </a:p>
                  </a:txBody>
                  <a:tcPr marL="68580" marR="68580" marT="0" marB="0"/>
                </a:tc>
                <a:extLst>
                  <a:ext uri="{0D108BD9-81ED-4DB2-BD59-A6C34878D82A}">
                    <a16:rowId xmlns:a16="http://schemas.microsoft.com/office/drawing/2014/main" val="1796568766"/>
                  </a:ext>
                </a:extLst>
              </a:tr>
              <a:tr h="481782">
                <a:tc>
                  <a:txBody>
                    <a:bodyPr/>
                    <a:lstStyle/>
                    <a:p>
                      <a:pPr marL="0" marR="0">
                        <a:lnSpc>
                          <a:spcPct val="115000"/>
                        </a:lnSpc>
                        <a:spcBef>
                          <a:spcPts val="0"/>
                        </a:spcBef>
                        <a:spcAft>
                          <a:spcPts val="1000"/>
                        </a:spcAft>
                      </a:pPr>
                      <a:r>
                        <a:rPr lang="en-US" sz="200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Saquinavir</a:t>
                      </a:r>
                      <a:endParaRPr lang="en-US" sz="200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2000" dirty="0" err="1">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Fortovase</a:t>
                      </a:r>
                      <a:r>
                        <a:rPr lang="en-US" sz="2000" dirty="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a:t>
                      </a:r>
                      <a:endParaRPr lang="en-US"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1000"/>
                        </a:spcAft>
                      </a:pPr>
                      <a:r>
                        <a:rPr lang="en-US" sz="2000">
                          <a:effectLst/>
                          <a:latin typeface="Palatino Linotype" panose="02040502050505030304" pitchFamily="18" charset="0"/>
                          <a:ea typeface="Calibri" panose="020F0502020204030204" pitchFamily="34" charset="0"/>
                          <a:cs typeface="Times New Roman" panose="02020603050405020304" pitchFamily="18" charset="0"/>
                        </a:rPr>
                        <a:t>Roche</a:t>
                      </a:r>
                    </a:p>
                  </a:txBody>
                  <a:tcPr marL="68580" marR="68580" marT="0" marB="0"/>
                </a:tc>
                <a:tc>
                  <a:txBody>
                    <a:bodyPr/>
                    <a:lstStyle/>
                    <a:p>
                      <a:pPr marL="0" marR="0">
                        <a:lnSpc>
                          <a:spcPct val="115000"/>
                        </a:lnSpc>
                        <a:spcBef>
                          <a:spcPts val="0"/>
                        </a:spcBef>
                        <a:spcAft>
                          <a:spcPts val="1000"/>
                        </a:spcAft>
                      </a:pPr>
                      <a:r>
                        <a:rPr lang="en-US" sz="2000" dirty="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Soft</a:t>
                      </a:r>
                      <a:r>
                        <a:rPr lang="en-US" sz="2000" spc="-110" dirty="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gelatin</a:t>
                      </a:r>
                      <a:r>
                        <a:rPr lang="en-US" sz="2000" spc="-110" dirty="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capsule(200</a:t>
                      </a:r>
                      <a:r>
                        <a:rPr lang="en-US" sz="2000" spc="-110" dirty="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mg)</a:t>
                      </a:r>
                      <a:endParaRPr lang="en-US" sz="2000" dirty="0">
                        <a:effectLst/>
                        <a:latin typeface="Palatino Linotype" panose="0204050205050503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954614115"/>
                  </a:ext>
                </a:extLst>
              </a:tr>
            </a:tbl>
          </a:graphicData>
        </a:graphic>
      </p:graphicFrame>
    </p:spTree>
    <p:extLst>
      <p:ext uri="{BB962C8B-B14F-4D97-AF65-F5344CB8AC3E}">
        <p14:creationId xmlns:p14="http://schemas.microsoft.com/office/powerpoint/2010/main" val="2446077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27100" y="1"/>
            <a:ext cx="7632700" cy="711199"/>
          </a:xfrm>
          <a:solidFill>
            <a:srgbClr val="0558B3"/>
          </a:solidFill>
        </p:spPr>
        <p:txBody>
          <a:bodyPr>
            <a:noAutofit/>
          </a:bodyPr>
          <a:lstStyle/>
          <a:p>
            <a:pPr algn="ctr"/>
            <a:r>
              <a:rPr lang="en-US" sz="2400" b="1" spc="-5"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FUTURE PERSPECTIVE AND CONCLUSION</a:t>
            </a:r>
            <a:endParaRPr lang="en-US" sz="2400" b="1" dirty="0">
              <a:solidFill>
                <a:schemeClr val="bg1"/>
              </a:solidFill>
              <a:latin typeface="Palatino Linotype" panose="02040502050505030304" pitchFamily="18" charset="0"/>
              <a:cs typeface="Times New Roman" panose="02020603050405020304" pitchFamily="18" charset="0"/>
            </a:endParaRPr>
          </a:p>
        </p:txBody>
      </p:sp>
      <p:sp>
        <p:nvSpPr>
          <p:cNvPr id="3" name="Content Placeholder 2"/>
          <p:cNvSpPr>
            <a:spLocks noGrp="1"/>
          </p:cNvSpPr>
          <p:nvPr>
            <p:ph idx="1"/>
          </p:nvPr>
        </p:nvSpPr>
        <p:spPr>
          <a:xfrm>
            <a:off x="112889" y="711200"/>
            <a:ext cx="8873067" cy="6067088"/>
          </a:xfrm>
        </p:spPr>
        <p:txBody>
          <a:bodyPr>
            <a:noAutofit/>
          </a:bodyPr>
          <a:lstStyle/>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The</a:t>
            </a:r>
            <a:r>
              <a:rPr lang="en-US" sz="2000" spc="12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use</a:t>
            </a:r>
            <a:r>
              <a:rPr lang="en-US" sz="2000" spc="12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of</a:t>
            </a:r>
            <a:r>
              <a:rPr lang="en-US" sz="2000" spc="12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lipid-based</a:t>
            </a:r>
            <a:r>
              <a:rPr lang="en-US" sz="2000" spc="12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formulations</a:t>
            </a:r>
            <a:r>
              <a:rPr lang="en-US" sz="2000" spc="12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in</a:t>
            </a:r>
            <a:r>
              <a:rPr lang="en-US" sz="2000" spc="12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general</a:t>
            </a:r>
            <a:r>
              <a:rPr lang="en-US" sz="2000" spc="12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and</a:t>
            </a:r>
            <a:r>
              <a:rPr lang="en-US" sz="2000" spc="12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SNEDDS</a:t>
            </a:r>
            <a:r>
              <a:rPr lang="en-US" sz="2000" spc="12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in</a:t>
            </a:r>
            <a:r>
              <a:rPr lang="en-US" sz="2000" spc="12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particular</a:t>
            </a:r>
            <a:r>
              <a:rPr lang="en-US" sz="2000" spc="12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shows</a:t>
            </a:r>
            <a:r>
              <a:rPr lang="en-US" sz="2000" spc="12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great</a:t>
            </a:r>
            <a:r>
              <a:rPr lang="en-US" sz="2000" spc="12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potential</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in enhancing aqueous solubility,</a:t>
            </a:r>
            <a:r>
              <a:rPr lang="en-US" sz="2000" spc="25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stability,</a:t>
            </a:r>
            <a:r>
              <a:rPr lang="en-US" sz="2000" spc="25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oral absorption and  minimizing inter/intra-patient</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dose variability. </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SNEDDS are prepared generally in liquid</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dosage forms but solid SNEDDS are preferred due to ease</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in handling, transportation and better stability.</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 Further,</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with</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solid</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SNEDDS,</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compatibility</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and</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interaction</a:t>
            </a:r>
            <a:r>
              <a:rPr lang="en-US" sz="2000" spc="-28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studies between the excipients such as adsorbent,</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capsule shell and formulation components can be</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carried</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out</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in</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order</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to</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effectively</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harness</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its</a:t>
            </a:r>
            <a:r>
              <a:rPr lang="en-US" sz="20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potential for the benefit of mankind.</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Despite</a:t>
            </a:r>
            <a:r>
              <a:rPr lang="en-US" sz="2000" spc="-5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the</a:t>
            </a:r>
            <a:r>
              <a:rPr lang="en-US" sz="2000" spc="-4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above-mentioned</a:t>
            </a:r>
            <a:r>
              <a:rPr lang="en-US" sz="2000" spc="-4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advancements</a:t>
            </a:r>
            <a:r>
              <a:rPr lang="en-US" sz="2000" spc="-4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and</a:t>
            </a:r>
            <a:r>
              <a:rPr lang="en-US" sz="2000" spc="-5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modifications</a:t>
            </a:r>
            <a:r>
              <a:rPr lang="en-US" sz="2000" spc="-4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in</a:t>
            </a:r>
            <a:r>
              <a:rPr lang="en-US" sz="2000" spc="-4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SNEDDS,</a:t>
            </a:r>
            <a:r>
              <a:rPr lang="en-US" sz="2000" spc="-4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there</a:t>
            </a:r>
            <a:r>
              <a:rPr lang="en-US" sz="2000" spc="-5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are</a:t>
            </a:r>
            <a:r>
              <a:rPr lang="en-US" sz="2000" spc="-4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still</a:t>
            </a:r>
            <a:r>
              <a:rPr lang="en-US" sz="2000" spc="-4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areas</a:t>
            </a:r>
            <a:r>
              <a:rPr lang="en-US" sz="2000" spc="-24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that</a:t>
            </a:r>
            <a:r>
              <a:rPr lang="en-US" sz="2000" spc="-2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need</a:t>
            </a:r>
            <a:r>
              <a:rPr lang="en-US" sz="2000" spc="-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to</a:t>
            </a:r>
            <a:r>
              <a:rPr lang="en-US" sz="2000" spc="-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be</a:t>
            </a:r>
            <a:r>
              <a:rPr lang="en-US" sz="2000" spc="-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addressed</a:t>
            </a:r>
            <a:r>
              <a:rPr lang="en-US" sz="2000" spc="-2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to</a:t>
            </a:r>
            <a:r>
              <a:rPr lang="en-US" sz="2000" spc="-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make</a:t>
            </a:r>
            <a:r>
              <a:rPr lang="en-US" sz="2000" spc="-1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SNEDDS</a:t>
            </a:r>
            <a:r>
              <a:rPr lang="en-US" sz="2000" spc="-2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commercially</a:t>
            </a:r>
            <a:r>
              <a:rPr lang="en-US" sz="2000" spc="-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attractive.</a:t>
            </a:r>
            <a:r>
              <a:rPr lang="en-US" sz="2000" spc="7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The</a:t>
            </a:r>
            <a:r>
              <a:rPr lang="en-US" sz="2000" spc="-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priority</a:t>
            </a:r>
            <a:r>
              <a:rPr lang="en-US" sz="2000" spc="-2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of</a:t>
            </a:r>
            <a:r>
              <a:rPr lang="en-US" sz="2000" spc="-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future</a:t>
            </a:r>
            <a:r>
              <a:rPr lang="en-US" sz="2000" spc="-20"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research</a:t>
            </a:r>
            <a:r>
              <a:rPr lang="en-US" sz="2000" spc="-23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should be based on pharmacokinetic</a:t>
            </a:r>
            <a:r>
              <a:rPr lang="en-US" sz="2000" spc="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studies especially</a:t>
            </a:r>
            <a:r>
              <a:rPr lang="en-US" sz="2000" spc="-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on</a:t>
            </a:r>
            <a:r>
              <a:rPr lang="en-US" sz="2000" spc="-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human</a:t>
            </a:r>
            <a:r>
              <a:rPr lang="en-US" sz="2000" spc="-5" dirty="0">
                <a:effectLst/>
                <a:latin typeface="Palatino Linotype" panose="02040502050505030304" pitchFamily="18" charset="0"/>
                <a:ea typeface="Palatino Linotype" panose="02040502050505030304" pitchFamily="18" charset="0"/>
                <a:cs typeface="Palatino Linotype" panose="02040502050505030304" pitchFamily="18" charset="0"/>
              </a:rPr>
              <a:t> </a:t>
            </a: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subjects.</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So, we can conclude that SNEDDS seems to be appear as unique and industrially survival approach with future development.</a:t>
            </a:r>
            <a:endParaRPr lang="en-US" sz="2000" dirty="0">
              <a:latin typeface="Times New Roman" pitchFamily="18" charset="0"/>
              <a:cs typeface="Times New Roman" pitchFamily="18" charset="0"/>
            </a:endParaRPr>
          </a:p>
        </p:txBody>
      </p:sp>
      <p:pic>
        <p:nvPicPr>
          <p:cNvPr id="5" name="Picture 4">
            <a:extLst>
              <a:ext uri="{FF2B5EF4-FFF2-40B4-BE49-F238E27FC236}">
                <a16:creationId xmlns:a16="http://schemas.microsoft.com/office/drawing/2014/main" id="{28F9F156-A1E7-42DB-A297-ADFB24F499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7622" y="6324600"/>
            <a:ext cx="1264356" cy="533400"/>
          </a:xfrm>
          <a:prstGeom prst="rect">
            <a:avLst/>
          </a:prstGeom>
        </p:spPr>
      </p:pic>
    </p:spTree>
    <p:extLst>
      <p:ext uri="{BB962C8B-B14F-4D97-AF65-F5344CB8AC3E}">
        <p14:creationId xmlns:p14="http://schemas.microsoft.com/office/powerpoint/2010/main" val="53584167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0" y="1"/>
            <a:ext cx="5130800" cy="711199"/>
          </a:xfrm>
          <a:solidFill>
            <a:srgbClr val="0558B3"/>
          </a:solidFill>
        </p:spPr>
        <p:txBody>
          <a:bodyPr>
            <a:noAutofit/>
          </a:bodyPr>
          <a:lstStyle/>
          <a:p>
            <a:pPr algn="ctr"/>
            <a:r>
              <a:rPr lang="en-US" sz="2400" b="1" dirty="0">
                <a:solidFill>
                  <a:schemeClr val="bg1"/>
                </a:solidFill>
                <a:effectLst/>
                <a:latin typeface="Palatino Linotype" panose="02040502050505030304" pitchFamily="18" charset="0"/>
                <a:ea typeface="Calibri" panose="020F0502020204030204" pitchFamily="34" charset="0"/>
                <a:cs typeface="Times New Roman" panose="02020603050405020304" pitchFamily="18" charset="0"/>
              </a:rPr>
              <a:t>ACKNOWLEDGMENTS</a:t>
            </a:r>
            <a:endParaRPr lang="en-US" sz="2400" b="1" dirty="0">
              <a:solidFill>
                <a:schemeClr val="bg1"/>
              </a:solidFill>
              <a:latin typeface="Palatino Linotype" panose="02040502050505030304" pitchFamily="18" charset="0"/>
              <a:cs typeface="Times New Roman" panose="02020603050405020304" pitchFamily="18" charset="0"/>
            </a:endParaRPr>
          </a:p>
        </p:txBody>
      </p:sp>
      <p:sp>
        <p:nvSpPr>
          <p:cNvPr id="3" name="Content Placeholder 2"/>
          <p:cNvSpPr>
            <a:spLocks noGrp="1"/>
          </p:cNvSpPr>
          <p:nvPr>
            <p:ph idx="1"/>
          </p:nvPr>
        </p:nvSpPr>
        <p:spPr>
          <a:xfrm>
            <a:off x="112889" y="711200"/>
            <a:ext cx="8873067" cy="6067088"/>
          </a:xfrm>
        </p:spPr>
        <p:txBody>
          <a:bodyPr>
            <a:normAutofit/>
          </a:bodyPr>
          <a:lstStyle/>
          <a:p>
            <a:pPr algn="just">
              <a:buClr>
                <a:schemeClr val="accent5"/>
              </a:buClr>
              <a:buFont typeface="Wingdings" panose="05000000000000000000" pitchFamily="2" charset="2"/>
              <a:buChar char="Ø"/>
            </a:pPr>
            <a:r>
              <a:rPr lang="en-US" sz="2400" dirty="0">
                <a:latin typeface="Palatino Linotype" panose="02040502050505030304" pitchFamily="18" charset="0"/>
              </a:rPr>
              <a:t>The  authors  are  thankful  to  the  Management,</a:t>
            </a:r>
            <a:r>
              <a:rPr lang="en-US"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 Atmiya university and Noble Pharmacy College  </a:t>
            </a:r>
            <a:r>
              <a:rPr lang="en-US" sz="2400" dirty="0">
                <a:latin typeface="Palatino Linotype" panose="02040502050505030304" pitchFamily="18" charset="0"/>
              </a:rPr>
              <a:t>for providing necessary  facilities  to  carryout  this work. </a:t>
            </a:r>
          </a:p>
          <a:p>
            <a:pPr algn="just">
              <a:buClr>
                <a:schemeClr val="accent5"/>
              </a:buClr>
              <a:buFont typeface="Wingdings" panose="05000000000000000000" pitchFamily="2" charset="2"/>
              <a:buChar char="Ø"/>
            </a:pPr>
            <a:r>
              <a:rPr lang="en-US"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t>Authors are highly thankful to organizing team of ECB to pr</a:t>
            </a:r>
            <a:r>
              <a:rPr lang="en-US" sz="2400" dirty="0">
                <a:solidFill>
                  <a:srgbClr val="000000"/>
                </a:solidFill>
                <a:latin typeface="Palatino Linotype" panose="02040502050505030304" pitchFamily="18" charset="0"/>
                <a:ea typeface="Times New Roman" panose="02020603050405020304" pitchFamily="18" charset="0"/>
                <a:cs typeface="Times New Roman" panose="02020603050405020304" pitchFamily="18" charset="0"/>
              </a:rPr>
              <a:t>ovide a  platform to share research carried out on  </a:t>
            </a:r>
            <a:r>
              <a:rPr lang="en-US" sz="2400" dirty="0">
                <a:latin typeface="Palatino Linotype" panose="02040502050505030304" pitchFamily="18" charset="0"/>
                <a:ea typeface="Calibri" panose="020F0502020204030204" pitchFamily="34" charset="0"/>
                <a:cs typeface="Times New Roman" panose="02020603050405020304" pitchFamily="18" charset="0"/>
              </a:rPr>
              <a:t>Self-Nano Emulsifying Drug-Delivery Systems: From the Development to The Current Applications and Update of the Biopharmaceutical Aspect.</a:t>
            </a:r>
          </a:p>
          <a:p>
            <a:pPr marL="0" indent="0" algn="just">
              <a:buClr>
                <a:schemeClr val="accent5"/>
              </a:buClr>
              <a:buNone/>
            </a:pPr>
            <a:endParaRPr lang="en-US" sz="2400" dirty="0">
              <a:latin typeface="Palatino Linotype" panose="02040502050505030304" pitchFamily="18" charset="0"/>
              <a:ea typeface="Calibri" panose="020F0502020204030204" pitchFamily="34" charset="0"/>
              <a:cs typeface="Times New Roman" panose="02020603050405020304" pitchFamily="18" charset="0"/>
            </a:endParaRPr>
          </a:p>
          <a:p>
            <a:pPr marL="0" indent="0" algn="just">
              <a:buClr>
                <a:schemeClr val="accent5"/>
              </a:buClr>
              <a:buNone/>
            </a:pPr>
            <a:endParaRPr lang="en-US"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28F9F156-A1E7-42DB-A297-ADFB24F499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879644" y="6286501"/>
            <a:ext cx="1264356" cy="571500"/>
          </a:xfrm>
          <a:prstGeom prst="rect">
            <a:avLst/>
          </a:prstGeom>
        </p:spPr>
      </p:pic>
      <p:pic>
        <p:nvPicPr>
          <p:cNvPr id="6" name="Picture 5">
            <a:extLst>
              <a:ext uri="{FF2B5EF4-FFF2-40B4-BE49-F238E27FC236}">
                <a16:creationId xmlns:a16="http://schemas.microsoft.com/office/drawing/2014/main" id="{12608873-66C1-4463-B956-4F0E3A122FE3}"/>
              </a:ext>
            </a:extLst>
          </p:cNvPr>
          <p:cNvPicPr/>
          <p:nvPr/>
        </p:nvPicPr>
        <p:blipFill>
          <a:blip r:embed="rId3" cstate="print"/>
          <a:stretch>
            <a:fillRect/>
          </a:stretch>
        </p:blipFill>
        <p:spPr>
          <a:xfrm>
            <a:off x="1401234" y="4048631"/>
            <a:ext cx="1809750" cy="1549400"/>
          </a:xfrm>
          <a:prstGeom prst="rect">
            <a:avLst/>
          </a:prstGeom>
        </p:spPr>
      </p:pic>
      <p:pic>
        <p:nvPicPr>
          <p:cNvPr id="7" name="Picture 6">
            <a:extLst>
              <a:ext uri="{FF2B5EF4-FFF2-40B4-BE49-F238E27FC236}">
                <a16:creationId xmlns:a16="http://schemas.microsoft.com/office/drawing/2014/main" id="{2B9DF8F4-B661-4B3D-8BE2-F804EC9EA678}"/>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5837766" y="3917789"/>
            <a:ext cx="1905000" cy="18110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1709049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6200" y="0"/>
            <a:ext cx="8808156" cy="7214283"/>
          </a:xfrm>
          <a:prstGeom prst="rect">
            <a:avLst/>
          </a:prstGeom>
          <a:noFill/>
        </p:spPr>
        <p:txBody>
          <a:bodyPr wrap="square" rtlCol="0">
            <a:spAutoFit/>
          </a:bodyPr>
          <a:lstStyle/>
          <a:p>
            <a:pPr algn="just">
              <a:lnSpc>
                <a:spcPct val="115000"/>
              </a:lnSpc>
            </a:pPr>
            <a:endParaRPr lang="en-IN" sz="1400" strike="noStrike" dirty="0">
              <a:effectLst/>
              <a:latin typeface="Times New Roman" panose="02020603050405020304" pitchFamily="18" charset="0"/>
              <a:cs typeface="Times New Roman" panose="02020603050405020304" pitchFamily="18" charset="0"/>
            </a:endParaRPr>
          </a:p>
          <a:p>
            <a:pPr marL="0" marR="0" algn="just">
              <a:lnSpc>
                <a:spcPct val="115000"/>
              </a:lnSpc>
              <a:spcBef>
                <a:spcPts val="0"/>
              </a:spcBef>
              <a:spcAft>
                <a:spcPts val="0"/>
              </a:spcAft>
            </a:pPr>
            <a:endParaRPr lang="fr-FR" b="1" dirty="0">
              <a:solidFill>
                <a:srgbClr val="0070C0"/>
              </a:solidFill>
              <a:latin typeface="Palatino Linotype" panose="02040502050505030304" pitchFamily="18" charset="0"/>
            </a:endParaRPr>
          </a:p>
          <a:p>
            <a:pPr marL="0" marR="0" algn="just">
              <a:lnSpc>
                <a:spcPct val="115000"/>
              </a:lnSpc>
              <a:spcBef>
                <a:spcPts val="0"/>
              </a:spcBef>
              <a:spcAft>
                <a:spcPts val="0"/>
              </a:spcAft>
            </a:pPr>
            <a:endParaRPr lang="en-US" sz="1700" dirty="0">
              <a:effectLst/>
              <a:latin typeface="Palatino Linotype" panose="02040502050505030304" pitchFamily="18" charset="0"/>
              <a:ea typeface="Calibri" panose="020F0502020204030204" pitchFamily="34" charset="0"/>
              <a:cs typeface="Times New Roman" panose="02020603050405020304" pitchFamily="18" charset="0"/>
            </a:endParaRPr>
          </a:p>
          <a:p>
            <a:pPr marL="0" marR="0" algn="just">
              <a:lnSpc>
                <a:spcPct val="115000"/>
              </a:lnSpc>
              <a:spcBef>
                <a:spcPts val="0"/>
              </a:spcBef>
              <a:spcAft>
                <a:spcPts val="0"/>
              </a:spcAft>
            </a:pPr>
            <a:r>
              <a:rPr lang="en-US" sz="1700" dirty="0">
                <a:effectLst/>
                <a:latin typeface="Palatino Linotype" panose="02040502050505030304" pitchFamily="18" charset="0"/>
                <a:ea typeface="Calibri" panose="020F0502020204030204" pitchFamily="34" charset="0"/>
                <a:cs typeface="Times New Roman" panose="02020603050405020304" pitchFamily="18" charset="0"/>
              </a:rPr>
              <a:t>Approximately one third of newly discovered drug molecules show insufficient water solubility and therefore low oral bioavailability. Different lipid-based formulations have been explored in the past few decades to improve the oral delivery of such compounds. Self-Nano emulsifying drug delivery systems (SNEDDS) are one of the emerging strategies developed to tackle the issues associated with their oral delivery. </a:t>
            </a:r>
          </a:p>
          <a:p>
            <a:pPr marL="0" marR="0" algn="just">
              <a:lnSpc>
                <a:spcPct val="115000"/>
              </a:lnSpc>
              <a:spcBef>
                <a:spcPts val="0"/>
              </a:spcBef>
              <a:spcAft>
                <a:spcPts val="0"/>
              </a:spcAft>
            </a:pPr>
            <a:r>
              <a:rPr lang="en-US" sz="1700" dirty="0">
                <a:effectLst/>
                <a:latin typeface="Palatino Linotype" panose="02040502050505030304" pitchFamily="18" charset="0"/>
                <a:ea typeface="Calibri" panose="020F0502020204030204" pitchFamily="34" charset="0"/>
                <a:cs typeface="Times New Roman" panose="02020603050405020304" pitchFamily="18" charset="0"/>
              </a:rPr>
              <a:t>Self-Nano emulsifying drug delivery systems (SNEDDS), which are isotropic mixtures of oils, surfactants, solvents and co-solvents/surfactants, can be used for the design of formulations in order to improve the oral absorption of highly lipophilic drug compounds. The efficiency of oral absorption of said drug from such type of formulation depends on many formulation-related parameters, such as surfactant concentration, oil/surfactant ratio, polarity of the emulsion, droplet size and charge, all of which in essence determine the self-emulsification ability. With the growing interest in this field, there is an increasing need for selection of excipients guidelines to obtain effective and safe delivery system with improved bioavailability. The aim of this review is to present mechanism of self-emulsification, composition, role of various excipients, formulation approaches, different techniques, evaluation parameters, factors affecting SNEDDS, Biopharmaceutical aspects and future perspective. </a:t>
            </a:r>
          </a:p>
          <a:p>
            <a:pPr marL="0" marR="0" algn="just">
              <a:lnSpc>
                <a:spcPct val="115000"/>
              </a:lnSpc>
              <a:spcBef>
                <a:spcPts val="0"/>
              </a:spcBef>
              <a:spcAft>
                <a:spcPts val="0"/>
              </a:spcAft>
            </a:pPr>
            <a:r>
              <a:rPr lang="en-US" sz="1700" b="1" dirty="0">
                <a:solidFill>
                  <a:srgbClr val="0070C0"/>
                </a:solidFill>
                <a:effectLst/>
                <a:latin typeface="Palatino Linotype" panose="02040502050505030304" pitchFamily="18" charset="0"/>
                <a:ea typeface="Calibri" panose="020F0502020204030204" pitchFamily="34" charset="0"/>
                <a:cs typeface="Times New Roman" panose="02020603050405020304" pitchFamily="18" charset="0"/>
              </a:rPr>
              <a:t>Keywords:</a:t>
            </a:r>
            <a:r>
              <a:rPr lang="en-US" sz="1700" dirty="0">
                <a:effectLst/>
                <a:latin typeface="Palatino Linotype" panose="02040502050505030304" pitchFamily="18" charset="0"/>
                <a:ea typeface="Calibri" panose="020F0502020204030204" pitchFamily="34" charset="0"/>
                <a:cs typeface="Times New Roman" panose="02020603050405020304" pitchFamily="18" charset="0"/>
              </a:rPr>
              <a:t> Oral bioavailability; Self-Nano Emulsifying Drug Delivery Systems (SNEDDS), lipid</a:t>
            </a:r>
            <a:r>
              <a:rPr lang="en-US" sz="17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700" dirty="0">
                <a:effectLst/>
                <a:latin typeface="Palatino Linotype" panose="02040502050505030304" pitchFamily="18" charset="0"/>
                <a:ea typeface="Calibri" panose="020F0502020204030204" pitchFamily="34" charset="0"/>
                <a:cs typeface="Times New Roman" panose="02020603050405020304" pitchFamily="18" charset="0"/>
              </a:rPr>
              <a:t>formulation classification system (LFCS).</a:t>
            </a:r>
            <a:endParaRPr lang="fr-FR" sz="1700" dirty="0">
              <a:latin typeface="Palatino Linotype" panose="02040502050505030304" pitchFamily="18" charset="0"/>
            </a:endParaRPr>
          </a:p>
          <a:p>
            <a:endParaRPr lang="en-US" sz="1700" dirty="0">
              <a:latin typeface="Palatino Linotype" panose="02040502050505030304" pitchFamily="18" charset="0"/>
            </a:endParaRPr>
          </a:p>
          <a:p>
            <a:endParaRPr lang="en-US" dirty="0">
              <a:latin typeface="Palatino Linotype" panose="02040502050505030304" pitchFamily="18" charset="0"/>
            </a:endParaRPr>
          </a:p>
        </p:txBody>
      </p:sp>
      <p:sp>
        <p:nvSpPr>
          <p:cNvPr id="5" name="Slide Number Placeholder 5"/>
          <p:cNvSpPr>
            <a:spLocks noGrp="1"/>
          </p:cNvSpPr>
          <p:nvPr>
            <p:ph type="sldNum" sz="quarter" idx="12"/>
          </p:nvPr>
        </p:nvSpPr>
        <p:spPr>
          <a:xfrm>
            <a:off x="6934200" y="6356350"/>
            <a:ext cx="2133600" cy="365125"/>
          </a:xfrm>
        </p:spPr>
        <p:txBody>
          <a:bodyPr/>
          <a:lstStyle/>
          <a:p>
            <a:fld id="{FCAEAE96-855E-42B1-8DE9-9C9E68DE18C5}" type="slidenum">
              <a:rPr lang="fr-FR" smtClean="0">
                <a:latin typeface="Palatino Linotype" panose="02040502050505030304" pitchFamily="18" charset="0"/>
              </a:rPr>
              <a:pPr/>
              <a:t>2</a:t>
            </a:fld>
            <a:endParaRPr lang="fr-FR">
              <a:latin typeface="Palatino Linotype" panose="02040502050505030304" pitchFamily="18" charset="0"/>
            </a:endParaRPr>
          </a:p>
        </p:txBody>
      </p:sp>
      <p:pic>
        <p:nvPicPr>
          <p:cNvPr id="6" name="Picture 5">
            <a:extLst>
              <a:ext uri="{FF2B5EF4-FFF2-40B4-BE49-F238E27FC236}">
                <a16:creationId xmlns:a16="http://schemas.microsoft.com/office/drawing/2014/main" id="{7523789D-810C-4A8C-84EF-518021AA75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642578" y="6265333"/>
            <a:ext cx="1425222" cy="592667"/>
          </a:xfrm>
          <a:prstGeom prst="rect">
            <a:avLst/>
          </a:prstGeom>
        </p:spPr>
      </p:pic>
      <p:sp>
        <p:nvSpPr>
          <p:cNvPr id="2" name="Rectangle 1">
            <a:extLst>
              <a:ext uri="{FF2B5EF4-FFF2-40B4-BE49-F238E27FC236}">
                <a16:creationId xmlns:a16="http://schemas.microsoft.com/office/drawing/2014/main" id="{94D304DA-542B-405F-A6AB-0E42F2865F77}"/>
              </a:ext>
            </a:extLst>
          </p:cNvPr>
          <p:cNvSpPr/>
          <p:nvPr/>
        </p:nvSpPr>
        <p:spPr>
          <a:xfrm>
            <a:off x="2833511" y="0"/>
            <a:ext cx="3928531" cy="587022"/>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N" sz="2800" b="1" dirty="0">
                <a:latin typeface="Palatino Linotype" panose="02040502050505030304" pitchFamily="18" charset="0"/>
                <a:cs typeface="Times New Roman" panose="02020603050405020304" pitchFamily="18" charset="0"/>
              </a:rPr>
              <a:t>ABSTRACT</a:t>
            </a:r>
            <a:endParaRPr lang="en-US" sz="2800" dirty="0">
              <a:latin typeface="Palatino Linotype" panose="02040502050505030304" pitchFamily="18" charset="0"/>
            </a:endParaRPr>
          </a:p>
        </p:txBody>
      </p:sp>
    </p:spTree>
    <p:extLst>
      <p:ext uri="{BB962C8B-B14F-4D97-AF65-F5344CB8AC3E}">
        <p14:creationId xmlns:p14="http://schemas.microsoft.com/office/powerpoint/2010/main" val="20995262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59000" y="0"/>
            <a:ext cx="5130800" cy="631487"/>
          </a:xfrm>
          <a:solidFill>
            <a:srgbClr val="0558B3"/>
          </a:solidFill>
        </p:spPr>
        <p:txBody>
          <a:bodyPr>
            <a:noAutofit/>
          </a:bodyPr>
          <a:lstStyle/>
          <a:p>
            <a:pPr algn="ctr"/>
            <a:r>
              <a:rPr lang="en-US" sz="2400" b="1" dirty="0">
                <a:solidFill>
                  <a:schemeClr val="bg1"/>
                </a:solidFill>
                <a:effectLst/>
                <a:latin typeface="Palatino Linotype" panose="02040502050505030304" pitchFamily="18" charset="0"/>
                <a:ea typeface="Times New Roman" panose="02020603050405020304" pitchFamily="18" charset="0"/>
                <a:cs typeface="Times New Roman" panose="02020603050405020304" pitchFamily="18" charset="0"/>
              </a:rPr>
              <a:t>REFERENCES</a:t>
            </a:r>
            <a:br>
              <a:rPr lang="en-US"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rPr>
            </a:br>
            <a:endParaRPr lang="en-US" sz="2400" b="1" dirty="0">
              <a:solidFill>
                <a:schemeClr val="bg1"/>
              </a:solidFill>
              <a:latin typeface="Palatino Linotype" panose="02040502050505030304" pitchFamily="18" charset="0"/>
              <a:cs typeface="Times New Roman" panose="02020603050405020304" pitchFamily="18" charset="0"/>
            </a:endParaRPr>
          </a:p>
        </p:txBody>
      </p:sp>
      <p:sp>
        <p:nvSpPr>
          <p:cNvPr id="3" name="Content Placeholder 2"/>
          <p:cNvSpPr>
            <a:spLocks noGrp="1"/>
          </p:cNvSpPr>
          <p:nvPr>
            <p:ph idx="1"/>
          </p:nvPr>
        </p:nvSpPr>
        <p:spPr>
          <a:xfrm>
            <a:off x="112889" y="711200"/>
            <a:ext cx="8873067" cy="6067088"/>
          </a:xfrm>
        </p:spPr>
        <p:txBody>
          <a:bodyPr>
            <a:normAutofit fontScale="85000" lnSpcReduction="10000"/>
          </a:bodyPr>
          <a:lstStyle/>
          <a:p>
            <a:pPr marL="342900" marR="80010" lvl="0" indent="-342900" algn="just">
              <a:lnSpc>
                <a:spcPct val="105000"/>
              </a:lnSpc>
              <a:spcBef>
                <a:spcPts val="15"/>
              </a:spcBef>
              <a:spcAft>
                <a:spcPts val="0"/>
              </a:spcAft>
              <a:buFont typeface="+mj-lt"/>
              <a:buAutoNum type="arabicParenR"/>
            </a:pPr>
            <a:r>
              <a:rPr lang="en-US" sz="1800" dirty="0" err="1">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Pouton</a:t>
            </a:r>
            <a:r>
              <a:rPr lang="en-US" sz="1800" dirty="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 CW. Formulation of poorly water-soluble drugs for oral administration: physicochemical and physiological</a:t>
            </a:r>
            <a:r>
              <a:rPr lang="en-US" sz="1800" spc="-100" dirty="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issues and the lipid formulation classification system. Eur J Pharm Sci.  </a:t>
            </a:r>
            <a:r>
              <a:rPr lang="en-US" sz="1800" b="1" dirty="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2006</a:t>
            </a:r>
            <a:r>
              <a:rPr lang="en-US" sz="1800" dirty="0">
                <a:solidFill>
                  <a:srgbClr val="231F20"/>
                </a:solidFill>
                <a:effectLst/>
                <a:latin typeface="Palatino Linotype" panose="02040502050505030304" pitchFamily="18" charset="0"/>
                <a:ea typeface="Calibri" panose="020F0502020204030204" pitchFamily="34" charset="0"/>
                <a:cs typeface="Times New Roman" panose="02020603050405020304" pitchFamily="18" charset="0"/>
              </a:rPr>
              <a:t>.  29, 278–287.</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u="none" strike="noStrike" dirty="0" err="1">
                <a:solidFill>
                  <a:srgbClr val="0774B7"/>
                </a:solidFill>
                <a:effectLst/>
                <a:latin typeface="Palatino Linotype" panose="02040502050505030304" pitchFamily="18" charset="0"/>
                <a:ea typeface="Calibri" panose="020F0502020204030204" pitchFamily="34" charset="0"/>
                <a:cs typeface="Times New Roman" panose="02020603050405020304" pitchFamily="18" charset="0"/>
                <a:hlinkClick r:id="rId2"/>
              </a:rPr>
              <a:t>CrossRef</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80010" lvl="0" indent="-342900" algn="just">
              <a:lnSpc>
                <a:spcPct val="105000"/>
              </a:lnSpc>
              <a:spcBef>
                <a:spcPts val="75"/>
              </a:spcBef>
              <a:spcAft>
                <a:spcPts val="0"/>
              </a:spcAft>
              <a:buFont typeface="+mj-lt"/>
              <a:buAutoNum type="arabicParenR"/>
              <a:tabLst>
                <a:tab pos="343535" algn="l"/>
              </a:tabLst>
            </a:pP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Li, L.; Zhou, C.H.; Xu, Z.P. Self-Nanoemulsifying Drug-Delivery System. In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Nanocarriers for Drug Delivery</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2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Elsevier:</a:t>
            </a:r>
            <a:r>
              <a:rPr lang="en-US" sz="1800" spc="8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Amsterdam,</a:t>
            </a:r>
            <a:r>
              <a:rPr lang="en-US" sz="18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The</a:t>
            </a:r>
            <a:r>
              <a:rPr lang="en-US" sz="18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Netherlands,</a:t>
            </a:r>
            <a:r>
              <a:rPr lang="en-US" sz="18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b="1" dirty="0">
                <a:effectLst/>
                <a:latin typeface="Palatino Linotype" panose="02040502050505030304" pitchFamily="18" charset="0"/>
                <a:ea typeface="Calibri" panose="020F0502020204030204" pitchFamily="34" charset="0"/>
                <a:cs typeface="Times New Roman" panose="02020603050405020304" pitchFamily="18" charset="0"/>
              </a:rPr>
              <a:t>2019</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pp.</a:t>
            </a:r>
            <a:r>
              <a:rPr lang="en-US" sz="18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421–449.</a:t>
            </a:r>
            <a:r>
              <a:rPr lang="en-US" sz="1800" spc="8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u="none" strike="noStrike" dirty="0" err="1">
                <a:solidFill>
                  <a:srgbClr val="0774B7"/>
                </a:solidFill>
                <a:effectLst/>
                <a:latin typeface="Palatino Linotype" panose="02040502050505030304" pitchFamily="18" charset="0"/>
                <a:ea typeface="Calibri" panose="020F0502020204030204" pitchFamily="34" charset="0"/>
                <a:cs typeface="Times New Roman" panose="02020603050405020304" pitchFamily="18" charset="0"/>
                <a:hlinkClick r:id="rId3"/>
              </a:rPr>
              <a:t>CrossRef</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93980" lvl="0" indent="-342900" algn="just">
              <a:lnSpc>
                <a:spcPct val="105000"/>
              </a:lnSpc>
              <a:spcBef>
                <a:spcPts val="15"/>
              </a:spcBef>
              <a:spcAft>
                <a:spcPts val="0"/>
              </a:spcAft>
              <a:buFont typeface="+mj-lt"/>
              <a:buAutoNum type="arabicParenR"/>
              <a:tabLst>
                <a:tab pos="114300" algn="l"/>
              </a:tabLst>
            </a:pP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Mahmood,</a:t>
            </a:r>
            <a:r>
              <a:rPr lang="en-US" sz="1800" spc="-2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a:t>
            </a:r>
            <a:r>
              <a:rPr lang="en-US" sz="1800" spc="-2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Bernkop-Schnürch</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2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a:t>
            </a:r>
            <a:r>
              <a:rPr lang="en-US" sz="1800" spc="-1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SEDDS:</a:t>
            </a:r>
            <a:r>
              <a:rPr lang="en-US" sz="1800" spc="-2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a:t>
            </a:r>
            <a:r>
              <a:rPr lang="en-US" sz="1800" spc="-2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Game</a:t>
            </a:r>
            <a:r>
              <a:rPr lang="en-US" sz="1800" spc="-1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Changing</a:t>
            </a:r>
            <a:r>
              <a:rPr lang="en-US" sz="1800" spc="-2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Approach</a:t>
            </a:r>
            <a:r>
              <a:rPr lang="en-US" sz="1800" spc="-2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for</a:t>
            </a:r>
            <a:r>
              <a:rPr lang="en-US" sz="1800" spc="-1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the</a:t>
            </a:r>
            <a:r>
              <a:rPr lang="en-US" sz="1800" spc="-2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Oral</a:t>
            </a:r>
            <a:r>
              <a:rPr lang="en-US" sz="1800" spc="-2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Administration</a:t>
            </a:r>
            <a:r>
              <a:rPr lang="en-US" sz="1800" spc="-1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of</a:t>
            </a:r>
            <a:r>
              <a:rPr lang="en-US" sz="1800" spc="-21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Hydrophilic</a:t>
            </a:r>
            <a:r>
              <a:rPr lang="en-US" sz="1800" spc="-2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Macromolecular</a:t>
            </a:r>
            <a:r>
              <a:rPr lang="en-US" sz="1800" spc="-2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Drugs.</a:t>
            </a:r>
            <a:r>
              <a:rPr lang="en-US" sz="1800" spc="7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Adv.</a:t>
            </a:r>
            <a:r>
              <a:rPr lang="en-US" sz="1800" i="1" spc="6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Drug</a:t>
            </a:r>
            <a:r>
              <a:rPr lang="en-US" sz="1800" i="1" spc="-2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err="1">
                <a:effectLst/>
                <a:latin typeface="Palatino Linotype" panose="02040502050505030304" pitchFamily="18" charset="0"/>
                <a:ea typeface="Calibri" panose="020F0502020204030204" pitchFamily="34" charset="0"/>
                <a:cs typeface="Times New Roman" panose="02020603050405020304" pitchFamily="18" charset="0"/>
              </a:rPr>
              <a:t>Deliv</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i="1" spc="7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Rev.</a:t>
            </a:r>
            <a:r>
              <a:rPr lang="en-US" sz="1800" i="1" spc="6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b="1" dirty="0">
                <a:effectLst/>
                <a:latin typeface="Palatino Linotype" panose="02040502050505030304" pitchFamily="18" charset="0"/>
                <a:ea typeface="Calibri" panose="020F0502020204030204" pitchFamily="34" charset="0"/>
                <a:cs typeface="Times New Roman" panose="02020603050405020304" pitchFamily="18" charset="0"/>
              </a:rPr>
              <a:t>2019</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2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142</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1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91–101.</a:t>
            </a:r>
            <a:r>
              <a:rPr lang="en-US" sz="1800" spc="6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u="none" strike="noStrike" dirty="0" err="1">
                <a:solidFill>
                  <a:srgbClr val="0774B7"/>
                </a:solidFill>
                <a:effectLst/>
                <a:latin typeface="Palatino Linotype" panose="02040502050505030304" pitchFamily="18" charset="0"/>
                <a:ea typeface="Calibri" panose="020F0502020204030204" pitchFamily="34" charset="0"/>
                <a:cs typeface="Times New Roman" panose="02020603050405020304" pitchFamily="18" charset="0"/>
                <a:hlinkClick r:id="rId4"/>
              </a:rPr>
              <a:t>CrossRef</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20" dirty="0">
                <a:effectLst/>
                <a:latin typeface="Palatino Linotype" panose="02040502050505030304" pitchFamily="18"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80010" lvl="0" indent="-342900" algn="just">
              <a:lnSpc>
                <a:spcPct val="105000"/>
              </a:lnSpc>
              <a:spcBef>
                <a:spcPts val="5"/>
              </a:spcBef>
              <a:spcAft>
                <a:spcPts val="0"/>
              </a:spcAft>
              <a:buFont typeface="+mj-lt"/>
              <a:buAutoNum type="arabicParenR"/>
              <a:tabLst>
                <a:tab pos="343535" algn="l"/>
              </a:tabLst>
            </a:pP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Uihelyi</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Z.;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Vecsernyes</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M.; Feher, P.;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Kosa</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D.;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Arany</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P.;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Nemes</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D.;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Sinka</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D.;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Vasvari</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G.;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Fenyvesi</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F.;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Varadi</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J.; et al. Physico-Chemical Characterization of Self-Emulsifying Drug Delivery Systems. Drug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Discov</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Today Technol. </a:t>
            </a:r>
            <a:r>
              <a:rPr lang="en-US" sz="1800" b="1" dirty="0">
                <a:effectLst/>
                <a:latin typeface="Palatino Linotype" panose="02040502050505030304" pitchFamily="18" charset="0"/>
                <a:ea typeface="Calibri" panose="020F0502020204030204" pitchFamily="34" charset="0"/>
                <a:cs typeface="Times New Roman" panose="02020603050405020304" pitchFamily="18" charset="0"/>
              </a:rPr>
              <a:t>2018,</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27, 81–86.</a:t>
            </a: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1800" u="none" strike="noStrike" dirty="0" err="1">
                <a:solidFill>
                  <a:srgbClr val="0774B7"/>
                </a:solidFill>
                <a:effectLst/>
                <a:latin typeface="Calibri" panose="020F0502020204030204" pitchFamily="34" charset="0"/>
                <a:ea typeface="Calibri" panose="020F0502020204030204" pitchFamily="34" charset="0"/>
                <a:cs typeface="Times New Roman" panose="02020603050405020304" pitchFamily="18" charset="0"/>
                <a:hlinkClick r:id="rId5"/>
              </a:rPr>
              <a:t>CrossRef</a:t>
            </a:r>
            <a:r>
              <a:rPr lang="en-US" sz="1800" dirty="0">
                <a:effectLst/>
                <a:latin typeface="Calibri" panose="020F0502020204030204" pitchFamily="34" charset="0"/>
                <a:ea typeface="Calibri" panose="020F0502020204030204" pitchFamily="34" charset="0"/>
                <a:cs typeface="Times New Roman" panose="02020603050405020304" pitchFamily="18" charset="0"/>
              </a:rPr>
              <a:t>]</a:t>
            </a:r>
          </a:p>
          <a:p>
            <a:pPr marL="342900" marR="80010" lvl="0" indent="-342900" algn="just">
              <a:lnSpc>
                <a:spcPct val="105000"/>
              </a:lnSpc>
              <a:spcBef>
                <a:spcPts val="10"/>
              </a:spcBef>
              <a:spcAft>
                <a:spcPts val="0"/>
              </a:spcAft>
              <a:buFont typeface="+mj-lt"/>
              <a:buAutoNum type="arabicParenR"/>
            </a:pP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Singh, B.;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Bandopadhyay</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S.; Kapil, R.; Singh, R.;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Katare</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O.P. Self-Emulsifying Drug Delivery Systems</a:t>
            </a:r>
            <a:r>
              <a:rPr lang="en-US" sz="18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(SEDDS):</a:t>
            </a:r>
            <a:r>
              <a:rPr lang="en-US" sz="18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Formulation</a:t>
            </a:r>
            <a:r>
              <a:rPr lang="en-US" sz="18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Development,</a:t>
            </a:r>
            <a:r>
              <a:rPr lang="en-US" sz="18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Characterization,</a:t>
            </a:r>
            <a:r>
              <a:rPr lang="en-US" sz="18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and</a:t>
            </a:r>
            <a:r>
              <a:rPr lang="en-US" sz="18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Applications.</a:t>
            </a:r>
            <a:r>
              <a:rPr lang="en-US" sz="1800" spc="4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Crit.</a:t>
            </a:r>
            <a:r>
              <a:rPr lang="en-US" sz="1800" i="1" spc="4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Rev.</a:t>
            </a:r>
            <a:r>
              <a:rPr lang="en-US" sz="1800" i="1" spc="4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err="1">
                <a:effectLst/>
                <a:latin typeface="Palatino Linotype" panose="02040502050505030304" pitchFamily="18" charset="0"/>
                <a:ea typeface="Calibri" panose="020F0502020204030204" pitchFamily="34" charset="0"/>
                <a:cs typeface="Times New Roman" panose="02020603050405020304" pitchFamily="18" charset="0"/>
              </a:rPr>
              <a:t>Ther</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i="1" spc="4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Drug</a:t>
            </a:r>
            <a:r>
              <a:rPr lang="en-US" sz="1800" i="1"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Carrier</a:t>
            </a:r>
            <a:r>
              <a:rPr lang="en-US" sz="1800" i="1"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Syst.</a:t>
            </a:r>
            <a:r>
              <a:rPr lang="en-US" sz="1800" i="1" spc="-2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b="1" dirty="0">
                <a:effectLst/>
                <a:latin typeface="Palatino Linotype" panose="02040502050505030304" pitchFamily="18" charset="0"/>
                <a:ea typeface="Calibri" panose="020F0502020204030204" pitchFamily="34" charset="0"/>
                <a:cs typeface="Times New Roman" panose="02020603050405020304" pitchFamily="18" charset="0"/>
              </a:rPr>
              <a:t>2009</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26</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427–521.</a:t>
            </a:r>
            <a:r>
              <a:rPr lang="en-US" sz="1800" spc="8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u="none" strike="noStrike" dirty="0" err="1">
                <a:solidFill>
                  <a:srgbClr val="0774B7"/>
                </a:solidFill>
                <a:effectLst/>
                <a:latin typeface="Palatino Linotype" panose="02040502050505030304" pitchFamily="18" charset="0"/>
                <a:ea typeface="Calibri" panose="020F0502020204030204" pitchFamily="34" charset="0"/>
                <a:cs typeface="Times New Roman" panose="02020603050405020304" pitchFamily="18" charset="0"/>
                <a:hlinkClick r:id="rId6"/>
              </a:rPr>
              <a:t>CrossRef</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80010" lvl="0" indent="-342900" algn="just">
              <a:lnSpc>
                <a:spcPct val="105000"/>
              </a:lnSpc>
              <a:spcBef>
                <a:spcPts val="10"/>
              </a:spcBef>
              <a:spcAft>
                <a:spcPts val="0"/>
              </a:spcAft>
              <a:buFont typeface="+mj-lt"/>
              <a:buAutoNum type="arabicParenR"/>
              <a:tabLst>
                <a:tab pos="343535" algn="l"/>
              </a:tabLst>
            </a:pP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Rajpoot, K.;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Tekade</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M.; Pandey, V.;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Nagaraja</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S.H.;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Youngren</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-Ortiz, S.R.;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Tekade</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R.K.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Self-Microemulsifying</a:t>
            </a:r>
            <a:r>
              <a:rPr lang="en-US" sz="1800" i="1"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Drug-Delivery System:</a:t>
            </a:r>
            <a:r>
              <a:rPr lang="en-US" sz="1800" i="1"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Ongoing Challenges and Future Ahead</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Tekade</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R.K., Ed.; Drug Delivery Systems;</a:t>
            </a:r>
            <a:r>
              <a:rPr lang="en-US" sz="18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Academic</a:t>
            </a:r>
            <a:r>
              <a:rPr lang="en-US" sz="18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Press:</a:t>
            </a:r>
            <a:r>
              <a:rPr lang="en-US" sz="1800" spc="8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Cambridge,</a:t>
            </a:r>
            <a:r>
              <a:rPr lang="en-US" sz="18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MA,</a:t>
            </a:r>
            <a:r>
              <a:rPr lang="en-US" sz="18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USA,</a:t>
            </a:r>
            <a:r>
              <a:rPr lang="en-US" sz="18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b="1" dirty="0">
                <a:effectLst/>
                <a:latin typeface="Palatino Linotype" panose="02040502050505030304" pitchFamily="18" charset="0"/>
                <a:ea typeface="Calibri" panose="020F0502020204030204" pitchFamily="34" charset="0"/>
                <a:cs typeface="Times New Roman" panose="02020603050405020304" pitchFamily="18" charset="0"/>
              </a:rPr>
              <a:t>2020</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pp.</a:t>
            </a:r>
            <a:r>
              <a:rPr lang="en-US" sz="18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393–454.</a:t>
            </a:r>
            <a:r>
              <a:rPr lang="en-US" sz="1800" spc="8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u="none" strike="noStrike" dirty="0" err="1">
                <a:solidFill>
                  <a:srgbClr val="0774B7"/>
                </a:solidFill>
                <a:effectLst/>
                <a:latin typeface="Palatino Linotype" panose="02040502050505030304" pitchFamily="18" charset="0"/>
                <a:ea typeface="Calibri" panose="020F0502020204030204" pitchFamily="34" charset="0"/>
                <a:cs typeface="Times New Roman" panose="02020603050405020304" pitchFamily="18" charset="0"/>
                <a:hlinkClick r:id="rId7"/>
              </a:rPr>
              <a:t>CrossRef</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80010" lvl="0" indent="-342900" algn="just">
              <a:lnSpc>
                <a:spcPct val="105000"/>
              </a:lnSpc>
              <a:spcBef>
                <a:spcPts val="15"/>
              </a:spcBef>
              <a:spcAft>
                <a:spcPts val="0"/>
              </a:spcAft>
              <a:buFont typeface="+mj-lt"/>
              <a:buAutoNum type="arabicParenR"/>
              <a:tabLst>
                <a:tab pos="343535" algn="l"/>
              </a:tabLst>
            </a:pP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Das, S.S.; Singh, A.; Kar, S.; Ghosh, R.; Pal, M.; Fatima, M.; Singh, N.; Singh, S.K. Application of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QbD</a:t>
            </a:r>
            <a:r>
              <a:rPr lang="en-US" sz="18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Framework for Development of Self-Emulsifying Drug Delivery Systems.</a:t>
            </a:r>
            <a:r>
              <a:rPr lang="en-US" sz="18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In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Pharmaceutical Quality by Design</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Academic</a:t>
            </a:r>
            <a:r>
              <a:rPr lang="en-US" sz="18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Press:</a:t>
            </a:r>
            <a:r>
              <a:rPr lang="en-US" sz="1800" spc="8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Cambridge,</a:t>
            </a:r>
            <a:r>
              <a:rPr lang="en-US" sz="18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MA,</a:t>
            </a:r>
            <a:r>
              <a:rPr lang="en-US" sz="18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USA,</a:t>
            </a:r>
            <a:r>
              <a:rPr lang="en-US" sz="18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b="1" dirty="0">
                <a:effectLst/>
                <a:latin typeface="Palatino Linotype" panose="02040502050505030304" pitchFamily="18" charset="0"/>
                <a:ea typeface="Calibri" panose="020F0502020204030204" pitchFamily="34" charset="0"/>
                <a:cs typeface="Times New Roman" panose="02020603050405020304" pitchFamily="18" charset="0"/>
              </a:rPr>
              <a:t>2019</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pp.</a:t>
            </a:r>
            <a:r>
              <a:rPr lang="en-US" sz="1800" spc="-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297–350.</a:t>
            </a:r>
            <a:r>
              <a:rPr lang="en-US" sz="1800" spc="8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u="none" strike="noStrike" dirty="0" err="1">
                <a:solidFill>
                  <a:srgbClr val="0774B7"/>
                </a:solidFill>
                <a:effectLst/>
                <a:latin typeface="Palatino Linotype" panose="02040502050505030304" pitchFamily="18" charset="0"/>
                <a:ea typeface="Calibri" panose="020F0502020204030204" pitchFamily="34" charset="0"/>
                <a:cs typeface="Times New Roman" panose="02020603050405020304" pitchFamily="18" charset="0"/>
                <a:hlinkClick r:id="rId8"/>
              </a:rPr>
              <a:t>CrossRef</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80010" lvl="0" indent="-342900" algn="just">
              <a:lnSpc>
                <a:spcPct val="105000"/>
              </a:lnSpc>
              <a:spcBef>
                <a:spcPts val="10"/>
              </a:spcBef>
              <a:spcAft>
                <a:spcPts val="0"/>
              </a:spcAft>
              <a:buFont typeface="+mj-lt"/>
              <a:buAutoNum type="arabicParenR"/>
              <a:tabLst>
                <a:tab pos="343535" algn="l"/>
              </a:tabLst>
            </a:pP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Aristote,B</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Buya</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Beloqui</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A,;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Memvanga</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P; Self-Nano-Emulsifying Drug-Delivery Systems: From the Development to  the current Applications and Challenges in Oral Drug Delivery. </a:t>
            </a:r>
            <a:r>
              <a:rPr lang="en-US" sz="1800" b="1" dirty="0">
                <a:effectLst/>
                <a:latin typeface="Palatino Linotype" panose="02040502050505030304" pitchFamily="18" charset="0"/>
                <a:ea typeface="Calibri" panose="020F0502020204030204" pitchFamily="34" charset="0"/>
                <a:cs typeface="Times New Roman" panose="02020603050405020304" pitchFamily="18" charset="0"/>
              </a:rPr>
              <a:t>2020</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Pharmaceutics 2020</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 12, 1194, 1-55. [</a:t>
            </a:r>
            <a:r>
              <a:rPr lang="en-US" sz="1800" u="none" strike="noStrike" dirty="0" err="1">
                <a:solidFill>
                  <a:srgbClr val="0774B7"/>
                </a:solidFill>
                <a:effectLst/>
                <a:latin typeface="Palatino Linotype" panose="02040502050505030304" pitchFamily="18" charset="0"/>
                <a:ea typeface="Calibri" panose="020F0502020204030204" pitchFamily="34" charset="0"/>
                <a:cs typeface="Times New Roman" panose="02020603050405020304" pitchFamily="18" charset="0"/>
                <a:hlinkClick r:id="rId7"/>
              </a:rPr>
              <a:t>CrossRef</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mj-lt"/>
              <a:buAutoNum type="arabicParenR"/>
              <a:tabLst>
                <a:tab pos="343535" algn="l"/>
                <a:tab pos="5715000" algn="l"/>
              </a:tabLst>
            </a:pP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Buya</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3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A.B.;</a:t>
            </a:r>
            <a:r>
              <a:rPr lang="en-US" sz="1800" spc="4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Ucakar</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3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B.;</a:t>
            </a:r>
            <a:r>
              <a:rPr lang="en-US" sz="1800" spc="4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Beloqui</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3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a:t>
            </a:r>
            <a:r>
              <a:rPr lang="en-US" sz="1800" spc="4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Memvanga</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P.B.;</a:t>
            </a:r>
            <a:r>
              <a:rPr lang="en-US" sz="1800" spc="4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Préat</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V.</a:t>
            </a:r>
            <a:r>
              <a:rPr lang="en-US" sz="1800" spc="3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Design</a:t>
            </a:r>
            <a:r>
              <a:rPr lang="en-US" sz="18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and</a:t>
            </a:r>
            <a:r>
              <a:rPr lang="en-US" sz="1800" spc="3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Evaluation</a:t>
            </a:r>
            <a:r>
              <a:rPr lang="en-US" sz="18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of</a:t>
            </a:r>
            <a:r>
              <a:rPr lang="en-US" sz="1800" spc="35"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Self-Nanoemulsifying</a:t>
            </a:r>
            <a:r>
              <a:rPr lang="en-US" sz="1800" spc="-20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Drug</a:t>
            </a:r>
            <a:r>
              <a:rPr lang="en-US" sz="18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Delivery</a:t>
            </a:r>
            <a:r>
              <a:rPr lang="en-US" sz="18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Systems</a:t>
            </a:r>
            <a:r>
              <a:rPr lang="en-US" sz="18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(SNEDDSs)</a:t>
            </a:r>
            <a:r>
              <a:rPr lang="en-US" sz="18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for</a:t>
            </a:r>
            <a:r>
              <a:rPr lang="en-US" sz="18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err="1">
                <a:effectLst/>
                <a:latin typeface="Palatino Linotype" panose="02040502050505030304" pitchFamily="18" charset="0"/>
                <a:ea typeface="Calibri" panose="020F0502020204030204" pitchFamily="34" charset="0"/>
                <a:cs typeface="Times New Roman" panose="02020603050405020304" pitchFamily="18" charset="0"/>
              </a:rPr>
              <a:t>Senicapoc</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8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Int.</a:t>
            </a:r>
            <a:r>
              <a:rPr lang="en-US" sz="1800" i="1" spc="8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J.</a:t>
            </a:r>
            <a:r>
              <a:rPr lang="en-US" sz="1800" i="1"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Pharm.</a:t>
            </a:r>
            <a:r>
              <a:rPr lang="en-US" sz="1800" i="1" spc="8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b="1" dirty="0">
                <a:effectLst/>
                <a:latin typeface="Palatino Linotype" panose="02040502050505030304" pitchFamily="18" charset="0"/>
                <a:ea typeface="Calibri" panose="020F0502020204030204" pitchFamily="34" charset="0"/>
                <a:cs typeface="Times New Roman" panose="02020603050405020304" pitchFamily="18" charset="0"/>
              </a:rPr>
              <a:t>2020</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i="1" dirty="0">
                <a:effectLst/>
                <a:latin typeface="Palatino Linotype" panose="02040502050505030304" pitchFamily="18" charset="0"/>
                <a:ea typeface="Calibri" panose="020F0502020204030204" pitchFamily="34" charset="0"/>
                <a:cs typeface="Times New Roman" panose="02020603050405020304" pitchFamily="18" charset="0"/>
              </a:rPr>
              <a:t>580</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spc="-1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119180.</a:t>
            </a:r>
            <a:r>
              <a:rPr lang="en-US" sz="1800" spc="80" dirty="0">
                <a:effectLst/>
                <a:latin typeface="Palatino Linotype" panose="02040502050505030304" pitchFamily="18" charset="0"/>
                <a:ea typeface="Calibri" panose="020F0502020204030204" pitchFamily="34" charset="0"/>
                <a:cs typeface="Times New Roman" panose="02020603050405020304" pitchFamily="18" charset="0"/>
              </a:rPr>
              <a:t> </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r>
              <a:rPr lang="en-US" sz="1800" u="none" strike="noStrike" dirty="0" err="1">
                <a:solidFill>
                  <a:srgbClr val="0774B7"/>
                </a:solidFill>
                <a:effectLst/>
                <a:latin typeface="Palatino Linotype" panose="02040502050505030304" pitchFamily="18" charset="0"/>
                <a:ea typeface="Calibri" panose="020F0502020204030204" pitchFamily="34" charset="0"/>
                <a:cs typeface="Times New Roman" panose="02020603050405020304" pitchFamily="18" charset="0"/>
                <a:hlinkClick r:id="rId9"/>
              </a:rPr>
              <a:t>CrossRef</a:t>
            </a:r>
            <a:r>
              <a:rPr lang="en-US" sz="1800" dirty="0">
                <a:effectLst/>
                <a:latin typeface="Palatino Linotype" panose="02040502050505030304" pitchFamily="18" charset="0"/>
                <a:ea typeface="Calibri" panose="020F0502020204030204" pitchFamily="34" charset="0"/>
                <a:cs typeface="Times New Roman" panose="02020603050405020304" pitchFamily="18" charset="0"/>
              </a:rPr>
              <a:t>]</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pPr algn="just">
              <a:buClr>
                <a:schemeClr val="accent5"/>
              </a:buClr>
              <a:buFont typeface="Wingdings" panose="05000000000000000000" pitchFamily="2" charset="2"/>
              <a:buChar char="Ø"/>
            </a:pPr>
            <a:endParaRPr lang="en-US" sz="2400" dirty="0">
              <a:solidFill>
                <a:srgbClr val="000000"/>
              </a:solidFill>
              <a:effectLst/>
              <a:latin typeface="Palatino Linotype" panose="02040502050505030304" pitchFamily="18" charset="0"/>
              <a:ea typeface="Times New Roman" panose="02020603050405020304" pitchFamily="18" charset="0"/>
              <a:cs typeface="Times New Roman" panose="02020603050405020304" pitchFamily="18" charset="0"/>
            </a:endParaRPr>
          </a:p>
        </p:txBody>
      </p:sp>
      <p:pic>
        <p:nvPicPr>
          <p:cNvPr id="5" name="Picture 4">
            <a:extLst>
              <a:ext uri="{FF2B5EF4-FFF2-40B4-BE49-F238E27FC236}">
                <a16:creationId xmlns:a16="http://schemas.microsoft.com/office/drawing/2014/main" id="{28F9F156-A1E7-42DB-A297-ADFB24F49980}"/>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879644" y="6286501"/>
            <a:ext cx="1264356" cy="571500"/>
          </a:xfrm>
          <a:prstGeom prst="rect">
            <a:avLst/>
          </a:prstGeom>
        </p:spPr>
      </p:pic>
    </p:spTree>
    <p:extLst>
      <p:ext uri="{BB962C8B-B14F-4D97-AF65-F5344CB8AC3E}">
        <p14:creationId xmlns:p14="http://schemas.microsoft.com/office/powerpoint/2010/main" val="14301998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www.creativewriting-prompts.com/images/thankyou1.jpg"/>
          <p:cNvPicPr>
            <a:picLocks noChangeAspect="1" noChangeArrowheads="1"/>
          </p:cNvPicPr>
          <p:nvPr/>
        </p:nvPicPr>
        <p:blipFill>
          <a:blip r:embed="rId2"/>
          <a:srcRect/>
          <a:stretch>
            <a:fillRect/>
          </a:stretch>
        </p:blipFill>
        <p:spPr bwMode="auto">
          <a:xfrm rot="21275299">
            <a:off x="596921" y="286244"/>
            <a:ext cx="8001270" cy="6401683"/>
          </a:xfrm>
          <a:prstGeom prst="rect">
            <a:avLst/>
          </a:prstGeom>
          <a:noFill/>
          <a:ln w="9525">
            <a:noFill/>
            <a:miter lim="800000"/>
            <a:headEnd/>
            <a:tailEnd/>
          </a:ln>
        </p:spPr>
      </p:pic>
      <p:pic>
        <p:nvPicPr>
          <p:cNvPr id="4" name="Picture 3">
            <a:extLst>
              <a:ext uri="{FF2B5EF4-FFF2-40B4-BE49-F238E27FC236}">
                <a16:creationId xmlns:a16="http://schemas.microsoft.com/office/drawing/2014/main" id="{2DF2CE93-70AB-4D30-B3B9-732AFCB3E68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879644" y="6286501"/>
            <a:ext cx="1264356" cy="571500"/>
          </a:xfrm>
          <a:prstGeom prst="rect">
            <a:avLst/>
          </a:prstGeom>
        </p:spPr>
      </p:pic>
    </p:spTree>
    <p:extLst>
      <p:ext uri="{BB962C8B-B14F-4D97-AF65-F5344CB8AC3E}">
        <p14:creationId xmlns:p14="http://schemas.microsoft.com/office/powerpoint/2010/main" val="290712775"/>
      </p:ext>
    </p:extLst>
  </p:cSld>
  <p:clrMapOvr>
    <a:masterClrMapping/>
  </p:clrMapOvr>
  <p:transition spd="med">
    <p:newsflash/>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extLst>
              <p:ext uri="{D42A27DB-BD31-4B8C-83A1-F6EECF244321}">
                <p14:modId xmlns:p14="http://schemas.microsoft.com/office/powerpoint/2010/main" val="906811594"/>
              </p:ext>
            </p:extLst>
          </p:nvPr>
        </p:nvGraphicFramePr>
        <p:xfrm>
          <a:off x="1905000" y="0"/>
          <a:ext cx="4572000" cy="614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381000" y="838200"/>
            <a:ext cx="8514643" cy="5475238"/>
          </a:xfrm>
        </p:spPr>
        <p:txBody>
          <a:bodyPr>
            <a:normAutofit/>
          </a:bodyPr>
          <a:lstStyle/>
          <a:p>
            <a:pPr algn="just">
              <a:buFont typeface="Wingdings" pitchFamily="2" charset="2"/>
              <a:buChar char="Ø"/>
            </a:pPr>
            <a:endParaRPr lang="en-IN" sz="2800" dirty="0">
              <a:solidFill>
                <a:srgbClr val="0070C0"/>
              </a:solidFill>
              <a:latin typeface="Times New Roman" pitchFamily="18" charset="0"/>
              <a:cs typeface="Times New Roman" pitchFamily="18" charset="0"/>
            </a:endParaRPr>
          </a:p>
          <a:p>
            <a:pPr algn="just">
              <a:buNone/>
            </a:pPr>
            <a:r>
              <a:rPr lang="en-US" sz="2400" dirty="0">
                <a:solidFill>
                  <a:schemeClr val="tx1"/>
                </a:solidFill>
                <a:latin typeface="Times New Roman" pitchFamily="18" charset="0"/>
                <a:cs typeface="Times New Roman" pitchFamily="18" charset="0"/>
              </a:rPr>
              <a:t> </a:t>
            </a:r>
          </a:p>
        </p:txBody>
      </p:sp>
      <p:sp>
        <p:nvSpPr>
          <p:cNvPr id="6" name="Rectangle 5"/>
          <p:cNvSpPr/>
          <p:nvPr/>
        </p:nvSpPr>
        <p:spPr>
          <a:xfrm>
            <a:off x="208843" y="614314"/>
            <a:ext cx="8554157" cy="6247864"/>
          </a:xfrm>
          <a:prstGeom prst="rect">
            <a:avLst/>
          </a:prstGeom>
        </p:spPr>
        <p:txBody>
          <a:bodyPr wrap="square">
            <a:spAutoFit/>
          </a:bodyPr>
          <a:lstStyle/>
          <a:p>
            <a:pPr marL="342900" indent="-342900" algn="just">
              <a:buClr>
                <a:schemeClr val="accent1"/>
              </a:buClr>
              <a:buFont typeface="Wingdings" panose="05000000000000000000" pitchFamily="2" charset="2"/>
              <a:buChar char="Ø"/>
            </a:pPr>
            <a:r>
              <a:rPr lang="en-US" sz="2000" dirty="0">
                <a:latin typeface="Palatino Linotype" panose="02040502050505030304" pitchFamily="18" charset="0"/>
                <a:cs typeface="Times New Roman" pitchFamily="18" charset="0"/>
              </a:rPr>
              <a:t>Oral route is considered to be the most convenient and preferred route for the patient among the various routes of drug delivery system. </a:t>
            </a:r>
          </a:p>
          <a:p>
            <a:pPr marL="342900" indent="-342900" algn="just">
              <a:buClr>
                <a:schemeClr val="accent1"/>
              </a:buClr>
              <a:buFont typeface="Wingdings" panose="05000000000000000000" pitchFamily="2" charset="2"/>
              <a:buChar char="Ø"/>
            </a:pPr>
            <a:r>
              <a:rPr lang="en-US" sz="2000" dirty="0">
                <a:latin typeface="Palatino Linotype" panose="02040502050505030304" pitchFamily="18" charset="0"/>
                <a:cs typeface="Times New Roman" pitchFamily="18" charset="0"/>
              </a:rPr>
              <a:t>Solubility is one of the key determinants of oral bioavailability of a drug because a drug substance has to dissolve in the aqueous environment of the GI tract before it could be absorbed. </a:t>
            </a:r>
          </a:p>
          <a:p>
            <a:pPr marL="342900" indent="-342900" algn="just">
              <a:buClr>
                <a:schemeClr val="accent1"/>
              </a:buClr>
              <a:buFont typeface="Wingdings" panose="05000000000000000000" pitchFamily="2" charset="2"/>
              <a:buChar char="Ø"/>
            </a:pPr>
            <a:r>
              <a:rPr lang="en-US" sz="2000" dirty="0">
                <a:latin typeface="Palatino Linotype" panose="02040502050505030304" pitchFamily="18" charset="0"/>
                <a:cs typeface="Times New Roman" pitchFamily="18" charset="0"/>
              </a:rPr>
              <a:t>The oral delivery of lipophilic drug estimated to be 40% of all new chemical entities identified in drug discovery Programs i.e. BCS Class II Drugs presents the greatest challenge for their poor aqueous solubility.</a:t>
            </a:r>
          </a:p>
          <a:p>
            <a:pPr marL="342900" indent="-342900" algn="just">
              <a:buClr>
                <a:schemeClr val="accent1"/>
              </a:buClr>
              <a:buFont typeface="Wingdings" panose="05000000000000000000" pitchFamily="2" charset="2"/>
              <a:buChar char="Ø"/>
            </a:pPr>
            <a:r>
              <a:rPr lang="en-US" sz="2000" dirty="0">
                <a:latin typeface="Palatino Linotype" panose="02040502050505030304" pitchFamily="18" charset="0"/>
                <a:cs typeface="Times New Roman" pitchFamily="18" charset="0"/>
              </a:rPr>
              <a:t>Due to poor aqueous solubility, many drug candidates become unsuccessful to reach market in spite of exhibiting potential pharmacodynamic activity.</a:t>
            </a:r>
          </a:p>
          <a:p>
            <a:pPr marL="342900" indent="-342900" algn="just">
              <a:buClr>
                <a:schemeClr val="accent1"/>
              </a:buClr>
              <a:buFont typeface="Wingdings" panose="05000000000000000000" pitchFamily="2" charset="2"/>
              <a:buChar char="Ø"/>
            </a:pPr>
            <a:r>
              <a:rPr lang="en-US" sz="2000" dirty="0">
                <a:latin typeface="Palatino Linotype" panose="02040502050505030304" pitchFamily="18" charset="0"/>
                <a:cs typeface="Times New Roman" pitchFamily="18" charset="0"/>
              </a:rPr>
              <a:t> Therefore, many strategies have been worked out improve the aqueous solubility as well as release rate of such drug from dosage forms. </a:t>
            </a:r>
          </a:p>
          <a:p>
            <a:pPr marL="342900" indent="-342900" algn="just">
              <a:buClr>
                <a:schemeClr val="accent1"/>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SNEDDS are defined as isotropic mixtures of natural or synthetic oils, solid or liquid surfactants or, alternatively, one or more hydrophilic solvents and co-solvents/ surfactants. </a:t>
            </a:r>
          </a:p>
          <a:p>
            <a:pPr marL="342900" indent="-342900" algn="just">
              <a:buClr>
                <a:schemeClr val="accent1"/>
              </a:buClr>
              <a:buFont typeface="Wingdings" panose="05000000000000000000" pitchFamily="2" charset="2"/>
              <a:buChar char="Ø"/>
            </a:pPr>
            <a:endParaRPr lang="en-US" sz="2000" dirty="0">
              <a:latin typeface="Palatino Linotype" panose="02040502050505030304" pitchFamily="18" charset="0"/>
              <a:cs typeface="Times New Roman" pitchFamily="18" charset="0"/>
            </a:endParaRPr>
          </a:p>
          <a:p>
            <a:pPr algn="just">
              <a:buClr>
                <a:schemeClr val="accent1"/>
              </a:buClr>
              <a:buFont typeface="Wingdings" pitchFamily="2" charset="2"/>
              <a:buChar char="Ø"/>
            </a:pPr>
            <a:endParaRPr lang="en-US" sz="2000" dirty="0">
              <a:latin typeface="Times New Roman" pitchFamily="18" charset="0"/>
              <a:cs typeface="Times New Roman" pitchFamily="18" charset="0"/>
            </a:endParaRPr>
          </a:p>
        </p:txBody>
      </p:sp>
      <p:pic>
        <p:nvPicPr>
          <p:cNvPr id="8" name="Picture 7">
            <a:extLst>
              <a:ext uri="{FF2B5EF4-FFF2-40B4-BE49-F238E27FC236}">
                <a16:creationId xmlns:a16="http://schemas.microsoft.com/office/drawing/2014/main" id="{345F8FE2-2315-47A3-A447-4D16633F312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642578" y="6186486"/>
            <a:ext cx="1425222" cy="701676"/>
          </a:xfrm>
          <a:prstGeom prst="rect">
            <a:avLst/>
          </a:prstGeom>
        </p:spPr>
      </p:pic>
    </p:spTree>
    <p:extLst>
      <p:ext uri="{BB962C8B-B14F-4D97-AF65-F5344CB8AC3E}">
        <p14:creationId xmlns:p14="http://schemas.microsoft.com/office/powerpoint/2010/main" val="3365979256"/>
      </p:ext>
    </p:extLst>
  </p:cSld>
  <p:clrMapOvr>
    <a:masterClrMapping/>
  </p:clrMapOvr>
  <p:transition>
    <p:wipe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Diagram 6"/>
          <p:cNvGraphicFramePr/>
          <p:nvPr/>
        </p:nvGraphicFramePr>
        <p:xfrm>
          <a:off x="1905000" y="0"/>
          <a:ext cx="4572000" cy="6143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Content Placeholder 2"/>
          <p:cNvSpPr>
            <a:spLocks noGrp="1"/>
          </p:cNvSpPr>
          <p:nvPr>
            <p:ph idx="1"/>
          </p:nvPr>
        </p:nvSpPr>
        <p:spPr>
          <a:xfrm>
            <a:off x="381000" y="838200"/>
            <a:ext cx="8514643" cy="5475238"/>
          </a:xfrm>
        </p:spPr>
        <p:txBody>
          <a:bodyPr>
            <a:normAutofit/>
          </a:bodyPr>
          <a:lstStyle/>
          <a:p>
            <a:pPr algn="just">
              <a:buFont typeface="Wingdings" pitchFamily="2" charset="2"/>
              <a:buChar char="Ø"/>
            </a:pPr>
            <a:endParaRPr lang="en-IN" sz="2800" dirty="0">
              <a:solidFill>
                <a:srgbClr val="0070C0"/>
              </a:solidFill>
              <a:latin typeface="Times New Roman" pitchFamily="18" charset="0"/>
              <a:cs typeface="Times New Roman" pitchFamily="18" charset="0"/>
            </a:endParaRPr>
          </a:p>
          <a:p>
            <a:pPr algn="just">
              <a:buNone/>
            </a:pPr>
            <a:r>
              <a:rPr lang="en-US" sz="2400" dirty="0">
                <a:solidFill>
                  <a:schemeClr val="tx1"/>
                </a:solidFill>
                <a:latin typeface="Times New Roman" pitchFamily="18" charset="0"/>
                <a:cs typeface="Times New Roman" pitchFamily="18" charset="0"/>
              </a:rPr>
              <a:t> </a:t>
            </a:r>
          </a:p>
        </p:txBody>
      </p:sp>
      <p:sp>
        <p:nvSpPr>
          <p:cNvPr id="6" name="Rectangle 5"/>
          <p:cNvSpPr/>
          <p:nvPr/>
        </p:nvSpPr>
        <p:spPr>
          <a:xfrm>
            <a:off x="132643" y="614314"/>
            <a:ext cx="8630357" cy="5632311"/>
          </a:xfrm>
          <a:prstGeom prst="rect">
            <a:avLst/>
          </a:prstGeom>
        </p:spPr>
        <p:txBody>
          <a:bodyPr wrap="square">
            <a:spAutoFit/>
          </a:bodyPr>
          <a:lstStyle/>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When SNEDDS formulation is released in the lumen of the gastrointestinal tract, they come in contact with GI fluid and form a fine emulsion (micro/nano) so called as in situ emulsification or self-emulsification </a:t>
            </a:r>
          </a:p>
          <a:p>
            <a:pPr algn="just">
              <a:buClr>
                <a:schemeClr val="accent5"/>
              </a:buClr>
              <a:buFont typeface="Wingdings" panose="05000000000000000000" pitchFamily="2" charset="2"/>
              <a:buChar char="Ø"/>
            </a:pPr>
            <a:r>
              <a:rPr lang="en-US" sz="2000" dirty="0">
                <a:latin typeface="Palatino Linotype" panose="02040502050505030304" pitchFamily="18" charset="0"/>
                <a:cs typeface="Times New Roman" pitchFamily="18" charset="0"/>
              </a:rPr>
              <a:t>The self-emulsification process is specific to the particular pair of oil and surfactant, surfactant concentration, oil/surfactant ratio, and the temperature at which self-emulsification occurs. </a:t>
            </a:r>
          </a:p>
          <a:p>
            <a:pPr algn="just">
              <a:buClr>
                <a:schemeClr val="accent5"/>
              </a:buClr>
              <a:buFont typeface="Wingdings" panose="05000000000000000000" pitchFamily="2" charset="2"/>
              <a:buChar char="Ø"/>
            </a:pPr>
            <a:r>
              <a:rPr lang="en-US" sz="2000" dirty="0">
                <a:latin typeface="Palatino Linotype" panose="02040502050505030304" pitchFamily="18" charset="0"/>
                <a:cs typeface="Times New Roman" pitchFamily="18" charset="0"/>
              </a:rPr>
              <a:t>SNEDDS may enhance bioavailability via a number of potential mechanisms.</a:t>
            </a:r>
          </a:p>
          <a:p>
            <a:pPr algn="just">
              <a:buClr>
                <a:schemeClr val="accent5"/>
              </a:buClr>
              <a:buFont typeface="Wingdings" panose="05000000000000000000" pitchFamily="2" charset="2"/>
              <a:buChar char="Ø"/>
            </a:pPr>
            <a:r>
              <a:rPr lang="en-US" sz="2000" dirty="0">
                <a:latin typeface="Palatino Linotype" panose="02040502050505030304" pitchFamily="18" charset="0"/>
                <a:cs typeface="Times New Roman" pitchFamily="18" charset="0"/>
              </a:rPr>
              <a:t>Lipidic components of SNEDDS stimulate lipoprotein/chylomicron production thus promoting drug absorption.</a:t>
            </a:r>
          </a:p>
          <a:p>
            <a:pPr algn="just">
              <a:buClr>
                <a:schemeClr val="accent5"/>
              </a:buClr>
              <a:buFont typeface="Wingdings" panose="05000000000000000000" pitchFamily="2" charset="2"/>
              <a:buChar char="Ø"/>
            </a:pPr>
            <a:r>
              <a:rPr lang="en-US" sz="2000" dirty="0">
                <a:latin typeface="Palatino Linotype" panose="02040502050505030304" pitchFamily="18" charset="0"/>
                <a:cs typeface="Times New Roman" pitchFamily="18" charset="0"/>
              </a:rPr>
              <a:t>Stimulation of the intestinal lymphatic pathway as well as inhibition of intestinal drug efflux pumps such as P-glycoprotein (P-</a:t>
            </a:r>
            <a:r>
              <a:rPr lang="en-US" sz="2000" dirty="0" err="1">
                <a:latin typeface="Palatino Linotype" panose="02040502050505030304" pitchFamily="18" charset="0"/>
                <a:cs typeface="Times New Roman" pitchFamily="18" charset="0"/>
              </a:rPr>
              <a:t>gp</a:t>
            </a:r>
            <a:r>
              <a:rPr lang="en-US" sz="2000" dirty="0">
                <a:latin typeface="Palatino Linotype" panose="02040502050505030304" pitchFamily="18" charset="0"/>
                <a:cs typeface="Times New Roman" pitchFamily="18" charset="0"/>
              </a:rPr>
              <a:t>) and intestinal cytochrome P450 3A4.</a:t>
            </a:r>
          </a:p>
          <a:p>
            <a:pPr algn="just">
              <a:buClr>
                <a:schemeClr val="accent5"/>
              </a:buClr>
              <a:buFont typeface="Wingdings" panose="05000000000000000000" pitchFamily="2" charset="2"/>
              <a:buChar char="Ø"/>
            </a:pPr>
            <a:r>
              <a:rPr lang="en-US" sz="2000" dirty="0">
                <a:latin typeface="Palatino Linotype" panose="02040502050505030304" pitchFamily="18" charset="0"/>
                <a:cs typeface="Times New Roman" pitchFamily="18" charset="0"/>
              </a:rPr>
              <a:t>SNEDDS are considered promising strategies for enhancing the oral delivery of substance and bypassing intestinal and hepatic first pass metabolism .</a:t>
            </a:r>
          </a:p>
          <a:p>
            <a:pPr algn="just">
              <a:buClr>
                <a:schemeClr val="accent1"/>
              </a:buClr>
            </a:pPr>
            <a:endParaRPr lang="en-US" sz="2000" dirty="0">
              <a:latin typeface="Times New Roman" pitchFamily="18" charset="0"/>
              <a:cs typeface="Times New Roman" pitchFamily="18" charset="0"/>
            </a:endParaRPr>
          </a:p>
        </p:txBody>
      </p:sp>
      <p:pic>
        <p:nvPicPr>
          <p:cNvPr id="8" name="Picture 7">
            <a:extLst>
              <a:ext uri="{FF2B5EF4-FFF2-40B4-BE49-F238E27FC236}">
                <a16:creationId xmlns:a16="http://schemas.microsoft.com/office/drawing/2014/main" id="{345F8FE2-2315-47A3-A447-4D16633F312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79644" y="6019800"/>
            <a:ext cx="1264356" cy="758488"/>
          </a:xfrm>
          <a:prstGeom prst="rect">
            <a:avLst/>
          </a:prstGeom>
        </p:spPr>
      </p:pic>
    </p:spTree>
    <p:extLst>
      <p:ext uri="{BB962C8B-B14F-4D97-AF65-F5344CB8AC3E}">
        <p14:creationId xmlns:p14="http://schemas.microsoft.com/office/powerpoint/2010/main" val="164517746"/>
      </p:ext>
    </p:extLst>
  </p:cSld>
  <p:clrMapOvr>
    <a:masterClrMapping/>
  </p:clrMapOvr>
  <p:transition>
    <p:wipe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2"/>
          </p:nvPr>
        </p:nvSpPr>
        <p:spPr/>
        <p:txBody>
          <a:bodyPr/>
          <a:lstStyle/>
          <a:p>
            <a:fld id="{A0D71DA5-EDAA-4DEC-970D-1BE5912E1EA3}" type="slidenum">
              <a:rPr lang="en-US" smtClean="0"/>
              <a:pPr/>
              <a:t>5</a:t>
            </a:fld>
            <a:endParaRPr lang="en-US"/>
          </a:p>
        </p:txBody>
      </p:sp>
      <p:graphicFrame>
        <p:nvGraphicFramePr>
          <p:cNvPr id="4" name="Diagram 3"/>
          <p:cNvGraphicFramePr/>
          <p:nvPr>
            <p:extLst>
              <p:ext uri="{D42A27DB-BD31-4B8C-83A1-F6EECF244321}">
                <p14:modId xmlns:p14="http://schemas.microsoft.com/office/powerpoint/2010/main" val="3605491616"/>
              </p:ext>
            </p:extLst>
          </p:nvPr>
        </p:nvGraphicFramePr>
        <p:xfrm>
          <a:off x="685800" y="1397000"/>
          <a:ext cx="8153400" cy="457482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pSp>
        <p:nvGrpSpPr>
          <p:cNvPr id="5" name="Group 4"/>
          <p:cNvGrpSpPr/>
          <p:nvPr/>
        </p:nvGrpSpPr>
        <p:grpSpPr>
          <a:xfrm>
            <a:off x="495300" y="0"/>
            <a:ext cx="8153400" cy="886178"/>
            <a:chOff x="0" y="0"/>
            <a:chExt cx="8153400" cy="673920"/>
          </a:xfrm>
        </p:grpSpPr>
        <p:sp>
          <p:nvSpPr>
            <p:cNvPr id="6" name="Rounded Rectangle 5"/>
            <p:cNvSpPr/>
            <p:nvPr/>
          </p:nvSpPr>
          <p:spPr>
            <a:xfrm>
              <a:off x="0" y="0"/>
              <a:ext cx="8153400" cy="673920"/>
            </a:xfrm>
            <a:prstGeom prst="roundRect">
              <a:avLst/>
            </a:prstGeom>
            <a:solidFill>
              <a:srgbClr val="0070C0"/>
            </a:solidFill>
          </p:spPr>
          <p:style>
            <a:lnRef idx="2">
              <a:schemeClr val="lt1">
                <a:hueOff val="0"/>
                <a:satOff val="0"/>
                <a:lumOff val="0"/>
                <a:alphaOff val="0"/>
              </a:schemeClr>
            </a:lnRef>
            <a:fillRef idx="1">
              <a:scrgbClr r="0" g="0" b="0"/>
            </a:fillRef>
            <a:effectRef idx="0">
              <a:schemeClr val="accent1">
                <a:hueOff val="0"/>
                <a:satOff val="0"/>
                <a:lumOff val="0"/>
                <a:alphaOff val="0"/>
              </a:schemeClr>
            </a:effectRef>
            <a:fontRef idx="minor">
              <a:schemeClr val="lt1"/>
            </a:fontRef>
          </p:style>
        </p:sp>
        <p:sp>
          <p:nvSpPr>
            <p:cNvPr id="7" name="Rounded Rectangle 4"/>
            <p:cNvSpPr/>
            <p:nvPr/>
          </p:nvSpPr>
          <p:spPr>
            <a:xfrm>
              <a:off x="32898" y="171154"/>
              <a:ext cx="8087604" cy="388663"/>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106680" tIns="106680" rIns="106680" bIns="106680" numCol="1" spcCol="1270" anchor="t" anchorCtr="0">
              <a:noAutofit/>
            </a:bodyPr>
            <a:lstStyle/>
            <a:p>
              <a:pPr lvl="0" algn="ctr" defTabSz="1244600" rtl="0">
                <a:lnSpc>
                  <a:spcPct val="90000"/>
                </a:lnSpc>
                <a:spcBef>
                  <a:spcPct val="0"/>
                </a:spcBef>
                <a:spcAft>
                  <a:spcPct val="35000"/>
                </a:spcAft>
              </a:pPr>
              <a:r>
                <a:rPr lang="en-IN" sz="2400" b="1" i="0" kern="1200" baseline="0" dirty="0">
                  <a:latin typeface="Palatino Linotype" panose="02040502050505030304" pitchFamily="18" charset="0"/>
                  <a:cs typeface="Times New Roman" panose="02020603050405020304" pitchFamily="18" charset="0"/>
                </a:rPr>
                <a:t>COMPOSITION OF SNEDDS (</a:t>
              </a:r>
              <a:r>
                <a:rPr lang="en-IN" sz="1400" b="1" dirty="0">
                  <a:latin typeface="Palatino Linotype" panose="02040502050505030304" pitchFamily="18" charset="0"/>
                  <a:cs typeface="Times New Roman" panose="02020603050405020304" pitchFamily="18" charset="0"/>
                </a:rPr>
                <a:t>4</a:t>
              </a:r>
              <a:r>
                <a:rPr lang="en-IN" sz="2400" b="1" i="0" kern="1200" baseline="0" dirty="0">
                  <a:latin typeface="Palatino Linotype" panose="02040502050505030304" pitchFamily="18" charset="0"/>
                  <a:cs typeface="Times New Roman" panose="02020603050405020304" pitchFamily="18" charset="0"/>
                </a:rPr>
                <a:t>)</a:t>
              </a:r>
              <a:endParaRPr lang="en-IN" sz="2400" b="0" i="0" kern="1200" baseline="0" dirty="0">
                <a:latin typeface="Palatino Linotype" panose="02040502050505030304" pitchFamily="18" charset="0"/>
                <a:cs typeface="Times New Roman" panose="02020603050405020304" pitchFamily="18" charset="0"/>
              </a:endParaRPr>
            </a:p>
          </p:txBody>
        </p:sp>
      </p:grpSp>
      <p:pic>
        <p:nvPicPr>
          <p:cNvPr id="8" name="Picture 7">
            <a:extLst>
              <a:ext uri="{FF2B5EF4-FFF2-40B4-BE49-F238E27FC236}">
                <a16:creationId xmlns:a16="http://schemas.microsoft.com/office/drawing/2014/main" id="{422A4794-5E62-4FD2-BBB0-12F2BF67C85F}"/>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7879644" y="6019800"/>
            <a:ext cx="1264356" cy="758488"/>
          </a:xfrm>
          <a:prstGeom prst="rect">
            <a:avLst/>
          </a:prstGeom>
        </p:spPr>
      </p:pic>
    </p:spTree>
  </p:cSld>
  <p:clrMapOvr>
    <a:masterClrMapping/>
  </p:clrMapOvr>
  <p:transition>
    <p:pull dir="d"/>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888544009"/>
              </p:ext>
            </p:extLst>
          </p:nvPr>
        </p:nvGraphicFramePr>
        <p:xfrm>
          <a:off x="533400" y="0"/>
          <a:ext cx="6934200" cy="68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a:xfrm>
            <a:off x="152400" y="838200"/>
            <a:ext cx="8153401" cy="5105400"/>
          </a:xfrm>
        </p:spPr>
        <p:txBody>
          <a:bodyPr>
            <a:normAutofit fontScale="92500"/>
          </a:bodyPr>
          <a:lstStyle/>
          <a:p>
            <a:pPr marL="0" indent="0">
              <a:buNone/>
            </a:pPr>
            <a:r>
              <a:rPr lang="en-IN" sz="2600" b="1" u="sng" dirty="0">
                <a:solidFill>
                  <a:srgbClr val="C00000"/>
                </a:solidFill>
                <a:latin typeface="Palatino Linotype" panose="02040502050505030304" pitchFamily="18" charset="0"/>
                <a:cs typeface="Times New Roman" panose="02020603050405020304" pitchFamily="18" charset="0"/>
              </a:rPr>
              <a:t>Drug:</a:t>
            </a:r>
          </a:p>
          <a:p>
            <a:pPr algn="just">
              <a:lnSpc>
                <a:spcPct val="120000"/>
              </a:lnSpc>
              <a:buClr>
                <a:schemeClr val="accent5"/>
              </a:buClr>
              <a:buFont typeface="Wingdings" panose="05000000000000000000" pitchFamily="2" charset="2"/>
              <a:buChar char="Ø"/>
            </a:pPr>
            <a:r>
              <a:rPr lang="en-US" sz="2200" dirty="0">
                <a:effectLst/>
                <a:latin typeface="Palatino Linotype" panose="02040502050505030304" pitchFamily="18" charset="0"/>
                <a:ea typeface="Calibri" panose="020F0502020204030204" pitchFamily="34" charset="0"/>
                <a:cs typeface="Times New Roman" panose="02020603050405020304" pitchFamily="18" charset="0"/>
              </a:rPr>
              <a:t>As, SNEDDS are used to increase the solubility of poor water-soluble drugs, BCS class II drugs are preferred. </a:t>
            </a:r>
          </a:p>
          <a:p>
            <a:pPr algn="just">
              <a:lnSpc>
                <a:spcPct val="120000"/>
              </a:lnSpc>
              <a:buClr>
                <a:schemeClr val="accent5"/>
              </a:buClr>
              <a:buFont typeface="Wingdings" panose="05000000000000000000" pitchFamily="2" charset="2"/>
              <a:buChar char="Ø"/>
            </a:pPr>
            <a:r>
              <a:rPr lang="en-US" sz="2200" dirty="0">
                <a:latin typeface="Palatino Linotype" panose="02040502050505030304" pitchFamily="18" charset="0"/>
                <a:cs typeface="Times New Roman" pitchFamily="18" charset="0"/>
              </a:rPr>
              <a:t>Drugs which are administered in very high dose are not suitable for formulation unless they have extremely good solubility in at least one of the components of SNEDDS, preferably oil phase.</a:t>
            </a:r>
          </a:p>
          <a:p>
            <a:pPr algn="just">
              <a:lnSpc>
                <a:spcPct val="120000"/>
              </a:lnSpc>
              <a:buClr>
                <a:schemeClr val="accent5"/>
              </a:buClr>
              <a:buFont typeface="Wingdings" panose="05000000000000000000" pitchFamily="2" charset="2"/>
              <a:buChar char="Ø"/>
            </a:pPr>
            <a:r>
              <a:rPr lang="en-US" sz="2200" dirty="0">
                <a:latin typeface="Palatino Linotype" panose="02040502050505030304" pitchFamily="18" charset="0"/>
                <a:cs typeface="Times New Roman" pitchFamily="18" charset="0"/>
              </a:rPr>
              <a:t>High melting point drugs with log P values of about 2 are poorly suitable for SNEDDS. </a:t>
            </a:r>
          </a:p>
          <a:p>
            <a:pPr algn="just">
              <a:lnSpc>
                <a:spcPct val="120000"/>
              </a:lnSpc>
              <a:buClr>
                <a:schemeClr val="accent5"/>
              </a:buClr>
              <a:buFont typeface="Wingdings" panose="05000000000000000000" pitchFamily="2" charset="2"/>
              <a:buChar char="Ø"/>
            </a:pPr>
            <a:r>
              <a:rPr lang="en-US" sz="2200" dirty="0">
                <a:latin typeface="Palatino Linotype" panose="02040502050505030304" pitchFamily="18" charset="0"/>
                <a:cs typeface="Times New Roman" pitchFamily="18" charset="0"/>
              </a:rPr>
              <a:t>Lipophilic drugs having log P values greater than 5, are good candidate for SNEDDS.</a:t>
            </a:r>
          </a:p>
          <a:p>
            <a:pPr algn="just">
              <a:lnSpc>
                <a:spcPct val="120000"/>
              </a:lnSpc>
              <a:buClr>
                <a:schemeClr val="accent5"/>
              </a:buClr>
              <a:buFont typeface="Wingdings" panose="05000000000000000000" pitchFamily="2" charset="2"/>
              <a:buChar char="Ø"/>
            </a:pPr>
            <a:r>
              <a:rPr lang="en-US" sz="2200" dirty="0">
                <a:latin typeface="Palatino Linotype" panose="02040502050505030304" pitchFamily="18" charset="0"/>
                <a:cs typeface="Times New Roman" pitchFamily="18" charset="0"/>
              </a:rPr>
              <a:t>Drugs which have low solubility in water or lipids are difficult to deliver through SNEDDS</a:t>
            </a:r>
          </a:p>
          <a:p>
            <a:pPr algn="just">
              <a:lnSpc>
                <a:spcPct val="120000"/>
              </a:lnSpc>
              <a:buClr>
                <a:schemeClr val="accent5"/>
              </a:buClr>
              <a:buFont typeface="Wingdings" panose="05000000000000000000" pitchFamily="2" charset="2"/>
              <a:buChar char="Ø"/>
            </a:pPr>
            <a:endParaRPr lang="en-US" sz="2200" dirty="0">
              <a:latin typeface="Palatino Linotype" panose="02040502050505030304" pitchFamily="18" charset="0"/>
              <a:cs typeface="Times New Roman" pitchFamily="18" charset="0"/>
            </a:endParaRPr>
          </a:p>
          <a:p>
            <a:pPr algn="just">
              <a:lnSpc>
                <a:spcPct val="120000"/>
              </a:lnSpc>
              <a:buClr>
                <a:schemeClr val="accent5"/>
              </a:buClr>
              <a:buFont typeface="Wingdings" panose="05000000000000000000" pitchFamily="2" charset="2"/>
              <a:buChar char="Ø"/>
            </a:pPr>
            <a:endParaRPr lang="en-US" sz="2200" dirty="0">
              <a:latin typeface="Palatino Linotype" panose="02040502050505030304" pitchFamily="18" charset="0"/>
              <a:cs typeface="Times New Roman" pitchFamily="18" charset="0"/>
            </a:endParaRPr>
          </a:p>
          <a:p>
            <a:pPr algn="just">
              <a:buClr>
                <a:schemeClr val="accent5"/>
              </a:buClr>
              <a:buFont typeface="Wingdings" panose="05000000000000000000" pitchFamily="2" charset="2"/>
              <a:buChar char="Ø"/>
            </a:pPr>
            <a:endParaRPr lang="en-US" sz="1800" dirty="0">
              <a:effectLst/>
              <a:latin typeface="Palatino Linotype" panose="02040502050505030304" pitchFamily="18" charset="0"/>
              <a:ea typeface="Calibri" panose="020F0502020204030204" pitchFamily="34" charset="0"/>
              <a:cs typeface="Times New Roman" panose="02020603050405020304" pitchFamily="18" charset="0"/>
            </a:endParaRPr>
          </a:p>
          <a:p>
            <a:pPr algn="just">
              <a:buClr>
                <a:schemeClr val="accent5"/>
              </a:buClr>
              <a:buFont typeface="Wingdings" panose="05000000000000000000" pitchFamily="2" charset="2"/>
              <a:buChar char="Ø"/>
            </a:pPr>
            <a:endParaRPr lang="en-US" sz="1800" dirty="0">
              <a:effectLst/>
              <a:latin typeface="Palatino Linotype" panose="02040502050505030304" pitchFamily="18" charset="0"/>
              <a:ea typeface="Calibri" panose="020F0502020204030204" pitchFamily="34" charset="0"/>
              <a:cs typeface="Times New Roman" panose="02020603050405020304" pitchFamily="18" charset="0"/>
            </a:endParaRPr>
          </a:p>
          <a:p>
            <a:pPr marL="0" indent="0" algn="just">
              <a:buNone/>
            </a:pPr>
            <a:endParaRPr lang="en-US" sz="2000" dirty="0">
              <a:latin typeface="Times New Roman" pitchFamily="18" charset="0"/>
              <a:cs typeface="Times New Roman" pitchFamily="18" charset="0"/>
            </a:endParaRPr>
          </a:p>
          <a:p>
            <a:pPr algn="just"/>
            <a:endParaRPr lang="en-US" sz="2000" dirty="0">
              <a:latin typeface="Times New Roman" pitchFamily="18" charset="0"/>
              <a:cs typeface="Times New Roman" pitchFamily="18" charset="0"/>
            </a:endParaRPr>
          </a:p>
        </p:txBody>
      </p:sp>
      <p:pic>
        <p:nvPicPr>
          <p:cNvPr id="6" name="Picture 5">
            <a:extLst>
              <a:ext uri="{FF2B5EF4-FFF2-40B4-BE49-F238E27FC236}">
                <a16:creationId xmlns:a16="http://schemas.microsoft.com/office/drawing/2014/main" id="{A71443C0-CF32-4FD9-A8F3-2327C94B8B92}"/>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79644" y="6019800"/>
            <a:ext cx="1264356" cy="758488"/>
          </a:xfrm>
          <a:prstGeom prst="rect">
            <a:avLst/>
          </a:prstGeom>
        </p:spPr>
      </p:pic>
    </p:spTree>
    <p:extLst>
      <p:ext uri="{BB962C8B-B14F-4D97-AF65-F5344CB8AC3E}">
        <p14:creationId xmlns:p14="http://schemas.microsoft.com/office/powerpoint/2010/main" val="1893894331"/>
      </p:ext>
    </p:extLst>
  </p:cSld>
  <p:clrMapOvr>
    <a:masterClrMapping/>
  </p:clrMapOvr>
  <p:transition>
    <p:zoom/>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022950918"/>
              </p:ext>
            </p:extLst>
          </p:nvPr>
        </p:nvGraphicFramePr>
        <p:xfrm>
          <a:off x="533400" y="0"/>
          <a:ext cx="6934200" cy="68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a:xfrm>
            <a:off x="152400" y="685800"/>
            <a:ext cx="8458200" cy="5867400"/>
          </a:xfrm>
        </p:spPr>
        <p:txBody>
          <a:bodyPr>
            <a:noAutofit/>
          </a:bodyPr>
          <a:lstStyle/>
          <a:p>
            <a:pPr marL="0" indent="0">
              <a:buNone/>
            </a:pPr>
            <a:r>
              <a:rPr lang="en-IN" sz="2400" b="1" u="sng" dirty="0">
                <a:solidFill>
                  <a:srgbClr val="C00000"/>
                </a:solidFill>
                <a:latin typeface="Palatino Linotype" panose="02040502050505030304" pitchFamily="18" charset="0"/>
                <a:cs typeface="Times New Roman" pitchFamily="18" charset="0"/>
              </a:rPr>
              <a:t>Oil:-</a:t>
            </a:r>
          </a:p>
          <a:p>
            <a:pPr algn="just">
              <a:buClr>
                <a:schemeClr val="accent5"/>
              </a:buClr>
              <a:buFont typeface="Wingdings" panose="05000000000000000000" pitchFamily="2" charset="2"/>
              <a:buChar char="Ø"/>
            </a:pPr>
            <a:r>
              <a:rPr lang="en-US" sz="1800" dirty="0">
                <a:effectLst/>
                <a:latin typeface="Calibri" panose="020F0502020204030204" pitchFamily="34" charset="0"/>
                <a:ea typeface="Calibri" panose="020F0502020204030204" pitchFamily="34" charset="0"/>
                <a:cs typeface="Times New Roman" panose="02020603050405020304" pitchFamily="18" charset="0"/>
              </a:rPr>
              <a:t> </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Oils can solubilize the required dose of the lipophilic drug and facilitate self- emulsification.</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Natural edible oils remain the logical and desired oil ingredients, but they show relatively low drug-loading capacity and poor emulsification efficiency. </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Modified medium-chain triglycerides (MCTs) and long-chain triglycerides (LCTs) are mostly employed to enhance the drug solubility in the formulation.</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MCTs are preferred because of their better solubilizing ability and self-emulsification capacity as well as increase the drug transport through the portal vein, but they have a limited capacity to enhance the lymphatic transport of the drugs.</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 Conversely, LCTs are bypassing the hepatic first-pass metabolism and increase the transport of drugs through lymph vessel.</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Palatino Linotype" panose="02040502050505030304" pitchFamily="18" charset="0"/>
                <a:cs typeface="Palatino Linotype" panose="02040502050505030304" pitchFamily="18" charset="0"/>
              </a:rPr>
              <a:t> Thus, a mixture of MCTs and LCTs can be considered to meet optimum properties and improve pharmacokinetics.</a:t>
            </a:r>
          </a:p>
        </p:txBody>
      </p:sp>
      <p:pic>
        <p:nvPicPr>
          <p:cNvPr id="6" name="Picture 5">
            <a:extLst>
              <a:ext uri="{FF2B5EF4-FFF2-40B4-BE49-F238E27FC236}">
                <a16:creationId xmlns:a16="http://schemas.microsoft.com/office/drawing/2014/main" id="{3FFB61BB-14AA-4860-AE4E-D0BB10EBACF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79644" y="6019800"/>
            <a:ext cx="1264356" cy="758488"/>
          </a:xfrm>
          <a:prstGeom prst="rect">
            <a:avLst/>
          </a:prstGeom>
        </p:spPr>
      </p:pic>
    </p:spTree>
    <p:extLst>
      <p:ext uri="{BB962C8B-B14F-4D97-AF65-F5344CB8AC3E}">
        <p14:creationId xmlns:p14="http://schemas.microsoft.com/office/powerpoint/2010/main" val="2183326052"/>
      </p:ext>
    </p:extLst>
  </p:cSld>
  <p:clrMapOvr>
    <a:masterClrMapping/>
  </p:clrMapOvr>
  <p:transition>
    <p:zoom/>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1562998015"/>
              </p:ext>
            </p:extLst>
          </p:nvPr>
        </p:nvGraphicFramePr>
        <p:xfrm>
          <a:off x="457199" y="0"/>
          <a:ext cx="6790267" cy="68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a:xfrm>
            <a:off x="79022" y="685800"/>
            <a:ext cx="8794045" cy="6000045"/>
          </a:xfrm>
        </p:spPr>
        <p:txBody>
          <a:bodyPr>
            <a:noAutofit/>
          </a:bodyPr>
          <a:lstStyle/>
          <a:p>
            <a:pPr marL="0" indent="0">
              <a:buNone/>
            </a:pPr>
            <a:r>
              <a:rPr lang="en-IN" sz="2400" b="1" u="sng" dirty="0">
                <a:solidFill>
                  <a:srgbClr val="C00000"/>
                </a:solidFill>
                <a:latin typeface="Palatino Linotype" panose="02040502050505030304" pitchFamily="18" charset="0"/>
                <a:cs typeface="Times New Roman" panose="02020603050405020304" pitchFamily="18" charset="0"/>
              </a:rPr>
              <a:t>Surfactants: </a:t>
            </a:r>
          </a:p>
          <a:p>
            <a:pPr algn="just">
              <a:buClr>
                <a:schemeClr val="accent5"/>
              </a:buClr>
              <a:buFont typeface="Wingdings" panose="05000000000000000000" pitchFamily="2" charset="2"/>
              <a:buChar char="Ø"/>
            </a:pPr>
            <a:r>
              <a:rPr lang="en-US" sz="2000" dirty="0">
                <a:latin typeface="Palatino Linotype" panose="02040502050505030304" pitchFamily="18" charset="0"/>
                <a:cs typeface="Times New Roman" pitchFamily="18" charset="0"/>
              </a:rPr>
              <a:t>Surfactant  will improve bioavailability by different mechanism</a:t>
            </a:r>
          </a:p>
          <a:p>
            <a:pPr algn="just">
              <a:lnSpc>
                <a:spcPct val="100000"/>
              </a:lnSpc>
              <a:spcBef>
                <a:spcPts val="0"/>
              </a:spcBef>
              <a:buClr>
                <a:schemeClr val="accent5"/>
              </a:buClr>
              <a:buFont typeface="Wingdings" pitchFamily="2" charset="2"/>
              <a:buChar char="v"/>
            </a:pPr>
            <a:r>
              <a:rPr lang="en-US" sz="2000" dirty="0">
                <a:latin typeface="Palatino Linotype" panose="02040502050505030304" pitchFamily="18" charset="0"/>
                <a:cs typeface="Times New Roman" pitchFamily="18" charset="0"/>
              </a:rPr>
              <a:t>       Improve drug dissolution</a:t>
            </a:r>
          </a:p>
          <a:p>
            <a:pPr algn="just">
              <a:lnSpc>
                <a:spcPct val="100000"/>
              </a:lnSpc>
              <a:spcBef>
                <a:spcPts val="0"/>
              </a:spcBef>
              <a:buClr>
                <a:schemeClr val="accent5"/>
              </a:buClr>
              <a:buFont typeface="Wingdings" pitchFamily="2" charset="2"/>
              <a:buChar char="v"/>
            </a:pPr>
            <a:r>
              <a:rPr lang="en-US" sz="2000" dirty="0">
                <a:latin typeface="Palatino Linotype" panose="02040502050505030304" pitchFamily="18" charset="0"/>
                <a:cs typeface="Times New Roman" pitchFamily="18" charset="0"/>
              </a:rPr>
              <a:t>       Increase intestinal epithelial permeability</a:t>
            </a:r>
          </a:p>
          <a:p>
            <a:pPr algn="just">
              <a:lnSpc>
                <a:spcPct val="100000"/>
              </a:lnSpc>
              <a:spcBef>
                <a:spcPts val="0"/>
              </a:spcBef>
              <a:buClr>
                <a:schemeClr val="accent5"/>
              </a:buClr>
              <a:buFont typeface="Wingdings" pitchFamily="2" charset="2"/>
              <a:buChar char="v"/>
            </a:pPr>
            <a:r>
              <a:rPr lang="en-US" sz="2000" dirty="0">
                <a:latin typeface="Palatino Linotype" panose="02040502050505030304" pitchFamily="18" charset="0"/>
                <a:cs typeface="Times New Roman" pitchFamily="18" charset="0"/>
              </a:rPr>
              <a:t>       Increase tight junction permeability</a:t>
            </a:r>
          </a:p>
          <a:p>
            <a:pPr algn="just">
              <a:buClr>
                <a:schemeClr val="accent5"/>
              </a:buClr>
              <a:buFont typeface="Wingdings" panose="05000000000000000000" pitchFamily="2" charset="2"/>
              <a:buChar char="Ø"/>
            </a:pPr>
            <a:r>
              <a:rPr lang="en-US" sz="2000" dirty="0">
                <a:latin typeface="Palatino Linotype" panose="02040502050505030304" pitchFamily="18" charset="0"/>
                <a:cs typeface="Times New Roman" pitchFamily="18" charset="0"/>
              </a:rPr>
              <a:t>Different groups of surfactant can be applied for the Nano emulsion stability and formulating of SNEDDS: (i) ionic(ii) cationic (iii) anionic (iv) zwitterionic  (v) nonionic.</a:t>
            </a:r>
          </a:p>
          <a:p>
            <a:pPr algn="just">
              <a:buClr>
                <a:schemeClr val="accent5"/>
              </a:buClr>
              <a:buFont typeface="Wingdings" panose="05000000000000000000" pitchFamily="2" charset="2"/>
              <a:buChar char="Ø"/>
            </a:pPr>
            <a:r>
              <a:rPr lang="en-US" sz="2000" b="0" kern="0" dirty="0">
                <a:effectLst/>
                <a:latin typeface="Palatino Linotype" panose="02040502050505030304" pitchFamily="18" charset="0"/>
                <a:ea typeface="Palatino Linotype" panose="02040502050505030304" pitchFamily="18" charset="0"/>
                <a:cs typeface="Palatino Linotype" panose="02040502050505030304" pitchFamily="18" charset="0"/>
              </a:rPr>
              <a:t>The most widely used are the non-ionic surfactants with a relatively high HLB. </a:t>
            </a:r>
          </a:p>
          <a:p>
            <a:pPr algn="just">
              <a:buClr>
                <a:schemeClr val="accent5"/>
              </a:buClr>
              <a:buFont typeface="Wingdings" panose="05000000000000000000" pitchFamily="2" charset="2"/>
              <a:buChar char="Ø"/>
            </a:pPr>
            <a:r>
              <a:rPr lang="en-US" sz="2000" dirty="0">
                <a:solidFill>
                  <a:schemeClr val="tx1"/>
                </a:solidFill>
                <a:latin typeface="Palatino Linotype" panose="02040502050505030304" pitchFamily="18" charset="0"/>
                <a:cs typeface="Times New Roman" pitchFamily="18" charset="0"/>
              </a:rPr>
              <a:t>Natural surfactant have limited ability to emulsify.</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Usually, a stable SNEDDS formulation requires </a:t>
            </a:r>
            <a:r>
              <a:rPr lang="en-US" sz="2000" dirty="0">
                <a:solidFill>
                  <a:schemeClr val="tx1"/>
                </a:solidFill>
                <a:latin typeface="Palatino Linotype" panose="02040502050505030304" pitchFamily="18" charset="0"/>
                <a:cs typeface="Times New Roman" pitchFamily="18" charset="0"/>
              </a:rPr>
              <a:t>concentration 30% - 60% w/w. </a:t>
            </a:r>
            <a:r>
              <a:rPr lang="en-US" sz="2000" b="0" kern="0" spc="15" dirty="0">
                <a:effectLst/>
                <a:latin typeface="Palatino Linotype" panose="02040502050505030304" pitchFamily="18" charset="0"/>
                <a:ea typeface="Palatino Linotype" panose="02040502050505030304" pitchFamily="18" charset="0"/>
                <a:cs typeface="Palatino Linotype" panose="02040502050505030304" pitchFamily="18" charset="0"/>
              </a:rPr>
              <a:t>H</a:t>
            </a:r>
            <a:r>
              <a:rPr lang="en-US" sz="2000" b="0" kern="0" dirty="0">
                <a:effectLst/>
                <a:latin typeface="Palatino Linotype" panose="02040502050505030304" pitchFamily="18" charset="0"/>
                <a:ea typeface="Palatino Linotype" panose="02040502050505030304" pitchFamily="18" charset="0"/>
                <a:cs typeface="Palatino Linotype" panose="02040502050505030304" pitchFamily="18" charset="0"/>
              </a:rPr>
              <a:t>owever; high concentration of surfactant may cause irritation to the gastric mucosa. Hence the safety is major considerable parameter for selection of Surfactant molecule.</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itchFamily="18" charset="0"/>
              </a:rPr>
              <a:t>The selection of a particular surfactant for formulation depends upon its HLB value and safety issue.</a:t>
            </a:r>
          </a:p>
          <a:p>
            <a:pPr algn="just">
              <a:buClr>
                <a:schemeClr val="accent5"/>
              </a:buClr>
              <a:buFont typeface="Wingdings" panose="05000000000000000000" pitchFamily="2" charset="2"/>
              <a:buChar char="Ø"/>
            </a:pPr>
            <a:endParaRPr lang="en-US" sz="2000" b="1" kern="0" dirty="0">
              <a:effectLst/>
              <a:latin typeface="Palatino Linotype" panose="02040502050505030304" pitchFamily="18" charset="0"/>
              <a:ea typeface="Palatino Linotype" panose="02040502050505030304" pitchFamily="18" charset="0"/>
              <a:cs typeface="Palatino Linotype" panose="02040502050505030304" pitchFamily="18" charset="0"/>
            </a:endParaRPr>
          </a:p>
          <a:p>
            <a:pPr algn="just">
              <a:buClr>
                <a:schemeClr val="accent5"/>
              </a:buClr>
              <a:buFont typeface="Wingdings" panose="05000000000000000000" pitchFamily="2" charset="2"/>
              <a:buChar char="Ø"/>
            </a:pPr>
            <a:endParaRPr lang="en-IN" sz="1800" dirty="0">
              <a:solidFill>
                <a:schemeClr val="tx1"/>
              </a:solidFill>
              <a:latin typeface="Palatino Linotype" panose="02040502050505030304" pitchFamily="18" charset="0"/>
              <a:cs typeface="Times New Roman" pitchFamily="18" charset="0"/>
            </a:endParaRPr>
          </a:p>
          <a:p>
            <a:pPr algn="just">
              <a:buClr>
                <a:schemeClr val="accent5"/>
              </a:buClr>
              <a:buFont typeface="Wingdings" panose="05000000000000000000" pitchFamily="2" charset="2"/>
              <a:buChar char="Ø"/>
            </a:pPr>
            <a:endParaRPr lang="en-US" sz="1800" b="0" kern="0" dirty="0">
              <a:effectLst/>
              <a:latin typeface="Palatino Linotype" panose="02040502050505030304" pitchFamily="18" charset="0"/>
              <a:ea typeface="Palatino Linotype" panose="02040502050505030304" pitchFamily="18" charset="0"/>
              <a:cs typeface="Palatino Linotype" panose="02040502050505030304" pitchFamily="18" charset="0"/>
            </a:endParaRPr>
          </a:p>
          <a:p>
            <a:pPr marL="0" indent="0" algn="just">
              <a:lnSpc>
                <a:spcPct val="120000"/>
              </a:lnSpc>
              <a:buNone/>
            </a:pPr>
            <a:endParaRPr lang="en-IN" sz="1800" dirty="0">
              <a:solidFill>
                <a:schemeClr val="tx1"/>
              </a:solidFill>
              <a:latin typeface="Palatino Linotype" panose="02040502050505030304" pitchFamily="18" charset="0"/>
              <a:cs typeface="Times New Roman" pitchFamily="18" charset="0"/>
            </a:endParaRPr>
          </a:p>
        </p:txBody>
      </p:sp>
      <p:pic>
        <p:nvPicPr>
          <p:cNvPr id="6" name="Picture 5">
            <a:extLst>
              <a:ext uri="{FF2B5EF4-FFF2-40B4-BE49-F238E27FC236}">
                <a16:creationId xmlns:a16="http://schemas.microsoft.com/office/drawing/2014/main" id="{372DE223-8ED3-4856-9480-E98D103739E1}"/>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79644" y="6283842"/>
            <a:ext cx="1264356" cy="494446"/>
          </a:xfrm>
          <a:prstGeom prst="rect">
            <a:avLst/>
          </a:prstGeom>
        </p:spPr>
      </p:pic>
    </p:spTree>
    <p:extLst>
      <p:ext uri="{BB962C8B-B14F-4D97-AF65-F5344CB8AC3E}">
        <p14:creationId xmlns:p14="http://schemas.microsoft.com/office/powerpoint/2010/main" val="781609300"/>
      </p:ext>
    </p:extLst>
  </p:cSld>
  <p:clrMapOvr>
    <a:masterClrMapping/>
  </p:clrMapOvr>
  <p:transition>
    <p:zoom/>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Diagram 4"/>
          <p:cNvGraphicFramePr/>
          <p:nvPr>
            <p:extLst>
              <p:ext uri="{D42A27DB-BD31-4B8C-83A1-F6EECF244321}">
                <p14:modId xmlns:p14="http://schemas.microsoft.com/office/powerpoint/2010/main" val="3107502657"/>
              </p:ext>
            </p:extLst>
          </p:nvPr>
        </p:nvGraphicFramePr>
        <p:xfrm>
          <a:off x="457200" y="0"/>
          <a:ext cx="7106356" cy="6858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Content Placeholder 2"/>
          <p:cNvSpPr>
            <a:spLocks noGrp="1"/>
          </p:cNvSpPr>
          <p:nvPr>
            <p:ph idx="1"/>
          </p:nvPr>
        </p:nvSpPr>
        <p:spPr>
          <a:xfrm>
            <a:off x="152400" y="838200"/>
            <a:ext cx="8810977" cy="5715000"/>
          </a:xfrm>
        </p:spPr>
        <p:txBody>
          <a:bodyPr>
            <a:noAutofit/>
          </a:bodyPr>
          <a:lstStyle/>
          <a:p>
            <a:pPr marL="0" indent="0" algn="just">
              <a:buNone/>
            </a:pPr>
            <a:r>
              <a:rPr lang="en-IN" sz="1800" b="1" dirty="0">
                <a:solidFill>
                  <a:srgbClr val="C00000"/>
                </a:solidFill>
                <a:latin typeface="Palatino Linotype" panose="02040502050505030304" pitchFamily="18" charset="0"/>
                <a:cs typeface="Times New Roman" pitchFamily="18" charset="0"/>
              </a:rPr>
              <a:t> </a:t>
            </a:r>
            <a:r>
              <a:rPr lang="en-IN" sz="2400" b="1" u="sng" dirty="0">
                <a:solidFill>
                  <a:srgbClr val="C00000"/>
                </a:solidFill>
                <a:latin typeface="Palatino Linotype" panose="02040502050505030304" pitchFamily="18" charset="0"/>
                <a:cs typeface="Times New Roman" pitchFamily="18" charset="0"/>
              </a:rPr>
              <a:t>Cosurfactant:</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Co surfactant is similar function to surfactant unit. Co-surfactant was added along with surfactant unit to increases the ability of Surfactant to improving water solubility of poorly water-soluble drug. </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The co-surfactant is able to Prevent the Interfacial Fluidity. </a:t>
            </a:r>
          </a:p>
          <a:p>
            <a:pPr algn="just">
              <a:buClr>
                <a:schemeClr val="accent5"/>
              </a:buClr>
              <a:buFont typeface="Wingdings" panose="05000000000000000000" pitchFamily="2" charset="2"/>
              <a:buChar char="Ø"/>
            </a:pPr>
            <a:r>
              <a:rPr lang="en-US" sz="2000" dirty="0">
                <a:latin typeface="Palatino Linotype" panose="02040502050505030304" pitchFamily="18" charset="0"/>
                <a:cs typeface="Times New Roman" pitchFamily="18" charset="0"/>
              </a:rPr>
              <a:t>Allow interfacial film sufficient flexibility and reduces the overall effect of surfactant.</a:t>
            </a:r>
          </a:p>
          <a:p>
            <a:pPr marL="0" indent="0" algn="just">
              <a:buClr>
                <a:schemeClr val="accent5"/>
              </a:buClr>
              <a:buNone/>
            </a:pPr>
            <a:endParaRPr lang="en-US" sz="2000" dirty="0">
              <a:latin typeface="Palatino Linotype" panose="02040502050505030304" pitchFamily="18" charset="0"/>
              <a:cs typeface="Times New Roman" pitchFamily="18" charset="0"/>
            </a:endParaRPr>
          </a:p>
          <a:p>
            <a:pPr marL="0" indent="0" algn="just">
              <a:buNone/>
            </a:pPr>
            <a:r>
              <a:rPr lang="en-IN" sz="2400" b="1" u="sng" dirty="0">
                <a:solidFill>
                  <a:srgbClr val="C00000"/>
                </a:solidFill>
                <a:latin typeface="Palatino Linotype" panose="02040502050505030304" pitchFamily="18" charset="0"/>
                <a:cs typeface="Times New Roman" pitchFamily="18" charset="0"/>
              </a:rPr>
              <a:t>Cosolvent:</a:t>
            </a:r>
            <a:endParaRPr lang="en-US" sz="2400" u="sng" dirty="0">
              <a:latin typeface="Palatino Linotype" panose="02040502050505030304" pitchFamily="18" charset="0"/>
              <a:cs typeface="Times New Roman" pitchFamily="18" charset="0"/>
            </a:endParaRPr>
          </a:p>
          <a:p>
            <a:pPr algn="just">
              <a:buClr>
                <a:schemeClr val="accent5"/>
              </a:buClr>
              <a:buFont typeface="Wingdings" panose="05000000000000000000" pitchFamily="2" charset="2"/>
              <a:buChar char="Ø"/>
            </a:pPr>
            <a:r>
              <a:rPr lang="en-IN" sz="2000" dirty="0">
                <a:solidFill>
                  <a:schemeClr val="tx1"/>
                </a:solidFill>
                <a:latin typeface="Palatino Linotype" panose="02040502050505030304" pitchFamily="18" charset="0"/>
                <a:cs typeface="Times New Roman" pitchFamily="18" charset="0"/>
              </a:rPr>
              <a:t>Medium chain alcohol C3-C8 are preferred, which increase fluidity of interface and entropy of the system.</a:t>
            </a:r>
          </a:p>
          <a:p>
            <a:pPr algn="just">
              <a:buClr>
                <a:schemeClr val="accent5"/>
              </a:buClr>
              <a:buFont typeface="Wingdings" panose="05000000000000000000" pitchFamily="2" charset="2"/>
              <a:buChar char="Ø"/>
            </a:pPr>
            <a:r>
              <a:rPr lang="en-IN" sz="2000" dirty="0">
                <a:solidFill>
                  <a:schemeClr val="tx1"/>
                </a:solidFill>
                <a:latin typeface="Palatino Linotype" panose="02040502050505030304" pitchFamily="18" charset="0"/>
                <a:cs typeface="Times New Roman" pitchFamily="18" charset="0"/>
              </a:rPr>
              <a:t>Commonly used Co solvent: </a:t>
            </a:r>
            <a:r>
              <a:rPr lang="en-US" sz="2000" dirty="0">
                <a:latin typeface="Palatino Linotype" panose="02040502050505030304" pitchFamily="18" charset="0"/>
                <a:cs typeface="Times New Roman" pitchFamily="18" charset="0"/>
              </a:rPr>
              <a:t>Ethanol, Propylene glycol (PG), Polyethylene glycol (PEG), Glycerin, </a:t>
            </a:r>
            <a:r>
              <a:rPr lang="en-US" sz="2000" dirty="0" err="1">
                <a:latin typeface="Palatino Linotype" panose="02040502050505030304" pitchFamily="18" charset="0"/>
                <a:cs typeface="Times New Roman" pitchFamily="18" charset="0"/>
              </a:rPr>
              <a:t>Polyoxyethylene</a:t>
            </a:r>
            <a:r>
              <a:rPr lang="en-US" sz="2000" dirty="0">
                <a:latin typeface="Palatino Linotype" panose="02040502050505030304" pitchFamily="18" charset="0"/>
                <a:cs typeface="Times New Roman" pitchFamily="18" charset="0"/>
              </a:rPr>
              <a:t>.</a:t>
            </a:r>
          </a:p>
          <a:p>
            <a:pPr algn="just">
              <a:buClr>
                <a:schemeClr val="accent5"/>
              </a:buClr>
              <a:buFont typeface="Wingdings" panose="05000000000000000000" pitchFamily="2" charset="2"/>
              <a:buChar char="Ø"/>
            </a:pP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The newer cosolvents like Transcutol™ and </a:t>
            </a:r>
            <a:r>
              <a:rPr lang="en-US" sz="2000" dirty="0" err="1">
                <a:effectLst/>
                <a:latin typeface="Palatino Linotype" panose="02040502050505030304" pitchFamily="18" charset="0"/>
                <a:ea typeface="Calibri" panose="020F0502020204030204" pitchFamily="34" charset="0"/>
                <a:cs typeface="Times New Roman" panose="02020603050405020304" pitchFamily="18" charset="0"/>
              </a:rPr>
              <a:t>Glycofurol</a:t>
            </a:r>
            <a:r>
              <a:rPr lang="en-US" sz="2000" dirty="0">
                <a:effectLst/>
                <a:latin typeface="Palatino Linotype" panose="02040502050505030304" pitchFamily="18" charset="0"/>
                <a:ea typeface="Calibri" panose="020F0502020204030204" pitchFamily="34" charset="0"/>
                <a:cs typeface="Times New Roman" panose="02020603050405020304" pitchFamily="18" charset="0"/>
              </a:rPr>
              <a:t>™ have numerous advantages over the traditional ones, including better stability and less volatility.</a:t>
            </a:r>
            <a:r>
              <a:rPr lang="en-US" sz="2000" dirty="0">
                <a:latin typeface="Palatino Linotype" panose="02040502050505030304" pitchFamily="18" charset="0"/>
                <a:cs typeface="Times New Roman" pitchFamily="18" charset="0"/>
              </a:rPr>
              <a:t>	</a:t>
            </a:r>
          </a:p>
          <a:p>
            <a:pPr marL="0" indent="0" algn="just">
              <a:lnSpc>
                <a:spcPct val="150000"/>
              </a:lnSpc>
              <a:buNone/>
            </a:pPr>
            <a:r>
              <a:rPr lang="en-US" sz="2000" dirty="0">
                <a:latin typeface="Palatino Linotype" panose="02040502050505030304" pitchFamily="18" charset="0"/>
                <a:cs typeface="Times New Roman" pitchFamily="18" charset="0"/>
              </a:rPr>
              <a:t>  </a:t>
            </a:r>
            <a:endParaRPr lang="en-IN" sz="2000" dirty="0">
              <a:solidFill>
                <a:schemeClr val="tx1"/>
              </a:solidFill>
              <a:latin typeface="Palatino Linotype" panose="02040502050505030304" pitchFamily="18" charset="0"/>
              <a:cs typeface="Times New Roman" pitchFamily="18" charset="0"/>
            </a:endParaRPr>
          </a:p>
          <a:p>
            <a:pPr marL="0" indent="0">
              <a:buFont typeface="Wingdings" pitchFamily="2" charset="2"/>
              <a:buChar char="v"/>
            </a:pPr>
            <a:endParaRPr lang="en-IN" sz="1800" dirty="0">
              <a:solidFill>
                <a:schemeClr val="tx1"/>
              </a:solidFill>
              <a:latin typeface="Palatino Linotype" panose="02040502050505030304" pitchFamily="18" charset="0"/>
              <a:cs typeface="Times New Roman" pitchFamily="18" charset="0"/>
            </a:endParaRPr>
          </a:p>
          <a:p>
            <a:pPr marL="0" indent="0">
              <a:buFont typeface="Wingdings" pitchFamily="2" charset="2"/>
              <a:buChar char="v"/>
            </a:pPr>
            <a:endParaRPr lang="en-IN" sz="1800" dirty="0">
              <a:solidFill>
                <a:schemeClr val="tx1"/>
              </a:solidFill>
              <a:latin typeface="Palatino Linotype" panose="02040502050505030304" pitchFamily="18" charset="0"/>
              <a:cs typeface="Times New Roman" pitchFamily="18" charset="0"/>
            </a:endParaRPr>
          </a:p>
          <a:p>
            <a:pPr marL="0" indent="0">
              <a:buFont typeface="Wingdings" pitchFamily="2" charset="2"/>
              <a:buChar char="v"/>
            </a:pPr>
            <a:endParaRPr lang="en-IN" sz="1800" dirty="0">
              <a:solidFill>
                <a:schemeClr val="tx1"/>
              </a:solidFill>
              <a:latin typeface="Palatino Linotype" panose="02040502050505030304" pitchFamily="18" charset="0"/>
              <a:cs typeface="Times New Roman" pitchFamily="18" charset="0"/>
            </a:endParaRPr>
          </a:p>
        </p:txBody>
      </p:sp>
      <p:pic>
        <p:nvPicPr>
          <p:cNvPr id="6" name="Picture 5">
            <a:extLst>
              <a:ext uri="{FF2B5EF4-FFF2-40B4-BE49-F238E27FC236}">
                <a16:creationId xmlns:a16="http://schemas.microsoft.com/office/drawing/2014/main" id="{D2D85E86-9773-435D-BB4B-F73CE4852A79}"/>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79644" y="6198781"/>
            <a:ext cx="1264356" cy="579507"/>
          </a:xfrm>
          <a:prstGeom prst="rect">
            <a:avLst/>
          </a:prstGeom>
        </p:spPr>
      </p:pic>
    </p:spTree>
    <p:extLst>
      <p:ext uri="{BB962C8B-B14F-4D97-AF65-F5344CB8AC3E}">
        <p14:creationId xmlns:p14="http://schemas.microsoft.com/office/powerpoint/2010/main" val="2038506428"/>
      </p:ext>
    </p:extLst>
  </p:cSld>
  <p:clrMapOvr>
    <a:masterClrMapping/>
  </p:clrMapOvr>
  <p:transition>
    <p:zoom/>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1084</TotalTime>
  <Words>2772</Words>
  <Application>Microsoft Office PowerPoint</Application>
  <PresentationFormat>On-screen Show (4:3)</PresentationFormat>
  <Paragraphs>209</Paragraphs>
  <Slides>21</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21</vt:i4>
      </vt:variant>
    </vt:vector>
  </HeadingPairs>
  <TitlesOfParts>
    <vt:vector size="28" baseType="lpstr">
      <vt:lpstr>Arial</vt:lpstr>
      <vt:lpstr>Calibri</vt:lpstr>
      <vt:lpstr>Calibri Light</vt:lpstr>
      <vt:lpstr>Palatino Linotype</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COMPOSITION OF SNEDDS (4) </vt:lpstr>
      <vt:lpstr>MECHANISM (5)</vt:lpstr>
      <vt:lpstr>PowerPoint Presentation</vt:lpstr>
      <vt:lpstr>PowerPoint Presentation</vt:lpstr>
      <vt:lpstr>CHARACTERIZATION OF SNEDDS  FORMULATIONS(8)</vt:lpstr>
      <vt:lpstr>SOLID-SNEDDS(9)</vt:lpstr>
      <vt:lpstr>BIOPHARMACEUTICAL ASPECTS FOR FORMULATION DESIGN (8)</vt:lpstr>
      <vt:lpstr>MARKETED  FORMULATION OF SNEDDS (8) </vt:lpstr>
      <vt:lpstr>FUTURE PERSPECTIVE AND CONCLUSION</vt:lpstr>
      <vt:lpstr>ACKNOWLEDGMENTS</vt:lpstr>
      <vt:lpstr>REFERENCES </vt:lpstr>
      <vt:lpstr>PowerPoint Presentation</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MDPI</dc:creator>
  <cp:lastModifiedBy>hp</cp:lastModifiedBy>
  <cp:revision>131</cp:revision>
  <dcterms:created xsi:type="dcterms:W3CDTF">2017-05-27T02:37:01Z</dcterms:created>
  <dcterms:modified xsi:type="dcterms:W3CDTF">2021-04-30T12:45:57Z</dcterms:modified>
</cp:coreProperties>
</file>