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8" r:id="rId1"/>
    <p:sldMasterId id="2147484322" r:id="rId2"/>
    <p:sldMasterId id="2147484401" r:id="rId3"/>
  </p:sldMasterIdLst>
  <p:notesMasterIdLst>
    <p:notesMasterId r:id="rId26"/>
  </p:notesMasterIdLst>
  <p:handoutMasterIdLst>
    <p:handoutMasterId r:id="rId27"/>
  </p:handoutMasterIdLst>
  <p:sldIdLst>
    <p:sldId id="302" r:id="rId4"/>
    <p:sldId id="303" r:id="rId5"/>
    <p:sldId id="264" r:id="rId6"/>
    <p:sldId id="306" r:id="rId7"/>
    <p:sldId id="305" r:id="rId8"/>
    <p:sldId id="308" r:id="rId9"/>
    <p:sldId id="307" r:id="rId10"/>
    <p:sldId id="304" r:id="rId11"/>
    <p:sldId id="309" r:id="rId12"/>
    <p:sldId id="310" r:id="rId13"/>
    <p:sldId id="311" r:id="rId14"/>
    <p:sldId id="312" r:id="rId15"/>
    <p:sldId id="313" r:id="rId16"/>
    <p:sldId id="321" r:id="rId17"/>
    <p:sldId id="314" r:id="rId18"/>
    <p:sldId id="318" r:id="rId19"/>
    <p:sldId id="322" r:id="rId20"/>
    <p:sldId id="323" r:id="rId21"/>
    <p:sldId id="324" r:id="rId22"/>
    <p:sldId id="325" r:id="rId23"/>
    <p:sldId id="320" r:id="rId24"/>
    <p:sldId id="326" r:id="rId25"/>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9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BA42C"/>
    <a:srgbClr val="A5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72000" autoAdjust="0"/>
  </p:normalViewPr>
  <p:slideViewPr>
    <p:cSldViewPr snapToGrid="0" showGuides="1">
      <p:cViewPr varScale="1">
        <p:scale>
          <a:sx n="52" d="100"/>
          <a:sy n="52" d="100"/>
        </p:scale>
        <p:origin x="1746" y="60"/>
      </p:cViewPr>
      <p:guideLst>
        <p:guide orient="horz" pos="2251"/>
        <p:guide pos="29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3EADD-A36F-4117-A6F1-B0EB936C1C9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hu-HU"/>
        </a:p>
      </dgm:t>
    </dgm:pt>
    <dgm:pt modelId="{39FB2B79-ED34-43D6-AE69-9811F34852C4}">
      <dgm:prSet phldrT="[Szöveg]" custT="1"/>
      <dgm:spPr>
        <a:xfrm>
          <a:off x="1581334" y="1282388"/>
          <a:ext cx="1323239" cy="1323239"/>
        </a:xfrm>
        <a:prstGeom prst="roundRect">
          <a:avLst/>
        </a:prstGeom>
        <a:solidFill>
          <a:srgbClr val="006600">
            <a:alpha val="23000"/>
          </a:srgbClr>
        </a:solidFill>
        <a:ln w="28575" cap="flat" cmpd="sng" algn="ctr">
          <a:solidFill>
            <a:srgbClr val="006600"/>
          </a:solidFill>
          <a:prstDash val="solid"/>
        </a:ln>
        <a:effectLst/>
      </dgm:spPr>
      <dgm:t>
        <a:bodyPr/>
        <a:lstStyle/>
        <a:p>
          <a:pPr>
            <a:buNone/>
          </a:pPr>
          <a:r>
            <a:rPr lang="hu-HU" sz="1500" b="1" dirty="0" err="1">
              <a:solidFill>
                <a:schemeClr val="tx1"/>
              </a:solidFill>
              <a:latin typeface="Palatino Linotype" panose="02040502050505030304" pitchFamily="18" charset="0"/>
              <a:ea typeface="+mn-ea"/>
              <a:cs typeface="+mn-cs"/>
            </a:rPr>
            <a:t>Controlled</a:t>
          </a:r>
          <a:r>
            <a:rPr lang="hu-HU" sz="1500" b="1" dirty="0">
              <a:solidFill>
                <a:schemeClr val="tx1"/>
              </a:solidFill>
              <a:latin typeface="Palatino Linotype" panose="02040502050505030304" pitchFamily="18" charset="0"/>
              <a:ea typeface="+mn-ea"/>
              <a:cs typeface="+mn-cs"/>
            </a:rPr>
            <a:t> and </a:t>
          </a:r>
          <a:r>
            <a:rPr lang="hu-HU" sz="1500" b="1" dirty="0" err="1">
              <a:solidFill>
                <a:schemeClr val="tx1"/>
              </a:solidFill>
              <a:latin typeface="Palatino Linotype" panose="02040502050505030304" pitchFamily="18" charset="0"/>
              <a:ea typeface="+mn-ea"/>
              <a:cs typeface="+mn-cs"/>
            </a:rPr>
            <a:t>targeted</a:t>
          </a:r>
          <a:r>
            <a:rPr lang="hu-HU" sz="1500" b="1" dirty="0">
              <a:solidFill>
                <a:schemeClr val="tx1"/>
              </a:solidFill>
              <a:latin typeface="Palatino Linotype" panose="02040502050505030304" pitchFamily="18" charset="0"/>
              <a:ea typeface="+mn-ea"/>
              <a:cs typeface="+mn-cs"/>
            </a:rPr>
            <a:t> </a:t>
          </a:r>
          <a:r>
            <a:rPr lang="hu-HU" sz="1500" b="1" dirty="0" err="1">
              <a:solidFill>
                <a:schemeClr val="tx1"/>
              </a:solidFill>
              <a:latin typeface="Palatino Linotype" panose="02040502050505030304" pitchFamily="18" charset="0"/>
              <a:ea typeface="+mn-ea"/>
              <a:cs typeface="+mn-cs"/>
            </a:rPr>
            <a:t>drug</a:t>
          </a:r>
          <a:r>
            <a:rPr lang="hu-HU" sz="1500" b="1" dirty="0">
              <a:solidFill>
                <a:schemeClr val="tx1"/>
              </a:solidFill>
              <a:latin typeface="Palatino Linotype" panose="02040502050505030304" pitchFamily="18" charset="0"/>
              <a:ea typeface="+mn-ea"/>
              <a:cs typeface="+mn-cs"/>
            </a:rPr>
            <a:t> </a:t>
          </a:r>
          <a:r>
            <a:rPr lang="hu-HU" sz="1500" b="1" dirty="0" err="1">
              <a:solidFill>
                <a:schemeClr val="tx1"/>
              </a:solidFill>
              <a:latin typeface="Palatino Linotype" panose="02040502050505030304" pitchFamily="18" charset="0"/>
              <a:ea typeface="+mn-ea"/>
              <a:cs typeface="+mn-cs"/>
            </a:rPr>
            <a:t>delivery</a:t>
          </a:r>
          <a:endParaRPr lang="hu-HU" sz="1500" b="1" dirty="0">
            <a:solidFill>
              <a:schemeClr val="tx1"/>
            </a:solidFill>
            <a:latin typeface="Palatino Linotype" panose="02040502050505030304" pitchFamily="18" charset="0"/>
            <a:ea typeface="+mn-ea"/>
            <a:cs typeface="+mn-cs"/>
          </a:endParaRPr>
        </a:p>
      </dgm:t>
    </dgm:pt>
    <dgm:pt modelId="{6525A9CF-CAAB-452B-AA7A-50D3B9D3C5F0}" type="parTrans" cxnId="{E41E6546-B191-45DE-A035-63D56FEA7F25}">
      <dgm:prSet/>
      <dgm:spPr/>
      <dgm:t>
        <a:bodyPr/>
        <a:lstStyle/>
        <a:p>
          <a:endParaRPr lang="hu-HU"/>
        </a:p>
      </dgm:t>
    </dgm:pt>
    <dgm:pt modelId="{37C4F6B5-8038-49B3-BD9D-629FF728431D}" type="sibTrans" cxnId="{E41E6546-B191-45DE-A035-63D56FEA7F25}">
      <dgm:prSet/>
      <dgm:spPr/>
      <dgm:t>
        <a:bodyPr/>
        <a:lstStyle/>
        <a:p>
          <a:endParaRPr lang="hu-HU"/>
        </a:p>
      </dgm:t>
    </dgm:pt>
    <dgm:pt modelId="{5C1458B5-E1D2-4328-B116-EE59D38654D9}">
      <dgm:prSet phldrT="[Szöveg]" custT="1"/>
      <dgm:spPr>
        <a:xfrm>
          <a:off x="1725225" y="-138216"/>
          <a:ext cx="1058592" cy="1058592"/>
        </a:xfrm>
        <a:prstGeom prst="roundRect">
          <a:avLst/>
        </a:prstGeom>
        <a:solidFill>
          <a:srgbClr val="006600">
            <a:alpha val="23000"/>
          </a:srgbClr>
        </a:solidFill>
        <a:ln w="15875" cap="flat" cmpd="sng" algn="ctr">
          <a:solidFill>
            <a:srgbClr val="006600"/>
          </a:solidFill>
          <a:prstDash val="solid"/>
        </a:ln>
        <a:effectLst/>
      </dgm:spPr>
      <dgm:t>
        <a:bodyPr/>
        <a:lstStyle/>
        <a:p>
          <a:pPr>
            <a:buNone/>
          </a:pPr>
          <a:r>
            <a:rPr lang="hu-HU" sz="1500" b="0" dirty="0" err="1">
              <a:solidFill>
                <a:schemeClr val="tx1"/>
              </a:solidFill>
              <a:latin typeface="Palatino Linotype" panose="02040502050505030304" pitchFamily="18" charset="0"/>
              <a:ea typeface="+mn-ea"/>
              <a:cs typeface="+mn-cs"/>
            </a:rPr>
            <a:t>Reduced</a:t>
          </a:r>
          <a:r>
            <a:rPr lang="hu-HU" sz="1500" b="0" dirty="0">
              <a:solidFill>
                <a:schemeClr val="tx1"/>
              </a:solidFill>
              <a:latin typeface="Palatino Linotype" panose="02040502050505030304" pitchFamily="18" charset="0"/>
              <a:ea typeface="+mn-ea"/>
              <a:cs typeface="+mn-cs"/>
            </a:rPr>
            <a:t> </a:t>
          </a:r>
          <a:r>
            <a:rPr lang="hu-HU" sz="1500" b="0" dirty="0" err="1">
              <a:solidFill>
                <a:schemeClr val="tx1"/>
              </a:solidFill>
              <a:latin typeface="Palatino Linotype" panose="02040502050505030304" pitchFamily="18" charset="0"/>
              <a:ea typeface="+mn-ea"/>
              <a:cs typeface="+mn-cs"/>
            </a:rPr>
            <a:t>drug</a:t>
          </a:r>
          <a:r>
            <a:rPr lang="hu-HU" sz="1500" b="0" dirty="0">
              <a:solidFill>
                <a:schemeClr val="tx1"/>
              </a:solidFill>
              <a:latin typeface="Palatino Linotype" panose="02040502050505030304" pitchFamily="18" charset="0"/>
              <a:ea typeface="+mn-ea"/>
              <a:cs typeface="+mn-cs"/>
            </a:rPr>
            <a:t> </a:t>
          </a:r>
          <a:r>
            <a:rPr lang="hu-HU" sz="1500" b="0" dirty="0" err="1">
              <a:solidFill>
                <a:schemeClr val="tx1"/>
              </a:solidFill>
              <a:latin typeface="Palatino Linotype" panose="02040502050505030304" pitchFamily="18" charset="0"/>
              <a:ea typeface="+mn-ea"/>
              <a:cs typeface="+mn-cs"/>
            </a:rPr>
            <a:t>toxicity</a:t>
          </a:r>
          <a:endParaRPr lang="hu-HU" sz="1500" b="0" dirty="0">
            <a:solidFill>
              <a:schemeClr val="tx1"/>
            </a:solidFill>
            <a:latin typeface="Palatino Linotype" panose="02040502050505030304" pitchFamily="18" charset="0"/>
            <a:ea typeface="+mn-ea"/>
            <a:cs typeface="+mn-cs"/>
          </a:endParaRPr>
        </a:p>
      </dgm:t>
    </dgm:pt>
    <dgm:pt modelId="{12303CAD-3EA6-4065-B58D-5A770F7A8D1F}" type="parTrans" cxnId="{D97FB9B4-EBF7-4FE5-BED6-F208ED79BED9}">
      <dgm:prSet/>
      <dgm:spPr>
        <a:xfrm rot="16225607">
          <a:off x="2068219" y="1101382"/>
          <a:ext cx="362022" cy="0"/>
        </a:xfrm>
        <a:custGeom>
          <a:avLst/>
          <a:gdLst/>
          <a:ahLst/>
          <a:cxnLst/>
          <a:rect l="0" t="0" r="0" b="0"/>
          <a:pathLst>
            <a:path>
              <a:moveTo>
                <a:pt x="0" y="0"/>
              </a:moveTo>
              <a:lnTo>
                <a:pt x="362022" y="0"/>
              </a:lnTo>
            </a:path>
          </a:pathLst>
        </a:custGeom>
        <a:noFill/>
        <a:ln w="28575" cap="flat" cmpd="sng" algn="ctr">
          <a:solidFill>
            <a:srgbClr val="006600"/>
          </a:solidFill>
          <a:prstDash val="solid"/>
        </a:ln>
        <a:effectLst/>
      </dgm:spPr>
      <dgm:t>
        <a:bodyPr/>
        <a:lstStyle/>
        <a:p>
          <a:endParaRPr lang="hu-HU"/>
        </a:p>
      </dgm:t>
    </dgm:pt>
    <dgm:pt modelId="{0E50E2D0-617B-4B1B-B98B-43E871A9D4E8}" type="sibTrans" cxnId="{D97FB9B4-EBF7-4FE5-BED6-F208ED79BED9}">
      <dgm:prSet/>
      <dgm:spPr/>
      <dgm:t>
        <a:bodyPr/>
        <a:lstStyle/>
        <a:p>
          <a:endParaRPr lang="hu-HU"/>
        </a:p>
      </dgm:t>
    </dgm:pt>
    <dgm:pt modelId="{64CDD64E-7868-4164-8D4E-32208C317581}">
      <dgm:prSet phldrT="[Szöveg]" custT="1"/>
      <dgm:spPr>
        <a:xfrm>
          <a:off x="3278362" y="441556"/>
          <a:ext cx="1058592" cy="1058592"/>
        </a:xfrm>
        <a:prstGeom prst="roundRect">
          <a:avLst/>
        </a:prstGeom>
        <a:solidFill>
          <a:srgbClr val="006600">
            <a:alpha val="23000"/>
          </a:srgbClr>
        </a:solidFill>
        <a:ln w="15875" cap="flat" cmpd="sng" algn="ctr">
          <a:solidFill>
            <a:srgbClr val="006600"/>
          </a:solidFill>
          <a:prstDash val="solid"/>
        </a:ln>
        <a:effectLst/>
      </dgm:spPr>
      <dgm:t>
        <a:bodyPr/>
        <a:lstStyle/>
        <a:p>
          <a:pPr>
            <a:buNone/>
          </a:pPr>
          <a:r>
            <a:rPr lang="hu-HU" sz="1500" b="0" dirty="0" err="1">
              <a:solidFill>
                <a:schemeClr val="tx1"/>
              </a:solidFill>
              <a:latin typeface="Palatino Linotype" panose="02040502050505030304" pitchFamily="18" charset="0"/>
              <a:ea typeface="+mn-ea"/>
              <a:cs typeface="+mn-cs"/>
            </a:rPr>
            <a:t>Reduced</a:t>
          </a:r>
          <a:r>
            <a:rPr lang="hu-HU" sz="1500" b="0" dirty="0">
              <a:solidFill>
                <a:schemeClr val="tx1"/>
              </a:solidFill>
              <a:latin typeface="Palatino Linotype" panose="02040502050505030304" pitchFamily="18" charset="0"/>
              <a:ea typeface="+mn-ea"/>
              <a:cs typeface="+mn-cs"/>
            </a:rPr>
            <a:t> </a:t>
          </a:r>
          <a:r>
            <a:rPr lang="hu-HU" sz="1500" b="0" dirty="0" err="1">
              <a:solidFill>
                <a:schemeClr val="tx1"/>
              </a:solidFill>
              <a:latin typeface="Palatino Linotype" panose="02040502050505030304" pitchFamily="18" charset="0"/>
              <a:ea typeface="+mn-ea"/>
              <a:cs typeface="+mn-cs"/>
            </a:rPr>
            <a:t>adverse</a:t>
          </a:r>
          <a:r>
            <a:rPr lang="hu-HU" sz="1500" b="0" dirty="0">
              <a:solidFill>
                <a:schemeClr val="tx1"/>
              </a:solidFill>
              <a:latin typeface="Palatino Linotype" panose="02040502050505030304" pitchFamily="18" charset="0"/>
              <a:ea typeface="+mn-ea"/>
              <a:cs typeface="+mn-cs"/>
            </a:rPr>
            <a:t> </a:t>
          </a:r>
          <a:r>
            <a:rPr lang="hu-HU" sz="1500" b="0" dirty="0" err="1">
              <a:solidFill>
                <a:schemeClr val="tx1"/>
              </a:solidFill>
              <a:latin typeface="Palatino Linotype" panose="02040502050505030304" pitchFamily="18" charset="0"/>
              <a:ea typeface="+mn-ea"/>
              <a:cs typeface="+mn-cs"/>
            </a:rPr>
            <a:t>effects</a:t>
          </a:r>
          <a:endParaRPr lang="hu-HU" sz="1500" b="0" dirty="0">
            <a:solidFill>
              <a:schemeClr val="tx1"/>
            </a:solidFill>
            <a:latin typeface="Palatino Linotype" panose="02040502050505030304" pitchFamily="18" charset="0"/>
            <a:ea typeface="+mn-ea"/>
            <a:cs typeface="+mn-cs"/>
          </a:endParaRPr>
        </a:p>
      </dgm:t>
    </dgm:pt>
    <dgm:pt modelId="{C81B227F-F2DA-49D4-A10C-C7F15370C941}" type="parTrans" cxnId="{D2211DFF-C3E2-4BB0-89CF-9C5645A66E51}">
      <dgm:prSet/>
      <dgm:spPr>
        <a:xfrm rot="19687248">
          <a:off x="2871376" y="1416282"/>
          <a:ext cx="440184" cy="0"/>
        </a:xfrm>
        <a:custGeom>
          <a:avLst/>
          <a:gdLst/>
          <a:ahLst/>
          <a:cxnLst/>
          <a:rect l="0" t="0" r="0" b="0"/>
          <a:pathLst>
            <a:path>
              <a:moveTo>
                <a:pt x="0" y="0"/>
              </a:moveTo>
              <a:lnTo>
                <a:pt x="440184" y="0"/>
              </a:lnTo>
            </a:path>
          </a:pathLst>
        </a:custGeom>
        <a:noFill/>
        <a:ln w="28575" cap="flat" cmpd="sng" algn="ctr">
          <a:solidFill>
            <a:srgbClr val="006600"/>
          </a:solidFill>
          <a:prstDash val="solid"/>
        </a:ln>
        <a:effectLst/>
      </dgm:spPr>
      <dgm:t>
        <a:bodyPr/>
        <a:lstStyle/>
        <a:p>
          <a:endParaRPr lang="hu-HU"/>
        </a:p>
      </dgm:t>
    </dgm:pt>
    <dgm:pt modelId="{D9F58B8E-9654-4DB8-B45C-5467BAF9F81A}" type="sibTrans" cxnId="{D2211DFF-C3E2-4BB0-89CF-9C5645A66E51}">
      <dgm:prSet/>
      <dgm:spPr/>
      <dgm:t>
        <a:bodyPr/>
        <a:lstStyle/>
        <a:p>
          <a:endParaRPr lang="hu-HU"/>
        </a:p>
      </dgm:t>
    </dgm:pt>
    <dgm:pt modelId="{F3B1BB53-EE7E-4D6E-8B41-4A0AB9DDD9E6}">
      <dgm:prSet phldrT="[Szöveg]" custT="1"/>
      <dgm:spPr>
        <a:xfrm>
          <a:off x="3324641" y="2375930"/>
          <a:ext cx="1058592" cy="1059311"/>
        </a:xfrm>
        <a:prstGeom prst="roundRect">
          <a:avLst/>
        </a:prstGeom>
        <a:solidFill>
          <a:srgbClr val="006600">
            <a:alpha val="23000"/>
          </a:srgbClr>
        </a:solidFill>
        <a:ln w="15875" cap="flat" cmpd="sng" algn="ctr">
          <a:solidFill>
            <a:srgbClr val="006600"/>
          </a:solidFill>
          <a:prstDash val="solid"/>
        </a:ln>
        <a:effectLst/>
      </dgm:spPr>
      <dgm:t>
        <a:bodyPr/>
        <a:lstStyle/>
        <a:p>
          <a:pPr>
            <a:buNone/>
          </a:pPr>
          <a:r>
            <a:rPr lang="hu-HU" sz="1500" b="0" dirty="0" err="1">
              <a:solidFill>
                <a:schemeClr val="tx1"/>
              </a:solidFill>
              <a:latin typeface="Palatino Linotype" panose="02040502050505030304" pitchFamily="18" charset="0"/>
              <a:ea typeface="+mn-ea"/>
              <a:cs typeface="+mn-cs"/>
            </a:rPr>
            <a:t>Reduced</a:t>
          </a:r>
          <a:r>
            <a:rPr lang="hu-HU" sz="1500" b="0" dirty="0">
              <a:solidFill>
                <a:schemeClr val="tx1"/>
              </a:solidFill>
              <a:latin typeface="Palatino Linotype" panose="02040502050505030304" pitchFamily="18" charset="0"/>
              <a:ea typeface="+mn-ea"/>
              <a:cs typeface="+mn-cs"/>
            </a:rPr>
            <a:t> </a:t>
          </a:r>
          <a:r>
            <a:rPr lang="hu-HU" sz="1500" b="0" dirty="0" err="1">
              <a:solidFill>
                <a:schemeClr val="tx1"/>
              </a:solidFill>
              <a:latin typeface="Palatino Linotype" panose="02040502050505030304" pitchFamily="18" charset="0"/>
              <a:ea typeface="+mn-ea"/>
              <a:cs typeface="+mn-cs"/>
            </a:rPr>
            <a:t>doses</a:t>
          </a:r>
          <a:endParaRPr lang="hu-HU" sz="1500" b="0" dirty="0">
            <a:solidFill>
              <a:schemeClr val="tx1"/>
            </a:solidFill>
            <a:latin typeface="Palatino Linotype" panose="02040502050505030304" pitchFamily="18" charset="0"/>
            <a:ea typeface="+mn-ea"/>
            <a:cs typeface="+mn-cs"/>
          </a:endParaRPr>
        </a:p>
      </dgm:t>
    </dgm:pt>
    <dgm:pt modelId="{AB82E3C0-6B2B-4FE5-851C-06A8F7A5D4BE}" type="parTrans" cxnId="{AB8CB207-9E17-4531-BDE6-4583591F0D98}">
      <dgm:prSet/>
      <dgm:spPr>
        <a:xfrm rot="1849950">
          <a:off x="2870004" y="2464288"/>
          <a:ext cx="489207" cy="0"/>
        </a:xfrm>
        <a:custGeom>
          <a:avLst/>
          <a:gdLst/>
          <a:ahLst/>
          <a:cxnLst/>
          <a:rect l="0" t="0" r="0" b="0"/>
          <a:pathLst>
            <a:path>
              <a:moveTo>
                <a:pt x="0" y="0"/>
              </a:moveTo>
              <a:lnTo>
                <a:pt x="489207" y="0"/>
              </a:lnTo>
            </a:path>
          </a:pathLst>
        </a:custGeom>
        <a:noFill/>
        <a:ln w="28575" cap="flat" cmpd="sng" algn="ctr">
          <a:solidFill>
            <a:srgbClr val="006600"/>
          </a:solidFill>
          <a:prstDash val="solid"/>
        </a:ln>
        <a:effectLst/>
      </dgm:spPr>
      <dgm:t>
        <a:bodyPr/>
        <a:lstStyle/>
        <a:p>
          <a:endParaRPr lang="hu-HU"/>
        </a:p>
      </dgm:t>
    </dgm:pt>
    <dgm:pt modelId="{4A1DD5EA-FA9E-4F5D-9A4F-A3B24613719F}" type="sibTrans" cxnId="{AB8CB207-9E17-4531-BDE6-4583591F0D98}">
      <dgm:prSet/>
      <dgm:spPr/>
      <dgm:t>
        <a:bodyPr/>
        <a:lstStyle/>
        <a:p>
          <a:endParaRPr lang="hu-HU"/>
        </a:p>
      </dgm:t>
    </dgm:pt>
    <dgm:pt modelId="{E75DD260-3240-4E6E-BD54-35EED3C03A54}">
      <dgm:prSet phldrT="[Szöveg]" custT="1"/>
      <dgm:spPr>
        <a:xfrm>
          <a:off x="1713657" y="2967640"/>
          <a:ext cx="1058592" cy="1058592"/>
        </a:xfrm>
        <a:prstGeom prst="roundRect">
          <a:avLst/>
        </a:prstGeom>
        <a:solidFill>
          <a:srgbClr val="006600">
            <a:alpha val="23000"/>
          </a:srgbClr>
        </a:solidFill>
        <a:ln w="15875" cap="flat" cmpd="sng" algn="ctr">
          <a:solidFill>
            <a:srgbClr val="006600"/>
          </a:solidFill>
          <a:prstDash val="solid"/>
        </a:ln>
        <a:effectLst/>
      </dgm:spPr>
      <dgm:t>
        <a:bodyPr/>
        <a:lstStyle/>
        <a:p>
          <a:pPr>
            <a:buNone/>
          </a:pPr>
          <a:r>
            <a:rPr lang="hu-HU" sz="1500" b="0" dirty="0" err="1">
              <a:solidFill>
                <a:schemeClr val="tx1"/>
              </a:solidFill>
              <a:latin typeface="Palatino Linotype" panose="02040502050505030304" pitchFamily="18" charset="0"/>
              <a:ea typeface="+mn-ea"/>
              <a:cs typeface="+mn-cs"/>
            </a:rPr>
            <a:t>Reduced</a:t>
          </a:r>
          <a:r>
            <a:rPr lang="hu-HU" sz="1500" b="0" dirty="0">
              <a:solidFill>
                <a:schemeClr val="tx1"/>
              </a:solidFill>
              <a:latin typeface="Palatino Linotype" panose="02040502050505030304" pitchFamily="18" charset="0"/>
              <a:ea typeface="+mn-ea"/>
              <a:cs typeface="+mn-cs"/>
            </a:rPr>
            <a:t> overall cost</a:t>
          </a:r>
        </a:p>
      </dgm:t>
    </dgm:pt>
    <dgm:pt modelId="{04D1E0B4-5C81-4E04-9F3B-D3B86F74004D}" type="parTrans" cxnId="{134BAF79-1097-4C36-8523-225DE4466DD9}">
      <dgm:prSet/>
      <dgm:spPr>
        <a:xfrm rot="5400000">
          <a:off x="2061947" y="2786634"/>
          <a:ext cx="362012" cy="0"/>
        </a:xfrm>
        <a:custGeom>
          <a:avLst/>
          <a:gdLst/>
          <a:ahLst/>
          <a:cxnLst/>
          <a:rect l="0" t="0" r="0" b="0"/>
          <a:pathLst>
            <a:path>
              <a:moveTo>
                <a:pt x="0" y="0"/>
              </a:moveTo>
              <a:lnTo>
                <a:pt x="362012" y="0"/>
              </a:lnTo>
            </a:path>
          </a:pathLst>
        </a:custGeom>
        <a:noFill/>
        <a:ln w="28575" cap="flat" cmpd="sng" algn="ctr">
          <a:solidFill>
            <a:srgbClr val="006600"/>
          </a:solidFill>
          <a:prstDash val="solid"/>
        </a:ln>
        <a:effectLst/>
      </dgm:spPr>
      <dgm:t>
        <a:bodyPr/>
        <a:lstStyle/>
        <a:p>
          <a:endParaRPr lang="hu-HU"/>
        </a:p>
      </dgm:t>
    </dgm:pt>
    <dgm:pt modelId="{66ADD0A7-1C57-4703-913A-78B043DCBB61}" type="sibTrans" cxnId="{134BAF79-1097-4C36-8523-225DE4466DD9}">
      <dgm:prSet/>
      <dgm:spPr/>
      <dgm:t>
        <a:bodyPr/>
        <a:lstStyle/>
        <a:p>
          <a:endParaRPr lang="hu-HU"/>
        </a:p>
      </dgm:t>
    </dgm:pt>
    <dgm:pt modelId="{652E7EAE-DA01-4F34-8030-E1439B8569E5}">
      <dgm:prSet/>
      <dgm:spPr/>
      <dgm:t>
        <a:bodyPr/>
        <a:lstStyle/>
        <a:p>
          <a:endParaRPr lang="hu-HU"/>
        </a:p>
      </dgm:t>
    </dgm:pt>
    <dgm:pt modelId="{4002C3B3-69AD-4F37-85DA-17F406C58245}" type="parTrans" cxnId="{69CEDE76-B355-4AB0-BBAA-2ACFF73AD31C}">
      <dgm:prSet/>
      <dgm:spPr/>
      <dgm:t>
        <a:bodyPr/>
        <a:lstStyle/>
        <a:p>
          <a:endParaRPr lang="hu-HU"/>
        </a:p>
      </dgm:t>
    </dgm:pt>
    <dgm:pt modelId="{FAFAFA8F-BBCB-4F7F-A9F2-61F77C300BE1}" type="sibTrans" cxnId="{69CEDE76-B355-4AB0-BBAA-2ACFF73AD31C}">
      <dgm:prSet/>
      <dgm:spPr/>
      <dgm:t>
        <a:bodyPr/>
        <a:lstStyle/>
        <a:p>
          <a:endParaRPr lang="hu-HU"/>
        </a:p>
      </dgm:t>
    </dgm:pt>
    <dgm:pt modelId="{826C6289-21AC-4AFC-A5D4-7F966D8D5220}">
      <dgm:prSet phldrT="[Szöveg]" custT="1"/>
      <dgm:spPr>
        <a:xfrm>
          <a:off x="137384" y="2341589"/>
          <a:ext cx="1058592" cy="1058592"/>
        </a:xfrm>
        <a:prstGeom prst="roundRect">
          <a:avLst/>
        </a:prstGeom>
        <a:solidFill>
          <a:srgbClr val="006600">
            <a:alpha val="23000"/>
          </a:srgbClr>
        </a:solidFill>
        <a:ln w="15875" cap="flat" cmpd="sng" algn="ctr">
          <a:solidFill>
            <a:srgbClr val="006600"/>
          </a:solidFill>
          <a:prstDash val="solid"/>
        </a:ln>
        <a:effectLst/>
      </dgm:spPr>
      <dgm:t>
        <a:bodyPr/>
        <a:lstStyle/>
        <a:p>
          <a:pPr>
            <a:buNone/>
          </a:pPr>
          <a:r>
            <a:rPr lang="hu-HU" sz="1500" b="0" dirty="0" err="1">
              <a:solidFill>
                <a:schemeClr val="tx1"/>
              </a:solidFill>
              <a:latin typeface="Palatino Linotype" panose="02040502050505030304" pitchFamily="18" charset="0"/>
              <a:ea typeface="+mn-ea"/>
              <a:cs typeface="+mn-cs"/>
            </a:rPr>
            <a:t>Improved</a:t>
          </a:r>
          <a:r>
            <a:rPr lang="hu-HU" sz="1500" b="0" dirty="0">
              <a:solidFill>
                <a:schemeClr val="tx1"/>
              </a:solidFill>
              <a:latin typeface="Palatino Linotype" panose="02040502050505030304" pitchFamily="18" charset="0"/>
              <a:ea typeface="+mn-ea"/>
              <a:cs typeface="+mn-cs"/>
            </a:rPr>
            <a:t> </a:t>
          </a:r>
          <a:r>
            <a:rPr lang="hu-HU" sz="1500" b="0" dirty="0" err="1">
              <a:solidFill>
                <a:schemeClr val="tx1"/>
              </a:solidFill>
              <a:latin typeface="Palatino Linotype" panose="02040502050505030304" pitchFamily="18" charset="0"/>
              <a:ea typeface="+mn-ea"/>
              <a:cs typeface="+mn-cs"/>
            </a:rPr>
            <a:t>stability</a:t>
          </a:r>
          <a:r>
            <a:rPr lang="hu-HU" sz="1500" b="0" dirty="0">
              <a:solidFill>
                <a:schemeClr val="tx1"/>
              </a:solidFill>
              <a:latin typeface="Palatino Linotype" panose="02040502050505030304" pitchFamily="18" charset="0"/>
              <a:ea typeface="+mn-ea"/>
              <a:cs typeface="+mn-cs"/>
            </a:rPr>
            <a:t> of </a:t>
          </a:r>
          <a:r>
            <a:rPr lang="hu-HU" sz="1500" b="0" dirty="0" err="1">
              <a:solidFill>
                <a:schemeClr val="tx1"/>
              </a:solidFill>
              <a:latin typeface="Palatino Linotype" panose="02040502050505030304" pitchFamily="18" charset="0"/>
              <a:ea typeface="+mn-ea"/>
              <a:cs typeface="+mn-cs"/>
            </a:rPr>
            <a:t>drug</a:t>
          </a:r>
          <a:endParaRPr lang="hu-HU" sz="1500" b="0" dirty="0">
            <a:solidFill>
              <a:schemeClr val="tx1"/>
            </a:solidFill>
            <a:latin typeface="Palatino Linotype" panose="02040502050505030304" pitchFamily="18" charset="0"/>
            <a:ea typeface="+mn-ea"/>
            <a:cs typeface="+mn-cs"/>
          </a:endParaRPr>
        </a:p>
      </dgm:t>
    </dgm:pt>
    <dgm:pt modelId="{EA66B806-6B23-4551-9A01-7457D1AFA8D8}" type="parTrans" cxnId="{3BBFD055-6519-4961-9931-91743233F80D}">
      <dgm:prSet/>
      <dgm:spPr>
        <a:xfrm rot="8972622">
          <a:off x="1165135" y="2446351"/>
          <a:ext cx="447041" cy="0"/>
        </a:xfrm>
        <a:custGeom>
          <a:avLst/>
          <a:gdLst/>
          <a:ahLst/>
          <a:cxnLst/>
          <a:rect l="0" t="0" r="0" b="0"/>
          <a:pathLst>
            <a:path>
              <a:moveTo>
                <a:pt x="0" y="0"/>
              </a:moveTo>
              <a:lnTo>
                <a:pt x="447041" y="0"/>
              </a:lnTo>
            </a:path>
          </a:pathLst>
        </a:custGeom>
        <a:noFill/>
        <a:ln w="28575" cap="flat" cmpd="sng" algn="ctr">
          <a:solidFill>
            <a:srgbClr val="006600"/>
          </a:solidFill>
          <a:prstDash val="solid"/>
        </a:ln>
        <a:effectLst/>
      </dgm:spPr>
      <dgm:t>
        <a:bodyPr/>
        <a:lstStyle/>
        <a:p>
          <a:endParaRPr lang="hu-HU"/>
        </a:p>
      </dgm:t>
    </dgm:pt>
    <dgm:pt modelId="{1348B592-2B73-43D3-8D56-9F810F873FB6}" type="sibTrans" cxnId="{3BBFD055-6519-4961-9931-91743233F80D}">
      <dgm:prSet/>
      <dgm:spPr/>
      <dgm:t>
        <a:bodyPr/>
        <a:lstStyle/>
        <a:p>
          <a:endParaRPr lang="hu-HU"/>
        </a:p>
      </dgm:t>
    </dgm:pt>
    <dgm:pt modelId="{6A1B6749-4F39-46EB-BB78-8B14A71704B3}">
      <dgm:prSet phldrT="[Szöveg]" custT="1"/>
      <dgm:spPr>
        <a:xfrm>
          <a:off x="73976" y="441569"/>
          <a:ext cx="1116001" cy="1058592"/>
        </a:xfrm>
        <a:prstGeom prst="roundRect">
          <a:avLst/>
        </a:prstGeom>
        <a:solidFill>
          <a:srgbClr val="006600">
            <a:alpha val="23000"/>
          </a:srgbClr>
        </a:solidFill>
        <a:ln w="15875" cap="flat" cmpd="sng" algn="ctr">
          <a:solidFill>
            <a:srgbClr val="006600"/>
          </a:solidFill>
          <a:prstDash val="solid"/>
        </a:ln>
        <a:effectLst/>
      </dgm:spPr>
      <dgm:t>
        <a:bodyPr/>
        <a:lstStyle/>
        <a:p>
          <a:pPr>
            <a:buNone/>
          </a:pPr>
          <a:r>
            <a:rPr lang="en-GB" sz="1500" b="0" noProof="0" dirty="0">
              <a:solidFill>
                <a:schemeClr val="tx1"/>
              </a:solidFill>
              <a:latin typeface="Palatino Linotype" panose="02040502050505030304" pitchFamily="18" charset="0"/>
              <a:ea typeface="+mn-ea"/>
              <a:cs typeface="+mn-cs"/>
            </a:rPr>
            <a:t>Improved bio</a:t>
          </a:r>
          <a:r>
            <a:rPr lang="hu-HU" sz="1500" b="0" noProof="0" dirty="0">
              <a:solidFill>
                <a:schemeClr val="tx1"/>
              </a:solidFill>
              <a:latin typeface="Palatino Linotype" panose="02040502050505030304" pitchFamily="18" charset="0"/>
              <a:ea typeface="+mn-ea"/>
              <a:cs typeface="+mn-cs"/>
            </a:rPr>
            <a:t>-</a:t>
          </a:r>
          <a:r>
            <a:rPr lang="en-GB" sz="1500" b="0" noProof="0" dirty="0">
              <a:solidFill>
                <a:schemeClr val="tx1"/>
              </a:solidFill>
              <a:latin typeface="Palatino Linotype" panose="02040502050505030304" pitchFamily="18" charset="0"/>
              <a:ea typeface="+mn-ea"/>
              <a:cs typeface="+mn-cs"/>
            </a:rPr>
            <a:t>availability</a:t>
          </a:r>
        </a:p>
      </dgm:t>
    </dgm:pt>
    <dgm:pt modelId="{99D6E705-EA1B-439D-974B-250FD57112B8}" type="parTrans" cxnId="{A074FDD8-405F-4652-B225-D0FA17672300}">
      <dgm:prSet/>
      <dgm:spPr>
        <a:xfrm rot="12668094">
          <a:off x="1157046" y="1426140"/>
          <a:ext cx="457217" cy="0"/>
        </a:xfrm>
        <a:custGeom>
          <a:avLst/>
          <a:gdLst/>
          <a:ahLst/>
          <a:cxnLst/>
          <a:rect l="0" t="0" r="0" b="0"/>
          <a:pathLst>
            <a:path>
              <a:moveTo>
                <a:pt x="0" y="0"/>
              </a:moveTo>
              <a:lnTo>
                <a:pt x="457217" y="0"/>
              </a:lnTo>
            </a:path>
          </a:pathLst>
        </a:custGeom>
        <a:noFill/>
        <a:ln w="28575" cap="flat" cmpd="sng" algn="ctr">
          <a:solidFill>
            <a:srgbClr val="006600"/>
          </a:solidFill>
          <a:prstDash val="solid"/>
        </a:ln>
        <a:effectLst/>
      </dgm:spPr>
      <dgm:t>
        <a:bodyPr/>
        <a:lstStyle/>
        <a:p>
          <a:endParaRPr lang="hu-HU"/>
        </a:p>
      </dgm:t>
    </dgm:pt>
    <dgm:pt modelId="{D9221F0E-D1DC-4F7F-91E9-D09C1E37A5B6}" type="sibTrans" cxnId="{A074FDD8-405F-4652-B225-D0FA17672300}">
      <dgm:prSet/>
      <dgm:spPr/>
      <dgm:t>
        <a:bodyPr/>
        <a:lstStyle/>
        <a:p>
          <a:endParaRPr lang="hu-HU"/>
        </a:p>
      </dgm:t>
    </dgm:pt>
    <dgm:pt modelId="{72089942-3684-4616-9F39-C6E2B09671E9}" type="pres">
      <dgm:prSet presAssocID="{4C03EADD-A36F-4117-A6F1-B0EB936C1C95}" presName="Name0" presStyleCnt="0">
        <dgm:presLayoutVars>
          <dgm:chMax val="1"/>
          <dgm:chPref val="1"/>
          <dgm:dir/>
          <dgm:animOne val="branch"/>
          <dgm:animLvl val="lvl"/>
        </dgm:presLayoutVars>
      </dgm:prSet>
      <dgm:spPr/>
    </dgm:pt>
    <dgm:pt modelId="{73BC6142-3FEC-4310-9FFC-58A227EC4F8E}" type="pres">
      <dgm:prSet presAssocID="{39FB2B79-ED34-43D6-AE69-9811F34852C4}" presName="singleCycle" presStyleCnt="0"/>
      <dgm:spPr/>
    </dgm:pt>
    <dgm:pt modelId="{19CEC14F-CA85-4C35-AE96-ADB1AEE11053}" type="pres">
      <dgm:prSet presAssocID="{39FB2B79-ED34-43D6-AE69-9811F34852C4}" presName="singleCenter" presStyleLbl="node1" presStyleIdx="0" presStyleCnt="7" custScaleX="223916" custScaleY="54215" custLinFactNeighborX="-7094" custLinFactNeighborY="-8465">
        <dgm:presLayoutVars>
          <dgm:chMax val="7"/>
          <dgm:chPref val="7"/>
        </dgm:presLayoutVars>
      </dgm:prSet>
      <dgm:spPr/>
    </dgm:pt>
    <dgm:pt modelId="{92432603-726D-4E34-90ED-6A832F4B3083}" type="pres">
      <dgm:prSet presAssocID="{12303CAD-3EA6-4065-B58D-5A770F7A8D1F}" presName="Name56" presStyleLbl="parChTrans1D2" presStyleIdx="0" presStyleCnt="6"/>
      <dgm:spPr/>
    </dgm:pt>
    <dgm:pt modelId="{3A6E593F-5957-4D5B-84D6-7B614D93B143}" type="pres">
      <dgm:prSet presAssocID="{5C1458B5-E1D2-4328-B116-EE59D38654D9}" presName="text0" presStyleLbl="node1" presStyleIdx="1" presStyleCnt="7" custScaleX="135458" custScaleY="135458" custRadScaleRad="62312" custRadScaleInc="516511">
        <dgm:presLayoutVars>
          <dgm:bulletEnabled val="1"/>
        </dgm:presLayoutVars>
      </dgm:prSet>
      <dgm:spPr/>
    </dgm:pt>
    <dgm:pt modelId="{5086DB31-DB89-4130-A262-9A83A0CC586F}" type="pres">
      <dgm:prSet presAssocID="{C81B227F-F2DA-49D4-A10C-C7F15370C941}" presName="Name56" presStyleLbl="parChTrans1D2" presStyleIdx="1" presStyleCnt="6"/>
      <dgm:spPr/>
    </dgm:pt>
    <dgm:pt modelId="{60ACAD3B-354D-4883-9AE2-EF832E0F72D9}" type="pres">
      <dgm:prSet presAssocID="{64CDD64E-7868-4164-8D4E-32208C317581}" presName="text0" presStyleLbl="node1" presStyleIdx="2" presStyleCnt="7" custScaleX="135458" custScaleY="135458" custRadScaleRad="131038" custRadScaleInc="71895">
        <dgm:presLayoutVars>
          <dgm:bulletEnabled val="1"/>
        </dgm:presLayoutVars>
      </dgm:prSet>
      <dgm:spPr/>
    </dgm:pt>
    <dgm:pt modelId="{851D0659-404D-4145-872A-4A14A7F1DAA4}" type="pres">
      <dgm:prSet presAssocID="{AB82E3C0-6B2B-4FE5-851C-06A8F7A5D4BE}" presName="Name56" presStyleLbl="parChTrans1D2" presStyleIdx="2" presStyleCnt="6"/>
      <dgm:spPr/>
    </dgm:pt>
    <dgm:pt modelId="{23CB938F-7339-470F-B7F8-C3E2D9F610F5}" type="pres">
      <dgm:prSet presAssocID="{F3B1BB53-EE7E-4D6E-8B41-4A0AB9DDD9E6}" presName="text0" presStyleLbl="node1" presStyleIdx="3" presStyleCnt="7" custScaleX="135458" custScaleY="135550" custRadScaleRad="112568" custRadScaleInc="-608">
        <dgm:presLayoutVars>
          <dgm:bulletEnabled val="1"/>
        </dgm:presLayoutVars>
      </dgm:prSet>
      <dgm:spPr/>
    </dgm:pt>
    <dgm:pt modelId="{F4CB3A27-4A39-4B89-8333-DC557C8EE881}" type="pres">
      <dgm:prSet presAssocID="{04D1E0B4-5C81-4E04-9F3B-D3B86F74004D}" presName="Name56" presStyleLbl="parChTrans1D2" presStyleIdx="3" presStyleCnt="6"/>
      <dgm:spPr/>
    </dgm:pt>
    <dgm:pt modelId="{DCE260F1-682F-4E7A-BF31-41F794FF5B72}" type="pres">
      <dgm:prSet presAssocID="{E75DD260-3240-4E6E-BD54-35EED3C03A54}" presName="text0" presStyleLbl="node1" presStyleIdx="4" presStyleCnt="7" custScaleX="135458" custScaleY="135458" custRadScaleRad="71972" custRadScaleInc="127819">
        <dgm:presLayoutVars>
          <dgm:bulletEnabled val="1"/>
        </dgm:presLayoutVars>
      </dgm:prSet>
      <dgm:spPr/>
    </dgm:pt>
    <dgm:pt modelId="{7C6A65F6-F0FA-4A30-B394-5C52459217AB}" type="pres">
      <dgm:prSet presAssocID="{EA66B806-6B23-4551-9A01-7457D1AFA8D8}" presName="Name56" presStyleLbl="parChTrans1D2" presStyleIdx="4" presStyleCnt="6"/>
      <dgm:spPr/>
    </dgm:pt>
    <dgm:pt modelId="{C5D90D2D-1053-4363-9BEC-92484664BD7D}" type="pres">
      <dgm:prSet presAssocID="{826C6289-21AC-4AFC-A5D4-7F966D8D5220}" presName="text0" presStyleLbl="node1" presStyleIdx="5" presStyleCnt="7" custScaleX="135458" custScaleY="135458" custRadScaleRad="129162" custRadScaleInc="13327">
        <dgm:presLayoutVars>
          <dgm:bulletEnabled val="1"/>
        </dgm:presLayoutVars>
      </dgm:prSet>
      <dgm:spPr/>
    </dgm:pt>
    <dgm:pt modelId="{AE028AAE-4978-4D83-AD55-C96777048ABD}" type="pres">
      <dgm:prSet presAssocID="{99D6E705-EA1B-439D-974B-250FD57112B8}" presName="Name56" presStyleLbl="parChTrans1D2" presStyleIdx="5" presStyleCnt="6"/>
      <dgm:spPr/>
    </dgm:pt>
    <dgm:pt modelId="{8C81C10F-0EF0-4EC2-B3F6-7792395E93A8}" type="pres">
      <dgm:prSet presAssocID="{6A1B6749-4F39-46EB-BB78-8B14A71704B3}" presName="text0" presStyleLbl="node1" presStyleIdx="6" presStyleCnt="7" custScaleX="142804" custScaleY="135458" custRadScaleRad="162189" custRadScaleInc="-81177">
        <dgm:presLayoutVars>
          <dgm:bulletEnabled val="1"/>
        </dgm:presLayoutVars>
      </dgm:prSet>
      <dgm:spPr/>
    </dgm:pt>
  </dgm:ptLst>
  <dgm:cxnLst>
    <dgm:cxn modelId="{AB8CB207-9E17-4531-BDE6-4583591F0D98}" srcId="{39FB2B79-ED34-43D6-AE69-9811F34852C4}" destId="{F3B1BB53-EE7E-4D6E-8B41-4A0AB9DDD9E6}" srcOrd="2" destOrd="0" parTransId="{AB82E3C0-6B2B-4FE5-851C-06A8F7A5D4BE}" sibTransId="{4A1DD5EA-FA9E-4F5D-9A4F-A3B24613719F}"/>
    <dgm:cxn modelId="{FE12340F-360C-4B48-8854-55EA2E7ABB12}" type="presOf" srcId="{AB82E3C0-6B2B-4FE5-851C-06A8F7A5D4BE}" destId="{851D0659-404D-4145-872A-4A14A7F1DAA4}" srcOrd="0" destOrd="0" presId="urn:microsoft.com/office/officeart/2008/layout/RadialCluster"/>
    <dgm:cxn modelId="{149B961A-9BC6-4632-AB81-8D743A20D083}" type="presOf" srcId="{6A1B6749-4F39-46EB-BB78-8B14A71704B3}" destId="{8C81C10F-0EF0-4EC2-B3F6-7792395E93A8}" srcOrd="0" destOrd="0" presId="urn:microsoft.com/office/officeart/2008/layout/RadialCluster"/>
    <dgm:cxn modelId="{80259E27-147C-4255-994E-BC54488D8BE5}" type="presOf" srcId="{826C6289-21AC-4AFC-A5D4-7F966D8D5220}" destId="{C5D90D2D-1053-4363-9BEC-92484664BD7D}" srcOrd="0" destOrd="0" presId="urn:microsoft.com/office/officeart/2008/layout/RadialCluster"/>
    <dgm:cxn modelId="{635C5E2E-2030-4F80-9F12-11BE3E7AD338}" type="presOf" srcId="{5C1458B5-E1D2-4328-B116-EE59D38654D9}" destId="{3A6E593F-5957-4D5B-84D6-7B614D93B143}" srcOrd="0" destOrd="0" presId="urn:microsoft.com/office/officeart/2008/layout/RadialCluster"/>
    <dgm:cxn modelId="{E41E6546-B191-45DE-A035-63D56FEA7F25}" srcId="{4C03EADD-A36F-4117-A6F1-B0EB936C1C95}" destId="{39FB2B79-ED34-43D6-AE69-9811F34852C4}" srcOrd="0" destOrd="0" parTransId="{6525A9CF-CAAB-452B-AA7A-50D3B9D3C5F0}" sibTransId="{37C4F6B5-8038-49B3-BD9D-629FF728431D}"/>
    <dgm:cxn modelId="{620BB669-F8AA-4B28-BC5C-FCF4D054D84F}" type="presOf" srcId="{99D6E705-EA1B-439D-974B-250FD57112B8}" destId="{AE028AAE-4978-4D83-AD55-C96777048ABD}" srcOrd="0" destOrd="0" presId="urn:microsoft.com/office/officeart/2008/layout/RadialCluster"/>
    <dgm:cxn modelId="{B498BE51-43D2-42FC-B095-C25672EDF56B}" type="presOf" srcId="{E75DD260-3240-4E6E-BD54-35EED3C03A54}" destId="{DCE260F1-682F-4E7A-BF31-41F794FF5B72}" srcOrd="0" destOrd="0" presId="urn:microsoft.com/office/officeart/2008/layout/RadialCluster"/>
    <dgm:cxn modelId="{3BBFD055-6519-4961-9931-91743233F80D}" srcId="{39FB2B79-ED34-43D6-AE69-9811F34852C4}" destId="{826C6289-21AC-4AFC-A5D4-7F966D8D5220}" srcOrd="4" destOrd="0" parTransId="{EA66B806-6B23-4551-9A01-7457D1AFA8D8}" sibTransId="{1348B592-2B73-43D3-8D56-9F810F873FB6}"/>
    <dgm:cxn modelId="{69CEDE76-B355-4AB0-BBAA-2ACFF73AD31C}" srcId="{4C03EADD-A36F-4117-A6F1-B0EB936C1C95}" destId="{652E7EAE-DA01-4F34-8030-E1439B8569E5}" srcOrd="1" destOrd="0" parTransId="{4002C3B3-69AD-4F37-85DA-17F406C58245}" sibTransId="{FAFAFA8F-BBCB-4F7F-A9F2-61F77C300BE1}"/>
    <dgm:cxn modelId="{134BAF79-1097-4C36-8523-225DE4466DD9}" srcId="{39FB2B79-ED34-43D6-AE69-9811F34852C4}" destId="{E75DD260-3240-4E6E-BD54-35EED3C03A54}" srcOrd="3" destOrd="0" parTransId="{04D1E0B4-5C81-4E04-9F3B-D3B86F74004D}" sibTransId="{66ADD0A7-1C57-4703-913A-78B043DCBB61}"/>
    <dgm:cxn modelId="{E15D947C-FA10-41AE-9C85-83A84EB2775F}" type="presOf" srcId="{C81B227F-F2DA-49D4-A10C-C7F15370C941}" destId="{5086DB31-DB89-4130-A262-9A83A0CC586F}" srcOrd="0" destOrd="0" presId="urn:microsoft.com/office/officeart/2008/layout/RadialCluster"/>
    <dgm:cxn modelId="{DB2CEA8B-34AE-4F09-85C3-95A676D190FC}" type="presOf" srcId="{39FB2B79-ED34-43D6-AE69-9811F34852C4}" destId="{19CEC14F-CA85-4C35-AE96-ADB1AEE11053}" srcOrd="0" destOrd="0" presId="urn:microsoft.com/office/officeart/2008/layout/RadialCluster"/>
    <dgm:cxn modelId="{8FE3FE9D-4EB1-4382-975B-5E508898E58A}" type="presOf" srcId="{64CDD64E-7868-4164-8D4E-32208C317581}" destId="{60ACAD3B-354D-4883-9AE2-EF832E0F72D9}" srcOrd="0" destOrd="0" presId="urn:microsoft.com/office/officeart/2008/layout/RadialCluster"/>
    <dgm:cxn modelId="{D97FB9B4-EBF7-4FE5-BED6-F208ED79BED9}" srcId="{39FB2B79-ED34-43D6-AE69-9811F34852C4}" destId="{5C1458B5-E1D2-4328-B116-EE59D38654D9}" srcOrd="0" destOrd="0" parTransId="{12303CAD-3EA6-4065-B58D-5A770F7A8D1F}" sibTransId="{0E50E2D0-617B-4B1B-B98B-43E871A9D4E8}"/>
    <dgm:cxn modelId="{180A23BA-F92E-42D5-BAE9-CF8B85923C4B}" type="presOf" srcId="{4C03EADD-A36F-4117-A6F1-B0EB936C1C95}" destId="{72089942-3684-4616-9F39-C6E2B09671E9}" srcOrd="0" destOrd="0" presId="urn:microsoft.com/office/officeart/2008/layout/RadialCluster"/>
    <dgm:cxn modelId="{37E9ADC8-5EF6-45B9-BD7F-5EE90610D7F2}" type="presOf" srcId="{12303CAD-3EA6-4065-B58D-5A770F7A8D1F}" destId="{92432603-726D-4E34-90ED-6A832F4B3083}" srcOrd="0" destOrd="0" presId="urn:microsoft.com/office/officeart/2008/layout/RadialCluster"/>
    <dgm:cxn modelId="{B82D0DCF-3203-498D-BC07-DE5CE4223829}" type="presOf" srcId="{F3B1BB53-EE7E-4D6E-8B41-4A0AB9DDD9E6}" destId="{23CB938F-7339-470F-B7F8-C3E2D9F610F5}" srcOrd="0" destOrd="0" presId="urn:microsoft.com/office/officeart/2008/layout/RadialCluster"/>
    <dgm:cxn modelId="{BD3E4ED3-ABCB-49F5-A8A5-5848D7E91071}" type="presOf" srcId="{04D1E0B4-5C81-4E04-9F3B-D3B86F74004D}" destId="{F4CB3A27-4A39-4B89-8333-DC557C8EE881}" srcOrd="0" destOrd="0" presId="urn:microsoft.com/office/officeart/2008/layout/RadialCluster"/>
    <dgm:cxn modelId="{EC69FCD5-231F-4711-84A4-79067F1AE5D5}" type="presOf" srcId="{EA66B806-6B23-4551-9A01-7457D1AFA8D8}" destId="{7C6A65F6-F0FA-4A30-B394-5C52459217AB}" srcOrd="0" destOrd="0" presId="urn:microsoft.com/office/officeart/2008/layout/RadialCluster"/>
    <dgm:cxn modelId="{A074FDD8-405F-4652-B225-D0FA17672300}" srcId="{39FB2B79-ED34-43D6-AE69-9811F34852C4}" destId="{6A1B6749-4F39-46EB-BB78-8B14A71704B3}" srcOrd="5" destOrd="0" parTransId="{99D6E705-EA1B-439D-974B-250FD57112B8}" sibTransId="{D9221F0E-D1DC-4F7F-91E9-D09C1E37A5B6}"/>
    <dgm:cxn modelId="{D2211DFF-C3E2-4BB0-89CF-9C5645A66E51}" srcId="{39FB2B79-ED34-43D6-AE69-9811F34852C4}" destId="{64CDD64E-7868-4164-8D4E-32208C317581}" srcOrd="1" destOrd="0" parTransId="{C81B227F-F2DA-49D4-A10C-C7F15370C941}" sibTransId="{D9F58B8E-9654-4DB8-B45C-5467BAF9F81A}"/>
    <dgm:cxn modelId="{6F540E46-A7ED-4F97-81FA-F7DC00C32ECF}" type="presParOf" srcId="{72089942-3684-4616-9F39-C6E2B09671E9}" destId="{73BC6142-3FEC-4310-9FFC-58A227EC4F8E}" srcOrd="0" destOrd="0" presId="urn:microsoft.com/office/officeart/2008/layout/RadialCluster"/>
    <dgm:cxn modelId="{4C57BC76-4BA9-43D4-881D-A2BECD172788}" type="presParOf" srcId="{73BC6142-3FEC-4310-9FFC-58A227EC4F8E}" destId="{19CEC14F-CA85-4C35-AE96-ADB1AEE11053}" srcOrd="0" destOrd="0" presId="urn:microsoft.com/office/officeart/2008/layout/RadialCluster"/>
    <dgm:cxn modelId="{BB7E4756-AD72-4D6F-AD06-96B9F0CE92D6}" type="presParOf" srcId="{73BC6142-3FEC-4310-9FFC-58A227EC4F8E}" destId="{92432603-726D-4E34-90ED-6A832F4B3083}" srcOrd="1" destOrd="0" presId="urn:microsoft.com/office/officeart/2008/layout/RadialCluster"/>
    <dgm:cxn modelId="{6EA1522C-7F47-493D-943E-5E5B0CA5B7D2}" type="presParOf" srcId="{73BC6142-3FEC-4310-9FFC-58A227EC4F8E}" destId="{3A6E593F-5957-4D5B-84D6-7B614D93B143}" srcOrd="2" destOrd="0" presId="urn:microsoft.com/office/officeart/2008/layout/RadialCluster"/>
    <dgm:cxn modelId="{D60E4504-BDF8-46B6-A70D-F81801E90371}" type="presParOf" srcId="{73BC6142-3FEC-4310-9FFC-58A227EC4F8E}" destId="{5086DB31-DB89-4130-A262-9A83A0CC586F}" srcOrd="3" destOrd="0" presId="urn:microsoft.com/office/officeart/2008/layout/RadialCluster"/>
    <dgm:cxn modelId="{3D0AFF72-E3CA-4A4E-965A-E683FEE5AA4D}" type="presParOf" srcId="{73BC6142-3FEC-4310-9FFC-58A227EC4F8E}" destId="{60ACAD3B-354D-4883-9AE2-EF832E0F72D9}" srcOrd="4" destOrd="0" presId="urn:microsoft.com/office/officeart/2008/layout/RadialCluster"/>
    <dgm:cxn modelId="{64CD3090-15C6-4430-A5D4-3B4EB8979062}" type="presParOf" srcId="{73BC6142-3FEC-4310-9FFC-58A227EC4F8E}" destId="{851D0659-404D-4145-872A-4A14A7F1DAA4}" srcOrd="5" destOrd="0" presId="urn:microsoft.com/office/officeart/2008/layout/RadialCluster"/>
    <dgm:cxn modelId="{D97BCF96-BAF4-4C8A-8C19-6B827E75B169}" type="presParOf" srcId="{73BC6142-3FEC-4310-9FFC-58A227EC4F8E}" destId="{23CB938F-7339-470F-B7F8-C3E2D9F610F5}" srcOrd="6" destOrd="0" presId="urn:microsoft.com/office/officeart/2008/layout/RadialCluster"/>
    <dgm:cxn modelId="{D9637B6E-EAF6-445C-BD2B-9D1C69CE5BED}" type="presParOf" srcId="{73BC6142-3FEC-4310-9FFC-58A227EC4F8E}" destId="{F4CB3A27-4A39-4B89-8333-DC557C8EE881}" srcOrd="7" destOrd="0" presId="urn:microsoft.com/office/officeart/2008/layout/RadialCluster"/>
    <dgm:cxn modelId="{6B8C030C-2298-4AF1-BE9C-B3EE134A296E}" type="presParOf" srcId="{73BC6142-3FEC-4310-9FFC-58A227EC4F8E}" destId="{DCE260F1-682F-4E7A-BF31-41F794FF5B72}" srcOrd="8" destOrd="0" presId="urn:microsoft.com/office/officeart/2008/layout/RadialCluster"/>
    <dgm:cxn modelId="{D57113B1-56BA-4F44-9743-EA47F6C902D9}" type="presParOf" srcId="{73BC6142-3FEC-4310-9FFC-58A227EC4F8E}" destId="{7C6A65F6-F0FA-4A30-B394-5C52459217AB}" srcOrd="9" destOrd="0" presId="urn:microsoft.com/office/officeart/2008/layout/RadialCluster"/>
    <dgm:cxn modelId="{CEB59BEF-2905-46AA-8DE8-3CC3E9F8E3CF}" type="presParOf" srcId="{73BC6142-3FEC-4310-9FFC-58A227EC4F8E}" destId="{C5D90D2D-1053-4363-9BEC-92484664BD7D}" srcOrd="10" destOrd="0" presId="urn:microsoft.com/office/officeart/2008/layout/RadialCluster"/>
    <dgm:cxn modelId="{7405AAF8-7DF8-466A-B09F-C95CA63165AE}" type="presParOf" srcId="{73BC6142-3FEC-4310-9FFC-58A227EC4F8E}" destId="{AE028AAE-4978-4D83-AD55-C96777048ABD}" srcOrd="11" destOrd="0" presId="urn:microsoft.com/office/officeart/2008/layout/RadialCluster"/>
    <dgm:cxn modelId="{15026C0B-2537-444D-87DE-428D7C4AF7CD}" type="presParOf" srcId="{73BC6142-3FEC-4310-9FFC-58A227EC4F8E}" destId="{8C81C10F-0EF0-4EC2-B3F6-7792395E93A8}" srcOrd="12"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4E1062-7C22-4355-B972-06A559EFFE47}"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hu-HU"/>
        </a:p>
      </dgm:t>
    </dgm:pt>
    <dgm:pt modelId="{A0BF7451-DE70-4992-805D-B5CB04201E02}">
      <dgm:prSet phldrT="[Szöveg]" custT="1"/>
      <dgm:spPr>
        <a:xfrm>
          <a:off x="4011719" y="1197110"/>
          <a:ext cx="1519361" cy="1372938"/>
        </a:xfrm>
        <a:prstGeom prst="roundRect">
          <a:avLst/>
        </a:prstGeom>
      </dgm:spPr>
      <dgm:t>
        <a:bodyPr/>
        <a:lstStyle/>
        <a:p>
          <a:pPr algn="ctr">
            <a:buNone/>
          </a:pPr>
          <a:r>
            <a:rPr lang="hu-HU" sz="2300" b="1">
              <a:latin typeface="Palatino Linotype" panose="02040502050505030304" pitchFamily="18" charset="0"/>
              <a:ea typeface="+mn-ea"/>
              <a:cs typeface="+mn-cs"/>
            </a:rPr>
            <a:t>Polymers</a:t>
          </a:r>
          <a:endParaRPr lang="hu-HU" sz="2300" b="1" dirty="0">
            <a:latin typeface="Palatino Linotype" panose="02040502050505030304" pitchFamily="18" charset="0"/>
            <a:ea typeface="+mn-ea"/>
            <a:cs typeface="+mn-cs"/>
          </a:endParaRPr>
        </a:p>
      </dgm:t>
    </dgm:pt>
    <dgm:pt modelId="{98740E06-654B-4D65-9027-A620D0111042}" type="parTrans" cxnId="{03CA7303-E555-45F6-8102-C683981176D3}">
      <dgm:prSet/>
      <dgm:spPr/>
      <dgm:t>
        <a:bodyPr/>
        <a:lstStyle/>
        <a:p>
          <a:endParaRPr lang="hu-HU"/>
        </a:p>
      </dgm:t>
    </dgm:pt>
    <dgm:pt modelId="{A75E4600-2DD3-4199-AFA8-7851A23BE706}" type="sibTrans" cxnId="{03CA7303-E555-45F6-8102-C683981176D3}">
      <dgm:prSet/>
      <dgm:spPr/>
      <dgm:t>
        <a:bodyPr/>
        <a:lstStyle/>
        <a:p>
          <a:endParaRPr lang="hu-HU"/>
        </a:p>
      </dgm:t>
    </dgm:pt>
    <dgm:pt modelId="{AF059163-5D8E-4A0A-9B74-FC0EC0B051A5}">
      <dgm:prSet phldrT="[Szöveg]" custT="1"/>
      <dgm:spPr>
        <a:xfrm>
          <a:off x="7435855" y="37694"/>
          <a:ext cx="1511997" cy="676800"/>
        </a:xfrm>
        <a:prstGeom prst="roundRect">
          <a:avLst/>
        </a:prstGeom>
      </dgm:spPr>
      <dgm:t>
        <a:bodyPr/>
        <a:lstStyle/>
        <a:p>
          <a:pPr>
            <a:buNone/>
          </a:pPr>
          <a:r>
            <a:rPr lang="hu-HU" sz="1600" b="1" dirty="0" err="1">
              <a:latin typeface="Palatino Linotype" panose="02040502050505030304" pitchFamily="18" charset="0"/>
              <a:ea typeface="+mn-ea"/>
              <a:cs typeface="+mn-cs"/>
            </a:rPr>
            <a:t>Controlled</a:t>
          </a:r>
          <a:r>
            <a:rPr lang="hu-HU" sz="1600" b="1" dirty="0">
              <a:latin typeface="Palatino Linotype" panose="02040502050505030304" pitchFamily="18" charset="0"/>
              <a:ea typeface="+mn-ea"/>
              <a:cs typeface="+mn-cs"/>
            </a:rPr>
            <a:t> </a:t>
          </a:r>
          <a:r>
            <a:rPr lang="hu-HU" sz="1600" b="1" dirty="0" err="1">
              <a:latin typeface="Palatino Linotype" panose="02040502050505030304" pitchFamily="18" charset="0"/>
              <a:ea typeface="+mn-ea"/>
              <a:cs typeface="+mn-cs"/>
            </a:rPr>
            <a:t>drug</a:t>
          </a:r>
          <a:r>
            <a:rPr lang="hu-HU" sz="1600" b="1" dirty="0">
              <a:latin typeface="Palatino Linotype" panose="02040502050505030304" pitchFamily="18" charset="0"/>
              <a:ea typeface="+mn-ea"/>
              <a:cs typeface="+mn-cs"/>
            </a:rPr>
            <a:t> </a:t>
          </a:r>
          <a:r>
            <a:rPr lang="hu-HU" sz="1600" b="1" dirty="0" err="1">
              <a:latin typeface="Palatino Linotype" panose="02040502050505030304" pitchFamily="18" charset="0"/>
              <a:ea typeface="+mn-ea"/>
              <a:cs typeface="+mn-cs"/>
            </a:rPr>
            <a:t>release</a:t>
          </a:r>
          <a:endParaRPr lang="hu-HU" sz="1600" b="1" dirty="0">
            <a:latin typeface="Palatino Linotype" panose="02040502050505030304" pitchFamily="18" charset="0"/>
            <a:ea typeface="+mn-ea"/>
            <a:cs typeface="+mn-cs"/>
          </a:endParaRPr>
        </a:p>
      </dgm:t>
    </dgm:pt>
    <dgm:pt modelId="{B4D97D73-5C38-4AED-9354-CDF13AB30A3B}" type="parTrans" cxnId="{E517174D-311C-4760-912D-722E65CC023B}">
      <dgm:prSet/>
      <dgm:spPr>
        <a:xfrm rot="20172937">
          <a:off x="5442687" y="1129025"/>
          <a:ext cx="2081562" cy="0"/>
        </a:xfrm>
        <a:custGeom>
          <a:avLst/>
          <a:gdLst/>
          <a:ahLst/>
          <a:cxnLst/>
          <a:rect l="0" t="0" r="0" b="0"/>
          <a:pathLst>
            <a:path>
              <a:moveTo>
                <a:pt x="0" y="0"/>
              </a:moveTo>
              <a:lnTo>
                <a:pt x="2081562" y="0"/>
              </a:lnTo>
            </a:path>
          </a:pathLst>
        </a:custGeom>
      </dgm:spPr>
      <dgm:t>
        <a:bodyPr/>
        <a:lstStyle/>
        <a:p>
          <a:endParaRPr lang="hu-HU"/>
        </a:p>
      </dgm:t>
    </dgm:pt>
    <dgm:pt modelId="{80E39B13-8533-498B-8D1E-6D9773C4C83C}" type="sibTrans" cxnId="{E517174D-311C-4760-912D-722E65CC023B}">
      <dgm:prSet/>
      <dgm:spPr/>
      <dgm:t>
        <a:bodyPr/>
        <a:lstStyle/>
        <a:p>
          <a:endParaRPr lang="hu-HU"/>
        </a:p>
      </dgm:t>
    </dgm:pt>
    <dgm:pt modelId="{9EF7BB57-F0A8-4B0E-BB3A-2E4A24279B0C}">
      <dgm:prSet phldrT="[Szöveg]" custT="1"/>
      <dgm:spPr>
        <a:xfrm>
          <a:off x="7441599" y="2293280"/>
          <a:ext cx="1511997" cy="676800"/>
        </a:xfrm>
        <a:prstGeom prst="roundRect">
          <a:avLst/>
        </a:prstGeom>
      </dgm:spPr>
      <dgm:t>
        <a:bodyPr/>
        <a:lstStyle/>
        <a:p>
          <a:pPr>
            <a:buNone/>
          </a:pPr>
          <a:r>
            <a:rPr lang="hu-HU" sz="1600" b="1" dirty="0" err="1">
              <a:latin typeface="Palatino Linotype" panose="02040502050505030304" pitchFamily="18" charset="0"/>
              <a:ea typeface="+mn-ea"/>
              <a:cs typeface="+mn-cs"/>
            </a:rPr>
            <a:t>Biodegradable</a:t>
          </a:r>
          <a:endParaRPr lang="hu-HU" sz="1600" b="1" dirty="0">
            <a:latin typeface="Palatino Linotype" panose="02040502050505030304" pitchFamily="18" charset="0"/>
            <a:ea typeface="+mn-ea"/>
            <a:cs typeface="+mn-cs"/>
          </a:endParaRPr>
        </a:p>
      </dgm:t>
    </dgm:pt>
    <dgm:pt modelId="{E31A6E77-4125-46E5-AD5A-449B5578F1B0}" type="parTrans" cxnId="{0573A133-A438-4FDF-B54F-CBA36FC796E1}">
      <dgm:prSet/>
      <dgm:spPr>
        <a:xfrm rot="739024">
          <a:off x="5508574" y="2258032"/>
          <a:ext cx="1955530" cy="0"/>
        </a:xfrm>
        <a:custGeom>
          <a:avLst/>
          <a:gdLst/>
          <a:ahLst/>
          <a:cxnLst/>
          <a:rect l="0" t="0" r="0" b="0"/>
          <a:pathLst>
            <a:path>
              <a:moveTo>
                <a:pt x="0" y="0"/>
              </a:moveTo>
              <a:lnTo>
                <a:pt x="1955530" y="0"/>
              </a:lnTo>
            </a:path>
          </a:pathLst>
        </a:custGeom>
      </dgm:spPr>
      <dgm:t>
        <a:bodyPr/>
        <a:lstStyle/>
        <a:p>
          <a:endParaRPr lang="hu-HU"/>
        </a:p>
      </dgm:t>
    </dgm:pt>
    <dgm:pt modelId="{5339CE5D-A09E-4B46-B051-9EBF18003F6A}" type="sibTrans" cxnId="{0573A133-A438-4FDF-B54F-CBA36FC796E1}">
      <dgm:prSet/>
      <dgm:spPr/>
      <dgm:t>
        <a:bodyPr/>
        <a:lstStyle/>
        <a:p>
          <a:endParaRPr lang="hu-HU"/>
        </a:p>
      </dgm:t>
    </dgm:pt>
    <dgm:pt modelId="{4E94E3FF-CE7C-4008-A39A-0063BF155986}">
      <dgm:prSet phldrT="[Szöveg]" custT="1"/>
      <dgm:spPr>
        <a:xfrm>
          <a:off x="7441604" y="3059386"/>
          <a:ext cx="1511997" cy="676800"/>
        </a:xfrm>
        <a:prstGeom prst="roundRect">
          <a:avLst/>
        </a:prstGeom>
      </dgm:spPr>
      <dgm:t>
        <a:bodyPr/>
        <a:lstStyle/>
        <a:p>
          <a:pPr>
            <a:buNone/>
          </a:pPr>
          <a:r>
            <a:rPr lang="hu-HU" sz="1600" b="1" dirty="0">
              <a:latin typeface="Palatino Linotype" panose="02040502050505030304" pitchFamily="18" charset="0"/>
              <a:ea typeface="+mn-ea"/>
              <a:cs typeface="+mn-cs"/>
            </a:rPr>
            <a:t>Good </a:t>
          </a:r>
          <a:r>
            <a:rPr lang="hu-HU" sz="1600" b="1" dirty="0" err="1">
              <a:latin typeface="Palatino Linotype" panose="02040502050505030304" pitchFamily="18" charset="0"/>
              <a:ea typeface="+mn-ea"/>
              <a:cs typeface="+mn-cs"/>
            </a:rPr>
            <a:t>permeability</a:t>
          </a:r>
          <a:endParaRPr lang="hu-HU" sz="1600" b="1" dirty="0">
            <a:latin typeface="Palatino Linotype" panose="02040502050505030304" pitchFamily="18" charset="0"/>
            <a:ea typeface="+mn-ea"/>
            <a:cs typeface="+mn-cs"/>
          </a:endParaRPr>
        </a:p>
      </dgm:t>
    </dgm:pt>
    <dgm:pt modelId="{8208E7A0-0F21-4BFA-BB16-FEE19BF01598}" type="parTrans" cxnId="{3D7FDFA8-F036-4148-A61C-42E52543E337}">
      <dgm:prSet/>
      <dgm:spPr>
        <a:xfrm rot="1430578">
          <a:off x="5441949" y="2641497"/>
          <a:ext cx="2088787" cy="0"/>
        </a:xfrm>
        <a:custGeom>
          <a:avLst/>
          <a:gdLst/>
          <a:ahLst/>
          <a:cxnLst/>
          <a:rect l="0" t="0" r="0" b="0"/>
          <a:pathLst>
            <a:path>
              <a:moveTo>
                <a:pt x="0" y="0"/>
              </a:moveTo>
              <a:lnTo>
                <a:pt x="2088787" y="0"/>
              </a:lnTo>
            </a:path>
          </a:pathLst>
        </a:custGeom>
      </dgm:spPr>
      <dgm:t>
        <a:bodyPr/>
        <a:lstStyle/>
        <a:p>
          <a:endParaRPr lang="hu-HU"/>
        </a:p>
      </dgm:t>
    </dgm:pt>
    <dgm:pt modelId="{ED20E119-AF06-4313-88CD-789609A8FDA4}" type="sibTrans" cxnId="{3D7FDFA8-F036-4148-A61C-42E52543E337}">
      <dgm:prSet/>
      <dgm:spPr/>
      <dgm:t>
        <a:bodyPr/>
        <a:lstStyle/>
        <a:p>
          <a:endParaRPr lang="hu-HU"/>
        </a:p>
      </dgm:t>
    </dgm:pt>
    <dgm:pt modelId="{848FE6D2-7C1F-4B86-BC17-44A577BF23B5}">
      <dgm:prSet phldrT="[Szöveg]" custT="1"/>
      <dgm:spPr>
        <a:xfrm>
          <a:off x="7442526" y="767936"/>
          <a:ext cx="1510771" cy="674880"/>
        </a:xfrm>
        <a:prstGeom prst="roundRect">
          <a:avLst/>
        </a:prstGeom>
      </dgm:spPr>
      <dgm:t>
        <a:bodyPr/>
        <a:lstStyle/>
        <a:p>
          <a:pPr>
            <a:buNone/>
          </a:pPr>
          <a:r>
            <a:rPr lang="hu-HU" sz="1600" b="1" dirty="0">
              <a:latin typeface="Palatino Linotype" panose="02040502050505030304" pitchFamily="18" charset="0"/>
              <a:ea typeface="+mn-ea"/>
              <a:cs typeface="+mn-cs"/>
            </a:rPr>
            <a:t>Good </a:t>
          </a:r>
          <a:r>
            <a:rPr lang="hu-HU" sz="1600" b="1" dirty="0" err="1">
              <a:latin typeface="Palatino Linotype" panose="02040502050505030304" pitchFamily="18" charset="0"/>
              <a:ea typeface="+mn-ea"/>
              <a:cs typeface="+mn-cs"/>
            </a:rPr>
            <a:t>mechanical</a:t>
          </a:r>
          <a:r>
            <a:rPr lang="hu-HU" sz="1600" b="1" dirty="0">
              <a:latin typeface="Palatino Linotype" panose="02040502050505030304" pitchFamily="18" charset="0"/>
              <a:ea typeface="+mn-ea"/>
              <a:cs typeface="+mn-cs"/>
            </a:rPr>
            <a:t> </a:t>
          </a:r>
          <a:r>
            <a:rPr lang="hu-HU" sz="1600" b="1" dirty="0" err="1">
              <a:latin typeface="Palatino Linotype" panose="02040502050505030304" pitchFamily="18" charset="0"/>
              <a:ea typeface="+mn-ea"/>
              <a:cs typeface="+mn-cs"/>
            </a:rPr>
            <a:t>properties</a:t>
          </a:r>
          <a:endParaRPr lang="hu-HU" sz="1600" b="1" dirty="0">
            <a:latin typeface="Palatino Linotype" panose="02040502050505030304" pitchFamily="18" charset="0"/>
            <a:ea typeface="+mn-ea"/>
            <a:cs typeface="+mn-cs"/>
          </a:endParaRPr>
        </a:p>
      </dgm:t>
    </dgm:pt>
    <dgm:pt modelId="{52842BF4-7CDF-43BB-9945-4D05849172A9}" type="parTrans" cxnId="{F782CD71-080C-4004-A05B-F372899191FE}">
      <dgm:prSet/>
      <dgm:spPr>
        <a:xfrm rot="20832268">
          <a:off x="5506742" y="1493990"/>
          <a:ext cx="1960121" cy="0"/>
        </a:xfrm>
        <a:custGeom>
          <a:avLst/>
          <a:gdLst/>
          <a:ahLst/>
          <a:cxnLst/>
          <a:rect l="0" t="0" r="0" b="0"/>
          <a:pathLst>
            <a:path>
              <a:moveTo>
                <a:pt x="0" y="0"/>
              </a:moveTo>
              <a:lnTo>
                <a:pt x="1960121" y="0"/>
              </a:lnTo>
            </a:path>
          </a:pathLst>
        </a:custGeom>
      </dgm:spPr>
      <dgm:t>
        <a:bodyPr/>
        <a:lstStyle/>
        <a:p>
          <a:endParaRPr lang="hu-HU"/>
        </a:p>
      </dgm:t>
    </dgm:pt>
    <dgm:pt modelId="{7058FA90-0A27-40FB-9091-1CD93C0A7381}" type="sibTrans" cxnId="{F782CD71-080C-4004-A05B-F372899191FE}">
      <dgm:prSet/>
      <dgm:spPr/>
      <dgm:t>
        <a:bodyPr/>
        <a:lstStyle/>
        <a:p>
          <a:endParaRPr lang="hu-HU"/>
        </a:p>
      </dgm:t>
    </dgm:pt>
    <dgm:pt modelId="{2E8F6A93-CCA7-4F76-93F0-442222CC2880}">
      <dgm:prSet phldrT="[Szöveg]" custT="1"/>
      <dgm:spPr>
        <a:xfrm>
          <a:off x="7447307" y="1529035"/>
          <a:ext cx="1511997" cy="676800"/>
        </a:xfrm>
        <a:prstGeom prst="roundRect">
          <a:avLst/>
        </a:prstGeom>
      </dgm:spPr>
      <dgm:t>
        <a:bodyPr/>
        <a:lstStyle/>
        <a:p>
          <a:pPr>
            <a:buNone/>
          </a:pPr>
          <a:r>
            <a:rPr lang="hu-HU" sz="1600" b="1" dirty="0" err="1">
              <a:latin typeface="Palatino Linotype" panose="02040502050505030304" pitchFamily="18" charset="0"/>
              <a:ea typeface="+mn-ea"/>
              <a:cs typeface="+mn-cs"/>
            </a:rPr>
            <a:t>Biocompatible</a:t>
          </a:r>
          <a:endParaRPr lang="hu-HU" sz="1600" b="1" dirty="0">
            <a:latin typeface="Palatino Linotype" panose="02040502050505030304" pitchFamily="18" charset="0"/>
            <a:ea typeface="+mn-ea"/>
            <a:cs typeface="+mn-cs"/>
          </a:endParaRPr>
        </a:p>
      </dgm:t>
    </dgm:pt>
    <dgm:pt modelId="{F9B27CFD-A518-4139-A214-AF8EC12D8201}" type="parTrans" cxnId="{B9783276-4203-491E-B1E6-390C9448E2DF}">
      <dgm:prSet/>
      <dgm:spPr>
        <a:xfrm rot="21583828">
          <a:off x="5531070" y="1875499"/>
          <a:ext cx="1916247" cy="0"/>
        </a:xfrm>
        <a:custGeom>
          <a:avLst/>
          <a:gdLst/>
          <a:ahLst/>
          <a:cxnLst/>
          <a:rect l="0" t="0" r="0" b="0"/>
          <a:pathLst>
            <a:path>
              <a:moveTo>
                <a:pt x="0" y="0"/>
              </a:moveTo>
              <a:lnTo>
                <a:pt x="1916247" y="0"/>
              </a:lnTo>
            </a:path>
          </a:pathLst>
        </a:custGeom>
      </dgm:spPr>
      <dgm:t>
        <a:bodyPr/>
        <a:lstStyle/>
        <a:p>
          <a:endParaRPr lang="hu-HU"/>
        </a:p>
      </dgm:t>
    </dgm:pt>
    <dgm:pt modelId="{DC8B7EB9-F2C6-46BD-A0D7-DEF26187EE84}" type="sibTrans" cxnId="{B9783276-4203-491E-B1E6-390C9448E2DF}">
      <dgm:prSet/>
      <dgm:spPr/>
      <dgm:t>
        <a:bodyPr/>
        <a:lstStyle/>
        <a:p>
          <a:endParaRPr lang="hu-HU"/>
        </a:p>
      </dgm:t>
    </dgm:pt>
    <dgm:pt modelId="{18C86F52-43A7-4A67-9037-E8106D03EA9C}" type="pres">
      <dgm:prSet presAssocID="{B84E1062-7C22-4355-B972-06A559EFFE47}" presName="Name0" presStyleCnt="0">
        <dgm:presLayoutVars>
          <dgm:chMax val="1"/>
          <dgm:chPref val="1"/>
          <dgm:dir/>
          <dgm:animOne val="branch"/>
          <dgm:animLvl val="lvl"/>
        </dgm:presLayoutVars>
      </dgm:prSet>
      <dgm:spPr/>
    </dgm:pt>
    <dgm:pt modelId="{BE9F969B-C5FE-4752-BE3A-712A30954473}" type="pres">
      <dgm:prSet presAssocID="{A0BF7451-DE70-4992-805D-B5CB04201E02}" presName="singleCycle" presStyleCnt="0"/>
      <dgm:spPr/>
    </dgm:pt>
    <dgm:pt modelId="{7EE0AA2D-DFEA-4751-A357-E14AA8F1A416}" type="pres">
      <dgm:prSet presAssocID="{A0BF7451-DE70-4992-805D-B5CB04201E02}" presName="singleCenter" presStyleLbl="node1" presStyleIdx="0" presStyleCnt="6" custScaleX="132031" custScaleY="119307" custLinFactNeighborX="-12116" custLinFactNeighborY="-5841">
        <dgm:presLayoutVars>
          <dgm:chMax val="7"/>
          <dgm:chPref val="7"/>
        </dgm:presLayoutVars>
      </dgm:prSet>
      <dgm:spPr/>
    </dgm:pt>
    <dgm:pt modelId="{13E0A1CD-E220-453B-99DE-936821C1C78A}" type="pres">
      <dgm:prSet presAssocID="{B4D97D73-5C38-4AED-9354-CDF13AB30A3B}" presName="Name56" presStyleLbl="parChTrans1D2" presStyleIdx="0" presStyleCnt="5"/>
      <dgm:spPr/>
    </dgm:pt>
    <dgm:pt modelId="{9182F6F9-BB55-4D2C-8091-3880503390E3}" type="pres">
      <dgm:prSet presAssocID="{AF059163-5D8E-4A0A-9B74-FC0EC0B051A5}" presName="text0" presStyleLbl="node1" presStyleIdx="1" presStyleCnt="6" custScaleX="196106" custScaleY="87781" custRadScaleRad="215569" custRadScaleInc="168802">
        <dgm:presLayoutVars>
          <dgm:bulletEnabled val="1"/>
        </dgm:presLayoutVars>
      </dgm:prSet>
      <dgm:spPr/>
    </dgm:pt>
    <dgm:pt modelId="{3A776746-D026-4781-AE5D-9DC817EB942C}" type="pres">
      <dgm:prSet presAssocID="{F9B27CFD-A518-4139-A214-AF8EC12D8201}" presName="Name56" presStyleLbl="parChTrans1D2" presStyleIdx="1" presStyleCnt="5"/>
      <dgm:spPr/>
    </dgm:pt>
    <dgm:pt modelId="{7DE40497-6A8E-4A3F-A66D-9E183D5E66EB}" type="pres">
      <dgm:prSet presAssocID="{2E8F6A93-CCA7-4F76-93F0-442222CC2880}" presName="text0" presStyleLbl="node1" presStyleIdx="2" presStyleCnt="6" custScaleX="196106" custScaleY="87781" custRadScaleRad="189254" custRadScaleInc="39325">
        <dgm:presLayoutVars>
          <dgm:bulletEnabled val="1"/>
        </dgm:presLayoutVars>
      </dgm:prSet>
      <dgm:spPr/>
    </dgm:pt>
    <dgm:pt modelId="{083D2CD2-3CD7-427A-955A-A858A02C776F}" type="pres">
      <dgm:prSet presAssocID="{E31A6E77-4125-46E5-AD5A-449B5578F1B0}" presName="Name56" presStyleLbl="parChTrans1D2" presStyleIdx="2" presStyleCnt="5"/>
      <dgm:spPr/>
    </dgm:pt>
    <dgm:pt modelId="{87CCBE61-6470-47E1-95C7-0205C9C36393}" type="pres">
      <dgm:prSet presAssocID="{9EF7BB57-F0A8-4B0E-BB3A-2E4A24279B0C}" presName="text0" presStyleLbl="node1" presStyleIdx="3" presStyleCnt="6" custScaleX="196106" custScaleY="87781" custRadScaleRad="191653" custRadScaleInc="-120972">
        <dgm:presLayoutVars>
          <dgm:bulletEnabled val="1"/>
        </dgm:presLayoutVars>
      </dgm:prSet>
      <dgm:spPr/>
    </dgm:pt>
    <dgm:pt modelId="{4F9D4825-2B4A-4E7F-B8CE-621909965639}" type="pres">
      <dgm:prSet presAssocID="{8208E7A0-0F21-4BFA-BB16-FEE19BF01598}" presName="Name56" presStyleLbl="parChTrans1D2" presStyleIdx="3" presStyleCnt="5"/>
      <dgm:spPr/>
    </dgm:pt>
    <dgm:pt modelId="{887E76D8-22AB-40E8-AC20-88F5E498BC51}" type="pres">
      <dgm:prSet presAssocID="{4E94E3FF-CE7C-4008-A39A-0063BF155986}" presName="text0" presStyleLbl="node1" presStyleIdx="4" presStyleCnt="6" custScaleX="196106" custScaleY="87781" custRadScaleRad="205669" custRadScaleInc="-284458">
        <dgm:presLayoutVars>
          <dgm:bulletEnabled val="1"/>
        </dgm:presLayoutVars>
      </dgm:prSet>
      <dgm:spPr/>
    </dgm:pt>
    <dgm:pt modelId="{EE1C4753-27F3-43EB-80DC-0C344E9B37BD}" type="pres">
      <dgm:prSet presAssocID="{52842BF4-7CDF-43BB-9945-4D05849172A9}" presName="Name56" presStyleLbl="parChTrans1D2" presStyleIdx="4" presStyleCnt="5"/>
      <dgm:spPr/>
    </dgm:pt>
    <dgm:pt modelId="{323E28F0-C0D8-4B97-99D3-B2DC21C09515}" type="pres">
      <dgm:prSet presAssocID="{848FE6D2-7C1F-4B86-BC17-44A577BF23B5}" presName="text0" presStyleLbl="node1" presStyleIdx="5" presStyleCnt="6" custScaleX="195947" custScaleY="87532" custRadScaleRad="197811" custRadScaleInc="400957">
        <dgm:presLayoutVars>
          <dgm:bulletEnabled val="1"/>
        </dgm:presLayoutVars>
      </dgm:prSet>
      <dgm:spPr/>
    </dgm:pt>
  </dgm:ptLst>
  <dgm:cxnLst>
    <dgm:cxn modelId="{03CA7303-E555-45F6-8102-C683981176D3}" srcId="{B84E1062-7C22-4355-B972-06A559EFFE47}" destId="{A0BF7451-DE70-4992-805D-B5CB04201E02}" srcOrd="0" destOrd="0" parTransId="{98740E06-654B-4D65-9027-A620D0111042}" sibTransId="{A75E4600-2DD3-4199-AFA8-7851A23BE706}"/>
    <dgm:cxn modelId="{0573A133-A438-4FDF-B54F-CBA36FC796E1}" srcId="{A0BF7451-DE70-4992-805D-B5CB04201E02}" destId="{9EF7BB57-F0A8-4B0E-BB3A-2E4A24279B0C}" srcOrd="2" destOrd="0" parTransId="{E31A6E77-4125-46E5-AD5A-449B5578F1B0}" sibTransId="{5339CE5D-A09E-4B46-B051-9EBF18003F6A}"/>
    <dgm:cxn modelId="{F8371F62-5F1D-4910-8769-8BD4C4FAA7DA}" type="presOf" srcId="{A0BF7451-DE70-4992-805D-B5CB04201E02}" destId="{7EE0AA2D-DFEA-4751-A357-E14AA8F1A416}" srcOrd="0" destOrd="0" presId="urn:microsoft.com/office/officeart/2008/layout/RadialCluster"/>
    <dgm:cxn modelId="{C979096A-B630-4D0F-ABC4-72CA405F4EB7}" type="presOf" srcId="{F9B27CFD-A518-4139-A214-AF8EC12D8201}" destId="{3A776746-D026-4781-AE5D-9DC817EB942C}" srcOrd="0" destOrd="0" presId="urn:microsoft.com/office/officeart/2008/layout/RadialCluster"/>
    <dgm:cxn modelId="{7B5C4E4B-3015-4F0D-85A8-D6D2AEEC62D2}" type="presOf" srcId="{B84E1062-7C22-4355-B972-06A559EFFE47}" destId="{18C86F52-43A7-4A67-9037-E8106D03EA9C}" srcOrd="0" destOrd="0" presId="urn:microsoft.com/office/officeart/2008/layout/RadialCluster"/>
    <dgm:cxn modelId="{E517174D-311C-4760-912D-722E65CC023B}" srcId="{A0BF7451-DE70-4992-805D-B5CB04201E02}" destId="{AF059163-5D8E-4A0A-9B74-FC0EC0B051A5}" srcOrd="0" destOrd="0" parTransId="{B4D97D73-5C38-4AED-9354-CDF13AB30A3B}" sibTransId="{80E39B13-8533-498B-8D1E-6D9773C4C83C}"/>
    <dgm:cxn modelId="{C99DB34E-67D8-4B31-8417-38BC6391A3BD}" type="presOf" srcId="{4E94E3FF-CE7C-4008-A39A-0063BF155986}" destId="{887E76D8-22AB-40E8-AC20-88F5E498BC51}" srcOrd="0" destOrd="0" presId="urn:microsoft.com/office/officeart/2008/layout/RadialCluster"/>
    <dgm:cxn modelId="{F782CD71-080C-4004-A05B-F372899191FE}" srcId="{A0BF7451-DE70-4992-805D-B5CB04201E02}" destId="{848FE6D2-7C1F-4B86-BC17-44A577BF23B5}" srcOrd="4" destOrd="0" parTransId="{52842BF4-7CDF-43BB-9945-4D05849172A9}" sibTransId="{7058FA90-0A27-40FB-9091-1CD93C0A7381}"/>
    <dgm:cxn modelId="{B9783276-4203-491E-B1E6-390C9448E2DF}" srcId="{A0BF7451-DE70-4992-805D-B5CB04201E02}" destId="{2E8F6A93-CCA7-4F76-93F0-442222CC2880}" srcOrd="1" destOrd="0" parTransId="{F9B27CFD-A518-4139-A214-AF8EC12D8201}" sibTransId="{DC8B7EB9-F2C6-46BD-A0D7-DEF26187EE84}"/>
    <dgm:cxn modelId="{BEA78076-0FDF-4DFC-B6CC-12F90CCB28D4}" type="presOf" srcId="{8208E7A0-0F21-4BFA-BB16-FEE19BF01598}" destId="{4F9D4825-2B4A-4E7F-B8CE-621909965639}" srcOrd="0" destOrd="0" presId="urn:microsoft.com/office/officeart/2008/layout/RadialCluster"/>
    <dgm:cxn modelId="{011FDD76-A167-4917-BEEF-480541DE94FC}" type="presOf" srcId="{9EF7BB57-F0A8-4B0E-BB3A-2E4A24279B0C}" destId="{87CCBE61-6470-47E1-95C7-0205C9C36393}" srcOrd="0" destOrd="0" presId="urn:microsoft.com/office/officeart/2008/layout/RadialCluster"/>
    <dgm:cxn modelId="{3D7FDFA8-F036-4148-A61C-42E52543E337}" srcId="{A0BF7451-DE70-4992-805D-B5CB04201E02}" destId="{4E94E3FF-CE7C-4008-A39A-0063BF155986}" srcOrd="3" destOrd="0" parTransId="{8208E7A0-0F21-4BFA-BB16-FEE19BF01598}" sibTransId="{ED20E119-AF06-4313-88CD-789609A8FDA4}"/>
    <dgm:cxn modelId="{0F4CF4B5-44F0-43C0-9D2D-1EF59A4D35DA}" type="presOf" srcId="{E31A6E77-4125-46E5-AD5A-449B5578F1B0}" destId="{083D2CD2-3CD7-427A-955A-A858A02C776F}" srcOrd="0" destOrd="0" presId="urn:microsoft.com/office/officeart/2008/layout/RadialCluster"/>
    <dgm:cxn modelId="{3ADD30BA-2E21-466A-87D3-259980F34A1B}" type="presOf" srcId="{848FE6D2-7C1F-4B86-BC17-44A577BF23B5}" destId="{323E28F0-C0D8-4B97-99D3-B2DC21C09515}" srcOrd="0" destOrd="0" presId="urn:microsoft.com/office/officeart/2008/layout/RadialCluster"/>
    <dgm:cxn modelId="{4D46B5C4-4540-42FB-A095-6E9FD392C2B0}" type="presOf" srcId="{2E8F6A93-CCA7-4F76-93F0-442222CC2880}" destId="{7DE40497-6A8E-4A3F-A66D-9E183D5E66EB}" srcOrd="0" destOrd="0" presId="urn:microsoft.com/office/officeart/2008/layout/RadialCluster"/>
    <dgm:cxn modelId="{516827CD-461C-408A-AD33-92ADB5EA9ACA}" type="presOf" srcId="{AF059163-5D8E-4A0A-9B74-FC0EC0B051A5}" destId="{9182F6F9-BB55-4D2C-8091-3880503390E3}" srcOrd="0" destOrd="0" presId="urn:microsoft.com/office/officeart/2008/layout/RadialCluster"/>
    <dgm:cxn modelId="{AF33D1D3-1D58-4C12-95E1-040DBD54F8E7}" type="presOf" srcId="{52842BF4-7CDF-43BB-9945-4D05849172A9}" destId="{EE1C4753-27F3-43EB-80DC-0C344E9B37BD}" srcOrd="0" destOrd="0" presId="urn:microsoft.com/office/officeart/2008/layout/RadialCluster"/>
    <dgm:cxn modelId="{CE97ECD9-5F7D-4BE5-BEF4-AF7E6D972B0C}" type="presOf" srcId="{B4D97D73-5C38-4AED-9354-CDF13AB30A3B}" destId="{13E0A1CD-E220-453B-99DE-936821C1C78A}" srcOrd="0" destOrd="0" presId="urn:microsoft.com/office/officeart/2008/layout/RadialCluster"/>
    <dgm:cxn modelId="{C1DFDC42-A321-44F3-8200-F1344C94A164}" type="presParOf" srcId="{18C86F52-43A7-4A67-9037-E8106D03EA9C}" destId="{BE9F969B-C5FE-4752-BE3A-712A30954473}" srcOrd="0" destOrd="0" presId="urn:microsoft.com/office/officeart/2008/layout/RadialCluster"/>
    <dgm:cxn modelId="{3BB077D7-A6CD-4B70-9401-DB2F1B6B0325}" type="presParOf" srcId="{BE9F969B-C5FE-4752-BE3A-712A30954473}" destId="{7EE0AA2D-DFEA-4751-A357-E14AA8F1A416}" srcOrd="0" destOrd="0" presId="urn:microsoft.com/office/officeart/2008/layout/RadialCluster"/>
    <dgm:cxn modelId="{ADB4C8AD-43BC-4045-B9C0-11F2A42906BA}" type="presParOf" srcId="{BE9F969B-C5FE-4752-BE3A-712A30954473}" destId="{13E0A1CD-E220-453B-99DE-936821C1C78A}" srcOrd="1" destOrd="0" presId="urn:microsoft.com/office/officeart/2008/layout/RadialCluster"/>
    <dgm:cxn modelId="{8188783C-F42C-45EC-A734-451B59650473}" type="presParOf" srcId="{BE9F969B-C5FE-4752-BE3A-712A30954473}" destId="{9182F6F9-BB55-4D2C-8091-3880503390E3}" srcOrd="2" destOrd="0" presId="urn:microsoft.com/office/officeart/2008/layout/RadialCluster"/>
    <dgm:cxn modelId="{93342708-6C9A-4421-8D23-DBFBD18B2459}" type="presParOf" srcId="{BE9F969B-C5FE-4752-BE3A-712A30954473}" destId="{3A776746-D026-4781-AE5D-9DC817EB942C}" srcOrd="3" destOrd="0" presId="urn:microsoft.com/office/officeart/2008/layout/RadialCluster"/>
    <dgm:cxn modelId="{A0CB39C9-BFF5-4F99-B75B-47029AF1FD2A}" type="presParOf" srcId="{BE9F969B-C5FE-4752-BE3A-712A30954473}" destId="{7DE40497-6A8E-4A3F-A66D-9E183D5E66EB}" srcOrd="4" destOrd="0" presId="urn:microsoft.com/office/officeart/2008/layout/RadialCluster"/>
    <dgm:cxn modelId="{45A4952E-2068-42E5-8CC8-7962D61B35B4}" type="presParOf" srcId="{BE9F969B-C5FE-4752-BE3A-712A30954473}" destId="{083D2CD2-3CD7-427A-955A-A858A02C776F}" srcOrd="5" destOrd="0" presId="urn:microsoft.com/office/officeart/2008/layout/RadialCluster"/>
    <dgm:cxn modelId="{02CF984B-9F84-43CE-81EB-CF48E0906BCA}" type="presParOf" srcId="{BE9F969B-C5FE-4752-BE3A-712A30954473}" destId="{87CCBE61-6470-47E1-95C7-0205C9C36393}" srcOrd="6" destOrd="0" presId="urn:microsoft.com/office/officeart/2008/layout/RadialCluster"/>
    <dgm:cxn modelId="{1C4CEA2F-5416-469F-9CC0-D1E9E480BFFD}" type="presParOf" srcId="{BE9F969B-C5FE-4752-BE3A-712A30954473}" destId="{4F9D4825-2B4A-4E7F-B8CE-621909965639}" srcOrd="7" destOrd="0" presId="urn:microsoft.com/office/officeart/2008/layout/RadialCluster"/>
    <dgm:cxn modelId="{CC08570E-8368-4DCD-93D8-E2AD9F1DD1E0}" type="presParOf" srcId="{BE9F969B-C5FE-4752-BE3A-712A30954473}" destId="{887E76D8-22AB-40E8-AC20-88F5E498BC51}" srcOrd="8" destOrd="0" presId="urn:microsoft.com/office/officeart/2008/layout/RadialCluster"/>
    <dgm:cxn modelId="{040C0DC7-218D-46D1-9DF1-87C4B297428B}" type="presParOf" srcId="{BE9F969B-C5FE-4752-BE3A-712A30954473}" destId="{EE1C4753-27F3-43EB-80DC-0C344E9B37BD}" srcOrd="9" destOrd="0" presId="urn:microsoft.com/office/officeart/2008/layout/RadialCluster"/>
    <dgm:cxn modelId="{A310850F-F427-4CFE-9CEE-22962D03203B}" type="presParOf" srcId="{BE9F969B-C5FE-4752-BE3A-712A30954473}" destId="{323E28F0-C0D8-4B97-99D3-B2DC21C095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EC14F-CA85-4C35-AE96-ADB1AEE11053}">
      <dsp:nvSpPr>
        <dsp:cNvPr id="0" name=""/>
        <dsp:cNvSpPr/>
      </dsp:nvSpPr>
      <dsp:spPr>
        <a:xfrm>
          <a:off x="1723070" y="1500278"/>
          <a:ext cx="2870786" cy="695080"/>
        </a:xfrm>
        <a:prstGeom prst="roundRect">
          <a:avLst/>
        </a:prstGeom>
        <a:solidFill>
          <a:srgbClr val="006600">
            <a:alpha val="23000"/>
          </a:srgbClr>
        </a:solidFill>
        <a:ln w="28575"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hu-HU" sz="1500" b="1" kern="1200" dirty="0" err="1">
              <a:solidFill>
                <a:schemeClr val="tx1"/>
              </a:solidFill>
              <a:latin typeface="Palatino Linotype" panose="02040502050505030304" pitchFamily="18" charset="0"/>
              <a:ea typeface="+mn-ea"/>
              <a:cs typeface="+mn-cs"/>
            </a:rPr>
            <a:t>Controlled</a:t>
          </a:r>
          <a:r>
            <a:rPr lang="hu-HU" sz="1500" b="1" kern="1200" dirty="0">
              <a:solidFill>
                <a:schemeClr val="tx1"/>
              </a:solidFill>
              <a:latin typeface="Palatino Linotype" panose="02040502050505030304" pitchFamily="18" charset="0"/>
              <a:ea typeface="+mn-ea"/>
              <a:cs typeface="+mn-cs"/>
            </a:rPr>
            <a:t> and </a:t>
          </a:r>
          <a:r>
            <a:rPr lang="hu-HU" sz="1500" b="1" kern="1200" dirty="0" err="1">
              <a:solidFill>
                <a:schemeClr val="tx1"/>
              </a:solidFill>
              <a:latin typeface="Palatino Linotype" panose="02040502050505030304" pitchFamily="18" charset="0"/>
              <a:ea typeface="+mn-ea"/>
              <a:cs typeface="+mn-cs"/>
            </a:rPr>
            <a:t>targeted</a:t>
          </a:r>
          <a:r>
            <a:rPr lang="hu-HU" sz="1500" b="1" kern="1200" dirty="0">
              <a:solidFill>
                <a:schemeClr val="tx1"/>
              </a:solidFill>
              <a:latin typeface="Palatino Linotype" panose="02040502050505030304" pitchFamily="18" charset="0"/>
              <a:ea typeface="+mn-ea"/>
              <a:cs typeface="+mn-cs"/>
            </a:rPr>
            <a:t> </a:t>
          </a:r>
          <a:r>
            <a:rPr lang="hu-HU" sz="1500" b="1" kern="1200" dirty="0" err="1">
              <a:solidFill>
                <a:schemeClr val="tx1"/>
              </a:solidFill>
              <a:latin typeface="Palatino Linotype" panose="02040502050505030304" pitchFamily="18" charset="0"/>
              <a:ea typeface="+mn-ea"/>
              <a:cs typeface="+mn-cs"/>
            </a:rPr>
            <a:t>drug</a:t>
          </a:r>
          <a:r>
            <a:rPr lang="hu-HU" sz="1500" b="1" kern="1200" dirty="0">
              <a:solidFill>
                <a:schemeClr val="tx1"/>
              </a:solidFill>
              <a:latin typeface="Palatino Linotype" panose="02040502050505030304" pitchFamily="18" charset="0"/>
              <a:ea typeface="+mn-ea"/>
              <a:cs typeface="+mn-cs"/>
            </a:rPr>
            <a:t> </a:t>
          </a:r>
          <a:r>
            <a:rPr lang="hu-HU" sz="1500" b="1" kern="1200" dirty="0" err="1">
              <a:solidFill>
                <a:schemeClr val="tx1"/>
              </a:solidFill>
              <a:latin typeface="Palatino Linotype" panose="02040502050505030304" pitchFamily="18" charset="0"/>
              <a:ea typeface="+mn-ea"/>
              <a:cs typeface="+mn-cs"/>
            </a:rPr>
            <a:t>delivery</a:t>
          </a:r>
          <a:endParaRPr lang="hu-HU" sz="1500" b="1" kern="1200" dirty="0">
            <a:solidFill>
              <a:schemeClr val="tx1"/>
            </a:solidFill>
            <a:latin typeface="Palatino Linotype" panose="02040502050505030304" pitchFamily="18" charset="0"/>
            <a:ea typeface="+mn-ea"/>
            <a:cs typeface="+mn-cs"/>
          </a:endParaRPr>
        </a:p>
      </dsp:txBody>
      <dsp:txXfrm>
        <a:off x="1757001" y="1534209"/>
        <a:ext cx="2802924" cy="627218"/>
      </dsp:txXfrm>
    </dsp:sp>
    <dsp:sp modelId="{92432603-726D-4E34-90ED-6A832F4B3083}">
      <dsp:nvSpPr>
        <dsp:cNvPr id="0" name=""/>
        <dsp:cNvSpPr/>
      </dsp:nvSpPr>
      <dsp:spPr>
        <a:xfrm rot="3663883">
          <a:off x="3255265" y="2356990"/>
          <a:ext cx="369372" cy="0"/>
        </a:xfrm>
        <a:custGeom>
          <a:avLst/>
          <a:gdLst/>
          <a:ahLst/>
          <a:cxnLst/>
          <a:rect l="0" t="0" r="0" b="0"/>
          <a:pathLst>
            <a:path>
              <a:moveTo>
                <a:pt x="0" y="0"/>
              </a:moveTo>
              <a:lnTo>
                <a:pt x="362022" y="0"/>
              </a:lnTo>
            </a:path>
          </a:pathLst>
        </a:custGeom>
        <a:noFill/>
        <a:ln w="28575" cap="flat" cmpd="sng" algn="ctr">
          <a:solidFill>
            <a:srgbClr val="006600"/>
          </a:solidFill>
          <a:prstDash val="solid"/>
          <a:miter lim="800000"/>
        </a:ln>
        <a:effectLst/>
      </dsp:spPr>
      <dsp:style>
        <a:lnRef idx="2">
          <a:scrgbClr r="0" g="0" b="0"/>
        </a:lnRef>
        <a:fillRef idx="0">
          <a:scrgbClr r="0" g="0" b="0"/>
        </a:fillRef>
        <a:effectRef idx="0">
          <a:scrgbClr r="0" g="0" b="0"/>
        </a:effectRef>
        <a:fontRef idx="minor"/>
      </dsp:style>
    </dsp:sp>
    <dsp:sp modelId="{3A6E593F-5957-4D5B-84D6-7B614D93B143}">
      <dsp:nvSpPr>
        <dsp:cNvPr id="0" name=""/>
        <dsp:cNvSpPr/>
      </dsp:nvSpPr>
      <dsp:spPr>
        <a:xfrm>
          <a:off x="3269150" y="2518622"/>
          <a:ext cx="1163577" cy="1163577"/>
        </a:xfrm>
        <a:prstGeom prst="roundRect">
          <a:avLst/>
        </a:prstGeom>
        <a:solidFill>
          <a:srgbClr val="006600">
            <a:alpha val="23000"/>
          </a:srgbClr>
        </a:solidFill>
        <a:ln w="15875"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hu-HU" sz="1500" b="0" kern="1200" dirty="0" err="1">
              <a:solidFill>
                <a:schemeClr val="tx1"/>
              </a:solidFill>
              <a:latin typeface="Palatino Linotype" panose="02040502050505030304" pitchFamily="18" charset="0"/>
              <a:ea typeface="+mn-ea"/>
              <a:cs typeface="+mn-cs"/>
            </a:rPr>
            <a:t>Reduced</a:t>
          </a:r>
          <a:r>
            <a:rPr lang="hu-HU" sz="1500" b="0" kern="1200" dirty="0">
              <a:solidFill>
                <a:schemeClr val="tx1"/>
              </a:solidFill>
              <a:latin typeface="Palatino Linotype" panose="02040502050505030304" pitchFamily="18" charset="0"/>
              <a:ea typeface="+mn-ea"/>
              <a:cs typeface="+mn-cs"/>
            </a:rPr>
            <a:t> </a:t>
          </a:r>
          <a:r>
            <a:rPr lang="hu-HU" sz="1500" b="0" kern="1200" dirty="0" err="1">
              <a:solidFill>
                <a:schemeClr val="tx1"/>
              </a:solidFill>
              <a:latin typeface="Palatino Linotype" panose="02040502050505030304" pitchFamily="18" charset="0"/>
              <a:ea typeface="+mn-ea"/>
              <a:cs typeface="+mn-cs"/>
            </a:rPr>
            <a:t>drug</a:t>
          </a:r>
          <a:r>
            <a:rPr lang="hu-HU" sz="1500" b="0" kern="1200" dirty="0">
              <a:solidFill>
                <a:schemeClr val="tx1"/>
              </a:solidFill>
              <a:latin typeface="Palatino Linotype" panose="02040502050505030304" pitchFamily="18" charset="0"/>
              <a:ea typeface="+mn-ea"/>
              <a:cs typeface="+mn-cs"/>
            </a:rPr>
            <a:t> </a:t>
          </a:r>
          <a:r>
            <a:rPr lang="hu-HU" sz="1500" b="0" kern="1200" dirty="0" err="1">
              <a:solidFill>
                <a:schemeClr val="tx1"/>
              </a:solidFill>
              <a:latin typeface="Palatino Linotype" panose="02040502050505030304" pitchFamily="18" charset="0"/>
              <a:ea typeface="+mn-ea"/>
              <a:cs typeface="+mn-cs"/>
            </a:rPr>
            <a:t>toxicity</a:t>
          </a:r>
          <a:endParaRPr lang="hu-HU" sz="1500" b="0" kern="1200" dirty="0">
            <a:solidFill>
              <a:schemeClr val="tx1"/>
            </a:solidFill>
            <a:latin typeface="Palatino Linotype" panose="02040502050505030304" pitchFamily="18" charset="0"/>
            <a:ea typeface="+mn-ea"/>
            <a:cs typeface="+mn-cs"/>
          </a:endParaRPr>
        </a:p>
      </dsp:txBody>
      <dsp:txXfrm>
        <a:off x="3325951" y="2575423"/>
        <a:ext cx="1049975" cy="1049975"/>
      </dsp:txXfrm>
    </dsp:sp>
    <dsp:sp modelId="{5086DB31-DB89-4130-A262-9A83A0CC586F}">
      <dsp:nvSpPr>
        <dsp:cNvPr id="0" name=""/>
        <dsp:cNvSpPr/>
      </dsp:nvSpPr>
      <dsp:spPr>
        <a:xfrm rot="21545413">
          <a:off x="4593830" y="1821550"/>
          <a:ext cx="437616" cy="0"/>
        </a:xfrm>
        <a:custGeom>
          <a:avLst/>
          <a:gdLst/>
          <a:ahLst/>
          <a:cxnLst/>
          <a:rect l="0" t="0" r="0" b="0"/>
          <a:pathLst>
            <a:path>
              <a:moveTo>
                <a:pt x="0" y="0"/>
              </a:moveTo>
              <a:lnTo>
                <a:pt x="440184" y="0"/>
              </a:lnTo>
            </a:path>
          </a:pathLst>
        </a:custGeom>
        <a:noFill/>
        <a:ln w="28575" cap="flat" cmpd="sng" algn="ctr">
          <a:solidFill>
            <a:srgbClr val="006600"/>
          </a:solidFill>
          <a:prstDash val="solid"/>
          <a:miter lim="800000"/>
        </a:ln>
        <a:effectLst/>
      </dsp:spPr>
      <dsp:style>
        <a:lnRef idx="2">
          <a:scrgbClr r="0" g="0" b="0"/>
        </a:lnRef>
        <a:fillRef idx="0">
          <a:scrgbClr r="0" g="0" b="0"/>
        </a:fillRef>
        <a:effectRef idx="0">
          <a:scrgbClr r="0" g="0" b="0"/>
        </a:effectRef>
        <a:fontRef idx="minor"/>
      </dsp:style>
    </dsp:sp>
    <dsp:sp modelId="{60ACAD3B-354D-4883-9AE2-EF832E0F72D9}">
      <dsp:nvSpPr>
        <dsp:cNvPr id="0" name=""/>
        <dsp:cNvSpPr/>
      </dsp:nvSpPr>
      <dsp:spPr>
        <a:xfrm>
          <a:off x="5031419" y="1227048"/>
          <a:ext cx="1163577" cy="1163577"/>
        </a:xfrm>
        <a:prstGeom prst="roundRect">
          <a:avLst/>
        </a:prstGeom>
        <a:solidFill>
          <a:srgbClr val="006600">
            <a:alpha val="23000"/>
          </a:srgbClr>
        </a:solidFill>
        <a:ln w="15875"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hu-HU" sz="1500" b="0" kern="1200" dirty="0" err="1">
              <a:solidFill>
                <a:schemeClr val="tx1"/>
              </a:solidFill>
              <a:latin typeface="Palatino Linotype" panose="02040502050505030304" pitchFamily="18" charset="0"/>
              <a:ea typeface="+mn-ea"/>
              <a:cs typeface="+mn-cs"/>
            </a:rPr>
            <a:t>Reduced</a:t>
          </a:r>
          <a:r>
            <a:rPr lang="hu-HU" sz="1500" b="0" kern="1200" dirty="0">
              <a:solidFill>
                <a:schemeClr val="tx1"/>
              </a:solidFill>
              <a:latin typeface="Palatino Linotype" panose="02040502050505030304" pitchFamily="18" charset="0"/>
              <a:ea typeface="+mn-ea"/>
              <a:cs typeface="+mn-cs"/>
            </a:rPr>
            <a:t> </a:t>
          </a:r>
          <a:r>
            <a:rPr lang="hu-HU" sz="1500" b="0" kern="1200" dirty="0" err="1">
              <a:solidFill>
                <a:schemeClr val="tx1"/>
              </a:solidFill>
              <a:latin typeface="Palatino Linotype" panose="02040502050505030304" pitchFamily="18" charset="0"/>
              <a:ea typeface="+mn-ea"/>
              <a:cs typeface="+mn-cs"/>
            </a:rPr>
            <a:t>adverse</a:t>
          </a:r>
          <a:r>
            <a:rPr lang="hu-HU" sz="1500" b="0" kern="1200" dirty="0">
              <a:solidFill>
                <a:schemeClr val="tx1"/>
              </a:solidFill>
              <a:latin typeface="Palatino Linotype" panose="02040502050505030304" pitchFamily="18" charset="0"/>
              <a:ea typeface="+mn-ea"/>
              <a:cs typeface="+mn-cs"/>
            </a:rPr>
            <a:t> </a:t>
          </a:r>
          <a:r>
            <a:rPr lang="hu-HU" sz="1500" b="0" kern="1200" dirty="0" err="1">
              <a:solidFill>
                <a:schemeClr val="tx1"/>
              </a:solidFill>
              <a:latin typeface="Palatino Linotype" panose="02040502050505030304" pitchFamily="18" charset="0"/>
              <a:ea typeface="+mn-ea"/>
              <a:cs typeface="+mn-cs"/>
            </a:rPr>
            <a:t>effects</a:t>
          </a:r>
          <a:endParaRPr lang="hu-HU" sz="1500" b="0" kern="1200" dirty="0">
            <a:solidFill>
              <a:schemeClr val="tx1"/>
            </a:solidFill>
            <a:latin typeface="Palatino Linotype" panose="02040502050505030304" pitchFamily="18" charset="0"/>
            <a:ea typeface="+mn-ea"/>
            <a:cs typeface="+mn-cs"/>
          </a:endParaRPr>
        </a:p>
      </dsp:txBody>
      <dsp:txXfrm>
        <a:off x="5088220" y="1283849"/>
        <a:ext cx="1049975" cy="1049975"/>
      </dsp:txXfrm>
    </dsp:sp>
    <dsp:sp modelId="{851D0659-404D-4145-872A-4A14A7F1DAA4}">
      <dsp:nvSpPr>
        <dsp:cNvPr id="0" name=""/>
        <dsp:cNvSpPr/>
      </dsp:nvSpPr>
      <dsp:spPr>
        <a:xfrm rot="1985720">
          <a:off x="3614779" y="2454198"/>
          <a:ext cx="948072" cy="0"/>
        </a:xfrm>
        <a:custGeom>
          <a:avLst/>
          <a:gdLst/>
          <a:ahLst/>
          <a:cxnLst/>
          <a:rect l="0" t="0" r="0" b="0"/>
          <a:pathLst>
            <a:path>
              <a:moveTo>
                <a:pt x="0" y="0"/>
              </a:moveTo>
              <a:lnTo>
                <a:pt x="489207" y="0"/>
              </a:lnTo>
            </a:path>
          </a:pathLst>
        </a:custGeom>
        <a:noFill/>
        <a:ln w="28575" cap="flat" cmpd="sng" algn="ctr">
          <a:solidFill>
            <a:srgbClr val="006600"/>
          </a:solidFill>
          <a:prstDash val="solid"/>
          <a:miter lim="800000"/>
        </a:ln>
        <a:effectLst/>
      </dsp:spPr>
      <dsp:style>
        <a:lnRef idx="2">
          <a:scrgbClr r="0" g="0" b="0"/>
        </a:lnRef>
        <a:fillRef idx="0">
          <a:scrgbClr r="0" g="0" b="0"/>
        </a:fillRef>
        <a:effectRef idx="0">
          <a:scrgbClr r="0" g="0" b="0"/>
        </a:effectRef>
        <a:fontRef idx="minor"/>
      </dsp:style>
    </dsp:sp>
    <dsp:sp modelId="{23CB938F-7339-470F-B7F8-C3E2D9F610F5}">
      <dsp:nvSpPr>
        <dsp:cNvPr id="0" name=""/>
        <dsp:cNvSpPr/>
      </dsp:nvSpPr>
      <dsp:spPr>
        <a:xfrm>
          <a:off x="4485945" y="2510050"/>
          <a:ext cx="1163577" cy="1164367"/>
        </a:xfrm>
        <a:prstGeom prst="roundRect">
          <a:avLst/>
        </a:prstGeom>
        <a:solidFill>
          <a:srgbClr val="006600">
            <a:alpha val="23000"/>
          </a:srgbClr>
        </a:solidFill>
        <a:ln w="15875"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hu-HU" sz="1500" b="0" kern="1200" dirty="0" err="1">
              <a:solidFill>
                <a:schemeClr val="tx1"/>
              </a:solidFill>
              <a:latin typeface="Palatino Linotype" panose="02040502050505030304" pitchFamily="18" charset="0"/>
              <a:ea typeface="+mn-ea"/>
              <a:cs typeface="+mn-cs"/>
            </a:rPr>
            <a:t>Reduced</a:t>
          </a:r>
          <a:r>
            <a:rPr lang="hu-HU" sz="1500" b="0" kern="1200" dirty="0">
              <a:solidFill>
                <a:schemeClr val="tx1"/>
              </a:solidFill>
              <a:latin typeface="Palatino Linotype" panose="02040502050505030304" pitchFamily="18" charset="0"/>
              <a:ea typeface="+mn-ea"/>
              <a:cs typeface="+mn-cs"/>
            </a:rPr>
            <a:t> </a:t>
          </a:r>
          <a:r>
            <a:rPr lang="hu-HU" sz="1500" b="0" kern="1200" dirty="0" err="1">
              <a:solidFill>
                <a:schemeClr val="tx1"/>
              </a:solidFill>
              <a:latin typeface="Palatino Linotype" panose="02040502050505030304" pitchFamily="18" charset="0"/>
              <a:ea typeface="+mn-ea"/>
              <a:cs typeface="+mn-cs"/>
            </a:rPr>
            <a:t>doses</a:t>
          </a:r>
          <a:endParaRPr lang="hu-HU" sz="1500" b="0" kern="1200" dirty="0">
            <a:solidFill>
              <a:schemeClr val="tx1"/>
            </a:solidFill>
            <a:latin typeface="Palatino Linotype" panose="02040502050505030304" pitchFamily="18" charset="0"/>
            <a:ea typeface="+mn-ea"/>
            <a:cs typeface="+mn-cs"/>
          </a:endParaRPr>
        </a:p>
      </dsp:txBody>
      <dsp:txXfrm>
        <a:off x="4542746" y="2566851"/>
        <a:ext cx="1049975" cy="1050765"/>
      </dsp:txXfrm>
    </dsp:sp>
    <dsp:sp modelId="{F4CB3A27-4A39-4B89-8333-DC557C8EE881}">
      <dsp:nvSpPr>
        <dsp:cNvPr id="0" name=""/>
        <dsp:cNvSpPr/>
      </dsp:nvSpPr>
      <dsp:spPr>
        <a:xfrm rot="6752810">
          <a:off x="2772139" y="2356939"/>
          <a:ext cx="349904" cy="0"/>
        </a:xfrm>
        <a:custGeom>
          <a:avLst/>
          <a:gdLst/>
          <a:ahLst/>
          <a:cxnLst/>
          <a:rect l="0" t="0" r="0" b="0"/>
          <a:pathLst>
            <a:path>
              <a:moveTo>
                <a:pt x="0" y="0"/>
              </a:moveTo>
              <a:lnTo>
                <a:pt x="362012" y="0"/>
              </a:lnTo>
            </a:path>
          </a:pathLst>
        </a:custGeom>
        <a:noFill/>
        <a:ln w="28575" cap="flat" cmpd="sng" algn="ctr">
          <a:solidFill>
            <a:srgbClr val="006600"/>
          </a:solidFill>
          <a:prstDash val="solid"/>
          <a:miter lim="800000"/>
        </a:ln>
        <a:effectLst/>
      </dsp:spPr>
      <dsp:style>
        <a:lnRef idx="2">
          <a:scrgbClr r="0" g="0" b="0"/>
        </a:lnRef>
        <a:fillRef idx="0">
          <a:scrgbClr r="0" g="0" b="0"/>
        </a:fillRef>
        <a:effectRef idx="0">
          <a:scrgbClr r="0" g="0" b="0"/>
        </a:effectRef>
        <a:fontRef idx="minor"/>
      </dsp:style>
    </dsp:sp>
    <dsp:sp modelId="{DCE260F1-682F-4E7A-BF31-41F794FF5B72}">
      <dsp:nvSpPr>
        <dsp:cNvPr id="0" name=""/>
        <dsp:cNvSpPr/>
      </dsp:nvSpPr>
      <dsp:spPr>
        <a:xfrm>
          <a:off x="2056677" y="2518519"/>
          <a:ext cx="1163577" cy="1163577"/>
        </a:xfrm>
        <a:prstGeom prst="roundRect">
          <a:avLst/>
        </a:prstGeom>
        <a:solidFill>
          <a:srgbClr val="006600">
            <a:alpha val="23000"/>
          </a:srgbClr>
        </a:solidFill>
        <a:ln w="15875"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hu-HU" sz="1500" b="0" kern="1200" dirty="0" err="1">
              <a:solidFill>
                <a:schemeClr val="tx1"/>
              </a:solidFill>
              <a:latin typeface="Palatino Linotype" panose="02040502050505030304" pitchFamily="18" charset="0"/>
              <a:ea typeface="+mn-ea"/>
              <a:cs typeface="+mn-cs"/>
            </a:rPr>
            <a:t>Reduced</a:t>
          </a:r>
          <a:r>
            <a:rPr lang="hu-HU" sz="1500" b="0" kern="1200" dirty="0">
              <a:solidFill>
                <a:schemeClr val="tx1"/>
              </a:solidFill>
              <a:latin typeface="Palatino Linotype" panose="02040502050505030304" pitchFamily="18" charset="0"/>
              <a:ea typeface="+mn-ea"/>
              <a:cs typeface="+mn-cs"/>
            </a:rPr>
            <a:t> overall cost</a:t>
          </a:r>
        </a:p>
      </dsp:txBody>
      <dsp:txXfrm>
        <a:off x="2113478" y="2575320"/>
        <a:ext cx="1049975" cy="1049975"/>
      </dsp:txXfrm>
    </dsp:sp>
    <dsp:sp modelId="{7C6A65F6-F0FA-4A30-B394-5C52459217AB}">
      <dsp:nvSpPr>
        <dsp:cNvPr id="0" name=""/>
        <dsp:cNvSpPr/>
      </dsp:nvSpPr>
      <dsp:spPr>
        <a:xfrm rot="8650624">
          <a:off x="1922009" y="2439379"/>
          <a:ext cx="833854" cy="0"/>
        </a:xfrm>
        <a:custGeom>
          <a:avLst/>
          <a:gdLst/>
          <a:ahLst/>
          <a:cxnLst/>
          <a:rect l="0" t="0" r="0" b="0"/>
          <a:pathLst>
            <a:path>
              <a:moveTo>
                <a:pt x="0" y="0"/>
              </a:moveTo>
              <a:lnTo>
                <a:pt x="447041" y="0"/>
              </a:lnTo>
            </a:path>
          </a:pathLst>
        </a:custGeom>
        <a:noFill/>
        <a:ln w="28575" cap="flat" cmpd="sng" algn="ctr">
          <a:solidFill>
            <a:srgbClr val="006600"/>
          </a:solidFill>
          <a:prstDash val="solid"/>
          <a:miter lim="800000"/>
        </a:ln>
        <a:effectLst/>
      </dsp:spPr>
      <dsp:style>
        <a:lnRef idx="2">
          <a:scrgbClr r="0" g="0" b="0"/>
        </a:lnRef>
        <a:fillRef idx="0">
          <a:scrgbClr r="0" g="0" b="0"/>
        </a:fillRef>
        <a:effectRef idx="0">
          <a:scrgbClr r="0" g="0" b="0"/>
        </a:effectRef>
        <a:fontRef idx="minor"/>
      </dsp:style>
    </dsp:sp>
    <dsp:sp modelId="{C5D90D2D-1053-4363-9BEC-92484664BD7D}">
      <dsp:nvSpPr>
        <dsp:cNvPr id="0" name=""/>
        <dsp:cNvSpPr/>
      </dsp:nvSpPr>
      <dsp:spPr>
        <a:xfrm>
          <a:off x="837302" y="2521564"/>
          <a:ext cx="1163577" cy="1163577"/>
        </a:xfrm>
        <a:prstGeom prst="roundRect">
          <a:avLst/>
        </a:prstGeom>
        <a:solidFill>
          <a:srgbClr val="006600">
            <a:alpha val="23000"/>
          </a:srgbClr>
        </a:solidFill>
        <a:ln w="15875"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hu-HU" sz="1500" b="0" kern="1200" dirty="0" err="1">
              <a:solidFill>
                <a:schemeClr val="tx1"/>
              </a:solidFill>
              <a:latin typeface="Palatino Linotype" panose="02040502050505030304" pitchFamily="18" charset="0"/>
              <a:ea typeface="+mn-ea"/>
              <a:cs typeface="+mn-cs"/>
            </a:rPr>
            <a:t>Improved</a:t>
          </a:r>
          <a:r>
            <a:rPr lang="hu-HU" sz="1500" b="0" kern="1200" dirty="0">
              <a:solidFill>
                <a:schemeClr val="tx1"/>
              </a:solidFill>
              <a:latin typeface="Palatino Linotype" panose="02040502050505030304" pitchFamily="18" charset="0"/>
              <a:ea typeface="+mn-ea"/>
              <a:cs typeface="+mn-cs"/>
            </a:rPr>
            <a:t> </a:t>
          </a:r>
          <a:r>
            <a:rPr lang="hu-HU" sz="1500" b="0" kern="1200" dirty="0" err="1">
              <a:solidFill>
                <a:schemeClr val="tx1"/>
              </a:solidFill>
              <a:latin typeface="Palatino Linotype" panose="02040502050505030304" pitchFamily="18" charset="0"/>
              <a:ea typeface="+mn-ea"/>
              <a:cs typeface="+mn-cs"/>
            </a:rPr>
            <a:t>stability</a:t>
          </a:r>
          <a:r>
            <a:rPr lang="hu-HU" sz="1500" b="0" kern="1200" dirty="0">
              <a:solidFill>
                <a:schemeClr val="tx1"/>
              </a:solidFill>
              <a:latin typeface="Palatino Linotype" panose="02040502050505030304" pitchFamily="18" charset="0"/>
              <a:ea typeface="+mn-ea"/>
              <a:cs typeface="+mn-cs"/>
            </a:rPr>
            <a:t> of </a:t>
          </a:r>
          <a:r>
            <a:rPr lang="hu-HU" sz="1500" b="0" kern="1200" dirty="0" err="1">
              <a:solidFill>
                <a:schemeClr val="tx1"/>
              </a:solidFill>
              <a:latin typeface="Palatino Linotype" panose="02040502050505030304" pitchFamily="18" charset="0"/>
              <a:ea typeface="+mn-ea"/>
              <a:cs typeface="+mn-cs"/>
            </a:rPr>
            <a:t>drug</a:t>
          </a:r>
          <a:endParaRPr lang="hu-HU" sz="1500" b="0" kern="1200" dirty="0">
            <a:solidFill>
              <a:schemeClr val="tx1"/>
            </a:solidFill>
            <a:latin typeface="Palatino Linotype" panose="02040502050505030304" pitchFamily="18" charset="0"/>
            <a:ea typeface="+mn-ea"/>
            <a:cs typeface="+mn-cs"/>
          </a:endParaRPr>
        </a:p>
      </dsp:txBody>
      <dsp:txXfrm>
        <a:off x="894103" y="2578365"/>
        <a:ext cx="1049975" cy="1049975"/>
      </dsp:txXfrm>
    </dsp:sp>
    <dsp:sp modelId="{AE028AAE-4978-4D83-AD55-C96777048ABD}">
      <dsp:nvSpPr>
        <dsp:cNvPr id="0" name=""/>
        <dsp:cNvSpPr/>
      </dsp:nvSpPr>
      <dsp:spPr>
        <a:xfrm rot="10777325">
          <a:off x="1258947" y="1858817"/>
          <a:ext cx="464128" cy="0"/>
        </a:xfrm>
        <a:custGeom>
          <a:avLst/>
          <a:gdLst/>
          <a:ahLst/>
          <a:cxnLst/>
          <a:rect l="0" t="0" r="0" b="0"/>
          <a:pathLst>
            <a:path>
              <a:moveTo>
                <a:pt x="0" y="0"/>
              </a:moveTo>
              <a:lnTo>
                <a:pt x="457217" y="0"/>
              </a:lnTo>
            </a:path>
          </a:pathLst>
        </a:custGeom>
        <a:noFill/>
        <a:ln w="28575" cap="flat" cmpd="sng" algn="ctr">
          <a:solidFill>
            <a:srgbClr val="006600"/>
          </a:solidFill>
          <a:prstDash val="solid"/>
          <a:miter lim="800000"/>
        </a:ln>
        <a:effectLst/>
      </dsp:spPr>
      <dsp:style>
        <a:lnRef idx="2">
          <a:scrgbClr r="0" g="0" b="0"/>
        </a:lnRef>
        <a:fillRef idx="0">
          <a:scrgbClr r="0" g="0" b="0"/>
        </a:fillRef>
        <a:effectRef idx="0">
          <a:scrgbClr r="0" g="0" b="0"/>
        </a:effectRef>
        <a:fontRef idx="minor"/>
      </dsp:style>
    </dsp:sp>
    <dsp:sp modelId="{8C81C10F-0EF0-4EC2-B3F6-7792395E93A8}">
      <dsp:nvSpPr>
        <dsp:cNvPr id="0" name=""/>
        <dsp:cNvSpPr/>
      </dsp:nvSpPr>
      <dsp:spPr>
        <a:xfrm>
          <a:off x="32273" y="1282604"/>
          <a:ext cx="1226679" cy="1163577"/>
        </a:xfrm>
        <a:prstGeom prst="roundRect">
          <a:avLst/>
        </a:prstGeom>
        <a:solidFill>
          <a:srgbClr val="006600">
            <a:alpha val="23000"/>
          </a:srgbClr>
        </a:solidFill>
        <a:ln w="15875"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b="0" kern="1200" noProof="0" dirty="0">
              <a:solidFill>
                <a:schemeClr val="tx1"/>
              </a:solidFill>
              <a:latin typeface="Palatino Linotype" panose="02040502050505030304" pitchFamily="18" charset="0"/>
              <a:ea typeface="+mn-ea"/>
              <a:cs typeface="+mn-cs"/>
            </a:rPr>
            <a:t>Improved bio</a:t>
          </a:r>
          <a:r>
            <a:rPr lang="hu-HU" sz="1500" b="0" kern="1200" noProof="0" dirty="0">
              <a:solidFill>
                <a:schemeClr val="tx1"/>
              </a:solidFill>
              <a:latin typeface="Palatino Linotype" panose="02040502050505030304" pitchFamily="18" charset="0"/>
              <a:ea typeface="+mn-ea"/>
              <a:cs typeface="+mn-cs"/>
            </a:rPr>
            <a:t>-</a:t>
          </a:r>
          <a:r>
            <a:rPr lang="en-GB" sz="1500" b="0" kern="1200" noProof="0" dirty="0">
              <a:solidFill>
                <a:schemeClr val="tx1"/>
              </a:solidFill>
              <a:latin typeface="Palatino Linotype" panose="02040502050505030304" pitchFamily="18" charset="0"/>
              <a:ea typeface="+mn-ea"/>
              <a:cs typeface="+mn-cs"/>
            </a:rPr>
            <a:t>availability</a:t>
          </a:r>
        </a:p>
      </dsp:txBody>
      <dsp:txXfrm>
        <a:off x="89074" y="1339405"/>
        <a:ext cx="1113077" cy="1049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0AA2D-DFEA-4751-A357-E14AA8F1A416}">
      <dsp:nvSpPr>
        <dsp:cNvPr id="0" name=""/>
        <dsp:cNvSpPr/>
      </dsp:nvSpPr>
      <dsp:spPr>
        <a:xfrm>
          <a:off x="2278128" y="1197110"/>
          <a:ext cx="1519361" cy="137293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hu-HU" sz="2300" b="1" kern="1200">
              <a:latin typeface="Palatino Linotype" panose="02040502050505030304" pitchFamily="18" charset="0"/>
              <a:ea typeface="+mn-ea"/>
              <a:cs typeface="+mn-cs"/>
            </a:rPr>
            <a:t>Polymers</a:t>
          </a:r>
          <a:endParaRPr lang="hu-HU" sz="2300" b="1" kern="1200" dirty="0">
            <a:latin typeface="Palatino Linotype" panose="02040502050505030304" pitchFamily="18" charset="0"/>
            <a:ea typeface="+mn-ea"/>
            <a:cs typeface="+mn-cs"/>
          </a:endParaRPr>
        </a:p>
      </dsp:txBody>
      <dsp:txXfrm>
        <a:off x="2345149" y="1264131"/>
        <a:ext cx="1385319" cy="1238896"/>
      </dsp:txXfrm>
    </dsp:sp>
    <dsp:sp modelId="{13E0A1CD-E220-453B-99DE-936821C1C78A}">
      <dsp:nvSpPr>
        <dsp:cNvPr id="0" name=""/>
        <dsp:cNvSpPr/>
      </dsp:nvSpPr>
      <dsp:spPr>
        <a:xfrm rot="20027755">
          <a:off x="3704949" y="1112099"/>
          <a:ext cx="1800869" cy="0"/>
        </a:xfrm>
        <a:custGeom>
          <a:avLst/>
          <a:gdLst/>
          <a:ahLst/>
          <a:cxnLst/>
          <a:rect l="0" t="0" r="0" b="0"/>
          <a:pathLst>
            <a:path>
              <a:moveTo>
                <a:pt x="0" y="0"/>
              </a:moveTo>
              <a:lnTo>
                <a:pt x="2081562"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2F6F9-BB55-4D2C-8091-3880503390E3}">
      <dsp:nvSpPr>
        <dsp:cNvPr id="0" name=""/>
        <dsp:cNvSpPr/>
      </dsp:nvSpPr>
      <dsp:spPr>
        <a:xfrm>
          <a:off x="5344875" y="37694"/>
          <a:ext cx="1511997" cy="676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u-HU" sz="1600" b="1" kern="1200" dirty="0" err="1">
              <a:latin typeface="Palatino Linotype" panose="02040502050505030304" pitchFamily="18" charset="0"/>
              <a:ea typeface="+mn-ea"/>
              <a:cs typeface="+mn-cs"/>
            </a:rPr>
            <a:t>Controlled</a:t>
          </a:r>
          <a:r>
            <a:rPr lang="hu-HU" sz="1600" b="1" kern="1200" dirty="0">
              <a:latin typeface="Palatino Linotype" panose="02040502050505030304" pitchFamily="18" charset="0"/>
              <a:ea typeface="+mn-ea"/>
              <a:cs typeface="+mn-cs"/>
            </a:rPr>
            <a:t> </a:t>
          </a:r>
          <a:r>
            <a:rPr lang="hu-HU" sz="1600" b="1" kern="1200" dirty="0" err="1">
              <a:latin typeface="Palatino Linotype" panose="02040502050505030304" pitchFamily="18" charset="0"/>
              <a:ea typeface="+mn-ea"/>
              <a:cs typeface="+mn-cs"/>
            </a:rPr>
            <a:t>drug</a:t>
          </a:r>
          <a:r>
            <a:rPr lang="hu-HU" sz="1600" b="1" kern="1200" dirty="0">
              <a:latin typeface="Palatino Linotype" panose="02040502050505030304" pitchFamily="18" charset="0"/>
              <a:ea typeface="+mn-ea"/>
              <a:cs typeface="+mn-cs"/>
            </a:rPr>
            <a:t> </a:t>
          </a:r>
          <a:r>
            <a:rPr lang="hu-HU" sz="1600" b="1" kern="1200" dirty="0" err="1">
              <a:latin typeface="Palatino Linotype" panose="02040502050505030304" pitchFamily="18" charset="0"/>
              <a:ea typeface="+mn-ea"/>
              <a:cs typeface="+mn-cs"/>
            </a:rPr>
            <a:t>release</a:t>
          </a:r>
          <a:endParaRPr lang="hu-HU" sz="1600" b="1" kern="1200" dirty="0">
            <a:latin typeface="Palatino Linotype" panose="02040502050505030304" pitchFamily="18" charset="0"/>
            <a:ea typeface="+mn-ea"/>
            <a:cs typeface="+mn-cs"/>
          </a:endParaRPr>
        </a:p>
      </dsp:txBody>
      <dsp:txXfrm>
        <a:off x="5377914" y="70733"/>
        <a:ext cx="1445919" cy="610722"/>
      </dsp:txXfrm>
    </dsp:sp>
    <dsp:sp modelId="{3A776746-D026-4781-AE5D-9DC817EB942C}">
      <dsp:nvSpPr>
        <dsp:cNvPr id="0" name=""/>
        <dsp:cNvSpPr/>
      </dsp:nvSpPr>
      <dsp:spPr>
        <a:xfrm rot="21581880">
          <a:off x="3797479" y="1875498"/>
          <a:ext cx="1547407" cy="0"/>
        </a:xfrm>
        <a:custGeom>
          <a:avLst/>
          <a:gdLst/>
          <a:ahLst/>
          <a:cxnLst/>
          <a:rect l="0" t="0" r="0" b="0"/>
          <a:pathLst>
            <a:path>
              <a:moveTo>
                <a:pt x="0" y="0"/>
              </a:moveTo>
              <a:lnTo>
                <a:pt x="1916247"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40497-6A8E-4A3F-A66D-9E183D5E66EB}">
      <dsp:nvSpPr>
        <dsp:cNvPr id="0" name=""/>
        <dsp:cNvSpPr/>
      </dsp:nvSpPr>
      <dsp:spPr>
        <a:xfrm>
          <a:off x="5344875" y="1529035"/>
          <a:ext cx="1511997" cy="676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u-HU" sz="1600" b="1" kern="1200" dirty="0" err="1">
              <a:latin typeface="Palatino Linotype" panose="02040502050505030304" pitchFamily="18" charset="0"/>
              <a:ea typeface="+mn-ea"/>
              <a:cs typeface="+mn-cs"/>
            </a:rPr>
            <a:t>Biocompatible</a:t>
          </a:r>
          <a:endParaRPr lang="hu-HU" sz="1600" b="1" kern="1200" dirty="0">
            <a:latin typeface="Palatino Linotype" panose="02040502050505030304" pitchFamily="18" charset="0"/>
            <a:ea typeface="+mn-ea"/>
            <a:cs typeface="+mn-cs"/>
          </a:endParaRPr>
        </a:p>
      </dsp:txBody>
      <dsp:txXfrm>
        <a:off x="5377914" y="1562074"/>
        <a:ext cx="1445919" cy="610722"/>
      </dsp:txXfrm>
    </dsp:sp>
    <dsp:sp modelId="{083D2CD2-3CD7-427A-955A-A858A02C776F}">
      <dsp:nvSpPr>
        <dsp:cNvPr id="0" name=""/>
        <dsp:cNvSpPr/>
      </dsp:nvSpPr>
      <dsp:spPr>
        <a:xfrm rot="823489">
          <a:off x="3774748" y="2258080"/>
          <a:ext cx="1592868" cy="0"/>
        </a:xfrm>
        <a:custGeom>
          <a:avLst/>
          <a:gdLst/>
          <a:ahLst/>
          <a:cxnLst/>
          <a:rect l="0" t="0" r="0" b="0"/>
          <a:pathLst>
            <a:path>
              <a:moveTo>
                <a:pt x="0" y="0"/>
              </a:moveTo>
              <a:lnTo>
                <a:pt x="195553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CBE61-6470-47E1-95C7-0205C9C36393}">
      <dsp:nvSpPr>
        <dsp:cNvPr id="0" name=""/>
        <dsp:cNvSpPr/>
      </dsp:nvSpPr>
      <dsp:spPr>
        <a:xfrm>
          <a:off x="5344875" y="2293280"/>
          <a:ext cx="1511997" cy="676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u-HU" sz="1600" b="1" kern="1200" dirty="0" err="1">
              <a:latin typeface="Palatino Linotype" panose="02040502050505030304" pitchFamily="18" charset="0"/>
              <a:ea typeface="+mn-ea"/>
              <a:cs typeface="+mn-cs"/>
            </a:rPr>
            <a:t>Biodegradable</a:t>
          </a:r>
          <a:endParaRPr lang="hu-HU" sz="1600" b="1" kern="1200" dirty="0">
            <a:latin typeface="Palatino Linotype" panose="02040502050505030304" pitchFamily="18" charset="0"/>
            <a:ea typeface="+mn-ea"/>
            <a:cs typeface="+mn-cs"/>
          </a:endParaRPr>
        </a:p>
      </dsp:txBody>
      <dsp:txXfrm>
        <a:off x="5377914" y="2326319"/>
        <a:ext cx="1445919" cy="610722"/>
      </dsp:txXfrm>
    </dsp:sp>
    <dsp:sp modelId="{4F9D4825-2B4A-4E7F-B8CE-621909965639}">
      <dsp:nvSpPr>
        <dsp:cNvPr id="0" name=""/>
        <dsp:cNvSpPr/>
      </dsp:nvSpPr>
      <dsp:spPr>
        <a:xfrm rot="1578311">
          <a:off x="3703989" y="2659254"/>
          <a:ext cx="1805841" cy="0"/>
        </a:xfrm>
        <a:custGeom>
          <a:avLst/>
          <a:gdLst/>
          <a:ahLst/>
          <a:cxnLst/>
          <a:rect l="0" t="0" r="0" b="0"/>
          <a:pathLst>
            <a:path>
              <a:moveTo>
                <a:pt x="0" y="0"/>
              </a:moveTo>
              <a:lnTo>
                <a:pt x="2088787"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7E76D8-22AB-40E8-AC20-88F5E498BC51}">
      <dsp:nvSpPr>
        <dsp:cNvPr id="0" name=""/>
        <dsp:cNvSpPr/>
      </dsp:nvSpPr>
      <dsp:spPr>
        <a:xfrm>
          <a:off x="5344875" y="3059386"/>
          <a:ext cx="1511997" cy="676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u-HU" sz="1600" b="1" kern="1200" dirty="0">
              <a:latin typeface="Palatino Linotype" panose="02040502050505030304" pitchFamily="18" charset="0"/>
              <a:ea typeface="+mn-ea"/>
              <a:cs typeface="+mn-cs"/>
            </a:rPr>
            <a:t>Good </a:t>
          </a:r>
          <a:r>
            <a:rPr lang="hu-HU" sz="1600" b="1" kern="1200" dirty="0" err="1">
              <a:latin typeface="Palatino Linotype" panose="02040502050505030304" pitchFamily="18" charset="0"/>
              <a:ea typeface="+mn-ea"/>
              <a:cs typeface="+mn-cs"/>
            </a:rPr>
            <a:t>permeability</a:t>
          </a:r>
          <a:endParaRPr lang="hu-HU" sz="1600" b="1" kern="1200" dirty="0">
            <a:latin typeface="Palatino Linotype" panose="02040502050505030304" pitchFamily="18" charset="0"/>
            <a:ea typeface="+mn-ea"/>
            <a:cs typeface="+mn-cs"/>
          </a:endParaRPr>
        </a:p>
      </dsp:txBody>
      <dsp:txXfrm>
        <a:off x="5377914" y="3092425"/>
        <a:ext cx="1445919" cy="610722"/>
      </dsp:txXfrm>
    </dsp:sp>
    <dsp:sp modelId="{EE1C4753-27F3-43EB-80DC-0C344E9B37BD}">
      <dsp:nvSpPr>
        <dsp:cNvPr id="0" name=""/>
        <dsp:cNvSpPr/>
      </dsp:nvSpPr>
      <dsp:spPr>
        <a:xfrm rot="20744865">
          <a:off x="3772900" y="1493932"/>
          <a:ext cx="1597789" cy="0"/>
        </a:xfrm>
        <a:custGeom>
          <a:avLst/>
          <a:gdLst/>
          <a:ahLst/>
          <a:cxnLst/>
          <a:rect l="0" t="0" r="0" b="0"/>
          <a:pathLst>
            <a:path>
              <a:moveTo>
                <a:pt x="0" y="0"/>
              </a:moveTo>
              <a:lnTo>
                <a:pt x="196012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3E28F0-C0D8-4B97-99D3-B2DC21C09515}">
      <dsp:nvSpPr>
        <dsp:cNvPr id="0" name=""/>
        <dsp:cNvSpPr/>
      </dsp:nvSpPr>
      <dsp:spPr>
        <a:xfrm>
          <a:off x="5346101" y="767936"/>
          <a:ext cx="1510771" cy="6748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u-HU" sz="1600" b="1" kern="1200" dirty="0">
              <a:latin typeface="Palatino Linotype" panose="02040502050505030304" pitchFamily="18" charset="0"/>
              <a:ea typeface="+mn-ea"/>
              <a:cs typeface="+mn-cs"/>
            </a:rPr>
            <a:t>Good </a:t>
          </a:r>
          <a:r>
            <a:rPr lang="hu-HU" sz="1600" b="1" kern="1200" dirty="0" err="1">
              <a:latin typeface="Palatino Linotype" panose="02040502050505030304" pitchFamily="18" charset="0"/>
              <a:ea typeface="+mn-ea"/>
              <a:cs typeface="+mn-cs"/>
            </a:rPr>
            <a:t>mechanical</a:t>
          </a:r>
          <a:r>
            <a:rPr lang="hu-HU" sz="1600" b="1" kern="1200" dirty="0">
              <a:latin typeface="Palatino Linotype" panose="02040502050505030304" pitchFamily="18" charset="0"/>
              <a:ea typeface="+mn-ea"/>
              <a:cs typeface="+mn-cs"/>
            </a:rPr>
            <a:t> </a:t>
          </a:r>
          <a:r>
            <a:rPr lang="hu-HU" sz="1600" b="1" kern="1200" dirty="0" err="1">
              <a:latin typeface="Palatino Linotype" panose="02040502050505030304" pitchFamily="18" charset="0"/>
              <a:ea typeface="+mn-ea"/>
              <a:cs typeface="+mn-cs"/>
            </a:rPr>
            <a:t>properties</a:t>
          </a:r>
          <a:endParaRPr lang="hu-HU" sz="1600" b="1" kern="1200" dirty="0">
            <a:latin typeface="Palatino Linotype" panose="02040502050505030304" pitchFamily="18" charset="0"/>
            <a:ea typeface="+mn-ea"/>
            <a:cs typeface="+mn-cs"/>
          </a:endParaRPr>
        </a:p>
      </dsp:txBody>
      <dsp:txXfrm>
        <a:off x="5379046" y="800881"/>
        <a:ext cx="1444881" cy="6089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742E9FA9-4BC3-4D26-A3B8-D600FBC537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a:extLst>
              <a:ext uri="{FF2B5EF4-FFF2-40B4-BE49-F238E27FC236}">
                <a16:creationId xmlns:a16="http://schemas.microsoft.com/office/drawing/2014/main" id="{4317D2BE-528B-427E-AA7B-B15A3AAFC8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A0F605A-8631-476B-85E7-E7ADBB0067E6}" type="datetimeFigureOut">
              <a:rPr lang="hu-HU"/>
              <a:pPr>
                <a:defRPr/>
              </a:pPr>
              <a:t>2021. 04. 29.</a:t>
            </a:fld>
            <a:endParaRPr lang="hu-HU"/>
          </a:p>
        </p:txBody>
      </p:sp>
      <p:sp>
        <p:nvSpPr>
          <p:cNvPr id="4" name="Élőláb helye 3">
            <a:extLst>
              <a:ext uri="{FF2B5EF4-FFF2-40B4-BE49-F238E27FC236}">
                <a16:creationId xmlns:a16="http://schemas.microsoft.com/office/drawing/2014/main" id="{F3B5FEBB-1DEE-4948-A454-DFF5359433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hu-HU"/>
          </a:p>
        </p:txBody>
      </p:sp>
      <p:sp>
        <p:nvSpPr>
          <p:cNvPr id="5" name="Dia számának helye 4">
            <a:extLst>
              <a:ext uri="{FF2B5EF4-FFF2-40B4-BE49-F238E27FC236}">
                <a16:creationId xmlns:a16="http://schemas.microsoft.com/office/drawing/2014/main" id="{702B1F73-16DF-4F14-AFC9-27A5B3ED624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D9833A0-11B4-4300-9A76-CC8BBB69C5F6}" type="slidenum">
              <a:rPr lang="hu-HU" altLang="hu-HU"/>
              <a:pPr>
                <a:defRPr/>
              </a:pPr>
              <a:t>‹#›</a:t>
            </a:fld>
            <a:endParaRPr lang="hu-HU"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DA283DBE-E9F9-433E-BD4F-A68D91DFB6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átum helye 2">
            <a:extLst>
              <a:ext uri="{FF2B5EF4-FFF2-40B4-BE49-F238E27FC236}">
                <a16:creationId xmlns:a16="http://schemas.microsoft.com/office/drawing/2014/main" id="{1646870E-B4E2-486B-8C18-B4DA97013F3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35407C-4F67-4F6A-AAB0-F300EC3F8F4C}" type="datetimeFigureOut">
              <a:rPr lang="hu-HU"/>
              <a:pPr>
                <a:defRPr/>
              </a:pPr>
              <a:t>2021. 04. 29.</a:t>
            </a:fld>
            <a:endParaRPr lang="hu-HU"/>
          </a:p>
        </p:txBody>
      </p:sp>
      <p:sp>
        <p:nvSpPr>
          <p:cNvPr id="4" name="Diakép helye 3">
            <a:extLst>
              <a:ext uri="{FF2B5EF4-FFF2-40B4-BE49-F238E27FC236}">
                <a16:creationId xmlns:a16="http://schemas.microsoft.com/office/drawing/2014/main" id="{4F53D18D-BCD1-44AD-85DE-DC627F34E9E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a:extLst>
              <a:ext uri="{FF2B5EF4-FFF2-40B4-BE49-F238E27FC236}">
                <a16:creationId xmlns:a16="http://schemas.microsoft.com/office/drawing/2014/main" id="{75B3F9B7-4600-48DA-B705-96A63F8716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a:extLst>
              <a:ext uri="{FF2B5EF4-FFF2-40B4-BE49-F238E27FC236}">
                <a16:creationId xmlns:a16="http://schemas.microsoft.com/office/drawing/2014/main" id="{03A02A39-D900-4DB1-8689-F5A1D0E642B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Dia számának helye 6">
            <a:extLst>
              <a:ext uri="{FF2B5EF4-FFF2-40B4-BE49-F238E27FC236}">
                <a16:creationId xmlns:a16="http://schemas.microsoft.com/office/drawing/2014/main" id="{53CE349C-A11D-43D6-B21F-0DD2D6CBB48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31AD78F-FF77-4341-ADC7-3CCF188D2023}"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eaLnBrk="1" hangingPunct="1">
              <a:spcBef>
                <a:spcPct val="0"/>
              </a:spcBef>
            </a:pPr>
            <a:r>
              <a:rPr lang="en-US" altLang="hu-HU" dirty="0"/>
              <a:t>Nanomedicine is one of the most growing fields of pharmaceutics</a:t>
            </a:r>
            <a:r>
              <a:rPr lang="hu-HU" altLang="hu-HU" dirty="0"/>
              <a:t> (Kántor </a:t>
            </a:r>
            <a:r>
              <a:rPr lang="hu-HU" altLang="hu-HU" dirty="0" err="1"/>
              <a:t>et</a:t>
            </a:r>
            <a:r>
              <a:rPr lang="hu-HU" altLang="hu-HU" dirty="0"/>
              <a:t> </a:t>
            </a:r>
            <a:r>
              <a:rPr lang="hu-HU" altLang="hu-HU" dirty="0" err="1"/>
              <a:t>al</a:t>
            </a:r>
            <a:r>
              <a:rPr lang="hu-HU" altLang="hu-HU" dirty="0"/>
              <a:t>., 2020), </a:t>
            </a:r>
            <a:r>
              <a:rPr lang="en-GB" altLang="hu-HU" dirty="0"/>
              <a:t>which involves nanomaterials in medical research and applications.</a:t>
            </a:r>
            <a:endParaRPr lang="hu-HU" altLang="hu-HU" dirty="0"/>
          </a:p>
          <a:p>
            <a:pPr eaLnBrk="1" hangingPunct="1">
              <a:spcBef>
                <a:spcPct val="0"/>
              </a:spcBef>
            </a:pPr>
            <a:r>
              <a:rPr lang="en-GB" altLang="hu-HU" dirty="0"/>
              <a:t>The integration of nanomaterials with biology has led to the development of diagnostic devices, contrast agents, analytical tools and drug delivery systems</a:t>
            </a:r>
            <a:r>
              <a:rPr lang="hu-HU" altLang="hu-HU" dirty="0"/>
              <a:t> (Cole </a:t>
            </a:r>
            <a:r>
              <a:rPr lang="hu-HU" altLang="hu-HU" dirty="0" err="1"/>
              <a:t>et</a:t>
            </a:r>
            <a:r>
              <a:rPr lang="hu-HU" altLang="hu-HU" dirty="0"/>
              <a:t> </a:t>
            </a:r>
            <a:r>
              <a:rPr lang="hu-HU" altLang="hu-HU" dirty="0" err="1"/>
              <a:t>al</a:t>
            </a:r>
            <a:r>
              <a:rPr lang="hu-HU" altLang="hu-HU" dirty="0"/>
              <a:t>., 2015).</a:t>
            </a:r>
          </a:p>
          <a:p>
            <a:pPr eaLnBrk="1" hangingPunct="1">
              <a:spcBef>
                <a:spcPct val="0"/>
              </a:spcBef>
            </a:pPr>
            <a:r>
              <a:rPr lang="en-US" altLang="hu-HU" dirty="0">
                <a:solidFill>
                  <a:srgbClr val="000000"/>
                </a:solidFill>
                <a:latin typeface="Times New Roman" panose="02020603050405020304" pitchFamily="18" charset="0"/>
              </a:rPr>
              <a:t>Nanomedicine has been defined as the new way of intervention for detection, treatment, and prevention of disease (Colombo et al, 2001). </a:t>
            </a:r>
            <a:endParaRPr lang="hu-HU" altLang="hu-HU" dirty="0">
              <a:solidFill>
                <a:srgbClr val="000000"/>
              </a:solidFill>
              <a:latin typeface="Times New Roman" panose="02020603050405020304" pitchFamily="18" charset="0"/>
            </a:endParaRPr>
          </a:p>
          <a:p>
            <a:pPr eaLnBrk="1" hangingPunct="1">
              <a:spcBef>
                <a:spcPct val="0"/>
              </a:spcBef>
            </a:pPr>
            <a:r>
              <a:rPr lang="en-US" altLang="hu-HU" sz="1800" dirty="0">
                <a:solidFill>
                  <a:srgbClr val="000000"/>
                </a:solidFill>
                <a:latin typeface="Times New Roman" panose="02020603050405020304" pitchFamily="18" charset="0"/>
              </a:rPr>
              <a:t>Nanocarriers have a large spectrum of composition, various morphologies, furthermore their chemistry was modified to improve the loading efficiency and delivery capacity (</a:t>
            </a:r>
            <a:r>
              <a:rPr lang="en-US" altLang="hu-HU" sz="1800" dirty="0" err="1">
                <a:solidFill>
                  <a:srgbClr val="000000"/>
                </a:solidFill>
                <a:latin typeface="Times New Roman" panose="02020603050405020304" pitchFamily="18" charset="0"/>
              </a:rPr>
              <a:t>Seo</a:t>
            </a:r>
            <a:r>
              <a:rPr lang="en-US" altLang="hu-HU" sz="1800" dirty="0">
                <a:solidFill>
                  <a:srgbClr val="000000"/>
                </a:solidFill>
                <a:latin typeface="Times New Roman" panose="02020603050405020304" pitchFamily="18" charset="0"/>
              </a:rPr>
              <a:t> et al., 2017). </a:t>
            </a:r>
            <a:endParaRPr lang="hu-HU" altLang="hu-HU" dirty="0">
              <a:solidFill>
                <a:srgbClr val="000000"/>
              </a:solidFill>
              <a:latin typeface="Times New Roman" panose="02020603050405020304" pitchFamily="18" charset="0"/>
            </a:endParaRPr>
          </a:p>
          <a:p>
            <a:pPr eaLnBrk="1" hangingPunct="1">
              <a:spcBef>
                <a:spcPct val="0"/>
              </a:spcBef>
            </a:pPr>
            <a:r>
              <a:rPr lang="hu-HU" altLang="hu-HU" dirty="0" err="1"/>
              <a:t>Nanoformulations</a:t>
            </a:r>
            <a:r>
              <a:rPr lang="hu-HU" altLang="hu-HU" dirty="0"/>
              <a:t> </a:t>
            </a:r>
            <a:r>
              <a:rPr lang="hu-HU" altLang="hu-HU" dirty="0" err="1"/>
              <a:t>can</a:t>
            </a:r>
            <a:r>
              <a:rPr lang="hu-HU" altLang="hu-HU" dirty="0"/>
              <a:t> play an </a:t>
            </a:r>
            <a:r>
              <a:rPr lang="hu-HU" altLang="hu-HU" dirty="0" err="1"/>
              <a:t>important</a:t>
            </a:r>
            <a:r>
              <a:rPr lang="hu-HU" altLang="hu-HU" dirty="0"/>
              <a:t> </a:t>
            </a:r>
            <a:r>
              <a:rPr lang="hu-HU" altLang="hu-HU" dirty="0" err="1"/>
              <a:t>role</a:t>
            </a:r>
            <a:r>
              <a:rPr lang="hu-HU" altLang="hu-HU" dirty="0"/>
              <a:t> in </a:t>
            </a:r>
            <a:r>
              <a:rPr lang="hu-HU" altLang="hu-HU" dirty="0" err="1"/>
              <a:t>the</a:t>
            </a:r>
            <a:r>
              <a:rPr lang="hu-HU" altLang="hu-HU" dirty="0"/>
              <a:t> </a:t>
            </a:r>
            <a:r>
              <a:rPr lang="hu-HU" altLang="hu-HU" dirty="0" err="1"/>
              <a:t>improvement</a:t>
            </a:r>
            <a:r>
              <a:rPr lang="hu-HU" altLang="hu-HU" dirty="0"/>
              <a:t> of </a:t>
            </a:r>
            <a:r>
              <a:rPr lang="hu-HU" altLang="hu-HU" dirty="0" err="1"/>
              <a:t>anticancer</a:t>
            </a:r>
            <a:r>
              <a:rPr lang="hu-HU" altLang="hu-HU" dirty="0"/>
              <a:t> </a:t>
            </a:r>
            <a:r>
              <a:rPr lang="hu-HU" altLang="hu-HU" dirty="0" err="1"/>
              <a:t>drug</a:t>
            </a:r>
            <a:r>
              <a:rPr lang="hu-HU" altLang="hu-HU" dirty="0"/>
              <a:t> </a:t>
            </a:r>
            <a:r>
              <a:rPr lang="hu-HU" altLang="hu-HU" dirty="0" err="1"/>
              <a:t>therapies</a:t>
            </a:r>
            <a:r>
              <a:rPr lang="hu-HU" altLang="hu-HU" dirty="0"/>
              <a:t> (Kántor </a:t>
            </a:r>
            <a:r>
              <a:rPr lang="hu-HU" altLang="hu-HU" dirty="0" err="1"/>
              <a:t>et</a:t>
            </a:r>
            <a:r>
              <a:rPr lang="hu-HU" altLang="hu-HU" dirty="0"/>
              <a:t> </a:t>
            </a:r>
            <a:r>
              <a:rPr lang="hu-HU" altLang="hu-HU" dirty="0" err="1"/>
              <a:t>al</a:t>
            </a:r>
            <a:r>
              <a:rPr lang="hu-HU" altLang="hu-HU" dirty="0"/>
              <a:t>., 2020), </a:t>
            </a:r>
            <a:r>
              <a:rPr lang="hu-HU" altLang="hu-HU" dirty="0" err="1"/>
              <a:t>widely</a:t>
            </a:r>
            <a:r>
              <a:rPr lang="hu-HU" altLang="hu-HU" dirty="0"/>
              <a:t> </a:t>
            </a:r>
            <a:r>
              <a:rPr lang="hu-HU" altLang="hu-HU" dirty="0" err="1"/>
              <a:t>using</a:t>
            </a:r>
            <a:r>
              <a:rPr lang="hu-HU" altLang="hu-HU" dirty="0"/>
              <a:t> </a:t>
            </a:r>
            <a:r>
              <a:rPr lang="hu-HU" altLang="hu-HU" dirty="0" err="1"/>
              <a:t>active</a:t>
            </a:r>
            <a:r>
              <a:rPr lang="hu-HU" altLang="hu-HU" dirty="0"/>
              <a:t> </a:t>
            </a:r>
            <a:r>
              <a:rPr lang="hu-HU" altLang="hu-HU" dirty="0" err="1"/>
              <a:t>agents</a:t>
            </a:r>
            <a:r>
              <a:rPr lang="hu-HU" altLang="hu-HU" dirty="0"/>
              <a:t> </a:t>
            </a:r>
            <a:r>
              <a:rPr lang="hu-HU" altLang="hu-HU" dirty="0" err="1"/>
              <a:t>as</a:t>
            </a:r>
            <a:r>
              <a:rPr lang="hu-HU" altLang="hu-HU" dirty="0"/>
              <a:t> </a:t>
            </a:r>
            <a:r>
              <a:rPr lang="hu-HU" altLang="hu-HU" dirty="0" err="1"/>
              <a:t>sorafenib</a:t>
            </a:r>
            <a:r>
              <a:rPr lang="hu-HU" altLang="hu-HU" dirty="0"/>
              <a:t> and </a:t>
            </a:r>
            <a:r>
              <a:rPr lang="hu-HU" altLang="hu-HU" dirty="0" err="1"/>
              <a:t>cisplatin</a:t>
            </a:r>
            <a:r>
              <a:rPr lang="hu-HU" altLang="hu-HU" dirty="0"/>
              <a:t>.</a:t>
            </a:r>
          </a:p>
        </p:txBody>
      </p:sp>
    </p:spTree>
    <p:extLst>
      <p:ext uri="{BB962C8B-B14F-4D97-AF65-F5344CB8AC3E}">
        <p14:creationId xmlns:p14="http://schemas.microsoft.com/office/powerpoint/2010/main" val="280094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The </a:t>
            </a:r>
            <a:r>
              <a:rPr lang="hu-HU" altLang="hu-HU" dirty="0" err="1"/>
              <a:t>particles</a:t>
            </a:r>
            <a:r>
              <a:rPr lang="hu-HU" altLang="hu-HU" dirty="0"/>
              <a:t> </a:t>
            </a:r>
            <a:r>
              <a:rPr lang="hu-HU" altLang="hu-HU" dirty="0" err="1"/>
              <a:t>size</a:t>
            </a:r>
            <a:r>
              <a:rPr lang="hu-HU" altLang="hu-HU" dirty="0"/>
              <a:t> and </a:t>
            </a:r>
            <a:r>
              <a:rPr lang="hu-HU" altLang="hu-HU" dirty="0" err="1"/>
              <a:t>the</a:t>
            </a:r>
            <a:r>
              <a:rPr lang="hu-HU" altLang="hu-HU" dirty="0"/>
              <a:t> </a:t>
            </a:r>
            <a:r>
              <a:rPr lang="hu-HU" altLang="hu-HU" dirty="0" err="1"/>
              <a:t>zeta</a:t>
            </a:r>
            <a:r>
              <a:rPr lang="hu-HU" altLang="hu-HU" dirty="0"/>
              <a:t> </a:t>
            </a:r>
            <a:r>
              <a:rPr lang="hu-HU" altLang="hu-HU" dirty="0" err="1"/>
              <a:t>potential</a:t>
            </a:r>
            <a:r>
              <a:rPr lang="hu-HU" altLang="hu-HU" dirty="0"/>
              <a:t> </a:t>
            </a:r>
            <a:r>
              <a:rPr lang="hu-HU" altLang="hu-HU" dirty="0" err="1"/>
              <a:t>were</a:t>
            </a:r>
            <a:r>
              <a:rPr lang="hu-HU" altLang="hu-HU" dirty="0"/>
              <a:t> </a:t>
            </a:r>
            <a:r>
              <a:rPr lang="hu-HU" altLang="hu-HU" dirty="0" err="1"/>
              <a:t>measured</a:t>
            </a:r>
            <a:r>
              <a:rPr lang="hu-HU" altLang="hu-HU" dirty="0"/>
              <a:t> </a:t>
            </a:r>
            <a:r>
              <a:rPr lang="hu-HU" altLang="hu-HU" dirty="0" err="1"/>
              <a:t>by</a:t>
            </a:r>
            <a:r>
              <a:rPr lang="hu-HU" altLang="hu-HU" dirty="0"/>
              <a:t> </a:t>
            </a:r>
            <a:r>
              <a:rPr lang="hu-HU" altLang="hu-HU" dirty="0" err="1"/>
              <a:t>Zetasizer</a:t>
            </a:r>
            <a:r>
              <a:rPr lang="hu-HU" altLang="hu-HU" dirty="0"/>
              <a:t> </a:t>
            </a:r>
            <a:r>
              <a:rPr lang="hu-HU" altLang="hu-HU" dirty="0" err="1"/>
              <a:t>Nano</a:t>
            </a:r>
            <a:r>
              <a:rPr lang="hu-HU" altLang="hu-HU" dirty="0"/>
              <a:t> </a:t>
            </a:r>
            <a:r>
              <a:rPr lang="hu-HU" altLang="hu-HU" dirty="0" err="1"/>
              <a:t>instrument</a:t>
            </a:r>
            <a:r>
              <a:rPr lang="hu-HU" altLang="hu-HU" dirty="0"/>
              <a:t>.</a:t>
            </a:r>
          </a:p>
          <a:p>
            <a:r>
              <a:rPr lang="hu-HU" altLang="hu-HU" dirty="0"/>
              <a:t>The </a:t>
            </a:r>
            <a:r>
              <a:rPr lang="hu-HU" altLang="hu-HU" dirty="0" err="1"/>
              <a:t>encapsulation</a:t>
            </a:r>
            <a:r>
              <a:rPr lang="hu-HU" altLang="hu-HU" dirty="0"/>
              <a:t> </a:t>
            </a:r>
            <a:r>
              <a:rPr lang="hu-HU" altLang="hu-HU" dirty="0" err="1"/>
              <a:t>efficiency</a:t>
            </a:r>
            <a:r>
              <a:rPr lang="hu-HU" altLang="hu-HU" dirty="0"/>
              <a:t> </a:t>
            </a:r>
            <a:r>
              <a:rPr lang="hu-HU" altLang="hu-HU" dirty="0" err="1"/>
              <a:t>was</a:t>
            </a:r>
            <a:r>
              <a:rPr lang="hu-HU" altLang="hu-HU" dirty="0"/>
              <a:t> </a:t>
            </a:r>
            <a:r>
              <a:rPr lang="hu-HU" altLang="hu-HU" dirty="0" err="1"/>
              <a:t>determined</a:t>
            </a:r>
            <a:r>
              <a:rPr lang="hu-HU" altLang="hu-HU" dirty="0"/>
              <a:t> </a:t>
            </a:r>
            <a:r>
              <a:rPr lang="hu-HU" altLang="hu-HU" dirty="0" err="1"/>
              <a:t>by</a:t>
            </a:r>
            <a:r>
              <a:rPr lang="hu-HU" altLang="hu-HU" dirty="0"/>
              <a:t> </a:t>
            </a:r>
            <a:r>
              <a:rPr lang="hu-HU" altLang="hu-HU" dirty="0" err="1"/>
              <a:t>measuring</a:t>
            </a:r>
            <a:r>
              <a:rPr lang="hu-HU" altLang="hu-HU" dirty="0"/>
              <a:t> </a:t>
            </a:r>
            <a:r>
              <a:rPr lang="hu-HU" altLang="hu-HU" dirty="0" err="1"/>
              <a:t>the</a:t>
            </a:r>
            <a:r>
              <a:rPr lang="hu-HU" altLang="hu-HU" dirty="0"/>
              <a:t> concentration of SOR </a:t>
            </a:r>
            <a:r>
              <a:rPr lang="hu-HU" altLang="hu-HU" dirty="0" err="1"/>
              <a:t>spectrophotometrically</a:t>
            </a:r>
            <a:r>
              <a:rPr lang="hu-HU" altLang="hu-HU" dirty="0"/>
              <a:t> </a:t>
            </a:r>
            <a:r>
              <a:rPr lang="hu-HU" altLang="hu-HU" dirty="0" err="1"/>
              <a:t>after</a:t>
            </a:r>
            <a:r>
              <a:rPr lang="hu-HU" altLang="hu-HU" dirty="0"/>
              <a:t> </a:t>
            </a:r>
            <a:r>
              <a:rPr lang="hu-HU" altLang="hu-HU" dirty="0" err="1"/>
              <a:t>dissolving</a:t>
            </a:r>
            <a:r>
              <a:rPr lang="hu-HU" altLang="hu-HU" dirty="0"/>
              <a:t> </a:t>
            </a:r>
            <a:r>
              <a:rPr lang="hu-HU" altLang="hu-HU" dirty="0" err="1"/>
              <a:t>the</a:t>
            </a:r>
            <a:r>
              <a:rPr lang="hu-HU" altLang="hu-HU" dirty="0"/>
              <a:t> </a:t>
            </a:r>
            <a:r>
              <a:rPr lang="hu-HU" altLang="hu-HU" dirty="0" err="1"/>
              <a:t>nanoparticles</a:t>
            </a:r>
            <a:r>
              <a:rPr lang="hu-HU" altLang="hu-HU" dirty="0"/>
              <a:t> in DMSO.</a:t>
            </a:r>
          </a:p>
          <a:p>
            <a:r>
              <a:rPr lang="hu-HU" altLang="hu-HU" dirty="0"/>
              <a:t>The concentration of </a:t>
            </a:r>
            <a:r>
              <a:rPr lang="hu-HU" altLang="hu-HU" dirty="0" err="1"/>
              <a:t>cisplatin</a:t>
            </a:r>
            <a:r>
              <a:rPr lang="hu-HU" altLang="hu-HU" dirty="0"/>
              <a:t> </a:t>
            </a:r>
            <a:r>
              <a:rPr lang="hu-HU" altLang="hu-HU" dirty="0" err="1"/>
              <a:t>was</a:t>
            </a:r>
            <a:r>
              <a:rPr lang="hu-HU" altLang="hu-HU" dirty="0"/>
              <a:t> </a:t>
            </a:r>
            <a:r>
              <a:rPr lang="hu-HU" altLang="hu-HU" dirty="0" err="1"/>
              <a:t>measured</a:t>
            </a:r>
            <a:r>
              <a:rPr lang="hu-HU" altLang="hu-HU" dirty="0"/>
              <a:t> </a:t>
            </a:r>
            <a:r>
              <a:rPr lang="hu-HU" altLang="hu-HU" dirty="0" err="1"/>
              <a:t>using</a:t>
            </a:r>
            <a:r>
              <a:rPr lang="hu-HU" altLang="hu-HU" dirty="0"/>
              <a:t> ICP-OES.</a:t>
            </a:r>
          </a:p>
          <a:p>
            <a:r>
              <a:rPr lang="hu-HU" altLang="hu-HU" dirty="0" err="1"/>
              <a:t>We</a:t>
            </a:r>
            <a:r>
              <a:rPr lang="hu-HU" altLang="hu-HU" dirty="0"/>
              <a:t> </a:t>
            </a:r>
            <a:r>
              <a:rPr lang="hu-HU" altLang="hu-HU" dirty="0" err="1"/>
              <a:t>also</a:t>
            </a:r>
            <a:r>
              <a:rPr lang="hu-HU" altLang="hu-HU" dirty="0"/>
              <a:t> </a:t>
            </a:r>
            <a:r>
              <a:rPr lang="hu-HU" altLang="hu-HU" dirty="0" err="1"/>
              <a:t>determined</a:t>
            </a:r>
            <a:r>
              <a:rPr lang="hu-HU" altLang="hu-HU" dirty="0"/>
              <a:t> </a:t>
            </a:r>
            <a:r>
              <a:rPr lang="hu-HU" altLang="hu-HU" dirty="0" err="1"/>
              <a:t>the</a:t>
            </a:r>
            <a:r>
              <a:rPr lang="hu-HU" altLang="hu-HU" dirty="0"/>
              <a:t> </a:t>
            </a:r>
            <a:r>
              <a:rPr lang="hu-HU" altLang="hu-HU" dirty="0" err="1"/>
              <a:t>production</a:t>
            </a:r>
            <a:r>
              <a:rPr lang="hu-HU" altLang="hu-HU" dirty="0"/>
              <a:t> </a:t>
            </a:r>
            <a:r>
              <a:rPr lang="hu-HU" altLang="hu-HU" dirty="0" err="1"/>
              <a:t>yield</a:t>
            </a:r>
            <a:r>
              <a:rPr lang="hu-HU" altLang="hu-HU" dirty="0"/>
              <a:t> </a:t>
            </a:r>
            <a:r>
              <a:rPr lang="hu-HU" altLang="hu-HU" dirty="0" err="1"/>
              <a:t>by</a:t>
            </a:r>
            <a:r>
              <a:rPr lang="hu-HU" altLang="hu-HU" dirty="0"/>
              <a:t> </a:t>
            </a:r>
            <a:r>
              <a:rPr lang="hu-HU" altLang="hu-HU" dirty="0" err="1"/>
              <a:t>gravimetry</a:t>
            </a:r>
            <a:r>
              <a:rPr lang="hu-HU" altLang="hu-HU" dirty="0"/>
              <a:t>.</a:t>
            </a:r>
          </a:p>
          <a:p>
            <a:endParaRPr lang="hu-HU" dirty="0"/>
          </a:p>
        </p:txBody>
      </p:sp>
    </p:spTree>
    <p:extLst>
      <p:ext uri="{BB962C8B-B14F-4D97-AF65-F5344CB8AC3E}">
        <p14:creationId xmlns:p14="http://schemas.microsoft.com/office/powerpoint/2010/main" val="111780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altLang="hu-HU" dirty="0"/>
              <a:t>The </a:t>
            </a:r>
            <a:r>
              <a:rPr lang="hu-HU" altLang="hu-HU" dirty="0" err="1"/>
              <a:t>results</a:t>
            </a:r>
            <a:r>
              <a:rPr lang="hu-HU" altLang="hu-HU" dirty="0"/>
              <a:t> of </a:t>
            </a:r>
            <a:r>
              <a:rPr lang="hu-HU" altLang="hu-HU" dirty="0" err="1"/>
              <a:t>preliminary</a:t>
            </a:r>
            <a:r>
              <a:rPr lang="hu-HU" altLang="hu-HU" dirty="0"/>
              <a:t> </a:t>
            </a:r>
            <a:r>
              <a:rPr lang="hu-HU" altLang="hu-HU" dirty="0" err="1"/>
              <a:t>experiments</a:t>
            </a:r>
            <a:r>
              <a:rPr lang="hu-HU" altLang="hu-HU" dirty="0"/>
              <a:t> </a:t>
            </a:r>
            <a:r>
              <a:rPr lang="hu-HU" altLang="hu-HU" dirty="0" err="1"/>
              <a:t>can</a:t>
            </a:r>
            <a:r>
              <a:rPr lang="hu-HU" altLang="hu-HU" dirty="0"/>
              <a:t> be </a:t>
            </a:r>
            <a:r>
              <a:rPr lang="hu-HU" altLang="hu-HU" dirty="0" err="1"/>
              <a:t>seen</a:t>
            </a:r>
            <a:r>
              <a:rPr lang="hu-HU" altLang="hu-HU" dirty="0"/>
              <a:t> in </a:t>
            </a:r>
            <a:r>
              <a:rPr lang="hu-HU" altLang="hu-HU" dirty="0" err="1"/>
              <a:t>the</a:t>
            </a:r>
            <a:r>
              <a:rPr lang="hu-HU" altLang="hu-HU" dirty="0"/>
              <a:t> </a:t>
            </a:r>
            <a:r>
              <a:rPr lang="hu-HU" altLang="hu-HU" dirty="0" err="1"/>
              <a:t>table</a:t>
            </a:r>
            <a:r>
              <a:rPr lang="hu-HU" altLang="hu-HU" dirty="0"/>
              <a:t>.  In </a:t>
            </a:r>
            <a:r>
              <a:rPr lang="hu-HU" altLang="hu-HU" dirty="0" err="1"/>
              <a:t>these</a:t>
            </a:r>
            <a:r>
              <a:rPr lang="hu-HU" altLang="hu-HU" dirty="0"/>
              <a:t> </a:t>
            </a:r>
            <a:r>
              <a:rPr lang="hu-HU" altLang="hu-HU" dirty="0" err="1"/>
              <a:t>experiments</a:t>
            </a:r>
            <a:r>
              <a:rPr lang="hu-HU" altLang="hu-HU" dirty="0"/>
              <a:t> </a:t>
            </a:r>
            <a:r>
              <a:rPr lang="hu-HU" altLang="hu-HU" dirty="0" err="1"/>
              <a:t>we</a:t>
            </a:r>
            <a:r>
              <a:rPr lang="hu-HU" altLang="hu-HU" dirty="0"/>
              <a:t> </a:t>
            </a:r>
            <a:r>
              <a:rPr lang="hu-HU" altLang="hu-HU" dirty="0" err="1"/>
              <a:t>examined</a:t>
            </a:r>
            <a:r>
              <a:rPr lang="hu-HU" altLang="hu-HU" dirty="0"/>
              <a:t> </a:t>
            </a:r>
            <a:r>
              <a:rPr lang="hu-HU" altLang="hu-HU" dirty="0" err="1"/>
              <a:t>the</a:t>
            </a:r>
            <a:r>
              <a:rPr lang="hu-HU" altLang="hu-HU" dirty="0"/>
              <a:t> co-</a:t>
            </a:r>
            <a:r>
              <a:rPr lang="hu-HU" altLang="hu-HU" dirty="0" err="1"/>
              <a:t>encapsulation</a:t>
            </a:r>
            <a:r>
              <a:rPr lang="hu-HU" altLang="hu-HU" dirty="0"/>
              <a:t> of </a:t>
            </a:r>
            <a:r>
              <a:rPr lang="hu-HU" altLang="hu-HU" dirty="0" err="1"/>
              <a:t>sorafenib</a:t>
            </a:r>
            <a:r>
              <a:rPr lang="hu-HU" altLang="hu-HU" dirty="0"/>
              <a:t> and </a:t>
            </a:r>
            <a:r>
              <a:rPr lang="hu-HU" altLang="hu-HU" dirty="0" err="1"/>
              <a:t>cisplatin</a:t>
            </a:r>
            <a:r>
              <a:rPr lang="hu-HU" altLang="hu-HU" dirty="0"/>
              <a:t> in </a:t>
            </a:r>
            <a:r>
              <a:rPr lang="hu-HU" altLang="hu-HU" dirty="0" err="1"/>
              <a:t>three</a:t>
            </a:r>
            <a:r>
              <a:rPr lang="hu-HU" altLang="hu-HU" dirty="0"/>
              <a:t> </a:t>
            </a:r>
            <a:r>
              <a:rPr lang="hu-HU" altLang="hu-HU" dirty="0" err="1"/>
              <a:t>type</a:t>
            </a:r>
            <a:r>
              <a:rPr lang="hu-HU" altLang="hu-HU" dirty="0"/>
              <a:t> of </a:t>
            </a:r>
            <a:r>
              <a:rPr lang="hu-HU" altLang="hu-HU" dirty="0" err="1"/>
              <a:t>green</a:t>
            </a:r>
            <a:r>
              <a:rPr lang="hu-HU" altLang="hu-HU" dirty="0"/>
              <a:t> and in </a:t>
            </a:r>
            <a:r>
              <a:rPr lang="hu-HU" altLang="hu-HU" dirty="0" err="1"/>
              <a:t>one</a:t>
            </a:r>
            <a:r>
              <a:rPr lang="hu-HU" altLang="hu-HU" dirty="0"/>
              <a:t> </a:t>
            </a:r>
            <a:r>
              <a:rPr lang="hu-HU" altLang="hu-HU" dirty="0" err="1"/>
              <a:t>chemically</a:t>
            </a:r>
            <a:r>
              <a:rPr lang="hu-HU" altLang="hu-HU" dirty="0"/>
              <a:t> </a:t>
            </a:r>
            <a:r>
              <a:rPr lang="en-GB" altLang="hu-HU" dirty="0"/>
              <a:t>synthesised</a:t>
            </a:r>
            <a:r>
              <a:rPr lang="hu-HU" altLang="hu-HU" dirty="0"/>
              <a:t> </a:t>
            </a:r>
            <a:r>
              <a:rPr lang="hu-HU" altLang="hu-HU" dirty="0" err="1"/>
              <a:t>polymer</a:t>
            </a:r>
            <a:r>
              <a:rPr lang="hu-HU" altLang="hu-HU" dirty="0"/>
              <a:t>. The </a:t>
            </a:r>
            <a:r>
              <a:rPr lang="hu-HU" altLang="hu-HU" dirty="0" err="1"/>
              <a:t>particle</a:t>
            </a:r>
            <a:r>
              <a:rPr lang="hu-HU" altLang="hu-HU" dirty="0"/>
              <a:t> </a:t>
            </a:r>
            <a:r>
              <a:rPr lang="hu-HU" altLang="hu-HU" dirty="0" err="1"/>
              <a:t>size</a:t>
            </a:r>
            <a:r>
              <a:rPr lang="hu-HU" altLang="hu-HU" dirty="0"/>
              <a:t> </a:t>
            </a:r>
            <a:r>
              <a:rPr lang="hu-HU" altLang="hu-HU" dirty="0" err="1"/>
              <a:t>was</a:t>
            </a:r>
            <a:r>
              <a:rPr lang="hu-HU" altLang="hu-HU" dirty="0"/>
              <a:t> </a:t>
            </a:r>
            <a:r>
              <a:rPr lang="hu-HU" altLang="hu-HU" dirty="0" err="1"/>
              <a:t>about</a:t>
            </a:r>
            <a:r>
              <a:rPr lang="hu-HU" altLang="hu-HU" dirty="0"/>
              <a:t> 200 nm </a:t>
            </a:r>
            <a:r>
              <a:rPr lang="hu-HU" altLang="hu-HU" dirty="0" err="1"/>
              <a:t>with</a:t>
            </a:r>
            <a:r>
              <a:rPr lang="hu-HU" altLang="hu-HU" dirty="0"/>
              <a:t> a </a:t>
            </a:r>
            <a:r>
              <a:rPr lang="hu-HU" altLang="hu-HU" dirty="0" err="1"/>
              <a:t>narrow</a:t>
            </a:r>
            <a:r>
              <a:rPr lang="hu-HU" altLang="hu-HU" dirty="0"/>
              <a:t> </a:t>
            </a:r>
            <a:r>
              <a:rPr lang="hu-HU" altLang="hu-HU" dirty="0" err="1"/>
              <a:t>size</a:t>
            </a:r>
            <a:r>
              <a:rPr lang="hu-HU" altLang="hu-HU" dirty="0"/>
              <a:t> </a:t>
            </a:r>
            <a:r>
              <a:rPr lang="hu-HU" altLang="hu-HU" dirty="0" err="1"/>
              <a:t>distribution</a:t>
            </a:r>
            <a:r>
              <a:rPr lang="hu-HU" altLang="hu-HU" dirty="0"/>
              <a:t>. </a:t>
            </a:r>
            <a:r>
              <a:rPr lang="hu-HU" altLang="hu-HU" dirty="0" err="1"/>
              <a:t>We</a:t>
            </a:r>
            <a:r>
              <a:rPr lang="hu-HU" altLang="hu-HU" dirty="0"/>
              <a:t> </a:t>
            </a:r>
            <a:r>
              <a:rPr lang="hu-HU" altLang="hu-HU" dirty="0" err="1"/>
              <a:t>obtained</a:t>
            </a:r>
            <a:r>
              <a:rPr lang="hu-HU" altLang="hu-HU" dirty="0"/>
              <a:t> a </a:t>
            </a:r>
            <a:r>
              <a:rPr lang="hu-HU" altLang="hu-HU" dirty="0" err="1"/>
              <a:t>modest</a:t>
            </a:r>
            <a:r>
              <a:rPr lang="hu-HU" altLang="hu-HU" dirty="0"/>
              <a:t> </a:t>
            </a:r>
            <a:r>
              <a:rPr lang="hu-HU" altLang="hu-HU" dirty="0" err="1"/>
              <a:t>nanoparticle</a:t>
            </a:r>
            <a:r>
              <a:rPr lang="hu-HU" altLang="hu-HU" dirty="0"/>
              <a:t> </a:t>
            </a:r>
            <a:r>
              <a:rPr lang="hu-HU" altLang="hu-HU" dirty="0" err="1"/>
              <a:t>production</a:t>
            </a:r>
            <a:r>
              <a:rPr lang="hu-HU" altLang="hu-HU" dirty="0"/>
              <a:t> </a:t>
            </a:r>
            <a:r>
              <a:rPr lang="hu-HU" altLang="hu-HU" dirty="0" err="1"/>
              <a:t>yield</a:t>
            </a:r>
            <a:r>
              <a:rPr lang="hu-HU" altLang="hu-HU" dirty="0"/>
              <a:t> and </a:t>
            </a:r>
            <a:r>
              <a:rPr lang="hu-HU" altLang="hu-HU" dirty="0" err="1"/>
              <a:t>the</a:t>
            </a:r>
            <a:r>
              <a:rPr lang="hu-HU" altLang="hu-HU" dirty="0"/>
              <a:t> </a:t>
            </a:r>
            <a:r>
              <a:rPr lang="hu-HU" altLang="hu-HU" dirty="0" err="1"/>
              <a:t>encapsulation</a:t>
            </a:r>
            <a:r>
              <a:rPr lang="hu-HU" altLang="hu-HU" dirty="0"/>
              <a:t> </a:t>
            </a:r>
            <a:r>
              <a:rPr lang="hu-HU" altLang="hu-HU" dirty="0" err="1"/>
              <a:t>efficiency</a:t>
            </a:r>
            <a:r>
              <a:rPr lang="hu-HU" altLang="hu-HU" dirty="0"/>
              <a:t> </a:t>
            </a:r>
            <a:r>
              <a:rPr lang="hu-HU" altLang="hu-HU" dirty="0" err="1"/>
              <a:t>measured</a:t>
            </a:r>
            <a:r>
              <a:rPr lang="hu-HU" altLang="hu-HU" dirty="0"/>
              <a:t> </a:t>
            </a:r>
            <a:r>
              <a:rPr lang="hu-HU" altLang="hu-HU" dirty="0" err="1"/>
              <a:t>only</a:t>
            </a:r>
            <a:r>
              <a:rPr lang="hu-HU" altLang="hu-HU" dirty="0"/>
              <a:t> </a:t>
            </a:r>
            <a:r>
              <a:rPr lang="hu-HU" altLang="hu-HU" dirty="0" err="1"/>
              <a:t>for</a:t>
            </a:r>
            <a:r>
              <a:rPr lang="hu-HU" altLang="hu-HU" dirty="0"/>
              <a:t> </a:t>
            </a:r>
            <a:r>
              <a:rPr lang="hu-HU" altLang="hu-HU" dirty="0" err="1"/>
              <a:t>sorafenib</a:t>
            </a:r>
            <a:r>
              <a:rPr lang="hu-HU" altLang="hu-HU" dirty="0"/>
              <a:t> </a:t>
            </a:r>
            <a:r>
              <a:rPr lang="hu-HU" altLang="hu-HU" dirty="0" err="1"/>
              <a:t>was</a:t>
            </a:r>
            <a:r>
              <a:rPr lang="hu-HU" altLang="hu-HU" dirty="0"/>
              <a:t> </a:t>
            </a:r>
            <a:r>
              <a:rPr lang="hu-HU" altLang="hu-HU" dirty="0" err="1"/>
              <a:t>moderate</a:t>
            </a:r>
            <a:r>
              <a:rPr lang="hu-HU" altLang="hu-HU" dirty="0"/>
              <a:t>.</a:t>
            </a:r>
          </a:p>
          <a:p>
            <a:endParaRPr lang="hu-HU" dirty="0"/>
          </a:p>
        </p:txBody>
      </p:sp>
    </p:spTree>
    <p:extLst>
      <p:ext uri="{BB962C8B-B14F-4D97-AF65-F5344CB8AC3E}">
        <p14:creationId xmlns:p14="http://schemas.microsoft.com/office/powerpoint/2010/main" val="258877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err="1"/>
              <a:t>For</a:t>
            </a:r>
            <a:r>
              <a:rPr lang="hu-HU" altLang="hu-HU" dirty="0"/>
              <a:t> </a:t>
            </a:r>
            <a:r>
              <a:rPr lang="hu-HU" altLang="hu-HU" dirty="0" err="1"/>
              <a:t>improving</a:t>
            </a:r>
            <a:r>
              <a:rPr lang="hu-HU" altLang="hu-HU" dirty="0"/>
              <a:t> </a:t>
            </a:r>
            <a:r>
              <a:rPr lang="hu-HU" altLang="hu-HU" dirty="0" err="1"/>
              <a:t>the</a:t>
            </a:r>
            <a:r>
              <a:rPr lang="hu-HU" altLang="hu-HU" dirty="0"/>
              <a:t> </a:t>
            </a:r>
            <a:r>
              <a:rPr lang="hu-HU" altLang="hu-HU" dirty="0" err="1"/>
              <a:t>encapsulation</a:t>
            </a:r>
            <a:r>
              <a:rPr lang="hu-HU" altLang="hu-HU" dirty="0"/>
              <a:t> </a:t>
            </a:r>
            <a:r>
              <a:rPr lang="hu-HU" altLang="hu-HU" dirty="0" err="1"/>
              <a:t>efficiency</a:t>
            </a:r>
            <a:r>
              <a:rPr lang="hu-HU" altLang="hu-HU" dirty="0"/>
              <a:t> </a:t>
            </a:r>
            <a:r>
              <a:rPr lang="hu-HU" altLang="hu-HU" dirty="0" err="1"/>
              <a:t>we</a:t>
            </a:r>
            <a:r>
              <a:rPr lang="hu-HU" altLang="hu-HU" dirty="0"/>
              <a:t> </a:t>
            </a:r>
            <a:r>
              <a:rPr lang="hu-HU" altLang="hu-HU" dirty="0" err="1"/>
              <a:t>investigated</a:t>
            </a:r>
            <a:r>
              <a:rPr lang="hu-HU" altLang="hu-HU" dirty="0"/>
              <a:t> </a:t>
            </a:r>
            <a:r>
              <a:rPr lang="hu-HU" altLang="hu-HU" dirty="0" err="1"/>
              <a:t>the</a:t>
            </a:r>
            <a:r>
              <a:rPr lang="hu-HU" altLang="hu-HU" dirty="0"/>
              <a:t> </a:t>
            </a:r>
            <a:r>
              <a:rPr lang="hu-HU" altLang="hu-HU" dirty="0" err="1"/>
              <a:t>conjugation</a:t>
            </a:r>
            <a:r>
              <a:rPr lang="hu-HU" altLang="hu-HU" dirty="0"/>
              <a:t> of </a:t>
            </a:r>
            <a:r>
              <a:rPr lang="hu-HU" altLang="hu-HU" dirty="0" err="1"/>
              <a:t>cisplatin</a:t>
            </a:r>
            <a:r>
              <a:rPr lang="hu-HU" altLang="hu-HU" dirty="0"/>
              <a:t> </a:t>
            </a:r>
            <a:r>
              <a:rPr lang="hu-HU" altLang="hu-HU" dirty="0" err="1"/>
              <a:t>on</a:t>
            </a:r>
            <a:r>
              <a:rPr lang="hu-HU" altLang="hu-HU" dirty="0"/>
              <a:t> </a:t>
            </a:r>
            <a:r>
              <a:rPr lang="hu-HU" altLang="hu-HU" dirty="0" err="1"/>
              <a:t>the</a:t>
            </a:r>
            <a:r>
              <a:rPr lang="hu-HU" altLang="hu-HU" dirty="0"/>
              <a:t> </a:t>
            </a:r>
            <a:r>
              <a:rPr lang="hu-HU" altLang="hu-HU" dirty="0" err="1"/>
              <a:t>nanoparticle</a:t>
            </a:r>
            <a:r>
              <a:rPr lang="hu-HU" altLang="hu-HU" dirty="0"/>
              <a:t> </a:t>
            </a:r>
            <a:r>
              <a:rPr lang="hu-HU" altLang="hu-HU" dirty="0" err="1"/>
              <a:t>surface</a:t>
            </a:r>
            <a:r>
              <a:rPr lang="hu-HU" altLang="hu-HU" dirty="0"/>
              <a:t>.</a:t>
            </a:r>
          </a:p>
          <a:p>
            <a:r>
              <a:rPr lang="hu-HU" altLang="hu-HU" dirty="0"/>
              <a:t>In </a:t>
            </a:r>
            <a:r>
              <a:rPr lang="hu-HU" altLang="hu-HU" dirty="0" err="1"/>
              <a:t>order</a:t>
            </a:r>
            <a:r>
              <a:rPr lang="hu-HU" altLang="hu-HU" dirty="0"/>
              <a:t> </a:t>
            </a:r>
            <a:r>
              <a:rPr lang="hu-HU" altLang="hu-HU" dirty="0" err="1"/>
              <a:t>to</a:t>
            </a:r>
            <a:r>
              <a:rPr lang="hu-HU" altLang="hu-HU" dirty="0"/>
              <a:t> </a:t>
            </a:r>
            <a:r>
              <a:rPr lang="hu-HU" altLang="hu-HU" dirty="0" err="1"/>
              <a:t>reach</a:t>
            </a:r>
            <a:r>
              <a:rPr lang="hu-HU" altLang="hu-HU" dirty="0"/>
              <a:t> </a:t>
            </a:r>
            <a:r>
              <a:rPr lang="hu-HU" altLang="hu-HU" dirty="0" err="1"/>
              <a:t>our</a:t>
            </a:r>
            <a:r>
              <a:rPr lang="hu-HU" altLang="hu-HU" dirty="0"/>
              <a:t> </a:t>
            </a:r>
            <a:r>
              <a:rPr lang="hu-HU" altLang="hu-HU" dirty="0" err="1"/>
              <a:t>goal</a:t>
            </a:r>
            <a:r>
              <a:rPr lang="hu-HU" altLang="hu-HU" dirty="0"/>
              <a:t> </a:t>
            </a:r>
            <a:r>
              <a:rPr lang="hu-HU" altLang="hu-HU" dirty="0" err="1"/>
              <a:t>we</a:t>
            </a:r>
            <a:r>
              <a:rPr lang="hu-HU" altLang="hu-HU" dirty="0"/>
              <a:t> </a:t>
            </a:r>
            <a:r>
              <a:rPr lang="hu-HU" altLang="hu-HU" dirty="0" err="1"/>
              <a:t>used</a:t>
            </a:r>
            <a:r>
              <a:rPr lang="hu-HU" altLang="hu-HU" dirty="0"/>
              <a:t> </a:t>
            </a:r>
            <a:r>
              <a:rPr lang="hu-HU" altLang="hu-HU" dirty="0" err="1"/>
              <a:t>the</a:t>
            </a:r>
            <a:r>
              <a:rPr lang="hu-HU" altLang="hu-HU" dirty="0"/>
              <a:t> </a:t>
            </a:r>
            <a:r>
              <a:rPr lang="hu-HU" altLang="hu-HU" dirty="0" err="1"/>
              <a:t>activation</a:t>
            </a:r>
            <a:r>
              <a:rPr lang="hu-HU" altLang="hu-HU" dirty="0"/>
              <a:t> </a:t>
            </a:r>
            <a:r>
              <a:rPr lang="hu-HU" altLang="hu-HU" dirty="0" err="1"/>
              <a:t>method</a:t>
            </a:r>
            <a:r>
              <a:rPr lang="hu-HU" altLang="hu-HU" dirty="0"/>
              <a:t> </a:t>
            </a:r>
            <a:r>
              <a:rPr lang="hu-HU" altLang="hu-HU" dirty="0" err="1"/>
              <a:t>with</a:t>
            </a:r>
            <a:r>
              <a:rPr lang="hu-HU" altLang="hu-HU" dirty="0"/>
              <a:t> </a:t>
            </a:r>
            <a:r>
              <a:rPr lang="hu-HU" altLang="hu-HU" dirty="0" err="1"/>
              <a:t>carbodiimide</a:t>
            </a:r>
            <a:r>
              <a:rPr lang="hu-HU" altLang="hu-HU" dirty="0"/>
              <a:t>, a </a:t>
            </a:r>
            <a:r>
              <a:rPr lang="hu-HU" altLang="hu-HU" dirty="0" err="1"/>
              <a:t>carboxyl</a:t>
            </a:r>
            <a:r>
              <a:rPr lang="hu-HU" altLang="hu-HU" dirty="0"/>
              <a:t> </a:t>
            </a:r>
            <a:r>
              <a:rPr lang="hu-HU" altLang="hu-HU" dirty="0" err="1"/>
              <a:t>activating</a:t>
            </a:r>
            <a:r>
              <a:rPr lang="hu-HU" altLang="hu-HU" dirty="0"/>
              <a:t> </a:t>
            </a:r>
            <a:r>
              <a:rPr lang="hu-HU" altLang="hu-HU" dirty="0" err="1"/>
              <a:t>agent</a:t>
            </a:r>
            <a:r>
              <a:rPr lang="hu-HU" altLang="hu-HU" dirty="0"/>
              <a:t> </a:t>
            </a:r>
            <a:r>
              <a:rPr lang="hu-HU" altLang="hu-HU" dirty="0" err="1"/>
              <a:t>which</a:t>
            </a:r>
            <a:r>
              <a:rPr lang="hu-HU" altLang="hu-HU" dirty="0"/>
              <a:t> </a:t>
            </a:r>
            <a:r>
              <a:rPr lang="hu-HU" altLang="hu-HU" dirty="0" err="1"/>
              <a:t>conjugate</a:t>
            </a:r>
            <a:r>
              <a:rPr lang="hu-HU" altLang="hu-HU" dirty="0"/>
              <a:t> </a:t>
            </a:r>
            <a:r>
              <a:rPr lang="hu-HU" altLang="hu-HU" dirty="0" err="1"/>
              <a:t>the</a:t>
            </a:r>
            <a:r>
              <a:rPr lang="hu-HU" altLang="hu-HU" dirty="0"/>
              <a:t> </a:t>
            </a:r>
            <a:r>
              <a:rPr lang="hu-HU" altLang="hu-HU" dirty="0" err="1"/>
              <a:t>cisplatin</a:t>
            </a:r>
            <a:r>
              <a:rPr lang="hu-HU" altLang="hu-HU" dirty="0"/>
              <a:t> </a:t>
            </a:r>
            <a:r>
              <a:rPr lang="hu-HU" altLang="hu-HU" dirty="0" err="1"/>
              <a:t>through</a:t>
            </a:r>
            <a:r>
              <a:rPr lang="hu-HU" altLang="hu-HU" dirty="0"/>
              <a:t> </a:t>
            </a:r>
            <a:r>
              <a:rPr lang="hu-HU" altLang="hu-HU" dirty="0" err="1"/>
              <a:t>its</a:t>
            </a:r>
            <a:r>
              <a:rPr lang="hu-HU" altLang="hu-HU" dirty="0"/>
              <a:t> </a:t>
            </a:r>
            <a:r>
              <a:rPr lang="hu-HU" altLang="hu-HU" dirty="0" err="1"/>
              <a:t>ammonia</a:t>
            </a:r>
            <a:r>
              <a:rPr lang="hu-HU" altLang="hu-HU" dirty="0"/>
              <a:t> </a:t>
            </a:r>
            <a:r>
              <a:rPr lang="hu-HU" altLang="hu-HU" dirty="0" err="1"/>
              <a:t>ligand</a:t>
            </a:r>
            <a:r>
              <a:rPr lang="hu-HU" altLang="hu-HU" dirty="0"/>
              <a:t>.</a:t>
            </a:r>
          </a:p>
          <a:p>
            <a:r>
              <a:rPr lang="hu-HU" altLang="hu-HU" dirty="0" err="1"/>
              <a:t>Unfortunatelly</a:t>
            </a:r>
            <a:r>
              <a:rPr lang="hu-HU" altLang="hu-HU" dirty="0"/>
              <a:t> </a:t>
            </a:r>
            <a:r>
              <a:rPr lang="hu-HU" altLang="hu-HU" dirty="0" err="1"/>
              <a:t>during</a:t>
            </a:r>
            <a:r>
              <a:rPr lang="hu-HU" altLang="hu-HU" dirty="0"/>
              <a:t> </a:t>
            </a:r>
            <a:r>
              <a:rPr lang="hu-HU" altLang="hu-HU" dirty="0" err="1"/>
              <a:t>the</a:t>
            </a:r>
            <a:r>
              <a:rPr lang="hu-HU" altLang="hu-HU" dirty="0"/>
              <a:t> </a:t>
            </a:r>
            <a:r>
              <a:rPr lang="hu-HU" altLang="hu-HU" dirty="0" err="1"/>
              <a:t>activation</a:t>
            </a:r>
            <a:r>
              <a:rPr lang="hu-HU" altLang="hu-HU" dirty="0"/>
              <a:t> </a:t>
            </a:r>
            <a:r>
              <a:rPr lang="hu-HU" altLang="hu-HU" dirty="0" err="1"/>
              <a:t>step</a:t>
            </a:r>
            <a:r>
              <a:rPr lang="hu-HU" altLang="hu-HU" dirty="0"/>
              <a:t>, </a:t>
            </a:r>
            <a:r>
              <a:rPr lang="hu-HU" altLang="hu-HU" dirty="0" err="1"/>
              <a:t>the</a:t>
            </a:r>
            <a:r>
              <a:rPr lang="hu-HU" altLang="hu-HU" dirty="0"/>
              <a:t> </a:t>
            </a:r>
            <a:r>
              <a:rPr lang="hu-HU" altLang="hu-HU" dirty="0" err="1"/>
              <a:t>polymer</a:t>
            </a:r>
            <a:r>
              <a:rPr lang="hu-HU" altLang="hu-HU" dirty="0"/>
              <a:t> </a:t>
            </a:r>
            <a:r>
              <a:rPr lang="hu-HU" altLang="hu-HU" dirty="0" err="1"/>
              <a:t>became</a:t>
            </a:r>
            <a:r>
              <a:rPr lang="hu-HU" altLang="hu-HU" dirty="0"/>
              <a:t> </a:t>
            </a:r>
            <a:r>
              <a:rPr lang="hu-HU" altLang="hu-HU" dirty="0" err="1"/>
              <a:t>partially</a:t>
            </a:r>
            <a:r>
              <a:rPr lang="hu-HU" altLang="hu-HU" dirty="0"/>
              <a:t> </a:t>
            </a:r>
            <a:r>
              <a:rPr lang="hu-HU" altLang="hu-HU" dirty="0" err="1"/>
              <a:t>water</a:t>
            </a:r>
            <a:r>
              <a:rPr lang="hu-HU" altLang="hu-HU" dirty="0"/>
              <a:t> </a:t>
            </a:r>
            <a:r>
              <a:rPr lang="hu-HU" altLang="hu-HU" dirty="0" err="1"/>
              <a:t>soluble</a:t>
            </a:r>
            <a:r>
              <a:rPr lang="hu-HU" altLang="hu-HU" dirty="0"/>
              <a:t>, </a:t>
            </a:r>
            <a:r>
              <a:rPr lang="hu-HU" altLang="hu-HU" dirty="0" err="1"/>
              <a:t>which</a:t>
            </a:r>
            <a:r>
              <a:rPr lang="hu-HU" altLang="hu-HU" dirty="0"/>
              <a:t> </a:t>
            </a:r>
            <a:r>
              <a:rPr lang="hu-HU" altLang="hu-HU" dirty="0" err="1"/>
              <a:t>can</a:t>
            </a:r>
            <a:r>
              <a:rPr lang="hu-HU" altLang="hu-HU" dirty="0"/>
              <a:t> be </a:t>
            </a:r>
            <a:r>
              <a:rPr lang="hu-HU" altLang="hu-HU" dirty="0" err="1"/>
              <a:t>observed</a:t>
            </a:r>
            <a:r>
              <a:rPr lang="hu-HU" altLang="hu-HU" dirty="0"/>
              <a:t> in </a:t>
            </a:r>
            <a:r>
              <a:rPr lang="hu-HU" altLang="hu-HU" dirty="0" err="1"/>
              <a:t>the</a:t>
            </a:r>
            <a:r>
              <a:rPr lang="hu-HU" altLang="hu-HU" dirty="0"/>
              <a:t> </a:t>
            </a:r>
            <a:r>
              <a:rPr lang="hu-HU" altLang="hu-HU" dirty="0" err="1"/>
              <a:t>low</a:t>
            </a:r>
            <a:r>
              <a:rPr lang="hu-HU" altLang="hu-HU" dirty="0"/>
              <a:t> </a:t>
            </a:r>
            <a:r>
              <a:rPr lang="hu-HU" altLang="hu-HU" dirty="0" err="1"/>
              <a:t>production</a:t>
            </a:r>
            <a:r>
              <a:rPr lang="hu-HU" altLang="hu-HU" dirty="0"/>
              <a:t> </a:t>
            </a:r>
            <a:r>
              <a:rPr lang="hu-HU" altLang="hu-HU" dirty="0" err="1"/>
              <a:t>yields</a:t>
            </a:r>
            <a:r>
              <a:rPr lang="hu-HU" altLang="hu-HU" dirty="0"/>
              <a:t> of </a:t>
            </a:r>
            <a:r>
              <a:rPr lang="hu-HU" altLang="hu-HU" dirty="0" err="1"/>
              <a:t>the</a:t>
            </a:r>
            <a:r>
              <a:rPr lang="hu-HU" altLang="hu-HU" dirty="0"/>
              <a:t> </a:t>
            </a:r>
            <a:r>
              <a:rPr lang="hu-HU" altLang="hu-HU" dirty="0" err="1"/>
              <a:t>nanoparticles</a:t>
            </a:r>
            <a:r>
              <a:rPr lang="hu-HU" altLang="hu-HU" dirty="0"/>
              <a:t>.</a:t>
            </a:r>
          </a:p>
          <a:p>
            <a:endParaRPr lang="hu-HU" dirty="0"/>
          </a:p>
        </p:txBody>
      </p:sp>
    </p:spTree>
    <p:extLst>
      <p:ext uri="{BB962C8B-B14F-4D97-AF65-F5344CB8AC3E}">
        <p14:creationId xmlns:p14="http://schemas.microsoft.com/office/powerpoint/2010/main" val="83780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err="1"/>
              <a:t>To</a:t>
            </a:r>
            <a:r>
              <a:rPr lang="hu-HU" altLang="hu-HU" dirty="0"/>
              <a:t> </a:t>
            </a:r>
            <a:r>
              <a:rPr lang="hu-HU" altLang="hu-HU" dirty="0" err="1"/>
              <a:t>overcome</a:t>
            </a:r>
            <a:r>
              <a:rPr lang="hu-HU" altLang="hu-HU" dirty="0"/>
              <a:t> </a:t>
            </a:r>
            <a:r>
              <a:rPr lang="hu-HU" altLang="hu-HU" dirty="0" err="1"/>
              <a:t>these</a:t>
            </a:r>
            <a:r>
              <a:rPr lang="hu-HU" altLang="hu-HU" dirty="0"/>
              <a:t> </a:t>
            </a:r>
            <a:r>
              <a:rPr lang="hu-HU" altLang="hu-HU" dirty="0" err="1"/>
              <a:t>problems</a:t>
            </a:r>
            <a:r>
              <a:rPr lang="hu-HU" altLang="hu-HU" dirty="0"/>
              <a:t> </a:t>
            </a:r>
            <a:r>
              <a:rPr lang="hu-HU" altLang="hu-HU" dirty="0" err="1"/>
              <a:t>the</a:t>
            </a:r>
            <a:r>
              <a:rPr lang="hu-HU" altLang="hu-HU" dirty="0"/>
              <a:t> idea of </a:t>
            </a:r>
            <a:r>
              <a:rPr lang="hu-HU" altLang="hu-HU" dirty="0" err="1"/>
              <a:t>using</a:t>
            </a:r>
            <a:r>
              <a:rPr lang="hu-HU" altLang="hu-HU" dirty="0"/>
              <a:t> HSA </a:t>
            </a:r>
            <a:r>
              <a:rPr lang="hu-HU" altLang="hu-HU" dirty="0" err="1"/>
              <a:t>as</a:t>
            </a:r>
            <a:r>
              <a:rPr lang="hu-HU" altLang="hu-HU" dirty="0"/>
              <a:t> </a:t>
            </a:r>
            <a:r>
              <a:rPr lang="hu-HU" altLang="hu-HU" dirty="0" err="1"/>
              <a:t>carrier</a:t>
            </a:r>
            <a:r>
              <a:rPr lang="hu-HU" altLang="hu-HU" dirty="0"/>
              <a:t> </a:t>
            </a:r>
            <a:r>
              <a:rPr lang="hu-HU" altLang="hu-HU" dirty="0" err="1"/>
              <a:t>for</a:t>
            </a:r>
            <a:r>
              <a:rPr lang="hu-HU" altLang="hu-HU" dirty="0"/>
              <a:t> </a:t>
            </a:r>
            <a:r>
              <a:rPr lang="hu-HU" altLang="hu-HU" dirty="0" err="1"/>
              <a:t>drug</a:t>
            </a:r>
            <a:r>
              <a:rPr lang="hu-HU" altLang="hu-HU" dirty="0"/>
              <a:t> </a:t>
            </a:r>
            <a:r>
              <a:rPr lang="hu-HU" altLang="hu-HU" dirty="0" err="1"/>
              <a:t>delivery</a:t>
            </a:r>
            <a:r>
              <a:rPr lang="hu-HU" altLang="hu-HU" dirty="0"/>
              <a:t> </a:t>
            </a:r>
            <a:r>
              <a:rPr lang="hu-HU" altLang="hu-HU" dirty="0" err="1"/>
              <a:t>was</a:t>
            </a:r>
            <a:r>
              <a:rPr lang="hu-HU" altLang="hu-HU" dirty="0"/>
              <a:t> </a:t>
            </a:r>
            <a:r>
              <a:rPr lang="hu-HU" altLang="hu-HU" dirty="0" err="1"/>
              <a:t>introduced</a:t>
            </a:r>
            <a:r>
              <a:rPr lang="hu-HU" altLang="hu-HU" dirty="0"/>
              <a:t>.</a:t>
            </a:r>
          </a:p>
          <a:p>
            <a:r>
              <a:rPr lang="hu-HU" altLang="hu-HU" dirty="0"/>
              <a:t>E</a:t>
            </a:r>
            <a:r>
              <a:rPr lang="en-US" altLang="hu-HU" dirty="0" err="1"/>
              <a:t>ncapsulation</a:t>
            </a:r>
            <a:r>
              <a:rPr lang="en-US" altLang="hu-HU" dirty="0"/>
              <a:t> of proteins into</a:t>
            </a:r>
            <a:r>
              <a:rPr lang="hu-HU" altLang="hu-HU" dirty="0"/>
              <a:t> </a:t>
            </a:r>
            <a:r>
              <a:rPr lang="hu-HU" altLang="hu-HU" dirty="0" err="1"/>
              <a:t>nanoparticles</a:t>
            </a:r>
            <a:r>
              <a:rPr lang="en-US" altLang="hu-HU" dirty="0"/>
              <a:t> is widely used nowadays because</a:t>
            </a:r>
            <a:r>
              <a:rPr lang="hu-HU" altLang="hu-HU" dirty="0"/>
              <a:t> </a:t>
            </a:r>
            <a:r>
              <a:rPr lang="hu-HU" altLang="hu-HU" dirty="0" err="1"/>
              <a:t>its</a:t>
            </a:r>
            <a:r>
              <a:rPr lang="en-US" altLang="hu-HU" dirty="0"/>
              <a:t> release kinetics</a:t>
            </a:r>
            <a:r>
              <a:rPr lang="hu-HU" altLang="hu-HU" dirty="0"/>
              <a:t> is </a:t>
            </a:r>
            <a:r>
              <a:rPr lang="hu-HU" altLang="hu-HU" dirty="0" err="1"/>
              <a:t>contorlled</a:t>
            </a:r>
            <a:r>
              <a:rPr lang="hu-HU" altLang="hu-HU" dirty="0"/>
              <a:t>, </a:t>
            </a:r>
            <a:r>
              <a:rPr lang="hu-HU" altLang="hu-HU" dirty="0" err="1"/>
              <a:t>the</a:t>
            </a:r>
            <a:r>
              <a:rPr lang="hu-HU" altLang="hu-HU" dirty="0"/>
              <a:t> </a:t>
            </a:r>
            <a:r>
              <a:rPr lang="en-US" altLang="hu-HU" dirty="0"/>
              <a:t>secondary structure of</a:t>
            </a:r>
            <a:r>
              <a:rPr lang="hu-HU" altLang="hu-HU" dirty="0"/>
              <a:t> p</a:t>
            </a:r>
            <a:r>
              <a:rPr lang="en-US" altLang="hu-HU" dirty="0" err="1"/>
              <a:t>roteins</a:t>
            </a:r>
            <a:r>
              <a:rPr lang="hu-HU" altLang="hu-HU" dirty="0"/>
              <a:t> is </a:t>
            </a:r>
            <a:r>
              <a:rPr lang="hu-HU" altLang="hu-HU" dirty="0" err="1"/>
              <a:t>preserved</a:t>
            </a:r>
            <a:r>
              <a:rPr lang="hu-HU" altLang="hu-HU" dirty="0"/>
              <a:t> and</a:t>
            </a:r>
            <a:r>
              <a:rPr lang="en-US" altLang="hu-HU" dirty="0"/>
              <a:t> </a:t>
            </a:r>
            <a:r>
              <a:rPr lang="hu-HU" altLang="hu-HU" dirty="0"/>
              <a:t>i</a:t>
            </a:r>
            <a:r>
              <a:rPr lang="en-US" altLang="hu-HU" dirty="0">
                <a:solidFill>
                  <a:srgbClr val="202122"/>
                </a:solidFill>
                <a:latin typeface="Arial" panose="020B0604020202020204" pitchFamily="34" charset="0"/>
              </a:rPr>
              <a:t>n addition, significant amounts of drug can be incorporated into the particle matrix because of the large number of drug binding sites on the albumin molecule.</a:t>
            </a:r>
            <a:endParaRPr lang="hu-HU" altLang="hu-HU" dirty="0">
              <a:solidFill>
                <a:srgbClr val="202122"/>
              </a:solidFill>
              <a:latin typeface="Arial" panose="020B0604020202020204" pitchFamily="34" charset="0"/>
            </a:endParaRPr>
          </a:p>
          <a:p>
            <a:r>
              <a:rPr lang="hu-HU" altLang="hu-HU" dirty="0">
                <a:solidFill>
                  <a:srgbClr val="202122"/>
                </a:solidFill>
                <a:latin typeface="Arial" panose="020B0604020202020204" pitchFamily="34" charset="0"/>
              </a:rPr>
              <a:t>The </a:t>
            </a:r>
            <a:r>
              <a:rPr lang="hu-HU" altLang="hu-HU" dirty="0" err="1">
                <a:solidFill>
                  <a:srgbClr val="202122"/>
                </a:solidFill>
                <a:latin typeface="Arial" panose="020B0604020202020204" pitchFamily="34" charset="0"/>
              </a:rPr>
              <a:t>using</a:t>
            </a:r>
            <a:r>
              <a:rPr lang="hu-HU" altLang="hu-HU" dirty="0">
                <a:solidFill>
                  <a:srgbClr val="202122"/>
                </a:solidFill>
                <a:latin typeface="Arial" panose="020B0604020202020204" pitchFamily="34" charset="0"/>
              </a:rPr>
              <a:t> of HAS </a:t>
            </a:r>
            <a:r>
              <a:rPr lang="hu-HU" altLang="hu-HU" dirty="0" err="1">
                <a:solidFill>
                  <a:srgbClr val="202122"/>
                </a:solidFill>
                <a:latin typeface="Arial" panose="020B0604020202020204" pitchFamily="34" charset="0"/>
              </a:rPr>
              <a:t>was</a:t>
            </a:r>
            <a:r>
              <a:rPr lang="hu-HU" altLang="hu-HU" dirty="0">
                <a:solidFill>
                  <a:srgbClr val="202122"/>
                </a:solidFill>
                <a:latin typeface="Arial" panose="020B0604020202020204" pitchFamily="34" charset="0"/>
              </a:rPr>
              <a:t> </a:t>
            </a:r>
            <a:r>
              <a:rPr lang="hu-HU" altLang="hu-HU" dirty="0" err="1">
                <a:solidFill>
                  <a:srgbClr val="202122"/>
                </a:solidFill>
                <a:latin typeface="Arial" panose="020B0604020202020204" pitchFamily="34" charset="0"/>
              </a:rPr>
              <a:t>modeled</a:t>
            </a:r>
            <a:r>
              <a:rPr lang="hu-HU" altLang="hu-HU" dirty="0">
                <a:solidFill>
                  <a:srgbClr val="202122"/>
                </a:solidFill>
                <a:latin typeface="Arial" panose="020B0604020202020204" pitchFamily="34" charset="0"/>
              </a:rPr>
              <a:t> </a:t>
            </a:r>
            <a:r>
              <a:rPr lang="hu-HU" altLang="hu-HU" dirty="0" err="1">
                <a:solidFill>
                  <a:srgbClr val="202122"/>
                </a:solidFill>
                <a:latin typeface="Arial" panose="020B0604020202020204" pitchFamily="34" charset="0"/>
              </a:rPr>
              <a:t>by</a:t>
            </a:r>
            <a:r>
              <a:rPr lang="hu-HU" altLang="hu-HU" dirty="0">
                <a:solidFill>
                  <a:srgbClr val="202122"/>
                </a:solidFill>
                <a:latin typeface="Arial" panose="020B0604020202020204" pitchFamily="34" charset="0"/>
              </a:rPr>
              <a:t> </a:t>
            </a:r>
            <a:r>
              <a:rPr lang="hu-HU" altLang="hu-HU" dirty="0" err="1">
                <a:solidFill>
                  <a:srgbClr val="202122"/>
                </a:solidFill>
                <a:latin typeface="Arial" panose="020B0604020202020204" pitchFamily="34" charset="0"/>
              </a:rPr>
              <a:t>using</a:t>
            </a:r>
            <a:r>
              <a:rPr lang="hu-HU" altLang="hu-HU" dirty="0">
                <a:solidFill>
                  <a:srgbClr val="202122"/>
                </a:solidFill>
                <a:latin typeface="Arial" panose="020B0604020202020204" pitchFamily="34" charset="0"/>
              </a:rPr>
              <a:t> BSA in </a:t>
            </a:r>
            <a:r>
              <a:rPr lang="hu-HU" altLang="hu-HU" dirty="0" err="1">
                <a:solidFill>
                  <a:srgbClr val="202122"/>
                </a:solidFill>
                <a:latin typeface="Arial" panose="020B0604020202020204" pitchFamily="34" charset="0"/>
              </a:rPr>
              <a:t>our</a:t>
            </a:r>
            <a:r>
              <a:rPr lang="hu-HU" altLang="hu-HU" dirty="0">
                <a:solidFill>
                  <a:srgbClr val="202122"/>
                </a:solidFill>
                <a:latin typeface="Arial" panose="020B0604020202020204" pitchFamily="34" charset="0"/>
              </a:rPr>
              <a:t> </a:t>
            </a:r>
            <a:r>
              <a:rPr lang="hu-HU" altLang="hu-HU" dirty="0" err="1">
                <a:solidFill>
                  <a:srgbClr val="202122"/>
                </a:solidFill>
                <a:latin typeface="Arial" panose="020B0604020202020204" pitchFamily="34" charset="0"/>
              </a:rPr>
              <a:t>preliminary</a:t>
            </a:r>
            <a:r>
              <a:rPr lang="hu-HU" altLang="hu-HU" dirty="0">
                <a:solidFill>
                  <a:srgbClr val="202122"/>
                </a:solidFill>
                <a:latin typeface="Arial" panose="020B0604020202020204" pitchFamily="34" charset="0"/>
              </a:rPr>
              <a:t> </a:t>
            </a:r>
            <a:r>
              <a:rPr lang="hu-HU" altLang="hu-HU" dirty="0" err="1">
                <a:solidFill>
                  <a:srgbClr val="202122"/>
                </a:solidFill>
                <a:latin typeface="Arial" panose="020B0604020202020204" pitchFamily="34" charset="0"/>
              </a:rPr>
              <a:t>studys</a:t>
            </a:r>
            <a:r>
              <a:rPr lang="hu-HU" altLang="hu-HU" dirty="0">
                <a:solidFill>
                  <a:srgbClr val="202122"/>
                </a:solidFill>
                <a:latin typeface="Arial" panose="020B0604020202020204" pitchFamily="34" charset="0"/>
              </a:rPr>
              <a:t>.</a:t>
            </a:r>
            <a:endParaRPr lang="hu-HU" altLang="hu-HU" dirty="0"/>
          </a:p>
          <a:p>
            <a:endParaRPr lang="hu-HU" dirty="0"/>
          </a:p>
        </p:txBody>
      </p:sp>
    </p:spTree>
    <p:extLst>
      <p:ext uri="{BB962C8B-B14F-4D97-AF65-F5344CB8AC3E}">
        <p14:creationId xmlns:p14="http://schemas.microsoft.com/office/powerpoint/2010/main" val="155218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The BSA </a:t>
            </a:r>
            <a:r>
              <a:rPr lang="hu-HU" altLang="hu-HU" dirty="0" err="1"/>
              <a:t>was</a:t>
            </a:r>
            <a:r>
              <a:rPr lang="hu-HU" altLang="hu-HU" dirty="0"/>
              <a:t> </a:t>
            </a:r>
            <a:r>
              <a:rPr lang="hu-HU" altLang="hu-HU" dirty="0" err="1"/>
              <a:t>encapsulated</a:t>
            </a:r>
            <a:r>
              <a:rPr lang="hu-HU" altLang="hu-HU" dirty="0"/>
              <a:t> </a:t>
            </a:r>
            <a:r>
              <a:rPr lang="hu-HU" altLang="hu-HU" dirty="0" err="1"/>
              <a:t>by</a:t>
            </a:r>
            <a:r>
              <a:rPr lang="hu-HU" altLang="hu-HU" dirty="0"/>
              <a:t> </a:t>
            </a:r>
            <a:r>
              <a:rPr lang="hu-HU" altLang="hu-HU" dirty="0" err="1"/>
              <a:t>double</a:t>
            </a:r>
            <a:r>
              <a:rPr lang="hu-HU" altLang="hu-HU" dirty="0"/>
              <a:t> </a:t>
            </a:r>
            <a:r>
              <a:rPr lang="hu-HU" altLang="hu-HU" dirty="0" err="1"/>
              <a:t>emulsion</a:t>
            </a:r>
            <a:r>
              <a:rPr lang="hu-HU" altLang="hu-HU" dirty="0"/>
              <a:t>, </a:t>
            </a:r>
            <a:r>
              <a:rPr lang="hu-HU" altLang="hu-HU" dirty="0" err="1"/>
              <a:t>solvent</a:t>
            </a:r>
            <a:r>
              <a:rPr lang="hu-HU" altLang="hu-HU" dirty="0"/>
              <a:t> </a:t>
            </a:r>
            <a:r>
              <a:rPr lang="hu-HU" altLang="hu-HU" dirty="0" err="1"/>
              <a:t>evaporation</a:t>
            </a:r>
            <a:r>
              <a:rPr lang="hu-HU" altLang="hu-HU" dirty="0"/>
              <a:t> </a:t>
            </a:r>
            <a:r>
              <a:rPr lang="hu-HU" altLang="hu-HU" dirty="0" err="1"/>
              <a:t>method</a:t>
            </a:r>
            <a:r>
              <a:rPr lang="hu-HU" altLang="hu-HU" dirty="0"/>
              <a:t>. The </a:t>
            </a:r>
            <a:r>
              <a:rPr lang="hu-HU" altLang="hu-HU" dirty="0" err="1"/>
              <a:t>optimisation</a:t>
            </a:r>
            <a:r>
              <a:rPr lang="hu-HU" altLang="hu-HU" dirty="0"/>
              <a:t> of </a:t>
            </a:r>
            <a:r>
              <a:rPr lang="hu-HU" altLang="hu-HU" dirty="0" err="1"/>
              <a:t>the</a:t>
            </a:r>
            <a:r>
              <a:rPr lang="hu-HU" altLang="hu-HU" dirty="0"/>
              <a:t> </a:t>
            </a:r>
            <a:r>
              <a:rPr lang="hu-HU" altLang="hu-HU" dirty="0" err="1"/>
              <a:t>method</a:t>
            </a:r>
            <a:r>
              <a:rPr lang="hu-HU" altLang="hu-HU" dirty="0"/>
              <a:t> </a:t>
            </a:r>
            <a:r>
              <a:rPr lang="hu-HU" altLang="hu-HU" dirty="0" err="1"/>
              <a:t>was</a:t>
            </a:r>
            <a:r>
              <a:rPr lang="hu-HU" altLang="hu-HU" dirty="0"/>
              <a:t> </a:t>
            </a:r>
            <a:r>
              <a:rPr lang="hu-HU" altLang="hu-HU" dirty="0" err="1"/>
              <a:t>carried</a:t>
            </a:r>
            <a:r>
              <a:rPr lang="hu-HU" altLang="hu-HU" dirty="0"/>
              <a:t> out </a:t>
            </a:r>
            <a:r>
              <a:rPr lang="hu-HU" altLang="hu-HU" dirty="0" err="1"/>
              <a:t>by</a:t>
            </a:r>
            <a:r>
              <a:rPr lang="hu-HU" altLang="hu-HU" dirty="0"/>
              <a:t> </a:t>
            </a:r>
            <a:r>
              <a:rPr lang="hu-HU" altLang="hu-HU" dirty="0" err="1"/>
              <a:t>varying</a:t>
            </a:r>
            <a:r>
              <a:rPr lang="hu-HU" altLang="hu-HU" dirty="0"/>
              <a:t> </a:t>
            </a:r>
            <a:r>
              <a:rPr lang="hu-HU" altLang="hu-HU" dirty="0" err="1"/>
              <a:t>the</a:t>
            </a:r>
            <a:r>
              <a:rPr lang="hu-HU" altLang="hu-HU" dirty="0"/>
              <a:t> preparation </a:t>
            </a:r>
            <a:r>
              <a:rPr lang="hu-HU" altLang="hu-HU" dirty="0" err="1"/>
              <a:t>parameters</a:t>
            </a:r>
            <a:r>
              <a:rPr lang="hu-HU" altLang="hu-HU" dirty="0"/>
              <a:t> like </a:t>
            </a:r>
            <a:r>
              <a:rPr lang="hu-HU" altLang="hu-HU" dirty="0" err="1"/>
              <a:t>oil</a:t>
            </a:r>
            <a:r>
              <a:rPr lang="hu-HU" altLang="hu-HU" dirty="0"/>
              <a:t>-in-</a:t>
            </a:r>
            <a:r>
              <a:rPr lang="hu-HU" altLang="hu-HU" dirty="0" err="1"/>
              <a:t>water</a:t>
            </a:r>
            <a:r>
              <a:rPr lang="hu-HU" altLang="hu-HU" dirty="0"/>
              <a:t> ratio, </a:t>
            </a:r>
            <a:r>
              <a:rPr lang="hu-HU" altLang="hu-HU" dirty="0" err="1"/>
              <a:t>polymer</a:t>
            </a:r>
            <a:r>
              <a:rPr lang="hu-HU" altLang="hu-HU" dirty="0"/>
              <a:t> concentration, </a:t>
            </a:r>
            <a:r>
              <a:rPr lang="hu-HU" altLang="hu-HU" dirty="0" err="1"/>
              <a:t>polyvinyl</a:t>
            </a:r>
            <a:r>
              <a:rPr lang="hu-HU" altLang="hu-HU" dirty="0"/>
              <a:t> </a:t>
            </a:r>
            <a:r>
              <a:rPr lang="hu-HU" altLang="hu-HU" dirty="0" err="1"/>
              <a:t>alcohol</a:t>
            </a:r>
            <a:r>
              <a:rPr lang="hu-HU" altLang="hu-HU" dirty="0"/>
              <a:t> concentration and </a:t>
            </a:r>
            <a:r>
              <a:rPr lang="hu-HU" altLang="hu-HU" dirty="0" err="1"/>
              <a:t>the</a:t>
            </a:r>
            <a:r>
              <a:rPr lang="hu-HU" altLang="hu-HU" dirty="0"/>
              <a:t> </a:t>
            </a:r>
            <a:r>
              <a:rPr lang="hu-HU" altLang="hu-HU" dirty="0" err="1"/>
              <a:t>amount</a:t>
            </a:r>
            <a:r>
              <a:rPr lang="hu-HU" altLang="hu-HU" dirty="0"/>
              <a:t> of BSA.</a:t>
            </a:r>
          </a:p>
          <a:p>
            <a:r>
              <a:rPr lang="hu-HU" altLang="hu-HU" dirty="0" err="1"/>
              <a:t>Among</a:t>
            </a:r>
            <a:r>
              <a:rPr lang="hu-HU" altLang="hu-HU" dirty="0"/>
              <a:t> </a:t>
            </a:r>
            <a:r>
              <a:rPr lang="hu-HU" altLang="hu-HU" dirty="0" err="1"/>
              <a:t>the</a:t>
            </a:r>
            <a:r>
              <a:rPr lang="hu-HU" altLang="hu-HU" dirty="0"/>
              <a:t> </a:t>
            </a:r>
            <a:r>
              <a:rPr lang="hu-HU" altLang="hu-HU" dirty="0" err="1"/>
              <a:t>experimets</a:t>
            </a:r>
            <a:r>
              <a:rPr lang="hu-HU" altLang="hu-HU" dirty="0"/>
              <a:t> </a:t>
            </a:r>
            <a:r>
              <a:rPr lang="hu-HU" altLang="hu-HU" dirty="0" err="1"/>
              <a:t>presented</a:t>
            </a:r>
            <a:r>
              <a:rPr lang="hu-HU" altLang="hu-HU" dirty="0"/>
              <a:t> in </a:t>
            </a:r>
            <a:r>
              <a:rPr lang="hu-HU" altLang="hu-HU" dirty="0" err="1"/>
              <a:t>this</a:t>
            </a:r>
            <a:r>
              <a:rPr lang="hu-HU" altLang="hu-HU" dirty="0"/>
              <a:t> </a:t>
            </a:r>
            <a:r>
              <a:rPr lang="hu-HU" altLang="hu-HU" dirty="0" err="1"/>
              <a:t>table</a:t>
            </a:r>
            <a:r>
              <a:rPr lang="hu-HU" altLang="hu-HU" dirty="0"/>
              <a:t> </a:t>
            </a:r>
            <a:r>
              <a:rPr lang="hu-HU" altLang="hu-HU" dirty="0" err="1"/>
              <a:t>the</a:t>
            </a:r>
            <a:r>
              <a:rPr lang="hu-HU" altLang="hu-HU" dirty="0"/>
              <a:t> </a:t>
            </a:r>
            <a:r>
              <a:rPr lang="hu-HU" altLang="hu-HU" dirty="0" err="1"/>
              <a:t>sample</a:t>
            </a:r>
            <a:r>
              <a:rPr lang="hu-HU" altLang="hu-HU" dirty="0"/>
              <a:t> </a:t>
            </a:r>
            <a:r>
              <a:rPr lang="hu-HU" altLang="hu-HU" dirty="0" err="1"/>
              <a:t>number</a:t>
            </a:r>
            <a:r>
              <a:rPr lang="hu-HU" altLang="hu-HU" dirty="0"/>
              <a:t> 6 </a:t>
            </a:r>
            <a:r>
              <a:rPr lang="hu-HU" altLang="hu-HU" dirty="0" err="1"/>
              <a:t>was</a:t>
            </a:r>
            <a:r>
              <a:rPr lang="hu-HU" altLang="hu-HU" dirty="0"/>
              <a:t> </a:t>
            </a:r>
            <a:r>
              <a:rPr lang="hu-HU" altLang="hu-HU" dirty="0" err="1"/>
              <a:t>proved</a:t>
            </a:r>
            <a:r>
              <a:rPr lang="hu-HU" altLang="hu-HU" dirty="0"/>
              <a:t> </a:t>
            </a:r>
            <a:r>
              <a:rPr lang="hu-HU" altLang="hu-HU" dirty="0" err="1"/>
              <a:t>to</a:t>
            </a:r>
            <a:r>
              <a:rPr lang="hu-HU" altLang="hu-HU" dirty="0"/>
              <a:t> be </a:t>
            </a:r>
            <a:r>
              <a:rPr lang="hu-HU" altLang="hu-HU" dirty="0" err="1"/>
              <a:t>the</a:t>
            </a:r>
            <a:r>
              <a:rPr lang="hu-HU" altLang="hu-HU" dirty="0"/>
              <a:t> most </a:t>
            </a:r>
            <a:r>
              <a:rPr lang="hu-HU" altLang="hu-HU" dirty="0" err="1"/>
              <a:t>desirable</a:t>
            </a:r>
            <a:r>
              <a:rPr lang="hu-HU" altLang="hu-HU" dirty="0"/>
              <a:t>.  The </a:t>
            </a:r>
            <a:r>
              <a:rPr lang="hu-HU" altLang="hu-HU" dirty="0" err="1"/>
              <a:t>one-to-five</a:t>
            </a:r>
            <a:r>
              <a:rPr lang="hu-HU" altLang="hu-HU" dirty="0"/>
              <a:t> </a:t>
            </a:r>
            <a:r>
              <a:rPr lang="hu-HU" altLang="hu-HU" dirty="0" err="1"/>
              <a:t>oil</a:t>
            </a:r>
            <a:r>
              <a:rPr lang="hu-HU" altLang="hu-HU" dirty="0"/>
              <a:t>-in-</a:t>
            </a:r>
            <a:r>
              <a:rPr lang="hu-HU" altLang="hu-HU" dirty="0" err="1"/>
              <a:t>water</a:t>
            </a:r>
            <a:r>
              <a:rPr lang="hu-HU" altLang="hu-HU" dirty="0"/>
              <a:t> ratio </a:t>
            </a:r>
            <a:r>
              <a:rPr lang="hu-HU" altLang="hu-HU" dirty="0" err="1"/>
              <a:t>with</a:t>
            </a:r>
            <a:r>
              <a:rPr lang="hu-HU" altLang="hu-HU" dirty="0"/>
              <a:t> 0,5 mg BSA </a:t>
            </a:r>
            <a:r>
              <a:rPr lang="hu-HU" altLang="hu-HU" dirty="0" err="1"/>
              <a:t>gave</a:t>
            </a:r>
            <a:r>
              <a:rPr lang="hu-HU" altLang="hu-HU" dirty="0"/>
              <a:t> an </a:t>
            </a:r>
            <a:r>
              <a:rPr lang="hu-HU" altLang="hu-HU" dirty="0" err="1"/>
              <a:t>acceptable</a:t>
            </a:r>
            <a:r>
              <a:rPr lang="hu-HU" altLang="hu-HU" dirty="0"/>
              <a:t> </a:t>
            </a:r>
            <a:r>
              <a:rPr lang="hu-HU" altLang="hu-HU" dirty="0" err="1"/>
              <a:t>size</a:t>
            </a:r>
            <a:r>
              <a:rPr lang="hu-HU" altLang="hu-HU" dirty="0"/>
              <a:t>, </a:t>
            </a:r>
            <a:r>
              <a:rPr lang="hu-HU" altLang="hu-HU" dirty="0" err="1"/>
              <a:t>but</a:t>
            </a:r>
            <a:r>
              <a:rPr lang="hu-HU" altLang="hu-HU" dirty="0"/>
              <a:t> </a:t>
            </a:r>
            <a:r>
              <a:rPr lang="hu-HU" altLang="hu-HU" dirty="0" err="1"/>
              <a:t>the</a:t>
            </a:r>
            <a:r>
              <a:rPr lang="hu-HU" altLang="hu-HU" dirty="0"/>
              <a:t> </a:t>
            </a:r>
            <a:r>
              <a:rPr lang="hu-HU" altLang="hu-HU" dirty="0" err="1"/>
              <a:t>size</a:t>
            </a:r>
            <a:r>
              <a:rPr lang="hu-HU" altLang="hu-HU" dirty="0"/>
              <a:t> </a:t>
            </a:r>
            <a:r>
              <a:rPr lang="hu-HU" altLang="hu-HU" dirty="0" err="1"/>
              <a:t>distribution</a:t>
            </a:r>
            <a:r>
              <a:rPr lang="hu-HU" altLang="hu-HU" dirty="0"/>
              <a:t> </a:t>
            </a:r>
            <a:r>
              <a:rPr lang="hu-HU" altLang="hu-HU" dirty="0" err="1"/>
              <a:t>was</a:t>
            </a:r>
            <a:r>
              <a:rPr lang="hu-HU" altLang="hu-HU" dirty="0"/>
              <a:t> </a:t>
            </a:r>
            <a:r>
              <a:rPr lang="hu-HU" altLang="hu-HU" dirty="0" err="1"/>
              <a:t>too</a:t>
            </a:r>
            <a:r>
              <a:rPr lang="hu-HU" altLang="hu-HU" dirty="0"/>
              <a:t> </a:t>
            </a:r>
            <a:r>
              <a:rPr lang="hu-HU" altLang="hu-HU" dirty="0" err="1"/>
              <a:t>wide</a:t>
            </a:r>
            <a:r>
              <a:rPr lang="hu-HU" altLang="hu-HU" dirty="0"/>
              <a:t> </a:t>
            </a:r>
            <a:r>
              <a:rPr lang="hu-HU" altLang="hu-HU" dirty="0" err="1"/>
              <a:t>which</a:t>
            </a:r>
            <a:r>
              <a:rPr lang="hu-HU" altLang="hu-HU" dirty="0"/>
              <a:t> </a:t>
            </a:r>
            <a:r>
              <a:rPr lang="hu-HU" altLang="hu-HU" dirty="0" err="1"/>
              <a:t>can</a:t>
            </a:r>
            <a:r>
              <a:rPr lang="hu-HU" altLang="hu-HU" dirty="0"/>
              <a:t> be </a:t>
            </a:r>
            <a:r>
              <a:rPr lang="hu-HU" altLang="hu-HU" dirty="0" err="1"/>
              <a:t>seen</a:t>
            </a:r>
            <a:r>
              <a:rPr lang="hu-HU" altLang="hu-HU" dirty="0"/>
              <a:t> </a:t>
            </a:r>
            <a:r>
              <a:rPr lang="hu-HU" altLang="hu-HU" dirty="0" err="1"/>
              <a:t>from</a:t>
            </a:r>
            <a:r>
              <a:rPr lang="hu-HU" altLang="hu-HU" dirty="0"/>
              <a:t> </a:t>
            </a:r>
            <a:r>
              <a:rPr lang="hu-HU" altLang="hu-HU" dirty="0" err="1"/>
              <a:t>the</a:t>
            </a:r>
            <a:r>
              <a:rPr lang="hu-HU" altLang="hu-HU" dirty="0"/>
              <a:t> PDI </a:t>
            </a:r>
            <a:r>
              <a:rPr lang="hu-HU" altLang="hu-HU" dirty="0" err="1"/>
              <a:t>value</a:t>
            </a:r>
            <a:r>
              <a:rPr lang="hu-HU" altLang="hu-HU" dirty="0"/>
              <a:t>.</a:t>
            </a:r>
          </a:p>
          <a:p>
            <a:r>
              <a:rPr lang="hu-HU" altLang="hu-HU" dirty="0"/>
              <a:t>In </a:t>
            </a:r>
            <a:r>
              <a:rPr lang="hu-HU" altLang="hu-HU" dirty="0" err="1"/>
              <a:t>order</a:t>
            </a:r>
            <a:r>
              <a:rPr lang="hu-HU" altLang="hu-HU" dirty="0"/>
              <a:t> </a:t>
            </a:r>
            <a:r>
              <a:rPr lang="hu-HU" altLang="hu-HU" dirty="0" err="1"/>
              <a:t>to</a:t>
            </a:r>
            <a:r>
              <a:rPr lang="hu-HU" altLang="hu-HU" dirty="0"/>
              <a:t> </a:t>
            </a:r>
            <a:r>
              <a:rPr lang="hu-HU" altLang="hu-HU" dirty="0" err="1"/>
              <a:t>decrease</a:t>
            </a:r>
            <a:r>
              <a:rPr lang="hu-HU" altLang="hu-HU" dirty="0"/>
              <a:t> </a:t>
            </a:r>
            <a:r>
              <a:rPr lang="hu-HU" altLang="hu-HU" dirty="0" err="1"/>
              <a:t>the</a:t>
            </a:r>
            <a:r>
              <a:rPr lang="hu-HU" altLang="hu-HU" dirty="0"/>
              <a:t> </a:t>
            </a:r>
            <a:r>
              <a:rPr lang="hu-HU" altLang="hu-HU" dirty="0" err="1"/>
              <a:t>polydispersity</a:t>
            </a:r>
            <a:r>
              <a:rPr lang="hu-HU" altLang="hu-HU" dirty="0"/>
              <a:t> of </a:t>
            </a:r>
            <a:r>
              <a:rPr lang="hu-HU" altLang="hu-HU" dirty="0" err="1"/>
              <a:t>the</a:t>
            </a:r>
            <a:r>
              <a:rPr lang="hu-HU" altLang="hu-HU" dirty="0"/>
              <a:t> </a:t>
            </a:r>
            <a:r>
              <a:rPr lang="hu-HU" altLang="hu-HU" dirty="0" err="1"/>
              <a:t>system</a:t>
            </a:r>
            <a:r>
              <a:rPr lang="hu-HU" altLang="hu-HU" dirty="0"/>
              <a:t> we </a:t>
            </a:r>
            <a:r>
              <a:rPr lang="hu-HU" altLang="hu-HU" dirty="0" err="1"/>
              <a:t>tried</a:t>
            </a:r>
            <a:r>
              <a:rPr lang="hu-HU" altLang="hu-HU" dirty="0"/>
              <a:t> </a:t>
            </a:r>
            <a:r>
              <a:rPr lang="hu-HU" altLang="hu-HU" dirty="0" err="1"/>
              <a:t>to</a:t>
            </a:r>
            <a:r>
              <a:rPr lang="hu-HU" altLang="hu-HU" dirty="0"/>
              <a:t> </a:t>
            </a:r>
            <a:r>
              <a:rPr lang="hu-HU" altLang="hu-HU" dirty="0" err="1"/>
              <a:t>couple</a:t>
            </a:r>
            <a:r>
              <a:rPr lang="hu-HU" altLang="hu-HU" dirty="0"/>
              <a:t> </a:t>
            </a:r>
            <a:r>
              <a:rPr lang="hu-HU" altLang="hu-HU" dirty="0" err="1"/>
              <a:t>the</a:t>
            </a:r>
            <a:r>
              <a:rPr lang="hu-HU" altLang="hu-HU" dirty="0"/>
              <a:t> BSA in </a:t>
            </a:r>
            <a:r>
              <a:rPr lang="hu-HU" altLang="hu-HU" dirty="0" err="1"/>
              <a:t>the</a:t>
            </a:r>
            <a:r>
              <a:rPr lang="hu-HU" altLang="hu-HU" dirty="0"/>
              <a:t> </a:t>
            </a:r>
            <a:r>
              <a:rPr lang="hu-HU" altLang="hu-HU" dirty="0" err="1"/>
              <a:t>polymer</a:t>
            </a:r>
            <a:r>
              <a:rPr lang="hu-HU" altLang="hu-HU" dirty="0"/>
              <a:t> </a:t>
            </a:r>
            <a:r>
              <a:rPr lang="hu-HU" altLang="hu-HU" dirty="0" err="1"/>
              <a:t>matrix</a:t>
            </a:r>
            <a:r>
              <a:rPr lang="hu-HU" altLang="hu-HU" dirty="0"/>
              <a:t> </a:t>
            </a:r>
            <a:r>
              <a:rPr lang="hu-HU" altLang="hu-HU" dirty="0" err="1"/>
              <a:t>with</a:t>
            </a:r>
            <a:r>
              <a:rPr lang="hu-HU" altLang="hu-HU" dirty="0"/>
              <a:t> </a:t>
            </a:r>
            <a:r>
              <a:rPr lang="hu-HU" altLang="hu-HU" dirty="0" err="1"/>
              <a:t>carbodiimide</a:t>
            </a:r>
            <a:r>
              <a:rPr lang="hu-HU" altLang="hu-HU" dirty="0"/>
              <a:t> </a:t>
            </a:r>
            <a:r>
              <a:rPr lang="hu-HU" altLang="hu-HU" dirty="0" err="1"/>
              <a:t>coupling</a:t>
            </a:r>
            <a:r>
              <a:rPr lang="hu-HU" altLang="hu-HU" dirty="0"/>
              <a:t>.</a:t>
            </a:r>
          </a:p>
          <a:p>
            <a:r>
              <a:rPr lang="hu-HU" altLang="hu-HU" dirty="0"/>
              <a:t>The </a:t>
            </a:r>
            <a:r>
              <a:rPr lang="hu-HU" altLang="hu-HU" dirty="0" err="1"/>
              <a:t>polydispersity</a:t>
            </a:r>
            <a:r>
              <a:rPr lang="hu-HU" altLang="hu-HU" dirty="0"/>
              <a:t> of </a:t>
            </a:r>
            <a:r>
              <a:rPr lang="hu-HU" altLang="hu-HU" dirty="0" err="1"/>
              <a:t>the</a:t>
            </a:r>
            <a:r>
              <a:rPr lang="hu-HU" altLang="hu-HU" dirty="0"/>
              <a:t> </a:t>
            </a:r>
            <a:r>
              <a:rPr lang="hu-HU" altLang="hu-HU" dirty="0" err="1"/>
              <a:t>system</a:t>
            </a:r>
            <a:r>
              <a:rPr lang="hu-HU" altLang="hu-HU" dirty="0"/>
              <a:t> </a:t>
            </a:r>
            <a:r>
              <a:rPr lang="hu-HU" altLang="hu-HU" dirty="0" err="1"/>
              <a:t>was</a:t>
            </a:r>
            <a:r>
              <a:rPr lang="hu-HU" altLang="hu-HU" dirty="0"/>
              <a:t> </a:t>
            </a:r>
            <a:r>
              <a:rPr lang="hu-HU" altLang="hu-HU" dirty="0" err="1"/>
              <a:t>not</a:t>
            </a:r>
            <a:r>
              <a:rPr lang="hu-HU" altLang="hu-HU" dirty="0"/>
              <a:t> </a:t>
            </a:r>
            <a:r>
              <a:rPr lang="hu-HU" altLang="hu-HU" dirty="0" err="1"/>
              <a:t>improved</a:t>
            </a:r>
            <a:r>
              <a:rPr lang="hu-HU" altLang="hu-HU" dirty="0"/>
              <a:t> </a:t>
            </a:r>
            <a:r>
              <a:rPr lang="hu-HU" altLang="hu-HU" dirty="0" err="1"/>
              <a:t>by</a:t>
            </a:r>
            <a:r>
              <a:rPr lang="hu-HU" altLang="hu-HU" dirty="0"/>
              <a:t> </a:t>
            </a:r>
            <a:r>
              <a:rPr lang="hu-HU" altLang="hu-HU" dirty="0" err="1"/>
              <a:t>introducing</a:t>
            </a:r>
            <a:r>
              <a:rPr lang="hu-HU" altLang="hu-HU" dirty="0"/>
              <a:t> </a:t>
            </a:r>
            <a:r>
              <a:rPr lang="hu-HU" altLang="hu-HU" dirty="0" err="1"/>
              <a:t>this</a:t>
            </a:r>
            <a:r>
              <a:rPr lang="hu-HU" altLang="hu-HU" dirty="0"/>
              <a:t> </a:t>
            </a:r>
            <a:r>
              <a:rPr lang="hu-HU" altLang="hu-HU" dirty="0" err="1"/>
              <a:t>carbodiimide</a:t>
            </a:r>
            <a:r>
              <a:rPr lang="hu-HU" altLang="hu-HU" dirty="0"/>
              <a:t>.</a:t>
            </a:r>
          </a:p>
          <a:p>
            <a:endParaRPr lang="hu-HU" dirty="0"/>
          </a:p>
        </p:txBody>
      </p:sp>
    </p:spTree>
    <p:extLst>
      <p:ext uri="{BB962C8B-B14F-4D97-AF65-F5344CB8AC3E}">
        <p14:creationId xmlns:p14="http://schemas.microsoft.com/office/powerpoint/2010/main" val="427988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The </a:t>
            </a:r>
            <a:r>
              <a:rPr lang="hu-HU" altLang="hu-HU" dirty="0" err="1"/>
              <a:t>behavior</a:t>
            </a:r>
            <a:r>
              <a:rPr lang="hu-HU" altLang="hu-HU" dirty="0"/>
              <a:t> of </a:t>
            </a:r>
            <a:r>
              <a:rPr lang="hu-HU" altLang="hu-HU" dirty="0" err="1"/>
              <a:t>the</a:t>
            </a:r>
            <a:r>
              <a:rPr lang="hu-HU" altLang="hu-HU" dirty="0"/>
              <a:t> </a:t>
            </a:r>
            <a:r>
              <a:rPr lang="hu-HU" altLang="hu-HU" dirty="0" err="1"/>
              <a:t>double</a:t>
            </a:r>
            <a:r>
              <a:rPr lang="hu-HU" altLang="hu-HU" dirty="0"/>
              <a:t> </a:t>
            </a:r>
            <a:r>
              <a:rPr lang="hu-HU" altLang="hu-HU" dirty="0" err="1"/>
              <a:t>emulsion</a:t>
            </a:r>
            <a:r>
              <a:rPr lang="hu-HU" altLang="hu-HU" dirty="0"/>
              <a:t> </a:t>
            </a:r>
            <a:r>
              <a:rPr lang="hu-HU" altLang="hu-HU" dirty="0" err="1"/>
              <a:t>system</a:t>
            </a:r>
            <a:r>
              <a:rPr lang="hu-HU" altLang="hu-HU" dirty="0"/>
              <a:t> </a:t>
            </a:r>
            <a:r>
              <a:rPr lang="hu-HU" altLang="hu-HU" dirty="0" err="1"/>
              <a:t>was</a:t>
            </a:r>
            <a:r>
              <a:rPr lang="hu-HU" altLang="hu-HU" dirty="0"/>
              <a:t> </a:t>
            </a:r>
            <a:r>
              <a:rPr lang="hu-HU" altLang="hu-HU" dirty="0" err="1"/>
              <a:t>investigated</a:t>
            </a:r>
            <a:r>
              <a:rPr lang="hu-HU" altLang="hu-HU" dirty="0"/>
              <a:t> in </a:t>
            </a:r>
            <a:r>
              <a:rPr lang="hu-HU" altLang="hu-HU" dirty="0" err="1"/>
              <a:t>the</a:t>
            </a:r>
            <a:r>
              <a:rPr lang="hu-HU" altLang="hu-HU" dirty="0"/>
              <a:t> </a:t>
            </a:r>
            <a:r>
              <a:rPr lang="hu-HU" altLang="hu-HU" dirty="0" err="1"/>
              <a:t>presence</a:t>
            </a:r>
            <a:r>
              <a:rPr lang="hu-HU" altLang="hu-HU" dirty="0"/>
              <a:t> of </a:t>
            </a:r>
            <a:r>
              <a:rPr lang="hu-HU" altLang="hu-HU" dirty="0" err="1"/>
              <a:t>active</a:t>
            </a:r>
            <a:r>
              <a:rPr lang="hu-HU" altLang="hu-HU" dirty="0"/>
              <a:t> </a:t>
            </a:r>
            <a:r>
              <a:rPr lang="hu-HU" altLang="hu-HU" dirty="0" err="1"/>
              <a:t>agents</a:t>
            </a:r>
            <a:r>
              <a:rPr lang="hu-HU" altLang="hu-HU" dirty="0"/>
              <a:t>.</a:t>
            </a:r>
          </a:p>
          <a:p>
            <a:r>
              <a:rPr lang="hu-HU" altLang="hu-HU" dirty="0"/>
              <a:t>The </a:t>
            </a:r>
            <a:r>
              <a:rPr lang="hu-HU" altLang="hu-HU" dirty="0" err="1"/>
              <a:t>active</a:t>
            </a:r>
            <a:r>
              <a:rPr lang="hu-HU" altLang="hu-HU" dirty="0"/>
              <a:t> </a:t>
            </a:r>
            <a:r>
              <a:rPr lang="hu-HU" altLang="hu-HU" dirty="0" err="1"/>
              <a:t>agents</a:t>
            </a:r>
            <a:r>
              <a:rPr lang="hu-HU" altLang="hu-HU" dirty="0"/>
              <a:t> </a:t>
            </a:r>
            <a:r>
              <a:rPr lang="hu-HU" altLang="hu-HU" dirty="0" err="1"/>
              <a:t>were</a:t>
            </a:r>
            <a:r>
              <a:rPr lang="hu-HU" altLang="hu-HU" dirty="0"/>
              <a:t> </a:t>
            </a:r>
            <a:r>
              <a:rPr lang="hu-HU" altLang="hu-HU" dirty="0" err="1"/>
              <a:t>encapsulated</a:t>
            </a:r>
            <a:r>
              <a:rPr lang="hu-HU" altLang="hu-HU" dirty="0"/>
              <a:t> and </a:t>
            </a:r>
            <a:r>
              <a:rPr lang="hu-HU" altLang="hu-HU" dirty="0" err="1"/>
              <a:t>also</a:t>
            </a:r>
            <a:r>
              <a:rPr lang="hu-HU" altLang="hu-HU" dirty="0"/>
              <a:t> </a:t>
            </a:r>
            <a:r>
              <a:rPr lang="hu-HU" altLang="hu-HU" dirty="0" err="1"/>
              <a:t>cross</a:t>
            </a:r>
            <a:r>
              <a:rPr lang="hu-HU" altLang="hu-HU" dirty="0"/>
              <a:t>-linked </a:t>
            </a:r>
            <a:r>
              <a:rPr lang="hu-HU" altLang="hu-HU" dirty="0" err="1"/>
              <a:t>with</a:t>
            </a:r>
            <a:r>
              <a:rPr lang="hu-HU" altLang="hu-HU" dirty="0"/>
              <a:t> </a:t>
            </a:r>
            <a:r>
              <a:rPr lang="hu-HU" altLang="hu-HU" dirty="0" err="1"/>
              <a:t>carbodiimide</a:t>
            </a:r>
            <a:r>
              <a:rPr lang="hu-HU" altLang="hu-HU" dirty="0"/>
              <a:t>.</a:t>
            </a:r>
          </a:p>
          <a:p>
            <a:r>
              <a:rPr lang="hu-HU" altLang="hu-HU" dirty="0"/>
              <a:t>The </a:t>
            </a:r>
            <a:r>
              <a:rPr lang="hu-HU" altLang="hu-HU" dirty="0" err="1"/>
              <a:t>samples</a:t>
            </a:r>
            <a:r>
              <a:rPr lang="hu-HU" altLang="hu-HU" dirty="0"/>
              <a:t> had </a:t>
            </a:r>
            <a:r>
              <a:rPr lang="hu-HU" altLang="hu-HU" dirty="0" err="1"/>
              <a:t>wide</a:t>
            </a:r>
            <a:r>
              <a:rPr lang="hu-HU" altLang="hu-HU" dirty="0"/>
              <a:t> </a:t>
            </a:r>
            <a:r>
              <a:rPr lang="hu-HU" altLang="hu-HU" dirty="0" err="1"/>
              <a:t>size</a:t>
            </a:r>
            <a:r>
              <a:rPr lang="hu-HU" altLang="hu-HU" dirty="0"/>
              <a:t> </a:t>
            </a:r>
            <a:r>
              <a:rPr lang="hu-HU" altLang="hu-HU" dirty="0" err="1"/>
              <a:t>distribution</a:t>
            </a:r>
            <a:r>
              <a:rPr lang="hu-HU" altLang="hu-HU" dirty="0"/>
              <a:t>, </a:t>
            </a:r>
            <a:r>
              <a:rPr lang="hu-HU" altLang="hu-HU" dirty="0" err="1"/>
              <a:t>except</a:t>
            </a:r>
            <a:r>
              <a:rPr lang="hu-HU" altLang="hu-HU" dirty="0"/>
              <a:t> </a:t>
            </a:r>
            <a:r>
              <a:rPr lang="hu-HU" altLang="hu-HU" dirty="0" err="1"/>
              <a:t>two</a:t>
            </a:r>
            <a:r>
              <a:rPr lang="hu-HU" altLang="hu-HU" dirty="0"/>
              <a:t> </a:t>
            </a:r>
            <a:r>
              <a:rPr lang="hu-HU" altLang="hu-HU" dirty="0" err="1"/>
              <a:t>samples</a:t>
            </a:r>
            <a:r>
              <a:rPr lang="hu-HU" altLang="hu-HU" dirty="0"/>
              <a:t> </a:t>
            </a:r>
            <a:r>
              <a:rPr lang="hu-HU" altLang="hu-HU" dirty="0" err="1"/>
              <a:t>where</a:t>
            </a:r>
            <a:r>
              <a:rPr lang="hu-HU" altLang="hu-HU" dirty="0"/>
              <a:t> </a:t>
            </a:r>
            <a:r>
              <a:rPr lang="hu-HU" altLang="hu-HU" dirty="0" err="1"/>
              <a:t>we</a:t>
            </a:r>
            <a:r>
              <a:rPr lang="hu-HU" altLang="hu-HU" dirty="0"/>
              <a:t> </a:t>
            </a:r>
            <a:r>
              <a:rPr lang="hu-HU" altLang="hu-HU" dirty="0" err="1"/>
              <a:t>obtained</a:t>
            </a:r>
            <a:r>
              <a:rPr lang="hu-HU" altLang="hu-HU" dirty="0"/>
              <a:t> a </a:t>
            </a:r>
            <a:r>
              <a:rPr lang="hu-HU" altLang="hu-HU" dirty="0" err="1"/>
              <a:t>particle</a:t>
            </a:r>
            <a:r>
              <a:rPr lang="hu-HU" altLang="hu-HU" dirty="0"/>
              <a:t> </a:t>
            </a:r>
            <a:r>
              <a:rPr lang="hu-HU" altLang="hu-HU" dirty="0" err="1"/>
              <a:t>size</a:t>
            </a:r>
            <a:r>
              <a:rPr lang="hu-HU" altLang="hu-HU" dirty="0"/>
              <a:t> </a:t>
            </a:r>
            <a:r>
              <a:rPr lang="hu-HU" altLang="hu-HU" dirty="0" err="1"/>
              <a:t>about</a:t>
            </a:r>
            <a:r>
              <a:rPr lang="hu-HU" altLang="hu-HU" dirty="0"/>
              <a:t> 200 </a:t>
            </a:r>
            <a:r>
              <a:rPr lang="hu-HU" altLang="hu-HU" dirty="0" err="1"/>
              <a:t>nms</a:t>
            </a:r>
            <a:r>
              <a:rPr lang="hu-HU" altLang="hu-HU" dirty="0"/>
              <a:t> and a </a:t>
            </a:r>
            <a:r>
              <a:rPr lang="hu-HU" altLang="hu-HU" dirty="0" err="1"/>
              <a:t>very</a:t>
            </a:r>
            <a:r>
              <a:rPr lang="hu-HU" altLang="hu-HU" dirty="0"/>
              <a:t> </a:t>
            </a:r>
            <a:r>
              <a:rPr lang="hu-HU" altLang="hu-HU" dirty="0" err="1"/>
              <a:t>narrow</a:t>
            </a:r>
            <a:r>
              <a:rPr lang="hu-HU" altLang="hu-HU" dirty="0"/>
              <a:t> </a:t>
            </a:r>
            <a:r>
              <a:rPr lang="hu-HU" altLang="hu-HU" dirty="0" err="1"/>
              <a:t>size</a:t>
            </a:r>
            <a:r>
              <a:rPr lang="hu-HU" altLang="hu-HU" dirty="0"/>
              <a:t> </a:t>
            </a:r>
            <a:r>
              <a:rPr lang="hu-HU" altLang="hu-HU" dirty="0" err="1"/>
              <a:t>distribution</a:t>
            </a:r>
            <a:r>
              <a:rPr lang="hu-HU" altLang="hu-HU" dirty="0"/>
              <a:t>.</a:t>
            </a:r>
          </a:p>
          <a:p>
            <a:r>
              <a:rPr lang="hu-HU" altLang="hu-HU" dirty="0" err="1"/>
              <a:t>However</a:t>
            </a:r>
            <a:r>
              <a:rPr lang="hu-HU" altLang="hu-HU" dirty="0"/>
              <a:t>, in </a:t>
            </a:r>
            <a:r>
              <a:rPr lang="hu-HU" altLang="hu-HU" dirty="0" err="1"/>
              <a:t>these</a:t>
            </a:r>
            <a:r>
              <a:rPr lang="hu-HU" altLang="hu-HU" dirty="0"/>
              <a:t> </a:t>
            </a:r>
            <a:r>
              <a:rPr lang="hu-HU" altLang="hu-HU" dirty="0" err="1"/>
              <a:t>samples</a:t>
            </a:r>
            <a:r>
              <a:rPr lang="hu-HU" altLang="hu-HU" dirty="0"/>
              <a:t> </a:t>
            </a:r>
            <a:r>
              <a:rPr lang="hu-HU" altLang="hu-HU" dirty="0" err="1"/>
              <a:t>the</a:t>
            </a:r>
            <a:r>
              <a:rPr lang="hu-HU" altLang="hu-HU" dirty="0"/>
              <a:t> </a:t>
            </a:r>
            <a:r>
              <a:rPr lang="hu-HU" altLang="hu-HU" dirty="0" err="1"/>
              <a:t>forming</a:t>
            </a:r>
            <a:r>
              <a:rPr lang="hu-HU" altLang="hu-HU" baseline="0" dirty="0"/>
              <a:t> </a:t>
            </a:r>
            <a:r>
              <a:rPr lang="hu-HU" altLang="hu-HU" dirty="0" err="1"/>
              <a:t>polymer</a:t>
            </a:r>
            <a:r>
              <a:rPr lang="hu-HU" altLang="hu-HU" dirty="0"/>
              <a:t> </a:t>
            </a:r>
            <a:r>
              <a:rPr lang="hu-HU" altLang="hu-HU" dirty="0" err="1"/>
              <a:t>suspensions</a:t>
            </a:r>
            <a:r>
              <a:rPr lang="hu-HU" altLang="hu-HU" dirty="0"/>
              <a:t> </a:t>
            </a:r>
            <a:r>
              <a:rPr lang="hu-HU" altLang="hu-HU" dirty="0" err="1"/>
              <a:t>were</a:t>
            </a:r>
            <a:r>
              <a:rPr lang="hu-HU" altLang="hu-HU" dirty="0"/>
              <a:t> </a:t>
            </a:r>
            <a:r>
              <a:rPr lang="hu-HU" altLang="hu-HU" dirty="0" err="1"/>
              <a:t>too</a:t>
            </a:r>
            <a:r>
              <a:rPr lang="hu-HU" altLang="hu-HU" dirty="0"/>
              <a:t> </a:t>
            </a:r>
            <a:r>
              <a:rPr lang="hu-HU" altLang="hu-HU" dirty="0" err="1"/>
              <a:t>diluted</a:t>
            </a:r>
            <a:r>
              <a:rPr lang="hu-HU" altLang="hu-HU" dirty="0"/>
              <a:t>, we </a:t>
            </a:r>
            <a:r>
              <a:rPr lang="hu-HU" altLang="hu-HU" dirty="0" err="1"/>
              <a:t>suppose</a:t>
            </a:r>
            <a:r>
              <a:rPr lang="hu-HU" altLang="hu-HU" dirty="0"/>
              <a:t> </a:t>
            </a:r>
            <a:r>
              <a:rPr lang="hu-HU" altLang="hu-HU" dirty="0" err="1"/>
              <a:t>that</a:t>
            </a:r>
            <a:r>
              <a:rPr lang="hu-HU" altLang="hu-HU" dirty="0"/>
              <a:t> </a:t>
            </a:r>
            <a:r>
              <a:rPr lang="hu-HU" altLang="hu-HU" dirty="0" err="1"/>
              <a:t>the</a:t>
            </a:r>
            <a:r>
              <a:rPr lang="hu-HU" altLang="hu-HU" dirty="0"/>
              <a:t> </a:t>
            </a:r>
            <a:r>
              <a:rPr lang="hu-HU" altLang="hu-HU" dirty="0" err="1"/>
              <a:t>carbodiimed</a:t>
            </a:r>
            <a:r>
              <a:rPr lang="hu-HU" altLang="hu-HU" dirty="0"/>
              <a:t> made </a:t>
            </a:r>
            <a:r>
              <a:rPr lang="hu-HU" altLang="hu-HU" dirty="0" err="1"/>
              <a:t>the</a:t>
            </a:r>
            <a:r>
              <a:rPr lang="hu-HU" altLang="hu-HU" dirty="0"/>
              <a:t> </a:t>
            </a:r>
            <a:r>
              <a:rPr lang="hu-HU" altLang="hu-HU" dirty="0" err="1"/>
              <a:t>particles</a:t>
            </a:r>
            <a:r>
              <a:rPr lang="hu-HU" altLang="hu-HU" dirty="0"/>
              <a:t> </a:t>
            </a:r>
            <a:r>
              <a:rPr lang="hu-HU" altLang="hu-HU" dirty="0" err="1"/>
              <a:t>water</a:t>
            </a:r>
            <a:r>
              <a:rPr lang="hu-HU" altLang="hu-HU" dirty="0"/>
              <a:t> </a:t>
            </a:r>
            <a:r>
              <a:rPr lang="hu-HU" altLang="hu-HU" dirty="0" err="1"/>
              <a:t>soluble</a:t>
            </a:r>
            <a:r>
              <a:rPr lang="hu-HU" altLang="hu-HU" dirty="0"/>
              <a:t>, hence </a:t>
            </a:r>
            <a:r>
              <a:rPr lang="hu-HU" altLang="hu-HU" dirty="0" err="1"/>
              <a:t>the</a:t>
            </a:r>
            <a:r>
              <a:rPr lang="hu-HU" altLang="hu-HU" dirty="0"/>
              <a:t> </a:t>
            </a:r>
            <a:r>
              <a:rPr lang="hu-HU" altLang="hu-HU" dirty="0" err="1"/>
              <a:t>particle</a:t>
            </a:r>
            <a:r>
              <a:rPr lang="hu-HU" altLang="hu-HU" dirty="0"/>
              <a:t> </a:t>
            </a:r>
            <a:r>
              <a:rPr lang="hu-HU" altLang="hu-HU" dirty="0" err="1"/>
              <a:t>yield</a:t>
            </a:r>
            <a:r>
              <a:rPr lang="hu-HU" altLang="hu-HU" dirty="0"/>
              <a:t> </a:t>
            </a:r>
            <a:r>
              <a:rPr lang="hu-HU" altLang="hu-HU" dirty="0" err="1"/>
              <a:t>became</a:t>
            </a:r>
            <a:r>
              <a:rPr lang="hu-HU" altLang="hu-HU" dirty="0"/>
              <a:t> </a:t>
            </a:r>
            <a:r>
              <a:rPr lang="hu-HU" altLang="hu-HU" dirty="0" err="1"/>
              <a:t>very</a:t>
            </a:r>
            <a:r>
              <a:rPr lang="hu-HU" altLang="hu-HU" dirty="0"/>
              <a:t> </a:t>
            </a:r>
            <a:r>
              <a:rPr lang="hu-HU" altLang="hu-HU" dirty="0" err="1"/>
              <a:t>low</a:t>
            </a:r>
            <a:r>
              <a:rPr lang="hu-HU" altLang="hu-HU" dirty="0"/>
              <a:t>. In </a:t>
            </a:r>
            <a:r>
              <a:rPr lang="hu-HU" altLang="hu-HU" dirty="0" err="1"/>
              <a:t>this</a:t>
            </a:r>
            <a:r>
              <a:rPr lang="hu-HU" altLang="hu-HU" dirty="0"/>
              <a:t> </a:t>
            </a:r>
            <a:r>
              <a:rPr lang="hu-HU" altLang="hu-HU" dirty="0" err="1"/>
              <a:t>case</a:t>
            </a:r>
            <a:r>
              <a:rPr lang="hu-HU" altLang="hu-HU" dirty="0"/>
              <a:t> </a:t>
            </a:r>
            <a:r>
              <a:rPr lang="hu-HU" altLang="hu-HU" dirty="0" err="1"/>
              <a:t>the</a:t>
            </a:r>
            <a:r>
              <a:rPr lang="hu-HU" altLang="hu-HU" dirty="0"/>
              <a:t> </a:t>
            </a:r>
            <a:r>
              <a:rPr lang="hu-HU" altLang="hu-HU" dirty="0" err="1"/>
              <a:t>size</a:t>
            </a:r>
            <a:r>
              <a:rPr lang="hu-HU" altLang="hu-HU" dirty="0"/>
              <a:t> </a:t>
            </a:r>
            <a:r>
              <a:rPr lang="hu-HU" altLang="hu-HU" dirty="0" err="1"/>
              <a:t>measurment</a:t>
            </a:r>
            <a:r>
              <a:rPr lang="hu-HU" altLang="hu-HU" dirty="0"/>
              <a:t> </a:t>
            </a:r>
            <a:r>
              <a:rPr lang="hu-HU" altLang="hu-HU" dirty="0" err="1"/>
              <a:t>was</a:t>
            </a:r>
            <a:r>
              <a:rPr lang="hu-HU" altLang="hu-HU" dirty="0"/>
              <a:t> </a:t>
            </a:r>
            <a:r>
              <a:rPr lang="hu-HU" altLang="hu-HU" dirty="0" err="1"/>
              <a:t>not</a:t>
            </a:r>
            <a:r>
              <a:rPr lang="hu-HU" altLang="hu-HU" dirty="0"/>
              <a:t> </a:t>
            </a:r>
            <a:r>
              <a:rPr lang="hu-HU" altLang="hu-HU" dirty="0" err="1"/>
              <a:t>reliable</a:t>
            </a:r>
            <a:r>
              <a:rPr lang="hu-HU" altLang="hu-HU" dirty="0"/>
              <a:t>.</a:t>
            </a:r>
          </a:p>
          <a:p>
            <a:endParaRPr lang="hu-HU" dirty="0"/>
          </a:p>
        </p:txBody>
      </p:sp>
    </p:spTree>
    <p:extLst>
      <p:ext uri="{BB962C8B-B14F-4D97-AF65-F5344CB8AC3E}">
        <p14:creationId xmlns:p14="http://schemas.microsoft.com/office/powerpoint/2010/main" val="320672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err="1"/>
              <a:t>To</a:t>
            </a:r>
            <a:r>
              <a:rPr lang="hu-HU" altLang="hu-HU" dirty="0"/>
              <a:t> </a:t>
            </a:r>
            <a:r>
              <a:rPr lang="hu-HU" altLang="hu-HU" dirty="0" err="1"/>
              <a:t>prevent</a:t>
            </a:r>
            <a:r>
              <a:rPr lang="hu-HU" altLang="hu-HU" dirty="0"/>
              <a:t> </a:t>
            </a:r>
            <a:r>
              <a:rPr lang="hu-HU" altLang="hu-HU" dirty="0" err="1"/>
              <a:t>the</a:t>
            </a:r>
            <a:r>
              <a:rPr lang="hu-HU" altLang="hu-HU" dirty="0"/>
              <a:t> </a:t>
            </a:r>
            <a:r>
              <a:rPr lang="hu-HU" altLang="hu-HU" dirty="0" err="1"/>
              <a:t>water</a:t>
            </a:r>
            <a:r>
              <a:rPr lang="hu-HU" altLang="hu-HU" dirty="0"/>
              <a:t> </a:t>
            </a:r>
            <a:r>
              <a:rPr lang="hu-HU" altLang="hu-HU" dirty="0" err="1"/>
              <a:t>solubility</a:t>
            </a:r>
            <a:r>
              <a:rPr lang="hu-HU" altLang="hu-HU" dirty="0"/>
              <a:t> of </a:t>
            </a:r>
            <a:r>
              <a:rPr lang="hu-HU" altLang="hu-HU" dirty="0" err="1"/>
              <a:t>the</a:t>
            </a:r>
            <a:r>
              <a:rPr lang="hu-HU" altLang="hu-HU" dirty="0"/>
              <a:t> </a:t>
            </a:r>
            <a:r>
              <a:rPr lang="hu-HU" altLang="hu-HU" dirty="0" err="1"/>
              <a:t>cross</a:t>
            </a:r>
            <a:r>
              <a:rPr lang="hu-HU" altLang="hu-HU" dirty="0"/>
              <a:t>-linked </a:t>
            </a:r>
            <a:r>
              <a:rPr lang="hu-HU" altLang="hu-HU" dirty="0" err="1"/>
              <a:t>polymer</a:t>
            </a:r>
            <a:r>
              <a:rPr lang="hu-HU" altLang="hu-HU" dirty="0"/>
              <a:t> </a:t>
            </a:r>
            <a:r>
              <a:rPr lang="hu-HU" altLang="hu-HU" dirty="0" err="1"/>
              <a:t>particles</a:t>
            </a:r>
            <a:r>
              <a:rPr lang="hu-HU" altLang="hu-HU" dirty="0"/>
              <a:t>, </a:t>
            </a:r>
            <a:r>
              <a:rPr lang="hu-HU" altLang="hu-HU" dirty="0" err="1"/>
              <a:t>which</a:t>
            </a:r>
            <a:r>
              <a:rPr lang="hu-HU" altLang="hu-HU" dirty="0"/>
              <a:t> </a:t>
            </a:r>
            <a:r>
              <a:rPr lang="hu-HU" altLang="hu-HU" dirty="0" err="1"/>
              <a:t>was</a:t>
            </a:r>
            <a:r>
              <a:rPr lang="hu-HU" altLang="hu-HU" dirty="0"/>
              <a:t> </a:t>
            </a:r>
            <a:r>
              <a:rPr lang="hu-HU" altLang="hu-HU" dirty="0" err="1"/>
              <a:t>caused</a:t>
            </a:r>
            <a:r>
              <a:rPr lang="hu-HU" altLang="hu-HU" dirty="0"/>
              <a:t> </a:t>
            </a:r>
            <a:r>
              <a:rPr lang="hu-HU" altLang="hu-HU" dirty="0" err="1"/>
              <a:t>by</a:t>
            </a:r>
            <a:r>
              <a:rPr lang="hu-HU" altLang="hu-HU" dirty="0"/>
              <a:t> EDC </a:t>
            </a:r>
            <a:r>
              <a:rPr lang="hu-HU" altLang="hu-HU" dirty="0" err="1"/>
              <a:t>carbodiimide</a:t>
            </a:r>
            <a:r>
              <a:rPr lang="hu-HU" altLang="hu-HU" dirty="0"/>
              <a:t>, </a:t>
            </a:r>
            <a:r>
              <a:rPr lang="hu-HU" altLang="hu-HU" dirty="0" err="1"/>
              <a:t>dicyclohexyl-carbodiimide</a:t>
            </a:r>
            <a:r>
              <a:rPr lang="hu-HU" altLang="hu-HU" dirty="0"/>
              <a:t>, </a:t>
            </a:r>
            <a:r>
              <a:rPr lang="hu-HU" altLang="hu-HU" dirty="0" err="1"/>
              <a:t>abbreviated</a:t>
            </a:r>
            <a:r>
              <a:rPr lang="hu-HU" altLang="hu-HU" dirty="0"/>
              <a:t> DCC, </a:t>
            </a:r>
            <a:r>
              <a:rPr lang="hu-HU" altLang="hu-HU" dirty="0" err="1"/>
              <a:t>which</a:t>
            </a:r>
            <a:r>
              <a:rPr lang="hu-HU" altLang="hu-HU" dirty="0"/>
              <a:t> is a </a:t>
            </a:r>
            <a:r>
              <a:rPr lang="hu-HU" altLang="hu-HU" dirty="0" err="1"/>
              <a:t>water</a:t>
            </a:r>
            <a:r>
              <a:rPr lang="hu-HU" altLang="hu-HU" dirty="0"/>
              <a:t> </a:t>
            </a:r>
            <a:r>
              <a:rPr lang="hu-HU" altLang="hu-HU" dirty="0" err="1"/>
              <a:t>insoluble</a:t>
            </a:r>
            <a:r>
              <a:rPr lang="hu-HU" altLang="hu-HU" dirty="0"/>
              <a:t> </a:t>
            </a:r>
            <a:r>
              <a:rPr lang="hu-HU" altLang="hu-HU" dirty="0" err="1"/>
              <a:t>carbodiimide</a:t>
            </a:r>
            <a:r>
              <a:rPr lang="hu-HU" altLang="hu-HU" dirty="0"/>
              <a:t>,  </a:t>
            </a:r>
            <a:r>
              <a:rPr lang="hu-HU" altLang="hu-HU" dirty="0" err="1"/>
              <a:t>was</a:t>
            </a:r>
            <a:r>
              <a:rPr lang="hu-HU" altLang="hu-HU" dirty="0"/>
              <a:t> </a:t>
            </a:r>
            <a:r>
              <a:rPr lang="hu-HU" altLang="hu-HU" dirty="0" err="1"/>
              <a:t>used</a:t>
            </a:r>
            <a:r>
              <a:rPr lang="hu-HU" altLang="hu-HU" dirty="0"/>
              <a:t> </a:t>
            </a:r>
            <a:r>
              <a:rPr lang="hu-HU" altLang="hu-HU" dirty="0" err="1"/>
              <a:t>as</a:t>
            </a:r>
            <a:r>
              <a:rPr lang="hu-HU" altLang="hu-HU" dirty="0"/>
              <a:t> </a:t>
            </a:r>
            <a:r>
              <a:rPr lang="hu-HU" altLang="hu-HU" dirty="0" err="1"/>
              <a:t>cross-linker</a:t>
            </a:r>
            <a:r>
              <a:rPr lang="hu-HU" altLang="hu-HU" dirty="0"/>
              <a:t>.</a:t>
            </a:r>
          </a:p>
          <a:p>
            <a:r>
              <a:rPr lang="hu-HU" altLang="hu-HU" dirty="0"/>
              <a:t>The </a:t>
            </a:r>
            <a:r>
              <a:rPr lang="hu-HU" altLang="hu-HU" dirty="0" err="1"/>
              <a:t>samples</a:t>
            </a:r>
            <a:r>
              <a:rPr lang="hu-HU" altLang="hu-HU" dirty="0"/>
              <a:t> </a:t>
            </a:r>
            <a:r>
              <a:rPr lang="hu-HU" altLang="hu-HU" dirty="0" err="1"/>
              <a:t>were</a:t>
            </a:r>
            <a:r>
              <a:rPr lang="hu-HU" altLang="hu-HU" dirty="0"/>
              <a:t> </a:t>
            </a:r>
            <a:r>
              <a:rPr lang="hu-HU" altLang="hu-HU" dirty="0" err="1"/>
              <a:t>prepared</a:t>
            </a:r>
            <a:r>
              <a:rPr lang="hu-HU" altLang="hu-HU" dirty="0"/>
              <a:t> </a:t>
            </a:r>
            <a:r>
              <a:rPr lang="hu-HU" altLang="hu-HU" dirty="0" err="1"/>
              <a:t>using</a:t>
            </a:r>
            <a:r>
              <a:rPr lang="hu-HU" altLang="hu-HU" dirty="0"/>
              <a:t> </a:t>
            </a:r>
            <a:r>
              <a:rPr lang="hu-HU" altLang="hu-HU" dirty="0" err="1"/>
              <a:t>the</a:t>
            </a:r>
            <a:r>
              <a:rPr lang="hu-HU" altLang="hu-HU" dirty="0"/>
              <a:t> </a:t>
            </a:r>
            <a:r>
              <a:rPr lang="hu-HU" altLang="hu-HU" dirty="0" err="1"/>
              <a:t>same</a:t>
            </a:r>
            <a:r>
              <a:rPr lang="hu-HU" altLang="hu-HU" dirty="0"/>
              <a:t> preparation </a:t>
            </a:r>
            <a:r>
              <a:rPr lang="hu-HU" altLang="hu-HU" dirty="0" err="1"/>
              <a:t>parameters</a:t>
            </a:r>
            <a:r>
              <a:rPr lang="hu-HU" altLang="hu-HU" dirty="0"/>
              <a:t>. </a:t>
            </a:r>
            <a:r>
              <a:rPr lang="hu-HU" altLang="hu-HU" dirty="0" err="1"/>
              <a:t>Using</a:t>
            </a:r>
            <a:r>
              <a:rPr lang="hu-HU" altLang="hu-HU" dirty="0"/>
              <a:t> DCC </a:t>
            </a:r>
            <a:r>
              <a:rPr lang="hu-HU" altLang="hu-HU" dirty="0" err="1"/>
              <a:t>resolved</a:t>
            </a:r>
            <a:r>
              <a:rPr lang="hu-HU" altLang="hu-HU" dirty="0"/>
              <a:t> </a:t>
            </a:r>
            <a:r>
              <a:rPr lang="hu-HU" altLang="hu-HU" dirty="0" err="1"/>
              <a:t>the</a:t>
            </a:r>
            <a:r>
              <a:rPr lang="hu-HU" altLang="hu-HU" dirty="0"/>
              <a:t> </a:t>
            </a:r>
            <a:r>
              <a:rPr lang="hu-HU" altLang="hu-HU" dirty="0" err="1"/>
              <a:t>water</a:t>
            </a:r>
            <a:r>
              <a:rPr lang="hu-HU" altLang="hu-HU" dirty="0"/>
              <a:t> </a:t>
            </a:r>
            <a:r>
              <a:rPr lang="hu-HU" altLang="hu-HU" dirty="0" err="1"/>
              <a:t>solubility</a:t>
            </a:r>
            <a:r>
              <a:rPr lang="hu-HU" altLang="hu-HU" dirty="0"/>
              <a:t> of </a:t>
            </a:r>
            <a:r>
              <a:rPr lang="hu-HU" altLang="hu-HU" dirty="0" err="1"/>
              <a:t>the</a:t>
            </a:r>
            <a:r>
              <a:rPr lang="hu-HU" altLang="hu-HU" dirty="0"/>
              <a:t> </a:t>
            </a:r>
            <a:r>
              <a:rPr lang="hu-HU" altLang="hu-HU" dirty="0" err="1"/>
              <a:t>particles</a:t>
            </a:r>
            <a:r>
              <a:rPr lang="hu-HU" altLang="hu-HU" dirty="0"/>
              <a:t>. A </a:t>
            </a:r>
            <a:r>
              <a:rPr lang="hu-HU" altLang="hu-HU" dirty="0" err="1"/>
              <a:t>very</a:t>
            </a:r>
            <a:r>
              <a:rPr lang="hu-HU" altLang="hu-HU" dirty="0"/>
              <a:t> </a:t>
            </a:r>
            <a:r>
              <a:rPr lang="hu-HU" altLang="hu-HU" dirty="0" err="1"/>
              <a:t>good</a:t>
            </a:r>
            <a:r>
              <a:rPr lang="hu-HU" altLang="hu-HU" dirty="0"/>
              <a:t> </a:t>
            </a:r>
            <a:r>
              <a:rPr lang="hu-HU" altLang="hu-HU" dirty="0" err="1"/>
              <a:t>encapsulation</a:t>
            </a:r>
            <a:r>
              <a:rPr lang="hu-HU" altLang="hu-HU" dirty="0"/>
              <a:t> </a:t>
            </a:r>
            <a:r>
              <a:rPr lang="hu-HU" altLang="hu-HU" dirty="0" err="1"/>
              <a:t>efficiency</a:t>
            </a:r>
            <a:r>
              <a:rPr lang="hu-HU" altLang="hu-HU" dirty="0"/>
              <a:t> </a:t>
            </a:r>
            <a:r>
              <a:rPr lang="hu-HU" altLang="hu-HU" dirty="0" err="1"/>
              <a:t>was</a:t>
            </a:r>
            <a:r>
              <a:rPr lang="hu-HU" altLang="hu-HU" dirty="0"/>
              <a:t> </a:t>
            </a:r>
            <a:r>
              <a:rPr lang="hu-HU" altLang="hu-HU" dirty="0" err="1"/>
              <a:t>obtained</a:t>
            </a:r>
            <a:r>
              <a:rPr lang="hu-HU" altLang="hu-HU" dirty="0"/>
              <a:t>.</a:t>
            </a:r>
            <a:endParaRPr lang="hu-HU" dirty="0"/>
          </a:p>
        </p:txBody>
      </p:sp>
    </p:spTree>
    <p:extLst>
      <p:ext uri="{BB962C8B-B14F-4D97-AF65-F5344CB8AC3E}">
        <p14:creationId xmlns:p14="http://schemas.microsoft.com/office/powerpoint/2010/main" val="78875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err="1"/>
              <a:t>From</a:t>
            </a:r>
            <a:r>
              <a:rPr lang="hu-HU" altLang="hu-HU" dirty="0"/>
              <a:t> </a:t>
            </a:r>
            <a:r>
              <a:rPr lang="hu-HU" altLang="hu-HU" dirty="0" err="1"/>
              <a:t>the</a:t>
            </a:r>
            <a:r>
              <a:rPr lang="hu-HU" altLang="hu-HU" dirty="0"/>
              <a:t> </a:t>
            </a:r>
            <a:r>
              <a:rPr lang="hu-HU" altLang="hu-HU" dirty="0" err="1"/>
              <a:t>Dynamic</a:t>
            </a:r>
            <a:r>
              <a:rPr lang="hu-HU" altLang="hu-HU" dirty="0"/>
              <a:t> </a:t>
            </a:r>
            <a:r>
              <a:rPr lang="hu-HU" altLang="hu-HU" dirty="0" err="1"/>
              <a:t>Lights</a:t>
            </a:r>
            <a:r>
              <a:rPr lang="hu-HU" altLang="hu-HU" dirty="0"/>
              <a:t> </a:t>
            </a:r>
            <a:r>
              <a:rPr lang="hu-HU" altLang="hu-HU" dirty="0" err="1"/>
              <a:t>Scatering</a:t>
            </a:r>
            <a:r>
              <a:rPr lang="hu-HU" altLang="hu-HU" dirty="0"/>
              <a:t> </a:t>
            </a:r>
            <a:r>
              <a:rPr lang="hu-HU" altLang="hu-HU" dirty="0" err="1"/>
              <a:t>measurement</a:t>
            </a:r>
            <a:r>
              <a:rPr lang="hu-HU" altLang="hu-HU" dirty="0"/>
              <a:t>  </a:t>
            </a:r>
            <a:r>
              <a:rPr lang="hu-HU" altLang="hu-HU" dirty="0" err="1"/>
              <a:t>low</a:t>
            </a:r>
            <a:r>
              <a:rPr lang="hu-HU" altLang="hu-HU" dirty="0"/>
              <a:t> </a:t>
            </a:r>
            <a:r>
              <a:rPr lang="hu-HU" altLang="hu-HU" dirty="0" err="1"/>
              <a:t>particle</a:t>
            </a:r>
            <a:r>
              <a:rPr lang="hu-HU" altLang="hu-HU" dirty="0"/>
              <a:t> </a:t>
            </a:r>
            <a:r>
              <a:rPr lang="hu-HU" altLang="hu-HU" dirty="0" err="1"/>
              <a:t>size</a:t>
            </a:r>
            <a:r>
              <a:rPr lang="hu-HU" altLang="hu-HU" dirty="0"/>
              <a:t> and a </a:t>
            </a:r>
            <a:r>
              <a:rPr lang="hu-HU" altLang="hu-HU" dirty="0" err="1"/>
              <a:t>narrow</a:t>
            </a:r>
            <a:r>
              <a:rPr lang="hu-HU" altLang="hu-HU" dirty="0"/>
              <a:t> </a:t>
            </a:r>
            <a:r>
              <a:rPr lang="hu-HU" altLang="hu-HU" dirty="0" err="1"/>
              <a:t>size</a:t>
            </a:r>
            <a:r>
              <a:rPr lang="hu-HU" altLang="hu-HU" dirty="0"/>
              <a:t> </a:t>
            </a:r>
            <a:r>
              <a:rPr lang="hu-HU" altLang="hu-HU" dirty="0" err="1"/>
              <a:t>distibution</a:t>
            </a:r>
            <a:r>
              <a:rPr lang="hu-HU" altLang="hu-HU" dirty="0"/>
              <a:t> </a:t>
            </a:r>
            <a:r>
              <a:rPr lang="hu-HU" altLang="hu-HU" dirty="0" err="1"/>
              <a:t>was</a:t>
            </a:r>
            <a:r>
              <a:rPr lang="hu-HU" altLang="hu-HU" dirty="0"/>
              <a:t> </a:t>
            </a:r>
            <a:r>
              <a:rPr lang="hu-HU" altLang="hu-HU" dirty="0" err="1"/>
              <a:t>obtained</a:t>
            </a:r>
            <a:r>
              <a:rPr lang="hu-HU" altLang="hu-HU" dirty="0"/>
              <a:t>. </a:t>
            </a:r>
          </a:p>
          <a:p>
            <a:r>
              <a:rPr lang="hu-HU" dirty="0"/>
              <a:t>The </a:t>
            </a:r>
            <a:r>
              <a:rPr lang="hu-HU" dirty="0" err="1"/>
              <a:t>hydrodynamic</a:t>
            </a:r>
            <a:r>
              <a:rPr lang="hu-HU" dirty="0"/>
              <a:t> </a:t>
            </a:r>
            <a:r>
              <a:rPr lang="hu-HU" dirty="0" err="1"/>
              <a:t>size</a:t>
            </a:r>
            <a:r>
              <a:rPr lang="hu-HU" dirty="0"/>
              <a:t> of </a:t>
            </a:r>
            <a:r>
              <a:rPr lang="hu-HU" dirty="0" err="1"/>
              <a:t>the</a:t>
            </a:r>
            <a:r>
              <a:rPr lang="hu-HU" dirty="0"/>
              <a:t> </a:t>
            </a:r>
            <a:r>
              <a:rPr lang="hu-HU" dirty="0" err="1"/>
              <a:t>particles</a:t>
            </a:r>
            <a:r>
              <a:rPr lang="hu-HU" dirty="0"/>
              <a:t> </a:t>
            </a:r>
            <a:r>
              <a:rPr lang="hu-HU" dirty="0" err="1"/>
              <a:t>were</a:t>
            </a:r>
            <a:r>
              <a:rPr lang="hu-HU" dirty="0"/>
              <a:t> </a:t>
            </a:r>
            <a:r>
              <a:rPr lang="hu-HU" dirty="0" err="1"/>
              <a:t>about</a:t>
            </a:r>
            <a:r>
              <a:rPr lang="hu-HU" dirty="0"/>
              <a:t> 200 </a:t>
            </a:r>
            <a:r>
              <a:rPr lang="hu-HU" dirty="0" err="1"/>
              <a:t>nms</a:t>
            </a:r>
            <a:r>
              <a:rPr lang="hu-HU" dirty="0"/>
              <a:t>.</a:t>
            </a:r>
          </a:p>
        </p:txBody>
      </p:sp>
    </p:spTree>
    <p:extLst>
      <p:ext uri="{BB962C8B-B14F-4D97-AF65-F5344CB8AC3E}">
        <p14:creationId xmlns:p14="http://schemas.microsoft.com/office/powerpoint/2010/main" val="41461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Encapsulating</a:t>
            </a:r>
            <a:r>
              <a:rPr lang="hu-HU" dirty="0"/>
              <a:t> </a:t>
            </a:r>
            <a:r>
              <a:rPr lang="hu-HU" dirty="0" err="1"/>
              <a:t>the</a:t>
            </a:r>
            <a:r>
              <a:rPr lang="hu-HU" dirty="0"/>
              <a:t> </a:t>
            </a:r>
            <a:r>
              <a:rPr lang="hu-HU" dirty="0" err="1"/>
              <a:t>active</a:t>
            </a:r>
            <a:r>
              <a:rPr lang="hu-HU" dirty="0"/>
              <a:t> </a:t>
            </a:r>
            <a:r>
              <a:rPr lang="hu-HU" dirty="0" err="1"/>
              <a:t>agents</a:t>
            </a:r>
            <a:r>
              <a:rPr lang="hu-HU" dirty="0"/>
              <a:t> </a:t>
            </a:r>
            <a:r>
              <a:rPr lang="hu-HU" dirty="0" err="1"/>
              <a:t>with</a:t>
            </a:r>
            <a:r>
              <a:rPr lang="hu-HU" dirty="0"/>
              <a:t> BSA and </a:t>
            </a:r>
            <a:r>
              <a:rPr lang="hu-HU" dirty="0" err="1"/>
              <a:t>using</a:t>
            </a:r>
            <a:r>
              <a:rPr lang="hu-HU" dirty="0"/>
              <a:t> DCC </a:t>
            </a:r>
            <a:r>
              <a:rPr lang="hu-HU" dirty="0" err="1"/>
              <a:t>at</a:t>
            </a:r>
            <a:r>
              <a:rPr lang="hu-HU" dirty="0"/>
              <a:t> </a:t>
            </a:r>
            <a:r>
              <a:rPr lang="hu-HU" dirty="0" err="1"/>
              <a:t>sample</a:t>
            </a:r>
            <a:r>
              <a:rPr lang="hu-HU" dirty="0"/>
              <a:t> cisH5, a </a:t>
            </a:r>
            <a:r>
              <a:rPr lang="hu-HU" dirty="0" err="1"/>
              <a:t>better</a:t>
            </a:r>
            <a:r>
              <a:rPr lang="hu-HU" dirty="0"/>
              <a:t> </a:t>
            </a:r>
            <a:r>
              <a:rPr lang="hu-HU" dirty="0" err="1"/>
              <a:t>production</a:t>
            </a:r>
            <a:r>
              <a:rPr lang="hu-HU" dirty="0"/>
              <a:t> </a:t>
            </a:r>
            <a:r>
              <a:rPr lang="hu-HU" dirty="0" err="1"/>
              <a:t>yield</a:t>
            </a:r>
            <a:r>
              <a:rPr lang="hu-HU" dirty="0"/>
              <a:t> and </a:t>
            </a:r>
            <a:r>
              <a:rPr lang="hu-HU" dirty="0" err="1"/>
              <a:t>encapsulation</a:t>
            </a:r>
            <a:r>
              <a:rPr lang="hu-HU" dirty="0"/>
              <a:t> </a:t>
            </a:r>
            <a:r>
              <a:rPr lang="hu-HU" dirty="0" err="1"/>
              <a:t>efficiency</a:t>
            </a:r>
            <a:r>
              <a:rPr lang="hu-HU" dirty="0"/>
              <a:t> </a:t>
            </a:r>
            <a:r>
              <a:rPr lang="hu-HU" dirty="0" err="1"/>
              <a:t>were</a:t>
            </a:r>
            <a:r>
              <a:rPr lang="hu-HU" dirty="0"/>
              <a:t> </a:t>
            </a:r>
            <a:r>
              <a:rPr lang="hu-HU" dirty="0" err="1"/>
              <a:t>obtained</a:t>
            </a:r>
            <a:r>
              <a:rPr lang="hu-HU" dirty="0"/>
              <a:t> </a:t>
            </a:r>
            <a:r>
              <a:rPr lang="hu-HU" dirty="0" err="1"/>
              <a:t>compared</a:t>
            </a:r>
            <a:r>
              <a:rPr lang="hu-HU" dirty="0"/>
              <a:t> </a:t>
            </a:r>
            <a:r>
              <a:rPr lang="hu-HU" dirty="0" err="1"/>
              <a:t>with</a:t>
            </a:r>
            <a:r>
              <a:rPr lang="hu-HU" dirty="0"/>
              <a:t> </a:t>
            </a:r>
            <a:r>
              <a:rPr lang="hu-HU" dirty="0" err="1"/>
              <a:t>the</a:t>
            </a:r>
            <a:r>
              <a:rPr lang="hu-HU" dirty="0"/>
              <a:t> </a:t>
            </a:r>
            <a:r>
              <a:rPr lang="hu-HU" dirty="0" err="1"/>
              <a:t>sample</a:t>
            </a:r>
            <a:r>
              <a:rPr lang="hu-HU" dirty="0"/>
              <a:t> CIS 4 , </a:t>
            </a:r>
            <a:r>
              <a:rPr lang="hu-HU" dirty="0" err="1"/>
              <a:t>which</a:t>
            </a:r>
            <a:r>
              <a:rPr lang="hu-HU" dirty="0"/>
              <a:t> </a:t>
            </a:r>
            <a:r>
              <a:rPr lang="hu-HU" dirty="0" err="1"/>
              <a:t>was</a:t>
            </a:r>
            <a:r>
              <a:rPr lang="hu-HU" dirty="0"/>
              <a:t> </a:t>
            </a:r>
            <a:r>
              <a:rPr lang="hu-HU" dirty="0" err="1"/>
              <a:t>prepared</a:t>
            </a:r>
            <a:r>
              <a:rPr lang="hu-HU" dirty="0"/>
              <a:t> </a:t>
            </a:r>
            <a:r>
              <a:rPr lang="hu-HU" dirty="0" err="1"/>
              <a:t>without</a:t>
            </a:r>
            <a:r>
              <a:rPr lang="hu-HU" dirty="0"/>
              <a:t> DCC. The </a:t>
            </a:r>
            <a:r>
              <a:rPr lang="hu-HU" dirty="0" err="1"/>
              <a:t>sample</a:t>
            </a:r>
            <a:r>
              <a:rPr lang="hu-HU" dirty="0"/>
              <a:t> cisH5 </a:t>
            </a:r>
            <a:r>
              <a:rPr lang="hu-HU" dirty="0" err="1"/>
              <a:t>was</a:t>
            </a:r>
            <a:r>
              <a:rPr lang="hu-HU" dirty="0"/>
              <a:t> </a:t>
            </a:r>
            <a:r>
              <a:rPr lang="hu-HU" dirty="0" err="1"/>
              <a:t>also</a:t>
            </a:r>
            <a:r>
              <a:rPr lang="hu-HU" dirty="0"/>
              <a:t> more </a:t>
            </a:r>
            <a:r>
              <a:rPr lang="hu-HU" dirty="0" err="1"/>
              <a:t>stable</a:t>
            </a:r>
            <a:r>
              <a:rPr lang="hu-HU" dirty="0"/>
              <a:t> </a:t>
            </a:r>
            <a:r>
              <a:rPr lang="hu-HU" dirty="0" err="1"/>
              <a:t>than</a:t>
            </a:r>
            <a:r>
              <a:rPr lang="hu-HU" dirty="0"/>
              <a:t> </a:t>
            </a:r>
            <a:r>
              <a:rPr lang="hu-HU" dirty="0" err="1"/>
              <a:t>sample</a:t>
            </a:r>
            <a:r>
              <a:rPr lang="hu-HU" dirty="0"/>
              <a:t> cisH4.</a:t>
            </a:r>
          </a:p>
          <a:p>
            <a:r>
              <a:rPr lang="hu-HU" dirty="0" err="1"/>
              <a:t>So</a:t>
            </a:r>
            <a:r>
              <a:rPr lang="hu-HU" dirty="0"/>
              <a:t> </a:t>
            </a:r>
            <a:r>
              <a:rPr lang="hu-HU" dirty="0" err="1"/>
              <a:t>it</a:t>
            </a:r>
            <a:r>
              <a:rPr lang="hu-HU" dirty="0"/>
              <a:t> </a:t>
            </a:r>
            <a:r>
              <a:rPr lang="hu-HU" dirty="0" err="1"/>
              <a:t>can</a:t>
            </a:r>
            <a:r>
              <a:rPr lang="hu-HU" dirty="0"/>
              <a:t> be </a:t>
            </a:r>
            <a:r>
              <a:rPr lang="hu-HU" dirty="0" err="1"/>
              <a:t>conluded</a:t>
            </a:r>
            <a:r>
              <a:rPr lang="hu-HU" dirty="0"/>
              <a:t> </a:t>
            </a:r>
            <a:r>
              <a:rPr lang="hu-HU" dirty="0" err="1"/>
              <a:t>that</a:t>
            </a:r>
            <a:r>
              <a:rPr lang="hu-HU" dirty="0"/>
              <a:t> </a:t>
            </a:r>
            <a:r>
              <a:rPr lang="hu-HU" dirty="0" err="1"/>
              <a:t>the</a:t>
            </a:r>
            <a:r>
              <a:rPr lang="hu-HU" dirty="0"/>
              <a:t> </a:t>
            </a:r>
            <a:r>
              <a:rPr lang="hu-HU" dirty="0" err="1"/>
              <a:t>presence</a:t>
            </a:r>
            <a:r>
              <a:rPr lang="hu-HU" dirty="0"/>
              <a:t> of </a:t>
            </a:r>
            <a:r>
              <a:rPr lang="hu-HU" dirty="0" err="1"/>
              <a:t>active</a:t>
            </a:r>
            <a:r>
              <a:rPr lang="hu-HU" dirty="0"/>
              <a:t> </a:t>
            </a:r>
            <a:r>
              <a:rPr lang="hu-HU" dirty="0" err="1"/>
              <a:t>agents</a:t>
            </a:r>
            <a:r>
              <a:rPr lang="hu-HU" dirty="0"/>
              <a:t> </a:t>
            </a:r>
            <a:r>
              <a:rPr lang="hu-HU" dirty="0" err="1"/>
              <a:t>improve</a:t>
            </a:r>
            <a:r>
              <a:rPr lang="hu-HU" dirty="0"/>
              <a:t> </a:t>
            </a:r>
            <a:r>
              <a:rPr lang="hu-HU" dirty="0" err="1"/>
              <a:t>the</a:t>
            </a:r>
            <a:r>
              <a:rPr lang="hu-HU" dirty="0"/>
              <a:t> </a:t>
            </a:r>
            <a:r>
              <a:rPr lang="hu-HU" dirty="0" err="1"/>
              <a:t>particle</a:t>
            </a:r>
            <a:r>
              <a:rPr lang="hu-HU" dirty="0"/>
              <a:t> </a:t>
            </a:r>
            <a:r>
              <a:rPr lang="hu-HU" dirty="0" err="1"/>
              <a:t>size</a:t>
            </a:r>
            <a:r>
              <a:rPr lang="hu-HU" dirty="0"/>
              <a:t> and </a:t>
            </a:r>
            <a:r>
              <a:rPr lang="hu-HU" dirty="0" err="1"/>
              <a:t>using</a:t>
            </a:r>
            <a:r>
              <a:rPr lang="hu-HU" dirty="0"/>
              <a:t> DCC </a:t>
            </a:r>
            <a:r>
              <a:rPr lang="hu-HU" dirty="0" err="1"/>
              <a:t>with</a:t>
            </a:r>
            <a:r>
              <a:rPr lang="hu-HU" dirty="0"/>
              <a:t> </a:t>
            </a:r>
            <a:r>
              <a:rPr lang="hu-HU" dirty="0" err="1"/>
              <a:t>active</a:t>
            </a:r>
            <a:r>
              <a:rPr lang="hu-HU" dirty="0"/>
              <a:t> </a:t>
            </a:r>
            <a:r>
              <a:rPr lang="hu-HU" dirty="0" err="1"/>
              <a:t>agents</a:t>
            </a:r>
            <a:r>
              <a:rPr lang="hu-HU" dirty="0"/>
              <a:t> </a:t>
            </a:r>
            <a:r>
              <a:rPr lang="hu-HU" dirty="0" err="1"/>
              <a:t>improves</a:t>
            </a:r>
            <a:r>
              <a:rPr lang="hu-HU" dirty="0"/>
              <a:t> </a:t>
            </a:r>
            <a:r>
              <a:rPr lang="hu-HU" dirty="0" err="1"/>
              <a:t>the</a:t>
            </a:r>
            <a:r>
              <a:rPr lang="hu-HU" dirty="0"/>
              <a:t> EE and </a:t>
            </a:r>
            <a:r>
              <a:rPr lang="hu-HU" dirty="0" err="1"/>
              <a:t>the</a:t>
            </a:r>
            <a:r>
              <a:rPr lang="hu-HU" dirty="0"/>
              <a:t> </a:t>
            </a:r>
            <a:r>
              <a:rPr lang="hu-HU" dirty="0" err="1"/>
              <a:t>system</a:t>
            </a:r>
            <a:r>
              <a:rPr lang="hu-HU" dirty="0"/>
              <a:t> </a:t>
            </a:r>
            <a:r>
              <a:rPr lang="hu-HU" dirty="0" err="1"/>
              <a:t>stability</a:t>
            </a:r>
            <a:r>
              <a:rPr lang="hu-HU" dirty="0"/>
              <a:t>.</a:t>
            </a:r>
          </a:p>
        </p:txBody>
      </p:sp>
    </p:spTree>
    <p:extLst>
      <p:ext uri="{BB962C8B-B14F-4D97-AF65-F5344CB8AC3E}">
        <p14:creationId xmlns:p14="http://schemas.microsoft.com/office/powerpoint/2010/main" val="175632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209492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err="1"/>
              <a:t>Cisplatin</a:t>
            </a:r>
            <a:r>
              <a:rPr lang="hu-HU" altLang="hu-HU" dirty="0"/>
              <a:t> is </a:t>
            </a:r>
            <a:r>
              <a:rPr lang="hu-HU" altLang="hu-HU" dirty="0" err="1"/>
              <a:t>administrated</a:t>
            </a:r>
            <a:r>
              <a:rPr lang="hu-HU" altLang="hu-HU" dirty="0"/>
              <a:t> </a:t>
            </a:r>
            <a:r>
              <a:rPr lang="hu-HU" altLang="hu-HU" dirty="0" err="1"/>
              <a:t>intravenously</a:t>
            </a:r>
            <a:r>
              <a:rPr lang="hu-HU" altLang="hu-HU" dirty="0"/>
              <a:t> and </a:t>
            </a:r>
            <a:r>
              <a:rPr lang="hu-HU" altLang="hu-HU" dirty="0" err="1"/>
              <a:t>interferes</a:t>
            </a:r>
            <a:r>
              <a:rPr lang="hu-HU" altLang="hu-HU" dirty="0"/>
              <a:t> </a:t>
            </a:r>
            <a:r>
              <a:rPr lang="hu-HU" altLang="hu-HU" dirty="0" err="1"/>
              <a:t>with</a:t>
            </a:r>
            <a:r>
              <a:rPr lang="hu-HU" altLang="hu-HU" dirty="0"/>
              <a:t> DNA </a:t>
            </a:r>
            <a:r>
              <a:rPr lang="hu-HU" altLang="hu-HU" dirty="0" err="1"/>
              <a:t>replication</a:t>
            </a:r>
            <a:r>
              <a:rPr lang="hu-HU" altLang="hu-HU" dirty="0"/>
              <a:t>, </a:t>
            </a:r>
            <a:r>
              <a:rPr lang="hu-HU" altLang="hu-HU" dirty="0" err="1"/>
              <a:t>which</a:t>
            </a:r>
            <a:r>
              <a:rPr lang="hu-HU" altLang="hu-HU" dirty="0"/>
              <a:t> </a:t>
            </a:r>
            <a:r>
              <a:rPr lang="hu-HU" altLang="hu-HU" dirty="0" err="1"/>
              <a:t>kills</a:t>
            </a:r>
            <a:r>
              <a:rPr lang="hu-HU" altLang="hu-HU" dirty="0"/>
              <a:t> </a:t>
            </a:r>
            <a:r>
              <a:rPr lang="hu-HU" altLang="hu-HU" dirty="0" err="1"/>
              <a:t>the</a:t>
            </a:r>
            <a:r>
              <a:rPr lang="hu-HU" altLang="hu-HU" dirty="0"/>
              <a:t> </a:t>
            </a:r>
            <a:r>
              <a:rPr lang="hu-HU" altLang="hu-HU" dirty="0" err="1"/>
              <a:t>cancer</a:t>
            </a:r>
            <a:r>
              <a:rPr lang="hu-HU" altLang="hu-HU" dirty="0"/>
              <a:t> </a:t>
            </a:r>
            <a:r>
              <a:rPr lang="hu-HU" altLang="hu-HU" dirty="0" err="1"/>
              <a:t>cells</a:t>
            </a:r>
            <a:r>
              <a:rPr lang="hu-HU" altLang="hu-HU" dirty="0"/>
              <a:t>.</a:t>
            </a:r>
          </a:p>
          <a:p>
            <a:r>
              <a:rPr lang="hu-HU" altLang="hu-HU" dirty="0"/>
              <a:t>In 1978 </a:t>
            </a:r>
            <a:r>
              <a:rPr lang="hu-HU" altLang="hu-HU" dirty="0" err="1"/>
              <a:t>gained</a:t>
            </a:r>
            <a:r>
              <a:rPr lang="hu-HU" altLang="hu-HU" dirty="0"/>
              <a:t> </a:t>
            </a:r>
            <a:r>
              <a:rPr lang="hu-HU" altLang="hu-HU" dirty="0" err="1"/>
              <a:t>the</a:t>
            </a:r>
            <a:r>
              <a:rPr lang="hu-HU" altLang="hu-HU" dirty="0"/>
              <a:t> FDA </a:t>
            </a:r>
            <a:r>
              <a:rPr lang="hu-HU" altLang="hu-HU" dirty="0" err="1"/>
              <a:t>approval</a:t>
            </a:r>
            <a:r>
              <a:rPr lang="hu-HU" altLang="hu-HU" dirty="0"/>
              <a:t> </a:t>
            </a:r>
            <a:r>
              <a:rPr lang="hu-HU" altLang="hu-HU" dirty="0" err="1"/>
              <a:t>for</a:t>
            </a:r>
            <a:r>
              <a:rPr lang="hu-HU" altLang="hu-HU" dirty="0"/>
              <a:t> </a:t>
            </a:r>
            <a:r>
              <a:rPr lang="hu-HU" altLang="hu-HU" dirty="0" err="1"/>
              <a:t>treating</a:t>
            </a:r>
            <a:r>
              <a:rPr lang="hu-HU" altLang="hu-HU" dirty="0"/>
              <a:t> </a:t>
            </a:r>
            <a:r>
              <a:rPr lang="hu-HU" altLang="hu-HU" dirty="0" err="1"/>
              <a:t>testicular</a:t>
            </a:r>
            <a:r>
              <a:rPr lang="hu-HU" altLang="hu-HU" dirty="0"/>
              <a:t> and </a:t>
            </a:r>
            <a:r>
              <a:rPr lang="hu-HU" altLang="hu-HU" dirty="0" err="1"/>
              <a:t>ovarian</a:t>
            </a:r>
            <a:r>
              <a:rPr lang="hu-HU" altLang="hu-HU" dirty="0"/>
              <a:t> </a:t>
            </a:r>
            <a:r>
              <a:rPr lang="hu-HU" altLang="hu-HU" dirty="0" err="1"/>
              <a:t>cancer</a:t>
            </a:r>
            <a:r>
              <a:rPr lang="hu-HU" altLang="hu-HU" dirty="0"/>
              <a:t> (</a:t>
            </a:r>
            <a:r>
              <a:rPr lang="hu-HU" altLang="hu-HU" dirty="0" err="1"/>
              <a:t>Duan</a:t>
            </a:r>
            <a:r>
              <a:rPr lang="hu-HU" altLang="hu-HU" dirty="0"/>
              <a:t> </a:t>
            </a:r>
            <a:r>
              <a:rPr lang="hu-HU" altLang="hu-HU" dirty="0" err="1"/>
              <a:t>et</a:t>
            </a:r>
            <a:r>
              <a:rPr lang="hu-HU" altLang="hu-HU" dirty="0"/>
              <a:t> </a:t>
            </a:r>
            <a:r>
              <a:rPr lang="hu-HU" altLang="hu-HU" dirty="0" err="1"/>
              <a:t>al</a:t>
            </a:r>
            <a:r>
              <a:rPr lang="hu-HU" altLang="hu-HU" dirty="0"/>
              <a:t>., 2016).</a:t>
            </a:r>
          </a:p>
          <a:p>
            <a:r>
              <a:rPr lang="hu-HU" altLang="hu-HU" dirty="0" err="1"/>
              <a:t>Today</a:t>
            </a:r>
            <a:r>
              <a:rPr lang="hu-HU" altLang="hu-HU" dirty="0"/>
              <a:t> </a:t>
            </a:r>
            <a:r>
              <a:rPr lang="hu-HU" altLang="hu-HU" dirty="0" err="1"/>
              <a:t>cisplatin</a:t>
            </a:r>
            <a:r>
              <a:rPr lang="hu-HU" altLang="hu-HU" dirty="0"/>
              <a:t> </a:t>
            </a:r>
            <a:r>
              <a:rPr lang="hu-HU" altLang="hu-HU" dirty="0" err="1"/>
              <a:t>remains</a:t>
            </a:r>
            <a:r>
              <a:rPr lang="hu-HU" altLang="hu-HU" dirty="0"/>
              <a:t> </a:t>
            </a:r>
            <a:r>
              <a:rPr lang="hu-HU" altLang="hu-HU" dirty="0" err="1"/>
              <a:t>one</a:t>
            </a:r>
            <a:r>
              <a:rPr lang="hu-HU" altLang="hu-HU" dirty="0"/>
              <a:t> of </a:t>
            </a:r>
            <a:r>
              <a:rPr lang="hu-HU" altLang="hu-HU" dirty="0" err="1"/>
              <a:t>the</a:t>
            </a:r>
            <a:r>
              <a:rPr lang="hu-HU" altLang="hu-HU" dirty="0"/>
              <a:t> most </a:t>
            </a:r>
            <a:r>
              <a:rPr lang="hu-HU" altLang="hu-HU" dirty="0" err="1"/>
              <a:t>widely</a:t>
            </a:r>
            <a:r>
              <a:rPr lang="hu-HU" altLang="hu-HU" dirty="0"/>
              <a:t> </a:t>
            </a:r>
            <a:r>
              <a:rPr lang="hu-HU" altLang="hu-HU" dirty="0" err="1"/>
              <a:t>used</a:t>
            </a:r>
            <a:r>
              <a:rPr lang="hu-HU" altLang="hu-HU" dirty="0"/>
              <a:t> and </a:t>
            </a:r>
            <a:r>
              <a:rPr lang="hu-HU" altLang="hu-HU" dirty="0" err="1"/>
              <a:t>effective</a:t>
            </a:r>
            <a:r>
              <a:rPr lang="hu-HU" altLang="hu-HU" dirty="0"/>
              <a:t> </a:t>
            </a:r>
            <a:r>
              <a:rPr lang="hu-HU" altLang="hu-HU" dirty="0" err="1"/>
              <a:t>anticancer</a:t>
            </a:r>
            <a:r>
              <a:rPr lang="hu-HU" altLang="hu-HU" dirty="0"/>
              <a:t> </a:t>
            </a:r>
            <a:r>
              <a:rPr lang="hu-HU" altLang="hu-HU" dirty="0" err="1"/>
              <a:t>agent</a:t>
            </a:r>
            <a:r>
              <a:rPr lang="hu-HU" altLang="hu-HU" dirty="0"/>
              <a:t> </a:t>
            </a:r>
            <a:r>
              <a:rPr lang="hu-HU" altLang="hu-HU" dirty="0" err="1"/>
              <a:t>for</a:t>
            </a:r>
            <a:r>
              <a:rPr lang="hu-HU" altLang="hu-HU" dirty="0"/>
              <a:t> </a:t>
            </a:r>
            <a:r>
              <a:rPr lang="hu-HU" altLang="hu-HU" dirty="0" err="1"/>
              <a:t>the</a:t>
            </a:r>
            <a:r>
              <a:rPr lang="hu-HU" altLang="hu-HU" dirty="0"/>
              <a:t> </a:t>
            </a:r>
            <a:r>
              <a:rPr lang="hu-HU" altLang="hu-HU" dirty="0" err="1"/>
              <a:t>treatment</a:t>
            </a:r>
            <a:r>
              <a:rPr lang="hu-HU" altLang="hu-HU" dirty="0"/>
              <a:t> of a </a:t>
            </a:r>
            <a:r>
              <a:rPr lang="hu-HU" altLang="hu-HU" dirty="0" err="1"/>
              <a:t>variety</a:t>
            </a:r>
            <a:r>
              <a:rPr lang="hu-HU" altLang="hu-HU" dirty="0"/>
              <a:t> of </a:t>
            </a:r>
            <a:r>
              <a:rPr lang="hu-HU" altLang="hu-HU" dirty="0" err="1"/>
              <a:t>solid</a:t>
            </a:r>
            <a:r>
              <a:rPr lang="hu-HU" altLang="hu-HU" dirty="0"/>
              <a:t> </a:t>
            </a:r>
            <a:r>
              <a:rPr lang="hu-HU" altLang="hu-HU" dirty="0" err="1"/>
              <a:t>tumors</a:t>
            </a:r>
            <a:r>
              <a:rPr lang="hu-HU" altLang="hu-HU" dirty="0"/>
              <a:t>, </a:t>
            </a:r>
            <a:r>
              <a:rPr lang="hu-HU" altLang="hu-HU" dirty="0" err="1"/>
              <a:t>including</a:t>
            </a:r>
            <a:r>
              <a:rPr lang="hu-HU" altLang="hu-HU" dirty="0"/>
              <a:t> </a:t>
            </a:r>
            <a:r>
              <a:rPr lang="hu-HU" altLang="hu-HU" dirty="0" err="1"/>
              <a:t>sarcomas</a:t>
            </a:r>
            <a:r>
              <a:rPr lang="hu-HU" altLang="hu-HU" dirty="0"/>
              <a:t>, </a:t>
            </a:r>
            <a:r>
              <a:rPr lang="hu-HU" altLang="hu-HU" dirty="0" err="1"/>
              <a:t>carcinomas</a:t>
            </a:r>
            <a:r>
              <a:rPr lang="hu-HU" altLang="hu-HU" dirty="0"/>
              <a:t>, </a:t>
            </a:r>
            <a:r>
              <a:rPr lang="hu-HU" altLang="hu-HU" dirty="0" err="1"/>
              <a:t>liver</a:t>
            </a:r>
            <a:r>
              <a:rPr lang="hu-HU" altLang="hu-HU" dirty="0"/>
              <a:t>, </a:t>
            </a:r>
            <a:r>
              <a:rPr lang="hu-HU" altLang="hu-HU" dirty="0" err="1"/>
              <a:t>lung</a:t>
            </a:r>
            <a:r>
              <a:rPr lang="hu-HU" altLang="hu-HU" dirty="0"/>
              <a:t>, </a:t>
            </a:r>
            <a:r>
              <a:rPr lang="hu-HU" altLang="hu-HU" dirty="0" err="1"/>
              <a:t>ovarian</a:t>
            </a:r>
            <a:r>
              <a:rPr lang="hu-HU" altLang="hu-HU" dirty="0"/>
              <a:t>, </a:t>
            </a:r>
            <a:r>
              <a:rPr lang="hu-HU" altLang="hu-HU" dirty="0" err="1"/>
              <a:t>cervical</a:t>
            </a:r>
            <a:r>
              <a:rPr lang="hu-HU" altLang="hu-HU" dirty="0"/>
              <a:t> </a:t>
            </a:r>
            <a:r>
              <a:rPr lang="hu-HU" altLang="hu-HU" dirty="0" err="1"/>
              <a:t>cancer</a:t>
            </a:r>
            <a:r>
              <a:rPr lang="hu-HU" altLang="hu-HU" dirty="0"/>
              <a:t> (</a:t>
            </a:r>
            <a:r>
              <a:rPr lang="hu-HU" altLang="hu-HU" dirty="0" err="1"/>
              <a:t>Alam</a:t>
            </a:r>
            <a:r>
              <a:rPr lang="hu-HU" altLang="hu-HU" dirty="0"/>
              <a:t> </a:t>
            </a:r>
            <a:r>
              <a:rPr lang="hu-HU" altLang="hu-HU" dirty="0" err="1"/>
              <a:t>et</a:t>
            </a:r>
            <a:r>
              <a:rPr lang="hu-HU" altLang="hu-HU" dirty="0"/>
              <a:t> </a:t>
            </a:r>
            <a:r>
              <a:rPr lang="hu-HU" altLang="hu-HU" dirty="0" err="1"/>
              <a:t>al</a:t>
            </a:r>
            <a:r>
              <a:rPr lang="hu-HU" altLang="hu-HU" dirty="0"/>
              <a:t>., 2014).</a:t>
            </a:r>
          </a:p>
          <a:p>
            <a:r>
              <a:rPr lang="hu-HU" altLang="hu-HU" dirty="0" err="1"/>
              <a:t>Its</a:t>
            </a:r>
            <a:r>
              <a:rPr lang="hu-HU" altLang="hu-HU" dirty="0"/>
              <a:t> </a:t>
            </a:r>
            <a:r>
              <a:rPr lang="hu-HU" altLang="hu-HU" dirty="0" err="1"/>
              <a:t>use</a:t>
            </a:r>
            <a:r>
              <a:rPr lang="hu-HU" altLang="hu-HU" dirty="0"/>
              <a:t> is </a:t>
            </a:r>
            <a:r>
              <a:rPr lang="hu-HU" altLang="hu-HU" dirty="0" err="1"/>
              <a:t>associated</a:t>
            </a:r>
            <a:r>
              <a:rPr lang="hu-HU" altLang="hu-HU" dirty="0"/>
              <a:t> </a:t>
            </a:r>
            <a:r>
              <a:rPr lang="hu-HU" altLang="hu-HU" dirty="0" err="1"/>
              <a:t>with</a:t>
            </a:r>
            <a:r>
              <a:rPr lang="hu-HU" altLang="hu-HU" dirty="0"/>
              <a:t> </a:t>
            </a:r>
            <a:r>
              <a:rPr lang="hu-HU" altLang="hu-HU" dirty="0" err="1"/>
              <a:t>serious</a:t>
            </a:r>
            <a:r>
              <a:rPr lang="hu-HU" altLang="hu-HU" dirty="0"/>
              <a:t> </a:t>
            </a:r>
            <a:r>
              <a:rPr lang="hu-HU" altLang="hu-HU" dirty="0" err="1"/>
              <a:t>side-effects</a:t>
            </a:r>
            <a:r>
              <a:rPr lang="hu-HU" altLang="hu-HU" dirty="0"/>
              <a:t> like: </a:t>
            </a:r>
            <a:r>
              <a:rPr lang="hu-HU" altLang="hu-HU" dirty="0" err="1"/>
              <a:t>kidney</a:t>
            </a:r>
            <a:r>
              <a:rPr lang="hu-HU" altLang="hu-HU" dirty="0"/>
              <a:t> and </a:t>
            </a:r>
            <a:r>
              <a:rPr lang="hu-HU" altLang="hu-HU" dirty="0" err="1"/>
              <a:t>hearing</a:t>
            </a:r>
            <a:r>
              <a:rPr lang="hu-HU" altLang="hu-HU" dirty="0"/>
              <a:t> </a:t>
            </a:r>
            <a:r>
              <a:rPr lang="hu-HU" altLang="hu-HU" dirty="0" err="1"/>
              <a:t>problems</a:t>
            </a:r>
            <a:r>
              <a:rPr lang="hu-HU" altLang="hu-HU" dirty="0"/>
              <a:t>, </a:t>
            </a:r>
            <a:r>
              <a:rPr lang="hu-HU" altLang="hu-HU" dirty="0" err="1"/>
              <a:t>nerve</a:t>
            </a:r>
            <a:r>
              <a:rPr lang="hu-HU" altLang="hu-HU" dirty="0"/>
              <a:t> </a:t>
            </a:r>
            <a:r>
              <a:rPr lang="hu-HU" altLang="hu-HU" dirty="0" err="1"/>
              <a:t>damages</a:t>
            </a:r>
            <a:r>
              <a:rPr lang="hu-HU" altLang="hu-HU" dirty="0"/>
              <a:t> (</a:t>
            </a:r>
            <a:r>
              <a:rPr lang="hu-HU" altLang="hu-HU" dirty="0" err="1"/>
              <a:t>Gryparis</a:t>
            </a:r>
            <a:r>
              <a:rPr lang="hu-HU" altLang="hu-HU" dirty="0"/>
              <a:t> </a:t>
            </a:r>
            <a:r>
              <a:rPr lang="hu-HU" altLang="hu-HU" dirty="0" err="1"/>
              <a:t>et</a:t>
            </a:r>
            <a:r>
              <a:rPr lang="hu-HU" altLang="hu-HU" dirty="0"/>
              <a:t> </a:t>
            </a:r>
            <a:r>
              <a:rPr lang="hu-HU" altLang="hu-HU" dirty="0" err="1"/>
              <a:t>al</a:t>
            </a:r>
            <a:r>
              <a:rPr lang="hu-HU" altLang="hu-HU" dirty="0"/>
              <a:t>., 2007).</a:t>
            </a:r>
          </a:p>
          <a:p>
            <a:r>
              <a:rPr lang="en-GB" altLang="hu-HU" dirty="0"/>
              <a:t>The figure one shows that how many nanoparticle formulations are used for cisplatin delivery.</a:t>
            </a:r>
            <a:endParaRPr lang="hu-HU" altLang="hu-HU" dirty="0"/>
          </a:p>
        </p:txBody>
      </p:sp>
    </p:spTree>
    <p:extLst>
      <p:ext uri="{BB962C8B-B14F-4D97-AF65-F5344CB8AC3E}">
        <p14:creationId xmlns:p14="http://schemas.microsoft.com/office/powerpoint/2010/main" val="21726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altLang="hu-HU" dirty="0"/>
              <a:t>Sorafenib is a kinase inhibitor drug.</a:t>
            </a:r>
            <a:endParaRPr lang="hu-HU" altLang="hu-HU" dirty="0"/>
          </a:p>
          <a:p>
            <a:r>
              <a:rPr lang="hu-HU" altLang="hu-HU" dirty="0" err="1"/>
              <a:t>Beside</a:t>
            </a:r>
            <a:r>
              <a:rPr lang="hu-HU" altLang="hu-HU" dirty="0"/>
              <a:t> HCC </a:t>
            </a:r>
            <a:r>
              <a:rPr lang="hu-HU" altLang="hu-HU" dirty="0" err="1"/>
              <a:t>Sorafenib</a:t>
            </a:r>
            <a:r>
              <a:rPr lang="hu-HU" altLang="hu-HU" dirty="0"/>
              <a:t> is </a:t>
            </a:r>
            <a:r>
              <a:rPr lang="hu-HU" altLang="hu-HU" dirty="0" err="1"/>
              <a:t>used</a:t>
            </a:r>
            <a:r>
              <a:rPr lang="hu-HU" altLang="hu-HU" dirty="0"/>
              <a:t> </a:t>
            </a:r>
            <a:r>
              <a:rPr lang="hu-HU" altLang="hu-HU" dirty="0" err="1"/>
              <a:t>for</a:t>
            </a:r>
            <a:r>
              <a:rPr lang="hu-HU" altLang="hu-HU" dirty="0"/>
              <a:t> </a:t>
            </a:r>
            <a:r>
              <a:rPr lang="hu-HU" altLang="hu-HU" dirty="0" err="1"/>
              <a:t>the</a:t>
            </a:r>
            <a:r>
              <a:rPr lang="hu-HU" altLang="hu-HU" dirty="0"/>
              <a:t> </a:t>
            </a:r>
            <a:r>
              <a:rPr lang="hu-HU" altLang="hu-HU" dirty="0" err="1"/>
              <a:t>treatment</a:t>
            </a:r>
            <a:r>
              <a:rPr lang="hu-HU" altLang="hu-HU" dirty="0"/>
              <a:t> of </a:t>
            </a:r>
            <a:r>
              <a:rPr lang="hu-HU" altLang="hu-HU" dirty="0" err="1"/>
              <a:t>kidney</a:t>
            </a:r>
            <a:r>
              <a:rPr lang="hu-HU" altLang="hu-HU" dirty="0"/>
              <a:t> </a:t>
            </a:r>
            <a:r>
              <a:rPr lang="hu-HU" altLang="hu-HU" dirty="0" err="1"/>
              <a:t>cancer</a:t>
            </a:r>
            <a:r>
              <a:rPr lang="hu-HU" altLang="hu-HU" dirty="0"/>
              <a:t> and </a:t>
            </a:r>
            <a:r>
              <a:rPr lang="hu-HU" altLang="hu-HU" dirty="0" err="1"/>
              <a:t>thyroid</a:t>
            </a:r>
            <a:r>
              <a:rPr lang="hu-HU" altLang="hu-HU" dirty="0"/>
              <a:t> </a:t>
            </a:r>
            <a:r>
              <a:rPr lang="hu-HU" altLang="hu-HU" dirty="0" err="1"/>
              <a:t>cancer</a:t>
            </a:r>
            <a:r>
              <a:rPr lang="hu-HU" altLang="hu-HU" dirty="0"/>
              <a:t>.</a:t>
            </a:r>
            <a:endParaRPr lang="en-GB" altLang="hu-H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hu-HU" dirty="0"/>
              <a:t>Liver cancer is the fifth most common cancer in the world.</a:t>
            </a:r>
          </a:p>
          <a:p>
            <a:r>
              <a:rPr lang="en-GB" altLang="hu-HU" dirty="0"/>
              <a:t>The most common type of liver cancer is hepatocellular carcinoma (HCC).</a:t>
            </a:r>
            <a:endParaRPr lang="hu-HU" altLang="hu-HU" dirty="0"/>
          </a:p>
          <a:p>
            <a:pPr eaLnBrk="1" hangingPunct="1">
              <a:spcBef>
                <a:spcPct val="0"/>
              </a:spcBef>
            </a:pPr>
            <a:r>
              <a:rPr lang="en-GB" altLang="hu-HU" dirty="0"/>
              <a:t>Its mortality rate ranks third among all cancers.</a:t>
            </a:r>
          </a:p>
          <a:p>
            <a:pPr eaLnBrk="1" hangingPunct="1">
              <a:spcBef>
                <a:spcPct val="0"/>
              </a:spcBef>
            </a:pPr>
            <a:r>
              <a:rPr lang="en-GB" altLang="hu-HU" dirty="0"/>
              <a:t>It is often caused by hepatitis B or C or cirrhosis. (Gauthier &amp; Ho 2013).</a:t>
            </a:r>
            <a:endParaRPr lang="hu-HU" altLang="hu-HU" dirty="0"/>
          </a:p>
          <a:p>
            <a:r>
              <a:rPr lang="hu-HU" altLang="hu-HU" dirty="0"/>
              <a:t>The </a:t>
            </a:r>
            <a:r>
              <a:rPr lang="hu-HU" altLang="hu-HU" dirty="0" err="1"/>
              <a:t>table</a:t>
            </a:r>
            <a:r>
              <a:rPr lang="hu-HU" altLang="hu-HU" dirty="0"/>
              <a:t> shows </a:t>
            </a:r>
            <a:r>
              <a:rPr lang="hu-HU" altLang="hu-HU" dirty="0" err="1"/>
              <a:t>two</a:t>
            </a:r>
            <a:r>
              <a:rPr lang="hu-HU" altLang="hu-HU" dirty="0"/>
              <a:t> </a:t>
            </a:r>
            <a:r>
              <a:rPr lang="hu-HU" altLang="hu-HU" dirty="0" err="1"/>
              <a:t>clinical</a:t>
            </a:r>
            <a:r>
              <a:rPr lang="hu-HU" altLang="hu-HU" dirty="0"/>
              <a:t> </a:t>
            </a:r>
            <a:r>
              <a:rPr lang="hu-HU" altLang="hu-HU" dirty="0" err="1"/>
              <a:t>trials</a:t>
            </a:r>
            <a:r>
              <a:rPr lang="hu-HU" altLang="hu-HU" dirty="0"/>
              <a:t> of </a:t>
            </a:r>
            <a:r>
              <a:rPr lang="hu-HU" altLang="hu-HU" dirty="0" err="1"/>
              <a:t>two</a:t>
            </a:r>
            <a:r>
              <a:rPr lang="hu-HU" altLang="hu-HU" dirty="0"/>
              <a:t> </a:t>
            </a:r>
            <a:r>
              <a:rPr lang="hu-HU" altLang="hu-HU" dirty="0" err="1"/>
              <a:t>groups</a:t>
            </a:r>
            <a:r>
              <a:rPr lang="hu-HU" altLang="hu-HU" dirty="0"/>
              <a:t> of </a:t>
            </a:r>
            <a:r>
              <a:rPr lang="hu-HU" altLang="hu-HU" dirty="0" err="1"/>
              <a:t>patients</a:t>
            </a:r>
            <a:r>
              <a:rPr lang="hu-HU" altLang="hu-HU" dirty="0"/>
              <a:t>. The </a:t>
            </a:r>
            <a:r>
              <a:rPr lang="hu-HU" altLang="hu-HU" dirty="0" err="1"/>
              <a:t>first</a:t>
            </a:r>
            <a:r>
              <a:rPr lang="hu-HU" altLang="hu-HU" dirty="0"/>
              <a:t> </a:t>
            </a:r>
            <a:r>
              <a:rPr lang="hu-HU" altLang="hu-HU" dirty="0" err="1"/>
              <a:t>group</a:t>
            </a:r>
            <a:r>
              <a:rPr lang="hu-HU" altLang="hu-HU" dirty="0"/>
              <a:t> </a:t>
            </a:r>
            <a:r>
              <a:rPr lang="hu-HU" altLang="hu-HU" dirty="0" err="1"/>
              <a:t>was</a:t>
            </a:r>
            <a:r>
              <a:rPr lang="hu-HU" altLang="hu-HU" dirty="0"/>
              <a:t> </a:t>
            </a:r>
            <a:r>
              <a:rPr lang="hu-HU" altLang="hu-HU" dirty="0" err="1"/>
              <a:t>treated</a:t>
            </a:r>
            <a:r>
              <a:rPr lang="hu-HU" altLang="hu-HU" dirty="0"/>
              <a:t> </a:t>
            </a:r>
            <a:r>
              <a:rPr lang="hu-HU" altLang="hu-HU" dirty="0" err="1"/>
              <a:t>with</a:t>
            </a:r>
            <a:r>
              <a:rPr lang="hu-HU" altLang="hu-HU" dirty="0"/>
              <a:t> </a:t>
            </a:r>
            <a:r>
              <a:rPr lang="hu-HU" altLang="hu-HU" dirty="0" err="1"/>
              <a:t>sorafenib</a:t>
            </a:r>
            <a:r>
              <a:rPr lang="hu-HU" altLang="hu-HU" dirty="0"/>
              <a:t> and </a:t>
            </a:r>
            <a:r>
              <a:rPr lang="hu-HU" altLang="hu-HU" dirty="0" err="1"/>
              <a:t>the</a:t>
            </a:r>
            <a:r>
              <a:rPr lang="hu-HU" altLang="hu-HU" dirty="0"/>
              <a:t> </a:t>
            </a:r>
            <a:r>
              <a:rPr lang="hu-HU" altLang="hu-HU" dirty="0" err="1"/>
              <a:t>other</a:t>
            </a:r>
            <a:r>
              <a:rPr lang="hu-HU" altLang="hu-HU" dirty="0"/>
              <a:t> </a:t>
            </a:r>
            <a:r>
              <a:rPr lang="hu-HU" altLang="hu-HU" dirty="0" err="1"/>
              <a:t>group</a:t>
            </a:r>
            <a:r>
              <a:rPr lang="hu-HU" altLang="hu-HU" dirty="0"/>
              <a:t> </a:t>
            </a:r>
            <a:r>
              <a:rPr lang="hu-HU" altLang="hu-HU" dirty="0" err="1"/>
              <a:t>only</a:t>
            </a:r>
            <a:r>
              <a:rPr lang="hu-HU" altLang="hu-HU" dirty="0"/>
              <a:t> </a:t>
            </a:r>
            <a:r>
              <a:rPr lang="hu-HU" altLang="hu-HU" dirty="0" err="1"/>
              <a:t>with</a:t>
            </a:r>
            <a:r>
              <a:rPr lang="hu-HU" altLang="hu-HU" dirty="0"/>
              <a:t> placebo. The </a:t>
            </a:r>
            <a:r>
              <a:rPr lang="hu-HU" altLang="hu-HU" dirty="0" err="1"/>
              <a:t>patients</a:t>
            </a:r>
            <a:r>
              <a:rPr lang="hu-HU" altLang="hu-HU" dirty="0"/>
              <a:t> </a:t>
            </a:r>
            <a:r>
              <a:rPr lang="hu-HU" altLang="hu-HU" dirty="0" err="1"/>
              <a:t>treated</a:t>
            </a:r>
            <a:r>
              <a:rPr lang="hu-HU" altLang="hu-HU" dirty="0"/>
              <a:t> </a:t>
            </a:r>
            <a:r>
              <a:rPr lang="hu-HU" altLang="hu-HU" dirty="0" err="1"/>
              <a:t>with</a:t>
            </a:r>
            <a:r>
              <a:rPr lang="hu-HU" altLang="hu-HU" dirty="0"/>
              <a:t> </a:t>
            </a:r>
            <a:r>
              <a:rPr lang="hu-HU" altLang="hu-HU" dirty="0" err="1"/>
              <a:t>sorafenib</a:t>
            </a:r>
            <a:r>
              <a:rPr lang="hu-HU" altLang="hu-HU" dirty="0"/>
              <a:t> show </a:t>
            </a:r>
            <a:r>
              <a:rPr lang="hu-HU" altLang="hu-HU" dirty="0" err="1"/>
              <a:t>slower</a:t>
            </a:r>
            <a:r>
              <a:rPr lang="hu-HU" altLang="hu-HU" dirty="0"/>
              <a:t> </a:t>
            </a:r>
            <a:r>
              <a:rPr lang="hu-HU" altLang="hu-HU" dirty="0" err="1"/>
              <a:t>time</a:t>
            </a:r>
            <a:r>
              <a:rPr lang="hu-HU" altLang="hu-HU" dirty="0"/>
              <a:t> </a:t>
            </a:r>
            <a:r>
              <a:rPr lang="hu-HU" altLang="hu-HU" dirty="0" err="1"/>
              <a:t>to</a:t>
            </a:r>
            <a:r>
              <a:rPr lang="hu-HU" altLang="hu-HU" dirty="0"/>
              <a:t> </a:t>
            </a:r>
            <a:r>
              <a:rPr lang="hu-HU" altLang="hu-HU" dirty="0" err="1"/>
              <a:t>progression</a:t>
            </a:r>
            <a:r>
              <a:rPr lang="hu-HU" altLang="hu-HU" dirty="0"/>
              <a:t> of </a:t>
            </a:r>
            <a:r>
              <a:rPr lang="hu-HU" altLang="hu-HU" dirty="0" err="1"/>
              <a:t>the</a:t>
            </a:r>
            <a:r>
              <a:rPr lang="hu-HU" altLang="hu-HU" dirty="0"/>
              <a:t> </a:t>
            </a:r>
            <a:r>
              <a:rPr lang="hu-HU" altLang="hu-HU" dirty="0" err="1"/>
              <a:t>disease</a:t>
            </a:r>
            <a:r>
              <a:rPr lang="hu-HU" altLang="hu-HU" dirty="0"/>
              <a:t> and </a:t>
            </a:r>
            <a:r>
              <a:rPr lang="hu-HU" altLang="hu-HU" dirty="0" err="1"/>
              <a:t>the</a:t>
            </a:r>
            <a:r>
              <a:rPr lang="hu-HU" altLang="hu-HU" dirty="0"/>
              <a:t> </a:t>
            </a:r>
            <a:r>
              <a:rPr lang="hu-HU" altLang="hu-HU" dirty="0" err="1"/>
              <a:t>median</a:t>
            </a:r>
            <a:r>
              <a:rPr lang="hu-HU" altLang="hu-HU" dirty="0"/>
              <a:t> </a:t>
            </a:r>
            <a:r>
              <a:rPr lang="hu-HU" altLang="hu-HU" dirty="0" err="1"/>
              <a:t>survival</a:t>
            </a:r>
            <a:r>
              <a:rPr lang="hu-HU" altLang="hu-HU" dirty="0"/>
              <a:t> </a:t>
            </a:r>
            <a:r>
              <a:rPr lang="hu-HU" altLang="hu-HU" dirty="0" err="1"/>
              <a:t>was</a:t>
            </a:r>
            <a:r>
              <a:rPr lang="hu-HU" altLang="hu-HU" dirty="0"/>
              <a:t> </a:t>
            </a:r>
            <a:r>
              <a:rPr lang="hu-HU" altLang="hu-HU" dirty="0" err="1"/>
              <a:t>higher</a:t>
            </a:r>
            <a:r>
              <a:rPr lang="hu-HU" altLang="hu-HU" dirty="0"/>
              <a:t> </a:t>
            </a:r>
            <a:r>
              <a:rPr lang="hu-HU" altLang="hu-HU" dirty="0" err="1"/>
              <a:t>than</a:t>
            </a:r>
            <a:r>
              <a:rPr lang="hu-HU" altLang="hu-HU" dirty="0"/>
              <a:t> </a:t>
            </a:r>
            <a:r>
              <a:rPr lang="hu-HU" altLang="hu-HU" dirty="0" err="1"/>
              <a:t>patients</a:t>
            </a:r>
            <a:r>
              <a:rPr lang="hu-HU" altLang="hu-HU" dirty="0"/>
              <a:t> </a:t>
            </a:r>
            <a:r>
              <a:rPr lang="hu-HU" altLang="hu-HU" dirty="0" err="1"/>
              <a:t>treated</a:t>
            </a:r>
            <a:r>
              <a:rPr lang="hu-HU" altLang="hu-HU" dirty="0"/>
              <a:t> </a:t>
            </a:r>
            <a:r>
              <a:rPr lang="hu-HU" altLang="hu-HU" dirty="0" err="1"/>
              <a:t>with</a:t>
            </a:r>
            <a:r>
              <a:rPr lang="hu-HU" altLang="hu-HU" dirty="0"/>
              <a:t> placebo.</a:t>
            </a:r>
          </a:p>
          <a:p>
            <a:pPr eaLnBrk="1" hangingPunct="1">
              <a:spcBef>
                <a:spcPct val="0"/>
              </a:spcBef>
            </a:pPr>
            <a:r>
              <a:rPr lang="en-US" altLang="hu-HU" sz="1800" dirty="0">
                <a:solidFill>
                  <a:srgbClr val="000000"/>
                </a:solidFill>
                <a:latin typeface="Times New Roman" panose="02020603050405020304" pitchFamily="18" charset="0"/>
              </a:rPr>
              <a:t>At present, sorafenib is the only drug which is capable to prolong the life of patients suffered from advanced HCC </a:t>
            </a:r>
            <a:r>
              <a:rPr lang="hu-HU" altLang="hu-HU" sz="1800" dirty="0">
                <a:solidFill>
                  <a:srgbClr val="000000"/>
                </a:solidFill>
                <a:latin typeface="Times New Roman" panose="02020603050405020304" pitchFamily="18" charset="0"/>
              </a:rPr>
              <a:t>.</a:t>
            </a:r>
            <a:endParaRPr lang="hu-HU" altLang="hu-HU" dirty="0"/>
          </a:p>
          <a:p>
            <a:endParaRPr lang="hu-HU" dirty="0"/>
          </a:p>
        </p:txBody>
      </p:sp>
    </p:spTree>
    <p:extLst>
      <p:ext uri="{BB962C8B-B14F-4D97-AF65-F5344CB8AC3E}">
        <p14:creationId xmlns:p14="http://schemas.microsoft.com/office/powerpoint/2010/main" val="421479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err="1"/>
              <a:t>Disadvantages</a:t>
            </a:r>
            <a:r>
              <a:rPr lang="hu-HU" altLang="hu-HU" dirty="0"/>
              <a:t> of </a:t>
            </a:r>
            <a:r>
              <a:rPr lang="hu-HU" altLang="hu-HU" dirty="0" err="1"/>
              <a:t>these</a:t>
            </a:r>
            <a:r>
              <a:rPr lang="hu-HU" altLang="hu-HU" dirty="0"/>
              <a:t> </a:t>
            </a:r>
            <a:r>
              <a:rPr lang="hu-HU" altLang="hu-HU" dirty="0" err="1"/>
              <a:t>active</a:t>
            </a:r>
            <a:r>
              <a:rPr lang="hu-HU" altLang="hu-HU" dirty="0"/>
              <a:t> </a:t>
            </a:r>
            <a:r>
              <a:rPr lang="hu-HU" altLang="hu-HU" dirty="0" err="1"/>
              <a:t>agents</a:t>
            </a:r>
            <a:r>
              <a:rPr lang="hu-HU" altLang="hu-HU" dirty="0"/>
              <a:t> </a:t>
            </a:r>
            <a:r>
              <a:rPr lang="hu-HU" altLang="hu-HU" dirty="0" err="1"/>
              <a:t>are</a:t>
            </a:r>
            <a:r>
              <a:rPr lang="hu-HU" altLang="hu-HU" dirty="0"/>
              <a:t> </a:t>
            </a:r>
            <a:r>
              <a:rPr lang="hu-HU" altLang="hu-HU" dirty="0" err="1"/>
              <a:t>that</a:t>
            </a:r>
            <a:r>
              <a:rPr lang="hu-HU" altLang="hu-HU" dirty="0"/>
              <a:t> </a:t>
            </a:r>
            <a:r>
              <a:rPr lang="hu-HU" altLang="hu-HU" dirty="0" err="1"/>
              <a:t>they</a:t>
            </a:r>
            <a:r>
              <a:rPr lang="hu-HU" altLang="hu-HU" dirty="0"/>
              <a:t> </a:t>
            </a:r>
            <a:r>
              <a:rPr lang="hu-HU" altLang="hu-HU" dirty="0" err="1"/>
              <a:t>are</a:t>
            </a:r>
            <a:r>
              <a:rPr lang="hu-HU" altLang="hu-HU" dirty="0"/>
              <a:t> </a:t>
            </a:r>
            <a:r>
              <a:rPr lang="en-GB" altLang="hu-HU" dirty="0"/>
              <a:t>quickly recognized and removed by the immune system of the body before they reach their target</a:t>
            </a:r>
            <a:r>
              <a:rPr lang="hu-HU" altLang="hu-HU" dirty="0"/>
              <a:t> and </a:t>
            </a:r>
            <a:r>
              <a:rPr lang="hu-HU" altLang="hu-HU" dirty="0" err="1"/>
              <a:t>because</a:t>
            </a:r>
            <a:r>
              <a:rPr lang="en-GB" altLang="hu-HU" dirty="0"/>
              <a:t> </a:t>
            </a:r>
            <a:r>
              <a:rPr lang="hu-HU" altLang="hu-HU" dirty="0" err="1"/>
              <a:t>they</a:t>
            </a:r>
            <a:r>
              <a:rPr lang="hu-HU" altLang="hu-HU" dirty="0"/>
              <a:t> </a:t>
            </a:r>
            <a:r>
              <a:rPr lang="en-GB" altLang="hu-HU" dirty="0"/>
              <a:t>are not targeted in the body during their administration, their dose must be increased in order to reach the therapeutic level, </a:t>
            </a:r>
            <a:r>
              <a:rPr lang="hu-HU" altLang="hu-HU" dirty="0" err="1"/>
              <a:t>causing</a:t>
            </a:r>
            <a:r>
              <a:rPr lang="hu-HU" altLang="hu-HU" dirty="0"/>
              <a:t> </a:t>
            </a:r>
            <a:r>
              <a:rPr lang="en-GB" altLang="hu-HU" dirty="0"/>
              <a:t>serious side effects.</a:t>
            </a:r>
            <a:endParaRPr lang="hu-HU" altLang="hu-HU" dirty="0"/>
          </a:p>
          <a:p>
            <a:r>
              <a:rPr lang="hu-HU" altLang="hu-HU" dirty="0" err="1"/>
              <a:t>Nanoscale</a:t>
            </a:r>
            <a:r>
              <a:rPr lang="hu-HU" altLang="hu-HU" dirty="0"/>
              <a:t> </a:t>
            </a:r>
            <a:r>
              <a:rPr lang="hu-HU" altLang="hu-HU" dirty="0" err="1"/>
              <a:t>drug</a:t>
            </a:r>
            <a:r>
              <a:rPr lang="hu-HU" altLang="hu-HU" dirty="0"/>
              <a:t> </a:t>
            </a:r>
            <a:r>
              <a:rPr lang="hu-HU" altLang="hu-HU" dirty="0" err="1"/>
              <a:t>carriers</a:t>
            </a:r>
            <a:r>
              <a:rPr lang="hu-HU" altLang="hu-HU" dirty="0"/>
              <a:t> </a:t>
            </a:r>
            <a:r>
              <a:rPr lang="hu-HU" altLang="hu-HU" dirty="0" err="1"/>
              <a:t>offer</a:t>
            </a:r>
            <a:r>
              <a:rPr lang="hu-HU" altLang="hu-HU" dirty="0"/>
              <a:t> </a:t>
            </a:r>
            <a:r>
              <a:rPr lang="hu-HU" altLang="hu-HU" dirty="0" err="1"/>
              <a:t>many</a:t>
            </a:r>
            <a:r>
              <a:rPr lang="hu-HU" altLang="hu-HU" dirty="0"/>
              <a:t> </a:t>
            </a:r>
            <a:r>
              <a:rPr lang="hu-HU" altLang="hu-HU" dirty="0" err="1"/>
              <a:t>advantages</a:t>
            </a:r>
            <a:r>
              <a:rPr lang="hu-HU" altLang="hu-HU" dirty="0"/>
              <a:t> </a:t>
            </a:r>
            <a:r>
              <a:rPr lang="hu-HU" altLang="hu-HU" dirty="0" err="1"/>
              <a:t>compared</a:t>
            </a:r>
            <a:r>
              <a:rPr lang="hu-HU" altLang="hu-HU" dirty="0"/>
              <a:t> </a:t>
            </a:r>
            <a:r>
              <a:rPr lang="hu-HU" altLang="hu-HU" dirty="0" err="1"/>
              <a:t>with</a:t>
            </a:r>
            <a:r>
              <a:rPr lang="hu-HU" altLang="hu-HU" dirty="0"/>
              <a:t> </a:t>
            </a:r>
            <a:r>
              <a:rPr lang="hu-HU" altLang="hu-HU" dirty="0" err="1"/>
              <a:t>the</a:t>
            </a:r>
            <a:r>
              <a:rPr lang="hu-HU" altLang="hu-HU" dirty="0"/>
              <a:t> </a:t>
            </a:r>
            <a:r>
              <a:rPr lang="hu-HU" altLang="hu-HU" dirty="0" err="1"/>
              <a:t>bare</a:t>
            </a:r>
            <a:r>
              <a:rPr lang="hu-HU" altLang="hu-HU" dirty="0"/>
              <a:t> </a:t>
            </a:r>
            <a:r>
              <a:rPr lang="hu-HU" altLang="hu-HU" dirty="0" err="1"/>
              <a:t>chemo-drug</a:t>
            </a:r>
            <a:r>
              <a:rPr lang="hu-HU" altLang="hu-HU" dirty="0"/>
              <a:t>, </a:t>
            </a:r>
            <a:r>
              <a:rPr lang="hu-HU" altLang="hu-HU" dirty="0" err="1"/>
              <a:t>such</a:t>
            </a:r>
            <a:r>
              <a:rPr lang="hu-HU" altLang="hu-HU" dirty="0"/>
              <a:t> </a:t>
            </a:r>
            <a:r>
              <a:rPr lang="hu-HU" altLang="hu-HU" dirty="0" err="1"/>
              <a:t>as</a:t>
            </a:r>
            <a:r>
              <a:rPr lang="hu-HU" altLang="hu-HU" dirty="0"/>
              <a:t> </a:t>
            </a:r>
            <a:r>
              <a:rPr lang="hu-HU" altLang="hu-HU" dirty="0" err="1"/>
              <a:t>protection</a:t>
            </a:r>
            <a:r>
              <a:rPr lang="hu-HU" altLang="hu-HU" dirty="0"/>
              <a:t> </a:t>
            </a:r>
            <a:r>
              <a:rPr lang="hu-HU" altLang="hu-HU" dirty="0" err="1"/>
              <a:t>from</a:t>
            </a:r>
            <a:r>
              <a:rPr lang="hu-HU" altLang="hu-HU" dirty="0"/>
              <a:t> </a:t>
            </a:r>
            <a:r>
              <a:rPr lang="hu-HU" altLang="hu-HU" dirty="0" err="1"/>
              <a:t>degradation</a:t>
            </a:r>
            <a:r>
              <a:rPr lang="hu-HU" altLang="hu-HU" dirty="0"/>
              <a:t> in </a:t>
            </a:r>
            <a:r>
              <a:rPr lang="hu-HU" altLang="hu-HU" dirty="0" err="1"/>
              <a:t>the</a:t>
            </a:r>
            <a:r>
              <a:rPr lang="hu-HU" altLang="hu-HU" dirty="0"/>
              <a:t> </a:t>
            </a:r>
            <a:r>
              <a:rPr lang="hu-HU" altLang="hu-HU" dirty="0" err="1"/>
              <a:t>blood</a:t>
            </a:r>
            <a:r>
              <a:rPr lang="hu-HU" altLang="hu-HU" dirty="0"/>
              <a:t> </a:t>
            </a:r>
            <a:r>
              <a:rPr lang="hu-HU" altLang="hu-HU" dirty="0" err="1"/>
              <a:t>stream</a:t>
            </a:r>
            <a:r>
              <a:rPr lang="hu-HU" altLang="hu-HU" dirty="0"/>
              <a:t>, </a:t>
            </a:r>
            <a:r>
              <a:rPr lang="hu-HU" altLang="hu-HU" dirty="0" err="1"/>
              <a:t>better</a:t>
            </a:r>
            <a:r>
              <a:rPr lang="hu-HU" altLang="hu-HU" dirty="0"/>
              <a:t> </a:t>
            </a:r>
            <a:r>
              <a:rPr lang="hu-HU" altLang="hu-HU" dirty="0" err="1"/>
              <a:t>drug</a:t>
            </a:r>
            <a:r>
              <a:rPr lang="hu-HU" altLang="hu-HU" dirty="0"/>
              <a:t> </a:t>
            </a:r>
            <a:r>
              <a:rPr lang="hu-HU" altLang="hu-HU" dirty="0" err="1"/>
              <a:t>solubility</a:t>
            </a:r>
            <a:r>
              <a:rPr lang="hu-HU" altLang="hu-HU" dirty="0"/>
              <a:t> and </a:t>
            </a:r>
            <a:r>
              <a:rPr lang="hu-HU" altLang="hu-HU" dirty="0" err="1"/>
              <a:t>improved</a:t>
            </a:r>
            <a:r>
              <a:rPr lang="hu-HU" altLang="hu-HU" dirty="0"/>
              <a:t> </a:t>
            </a:r>
            <a:r>
              <a:rPr lang="hu-HU" altLang="hu-HU" dirty="0" err="1"/>
              <a:t>drug</a:t>
            </a:r>
            <a:r>
              <a:rPr lang="hu-HU" altLang="hu-HU" dirty="0"/>
              <a:t> </a:t>
            </a:r>
            <a:r>
              <a:rPr lang="hu-HU" altLang="hu-HU" dirty="0" err="1"/>
              <a:t>stability</a:t>
            </a:r>
            <a:r>
              <a:rPr lang="hu-HU" altLang="hu-HU" dirty="0"/>
              <a:t>.</a:t>
            </a:r>
          </a:p>
          <a:p>
            <a:r>
              <a:rPr lang="hu-HU" altLang="hu-HU" dirty="0" err="1"/>
              <a:t>With</a:t>
            </a:r>
            <a:r>
              <a:rPr lang="hu-HU" altLang="hu-HU" dirty="0"/>
              <a:t> </a:t>
            </a:r>
            <a:r>
              <a:rPr lang="hu-HU" altLang="hu-HU" dirty="0" err="1"/>
              <a:t>controlled</a:t>
            </a:r>
            <a:r>
              <a:rPr lang="hu-HU" altLang="hu-HU" dirty="0"/>
              <a:t> and </a:t>
            </a:r>
            <a:r>
              <a:rPr lang="hu-HU" altLang="hu-HU" dirty="0" err="1"/>
              <a:t>targeted</a:t>
            </a:r>
            <a:r>
              <a:rPr lang="hu-HU" altLang="hu-HU" dirty="0"/>
              <a:t> </a:t>
            </a:r>
            <a:r>
              <a:rPr lang="hu-HU" altLang="hu-HU" dirty="0" err="1"/>
              <a:t>drug</a:t>
            </a:r>
            <a:r>
              <a:rPr lang="hu-HU" altLang="hu-HU" dirty="0"/>
              <a:t> </a:t>
            </a:r>
            <a:r>
              <a:rPr lang="hu-HU" altLang="hu-HU" dirty="0" err="1"/>
              <a:t>delivery</a:t>
            </a:r>
            <a:r>
              <a:rPr lang="hu-HU" altLang="hu-HU" dirty="0"/>
              <a:t> </a:t>
            </a:r>
            <a:r>
              <a:rPr lang="hu-HU" altLang="hu-HU" dirty="0" err="1"/>
              <a:t>we</a:t>
            </a:r>
            <a:r>
              <a:rPr lang="hu-HU" altLang="hu-HU" dirty="0"/>
              <a:t> </a:t>
            </a:r>
            <a:r>
              <a:rPr lang="hu-HU" altLang="hu-HU" dirty="0" err="1"/>
              <a:t>can</a:t>
            </a:r>
            <a:r>
              <a:rPr lang="hu-HU" altLang="hu-HU" dirty="0"/>
              <a:t> </a:t>
            </a:r>
            <a:r>
              <a:rPr lang="hu-HU" altLang="hu-HU" dirty="0" err="1"/>
              <a:t>reduce</a:t>
            </a:r>
            <a:r>
              <a:rPr lang="hu-HU" altLang="hu-HU" dirty="0"/>
              <a:t> </a:t>
            </a:r>
            <a:r>
              <a:rPr lang="hu-HU" altLang="hu-HU" dirty="0" err="1"/>
              <a:t>the</a:t>
            </a:r>
            <a:r>
              <a:rPr lang="hu-HU" altLang="hu-HU" dirty="0"/>
              <a:t> d</a:t>
            </a:r>
            <a:r>
              <a:rPr lang="en-GB" altLang="hu-HU" dirty="0"/>
              <a:t>rug toxicity</a:t>
            </a:r>
            <a:r>
              <a:rPr lang="hu-HU" altLang="hu-HU" dirty="0"/>
              <a:t>,</a:t>
            </a:r>
            <a:r>
              <a:rPr lang="en-GB" altLang="hu-HU" dirty="0"/>
              <a:t> </a:t>
            </a:r>
            <a:r>
              <a:rPr lang="hu-HU" altLang="hu-HU" dirty="0" err="1"/>
              <a:t>the</a:t>
            </a:r>
            <a:r>
              <a:rPr lang="hu-HU" altLang="hu-HU" dirty="0"/>
              <a:t> </a:t>
            </a:r>
            <a:r>
              <a:rPr lang="en-GB" altLang="hu-HU" dirty="0"/>
              <a:t>adverse effects</a:t>
            </a:r>
            <a:r>
              <a:rPr lang="hu-HU" altLang="hu-HU" dirty="0"/>
              <a:t> and </a:t>
            </a:r>
            <a:r>
              <a:rPr lang="hu-HU" altLang="hu-HU" dirty="0" err="1"/>
              <a:t>the</a:t>
            </a:r>
            <a:r>
              <a:rPr lang="hu-HU" altLang="hu-HU" dirty="0"/>
              <a:t> </a:t>
            </a:r>
            <a:r>
              <a:rPr lang="hu-HU" altLang="hu-HU" dirty="0" err="1"/>
              <a:t>administrated</a:t>
            </a:r>
            <a:r>
              <a:rPr lang="hu-HU" altLang="hu-HU" dirty="0"/>
              <a:t> </a:t>
            </a:r>
            <a:r>
              <a:rPr lang="hu-HU" altLang="hu-HU" dirty="0" err="1"/>
              <a:t>doses</a:t>
            </a:r>
            <a:r>
              <a:rPr lang="hu-HU" altLang="hu-HU" dirty="0"/>
              <a:t>. </a:t>
            </a:r>
            <a:r>
              <a:rPr lang="en-GB" altLang="hu-HU" dirty="0"/>
              <a:t> </a:t>
            </a:r>
          </a:p>
        </p:txBody>
      </p:sp>
    </p:spTree>
    <p:extLst>
      <p:ext uri="{BB962C8B-B14F-4D97-AF65-F5344CB8AC3E}">
        <p14:creationId xmlns:p14="http://schemas.microsoft.com/office/powerpoint/2010/main" val="114596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hu-HU" sz="1200" dirty="0">
                <a:solidFill>
                  <a:srgbClr val="000000"/>
                </a:solidFill>
                <a:latin typeface="Times New Roman" panose="02020603050405020304" pitchFamily="18" charset="0"/>
              </a:rPr>
              <a:t>Currently there are several clinically approved nanoscale materials that are promising nanoparticle drug delivery systems that have shown reduced side effects and effective therapeutic levels (Cole &amp; Holland, 2015). </a:t>
            </a:r>
            <a:endParaRPr lang="hu-HU" altLang="hu-HU" sz="1200" dirty="0">
              <a:solidFill>
                <a:srgbClr val="000000"/>
              </a:solidFill>
              <a:latin typeface="Times New Roman" panose="02020603050405020304" pitchFamily="18" charset="0"/>
            </a:endParaRPr>
          </a:p>
          <a:p>
            <a:r>
              <a:rPr lang="hu-HU" altLang="hu-HU" dirty="0" err="1"/>
              <a:t>One</a:t>
            </a:r>
            <a:r>
              <a:rPr lang="hu-HU" altLang="hu-HU" dirty="0"/>
              <a:t> of </a:t>
            </a:r>
            <a:r>
              <a:rPr lang="hu-HU" altLang="hu-HU" dirty="0" err="1"/>
              <a:t>the</a:t>
            </a:r>
            <a:r>
              <a:rPr lang="hu-HU" altLang="hu-HU" dirty="0"/>
              <a:t> </a:t>
            </a:r>
            <a:r>
              <a:rPr lang="hu-HU" altLang="hu-HU" dirty="0" err="1"/>
              <a:t>controlled</a:t>
            </a:r>
            <a:r>
              <a:rPr lang="hu-HU" altLang="hu-HU" dirty="0"/>
              <a:t> and </a:t>
            </a:r>
            <a:r>
              <a:rPr lang="hu-HU" altLang="hu-HU" dirty="0" err="1"/>
              <a:t>targeted</a:t>
            </a:r>
            <a:r>
              <a:rPr lang="hu-HU" altLang="hu-HU" dirty="0"/>
              <a:t> </a:t>
            </a:r>
            <a:r>
              <a:rPr lang="hu-HU" altLang="hu-HU" dirty="0" err="1"/>
              <a:t>drug</a:t>
            </a:r>
            <a:r>
              <a:rPr lang="hu-HU" altLang="hu-HU" dirty="0"/>
              <a:t> </a:t>
            </a:r>
            <a:r>
              <a:rPr lang="hu-HU" altLang="hu-HU" dirty="0" err="1"/>
              <a:t>delivery</a:t>
            </a:r>
            <a:r>
              <a:rPr lang="hu-HU" altLang="hu-HU" dirty="0"/>
              <a:t> </a:t>
            </a:r>
            <a:r>
              <a:rPr lang="hu-HU" altLang="hu-HU" dirty="0" err="1"/>
              <a:t>systems</a:t>
            </a:r>
            <a:r>
              <a:rPr lang="hu-HU" altLang="hu-HU" dirty="0"/>
              <a:t> </a:t>
            </a:r>
            <a:r>
              <a:rPr lang="hu-HU" altLang="hu-HU" dirty="0" err="1"/>
              <a:t>are</a:t>
            </a:r>
            <a:r>
              <a:rPr lang="hu-HU" altLang="hu-HU" dirty="0"/>
              <a:t> </a:t>
            </a:r>
            <a:r>
              <a:rPr lang="hu-HU" altLang="hu-HU" dirty="0" err="1"/>
              <a:t>polymer</a:t>
            </a:r>
            <a:r>
              <a:rPr lang="hu-HU" altLang="hu-HU" dirty="0"/>
              <a:t> </a:t>
            </a:r>
            <a:r>
              <a:rPr lang="hu-HU" altLang="hu-HU" dirty="0" err="1"/>
              <a:t>based</a:t>
            </a:r>
            <a:r>
              <a:rPr lang="hu-HU" altLang="hu-HU" dirty="0"/>
              <a:t> n</a:t>
            </a:r>
            <a:r>
              <a:rPr lang="en-GB" altLang="hu-HU" dirty="0" err="1"/>
              <a:t>anocomposite</a:t>
            </a:r>
            <a:r>
              <a:rPr lang="en-GB" altLang="hu-HU" dirty="0"/>
              <a:t> particles </a:t>
            </a:r>
            <a:r>
              <a:rPr lang="hu-HU" altLang="hu-HU" dirty="0" err="1"/>
              <a:t>which</a:t>
            </a:r>
            <a:r>
              <a:rPr lang="en-GB" altLang="hu-HU" dirty="0"/>
              <a:t> can sustain release of active agent </a:t>
            </a:r>
            <a:r>
              <a:rPr lang="hu-HU" altLang="hu-HU" dirty="0" err="1"/>
              <a:t>by</a:t>
            </a:r>
            <a:r>
              <a:rPr lang="en-GB" altLang="hu-HU" dirty="0"/>
              <a:t> diffusion and their degradation</a:t>
            </a:r>
            <a:r>
              <a:rPr lang="hu-HU" altLang="hu-HU" dirty="0"/>
              <a:t>. In </a:t>
            </a:r>
            <a:r>
              <a:rPr lang="hu-HU" altLang="hu-HU" dirty="0" err="1"/>
              <a:t>this</a:t>
            </a:r>
            <a:r>
              <a:rPr lang="hu-HU" altLang="hu-HU" dirty="0"/>
              <a:t> </a:t>
            </a:r>
            <a:r>
              <a:rPr lang="hu-HU" altLang="hu-HU" dirty="0" err="1"/>
              <a:t>work</a:t>
            </a:r>
            <a:r>
              <a:rPr lang="hu-HU" altLang="hu-HU" dirty="0"/>
              <a:t> </a:t>
            </a:r>
            <a:r>
              <a:rPr lang="hu-HU" altLang="hu-HU" dirty="0" err="1"/>
              <a:t>the</a:t>
            </a:r>
            <a:r>
              <a:rPr lang="hu-HU" altLang="hu-HU" dirty="0"/>
              <a:t> </a:t>
            </a:r>
            <a:r>
              <a:rPr lang="hu-HU" altLang="hu-HU" dirty="0" err="1"/>
              <a:t>polymeric</a:t>
            </a:r>
            <a:r>
              <a:rPr lang="hu-HU" altLang="hu-HU" dirty="0"/>
              <a:t> </a:t>
            </a:r>
            <a:r>
              <a:rPr lang="hu-HU" altLang="hu-HU" dirty="0" err="1"/>
              <a:t>nanoformulation</a:t>
            </a:r>
            <a:r>
              <a:rPr lang="hu-HU" altLang="hu-HU" dirty="0"/>
              <a:t> </a:t>
            </a:r>
            <a:r>
              <a:rPr lang="hu-HU" altLang="hu-HU" dirty="0" err="1"/>
              <a:t>was</a:t>
            </a:r>
            <a:r>
              <a:rPr lang="hu-HU" altLang="hu-HU" dirty="0"/>
              <a:t> </a:t>
            </a:r>
            <a:r>
              <a:rPr lang="hu-HU" altLang="hu-HU" dirty="0" err="1"/>
              <a:t>used</a:t>
            </a:r>
            <a:r>
              <a:rPr lang="hu-HU" altLang="hu-HU" dirty="0"/>
              <a:t>.</a:t>
            </a:r>
            <a:endParaRPr lang="en-GB" altLang="hu-HU" sz="1800" dirty="0">
              <a:solidFill>
                <a:srgbClr val="000000"/>
              </a:solidFill>
              <a:latin typeface="Times New Roman" panose="02020603050405020304" pitchFamily="18" charset="0"/>
            </a:endParaRPr>
          </a:p>
          <a:p>
            <a:r>
              <a:rPr lang="en-GB" altLang="hu-HU" sz="1800" dirty="0">
                <a:solidFill>
                  <a:srgbClr val="000000"/>
                </a:solidFill>
                <a:latin typeface="Times New Roman" panose="02020603050405020304" pitchFamily="18" charset="0"/>
              </a:rPr>
              <a:t>So the aim of the work basically </a:t>
            </a:r>
            <a:r>
              <a:rPr lang="en-GB" altLang="hu-HU" dirty="0"/>
              <a:t>is to prepare </a:t>
            </a:r>
            <a:r>
              <a:rPr lang="hu-HU" altLang="hu-HU" dirty="0" err="1"/>
              <a:t>anticancer</a:t>
            </a:r>
            <a:r>
              <a:rPr lang="hu-HU" altLang="hu-HU" dirty="0"/>
              <a:t> </a:t>
            </a:r>
            <a:r>
              <a:rPr lang="hu-HU" altLang="hu-HU" dirty="0" err="1"/>
              <a:t>drug-loaded</a:t>
            </a:r>
            <a:r>
              <a:rPr lang="hu-HU" altLang="hu-HU" dirty="0"/>
              <a:t> </a:t>
            </a:r>
            <a:r>
              <a:rPr lang="en-GB" altLang="hu-HU" dirty="0"/>
              <a:t>nanocomposites</a:t>
            </a:r>
            <a:r>
              <a:rPr lang="hu-HU" altLang="hu-HU" dirty="0"/>
              <a:t> </a:t>
            </a:r>
            <a:r>
              <a:rPr lang="hu-HU" altLang="hu-HU" dirty="0" err="1"/>
              <a:t>that</a:t>
            </a:r>
            <a:r>
              <a:rPr lang="hu-HU" altLang="hu-HU" dirty="0"/>
              <a:t> </a:t>
            </a:r>
            <a:r>
              <a:rPr lang="hu-HU" altLang="hu-HU" dirty="0" err="1"/>
              <a:t>can</a:t>
            </a:r>
            <a:r>
              <a:rPr lang="hu-HU" altLang="hu-HU" dirty="0"/>
              <a:t> </a:t>
            </a:r>
            <a:r>
              <a:rPr lang="hu-HU" altLang="hu-HU" dirty="0" err="1"/>
              <a:t>become</a:t>
            </a:r>
            <a:r>
              <a:rPr lang="hu-HU" altLang="hu-HU" dirty="0"/>
              <a:t> </a:t>
            </a:r>
            <a:r>
              <a:rPr lang="hu-HU" altLang="hu-HU" dirty="0" err="1"/>
              <a:t>effective</a:t>
            </a:r>
            <a:r>
              <a:rPr lang="hu-HU" altLang="hu-HU" dirty="0"/>
              <a:t> </a:t>
            </a:r>
            <a:r>
              <a:rPr lang="hu-HU" altLang="hu-HU" dirty="0" err="1"/>
              <a:t>sustained</a:t>
            </a:r>
            <a:r>
              <a:rPr lang="hu-HU" altLang="hu-HU" dirty="0"/>
              <a:t> and </a:t>
            </a:r>
            <a:r>
              <a:rPr lang="hu-HU" altLang="hu-HU" dirty="0" err="1"/>
              <a:t>targeted</a:t>
            </a:r>
            <a:r>
              <a:rPr lang="hu-HU" altLang="hu-HU" dirty="0"/>
              <a:t> </a:t>
            </a:r>
            <a:r>
              <a:rPr lang="hu-HU" altLang="hu-HU" dirty="0" err="1"/>
              <a:t>drug</a:t>
            </a:r>
            <a:r>
              <a:rPr lang="hu-HU" altLang="hu-HU" dirty="0"/>
              <a:t> </a:t>
            </a:r>
            <a:r>
              <a:rPr lang="hu-HU" altLang="hu-HU" dirty="0" err="1"/>
              <a:t>delivery</a:t>
            </a:r>
            <a:r>
              <a:rPr lang="hu-HU" altLang="hu-HU" dirty="0"/>
              <a:t> </a:t>
            </a:r>
            <a:r>
              <a:rPr lang="hu-HU" altLang="hu-HU" dirty="0" err="1"/>
              <a:t>devices</a:t>
            </a:r>
            <a:r>
              <a:rPr lang="hu-HU" altLang="hu-HU" dirty="0"/>
              <a:t>. </a:t>
            </a:r>
            <a:r>
              <a:rPr lang="hu-HU" altLang="hu-HU" dirty="0" err="1"/>
              <a:t>Finding</a:t>
            </a:r>
            <a:r>
              <a:rPr lang="hu-HU" altLang="hu-HU" dirty="0"/>
              <a:t> of </a:t>
            </a:r>
            <a:r>
              <a:rPr lang="hu-HU" altLang="hu-HU" dirty="0" err="1"/>
              <a:t>the</a:t>
            </a:r>
            <a:r>
              <a:rPr lang="hu-HU" altLang="hu-HU" dirty="0"/>
              <a:t> </a:t>
            </a:r>
            <a:r>
              <a:rPr lang="hu-HU" altLang="hu-HU" dirty="0" err="1"/>
              <a:t>proper</a:t>
            </a:r>
            <a:r>
              <a:rPr lang="hu-HU" altLang="hu-HU" dirty="0"/>
              <a:t> </a:t>
            </a:r>
            <a:r>
              <a:rPr lang="hu-HU" altLang="hu-HU" dirty="0" err="1"/>
              <a:t>polymer</a:t>
            </a:r>
            <a:r>
              <a:rPr lang="hu-HU" altLang="hu-HU" dirty="0"/>
              <a:t> and </a:t>
            </a:r>
            <a:r>
              <a:rPr lang="hu-HU" altLang="hu-HU" dirty="0" err="1"/>
              <a:t>investigation</a:t>
            </a:r>
            <a:r>
              <a:rPr lang="hu-HU" altLang="hu-HU" dirty="0"/>
              <a:t> of </a:t>
            </a:r>
            <a:r>
              <a:rPr lang="hu-HU" altLang="hu-HU" dirty="0" err="1"/>
              <a:t>the</a:t>
            </a:r>
            <a:r>
              <a:rPr lang="hu-HU" altLang="hu-HU" dirty="0"/>
              <a:t> </a:t>
            </a:r>
            <a:r>
              <a:rPr lang="hu-HU" altLang="hu-HU" dirty="0" err="1"/>
              <a:t>encapsulation</a:t>
            </a:r>
            <a:r>
              <a:rPr lang="hu-HU" altLang="hu-HU" dirty="0"/>
              <a:t> </a:t>
            </a:r>
            <a:r>
              <a:rPr lang="hu-HU" altLang="hu-HU" dirty="0" err="1"/>
              <a:t>possibility</a:t>
            </a:r>
            <a:r>
              <a:rPr lang="hu-HU" altLang="hu-HU" dirty="0"/>
              <a:t> of </a:t>
            </a:r>
            <a:r>
              <a:rPr lang="hu-HU" altLang="hu-HU" dirty="0" err="1"/>
              <a:t>the</a:t>
            </a:r>
            <a:r>
              <a:rPr lang="hu-HU" altLang="hu-HU" dirty="0"/>
              <a:t> </a:t>
            </a:r>
            <a:r>
              <a:rPr lang="hu-HU" altLang="hu-HU" dirty="0" err="1"/>
              <a:t>active</a:t>
            </a:r>
            <a:r>
              <a:rPr lang="hu-HU" altLang="hu-HU" dirty="0"/>
              <a:t> </a:t>
            </a:r>
            <a:r>
              <a:rPr lang="hu-HU" altLang="hu-HU" dirty="0" err="1"/>
              <a:t>agents</a:t>
            </a:r>
            <a:r>
              <a:rPr lang="hu-HU" altLang="hu-HU" dirty="0"/>
              <a:t> in </a:t>
            </a:r>
            <a:r>
              <a:rPr lang="hu-HU" altLang="hu-HU" dirty="0" err="1"/>
              <a:t>the</a:t>
            </a:r>
            <a:r>
              <a:rPr lang="hu-HU" altLang="hu-HU" dirty="0"/>
              <a:t> </a:t>
            </a:r>
            <a:r>
              <a:rPr lang="hu-HU" altLang="hu-HU" dirty="0" err="1"/>
              <a:t>choosen</a:t>
            </a:r>
            <a:r>
              <a:rPr lang="hu-HU" altLang="hu-HU" dirty="0"/>
              <a:t> </a:t>
            </a:r>
            <a:r>
              <a:rPr lang="hu-HU" altLang="hu-HU" dirty="0" err="1"/>
              <a:t>polym</a:t>
            </a:r>
            <a:r>
              <a:rPr lang="en-GB" altLang="hu-HU" dirty="0"/>
              <a:t>e</a:t>
            </a:r>
            <a:r>
              <a:rPr lang="hu-HU" altLang="hu-HU" dirty="0"/>
              <a:t>r.</a:t>
            </a:r>
          </a:p>
          <a:p>
            <a:endParaRPr lang="hu-HU" dirty="0"/>
          </a:p>
        </p:txBody>
      </p:sp>
    </p:spTree>
    <p:extLst>
      <p:ext uri="{BB962C8B-B14F-4D97-AF65-F5344CB8AC3E}">
        <p14:creationId xmlns:p14="http://schemas.microsoft.com/office/powerpoint/2010/main" val="147850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altLang="hu-HU" dirty="0"/>
              <a:t>In </a:t>
            </a:r>
            <a:r>
              <a:rPr lang="hu-HU" altLang="hu-HU" dirty="0" err="1"/>
              <a:t>our</a:t>
            </a:r>
            <a:r>
              <a:rPr lang="hu-HU" altLang="hu-HU" dirty="0"/>
              <a:t> </a:t>
            </a:r>
            <a:r>
              <a:rPr lang="hu-HU" altLang="hu-HU" dirty="0" err="1"/>
              <a:t>previous</a:t>
            </a:r>
            <a:r>
              <a:rPr lang="hu-HU" altLang="hu-HU" dirty="0"/>
              <a:t> </a:t>
            </a:r>
            <a:r>
              <a:rPr lang="hu-HU" altLang="hu-HU" dirty="0" err="1"/>
              <a:t>work</a:t>
            </a:r>
            <a:r>
              <a:rPr lang="hu-HU" altLang="hu-HU" dirty="0"/>
              <a:t> </a:t>
            </a:r>
            <a:r>
              <a:rPr lang="hu-HU" altLang="hu-HU" dirty="0" err="1"/>
              <a:t>we</a:t>
            </a:r>
            <a:r>
              <a:rPr lang="hu-HU" altLang="hu-HU" dirty="0"/>
              <a:t> </a:t>
            </a:r>
            <a:r>
              <a:rPr lang="hu-HU" altLang="hu-HU" dirty="0" err="1"/>
              <a:t>managed</a:t>
            </a:r>
            <a:r>
              <a:rPr lang="hu-HU" altLang="hu-HU" dirty="0"/>
              <a:t> </a:t>
            </a:r>
            <a:r>
              <a:rPr lang="hu-HU" altLang="hu-HU" dirty="0" err="1"/>
              <a:t>to</a:t>
            </a:r>
            <a:r>
              <a:rPr lang="hu-HU" altLang="hu-HU" dirty="0"/>
              <a:t> prepare </a:t>
            </a:r>
            <a:r>
              <a:rPr lang="hu-HU" altLang="hu-HU" dirty="0" err="1"/>
              <a:t>nanocomposites</a:t>
            </a:r>
            <a:r>
              <a:rPr lang="hu-HU" altLang="hu-HU" dirty="0"/>
              <a:t> </a:t>
            </a:r>
            <a:r>
              <a:rPr lang="hu-HU" altLang="hu-HU" dirty="0" err="1"/>
              <a:t>by</a:t>
            </a:r>
            <a:r>
              <a:rPr lang="hu-HU" altLang="hu-HU" dirty="0"/>
              <a:t> </a:t>
            </a:r>
            <a:r>
              <a:rPr lang="hu-HU" altLang="hu-HU" dirty="0" err="1"/>
              <a:t>optimised</a:t>
            </a:r>
            <a:r>
              <a:rPr lang="hu-HU" altLang="hu-HU" dirty="0"/>
              <a:t> </a:t>
            </a:r>
            <a:r>
              <a:rPr lang="hu-HU" altLang="hu-HU" dirty="0" err="1"/>
              <a:t>emulsion</a:t>
            </a:r>
            <a:r>
              <a:rPr lang="hu-HU" altLang="hu-HU" dirty="0"/>
              <a:t> </a:t>
            </a:r>
            <a:r>
              <a:rPr lang="hu-HU" altLang="hu-HU" dirty="0" err="1"/>
              <a:t>method</a:t>
            </a:r>
            <a:r>
              <a:rPr lang="hu-HU" altLang="hu-HU" dirty="0"/>
              <a:t> </a:t>
            </a:r>
            <a:r>
              <a:rPr lang="hu-HU" altLang="hu-HU" dirty="0" err="1"/>
              <a:t>with</a:t>
            </a:r>
            <a:r>
              <a:rPr lang="hu-HU" altLang="hu-HU" dirty="0"/>
              <a:t> a </a:t>
            </a:r>
            <a:r>
              <a:rPr lang="hu-HU" altLang="hu-HU" dirty="0" err="1"/>
              <a:t>very</a:t>
            </a:r>
            <a:r>
              <a:rPr lang="hu-HU" altLang="hu-HU" dirty="0"/>
              <a:t> </a:t>
            </a:r>
            <a:r>
              <a:rPr lang="hu-HU" altLang="hu-HU" dirty="0" err="1"/>
              <a:t>good</a:t>
            </a:r>
            <a:r>
              <a:rPr lang="hu-HU" altLang="hu-HU" dirty="0"/>
              <a:t> </a:t>
            </a:r>
            <a:r>
              <a:rPr lang="hu-HU" altLang="hu-HU" dirty="0" err="1"/>
              <a:t>production</a:t>
            </a:r>
            <a:r>
              <a:rPr lang="hu-HU" altLang="hu-HU" dirty="0"/>
              <a:t> </a:t>
            </a:r>
            <a:r>
              <a:rPr lang="hu-HU" altLang="hu-HU" dirty="0" err="1"/>
              <a:t>yield</a:t>
            </a:r>
            <a:r>
              <a:rPr lang="hu-HU" altLang="hu-HU" dirty="0"/>
              <a:t>. and </a:t>
            </a:r>
            <a:r>
              <a:rPr lang="hu-HU" altLang="hu-HU" dirty="0" err="1"/>
              <a:t>we</a:t>
            </a:r>
            <a:r>
              <a:rPr lang="hu-HU" altLang="hu-HU" dirty="0"/>
              <a:t> </a:t>
            </a:r>
            <a:r>
              <a:rPr lang="hu-HU" altLang="hu-HU" dirty="0" err="1"/>
              <a:t>also</a:t>
            </a:r>
            <a:r>
              <a:rPr lang="hu-HU" altLang="hu-HU" dirty="0"/>
              <a:t> </a:t>
            </a:r>
            <a:r>
              <a:rPr lang="hu-HU" altLang="hu-HU" dirty="0" err="1"/>
              <a:t>found</a:t>
            </a:r>
            <a:r>
              <a:rPr lang="hu-HU" altLang="hu-HU" dirty="0"/>
              <a:t> </a:t>
            </a:r>
            <a:r>
              <a:rPr lang="hu-HU" altLang="hu-HU" dirty="0" err="1"/>
              <a:t>the</a:t>
            </a:r>
            <a:r>
              <a:rPr lang="hu-HU" altLang="hu-HU" dirty="0"/>
              <a:t> </a:t>
            </a:r>
            <a:r>
              <a:rPr lang="hu-HU" altLang="hu-HU" dirty="0" err="1"/>
              <a:t>proper</a:t>
            </a:r>
            <a:r>
              <a:rPr lang="hu-HU" altLang="hu-HU" dirty="0"/>
              <a:t> </a:t>
            </a:r>
            <a:r>
              <a:rPr lang="hu-HU" altLang="hu-HU" dirty="0" err="1"/>
              <a:t>polymer</a:t>
            </a:r>
            <a:r>
              <a:rPr lang="hu-HU" altLang="hu-HU" dirty="0"/>
              <a:t>, in </a:t>
            </a:r>
            <a:r>
              <a:rPr lang="hu-HU" altLang="hu-HU" dirty="0" err="1"/>
              <a:t>which</a:t>
            </a:r>
            <a:r>
              <a:rPr lang="hu-HU" altLang="hu-HU" dirty="0"/>
              <a:t> </a:t>
            </a:r>
            <a:r>
              <a:rPr lang="hu-HU" altLang="hu-HU" dirty="0" err="1"/>
              <a:t>the</a:t>
            </a:r>
            <a:r>
              <a:rPr lang="hu-HU" altLang="hu-HU" dirty="0"/>
              <a:t> </a:t>
            </a:r>
            <a:r>
              <a:rPr lang="hu-HU" altLang="hu-HU" dirty="0" err="1"/>
              <a:t>active</a:t>
            </a:r>
            <a:r>
              <a:rPr lang="hu-HU" altLang="hu-HU" dirty="0"/>
              <a:t> </a:t>
            </a:r>
            <a:r>
              <a:rPr lang="hu-HU" altLang="hu-HU" dirty="0" err="1"/>
              <a:t>agent</a:t>
            </a:r>
            <a:r>
              <a:rPr lang="hu-HU" altLang="hu-HU" dirty="0"/>
              <a:t> </a:t>
            </a:r>
            <a:r>
              <a:rPr lang="hu-HU" altLang="hu-HU" dirty="0" err="1"/>
              <a:t>was</a:t>
            </a:r>
            <a:r>
              <a:rPr lang="hu-HU" altLang="hu-HU" dirty="0"/>
              <a:t> </a:t>
            </a:r>
            <a:r>
              <a:rPr lang="hu-HU" altLang="hu-HU" dirty="0" err="1"/>
              <a:t>encapsulated</a:t>
            </a:r>
            <a:r>
              <a:rPr lang="hu-HU" altLang="hu-HU" dirty="0"/>
              <a:t> </a:t>
            </a:r>
            <a:r>
              <a:rPr lang="hu-HU" altLang="hu-HU" dirty="0" err="1"/>
              <a:t>with</a:t>
            </a:r>
            <a:r>
              <a:rPr lang="hu-HU" altLang="hu-HU" dirty="0"/>
              <a:t> a </a:t>
            </a:r>
            <a:r>
              <a:rPr lang="hu-HU" altLang="hu-HU" dirty="0" err="1"/>
              <a:t>satisfying</a:t>
            </a:r>
            <a:r>
              <a:rPr lang="hu-HU" altLang="hu-HU" dirty="0"/>
              <a:t> </a:t>
            </a:r>
            <a:r>
              <a:rPr lang="hu-HU" altLang="hu-HU" dirty="0" err="1"/>
              <a:t>encapsulation</a:t>
            </a:r>
            <a:r>
              <a:rPr lang="hu-HU" altLang="hu-HU" dirty="0"/>
              <a:t> </a:t>
            </a:r>
            <a:r>
              <a:rPr lang="hu-HU" altLang="hu-HU" dirty="0" err="1"/>
              <a:t>efficiency</a:t>
            </a:r>
            <a:r>
              <a:rPr lang="hu-HU" altLang="hu-HU" dirty="0"/>
              <a:t>.</a:t>
            </a:r>
            <a:endParaRPr lang="en-GB" altLang="hu-HU" dirty="0"/>
          </a:p>
          <a:p>
            <a:endParaRPr lang="hu-HU" dirty="0"/>
          </a:p>
        </p:txBody>
      </p:sp>
    </p:spTree>
    <p:extLst>
      <p:ext uri="{BB962C8B-B14F-4D97-AF65-F5344CB8AC3E}">
        <p14:creationId xmlns:p14="http://schemas.microsoft.com/office/powerpoint/2010/main" val="423470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altLang="hu-HU" dirty="0" err="1"/>
              <a:t>We</a:t>
            </a:r>
            <a:r>
              <a:rPr lang="hu-HU" altLang="hu-HU" dirty="0"/>
              <a:t> </a:t>
            </a:r>
            <a:r>
              <a:rPr lang="hu-HU" altLang="hu-HU" dirty="0" err="1"/>
              <a:t>started</a:t>
            </a:r>
            <a:r>
              <a:rPr lang="hu-HU" altLang="hu-HU" dirty="0"/>
              <a:t> </a:t>
            </a:r>
            <a:r>
              <a:rPr lang="hu-HU" altLang="hu-HU" dirty="0" err="1"/>
              <a:t>to</a:t>
            </a:r>
            <a:r>
              <a:rPr lang="hu-HU" altLang="hu-HU" dirty="0"/>
              <a:t> </a:t>
            </a:r>
            <a:r>
              <a:rPr lang="hu-HU" altLang="hu-HU" dirty="0" err="1"/>
              <a:t>study</a:t>
            </a:r>
            <a:r>
              <a:rPr lang="hu-HU" altLang="hu-HU" dirty="0"/>
              <a:t> a </a:t>
            </a:r>
            <a:r>
              <a:rPr lang="hu-HU" altLang="hu-HU" dirty="0" err="1"/>
              <a:t>new</a:t>
            </a:r>
            <a:r>
              <a:rPr lang="hu-HU" altLang="hu-HU" dirty="0"/>
              <a:t> </a:t>
            </a:r>
            <a:r>
              <a:rPr lang="hu-HU" altLang="hu-HU" dirty="0" err="1"/>
              <a:t>active</a:t>
            </a:r>
            <a:r>
              <a:rPr lang="hu-HU" altLang="hu-HU" dirty="0"/>
              <a:t> </a:t>
            </a:r>
            <a:r>
              <a:rPr lang="hu-HU" altLang="hu-HU" dirty="0" err="1"/>
              <a:t>agent</a:t>
            </a:r>
            <a:r>
              <a:rPr lang="hu-HU" altLang="hu-HU" dirty="0"/>
              <a:t>, </a:t>
            </a:r>
            <a:r>
              <a:rPr lang="hu-HU" altLang="hu-HU" dirty="0" err="1"/>
              <a:t>cisplatin</a:t>
            </a:r>
            <a:r>
              <a:rPr lang="hu-HU" altLang="hu-HU" dirty="0"/>
              <a:t>. </a:t>
            </a:r>
            <a:r>
              <a:rPr lang="hu-HU" altLang="hu-HU" dirty="0" err="1">
                <a:solidFill>
                  <a:srgbClr val="00B050"/>
                </a:solidFill>
              </a:rPr>
              <a:t>We</a:t>
            </a:r>
            <a:r>
              <a:rPr lang="hu-HU" altLang="hu-HU" dirty="0">
                <a:solidFill>
                  <a:srgbClr val="00B050"/>
                </a:solidFill>
              </a:rPr>
              <a:t> </a:t>
            </a:r>
            <a:r>
              <a:rPr lang="hu-HU" altLang="hu-HU" dirty="0" err="1">
                <a:solidFill>
                  <a:srgbClr val="00B050"/>
                </a:solidFill>
              </a:rPr>
              <a:t>aimed</a:t>
            </a:r>
            <a:r>
              <a:rPr lang="hu-HU" altLang="hu-HU" dirty="0">
                <a:solidFill>
                  <a:srgbClr val="00B050"/>
                </a:solidFill>
              </a:rPr>
              <a:t> </a:t>
            </a:r>
            <a:r>
              <a:rPr lang="hu-HU" altLang="hu-HU" dirty="0" err="1">
                <a:solidFill>
                  <a:srgbClr val="00B050"/>
                </a:solidFill>
              </a:rPr>
              <a:t>at</a:t>
            </a:r>
            <a:r>
              <a:rPr lang="hu-HU" altLang="hu-HU" dirty="0">
                <a:solidFill>
                  <a:srgbClr val="00B050"/>
                </a:solidFill>
              </a:rPr>
              <a:t> </a:t>
            </a:r>
            <a:r>
              <a:rPr lang="hu-HU" altLang="hu-HU" dirty="0" err="1"/>
              <a:t>the</a:t>
            </a:r>
            <a:r>
              <a:rPr lang="hu-HU" altLang="hu-HU" dirty="0"/>
              <a:t> co-</a:t>
            </a:r>
            <a:r>
              <a:rPr lang="hu-HU" altLang="hu-HU" dirty="0" err="1"/>
              <a:t>delivery</a:t>
            </a:r>
            <a:r>
              <a:rPr lang="hu-HU" altLang="hu-HU" dirty="0"/>
              <a:t> of </a:t>
            </a:r>
            <a:r>
              <a:rPr lang="hu-HU" altLang="hu-HU" dirty="0" err="1"/>
              <a:t>cisplatin</a:t>
            </a:r>
            <a:r>
              <a:rPr lang="hu-HU" altLang="hu-HU" dirty="0"/>
              <a:t> and </a:t>
            </a:r>
            <a:r>
              <a:rPr lang="hu-HU" altLang="hu-HU" dirty="0" err="1"/>
              <a:t>sorafenib</a:t>
            </a:r>
            <a:r>
              <a:rPr lang="hu-HU" altLang="hu-HU" dirty="0"/>
              <a:t> </a:t>
            </a:r>
            <a:r>
              <a:rPr lang="hu-HU" altLang="hu-HU" dirty="0" err="1"/>
              <a:t>entrapped</a:t>
            </a:r>
            <a:r>
              <a:rPr lang="hu-HU" altLang="hu-HU" dirty="0"/>
              <a:t> in </a:t>
            </a:r>
            <a:r>
              <a:rPr lang="hu-HU" altLang="hu-HU" dirty="0" err="1"/>
              <a:t>one</a:t>
            </a:r>
            <a:r>
              <a:rPr lang="hu-HU" altLang="hu-HU" dirty="0"/>
              <a:t> </a:t>
            </a:r>
            <a:r>
              <a:rPr lang="hu-HU" altLang="hu-HU" dirty="0" err="1"/>
              <a:t>type</a:t>
            </a:r>
            <a:r>
              <a:rPr lang="hu-HU" altLang="hu-HU" dirty="0"/>
              <a:t> of </a:t>
            </a:r>
            <a:r>
              <a:rPr lang="hu-HU" altLang="hu-HU" dirty="0" err="1"/>
              <a:t>nanoparticle</a:t>
            </a:r>
            <a:r>
              <a:rPr lang="hu-HU" altLang="hu-HU" dirty="0"/>
              <a:t>, </a:t>
            </a:r>
            <a:r>
              <a:rPr lang="hu-HU" altLang="hu-HU" dirty="0" err="1"/>
              <a:t>since</a:t>
            </a:r>
            <a:r>
              <a:rPr lang="hu-HU" altLang="hu-HU" dirty="0"/>
              <a:t> </a:t>
            </a:r>
            <a:r>
              <a:rPr lang="hu-HU" altLang="hu-HU" dirty="0" err="1"/>
              <a:t>we</a:t>
            </a:r>
            <a:r>
              <a:rPr lang="hu-HU" altLang="hu-HU" dirty="0"/>
              <a:t> </a:t>
            </a:r>
            <a:r>
              <a:rPr lang="hu-HU" altLang="hu-HU" dirty="0" err="1"/>
              <a:t>would</a:t>
            </a:r>
            <a:r>
              <a:rPr lang="hu-HU" altLang="hu-HU" dirty="0"/>
              <a:t> like </a:t>
            </a:r>
            <a:r>
              <a:rPr lang="hu-HU" altLang="hu-HU" dirty="0" err="1"/>
              <a:t>to</a:t>
            </a:r>
            <a:r>
              <a:rPr lang="hu-HU" altLang="hu-HU" dirty="0"/>
              <a:t> </a:t>
            </a:r>
            <a:r>
              <a:rPr lang="hu-HU" altLang="hu-HU" dirty="0" err="1"/>
              <a:t>increase</a:t>
            </a:r>
            <a:r>
              <a:rPr lang="hu-HU" altLang="hu-HU" dirty="0"/>
              <a:t> </a:t>
            </a:r>
            <a:r>
              <a:rPr lang="hu-HU" altLang="hu-HU" dirty="0" err="1"/>
              <a:t>their</a:t>
            </a:r>
            <a:r>
              <a:rPr lang="hu-HU" altLang="hu-HU" dirty="0"/>
              <a:t> </a:t>
            </a:r>
            <a:r>
              <a:rPr lang="hu-HU" altLang="hu-HU" dirty="0" err="1"/>
              <a:t>therapeutic</a:t>
            </a:r>
            <a:r>
              <a:rPr lang="hu-HU" altLang="hu-HU" dirty="0"/>
              <a:t> </a:t>
            </a:r>
            <a:r>
              <a:rPr lang="hu-HU" altLang="hu-HU" dirty="0" err="1"/>
              <a:t>effect</a:t>
            </a:r>
            <a:r>
              <a:rPr lang="hu-HU" altLang="hu-HU" dirty="0"/>
              <a:t> </a:t>
            </a:r>
            <a:r>
              <a:rPr lang="hu-HU" altLang="hu-HU" dirty="0" err="1"/>
              <a:t>synergistically</a:t>
            </a:r>
            <a:r>
              <a:rPr lang="hu-HU" altLang="hu-HU" dirty="0"/>
              <a:t>.</a:t>
            </a:r>
          </a:p>
          <a:p>
            <a:endParaRPr lang="hu-HU" dirty="0"/>
          </a:p>
        </p:txBody>
      </p:sp>
    </p:spTree>
    <p:extLst>
      <p:ext uri="{BB962C8B-B14F-4D97-AF65-F5344CB8AC3E}">
        <p14:creationId xmlns:p14="http://schemas.microsoft.com/office/powerpoint/2010/main" val="69676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err="1"/>
              <a:t>For</a:t>
            </a:r>
            <a:r>
              <a:rPr lang="hu-HU" altLang="hu-HU" dirty="0"/>
              <a:t> </a:t>
            </a:r>
            <a:r>
              <a:rPr lang="hu-HU" altLang="hu-HU" dirty="0" err="1"/>
              <a:t>encapsulating</a:t>
            </a:r>
            <a:r>
              <a:rPr lang="hu-HU" altLang="hu-HU" dirty="0"/>
              <a:t> </a:t>
            </a:r>
            <a:r>
              <a:rPr lang="hu-HU" altLang="hu-HU" dirty="0" err="1"/>
              <a:t>polymer</a:t>
            </a:r>
            <a:r>
              <a:rPr lang="hu-HU" altLang="hu-HU" dirty="0"/>
              <a:t> </a:t>
            </a:r>
            <a:r>
              <a:rPr lang="hu-HU" altLang="hu-HU" dirty="0" err="1"/>
              <a:t>we</a:t>
            </a:r>
            <a:r>
              <a:rPr lang="hu-HU" altLang="hu-HU" dirty="0"/>
              <a:t> </a:t>
            </a:r>
            <a:r>
              <a:rPr lang="hu-HU" altLang="hu-HU" dirty="0" err="1"/>
              <a:t>used</a:t>
            </a:r>
            <a:r>
              <a:rPr lang="hu-HU" altLang="hu-HU" dirty="0"/>
              <a:t> 12hydroxystearic </a:t>
            </a:r>
            <a:r>
              <a:rPr lang="hu-HU" altLang="hu-HU" dirty="0" err="1"/>
              <a:t>acid</a:t>
            </a:r>
            <a:r>
              <a:rPr lang="hu-HU" altLang="hu-HU" dirty="0"/>
              <a:t> E-</a:t>
            </a:r>
            <a:r>
              <a:rPr lang="hu-HU" altLang="hu-HU" dirty="0" err="1"/>
              <a:t>caprolactone</a:t>
            </a:r>
            <a:r>
              <a:rPr lang="hu-HU" altLang="hu-HU" dirty="0"/>
              <a:t> </a:t>
            </a:r>
            <a:r>
              <a:rPr lang="hu-HU" altLang="hu-HU" dirty="0" err="1"/>
              <a:t>copolymer</a:t>
            </a:r>
            <a:r>
              <a:rPr lang="hu-HU" altLang="hu-HU" dirty="0"/>
              <a:t>, </a:t>
            </a:r>
            <a:r>
              <a:rPr lang="hu-HU" altLang="hu-HU" dirty="0" err="1"/>
              <a:t>further</a:t>
            </a:r>
            <a:r>
              <a:rPr lang="hu-HU" altLang="hu-HU" dirty="0"/>
              <a:t> </a:t>
            </a:r>
            <a:r>
              <a:rPr lang="hu-HU" altLang="hu-HU" dirty="0" err="1"/>
              <a:t>named</a:t>
            </a:r>
            <a:r>
              <a:rPr lang="hu-HU" altLang="hu-HU" dirty="0"/>
              <a:t> 12CL, </a:t>
            </a:r>
            <a:r>
              <a:rPr lang="hu-HU" altLang="hu-HU" dirty="0" err="1"/>
              <a:t>which</a:t>
            </a:r>
            <a:r>
              <a:rPr lang="hu-HU" altLang="hu-HU" dirty="0"/>
              <a:t> is a </a:t>
            </a:r>
            <a:r>
              <a:rPr lang="hu-HU" altLang="hu-HU" dirty="0" err="1"/>
              <a:t>novel</a:t>
            </a:r>
            <a:r>
              <a:rPr lang="hu-HU" altLang="hu-HU" dirty="0"/>
              <a:t>, </a:t>
            </a:r>
            <a:r>
              <a:rPr lang="hu-HU" altLang="hu-HU" dirty="0" err="1"/>
              <a:t>biocatalytically</a:t>
            </a:r>
            <a:r>
              <a:rPr lang="hu-HU" altLang="hu-HU" dirty="0"/>
              <a:t> </a:t>
            </a:r>
            <a:r>
              <a:rPr lang="hu-HU" altLang="hu-HU" dirty="0" err="1"/>
              <a:t>synthesised</a:t>
            </a:r>
            <a:r>
              <a:rPr lang="hu-HU" altLang="hu-HU" dirty="0"/>
              <a:t> </a:t>
            </a:r>
            <a:r>
              <a:rPr lang="hu-HU" altLang="hu-HU" dirty="0" err="1"/>
              <a:t>polymer</a:t>
            </a:r>
            <a:r>
              <a:rPr lang="hu-HU" altLang="hu-HU" dirty="0"/>
              <a:t>, </a:t>
            </a:r>
            <a:r>
              <a:rPr lang="hu-HU" altLang="hu-HU" dirty="0" err="1"/>
              <a:t>consisting</a:t>
            </a:r>
            <a:r>
              <a:rPr lang="hu-HU" altLang="hu-HU" dirty="0"/>
              <a:t> of </a:t>
            </a:r>
            <a:r>
              <a:rPr lang="hu-HU" altLang="hu-HU" dirty="0" err="1"/>
              <a:t>linear</a:t>
            </a:r>
            <a:r>
              <a:rPr lang="hu-HU" altLang="hu-HU" dirty="0"/>
              <a:t> and </a:t>
            </a:r>
            <a:r>
              <a:rPr lang="hu-HU" altLang="hu-HU" dirty="0" err="1"/>
              <a:t>cyclic</a:t>
            </a:r>
            <a:r>
              <a:rPr lang="hu-HU" altLang="hu-HU" dirty="0"/>
              <a:t> </a:t>
            </a:r>
            <a:r>
              <a:rPr lang="hu-HU" altLang="hu-HU" dirty="0" err="1"/>
              <a:t>copolyesters</a:t>
            </a:r>
            <a:r>
              <a:rPr lang="hu-HU" altLang="hu-HU" dirty="0"/>
              <a:t>, PCL </a:t>
            </a:r>
            <a:r>
              <a:rPr lang="hu-HU" altLang="hu-HU" dirty="0" err="1"/>
              <a:t>homopolymers</a:t>
            </a:r>
            <a:r>
              <a:rPr lang="hu-HU" altLang="hu-HU" dirty="0"/>
              <a:t> and 12HSA </a:t>
            </a:r>
            <a:r>
              <a:rPr lang="hu-HU" altLang="hu-HU" dirty="0" err="1"/>
              <a:t>homopolymers</a:t>
            </a:r>
            <a:r>
              <a:rPr lang="hu-HU" altLang="hu-HU" dirty="0"/>
              <a:t>. </a:t>
            </a:r>
            <a:r>
              <a:rPr lang="hu-HU" altLang="hu-HU" dirty="0" err="1"/>
              <a:t>It</a:t>
            </a:r>
            <a:r>
              <a:rPr lang="hu-HU" altLang="hu-HU" dirty="0"/>
              <a:t> is </a:t>
            </a:r>
            <a:r>
              <a:rPr lang="hu-HU" altLang="hu-HU" dirty="0" err="1"/>
              <a:t>biocompatible</a:t>
            </a:r>
            <a:r>
              <a:rPr lang="hu-HU" altLang="hu-HU" dirty="0"/>
              <a:t> and </a:t>
            </a:r>
            <a:r>
              <a:rPr lang="hu-HU" altLang="hu-HU" dirty="0" err="1"/>
              <a:t>biodegradable</a:t>
            </a:r>
            <a:r>
              <a:rPr lang="hu-HU" altLang="hu-HU" dirty="0"/>
              <a:t> </a:t>
            </a:r>
            <a:r>
              <a:rPr lang="hu-HU" altLang="hu-HU" dirty="0" err="1"/>
              <a:t>so</a:t>
            </a:r>
            <a:r>
              <a:rPr lang="hu-HU" altLang="hu-HU" dirty="0"/>
              <a:t> </a:t>
            </a:r>
            <a:r>
              <a:rPr lang="hu-HU" altLang="hu-HU" dirty="0" err="1"/>
              <a:t>it</a:t>
            </a:r>
            <a:r>
              <a:rPr lang="hu-HU" altLang="hu-HU" dirty="0"/>
              <a:t> is </a:t>
            </a:r>
            <a:r>
              <a:rPr lang="hu-HU" altLang="hu-HU" dirty="0" err="1"/>
              <a:t>suitable</a:t>
            </a:r>
            <a:r>
              <a:rPr lang="hu-HU" altLang="hu-HU" dirty="0"/>
              <a:t> </a:t>
            </a:r>
            <a:r>
              <a:rPr lang="hu-HU" altLang="hu-HU" dirty="0" err="1"/>
              <a:t>for</a:t>
            </a:r>
            <a:r>
              <a:rPr lang="hu-HU" altLang="hu-HU" dirty="0"/>
              <a:t> </a:t>
            </a:r>
            <a:r>
              <a:rPr lang="hu-HU" altLang="hu-HU" dirty="0" err="1"/>
              <a:t>drug</a:t>
            </a:r>
            <a:r>
              <a:rPr lang="hu-HU" altLang="hu-HU" dirty="0"/>
              <a:t> </a:t>
            </a:r>
            <a:r>
              <a:rPr lang="hu-HU" altLang="hu-HU" dirty="0" err="1"/>
              <a:t>delivery</a:t>
            </a:r>
            <a:r>
              <a:rPr lang="hu-HU" altLang="hu-HU" dirty="0"/>
              <a:t>.</a:t>
            </a:r>
            <a:endParaRPr lang="hu-HU" dirty="0"/>
          </a:p>
        </p:txBody>
      </p:sp>
    </p:spTree>
    <p:extLst>
      <p:ext uri="{BB962C8B-B14F-4D97-AF65-F5344CB8AC3E}">
        <p14:creationId xmlns:p14="http://schemas.microsoft.com/office/powerpoint/2010/main" val="103526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altLang="hu-HU" dirty="0"/>
              <a:t>For the preparation of the nanoparticles the double emulsion </a:t>
            </a:r>
            <a:r>
              <a:rPr lang="en-GB" altLang="hu-HU" dirty="0">
                <a:solidFill>
                  <a:srgbClr val="FF0000"/>
                </a:solidFill>
              </a:rPr>
              <a:t>method</a:t>
            </a:r>
            <a:r>
              <a:rPr lang="hu-HU" altLang="hu-HU" dirty="0">
                <a:solidFill>
                  <a:srgbClr val="FF0000"/>
                </a:solidFill>
              </a:rPr>
              <a:t> </a:t>
            </a:r>
            <a:r>
              <a:rPr lang="hu-HU" altLang="hu-HU" dirty="0" err="1">
                <a:solidFill>
                  <a:srgbClr val="FF0000"/>
                </a:solidFill>
              </a:rPr>
              <a:t>was</a:t>
            </a:r>
            <a:r>
              <a:rPr lang="hu-HU" altLang="hu-HU" dirty="0">
                <a:solidFill>
                  <a:srgbClr val="FF0000"/>
                </a:solidFill>
              </a:rPr>
              <a:t> </a:t>
            </a:r>
            <a:r>
              <a:rPr lang="hu-HU" altLang="hu-HU" dirty="0" err="1">
                <a:solidFill>
                  <a:srgbClr val="FF0000"/>
                </a:solidFill>
              </a:rPr>
              <a:t>used</a:t>
            </a:r>
            <a:r>
              <a:rPr lang="en-GB" altLang="hu-HU" dirty="0"/>
              <a:t>. In the first step</a:t>
            </a:r>
            <a:r>
              <a:rPr lang="hu-HU" altLang="hu-HU" dirty="0"/>
              <a:t> </a:t>
            </a:r>
            <a:r>
              <a:rPr lang="hu-HU" altLang="hu-HU" dirty="0" err="1"/>
              <a:t>the</a:t>
            </a:r>
            <a:r>
              <a:rPr lang="hu-HU" altLang="hu-HU" dirty="0"/>
              <a:t> </a:t>
            </a:r>
            <a:r>
              <a:rPr lang="hu-HU" altLang="hu-HU" dirty="0" err="1"/>
              <a:t>cisplatin</a:t>
            </a:r>
            <a:r>
              <a:rPr lang="hu-HU" altLang="hu-HU" dirty="0"/>
              <a:t> </a:t>
            </a:r>
            <a:r>
              <a:rPr lang="hu-HU" altLang="hu-HU" dirty="0" err="1"/>
              <a:t>solution</a:t>
            </a:r>
            <a:r>
              <a:rPr lang="hu-HU" altLang="hu-HU" dirty="0"/>
              <a:t> </a:t>
            </a:r>
            <a:r>
              <a:rPr lang="hu-HU" altLang="hu-HU" dirty="0" err="1"/>
              <a:t>was</a:t>
            </a:r>
            <a:r>
              <a:rPr lang="hu-HU" altLang="hu-HU" dirty="0"/>
              <a:t> </a:t>
            </a:r>
            <a:r>
              <a:rPr lang="hu-HU" altLang="hu-HU" dirty="0" err="1"/>
              <a:t>added</a:t>
            </a:r>
            <a:r>
              <a:rPr lang="hu-HU" altLang="hu-HU" dirty="0"/>
              <a:t> </a:t>
            </a:r>
            <a:r>
              <a:rPr lang="hu-HU" altLang="hu-HU" dirty="0" err="1"/>
              <a:t>to</a:t>
            </a:r>
            <a:r>
              <a:rPr lang="hu-HU" altLang="hu-HU" dirty="0"/>
              <a:t> </a:t>
            </a:r>
            <a:r>
              <a:rPr lang="hu-HU" altLang="hu-HU" dirty="0" err="1"/>
              <a:t>the</a:t>
            </a:r>
            <a:r>
              <a:rPr lang="hu-HU" altLang="hu-HU" dirty="0"/>
              <a:t> </a:t>
            </a:r>
            <a:r>
              <a:rPr lang="hu-HU" altLang="hu-HU" dirty="0" err="1"/>
              <a:t>polymer</a:t>
            </a:r>
            <a:r>
              <a:rPr lang="hu-HU" altLang="hu-HU" dirty="0"/>
              <a:t> </a:t>
            </a:r>
            <a:r>
              <a:rPr lang="hu-HU" altLang="hu-HU" dirty="0" err="1"/>
              <a:t>solution</a:t>
            </a:r>
            <a:r>
              <a:rPr lang="hu-HU" altLang="hu-HU" dirty="0"/>
              <a:t> </a:t>
            </a:r>
            <a:r>
              <a:rPr lang="hu-HU" altLang="hu-HU" dirty="0" err="1"/>
              <a:t>dissolved</a:t>
            </a:r>
            <a:r>
              <a:rPr lang="hu-HU" altLang="hu-HU" dirty="0"/>
              <a:t> in </a:t>
            </a:r>
            <a:r>
              <a:rPr lang="hu-HU" altLang="hu-HU" dirty="0" err="1"/>
              <a:t>dichloromethane</a:t>
            </a:r>
            <a:r>
              <a:rPr lang="hu-HU" altLang="hu-HU" dirty="0"/>
              <a:t>, </a:t>
            </a:r>
            <a:r>
              <a:rPr lang="hu-HU" altLang="hu-HU" dirty="0" err="1"/>
              <a:t>containing</a:t>
            </a:r>
            <a:r>
              <a:rPr lang="hu-HU" altLang="hu-HU" dirty="0"/>
              <a:t> </a:t>
            </a:r>
            <a:r>
              <a:rPr lang="hu-HU" altLang="hu-HU" dirty="0" err="1"/>
              <a:t>sorafenib</a:t>
            </a:r>
            <a:r>
              <a:rPr lang="hu-HU" altLang="hu-HU" dirty="0"/>
              <a:t>, and </a:t>
            </a:r>
            <a:r>
              <a:rPr lang="hu-HU" altLang="hu-HU" dirty="0" err="1"/>
              <a:t>the</a:t>
            </a:r>
            <a:r>
              <a:rPr lang="hu-HU" altLang="hu-HU" dirty="0"/>
              <a:t> </a:t>
            </a:r>
            <a:r>
              <a:rPr lang="hu-HU" altLang="hu-HU" dirty="0" err="1"/>
              <a:t>two</a:t>
            </a:r>
            <a:r>
              <a:rPr lang="hu-HU" altLang="hu-HU" dirty="0"/>
              <a:t> </a:t>
            </a:r>
            <a:r>
              <a:rPr lang="hu-HU" altLang="hu-HU" dirty="0" err="1"/>
              <a:t>phases</a:t>
            </a:r>
            <a:r>
              <a:rPr lang="hu-HU" altLang="hu-HU" dirty="0"/>
              <a:t> </a:t>
            </a:r>
            <a:r>
              <a:rPr lang="hu-HU" altLang="hu-HU" dirty="0" err="1"/>
              <a:t>were</a:t>
            </a:r>
            <a:r>
              <a:rPr lang="hu-HU" altLang="hu-HU" dirty="0"/>
              <a:t> </a:t>
            </a:r>
            <a:r>
              <a:rPr lang="hu-HU" altLang="hu-HU" dirty="0" err="1"/>
              <a:t>emulsified</a:t>
            </a:r>
            <a:r>
              <a:rPr lang="hu-HU" altLang="hu-HU" dirty="0"/>
              <a:t> </a:t>
            </a:r>
            <a:r>
              <a:rPr lang="hu-HU" altLang="hu-HU" dirty="0" err="1"/>
              <a:t>with</a:t>
            </a:r>
            <a:r>
              <a:rPr lang="hu-HU" altLang="hu-HU" dirty="0"/>
              <a:t> </a:t>
            </a:r>
            <a:r>
              <a:rPr lang="hu-HU" altLang="hu-HU" dirty="0" err="1"/>
              <a:t>sonication</a:t>
            </a:r>
            <a:r>
              <a:rPr lang="hu-HU" altLang="hu-HU" dirty="0"/>
              <a:t>. </a:t>
            </a:r>
            <a:r>
              <a:rPr lang="hu-HU" altLang="hu-HU" dirty="0" err="1"/>
              <a:t>Then</a:t>
            </a:r>
            <a:r>
              <a:rPr lang="hu-HU" altLang="hu-HU" dirty="0"/>
              <a:t>, </a:t>
            </a:r>
            <a:r>
              <a:rPr lang="hu-HU" altLang="hu-HU" dirty="0" err="1"/>
              <a:t>this</a:t>
            </a:r>
            <a:r>
              <a:rPr lang="hu-HU" altLang="hu-HU" dirty="0"/>
              <a:t> </a:t>
            </a:r>
            <a:r>
              <a:rPr lang="hu-HU" altLang="hu-HU" dirty="0" err="1"/>
              <a:t>first</a:t>
            </a:r>
            <a:r>
              <a:rPr lang="hu-HU" altLang="hu-HU" dirty="0"/>
              <a:t> </a:t>
            </a:r>
            <a:r>
              <a:rPr lang="hu-HU" altLang="hu-HU" dirty="0" err="1"/>
              <a:t>emulsion</a:t>
            </a:r>
            <a:r>
              <a:rPr lang="hu-HU" altLang="hu-HU" dirty="0"/>
              <a:t> </a:t>
            </a:r>
            <a:r>
              <a:rPr lang="hu-HU" altLang="hu-HU" dirty="0" err="1"/>
              <a:t>was</a:t>
            </a:r>
            <a:r>
              <a:rPr lang="hu-HU" altLang="hu-HU" dirty="0"/>
              <a:t> </a:t>
            </a:r>
            <a:r>
              <a:rPr lang="en-GB" altLang="hu-HU" dirty="0"/>
              <a:t>transferred</a:t>
            </a:r>
            <a:r>
              <a:rPr lang="hu-HU" altLang="hu-HU" dirty="0"/>
              <a:t> </a:t>
            </a:r>
            <a:r>
              <a:rPr lang="hu-HU" altLang="hu-HU" dirty="0" err="1"/>
              <a:t>to</a:t>
            </a:r>
            <a:r>
              <a:rPr lang="hu-HU" altLang="hu-HU" dirty="0"/>
              <a:t> </a:t>
            </a:r>
            <a:r>
              <a:rPr lang="hu-HU" altLang="hu-HU" dirty="0" err="1"/>
              <a:t>the</a:t>
            </a:r>
            <a:r>
              <a:rPr lang="hu-HU" altLang="hu-HU" dirty="0"/>
              <a:t> </a:t>
            </a:r>
            <a:r>
              <a:rPr lang="hu-HU" altLang="hu-HU" dirty="0" err="1"/>
              <a:t>outer</a:t>
            </a:r>
            <a:r>
              <a:rPr lang="hu-HU" altLang="hu-HU" dirty="0"/>
              <a:t> </a:t>
            </a:r>
            <a:r>
              <a:rPr lang="hu-HU" altLang="hu-HU" dirty="0" err="1"/>
              <a:t>water</a:t>
            </a:r>
            <a:r>
              <a:rPr lang="hu-HU" altLang="hu-HU" dirty="0"/>
              <a:t> </a:t>
            </a:r>
            <a:r>
              <a:rPr lang="hu-HU" altLang="hu-HU" dirty="0" err="1"/>
              <a:t>phase</a:t>
            </a:r>
            <a:r>
              <a:rPr lang="hu-HU" altLang="hu-HU" dirty="0"/>
              <a:t> </a:t>
            </a:r>
            <a:r>
              <a:rPr lang="hu-HU" altLang="hu-HU" dirty="0" err="1"/>
              <a:t>that</a:t>
            </a:r>
            <a:r>
              <a:rPr lang="hu-HU" altLang="hu-HU" dirty="0"/>
              <a:t> is an </a:t>
            </a:r>
            <a:r>
              <a:rPr lang="hu-HU" altLang="hu-HU" dirty="0" err="1"/>
              <a:t>aqueous</a:t>
            </a:r>
            <a:r>
              <a:rPr lang="hu-HU" altLang="hu-HU" dirty="0"/>
              <a:t> </a:t>
            </a:r>
            <a:r>
              <a:rPr lang="hu-HU" altLang="hu-HU" dirty="0" err="1"/>
              <a:t>solution</a:t>
            </a:r>
            <a:r>
              <a:rPr lang="hu-HU" altLang="hu-HU" dirty="0"/>
              <a:t> of PVA, and </a:t>
            </a:r>
            <a:r>
              <a:rPr lang="hu-HU" altLang="hu-HU" dirty="0" err="1"/>
              <a:t>homogenized</a:t>
            </a:r>
            <a:r>
              <a:rPr lang="hu-HU" altLang="hu-HU" dirty="0"/>
              <a:t> again </a:t>
            </a:r>
            <a:r>
              <a:rPr lang="hu-HU" altLang="hu-HU" dirty="0" err="1"/>
              <a:t>with</a:t>
            </a:r>
            <a:r>
              <a:rPr lang="hu-HU" altLang="hu-HU" dirty="0"/>
              <a:t> </a:t>
            </a:r>
            <a:r>
              <a:rPr lang="hu-HU" altLang="hu-HU" dirty="0" err="1"/>
              <a:t>sonication</a:t>
            </a:r>
            <a:r>
              <a:rPr lang="hu-HU" altLang="hu-HU" dirty="0"/>
              <a:t>.</a:t>
            </a:r>
          </a:p>
          <a:p>
            <a:r>
              <a:rPr lang="hu-HU" altLang="hu-HU" dirty="0"/>
              <a:t>The </a:t>
            </a:r>
            <a:r>
              <a:rPr lang="hu-HU" altLang="hu-HU" dirty="0" err="1"/>
              <a:t>solvent</a:t>
            </a:r>
            <a:r>
              <a:rPr lang="hu-HU" altLang="hu-HU" dirty="0"/>
              <a:t> </a:t>
            </a:r>
            <a:r>
              <a:rPr lang="hu-HU" altLang="hu-HU" dirty="0" err="1"/>
              <a:t>was</a:t>
            </a:r>
            <a:r>
              <a:rPr lang="hu-HU" altLang="hu-HU" dirty="0"/>
              <a:t> </a:t>
            </a:r>
            <a:r>
              <a:rPr lang="hu-HU" altLang="hu-HU" dirty="0" err="1"/>
              <a:t>evaporated</a:t>
            </a:r>
            <a:r>
              <a:rPr lang="hu-HU" altLang="hu-HU" dirty="0"/>
              <a:t> </a:t>
            </a:r>
            <a:r>
              <a:rPr lang="hu-HU" altLang="hu-HU" dirty="0" err="1"/>
              <a:t>by</a:t>
            </a:r>
            <a:r>
              <a:rPr lang="hu-HU" altLang="hu-HU" dirty="0"/>
              <a:t> </a:t>
            </a:r>
            <a:r>
              <a:rPr lang="hu-HU" altLang="hu-HU" dirty="0" err="1"/>
              <a:t>stirrig</a:t>
            </a:r>
            <a:r>
              <a:rPr lang="hu-HU" altLang="hu-HU" dirty="0"/>
              <a:t> </a:t>
            </a:r>
            <a:r>
              <a:rPr lang="hu-HU" altLang="hu-HU" dirty="0" err="1"/>
              <a:t>the</a:t>
            </a:r>
            <a:r>
              <a:rPr lang="hu-HU" altLang="hu-HU" dirty="0"/>
              <a:t> </a:t>
            </a:r>
            <a:r>
              <a:rPr lang="hu-HU" altLang="hu-HU" dirty="0" err="1"/>
              <a:t>mixture</a:t>
            </a:r>
            <a:r>
              <a:rPr lang="hu-HU" altLang="hu-HU" dirty="0"/>
              <a:t> </a:t>
            </a:r>
            <a:r>
              <a:rPr lang="hu-HU" altLang="hu-HU" dirty="0" err="1"/>
              <a:t>magnetically</a:t>
            </a:r>
            <a:r>
              <a:rPr lang="hu-HU" altLang="hu-HU" dirty="0"/>
              <a:t> </a:t>
            </a:r>
            <a:r>
              <a:rPr lang="hu-HU" altLang="hu-HU" dirty="0" err="1"/>
              <a:t>under</a:t>
            </a:r>
            <a:r>
              <a:rPr lang="hu-HU" altLang="hu-HU" dirty="0"/>
              <a:t> </a:t>
            </a:r>
            <a:r>
              <a:rPr lang="hu-HU" altLang="hu-HU" dirty="0" err="1"/>
              <a:t>room</a:t>
            </a:r>
            <a:r>
              <a:rPr lang="hu-HU" altLang="hu-HU" dirty="0"/>
              <a:t> </a:t>
            </a:r>
            <a:r>
              <a:rPr lang="hu-HU" altLang="hu-HU" dirty="0" err="1"/>
              <a:t>temperature</a:t>
            </a:r>
            <a:r>
              <a:rPr lang="hu-HU" altLang="hu-HU" dirty="0"/>
              <a:t> and </a:t>
            </a:r>
            <a:r>
              <a:rPr lang="hu-HU" altLang="hu-HU" dirty="0" err="1"/>
              <a:t>atmospheric</a:t>
            </a:r>
            <a:r>
              <a:rPr lang="hu-HU" altLang="hu-HU" dirty="0"/>
              <a:t> </a:t>
            </a:r>
            <a:r>
              <a:rPr lang="hu-HU" altLang="hu-HU" dirty="0" err="1"/>
              <a:t>pressure</a:t>
            </a:r>
            <a:r>
              <a:rPr lang="hu-HU" altLang="hu-HU" dirty="0"/>
              <a:t>.</a:t>
            </a:r>
            <a:endParaRPr lang="en-GB" altLang="hu-HU" dirty="0"/>
          </a:p>
          <a:p>
            <a:endParaRPr lang="hu-HU" dirty="0"/>
          </a:p>
        </p:txBody>
      </p:sp>
    </p:spTree>
    <p:extLst>
      <p:ext uri="{BB962C8B-B14F-4D97-AF65-F5344CB8AC3E}">
        <p14:creationId xmlns:p14="http://schemas.microsoft.com/office/powerpoint/2010/main" val="223220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a:extLst>
              <a:ext uri="{FF2B5EF4-FFF2-40B4-BE49-F238E27FC236}">
                <a16:creationId xmlns:a16="http://schemas.microsoft.com/office/drawing/2014/main" id="{CBD4F020-D069-439A-87DB-3AC218585482}"/>
              </a:ext>
            </a:extLst>
          </p:cNvPr>
          <p:cNvSpPr>
            <a:spLocks noGrp="1"/>
          </p:cNvSpPr>
          <p:nvPr>
            <p:ph type="dt" sz="half" idx="10"/>
          </p:nvPr>
        </p:nvSpPr>
        <p:spPr/>
        <p:txBody>
          <a:bodyPr/>
          <a:lstStyle>
            <a:lvl1pPr>
              <a:defRPr/>
            </a:lvl1pPr>
          </a:lstStyle>
          <a:p>
            <a:pPr>
              <a:defRPr/>
            </a:pPr>
            <a:fld id="{BED4E29E-2C0B-4B80-A4B7-EAFCEB3B8977}" type="datetime1">
              <a:rPr lang="en-US" smtClean="0"/>
              <a:t>21/04/29</a:t>
            </a:fld>
            <a:endParaRPr lang="en-US"/>
          </a:p>
        </p:txBody>
      </p:sp>
      <p:sp>
        <p:nvSpPr>
          <p:cNvPr id="5" name="Footer Placeholder 4">
            <a:extLst>
              <a:ext uri="{FF2B5EF4-FFF2-40B4-BE49-F238E27FC236}">
                <a16:creationId xmlns:a16="http://schemas.microsoft.com/office/drawing/2014/main" id="{A0CFE436-A996-46BA-972F-7D4AC8503A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44F23C-314B-4491-980A-1FD0B183D257}"/>
              </a:ext>
            </a:extLst>
          </p:cNvPr>
          <p:cNvSpPr>
            <a:spLocks noGrp="1"/>
          </p:cNvSpPr>
          <p:nvPr>
            <p:ph type="sldNum" sz="quarter" idx="12"/>
          </p:nvPr>
        </p:nvSpPr>
        <p:spPr/>
        <p:txBody>
          <a:bodyPr/>
          <a:lstStyle>
            <a:lvl1pPr>
              <a:defRPr/>
            </a:lvl1pPr>
          </a:lstStyle>
          <a:p>
            <a:pPr>
              <a:defRPr/>
            </a:pPr>
            <a:fld id="{9BE26785-8D8A-44CD-8036-0B01D9BEFECE}" type="slidenum">
              <a:rPr lang="en-US"/>
              <a:pPr>
                <a:defRPr/>
              </a:pPr>
              <a:t>‹#›</a:t>
            </a:fld>
            <a:endParaRPr lang="en-US"/>
          </a:p>
        </p:txBody>
      </p:sp>
    </p:spTree>
    <p:extLst>
      <p:ext uri="{BB962C8B-B14F-4D97-AF65-F5344CB8AC3E}">
        <p14:creationId xmlns:p14="http://schemas.microsoft.com/office/powerpoint/2010/main" val="13829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61627756-C37E-4AFC-AFA2-91913E7B27CB}"/>
              </a:ext>
            </a:extLst>
          </p:cNvPr>
          <p:cNvSpPr>
            <a:spLocks noGrp="1"/>
          </p:cNvSpPr>
          <p:nvPr>
            <p:ph type="dt" sz="half" idx="10"/>
          </p:nvPr>
        </p:nvSpPr>
        <p:spPr/>
        <p:txBody>
          <a:bodyPr/>
          <a:lstStyle>
            <a:lvl1pPr>
              <a:defRPr/>
            </a:lvl1pPr>
          </a:lstStyle>
          <a:p>
            <a:pPr>
              <a:defRPr/>
            </a:pPr>
            <a:fld id="{D81FB14A-AFF8-489D-868A-81106B568522}" type="datetime1">
              <a:rPr lang="en-US" smtClean="0"/>
              <a:t>21/04/29</a:t>
            </a:fld>
            <a:endParaRPr lang="en-US"/>
          </a:p>
        </p:txBody>
      </p:sp>
      <p:sp>
        <p:nvSpPr>
          <p:cNvPr id="5" name="Footer Placeholder 4">
            <a:extLst>
              <a:ext uri="{FF2B5EF4-FFF2-40B4-BE49-F238E27FC236}">
                <a16:creationId xmlns:a16="http://schemas.microsoft.com/office/drawing/2014/main" id="{52EE1E89-D68C-4FC2-AAB9-8DEF8720BA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82FBFE-1DFF-426D-AAAC-DF71CCD755C4}"/>
              </a:ext>
            </a:extLst>
          </p:cNvPr>
          <p:cNvSpPr>
            <a:spLocks noGrp="1"/>
          </p:cNvSpPr>
          <p:nvPr>
            <p:ph type="sldNum" sz="quarter" idx="12"/>
          </p:nvPr>
        </p:nvSpPr>
        <p:spPr/>
        <p:txBody>
          <a:bodyPr/>
          <a:lstStyle>
            <a:lvl1pPr>
              <a:defRPr/>
            </a:lvl1pPr>
          </a:lstStyle>
          <a:p>
            <a:pPr>
              <a:defRPr/>
            </a:pPr>
            <a:fld id="{1FFFA148-0F7F-4188-A6BA-51EDC203CEEC}" type="slidenum">
              <a:rPr lang="en-US"/>
              <a:pPr>
                <a:defRPr/>
              </a:pPr>
              <a:t>‹#›</a:t>
            </a:fld>
            <a:endParaRPr lang="en-US"/>
          </a:p>
        </p:txBody>
      </p:sp>
    </p:spTree>
    <p:extLst>
      <p:ext uri="{BB962C8B-B14F-4D97-AF65-F5344CB8AC3E}">
        <p14:creationId xmlns:p14="http://schemas.microsoft.com/office/powerpoint/2010/main" val="171716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FB875B09-8386-4D24-899B-DA0B04C7528A}"/>
              </a:ext>
            </a:extLst>
          </p:cNvPr>
          <p:cNvSpPr>
            <a:spLocks noGrp="1"/>
          </p:cNvSpPr>
          <p:nvPr>
            <p:ph type="dt" sz="half" idx="10"/>
          </p:nvPr>
        </p:nvSpPr>
        <p:spPr/>
        <p:txBody>
          <a:bodyPr/>
          <a:lstStyle>
            <a:lvl1pPr>
              <a:defRPr/>
            </a:lvl1pPr>
          </a:lstStyle>
          <a:p>
            <a:pPr>
              <a:defRPr/>
            </a:pPr>
            <a:fld id="{4741245A-82F1-44F6-B46B-A039D3EDC5C5}" type="datetime1">
              <a:rPr lang="en-US" smtClean="0"/>
              <a:t>21/04/29</a:t>
            </a:fld>
            <a:endParaRPr lang="en-US"/>
          </a:p>
        </p:txBody>
      </p:sp>
      <p:sp>
        <p:nvSpPr>
          <p:cNvPr id="5" name="Footer Placeholder 4">
            <a:extLst>
              <a:ext uri="{FF2B5EF4-FFF2-40B4-BE49-F238E27FC236}">
                <a16:creationId xmlns:a16="http://schemas.microsoft.com/office/drawing/2014/main" id="{CAD2B1B3-CB00-496A-831D-B1E17E5D27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4463F5-7C2C-4687-A137-97217BCFF6B2}"/>
              </a:ext>
            </a:extLst>
          </p:cNvPr>
          <p:cNvSpPr>
            <a:spLocks noGrp="1"/>
          </p:cNvSpPr>
          <p:nvPr>
            <p:ph type="sldNum" sz="quarter" idx="12"/>
          </p:nvPr>
        </p:nvSpPr>
        <p:spPr/>
        <p:txBody>
          <a:bodyPr/>
          <a:lstStyle>
            <a:lvl1pPr>
              <a:defRPr/>
            </a:lvl1pPr>
          </a:lstStyle>
          <a:p>
            <a:pPr>
              <a:defRPr/>
            </a:pPr>
            <a:fld id="{9B8161D9-22C4-41BA-8BF3-A1E195FADEC6}" type="slidenum">
              <a:rPr lang="en-US"/>
              <a:pPr>
                <a:defRPr/>
              </a:pPr>
              <a:t>‹#›</a:t>
            </a:fld>
            <a:endParaRPr lang="en-US"/>
          </a:p>
        </p:txBody>
      </p:sp>
    </p:spTree>
    <p:extLst>
      <p:ext uri="{BB962C8B-B14F-4D97-AF65-F5344CB8AC3E}">
        <p14:creationId xmlns:p14="http://schemas.microsoft.com/office/powerpoint/2010/main" val="362618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29B706F-2C5D-417A-B4C8-9086236A39EA}"/>
              </a:ext>
            </a:extLst>
          </p:cNvPr>
          <p:cNvSpPr>
            <a:spLocks noGrp="1"/>
          </p:cNvSpPr>
          <p:nvPr>
            <p:ph type="dt" sz="half" idx="10"/>
          </p:nvPr>
        </p:nvSpPr>
        <p:spPr/>
        <p:txBody>
          <a:bodyPr/>
          <a:lstStyle>
            <a:lvl1pPr>
              <a:defRPr/>
            </a:lvl1pPr>
          </a:lstStyle>
          <a:p>
            <a:pPr>
              <a:defRPr/>
            </a:pPr>
            <a:fld id="{0616C9D5-6041-453F-950D-C9E8BF856355}" type="datetime1">
              <a:rPr lang="en-US" smtClean="0"/>
              <a:t>21/04/29</a:t>
            </a:fld>
            <a:endParaRPr lang="en-US"/>
          </a:p>
        </p:txBody>
      </p:sp>
      <p:sp>
        <p:nvSpPr>
          <p:cNvPr id="5" name="Footer Placeholder 4">
            <a:extLst>
              <a:ext uri="{FF2B5EF4-FFF2-40B4-BE49-F238E27FC236}">
                <a16:creationId xmlns:a16="http://schemas.microsoft.com/office/drawing/2014/main" id="{CBDA456D-0A89-4D4C-8D68-023F08A463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78F5CC-BE49-4ADE-9215-5674C35F53BD}"/>
              </a:ext>
            </a:extLst>
          </p:cNvPr>
          <p:cNvSpPr>
            <a:spLocks noGrp="1"/>
          </p:cNvSpPr>
          <p:nvPr>
            <p:ph type="sldNum" sz="quarter" idx="12"/>
          </p:nvPr>
        </p:nvSpPr>
        <p:spPr/>
        <p:txBody>
          <a:bodyPr/>
          <a:lstStyle>
            <a:lvl1pPr>
              <a:defRPr/>
            </a:lvl1pPr>
          </a:lstStyle>
          <a:p>
            <a:pPr>
              <a:defRPr/>
            </a:pPr>
            <a:fld id="{3E68B5B7-DF0E-433B-A81E-40511E399219}" type="slidenum">
              <a:rPr lang="en-US"/>
              <a:pPr>
                <a:defRPr/>
              </a:pPr>
              <a:t>‹#›</a:t>
            </a:fld>
            <a:endParaRPr lang="en-US"/>
          </a:p>
        </p:txBody>
      </p:sp>
    </p:spTree>
    <p:extLst>
      <p:ext uri="{BB962C8B-B14F-4D97-AF65-F5344CB8AC3E}">
        <p14:creationId xmlns:p14="http://schemas.microsoft.com/office/powerpoint/2010/main" val="234801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06ED6C-F9E4-4F57-B5D9-35FEF14A0BC4}"/>
              </a:ext>
            </a:extLst>
          </p:cNvPr>
          <p:cNvSpPr>
            <a:spLocks noGrp="1"/>
          </p:cNvSpPr>
          <p:nvPr>
            <p:ph type="dt" sz="half" idx="10"/>
          </p:nvPr>
        </p:nvSpPr>
        <p:spPr/>
        <p:txBody>
          <a:bodyPr/>
          <a:lstStyle>
            <a:lvl1pPr>
              <a:defRPr/>
            </a:lvl1pPr>
          </a:lstStyle>
          <a:p>
            <a:pPr>
              <a:defRPr/>
            </a:pPr>
            <a:fld id="{4DC209D7-F0D7-462B-8DE9-0C35FBEA9373}" type="datetime1">
              <a:rPr lang="en-US" smtClean="0"/>
              <a:t>21/04/29</a:t>
            </a:fld>
            <a:endParaRPr lang="en-US"/>
          </a:p>
        </p:txBody>
      </p:sp>
      <p:sp>
        <p:nvSpPr>
          <p:cNvPr id="5" name="Footer Placeholder 4">
            <a:extLst>
              <a:ext uri="{FF2B5EF4-FFF2-40B4-BE49-F238E27FC236}">
                <a16:creationId xmlns:a16="http://schemas.microsoft.com/office/drawing/2014/main" id="{7D216E7D-931C-43C9-8A40-E20DF67235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E44E43-A0EA-4C58-B671-BECC14BFDD86}"/>
              </a:ext>
            </a:extLst>
          </p:cNvPr>
          <p:cNvSpPr>
            <a:spLocks noGrp="1"/>
          </p:cNvSpPr>
          <p:nvPr>
            <p:ph type="sldNum" sz="quarter" idx="12"/>
          </p:nvPr>
        </p:nvSpPr>
        <p:spPr/>
        <p:txBody>
          <a:bodyPr/>
          <a:lstStyle>
            <a:lvl1pPr>
              <a:defRPr/>
            </a:lvl1pPr>
          </a:lstStyle>
          <a:p>
            <a:pPr>
              <a:defRPr/>
            </a:pPr>
            <a:fld id="{4FFFCF73-E7B8-4E45-934B-02E86F8EBD6F}" type="slidenum">
              <a:rPr lang="en-US"/>
              <a:pPr>
                <a:defRPr/>
              </a:pPr>
              <a:t>‹#›</a:t>
            </a:fld>
            <a:endParaRPr lang="en-US"/>
          </a:p>
        </p:txBody>
      </p:sp>
    </p:spTree>
    <p:extLst>
      <p:ext uri="{BB962C8B-B14F-4D97-AF65-F5344CB8AC3E}">
        <p14:creationId xmlns:p14="http://schemas.microsoft.com/office/powerpoint/2010/main" val="91746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A4A33-5E8C-4069-8800-31C0B6480AC6}"/>
              </a:ext>
            </a:extLst>
          </p:cNvPr>
          <p:cNvSpPr>
            <a:spLocks noGrp="1"/>
          </p:cNvSpPr>
          <p:nvPr>
            <p:ph type="dt" sz="half" idx="10"/>
          </p:nvPr>
        </p:nvSpPr>
        <p:spPr/>
        <p:txBody>
          <a:bodyPr/>
          <a:lstStyle>
            <a:lvl1pPr>
              <a:defRPr/>
            </a:lvl1pPr>
          </a:lstStyle>
          <a:p>
            <a:pPr>
              <a:defRPr/>
            </a:pPr>
            <a:fld id="{173D3D58-E497-4220-A4D2-45A696E30BDC}" type="datetime1">
              <a:rPr lang="en-US" smtClean="0"/>
              <a:t>21/04/29</a:t>
            </a:fld>
            <a:endParaRPr lang="en-US"/>
          </a:p>
        </p:txBody>
      </p:sp>
      <p:sp>
        <p:nvSpPr>
          <p:cNvPr id="5" name="Footer Placeholder 4">
            <a:extLst>
              <a:ext uri="{FF2B5EF4-FFF2-40B4-BE49-F238E27FC236}">
                <a16:creationId xmlns:a16="http://schemas.microsoft.com/office/drawing/2014/main" id="{6D7D9764-8152-4766-850A-FC9F712FBA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CC87F-1272-460D-8D52-E55CC8A45F78}"/>
              </a:ext>
            </a:extLst>
          </p:cNvPr>
          <p:cNvSpPr>
            <a:spLocks noGrp="1"/>
          </p:cNvSpPr>
          <p:nvPr>
            <p:ph type="sldNum" sz="quarter" idx="12"/>
          </p:nvPr>
        </p:nvSpPr>
        <p:spPr/>
        <p:txBody>
          <a:bodyPr/>
          <a:lstStyle>
            <a:lvl1pPr>
              <a:defRPr/>
            </a:lvl1pPr>
          </a:lstStyle>
          <a:p>
            <a:pPr>
              <a:defRPr/>
            </a:pPr>
            <a:fld id="{BB77F593-D0C4-4800-96B1-57F417C5633B}" type="slidenum">
              <a:rPr lang="en-US"/>
              <a:pPr>
                <a:defRPr/>
              </a:pPr>
              <a:t>‹#›</a:t>
            </a:fld>
            <a:endParaRPr lang="en-US"/>
          </a:p>
        </p:txBody>
      </p:sp>
    </p:spTree>
    <p:extLst>
      <p:ext uri="{BB962C8B-B14F-4D97-AF65-F5344CB8AC3E}">
        <p14:creationId xmlns:p14="http://schemas.microsoft.com/office/powerpoint/2010/main" val="1308698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AAAC7B8-F9B5-485C-95FA-0A6D76979A78}"/>
              </a:ext>
            </a:extLst>
          </p:cNvPr>
          <p:cNvSpPr>
            <a:spLocks noGrp="1"/>
          </p:cNvSpPr>
          <p:nvPr>
            <p:ph type="dt" sz="half" idx="10"/>
          </p:nvPr>
        </p:nvSpPr>
        <p:spPr/>
        <p:txBody>
          <a:bodyPr/>
          <a:lstStyle>
            <a:lvl1pPr>
              <a:defRPr/>
            </a:lvl1pPr>
          </a:lstStyle>
          <a:p>
            <a:pPr>
              <a:defRPr/>
            </a:pPr>
            <a:fld id="{C89DCA58-E796-4D3C-81E5-E333607001B2}" type="datetime1">
              <a:rPr lang="en-US" smtClean="0"/>
              <a:t>21/04/29</a:t>
            </a:fld>
            <a:endParaRPr lang="en-US"/>
          </a:p>
        </p:txBody>
      </p:sp>
      <p:sp>
        <p:nvSpPr>
          <p:cNvPr id="6" name="Footer Placeholder 4">
            <a:extLst>
              <a:ext uri="{FF2B5EF4-FFF2-40B4-BE49-F238E27FC236}">
                <a16:creationId xmlns:a16="http://schemas.microsoft.com/office/drawing/2014/main" id="{BD1F5312-2013-4117-90FD-0A66BEB386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5A422A-FCC1-4AAA-A101-3223E5578DC8}"/>
              </a:ext>
            </a:extLst>
          </p:cNvPr>
          <p:cNvSpPr>
            <a:spLocks noGrp="1"/>
          </p:cNvSpPr>
          <p:nvPr>
            <p:ph type="sldNum" sz="quarter" idx="12"/>
          </p:nvPr>
        </p:nvSpPr>
        <p:spPr/>
        <p:txBody>
          <a:bodyPr/>
          <a:lstStyle>
            <a:lvl1pPr>
              <a:defRPr/>
            </a:lvl1pPr>
          </a:lstStyle>
          <a:p>
            <a:pPr>
              <a:defRPr/>
            </a:pPr>
            <a:fld id="{9A995F81-92AC-4DB1-9C23-00DEFBE133DA}" type="slidenum">
              <a:rPr lang="en-US"/>
              <a:pPr>
                <a:defRPr/>
              </a:pPr>
              <a:t>‹#›</a:t>
            </a:fld>
            <a:endParaRPr lang="en-US"/>
          </a:p>
        </p:txBody>
      </p:sp>
    </p:spTree>
    <p:extLst>
      <p:ext uri="{BB962C8B-B14F-4D97-AF65-F5344CB8AC3E}">
        <p14:creationId xmlns:p14="http://schemas.microsoft.com/office/powerpoint/2010/main" val="1307707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629CB28-DD09-4FC6-932E-24E771A769F9}"/>
              </a:ext>
            </a:extLst>
          </p:cNvPr>
          <p:cNvSpPr>
            <a:spLocks noGrp="1"/>
          </p:cNvSpPr>
          <p:nvPr>
            <p:ph type="dt" sz="half" idx="10"/>
          </p:nvPr>
        </p:nvSpPr>
        <p:spPr/>
        <p:txBody>
          <a:bodyPr/>
          <a:lstStyle>
            <a:lvl1pPr>
              <a:defRPr/>
            </a:lvl1pPr>
          </a:lstStyle>
          <a:p>
            <a:pPr>
              <a:defRPr/>
            </a:pPr>
            <a:fld id="{B888B177-DC11-42B8-B859-FDAF62937FD8}" type="datetime1">
              <a:rPr lang="en-US" smtClean="0"/>
              <a:t>21/04/29</a:t>
            </a:fld>
            <a:endParaRPr lang="en-US"/>
          </a:p>
        </p:txBody>
      </p:sp>
      <p:sp>
        <p:nvSpPr>
          <p:cNvPr id="8" name="Footer Placeholder 4">
            <a:extLst>
              <a:ext uri="{FF2B5EF4-FFF2-40B4-BE49-F238E27FC236}">
                <a16:creationId xmlns:a16="http://schemas.microsoft.com/office/drawing/2014/main" id="{11D22D83-5DF0-48CE-8A4A-7BC77712ED2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F73E7BC-751D-4772-8DD9-F47AC3EDFA9F}"/>
              </a:ext>
            </a:extLst>
          </p:cNvPr>
          <p:cNvSpPr>
            <a:spLocks noGrp="1"/>
          </p:cNvSpPr>
          <p:nvPr>
            <p:ph type="sldNum" sz="quarter" idx="12"/>
          </p:nvPr>
        </p:nvSpPr>
        <p:spPr/>
        <p:txBody>
          <a:bodyPr/>
          <a:lstStyle>
            <a:lvl1pPr>
              <a:defRPr/>
            </a:lvl1pPr>
          </a:lstStyle>
          <a:p>
            <a:pPr>
              <a:defRPr/>
            </a:pPr>
            <a:fld id="{C14EB408-12CF-46FD-B5CF-CBE7436F11FF}" type="slidenum">
              <a:rPr lang="en-US"/>
              <a:pPr>
                <a:defRPr/>
              </a:pPr>
              <a:t>‹#›</a:t>
            </a:fld>
            <a:endParaRPr lang="en-US"/>
          </a:p>
        </p:txBody>
      </p:sp>
    </p:spTree>
    <p:extLst>
      <p:ext uri="{BB962C8B-B14F-4D97-AF65-F5344CB8AC3E}">
        <p14:creationId xmlns:p14="http://schemas.microsoft.com/office/powerpoint/2010/main" val="128449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86EA52B-CB0E-4066-B86C-072D225C0AA8}"/>
              </a:ext>
            </a:extLst>
          </p:cNvPr>
          <p:cNvSpPr>
            <a:spLocks noGrp="1"/>
          </p:cNvSpPr>
          <p:nvPr>
            <p:ph type="dt" sz="half" idx="10"/>
          </p:nvPr>
        </p:nvSpPr>
        <p:spPr/>
        <p:txBody>
          <a:bodyPr/>
          <a:lstStyle>
            <a:lvl1pPr>
              <a:defRPr/>
            </a:lvl1pPr>
          </a:lstStyle>
          <a:p>
            <a:pPr>
              <a:defRPr/>
            </a:pPr>
            <a:fld id="{B77262FB-6117-4DEC-8361-382EBD3AAFCD}" type="datetime1">
              <a:rPr lang="en-US" smtClean="0"/>
              <a:t>21/04/29</a:t>
            </a:fld>
            <a:endParaRPr lang="en-US"/>
          </a:p>
        </p:txBody>
      </p:sp>
      <p:sp>
        <p:nvSpPr>
          <p:cNvPr id="4" name="Footer Placeholder 4">
            <a:extLst>
              <a:ext uri="{FF2B5EF4-FFF2-40B4-BE49-F238E27FC236}">
                <a16:creationId xmlns:a16="http://schemas.microsoft.com/office/drawing/2014/main" id="{A527E4AA-7BD6-4ED5-85A9-FDE70A5982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0C81D5E-7EB0-4AD3-9ACE-85401600FC8E}"/>
              </a:ext>
            </a:extLst>
          </p:cNvPr>
          <p:cNvSpPr>
            <a:spLocks noGrp="1"/>
          </p:cNvSpPr>
          <p:nvPr>
            <p:ph type="sldNum" sz="quarter" idx="12"/>
          </p:nvPr>
        </p:nvSpPr>
        <p:spPr/>
        <p:txBody>
          <a:bodyPr/>
          <a:lstStyle>
            <a:lvl1pPr>
              <a:defRPr/>
            </a:lvl1pPr>
          </a:lstStyle>
          <a:p>
            <a:pPr>
              <a:defRPr/>
            </a:pPr>
            <a:fld id="{0AD9D2B7-3731-4474-B157-7BF191DEF691}" type="slidenum">
              <a:rPr lang="en-US"/>
              <a:pPr>
                <a:defRPr/>
              </a:pPr>
              <a:t>‹#›</a:t>
            </a:fld>
            <a:endParaRPr lang="en-US"/>
          </a:p>
        </p:txBody>
      </p:sp>
    </p:spTree>
    <p:extLst>
      <p:ext uri="{BB962C8B-B14F-4D97-AF65-F5344CB8AC3E}">
        <p14:creationId xmlns:p14="http://schemas.microsoft.com/office/powerpoint/2010/main" val="124974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AAACA6-A311-4A40-BBC8-7BB7FA6C4C13}"/>
              </a:ext>
            </a:extLst>
          </p:cNvPr>
          <p:cNvSpPr>
            <a:spLocks noGrp="1"/>
          </p:cNvSpPr>
          <p:nvPr>
            <p:ph type="dt" sz="half" idx="10"/>
          </p:nvPr>
        </p:nvSpPr>
        <p:spPr/>
        <p:txBody>
          <a:bodyPr/>
          <a:lstStyle>
            <a:lvl1pPr>
              <a:defRPr/>
            </a:lvl1pPr>
          </a:lstStyle>
          <a:p>
            <a:pPr>
              <a:defRPr/>
            </a:pPr>
            <a:fld id="{E05C1EE9-3523-42EC-AAF5-19532E8E8DDA}" type="datetime1">
              <a:rPr lang="en-US" smtClean="0"/>
              <a:t>21/04/29</a:t>
            </a:fld>
            <a:endParaRPr lang="en-US"/>
          </a:p>
        </p:txBody>
      </p:sp>
      <p:sp>
        <p:nvSpPr>
          <p:cNvPr id="3" name="Footer Placeholder 4">
            <a:extLst>
              <a:ext uri="{FF2B5EF4-FFF2-40B4-BE49-F238E27FC236}">
                <a16:creationId xmlns:a16="http://schemas.microsoft.com/office/drawing/2014/main" id="{B8D5C14E-DE0A-4D8D-9CF6-DB8491EFF14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EC72FF-24FC-4C10-981B-5041E38F511D}"/>
              </a:ext>
            </a:extLst>
          </p:cNvPr>
          <p:cNvSpPr>
            <a:spLocks noGrp="1"/>
          </p:cNvSpPr>
          <p:nvPr>
            <p:ph type="sldNum" sz="quarter" idx="12"/>
          </p:nvPr>
        </p:nvSpPr>
        <p:spPr/>
        <p:txBody>
          <a:bodyPr/>
          <a:lstStyle>
            <a:lvl1pPr>
              <a:defRPr/>
            </a:lvl1pPr>
          </a:lstStyle>
          <a:p>
            <a:pPr>
              <a:defRPr/>
            </a:pPr>
            <a:fld id="{7401DEF4-D255-4ED9-8A34-4B975621F649}" type="slidenum">
              <a:rPr lang="en-US"/>
              <a:pPr>
                <a:defRPr/>
              </a:pPr>
              <a:t>‹#›</a:t>
            </a:fld>
            <a:endParaRPr lang="en-US"/>
          </a:p>
        </p:txBody>
      </p:sp>
    </p:spTree>
    <p:extLst>
      <p:ext uri="{BB962C8B-B14F-4D97-AF65-F5344CB8AC3E}">
        <p14:creationId xmlns:p14="http://schemas.microsoft.com/office/powerpoint/2010/main" val="92685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C5AD7D5-F78D-4DAF-95AC-976CAC8732DB}"/>
              </a:ext>
            </a:extLst>
          </p:cNvPr>
          <p:cNvSpPr>
            <a:spLocks noGrp="1"/>
          </p:cNvSpPr>
          <p:nvPr>
            <p:ph type="dt" sz="half" idx="10"/>
          </p:nvPr>
        </p:nvSpPr>
        <p:spPr/>
        <p:txBody>
          <a:bodyPr/>
          <a:lstStyle>
            <a:lvl1pPr>
              <a:defRPr/>
            </a:lvl1pPr>
          </a:lstStyle>
          <a:p>
            <a:pPr>
              <a:defRPr/>
            </a:pPr>
            <a:fld id="{FA46E877-E9EF-449E-B85E-7A8D619D0829}" type="datetime1">
              <a:rPr lang="en-US" smtClean="0"/>
              <a:t>21/04/29</a:t>
            </a:fld>
            <a:endParaRPr lang="en-US"/>
          </a:p>
        </p:txBody>
      </p:sp>
      <p:sp>
        <p:nvSpPr>
          <p:cNvPr id="6" name="Footer Placeholder 4">
            <a:extLst>
              <a:ext uri="{FF2B5EF4-FFF2-40B4-BE49-F238E27FC236}">
                <a16:creationId xmlns:a16="http://schemas.microsoft.com/office/drawing/2014/main" id="{80EDAF8D-2204-483C-BA24-472E1C2B42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8B3F6A-87E7-46DD-91B0-F9F41264B456}"/>
              </a:ext>
            </a:extLst>
          </p:cNvPr>
          <p:cNvSpPr>
            <a:spLocks noGrp="1"/>
          </p:cNvSpPr>
          <p:nvPr>
            <p:ph type="sldNum" sz="quarter" idx="12"/>
          </p:nvPr>
        </p:nvSpPr>
        <p:spPr/>
        <p:txBody>
          <a:bodyPr/>
          <a:lstStyle>
            <a:lvl1pPr>
              <a:defRPr/>
            </a:lvl1pPr>
          </a:lstStyle>
          <a:p>
            <a:pPr>
              <a:defRPr/>
            </a:pPr>
            <a:fld id="{C0AB7B2A-7EBB-47C6-8D1F-62168B19F143}" type="slidenum">
              <a:rPr lang="en-US"/>
              <a:pPr>
                <a:defRPr/>
              </a:pPr>
              <a:t>‹#›</a:t>
            </a:fld>
            <a:endParaRPr lang="en-US"/>
          </a:p>
        </p:txBody>
      </p:sp>
    </p:spTree>
    <p:extLst>
      <p:ext uri="{BB962C8B-B14F-4D97-AF65-F5344CB8AC3E}">
        <p14:creationId xmlns:p14="http://schemas.microsoft.com/office/powerpoint/2010/main" val="55418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559D9CEE-5950-4A44-8534-0F09B61D6882}"/>
              </a:ext>
            </a:extLst>
          </p:cNvPr>
          <p:cNvSpPr>
            <a:spLocks noGrp="1"/>
          </p:cNvSpPr>
          <p:nvPr>
            <p:ph type="dt" sz="half" idx="10"/>
          </p:nvPr>
        </p:nvSpPr>
        <p:spPr/>
        <p:txBody>
          <a:bodyPr/>
          <a:lstStyle>
            <a:lvl1pPr>
              <a:defRPr/>
            </a:lvl1pPr>
          </a:lstStyle>
          <a:p>
            <a:pPr>
              <a:defRPr/>
            </a:pPr>
            <a:fld id="{F60283BA-F5F4-4226-901A-996F90962966}" type="datetime1">
              <a:rPr lang="en-US" smtClean="0"/>
              <a:t>21/04/29</a:t>
            </a:fld>
            <a:endParaRPr lang="en-US"/>
          </a:p>
        </p:txBody>
      </p:sp>
      <p:sp>
        <p:nvSpPr>
          <p:cNvPr id="5" name="Footer Placeholder 4">
            <a:extLst>
              <a:ext uri="{FF2B5EF4-FFF2-40B4-BE49-F238E27FC236}">
                <a16:creationId xmlns:a16="http://schemas.microsoft.com/office/drawing/2014/main" id="{F725F0A2-0CA3-43CE-9038-24E1D95E61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A6AC62-6B1E-4DC1-8B7C-0B1A21691F3C}"/>
              </a:ext>
            </a:extLst>
          </p:cNvPr>
          <p:cNvSpPr>
            <a:spLocks noGrp="1"/>
          </p:cNvSpPr>
          <p:nvPr>
            <p:ph type="sldNum" sz="quarter" idx="12"/>
          </p:nvPr>
        </p:nvSpPr>
        <p:spPr/>
        <p:txBody>
          <a:bodyPr/>
          <a:lstStyle>
            <a:lvl1pPr>
              <a:defRPr/>
            </a:lvl1pPr>
          </a:lstStyle>
          <a:p>
            <a:pPr>
              <a:defRPr/>
            </a:pPr>
            <a:fld id="{11489AF8-8FE6-4FA4-B98D-EAE9A7366A49}" type="slidenum">
              <a:rPr lang="en-US"/>
              <a:pPr>
                <a:defRPr/>
              </a:pPr>
              <a:t>‹#›</a:t>
            </a:fld>
            <a:endParaRPr lang="en-US"/>
          </a:p>
        </p:txBody>
      </p:sp>
    </p:spTree>
    <p:extLst>
      <p:ext uri="{BB962C8B-B14F-4D97-AF65-F5344CB8AC3E}">
        <p14:creationId xmlns:p14="http://schemas.microsoft.com/office/powerpoint/2010/main" val="270160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D863263-6DC8-4FC2-A12F-04DE5F996FD1}"/>
              </a:ext>
            </a:extLst>
          </p:cNvPr>
          <p:cNvSpPr>
            <a:spLocks noGrp="1"/>
          </p:cNvSpPr>
          <p:nvPr>
            <p:ph type="dt" sz="half" idx="10"/>
          </p:nvPr>
        </p:nvSpPr>
        <p:spPr/>
        <p:txBody>
          <a:bodyPr/>
          <a:lstStyle>
            <a:lvl1pPr>
              <a:defRPr/>
            </a:lvl1pPr>
          </a:lstStyle>
          <a:p>
            <a:pPr>
              <a:defRPr/>
            </a:pPr>
            <a:fld id="{35EC0239-6AAF-4737-B404-C0E1D80BE0DC}" type="datetime1">
              <a:rPr lang="en-US" smtClean="0"/>
              <a:t>21/04/29</a:t>
            </a:fld>
            <a:endParaRPr lang="en-US"/>
          </a:p>
        </p:txBody>
      </p:sp>
      <p:sp>
        <p:nvSpPr>
          <p:cNvPr id="6" name="Footer Placeholder 4">
            <a:extLst>
              <a:ext uri="{FF2B5EF4-FFF2-40B4-BE49-F238E27FC236}">
                <a16:creationId xmlns:a16="http://schemas.microsoft.com/office/drawing/2014/main" id="{B3366905-8E32-4F90-848A-AB97F8C8E4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136FE9-B672-4A71-85B4-55B2B9754587}"/>
              </a:ext>
            </a:extLst>
          </p:cNvPr>
          <p:cNvSpPr>
            <a:spLocks noGrp="1"/>
          </p:cNvSpPr>
          <p:nvPr>
            <p:ph type="sldNum" sz="quarter" idx="12"/>
          </p:nvPr>
        </p:nvSpPr>
        <p:spPr/>
        <p:txBody>
          <a:bodyPr/>
          <a:lstStyle>
            <a:lvl1pPr>
              <a:defRPr/>
            </a:lvl1pPr>
          </a:lstStyle>
          <a:p>
            <a:pPr>
              <a:defRPr/>
            </a:pPr>
            <a:fld id="{C87C0FB7-1678-4228-AF74-8E494F8720C2}" type="slidenum">
              <a:rPr lang="en-US"/>
              <a:pPr>
                <a:defRPr/>
              </a:pPr>
              <a:t>‹#›</a:t>
            </a:fld>
            <a:endParaRPr lang="en-US"/>
          </a:p>
        </p:txBody>
      </p:sp>
    </p:spTree>
    <p:extLst>
      <p:ext uri="{BB962C8B-B14F-4D97-AF65-F5344CB8AC3E}">
        <p14:creationId xmlns:p14="http://schemas.microsoft.com/office/powerpoint/2010/main" val="389672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467F98-8ACC-4CF9-AD44-D44E67737362}"/>
              </a:ext>
            </a:extLst>
          </p:cNvPr>
          <p:cNvSpPr>
            <a:spLocks noGrp="1"/>
          </p:cNvSpPr>
          <p:nvPr>
            <p:ph type="dt" sz="half" idx="10"/>
          </p:nvPr>
        </p:nvSpPr>
        <p:spPr/>
        <p:txBody>
          <a:bodyPr/>
          <a:lstStyle>
            <a:lvl1pPr>
              <a:defRPr/>
            </a:lvl1pPr>
          </a:lstStyle>
          <a:p>
            <a:pPr>
              <a:defRPr/>
            </a:pPr>
            <a:fld id="{24691110-CE2B-444C-965A-C41F48382D3B}" type="datetime1">
              <a:rPr lang="en-US" smtClean="0"/>
              <a:t>21/04/29</a:t>
            </a:fld>
            <a:endParaRPr lang="en-US"/>
          </a:p>
        </p:txBody>
      </p:sp>
      <p:sp>
        <p:nvSpPr>
          <p:cNvPr id="5" name="Footer Placeholder 4">
            <a:extLst>
              <a:ext uri="{FF2B5EF4-FFF2-40B4-BE49-F238E27FC236}">
                <a16:creationId xmlns:a16="http://schemas.microsoft.com/office/drawing/2014/main" id="{41DA32E7-6898-4FDA-8573-0C4C0B1D13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4C9A3A-9FE4-4F6A-A635-AB23C074792F}"/>
              </a:ext>
            </a:extLst>
          </p:cNvPr>
          <p:cNvSpPr>
            <a:spLocks noGrp="1"/>
          </p:cNvSpPr>
          <p:nvPr>
            <p:ph type="sldNum" sz="quarter" idx="12"/>
          </p:nvPr>
        </p:nvSpPr>
        <p:spPr/>
        <p:txBody>
          <a:bodyPr/>
          <a:lstStyle>
            <a:lvl1pPr>
              <a:defRPr/>
            </a:lvl1pPr>
          </a:lstStyle>
          <a:p>
            <a:pPr>
              <a:defRPr/>
            </a:pPr>
            <a:fld id="{9CA13271-055A-46AA-A1BA-C16F7EB17010}" type="slidenum">
              <a:rPr lang="en-US"/>
              <a:pPr>
                <a:defRPr/>
              </a:pPr>
              <a:t>‹#›</a:t>
            </a:fld>
            <a:endParaRPr lang="en-US"/>
          </a:p>
        </p:txBody>
      </p:sp>
    </p:spTree>
    <p:extLst>
      <p:ext uri="{BB962C8B-B14F-4D97-AF65-F5344CB8AC3E}">
        <p14:creationId xmlns:p14="http://schemas.microsoft.com/office/powerpoint/2010/main" val="261213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649295-ACBE-4344-ADB3-C525CAA4BCF7}"/>
              </a:ext>
            </a:extLst>
          </p:cNvPr>
          <p:cNvSpPr>
            <a:spLocks noGrp="1"/>
          </p:cNvSpPr>
          <p:nvPr>
            <p:ph type="dt" sz="half" idx="10"/>
          </p:nvPr>
        </p:nvSpPr>
        <p:spPr/>
        <p:txBody>
          <a:bodyPr/>
          <a:lstStyle>
            <a:lvl1pPr>
              <a:defRPr/>
            </a:lvl1pPr>
          </a:lstStyle>
          <a:p>
            <a:pPr>
              <a:defRPr/>
            </a:pPr>
            <a:fld id="{BD65FC67-6313-496C-9A8A-AA378E075CAF}" type="datetime1">
              <a:rPr lang="en-US" smtClean="0"/>
              <a:t>21/04/29</a:t>
            </a:fld>
            <a:endParaRPr lang="en-US"/>
          </a:p>
        </p:txBody>
      </p:sp>
      <p:sp>
        <p:nvSpPr>
          <p:cNvPr id="5" name="Footer Placeholder 4">
            <a:extLst>
              <a:ext uri="{FF2B5EF4-FFF2-40B4-BE49-F238E27FC236}">
                <a16:creationId xmlns:a16="http://schemas.microsoft.com/office/drawing/2014/main" id="{8FC541F4-F488-45A9-902C-CE12F21876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F57B1E-8E5C-4515-AAFC-3C69E5D550BE}"/>
              </a:ext>
            </a:extLst>
          </p:cNvPr>
          <p:cNvSpPr>
            <a:spLocks noGrp="1"/>
          </p:cNvSpPr>
          <p:nvPr>
            <p:ph type="sldNum" sz="quarter" idx="12"/>
          </p:nvPr>
        </p:nvSpPr>
        <p:spPr/>
        <p:txBody>
          <a:bodyPr/>
          <a:lstStyle>
            <a:lvl1pPr>
              <a:defRPr/>
            </a:lvl1pPr>
          </a:lstStyle>
          <a:p>
            <a:pPr>
              <a:defRPr/>
            </a:pPr>
            <a:fld id="{B4F958F7-DCA6-47AB-9773-3891BE4DEBE1}" type="slidenum">
              <a:rPr lang="en-US"/>
              <a:pPr>
                <a:defRPr/>
              </a:pPr>
              <a:t>‹#›</a:t>
            </a:fld>
            <a:endParaRPr lang="en-US"/>
          </a:p>
        </p:txBody>
      </p:sp>
    </p:spTree>
    <p:extLst>
      <p:ext uri="{BB962C8B-B14F-4D97-AF65-F5344CB8AC3E}">
        <p14:creationId xmlns:p14="http://schemas.microsoft.com/office/powerpoint/2010/main" val="717736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CFD7FD-837D-4267-8CF7-498CBB9DE450}" type="datetime1">
              <a:rPr lang="en-US" smtClean="0"/>
              <a:t>21/04/29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471038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883EC-C9B9-4A3D-AC04-136026CDE345}" type="datetime1">
              <a:rPr lang="en-US" smtClean="0"/>
              <a:t>21/04/29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36606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A0DE7-19A9-4368-9A97-E3B47E0EF38A}" type="datetime1">
              <a:rPr lang="en-US" smtClean="0"/>
              <a:t>21/04/29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571974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00FC05-A36D-4DCD-9E24-DEAA1E7640F8}" type="datetime1">
              <a:rPr lang="en-US" smtClean="0"/>
              <a:t>21/04/29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650186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0DB3A-92DF-4429-A24C-0EEACD6C3A04}" type="datetime1">
              <a:rPr lang="en-US" smtClean="0"/>
              <a:t>21/04/29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985337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F36218-B475-4AEE-81FC-CAEFC20E3E61}" type="datetime1">
              <a:rPr lang="en-US" smtClean="0"/>
              <a:t>21/04/29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397644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634B1-6EA8-47FE-9784-F09E3ECD4284}" type="datetime1">
              <a:rPr lang="en-US" smtClean="0"/>
              <a:t>21/04/29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52444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6D21D742-29D8-4FDB-ABF5-A91039E9625E}"/>
              </a:ext>
            </a:extLst>
          </p:cNvPr>
          <p:cNvSpPr>
            <a:spLocks noGrp="1"/>
          </p:cNvSpPr>
          <p:nvPr>
            <p:ph type="dt" sz="half" idx="10"/>
          </p:nvPr>
        </p:nvSpPr>
        <p:spPr/>
        <p:txBody>
          <a:bodyPr/>
          <a:lstStyle>
            <a:lvl1pPr>
              <a:defRPr/>
            </a:lvl1pPr>
          </a:lstStyle>
          <a:p>
            <a:pPr>
              <a:defRPr/>
            </a:pPr>
            <a:fld id="{866A68D7-E30F-4971-B0A2-258A8B170D29}" type="datetime1">
              <a:rPr lang="en-US" smtClean="0"/>
              <a:t>21/04/29</a:t>
            </a:fld>
            <a:endParaRPr lang="en-US"/>
          </a:p>
        </p:txBody>
      </p:sp>
      <p:sp>
        <p:nvSpPr>
          <p:cNvPr id="5" name="Footer Placeholder 4">
            <a:extLst>
              <a:ext uri="{FF2B5EF4-FFF2-40B4-BE49-F238E27FC236}">
                <a16:creationId xmlns:a16="http://schemas.microsoft.com/office/drawing/2014/main" id="{483CD2A7-6DD4-4E83-A46B-CD968D2916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16DB1C-A48E-440D-A5AF-2854B48CFC9B}"/>
              </a:ext>
            </a:extLst>
          </p:cNvPr>
          <p:cNvSpPr>
            <a:spLocks noGrp="1"/>
          </p:cNvSpPr>
          <p:nvPr>
            <p:ph type="sldNum" sz="quarter" idx="12"/>
          </p:nvPr>
        </p:nvSpPr>
        <p:spPr/>
        <p:txBody>
          <a:bodyPr/>
          <a:lstStyle>
            <a:lvl1pPr>
              <a:defRPr/>
            </a:lvl1pPr>
          </a:lstStyle>
          <a:p>
            <a:pPr>
              <a:defRPr/>
            </a:pPr>
            <a:fld id="{AB25C07D-25F8-4E8B-A1EC-26C25272BFAE}" type="slidenum">
              <a:rPr lang="en-US"/>
              <a:pPr>
                <a:defRPr/>
              </a:pPr>
              <a:t>‹#›</a:t>
            </a:fld>
            <a:endParaRPr lang="en-US"/>
          </a:p>
        </p:txBody>
      </p:sp>
    </p:spTree>
    <p:extLst>
      <p:ext uri="{BB962C8B-B14F-4D97-AF65-F5344CB8AC3E}">
        <p14:creationId xmlns:p14="http://schemas.microsoft.com/office/powerpoint/2010/main" val="1841889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071B31-4DA1-4BD2-A2B3-410E1D6AD054}" type="datetime1">
              <a:rPr lang="en-US" smtClean="0"/>
              <a:t>21/04/29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981561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2E968-8B64-4212-A52A-CE3ACBB6C67A}" type="datetime1">
              <a:rPr lang="en-US" smtClean="0"/>
              <a:t>21/04/29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600207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5D7A3-3674-4B43-B50B-C105D20B64EB}" type="datetime1">
              <a:rPr lang="en-US" smtClean="0"/>
              <a:t>21/04/29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907952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1E9AA-6646-4598-BFDA-30B905DE6AC3}" type="datetime1">
              <a:rPr lang="en-US" smtClean="0"/>
              <a:t>21/04/29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8203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a:extLst>
              <a:ext uri="{FF2B5EF4-FFF2-40B4-BE49-F238E27FC236}">
                <a16:creationId xmlns:a16="http://schemas.microsoft.com/office/drawing/2014/main" id="{6CFAB3F1-CD55-4FD5-996D-55481BD4A6C8}"/>
              </a:ext>
            </a:extLst>
          </p:cNvPr>
          <p:cNvSpPr>
            <a:spLocks noGrp="1"/>
          </p:cNvSpPr>
          <p:nvPr>
            <p:ph type="dt" sz="half" idx="10"/>
          </p:nvPr>
        </p:nvSpPr>
        <p:spPr/>
        <p:txBody>
          <a:bodyPr/>
          <a:lstStyle>
            <a:lvl1pPr>
              <a:defRPr/>
            </a:lvl1pPr>
          </a:lstStyle>
          <a:p>
            <a:pPr>
              <a:defRPr/>
            </a:pPr>
            <a:fld id="{07C81638-D84F-42FB-8704-7F73E75743B5}" type="datetime1">
              <a:rPr lang="en-US" smtClean="0"/>
              <a:t>21/04/29</a:t>
            </a:fld>
            <a:endParaRPr lang="en-US"/>
          </a:p>
        </p:txBody>
      </p:sp>
      <p:sp>
        <p:nvSpPr>
          <p:cNvPr id="6" name="Footer Placeholder 5">
            <a:extLst>
              <a:ext uri="{FF2B5EF4-FFF2-40B4-BE49-F238E27FC236}">
                <a16:creationId xmlns:a16="http://schemas.microsoft.com/office/drawing/2014/main" id="{FBAD008F-C7F9-49A4-8FE7-443B6C72B4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3CCE3EC-5992-463B-A415-A0BDD680FED0}"/>
              </a:ext>
            </a:extLst>
          </p:cNvPr>
          <p:cNvSpPr>
            <a:spLocks noGrp="1"/>
          </p:cNvSpPr>
          <p:nvPr>
            <p:ph type="sldNum" sz="quarter" idx="12"/>
          </p:nvPr>
        </p:nvSpPr>
        <p:spPr/>
        <p:txBody>
          <a:bodyPr/>
          <a:lstStyle>
            <a:lvl1pPr>
              <a:defRPr/>
            </a:lvl1pPr>
          </a:lstStyle>
          <a:p>
            <a:pPr>
              <a:defRPr/>
            </a:pPr>
            <a:fld id="{F765308C-1DFC-47D1-BD82-E79BCF6CFB28}" type="slidenum">
              <a:rPr lang="en-US"/>
              <a:pPr>
                <a:defRPr/>
              </a:pPr>
              <a:t>‹#›</a:t>
            </a:fld>
            <a:endParaRPr lang="en-US"/>
          </a:p>
        </p:txBody>
      </p:sp>
    </p:spTree>
    <p:extLst>
      <p:ext uri="{BB962C8B-B14F-4D97-AF65-F5344CB8AC3E}">
        <p14:creationId xmlns:p14="http://schemas.microsoft.com/office/powerpoint/2010/main" val="31574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a:extLst>
              <a:ext uri="{FF2B5EF4-FFF2-40B4-BE49-F238E27FC236}">
                <a16:creationId xmlns:a16="http://schemas.microsoft.com/office/drawing/2014/main" id="{A6D2BD5C-5077-461A-AF4B-0B7858A1D693}"/>
              </a:ext>
            </a:extLst>
          </p:cNvPr>
          <p:cNvSpPr>
            <a:spLocks noGrp="1"/>
          </p:cNvSpPr>
          <p:nvPr>
            <p:ph type="dt" sz="half" idx="10"/>
          </p:nvPr>
        </p:nvSpPr>
        <p:spPr/>
        <p:txBody>
          <a:bodyPr/>
          <a:lstStyle>
            <a:lvl1pPr>
              <a:defRPr/>
            </a:lvl1pPr>
          </a:lstStyle>
          <a:p>
            <a:pPr>
              <a:defRPr/>
            </a:pPr>
            <a:fld id="{69592BF4-3206-49B9-AEDD-17A4F7379043}" type="datetime1">
              <a:rPr lang="en-US" smtClean="0"/>
              <a:t>21/04/29</a:t>
            </a:fld>
            <a:endParaRPr lang="en-US"/>
          </a:p>
        </p:txBody>
      </p:sp>
      <p:sp>
        <p:nvSpPr>
          <p:cNvPr id="8" name="Footer Placeholder 7">
            <a:extLst>
              <a:ext uri="{FF2B5EF4-FFF2-40B4-BE49-F238E27FC236}">
                <a16:creationId xmlns:a16="http://schemas.microsoft.com/office/drawing/2014/main" id="{2E7677D3-BF7F-43A9-8F26-C351A10E205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E1AA023-FCF9-448B-AE62-C3F70716066D}"/>
              </a:ext>
            </a:extLst>
          </p:cNvPr>
          <p:cNvSpPr>
            <a:spLocks noGrp="1"/>
          </p:cNvSpPr>
          <p:nvPr>
            <p:ph type="sldNum" sz="quarter" idx="12"/>
          </p:nvPr>
        </p:nvSpPr>
        <p:spPr/>
        <p:txBody>
          <a:bodyPr/>
          <a:lstStyle>
            <a:lvl1pPr>
              <a:defRPr/>
            </a:lvl1pPr>
          </a:lstStyle>
          <a:p>
            <a:pPr>
              <a:defRPr/>
            </a:pPr>
            <a:fld id="{AF137ABC-E6F7-4F1C-82CF-C9604A727C5C}" type="slidenum">
              <a:rPr lang="en-US"/>
              <a:pPr>
                <a:defRPr/>
              </a:pPr>
              <a:t>‹#›</a:t>
            </a:fld>
            <a:endParaRPr lang="en-US"/>
          </a:p>
        </p:txBody>
      </p:sp>
    </p:spTree>
    <p:extLst>
      <p:ext uri="{BB962C8B-B14F-4D97-AF65-F5344CB8AC3E}">
        <p14:creationId xmlns:p14="http://schemas.microsoft.com/office/powerpoint/2010/main" val="340254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a:extLst>
              <a:ext uri="{FF2B5EF4-FFF2-40B4-BE49-F238E27FC236}">
                <a16:creationId xmlns:a16="http://schemas.microsoft.com/office/drawing/2014/main" id="{5C029954-2350-4701-AD63-B8C889CA6123}"/>
              </a:ext>
            </a:extLst>
          </p:cNvPr>
          <p:cNvSpPr>
            <a:spLocks noGrp="1"/>
          </p:cNvSpPr>
          <p:nvPr>
            <p:ph type="dt" sz="half" idx="10"/>
          </p:nvPr>
        </p:nvSpPr>
        <p:spPr/>
        <p:txBody>
          <a:bodyPr/>
          <a:lstStyle>
            <a:lvl1pPr>
              <a:defRPr/>
            </a:lvl1pPr>
          </a:lstStyle>
          <a:p>
            <a:pPr>
              <a:defRPr/>
            </a:pPr>
            <a:fld id="{0FFA1A0A-B6E2-4AD5-88CA-41477DDD2CD0}" type="datetime1">
              <a:rPr lang="en-US" smtClean="0"/>
              <a:t>21/04/29</a:t>
            </a:fld>
            <a:endParaRPr lang="en-US"/>
          </a:p>
        </p:txBody>
      </p:sp>
      <p:sp>
        <p:nvSpPr>
          <p:cNvPr id="4" name="Footer Placeholder 3">
            <a:extLst>
              <a:ext uri="{FF2B5EF4-FFF2-40B4-BE49-F238E27FC236}">
                <a16:creationId xmlns:a16="http://schemas.microsoft.com/office/drawing/2014/main" id="{D224D77B-1C4C-4DDB-94E3-6A92DE3FA7C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B1A3ABF-97C2-48F6-9CC6-6958EEF0EAEB}"/>
              </a:ext>
            </a:extLst>
          </p:cNvPr>
          <p:cNvSpPr>
            <a:spLocks noGrp="1"/>
          </p:cNvSpPr>
          <p:nvPr>
            <p:ph type="sldNum" sz="quarter" idx="12"/>
          </p:nvPr>
        </p:nvSpPr>
        <p:spPr/>
        <p:txBody>
          <a:bodyPr/>
          <a:lstStyle>
            <a:lvl1pPr>
              <a:defRPr/>
            </a:lvl1pPr>
          </a:lstStyle>
          <a:p>
            <a:pPr>
              <a:defRPr/>
            </a:pPr>
            <a:fld id="{199A2A6C-1166-423D-A806-CCDF2AA9107D}" type="slidenum">
              <a:rPr lang="en-US"/>
              <a:pPr>
                <a:defRPr/>
              </a:pPr>
              <a:t>‹#›</a:t>
            </a:fld>
            <a:endParaRPr lang="en-US"/>
          </a:p>
        </p:txBody>
      </p:sp>
    </p:spTree>
    <p:extLst>
      <p:ext uri="{BB962C8B-B14F-4D97-AF65-F5344CB8AC3E}">
        <p14:creationId xmlns:p14="http://schemas.microsoft.com/office/powerpoint/2010/main" val="30456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06C47-A372-4D37-AF7F-4E0DDFAA9BD0}"/>
              </a:ext>
            </a:extLst>
          </p:cNvPr>
          <p:cNvSpPr>
            <a:spLocks noGrp="1"/>
          </p:cNvSpPr>
          <p:nvPr>
            <p:ph type="dt" sz="half" idx="10"/>
          </p:nvPr>
        </p:nvSpPr>
        <p:spPr/>
        <p:txBody>
          <a:bodyPr/>
          <a:lstStyle>
            <a:lvl1pPr>
              <a:defRPr/>
            </a:lvl1pPr>
          </a:lstStyle>
          <a:p>
            <a:pPr>
              <a:defRPr/>
            </a:pPr>
            <a:fld id="{8041522B-4290-49E2-9B6B-EE37E372D14A}" type="datetime1">
              <a:rPr lang="en-US" smtClean="0"/>
              <a:t>21/04/29</a:t>
            </a:fld>
            <a:endParaRPr lang="en-US"/>
          </a:p>
        </p:txBody>
      </p:sp>
      <p:sp>
        <p:nvSpPr>
          <p:cNvPr id="3" name="Footer Placeholder 2">
            <a:extLst>
              <a:ext uri="{FF2B5EF4-FFF2-40B4-BE49-F238E27FC236}">
                <a16:creationId xmlns:a16="http://schemas.microsoft.com/office/drawing/2014/main" id="{B9140FF5-4283-4930-8DF7-96FCDB09F05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8B35749-69C4-4789-A44D-0DEDD7B5104A}"/>
              </a:ext>
            </a:extLst>
          </p:cNvPr>
          <p:cNvSpPr>
            <a:spLocks noGrp="1"/>
          </p:cNvSpPr>
          <p:nvPr>
            <p:ph type="sldNum" sz="quarter" idx="12"/>
          </p:nvPr>
        </p:nvSpPr>
        <p:spPr/>
        <p:txBody>
          <a:bodyPr/>
          <a:lstStyle>
            <a:lvl1pPr>
              <a:defRPr/>
            </a:lvl1pPr>
          </a:lstStyle>
          <a:p>
            <a:pPr>
              <a:defRPr/>
            </a:pPr>
            <a:fld id="{E1605F77-06AC-4959-B7A7-D1D118F8A92D}" type="slidenum">
              <a:rPr lang="en-US"/>
              <a:pPr>
                <a:defRPr/>
              </a:pPr>
              <a:t>‹#›</a:t>
            </a:fld>
            <a:endParaRPr lang="en-US"/>
          </a:p>
        </p:txBody>
      </p:sp>
    </p:spTree>
    <p:extLst>
      <p:ext uri="{BB962C8B-B14F-4D97-AF65-F5344CB8AC3E}">
        <p14:creationId xmlns:p14="http://schemas.microsoft.com/office/powerpoint/2010/main" val="116711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a:extLst>
              <a:ext uri="{FF2B5EF4-FFF2-40B4-BE49-F238E27FC236}">
                <a16:creationId xmlns:a16="http://schemas.microsoft.com/office/drawing/2014/main" id="{F388605E-5741-4331-B499-A9F8C8EEB79E}"/>
              </a:ext>
            </a:extLst>
          </p:cNvPr>
          <p:cNvSpPr>
            <a:spLocks noGrp="1"/>
          </p:cNvSpPr>
          <p:nvPr>
            <p:ph type="dt" sz="half" idx="10"/>
          </p:nvPr>
        </p:nvSpPr>
        <p:spPr/>
        <p:txBody>
          <a:bodyPr/>
          <a:lstStyle>
            <a:lvl1pPr>
              <a:defRPr/>
            </a:lvl1pPr>
          </a:lstStyle>
          <a:p>
            <a:pPr>
              <a:defRPr/>
            </a:pPr>
            <a:fld id="{4DF46B0C-EF73-48C3-B613-69E3BD43263E}" type="datetime1">
              <a:rPr lang="en-US" smtClean="0"/>
              <a:t>21/04/29</a:t>
            </a:fld>
            <a:endParaRPr lang="en-US"/>
          </a:p>
        </p:txBody>
      </p:sp>
      <p:sp>
        <p:nvSpPr>
          <p:cNvPr id="6" name="Footer Placeholder 5">
            <a:extLst>
              <a:ext uri="{FF2B5EF4-FFF2-40B4-BE49-F238E27FC236}">
                <a16:creationId xmlns:a16="http://schemas.microsoft.com/office/drawing/2014/main" id="{9C6F8B7A-D01A-4E34-A7D6-EA06633643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6F5F8D-CA65-4493-9686-53D2160504AD}"/>
              </a:ext>
            </a:extLst>
          </p:cNvPr>
          <p:cNvSpPr>
            <a:spLocks noGrp="1"/>
          </p:cNvSpPr>
          <p:nvPr>
            <p:ph type="sldNum" sz="quarter" idx="12"/>
          </p:nvPr>
        </p:nvSpPr>
        <p:spPr/>
        <p:txBody>
          <a:bodyPr/>
          <a:lstStyle>
            <a:lvl1pPr>
              <a:defRPr/>
            </a:lvl1pPr>
          </a:lstStyle>
          <a:p>
            <a:pPr>
              <a:defRPr/>
            </a:pPr>
            <a:fld id="{D4ADFEB5-50BD-40DB-B717-259F246FF072}" type="slidenum">
              <a:rPr lang="en-US"/>
              <a:pPr>
                <a:defRPr/>
              </a:pPr>
              <a:t>‹#›</a:t>
            </a:fld>
            <a:endParaRPr lang="en-US"/>
          </a:p>
        </p:txBody>
      </p:sp>
    </p:spTree>
    <p:extLst>
      <p:ext uri="{BB962C8B-B14F-4D97-AF65-F5344CB8AC3E}">
        <p14:creationId xmlns:p14="http://schemas.microsoft.com/office/powerpoint/2010/main" val="283380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a:extLst>
              <a:ext uri="{FF2B5EF4-FFF2-40B4-BE49-F238E27FC236}">
                <a16:creationId xmlns:a16="http://schemas.microsoft.com/office/drawing/2014/main" id="{E5D04D24-BDA4-4E42-B34E-2F3EB7FBC658}"/>
              </a:ext>
            </a:extLst>
          </p:cNvPr>
          <p:cNvSpPr>
            <a:spLocks noGrp="1"/>
          </p:cNvSpPr>
          <p:nvPr>
            <p:ph type="dt" sz="half" idx="10"/>
          </p:nvPr>
        </p:nvSpPr>
        <p:spPr/>
        <p:txBody>
          <a:bodyPr/>
          <a:lstStyle>
            <a:lvl1pPr>
              <a:defRPr/>
            </a:lvl1pPr>
          </a:lstStyle>
          <a:p>
            <a:pPr>
              <a:defRPr/>
            </a:pPr>
            <a:fld id="{85B074E9-9018-46AA-9717-25E2D4907733}" type="datetime1">
              <a:rPr lang="en-US" smtClean="0"/>
              <a:t>21/04/29</a:t>
            </a:fld>
            <a:endParaRPr lang="en-US"/>
          </a:p>
        </p:txBody>
      </p:sp>
      <p:sp>
        <p:nvSpPr>
          <p:cNvPr id="6" name="Footer Placeholder 5">
            <a:extLst>
              <a:ext uri="{FF2B5EF4-FFF2-40B4-BE49-F238E27FC236}">
                <a16:creationId xmlns:a16="http://schemas.microsoft.com/office/drawing/2014/main" id="{E401E8AC-2325-4B04-9F5A-68E0CE017C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F02589F-7FD8-4E2E-8E12-6B2EAAFF4836}"/>
              </a:ext>
            </a:extLst>
          </p:cNvPr>
          <p:cNvSpPr>
            <a:spLocks noGrp="1"/>
          </p:cNvSpPr>
          <p:nvPr>
            <p:ph type="sldNum" sz="quarter" idx="12"/>
          </p:nvPr>
        </p:nvSpPr>
        <p:spPr/>
        <p:txBody>
          <a:bodyPr/>
          <a:lstStyle>
            <a:lvl1pPr>
              <a:defRPr/>
            </a:lvl1pPr>
          </a:lstStyle>
          <a:p>
            <a:pPr>
              <a:defRPr/>
            </a:pPr>
            <a:fld id="{CEA95D12-CDFB-4B9D-8DDD-834D54D5B94F}" type="slidenum">
              <a:rPr lang="en-US"/>
              <a:pPr>
                <a:defRPr/>
              </a:pPr>
              <a:t>‹#›</a:t>
            </a:fld>
            <a:endParaRPr lang="en-US"/>
          </a:p>
        </p:txBody>
      </p:sp>
    </p:spTree>
    <p:extLst>
      <p:ext uri="{BB962C8B-B14F-4D97-AF65-F5344CB8AC3E}">
        <p14:creationId xmlns:p14="http://schemas.microsoft.com/office/powerpoint/2010/main" val="423787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4C14C9D-4B3C-4D03-A8F6-BB3026E1D1B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endParaRPr lang="en-US" altLang="hu-HU"/>
          </a:p>
        </p:txBody>
      </p:sp>
      <p:sp>
        <p:nvSpPr>
          <p:cNvPr id="2051" name="Text Placeholder 2">
            <a:extLst>
              <a:ext uri="{FF2B5EF4-FFF2-40B4-BE49-F238E27FC236}">
                <a16:creationId xmlns:a16="http://schemas.microsoft.com/office/drawing/2014/main" id="{6472A027-2007-4774-A07E-B69412D798A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4" name="Date Placeholder 3">
            <a:extLst>
              <a:ext uri="{FF2B5EF4-FFF2-40B4-BE49-F238E27FC236}">
                <a16:creationId xmlns:a16="http://schemas.microsoft.com/office/drawing/2014/main" id="{0DADE9DF-2263-4053-8842-77C6BF7545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75CDF160-4209-4848-821B-0C591EE6E4DF}" type="datetime1">
              <a:rPr lang="en-US" smtClean="0"/>
              <a:t>21/04/29</a:t>
            </a:fld>
            <a:endParaRPr lang="hu-HU"/>
          </a:p>
        </p:txBody>
      </p:sp>
      <p:sp>
        <p:nvSpPr>
          <p:cNvPr id="5" name="Footer Placeholder 4">
            <a:extLst>
              <a:ext uri="{FF2B5EF4-FFF2-40B4-BE49-F238E27FC236}">
                <a16:creationId xmlns:a16="http://schemas.microsoft.com/office/drawing/2014/main" id="{EB26A953-2E24-4D96-B3B4-218D086EE7A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Slide Number Placeholder 5">
            <a:extLst>
              <a:ext uri="{FF2B5EF4-FFF2-40B4-BE49-F238E27FC236}">
                <a16:creationId xmlns:a16="http://schemas.microsoft.com/office/drawing/2014/main" id="{25AF5F8C-FEBB-46BC-8A00-E05C9C9CDDE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FF1ED50-453C-4B84-8A53-9CD592A8D864}"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A304EA53-A4D8-4EBD-BB47-AD8517290FB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u-HU"/>
              <a:t>Click to edit Master title style</a:t>
            </a:r>
          </a:p>
        </p:txBody>
      </p:sp>
      <p:sp>
        <p:nvSpPr>
          <p:cNvPr id="4099" name="Text Placeholder 2">
            <a:extLst>
              <a:ext uri="{FF2B5EF4-FFF2-40B4-BE49-F238E27FC236}">
                <a16:creationId xmlns:a16="http://schemas.microsoft.com/office/drawing/2014/main" id="{F95ACC0E-CE14-4D4B-89A0-DCE1AFCA250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a:t>Click to edit Master text styles</a:t>
            </a:r>
          </a:p>
          <a:p>
            <a:pPr lvl="1"/>
            <a:r>
              <a:rPr lang="en-US" altLang="hu-HU"/>
              <a:t>Second level</a:t>
            </a:r>
          </a:p>
          <a:p>
            <a:pPr lvl="2"/>
            <a:r>
              <a:rPr lang="en-US" altLang="hu-HU"/>
              <a:t>Third level</a:t>
            </a:r>
          </a:p>
          <a:p>
            <a:pPr lvl="3"/>
            <a:r>
              <a:rPr lang="en-US" altLang="hu-HU"/>
              <a:t>Fourth level</a:t>
            </a:r>
          </a:p>
          <a:p>
            <a:pPr lvl="4"/>
            <a:r>
              <a:rPr lang="en-US" altLang="hu-HU"/>
              <a:t>Fifth level</a:t>
            </a:r>
          </a:p>
        </p:txBody>
      </p:sp>
      <p:sp>
        <p:nvSpPr>
          <p:cNvPr id="4" name="Date Placeholder 3">
            <a:extLst>
              <a:ext uri="{FF2B5EF4-FFF2-40B4-BE49-F238E27FC236}">
                <a16:creationId xmlns:a16="http://schemas.microsoft.com/office/drawing/2014/main" id="{2427B283-F3A6-4A3B-AAA0-6E570888759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91068581-C224-478D-944A-39F2B722D5D1}" type="datetime1">
              <a:rPr lang="en-US" smtClean="0"/>
              <a:t>21/04/29</a:t>
            </a:fld>
            <a:endParaRPr lang="en-US"/>
          </a:p>
        </p:txBody>
      </p:sp>
      <p:sp>
        <p:nvSpPr>
          <p:cNvPr id="5" name="Footer Placeholder 4">
            <a:extLst>
              <a:ext uri="{FF2B5EF4-FFF2-40B4-BE49-F238E27FC236}">
                <a16:creationId xmlns:a16="http://schemas.microsoft.com/office/drawing/2014/main" id="{99BD0BAA-CC80-445D-8CFD-D27ADC9536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B7FAB26-105C-4629-B313-F72BA9CC3EC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1502E8A-634C-4F77-8A80-80E5BB27B7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0D10B-A8DF-4B5B-B22E-C305539DA244}" type="datetime1">
              <a:rPr lang="en-US" smtClean="0"/>
              <a:t>21/04/29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392161563"/>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4.jpeg"/><Relationship Id="rId7"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emf"/><Relationship Id="rId9"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5.xml"/><Relationship Id="rId5" Type="http://schemas.openxmlformats.org/officeDocument/2006/relationships/image" Target="../media/image21.emf"/><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6.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27.emf"/><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24.xml"/><Relationship Id="rId1" Type="http://schemas.openxmlformats.org/officeDocument/2006/relationships/tags" Target="../tags/tag8.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33.emf"/><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image" Target="../media/image4.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24.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a:extLst>
              <a:ext uri="{FF2B5EF4-FFF2-40B4-BE49-F238E27FC236}">
                <a16:creationId xmlns:a16="http://schemas.microsoft.com/office/drawing/2014/main" id="{FAFDEFC4-D3ED-45D1-8A9F-C9F3260C49EC}"/>
              </a:ext>
            </a:extLst>
          </p:cNvPr>
          <p:cNvSpPr txBox="1">
            <a:spLocks noChangeArrowheads="1"/>
          </p:cNvSpPr>
          <p:nvPr/>
        </p:nvSpPr>
        <p:spPr bwMode="auto">
          <a:xfrm>
            <a:off x="419099" y="1927225"/>
            <a:ext cx="85439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u-HU" b="1" dirty="0">
                <a:solidFill>
                  <a:srgbClr val="000000"/>
                </a:solidFill>
                <a:latin typeface="Palatino Linotype" panose="02040502050505030304" pitchFamily="18" charset="0"/>
              </a:rPr>
              <a:t>Co-entrapment of </a:t>
            </a:r>
            <a:r>
              <a:rPr lang="en-US" altLang="hu-HU" b="1" dirty="0" err="1">
                <a:solidFill>
                  <a:srgbClr val="000000"/>
                </a:solidFill>
                <a:latin typeface="Palatino Linotype" panose="02040502050505030304" pitchFamily="18" charset="0"/>
              </a:rPr>
              <a:t>sorafenib</a:t>
            </a:r>
            <a:r>
              <a:rPr lang="en-US" altLang="hu-HU" b="1" dirty="0">
                <a:solidFill>
                  <a:srgbClr val="000000"/>
                </a:solidFill>
                <a:latin typeface="Palatino Linotype" panose="02040502050505030304" pitchFamily="18" charset="0"/>
              </a:rPr>
              <a:t> and cisplatin in poly[</a:t>
            </a:r>
            <a:r>
              <a:rPr lang="el-GR" altLang="hu-HU" b="1" dirty="0">
                <a:solidFill>
                  <a:srgbClr val="000000"/>
                </a:solidFill>
                <a:latin typeface="Palatino Linotype" panose="02040502050505030304" pitchFamily="18" charset="0"/>
              </a:rPr>
              <a:t>ε-</a:t>
            </a:r>
            <a:r>
              <a:rPr lang="en-US" altLang="hu-HU" b="1" dirty="0" err="1">
                <a:solidFill>
                  <a:srgbClr val="000000"/>
                </a:solidFill>
                <a:latin typeface="Palatino Linotype" panose="02040502050505030304" pitchFamily="18" charset="0"/>
              </a:rPr>
              <a:t>caprolactone</a:t>
            </a:r>
            <a:r>
              <a:rPr lang="en-US" altLang="hu-HU" b="1" dirty="0">
                <a:solidFill>
                  <a:srgbClr val="000000"/>
                </a:solidFill>
                <a:latin typeface="Palatino Linotype" panose="02040502050505030304" pitchFamily="18" charset="0"/>
              </a:rPr>
              <a:t>-co-(12-hydroxystearate)] copolymer for dual drug delivery application</a:t>
            </a:r>
          </a:p>
          <a:p>
            <a:pPr algn="ctr" eaLnBrk="1" hangingPunct="1"/>
            <a:endParaRPr lang="fr-FR" altLang="hu-HU" dirty="0">
              <a:solidFill>
                <a:srgbClr val="000000"/>
              </a:solidFill>
              <a:latin typeface="Palatino Linotype" panose="02040502050505030304" pitchFamily="18" charset="0"/>
            </a:endParaRPr>
          </a:p>
          <a:p>
            <a:pPr algn="ctr" eaLnBrk="1" hangingPunct="1"/>
            <a:r>
              <a:rPr lang="hu-HU" altLang="hu-HU" b="1" dirty="0">
                <a:solidFill>
                  <a:srgbClr val="000000"/>
                </a:solidFill>
                <a:latin typeface="Palatino Linotype" panose="02040502050505030304" pitchFamily="18" charset="0"/>
              </a:rPr>
              <a:t>Izolda Kántor</a:t>
            </a:r>
            <a:r>
              <a:rPr lang="it-IT" altLang="hu-HU" b="1" dirty="0">
                <a:solidFill>
                  <a:srgbClr val="000000"/>
                </a:solidFill>
                <a:latin typeface="Palatino Linotype" panose="02040502050505030304" pitchFamily="18" charset="0"/>
              </a:rPr>
              <a:t> </a:t>
            </a:r>
            <a:r>
              <a:rPr lang="it-IT" altLang="hu-HU" b="1" baseline="30000" dirty="0">
                <a:solidFill>
                  <a:srgbClr val="000000"/>
                </a:solidFill>
                <a:latin typeface="Palatino Linotype" panose="02040502050505030304" pitchFamily="18" charset="0"/>
              </a:rPr>
              <a:t>1,</a:t>
            </a:r>
            <a:r>
              <a:rPr lang="hu-HU" altLang="hu-HU" b="1" baseline="30000" dirty="0">
                <a:solidFill>
                  <a:srgbClr val="000000"/>
                </a:solidFill>
                <a:latin typeface="Palatino Linotype" panose="02040502050505030304" pitchFamily="18" charset="0"/>
              </a:rPr>
              <a:t>2,</a:t>
            </a:r>
            <a:r>
              <a:rPr lang="it-IT" altLang="hu-HU" b="1" dirty="0">
                <a:solidFill>
                  <a:srgbClr val="000000"/>
                </a:solidFill>
                <a:latin typeface="Palatino Linotype" panose="02040502050505030304" pitchFamily="18" charset="0"/>
              </a:rPr>
              <a:t>*, </a:t>
            </a:r>
            <a:r>
              <a:rPr lang="hu-HU" altLang="hu-HU" b="1" dirty="0">
                <a:solidFill>
                  <a:srgbClr val="000000"/>
                </a:solidFill>
                <a:latin typeface="Palatino Linotype" panose="02040502050505030304" pitchFamily="18" charset="0"/>
              </a:rPr>
              <a:t>Diana </a:t>
            </a:r>
            <a:r>
              <a:rPr lang="hu-HU" altLang="hu-HU" b="1" dirty="0" err="1">
                <a:solidFill>
                  <a:srgbClr val="000000"/>
                </a:solidFill>
                <a:latin typeface="Palatino Linotype" panose="02040502050505030304" pitchFamily="18" charset="0"/>
              </a:rPr>
              <a:t>Aparaschivei</a:t>
            </a:r>
            <a:r>
              <a:rPr lang="it-IT" altLang="hu-HU" b="1" dirty="0">
                <a:solidFill>
                  <a:srgbClr val="000000"/>
                </a:solidFill>
                <a:latin typeface="Palatino Linotype" panose="02040502050505030304" pitchFamily="18" charset="0"/>
              </a:rPr>
              <a:t> </a:t>
            </a:r>
            <a:r>
              <a:rPr lang="hu-HU" altLang="hu-HU" b="1" baseline="30000" dirty="0">
                <a:solidFill>
                  <a:srgbClr val="000000"/>
                </a:solidFill>
                <a:latin typeface="Palatino Linotype" panose="02040502050505030304" pitchFamily="18" charset="0"/>
              </a:rPr>
              <a:t>3</a:t>
            </a:r>
            <a:r>
              <a:rPr lang="hu-HU" altLang="hu-HU" b="1" dirty="0">
                <a:solidFill>
                  <a:srgbClr val="000000"/>
                </a:solidFill>
                <a:latin typeface="Palatino Linotype" panose="02040502050505030304" pitchFamily="18" charset="0"/>
              </a:rPr>
              <a:t>, </a:t>
            </a:r>
            <a:r>
              <a:rPr lang="hu-HU" altLang="hu-HU" b="1" dirty="0" err="1">
                <a:solidFill>
                  <a:srgbClr val="000000"/>
                </a:solidFill>
                <a:latin typeface="Palatino Linotype" panose="02040502050505030304" pitchFamily="18" charset="0"/>
              </a:rPr>
              <a:t>Anamaria</a:t>
            </a:r>
            <a:r>
              <a:rPr lang="hu-HU" altLang="hu-HU" b="1" dirty="0">
                <a:solidFill>
                  <a:srgbClr val="000000"/>
                </a:solidFill>
                <a:latin typeface="Palatino Linotype" panose="02040502050505030304" pitchFamily="18" charset="0"/>
              </a:rPr>
              <a:t> </a:t>
            </a:r>
            <a:r>
              <a:rPr lang="hu-HU" altLang="hu-HU" b="1" dirty="0" err="1">
                <a:solidFill>
                  <a:srgbClr val="000000"/>
                </a:solidFill>
                <a:latin typeface="Palatino Linotype" panose="02040502050505030304" pitchFamily="18" charset="0"/>
              </a:rPr>
              <a:t>Todea</a:t>
            </a:r>
            <a:r>
              <a:rPr lang="hu-HU" altLang="hu-HU" b="1" dirty="0">
                <a:solidFill>
                  <a:srgbClr val="000000"/>
                </a:solidFill>
                <a:latin typeface="Palatino Linotype" panose="02040502050505030304" pitchFamily="18" charset="0"/>
              </a:rPr>
              <a:t> </a:t>
            </a:r>
            <a:r>
              <a:rPr lang="hu-HU" altLang="hu-HU" b="1" baseline="30000" dirty="0">
                <a:solidFill>
                  <a:srgbClr val="000000"/>
                </a:solidFill>
                <a:latin typeface="Palatino Linotype" panose="02040502050505030304" pitchFamily="18" charset="0"/>
              </a:rPr>
              <a:t>3</a:t>
            </a:r>
            <a:r>
              <a:rPr lang="it-IT" altLang="hu-HU" b="1" dirty="0">
                <a:solidFill>
                  <a:srgbClr val="000000"/>
                </a:solidFill>
                <a:latin typeface="Palatino Linotype" panose="02040502050505030304" pitchFamily="18" charset="0"/>
              </a:rPr>
              <a:t>,</a:t>
            </a:r>
            <a:r>
              <a:rPr lang="hu-HU" altLang="hu-HU" b="1" dirty="0">
                <a:solidFill>
                  <a:srgbClr val="000000"/>
                </a:solidFill>
                <a:latin typeface="Palatino Linotype" panose="02040502050505030304" pitchFamily="18" charset="0"/>
              </a:rPr>
              <a:t> </a:t>
            </a:r>
            <a:r>
              <a:rPr lang="hu-HU" altLang="hu-HU" b="1" dirty="0" err="1">
                <a:solidFill>
                  <a:srgbClr val="000000"/>
                </a:solidFill>
                <a:latin typeface="Palatino Linotype" panose="02040502050505030304" pitchFamily="18" charset="0"/>
              </a:rPr>
              <a:t>Francisc</a:t>
            </a:r>
            <a:r>
              <a:rPr lang="hu-HU" altLang="hu-HU" b="1" dirty="0">
                <a:solidFill>
                  <a:srgbClr val="000000"/>
                </a:solidFill>
                <a:latin typeface="Palatino Linotype" panose="02040502050505030304" pitchFamily="18" charset="0"/>
              </a:rPr>
              <a:t> Péter </a:t>
            </a:r>
            <a:r>
              <a:rPr lang="hu-HU" altLang="hu-HU" b="1" baseline="30000" dirty="0">
                <a:solidFill>
                  <a:srgbClr val="000000"/>
                </a:solidFill>
                <a:latin typeface="Palatino Linotype" panose="02040502050505030304" pitchFamily="18" charset="0"/>
              </a:rPr>
              <a:t>3</a:t>
            </a:r>
            <a:r>
              <a:rPr lang="hu-HU" altLang="hu-HU" b="1" dirty="0">
                <a:solidFill>
                  <a:srgbClr val="000000"/>
                </a:solidFill>
                <a:latin typeface="Palatino Linotype" panose="02040502050505030304" pitchFamily="18" charset="0"/>
              </a:rPr>
              <a:t>, Zoltán May </a:t>
            </a:r>
            <a:r>
              <a:rPr lang="hu-HU" altLang="hu-HU" b="1" baseline="30000" dirty="0">
                <a:solidFill>
                  <a:srgbClr val="000000"/>
                </a:solidFill>
                <a:latin typeface="Palatino Linotype" panose="02040502050505030304" pitchFamily="18" charset="0"/>
              </a:rPr>
              <a:t>1</a:t>
            </a:r>
            <a:r>
              <a:rPr lang="hu-HU" altLang="hu-HU" b="1" dirty="0">
                <a:solidFill>
                  <a:srgbClr val="000000"/>
                </a:solidFill>
                <a:latin typeface="Palatino Linotype" panose="02040502050505030304" pitchFamily="18" charset="0"/>
              </a:rPr>
              <a:t>, Emese </a:t>
            </a:r>
            <a:r>
              <a:rPr lang="hu-HU" altLang="hu-HU" b="1" dirty="0" err="1">
                <a:solidFill>
                  <a:srgbClr val="000000"/>
                </a:solidFill>
                <a:latin typeface="Palatino Linotype" panose="02040502050505030304" pitchFamily="18" charset="0"/>
              </a:rPr>
              <a:t>Biró</a:t>
            </a:r>
            <a:r>
              <a:rPr lang="hu-HU" altLang="hu-HU" b="1" dirty="0">
                <a:solidFill>
                  <a:srgbClr val="000000"/>
                </a:solidFill>
                <a:latin typeface="Palatino Linotype" panose="02040502050505030304" pitchFamily="18" charset="0"/>
              </a:rPr>
              <a:t> </a:t>
            </a:r>
            <a:r>
              <a:rPr lang="hu-HU" altLang="hu-HU" b="1" baseline="30000" dirty="0">
                <a:solidFill>
                  <a:srgbClr val="000000"/>
                </a:solidFill>
                <a:latin typeface="Palatino Linotype" panose="02040502050505030304" pitchFamily="18" charset="0"/>
              </a:rPr>
              <a:t>3</a:t>
            </a:r>
            <a:r>
              <a:rPr lang="hu-HU" altLang="hu-HU" b="1" dirty="0">
                <a:solidFill>
                  <a:srgbClr val="000000"/>
                </a:solidFill>
                <a:latin typeface="Palatino Linotype" panose="02040502050505030304" pitchFamily="18" charset="0"/>
              </a:rPr>
              <a:t>,</a:t>
            </a:r>
            <a:r>
              <a:rPr lang="it-IT" altLang="hu-HU" b="1" dirty="0">
                <a:solidFill>
                  <a:srgbClr val="000000"/>
                </a:solidFill>
                <a:latin typeface="Palatino Linotype" panose="02040502050505030304" pitchFamily="18" charset="0"/>
              </a:rPr>
              <a:t> and </a:t>
            </a:r>
            <a:r>
              <a:rPr lang="hu-HU" altLang="hu-HU" b="1" dirty="0">
                <a:solidFill>
                  <a:srgbClr val="000000"/>
                </a:solidFill>
                <a:latin typeface="Palatino Linotype" panose="02040502050505030304" pitchFamily="18" charset="0"/>
              </a:rPr>
              <a:t>Tivadar </a:t>
            </a:r>
            <a:r>
              <a:rPr lang="hu-HU" altLang="hu-HU" b="1" dirty="0" err="1">
                <a:solidFill>
                  <a:srgbClr val="000000"/>
                </a:solidFill>
                <a:latin typeface="Palatino Linotype" panose="02040502050505030304" pitchFamily="18" charset="0"/>
              </a:rPr>
              <a:t>Feczkó</a:t>
            </a:r>
            <a:r>
              <a:rPr lang="it-IT" altLang="hu-HU" b="1" dirty="0">
                <a:solidFill>
                  <a:srgbClr val="000000"/>
                </a:solidFill>
                <a:latin typeface="Palatino Linotype" panose="02040502050505030304" pitchFamily="18" charset="0"/>
              </a:rPr>
              <a:t> </a:t>
            </a:r>
            <a:r>
              <a:rPr lang="hu-HU" altLang="hu-HU" b="1" baseline="30000" dirty="0">
                <a:solidFill>
                  <a:srgbClr val="000000"/>
                </a:solidFill>
                <a:latin typeface="Palatino Linotype" panose="02040502050505030304" pitchFamily="18" charset="0"/>
              </a:rPr>
              <a:t>1,</a:t>
            </a:r>
            <a:r>
              <a:rPr lang="it-IT" altLang="hu-HU" b="1" baseline="30000" dirty="0">
                <a:solidFill>
                  <a:srgbClr val="000000"/>
                </a:solidFill>
                <a:latin typeface="Palatino Linotype" panose="02040502050505030304" pitchFamily="18" charset="0"/>
              </a:rPr>
              <a:t>2</a:t>
            </a:r>
          </a:p>
          <a:p>
            <a:pPr eaLnBrk="1" hangingPunct="1"/>
            <a:endParaRPr lang="it-IT" altLang="hu-HU" b="1" baseline="30000" dirty="0">
              <a:solidFill>
                <a:srgbClr val="000000"/>
              </a:solidFill>
              <a:latin typeface="Palatino Linotype" panose="02040502050505030304" pitchFamily="18" charset="0"/>
            </a:endParaRPr>
          </a:p>
          <a:p>
            <a:pPr eaLnBrk="1" hangingPunct="1"/>
            <a:r>
              <a:rPr lang="en-US" altLang="hu-HU" baseline="30000" dirty="0">
                <a:solidFill>
                  <a:srgbClr val="000000"/>
                </a:solidFill>
                <a:latin typeface="Palatino Linotype" panose="02040502050505030304" pitchFamily="18" charset="0"/>
              </a:rPr>
              <a:t>1</a:t>
            </a:r>
            <a:r>
              <a:rPr lang="en-US" altLang="hu-HU" dirty="0">
                <a:solidFill>
                  <a:srgbClr val="000000"/>
                </a:solidFill>
                <a:latin typeface="Palatino Linotype" panose="02040502050505030304" pitchFamily="18" charset="0"/>
              </a:rPr>
              <a:t> Institute of Materials and Environmental Chemistry, Research Centre for Natural Sciences, Magyar </a:t>
            </a:r>
            <a:r>
              <a:rPr lang="en-US" altLang="hu-HU" dirty="0" err="1">
                <a:solidFill>
                  <a:srgbClr val="000000"/>
                </a:solidFill>
                <a:latin typeface="Palatino Linotype" panose="02040502050505030304" pitchFamily="18" charset="0"/>
              </a:rPr>
              <a:t>tudósok</a:t>
            </a:r>
            <a:r>
              <a:rPr lang="en-US" altLang="hu-HU" dirty="0">
                <a:solidFill>
                  <a:srgbClr val="000000"/>
                </a:solidFill>
                <a:latin typeface="Palatino Linotype" panose="02040502050505030304" pitchFamily="18" charset="0"/>
              </a:rPr>
              <a:t> </a:t>
            </a:r>
            <a:r>
              <a:rPr lang="en-US" altLang="hu-HU" dirty="0" err="1">
                <a:solidFill>
                  <a:srgbClr val="000000"/>
                </a:solidFill>
                <a:latin typeface="Palatino Linotype" panose="02040502050505030304" pitchFamily="18" charset="0"/>
              </a:rPr>
              <a:t>körútja</a:t>
            </a:r>
            <a:r>
              <a:rPr lang="en-US" altLang="hu-HU" dirty="0">
                <a:solidFill>
                  <a:srgbClr val="000000"/>
                </a:solidFill>
                <a:latin typeface="Palatino Linotype" panose="02040502050505030304" pitchFamily="18" charset="0"/>
              </a:rPr>
              <a:t> 2, H-1117, Budapest, Hungary;</a:t>
            </a:r>
            <a:endParaRPr lang="hu-HU" altLang="hu-HU" dirty="0">
              <a:solidFill>
                <a:srgbClr val="000000"/>
              </a:solidFill>
              <a:latin typeface="Palatino Linotype" panose="02040502050505030304" pitchFamily="18" charset="0"/>
            </a:endParaRPr>
          </a:p>
          <a:p>
            <a:pPr eaLnBrk="1" hangingPunct="1"/>
            <a:r>
              <a:rPr lang="hu-HU" altLang="hu-HU" baseline="30000" dirty="0">
                <a:solidFill>
                  <a:srgbClr val="000000"/>
                </a:solidFill>
                <a:latin typeface="Palatino Linotype" panose="02040502050505030304" pitchFamily="18" charset="0"/>
              </a:rPr>
              <a:t>2</a:t>
            </a:r>
            <a:r>
              <a:rPr lang="en-US" altLang="hu-HU" dirty="0">
                <a:solidFill>
                  <a:srgbClr val="000000"/>
                </a:solidFill>
                <a:latin typeface="Palatino Linotype" panose="02040502050505030304" pitchFamily="18" charset="0"/>
              </a:rPr>
              <a:t> Research Institute of </a:t>
            </a:r>
            <a:r>
              <a:rPr lang="en-US" altLang="hu-HU" dirty="0" err="1">
                <a:solidFill>
                  <a:srgbClr val="000000"/>
                </a:solidFill>
                <a:latin typeface="Palatino Linotype" panose="02040502050505030304" pitchFamily="18" charset="0"/>
              </a:rPr>
              <a:t>Biomolecular</a:t>
            </a:r>
            <a:r>
              <a:rPr lang="en-US" altLang="hu-HU" dirty="0">
                <a:solidFill>
                  <a:srgbClr val="000000"/>
                </a:solidFill>
                <a:latin typeface="Palatino Linotype" panose="02040502050505030304" pitchFamily="18" charset="0"/>
              </a:rPr>
              <a:t> and Chemical Engineering, </a:t>
            </a:r>
            <a:r>
              <a:rPr lang="hu-HU" altLang="hu-HU" dirty="0" err="1">
                <a:solidFill>
                  <a:srgbClr val="000000"/>
                </a:solidFill>
                <a:latin typeface="Palatino Linotype" panose="02040502050505030304" pitchFamily="18" charset="0"/>
              </a:rPr>
              <a:t>Faculty</a:t>
            </a:r>
            <a:r>
              <a:rPr lang="hu-HU" altLang="hu-HU" dirty="0">
                <a:solidFill>
                  <a:srgbClr val="000000"/>
                </a:solidFill>
                <a:latin typeface="Palatino Linotype" panose="02040502050505030304" pitchFamily="18" charset="0"/>
              </a:rPr>
              <a:t> of </a:t>
            </a:r>
            <a:r>
              <a:rPr lang="hu-HU" altLang="hu-HU" dirty="0" err="1">
                <a:solidFill>
                  <a:srgbClr val="000000"/>
                </a:solidFill>
                <a:latin typeface="Palatino Linotype" panose="02040502050505030304" pitchFamily="18" charset="0"/>
              </a:rPr>
              <a:t>Engineering</a:t>
            </a:r>
            <a:r>
              <a:rPr lang="hu-HU" altLang="hu-HU" dirty="0">
                <a:solidFill>
                  <a:srgbClr val="000000"/>
                </a:solidFill>
                <a:latin typeface="Palatino Linotype" panose="02040502050505030304" pitchFamily="18" charset="0"/>
              </a:rPr>
              <a:t>, </a:t>
            </a:r>
            <a:r>
              <a:rPr lang="en-US" altLang="hu-HU" dirty="0">
                <a:solidFill>
                  <a:srgbClr val="000000"/>
                </a:solidFill>
                <a:latin typeface="Palatino Linotype" panose="02040502050505030304" pitchFamily="18" charset="0"/>
              </a:rPr>
              <a:t>University of Pannonia, </a:t>
            </a:r>
            <a:r>
              <a:rPr lang="en-US" altLang="hu-HU" dirty="0" err="1">
                <a:solidFill>
                  <a:srgbClr val="000000"/>
                </a:solidFill>
                <a:latin typeface="Palatino Linotype" panose="02040502050505030304" pitchFamily="18" charset="0"/>
              </a:rPr>
              <a:t>Egyetem</a:t>
            </a:r>
            <a:r>
              <a:rPr lang="en-US" altLang="hu-HU" dirty="0">
                <a:solidFill>
                  <a:srgbClr val="000000"/>
                </a:solidFill>
                <a:latin typeface="Palatino Linotype" panose="02040502050505030304" pitchFamily="18" charset="0"/>
              </a:rPr>
              <a:t> u. 10, H-8200, </a:t>
            </a:r>
            <a:r>
              <a:rPr lang="en-US" altLang="hu-HU" dirty="0" err="1">
                <a:solidFill>
                  <a:srgbClr val="000000"/>
                </a:solidFill>
                <a:latin typeface="Palatino Linotype" panose="02040502050505030304" pitchFamily="18" charset="0"/>
              </a:rPr>
              <a:t>Veszprém</a:t>
            </a:r>
            <a:r>
              <a:rPr lang="en-US" altLang="hu-HU" dirty="0">
                <a:solidFill>
                  <a:srgbClr val="000000"/>
                </a:solidFill>
                <a:latin typeface="Palatino Linotype" panose="02040502050505030304" pitchFamily="18" charset="0"/>
              </a:rPr>
              <a:t>, Hungary;</a:t>
            </a:r>
          </a:p>
          <a:p>
            <a:pPr eaLnBrk="1" hangingPunct="1"/>
            <a:r>
              <a:rPr lang="en-US" altLang="hu-HU" baseline="30000" dirty="0">
                <a:solidFill>
                  <a:srgbClr val="000000"/>
                </a:solidFill>
                <a:latin typeface="Palatino Linotype" panose="02040502050505030304" pitchFamily="18" charset="0"/>
              </a:rPr>
              <a:t>3</a:t>
            </a:r>
            <a:r>
              <a:rPr lang="en-US" altLang="hu-HU" dirty="0">
                <a:solidFill>
                  <a:srgbClr val="000000"/>
                </a:solidFill>
                <a:latin typeface="Palatino Linotype" panose="02040502050505030304" pitchFamily="18" charset="0"/>
              </a:rPr>
              <a:t> University </a:t>
            </a:r>
            <a:r>
              <a:rPr lang="en-US" altLang="hu-HU" dirty="0" err="1">
                <a:solidFill>
                  <a:srgbClr val="000000"/>
                </a:solidFill>
                <a:latin typeface="Palatino Linotype" panose="02040502050505030304" pitchFamily="18" charset="0"/>
              </a:rPr>
              <a:t>Politehnica</a:t>
            </a:r>
            <a:r>
              <a:rPr lang="en-US" altLang="hu-HU" dirty="0">
                <a:solidFill>
                  <a:srgbClr val="000000"/>
                </a:solidFill>
                <a:latin typeface="Palatino Linotype" panose="02040502050505030304" pitchFamily="18" charset="0"/>
              </a:rPr>
              <a:t> of </a:t>
            </a:r>
            <a:r>
              <a:rPr lang="en-US" altLang="hu-HU" dirty="0" err="1">
                <a:solidFill>
                  <a:srgbClr val="000000"/>
                </a:solidFill>
                <a:latin typeface="Palatino Linotype" panose="02040502050505030304" pitchFamily="18" charset="0"/>
              </a:rPr>
              <a:t>Timişoara</a:t>
            </a:r>
            <a:r>
              <a:rPr lang="en-US" altLang="hu-HU" dirty="0">
                <a:solidFill>
                  <a:srgbClr val="000000"/>
                </a:solidFill>
                <a:latin typeface="Palatino Linotype" panose="02040502050505030304" pitchFamily="18" charset="0"/>
              </a:rPr>
              <a:t>, Faculty of Industrial Chemistry and Environmental Engineering, Carol </a:t>
            </a:r>
            <a:r>
              <a:rPr lang="en-US" altLang="hu-HU" dirty="0" err="1">
                <a:solidFill>
                  <a:srgbClr val="000000"/>
                </a:solidFill>
                <a:latin typeface="Palatino Linotype" panose="02040502050505030304" pitchFamily="18" charset="0"/>
              </a:rPr>
              <a:t>Telbisz</a:t>
            </a:r>
            <a:r>
              <a:rPr lang="en-US" altLang="hu-HU" dirty="0">
                <a:solidFill>
                  <a:srgbClr val="000000"/>
                </a:solidFill>
                <a:latin typeface="Palatino Linotype" panose="02040502050505030304" pitchFamily="18" charset="0"/>
              </a:rPr>
              <a:t> 6, RO-300001, </a:t>
            </a:r>
            <a:r>
              <a:rPr lang="en-US" altLang="hu-HU" dirty="0" err="1">
                <a:solidFill>
                  <a:srgbClr val="000000"/>
                </a:solidFill>
                <a:latin typeface="Palatino Linotype" panose="02040502050505030304" pitchFamily="18" charset="0"/>
              </a:rPr>
              <a:t>Timişoara</a:t>
            </a:r>
            <a:r>
              <a:rPr lang="en-US" altLang="hu-HU" dirty="0">
                <a:solidFill>
                  <a:srgbClr val="000000"/>
                </a:solidFill>
                <a:latin typeface="Palatino Linotype" panose="02040502050505030304" pitchFamily="18" charset="0"/>
              </a:rPr>
              <a:t>, Romania. </a:t>
            </a:r>
          </a:p>
          <a:p>
            <a:pPr eaLnBrk="1" hangingPunct="1"/>
            <a:endParaRPr lang="fr-FR" altLang="hu-HU" dirty="0">
              <a:solidFill>
                <a:srgbClr val="000000"/>
              </a:solidFill>
              <a:latin typeface="Palatino Linotype" panose="02040502050505030304" pitchFamily="18" charset="0"/>
            </a:endParaRPr>
          </a:p>
          <a:p>
            <a:pPr eaLnBrk="1" hangingPunct="1"/>
            <a:r>
              <a:rPr lang="en-US" altLang="hu-HU" sz="1400" b="1" dirty="0">
                <a:solidFill>
                  <a:srgbClr val="000000"/>
                </a:solidFill>
                <a:latin typeface="Palatino Linotype" panose="02040502050505030304" pitchFamily="18" charset="0"/>
              </a:rPr>
              <a:t>*</a:t>
            </a:r>
            <a:r>
              <a:rPr lang="en-US" altLang="hu-HU" sz="1400" dirty="0">
                <a:solidFill>
                  <a:srgbClr val="000000"/>
                </a:solidFill>
                <a:latin typeface="Palatino Linotype" panose="02040502050505030304" pitchFamily="18" charset="0"/>
              </a:rPr>
              <a:t> Corresponding author: kizolda93</a:t>
            </a:r>
            <a:r>
              <a:rPr lang="hu-HU" altLang="hu-HU" sz="1400" dirty="0">
                <a:solidFill>
                  <a:srgbClr val="000000"/>
                </a:solidFill>
                <a:latin typeface="Palatino Linotype" panose="02040502050505030304" pitchFamily="18" charset="0"/>
              </a:rPr>
              <a:t>@</a:t>
            </a:r>
            <a:r>
              <a:rPr lang="en-GB" altLang="hu-HU" sz="1400" dirty="0">
                <a:solidFill>
                  <a:srgbClr val="000000"/>
                </a:solidFill>
                <a:latin typeface="Palatino Linotype" panose="02040502050505030304" pitchFamily="18" charset="0"/>
              </a:rPr>
              <a:t>gmail.com</a:t>
            </a:r>
            <a:endParaRPr lang="fr-FR" altLang="hu-HU" sz="1400" dirty="0">
              <a:solidFill>
                <a:srgbClr val="000000"/>
              </a:solidFill>
              <a:latin typeface="Palatino Linotype" panose="02040502050505030304" pitchFamily="18" charset="0"/>
            </a:endParaRPr>
          </a:p>
        </p:txBody>
      </p:sp>
      <p:pic>
        <p:nvPicPr>
          <p:cNvPr id="30724" name="Picture 2">
            <a:extLst>
              <a:ext uri="{FF2B5EF4-FFF2-40B4-BE49-F238E27FC236}">
                <a16:creationId xmlns:a16="http://schemas.microsoft.com/office/drawing/2014/main" id="{5E7539FC-EBE7-4DD1-AE09-C29939973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Kép 1">
            <a:extLst>
              <a:ext uri="{FF2B5EF4-FFF2-40B4-BE49-F238E27FC236}">
                <a16:creationId xmlns:a16="http://schemas.microsoft.com/office/drawing/2014/main" id="{1EBA9022-6BDF-4117-87C2-2820412A0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5522913"/>
            <a:ext cx="21669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Kép 6">
            <a:extLst>
              <a:ext uri="{FF2B5EF4-FFF2-40B4-BE49-F238E27FC236}">
                <a16:creationId xmlns:a16="http://schemas.microsoft.com/office/drawing/2014/main" id="{3A83F735-6FEE-4DD7-AE8B-2AC923588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75" y="5324475"/>
            <a:ext cx="10779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pic>
        <p:nvPicPr>
          <p:cNvPr id="8" name="Kép 11">
            <a:extLst>
              <a:ext uri="{FF2B5EF4-FFF2-40B4-BE49-F238E27FC236}">
                <a16:creationId xmlns:a16="http://schemas.microsoft.com/office/drawing/2014/main" id="{AE82406B-42E2-4159-A2BB-EE3FFADAB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0574"/>
            <a:ext cx="7555751" cy="40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5A074154-78B2-4320-B32A-4CBC256F5362}"/>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Encapsulati</a:t>
            </a:r>
            <a:r>
              <a:rPr lang="fr-FR" sz="2400" b="1" dirty="0">
                <a:solidFill>
                  <a:prstClr val="black"/>
                </a:solidFill>
                <a:latin typeface="Palatino Linotype" panose="02040502050505030304" pitchFamily="18" charset="0"/>
              </a:rPr>
              <a:t>ng polymer</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Élőláb helye 1">
            <a:extLst>
              <a:ext uri="{FF2B5EF4-FFF2-40B4-BE49-F238E27FC236}">
                <a16:creationId xmlns:a16="http://schemas.microsoft.com/office/drawing/2014/main" id="{EA3E63B7-50FC-4E1D-A631-1C50165EEB8C}"/>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9</a:t>
            </a:r>
            <a:endParaRPr lang="en-US" sz="900" dirty="0">
              <a:latin typeface="Palatino Linotype" panose="02040502050505030304" pitchFamily="18" charset="0"/>
            </a:endParaRPr>
          </a:p>
        </p:txBody>
      </p:sp>
      <p:sp>
        <p:nvSpPr>
          <p:cNvPr id="12" name="Tartalom helye 2">
            <a:extLst>
              <a:ext uri="{FF2B5EF4-FFF2-40B4-BE49-F238E27FC236}">
                <a16:creationId xmlns:a16="http://schemas.microsoft.com/office/drawing/2014/main" id="{B7558E40-3B93-4E20-90B5-18FF3D429244}"/>
              </a:ext>
            </a:extLst>
          </p:cNvPr>
          <p:cNvSpPr>
            <a:spLocks noGrp="1" noChangeArrowheads="1"/>
          </p:cNvSpPr>
          <p:nvPr>
            <p:ph idx="1"/>
          </p:nvPr>
        </p:nvSpPr>
        <p:spPr>
          <a:xfrm>
            <a:off x="619626" y="1201250"/>
            <a:ext cx="8153400" cy="864034"/>
          </a:xfrm>
        </p:spPr>
        <p:txBody>
          <a:bodyPr>
            <a:normAutofit/>
          </a:bodyPr>
          <a:lstStyle/>
          <a:p>
            <a:pPr>
              <a:lnSpc>
                <a:spcPct val="120000"/>
              </a:lnSpc>
              <a:spcBef>
                <a:spcPts val="600"/>
              </a:spcBef>
              <a:buFont typeface="Wingdings" panose="05000000000000000000" pitchFamily="2" charset="2"/>
              <a:buChar char="§"/>
            </a:pPr>
            <a:r>
              <a:rPr lang="en-US" altLang="hu-HU" sz="1700" dirty="0">
                <a:latin typeface="Palatino Linotype" panose="02040502050505030304" pitchFamily="18" charset="0"/>
              </a:rPr>
              <a:t>12HSA_ECL (12CL)</a:t>
            </a:r>
            <a:endParaRPr lang="en-US" altLang="hu-HU" sz="1700" dirty="0">
              <a:solidFill>
                <a:schemeClr val="tx1"/>
              </a:solidFill>
              <a:latin typeface="Palatino Linotype" panose="02040502050505030304" pitchFamily="18" charset="0"/>
            </a:endParaRPr>
          </a:p>
        </p:txBody>
      </p:sp>
      <p:sp>
        <p:nvSpPr>
          <p:cNvPr id="13" name="Szövegdoboz 12">
            <a:extLst>
              <a:ext uri="{FF2B5EF4-FFF2-40B4-BE49-F238E27FC236}">
                <a16:creationId xmlns:a16="http://schemas.microsoft.com/office/drawing/2014/main" id="{D559FA8A-5559-44C5-A7FA-E91069BF9EA3}"/>
              </a:ext>
            </a:extLst>
          </p:cNvPr>
          <p:cNvSpPr txBox="1"/>
          <p:nvPr/>
        </p:nvSpPr>
        <p:spPr>
          <a:xfrm>
            <a:off x="121624" y="5883874"/>
            <a:ext cx="7312501" cy="1292662"/>
          </a:xfrm>
          <a:prstGeom prst="rect">
            <a:avLst/>
          </a:prstGeom>
          <a:noFill/>
        </p:spPr>
        <p:txBody>
          <a:bodyPr wrap="square" rtlCol="0">
            <a:spAutoFit/>
          </a:bodyPr>
          <a:lstStyle/>
          <a:p>
            <a:pPr algn="just"/>
            <a:r>
              <a:rPr lang="en-US" altLang="hu-HU" sz="1500" dirty="0">
                <a:latin typeface="Palatino Linotype" panose="02040502050505030304" pitchFamily="18" charset="0"/>
              </a:rPr>
              <a:t>K</a:t>
            </a:r>
            <a:r>
              <a:rPr lang="hu-HU" altLang="hu-HU" sz="1500" dirty="0" err="1">
                <a:latin typeface="Palatino Linotype" panose="02040502050505030304" pitchFamily="18" charset="0"/>
              </a:rPr>
              <a:t>ántor</a:t>
            </a:r>
            <a:r>
              <a:rPr lang="hu-HU" altLang="hu-HU" sz="1500" dirty="0">
                <a:latin typeface="Palatino Linotype" panose="02040502050505030304" pitchFamily="18" charset="0"/>
              </a:rPr>
              <a:t> I., </a:t>
            </a:r>
            <a:r>
              <a:rPr lang="hu-HU" altLang="hu-HU" sz="1500" dirty="0" err="1">
                <a:latin typeface="Palatino Linotype" panose="02040502050505030304" pitchFamily="18" charset="0"/>
              </a:rPr>
              <a:t>Aparaschivei</a:t>
            </a:r>
            <a:r>
              <a:rPr lang="hu-HU" altLang="hu-HU" sz="1500" dirty="0">
                <a:latin typeface="Palatino Linotype" panose="02040502050505030304" pitchFamily="18" charset="0"/>
              </a:rPr>
              <a:t> D., </a:t>
            </a:r>
            <a:r>
              <a:rPr lang="hu-HU" altLang="hu-HU" sz="1500" dirty="0" err="1">
                <a:latin typeface="Palatino Linotype" panose="02040502050505030304" pitchFamily="18" charset="0"/>
              </a:rPr>
              <a:t>Todea</a:t>
            </a:r>
            <a:r>
              <a:rPr lang="hu-HU" altLang="hu-HU" sz="1500" dirty="0">
                <a:latin typeface="Palatino Linotype" panose="02040502050505030304" pitchFamily="18" charset="0"/>
              </a:rPr>
              <a:t> A., </a:t>
            </a:r>
            <a:r>
              <a:rPr lang="hu-HU" altLang="hu-HU" sz="1500" dirty="0" err="1">
                <a:latin typeface="Palatino Linotype" panose="02040502050505030304" pitchFamily="18" charset="0"/>
              </a:rPr>
              <a:t>Biró</a:t>
            </a:r>
            <a:r>
              <a:rPr lang="hu-HU" altLang="hu-HU" sz="1500" dirty="0">
                <a:latin typeface="Palatino Linotype" panose="02040502050505030304" pitchFamily="18" charset="0"/>
              </a:rPr>
              <a:t> E., Babos </a:t>
            </a:r>
            <a:r>
              <a:rPr lang="hu-HU" altLang="hu-HU" sz="1500" dirty="0" err="1">
                <a:latin typeface="Palatino Linotype" panose="02040502050505030304" pitchFamily="18" charset="0"/>
              </a:rPr>
              <a:t>Gy</a:t>
            </a:r>
            <a:r>
              <a:rPr lang="hu-HU" altLang="hu-HU" sz="1500" dirty="0">
                <a:latin typeface="Palatino Linotype" panose="02040502050505030304" pitchFamily="18" charset="0"/>
              </a:rPr>
              <a:t>., </a:t>
            </a:r>
            <a:r>
              <a:rPr lang="hu-HU" altLang="hu-HU" sz="1500" dirty="0" err="1">
                <a:latin typeface="Palatino Linotype" panose="02040502050505030304" pitchFamily="18" charset="0"/>
              </a:rPr>
              <a:t>Szerényi</a:t>
            </a:r>
            <a:r>
              <a:rPr lang="hu-HU" altLang="hu-HU" sz="1500" dirty="0">
                <a:latin typeface="Palatino Linotype" panose="02040502050505030304" pitchFamily="18" charset="0"/>
              </a:rPr>
              <a:t> D., Kakasi B., Péter F., </a:t>
            </a:r>
            <a:r>
              <a:rPr lang="ro-RO" altLang="hu-HU" sz="1500" dirty="0">
                <a:latin typeface="Palatino Linotype" panose="02040502050505030304" pitchFamily="18" charset="0"/>
              </a:rPr>
              <a:t>Șișu E, Feczkó T. 2021. Biocatalytic synthesis of poly[</a:t>
            </a:r>
            <a:r>
              <a:rPr lang="el-GR" altLang="hu-HU" sz="1500" dirty="0">
                <a:latin typeface="Palatino Linotype" panose="02040502050505030304" pitchFamily="18" charset="0"/>
              </a:rPr>
              <a:t>ε-</a:t>
            </a:r>
            <a:r>
              <a:rPr lang="ro-RO" altLang="hu-HU" sz="1500" dirty="0">
                <a:latin typeface="Palatino Linotype" panose="02040502050505030304" pitchFamily="18" charset="0"/>
              </a:rPr>
              <a:t>caprolactone-co-(12-hydroxystearate)] copolymer for sorafenib nanoformulation useful in drug delivery, </a:t>
            </a:r>
            <a:r>
              <a:rPr lang="ro-RO" altLang="hu-HU" sz="1500" i="1" dirty="0">
                <a:latin typeface="Palatino Linotype" panose="02040502050505030304" pitchFamily="18" charset="0"/>
              </a:rPr>
              <a:t>Catalysis Today</a:t>
            </a:r>
            <a:r>
              <a:rPr lang="ro-RO" altLang="hu-HU" sz="1500" dirty="0">
                <a:latin typeface="Palatino Linotype" panose="02040502050505030304" pitchFamily="18" charset="0"/>
              </a:rPr>
              <a:t>, 366, p. 195 – 201.</a:t>
            </a:r>
            <a:endParaRPr lang="en-US" altLang="hu-HU" sz="1500" dirty="0">
              <a:solidFill>
                <a:schemeClr val="tx1"/>
              </a:solidFill>
              <a:latin typeface="Palatino Linotype" panose="02040502050505030304" pitchFamily="18" charset="0"/>
            </a:endParaRPr>
          </a:p>
          <a:p>
            <a:endParaRPr lang="hu-HU" dirty="0"/>
          </a:p>
        </p:txBody>
      </p:sp>
    </p:spTree>
    <p:extLst>
      <p:ext uri="{BB962C8B-B14F-4D97-AF65-F5344CB8AC3E}">
        <p14:creationId xmlns:p14="http://schemas.microsoft.com/office/powerpoint/2010/main" val="218017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E545168B-BD5E-4366-B25D-5D93251BAC99}"/>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10</a:t>
            </a:r>
            <a:endParaRPr lang="en-US" sz="900" dirty="0">
              <a:latin typeface="Palatino Linotype" panose="02040502050505030304" pitchFamily="18" charset="0"/>
            </a:endParaRPr>
          </a:p>
        </p:txBody>
      </p:sp>
      <p:sp>
        <p:nvSpPr>
          <p:cNvPr id="9" name="TextBox 6">
            <a:extLst>
              <a:ext uri="{FF2B5EF4-FFF2-40B4-BE49-F238E27FC236}">
                <a16:creationId xmlns:a16="http://schemas.microsoft.com/office/drawing/2014/main" id="{87F31356-B5A8-4666-B52A-2B0F4B877596}"/>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Preparation method</a:t>
            </a:r>
          </a:p>
        </p:txBody>
      </p:sp>
      <p:grpSp>
        <p:nvGrpSpPr>
          <p:cNvPr id="11" name="Csoportba foglalás 41">
            <a:extLst>
              <a:ext uri="{FF2B5EF4-FFF2-40B4-BE49-F238E27FC236}">
                <a16:creationId xmlns:a16="http://schemas.microsoft.com/office/drawing/2014/main" id="{2A0C85EA-A9EC-4BDD-88EA-26A31FB30997}"/>
              </a:ext>
            </a:extLst>
          </p:cNvPr>
          <p:cNvGrpSpPr>
            <a:grpSpLocks/>
          </p:cNvGrpSpPr>
          <p:nvPr/>
        </p:nvGrpSpPr>
        <p:grpSpPr bwMode="auto">
          <a:xfrm>
            <a:off x="12575" y="1864282"/>
            <a:ext cx="9094077" cy="2707033"/>
            <a:chOff x="598277" y="2220326"/>
            <a:chExt cx="11977446" cy="3717678"/>
          </a:xfrm>
        </p:grpSpPr>
        <p:grpSp>
          <p:nvGrpSpPr>
            <p:cNvPr id="12" name="Csoportba foglalás 37">
              <a:extLst>
                <a:ext uri="{FF2B5EF4-FFF2-40B4-BE49-F238E27FC236}">
                  <a16:creationId xmlns:a16="http://schemas.microsoft.com/office/drawing/2014/main" id="{D7EB521F-6D0E-4DD1-ABC2-FC16245113D1}"/>
                </a:ext>
              </a:extLst>
            </p:cNvPr>
            <p:cNvGrpSpPr>
              <a:grpSpLocks/>
            </p:cNvGrpSpPr>
            <p:nvPr/>
          </p:nvGrpSpPr>
          <p:grpSpPr bwMode="auto">
            <a:xfrm>
              <a:off x="598277" y="4439523"/>
              <a:ext cx="5329226" cy="374223"/>
              <a:chOff x="598277" y="4439523"/>
              <a:chExt cx="5329226" cy="374223"/>
            </a:xfrm>
          </p:grpSpPr>
          <p:sp>
            <p:nvSpPr>
              <p:cNvPr id="39" name="Szövegdoboz 9">
                <a:extLst>
                  <a:ext uri="{FF2B5EF4-FFF2-40B4-BE49-F238E27FC236}">
                    <a16:creationId xmlns:a16="http://schemas.microsoft.com/office/drawing/2014/main" id="{FD242CAC-838D-4C24-B1E5-24161A46D787}"/>
                  </a:ext>
                </a:extLst>
              </p:cNvPr>
              <p:cNvSpPr txBox="1">
                <a:spLocks noChangeArrowheads="1"/>
              </p:cNvSpPr>
              <p:nvPr/>
            </p:nvSpPr>
            <p:spPr bwMode="auto">
              <a:xfrm>
                <a:off x="598277" y="4439523"/>
                <a:ext cx="1992643"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dirty="0" err="1">
                    <a:solidFill>
                      <a:srgbClr val="000000"/>
                    </a:solidFill>
                  </a:rPr>
                  <a:t>Aqueous</a:t>
                </a:r>
                <a:r>
                  <a:rPr lang="hu-HU" altLang="hu-HU" dirty="0">
                    <a:solidFill>
                      <a:srgbClr val="000000"/>
                    </a:solidFill>
                  </a:rPr>
                  <a:t> </a:t>
                </a:r>
                <a:r>
                  <a:rPr lang="hu-HU" altLang="hu-HU" dirty="0" err="1">
                    <a:solidFill>
                      <a:srgbClr val="000000"/>
                    </a:solidFill>
                  </a:rPr>
                  <a:t>phase</a:t>
                </a:r>
                <a:endParaRPr lang="hu-HU" altLang="hu-HU" dirty="0">
                  <a:solidFill>
                    <a:srgbClr val="000000"/>
                  </a:solidFill>
                </a:endParaRPr>
              </a:p>
            </p:txBody>
          </p:sp>
          <p:sp>
            <p:nvSpPr>
              <p:cNvPr id="40" name="Szövegdoboz 11">
                <a:extLst>
                  <a:ext uri="{FF2B5EF4-FFF2-40B4-BE49-F238E27FC236}">
                    <a16:creationId xmlns:a16="http://schemas.microsoft.com/office/drawing/2014/main" id="{AF900F09-4C23-4BD2-9E95-B130CE1B0321}"/>
                  </a:ext>
                </a:extLst>
              </p:cNvPr>
              <p:cNvSpPr txBox="1">
                <a:spLocks noChangeArrowheads="1"/>
              </p:cNvSpPr>
              <p:nvPr/>
            </p:nvSpPr>
            <p:spPr bwMode="auto">
              <a:xfrm>
                <a:off x="2494951" y="4444436"/>
                <a:ext cx="1535878"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a:solidFill>
                      <a:srgbClr val="000000"/>
                    </a:solidFill>
                  </a:rPr>
                  <a:t>Organic phase</a:t>
                </a:r>
              </a:p>
            </p:txBody>
          </p:sp>
          <p:sp>
            <p:nvSpPr>
              <p:cNvPr id="41" name="Szövegdoboz 11">
                <a:extLst>
                  <a:ext uri="{FF2B5EF4-FFF2-40B4-BE49-F238E27FC236}">
                    <a16:creationId xmlns:a16="http://schemas.microsoft.com/office/drawing/2014/main" id="{61018E53-DAA5-4DFF-BDF6-EE3FF66F4041}"/>
                  </a:ext>
                </a:extLst>
              </p:cNvPr>
              <p:cNvSpPr txBox="1">
                <a:spLocks noChangeArrowheads="1"/>
              </p:cNvSpPr>
              <p:nvPr/>
            </p:nvSpPr>
            <p:spPr bwMode="auto">
              <a:xfrm>
                <a:off x="4171855" y="4439523"/>
                <a:ext cx="1755648"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a:solidFill>
                      <a:srgbClr val="000000"/>
                    </a:solidFill>
                  </a:rPr>
                  <a:t>W</a:t>
                </a:r>
                <a:r>
                  <a:rPr lang="hu-HU" altLang="hu-HU" baseline="-25000">
                    <a:solidFill>
                      <a:srgbClr val="000000"/>
                    </a:solidFill>
                  </a:rPr>
                  <a:t>1</a:t>
                </a:r>
                <a:r>
                  <a:rPr lang="hu-HU" altLang="hu-HU">
                    <a:solidFill>
                      <a:srgbClr val="000000"/>
                    </a:solidFill>
                  </a:rPr>
                  <a:t>/O emulsion</a:t>
                </a:r>
              </a:p>
            </p:txBody>
          </p:sp>
        </p:grpSp>
        <p:sp>
          <p:nvSpPr>
            <p:cNvPr id="13" name="Bal oldali kapcsos zárójel 12">
              <a:extLst>
                <a:ext uri="{FF2B5EF4-FFF2-40B4-BE49-F238E27FC236}">
                  <a16:creationId xmlns:a16="http://schemas.microsoft.com/office/drawing/2014/main" id="{75403BE1-97B6-407B-8201-7CF9779A2152}"/>
                </a:ext>
              </a:extLst>
            </p:cNvPr>
            <p:cNvSpPr/>
            <p:nvPr/>
          </p:nvSpPr>
          <p:spPr>
            <a:xfrm rot="16200000">
              <a:off x="3035290" y="2851790"/>
              <a:ext cx="579400" cy="479298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4377">
                <a:defRPr/>
              </a:pPr>
              <a:endParaRPr lang="hu-HU">
                <a:solidFill>
                  <a:srgbClr val="000000"/>
                </a:solidFill>
              </a:endParaRPr>
            </a:p>
          </p:txBody>
        </p:sp>
        <p:sp>
          <p:nvSpPr>
            <p:cNvPr id="14" name="Szövegdoboz 18">
              <a:extLst>
                <a:ext uri="{FF2B5EF4-FFF2-40B4-BE49-F238E27FC236}">
                  <a16:creationId xmlns:a16="http://schemas.microsoft.com/office/drawing/2014/main" id="{06D11096-580C-4BF8-9C22-69B11F830DFB}"/>
                </a:ext>
              </a:extLst>
            </p:cNvPr>
            <p:cNvSpPr txBox="1">
              <a:spLocks noChangeArrowheads="1"/>
            </p:cNvSpPr>
            <p:nvPr/>
          </p:nvSpPr>
          <p:spPr bwMode="auto">
            <a:xfrm>
              <a:off x="2392534" y="5537918"/>
              <a:ext cx="2070720" cy="4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sz="2000">
                  <a:solidFill>
                    <a:srgbClr val="000000"/>
                  </a:solidFill>
                </a:rPr>
                <a:t>1</a:t>
              </a:r>
              <a:r>
                <a:rPr lang="hu-HU" altLang="hu-HU" sz="2000" baseline="30000">
                  <a:solidFill>
                    <a:srgbClr val="000000"/>
                  </a:solidFill>
                </a:rPr>
                <a:t>st </a:t>
              </a:r>
              <a:r>
                <a:rPr lang="hu-HU" altLang="hu-HU" sz="2000">
                  <a:solidFill>
                    <a:srgbClr val="000000"/>
                  </a:solidFill>
                </a:rPr>
                <a:t>step</a:t>
              </a:r>
              <a:endParaRPr lang="hu-HU" altLang="hu-HU" sz="2000" baseline="30000">
                <a:solidFill>
                  <a:srgbClr val="000000"/>
                </a:solidFill>
              </a:endParaRPr>
            </a:p>
          </p:txBody>
        </p:sp>
        <p:grpSp>
          <p:nvGrpSpPr>
            <p:cNvPr id="15" name="Csoportba foglalás 39">
              <a:extLst>
                <a:ext uri="{FF2B5EF4-FFF2-40B4-BE49-F238E27FC236}">
                  <a16:creationId xmlns:a16="http://schemas.microsoft.com/office/drawing/2014/main" id="{9866B00B-3BFB-4E21-9635-894E1C98FAD7}"/>
                </a:ext>
              </a:extLst>
            </p:cNvPr>
            <p:cNvGrpSpPr>
              <a:grpSpLocks/>
            </p:cNvGrpSpPr>
            <p:nvPr/>
          </p:nvGrpSpPr>
          <p:grpSpPr bwMode="auto">
            <a:xfrm>
              <a:off x="6223906" y="4518496"/>
              <a:ext cx="5440659" cy="369310"/>
              <a:chOff x="6223906" y="4518496"/>
              <a:chExt cx="5440659" cy="369310"/>
            </a:xfrm>
          </p:grpSpPr>
          <p:sp>
            <p:nvSpPr>
              <p:cNvPr id="37" name="Szövegdoboz 19">
                <a:extLst>
                  <a:ext uri="{FF2B5EF4-FFF2-40B4-BE49-F238E27FC236}">
                    <a16:creationId xmlns:a16="http://schemas.microsoft.com/office/drawing/2014/main" id="{3C23B5C2-2F3F-4CCF-AE55-8745B028C321}"/>
                  </a:ext>
                </a:extLst>
              </p:cNvPr>
              <p:cNvSpPr txBox="1">
                <a:spLocks noChangeArrowheads="1"/>
              </p:cNvSpPr>
              <p:nvPr/>
            </p:nvSpPr>
            <p:spPr bwMode="auto">
              <a:xfrm>
                <a:off x="6223906" y="4518496"/>
                <a:ext cx="2908381"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a:solidFill>
                      <a:srgbClr val="000000"/>
                    </a:solidFill>
                  </a:rPr>
                  <a:t>PVA in 2</a:t>
                </a:r>
                <a:r>
                  <a:rPr lang="hu-HU" altLang="hu-HU" baseline="30000">
                    <a:solidFill>
                      <a:srgbClr val="000000"/>
                    </a:solidFill>
                  </a:rPr>
                  <a:t>nd</a:t>
                </a:r>
                <a:r>
                  <a:rPr lang="hu-HU" altLang="hu-HU">
                    <a:solidFill>
                      <a:srgbClr val="000000"/>
                    </a:solidFill>
                  </a:rPr>
                  <a:t> aqueous phase</a:t>
                </a:r>
              </a:p>
            </p:txBody>
          </p:sp>
          <p:sp>
            <p:nvSpPr>
              <p:cNvPr id="38" name="Szövegdoboz 25">
                <a:extLst>
                  <a:ext uri="{FF2B5EF4-FFF2-40B4-BE49-F238E27FC236}">
                    <a16:creationId xmlns:a16="http://schemas.microsoft.com/office/drawing/2014/main" id="{9AFE41FA-3CA9-47CB-B979-F9AFD0F56752}"/>
                  </a:ext>
                </a:extLst>
              </p:cNvPr>
              <p:cNvSpPr txBox="1">
                <a:spLocks noChangeArrowheads="1"/>
              </p:cNvSpPr>
              <p:nvPr/>
            </p:nvSpPr>
            <p:spPr bwMode="auto">
              <a:xfrm>
                <a:off x="8756184" y="4518496"/>
                <a:ext cx="2908381"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a:solidFill>
                      <a:srgbClr val="000000"/>
                    </a:solidFill>
                  </a:rPr>
                  <a:t>W</a:t>
                </a:r>
                <a:r>
                  <a:rPr lang="hu-HU" altLang="hu-HU" baseline="-25000">
                    <a:solidFill>
                      <a:srgbClr val="000000"/>
                    </a:solidFill>
                  </a:rPr>
                  <a:t>1</a:t>
                </a:r>
                <a:r>
                  <a:rPr lang="hu-HU" altLang="hu-HU">
                    <a:solidFill>
                      <a:srgbClr val="000000"/>
                    </a:solidFill>
                  </a:rPr>
                  <a:t>/O/W</a:t>
                </a:r>
                <a:r>
                  <a:rPr lang="hu-HU" altLang="hu-HU" baseline="-25000">
                    <a:solidFill>
                      <a:srgbClr val="000000"/>
                    </a:solidFill>
                  </a:rPr>
                  <a:t>2</a:t>
                </a:r>
                <a:r>
                  <a:rPr lang="hu-HU" altLang="hu-HU">
                    <a:solidFill>
                      <a:srgbClr val="000000"/>
                    </a:solidFill>
                  </a:rPr>
                  <a:t> emulsion</a:t>
                </a:r>
              </a:p>
            </p:txBody>
          </p:sp>
        </p:grpSp>
        <p:grpSp>
          <p:nvGrpSpPr>
            <p:cNvPr id="16" name="Csoportba foglalás 40">
              <a:extLst>
                <a:ext uri="{FF2B5EF4-FFF2-40B4-BE49-F238E27FC236}">
                  <a16:creationId xmlns:a16="http://schemas.microsoft.com/office/drawing/2014/main" id="{2AB82837-9E14-4A63-8135-CC2DEEBCCC3B}"/>
                </a:ext>
              </a:extLst>
            </p:cNvPr>
            <p:cNvGrpSpPr>
              <a:grpSpLocks/>
            </p:cNvGrpSpPr>
            <p:nvPr/>
          </p:nvGrpSpPr>
          <p:grpSpPr bwMode="auto">
            <a:xfrm>
              <a:off x="959120" y="2220326"/>
              <a:ext cx="10704765" cy="2364509"/>
              <a:chOff x="959120" y="2220326"/>
              <a:chExt cx="10704765" cy="2364509"/>
            </a:xfrm>
          </p:grpSpPr>
          <p:grpSp>
            <p:nvGrpSpPr>
              <p:cNvPr id="20" name="Csoportba foglalás 36">
                <a:extLst>
                  <a:ext uri="{FF2B5EF4-FFF2-40B4-BE49-F238E27FC236}">
                    <a16:creationId xmlns:a16="http://schemas.microsoft.com/office/drawing/2014/main" id="{BE20D6B5-F400-4B74-BA6A-92EF6BB8A90C}"/>
                  </a:ext>
                </a:extLst>
              </p:cNvPr>
              <p:cNvGrpSpPr>
                <a:grpSpLocks/>
              </p:cNvGrpSpPr>
              <p:nvPr/>
            </p:nvGrpSpPr>
            <p:grpSpPr bwMode="auto">
              <a:xfrm>
                <a:off x="959120" y="2220326"/>
                <a:ext cx="4763065" cy="2301942"/>
                <a:chOff x="959120" y="2220326"/>
                <a:chExt cx="4763065" cy="2301942"/>
              </a:xfrm>
            </p:grpSpPr>
            <p:pic>
              <p:nvPicPr>
                <p:cNvPr id="29" name="Kép 3">
                  <a:extLst>
                    <a:ext uri="{FF2B5EF4-FFF2-40B4-BE49-F238E27FC236}">
                      <a16:creationId xmlns:a16="http://schemas.microsoft.com/office/drawing/2014/main" id="{C753E693-41F7-4B85-85DD-B50004A23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20" y="2722213"/>
                  <a:ext cx="4763065" cy="18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zövegdoboz 25">
                  <a:extLst>
                    <a:ext uri="{FF2B5EF4-FFF2-40B4-BE49-F238E27FC236}">
                      <a16:creationId xmlns:a16="http://schemas.microsoft.com/office/drawing/2014/main" id="{81970C6D-F807-44D7-912C-A4A5FB00FA44}"/>
                    </a:ext>
                  </a:extLst>
                </p:cNvPr>
                <p:cNvSpPr txBox="1">
                  <a:spLocks noChangeArrowheads="1"/>
                </p:cNvSpPr>
                <p:nvPr/>
              </p:nvSpPr>
              <p:spPr bwMode="auto">
                <a:xfrm>
                  <a:off x="1252379" y="2908790"/>
                  <a:ext cx="1173188" cy="7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hu-HU" altLang="hu-HU" sz="3000" b="1" dirty="0">
                      <a:solidFill>
                        <a:srgbClr val="000000"/>
                      </a:solidFill>
                    </a:rPr>
                    <a:t>W</a:t>
                  </a:r>
                  <a:r>
                    <a:rPr lang="hu-HU" altLang="hu-HU" sz="3000" b="1" baseline="-25000" dirty="0">
                      <a:solidFill>
                        <a:srgbClr val="000000"/>
                      </a:solidFill>
                    </a:rPr>
                    <a:t>1</a:t>
                  </a:r>
                </a:p>
              </p:txBody>
            </p:sp>
            <p:sp>
              <p:nvSpPr>
                <p:cNvPr id="31" name="Szövegdoboz 23">
                  <a:extLst>
                    <a:ext uri="{FF2B5EF4-FFF2-40B4-BE49-F238E27FC236}">
                      <a16:creationId xmlns:a16="http://schemas.microsoft.com/office/drawing/2014/main" id="{6A379660-1B0F-45BE-A612-DF94666F7A9F}"/>
                    </a:ext>
                  </a:extLst>
                </p:cNvPr>
                <p:cNvSpPr txBox="1">
                  <a:spLocks noChangeArrowheads="1"/>
                </p:cNvSpPr>
                <p:nvPr/>
              </p:nvSpPr>
              <p:spPr bwMode="auto">
                <a:xfrm>
                  <a:off x="2996156" y="2898403"/>
                  <a:ext cx="604363"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hu-HU" altLang="hu-HU" sz="3000" b="1" dirty="0">
                      <a:solidFill>
                        <a:srgbClr val="000000"/>
                      </a:solidFill>
                    </a:rPr>
                    <a:t>O</a:t>
                  </a:r>
                </a:p>
              </p:txBody>
            </p:sp>
            <p:sp>
              <p:nvSpPr>
                <p:cNvPr id="32" name="Szövegdoboz 11">
                  <a:extLst>
                    <a:ext uri="{FF2B5EF4-FFF2-40B4-BE49-F238E27FC236}">
                      <a16:creationId xmlns:a16="http://schemas.microsoft.com/office/drawing/2014/main" id="{36E84870-D197-4FB3-8A8F-CBD28019CF15}"/>
                    </a:ext>
                  </a:extLst>
                </p:cNvPr>
                <p:cNvSpPr txBox="1">
                  <a:spLocks noChangeArrowheads="1"/>
                </p:cNvSpPr>
                <p:nvPr/>
              </p:nvSpPr>
              <p:spPr bwMode="auto">
                <a:xfrm>
                  <a:off x="965575" y="3541887"/>
                  <a:ext cx="1383806" cy="64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b="1" dirty="0" err="1">
                      <a:solidFill>
                        <a:srgbClr val="000000"/>
                      </a:solidFill>
                    </a:rPr>
                    <a:t>Cisplatin</a:t>
                  </a:r>
                  <a:r>
                    <a:rPr lang="hu-HU" altLang="hu-HU" dirty="0">
                      <a:solidFill>
                        <a:srgbClr val="000000"/>
                      </a:solidFill>
                    </a:rPr>
                    <a:t> </a:t>
                  </a:r>
                  <a:r>
                    <a:rPr lang="hu-HU" altLang="hu-HU" dirty="0" err="1">
                      <a:solidFill>
                        <a:srgbClr val="000000"/>
                      </a:solidFill>
                    </a:rPr>
                    <a:t>solution</a:t>
                  </a:r>
                  <a:endParaRPr lang="hu-HU" altLang="hu-HU" dirty="0">
                    <a:solidFill>
                      <a:srgbClr val="000000"/>
                    </a:solidFill>
                  </a:endParaRPr>
                </a:p>
              </p:txBody>
            </p:sp>
            <p:sp>
              <p:nvSpPr>
                <p:cNvPr id="33" name="Szövegdoboz 11">
                  <a:extLst>
                    <a:ext uri="{FF2B5EF4-FFF2-40B4-BE49-F238E27FC236}">
                      <a16:creationId xmlns:a16="http://schemas.microsoft.com/office/drawing/2014/main" id="{BBBFCD70-086E-4B94-8CFF-9AF0FBEE9BB0}"/>
                    </a:ext>
                  </a:extLst>
                </p:cNvPr>
                <p:cNvSpPr txBox="1">
                  <a:spLocks noChangeArrowheads="1"/>
                </p:cNvSpPr>
                <p:nvPr/>
              </p:nvSpPr>
              <p:spPr bwMode="auto">
                <a:xfrm>
                  <a:off x="2513123" y="3757668"/>
                  <a:ext cx="1940045" cy="7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sz="1500" dirty="0" err="1">
                      <a:solidFill>
                        <a:srgbClr val="000000"/>
                      </a:solidFill>
                    </a:rPr>
                    <a:t>Polymer</a:t>
                  </a:r>
                  <a:r>
                    <a:rPr lang="hu-HU" altLang="hu-HU" sz="1500" dirty="0">
                      <a:solidFill>
                        <a:srgbClr val="000000"/>
                      </a:solidFill>
                    </a:rPr>
                    <a:t> in DCM</a:t>
                  </a:r>
                </a:p>
                <a:p>
                  <a:pPr algn="ctr"/>
                  <a:r>
                    <a:rPr lang="hu-HU" altLang="hu-HU" sz="1500" dirty="0">
                      <a:solidFill>
                        <a:srgbClr val="000000"/>
                      </a:solidFill>
                    </a:rPr>
                    <a:t>+ </a:t>
                  </a:r>
                  <a:r>
                    <a:rPr lang="hu-HU" altLang="hu-HU" sz="1500" b="1" dirty="0" err="1">
                      <a:solidFill>
                        <a:srgbClr val="000000"/>
                      </a:solidFill>
                    </a:rPr>
                    <a:t>Sorafenib</a:t>
                  </a:r>
                  <a:endParaRPr lang="hu-HU" altLang="hu-HU" sz="1500" b="1" dirty="0">
                    <a:solidFill>
                      <a:srgbClr val="000000"/>
                    </a:solidFill>
                  </a:endParaRPr>
                </a:p>
              </p:txBody>
            </p:sp>
            <p:pic>
              <p:nvPicPr>
                <p:cNvPr id="34" name="Kép 16">
                  <a:extLst>
                    <a:ext uri="{FF2B5EF4-FFF2-40B4-BE49-F238E27FC236}">
                      <a16:creationId xmlns:a16="http://schemas.microsoft.com/office/drawing/2014/main" id="{093AD08A-43A1-4091-AAAB-7F4C772211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7744" y="2220326"/>
                  <a:ext cx="1368222"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Kép 12">
                  <a:extLst>
                    <a:ext uri="{FF2B5EF4-FFF2-40B4-BE49-F238E27FC236}">
                      <a16:creationId xmlns:a16="http://schemas.microsoft.com/office/drawing/2014/main" id="{A85705FC-16C9-410E-BF88-87DF262C3F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8591" y="3552269"/>
                  <a:ext cx="454347" cy="40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Kép 13">
                  <a:extLst>
                    <a:ext uri="{FF2B5EF4-FFF2-40B4-BE49-F238E27FC236}">
                      <a16:creationId xmlns:a16="http://schemas.microsoft.com/office/drawing/2014/main" id="{A4313D20-21E8-48D4-9604-4C9CF9F19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776" y="3647642"/>
                  <a:ext cx="670106" cy="21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Nyíl: szalag, lefelé mutató 20">
                <a:extLst>
                  <a:ext uri="{FF2B5EF4-FFF2-40B4-BE49-F238E27FC236}">
                    <a16:creationId xmlns:a16="http://schemas.microsoft.com/office/drawing/2014/main" id="{C39F44C0-2E65-47CB-8B2B-C4446BE8088D}"/>
                  </a:ext>
                </a:extLst>
              </p:cNvPr>
              <p:cNvSpPr/>
              <p:nvPr/>
            </p:nvSpPr>
            <p:spPr>
              <a:xfrm rot="-840000">
                <a:off x="5319815" y="2233025"/>
                <a:ext cx="1819395" cy="542889"/>
              </a:xfrm>
              <a:prstGeom prst="curved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hu-HU">
                  <a:solidFill>
                    <a:srgbClr val="000000"/>
                  </a:solidFill>
                </a:endParaRPr>
              </a:p>
            </p:txBody>
          </p:sp>
          <p:grpSp>
            <p:nvGrpSpPr>
              <p:cNvPr id="22" name="Csoportba foglalás 38">
                <a:extLst>
                  <a:ext uri="{FF2B5EF4-FFF2-40B4-BE49-F238E27FC236}">
                    <a16:creationId xmlns:a16="http://schemas.microsoft.com/office/drawing/2014/main" id="{118BA756-2C95-48B9-A744-7B1316A965FC}"/>
                  </a:ext>
                </a:extLst>
              </p:cNvPr>
              <p:cNvGrpSpPr>
                <a:grpSpLocks/>
              </p:cNvGrpSpPr>
              <p:nvPr/>
            </p:nvGrpSpPr>
            <p:grpSpPr bwMode="auto">
              <a:xfrm>
                <a:off x="6800273" y="2262579"/>
                <a:ext cx="4863612" cy="2322256"/>
                <a:chOff x="6800273" y="2262579"/>
                <a:chExt cx="4863612" cy="2322256"/>
              </a:xfrm>
            </p:grpSpPr>
            <p:pic>
              <p:nvPicPr>
                <p:cNvPr id="23" name="Kép 4">
                  <a:extLst>
                    <a:ext uri="{FF2B5EF4-FFF2-40B4-BE49-F238E27FC236}">
                      <a16:creationId xmlns:a16="http://schemas.microsoft.com/office/drawing/2014/main" id="{3D166A2F-5463-435C-AD9A-4BA7029981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273" y="2521156"/>
                  <a:ext cx="1532282" cy="206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Kép 5">
                  <a:extLst>
                    <a:ext uri="{FF2B5EF4-FFF2-40B4-BE49-F238E27FC236}">
                      <a16:creationId xmlns:a16="http://schemas.microsoft.com/office/drawing/2014/main" id="{A0B3CDFE-CF17-4D3A-AB2C-2234808015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0572" y="2510304"/>
                  <a:ext cx="1539606" cy="20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zövegdoboz 25">
                  <a:extLst>
                    <a:ext uri="{FF2B5EF4-FFF2-40B4-BE49-F238E27FC236}">
                      <a16:creationId xmlns:a16="http://schemas.microsoft.com/office/drawing/2014/main" id="{7B65428A-3FCB-4C89-BD09-0C1D9A73ED01}"/>
                    </a:ext>
                  </a:extLst>
                </p:cNvPr>
                <p:cNvSpPr txBox="1">
                  <a:spLocks noChangeArrowheads="1"/>
                </p:cNvSpPr>
                <p:nvPr/>
              </p:nvSpPr>
              <p:spPr bwMode="auto">
                <a:xfrm>
                  <a:off x="7188832" y="2737591"/>
                  <a:ext cx="962048" cy="7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hu-HU" altLang="hu-HU" sz="3000" b="1" dirty="0">
                      <a:solidFill>
                        <a:srgbClr val="000000"/>
                      </a:solidFill>
                    </a:rPr>
                    <a:t>W</a:t>
                  </a:r>
                  <a:r>
                    <a:rPr lang="hu-HU" altLang="hu-HU" sz="3000" b="1" baseline="-25000" dirty="0">
                      <a:solidFill>
                        <a:srgbClr val="000000"/>
                      </a:solidFill>
                    </a:rPr>
                    <a:t>2</a:t>
                  </a:r>
                </a:p>
              </p:txBody>
            </p:sp>
            <p:pic>
              <p:nvPicPr>
                <p:cNvPr id="26" name="Kép 23">
                  <a:extLst>
                    <a:ext uri="{FF2B5EF4-FFF2-40B4-BE49-F238E27FC236}">
                      <a16:creationId xmlns:a16="http://schemas.microsoft.com/office/drawing/2014/main" id="{23F202E1-08B9-4CC4-8862-B05BF3D2E4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0684" y="3605662"/>
                  <a:ext cx="670106" cy="21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Kép 24">
                  <a:extLst>
                    <a:ext uri="{FF2B5EF4-FFF2-40B4-BE49-F238E27FC236}">
                      <a16:creationId xmlns:a16="http://schemas.microsoft.com/office/drawing/2014/main" id="{59F7746B-1C32-418B-9F4F-A729623F1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037" y="2262579"/>
                  <a:ext cx="1368222"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Nyíl: felfelé kanyarodó 27">
                  <a:extLst>
                    <a:ext uri="{FF2B5EF4-FFF2-40B4-BE49-F238E27FC236}">
                      <a16:creationId xmlns:a16="http://schemas.microsoft.com/office/drawing/2014/main" id="{A43C2920-470B-4652-B8CD-78074F74D2D3}"/>
                    </a:ext>
                  </a:extLst>
                </p:cNvPr>
                <p:cNvSpPr/>
                <p:nvPr/>
              </p:nvSpPr>
              <p:spPr>
                <a:xfrm>
                  <a:off x="10979628" y="3277531"/>
                  <a:ext cx="684257" cy="392086"/>
                </a:xfrm>
                <a:prstGeom prst="bentUp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hu-HU">
                    <a:solidFill>
                      <a:prstClr val="white"/>
                    </a:solidFill>
                  </a:endParaRPr>
                </a:p>
              </p:txBody>
            </p:sp>
          </p:grpSp>
        </p:grpSp>
        <p:sp>
          <p:nvSpPr>
            <p:cNvPr id="17" name="Szövegdoboz 27">
              <a:extLst>
                <a:ext uri="{FF2B5EF4-FFF2-40B4-BE49-F238E27FC236}">
                  <a16:creationId xmlns:a16="http://schemas.microsoft.com/office/drawing/2014/main" id="{D0F71969-EE28-4E6F-854D-76EDD658B3E3}"/>
                </a:ext>
              </a:extLst>
            </p:cNvPr>
            <p:cNvSpPr txBox="1">
              <a:spLocks noChangeArrowheads="1"/>
            </p:cNvSpPr>
            <p:nvPr/>
          </p:nvSpPr>
          <p:spPr bwMode="auto">
            <a:xfrm>
              <a:off x="10790057" y="2605326"/>
              <a:ext cx="1785666" cy="88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dirty="0" err="1">
                  <a:solidFill>
                    <a:srgbClr val="000000"/>
                  </a:solidFill>
                </a:rPr>
                <a:t>Solvent</a:t>
              </a:r>
              <a:r>
                <a:rPr lang="hu-HU" altLang="hu-HU" dirty="0">
                  <a:solidFill>
                    <a:srgbClr val="000000"/>
                  </a:solidFill>
                </a:rPr>
                <a:t> </a:t>
              </a:r>
              <a:r>
                <a:rPr lang="hu-HU" altLang="hu-HU" dirty="0" err="1">
                  <a:solidFill>
                    <a:srgbClr val="000000"/>
                  </a:solidFill>
                </a:rPr>
                <a:t>evaporation</a:t>
              </a:r>
              <a:endParaRPr lang="hu-HU" altLang="hu-HU" dirty="0">
                <a:solidFill>
                  <a:srgbClr val="000000"/>
                </a:solidFill>
              </a:endParaRPr>
            </a:p>
          </p:txBody>
        </p:sp>
        <p:sp>
          <p:nvSpPr>
            <p:cNvPr id="18" name="Bal oldali kapcsos zárójel 17">
              <a:extLst>
                <a:ext uri="{FF2B5EF4-FFF2-40B4-BE49-F238E27FC236}">
                  <a16:creationId xmlns:a16="http://schemas.microsoft.com/office/drawing/2014/main" id="{9A2E1C11-3D9A-4529-A9C5-DB8D6D8465A7}"/>
                </a:ext>
              </a:extLst>
            </p:cNvPr>
            <p:cNvSpPr/>
            <p:nvPr/>
          </p:nvSpPr>
          <p:spPr>
            <a:xfrm rot="16200000">
              <a:off x="8635566" y="2871634"/>
              <a:ext cx="579399" cy="479456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4377">
                <a:defRPr/>
              </a:pPr>
              <a:endParaRPr lang="hu-HU">
                <a:solidFill>
                  <a:srgbClr val="000000"/>
                </a:solidFill>
              </a:endParaRPr>
            </a:p>
          </p:txBody>
        </p:sp>
        <p:sp>
          <p:nvSpPr>
            <p:cNvPr id="19" name="Szövegdoboz 29">
              <a:extLst>
                <a:ext uri="{FF2B5EF4-FFF2-40B4-BE49-F238E27FC236}">
                  <a16:creationId xmlns:a16="http://schemas.microsoft.com/office/drawing/2014/main" id="{EBAB996A-F729-40A7-992F-F49B820647C6}"/>
                </a:ext>
              </a:extLst>
            </p:cNvPr>
            <p:cNvSpPr txBox="1">
              <a:spLocks noChangeArrowheads="1"/>
            </p:cNvSpPr>
            <p:nvPr/>
          </p:nvSpPr>
          <p:spPr bwMode="auto">
            <a:xfrm>
              <a:off x="7880377" y="5536555"/>
              <a:ext cx="2070720" cy="4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sz="2000">
                  <a:solidFill>
                    <a:srgbClr val="000000"/>
                  </a:solidFill>
                </a:rPr>
                <a:t>2</a:t>
              </a:r>
              <a:r>
                <a:rPr lang="hu-HU" altLang="hu-HU" sz="2000" baseline="30000">
                  <a:solidFill>
                    <a:srgbClr val="000000"/>
                  </a:solidFill>
                </a:rPr>
                <a:t>nd </a:t>
              </a:r>
              <a:r>
                <a:rPr lang="hu-HU" altLang="hu-HU" sz="2000">
                  <a:solidFill>
                    <a:srgbClr val="000000"/>
                  </a:solidFill>
                </a:rPr>
                <a:t>step</a:t>
              </a:r>
              <a:endParaRPr lang="hu-HU" altLang="hu-HU" sz="2000" baseline="30000">
                <a:solidFill>
                  <a:srgbClr val="000000"/>
                </a:solidFill>
              </a:endParaRPr>
            </a:p>
          </p:txBody>
        </p:sp>
      </p:grpSp>
    </p:spTree>
    <p:extLst>
      <p:ext uri="{BB962C8B-B14F-4D97-AF65-F5344CB8AC3E}">
        <p14:creationId xmlns:p14="http://schemas.microsoft.com/office/powerpoint/2010/main" val="198746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TextBox 6">
            <a:extLst>
              <a:ext uri="{FF2B5EF4-FFF2-40B4-BE49-F238E27FC236}">
                <a16:creationId xmlns:a16="http://schemas.microsoft.com/office/drawing/2014/main" id="{D1F0B631-2CB2-4170-B9C6-F098917C6738}"/>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Analytical methods and instruments</a:t>
            </a:r>
          </a:p>
        </p:txBody>
      </p:sp>
      <p:sp>
        <p:nvSpPr>
          <p:cNvPr id="9" name="Élőláb helye 1">
            <a:extLst>
              <a:ext uri="{FF2B5EF4-FFF2-40B4-BE49-F238E27FC236}">
                <a16:creationId xmlns:a16="http://schemas.microsoft.com/office/drawing/2014/main" id="{5A8EEAB2-9994-4CC9-8E19-C5E2731AC4AA}"/>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11</a:t>
            </a:r>
            <a:endParaRPr lang="en-US" sz="900" dirty="0">
              <a:latin typeface="Palatino Linotype" panose="02040502050505030304" pitchFamily="18" charset="0"/>
            </a:endParaRPr>
          </a:p>
        </p:txBody>
      </p:sp>
      <p:sp>
        <p:nvSpPr>
          <p:cNvPr id="11" name="Tartalom helye 2">
            <a:extLst>
              <a:ext uri="{FF2B5EF4-FFF2-40B4-BE49-F238E27FC236}">
                <a16:creationId xmlns:a16="http://schemas.microsoft.com/office/drawing/2014/main" id="{8BBC4621-9F53-4125-AD22-19FC25B2F28B}"/>
              </a:ext>
            </a:extLst>
          </p:cNvPr>
          <p:cNvSpPr>
            <a:spLocks noGrp="1" noChangeArrowheads="1"/>
          </p:cNvSpPr>
          <p:nvPr>
            <p:ph idx="1"/>
          </p:nvPr>
        </p:nvSpPr>
        <p:spPr>
          <a:xfrm>
            <a:off x="619626" y="1201249"/>
            <a:ext cx="8153400" cy="5357206"/>
          </a:xfrm>
        </p:spPr>
        <p:txBody>
          <a:bodyPr>
            <a:normAutofit/>
          </a:bodyPr>
          <a:lstStyle/>
          <a:p>
            <a:pPr>
              <a:lnSpc>
                <a:spcPct val="150000"/>
              </a:lnSpc>
              <a:spcBef>
                <a:spcPts val="600"/>
              </a:spcBef>
              <a:buFont typeface="Wingdings" panose="05000000000000000000" pitchFamily="2" charset="2"/>
              <a:buChar char="§"/>
            </a:pPr>
            <a:r>
              <a:rPr lang="en-US" altLang="hu-HU" sz="1700" dirty="0" err="1">
                <a:solidFill>
                  <a:schemeClr val="tx1"/>
                </a:solidFill>
                <a:latin typeface="Palatino Linotype" panose="02040502050505030304" pitchFamily="18" charset="0"/>
              </a:rPr>
              <a:t>Zetasizer</a:t>
            </a:r>
            <a:r>
              <a:rPr lang="en-US" altLang="hu-HU" sz="1700" dirty="0">
                <a:solidFill>
                  <a:schemeClr val="tx1"/>
                </a:solidFill>
                <a:latin typeface="Palatino Linotype" panose="02040502050505030304" pitchFamily="18" charset="0"/>
              </a:rPr>
              <a:t> Nano ZS (Malvern Instruments, Malvern, UK)</a:t>
            </a:r>
          </a:p>
          <a:p>
            <a:pPr lvl="1">
              <a:lnSpc>
                <a:spcPct val="15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Particle size measurement - Before and after washing with </a:t>
            </a:r>
            <a:r>
              <a:rPr lang="en-US" altLang="hu-HU" sz="1500" dirty="0" err="1">
                <a:solidFill>
                  <a:schemeClr val="tx1"/>
                </a:solidFill>
                <a:latin typeface="Palatino Linotype" panose="02040502050505030304" pitchFamily="18" charset="0"/>
              </a:rPr>
              <a:t>MilliQ</a:t>
            </a:r>
            <a:r>
              <a:rPr lang="en-US" altLang="hu-HU" sz="1500" dirty="0">
                <a:solidFill>
                  <a:schemeClr val="tx1"/>
                </a:solidFill>
                <a:latin typeface="Palatino Linotype" panose="02040502050505030304" pitchFamily="18" charset="0"/>
              </a:rPr>
              <a:t> water</a:t>
            </a:r>
          </a:p>
          <a:p>
            <a:pPr lvl="1">
              <a:lnSpc>
                <a:spcPct val="15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Zeta potential measurement - After removing the PVA by washing with </a:t>
            </a:r>
            <a:r>
              <a:rPr lang="en-US" altLang="hu-HU" sz="1500" dirty="0" err="1">
                <a:solidFill>
                  <a:schemeClr val="tx1"/>
                </a:solidFill>
                <a:latin typeface="Palatino Linotype" panose="02040502050505030304" pitchFamily="18" charset="0"/>
              </a:rPr>
              <a:t>MilliQ</a:t>
            </a:r>
            <a:r>
              <a:rPr lang="en-US" altLang="hu-HU" sz="1500" dirty="0">
                <a:solidFill>
                  <a:schemeClr val="tx1"/>
                </a:solidFill>
                <a:latin typeface="Palatino Linotype" panose="02040502050505030304" pitchFamily="18" charset="0"/>
              </a:rPr>
              <a:t> water</a:t>
            </a:r>
          </a:p>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UV-VIS Spectrophotometer</a:t>
            </a:r>
          </a:p>
          <a:p>
            <a:pPr lvl="1">
              <a:lnSpc>
                <a:spcPct val="15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Encapsulation efficiency</a:t>
            </a:r>
          </a:p>
          <a:p>
            <a:pPr lvl="1">
              <a:lnSpc>
                <a:spcPct val="15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Concentration of SOR</a:t>
            </a:r>
          </a:p>
          <a:p>
            <a:pPr>
              <a:lnSpc>
                <a:spcPct val="150000"/>
              </a:lnSpc>
              <a:spcBef>
                <a:spcPts val="600"/>
              </a:spcBef>
              <a:buFont typeface="Wingdings" panose="05000000000000000000" pitchFamily="2" charset="2"/>
              <a:buChar char="§"/>
            </a:pPr>
            <a:r>
              <a:rPr lang="hu-HU" altLang="hu-HU" sz="1700" dirty="0">
                <a:latin typeface="Palatino Linotype" panose="02040502050505030304" pitchFamily="18" charset="0"/>
              </a:rPr>
              <a:t>ICP-OES</a:t>
            </a:r>
          </a:p>
          <a:p>
            <a:pPr lvl="1">
              <a:lnSpc>
                <a:spcPct val="150000"/>
              </a:lnSpc>
              <a:spcBef>
                <a:spcPts val="600"/>
              </a:spcBef>
              <a:buFont typeface="Wingdings" panose="05000000000000000000" pitchFamily="2" charset="2"/>
              <a:buChar char="§"/>
            </a:pPr>
            <a:r>
              <a:rPr lang="hu-HU" altLang="hu-HU" sz="1500" dirty="0" err="1">
                <a:solidFill>
                  <a:schemeClr val="tx1"/>
                </a:solidFill>
                <a:latin typeface="Palatino Linotype" panose="02040502050505030304" pitchFamily="18" charset="0"/>
              </a:rPr>
              <a:t>Encapsulation</a:t>
            </a:r>
            <a:r>
              <a:rPr lang="hu-HU" altLang="hu-HU" sz="1500" dirty="0">
                <a:solidFill>
                  <a:schemeClr val="tx1"/>
                </a:solidFill>
                <a:latin typeface="Palatino Linotype" panose="02040502050505030304" pitchFamily="18" charset="0"/>
              </a:rPr>
              <a:t> </a:t>
            </a:r>
            <a:r>
              <a:rPr lang="hu-HU" altLang="hu-HU" sz="1500" dirty="0" err="1">
                <a:solidFill>
                  <a:schemeClr val="tx1"/>
                </a:solidFill>
                <a:latin typeface="Palatino Linotype" panose="02040502050505030304" pitchFamily="18" charset="0"/>
              </a:rPr>
              <a:t>efficiency</a:t>
            </a:r>
            <a:endParaRPr lang="hu-HU" altLang="hu-HU" sz="1500" dirty="0">
              <a:solidFill>
                <a:schemeClr val="tx1"/>
              </a:solidFill>
              <a:latin typeface="Palatino Linotype" panose="02040502050505030304" pitchFamily="18" charset="0"/>
            </a:endParaRPr>
          </a:p>
          <a:p>
            <a:pPr lvl="1">
              <a:lnSpc>
                <a:spcPct val="150000"/>
              </a:lnSpc>
              <a:spcBef>
                <a:spcPts val="600"/>
              </a:spcBef>
              <a:buFont typeface="Wingdings" panose="05000000000000000000" pitchFamily="2" charset="2"/>
              <a:buChar char="§"/>
            </a:pPr>
            <a:r>
              <a:rPr lang="hu-HU" altLang="hu-HU" sz="1500" dirty="0">
                <a:solidFill>
                  <a:schemeClr val="tx1"/>
                </a:solidFill>
                <a:latin typeface="Palatino Linotype" panose="02040502050505030304" pitchFamily="18" charset="0"/>
              </a:rPr>
              <a:t>Concentration of CIS</a:t>
            </a:r>
            <a:endParaRPr lang="en-US" altLang="hu-HU" sz="1500" dirty="0">
              <a:solidFill>
                <a:schemeClr val="tx1"/>
              </a:solidFill>
              <a:latin typeface="Palatino Linotype" panose="02040502050505030304" pitchFamily="18" charset="0"/>
            </a:endParaRPr>
          </a:p>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Production yield</a:t>
            </a:r>
          </a:p>
          <a:p>
            <a:pPr>
              <a:lnSpc>
                <a:spcPct val="120000"/>
              </a:lnSpc>
              <a:spcBef>
                <a:spcPts val="600"/>
              </a:spcBef>
              <a:buFont typeface="Wingdings" panose="05000000000000000000" pitchFamily="2" charset="2"/>
              <a:buChar char="§"/>
            </a:pPr>
            <a:endParaRPr lang="en-US" altLang="hu-HU" sz="1700" dirty="0">
              <a:solidFill>
                <a:schemeClr val="tx1"/>
              </a:solidFill>
              <a:latin typeface="Palatino Linotype" panose="02040502050505030304" pitchFamily="18" charset="0"/>
            </a:endParaRPr>
          </a:p>
        </p:txBody>
      </p:sp>
      <p:pic>
        <p:nvPicPr>
          <p:cNvPr id="12" name="Kép 3">
            <a:extLst>
              <a:ext uri="{FF2B5EF4-FFF2-40B4-BE49-F238E27FC236}">
                <a16:creationId xmlns:a16="http://schemas.microsoft.com/office/drawing/2014/main" id="{DE3D7685-D6DE-43AE-A956-61FD19F24DE8}"/>
              </a:ext>
            </a:extLst>
          </p:cNvPr>
          <p:cNvPicPr>
            <a:picLocks noChangeAspect="1"/>
          </p:cNvPicPr>
          <p:nvPr/>
        </p:nvPicPr>
        <p:blipFill>
          <a:blip r:embed="rId4">
            <a:extLst>
              <a:ext uri="{28A0092B-C50C-407E-A947-70E740481C1C}">
                <a14:useLocalDpi xmlns:a14="http://schemas.microsoft.com/office/drawing/2010/main" val="0"/>
              </a:ext>
            </a:extLst>
          </a:blip>
          <a:srcRect r="7024"/>
          <a:stretch>
            <a:fillRect/>
          </a:stretch>
        </p:blipFill>
        <p:spPr bwMode="auto">
          <a:xfrm>
            <a:off x="5802244" y="2556669"/>
            <a:ext cx="2837259"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ép 4">
            <a:extLst>
              <a:ext uri="{FF2B5EF4-FFF2-40B4-BE49-F238E27FC236}">
                <a16:creationId xmlns:a16="http://schemas.microsoft.com/office/drawing/2014/main" id="{8157E380-00EE-4B51-9FD4-4D23E3BF7B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2031" y="4590257"/>
            <a:ext cx="2468165" cy="18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20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TextBox 6">
            <a:extLst>
              <a:ext uri="{FF2B5EF4-FFF2-40B4-BE49-F238E27FC236}">
                <a16:creationId xmlns:a16="http://schemas.microsoft.com/office/drawing/2014/main" id="{950A681B-6EFB-42B2-AC70-FE3D1EEC02F0}"/>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b="1" dirty="0" err="1">
                <a:solidFill>
                  <a:prstClr val="black"/>
                </a:solidFill>
                <a:latin typeface="Palatino Linotype" panose="02040502050505030304" pitchFamily="18" charset="0"/>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Élőláb helye 1">
            <a:extLst>
              <a:ext uri="{FF2B5EF4-FFF2-40B4-BE49-F238E27FC236}">
                <a16:creationId xmlns:a16="http://schemas.microsoft.com/office/drawing/2014/main" id="{67D318C5-C148-4925-A4B1-8CA19A8E249F}"/>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12</a:t>
            </a:r>
            <a:endParaRPr lang="en-US" sz="900" dirty="0">
              <a:latin typeface="Palatino Linotype" panose="02040502050505030304" pitchFamily="18" charset="0"/>
            </a:endParaRPr>
          </a:p>
        </p:txBody>
      </p:sp>
      <p:pic>
        <p:nvPicPr>
          <p:cNvPr id="12" name="Kép 2">
            <a:extLst>
              <a:ext uri="{FF2B5EF4-FFF2-40B4-BE49-F238E27FC236}">
                <a16:creationId xmlns:a16="http://schemas.microsoft.com/office/drawing/2014/main" id="{8AF7C08D-5158-4525-BD7A-600A4C6DA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14" y="2512733"/>
            <a:ext cx="8756048" cy="183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églalap 12">
            <a:extLst>
              <a:ext uri="{FF2B5EF4-FFF2-40B4-BE49-F238E27FC236}">
                <a16:creationId xmlns:a16="http://schemas.microsoft.com/office/drawing/2014/main" id="{4A41B2DE-B2F4-4FD2-A614-8021A0B7C5AE}"/>
              </a:ext>
            </a:extLst>
          </p:cNvPr>
          <p:cNvSpPr/>
          <p:nvPr/>
        </p:nvSpPr>
        <p:spPr>
          <a:xfrm>
            <a:off x="1073852" y="3431212"/>
            <a:ext cx="1415378" cy="888992"/>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6" name="Téglalap 15">
            <a:extLst>
              <a:ext uri="{FF2B5EF4-FFF2-40B4-BE49-F238E27FC236}">
                <a16:creationId xmlns:a16="http://schemas.microsoft.com/office/drawing/2014/main" id="{9CF3FFC8-D95D-4F67-BCBE-1E1CF365933A}"/>
              </a:ext>
            </a:extLst>
          </p:cNvPr>
          <p:cNvSpPr/>
          <p:nvPr/>
        </p:nvSpPr>
        <p:spPr bwMode="auto">
          <a:xfrm>
            <a:off x="276404" y="3431212"/>
            <a:ext cx="797448" cy="666376"/>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7" name="Téglalap 16">
            <a:extLst>
              <a:ext uri="{FF2B5EF4-FFF2-40B4-BE49-F238E27FC236}">
                <a16:creationId xmlns:a16="http://schemas.microsoft.com/office/drawing/2014/main" id="{15D5A40D-3CE8-45F1-A293-A9C8A842178B}"/>
              </a:ext>
            </a:extLst>
          </p:cNvPr>
          <p:cNvSpPr/>
          <p:nvPr/>
        </p:nvSpPr>
        <p:spPr bwMode="auto">
          <a:xfrm>
            <a:off x="276404" y="4097588"/>
            <a:ext cx="797448" cy="222616"/>
          </a:xfrm>
          <a:prstGeom prst="rect">
            <a:avLst/>
          </a:prstGeom>
          <a:solidFill>
            <a:srgbClr val="FF00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Téglalap 14">
            <a:extLst>
              <a:ext uri="{FF2B5EF4-FFF2-40B4-BE49-F238E27FC236}">
                <a16:creationId xmlns:a16="http://schemas.microsoft.com/office/drawing/2014/main" id="{5B2D152D-AE3B-4062-A277-2070932AC09D}"/>
              </a:ext>
            </a:extLst>
          </p:cNvPr>
          <p:cNvSpPr/>
          <p:nvPr/>
        </p:nvSpPr>
        <p:spPr>
          <a:xfrm>
            <a:off x="4270970" y="3431212"/>
            <a:ext cx="1183349" cy="888992"/>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ustDataLst>
      <p:tags r:id="rId1"/>
    </p:custDataLst>
    <p:extLst>
      <p:ext uri="{BB962C8B-B14F-4D97-AF65-F5344CB8AC3E}">
        <p14:creationId xmlns:p14="http://schemas.microsoft.com/office/powerpoint/2010/main" val="13356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TextBox 6">
            <a:extLst>
              <a:ext uri="{FF2B5EF4-FFF2-40B4-BE49-F238E27FC236}">
                <a16:creationId xmlns:a16="http://schemas.microsoft.com/office/drawing/2014/main" id="{950A681B-6EFB-42B2-AC70-FE3D1EEC02F0}"/>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b="1" dirty="0" err="1">
                <a:solidFill>
                  <a:prstClr val="black"/>
                </a:solidFill>
                <a:latin typeface="Palatino Linotype" panose="02040502050505030304" pitchFamily="18" charset="0"/>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Élőláb helye 1">
            <a:extLst>
              <a:ext uri="{FF2B5EF4-FFF2-40B4-BE49-F238E27FC236}">
                <a16:creationId xmlns:a16="http://schemas.microsoft.com/office/drawing/2014/main" id="{67D318C5-C148-4925-A4B1-8CA19A8E249F}"/>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13</a:t>
            </a:r>
            <a:endParaRPr lang="en-US" sz="900" dirty="0">
              <a:latin typeface="Palatino Linotype" panose="02040502050505030304" pitchFamily="18" charset="0"/>
            </a:endParaRPr>
          </a:p>
        </p:txBody>
      </p:sp>
      <p:sp>
        <p:nvSpPr>
          <p:cNvPr id="18" name="Tartalom helye 2">
            <a:extLst>
              <a:ext uri="{FF2B5EF4-FFF2-40B4-BE49-F238E27FC236}">
                <a16:creationId xmlns:a16="http://schemas.microsoft.com/office/drawing/2014/main" id="{C68FB3E2-D996-49D1-A2AE-7FCB12C914F2}"/>
              </a:ext>
            </a:extLst>
          </p:cNvPr>
          <p:cNvSpPr>
            <a:spLocks noGrp="1" noChangeArrowheads="1"/>
          </p:cNvSpPr>
          <p:nvPr>
            <p:ph idx="1"/>
          </p:nvPr>
        </p:nvSpPr>
        <p:spPr>
          <a:xfrm>
            <a:off x="619626" y="1201249"/>
            <a:ext cx="8153400" cy="1569868"/>
          </a:xfrm>
        </p:spPr>
        <p:txBody>
          <a:bodyPr>
            <a:normAutofit/>
          </a:bodyPr>
          <a:lstStyle/>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Improvement of encapsulation efficiency.</a:t>
            </a:r>
          </a:p>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Conjugation of cisplatin.</a:t>
            </a:r>
          </a:p>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EDC cross-linker (1-Ethyl-3-(3-dimethylaminopropyl)carbodiimide).</a:t>
            </a:r>
          </a:p>
        </p:txBody>
      </p:sp>
      <p:pic>
        <p:nvPicPr>
          <p:cNvPr id="19" name="Kép 6">
            <a:extLst>
              <a:ext uri="{FF2B5EF4-FFF2-40B4-BE49-F238E27FC236}">
                <a16:creationId xmlns:a16="http://schemas.microsoft.com/office/drawing/2014/main" id="{E8507CE9-8DB1-4100-B635-2665B4561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147465"/>
            <a:ext cx="3962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Kép 1">
            <a:extLst>
              <a:ext uri="{FF2B5EF4-FFF2-40B4-BE49-F238E27FC236}">
                <a16:creationId xmlns:a16="http://schemas.microsoft.com/office/drawing/2014/main" id="{AAA367A4-0A25-413C-8604-A6C13FEE17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279" y="3350199"/>
            <a:ext cx="8450317" cy="147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églalap 21">
            <a:extLst>
              <a:ext uri="{FF2B5EF4-FFF2-40B4-BE49-F238E27FC236}">
                <a16:creationId xmlns:a16="http://schemas.microsoft.com/office/drawing/2014/main" id="{F66FB650-496F-4E3B-A61D-12BDC72E5488}"/>
              </a:ext>
            </a:extLst>
          </p:cNvPr>
          <p:cNvSpPr/>
          <p:nvPr/>
        </p:nvSpPr>
        <p:spPr>
          <a:xfrm>
            <a:off x="4157999" y="4179290"/>
            <a:ext cx="588968" cy="622460"/>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ustDataLst>
      <p:tags r:id="rId1"/>
    </p:custDataLst>
    <p:extLst>
      <p:ext uri="{BB962C8B-B14F-4D97-AF65-F5344CB8AC3E}">
        <p14:creationId xmlns:p14="http://schemas.microsoft.com/office/powerpoint/2010/main" val="323094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72DE7BB3-F0FC-4F28-8AAA-E22919E300A6}"/>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14</a:t>
            </a:r>
            <a:endParaRPr lang="en-US" sz="900" dirty="0">
              <a:latin typeface="Palatino Linotype" panose="02040502050505030304" pitchFamily="18" charset="0"/>
            </a:endParaRPr>
          </a:p>
        </p:txBody>
      </p:sp>
      <p:sp>
        <p:nvSpPr>
          <p:cNvPr id="9" name="TextBox 6">
            <a:extLst>
              <a:ext uri="{FF2B5EF4-FFF2-40B4-BE49-F238E27FC236}">
                <a16:creationId xmlns:a16="http://schemas.microsoft.com/office/drawing/2014/main" id="{1FC6C2B5-FE56-4A3B-B235-D64FC7FC8BCA}"/>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b="1" dirty="0" err="1">
                <a:solidFill>
                  <a:prstClr val="black"/>
                </a:solidFill>
                <a:latin typeface="Palatino Linotype" panose="02040502050505030304" pitchFamily="18" charset="0"/>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Tartalom helye 2">
            <a:extLst>
              <a:ext uri="{FF2B5EF4-FFF2-40B4-BE49-F238E27FC236}">
                <a16:creationId xmlns:a16="http://schemas.microsoft.com/office/drawing/2014/main" id="{5BC5CCD9-5681-4F02-A21F-08E2B1D62BA2}"/>
              </a:ext>
            </a:extLst>
          </p:cNvPr>
          <p:cNvSpPr>
            <a:spLocks noGrp="1" noChangeArrowheads="1"/>
          </p:cNvSpPr>
          <p:nvPr>
            <p:ph idx="1"/>
          </p:nvPr>
        </p:nvSpPr>
        <p:spPr>
          <a:xfrm>
            <a:off x="619626" y="1201248"/>
            <a:ext cx="8153400" cy="4970951"/>
          </a:xfrm>
        </p:spPr>
        <p:txBody>
          <a:bodyPr>
            <a:normAutofit/>
          </a:bodyPr>
          <a:lstStyle/>
          <a:p>
            <a:pPr>
              <a:lnSpc>
                <a:spcPct val="150000"/>
              </a:lnSpc>
              <a:spcBef>
                <a:spcPts val="600"/>
              </a:spcBef>
              <a:buFont typeface="Wingdings" panose="05000000000000000000" pitchFamily="2" charset="2"/>
              <a:buChar char="§"/>
            </a:pPr>
            <a:r>
              <a:rPr lang="en-US" altLang="hu-HU" sz="2100" dirty="0">
                <a:solidFill>
                  <a:schemeClr val="tx1"/>
                </a:solidFill>
                <a:latin typeface="Palatino Linotype" panose="02040502050505030304" pitchFamily="18" charset="0"/>
              </a:rPr>
              <a:t>Human serum albumin (HSA)</a:t>
            </a:r>
          </a:p>
          <a:p>
            <a:pPr lvl="1">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It is the most abundant protein in human blood plasma</a:t>
            </a:r>
          </a:p>
          <a:p>
            <a:pPr lvl="1">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Encapsulation of proteins is widely used:</a:t>
            </a:r>
          </a:p>
          <a:p>
            <a:pPr lvl="2">
              <a:lnSpc>
                <a:spcPct val="15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Controlled release kinetics</a:t>
            </a:r>
          </a:p>
          <a:p>
            <a:pPr lvl="2">
              <a:lnSpc>
                <a:spcPct val="15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Preservation of secondary structure</a:t>
            </a:r>
          </a:p>
          <a:p>
            <a:pPr lvl="2">
              <a:lnSpc>
                <a:spcPct val="15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High loading efficiency</a:t>
            </a:r>
          </a:p>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BSA – Model protein</a:t>
            </a:r>
          </a:p>
        </p:txBody>
      </p:sp>
      <p:pic>
        <p:nvPicPr>
          <p:cNvPr id="12" name="Kép 5">
            <a:extLst>
              <a:ext uri="{FF2B5EF4-FFF2-40B4-BE49-F238E27FC236}">
                <a16:creationId xmlns:a16="http://schemas.microsoft.com/office/drawing/2014/main" id="{E7DA67AA-0CEF-45FB-8A38-593313F1D6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1931" y="3440987"/>
            <a:ext cx="4342201" cy="326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57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a:extLst>
              <a:ext uri="{FF2B5EF4-FFF2-40B4-BE49-F238E27FC236}">
                <a16:creationId xmlns:a16="http://schemas.microsoft.com/office/drawing/2014/main" id="{820BD0E6-DD8A-49DC-A2E4-58646D3A1B33}"/>
              </a:ext>
            </a:extLst>
          </p:cNvPr>
          <p:cNvGrpSpPr/>
          <p:nvPr/>
        </p:nvGrpSpPr>
        <p:grpSpPr>
          <a:xfrm>
            <a:off x="153275" y="2922568"/>
            <a:ext cx="8909086" cy="3987574"/>
            <a:chOff x="153275" y="2922568"/>
            <a:chExt cx="8909086" cy="3987574"/>
          </a:xfrm>
        </p:grpSpPr>
        <p:pic>
          <p:nvPicPr>
            <p:cNvPr id="18" name="Kép 7">
              <a:extLst>
                <a:ext uri="{FF2B5EF4-FFF2-40B4-BE49-F238E27FC236}">
                  <a16:creationId xmlns:a16="http://schemas.microsoft.com/office/drawing/2014/main" id="{7C68E730-5E1C-4201-935D-7112F1942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256" y="4460742"/>
              <a:ext cx="7013513" cy="85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al oldali kapcsos zárójel 18">
              <a:extLst>
                <a:ext uri="{FF2B5EF4-FFF2-40B4-BE49-F238E27FC236}">
                  <a16:creationId xmlns:a16="http://schemas.microsoft.com/office/drawing/2014/main" id="{FF821D9A-92E3-4C82-9787-661466F72154}"/>
                </a:ext>
              </a:extLst>
            </p:cNvPr>
            <p:cNvSpPr/>
            <p:nvPr/>
          </p:nvSpPr>
          <p:spPr bwMode="auto">
            <a:xfrm>
              <a:off x="628755" y="4540117"/>
              <a:ext cx="317500" cy="7524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sp>
          <p:nvSpPr>
            <p:cNvPr id="20" name="Szövegdoboz 12">
              <a:extLst>
                <a:ext uri="{FF2B5EF4-FFF2-40B4-BE49-F238E27FC236}">
                  <a16:creationId xmlns:a16="http://schemas.microsoft.com/office/drawing/2014/main" id="{1565BC0C-CCD1-45C2-9878-2D74327A89C5}"/>
                </a:ext>
              </a:extLst>
            </p:cNvPr>
            <p:cNvSpPr txBox="1">
              <a:spLocks noChangeArrowheads="1"/>
            </p:cNvSpPr>
            <p:nvPr/>
          </p:nvSpPr>
          <p:spPr bwMode="auto">
            <a:xfrm rot="16200000">
              <a:off x="-1663540" y="4739383"/>
              <a:ext cx="398757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hu-HU" altLang="hu-HU" sz="1700" dirty="0" err="1">
                  <a:latin typeface="Palatino Linotype" panose="02040502050505030304" pitchFamily="18" charset="0"/>
                </a:rPr>
                <a:t>Cross</a:t>
              </a:r>
              <a:r>
                <a:rPr lang="hu-HU" altLang="hu-HU" sz="1700" dirty="0">
                  <a:latin typeface="Palatino Linotype" panose="02040502050505030304" pitchFamily="18" charset="0"/>
                </a:rPr>
                <a:t>-linking </a:t>
              </a:r>
              <a:r>
                <a:rPr lang="hu-HU" altLang="hu-HU" sz="1700" dirty="0" err="1">
                  <a:latin typeface="Palatino Linotype" panose="02040502050505030304" pitchFamily="18" charset="0"/>
                </a:rPr>
                <a:t>with</a:t>
              </a:r>
              <a:r>
                <a:rPr lang="hu-HU" altLang="hu-HU" sz="1700" dirty="0">
                  <a:latin typeface="Palatino Linotype" panose="02040502050505030304" pitchFamily="18" charset="0"/>
                </a:rPr>
                <a:t> EDC</a:t>
              </a:r>
            </a:p>
          </p:txBody>
        </p:sp>
        <p:sp>
          <p:nvSpPr>
            <p:cNvPr id="21" name="Szövegdoboz 13">
              <a:extLst>
                <a:ext uri="{FF2B5EF4-FFF2-40B4-BE49-F238E27FC236}">
                  <a16:creationId xmlns:a16="http://schemas.microsoft.com/office/drawing/2014/main" id="{1776CC32-1943-47FE-A2B9-9D6AE12C2681}"/>
                </a:ext>
              </a:extLst>
            </p:cNvPr>
            <p:cNvSpPr txBox="1">
              <a:spLocks noChangeArrowheads="1"/>
            </p:cNvSpPr>
            <p:nvPr/>
          </p:nvSpPr>
          <p:spPr bwMode="auto">
            <a:xfrm>
              <a:off x="2116466" y="5401378"/>
              <a:ext cx="694589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hu-HU" altLang="hu-HU" sz="1500" dirty="0">
                  <a:latin typeface="Palatino Linotype" panose="02040502050505030304" pitchFamily="18" charset="0"/>
                </a:rPr>
                <a:t>EDC = 1-Ethyl-3-(3-dimethylaminopropyl)</a:t>
              </a:r>
              <a:r>
                <a:rPr lang="hu-HU" altLang="hu-HU" sz="1500" dirty="0" err="1">
                  <a:latin typeface="Palatino Linotype" panose="02040502050505030304" pitchFamily="18" charset="0"/>
                </a:rPr>
                <a:t>carbodiimide</a:t>
              </a:r>
              <a:endParaRPr lang="hu-HU" altLang="hu-HU" sz="1500" dirty="0">
                <a:latin typeface="Palatino Linotype" panose="02040502050505030304" pitchFamily="18" charset="0"/>
              </a:endParaRPr>
            </a:p>
          </p:txBody>
        </p:sp>
        <p:pic>
          <p:nvPicPr>
            <p:cNvPr id="22" name="Kép 5">
              <a:extLst>
                <a:ext uri="{FF2B5EF4-FFF2-40B4-BE49-F238E27FC236}">
                  <a16:creationId xmlns:a16="http://schemas.microsoft.com/office/drawing/2014/main" id="{40206302-2782-441D-B878-8A7C036C0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5560" y="5798527"/>
              <a:ext cx="2162837" cy="53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543B3292-19D7-475E-8173-6FBEE53D53EA}"/>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15</a:t>
            </a:r>
            <a:endParaRPr lang="en-US" sz="900" dirty="0">
              <a:latin typeface="Palatino Linotype" panose="02040502050505030304" pitchFamily="18" charset="0"/>
            </a:endParaRPr>
          </a:p>
        </p:txBody>
      </p:sp>
      <p:sp>
        <p:nvSpPr>
          <p:cNvPr id="9" name="TextBox 6">
            <a:extLst>
              <a:ext uri="{FF2B5EF4-FFF2-40B4-BE49-F238E27FC236}">
                <a16:creationId xmlns:a16="http://schemas.microsoft.com/office/drawing/2014/main" id="{A3C337C4-4942-4BC3-8631-512DC2B13FE7}"/>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b="1" dirty="0" err="1">
                <a:solidFill>
                  <a:prstClr val="black"/>
                </a:solidFill>
                <a:latin typeface="Palatino Linotype" panose="02040502050505030304" pitchFamily="18" charset="0"/>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grpSp>
        <p:nvGrpSpPr>
          <p:cNvPr id="3" name="Csoportba foglalás 2">
            <a:extLst>
              <a:ext uri="{FF2B5EF4-FFF2-40B4-BE49-F238E27FC236}">
                <a16:creationId xmlns:a16="http://schemas.microsoft.com/office/drawing/2014/main" id="{F7F2CC8B-EC85-43F8-BA17-E3EE71662108}"/>
              </a:ext>
            </a:extLst>
          </p:cNvPr>
          <p:cNvGrpSpPr/>
          <p:nvPr/>
        </p:nvGrpSpPr>
        <p:grpSpPr>
          <a:xfrm>
            <a:off x="14898" y="1147465"/>
            <a:ext cx="8132555" cy="3327397"/>
            <a:chOff x="14898" y="1147465"/>
            <a:chExt cx="8132555" cy="3327397"/>
          </a:xfrm>
        </p:grpSpPr>
        <p:pic>
          <p:nvPicPr>
            <p:cNvPr id="12" name="Kép 5">
              <a:extLst>
                <a:ext uri="{FF2B5EF4-FFF2-40B4-BE49-F238E27FC236}">
                  <a16:creationId xmlns:a16="http://schemas.microsoft.com/office/drawing/2014/main" id="{39BBAE41-DA91-4AC7-BFB6-D9EB68C69B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3878" y="1309387"/>
              <a:ext cx="70135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al oldali kapcsos zárójel 12">
              <a:extLst>
                <a:ext uri="{FF2B5EF4-FFF2-40B4-BE49-F238E27FC236}">
                  <a16:creationId xmlns:a16="http://schemas.microsoft.com/office/drawing/2014/main" id="{16354C77-2CC5-4005-AC4F-23D770C7BDAB}"/>
                </a:ext>
              </a:extLst>
            </p:cNvPr>
            <p:cNvSpPr/>
            <p:nvPr/>
          </p:nvSpPr>
          <p:spPr>
            <a:xfrm>
              <a:off x="573490" y="1449087"/>
              <a:ext cx="458788" cy="29321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sp>
          <p:nvSpPr>
            <p:cNvPr id="14" name="Szövegdoboz 13">
              <a:extLst>
                <a:ext uri="{FF2B5EF4-FFF2-40B4-BE49-F238E27FC236}">
                  <a16:creationId xmlns:a16="http://schemas.microsoft.com/office/drawing/2014/main" id="{5B656EA0-2B1D-46B9-B9C4-A8A88BCEA3E3}"/>
                </a:ext>
              </a:extLst>
            </p:cNvPr>
            <p:cNvSpPr txBox="1"/>
            <p:nvPr/>
          </p:nvSpPr>
          <p:spPr>
            <a:xfrm>
              <a:off x="14898" y="1147465"/>
              <a:ext cx="446276" cy="2039104"/>
            </a:xfrm>
            <a:prstGeom prst="rect">
              <a:avLst/>
            </a:prstGeom>
            <a:noFill/>
          </p:spPr>
          <p:txBody>
            <a:bodyPr vert="vert270">
              <a:spAutoFit/>
            </a:bodyPr>
            <a:lstStyle/>
            <a:p>
              <a:pPr>
                <a:defRPr/>
              </a:pPr>
              <a:r>
                <a:rPr lang="hu-HU" sz="1700" dirty="0" err="1">
                  <a:latin typeface="Palatino Linotype" panose="02040502050505030304" pitchFamily="18" charset="0"/>
                </a:rPr>
                <a:t>Encapsulation</a:t>
              </a:r>
              <a:endParaRPr lang="hu-HU" sz="1700" dirty="0">
                <a:latin typeface="Palatino Linotype" panose="02040502050505030304" pitchFamily="18" charset="0"/>
              </a:endParaRPr>
            </a:p>
          </p:txBody>
        </p:sp>
      </p:grpSp>
      <p:sp>
        <p:nvSpPr>
          <p:cNvPr id="16" name="Téglalap 15">
            <a:extLst>
              <a:ext uri="{FF2B5EF4-FFF2-40B4-BE49-F238E27FC236}">
                <a16:creationId xmlns:a16="http://schemas.microsoft.com/office/drawing/2014/main" id="{7A816F7A-5492-4A19-9396-BDDF30E522F9}"/>
              </a:ext>
            </a:extLst>
          </p:cNvPr>
          <p:cNvSpPr/>
          <p:nvPr/>
        </p:nvSpPr>
        <p:spPr bwMode="auto">
          <a:xfrm>
            <a:off x="1131994" y="4752842"/>
            <a:ext cx="7013575" cy="290513"/>
          </a:xfrm>
          <a:prstGeom prst="rect">
            <a:avLst/>
          </a:prstGeom>
          <a:solidFill>
            <a:srgbClr val="6BA42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3" name="Téglalap 22">
            <a:extLst>
              <a:ext uri="{FF2B5EF4-FFF2-40B4-BE49-F238E27FC236}">
                <a16:creationId xmlns:a16="http://schemas.microsoft.com/office/drawing/2014/main" id="{EC8810E3-064F-4FCE-AD1A-927304CA2C70}"/>
              </a:ext>
            </a:extLst>
          </p:cNvPr>
          <p:cNvSpPr/>
          <p:nvPr/>
        </p:nvSpPr>
        <p:spPr>
          <a:xfrm>
            <a:off x="1131994" y="3596817"/>
            <a:ext cx="6978137" cy="284163"/>
          </a:xfrm>
          <a:prstGeom prst="rect">
            <a:avLst/>
          </a:prstGeom>
          <a:solidFill>
            <a:srgbClr val="6BA42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24" name="Kép 4">
            <a:extLst>
              <a:ext uri="{FF2B5EF4-FFF2-40B4-BE49-F238E27FC236}">
                <a16:creationId xmlns:a16="http://schemas.microsoft.com/office/drawing/2014/main" id="{577D50D6-3D2D-4088-987C-9FAA2CA6ED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8397" y="60495"/>
            <a:ext cx="3546516" cy="117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380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543B3292-19D7-475E-8173-6FBEE53D53EA}"/>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16</a:t>
            </a:r>
            <a:endParaRPr lang="en-US" sz="900" dirty="0">
              <a:latin typeface="Palatino Linotype" panose="02040502050505030304" pitchFamily="18" charset="0"/>
            </a:endParaRPr>
          </a:p>
        </p:txBody>
      </p:sp>
      <p:sp>
        <p:nvSpPr>
          <p:cNvPr id="9" name="TextBox 6">
            <a:extLst>
              <a:ext uri="{FF2B5EF4-FFF2-40B4-BE49-F238E27FC236}">
                <a16:creationId xmlns:a16="http://schemas.microsoft.com/office/drawing/2014/main" id="{A3C337C4-4942-4BC3-8631-512DC2B13FE7}"/>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b="1" dirty="0" err="1">
                <a:solidFill>
                  <a:prstClr val="black"/>
                </a:solidFill>
                <a:latin typeface="Palatino Linotype" panose="02040502050505030304" pitchFamily="18" charset="0"/>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24" name="Kép 4">
            <a:extLst>
              <a:ext uri="{FF2B5EF4-FFF2-40B4-BE49-F238E27FC236}">
                <a16:creationId xmlns:a16="http://schemas.microsoft.com/office/drawing/2014/main" id="{577D50D6-3D2D-4088-987C-9FAA2CA6E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97" y="60495"/>
            <a:ext cx="3546516" cy="117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artalom helye 2">
            <a:extLst>
              <a:ext uri="{FF2B5EF4-FFF2-40B4-BE49-F238E27FC236}">
                <a16:creationId xmlns:a16="http://schemas.microsoft.com/office/drawing/2014/main" id="{59A94AD5-D4BB-44E0-8586-BEB1AEFB5951}"/>
              </a:ext>
            </a:extLst>
          </p:cNvPr>
          <p:cNvSpPr>
            <a:spLocks noGrp="1" noChangeArrowheads="1"/>
          </p:cNvSpPr>
          <p:nvPr>
            <p:ph idx="1"/>
          </p:nvPr>
        </p:nvSpPr>
        <p:spPr>
          <a:xfrm>
            <a:off x="619626" y="1201249"/>
            <a:ext cx="8153400" cy="958627"/>
          </a:xfrm>
        </p:spPr>
        <p:txBody>
          <a:bodyPr>
            <a:normAutofit/>
          </a:bodyPr>
          <a:lstStyle/>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Encapsulation of BSA in presence of active agents SOR and CIS</a:t>
            </a:r>
            <a:r>
              <a:rPr lang="hu-HU" altLang="hu-HU" sz="1700" dirty="0">
                <a:solidFill>
                  <a:schemeClr val="tx1"/>
                </a:solidFill>
                <a:latin typeface="Palatino Linotype" panose="02040502050505030304" pitchFamily="18" charset="0"/>
              </a:rPr>
              <a:t>.</a:t>
            </a:r>
            <a:endParaRPr lang="en-US" altLang="hu-HU" sz="1700" dirty="0">
              <a:solidFill>
                <a:schemeClr val="tx1"/>
              </a:solidFill>
              <a:latin typeface="Palatino Linotype" panose="02040502050505030304" pitchFamily="18" charset="0"/>
            </a:endParaRPr>
          </a:p>
        </p:txBody>
      </p:sp>
      <p:pic>
        <p:nvPicPr>
          <p:cNvPr id="28" name="Kép 1">
            <a:extLst>
              <a:ext uri="{FF2B5EF4-FFF2-40B4-BE49-F238E27FC236}">
                <a16:creationId xmlns:a16="http://schemas.microsoft.com/office/drawing/2014/main" id="{99EC26F3-DAA0-4484-9746-F74D8ADFDF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712" y="1985303"/>
            <a:ext cx="71405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églalap 28">
            <a:extLst>
              <a:ext uri="{FF2B5EF4-FFF2-40B4-BE49-F238E27FC236}">
                <a16:creationId xmlns:a16="http://schemas.microsoft.com/office/drawing/2014/main" id="{5E8CB6DD-018C-4089-A0A0-13FE2BF4B923}"/>
              </a:ext>
            </a:extLst>
          </p:cNvPr>
          <p:cNvSpPr/>
          <p:nvPr/>
        </p:nvSpPr>
        <p:spPr>
          <a:xfrm>
            <a:off x="1001712" y="3776003"/>
            <a:ext cx="7140575" cy="300037"/>
          </a:xfrm>
          <a:prstGeom prst="rect">
            <a:avLst/>
          </a:prstGeom>
          <a:solidFill>
            <a:srgbClr val="6BA42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0" name="Téglalap 29">
            <a:extLst>
              <a:ext uri="{FF2B5EF4-FFF2-40B4-BE49-F238E27FC236}">
                <a16:creationId xmlns:a16="http://schemas.microsoft.com/office/drawing/2014/main" id="{4B8C4858-0835-4449-9E96-7B80041A66A1}"/>
              </a:ext>
            </a:extLst>
          </p:cNvPr>
          <p:cNvSpPr/>
          <p:nvPr/>
        </p:nvSpPr>
        <p:spPr>
          <a:xfrm>
            <a:off x="1001712" y="4815815"/>
            <a:ext cx="7140575" cy="298450"/>
          </a:xfrm>
          <a:prstGeom prst="rect">
            <a:avLst/>
          </a:prstGeom>
          <a:solidFill>
            <a:srgbClr val="6BA42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2" name="Szövegdoboz 13">
            <a:extLst>
              <a:ext uri="{FF2B5EF4-FFF2-40B4-BE49-F238E27FC236}">
                <a16:creationId xmlns:a16="http://schemas.microsoft.com/office/drawing/2014/main" id="{04E423DE-B6DC-43AE-AC13-63E694FCBEA7}"/>
              </a:ext>
            </a:extLst>
          </p:cNvPr>
          <p:cNvSpPr txBox="1">
            <a:spLocks noChangeArrowheads="1"/>
          </p:cNvSpPr>
          <p:nvPr/>
        </p:nvSpPr>
        <p:spPr bwMode="auto">
          <a:xfrm>
            <a:off x="1935403" y="5347461"/>
            <a:ext cx="726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hu-HU" altLang="hu-HU" dirty="0"/>
              <a:t>EDC = 1-Ethyl-3-(3-dimethylaminopropyl)</a:t>
            </a:r>
            <a:r>
              <a:rPr lang="hu-HU" altLang="hu-HU" dirty="0" err="1"/>
              <a:t>carbodiimide</a:t>
            </a:r>
            <a:endParaRPr lang="hu-HU" altLang="hu-HU" dirty="0"/>
          </a:p>
        </p:txBody>
      </p:sp>
      <p:pic>
        <p:nvPicPr>
          <p:cNvPr id="33" name="Kép 5">
            <a:extLst>
              <a:ext uri="{FF2B5EF4-FFF2-40B4-BE49-F238E27FC236}">
                <a16:creationId xmlns:a16="http://schemas.microsoft.com/office/drawing/2014/main" id="{917D7095-3206-4117-9E57-A5B425FEE6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5560" y="5798527"/>
            <a:ext cx="2162837" cy="53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877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543B3292-19D7-475E-8173-6FBEE53D53EA}"/>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17</a:t>
            </a:r>
            <a:endParaRPr lang="en-US" sz="900" dirty="0">
              <a:latin typeface="Palatino Linotype" panose="02040502050505030304" pitchFamily="18" charset="0"/>
            </a:endParaRPr>
          </a:p>
        </p:txBody>
      </p:sp>
      <p:sp>
        <p:nvSpPr>
          <p:cNvPr id="9" name="TextBox 6">
            <a:extLst>
              <a:ext uri="{FF2B5EF4-FFF2-40B4-BE49-F238E27FC236}">
                <a16:creationId xmlns:a16="http://schemas.microsoft.com/office/drawing/2014/main" id="{A3C337C4-4942-4BC3-8631-512DC2B13FE7}"/>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b="1" dirty="0" err="1">
                <a:solidFill>
                  <a:prstClr val="black"/>
                </a:solidFill>
                <a:latin typeface="Palatino Linotype" panose="02040502050505030304" pitchFamily="18" charset="0"/>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6" name="Tartalom helye 2">
            <a:extLst>
              <a:ext uri="{FF2B5EF4-FFF2-40B4-BE49-F238E27FC236}">
                <a16:creationId xmlns:a16="http://schemas.microsoft.com/office/drawing/2014/main" id="{59A94AD5-D4BB-44E0-8586-BEB1AEFB5951}"/>
              </a:ext>
            </a:extLst>
          </p:cNvPr>
          <p:cNvSpPr>
            <a:spLocks noGrp="1" noChangeArrowheads="1"/>
          </p:cNvSpPr>
          <p:nvPr>
            <p:ph idx="1"/>
          </p:nvPr>
        </p:nvSpPr>
        <p:spPr>
          <a:xfrm>
            <a:off x="619626" y="1201249"/>
            <a:ext cx="8153400" cy="958627"/>
          </a:xfrm>
        </p:spPr>
        <p:txBody>
          <a:bodyPr>
            <a:normAutofit/>
          </a:bodyPr>
          <a:lstStyle/>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Encapsulation of BSA using DCC</a:t>
            </a:r>
            <a:r>
              <a:rPr lang="hu-HU" altLang="hu-HU" sz="1700" dirty="0">
                <a:solidFill>
                  <a:schemeClr val="tx1"/>
                </a:solidFill>
                <a:latin typeface="Palatino Linotype" panose="02040502050505030304" pitchFamily="18" charset="0"/>
              </a:rPr>
              <a:t>.</a:t>
            </a:r>
            <a:endParaRPr lang="en-US" altLang="hu-HU" sz="1700" dirty="0">
              <a:solidFill>
                <a:schemeClr val="tx1"/>
              </a:solidFill>
              <a:latin typeface="Palatino Linotype" panose="02040502050505030304" pitchFamily="18" charset="0"/>
            </a:endParaRPr>
          </a:p>
        </p:txBody>
      </p:sp>
      <p:pic>
        <p:nvPicPr>
          <p:cNvPr id="15" name="Kép 1">
            <a:extLst>
              <a:ext uri="{FF2B5EF4-FFF2-40B4-BE49-F238E27FC236}">
                <a16:creationId xmlns:a16="http://schemas.microsoft.com/office/drawing/2014/main" id="{B5442960-6174-46FA-AF3A-5E6FB694FA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59876"/>
            <a:ext cx="62118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zövegdoboz 1">
            <a:extLst>
              <a:ext uri="{FF2B5EF4-FFF2-40B4-BE49-F238E27FC236}">
                <a16:creationId xmlns:a16="http://schemas.microsoft.com/office/drawing/2014/main" id="{D0F95D67-6DE1-4489-86EB-06C7A1C21C7A}"/>
              </a:ext>
            </a:extLst>
          </p:cNvPr>
          <p:cNvSpPr txBox="1">
            <a:spLocks noChangeArrowheads="1"/>
          </p:cNvSpPr>
          <p:nvPr/>
        </p:nvSpPr>
        <p:spPr bwMode="auto">
          <a:xfrm>
            <a:off x="762000" y="4625981"/>
            <a:ext cx="59944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hu-HU" altLang="hu-HU"/>
              <a:t>DCC = N,N′-Dicyclohexylcarbodiimide</a:t>
            </a:r>
          </a:p>
        </p:txBody>
      </p:sp>
      <p:pic>
        <p:nvPicPr>
          <p:cNvPr id="17" name="Kép 2">
            <a:extLst>
              <a:ext uri="{FF2B5EF4-FFF2-40B4-BE49-F238E27FC236}">
                <a16:creationId xmlns:a16="http://schemas.microsoft.com/office/drawing/2014/main" id="{41A17D27-954A-4699-B078-F8FDB29950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1" y="4994281"/>
            <a:ext cx="20113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46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543B3292-19D7-475E-8173-6FBEE53D53EA}"/>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18</a:t>
            </a:r>
            <a:endParaRPr lang="en-US" sz="900" dirty="0">
              <a:latin typeface="Palatino Linotype" panose="02040502050505030304" pitchFamily="18" charset="0"/>
            </a:endParaRPr>
          </a:p>
        </p:txBody>
      </p:sp>
      <p:sp>
        <p:nvSpPr>
          <p:cNvPr id="9" name="TextBox 6">
            <a:extLst>
              <a:ext uri="{FF2B5EF4-FFF2-40B4-BE49-F238E27FC236}">
                <a16:creationId xmlns:a16="http://schemas.microsoft.com/office/drawing/2014/main" id="{A3C337C4-4942-4BC3-8631-512DC2B13FE7}"/>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b="1" dirty="0" err="1">
                <a:solidFill>
                  <a:prstClr val="black"/>
                </a:solidFill>
                <a:latin typeface="Palatino Linotype" panose="02040502050505030304" pitchFamily="18" charset="0"/>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6" name="Tartalom helye 2">
            <a:extLst>
              <a:ext uri="{FF2B5EF4-FFF2-40B4-BE49-F238E27FC236}">
                <a16:creationId xmlns:a16="http://schemas.microsoft.com/office/drawing/2014/main" id="{59A94AD5-D4BB-44E0-8586-BEB1AEFB5951}"/>
              </a:ext>
            </a:extLst>
          </p:cNvPr>
          <p:cNvSpPr>
            <a:spLocks noGrp="1" noChangeArrowheads="1"/>
          </p:cNvSpPr>
          <p:nvPr>
            <p:ph idx="1"/>
          </p:nvPr>
        </p:nvSpPr>
        <p:spPr>
          <a:xfrm>
            <a:off x="619626" y="1201249"/>
            <a:ext cx="8153400" cy="958627"/>
          </a:xfrm>
        </p:spPr>
        <p:txBody>
          <a:bodyPr>
            <a:normAutofit/>
          </a:bodyPr>
          <a:lstStyle/>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Encapsulation of BSA using DCC</a:t>
            </a:r>
            <a:r>
              <a:rPr lang="hu-HU" altLang="hu-HU" sz="1700" dirty="0">
                <a:solidFill>
                  <a:schemeClr val="tx1"/>
                </a:solidFill>
                <a:latin typeface="Palatino Linotype" panose="02040502050505030304" pitchFamily="18" charset="0"/>
              </a:rPr>
              <a:t>.</a:t>
            </a:r>
            <a:endParaRPr lang="en-US" altLang="hu-HU" sz="1700" dirty="0">
              <a:solidFill>
                <a:schemeClr val="tx1"/>
              </a:solidFill>
              <a:latin typeface="Palatino Linotype" panose="02040502050505030304" pitchFamily="18" charset="0"/>
            </a:endParaRPr>
          </a:p>
        </p:txBody>
      </p:sp>
      <p:pic>
        <p:nvPicPr>
          <p:cNvPr id="10" name="Kép 2">
            <a:extLst>
              <a:ext uri="{FF2B5EF4-FFF2-40B4-BE49-F238E27FC236}">
                <a16:creationId xmlns:a16="http://schemas.microsoft.com/office/drawing/2014/main" id="{4631C1A3-35C5-4D01-810D-04AC013BDA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560" y="1615468"/>
            <a:ext cx="5983288"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4">
            <a:extLst>
              <a:ext uri="{FF2B5EF4-FFF2-40B4-BE49-F238E27FC236}">
                <a16:creationId xmlns:a16="http://schemas.microsoft.com/office/drawing/2014/main" id="{02C78D80-EB01-4191-B461-342EE6864E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560" y="4142768"/>
            <a:ext cx="5983288"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66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a:extLst>
              <a:ext uri="{FF2B5EF4-FFF2-40B4-BE49-F238E27FC236}">
                <a16:creationId xmlns:a16="http://schemas.microsoft.com/office/drawing/2014/main" id="{315490C8-04C3-4B0F-B31E-0DB9B47C8103}"/>
              </a:ext>
            </a:extLst>
          </p:cNvPr>
          <p:cNvSpPr txBox="1">
            <a:spLocks noChangeArrowheads="1"/>
          </p:cNvSpPr>
          <p:nvPr/>
        </p:nvSpPr>
        <p:spPr bwMode="auto">
          <a:xfrm>
            <a:off x="609600" y="347663"/>
            <a:ext cx="7924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hu-HU" sz="1600" b="1" dirty="0">
                <a:solidFill>
                  <a:srgbClr val="000000"/>
                </a:solidFill>
                <a:latin typeface="Palatino Linotype" panose="02040502050505030304" pitchFamily="18" charset="0"/>
              </a:rPr>
              <a:t>Abstract</a:t>
            </a:r>
            <a:r>
              <a:rPr lang="hu-HU" altLang="hu-HU" sz="1600" b="1" dirty="0">
                <a:solidFill>
                  <a:srgbClr val="000000"/>
                </a:solidFill>
                <a:latin typeface="Palatino Linotype" panose="02040502050505030304" pitchFamily="18" charset="0"/>
              </a:rPr>
              <a:t>: </a:t>
            </a:r>
            <a:r>
              <a:rPr lang="en-US" sz="1400" dirty="0">
                <a:effectLst/>
                <a:latin typeface="Palatino Linotype" panose="02040502050505030304" pitchFamily="18" charset="0"/>
                <a:ea typeface="Calibri" panose="020F0502020204030204" pitchFamily="34" charset="0"/>
              </a:rPr>
              <a:t>sciforum-044771</a:t>
            </a:r>
            <a:endParaRPr lang="fr-FR" altLang="hu-HU" sz="1400" dirty="0">
              <a:solidFill>
                <a:srgbClr val="000000"/>
              </a:solidFill>
              <a:latin typeface="Palatino Linotype" panose="02040502050505030304" pitchFamily="18" charset="0"/>
            </a:endParaRPr>
          </a:p>
          <a:p>
            <a:pPr algn="just" eaLnBrk="1" hangingPunct="1"/>
            <a:r>
              <a:rPr lang="en-US" altLang="hu-HU" sz="1400" dirty="0">
                <a:solidFill>
                  <a:srgbClr val="000000"/>
                </a:solidFill>
                <a:latin typeface="Palatino Linotype" panose="02040502050505030304" pitchFamily="18" charset="0"/>
              </a:rPr>
              <a:t>Drug-loaded nanocarriers have overcome various challenges compared with the bare chemo-drug, such as limited bioavailability, multiple drug resistance, poor patient compliance, adverse drug reactions, particularly side effects of chemotherapy and offer advantages such as protection from degradation in the blood stream, better drug solubility and improved drug stability. One promising group of controlled and targeted drug delivery systems is the polymer-based nanoparticles which can sustain release of active agent by diffusion and their degradation.</a:t>
            </a:r>
          </a:p>
          <a:p>
            <a:pPr algn="just" eaLnBrk="1" hangingPunct="1"/>
            <a:r>
              <a:rPr lang="en-US" altLang="hu-HU" sz="1400" dirty="0">
                <a:solidFill>
                  <a:srgbClr val="000000"/>
                </a:solidFill>
                <a:latin typeface="Palatino Linotype" panose="02040502050505030304" pitchFamily="18" charset="0"/>
              </a:rPr>
              <a:t>Sorafenib is the only drug which is capable to prolong the life of patients suffered from </a:t>
            </a:r>
            <a:r>
              <a:rPr lang="hu-HU" altLang="hu-HU" sz="1400" dirty="0">
                <a:latin typeface="Palatino Linotype" panose="02040502050505030304" pitchFamily="18" charset="0"/>
              </a:rPr>
              <a:t>h</a:t>
            </a:r>
            <a:r>
              <a:rPr lang="en-US" altLang="hu-HU" sz="1400" dirty="0" err="1">
                <a:latin typeface="Palatino Linotype" panose="02040502050505030304" pitchFamily="18" charset="0"/>
              </a:rPr>
              <a:t>epatocellular</a:t>
            </a:r>
            <a:r>
              <a:rPr lang="en-US" altLang="hu-HU" sz="1400" dirty="0">
                <a:latin typeface="Palatino Linotype" panose="02040502050505030304" pitchFamily="18" charset="0"/>
              </a:rPr>
              <a:t> </a:t>
            </a:r>
            <a:r>
              <a:rPr lang="en-US" altLang="hu-HU" sz="1400" dirty="0">
                <a:solidFill>
                  <a:srgbClr val="000000"/>
                </a:solidFill>
                <a:latin typeface="Palatino Linotype" panose="02040502050505030304" pitchFamily="18" charset="0"/>
              </a:rPr>
              <a:t>carcinoma. Cisplatin remains one of the most widely used broad spectrum anticancer drug for the treatment of a variety of solid tumors. </a:t>
            </a:r>
            <a:r>
              <a:rPr lang="en-US" altLang="hu-HU" sz="1400" dirty="0" err="1">
                <a:solidFill>
                  <a:srgbClr val="000000"/>
                </a:solidFill>
                <a:latin typeface="Palatino Linotype" panose="02040502050505030304" pitchFamily="18" charset="0"/>
              </a:rPr>
              <a:t>Nanoformulations</a:t>
            </a:r>
            <a:r>
              <a:rPr lang="en-US" altLang="hu-HU" sz="1400" dirty="0">
                <a:solidFill>
                  <a:srgbClr val="000000"/>
                </a:solidFill>
                <a:latin typeface="Palatino Linotype" panose="02040502050505030304" pitchFamily="18" charset="0"/>
              </a:rPr>
              <a:t> can exert synergistic effect by entrapping two drugs with different mode of action, such as sorafenib and cisplatin.</a:t>
            </a:r>
          </a:p>
          <a:p>
            <a:pPr algn="just" eaLnBrk="1" hangingPunct="1"/>
            <a:r>
              <a:rPr lang="en-US" altLang="hu-HU" sz="1400" dirty="0">
                <a:solidFill>
                  <a:srgbClr val="000000"/>
                </a:solidFill>
                <a:latin typeface="Palatino Linotype" panose="02040502050505030304" pitchFamily="18" charset="0"/>
              </a:rPr>
              <a:t>In our study, we prepared polymeric nanoparticles by </a:t>
            </a:r>
            <a:r>
              <a:rPr lang="en-US" altLang="hu-HU" sz="1400" dirty="0" err="1">
                <a:solidFill>
                  <a:srgbClr val="000000"/>
                </a:solidFill>
                <a:latin typeface="Palatino Linotype" panose="02040502050505030304" pitchFamily="18" charset="0"/>
              </a:rPr>
              <a:t>optimised</a:t>
            </a:r>
            <a:r>
              <a:rPr lang="en-US" altLang="hu-HU" sz="1400" dirty="0">
                <a:solidFill>
                  <a:srgbClr val="000000"/>
                </a:solidFill>
                <a:latin typeface="Palatino Linotype" panose="02040502050505030304" pitchFamily="18" charset="0"/>
              </a:rPr>
              <a:t> double emulsion solvent evaporation method with a good production yield by a novel </a:t>
            </a:r>
            <a:r>
              <a:rPr lang="en-US" altLang="hu-HU" sz="1400" dirty="0" err="1">
                <a:solidFill>
                  <a:srgbClr val="000000"/>
                </a:solidFill>
                <a:latin typeface="Palatino Linotype" panose="02040502050505030304" pitchFamily="18" charset="0"/>
              </a:rPr>
              <a:t>biocatalytically</a:t>
            </a:r>
            <a:r>
              <a:rPr lang="en-US" altLang="hu-HU" sz="1400" dirty="0">
                <a:solidFill>
                  <a:srgbClr val="000000"/>
                </a:solidFill>
                <a:latin typeface="Palatino Linotype" panose="02040502050505030304" pitchFamily="18" charset="0"/>
              </a:rPr>
              <a:t> synthetized 12-hydroxystearic acid ε-caprolactone copolymer (12CL) which is biocompatible and biodegradable </a:t>
            </a:r>
            <a:r>
              <a:rPr lang="en-US" altLang="hu-HU" sz="1400" dirty="0">
                <a:latin typeface="Palatino Linotype" panose="02040502050505030304" pitchFamily="18" charset="0"/>
              </a:rPr>
              <a:t>carrier </a:t>
            </a:r>
            <a:r>
              <a:rPr lang="hu-HU" altLang="hu-HU" sz="1400" dirty="0" err="1">
                <a:latin typeface="Palatino Linotype" panose="02040502050505030304" pitchFamily="18" charset="0"/>
              </a:rPr>
              <a:t>for</a:t>
            </a:r>
            <a:r>
              <a:rPr lang="hu-HU" altLang="hu-HU" sz="1400" dirty="0">
                <a:latin typeface="Palatino Linotype" panose="02040502050505030304" pitchFamily="18" charset="0"/>
              </a:rPr>
              <a:t> </a:t>
            </a:r>
            <a:r>
              <a:rPr lang="hu-HU" altLang="hu-HU" sz="1400" dirty="0" err="1">
                <a:latin typeface="Palatino Linotype" panose="02040502050505030304" pitchFamily="18" charset="0"/>
              </a:rPr>
              <a:t>the</a:t>
            </a:r>
            <a:r>
              <a:rPr lang="en-US" altLang="hu-HU" sz="1400" dirty="0">
                <a:latin typeface="Palatino Linotype" panose="02040502050505030304" pitchFamily="18" charset="0"/>
              </a:rPr>
              <a:t> </a:t>
            </a:r>
            <a:r>
              <a:rPr lang="en-US" altLang="hu-HU" sz="1400" dirty="0">
                <a:solidFill>
                  <a:srgbClr val="000000"/>
                </a:solidFill>
                <a:latin typeface="Palatino Linotype" panose="02040502050505030304" pitchFamily="18" charset="0"/>
              </a:rPr>
              <a:t>co-entrapment of sorafenib and cisplatin in nanotherapeutics in order to investigate the synergistic effect of sorafenib in combination with cisplatin. The active agents were encapsulated and also cross-linked with carbodiimide to increase the encapsulation efficiency. To improve the drug encapsulation efficiency, bovine serum albumin (BSA) was also incorporated as a protein capable of complexation with the cisplatin.</a:t>
            </a:r>
          </a:p>
          <a:p>
            <a:pPr eaLnBrk="1" hangingPunct="1"/>
            <a:endParaRPr lang="en-US" altLang="hu-HU" sz="1600" dirty="0">
              <a:solidFill>
                <a:srgbClr val="000000"/>
              </a:solidFill>
              <a:latin typeface="Palatino Linotype" panose="02040502050505030304" pitchFamily="18" charset="0"/>
            </a:endParaRPr>
          </a:p>
          <a:p>
            <a:pPr eaLnBrk="1" hangingPunct="1"/>
            <a:r>
              <a:rPr lang="fr-FR" altLang="hu-HU" sz="1600" b="1" dirty="0">
                <a:solidFill>
                  <a:srgbClr val="000000"/>
                </a:solidFill>
                <a:latin typeface="Palatino Linotype" panose="02040502050505030304" pitchFamily="18" charset="0"/>
              </a:rPr>
              <a:t>Keywords: </a:t>
            </a:r>
            <a:r>
              <a:rPr lang="en-US" altLang="hu-HU" sz="1400" dirty="0">
                <a:solidFill>
                  <a:srgbClr val="000000"/>
                </a:solidFill>
                <a:latin typeface="Palatino Linotype" panose="02040502050505030304" pitchFamily="18" charset="0"/>
              </a:rPr>
              <a:t>polymeric nanoparticles; drug encapsulation; drug delivery; sorafenib; cisplatin</a:t>
            </a:r>
            <a:endParaRPr lang="fr-FR" altLang="hu-HU" sz="1400" dirty="0">
              <a:solidFill>
                <a:srgbClr val="000000"/>
              </a:solidFill>
              <a:latin typeface="Palatino Linotype" panose="02040502050505030304" pitchFamily="18" charset="0"/>
            </a:endParaRPr>
          </a:p>
        </p:txBody>
      </p:sp>
      <p:pic>
        <p:nvPicPr>
          <p:cNvPr id="31748" name="Picture 5">
            <a:extLst>
              <a:ext uri="{FF2B5EF4-FFF2-40B4-BE49-F238E27FC236}">
                <a16:creationId xmlns:a16="http://schemas.microsoft.com/office/drawing/2014/main" id="{448C16DB-FE2B-4856-9CFB-947EF98B9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963" y="5287963"/>
            <a:ext cx="15700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Élőláb helye 1">
            <a:extLst>
              <a:ext uri="{FF2B5EF4-FFF2-40B4-BE49-F238E27FC236}">
                <a16:creationId xmlns:a16="http://schemas.microsoft.com/office/drawing/2014/main" id="{0C19A5A7-2A89-41C4-82CB-47ECD9BD1FF4}"/>
              </a:ext>
            </a:extLst>
          </p:cNvPr>
          <p:cNvSpPr>
            <a:spLocks noGrp="1"/>
          </p:cNvSpPr>
          <p:nvPr>
            <p:ph type="ftr" sz="quarter" idx="11"/>
          </p:nvPr>
        </p:nvSpPr>
        <p:spPr>
          <a:xfrm>
            <a:off x="3065463" y="6688731"/>
            <a:ext cx="3086100" cy="169269"/>
          </a:xfrm>
        </p:spPr>
        <p:txBody>
          <a:bodyPr/>
          <a:lstStyle/>
          <a:p>
            <a:pPr>
              <a:defRPr/>
            </a:pPr>
            <a:r>
              <a:rPr lang="en-US" sz="900" dirty="0">
                <a:latin typeface="Palatino Linotype" panose="02040502050505030304" pitchFamily="18" charset="0"/>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543B3292-19D7-475E-8173-6FBEE53D53EA}"/>
              </a:ext>
            </a:extLst>
          </p:cNvPr>
          <p:cNvSpPr>
            <a:spLocks noGrp="1"/>
          </p:cNvSpPr>
          <p:nvPr>
            <p:ph type="ftr" sz="quarter" idx="11"/>
          </p:nvPr>
        </p:nvSpPr>
        <p:spPr>
          <a:xfrm>
            <a:off x="3065463" y="6688731"/>
            <a:ext cx="3086100" cy="169269"/>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900" b="0" i="0" u="none" strike="noStrike" kern="1200" cap="none" spc="0" normalizeH="0" baseline="0" noProof="0" dirty="0">
                <a:ln>
                  <a:noFill/>
                </a:ln>
                <a:solidFill>
                  <a:prstClr val="black">
                    <a:tint val="75000"/>
                  </a:prstClr>
                </a:solidFill>
                <a:effectLst/>
                <a:uLnTx/>
                <a:uFillTx/>
                <a:latin typeface="Palatino Linotype" panose="02040502050505030304" pitchFamily="18" charset="0"/>
                <a:ea typeface="+mn-ea"/>
                <a:cs typeface="+mn-cs"/>
              </a:rPr>
              <a:t>17</a:t>
            </a:r>
            <a:endParaRPr kumimoji="0" lang="en-US" sz="900" b="0" i="0" u="none" strike="noStrike" kern="1200" cap="none" spc="0" normalizeH="0" baseline="0" noProof="0" dirty="0">
              <a:ln>
                <a:noFill/>
              </a:ln>
              <a:solidFill>
                <a:prstClr val="black">
                  <a:tint val="75000"/>
                </a:prstClr>
              </a:solidFill>
              <a:effectLst/>
              <a:uLnTx/>
              <a:uFillTx/>
              <a:latin typeface="Palatino Linotype" panose="02040502050505030304" pitchFamily="18" charset="0"/>
              <a:ea typeface="+mn-ea"/>
              <a:cs typeface="+mn-cs"/>
            </a:endParaRPr>
          </a:p>
        </p:txBody>
      </p:sp>
      <p:sp>
        <p:nvSpPr>
          <p:cNvPr id="9" name="TextBox 6">
            <a:extLst>
              <a:ext uri="{FF2B5EF4-FFF2-40B4-BE49-F238E27FC236}">
                <a16:creationId xmlns:a16="http://schemas.microsoft.com/office/drawing/2014/main" id="{A3C337C4-4942-4BC3-8631-512DC2B13FE7}"/>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Results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6" name="Tartalom helye 2">
            <a:extLst>
              <a:ext uri="{FF2B5EF4-FFF2-40B4-BE49-F238E27FC236}">
                <a16:creationId xmlns:a16="http://schemas.microsoft.com/office/drawing/2014/main" id="{59A94AD5-D4BB-44E0-8586-BEB1AEFB5951}"/>
              </a:ext>
            </a:extLst>
          </p:cNvPr>
          <p:cNvSpPr>
            <a:spLocks noGrp="1" noChangeArrowheads="1"/>
          </p:cNvSpPr>
          <p:nvPr>
            <p:ph idx="1"/>
          </p:nvPr>
        </p:nvSpPr>
        <p:spPr>
          <a:xfrm>
            <a:off x="619626" y="1201249"/>
            <a:ext cx="8153400" cy="958627"/>
          </a:xfrm>
        </p:spPr>
        <p:txBody>
          <a:bodyPr>
            <a:normAutofit/>
          </a:bodyPr>
          <a:lstStyle/>
          <a:p>
            <a:pPr>
              <a:lnSpc>
                <a:spcPct val="1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Encapsulation of BSA </a:t>
            </a:r>
            <a:r>
              <a:rPr lang="hu-HU" altLang="hu-HU" sz="1700" dirty="0">
                <a:solidFill>
                  <a:schemeClr val="tx1"/>
                </a:solidFill>
                <a:latin typeface="Palatino Linotype" panose="02040502050505030304" pitchFamily="18" charset="0"/>
              </a:rPr>
              <a:t>and CIS </a:t>
            </a:r>
            <a:r>
              <a:rPr lang="en-US" altLang="hu-HU" sz="1700" dirty="0">
                <a:solidFill>
                  <a:schemeClr val="tx1"/>
                </a:solidFill>
                <a:latin typeface="Palatino Linotype" panose="02040502050505030304" pitchFamily="18" charset="0"/>
              </a:rPr>
              <a:t>using DCC</a:t>
            </a:r>
            <a:r>
              <a:rPr lang="hu-HU" altLang="hu-HU" sz="1700" dirty="0">
                <a:solidFill>
                  <a:schemeClr val="tx1"/>
                </a:solidFill>
                <a:latin typeface="Palatino Linotype" panose="02040502050505030304" pitchFamily="18" charset="0"/>
              </a:rPr>
              <a:t>.</a:t>
            </a:r>
            <a:endParaRPr lang="en-US" altLang="hu-HU" sz="1700" dirty="0">
              <a:solidFill>
                <a:schemeClr val="tx1"/>
              </a:solidFill>
              <a:latin typeface="Palatino Linotype" panose="02040502050505030304" pitchFamily="18" charset="0"/>
            </a:endParaRPr>
          </a:p>
        </p:txBody>
      </p:sp>
      <p:pic>
        <p:nvPicPr>
          <p:cNvPr id="10" name="Kép 3">
            <a:extLst>
              <a:ext uri="{FF2B5EF4-FFF2-40B4-BE49-F238E27FC236}">
                <a16:creationId xmlns:a16="http://schemas.microsoft.com/office/drawing/2014/main" id="{C075667A-E2BD-43F6-8C76-56AA23F3B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59876"/>
            <a:ext cx="9144000" cy="16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églalap 10">
            <a:extLst>
              <a:ext uri="{FF2B5EF4-FFF2-40B4-BE49-F238E27FC236}">
                <a16:creationId xmlns:a16="http://schemas.microsoft.com/office/drawing/2014/main" id="{1D41F44C-D785-4906-97A6-BAE049B77A34}"/>
              </a:ext>
            </a:extLst>
          </p:cNvPr>
          <p:cNvSpPr/>
          <p:nvPr/>
        </p:nvSpPr>
        <p:spPr>
          <a:xfrm>
            <a:off x="3151978" y="3573462"/>
            <a:ext cx="1473809" cy="257181"/>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Téglalap 11">
            <a:extLst>
              <a:ext uri="{FF2B5EF4-FFF2-40B4-BE49-F238E27FC236}">
                <a16:creationId xmlns:a16="http://schemas.microsoft.com/office/drawing/2014/main" id="{54AFFA8F-778C-4EC4-BC67-80797E9B3789}"/>
              </a:ext>
            </a:extLst>
          </p:cNvPr>
          <p:cNvSpPr/>
          <p:nvPr/>
        </p:nvSpPr>
        <p:spPr>
          <a:xfrm>
            <a:off x="3151978" y="3115241"/>
            <a:ext cx="1473809" cy="225528"/>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3" name="Picture 2">
            <a:extLst>
              <a:ext uri="{FF2B5EF4-FFF2-40B4-BE49-F238E27FC236}">
                <a16:creationId xmlns:a16="http://schemas.microsoft.com/office/drawing/2014/main" id="{DAB0D2D7-F00C-49EE-BCF4-F5323A307B5D}"/>
              </a:ext>
            </a:extLst>
          </p:cNvPr>
          <p:cNvPicPr>
            <a:picLocks noChangeAspect="1"/>
          </p:cNvPicPr>
          <p:nvPr/>
        </p:nvPicPr>
        <p:blipFill>
          <a:blip r:embed="rId6"/>
          <a:stretch>
            <a:fillRect/>
          </a:stretch>
        </p:blipFill>
        <p:spPr>
          <a:xfrm>
            <a:off x="0" y="3935668"/>
            <a:ext cx="6453720" cy="2779572"/>
          </a:xfrm>
          <a:prstGeom prst="rect">
            <a:avLst/>
          </a:prstGeom>
        </p:spPr>
      </p:pic>
    </p:spTree>
    <p:custDataLst>
      <p:tags r:id="rId1"/>
    </p:custDataLst>
    <p:extLst>
      <p:ext uri="{BB962C8B-B14F-4D97-AF65-F5344CB8AC3E}">
        <p14:creationId xmlns:p14="http://schemas.microsoft.com/office/powerpoint/2010/main" val="167953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TextBox 6">
            <a:extLst>
              <a:ext uri="{FF2B5EF4-FFF2-40B4-BE49-F238E27FC236}">
                <a16:creationId xmlns:a16="http://schemas.microsoft.com/office/drawing/2014/main" id="{6ED7FBC2-121C-441B-8829-F593A49E1E14}"/>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Conclusions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Élőláb helye 1">
            <a:extLst>
              <a:ext uri="{FF2B5EF4-FFF2-40B4-BE49-F238E27FC236}">
                <a16:creationId xmlns:a16="http://schemas.microsoft.com/office/drawing/2014/main" id="{64445313-0F2E-48B9-80CD-84993ECC94AB}"/>
              </a:ext>
            </a:extLst>
          </p:cNvPr>
          <p:cNvSpPr>
            <a:spLocks noGrp="1"/>
          </p:cNvSpPr>
          <p:nvPr>
            <p:ph type="ftr" sz="quarter" idx="11"/>
          </p:nvPr>
        </p:nvSpPr>
        <p:spPr>
          <a:xfrm>
            <a:off x="3065463" y="6688731"/>
            <a:ext cx="3086100" cy="169269"/>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hu-HU" sz="900" dirty="0">
                <a:solidFill>
                  <a:prstClr val="black">
                    <a:tint val="75000"/>
                  </a:prstClr>
                </a:solidFill>
                <a:latin typeface="Palatino Linotype" panose="02040502050505030304" pitchFamily="18" charset="0"/>
              </a:rPr>
              <a:t>18</a:t>
            </a:r>
            <a:endParaRPr kumimoji="0" lang="en-US" sz="900" b="0" i="0" u="none" strike="noStrike" kern="1200" cap="none" spc="0" normalizeH="0" baseline="0" noProof="0" dirty="0">
              <a:ln>
                <a:noFill/>
              </a:ln>
              <a:solidFill>
                <a:prstClr val="black">
                  <a:tint val="75000"/>
                </a:prstClr>
              </a:solidFill>
              <a:effectLst/>
              <a:uLnTx/>
              <a:uFillTx/>
              <a:latin typeface="Palatino Linotype" panose="02040502050505030304" pitchFamily="18" charset="0"/>
              <a:ea typeface="+mn-ea"/>
              <a:cs typeface="+mn-cs"/>
            </a:endParaRPr>
          </a:p>
        </p:txBody>
      </p:sp>
      <p:sp>
        <p:nvSpPr>
          <p:cNvPr id="11" name="Tartalom helye 2">
            <a:extLst>
              <a:ext uri="{FF2B5EF4-FFF2-40B4-BE49-F238E27FC236}">
                <a16:creationId xmlns:a16="http://schemas.microsoft.com/office/drawing/2014/main" id="{BC4DD71A-164B-4F19-B0DF-BD4F4E4A0F39}"/>
              </a:ext>
            </a:extLst>
          </p:cNvPr>
          <p:cNvSpPr>
            <a:spLocks noGrp="1" noChangeArrowheads="1"/>
          </p:cNvSpPr>
          <p:nvPr>
            <p:ph idx="1"/>
          </p:nvPr>
        </p:nvSpPr>
        <p:spPr>
          <a:xfrm>
            <a:off x="619626" y="1201248"/>
            <a:ext cx="8153400" cy="5487483"/>
          </a:xfrm>
        </p:spPr>
        <p:txBody>
          <a:bodyPr>
            <a:normAutofit/>
          </a:bodyPr>
          <a:lstStyle/>
          <a:p>
            <a:pPr>
              <a:lnSpc>
                <a:spcPct val="150000"/>
              </a:lnSpc>
              <a:spcBef>
                <a:spcPts val="600"/>
              </a:spcBef>
              <a:buFont typeface="Wingdings" panose="05000000000000000000" pitchFamily="2" charset="2"/>
              <a:buChar char="§"/>
            </a:pPr>
            <a:r>
              <a:rPr lang="en-US" altLang="hu-HU" sz="2100" dirty="0">
                <a:solidFill>
                  <a:schemeClr val="tx1"/>
                </a:solidFill>
                <a:latin typeface="Palatino Linotype" panose="02040502050505030304" pitchFamily="18" charset="0"/>
              </a:rPr>
              <a:t>The </a:t>
            </a:r>
            <a:r>
              <a:rPr lang="hu-HU" altLang="hu-HU" sz="2100" dirty="0" err="1">
                <a:solidFill>
                  <a:schemeClr val="tx1"/>
                </a:solidFill>
                <a:latin typeface="Palatino Linotype" panose="02040502050505030304" pitchFamily="18" charset="0"/>
              </a:rPr>
              <a:t>double</a:t>
            </a:r>
            <a:r>
              <a:rPr lang="en-US" altLang="hu-HU" sz="2100" dirty="0">
                <a:solidFill>
                  <a:schemeClr val="tx1"/>
                </a:solidFill>
                <a:latin typeface="Palatino Linotype" panose="02040502050505030304" pitchFamily="18" charset="0"/>
              </a:rPr>
              <a:t> emulsion-solvent evaporation method for the preparation of nano</a:t>
            </a:r>
            <a:r>
              <a:rPr lang="hu-HU" altLang="hu-HU" sz="2100" dirty="0" err="1">
                <a:solidFill>
                  <a:schemeClr val="tx1"/>
                </a:solidFill>
                <a:latin typeface="Palatino Linotype" panose="02040502050505030304" pitchFamily="18" charset="0"/>
              </a:rPr>
              <a:t>particles</a:t>
            </a:r>
            <a:r>
              <a:rPr lang="en-US" altLang="hu-HU" sz="2100" dirty="0">
                <a:solidFill>
                  <a:schemeClr val="tx1"/>
                </a:solidFill>
                <a:latin typeface="Palatino Linotype" panose="02040502050505030304" pitchFamily="18" charset="0"/>
              </a:rPr>
              <a:t> was optimized. </a:t>
            </a:r>
          </a:p>
          <a:p>
            <a:pPr>
              <a:lnSpc>
                <a:spcPct val="150000"/>
              </a:lnSpc>
              <a:spcBef>
                <a:spcPts val="600"/>
              </a:spcBef>
              <a:buFont typeface="Wingdings" panose="05000000000000000000" pitchFamily="2" charset="2"/>
              <a:buChar char="§"/>
            </a:pPr>
            <a:r>
              <a:rPr lang="en-US" altLang="hu-HU" sz="2100" dirty="0">
                <a:solidFill>
                  <a:schemeClr val="tx1"/>
                </a:solidFill>
                <a:latin typeface="Palatino Linotype" panose="02040502050505030304" pitchFamily="18" charset="0"/>
              </a:rPr>
              <a:t>The BSA was encapsulated and cross-linked successfully by using DCC.</a:t>
            </a:r>
            <a:endParaRPr lang="hu-HU" altLang="hu-HU" sz="2100" dirty="0">
              <a:solidFill>
                <a:schemeClr val="tx1"/>
              </a:solidFill>
              <a:latin typeface="Palatino Linotype" panose="02040502050505030304" pitchFamily="18" charset="0"/>
            </a:endParaRPr>
          </a:p>
          <a:p>
            <a:pPr>
              <a:lnSpc>
                <a:spcPct val="150000"/>
              </a:lnSpc>
              <a:spcBef>
                <a:spcPts val="600"/>
              </a:spcBef>
              <a:buFont typeface="Wingdings" panose="05000000000000000000" pitchFamily="2" charset="2"/>
              <a:buChar char="§"/>
            </a:pPr>
            <a:r>
              <a:rPr lang="en-US" altLang="hu-HU" sz="2100" dirty="0">
                <a:solidFill>
                  <a:schemeClr val="tx1"/>
                </a:solidFill>
                <a:latin typeface="Palatino Linotype" panose="02040502050505030304" pitchFamily="18" charset="0"/>
              </a:rPr>
              <a:t>The cisplatin and sorafenib was co-encapsulated successfully by double emulsion method.</a:t>
            </a:r>
          </a:p>
          <a:p>
            <a:pPr>
              <a:lnSpc>
                <a:spcPct val="150000"/>
              </a:lnSpc>
              <a:spcBef>
                <a:spcPts val="600"/>
              </a:spcBef>
              <a:buFont typeface="Wingdings" panose="05000000000000000000" pitchFamily="2" charset="2"/>
              <a:buChar char="§"/>
            </a:pPr>
            <a:r>
              <a:rPr lang="hu-HU" altLang="hu-HU" sz="2100" dirty="0">
                <a:latin typeface="Palatino Linotype" panose="02040502050505030304" pitchFamily="18" charset="0"/>
              </a:rPr>
              <a:t>T</a:t>
            </a:r>
            <a:r>
              <a:rPr lang="en-US" altLang="hu-HU" sz="2100" dirty="0">
                <a:solidFill>
                  <a:schemeClr val="tx1"/>
                </a:solidFill>
                <a:latin typeface="Palatino Linotype" panose="02040502050505030304" pitchFamily="18" charset="0"/>
              </a:rPr>
              <a:t>he presence of active </a:t>
            </a:r>
            <a:r>
              <a:rPr lang="en-US" altLang="hu-HU" sz="2100" dirty="0">
                <a:latin typeface="Palatino Linotype" panose="02040502050505030304" pitchFamily="18" charset="0"/>
              </a:rPr>
              <a:t>agents </a:t>
            </a:r>
            <a:r>
              <a:rPr lang="hu-HU" altLang="hu-HU" sz="2100" dirty="0" err="1">
                <a:latin typeface="Palatino Linotype" panose="02040502050505030304" pitchFamily="18" charset="0"/>
              </a:rPr>
              <a:t>decreases</a:t>
            </a:r>
            <a:r>
              <a:rPr lang="en-US" altLang="hu-HU" sz="2100" dirty="0">
                <a:latin typeface="Palatino Linotype" panose="02040502050505030304" pitchFamily="18" charset="0"/>
              </a:rPr>
              <a:t> the </a:t>
            </a:r>
            <a:r>
              <a:rPr lang="en-US" altLang="hu-HU" sz="2100" dirty="0">
                <a:solidFill>
                  <a:schemeClr val="tx1"/>
                </a:solidFill>
                <a:latin typeface="Palatino Linotype" panose="02040502050505030304" pitchFamily="18" charset="0"/>
              </a:rPr>
              <a:t>particle size and using DCC with active agents improves </a:t>
            </a:r>
            <a:r>
              <a:rPr lang="en-US" altLang="hu-HU" sz="2100" dirty="0">
                <a:latin typeface="Palatino Linotype" panose="02040502050505030304" pitchFamily="18" charset="0"/>
              </a:rPr>
              <a:t>the </a:t>
            </a:r>
            <a:r>
              <a:rPr lang="hu-HU" altLang="hu-HU" sz="2100" dirty="0" err="1">
                <a:latin typeface="Palatino Linotype" panose="02040502050505030304" pitchFamily="18" charset="0"/>
              </a:rPr>
              <a:t>encapsulation</a:t>
            </a:r>
            <a:r>
              <a:rPr lang="hu-HU" altLang="hu-HU" sz="2100" dirty="0">
                <a:latin typeface="Palatino Linotype" panose="02040502050505030304" pitchFamily="18" charset="0"/>
              </a:rPr>
              <a:t> </a:t>
            </a:r>
            <a:r>
              <a:rPr lang="hu-HU" altLang="hu-HU" sz="2100" dirty="0" err="1">
                <a:latin typeface="Palatino Linotype" panose="02040502050505030304" pitchFamily="18" charset="0"/>
              </a:rPr>
              <a:t>efficiency</a:t>
            </a:r>
            <a:r>
              <a:rPr lang="en-US" altLang="hu-HU" sz="2100" dirty="0">
                <a:latin typeface="Palatino Linotype" panose="02040502050505030304" pitchFamily="18" charset="0"/>
              </a:rPr>
              <a:t> and the </a:t>
            </a:r>
            <a:r>
              <a:rPr lang="en-US" altLang="hu-HU" sz="2100" dirty="0">
                <a:solidFill>
                  <a:schemeClr val="tx1"/>
                </a:solidFill>
                <a:latin typeface="Palatino Linotype" panose="02040502050505030304" pitchFamily="18" charset="0"/>
              </a:rPr>
              <a:t>system stability.</a:t>
            </a:r>
            <a:endParaRPr lang="hu-HU" altLang="hu-HU" sz="2100" dirty="0">
              <a:solidFill>
                <a:schemeClr val="tx1"/>
              </a:solidFill>
              <a:latin typeface="Palatino Linotype" panose="02040502050505030304" pitchFamily="18" charset="0"/>
            </a:endParaRPr>
          </a:p>
          <a:p>
            <a:pPr>
              <a:lnSpc>
                <a:spcPct val="150000"/>
              </a:lnSpc>
              <a:spcBef>
                <a:spcPts val="600"/>
              </a:spcBef>
              <a:buFont typeface="Wingdings" panose="05000000000000000000" pitchFamily="2" charset="2"/>
              <a:buChar char="§"/>
            </a:pPr>
            <a:endParaRPr lang="en-US" altLang="hu-HU" sz="21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3878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9" name="Élőláb helye 1">
            <a:extLst>
              <a:ext uri="{FF2B5EF4-FFF2-40B4-BE49-F238E27FC236}">
                <a16:creationId xmlns:a16="http://schemas.microsoft.com/office/drawing/2014/main" id="{64445313-0F2E-48B9-80CD-84993ECC94AB}"/>
              </a:ext>
            </a:extLst>
          </p:cNvPr>
          <p:cNvSpPr>
            <a:spLocks noGrp="1"/>
          </p:cNvSpPr>
          <p:nvPr>
            <p:ph type="ftr" sz="quarter" idx="11"/>
          </p:nvPr>
        </p:nvSpPr>
        <p:spPr>
          <a:xfrm>
            <a:off x="3065463" y="6688731"/>
            <a:ext cx="3086100" cy="169269"/>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hu-HU" sz="900" dirty="0">
                <a:solidFill>
                  <a:prstClr val="black">
                    <a:tint val="75000"/>
                  </a:prstClr>
                </a:solidFill>
                <a:latin typeface="Palatino Linotype" panose="02040502050505030304" pitchFamily="18" charset="0"/>
              </a:rPr>
              <a:t>19</a:t>
            </a:r>
            <a:endParaRPr kumimoji="0" lang="en-US" sz="900" b="0" i="0" u="none" strike="noStrike" kern="1200" cap="none" spc="0" normalizeH="0" baseline="0" noProof="0" dirty="0">
              <a:ln>
                <a:noFill/>
              </a:ln>
              <a:solidFill>
                <a:prstClr val="black">
                  <a:tint val="75000"/>
                </a:prstClr>
              </a:solidFill>
              <a:effectLst/>
              <a:uLnTx/>
              <a:uFillTx/>
              <a:latin typeface="Palatino Linotype" panose="02040502050505030304" pitchFamily="18" charset="0"/>
              <a:ea typeface="+mn-ea"/>
              <a:cs typeface="+mn-cs"/>
            </a:endParaRPr>
          </a:p>
        </p:txBody>
      </p:sp>
      <p:sp>
        <p:nvSpPr>
          <p:cNvPr id="10" name="TextBox 6">
            <a:extLst>
              <a:ext uri="{FF2B5EF4-FFF2-40B4-BE49-F238E27FC236}">
                <a16:creationId xmlns:a16="http://schemas.microsoft.com/office/drawing/2014/main" id="{9144DB9C-1A98-4073-8E23-01706A0262A0}"/>
              </a:ext>
            </a:extLst>
          </p:cNvPr>
          <p:cNvSpPr txBox="1"/>
          <p:nvPr/>
        </p:nvSpPr>
        <p:spPr>
          <a:xfrm>
            <a:off x="801413" y="1978572"/>
            <a:ext cx="815340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Thank you for the attention!</a:t>
            </a:r>
            <a:endParaRPr kumimoji="0" lang="fr-FR" sz="4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7712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002B9B-22F5-4BDC-BEFF-6702B8A8B395}"/>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Palatino Linotype" panose="02040502050505030304" pitchFamily="18" charset="0"/>
              </a:rPr>
              <a:t>Introduction</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Tartalom helye 2">
            <a:extLst>
              <a:ext uri="{FF2B5EF4-FFF2-40B4-BE49-F238E27FC236}">
                <a16:creationId xmlns:a16="http://schemas.microsoft.com/office/drawing/2014/main" id="{4FCF5BCE-A574-43C0-92C9-26C92AF72607}"/>
              </a:ext>
            </a:extLst>
          </p:cNvPr>
          <p:cNvSpPr>
            <a:spLocks noGrp="1" noChangeArrowheads="1"/>
          </p:cNvSpPr>
          <p:nvPr>
            <p:ph idx="1"/>
          </p:nvPr>
        </p:nvSpPr>
        <p:spPr>
          <a:xfrm>
            <a:off x="619626" y="1201250"/>
            <a:ext cx="7178566" cy="1933602"/>
          </a:xfrm>
        </p:spPr>
        <p:txBody>
          <a:bodyPr>
            <a:normAutofit/>
          </a:bodyPr>
          <a:lstStyle/>
          <a:p>
            <a:pPr>
              <a:lnSpc>
                <a:spcPct val="120000"/>
              </a:lnSpc>
              <a:spcBef>
                <a:spcPts val="600"/>
              </a:spcBef>
              <a:buFont typeface="Wingdings" panose="05000000000000000000" pitchFamily="2" charset="2"/>
              <a:buChar char="§"/>
            </a:pPr>
            <a:r>
              <a:rPr lang="en-GB" altLang="hu-HU" sz="2100" dirty="0">
                <a:solidFill>
                  <a:schemeClr val="tx1"/>
                </a:solidFill>
                <a:latin typeface="Palatino Linotype" panose="02040502050505030304" pitchFamily="18" charset="0"/>
              </a:rPr>
              <a:t>Nanomedicine</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One of the most growing fields of pharmaceutics</a:t>
            </a:r>
            <a:r>
              <a:rPr lang="hu-HU" altLang="hu-HU" sz="1700" dirty="0">
                <a:solidFill>
                  <a:schemeClr val="tx1"/>
                </a:solidFill>
                <a:latin typeface="Palatino Linotype" panose="02040502050505030304" pitchFamily="18" charset="0"/>
              </a:rPr>
              <a:t>.</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Nanomaterials in medical </a:t>
            </a:r>
            <a:r>
              <a:rPr lang="en-GB" altLang="hu-HU" sz="1700" dirty="0">
                <a:solidFill>
                  <a:schemeClr val="tx1"/>
                </a:solidFill>
                <a:latin typeface="Palatino Linotype" panose="02040502050505030304" pitchFamily="18" charset="0"/>
              </a:rPr>
              <a:t>applications</a:t>
            </a:r>
            <a:r>
              <a:rPr lang="en-US" altLang="hu-HU" sz="1700" dirty="0">
                <a:solidFill>
                  <a:schemeClr val="tx1"/>
                </a:solidFill>
                <a:latin typeface="Palatino Linotype" panose="02040502050505030304" pitchFamily="18" charset="0"/>
              </a:rPr>
              <a:t>.</a:t>
            </a:r>
            <a:endParaRPr lang="hu-HU" altLang="hu-HU" sz="1700" dirty="0">
              <a:solidFill>
                <a:schemeClr val="tx1"/>
              </a:solidFill>
              <a:latin typeface="Palatino Linotype" panose="02040502050505030304" pitchFamily="18" charset="0"/>
            </a:endParaRPr>
          </a:p>
          <a:p>
            <a:pPr lvl="1">
              <a:lnSpc>
                <a:spcPct val="120000"/>
              </a:lnSpc>
              <a:spcBef>
                <a:spcPts val="600"/>
              </a:spcBef>
              <a:spcAft>
                <a:spcPts val="1200"/>
              </a:spcAft>
              <a:buFont typeface="Wingdings" panose="05000000000000000000" pitchFamily="2" charset="2"/>
              <a:buChar char="§"/>
            </a:pPr>
            <a:r>
              <a:rPr lang="hu-HU" altLang="hu-HU" sz="1700" dirty="0">
                <a:solidFill>
                  <a:schemeClr val="tx1"/>
                </a:solidFill>
                <a:latin typeface="Palatino Linotype" panose="02040502050505030304" pitchFamily="18" charset="0"/>
              </a:rPr>
              <a:t> </a:t>
            </a:r>
            <a:r>
              <a:rPr lang="en-GB" altLang="hu-HU" sz="1700" dirty="0">
                <a:solidFill>
                  <a:schemeClr val="tx1"/>
                </a:solidFill>
                <a:latin typeface="Palatino Linotype" panose="02040502050505030304" pitchFamily="18" charset="0"/>
              </a:rPr>
              <a:t>Integration of nanomaterials with biology</a:t>
            </a:r>
            <a:r>
              <a:rPr lang="hu-HU" altLang="hu-HU" sz="1700" dirty="0">
                <a:solidFill>
                  <a:schemeClr val="tx1"/>
                </a:solidFill>
                <a:latin typeface="Palatino Linotype" panose="02040502050505030304" pitchFamily="18" charset="0"/>
              </a:rPr>
              <a:t>.</a:t>
            </a:r>
          </a:p>
        </p:txBody>
      </p:sp>
      <p:pic>
        <p:nvPicPr>
          <p:cNvPr id="2" name="Kép 1">
            <a:extLst>
              <a:ext uri="{FF2B5EF4-FFF2-40B4-BE49-F238E27FC236}">
                <a16:creationId xmlns:a16="http://schemas.microsoft.com/office/drawing/2014/main" id="{BF4C202D-D211-4A72-8223-F38382E4CC55}"/>
              </a:ext>
            </a:extLst>
          </p:cNvPr>
          <p:cNvPicPr>
            <a:picLocks noChangeAspect="1"/>
          </p:cNvPicPr>
          <p:nvPr/>
        </p:nvPicPr>
        <p:blipFill>
          <a:blip r:embed="rId5"/>
          <a:stretch>
            <a:fillRect/>
          </a:stretch>
        </p:blipFill>
        <p:spPr>
          <a:xfrm>
            <a:off x="44668" y="3053320"/>
            <a:ext cx="7497933" cy="3578401"/>
          </a:xfrm>
          <a:prstGeom prst="rect">
            <a:avLst/>
          </a:prstGeom>
        </p:spPr>
      </p:pic>
      <p:sp>
        <p:nvSpPr>
          <p:cNvPr id="9" name="Szövegdoboz 8">
            <a:extLst>
              <a:ext uri="{FF2B5EF4-FFF2-40B4-BE49-F238E27FC236}">
                <a16:creationId xmlns:a16="http://schemas.microsoft.com/office/drawing/2014/main" id="{2A3B2A7E-4080-4863-B60A-1D8147A4F0E0}"/>
              </a:ext>
            </a:extLst>
          </p:cNvPr>
          <p:cNvSpPr txBox="1"/>
          <p:nvPr/>
        </p:nvSpPr>
        <p:spPr>
          <a:xfrm>
            <a:off x="6617092" y="3033353"/>
            <a:ext cx="2362200" cy="323165"/>
          </a:xfrm>
          <a:prstGeom prst="rect">
            <a:avLst/>
          </a:prstGeom>
          <a:solidFill>
            <a:srgbClr val="6BA42C">
              <a:alpha val="23000"/>
            </a:srgbClr>
          </a:solidFill>
          <a:ln w="28575">
            <a:solidFill>
              <a:srgbClr val="6BA42C"/>
            </a:solidFill>
          </a:ln>
        </p:spPr>
        <p:txBody>
          <a:bodyPr wrap="square" rtlCol="0" anchor="ctr">
            <a:spAutoFit/>
          </a:bodyPr>
          <a:lstStyle/>
          <a:p>
            <a:pPr algn="ctr"/>
            <a:r>
              <a:rPr lang="en-GB" sz="1500" dirty="0">
                <a:latin typeface="Palatino Linotype" panose="02040502050505030304" pitchFamily="18" charset="0"/>
              </a:rPr>
              <a:t>Drug delivery vehicles.</a:t>
            </a:r>
            <a:endParaRPr lang="hu-HU" sz="1500" dirty="0">
              <a:latin typeface="Palatino Linotype" panose="02040502050505030304" pitchFamily="18" charset="0"/>
            </a:endParaRPr>
          </a:p>
        </p:txBody>
      </p:sp>
      <p:sp>
        <p:nvSpPr>
          <p:cNvPr id="15" name="Szövegdoboz 14">
            <a:extLst>
              <a:ext uri="{FF2B5EF4-FFF2-40B4-BE49-F238E27FC236}">
                <a16:creationId xmlns:a16="http://schemas.microsoft.com/office/drawing/2014/main" id="{0EA5EAA4-80D6-47C7-B01A-2A9998854753}"/>
              </a:ext>
            </a:extLst>
          </p:cNvPr>
          <p:cNvSpPr txBox="1"/>
          <p:nvPr/>
        </p:nvSpPr>
        <p:spPr>
          <a:xfrm>
            <a:off x="6320668" y="2561392"/>
            <a:ext cx="2362200" cy="323165"/>
          </a:xfrm>
          <a:prstGeom prst="rect">
            <a:avLst/>
          </a:prstGeom>
          <a:solidFill>
            <a:srgbClr val="6BA42C">
              <a:alpha val="23000"/>
            </a:srgbClr>
          </a:solidFill>
          <a:ln w="28575">
            <a:solidFill>
              <a:srgbClr val="6BA42C"/>
            </a:solidFill>
          </a:ln>
        </p:spPr>
        <p:txBody>
          <a:bodyPr wrap="square" rtlCol="0" anchor="ctr">
            <a:spAutoFit/>
          </a:bodyPr>
          <a:lstStyle/>
          <a:p>
            <a:pPr algn="ctr"/>
            <a:r>
              <a:rPr lang="en-GB" sz="1500" dirty="0">
                <a:latin typeface="Palatino Linotype" panose="02040502050505030304" pitchFamily="18" charset="0"/>
              </a:rPr>
              <a:t>Analytical tools.</a:t>
            </a:r>
            <a:endParaRPr lang="hu-HU" sz="1500" dirty="0">
              <a:latin typeface="Palatino Linotype" panose="02040502050505030304" pitchFamily="18" charset="0"/>
            </a:endParaRPr>
          </a:p>
        </p:txBody>
      </p:sp>
      <p:sp>
        <p:nvSpPr>
          <p:cNvPr id="16" name="Szövegdoboz 15">
            <a:extLst>
              <a:ext uri="{FF2B5EF4-FFF2-40B4-BE49-F238E27FC236}">
                <a16:creationId xmlns:a16="http://schemas.microsoft.com/office/drawing/2014/main" id="{4872AB3A-737B-4F90-9518-7D5DF97DED84}"/>
              </a:ext>
            </a:extLst>
          </p:cNvPr>
          <p:cNvSpPr txBox="1"/>
          <p:nvPr/>
        </p:nvSpPr>
        <p:spPr>
          <a:xfrm>
            <a:off x="6320668" y="2079912"/>
            <a:ext cx="2362200" cy="323165"/>
          </a:xfrm>
          <a:prstGeom prst="rect">
            <a:avLst/>
          </a:prstGeom>
          <a:solidFill>
            <a:srgbClr val="6BA42C">
              <a:alpha val="23000"/>
            </a:srgbClr>
          </a:solidFill>
          <a:ln w="28575">
            <a:solidFill>
              <a:srgbClr val="6BA42C"/>
            </a:solidFill>
          </a:ln>
        </p:spPr>
        <p:txBody>
          <a:bodyPr wrap="square" rtlCol="0" anchor="ctr">
            <a:spAutoFit/>
          </a:bodyPr>
          <a:lstStyle/>
          <a:p>
            <a:pPr algn="ctr"/>
            <a:r>
              <a:rPr lang="en-GB" sz="1500" dirty="0">
                <a:latin typeface="Palatino Linotype" panose="02040502050505030304" pitchFamily="18" charset="0"/>
              </a:rPr>
              <a:t>Contrast agents.</a:t>
            </a:r>
            <a:endParaRPr lang="hu-HU" sz="1500" dirty="0">
              <a:latin typeface="Palatino Linotype" panose="02040502050505030304" pitchFamily="18" charset="0"/>
            </a:endParaRPr>
          </a:p>
        </p:txBody>
      </p:sp>
      <p:sp>
        <p:nvSpPr>
          <p:cNvPr id="17" name="Szövegdoboz 16">
            <a:extLst>
              <a:ext uri="{FF2B5EF4-FFF2-40B4-BE49-F238E27FC236}">
                <a16:creationId xmlns:a16="http://schemas.microsoft.com/office/drawing/2014/main" id="{3598B574-84DA-4519-8BA9-02D0B0E1DC46}"/>
              </a:ext>
            </a:extLst>
          </p:cNvPr>
          <p:cNvSpPr txBox="1"/>
          <p:nvPr/>
        </p:nvSpPr>
        <p:spPr>
          <a:xfrm>
            <a:off x="6617092" y="1623718"/>
            <a:ext cx="2362200" cy="323165"/>
          </a:xfrm>
          <a:prstGeom prst="rect">
            <a:avLst/>
          </a:prstGeom>
          <a:solidFill>
            <a:srgbClr val="6BA42C">
              <a:alpha val="23000"/>
            </a:srgbClr>
          </a:solidFill>
          <a:ln w="28575">
            <a:solidFill>
              <a:srgbClr val="6BA42C"/>
            </a:solidFill>
          </a:ln>
        </p:spPr>
        <p:txBody>
          <a:bodyPr wrap="square" rtlCol="0" anchor="ctr">
            <a:spAutoFit/>
          </a:bodyPr>
          <a:lstStyle/>
          <a:p>
            <a:pPr algn="ctr"/>
            <a:r>
              <a:rPr lang="en-GB" sz="1500" dirty="0">
                <a:latin typeface="Palatino Linotype" panose="02040502050505030304" pitchFamily="18" charset="0"/>
              </a:rPr>
              <a:t>Diagnostic devices.</a:t>
            </a:r>
            <a:endParaRPr lang="hu-HU" sz="1500" dirty="0">
              <a:latin typeface="Palatino Linotype" panose="02040502050505030304" pitchFamily="18" charset="0"/>
            </a:endParaRPr>
          </a:p>
        </p:txBody>
      </p:sp>
      <p:grpSp>
        <p:nvGrpSpPr>
          <p:cNvPr id="33" name="Csoportba foglalás 32">
            <a:extLst>
              <a:ext uri="{FF2B5EF4-FFF2-40B4-BE49-F238E27FC236}">
                <a16:creationId xmlns:a16="http://schemas.microsoft.com/office/drawing/2014/main" id="{415D51FF-845B-441C-B80A-BAC7038B44F9}"/>
              </a:ext>
            </a:extLst>
          </p:cNvPr>
          <p:cNvGrpSpPr/>
          <p:nvPr/>
        </p:nvGrpSpPr>
        <p:grpSpPr>
          <a:xfrm>
            <a:off x="1371600" y="1785301"/>
            <a:ext cx="5245492" cy="1409635"/>
            <a:chOff x="1371600" y="1958727"/>
            <a:chExt cx="5245492" cy="1409635"/>
          </a:xfrm>
        </p:grpSpPr>
        <p:sp>
          <p:nvSpPr>
            <p:cNvPr id="4" name="Téglalap 3">
              <a:extLst>
                <a:ext uri="{FF2B5EF4-FFF2-40B4-BE49-F238E27FC236}">
                  <a16:creationId xmlns:a16="http://schemas.microsoft.com/office/drawing/2014/main" id="{6B43CEC7-0E7F-4BEF-9508-C041A94B5721}"/>
                </a:ext>
              </a:extLst>
            </p:cNvPr>
            <p:cNvSpPr/>
            <p:nvPr/>
          </p:nvSpPr>
          <p:spPr>
            <a:xfrm>
              <a:off x="1371600" y="2254469"/>
              <a:ext cx="4146331" cy="774117"/>
            </a:xfrm>
            <a:prstGeom prst="rect">
              <a:avLst/>
            </a:prstGeom>
            <a:solidFill>
              <a:srgbClr val="6BA42C">
                <a:alpha val="23000"/>
              </a:srgbClr>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cxnSp>
          <p:nvCxnSpPr>
            <p:cNvPr id="21" name="Egyenes összekötő nyíllal 20">
              <a:extLst>
                <a:ext uri="{FF2B5EF4-FFF2-40B4-BE49-F238E27FC236}">
                  <a16:creationId xmlns:a16="http://schemas.microsoft.com/office/drawing/2014/main" id="{F6586FEE-F17F-40EE-96BF-56BA6C303ACA}"/>
                </a:ext>
              </a:extLst>
            </p:cNvPr>
            <p:cNvCxnSpPr>
              <a:cxnSpLocks/>
              <a:stCxn id="4" idx="3"/>
              <a:endCxn id="17" idx="1"/>
            </p:cNvCxnSpPr>
            <p:nvPr/>
          </p:nvCxnSpPr>
          <p:spPr>
            <a:xfrm flipV="1">
              <a:off x="5517931" y="1958727"/>
              <a:ext cx="1099161" cy="682801"/>
            </a:xfrm>
            <a:prstGeom prst="straightConnector1">
              <a:avLst/>
            </a:prstGeom>
            <a:ln w="28575">
              <a:solidFill>
                <a:srgbClr val="6BA42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gyenes összekötő nyíllal 21">
              <a:extLst>
                <a:ext uri="{FF2B5EF4-FFF2-40B4-BE49-F238E27FC236}">
                  <a16:creationId xmlns:a16="http://schemas.microsoft.com/office/drawing/2014/main" id="{596F8493-1D51-4DE4-8AF4-03BD2D3DB7BD}"/>
                </a:ext>
              </a:extLst>
            </p:cNvPr>
            <p:cNvCxnSpPr>
              <a:cxnSpLocks/>
              <a:stCxn id="4" idx="3"/>
              <a:endCxn id="16" idx="1"/>
            </p:cNvCxnSpPr>
            <p:nvPr/>
          </p:nvCxnSpPr>
          <p:spPr>
            <a:xfrm flipV="1">
              <a:off x="5517931" y="2414921"/>
              <a:ext cx="802737" cy="226607"/>
            </a:xfrm>
            <a:prstGeom prst="straightConnector1">
              <a:avLst/>
            </a:prstGeom>
            <a:ln w="28575">
              <a:solidFill>
                <a:srgbClr val="6BA42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gyenes összekötő nyíllal 24">
              <a:extLst>
                <a:ext uri="{FF2B5EF4-FFF2-40B4-BE49-F238E27FC236}">
                  <a16:creationId xmlns:a16="http://schemas.microsoft.com/office/drawing/2014/main" id="{3AAAAB0F-D3BE-422C-BD54-90FDAA6EC5FB}"/>
                </a:ext>
              </a:extLst>
            </p:cNvPr>
            <p:cNvCxnSpPr>
              <a:cxnSpLocks/>
              <a:stCxn id="4" idx="3"/>
              <a:endCxn id="15" idx="1"/>
            </p:cNvCxnSpPr>
            <p:nvPr/>
          </p:nvCxnSpPr>
          <p:spPr>
            <a:xfrm>
              <a:off x="5517931" y="2641528"/>
              <a:ext cx="802737" cy="254873"/>
            </a:xfrm>
            <a:prstGeom prst="straightConnector1">
              <a:avLst/>
            </a:prstGeom>
            <a:ln w="28575">
              <a:solidFill>
                <a:srgbClr val="6BA42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gyenes összekötő nyíllal 27">
              <a:extLst>
                <a:ext uri="{FF2B5EF4-FFF2-40B4-BE49-F238E27FC236}">
                  <a16:creationId xmlns:a16="http://schemas.microsoft.com/office/drawing/2014/main" id="{FA8B0867-9C7D-49FA-BF51-23727A91DB1F}"/>
                </a:ext>
              </a:extLst>
            </p:cNvPr>
            <p:cNvCxnSpPr>
              <a:cxnSpLocks/>
              <a:stCxn id="4" idx="3"/>
              <a:endCxn id="9" idx="1"/>
            </p:cNvCxnSpPr>
            <p:nvPr/>
          </p:nvCxnSpPr>
          <p:spPr>
            <a:xfrm>
              <a:off x="5517931" y="2641528"/>
              <a:ext cx="1099161" cy="726834"/>
            </a:xfrm>
            <a:prstGeom prst="straightConnector1">
              <a:avLst/>
            </a:prstGeom>
            <a:ln w="28575">
              <a:solidFill>
                <a:srgbClr val="6BA42C"/>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Szövegdoboz 7">
            <a:extLst>
              <a:ext uri="{FF2B5EF4-FFF2-40B4-BE49-F238E27FC236}">
                <a16:creationId xmlns:a16="http://schemas.microsoft.com/office/drawing/2014/main" id="{B883FA9B-68FB-4A02-ACC2-2BE772C0FCAD}"/>
              </a:ext>
            </a:extLst>
          </p:cNvPr>
          <p:cNvSpPr txBox="1">
            <a:spLocks noChangeArrowheads="1"/>
          </p:cNvSpPr>
          <p:nvPr/>
        </p:nvSpPr>
        <p:spPr bwMode="auto">
          <a:xfrm>
            <a:off x="-26162" y="6631721"/>
            <a:ext cx="299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hu-HU" altLang="hu-HU" sz="1000" dirty="0" err="1">
                <a:latin typeface="Palatino Linotype" panose="02040502050505030304" pitchFamily="18" charset="0"/>
              </a:rPr>
              <a:t>Source</a:t>
            </a:r>
            <a:r>
              <a:rPr lang="hu-HU" altLang="hu-HU" sz="1000" dirty="0">
                <a:latin typeface="Palatino Linotype" panose="02040502050505030304" pitchFamily="18" charset="0"/>
              </a:rPr>
              <a:t>: http://cnbm.amu.edu.pl/en/nanomaterials</a:t>
            </a:r>
          </a:p>
        </p:txBody>
      </p:sp>
      <p:sp>
        <p:nvSpPr>
          <p:cNvPr id="39" name="Élőláb helye 1">
            <a:extLst>
              <a:ext uri="{FF2B5EF4-FFF2-40B4-BE49-F238E27FC236}">
                <a16:creationId xmlns:a16="http://schemas.microsoft.com/office/drawing/2014/main" id="{5FFB652D-967C-4188-96C7-E05994FA6A27}"/>
              </a:ext>
            </a:extLst>
          </p:cNvPr>
          <p:cNvSpPr>
            <a:spLocks noGrp="1"/>
          </p:cNvSpPr>
          <p:nvPr>
            <p:ph type="ftr" sz="quarter" idx="11"/>
          </p:nvPr>
        </p:nvSpPr>
        <p:spPr>
          <a:xfrm>
            <a:off x="3065463" y="6688731"/>
            <a:ext cx="3086100" cy="169269"/>
          </a:xfrm>
        </p:spPr>
        <p:txBody>
          <a:bodyPr/>
          <a:lstStyle/>
          <a:p>
            <a:pPr>
              <a:defRPr/>
            </a:pPr>
            <a:r>
              <a:rPr lang="en-US" sz="900" dirty="0">
                <a:latin typeface="Palatino Linotype" panose="02040502050505030304" pitchFamily="18" charset="0"/>
              </a:rPr>
              <a:t>2</a:t>
            </a:r>
          </a:p>
        </p:txBody>
      </p:sp>
    </p:spTree>
    <p:custDataLst>
      <p:tags r:id="rId1"/>
    </p:custDataLst>
    <p:extLst>
      <p:ext uri="{BB962C8B-B14F-4D97-AF65-F5344CB8AC3E}">
        <p14:creationId xmlns:p14="http://schemas.microsoft.com/office/powerpoint/2010/main" val="2083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ép 10">
            <a:extLst>
              <a:ext uri="{FF2B5EF4-FFF2-40B4-BE49-F238E27FC236}">
                <a16:creationId xmlns:a16="http://schemas.microsoft.com/office/drawing/2014/main" id="{D889589C-FC8E-4F89-A694-BB7B9551C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086" y="3234946"/>
            <a:ext cx="4848853" cy="35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9" name="TextBox 6">
            <a:extLst>
              <a:ext uri="{FF2B5EF4-FFF2-40B4-BE49-F238E27FC236}">
                <a16:creationId xmlns:a16="http://schemas.microsoft.com/office/drawing/2014/main" id="{6225BC6D-8C8A-4387-9AB1-696AF23827C1}"/>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Palatino Linotype" panose="02040502050505030304" pitchFamily="18" charset="0"/>
              </a:rPr>
              <a:t>Introduction</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Tartalom helye 2">
            <a:extLst>
              <a:ext uri="{FF2B5EF4-FFF2-40B4-BE49-F238E27FC236}">
                <a16:creationId xmlns:a16="http://schemas.microsoft.com/office/drawing/2014/main" id="{AC13226C-6AD0-4285-AEC4-0ED8386527C3}"/>
              </a:ext>
            </a:extLst>
          </p:cNvPr>
          <p:cNvSpPr>
            <a:spLocks noGrp="1" noChangeArrowheads="1"/>
          </p:cNvSpPr>
          <p:nvPr>
            <p:ph idx="1"/>
          </p:nvPr>
        </p:nvSpPr>
        <p:spPr>
          <a:xfrm>
            <a:off x="619626" y="1201250"/>
            <a:ext cx="7799160" cy="2519412"/>
          </a:xfrm>
        </p:spPr>
        <p:txBody>
          <a:bodyPr>
            <a:normAutofit/>
          </a:bodyPr>
          <a:lstStyle/>
          <a:p>
            <a:pPr>
              <a:lnSpc>
                <a:spcPct val="120000"/>
              </a:lnSpc>
              <a:spcBef>
                <a:spcPts val="600"/>
              </a:spcBef>
              <a:buFont typeface="Wingdings" panose="05000000000000000000" pitchFamily="2" charset="2"/>
              <a:buChar char="§"/>
            </a:pPr>
            <a:r>
              <a:rPr lang="en-GB" altLang="hu-HU" sz="2100" dirty="0">
                <a:latin typeface="Palatino Linotype" panose="02040502050505030304" pitchFamily="18" charset="0"/>
              </a:rPr>
              <a:t>Cisplatin (CIS)</a:t>
            </a:r>
            <a:endParaRPr lang="en-GB" altLang="hu-HU" sz="2100" dirty="0">
              <a:solidFill>
                <a:schemeClr val="tx1"/>
              </a:solidFill>
              <a:latin typeface="Palatino Linotype" panose="02040502050505030304" pitchFamily="18" charset="0"/>
            </a:endParaRP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Is administrated intravenously, interferes with DNA replication.</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1978 – FDA approval: testicular and ovarian cancer.</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The most widely used and effective anticancer agent.</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Side effects: nephrotoxicity, neurotoxicity, auditory toxicity.</a:t>
            </a:r>
          </a:p>
        </p:txBody>
      </p:sp>
      <p:pic>
        <p:nvPicPr>
          <p:cNvPr id="12" name="Kép 8">
            <a:extLst>
              <a:ext uri="{FF2B5EF4-FFF2-40B4-BE49-F238E27FC236}">
                <a16:creationId xmlns:a16="http://schemas.microsoft.com/office/drawing/2014/main" id="{34ED3839-681C-47FD-BB23-0C1B36463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220" y="352468"/>
            <a:ext cx="1503904" cy="112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zövegdoboz 7">
            <a:extLst>
              <a:ext uri="{FF2B5EF4-FFF2-40B4-BE49-F238E27FC236}">
                <a16:creationId xmlns:a16="http://schemas.microsoft.com/office/drawing/2014/main" id="{8DBA944E-89B5-4D55-8859-8204B3725EB0}"/>
              </a:ext>
            </a:extLst>
          </p:cNvPr>
          <p:cNvSpPr txBox="1">
            <a:spLocks noChangeArrowheads="1"/>
          </p:cNvSpPr>
          <p:nvPr/>
        </p:nvSpPr>
        <p:spPr bwMode="auto">
          <a:xfrm>
            <a:off x="8134" y="6610429"/>
            <a:ext cx="299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hu-HU" sz="1000" dirty="0">
                <a:latin typeface="Palatino Linotype" panose="02040502050505030304" pitchFamily="18" charset="0"/>
              </a:rPr>
              <a:t>Source: </a:t>
            </a:r>
            <a:r>
              <a:rPr lang="hu-HU" altLang="hu-HU" sz="1000" dirty="0" err="1">
                <a:latin typeface="Palatino Linotype" panose="02040502050505030304" pitchFamily="18" charset="0"/>
              </a:rPr>
              <a:t>Duan</a:t>
            </a:r>
            <a:r>
              <a:rPr lang="hu-HU" altLang="hu-HU" sz="1000" dirty="0">
                <a:latin typeface="Palatino Linotype" panose="02040502050505030304" pitchFamily="18" charset="0"/>
              </a:rPr>
              <a:t> </a:t>
            </a:r>
            <a:r>
              <a:rPr lang="hu-HU" altLang="hu-HU" sz="1000" dirty="0" err="1">
                <a:latin typeface="Palatino Linotype" panose="02040502050505030304" pitchFamily="18" charset="0"/>
              </a:rPr>
              <a:t>et</a:t>
            </a:r>
            <a:r>
              <a:rPr lang="hu-HU" altLang="hu-HU" sz="1000" dirty="0">
                <a:latin typeface="Palatino Linotype" panose="02040502050505030304" pitchFamily="18" charset="0"/>
              </a:rPr>
              <a:t> </a:t>
            </a:r>
            <a:r>
              <a:rPr lang="hu-HU" altLang="hu-HU" sz="1000" dirty="0" err="1">
                <a:latin typeface="Palatino Linotype" panose="02040502050505030304" pitchFamily="18" charset="0"/>
              </a:rPr>
              <a:t>al</a:t>
            </a:r>
            <a:r>
              <a:rPr lang="hu-HU" altLang="hu-HU" sz="1000" dirty="0">
                <a:latin typeface="Palatino Linotype" panose="02040502050505030304" pitchFamily="18" charset="0"/>
              </a:rPr>
              <a:t>., 2016</a:t>
            </a:r>
            <a:r>
              <a:rPr lang="en-GB" altLang="hu-HU" sz="1000" dirty="0">
                <a:latin typeface="Palatino Linotype" panose="02040502050505030304" pitchFamily="18" charset="0"/>
              </a:rPr>
              <a:t>.</a:t>
            </a:r>
            <a:endParaRPr lang="hu-HU" altLang="hu-HU" sz="1000" dirty="0">
              <a:latin typeface="Palatino Linotype" panose="02040502050505030304" pitchFamily="18" charset="0"/>
            </a:endParaRPr>
          </a:p>
        </p:txBody>
      </p:sp>
      <p:sp>
        <p:nvSpPr>
          <p:cNvPr id="16" name="Élőláb helye 1">
            <a:extLst>
              <a:ext uri="{FF2B5EF4-FFF2-40B4-BE49-F238E27FC236}">
                <a16:creationId xmlns:a16="http://schemas.microsoft.com/office/drawing/2014/main" id="{40A725D6-4F35-4DBF-9082-00B3D540CF61}"/>
              </a:ext>
            </a:extLst>
          </p:cNvPr>
          <p:cNvSpPr>
            <a:spLocks noGrp="1"/>
          </p:cNvSpPr>
          <p:nvPr>
            <p:ph type="ftr" sz="quarter" idx="11"/>
          </p:nvPr>
        </p:nvSpPr>
        <p:spPr>
          <a:xfrm>
            <a:off x="3065463" y="6688731"/>
            <a:ext cx="3086100" cy="169269"/>
          </a:xfrm>
        </p:spPr>
        <p:txBody>
          <a:bodyPr/>
          <a:lstStyle/>
          <a:p>
            <a:pPr>
              <a:defRPr/>
            </a:pPr>
            <a:r>
              <a:rPr lang="en-US" sz="900" dirty="0">
                <a:latin typeface="Palatino Linotype" panose="02040502050505030304" pitchFamily="18" charset="0"/>
              </a:rPr>
              <a:t>3</a:t>
            </a:r>
          </a:p>
        </p:txBody>
      </p:sp>
    </p:spTree>
    <p:extLst>
      <p:ext uri="{BB962C8B-B14F-4D97-AF65-F5344CB8AC3E}">
        <p14:creationId xmlns:p14="http://schemas.microsoft.com/office/powerpoint/2010/main" val="18294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ép 13">
            <a:extLst>
              <a:ext uri="{FF2B5EF4-FFF2-40B4-BE49-F238E27FC236}">
                <a16:creationId xmlns:a16="http://schemas.microsoft.com/office/drawing/2014/main" id="{71BA9FAB-5129-4157-9CCD-7EBCAD2D1E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6691" y="2063814"/>
            <a:ext cx="4906141" cy="260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9" name="TextBox 6">
            <a:extLst>
              <a:ext uri="{FF2B5EF4-FFF2-40B4-BE49-F238E27FC236}">
                <a16:creationId xmlns:a16="http://schemas.microsoft.com/office/drawing/2014/main" id="{832A1104-682E-4BD7-85A2-6E76C09B3F7F}"/>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Palatino Linotype" panose="02040502050505030304" pitchFamily="18" charset="0"/>
              </a:rPr>
              <a:t>Introduction</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Tartalom helye 2">
            <a:extLst>
              <a:ext uri="{FF2B5EF4-FFF2-40B4-BE49-F238E27FC236}">
                <a16:creationId xmlns:a16="http://schemas.microsoft.com/office/drawing/2014/main" id="{B5ECFEB3-0825-409E-84EE-5F601DF5630C}"/>
              </a:ext>
            </a:extLst>
          </p:cNvPr>
          <p:cNvSpPr>
            <a:spLocks noGrp="1" noChangeArrowheads="1"/>
          </p:cNvSpPr>
          <p:nvPr>
            <p:ph idx="1"/>
          </p:nvPr>
        </p:nvSpPr>
        <p:spPr>
          <a:xfrm>
            <a:off x="619626" y="1201249"/>
            <a:ext cx="7799160" cy="4773882"/>
          </a:xfrm>
        </p:spPr>
        <p:txBody>
          <a:bodyPr>
            <a:normAutofit/>
          </a:bodyPr>
          <a:lstStyle/>
          <a:p>
            <a:pPr>
              <a:lnSpc>
                <a:spcPct val="120000"/>
              </a:lnSpc>
              <a:spcBef>
                <a:spcPts val="600"/>
              </a:spcBef>
              <a:buFont typeface="Wingdings" panose="05000000000000000000" pitchFamily="2" charset="2"/>
              <a:buChar char="§"/>
            </a:pPr>
            <a:r>
              <a:rPr lang="en-GB" altLang="hu-HU" sz="2100" dirty="0">
                <a:solidFill>
                  <a:schemeClr val="tx1"/>
                </a:solidFill>
                <a:latin typeface="Palatino Linotype" panose="02040502050505030304" pitchFamily="18" charset="0"/>
              </a:rPr>
              <a:t>Sorafenib (SOR)</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Orally active </a:t>
            </a:r>
            <a:r>
              <a:rPr lang="en-US" altLang="hu-HU" sz="1700" dirty="0" err="1">
                <a:solidFill>
                  <a:schemeClr val="tx1"/>
                </a:solidFill>
                <a:latin typeface="Palatino Linotype" panose="02040502050505030304" pitchFamily="18" charset="0"/>
              </a:rPr>
              <a:t>multikinase</a:t>
            </a:r>
            <a:r>
              <a:rPr lang="en-US" altLang="hu-HU" sz="1700" dirty="0">
                <a:solidFill>
                  <a:schemeClr val="tx1"/>
                </a:solidFill>
                <a:latin typeface="Palatino Linotype" panose="02040502050505030304" pitchFamily="18" charset="0"/>
              </a:rPr>
              <a:t> inhibitor drug.</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Is used against:</a:t>
            </a:r>
          </a:p>
          <a:p>
            <a:pPr lvl="2">
              <a:lnSpc>
                <a:spcPct val="10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 Hepatocellular carcinoma,</a:t>
            </a:r>
          </a:p>
          <a:p>
            <a:pPr lvl="2">
              <a:lnSpc>
                <a:spcPct val="10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 Kidney cancer,</a:t>
            </a:r>
          </a:p>
          <a:p>
            <a:pPr lvl="2">
              <a:lnSpc>
                <a:spcPct val="10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 Thyroid cancer.</a:t>
            </a:r>
          </a:p>
          <a:p>
            <a:pPr lvl="1">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Side effects:</a:t>
            </a:r>
          </a:p>
          <a:p>
            <a:pPr lvl="2">
              <a:lnSpc>
                <a:spcPct val="10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 </a:t>
            </a:r>
            <a:r>
              <a:rPr lang="en-US" altLang="hu-HU" sz="1500" dirty="0" err="1">
                <a:solidFill>
                  <a:schemeClr val="tx1"/>
                </a:solidFill>
                <a:latin typeface="Palatino Linotype" panose="02040502050505030304" pitchFamily="18" charset="0"/>
              </a:rPr>
              <a:t>Diarrhoea</a:t>
            </a:r>
            <a:r>
              <a:rPr lang="en-US" altLang="hu-HU" sz="1500" dirty="0">
                <a:solidFill>
                  <a:schemeClr val="tx1"/>
                </a:solidFill>
                <a:latin typeface="Palatino Linotype" panose="02040502050505030304" pitchFamily="18" charset="0"/>
              </a:rPr>
              <a:t>, rash, vomiting,</a:t>
            </a:r>
          </a:p>
          <a:p>
            <a:pPr lvl="2">
              <a:lnSpc>
                <a:spcPct val="10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 Hand-foot skin reaction,</a:t>
            </a:r>
          </a:p>
          <a:p>
            <a:pPr lvl="2">
              <a:lnSpc>
                <a:spcPct val="100000"/>
              </a:lnSpc>
              <a:spcBef>
                <a:spcPts val="600"/>
              </a:spcBef>
              <a:buFont typeface="Wingdings" panose="05000000000000000000" pitchFamily="2" charset="2"/>
              <a:buChar char="§"/>
            </a:pPr>
            <a:r>
              <a:rPr lang="en-US" altLang="hu-HU" sz="1500" dirty="0">
                <a:solidFill>
                  <a:schemeClr val="tx1"/>
                </a:solidFill>
                <a:latin typeface="Palatino Linotype" panose="02040502050505030304" pitchFamily="18" charset="0"/>
              </a:rPr>
              <a:t> Weight loss.</a:t>
            </a:r>
          </a:p>
        </p:txBody>
      </p:sp>
      <p:pic>
        <p:nvPicPr>
          <p:cNvPr id="12" name="Kép 4">
            <a:extLst>
              <a:ext uri="{FF2B5EF4-FFF2-40B4-BE49-F238E27FC236}">
                <a16:creationId xmlns:a16="http://schemas.microsoft.com/office/drawing/2014/main" id="{77EB6E3B-DE51-4AE1-920A-5027339CA6F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9207" y="278574"/>
            <a:ext cx="3603793" cy="92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Élőláb helye 1">
            <a:extLst>
              <a:ext uri="{FF2B5EF4-FFF2-40B4-BE49-F238E27FC236}">
                <a16:creationId xmlns:a16="http://schemas.microsoft.com/office/drawing/2014/main" id="{38FFBB25-4017-4508-A89B-8AA717660999}"/>
              </a:ext>
            </a:extLst>
          </p:cNvPr>
          <p:cNvSpPr>
            <a:spLocks noGrp="1"/>
          </p:cNvSpPr>
          <p:nvPr>
            <p:ph type="ftr" sz="quarter" idx="11"/>
          </p:nvPr>
        </p:nvSpPr>
        <p:spPr>
          <a:xfrm>
            <a:off x="3065463" y="6688731"/>
            <a:ext cx="3086100" cy="169269"/>
          </a:xfrm>
        </p:spPr>
        <p:txBody>
          <a:bodyPr/>
          <a:lstStyle/>
          <a:p>
            <a:pPr>
              <a:defRPr/>
            </a:pPr>
            <a:r>
              <a:rPr lang="en-US" sz="900" dirty="0">
                <a:latin typeface="Palatino Linotype" panose="02040502050505030304" pitchFamily="18" charset="0"/>
              </a:rPr>
              <a:t>4</a:t>
            </a:r>
          </a:p>
        </p:txBody>
      </p:sp>
      <p:sp>
        <p:nvSpPr>
          <p:cNvPr id="15" name="Tartalom helye 2">
            <a:extLst>
              <a:ext uri="{FF2B5EF4-FFF2-40B4-BE49-F238E27FC236}">
                <a16:creationId xmlns:a16="http://schemas.microsoft.com/office/drawing/2014/main" id="{7A916725-1847-4FCF-940F-9744360A19CC}"/>
              </a:ext>
            </a:extLst>
          </p:cNvPr>
          <p:cNvSpPr txBox="1">
            <a:spLocks noChangeArrowheads="1"/>
          </p:cNvSpPr>
          <p:nvPr/>
        </p:nvSpPr>
        <p:spPr>
          <a:xfrm>
            <a:off x="619626" y="4703837"/>
            <a:ext cx="7799160" cy="2519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20000"/>
              </a:lnSpc>
              <a:spcBef>
                <a:spcPts val="600"/>
              </a:spcBef>
              <a:spcAft>
                <a:spcPts val="0"/>
              </a:spcAft>
              <a:buFont typeface="Wingdings" panose="05000000000000000000" pitchFamily="2" charset="2"/>
              <a:buChar char="§"/>
            </a:pPr>
            <a:r>
              <a:rPr lang="en-GB" altLang="hu-HU" sz="1700" dirty="0">
                <a:latin typeface="Palatino Linotype" panose="02040502050505030304" pitchFamily="18" charset="0"/>
              </a:rPr>
              <a:t>Hepatocellular carcinoma (HCC)</a:t>
            </a:r>
            <a:endParaRPr lang="en-US" altLang="hu-HU" sz="1700" dirty="0">
              <a:latin typeface="Palatino Linotype" panose="02040502050505030304" pitchFamily="18" charset="0"/>
            </a:endParaRPr>
          </a:p>
          <a:p>
            <a:pPr lvl="2" fontAlgn="auto">
              <a:lnSpc>
                <a:spcPct val="120000"/>
              </a:lnSpc>
              <a:spcBef>
                <a:spcPts val="600"/>
              </a:spcBef>
              <a:spcAft>
                <a:spcPts val="0"/>
              </a:spcAft>
              <a:buFont typeface="Wingdings" panose="05000000000000000000" pitchFamily="2" charset="2"/>
              <a:buChar char="§"/>
            </a:pPr>
            <a:r>
              <a:rPr lang="en-US" altLang="hu-HU" sz="1500" dirty="0">
                <a:latin typeface="Palatino Linotype" panose="02040502050505030304" pitchFamily="18" charset="0"/>
              </a:rPr>
              <a:t>  LIVER CANCER – 5th most common cancer.</a:t>
            </a:r>
          </a:p>
          <a:p>
            <a:pPr lvl="2" fontAlgn="auto">
              <a:lnSpc>
                <a:spcPct val="120000"/>
              </a:lnSpc>
              <a:spcBef>
                <a:spcPts val="600"/>
              </a:spcBef>
              <a:spcAft>
                <a:spcPts val="0"/>
              </a:spcAft>
              <a:buFont typeface="Wingdings" panose="05000000000000000000" pitchFamily="2" charset="2"/>
              <a:buChar char="§"/>
            </a:pPr>
            <a:r>
              <a:rPr lang="en-US" altLang="hu-HU" sz="1500" dirty="0">
                <a:latin typeface="Palatino Linotype" panose="02040502050505030304" pitchFamily="18" charset="0"/>
              </a:rPr>
              <a:t> Its mortality rate ranks third among all cancers.</a:t>
            </a:r>
          </a:p>
          <a:p>
            <a:pPr lvl="2" fontAlgn="auto">
              <a:lnSpc>
                <a:spcPct val="120000"/>
              </a:lnSpc>
              <a:spcBef>
                <a:spcPts val="600"/>
              </a:spcBef>
              <a:spcAft>
                <a:spcPts val="0"/>
              </a:spcAft>
              <a:buFont typeface="Wingdings" panose="05000000000000000000" pitchFamily="2" charset="2"/>
              <a:buChar char="§"/>
            </a:pPr>
            <a:r>
              <a:rPr lang="en-US" altLang="hu-HU" sz="1500" dirty="0">
                <a:latin typeface="Palatino Linotype" panose="02040502050505030304" pitchFamily="18" charset="0"/>
              </a:rPr>
              <a:t> The most common type – HCC.</a:t>
            </a:r>
          </a:p>
          <a:p>
            <a:pPr lvl="2" fontAlgn="auto">
              <a:lnSpc>
                <a:spcPct val="120000"/>
              </a:lnSpc>
              <a:spcBef>
                <a:spcPts val="600"/>
              </a:spcBef>
              <a:spcAft>
                <a:spcPts val="0"/>
              </a:spcAft>
              <a:buFont typeface="Wingdings" panose="05000000000000000000" pitchFamily="2" charset="2"/>
              <a:buChar char="§"/>
            </a:pPr>
            <a:r>
              <a:rPr lang="en-US" altLang="hu-HU" sz="1500" dirty="0">
                <a:latin typeface="Palatino Linotype" panose="02040502050505030304" pitchFamily="18" charset="0"/>
              </a:rPr>
              <a:t> Causes: Hepatitis B or C, cirrhosis.</a:t>
            </a:r>
          </a:p>
        </p:txBody>
      </p:sp>
      <p:grpSp>
        <p:nvGrpSpPr>
          <p:cNvPr id="4" name="Csoportba foglalás 3">
            <a:extLst>
              <a:ext uri="{FF2B5EF4-FFF2-40B4-BE49-F238E27FC236}">
                <a16:creationId xmlns:a16="http://schemas.microsoft.com/office/drawing/2014/main" id="{2FF2F26F-0BE5-4D6B-8238-A5416310C734}"/>
              </a:ext>
            </a:extLst>
          </p:cNvPr>
          <p:cNvGrpSpPr/>
          <p:nvPr/>
        </p:nvGrpSpPr>
        <p:grpSpPr>
          <a:xfrm>
            <a:off x="5813713" y="2327564"/>
            <a:ext cx="2535370" cy="353291"/>
            <a:chOff x="5813713" y="2327564"/>
            <a:chExt cx="2535370" cy="353291"/>
          </a:xfrm>
        </p:grpSpPr>
        <p:sp>
          <p:nvSpPr>
            <p:cNvPr id="3" name="Téglalap 2">
              <a:extLst>
                <a:ext uri="{FF2B5EF4-FFF2-40B4-BE49-F238E27FC236}">
                  <a16:creationId xmlns:a16="http://schemas.microsoft.com/office/drawing/2014/main" id="{B8545541-CF54-43AB-A25D-5025300152EF}"/>
                </a:ext>
              </a:extLst>
            </p:cNvPr>
            <p:cNvSpPr/>
            <p:nvPr/>
          </p:nvSpPr>
          <p:spPr>
            <a:xfrm>
              <a:off x="5813713" y="2327564"/>
              <a:ext cx="826077" cy="353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2DB83DA7-9CA9-4671-9CB0-488DC4052EA2}"/>
                </a:ext>
              </a:extLst>
            </p:cNvPr>
            <p:cNvSpPr/>
            <p:nvPr/>
          </p:nvSpPr>
          <p:spPr>
            <a:xfrm>
              <a:off x="7523006" y="2327564"/>
              <a:ext cx="826077" cy="353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 name="Csoportba foglalás 19">
            <a:extLst>
              <a:ext uri="{FF2B5EF4-FFF2-40B4-BE49-F238E27FC236}">
                <a16:creationId xmlns:a16="http://schemas.microsoft.com/office/drawing/2014/main" id="{64BD9CB0-786E-45A2-A7C5-FE5CA4F27EA9}"/>
              </a:ext>
            </a:extLst>
          </p:cNvPr>
          <p:cNvGrpSpPr/>
          <p:nvPr/>
        </p:nvGrpSpPr>
        <p:grpSpPr>
          <a:xfrm>
            <a:off x="6701247" y="2327563"/>
            <a:ext cx="2159147" cy="353291"/>
            <a:chOff x="6701247" y="2327563"/>
            <a:chExt cx="2159147" cy="353291"/>
          </a:xfrm>
        </p:grpSpPr>
        <p:sp>
          <p:nvSpPr>
            <p:cNvPr id="18" name="Téglalap 17">
              <a:extLst>
                <a:ext uri="{FF2B5EF4-FFF2-40B4-BE49-F238E27FC236}">
                  <a16:creationId xmlns:a16="http://schemas.microsoft.com/office/drawing/2014/main" id="{497DFEC9-E5D3-49B9-864D-EED6FDAA1626}"/>
                </a:ext>
              </a:extLst>
            </p:cNvPr>
            <p:cNvSpPr/>
            <p:nvPr/>
          </p:nvSpPr>
          <p:spPr>
            <a:xfrm>
              <a:off x="6701247" y="2327563"/>
              <a:ext cx="477546" cy="353291"/>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a:extLst>
                <a:ext uri="{FF2B5EF4-FFF2-40B4-BE49-F238E27FC236}">
                  <a16:creationId xmlns:a16="http://schemas.microsoft.com/office/drawing/2014/main" id="{89DE9795-5B5E-4495-B1F4-AC3CB39ECDAA}"/>
                </a:ext>
              </a:extLst>
            </p:cNvPr>
            <p:cNvSpPr/>
            <p:nvPr/>
          </p:nvSpPr>
          <p:spPr>
            <a:xfrm>
              <a:off x="8382848" y="2327563"/>
              <a:ext cx="477546" cy="353291"/>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0" name="Csoportba foglalás 29">
            <a:extLst>
              <a:ext uri="{FF2B5EF4-FFF2-40B4-BE49-F238E27FC236}">
                <a16:creationId xmlns:a16="http://schemas.microsoft.com/office/drawing/2014/main" id="{A4ECAA8D-528C-46E1-A2A8-FED75A9F335B}"/>
              </a:ext>
            </a:extLst>
          </p:cNvPr>
          <p:cNvGrpSpPr/>
          <p:nvPr/>
        </p:nvGrpSpPr>
        <p:grpSpPr>
          <a:xfrm>
            <a:off x="4358986" y="3634258"/>
            <a:ext cx="3438384" cy="489298"/>
            <a:chOff x="4358986" y="3634258"/>
            <a:chExt cx="3438384" cy="489298"/>
          </a:xfrm>
        </p:grpSpPr>
        <p:sp>
          <p:nvSpPr>
            <p:cNvPr id="21" name="Téglalap 20">
              <a:extLst>
                <a:ext uri="{FF2B5EF4-FFF2-40B4-BE49-F238E27FC236}">
                  <a16:creationId xmlns:a16="http://schemas.microsoft.com/office/drawing/2014/main" id="{80158668-48D6-4B96-AC46-83AEC1FC8A35}"/>
                </a:ext>
              </a:extLst>
            </p:cNvPr>
            <p:cNvSpPr/>
            <p:nvPr/>
          </p:nvSpPr>
          <p:spPr>
            <a:xfrm>
              <a:off x="4358986" y="3636818"/>
              <a:ext cx="1792577" cy="1402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églalap 21">
              <a:extLst>
                <a:ext uri="{FF2B5EF4-FFF2-40B4-BE49-F238E27FC236}">
                  <a16:creationId xmlns:a16="http://schemas.microsoft.com/office/drawing/2014/main" id="{161B73F9-0D83-4D62-BA12-F64072146909}"/>
                </a:ext>
              </a:extLst>
            </p:cNvPr>
            <p:cNvSpPr/>
            <p:nvPr/>
          </p:nvSpPr>
          <p:spPr>
            <a:xfrm>
              <a:off x="4358986" y="3983279"/>
              <a:ext cx="1792577" cy="1402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23">
              <a:extLst>
                <a:ext uri="{FF2B5EF4-FFF2-40B4-BE49-F238E27FC236}">
                  <a16:creationId xmlns:a16="http://schemas.microsoft.com/office/drawing/2014/main" id="{A1A00C3B-4CDD-46AA-A68D-3732F7D4690C}"/>
                </a:ext>
              </a:extLst>
            </p:cNvPr>
            <p:cNvSpPr/>
            <p:nvPr/>
          </p:nvSpPr>
          <p:spPr>
            <a:xfrm>
              <a:off x="7568633" y="3634258"/>
              <a:ext cx="228737" cy="1402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églalap 24">
              <a:extLst>
                <a:ext uri="{FF2B5EF4-FFF2-40B4-BE49-F238E27FC236}">
                  <a16:creationId xmlns:a16="http://schemas.microsoft.com/office/drawing/2014/main" id="{9520ED3C-57C6-415B-807D-496ADEC16E25}"/>
                </a:ext>
              </a:extLst>
            </p:cNvPr>
            <p:cNvSpPr/>
            <p:nvPr/>
          </p:nvSpPr>
          <p:spPr>
            <a:xfrm>
              <a:off x="7568633" y="3983278"/>
              <a:ext cx="228737" cy="1402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1" name="Csoportba foglalás 30">
            <a:extLst>
              <a:ext uri="{FF2B5EF4-FFF2-40B4-BE49-F238E27FC236}">
                <a16:creationId xmlns:a16="http://schemas.microsoft.com/office/drawing/2014/main" id="{13BED929-9F91-437F-9AC9-565BAFECBF2D}"/>
              </a:ext>
            </a:extLst>
          </p:cNvPr>
          <p:cNvGrpSpPr/>
          <p:nvPr/>
        </p:nvGrpSpPr>
        <p:grpSpPr>
          <a:xfrm>
            <a:off x="6824587" y="3634257"/>
            <a:ext cx="1879727" cy="493664"/>
            <a:chOff x="6824587" y="3634257"/>
            <a:chExt cx="1879727" cy="493664"/>
          </a:xfrm>
        </p:grpSpPr>
        <p:sp>
          <p:nvSpPr>
            <p:cNvPr id="26" name="Téglalap 25">
              <a:extLst>
                <a:ext uri="{FF2B5EF4-FFF2-40B4-BE49-F238E27FC236}">
                  <a16:creationId xmlns:a16="http://schemas.microsoft.com/office/drawing/2014/main" id="{EF564358-7A29-4687-A391-668139BD93CB}"/>
                </a:ext>
              </a:extLst>
            </p:cNvPr>
            <p:cNvSpPr/>
            <p:nvPr/>
          </p:nvSpPr>
          <p:spPr>
            <a:xfrm>
              <a:off x="6825651" y="3634257"/>
              <a:ext cx="228737" cy="140277"/>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Téglalap 26">
              <a:extLst>
                <a:ext uri="{FF2B5EF4-FFF2-40B4-BE49-F238E27FC236}">
                  <a16:creationId xmlns:a16="http://schemas.microsoft.com/office/drawing/2014/main" id="{67582BAA-2B2B-4A3A-B258-73E0426BDBF6}"/>
                </a:ext>
              </a:extLst>
            </p:cNvPr>
            <p:cNvSpPr/>
            <p:nvPr/>
          </p:nvSpPr>
          <p:spPr>
            <a:xfrm>
              <a:off x="8475577" y="3634257"/>
              <a:ext cx="228737" cy="140277"/>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D82C0117-7734-4C12-90F6-4FB39741E313}"/>
                </a:ext>
              </a:extLst>
            </p:cNvPr>
            <p:cNvSpPr/>
            <p:nvPr/>
          </p:nvSpPr>
          <p:spPr>
            <a:xfrm>
              <a:off x="6824587" y="3987644"/>
              <a:ext cx="228737" cy="140277"/>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33A73466-3EF2-4B73-9BB7-799EB134E4D3}"/>
                </a:ext>
              </a:extLst>
            </p:cNvPr>
            <p:cNvSpPr/>
            <p:nvPr/>
          </p:nvSpPr>
          <p:spPr>
            <a:xfrm>
              <a:off x="8475577" y="3983278"/>
              <a:ext cx="228737" cy="140277"/>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2" name="Szövegdoboz 7">
            <a:extLst>
              <a:ext uri="{FF2B5EF4-FFF2-40B4-BE49-F238E27FC236}">
                <a16:creationId xmlns:a16="http://schemas.microsoft.com/office/drawing/2014/main" id="{2B51A29E-4B70-4DAF-9731-1004FC740E01}"/>
              </a:ext>
            </a:extLst>
          </p:cNvPr>
          <p:cNvSpPr txBox="1">
            <a:spLocks noChangeArrowheads="1"/>
          </p:cNvSpPr>
          <p:nvPr/>
        </p:nvSpPr>
        <p:spPr bwMode="auto">
          <a:xfrm>
            <a:off x="6069594" y="4608737"/>
            <a:ext cx="299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hu-HU" sz="1000" dirty="0">
                <a:latin typeface="Palatino Linotype" panose="02040502050505030304" pitchFamily="18" charset="0"/>
              </a:rPr>
              <a:t>Source: </a:t>
            </a:r>
            <a:r>
              <a:rPr lang="hu-HU" altLang="hu-HU" sz="1000" dirty="0" err="1">
                <a:latin typeface="Palatino Linotype" panose="02040502050505030304" pitchFamily="18" charset="0"/>
              </a:rPr>
              <a:t>Forner</a:t>
            </a:r>
            <a:r>
              <a:rPr lang="hu-HU" altLang="hu-HU" sz="1000" dirty="0">
                <a:latin typeface="Palatino Linotype" panose="02040502050505030304" pitchFamily="18" charset="0"/>
              </a:rPr>
              <a:t> </a:t>
            </a:r>
            <a:r>
              <a:rPr lang="hu-HU" altLang="hu-HU" sz="1000" dirty="0" err="1">
                <a:latin typeface="Palatino Linotype" panose="02040502050505030304" pitchFamily="18" charset="0"/>
              </a:rPr>
              <a:t>et</a:t>
            </a:r>
            <a:r>
              <a:rPr lang="hu-HU" altLang="hu-HU" sz="1000" dirty="0">
                <a:latin typeface="Palatino Linotype" panose="02040502050505030304" pitchFamily="18" charset="0"/>
              </a:rPr>
              <a:t> </a:t>
            </a:r>
            <a:r>
              <a:rPr lang="hu-HU" altLang="hu-HU" sz="1000" dirty="0" err="1">
                <a:latin typeface="Palatino Linotype" panose="02040502050505030304" pitchFamily="18" charset="0"/>
              </a:rPr>
              <a:t>al</a:t>
            </a:r>
            <a:r>
              <a:rPr lang="hu-HU" altLang="hu-HU" sz="1000" dirty="0">
                <a:latin typeface="Palatino Linotype" panose="02040502050505030304" pitchFamily="18" charset="0"/>
              </a:rPr>
              <a:t>., 2012</a:t>
            </a:r>
            <a:r>
              <a:rPr lang="en-GB" altLang="hu-HU" sz="1000" dirty="0">
                <a:latin typeface="Palatino Linotype" panose="02040502050505030304" pitchFamily="18" charset="0"/>
              </a:rPr>
              <a:t>.</a:t>
            </a:r>
            <a:endParaRPr lang="hu-HU" altLang="hu-HU" sz="1000" dirty="0">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6600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artalom helye 2">
            <a:extLst>
              <a:ext uri="{FF2B5EF4-FFF2-40B4-BE49-F238E27FC236}">
                <a16:creationId xmlns:a16="http://schemas.microsoft.com/office/drawing/2014/main" id="{1FEF3CE1-C7A3-490D-9084-50B3847785E2}"/>
              </a:ext>
            </a:extLst>
          </p:cNvPr>
          <p:cNvSpPr>
            <a:spLocks noGrp="1" noChangeArrowheads="1"/>
          </p:cNvSpPr>
          <p:nvPr>
            <p:ph idx="1"/>
          </p:nvPr>
        </p:nvSpPr>
        <p:spPr>
          <a:xfrm>
            <a:off x="619626" y="1201249"/>
            <a:ext cx="6954506" cy="5487482"/>
          </a:xfrm>
        </p:spPr>
        <p:txBody>
          <a:bodyPr>
            <a:normAutofit/>
          </a:bodyPr>
          <a:lstStyle/>
          <a:p>
            <a:pPr>
              <a:lnSpc>
                <a:spcPct val="120000"/>
              </a:lnSpc>
              <a:spcBef>
                <a:spcPts val="600"/>
              </a:spcBef>
              <a:buFont typeface="Wingdings" panose="05000000000000000000" pitchFamily="2" charset="2"/>
              <a:buChar char="§"/>
            </a:pPr>
            <a:r>
              <a:rPr lang="en-GB" altLang="hu-HU" sz="2100" dirty="0">
                <a:solidFill>
                  <a:schemeClr val="tx1"/>
                </a:solidFill>
                <a:latin typeface="Palatino Linotype" panose="02040502050505030304" pitchFamily="18" charset="0"/>
              </a:rPr>
              <a:t>Nanoscale drug delivery</a:t>
            </a:r>
          </a:p>
          <a:p>
            <a:pPr lvl="1">
              <a:lnSpc>
                <a:spcPct val="120000"/>
              </a:lnSpc>
              <a:spcBef>
                <a:spcPts val="600"/>
              </a:spcBef>
              <a:buFont typeface="Wingdings" panose="05000000000000000000" pitchFamily="2" charset="2"/>
              <a:buChar char="§"/>
            </a:pPr>
            <a:endParaRPr lang="en-US" altLang="hu-HU" sz="1700" b="1" dirty="0">
              <a:solidFill>
                <a:schemeClr val="tx1"/>
              </a:solidFill>
              <a:latin typeface="Palatino Linotype" panose="02040502050505030304" pitchFamily="18" charset="0"/>
            </a:endParaRPr>
          </a:p>
        </p:txBody>
      </p:sp>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TextBox 6">
            <a:extLst>
              <a:ext uri="{FF2B5EF4-FFF2-40B4-BE49-F238E27FC236}">
                <a16:creationId xmlns:a16="http://schemas.microsoft.com/office/drawing/2014/main" id="{494F7A8D-BE8E-4CE8-BCC8-C837664D7185}"/>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Palatino Linotype" panose="02040502050505030304" pitchFamily="18" charset="0"/>
              </a:rPr>
              <a:t>Introduction</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Élőláb helye 1">
            <a:extLst>
              <a:ext uri="{FF2B5EF4-FFF2-40B4-BE49-F238E27FC236}">
                <a16:creationId xmlns:a16="http://schemas.microsoft.com/office/drawing/2014/main" id="{7BB18E05-98D0-46B3-8EAE-8D3410CF29B2}"/>
              </a:ext>
            </a:extLst>
          </p:cNvPr>
          <p:cNvSpPr>
            <a:spLocks noGrp="1"/>
          </p:cNvSpPr>
          <p:nvPr>
            <p:ph type="ftr" sz="quarter" idx="11"/>
          </p:nvPr>
        </p:nvSpPr>
        <p:spPr>
          <a:xfrm>
            <a:off x="3065463" y="6688731"/>
            <a:ext cx="3086100" cy="169269"/>
          </a:xfrm>
        </p:spPr>
        <p:txBody>
          <a:bodyPr/>
          <a:lstStyle/>
          <a:p>
            <a:pPr>
              <a:defRPr/>
            </a:pPr>
            <a:r>
              <a:rPr lang="en-US" sz="900" dirty="0">
                <a:latin typeface="Palatino Linotype" panose="02040502050505030304" pitchFamily="18" charset="0"/>
              </a:rPr>
              <a:t>5</a:t>
            </a:r>
          </a:p>
        </p:txBody>
      </p:sp>
      <p:grpSp>
        <p:nvGrpSpPr>
          <p:cNvPr id="5" name="Csoportba foglalás 4">
            <a:extLst>
              <a:ext uri="{FF2B5EF4-FFF2-40B4-BE49-F238E27FC236}">
                <a16:creationId xmlns:a16="http://schemas.microsoft.com/office/drawing/2014/main" id="{CEA86570-63B6-42DC-9B02-27F6731E0451}"/>
              </a:ext>
            </a:extLst>
          </p:cNvPr>
          <p:cNvGrpSpPr/>
          <p:nvPr/>
        </p:nvGrpSpPr>
        <p:grpSpPr>
          <a:xfrm>
            <a:off x="481150" y="1938087"/>
            <a:ext cx="3937935" cy="1202183"/>
            <a:chOff x="1354510" y="1662405"/>
            <a:chExt cx="3937935" cy="1202183"/>
          </a:xfrm>
          <a:solidFill>
            <a:srgbClr val="FF0000">
              <a:alpha val="23000"/>
            </a:srgbClr>
          </a:solidFill>
        </p:grpSpPr>
        <p:sp>
          <p:nvSpPr>
            <p:cNvPr id="15" name="Téglalap 14">
              <a:extLst>
                <a:ext uri="{FF2B5EF4-FFF2-40B4-BE49-F238E27FC236}">
                  <a16:creationId xmlns:a16="http://schemas.microsoft.com/office/drawing/2014/main" id="{A8D094E3-8446-4AE9-8BDD-9BD56B8E5FCD}"/>
                </a:ext>
              </a:extLst>
            </p:cNvPr>
            <p:cNvSpPr/>
            <p:nvPr/>
          </p:nvSpPr>
          <p:spPr>
            <a:xfrm>
              <a:off x="1361818" y="1662405"/>
              <a:ext cx="3930627" cy="387285"/>
            </a:xfrm>
            <a:prstGeom prst="rect">
              <a:avLst/>
            </a:prstGeom>
            <a:grp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hu-HU" sz="1800" b="1" dirty="0">
                  <a:solidFill>
                    <a:schemeClr val="tx1"/>
                  </a:solidFill>
                  <a:latin typeface="Palatino Linotype" panose="02040502050505030304" pitchFamily="18" charset="0"/>
                </a:rPr>
                <a:t>Disadvantages of active agents:</a:t>
              </a:r>
            </a:p>
          </p:txBody>
        </p:sp>
        <p:grpSp>
          <p:nvGrpSpPr>
            <p:cNvPr id="4" name="Csoportba foglalás 3">
              <a:extLst>
                <a:ext uri="{FF2B5EF4-FFF2-40B4-BE49-F238E27FC236}">
                  <a16:creationId xmlns:a16="http://schemas.microsoft.com/office/drawing/2014/main" id="{D938D670-DD02-40D1-8D62-D306D5D10F11}"/>
                </a:ext>
              </a:extLst>
            </p:cNvPr>
            <p:cNvGrpSpPr/>
            <p:nvPr/>
          </p:nvGrpSpPr>
          <p:grpSpPr>
            <a:xfrm>
              <a:off x="2477922" y="2059647"/>
              <a:ext cx="1657764" cy="387587"/>
              <a:chOff x="2477922" y="2059647"/>
              <a:chExt cx="1657764" cy="387587"/>
            </a:xfrm>
            <a:grpFill/>
          </p:grpSpPr>
          <p:sp>
            <p:nvSpPr>
              <p:cNvPr id="18" name="Szabadkézi sokszög: alakzat 17">
                <a:extLst>
                  <a:ext uri="{FF2B5EF4-FFF2-40B4-BE49-F238E27FC236}">
                    <a16:creationId xmlns:a16="http://schemas.microsoft.com/office/drawing/2014/main" id="{3675670D-4332-452B-8F87-5A2CBAAC53ED}"/>
                  </a:ext>
                </a:extLst>
              </p:cNvPr>
              <p:cNvSpPr/>
              <p:nvPr/>
            </p:nvSpPr>
            <p:spPr>
              <a:xfrm rot="5400000">
                <a:off x="2699772" y="1840203"/>
                <a:ext cx="385181" cy="828882"/>
              </a:xfrm>
              <a:custGeom>
                <a:avLst/>
                <a:gdLst>
                  <a:gd name="connsiteX0" fmla="*/ 0 w 489162"/>
                  <a:gd name="connsiteY0" fmla="*/ 0 h 932093"/>
                  <a:gd name="connsiteX1" fmla="*/ 244581 w 489162"/>
                  <a:gd name="connsiteY1" fmla="*/ 0 h 932093"/>
                  <a:gd name="connsiteX2" fmla="*/ 244581 w 489162"/>
                  <a:gd name="connsiteY2" fmla="*/ 932093 h 932093"/>
                  <a:gd name="connsiteX3" fmla="*/ 489162 w 489162"/>
                  <a:gd name="connsiteY3" fmla="*/ 932093 h 932093"/>
                </a:gdLst>
                <a:ahLst/>
                <a:cxnLst>
                  <a:cxn ang="0">
                    <a:pos x="connsiteX0" y="connsiteY0"/>
                  </a:cxn>
                  <a:cxn ang="0">
                    <a:pos x="connsiteX1" y="connsiteY1"/>
                  </a:cxn>
                  <a:cxn ang="0">
                    <a:pos x="connsiteX2" y="connsiteY2"/>
                  </a:cxn>
                  <a:cxn ang="0">
                    <a:pos x="connsiteX3" y="connsiteY3"/>
                  </a:cxn>
                </a:cxnLst>
                <a:rect l="l" t="t" r="r" b="b"/>
                <a:pathLst>
                  <a:path w="489162" h="932093">
                    <a:moveTo>
                      <a:pt x="0" y="0"/>
                    </a:moveTo>
                    <a:lnTo>
                      <a:pt x="244581" y="0"/>
                    </a:lnTo>
                    <a:lnTo>
                      <a:pt x="244581" y="932093"/>
                    </a:lnTo>
                    <a:lnTo>
                      <a:pt x="489162" y="932093"/>
                    </a:lnTo>
                  </a:path>
                </a:pathLst>
              </a:custGeom>
              <a:grpFill/>
              <a:ln>
                <a:solidFill>
                  <a:srgbClr val="FF00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0965" tIns="439731" rIns="230965" bIns="439730" numCol="1" spcCol="1270" anchor="ctr" anchorCtr="0">
                <a:noAutofit/>
              </a:bodyPr>
              <a:lstStyle/>
              <a:p>
                <a:pPr marL="0" lvl="0" indent="0" algn="ctr" defTabSz="222250">
                  <a:lnSpc>
                    <a:spcPct val="90000"/>
                  </a:lnSpc>
                  <a:spcBef>
                    <a:spcPct val="0"/>
                  </a:spcBef>
                  <a:spcAft>
                    <a:spcPct val="35000"/>
                  </a:spcAft>
                  <a:buNone/>
                </a:pPr>
                <a:endParaRPr lang="hu-HU" sz="500" kern="1200">
                  <a:solidFill>
                    <a:srgbClr val="FF0000"/>
                  </a:solidFill>
                </a:endParaRPr>
              </a:p>
            </p:txBody>
          </p:sp>
          <p:sp>
            <p:nvSpPr>
              <p:cNvPr id="19" name="Szabadkézi sokszög: alakzat 18">
                <a:extLst>
                  <a:ext uri="{FF2B5EF4-FFF2-40B4-BE49-F238E27FC236}">
                    <a16:creationId xmlns:a16="http://schemas.microsoft.com/office/drawing/2014/main" id="{D8FB2A32-3B1D-486D-8CF4-80246A580B37}"/>
                  </a:ext>
                </a:extLst>
              </p:cNvPr>
              <p:cNvSpPr/>
              <p:nvPr/>
            </p:nvSpPr>
            <p:spPr>
              <a:xfrm rot="5400000">
                <a:off x="3528654" y="1840051"/>
                <a:ext cx="385181" cy="828882"/>
              </a:xfrm>
              <a:custGeom>
                <a:avLst/>
                <a:gdLst>
                  <a:gd name="connsiteX0" fmla="*/ 0 w 489162"/>
                  <a:gd name="connsiteY0" fmla="*/ 932093 h 932093"/>
                  <a:gd name="connsiteX1" fmla="*/ 244581 w 489162"/>
                  <a:gd name="connsiteY1" fmla="*/ 932093 h 932093"/>
                  <a:gd name="connsiteX2" fmla="*/ 244581 w 489162"/>
                  <a:gd name="connsiteY2" fmla="*/ 0 h 932093"/>
                  <a:gd name="connsiteX3" fmla="*/ 489162 w 489162"/>
                  <a:gd name="connsiteY3" fmla="*/ 0 h 932093"/>
                </a:gdLst>
                <a:ahLst/>
                <a:cxnLst>
                  <a:cxn ang="0">
                    <a:pos x="connsiteX0" y="connsiteY0"/>
                  </a:cxn>
                  <a:cxn ang="0">
                    <a:pos x="connsiteX1" y="connsiteY1"/>
                  </a:cxn>
                  <a:cxn ang="0">
                    <a:pos x="connsiteX2" y="connsiteY2"/>
                  </a:cxn>
                  <a:cxn ang="0">
                    <a:pos x="connsiteX3" y="connsiteY3"/>
                  </a:cxn>
                </a:cxnLst>
                <a:rect l="l" t="t" r="r" b="b"/>
                <a:pathLst>
                  <a:path w="489162" h="932093">
                    <a:moveTo>
                      <a:pt x="0" y="932093"/>
                    </a:moveTo>
                    <a:lnTo>
                      <a:pt x="244581" y="932093"/>
                    </a:lnTo>
                    <a:lnTo>
                      <a:pt x="244581" y="0"/>
                    </a:lnTo>
                    <a:lnTo>
                      <a:pt x="489162" y="0"/>
                    </a:lnTo>
                  </a:path>
                </a:pathLst>
              </a:custGeom>
              <a:grpFill/>
              <a:ln>
                <a:solidFill>
                  <a:srgbClr val="FF00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0965" tIns="439731" rIns="230965" bIns="439730" numCol="1" spcCol="1270" anchor="ctr" anchorCtr="0">
                <a:noAutofit/>
              </a:bodyPr>
              <a:lstStyle/>
              <a:p>
                <a:pPr marL="0" lvl="0" indent="0" algn="ctr" defTabSz="222250">
                  <a:lnSpc>
                    <a:spcPct val="90000"/>
                  </a:lnSpc>
                  <a:spcBef>
                    <a:spcPct val="0"/>
                  </a:spcBef>
                  <a:spcAft>
                    <a:spcPct val="35000"/>
                  </a:spcAft>
                  <a:buNone/>
                </a:pPr>
                <a:endParaRPr lang="hu-HU" sz="500" kern="1200"/>
              </a:p>
            </p:txBody>
          </p:sp>
          <p:sp>
            <p:nvSpPr>
              <p:cNvPr id="20" name="Szabadkézi sokszög: alakzat 19">
                <a:extLst>
                  <a:ext uri="{FF2B5EF4-FFF2-40B4-BE49-F238E27FC236}">
                    <a16:creationId xmlns:a16="http://schemas.microsoft.com/office/drawing/2014/main" id="{4BF942B3-46A2-4D14-BBEB-9125C9BA345E}"/>
                  </a:ext>
                </a:extLst>
              </p:cNvPr>
              <p:cNvSpPr/>
              <p:nvPr/>
            </p:nvSpPr>
            <p:spPr>
              <a:xfrm rot="5400000">
                <a:off x="3113963" y="2211580"/>
                <a:ext cx="385181" cy="81315"/>
              </a:xfrm>
              <a:custGeom>
                <a:avLst/>
                <a:gdLst>
                  <a:gd name="connsiteX0" fmla="*/ 0 w 489162"/>
                  <a:gd name="connsiteY0" fmla="*/ 45720 h 91440"/>
                  <a:gd name="connsiteX1" fmla="*/ 489162 w 489162"/>
                  <a:gd name="connsiteY1" fmla="*/ 45720 h 91440"/>
                </a:gdLst>
                <a:ahLst/>
                <a:cxnLst>
                  <a:cxn ang="0">
                    <a:pos x="connsiteX0" y="connsiteY0"/>
                  </a:cxn>
                  <a:cxn ang="0">
                    <a:pos x="connsiteX1" y="connsiteY1"/>
                  </a:cxn>
                </a:cxnLst>
                <a:rect l="l" t="t" r="r" b="b"/>
                <a:pathLst>
                  <a:path w="489162" h="91440">
                    <a:moveTo>
                      <a:pt x="0" y="45720"/>
                    </a:moveTo>
                    <a:lnTo>
                      <a:pt x="489162" y="45720"/>
                    </a:lnTo>
                  </a:path>
                </a:pathLst>
              </a:custGeom>
              <a:grpFill/>
              <a:ln w="12700">
                <a:solidFill>
                  <a:srgbClr val="FF00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052" tIns="33491" rIns="245052" bIns="33491" numCol="1" spcCol="1270" anchor="ctr" anchorCtr="0">
                <a:noAutofit/>
              </a:bodyPr>
              <a:lstStyle/>
              <a:p>
                <a:pPr marL="0" lvl="0" indent="0" algn="ctr" defTabSz="222250">
                  <a:lnSpc>
                    <a:spcPct val="90000"/>
                  </a:lnSpc>
                  <a:spcBef>
                    <a:spcPct val="0"/>
                  </a:spcBef>
                  <a:spcAft>
                    <a:spcPct val="35000"/>
                  </a:spcAft>
                  <a:buNone/>
                </a:pPr>
                <a:endParaRPr lang="hu-HU" sz="500" kern="1200"/>
              </a:p>
            </p:txBody>
          </p:sp>
        </p:grpSp>
        <p:sp>
          <p:nvSpPr>
            <p:cNvPr id="21" name="Szabadkézi sokszög: alakzat 20">
              <a:extLst>
                <a:ext uri="{FF2B5EF4-FFF2-40B4-BE49-F238E27FC236}">
                  <a16:creationId xmlns:a16="http://schemas.microsoft.com/office/drawing/2014/main" id="{760196E5-9936-47D4-B1E0-649FCB5ACC6C}"/>
                </a:ext>
              </a:extLst>
            </p:cNvPr>
            <p:cNvSpPr/>
            <p:nvPr/>
          </p:nvSpPr>
          <p:spPr>
            <a:xfrm>
              <a:off x="2694716" y="2442328"/>
              <a:ext cx="1251692" cy="422255"/>
            </a:xfrm>
            <a:custGeom>
              <a:avLst/>
              <a:gdLst>
                <a:gd name="connsiteX0" fmla="*/ 0 w 2445814"/>
                <a:gd name="connsiteY0" fmla="*/ 0 h 745675"/>
                <a:gd name="connsiteX1" fmla="*/ 2445814 w 2445814"/>
                <a:gd name="connsiteY1" fmla="*/ 0 h 745675"/>
                <a:gd name="connsiteX2" fmla="*/ 2445814 w 2445814"/>
                <a:gd name="connsiteY2" fmla="*/ 745675 h 745675"/>
                <a:gd name="connsiteX3" fmla="*/ 0 w 2445814"/>
                <a:gd name="connsiteY3" fmla="*/ 745675 h 745675"/>
                <a:gd name="connsiteX4" fmla="*/ 0 w 2445814"/>
                <a:gd name="connsiteY4" fmla="*/ 0 h 74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814" h="745675">
                  <a:moveTo>
                    <a:pt x="0" y="0"/>
                  </a:moveTo>
                  <a:lnTo>
                    <a:pt x="2445814" y="0"/>
                  </a:lnTo>
                  <a:lnTo>
                    <a:pt x="2445814" y="745675"/>
                  </a:lnTo>
                  <a:lnTo>
                    <a:pt x="0" y="745675"/>
                  </a:lnTo>
                  <a:lnTo>
                    <a:pt x="0" y="0"/>
                  </a:lnTo>
                  <a:close/>
                </a:path>
              </a:pathLst>
            </a:custGeom>
            <a:grp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1300" kern="1200" dirty="0">
                  <a:solidFill>
                    <a:schemeClr val="tx1"/>
                  </a:solidFill>
                  <a:latin typeface="Palatino Linotype" panose="02040502050505030304" pitchFamily="18" charset="0"/>
                </a:rPr>
                <a:t>Removed from the body.</a:t>
              </a:r>
              <a:endParaRPr lang="hu-HU" sz="1300" kern="1200" dirty="0">
                <a:solidFill>
                  <a:schemeClr val="tx1"/>
                </a:solidFill>
                <a:latin typeface="Palatino Linotype" panose="02040502050505030304" pitchFamily="18" charset="0"/>
              </a:endParaRPr>
            </a:p>
          </p:txBody>
        </p:sp>
        <p:sp>
          <p:nvSpPr>
            <p:cNvPr id="22" name="Szabadkézi sokszög: alakzat 21">
              <a:extLst>
                <a:ext uri="{FF2B5EF4-FFF2-40B4-BE49-F238E27FC236}">
                  <a16:creationId xmlns:a16="http://schemas.microsoft.com/office/drawing/2014/main" id="{375F71F1-6079-493B-B846-9C2303DC2B09}"/>
                </a:ext>
              </a:extLst>
            </p:cNvPr>
            <p:cNvSpPr/>
            <p:nvPr/>
          </p:nvSpPr>
          <p:spPr>
            <a:xfrm>
              <a:off x="1354510" y="2442329"/>
              <a:ext cx="1251692" cy="422255"/>
            </a:xfrm>
            <a:custGeom>
              <a:avLst/>
              <a:gdLst>
                <a:gd name="connsiteX0" fmla="*/ 0 w 2445814"/>
                <a:gd name="connsiteY0" fmla="*/ 0 h 745675"/>
                <a:gd name="connsiteX1" fmla="*/ 2445814 w 2445814"/>
                <a:gd name="connsiteY1" fmla="*/ 0 h 745675"/>
                <a:gd name="connsiteX2" fmla="*/ 2445814 w 2445814"/>
                <a:gd name="connsiteY2" fmla="*/ 745675 h 745675"/>
                <a:gd name="connsiteX3" fmla="*/ 0 w 2445814"/>
                <a:gd name="connsiteY3" fmla="*/ 745675 h 745675"/>
                <a:gd name="connsiteX4" fmla="*/ 0 w 2445814"/>
                <a:gd name="connsiteY4" fmla="*/ 0 h 74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814" h="745675">
                  <a:moveTo>
                    <a:pt x="0" y="0"/>
                  </a:moveTo>
                  <a:lnTo>
                    <a:pt x="2445814" y="0"/>
                  </a:lnTo>
                  <a:lnTo>
                    <a:pt x="2445814" y="745675"/>
                  </a:lnTo>
                  <a:lnTo>
                    <a:pt x="0" y="745675"/>
                  </a:lnTo>
                  <a:lnTo>
                    <a:pt x="0" y="0"/>
                  </a:lnTo>
                  <a:close/>
                </a:path>
              </a:pathLst>
            </a:custGeom>
            <a:grp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1300" kern="1200" dirty="0">
                  <a:solidFill>
                    <a:schemeClr val="tx1"/>
                  </a:solidFill>
                  <a:latin typeface="Palatino Linotype" panose="02040502050505030304" pitchFamily="18" charset="0"/>
                </a:rPr>
                <a:t>Quickly recognized.</a:t>
              </a:r>
              <a:endParaRPr lang="hu-HU" sz="1300" kern="1200" dirty="0">
                <a:solidFill>
                  <a:schemeClr val="tx1"/>
                </a:solidFill>
                <a:latin typeface="Palatino Linotype" panose="02040502050505030304" pitchFamily="18" charset="0"/>
              </a:endParaRPr>
            </a:p>
          </p:txBody>
        </p:sp>
        <p:sp>
          <p:nvSpPr>
            <p:cNvPr id="23" name="Szabadkézi sokszög: alakzat 22">
              <a:extLst>
                <a:ext uri="{FF2B5EF4-FFF2-40B4-BE49-F238E27FC236}">
                  <a16:creationId xmlns:a16="http://schemas.microsoft.com/office/drawing/2014/main" id="{C88C6C58-77D9-49A8-B972-720C4D1FF28D}"/>
                </a:ext>
              </a:extLst>
            </p:cNvPr>
            <p:cNvSpPr/>
            <p:nvPr/>
          </p:nvSpPr>
          <p:spPr>
            <a:xfrm>
              <a:off x="4030138" y="2442333"/>
              <a:ext cx="1251692" cy="422255"/>
            </a:xfrm>
            <a:custGeom>
              <a:avLst/>
              <a:gdLst>
                <a:gd name="connsiteX0" fmla="*/ 0 w 2445814"/>
                <a:gd name="connsiteY0" fmla="*/ 0 h 745675"/>
                <a:gd name="connsiteX1" fmla="*/ 2445814 w 2445814"/>
                <a:gd name="connsiteY1" fmla="*/ 0 h 745675"/>
                <a:gd name="connsiteX2" fmla="*/ 2445814 w 2445814"/>
                <a:gd name="connsiteY2" fmla="*/ 745675 h 745675"/>
                <a:gd name="connsiteX3" fmla="*/ 0 w 2445814"/>
                <a:gd name="connsiteY3" fmla="*/ 745675 h 745675"/>
                <a:gd name="connsiteX4" fmla="*/ 0 w 2445814"/>
                <a:gd name="connsiteY4" fmla="*/ 0 h 74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814" h="745675">
                  <a:moveTo>
                    <a:pt x="0" y="0"/>
                  </a:moveTo>
                  <a:lnTo>
                    <a:pt x="2445814" y="0"/>
                  </a:lnTo>
                  <a:lnTo>
                    <a:pt x="2445814" y="745675"/>
                  </a:lnTo>
                  <a:lnTo>
                    <a:pt x="0" y="745675"/>
                  </a:lnTo>
                  <a:lnTo>
                    <a:pt x="0" y="0"/>
                  </a:lnTo>
                  <a:close/>
                </a:path>
              </a:pathLst>
            </a:custGeom>
            <a:grp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u-HU" sz="1300" kern="1200" dirty="0" err="1">
                  <a:solidFill>
                    <a:schemeClr val="tx1"/>
                  </a:solidFill>
                  <a:latin typeface="Palatino Linotype" panose="02040502050505030304" pitchFamily="18" charset="0"/>
                </a:rPr>
                <a:t>High</a:t>
              </a:r>
              <a:r>
                <a:rPr lang="hu-HU" sz="1300" kern="1200" dirty="0">
                  <a:solidFill>
                    <a:schemeClr val="tx1"/>
                  </a:solidFill>
                  <a:latin typeface="Palatino Linotype" panose="02040502050505030304" pitchFamily="18" charset="0"/>
                </a:rPr>
                <a:t> </a:t>
              </a:r>
              <a:r>
                <a:rPr lang="hu-HU" sz="1300" kern="1200" dirty="0" err="1">
                  <a:solidFill>
                    <a:schemeClr val="tx1"/>
                  </a:solidFill>
                  <a:latin typeface="Palatino Linotype" panose="02040502050505030304" pitchFamily="18" charset="0"/>
                </a:rPr>
                <a:t>doses</a:t>
              </a:r>
              <a:r>
                <a:rPr lang="en-GB" sz="1300" kern="1200" dirty="0">
                  <a:solidFill>
                    <a:schemeClr val="tx1"/>
                  </a:solidFill>
                  <a:latin typeface="Palatino Linotype" panose="02040502050505030304" pitchFamily="18" charset="0"/>
                </a:rPr>
                <a:t>.</a:t>
              </a:r>
              <a:endParaRPr lang="hu-HU" sz="1300" kern="1200" dirty="0">
                <a:solidFill>
                  <a:schemeClr val="tx1"/>
                </a:solidFill>
                <a:latin typeface="Palatino Linotype" panose="02040502050505030304" pitchFamily="18" charset="0"/>
              </a:endParaRPr>
            </a:p>
          </p:txBody>
        </p:sp>
      </p:grpSp>
      <p:grpSp>
        <p:nvGrpSpPr>
          <p:cNvPr id="24" name="Csoportba foglalás 23">
            <a:extLst>
              <a:ext uri="{FF2B5EF4-FFF2-40B4-BE49-F238E27FC236}">
                <a16:creationId xmlns:a16="http://schemas.microsoft.com/office/drawing/2014/main" id="{FCC6E9DD-9AE2-431F-9B73-5011A607206F}"/>
              </a:ext>
            </a:extLst>
          </p:cNvPr>
          <p:cNvGrpSpPr/>
          <p:nvPr/>
        </p:nvGrpSpPr>
        <p:grpSpPr>
          <a:xfrm>
            <a:off x="4635880" y="1938087"/>
            <a:ext cx="4300453" cy="1202183"/>
            <a:chOff x="1354510" y="1662405"/>
            <a:chExt cx="3937935" cy="1202183"/>
          </a:xfrm>
          <a:solidFill>
            <a:srgbClr val="006600">
              <a:alpha val="23000"/>
            </a:srgbClr>
          </a:solidFill>
        </p:grpSpPr>
        <p:sp>
          <p:nvSpPr>
            <p:cNvPr id="25" name="Téglalap 24">
              <a:extLst>
                <a:ext uri="{FF2B5EF4-FFF2-40B4-BE49-F238E27FC236}">
                  <a16:creationId xmlns:a16="http://schemas.microsoft.com/office/drawing/2014/main" id="{FCDBE80A-5605-45A8-AE0D-355FA36E0EF1}"/>
                </a:ext>
              </a:extLst>
            </p:cNvPr>
            <p:cNvSpPr/>
            <p:nvPr/>
          </p:nvSpPr>
          <p:spPr>
            <a:xfrm>
              <a:off x="1361818" y="1662405"/>
              <a:ext cx="3930627" cy="387285"/>
            </a:xfrm>
            <a:prstGeom prst="rect">
              <a:avLst/>
            </a:prstGeom>
            <a:grpFill/>
            <a:ln w="28575">
              <a:solidFill>
                <a:srgbClr val="0066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hu-HU" sz="1800" b="1" dirty="0">
                  <a:solidFill>
                    <a:schemeClr val="tx1"/>
                  </a:solidFill>
                  <a:latin typeface="Palatino Linotype" panose="02040502050505030304" pitchFamily="18" charset="0"/>
                </a:rPr>
                <a:t>Advantages of nanoscale drug carriers:</a:t>
              </a:r>
            </a:p>
          </p:txBody>
        </p:sp>
        <p:grpSp>
          <p:nvGrpSpPr>
            <p:cNvPr id="26" name="Csoportba foglalás 25">
              <a:extLst>
                <a:ext uri="{FF2B5EF4-FFF2-40B4-BE49-F238E27FC236}">
                  <a16:creationId xmlns:a16="http://schemas.microsoft.com/office/drawing/2014/main" id="{B9232704-174F-4E2A-BE82-32F7DD72E4E5}"/>
                </a:ext>
              </a:extLst>
            </p:cNvPr>
            <p:cNvGrpSpPr/>
            <p:nvPr/>
          </p:nvGrpSpPr>
          <p:grpSpPr>
            <a:xfrm>
              <a:off x="2477922" y="2059647"/>
              <a:ext cx="1657764" cy="387587"/>
              <a:chOff x="2477922" y="2059647"/>
              <a:chExt cx="1657764" cy="387587"/>
            </a:xfrm>
            <a:grpFill/>
          </p:grpSpPr>
          <p:sp>
            <p:nvSpPr>
              <p:cNvPr id="30" name="Szabadkézi sokszög: alakzat 29">
                <a:extLst>
                  <a:ext uri="{FF2B5EF4-FFF2-40B4-BE49-F238E27FC236}">
                    <a16:creationId xmlns:a16="http://schemas.microsoft.com/office/drawing/2014/main" id="{B7F24113-E225-4FCC-9D1C-603104633322}"/>
                  </a:ext>
                </a:extLst>
              </p:cNvPr>
              <p:cNvSpPr/>
              <p:nvPr/>
            </p:nvSpPr>
            <p:spPr>
              <a:xfrm rot="5400000">
                <a:off x="2699772" y="1840203"/>
                <a:ext cx="385181" cy="828882"/>
              </a:xfrm>
              <a:custGeom>
                <a:avLst/>
                <a:gdLst>
                  <a:gd name="connsiteX0" fmla="*/ 0 w 489162"/>
                  <a:gd name="connsiteY0" fmla="*/ 0 h 932093"/>
                  <a:gd name="connsiteX1" fmla="*/ 244581 w 489162"/>
                  <a:gd name="connsiteY1" fmla="*/ 0 h 932093"/>
                  <a:gd name="connsiteX2" fmla="*/ 244581 w 489162"/>
                  <a:gd name="connsiteY2" fmla="*/ 932093 h 932093"/>
                  <a:gd name="connsiteX3" fmla="*/ 489162 w 489162"/>
                  <a:gd name="connsiteY3" fmla="*/ 932093 h 932093"/>
                </a:gdLst>
                <a:ahLst/>
                <a:cxnLst>
                  <a:cxn ang="0">
                    <a:pos x="connsiteX0" y="connsiteY0"/>
                  </a:cxn>
                  <a:cxn ang="0">
                    <a:pos x="connsiteX1" y="connsiteY1"/>
                  </a:cxn>
                  <a:cxn ang="0">
                    <a:pos x="connsiteX2" y="connsiteY2"/>
                  </a:cxn>
                  <a:cxn ang="0">
                    <a:pos x="connsiteX3" y="connsiteY3"/>
                  </a:cxn>
                </a:cxnLst>
                <a:rect l="l" t="t" r="r" b="b"/>
                <a:pathLst>
                  <a:path w="489162" h="932093">
                    <a:moveTo>
                      <a:pt x="0" y="0"/>
                    </a:moveTo>
                    <a:lnTo>
                      <a:pt x="244581" y="0"/>
                    </a:lnTo>
                    <a:lnTo>
                      <a:pt x="244581" y="932093"/>
                    </a:lnTo>
                    <a:lnTo>
                      <a:pt x="489162" y="932093"/>
                    </a:lnTo>
                  </a:path>
                </a:pathLst>
              </a:custGeom>
              <a:grpFill/>
              <a:ln>
                <a:solidFill>
                  <a:srgbClr val="0066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0965" tIns="439731" rIns="230965" bIns="439730" numCol="1" spcCol="1270" anchor="ctr" anchorCtr="0">
                <a:noAutofit/>
              </a:bodyPr>
              <a:lstStyle/>
              <a:p>
                <a:pPr marL="0" lvl="0" indent="0" algn="ctr" defTabSz="222250">
                  <a:lnSpc>
                    <a:spcPct val="90000"/>
                  </a:lnSpc>
                  <a:spcBef>
                    <a:spcPct val="0"/>
                  </a:spcBef>
                  <a:spcAft>
                    <a:spcPct val="35000"/>
                  </a:spcAft>
                  <a:buNone/>
                </a:pPr>
                <a:endParaRPr lang="hu-HU" sz="500" kern="1200">
                  <a:solidFill>
                    <a:srgbClr val="FF0000"/>
                  </a:solidFill>
                </a:endParaRPr>
              </a:p>
            </p:txBody>
          </p:sp>
          <p:sp>
            <p:nvSpPr>
              <p:cNvPr id="31" name="Szabadkézi sokszög: alakzat 30">
                <a:extLst>
                  <a:ext uri="{FF2B5EF4-FFF2-40B4-BE49-F238E27FC236}">
                    <a16:creationId xmlns:a16="http://schemas.microsoft.com/office/drawing/2014/main" id="{D1A09C3D-BCCD-43C3-8826-DCAD2A2415C0}"/>
                  </a:ext>
                </a:extLst>
              </p:cNvPr>
              <p:cNvSpPr/>
              <p:nvPr/>
            </p:nvSpPr>
            <p:spPr>
              <a:xfrm rot="5400000">
                <a:off x="3528654" y="1840051"/>
                <a:ext cx="385181" cy="828882"/>
              </a:xfrm>
              <a:custGeom>
                <a:avLst/>
                <a:gdLst>
                  <a:gd name="connsiteX0" fmla="*/ 0 w 489162"/>
                  <a:gd name="connsiteY0" fmla="*/ 932093 h 932093"/>
                  <a:gd name="connsiteX1" fmla="*/ 244581 w 489162"/>
                  <a:gd name="connsiteY1" fmla="*/ 932093 h 932093"/>
                  <a:gd name="connsiteX2" fmla="*/ 244581 w 489162"/>
                  <a:gd name="connsiteY2" fmla="*/ 0 h 932093"/>
                  <a:gd name="connsiteX3" fmla="*/ 489162 w 489162"/>
                  <a:gd name="connsiteY3" fmla="*/ 0 h 932093"/>
                </a:gdLst>
                <a:ahLst/>
                <a:cxnLst>
                  <a:cxn ang="0">
                    <a:pos x="connsiteX0" y="connsiteY0"/>
                  </a:cxn>
                  <a:cxn ang="0">
                    <a:pos x="connsiteX1" y="connsiteY1"/>
                  </a:cxn>
                  <a:cxn ang="0">
                    <a:pos x="connsiteX2" y="connsiteY2"/>
                  </a:cxn>
                  <a:cxn ang="0">
                    <a:pos x="connsiteX3" y="connsiteY3"/>
                  </a:cxn>
                </a:cxnLst>
                <a:rect l="l" t="t" r="r" b="b"/>
                <a:pathLst>
                  <a:path w="489162" h="932093">
                    <a:moveTo>
                      <a:pt x="0" y="932093"/>
                    </a:moveTo>
                    <a:lnTo>
                      <a:pt x="244581" y="932093"/>
                    </a:lnTo>
                    <a:lnTo>
                      <a:pt x="244581" y="0"/>
                    </a:lnTo>
                    <a:lnTo>
                      <a:pt x="489162" y="0"/>
                    </a:lnTo>
                  </a:path>
                </a:pathLst>
              </a:custGeom>
              <a:grpFill/>
              <a:ln>
                <a:solidFill>
                  <a:srgbClr val="0066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0965" tIns="439731" rIns="230965" bIns="439730" numCol="1" spcCol="1270" anchor="ctr" anchorCtr="0">
                <a:noAutofit/>
              </a:bodyPr>
              <a:lstStyle/>
              <a:p>
                <a:pPr marL="0" lvl="0" indent="0" algn="ctr" defTabSz="222250">
                  <a:lnSpc>
                    <a:spcPct val="90000"/>
                  </a:lnSpc>
                  <a:spcBef>
                    <a:spcPct val="0"/>
                  </a:spcBef>
                  <a:spcAft>
                    <a:spcPct val="35000"/>
                  </a:spcAft>
                  <a:buNone/>
                </a:pPr>
                <a:endParaRPr lang="hu-HU" sz="500" kern="1200"/>
              </a:p>
            </p:txBody>
          </p:sp>
          <p:sp>
            <p:nvSpPr>
              <p:cNvPr id="32" name="Szabadkézi sokszög: alakzat 31">
                <a:extLst>
                  <a:ext uri="{FF2B5EF4-FFF2-40B4-BE49-F238E27FC236}">
                    <a16:creationId xmlns:a16="http://schemas.microsoft.com/office/drawing/2014/main" id="{83719D41-9BBA-41C6-8490-482AFFDCFC89}"/>
                  </a:ext>
                </a:extLst>
              </p:cNvPr>
              <p:cNvSpPr/>
              <p:nvPr/>
            </p:nvSpPr>
            <p:spPr>
              <a:xfrm rot="5400000">
                <a:off x="3113963" y="2211580"/>
                <a:ext cx="385181" cy="81315"/>
              </a:xfrm>
              <a:custGeom>
                <a:avLst/>
                <a:gdLst>
                  <a:gd name="connsiteX0" fmla="*/ 0 w 489162"/>
                  <a:gd name="connsiteY0" fmla="*/ 45720 h 91440"/>
                  <a:gd name="connsiteX1" fmla="*/ 489162 w 489162"/>
                  <a:gd name="connsiteY1" fmla="*/ 45720 h 91440"/>
                </a:gdLst>
                <a:ahLst/>
                <a:cxnLst>
                  <a:cxn ang="0">
                    <a:pos x="connsiteX0" y="connsiteY0"/>
                  </a:cxn>
                  <a:cxn ang="0">
                    <a:pos x="connsiteX1" y="connsiteY1"/>
                  </a:cxn>
                </a:cxnLst>
                <a:rect l="l" t="t" r="r" b="b"/>
                <a:pathLst>
                  <a:path w="489162" h="91440">
                    <a:moveTo>
                      <a:pt x="0" y="45720"/>
                    </a:moveTo>
                    <a:lnTo>
                      <a:pt x="489162" y="45720"/>
                    </a:lnTo>
                  </a:path>
                </a:pathLst>
              </a:custGeom>
              <a:grpFill/>
              <a:ln w="12700">
                <a:solidFill>
                  <a:srgbClr val="0066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052" tIns="33491" rIns="245052" bIns="33491" numCol="1" spcCol="1270" anchor="ctr" anchorCtr="0">
                <a:noAutofit/>
              </a:bodyPr>
              <a:lstStyle/>
              <a:p>
                <a:pPr marL="0" lvl="0" indent="0" algn="ctr" defTabSz="222250">
                  <a:lnSpc>
                    <a:spcPct val="90000"/>
                  </a:lnSpc>
                  <a:spcBef>
                    <a:spcPct val="0"/>
                  </a:spcBef>
                  <a:spcAft>
                    <a:spcPct val="35000"/>
                  </a:spcAft>
                  <a:buNone/>
                </a:pPr>
                <a:endParaRPr lang="hu-HU" sz="500" kern="1200"/>
              </a:p>
            </p:txBody>
          </p:sp>
        </p:grpSp>
        <p:sp>
          <p:nvSpPr>
            <p:cNvPr id="27" name="Szabadkézi sokszög: alakzat 26">
              <a:extLst>
                <a:ext uri="{FF2B5EF4-FFF2-40B4-BE49-F238E27FC236}">
                  <a16:creationId xmlns:a16="http://schemas.microsoft.com/office/drawing/2014/main" id="{95BB9B42-2834-4F77-B29F-871B91878D2B}"/>
                </a:ext>
              </a:extLst>
            </p:cNvPr>
            <p:cNvSpPr/>
            <p:nvPr/>
          </p:nvSpPr>
          <p:spPr>
            <a:xfrm>
              <a:off x="2694716" y="2442328"/>
              <a:ext cx="1251692" cy="422255"/>
            </a:xfrm>
            <a:custGeom>
              <a:avLst/>
              <a:gdLst>
                <a:gd name="connsiteX0" fmla="*/ 0 w 2445814"/>
                <a:gd name="connsiteY0" fmla="*/ 0 h 745675"/>
                <a:gd name="connsiteX1" fmla="*/ 2445814 w 2445814"/>
                <a:gd name="connsiteY1" fmla="*/ 0 h 745675"/>
                <a:gd name="connsiteX2" fmla="*/ 2445814 w 2445814"/>
                <a:gd name="connsiteY2" fmla="*/ 745675 h 745675"/>
                <a:gd name="connsiteX3" fmla="*/ 0 w 2445814"/>
                <a:gd name="connsiteY3" fmla="*/ 745675 h 745675"/>
                <a:gd name="connsiteX4" fmla="*/ 0 w 2445814"/>
                <a:gd name="connsiteY4" fmla="*/ 0 h 74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814" h="745675">
                  <a:moveTo>
                    <a:pt x="0" y="0"/>
                  </a:moveTo>
                  <a:lnTo>
                    <a:pt x="2445814" y="0"/>
                  </a:lnTo>
                  <a:lnTo>
                    <a:pt x="2445814" y="745675"/>
                  </a:lnTo>
                  <a:lnTo>
                    <a:pt x="0" y="745675"/>
                  </a:lnTo>
                  <a:lnTo>
                    <a:pt x="0" y="0"/>
                  </a:lnTo>
                  <a:close/>
                </a:path>
              </a:pathLst>
            </a:custGeom>
            <a:grpFill/>
            <a:ln>
              <a:solidFill>
                <a:srgbClr val="0066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1300" kern="1200" dirty="0">
                  <a:solidFill>
                    <a:schemeClr val="tx1"/>
                  </a:solidFill>
                  <a:latin typeface="Palatino Linotype" panose="02040502050505030304" pitchFamily="18" charset="0"/>
                </a:rPr>
                <a:t>Better drug solubility.</a:t>
              </a:r>
              <a:endParaRPr lang="hu-HU" sz="1300" kern="1200" dirty="0">
                <a:solidFill>
                  <a:schemeClr val="tx1"/>
                </a:solidFill>
                <a:latin typeface="Palatino Linotype" panose="02040502050505030304" pitchFamily="18" charset="0"/>
              </a:endParaRPr>
            </a:p>
          </p:txBody>
        </p:sp>
        <p:sp>
          <p:nvSpPr>
            <p:cNvPr id="28" name="Szabadkézi sokszög: alakzat 27">
              <a:extLst>
                <a:ext uri="{FF2B5EF4-FFF2-40B4-BE49-F238E27FC236}">
                  <a16:creationId xmlns:a16="http://schemas.microsoft.com/office/drawing/2014/main" id="{6CE1286D-5B8D-4E91-9080-B2BCEC4ACB97}"/>
                </a:ext>
              </a:extLst>
            </p:cNvPr>
            <p:cNvSpPr/>
            <p:nvPr/>
          </p:nvSpPr>
          <p:spPr>
            <a:xfrm>
              <a:off x="1354510" y="2442329"/>
              <a:ext cx="1251692" cy="422255"/>
            </a:xfrm>
            <a:custGeom>
              <a:avLst/>
              <a:gdLst>
                <a:gd name="connsiteX0" fmla="*/ 0 w 2445814"/>
                <a:gd name="connsiteY0" fmla="*/ 0 h 745675"/>
                <a:gd name="connsiteX1" fmla="*/ 2445814 w 2445814"/>
                <a:gd name="connsiteY1" fmla="*/ 0 h 745675"/>
                <a:gd name="connsiteX2" fmla="*/ 2445814 w 2445814"/>
                <a:gd name="connsiteY2" fmla="*/ 745675 h 745675"/>
                <a:gd name="connsiteX3" fmla="*/ 0 w 2445814"/>
                <a:gd name="connsiteY3" fmla="*/ 745675 h 745675"/>
                <a:gd name="connsiteX4" fmla="*/ 0 w 2445814"/>
                <a:gd name="connsiteY4" fmla="*/ 0 h 74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814" h="745675">
                  <a:moveTo>
                    <a:pt x="0" y="0"/>
                  </a:moveTo>
                  <a:lnTo>
                    <a:pt x="2445814" y="0"/>
                  </a:lnTo>
                  <a:lnTo>
                    <a:pt x="2445814" y="745675"/>
                  </a:lnTo>
                  <a:lnTo>
                    <a:pt x="0" y="745675"/>
                  </a:lnTo>
                  <a:lnTo>
                    <a:pt x="0" y="0"/>
                  </a:lnTo>
                  <a:close/>
                </a:path>
              </a:pathLst>
            </a:custGeom>
            <a:grpFill/>
            <a:ln>
              <a:solidFill>
                <a:srgbClr val="0066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1300" kern="1200" dirty="0">
                  <a:solidFill>
                    <a:schemeClr val="tx1"/>
                  </a:solidFill>
                  <a:latin typeface="Palatino Linotype" panose="02040502050505030304" pitchFamily="18" charset="0"/>
                </a:rPr>
                <a:t>Protection from degradation.</a:t>
              </a:r>
              <a:endParaRPr lang="hu-HU" sz="1300" kern="1200" dirty="0">
                <a:solidFill>
                  <a:schemeClr val="tx1"/>
                </a:solidFill>
                <a:latin typeface="Palatino Linotype" panose="02040502050505030304" pitchFamily="18" charset="0"/>
              </a:endParaRPr>
            </a:p>
          </p:txBody>
        </p:sp>
        <p:sp>
          <p:nvSpPr>
            <p:cNvPr id="29" name="Szabadkézi sokszög: alakzat 28">
              <a:extLst>
                <a:ext uri="{FF2B5EF4-FFF2-40B4-BE49-F238E27FC236}">
                  <a16:creationId xmlns:a16="http://schemas.microsoft.com/office/drawing/2014/main" id="{DFB8290B-7FED-4DC5-9C91-AD8A114E4DE4}"/>
                </a:ext>
              </a:extLst>
            </p:cNvPr>
            <p:cNvSpPr/>
            <p:nvPr/>
          </p:nvSpPr>
          <p:spPr>
            <a:xfrm>
              <a:off x="4030138" y="2442333"/>
              <a:ext cx="1251692" cy="422255"/>
            </a:xfrm>
            <a:custGeom>
              <a:avLst/>
              <a:gdLst>
                <a:gd name="connsiteX0" fmla="*/ 0 w 2445814"/>
                <a:gd name="connsiteY0" fmla="*/ 0 h 745675"/>
                <a:gd name="connsiteX1" fmla="*/ 2445814 w 2445814"/>
                <a:gd name="connsiteY1" fmla="*/ 0 h 745675"/>
                <a:gd name="connsiteX2" fmla="*/ 2445814 w 2445814"/>
                <a:gd name="connsiteY2" fmla="*/ 745675 h 745675"/>
                <a:gd name="connsiteX3" fmla="*/ 0 w 2445814"/>
                <a:gd name="connsiteY3" fmla="*/ 745675 h 745675"/>
                <a:gd name="connsiteX4" fmla="*/ 0 w 2445814"/>
                <a:gd name="connsiteY4" fmla="*/ 0 h 74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814" h="745675">
                  <a:moveTo>
                    <a:pt x="0" y="0"/>
                  </a:moveTo>
                  <a:lnTo>
                    <a:pt x="2445814" y="0"/>
                  </a:lnTo>
                  <a:lnTo>
                    <a:pt x="2445814" y="745675"/>
                  </a:lnTo>
                  <a:lnTo>
                    <a:pt x="0" y="745675"/>
                  </a:lnTo>
                  <a:lnTo>
                    <a:pt x="0" y="0"/>
                  </a:lnTo>
                  <a:close/>
                </a:path>
              </a:pathLst>
            </a:custGeom>
            <a:grpFill/>
            <a:ln>
              <a:solidFill>
                <a:srgbClr val="0066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1300" kern="1200" dirty="0">
                  <a:solidFill>
                    <a:schemeClr val="tx1"/>
                  </a:solidFill>
                  <a:latin typeface="Palatino Linotype" panose="02040502050505030304" pitchFamily="18" charset="0"/>
                </a:rPr>
                <a:t>Improved drug stability.</a:t>
              </a:r>
              <a:endParaRPr lang="hu-HU" sz="1300" kern="1200" dirty="0">
                <a:solidFill>
                  <a:schemeClr val="tx1"/>
                </a:solidFill>
                <a:latin typeface="Palatino Linotype" panose="02040502050505030304" pitchFamily="18" charset="0"/>
              </a:endParaRPr>
            </a:p>
          </p:txBody>
        </p:sp>
      </p:grpSp>
      <p:graphicFrame>
        <p:nvGraphicFramePr>
          <p:cNvPr id="33" name="Diagram 32">
            <a:extLst>
              <a:ext uri="{FF2B5EF4-FFF2-40B4-BE49-F238E27FC236}">
                <a16:creationId xmlns:a16="http://schemas.microsoft.com/office/drawing/2014/main" id="{7ADBB53A-A0D4-455F-B37E-11EEA9D4DA2B}"/>
              </a:ext>
            </a:extLst>
          </p:cNvPr>
          <p:cNvGraphicFramePr/>
          <p:nvPr>
            <p:extLst>
              <p:ext uri="{D42A27DB-BD31-4B8C-83A1-F6EECF244321}">
                <p14:modId xmlns:p14="http://schemas.microsoft.com/office/powerpoint/2010/main" val="4233849523"/>
              </p:ext>
            </p:extLst>
          </p:nvPr>
        </p:nvGraphicFramePr>
        <p:xfrm>
          <a:off x="942869" y="2749772"/>
          <a:ext cx="6769739" cy="42736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Nyíl: lefelé mutató 33">
            <a:extLst>
              <a:ext uri="{FF2B5EF4-FFF2-40B4-BE49-F238E27FC236}">
                <a16:creationId xmlns:a16="http://schemas.microsoft.com/office/drawing/2014/main" id="{75E42D8E-1DE7-429D-AB0E-7130DFA80B2A}"/>
              </a:ext>
            </a:extLst>
          </p:cNvPr>
          <p:cNvSpPr/>
          <p:nvPr/>
        </p:nvSpPr>
        <p:spPr>
          <a:xfrm>
            <a:off x="4272455" y="3355867"/>
            <a:ext cx="506283" cy="727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ustDataLst>
      <p:tags r:id="rId1"/>
    </p:custDataLst>
    <p:extLst>
      <p:ext uri="{BB962C8B-B14F-4D97-AF65-F5344CB8AC3E}">
        <p14:creationId xmlns:p14="http://schemas.microsoft.com/office/powerpoint/2010/main" val="33950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96B68855-1C73-4636-ACFF-60A0A2DAFDDD}"/>
              </a:ext>
            </a:extLst>
          </p:cNvPr>
          <p:cNvSpPr>
            <a:spLocks noGrp="1"/>
          </p:cNvSpPr>
          <p:nvPr>
            <p:ph type="ftr" sz="quarter" idx="11"/>
          </p:nvPr>
        </p:nvSpPr>
        <p:spPr>
          <a:xfrm>
            <a:off x="3065463" y="6688731"/>
            <a:ext cx="3086100" cy="169269"/>
          </a:xfrm>
        </p:spPr>
        <p:txBody>
          <a:bodyPr/>
          <a:lstStyle/>
          <a:p>
            <a:pPr>
              <a:defRPr/>
            </a:pPr>
            <a:r>
              <a:rPr lang="en-US" sz="900" dirty="0">
                <a:latin typeface="Palatino Linotype" panose="02040502050505030304" pitchFamily="18" charset="0"/>
              </a:rPr>
              <a:t>6</a:t>
            </a:r>
          </a:p>
        </p:txBody>
      </p:sp>
      <p:sp>
        <p:nvSpPr>
          <p:cNvPr id="9" name="TextBox 6">
            <a:extLst>
              <a:ext uri="{FF2B5EF4-FFF2-40B4-BE49-F238E27FC236}">
                <a16:creationId xmlns:a16="http://schemas.microsoft.com/office/drawing/2014/main" id="{9F5E5B34-7F26-4117-A502-D4FECAAE69D9}"/>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Palatino Linotype" panose="02040502050505030304" pitchFamily="18" charset="0"/>
              </a:rPr>
              <a:t>Aims</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11" name="Kép 4">
            <a:extLst>
              <a:ext uri="{FF2B5EF4-FFF2-40B4-BE49-F238E27FC236}">
                <a16:creationId xmlns:a16="http://schemas.microsoft.com/office/drawing/2014/main" id="{4D7BBB79-D958-439A-A727-95E4F2604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239" y="2945698"/>
            <a:ext cx="3851555" cy="356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églalap 11">
            <a:extLst>
              <a:ext uri="{FF2B5EF4-FFF2-40B4-BE49-F238E27FC236}">
                <a16:creationId xmlns:a16="http://schemas.microsoft.com/office/drawing/2014/main" id="{27AA599E-4D17-44E1-9869-36114BFE082E}"/>
              </a:ext>
            </a:extLst>
          </p:cNvPr>
          <p:cNvSpPr/>
          <p:nvPr/>
        </p:nvSpPr>
        <p:spPr>
          <a:xfrm>
            <a:off x="3994478" y="5152327"/>
            <a:ext cx="1155044" cy="1388197"/>
          </a:xfrm>
          <a:prstGeom prst="rect">
            <a:avLst/>
          </a:prstGeom>
          <a:noFill/>
          <a:ln w="28575"/>
        </p:spPr>
        <p:style>
          <a:lnRef idx="2">
            <a:schemeClr val="accent1"/>
          </a:lnRef>
          <a:fillRef idx="1">
            <a:schemeClr val="lt1"/>
          </a:fillRef>
          <a:effectRef idx="0">
            <a:schemeClr val="accent1"/>
          </a:effectRef>
          <a:fontRef idx="minor">
            <a:schemeClr val="dk1"/>
          </a:fontRef>
        </p:style>
        <p:txBody>
          <a:bodyPr anchor="ctr"/>
          <a:lstStyle/>
          <a:p>
            <a:pPr algn="ctr">
              <a:defRPr/>
            </a:pPr>
            <a:endParaRPr lang="hu-HU"/>
          </a:p>
        </p:txBody>
      </p:sp>
      <p:sp>
        <p:nvSpPr>
          <p:cNvPr id="13" name="Szövegdoboz 7">
            <a:extLst>
              <a:ext uri="{FF2B5EF4-FFF2-40B4-BE49-F238E27FC236}">
                <a16:creationId xmlns:a16="http://schemas.microsoft.com/office/drawing/2014/main" id="{681CA91D-53C4-4A5F-971D-34D2A5992692}"/>
              </a:ext>
            </a:extLst>
          </p:cNvPr>
          <p:cNvSpPr txBox="1">
            <a:spLocks noChangeArrowheads="1"/>
          </p:cNvSpPr>
          <p:nvPr/>
        </p:nvSpPr>
        <p:spPr bwMode="auto">
          <a:xfrm>
            <a:off x="3108977" y="6491517"/>
            <a:ext cx="299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hu-HU" sz="1000" dirty="0">
                <a:latin typeface="Palatino Linotype" panose="02040502050505030304" pitchFamily="18" charset="0"/>
              </a:rPr>
              <a:t>Source: </a:t>
            </a:r>
            <a:r>
              <a:rPr lang="en-GB" altLang="hu-HU" sz="1000" dirty="0" err="1">
                <a:latin typeface="Palatino Linotype" panose="02040502050505030304" pitchFamily="18" charset="0"/>
              </a:rPr>
              <a:t>Senepati</a:t>
            </a:r>
            <a:r>
              <a:rPr lang="en-GB" altLang="hu-HU" sz="1000" dirty="0">
                <a:latin typeface="Palatino Linotype" panose="02040502050505030304" pitchFamily="18" charset="0"/>
              </a:rPr>
              <a:t> el al., 2018.</a:t>
            </a:r>
            <a:endParaRPr lang="hu-HU" altLang="hu-HU" sz="1000" dirty="0">
              <a:latin typeface="Palatino Linotype" panose="02040502050505030304" pitchFamily="18" charset="0"/>
            </a:endParaRPr>
          </a:p>
        </p:txBody>
      </p:sp>
      <p:sp>
        <p:nvSpPr>
          <p:cNvPr id="14" name="Tartalom helye 2">
            <a:extLst>
              <a:ext uri="{FF2B5EF4-FFF2-40B4-BE49-F238E27FC236}">
                <a16:creationId xmlns:a16="http://schemas.microsoft.com/office/drawing/2014/main" id="{8EEF27A9-05EC-453D-B02B-F6697A7E949D}"/>
              </a:ext>
            </a:extLst>
          </p:cNvPr>
          <p:cNvSpPr>
            <a:spLocks noGrp="1" noChangeArrowheads="1"/>
          </p:cNvSpPr>
          <p:nvPr>
            <p:ph idx="1"/>
          </p:nvPr>
        </p:nvSpPr>
        <p:spPr>
          <a:xfrm>
            <a:off x="619626" y="1201249"/>
            <a:ext cx="8153400" cy="1624187"/>
          </a:xfrm>
        </p:spPr>
        <p:txBody>
          <a:bodyPr>
            <a:normAutofit/>
          </a:bodyPr>
          <a:lstStyle/>
          <a:p>
            <a:pPr>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Preparation of anticancer drug-loaded nanocomposites that can become effective sustained and targeted drug delivery devices.</a:t>
            </a:r>
          </a:p>
          <a:p>
            <a:pPr>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Finding of the proper biodegradable and biocompatible polymer.</a:t>
            </a:r>
          </a:p>
          <a:p>
            <a:pPr>
              <a:lnSpc>
                <a:spcPct val="12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Investigation of the encapsulation possibility of the active agent.</a:t>
            </a:r>
            <a:endParaRPr lang="en-GB" altLang="hu-HU" sz="2100" dirty="0">
              <a:solidFill>
                <a:schemeClr val="tx1"/>
              </a:solidFill>
              <a:latin typeface="Palatino Linotype" panose="02040502050505030304" pitchFamily="18" charset="0"/>
            </a:endParaRPr>
          </a:p>
          <a:p>
            <a:pPr lvl="1">
              <a:lnSpc>
                <a:spcPct val="120000"/>
              </a:lnSpc>
              <a:spcBef>
                <a:spcPts val="600"/>
              </a:spcBef>
              <a:buFont typeface="Wingdings" panose="05000000000000000000" pitchFamily="2" charset="2"/>
              <a:buChar char="§"/>
            </a:pPr>
            <a:endParaRPr lang="en-US" altLang="hu-HU" sz="1700" b="1" dirty="0">
              <a:solidFill>
                <a:schemeClr val="tx1"/>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24555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E9C7F623-84CE-4912-910C-4D74222D051D}"/>
              </a:ext>
            </a:extLst>
          </p:cNvPr>
          <p:cNvSpPr>
            <a:spLocks noGrp="1"/>
          </p:cNvSpPr>
          <p:nvPr>
            <p:ph type="ftr" sz="quarter" idx="11"/>
          </p:nvPr>
        </p:nvSpPr>
        <p:spPr>
          <a:xfrm>
            <a:off x="3065463" y="6688731"/>
            <a:ext cx="3086100" cy="169269"/>
          </a:xfrm>
        </p:spPr>
        <p:txBody>
          <a:bodyPr/>
          <a:lstStyle/>
          <a:p>
            <a:pPr>
              <a:defRPr/>
            </a:pPr>
            <a:r>
              <a:rPr lang="en-US" sz="900" dirty="0">
                <a:latin typeface="Palatino Linotype" panose="02040502050505030304" pitchFamily="18" charset="0"/>
              </a:rPr>
              <a:t>7</a:t>
            </a:r>
          </a:p>
        </p:txBody>
      </p:sp>
      <p:sp>
        <p:nvSpPr>
          <p:cNvPr id="9" name="TextBox 6">
            <a:extLst>
              <a:ext uri="{FF2B5EF4-FFF2-40B4-BE49-F238E27FC236}">
                <a16:creationId xmlns:a16="http://schemas.microsoft.com/office/drawing/2014/main" id="{BB8758C8-5A1B-47D8-84F6-2594D74715AF}"/>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Encapsulati</a:t>
            </a:r>
            <a:r>
              <a:rPr lang="fr-FR" sz="2400" b="1" dirty="0">
                <a:solidFill>
                  <a:prstClr val="black"/>
                </a:solidFill>
                <a:latin typeface="Palatino Linotype" panose="02040502050505030304" pitchFamily="18" charset="0"/>
              </a:rPr>
              <a:t>ng polymer</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Tartalom helye 2">
            <a:extLst>
              <a:ext uri="{FF2B5EF4-FFF2-40B4-BE49-F238E27FC236}">
                <a16:creationId xmlns:a16="http://schemas.microsoft.com/office/drawing/2014/main" id="{EC2DE7D0-73A0-4C60-903D-D1B930117A0B}"/>
              </a:ext>
            </a:extLst>
          </p:cNvPr>
          <p:cNvSpPr>
            <a:spLocks noGrp="1" noChangeArrowheads="1"/>
          </p:cNvSpPr>
          <p:nvPr>
            <p:ph idx="1"/>
          </p:nvPr>
        </p:nvSpPr>
        <p:spPr>
          <a:xfrm>
            <a:off x="619626" y="1201249"/>
            <a:ext cx="8153400" cy="1624187"/>
          </a:xfrm>
        </p:spPr>
        <p:txBody>
          <a:bodyPr>
            <a:normAutofit/>
          </a:bodyPr>
          <a:lstStyle/>
          <a:p>
            <a:pPr>
              <a:lnSpc>
                <a:spcPct val="120000"/>
              </a:lnSpc>
              <a:spcBef>
                <a:spcPts val="600"/>
              </a:spcBef>
              <a:buFont typeface="Wingdings" panose="05000000000000000000" pitchFamily="2" charset="2"/>
              <a:buChar char="§"/>
            </a:pPr>
            <a:r>
              <a:rPr lang="hu-HU" altLang="hu-HU" sz="1700" dirty="0">
                <a:latin typeface="Palatino Linotype" panose="02040502050505030304" pitchFamily="18" charset="0"/>
              </a:rPr>
              <a:t>Preparation of </a:t>
            </a:r>
            <a:r>
              <a:rPr lang="en-US" altLang="hu-HU" sz="1700" dirty="0" err="1">
                <a:solidFill>
                  <a:schemeClr val="tx1"/>
                </a:solidFill>
                <a:latin typeface="Palatino Linotype" panose="02040502050505030304" pitchFamily="18" charset="0"/>
              </a:rPr>
              <a:t>sorafenib</a:t>
            </a:r>
            <a:r>
              <a:rPr lang="en-US" altLang="hu-HU" sz="1700" dirty="0">
                <a:solidFill>
                  <a:schemeClr val="tx1"/>
                </a:solidFill>
                <a:latin typeface="Palatino Linotype" panose="02040502050505030304" pitchFamily="18" charset="0"/>
              </a:rPr>
              <a:t>-loaded PCL nanocomposites by emulsion method with a very good production yield.</a:t>
            </a:r>
          </a:p>
          <a:p>
            <a:pPr>
              <a:lnSpc>
                <a:spcPct val="120000"/>
              </a:lnSpc>
              <a:spcBef>
                <a:spcPts val="600"/>
              </a:spcBef>
              <a:buFont typeface="Wingdings" panose="05000000000000000000" pitchFamily="2" charset="2"/>
              <a:buChar char="§"/>
            </a:pPr>
            <a:r>
              <a:rPr lang="hu-HU" altLang="hu-HU" sz="1700" dirty="0" err="1">
                <a:latin typeface="Palatino Linotype" panose="02040502050505030304" pitchFamily="18" charset="0"/>
              </a:rPr>
              <a:t>Selection</a:t>
            </a:r>
            <a:r>
              <a:rPr lang="hu-HU" altLang="hu-HU" sz="1700" dirty="0">
                <a:latin typeface="Palatino Linotype" panose="02040502050505030304" pitchFamily="18" charset="0"/>
              </a:rPr>
              <a:t> of m</a:t>
            </a:r>
            <a:r>
              <a:rPr lang="en-US" altLang="hu-HU" sz="1700" dirty="0" err="1">
                <a:latin typeface="Palatino Linotype" panose="02040502050505030304" pitchFamily="18" charset="0"/>
              </a:rPr>
              <a:t>ost</a:t>
            </a:r>
            <a:r>
              <a:rPr lang="en-US" altLang="hu-HU" sz="1700" dirty="0">
                <a:latin typeface="Palatino Linotype" panose="02040502050505030304" pitchFamily="18" charset="0"/>
              </a:rPr>
              <a:t> suitable </a:t>
            </a:r>
            <a:r>
              <a:rPr lang="en-US" altLang="hu-HU" sz="1700" dirty="0">
                <a:solidFill>
                  <a:schemeClr val="tx1"/>
                </a:solidFill>
                <a:latin typeface="Palatino Linotype" panose="02040502050505030304" pitchFamily="18" charset="0"/>
              </a:rPr>
              <a:t>polymer in which the active agent was encapsulated with a satisfying encapsulation efficiency.</a:t>
            </a:r>
          </a:p>
          <a:p>
            <a:pPr>
              <a:lnSpc>
                <a:spcPct val="120000"/>
              </a:lnSpc>
              <a:spcBef>
                <a:spcPts val="600"/>
              </a:spcBef>
              <a:buFont typeface="Wingdings" panose="05000000000000000000" pitchFamily="2" charset="2"/>
              <a:buChar char="§"/>
            </a:pPr>
            <a:endParaRPr lang="en-US" altLang="hu-HU" sz="1700" dirty="0">
              <a:solidFill>
                <a:schemeClr val="tx1"/>
              </a:solidFill>
              <a:latin typeface="Palatino Linotype" panose="02040502050505030304" pitchFamily="18" charset="0"/>
            </a:endParaRPr>
          </a:p>
        </p:txBody>
      </p:sp>
      <p:pic>
        <p:nvPicPr>
          <p:cNvPr id="12" name="Kép 2">
            <a:extLst>
              <a:ext uri="{FF2B5EF4-FFF2-40B4-BE49-F238E27FC236}">
                <a16:creationId xmlns:a16="http://schemas.microsoft.com/office/drawing/2014/main" id="{172E5C3A-32DE-4B77-90CB-15C50888D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06" y="3002643"/>
            <a:ext cx="8763614" cy="114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églalap 12">
            <a:extLst>
              <a:ext uri="{FF2B5EF4-FFF2-40B4-BE49-F238E27FC236}">
                <a16:creationId xmlns:a16="http://schemas.microsoft.com/office/drawing/2014/main" id="{4DE5BAAE-CF15-464F-B56F-FAA0AE895A26}"/>
              </a:ext>
            </a:extLst>
          </p:cNvPr>
          <p:cNvSpPr/>
          <p:nvPr/>
        </p:nvSpPr>
        <p:spPr>
          <a:xfrm>
            <a:off x="6369322" y="3850433"/>
            <a:ext cx="1742090" cy="281409"/>
          </a:xfrm>
          <a:prstGeom prst="rect">
            <a:avLst/>
          </a:pr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 name="Szövegdoboz 2">
            <a:extLst>
              <a:ext uri="{FF2B5EF4-FFF2-40B4-BE49-F238E27FC236}">
                <a16:creationId xmlns:a16="http://schemas.microsoft.com/office/drawing/2014/main" id="{CCFA2EF4-DC49-4829-B346-720848D98B31}"/>
              </a:ext>
            </a:extLst>
          </p:cNvPr>
          <p:cNvSpPr txBox="1"/>
          <p:nvPr/>
        </p:nvSpPr>
        <p:spPr>
          <a:xfrm>
            <a:off x="298143" y="4680614"/>
            <a:ext cx="8763614" cy="1061829"/>
          </a:xfrm>
          <a:prstGeom prst="rect">
            <a:avLst/>
          </a:prstGeom>
          <a:noFill/>
        </p:spPr>
        <p:txBody>
          <a:bodyPr wrap="square" rtlCol="0">
            <a:spAutoFit/>
          </a:bodyPr>
          <a:lstStyle/>
          <a:p>
            <a:pPr algn="just"/>
            <a:r>
              <a:rPr lang="en-US" altLang="hu-HU" sz="1500" dirty="0">
                <a:latin typeface="Palatino Linotype" panose="02040502050505030304" pitchFamily="18" charset="0"/>
              </a:rPr>
              <a:t>K</a:t>
            </a:r>
            <a:r>
              <a:rPr lang="hu-HU" altLang="hu-HU" sz="1500" dirty="0" err="1">
                <a:latin typeface="Palatino Linotype" panose="02040502050505030304" pitchFamily="18" charset="0"/>
              </a:rPr>
              <a:t>ántor</a:t>
            </a:r>
            <a:r>
              <a:rPr lang="hu-HU" altLang="hu-HU" sz="1500" dirty="0">
                <a:latin typeface="Palatino Linotype" panose="02040502050505030304" pitchFamily="18" charset="0"/>
              </a:rPr>
              <a:t> I., </a:t>
            </a:r>
            <a:r>
              <a:rPr lang="hu-HU" altLang="hu-HU" sz="1500" dirty="0" err="1">
                <a:latin typeface="Palatino Linotype" panose="02040502050505030304" pitchFamily="18" charset="0"/>
              </a:rPr>
              <a:t>Aparaschivei</a:t>
            </a:r>
            <a:r>
              <a:rPr lang="hu-HU" altLang="hu-HU" sz="1500" dirty="0">
                <a:latin typeface="Palatino Linotype" panose="02040502050505030304" pitchFamily="18" charset="0"/>
              </a:rPr>
              <a:t> D., </a:t>
            </a:r>
            <a:r>
              <a:rPr lang="hu-HU" altLang="hu-HU" sz="1500" dirty="0" err="1">
                <a:latin typeface="Palatino Linotype" panose="02040502050505030304" pitchFamily="18" charset="0"/>
              </a:rPr>
              <a:t>Todea</a:t>
            </a:r>
            <a:r>
              <a:rPr lang="hu-HU" altLang="hu-HU" sz="1500" dirty="0">
                <a:latin typeface="Palatino Linotype" panose="02040502050505030304" pitchFamily="18" charset="0"/>
              </a:rPr>
              <a:t> A., </a:t>
            </a:r>
            <a:r>
              <a:rPr lang="hu-HU" altLang="hu-HU" sz="1500" dirty="0" err="1">
                <a:latin typeface="Palatino Linotype" panose="02040502050505030304" pitchFamily="18" charset="0"/>
              </a:rPr>
              <a:t>Biró</a:t>
            </a:r>
            <a:r>
              <a:rPr lang="hu-HU" altLang="hu-HU" sz="1500" dirty="0">
                <a:latin typeface="Palatino Linotype" panose="02040502050505030304" pitchFamily="18" charset="0"/>
              </a:rPr>
              <a:t> E., Babos </a:t>
            </a:r>
            <a:r>
              <a:rPr lang="hu-HU" altLang="hu-HU" sz="1500" dirty="0" err="1">
                <a:latin typeface="Palatino Linotype" panose="02040502050505030304" pitchFamily="18" charset="0"/>
              </a:rPr>
              <a:t>Gy</a:t>
            </a:r>
            <a:r>
              <a:rPr lang="hu-HU" altLang="hu-HU" sz="1500" dirty="0">
                <a:latin typeface="Palatino Linotype" panose="02040502050505030304" pitchFamily="18" charset="0"/>
              </a:rPr>
              <a:t>., </a:t>
            </a:r>
            <a:r>
              <a:rPr lang="hu-HU" altLang="hu-HU" sz="1500" dirty="0" err="1">
                <a:latin typeface="Palatino Linotype" panose="02040502050505030304" pitchFamily="18" charset="0"/>
              </a:rPr>
              <a:t>Szerényi</a:t>
            </a:r>
            <a:r>
              <a:rPr lang="hu-HU" altLang="hu-HU" sz="1500" dirty="0">
                <a:latin typeface="Palatino Linotype" panose="02040502050505030304" pitchFamily="18" charset="0"/>
              </a:rPr>
              <a:t> D., Kakasi B., Péter F., </a:t>
            </a:r>
            <a:r>
              <a:rPr lang="ro-RO" altLang="hu-HU" sz="1500" dirty="0">
                <a:latin typeface="Palatino Linotype" panose="02040502050505030304" pitchFamily="18" charset="0"/>
              </a:rPr>
              <a:t>Șișu E, Feczkó T. 2021. Biocatalytic synthesis of poly[</a:t>
            </a:r>
            <a:r>
              <a:rPr lang="el-GR" altLang="hu-HU" sz="1500" dirty="0">
                <a:latin typeface="Palatino Linotype" panose="02040502050505030304" pitchFamily="18" charset="0"/>
              </a:rPr>
              <a:t>ε-</a:t>
            </a:r>
            <a:r>
              <a:rPr lang="ro-RO" altLang="hu-HU" sz="1500" dirty="0">
                <a:latin typeface="Palatino Linotype" panose="02040502050505030304" pitchFamily="18" charset="0"/>
              </a:rPr>
              <a:t>caprolactone-co-(12-hydroxystearate)] copolymer for sorafenib nanoformulation useful in drug delivery, </a:t>
            </a:r>
            <a:r>
              <a:rPr lang="ro-RO" altLang="hu-HU" sz="1500" i="1" dirty="0">
                <a:latin typeface="Palatino Linotype" panose="02040502050505030304" pitchFamily="18" charset="0"/>
              </a:rPr>
              <a:t>Catalysis Today</a:t>
            </a:r>
            <a:r>
              <a:rPr lang="ro-RO" altLang="hu-HU" sz="1500" dirty="0">
                <a:latin typeface="Palatino Linotype" panose="02040502050505030304" pitchFamily="18" charset="0"/>
              </a:rPr>
              <a:t>, 366, p. 195 – 201.</a:t>
            </a:r>
            <a:endParaRPr lang="en-US" altLang="hu-HU" sz="1500" dirty="0">
              <a:solidFill>
                <a:schemeClr val="tx1"/>
              </a:solidFill>
              <a:latin typeface="Palatino Linotype" panose="02040502050505030304" pitchFamily="18" charset="0"/>
            </a:endParaRPr>
          </a:p>
          <a:p>
            <a:endParaRPr lang="hu-HU" dirty="0"/>
          </a:p>
        </p:txBody>
      </p:sp>
    </p:spTree>
    <p:extLst>
      <p:ext uri="{BB962C8B-B14F-4D97-AF65-F5344CB8AC3E}">
        <p14:creationId xmlns:p14="http://schemas.microsoft.com/office/powerpoint/2010/main" val="227379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DB651492-45E2-4D6A-BB3F-243FD5BBB78E}"/>
              </a:ext>
            </a:extLst>
          </p:cNvPr>
          <p:cNvGraphicFramePr/>
          <p:nvPr>
            <p:extLst>
              <p:ext uri="{D42A27DB-BD31-4B8C-83A1-F6EECF244321}">
                <p14:modId xmlns:p14="http://schemas.microsoft.com/office/powerpoint/2010/main" val="1016838566"/>
              </p:ext>
            </p:extLst>
          </p:nvPr>
        </p:nvGraphicFramePr>
        <p:xfrm>
          <a:off x="1916153" y="382555"/>
          <a:ext cx="6856873" cy="3835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61D2D1D-E2EF-486F-9C89-6C4179AAAD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8" name="Élőláb helye 1">
            <a:extLst>
              <a:ext uri="{FF2B5EF4-FFF2-40B4-BE49-F238E27FC236}">
                <a16:creationId xmlns:a16="http://schemas.microsoft.com/office/drawing/2014/main" id="{A35FF44A-3457-4BDD-BCEC-FC93E9FC9D20}"/>
              </a:ext>
            </a:extLst>
          </p:cNvPr>
          <p:cNvSpPr>
            <a:spLocks noGrp="1"/>
          </p:cNvSpPr>
          <p:nvPr>
            <p:ph type="ftr" sz="quarter" idx="11"/>
          </p:nvPr>
        </p:nvSpPr>
        <p:spPr>
          <a:xfrm>
            <a:off x="3065463" y="6688731"/>
            <a:ext cx="3086100" cy="169269"/>
          </a:xfrm>
        </p:spPr>
        <p:txBody>
          <a:bodyPr/>
          <a:lstStyle/>
          <a:p>
            <a:pPr>
              <a:defRPr/>
            </a:pPr>
            <a:r>
              <a:rPr lang="hu-HU" sz="900" dirty="0">
                <a:latin typeface="Palatino Linotype" panose="02040502050505030304" pitchFamily="18" charset="0"/>
              </a:rPr>
              <a:t>8</a:t>
            </a:r>
            <a:endParaRPr lang="en-US" sz="900" dirty="0">
              <a:latin typeface="Palatino Linotype" panose="02040502050505030304" pitchFamily="18" charset="0"/>
            </a:endParaRPr>
          </a:p>
        </p:txBody>
      </p:sp>
      <p:sp>
        <p:nvSpPr>
          <p:cNvPr id="11" name="Tartalom helye 2">
            <a:extLst>
              <a:ext uri="{FF2B5EF4-FFF2-40B4-BE49-F238E27FC236}">
                <a16:creationId xmlns:a16="http://schemas.microsoft.com/office/drawing/2014/main" id="{A28A8C46-35F4-4DC8-ACC7-6371B7F9A64F}"/>
              </a:ext>
            </a:extLst>
          </p:cNvPr>
          <p:cNvSpPr>
            <a:spLocks noGrp="1" noChangeArrowheads="1"/>
          </p:cNvSpPr>
          <p:nvPr>
            <p:ph idx="1"/>
          </p:nvPr>
        </p:nvSpPr>
        <p:spPr>
          <a:xfrm>
            <a:off x="619626" y="1201249"/>
            <a:ext cx="8153400" cy="5274196"/>
          </a:xfrm>
        </p:spPr>
        <p:txBody>
          <a:bodyPr>
            <a:normAutofit/>
          </a:bodyPr>
          <a:lstStyle/>
          <a:p>
            <a:pPr>
              <a:lnSpc>
                <a:spcPct val="2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New active agent</a:t>
            </a:r>
            <a:r>
              <a:rPr lang="hu-HU" altLang="hu-HU" sz="1700" dirty="0">
                <a:solidFill>
                  <a:schemeClr val="tx1"/>
                </a:solidFill>
                <a:latin typeface="Palatino Linotype" panose="02040502050505030304" pitchFamily="18" charset="0"/>
              </a:rPr>
              <a:t>: </a:t>
            </a:r>
            <a:r>
              <a:rPr lang="en-US" altLang="hu-HU" sz="1700" b="1" dirty="0">
                <a:solidFill>
                  <a:schemeClr val="tx1"/>
                </a:solidFill>
                <a:latin typeface="Palatino Linotype" panose="02040502050505030304" pitchFamily="18" charset="0"/>
              </a:rPr>
              <a:t>Cisplatin</a:t>
            </a:r>
            <a:r>
              <a:rPr lang="en-US" altLang="hu-HU" sz="1700" dirty="0">
                <a:solidFill>
                  <a:schemeClr val="tx1"/>
                </a:solidFill>
                <a:latin typeface="Palatino Linotype" panose="02040502050505030304" pitchFamily="18" charset="0"/>
              </a:rPr>
              <a:t>.</a:t>
            </a:r>
          </a:p>
          <a:p>
            <a:pPr>
              <a:lnSpc>
                <a:spcPct val="2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Encapsulation possibility.</a:t>
            </a:r>
          </a:p>
          <a:p>
            <a:pPr lvl="1">
              <a:lnSpc>
                <a:spcPct val="2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PLGA (poly(lactic-co-glycolic acid))</a:t>
            </a:r>
          </a:p>
          <a:p>
            <a:pPr lvl="1">
              <a:lnSpc>
                <a:spcPct val="2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PCL (polycaprolactone)</a:t>
            </a:r>
          </a:p>
          <a:p>
            <a:pPr lvl="1">
              <a:lnSpc>
                <a:spcPct val="2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12CL, 16CL (hydroxy-stearic-acid epsilon-</a:t>
            </a:r>
            <a:r>
              <a:rPr lang="en-US" altLang="hu-HU" sz="1700" dirty="0" err="1">
                <a:solidFill>
                  <a:schemeClr val="tx1"/>
                </a:solidFill>
                <a:latin typeface="Palatino Linotype" panose="02040502050505030304" pitchFamily="18" charset="0"/>
              </a:rPr>
              <a:t>caprolatone</a:t>
            </a:r>
            <a:r>
              <a:rPr lang="en-US" altLang="hu-HU" sz="1700" dirty="0">
                <a:solidFill>
                  <a:schemeClr val="tx1"/>
                </a:solidFill>
                <a:latin typeface="Palatino Linotype" panose="02040502050505030304" pitchFamily="18" charset="0"/>
              </a:rPr>
              <a:t> copolymer</a:t>
            </a:r>
            <a:r>
              <a:rPr lang="hu-HU" altLang="hu-HU" sz="1700" dirty="0">
                <a:solidFill>
                  <a:schemeClr val="tx1"/>
                </a:solidFill>
                <a:latin typeface="Palatino Linotype" panose="02040502050505030304" pitchFamily="18" charset="0"/>
              </a:rPr>
              <a:t>s</a:t>
            </a:r>
            <a:r>
              <a:rPr lang="en-US" altLang="hu-HU" sz="1700" dirty="0">
                <a:solidFill>
                  <a:schemeClr val="tx1"/>
                </a:solidFill>
                <a:latin typeface="Palatino Linotype" panose="02040502050505030304" pitchFamily="18" charset="0"/>
              </a:rPr>
              <a:t>)</a:t>
            </a:r>
          </a:p>
          <a:p>
            <a:pPr>
              <a:lnSpc>
                <a:spcPct val="250000"/>
              </a:lnSpc>
              <a:spcBef>
                <a:spcPts val="600"/>
              </a:spcBef>
              <a:buFont typeface="Wingdings" panose="05000000000000000000" pitchFamily="2" charset="2"/>
              <a:buChar char="§"/>
            </a:pPr>
            <a:r>
              <a:rPr lang="en-US" altLang="hu-HU" sz="1700" dirty="0">
                <a:solidFill>
                  <a:schemeClr val="tx1"/>
                </a:solidFill>
                <a:latin typeface="Palatino Linotype" panose="02040502050505030304" pitchFamily="18" charset="0"/>
              </a:rPr>
              <a:t> Co-encapsulation</a:t>
            </a:r>
            <a:r>
              <a:rPr lang="hu-HU" altLang="hu-HU" sz="1700" dirty="0">
                <a:latin typeface="Palatino Linotype" panose="02040502050505030304" pitchFamily="18" charset="0"/>
              </a:rPr>
              <a:t>: </a:t>
            </a:r>
            <a:r>
              <a:rPr lang="en-US" altLang="hu-HU" sz="1700" b="1" dirty="0">
                <a:solidFill>
                  <a:schemeClr val="tx1"/>
                </a:solidFill>
                <a:latin typeface="Palatino Linotype" panose="02040502050505030304" pitchFamily="18" charset="0"/>
              </a:rPr>
              <a:t>Sorafenib</a:t>
            </a:r>
            <a:r>
              <a:rPr lang="en-US" altLang="hu-HU" sz="1700" dirty="0">
                <a:solidFill>
                  <a:schemeClr val="tx1"/>
                </a:solidFill>
                <a:latin typeface="Palatino Linotype" panose="02040502050505030304" pitchFamily="18" charset="0"/>
              </a:rPr>
              <a:t>. </a:t>
            </a:r>
          </a:p>
        </p:txBody>
      </p:sp>
      <p:sp>
        <p:nvSpPr>
          <p:cNvPr id="9" name="TextBox 6">
            <a:extLst>
              <a:ext uri="{FF2B5EF4-FFF2-40B4-BE49-F238E27FC236}">
                <a16:creationId xmlns:a16="http://schemas.microsoft.com/office/drawing/2014/main" id="{A1BE7904-86D4-47C6-8B2F-811D51CB9F4C}"/>
              </a:ext>
            </a:extLst>
          </p:cNvPr>
          <p:cNvSpPr txBox="1"/>
          <p:nvPr/>
        </p:nvSpPr>
        <p:spPr>
          <a:xfrm>
            <a:off x="609600" y="6858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Encapsulati</a:t>
            </a:r>
            <a:r>
              <a:rPr lang="fr-FR" sz="2400" b="1" dirty="0">
                <a:solidFill>
                  <a:prstClr val="black"/>
                </a:solidFill>
                <a:latin typeface="Palatino Linotype" panose="02040502050505030304" pitchFamily="18" charset="0"/>
              </a:rPr>
              <a:t>ng polymer</a:t>
            </a:r>
            <a:endParaRPr kumimoji="0" lang="fr-FR"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24613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8.3|1.1|1.5|1.6"/>
</p:tagLst>
</file>

<file path=ppt/tags/tag2.xml><?xml version="1.0" encoding="utf-8"?>
<p:tagLst xmlns:a="http://schemas.openxmlformats.org/drawingml/2006/main" xmlns:r="http://schemas.openxmlformats.org/officeDocument/2006/relationships" xmlns:p="http://schemas.openxmlformats.org/presentationml/2006/main">
  <p:tag name="TIMING" val="|30.9|5|4|16.1"/>
</p:tagLst>
</file>

<file path=ppt/tags/tag3.xml><?xml version="1.0" encoding="utf-8"?>
<p:tagLst xmlns:a="http://schemas.openxmlformats.org/drawingml/2006/main" xmlns:r="http://schemas.openxmlformats.org/officeDocument/2006/relationships" xmlns:p="http://schemas.openxmlformats.org/presentationml/2006/main">
  <p:tag name="TIMING" val="|22.5|13.3"/>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1.2|2.7|3|5.7"/>
</p:tagLst>
</file>

<file path=ppt/tags/tag6.xml><?xml version="1.0" encoding="utf-8"?>
<p:tagLst xmlns:a="http://schemas.openxmlformats.org/drawingml/2006/main" xmlns:r="http://schemas.openxmlformats.org/officeDocument/2006/relationships" xmlns:p="http://schemas.openxmlformats.org/presentationml/2006/main">
  <p:tag name="TIMING" val="|30.2"/>
</p:tagLst>
</file>

<file path=ppt/tags/tag7.xml><?xml version="1.0" encoding="utf-8"?>
<p:tagLst xmlns:a="http://schemas.openxmlformats.org/drawingml/2006/main" xmlns:r="http://schemas.openxmlformats.org/officeDocument/2006/relationships" xmlns:p="http://schemas.openxmlformats.org/presentationml/2006/main">
  <p:tag name="TIMING" val="|27.1|26.6"/>
</p:tagLst>
</file>

<file path=ppt/tags/tag8.xml><?xml version="1.0" encoding="utf-8"?>
<p:tagLst xmlns:a="http://schemas.openxmlformats.org/drawingml/2006/main" xmlns:r="http://schemas.openxmlformats.org/officeDocument/2006/relationships" xmlns:p="http://schemas.openxmlformats.org/presentationml/2006/main">
  <p:tag name="TIMING" val="|17.3"/>
</p:tagLst>
</file>

<file path=ppt/tags/tag9.xml><?xml version="1.0" encoding="utf-8"?>
<p:tagLst xmlns:a="http://schemas.openxmlformats.org/drawingml/2006/main" xmlns:r="http://schemas.openxmlformats.org/officeDocument/2006/relationships" xmlns:p="http://schemas.openxmlformats.org/presentationml/2006/main">
  <p:tag name="TIMING" val="|8.8|8.1"/>
</p:tagLst>
</file>

<file path=ppt/theme/theme1.xml><?xml version="1.0" encoding="utf-8"?>
<a:theme xmlns:a="http://schemas.openxmlformats.org/drawingml/2006/main" name="Office Theme">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17322</TotalTime>
  <Words>2732</Words>
  <Application>Microsoft Office PowerPoint</Application>
  <PresentationFormat>On-screen Show (4:3)</PresentationFormat>
  <Paragraphs>225</Paragraphs>
  <Slides>22</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Palatino Linotype</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PC</dc:creator>
  <cp:lastModifiedBy>AdminEB</cp:lastModifiedBy>
  <cp:revision>657</cp:revision>
  <dcterms:created xsi:type="dcterms:W3CDTF">2019-06-19T14:38:29Z</dcterms:created>
  <dcterms:modified xsi:type="dcterms:W3CDTF">2021-04-29T19:52:49Z</dcterms:modified>
</cp:coreProperties>
</file>