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3"/>
  </p:notesMasterIdLst>
  <p:sldIdLst>
    <p:sldId id="261" r:id="rId2"/>
    <p:sldId id="265" r:id="rId3"/>
    <p:sldId id="268" r:id="rId4"/>
    <p:sldId id="263" r:id="rId5"/>
    <p:sldId id="266" r:id="rId6"/>
    <p:sldId id="272" r:id="rId7"/>
    <p:sldId id="267" r:id="rId8"/>
    <p:sldId id="269" r:id="rId9"/>
    <p:sldId id="260" r:id="rId10"/>
    <p:sldId id="258" r:id="rId11"/>
    <p:sldId id="271" r:id="rId12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Bawin" initials="TB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5" autoAdjust="0"/>
    <p:restoredTop sz="94602" autoAdjust="0"/>
  </p:normalViewPr>
  <p:slideViewPr>
    <p:cSldViewPr>
      <p:cViewPr>
        <p:scale>
          <a:sx n="60" d="100"/>
          <a:sy n="60" d="100"/>
        </p:scale>
        <p:origin x="-1044" y="-9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3C66A-D6E9-40BE-9966-5313C15FB3EA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DE0D4-7DC5-4904-830C-F94217CAE7E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316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5B-FC68-471C-AB31-E1A426677169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ED-7988-4216-BFAF-52EB039B4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561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5B-FC68-471C-AB31-E1A426677169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ED-7988-4216-BFAF-52EB039B4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23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5B-FC68-471C-AB31-E1A426677169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ED-7988-4216-BFAF-52EB039B4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091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5B-FC68-471C-AB31-E1A426677169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ED-7988-4216-BFAF-52EB039B4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2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5B-FC68-471C-AB31-E1A426677169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ED-7988-4216-BFAF-52EB039B4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069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5B-FC68-471C-AB31-E1A426677169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ED-7988-4216-BFAF-52EB039B4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477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5B-FC68-471C-AB31-E1A426677169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ED-7988-4216-BFAF-52EB039B4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011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5B-FC68-471C-AB31-E1A426677169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ED-7988-4216-BFAF-52EB039B4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187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5B-FC68-471C-AB31-E1A426677169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ED-7988-4216-BFAF-52EB039B4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291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5B-FC68-471C-AB31-E1A426677169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ED-7988-4216-BFAF-52EB039B4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313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5B-FC68-471C-AB31-E1A426677169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80ED-7988-4216-BFAF-52EB039B4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463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6B5B-FC68-471C-AB31-E1A426677169}" type="datetimeFigureOut">
              <a:rPr lang="fr-BE" smtClean="0"/>
              <a:t>09-06-21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80ED-7988-4216-BFAF-52EB039B4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22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tags" Target="../tags/tag7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9018" cy="570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36" y="4585692"/>
            <a:ext cx="3016424" cy="108012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600" i="1" dirty="0">
                <a:solidFill>
                  <a:srgbClr val="000000"/>
                </a:solidFill>
                <a:latin typeface="Gill Sans MT" panose="020B0502020104020203" pitchFamily="34" charset="0"/>
              </a:rPr>
              <a:t>Thomas </a:t>
            </a:r>
            <a:r>
              <a:rPr lang="en-US" sz="16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Bawin</a:t>
            </a:r>
            <a:r>
              <a:rPr lang="en-US" sz="1600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fr-BE" sz="1600" i="1" dirty="0">
                <a:solidFill>
                  <a:srgbClr val="000000"/>
                </a:solidFill>
                <a:latin typeface="Gill Sans MT" panose="020B0502020104020203" pitchFamily="34" charset="0"/>
              </a:rPr>
              <a:t>Françoise </a:t>
            </a:r>
            <a:r>
              <a:rPr lang="fr-BE" sz="16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Assogba-Komlan</a:t>
            </a:r>
            <a:r>
              <a:rPr lang="fr-BE" sz="1600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endParaRPr lang="fr-BE" sz="1600" i="1" baseline="300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l">
              <a:spcBef>
                <a:spcPts val="0"/>
              </a:spcBef>
            </a:pPr>
            <a:r>
              <a:rPr lang="fr-BE" sz="1600" i="1" dirty="0">
                <a:solidFill>
                  <a:srgbClr val="000000"/>
                </a:solidFill>
                <a:latin typeface="Gill Sans MT" panose="020B0502020104020203" pitchFamily="34" charset="0"/>
              </a:rPr>
              <a:t>Armel G.C. </a:t>
            </a:r>
            <a:r>
              <a:rPr lang="fr-BE" sz="16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Mensah</a:t>
            </a:r>
            <a:r>
              <a:rPr lang="fr-BE" sz="1600" i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endParaRPr lang="en-US" sz="1600" i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l">
              <a:spcBef>
                <a:spcPts val="0"/>
              </a:spcBef>
            </a:pPr>
            <a:r>
              <a:rPr lang="fr-BE" sz="1600" i="1" dirty="0">
                <a:solidFill>
                  <a:srgbClr val="000000"/>
                </a:solidFill>
                <a:latin typeface="Gill Sans MT" panose="020B0502020104020203" pitchFamily="34" charset="0"/>
              </a:rPr>
              <a:t>Frédéric </a:t>
            </a:r>
            <a:r>
              <a:rPr lang="fr-BE" sz="16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Francis</a:t>
            </a:r>
            <a:endParaRPr lang="en-US" sz="1600" b="1" i="1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209428"/>
            <a:ext cx="9153209" cy="144104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latin typeface="Gill Sans MT" panose="020B0502020104020203" pitchFamily="34" charset="0"/>
              </a:rPr>
              <a:t>Repellent effect of basil (</a:t>
            </a:r>
            <a:r>
              <a:rPr lang="en-US" sz="2800" b="1" i="1" dirty="0">
                <a:latin typeface="Gill Sans MT" panose="020B0502020104020203" pitchFamily="34" charset="0"/>
              </a:rPr>
              <a:t>Ocimum</a:t>
            </a:r>
            <a:r>
              <a:rPr lang="en-US" sz="2800" b="1" dirty="0">
                <a:latin typeface="Gill Sans MT" panose="020B0502020104020203" pitchFamily="34" charset="0"/>
              </a:rPr>
              <a:t> spp) on pea aphid </a:t>
            </a:r>
            <a:r>
              <a:rPr lang="en-US" sz="2800" dirty="0">
                <a:latin typeface="Gill Sans MT" panose="020B0502020104020203" pitchFamily="34" charset="0"/>
              </a:rPr>
              <a:t>(</a:t>
            </a:r>
            <a:r>
              <a:rPr lang="en-US" sz="2800" i="1" dirty="0">
                <a:latin typeface="Gill Sans MT" panose="020B0502020104020203" pitchFamily="34" charset="0"/>
              </a:rPr>
              <a:t>Acyrthosiphon pisum</a:t>
            </a:r>
            <a:r>
              <a:rPr lang="en-US" sz="2800" dirty="0">
                <a:latin typeface="Gill Sans MT" panose="020B0502020104020203" pitchFamily="34" charset="0"/>
              </a:rPr>
              <a:t> Harris)</a:t>
            </a:r>
            <a:r>
              <a:rPr lang="en-US" sz="2800" b="1" dirty="0">
                <a:latin typeface="Gill Sans MT" panose="020B0502020104020203" pitchFamily="34" charset="0"/>
              </a:rPr>
              <a:t> and potential use in crops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3649588"/>
            <a:ext cx="3257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i="1" dirty="0">
                <a:solidFill>
                  <a:srgbClr val="FFFF00"/>
                </a:solidFill>
                <a:latin typeface="Gill Sans MT" panose="020B0502020104020203" pitchFamily="34" charset="0"/>
              </a:rPr>
              <a:t>Boni Barthélémy Yarou</a:t>
            </a:r>
            <a:endParaRPr lang="en-US" sz="2400" b="1" i="1" dirty="0">
              <a:solidFill>
                <a:srgbClr val="FFFF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3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3573" y="4002710"/>
            <a:ext cx="7078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i="1" dirty="0"/>
              <a:t>O. basilicum </a:t>
            </a:r>
            <a:r>
              <a:rPr lang="fr-BE" b="1" dirty="0" err="1" smtClean="0"/>
              <a:t>induced</a:t>
            </a:r>
            <a:r>
              <a:rPr lang="fr-BE" b="1" dirty="0" smtClean="0"/>
              <a:t> </a:t>
            </a:r>
            <a:r>
              <a:rPr lang="fr-BE" b="1" dirty="0"/>
              <a:t>a </a:t>
            </a:r>
            <a:r>
              <a:rPr lang="fr-BE" b="1" dirty="0" err="1"/>
              <a:t>stronger</a:t>
            </a:r>
            <a:r>
              <a:rPr lang="fr-BE" b="1" dirty="0"/>
              <a:t> repellent </a:t>
            </a:r>
            <a:r>
              <a:rPr lang="fr-BE" b="1" dirty="0" err="1"/>
              <a:t>effect</a:t>
            </a:r>
            <a:r>
              <a:rPr lang="fr-BE" b="1" dirty="0"/>
              <a:t> on </a:t>
            </a:r>
            <a:r>
              <a:rPr lang="fr-BE" b="1" i="1" dirty="0"/>
              <a:t>A. pisum</a:t>
            </a:r>
            <a:r>
              <a:rPr lang="fr-BE" b="1" dirty="0"/>
              <a:t> </a:t>
            </a:r>
            <a:r>
              <a:rPr lang="fr-BE" b="1" dirty="0" err="1"/>
              <a:t>compared</a:t>
            </a:r>
            <a:r>
              <a:rPr lang="fr-BE" b="1" dirty="0"/>
              <a:t> to </a:t>
            </a:r>
            <a:r>
              <a:rPr lang="fr-BE" b="1" i="1" dirty="0"/>
              <a:t>O. gratissimum</a:t>
            </a:r>
            <a:r>
              <a:rPr lang="fr-BE" b="1" dirty="0"/>
              <a:t>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496" y="102032"/>
            <a:ext cx="521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>
                <a:solidFill>
                  <a:srgbClr val="7030A0"/>
                </a:solidFill>
                <a:latin typeface="Gill Sans MT" panose="020B0502020104020203" pitchFamily="34" charset="0"/>
              </a:rPr>
              <a:t>Conclusion &amp; Perspectives</a:t>
            </a:r>
            <a:endParaRPr lang="en-US" sz="3200" b="1" dirty="0">
              <a:solidFill>
                <a:srgbClr val="7030A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0" y="697260"/>
            <a:ext cx="9144000" cy="0"/>
          </a:xfrm>
          <a:prstGeom prst="line">
            <a:avLst/>
          </a:prstGeom>
          <a:ln w="88900" cmpd="thickThin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1270043" y="1101862"/>
            <a:ext cx="1994498" cy="2814486"/>
            <a:chOff x="4746470" y="2785492"/>
            <a:chExt cx="1768173" cy="2550802"/>
          </a:xfrm>
        </p:grpSpPr>
        <p:pic>
          <p:nvPicPr>
            <p:cNvPr id="6" name="Picture 72" descr="C:\Users\SONY\Desktop\Obasilici 0102.pn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1" t="8269" b="7394"/>
            <a:stretch>
              <a:fillRect/>
            </a:stretch>
          </p:blipFill>
          <p:spPr bwMode="auto">
            <a:xfrm>
              <a:off x="4746470" y="2785492"/>
              <a:ext cx="1768173" cy="217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023956" y="4966962"/>
              <a:ext cx="1301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Gill Sans MT" panose="020B0502020104020203" pitchFamily="34" charset="0"/>
                </a:rPr>
                <a:t>O.</a:t>
              </a:r>
              <a:r>
                <a:rPr lang="en-US" dirty="0">
                  <a:latin typeface="Gill Sans MT" panose="020B0502020104020203" pitchFamily="34" charset="0"/>
                </a:rPr>
                <a:t> </a:t>
              </a:r>
              <a:r>
                <a:rPr lang="en-US" i="1" dirty="0">
                  <a:latin typeface="Gill Sans MT" panose="020B0502020104020203" pitchFamily="34" charset="0"/>
                </a:rPr>
                <a:t>basilicum</a:t>
              </a:r>
              <a:r>
                <a:rPr lang="en-US" dirty="0">
                  <a:latin typeface="Gill Sans MT" panose="020B0502020104020203" pitchFamily="34" charset="0"/>
                </a:rPr>
                <a:t> 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940152" y="1097541"/>
            <a:ext cx="2023600" cy="2803312"/>
            <a:chOff x="7098506" y="2785492"/>
            <a:chExt cx="1793973" cy="2540675"/>
          </a:xfrm>
        </p:grpSpPr>
        <p:pic>
          <p:nvPicPr>
            <p:cNvPr id="9" name="Picture 3" descr="C:\Users\YAROU\Desktop\Photos_PNG\Go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7" t="20512" r="3375" b="5415"/>
            <a:stretch>
              <a:fillRect/>
            </a:stretch>
          </p:blipFill>
          <p:spPr bwMode="auto">
            <a:xfrm>
              <a:off x="7098506" y="2785492"/>
              <a:ext cx="1793973" cy="217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438170" y="4956835"/>
              <a:ext cx="1454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Gill Sans MT" panose="020B0502020104020203" pitchFamily="34" charset="0"/>
                </a:rPr>
                <a:t>O. gratissimum</a:t>
              </a:r>
              <a:endParaRPr lang="en-US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11" name="Demi-cadre 10"/>
          <p:cNvSpPr/>
          <p:nvPr/>
        </p:nvSpPr>
        <p:spPr>
          <a:xfrm rot="8488502">
            <a:off x="3548029" y="1729773"/>
            <a:ext cx="1231491" cy="1239099"/>
          </a:xfrm>
          <a:prstGeom prst="halfFrame">
            <a:avLst>
              <a:gd name="adj1" fmla="val 27982"/>
              <a:gd name="adj2" fmla="val 239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008" y="516175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b="1" dirty="0"/>
              <a:t>Carry out assays under field conditions to validate the results.</a:t>
            </a:r>
          </a:p>
        </p:txBody>
      </p:sp>
    </p:spTree>
    <p:extLst>
      <p:ext uri="{BB962C8B-B14F-4D97-AF65-F5344CB8AC3E}">
        <p14:creationId xmlns:p14="http://schemas.microsoft.com/office/powerpoint/2010/main" val="404189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3923928" y="385796"/>
            <a:ext cx="4696087" cy="815520"/>
            <a:chOff x="3923928" y="193204"/>
            <a:chExt cx="4696087" cy="815520"/>
          </a:xfrm>
        </p:grpSpPr>
        <p:pic>
          <p:nvPicPr>
            <p:cNvPr id="4" name="Picture 56" descr="C:\Users\SONY\Desktop\dream.pn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93204"/>
              <a:ext cx="2417465" cy="76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1" descr="Logo novo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254" y="193204"/>
              <a:ext cx="2106761" cy="81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ZoneTexte 1"/>
          <p:cNvSpPr txBox="1"/>
          <p:nvPr/>
        </p:nvSpPr>
        <p:spPr>
          <a:xfrm>
            <a:off x="209239" y="2425452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 BERKLEY" panose="02000000000000000000" pitchFamily="2" charset="0"/>
              </a:rPr>
              <a:t>Thanks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3705745" y="1686331"/>
            <a:ext cx="4898703" cy="1459201"/>
            <a:chOff x="5946682" y="2272296"/>
            <a:chExt cx="4898703" cy="1459201"/>
          </a:xfrm>
        </p:grpSpPr>
        <p:pic>
          <p:nvPicPr>
            <p:cNvPr id="6" name="Picture 39" descr="Gembloux Agro-Bio Tech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682" y="2349497"/>
              <a:ext cx="2491104" cy="137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64" descr="zoolo2.b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7486" y="2272296"/>
              <a:ext cx="1647899" cy="1459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image2.png" descr="orld Vegetable Center recrute un assistant de recherche et en suivi et  évaluation d'im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2555775" y="4441676"/>
            <a:ext cx="3921011" cy="1008112"/>
          </a:xfrm>
          <a:prstGeom prst="rect">
            <a:avLst/>
          </a:prstGeom>
          <a:ln/>
        </p:spPr>
      </p:pic>
      <p:pic>
        <p:nvPicPr>
          <p:cNvPr id="12" name="Picture 29" descr="Accueil - INRAB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693624"/>
            <a:ext cx="1858275" cy="175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5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5496" y="40477"/>
            <a:ext cx="24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>
                <a:solidFill>
                  <a:srgbClr val="00B050"/>
                </a:solidFill>
                <a:latin typeface="Gill Sans MT" panose="020B0502020104020203" pitchFamily="34" charset="0"/>
              </a:rPr>
              <a:t>Background</a:t>
            </a:r>
            <a:endParaRPr lang="en-US" sz="3200" b="1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25252"/>
            <a:ext cx="9144000" cy="0"/>
          </a:xfrm>
          <a:prstGeom prst="line">
            <a:avLst/>
          </a:prstGeom>
          <a:ln w="88900" cmpd="thickThin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2"/>
          <p:cNvGrpSpPr>
            <a:grpSpLocks/>
          </p:cNvGrpSpPr>
          <p:nvPr/>
        </p:nvGrpSpPr>
        <p:grpSpPr bwMode="auto">
          <a:xfrm>
            <a:off x="3960140" y="934002"/>
            <a:ext cx="2052020" cy="2499562"/>
            <a:chOff x="547585" y="2174875"/>
            <a:chExt cx="4106582" cy="3951288"/>
          </a:xfrm>
        </p:grpSpPr>
        <p:pic>
          <p:nvPicPr>
            <p:cNvPr id="13" name="Picture 2" descr="http://www.cirad.fr/var/cirad/storage/images/media/import-dossiers/images-et-fichiers-resultats-2014/es-basset-mens-fig-4w/106779-1-fre-FR/es-basset-mens-fig-4w_lightbox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7" y="2174875"/>
              <a:ext cx="4106580" cy="3951288"/>
            </a:xfrm>
            <a:prstGeom prst="roundRect">
              <a:avLst>
                <a:gd name="adj" fmla="val 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82"/>
            <p:cNvSpPr>
              <a:spLocks noChangeArrowheads="1"/>
            </p:cNvSpPr>
            <p:nvPr/>
          </p:nvSpPr>
          <p:spPr bwMode="auto">
            <a:xfrm>
              <a:off x="547585" y="5787368"/>
              <a:ext cx="2625377" cy="325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BE" altLang="fr-FR" sz="8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 (© A. Perrin/</a:t>
              </a:r>
              <a:r>
                <a:rPr lang="fr-BE" altLang="fr-FR" sz="800" b="1" dirty="0" err="1">
                  <a:solidFill>
                    <a:schemeClr val="bg1"/>
                  </a:solidFill>
                  <a:latin typeface="Gill Sans MT" panose="020B0502020104020203" pitchFamily="34" charset="0"/>
                </a:rPr>
                <a:t>Cirad</a:t>
              </a:r>
              <a:r>
                <a:rPr lang="fr-BE" altLang="fr-FR" sz="8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)</a:t>
              </a:r>
              <a:endParaRPr lang="fr-FR" altLang="fr-FR" sz="8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5578" y="875044"/>
            <a:ext cx="2819994" cy="2165381"/>
            <a:chOff x="55578" y="875044"/>
            <a:chExt cx="2819994" cy="2165381"/>
          </a:xfrm>
        </p:grpSpPr>
        <p:sp>
          <p:nvSpPr>
            <p:cNvPr id="2" name="Rectangle 1"/>
            <p:cNvSpPr/>
            <p:nvPr/>
          </p:nvSpPr>
          <p:spPr>
            <a:xfrm>
              <a:off x="139268" y="2209428"/>
              <a:ext cx="27363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>
                  <a:latin typeface="Gill Sans MT" panose="020B0502020104020203" pitchFamily="34" charset="0"/>
                </a:rPr>
                <a:t>Aphids are one of the most important crop pests in the world </a:t>
              </a:r>
              <a:r>
                <a:rPr lang="en-US" sz="1200" dirty="0">
                  <a:latin typeface="Gill Sans MT" panose="020B0502020104020203" pitchFamily="34" charset="0"/>
                </a:rPr>
                <a:t>(</a:t>
              </a:r>
              <a:r>
                <a:rPr lang="en-US" sz="1050" dirty="0"/>
                <a:t>Blackman &amp; </a:t>
              </a:r>
              <a:r>
                <a:rPr lang="en-US" sz="1050" dirty="0" err="1"/>
                <a:t>Eastop</a:t>
              </a:r>
              <a:r>
                <a:rPr lang="en-US" sz="1050" dirty="0"/>
                <a:t>, 2007</a:t>
              </a:r>
              <a:r>
                <a:rPr lang="en-US" sz="1200" dirty="0">
                  <a:latin typeface="Gill Sans MT" panose="020B0502020104020203" pitchFamily="34" charset="0"/>
                </a:rPr>
                <a:t>)</a:t>
              </a: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79511" y="875044"/>
              <a:ext cx="2245757" cy="1359525"/>
              <a:chOff x="1451082" y="3057554"/>
              <a:chExt cx="2679700" cy="1622223"/>
            </a:xfrm>
          </p:grpSpPr>
          <p:pic>
            <p:nvPicPr>
              <p:cNvPr id="2050" name="Picture 2" descr="https://influentialpoints.com/Images/Acyrthosiphon_pisum_Lathyrus_odoratus_biotypeI_aptera_and_nymph_c2013-06-15_19-07-34ew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17" t="11642" r="7370" b="10435"/>
              <a:stretch/>
            </p:blipFill>
            <p:spPr bwMode="auto">
              <a:xfrm>
                <a:off x="1451082" y="3057554"/>
                <a:ext cx="2679700" cy="1622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451082" y="4254046"/>
                <a:ext cx="2679700" cy="403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https://influentialpoints.com/Gallery/Acyrthosiphon_pisum_Pea_aphid.htm</a:t>
                </a:r>
              </a:p>
            </p:txBody>
          </p:sp>
        </p:grpSp>
        <p:sp>
          <p:nvSpPr>
            <p:cNvPr id="3" name="Ellipse 2"/>
            <p:cNvSpPr/>
            <p:nvPr/>
          </p:nvSpPr>
          <p:spPr>
            <a:xfrm>
              <a:off x="55578" y="2047057"/>
              <a:ext cx="216000" cy="216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1</a:t>
              </a:r>
              <a:endParaRPr lang="en-US" sz="11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868144" y="803408"/>
            <a:ext cx="3126244" cy="2616101"/>
            <a:chOff x="5868144" y="803408"/>
            <a:chExt cx="3126244" cy="2616101"/>
          </a:xfrm>
        </p:grpSpPr>
        <p:sp>
          <p:nvSpPr>
            <p:cNvPr id="15" name="Rectangle 14"/>
            <p:cNvSpPr/>
            <p:nvPr/>
          </p:nvSpPr>
          <p:spPr>
            <a:xfrm>
              <a:off x="6042060" y="803408"/>
              <a:ext cx="2952328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Gill Sans MT" panose="020B0502020104020203" pitchFamily="34" charset="0"/>
                </a:rPr>
                <a:t>Synthetic </a:t>
              </a:r>
              <a:r>
                <a:rPr lang="en-US" dirty="0" smtClean="0">
                  <a:latin typeface="Gill Sans MT" panose="020B0502020104020203" pitchFamily="34" charset="0"/>
                </a:rPr>
                <a:t> : </a:t>
              </a:r>
              <a:endParaRPr lang="en-US" dirty="0">
                <a:latin typeface="Gill Sans MT" panose="020B0502020104020203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dirty="0">
                  <a:latin typeface="Gill Sans MT" panose="020B0502020104020203" pitchFamily="34" charset="0"/>
                </a:rPr>
                <a:t>Induce resistance effects on aphid </a:t>
              </a:r>
              <a:r>
                <a:rPr lang="en-US" sz="1000" dirty="0">
                  <a:latin typeface="Gill Sans MT" panose="020B0502020104020203" pitchFamily="34" charset="0"/>
                </a:rPr>
                <a:t>(</a:t>
              </a:r>
              <a:r>
                <a:rPr lang="en-US" sz="1000" dirty="0" err="1"/>
                <a:t>Diabaté</a:t>
              </a:r>
              <a:r>
                <a:rPr lang="en-US" sz="1000" dirty="0"/>
                <a:t> et al</a:t>
              </a:r>
              <a:r>
                <a:rPr lang="en-US" sz="1000" i="1" dirty="0"/>
                <a:t>.</a:t>
              </a:r>
              <a:r>
                <a:rPr lang="en-US" sz="1000" dirty="0"/>
                <a:t>, 2014; </a:t>
              </a:r>
              <a:r>
                <a:rPr lang="en-US" sz="1000" dirty="0" err="1"/>
                <a:t>Nikolova</a:t>
              </a:r>
              <a:r>
                <a:rPr lang="en-US" sz="1000" dirty="0"/>
                <a:t> &amp; Georgieva, 2014)</a:t>
              </a:r>
              <a:endParaRPr lang="en-US" sz="900" dirty="0">
                <a:latin typeface="Gill Sans MT" panose="020B0502020104020203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dirty="0">
                  <a:latin typeface="Gill Sans MT" panose="020B0502020104020203" pitchFamily="34" charset="0"/>
                </a:rPr>
                <a:t>Produce negative effects on non-target organisms</a:t>
              </a:r>
            </a:p>
            <a:p>
              <a:pPr marL="285750" indent="-285750">
                <a:buFontTx/>
                <a:buChar char="-"/>
              </a:pPr>
              <a:r>
                <a:rPr lang="en-US" dirty="0">
                  <a:latin typeface="Gill Sans MT" panose="020B0502020104020203" pitchFamily="34" charset="0"/>
                </a:rPr>
                <a:t>Produce harmful  effects on  environment and human health </a:t>
              </a:r>
              <a:r>
                <a:rPr lang="en-US" sz="1000" dirty="0">
                  <a:latin typeface="Gill Sans MT" panose="020B0502020104020203" pitchFamily="34" charset="0"/>
                </a:rPr>
                <a:t>(</a:t>
              </a:r>
              <a:r>
                <a:rPr lang="en-US" sz="1000" dirty="0" err="1"/>
                <a:t>Ndakidemi</a:t>
              </a:r>
              <a:r>
                <a:rPr lang="en-US" sz="1000" dirty="0"/>
                <a:t> et al., 2016; </a:t>
              </a:r>
              <a:r>
                <a:rPr lang="en-US" sz="1000" dirty="0" err="1"/>
                <a:t>Sankoh</a:t>
              </a:r>
              <a:r>
                <a:rPr lang="en-US" sz="1000" dirty="0"/>
                <a:t> et al., 2016</a:t>
              </a:r>
              <a:r>
                <a:rPr lang="en-US" sz="1000" dirty="0">
                  <a:latin typeface="Gill Sans MT" panose="020B0502020104020203" pitchFamily="34" charset="0"/>
                </a:rPr>
                <a:t>).</a:t>
              </a:r>
              <a:endParaRPr lang="en-US" sz="1000" b="1" dirty="0">
                <a:latin typeface="Gill Sans MT" panose="020B0502020104020203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5868144" y="913308"/>
              <a:ext cx="216000" cy="216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77811" y="3433564"/>
            <a:ext cx="6078365" cy="646331"/>
            <a:chOff x="77811" y="3433564"/>
            <a:chExt cx="6078365" cy="646331"/>
          </a:xfrm>
        </p:grpSpPr>
        <p:sp>
          <p:nvSpPr>
            <p:cNvPr id="6" name="Rectangle 5"/>
            <p:cNvSpPr/>
            <p:nvPr/>
          </p:nvSpPr>
          <p:spPr>
            <a:xfrm>
              <a:off x="211300" y="3433564"/>
              <a:ext cx="59448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>
                  <a:latin typeface="Gill Sans MT" panose="020B0502020104020203" pitchFamily="34" charset="0"/>
                </a:rPr>
                <a:t>Environmental-friendly agricultural practices have become attractive in order to solve these problems. 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77811" y="3433588"/>
              <a:ext cx="216000" cy="216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07504" y="4151682"/>
            <a:ext cx="8820472" cy="369332"/>
            <a:chOff x="0" y="4151682"/>
            <a:chExt cx="8994388" cy="369332"/>
          </a:xfrm>
        </p:grpSpPr>
        <p:sp>
          <p:nvSpPr>
            <p:cNvPr id="11" name="Rectangle 10"/>
            <p:cNvSpPr/>
            <p:nvPr/>
          </p:nvSpPr>
          <p:spPr>
            <a:xfrm>
              <a:off x="139268" y="4151682"/>
              <a:ext cx="88551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>
                  <a:latin typeface="Gill Sans MT" panose="020B0502020104020203" pitchFamily="34" charset="0"/>
                </a:rPr>
                <a:t>An interesting approach in this respect is the use of pesticide plants </a:t>
              </a:r>
              <a:r>
                <a:rPr lang="en-US" sz="1000" dirty="0">
                  <a:latin typeface="Gill Sans MT" panose="020B0502020104020203" pitchFamily="34" charset="0"/>
                </a:rPr>
                <a:t>(</a:t>
              </a:r>
              <a:r>
                <a:rPr lang="fr-BE" sz="1000" dirty="0" err="1"/>
                <a:t>Mkindi</a:t>
              </a:r>
              <a:r>
                <a:rPr lang="fr-BE" sz="1000" dirty="0"/>
                <a:t> et al., 2017; Yarou et al., 2017</a:t>
              </a:r>
              <a:r>
                <a:rPr lang="en-US" sz="1000" dirty="0">
                  <a:latin typeface="Gill Sans MT" panose="020B0502020104020203" pitchFamily="34" charset="0"/>
                </a:rPr>
                <a:t>)</a:t>
              </a:r>
            </a:p>
          </p:txBody>
        </p:sp>
        <p:sp>
          <p:nvSpPr>
            <p:cNvPr id="21" name="Ellipse 20"/>
            <p:cNvSpPr/>
            <p:nvPr/>
          </p:nvSpPr>
          <p:spPr>
            <a:xfrm>
              <a:off x="0" y="4228348"/>
              <a:ext cx="216000" cy="216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79512" y="4657700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Objective: Evaluate the repellent activity of </a:t>
            </a:r>
            <a:r>
              <a:rPr lang="en-US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Ocimum basilicum</a:t>
            </a:r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 L. and </a:t>
            </a:r>
            <a:r>
              <a:rPr lang="en-US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Ocimum gratissimum</a:t>
            </a:r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 L. on the pea aphid under laboratory conditions using an Y-tube </a:t>
            </a:r>
            <a:r>
              <a:rPr lang="en-US" sz="20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olfactometer.</a:t>
            </a:r>
            <a:endParaRPr lang="en-US" sz="20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9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4567782" y="1056677"/>
            <a:ext cx="1994498" cy="2814486"/>
            <a:chOff x="4746470" y="2785492"/>
            <a:chExt cx="1768173" cy="2550802"/>
          </a:xfrm>
        </p:grpSpPr>
        <p:pic>
          <p:nvPicPr>
            <p:cNvPr id="3" name="Picture 72" descr="C:\Users\SONY\Desktop\Obasilici 0102.pn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1" t="8269" b="7394"/>
            <a:stretch>
              <a:fillRect/>
            </a:stretch>
          </p:blipFill>
          <p:spPr bwMode="auto">
            <a:xfrm>
              <a:off x="4746470" y="2785492"/>
              <a:ext cx="1768173" cy="217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023956" y="4966962"/>
              <a:ext cx="1301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Gill Sans MT" panose="020B0502020104020203" pitchFamily="34" charset="0"/>
                </a:rPr>
                <a:t>O.</a:t>
              </a:r>
              <a:r>
                <a:rPr lang="en-US" dirty="0">
                  <a:latin typeface="Gill Sans MT" panose="020B0502020104020203" pitchFamily="34" charset="0"/>
                </a:rPr>
                <a:t> </a:t>
              </a:r>
              <a:r>
                <a:rPr lang="en-US" i="1" dirty="0">
                  <a:latin typeface="Gill Sans MT" panose="020B0502020104020203" pitchFamily="34" charset="0"/>
                </a:rPr>
                <a:t>basilicum</a:t>
              </a:r>
              <a:r>
                <a:rPr lang="en-US" dirty="0">
                  <a:latin typeface="Gill Sans MT" panose="020B0502020104020203" pitchFamily="34" charset="0"/>
                </a:rPr>
                <a:t> 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916516" y="1056677"/>
            <a:ext cx="2023600" cy="2803312"/>
            <a:chOff x="7098506" y="2785492"/>
            <a:chExt cx="1793973" cy="2540675"/>
          </a:xfrm>
        </p:grpSpPr>
        <p:pic>
          <p:nvPicPr>
            <p:cNvPr id="2" name="Picture 3" descr="C:\Users\YAROU\Desktop\Photos_PNG\Go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7" t="20512" r="3375" b="5415"/>
            <a:stretch>
              <a:fillRect/>
            </a:stretch>
          </p:blipFill>
          <p:spPr bwMode="auto">
            <a:xfrm>
              <a:off x="7098506" y="2785492"/>
              <a:ext cx="1793973" cy="217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438170" y="4956835"/>
              <a:ext cx="1454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Gill Sans MT" panose="020B0502020104020203" pitchFamily="34" charset="0"/>
                </a:rPr>
                <a:t>O. gratissimum</a:t>
              </a:r>
              <a:endParaRPr lang="en-US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779913" y="3806563"/>
            <a:ext cx="5364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Gill Sans MT" panose="020B0502020104020203" pitchFamily="34" charset="0"/>
              <a:buChar char="–"/>
            </a:pPr>
            <a:r>
              <a:rPr lang="en-US" dirty="0">
                <a:latin typeface="Gill Sans MT" panose="020B0502020104020203" pitchFamily="34" charset="0"/>
              </a:rPr>
              <a:t>Plants were individually grown. </a:t>
            </a:r>
          </a:p>
          <a:p>
            <a:pPr marL="285750" indent="-285750" algn="just">
              <a:buFont typeface="Gill Sans MT" panose="020B0502020104020203" pitchFamily="34" charset="0"/>
              <a:buChar char="–"/>
            </a:pPr>
            <a:r>
              <a:rPr lang="en-US" dirty="0">
                <a:latin typeface="Gill Sans MT" panose="020B0502020104020203" pitchFamily="34" charset="0"/>
              </a:rPr>
              <a:t>They were used in experiments once they reached four and five weeks after seeding for </a:t>
            </a:r>
            <a:r>
              <a:rPr lang="en-US" i="1" dirty="0">
                <a:latin typeface="Gill Sans MT" panose="020B0502020104020203" pitchFamily="34" charset="0"/>
              </a:rPr>
              <a:t>O. basilicum</a:t>
            </a:r>
            <a:r>
              <a:rPr lang="en-US" dirty="0">
                <a:latin typeface="Gill Sans MT" panose="020B0502020104020203" pitchFamily="34" charset="0"/>
              </a:rPr>
              <a:t> and </a:t>
            </a:r>
            <a:r>
              <a:rPr lang="en-US" i="1" dirty="0">
                <a:latin typeface="Gill Sans MT" panose="020B0502020104020203" pitchFamily="34" charset="0"/>
              </a:rPr>
              <a:t>O. gratissimum </a:t>
            </a:r>
            <a:r>
              <a:rPr lang="en-US" dirty="0">
                <a:latin typeface="Gill Sans MT" panose="020B0502020104020203" pitchFamily="34" charset="0"/>
              </a:rPr>
              <a:t>respectively.</a:t>
            </a:r>
          </a:p>
          <a:p>
            <a:pPr algn="just"/>
            <a:endParaRPr lang="en-US" b="1" dirty="0">
              <a:latin typeface="Gill Sans MT" panose="020B0502020104020203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074389" y="2213290"/>
            <a:ext cx="1182743" cy="1944216"/>
            <a:chOff x="1024447" y="2481197"/>
            <a:chExt cx="1561944" cy="2504409"/>
          </a:xfrm>
        </p:grpSpPr>
        <p:pic>
          <p:nvPicPr>
            <p:cNvPr id="7" name="Picture 90" descr="C:\Users\SONY\Desktop\Ac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582" y="2481197"/>
              <a:ext cx="582930" cy="63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1" descr="C:\Users\SONY\Desktop\feve023.pn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447" y="2742588"/>
              <a:ext cx="1561944" cy="224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0" y="667331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Aphids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00192" y="669653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Plants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38" y="4297660"/>
            <a:ext cx="3635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Aphids (</a:t>
            </a:r>
            <a:r>
              <a:rPr lang="en-US" i="1" dirty="0">
                <a:latin typeface="Gill Sans MT" panose="020B0502020104020203" pitchFamily="34" charset="0"/>
              </a:rPr>
              <a:t>Acyrthosiphon pisum)</a:t>
            </a:r>
            <a:r>
              <a:rPr lang="en-US" dirty="0">
                <a:latin typeface="Gill Sans MT" panose="020B0502020104020203" pitchFamily="34" charset="0"/>
              </a:rPr>
              <a:t> were reared on </a:t>
            </a:r>
            <a:r>
              <a:rPr lang="en-US" i="1" dirty="0">
                <a:latin typeface="Gill Sans MT" panose="020B0502020104020203" pitchFamily="34" charset="0"/>
              </a:rPr>
              <a:t>Vicia faba</a:t>
            </a:r>
            <a:r>
              <a:rPr lang="en-US" dirty="0">
                <a:latin typeface="Gill Sans MT" panose="020B0502020104020203" pitchFamily="34" charset="0"/>
              </a:rPr>
              <a:t> L.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077" y="3437231"/>
            <a:ext cx="109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ill Sans MT" panose="020B0502020104020203" pitchFamily="34" charset="0"/>
              </a:rPr>
              <a:t>Vicia faba</a:t>
            </a:r>
            <a:r>
              <a:rPr lang="en-US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6477" y="5017740"/>
            <a:ext cx="876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Temperature (T) :25 ± 5°C - Relative humidity (RH), 50-70% - Photoperiod: 16:8-h light: dark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5496" y="40477"/>
            <a:ext cx="4145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Gill Sans MT" panose="020B0502020104020203" pitchFamily="34" charset="0"/>
              </a:rPr>
              <a:t>Materials &amp; Methods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25252"/>
            <a:ext cx="9144000" cy="0"/>
          </a:xfrm>
          <a:prstGeom prst="line">
            <a:avLst/>
          </a:prstGeom>
          <a:ln w="88900" cmpd="thickThin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be 12"/>
          <p:cNvSpPr/>
          <p:nvPr/>
        </p:nvSpPr>
        <p:spPr>
          <a:xfrm>
            <a:off x="206477" y="1586448"/>
            <a:ext cx="3140238" cy="2560930"/>
          </a:xfrm>
          <a:prstGeom prst="cube">
            <a:avLst>
              <a:gd name="adj" fmla="val 197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90" descr="C:\Users\SONY\Desktop\Ac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02" y="2514095"/>
            <a:ext cx="441409" cy="49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0" descr="C:\Users\SONY\Desktop\Ac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3664" flipH="1">
            <a:off x="1656746" y="2361320"/>
            <a:ext cx="395188" cy="37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18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:\2017\DONNE PhD\PHD\DONNE PhD\Thèse_YAROU_BB\Photos_Labo\Photo_odeur\IMG_20150822_141005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1594" r="10995" b="2469"/>
          <a:stretch/>
        </p:blipFill>
        <p:spPr bwMode="auto">
          <a:xfrm>
            <a:off x="395536" y="1289004"/>
            <a:ext cx="6628084" cy="4251376"/>
          </a:xfrm>
          <a:prstGeom prst="roundRect">
            <a:avLst>
              <a:gd name="adj" fmla="val 5626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20272" y="4834815"/>
            <a:ext cx="2080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Airflow through the arms was maintained at 100 mL.min</a:t>
            </a:r>
            <a:r>
              <a:rPr lang="en-US" sz="1600" baseline="30000" dirty="0">
                <a:solidFill>
                  <a:srgbClr val="000000"/>
                </a:solidFill>
                <a:latin typeface="Gill Sans MT" panose="020B0502020104020203" pitchFamily="34" charset="0"/>
              </a:rPr>
              <a:t>-1</a:t>
            </a:r>
            <a:r>
              <a:rPr lang="en-US" sz="1600" dirty="0">
                <a:latin typeface="Gill Sans MT" panose="020B0502020104020203" pitchFamily="34" charset="0"/>
              </a:rPr>
              <a:t>. </a:t>
            </a:r>
            <a:endParaRPr lang="en-US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5496" y="40477"/>
            <a:ext cx="4145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Gill Sans MT" panose="020B0502020104020203" pitchFamily="34" charset="0"/>
              </a:rPr>
              <a:t>Materials &amp; Methods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0" y="553244"/>
            <a:ext cx="9144000" cy="0"/>
          </a:xfrm>
          <a:prstGeom prst="line">
            <a:avLst/>
          </a:prstGeom>
          <a:ln w="88900" cmpd="thickThin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/>
        </p:nvGrpSpPr>
        <p:grpSpPr>
          <a:xfrm>
            <a:off x="6300192" y="1900811"/>
            <a:ext cx="2258375" cy="369332"/>
            <a:chOff x="-763976" y="2135938"/>
            <a:chExt cx="2258375" cy="369332"/>
          </a:xfrm>
        </p:grpSpPr>
        <p:sp>
          <p:nvSpPr>
            <p:cNvPr id="6" name="Rectangle 5"/>
            <p:cNvSpPr/>
            <p:nvPr/>
          </p:nvSpPr>
          <p:spPr>
            <a:xfrm>
              <a:off x="35496" y="2135938"/>
              <a:ext cx="14589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Teflon pipes </a:t>
              </a:r>
            </a:p>
          </p:txBody>
        </p:sp>
        <p:cxnSp>
          <p:nvCxnSpPr>
            <p:cNvPr id="11" name="Connecteur droit avec flèche 10"/>
            <p:cNvCxnSpPr>
              <a:stCxn id="6" idx="1"/>
            </p:cNvCxnSpPr>
            <p:nvPr/>
          </p:nvCxnSpPr>
          <p:spPr>
            <a:xfrm flipH="1">
              <a:off x="-763976" y="2320604"/>
              <a:ext cx="79947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9" name="Groupe 2078"/>
          <p:cNvGrpSpPr/>
          <p:nvPr/>
        </p:nvGrpSpPr>
        <p:grpSpPr>
          <a:xfrm>
            <a:off x="2843808" y="2878747"/>
            <a:ext cx="1470180" cy="369332"/>
            <a:chOff x="3131840" y="2734731"/>
            <a:chExt cx="1470180" cy="369332"/>
          </a:xfrm>
        </p:grpSpPr>
        <p:sp>
          <p:nvSpPr>
            <p:cNvPr id="3" name="Rectangle 2"/>
            <p:cNvSpPr/>
            <p:nvPr/>
          </p:nvSpPr>
          <p:spPr>
            <a:xfrm>
              <a:off x="3491880" y="2734731"/>
              <a:ext cx="11101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Glass jar </a:t>
              </a: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H="1">
              <a:off x="3131840" y="2929508"/>
              <a:ext cx="43204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3081489" y="3867353"/>
            <a:ext cx="1634527" cy="1078379"/>
            <a:chOff x="3243158" y="3723337"/>
            <a:chExt cx="1634527" cy="1078379"/>
          </a:xfrm>
        </p:grpSpPr>
        <p:sp>
          <p:nvSpPr>
            <p:cNvPr id="5" name="Rectangle 4"/>
            <p:cNvSpPr/>
            <p:nvPr/>
          </p:nvSpPr>
          <p:spPr>
            <a:xfrm>
              <a:off x="3243158" y="3723337"/>
              <a:ext cx="16345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Gill Sans MT" panose="020B0502020104020203" pitchFamily="34" charset="0"/>
                </a:rPr>
                <a:t>Y-tube olfactometer </a:t>
              </a:r>
              <a:endParaRPr lang="en-US" b="1" dirty="0"/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4060421" y="4333716"/>
              <a:ext cx="0" cy="468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6" name="Groupe 2075"/>
          <p:cNvGrpSpPr/>
          <p:nvPr/>
        </p:nvGrpSpPr>
        <p:grpSpPr>
          <a:xfrm>
            <a:off x="2123728" y="1345332"/>
            <a:ext cx="3312368" cy="923330"/>
            <a:chOff x="2411760" y="1201316"/>
            <a:chExt cx="3312368" cy="923330"/>
          </a:xfrm>
        </p:grpSpPr>
        <p:sp>
          <p:nvSpPr>
            <p:cNvPr id="9" name="Rectangle 8"/>
            <p:cNvSpPr/>
            <p:nvPr/>
          </p:nvSpPr>
          <p:spPr>
            <a:xfrm>
              <a:off x="2592164" y="1201316"/>
              <a:ext cx="27571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Charcoal filter (Purifies air before entering the jars).  </a:t>
              </a: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5220072" y="1557146"/>
              <a:ext cx="504056" cy="1996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H="1">
              <a:off x="2411760" y="1557146"/>
              <a:ext cx="306610" cy="25562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8" name="Groupe 2077"/>
          <p:cNvGrpSpPr/>
          <p:nvPr/>
        </p:nvGrpSpPr>
        <p:grpSpPr>
          <a:xfrm>
            <a:off x="6572364" y="4152712"/>
            <a:ext cx="1978819" cy="646331"/>
            <a:chOff x="6860396" y="4008696"/>
            <a:chExt cx="1978819" cy="646331"/>
          </a:xfrm>
        </p:grpSpPr>
        <p:sp>
          <p:nvSpPr>
            <p:cNvPr id="7" name="Rectangle 6"/>
            <p:cNvSpPr/>
            <p:nvPr/>
          </p:nvSpPr>
          <p:spPr>
            <a:xfrm>
              <a:off x="7543070" y="4008696"/>
              <a:ext cx="12961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Push air pump </a:t>
              </a: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H="1">
              <a:off x="6860396" y="4431007"/>
              <a:ext cx="76928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5887" y="627861"/>
            <a:ext cx="5666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  <a:latin typeface="Gill Sans MT" panose="020B0502020104020203" pitchFamily="34" charset="0"/>
              </a:rPr>
              <a:t>Olfactometer tests :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207422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79512" y="1130423"/>
            <a:ext cx="4824536" cy="1871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Gill Sans MT" panose="020B0502020104020203" pitchFamily="34" charset="0"/>
              </a:rPr>
              <a:t>Tested modalities: </a:t>
            </a:r>
          </a:p>
          <a:p>
            <a:pPr>
              <a:buFont typeface="Gill Sans MT" panose="020B0502020104020203" pitchFamily="34" charset="0"/>
              <a:buChar char="­"/>
            </a:pPr>
            <a:r>
              <a:rPr lang="en-US" sz="1800" dirty="0">
                <a:latin typeface="Gill Sans MT" panose="020B0502020104020203" pitchFamily="34" charset="0"/>
              </a:rPr>
              <a:t>Soil pot versus </a:t>
            </a:r>
            <a:r>
              <a:rPr lang="en-US" sz="1800" i="1" dirty="0" smtClean="0">
                <a:latin typeface="Gill Sans MT" panose="020B0502020104020203" pitchFamily="34" charset="0"/>
              </a:rPr>
              <a:t>O. gratissimum</a:t>
            </a:r>
            <a:r>
              <a:rPr lang="en-US" sz="1800" dirty="0" smtClean="0">
                <a:latin typeface="Gill Sans MT" panose="020B0502020104020203" pitchFamily="34" charset="0"/>
              </a:rPr>
              <a:t>.</a:t>
            </a:r>
          </a:p>
          <a:p>
            <a:pPr>
              <a:buFont typeface="Gill Sans MT" panose="020B0502020104020203" pitchFamily="34" charset="0"/>
              <a:buChar char="­"/>
            </a:pPr>
            <a:r>
              <a:rPr lang="en-US" sz="1800" i="1" dirty="0" smtClean="0">
                <a:latin typeface="Gill Sans MT" panose="020B0502020104020203" pitchFamily="34" charset="0"/>
              </a:rPr>
              <a:t>V</a:t>
            </a:r>
            <a:r>
              <a:rPr lang="en-US" sz="1800" i="1" dirty="0">
                <a:latin typeface="Gill Sans MT" panose="020B0502020104020203" pitchFamily="34" charset="0"/>
              </a:rPr>
              <a:t>. faba </a:t>
            </a:r>
            <a:r>
              <a:rPr lang="en-US" sz="1800" dirty="0">
                <a:latin typeface="Gill Sans MT" panose="020B0502020104020203" pitchFamily="34" charset="0"/>
              </a:rPr>
              <a:t>versus </a:t>
            </a:r>
            <a:r>
              <a:rPr lang="en-US" sz="1800" i="1" dirty="0">
                <a:latin typeface="Gill Sans MT" panose="020B0502020104020203" pitchFamily="34" charset="0"/>
              </a:rPr>
              <a:t>O. gratissimum</a:t>
            </a:r>
            <a:r>
              <a:rPr lang="en-US" sz="1800" dirty="0">
                <a:latin typeface="Gill Sans MT" panose="020B0502020104020203" pitchFamily="34" charset="0"/>
              </a:rPr>
              <a:t>. </a:t>
            </a:r>
          </a:p>
          <a:p>
            <a:pPr>
              <a:buFont typeface="Gill Sans MT" panose="020B0502020104020203" pitchFamily="34" charset="0"/>
              <a:buChar char="­"/>
            </a:pPr>
            <a:r>
              <a:rPr lang="en-US" sz="1800" dirty="0">
                <a:latin typeface="Gill Sans MT" panose="020B0502020104020203" pitchFamily="34" charset="0"/>
              </a:rPr>
              <a:t>Soil pot versus </a:t>
            </a:r>
            <a:r>
              <a:rPr lang="en-US" sz="1800" i="1" dirty="0">
                <a:latin typeface="Gill Sans MT" panose="020B0502020104020203" pitchFamily="34" charset="0"/>
              </a:rPr>
              <a:t>O. basilicum</a:t>
            </a:r>
            <a:r>
              <a:rPr lang="en-US" sz="1800" dirty="0">
                <a:latin typeface="Gill Sans MT" panose="020B0502020104020203" pitchFamily="34" charset="0"/>
              </a:rPr>
              <a:t>.</a:t>
            </a:r>
          </a:p>
          <a:p>
            <a:pPr>
              <a:buFont typeface="Gill Sans MT" panose="020B0502020104020203" pitchFamily="34" charset="0"/>
              <a:buChar char="­"/>
            </a:pPr>
            <a:r>
              <a:rPr lang="en-US" sz="1800" i="1" dirty="0">
                <a:latin typeface="Gill Sans MT" panose="020B0502020104020203" pitchFamily="34" charset="0"/>
              </a:rPr>
              <a:t>V. faba </a:t>
            </a:r>
            <a:r>
              <a:rPr lang="en-US" sz="1800" dirty="0">
                <a:latin typeface="Gill Sans MT" panose="020B0502020104020203" pitchFamily="34" charset="0"/>
              </a:rPr>
              <a:t>versus </a:t>
            </a:r>
            <a:r>
              <a:rPr lang="en-US" sz="1800" i="1" dirty="0">
                <a:latin typeface="Gill Sans MT" panose="020B0502020104020203" pitchFamily="34" charset="0"/>
              </a:rPr>
              <a:t>O. basilicum</a:t>
            </a:r>
            <a:r>
              <a:rPr lang="en-US" sz="1800" dirty="0">
                <a:latin typeface="Gill Sans MT" panose="020B0502020104020203" pitchFamily="34" charset="0"/>
              </a:rPr>
              <a:t>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496" y="40477"/>
            <a:ext cx="4145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Gill Sans MT" panose="020B0502020104020203" pitchFamily="34" charset="0"/>
              </a:rPr>
              <a:t>Materials &amp; Methods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0" y="625252"/>
            <a:ext cx="9144000" cy="0"/>
          </a:xfrm>
          <a:prstGeom prst="line">
            <a:avLst/>
          </a:prstGeom>
          <a:ln w="88900" cmpd="thickThin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5049" y="2969053"/>
            <a:ext cx="5281047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Gill Sans MT" panose="020B0502020104020203" pitchFamily="34" charset="0"/>
              <a:buChar char="­"/>
            </a:pPr>
            <a:r>
              <a:rPr lang="en-US" dirty="0">
                <a:latin typeface="Gill Sans MT" panose="020B0502020104020203" pitchFamily="34" charset="0"/>
              </a:rPr>
              <a:t>Aphids were individually introduced into the stem part of the olfactometer and their position was recorded during 3 min. </a:t>
            </a:r>
          </a:p>
          <a:p>
            <a:pPr>
              <a:spcBef>
                <a:spcPct val="20000"/>
              </a:spcBef>
            </a:pPr>
            <a:endParaRPr lang="en-US" dirty="0">
              <a:latin typeface="Gill Sans MT" panose="020B0502020104020203" pitchFamily="34" charset="0"/>
            </a:endParaRPr>
          </a:p>
          <a:p>
            <a:pPr marL="342900" indent="-342900">
              <a:spcBef>
                <a:spcPct val="20000"/>
              </a:spcBef>
              <a:buFont typeface="Gill Sans MT" panose="020B0502020104020203" pitchFamily="34" charset="0"/>
              <a:buChar char="­"/>
            </a:pPr>
            <a:r>
              <a:rPr lang="en-US" dirty="0">
                <a:latin typeface="Gill Sans MT" panose="020B0502020104020203" pitchFamily="34" charset="0"/>
              </a:rPr>
              <a:t>An aphid </a:t>
            </a:r>
            <a:r>
              <a:rPr lang="en-US" dirty="0" smtClean="0">
                <a:latin typeface="Gill Sans MT" panose="020B0502020104020203" pitchFamily="34" charset="0"/>
              </a:rPr>
              <a:t>was </a:t>
            </a:r>
            <a:r>
              <a:rPr lang="en-US" dirty="0">
                <a:latin typeface="Gill Sans MT" panose="020B0502020104020203" pitchFamily="34" charset="0"/>
              </a:rPr>
              <a:t>considered as responding </a:t>
            </a:r>
            <a:r>
              <a:rPr lang="en-US" dirty="0" smtClean="0">
                <a:latin typeface="Gill Sans MT" panose="020B0502020104020203" pitchFamily="34" charset="0"/>
              </a:rPr>
              <a:t>when it </a:t>
            </a:r>
            <a:r>
              <a:rPr lang="en-US" dirty="0">
                <a:latin typeface="Gill Sans MT" panose="020B0502020104020203" pitchFamily="34" charset="0"/>
              </a:rPr>
              <a:t>crossed the line marked on one of the arms before the end of the 3 min.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667643"/>
            <a:ext cx="2873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  <a:latin typeface="Gill Sans MT" panose="020B0502020104020203" pitchFamily="34" charset="0"/>
              </a:rPr>
              <a:t>Olfactometer tests </a:t>
            </a:r>
          </a:p>
        </p:txBody>
      </p:sp>
      <p:pic>
        <p:nvPicPr>
          <p:cNvPr id="10" name="Picture 90" descr="C:\Users\SONY\Desktop\Ac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80">
            <a:off x="7285439" y="4711850"/>
            <a:ext cx="441409" cy="49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0" descr="C:\Users\SONY\Desktop\Ac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80">
            <a:off x="6244473" y="1554035"/>
            <a:ext cx="441409" cy="49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23528" y="5152464"/>
            <a:ext cx="4507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60 aphids were tested for each modality.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4557918" y="898475"/>
            <a:ext cx="4550587" cy="4528267"/>
            <a:chOff x="4557918" y="898475"/>
            <a:chExt cx="4550587" cy="4528267"/>
          </a:xfrm>
        </p:grpSpPr>
        <p:grpSp>
          <p:nvGrpSpPr>
            <p:cNvPr id="20" name="Groupe 19"/>
            <p:cNvGrpSpPr/>
            <p:nvPr/>
          </p:nvGrpSpPr>
          <p:grpSpPr>
            <a:xfrm>
              <a:off x="4557918" y="898475"/>
              <a:ext cx="4550587" cy="4528267"/>
              <a:chOff x="4979268" y="1152353"/>
              <a:chExt cx="4129236" cy="427438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26" r="6344" b="6967"/>
              <a:stretch/>
            </p:blipFill>
            <p:spPr bwMode="auto">
              <a:xfrm rot="16200000">
                <a:off x="5404720" y="1722959"/>
                <a:ext cx="4274389" cy="3133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" name="Groupe 13"/>
              <p:cNvGrpSpPr/>
              <p:nvPr/>
            </p:nvGrpSpPr>
            <p:grpSpPr>
              <a:xfrm>
                <a:off x="4979268" y="2253865"/>
                <a:ext cx="1711634" cy="369332"/>
                <a:chOff x="4979268" y="2253865"/>
                <a:chExt cx="1711634" cy="369332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4979268" y="2253865"/>
                  <a:ext cx="13949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Gill Sans MT" panose="020B0502020104020203" pitchFamily="34" charset="0"/>
                    </a:rPr>
                    <a:t>Decision line</a:t>
                  </a:r>
                  <a:endParaRPr lang="en-US" dirty="0"/>
                </a:p>
              </p:txBody>
            </p:sp>
            <p:cxnSp>
              <p:nvCxnSpPr>
                <p:cNvPr id="12" name="Connecteur droit avec flèche 11"/>
                <p:cNvCxnSpPr/>
                <p:nvPr/>
              </p:nvCxnSpPr>
              <p:spPr>
                <a:xfrm>
                  <a:off x="6196845" y="2457778"/>
                  <a:ext cx="494057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Forme libre 18"/>
              <p:cNvSpPr/>
              <p:nvPr/>
            </p:nvSpPr>
            <p:spPr>
              <a:xfrm>
                <a:off x="6814268" y="2011680"/>
                <a:ext cx="1170849" cy="2825078"/>
              </a:xfrm>
              <a:custGeom>
                <a:avLst/>
                <a:gdLst>
                  <a:gd name="connsiteX0" fmla="*/ 834887 w 1170849"/>
                  <a:gd name="connsiteY0" fmla="*/ 2592125 h 2592125"/>
                  <a:gd name="connsiteX1" fmla="*/ 1033669 w 1170849"/>
                  <a:gd name="connsiteY1" fmla="*/ 2130950 h 2592125"/>
                  <a:gd name="connsiteX2" fmla="*/ 1033669 w 1170849"/>
                  <a:gd name="connsiteY2" fmla="*/ 1781092 h 2592125"/>
                  <a:gd name="connsiteX3" fmla="*/ 723569 w 1170849"/>
                  <a:gd name="connsiteY3" fmla="*/ 1614115 h 2592125"/>
                  <a:gd name="connsiteX4" fmla="*/ 826935 w 1170849"/>
                  <a:gd name="connsiteY4" fmla="*/ 1319917 h 2592125"/>
                  <a:gd name="connsiteX5" fmla="*/ 1168842 w 1170849"/>
                  <a:gd name="connsiteY5" fmla="*/ 985962 h 2592125"/>
                  <a:gd name="connsiteX6" fmla="*/ 652007 w 1170849"/>
                  <a:gd name="connsiteY6" fmla="*/ 795130 h 2592125"/>
                  <a:gd name="connsiteX7" fmla="*/ 246490 w 1170849"/>
                  <a:gd name="connsiteY7" fmla="*/ 461176 h 2592125"/>
                  <a:gd name="connsiteX8" fmla="*/ 79513 w 1170849"/>
                  <a:gd name="connsiteY8" fmla="*/ 437322 h 2592125"/>
                  <a:gd name="connsiteX9" fmla="*/ 0 w 1170849"/>
                  <a:gd name="connsiteY9" fmla="*/ 31805 h 2592125"/>
                  <a:gd name="connsiteX10" fmla="*/ 0 w 1170849"/>
                  <a:gd name="connsiteY10" fmla="*/ 31805 h 2592125"/>
                  <a:gd name="connsiteX11" fmla="*/ 0 w 1170849"/>
                  <a:gd name="connsiteY11" fmla="*/ 0 h 25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0849" h="2592125">
                    <a:moveTo>
                      <a:pt x="834887" y="2592125"/>
                    </a:moveTo>
                    <a:cubicBezTo>
                      <a:pt x="917713" y="2429123"/>
                      <a:pt x="1000539" y="2266122"/>
                      <a:pt x="1033669" y="2130950"/>
                    </a:cubicBezTo>
                    <a:cubicBezTo>
                      <a:pt x="1066799" y="1995778"/>
                      <a:pt x="1085352" y="1867231"/>
                      <a:pt x="1033669" y="1781092"/>
                    </a:cubicBezTo>
                    <a:cubicBezTo>
                      <a:pt x="981986" y="1694953"/>
                      <a:pt x="758025" y="1690977"/>
                      <a:pt x="723569" y="1614115"/>
                    </a:cubicBezTo>
                    <a:cubicBezTo>
                      <a:pt x="689113" y="1537253"/>
                      <a:pt x="752723" y="1424609"/>
                      <a:pt x="826935" y="1319917"/>
                    </a:cubicBezTo>
                    <a:cubicBezTo>
                      <a:pt x="901147" y="1215225"/>
                      <a:pt x="1197997" y="1073426"/>
                      <a:pt x="1168842" y="985962"/>
                    </a:cubicBezTo>
                    <a:cubicBezTo>
                      <a:pt x="1139687" y="898497"/>
                      <a:pt x="805732" y="882594"/>
                      <a:pt x="652007" y="795130"/>
                    </a:cubicBezTo>
                    <a:cubicBezTo>
                      <a:pt x="498282" y="707666"/>
                      <a:pt x="341906" y="520811"/>
                      <a:pt x="246490" y="461176"/>
                    </a:cubicBezTo>
                    <a:cubicBezTo>
                      <a:pt x="151074" y="401541"/>
                      <a:pt x="120595" y="508884"/>
                      <a:pt x="79513" y="437322"/>
                    </a:cubicBezTo>
                    <a:cubicBezTo>
                      <a:pt x="38431" y="365760"/>
                      <a:pt x="0" y="31805"/>
                      <a:pt x="0" y="31805"/>
                    </a:cubicBezTo>
                    <a:lnTo>
                      <a:pt x="0" y="318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" name="Connecteur droit 3"/>
            <p:cNvCxnSpPr/>
            <p:nvPr/>
          </p:nvCxnSpPr>
          <p:spPr>
            <a:xfrm>
              <a:off x="7956376" y="1849387"/>
              <a:ext cx="57600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465177" y="1918732"/>
              <a:ext cx="522365" cy="3423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90" descr="C:\Users\SONY\Desktop\Ac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80">
            <a:off x="6386113" y="1603992"/>
            <a:ext cx="441409" cy="49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0" descr="C:\Users\SONY\Desktop\Ac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80">
            <a:off x="7285439" y="4646139"/>
            <a:ext cx="441409" cy="49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53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1191462"/>
            <a:ext cx="43924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Gill Sans MT" panose="020B0502020104020203" pitchFamily="34" charset="0"/>
              </a:rPr>
              <a:t>Observed parameters</a:t>
            </a:r>
          </a:p>
          <a:p>
            <a:pPr marL="285750" indent="-285750">
              <a:lnSpc>
                <a:spcPct val="150000"/>
              </a:lnSpc>
              <a:buFont typeface="Gill Sans MT" panose="020B0502020104020203" pitchFamily="34" charset="0"/>
              <a:buChar char="­"/>
            </a:pPr>
            <a:r>
              <a:rPr lang="en-US" dirty="0">
                <a:latin typeface="Gill Sans MT" panose="020B0502020104020203" pitchFamily="34" charset="0"/>
              </a:rPr>
              <a:t>First entered zone.</a:t>
            </a:r>
          </a:p>
          <a:p>
            <a:pPr marL="285750" indent="-285750">
              <a:lnSpc>
                <a:spcPct val="150000"/>
              </a:lnSpc>
              <a:buFont typeface="Gill Sans MT" panose="020B0502020104020203" pitchFamily="34" charset="0"/>
              <a:buChar char="­"/>
            </a:pPr>
            <a:r>
              <a:rPr lang="en-US" dirty="0">
                <a:latin typeface="Gill Sans MT" panose="020B0502020104020203" pitchFamily="34" charset="0"/>
              </a:rPr>
              <a:t>Last entered zone.</a:t>
            </a:r>
          </a:p>
          <a:p>
            <a:pPr marL="285750" indent="-285750">
              <a:lnSpc>
                <a:spcPct val="150000"/>
              </a:lnSpc>
              <a:buFont typeface="Gill Sans MT" panose="020B0502020104020203" pitchFamily="34" charset="0"/>
              <a:buChar char="­"/>
            </a:pPr>
            <a:r>
              <a:rPr lang="en-US" dirty="0">
                <a:latin typeface="Gill Sans MT" panose="020B0502020104020203" pitchFamily="34" charset="0"/>
              </a:rPr>
              <a:t>Zone where aphids stayed for the longest time period.</a:t>
            </a:r>
          </a:p>
          <a:p>
            <a:pPr marL="285750" indent="-285750">
              <a:lnSpc>
                <a:spcPct val="150000"/>
              </a:lnSpc>
              <a:buFont typeface="Gill Sans MT" panose="020B0502020104020203" pitchFamily="34" charset="0"/>
              <a:buChar char="­"/>
            </a:pPr>
            <a:r>
              <a:rPr lang="en-US" dirty="0">
                <a:latin typeface="Gill Sans MT" panose="020B0502020104020203" pitchFamily="34" charset="0"/>
              </a:rPr>
              <a:t>Number of visits in each olfactometer arm.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996" y="1195117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Gill Sans MT" panose="020B0502020104020203" pitchFamily="34" charset="0"/>
              </a:rPr>
              <a:t>After every 10 aphids</a:t>
            </a:r>
          </a:p>
          <a:p>
            <a:pPr marL="285750" indent="-285750">
              <a:lnSpc>
                <a:spcPct val="150000"/>
              </a:lnSpc>
              <a:buFont typeface="Gill Sans MT" panose="020B0502020104020203" pitchFamily="34" charset="0"/>
              <a:buChar char="­"/>
            </a:pPr>
            <a:r>
              <a:rPr lang="en-US" dirty="0">
                <a:latin typeface="Gill Sans MT" panose="020B0502020104020203" pitchFamily="34" charset="0"/>
              </a:rPr>
              <a:t>The glass jars and the olfactometer were cleaned with pure n-hexane and dried at room temperature for 5 min. </a:t>
            </a:r>
          </a:p>
          <a:p>
            <a:pPr marL="285750" indent="-285750">
              <a:lnSpc>
                <a:spcPct val="150000"/>
              </a:lnSpc>
              <a:buFont typeface="Gill Sans MT" panose="020B0502020104020203" pitchFamily="34" charset="0"/>
              <a:buChar char="­"/>
            </a:pPr>
            <a:r>
              <a:rPr lang="en-US" dirty="0">
                <a:latin typeface="Gill Sans MT" panose="020B0502020104020203" pitchFamily="34" charset="0"/>
              </a:rPr>
              <a:t>Potting soil and plants were replaced. </a:t>
            </a:r>
          </a:p>
          <a:p>
            <a:pPr marL="285750" indent="-285750">
              <a:lnSpc>
                <a:spcPct val="150000"/>
              </a:lnSpc>
              <a:buFont typeface="Gill Sans MT" panose="020B0502020104020203" pitchFamily="34" charset="0"/>
              <a:buChar char="­"/>
            </a:pPr>
            <a:r>
              <a:rPr lang="en-US" dirty="0">
                <a:latin typeface="Gill Sans MT" panose="020B0502020104020203" pitchFamily="34" charset="0"/>
              </a:rPr>
              <a:t>The position of the jars was switched to avoid bias.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496" y="40477"/>
            <a:ext cx="4145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Gill Sans MT" panose="020B0502020104020203" pitchFamily="34" charset="0"/>
              </a:rPr>
              <a:t>Materials &amp; Methods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625252"/>
            <a:ext cx="9144000" cy="0"/>
          </a:xfrm>
          <a:prstGeom prst="line">
            <a:avLst/>
          </a:prstGeom>
          <a:ln w="88900" cmpd="thickThin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96" y="667643"/>
            <a:ext cx="2873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  <a:latin typeface="Gill Sans MT" panose="020B0502020104020203" pitchFamily="34" charset="0"/>
              </a:rPr>
              <a:t>Olfactometer tests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570" y="5034761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Laboratory condition : T: 24±1˚C , RH: 45±5% RH.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9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ZoneTexte 111"/>
          <p:cNvSpPr txBox="1"/>
          <p:nvPr/>
        </p:nvSpPr>
        <p:spPr>
          <a:xfrm>
            <a:off x="35496" y="40477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Gill Sans MT" panose="020B0502020104020203" pitchFamily="34" charset="0"/>
              </a:rPr>
              <a:t>Results</a:t>
            </a:r>
          </a:p>
        </p:txBody>
      </p:sp>
      <p:cxnSp>
        <p:nvCxnSpPr>
          <p:cNvPr id="113" name="Connecteur droit 112"/>
          <p:cNvCxnSpPr/>
          <p:nvPr/>
        </p:nvCxnSpPr>
        <p:spPr>
          <a:xfrm>
            <a:off x="0" y="625252"/>
            <a:ext cx="9144000" cy="0"/>
          </a:xfrm>
          <a:prstGeom prst="line">
            <a:avLst/>
          </a:prstGeom>
          <a:ln w="88900" cmpd="thickThin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63280" y="4968617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Aphid distribution in dual choice tests </a:t>
            </a:r>
            <a:endParaRPr lang="en-US" b="1" dirty="0" smtClean="0">
              <a:latin typeface="Gill Sans MT" panose="020B0502020104020203" pitchFamily="34" charset="0"/>
            </a:endParaRPr>
          </a:p>
          <a:p>
            <a:pPr algn="ctr"/>
            <a:r>
              <a:rPr lang="en-US" b="1" dirty="0" smtClean="0">
                <a:latin typeface="Gill Sans MT" panose="020B0502020104020203" pitchFamily="34" charset="0"/>
              </a:rPr>
              <a:t>** </a:t>
            </a:r>
            <a:r>
              <a:rPr lang="en-US" b="1" dirty="0">
                <a:latin typeface="Gill Sans MT" panose="020B0502020104020203" pitchFamily="34" charset="0"/>
              </a:rPr>
              <a:t>= p &lt; 0.05, *** = p &lt; 0.001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44126"/>
              </p:ext>
            </p:extLst>
          </p:nvPr>
        </p:nvGraphicFramePr>
        <p:xfrm>
          <a:off x="152371" y="1345332"/>
          <a:ext cx="1539309" cy="1082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9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4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Responding aphids (%)*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53 (88)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05076"/>
              </p:ext>
            </p:extLst>
          </p:nvPr>
        </p:nvGraphicFramePr>
        <p:xfrm>
          <a:off x="179512" y="3145532"/>
          <a:ext cx="1512168" cy="106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Responding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aphids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(%)*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58 (97)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7504" y="4626923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*Responding insects include living individuals present in one of the two side areas of the </a:t>
            </a:r>
            <a:r>
              <a:rPr lang="en-US" sz="1400" dirty="0" smtClean="0">
                <a:latin typeface="Gill Sans MT" panose="020B0502020104020203" pitchFamily="34" charset="0"/>
              </a:rPr>
              <a:t>olfactometer.</a:t>
            </a:r>
            <a:endParaRPr lang="en-US" sz="1400" b="1" dirty="0">
              <a:latin typeface="Gill Sans MT" panose="020B0502020104020203" pitchFamily="34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1823829" y="1699493"/>
            <a:ext cx="36004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èche droite 9"/>
          <p:cNvSpPr/>
          <p:nvPr/>
        </p:nvSpPr>
        <p:spPr>
          <a:xfrm>
            <a:off x="1789703" y="3433564"/>
            <a:ext cx="36004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496" y="687968"/>
            <a:ext cx="323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O. basilicum </a:t>
            </a:r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effect on aphids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86" y="1057300"/>
            <a:ext cx="6770910" cy="396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11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ZoneTexte 213"/>
          <p:cNvSpPr txBox="1"/>
          <p:nvPr/>
        </p:nvSpPr>
        <p:spPr>
          <a:xfrm>
            <a:off x="35496" y="30024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>
                <a:solidFill>
                  <a:srgbClr val="7030A0"/>
                </a:solidFill>
                <a:latin typeface="Gill Sans MT" panose="020B0502020104020203" pitchFamily="34" charset="0"/>
              </a:rPr>
              <a:t>Results</a:t>
            </a:r>
            <a:endParaRPr lang="en-US" sz="3200" b="1" dirty="0">
              <a:solidFill>
                <a:srgbClr val="7030A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215" name="Connecteur droit 214"/>
          <p:cNvCxnSpPr/>
          <p:nvPr/>
        </p:nvCxnSpPr>
        <p:spPr>
          <a:xfrm>
            <a:off x="0" y="625252"/>
            <a:ext cx="9144000" cy="0"/>
          </a:xfrm>
          <a:prstGeom prst="line">
            <a:avLst/>
          </a:prstGeom>
          <a:ln w="88900" cmpd="thickThin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99792" y="4777514"/>
            <a:ext cx="643499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Gill Sans MT" panose="020B0502020104020203" pitchFamily="34" charset="0"/>
              </a:rPr>
              <a:t>Aphid </a:t>
            </a:r>
            <a:r>
              <a:rPr lang="en-US" b="1" dirty="0">
                <a:latin typeface="Gill Sans MT" panose="020B0502020104020203" pitchFamily="34" charset="0"/>
              </a:rPr>
              <a:t>distribution in dual choice </a:t>
            </a:r>
            <a:r>
              <a:rPr lang="en-US" b="1" dirty="0" smtClean="0">
                <a:latin typeface="Gill Sans MT" panose="020B0502020104020203" pitchFamily="34" charset="0"/>
              </a:rPr>
              <a:t>tests. ** p </a:t>
            </a:r>
            <a:r>
              <a:rPr lang="en-US" b="1" dirty="0">
                <a:latin typeface="Gill Sans MT" panose="020B0502020104020203" pitchFamily="34" charset="0"/>
              </a:rPr>
              <a:t>&lt; </a:t>
            </a:r>
            <a:r>
              <a:rPr lang="en-US" b="1" dirty="0" smtClean="0">
                <a:latin typeface="Gill Sans MT" panose="020B0502020104020203" pitchFamily="34" charset="0"/>
              </a:rPr>
              <a:t>0.05, </a:t>
            </a:r>
            <a:r>
              <a:rPr lang="en-US" b="1" dirty="0">
                <a:latin typeface="Gill Sans MT" panose="020B0502020104020203" pitchFamily="34" charset="0"/>
              </a:rPr>
              <a:t>*** </a:t>
            </a:r>
            <a:r>
              <a:rPr lang="en-US" b="1" dirty="0" smtClean="0">
                <a:latin typeface="Gill Sans MT" panose="020B0502020104020203" pitchFamily="34" charset="0"/>
              </a:rPr>
              <a:t>p </a:t>
            </a:r>
            <a:r>
              <a:rPr lang="en-US" b="1" dirty="0">
                <a:latin typeface="Gill Sans MT" panose="020B0502020104020203" pitchFamily="34" charset="0"/>
              </a:rPr>
              <a:t>&lt; </a:t>
            </a:r>
            <a:r>
              <a:rPr lang="en-US" b="1" dirty="0" smtClean="0">
                <a:latin typeface="Gill Sans MT" panose="020B0502020104020203" pitchFamily="34" charset="0"/>
              </a:rPr>
              <a:t>0.00, </a:t>
            </a:r>
            <a:r>
              <a:rPr lang="en-US" b="1" dirty="0">
                <a:latin typeface="Gill Sans MT" panose="020B0502020104020203" pitchFamily="34" charset="0"/>
              </a:rPr>
              <a:t>ns =</a:t>
            </a:r>
            <a:r>
              <a:rPr lang="en-US" b="1" dirty="0" smtClean="0">
                <a:latin typeface="Gill Sans MT" panose="020B0502020104020203" pitchFamily="34" charset="0"/>
              </a:rPr>
              <a:t>not </a:t>
            </a:r>
            <a:r>
              <a:rPr lang="en-US" b="1" dirty="0">
                <a:latin typeface="Gill Sans MT" panose="020B0502020104020203" pitchFamily="34" charset="0"/>
              </a:rPr>
              <a:t>significant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93821"/>
              </p:ext>
            </p:extLst>
          </p:nvPr>
        </p:nvGraphicFramePr>
        <p:xfrm>
          <a:off x="152371" y="1435993"/>
          <a:ext cx="1539309" cy="1082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9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4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Responding aphids (%)*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51 (85)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lèche droite 7"/>
          <p:cNvSpPr/>
          <p:nvPr/>
        </p:nvSpPr>
        <p:spPr>
          <a:xfrm>
            <a:off x="1823829" y="1790154"/>
            <a:ext cx="36004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82731"/>
              </p:ext>
            </p:extLst>
          </p:nvPr>
        </p:nvGraphicFramePr>
        <p:xfrm>
          <a:off x="152371" y="3164185"/>
          <a:ext cx="1539309" cy="1082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9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4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Responding aphids (%)*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55 (92)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Flèche droite 9"/>
          <p:cNvSpPr/>
          <p:nvPr/>
        </p:nvSpPr>
        <p:spPr>
          <a:xfrm>
            <a:off x="1823829" y="3518346"/>
            <a:ext cx="36004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0484" y="4526458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*Responding insects include living individuals present in one of the two side areas of the </a:t>
            </a:r>
            <a:r>
              <a:rPr lang="en-US" sz="1400" dirty="0" smtClean="0">
                <a:latin typeface="Gill Sans MT" panose="020B0502020104020203" pitchFamily="34" charset="0"/>
              </a:rPr>
              <a:t>olfactometer.</a:t>
            </a:r>
            <a:endParaRPr lang="en-US" sz="1400" b="1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687968"/>
            <a:ext cx="34199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O</a:t>
            </a:r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. </a:t>
            </a:r>
            <a:r>
              <a:rPr lang="en-US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gratissimum</a:t>
            </a:r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 effect on aphids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56" y="927772"/>
            <a:ext cx="6444208" cy="384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1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496" y="19196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  <a:latin typeface="Gill Sans MT" panose="020B0502020104020203" pitchFamily="34" charset="0"/>
              </a:rPr>
              <a:t>Results</a:t>
            </a:r>
            <a:endParaRPr lang="en-US" sz="2800" b="1" dirty="0">
              <a:solidFill>
                <a:srgbClr val="7030A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0" y="542416"/>
            <a:ext cx="9144000" cy="0"/>
          </a:xfrm>
          <a:prstGeom prst="line">
            <a:avLst/>
          </a:prstGeom>
          <a:ln w="88900" cmpd="thickThin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57963" y="5311650"/>
            <a:ext cx="608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Duration (</a:t>
            </a:r>
            <a:r>
              <a:rPr lang="en-US" b="1" dirty="0" smtClean="0">
                <a:latin typeface="Gill Sans MT" panose="020B0502020104020203" pitchFamily="34" charset="0"/>
              </a:rPr>
              <a:t>mean ± SE</a:t>
            </a:r>
            <a:r>
              <a:rPr lang="en-US" b="1" dirty="0">
                <a:latin typeface="Gill Sans MT" panose="020B0502020104020203" pitchFamily="34" charset="0"/>
              </a:rPr>
              <a:t>) spent in each olfactometer arm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861" y="2842308"/>
            <a:ext cx="35275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Gill Sans MT" panose="020B0502020104020203" pitchFamily="34" charset="0"/>
              </a:rPr>
              <a:t>Legend</a:t>
            </a:r>
          </a:p>
          <a:p>
            <a:pPr marL="285750" indent="-285750">
              <a:buFont typeface="Gill Sans MT" panose="020B0502020104020203" pitchFamily="34" charset="0"/>
              <a:buChar char="­"/>
            </a:pPr>
            <a:r>
              <a:rPr lang="en-US" sz="1600" dirty="0">
                <a:latin typeface="Gill Sans MT" panose="020B0502020104020203" pitchFamily="34" charset="0"/>
              </a:rPr>
              <a:t>Ob-Sp : </a:t>
            </a:r>
            <a:r>
              <a:rPr lang="en-US" sz="1600" i="1" dirty="0">
                <a:latin typeface="Gill Sans MT" panose="020B0502020104020203" pitchFamily="34" charset="0"/>
              </a:rPr>
              <a:t>O. basilicum</a:t>
            </a:r>
            <a:r>
              <a:rPr lang="en-US" sz="1600" dirty="0">
                <a:latin typeface="Gill Sans MT" panose="020B0502020104020203" pitchFamily="34" charset="0"/>
              </a:rPr>
              <a:t> versus soil pot </a:t>
            </a:r>
          </a:p>
          <a:p>
            <a:pPr marL="285750" indent="-285750">
              <a:buFont typeface="Gill Sans MT" panose="020B0502020104020203" pitchFamily="34" charset="0"/>
              <a:buChar char="­"/>
            </a:pPr>
            <a:r>
              <a:rPr lang="en-US" sz="1600" dirty="0">
                <a:latin typeface="Gill Sans MT" panose="020B0502020104020203" pitchFamily="34" charset="0"/>
              </a:rPr>
              <a:t>Ob-</a:t>
            </a:r>
            <a:r>
              <a:rPr lang="en-US" sz="1600" dirty="0" err="1">
                <a:latin typeface="Gill Sans MT" panose="020B0502020104020203" pitchFamily="34" charset="0"/>
              </a:rPr>
              <a:t>Vf</a:t>
            </a:r>
            <a:r>
              <a:rPr lang="en-US" sz="1600" dirty="0">
                <a:latin typeface="Gill Sans MT" panose="020B0502020104020203" pitchFamily="34" charset="0"/>
              </a:rPr>
              <a:t> : </a:t>
            </a:r>
            <a:r>
              <a:rPr lang="en-US" sz="1600" i="1" dirty="0">
                <a:latin typeface="Gill Sans MT" panose="020B0502020104020203" pitchFamily="34" charset="0"/>
              </a:rPr>
              <a:t>O. basilicum</a:t>
            </a:r>
            <a:r>
              <a:rPr lang="en-US" sz="1600" dirty="0">
                <a:latin typeface="Gill Sans MT" panose="020B0502020104020203" pitchFamily="34" charset="0"/>
              </a:rPr>
              <a:t> versus </a:t>
            </a:r>
            <a:r>
              <a:rPr lang="en-US" sz="1600" i="1" dirty="0">
                <a:latin typeface="Gill Sans MT" panose="020B0502020104020203" pitchFamily="34" charset="0"/>
              </a:rPr>
              <a:t>V. faba</a:t>
            </a:r>
            <a:endParaRPr lang="en-US" sz="1600" dirty="0">
              <a:latin typeface="Gill Sans MT" panose="020B0502020104020203" pitchFamily="34" charset="0"/>
            </a:endParaRPr>
          </a:p>
          <a:p>
            <a:pPr marL="285750" indent="-285750">
              <a:buFont typeface="Gill Sans MT" panose="020B0502020104020203" pitchFamily="34" charset="0"/>
              <a:buChar char="­"/>
            </a:pPr>
            <a:r>
              <a:rPr lang="en-US" sz="1600" dirty="0">
                <a:latin typeface="Gill Sans MT" panose="020B0502020104020203" pitchFamily="34" charset="0"/>
              </a:rPr>
              <a:t>Og-Sp : </a:t>
            </a:r>
            <a:r>
              <a:rPr lang="en-US" sz="1600" i="1" dirty="0">
                <a:latin typeface="Gill Sans MT" panose="020B0502020104020203" pitchFamily="34" charset="0"/>
              </a:rPr>
              <a:t>O. gratissimum</a:t>
            </a:r>
            <a:r>
              <a:rPr lang="en-US" sz="1600" dirty="0">
                <a:latin typeface="Gill Sans MT" panose="020B0502020104020203" pitchFamily="34" charset="0"/>
              </a:rPr>
              <a:t> versus soil pot</a:t>
            </a:r>
          </a:p>
          <a:p>
            <a:pPr marL="285750" indent="-285750">
              <a:buFont typeface="Gill Sans MT" panose="020B0502020104020203" pitchFamily="34" charset="0"/>
              <a:buChar char="­"/>
            </a:pPr>
            <a:r>
              <a:rPr lang="en-US" sz="1600" dirty="0">
                <a:latin typeface="Gill Sans MT" panose="020B0502020104020203" pitchFamily="34" charset="0"/>
              </a:rPr>
              <a:t>Og-</a:t>
            </a:r>
            <a:r>
              <a:rPr lang="en-US" sz="1600" dirty="0" err="1">
                <a:latin typeface="Gill Sans MT" panose="020B0502020104020203" pitchFamily="34" charset="0"/>
              </a:rPr>
              <a:t>Vf</a:t>
            </a:r>
            <a:r>
              <a:rPr lang="en-US" sz="1600" dirty="0">
                <a:latin typeface="Gill Sans MT" panose="020B0502020104020203" pitchFamily="34" charset="0"/>
              </a:rPr>
              <a:t> : </a:t>
            </a:r>
            <a:r>
              <a:rPr lang="en-US" sz="1600" i="1" dirty="0">
                <a:latin typeface="Gill Sans MT" panose="020B0502020104020203" pitchFamily="34" charset="0"/>
              </a:rPr>
              <a:t>O. gratissimum</a:t>
            </a:r>
            <a:r>
              <a:rPr lang="en-US" sz="1600" dirty="0">
                <a:latin typeface="Gill Sans MT" panose="020B0502020104020203" pitchFamily="34" charset="0"/>
              </a:rPr>
              <a:t> versus </a:t>
            </a:r>
            <a:r>
              <a:rPr lang="en-US" sz="1600" i="1" dirty="0">
                <a:latin typeface="Gill Sans MT" panose="020B0502020104020203" pitchFamily="34" charset="0"/>
              </a:rPr>
              <a:t>V. faba</a:t>
            </a:r>
            <a:endParaRPr lang="en-US" sz="1600" b="1" dirty="0">
              <a:latin typeface="Gill Sans MT" panose="020B05020201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759976"/>
            <a:ext cx="2922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Mean time </a:t>
            </a:r>
            <a:r>
              <a:rPr lang="en-US" b="1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spen</a:t>
            </a:r>
            <a:r>
              <a:rPr lang="en-US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t by aphids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/>
          <a:stretch/>
        </p:blipFill>
        <p:spPr bwMode="auto">
          <a:xfrm>
            <a:off x="3578718" y="759977"/>
            <a:ext cx="5277647" cy="440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7561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684</Words>
  <Application>Microsoft Office PowerPoint</Application>
  <PresentationFormat>Affichage à l'écran (16:10)</PresentationFormat>
  <Paragraphs>94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Repellent effect of basil (Ocimum spp) on pea aphid (Acyrthosiphon pisum Harris) and potential use in crops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Boni YAROU</dc:creator>
  <cp:lastModifiedBy>Boni YAROU</cp:lastModifiedBy>
  <cp:revision>397</cp:revision>
  <dcterms:created xsi:type="dcterms:W3CDTF">2019-06-18T19:01:32Z</dcterms:created>
  <dcterms:modified xsi:type="dcterms:W3CDTF">2021-06-09T07:41:42Z</dcterms:modified>
</cp:coreProperties>
</file>