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96" r:id="rId1"/>
  </p:sldMasterIdLst>
  <p:notesMasterIdLst>
    <p:notesMasterId r:id="rId3"/>
  </p:notesMasterIdLst>
  <p:sldIdLst>
    <p:sldId id="309" r:id="rId2"/>
  </p:sldIdLst>
  <p:sldSz cx="42803763" cy="302752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0B8964"/>
    <a:srgbClr val="EDF8D2"/>
    <a:srgbClr val="262626"/>
    <a:srgbClr val="0631BA"/>
    <a:srgbClr val="DAE3F3"/>
    <a:srgbClr val="D0CECE"/>
    <a:srgbClr val="018D70"/>
    <a:srgbClr val="4D4D4D"/>
    <a:srgbClr val="008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43" autoAdjust="0"/>
    <p:restoredTop sz="94660"/>
  </p:normalViewPr>
  <p:slideViewPr>
    <p:cSldViewPr snapToGrid="0">
      <p:cViewPr>
        <p:scale>
          <a:sx n="18" d="100"/>
          <a:sy n="18" d="100"/>
        </p:scale>
        <p:origin x="1100" y="-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463EE-71CF-4148-97FC-D2CCE2C0513D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5288" y="857250"/>
            <a:ext cx="32734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482D-B25B-4511-926E-D926C8E2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1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3400" rtl="0" eaLnBrk="1" latinLnBrk="0" hangingPunct="1">
      <a:defRPr sz="1015" kern="1200">
        <a:solidFill>
          <a:schemeClr val="tx1"/>
        </a:solidFill>
        <a:latin typeface="+mn-lt"/>
        <a:ea typeface="+mn-ea"/>
        <a:cs typeface="+mn-cs"/>
      </a:defRPr>
    </a:lvl1pPr>
    <a:lvl2pPr marL="386700" algn="l" defTabSz="773400" rtl="0" eaLnBrk="1" latinLnBrk="0" hangingPunct="1">
      <a:defRPr sz="1015" kern="1200">
        <a:solidFill>
          <a:schemeClr val="tx1"/>
        </a:solidFill>
        <a:latin typeface="+mn-lt"/>
        <a:ea typeface="+mn-ea"/>
        <a:cs typeface="+mn-cs"/>
      </a:defRPr>
    </a:lvl2pPr>
    <a:lvl3pPr marL="773400" algn="l" defTabSz="773400" rtl="0" eaLnBrk="1" latinLnBrk="0" hangingPunct="1">
      <a:defRPr sz="1015" kern="1200">
        <a:solidFill>
          <a:schemeClr val="tx1"/>
        </a:solidFill>
        <a:latin typeface="+mn-lt"/>
        <a:ea typeface="+mn-ea"/>
        <a:cs typeface="+mn-cs"/>
      </a:defRPr>
    </a:lvl3pPr>
    <a:lvl4pPr marL="1160099" algn="l" defTabSz="773400" rtl="0" eaLnBrk="1" latinLnBrk="0" hangingPunct="1">
      <a:defRPr sz="1015" kern="1200">
        <a:solidFill>
          <a:schemeClr val="tx1"/>
        </a:solidFill>
        <a:latin typeface="+mn-lt"/>
        <a:ea typeface="+mn-ea"/>
        <a:cs typeface="+mn-cs"/>
      </a:defRPr>
    </a:lvl4pPr>
    <a:lvl5pPr marL="1546799" algn="l" defTabSz="773400" rtl="0" eaLnBrk="1" latinLnBrk="0" hangingPunct="1">
      <a:defRPr sz="1015" kern="1200">
        <a:solidFill>
          <a:schemeClr val="tx1"/>
        </a:solidFill>
        <a:latin typeface="+mn-lt"/>
        <a:ea typeface="+mn-ea"/>
        <a:cs typeface="+mn-cs"/>
      </a:defRPr>
    </a:lvl5pPr>
    <a:lvl6pPr marL="1933499" algn="l" defTabSz="773400" rtl="0" eaLnBrk="1" latinLnBrk="0" hangingPunct="1">
      <a:defRPr sz="1015" kern="1200">
        <a:solidFill>
          <a:schemeClr val="tx1"/>
        </a:solidFill>
        <a:latin typeface="+mn-lt"/>
        <a:ea typeface="+mn-ea"/>
        <a:cs typeface="+mn-cs"/>
      </a:defRPr>
    </a:lvl6pPr>
    <a:lvl7pPr marL="2320199" algn="l" defTabSz="773400" rtl="0" eaLnBrk="1" latinLnBrk="0" hangingPunct="1">
      <a:defRPr sz="1015" kern="1200">
        <a:solidFill>
          <a:schemeClr val="tx1"/>
        </a:solidFill>
        <a:latin typeface="+mn-lt"/>
        <a:ea typeface="+mn-ea"/>
        <a:cs typeface="+mn-cs"/>
      </a:defRPr>
    </a:lvl7pPr>
    <a:lvl8pPr marL="2706898" algn="l" defTabSz="773400" rtl="0" eaLnBrk="1" latinLnBrk="0" hangingPunct="1">
      <a:defRPr sz="1015" kern="1200">
        <a:solidFill>
          <a:schemeClr val="tx1"/>
        </a:solidFill>
        <a:latin typeface="+mn-lt"/>
        <a:ea typeface="+mn-ea"/>
        <a:cs typeface="+mn-cs"/>
      </a:defRPr>
    </a:lvl8pPr>
    <a:lvl9pPr marL="3093598" algn="l" defTabSz="773400" rtl="0" eaLnBrk="1" latinLnBrk="0" hangingPunct="1">
      <a:defRPr sz="101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Zoiets</a:t>
            </a:r>
            <a:r>
              <a:rPr lang="en-US" dirty="0"/>
              <a:t> </a:t>
            </a:r>
            <a:r>
              <a:rPr lang="en-US" dirty="0" err="1"/>
              <a:t>wellicht</a:t>
            </a:r>
            <a:r>
              <a:rPr lang="en-US" dirty="0"/>
              <a:t>, met het </a:t>
            </a:r>
            <a:r>
              <a:rPr lang="en-US" dirty="0" err="1"/>
              <a:t>vogeltje</a:t>
            </a:r>
            <a:r>
              <a:rPr lang="en-US" dirty="0"/>
              <a:t>? Let op, het is even </a:t>
            </a:r>
            <a:r>
              <a:rPr lang="en-US" dirty="0" err="1"/>
              <a:t>snel</a:t>
            </a:r>
            <a:r>
              <a:rPr lang="en-US" dirty="0"/>
              <a:t> </a:t>
            </a:r>
            <a:r>
              <a:rPr lang="en-US" dirty="0" err="1"/>
              <a:t>geknipt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geplakt</a:t>
            </a:r>
            <a:r>
              <a:rPr lang="en-US" dirty="0"/>
              <a:t> – </a:t>
            </a:r>
            <a:r>
              <a:rPr lang="en-US" dirty="0" err="1"/>
              <a:t>als</a:t>
            </a:r>
            <a:r>
              <a:rPr lang="en-US" dirty="0"/>
              <a:t> je het </a:t>
            </a:r>
            <a:r>
              <a:rPr lang="en-US" dirty="0" err="1"/>
              <a:t>erin</a:t>
            </a:r>
            <a:r>
              <a:rPr lang="en-US" dirty="0"/>
              <a:t> </a:t>
            </a:r>
            <a:r>
              <a:rPr lang="en-US" dirty="0" err="1"/>
              <a:t>laat</a:t>
            </a:r>
            <a:r>
              <a:rPr lang="en-US" dirty="0"/>
              <a:t> </a:t>
            </a:r>
            <a:r>
              <a:rPr lang="en-US" dirty="0" err="1"/>
              <a:t>zou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het even </a:t>
            </a:r>
            <a:r>
              <a:rPr lang="en-US" dirty="0" err="1"/>
              <a:t>overnieuw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betere</a:t>
            </a:r>
            <a:r>
              <a:rPr lang="en-US" dirty="0"/>
              <a:t> </a:t>
            </a:r>
            <a:r>
              <a:rPr lang="en-US" dirty="0" err="1"/>
              <a:t>resolutie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Misschien</a:t>
            </a:r>
            <a:r>
              <a:rPr lang="en-US" dirty="0"/>
              <a:t> is het </a:t>
            </a:r>
            <a:r>
              <a:rPr lang="en-US" dirty="0" err="1"/>
              <a:t>niks</a:t>
            </a:r>
            <a:r>
              <a:rPr lang="en-US" dirty="0"/>
              <a:t>, plus de </a:t>
            </a:r>
            <a:r>
              <a:rPr lang="en-US" dirty="0" err="1"/>
              <a:t>methoden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in. Maar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ideetje</a:t>
            </a:r>
            <a:r>
              <a:rPr lang="en-US" dirty="0"/>
              <a:t> om het Plaatje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verder</a:t>
            </a:r>
            <a:r>
              <a:rPr lang="en-US" dirty="0"/>
              <a:t> in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verwerken</a:t>
            </a:r>
            <a:r>
              <a:rPr lang="en-US" dirty="0"/>
              <a:t>. </a:t>
            </a:r>
            <a:r>
              <a:rPr lang="en-US" dirty="0" err="1"/>
              <a:t>Beetje</a:t>
            </a:r>
            <a:r>
              <a:rPr lang="en-US" dirty="0"/>
              <a:t> </a:t>
            </a:r>
            <a:r>
              <a:rPr lang="en-US" dirty="0" err="1"/>
              <a:t>creativiteit</a:t>
            </a:r>
            <a:r>
              <a:rPr lang="en-US" dirty="0"/>
              <a:t> van de Keizer.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C2670-3342-473C-969D-FDFF399F20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67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49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500"/>
          </a:xfrm>
        </p:spPr>
        <p:txBody>
          <a:bodyPr/>
          <a:lstStyle>
            <a:lvl1pPr marL="0" indent="0" algn="ctr">
              <a:buNone/>
              <a:defRPr sz="9987"/>
            </a:lvl1pPr>
            <a:lvl2pPr marL="1902464" indent="0" algn="ctr">
              <a:buNone/>
              <a:defRPr sz="8322"/>
            </a:lvl2pPr>
            <a:lvl3pPr marL="3804928" indent="0" algn="ctr">
              <a:buNone/>
              <a:defRPr sz="7490"/>
            </a:lvl3pPr>
            <a:lvl4pPr marL="5707392" indent="0" algn="ctr">
              <a:buNone/>
              <a:defRPr sz="6658"/>
            </a:lvl4pPr>
            <a:lvl5pPr marL="7609856" indent="0" algn="ctr">
              <a:buNone/>
              <a:defRPr sz="6658"/>
            </a:lvl5pPr>
            <a:lvl6pPr marL="9512320" indent="0" algn="ctr">
              <a:buNone/>
              <a:defRPr sz="6658"/>
            </a:lvl6pPr>
            <a:lvl7pPr marL="11414784" indent="0" algn="ctr">
              <a:buNone/>
              <a:defRPr sz="6658"/>
            </a:lvl7pPr>
            <a:lvl8pPr marL="13317248" indent="0" algn="ctr">
              <a:buNone/>
              <a:defRPr sz="6658"/>
            </a:lvl8pPr>
            <a:lvl9pPr marL="15219713" indent="0" algn="ctr">
              <a:buNone/>
              <a:defRPr sz="665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1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5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6" y="1611875"/>
            <a:ext cx="9229561" cy="256568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2" y="1611875"/>
            <a:ext cx="27153637" cy="256568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8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7"/>
            <a:ext cx="36918246" cy="12593646"/>
          </a:xfrm>
        </p:spPr>
        <p:txBody>
          <a:bodyPr anchor="b"/>
          <a:lstStyle>
            <a:lvl1pPr>
              <a:defRPr sz="249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3"/>
            <a:ext cx="36918246" cy="6622701"/>
          </a:xfrm>
        </p:spPr>
        <p:txBody>
          <a:bodyPr/>
          <a:lstStyle>
            <a:lvl1pPr marL="0" indent="0">
              <a:buNone/>
              <a:defRPr sz="9987">
                <a:solidFill>
                  <a:schemeClr val="tx1"/>
                </a:solidFill>
              </a:defRPr>
            </a:lvl1pPr>
            <a:lvl2pPr marL="1902464" indent="0">
              <a:buNone/>
              <a:defRPr sz="8322">
                <a:solidFill>
                  <a:schemeClr val="tx1">
                    <a:tint val="75000"/>
                  </a:schemeClr>
                </a:solidFill>
              </a:defRPr>
            </a:lvl2pPr>
            <a:lvl3pPr marL="3804928" indent="0">
              <a:buNone/>
              <a:defRPr sz="7490">
                <a:solidFill>
                  <a:schemeClr val="tx1">
                    <a:tint val="75000"/>
                  </a:schemeClr>
                </a:solidFill>
              </a:defRPr>
            </a:lvl3pPr>
            <a:lvl4pPr marL="5707392" indent="0">
              <a:buNone/>
              <a:defRPr sz="6658">
                <a:solidFill>
                  <a:schemeClr val="tx1">
                    <a:tint val="75000"/>
                  </a:schemeClr>
                </a:solidFill>
              </a:defRPr>
            </a:lvl4pPr>
            <a:lvl5pPr marL="7609856" indent="0">
              <a:buNone/>
              <a:defRPr sz="6658">
                <a:solidFill>
                  <a:schemeClr val="tx1">
                    <a:tint val="75000"/>
                  </a:schemeClr>
                </a:solidFill>
              </a:defRPr>
            </a:lvl5pPr>
            <a:lvl6pPr marL="9512320" indent="0">
              <a:buNone/>
              <a:defRPr sz="6658">
                <a:solidFill>
                  <a:schemeClr val="tx1">
                    <a:tint val="75000"/>
                  </a:schemeClr>
                </a:solidFill>
              </a:defRPr>
            </a:lvl6pPr>
            <a:lvl7pPr marL="11414784" indent="0">
              <a:buNone/>
              <a:defRPr sz="6658">
                <a:solidFill>
                  <a:schemeClr val="tx1">
                    <a:tint val="75000"/>
                  </a:schemeClr>
                </a:solidFill>
              </a:defRPr>
            </a:lvl7pPr>
            <a:lvl8pPr marL="13317248" indent="0">
              <a:buNone/>
              <a:defRPr sz="6658">
                <a:solidFill>
                  <a:schemeClr val="tx1">
                    <a:tint val="75000"/>
                  </a:schemeClr>
                </a:solidFill>
              </a:defRPr>
            </a:lvl8pPr>
            <a:lvl9pPr marL="15219713" indent="0">
              <a:buNone/>
              <a:defRPr sz="66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1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0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3" y="1611881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9"/>
          </a:xfrm>
        </p:spPr>
        <p:txBody>
          <a:bodyPr anchor="b"/>
          <a:lstStyle>
            <a:lvl1pPr marL="0" indent="0">
              <a:buNone/>
              <a:defRPr sz="9987" b="1"/>
            </a:lvl1pPr>
            <a:lvl2pPr marL="1902464" indent="0">
              <a:buNone/>
              <a:defRPr sz="8322" b="1"/>
            </a:lvl2pPr>
            <a:lvl3pPr marL="3804928" indent="0">
              <a:buNone/>
              <a:defRPr sz="7490" b="1"/>
            </a:lvl3pPr>
            <a:lvl4pPr marL="5707392" indent="0">
              <a:buNone/>
              <a:defRPr sz="6658" b="1"/>
            </a:lvl4pPr>
            <a:lvl5pPr marL="7609856" indent="0">
              <a:buNone/>
              <a:defRPr sz="6658" b="1"/>
            </a:lvl5pPr>
            <a:lvl6pPr marL="9512320" indent="0">
              <a:buNone/>
              <a:defRPr sz="6658" b="1"/>
            </a:lvl6pPr>
            <a:lvl7pPr marL="11414784" indent="0">
              <a:buNone/>
              <a:defRPr sz="6658" b="1"/>
            </a:lvl7pPr>
            <a:lvl8pPr marL="13317248" indent="0">
              <a:buNone/>
              <a:defRPr sz="6658" b="1"/>
            </a:lvl8pPr>
            <a:lvl9pPr marL="15219713" indent="0">
              <a:buNone/>
              <a:defRPr sz="665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2"/>
            <a:ext cx="18107995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9"/>
          </a:xfrm>
        </p:spPr>
        <p:txBody>
          <a:bodyPr anchor="b"/>
          <a:lstStyle>
            <a:lvl1pPr marL="0" indent="0">
              <a:buNone/>
              <a:defRPr sz="9987" b="1"/>
            </a:lvl1pPr>
            <a:lvl2pPr marL="1902464" indent="0">
              <a:buNone/>
              <a:defRPr sz="8322" b="1"/>
            </a:lvl2pPr>
            <a:lvl3pPr marL="3804928" indent="0">
              <a:buNone/>
              <a:defRPr sz="7490" b="1"/>
            </a:lvl3pPr>
            <a:lvl4pPr marL="5707392" indent="0">
              <a:buNone/>
              <a:defRPr sz="6658" b="1"/>
            </a:lvl4pPr>
            <a:lvl5pPr marL="7609856" indent="0">
              <a:buNone/>
              <a:defRPr sz="6658" b="1"/>
            </a:lvl5pPr>
            <a:lvl6pPr marL="9512320" indent="0">
              <a:buNone/>
              <a:defRPr sz="6658" b="1"/>
            </a:lvl6pPr>
            <a:lvl7pPr marL="11414784" indent="0">
              <a:buNone/>
              <a:defRPr sz="6658" b="1"/>
            </a:lvl7pPr>
            <a:lvl8pPr marL="13317248" indent="0">
              <a:buNone/>
              <a:defRPr sz="6658" b="1"/>
            </a:lvl8pPr>
            <a:lvl9pPr marL="15219713" indent="0">
              <a:buNone/>
              <a:defRPr sz="665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2"/>
            <a:ext cx="181971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2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5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5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5" y="2018348"/>
            <a:ext cx="13805327" cy="7064216"/>
          </a:xfrm>
        </p:spPr>
        <p:txBody>
          <a:bodyPr anchor="b"/>
          <a:lstStyle>
            <a:lvl1pPr>
              <a:defRPr sz="133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6"/>
            <a:ext cx="21669405" cy="21515024"/>
          </a:xfrm>
        </p:spPr>
        <p:txBody>
          <a:bodyPr/>
          <a:lstStyle>
            <a:lvl1pPr>
              <a:defRPr sz="13316"/>
            </a:lvl1pPr>
            <a:lvl2pPr>
              <a:defRPr sz="11651"/>
            </a:lvl2pPr>
            <a:lvl3pPr>
              <a:defRPr sz="9987"/>
            </a:lvl3pPr>
            <a:lvl4pPr>
              <a:defRPr sz="8322"/>
            </a:lvl4pPr>
            <a:lvl5pPr>
              <a:defRPr sz="8322"/>
            </a:lvl5pPr>
            <a:lvl6pPr>
              <a:defRPr sz="8322"/>
            </a:lvl6pPr>
            <a:lvl7pPr>
              <a:defRPr sz="8322"/>
            </a:lvl7pPr>
            <a:lvl8pPr>
              <a:defRPr sz="8322"/>
            </a:lvl8pPr>
            <a:lvl9pPr>
              <a:defRPr sz="832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5" y="9082564"/>
            <a:ext cx="13805327" cy="16826573"/>
          </a:xfrm>
        </p:spPr>
        <p:txBody>
          <a:bodyPr/>
          <a:lstStyle>
            <a:lvl1pPr marL="0" indent="0">
              <a:buNone/>
              <a:defRPr sz="6658"/>
            </a:lvl1pPr>
            <a:lvl2pPr marL="1902464" indent="0">
              <a:buNone/>
              <a:defRPr sz="5826"/>
            </a:lvl2pPr>
            <a:lvl3pPr marL="3804928" indent="0">
              <a:buNone/>
              <a:defRPr sz="4993"/>
            </a:lvl3pPr>
            <a:lvl4pPr marL="5707392" indent="0">
              <a:buNone/>
              <a:defRPr sz="4161"/>
            </a:lvl4pPr>
            <a:lvl5pPr marL="7609856" indent="0">
              <a:buNone/>
              <a:defRPr sz="4161"/>
            </a:lvl5pPr>
            <a:lvl6pPr marL="9512320" indent="0">
              <a:buNone/>
              <a:defRPr sz="4161"/>
            </a:lvl6pPr>
            <a:lvl7pPr marL="11414784" indent="0">
              <a:buNone/>
              <a:defRPr sz="4161"/>
            </a:lvl7pPr>
            <a:lvl8pPr marL="13317248" indent="0">
              <a:buNone/>
              <a:defRPr sz="4161"/>
            </a:lvl8pPr>
            <a:lvl9pPr marL="15219713" indent="0">
              <a:buNone/>
              <a:defRPr sz="416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0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5" y="2018348"/>
            <a:ext cx="13805327" cy="7064216"/>
          </a:xfrm>
        </p:spPr>
        <p:txBody>
          <a:bodyPr anchor="b"/>
          <a:lstStyle>
            <a:lvl1pPr>
              <a:defRPr sz="133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6"/>
            <a:ext cx="21669405" cy="21515024"/>
          </a:xfrm>
        </p:spPr>
        <p:txBody>
          <a:bodyPr anchor="t"/>
          <a:lstStyle>
            <a:lvl1pPr marL="0" indent="0">
              <a:buNone/>
              <a:defRPr sz="13316"/>
            </a:lvl1pPr>
            <a:lvl2pPr marL="1902464" indent="0">
              <a:buNone/>
              <a:defRPr sz="11651"/>
            </a:lvl2pPr>
            <a:lvl3pPr marL="3804928" indent="0">
              <a:buNone/>
              <a:defRPr sz="9987"/>
            </a:lvl3pPr>
            <a:lvl4pPr marL="5707392" indent="0">
              <a:buNone/>
              <a:defRPr sz="8322"/>
            </a:lvl4pPr>
            <a:lvl5pPr marL="7609856" indent="0">
              <a:buNone/>
              <a:defRPr sz="8322"/>
            </a:lvl5pPr>
            <a:lvl6pPr marL="9512320" indent="0">
              <a:buNone/>
              <a:defRPr sz="8322"/>
            </a:lvl6pPr>
            <a:lvl7pPr marL="11414784" indent="0">
              <a:buNone/>
              <a:defRPr sz="8322"/>
            </a:lvl7pPr>
            <a:lvl8pPr marL="13317248" indent="0">
              <a:buNone/>
              <a:defRPr sz="8322"/>
            </a:lvl8pPr>
            <a:lvl9pPr marL="15219713" indent="0">
              <a:buNone/>
              <a:defRPr sz="83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5" y="9082564"/>
            <a:ext cx="13805327" cy="16826573"/>
          </a:xfrm>
        </p:spPr>
        <p:txBody>
          <a:bodyPr/>
          <a:lstStyle>
            <a:lvl1pPr marL="0" indent="0">
              <a:buNone/>
              <a:defRPr sz="6658"/>
            </a:lvl1pPr>
            <a:lvl2pPr marL="1902464" indent="0">
              <a:buNone/>
              <a:defRPr sz="5826"/>
            </a:lvl2pPr>
            <a:lvl3pPr marL="3804928" indent="0">
              <a:buNone/>
              <a:defRPr sz="4993"/>
            </a:lvl3pPr>
            <a:lvl4pPr marL="5707392" indent="0">
              <a:buNone/>
              <a:defRPr sz="4161"/>
            </a:lvl4pPr>
            <a:lvl5pPr marL="7609856" indent="0">
              <a:buNone/>
              <a:defRPr sz="4161"/>
            </a:lvl5pPr>
            <a:lvl6pPr marL="9512320" indent="0">
              <a:buNone/>
              <a:defRPr sz="4161"/>
            </a:lvl6pPr>
            <a:lvl7pPr marL="11414784" indent="0">
              <a:buNone/>
              <a:defRPr sz="4161"/>
            </a:lvl7pPr>
            <a:lvl8pPr marL="13317248" indent="0">
              <a:buNone/>
              <a:defRPr sz="4161"/>
            </a:lvl8pPr>
            <a:lvl9pPr marL="15219713" indent="0">
              <a:buNone/>
              <a:defRPr sz="416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9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1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2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804928" rtl="0" eaLnBrk="1" latinLnBrk="0" hangingPunct="1">
        <a:lnSpc>
          <a:spcPct val="90000"/>
        </a:lnSpc>
        <a:spcBef>
          <a:spcPct val="0"/>
        </a:spcBef>
        <a:buNone/>
        <a:defRPr sz="183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51232" indent="-951232" algn="l" defTabSz="3804928" rtl="0" eaLnBrk="1" latinLnBrk="0" hangingPunct="1">
        <a:lnSpc>
          <a:spcPct val="90000"/>
        </a:lnSpc>
        <a:spcBef>
          <a:spcPts val="4161"/>
        </a:spcBef>
        <a:buFont typeface="Arial" panose="020B0604020202020204" pitchFamily="34" charset="0"/>
        <a:buChar char="•"/>
        <a:defRPr sz="11651" kern="1200">
          <a:solidFill>
            <a:schemeClr val="tx1"/>
          </a:solidFill>
          <a:latin typeface="+mn-lt"/>
          <a:ea typeface="+mn-ea"/>
          <a:cs typeface="+mn-cs"/>
        </a:defRPr>
      </a:lvl1pPr>
      <a:lvl2pPr marL="2853696" indent="-951232" algn="l" defTabSz="3804928" rtl="0" eaLnBrk="1" latinLnBrk="0" hangingPunct="1">
        <a:lnSpc>
          <a:spcPct val="90000"/>
        </a:lnSpc>
        <a:spcBef>
          <a:spcPts val="2081"/>
        </a:spcBef>
        <a:buFont typeface="Arial" panose="020B0604020202020204" pitchFamily="34" charset="0"/>
        <a:buChar char="•"/>
        <a:defRPr sz="9987" kern="1200">
          <a:solidFill>
            <a:schemeClr val="tx1"/>
          </a:solidFill>
          <a:latin typeface="+mn-lt"/>
          <a:ea typeface="+mn-ea"/>
          <a:cs typeface="+mn-cs"/>
        </a:defRPr>
      </a:lvl2pPr>
      <a:lvl3pPr marL="4756160" indent="-951232" algn="l" defTabSz="3804928" rtl="0" eaLnBrk="1" latinLnBrk="0" hangingPunct="1">
        <a:lnSpc>
          <a:spcPct val="90000"/>
        </a:lnSpc>
        <a:spcBef>
          <a:spcPts val="2081"/>
        </a:spcBef>
        <a:buFont typeface="Arial" panose="020B0604020202020204" pitchFamily="34" charset="0"/>
        <a:buChar char="•"/>
        <a:defRPr sz="8322" kern="1200">
          <a:solidFill>
            <a:schemeClr val="tx1"/>
          </a:solidFill>
          <a:latin typeface="+mn-lt"/>
          <a:ea typeface="+mn-ea"/>
          <a:cs typeface="+mn-cs"/>
        </a:defRPr>
      </a:lvl3pPr>
      <a:lvl4pPr marL="6658624" indent="-951232" algn="l" defTabSz="3804928" rtl="0" eaLnBrk="1" latinLnBrk="0" hangingPunct="1">
        <a:lnSpc>
          <a:spcPct val="90000"/>
        </a:lnSpc>
        <a:spcBef>
          <a:spcPts val="2081"/>
        </a:spcBef>
        <a:buFont typeface="Arial" panose="020B0604020202020204" pitchFamily="34" charset="0"/>
        <a:buChar char="•"/>
        <a:defRPr sz="7490" kern="1200">
          <a:solidFill>
            <a:schemeClr val="tx1"/>
          </a:solidFill>
          <a:latin typeface="+mn-lt"/>
          <a:ea typeface="+mn-ea"/>
          <a:cs typeface="+mn-cs"/>
        </a:defRPr>
      </a:lvl4pPr>
      <a:lvl5pPr marL="8561088" indent="-951232" algn="l" defTabSz="3804928" rtl="0" eaLnBrk="1" latinLnBrk="0" hangingPunct="1">
        <a:lnSpc>
          <a:spcPct val="90000"/>
        </a:lnSpc>
        <a:spcBef>
          <a:spcPts val="2081"/>
        </a:spcBef>
        <a:buFont typeface="Arial" panose="020B0604020202020204" pitchFamily="34" charset="0"/>
        <a:buChar char="•"/>
        <a:defRPr sz="7490" kern="1200">
          <a:solidFill>
            <a:schemeClr val="tx1"/>
          </a:solidFill>
          <a:latin typeface="+mn-lt"/>
          <a:ea typeface="+mn-ea"/>
          <a:cs typeface="+mn-cs"/>
        </a:defRPr>
      </a:lvl5pPr>
      <a:lvl6pPr marL="10463552" indent="-951232" algn="l" defTabSz="3804928" rtl="0" eaLnBrk="1" latinLnBrk="0" hangingPunct="1">
        <a:lnSpc>
          <a:spcPct val="90000"/>
        </a:lnSpc>
        <a:spcBef>
          <a:spcPts val="2081"/>
        </a:spcBef>
        <a:buFont typeface="Arial" panose="020B0604020202020204" pitchFamily="34" charset="0"/>
        <a:buChar char="•"/>
        <a:defRPr sz="7490" kern="1200">
          <a:solidFill>
            <a:schemeClr val="tx1"/>
          </a:solidFill>
          <a:latin typeface="+mn-lt"/>
          <a:ea typeface="+mn-ea"/>
          <a:cs typeface="+mn-cs"/>
        </a:defRPr>
      </a:lvl6pPr>
      <a:lvl7pPr marL="12366016" indent="-951232" algn="l" defTabSz="3804928" rtl="0" eaLnBrk="1" latinLnBrk="0" hangingPunct="1">
        <a:lnSpc>
          <a:spcPct val="90000"/>
        </a:lnSpc>
        <a:spcBef>
          <a:spcPts val="2081"/>
        </a:spcBef>
        <a:buFont typeface="Arial" panose="020B0604020202020204" pitchFamily="34" charset="0"/>
        <a:buChar char="•"/>
        <a:defRPr sz="7490" kern="1200">
          <a:solidFill>
            <a:schemeClr val="tx1"/>
          </a:solidFill>
          <a:latin typeface="+mn-lt"/>
          <a:ea typeface="+mn-ea"/>
          <a:cs typeface="+mn-cs"/>
        </a:defRPr>
      </a:lvl7pPr>
      <a:lvl8pPr marL="14268480" indent="-951232" algn="l" defTabSz="3804928" rtl="0" eaLnBrk="1" latinLnBrk="0" hangingPunct="1">
        <a:lnSpc>
          <a:spcPct val="90000"/>
        </a:lnSpc>
        <a:spcBef>
          <a:spcPts val="2081"/>
        </a:spcBef>
        <a:buFont typeface="Arial" panose="020B0604020202020204" pitchFamily="34" charset="0"/>
        <a:buChar char="•"/>
        <a:defRPr sz="7490" kern="1200">
          <a:solidFill>
            <a:schemeClr val="tx1"/>
          </a:solidFill>
          <a:latin typeface="+mn-lt"/>
          <a:ea typeface="+mn-ea"/>
          <a:cs typeface="+mn-cs"/>
        </a:defRPr>
      </a:lvl8pPr>
      <a:lvl9pPr marL="16170945" indent="-951232" algn="l" defTabSz="3804928" rtl="0" eaLnBrk="1" latinLnBrk="0" hangingPunct="1">
        <a:lnSpc>
          <a:spcPct val="90000"/>
        </a:lnSpc>
        <a:spcBef>
          <a:spcPts val="2081"/>
        </a:spcBef>
        <a:buFont typeface="Arial" panose="020B0604020202020204" pitchFamily="34" charset="0"/>
        <a:buChar char="•"/>
        <a:defRPr sz="7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4928" rtl="0" eaLnBrk="1" latinLnBrk="0" hangingPunct="1">
        <a:defRPr sz="7490" kern="1200">
          <a:solidFill>
            <a:schemeClr val="tx1"/>
          </a:solidFill>
          <a:latin typeface="+mn-lt"/>
          <a:ea typeface="+mn-ea"/>
          <a:cs typeface="+mn-cs"/>
        </a:defRPr>
      </a:lvl1pPr>
      <a:lvl2pPr marL="1902464" algn="l" defTabSz="3804928" rtl="0" eaLnBrk="1" latinLnBrk="0" hangingPunct="1">
        <a:defRPr sz="7490" kern="1200">
          <a:solidFill>
            <a:schemeClr val="tx1"/>
          </a:solidFill>
          <a:latin typeface="+mn-lt"/>
          <a:ea typeface="+mn-ea"/>
          <a:cs typeface="+mn-cs"/>
        </a:defRPr>
      </a:lvl2pPr>
      <a:lvl3pPr marL="3804928" algn="l" defTabSz="3804928" rtl="0" eaLnBrk="1" latinLnBrk="0" hangingPunct="1">
        <a:defRPr sz="7490" kern="1200">
          <a:solidFill>
            <a:schemeClr val="tx1"/>
          </a:solidFill>
          <a:latin typeface="+mn-lt"/>
          <a:ea typeface="+mn-ea"/>
          <a:cs typeface="+mn-cs"/>
        </a:defRPr>
      </a:lvl3pPr>
      <a:lvl4pPr marL="5707392" algn="l" defTabSz="3804928" rtl="0" eaLnBrk="1" latinLnBrk="0" hangingPunct="1">
        <a:defRPr sz="7490" kern="1200">
          <a:solidFill>
            <a:schemeClr val="tx1"/>
          </a:solidFill>
          <a:latin typeface="+mn-lt"/>
          <a:ea typeface="+mn-ea"/>
          <a:cs typeface="+mn-cs"/>
        </a:defRPr>
      </a:lvl4pPr>
      <a:lvl5pPr marL="7609856" algn="l" defTabSz="3804928" rtl="0" eaLnBrk="1" latinLnBrk="0" hangingPunct="1">
        <a:defRPr sz="7490" kern="1200">
          <a:solidFill>
            <a:schemeClr val="tx1"/>
          </a:solidFill>
          <a:latin typeface="+mn-lt"/>
          <a:ea typeface="+mn-ea"/>
          <a:cs typeface="+mn-cs"/>
        </a:defRPr>
      </a:lvl5pPr>
      <a:lvl6pPr marL="9512320" algn="l" defTabSz="3804928" rtl="0" eaLnBrk="1" latinLnBrk="0" hangingPunct="1">
        <a:defRPr sz="7490" kern="1200">
          <a:solidFill>
            <a:schemeClr val="tx1"/>
          </a:solidFill>
          <a:latin typeface="+mn-lt"/>
          <a:ea typeface="+mn-ea"/>
          <a:cs typeface="+mn-cs"/>
        </a:defRPr>
      </a:lvl6pPr>
      <a:lvl7pPr marL="11414784" algn="l" defTabSz="3804928" rtl="0" eaLnBrk="1" latinLnBrk="0" hangingPunct="1">
        <a:defRPr sz="7490" kern="1200">
          <a:solidFill>
            <a:schemeClr val="tx1"/>
          </a:solidFill>
          <a:latin typeface="+mn-lt"/>
          <a:ea typeface="+mn-ea"/>
          <a:cs typeface="+mn-cs"/>
        </a:defRPr>
      </a:lvl7pPr>
      <a:lvl8pPr marL="13317248" algn="l" defTabSz="3804928" rtl="0" eaLnBrk="1" latinLnBrk="0" hangingPunct="1">
        <a:defRPr sz="7490" kern="1200">
          <a:solidFill>
            <a:schemeClr val="tx1"/>
          </a:solidFill>
          <a:latin typeface="+mn-lt"/>
          <a:ea typeface="+mn-ea"/>
          <a:cs typeface="+mn-cs"/>
        </a:defRPr>
      </a:lvl8pPr>
      <a:lvl9pPr marL="15219713" algn="l" defTabSz="3804928" rtl="0" eaLnBrk="1" latinLnBrk="0" hangingPunct="1">
        <a:defRPr sz="7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/>
          <p:nvPr/>
        </p:nvSpPr>
        <p:spPr>
          <a:xfrm>
            <a:off x="34219483" y="0"/>
            <a:ext cx="8655720" cy="30275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396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Non-Cognitive Predictors of Student Success:</a:t>
            </a:r>
            <a:br>
              <a:rPr kumimoji="0" lang="en-US" sz="156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</a:br>
            <a:r>
              <a:rPr kumimoji="0" lang="en-US" sz="156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12" name="silent presenter">
            <a:extLst>
              <a:ext uri="{FF2B5EF4-FFF2-40B4-BE49-F238E27FC236}">
                <a16:creationId xmlns:a16="http://schemas.microsoft.com/office/drawing/2014/main" id="{EC86DA8B-8163-4552-8FA4-435C18CFF2A9}"/>
              </a:ext>
            </a:extLst>
          </p:cNvPr>
          <p:cNvSpPr/>
          <p:nvPr/>
        </p:nvSpPr>
        <p:spPr>
          <a:xfrm>
            <a:off x="27451" y="0"/>
            <a:ext cx="10030949" cy="30275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6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329146" y="10998315"/>
            <a:ext cx="9310154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aims of the study is to answer: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1. What are the circadian photoreceptors in </a:t>
            </a:r>
            <a:r>
              <a:rPr lang="en-US" sz="2800" i="1" dirty="0" err="1">
                <a:solidFill>
                  <a:prstClr val="black"/>
                </a:solidFill>
                <a:latin typeface="Calibri" panose="020F0502020204030204"/>
              </a:rPr>
              <a:t>Nasonia</a:t>
            </a:r>
            <a:r>
              <a:rPr lang="en-US" sz="28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Calibri" panose="020F0502020204030204"/>
              </a:rPr>
              <a:t>vitripennis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What is the molecular mechanism underlying light entrainment in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Nasonia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vitripennis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Hypothesis: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As </a:t>
            </a:r>
            <a:r>
              <a:rPr lang="en-US" sz="2800" i="1" dirty="0" err="1">
                <a:solidFill>
                  <a:prstClr val="black"/>
                </a:solidFill>
                <a:latin typeface="Calibri" panose="020F0502020204030204"/>
              </a:rPr>
              <a:t>Nasonia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has a more mammalian-like clock system with light-insensitive CRY, it is hypothesized that there is light- induced gene induction like in mammalian clock light input pathway.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aphic 18">
            <a:extLst>
              <a:ext uri="{FF2B5EF4-FFF2-40B4-BE49-F238E27FC236}">
                <a16:creationId xmlns:a16="http://schemas.microsoft.com/office/drawing/2014/main" id="{C1210836-80D5-470E-883D-041B85957069}"/>
              </a:ext>
            </a:extLst>
          </p:cNvPr>
          <p:cNvSpPr/>
          <p:nvPr/>
        </p:nvSpPr>
        <p:spPr>
          <a:xfrm>
            <a:off x="1359640" y="4036241"/>
            <a:ext cx="688382" cy="640187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bg1"/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396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124363" y="241358"/>
            <a:ext cx="9935338" cy="343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66"/>
              </a:spcAft>
              <a:buClrTx/>
              <a:buSzTx/>
              <a:buFontTx/>
              <a:buNone/>
              <a:tabLst>
                <a:tab pos="1910137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Searching for light-induced genes in hymenopteran insect -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Nasonia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vitripennis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: transcription of 13% of the genes is regulated by light</a:t>
            </a:r>
            <a:endParaRPr kumimoji="0" lang="en-US" sz="4681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118" name="Rectangle 4117">
            <a:extLst>
              <a:ext uri="{FF2B5EF4-FFF2-40B4-BE49-F238E27FC236}">
                <a16:creationId xmlns:a16="http://schemas.microsoft.com/office/drawing/2014/main" id="{6C64D614-48E1-4B99-A7CE-1E784BF19556}"/>
              </a:ext>
            </a:extLst>
          </p:cNvPr>
          <p:cNvSpPr/>
          <p:nvPr/>
        </p:nvSpPr>
        <p:spPr>
          <a:xfrm>
            <a:off x="329146" y="3879762"/>
            <a:ext cx="9729254" cy="2757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66"/>
              </a:spcAft>
              <a:buClrTx/>
              <a:buSzTx/>
              <a:buFontTx/>
              <a:buNone/>
              <a:tabLst>
                <a:tab pos="1910137" algn="l"/>
              </a:tabLst>
              <a:defRPr/>
            </a:pPr>
            <a:r>
              <a:rPr kumimoji="0" lang="nl-NL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Yifan Wang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,</a:t>
            </a:r>
            <a:r>
              <a:rPr kumimoji="0" lang="nl-NL" sz="3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Roelof Hut</a:t>
            </a:r>
          </a:p>
          <a:p>
            <a:pPr marL="0" marR="0" lvl="0" indent="0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66"/>
              </a:spcAft>
              <a:buClrTx/>
              <a:buSzTx/>
              <a:buFontTx/>
              <a:buNone/>
              <a:tabLst>
                <a:tab pos="1910137" algn="l"/>
              </a:tabLst>
              <a:defRPr/>
            </a:pPr>
            <a:r>
              <a:rPr lang="nl-NL" sz="3600" dirty="0">
                <a:solidFill>
                  <a:prstClr val="black"/>
                </a:solidFill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Groningen Institute for Evolutionary Life Sciences, University of Groningen, The Netherlands</a:t>
            </a:r>
          </a:p>
          <a:p>
            <a:pPr marL="0" marR="0" lvl="0" indent="0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66"/>
              </a:spcAft>
              <a:buClrTx/>
              <a:buSzTx/>
              <a:buFontTx/>
              <a:buNone/>
              <a:tabLst>
                <a:tab pos="1910137" algn="l"/>
              </a:tabLst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Yifan.wang@rug.nl</a:t>
            </a:r>
          </a:p>
        </p:txBody>
      </p:sp>
      <p:sp>
        <p:nvSpPr>
          <p:cNvPr id="4121" name="TextBox 4120">
            <a:extLst>
              <a:ext uri="{FF2B5EF4-FFF2-40B4-BE49-F238E27FC236}">
                <a16:creationId xmlns:a16="http://schemas.microsoft.com/office/drawing/2014/main" id="{D12A7977-5157-4F11-AD42-3C9698D51265}"/>
              </a:ext>
            </a:extLst>
          </p:cNvPr>
          <p:cNvSpPr txBox="1"/>
          <p:nvPr/>
        </p:nvSpPr>
        <p:spPr>
          <a:xfrm>
            <a:off x="356597" y="19384328"/>
            <a:ext cx="931015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Methods: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GB" sz="2800" dirty="0">
                <a:sym typeface="+mn-ea"/>
              </a:rPr>
              <a:t>Unmated </a:t>
            </a:r>
            <a:r>
              <a:rPr lang="en-GB" sz="2800" dirty="0" err="1">
                <a:sym typeface="+mn-ea"/>
              </a:rPr>
              <a:t>Nasonia</a:t>
            </a:r>
            <a:r>
              <a:rPr lang="en-GB" sz="2800" dirty="0">
                <a:sym typeface="+mn-ea"/>
              </a:rPr>
              <a:t> females entrained under 14:10 LD for a week, treatment is given on Day 8 from ZT18</a:t>
            </a:r>
            <a:endParaRPr lang="en-GB" sz="2800" dirty="0"/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GB" sz="2800" b="1" dirty="0">
                <a:sym typeface="+mn-ea"/>
              </a:rPr>
              <a:t>Treatment: light treatment or dark control</a:t>
            </a:r>
            <a:endParaRPr lang="en-GB" sz="2800" b="1" dirty="0"/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GB" sz="2800" b="1" dirty="0">
                <a:sym typeface="+mn-ea"/>
              </a:rPr>
              <a:t>Treatment Duration: 0.5h, 1h, 2h, 4h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GB" sz="2800" b="1" dirty="0">
                <a:sym typeface="+mn-ea"/>
              </a:rPr>
              <a:t>Collecting head tissue (100 heads per sample) </a:t>
            </a:r>
            <a:endParaRPr lang="en-GB" sz="2800" b="1" dirty="0"/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GB" sz="2800" dirty="0">
                <a:sym typeface="+mn-ea"/>
              </a:rPr>
              <a:t>30M 150bp paired end </a:t>
            </a:r>
            <a:r>
              <a:rPr lang="en-GB" sz="2800" b="1" dirty="0">
                <a:sym typeface="+mn-ea"/>
              </a:rPr>
              <a:t>mRNA </a:t>
            </a:r>
            <a:r>
              <a:rPr lang="en-GB" sz="2800" b="1" dirty="0" err="1">
                <a:sym typeface="+mn-ea"/>
              </a:rPr>
              <a:t>RNAseq</a:t>
            </a:r>
            <a:r>
              <a:rPr lang="en-GB" sz="2800" b="1" dirty="0">
                <a:sym typeface="+mn-ea"/>
              </a:rPr>
              <a:t> </a:t>
            </a:r>
            <a:r>
              <a:rPr lang="en-GB" sz="2800" dirty="0">
                <a:sym typeface="+mn-ea"/>
              </a:rPr>
              <a:t>by Illumina Novaseq6000</a:t>
            </a:r>
            <a:r>
              <a:rPr lang="en-GB" sz="2800" dirty="0">
                <a:sym typeface="Wingdings" panose="05000000000000000000" pitchFamily="2" charset="2"/>
              </a:rPr>
              <a:t>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6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C7082D-F78C-4D8E-80D7-CCA7A2B04096}"/>
              </a:ext>
            </a:extLst>
          </p:cNvPr>
          <p:cNvSpPr txBox="1"/>
          <p:nvPr/>
        </p:nvSpPr>
        <p:spPr>
          <a:xfrm>
            <a:off x="356597" y="25655541"/>
            <a:ext cx="931015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 &amp; Conclusion: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In total, 1891 genes expression level changed significantly due to the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  <a:sym typeface="+mn-ea"/>
              </a:rPr>
              <a:t> light pulse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CLOCK gene was significantly upregulated after 2 hrs of light pulse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two interesting pathways: juvenile hormone and rhodopsin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Gene set enrichment analysis and pathway analysis still need to be done for more insight into the light entrainment pathway in </a:t>
            </a:r>
            <a:r>
              <a:rPr kumimoji="0" lang="en-GB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Nasonia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12" name="Picture 4711">
            <a:extLst>
              <a:ext uri="{FF2B5EF4-FFF2-40B4-BE49-F238E27FC236}">
                <a16:creationId xmlns:a16="http://schemas.microsoft.com/office/drawing/2014/main" id="{AF4EB9D2-8B35-4980-B1CE-7B056E89C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492" y="6859025"/>
            <a:ext cx="4569147" cy="3426861"/>
          </a:xfrm>
          <a:prstGeom prst="rect">
            <a:avLst/>
          </a:prstGeom>
        </p:spPr>
      </p:pic>
      <p:pic>
        <p:nvPicPr>
          <p:cNvPr id="4717" name="Picture 4716">
            <a:extLst>
              <a:ext uri="{FF2B5EF4-FFF2-40B4-BE49-F238E27FC236}">
                <a16:creationId xmlns:a16="http://schemas.microsoft.com/office/drawing/2014/main" id="{EE4D6E74-ADB2-403B-8FFA-EA5C5BA9E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46" y="11536026"/>
            <a:ext cx="9310154" cy="2627999"/>
          </a:xfrm>
          <a:prstGeom prst="rect">
            <a:avLst/>
          </a:prstGeom>
        </p:spPr>
      </p:pic>
      <p:grpSp>
        <p:nvGrpSpPr>
          <p:cNvPr id="4719" name="Group 4718">
            <a:extLst>
              <a:ext uri="{FF2B5EF4-FFF2-40B4-BE49-F238E27FC236}">
                <a16:creationId xmlns:a16="http://schemas.microsoft.com/office/drawing/2014/main" id="{9835FC94-E6FD-469C-AE20-D6B7F5FC17EB}"/>
              </a:ext>
            </a:extLst>
          </p:cNvPr>
          <p:cNvGrpSpPr/>
          <p:nvPr/>
        </p:nvGrpSpPr>
        <p:grpSpPr>
          <a:xfrm>
            <a:off x="1573992" y="19749669"/>
            <a:ext cx="8017780" cy="2147483647"/>
            <a:chOff x="835" y="-1261927878"/>
            <a:chExt cx="16987" cy="1265354645"/>
          </a:xfrm>
        </p:grpSpPr>
        <p:sp>
          <p:nvSpPr>
            <p:cNvPr id="4746" name="椭圆 9">
              <a:extLst>
                <a:ext uri="{FF2B5EF4-FFF2-40B4-BE49-F238E27FC236}">
                  <a16:creationId xmlns:a16="http://schemas.microsoft.com/office/drawing/2014/main" id="{53B209B6-B30C-4E4B-9635-265A066EA5CF}"/>
                </a:ext>
              </a:extLst>
            </p:cNvPr>
            <p:cNvSpPr/>
            <p:nvPr/>
          </p:nvSpPr>
          <p:spPr>
            <a:xfrm>
              <a:off x="1374" y="4629"/>
              <a:ext cx="275" cy="275"/>
            </a:xfrm>
            <a:prstGeom prst="ellipse">
              <a:avLst/>
            </a:prstGeom>
            <a:solidFill>
              <a:srgbClr val="FC1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47" name="椭圆 16">
              <a:extLst>
                <a:ext uri="{FF2B5EF4-FFF2-40B4-BE49-F238E27FC236}">
                  <a16:creationId xmlns:a16="http://schemas.microsoft.com/office/drawing/2014/main" id="{4B9CDBB0-F1C4-4215-AE5A-F0CACA0D7DBE}"/>
                </a:ext>
              </a:extLst>
            </p:cNvPr>
            <p:cNvSpPr/>
            <p:nvPr/>
          </p:nvSpPr>
          <p:spPr>
            <a:xfrm>
              <a:off x="9109" y="4449"/>
              <a:ext cx="635" cy="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488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48" name="椭圆 19">
              <a:extLst>
                <a:ext uri="{FF2B5EF4-FFF2-40B4-BE49-F238E27FC236}">
                  <a16:creationId xmlns:a16="http://schemas.microsoft.com/office/drawing/2014/main" id="{4614C0E6-1B57-415C-A04E-BE5053497626}"/>
                </a:ext>
              </a:extLst>
            </p:cNvPr>
            <p:cNvSpPr/>
            <p:nvPr/>
          </p:nvSpPr>
          <p:spPr>
            <a:xfrm>
              <a:off x="13156" y="4449"/>
              <a:ext cx="635" cy="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C1E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4749" name="Group 4748">
              <a:extLst>
                <a:ext uri="{FF2B5EF4-FFF2-40B4-BE49-F238E27FC236}">
                  <a16:creationId xmlns:a16="http://schemas.microsoft.com/office/drawing/2014/main" id="{B576A14E-F310-4902-84D3-FA177048D79D}"/>
                </a:ext>
              </a:extLst>
            </p:cNvPr>
            <p:cNvGrpSpPr/>
            <p:nvPr/>
          </p:nvGrpSpPr>
          <p:grpSpPr>
            <a:xfrm>
              <a:off x="835" y="-1261927878"/>
              <a:ext cx="16987" cy="1265354645"/>
              <a:chOff x="801" y="-1261927844"/>
              <a:chExt cx="16987" cy="1265354645"/>
            </a:xfrm>
          </p:grpSpPr>
          <p:cxnSp>
            <p:nvCxnSpPr>
              <p:cNvPr id="4750" name="直接连接符 8">
                <a:extLst>
                  <a:ext uri="{FF2B5EF4-FFF2-40B4-BE49-F238E27FC236}">
                    <a16:creationId xmlns:a16="http://schemas.microsoft.com/office/drawing/2014/main" id="{8ECFD448-45F2-4AEA-8F25-418D7BC08EBC}"/>
                  </a:ext>
                </a:extLst>
              </p:cNvPr>
              <p:cNvCxnSpPr/>
              <p:nvPr/>
            </p:nvCxnSpPr>
            <p:spPr>
              <a:xfrm>
                <a:off x="1460" y="4784"/>
                <a:ext cx="3778" cy="0"/>
              </a:xfrm>
              <a:prstGeom prst="line">
                <a:avLst/>
              </a:prstGeom>
              <a:ln w="38100">
                <a:solidFill>
                  <a:srgbClr val="FC1E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51" name="椭圆 10">
                <a:extLst>
                  <a:ext uri="{FF2B5EF4-FFF2-40B4-BE49-F238E27FC236}">
                    <a16:creationId xmlns:a16="http://schemas.microsoft.com/office/drawing/2014/main" id="{D67C9409-0FAA-4D1E-815F-63C3B2DC40C0}"/>
                  </a:ext>
                </a:extLst>
              </p:cNvPr>
              <p:cNvSpPr/>
              <p:nvPr/>
            </p:nvSpPr>
            <p:spPr>
              <a:xfrm>
                <a:off x="5027" y="4466"/>
                <a:ext cx="635" cy="63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FC1E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752" name="组合 13">
                <a:extLst>
                  <a:ext uri="{FF2B5EF4-FFF2-40B4-BE49-F238E27FC236}">
                    <a16:creationId xmlns:a16="http://schemas.microsoft.com/office/drawing/2014/main" id="{36CABD94-B260-4629-851C-C37433E7B66C}"/>
                  </a:ext>
                </a:extLst>
              </p:cNvPr>
              <p:cNvGrpSpPr/>
              <p:nvPr/>
            </p:nvGrpSpPr>
            <p:grpSpPr>
              <a:xfrm>
                <a:off x="5238" y="-1261927844"/>
                <a:ext cx="3820" cy="1265354645"/>
                <a:chOff x="3069755" y="-1261927233"/>
                <a:chExt cx="2426071" cy="1265354645"/>
              </a:xfrm>
            </p:grpSpPr>
            <p:cxnSp>
              <p:nvCxnSpPr>
                <p:cNvPr id="4762" name="直接连接符 14">
                  <a:extLst>
                    <a:ext uri="{FF2B5EF4-FFF2-40B4-BE49-F238E27FC236}">
                      <a16:creationId xmlns:a16="http://schemas.microsoft.com/office/drawing/2014/main" id="{C3603083-C180-489A-AAC8-310A523C1405}"/>
                    </a:ext>
                  </a:extLst>
                </p:cNvPr>
                <p:cNvCxnSpPr>
                  <a:cxnSpLocks/>
                  <a:endCxn id="4763" idx="2"/>
                </p:cNvCxnSpPr>
                <p:nvPr/>
              </p:nvCxnSpPr>
              <p:spPr>
                <a:xfrm>
                  <a:off x="3157161" y="3427349"/>
                  <a:ext cx="2338665" cy="0"/>
                </a:xfrm>
                <a:prstGeom prst="line">
                  <a:avLst/>
                </a:prstGeom>
                <a:ln w="38100">
                  <a:solidFill>
                    <a:srgbClr val="4888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63" name="椭圆 15">
                  <a:extLst>
                    <a:ext uri="{FF2B5EF4-FFF2-40B4-BE49-F238E27FC236}">
                      <a16:creationId xmlns:a16="http://schemas.microsoft.com/office/drawing/2014/main" id="{C77D9F66-E324-4B7A-9F42-0C4AE78572F7}"/>
                    </a:ext>
                  </a:extLst>
                </p:cNvPr>
                <p:cNvSpPr/>
                <p:nvPr/>
              </p:nvSpPr>
              <p:spPr>
                <a:xfrm>
                  <a:off x="3069755" y="3341595"/>
                  <a:ext cx="174812" cy="174812"/>
                </a:xfrm>
                <a:prstGeom prst="ellipse">
                  <a:avLst/>
                </a:prstGeom>
                <a:solidFill>
                  <a:srgbClr val="4888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4753" name="直接连接符 17">
                <a:extLst>
                  <a:ext uri="{FF2B5EF4-FFF2-40B4-BE49-F238E27FC236}">
                    <a16:creationId xmlns:a16="http://schemas.microsoft.com/office/drawing/2014/main" id="{3F96DF68-18D4-41DC-9FE3-58C4F872802D}"/>
                  </a:ext>
                </a:extLst>
              </p:cNvPr>
              <p:cNvCxnSpPr/>
              <p:nvPr/>
            </p:nvCxnSpPr>
            <p:spPr>
              <a:xfrm>
                <a:off x="9423" y="4783"/>
                <a:ext cx="3683" cy="0"/>
              </a:xfrm>
              <a:prstGeom prst="line">
                <a:avLst/>
              </a:prstGeom>
              <a:ln w="38100">
                <a:solidFill>
                  <a:srgbClr val="FC1E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54" name="椭圆 18">
                <a:extLst>
                  <a:ext uri="{FF2B5EF4-FFF2-40B4-BE49-F238E27FC236}">
                    <a16:creationId xmlns:a16="http://schemas.microsoft.com/office/drawing/2014/main" id="{37BBC9BF-0741-4A00-A35B-E6C1A4157D7E}"/>
                  </a:ext>
                </a:extLst>
              </p:cNvPr>
              <p:cNvSpPr/>
              <p:nvPr/>
            </p:nvSpPr>
            <p:spPr>
              <a:xfrm>
                <a:off x="9285" y="4646"/>
                <a:ext cx="275" cy="275"/>
              </a:xfrm>
              <a:prstGeom prst="ellipse">
                <a:avLst/>
              </a:prstGeom>
              <a:solidFill>
                <a:srgbClr val="FC1E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755" name="直接连接符 20">
                <a:extLst>
                  <a:ext uri="{FF2B5EF4-FFF2-40B4-BE49-F238E27FC236}">
                    <a16:creationId xmlns:a16="http://schemas.microsoft.com/office/drawing/2014/main" id="{F90897ED-4062-4075-92DE-07F18846791E}"/>
                  </a:ext>
                </a:extLst>
              </p:cNvPr>
              <p:cNvCxnSpPr/>
              <p:nvPr/>
            </p:nvCxnSpPr>
            <p:spPr>
              <a:xfrm>
                <a:off x="13433" y="4766"/>
                <a:ext cx="4170" cy="0"/>
              </a:xfrm>
              <a:prstGeom prst="line">
                <a:avLst/>
              </a:prstGeom>
              <a:ln w="38100">
                <a:solidFill>
                  <a:srgbClr val="4888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56" name="椭圆 21">
                <a:extLst>
                  <a:ext uri="{FF2B5EF4-FFF2-40B4-BE49-F238E27FC236}">
                    <a16:creationId xmlns:a16="http://schemas.microsoft.com/office/drawing/2014/main" id="{C0938B04-AA6D-43B7-9F0C-CC3E9DD922F5}"/>
                  </a:ext>
                </a:extLst>
              </p:cNvPr>
              <p:cNvSpPr/>
              <p:nvPr/>
            </p:nvSpPr>
            <p:spPr>
              <a:xfrm>
                <a:off x="13295" y="4646"/>
                <a:ext cx="275" cy="275"/>
              </a:xfrm>
              <a:prstGeom prst="ellipse">
                <a:avLst/>
              </a:prstGeom>
              <a:solidFill>
                <a:srgbClr val="4888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57" name="椭圆 22">
                <a:extLst>
                  <a:ext uri="{FF2B5EF4-FFF2-40B4-BE49-F238E27FC236}">
                    <a16:creationId xmlns:a16="http://schemas.microsoft.com/office/drawing/2014/main" id="{F9DFCB88-C7DB-4800-BA01-F27EFB9A6BB7}"/>
                  </a:ext>
                </a:extLst>
              </p:cNvPr>
              <p:cNvSpPr/>
              <p:nvPr/>
            </p:nvSpPr>
            <p:spPr>
              <a:xfrm>
                <a:off x="17153" y="4449"/>
                <a:ext cx="635" cy="635"/>
              </a:xfrm>
              <a:prstGeom prst="ellipse">
                <a:avLst/>
              </a:prstGeom>
              <a:solidFill>
                <a:srgbClr val="FC1E5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58" name="矩形 31">
                <a:extLst>
                  <a:ext uri="{FF2B5EF4-FFF2-40B4-BE49-F238E27FC236}">
                    <a16:creationId xmlns:a16="http://schemas.microsoft.com/office/drawing/2014/main" id="{097965D1-7C17-489C-AF3B-AAB9F9F72C83}"/>
                  </a:ext>
                </a:extLst>
              </p:cNvPr>
              <p:cNvSpPr/>
              <p:nvPr/>
            </p:nvSpPr>
            <p:spPr>
              <a:xfrm>
                <a:off x="801" y="871727"/>
                <a:ext cx="1353" cy="4171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GB" altLang="en-US" sz="2000" dirty="0">
                    <a:solidFill>
                      <a:srgbClr val="FC1E54"/>
                    </a:solidFill>
                    <a:latin typeface="Arial" panose="020B0604020202020204" pitchFamily="34" charset="0"/>
                    <a:ea typeface="Microsoft YaHei Light" panose="020B0502040204020203" pitchFamily="34" charset="-122"/>
                    <a:cs typeface="Arial" panose="020B0604020202020204" pitchFamily="34" charset="0"/>
                  </a:rPr>
                  <a:t>ZT18</a:t>
                </a:r>
                <a:endParaRPr lang="en-GB" altLang="en-US" sz="2000" dirty="0">
                  <a:solidFill>
                    <a:srgbClr val="FC1E54"/>
                  </a:solidFill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4759" name="矩形 32">
                <a:extLst>
                  <a:ext uri="{FF2B5EF4-FFF2-40B4-BE49-F238E27FC236}">
                    <a16:creationId xmlns:a16="http://schemas.microsoft.com/office/drawing/2014/main" id="{6F54D4F0-6D23-4020-9BB3-804B6043A95E}"/>
                  </a:ext>
                </a:extLst>
              </p:cNvPr>
              <p:cNvSpPr/>
              <p:nvPr/>
            </p:nvSpPr>
            <p:spPr>
              <a:xfrm>
                <a:off x="4676" y="861051"/>
                <a:ext cx="1337" cy="4171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GB" sz="2000" dirty="0">
                    <a:solidFill>
                      <a:srgbClr val="48889F"/>
                    </a:solidFill>
                    <a:latin typeface="Arial" panose="020B0604020202020204" pitchFamily="34" charset="0"/>
                    <a:ea typeface="Microsoft YaHei Light" panose="020B0502040204020203" pitchFamily="34" charset="-122"/>
                    <a:cs typeface="Arial" panose="020B0604020202020204" pitchFamily="34" charset="0"/>
                  </a:rPr>
                  <a:t>ZT19</a:t>
                </a:r>
                <a:endParaRPr lang="en-GB" sz="2000" dirty="0">
                  <a:solidFill>
                    <a:srgbClr val="48889F"/>
                  </a:solidFill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4760" name="矩形 33">
                <a:extLst>
                  <a:ext uri="{FF2B5EF4-FFF2-40B4-BE49-F238E27FC236}">
                    <a16:creationId xmlns:a16="http://schemas.microsoft.com/office/drawing/2014/main" id="{F6C9C9DA-ED54-4C45-9E31-3BD8AED5AC91}"/>
                  </a:ext>
                </a:extLst>
              </p:cNvPr>
              <p:cNvSpPr/>
              <p:nvPr/>
            </p:nvSpPr>
            <p:spPr>
              <a:xfrm>
                <a:off x="8804" y="4003"/>
                <a:ext cx="1349" cy="6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GB" altLang="en-US" sz="2000" dirty="0">
                    <a:solidFill>
                      <a:srgbClr val="FC1E54"/>
                    </a:solidFill>
                    <a:latin typeface="Arial" panose="020B0604020202020204" pitchFamily="34" charset="0"/>
                    <a:ea typeface="Microsoft YaHei Light" panose="020B0502040204020203" pitchFamily="34" charset="-122"/>
                    <a:cs typeface="Arial" panose="020B0604020202020204" pitchFamily="34" charset="0"/>
                  </a:rPr>
                  <a:t>ZT20</a:t>
                </a:r>
              </a:p>
            </p:txBody>
          </p:sp>
          <p:sp>
            <p:nvSpPr>
              <p:cNvPr id="4761" name="矩形 34">
                <a:extLst>
                  <a:ext uri="{FF2B5EF4-FFF2-40B4-BE49-F238E27FC236}">
                    <a16:creationId xmlns:a16="http://schemas.microsoft.com/office/drawing/2014/main" id="{0DF9AD20-4F66-4D7B-9627-1EE9E6C4739F}"/>
                  </a:ext>
                </a:extLst>
              </p:cNvPr>
              <p:cNvSpPr/>
              <p:nvPr/>
            </p:nvSpPr>
            <p:spPr>
              <a:xfrm>
                <a:off x="12844" y="4003"/>
                <a:ext cx="1415" cy="6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GB" altLang="zh-CN" sz="2000" dirty="0">
                    <a:solidFill>
                      <a:srgbClr val="48889F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ZT21</a:t>
                </a: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61EFA37-72F6-4FC7-ADCC-87D4A7DEE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597" y="19864051"/>
            <a:ext cx="9310154" cy="2301062"/>
          </a:xfrm>
          <a:prstGeom prst="rect">
            <a:avLst/>
          </a:prstGeom>
        </p:spPr>
      </p:pic>
      <p:pic>
        <p:nvPicPr>
          <p:cNvPr id="4810" name="Picture 4809">
            <a:extLst>
              <a:ext uri="{FF2B5EF4-FFF2-40B4-BE49-F238E27FC236}">
                <a16:creationId xmlns:a16="http://schemas.microsoft.com/office/drawing/2014/main" id="{9CE38DD7-D2B5-4365-B33B-24E9120616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6387" y="8547652"/>
            <a:ext cx="19045108" cy="7590279"/>
          </a:xfrm>
          <a:prstGeom prst="rect">
            <a:avLst/>
          </a:prstGeom>
        </p:spPr>
      </p:pic>
      <p:pic>
        <p:nvPicPr>
          <p:cNvPr id="4811" name="Picture 4810">
            <a:extLst>
              <a:ext uri="{FF2B5EF4-FFF2-40B4-BE49-F238E27FC236}">
                <a16:creationId xmlns:a16="http://schemas.microsoft.com/office/drawing/2014/main" id="{AC51DE26-919A-4A57-9F6A-37CC48AD15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6387" y="17508542"/>
            <a:ext cx="19045107" cy="5457226"/>
          </a:xfrm>
          <a:prstGeom prst="rect">
            <a:avLst/>
          </a:prstGeom>
        </p:spPr>
      </p:pic>
      <p:pic>
        <p:nvPicPr>
          <p:cNvPr id="4812" name="Picture 4811">
            <a:extLst>
              <a:ext uri="{FF2B5EF4-FFF2-40B4-BE49-F238E27FC236}">
                <a16:creationId xmlns:a16="http://schemas.microsoft.com/office/drawing/2014/main" id="{04150B90-5976-4F33-B46C-DF08E2AD50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16388" y="23978482"/>
            <a:ext cx="19045106" cy="5440940"/>
          </a:xfrm>
          <a:prstGeom prst="rect">
            <a:avLst/>
          </a:prstGeom>
        </p:spPr>
      </p:pic>
      <p:grpSp>
        <p:nvGrpSpPr>
          <p:cNvPr id="4813" name="Group 4812">
            <a:extLst>
              <a:ext uri="{FF2B5EF4-FFF2-40B4-BE49-F238E27FC236}">
                <a16:creationId xmlns:a16="http://schemas.microsoft.com/office/drawing/2014/main" id="{F1C97812-8B57-4FD3-903E-B09A91E6583E}"/>
              </a:ext>
            </a:extLst>
          </p:cNvPr>
          <p:cNvGrpSpPr/>
          <p:nvPr/>
        </p:nvGrpSpPr>
        <p:grpSpPr>
          <a:xfrm>
            <a:off x="34782046" y="393185"/>
            <a:ext cx="7530594" cy="7286112"/>
            <a:chOff x="1167828" y="1816862"/>
            <a:chExt cx="3762248" cy="3550990"/>
          </a:xfrm>
        </p:grpSpPr>
        <p:sp>
          <p:nvSpPr>
            <p:cNvPr id="4814" name="TextBox 4813">
              <a:extLst>
                <a:ext uri="{FF2B5EF4-FFF2-40B4-BE49-F238E27FC236}">
                  <a16:creationId xmlns:a16="http://schemas.microsoft.com/office/drawing/2014/main" id="{37C27D23-3CFD-40C6-AFBF-F52238D97C83}"/>
                </a:ext>
              </a:extLst>
            </p:cNvPr>
            <p:cNvSpPr txBox="1"/>
            <p:nvPr/>
          </p:nvSpPr>
          <p:spPr>
            <a:xfrm>
              <a:off x="2486215" y="5142853"/>
              <a:ext cx="1750695" cy="224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cs typeface="+mn-lt"/>
                </a:rPr>
                <a:t>upregulated genes</a:t>
              </a:r>
            </a:p>
          </p:txBody>
        </p:sp>
        <p:pic>
          <p:nvPicPr>
            <p:cNvPr id="4815" name="Picture 4814">
              <a:extLst>
                <a:ext uri="{FF2B5EF4-FFF2-40B4-BE49-F238E27FC236}">
                  <a16:creationId xmlns:a16="http://schemas.microsoft.com/office/drawing/2014/main" id="{EF3C5255-D477-4D16-94DB-F3FDA248F0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0341"/>
            <a:stretch/>
          </p:blipFill>
          <p:spPr>
            <a:xfrm>
              <a:off x="1167828" y="1816862"/>
              <a:ext cx="3762248" cy="3373160"/>
            </a:xfrm>
            <a:prstGeom prst="rect">
              <a:avLst/>
            </a:prstGeom>
          </p:spPr>
        </p:pic>
      </p:grpSp>
      <p:grpSp>
        <p:nvGrpSpPr>
          <p:cNvPr id="4816" name="Group 4815">
            <a:extLst>
              <a:ext uri="{FF2B5EF4-FFF2-40B4-BE49-F238E27FC236}">
                <a16:creationId xmlns:a16="http://schemas.microsoft.com/office/drawing/2014/main" id="{B6014C9A-E567-4F07-98C5-0182DB5C7CE9}"/>
              </a:ext>
            </a:extLst>
          </p:cNvPr>
          <p:cNvGrpSpPr/>
          <p:nvPr/>
        </p:nvGrpSpPr>
        <p:grpSpPr>
          <a:xfrm>
            <a:off x="34830931" y="7895940"/>
            <a:ext cx="7530594" cy="6607804"/>
            <a:chOff x="6987159" y="2147445"/>
            <a:chExt cx="3762248" cy="3220407"/>
          </a:xfrm>
        </p:grpSpPr>
        <p:sp>
          <p:nvSpPr>
            <p:cNvPr id="4817" name="TextBox 16">
              <a:extLst>
                <a:ext uri="{FF2B5EF4-FFF2-40B4-BE49-F238E27FC236}">
                  <a16:creationId xmlns:a16="http://schemas.microsoft.com/office/drawing/2014/main" id="{936D66B1-110B-4525-B179-43511254040B}"/>
                </a:ext>
              </a:extLst>
            </p:cNvPr>
            <p:cNvSpPr txBox="1"/>
            <p:nvPr/>
          </p:nvSpPr>
          <p:spPr>
            <a:xfrm>
              <a:off x="8216917" y="5142853"/>
              <a:ext cx="2071370" cy="224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cs typeface="+mn-lt"/>
                </a:rPr>
                <a:t>downregulated genes</a:t>
              </a:r>
            </a:p>
          </p:txBody>
        </p:sp>
        <p:pic>
          <p:nvPicPr>
            <p:cNvPr id="4818" name="Picture 4817">
              <a:extLst>
                <a:ext uri="{FF2B5EF4-FFF2-40B4-BE49-F238E27FC236}">
                  <a16:creationId xmlns:a16="http://schemas.microsoft.com/office/drawing/2014/main" id="{C82DBE26-6BCA-4568-82BD-861C13DE75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8787" b="10341"/>
            <a:stretch/>
          </p:blipFill>
          <p:spPr>
            <a:xfrm>
              <a:off x="6987159" y="2147445"/>
              <a:ext cx="3762248" cy="3042578"/>
            </a:xfrm>
            <a:prstGeom prst="rect">
              <a:avLst/>
            </a:prstGeom>
          </p:spPr>
        </p:pic>
      </p:grpSp>
      <p:pic>
        <p:nvPicPr>
          <p:cNvPr id="4821" name="Picture 4820">
            <a:extLst>
              <a:ext uri="{FF2B5EF4-FFF2-40B4-BE49-F238E27FC236}">
                <a16:creationId xmlns:a16="http://schemas.microsoft.com/office/drawing/2014/main" id="{66E19578-7E2A-415D-9C0E-08F1D61E1C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484020" y="25718404"/>
            <a:ext cx="6126645" cy="253420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DD63E9A-A82D-489C-82F4-1C27194C73DC}"/>
              </a:ext>
            </a:extLst>
          </p:cNvPr>
          <p:cNvGrpSpPr/>
          <p:nvPr/>
        </p:nvGrpSpPr>
        <p:grpSpPr>
          <a:xfrm>
            <a:off x="34246934" y="28018701"/>
            <a:ext cx="8628269" cy="2204293"/>
            <a:chOff x="34219483" y="27720878"/>
            <a:chExt cx="8894875" cy="2534205"/>
          </a:xfrm>
        </p:grpSpPr>
        <p:pic>
          <p:nvPicPr>
            <p:cNvPr id="4820" name="Picture 4819">
              <a:extLst>
                <a:ext uri="{FF2B5EF4-FFF2-40B4-BE49-F238E27FC236}">
                  <a16:creationId xmlns:a16="http://schemas.microsoft.com/office/drawing/2014/main" id="{A61B0EE5-62CC-45F1-A0C4-E1ECF1564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0741462" y="27720878"/>
              <a:ext cx="2372896" cy="2534205"/>
            </a:xfrm>
            <a:prstGeom prst="rect">
              <a:avLst/>
            </a:prstGeom>
          </p:spPr>
        </p:pic>
        <p:pic>
          <p:nvPicPr>
            <p:cNvPr id="4822" name="Picture 2" descr="Image result for marie curie fellowship">
              <a:extLst>
                <a:ext uri="{FF2B5EF4-FFF2-40B4-BE49-F238E27FC236}">
                  <a16:creationId xmlns:a16="http://schemas.microsoft.com/office/drawing/2014/main" id="{36BE9377-7A4E-4E2E-B2E3-D6CAC93AE8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90" b="17169"/>
            <a:stretch/>
          </p:blipFill>
          <p:spPr bwMode="auto">
            <a:xfrm>
              <a:off x="34219483" y="27720878"/>
              <a:ext cx="6973248" cy="253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823" name="Picture 4822">
            <a:extLst>
              <a:ext uri="{FF2B5EF4-FFF2-40B4-BE49-F238E27FC236}">
                <a16:creationId xmlns:a16="http://schemas.microsoft.com/office/drawing/2014/main" id="{1506C560-B0BE-4BEC-A652-B5B1CB1AA9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713561" y="15882396"/>
            <a:ext cx="7818781" cy="880521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4970A7-39E8-48B2-9018-696169127A7B}"/>
              </a:ext>
            </a:extLst>
          </p:cNvPr>
          <p:cNvSpPr txBox="1"/>
          <p:nvPr/>
        </p:nvSpPr>
        <p:spPr>
          <a:xfrm>
            <a:off x="18059373" y="29721713"/>
            <a:ext cx="865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Gene expression dip at different time points</a:t>
            </a:r>
          </a:p>
        </p:txBody>
      </p:sp>
      <p:sp>
        <p:nvSpPr>
          <p:cNvPr id="4828" name="TextBox 4827">
            <a:extLst>
              <a:ext uri="{FF2B5EF4-FFF2-40B4-BE49-F238E27FC236}">
                <a16:creationId xmlns:a16="http://schemas.microsoft.com/office/drawing/2014/main" id="{DB0F0853-B2BB-4CD1-ACAC-001C57EDF72A}"/>
              </a:ext>
            </a:extLst>
          </p:cNvPr>
          <p:cNvSpPr txBox="1"/>
          <p:nvPr/>
        </p:nvSpPr>
        <p:spPr>
          <a:xfrm>
            <a:off x="17807084" y="23240141"/>
            <a:ext cx="890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Gene expression peak at different time points</a:t>
            </a:r>
          </a:p>
        </p:txBody>
      </p:sp>
      <p:sp>
        <p:nvSpPr>
          <p:cNvPr id="4829" name="TextBox 4828">
            <a:extLst>
              <a:ext uri="{FF2B5EF4-FFF2-40B4-BE49-F238E27FC236}">
                <a16:creationId xmlns:a16="http://schemas.microsoft.com/office/drawing/2014/main" id="{617D5F9D-CFD3-4983-8684-1155C643B188}"/>
              </a:ext>
            </a:extLst>
          </p:cNvPr>
          <p:cNvSpPr txBox="1"/>
          <p:nvPr/>
        </p:nvSpPr>
        <p:spPr>
          <a:xfrm>
            <a:off x="17684936" y="16493041"/>
            <a:ext cx="890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Volcano plots for each light vs dark contrast</a:t>
            </a:r>
          </a:p>
        </p:txBody>
      </p:sp>
      <p:sp>
        <p:nvSpPr>
          <p:cNvPr id="4830" name="矩形 2">
            <a:extLst>
              <a:ext uri="{FF2B5EF4-FFF2-40B4-BE49-F238E27FC236}">
                <a16:creationId xmlns:a16="http://schemas.microsoft.com/office/drawing/2014/main" id="{600B7805-2745-4872-B864-67772C2DC53D}"/>
              </a:ext>
            </a:extLst>
          </p:cNvPr>
          <p:cNvSpPr/>
          <p:nvPr/>
        </p:nvSpPr>
        <p:spPr>
          <a:xfrm>
            <a:off x="36897049" y="14654157"/>
            <a:ext cx="3520440" cy="469900"/>
          </a:xfrm>
          <a:prstGeom prst="rect">
            <a:avLst/>
          </a:prstGeom>
          <a:solidFill>
            <a:srgbClr val="FC1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800" b="1">
                <a:solidFill>
                  <a:schemeClr val="bg1"/>
                </a:solidFill>
                <a:cs typeface="+mn-lt"/>
                <a:sym typeface="+mn-ea"/>
              </a:rPr>
              <a:t>1891 </a:t>
            </a:r>
            <a:r>
              <a:rPr lang="en-GB" sz="1800" b="1" dirty="0">
                <a:solidFill>
                  <a:schemeClr val="bg1"/>
                </a:solidFill>
                <a:cs typeface="+mn-lt"/>
                <a:sym typeface="+mn-ea"/>
              </a:rPr>
              <a:t>DEgenes</a:t>
            </a:r>
            <a:endParaRPr kumimoji="0" lang="en-GB" altLang="zh-CN" sz="1800" b="1" i="0" u="none" strike="noStrike" kern="1200" cap="none" spc="10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lt"/>
              <a:sym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2D3594-FD91-4548-BB9B-B780E651EBE5}"/>
              </a:ext>
            </a:extLst>
          </p:cNvPr>
          <p:cNvSpPr txBox="1"/>
          <p:nvPr/>
        </p:nvSpPr>
        <p:spPr>
          <a:xfrm>
            <a:off x="10620963" y="795134"/>
            <a:ext cx="23597219" cy="711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66"/>
              </a:spcAft>
              <a:buClrTx/>
              <a:buSzTx/>
              <a:buFontTx/>
              <a:buNone/>
              <a:tabLst>
                <a:tab pos="1910137" algn="l"/>
              </a:tabLst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Searching for light-induced genes in hymenopteran insect - </a:t>
            </a:r>
            <a:r>
              <a:rPr kumimoji="0" lang="en-US" sz="96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Nasonia</a:t>
            </a:r>
            <a:r>
              <a:rPr kumimoji="0" lang="en-US" sz="9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96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vitripennis</a:t>
            </a:r>
            <a:r>
              <a:rPr lang="en-US" sz="9600" b="1" dirty="0">
                <a:solidFill>
                  <a:schemeClr val="bg1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en-US" sz="8000" b="1" dirty="0">
                <a:solidFill>
                  <a:schemeClr val="bg1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transcription of 13% of the genes is regulated by light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66"/>
              </a:spcAft>
              <a:buClrTx/>
              <a:buSzTx/>
              <a:buFontTx/>
              <a:buNone/>
              <a:tabLst>
                <a:tab pos="1910137" algn="l"/>
              </a:tabLst>
              <a:defRPr/>
            </a:pPr>
            <a:endParaRPr kumimoji="0" lang="en-US" sz="6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66"/>
              </a:spcAft>
              <a:buClrTx/>
              <a:buSzTx/>
              <a:buFontTx/>
              <a:buNone/>
              <a:tabLst>
                <a:tab pos="1910137" algn="l"/>
              </a:tabLst>
              <a:defRPr/>
            </a:pPr>
            <a:r>
              <a:rPr lang="en-US" sz="6000" b="1" u="sng" dirty="0">
                <a:solidFill>
                  <a:schemeClr val="bg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Yifan Wang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r>
              <a:rPr lang="en-US" sz="6000" b="1" dirty="0" err="1">
                <a:solidFill>
                  <a:schemeClr val="bg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Roelof</a:t>
            </a:r>
            <a:r>
              <a:rPr lang="en-US" sz="6000" b="1" dirty="0">
                <a:solidFill>
                  <a:schemeClr val="bg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Hut</a:t>
            </a:r>
            <a:endParaRPr kumimoji="0" lang="en-US" sz="72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2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" grpId="0"/>
      <p:bldP spid="4817" grpId="0"/>
      <p:bldP spid="4830" grpId="0" animBg="1"/>
      <p:bldP spid="4830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4311</TotalTime>
  <Words>375</Words>
  <Application>Microsoft Office PowerPoint</Application>
  <PresentationFormat>Custom</PresentationFormat>
  <Paragraphs>51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Lato</vt:lpstr>
      <vt:lpstr>Arial</vt:lpstr>
      <vt:lpstr>Calibri</vt:lpstr>
      <vt:lpstr>Calibri Light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Sjoerd van Hasselt</dc:creator>
  <cp:lastModifiedBy>Wang Yifan</cp:lastModifiedBy>
  <cp:revision>76</cp:revision>
  <dcterms:created xsi:type="dcterms:W3CDTF">2019-11-28T10:15:19Z</dcterms:created>
  <dcterms:modified xsi:type="dcterms:W3CDTF">2021-06-15T10:11:57Z</dcterms:modified>
</cp:coreProperties>
</file>