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5F1FF"/>
    <a:srgbClr val="FFFAEB"/>
    <a:srgbClr val="FFFDF7"/>
    <a:srgbClr val="66CCFF"/>
    <a:srgbClr val="CCFFCC"/>
    <a:srgbClr val="CCCCFF"/>
    <a:srgbClr val="FFF4D5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" d="100"/>
          <a:sy n="16" d="100"/>
        </p:scale>
        <p:origin x="860" y="5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3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0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8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0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2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7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C73A-9A5F-4100-ADFB-125991D62B0B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11E26-1F14-4584-A7A5-F3B5C2C45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3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tiff"/><Relationship Id="rId5" Type="http://schemas.openxmlformats.org/officeDocument/2006/relationships/image" Target="../media/image4.emf"/><Relationship Id="rId10" Type="http://schemas.openxmlformats.org/officeDocument/2006/relationships/image" Target="../media/image9.tiff"/><Relationship Id="rId4" Type="http://schemas.openxmlformats.org/officeDocument/2006/relationships/image" Target="../media/image3.em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>
            <a:alpha val="6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D2DAC8A-8CFC-4534-9F7B-1F98386FA707}"/>
              </a:ext>
            </a:extLst>
          </p:cNvPr>
          <p:cNvSpPr txBox="1"/>
          <p:nvPr/>
        </p:nvSpPr>
        <p:spPr>
          <a:xfrm>
            <a:off x="446557" y="166195"/>
            <a:ext cx="20490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effect of (E,E)-2,4-decadienal, </a:t>
            </a:r>
            <a:endParaRPr lang="pl-PL" sz="7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7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(E)-2-decenal, 2-undecanone and furfural</a:t>
            </a:r>
            <a:r>
              <a:rPr lang="pl-PL" sz="7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72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</a:t>
            </a:r>
            <a:r>
              <a:rPr lang="en-GB" sz="7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reproduction of </a:t>
            </a:r>
            <a:r>
              <a:rPr lang="en-GB" sz="7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Tenebrio molitor</a:t>
            </a:r>
            <a:endParaRPr lang="en-GB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02ED0ED-CB77-409B-9CAA-916D7CA98562}"/>
              </a:ext>
            </a:extLst>
          </p:cNvPr>
          <p:cNvSpPr txBox="1"/>
          <p:nvPr/>
        </p:nvSpPr>
        <p:spPr>
          <a:xfrm>
            <a:off x="869948" y="5490730"/>
            <a:ext cx="1993712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Natural origin compounds such as plant-derived substances containing plants secondary metabolites show great potential as bioinsecticides. They are safe for the environment, biodegradable and widely available. Moreover, they exhibit broad biological activity,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such as insecticides, nematicides, fungicides, nematicides and ovicides. They are also able to inhibit food intake or the growth and development of insects.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Because insects can produce many eggs, oogenesis and oviposition could be the worthwhile aim of pest control.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CE03525-0189-40D0-8D1A-3DA901E5C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 b="442"/>
          <a:stretch/>
        </p:blipFill>
        <p:spPr>
          <a:xfrm>
            <a:off x="339886" y="17395153"/>
            <a:ext cx="8643649" cy="45170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B5D216D-7E50-472F-BB2C-C52B5F03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r="378"/>
          <a:stretch/>
        </p:blipFill>
        <p:spPr>
          <a:xfrm>
            <a:off x="7305033" y="11399117"/>
            <a:ext cx="6769688" cy="544166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693F248-137B-4F99-87DD-16CE27FB0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7510" y="11409861"/>
            <a:ext cx="6887277" cy="535813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7AD2BB1-85F8-4DF3-A5FD-F72D7CB8B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" b="579"/>
          <a:stretch/>
        </p:blipFill>
        <p:spPr>
          <a:xfrm>
            <a:off x="339886" y="21496041"/>
            <a:ext cx="8882743" cy="469936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C541CFA-19DD-4335-A278-EC838221D1A3}"/>
              </a:ext>
            </a:extLst>
          </p:cNvPr>
          <p:cNvSpPr txBox="1"/>
          <p:nvPr/>
        </p:nvSpPr>
        <p:spPr>
          <a:xfrm>
            <a:off x="7545388" y="14185106"/>
            <a:ext cx="45719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07DC36A3-A501-4875-9A95-5FE348509C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6269" y="24789055"/>
            <a:ext cx="5631463" cy="512024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CA66897-5586-407D-9226-977D3BAFD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6480" y="24789055"/>
            <a:ext cx="5823529" cy="512024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E65BB7A-C76F-45D2-8DD0-C1150A09F66A}"/>
              </a:ext>
            </a:extLst>
          </p:cNvPr>
          <p:cNvSpPr txBox="1"/>
          <p:nvPr/>
        </p:nvSpPr>
        <p:spPr>
          <a:xfrm>
            <a:off x="3720296" y="3767957"/>
            <a:ext cx="1380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Justyna Mirek, Karolina Walkowiak-Nowicka, Małgorzata Słocińska</a:t>
            </a:r>
            <a:endParaRPr lang="en-GB" sz="40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DC4FB4-121B-43C8-9D27-DA5B2EA839F8}"/>
              </a:ext>
            </a:extLst>
          </p:cNvPr>
          <p:cNvSpPr txBox="1"/>
          <p:nvPr/>
        </p:nvSpPr>
        <p:spPr>
          <a:xfrm>
            <a:off x="570742" y="26714116"/>
            <a:ext cx="750997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Our results suggest that (E,E)-2,4-decadienal, 2-undecanone, furfural and (E)-2-decanal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show ootoxic and embryotoxic properties.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4333340-B2D2-4D3A-A635-2605A713414C}"/>
              </a:ext>
            </a:extLst>
          </p:cNvPr>
          <p:cNvSpPr txBox="1"/>
          <p:nvPr/>
        </p:nvSpPr>
        <p:spPr>
          <a:xfrm>
            <a:off x="735195" y="4570215"/>
            <a:ext cx="2020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solidFill>
                  <a:srgbClr val="020202"/>
                </a:solidFill>
                <a:effectLst/>
                <a:latin typeface="MuseoSans"/>
              </a:rPr>
              <a:t>Department of Animal Physiology and Development, Institute of Experimental Biology, Faculty of Biology, Adam Mickiewicz University in </a:t>
            </a:r>
            <a:r>
              <a:rPr lang="en-GB" sz="2400" b="0" i="0" dirty="0" err="1">
                <a:solidFill>
                  <a:srgbClr val="020202"/>
                </a:solidFill>
                <a:effectLst/>
                <a:latin typeface="MuseoSans"/>
              </a:rPr>
              <a:t>Poznań</a:t>
            </a:r>
            <a:r>
              <a:rPr lang="en-GB" sz="2400" b="0" i="0" dirty="0">
                <a:solidFill>
                  <a:srgbClr val="020202"/>
                </a:solidFill>
                <a:effectLst/>
                <a:latin typeface="MuseoSans"/>
              </a:rPr>
              <a:t>, </a:t>
            </a:r>
            <a:r>
              <a:rPr lang="en-GB" sz="2400" b="0" i="0" dirty="0" err="1">
                <a:solidFill>
                  <a:srgbClr val="020202"/>
                </a:solidFill>
                <a:effectLst/>
                <a:latin typeface="MuseoSans"/>
              </a:rPr>
              <a:t>Poznań</a:t>
            </a:r>
            <a:r>
              <a:rPr lang="en-GB" sz="2400" b="0" i="0" dirty="0">
                <a:solidFill>
                  <a:srgbClr val="020202"/>
                </a:solidFill>
                <a:effectLst/>
                <a:latin typeface="MuseoSans"/>
              </a:rPr>
              <a:t>, Poland</a:t>
            </a:r>
            <a:endParaRPr lang="pl-PL" sz="2400" dirty="0"/>
          </a:p>
          <a:p>
            <a:endParaRPr lang="en-GB" sz="2400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7A1F15F-7C1C-48C3-BF3F-87A81E59E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570253">
            <a:off x="18617669" y="1744530"/>
            <a:ext cx="1574537" cy="311640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07943C-0BD7-41FB-AFAF-ECB2D370482B}"/>
              </a:ext>
            </a:extLst>
          </p:cNvPr>
          <p:cNvSpPr txBox="1"/>
          <p:nvPr/>
        </p:nvSpPr>
        <p:spPr>
          <a:xfrm>
            <a:off x="845158" y="8469661"/>
            <a:ext cx="1998670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Materials &amp; methods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used compounds in 2 concentrations: 10-5 and 10-7 M injected into an adult females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Tenebrio molitor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In the research, we took ovarian development and reproduction parameters into account and assess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the volume of terminal oocytes,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number of eggs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laid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larvae hatching.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08A07-EB3F-490C-9A19-3D217861BB4F}"/>
              </a:ext>
            </a:extLst>
          </p:cNvPr>
          <p:cNvSpPr txBox="1"/>
          <p:nvPr/>
        </p:nvSpPr>
        <p:spPr>
          <a:xfrm>
            <a:off x="9311951" y="16781301"/>
            <a:ext cx="11625116" cy="6678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application of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-2-dec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furfural, 2-undecanone and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(E,E)-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4-decadienal caused changes in the volume of terminal oocytes. We showed a significant decrease in the volume of terminal oocytes after application of 2-undecanone at concentration 10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 and an increase for (E,E)-2-4-decadienal a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fter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furfural treatment.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the lower concentration of chemicals, we noted a gentle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drop in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volume of terminal oocytes only after (E)-2-decenal.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each case, the follicle epithelium was well developed.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observed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gentle decrease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the number of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laid</a:t>
            </a:r>
            <a:r>
              <a:rPr lang="pl-P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pl-P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by females for each of the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compounds. However, statistical analysis showed significant change only for 2-undecanone at the lower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concentration of 10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M. Moreover,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teste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compounds at both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concentration caused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decrease in the number of hatched larvae. We show significant results in each case, except 10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(E)-2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-decanal.</a:t>
            </a:r>
            <a:endParaRPr lang="en-GB" sz="2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F886DF-D070-45FF-933C-45C71BCD4B20}"/>
              </a:ext>
            </a:extLst>
          </p:cNvPr>
          <p:cNvSpPr txBox="1"/>
          <p:nvPr/>
        </p:nvSpPr>
        <p:spPr>
          <a:xfrm>
            <a:off x="11234867" y="11198588"/>
            <a:ext cx="120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10</a:t>
            </a:r>
            <a:r>
              <a:rPr lang="pl-PL" sz="2800" b="1" baseline="30000" dirty="0"/>
              <a:t>-5 </a:t>
            </a:r>
            <a:r>
              <a:rPr lang="pl-PL" sz="2800" b="1" dirty="0"/>
              <a:t>M</a:t>
            </a:r>
            <a:endParaRPr lang="en-GB" sz="2800" b="1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11E731D-28EF-4224-BA3D-66D457C18F67}"/>
              </a:ext>
            </a:extLst>
          </p:cNvPr>
          <p:cNvSpPr txBox="1"/>
          <p:nvPr/>
        </p:nvSpPr>
        <p:spPr>
          <a:xfrm>
            <a:off x="17675980" y="11199228"/>
            <a:ext cx="120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10</a:t>
            </a:r>
            <a:r>
              <a:rPr lang="pl-PL" sz="2800" b="1" baseline="30000" dirty="0"/>
              <a:t>-7 </a:t>
            </a:r>
            <a:r>
              <a:rPr lang="pl-PL" sz="2800" b="1" dirty="0"/>
              <a:t>M</a:t>
            </a:r>
            <a:endParaRPr lang="en-GB" sz="28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3BA7DE-3F29-446A-B364-3ED31165A0A5}"/>
              </a:ext>
            </a:extLst>
          </p:cNvPr>
          <p:cNvSpPr txBox="1"/>
          <p:nvPr/>
        </p:nvSpPr>
        <p:spPr>
          <a:xfrm>
            <a:off x="11092622" y="10717393"/>
            <a:ext cx="767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Changes in the volume of terminal oocytes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113FFBC-BB1B-4C21-8937-31C7855205FF}"/>
              </a:ext>
            </a:extLst>
          </p:cNvPr>
          <p:cNvSpPr txBox="1"/>
          <p:nvPr/>
        </p:nvSpPr>
        <p:spPr>
          <a:xfrm>
            <a:off x="3120252" y="17855313"/>
            <a:ext cx="120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cs typeface="Arial" panose="020B0604020202020204" pitchFamily="34" charset="0"/>
              </a:rPr>
              <a:t>10</a:t>
            </a:r>
            <a:r>
              <a:rPr lang="pl-PL" sz="2800" b="1" baseline="30000" dirty="0">
                <a:cs typeface="Arial" panose="020B0604020202020204" pitchFamily="34" charset="0"/>
              </a:rPr>
              <a:t>-5 </a:t>
            </a:r>
            <a:r>
              <a:rPr lang="pl-PL" sz="2800" b="1" dirty="0">
                <a:cs typeface="Arial" panose="020B0604020202020204" pitchFamily="34" charset="0"/>
              </a:rPr>
              <a:t>M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23F5DFE-77C6-45AE-A36F-A1977294E943}"/>
              </a:ext>
            </a:extLst>
          </p:cNvPr>
          <p:cNvSpPr txBox="1"/>
          <p:nvPr/>
        </p:nvSpPr>
        <p:spPr>
          <a:xfrm>
            <a:off x="3117556" y="22196112"/>
            <a:ext cx="120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cs typeface="Arial" panose="020B0604020202020204" pitchFamily="34" charset="0"/>
              </a:rPr>
              <a:t>10</a:t>
            </a:r>
            <a:r>
              <a:rPr lang="pl-PL" sz="2800" b="1" baseline="30000" dirty="0">
                <a:cs typeface="Arial" panose="020B0604020202020204" pitchFamily="34" charset="0"/>
              </a:rPr>
              <a:t>-7 </a:t>
            </a:r>
            <a:r>
              <a:rPr lang="pl-PL" sz="2800" b="1" dirty="0">
                <a:cs typeface="Arial" panose="020B0604020202020204" pitchFamily="34" charset="0"/>
              </a:rPr>
              <a:t>M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85BA211-BD24-4433-975C-05199E0C3FBC}"/>
              </a:ext>
            </a:extLst>
          </p:cNvPr>
          <p:cNvSpPr txBox="1"/>
          <p:nvPr/>
        </p:nvSpPr>
        <p:spPr>
          <a:xfrm>
            <a:off x="605252" y="17133543"/>
            <a:ext cx="767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The numer of </a:t>
            </a:r>
            <a:r>
              <a:rPr lang="en-GB" sz="2800" b="1" dirty="0"/>
              <a:t>laid</a:t>
            </a:r>
            <a:r>
              <a:rPr lang="pl-PL" sz="2800" b="1" dirty="0"/>
              <a:t> </a:t>
            </a:r>
            <a:r>
              <a:rPr lang="en-GB" sz="2800" b="1" dirty="0"/>
              <a:t>eggs</a:t>
            </a:r>
            <a:r>
              <a:rPr lang="pl-PL" sz="2800" b="1" dirty="0"/>
              <a:t> / </a:t>
            </a:r>
            <a:r>
              <a:rPr lang="en-GB" sz="2800" b="1" dirty="0"/>
              <a:t>female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6FCB964-54B9-4C85-BE26-F432688EF10A}"/>
              </a:ext>
            </a:extLst>
          </p:cNvPr>
          <p:cNvSpPr txBox="1"/>
          <p:nvPr/>
        </p:nvSpPr>
        <p:spPr>
          <a:xfrm>
            <a:off x="11842001" y="24527445"/>
            <a:ext cx="120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cs typeface="Arial" panose="020B0604020202020204" pitchFamily="34" charset="0"/>
              </a:rPr>
              <a:t>10</a:t>
            </a:r>
            <a:r>
              <a:rPr lang="pl-PL" sz="2800" b="1" baseline="30000" dirty="0">
                <a:cs typeface="Arial" panose="020B0604020202020204" pitchFamily="34" charset="0"/>
              </a:rPr>
              <a:t>-5 </a:t>
            </a:r>
            <a:r>
              <a:rPr lang="pl-PL" sz="2800" b="1" dirty="0">
                <a:cs typeface="Arial" panose="020B0604020202020204" pitchFamily="34" charset="0"/>
              </a:rPr>
              <a:t>M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7B0BA98-6E85-452D-A832-619A8FA02D1E}"/>
              </a:ext>
            </a:extLst>
          </p:cNvPr>
          <p:cNvSpPr txBox="1"/>
          <p:nvPr/>
        </p:nvSpPr>
        <p:spPr>
          <a:xfrm>
            <a:off x="17481384" y="24461252"/>
            <a:ext cx="120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cs typeface="Arial" panose="020B0604020202020204" pitchFamily="34" charset="0"/>
              </a:rPr>
              <a:t>10</a:t>
            </a:r>
            <a:r>
              <a:rPr lang="pl-PL" sz="2800" b="1" baseline="30000" dirty="0">
                <a:cs typeface="Arial" panose="020B0604020202020204" pitchFamily="34" charset="0"/>
              </a:rPr>
              <a:t>-7 </a:t>
            </a:r>
            <a:r>
              <a:rPr lang="pl-PL" sz="2800" b="1" dirty="0">
                <a:cs typeface="Arial" panose="020B0604020202020204" pitchFamily="34" charset="0"/>
              </a:rPr>
              <a:t>M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3A0D14B-59D9-443A-AA43-3F9B8AC1570E}"/>
              </a:ext>
            </a:extLst>
          </p:cNvPr>
          <p:cNvSpPr txBox="1"/>
          <p:nvPr/>
        </p:nvSpPr>
        <p:spPr>
          <a:xfrm>
            <a:off x="11092622" y="23845721"/>
            <a:ext cx="767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Changes in larvae hatchability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0B8BFC0-02FE-4EA0-A22B-A667B41F7204}"/>
              </a:ext>
            </a:extLst>
          </p:cNvPr>
          <p:cNvGrpSpPr/>
          <p:nvPr/>
        </p:nvGrpSpPr>
        <p:grpSpPr>
          <a:xfrm>
            <a:off x="605252" y="10735433"/>
            <a:ext cx="7672238" cy="5452195"/>
            <a:chOff x="5849650" y="16368931"/>
            <a:chExt cx="7672238" cy="5452195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23B3DA68-A827-4C7B-9B95-4477313E5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3"/>
            <a:stretch/>
          </p:blipFill>
          <p:spPr>
            <a:xfrm>
              <a:off x="5849650" y="18694082"/>
              <a:ext cx="1996951" cy="1800000"/>
            </a:xfrm>
            <a:prstGeom prst="rect">
              <a:avLst/>
            </a:prstGeom>
          </p:spPr>
        </p:pic>
        <p:pic>
          <p:nvPicPr>
            <p:cNvPr id="35" name="Obraz 34" descr="Obraz zawierający zamknąć&#10;&#10;Opis wygenerowany automatycznie">
              <a:extLst>
                <a:ext uri="{FF2B5EF4-FFF2-40B4-BE49-F238E27FC236}">
                  <a16:creationId xmlns:a16="http://schemas.microsoft.com/office/drawing/2014/main" id="{F4A114EF-053C-4CD4-9F99-78CC6147A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04212" y="19577177"/>
              <a:ext cx="1806040" cy="1984286"/>
            </a:xfrm>
            <a:prstGeom prst="rect">
              <a:avLst/>
            </a:prstGeom>
          </p:spPr>
        </p:pic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A6937434-D8E7-4847-A35F-125A633F3222}"/>
                </a:ext>
              </a:extLst>
            </p:cNvPr>
            <p:cNvSpPr txBox="1"/>
            <p:nvPr/>
          </p:nvSpPr>
          <p:spPr>
            <a:xfrm>
              <a:off x="5915551" y="20458874"/>
              <a:ext cx="1895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Control group</a:t>
              </a:r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0B61B75C-E68C-49D2-B3F6-00EBA2E0C6A6}"/>
                </a:ext>
              </a:extLst>
            </p:cNvPr>
            <p:cNvSpPr txBox="1"/>
            <p:nvPr/>
          </p:nvSpPr>
          <p:spPr>
            <a:xfrm>
              <a:off x="8030842" y="21421016"/>
              <a:ext cx="2044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2-undecanone</a:t>
              </a:r>
              <a:r>
                <a:rPr lang="pl-PL" sz="2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42685AA6-CB52-4D95-8C55-05A4D99E6B82}"/>
                </a:ext>
              </a:extLst>
            </p:cNvPr>
            <p:cNvSpPr txBox="1"/>
            <p:nvPr/>
          </p:nvSpPr>
          <p:spPr>
            <a:xfrm>
              <a:off x="10252042" y="21421016"/>
              <a:ext cx="1794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(E)-2-decenal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Obraz 47" descr="Obraz zawierający wyroby metalowe, łańcuch, obiekt na zewnątrz&#10;&#10;Opis wygenerowany automatycznie">
              <a:extLst>
                <a:ext uri="{FF2B5EF4-FFF2-40B4-BE49-F238E27FC236}">
                  <a16:creationId xmlns:a16="http://schemas.microsoft.com/office/drawing/2014/main" id="{47834F1C-C198-4367-A24C-F0A2290F8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7"/>
            <a:stretch/>
          </p:blipFill>
          <p:spPr>
            <a:xfrm rot="5400000">
              <a:off x="10249083" y="19564034"/>
              <a:ext cx="1800000" cy="1996951"/>
            </a:xfrm>
            <a:prstGeom prst="rect">
              <a:avLst/>
            </a:prstGeom>
          </p:spPr>
        </p:pic>
        <p:pic>
          <p:nvPicPr>
            <p:cNvPr id="50" name="Obraz 49" descr="Obraz zawierający niebieski, zamknąć&#10;&#10;Opis wygenerowany automatycznie">
              <a:extLst>
                <a:ext uri="{FF2B5EF4-FFF2-40B4-BE49-F238E27FC236}">
                  <a16:creationId xmlns:a16="http://schemas.microsoft.com/office/drawing/2014/main" id="{794C160A-D2D0-408A-8452-FED097957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982" y="17684345"/>
              <a:ext cx="1996950" cy="1800000"/>
            </a:xfrm>
            <a:prstGeom prst="rect">
              <a:avLst/>
            </a:prstGeom>
          </p:spPr>
        </p:pic>
        <p:pic>
          <p:nvPicPr>
            <p:cNvPr id="51" name="Obraz 50" descr="Obraz zawierający niebieski, nocne niebo, stułbiopławy&#10;&#10;Opis wygenerowany automatycznie">
              <a:extLst>
                <a:ext uri="{FF2B5EF4-FFF2-40B4-BE49-F238E27FC236}">
                  <a16:creationId xmlns:a16="http://schemas.microsoft.com/office/drawing/2014/main" id="{28E2F338-0D63-4D6B-9EAC-9AAF673B7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"/>
            <a:stretch/>
          </p:blipFill>
          <p:spPr>
            <a:xfrm>
              <a:off x="8015089" y="17704472"/>
              <a:ext cx="1984286" cy="1800000"/>
            </a:xfrm>
            <a:prstGeom prst="rect">
              <a:avLst/>
            </a:prstGeom>
          </p:spPr>
        </p:pic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3536DB54-8295-49CD-A390-BEA35E7783BF}"/>
                </a:ext>
              </a:extLst>
            </p:cNvPr>
            <p:cNvSpPr txBox="1"/>
            <p:nvPr/>
          </p:nvSpPr>
          <p:spPr>
            <a:xfrm>
              <a:off x="5849650" y="16368931"/>
              <a:ext cx="767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Follicle epithelium </a:t>
              </a:r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D4AA3B57-D620-4331-AEFA-34E0C231AF63}"/>
                </a:ext>
              </a:extLst>
            </p:cNvPr>
            <p:cNvSpPr txBox="1"/>
            <p:nvPr/>
          </p:nvSpPr>
          <p:spPr>
            <a:xfrm>
              <a:off x="7871499" y="17304362"/>
              <a:ext cx="2605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(E,E)-2,4-decacienal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2646F6A1-D3E9-48F5-96F6-5E885E70B344}"/>
                </a:ext>
              </a:extLst>
            </p:cNvPr>
            <p:cNvSpPr txBox="1"/>
            <p:nvPr/>
          </p:nvSpPr>
          <p:spPr>
            <a:xfrm>
              <a:off x="10777459" y="17304362"/>
              <a:ext cx="1080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furfural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C006659B-F3C1-40D8-96A5-5FE9479D554F}"/>
                </a:ext>
              </a:extLst>
            </p:cNvPr>
            <p:cNvSpPr txBox="1"/>
            <p:nvPr/>
          </p:nvSpPr>
          <p:spPr>
            <a:xfrm>
              <a:off x="9174099" y="16862864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pl-PL" sz="2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-5 </a:t>
              </a:r>
              <a:r>
                <a:rPr lang="pl-PL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1616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2199</TotalTime>
  <Words>455</Words>
  <Application>Microsoft Office PowerPoint</Application>
  <PresentationFormat>Niestandardowy</PresentationFormat>
  <Paragraphs>28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MuseoSans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Mirek</dc:creator>
  <cp:lastModifiedBy>Justyna Mirek</cp:lastModifiedBy>
  <cp:revision>50</cp:revision>
  <dcterms:created xsi:type="dcterms:W3CDTF">2021-06-10T12:02:50Z</dcterms:created>
  <dcterms:modified xsi:type="dcterms:W3CDTF">2021-06-14T18:06:14Z</dcterms:modified>
</cp:coreProperties>
</file>