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66" r:id="rId9"/>
    <p:sldId id="267" r:id="rId10"/>
    <p:sldId id="268" r:id="rId11"/>
    <p:sldId id="269" r:id="rId12"/>
    <p:sldId id="270" r:id="rId13"/>
    <p:sldId id="271"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69" d="100"/>
          <a:sy n="69"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A </a:t>
            </a:r>
            <a:r>
              <a:rPr lang="ru-RU" dirty="0" err="1" smtClean="0"/>
              <a:t>comparison</a:t>
            </a:r>
            <a:r>
              <a:rPr lang="ru-RU" dirty="0" smtClean="0"/>
              <a:t> </a:t>
            </a:r>
            <a:r>
              <a:rPr lang="ru-RU" dirty="0" err="1" smtClean="0"/>
              <a:t>of</a:t>
            </a:r>
            <a:r>
              <a:rPr lang="ru-RU" dirty="0" smtClean="0"/>
              <a:t> </a:t>
            </a:r>
            <a:r>
              <a:rPr lang="ru-RU" dirty="0" err="1" smtClean="0"/>
              <a:t>ground</a:t>
            </a:r>
            <a:r>
              <a:rPr lang="ru-RU" dirty="0" smtClean="0"/>
              <a:t> </a:t>
            </a:r>
            <a:r>
              <a:rPr lang="ru-RU" dirty="0" err="1" smtClean="0"/>
              <a:t>beetle</a:t>
            </a:r>
            <a:r>
              <a:rPr lang="ru-RU" dirty="0" smtClean="0"/>
              <a:t> </a:t>
            </a:r>
            <a:r>
              <a:rPr lang="ru-RU" dirty="0" err="1" smtClean="0"/>
              <a:t>assemblages</a:t>
            </a:r>
            <a:r>
              <a:rPr lang="ru-RU" dirty="0" smtClean="0"/>
              <a:t> (</a:t>
            </a:r>
            <a:r>
              <a:rPr lang="ru-RU" dirty="0" err="1" smtClean="0"/>
              <a:t>Coleoptera</a:t>
            </a:r>
            <a:r>
              <a:rPr lang="ru-RU" dirty="0" smtClean="0"/>
              <a:t>: </a:t>
            </a:r>
            <a:r>
              <a:rPr lang="ru-RU" dirty="0" err="1" smtClean="0"/>
              <a:t>Carabidae</a:t>
            </a:r>
            <a:r>
              <a:rPr lang="ru-RU" dirty="0" smtClean="0"/>
              <a:t>) </a:t>
            </a:r>
            <a:r>
              <a:rPr lang="ru-RU" dirty="0" err="1" smtClean="0"/>
              <a:t>between</a:t>
            </a:r>
            <a:r>
              <a:rPr lang="ru-RU" dirty="0" smtClean="0"/>
              <a:t> </a:t>
            </a:r>
            <a:r>
              <a:rPr lang="ru-RU" dirty="0" err="1" smtClean="0"/>
              <a:t>birch</a:t>
            </a:r>
            <a:r>
              <a:rPr lang="ru-RU" dirty="0" smtClean="0"/>
              <a:t> </a:t>
            </a:r>
            <a:r>
              <a:rPr lang="ru-RU" dirty="0" err="1" smtClean="0"/>
              <a:t>forests</a:t>
            </a:r>
            <a:r>
              <a:rPr lang="ru-RU" dirty="0" smtClean="0"/>
              <a:t> </a:t>
            </a:r>
            <a:r>
              <a:rPr lang="ru-RU" dirty="0" err="1" smtClean="0"/>
              <a:t>of</a:t>
            </a:r>
            <a:r>
              <a:rPr lang="ru-RU" dirty="0" smtClean="0"/>
              <a:t> </a:t>
            </a:r>
            <a:r>
              <a:rPr lang="ru-RU" dirty="0" err="1" smtClean="0"/>
              <a:t>continuous</a:t>
            </a:r>
            <a:r>
              <a:rPr lang="ru-RU" dirty="0" smtClean="0"/>
              <a:t> </a:t>
            </a:r>
            <a:r>
              <a:rPr lang="ru-RU" dirty="0" err="1" smtClean="0"/>
              <a:t>and</a:t>
            </a:r>
            <a:r>
              <a:rPr lang="ru-RU" dirty="0" smtClean="0"/>
              <a:t> </a:t>
            </a:r>
            <a:r>
              <a:rPr lang="ru-RU" dirty="0" err="1" smtClean="0"/>
              <a:t>isolated</a:t>
            </a:r>
            <a:r>
              <a:rPr lang="ru-RU" dirty="0" smtClean="0"/>
              <a:t> </a:t>
            </a:r>
            <a:r>
              <a:rPr lang="ru-RU" dirty="0" err="1" smtClean="0"/>
              <a:t>peat</a:t>
            </a:r>
            <a:r>
              <a:rPr lang="ru-RU" dirty="0" smtClean="0"/>
              <a:t> </a:t>
            </a:r>
            <a:r>
              <a:rPr lang="ru-RU" dirty="0" err="1" smtClean="0"/>
              <a:t>bog</a:t>
            </a:r>
            <a:r>
              <a:rPr lang="ru-RU" dirty="0" smtClean="0"/>
              <a:t> </a:t>
            </a:r>
            <a:r>
              <a:rPr lang="ru-RU" dirty="0" err="1" smtClean="0"/>
              <a:t>habitats</a:t>
            </a:r>
            <a:r>
              <a:rPr lang="ru-RU" dirty="0" smtClean="0"/>
              <a:t> </a:t>
            </a:r>
            <a:r>
              <a:rPr lang="ru-RU" dirty="0" err="1" smtClean="0"/>
              <a:t>in</a:t>
            </a:r>
            <a:r>
              <a:rPr lang="ru-RU" dirty="0" smtClean="0"/>
              <a:t> </a:t>
            </a:r>
            <a:r>
              <a:rPr lang="ru-RU" dirty="0" err="1" smtClean="0"/>
              <a:t>Belarusian</a:t>
            </a:r>
            <a:r>
              <a:rPr lang="ru-RU" dirty="0" smtClean="0"/>
              <a:t> </a:t>
            </a:r>
            <a:r>
              <a:rPr lang="ru-RU" dirty="0" err="1" smtClean="0"/>
              <a:t>Lake</a:t>
            </a:r>
            <a:r>
              <a:rPr lang="ru-RU" dirty="0" smtClean="0"/>
              <a:t> </a:t>
            </a:r>
            <a:r>
              <a:rPr lang="ru-RU" dirty="0" err="1" smtClean="0"/>
              <a:t>District</a:t>
            </a:r>
            <a:r>
              <a:rPr lang="ru-RU" dirty="0" smtClean="0"/>
              <a:t> </a:t>
            </a:r>
            <a:endParaRPr lang="ru-RU" dirty="0"/>
          </a:p>
        </p:txBody>
      </p:sp>
      <p:sp>
        <p:nvSpPr>
          <p:cNvPr id="3" name="Подзаголовок 2"/>
          <p:cNvSpPr>
            <a:spLocks noGrp="1"/>
          </p:cNvSpPr>
          <p:nvPr>
            <p:ph type="subTitle" idx="1"/>
          </p:nvPr>
        </p:nvSpPr>
        <p:spPr>
          <a:xfrm>
            <a:off x="1428728" y="4357694"/>
            <a:ext cx="6400800" cy="1752600"/>
          </a:xfrm>
        </p:spPr>
        <p:txBody>
          <a:bodyPr>
            <a:normAutofit fontScale="70000" lnSpcReduction="20000"/>
          </a:bodyPr>
          <a:lstStyle/>
          <a:p>
            <a:r>
              <a:rPr lang="ru-RU" b="1" dirty="0" err="1" smtClean="0"/>
              <a:t>Gennadi</a:t>
            </a:r>
            <a:r>
              <a:rPr lang="ru-RU" b="1" dirty="0" smtClean="0"/>
              <a:t> </a:t>
            </a:r>
            <a:r>
              <a:rPr lang="ru-RU" b="1" dirty="0" err="1" smtClean="0"/>
              <a:t>Sushko</a:t>
            </a:r>
            <a:r>
              <a:rPr lang="ru-RU" b="1" dirty="0" smtClean="0"/>
              <a:t> </a:t>
            </a:r>
            <a:endParaRPr lang="en-US" b="1" dirty="0" smtClean="0"/>
          </a:p>
          <a:p>
            <a:r>
              <a:rPr lang="en-US" dirty="0" smtClean="0"/>
              <a:t>Vitebsk State University, </a:t>
            </a:r>
          </a:p>
          <a:p>
            <a:r>
              <a:rPr lang="en-US" dirty="0" smtClean="0"/>
              <a:t>Department of Ecology and Geography, </a:t>
            </a:r>
          </a:p>
          <a:p>
            <a:r>
              <a:rPr lang="en-US" dirty="0" smtClean="0"/>
              <a:t>Vitebsk, Belarus; </a:t>
            </a:r>
          </a:p>
          <a:p>
            <a:r>
              <a:rPr lang="en-US" dirty="0" smtClean="0"/>
              <a:t>gennadisu@tut.by</a:t>
            </a:r>
            <a:endParaRPr lang="ru-RU" dirty="0" smtClean="0"/>
          </a:p>
          <a:p>
            <a:endParaRPr lang="ru-RU" b="1" dirty="0"/>
          </a:p>
        </p:txBody>
      </p:sp>
      <p:sp>
        <p:nvSpPr>
          <p:cNvPr id="7170" name="AutoShape 2" descr="https://iece.sciforum.net/events_files/423/Banner4%20IECE%202021%20hero.jpg?1623155191"/>
          <p:cNvSpPr>
            <a:spLocks noChangeAspect="1" noChangeArrowheads="1"/>
          </p:cNvSpPr>
          <p:nvPr/>
        </p:nvSpPr>
        <p:spPr bwMode="auto">
          <a:xfrm>
            <a:off x="155575" y="-3565525"/>
            <a:ext cx="18288000" cy="7429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p:cNvPicPr>
            <a:picLocks noChangeAspect="1" noChangeArrowheads="1"/>
          </p:cNvPicPr>
          <p:nvPr/>
        </p:nvPicPr>
        <p:blipFill>
          <a:blip r:embed="rId2" cstate="print"/>
          <a:srcRect/>
          <a:stretch>
            <a:fillRect/>
          </a:stretch>
        </p:blipFill>
        <p:spPr bwMode="auto">
          <a:xfrm>
            <a:off x="0" y="0"/>
            <a:ext cx="3428992" cy="1360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1928826"/>
          </a:xfrm>
        </p:spPr>
        <p:txBody>
          <a:bodyPr>
            <a:normAutofit/>
          </a:bodyPr>
          <a:lstStyle/>
          <a:p>
            <a:pPr algn="just"/>
            <a:r>
              <a:rPr lang="en-US" sz="2000" dirty="0" smtClean="0"/>
              <a:t/>
            </a:r>
            <a:br>
              <a:rPr lang="en-US" sz="2000" dirty="0" smtClean="0"/>
            </a:br>
            <a:r>
              <a:rPr lang="ru-RU" sz="1800" dirty="0" smtClean="0"/>
              <a:t> </a:t>
            </a:r>
            <a:r>
              <a:rPr lang="en-US" sz="1600" dirty="0" smtClean="0"/>
              <a:t>According to </a:t>
            </a:r>
            <a:r>
              <a:rPr lang="en-US" sz="1600" b="1" u="sng" dirty="0" smtClean="0"/>
              <a:t>habitat preferences</a:t>
            </a:r>
            <a:r>
              <a:rPr lang="en-US" sz="1600" dirty="0" smtClean="0"/>
              <a:t>, BF and BFI were dominated by individuals of forest species. Nevertheless, abundances of open habitat species (in BF) and generalists (in BFI) were high as well. The proportion of individuals belonging to the forest specialists significantly increased in BFI, and the opposite was observed for open habitat dwellers. Least of all forest dwellers in BFP were found. These habitats were dominated significantly by peat bog specialists (Dunn’s post Hoc test, P &lt; 0.05).</a:t>
            </a:r>
            <a:r>
              <a:rPr lang="ru-RU" sz="1600" i="1" dirty="0" smtClean="0"/>
              <a:t/>
            </a:r>
            <a:br>
              <a:rPr lang="ru-RU" sz="1600" i="1" dirty="0" smtClean="0"/>
            </a:br>
            <a:endParaRPr lang="ru-RU" sz="1800" dirty="0"/>
          </a:p>
        </p:txBody>
      </p:sp>
      <p:sp>
        <p:nvSpPr>
          <p:cNvPr id="7" name="Прямоугольник 6"/>
          <p:cNvSpPr/>
          <p:nvPr/>
        </p:nvSpPr>
        <p:spPr>
          <a:xfrm>
            <a:off x="357158" y="5357826"/>
            <a:ext cx="8429684" cy="738664"/>
          </a:xfrm>
          <a:prstGeom prst="rect">
            <a:avLst/>
          </a:prstGeom>
        </p:spPr>
        <p:txBody>
          <a:bodyPr wrap="square">
            <a:spAutoFit/>
          </a:bodyPr>
          <a:lstStyle/>
          <a:p>
            <a:pPr algn="just"/>
            <a:r>
              <a:rPr lang="en-US" sz="1400" b="1" dirty="0" smtClean="0"/>
              <a:t>Figure. </a:t>
            </a:r>
            <a:r>
              <a:rPr lang="en-US" sz="1400" dirty="0" smtClean="0"/>
              <a:t>Plots of the distribution of habitat preferences of </a:t>
            </a:r>
            <a:r>
              <a:rPr lang="en-US" sz="1400" dirty="0" err="1" smtClean="0"/>
              <a:t>carabid</a:t>
            </a:r>
            <a:r>
              <a:rPr lang="en-US" sz="1400" dirty="0" smtClean="0"/>
              <a:t> species of studied birch forest types: (a) continuous birch forests, (b) isolated birch forests on the mineral soil, (c) isolated birch forests on the peat soil.</a:t>
            </a:r>
            <a:endParaRPr lang="ru-RU" sz="1400" dirty="0" smtClean="0"/>
          </a:p>
          <a:p>
            <a:pPr algn="just"/>
            <a:endParaRPr lang="ru-RU" sz="1400" dirty="0"/>
          </a:p>
        </p:txBody>
      </p:sp>
      <p:sp>
        <p:nvSpPr>
          <p:cNvPr id="9" name="TextBox 8"/>
          <p:cNvSpPr txBox="1"/>
          <p:nvPr/>
        </p:nvSpPr>
        <p:spPr>
          <a:xfrm>
            <a:off x="2000232" y="4786322"/>
            <a:ext cx="298480" cy="369332"/>
          </a:xfrm>
          <a:prstGeom prst="rect">
            <a:avLst/>
          </a:prstGeom>
          <a:noFill/>
        </p:spPr>
        <p:txBody>
          <a:bodyPr wrap="none" rtlCol="0">
            <a:spAutoFit/>
          </a:bodyPr>
          <a:lstStyle/>
          <a:p>
            <a:r>
              <a:rPr lang="en-US" b="1" dirty="0" smtClean="0"/>
              <a:t>a</a:t>
            </a:r>
            <a:endParaRPr lang="ru-RU" b="1" dirty="0"/>
          </a:p>
        </p:txBody>
      </p:sp>
      <p:sp>
        <p:nvSpPr>
          <p:cNvPr id="10" name="TextBox 9"/>
          <p:cNvSpPr txBox="1"/>
          <p:nvPr/>
        </p:nvSpPr>
        <p:spPr>
          <a:xfrm>
            <a:off x="4643438" y="4786322"/>
            <a:ext cx="306494" cy="369332"/>
          </a:xfrm>
          <a:prstGeom prst="rect">
            <a:avLst/>
          </a:prstGeom>
          <a:noFill/>
        </p:spPr>
        <p:txBody>
          <a:bodyPr wrap="none" rtlCol="0">
            <a:spAutoFit/>
          </a:bodyPr>
          <a:lstStyle/>
          <a:p>
            <a:r>
              <a:rPr lang="en-US" b="1" dirty="0" smtClean="0"/>
              <a:t>b</a:t>
            </a:r>
            <a:endParaRPr lang="ru-RU" b="1" dirty="0"/>
          </a:p>
        </p:txBody>
      </p:sp>
      <p:pic>
        <p:nvPicPr>
          <p:cNvPr id="25602" name="Picture 2" descr="F:\конфер энтомол\гтв\общ.jpg"/>
          <p:cNvPicPr>
            <a:picLocks noChangeAspect="1" noChangeArrowheads="1"/>
          </p:cNvPicPr>
          <p:nvPr/>
        </p:nvPicPr>
        <p:blipFill>
          <a:blip r:embed="rId2"/>
          <a:srcRect t="2812" b="66963"/>
          <a:stretch>
            <a:fillRect/>
          </a:stretch>
        </p:blipFill>
        <p:spPr bwMode="auto">
          <a:xfrm>
            <a:off x="285720" y="1714488"/>
            <a:ext cx="8682983" cy="3071834"/>
          </a:xfrm>
          <a:prstGeom prst="rect">
            <a:avLst/>
          </a:prstGeom>
          <a:noFill/>
        </p:spPr>
      </p:pic>
      <p:sp>
        <p:nvSpPr>
          <p:cNvPr id="11" name="TextBox 10"/>
          <p:cNvSpPr txBox="1"/>
          <p:nvPr/>
        </p:nvSpPr>
        <p:spPr>
          <a:xfrm>
            <a:off x="7500958" y="4786322"/>
            <a:ext cx="280846" cy="369332"/>
          </a:xfrm>
          <a:prstGeom prst="rect">
            <a:avLst/>
          </a:prstGeom>
          <a:noFill/>
        </p:spPr>
        <p:txBody>
          <a:bodyPr wrap="none" rtlCol="0">
            <a:spAutoFit/>
          </a:bodyPr>
          <a:lstStyle/>
          <a:p>
            <a:r>
              <a:rPr lang="en-US" b="1" dirty="0" smtClean="0"/>
              <a:t>c</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1928826"/>
          </a:xfrm>
        </p:spPr>
        <p:txBody>
          <a:bodyPr>
            <a:normAutofit/>
          </a:bodyPr>
          <a:lstStyle/>
          <a:p>
            <a:pPr algn="just"/>
            <a:r>
              <a:rPr lang="en-US" sz="2000" dirty="0" smtClean="0"/>
              <a:t/>
            </a:r>
            <a:br>
              <a:rPr lang="en-US" sz="2000" dirty="0" smtClean="0"/>
            </a:br>
            <a:r>
              <a:rPr lang="ru-RU" sz="1800" dirty="0" smtClean="0"/>
              <a:t> </a:t>
            </a:r>
            <a:r>
              <a:rPr lang="ru-RU" sz="1600" dirty="0" err="1" smtClean="0"/>
              <a:t>In</a:t>
            </a:r>
            <a:r>
              <a:rPr lang="ru-RU" sz="1600" dirty="0" smtClean="0"/>
              <a:t> </a:t>
            </a:r>
            <a:r>
              <a:rPr lang="ru-RU" sz="1600" dirty="0" err="1" smtClean="0"/>
              <a:t>terms</a:t>
            </a:r>
            <a:r>
              <a:rPr lang="ru-RU" sz="1600" dirty="0" smtClean="0"/>
              <a:t> </a:t>
            </a:r>
            <a:r>
              <a:rPr lang="ru-RU" sz="1600" dirty="0" err="1" smtClean="0"/>
              <a:t>of</a:t>
            </a:r>
            <a:r>
              <a:rPr lang="ru-RU" sz="1600" dirty="0" smtClean="0"/>
              <a:t> </a:t>
            </a:r>
            <a:r>
              <a:rPr lang="ru-RU" sz="1600" b="1" u="sng" dirty="0" err="1" smtClean="0"/>
              <a:t>morphological</a:t>
            </a:r>
            <a:r>
              <a:rPr lang="ru-RU" sz="1600" b="1" u="sng" dirty="0" smtClean="0"/>
              <a:t> </a:t>
            </a:r>
            <a:r>
              <a:rPr lang="ru-RU" sz="1600" b="1" u="sng" dirty="0" err="1" smtClean="0"/>
              <a:t>characteristics</a:t>
            </a:r>
            <a:r>
              <a:rPr lang="ru-RU" sz="1600" dirty="0" smtClean="0"/>
              <a:t>, </a:t>
            </a:r>
            <a:r>
              <a:rPr lang="ru-RU" sz="1600" dirty="0" err="1" smtClean="0"/>
              <a:t>carabid</a:t>
            </a:r>
            <a:r>
              <a:rPr lang="ru-RU" sz="1600" dirty="0" smtClean="0"/>
              <a:t> </a:t>
            </a:r>
            <a:r>
              <a:rPr lang="ru-RU" sz="1600" dirty="0" err="1" smtClean="0"/>
              <a:t>assemblages</a:t>
            </a:r>
            <a:r>
              <a:rPr lang="ru-RU" sz="1600" dirty="0" smtClean="0"/>
              <a:t> </a:t>
            </a:r>
            <a:r>
              <a:rPr lang="ru-RU" sz="1600" dirty="0" err="1" smtClean="0"/>
              <a:t>of</a:t>
            </a:r>
            <a:r>
              <a:rPr lang="ru-RU" sz="1600" dirty="0" smtClean="0"/>
              <a:t> </a:t>
            </a:r>
            <a:r>
              <a:rPr lang="ru-RU" sz="1600" dirty="0" err="1" smtClean="0"/>
              <a:t>all</a:t>
            </a:r>
            <a:r>
              <a:rPr lang="ru-RU" sz="1600" dirty="0" smtClean="0"/>
              <a:t> </a:t>
            </a:r>
            <a:r>
              <a:rPr lang="ru-RU" sz="1600" dirty="0" err="1" smtClean="0"/>
              <a:t>studied</a:t>
            </a:r>
            <a:r>
              <a:rPr lang="ru-RU" sz="1600" dirty="0" smtClean="0"/>
              <a:t> </a:t>
            </a:r>
            <a:r>
              <a:rPr lang="ru-RU" sz="1600" dirty="0" err="1" smtClean="0"/>
              <a:t>birch</a:t>
            </a:r>
            <a:r>
              <a:rPr lang="ru-RU" sz="1600" dirty="0" smtClean="0"/>
              <a:t> </a:t>
            </a:r>
            <a:r>
              <a:rPr lang="ru-RU" sz="1600" dirty="0" err="1" smtClean="0"/>
              <a:t>forests</a:t>
            </a:r>
            <a:r>
              <a:rPr lang="ru-RU" sz="1600" dirty="0" smtClean="0"/>
              <a:t> </a:t>
            </a:r>
            <a:r>
              <a:rPr lang="ru-RU" sz="1600" dirty="0" err="1" smtClean="0"/>
              <a:t>were</a:t>
            </a:r>
            <a:r>
              <a:rPr lang="ru-RU" sz="1600" dirty="0" smtClean="0"/>
              <a:t> </a:t>
            </a:r>
            <a:r>
              <a:rPr lang="ru-RU" sz="1600" dirty="0" err="1" smtClean="0"/>
              <a:t>dissimilarly</a:t>
            </a:r>
            <a:r>
              <a:rPr lang="ru-RU" sz="1600" dirty="0" smtClean="0"/>
              <a:t>. </a:t>
            </a:r>
            <a:r>
              <a:rPr lang="ru-RU" sz="1600" dirty="0" err="1" smtClean="0"/>
              <a:t>The</a:t>
            </a:r>
            <a:r>
              <a:rPr lang="ru-RU" sz="1600" dirty="0" smtClean="0"/>
              <a:t> BF </a:t>
            </a:r>
            <a:r>
              <a:rPr lang="ru-RU" sz="1600" dirty="0" err="1" smtClean="0"/>
              <a:t>dominated</a:t>
            </a:r>
            <a:r>
              <a:rPr lang="ru-RU" sz="1600" dirty="0" smtClean="0"/>
              <a:t> </a:t>
            </a:r>
            <a:r>
              <a:rPr lang="ru-RU" sz="1600" dirty="0" err="1" smtClean="0"/>
              <a:t>significantly</a:t>
            </a:r>
            <a:r>
              <a:rPr lang="ru-RU" sz="1600" dirty="0" smtClean="0"/>
              <a:t> </a:t>
            </a:r>
            <a:r>
              <a:rPr lang="ru-RU" sz="1600" dirty="0" err="1" smtClean="0"/>
              <a:t>by</a:t>
            </a:r>
            <a:r>
              <a:rPr lang="ru-RU" sz="1600" dirty="0" smtClean="0"/>
              <a:t> </a:t>
            </a:r>
            <a:r>
              <a:rPr lang="ru-RU" sz="1600" dirty="0" err="1" smtClean="0"/>
              <a:t>individuals</a:t>
            </a:r>
            <a:r>
              <a:rPr lang="ru-RU" sz="1600" dirty="0" smtClean="0"/>
              <a:t> </a:t>
            </a:r>
            <a:r>
              <a:rPr lang="ru-RU" sz="1600" dirty="0" err="1" smtClean="0"/>
              <a:t>of</a:t>
            </a:r>
            <a:r>
              <a:rPr lang="ru-RU" sz="1600" dirty="0" smtClean="0"/>
              <a:t> </a:t>
            </a:r>
            <a:r>
              <a:rPr lang="ru-RU" sz="1600" dirty="0" err="1" smtClean="0"/>
              <a:t>largest</a:t>
            </a:r>
            <a:r>
              <a:rPr lang="ru-RU" sz="1600" dirty="0" smtClean="0"/>
              <a:t> </a:t>
            </a:r>
            <a:r>
              <a:rPr lang="ru-RU" sz="1600" dirty="0" err="1" smtClean="0"/>
              <a:t>body</a:t>
            </a:r>
            <a:r>
              <a:rPr lang="ru-RU" sz="1600" dirty="0" smtClean="0"/>
              <a:t> </a:t>
            </a:r>
            <a:r>
              <a:rPr lang="ru-RU" sz="1600" dirty="0" err="1" smtClean="0"/>
              <a:t>size</a:t>
            </a:r>
            <a:r>
              <a:rPr lang="ru-RU" sz="1600" dirty="0" smtClean="0"/>
              <a:t> </a:t>
            </a:r>
            <a:r>
              <a:rPr lang="ru-RU" sz="1600" dirty="0" err="1" smtClean="0"/>
              <a:t>category</a:t>
            </a:r>
            <a:r>
              <a:rPr lang="ru-RU" sz="1600" dirty="0" smtClean="0"/>
              <a:t>, </a:t>
            </a:r>
            <a:r>
              <a:rPr lang="ru-RU" sz="1600" dirty="0" err="1" smtClean="0"/>
              <a:t>while</a:t>
            </a:r>
            <a:r>
              <a:rPr lang="ru-RU" sz="1600" dirty="0" smtClean="0"/>
              <a:t> </a:t>
            </a:r>
            <a:r>
              <a:rPr lang="ru-RU" sz="1600" dirty="0" err="1" smtClean="0"/>
              <a:t>the</a:t>
            </a:r>
            <a:r>
              <a:rPr lang="ru-RU" sz="1600" dirty="0" smtClean="0"/>
              <a:t> BFI </a:t>
            </a:r>
            <a:r>
              <a:rPr lang="ru-RU" sz="1600" dirty="0" err="1" smtClean="0"/>
              <a:t>and</a:t>
            </a:r>
            <a:r>
              <a:rPr lang="ru-RU" sz="1600" dirty="0" smtClean="0"/>
              <a:t> (</a:t>
            </a:r>
            <a:r>
              <a:rPr lang="ru-RU" sz="1600" dirty="0" err="1" smtClean="0"/>
              <a:t>Kruskal</a:t>
            </a:r>
            <a:r>
              <a:rPr lang="ru-RU" sz="1600" dirty="0" smtClean="0"/>
              <a:t>–</a:t>
            </a:r>
            <a:r>
              <a:rPr lang="ru-RU" sz="1600" dirty="0" err="1" smtClean="0"/>
              <a:t>Wallis</a:t>
            </a:r>
            <a:r>
              <a:rPr lang="ru-RU" sz="1600" dirty="0" smtClean="0"/>
              <a:t> </a:t>
            </a:r>
            <a:r>
              <a:rPr lang="ru-RU" sz="1600" dirty="0" err="1" smtClean="0"/>
              <a:t>test</a:t>
            </a:r>
            <a:r>
              <a:rPr lang="ru-RU" sz="1600" dirty="0" smtClean="0"/>
              <a:t>, χ</a:t>
            </a:r>
            <a:r>
              <a:rPr lang="ru-RU" sz="1600" baseline="30000" dirty="0" smtClean="0"/>
              <a:t>2</a:t>
            </a:r>
            <a:r>
              <a:rPr lang="ru-RU" sz="1600" dirty="0" smtClean="0"/>
              <a:t>=6.72, p=0.03) BFP </a:t>
            </a:r>
            <a:r>
              <a:rPr lang="ru-RU" sz="1600" dirty="0" err="1" smtClean="0"/>
              <a:t>were</a:t>
            </a:r>
            <a:r>
              <a:rPr lang="ru-RU" sz="1600" dirty="0" smtClean="0"/>
              <a:t> </a:t>
            </a:r>
            <a:r>
              <a:rPr lang="ru-RU" sz="1600" dirty="0" err="1" smtClean="0"/>
              <a:t>dominated</a:t>
            </a:r>
            <a:r>
              <a:rPr lang="ru-RU" sz="1600" dirty="0" smtClean="0"/>
              <a:t> </a:t>
            </a:r>
            <a:r>
              <a:rPr lang="ru-RU" sz="1600" dirty="0" err="1" smtClean="0"/>
              <a:t>by</a:t>
            </a:r>
            <a:r>
              <a:rPr lang="ru-RU" sz="1600" dirty="0" smtClean="0"/>
              <a:t> </a:t>
            </a:r>
            <a:r>
              <a:rPr lang="ru-RU" sz="1600" dirty="0" err="1" smtClean="0"/>
              <a:t>medium-sized</a:t>
            </a:r>
            <a:r>
              <a:rPr lang="ru-RU" sz="1600" dirty="0" smtClean="0"/>
              <a:t> </a:t>
            </a:r>
            <a:r>
              <a:rPr lang="ru-RU" sz="1600" dirty="0" err="1" smtClean="0"/>
              <a:t>individuals</a:t>
            </a:r>
            <a:r>
              <a:rPr lang="ru-RU" sz="1600" dirty="0" smtClean="0"/>
              <a:t>. </a:t>
            </a:r>
            <a:r>
              <a:rPr lang="ru-RU" sz="1600" i="1" dirty="0" smtClean="0"/>
              <a:t/>
            </a:r>
            <a:br>
              <a:rPr lang="ru-RU" sz="1600" i="1" dirty="0" smtClean="0"/>
            </a:br>
            <a:endParaRPr lang="ru-RU" sz="1800" dirty="0"/>
          </a:p>
        </p:txBody>
      </p:sp>
      <p:sp>
        <p:nvSpPr>
          <p:cNvPr id="7" name="Прямоугольник 6"/>
          <p:cNvSpPr/>
          <p:nvPr/>
        </p:nvSpPr>
        <p:spPr>
          <a:xfrm>
            <a:off x="357158" y="5357826"/>
            <a:ext cx="8429684" cy="738664"/>
          </a:xfrm>
          <a:prstGeom prst="rect">
            <a:avLst/>
          </a:prstGeom>
        </p:spPr>
        <p:txBody>
          <a:bodyPr wrap="square">
            <a:spAutoFit/>
          </a:bodyPr>
          <a:lstStyle/>
          <a:p>
            <a:pPr algn="just"/>
            <a:r>
              <a:rPr lang="en-US" sz="1400" b="1" dirty="0" smtClean="0"/>
              <a:t>Figure. </a:t>
            </a:r>
            <a:r>
              <a:rPr lang="en-US" sz="1400" dirty="0" smtClean="0"/>
              <a:t>Plots of the distribution of traits of </a:t>
            </a:r>
            <a:r>
              <a:rPr lang="en-US" sz="1400" dirty="0" err="1" smtClean="0"/>
              <a:t>carabid</a:t>
            </a:r>
            <a:r>
              <a:rPr lang="en-US" sz="1400" dirty="0" smtClean="0"/>
              <a:t> species of studied birch forest types: (a) continuous birch forests, (b) isolated birch forests on the mineral soil, (c) isolated birch forests on the peat soil.</a:t>
            </a:r>
            <a:endParaRPr lang="ru-RU" sz="1400" dirty="0" smtClean="0"/>
          </a:p>
          <a:p>
            <a:pPr algn="just"/>
            <a:endParaRPr lang="ru-RU" sz="1400" dirty="0"/>
          </a:p>
        </p:txBody>
      </p:sp>
      <p:sp>
        <p:nvSpPr>
          <p:cNvPr id="9" name="TextBox 8"/>
          <p:cNvSpPr txBox="1"/>
          <p:nvPr/>
        </p:nvSpPr>
        <p:spPr>
          <a:xfrm>
            <a:off x="2000232" y="4786322"/>
            <a:ext cx="298480" cy="369332"/>
          </a:xfrm>
          <a:prstGeom prst="rect">
            <a:avLst/>
          </a:prstGeom>
          <a:noFill/>
        </p:spPr>
        <p:txBody>
          <a:bodyPr wrap="none" rtlCol="0">
            <a:spAutoFit/>
          </a:bodyPr>
          <a:lstStyle/>
          <a:p>
            <a:r>
              <a:rPr lang="en-US" b="1" dirty="0" smtClean="0"/>
              <a:t>a</a:t>
            </a:r>
            <a:endParaRPr lang="ru-RU" b="1" dirty="0"/>
          </a:p>
        </p:txBody>
      </p:sp>
      <p:sp>
        <p:nvSpPr>
          <p:cNvPr id="10" name="TextBox 9"/>
          <p:cNvSpPr txBox="1"/>
          <p:nvPr/>
        </p:nvSpPr>
        <p:spPr>
          <a:xfrm>
            <a:off x="4643438" y="4786322"/>
            <a:ext cx="306494" cy="369332"/>
          </a:xfrm>
          <a:prstGeom prst="rect">
            <a:avLst/>
          </a:prstGeom>
          <a:noFill/>
        </p:spPr>
        <p:txBody>
          <a:bodyPr wrap="none" rtlCol="0">
            <a:spAutoFit/>
          </a:bodyPr>
          <a:lstStyle/>
          <a:p>
            <a:r>
              <a:rPr lang="en-US" b="1" dirty="0" smtClean="0"/>
              <a:t>b</a:t>
            </a:r>
            <a:endParaRPr lang="ru-RU" b="1" dirty="0"/>
          </a:p>
        </p:txBody>
      </p:sp>
      <p:sp>
        <p:nvSpPr>
          <p:cNvPr id="11" name="TextBox 10"/>
          <p:cNvSpPr txBox="1"/>
          <p:nvPr/>
        </p:nvSpPr>
        <p:spPr>
          <a:xfrm>
            <a:off x="7500958" y="4786322"/>
            <a:ext cx="280846" cy="369332"/>
          </a:xfrm>
          <a:prstGeom prst="rect">
            <a:avLst/>
          </a:prstGeom>
          <a:noFill/>
        </p:spPr>
        <p:txBody>
          <a:bodyPr wrap="none" rtlCol="0">
            <a:spAutoFit/>
          </a:bodyPr>
          <a:lstStyle/>
          <a:p>
            <a:r>
              <a:rPr lang="en-US" b="1" dirty="0" smtClean="0"/>
              <a:t>c</a:t>
            </a:r>
            <a:endParaRPr lang="ru-RU" b="1" dirty="0"/>
          </a:p>
        </p:txBody>
      </p:sp>
      <p:pic>
        <p:nvPicPr>
          <p:cNvPr id="26626" name="Picture 2" descr="F:\конфер энтомол\гтв\общ.jpg"/>
          <p:cNvPicPr>
            <a:picLocks noChangeAspect="1" noChangeArrowheads="1"/>
          </p:cNvPicPr>
          <p:nvPr/>
        </p:nvPicPr>
        <p:blipFill>
          <a:blip r:embed="rId2"/>
          <a:srcRect t="35778" b="35030"/>
          <a:stretch>
            <a:fillRect/>
          </a:stretch>
        </p:blipFill>
        <p:spPr bwMode="auto">
          <a:xfrm>
            <a:off x="89204" y="1714488"/>
            <a:ext cx="9054796" cy="27860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29718" cy="1714488"/>
          </a:xfrm>
        </p:spPr>
        <p:txBody>
          <a:bodyPr>
            <a:normAutofit fontScale="90000"/>
          </a:bodyPr>
          <a:lstStyle/>
          <a:p>
            <a:pPr algn="just"/>
            <a:r>
              <a:rPr lang="en-US" sz="2000" dirty="0" smtClean="0"/>
              <a:t/>
            </a:r>
            <a:br>
              <a:rPr lang="en-US" sz="2000" dirty="0" smtClean="0"/>
            </a:br>
            <a:r>
              <a:rPr lang="ru-RU" sz="1800" dirty="0" smtClean="0"/>
              <a:t> </a:t>
            </a:r>
            <a:r>
              <a:rPr lang="en-US" sz="1800" dirty="0" smtClean="0"/>
              <a:t>According to the </a:t>
            </a:r>
            <a:r>
              <a:rPr lang="en-US" sz="1800" b="1" dirty="0" smtClean="0"/>
              <a:t>degree of hind wing development </a:t>
            </a:r>
            <a:r>
              <a:rPr lang="en-US" sz="1800" dirty="0" smtClean="0"/>
              <a:t>in the BF the most of the individuals were </a:t>
            </a:r>
            <a:r>
              <a:rPr lang="en-US" sz="1800" dirty="0" err="1" smtClean="0"/>
              <a:t>brachypterous</a:t>
            </a:r>
            <a:r>
              <a:rPr lang="en-US" sz="1800" dirty="0" smtClean="0"/>
              <a:t>. The BFI was equally dominated by </a:t>
            </a:r>
            <a:r>
              <a:rPr lang="en-US" sz="1800" dirty="0" err="1" smtClean="0"/>
              <a:t>macropterous</a:t>
            </a:r>
            <a:r>
              <a:rPr lang="en-US" sz="1800" dirty="0" smtClean="0"/>
              <a:t> and </a:t>
            </a:r>
            <a:r>
              <a:rPr lang="en-US" sz="1800" dirty="0" err="1" smtClean="0"/>
              <a:t>brachypterous</a:t>
            </a:r>
            <a:r>
              <a:rPr lang="en-US" sz="1800" dirty="0" smtClean="0"/>
              <a:t> individuals. In the BFP abundance of dimorphic, </a:t>
            </a:r>
            <a:r>
              <a:rPr lang="en-US" sz="1800" dirty="0" err="1" smtClean="0"/>
              <a:t>macropterous</a:t>
            </a:r>
            <a:r>
              <a:rPr lang="en-US" sz="1800" dirty="0" smtClean="0"/>
              <a:t> and </a:t>
            </a:r>
            <a:r>
              <a:rPr lang="en-US" sz="1800" dirty="0" err="1" smtClean="0"/>
              <a:t>brachypterous</a:t>
            </a:r>
            <a:r>
              <a:rPr lang="en-US" sz="1800" dirty="0" smtClean="0"/>
              <a:t> individuals not differed significantly (Dunn’s post hoc test p ˃ 0.05).</a:t>
            </a:r>
            <a:r>
              <a:rPr lang="ru-RU" sz="1800" i="1" dirty="0" smtClean="0"/>
              <a:t/>
            </a:r>
            <a:br>
              <a:rPr lang="ru-RU" sz="1800" i="1" dirty="0" smtClean="0"/>
            </a:br>
            <a:r>
              <a:rPr lang="ru-RU" sz="1600" i="1" dirty="0" smtClean="0"/>
              <a:t/>
            </a:r>
            <a:br>
              <a:rPr lang="ru-RU" sz="1600" i="1" dirty="0" smtClean="0"/>
            </a:br>
            <a:endParaRPr lang="ru-RU" sz="1800" dirty="0"/>
          </a:p>
        </p:txBody>
      </p:sp>
      <p:sp>
        <p:nvSpPr>
          <p:cNvPr id="7" name="Прямоугольник 6"/>
          <p:cNvSpPr/>
          <p:nvPr/>
        </p:nvSpPr>
        <p:spPr>
          <a:xfrm>
            <a:off x="357158" y="5357826"/>
            <a:ext cx="8429684" cy="984885"/>
          </a:xfrm>
          <a:prstGeom prst="rect">
            <a:avLst/>
          </a:prstGeom>
        </p:spPr>
        <p:txBody>
          <a:bodyPr wrap="square">
            <a:spAutoFit/>
          </a:bodyPr>
          <a:lstStyle/>
          <a:p>
            <a:pPr algn="just"/>
            <a:r>
              <a:rPr lang="en-US" sz="1400" b="1" dirty="0" smtClean="0"/>
              <a:t>Figure. </a:t>
            </a:r>
            <a:r>
              <a:rPr lang="en-US" sz="1400" dirty="0" smtClean="0"/>
              <a:t>Plots of the distribution of degree of hind wing development of </a:t>
            </a:r>
            <a:r>
              <a:rPr lang="en-US" sz="1400" dirty="0" err="1" smtClean="0"/>
              <a:t>carabid</a:t>
            </a:r>
            <a:r>
              <a:rPr lang="en-US" sz="1400" dirty="0" smtClean="0"/>
              <a:t> species of studied birch forest types: (a) continuous birch forests, (b) isolated birch forests on the mineral soil, (c) isolated birch forests on the peat soil.</a:t>
            </a:r>
            <a:endParaRPr lang="ru-RU" sz="1400" dirty="0" smtClean="0"/>
          </a:p>
          <a:p>
            <a:pPr algn="just"/>
            <a:endParaRPr lang="ru-RU" sz="1400" dirty="0"/>
          </a:p>
        </p:txBody>
      </p:sp>
      <p:sp>
        <p:nvSpPr>
          <p:cNvPr id="9" name="TextBox 8"/>
          <p:cNvSpPr txBox="1"/>
          <p:nvPr/>
        </p:nvSpPr>
        <p:spPr>
          <a:xfrm>
            <a:off x="2000232" y="4786322"/>
            <a:ext cx="298480" cy="369332"/>
          </a:xfrm>
          <a:prstGeom prst="rect">
            <a:avLst/>
          </a:prstGeom>
          <a:noFill/>
        </p:spPr>
        <p:txBody>
          <a:bodyPr wrap="none" rtlCol="0">
            <a:spAutoFit/>
          </a:bodyPr>
          <a:lstStyle/>
          <a:p>
            <a:r>
              <a:rPr lang="en-US" b="1" dirty="0" smtClean="0"/>
              <a:t>a</a:t>
            </a:r>
            <a:endParaRPr lang="ru-RU" b="1" dirty="0"/>
          </a:p>
        </p:txBody>
      </p:sp>
      <p:sp>
        <p:nvSpPr>
          <p:cNvPr id="10" name="TextBox 9"/>
          <p:cNvSpPr txBox="1"/>
          <p:nvPr/>
        </p:nvSpPr>
        <p:spPr>
          <a:xfrm>
            <a:off x="4643438" y="4786322"/>
            <a:ext cx="306494" cy="369332"/>
          </a:xfrm>
          <a:prstGeom prst="rect">
            <a:avLst/>
          </a:prstGeom>
          <a:noFill/>
        </p:spPr>
        <p:txBody>
          <a:bodyPr wrap="none" rtlCol="0">
            <a:spAutoFit/>
          </a:bodyPr>
          <a:lstStyle/>
          <a:p>
            <a:r>
              <a:rPr lang="en-US" b="1" dirty="0" smtClean="0"/>
              <a:t>b</a:t>
            </a:r>
            <a:endParaRPr lang="ru-RU" b="1" dirty="0"/>
          </a:p>
        </p:txBody>
      </p:sp>
      <p:sp>
        <p:nvSpPr>
          <p:cNvPr id="11" name="TextBox 10"/>
          <p:cNvSpPr txBox="1"/>
          <p:nvPr/>
        </p:nvSpPr>
        <p:spPr>
          <a:xfrm>
            <a:off x="7500958" y="4786322"/>
            <a:ext cx="280846" cy="369332"/>
          </a:xfrm>
          <a:prstGeom prst="rect">
            <a:avLst/>
          </a:prstGeom>
          <a:noFill/>
        </p:spPr>
        <p:txBody>
          <a:bodyPr wrap="none" rtlCol="0">
            <a:spAutoFit/>
          </a:bodyPr>
          <a:lstStyle/>
          <a:p>
            <a:r>
              <a:rPr lang="en-US" b="1" dirty="0" smtClean="0"/>
              <a:t>c</a:t>
            </a:r>
            <a:endParaRPr lang="ru-RU" b="1" dirty="0"/>
          </a:p>
        </p:txBody>
      </p:sp>
      <p:pic>
        <p:nvPicPr>
          <p:cNvPr id="27650" name="Picture 2" descr="F:\конфер энтомол\гтв\общ.jpg"/>
          <p:cNvPicPr>
            <a:picLocks noChangeAspect="1" noChangeArrowheads="1"/>
          </p:cNvPicPr>
          <p:nvPr/>
        </p:nvPicPr>
        <p:blipFill>
          <a:blip r:embed="rId2"/>
          <a:srcRect t="68713"/>
          <a:stretch>
            <a:fillRect/>
          </a:stretch>
        </p:blipFill>
        <p:spPr bwMode="auto">
          <a:xfrm>
            <a:off x="0" y="1714488"/>
            <a:ext cx="9144000" cy="2998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929718" cy="714356"/>
          </a:xfrm>
        </p:spPr>
        <p:txBody>
          <a:bodyPr>
            <a:normAutofit fontScale="90000"/>
          </a:bodyPr>
          <a:lstStyle/>
          <a:p>
            <a:pPr algn="just">
              <a:buFont typeface="Arial" pitchFamily="34" charset="0"/>
              <a:buChar char="•"/>
            </a:pP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ru-RU" sz="1800" dirty="0" smtClean="0"/>
              <a:t>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000" b="1" dirty="0" err="1" smtClean="0"/>
              <a:t>Conclu</a:t>
            </a:r>
            <a:r>
              <a:rPr lang="ru-RU" sz="2000" b="1" dirty="0" err="1" smtClean="0"/>
              <a:t>sion</a:t>
            </a:r>
            <a:r>
              <a:rPr lang="ru-RU" sz="2000" b="1" dirty="0" smtClean="0"/>
              <a:t> </a:t>
            </a:r>
            <a:r>
              <a:rPr lang="en-US" sz="1600" dirty="0" smtClean="0"/>
              <a:t/>
            </a:r>
            <a:br>
              <a:rPr lang="en-US" sz="1600" dirty="0" smtClean="0"/>
            </a:br>
            <a:r>
              <a:rPr lang="en-US" sz="1600" dirty="0" smtClean="0"/>
              <a:t/>
            </a:r>
            <a:br>
              <a:rPr lang="en-US" sz="1600" dirty="0" smtClean="0"/>
            </a:br>
            <a:r>
              <a:rPr lang="en-US" sz="1400" dirty="0" smtClean="0"/>
              <a:t> </a:t>
            </a:r>
            <a:r>
              <a:rPr lang="en-US" sz="2000" dirty="0" err="1" smtClean="0"/>
              <a:t>Carabid</a:t>
            </a:r>
            <a:r>
              <a:rPr lang="en-US" sz="2000" dirty="0" smtClean="0"/>
              <a:t> abundance, species richness and diversity significantly decreased only in </a:t>
            </a:r>
            <a:r>
              <a:rPr lang="en-US" sz="2000" i="1" dirty="0" err="1" smtClean="0"/>
              <a:t>Betuletum</a:t>
            </a:r>
            <a:r>
              <a:rPr lang="en-US" sz="2000" i="1" dirty="0" smtClean="0"/>
              <a:t> </a:t>
            </a:r>
            <a:r>
              <a:rPr lang="en-US" sz="2000" i="1" dirty="0" err="1" smtClean="0"/>
              <a:t>ledo-sphagnosum</a:t>
            </a:r>
            <a:r>
              <a:rPr lang="en-US" sz="2000" dirty="0" smtClean="0"/>
              <a:t> forest type compared to continuous forest, while in another isolated forest type such as </a:t>
            </a:r>
            <a:r>
              <a:rPr lang="en-US" sz="2000" i="1" dirty="0" err="1" smtClean="0"/>
              <a:t>Betuletum</a:t>
            </a:r>
            <a:r>
              <a:rPr lang="en-US" sz="2000" i="1" dirty="0" smtClean="0"/>
              <a:t> </a:t>
            </a:r>
            <a:r>
              <a:rPr lang="en-US" sz="2000" i="1" dirty="0" err="1" smtClean="0"/>
              <a:t>myrtillosum</a:t>
            </a:r>
            <a:r>
              <a:rPr lang="en-US" sz="2000" dirty="0" smtClean="0"/>
              <a:t> and in continuous forests these parameters were similar. This pattern may be caused by more extremely microclimatic and soil conditions of peat bog sphagnum cover such as strong acidity, moisture and temperature variation. </a:t>
            </a:r>
            <a:br>
              <a:rPr lang="en-US" sz="2000" dirty="0" smtClean="0"/>
            </a:br>
            <a:r>
              <a:rPr lang="en-US" sz="2000" dirty="0" smtClean="0"/>
              <a:t>Apparently higher habitat stability in the forested sites without sphagnum cover on the mineral soil within </a:t>
            </a:r>
            <a:r>
              <a:rPr lang="en-US" sz="2000" dirty="0" err="1" smtClean="0"/>
              <a:t>peatland</a:t>
            </a:r>
            <a:r>
              <a:rPr lang="en-US" sz="2000" dirty="0" smtClean="0"/>
              <a:t> can affect the more favorable conditions for ground beetles. As a result, in these habitats and in continuous birch forests diversity parameters were similar.</a:t>
            </a:r>
            <a:r>
              <a:rPr lang="ru-RU" sz="2000" i="1" dirty="0" smtClean="0"/>
              <a:t/>
            </a:r>
            <a:br>
              <a:rPr lang="ru-RU" sz="2000" i="1" dirty="0" smtClean="0"/>
            </a:br>
            <a:r>
              <a:rPr lang="en-US" sz="2000" dirty="0" smtClean="0"/>
              <a:t>The species composition of the ground beetles, both continuous and isolated habitats, differed significantly. In terms of dominant species composition, differences between isolated and continuous birch forest were revealed even clearer. Only one species </a:t>
            </a:r>
            <a:r>
              <a:rPr lang="en-US" sz="2000" i="1" dirty="0" err="1" smtClean="0"/>
              <a:t>Pterostichus</a:t>
            </a:r>
            <a:r>
              <a:rPr lang="en-US" sz="2000" i="1" dirty="0" smtClean="0"/>
              <a:t> </a:t>
            </a:r>
            <a:r>
              <a:rPr lang="en-US" sz="2000" i="1" dirty="0" err="1" smtClean="0"/>
              <a:t>niger</a:t>
            </a:r>
            <a:r>
              <a:rPr lang="en-US" sz="2000" dirty="0" smtClean="0"/>
              <a:t> was generally abundant across all birch forests types, both isolated and continuous. Whereas, other recorded dominant species were abundant only in one of forest types. </a:t>
            </a:r>
            <a:r>
              <a:rPr lang="en-US" sz="2000" dirty="0" err="1" smtClean="0"/>
              <a:t>Carabid</a:t>
            </a:r>
            <a:r>
              <a:rPr lang="en-US" sz="2000" dirty="0" smtClean="0"/>
              <a:t> assemblages of birch types covered by sphagnum mosses were the most different compared to other. </a:t>
            </a:r>
            <a:r>
              <a:rPr lang="ru-RU" sz="2000" i="1" dirty="0" smtClean="0"/>
              <a:t/>
            </a:r>
            <a:br>
              <a:rPr lang="ru-RU" sz="2000" i="1" dirty="0" smtClean="0"/>
            </a:br>
            <a:r>
              <a:rPr lang="en-US" sz="2000" dirty="0" smtClean="0"/>
              <a:t>There is a clear increase of the abundances of forest species from continuous to isolated </a:t>
            </a:r>
            <a:r>
              <a:rPr lang="en-US" sz="2000" i="1" dirty="0" err="1" smtClean="0"/>
              <a:t>Betuletum</a:t>
            </a:r>
            <a:r>
              <a:rPr lang="en-US" sz="2000" i="1" dirty="0" smtClean="0"/>
              <a:t> </a:t>
            </a:r>
            <a:r>
              <a:rPr lang="en-US" sz="2000" i="1" dirty="0" err="1" smtClean="0"/>
              <a:t>myrtillosum</a:t>
            </a:r>
            <a:r>
              <a:rPr lang="en-US" sz="2000" dirty="0" smtClean="0"/>
              <a:t> forest type. Whereas in another isolated </a:t>
            </a:r>
            <a:r>
              <a:rPr lang="en-US" sz="2000" i="1" dirty="0" err="1" smtClean="0"/>
              <a:t>Betuletum</a:t>
            </a:r>
            <a:r>
              <a:rPr lang="en-US" sz="2000" i="1" dirty="0" smtClean="0"/>
              <a:t> </a:t>
            </a:r>
            <a:r>
              <a:rPr lang="en-US" sz="2000" i="1" dirty="0" err="1" smtClean="0"/>
              <a:t>ledo-sphagnosum</a:t>
            </a:r>
            <a:r>
              <a:rPr lang="en-US" sz="2000" dirty="0" smtClean="0"/>
              <a:t> type. In isolated forests, a gradually decrease of the abundances of large-sized and </a:t>
            </a:r>
            <a:r>
              <a:rPr lang="en-US" sz="2000" dirty="0" err="1" smtClean="0"/>
              <a:t>brachypterous</a:t>
            </a:r>
            <a:r>
              <a:rPr lang="en-US" sz="2000" dirty="0" smtClean="0"/>
              <a:t> species and increase of medium-sized beetles were recorded. The abundance of </a:t>
            </a:r>
            <a:r>
              <a:rPr lang="en-US" sz="2000" dirty="0" err="1" smtClean="0"/>
              <a:t>macropterous</a:t>
            </a:r>
            <a:r>
              <a:rPr lang="en-US" sz="2000" dirty="0" smtClean="0"/>
              <a:t> species was the most abundant only in isolated </a:t>
            </a:r>
            <a:r>
              <a:rPr lang="en-US" sz="2000" i="1" dirty="0" err="1" smtClean="0"/>
              <a:t>Betuletum</a:t>
            </a:r>
            <a:r>
              <a:rPr lang="en-US" sz="2000" i="1" dirty="0" smtClean="0"/>
              <a:t> </a:t>
            </a:r>
            <a:r>
              <a:rPr lang="en-US" sz="2000" i="1" dirty="0" err="1" smtClean="0"/>
              <a:t>myrtillosum</a:t>
            </a:r>
            <a:r>
              <a:rPr lang="en-US" sz="2000" dirty="0" smtClean="0"/>
              <a:t> forest type, and thus they are having a higher dispersal power. </a:t>
            </a:r>
            <a:r>
              <a:rPr lang="ru-RU" sz="1400" i="1" dirty="0" smtClean="0"/>
              <a:t/>
            </a:r>
            <a:br>
              <a:rPr lang="ru-RU" sz="1400" i="1"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ru-RU" sz="1600" i="1" dirty="0" smtClean="0"/>
              <a:t/>
            </a:r>
            <a:br>
              <a:rPr lang="ru-RU" sz="1600" i="1" dirty="0" smtClean="0"/>
            </a:br>
            <a:endParaRPr lang="ru-RU"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14480" y="2285992"/>
            <a:ext cx="5316007" cy="646331"/>
          </a:xfrm>
          <a:prstGeom prst="rect">
            <a:avLst/>
          </a:prstGeom>
        </p:spPr>
        <p:txBody>
          <a:bodyPr wrap="none">
            <a:spAutoFit/>
          </a:bodyPr>
          <a:lstStyle/>
          <a:p>
            <a:r>
              <a:rPr lang="en-US" sz="3600" dirty="0" smtClean="0"/>
              <a:t>Thank you for the attention</a:t>
            </a:r>
            <a:endParaRPr 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Introduction</a:t>
            </a:r>
            <a:r>
              <a:rPr lang="ru-RU" b="1" dirty="0" smtClean="0"/>
              <a:t/>
            </a:r>
            <a:br>
              <a:rPr lang="ru-RU" b="1" dirty="0" smtClean="0"/>
            </a:br>
            <a:endParaRPr lang="ru-RU" dirty="0"/>
          </a:p>
        </p:txBody>
      </p:sp>
      <p:sp>
        <p:nvSpPr>
          <p:cNvPr id="3" name="Содержимое 2"/>
          <p:cNvSpPr>
            <a:spLocks noGrp="1"/>
          </p:cNvSpPr>
          <p:nvPr>
            <p:ph idx="1"/>
          </p:nvPr>
        </p:nvSpPr>
        <p:spPr>
          <a:xfrm>
            <a:off x="142844" y="1000108"/>
            <a:ext cx="8543956" cy="5126055"/>
          </a:xfrm>
        </p:spPr>
        <p:txBody>
          <a:bodyPr>
            <a:normAutofit fontScale="55000" lnSpcReduction="20000"/>
          </a:bodyPr>
          <a:lstStyle/>
          <a:p>
            <a:pPr algn="just"/>
            <a:r>
              <a:rPr lang="ru-RU" dirty="0" err="1" smtClean="0"/>
              <a:t>Largest</a:t>
            </a:r>
            <a:r>
              <a:rPr lang="ru-RU" dirty="0" smtClean="0"/>
              <a:t> </a:t>
            </a:r>
            <a:r>
              <a:rPr lang="ru-RU" dirty="0" err="1" smtClean="0"/>
              <a:t>in</a:t>
            </a:r>
            <a:r>
              <a:rPr lang="ru-RU" dirty="0" smtClean="0"/>
              <a:t> </a:t>
            </a:r>
            <a:r>
              <a:rPr lang="ru-RU" dirty="0" err="1" smtClean="0"/>
              <a:t>Central</a:t>
            </a:r>
            <a:r>
              <a:rPr lang="ru-RU" dirty="0" smtClean="0"/>
              <a:t> </a:t>
            </a:r>
            <a:r>
              <a:rPr lang="ru-RU" dirty="0" err="1" smtClean="0"/>
              <a:t>Europe</a:t>
            </a:r>
            <a:r>
              <a:rPr lang="ru-RU" dirty="0" smtClean="0"/>
              <a:t> </a:t>
            </a:r>
            <a:r>
              <a:rPr lang="ru-RU" dirty="0" err="1" smtClean="0"/>
              <a:t>ancient</a:t>
            </a:r>
            <a:r>
              <a:rPr lang="ru-RU" dirty="0" smtClean="0"/>
              <a:t> </a:t>
            </a:r>
            <a:r>
              <a:rPr lang="ru-RU" dirty="0" err="1" smtClean="0"/>
              <a:t>and</a:t>
            </a:r>
            <a:r>
              <a:rPr lang="ru-RU" dirty="0" smtClean="0"/>
              <a:t> </a:t>
            </a:r>
            <a:r>
              <a:rPr lang="ru-RU" dirty="0" err="1" smtClean="0"/>
              <a:t>almost</a:t>
            </a:r>
            <a:r>
              <a:rPr lang="ru-RU" dirty="0" smtClean="0"/>
              <a:t> </a:t>
            </a:r>
            <a:r>
              <a:rPr lang="ru-RU" dirty="0" err="1" smtClean="0"/>
              <a:t>intact</a:t>
            </a:r>
            <a:r>
              <a:rPr lang="ru-RU" dirty="0" smtClean="0"/>
              <a:t> </a:t>
            </a:r>
            <a:r>
              <a:rPr lang="ru-RU" dirty="0" err="1" smtClean="0"/>
              <a:t>Belarusian</a:t>
            </a:r>
            <a:r>
              <a:rPr lang="ru-RU" dirty="0" smtClean="0"/>
              <a:t> </a:t>
            </a:r>
            <a:r>
              <a:rPr lang="ru-RU" dirty="0" err="1" smtClean="0"/>
              <a:t>peat</a:t>
            </a:r>
            <a:r>
              <a:rPr lang="ru-RU" dirty="0" smtClean="0"/>
              <a:t> </a:t>
            </a:r>
            <a:r>
              <a:rPr lang="ru-RU" dirty="0" err="1" smtClean="0"/>
              <a:t>bogs</a:t>
            </a:r>
            <a:r>
              <a:rPr lang="ru-RU" dirty="0" smtClean="0"/>
              <a:t> </a:t>
            </a:r>
            <a:r>
              <a:rPr lang="ru-RU" dirty="0" err="1" smtClean="0"/>
              <a:t>are</a:t>
            </a:r>
            <a:r>
              <a:rPr lang="ru-RU" dirty="0" smtClean="0"/>
              <a:t> </a:t>
            </a:r>
            <a:r>
              <a:rPr lang="ru-RU" dirty="0" err="1" smtClean="0"/>
              <a:t>habitats</a:t>
            </a:r>
            <a:r>
              <a:rPr lang="ru-RU" dirty="0" smtClean="0"/>
              <a:t> </a:t>
            </a:r>
            <a:r>
              <a:rPr lang="ru-RU" dirty="0" err="1" smtClean="0"/>
              <a:t>with</a:t>
            </a:r>
            <a:r>
              <a:rPr lang="ru-RU" dirty="0" smtClean="0"/>
              <a:t> </a:t>
            </a:r>
            <a:r>
              <a:rPr lang="ru-RU" dirty="0" err="1" smtClean="0"/>
              <a:t>very</a:t>
            </a:r>
            <a:r>
              <a:rPr lang="ru-RU" dirty="0" smtClean="0"/>
              <a:t> </a:t>
            </a:r>
            <a:r>
              <a:rPr lang="ru-RU" dirty="0" err="1" smtClean="0"/>
              <a:t>specific</a:t>
            </a:r>
            <a:r>
              <a:rPr lang="ru-RU" dirty="0" smtClean="0"/>
              <a:t> </a:t>
            </a:r>
            <a:r>
              <a:rPr lang="ru-RU" dirty="0" err="1" smtClean="0"/>
              <a:t>environmental</a:t>
            </a:r>
            <a:r>
              <a:rPr lang="ru-RU" dirty="0" smtClean="0"/>
              <a:t> </a:t>
            </a:r>
            <a:r>
              <a:rPr lang="ru-RU" dirty="0" err="1" smtClean="0"/>
              <a:t>conditions</a:t>
            </a:r>
            <a:r>
              <a:rPr lang="ru-RU" dirty="0" smtClean="0"/>
              <a:t> </a:t>
            </a:r>
            <a:r>
              <a:rPr lang="ru-RU" dirty="0" err="1" smtClean="0"/>
              <a:t>and</a:t>
            </a:r>
            <a:r>
              <a:rPr lang="ru-RU" dirty="0" smtClean="0"/>
              <a:t> </a:t>
            </a:r>
            <a:r>
              <a:rPr lang="ru-RU" dirty="0" err="1" smtClean="0"/>
              <a:t>biodiversity</a:t>
            </a:r>
            <a:r>
              <a:rPr lang="ru-RU" dirty="0" smtClean="0"/>
              <a:t>. </a:t>
            </a:r>
            <a:r>
              <a:rPr lang="ru-RU" dirty="0" err="1" smtClean="0"/>
              <a:t>Many</a:t>
            </a:r>
            <a:r>
              <a:rPr lang="ru-RU" dirty="0" smtClean="0"/>
              <a:t> </a:t>
            </a:r>
            <a:r>
              <a:rPr lang="ru-RU" dirty="0" err="1" smtClean="0"/>
              <a:t>peat</a:t>
            </a:r>
            <a:r>
              <a:rPr lang="ru-RU" dirty="0" smtClean="0"/>
              <a:t> </a:t>
            </a:r>
            <a:r>
              <a:rPr lang="ru-RU" dirty="0" err="1" smtClean="0"/>
              <a:t>bog</a:t>
            </a:r>
            <a:r>
              <a:rPr lang="ru-RU" dirty="0" smtClean="0"/>
              <a:t> </a:t>
            </a:r>
            <a:r>
              <a:rPr lang="ru-RU" dirty="0" err="1" smtClean="0"/>
              <a:t>dwellers</a:t>
            </a:r>
            <a:r>
              <a:rPr lang="ru-RU" dirty="0" smtClean="0"/>
              <a:t> </a:t>
            </a:r>
            <a:r>
              <a:rPr lang="ru-RU" dirty="0" err="1" smtClean="0"/>
              <a:t>have</a:t>
            </a:r>
            <a:r>
              <a:rPr lang="ru-RU" dirty="0" smtClean="0"/>
              <a:t> </a:t>
            </a:r>
            <a:r>
              <a:rPr lang="ru-RU" dirty="0" err="1" smtClean="0"/>
              <a:t>habitat</a:t>
            </a:r>
            <a:r>
              <a:rPr lang="ru-RU" dirty="0" smtClean="0"/>
              <a:t> </a:t>
            </a:r>
            <a:r>
              <a:rPr lang="ru-RU" dirty="0" err="1" smtClean="0"/>
              <a:t>requirements</a:t>
            </a:r>
            <a:r>
              <a:rPr lang="ru-RU" dirty="0" smtClean="0"/>
              <a:t>, </a:t>
            </a:r>
            <a:r>
              <a:rPr lang="ru-RU" dirty="0" err="1" smtClean="0"/>
              <a:t>such</a:t>
            </a:r>
            <a:r>
              <a:rPr lang="ru-RU" dirty="0" smtClean="0"/>
              <a:t> </a:t>
            </a:r>
            <a:r>
              <a:rPr lang="ru-RU" dirty="0" err="1" smtClean="0"/>
              <a:t>as</a:t>
            </a:r>
            <a:r>
              <a:rPr lang="ru-RU" dirty="0" smtClean="0"/>
              <a:t> </a:t>
            </a:r>
            <a:r>
              <a:rPr lang="ru-RU" dirty="0" err="1" smtClean="0"/>
              <a:t>nutrient</a:t>
            </a:r>
            <a:r>
              <a:rPr lang="ru-RU" dirty="0" smtClean="0"/>
              <a:t> </a:t>
            </a:r>
            <a:r>
              <a:rPr lang="ru-RU" dirty="0" err="1" smtClean="0"/>
              <a:t>poor</a:t>
            </a:r>
            <a:r>
              <a:rPr lang="ru-RU" dirty="0" smtClean="0"/>
              <a:t> </a:t>
            </a:r>
            <a:r>
              <a:rPr lang="ru-RU" dirty="0" err="1" smtClean="0"/>
              <a:t>and</a:t>
            </a:r>
            <a:r>
              <a:rPr lang="ru-RU" dirty="0" smtClean="0"/>
              <a:t> </a:t>
            </a:r>
            <a:r>
              <a:rPr lang="ru-RU" dirty="0" err="1" smtClean="0"/>
              <a:t>acidic</a:t>
            </a:r>
            <a:r>
              <a:rPr lang="ru-RU" dirty="0" smtClean="0"/>
              <a:t> </a:t>
            </a:r>
            <a:r>
              <a:rPr lang="ru-RU" dirty="0" err="1" smtClean="0"/>
              <a:t>conditions</a:t>
            </a:r>
            <a:r>
              <a:rPr lang="ru-RU" dirty="0" smtClean="0"/>
              <a:t>, </a:t>
            </a:r>
            <a:r>
              <a:rPr lang="ru-RU" dirty="0" err="1" smtClean="0"/>
              <a:t>specific</a:t>
            </a:r>
            <a:r>
              <a:rPr lang="ru-RU" dirty="0" smtClean="0"/>
              <a:t> </a:t>
            </a:r>
            <a:r>
              <a:rPr lang="ru-RU" dirty="0" err="1" smtClean="0"/>
              <a:t>subarctic</a:t>
            </a:r>
            <a:r>
              <a:rPr lang="ru-RU" dirty="0" smtClean="0"/>
              <a:t> </a:t>
            </a:r>
            <a:r>
              <a:rPr lang="ru-RU" dirty="0" err="1" smtClean="0"/>
              <a:t>or</a:t>
            </a:r>
            <a:r>
              <a:rPr lang="ru-RU" dirty="0" smtClean="0"/>
              <a:t> </a:t>
            </a:r>
            <a:r>
              <a:rPr lang="ru-RU" dirty="0" err="1" smtClean="0"/>
              <a:t>boreal</a:t>
            </a:r>
            <a:r>
              <a:rPr lang="ru-RU" dirty="0" smtClean="0"/>
              <a:t> </a:t>
            </a:r>
            <a:r>
              <a:rPr lang="ru-RU" dirty="0" err="1" smtClean="0"/>
              <a:t>host</a:t>
            </a:r>
            <a:r>
              <a:rPr lang="ru-RU" dirty="0" smtClean="0"/>
              <a:t> </a:t>
            </a:r>
            <a:r>
              <a:rPr lang="ru-RU" dirty="0" err="1" smtClean="0"/>
              <a:t>plants</a:t>
            </a:r>
            <a:r>
              <a:rPr lang="ru-RU" dirty="0" smtClean="0"/>
              <a:t>. </a:t>
            </a:r>
            <a:r>
              <a:rPr lang="ru-RU" dirty="0" err="1" smtClean="0"/>
              <a:t>As</a:t>
            </a:r>
            <a:r>
              <a:rPr lang="ru-RU" dirty="0" smtClean="0"/>
              <a:t> </a:t>
            </a:r>
            <a:r>
              <a:rPr lang="ru-RU" dirty="0" err="1" smtClean="0"/>
              <a:t>a</a:t>
            </a:r>
            <a:r>
              <a:rPr lang="ru-RU" dirty="0" smtClean="0"/>
              <a:t> </a:t>
            </a:r>
            <a:r>
              <a:rPr lang="ru-RU" dirty="0" err="1" smtClean="0"/>
              <a:t>result</a:t>
            </a:r>
            <a:r>
              <a:rPr lang="ru-RU" dirty="0" smtClean="0"/>
              <a:t>, </a:t>
            </a:r>
            <a:r>
              <a:rPr lang="ru-RU" dirty="0" err="1" smtClean="0"/>
              <a:t>European</a:t>
            </a:r>
            <a:r>
              <a:rPr lang="ru-RU" dirty="0" smtClean="0"/>
              <a:t> </a:t>
            </a:r>
            <a:r>
              <a:rPr lang="ru-RU" dirty="0" err="1" smtClean="0"/>
              <a:t>peat</a:t>
            </a:r>
            <a:r>
              <a:rPr lang="ru-RU" dirty="0" smtClean="0"/>
              <a:t> </a:t>
            </a:r>
            <a:r>
              <a:rPr lang="ru-RU" dirty="0" err="1" smtClean="0"/>
              <a:t>bogs</a:t>
            </a:r>
            <a:r>
              <a:rPr lang="ru-RU" dirty="0" smtClean="0"/>
              <a:t> </a:t>
            </a:r>
            <a:r>
              <a:rPr lang="ru-RU" dirty="0" err="1" smtClean="0"/>
              <a:t>formed</a:t>
            </a:r>
            <a:r>
              <a:rPr lang="ru-RU" dirty="0" smtClean="0"/>
              <a:t> </a:t>
            </a:r>
            <a:r>
              <a:rPr lang="ru-RU" dirty="0" err="1" smtClean="0"/>
              <a:t>habitat</a:t>
            </a:r>
            <a:r>
              <a:rPr lang="ru-RU" dirty="0" smtClean="0"/>
              <a:t> </a:t>
            </a:r>
            <a:r>
              <a:rPr lang="ru-RU" dirty="0" err="1" smtClean="0"/>
              <a:t>islands</a:t>
            </a:r>
            <a:r>
              <a:rPr lang="ru-RU" dirty="0" smtClean="0"/>
              <a:t> </a:t>
            </a:r>
            <a:r>
              <a:rPr lang="ru-RU" dirty="0" err="1" smtClean="0"/>
              <a:t>which</a:t>
            </a:r>
            <a:r>
              <a:rPr lang="ru-RU" dirty="0" smtClean="0"/>
              <a:t> </a:t>
            </a:r>
            <a:r>
              <a:rPr lang="ru-RU" dirty="0" err="1" smtClean="0"/>
              <a:t>rise</a:t>
            </a:r>
            <a:r>
              <a:rPr lang="ru-RU" dirty="0" smtClean="0"/>
              <a:t> </a:t>
            </a:r>
            <a:r>
              <a:rPr lang="ru-RU" dirty="0" err="1" smtClean="0"/>
              <a:t>up</a:t>
            </a:r>
            <a:r>
              <a:rPr lang="ru-RU" dirty="0" smtClean="0"/>
              <a:t> </a:t>
            </a:r>
            <a:r>
              <a:rPr lang="ru-RU" dirty="0" err="1" smtClean="0"/>
              <a:t>to</a:t>
            </a:r>
            <a:r>
              <a:rPr lang="ru-RU" dirty="0" smtClean="0"/>
              <a:t> </a:t>
            </a:r>
            <a:r>
              <a:rPr lang="ru-RU" dirty="0" err="1" smtClean="0"/>
              <a:t>several</a:t>
            </a:r>
            <a:r>
              <a:rPr lang="ru-RU" dirty="0" smtClean="0"/>
              <a:t> </a:t>
            </a:r>
            <a:r>
              <a:rPr lang="ru-RU" dirty="0" err="1" smtClean="0"/>
              <a:t>meters</a:t>
            </a:r>
            <a:r>
              <a:rPr lang="ru-RU" dirty="0" smtClean="0"/>
              <a:t> </a:t>
            </a:r>
            <a:r>
              <a:rPr lang="ru-RU" dirty="0" err="1" smtClean="0"/>
              <a:t>by</a:t>
            </a:r>
            <a:r>
              <a:rPr lang="ru-RU" dirty="0" smtClean="0"/>
              <a:t> </a:t>
            </a:r>
            <a:r>
              <a:rPr lang="ru-RU" dirty="0" err="1" smtClean="0"/>
              <a:t>accumulation</a:t>
            </a:r>
            <a:r>
              <a:rPr lang="ru-RU" dirty="0" smtClean="0"/>
              <a:t> </a:t>
            </a:r>
            <a:r>
              <a:rPr lang="ru-RU" dirty="0" err="1" smtClean="0"/>
              <a:t>of</a:t>
            </a:r>
            <a:r>
              <a:rPr lang="ru-RU" dirty="0" smtClean="0"/>
              <a:t> </a:t>
            </a:r>
            <a:r>
              <a:rPr lang="ru-RU" dirty="0" err="1" smtClean="0"/>
              <a:t>sphagnum</a:t>
            </a:r>
            <a:r>
              <a:rPr lang="ru-RU" dirty="0" smtClean="0"/>
              <a:t> </a:t>
            </a:r>
            <a:r>
              <a:rPr lang="ru-RU" dirty="0" err="1" smtClean="0"/>
              <a:t>peat</a:t>
            </a:r>
            <a:r>
              <a:rPr lang="ru-RU" dirty="0" smtClean="0"/>
              <a:t> </a:t>
            </a:r>
            <a:r>
              <a:rPr lang="ru-RU" dirty="0" err="1" smtClean="0"/>
              <a:t>above</a:t>
            </a:r>
            <a:r>
              <a:rPr lang="ru-RU" dirty="0" smtClean="0"/>
              <a:t> </a:t>
            </a:r>
            <a:r>
              <a:rPr lang="ru-RU" dirty="0" err="1" smtClean="0"/>
              <a:t>the</a:t>
            </a:r>
            <a:r>
              <a:rPr lang="ru-RU" dirty="0" smtClean="0"/>
              <a:t> </a:t>
            </a:r>
            <a:r>
              <a:rPr lang="ru-RU" dirty="0" err="1" smtClean="0"/>
              <a:t>level</a:t>
            </a:r>
            <a:r>
              <a:rPr lang="ru-RU" dirty="0" smtClean="0"/>
              <a:t> </a:t>
            </a:r>
            <a:r>
              <a:rPr lang="ru-RU" dirty="0" err="1" smtClean="0"/>
              <a:t>of</a:t>
            </a:r>
            <a:r>
              <a:rPr lang="ru-RU" dirty="0" smtClean="0"/>
              <a:t> </a:t>
            </a:r>
            <a:r>
              <a:rPr lang="ru-RU" dirty="0" err="1" smtClean="0"/>
              <a:t>the</a:t>
            </a:r>
            <a:r>
              <a:rPr lang="ru-RU" dirty="0" smtClean="0"/>
              <a:t> </a:t>
            </a:r>
            <a:r>
              <a:rPr lang="ru-RU" dirty="0" err="1" smtClean="0"/>
              <a:t>surrounding</a:t>
            </a:r>
            <a:r>
              <a:rPr lang="ru-RU" dirty="0" smtClean="0"/>
              <a:t> </a:t>
            </a:r>
            <a:r>
              <a:rPr lang="ru-RU" dirty="0" err="1" smtClean="0"/>
              <a:t>landscapes</a:t>
            </a:r>
            <a:r>
              <a:rPr lang="ru-RU" dirty="0" smtClean="0"/>
              <a:t>. </a:t>
            </a:r>
            <a:r>
              <a:rPr lang="ru-RU" dirty="0" err="1" smtClean="0"/>
              <a:t>In</a:t>
            </a:r>
            <a:r>
              <a:rPr lang="ru-RU" dirty="0" smtClean="0"/>
              <a:t> </a:t>
            </a:r>
            <a:r>
              <a:rPr lang="ru-RU" dirty="0" err="1" smtClean="0"/>
              <a:t>Belarus</a:t>
            </a:r>
            <a:r>
              <a:rPr lang="ru-RU" dirty="0" smtClean="0"/>
              <a:t> </a:t>
            </a:r>
            <a:r>
              <a:rPr lang="ru-RU" dirty="0" err="1" smtClean="0"/>
              <a:t>they</a:t>
            </a:r>
            <a:r>
              <a:rPr lang="ru-RU" dirty="0" smtClean="0"/>
              <a:t> </a:t>
            </a:r>
            <a:r>
              <a:rPr lang="ru-RU" dirty="0" err="1" smtClean="0"/>
              <a:t>are</a:t>
            </a:r>
            <a:r>
              <a:rPr lang="ru-RU" dirty="0" smtClean="0"/>
              <a:t> </a:t>
            </a:r>
            <a:r>
              <a:rPr lang="ru-RU" dirty="0" err="1" smtClean="0"/>
              <a:t>extend</a:t>
            </a:r>
            <a:r>
              <a:rPr lang="ru-RU" dirty="0" smtClean="0"/>
              <a:t> </a:t>
            </a:r>
            <a:r>
              <a:rPr lang="ru-RU" dirty="0" err="1" smtClean="0"/>
              <a:t>over</a:t>
            </a:r>
            <a:r>
              <a:rPr lang="ru-RU" dirty="0" smtClean="0"/>
              <a:t> </a:t>
            </a:r>
            <a:r>
              <a:rPr lang="ru-RU" dirty="0" err="1" smtClean="0"/>
              <a:t>thousands</a:t>
            </a:r>
            <a:r>
              <a:rPr lang="ru-RU" dirty="0" smtClean="0"/>
              <a:t> </a:t>
            </a:r>
            <a:r>
              <a:rPr lang="ru-RU" dirty="0" err="1" smtClean="0"/>
              <a:t>of</a:t>
            </a:r>
            <a:r>
              <a:rPr lang="ru-RU" dirty="0" smtClean="0"/>
              <a:t> </a:t>
            </a:r>
            <a:r>
              <a:rPr lang="ru-RU" dirty="0" err="1" smtClean="0"/>
              <a:t>hectares</a:t>
            </a:r>
            <a:r>
              <a:rPr lang="ru-RU" dirty="0" smtClean="0"/>
              <a:t> </a:t>
            </a:r>
            <a:r>
              <a:rPr lang="ru-RU" dirty="0" err="1" smtClean="0"/>
              <a:t>and</a:t>
            </a:r>
            <a:r>
              <a:rPr lang="ru-RU" dirty="0" smtClean="0"/>
              <a:t> </a:t>
            </a:r>
            <a:r>
              <a:rPr lang="ru-RU" dirty="0" err="1" smtClean="0"/>
              <a:t>rise</a:t>
            </a:r>
            <a:r>
              <a:rPr lang="ru-RU" dirty="0" smtClean="0"/>
              <a:t> </a:t>
            </a:r>
            <a:r>
              <a:rPr lang="ru-RU" dirty="0" err="1" smtClean="0"/>
              <a:t>up</a:t>
            </a:r>
            <a:r>
              <a:rPr lang="ru-RU" dirty="0" smtClean="0"/>
              <a:t> </a:t>
            </a:r>
            <a:r>
              <a:rPr lang="ru-RU" dirty="0" err="1" smtClean="0"/>
              <a:t>to</a:t>
            </a:r>
            <a:r>
              <a:rPr lang="ru-RU" dirty="0" smtClean="0"/>
              <a:t> 5-7 </a:t>
            </a:r>
            <a:r>
              <a:rPr lang="ru-RU" dirty="0" err="1" smtClean="0"/>
              <a:t>meters</a:t>
            </a:r>
            <a:r>
              <a:rPr lang="ru-RU" dirty="0" smtClean="0"/>
              <a:t>. </a:t>
            </a:r>
            <a:endParaRPr lang="en-US" dirty="0" smtClean="0"/>
          </a:p>
          <a:p>
            <a:pPr algn="just"/>
            <a:r>
              <a:rPr lang="en-US" dirty="0" smtClean="0"/>
              <a:t>The theory of island biogeography predicts the effects of habitat isolation and size on species richness and persistence and community composition. It is known that in isolated habitats species richness generally increases with habitat size and heterogeneity. Probably, peat bog ground beetles can follow this pattern. </a:t>
            </a:r>
          </a:p>
          <a:p>
            <a:pPr algn="just"/>
            <a:r>
              <a:rPr lang="en-US" dirty="0" smtClean="0"/>
              <a:t>In addition, the </a:t>
            </a:r>
            <a:r>
              <a:rPr lang="en-US" dirty="0" err="1" smtClean="0"/>
              <a:t>carabid</a:t>
            </a:r>
            <a:r>
              <a:rPr lang="en-US" dirty="0" smtClean="0"/>
              <a:t> morphology and species traits can also be changed. Body size is an essential proxy for the adaptation, various physiology and life-history parameters, and is also linked to spatial distribution. Changes in body size distribution within assemblages are one of the most fundamental responses to island environments. </a:t>
            </a:r>
            <a:r>
              <a:rPr lang="en-US" dirty="0" err="1" smtClean="0"/>
              <a:t>Carabid</a:t>
            </a:r>
            <a:r>
              <a:rPr lang="en-US" dirty="0" smtClean="0"/>
              <a:t> beetles are different according to their wing morphology. </a:t>
            </a:r>
            <a:r>
              <a:rPr lang="en-US" dirty="0" err="1" smtClean="0"/>
              <a:t>Brachypterous</a:t>
            </a:r>
            <a:r>
              <a:rPr lang="en-US" dirty="0" smtClean="0"/>
              <a:t> or short-winged species have lower dispersal ability, while </a:t>
            </a:r>
            <a:r>
              <a:rPr lang="en-US" dirty="0" err="1" smtClean="0"/>
              <a:t>macropterous</a:t>
            </a:r>
            <a:r>
              <a:rPr lang="en-US" dirty="0" smtClean="0"/>
              <a:t> or winged species are better at dispersal. As a result, wing morphology plays an important role for ground beetle spatial distribution.</a:t>
            </a:r>
            <a:endParaRPr lang="ru-RU" dirty="0" smtClean="0"/>
          </a:p>
          <a:p>
            <a:pPr algn="just">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71480"/>
            <a:ext cx="8858312" cy="868346"/>
          </a:xfrm>
        </p:spPr>
        <p:txBody>
          <a:bodyPr>
            <a:noAutofit/>
          </a:bodyPr>
          <a:lstStyle/>
          <a:p>
            <a:pPr>
              <a:lnSpc>
                <a:spcPct val="115000"/>
              </a:lnSpc>
              <a:spcAft>
                <a:spcPts val="0"/>
              </a:spcAft>
            </a:pPr>
            <a:r>
              <a:rPr lang="en-US" sz="2400" b="1" dirty="0" smtClean="0">
                <a:latin typeface="+mn-lt"/>
                <a:ea typeface="Calibri"/>
                <a:cs typeface="Times New Roman"/>
              </a:rPr>
              <a:t>The present study aimed to investigate the ground beetle diversity patterns and main species traits in isolated peat bog birch forests and adjacent continuous birch forests</a:t>
            </a:r>
            <a:r>
              <a:rPr lang="en-US" sz="2400" dirty="0" smtClean="0">
                <a:latin typeface="Times New Roman"/>
                <a:ea typeface="Calibri"/>
                <a:cs typeface="Times New Roman"/>
              </a:rPr>
              <a:t>.</a:t>
            </a:r>
            <a:r>
              <a:rPr lang="ru-RU" sz="2400" dirty="0" smtClean="0">
                <a:ea typeface="Calibri"/>
                <a:cs typeface="Times New Roman"/>
              </a:rPr>
              <a:t/>
            </a:r>
            <a:br>
              <a:rPr lang="ru-RU" sz="2400" dirty="0" smtClean="0">
                <a:ea typeface="Calibri"/>
                <a:cs typeface="Times New Roman"/>
              </a:rPr>
            </a:br>
            <a:endParaRPr lang="ru-RU" sz="2400" dirty="0"/>
          </a:p>
        </p:txBody>
      </p:sp>
      <p:sp>
        <p:nvSpPr>
          <p:cNvPr id="3" name="Содержимое 2"/>
          <p:cNvSpPr>
            <a:spLocks noGrp="1"/>
          </p:cNvSpPr>
          <p:nvPr>
            <p:ph idx="1"/>
          </p:nvPr>
        </p:nvSpPr>
        <p:spPr/>
        <p:txBody>
          <a:bodyPr>
            <a:normAutofit fontScale="77500" lnSpcReduction="20000"/>
          </a:bodyPr>
          <a:lstStyle/>
          <a:p>
            <a:pPr algn="just">
              <a:buNone/>
            </a:pPr>
            <a:r>
              <a:rPr lang="en-US" dirty="0" smtClean="0"/>
              <a:t>In this study, I expected the following: </a:t>
            </a:r>
          </a:p>
          <a:p>
            <a:pPr marL="514350" indent="-514350" algn="just">
              <a:buAutoNum type="arabicParenR"/>
            </a:pPr>
            <a:r>
              <a:rPr lang="en-US" dirty="0" smtClean="0"/>
              <a:t>there are significant differences in species richness, abundance, and diversity of ground beetle assemblages between isolated peat bog birch forests and adjacent continuous birch forests; </a:t>
            </a:r>
          </a:p>
          <a:p>
            <a:pPr marL="514350" indent="-514350" algn="just">
              <a:buAutoNum type="arabicParenR"/>
            </a:pPr>
            <a:r>
              <a:rPr lang="en-US" dirty="0" smtClean="0"/>
              <a:t>a lower abundance of forest specialists in the isolated peat bog birch forests, in which more generalist and specialized peat bog species from the surrounding </a:t>
            </a:r>
            <a:r>
              <a:rPr lang="en-US" dirty="0" err="1" smtClean="0"/>
              <a:t>peatlands</a:t>
            </a:r>
            <a:r>
              <a:rPr lang="en-US" dirty="0" smtClean="0"/>
              <a:t>, could be expected than in adjacent continuous birch forests; </a:t>
            </a:r>
          </a:p>
          <a:p>
            <a:pPr marL="514350" indent="-514350" algn="just">
              <a:buAutoNum type="arabicParenR"/>
            </a:pPr>
            <a:r>
              <a:rPr lang="en-US" dirty="0" err="1" smtClean="0"/>
              <a:t>carabid</a:t>
            </a:r>
            <a:r>
              <a:rPr lang="en-US" dirty="0" smtClean="0"/>
              <a:t> body size and wing morphology vary significantly in the isolated peat bog birch forests and adjacent continuous birch forests. </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0"/>
            <a:ext cx="8229600" cy="368280"/>
          </a:xfrm>
        </p:spPr>
        <p:txBody>
          <a:bodyPr>
            <a:normAutofit fontScale="90000"/>
          </a:bodyPr>
          <a:lstStyle/>
          <a:p>
            <a:r>
              <a:rPr lang="ru-RU" sz="2400" b="1" dirty="0" err="1" smtClean="0"/>
              <a:t>Materials</a:t>
            </a:r>
            <a:r>
              <a:rPr lang="ru-RU" sz="2400" b="1" dirty="0" smtClean="0"/>
              <a:t> </a:t>
            </a:r>
            <a:r>
              <a:rPr lang="ru-RU" sz="2400" b="1" dirty="0" err="1" smtClean="0"/>
              <a:t>and</a:t>
            </a:r>
            <a:r>
              <a:rPr lang="ru-RU" sz="2400" b="1" dirty="0" smtClean="0"/>
              <a:t> </a:t>
            </a:r>
            <a:r>
              <a:rPr lang="ru-RU" sz="2400" b="1" dirty="0" err="1" smtClean="0"/>
              <a:t>Methods</a:t>
            </a:r>
            <a:endParaRPr lang="ru-RU" sz="2400" b="1" dirty="0"/>
          </a:p>
        </p:txBody>
      </p:sp>
      <p:sp>
        <p:nvSpPr>
          <p:cNvPr id="5" name="Содержимое 4"/>
          <p:cNvSpPr>
            <a:spLocks noGrp="1"/>
          </p:cNvSpPr>
          <p:nvPr>
            <p:ph sz="half" idx="1"/>
          </p:nvPr>
        </p:nvSpPr>
        <p:spPr>
          <a:xfrm>
            <a:off x="0" y="214290"/>
            <a:ext cx="2643174" cy="6215106"/>
          </a:xfrm>
        </p:spPr>
        <p:txBody>
          <a:bodyPr>
            <a:normAutofit fontScale="25000" lnSpcReduction="20000"/>
          </a:bodyPr>
          <a:lstStyle/>
          <a:p>
            <a:pPr algn="just">
              <a:buNone/>
            </a:pPr>
            <a:endParaRPr lang="en-US" sz="2000" dirty="0" smtClean="0"/>
          </a:p>
          <a:p>
            <a:pPr algn="just">
              <a:buNone/>
            </a:pPr>
            <a:r>
              <a:rPr lang="en-US" sz="4800" dirty="0" smtClean="0"/>
              <a:t>Study sites: </a:t>
            </a:r>
          </a:p>
          <a:p>
            <a:pPr algn="just"/>
            <a:r>
              <a:rPr lang="ru-RU" sz="4800" b="1" dirty="0" smtClean="0"/>
              <a:t>BFI</a:t>
            </a:r>
            <a:r>
              <a:rPr lang="en-US" sz="4800" dirty="0" smtClean="0"/>
              <a:t> - </a:t>
            </a:r>
            <a:r>
              <a:rPr lang="ru-RU" sz="4800" dirty="0" smtClean="0"/>
              <a:t> </a:t>
            </a:r>
            <a:r>
              <a:rPr lang="ru-RU" sz="4800" dirty="0" err="1" smtClean="0"/>
              <a:t>Isolated</a:t>
            </a:r>
            <a:r>
              <a:rPr lang="ru-RU" sz="4800" dirty="0" smtClean="0"/>
              <a:t> </a:t>
            </a:r>
            <a:r>
              <a:rPr lang="ru-RU" sz="4800" dirty="0" err="1" smtClean="0"/>
              <a:t>birch</a:t>
            </a:r>
            <a:r>
              <a:rPr lang="ru-RU" sz="4800" dirty="0" smtClean="0"/>
              <a:t> </a:t>
            </a:r>
            <a:r>
              <a:rPr lang="ru-RU" sz="4800" dirty="0" err="1" smtClean="0"/>
              <a:t>forests</a:t>
            </a:r>
            <a:r>
              <a:rPr lang="ru-RU" sz="4800" dirty="0" smtClean="0"/>
              <a:t> (</a:t>
            </a:r>
            <a:r>
              <a:rPr lang="ru-RU" sz="4800" i="1" dirty="0" err="1" smtClean="0"/>
              <a:t>Betuletum</a:t>
            </a:r>
            <a:r>
              <a:rPr lang="ru-RU" sz="4800" i="1" dirty="0" smtClean="0"/>
              <a:t> </a:t>
            </a:r>
            <a:r>
              <a:rPr lang="ru-RU" sz="4800" i="1" dirty="0" err="1" smtClean="0"/>
              <a:t>myrtillosum</a:t>
            </a:r>
            <a:r>
              <a:rPr lang="ru-RU" sz="4800" dirty="0" smtClean="0"/>
              <a:t>) </a:t>
            </a:r>
            <a:r>
              <a:rPr lang="ru-RU" sz="4800" dirty="0" err="1" smtClean="0"/>
              <a:t>on</a:t>
            </a:r>
            <a:r>
              <a:rPr lang="ru-RU" sz="4800" dirty="0" smtClean="0"/>
              <a:t> </a:t>
            </a:r>
            <a:r>
              <a:rPr lang="ru-RU" sz="4800" dirty="0" err="1" smtClean="0"/>
              <a:t>the</a:t>
            </a:r>
            <a:r>
              <a:rPr lang="ru-RU" sz="4800" dirty="0" smtClean="0"/>
              <a:t> </a:t>
            </a:r>
            <a:r>
              <a:rPr lang="ru-RU" sz="4800" dirty="0" err="1" smtClean="0"/>
              <a:t>mineral</a:t>
            </a:r>
            <a:r>
              <a:rPr lang="ru-RU" sz="4800" dirty="0" smtClean="0"/>
              <a:t> </a:t>
            </a:r>
            <a:r>
              <a:rPr lang="ru-RU" sz="4800" dirty="0" err="1" smtClean="0"/>
              <a:t>soil</a:t>
            </a:r>
            <a:r>
              <a:rPr lang="ru-RU" sz="4800" dirty="0" smtClean="0"/>
              <a:t> </a:t>
            </a:r>
            <a:r>
              <a:rPr lang="ru-RU" sz="4800" dirty="0" err="1" smtClean="0"/>
              <a:t>islands</a:t>
            </a:r>
            <a:r>
              <a:rPr lang="ru-RU" sz="4800" dirty="0" smtClean="0"/>
              <a:t> </a:t>
            </a:r>
            <a:r>
              <a:rPr lang="ru-RU" sz="4800" dirty="0" err="1" smtClean="0"/>
              <a:t>within</a:t>
            </a:r>
            <a:r>
              <a:rPr lang="ru-RU" sz="4800" dirty="0" smtClean="0"/>
              <a:t> </a:t>
            </a:r>
            <a:r>
              <a:rPr lang="ru-RU" sz="4800" dirty="0" err="1" smtClean="0"/>
              <a:t>the</a:t>
            </a:r>
            <a:r>
              <a:rPr lang="ru-RU" sz="4800" dirty="0" smtClean="0"/>
              <a:t> </a:t>
            </a:r>
            <a:r>
              <a:rPr lang="ru-RU" sz="4800" dirty="0" err="1" smtClean="0"/>
              <a:t>peat</a:t>
            </a:r>
            <a:r>
              <a:rPr lang="ru-RU" sz="4800" dirty="0" smtClean="0"/>
              <a:t> </a:t>
            </a:r>
            <a:r>
              <a:rPr lang="ru-RU" sz="4800" dirty="0" err="1" smtClean="0"/>
              <a:t>bog</a:t>
            </a:r>
            <a:r>
              <a:rPr lang="ru-RU" sz="4800" dirty="0" smtClean="0"/>
              <a:t> </a:t>
            </a:r>
            <a:r>
              <a:rPr lang="ru-RU" sz="4800" dirty="0" err="1" smtClean="0"/>
              <a:t>covered</a:t>
            </a:r>
            <a:r>
              <a:rPr lang="ru-RU" sz="4800" dirty="0" smtClean="0"/>
              <a:t> </a:t>
            </a:r>
            <a:r>
              <a:rPr lang="ru-RU" sz="4800" dirty="0" err="1" smtClean="0"/>
              <a:t>by</a:t>
            </a:r>
            <a:r>
              <a:rPr lang="ru-RU" sz="4800" dirty="0" smtClean="0"/>
              <a:t> </a:t>
            </a:r>
            <a:r>
              <a:rPr lang="ru-RU" sz="4800" i="1" dirty="0" err="1" smtClean="0"/>
              <a:t>Betula</a:t>
            </a:r>
            <a:r>
              <a:rPr lang="ru-RU" sz="4800" i="1" dirty="0" smtClean="0"/>
              <a:t> </a:t>
            </a:r>
            <a:r>
              <a:rPr lang="ru-RU" sz="4800" i="1" dirty="0" err="1" smtClean="0"/>
              <a:t>pubescens</a:t>
            </a:r>
            <a:r>
              <a:rPr lang="ru-RU" sz="4800" dirty="0" smtClean="0"/>
              <a:t>. </a:t>
            </a:r>
            <a:r>
              <a:rPr lang="ru-RU" sz="4800" dirty="0" err="1" smtClean="0"/>
              <a:t>The</a:t>
            </a:r>
            <a:r>
              <a:rPr lang="ru-RU" sz="4800" dirty="0" smtClean="0"/>
              <a:t> </a:t>
            </a:r>
            <a:r>
              <a:rPr lang="ru-RU" sz="4800" dirty="0" err="1" smtClean="0"/>
              <a:t>understory</a:t>
            </a:r>
            <a:r>
              <a:rPr lang="ru-RU" sz="4800" dirty="0" smtClean="0"/>
              <a:t> </a:t>
            </a:r>
            <a:r>
              <a:rPr lang="ru-RU" sz="4800" dirty="0" err="1" smtClean="0"/>
              <a:t>vegetation</a:t>
            </a:r>
            <a:r>
              <a:rPr lang="ru-RU" sz="4800" dirty="0" smtClean="0"/>
              <a:t> </a:t>
            </a:r>
            <a:r>
              <a:rPr lang="ru-RU" sz="4800" dirty="0" err="1" smtClean="0"/>
              <a:t>contains</a:t>
            </a:r>
            <a:r>
              <a:rPr lang="ru-RU" sz="4800" dirty="0" smtClean="0"/>
              <a:t> </a:t>
            </a:r>
            <a:r>
              <a:rPr lang="ru-RU" sz="4800" dirty="0" err="1" smtClean="0"/>
              <a:t>predominantly</a:t>
            </a:r>
            <a:r>
              <a:rPr lang="ru-RU" sz="4800" dirty="0" smtClean="0"/>
              <a:t> </a:t>
            </a:r>
            <a:r>
              <a:rPr lang="ru-RU" sz="4800" dirty="0" err="1" smtClean="0"/>
              <a:t>Vaccinium</a:t>
            </a:r>
            <a:r>
              <a:rPr lang="ru-RU" sz="4800" dirty="0" smtClean="0"/>
              <a:t> </a:t>
            </a:r>
            <a:r>
              <a:rPr lang="ru-RU" sz="4800" dirty="0" err="1" smtClean="0"/>
              <a:t>myrtillus</a:t>
            </a:r>
            <a:r>
              <a:rPr lang="ru-RU" sz="4800" dirty="0" smtClean="0"/>
              <a:t>. </a:t>
            </a:r>
            <a:r>
              <a:rPr lang="ru-RU" sz="4800" dirty="0" err="1" smtClean="0"/>
              <a:t>Also</a:t>
            </a:r>
            <a:r>
              <a:rPr lang="ru-RU" sz="4800" dirty="0" smtClean="0"/>
              <a:t> </a:t>
            </a:r>
            <a:r>
              <a:rPr lang="ru-RU" sz="4800" dirty="0" err="1" smtClean="0"/>
              <a:t>here</a:t>
            </a:r>
            <a:r>
              <a:rPr lang="ru-RU" sz="4800" dirty="0" smtClean="0"/>
              <a:t> </a:t>
            </a:r>
            <a:r>
              <a:rPr lang="ru-RU" sz="4800" i="1" dirty="0" err="1" smtClean="0"/>
              <a:t>Vaccinium</a:t>
            </a:r>
            <a:r>
              <a:rPr lang="ru-RU" sz="4800" i="1" dirty="0" smtClean="0"/>
              <a:t> </a:t>
            </a:r>
            <a:r>
              <a:rPr lang="ru-RU" sz="4800" i="1" dirty="0" err="1" smtClean="0"/>
              <a:t>vitis-idaea</a:t>
            </a:r>
            <a:r>
              <a:rPr lang="ru-RU" sz="4800" i="1" dirty="0" smtClean="0"/>
              <a:t>, </a:t>
            </a:r>
            <a:r>
              <a:rPr lang="ru-RU" sz="4800" i="1" dirty="0" err="1" smtClean="0"/>
              <a:t>Festuca</a:t>
            </a:r>
            <a:r>
              <a:rPr lang="ru-RU" sz="4800" i="1" dirty="0" smtClean="0"/>
              <a:t> </a:t>
            </a:r>
            <a:r>
              <a:rPr lang="ru-RU" sz="4800" i="1" dirty="0" err="1" smtClean="0"/>
              <a:t>ovina</a:t>
            </a:r>
            <a:r>
              <a:rPr lang="ru-RU" sz="4800" i="1" dirty="0" smtClean="0"/>
              <a:t>, </a:t>
            </a:r>
            <a:r>
              <a:rPr lang="ru-RU" sz="4800" i="1" dirty="0" err="1" smtClean="0"/>
              <a:t>Calamagrostis</a:t>
            </a:r>
            <a:r>
              <a:rPr lang="ru-RU" sz="4800" i="1" dirty="0" smtClean="0"/>
              <a:t> </a:t>
            </a:r>
            <a:r>
              <a:rPr lang="ru-RU" sz="4800" i="1" dirty="0" err="1" smtClean="0"/>
              <a:t>epigeios</a:t>
            </a:r>
            <a:r>
              <a:rPr lang="ru-RU" sz="4800" i="1" dirty="0" smtClean="0"/>
              <a:t>, </a:t>
            </a:r>
            <a:r>
              <a:rPr lang="ru-RU" sz="4800" i="1" dirty="0" err="1" smtClean="0"/>
              <a:t>Melampyrum</a:t>
            </a:r>
            <a:r>
              <a:rPr lang="ru-RU" sz="4800" i="1" dirty="0" smtClean="0"/>
              <a:t> </a:t>
            </a:r>
            <a:r>
              <a:rPr lang="ru-RU" sz="4800" i="1" dirty="0" err="1" smtClean="0"/>
              <a:t>prаtense</a:t>
            </a:r>
            <a:r>
              <a:rPr lang="ru-RU" sz="4800" dirty="0" smtClean="0"/>
              <a:t> </a:t>
            </a:r>
            <a:r>
              <a:rPr lang="ru-RU" sz="4800" dirty="0" err="1" smtClean="0"/>
              <a:t>were</a:t>
            </a:r>
            <a:r>
              <a:rPr lang="ru-RU" sz="4800" dirty="0" smtClean="0"/>
              <a:t> </a:t>
            </a:r>
            <a:r>
              <a:rPr lang="ru-RU" sz="4800" dirty="0" err="1" smtClean="0"/>
              <a:t>occurred</a:t>
            </a:r>
            <a:r>
              <a:rPr lang="ru-RU" sz="4800" dirty="0" smtClean="0"/>
              <a:t>. </a:t>
            </a:r>
            <a:r>
              <a:rPr lang="ru-RU" sz="4800" dirty="0" err="1" smtClean="0"/>
              <a:t>The</a:t>
            </a:r>
            <a:r>
              <a:rPr lang="ru-RU" sz="4800" dirty="0" smtClean="0"/>
              <a:t> </a:t>
            </a:r>
            <a:r>
              <a:rPr lang="ru-RU" sz="4800" dirty="0" err="1" smtClean="0"/>
              <a:t>area</a:t>
            </a:r>
            <a:r>
              <a:rPr lang="ru-RU" sz="4800" dirty="0" smtClean="0"/>
              <a:t> </a:t>
            </a:r>
            <a:r>
              <a:rPr lang="ru-RU" sz="4800" dirty="0" err="1" smtClean="0"/>
              <a:t>of</a:t>
            </a:r>
            <a:r>
              <a:rPr lang="ru-RU" sz="4800" dirty="0" smtClean="0"/>
              <a:t> </a:t>
            </a:r>
            <a:r>
              <a:rPr lang="ru-RU" sz="4800" dirty="0" err="1" smtClean="0"/>
              <a:t>such</a:t>
            </a:r>
            <a:r>
              <a:rPr lang="ru-RU" sz="4800" dirty="0" smtClean="0"/>
              <a:t> </a:t>
            </a:r>
            <a:r>
              <a:rPr lang="ru-RU" sz="4800" dirty="0" err="1" smtClean="0"/>
              <a:t>mineral</a:t>
            </a:r>
            <a:r>
              <a:rPr lang="ru-RU" sz="4800" dirty="0" smtClean="0"/>
              <a:t> </a:t>
            </a:r>
            <a:r>
              <a:rPr lang="ru-RU" sz="4800" dirty="0" err="1" smtClean="0"/>
              <a:t>soil</a:t>
            </a:r>
            <a:r>
              <a:rPr lang="ru-RU" sz="4800" dirty="0" smtClean="0"/>
              <a:t> </a:t>
            </a:r>
            <a:r>
              <a:rPr lang="ru-RU" sz="4800" dirty="0" err="1" smtClean="0"/>
              <a:t>islands</a:t>
            </a:r>
            <a:r>
              <a:rPr lang="ru-RU" sz="4800" dirty="0" smtClean="0"/>
              <a:t> </a:t>
            </a:r>
            <a:r>
              <a:rPr lang="ru-RU" sz="4800" dirty="0" err="1" smtClean="0"/>
              <a:t>was</a:t>
            </a:r>
            <a:r>
              <a:rPr lang="ru-RU" sz="4800" dirty="0" smtClean="0"/>
              <a:t> </a:t>
            </a:r>
            <a:r>
              <a:rPr lang="ru-RU" sz="4800" dirty="0" err="1" smtClean="0"/>
              <a:t>less</a:t>
            </a:r>
            <a:r>
              <a:rPr lang="ru-RU" sz="4800" dirty="0" smtClean="0"/>
              <a:t> </a:t>
            </a:r>
            <a:r>
              <a:rPr lang="ru-RU" sz="4800" dirty="0" err="1" smtClean="0"/>
              <a:t>than</a:t>
            </a:r>
            <a:r>
              <a:rPr lang="ru-RU" sz="4800" dirty="0" smtClean="0"/>
              <a:t> 1 </a:t>
            </a:r>
            <a:r>
              <a:rPr lang="ru-RU" sz="4800" dirty="0" err="1" smtClean="0"/>
              <a:t>hectare</a:t>
            </a:r>
            <a:r>
              <a:rPr lang="ru-RU" sz="4800" dirty="0" smtClean="0"/>
              <a:t>.</a:t>
            </a:r>
            <a:endParaRPr lang="en-US" sz="4800" dirty="0" smtClean="0"/>
          </a:p>
          <a:p>
            <a:pPr algn="just"/>
            <a:r>
              <a:rPr lang="en-US" sz="4800" b="1" dirty="0" smtClean="0"/>
              <a:t>BFP</a:t>
            </a:r>
            <a:r>
              <a:rPr lang="en-US" sz="4800" dirty="0" smtClean="0"/>
              <a:t> - Isolated birch forests (</a:t>
            </a:r>
            <a:r>
              <a:rPr lang="en-US" sz="4800" i="1" dirty="0" err="1" smtClean="0"/>
              <a:t>Betuletum</a:t>
            </a:r>
            <a:r>
              <a:rPr lang="en-US" sz="4800" i="1" dirty="0" smtClean="0"/>
              <a:t> </a:t>
            </a:r>
            <a:r>
              <a:rPr lang="en-US" sz="4800" i="1" dirty="0" err="1" smtClean="0"/>
              <a:t>ledo-sphagnosum</a:t>
            </a:r>
            <a:r>
              <a:rPr lang="en-US" sz="4800" dirty="0" smtClean="0"/>
              <a:t>) on the peat soil are located at the bog margin. Besides containing </a:t>
            </a:r>
            <a:r>
              <a:rPr lang="en-US" sz="4800" i="1" dirty="0" err="1" smtClean="0"/>
              <a:t>Betula</a:t>
            </a:r>
            <a:r>
              <a:rPr lang="en-US" sz="4800" i="1" dirty="0" smtClean="0"/>
              <a:t> </a:t>
            </a:r>
            <a:r>
              <a:rPr lang="en-US" sz="4800" i="1" dirty="0" err="1" smtClean="0"/>
              <a:t>pubescens</a:t>
            </a:r>
            <a:r>
              <a:rPr lang="en-US" sz="4800" dirty="0" smtClean="0"/>
              <a:t>, such forests supported a more heterogeneous plant community characterized by sphagnum mosses, ericaceous dwarf shrubs such as </a:t>
            </a:r>
            <a:r>
              <a:rPr lang="en-US" sz="4800" i="1" dirty="0" err="1" smtClean="0"/>
              <a:t>Ledum</a:t>
            </a:r>
            <a:r>
              <a:rPr lang="en-US" sz="4800" i="1" dirty="0" smtClean="0"/>
              <a:t> </a:t>
            </a:r>
            <a:r>
              <a:rPr lang="en-US" sz="4800" i="1" dirty="0" err="1" smtClean="0"/>
              <a:t>palustre</a:t>
            </a:r>
            <a:r>
              <a:rPr lang="en-US" sz="4800" i="1" dirty="0" smtClean="0"/>
              <a:t>, </a:t>
            </a:r>
            <a:r>
              <a:rPr lang="en-US" sz="4800" i="1" dirty="0" err="1" smtClean="0"/>
              <a:t>Chamaedaphne</a:t>
            </a:r>
            <a:r>
              <a:rPr lang="en-US" sz="4800" i="1" dirty="0" smtClean="0"/>
              <a:t> </a:t>
            </a:r>
            <a:r>
              <a:rPr lang="en-US" sz="4800" i="1" dirty="0" err="1" smtClean="0"/>
              <a:t>calyculata</a:t>
            </a:r>
            <a:r>
              <a:rPr lang="en-US" sz="4800" i="1" dirty="0" smtClean="0"/>
              <a:t>, </a:t>
            </a:r>
            <a:r>
              <a:rPr lang="en-US" sz="4800" i="1" dirty="0" err="1" smtClean="0"/>
              <a:t>Calluna</a:t>
            </a:r>
            <a:r>
              <a:rPr lang="en-US" sz="4800" i="1" dirty="0" smtClean="0"/>
              <a:t> </a:t>
            </a:r>
            <a:r>
              <a:rPr lang="en-US" sz="4800" i="1" dirty="0" err="1" smtClean="0"/>
              <a:t>vulgaris</a:t>
            </a:r>
            <a:r>
              <a:rPr lang="en-US" sz="4800" i="1" dirty="0" smtClean="0"/>
              <a:t>, </a:t>
            </a:r>
            <a:r>
              <a:rPr lang="en-US" sz="4800" i="1" dirty="0" err="1" smtClean="0"/>
              <a:t>Vaccinium</a:t>
            </a:r>
            <a:r>
              <a:rPr lang="en-US" sz="4800" i="1" dirty="0" smtClean="0"/>
              <a:t> </a:t>
            </a:r>
            <a:r>
              <a:rPr lang="en-US" sz="4800" i="1" dirty="0" err="1" smtClean="0"/>
              <a:t>oxycoccus</a:t>
            </a:r>
            <a:r>
              <a:rPr lang="en-US" sz="4800" dirty="0" smtClean="0"/>
              <a:t>, and as well as </a:t>
            </a:r>
            <a:r>
              <a:rPr lang="en-US" sz="4800" i="1" dirty="0" err="1" smtClean="0"/>
              <a:t>Eriophorum</a:t>
            </a:r>
            <a:r>
              <a:rPr lang="en-US" sz="4800" i="1" dirty="0" smtClean="0"/>
              <a:t> </a:t>
            </a:r>
            <a:r>
              <a:rPr lang="en-US" sz="4800" i="1" dirty="0" err="1" smtClean="0"/>
              <a:t>vaginatum</a:t>
            </a:r>
            <a:r>
              <a:rPr lang="en-US" sz="4800" dirty="0" smtClean="0"/>
              <a:t>, occurs. The area of such birch forests was about 1 hectare.</a:t>
            </a:r>
            <a:endParaRPr lang="ru-RU" sz="4800" b="1" dirty="0" smtClean="0"/>
          </a:p>
          <a:p>
            <a:pPr algn="just"/>
            <a:r>
              <a:rPr lang="en-US" sz="4800" b="1" dirty="0" smtClean="0"/>
              <a:t>BF</a:t>
            </a:r>
            <a:r>
              <a:rPr lang="en-US" sz="4800" dirty="0" smtClean="0"/>
              <a:t> - The adjacent continuous birch forests (</a:t>
            </a:r>
            <a:r>
              <a:rPr lang="en-US" sz="4800" i="1" dirty="0" err="1" smtClean="0"/>
              <a:t>Betuletum</a:t>
            </a:r>
            <a:r>
              <a:rPr lang="en-US" sz="4800" i="1" dirty="0" smtClean="0"/>
              <a:t> </a:t>
            </a:r>
            <a:r>
              <a:rPr lang="en-US" sz="4800" i="1" dirty="0" err="1" smtClean="0"/>
              <a:t>myrtillosum</a:t>
            </a:r>
            <a:r>
              <a:rPr lang="en-US" sz="4800" dirty="0" smtClean="0"/>
              <a:t>) on the mineral soil outside peat bogs were covered predominantly by </a:t>
            </a:r>
            <a:r>
              <a:rPr lang="en-US" sz="4800" i="1" dirty="0" err="1" smtClean="0"/>
              <a:t>Vaccinium</a:t>
            </a:r>
            <a:r>
              <a:rPr lang="en-US" sz="4800" i="1" dirty="0" smtClean="0"/>
              <a:t> </a:t>
            </a:r>
            <a:r>
              <a:rPr lang="en-US" sz="4800" i="1" dirty="0" err="1" smtClean="0"/>
              <a:t>myrtillus</a:t>
            </a:r>
            <a:r>
              <a:rPr lang="en-US" sz="4800" dirty="0" smtClean="0"/>
              <a:t>. Also here </a:t>
            </a:r>
            <a:r>
              <a:rPr lang="en-US" sz="4800" i="1" dirty="0" err="1" smtClean="0"/>
              <a:t>Vaccinium</a:t>
            </a:r>
            <a:r>
              <a:rPr lang="en-US" sz="4800" i="1" dirty="0" smtClean="0"/>
              <a:t> </a:t>
            </a:r>
            <a:r>
              <a:rPr lang="en-US" sz="4800" i="1" dirty="0" err="1" smtClean="0"/>
              <a:t>vitis-idaea</a:t>
            </a:r>
            <a:r>
              <a:rPr lang="en-US" sz="4800" i="1" dirty="0" smtClean="0"/>
              <a:t>, </a:t>
            </a:r>
            <a:r>
              <a:rPr lang="en-US" sz="4800" i="1" dirty="0" err="1" smtClean="0"/>
              <a:t>Festuca</a:t>
            </a:r>
            <a:r>
              <a:rPr lang="en-US" sz="4800" i="1" dirty="0" smtClean="0"/>
              <a:t> </a:t>
            </a:r>
            <a:r>
              <a:rPr lang="en-US" sz="4800" i="1" dirty="0" err="1" smtClean="0"/>
              <a:t>ovina</a:t>
            </a:r>
            <a:r>
              <a:rPr lang="en-US" sz="4800" i="1" dirty="0" smtClean="0"/>
              <a:t>, </a:t>
            </a:r>
            <a:r>
              <a:rPr lang="en-US" sz="4800" i="1" dirty="0" err="1" smtClean="0"/>
              <a:t>Melampyrum</a:t>
            </a:r>
            <a:r>
              <a:rPr lang="en-US" sz="4800" i="1" dirty="0" smtClean="0"/>
              <a:t> </a:t>
            </a:r>
            <a:r>
              <a:rPr lang="en-US" sz="4800" i="1" dirty="0" err="1" smtClean="0"/>
              <a:t>prаtense</a:t>
            </a:r>
            <a:r>
              <a:rPr lang="en-US" sz="4800" dirty="0" smtClean="0"/>
              <a:t>, and </a:t>
            </a:r>
            <a:r>
              <a:rPr lang="en-US" sz="4800" i="1" dirty="0" err="1" smtClean="0"/>
              <a:t>Convallaria</a:t>
            </a:r>
            <a:r>
              <a:rPr lang="en-US" sz="4800" i="1" dirty="0" smtClean="0"/>
              <a:t> </a:t>
            </a:r>
            <a:r>
              <a:rPr lang="en-US" sz="4800" i="1" dirty="0" err="1" smtClean="0"/>
              <a:t>majalis</a:t>
            </a:r>
            <a:r>
              <a:rPr lang="en-US" sz="4800" dirty="0" smtClean="0"/>
              <a:t> were occurred. This forest type are homogenous stands large (˃2 ha) and were at least 500 m apart and at least 100 m from peat bog.  </a:t>
            </a:r>
            <a:endParaRPr lang="ru-RU" sz="4800" b="1" dirty="0" smtClean="0"/>
          </a:p>
          <a:p>
            <a:pPr algn="just">
              <a:buNone/>
            </a:pPr>
            <a:endParaRPr lang="ru-RU" sz="4800" dirty="0"/>
          </a:p>
        </p:txBody>
      </p:sp>
      <p:pic>
        <p:nvPicPr>
          <p:cNvPr id="7" name="Picture 2" descr="F:\конфер энтомол\гтв\Новая папка\map proc.jpg"/>
          <p:cNvPicPr>
            <a:picLocks noGrp="1" noChangeAspect="1" noChangeArrowheads="1"/>
          </p:cNvPicPr>
          <p:nvPr>
            <p:ph sz="half" idx="2"/>
          </p:nvPr>
        </p:nvPicPr>
        <p:blipFill>
          <a:blip r:embed="rId2"/>
          <a:srcRect/>
          <a:stretch>
            <a:fillRect/>
          </a:stretch>
        </p:blipFill>
        <p:spPr bwMode="auto">
          <a:xfrm>
            <a:off x="2571736" y="1714488"/>
            <a:ext cx="6572264" cy="4715779"/>
          </a:xfrm>
          <a:prstGeom prst="rect">
            <a:avLst/>
          </a:prstGeom>
          <a:noFill/>
        </p:spPr>
      </p:pic>
      <p:sp>
        <p:nvSpPr>
          <p:cNvPr id="8" name="TextBox 7"/>
          <p:cNvSpPr txBox="1"/>
          <p:nvPr/>
        </p:nvSpPr>
        <p:spPr>
          <a:xfrm>
            <a:off x="3000364" y="6286520"/>
            <a:ext cx="5245154" cy="369332"/>
          </a:xfrm>
          <a:prstGeom prst="rect">
            <a:avLst/>
          </a:prstGeom>
          <a:noFill/>
        </p:spPr>
        <p:txBody>
          <a:bodyPr wrap="none" rtlCol="0">
            <a:spAutoFit/>
          </a:bodyPr>
          <a:lstStyle/>
          <a:p>
            <a:r>
              <a:rPr lang="en-US" dirty="0" smtClean="0"/>
              <a:t>Figure – Map showing the location of the study sites</a:t>
            </a:r>
            <a:endParaRPr lang="ru-RU" dirty="0"/>
          </a:p>
        </p:txBody>
      </p:sp>
      <p:sp>
        <p:nvSpPr>
          <p:cNvPr id="9" name="TextBox 8"/>
          <p:cNvSpPr txBox="1"/>
          <p:nvPr/>
        </p:nvSpPr>
        <p:spPr>
          <a:xfrm>
            <a:off x="2643174" y="500042"/>
            <a:ext cx="5929322" cy="1384995"/>
          </a:xfrm>
          <a:prstGeom prst="rect">
            <a:avLst/>
          </a:prstGeom>
          <a:noFill/>
        </p:spPr>
        <p:txBody>
          <a:bodyPr wrap="square" rtlCol="0">
            <a:spAutoFit/>
          </a:bodyPr>
          <a:lstStyle/>
          <a:p>
            <a:pPr algn="just">
              <a:buNone/>
            </a:pPr>
            <a:r>
              <a:rPr lang="ru-RU" sz="1200" dirty="0" err="1" smtClean="0"/>
              <a:t>The</a:t>
            </a:r>
            <a:r>
              <a:rPr lang="ru-RU" sz="1200" dirty="0" smtClean="0"/>
              <a:t> </a:t>
            </a:r>
            <a:r>
              <a:rPr lang="ru-RU" sz="1200" dirty="0" err="1" smtClean="0"/>
              <a:t>study</a:t>
            </a:r>
            <a:r>
              <a:rPr lang="ru-RU" sz="1200" dirty="0" smtClean="0"/>
              <a:t> </a:t>
            </a:r>
            <a:r>
              <a:rPr lang="ru-RU" sz="1200" dirty="0" err="1" smtClean="0"/>
              <a:t>was</a:t>
            </a:r>
            <a:r>
              <a:rPr lang="ru-RU" sz="1200" dirty="0" smtClean="0"/>
              <a:t> </a:t>
            </a:r>
            <a:r>
              <a:rPr lang="ru-RU" sz="1200" dirty="0" err="1" smtClean="0"/>
              <a:t>conducted</a:t>
            </a:r>
            <a:r>
              <a:rPr lang="ru-RU" sz="1200" dirty="0" smtClean="0"/>
              <a:t> </a:t>
            </a:r>
            <a:r>
              <a:rPr lang="ru-RU" sz="1200" dirty="0" err="1" smtClean="0"/>
              <a:t>in</a:t>
            </a:r>
            <a:r>
              <a:rPr lang="ru-RU" sz="1200" dirty="0" smtClean="0"/>
              <a:t> </a:t>
            </a:r>
            <a:r>
              <a:rPr lang="ru-RU" sz="1200" dirty="0" err="1" smtClean="0"/>
              <a:t>the</a:t>
            </a:r>
            <a:r>
              <a:rPr lang="ru-RU" sz="1200" dirty="0" smtClean="0"/>
              <a:t> </a:t>
            </a:r>
            <a:r>
              <a:rPr lang="ru-RU" sz="1200" dirty="0" err="1" smtClean="0"/>
              <a:t>Belarusian</a:t>
            </a:r>
            <a:r>
              <a:rPr lang="ru-RU" sz="1200" dirty="0" smtClean="0"/>
              <a:t> </a:t>
            </a:r>
            <a:r>
              <a:rPr lang="ru-RU" sz="1200" dirty="0" err="1" smtClean="0"/>
              <a:t>Lake</a:t>
            </a:r>
            <a:r>
              <a:rPr lang="ru-RU" sz="1200" dirty="0" smtClean="0"/>
              <a:t> </a:t>
            </a:r>
            <a:r>
              <a:rPr lang="ru-RU" sz="1200" dirty="0" err="1" smtClean="0"/>
              <a:t>District</a:t>
            </a:r>
            <a:r>
              <a:rPr lang="ru-RU" sz="1200" dirty="0" smtClean="0"/>
              <a:t> (</a:t>
            </a:r>
            <a:r>
              <a:rPr lang="ru-RU" sz="1200" dirty="0" err="1" smtClean="0"/>
              <a:t>Northern</a:t>
            </a:r>
            <a:r>
              <a:rPr lang="ru-RU" sz="1200" dirty="0" smtClean="0"/>
              <a:t> </a:t>
            </a:r>
            <a:r>
              <a:rPr lang="ru-RU" sz="1200" dirty="0" err="1" smtClean="0"/>
              <a:t>Belarus</a:t>
            </a:r>
            <a:r>
              <a:rPr lang="ru-RU" sz="1200" dirty="0" smtClean="0"/>
              <a:t>). </a:t>
            </a:r>
            <a:r>
              <a:rPr lang="ru-RU" sz="1200" dirty="0" err="1" smtClean="0"/>
              <a:t>This</a:t>
            </a:r>
            <a:r>
              <a:rPr lang="ru-RU" sz="1200" dirty="0" smtClean="0"/>
              <a:t> </a:t>
            </a:r>
            <a:r>
              <a:rPr lang="ru-RU" sz="1200" dirty="0" err="1" smtClean="0"/>
              <a:t>postglacial</a:t>
            </a:r>
            <a:endParaRPr lang="en-US" sz="1200" dirty="0" smtClean="0"/>
          </a:p>
          <a:p>
            <a:pPr algn="just">
              <a:buNone/>
            </a:pPr>
            <a:r>
              <a:rPr lang="ru-RU" sz="1200" dirty="0" smtClean="0"/>
              <a:t> </a:t>
            </a:r>
            <a:r>
              <a:rPr lang="ru-RU" sz="1200" dirty="0" err="1" smtClean="0"/>
              <a:t>region</a:t>
            </a:r>
            <a:r>
              <a:rPr lang="ru-RU" sz="1200" dirty="0" smtClean="0"/>
              <a:t> </a:t>
            </a:r>
            <a:r>
              <a:rPr lang="ru-RU" sz="1200" dirty="0" err="1" smtClean="0"/>
              <a:t>contains</a:t>
            </a:r>
            <a:r>
              <a:rPr lang="ru-RU" sz="1200" dirty="0" smtClean="0"/>
              <a:t> </a:t>
            </a:r>
            <a:r>
              <a:rPr lang="ru-RU" sz="1200" dirty="0" err="1" smtClean="0"/>
              <a:t>the</a:t>
            </a:r>
            <a:r>
              <a:rPr lang="ru-RU" sz="1200" dirty="0" smtClean="0"/>
              <a:t> </a:t>
            </a:r>
            <a:r>
              <a:rPr lang="ru-RU" sz="1200" dirty="0" err="1" smtClean="0"/>
              <a:t>most</a:t>
            </a:r>
            <a:r>
              <a:rPr lang="ru-RU" sz="1200" dirty="0" smtClean="0"/>
              <a:t> </a:t>
            </a:r>
            <a:r>
              <a:rPr lang="ru-RU" sz="1200" dirty="0" err="1" smtClean="0"/>
              <a:t>intact</a:t>
            </a:r>
            <a:r>
              <a:rPr lang="ru-RU" sz="1200" dirty="0" smtClean="0"/>
              <a:t> </a:t>
            </a:r>
            <a:r>
              <a:rPr lang="ru-RU" sz="1200" dirty="0" err="1" smtClean="0"/>
              <a:t>peatlands</a:t>
            </a:r>
            <a:r>
              <a:rPr lang="ru-RU" sz="1200" dirty="0" smtClean="0"/>
              <a:t>, </a:t>
            </a:r>
            <a:r>
              <a:rPr lang="ru-RU" sz="1200" dirty="0" err="1" smtClean="0"/>
              <a:t>both</a:t>
            </a:r>
            <a:r>
              <a:rPr lang="ru-RU" sz="1200" dirty="0" smtClean="0"/>
              <a:t> </a:t>
            </a:r>
            <a:r>
              <a:rPr lang="ru-RU" sz="1200" dirty="0" err="1" smtClean="0"/>
              <a:t>in</a:t>
            </a:r>
            <a:r>
              <a:rPr lang="ru-RU" sz="1200" dirty="0" smtClean="0"/>
              <a:t> </a:t>
            </a:r>
            <a:r>
              <a:rPr lang="ru-RU" sz="1200" dirty="0" err="1" smtClean="0"/>
              <a:t>Belarus</a:t>
            </a:r>
            <a:r>
              <a:rPr lang="ru-RU" sz="1200" dirty="0" smtClean="0"/>
              <a:t> </a:t>
            </a:r>
            <a:r>
              <a:rPr lang="ru-RU" sz="1200" dirty="0" err="1" smtClean="0"/>
              <a:t>and</a:t>
            </a:r>
            <a:r>
              <a:rPr lang="ru-RU" sz="1200" dirty="0" smtClean="0"/>
              <a:t> </a:t>
            </a:r>
            <a:r>
              <a:rPr lang="ru-RU" sz="1200" dirty="0" err="1" smtClean="0"/>
              <a:t>in</a:t>
            </a:r>
            <a:r>
              <a:rPr lang="ru-RU" sz="1200" dirty="0" smtClean="0"/>
              <a:t> </a:t>
            </a:r>
            <a:r>
              <a:rPr lang="ru-RU" sz="1200" dirty="0" err="1" smtClean="0"/>
              <a:t>Central</a:t>
            </a:r>
            <a:r>
              <a:rPr lang="ru-RU" sz="1200" dirty="0" smtClean="0"/>
              <a:t> </a:t>
            </a:r>
            <a:r>
              <a:rPr lang="ru-RU" sz="1200" dirty="0" err="1" smtClean="0"/>
              <a:t>Europe</a:t>
            </a:r>
            <a:r>
              <a:rPr lang="ru-RU" sz="1200" dirty="0" smtClean="0"/>
              <a:t> </a:t>
            </a:r>
            <a:r>
              <a:rPr lang="ru-RU" sz="1200" dirty="0" err="1" smtClean="0"/>
              <a:t>as</a:t>
            </a:r>
            <a:r>
              <a:rPr lang="ru-RU" sz="1200" dirty="0" smtClean="0"/>
              <a:t> </a:t>
            </a:r>
            <a:r>
              <a:rPr lang="ru-RU" sz="1200" dirty="0" err="1" smtClean="0"/>
              <a:t>a</a:t>
            </a:r>
            <a:r>
              <a:rPr lang="ru-RU" sz="1200" dirty="0" smtClean="0"/>
              <a:t> </a:t>
            </a:r>
            <a:r>
              <a:rPr lang="ru-RU" sz="1200" dirty="0" err="1" smtClean="0"/>
              <a:t>whole</a:t>
            </a:r>
            <a:r>
              <a:rPr lang="ru-RU" sz="1200" dirty="0" smtClean="0"/>
              <a:t>. </a:t>
            </a:r>
            <a:endParaRPr lang="en-US" sz="1200" dirty="0" smtClean="0"/>
          </a:p>
          <a:p>
            <a:pPr algn="just">
              <a:buNone/>
            </a:pPr>
            <a:r>
              <a:rPr lang="ru-RU" sz="1200" dirty="0" err="1" smtClean="0"/>
              <a:t>Peat</a:t>
            </a:r>
            <a:r>
              <a:rPr lang="ru-RU" sz="1200" dirty="0" smtClean="0"/>
              <a:t> </a:t>
            </a:r>
            <a:r>
              <a:rPr lang="ru-RU" sz="1200" dirty="0" err="1" smtClean="0"/>
              <a:t>bogs</a:t>
            </a:r>
            <a:r>
              <a:rPr lang="ru-RU" sz="1200" dirty="0" smtClean="0"/>
              <a:t> </a:t>
            </a:r>
            <a:r>
              <a:rPr lang="ru-RU" sz="1200" dirty="0" err="1" smtClean="0"/>
              <a:t>occupy</a:t>
            </a:r>
            <a:r>
              <a:rPr lang="ru-RU" sz="1200" dirty="0" smtClean="0"/>
              <a:t> 185 </a:t>
            </a:r>
            <a:r>
              <a:rPr lang="ru-RU" sz="1200" dirty="0" err="1" smtClean="0"/>
              <a:t>thousand</a:t>
            </a:r>
            <a:r>
              <a:rPr lang="ru-RU" sz="1200" dirty="0" smtClean="0"/>
              <a:t> </a:t>
            </a:r>
            <a:r>
              <a:rPr lang="ru-RU" sz="1200" dirty="0" err="1" smtClean="0"/>
              <a:t>hectares</a:t>
            </a:r>
            <a:r>
              <a:rPr lang="ru-RU" sz="1200" dirty="0" smtClean="0"/>
              <a:t> </a:t>
            </a:r>
            <a:r>
              <a:rPr lang="ru-RU" sz="1200" dirty="0" err="1" smtClean="0"/>
              <a:t>within</a:t>
            </a:r>
            <a:r>
              <a:rPr lang="ru-RU" sz="1200" dirty="0" smtClean="0"/>
              <a:t> </a:t>
            </a:r>
            <a:r>
              <a:rPr lang="ru-RU" sz="1200" dirty="0" err="1" smtClean="0"/>
              <a:t>of</a:t>
            </a:r>
            <a:r>
              <a:rPr lang="ru-RU" sz="1200" dirty="0" smtClean="0"/>
              <a:t> </a:t>
            </a:r>
            <a:r>
              <a:rPr lang="ru-RU" sz="1200" dirty="0" err="1" smtClean="0"/>
              <a:t>the</a:t>
            </a:r>
            <a:r>
              <a:rPr lang="ru-RU" sz="1200" dirty="0" smtClean="0"/>
              <a:t> </a:t>
            </a:r>
            <a:r>
              <a:rPr lang="ru-RU" sz="1200" dirty="0" err="1" smtClean="0"/>
              <a:t>Belarusian</a:t>
            </a:r>
            <a:r>
              <a:rPr lang="ru-RU" sz="1200" dirty="0" smtClean="0"/>
              <a:t> </a:t>
            </a:r>
            <a:r>
              <a:rPr lang="ru-RU" sz="1200" dirty="0" err="1" smtClean="0"/>
              <a:t>Lake</a:t>
            </a:r>
            <a:r>
              <a:rPr lang="ru-RU" sz="1200" dirty="0" smtClean="0"/>
              <a:t> </a:t>
            </a:r>
            <a:r>
              <a:rPr lang="ru-RU" sz="1200" dirty="0" err="1" smtClean="0"/>
              <a:t>District</a:t>
            </a:r>
            <a:r>
              <a:rPr lang="ru-RU" sz="1200" dirty="0" smtClean="0"/>
              <a:t>. </a:t>
            </a:r>
            <a:endParaRPr lang="en-US" sz="1200" dirty="0" smtClean="0"/>
          </a:p>
          <a:p>
            <a:pPr algn="just">
              <a:buNone/>
            </a:pPr>
            <a:r>
              <a:rPr lang="ru-RU" sz="1200" dirty="0" err="1" smtClean="0"/>
              <a:t>The</a:t>
            </a:r>
            <a:r>
              <a:rPr lang="ru-RU" sz="1200" dirty="0" smtClean="0"/>
              <a:t> </a:t>
            </a:r>
            <a:r>
              <a:rPr lang="ru-RU" sz="1200" dirty="0" err="1" smtClean="0"/>
              <a:t>research</a:t>
            </a:r>
            <a:r>
              <a:rPr lang="ru-RU" sz="1200" dirty="0" smtClean="0"/>
              <a:t> </a:t>
            </a:r>
            <a:r>
              <a:rPr lang="ru-RU" sz="1200" dirty="0" err="1" smtClean="0"/>
              <a:t>was</a:t>
            </a:r>
            <a:r>
              <a:rPr lang="ru-RU" sz="1200" dirty="0" smtClean="0"/>
              <a:t> </a:t>
            </a:r>
            <a:r>
              <a:rPr lang="ru-RU" sz="1200" dirty="0" err="1" smtClean="0"/>
              <a:t>carried</a:t>
            </a:r>
            <a:r>
              <a:rPr lang="ru-RU" sz="1200" dirty="0" smtClean="0"/>
              <a:t> </a:t>
            </a:r>
            <a:r>
              <a:rPr lang="ru-RU" sz="1200" dirty="0" err="1" smtClean="0"/>
              <a:t>out</a:t>
            </a:r>
            <a:r>
              <a:rPr lang="ru-RU" sz="1200" dirty="0" smtClean="0"/>
              <a:t> </a:t>
            </a:r>
            <a:r>
              <a:rPr lang="ru-RU" sz="1200" dirty="0" err="1" smtClean="0"/>
              <a:t>in</a:t>
            </a:r>
            <a:r>
              <a:rPr lang="ru-RU" sz="1200" dirty="0" smtClean="0"/>
              <a:t> </a:t>
            </a:r>
            <a:r>
              <a:rPr lang="ru-RU" sz="1200" dirty="0" err="1" smtClean="0"/>
              <a:t>large</a:t>
            </a:r>
            <a:r>
              <a:rPr lang="ru-RU" sz="1200" dirty="0" smtClean="0"/>
              <a:t> </a:t>
            </a:r>
            <a:r>
              <a:rPr lang="ru-RU" sz="1200" dirty="0" err="1" smtClean="0"/>
              <a:t>pristine</a:t>
            </a:r>
            <a:r>
              <a:rPr lang="ru-RU" sz="1200" dirty="0" smtClean="0"/>
              <a:t> </a:t>
            </a:r>
            <a:r>
              <a:rPr lang="ru-RU" sz="1200" dirty="0" err="1" smtClean="0"/>
              <a:t>peat</a:t>
            </a:r>
            <a:r>
              <a:rPr lang="ru-RU" sz="1200" dirty="0" smtClean="0"/>
              <a:t> </a:t>
            </a:r>
            <a:r>
              <a:rPr lang="ru-RU" sz="1200" dirty="0" err="1" smtClean="0"/>
              <a:t>bog</a:t>
            </a:r>
            <a:r>
              <a:rPr lang="ru-RU" sz="1200" dirty="0" smtClean="0"/>
              <a:t> </a:t>
            </a:r>
            <a:r>
              <a:rPr lang="ru-RU" sz="1200" dirty="0" err="1" smtClean="0"/>
              <a:t>Boloto</a:t>
            </a:r>
            <a:r>
              <a:rPr lang="ru-RU" sz="1200" dirty="0" smtClean="0"/>
              <a:t> </a:t>
            </a:r>
            <a:r>
              <a:rPr lang="ru-RU" sz="1200" dirty="0" err="1" smtClean="0"/>
              <a:t>Moh</a:t>
            </a:r>
            <a:r>
              <a:rPr lang="ru-RU" sz="1200" dirty="0" smtClean="0"/>
              <a:t> </a:t>
            </a:r>
            <a:r>
              <a:rPr lang="ru-RU" sz="1200" dirty="0" err="1" smtClean="0"/>
              <a:t>of</a:t>
            </a:r>
            <a:r>
              <a:rPr lang="ru-RU" sz="1200" dirty="0" smtClean="0"/>
              <a:t> 4602 </a:t>
            </a:r>
            <a:r>
              <a:rPr lang="ru-RU" sz="1200" dirty="0" err="1" smtClean="0"/>
              <a:t>hectares</a:t>
            </a:r>
            <a:r>
              <a:rPr lang="ru-RU" sz="1200" dirty="0" smtClean="0"/>
              <a:t>, </a:t>
            </a:r>
            <a:endParaRPr lang="en-US" sz="1200" dirty="0" smtClean="0"/>
          </a:p>
          <a:p>
            <a:pPr algn="just">
              <a:buNone/>
            </a:pPr>
            <a:r>
              <a:rPr lang="ru-RU" sz="1200" dirty="0" err="1" smtClean="0"/>
              <a:t>which</a:t>
            </a:r>
            <a:r>
              <a:rPr lang="ru-RU" sz="1200" dirty="0" smtClean="0"/>
              <a:t> </a:t>
            </a:r>
            <a:r>
              <a:rPr lang="ru-RU" sz="1200" dirty="0" err="1" smtClean="0"/>
              <a:t>is</a:t>
            </a:r>
            <a:r>
              <a:rPr lang="ru-RU" sz="1200" dirty="0" smtClean="0"/>
              <a:t> </a:t>
            </a:r>
            <a:r>
              <a:rPr lang="ru-RU" sz="1200" dirty="0" err="1" smtClean="0"/>
              <a:t>protected</a:t>
            </a:r>
            <a:r>
              <a:rPr lang="ru-RU" sz="1200" dirty="0" smtClean="0"/>
              <a:t> </a:t>
            </a:r>
            <a:r>
              <a:rPr lang="ru-RU" sz="1200" dirty="0" err="1" smtClean="0"/>
              <a:t>as</a:t>
            </a:r>
            <a:r>
              <a:rPr lang="ru-RU" sz="1200" dirty="0" smtClean="0"/>
              <a:t> </a:t>
            </a:r>
            <a:r>
              <a:rPr lang="ru-RU" sz="1200" dirty="0" err="1" smtClean="0"/>
              <a:t>hydrological</a:t>
            </a:r>
            <a:r>
              <a:rPr lang="ru-RU" sz="1200" dirty="0" smtClean="0"/>
              <a:t> </a:t>
            </a:r>
            <a:r>
              <a:rPr lang="ru-RU" sz="1200" dirty="0" err="1" smtClean="0"/>
              <a:t>reserve</a:t>
            </a:r>
            <a:r>
              <a:rPr lang="ru-RU" sz="1200" dirty="0" smtClean="0"/>
              <a:t> (</a:t>
            </a:r>
            <a:r>
              <a:rPr lang="ru-RU" sz="1200" dirty="0" err="1" smtClean="0"/>
              <a:t>coordinates</a:t>
            </a:r>
            <a:r>
              <a:rPr lang="ru-RU" sz="1200" dirty="0" smtClean="0"/>
              <a:t>: 55°37' N 28°06' E) </a:t>
            </a:r>
            <a:r>
              <a:rPr lang="ru-RU" sz="1200" dirty="0" err="1" smtClean="0"/>
              <a:t>and</a:t>
            </a:r>
            <a:r>
              <a:rPr lang="ru-RU" sz="1200" dirty="0" smtClean="0"/>
              <a:t> </a:t>
            </a:r>
            <a:r>
              <a:rPr lang="ru-RU" sz="1200" dirty="0" err="1" smtClean="0"/>
              <a:t>adjacent</a:t>
            </a:r>
            <a:endParaRPr lang="en-US" sz="1200" dirty="0" smtClean="0"/>
          </a:p>
          <a:p>
            <a:pPr algn="just">
              <a:buNone/>
            </a:pPr>
            <a:r>
              <a:rPr lang="ru-RU" sz="1200" dirty="0" smtClean="0"/>
              <a:t> </a:t>
            </a:r>
            <a:r>
              <a:rPr lang="ru-RU" sz="1200" dirty="0" err="1" smtClean="0"/>
              <a:t>continuous</a:t>
            </a:r>
            <a:r>
              <a:rPr lang="ru-RU" sz="1200" dirty="0" smtClean="0"/>
              <a:t> </a:t>
            </a:r>
            <a:r>
              <a:rPr lang="ru-RU" sz="1200" dirty="0" err="1" smtClean="0"/>
              <a:t>birch</a:t>
            </a:r>
            <a:r>
              <a:rPr lang="ru-RU" sz="1200" dirty="0" smtClean="0"/>
              <a:t> </a:t>
            </a:r>
            <a:r>
              <a:rPr lang="ru-RU" sz="1200" dirty="0" err="1" smtClean="0"/>
              <a:t>forests</a:t>
            </a:r>
            <a:r>
              <a:rPr lang="ru-RU" sz="1200" dirty="0" smtClean="0"/>
              <a:t>. </a:t>
            </a:r>
            <a:endParaRPr lang="en-US" sz="1200" dirty="0" smtClean="0"/>
          </a:p>
          <a:p>
            <a:pPr algn="just"/>
            <a:endParaRPr lang="ru-RU"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85728"/>
            <a:ext cx="6215106" cy="1857388"/>
          </a:xfrm>
        </p:spPr>
        <p:txBody>
          <a:bodyPr>
            <a:normAutofit fontScale="92500" lnSpcReduction="10000"/>
          </a:bodyPr>
          <a:lstStyle/>
          <a:p>
            <a:pPr>
              <a:buNone/>
            </a:pPr>
            <a:r>
              <a:rPr lang="en-US" sz="1400" b="1" i="1" dirty="0" err="1" smtClean="0"/>
              <a:t>Carabid</a:t>
            </a:r>
            <a:r>
              <a:rPr lang="en-US" sz="1400" b="1" i="1" dirty="0" smtClean="0"/>
              <a:t> sampling</a:t>
            </a:r>
            <a:endParaRPr lang="ru-RU" sz="1400" b="1" i="1" dirty="0" smtClean="0"/>
          </a:p>
          <a:p>
            <a:pPr algn="just">
              <a:buNone/>
            </a:pPr>
            <a:r>
              <a:rPr lang="en-US" sz="1500" dirty="0" smtClean="0"/>
              <a:t>The study was conducted in 2020. </a:t>
            </a:r>
            <a:r>
              <a:rPr lang="en-US" sz="1500" dirty="0" err="1" smtClean="0"/>
              <a:t>Carabids</a:t>
            </a:r>
            <a:r>
              <a:rPr lang="en-US" sz="1500" dirty="0" smtClean="0"/>
              <a:t> were sampled using pitfall traps in the form of plastic cups (250 cm³) with a preservative liquid (100 ml of 11% vinegar solution and 10 g of </a:t>
            </a:r>
            <a:r>
              <a:rPr lang="en-US" sz="1500" dirty="0" err="1" smtClean="0"/>
              <a:t>NaCl</a:t>
            </a:r>
            <a:r>
              <a:rPr lang="en-US" sz="1500" dirty="0" smtClean="0"/>
              <a:t>). </a:t>
            </a:r>
            <a:r>
              <a:rPr lang="ru-RU" sz="1500" b="1" dirty="0" smtClean="0"/>
              <a:t/>
            </a:r>
            <a:br>
              <a:rPr lang="ru-RU" sz="1500" b="1" dirty="0" smtClean="0"/>
            </a:br>
            <a:r>
              <a:rPr lang="ru-RU" sz="1500" dirty="0" err="1" smtClean="0"/>
              <a:t>Each</a:t>
            </a:r>
            <a:r>
              <a:rPr lang="ru-RU" sz="1500" dirty="0" smtClean="0"/>
              <a:t> </a:t>
            </a:r>
            <a:r>
              <a:rPr lang="ru-RU" sz="1500" dirty="0" err="1" smtClean="0"/>
              <a:t>treatment</a:t>
            </a:r>
            <a:r>
              <a:rPr lang="ru-RU" sz="1500" dirty="0" smtClean="0"/>
              <a:t> </a:t>
            </a:r>
            <a:r>
              <a:rPr lang="ru-RU" sz="1500" dirty="0" err="1" smtClean="0"/>
              <a:t>was</a:t>
            </a:r>
            <a:r>
              <a:rPr lang="ru-RU" sz="1500" dirty="0" smtClean="0"/>
              <a:t> </a:t>
            </a:r>
            <a:r>
              <a:rPr lang="ru-RU" sz="1500" dirty="0" err="1" smtClean="0"/>
              <a:t>repeated</a:t>
            </a:r>
            <a:r>
              <a:rPr lang="ru-RU" sz="1500" dirty="0" smtClean="0"/>
              <a:t> 5 </a:t>
            </a:r>
            <a:r>
              <a:rPr lang="ru-RU" sz="1500" dirty="0" err="1" smtClean="0"/>
              <a:t>times</a:t>
            </a:r>
            <a:r>
              <a:rPr lang="ru-RU" sz="1500" dirty="0" smtClean="0"/>
              <a:t> </a:t>
            </a:r>
            <a:r>
              <a:rPr lang="ru-RU" sz="1500" dirty="0" err="1" smtClean="0"/>
              <a:t>in</a:t>
            </a:r>
            <a:r>
              <a:rPr lang="ru-RU" sz="1500" dirty="0" smtClean="0"/>
              <a:t> </a:t>
            </a:r>
            <a:r>
              <a:rPr lang="ru-RU" sz="1500" dirty="0" err="1" smtClean="0"/>
              <a:t>each</a:t>
            </a:r>
            <a:r>
              <a:rPr lang="ru-RU" sz="1500" dirty="0" smtClean="0"/>
              <a:t> </a:t>
            </a:r>
            <a:r>
              <a:rPr lang="ru-RU" sz="1500" dirty="0" err="1" smtClean="0"/>
              <a:t>of</a:t>
            </a:r>
            <a:r>
              <a:rPr lang="ru-RU" sz="1500" dirty="0" smtClean="0"/>
              <a:t> </a:t>
            </a:r>
            <a:r>
              <a:rPr lang="ru-RU" sz="1500" dirty="0" err="1" smtClean="0"/>
              <a:t>the</a:t>
            </a:r>
            <a:r>
              <a:rPr lang="ru-RU" sz="1500" dirty="0" smtClean="0"/>
              <a:t> 3 </a:t>
            </a:r>
            <a:r>
              <a:rPr lang="ru-RU" sz="1500" dirty="0" err="1" smtClean="0"/>
              <a:t>forest</a:t>
            </a:r>
            <a:r>
              <a:rPr lang="ru-RU" sz="1500" dirty="0" smtClean="0"/>
              <a:t> </a:t>
            </a:r>
            <a:r>
              <a:rPr lang="ru-RU" sz="1500" dirty="0" err="1" smtClean="0"/>
              <a:t>type</a:t>
            </a:r>
            <a:r>
              <a:rPr lang="ru-RU" sz="1500" dirty="0" smtClean="0"/>
              <a:t>. </a:t>
            </a:r>
            <a:r>
              <a:rPr lang="ru-RU" sz="1500" dirty="0" err="1" smtClean="0"/>
              <a:t>In</a:t>
            </a:r>
            <a:r>
              <a:rPr lang="ru-RU" sz="1500" dirty="0" smtClean="0"/>
              <a:t> </a:t>
            </a:r>
            <a:r>
              <a:rPr lang="ru-RU" sz="1500" dirty="0" err="1" smtClean="0"/>
              <a:t>total</a:t>
            </a:r>
            <a:r>
              <a:rPr lang="ru-RU" sz="1500" dirty="0" smtClean="0"/>
              <a:t> 15 </a:t>
            </a:r>
            <a:r>
              <a:rPr lang="ru-RU" sz="1500" dirty="0" err="1" smtClean="0"/>
              <a:t>research</a:t>
            </a:r>
            <a:r>
              <a:rPr lang="ru-RU" sz="1500" dirty="0" smtClean="0"/>
              <a:t> </a:t>
            </a:r>
            <a:r>
              <a:rPr lang="ru-RU" sz="1500" dirty="0" err="1" smtClean="0"/>
              <a:t>sites</a:t>
            </a:r>
            <a:r>
              <a:rPr lang="ru-RU" sz="1500" dirty="0" smtClean="0"/>
              <a:t> </a:t>
            </a:r>
            <a:r>
              <a:rPr lang="ru-RU" sz="1500" dirty="0" err="1" smtClean="0"/>
              <a:t>were</a:t>
            </a:r>
            <a:r>
              <a:rPr lang="ru-RU" sz="1500" dirty="0" smtClean="0"/>
              <a:t> </a:t>
            </a:r>
            <a:r>
              <a:rPr lang="ru-RU" sz="1500" dirty="0" err="1" smtClean="0"/>
              <a:t>selected</a:t>
            </a:r>
            <a:r>
              <a:rPr lang="ru-RU" sz="1500" dirty="0" smtClean="0"/>
              <a:t>. </a:t>
            </a:r>
            <a:r>
              <a:rPr lang="ru-RU" sz="1500" dirty="0" err="1" smtClean="0"/>
              <a:t>On</a:t>
            </a:r>
            <a:r>
              <a:rPr lang="ru-RU" sz="1500" dirty="0" smtClean="0"/>
              <a:t> </a:t>
            </a:r>
            <a:r>
              <a:rPr lang="ru-RU" sz="1500" dirty="0" err="1" smtClean="0"/>
              <a:t>each</a:t>
            </a:r>
            <a:r>
              <a:rPr lang="ru-RU" sz="1500" dirty="0" smtClean="0"/>
              <a:t> </a:t>
            </a:r>
            <a:r>
              <a:rPr lang="ru-RU" sz="1500" dirty="0" err="1" smtClean="0"/>
              <a:t>site</a:t>
            </a:r>
            <a:r>
              <a:rPr lang="ru-RU" sz="1500" dirty="0" smtClean="0"/>
              <a:t> 5 </a:t>
            </a:r>
            <a:r>
              <a:rPr lang="ru-RU" sz="1500" dirty="0" err="1" smtClean="0"/>
              <a:t>traps</a:t>
            </a:r>
            <a:r>
              <a:rPr lang="ru-RU" sz="1500" dirty="0" smtClean="0"/>
              <a:t> </a:t>
            </a:r>
            <a:r>
              <a:rPr lang="ru-RU" sz="1500" dirty="0" err="1" smtClean="0"/>
              <a:t>were</a:t>
            </a:r>
            <a:r>
              <a:rPr lang="ru-RU" sz="1500" dirty="0" smtClean="0"/>
              <a:t> </a:t>
            </a:r>
            <a:r>
              <a:rPr lang="ru-RU" sz="1500" dirty="0" err="1" smtClean="0"/>
              <a:t>placed</a:t>
            </a:r>
            <a:r>
              <a:rPr lang="ru-RU" sz="1500" dirty="0" smtClean="0"/>
              <a:t> 5 </a:t>
            </a:r>
            <a:r>
              <a:rPr lang="ru-RU" sz="1500" dirty="0" err="1" smtClean="0"/>
              <a:t>m</a:t>
            </a:r>
            <a:r>
              <a:rPr lang="ru-RU" sz="1500" dirty="0" smtClean="0"/>
              <a:t> </a:t>
            </a:r>
            <a:r>
              <a:rPr lang="ru-RU" sz="1500" dirty="0" err="1" smtClean="0"/>
              <a:t>apart</a:t>
            </a:r>
            <a:r>
              <a:rPr lang="ru-RU" sz="1500" dirty="0" smtClean="0"/>
              <a:t>. </a:t>
            </a:r>
            <a:r>
              <a:rPr lang="ru-RU" sz="1500" dirty="0" err="1" smtClean="0"/>
              <a:t>The</a:t>
            </a:r>
            <a:r>
              <a:rPr lang="ru-RU" sz="1500" dirty="0" smtClean="0"/>
              <a:t> </a:t>
            </a:r>
            <a:r>
              <a:rPr lang="ru-RU" sz="1500" dirty="0" err="1" smtClean="0"/>
              <a:t>traps</a:t>
            </a:r>
            <a:r>
              <a:rPr lang="ru-RU" sz="1500" dirty="0" smtClean="0"/>
              <a:t> </a:t>
            </a:r>
            <a:r>
              <a:rPr lang="ru-RU" sz="1500" dirty="0" err="1" smtClean="0"/>
              <a:t>were</a:t>
            </a:r>
            <a:r>
              <a:rPr lang="ru-RU" sz="1500" dirty="0" smtClean="0"/>
              <a:t> </a:t>
            </a:r>
            <a:r>
              <a:rPr lang="ru-RU" sz="1500" dirty="0" err="1" smtClean="0"/>
              <a:t>checked</a:t>
            </a:r>
            <a:r>
              <a:rPr lang="ru-RU" sz="1500" dirty="0" smtClean="0"/>
              <a:t> </a:t>
            </a:r>
            <a:r>
              <a:rPr lang="ru-RU" sz="1500" dirty="0" err="1" smtClean="0"/>
              <a:t>at</a:t>
            </a:r>
            <a:r>
              <a:rPr lang="ru-RU" sz="1500" dirty="0" smtClean="0"/>
              <a:t> 10–14 </a:t>
            </a:r>
            <a:r>
              <a:rPr lang="ru-RU" sz="1500" dirty="0" err="1" smtClean="0"/>
              <a:t>day</a:t>
            </a:r>
            <a:r>
              <a:rPr lang="ru-RU" sz="1500" dirty="0" smtClean="0"/>
              <a:t> </a:t>
            </a:r>
            <a:r>
              <a:rPr lang="ru-RU" sz="1500" dirty="0" err="1" smtClean="0"/>
              <a:t>intervals</a:t>
            </a:r>
            <a:r>
              <a:rPr lang="ru-RU" sz="1500" dirty="0" smtClean="0"/>
              <a:t>. </a:t>
            </a:r>
            <a:r>
              <a:rPr lang="ru-RU" sz="1500" dirty="0" err="1" smtClean="0"/>
              <a:t>Pitfall</a:t>
            </a:r>
            <a:r>
              <a:rPr lang="ru-RU" sz="1500" dirty="0" smtClean="0"/>
              <a:t> </a:t>
            </a:r>
            <a:r>
              <a:rPr lang="ru-RU" sz="1500" dirty="0" err="1" smtClean="0"/>
              <a:t>trapping</a:t>
            </a:r>
            <a:r>
              <a:rPr lang="ru-RU" sz="1500" dirty="0" smtClean="0"/>
              <a:t> </a:t>
            </a:r>
            <a:r>
              <a:rPr lang="ru-RU" sz="1500" dirty="0" err="1" smtClean="0"/>
              <a:t>was</a:t>
            </a:r>
            <a:r>
              <a:rPr lang="ru-RU" sz="1500" dirty="0" smtClean="0"/>
              <a:t> </a:t>
            </a:r>
            <a:r>
              <a:rPr lang="ru-RU" sz="1500" dirty="0" err="1" smtClean="0"/>
              <a:t>started</a:t>
            </a:r>
            <a:r>
              <a:rPr lang="ru-RU" sz="1500" dirty="0" smtClean="0"/>
              <a:t> </a:t>
            </a:r>
            <a:r>
              <a:rPr lang="ru-RU" sz="1500" dirty="0" err="1" smtClean="0"/>
              <a:t>in</a:t>
            </a:r>
            <a:r>
              <a:rPr lang="ru-RU" sz="1500" dirty="0" smtClean="0"/>
              <a:t> </a:t>
            </a:r>
            <a:r>
              <a:rPr lang="ru-RU" sz="1500" dirty="0" err="1" smtClean="0"/>
              <a:t>the</a:t>
            </a:r>
            <a:r>
              <a:rPr lang="ru-RU" sz="1500" dirty="0" smtClean="0"/>
              <a:t> </a:t>
            </a:r>
            <a:r>
              <a:rPr lang="ru-RU" sz="1500" dirty="0" err="1" smtClean="0"/>
              <a:t>first</a:t>
            </a:r>
            <a:r>
              <a:rPr lang="ru-RU" sz="1500" dirty="0" smtClean="0"/>
              <a:t> </a:t>
            </a:r>
            <a:r>
              <a:rPr lang="ru-RU" sz="1500" dirty="0" err="1" smtClean="0"/>
              <a:t>half</a:t>
            </a:r>
            <a:r>
              <a:rPr lang="ru-RU" sz="1500" dirty="0" smtClean="0"/>
              <a:t> </a:t>
            </a:r>
            <a:r>
              <a:rPr lang="ru-RU" sz="1500" dirty="0" err="1" smtClean="0"/>
              <a:t>of</a:t>
            </a:r>
            <a:r>
              <a:rPr lang="ru-RU" sz="1500" dirty="0" smtClean="0"/>
              <a:t> </a:t>
            </a:r>
            <a:r>
              <a:rPr lang="ru-RU" sz="1500" dirty="0" err="1" smtClean="0"/>
              <a:t>April</a:t>
            </a:r>
            <a:r>
              <a:rPr lang="ru-RU" sz="1500" dirty="0" smtClean="0"/>
              <a:t> </a:t>
            </a:r>
            <a:r>
              <a:rPr lang="ru-RU" sz="1500" dirty="0" err="1" smtClean="0"/>
              <a:t>and</a:t>
            </a:r>
            <a:r>
              <a:rPr lang="ru-RU" sz="1500" dirty="0" smtClean="0"/>
              <a:t> </a:t>
            </a:r>
            <a:r>
              <a:rPr lang="ru-RU" sz="1500" dirty="0" err="1" smtClean="0"/>
              <a:t>all</a:t>
            </a:r>
            <a:r>
              <a:rPr lang="ru-RU" sz="1500" dirty="0" smtClean="0"/>
              <a:t> </a:t>
            </a:r>
            <a:r>
              <a:rPr lang="ru-RU" sz="1500" dirty="0" err="1" smtClean="0"/>
              <a:t>traps</a:t>
            </a:r>
            <a:r>
              <a:rPr lang="ru-RU" sz="1500" dirty="0" smtClean="0"/>
              <a:t> </a:t>
            </a:r>
            <a:r>
              <a:rPr lang="ru-RU" sz="1500" dirty="0" err="1" smtClean="0"/>
              <a:t>were</a:t>
            </a:r>
            <a:r>
              <a:rPr lang="ru-RU" sz="1500" dirty="0" smtClean="0"/>
              <a:t> </a:t>
            </a:r>
            <a:r>
              <a:rPr lang="ru-RU" sz="1500" dirty="0" err="1" smtClean="0"/>
              <a:t>removed</a:t>
            </a:r>
            <a:r>
              <a:rPr lang="ru-RU" sz="1500" dirty="0" smtClean="0"/>
              <a:t> </a:t>
            </a:r>
            <a:r>
              <a:rPr lang="ru-RU" sz="1500" dirty="0" err="1" smtClean="0"/>
              <a:t>at</a:t>
            </a:r>
            <a:r>
              <a:rPr lang="ru-RU" sz="1500" dirty="0" smtClean="0"/>
              <a:t> </a:t>
            </a:r>
            <a:r>
              <a:rPr lang="ru-RU" sz="1500" dirty="0" err="1" smtClean="0"/>
              <a:t>the</a:t>
            </a:r>
            <a:r>
              <a:rPr lang="ru-RU" sz="1500" dirty="0" smtClean="0"/>
              <a:t> </a:t>
            </a:r>
            <a:r>
              <a:rPr lang="ru-RU" sz="1500" dirty="0" err="1" smtClean="0"/>
              <a:t>beginning</a:t>
            </a:r>
            <a:r>
              <a:rPr lang="ru-RU" sz="1500" dirty="0" smtClean="0"/>
              <a:t> </a:t>
            </a:r>
            <a:r>
              <a:rPr lang="ru-RU" sz="1500" dirty="0" err="1" smtClean="0"/>
              <a:t>of</a:t>
            </a:r>
            <a:r>
              <a:rPr lang="ru-RU" sz="1500" dirty="0" smtClean="0"/>
              <a:t> </a:t>
            </a:r>
            <a:r>
              <a:rPr lang="ru-RU" sz="1500" dirty="0" err="1" smtClean="0"/>
              <a:t>November</a:t>
            </a:r>
            <a:r>
              <a:rPr lang="ru-RU" sz="1500" dirty="0" smtClean="0"/>
              <a:t>. </a:t>
            </a:r>
            <a:r>
              <a:rPr lang="ru-RU" sz="1500" dirty="0" err="1" smtClean="0"/>
              <a:t>Ground</a:t>
            </a:r>
            <a:r>
              <a:rPr lang="ru-RU" sz="1500" dirty="0" smtClean="0"/>
              <a:t> </a:t>
            </a:r>
            <a:r>
              <a:rPr lang="ru-RU" sz="1500" dirty="0" err="1" smtClean="0"/>
              <a:t>beetle</a:t>
            </a:r>
            <a:r>
              <a:rPr lang="ru-RU" sz="1500" dirty="0" smtClean="0"/>
              <a:t> </a:t>
            </a:r>
            <a:r>
              <a:rPr lang="ru-RU" sz="1500" dirty="0" err="1" smtClean="0"/>
              <a:t>species</a:t>
            </a:r>
            <a:r>
              <a:rPr lang="ru-RU" sz="1500" dirty="0" smtClean="0"/>
              <a:t> </a:t>
            </a:r>
            <a:r>
              <a:rPr lang="ru-RU" sz="1500" dirty="0" err="1" smtClean="0"/>
              <a:t>were</a:t>
            </a:r>
            <a:r>
              <a:rPr lang="ru-RU" sz="1500" dirty="0" smtClean="0"/>
              <a:t> </a:t>
            </a:r>
            <a:r>
              <a:rPr lang="ru-RU" sz="1500" dirty="0" err="1" smtClean="0"/>
              <a:t>identified</a:t>
            </a:r>
            <a:r>
              <a:rPr lang="ru-RU" sz="1500" dirty="0" smtClean="0"/>
              <a:t> </a:t>
            </a:r>
            <a:r>
              <a:rPr lang="ru-RU" sz="1500" dirty="0" err="1" smtClean="0"/>
              <a:t>according</a:t>
            </a:r>
            <a:r>
              <a:rPr lang="ru-RU" sz="1500" dirty="0" smtClean="0"/>
              <a:t> </a:t>
            </a:r>
            <a:r>
              <a:rPr lang="ru-RU" sz="1500" dirty="0" err="1" smtClean="0"/>
              <a:t>to</a:t>
            </a:r>
            <a:r>
              <a:rPr lang="ru-RU" sz="1500" dirty="0" smtClean="0"/>
              <a:t> </a:t>
            </a:r>
            <a:r>
              <a:rPr lang="ru-RU" sz="1500" dirty="0" err="1" smtClean="0"/>
              <a:t>Freude</a:t>
            </a:r>
            <a:r>
              <a:rPr lang="ru-RU" sz="1500" dirty="0" smtClean="0"/>
              <a:t> </a:t>
            </a:r>
            <a:r>
              <a:rPr lang="ru-RU" sz="1500" dirty="0" err="1" smtClean="0"/>
              <a:t>et</a:t>
            </a:r>
            <a:r>
              <a:rPr lang="ru-RU" sz="1500" dirty="0" smtClean="0"/>
              <a:t> </a:t>
            </a:r>
            <a:r>
              <a:rPr lang="ru-RU" sz="1500" dirty="0" err="1" smtClean="0"/>
              <a:t>al</a:t>
            </a:r>
            <a:r>
              <a:rPr lang="ru-RU" sz="1500" dirty="0" smtClean="0"/>
              <a:t>. (2004) </a:t>
            </a:r>
            <a:endParaRPr lang="ru-RU" sz="1500" dirty="0"/>
          </a:p>
        </p:txBody>
      </p:sp>
      <p:sp>
        <p:nvSpPr>
          <p:cNvPr id="4" name="Содержимое 3"/>
          <p:cNvSpPr>
            <a:spLocks noGrp="1"/>
          </p:cNvSpPr>
          <p:nvPr>
            <p:ph sz="half" idx="2"/>
          </p:nvPr>
        </p:nvSpPr>
        <p:spPr>
          <a:xfrm>
            <a:off x="357158" y="2285992"/>
            <a:ext cx="6429420" cy="3643338"/>
          </a:xfrm>
        </p:spPr>
        <p:txBody>
          <a:bodyPr>
            <a:noAutofit/>
          </a:bodyPr>
          <a:lstStyle/>
          <a:p>
            <a:pPr algn="just">
              <a:buNone/>
            </a:pPr>
            <a:r>
              <a:rPr lang="en-US" sz="1400" b="1" i="1" dirty="0" smtClean="0"/>
              <a:t>Data analysis</a:t>
            </a:r>
            <a:endParaRPr lang="ru-RU" sz="1400" b="1" i="1" dirty="0" smtClean="0"/>
          </a:p>
          <a:p>
            <a:pPr algn="just">
              <a:buNone/>
            </a:pPr>
            <a:r>
              <a:rPr lang="en-US" sz="1400" dirty="0" smtClean="0"/>
              <a:t>Habitat association of </a:t>
            </a:r>
            <a:r>
              <a:rPr lang="en-US" sz="1400" dirty="0" err="1" smtClean="0"/>
              <a:t>carabid</a:t>
            </a:r>
            <a:r>
              <a:rPr lang="en-US" sz="1400" dirty="0" smtClean="0"/>
              <a:t> species was determined on the basis of main habitat preference: habitat generalists, peat bog, forest and open habitats. Ground beetles were classified according to mean body sizes into following categories: small (0–5 mm), medium (6–10 mm), large (11–15 mm) and largest (˃15 mm). The degree of hind wing development was defined as: </a:t>
            </a:r>
            <a:r>
              <a:rPr lang="en-US" sz="1400" dirty="0" err="1" smtClean="0"/>
              <a:t>brachypterous</a:t>
            </a:r>
            <a:r>
              <a:rPr lang="en-US" sz="1400" dirty="0" smtClean="0"/>
              <a:t> (short or no wings), </a:t>
            </a:r>
            <a:r>
              <a:rPr lang="en-US" sz="1400" dirty="0" err="1" smtClean="0"/>
              <a:t>macropterous</a:t>
            </a:r>
            <a:r>
              <a:rPr lang="en-US" sz="1400" dirty="0" smtClean="0"/>
              <a:t> (long wings), and dimorphic (both forms present). Data about habitat preferences, body size and wing morphology were gathered from </a:t>
            </a:r>
            <a:r>
              <a:rPr lang="en-US" sz="1400" dirty="0" err="1" smtClean="0"/>
              <a:t>Freude</a:t>
            </a:r>
            <a:r>
              <a:rPr lang="en-US" sz="1400" dirty="0" smtClean="0"/>
              <a:t> et al. (2004), </a:t>
            </a:r>
            <a:r>
              <a:rPr lang="en-US" sz="1400" dirty="0" err="1" smtClean="0"/>
              <a:t>Aleksandrowicz</a:t>
            </a:r>
            <a:r>
              <a:rPr lang="en-US" sz="1400" dirty="0" smtClean="0"/>
              <a:t> (2014) and personal measurements.</a:t>
            </a:r>
            <a:endParaRPr lang="ru-RU" sz="1400" b="1" dirty="0" smtClean="0"/>
          </a:p>
          <a:p>
            <a:pPr algn="just">
              <a:buNone/>
            </a:pPr>
            <a:r>
              <a:rPr lang="ru-RU" sz="1400" dirty="0" err="1" smtClean="0"/>
              <a:t>To</a:t>
            </a:r>
            <a:r>
              <a:rPr lang="ru-RU" sz="1400" dirty="0" smtClean="0"/>
              <a:t> </a:t>
            </a:r>
            <a:r>
              <a:rPr lang="ru-RU" sz="1400" dirty="0" err="1" smtClean="0"/>
              <a:t>estimate</a:t>
            </a:r>
            <a:r>
              <a:rPr lang="ru-RU" sz="1400" dirty="0" smtClean="0"/>
              <a:t> </a:t>
            </a:r>
            <a:r>
              <a:rPr lang="ru-RU" sz="1400" dirty="0" err="1" smtClean="0"/>
              <a:t>the</a:t>
            </a:r>
            <a:r>
              <a:rPr lang="ru-RU" sz="1400" dirty="0" smtClean="0"/>
              <a:t> </a:t>
            </a:r>
            <a:r>
              <a:rPr lang="ru-RU" sz="1400" dirty="0" err="1" smtClean="0"/>
              <a:t>potential</a:t>
            </a:r>
            <a:r>
              <a:rPr lang="ru-RU" sz="1400" dirty="0" smtClean="0"/>
              <a:t> </a:t>
            </a:r>
            <a:r>
              <a:rPr lang="ru-RU" sz="1400" dirty="0" err="1" smtClean="0"/>
              <a:t>number</a:t>
            </a:r>
            <a:r>
              <a:rPr lang="ru-RU" sz="1400" dirty="0" smtClean="0"/>
              <a:t> </a:t>
            </a:r>
            <a:r>
              <a:rPr lang="ru-RU" sz="1400" dirty="0" err="1" smtClean="0"/>
              <a:t>of</a:t>
            </a:r>
            <a:r>
              <a:rPr lang="ru-RU" sz="1400" dirty="0" smtClean="0"/>
              <a:t> </a:t>
            </a:r>
            <a:r>
              <a:rPr lang="ru-RU" sz="1400" dirty="0" err="1" smtClean="0"/>
              <a:t>species</a:t>
            </a:r>
            <a:r>
              <a:rPr lang="ru-RU" sz="1400" dirty="0" smtClean="0"/>
              <a:t>, </a:t>
            </a:r>
            <a:r>
              <a:rPr lang="ru-RU" sz="1400" dirty="0" err="1" smtClean="0"/>
              <a:t>the</a:t>
            </a:r>
            <a:r>
              <a:rPr lang="ru-RU" sz="1400" dirty="0" smtClean="0"/>
              <a:t> </a:t>
            </a:r>
            <a:r>
              <a:rPr lang="ru-RU" sz="1400" dirty="0" err="1" smtClean="0"/>
              <a:t>estimators</a:t>
            </a:r>
            <a:r>
              <a:rPr lang="ru-RU" sz="1400" dirty="0" smtClean="0"/>
              <a:t> </a:t>
            </a:r>
            <a:r>
              <a:rPr lang="ru-RU" sz="1400" dirty="0" err="1" smtClean="0"/>
              <a:t>Chao</a:t>
            </a:r>
            <a:r>
              <a:rPr lang="ru-RU" sz="1400" dirty="0" smtClean="0"/>
              <a:t> 2 </a:t>
            </a:r>
            <a:r>
              <a:rPr lang="ru-RU" sz="1400" dirty="0" err="1" smtClean="0"/>
              <a:t>and</a:t>
            </a:r>
            <a:r>
              <a:rPr lang="ru-RU" sz="1400" dirty="0" smtClean="0"/>
              <a:t> </a:t>
            </a:r>
            <a:r>
              <a:rPr lang="ru-RU" sz="1400" dirty="0" err="1" smtClean="0"/>
              <a:t>Jackknife</a:t>
            </a:r>
            <a:r>
              <a:rPr lang="ru-RU" sz="1400" dirty="0" smtClean="0"/>
              <a:t> 2 </a:t>
            </a:r>
            <a:r>
              <a:rPr lang="ru-RU" sz="1400" dirty="0" err="1" smtClean="0"/>
              <a:t>were</a:t>
            </a:r>
            <a:r>
              <a:rPr lang="ru-RU" sz="1400" dirty="0" smtClean="0"/>
              <a:t> </a:t>
            </a:r>
            <a:r>
              <a:rPr lang="ru-RU" sz="1400" dirty="0" err="1" smtClean="0"/>
              <a:t>used</a:t>
            </a:r>
            <a:r>
              <a:rPr lang="ru-RU" sz="1400" dirty="0" smtClean="0"/>
              <a:t>. </a:t>
            </a:r>
            <a:r>
              <a:rPr lang="ru-RU" sz="1400" dirty="0" err="1" smtClean="0"/>
              <a:t>To</a:t>
            </a:r>
            <a:r>
              <a:rPr lang="ru-RU" sz="1400" dirty="0" smtClean="0"/>
              <a:t> </a:t>
            </a:r>
            <a:r>
              <a:rPr lang="ru-RU" sz="1400" dirty="0" err="1" smtClean="0"/>
              <a:t>examine</a:t>
            </a:r>
            <a:r>
              <a:rPr lang="ru-RU" sz="1400" dirty="0" smtClean="0"/>
              <a:t> </a:t>
            </a:r>
            <a:r>
              <a:rPr lang="ru-RU" sz="1400" dirty="0" err="1" smtClean="0"/>
              <a:t>the</a:t>
            </a:r>
            <a:r>
              <a:rPr lang="ru-RU" sz="1400" dirty="0" smtClean="0"/>
              <a:t> </a:t>
            </a:r>
            <a:r>
              <a:rPr lang="ru-RU" sz="1400" dirty="0" err="1" smtClean="0"/>
              <a:t>carabid</a:t>
            </a:r>
            <a:r>
              <a:rPr lang="ru-RU" sz="1400" dirty="0" smtClean="0"/>
              <a:t> </a:t>
            </a:r>
            <a:r>
              <a:rPr lang="ru-RU" sz="1400" dirty="0" err="1" smtClean="0"/>
              <a:t>diversity</a:t>
            </a:r>
            <a:r>
              <a:rPr lang="ru-RU" sz="1400" dirty="0" smtClean="0"/>
              <a:t>, </a:t>
            </a:r>
            <a:r>
              <a:rPr lang="ru-RU" sz="1400" dirty="0" err="1" smtClean="0"/>
              <a:t>Shannon</a:t>
            </a:r>
            <a:r>
              <a:rPr lang="ru-RU" sz="1400" dirty="0" smtClean="0"/>
              <a:t> (H’) </a:t>
            </a:r>
            <a:r>
              <a:rPr lang="ru-RU" sz="1400" dirty="0" err="1" smtClean="0"/>
              <a:t>and</a:t>
            </a:r>
            <a:r>
              <a:rPr lang="ru-RU" sz="1400" dirty="0" smtClean="0"/>
              <a:t> </a:t>
            </a:r>
            <a:r>
              <a:rPr lang="ru-RU" sz="1400" dirty="0" err="1" smtClean="0"/>
              <a:t>Pielou’s</a:t>
            </a:r>
            <a:r>
              <a:rPr lang="ru-RU" sz="1400" dirty="0" smtClean="0"/>
              <a:t> </a:t>
            </a:r>
            <a:r>
              <a:rPr lang="ru-RU" sz="1400" dirty="0" err="1" smtClean="0"/>
              <a:t>evenness</a:t>
            </a:r>
            <a:r>
              <a:rPr lang="ru-RU" sz="1400" dirty="0" smtClean="0"/>
              <a:t> (J’) </a:t>
            </a:r>
            <a:r>
              <a:rPr lang="ru-RU" sz="1400" dirty="0" err="1" smtClean="0"/>
              <a:t>indexes</a:t>
            </a:r>
            <a:r>
              <a:rPr lang="ru-RU" sz="1400" dirty="0" smtClean="0"/>
              <a:t> </a:t>
            </a:r>
            <a:r>
              <a:rPr lang="ru-RU" sz="1400" dirty="0" err="1" smtClean="0"/>
              <a:t>were</a:t>
            </a:r>
            <a:r>
              <a:rPr lang="ru-RU" sz="1400" dirty="0" smtClean="0"/>
              <a:t> </a:t>
            </a:r>
            <a:r>
              <a:rPr lang="ru-RU" sz="1400" dirty="0" err="1" smtClean="0"/>
              <a:t>calculated</a:t>
            </a:r>
            <a:r>
              <a:rPr lang="ru-RU" sz="1400" dirty="0" smtClean="0"/>
              <a:t>. </a:t>
            </a:r>
            <a:r>
              <a:rPr lang="ru-RU" sz="1400" dirty="0" err="1" smtClean="0"/>
              <a:t>Prior</a:t>
            </a:r>
            <a:r>
              <a:rPr lang="ru-RU" sz="1400" dirty="0" smtClean="0"/>
              <a:t> </a:t>
            </a:r>
            <a:r>
              <a:rPr lang="ru-RU" sz="1400" dirty="0" err="1" smtClean="0"/>
              <a:t>to</a:t>
            </a:r>
            <a:r>
              <a:rPr lang="ru-RU" sz="1400" dirty="0" smtClean="0"/>
              <a:t> </a:t>
            </a:r>
            <a:r>
              <a:rPr lang="ru-RU" sz="1400" dirty="0" err="1" smtClean="0"/>
              <a:t>the</a:t>
            </a:r>
            <a:r>
              <a:rPr lang="ru-RU" sz="1400" dirty="0" smtClean="0"/>
              <a:t> </a:t>
            </a:r>
            <a:r>
              <a:rPr lang="ru-RU" sz="1400" dirty="0" err="1" smtClean="0"/>
              <a:t>analyses</a:t>
            </a:r>
            <a:r>
              <a:rPr lang="ru-RU" sz="1400" dirty="0" smtClean="0"/>
              <a:t>, </a:t>
            </a:r>
            <a:r>
              <a:rPr lang="ru-RU" sz="1400" dirty="0" err="1" smtClean="0"/>
              <a:t>the</a:t>
            </a:r>
            <a:r>
              <a:rPr lang="ru-RU" sz="1400" dirty="0" smtClean="0"/>
              <a:t> </a:t>
            </a:r>
            <a:r>
              <a:rPr lang="ru-RU" sz="1400" dirty="0" err="1" smtClean="0"/>
              <a:t>data</a:t>
            </a:r>
            <a:r>
              <a:rPr lang="ru-RU" sz="1400" dirty="0" smtClean="0"/>
              <a:t> </a:t>
            </a:r>
            <a:r>
              <a:rPr lang="ru-RU" sz="1400" dirty="0" err="1" smtClean="0"/>
              <a:t>were</a:t>
            </a:r>
            <a:r>
              <a:rPr lang="ru-RU" sz="1400" dirty="0" smtClean="0"/>
              <a:t> </a:t>
            </a:r>
            <a:r>
              <a:rPr lang="ru-RU" sz="1400" dirty="0" err="1" smtClean="0"/>
              <a:t>tested</a:t>
            </a:r>
            <a:r>
              <a:rPr lang="ru-RU" sz="1400" dirty="0" smtClean="0"/>
              <a:t> </a:t>
            </a:r>
            <a:r>
              <a:rPr lang="ru-RU" sz="1400" dirty="0" err="1" smtClean="0"/>
              <a:t>for</a:t>
            </a:r>
            <a:r>
              <a:rPr lang="ru-RU" sz="1400" dirty="0" smtClean="0"/>
              <a:t> </a:t>
            </a:r>
            <a:r>
              <a:rPr lang="ru-RU" sz="1400" dirty="0" err="1" smtClean="0"/>
              <a:t>normality</a:t>
            </a:r>
            <a:r>
              <a:rPr lang="ru-RU" sz="1400" dirty="0" smtClean="0"/>
              <a:t> </a:t>
            </a:r>
            <a:r>
              <a:rPr lang="ru-RU" sz="1400" dirty="0" err="1" smtClean="0"/>
              <a:t>using</a:t>
            </a:r>
            <a:r>
              <a:rPr lang="ru-RU" sz="1400" dirty="0" smtClean="0"/>
              <a:t> </a:t>
            </a:r>
            <a:r>
              <a:rPr lang="ru-RU" sz="1400" dirty="0" err="1" smtClean="0"/>
              <a:t>Shapiro</a:t>
            </a:r>
            <a:r>
              <a:rPr lang="ru-RU" sz="1400" dirty="0" smtClean="0"/>
              <a:t>–</a:t>
            </a:r>
            <a:r>
              <a:rPr lang="ru-RU" sz="1400" dirty="0" err="1" smtClean="0"/>
              <a:t>Wilk</a:t>
            </a:r>
            <a:r>
              <a:rPr lang="ru-RU" sz="1400" dirty="0" smtClean="0"/>
              <a:t> </a:t>
            </a:r>
            <a:r>
              <a:rPr lang="ru-RU" sz="1400" dirty="0" err="1" smtClean="0"/>
              <a:t>normality</a:t>
            </a:r>
            <a:r>
              <a:rPr lang="ru-RU" sz="1400" dirty="0" smtClean="0"/>
              <a:t> </a:t>
            </a:r>
            <a:r>
              <a:rPr lang="ru-RU" sz="1400" dirty="0" err="1" smtClean="0"/>
              <a:t>test</a:t>
            </a:r>
            <a:r>
              <a:rPr lang="ru-RU" sz="1400" dirty="0" smtClean="0"/>
              <a:t>. </a:t>
            </a:r>
            <a:r>
              <a:rPr lang="ru-RU" sz="1400" dirty="0" err="1" smtClean="0"/>
              <a:t>Differences</a:t>
            </a:r>
            <a:r>
              <a:rPr lang="ru-RU" sz="1400" dirty="0" smtClean="0"/>
              <a:t> </a:t>
            </a:r>
            <a:r>
              <a:rPr lang="ru-RU" sz="1400" dirty="0" err="1" smtClean="0"/>
              <a:t>of</a:t>
            </a:r>
            <a:r>
              <a:rPr lang="ru-RU" sz="1400" dirty="0" smtClean="0"/>
              <a:t> </a:t>
            </a:r>
            <a:r>
              <a:rPr lang="ru-RU" sz="1400" dirty="0" err="1" smtClean="0"/>
              <a:t>ground</a:t>
            </a:r>
            <a:r>
              <a:rPr lang="ru-RU" sz="1400" dirty="0" smtClean="0"/>
              <a:t> </a:t>
            </a:r>
            <a:r>
              <a:rPr lang="ru-RU" sz="1400" dirty="0" err="1" smtClean="0"/>
              <a:t>beetle</a:t>
            </a:r>
            <a:r>
              <a:rPr lang="ru-RU" sz="1400" dirty="0" smtClean="0"/>
              <a:t> </a:t>
            </a:r>
            <a:r>
              <a:rPr lang="ru-RU" sz="1400" dirty="0" err="1" smtClean="0"/>
              <a:t>species</a:t>
            </a:r>
            <a:r>
              <a:rPr lang="ru-RU" sz="1400" dirty="0" smtClean="0"/>
              <a:t> </a:t>
            </a:r>
            <a:r>
              <a:rPr lang="ru-RU" sz="1400" dirty="0" err="1" smtClean="0"/>
              <a:t>richness</a:t>
            </a:r>
            <a:r>
              <a:rPr lang="ru-RU" sz="1400" dirty="0" smtClean="0"/>
              <a:t>, </a:t>
            </a:r>
            <a:r>
              <a:rPr lang="ru-RU" sz="1400" dirty="0" err="1" smtClean="0"/>
              <a:t>abundances</a:t>
            </a:r>
            <a:r>
              <a:rPr lang="ru-RU" sz="1400" dirty="0" smtClean="0"/>
              <a:t>, </a:t>
            </a:r>
            <a:r>
              <a:rPr lang="ru-RU" sz="1400" dirty="0" err="1" smtClean="0"/>
              <a:t>Shannon</a:t>
            </a:r>
            <a:r>
              <a:rPr lang="ru-RU" sz="1400" dirty="0" smtClean="0"/>
              <a:t>–</a:t>
            </a:r>
            <a:r>
              <a:rPr lang="ru-RU" sz="1400" dirty="0" err="1" smtClean="0"/>
              <a:t>Wiener</a:t>
            </a:r>
            <a:r>
              <a:rPr lang="ru-RU" sz="1400" dirty="0" smtClean="0"/>
              <a:t> </a:t>
            </a:r>
            <a:r>
              <a:rPr lang="ru-RU" sz="1400" dirty="0" err="1" smtClean="0"/>
              <a:t>diversity</a:t>
            </a:r>
            <a:r>
              <a:rPr lang="ru-RU" sz="1400" dirty="0" smtClean="0"/>
              <a:t>, </a:t>
            </a:r>
            <a:r>
              <a:rPr lang="ru-RU" sz="1400" dirty="0" err="1" smtClean="0"/>
              <a:t>habitat</a:t>
            </a:r>
            <a:r>
              <a:rPr lang="ru-RU" sz="1400" dirty="0" smtClean="0"/>
              <a:t> </a:t>
            </a:r>
            <a:r>
              <a:rPr lang="ru-RU" sz="1400" dirty="0" err="1" smtClean="0"/>
              <a:t>preferences</a:t>
            </a:r>
            <a:r>
              <a:rPr lang="ru-RU" sz="1400" dirty="0" smtClean="0"/>
              <a:t> </a:t>
            </a:r>
            <a:r>
              <a:rPr lang="ru-RU" sz="1400" dirty="0" err="1" smtClean="0"/>
              <a:t>and</a:t>
            </a:r>
            <a:r>
              <a:rPr lang="ru-RU" sz="1400" dirty="0" smtClean="0"/>
              <a:t> </a:t>
            </a:r>
            <a:r>
              <a:rPr lang="ru-RU" sz="1400" dirty="0" err="1" smtClean="0"/>
              <a:t>morphological</a:t>
            </a:r>
            <a:r>
              <a:rPr lang="ru-RU" sz="1400" dirty="0" smtClean="0"/>
              <a:t> </a:t>
            </a:r>
            <a:r>
              <a:rPr lang="ru-RU" sz="1400" dirty="0" err="1" smtClean="0"/>
              <a:t>characteristics</a:t>
            </a:r>
            <a:r>
              <a:rPr lang="ru-RU" sz="1400" dirty="0" smtClean="0"/>
              <a:t> </a:t>
            </a:r>
            <a:r>
              <a:rPr lang="ru-RU" sz="1400" dirty="0" err="1" smtClean="0"/>
              <a:t>were</a:t>
            </a:r>
            <a:r>
              <a:rPr lang="ru-RU" sz="1400" dirty="0" smtClean="0"/>
              <a:t> </a:t>
            </a:r>
            <a:r>
              <a:rPr lang="ru-RU" sz="1400" dirty="0" err="1" smtClean="0"/>
              <a:t>examined</a:t>
            </a:r>
            <a:r>
              <a:rPr lang="ru-RU" sz="1400" dirty="0" smtClean="0"/>
              <a:t> </a:t>
            </a:r>
            <a:r>
              <a:rPr lang="ru-RU" sz="1400" dirty="0" err="1" smtClean="0"/>
              <a:t>using</a:t>
            </a:r>
            <a:r>
              <a:rPr lang="ru-RU" sz="1400" dirty="0" smtClean="0"/>
              <a:t> </a:t>
            </a:r>
            <a:r>
              <a:rPr lang="ru-RU" sz="1400" dirty="0" err="1" smtClean="0"/>
              <a:t>Kruskal</a:t>
            </a:r>
            <a:r>
              <a:rPr lang="ru-RU" sz="1400" dirty="0" smtClean="0"/>
              <a:t>–</a:t>
            </a:r>
            <a:r>
              <a:rPr lang="ru-RU" sz="1400" dirty="0" err="1" smtClean="0"/>
              <a:t>Wallis</a:t>
            </a:r>
            <a:r>
              <a:rPr lang="ru-RU" sz="1400" dirty="0" smtClean="0"/>
              <a:t> </a:t>
            </a:r>
            <a:r>
              <a:rPr lang="ru-RU" sz="1400" dirty="0" err="1" smtClean="0"/>
              <a:t>test</a:t>
            </a:r>
            <a:r>
              <a:rPr lang="ru-RU" sz="1400" dirty="0" smtClean="0"/>
              <a:t> </a:t>
            </a:r>
            <a:r>
              <a:rPr lang="ru-RU" sz="1400" dirty="0" err="1" smtClean="0"/>
              <a:t>with</a:t>
            </a:r>
            <a:r>
              <a:rPr lang="ru-RU" sz="1400" dirty="0" smtClean="0"/>
              <a:t> </a:t>
            </a:r>
            <a:r>
              <a:rPr lang="ru-RU" sz="1400" dirty="0" err="1" smtClean="0"/>
              <a:t>Dunn’s</a:t>
            </a:r>
            <a:r>
              <a:rPr lang="ru-RU" sz="1400" dirty="0" smtClean="0"/>
              <a:t> </a:t>
            </a:r>
            <a:r>
              <a:rPr lang="ru-RU" sz="1400" dirty="0" err="1" smtClean="0"/>
              <a:t>post</a:t>
            </a:r>
            <a:r>
              <a:rPr lang="ru-RU" sz="1400" dirty="0" smtClean="0"/>
              <a:t> </a:t>
            </a:r>
            <a:r>
              <a:rPr lang="ru-RU" sz="1400" dirty="0" err="1" smtClean="0"/>
              <a:t>hoc</a:t>
            </a:r>
            <a:r>
              <a:rPr lang="ru-RU" sz="1400" dirty="0" smtClean="0"/>
              <a:t> </a:t>
            </a:r>
            <a:r>
              <a:rPr lang="ru-RU" sz="1400" dirty="0" err="1" smtClean="0"/>
              <a:t>test</a:t>
            </a:r>
            <a:r>
              <a:rPr lang="ru-RU" sz="1400" dirty="0" smtClean="0"/>
              <a:t> (</a:t>
            </a:r>
            <a:r>
              <a:rPr lang="ru-RU" sz="1400" dirty="0" err="1" smtClean="0"/>
              <a:t>the</a:t>
            </a:r>
            <a:r>
              <a:rPr lang="ru-RU" sz="1400" dirty="0" smtClean="0"/>
              <a:t> </a:t>
            </a:r>
            <a:r>
              <a:rPr lang="ru-RU" sz="1400" dirty="0" err="1" smtClean="0"/>
              <a:t>level</a:t>
            </a:r>
            <a:r>
              <a:rPr lang="ru-RU" sz="1400" dirty="0" smtClean="0"/>
              <a:t> </a:t>
            </a:r>
            <a:r>
              <a:rPr lang="ru-RU" sz="1400" dirty="0" err="1" smtClean="0"/>
              <a:t>of</a:t>
            </a:r>
            <a:r>
              <a:rPr lang="ru-RU" sz="1400" dirty="0" smtClean="0"/>
              <a:t> </a:t>
            </a:r>
            <a:r>
              <a:rPr lang="ru-RU" sz="1400" dirty="0" err="1" smtClean="0"/>
              <a:t>significance</a:t>
            </a:r>
            <a:r>
              <a:rPr lang="ru-RU" sz="1400" dirty="0" smtClean="0"/>
              <a:t> P &lt; 0.05, </a:t>
            </a:r>
            <a:r>
              <a:rPr lang="ru-RU" sz="1400" dirty="0" err="1" smtClean="0"/>
              <a:t>tests</a:t>
            </a:r>
            <a:r>
              <a:rPr lang="ru-RU" sz="1400" dirty="0" smtClean="0"/>
              <a:t> </a:t>
            </a:r>
            <a:r>
              <a:rPr lang="ru-RU" sz="1400" dirty="0" err="1" smtClean="0"/>
              <a:t>with</a:t>
            </a:r>
            <a:r>
              <a:rPr lang="ru-RU" sz="1400" dirty="0" smtClean="0"/>
              <a:t> </a:t>
            </a:r>
            <a:r>
              <a:rPr lang="ru-RU" sz="1400" dirty="0" err="1" smtClean="0"/>
              <a:t>Bonferroni</a:t>
            </a:r>
            <a:r>
              <a:rPr lang="ru-RU" sz="1400" dirty="0" smtClean="0"/>
              <a:t> </a:t>
            </a:r>
            <a:r>
              <a:rPr lang="ru-RU" sz="1400" dirty="0" err="1" smtClean="0"/>
              <a:t>correction</a:t>
            </a:r>
            <a:r>
              <a:rPr lang="ru-RU" sz="1400" dirty="0" smtClean="0"/>
              <a:t>). </a:t>
            </a:r>
            <a:r>
              <a:rPr lang="ru-RU" sz="1400" dirty="0" err="1" smtClean="0"/>
              <a:t>Non-metric</a:t>
            </a:r>
            <a:r>
              <a:rPr lang="ru-RU" sz="1400" dirty="0" smtClean="0"/>
              <a:t> </a:t>
            </a:r>
            <a:r>
              <a:rPr lang="ru-RU" sz="1400" dirty="0" err="1" smtClean="0"/>
              <a:t>multidimensional</a:t>
            </a:r>
            <a:r>
              <a:rPr lang="ru-RU" sz="1400" dirty="0" smtClean="0"/>
              <a:t> </a:t>
            </a:r>
            <a:r>
              <a:rPr lang="ru-RU" sz="1400" dirty="0" err="1" smtClean="0"/>
              <a:t>scaling</a:t>
            </a:r>
            <a:r>
              <a:rPr lang="ru-RU" sz="1400" dirty="0" smtClean="0"/>
              <a:t> (NMDS) </a:t>
            </a:r>
            <a:r>
              <a:rPr lang="ru-RU" sz="1400" dirty="0" err="1" smtClean="0"/>
              <a:t>based</a:t>
            </a:r>
            <a:r>
              <a:rPr lang="ru-RU" sz="1400" dirty="0" smtClean="0"/>
              <a:t> </a:t>
            </a:r>
            <a:r>
              <a:rPr lang="ru-RU" sz="1400" dirty="0" err="1" smtClean="0"/>
              <a:t>on</a:t>
            </a:r>
            <a:r>
              <a:rPr lang="ru-RU" sz="1400" dirty="0" smtClean="0"/>
              <a:t> </a:t>
            </a:r>
            <a:r>
              <a:rPr lang="ru-RU" sz="1400" dirty="0" err="1" smtClean="0"/>
              <a:t>the</a:t>
            </a:r>
            <a:r>
              <a:rPr lang="ru-RU" sz="1400" dirty="0" smtClean="0"/>
              <a:t> </a:t>
            </a:r>
            <a:r>
              <a:rPr lang="ru-RU" sz="1400" dirty="0" err="1" smtClean="0"/>
              <a:t>Bray-Curtis</a:t>
            </a:r>
            <a:r>
              <a:rPr lang="ru-RU" sz="1400" dirty="0" smtClean="0"/>
              <a:t> </a:t>
            </a:r>
            <a:r>
              <a:rPr lang="ru-RU" sz="1400" dirty="0" err="1" smtClean="0"/>
              <a:t>similarity</a:t>
            </a:r>
            <a:r>
              <a:rPr lang="ru-RU" sz="1400" dirty="0" smtClean="0"/>
              <a:t> </a:t>
            </a:r>
            <a:r>
              <a:rPr lang="ru-RU" sz="1400" dirty="0" err="1" smtClean="0"/>
              <a:t>index</a:t>
            </a:r>
            <a:r>
              <a:rPr lang="ru-RU" sz="1400" dirty="0" smtClean="0"/>
              <a:t> </a:t>
            </a:r>
            <a:r>
              <a:rPr lang="ru-RU" sz="1400" dirty="0" err="1" smtClean="0"/>
              <a:t>and</a:t>
            </a:r>
            <a:r>
              <a:rPr lang="ru-RU" sz="1400" dirty="0" smtClean="0"/>
              <a:t> </a:t>
            </a:r>
            <a:r>
              <a:rPr lang="ru-RU" sz="1400" dirty="0" err="1" smtClean="0"/>
              <a:t>analysis</a:t>
            </a:r>
            <a:r>
              <a:rPr lang="ru-RU" sz="1400" dirty="0" smtClean="0"/>
              <a:t> </a:t>
            </a:r>
            <a:r>
              <a:rPr lang="ru-RU" sz="1400" dirty="0" err="1" smtClean="0"/>
              <a:t>of</a:t>
            </a:r>
            <a:r>
              <a:rPr lang="ru-RU" sz="1400" dirty="0" smtClean="0"/>
              <a:t> </a:t>
            </a:r>
            <a:r>
              <a:rPr lang="ru-RU" sz="1400" dirty="0" err="1" smtClean="0"/>
              <a:t>similarity</a:t>
            </a:r>
            <a:r>
              <a:rPr lang="ru-RU" sz="1400" dirty="0" smtClean="0"/>
              <a:t> </a:t>
            </a:r>
            <a:r>
              <a:rPr lang="ru-RU" sz="1400" dirty="0" err="1" smtClean="0"/>
              <a:t>test</a:t>
            </a:r>
            <a:r>
              <a:rPr lang="ru-RU" sz="1400" dirty="0" smtClean="0"/>
              <a:t> (ANOSIM) </a:t>
            </a:r>
            <a:r>
              <a:rPr lang="ru-RU" sz="1400" dirty="0" err="1" smtClean="0"/>
              <a:t>were</a:t>
            </a:r>
            <a:r>
              <a:rPr lang="ru-RU" sz="1400" dirty="0" smtClean="0"/>
              <a:t> </a:t>
            </a:r>
            <a:r>
              <a:rPr lang="ru-RU" sz="1400" dirty="0" err="1" smtClean="0"/>
              <a:t>applied</a:t>
            </a:r>
            <a:r>
              <a:rPr lang="ru-RU" sz="1400" dirty="0" smtClean="0"/>
              <a:t> </a:t>
            </a:r>
            <a:r>
              <a:rPr lang="ru-RU" sz="1400" dirty="0" err="1" smtClean="0"/>
              <a:t>to</a:t>
            </a:r>
            <a:r>
              <a:rPr lang="ru-RU" sz="1400" dirty="0" smtClean="0"/>
              <a:t> </a:t>
            </a:r>
            <a:r>
              <a:rPr lang="ru-RU" sz="1400" dirty="0" err="1" smtClean="0"/>
              <a:t>assess</a:t>
            </a:r>
            <a:r>
              <a:rPr lang="ru-RU" sz="1400" dirty="0" smtClean="0"/>
              <a:t> </a:t>
            </a:r>
            <a:r>
              <a:rPr lang="ru-RU" sz="1400" dirty="0" err="1" smtClean="0"/>
              <a:t>assemblage</a:t>
            </a:r>
            <a:r>
              <a:rPr lang="en-US" sz="1400" dirty="0" smtClean="0"/>
              <a:t> </a:t>
            </a:r>
            <a:r>
              <a:rPr lang="ru-RU" sz="1400" dirty="0" err="1" smtClean="0"/>
              <a:t>composition</a:t>
            </a:r>
            <a:r>
              <a:rPr lang="ru-RU" sz="1400" dirty="0" smtClean="0"/>
              <a:t> </a:t>
            </a:r>
            <a:r>
              <a:rPr lang="ru-RU" sz="1400" dirty="0" err="1" smtClean="0"/>
              <a:t>at</a:t>
            </a:r>
            <a:r>
              <a:rPr lang="ru-RU" sz="1400" dirty="0" smtClean="0"/>
              <a:t> </a:t>
            </a:r>
            <a:r>
              <a:rPr lang="ru-RU" sz="1400" dirty="0" err="1" smtClean="0"/>
              <a:t>the</a:t>
            </a:r>
            <a:r>
              <a:rPr lang="ru-RU" sz="1400" dirty="0" smtClean="0"/>
              <a:t> </a:t>
            </a:r>
            <a:r>
              <a:rPr lang="ru-RU" sz="1400" dirty="0" err="1" smtClean="0"/>
              <a:t>different</a:t>
            </a:r>
            <a:r>
              <a:rPr lang="ru-RU" sz="1400" dirty="0" smtClean="0"/>
              <a:t> </a:t>
            </a:r>
            <a:r>
              <a:rPr lang="ru-RU" sz="1400" dirty="0" err="1" smtClean="0"/>
              <a:t>forest</a:t>
            </a:r>
            <a:r>
              <a:rPr lang="ru-RU" sz="1400" dirty="0" smtClean="0"/>
              <a:t> </a:t>
            </a:r>
            <a:r>
              <a:rPr lang="ru-RU" sz="1400" dirty="0" err="1" smtClean="0"/>
              <a:t>types</a:t>
            </a:r>
            <a:r>
              <a:rPr lang="ru-RU" sz="1400" dirty="0" smtClean="0"/>
              <a:t>. </a:t>
            </a:r>
            <a:r>
              <a:rPr lang="ru-RU" sz="1400" dirty="0" err="1" smtClean="0"/>
              <a:t>Analyses</a:t>
            </a:r>
            <a:r>
              <a:rPr lang="ru-RU" sz="1400" dirty="0" smtClean="0"/>
              <a:t> </a:t>
            </a:r>
            <a:r>
              <a:rPr lang="ru-RU" sz="1400" dirty="0" err="1" smtClean="0"/>
              <a:t>were</a:t>
            </a:r>
            <a:r>
              <a:rPr lang="ru-RU" sz="1400" dirty="0" smtClean="0"/>
              <a:t> </a:t>
            </a:r>
            <a:r>
              <a:rPr lang="ru-RU" sz="1400" dirty="0" err="1" smtClean="0"/>
              <a:t>performed</a:t>
            </a:r>
            <a:r>
              <a:rPr lang="ru-RU" sz="1400" dirty="0" smtClean="0"/>
              <a:t> </a:t>
            </a:r>
            <a:r>
              <a:rPr lang="ru-RU" sz="1400" dirty="0" err="1" smtClean="0"/>
              <a:t>in</a:t>
            </a:r>
            <a:r>
              <a:rPr lang="ru-RU" sz="1400" dirty="0" smtClean="0"/>
              <a:t> R </a:t>
            </a:r>
            <a:r>
              <a:rPr lang="ru-RU" sz="1400" dirty="0" err="1" smtClean="0"/>
              <a:t>software</a:t>
            </a:r>
            <a:r>
              <a:rPr lang="ru-RU" sz="1400" dirty="0" smtClean="0"/>
              <a:t> </a:t>
            </a:r>
            <a:r>
              <a:rPr lang="ru-RU" sz="1400" dirty="0" err="1" smtClean="0"/>
              <a:t>and</a:t>
            </a:r>
            <a:r>
              <a:rPr lang="ru-RU" sz="1400" dirty="0" smtClean="0"/>
              <a:t> </a:t>
            </a:r>
            <a:r>
              <a:rPr lang="ru-RU" sz="1400" dirty="0" err="1" smtClean="0"/>
              <a:t>Past</a:t>
            </a:r>
            <a:r>
              <a:rPr lang="ru-RU" sz="1400" dirty="0" smtClean="0"/>
              <a:t> </a:t>
            </a:r>
            <a:endParaRPr lang="ru-RU" sz="1400" dirty="0"/>
          </a:p>
        </p:txBody>
      </p:sp>
      <p:pic>
        <p:nvPicPr>
          <p:cNvPr id="5" name="Picture 4" descr="Z:\!Сотрудники\По алфавиту\Л\ЛакоткоАА\Фотки березняков\Остров\DSCN9496.JPG"/>
          <p:cNvPicPr>
            <a:picLocks noGrp="1" noChangeAspect="1" noChangeArrowheads="1"/>
          </p:cNvPicPr>
          <p:nvPr>
            <p:ph idx="1"/>
          </p:nvPr>
        </p:nvPicPr>
        <p:blipFill>
          <a:blip r:embed="rId2" cstate="print"/>
          <a:srcRect r="32143"/>
          <a:stretch>
            <a:fillRect/>
          </a:stretch>
        </p:blipFill>
        <p:spPr bwMode="auto">
          <a:xfrm>
            <a:off x="6929454" y="71414"/>
            <a:ext cx="1651011" cy="2214578"/>
          </a:xfrm>
          <a:prstGeom prst="rect">
            <a:avLst/>
          </a:prstGeom>
          <a:noFill/>
        </p:spPr>
      </p:pic>
      <p:pic>
        <p:nvPicPr>
          <p:cNvPr id="6" name="Picture 5" descr="Z:\!Сотрудники\По алфавиту\Л\ЛакоткоАА\Фотки березняков\Болото\DSCN9511.JPG"/>
          <p:cNvPicPr>
            <a:picLocks noChangeAspect="1" noChangeArrowheads="1"/>
          </p:cNvPicPr>
          <p:nvPr/>
        </p:nvPicPr>
        <p:blipFill>
          <a:blip r:embed="rId3" cstate="print"/>
          <a:srcRect r="32142"/>
          <a:stretch>
            <a:fillRect/>
          </a:stretch>
        </p:blipFill>
        <p:spPr bwMode="auto">
          <a:xfrm>
            <a:off x="6929454" y="2428868"/>
            <a:ext cx="1643074" cy="2000264"/>
          </a:xfrm>
          <a:prstGeom prst="rect">
            <a:avLst/>
          </a:prstGeom>
          <a:noFill/>
        </p:spPr>
      </p:pic>
      <p:pic>
        <p:nvPicPr>
          <p:cNvPr id="7" name="Picture 7" descr="C:\Users\SushkoGG\Desktop\крылья баб рисунок\look.com.ua-283626.jpg"/>
          <p:cNvPicPr>
            <a:picLocks noChangeAspect="1" noChangeArrowheads="1"/>
          </p:cNvPicPr>
          <p:nvPr/>
        </p:nvPicPr>
        <p:blipFill>
          <a:blip r:embed="rId4" cstate="print"/>
          <a:srcRect l="8371" r="29687" b="6249"/>
          <a:stretch>
            <a:fillRect/>
          </a:stretch>
        </p:blipFill>
        <p:spPr bwMode="auto">
          <a:xfrm>
            <a:off x="6929454" y="4572008"/>
            <a:ext cx="1643074" cy="2112524"/>
          </a:xfrm>
          <a:prstGeom prst="rect">
            <a:avLst/>
          </a:prstGeom>
          <a:noFill/>
        </p:spPr>
      </p:pic>
      <p:sp>
        <p:nvSpPr>
          <p:cNvPr id="8" name="TextBox 7"/>
          <p:cNvSpPr txBox="1"/>
          <p:nvPr/>
        </p:nvSpPr>
        <p:spPr>
          <a:xfrm>
            <a:off x="6929454" y="1857364"/>
            <a:ext cx="1695079" cy="461665"/>
          </a:xfrm>
          <a:prstGeom prst="rect">
            <a:avLst/>
          </a:prstGeom>
          <a:noFill/>
        </p:spPr>
        <p:txBody>
          <a:bodyPr wrap="none" rtlCol="0">
            <a:spAutoFit/>
          </a:bodyPr>
          <a:lstStyle/>
          <a:p>
            <a:r>
              <a:rPr lang="ru-RU" sz="1200" dirty="0" err="1" smtClean="0">
                <a:solidFill>
                  <a:schemeClr val="bg1"/>
                </a:solidFill>
              </a:rPr>
              <a:t>Isolated</a:t>
            </a:r>
            <a:r>
              <a:rPr lang="ru-RU" sz="1200" dirty="0" smtClean="0">
                <a:solidFill>
                  <a:schemeClr val="bg1"/>
                </a:solidFill>
              </a:rPr>
              <a:t> </a:t>
            </a:r>
            <a:r>
              <a:rPr lang="ru-RU" sz="1200" dirty="0" err="1" smtClean="0">
                <a:solidFill>
                  <a:schemeClr val="bg1"/>
                </a:solidFill>
              </a:rPr>
              <a:t>birch</a:t>
            </a:r>
            <a:r>
              <a:rPr lang="ru-RU" sz="1200" dirty="0" smtClean="0">
                <a:solidFill>
                  <a:schemeClr val="bg1"/>
                </a:solidFill>
              </a:rPr>
              <a:t> </a:t>
            </a:r>
            <a:r>
              <a:rPr lang="ru-RU" sz="1200" dirty="0" err="1" smtClean="0">
                <a:solidFill>
                  <a:schemeClr val="bg1"/>
                </a:solidFill>
              </a:rPr>
              <a:t>forest</a:t>
            </a:r>
            <a:r>
              <a:rPr lang="ru-RU" sz="1200" dirty="0" smtClean="0">
                <a:solidFill>
                  <a:schemeClr val="bg1"/>
                </a:solidFill>
              </a:rPr>
              <a:t> </a:t>
            </a:r>
            <a:endParaRPr lang="en-US" sz="1200" dirty="0" smtClean="0">
              <a:solidFill>
                <a:schemeClr val="bg1"/>
              </a:solidFill>
            </a:endParaRPr>
          </a:p>
          <a:p>
            <a:r>
              <a:rPr lang="ru-RU" sz="1200" dirty="0" smtClean="0">
                <a:solidFill>
                  <a:schemeClr val="bg1"/>
                </a:solidFill>
              </a:rPr>
              <a:t>(</a:t>
            </a:r>
            <a:r>
              <a:rPr lang="ru-RU" sz="1200" i="1" dirty="0" err="1" smtClean="0">
                <a:solidFill>
                  <a:schemeClr val="bg1"/>
                </a:solidFill>
              </a:rPr>
              <a:t>Betuletum</a:t>
            </a:r>
            <a:r>
              <a:rPr lang="ru-RU" sz="1200" i="1" dirty="0" smtClean="0">
                <a:solidFill>
                  <a:schemeClr val="bg1"/>
                </a:solidFill>
              </a:rPr>
              <a:t> </a:t>
            </a:r>
            <a:r>
              <a:rPr lang="ru-RU" sz="1200" i="1" dirty="0" err="1" smtClean="0">
                <a:solidFill>
                  <a:schemeClr val="bg1"/>
                </a:solidFill>
              </a:rPr>
              <a:t>myrtillosum</a:t>
            </a:r>
            <a:r>
              <a:rPr lang="ru-RU" sz="1200" dirty="0" smtClean="0">
                <a:solidFill>
                  <a:schemeClr val="bg1"/>
                </a:solidFill>
              </a:rPr>
              <a:t>)</a:t>
            </a:r>
            <a:endParaRPr lang="ru-RU" sz="1200" dirty="0">
              <a:solidFill>
                <a:schemeClr val="bg1"/>
              </a:solidFill>
            </a:endParaRPr>
          </a:p>
        </p:txBody>
      </p:sp>
      <p:sp>
        <p:nvSpPr>
          <p:cNvPr id="9" name="TextBox 8"/>
          <p:cNvSpPr txBox="1"/>
          <p:nvPr/>
        </p:nvSpPr>
        <p:spPr>
          <a:xfrm>
            <a:off x="6858016" y="3786190"/>
            <a:ext cx="2000264" cy="646331"/>
          </a:xfrm>
          <a:prstGeom prst="rect">
            <a:avLst/>
          </a:prstGeom>
          <a:noFill/>
        </p:spPr>
        <p:txBody>
          <a:bodyPr wrap="square" rtlCol="0">
            <a:spAutoFit/>
          </a:bodyPr>
          <a:lstStyle/>
          <a:p>
            <a:r>
              <a:rPr lang="en-US" sz="1200" dirty="0" smtClean="0">
                <a:solidFill>
                  <a:schemeClr val="bg1"/>
                </a:solidFill>
              </a:rPr>
              <a:t>Isolated birch forest (</a:t>
            </a:r>
            <a:r>
              <a:rPr lang="en-US" sz="1200" i="1" dirty="0" err="1" smtClean="0">
                <a:solidFill>
                  <a:schemeClr val="bg1"/>
                </a:solidFill>
              </a:rPr>
              <a:t>Betuletum</a:t>
            </a:r>
            <a:r>
              <a:rPr lang="en-US" sz="1200" i="1" dirty="0" smtClean="0">
                <a:solidFill>
                  <a:schemeClr val="bg1"/>
                </a:solidFill>
              </a:rPr>
              <a:t> </a:t>
            </a:r>
            <a:r>
              <a:rPr lang="en-US" sz="1200" i="1" dirty="0" err="1" smtClean="0">
                <a:solidFill>
                  <a:schemeClr val="bg1"/>
                </a:solidFill>
              </a:rPr>
              <a:t>ledo-sphagnosum</a:t>
            </a:r>
            <a:r>
              <a:rPr lang="en-US" sz="1200" dirty="0" smtClean="0">
                <a:solidFill>
                  <a:schemeClr val="bg1"/>
                </a:solidFill>
              </a:rPr>
              <a:t>)</a:t>
            </a:r>
            <a:endParaRPr lang="ru-RU" sz="1200" dirty="0">
              <a:solidFill>
                <a:schemeClr val="bg1"/>
              </a:solidFill>
            </a:endParaRPr>
          </a:p>
        </p:txBody>
      </p:sp>
      <p:sp>
        <p:nvSpPr>
          <p:cNvPr id="10" name="TextBox 9"/>
          <p:cNvSpPr txBox="1"/>
          <p:nvPr/>
        </p:nvSpPr>
        <p:spPr>
          <a:xfrm>
            <a:off x="6929454" y="6143644"/>
            <a:ext cx="3231654" cy="461665"/>
          </a:xfrm>
          <a:prstGeom prst="rect">
            <a:avLst/>
          </a:prstGeom>
          <a:noFill/>
        </p:spPr>
        <p:txBody>
          <a:bodyPr wrap="square" rtlCol="0">
            <a:spAutoFit/>
          </a:bodyPr>
          <a:lstStyle/>
          <a:p>
            <a:r>
              <a:rPr lang="en-US" sz="1200" dirty="0" smtClean="0">
                <a:solidFill>
                  <a:schemeClr val="bg1"/>
                </a:solidFill>
              </a:rPr>
              <a:t>Continuous birch forest</a:t>
            </a:r>
          </a:p>
          <a:p>
            <a:r>
              <a:rPr lang="en-US" sz="1200" dirty="0" smtClean="0">
                <a:solidFill>
                  <a:schemeClr val="bg1"/>
                </a:solidFill>
              </a:rPr>
              <a:t> (</a:t>
            </a:r>
            <a:r>
              <a:rPr lang="en-US" sz="1200" i="1" dirty="0" err="1" smtClean="0">
                <a:solidFill>
                  <a:schemeClr val="bg1"/>
                </a:solidFill>
              </a:rPr>
              <a:t>Betuletum</a:t>
            </a:r>
            <a:r>
              <a:rPr lang="en-US" sz="1200" i="1" dirty="0" smtClean="0">
                <a:solidFill>
                  <a:schemeClr val="bg1"/>
                </a:solidFill>
              </a:rPr>
              <a:t> </a:t>
            </a:r>
            <a:r>
              <a:rPr lang="en-US" sz="1200" i="1" dirty="0" err="1" smtClean="0">
                <a:solidFill>
                  <a:schemeClr val="bg1"/>
                </a:solidFill>
              </a:rPr>
              <a:t>myrtillosum</a:t>
            </a:r>
            <a:r>
              <a:rPr lang="en-US" sz="1200" dirty="0" smtClean="0">
                <a:solidFill>
                  <a:schemeClr val="bg1"/>
                </a:solidFill>
              </a:rPr>
              <a:t>)</a:t>
            </a:r>
            <a:endParaRPr lang="ru-RU"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501122" cy="2286016"/>
          </a:xfrm>
        </p:spPr>
        <p:txBody>
          <a:bodyPr>
            <a:normAutofit fontScale="90000"/>
          </a:bodyPr>
          <a:lstStyle/>
          <a:p>
            <a:pPr algn="just"/>
            <a:r>
              <a:rPr lang="ru-RU" sz="2700" dirty="0" err="1" smtClean="0"/>
              <a:t>Results</a:t>
            </a:r>
            <a:r>
              <a:rPr lang="en-US" sz="2000" dirty="0" smtClean="0"/>
              <a:t/>
            </a:r>
            <a:br>
              <a:rPr lang="en-US" sz="2000" dirty="0" smtClean="0"/>
            </a:br>
            <a:r>
              <a:rPr lang="ru-RU" sz="1800" dirty="0" smtClean="0"/>
              <a:t>A </a:t>
            </a:r>
            <a:r>
              <a:rPr lang="ru-RU" sz="1800" dirty="0" err="1" smtClean="0"/>
              <a:t>total</a:t>
            </a:r>
            <a:r>
              <a:rPr lang="ru-RU" sz="1800" dirty="0" smtClean="0"/>
              <a:t> </a:t>
            </a:r>
            <a:r>
              <a:rPr lang="ru-RU" sz="1800" dirty="0" err="1" smtClean="0"/>
              <a:t>of</a:t>
            </a:r>
            <a:r>
              <a:rPr lang="ru-RU" sz="1800" dirty="0" smtClean="0"/>
              <a:t> 2,354 </a:t>
            </a:r>
            <a:r>
              <a:rPr lang="ru-RU" sz="1800" dirty="0" err="1" smtClean="0"/>
              <a:t>individuals</a:t>
            </a:r>
            <a:r>
              <a:rPr lang="ru-RU" sz="1800" dirty="0" smtClean="0"/>
              <a:t> </a:t>
            </a:r>
            <a:r>
              <a:rPr lang="ru-RU" sz="1800" dirty="0" err="1" smtClean="0"/>
              <a:t>belonging</a:t>
            </a:r>
            <a:r>
              <a:rPr lang="ru-RU" sz="1800" dirty="0" smtClean="0"/>
              <a:t> </a:t>
            </a:r>
            <a:r>
              <a:rPr lang="ru-RU" sz="1800" dirty="0" err="1" smtClean="0"/>
              <a:t>to</a:t>
            </a:r>
            <a:r>
              <a:rPr lang="ru-RU" sz="1800" dirty="0" smtClean="0"/>
              <a:t> 39 </a:t>
            </a:r>
            <a:r>
              <a:rPr lang="ru-RU" sz="1800" dirty="0" err="1" smtClean="0"/>
              <a:t>carabid</a:t>
            </a:r>
            <a:r>
              <a:rPr lang="ru-RU" sz="1800" dirty="0" smtClean="0"/>
              <a:t> </a:t>
            </a:r>
            <a:r>
              <a:rPr lang="ru-RU" sz="1800" dirty="0" err="1" smtClean="0"/>
              <a:t>species</a:t>
            </a:r>
            <a:r>
              <a:rPr lang="ru-RU" sz="1800" dirty="0" smtClean="0"/>
              <a:t> </a:t>
            </a:r>
            <a:r>
              <a:rPr lang="ru-RU" sz="1800" dirty="0" err="1" smtClean="0"/>
              <a:t>were</a:t>
            </a:r>
            <a:r>
              <a:rPr lang="ru-RU" sz="1800" dirty="0" smtClean="0"/>
              <a:t> </a:t>
            </a:r>
            <a:r>
              <a:rPr lang="ru-RU" sz="1800" dirty="0" err="1" smtClean="0"/>
              <a:t>collected</a:t>
            </a:r>
            <a:r>
              <a:rPr lang="ru-RU" sz="1800" dirty="0" smtClean="0"/>
              <a:t>. </a:t>
            </a:r>
            <a:r>
              <a:rPr lang="ru-RU" sz="1800" b="1" u="sng" dirty="0" err="1" smtClean="0"/>
              <a:t>The</a:t>
            </a:r>
            <a:r>
              <a:rPr lang="ru-RU" sz="1800" b="1" u="sng" dirty="0" smtClean="0"/>
              <a:t> </a:t>
            </a:r>
            <a:r>
              <a:rPr lang="ru-RU" sz="1800" b="1" u="sng" dirty="0" err="1" smtClean="0"/>
              <a:t>mean</a:t>
            </a:r>
            <a:r>
              <a:rPr lang="ru-RU" sz="1800" b="1" u="sng" dirty="0" smtClean="0"/>
              <a:t> </a:t>
            </a:r>
            <a:r>
              <a:rPr lang="ru-RU" sz="1800" b="1" u="sng" dirty="0" err="1" smtClean="0"/>
              <a:t>species</a:t>
            </a:r>
            <a:r>
              <a:rPr lang="ru-RU" sz="1800" b="1" u="sng" dirty="0" smtClean="0"/>
              <a:t> </a:t>
            </a:r>
            <a:r>
              <a:rPr lang="ru-RU" sz="1800" b="1" u="sng" dirty="0" err="1" smtClean="0"/>
              <a:t>richness</a:t>
            </a:r>
            <a:r>
              <a:rPr lang="ru-RU" sz="1800" dirty="0" smtClean="0"/>
              <a:t> </a:t>
            </a:r>
            <a:r>
              <a:rPr lang="ru-RU" sz="1800" dirty="0" err="1" smtClean="0"/>
              <a:t>differed</a:t>
            </a:r>
            <a:r>
              <a:rPr lang="ru-RU" sz="1800" dirty="0" smtClean="0"/>
              <a:t> </a:t>
            </a:r>
            <a:r>
              <a:rPr lang="ru-RU" sz="1800" dirty="0" err="1" smtClean="0"/>
              <a:t>significantly</a:t>
            </a:r>
            <a:r>
              <a:rPr lang="ru-RU" sz="1800" dirty="0" smtClean="0"/>
              <a:t> </a:t>
            </a:r>
            <a:r>
              <a:rPr lang="ru-RU" sz="1800" dirty="0" err="1" smtClean="0"/>
              <a:t>among</a:t>
            </a:r>
            <a:r>
              <a:rPr lang="ru-RU" sz="1800" dirty="0" smtClean="0"/>
              <a:t> </a:t>
            </a:r>
            <a:r>
              <a:rPr lang="ru-RU" sz="1800" dirty="0" err="1" smtClean="0"/>
              <a:t>the</a:t>
            </a:r>
            <a:r>
              <a:rPr lang="ru-RU" sz="1800" dirty="0" smtClean="0"/>
              <a:t> </a:t>
            </a:r>
            <a:r>
              <a:rPr lang="ru-RU" sz="1800" dirty="0" err="1" smtClean="0"/>
              <a:t>carabid</a:t>
            </a:r>
            <a:r>
              <a:rPr lang="ru-RU" sz="1800" dirty="0" smtClean="0"/>
              <a:t> </a:t>
            </a:r>
            <a:r>
              <a:rPr lang="ru-RU" sz="1800" dirty="0" err="1" smtClean="0"/>
              <a:t>assemblages</a:t>
            </a:r>
            <a:r>
              <a:rPr lang="ru-RU" sz="1800" dirty="0" smtClean="0"/>
              <a:t> </a:t>
            </a:r>
            <a:r>
              <a:rPr lang="ru-RU" sz="1800" dirty="0" err="1" smtClean="0"/>
              <a:t>of</a:t>
            </a:r>
            <a:r>
              <a:rPr lang="ru-RU" sz="1800" dirty="0" smtClean="0"/>
              <a:t> </a:t>
            </a:r>
            <a:r>
              <a:rPr lang="ru-RU" sz="1800" dirty="0" err="1" smtClean="0"/>
              <a:t>the</a:t>
            </a:r>
            <a:r>
              <a:rPr lang="ru-RU" sz="1800" dirty="0" smtClean="0"/>
              <a:t> </a:t>
            </a:r>
            <a:r>
              <a:rPr lang="ru-RU" sz="1800" dirty="0" err="1" smtClean="0"/>
              <a:t>three</a:t>
            </a:r>
            <a:r>
              <a:rPr lang="ru-RU" sz="1800" dirty="0" smtClean="0"/>
              <a:t> </a:t>
            </a:r>
            <a:r>
              <a:rPr lang="ru-RU" sz="1800" dirty="0" err="1" smtClean="0"/>
              <a:t>birch</a:t>
            </a:r>
            <a:r>
              <a:rPr lang="ru-RU" sz="1800" dirty="0" smtClean="0"/>
              <a:t> </a:t>
            </a:r>
            <a:r>
              <a:rPr lang="ru-RU" sz="1800" dirty="0" err="1" smtClean="0"/>
              <a:t>forest</a:t>
            </a:r>
            <a:r>
              <a:rPr lang="ru-RU" sz="1800" dirty="0" smtClean="0"/>
              <a:t> </a:t>
            </a:r>
            <a:r>
              <a:rPr lang="ru-RU" sz="1800" dirty="0" err="1" smtClean="0"/>
              <a:t>types</a:t>
            </a:r>
            <a:r>
              <a:rPr lang="ru-RU" sz="1800" dirty="0" smtClean="0"/>
              <a:t>. </a:t>
            </a:r>
            <a:r>
              <a:rPr lang="ru-RU" sz="1800" dirty="0" err="1" smtClean="0"/>
              <a:t>The</a:t>
            </a:r>
            <a:r>
              <a:rPr lang="ru-RU" sz="1800" dirty="0" smtClean="0"/>
              <a:t> </a:t>
            </a:r>
            <a:r>
              <a:rPr lang="ru-RU" sz="1800" dirty="0" err="1" smtClean="0"/>
              <a:t>lowest</a:t>
            </a:r>
            <a:r>
              <a:rPr lang="ru-RU" sz="1800" dirty="0" smtClean="0"/>
              <a:t> </a:t>
            </a:r>
            <a:r>
              <a:rPr lang="ru-RU" sz="1800" dirty="0" err="1" smtClean="0"/>
              <a:t>mean</a:t>
            </a:r>
            <a:r>
              <a:rPr lang="ru-RU" sz="1800" dirty="0" smtClean="0"/>
              <a:t> </a:t>
            </a:r>
            <a:r>
              <a:rPr lang="ru-RU" sz="1800" dirty="0" err="1" smtClean="0"/>
              <a:t>number</a:t>
            </a:r>
            <a:r>
              <a:rPr lang="ru-RU" sz="1800" dirty="0" smtClean="0"/>
              <a:t> </a:t>
            </a:r>
            <a:r>
              <a:rPr lang="ru-RU" sz="1800" dirty="0" err="1" smtClean="0"/>
              <a:t>of</a:t>
            </a:r>
            <a:r>
              <a:rPr lang="ru-RU" sz="1800" dirty="0" smtClean="0"/>
              <a:t> </a:t>
            </a:r>
            <a:r>
              <a:rPr lang="ru-RU" sz="1800" dirty="0" err="1" smtClean="0"/>
              <a:t>species</a:t>
            </a:r>
            <a:r>
              <a:rPr lang="ru-RU" sz="1800" dirty="0" smtClean="0"/>
              <a:t> </a:t>
            </a:r>
            <a:r>
              <a:rPr lang="ru-RU" sz="1800" dirty="0" err="1" smtClean="0"/>
              <a:t>in</a:t>
            </a:r>
            <a:r>
              <a:rPr lang="ru-RU" sz="1800" dirty="0" smtClean="0"/>
              <a:t> BFP (7.0±0.54) </a:t>
            </a:r>
            <a:r>
              <a:rPr lang="ru-RU" sz="1800" dirty="0" err="1" smtClean="0"/>
              <a:t>was</a:t>
            </a:r>
            <a:r>
              <a:rPr lang="ru-RU" sz="1800" dirty="0" smtClean="0"/>
              <a:t> </a:t>
            </a:r>
            <a:r>
              <a:rPr lang="ru-RU" sz="1800" dirty="0" err="1" smtClean="0"/>
              <a:t>recorded</a:t>
            </a:r>
            <a:r>
              <a:rPr lang="ru-RU" sz="1800" dirty="0" smtClean="0"/>
              <a:t>, </a:t>
            </a:r>
            <a:r>
              <a:rPr lang="ru-RU" sz="1800" dirty="0" err="1" smtClean="0"/>
              <a:t>whereas</a:t>
            </a:r>
            <a:r>
              <a:rPr lang="ru-RU" sz="1800" dirty="0" smtClean="0"/>
              <a:t> </a:t>
            </a:r>
            <a:r>
              <a:rPr lang="ru-RU" sz="1800" dirty="0" err="1" smtClean="0"/>
              <a:t>in</a:t>
            </a:r>
            <a:r>
              <a:rPr lang="ru-RU" sz="1800" dirty="0" smtClean="0"/>
              <a:t> </a:t>
            </a:r>
            <a:r>
              <a:rPr lang="ru-RU" sz="1800" dirty="0" err="1" smtClean="0"/>
              <a:t>the</a:t>
            </a:r>
            <a:r>
              <a:rPr lang="ru-RU" sz="1800" dirty="0" smtClean="0"/>
              <a:t> BF (14.87±0.96) </a:t>
            </a:r>
            <a:r>
              <a:rPr lang="ru-RU" sz="1800" dirty="0" err="1" smtClean="0"/>
              <a:t>and</a:t>
            </a:r>
            <a:r>
              <a:rPr lang="ru-RU" sz="1800" dirty="0" smtClean="0"/>
              <a:t> </a:t>
            </a:r>
            <a:r>
              <a:rPr lang="ru-RU" sz="1800" dirty="0" err="1" smtClean="0"/>
              <a:t>in</a:t>
            </a:r>
            <a:r>
              <a:rPr lang="ru-RU" sz="1800" dirty="0" smtClean="0"/>
              <a:t> BFI (17.61±0.87) </a:t>
            </a:r>
            <a:r>
              <a:rPr lang="ru-RU" sz="1800" dirty="0" err="1" smtClean="0"/>
              <a:t>the</a:t>
            </a:r>
            <a:r>
              <a:rPr lang="ru-RU" sz="1800" dirty="0" smtClean="0"/>
              <a:t> </a:t>
            </a:r>
            <a:r>
              <a:rPr lang="ru-RU" sz="1800" dirty="0" err="1" smtClean="0"/>
              <a:t>numbers</a:t>
            </a:r>
            <a:r>
              <a:rPr lang="ru-RU" sz="1800" dirty="0" smtClean="0"/>
              <a:t> </a:t>
            </a:r>
            <a:r>
              <a:rPr lang="ru-RU" sz="1800" dirty="0" err="1" smtClean="0"/>
              <a:t>of</a:t>
            </a:r>
            <a:r>
              <a:rPr lang="ru-RU" sz="1800" dirty="0" smtClean="0"/>
              <a:t> </a:t>
            </a:r>
            <a:r>
              <a:rPr lang="ru-RU" sz="1800" dirty="0" err="1" smtClean="0"/>
              <a:t>species</a:t>
            </a:r>
            <a:r>
              <a:rPr lang="ru-RU" sz="1800" dirty="0" smtClean="0"/>
              <a:t> </a:t>
            </a:r>
            <a:r>
              <a:rPr lang="ru-RU" sz="1800" dirty="0" err="1" smtClean="0"/>
              <a:t>were</a:t>
            </a:r>
            <a:r>
              <a:rPr lang="ru-RU" sz="1800" dirty="0" smtClean="0"/>
              <a:t> </a:t>
            </a:r>
            <a:r>
              <a:rPr lang="ru-RU" sz="1800" dirty="0" err="1" smtClean="0"/>
              <a:t>similar</a:t>
            </a:r>
            <a:r>
              <a:rPr lang="en-US" sz="1800" dirty="0" smtClean="0"/>
              <a:t>. The non-parametric species richness estimators Chao 2 and Jackknife 2 showed expected species richness that is close to the actual number of observed species. The estimator Chao 2 showed that the mean number of </a:t>
            </a:r>
            <a:r>
              <a:rPr lang="en-US" sz="1800" dirty="0" err="1" smtClean="0"/>
              <a:t>carabid</a:t>
            </a:r>
            <a:r>
              <a:rPr lang="en-US" sz="1800" dirty="0" smtClean="0"/>
              <a:t> species in the studied birch forest types was 9.80-33.14 species suggesting that the observed total of 9-28 species represented 84.49% to 99.59% of the recorded species richness. The estimator Jackknife 2 showed that the mean species richness was 11.80-39.30 species suggesting that the observed number species represented 71.79% to 99.59% of the recorded species richness.</a:t>
            </a:r>
            <a:r>
              <a:rPr lang="ru-RU" sz="1400" i="1" dirty="0" smtClean="0"/>
              <a:t/>
            </a:r>
            <a:br>
              <a:rPr lang="ru-RU" sz="1400" i="1" dirty="0" smtClean="0"/>
            </a:br>
            <a:endParaRPr lang="ru-RU" sz="1600" dirty="0"/>
          </a:p>
        </p:txBody>
      </p:sp>
      <p:pic>
        <p:nvPicPr>
          <p:cNvPr id="5" name="Содержимое 4" descr="F:\конфер энтомол\гтв\spec.jpg"/>
          <p:cNvPicPr>
            <a:picLocks noGrp="1"/>
          </p:cNvPicPr>
          <p:nvPr>
            <p:ph sz="half" idx="1"/>
          </p:nvPr>
        </p:nvPicPr>
        <p:blipFill>
          <a:blip r:embed="rId2"/>
          <a:srcRect b="4262"/>
          <a:stretch>
            <a:fillRect/>
          </a:stretch>
        </p:blipFill>
        <p:spPr bwMode="auto">
          <a:xfrm>
            <a:off x="2857488" y="3000372"/>
            <a:ext cx="3314700" cy="2786082"/>
          </a:xfrm>
          <a:prstGeom prst="rect">
            <a:avLst/>
          </a:prstGeom>
          <a:noFill/>
          <a:ln w="9525">
            <a:noFill/>
            <a:miter lim="800000"/>
            <a:headEnd/>
            <a:tailEnd/>
          </a:ln>
        </p:spPr>
      </p:pic>
      <p:sp>
        <p:nvSpPr>
          <p:cNvPr id="7" name="Прямоугольник 6"/>
          <p:cNvSpPr/>
          <p:nvPr/>
        </p:nvSpPr>
        <p:spPr>
          <a:xfrm>
            <a:off x="571472" y="5857892"/>
            <a:ext cx="8215370" cy="954107"/>
          </a:xfrm>
          <a:prstGeom prst="rect">
            <a:avLst/>
          </a:prstGeom>
        </p:spPr>
        <p:txBody>
          <a:bodyPr wrap="square">
            <a:spAutoFit/>
          </a:bodyPr>
          <a:lstStyle/>
          <a:p>
            <a:pPr algn="just"/>
            <a:r>
              <a:rPr lang="en-US" sz="1400" b="1" dirty="0" smtClean="0"/>
              <a:t>Figure. </a:t>
            </a:r>
            <a:r>
              <a:rPr lang="en-US" sz="1400" dirty="0" smtClean="0"/>
              <a:t>Species richness in </a:t>
            </a:r>
            <a:r>
              <a:rPr lang="en-US" sz="1400" dirty="0" err="1" smtClean="0"/>
              <a:t>carabid</a:t>
            </a:r>
            <a:r>
              <a:rPr lang="en-US" sz="1400" dirty="0" smtClean="0"/>
              <a:t> beetle assemblages of studied birch forest types: BF – continuous birch forests, BFI – isolated birch forests on the mineral soil, BFP – isolated birch forests on the peat soil. Differences among habitats were tested using the </a:t>
            </a:r>
            <a:r>
              <a:rPr lang="en-US" sz="1400" dirty="0" err="1" smtClean="0"/>
              <a:t>Kruskal</a:t>
            </a:r>
            <a:r>
              <a:rPr lang="en-US" sz="1400" dirty="0" smtClean="0"/>
              <a:t>-Wallis test. The letters (a, b, c) indicate significant differences (post-hoc Dunn's test; P&lt;0.05).</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501122" cy="2286016"/>
          </a:xfrm>
        </p:spPr>
        <p:txBody>
          <a:bodyPr>
            <a:normAutofit fontScale="90000"/>
          </a:bodyPr>
          <a:lstStyle/>
          <a:p>
            <a:pPr algn="just"/>
            <a:r>
              <a:rPr lang="en-US" sz="2000" dirty="0" smtClean="0"/>
              <a:t/>
            </a:r>
            <a:br>
              <a:rPr lang="en-US" sz="2000" dirty="0" smtClean="0"/>
            </a:br>
            <a:r>
              <a:rPr lang="ru-RU" sz="1800" dirty="0" smtClean="0"/>
              <a:t> </a:t>
            </a:r>
            <a:r>
              <a:rPr lang="ru-RU" sz="1800" b="1" u="sng" dirty="0" err="1" smtClean="0"/>
              <a:t>The</a:t>
            </a:r>
            <a:r>
              <a:rPr lang="ru-RU" sz="1800" b="1" u="sng" dirty="0" smtClean="0"/>
              <a:t> </a:t>
            </a:r>
            <a:r>
              <a:rPr lang="ru-RU" sz="1800" b="1" u="sng" dirty="0" err="1" smtClean="0"/>
              <a:t>mean</a:t>
            </a:r>
            <a:r>
              <a:rPr lang="ru-RU" sz="1800" b="1" u="sng" dirty="0" smtClean="0"/>
              <a:t> </a:t>
            </a:r>
            <a:r>
              <a:rPr lang="ru-RU" sz="1800" b="1" u="sng" dirty="0" err="1" smtClean="0"/>
              <a:t>abundance</a:t>
            </a:r>
            <a:r>
              <a:rPr lang="ru-RU" sz="1800" b="1" u="sng" dirty="0" smtClean="0"/>
              <a:t> </a:t>
            </a:r>
            <a:r>
              <a:rPr lang="ru-RU" sz="1800" dirty="0" err="1" smtClean="0"/>
              <a:t>differed</a:t>
            </a:r>
            <a:r>
              <a:rPr lang="ru-RU" sz="1800" dirty="0" smtClean="0"/>
              <a:t> </a:t>
            </a:r>
            <a:r>
              <a:rPr lang="ru-RU" sz="1800" dirty="0" err="1" smtClean="0"/>
              <a:t>significantly</a:t>
            </a:r>
            <a:r>
              <a:rPr lang="ru-RU" sz="1800" dirty="0" smtClean="0"/>
              <a:t> </a:t>
            </a:r>
            <a:r>
              <a:rPr lang="ru-RU" sz="1800" dirty="0" err="1" smtClean="0"/>
              <a:t>among</a:t>
            </a:r>
            <a:r>
              <a:rPr lang="ru-RU" sz="1800" dirty="0" smtClean="0"/>
              <a:t> </a:t>
            </a:r>
            <a:r>
              <a:rPr lang="ru-RU" sz="1800" dirty="0" err="1" smtClean="0"/>
              <a:t>the</a:t>
            </a:r>
            <a:r>
              <a:rPr lang="ru-RU" sz="1800" dirty="0" smtClean="0"/>
              <a:t> </a:t>
            </a:r>
            <a:r>
              <a:rPr lang="ru-RU" sz="1800" dirty="0" err="1" smtClean="0"/>
              <a:t>carabid</a:t>
            </a:r>
            <a:r>
              <a:rPr lang="ru-RU" sz="1800" dirty="0" smtClean="0"/>
              <a:t> </a:t>
            </a:r>
            <a:r>
              <a:rPr lang="ru-RU" sz="1800" dirty="0" err="1" smtClean="0"/>
              <a:t>assemblages</a:t>
            </a:r>
            <a:r>
              <a:rPr lang="ru-RU" sz="1800" dirty="0" smtClean="0"/>
              <a:t> </a:t>
            </a:r>
            <a:r>
              <a:rPr lang="ru-RU" sz="1800" dirty="0" err="1" smtClean="0"/>
              <a:t>of</a:t>
            </a:r>
            <a:r>
              <a:rPr lang="ru-RU" sz="1800" dirty="0" smtClean="0"/>
              <a:t> </a:t>
            </a:r>
            <a:r>
              <a:rPr lang="ru-RU" sz="1800" dirty="0" err="1" smtClean="0"/>
              <a:t>the</a:t>
            </a:r>
            <a:r>
              <a:rPr lang="ru-RU" sz="1800" dirty="0" smtClean="0"/>
              <a:t> </a:t>
            </a:r>
            <a:r>
              <a:rPr lang="ru-RU" sz="1800" dirty="0" err="1" smtClean="0"/>
              <a:t>three</a:t>
            </a:r>
            <a:r>
              <a:rPr lang="ru-RU" sz="1800" dirty="0" smtClean="0"/>
              <a:t> </a:t>
            </a:r>
            <a:r>
              <a:rPr lang="ru-RU" sz="1800" dirty="0" err="1" smtClean="0"/>
              <a:t>birch</a:t>
            </a:r>
            <a:r>
              <a:rPr lang="ru-RU" sz="1800" dirty="0" smtClean="0"/>
              <a:t> </a:t>
            </a:r>
            <a:r>
              <a:rPr lang="ru-RU" sz="1800" dirty="0" err="1" smtClean="0"/>
              <a:t>forest</a:t>
            </a:r>
            <a:r>
              <a:rPr lang="ru-RU" sz="1800" dirty="0" smtClean="0"/>
              <a:t> </a:t>
            </a:r>
            <a:r>
              <a:rPr lang="ru-RU" sz="1800" dirty="0" err="1" smtClean="0"/>
              <a:t>types</a:t>
            </a:r>
            <a:r>
              <a:rPr lang="ru-RU" sz="1800" dirty="0" smtClean="0"/>
              <a:t>. </a:t>
            </a:r>
            <a:r>
              <a:rPr lang="ru-RU" sz="1800" dirty="0" err="1" smtClean="0"/>
              <a:t>The</a:t>
            </a:r>
            <a:r>
              <a:rPr lang="ru-RU" sz="1800" dirty="0" smtClean="0"/>
              <a:t> </a:t>
            </a:r>
            <a:r>
              <a:rPr lang="ru-RU" sz="1800" dirty="0" err="1" smtClean="0"/>
              <a:t>lowest</a:t>
            </a:r>
            <a:r>
              <a:rPr lang="ru-RU" sz="1800" dirty="0" smtClean="0"/>
              <a:t> </a:t>
            </a:r>
            <a:r>
              <a:rPr lang="ru-RU" sz="1800" dirty="0" err="1" smtClean="0"/>
              <a:t>mean</a:t>
            </a:r>
            <a:r>
              <a:rPr lang="ru-RU" sz="1800" dirty="0" smtClean="0"/>
              <a:t> </a:t>
            </a:r>
            <a:r>
              <a:rPr lang="ru-RU" sz="1800" dirty="0" err="1" smtClean="0"/>
              <a:t>number</a:t>
            </a:r>
            <a:r>
              <a:rPr lang="ru-RU" sz="1800" dirty="0" smtClean="0"/>
              <a:t> </a:t>
            </a:r>
            <a:r>
              <a:rPr lang="ru-RU" sz="1800" dirty="0" err="1" smtClean="0"/>
              <a:t>of</a:t>
            </a:r>
            <a:r>
              <a:rPr lang="ru-RU" sz="1800" dirty="0" smtClean="0"/>
              <a:t> </a:t>
            </a:r>
            <a:r>
              <a:rPr lang="ru-RU" sz="1800" dirty="0" err="1" smtClean="0"/>
              <a:t>individuals</a:t>
            </a:r>
            <a:r>
              <a:rPr lang="ru-RU" sz="1800" dirty="0" smtClean="0"/>
              <a:t> </a:t>
            </a:r>
            <a:r>
              <a:rPr lang="ru-RU" sz="1800" dirty="0" err="1" smtClean="0"/>
              <a:t>in</a:t>
            </a:r>
            <a:r>
              <a:rPr lang="ru-RU" sz="1800" dirty="0" smtClean="0"/>
              <a:t> BFP (42.2±6.40) </a:t>
            </a:r>
            <a:r>
              <a:rPr lang="ru-RU" sz="1800" dirty="0" err="1" smtClean="0"/>
              <a:t>was</a:t>
            </a:r>
            <a:r>
              <a:rPr lang="ru-RU" sz="1800" dirty="0" smtClean="0"/>
              <a:t> </a:t>
            </a:r>
            <a:r>
              <a:rPr lang="ru-RU" sz="1800" dirty="0" err="1" smtClean="0"/>
              <a:t>recorded</a:t>
            </a:r>
            <a:r>
              <a:rPr lang="ru-RU" sz="1800" dirty="0" smtClean="0"/>
              <a:t>, </a:t>
            </a:r>
            <a:r>
              <a:rPr lang="ru-RU" sz="1800" dirty="0" err="1" smtClean="0"/>
              <a:t>however</a:t>
            </a:r>
            <a:r>
              <a:rPr lang="ru-RU" sz="1800" dirty="0" smtClean="0"/>
              <a:t> </a:t>
            </a:r>
            <a:r>
              <a:rPr lang="ru-RU" sz="1800" dirty="0" err="1" smtClean="0"/>
              <a:t>the</a:t>
            </a:r>
            <a:r>
              <a:rPr lang="ru-RU" sz="1800" dirty="0" smtClean="0"/>
              <a:t> </a:t>
            </a:r>
            <a:r>
              <a:rPr lang="ru-RU" sz="1800" dirty="0" err="1" smtClean="0"/>
              <a:t>mean</a:t>
            </a:r>
            <a:r>
              <a:rPr lang="ru-RU" sz="1800" dirty="0" smtClean="0"/>
              <a:t> </a:t>
            </a:r>
            <a:r>
              <a:rPr lang="ru-RU" sz="1800" dirty="0" err="1" smtClean="0"/>
              <a:t>abundance</a:t>
            </a:r>
            <a:r>
              <a:rPr lang="ru-RU" sz="1800" dirty="0" smtClean="0"/>
              <a:t> </a:t>
            </a:r>
            <a:r>
              <a:rPr lang="ru-RU" sz="1800" dirty="0" err="1" smtClean="0"/>
              <a:t>in</a:t>
            </a:r>
            <a:r>
              <a:rPr lang="ru-RU" sz="1800" dirty="0" smtClean="0"/>
              <a:t> </a:t>
            </a:r>
            <a:r>
              <a:rPr lang="ru-RU" sz="1800" dirty="0" err="1" smtClean="0"/>
              <a:t>the</a:t>
            </a:r>
            <a:r>
              <a:rPr lang="ru-RU" sz="1800" dirty="0" smtClean="0"/>
              <a:t> BF (190.0±23.26) </a:t>
            </a:r>
            <a:r>
              <a:rPr lang="ru-RU" sz="1800" dirty="0" err="1" smtClean="0"/>
              <a:t>and</a:t>
            </a:r>
            <a:r>
              <a:rPr lang="ru-RU" sz="1800" dirty="0" smtClean="0"/>
              <a:t> </a:t>
            </a:r>
            <a:r>
              <a:rPr lang="ru-RU" sz="1800" dirty="0" err="1" smtClean="0"/>
              <a:t>in</a:t>
            </a:r>
            <a:r>
              <a:rPr lang="ru-RU" sz="1800" dirty="0" smtClean="0"/>
              <a:t> BFI (238.6±25.37) </a:t>
            </a:r>
            <a:r>
              <a:rPr lang="ru-RU" sz="1800" dirty="0" err="1" smtClean="0"/>
              <a:t>not</a:t>
            </a:r>
            <a:r>
              <a:rPr lang="ru-RU" sz="1800" dirty="0" smtClean="0"/>
              <a:t> </a:t>
            </a:r>
            <a:r>
              <a:rPr lang="ru-RU" sz="1800" dirty="0" err="1" smtClean="0"/>
              <a:t>differed</a:t>
            </a:r>
            <a:r>
              <a:rPr lang="ru-RU" sz="1800" dirty="0" smtClean="0"/>
              <a:t> </a:t>
            </a:r>
            <a:r>
              <a:rPr lang="ru-RU" sz="1800" dirty="0" err="1" smtClean="0"/>
              <a:t>significantly</a:t>
            </a:r>
            <a:r>
              <a:rPr lang="ru-RU" sz="1800" dirty="0" smtClean="0"/>
              <a:t> (</a:t>
            </a:r>
            <a:r>
              <a:rPr lang="ru-RU" sz="1800" dirty="0" err="1" smtClean="0"/>
              <a:t>Dunn’s</a:t>
            </a:r>
            <a:r>
              <a:rPr lang="ru-RU" sz="1800" dirty="0" smtClean="0"/>
              <a:t> </a:t>
            </a:r>
            <a:r>
              <a:rPr lang="ru-RU" sz="1800" dirty="0" err="1" smtClean="0"/>
              <a:t>post</a:t>
            </a:r>
            <a:r>
              <a:rPr lang="ru-RU" sz="1800" dirty="0" smtClean="0"/>
              <a:t> </a:t>
            </a:r>
            <a:r>
              <a:rPr lang="ru-RU" sz="1800" dirty="0" err="1" smtClean="0"/>
              <a:t>hoc</a:t>
            </a:r>
            <a:r>
              <a:rPr lang="ru-RU" sz="1800" dirty="0" smtClean="0"/>
              <a:t> </a:t>
            </a:r>
            <a:r>
              <a:rPr lang="ru-RU" sz="1800" dirty="0" err="1" smtClean="0"/>
              <a:t>test</a:t>
            </a:r>
            <a:r>
              <a:rPr lang="ru-RU" sz="1800" dirty="0" smtClean="0"/>
              <a:t> </a:t>
            </a:r>
            <a:r>
              <a:rPr lang="ru-RU" sz="1800" dirty="0" err="1" smtClean="0"/>
              <a:t>p</a:t>
            </a:r>
            <a:r>
              <a:rPr lang="ru-RU" sz="1800" dirty="0" smtClean="0"/>
              <a:t> ˃ 0.05). </a:t>
            </a:r>
            <a:r>
              <a:rPr lang="ru-RU" sz="1800" dirty="0" err="1" smtClean="0"/>
              <a:t>The</a:t>
            </a:r>
            <a:r>
              <a:rPr lang="ru-RU" sz="1800" dirty="0" smtClean="0"/>
              <a:t> </a:t>
            </a:r>
            <a:r>
              <a:rPr lang="ru-RU" sz="1800" dirty="0" err="1" smtClean="0"/>
              <a:t>six</a:t>
            </a:r>
            <a:r>
              <a:rPr lang="ru-RU" sz="1800" dirty="0" smtClean="0"/>
              <a:t> </a:t>
            </a:r>
            <a:r>
              <a:rPr lang="ru-RU" sz="1800" dirty="0" err="1" smtClean="0"/>
              <a:t>most</a:t>
            </a:r>
            <a:r>
              <a:rPr lang="ru-RU" sz="1800" dirty="0" smtClean="0"/>
              <a:t> </a:t>
            </a:r>
            <a:r>
              <a:rPr lang="ru-RU" sz="1800" dirty="0" err="1" smtClean="0"/>
              <a:t>abundant</a:t>
            </a:r>
            <a:r>
              <a:rPr lang="ru-RU" sz="1800" dirty="0" smtClean="0"/>
              <a:t> </a:t>
            </a:r>
            <a:r>
              <a:rPr lang="ru-RU" sz="1800" dirty="0" err="1" smtClean="0"/>
              <a:t>species</a:t>
            </a:r>
            <a:r>
              <a:rPr lang="ru-RU" sz="1800" dirty="0" smtClean="0"/>
              <a:t> </a:t>
            </a:r>
            <a:r>
              <a:rPr lang="ru-RU" sz="1800" dirty="0" err="1" smtClean="0"/>
              <a:t>in</a:t>
            </a:r>
            <a:r>
              <a:rPr lang="ru-RU" sz="1800" dirty="0" smtClean="0"/>
              <a:t> BF </a:t>
            </a:r>
            <a:r>
              <a:rPr lang="ru-RU" sz="1800" dirty="0" err="1" smtClean="0"/>
              <a:t>were</a:t>
            </a:r>
            <a:r>
              <a:rPr lang="ru-RU" sz="1800" dirty="0" smtClean="0"/>
              <a:t> </a:t>
            </a:r>
            <a:r>
              <a:rPr lang="ru-RU" sz="1800" i="1" dirty="0" err="1" smtClean="0"/>
              <a:t>Carabus</a:t>
            </a:r>
            <a:r>
              <a:rPr lang="ru-RU" sz="1800" i="1" dirty="0" smtClean="0"/>
              <a:t> </a:t>
            </a:r>
            <a:r>
              <a:rPr lang="ru-RU" sz="1800" i="1" dirty="0" err="1" smtClean="0"/>
              <a:t>granulatus</a:t>
            </a:r>
            <a:r>
              <a:rPr lang="ru-RU" sz="1800" i="1" dirty="0" smtClean="0"/>
              <a:t> </a:t>
            </a:r>
            <a:r>
              <a:rPr lang="ru-RU" sz="1800" dirty="0" smtClean="0"/>
              <a:t>(25.63 %), </a:t>
            </a:r>
            <a:r>
              <a:rPr lang="ru-RU" sz="1800" i="1" dirty="0" err="1" smtClean="0"/>
              <a:t>Pterostichus</a:t>
            </a:r>
            <a:r>
              <a:rPr lang="ru-RU" sz="1800" i="1" dirty="0" smtClean="0"/>
              <a:t> </a:t>
            </a:r>
            <a:r>
              <a:rPr lang="ru-RU" sz="1800" i="1" dirty="0" err="1" smtClean="0"/>
              <a:t>niger</a:t>
            </a:r>
            <a:r>
              <a:rPr lang="ru-RU" sz="1800" i="1" dirty="0" smtClean="0"/>
              <a:t> </a:t>
            </a:r>
            <a:r>
              <a:rPr lang="ru-RU" sz="1800" dirty="0" smtClean="0"/>
              <a:t>(24.68 %), </a:t>
            </a:r>
            <a:r>
              <a:rPr lang="ru-RU" sz="1800" i="1" dirty="0" err="1" smtClean="0"/>
              <a:t>Poecilus</a:t>
            </a:r>
            <a:r>
              <a:rPr lang="ru-RU" sz="1800" i="1" dirty="0" smtClean="0"/>
              <a:t> </a:t>
            </a:r>
            <a:r>
              <a:rPr lang="ru-RU" sz="1800" i="1" dirty="0" err="1" smtClean="0"/>
              <a:t>versicolor</a:t>
            </a:r>
            <a:r>
              <a:rPr lang="ru-RU" sz="1800" i="1" dirty="0" smtClean="0"/>
              <a:t> </a:t>
            </a:r>
            <a:r>
              <a:rPr lang="ru-RU" sz="1800" dirty="0" smtClean="0"/>
              <a:t>(18.03 %), </a:t>
            </a:r>
            <a:r>
              <a:rPr lang="ru-RU" sz="1800" i="1" dirty="0" err="1" smtClean="0"/>
              <a:t>Carabus</a:t>
            </a:r>
            <a:r>
              <a:rPr lang="ru-RU" sz="1800" i="1" dirty="0" smtClean="0"/>
              <a:t> </a:t>
            </a:r>
            <a:r>
              <a:rPr lang="ru-RU" sz="1800" i="1" dirty="0" err="1" smtClean="0"/>
              <a:t>cancellatus</a:t>
            </a:r>
            <a:r>
              <a:rPr lang="ru-RU" sz="1800" i="1" dirty="0" smtClean="0"/>
              <a:t> </a:t>
            </a:r>
            <a:r>
              <a:rPr lang="ru-RU" sz="1800" dirty="0" smtClean="0"/>
              <a:t>(12.13 %), </a:t>
            </a:r>
            <a:r>
              <a:rPr lang="ru-RU" sz="1800" i="1" dirty="0" smtClean="0"/>
              <a:t>C. </a:t>
            </a:r>
            <a:r>
              <a:rPr lang="ru-RU" sz="1800" i="1" dirty="0" err="1" smtClean="0"/>
              <a:t>hortensis</a:t>
            </a:r>
            <a:r>
              <a:rPr lang="ru-RU" sz="1800" i="1" dirty="0" smtClean="0"/>
              <a:t> </a:t>
            </a:r>
            <a:r>
              <a:rPr lang="ru-RU" sz="1800" dirty="0" smtClean="0"/>
              <a:t>(5.27 %), </a:t>
            </a:r>
            <a:r>
              <a:rPr lang="ru-RU" sz="1800" i="1" dirty="0" err="1" smtClean="0"/>
              <a:t>Amara</a:t>
            </a:r>
            <a:r>
              <a:rPr lang="ru-RU" sz="1800" i="1" dirty="0" smtClean="0"/>
              <a:t> </a:t>
            </a:r>
            <a:r>
              <a:rPr lang="ru-RU" sz="1800" i="1" dirty="0" err="1" smtClean="0"/>
              <a:t>communis</a:t>
            </a:r>
            <a:r>
              <a:rPr lang="ru-RU" sz="1800" i="1" dirty="0" smtClean="0"/>
              <a:t> </a:t>
            </a:r>
            <a:r>
              <a:rPr lang="ru-RU" sz="1800" dirty="0" smtClean="0"/>
              <a:t>(5.16 %). </a:t>
            </a:r>
            <a:r>
              <a:rPr lang="ru-RU" sz="1800" dirty="0" err="1" smtClean="0"/>
              <a:t>The</a:t>
            </a:r>
            <a:r>
              <a:rPr lang="ru-RU" sz="1800" dirty="0" smtClean="0"/>
              <a:t> </a:t>
            </a:r>
            <a:r>
              <a:rPr lang="ru-RU" sz="1800" dirty="0" err="1" smtClean="0"/>
              <a:t>four</a:t>
            </a:r>
            <a:r>
              <a:rPr lang="ru-RU" sz="1800" dirty="0" smtClean="0"/>
              <a:t> </a:t>
            </a:r>
            <a:r>
              <a:rPr lang="ru-RU" sz="1800" dirty="0" err="1" smtClean="0"/>
              <a:t>most</a:t>
            </a:r>
            <a:r>
              <a:rPr lang="ru-RU" sz="1800" dirty="0" smtClean="0"/>
              <a:t> </a:t>
            </a:r>
            <a:r>
              <a:rPr lang="ru-RU" sz="1800" dirty="0" err="1" smtClean="0"/>
              <a:t>abundant</a:t>
            </a:r>
            <a:r>
              <a:rPr lang="ru-RU" sz="1800" dirty="0" smtClean="0"/>
              <a:t> </a:t>
            </a:r>
            <a:r>
              <a:rPr lang="ru-RU" sz="1800" dirty="0" err="1" smtClean="0"/>
              <a:t>species</a:t>
            </a:r>
            <a:r>
              <a:rPr lang="ru-RU" sz="1800" dirty="0" smtClean="0"/>
              <a:t> </a:t>
            </a:r>
            <a:r>
              <a:rPr lang="ru-RU" sz="1800" dirty="0" err="1" smtClean="0"/>
              <a:t>in</a:t>
            </a:r>
            <a:r>
              <a:rPr lang="ru-RU" sz="1800" dirty="0" smtClean="0"/>
              <a:t> BFI </a:t>
            </a:r>
            <a:r>
              <a:rPr lang="ru-RU" sz="1800" dirty="0" err="1" smtClean="0"/>
              <a:t>were</a:t>
            </a:r>
            <a:r>
              <a:rPr lang="ru-RU" sz="1800" dirty="0" smtClean="0"/>
              <a:t> </a:t>
            </a:r>
            <a:r>
              <a:rPr lang="ru-RU" sz="1800" i="1" dirty="0" err="1" smtClean="0"/>
              <a:t>Amara</a:t>
            </a:r>
            <a:r>
              <a:rPr lang="ru-RU" sz="1800" i="1" dirty="0" smtClean="0"/>
              <a:t> </a:t>
            </a:r>
            <a:r>
              <a:rPr lang="ru-RU" sz="1800" i="1" dirty="0" err="1" smtClean="0"/>
              <a:t>communis</a:t>
            </a:r>
            <a:r>
              <a:rPr lang="ru-RU" sz="1800" i="1" dirty="0" smtClean="0"/>
              <a:t> </a:t>
            </a:r>
            <a:r>
              <a:rPr lang="ru-RU" sz="1800" dirty="0" smtClean="0"/>
              <a:t>(44.96 %), </a:t>
            </a:r>
            <a:r>
              <a:rPr lang="ru-RU" sz="1800" i="1" dirty="0" err="1" smtClean="0"/>
              <a:t>Calathus</a:t>
            </a:r>
            <a:r>
              <a:rPr lang="ru-RU" sz="1800" i="1" dirty="0" smtClean="0"/>
              <a:t> </a:t>
            </a:r>
            <a:r>
              <a:rPr lang="ru-RU" sz="1800" i="1" dirty="0" err="1" smtClean="0"/>
              <a:t>micropterus</a:t>
            </a:r>
            <a:r>
              <a:rPr lang="ru-RU" sz="1800" i="1" dirty="0" smtClean="0"/>
              <a:t> </a:t>
            </a:r>
            <a:r>
              <a:rPr lang="ru-RU" sz="1800" dirty="0" smtClean="0"/>
              <a:t>(15.60 %), </a:t>
            </a:r>
            <a:r>
              <a:rPr lang="ru-RU" sz="1800" i="1" dirty="0" err="1" smtClean="0"/>
              <a:t>Amara</a:t>
            </a:r>
            <a:r>
              <a:rPr lang="ru-RU" sz="1800" i="1" dirty="0" smtClean="0"/>
              <a:t> </a:t>
            </a:r>
            <a:r>
              <a:rPr lang="ru-RU" sz="1800" i="1" dirty="0" err="1" smtClean="0"/>
              <a:t>brunnea</a:t>
            </a:r>
            <a:r>
              <a:rPr lang="ru-RU" sz="1800" i="1" dirty="0" smtClean="0"/>
              <a:t> </a:t>
            </a:r>
            <a:r>
              <a:rPr lang="ru-RU" sz="1800" dirty="0" smtClean="0"/>
              <a:t>(12.33 %), </a:t>
            </a:r>
            <a:r>
              <a:rPr lang="ru-RU" sz="1800" i="1" dirty="0" err="1" smtClean="0"/>
              <a:t>Pterostichus</a:t>
            </a:r>
            <a:r>
              <a:rPr lang="ru-RU" sz="1800" i="1" dirty="0" smtClean="0"/>
              <a:t> </a:t>
            </a:r>
            <a:r>
              <a:rPr lang="ru-RU" sz="1800" i="1" dirty="0" err="1" smtClean="0"/>
              <a:t>niger</a:t>
            </a:r>
            <a:r>
              <a:rPr lang="ru-RU" sz="1800" i="1" dirty="0" smtClean="0"/>
              <a:t> </a:t>
            </a:r>
            <a:r>
              <a:rPr lang="ru-RU" sz="1800" dirty="0" smtClean="0"/>
              <a:t>(10.06 %). </a:t>
            </a:r>
            <a:r>
              <a:rPr lang="ru-RU" sz="1800" dirty="0" err="1" smtClean="0"/>
              <a:t>Among</a:t>
            </a:r>
            <a:r>
              <a:rPr lang="ru-RU" sz="1800" dirty="0" smtClean="0"/>
              <a:t> </a:t>
            </a:r>
            <a:r>
              <a:rPr lang="ru-RU" sz="1800" dirty="0" err="1" smtClean="0"/>
              <a:t>abundant</a:t>
            </a:r>
            <a:r>
              <a:rPr lang="ru-RU" sz="1800" dirty="0" smtClean="0"/>
              <a:t> </a:t>
            </a:r>
            <a:r>
              <a:rPr lang="ru-RU" sz="1800" dirty="0" err="1" smtClean="0"/>
              <a:t>species</a:t>
            </a:r>
            <a:r>
              <a:rPr lang="ru-RU" sz="1800" dirty="0" smtClean="0"/>
              <a:t> </a:t>
            </a:r>
            <a:r>
              <a:rPr lang="ru-RU" sz="1800" dirty="0" err="1" smtClean="0"/>
              <a:t>in</a:t>
            </a:r>
            <a:r>
              <a:rPr lang="ru-RU" sz="1800" dirty="0" smtClean="0"/>
              <a:t> BFP </a:t>
            </a:r>
            <a:r>
              <a:rPr lang="ru-RU" sz="1800" dirty="0" err="1" smtClean="0"/>
              <a:t>were</a:t>
            </a:r>
            <a:r>
              <a:rPr lang="ru-RU" sz="1800" dirty="0" smtClean="0"/>
              <a:t> </a:t>
            </a:r>
            <a:r>
              <a:rPr lang="ru-RU" sz="1800" i="1" dirty="0" err="1" smtClean="0"/>
              <a:t>Agonum</a:t>
            </a:r>
            <a:r>
              <a:rPr lang="ru-RU" sz="1800" i="1" dirty="0" smtClean="0"/>
              <a:t> </a:t>
            </a:r>
            <a:r>
              <a:rPr lang="ru-RU" sz="1800" i="1" dirty="0" err="1" smtClean="0"/>
              <a:t>ericeti</a:t>
            </a:r>
            <a:r>
              <a:rPr lang="ru-RU" sz="1800" i="1" dirty="0" smtClean="0"/>
              <a:t> </a:t>
            </a:r>
            <a:r>
              <a:rPr lang="ru-RU" sz="1800" dirty="0" smtClean="0"/>
              <a:t>(34.59 %), </a:t>
            </a:r>
            <a:r>
              <a:rPr lang="ru-RU" sz="1800" i="1" dirty="0" err="1" smtClean="0"/>
              <a:t>Pterostichus</a:t>
            </a:r>
            <a:r>
              <a:rPr lang="ru-RU" sz="1800" i="1" dirty="0" smtClean="0"/>
              <a:t> </a:t>
            </a:r>
            <a:r>
              <a:rPr lang="ru-RU" sz="1800" i="1" dirty="0" err="1" smtClean="0"/>
              <a:t>diligens</a:t>
            </a:r>
            <a:r>
              <a:rPr lang="ru-RU" sz="1800" i="1" dirty="0" smtClean="0"/>
              <a:t> </a:t>
            </a:r>
            <a:r>
              <a:rPr lang="ru-RU" sz="1800" dirty="0" smtClean="0"/>
              <a:t>(20.37 %), </a:t>
            </a:r>
            <a:r>
              <a:rPr lang="ru-RU" sz="1800" i="1" dirty="0" smtClean="0"/>
              <a:t>P. </a:t>
            </a:r>
            <a:r>
              <a:rPr lang="ru-RU" sz="1800" i="1" dirty="0" err="1" smtClean="0"/>
              <a:t>rhaeticus</a:t>
            </a:r>
            <a:r>
              <a:rPr lang="ru-RU" sz="1800" i="1" dirty="0" smtClean="0"/>
              <a:t> </a:t>
            </a:r>
            <a:r>
              <a:rPr lang="ru-RU" sz="1800" dirty="0" smtClean="0"/>
              <a:t>(19.90 %), </a:t>
            </a:r>
            <a:r>
              <a:rPr lang="ru-RU" sz="1800" i="1" dirty="0" err="1" smtClean="0"/>
              <a:t>Poecilus</a:t>
            </a:r>
            <a:r>
              <a:rPr lang="ru-RU" sz="1800" i="1" dirty="0" smtClean="0"/>
              <a:t> </a:t>
            </a:r>
            <a:r>
              <a:rPr lang="ru-RU" sz="1800" i="1" dirty="0" err="1" smtClean="0"/>
              <a:t>cupreus</a:t>
            </a:r>
            <a:r>
              <a:rPr lang="ru-RU" sz="1800" i="1" dirty="0" smtClean="0"/>
              <a:t> </a:t>
            </a:r>
            <a:r>
              <a:rPr lang="ru-RU" sz="1800" dirty="0" smtClean="0"/>
              <a:t>(11.37 %) </a:t>
            </a:r>
            <a:r>
              <a:rPr lang="ru-RU" sz="1800" dirty="0" err="1" smtClean="0"/>
              <a:t>and</a:t>
            </a:r>
            <a:r>
              <a:rPr lang="ru-RU" sz="1800" dirty="0" smtClean="0"/>
              <a:t> </a:t>
            </a:r>
            <a:r>
              <a:rPr lang="ru-RU" sz="1800" i="1" dirty="0" err="1" smtClean="0"/>
              <a:t>Pterostichus</a:t>
            </a:r>
            <a:r>
              <a:rPr lang="ru-RU" sz="1800" i="1" dirty="0" smtClean="0"/>
              <a:t> </a:t>
            </a:r>
            <a:r>
              <a:rPr lang="ru-RU" sz="1800" i="1" dirty="0" err="1" smtClean="0"/>
              <a:t>niger</a:t>
            </a:r>
            <a:r>
              <a:rPr lang="ru-RU" sz="1800" i="1" dirty="0" smtClean="0"/>
              <a:t> </a:t>
            </a:r>
            <a:r>
              <a:rPr lang="ru-RU" sz="1800" dirty="0" smtClean="0"/>
              <a:t>(7.58 %).</a:t>
            </a:r>
            <a:r>
              <a:rPr lang="en-US" sz="1800" dirty="0" smtClean="0"/>
              <a:t> </a:t>
            </a:r>
            <a:r>
              <a:rPr lang="ru-RU" sz="1800" dirty="0" err="1" smtClean="0"/>
              <a:t>Of</a:t>
            </a:r>
            <a:r>
              <a:rPr lang="ru-RU" sz="1800" dirty="0" smtClean="0"/>
              <a:t> </a:t>
            </a:r>
            <a:r>
              <a:rPr lang="ru-RU" sz="1800" dirty="0" err="1" smtClean="0"/>
              <a:t>these</a:t>
            </a:r>
            <a:r>
              <a:rPr lang="ru-RU" sz="1800" dirty="0" smtClean="0"/>
              <a:t>, </a:t>
            </a:r>
            <a:r>
              <a:rPr lang="ru-RU" sz="1800" dirty="0" err="1" smtClean="0"/>
              <a:t>the</a:t>
            </a:r>
            <a:r>
              <a:rPr lang="ru-RU" sz="1800" dirty="0" smtClean="0"/>
              <a:t> </a:t>
            </a:r>
            <a:r>
              <a:rPr lang="ru-RU" sz="1800" dirty="0" err="1" smtClean="0"/>
              <a:t>only</a:t>
            </a:r>
            <a:r>
              <a:rPr lang="ru-RU" sz="1800" dirty="0" smtClean="0"/>
              <a:t> </a:t>
            </a:r>
            <a:r>
              <a:rPr lang="ru-RU" sz="1800" i="1" dirty="0" err="1" smtClean="0"/>
              <a:t>Pterostichus</a:t>
            </a:r>
            <a:r>
              <a:rPr lang="ru-RU" sz="1800" i="1" dirty="0" smtClean="0"/>
              <a:t> </a:t>
            </a:r>
            <a:r>
              <a:rPr lang="ru-RU" sz="1800" i="1" dirty="0" err="1" smtClean="0"/>
              <a:t>niger</a:t>
            </a:r>
            <a:r>
              <a:rPr lang="ru-RU" sz="1800" i="1" dirty="0" smtClean="0"/>
              <a:t> </a:t>
            </a:r>
            <a:r>
              <a:rPr lang="ru-RU" sz="1800" dirty="0" err="1" smtClean="0"/>
              <a:t>was</a:t>
            </a:r>
            <a:r>
              <a:rPr lang="ru-RU" sz="1800" dirty="0" smtClean="0"/>
              <a:t> </a:t>
            </a:r>
            <a:r>
              <a:rPr lang="ru-RU" sz="1800" dirty="0" err="1" smtClean="0"/>
              <a:t>generally</a:t>
            </a:r>
            <a:r>
              <a:rPr lang="ru-RU" sz="1800" dirty="0" smtClean="0"/>
              <a:t> </a:t>
            </a:r>
            <a:r>
              <a:rPr lang="ru-RU" sz="1800" dirty="0" err="1" smtClean="0"/>
              <a:t>abundant</a:t>
            </a:r>
            <a:r>
              <a:rPr lang="ru-RU" sz="1800" dirty="0" smtClean="0"/>
              <a:t> </a:t>
            </a:r>
            <a:r>
              <a:rPr lang="ru-RU" sz="1800" dirty="0" err="1" smtClean="0"/>
              <a:t>across</a:t>
            </a:r>
            <a:r>
              <a:rPr lang="ru-RU" sz="1800" dirty="0" smtClean="0"/>
              <a:t> </a:t>
            </a:r>
            <a:r>
              <a:rPr lang="ru-RU" sz="1800" dirty="0" err="1" smtClean="0"/>
              <a:t>all</a:t>
            </a:r>
            <a:r>
              <a:rPr lang="ru-RU" sz="1800" dirty="0" smtClean="0"/>
              <a:t> </a:t>
            </a:r>
            <a:r>
              <a:rPr lang="ru-RU" sz="1800" dirty="0" err="1" smtClean="0"/>
              <a:t>three</a:t>
            </a:r>
            <a:r>
              <a:rPr lang="ru-RU" sz="1800" dirty="0" smtClean="0"/>
              <a:t> </a:t>
            </a:r>
            <a:r>
              <a:rPr lang="ru-RU" sz="1800" dirty="0" err="1" smtClean="0"/>
              <a:t>birch</a:t>
            </a:r>
            <a:r>
              <a:rPr lang="ru-RU" sz="1800" dirty="0" smtClean="0"/>
              <a:t> </a:t>
            </a:r>
            <a:r>
              <a:rPr lang="ru-RU" sz="1800" dirty="0" err="1" smtClean="0"/>
              <a:t>forests</a:t>
            </a:r>
            <a:r>
              <a:rPr lang="ru-RU" sz="1800" dirty="0" smtClean="0"/>
              <a:t> </a:t>
            </a:r>
            <a:r>
              <a:rPr lang="ru-RU" sz="1800" dirty="0" err="1" smtClean="0"/>
              <a:t>types</a:t>
            </a:r>
            <a:r>
              <a:rPr lang="ru-RU" sz="1800" dirty="0" smtClean="0"/>
              <a:t>. </a:t>
            </a:r>
            <a:r>
              <a:rPr lang="ru-RU" sz="1800" dirty="0" err="1" smtClean="0"/>
              <a:t>Whereas</a:t>
            </a:r>
            <a:r>
              <a:rPr lang="ru-RU" sz="1800" dirty="0" smtClean="0"/>
              <a:t>, </a:t>
            </a:r>
            <a:r>
              <a:rPr lang="ru-RU" sz="1800" dirty="0" err="1" smtClean="0"/>
              <a:t>other</a:t>
            </a:r>
            <a:r>
              <a:rPr lang="ru-RU" sz="1800" dirty="0" smtClean="0"/>
              <a:t> </a:t>
            </a:r>
            <a:r>
              <a:rPr lang="ru-RU" sz="1800" dirty="0" err="1" smtClean="0"/>
              <a:t>recorded</a:t>
            </a:r>
            <a:r>
              <a:rPr lang="ru-RU" sz="1800" dirty="0" smtClean="0"/>
              <a:t> </a:t>
            </a:r>
            <a:r>
              <a:rPr lang="ru-RU" sz="1800" dirty="0" err="1" smtClean="0"/>
              <a:t>species</a:t>
            </a:r>
            <a:r>
              <a:rPr lang="ru-RU" sz="1800" dirty="0" smtClean="0"/>
              <a:t> </a:t>
            </a:r>
            <a:r>
              <a:rPr lang="ru-RU" sz="1800" dirty="0" err="1" smtClean="0"/>
              <a:t>were</a:t>
            </a:r>
            <a:r>
              <a:rPr lang="ru-RU" sz="1800" dirty="0" smtClean="0"/>
              <a:t> </a:t>
            </a:r>
            <a:r>
              <a:rPr lang="ru-RU" sz="1800" dirty="0" err="1" smtClean="0"/>
              <a:t>abundant</a:t>
            </a:r>
            <a:r>
              <a:rPr lang="ru-RU" sz="1800" dirty="0" smtClean="0"/>
              <a:t> </a:t>
            </a:r>
            <a:r>
              <a:rPr lang="ru-RU" sz="1800" dirty="0" err="1" smtClean="0"/>
              <a:t>only</a:t>
            </a:r>
            <a:r>
              <a:rPr lang="ru-RU" sz="1800" dirty="0" smtClean="0"/>
              <a:t> </a:t>
            </a:r>
            <a:r>
              <a:rPr lang="ru-RU" sz="1800" dirty="0" err="1" smtClean="0"/>
              <a:t>in</a:t>
            </a:r>
            <a:r>
              <a:rPr lang="ru-RU" sz="1800" dirty="0" smtClean="0"/>
              <a:t> </a:t>
            </a:r>
            <a:r>
              <a:rPr lang="ru-RU" sz="1800" dirty="0" err="1" smtClean="0"/>
              <a:t>one</a:t>
            </a:r>
            <a:r>
              <a:rPr lang="ru-RU" sz="1800" dirty="0" smtClean="0"/>
              <a:t> </a:t>
            </a:r>
            <a:r>
              <a:rPr lang="ru-RU" sz="1800" dirty="0" err="1" smtClean="0"/>
              <a:t>of</a:t>
            </a:r>
            <a:r>
              <a:rPr lang="ru-RU" sz="1800" dirty="0" smtClean="0"/>
              <a:t> </a:t>
            </a:r>
            <a:r>
              <a:rPr lang="ru-RU" sz="1800" dirty="0" err="1" smtClean="0"/>
              <a:t>forest</a:t>
            </a:r>
            <a:r>
              <a:rPr lang="ru-RU" sz="1800" dirty="0" smtClean="0"/>
              <a:t> </a:t>
            </a:r>
            <a:r>
              <a:rPr lang="ru-RU" sz="1800" dirty="0" err="1" smtClean="0"/>
              <a:t>types</a:t>
            </a:r>
            <a:r>
              <a:rPr lang="en-US" sz="1800" dirty="0" smtClean="0"/>
              <a:t>.</a:t>
            </a:r>
            <a:r>
              <a:rPr lang="ru-RU" sz="1800" dirty="0" smtClean="0"/>
              <a:t> </a:t>
            </a:r>
            <a:endParaRPr lang="ru-RU" sz="1800" dirty="0"/>
          </a:p>
        </p:txBody>
      </p:sp>
      <p:sp>
        <p:nvSpPr>
          <p:cNvPr id="7" name="Прямоугольник 6"/>
          <p:cNvSpPr/>
          <p:nvPr/>
        </p:nvSpPr>
        <p:spPr>
          <a:xfrm>
            <a:off x="571472" y="5857892"/>
            <a:ext cx="8215370" cy="954107"/>
          </a:xfrm>
          <a:prstGeom prst="rect">
            <a:avLst/>
          </a:prstGeom>
        </p:spPr>
        <p:txBody>
          <a:bodyPr wrap="square">
            <a:spAutoFit/>
          </a:bodyPr>
          <a:lstStyle/>
          <a:p>
            <a:pPr algn="just"/>
            <a:r>
              <a:rPr lang="en-US" sz="1400" b="1" dirty="0" smtClean="0"/>
              <a:t>Figure. </a:t>
            </a:r>
            <a:r>
              <a:rPr lang="en-US" sz="1400" dirty="0" smtClean="0"/>
              <a:t>A</a:t>
            </a:r>
            <a:r>
              <a:rPr lang="ru-RU" sz="1400" dirty="0" err="1" smtClean="0"/>
              <a:t>bundance</a:t>
            </a:r>
            <a:r>
              <a:rPr lang="ru-RU" sz="1400" dirty="0" smtClean="0"/>
              <a:t> </a:t>
            </a:r>
            <a:r>
              <a:rPr lang="en-US" sz="1400" dirty="0" smtClean="0"/>
              <a:t>in </a:t>
            </a:r>
            <a:r>
              <a:rPr lang="en-US" sz="1400" dirty="0" err="1" smtClean="0"/>
              <a:t>carabid</a:t>
            </a:r>
            <a:r>
              <a:rPr lang="en-US" sz="1400" dirty="0" smtClean="0"/>
              <a:t> beetle assemblages of studied birch forest types: BF – continuous birch forests, BFI – isolated birch forests on the mineral soil, BFP – isolated birch forests on the peat soil. Differences among habitats were tested using the </a:t>
            </a:r>
            <a:r>
              <a:rPr lang="en-US" sz="1400" dirty="0" err="1" smtClean="0"/>
              <a:t>Kruskal</a:t>
            </a:r>
            <a:r>
              <a:rPr lang="en-US" sz="1400" dirty="0" smtClean="0"/>
              <a:t>-Wallis test. The letters (a, b, c) indicate significant differences (post-hoc Dunn's test; P&lt;0.05).</a:t>
            </a:r>
            <a:endParaRPr lang="ru-RU" sz="1400" dirty="0"/>
          </a:p>
        </p:txBody>
      </p:sp>
      <p:pic>
        <p:nvPicPr>
          <p:cNvPr id="8" name="Рисунок 7" descr="F:\конфер энтомол\гтв\anbb.jpg"/>
          <p:cNvPicPr/>
          <p:nvPr/>
        </p:nvPicPr>
        <p:blipFill>
          <a:blip r:embed="rId2"/>
          <a:srcRect l="1790" t="12696" r="12802" b="5799"/>
          <a:stretch>
            <a:fillRect/>
          </a:stretch>
        </p:blipFill>
        <p:spPr bwMode="auto">
          <a:xfrm>
            <a:off x="2928926" y="2714620"/>
            <a:ext cx="3214710"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1928826"/>
          </a:xfrm>
        </p:spPr>
        <p:txBody>
          <a:bodyPr>
            <a:normAutofit fontScale="90000"/>
          </a:bodyPr>
          <a:lstStyle/>
          <a:p>
            <a:pPr algn="just"/>
            <a:r>
              <a:rPr lang="en-US" sz="2000" dirty="0" smtClean="0"/>
              <a:t/>
            </a:r>
            <a:br>
              <a:rPr lang="en-US" sz="2000" dirty="0" smtClean="0"/>
            </a:br>
            <a:r>
              <a:rPr lang="ru-RU" sz="1800" dirty="0" smtClean="0"/>
              <a:t> </a:t>
            </a:r>
            <a:r>
              <a:rPr lang="en-US" sz="1800" b="1" u="sng" dirty="0" smtClean="0"/>
              <a:t>Diversity.</a:t>
            </a:r>
            <a:r>
              <a:rPr lang="en-US" sz="1800" dirty="0" smtClean="0"/>
              <a:t> The mean values of Shannon index differed significantly (</a:t>
            </a:r>
            <a:r>
              <a:rPr lang="en-US" sz="1800" dirty="0" err="1" smtClean="0"/>
              <a:t>Kruskal</a:t>
            </a:r>
            <a:r>
              <a:rPr lang="en-US" sz="1800" dirty="0" smtClean="0"/>
              <a:t>–Wallis test, χ</a:t>
            </a:r>
            <a:r>
              <a:rPr lang="en-US" sz="1800" baseline="30000" dirty="0" smtClean="0"/>
              <a:t>2</a:t>
            </a:r>
            <a:r>
              <a:rPr lang="en-US" sz="1800" dirty="0" smtClean="0"/>
              <a:t>=6.72, p=0.03) among the </a:t>
            </a:r>
            <a:r>
              <a:rPr lang="en-US" sz="1800" dirty="0" err="1" smtClean="0"/>
              <a:t>carabid</a:t>
            </a:r>
            <a:r>
              <a:rPr lang="en-US" sz="1800" dirty="0" smtClean="0"/>
              <a:t> assemblages of the three birch forest types. The lowest index value was recorded from the BFP (H′= 1.618±0.08). The mean Shannon index ranges in the BF (1.916±0.04) and in BFI (1.781±0.03) not differed significantly (Dunn’s post hoc test p ˃ 0.05) (Figure a). In contrast, the </a:t>
            </a:r>
            <a:r>
              <a:rPr lang="en-US" sz="1800" dirty="0" err="1" smtClean="0"/>
              <a:t>Pielou</a:t>
            </a:r>
            <a:r>
              <a:rPr lang="en-US" sz="1800" dirty="0" smtClean="0"/>
              <a:t> evenness index was highest in the BFP (J = 0.731) and low in BFI (J = 0.340) and BF (J = 0.468) (Figure b).</a:t>
            </a:r>
            <a:r>
              <a:rPr lang="ru-RU" sz="1600" i="1" dirty="0" smtClean="0"/>
              <a:t/>
            </a:r>
            <a:br>
              <a:rPr lang="ru-RU" sz="1600" i="1" dirty="0" smtClean="0"/>
            </a:br>
            <a:endParaRPr lang="ru-RU" sz="1800" dirty="0"/>
          </a:p>
        </p:txBody>
      </p:sp>
      <p:sp>
        <p:nvSpPr>
          <p:cNvPr id="7" name="Прямоугольник 6"/>
          <p:cNvSpPr/>
          <p:nvPr/>
        </p:nvSpPr>
        <p:spPr>
          <a:xfrm>
            <a:off x="357158" y="5357826"/>
            <a:ext cx="8429684" cy="954107"/>
          </a:xfrm>
          <a:prstGeom prst="rect">
            <a:avLst/>
          </a:prstGeom>
        </p:spPr>
        <p:txBody>
          <a:bodyPr wrap="square">
            <a:spAutoFit/>
          </a:bodyPr>
          <a:lstStyle/>
          <a:p>
            <a:pPr algn="just"/>
            <a:r>
              <a:rPr lang="en-US" sz="1400" b="1" dirty="0" smtClean="0"/>
              <a:t>Figure. </a:t>
            </a:r>
            <a:r>
              <a:rPr lang="ru-RU" sz="1400" dirty="0" smtClean="0"/>
              <a:t>(</a:t>
            </a:r>
            <a:r>
              <a:rPr lang="ru-RU" sz="1400" dirty="0" err="1" smtClean="0"/>
              <a:t>a</a:t>
            </a:r>
            <a:r>
              <a:rPr lang="ru-RU" sz="1400" dirty="0" smtClean="0"/>
              <a:t>) </a:t>
            </a:r>
            <a:r>
              <a:rPr lang="ru-RU" sz="1400" dirty="0" err="1" smtClean="0"/>
              <a:t>Shannon</a:t>
            </a:r>
            <a:r>
              <a:rPr lang="ru-RU" sz="1400" dirty="0" smtClean="0"/>
              <a:t> </a:t>
            </a:r>
            <a:r>
              <a:rPr lang="ru-RU" sz="1400" dirty="0" err="1" smtClean="0"/>
              <a:t>index</a:t>
            </a:r>
            <a:r>
              <a:rPr lang="ru-RU" sz="1400" dirty="0" smtClean="0"/>
              <a:t> </a:t>
            </a:r>
            <a:r>
              <a:rPr lang="ru-RU" sz="1400" dirty="0" err="1" smtClean="0"/>
              <a:t>and</a:t>
            </a:r>
            <a:r>
              <a:rPr lang="ru-RU" sz="1400" dirty="0" smtClean="0"/>
              <a:t> (</a:t>
            </a:r>
            <a:r>
              <a:rPr lang="ru-RU" sz="1400" dirty="0" err="1" smtClean="0"/>
              <a:t>b</a:t>
            </a:r>
            <a:r>
              <a:rPr lang="ru-RU" sz="1400" dirty="0" smtClean="0"/>
              <a:t>) </a:t>
            </a:r>
            <a:r>
              <a:rPr lang="ru-RU" sz="1400" dirty="0" err="1" smtClean="0"/>
              <a:t>Pielou</a:t>
            </a:r>
            <a:r>
              <a:rPr lang="ru-RU" sz="1400" dirty="0" smtClean="0"/>
              <a:t> </a:t>
            </a:r>
            <a:r>
              <a:rPr lang="ru-RU" sz="1400" dirty="0" err="1" smtClean="0"/>
              <a:t>index</a:t>
            </a:r>
            <a:r>
              <a:rPr lang="ru-RU" sz="1400" dirty="0" smtClean="0"/>
              <a:t> </a:t>
            </a:r>
            <a:r>
              <a:rPr lang="ru-RU" sz="1400" dirty="0" err="1" smtClean="0"/>
              <a:t>values</a:t>
            </a:r>
            <a:r>
              <a:rPr lang="ru-RU" sz="1400" dirty="0" smtClean="0"/>
              <a:t> </a:t>
            </a:r>
            <a:r>
              <a:rPr lang="ru-RU" sz="1400" dirty="0" err="1" smtClean="0"/>
              <a:t>in</a:t>
            </a:r>
            <a:r>
              <a:rPr lang="ru-RU" sz="1400" dirty="0" smtClean="0"/>
              <a:t> </a:t>
            </a:r>
            <a:r>
              <a:rPr lang="ru-RU" sz="1400" dirty="0" err="1" smtClean="0"/>
              <a:t>carabid</a:t>
            </a:r>
            <a:r>
              <a:rPr lang="ru-RU" sz="1400" dirty="0" smtClean="0"/>
              <a:t> </a:t>
            </a:r>
            <a:r>
              <a:rPr lang="ru-RU" sz="1400" dirty="0" err="1" smtClean="0"/>
              <a:t>beetle</a:t>
            </a:r>
            <a:r>
              <a:rPr lang="ru-RU" sz="1400" dirty="0" smtClean="0"/>
              <a:t> </a:t>
            </a:r>
            <a:r>
              <a:rPr lang="ru-RU" sz="1400" dirty="0" err="1" smtClean="0"/>
              <a:t>assemblages</a:t>
            </a:r>
            <a:r>
              <a:rPr lang="ru-RU" sz="1400" dirty="0" smtClean="0"/>
              <a:t> </a:t>
            </a:r>
            <a:r>
              <a:rPr lang="ru-RU" sz="1400" dirty="0" err="1" smtClean="0"/>
              <a:t>of</a:t>
            </a:r>
            <a:r>
              <a:rPr lang="ru-RU" sz="1400" dirty="0" smtClean="0"/>
              <a:t> </a:t>
            </a:r>
            <a:r>
              <a:rPr lang="ru-RU" sz="1400" dirty="0" err="1" smtClean="0"/>
              <a:t>studied</a:t>
            </a:r>
            <a:r>
              <a:rPr lang="ru-RU" sz="1400" dirty="0" smtClean="0"/>
              <a:t> </a:t>
            </a:r>
            <a:r>
              <a:rPr lang="ru-RU" sz="1400" dirty="0" err="1" smtClean="0"/>
              <a:t>birch</a:t>
            </a:r>
            <a:r>
              <a:rPr lang="ru-RU" sz="1400" dirty="0" smtClean="0"/>
              <a:t> </a:t>
            </a:r>
            <a:r>
              <a:rPr lang="ru-RU" sz="1400" dirty="0" err="1" smtClean="0"/>
              <a:t>forest</a:t>
            </a:r>
            <a:r>
              <a:rPr lang="ru-RU" sz="1400" dirty="0" smtClean="0"/>
              <a:t> </a:t>
            </a:r>
            <a:r>
              <a:rPr lang="ru-RU" sz="1400" dirty="0" err="1" smtClean="0"/>
              <a:t>types</a:t>
            </a:r>
            <a:r>
              <a:rPr lang="ru-RU" sz="1400" dirty="0" smtClean="0"/>
              <a:t>: BF – </a:t>
            </a:r>
            <a:r>
              <a:rPr lang="ru-RU" sz="1400" dirty="0" err="1" smtClean="0"/>
              <a:t>continuous</a:t>
            </a:r>
            <a:r>
              <a:rPr lang="ru-RU" sz="1400" dirty="0" smtClean="0"/>
              <a:t> </a:t>
            </a:r>
            <a:r>
              <a:rPr lang="ru-RU" sz="1400" dirty="0" err="1" smtClean="0"/>
              <a:t>birch</a:t>
            </a:r>
            <a:r>
              <a:rPr lang="ru-RU" sz="1400" dirty="0" smtClean="0"/>
              <a:t> </a:t>
            </a:r>
            <a:r>
              <a:rPr lang="ru-RU" sz="1400" dirty="0" err="1" smtClean="0"/>
              <a:t>forests</a:t>
            </a:r>
            <a:r>
              <a:rPr lang="ru-RU" sz="1400" dirty="0" smtClean="0"/>
              <a:t>, BFI – </a:t>
            </a:r>
            <a:r>
              <a:rPr lang="ru-RU" sz="1400" dirty="0" err="1" smtClean="0"/>
              <a:t>isolated</a:t>
            </a:r>
            <a:r>
              <a:rPr lang="ru-RU" sz="1400" dirty="0" smtClean="0"/>
              <a:t> </a:t>
            </a:r>
            <a:r>
              <a:rPr lang="ru-RU" sz="1400" dirty="0" err="1" smtClean="0"/>
              <a:t>birch</a:t>
            </a:r>
            <a:r>
              <a:rPr lang="ru-RU" sz="1400" dirty="0" smtClean="0"/>
              <a:t> </a:t>
            </a:r>
            <a:r>
              <a:rPr lang="ru-RU" sz="1400" dirty="0" err="1" smtClean="0"/>
              <a:t>forests</a:t>
            </a:r>
            <a:r>
              <a:rPr lang="ru-RU" sz="1400" dirty="0" smtClean="0"/>
              <a:t> </a:t>
            </a:r>
            <a:r>
              <a:rPr lang="ru-RU" sz="1400" dirty="0" err="1" smtClean="0"/>
              <a:t>on</a:t>
            </a:r>
            <a:r>
              <a:rPr lang="ru-RU" sz="1400" dirty="0" smtClean="0"/>
              <a:t> </a:t>
            </a:r>
            <a:r>
              <a:rPr lang="ru-RU" sz="1400" dirty="0" err="1" smtClean="0"/>
              <a:t>the</a:t>
            </a:r>
            <a:r>
              <a:rPr lang="ru-RU" sz="1400" dirty="0" smtClean="0"/>
              <a:t> </a:t>
            </a:r>
            <a:r>
              <a:rPr lang="ru-RU" sz="1400" dirty="0" err="1" smtClean="0"/>
              <a:t>mineral</a:t>
            </a:r>
            <a:r>
              <a:rPr lang="ru-RU" sz="1400" dirty="0" smtClean="0"/>
              <a:t> </a:t>
            </a:r>
            <a:r>
              <a:rPr lang="ru-RU" sz="1400" dirty="0" err="1" smtClean="0"/>
              <a:t>soil</a:t>
            </a:r>
            <a:r>
              <a:rPr lang="ru-RU" sz="1400" dirty="0" smtClean="0"/>
              <a:t>, BFP – </a:t>
            </a:r>
            <a:r>
              <a:rPr lang="ru-RU" sz="1400" dirty="0" err="1" smtClean="0"/>
              <a:t>isolated</a:t>
            </a:r>
            <a:r>
              <a:rPr lang="ru-RU" sz="1400" dirty="0" smtClean="0"/>
              <a:t> </a:t>
            </a:r>
            <a:r>
              <a:rPr lang="ru-RU" sz="1400" dirty="0" err="1" smtClean="0"/>
              <a:t>birch</a:t>
            </a:r>
            <a:r>
              <a:rPr lang="ru-RU" sz="1400" dirty="0" smtClean="0"/>
              <a:t> </a:t>
            </a:r>
            <a:r>
              <a:rPr lang="ru-RU" sz="1400" dirty="0" err="1" smtClean="0"/>
              <a:t>forests</a:t>
            </a:r>
            <a:r>
              <a:rPr lang="ru-RU" sz="1400" dirty="0" smtClean="0"/>
              <a:t> </a:t>
            </a:r>
            <a:r>
              <a:rPr lang="ru-RU" sz="1400" dirty="0" err="1" smtClean="0"/>
              <a:t>on</a:t>
            </a:r>
            <a:r>
              <a:rPr lang="ru-RU" sz="1400" dirty="0" smtClean="0"/>
              <a:t> </a:t>
            </a:r>
            <a:r>
              <a:rPr lang="ru-RU" sz="1400" dirty="0" err="1" smtClean="0"/>
              <a:t>the</a:t>
            </a:r>
            <a:r>
              <a:rPr lang="ru-RU" sz="1400" dirty="0" smtClean="0"/>
              <a:t> </a:t>
            </a:r>
            <a:r>
              <a:rPr lang="ru-RU" sz="1400" dirty="0" err="1" smtClean="0"/>
              <a:t>peat</a:t>
            </a:r>
            <a:r>
              <a:rPr lang="ru-RU" sz="1400" dirty="0" smtClean="0"/>
              <a:t> </a:t>
            </a:r>
            <a:r>
              <a:rPr lang="ru-RU" sz="1400" dirty="0" err="1" smtClean="0"/>
              <a:t>soil</a:t>
            </a:r>
            <a:r>
              <a:rPr lang="ru-RU" sz="1400" dirty="0" smtClean="0"/>
              <a:t>. </a:t>
            </a:r>
            <a:r>
              <a:rPr lang="ru-RU" sz="1400" dirty="0" err="1" smtClean="0"/>
              <a:t>Differences</a:t>
            </a:r>
            <a:r>
              <a:rPr lang="ru-RU" sz="1400" dirty="0" smtClean="0"/>
              <a:t> </a:t>
            </a:r>
            <a:r>
              <a:rPr lang="ru-RU" sz="1400" dirty="0" err="1" smtClean="0"/>
              <a:t>among</a:t>
            </a:r>
            <a:r>
              <a:rPr lang="ru-RU" sz="1400" dirty="0" smtClean="0"/>
              <a:t> </a:t>
            </a:r>
            <a:r>
              <a:rPr lang="ru-RU" sz="1400" dirty="0" err="1" smtClean="0"/>
              <a:t>habitats</a:t>
            </a:r>
            <a:r>
              <a:rPr lang="ru-RU" sz="1400" dirty="0" smtClean="0"/>
              <a:t> </a:t>
            </a:r>
            <a:r>
              <a:rPr lang="ru-RU" sz="1400" dirty="0" err="1" smtClean="0"/>
              <a:t>were</a:t>
            </a:r>
            <a:r>
              <a:rPr lang="ru-RU" sz="1400" dirty="0" smtClean="0"/>
              <a:t> </a:t>
            </a:r>
            <a:r>
              <a:rPr lang="ru-RU" sz="1400" dirty="0" err="1" smtClean="0"/>
              <a:t>tested</a:t>
            </a:r>
            <a:r>
              <a:rPr lang="ru-RU" sz="1400" dirty="0" smtClean="0"/>
              <a:t> </a:t>
            </a:r>
            <a:r>
              <a:rPr lang="ru-RU" sz="1400" dirty="0" err="1" smtClean="0"/>
              <a:t>using</a:t>
            </a:r>
            <a:r>
              <a:rPr lang="ru-RU" sz="1400" dirty="0" smtClean="0"/>
              <a:t> </a:t>
            </a:r>
            <a:r>
              <a:rPr lang="ru-RU" sz="1400" dirty="0" err="1" smtClean="0"/>
              <a:t>the</a:t>
            </a:r>
            <a:r>
              <a:rPr lang="ru-RU" sz="1400" dirty="0" smtClean="0"/>
              <a:t> </a:t>
            </a:r>
            <a:r>
              <a:rPr lang="ru-RU" sz="1400" dirty="0" err="1" smtClean="0"/>
              <a:t>Kruskal-Wallis</a:t>
            </a:r>
            <a:r>
              <a:rPr lang="ru-RU" sz="1400" dirty="0" smtClean="0"/>
              <a:t> </a:t>
            </a:r>
            <a:r>
              <a:rPr lang="ru-RU" sz="1400" dirty="0" err="1" smtClean="0"/>
              <a:t>test</a:t>
            </a:r>
            <a:r>
              <a:rPr lang="ru-RU" sz="1400" dirty="0" smtClean="0"/>
              <a:t>. </a:t>
            </a:r>
            <a:r>
              <a:rPr lang="ru-RU" sz="1400" dirty="0" err="1" smtClean="0"/>
              <a:t>The</a:t>
            </a:r>
            <a:r>
              <a:rPr lang="ru-RU" sz="1400" dirty="0" smtClean="0"/>
              <a:t> </a:t>
            </a:r>
            <a:r>
              <a:rPr lang="ru-RU" sz="1400" dirty="0" err="1" smtClean="0"/>
              <a:t>letters</a:t>
            </a:r>
            <a:r>
              <a:rPr lang="ru-RU" sz="1400" dirty="0" smtClean="0"/>
              <a:t> (</a:t>
            </a:r>
            <a:r>
              <a:rPr lang="ru-RU" sz="1400" dirty="0" err="1" smtClean="0"/>
              <a:t>a</a:t>
            </a:r>
            <a:r>
              <a:rPr lang="ru-RU" sz="1400" dirty="0" smtClean="0"/>
              <a:t>, </a:t>
            </a:r>
            <a:r>
              <a:rPr lang="ru-RU" sz="1400" dirty="0" err="1" smtClean="0"/>
              <a:t>b</a:t>
            </a:r>
            <a:r>
              <a:rPr lang="ru-RU" sz="1400" dirty="0" smtClean="0"/>
              <a:t>, </a:t>
            </a:r>
            <a:r>
              <a:rPr lang="ru-RU" sz="1400" dirty="0" err="1" smtClean="0"/>
              <a:t>c</a:t>
            </a:r>
            <a:r>
              <a:rPr lang="ru-RU" sz="1400" dirty="0" smtClean="0"/>
              <a:t>) </a:t>
            </a:r>
            <a:r>
              <a:rPr lang="ru-RU" sz="1400" dirty="0" err="1" smtClean="0"/>
              <a:t>indicate</a:t>
            </a:r>
            <a:r>
              <a:rPr lang="ru-RU" sz="1400" dirty="0" smtClean="0"/>
              <a:t> </a:t>
            </a:r>
            <a:r>
              <a:rPr lang="ru-RU" sz="1400" dirty="0" err="1" smtClean="0"/>
              <a:t>significant</a:t>
            </a:r>
            <a:r>
              <a:rPr lang="ru-RU" sz="1400" dirty="0" smtClean="0"/>
              <a:t> </a:t>
            </a:r>
            <a:r>
              <a:rPr lang="ru-RU" sz="1400" dirty="0" err="1" smtClean="0"/>
              <a:t>differences</a:t>
            </a:r>
            <a:r>
              <a:rPr lang="ru-RU" sz="1400" dirty="0" smtClean="0"/>
              <a:t> (</a:t>
            </a:r>
            <a:r>
              <a:rPr lang="ru-RU" sz="1400" dirty="0" err="1" smtClean="0"/>
              <a:t>post-hoc</a:t>
            </a:r>
            <a:r>
              <a:rPr lang="ru-RU" sz="1400" dirty="0" smtClean="0"/>
              <a:t> </a:t>
            </a:r>
            <a:r>
              <a:rPr lang="ru-RU" sz="1400" dirty="0" err="1" smtClean="0"/>
              <a:t>Dunn's</a:t>
            </a:r>
            <a:r>
              <a:rPr lang="ru-RU" sz="1400" dirty="0" smtClean="0"/>
              <a:t> </a:t>
            </a:r>
            <a:r>
              <a:rPr lang="ru-RU" sz="1400" dirty="0" err="1" smtClean="0"/>
              <a:t>test</a:t>
            </a:r>
            <a:r>
              <a:rPr lang="ru-RU" sz="1400" dirty="0" smtClean="0"/>
              <a:t>; P&lt;0.05).</a:t>
            </a:r>
            <a:endParaRPr lang="ru-RU" sz="1400" dirty="0"/>
          </a:p>
        </p:txBody>
      </p:sp>
      <p:pic>
        <p:nvPicPr>
          <p:cNvPr id="5" name="Рисунок 4" descr="F:\конфер энтомол\гтв\shan.jpg"/>
          <p:cNvPicPr/>
          <p:nvPr/>
        </p:nvPicPr>
        <p:blipFill>
          <a:blip r:embed="rId2"/>
          <a:srcRect l="2141" t="15088" r="13153" b="6140"/>
          <a:stretch>
            <a:fillRect/>
          </a:stretch>
        </p:blipFill>
        <p:spPr bwMode="auto">
          <a:xfrm>
            <a:off x="428596" y="1857364"/>
            <a:ext cx="3857652" cy="3286148"/>
          </a:xfrm>
          <a:prstGeom prst="rect">
            <a:avLst/>
          </a:prstGeom>
          <a:noFill/>
          <a:ln w="9525">
            <a:noFill/>
            <a:miter lim="800000"/>
            <a:headEnd/>
            <a:tailEnd/>
          </a:ln>
        </p:spPr>
      </p:pic>
      <p:pic>
        <p:nvPicPr>
          <p:cNvPr id="6" name="Рисунок 5" descr="F:\конфер энтомол\гтв\evvn.jpg"/>
          <p:cNvPicPr/>
          <p:nvPr/>
        </p:nvPicPr>
        <p:blipFill>
          <a:blip r:embed="rId3"/>
          <a:srcRect l="2141" t="14561" r="13153" b="6316"/>
          <a:stretch>
            <a:fillRect/>
          </a:stretch>
        </p:blipFill>
        <p:spPr bwMode="auto">
          <a:xfrm>
            <a:off x="4643438" y="1857364"/>
            <a:ext cx="3714776" cy="3286148"/>
          </a:xfrm>
          <a:prstGeom prst="rect">
            <a:avLst/>
          </a:prstGeom>
          <a:noFill/>
          <a:ln w="9525">
            <a:noFill/>
            <a:miter lim="800000"/>
            <a:headEnd/>
            <a:tailEnd/>
          </a:ln>
        </p:spPr>
      </p:pic>
      <p:sp>
        <p:nvSpPr>
          <p:cNvPr id="9" name="TextBox 8"/>
          <p:cNvSpPr txBox="1"/>
          <p:nvPr/>
        </p:nvSpPr>
        <p:spPr>
          <a:xfrm>
            <a:off x="3857620" y="4286256"/>
            <a:ext cx="298480" cy="369332"/>
          </a:xfrm>
          <a:prstGeom prst="rect">
            <a:avLst/>
          </a:prstGeom>
          <a:noFill/>
        </p:spPr>
        <p:txBody>
          <a:bodyPr wrap="none" rtlCol="0">
            <a:spAutoFit/>
          </a:bodyPr>
          <a:lstStyle/>
          <a:p>
            <a:r>
              <a:rPr lang="en-US" b="1" dirty="0" smtClean="0"/>
              <a:t>a</a:t>
            </a:r>
            <a:endParaRPr lang="ru-RU" b="1" dirty="0"/>
          </a:p>
        </p:txBody>
      </p:sp>
      <p:sp>
        <p:nvSpPr>
          <p:cNvPr id="10" name="TextBox 9"/>
          <p:cNvSpPr txBox="1"/>
          <p:nvPr/>
        </p:nvSpPr>
        <p:spPr>
          <a:xfrm>
            <a:off x="7929586" y="4286256"/>
            <a:ext cx="306494" cy="369332"/>
          </a:xfrm>
          <a:prstGeom prst="rect">
            <a:avLst/>
          </a:prstGeom>
          <a:noFill/>
        </p:spPr>
        <p:txBody>
          <a:bodyPr wrap="none" rtlCol="0">
            <a:spAutoFit/>
          </a:bodyPr>
          <a:lstStyle/>
          <a:p>
            <a:r>
              <a:rPr lang="en-US" b="1" dirty="0" smtClean="0"/>
              <a:t>b</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58280" cy="1928826"/>
          </a:xfrm>
        </p:spPr>
        <p:txBody>
          <a:bodyPr>
            <a:normAutofit fontScale="90000"/>
          </a:bodyPr>
          <a:lstStyle/>
          <a:p>
            <a:pPr algn="just"/>
            <a:r>
              <a:rPr lang="en-US" sz="2000" dirty="0" smtClean="0"/>
              <a:t/>
            </a:r>
            <a:br>
              <a:rPr lang="en-US" sz="2000" dirty="0" smtClean="0"/>
            </a:br>
            <a:r>
              <a:rPr lang="ru-RU" sz="1800" dirty="0" smtClean="0"/>
              <a:t> </a:t>
            </a:r>
            <a:r>
              <a:rPr lang="en-US" sz="1800" b="1" u="sng" dirty="0" smtClean="0"/>
              <a:t>Species composition</a:t>
            </a:r>
            <a:r>
              <a:rPr lang="en-US" sz="1800" dirty="0" smtClean="0"/>
              <a:t>. NMDS ordination (stress: 0.11) showed a clear separation of ground beetle species composition. The assemblages sampled in the BFP were all more similar to BFI. On the other hand, BFP and BF were the most different (Figure 3). The ANOSIM was performed to test the significance of forest type in forming the ground beetle species composition. A significant difference in </a:t>
            </a:r>
            <a:r>
              <a:rPr lang="en-US" sz="1800" dirty="0" err="1" smtClean="0"/>
              <a:t>carabid</a:t>
            </a:r>
            <a:r>
              <a:rPr lang="en-US" sz="1800" dirty="0" smtClean="0"/>
              <a:t> species composition was detected (ANOSIM, R=0.893,   P &lt;0.001). </a:t>
            </a:r>
            <a:r>
              <a:rPr lang="ru-RU" sz="1600" i="1" dirty="0" smtClean="0"/>
              <a:t/>
            </a:r>
            <a:br>
              <a:rPr lang="ru-RU" sz="1600" i="1" dirty="0" smtClean="0"/>
            </a:br>
            <a:r>
              <a:rPr lang="ru-RU" sz="1600" i="1" dirty="0" smtClean="0"/>
              <a:t/>
            </a:r>
            <a:br>
              <a:rPr lang="ru-RU" sz="1600" i="1" dirty="0" smtClean="0"/>
            </a:br>
            <a:endParaRPr lang="ru-RU" sz="1800" dirty="0"/>
          </a:p>
        </p:txBody>
      </p:sp>
      <p:sp>
        <p:nvSpPr>
          <p:cNvPr id="7" name="Прямоугольник 6"/>
          <p:cNvSpPr/>
          <p:nvPr/>
        </p:nvSpPr>
        <p:spPr>
          <a:xfrm>
            <a:off x="285720" y="4286256"/>
            <a:ext cx="8429684" cy="738664"/>
          </a:xfrm>
          <a:prstGeom prst="rect">
            <a:avLst/>
          </a:prstGeom>
        </p:spPr>
        <p:txBody>
          <a:bodyPr wrap="square">
            <a:spAutoFit/>
          </a:bodyPr>
          <a:lstStyle/>
          <a:p>
            <a:pPr algn="just"/>
            <a:r>
              <a:rPr lang="en-US" sz="1400" b="1" dirty="0" smtClean="0"/>
              <a:t>Figure. </a:t>
            </a:r>
            <a:r>
              <a:rPr lang="en-US" sz="1400" dirty="0" smtClean="0"/>
              <a:t>NMDS-ordination diagram of the </a:t>
            </a:r>
            <a:r>
              <a:rPr lang="en-US" sz="1400" dirty="0" err="1" smtClean="0"/>
              <a:t>carabid</a:t>
            </a:r>
            <a:r>
              <a:rPr lang="en-US" sz="1400" dirty="0" smtClean="0"/>
              <a:t> beetle assemblages of studied birch forest types: BF – continuous birch forests, BFI – isolated birch forests on the mineral soil, BFP – isolated birch forests on the peat soil.</a:t>
            </a:r>
            <a:endParaRPr lang="ru-RU" sz="1400" dirty="0" smtClean="0"/>
          </a:p>
          <a:p>
            <a:pPr algn="just"/>
            <a:endParaRPr lang="ru-RU" sz="1400" dirty="0"/>
          </a:p>
        </p:txBody>
      </p:sp>
      <p:pic>
        <p:nvPicPr>
          <p:cNvPr id="8" name="Рисунок 7" descr="F:\конфер энтомол\гтв\NMDS 3.jpg"/>
          <p:cNvPicPr/>
          <p:nvPr/>
        </p:nvPicPr>
        <p:blipFill>
          <a:blip r:embed="rId2"/>
          <a:srcRect l="1870" t="18511" r="13161" b="8451"/>
          <a:stretch>
            <a:fillRect/>
          </a:stretch>
        </p:blipFill>
        <p:spPr bwMode="auto">
          <a:xfrm>
            <a:off x="2428860" y="1571612"/>
            <a:ext cx="3929090" cy="2714644"/>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642910" y="5429264"/>
          <a:ext cx="7072362" cy="1143008"/>
        </p:xfrm>
        <a:graphic>
          <a:graphicData uri="http://schemas.openxmlformats.org/drawingml/2006/table">
            <a:tbl>
              <a:tblPr/>
              <a:tblGrid>
                <a:gridCol w="3684987">
                  <a:extLst>
                    <a:ext uri="{9D8B030D-6E8A-4147-A177-3AD203B41FA5}">
                      <a16:colId xmlns:a16="http://schemas.microsoft.com/office/drawing/2014/main" val="20000"/>
                    </a:ext>
                  </a:extLst>
                </a:gridCol>
                <a:gridCol w="3387375">
                  <a:extLst>
                    <a:ext uri="{9D8B030D-6E8A-4147-A177-3AD203B41FA5}">
                      <a16:colId xmlns:a16="http://schemas.microsoft.com/office/drawing/2014/main" val="20001"/>
                    </a:ext>
                  </a:extLst>
                </a:gridCol>
              </a:tblGrid>
              <a:tr h="285752">
                <a:tc>
                  <a:txBody>
                    <a:bodyPr/>
                    <a:lstStyle/>
                    <a:p>
                      <a:pPr algn="ctr">
                        <a:lnSpc>
                          <a:spcPct val="115000"/>
                        </a:lnSpc>
                        <a:spcAft>
                          <a:spcPts val="0"/>
                        </a:spcAft>
                      </a:pPr>
                      <a:r>
                        <a:rPr lang="en-US" sz="1600" dirty="0">
                          <a:latin typeface="Times New Roman"/>
                          <a:ea typeface="Times New Roman"/>
                          <a:cs typeface="Times New Roman"/>
                        </a:rPr>
                        <a:t>Habitats</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Times New Roman"/>
                          <a:cs typeface="Times New Roman"/>
                        </a:rPr>
                        <a:t>P-level</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752">
                <a:tc>
                  <a:txBody>
                    <a:bodyPr/>
                    <a:lstStyle/>
                    <a:p>
                      <a:pPr algn="ctr">
                        <a:lnSpc>
                          <a:spcPct val="115000"/>
                        </a:lnSpc>
                        <a:spcAft>
                          <a:spcPts val="0"/>
                        </a:spcAft>
                      </a:pPr>
                      <a:r>
                        <a:rPr lang="en-US" sz="1600" dirty="0">
                          <a:latin typeface="Times New Roman"/>
                          <a:ea typeface="Times New Roman"/>
                          <a:cs typeface="Times New Roman"/>
                        </a:rPr>
                        <a:t>BF </a:t>
                      </a:r>
                      <a:r>
                        <a:rPr lang="en-US" sz="1600" dirty="0" err="1">
                          <a:latin typeface="Times New Roman"/>
                          <a:ea typeface="Times New Roman"/>
                          <a:cs typeface="Times New Roman"/>
                        </a:rPr>
                        <a:t>vs</a:t>
                      </a:r>
                      <a:r>
                        <a:rPr lang="en-US" sz="1600" dirty="0">
                          <a:latin typeface="Times New Roman"/>
                          <a:ea typeface="Times New Roman"/>
                          <a:cs typeface="Times New Roman"/>
                        </a:rPr>
                        <a:t> BFI</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Times New Roman"/>
                          <a:cs typeface="Times New Roman"/>
                        </a:rPr>
                        <a:t>0.008</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752">
                <a:tc>
                  <a:txBody>
                    <a:bodyPr/>
                    <a:lstStyle/>
                    <a:p>
                      <a:pPr algn="ctr">
                        <a:lnSpc>
                          <a:spcPct val="115000"/>
                        </a:lnSpc>
                        <a:spcAft>
                          <a:spcPts val="0"/>
                        </a:spcAft>
                      </a:pPr>
                      <a:r>
                        <a:rPr lang="en-US" sz="1600" dirty="0">
                          <a:latin typeface="Times New Roman"/>
                          <a:ea typeface="Times New Roman"/>
                          <a:cs typeface="Times New Roman"/>
                        </a:rPr>
                        <a:t>BF </a:t>
                      </a:r>
                      <a:r>
                        <a:rPr lang="en-US" sz="1600" dirty="0" err="1">
                          <a:latin typeface="Times New Roman"/>
                          <a:ea typeface="Times New Roman"/>
                          <a:cs typeface="Times New Roman"/>
                        </a:rPr>
                        <a:t>vs</a:t>
                      </a:r>
                      <a:r>
                        <a:rPr lang="en-US" sz="1600" dirty="0">
                          <a:latin typeface="Times New Roman"/>
                          <a:ea typeface="Times New Roman"/>
                          <a:cs typeface="Times New Roman"/>
                        </a:rPr>
                        <a:t> BFP</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Times New Roman"/>
                          <a:cs typeface="Times New Roman"/>
                        </a:rPr>
                        <a:t>0.009</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752">
                <a:tc>
                  <a:txBody>
                    <a:bodyPr/>
                    <a:lstStyle/>
                    <a:p>
                      <a:pPr algn="ctr">
                        <a:lnSpc>
                          <a:spcPct val="115000"/>
                        </a:lnSpc>
                        <a:spcAft>
                          <a:spcPts val="0"/>
                        </a:spcAft>
                      </a:pPr>
                      <a:r>
                        <a:rPr lang="en-US" sz="1600">
                          <a:latin typeface="Times New Roman"/>
                          <a:ea typeface="Times New Roman"/>
                          <a:cs typeface="Times New Roman"/>
                        </a:rPr>
                        <a:t>BFI vs BFP</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Times New Roman"/>
                          <a:cs typeface="Times New Roman"/>
                        </a:rPr>
                        <a:t>0.008</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529" name="Rectangle 1"/>
          <p:cNvSpPr>
            <a:spLocks noChangeArrowheads="1"/>
          </p:cNvSpPr>
          <p:nvPr/>
        </p:nvSpPr>
        <p:spPr bwMode="auto">
          <a:xfrm>
            <a:off x="214282" y="4857760"/>
            <a:ext cx="881702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Statistical significance of the differences in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carabid</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beetle assemblage composition (999 permutations) based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ANOSIM test.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1486</Words>
  <Application>Microsoft Office PowerPoint</Application>
  <PresentationFormat>Экран (4:3)</PresentationFormat>
  <Paragraphs>75</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A comparison of ground beetle assemblages (Coleoptera: Carabidae) between birch forests of continuous and isolated peat bog habitats in Belarusian Lake District </vt:lpstr>
      <vt:lpstr>Introduction </vt:lpstr>
      <vt:lpstr>The present study aimed to investigate the ground beetle diversity patterns and main species traits in isolated peat bog birch forests and adjacent continuous birch forests. </vt:lpstr>
      <vt:lpstr>Materials and Methods</vt:lpstr>
      <vt:lpstr>Презентация PowerPoint</vt:lpstr>
      <vt:lpstr>Results A total of 2,354 individuals belonging to 39 carabid species were collected. The mean species richness differed significantly among the carabid assemblages of the three birch forest types. The lowest mean number of species in BFP (7.0±0.54) was recorded, whereas in the BF (14.87±0.96) and in BFI (17.61±0.87) the numbers of species were similar. The non-parametric species richness estimators Chao 2 and Jackknife 2 showed expected species richness that is close to the actual number of observed species. The estimator Chao 2 showed that the mean number of carabid species in the studied birch forest types was 9.80-33.14 species suggesting that the observed total of 9-28 species represented 84.49% to 99.59% of the recorded species richness. The estimator Jackknife 2 showed that the mean species richness was 11.80-39.30 species suggesting that the observed number species represented 71.79% to 99.59% of the recorded species richness. </vt:lpstr>
      <vt:lpstr>  The mean abundance differed significantly among the carabid assemblages of the three birch forest types. The lowest mean number of individuals in BFP (42.2±6.40) was recorded, however the mean abundance in the BF (190.0±23.26) and in BFI (238.6±25.37) not differed significantly (Dunn’s post hoc test p ˃ 0.05). The six most abundant species in BF were Carabus granulatus (25.63 %), Pterostichus niger (24.68 %), Poecilus versicolor (18.03 %), Carabus cancellatus (12.13 %), C. hortensis (5.27 %), Amara communis (5.16 %). The four most abundant species in BFI were Amara communis (44.96 %), Calathus micropterus (15.60 %), Amara brunnea (12.33 %), Pterostichus niger (10.06 %). Among abundant species in BFP were Agonum ericeti (34.59 %), Pterostichus diligens (20.37 %), P. rhaeticus (19.90 %), Poecilus cupreus (11.37 %) and Pterostichus niger (7.58 %). Of these, the only Pterostichus niger was generally abundant across all three birch forests types. Whereas, other recorded species were abundant only in one of forest types. </vt:lpstr>
      <vt:lpstr>  Diversity. The mean values of Shannon index differed significantly (Kruskal–Wallis test, χ2=6.72, p=0.03) among the carabid assemblages of the three birch forest types. The lowest index value was recorded from the BFP (H′= 1.618±0.08). The mean Shannon index ranges in the BF (1.916±0.04) and in BFI (1.781±0.03) not differed significantly (Dunn’s post hoc test p ˃ 0.05) (Figure a). In contrast, the Pielou evenness index was highest in the BFP (J = 0.731) and low in BFI (J = 0.340) and BF (J = 0.468) (Figure b). </vt:lpstr>
      <vt:lpstr>  Species composition. NMDS ordination (stress: 0.11) showed a clear separation of ground beetle species composition. The assemblages sampled in the BFP were all more similar to BFI. On the other hand, BFP and BF were the most different (Figure 3). The ANOSIM was performed to test the significance of forest type in forming the ground beetle species composition. A significant difference in carabid species composition was detected (ANOSIM, R=0.893,   P &lt;0.001).   </vt:lpstr>
      <vt:lpstr>  According to habitat preferences, BF and BFI were dominated by individuals of forest species. Nevertheless, abundances of open habitat species (in BF) and generalists (in BFI) were high as well. The proportion of individuals belonging to the forest specialists significantly increased in BFI, and the opposite was observed for open habitat dwellers. Least of all forest dwellers in BFP were found. These habitats were dominated significantly by peat bog specialists (Dunn’s post Hoc test, P &lt; 0.05). </vt:lpstr>
      <vt:lpstr>  In terms of morphological characteristics, carabid assemblages of all studied birch forests were dissimilarly. The BF dominated significantly by individuals of largest body size category, while the BFI and (Kruskal–Wallis test, χ2=6.72, p=0.03) BFP were dominated by medium-sized individuals.  </vt:lpstr>
      <vt:lpstr>  According to the degree of hind wing development in the BF the most of the individuals were brachypterous. The BFI was equally dominated by macropterous and brachypterous individuals. In the BFP abundance of dimorphic, macropterous and brachypterous individuals not differed significantly (Dunn’s post hoc test p ˃ 0.05).  </vt:lpstr>
      <vt:lpstr>                    Conclusion    Carabid abundance, species richness and diversity significantly decreased only in Betuletum ledo-sphagnosum forest type compared to continuous forest, while in another isolated forest type such as Betuletum myrtillosum and in continuous forests these parameters were similar. This pattern may be caused by more extremely microclimatic and soil conditions of peat bog sphagnum cover such as strong acidity, moisture and temperature variation.  Apparently higher habitat stability in the forested sites without sphagnum cover on the mineral soil within peatland can affect the more favorable conditions for ground beetles. As a result, in these habitats and in continuous birch forests diversity parameters were similar. The species composition of the ground beetles, both continuous and isolated habitats, differed significantly. In terms of dominant species composition, differences between isolated and continuous birch forest were revealed even clearer. Only one species Pterostichus niger was generally abundant across all birch forests types, both isolated and continuous. Whereas, other recorded dominant species were abundant only in one of forest types. Carabid assemblages of birch types covered by sphagnum mosses were the most different compared to other.  There is a clear increase of the abundances of forest species from continuous to isolated Betuletum myrtillosum forest type. Whereas in another isolated Betuletum ledo-sphagnosum type. In isolated forests, a gradually decrease of the abundances of large-sized and brachypterous species and increase of medium-sized beetles were recorded. The abundance of macropterous species was the most abundant only in isolated Betuletum myrtillosum forest type, and thus they are having a higher dispersal power.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ground beetle assemblages (Coleoptera: Carabidae) between birch forests of continuous and isolated peat bog habitats in Belarusian Lake District</dc:title>
  <dc:creator>Сушко Геннадий Геннадьевич</dc:creator>
  <cp:lastModifiedBy>Сушко Геннадий Геннадьевич</cp:lastModifiedBy>
  <cp:revision>39</cp:revision>
  <dcterms:created xsi:type="dcterms:W3CDTF">2021-06-08T09:45:49Z</dcterms:created>
  <dcterms:modified xsi:type="dcterms:W3CDTF">2021-06-11T07:19:16Z</dcterms:modified>
</cp:coreProperties>
</file>