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0272038" cy="42803763"/>
  <p:notesSz cx="6858000" cy="9144000"/>
  <p:defaultTextStyle>
    <a:defPPr>
      <a:defRPr lang="es-ES"/>
    </a:defPPr>
    <a:lvl1pPr marL="0" algn="l" defTabSz="4175317" rtl="0" eaLnBrk="1" latinLnBrk="0" hangingPunct="1">
      <a:defRPr sz="8220" kern="1200">
        <a:solidFill>
          <a:schemeClr val="tx1"/>
        </a:solidFill>
        <a:latin typeface="+mn-lt"/>
        <a:ea typeface="+mn-ea"/>
        <a:cs typeface="+mn-cs"/>
      </a:defRPr>
    </a:lvl1pPr>
    <a:lvl2pPr marL="2087664" algn="l" defTabSz="4175317" rtl="0" eaLnBrk="1" latinLnBrk="0" hangingPunct="1">
      <a:defRPr sz="8220" kern="1200">
        <a:solidFill>
          <a:schemeClr val="tx1"/>
        </a:solidFill>
        <a:latin typeface="+mn-lt"/>
        <a:ea typeface="+mn-ea"/>
        <a:cs typeface="+mn-cs"/>
      </a:defRPr>
    </a:lvl2pPr>
    <a:lvl3pPr marL="4175317" algn="l" defTabSz="4175317" rtl="0" eaLnBrk="1" latinLnBrk="0" hangingPunct="1">
      <a:defRPr sz="8220" kern="1200">
        <a:solidFill>
          <a:schemeClr val="tx1"/>
        </a:solidFill>
        <a:latin typeface="+mn-lt"/>
        <a:ea typeface="+mn-ea"/>
        <a:cs typeface="+mn-cs"/>
      </a:defRPr>
    </a:lvl3pPr>
    <a:lvl4pPr marL="6262981" algn="l" defTabSz="4175317" rtl="0" eaLnBrk="1" latinLnBrk="0" hangingPunct="1">
      <a:defRPr sz="8220" kern="1200">
        <a:solidFill>
          <a:schemeClr val="tx1"/>
        </a:solidFill>
        <a:latin typeface="+mn-lt"/>
        <a:ea typeface="+mn-ea"/>
        <a:cs typeface="+mn-cs"/>
      </a:defRPr>
    </a:lvl4pPr>
    <a:lvl5pPr marL="8350634" algn="l" defTabSz="4175317" rtl="0" eaLnBrk="1" latinLnBrk="0" hangingPunct="1">
      <a:defRPr sz="8220" kern="1200">
        <a:solidFill>
          <a:schemeClr val="tx1"/>
        </a:solidFill>
        <a:latin typeface="+mn-lt"/>
        <a:ea typeface="+mn-ea"/>
        <a:cs typeface="+mn-cs"/>
      </a:defRPr>
    </a:lvl5pPr>
    <a:lvl6pPr marL="10438298" algn="l" defTabSz="4175317" rtl="0" eaLnBrk="1" latinLnBrk="0" hangingPunct="1">
      <a:defRPr sz="8220" kern="1200">
        <a:solidFill>
          <a:schemeClr val="tx1"/>
        </a:solidFill>
        <a:latin typeface="+mn-lt"/>
        <a:ea typeface="+mn-ea"/>
        <a:cs typeface="+mn-cs"/>
      </a:defRPr>
    </a:lvl6pPr>
    <a:lvl7pPr marL="12525951" algn="l" defTabSz="4175317" rtl="0" eaLnBrk="1" latinLnBrk="0" hangingPunct="1">
      <a:defRPr sz="8220" kern="1200">
        <a:solidFill>
          <a:schemeClr val="tx1"/>
        </a:solidFill>
        <a:latin typeface="+mn-lt"/>
        <a:ea typeface="+mn-ea"/>
        <a:cs typeface="+mn-cs"/>
      </a:defRPr>
    </a:lvl7pPr>
    <a:lvl8pPr marL="14613615" algn="l" defTabSz="4175317" rtl="0" eaLnBrk="1" latinLnBrk="0" hangingPunct="1">
      <a:defRPr sz="8220" kern="1200">
        <a:solidFill>
          <a:schemeClr val="tx1"/>
        </a:solidFill>
        <a:latin typeface="+mn-lt"/>
        <a:ea typeface="+mn-ea"/>
        <a:cs typeface="+mn-cs"/>
      </a:defRPr>
    </a:lvl8pPr>
    <a:lvl9pPr marL="16701268" algn="l" defTabSz="4175317" rtl="0" eaLnBrk="1" latinLnBrk="0" hangingPunct="1">
      <a:defRPr sz="82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200"/>
    <a:srgbClr val="EE3700"/>
    <a:srgbClr val="1DF2F2"/>
    <a:srgbClr val="701706"/>
    <a:srgbClr val="831900"/>
    <a:srgbClr val="570D00"/>
    <a:srgbClr val="E6C7C7"/>
    <a:srgbClr val="BAC2E1"/>
    <a:srgbClr val="F47D5A"/>
    <a:srgbClr val="B29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5" autoAdjust="0"/>
    <p:restoredTop sz="96374" autoAdjust="0"/>
  </p:normalViewPr>
  <p:slideViewPr>
    <p:cSldViewPr snapToGrid="0">
      <p:cViewPr>
        <p:scale>
          <a:sx n="30" d="100"/>
          <a:sy n="30" d="100"/>
        </p:scale>
        <p:origin x="9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41CCB-C074-4106-80E2-507A8A0CDC84}" type="datetimeFigureOut">
              <a:rPr lang="es-ES" smtClean="0"/>
              <a:t>18/06/2021</a:t>
            </a:fld>
            <a:endParaRPr lang="es-ES"/>
          </a:p>
        </p:txBody>
      </p:sp>
      <p:sp>
        <p:nvSpPr>
          <p:cNvPr id="4" name="Contenidor d'imatge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7EB3C-A0F1-4E5B-B479-185C377581F1}" type="slidenum">
              <a:rPr lang="es-ES" smtClean="0"/>
              <a:t>‹#›</a:t>
            </a:fld>
            <a:endParaRPr lang="es-ES"/>
          </a:p>
        </p:txBody>
      </p:sp>
    </p:spTree>
    <p:extLst>
      <p:ext uri="{BB962C8B-B14F-4D97-AF65-F5344CB8AC3E}">
        <p14:creationId xmlns:p14="http://schemas.microsoft.com/office/powerpoint/2010/main" val="2490259183"/>
      </p:ext>
    </p:extLst>
  </p:cSld>
  <p:clrMap bg1="lt1" tx1="dk1" bg2="lt2" tx2="dk2" accent1="accent1" accent2="accent2" accent3="accent3" accent4="accent4" accent5="accent5" accent6="accent6" hlink="hlink" folHlink="folHlink"/>
  <p:notesStyle>
    <a:lvl1pPr marL="0" algn="l" defTabSz="4175317" rtl="0" eaLnBrk="1" latinLnBrk="0" hangingPunct="1">
      <a:defRPr sz="5480" kern="1200">
        <a:solidFill>
          <a:schemeClr val="tx1"/>
        </a:solidFill>
        <a:latin typeface="+mn-lt"/>
        <a:ea typeface="+mn-ea"/>
        <a:cs typeface="+mn-cs"/>
      </a:defRPr>
    </a:lvl1pPr>
    <a:lvl2pPr marL="2087664" algn="l" defTabSz="4175317" rtl="0" eaLnBrk="1" latinLnBrk="0" hangingPunct="1">
      <a:defRPr sz="5480" kern="1200">
        <a:solidFill>
          <a:schemeClr val="tx1"/>
        </a:solidFill>
        <a:latin typeface="+mn-lt"/>
        <a:ea typeface="+mn-ea"/>
        <a:cs typeface="+mn-cs"/>
      </a:defRPr>
    </a:lvl2pPr>
    <a:lvl3pPr marL="4175317" algn="l" defTabSz="4175317" rtl="0" eaLnBrk="1" latinLnBrk="0" hangingPunct="1">
      <a:defRPr sz="5480" kern="1200">
        <a:solidFill>
          <a:schemeClr val="tx1"/>
        </a:solidFill>
        <a:latin typeface="+mn-lt"/>
        <a:ea typeface="+mn-ea"/>
        <a:cs typeface="+mn-cs"/>
      </a:defRPr>
    </a:lvl3pPr>
    <a:lvl4pPr marL="6262981" algn="l" defTabSz="4175317" rtl="0" eaLnBrk="1" latinLnBrk="0" hangingPunct="1">
      <a:defRPr sz="5480" kern="1200">
        <a:solidFill>
          <a:schemeClr val="tx1"/>
        </a:solidFill>
        <a:latin typeface="+mn-lt"/>
        <a:ea typeface="+mn-ea"/>
        <a:cs typeface="+mn-cs"/>
      </a:defRPr>
    </a:lvl4pPr>
    <a:lvl5pPr marL="8350634" algn="l" defTabSz="4175317" rtl="0" eaLnBrk="1" latinLnBrk="0" hangingPunct="1">
      <a:defRPr sz="5480" kern="1200">
        <a:solidFill>
          <a:schemeClr val="tx1"/>
        </a:solidFill>
        <a:latin typeface="+mn-lt"/>
        <a:ea typeface="+mn-ea"/>
        <a:cs typeface="+mn-cs"/>
      </a:defRPr>
    </a:lvl5pPr>
    <a:lvl6pPr marL="10438298" algn="l" defTabSz="4175317" rtl="0" eaLnBrk="1" latinLnBrk="0" hangingPunct="1">
      <a:defRPr sz="5480" kern="1200">
        <a:solidFill>
          <a:schemeClr val="tx1"/>
        </a:solidFill>
        <a:latin typeface="+mn-lt"/>
        <a:ea typeface="+mn-ea"/>
        <a:cs typeface="+mn-cs"/>
      </a:defRPr>
    </a:lvl6pPr>
    <a:lvl7pPr marL="12525951" algn="l" defTabSz="4175317" rtl="0" eaLnBrk="1" latinLnBrk="0" hangingPunct="1">
      <a:defRPr sz="5480" kern="1200">
        <a:solidFill>
          <a:schemeClr val="tx1"/>
        </a:solidFill>
        <a:latin typeface="+mn-lt"/>
        <a:ea typeface="+mn-ea"/>
        <a:cs typeface="+mn-cs"/>
      </a:defRPr>
    </a:lvl7pPr>
    <a:lvl8pPr marL="14613615" algn="l" defTabSz="4175317" rtl="0" eaLnBrk="1" latinLnBrk="0" hangingPunct="1">
      <a:defRPr sz="5480" kern="1200">
        <a:solidFill>
          <a:schemeClr val="tx1"/>
        </a:solidFill>
        <a:latin typeface="+mn-lt"/>
        <a:ea typeface="+mn-ea"/>
        <a:cs typeface="+mn-cs"/>
      </a:defRPr>
    </a:lvl8pPr>
    <a:lvl9pPr marL="16701268" algn="l" defTabSz="4175317" rtl="0" eaLnBrk="1" latinLnBrk="0" hangingPunct="1">
      <a:defRPr sz="54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#1DF3F3 color </a:t>
            </a:r>
            <a:r>
              <a:rPr lang="es-ES" dirty="0" err="1"/>
              <a:t>cycle</a:t>
            </a:r>
            <a:r>
              <a:rPr lang="es-ES" dirty="0"/>
              <a:t> piRNA</a:t>
            </a:r>
          </a:p>
        </p:txBody>
      </p:sp>
      <p:sp>
        <p:nvSpPr>
          <p:cNvPr id="4" name="Marcador de número de diapositiva 3"/>
          <p:cNvSpPr>
            <a:spLocks noGrp="1"/>
          </p:cNvSpPr>
          <p:nvPr>
            <p:ph type="sldNum" sz="quarter" idx="5"/>
          </p:nvPr>
        </p:nvSpPr>
        <p:spPr/>
        <p:txBody>
          <a:bodyPr/>
          <a:lstStyle/>
          <a:p>
            <a:fld id="{ABC7EB3C-A0F1-4E5B-B479-185C377581F1}" type="slidenum">
              <a:rPr lang="es-ES" smtClean="0"/>
              <a:t>1</a:t>
            </a:fld>
            <a:endParaRPr lang="es-ES"/>
          </a:p>
        </p:txBody>
      </p:sp>
    </p:spTree>
    <p:extLst>
      <p:ext uri="{BB962C8B-B14F-4D97-AF65-F5344CB8AC3E}">
        <p14:creationId xmlns:p14="http://schemas.microsoft.com/office/powerpoint/2010/main" val="179964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2270403" y="7005156"/>
            <a:ext cx="25731232" cy="14902051"/>
          </a:xfrm>
        </p:spPr>
        <p:txBody>
          <a:bodyPr anchor="b"/>
          <a:lstStyle>
            <a:lvl1pPr algn="ctr">
              <a:defRPr sz="19864"/>
            </a:lvl1pPr>
          </a:lstStyle>
          <a:p>
            <a:r>
              <a:rPr lang="ca-ES"/>
              <a:t>Feu clic aquí per editar l'estil</a:t>
            </a:r>
            <a:endParaRPr lang="en-US" dirty="0"/>
          </a:p>
        </p:txBody>
      </p:sp>
      <p:sp>
        <p:nvSpPr>
          <p:cNvPr id="3" name="Subtitle 2"/>
          <p:cNvSpPr>
            <a:spLocks noGrp="1"/>
          </p:cNvSpPr>
          <p:nvPr>
            <p:ph type="subTitle" idx="1"/>
          </p:nvPr>
        </p:nvSpPr>
        <p:spPr>
          <a:xfrm>
            <a:off x="3784005" y="22481887"/>
            <a:ext cx="22704029" cy="10334331"/>
          </a:xfrm>
        </p:spPr>
        <p:txBody>
          <a:bodyPr/>
          <a:lstStyle>
            <a:lvl1pPr marL="0" indent="0" algn="ctr">
              <a:buNone/>
              <a:defRPr sz="7945"/>
            </a:lvl1pPr>
            <a:lvl2pPr marL="1513606" indent="0" algn="ctr">
              <a:buNone/>
              <a:defRPr sz="6621"/>
            </a:lvl2pPr>
            <a:lvl3pPr marL="3027213" indent="0" algn="ctr">
              <a:buNone/>
              <a:defRPr sz="5959"/>
            </a:lvl3pPr>
            <a:lvl4pPr marL="4540819" indent="0" algn="ctr">
              <a:buNone/>
              <a:defRPr sz="5297"/>
            </a:lvl4pPr>
            <a:lvl5pPr marL="6054425" indent="0" algn="ctr">
              <a:buNone/>
              <a:defRPr sz="5297"/>
            </a:lvl5pPr>
            <a:lvl6pPr marL="7568032" indent="0" algn="ctr">
              <a:buNone/>
              <a:defRPr sz="5297"/>
            </a:lvl6pPr>
            <a:lvl7pPr marL="9081638" indent="0" algn="ctr">
              <a:buNone/>
              <a:defRPr sz="5297"/>
            </a:lvl7pPr>
            <a:lvl8pPr marL="10595244" indent="0" algn="ctr">
              <a:buNone/>
              <a:defRPr sz="5297"/>
            </a:lvl8pPr>
            <a:lvl9pPr marL="12108851" indent="0" algn="ctr">
              <a:buNone/>
              <a:defRPr sz="5297"/>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3068D980-54BD-4DDE-A5DD-0688E2DC4F9C}"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196443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3068D980-54BD-4DDE-A5DD-0688E2DC4F9C}"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115845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3429" y="2278904"/>
            <a:ext cx="6527408" cy="36274211"/>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2081204" y="2278904"/>
            <a:ext cx="19203824" cy="36274211"/>
          </a:xfrm>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3068D980-54BD-4DDE-A5DD-0688E2DC4F9C}"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31726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3068D980-54BD-4DDE-A5DD-0688E2DC4F9C}"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410782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2065437" y="10671229"/>
            <a:ext cx="26109633" cy="17805173"/>
          </a:xfrm>
        </p:spPr>
        <p:txBody>
          <a:bodyPr anchor="b"/>
          <a:lstStyle>
            <a:lvl1pPr>
              <a:defRPr sz="19864"/>
            </a:lvl1pPr>
          </a:lstStyle>
          <a:p>
            <a:r>
              <a:rPr lang="ca-ES"/>
              <a:t>Feu clic aquí per editar l'estil</a:t>
            </a:r>
            <a:endParaRPr lang="en-US" dirty="0"/>
          </a:p>
        </p:txBody>
      </p:sp>
      <p:sp>
        <p:nvSpPr>
          <p:cNvPr id="3" name="Text Placeholder 2"/>
          <p:cNvSpPr>
            <a:spLocks noGrp="1"/>
          </p:cNvSpPr>
          <p:nvPr>
            <p:ph type="body" idx="1"/>
          </p:nvPr>
        </p:nvSpPr>
        <p:spPr>
          <a:xfrm>
            <a:off x="2065437" y="28644846"/>
            <a:ext cx="26109633" cy="9363320"/>
          </a:xfrm>
        </p:spPr>
        <p:txBody>
          <a:bodyPr/>
          <a:lstStyle>
            <a:lvl1pPr marL="0" indent="0">
              <a:buNone/>
              <a:defRPr sz="7945">
                <a:solidFill>
                  <a:schemeClr val="tx1"/>
                </a:solidFill>
              </a:defRPr>
            </a:lvl1pPr>
            <a:lvl2pPr marL="1513606" indent="0">
              <a:buNone/>
              <a:defRPr sz="6621">
                <a:solidFill>
                  <a:schemeClr val="tx1">
                    <a:tint val="75000"/>
                  </a:schemeClr>
                </a:solidFill>
              </a:defRPr>
            </a:lvl2pPr>
            <a:lvl3pPr marL="3027213" indent="0">
              <a:buNone/>
              <a:defRPr sz="5959">
                <a:solidFill>
                  <a:schemeClr val="tx1">
                    <a:tint val="75000"/>
                  </a:schemeClr>
                </a:solidFill>
              </a:defRPr>
            </a:lvl3pPr>
            <a:lvl4pPr marL="4540819" indent="0">
              <a:buNone/>
              <a:defRPr sz="5297">
                <a:solidFill>
                  <a:schemeClr val="tx1">
                    <a:tint val="75000"/>
                  </a:schemeClr>
                </a:solidFill>
              </a:defRPr>
            </a:lvl4pPr>
            <a:lvl5pPr marL="6054425" indent="0">
              <a:buNone/>
              <a:defRPr sz="5297">
                <a:solidFill>
                  <a:schemeClr val="tx1">
                    <a:tint val="75000"/>
                  </a:schemeClr>
                </a:solidFill>
              </a:defRPr>
            </a:lvl5pPr>
            <a:lvl6pPr marL="7568032" indent="0">
              <a:buNone/>
              <a:defRPr sz="5297">
                <a:solidFill>
                  <a:schemeClr val="tx1">
                    <a:tint val="75000"/>
                  </a:schemeClr>
                </a:solidFill>
              </a:defRPr>
            </a:lvl6pPr>
            <a:lvl7pPr marL="9081638" indent="0">
              <a:buNone/>
              <a:defRPr sz="5297">
                <a:solidFill>
                  <a:schemeClr val="tx1">
                    <a:tint val="75000"/>
                  </a:schemeClr>
                </a:solidFill>
              </a:defRPr>
            </a:lvl7pPr>
            <a:lvl8pPr marL="10595244" indent="0">
              <a:buNone/>
              <a:defRPr sz="5297">
                <a:solidFill>
                  <a:schemeClr val="tx1">
                    <a:tint val="75000"/>
                  </a:schemeClr>
                </a:solidFill>
              </a:defRPr>
            </a:lvl8pPr>
            <a:lvl9pPr marL="12108851" indent="0">
              <a:buNone/>
              <a:defRPr sz="5297">
                <a:solidFill>
                  <a:schemeClr val="tx1">
                    <a:tint val="75000"/>
                  </a:schemeClr>
                </a:solidFill>
              </a:defRPr>
            </a:lvl9pPr>
          </a:lstStyle>
          <a:p>
            <a:pPr lvl="0"/>
            <a:r>
              <a:rPr lang="ca-ES"/>
              <a:t>Editeu els estils de text del patró</a:t>
            </a:r>
          </a:p>
        </p:txBody>
      </p:sp>
      <p:sp>
        <p:nvSpPr>
          <p:cNvPr id="4" name="Date Placeholder 3"/>
          <p:cNvSpPr>
            <a:spLocks noGrp="1"/>
          </p:cNvSpPr>
          <p:nvPr>
            <p:ph type="dt" sz="half" idx="10"/>
          </p:nvPr>
        </p:nvSpPr>
        <p:spPr/>
        <p:txBody>
          <a:bodyPr/>
          <a:lstStyle/>
          <a:p>
            <a:fld id="{3068D980-54BD-4DDE-A5DD-0688E2DC4F9C}"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193000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2081203" y="11394520"/>
            <a:ext cx="12865616" cy="27158594"/>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15325219" y="11394520"/>
            <a:ext cx="12865616" cy="27158594"/>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3068D980-54BD-4DDE-A5DD-0688E2DC4F9C}"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208499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2085145" y="2278913"/>
            <a:ext cx="26109633" cy="8273416"/>
          </a:xfrm>
        </p:spPr>
        <p:txBody>
          <a:bodyPr/>
          <a:lstStyle/>
          <a:p>
            <a:r>
              <a:rPr lang="ca-ES"/>
              <a:t>Feu clic aquí per editar l'estil</a:t>
            </a:r>
            <a:endParaRPr lang="en-US" dirty="0"/>
          </a:p>
        </p:txBody>
      </p:sp>
      <p:sp>
        <p:nvSpPr>
          <p:cNvPr id="3" name="Text Placeholder 2"/>
          <p:cNvSpPr>
            <a:spLocks noGrp="1"/>
          </p:cNvSpPr>
          <p:nvPr>
            <p:ph type="body" idx="1"/>
          </p:nvPr>
        </p:nvSpPr>
        <p:spPr>
          <a:xfrm>
            <a:off x="2085149" y="10492870"/>
            <a:ext cx="12806489" cy="5142393"/>
          </a:xfrm>
        </p:spPr>
        <p:txBody>
          <a:bodyPr anchor="b"/>
          <a:lstStyle>
            <a:lvl1pPr marL="0" indent="0">
              <a:buNone/>
              <a:defRPr sz="7945" b="1"/>
            </a:lvl1pPr>
            <a:lvl2pPr marL="1513606" indent="0">
              <a:buNone/>
              <a:defRPr sz="6621" b="1"/>
            </a:lvl2pPr>
            <a:lvl3pPr marL="3027213" indent="0">
              <a:buNone/>
              <a:defRPr sz="5959" b="1"/>
            </a:lvl3pPr>
            <a:lvl4pPr marL="4540819" indent="0">
              <a:buNone/>
              <a:defRPr sz="5297" b="1"/>
            </a:lvl4pPr>
            <a:lvl5pPr marL="6054425" indent="0">
              <a:buNone/>
              <a:defRPr sz="5297" b="1"/>
            </a:lvl5pPr>
            <a:lvl6pPr marL="7568032" indent="0">
              <a:buNone/>
              <a:defRPr sz="5297" b="1"/>
            </a:lvl6pPr>
            <a:lvl7pPr marL="9081638" indent="0">
              <a:buNone/>
              <a:defRPr sz="5297" b="1"/>
            </a:lvl7pPr>
            <a:lvl8pPr marL="10595244" indent="0">
              <a:buNone/>
              <a:defRPr sz="5297" b="1"/>
            </a:lvl8pPr>
            <a:lvl9pPr marL="12108851" indent="0">
              <a:buNone/>
              <a:defRPr sz="5297" b="1"/>
            </a:lvl9pPr>
          </a:lstStyle>
          <a:p>
            <a:pPr lvl="0"/>
            <a:r>
              <a:rPr lang="ca-ES"/>
              <a:t>Editeu els estils de text del patró</a:t>
            </a:r>
          </a:p>
        </p:txBody>
      </p:sp>
      <p:sp>
        <p:nvSpPr>
          <p:cNvPr id="4" name="Content Placeholder 3"/>
          <p:cNvSpPr>
            <a:spLocks noGrp="1"/>
          </p:cNvSpPr>
          <p:nvPr>
            <p:ph sz="half" idx="2"/>
          </p:nvPr>
        </p:nvSpPr>
        <p:spPr>
          <a:xfrm>
            <a:off x="2085149" y="15635264"/>
            <a:ext cx="12806489" cy="22997117"/>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15325221" y="10492870"/>
            <a:ext cx="12869559" cy="5142393"/>
          </a:xfrm>
        </p:spPr>
        <p:txBody>
          <a:bodyPr anchor="b"/>
          <a:lstStyle>
            <a:lvl1pPr marL="0" indent="0">
              <a:buNone/>
              <a:defRPr sz="7945" b="1"/>
            </a:lvl1pPr>
            <a:lvl2pPr marL="1513606" indent="0">
              <a:buNone/>
              <a:defRPr sz="6621" b="1"/>
            </a:lvl2pPr>
            <a:lvl3pPr marL="3027213" indent="0">
              <a:buNone/>
              <a:defRPr sz="5959" b="1"/>
            </a:lvl3pPr>
            <a:lvl4pPr marL="4540819" indent="0">
              <a:buNone/>
              <a:defRPr sz="5297" b="1"/>
            </a:lvl4pPr>
            <a:lvl5pPr marL="6054425" indent="0">
              <a:buNone/>
              <a:defRPr sz="5297" b="1"/>
            </a:lvl5pPr>
            <a:lvl6pPr marL="7568032" indent="0">
              <a:buNone/>
              <a:defRPr sz="5297" b="1"/>
            </a:lvl6pPr>
            <a:lvl7pPr marL="9081638" indent="0">
              <a:buNone/>
              <a:defRPr sz="5297" b="1"/>
            </a:lvl7pPr>
            <a:lvl8pPr marL="10595244" indent="0">
              <a:buNone/>
              <a:defRPr sz="5297" b="1"/>
            </a:lvl8pPr>
            <a:lvl9pPr marL="12108851" indent="0">
              <a:buNone/>
              <a:defRPr sz="5297" b="1"/>
            </a:lvl9pPr>
          </a:lstStyle>
          <a:p>
            <a:pPr lvl="0"/>
            <a:r>
              <a:rPr lang="ca-ES"/>
              <a:t>Editeu els estils de text del patró</a:t>
            </a:r>
          </a:p>
        </p:txBody>
      </p:sp>
      <p:sp>
        <p:nvSpPr>
          <p:cNvPr id="6" name="Content Placeholder 5"/>
          <p:cNvSpPr>
            <a:spLocks noGrp="1"/>
          </p:cNvSpPr>
          <p:nvPr>
            <p:ph sz="quarter" idx="4"/>
          </p:nvPr>
        </p:nvSpPr>
        <p:spPr>
          <a:xfrm>
            <a:off x="15325221" y="15635264"/>
            <a:ext cx="12869559" cy="22997117"/>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3068D980-54BD-4DDE-A5DD-0688E2DC4F9C}" type="datetimeFigureOut">
              <a:rPr lang="es-ES" smtClean="0"/>
              <a:t>18/06/2021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158987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3068D980-54BD-4DDE-A5DD-0688E2DC4F9C}" type="datetimeFigureOut">
              <a:rPr lang="es-ES" smtClean="0"/>
              <a:t>18/06/2021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33755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D980-54BD-4DDE-A5DD-0688E2DC4F9C}" type="datetimeFigureOut">
              <a:rPr lang="es-ES" smtClean="0"/>
              <a:t>18/06/2021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24604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2085146" y="2853584"/>
            <a:ext cx="9763520" cy="9987545"/>
          </a:xfrm>
        </p:spPr>
        <p:txBody>
          <a:bodyPr anchor="b"/>
          <a:lstStyle>
            <a:lvl1pPr>
              <a:defRPr sz="10594"/>
            </a:lvl1pPr>
          </a:lstStyle>
          <a:p>
            <a:r>
              <a:rPr lang="ca-ES"/>
              <a:t>Feu clic aquí per editar l'estil</a:t>
            </a:r>
            <a:endParaRPr lang="en-US" dirty="0"/>
          </a:p>
        </p:txBody>
      </p:sp>
      <p:sp>
        <p:nvSpPr>
          <p:cNvPr id="3" name="Content Placeholder 2"/>
          <p:cNvSpPr>
            <a:spLocks noGrp="1"/>
          </p:cNvSpPr>
          <p:nvPr>
            <p:ph idx="1"/>
          </p:nvPr>
        </p:nvSpPr>
        <p:spPr>
          <a:xfrm>
            <a:off x="12869559" y="6162959"/>
            <a:ext cx="15325219" cy="30418415"/>
          </a:xfrm>
        </p:spPr>
        <p:txBody>
          <a:bodyPr/>
          <a:lstStyle>
            <a:lvl1pPr>
              <a:defRPr sz="10594"/>
            </a:lvl1pPr>
            <a:lvl2pPr>
              <a:defRPr sz="9270"/>
            </a:lvl2pPr>
            <a:lvl3pPr>
              <a:defRPr sz="7945"/>
            </a:lvl3pPr>
            <a:lvl4pPr>
              <a:defRPr sz="6621"/>
            </a:lvl4pPr>
            <a:lvl5pPr>
              <a:defRPr sz="6621"/>
            </a:lvl5pPr>
            <a:lvl6pPr>
              <a:defRPr sz="6621"/>
            </a:lvl6pPr>
            <a:lvl7pPr>
              <a:defRPr sz="6621"/>
            </a:lvl7pPr>
            <a:lvl8pPr>
              <a:defRPr sz="6621"/>
            </a:lvl8pPr>
            <a:lvl9pPr>
              <a:defRPr sz="6621"/>
            </a:lvl9p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2085146" y="12841129"/>
            <a:ext cx="9763520" cy="23789780"/>
          </a:xfrm>
        </p:spPr>
        <p:txBody>
          <a:bodyPr/>
          <a:lstStyle>
            <a:lvl1pPr marL="0" indent="0">
              <a:buNone/>
              <a:defRPr sz="5297"/>
            </a:lvl1pPr>
            <a:lvl2pPr marL="1513606" indent="0">
              <a:buNone/>
              <a:defRPr sz="4635"/>
            </a:lvl2pPr>
            <a:lvl3pPr marL="3027213" indent="0">
              <a:buNone/>
              <a:defRPr sz="3973"/>
            </a:lvl3pPr>
            <a:lvl4pPr marL="4540819" indent="0">
              <a:buNone/>
              <a:defRPr sz="3311"/>
            </a:lvl4pPr>
            <a:lvl5pPr marL="6054425" indent="0">
              <a:buNone/>
              <a:defRPr sz="3311"/>
            </a:lvl5pPr>
            <a:lvl6pPr marL="7568032" indent="0">
              <a:buNone/>
              <a:defRPr sz="3311"/>
            </a:lvl6pPr>
            <a:lvl7pPr marL="9081638" indent="0">
              <a:buNone/>
              <a:defRPr sz="3311"/>
            </a:lvl7pPr>
            <a:lvl8pPr marL="10595244" indent="0">
              <a:buNone/>
              <a:defRPr sz="3311"/>
            </a:lvl8pPr>
            <a:lvl9pPr marL="12108851" indent="0">
              <a:buNone/>
              <a:defRPr sz="3311"/>
            </a:lvl9pPr>
          </a:lstStyle>
          <a:p>
            <a:pPr lvl="0"/>
            <a:r>
              <a:rPr lang="ca-ES"/>
              <a:t>Editeu els estils de text del patró</a:t>
            </a:r>
          </a:p>
        </p:txBody>
      </p:sp>
      <p:sp>
        <p:nvSpPr>
          <p:cNvPr id="5" name="Date Placeholder 4"/>
          <p:cNvSpPr>
            <a:spLocks noGrp="1"/>
          </p:cNvSpPr>
          <p:nvPr>
            <p:ph type="dt" sz="half" idx="10"/>
          </p:nvPr>
        </p:nvSpPr>
        <p:spPr/>
        <p:txBody>
          <a:bodyPr/>
          <a:lstStyle/>
          <a:p>
            <a:fld id="{3068D980-54BD-4DDE-A5DD-0688E2DC4F9C}"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117761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2085146" y="2853584"/>
            <a:ext cx="9763520" cy="9987545"/>
          </a:xfrm>
        </p:spPr>
        <p:txBody>
          <a:bodyPr anchor="b"/>
          <a:lstStyle>
            <a:lvl1pPr>
              <a:defRPr sz="10594"/>
            </a:lvl1pPr>
          </a:lstStyle>
          <a:p>
            <a:r>
              <a:rPr lang="ca-ES"/>
              <a:t>Feu clic aquí per editar l'estil</a:t>
            </a:r>
            <a:endParaRPr lang="en-US" dirty="0"/>
          </a:p>
        </p:txBody>
      </p:sp>
      <p:sp>
        <p:nvSpPr>
          <p:cNvPr id="3" name="Picture Placeholder 2"/>
          <p:cNvSpPr>
            <a:spLocks noGrp="1" noChangeAspect="1"/>
          </p:cNvSpPr>
          <p:nvPr>
            <p:ph type="pic" idx="1"/>
          </p:nvPr>
        </p:nvSpPr>
        <p:spPr>
          <a:xfrm>
            <a:off x="12869559" y="6162959"/>
            <a:ext cx="15325219" cy="30418415"/>
          </a:xfrm>
        </p:spPr>
        <p:txBody>
          <a:bodyPr anchor="t"/>
          <a:lstStyle>
            <a:lvl1pPr marL="0" indent="0">
              <a:buNone/>
              <a:defRPr sz="10594"/>
            </a:lvl1pPr>
            <a:lvl2pPr marL="1513606" indent="0">
              <a:buNone/>
              <a:defRPr sz="9270"/>
            </a:lvl2pPr>
            <a:lvl3pPr marL="3027213" indent="0">
              <a:buNone/>
              <a:defRPr sz="7945"/>
            </a:lvl3pPr>
            <a:lvl4pPr marL="4540819" indent="0">
              <a:buNone/>
              <a:defRPr sz="6621"/>
            </a:lvl4pPr>
            <a:lvl5pPr marL="6054425" indent="0">
              <a:buNone/>
              <a:defRPr sz="6621"/>
            </a:lvl5pPr>
            <a:lvl6pPr marL="7568032" indent="0">
              <a:buNone/>
              <a:defRPr sz="6621"/>
            </a:lvl6pPr>
            <a:lvl7pPr marL="9081638" indent="0">
              <a:buNone/>
              <a:defRPr sz="6621"/>
            </a:lvl7pPr>
            <a:lvl8pPr marL="10595244" indent="0">
              <a:buNone/>
              <a:defRPr sz="6621"/>
            </a:lvl8pPr>
            <a:lvl9pPr marL="12108851" indent="0">
              <a:buNone/>
              <a:defRPr sz="6621"/>
            </a:lvl9pPr>
          </a:lstStyle>
          <a:p>
            <a:r>
              <a:rPr lang="ca-ES"/>
              <a:t>Feu clic a la icona per afegir una imatge</a:t>
            </a:r>
            <a:endParaRPr lang="en-US" dirty="0"/>
          </a:p>
        </p:txBody>
      </p:sp>
      <p:sp>
        <p:nvSpPr>
          <p:cNvPr id="4" name="Text Placeholder 3"/>
          <p:cNvSpPr>
            <a:spLocks noGrp="1"/>
          </p:cNvSpPr>
          <p:nvPr>
            <p:ph type="body" sz="half" idx="2"/>
          </p:nvPr>
        </p:nvSpPr>
        <p:spPr>
          <a:xfrm>
            <a:off x="2085146" y="12841129"/>
            <a:ext cx="9763520" cy="23789780"/>
          </a:xfrm>
        </p:spPr>
        <p:txBody>
          <a:bodyPr/>
          <a:lstStyle>
            <a:lvl1pPr marL="0" indent="0">
              <a:buNone/>
              <a:defRPr sz="5297"/>
            </a:lvl1pPr>
            <a:lvl2pPr marL="1513606" indent="0">
              <a:buNone/>
              <a:defRPr sz="4635"/>
            </a:lvl2pPr>
            <a:lvl3pPr marL="3027213" indent="0">
              <a:buNone/>
              <a:defRPr sz="3973"/>
            </a:lvl3pPr>
            <a:lvl4pPr marL="4540819" indent="0">
              <a:buNone/>
              <a:defRPr sz="3311"/>
            </a:lvl4pPr>
            <a:lvl5pPr marL="6054425" indent="0">
              <a:buNone/>
              <a:defRPr sz="3311"/>
            </a:lvl5pPr>
            <a:lvl6pPr marL="7568032" indent="0">
              <a:buNone/>
              <a:defRPr sz="3311"/>
            </a:lvl6pPr>
            <a:lvl7pPr marL="9081638" indent="0">
              <a:buNone/>
              <a:defRPr sz="3311"/>
            </a:lvl7pPr>
            <a:lvl8pPr marL="10595244" indent="0">
              <a:buNone/>
              <a:defRPr sz="3311"/>
            </a:lvl8pPr>
            <a:lvl9pPr marL="12108851" indent="0">
              <a:buNone/>
              <a:defRPr sz="3311"/>
            </a:lvl9pPr>
          </a:lstStyle>
          <a:p>
            <a:pPr lvl="0"/>
            <a:r>
              <a:rPr lang="ca-ES"/>
              <a:t>Editeu els estils de text del patró</a:t>
            </a:r>
          </a:p>
        </p:txBody>
      </p:sp>
      <p:sp>
        <p:nvSpPr>
          <p:cNvPr id="5" name="Date Placeholder 4"/>
          <p:cNvSpPr>
            <a:spLocks noGrp="1"/>
          </p:cNvSpPr>
          <p:nvPr>
            <p:ph type="dt" sz="half" idx="10"/>
          </p:nvPr>
        </p:nvSpPr>
        <p:spPr/>
        <p:txBody>
          <a:bodyPr/>
          <a:lstStyle/>
          <a:p>
            <a:fld id="{3068D980-54BD-4DDE-A5DD-0688E2DC4F9C}"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8FDABD-0B24-4E84-A33E-B97A97CD0FFA}" type="slidenum">
              <a:rPr lang="es-ES" smtClean="0"/>
              <a:t>‹#›</a:t>
            </a:fld>
            <a:endParaRPr lang="es-ES"/>
          </a:p>
        </p:txBody>
      </p:sp>
    </p:spTree>
    <p:extLst>
      <p:ext uri="{BB962C8B-B14F-4D97-AF65-F5344CB8AC3E}">
        <p14:creationId xmlns:p14="http://schemas.microsoft.com/office/powerpoint/2010/main" val="146902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203" y="2278913"/>
            <a:ext cx="26109633" cy="8273416"/>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2081203" y="11394520"/>
            <a:ext cx="26109633" cy="27158594"/>
          </a:xfrm>
          <a:prstGeom prst="rect">
            <a:avLst/>
          </a:prstGeom>
        </p:spPr>
        <p:txBody>
          <a:bodyPr vert="horz" lIns="91440" tIns="45720" rIns="91440" bIns="45720" rtlCol="0">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2081202" y="39672756"/>
            <a:ext cx="6811209"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068D980-54BD-4DDE-A5DD-0688E2DC4F9C}" type="datetimeFigureOut">
              <a:rPr lang="es-ES" smtClean="0"/>
              <a:t>18/06/2021</a:t>
            </a:fld>
            <a:endParaRPr lang="es-ES"/>
          </a:p>
        </p:txBody>
      </p:sp>
      <p:sp>
        <p:nvSpPr>
          <p:cNvPr id="5" name="Footer Placeholder 4"/>
          <p:cNvSpPr>
            <a:spLocks noGrp="1"/>
          </p:cNvSpPr>
          <p:nvPr>
            <p:ph type="ftr" sz="quarter" idx="3"/>
          </p:nvPr>
        </p:nvSpPr>
        <p:spPr>
          <a:xfrm>
            <a:off x="10027613" y="39672756"/>
            <a:ext cx="10216813"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79627" y="39672756"/>
            <a:ext cx="6811209"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98FDABD-0B24-4E84-A33E-B97A97CD0FFA}" type="slidenum">
              <a:rPr lang="es-ES" smtClean="0"/>
              <a:t>‹#›</a:t>
            </a:fld>
            <a:endParaRPr lang="es-ES"/>
          </a:p>
        </p:txBody>
      </p:sp>
    </p:spTree>
    <p:extLst>
      <p:ext uri="{BB962C8B-B14F-4D97-AF65-F5344CB8AC3E}">
        <p14:creationId xmlns:p14="http://schemas.microsoft.com/office/powerpoint/2010/main" val="852225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213" rtl="0" eaLnBrk="1" latinLnBrk="0" hangingPunct="1">
        <a:lnSpc>
          <a:spcPct val="90000"/>
        </a:lnSpc>
        <a:spcBef>
          <a:spcPct val="0"/>
        </a:spcBef>
        <a:buNone/>
        <a:defRPr sz="14567" kern="1200">
          <a:solidFill>
            <a:schemeClr val="tx1"/>
          </a:solidFill>
          <a:latin typeface="+mj-lt"/>
          <a:ea typeface="+mj-ea"/>
          <a:cs typeface="+mj-cs"/>
        </a:defRPr>
      </a:lvl1pPr>
    </p:titleStyle>
    <p:bodyStyle>
      <a:lvl1pPr marL="756803" indent="-756803" algn="l" defTabSz="3027213" rtl="0" eaLnBrk="1" latinLnBrk="0" hangingPunct="1">
        <a:lnSpc>
          <a:spcPct val="90000"/>
        </a:lnSpc>
        <a:spcBef>
          <a:spcPts val="3311"/>
        </a:spcBef>
        <a:buFont typeface="Arial" panose="020B0604020202020204" pitchFamily="34" charset="0"/>
        <a:buChar char="•"/>
        <a:defRPr sz="9270" kern="1200">
          <a:solidFill>
            <a:schemeClr val="tx1"/>
          </a:solidFill>
          <a:latin typeface="+mn-lt"/>
          <a:ea typeface="+mn-ea"/>
          <a:cs typeface="+mn-cs"/>
        </a:defRPr>
      </a:lvl1pPr>
      <a:lvl2pPr marL="2270409" indent="-756803" algn="l" defTabSz="3027213" rtl="0" eaLnBrk="1" latinLnBrk="0" hangingPunct="1">
        <a:lnSpc>
          <a:spcPct val="90000"/>
        </a:lnSpc>
        <a:spcBef>
          <a:spcPts val="1655"/>
        </a:spcBef>
        <a:buFont typeface="Arial" panose="020B0604020202020204" pitchFamily="34" charset="0"/>
        <a:buChar char="•"/>
        <a:defRPr sz="7945" kern="1200">
          <a:solidFill>
            <a:schemeClr val="tx1"/>
          </a:solidFill>
          <a:latin typeface="+mn-lt"/>
          <a:ea typeface="+mn-ea"/>
          <a:cs typeface="+mn-cs"/>
        </a:defRPr>
      </a:lvl2pPr>
      <a:lvl3pPr marL="3784016" indent="-756803" algn="l" defTabSz="3027213" rtl="0" eaLnBrk="1" latinLnBrk="0" hangingPunct="1">
        <a:lnSpc>
          <a:spcPct val="90000"/>
        </a:lnSpc>
        <a:spcBef>
          <a:spcPts val="1655"/>
        </a:spcBef>
        <a:buFont typeface="Arial" panose="020B0604020202020204" pitchFamily="34" charset="0"/>
        <a:buChar char="•"/>
        <a:defRPr sz="6621" kern="1200">
          <a:solidFill>
            <a:schemeClr val="tx1"/>
          </a:solidFill>
          <a:latin typeface="+mn-lt"/>
          <a:ea typeface="+mn-ea"/>
          <a:cs typeface="+mn-cs"/>
        </a:defRPr>
      </a:lvl3pPr>
      <a:lvl4pPr marL="5297622" indent="-756803" algn="l" defTabSz="3027213" rtl="0" eaLnBrk="1" latinLnBrk="0" hangingPunct="1">
        <a:lnSpc>
          <a:spcPct val="90000"/>
        </a:lnSpc>
        <a:spcBef>
          <a:spcPts val="1655"/>
        </a:spcBef>
        <a:buFont typeface="Arial" panose="020B0604020202020204" pitchFamily="34" charset="0"/>
        <a:buChar char="•"/>
        <a:defRPr sz="5959" kern="1200">
          <a:solidFill>
            <a:schemeClr val="tx1"/>
          </a:solidFill>
          <a:latin typeface="+mn-lt"/>
          <a:ea typeface="+mn-ea"/>
          <a:cs typeface="+mn-cs"/>
        </a:defRPr>
      </a:lvl4pPr>
      <a:lvl5pPr marL="6811228" indent="-756803" algn="l" defTabSz="3027213" rtl="0" eaLnBrk="1" latinLnBrk="0" hangingPunct="1">
        <a:lnSpc>
          <a:spcPct val="90000"/>
        </a:lnSpc>
        <a:spcBef>
          <a:spcPts val="1655"/>
        </a:spcBef>
        <a:buFont typeface="Arial" panose="020B0604020202020204" pitchFamily="34" charset="0"/>
        <a:buChar char="•"/>
        <a:defRPr sz="5959" kern="1200">
          <a:solidFill>
            <a:schemeClr val="tx1"/>
          </a:solidFill>
          <a:latin typeface="+mn-lt"/>
          <a:ea typeface="+mn-ea"/>
          <a:cs typeface="+mn-cs"/>
        </a:defRPr>
      </a:lvl5pPr>
      <a:lvl6pPr marL="8324835" indent="-756803" algn="l" defTabSz="3027213" rtl="0" eaLnBrk="1" latinLnBrk="0" hangingPunct="1">
        <a:lnSpc>
          <a:spcPct val="90000"/>
        </a:lnSpc>
        <a:spcBef>
          <a:spcPts val="1655"/>
        </a:spcBef>
        <a:buFont typeface="Arial" panose="020B0604020202020204" pitchFamily="34" charset="0"/>
        <a:buChar char="•"/>
        <a:defRPr sz="5959" kern="1200">
          <a:solidFill>
            <a:schemeClr val="tx1"/>
          </a:solidFill>
          <a:latin typeface="+mn-lt"/>
          <a:ea typeface="+mn-ea"/>
          <a:cs typeface="+mn-cs"/>
        </a:defRPr>
      </a:lvl6pPr>
      <a:lvl7pPr marL="9838441" indent="-756803" algn="l" defTabSz="3027213" rtl="0" eaLnBrk="1" latinLnBrk="0" hangingPunct="1">
        <a:lnSpc>
          <a:spcPct val="90000"/>
        </a:lnSpc>
        <a:spcBef>
          <a:spcPts val="1655"/>
        </a:spcBef>
        <a:buFont typeface="Arial" panose="020B0604020202020204" pitchFamily="34" charset="0"/>
        <a:buChar char="•"/>
        <a:defRPr sz="5959" kern="1200">
          <a:solidFill>
            <a:schemeClr val="tx1"/>
          </a:solidFill>
          <a:latin typeface="+mn-lt"/>
          <a:ea typeface="+mn-ea"/>
          <a:cs typeface="+mn-cs"/>
        </a:defRPr>
      </a:lvl7pPr>
      <a:lvl8pPr marL="11352047" indent="-756803" algn="l" defTabSz="3027213" rtl="0" eaLnBrk="1" latinLnBrk="0" hangingPunct="1">
        <a:lnSpc>
          <a:spcPct val="90000"/>
        </a:lnSpc>
        <a:spcBef>
          <a:spcPts val="1655"/>
        </a:spcBef>
        <a:buFont typeface="Arial" panose="020B0604020202020204" pitchFamily="34" charset="0"/>
        <a:buChar char="•"/>
        <a:defRPr sz="5959" kern="1200">
          <a:solidFill>
            <a:schemeClr val="tx1"/>
          </a:solidFill>
          <a:latin typeface="+mn-lt"/>
          <a:ea typeface="+mn-ea"/>
          <a:cs typeface="+mn-cs"/>
        </a:defRPr>
      </a:lvl8pPr>
      <a:lvl9pPr marL="12865654" indent="-756803" algn="l" defTabSz="3027213" rtl="0" eaLnBrk="1" latinLnBrk="0" hangingPunct="1">
        <a:lnSpc>
          <a:spcPct val="90000"/>
        </a:lnSpc>
        <a:spcBef>
          <a:spcPts val="1655"/>
        </a:spcBef>
        <a:buFont typeface="Arial" panose="020B0604020202020204" pitchFamily="34" charset="0"/>
        <a:buChar char="•"/>
        <a:defRPr sz="5959" kern="1200">
          <a:solidFill>
            <a:schemeClr val="tx1"/>
          </a:solidFill>
          <a:latin typeface="+mn-lt"/>
          <a:ea typeface="+mn-ea"/>
          <a:cs typeface="+mn-cs"/>
        </a:defRPr>
      </a:lvl9pPr>
    </p:bodyStyle>
    <p:otherStyle>
      <a:defPPr>
        <a:defRPr lang="en-US"/>
      </a:defPPr>
      <a:lvl1pPr marL="0" algn="l" defTabSz="3027213" rtl="0" eaLnBrk="1" latinLnBrk="0" hangingPunct="1">
        <a:defRPr sz="5959" kern="1200">
          <a:solidFill>
            <a:schemeClr val="tx1"/>
          </a:solidFill>
          <a:latin typeface="+mn-lt"/>
          <a:ea typeface="+mn-ea"/>
          <a:cs typeface="+mn-cs"/>
        </a:defRPr>
      </a:lvl1pPr>
      <a:lvl2pPr marL="1513606" algn="l" defTabSz="3027213" rtl="0" eaLnBrk="1" latinLnBrk="0" hangingPunct="1">
        <a:defRPr sz="5959" kern="1200">
          <a:solidFill>
            <a:schemeClr val="tx1"/>
          </a:solidFill>
          <a:latin typeface="+mn-lt"/>
          <a:ea typeface="+mn-ea"/>
          <a:cs typeface="+mn-cs"/>
        </a:defRPr>
      </a:lvl2pPr>
      <a:lvl3pPr marL="3027213" algn="l" defTabSz="3027213" rtl="0" eaLnBrk="1" latinLnBrk="0" hangingPunct="1">
        <a:defRPr sz="5959" kern="1200">
          <a:solidFill>
            <a:schemeClr val="tx1"/>
          </a:solidFill>
          <a:latin typeface="+mn-lt"/>
          <a:ea typeface="+mn-ea"/>
          <a:cs typeface="+mn-cs"/>
        </a:defRPr>
      </a:lvl3pPr>
      <a:lvl4pPr marL="4540819" algn="l" defTabSz="3027213" rtl="0" eaLnBrk="1" latinLnBrk="0" hangingPunct="1">
        <a:defRPr sz="5959" kern="1200">
          <a:solidFill>
            <a:schemeClr val="tx1"/>
          </a:solidFill>
          <a:latin typeface="+mn-lt"/>
          <a:ea typeface="+mn-ea"/>
          <a:cs typeface="+mn-cs"/>
        </a:defRPr>
      </a:lvl4pPr>
      <a:lvl5pPr marL="6054425" algn="l" defTabSz="3027213" rtl="0" eaLnBrk="1" latinLnBrk="0" hangingPunct="1">
        <a:defRPr sz="5959" kern="1200">
          <a:solidFill>
            <a:schemeClr val="tx1"/>
          </a:solidFill>
          <a:latin typeface="+mn-lt"/>
          <a:ea typeface="+mn-ea"/>
          <a:cs typeface="+mn-cs"/>
        </a:defRPr>
      </a:lvl5pPr>
      <a:lvl6pPr marL="7568032" algn="l" defTabSz="3027213" rtl="0" eaLnBrk="1" latinLnBrk="0" hangingPunct="1">
        <a:defRPr sz="5959" kern="1200">
          <a:solidFill>
            <a:schemeClr val="tx1"/>
          </a:solidFill>
          <a:latin typeface="+mn-lt"/>
          <a:ea typeface="+mn-ea"/>
          <a:cs typeface="+mn-cs"/>
        </a:defRPr>
      </a:lvl6pPr>
      <a:lvl7pPr marL="9081638" algn="l" defTabSz="3027213" rtl="0" eaLnBrk="1" latinLnBrk="0" hangingPunct="1">
        <a:defRPr sz="5959" kern="1200">
          <a:solidFill>
            <a:schemeClr val="tx1"/>
          </a:solidFill>
          <a:latin typeface="+mn-lt"/>
          <a:ea typeface="+mn-ea"/>
          <a:cs typeface="+mn-cs"/>
        </a:defRPr>
      </a:lvl7pPr>
      <a:lvl8pPr marL="10595244" algn="l" defTabSz="3027213" rtl="0" eaLnBrk="1" latinLnBrk="0" hangingPunct="1">
        <a:defRPr sz="5959" kern="1200">
          <a:solidFill>
            <a:schemeClr val="tx1"/>
          </a:solidFill>
          <a:latin typeface="+mn-lt"/>
          <a:ea typeface="+mn-ea"/>
          <a:cs typeface="+mn-cs"/>
        </a:defRPr>
      </a:lvl8pPr>
      <a:lvl9pPr marL="12108851" algn="l" defTabSz="3027213" rtl="0" eaLnBrk="1" latinLnBrk="0" hangingPunct="1">
        <a:defRPr sz="59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256122" y="29280395"/>
            <a:ext cx="14615825" cy="10343751"/>
          </a:xfrm>
          <a:prstGeom prst="rect">
            <a:avLst/>
          </a:prstGeom>
          <a:noFill/>
          <a:ln>
            <a:solidFill>
              <a:srgbClr val="A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ctangle 66"/>
          <p:cNvSpPr/>
          <p:nvPr/>
        </p:nvSpPr>
        <p:spPr>
          <a:xfrm>
            <a:off x="0" y="-1"/>
            <a:ext cx="30272038" cy="3170941"/>
          </a:xfrm>
          <a:prstGeom prst="rect">
            <a:avLst/>
          </a:prstGeom>
          <a:solidFill>
            <a:srgbClr val="A3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37"/>
          <p:cNvSpPr/>
          <p:nvPr/>
        </p:nvSpPr>
        <p:spPr>
          <a:xfrm>
            <a:off x="596134" y="28825034"/>
            <a:ext cx="13881394" cy="993116"/>
          </a:xfrm>
          <a:prstGeom prst="rect">
            <a:avLst/>
          </a:prstGeom>
          <a:solidFill>
            <a:srgbClr val="A3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
          <p:cNvSpPr/>
          <p:nvPr/>
        </p:nvSpPr>
        <p:spPr>
          <a:xfrm>
            <a:off x="15909026" y="3577948"/>
            <a:ext cx="13824108" cy="1005709"/>
          </a:xfrm>
          <a:prstGeom prst="rect">
            <a:avLst/>
          </a:prstGeom>
          <a:solidFill>
            <a:srgbClr val="A3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ol 1"/>
          <p:cNvSpPr>
            <a:spLocks noGrp="1"/>
          </p:cNvSpPr>
          <p:nvPr>
            <p:ph type="ctrTitle"/>
          </p:nvPr>
        </p:nvSpPr>
        <p:spPr>
          <a:xfrm>
            <a:off x="-1532882" y="-703433"/>
            <a:ext cx="33337802" cy="2112320"/>
          </a:xfrm>
        </p:spPr>
        <p:txBody>
          <a:bodyPr>
            <a:noAutofit/>
          </a:bodyPr>
          <a:lstStyle/>
          <a:p>
            <a:r>
              <a:rPr lang="en-GB" sz="8800" b="1" dirty="0" err="1">
                <a:solidFill>
                  <a:schemeClr val="bg1"/>
                </a:solidFill>
                <a:latin typeface="Ebrima" panose="02000000000000000000" pitchFamily="2" charset="0"/>
                <a:ea typeface="Ebrima" panose="02000000000000000000" pitchFamily="2" charset="0"/>
                <a:cs typeface="Ebrima" panose="02000000000000000000" pitchFamily="2" charset="0"/>
              </a:rPr>
              <a:t>piRNA</a:t>
            </a:r>
            <a:r>
              <a:rPr lang="en-GB" sz="8800" b="1"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8800" b="1" dirty="0" smtClean="0">
                <a:solidFill>
                  <a:schemeClr val="bg1"/>
                </a:solidFill>
                <a:latin typeface="Ebrima" panose="02000000000000000000" pitchFamily="2" charset="0"/>
                <a:ea typeface="Ebrima" panose="02000000000000000000" pitchFamily="2" charset="0"/>
                <a:cs typeface="Ebrima" panose="02000000000000000000" pitchFamily="2" charset="0"/>
              </a:rPr>
              <a:t>FUNCTION IN INSECT</a:t>
            </a:r>
            <a:r>
              <a:rPr lang="en-GB" sz="8800" b="1" i="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8800" b="1" dirty="0" smtClean="0">
                <a:solidFill>
                  <a:schemeClr val="bg1"/>
                </a:solidFill>
                <a:latin typeface="Ebrima" panose="02000000000000000000" pitchFamily="2" charset="0"/>
                <a:ea typeface="Ebrima" panose="02000000000000000000" pitchFamily="2" charset="0"/>
                <a:cs typeface="Ebrima" panose="02000000000000000000" pitchFamily="2" charset="0"/>
              </a:rPr>
              <a:t>OOGENESIS</a:t>
            </a:r>
            <a:endParaRPr lang="en-GB" sz="88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Subtítol 2"/>
          <p:cNvSpPr>
            <a:spLocks noGrp="1"/>
          </p:cNvSpPr>
          <p:nvPr>
            <p:ph type="subTitle" idx="1"/>
          </p:nvPr>
        </p:nvSpPr>
        <p:spPr>
          <a:xfrm>
            <a:off x="4981074" y="1290182"/>
            <a:ext cx="19563347" cy="1880759"/>
          </a:xfrm>
        </p:spPr>
        <p:txBody>
          <a:bodyPr>
            <a:noAutofit/>
          </a:bodyPr>
          <a:lstStyle/>
          <a:p>
            <a:pPr>
              <a:lnSpc>
                <a:spcPct val="100000"/>
              </a:lnSpc>
              <a:spcBef>
                <a:spcPts val="1800"/>
              </a:spcBef>
            </a:pPr>
            <a:r>
              <a:rPr lang="en-US" sz="3800" dirty="0" err="1">
                <a:solidFill>
                  <a:schemeClr val="bg1">
                    <a:lumMod val="85000"/>
                  </a:schemeClr>
                </a:solidFill>
              </a:rPr>
              <a:t>Lancho-Exposito</a:t>
            </a:r>
            <a:r>
              <a:rPr lang="en-US" sz="3800" dirty="0">
                <a:solidFill>
                  <a:schemeClr val="bg1">
                    <a:lumMod val="85000"/>
                  </a:schemeClr>
                </a:solidFill>
              </a:rPr>
              <a:t>, A.</a:t>
            </a:r>
            <a:r>
              <a:rPr lang="en-US" sz="3800" baseline="30000" dirty="0">
                <a:solidFill>
                  <a:schemeClr val="bg1">
                    <a:lumMod val="85000"/>
                  </a:schemeClr>
                </a:solidFill>
              </a:rPr>
              <a:t>1,</a:t>
            </a:r>
            <a:r>
              <a:rPr lang="en-US" sz="3800" dirty="0">
                <a:solidFill>
                  <a:schemeClr val="bg1">
                    <a:lumMod val="85000"/>
                  </a:schemeClr>
                </a:solidFill>
              </a:rPr>
              <a:t> </a:t>
            </a:r>
            <a:r>
              <a:rPr lang="en-US" sz="3800" dirty="0" err="1">
                <a:solidFill>
                  <a:schemeClr val="bg1">
                    <a:lumMod val="85000"/>
                  </a:schemeClr>
                </a:solidFill>
              </a:rPr>
              <a:t>Paniello</a:t>
            </a:r>
            <a:r>
              <a:rPr lang="en-US" sz="3800" dirty="0">
                <a:solidFill>
                  <a:schemeClr val="bg1">
                    <a:lumMod val="85000"/>
                  </a:schemeClr>
                </a:solidFill>
              </a:rPr>
              <a:t>, O.</a:t>
            </a:r>
            <a:r>
              <a:rPr lang="en-US" sz="3800" baseline="30000" dirty="0">
                <a:solidFill>
                  <a:schemeClr val="bg1">
                    <a:lumMod val="85000"/>
                  </a:schemeClr>
                </a:solidFill>
              </a:rPr>
              <a:t>1,</a:t>
            </a:r>
            <a:r>
              <a:rPr lang="en-US" sz="3800" dirty="0">
                <a:solidFill>
                  <a:schemeClr val="bg1">
                    <a:lumMod val="85000"/>
                  </a:schemeClr>
                </a:solidFill>
              </a:rPr>
              <a:t> </a:t>
            </a:r>
            <a:r>
              <a:rPr lang="en-US" sz="3800" dirty="0" err="1">
                <a:solidFill>
                  <a:schemeClr val="bg1">
                    <a:lumMod val="85000"/>
                  </a:schemeClr>
                </a:solidFill>
              </a:rPr>
              <a:t>Bau</a:t>
            </a:r>
            <a:r>
              <a:rPr lang="en-US" sz="3800" dirty="0">
                <a:solidFill>
                  <a:schemeClr val="bg1">
                    <a:lumMod val="85000"/>
                  </a:schemeClr>
                </a:solidFill>
              </a:rPr>
              <a:t>, J.</a:t>
            </a:r>
            <a:r>
              <a:rPr lang="en-US" sz="3800" baseline="30000" dirty="0">
                <a:solidFill>
                  <a:schemeClr val="bg1">
                    <a:lumMod val="85000"/>
                  </a:schemeClr>
                </a:solidFill>
              </a:rPr>
              <a:t>2,</a:t>
            </a:r>
            <a:r>
              <a:rPr lang="en-US" sz="3800" dirty="0">
                <a:solidFill>
                  <a:schemeClr val="bg1">
                    <a:lumMod val="85000"/>
                  </a:schemeClr>
                </a:solidFill>
              </a:rPr>
              <a:t> </a:t>
            </a:r>
            <a:r>
              <a:rPr lang="en-US" sz="3800" dirty="0" err="1">
                <a:solidFill>
                  <a:schemeClr val="bg1">
                    <a:lumMod val="85000"/>
                  </a:schemeClr>
                </a:solidFill>
              </a:rPr>
              <a:t>Piulachs</a:t>
            </a:r>
            <a:r>
              <a:rPr lang="en-US" sz="3800" dirty="0">
                <a:solidFill>
                  <a:schemeClr val="bg1">
                    <a:lumMod val="85000"/>
                  </a:schemeClr>
                </a:solidFill>
              </a:rPr>
              <a:t>, </a:t>
            </a:r>
            <a:r>
              <a:rPr lang="en-US" sz="3800" dirty="0" smtClean="0">
                <a:solidFill>
                  <a:schemeClr val="bg1">
                    <a:lumMod val="85000"/>
                  </a:schemeClr>
                </a:solidFill>
              </a:rPr>
              <a:t>M.D.</a:t>
            </a:r>
            <a:r>
              <a:rPr lang="en-US" sz="3800" baseline="30000" dirty="0" smtClean="0">
                <a:solidFill>
                  <a:schemeClr val="bg1">
                    <a:lumMod val="85000"/>
                  </a:schemeClr>
                </a:solidFill>
              </a:rPr>
              <a:t>1 </a:t>
            </a:r>
          </a:p>
          <a:p>
            <a:pPr>
              <a:lnSpc>
                <a:spcPct val="100000"/>
              </a:lnSpc>
              <a:spcBef>
                <a:spcPts val="0"/>
              </a:spcBef>
            </a:pPr>
            <a:r>
              <a:rPr lang="en-US" sz="3800" baseline="30000" dirty="0" smtClean="0">
                <a:solidFill>
                  <a:schemeClr val="bg1">
                    <a:lumMod val="85000"/>
                  </a:schemeClr>
                </a:solidFill>
              </a:rPr>
              <a:t>  </a:t>
            </a:r>
            <a:r>
              <a:rPr lang="en-US" sz="3000" baseline="30000" dirty="0">
                <a:solidFill>
                  <a:schemeClr val="bg1">
                    <a:lumMod val="85000"/>
                  </a:schemeClr>
                </a:solidFill>
              </a:rPr>
              <a:t>1</a:t>
            </a:r>
            <a:r>
              <a:rPr lang="en-US" sz="3000" dirty="0">
                <a:solidFill>
                  <a:schemeClr val="bg1">
                    <a:lumMod val="85000"/>
                  </a:schemeClr>
                </a:solidFill>
              </a:rPr>
              <a:t>Insitute of Evolutionary Biology (</a:t>
            </a:r>
            <a:r>
              <a:rPr lang="en-US" sz="3000" dirty="0" smtClean="0">
                <a:solidFill>
                  <a:schemeClr val="bg1">
                    <a:lumMod val="85000"/>
                  </a:schemeClr>
                </a:solidFill>
              </a:rPr>
              <a:t>CSIC-</a:t>
            </a:r>
            <a:r>
              <a:rPr lang="en-US" sz="3000" dirty="0" err="1" smtClean="0">
                <a:solidFill>
                  <a:schemeClr val="bg1">
                    <a:lumMod val="85000"/>
                  </a:schemeClr>
                </a:solidFill>
              </a:rPr>
              <a:t>Pompeu</a:t>
            </a:r>
            <a:r>
              <a:rPr lang="en-US" sz="3000" dirty="0" smtClean="0">
                <a:solidFill>
                  <a:schemeClr val="bg1">
                    <a:lumMod val="85000"/>
                  </a:schemeClr>
                </a:solidFill>
              </a:rPr>
              <a:t> </a:t>
            </a:r>
            <a:r>
              <a:rPr lang="en-US" sz="3000" dirty="0" err="1" smtClean="0">
                <a:solidFill>
                  <a:schemeClr val="bg1">
                    <a:lumMod val="85000"/>
                  </a:schemeClr>
                </a:solidFill>
              </a:rPr>
              <a:t>Fabra</a:t>
            </a:r>
            <a:r>
              <a:rPr lang="en-US" sz="3000" dirty="0" smtClean="0">
                <a:solidFill>
                  <a:schemeClr val="bg1">
                    <a:lumMod val="85000"/>
                  </a:schemeClr>
                </a:solidFill>
              </a:rPr>
              <a:t> University), </a:t>
            </a:r>
            <a:r>
              <a:rPr lang="en-US" sz="3000" dirty="0">
                <a:solidFill>
                  <a:schemeClr val="bg1">
                    <a:lumMod val="85000"/>
                  </a:schemeClr>
                </a:solidFill>
              </a:rPr>
              <a:t>Barcelona, Spain                                          </a:t>
            </a:r>
            <a:endParaRPr lang="en-US" sz="3000" dirty="0" smtClean="0">
              <a:solidFill>
                <a:schemeClr val="bg1">
                  <a:lumMod val="85000"/>
                </a:schemeClr>
              </a:solidFill>
            </a:endParaRPr>
          </a:p>
          <a:p>
            <a:pPr>
              <a:lnSpc>
                <a:spcPct val="100000"/>
              </a:lnSpc>
              <a:spcBef>
                <a:spcPts val="0"/>
              </a:spcBef>
            </a:pPr>
            <a:r>
              <a:rPr lang="en-US" sz="3000" dirty="0" smtClean="0">
                <a:solidFill>
                  <a:schemeClr val="bg1">
                    <a:lumMod val="85000"/>
                  </a:schemeClr>
                </a:solidFill>
              </a:rPr>
              <a:t> </a:t>
            </a:r>
            <a:r>
              <a:rPr lang="en-US" sz="3000" baseline="30000" dirty="0">
                <a:solidFill>
                  <a:schemeClr val="bg1">
                    <a:lumMod val="85000"/>
                  </a:schemeClr>
                </a:solidFill>
              </a:rPr>
              <a:t>2</a:t>
            </a:r>
            <a:r>
              <a:rPr lang="en-US" sz="3000" dirty="0">
                <a:solidFill>
                  <a:schemeClr val="bg1">
                    <a:lumMod val="85000"/>
                  </a:schemeClr>
                </a:solidFill>
              </a:rPr>
              <a:t>Department of Biosciences, </a:t>
            </a:r>
            <a:r>
              <a:rPr lang="en-US" sz="3000" dirty="0" err="1">
                <a:solidFill>
                  <a:schemeClr val="bg1">
                    <a:lumMod val="85000"/>
                  </a:schemeClr>
                </a:solidFill>
              </a:rPr>
              <a:t>Universitat</a:t>
            </a:r>
            <a:r>
              <a:rPr lang="en-US" sz="3000" dirty="0">
                <a:solidFill>
                  <a:schemeClr val="bg1">
                    <a:lumMod val="85000"/>
                  </a:schemeClr>
                </a:solidFill>
              </a:rPr>
              <a:t> de Vic - Central University of Catalonia, Vic, Spain</a:t>
            </a:r>
            <a:endParaRPr lang="en-US" sz="3000" baseline="30000" dirty="0">
              <a:solidFill>
                <a:schemeClr val="bg1">
                  <a:lumMod val="85000"/>
                </a:schemeClr>
              </a:solidFill>
            </a:endParaRPr>
          </a:p>
        </p:txBody>
      </p:sp>
      <p:sp>
        <p:nvSpPr>
          <p:cNvPr id="12" name="Rectangle 11"/>
          <p:cNvSpPr/>
          <p:nvPr/>
        </p:nvSpPr>
        <p:spPr>
          <a:xfrm>
            <a:off x="15392474" y="4603724"/>
            <a:ext cx="14364323" cy="3544560"/>
          </a:xfrm>
          <a:prstGeom prst="rect">
            <a:avLst/>
          </a:prstGeom>
        </p:spPr>
        <p:txBody>
          <a:bodyPr wrap="square">
            <a:spAutoFit/>
          </a:bodyPr>
          <a:lstStyle/>
          <a:p>
            <a:pPr algn="just">
              <a:spcAft>
                <a:spcPts val="1000"/>
              </a:spcAft>
            </a:pPr>
            <a:r>
              <a:rPr lang="en-GB" sz="3600" i="1" dirty="0" smtClean="0">
                <a:effectLst/>
                <a:latin typeface="Calibri" panose="020F0502020204030204" pitchFamily="34" charset="0"/>
                <a:ea typeface="Calibri" panose="020F0502020204030204" pitchFamily="34" charset="0"/>
                <a:cs typeface="Calibri" panose="020F0502020204030204" pitchFamily="34" charset="0"/>
              </a:rPr>
              <a:t>In B</a:t>
            </a:r>
            <a:r>
              <a:rPr lang="en-GB" sz="3600" i="1" dirty="0">
                <a:effectLst/>
                <a:latin typeface="Calibri" panose="020F0502020204030204" pitchFamily="34" charset="0"/>
                <a:ea typeface="Calibri" panose="020F0502020204030204" pitchFamily="34" charset="0"/>
                <a:cs typeface="Calibri" panose="020F0502020204030204" pitchFamily="34" charset="0"/>
              </a:rPr>
              <a:t>. germanica </a:t>
            </a:r>
            <a:r>
              <a:rPr lang="en-GB" sz="3600" dirty="0" smtClean="0">
                <a:effectLst/>
                <a:latin typeface="Calibri" panose="020F0502020204030204" pitchFamily="34" charset="0"/>
                <a:ea typeface="Calibri" panose="020F0502020204030204" pitchFamily="34" charset="0"/>
                <a:cs typeface="Calibri" panose="020F0502020204030204" pitchFamily="34" charset="0"/>
              </a:rPr>
              <a:t>Syn-40669 </a:t>
            </a:r>
            <a:r>
              <a:rPr lang="en-GB" sz="3600" dirty="0">
                <a:effectLst/>
                <a:latin typeface="Calibri" panose="020F0502020204030204" pitchFamily="34" charset="0"/>
                <a:ea typeface="Calibri" panose="020F0502020204030204" pitchFamily="34" charset="0"/>
                <a:cs typeface="Calibri" panose="020F0502020204030204" pitchFamily="34" charset="0"/>
              </a:rPr>
              <a:t>treated </a:t>
            </a:r>
            <a:r>
              <a:rPr lang="en-GB" sz="3600" dirty="0" smtClean="0">
                <a:effectLst/>
                <a:latin typeface="Calibri" panose="020F0502020204030204" pitchFamily="34" charset="0"/>
                <a:ea typeface="Calibri" panose="020F0502020204030204" pitchFamily="34" charset="0"/>
                <a:cs typeface="Calibri" panose="020F0502020204030204" pitchFamily="34" charset="0"/>
              </a:rPr>
              <a:t>females the length </a:t>
            </a:r>
            <a:r>
              <a:rPr lang="en-GB" sz="3600" dirty="0">
                <a:effectLst/>
                <a:latin typeface="Calibri" panose="020F0502020204030204" pitchFamily="34" charset="0"/>
                <a:ea typeface="Calibri" panose="020F0502020204030204" pitchFamily="34" charset="0"/>
                <a:cs typeface="Calibri" panose="020F0502020204030204" pitchFamily="34" charset="0"/>
              </a:rPr>
              <a:t>of the first gonadotrophic cycle</a:t>
            </a:r>
            <a:r>
              <a:rPr lang="en-GB" sz="3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(days</a:t>
            </a:r>
            <a:r>
              <a:rPr lang="en-GB" sz="3600" dirty="0" smtClean="0">
                <a:solidFill>
                  <a:srgbClr val="222222"/>
                </a:solidFill>
                <a:effectLst/>
                <a:latin typeface="Calibri" panose="020F0502020204030204" pitchFamily="34" charset="0"/>
                <a:ea typeface="Calibri" panose="020F0502020204030204" pitchFamily="34" charset="0"/>
                <a:cs typeface="Calibri" panose="020F0502020204030204" pitchFamily="34" charset="0"/>
              </a:rPr>
              <a:t>) was advanced one day compared to MCS-treated females. </a:t>
            </a:r>
          </a:p>
          <a:p>
            <a:pPr algn="just">
              <a:spcAft>
                <a:spcPts val="1000"/>
              </a:spcAft>
            </a:pPr>
            <a:r>
              <a:rPr lang="en-GB" sz="3600" dirty="0" smtClean="0">
                <a:solidFill>
                  <a:srgbClr val="222222"/>
                </a:solidFill>
                <a:latin typeface="Calibri" panose="020F0502020204030204" pitchFamily="34" charset="0"/>
                <a:ea typeface="Calibri" panose="020F0502020204030204" pitchFamily="34" charset="0"/>
                <a:cs typeface="Times New Roman" panose="02020603050405020304" pitchFamily="18" charset="0"/>
              </a:rPr>
              <a:t>In the apical pole of basal ovarian follicles, the follicular cells have closed the intercellular spaces (Fig. 3), suggesting changes in polarity or in chorion formation.</a:t>
            </a:r>
            <a:endParaRPr lang="es-E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448595" y="4608340"/>
            <a:ext cx="14127155" cy="7848302"/>
          </a:xfrm>
          <a:prstGeom prst="rect">
            <a:avLst/>
          </a:prstGeom>
        </p:spPr>
        <p:txBody>
          <a:bodyPr wrap="square">
            <a:spAutoFit/>
          </a:bodyPr>
          <a:lstStyle/>
          <a:p>
            <a:pPr algn="just"/>
            <a:r>
              <a:rPr lang="en-US" sz="3600" dirty="0"/>
              <a:t>Piwi-interacting RNAs (piRNAs) is a class of small non-coding RNAs (</a:t>
            </a:r>
            <a:r>
              <a:rPr lang="en-US" sz="3600" dirty="0" err="1"/>
              <a:t>sncRNAs</a:t>
            </a:r>
            <a:r>
              <a:rPr lang="en-US" sz="3600" dirty="0"/>
              <a:t>) poorly conserved across species. The first function to be associated to piRNAs was the repression of transposable elements (TE) expression in early embryogenesis. However, there is growing evidence for other functions, especially for the role of piRNAs in the regulation of mRNA expression. </a:t>
            </a:r>
            <a:endParaRPr lang="en-US" sz="3600" dirty="0" smtClean="0"/>
          </a:p>
          <a:p>
            <a:pPr algn="just"/>
            <a:endParaRPr lang="es-ES" sz="3600" dirty="0"/>
          </a:p>
          <a:p>
            <a:pPr algn="just"/>
            <a:r>
              <a:rPr lang="en-US" sz="3600" dirty="0"/>
              <a:t>Using the cockroach </a:t>
            </a:r>
            <a:r>
              <a:rPr lang="en-US" sz="3600" i="1" dirty="0"/>
              <a:t>Blattella germanica </a:t>
            </a:r>
            <a:r>
              <a:rPr lang="en-US" sz="3600" dirty="0"/>
              <a:t>as a model, we studied the function of </a:t>
            </a:r>
            <a:r>
              <a:rPr lang="en-GB" sz="3600" dirty="0"/>
              <a:t>piRNA-40669 (5’-</a:t>
            </a:r>
            <a:r>
              <a:rPr lang="en-US" sz="3600" dirty="0"/>
              <a:t>UCCACGACGAUAAUAUUCUCUGUAAUGUC-</a:t>
            </a:r>
            <a:r>
              <a:rPr lang="en-GB" sz="3600" dirty="0"/>
              <a:t>3’), a </a:t>
            </a:r>
            <a:r>
              <a:rPr lang="en-US" sz="3600" dirty="0"/>
              <a:t>piRNA specific to this species. This sequence is present only once throughout the genome and is not targeting at any transposon. </a:t>
            </a:r>
            <a:endParaRPr lang="es-ES" sz="3600" dirty="0"/>
          </a:p>
          <a:p>
            <a:pPr algn="just"/>
            <a:r>
              <a:rPr lang="en-GB" sz="3600" dirty="0"/>
              <a:t>In adult females, the piRNA-40669 </a:t>
            </a:r>
            <a:r>
              <a:rPr lang="en-US" sz="3600" dirty="0"/>
              <a:t>is expressed in ovary at a very specific moment of the gonadotrophic cycle, just before oviposition (Fig. 1), and is maternally provided to the embryo</a:t>
            </a:r>
            <a:r>
              <a:rPr lang="en-GB" sz="3600" dirty="0"/>
              <a:t>. </a:t>
            </a:r>
            <a:endParaRPr lang="es-ES" sz="3600" dirty="0"/>
          </a:p>
        </p:txBody>
      </p:sp>
      <p:sp>
        <p:nvSpPr>
          <p:cNvPr id="26" name="Rectangle 25"/>
          <p:cNvSpPr/>
          <p:nvPr/>
        </p:nvSpPr>
        <p:spPr>
          <a:xfrm>
            <a:off x="556548" y="18855865"/>
            <a:ext cx="14019202" cy="2990562"/>
          </a:xfrm>
          <a:prstGeom prst="rect">
            <a:avLst/>
          </a:prstGeom>
        </p:spPr>
        <p:txBody>
          <a:bodyPr wrap="square">
            <a:spAutoFit/>
          </a:bodyPr>
          <a:lstStyle/>
          <a:p>
            <a:pPr algn="just">
              <a:spcAft>
                <a:spcPts val="1000"/>
              </a:spcAft>
            </a:pPr>
            <a:r>
              <a:rPr lang="en-GB" sz="3000" b="1" dirty="0">
                <a:effectLst/>
                <a:latin typeface="Calibri" panose="020F0502020204030204" pitchFamily="34" charset="0"/>
                <a:ea typeface="Calibri" panose="020F0502020204030204" pitchFamily="34" charset="0"/>
                <a:cs typeface="Times New Roman" panose="02020603050405020304" pitchFamily="18" charset="0"/>
              </a:rPr>
              <a:t>Fig. 1: </a:t>
            </a:r>
            <a:r>
              <a:rPr lang="en-GB" sz="3000" dirty="0">
                <a:effectLst/>
                <a:latin typeface="Calibri" panose="020F0502020204030204" pitchFamily="34" charset="0"/>
                <a:ea typeface="Calibri" panose="020F0502020204030204" pitchFamily="34" charset="0"/>
                <a:cs typeface="Times New Roman" panose="02020603050405020304" pitchFamily="18" charset="0"/>
              </a:rPr>
              <a:t>Relative expression of </a:t>
            </a:r>
            <a:r>
              <a:rPr lang="en-GB" sz="3000" dirty="0" smtClean="0">
                <a:effectLst/>
                <a:latin typeface="Calibri" panose="020F0502020204030204" pitchFamily="34" charset="0"/>
                <a:ea typeface="Calibri" panose="020F0502020204030204" pitchFamily="34" charset="0"/>
                <a:cs typeface="Times New Roman" panose="02020603050405020304" pitchFamily="18" charset="0"/>
              </a:rPr>
              <a:t>piRNA-40669 </a:t>
            </a:r>
            <a:r>
              <a:rPr lang="en-GB" sz="3000" dirty="0">
                <a:effectLst/>
                <a:latin typeface="Calibri" panose="020F0502020204030204" pitchFamily="34" charset="0"/>
                <a:ea typeface="Calibri" panose="020F0502020204030204" pitchFamily="34" charset="0"/>
                <a:cs typeface="Times New Roman" panose="02020603050405020304" pitchFamily="18" charset="0"/>
              </a:rPr>
              <a:t>in </a:t>
            </a:r>
            <a:r>
              <a:rPr lang="en-GB" sz="3000" i="1" dirty="0">
                <a:effectLst/>
                <a:latin typeface="Calibri" panose="020F0502020204030204" pitchFamily="34" charset="0"/>
                <a:ea typeface="Calibri" panose="020F0502020204030204" pitchFamily="34" charset="0"/>
                <a:cs typeface="Times New Roman" panose="02020603050405020304" pitchFamily="18" charset="0"/>
              </a:rPr>
              <a:t>Blattella germanica </a:t>
            </a:r>
            <a:r>
              <a:rPr lang="en-GB" sz="3000" dirty="0">
                <a:effectLst/>
                <a:latin typeface="Calibri" panose="020F0502020204030204" pitchFamily="34" charset="0"/>
                <a:ea typeface="Calibri" panose="020F0502020204030204" pitchFamily="34" charset="0"/>
                <a:cs typeface="Times New Roman" panose="02020603050405020304" pitchFamily="18" charset="0"/>
              </a:rPr>
              <a:t>adult ovaries, in a non-</a:t>
            </a:r>
            <a:r>
              <a:rPr lang="en-GB" sz="3000" dirty="0" err="1">
                <a:effectLst/>
                <a:latin typeface="Calibri" panose="020F0502020204030204" pitchFamily="34" charset="0"/>
                <a:ea typeface="Calibri" panose="020F0502020204030204" pitchFamily="34" charset="0"/>
                <a:cs typeface="Times New Roman" panose="02020603050405020304" pitchFamily="18" charset="0"/>
              </a:rPr>
              <a:t>fecunded</a:t>
            </a:r>
            <a:r>
              <a:rPr lang="en-GB" sz="3000" dirty="0">
                <a:effectLst/>
                <a:latin typeface="Calibri" panose="020F0502020204030204" pitchFamily="34" charset="0"/>
                <a:ea typeface="Calibri" panose="020F0502020204030204" pitchFamily="34" charset="0"/>
                <a:cs typeface="Times New Roman" panose="02020603050405020304" pitchFamily="18" charset="0"/>
              </a:rPr>
              <a:t> egg (NFE) showing the maternal provision of piRNA-40669 to the embryo, and </a:t>
            </a:r>
            <a:r>
              <a:rPr lang="en-GB" sz="3000" dirty="0" smtClean="0">
                <a:effectLst/>
                <a:latin typeface="Calibri" panose="020F0502020204030204" pitchFamily="34" charset="0"/>
                <a:ea typeface="Calibri" panose="020F0502020204030204" pitchFamily="34" charset="0"/>
                <a:cs typeface="Times New Roman" panose="02020603050405020304" pitchFamily="18" charset="0"/>
              </a:rPr>
              <a:t>at </a:t>
            </a:r>
            <a:r>
              <a:rPr lang="en-GB" sz="3000" dirty="0">
                <a:effectLst/>
                <a:latin typeface="Calibri" panose="020F0502020204030204" pitchFamily="34" charset="0"/>
                <a:ea typeface="Calibri" panose="020F0502020204030204" pitchFamily="34" charset="0"/>
                <a:cs typeface="Times New Roman" panose="02020603050405020304" pitchFamily="18" charset="0"/>
              </a:rPr>
              <a:t>the first 2 days of embryogenesis. Data </a:t>
            </a:r>
            <a:r>
              <a:rPr lang="en-GB" sz="3000" dirty="0" smtClean="0">
                <a:effectLst/>
                <a:latin typeface="Calibri" panose="020F0502020204030204" pitchFamily="34" charset="0"/>
                <a:ea typeface="Calibri" panose="020F0502020204030204" pitchFamily="34" charset="0"/>
                <a:cs typeface="Times New Roman" panose="02020603050405020304" pitchFamily="18" charset="0"/>
              </a:rPr>
              <a:t>is presented as </a:t>
            </a:r>
            <a:r>
              <a:rPr lang="en-GB" sz="3000" dirty="0">
                <a:effectLst/>
                <a:latin typeface="Calibri" panose="020F0502020204030204" pitchFamily="34" charset="0"/>
                <a:ea typeface="Calibri" panose="020F0502020204030204" pitchFamily="34" charset="0"/>
                <a:cs typeface="Times New Roman" panose="02020603050405020304" pitchFamily="18" charset="0"/>
              </a:rPr>
              <a:t>copies of piRNA-40669 per 1000 copies of U6. Each value represents three biological replicates, and is expressed as Mean </a:t>
            </a:r>
            <a:r>
              <a:rPr lang="en-GB" sz="3000" dirty="0">
                <a:effectLst/>
                <a:latin typeface="Calibri" panose="020F0502020204030204" pitchFamily="34" charset="0"/>
                <a:ea typeface="Calibri" panose="020F0502020204030204" pitchFamily="34" charset="0"/>
                <a:cs typeface="Calibri" panose="020F0502020204030204" pitchFamily="34" charset="0"/>
              </a:rPr>
              <a:t>±</a:t>
            </a:r>
            <a:r>
              <a:rPr lang="en-GB" sz="3000" dirty="0">
                <a:effectLst/>
                <a:latin typeface="Calibri" panose="020F0502020204030204" pitchFamily="34" charset="0"/>
                <a:ea typeface="Calibri" panose="020F0502020204030204" pitchFamily="34" charset="0"/>
                <a:cs typeface="Times New Roman" panose="02020603050405020304" pitchFamily="18" charset="0"/>
              </a:rPr>
              <a:t> S.E.M. (Data from </a:t>
            </a:r>
            <a:r>
              <a:rPr lang="en-GB" sz="3000" dirty="0" err="1">
                <a:effectLst/>
                <a:latin typeface="Calibri" panose="020F0502020204030204" pitchFamily="34" charset="0"/>
                <a:ea typeface="Calibri" panose="020F0502020204030204" pitchFamily="34" charset="0"/>
                <a:cs typeface="Times New Roman" panose="02020603050405020304" pitchFamily="18" charset="0"/>
              </a:rPr>
              <a:t>Paniello</a:t>
            </a:r>
            <a:r>
              <a:rPr lang="en-GB" sz="3000" dirty="0">
                <a:effectLst/>
                <a:latin typeface="Calibri" panose="020F0502020204030204" pitchFamily="34" charset="0"/>
                <a:ea typeface="Calibri" panose="020F0502020204030204" pitchFamily="34" charset="0"/>
                <a:cs typeface="Times New Roman" panose="02020603050405020304" pitchFamily="18" charset="0"/>
              </a:rPr>
              <a:t> and </a:t>
            </a:r>
            <a:r>
              <a:rPr lang="en-GB" sz="3000" dirty="0" err="1">
                <a:effectLst/>
                <a:latin typeface="Calibri" panose="020F0502020204030204" pitchFamily="34" charset="0"/>
                <a:ea typeface="Calibri" panose="020F0502020204030204" pitchFamily="34" charset="0"/>
                <a:cs typeface="Times New Roman" panose="02020603050405020304" pitchFamily="18" charset="0"/>
              </a:rPr>
              <a:t>Piulachs</a:t>
            </a:r>
            <a:r>
              <a:rPr lang="en-GB" sz="3000" dirty="0">
                <a:effectLst/>
                <a:latin typeface="Calibri" panose="020F0502020204030204" pitchFamily="34" charset="0"/>
                <a:ea typeface="Calibri" panose="020F0502020204030204" pitchFamily="34" charset="0"/>
                <a:cs typeface="Times New Roman" panose="02020603050405020304" pitchFamily="18" charset="0"/>
              </a:rPr>
              <a:t>, unpublished)</a:t>
            </a:r>
          </a:p>
          <a:p>
            <a:pPr algn="just">
              <a:spcAft>
                <a:spcPts val="1000"/>
              </a:spcAft>
            </a:pP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516017" y="35919589"/>
            <a:ext cx="14019202" cy="3539430"/>
          </a:xfrm>
          <a:prstGeom prst="rect">
            <a:avLst/>
          </a:prstGeom>
        </p:spPr>
        <p:txBody>
          <a:bodyPr wrap="square">
            <a:spAutoFit/>
          </a:bodyPr>
          <a:lstStyle/>
          <a:p>
            <a:pPr algn="just">
              <a:spcAft>
                <a:spcPts val="10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Fig. 2:</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A.</a:t>
            </a:r>
            <a:r>
              <a:rPr lang="en-GB" sz="2800" dirty="0">
                <a:effectLst/>
                <a:latin typeface="Calibri" panose="020F0502020204030204" pitchFamily="34" charset="0"/>
                <a:ea typeface="Calibri" panose="020F0502020204030204" pitchFamily="34" charset="0"/>
                <a:cs typeface="Times New Roman" panose="02020603050405020304" pitchFamily="18" charset="0"/>
              </a:rPr>
              <a:t> Relative expression levels of </a:t>
            </a: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piRNA</a:t>
            </a:r>
            <a:r>
              <a:rPr lang="en-GB" sz="2800" dirty="0">
                <a:latin typeface="Calibri" panose="020F0502020204030204" pitchFamily="34" charset="0"/>
                <a:ea typeface="Calibri" panose="020F0502020204030204" pitchFamily="34" charset="0"/>
                <a:cs typeface="Times New Roman" panose="02020603050405020304" pitchFamily="18" charset="0"/>
              </a:rPr>
              <a:t>-</a:t>
            </a: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40669 </a:t>
            </a:r>
            <a:r>
              <a:rPr lang="en-GB" sz="2800" dirty="0">
                <a:effectLst/>
                <a:latin typeface="Calibri" panose="020F0502020204030204" pitchFamily="34" charset="0"/>
                <a:ea typeface="Calibri" panose="020F0502020204030204" pitchFamily="34" charset="0"/>
                <a:cs typeface="Times New Roman" panose="02020603050405020304" pitchFamily="18" charset="0"/>
              </a:rPr>
              <a:t>in animals treated with water (Control) or with MCS </a:t>
            </a:r>
            <a:r>
              <a:rPr lang="en-GB" sz="2800" dirty="0">
                <a:effectLst/>
                <a:latin typeface="Calibri" panose="020F0502020204030204" pitchFamily="34" charset="0"/>
                <a:ea typeface="Calibri" panose="020F0502020204030204" pitchFamily="34" charset="0"/>
                <a:cs typeface="Calibri" panose="020F0502020204030204" pitchFamily="34" charset="0"/>
              </a:rPr>
              <a:t>(mean ± S.E.M)</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qRT</a:t>
            </a:r>
            <a:r>
              <a:rPr lang="en-GB" sz="2800" dirty="0">
                <a:effectLst/>
                <a:latin typeface="Calibri" panose="020F0502020204030204" pitchFamily="34" charset="0"/>
                <a:ea typeface="Calibri" panose="020F0502020204030204" pitchFamily="34" charset="0"/>
                <a:cs typeface="Times New Roman" panose="02020603050405020304" pitchFamily="18" charset="0"/>
              </a:rPr>
              <a:t>-PCR was carried out with RNA from </a:t>
            </a: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7-day-old adult ovaries(ADd7</a:t>
            </a:r>
            <a:r>
              <a:rPr lang="en-GB" sz="2800" dirty="0">
                <a:effectLst/>
                <a:latin typeface="Calibri" panose="020F0502020204030204" pitchFamily="34" charset="0"/>
                <a:ea typeface="Calibri" panose="020F0502020204030204" pitchFamily="34" charset="0"/>
                <a:cs typeface="Times New Roman" panose="02020603050405020304" pitchFamily="18" charset="0"/>
              </a:rPr>
              <a:t>) and represent six biological replicates</a:t>
            </a:r>
            <a:r>
              <a:rPr lang="en-GB"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t>Data represents copies of piRNA per 1000 copies of U6 (relative expression). </a:t>
            </a:r>
            <a:r>
              <a:rPr lang="en-GB" sz="2800" b="1" dirty="0" smtClean="0">
                <a:effectLst/>
                <a:latin typeface="Calibri" panose="020F0502020204030204" pitchFamily="34" charset="0"/>
                <a:ea typeface="Calibri" panose="020F0502020204030204" pitchFamily="34" charset="0"/>
                <a:cs typeface="Calibri" panose="020F0502020204030204" pitchFamily="34" charset="0"/>
              </a:rPr>
              <a:t>B</a:t>
            </a:r>
            <a:r>
              <a:rPr lang="en-GB" sz="2800" b="1" dirty="0">
                <a:effectLst/>
                <a:latin typeface="Calibri" panose="020F0502020204030204" pitchFamily="34" charset="0"/>
                <a:ea typeface="Calibri" panose="020F0502020204030204" pitchFamily="34" charset="0"/>
                <a:cs typeface="Calibri" panose="020F0502020204030204" pitchFamily="34" charset="0"/>
              </a:rPr>
              <a:t>.</a:t>
            </a:r>
            <a:r>
              <a:rPr lang="en-GB" sz="2800" dirty="0">
                <a:effectLst/>
                <a:latin typeface="Calibri" panose="020F0502020204030204" pitchFamily="34" charset="0"/>
                <a:ea typeface="Calibri" panose="020F0502020204030204" pitchFamily="34" charset="0"/>
                <a:cs typeface="Calibri" panose="020F0502020204030204" pitchFamily="34" charset="0"/>
              </a:rPr>
              <a:t> Effect of MCS on </a:t>
            </a:r>
            <a:r>
              <a:rPr lang="en-GB" sz="2800" i="1" dirty="0">
                <a:effectLst/>
                <a:latin typeface="Calibri" panose="020F0502020204030204" pitchFamily="34" charset="0"/>
                <a:ea typeface="Calibri" panose="020F0502020204030204" pitchFamily="34" charset="0"/>
                <a:cs typeface="Calibri" panose="020F0502020204030204" pitchFamily="34" charset="0"/>
              </a:rPr>
              <a:t>B. </a:t>
            </a:r>
            <a:r>
              <a:rPr lang="en-GB" sz="2800" i="1" dirty="0" err="1">
                <a:effectLst/>
                <a:latin typeface="Calibri" panose="020F0502020204030204" pitchFamily="34" charset="0"/>
                <a:ea typeface="Calibri" panose="020F0502020204030204" pitchFamily="34" charset="0"/>
                <a:cs typeface="Calibri" panose="020F0502020204030204" pitchFamily="34" charset="0"/>
              </a:rPr>
              <a:t>germanica</a:t>
            </a:r>
            <a:r>
              <a:rPr lang="en-GB" sz="2800" dirty="0">
                <a:effectLst/>
                <a:latin typeface="Calibri" panose="020F0502020204030204" pitchFamily="34" charset="0"/>
                <a:ea typeface="Calibri" panose="020F0502020204030204" pitchFamily="34" charset="0"/>
                <a:cs typeface="Calibri" panose="020F0502020204030204" pitchFamily="34" charset="0"/>
              </a:rPr>
              <a:t> reproduction. 5-day-old adult females were treated with water or </a:t>
            </a:r>
            <a:r>
              <a:rPr lang="en-GB" sz="2800" dirty="0" smtClean="0">
                <a:effectLst/>
                <a:latin typeface="Calibri" panose="020F0502020204030204" pitchFamily="34" charset="0"/>
                <a:ea typeface="Calibri" panose="020F0502020204030204" pitchFamily="34" charset="0"/>
                <a:cs typeface="Calibri" panose="020F0502020204030204" pitchFamily="34" charset="0"/>
              </a:rPr>
              <a:t>MCS</a:t>
            </a:r>
            <a:r>
              <a:rPr lang="en-GB" sz="2800" dirty="0">
                <a:effectLst/>
                <a:latin typeface="Calibri" panose="020F0502020204030204" pitchFamily="34" charset="0"/>
                <a:ea typeface="Calibri" panose="020F0502020204030204" pitchFamily="34" charset="0"/>
                <a:cs typeface="Calibri" panose="020F0502020204030204" pitchFamily="34" charset="0"/>
              </a:rPr>
              <a:t>. Length of the</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Calibri" panose="020F0502020204030204" pitchFamily="34" charset="0"/>
              </a:rPr>
              <a:t>first gonadotropic cycle (Days). </a:t>
            </a:r>
            <a:r>
              <a:rPr lang="en-GB" sz="2800" b="1" dirty="0">
                <a:effectLst/>
                <a:latin typeface="Calibri" panose="020F0502020204030204" pitchFamily="34" charset="0"/>
                <a:ea typeface="Calibri" panose="020F0502020204030204" pitchFamily="34" charset="0"/>
                <a:cs typeface="Calibri" panose="020F0502020204030204" pitchFamily="34" charset="0"/>
              </a:rPr>
              <a:t>C.</a:t>
            </a:r>
            <a:r>
              <a:rPr lang="en-GB" sz="2800" dirty="0">
                <a:effectLst/>
                <a:latin typeface="Calibri" panose="020F0502020204030204" pitchFamily="34" charset="0"/>
                <a:ea typeface="Calibri" panose="020F0502020204030204" pitchFamily="34" charset="0"/>
                <a:cs typeface="Calibri" panose="020F0502020204030204" pitchFamily="34" charset="0"/>
              </a:rPr>
              <a:t> Days of </a:t>
            </a:r>
            <a:r>
              <a:rPr lang="en-GB" sz="2800" dirty="0" err="1">
                <a:effectLst/>
                <a:latin typeface="Calibri" panose="020F0502020204030204" pitchFamily="34" charset="0"/>
                <a:ea typeface="Calibri" panose="020F0502020204030204" pitchFamily="34" charset="0"/>
                <a:cs typeface="Calibri" panose="020F0502020204030204" pitchFamily="34" charset="0"/>
              </a:rPr>
              <a:t>ootheca</a:t>
            </a:r>
            <a:r>
              <a:rPr lang="en-GB" sz="2800" dirty="0">
                <a:effectLst/>
                <a:latin typeface="Calibri" panose="020F0502020204030204" pitchFamily="34" charset="0"/>
                <a:ea typeface="Calibri" panose="020F0502020204030204" pitchFamily="34" charset="0"/>
                <a:cs typeface="Calibri" panose="020F0502020204030204" pitchFamily="34" charset="0"/>
              </a:rPr>
              <a:t> transport (embryogenesis). </a:t>
            </a:r>
            <a:r>
              <a:rPr lang="en-GB" sz="2800" b="1" dirty="0">
                <a:effectLst/>
                <a:latin typeface="Calibri" panose="020F0502020204030204" pitchFamily="34" charset="0"/>
                <a:ea typeface="Calibri" panose="020F0502020204030204" pitchFamily="34" charset="0"/>
                <a:cs typeface="Calibri" panose="020F0502020204030204" pitchFamily="34" charset="0"/>
              </a:rPr>
              <a:t>D.</a:t>
            </a:r>
            <a:r>
              <a:rPr lang="en-GB" sz="2800" dirty="0">
                <a:effectLst/>
                <a:latin typeface="Calibri" panose="020F0502020204030204" pitchFamily="34" charset="0"/>
                <a:ea typeface="Calibri" panose="020F0502020204030204" pitchFamily="34" charset="0"/>
                <a:cs typeface="Calibri" panose="020F0502020204030204" pitchFamily="34" charset="0"/>
              </a:rPr>
              <a:t> Number of nymphs hatching. Data represent 12 biological replicates and are expressed as mean ± S.E.M</a:t>
            </a:r>
            <a:r>
              <a:rPr lang="en-GB" sz="2800" dirty="0" smtClean="0">
                <a:effectLst/>
                <a:latin typeface="Calibri" panose="020F0502020204030204" pitchFamily="34" charset="0"/>
                <a:ea typeface="Calibri" panose="020F0502020204030204" pitchFamily="34" charset="0"/>
                <a:cs typeface="Calibri" panose="020F0502020204030204" pitchFamily="34" charset="0"/>
              </a:rPr>
              <a:t>., ns </a:t>
            </a:r>
            <a:r>
              <a:rPr lang="en-GB" sz="2800" dirty="0">
                <a:effectLst/>
                <a:latin typeface="Calibri" panose="020F0502020204030204" pitchFamily="34" charset="0"/>
                <a:ea typeface="Calibri" panose="020F0502020204030204" pitchFamily="34" charset="0"/>
                <a:cs typeface="Calibri" panose="020F0502020204030204" pitchFamily="34" charset="0"/>
              </a:rPr>
              <a:t>indicates no significant differences (p-value &gt; 0.05).</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CuadroTexto 50">
            <a:extLst>
              <a:ext uri="{FF2B5EF4-FFF2-40B4-BE49-F238E27FC236}">
                <a16:creationId xmlns:a16="http://schemas.microsoft.com/office/drawing/2014/main" id="{F2B76363-8C02-4B0F-91F1-F91B5728489E}"/>
              </a:ext>
            </a:extLst>
          </p:cNvPr>
          <p:cNvSpPr txBox="1"/>
          <p:nvPr/>
        </p:nvSpPr>
        <p:spPr>
          <a:xfrm>
            <a:off x="15387638" y="34181068"/>
            <a:ext cx="14003775" cy="954107"/>
          </a:xfrm>
          <a:prstGeom prst="rect">
            <a:avLst/>
          </a:prstGeom>
          <a:noFill/>
        </p:spPr>
        <p:txBody>
          <a:bodyPr wrap="square">
            <a:spAutoFit/>
          </a:bodyPr>
          <a:lstStyle/>
          <a:p>
            <a:pPr algn="just">
              <a:spcAft>
                <a:spcPts val="1000"/>
              </a:spcAft>
            </a:pPr>
            <a:r>
              <a:rPr lang="en-GB" sz="2800" b="1" dirty="0">
                <a:solidFill>
                  <a:srgbClr val="222222"/>
                </a:solidFill>
                <a:latin typeface="Calibri" panose="020F0502020204030204" pitchFamily="34" charset="0"/>
                <a:ea typeface="Calibri" panose="020F0502020204030204" pitchFamily="34" charset="0"/>
                <a:cs typeface="Calibri" panose="020F0502020204030204" pitchFamily="34" charset="0"/>
              </a:rPr>
              <a:t>Fig. 4: </a:t>
            </a:r>
            <a:r>
              <a:rPr lang="en-GB"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Some of the phenotypes </a:t>
            </a:r>
            <a:r>
              <a:rPr lang="en-US" sz="2800" dirty="0">
                <a:solidFill>
                  <a:srgbClr val="222222"/>
                </a:solidFill>
                <a:latin typeface="Calibri" panose="020F0502020204030204" pitchFamily="34" charset="0"/>
                <a:ea typeface="Calibri" panose="020F0502020204030204" pitchFamily="34" charset="0"/>
                <a:cs typeface="Calibri" panose="020F0502020204030204" pitchFamily="34" charset="0"/>
              </a:rPr>
              <a:t>observed in </a:t>
            </a:r>
            <a:r>
              <a:rPr lang="en-US"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embryos unhatched in </a:t>
            </a:r>
            <a:r>
              <a:rPr lang="en-US" sz="2800" dirty="0" err="1" smtClean="0">
                <a:solidFill>
                  <a:srgbClr val="222222"/>
                </a:solidFill>
                <a:latin typeface="Calibri" panose="020F0502020204030204" pitchFamily="34" charset="0"/>
                <a:ea typeface="Calibri" panose="020F0502020204030204" pitchFamily="34" charset="0"/>
                <a:cs typeface="Calibri" panose="020F0502020204030204" pitchFamily="34" charset="0"/>
              </a:rPr>
              <a:t>oothecae</a:t>
            </a:r>
            <a:r>
              <a:rPr lang="en-US"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222222"/>
                </a:solidFill>
                <a:latin typeface="Calibri" panose="020F0502020204030204" pitchFamily="34" charset="0"/>
                <a:ea typeface="Calibri" panose="020F0502020204030204" pitchFamily="34" charset="0"/>
                <a:cs typeface="Calibri" panose="020F0502020204030204" pitchFamily="34" charset="0"/>
              </a:rPr>
              <a:t>from </a:t>
            </a:r>
            <a:r>
              <a:rPr lang="en-US"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females treated with </a:t>
            </a:r>
            <a:r>
              <a:rPr lang="en-US" sz="2800" dirty="0">
                <a:solidFill>
                  <a:srgbClr val="222222"/>
                </a:solidFill>
                <a:latin typeface="Calibri" panose="020F0502020204030204" pitchFamily="34" charset="0"/>
                <a:ea typeface="Calibri" panose="020F0502020204030204" pitchFamily="34" charset="0"/>
                <a:cs typeface="Calibri" panose="020F0502020204030204" pitchFamily="34" charset="0"/>
              </a:rPr>
              <a:t>Syn-40669</a:t>
            </a:r>
            <a:r>
              <a:rPr lang="en-GB" sz="2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73DBE2A7-3991-4392-9824-40ECA4D3D24E}"/>
              </a:ext>
            </a:extLst>
          </p:cNvPr>
          <p:cNvSpPr txBox="1"/>
          <p:nvPr/>
        </p:nvSpPr>
        <p:spPr>
          <a:xfrm>
            <a:off x="596135" y="28868730"/>
            <a:ext cx="13810414" cy="830997"/>
          </a:xfrm>
          <a:prstGeom prst="rect">
            <a:avLst/>
          </a:prstGeom>
          <a:noFill/>
        </p:spPr>
        <p:txBody>
          <a:bodyPr wrap="square" rtlCol="0">
            <a:spAutoFit/>
          </a:bodyPr>
          <a:lstStyle/>
          <a:p>
            <a:pPr algn="ctr"/>
            <a:r>
              <a:rPr lang="en-GB" sz="4800" b="1" dirty="0" smtClean="0">
                <a:solidFill>
                  <a:schemeClr val="bg1"/>
                </a:solidFill>
              </a:rPr>
              <a:t>MCS as </a:t>
            </a:r>
            <a:r>
              <a:rPr lang="en-GB" sz="4800" b="1" dirty="0">
                <a:solidFill>
                  <a:schemeClr val="bg1"/>
                </a:solidFill>
              </a:rPr>
              <a:t>a negative control</a:t>
            </a:r>
          </a:p>
        </p:txBody>
      </p:sp>
      <p:sp>
        <p:nvSpPr>
          <p:cNvPr id="37" name="CuadroTexto 36">
            <a:extLst>
              <a:ext uri="{FF2B5EF4-FFF2-40B4-BE49-F238E27FC236}">
                <a16:creationId xmlns:a16="http://schemas.microsoft.com/office/drawing/2014/main" id="{D1286A12-3B72-484F-B4DD-3BDE85C8FB3B}"/>
              </a:ext>
            </a:extLst>
          </p:cNvPr>
          <p:cNvSpPr txBox="1"/>
          <p:nvPr/>
        </p:nvSpPr>
        <p:spPr>
          <a:xfrm>
            <a:off x="15909026" y="3610608"/>
            <a:ext cx="13824108" cy="830997"/>
          </a:xfrm>
          <a:prstGeom prst="rect">
            <a:avLst/>
          </a:prstGeom>
          <a:noFill/>
        </p:spPr>
        <p:txBody>
          <a:bodyPr wrap="square" rtlCol="0">
            <a:spAutoFit/>
          </a:bodyPr>
          <a:lstStyle/>
          <a:p>
            <a:pPr algn="ctr"/>
            <a:r>
              <a:rPr lang="es-ES" sz="4800" b="1" dirty="0">
                <a:solidFill>
                  <a:schemeClr val="bg1"/>
                </a:solidFill>
              </a:rPr>
              <a:t>Syn-40669</a:t>
            </a:r>
          </a:p>
        </p:txBody>
      </p:sp>
      <p:pic>
        <p:nvPicPr>
          <p:cNvPr id="17" name="Imagen 16">
            <a:extLst>
              <a:ext uri="{FF2B5EF4-FFF2-40B4-BE49-F238E27FC236}">
                <a16:creationId xmlns:a16="http://schemas.microsoft.com/office/drawing/2014/main" id="{EBA3BB8E-B4C3-456B-BF4A-B3143D3B34C1}"/>
              </a:ext>
            </a:extLst>
          </p:cNvPr>
          <p:cNvPicPr>
            <a:picLocks noChangeAspect="1"/>
          </p:cNvPicPr>
          <p:nvPr/>
        </p:nvPicPr>
        <p:blipFill>
          <a:blip r:embed="rId3"/>
          <a:stretch>
            <a:fillRect/>
          </a:stretch>
        </p:blipFill>
        <p:spPr>
          <a:xfrm>
            <a:off x="421757" y="30507278"/>
            <a:ext cx="14300459" cy="5169600"/>
          </a:xfrm>
          <a:prstGeom prst="rect">
            <a:avLst/>
          </a:prstGeom>
        </p:spPr>
      </p:pic>
      <p:sp>
        <p:nvSpPr>
          <p:cNvPr id="8" name="CuadroTexto 7"/>
          <p:cNvSpPr txBox="1"/>
          <p:nvPr/>
        </p:nvSpPr>
        <p:spPr>
          <a:xfrm>
            <a:off x="538346" y="21451041"/>
            <a:ext cx="14185154" cy="2862322"/>
          </a:xfrm>
          <a:prstGeom prst="rect">
            <a:avLst/>
          </a:prstGeom>
          <a:noFill/>
        </p:spPr>
        <p:txBody>
          <a:bodyPr wrap="square" rtlCol="0">
            <a:spAutoFit/>
          </a:bodyPr>
          <a:lstStyle/>
          <a:p>
            <a:pPr algn="just"/>
            <a:r>
              <a:rPr lang="en-US" sz="3600" dirty="0"/>
              <a:t>Our purpose is to study the possible function of this piRNA by injecting it to females, right after the final molt to adult, when it is not naturally expressed. The effect of this untimely increase of the piRNA levels will be assessed resulting by observation of oviposition time and embryo development phenotypes</a:t>
            </a:r>
            <a:r>
              <a:rPr lang="en-US" sz="3600" dirty="0" smtClean="0"/>
              <a:t>.</a:t>
            </a:r>
            <a:endParaRPr lang="en-US" sz="3600" dirty="0"/>
          </a:p>
        </p:txBody>
      </p:sp>
      <p:sp>
        <p:nvSpPr>
          <p:cNvPr id="9" name="CuadroTexto 8"/>
          <p:cNvSpPr txBox="1"/>
          <p:nvPr/>
        </p:nvSpPr>
        <p:spPr>
          <a:xfrm>
            <a:off x="448594" y="24366828"/>
            <a:ext cx="14220654" cy="3970318"/>
          </a:xfrm>
          <a:prstGeom prst="rect">
            <a:avLst/>
          </a:prstGeom>
          <a:noFill/>
        </p:spPr>
        <p:txBody>
          <a:bodyPr wrap="square" rtlCol="0">
            <a:spAutoFit/>
          </a:bodyPr>
          <a:lstStyle/>
          <a:p>
            <a:pPr algn="just"/>
            <a:r>
              <a:rPr lang="en-US" sz="3600" dirty="0"/>
              <a:t>Newly molted adult females were treated with </a:t>
            </a:r>
            <a:r>
              <a:rPr lang="en-US" sz="3600" dirty="0" smtClean="0"/>
              <a:t>1µL </a:t>
            </a:r>
            <a:r>
              <a:rPr lang="en-US" sz="3600" dirty="0"/>
              <a:t>of 1mM solution of a synthetic </a:t>
            </a:r>
            <a:r>
              <a:rPr lang="en-GB" sz="3600" dirty="0"/>
              <a:t>piRNA-40669 (Syn-40669) </a:t>
            </a:r>
            <a:r>
              <a:rPr lang="en-US" sz="3600" dirty="0"/>
              <a:t>with a phosphate group at the 5' end and a </a:t>
            </a:r>
            <a:r>
              <a:rPr lang="en-GB" sz="3600" dirty="0"/>
              <a:t>2’-O-methylated at 3’ end. </a:t>
            </a:r>
            <a:endParaRPr lang="en-GB" sz="3600" dirty="0" smtClean="0"/>
          </a:p>
          <a:p>
            <a:pPr algn="just"/>
            <a:endParaRPr lang="es-ES" sz="3600" dirty="0"/>
          </a:p>
          <a:p>
            <a:pPr algn="just"/>
            <a:r>
              <a:rPr lang="en-GB" sz="3600" dirty="0"/>
              <a:t>As a negative control an unspecific oligonucleotide was used, based in the sequence of five restriction enzyme target sites: </a:t>
            </a:r>
            <a:endParaRPr lang="es-ES" sz="3600" dirty="0"/>
          </a:p>
          <a:p>
            <a:pPr algn="ctr"/>
            <a:r>
              <a:rPr lang="en-GB" sz="3600" dirty="0"/>
              <a:t>MCS: 5</a:t>
            </a:r>
            <a:r>
              <a:rPr lang="en-GB" sz="3600" dirty="0" smtClean="0"/>
              <a:t>’-UCUAGAAAGCUUGGUACCGGAUCCCAGGU-3</a:t>
            </a:r>
            <a:r>
              <a:rPr lang="en-GB" sz="3600" dirty="0"/>
              <a:t>’</a:t>
            </a:r>
            <a:endParaRPr lang="es-ES" sz="3600" dirty="0"/>
          </a:p>
        </p:txBody>
      </p:sp>
      <p:pic>
        <p:nvPicPr>
          <p:cNvPr id="42" name="Imagen 41" descr="Icono&#10;&#10;Descripción generada automáticamente con confianza media">
            <a:extLst>
              <a:ext uri="{FF2B5EF4-FFF2-40B4-BE49-F238E27FC236}">
                <a16:creationId xmlns:a16="http://schemas.microsoft.com/office/drawing/2014/main" id="{78ADB23E-1376-4756-829F-D7628A817023}"/>
              </a:ext>
            </a:extLst>
          </p:cNvPr>
          <p:cNvPicPr/>
          <p:nvPr/>
        </p:nvPicPr>
        <p:blipFill>
          <a:blip r:embed="rId4" cstate="print">
            <a:clrChange>
              <a:clrFrom>
                <a:srgbClr val="EBFFFF"/>
              </a:clrFrom>
              <a:clrTo>
                <a:srgbClr val="EBFFFF">
                  <a:alpha val="0"/>
                </a:srgbClr>
              </a:clrTo>
            </a:clrChange>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1636143" y="40809363"/>
            <a:ext cx="4165200" cy="1994400"/>
          </a:xfrm>
          <a:prstGeom prst="rect">
            <a:avLst/>
          </a:prstGeom>
        </p:spPr>
      </p:pic>
      <p:sp>
        <p:nvSpPr>
          <p:cNvPr id="35" name="CuadroTexto 34"/>
          <p:cNvSpPr txBox="1"/>
          <p:nvPr/>
        </p:nvSpPr>
        <p:spPr>
          <a:xfrm>
            <a:off x="392469" y="39789274"/>
            <a:ext cx="14479478" cy="2677656"/>
          </a:xfrm>
          <a:prstGeom prst="rect">
            <a:avLst/>
          </a:prstGeom>
          <a:noFill/>
        </p:spPr>
        <p:txBody>
          <a:bodyPr wrap="square" rtlCol="0">
            <a:spAutoFit/>
          </a:bodyPr>
          <a:lstStyle/>
          <a:p>
            <a:r>
              <a:rPr lang="en-US" sz="2800" b="1" dirty="0" smtClean="0"/>
              <a:t>Acknowledgment</a:t>
            </a:r>
          </a:p>
          <a:p>
            <a:pPr algn="just"/>
            <a:r>
              <a:rPr lang="en-US" sz="2800" dirty="0"/>
              <a:t>Financial support from the Ministry of Science and Innovation, Spain for grant CGL2016-76011-R that also received financial assistance from the European Fund Economic and Regional Development (FEDER) and from the Catalan Regional Government (grant 2017 SGR 1030) are gratefully.</a:t>
            </a:r>
            <a:endParaRPr lang="en-US" sz="2800" dirty="0" smtClean="0"/>
          </a:p>
          <a:p>
            <a:endParaRPr lang="en-US" sz="2800" dirty="0"/>
          </a:p>
        </p:txBody>
      </p:sp>
      <p:sp>
        <p:nvSpPr>
          <p:cNvPr id="41" name="CuadroTexto 40"/>
          <p:cNvSpPr txBox="1"/>
          <p:nvPr/>
        </p:nvSpPr>
        <p:spPr>
          <a:xfrm flipH="1">
            <a:off x="200853" y="29983416"/>
            <a:ext cx="13930745" cy="646331"/>
          </a:xfrm>
          <a:prstGeom prst="rect">
            <a:avLst/>
          </a:prstGeom>
          <a:noFill/>
        </p:spPr>
        <p:txBody>
          <a:bodyPr wrap="square" rtlCol="0">
            <a:spAutoFit/>
          </a:bodyPr>
          <a:lstStyle/>
          <a:p>
            <a:r>
              <a:rPr lang="en-US" sz="3600" dirty="0" smtClean="0"/>
              <a:t>The treatment with the MCS, do not determined unspecific results </a:t>
            </a:r>
            <a:endParaRPr lang="en-US" sz="3600" dirty="0"/>
          </a:p>
        </p:txBody>
      </p:sp>
      <p:grpSp>
        <p:nvGrpSpPr>
          <p:cNvPr id="54" name="Grupo 53"/>
          <p:cNvGrpSpPr/>
          <p:nvPr/>
        </p:nvGrpSpPr>
        <p:grpSpPr>
          <a:xfrm>
            <a:off x="15392474" y="8309029"/>
            <a:ext cx="14471957" cy="7706623"/>
            <a:chOff x="15392474" y="8560338"/>
            <a:chExt cx="14471957" cy="7706623"/>
          </a:xfrm>
        </p:grpSpPr>
        <p:sp>
          <p:nvSpPr>
            <p:cNvPr id="33" name="Rectangle 32"/>
            <p:cNvSpPr/>
            <p:nvPr/>
          </p:nvSpPr>
          <p:spPr>
            <a:xfrm>
              <a:off x="15392474" y="15312854"/>
              <a:ext cx="14364323" cy="954107"/>
            </a:xfrm>
            <a:prstGeom prst="rect">
              <a:avLst/>
            </a:prstGeom>
          </p:spPr>
          <p:txBody>
            <a:bodyPr wrap="square">
              <a:spAutoFit/>
            </a:bodyPr>
            <a:lstStyle/>
            <a:p>
              <a:pPr algn="just">
                <a:spcAft>
                  <a:spcPts val="1000"/>
                </a:spcAft>
              </a:pPr>
              <a:r>
                <a:rPr lang="en-GB" sz="2800" b="1" dirty="0">
                  <a:solidFill>
                    <a:srgbClr val="222222"/>
                  </a:solidFill>
                  <a:latin typeface="Calibri" panose="020F0502020204030204" pitchFamily="34" charset="0"/>
                  <a:ea typeface="Calibri" panose="020F0502020204030204" pitchFamily="34" charset="0"/>
                  <a:cs typeface="Calibri" panose="020F0502020204030204" pitchFamily="34" charset="0"/>
                </a:rPr>
                <a:t>Fig. </a:t>
              </a:r>
              <a:r>
                <a:rPr lang="en-GB" sz="2800" b="1" dirty="0" smtClean="0">
                  <a:solidFill>
                    <a:srgbClr val="222222"/>
                  </a:solidFill>
                  <a:latin typeface="Calibri" panose="020F0502020204030204" pitchFamily="34" charset="0"/>
                  <a:ea typeface="Calibri" panose="020F0502020204030204" pitchFamily="34" charset="0"/>
                  <a:cs typeface="Calibri" panose="020F0502020204030204" pitchFamily="34" charset="0"/>
                </a:rPr>
                <a:t>3: </a:t>
              </a:r>
              <a:r>
                <a:rPr lang="en-GB"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Basal</a:t>
              </a:r>
              <a:r>
                <a:rPr lang="en-GB" sz="2800" b="1" dirty="0" smtClean="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GB"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ovarian follicle </a:t>
              </a:r>
              <a:r>
                <a:rPr lang="en-GB" sz="2800" dirty="0">
                  <a:solidFill>
                    <a:srgbClr val="222222"/>
                  </a:solidFill>
                  <a:latin typeface="Calibri" panose="020F0502020204030204" pitchFamily="34" charset="0"/>
                  <a:ea typeface="Calibri" panose="020F0502020204030204" pitchFamily="34" charset="0"/>
                  <a:cs typeface="Calibri" panose="020F0502020204030204" pitchFamily="34" charset="0"/>
                </a:rPr>
                <a:t>from </a:t>
              </a:r>
              <a:r>
                <a:rPr lang="en-GB"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6-day-old adult </a:t>
              </a:r>
              <a:r>
                <a:rPr lang="en-GB" sz="2800" i="1" dirty="0" smtClean="0">
                  <a:solidFill>
                    <a:srgbClr val="222222"/>
                  </a:solidFill>
                  <a:latin typeface="Calibri" panose="020F0502020204030204" pitchFamily="34" charset="0"/>
                  <a:ea typeface="Calibri" panose="020F0502020204030204" pitchFamily="34" charset="0"/>
                  <a:cs typeface="Calibri" panose="020F0502020204030204" pitchFamily="34" charset="0"/>
                </a:rPr>
                <a:t>B</a:t>
              </a:r>
              <a:r>
                <a:rPr lang="en-GB" sz="2800" i="1"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GB" sz="2800" i="1" dirty="0" smtClean="0">
                  <a:solidFill>
                    <a:srgbClr val="222222"/>
                  </a:solidFill>
                  <a:latin typeface="Calibri" panose="020F0502020204030204" pitchFamily="34" charset="0"/>
                  <a:ea typeface="Calibri" panose="020F0502020204030204" pitchFamily="34" charset="0"/>
                  <a:cs typeface="Calibri" panose="020F0502020204030204" pitchFamily="34" charset="0"/>
                </a:rPr>
                <a:t>germanica, </a:t>
              </a:r>
              <a:r>
                <a:rPr lang="en-GB"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treated </a:t>
              </a:r>
              <a:r>
                <a:rPr lang="en-GB" sz="2800" dirty="0">
                  <a:solidFill>
                    <a:srgbClr val="222222"/>
                  </a:solidFill>
                  <a:latin typeface="Calibri" panose="020F0502020204030204" pitchFamily="34" charset="0"/>
                  <a:ea typeface="Calibri" panose="020F0502020204030204" pitchFamily="34" charset="0"/>
                  <a:cs typeface="Calibri" panose="020F0502020204030204" pitchFamily="34" charset="0"/>
                </a:rPr>
                <a:t>with </a:t>
              </a:r>
              <a:r>
                <a:rPr lang="en-GB" sz="28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MCS (A-C) or Syn-40669 (D-F). </a:t>
              </a:r>
              <a:r>
                <a:rPr lang="en-GB" sz="2800" dirty="0" smtClean="0">
                  <a:latin typeface="Calibri" panose="020F0502020204030204" pitchFamily="34" charset="0"/>
                  <a:ea typeface="Calibri" panose="020F0502020204030204" pitchFamily="34" charset="0"/>
                  <a:cs typeface="Times New Roman" panose="02020603050405020304" pitchFamily="18" charset="0"/>
                </a:rPr>
                <a:t>Scale bars: </a:t>
              </a:r>
              <a:r>
                <a:rPr lang="en-GB" sz="2800" dirty="0">
                  <a:latin typeface="Calibri" panose="020F0502020204030204" pitchFamily="34" charset="0"/>
                  <a:ea typeface="Calibri" panose="020F0502020204030204" pitchFamily="34" charset="0"/>
                  <a:cs typeface="Times New Roman" panose="02020603050405020304" pitchFamily="18" charset="0"/>
                </a:rPr>
                <a:t>50 </a:t>
              </a:r>
              <a:r>
                <a:rPr lang="en-GB" sz="2800" dirty="0">
                  <a:latin typeface="Calibri" panose="020F0502020204030204" pitchFamily="34" charset="0"/>
                  <a:ea typeface="Calibri" panose="020F0502020204030204" pitchFamily="34" charset="0"/>
                  <a:cs typeface="Calibri" panose="020F0502020204030204" pitchFamily="34" charset="0"/>
                </a:rPr>
                <a:t>µ</a:t>
              </a:r>
              <a:r>
                <a:rPr lang="en-GB" sz="2800" dirty="0">
                  <a:latin typeface="Calibri" panose="020F0502020204030204" pitchFamily="34" charset="0"/>
                  <a:ea typeface="Calibri" panose="020F0502020204030204" pitchFamily="34" charset="0"/>
                  <a:cs typeface="Times New Roman" panose="02020603050405020304" pitchFamily="18" charset="0"/>
                </a:rPr>
                <a:t>m</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Imagen 42">
              <a:extLst>
                <a:ext uri="{FF2B5EF4-FFF2-40B4-BE49-F238E27FC236}">
                  <a16:creationId xmlns:a16="http://schemas.microsoft.com/office/drawing/2014/main" id="{F985B767-34FC-4027-9338-73ED95643FD7}"/>
                </a:ext>
              </a:extLst>
            </p:cNvPr>
            <p:cNvPicPr>
              <a:picLocks noChangeAspect="1"/>
            </p:cNvPicPr>
            <p:nvPr/>
          </p:nvPicPr>
          <p:blipFill rotWithShape="1">
            <a:blip r:embed="rId6"/>
            <a:srcRect r="5026" b="62545"/>
            <a:stretch/>
          </p:blipFill>
          <p:spPr>
            <a:xfrm>
              <a:off x="15464431" y="8560338"/>
              <a:ext cx="14400000" cy="3282173"/>
            </a:xfrm>
            <a:prstGeom prst="rect">
              <a:avLst/>
            </a:prstGeom>
          </p:spPr>
        </p:pic>
        <p:pic>
          <p:nvPicPr>
            <p:cNvPr id="46" name="Imagen 45">
              <a:extLst>
                <a:ext uri="{FF2B5EF4-FFF2-40B4-BE49-F238E27FC236}">
                  <a16:creationId xmlns:a16="http://schemas.microsoft.com/office/drawing/2014/main" id="{E3831E6F-8503-4CC3-88A0-A336D6877919}"/>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t="57416" r="4632" b="5229"/>
            <a:stretch/>
          </p:blipFill>
          <p:spPr>
            <a:xfrm>
              <a:off x="15464431" y="11931514"/>
              <a:ext cx="14400000" cy="3259938"/>
            </a:xfrm>
            <a:prstGeom prst="rect">
              <a:avLst/>
            </a:prstGeom>
          </p:spPr>
        </p:pic>
        <p:sp>
          <p:nvSpPr>
            <p:cNvPr id="44" name="CuadroTexto 43"/>
            <p:cNvSpPr txBox="1"/>
            <p:nvPr/>
          </p:nvSpPr>
          <p:spPr>
            <a:xfrm>
              <a:off x="15550229" y="14536890"/>
              <a:ext cx="832216" cy="492443"/>
            </a:xfrm>
            <a:prstGeom prst="rect">
              <a:avLst/>
            </a:prstGeom>
            <a:noFill/>
          </p:spPr>
          <p:txBody>
            <a:bodyPr wrap="none" rtlCol="0">
              <a:spAutoFit/>
            </a:bodyPr>
            <a:lstStyle/>
            <a:p>
              <a:r>
                <a:rPr lang="es-ES_tradnl" sz="2600" dirty="0" smtClean="0">
                  <a:solidFill>
                    <a:schemeClr val="bg1"/>
                  </a:solidFill>
                </a:rPr>
                <a:t>DAPI</a:t>
              </a:r>
              <a:endParaRPr lang="es-ES" sz="2600" dirty="0">
                <a:solidFill>
                  <a:schemeClr val="bg1"/>
                </a:solidFill>
              </a:endParaRPr>
            </a:p>
          </p:txBody>
        </p:sp>
        <p:sp>
          <p:nvSpPr>
            <p:cNvPr id="49" name="CuadroTexto 48"/>
            <p:cNvSpPr txBox="1"/>
            <p:nvPr/>
          </p:nvSpPr>
          <p:spPr>
            <a:xfrm>
              <a:off x="15587460" y="11243690"/>
              <a:ext cx="832216" cy="492443"/>
            </a:xfrm>
            <a:prstGeom prst="rect">
              <a:avLst/>
            </a:prstGeom>
            <a:noFill/>
          </p:spPr>
          <p:txBody>
            <a:bodyPr wrap="none" rtlCol="0">
              <a:spAutoFit/>
            </a:bodyPr>
            <a:lstStyle/>
            <a:p>
              <a:r>
                <a:rPr lang="es-ES_tradnl" sz="2600" dirty="0" smtClean="0">
                  <a:solidFill>
                    <a:schemeClr val="bg1"/>
                  </a:solidFill>
                </a:rPr>
                <a:t>DAPI</a:t>
              </a:r>
              <a:endParaRPr lang="es-ES" sz="2600" dirty="0">
                <a:solidFill>
                  <a:schemeClr val="bg1"/>
                </a:solidFill>
              </a:endParaRPr>
            </a:p>
          </p:txBody>
        </p:sp>
        <p:sp>
          <p:nvSpPr>
            <p:cNvPr id="47" name="CuadroTexto 46"/>
            <p:cNvSpPr txBox="1"/>
            <p:nvPr/>
          </p:nvSpPr>
          <p:spPr>
            <a:xfrm>
              <a:off x="20357431" y="14590591"/>
              <a:ext cx="944041" cy="492443"/>
            </a:xfrm>
            <a:prstGeom prst="rect">
              <a:avLst/>
            </a:prstGeom>
            <a:noFill/>
          </p:spPr>
          <p:txBody>
            <a:bodyPr wrap="none" rtlCol="0">
              <a:spAutoFit/>
            </a:bodyPr>
            <a:lstStyle/>
            <a:p>
              <a:r>
                <a:rPr lang="es-ES_tradnl" sz="2600" dirty="0" smtClean="0">
                  <a:solidFill>
                    <a:srgbClr val="FF0000"/>
                  </a:solidFill>
                </a:rPr>
                <a:t>TRITC</a:t>
              </a:r>
              <a:endParaRPr lang="es-ES" sz="2600" dirty="0">
                <a:solidFill>
                  <a:srgbClr val="FF0000"/>
                </a:solidFill>
              </a:endParaRPr>
            </a:p>
          </p:txBody>
        </p:sp>
        <p:sp>
          <p:nvSpPr>
            <p:cNvPr id="52" name="CuadroTexto 51"/>
            <p:cNvSpPr txBox="1"/>
            <p:nvPr/>
          </p:nvSpPr>
          <p:spPr>
            <a:xfrm>
              <a:off x="20345411" y="11348842"/>
              <a:ext cx="944041" cy="492443"/>
            </a:xfrm>
            <a:prstGeom prst="rect">
              <a:avLst/>
            </a:prstGeom>
            <a:noFill/>
          </p:spPr>
          <p:txBody>
            <a:bodyPr wrap="none" rtlCol="0">
              <a:spAutoFit/>
            </a:bodyPr>
            <a:lstStyle/>
            <a:p>
              <a:r>
                <a:rPr lang="es-ES_tradnl" sz="2600" dirty="0" smtClean="0">
                  <a:solidFill>
                    <a:srgbClr val="FF0000"/>
                  </a:solidFill>
                </a:rPr>
                <a:t>TRITC</a:t>
              </a:r>
              <a:endParaRPr lang="es-ES" sz="2600" dirty="0">
                <a:solidFill>
                  <a:srgbClr val="FF0000"/>
                </a:solidFill>
              </a:endParaRPr>
            </a:p>
          </p:txBody>
        </p:sp>
        <p:sp>
          <p:nvSpPr>
            <p:cNvPr id="50" name="CuadroTexto 49"/>
            <p:cNvSpPr txBox="1"/>
            <p:nvPr/>
          </p:nvSpPr>
          <p:spPr>
            <a:xfrm>
              <a:off x="25801343" y="11330001"/>
              <a:ext cx="1067023" cy="492443"/>
            </a:xfrm>
            <a:prstGeom prst="rect">
              <a:avLst/>
            </a:prstGeom>
            <a:noFill/>
          </p:spPr>
          <p:txBody>
            <a:bodyPr wrap="none" rtlCol="0">
              <a:spAutoFit/>
            </a:bodyPr>
            <a:lstStyle/>
            <a:p>
              <a:r>
                <a:rPr lang="en-US" sz="2600" dirty="0" smtClean="0">
                  <a:solidFill>
                    <a:schemeClr val="bg1"/>
                  </a:solidFill>
                </a:rPr>
                <a:t>Merge</a:t>
              </a:r>
              <a:endParaRPr lang="en-US" sz="2600" dirty="0">
                <a:solidFill>
                  <a:schemeClr val="bg1"/>
                </a:solidFill>
              </a:endParaRPr>
            </a:p>
          </p:txBody>
        </p:sp>
        <p:sp>
          <p:nvSpPr>
            <p:cNvPr id="53" name="CuadroTexto 52"/>
            <p:cNvSpPr txBox="1"/>
            <p:nvPr/>
          </p:nvSpPr>
          <p:spPr>
            <a:xfrm>
              <a:off x="25953743" y="14623567"/>
              <a:ext cx="1067023" cy="492443"/>
            </a:xfrm>
            <a:prstGeom prst="rect">
              <a:avLst/>
            </a:prstGeom>
            <a:noFill/>
          </p:spPr>
          <p:txBody>
            <a:bodyPr wrap="none" rtlCol="0">
              <a:spAutoFit/>
            </a:bodyPr>
            <a:lstStyle/>
            <a:p>
              <a:r>
                <a:rPr lang="en-US" sz="2600" dirty="0" smtClean="0">
                  <a:solidFill>
                    <a:schemeClr val="bg1"/>
                  </a:solidFill>
                </a:rPr>
                <a:t>Merge</a:t>
              </a:r>
              <a:endParaRPr lang="en-US" sz="2600" dirty="0">
                <a:solidFill>
                  <a:schemeClr val="bg1"/>
                </a:solidFill>
              </a:endParaRPr>
            </a:p>
          </p:txBody>
        </p:sp>
      </p:grpSp>
      <p:sp>
        <p:nvSpPr>
          <p:cNvPr id="56" name="CuadroTexto 55"/>
          <p:cNvSpPr txBox="1"/>
          <p:nvPr/>
        </p:nvSpPr>
        <p:spPr>
          <a:xfrm>
            <a:off x="15392474" y="17095780"/>
            <a:ext cx="14471957" cy="7848302"/>
          </a:xfrm>
          <a:prstGeom prst="rect">
            <a:avLst/>
          </a:prstGeom>
          <a:noFill/>
        </p:spPr>
        <p:txBody>
          <a:bodyPr wrap="square" rtlCol="0">
            <a:spAutoFit/>
          </a:bodyPr>
          <a:lstStyle/>
          <a:p>
            <a:pPr algn="just"/>
            <a:r>
              <a:rPr lang="en-US" sz="3600" dirty="0" smtClean="0"/>
              <a:t>In most of the Syn-40669-treated females the embryos do not hatch at the end  of the embryogenesis. The </a:t>
            </a:r>
            <a:r>
              <a:rPr lang="en-US" sz="3600" dirty="0" err="1" smtClean="0"/>
              <a:t>oothecae</a:t>
            </a:r>
            <a:r>
              <a:rPr lang="en-US" sz="3600" dirty="0" smtClean="0"/>
              <a:t> of these treated females were opened two days after embryos hatch in MCS females, and embryos analyzed.</a:t>
            </a:r>
          </a:p>
          <a:p>
            <a:pPr algn="just"/>
            <a:endParaRPr lang="en-US" sz="3600" dirty="0" smtClean="0"/>
          </a:p>
          <a:p>
            <a:pPr algn="just"/>
            <a:r>
              <a:rPr lang="en-US" sz="3600" dirty="0"/>
              <a:t>Around half of the embryos displayed similar morphology to that of normal embryos (Fig. 4G), but the rest showed a great variety of phenotypes. We found embryos that stopped development very early (Fig. 4A), that presented incomplete segmentation (Fig. 4B), with the legs and antennae not fully developed (Fig. 4C), or with anomalies in the </a:t>
            </a:r>
            <a:r>
              <a:rPr lang="en-US" sz="3600" dirty="0" smtClean="0"/>
              <a:t>eyes formation (</a:t>
            </a:r>
            <a:r>
              <a:rPr lang="en-US" sz="3600" dirty="0"/>
              <a:t>Fig. 4B and C). In addition, some of the embryos that attained a more advanced development stage, were found to present an irregular growth of some body parts (Fig. 4D and E), or to have completed the cuticle </a:t>
            </a:r>
            <a:r>
              <a:rPr lang="en-US" sz="3600" dirty="0" err="1"/>
              <a:t>chitinization</a:t>
            </a:r>
            <a:r>
              <a:rPr lang="en-US" sz="3600" dirty="0"/>
              <a:t> process within the ootheca (Fig. 4F).</a:t>
            </a:r>
            <a:endParaRPr lang="es-ES" sz="3600" dirty="0"/>
          </a:p>
        </p:txBody>
      </p:sp>
      <p:pic>
        <p:nvPicPr>
          <p:cNvPr id="57" name="Imagen 56"/>
          <p:cNvPicPr>
            <a:picLocks noChangeAspect="1"/>
          </p:cNvPicPr>
          <p:nvPr/>
        </p:nvPicPr>
        <p:blipFill>
          <a:blip r:embed="rId9"/>
          <a:stretch>
            <a:fillRect/>
          </a:stretch>
        </p:blipFill>
        <p:spPr>
          <a:xfrm>
            <a:off x="15475018" y="25434873"/>
            <a:ext cx="14088958" cy="8585450"/>
          </a:xfrm>
          <a:prstGeom prst="rect">
            <a:avLst/>
          </a:prstGeom>
        </p:spPr>
      </p:pic>
      <p:pic>
        <p:nvPicPr>
          <p:cNvPr id="5" name="Imagen 4"/>
          <p:cNvPicPr>
            <a:picLocks noChangeAspect="1"/>
          </p:cNvPicPr>
          <p:nvPr/>
        </p:nvPicPr>
        <p:blipFill>
          <a:blip r:embed="rId10">
            <a:extLst>
              <a:ext uri="{BEBA8EAE-BF5A-486C-A8C5-ECC9F3942E4B}">
                <a14:imgProps xmlns:a14="http://schemas.microsoft.com/office/drawing/2010/main">
                  <a14:imgLayer r:embed="rId11">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6051995" y="40613945"/>
            <a:ext cx="4164456" cy="1995469"/>
          </a:xfrm>
          <a:prstGeom prst="rect">
            <a:avLst/>
          </a:prstGeom>
        </p:spPr>
      </p:pic>
      <p:pic>
        <p:nvPicPr>
          <p:cNvPr id="81" name="Imatge 80"/>
          <p:cNvPicPr>
            <a:picLocks noChangeAspect="1"/>
          </p:cNvPicPr>
          <p:nvPr/>
        </p:nvPicPr>
        <p:blipFill>
          <a:blip r:embed="rId12"/>
          <a:stretch>
            <a:fillRect/>
          </a:stretch>
        </p:blipFill>
        <p:spPr>
          <a:xfrm>
            <a:off x="2371013" y="12485367"/>
            <a:ext cx="9932412" cy="6249143"/>
          </a:xfrm>
          <a:prstGeom prst="rect">
            <a:avLst/>
          </a:prstGeom>
        </p:spPr>
      </p:pic>
      <p:sp>
        <p:nvSpPr>
          <p:cNvPr id="85" name="Rectangle 84"/>
          <p:cNvSpPr/>
          <p:nvPr/>
        </p:nvSpPr>
        <p:spPr>
          <a:xfrm>
            <a:off x="256121" y="4345407"/>
            <a:ext cx="14615825" cy="23930779"/>
          </a:xfrm>
          <a:prstGeom prst="rect">
            <a:avLst/>
          </a:prstGeom>
          <a:noFill/>
          <a:ln>
            <a:solidFill>
              <a:srgbClr val="A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Rectangle 89"/>
          <p:cNvSpPr/>
          <p:nvPr/>
        </p:nvSpPr>
        <p:spPr>
          <a:xfrm>
            <a:off x="15147090" y="35610831"/>
            <a:ext cx="14856194" cy="4013316"/>
          </a:xfrm>
          <a:prstGeom prst="rect">
            <a:avLst/>
          </a:prstGeom>
          <a:solidFill>
            <a:schemeClr val="bg1"/>
          </a:solidFill>
          <a:ln>
            <a:solidFill>
              <a:srgbClr val="A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Rectangle 85"/>
          <p:cNvSpPr/>
          <p:nvPr/>
        </p:nvSpPr>
        <p:spPr>
          <a:xfrm>
            <a:off x="15147090" y="4345407"/>
            <a:ext cx="14856194" cy="30838374"/>
          </a:xfrm>
          <a:prstGeom prst="rect">
            <a:avLst/>
          </a:prstGeom>
          <a:noFill/>
          <a:ln>
            <a:solidFill>
              <a:srgbClr val="A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CuadroTexto 57"/>
          <p:cNvSpPr txBox="1"/>
          <p:nvPr/>
        </p:nvSpPr>
        <p:spPr>
          <a:xfrm>
            <a:off x="15426034" y="36186328"/>
            <a:ext cx="14476793" cy="2862322"/>
          </a:xfrm>
          <a:prstGeom prst="rect">
            <a:avLst/>
          </a:prstGeom>
          <a:noFill/>
        </p:spPr>
        <p:txBody>
          <a:bodyPr wrap="square" rtlCol="0">
            <a:spAutoFit/>
          </a:bodyPr>
          <a:lstStyle/>
          <a:p>
            <a:pPr algn="just"/>
            <a:r>
              <a:rPr lang="en-US" sz="3600" dirty="0"/>
              <a:t>Our results demonstrate that is possible to modify the </a:t>
            </a:r>
            <a:r>
              <a:rPr lang="en-US" sz="3600" dirty="0" err="1"/>
              <a:t>piRNA</a:t>
            </a:r>
            <a:r>
              <a:rPr lang="en-US" sz="3600" dirty="0"/>
              <a:t> expression in insects. We show that the piRNA-40669 has a specific function in ovarian follicle development, regulating the expression of some mRNAs key for </a:t>
            </a:r>
            <a:r>
              <a:rPr lang="en-US" sz="3600" i="1" dirty="0"/>
              <a:t>B. </a:t>
            </a:r>
            <a:r>
              <a:rPr lang="en-US" sz="3600" i="1" dirty="0" err="1"/>
              <a:t>germanica</a:t>
            </a:r>
            <a:r>
              <a:rPr lang="en-US" sz="3600" dirty="0"/>
              <a:t> embryogenesis. Future work will be directed to analyze the possible mRNA targets and the interplay between mRNAs and </a:t>
            </a:r>
            <a:r>
              <a:rPr lang="en-US" sz="3600" dirty="0" err="1"/>
              <a:t>piRNAs</a:t>
            </a:r>
            <a:r>
              <a:rPr lang="en-US" sz="3600" dirty="0"/>
              <a:t>.</a:t>
            </a:r>
            <a:endParaRPr lang="es-ES" sz="3600" dirty="0"/>
          </a:p>
        </p:txBody>
      </p:sp>
    </p:spTree>
    <p:extLst>
      <p:ext uri="{BB962C8B-B14F-4D97-AF65-F5344CB8AC3E}">
        <p14:creationId xmlns:p14="http://schemas.microsoft.com/office/powerpoint/2010/main" val="1823711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Tema de l'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903</Words>
  <Application>Microsoft Office PowerPoint</Application>
  <PresentationFormat>Personalitzat</PresentationFormat>
  <Paragraphs>36</Paragraphs>
  <Slides>1</Slides>
  <Notes>1</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1</vt:i4>
      </vt:variant>
    </vt:vector>
  </HeadingPairs>
  <TitlesOfParts>
    <vt:vector size="7" baseType="lpstr">
      <vt:lpstr>Arial</vt:lpstr>
      <vt:lpstr>Calibri</vt:lpstr>
      <vt:lpstr>Calibri Light</vt:lpstr>
      <vt:lpstr>Ebrima</vt:lpstr>
      <vt:lpstr>Times New Roman</vt:lpstr>
      <vt:lpstr>Tema de l'Office</vt:lpstr>
      <vt:lpstr>piRNA FUNCTION IN INSECT OOGENESIS</vt:lpstr>
    </vt:vector>
  </TitlesOfParts>
  <Company>Universitat Pompeu Fabra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piRNA as regulators of Blattella germanica oogenesis</dc:title>
  <dc:creator>u193836</dc:creator>
  <cp:lastModifiedBy>u193836</cp:lastModifiedBy>
  <cp:revision>72</cp:revision>
  <dcterms:created xsi:type="dcterms:W3CDTF">2021-06-11T10:03:05Z</dcterms:created>
  <dcterms:modified xsi:type="dcterms:W3CDTF">2021-06-18T09:22:05Z</dcterms:modified>
</cp:coreProperties>
</file>