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8" r:id="rId2"/>
    <p:sldId id="262" r:id="rId3"/>
    <p:sldId id="259" r:id="rId4"/>
    <p:sldId id="263" r:id="rId5"/>
    <p:sldId id="264" r:id="rId6"/>
    <p:sldId id="267" r:id="rId7"/>
    <p:sldId id="261" r:id="rId8"/>
    <p:sldId id="260" r:id="rId9"/>
    <p:sldId id="266" r:id="rId10"/>
    <p:sldId id="265" r:id="rId11"/>
    <p:sldId id="268" r:id="rId12"/>
    <p:sldId id="269" r:id="rId13"/>
    <p:sldId id="270" r:id="rId14"/>
    <p:sldId id="271" r:id="rId15"/>
    <p:sldId id="272" r:id="rId16"/>
    <p:sldId id="273"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1E1DB"/>
    <a:srgbClr val="9E0000"/>
    <a:srgbClr val="003300"/>
    <a:srgbClr val="006600"/>
    <a:srgbClr val="FED4AC"/>
    <a:srgbClr val="323232"/>
    <a:srgbClr val="666666"/>
    <a:srgbClr val="66FF33"/>
    <a:srgbClr val="66FF66"/>
    <a:srgbClr val="C4C4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4503" autoAdjust="0"/>
    <p:restoredTop sz="94660"/>
  </p:normalViewPr>
  <p:slideViewPr>
    <p:cSldViewPr snapToGrid="0">
      <p:cViewPr varScale="1">
        <p:scale>
          <a:sx n="118" d="100"/>
          <a:sy n="118" d="100"/>
        </p:scale>
        <p:origin x="2347" y="91"/>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EEB9E00B-F156-4481-8CF2-251CAD5C1AD8}" type="datetimeFigureOut">
              <a:rPr lang="en-GB" smtClean="0"/>
              <a:t>04/06/2021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23B64D-1A9E-484B-ADB8-F6612CE2ECB8}" type="slidenum">
              <a:rPr lang="en-GB" smtClean="0"/>
              <a:t>‹N›</a:t>
            </a:fld>
            <a:endParaRPr lang="en-GB"/>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 y="6334317"/>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5414457"/>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EB9E00B-F156-4481-8CF2-251CAD5C1AD8}" type="datetimeFigureOut">
              <a:rPr lang="en-GB" smtClean="0"/>
              <a:t>04/06/2021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23B64D-1A9E-484B-ADB8-F6612CE2ECB8}" type="slidenum">
              <a:rPr lang="en-GB" smtClean="0"/>
              <a:t>‹N›</a:t>
            </a:fld>
            <a:endParaRPr lang="en-GB"/>
          </a:p>
        </p:txBody>
      </p:sp>
    </p:spTree>
    <p:extLst>
      <p:ext uri="{BB962C8B-B14F-4D97-AF65-F5344CB8AC3E}">
        <p14:creationId xmlns:p14="http://schemas.microsoft.com/office/powerpoint/2010/main" val="2396903247"/>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28651" y="412302"/>
            <a:ext cx="5800725" cy="5759898"/>
          </a:xfrm>
        </p:spPr>
        <p:txBody>
          <a:bodyPr vert="eaVert" lIns="45720" tIns="0" rIns="45720" bIns="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EB9E00B-F156-4481-8CF2-251CAD5C1AD8}" type="datetimeFigureOut">
              <a:rPr lang="en-GB" smtClean="0"/>
              <a:t>04/06/2021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23B64D-1A9E-484B-ADB8-F6612CE2ECB8}" type="slidenum">
              <a:rPr lang="en-GB" smtClean="0"/>
              <a:t>‹N›</a:t>
            </a:fld>
            <a:endParaRPr lang="en-GB"/>
          </a:p>
        </p:txBody>
      </p:sp>
    </p:spTree>
    <p:extLst>
      <p:ext uri="{BB962C8B-B14F-4D97-AF65-F5344CB8AC3E}">
        <p14:creationId xmlns:p14="http://schemas.microsoft.com/office/powerpoint/2010/main" val="3671813705"/>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EEB9E00B-F156-4481-8CF2-251CAD5C1AD8}" type="datetimeFigureOut">
              <a:rPr lang="en-GB" smtClean="0"/>
              <a:t>04/06/2021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23B64D-1A9E-484B-ADB8-F6612CE2ECB8}" type="slidenum">
              <a:rPr lang="en-GB" smtClean="0"/>
              <a:t>‹N›</a:t>
            </a:fld>
            <a:endParaRPr lang="en-GB"/>
          </a:p>
        </p:txBody>
      </p:sp>
    </p:spTree>
    <p:extLst>
      <p:ext uri="{BB962C8B-B14F-4D97-AF65-F5344CB8AC3E}">
        <p14:creationId xmlns:p14="http://schemas.microsoft.com/office/powerpoint/2010/main" val="4220960584"/>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EEB9E00B-F156-4481-8CF2-251CAD5C1AD8}" type="datetimeFigureOut">
              <a:rPr lang="en-GB" smtClean="0"/>
              <a:t>04/06/2021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23B64D-1A9E-484B-ADB8-F6612CE2ECB8}" type="slidenum">
              <a:rPr lang="en-GB" smtClean="0"/>
              <a:t>‹N›</a:t>
            </a:fld>
            <a:endParaRPr lang="en-GB"/>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 y="6334317"/>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22647861"/>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EEB9E00B-F156-4481-8CF2-251CAD5C1AD8}" type="datetimeFigureOut">
              <a:rPr lang="en-GB" smtClean="0"/>
              <a:t>04/06/2021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23B64D-1A9E-484B-ADB8-F6612CE2ECB8}" type="slidenum">
              <a:rPr lang="en-GB" smtClean="0"/>
              <a:t>‹N›</a:t>
            </a:fld>
            <a:endParaRPr lang="en-GB"/>
          </a:p>
        </p:txBody>
      </p:sp>
    </p:spTree>
    <p:extLst>
      <p:ext uri="{BB962C8B-B14F-4D97-AF65-F5344CB8AC3E}">
        <p14:creationId xmlns:p14="http://schemas.microsoft.com/office/powerpoint/2010/main" val="3433889635"/>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822960" y="2582334"/>
            <a:ext cx="3703320" cy="3378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4663440" y="2582334"/>
            <a:ext cx="3703320" cy="33782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EEB9E00B-F156-4481-8CF2-251CAD5C1AD8}" type="datetimeFigureOut">
              <a:rPr lang="en-GB" smtClean="0"/>
              <a:t>04/06/2021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423B64D-1A9E-484B-ADB8-F6612CE2ECB8}" type="slidenum">
              <a:rPr lang="en-GB" smtClean="0"/>
              <a:t>‹N›</a:t>
            </a:fld>
            <a:endParaRPr lang="en-GB"/>
          </a:p>
        </p:txBody>
      </p:sp>
    </p:spTree>
    <p:extLst>
      <p:ext uri="{BB962C8B-B14F-4D97-AF65-F5344CB8AC3E}">
        <p14:creationId xmlns:p14="http://schemas.microsoft.com/office/powerpoint/2010/main" val="966426278"/>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EEB9E00B-F156-4481-8CF2-251CAD5C1AD8}" type="datetimeFigureOut">
              <a:rPr lang="en-GB" smtClean="0"/>
              <a:t>04/06/2021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423B64D-1A9E-484B-ADB8-F6612CE2ECB8}" type="slidenum">
              <a:rPr lang="en-GB" smtClean="0"/>
              <a:t>‹N›</a:t>
            </a:fld>
            <a:endParaRPr lang="en-GB"/>
          </a:p>
        </p:txBody>
      </p:sp>
    </p:spTree>
    <p:extLst>
      <p:ext uri="{BB962C8B-B14F-4D97-AF65-F5344CB8AC3E}">
        <p14:creationId xmlns:p14="http://schemas.microsoft.com/office/powerpoint/2010/main" val="1797539199"/>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EB9E00B-F156-4481-8CF2-251CAD5C1AD8}" type="datetimeFigureOut">
              <a:rPr lang="en-GB" smtClean="0"/>
              <a:t>04/06/2021</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D423B64D-1A9E-484B-ADB8-F6612CE2ECB8}" type="slidenum">
              <a:rPr lang="en-GB" smtClean="0"/>
              <a:t>‹N›</a:t>
            </a:fld>
            <a:endParaRPr lang="en-GB"/>
          </a:p>
        </p:txBody>
      </p:sp>
    </p:spTree>
    <p:extLst>
      <p:ext uri="{BB962C8B-B14F-4D97-AF65-F5344CB8AC3E}">
        <p14:creationId xmlns:p14="http://schemas.microsoft.com/office/powerpoint/2010/main" val="2387974550"/>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fld id="{EEB9E00B-F156-4481-8CF2-251CAD5C1AD8}" type="datetimeFigureOut">
              <a:rPr lang="en-GB" smtClean="0"/>
              <a:t>04/06/2021</a:t>
            </a:fld>
            <a:endParaRPr lang="en-GB"/>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423B64D-1A9E-484B-ADB8-F6612CE2ECB8}" type="slidenum">
              <a:rPr lang="en-GB" smtClean="0"/>
              <a:t>‹N›</a:t>
            </a:fld>
            <a:endParaRPr lang="en-GB"/>
          </a:p>
        </p:txBody>
      </p:sp>
    </p:spTree>
    <p:extLst>
      <p:ext uri="{BB962C8B-B14F-4D97-AF65-F5344CB8AC3E}">
        <p14:creationId xmlns:p14="http://schemas.microsoft.com/office/powerpoint/2010/main" val="1655963425"/>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EEB9E00B-F156-4481-8CF2-251CAD5C1AD8}" type="datetimeFigureOut">
              <a:rPr lang="en-GB" smtClean="0"/>
              <a:t>04/06/2021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423B64D-1A9E-484B-ADB8-F6612CE2ECB8}" type="slidenum">
              <a:rPr lang="en-GB" smtClean="0"/>
              <a:t>‹N›</a:t>
            </a:fld>
            <a:endParaRPr lang="en-GB"/>
          </a:p>
        </p:txBody>
      </p:sp>
    </p:spTree>
    <p:extLst>
      <p:ext uri="{BB962C8B-B14F-4D97-AF65-F5344CB8AC3E}">
        <p14:creationId xmlns:p14="http://schemas.microsoft.com/office/powerpoint/2010/main" val="168041426"/>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7"/>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450757"/>
          </a:xfrm>
          <a:prstGeom prst="rect">
            <a:avLst/>
          </a:prstGeom>
        </p:spPr>
        <p:txBody>
          <a:bodyPr vert="horz" lIns="91440" tIns="45720" rIns="91440" bIns="45720" rtlCol="0" anchor="b">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900">
                <a:solidFill>
                  <a:srgbClr val="FFFFFF"/>
                </a:solidFill>
              </a:defRPr>
            </a:lvl1pPr>
          </a:lstStyle>
          <a:p>
            <a:fld id="{EEB9E00B-F156-4481-8CF2-251CAD5C1AD8}" type="datetimeFigureOut">
              <a:rPr lang="en-GB" smtClean="0"/>
              <a:t>04/06/2021</a:t>
            </a:fld>
            <a:endParaRPr lang="en-GB"/>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1050">
                <a:solidFill>
                  <a:srgbClr val="FFFFFF"/>
                </a:solidFill>
              </a:defRPr>
            </a:lvl1pPr>
          </a:lstStyle>
          <a:p>
            <a:fld id="{D423B64D-1A9E-484B-ADB8-F6612CE2ECB8}" type="slidenum">
              <a:rPr lang="en-GB" smtClean="0"/>
              <a:t>‹N›</a:t>
            </a:fld>
            <a:endParaRPr lang="en-GB"/>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025572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slideLayout" Target="../slideLayouts/slideLayout2.xml"/><Relationship Id="rId7" Type="http://schemas.openxmlformats.org/officeDocument/2006/relationships/image" Target="../media/image40.emf"/><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oleObject" Target="../embeddings/oleObject2.bin"/><Relationship Id="rId5" Type="http://schemas.openxmlformats.org/officeDocument/2006/relationships/image" Target="../media/image39.emf"/><Relationship Id="rId10" Type="http://schemas.openxmlformats.org/officeDocument/2006/relationships/image" Target="../media/image5.png"/><Relationship Id="rId4" Type="http://schemas.openxmlformats.org/officeDocument/2006/relationships/oleObject" Target="../embeddings/oleObject1.bin"/><Relationship Id="rId9" Type="http://schemas.openxmlformats.org/officeDocument/2006/relationships/image" Target="../media/image41.emf"/></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3.emf"/><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oleObject" Target="../embeddings/oleObject5.bin"/><Relationship Id="rId5" Type="http://schemas.openxmlformats.org/officeDocument/2006/relationships/image" Target="../media/image42.emf"/><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5.emf"/><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oleObject" Target="../embeddings/oleObject7.bin"/><Relationship Id="rId5" Type="http://schemas.openxmlformats.org/officeDocument/2006/relationships/image" Target="../media/image44.emf"/><Relationship Id="rId4" Type="http://schemas.openxmlformats.org/officeDocument/2006/relationships/oleObject" Target="../embeddings/oleObject6.bin"/></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slideLayout" Target="../slideLayouts/slideLayout2.xml"/><Relationship Id="rId7" Type="http://schemas.microsoft.com/office/2007/relationships/hdphoto" Target="../media/hdphoto17.wdp"/><Relationship Id="rId12"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8.png"/><Relationship Id="rId11" Type="http://schemas.microsoft.com/office/2007/relationships/hdphoto" Target="../media/hdphoto19.wdp"/><Relationship Id="rId5" Type="http://schemas.openxmlformats.org/officeDocument/2006/relationships/image" Target="../media/image47.jpeg"/><Relationship Id="rId10" Type="http://schemas.openxmlformats.org/officeDocument/2006/relationships/image" Target="../media/image50.png"/><Relationship Id="rId4" Type="http://schemas.openxmlformats.org/officeDocument/2006/relationships/image" Target="../media/image46.jpeg"/><Relationship Id="rId9" Type="http://schemas.microsoft.com/office/2007/relationships/hdphoto" Target="../media/hdphoto18.wdp"/></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2.xml"/><Relationship Id="rId7" Type="http://schemas.openxmlformats.org/officeDocument/2006/relationships/image" Target="../media/image54.jpeg"/><Relationship Id="rId12"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3.jpeg"/><Relationship Id="rId11" Type="http://schemas.microsoft.com/office/2007/relationships/hdphoto" Target="../media/hdphoto21.wdp"/><Relationship Id="rId5" Type="http://schemas.openxmlformats.org/officeDocument/2006/relationships/image" Target="../media/image52.jpeg"/><Relationship Id="rId10" Type="http://schemas.openxmlformats.org/officeDocument/2006/relationships/image" Target="../media/image56.png"/><Relationship Id="rId4" Type="http://schemas.openxmlformats.org/officeDocument/2006/relationships/image" Target="../media/image51.jpeg"/><Relationship Id="rId9" Type="http://schemas.microsoft.com/office/2007/relationships/hdphoto" Target="../media/hdphoto20.wdp"/></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microsoft.com/office/2007/relationships/hdphoto" Target="../media/hdphoto22.wdp"/><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jpeg"/><Relationship Id="rId12"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11" Type="http://schemas.openxmlformats.org/officeDocument/2006/relationships/hyperlink" Target="https://www.andermattbiocontrol.com/sites/pests/spotted-wing-drosophila.html" TargetMode="External"/><Relationship Id="rId5" Type="http://schemas.openxmlformats.org/officeDocument/2006/relationships/image" Target="../media/image7.png"/><Relationship Id="rId10" Type="http://schemas.openxmlformats.org/officeDocument/2006/relationships/hyperlink" Target="https://gardenerspath.com/how-to/disease-and-pests/spotted-wing-drosophila-control/" TargetMode="External"/><Relationship Id="rId4" Type="http://schemas.openxmlformats.org/officeDocument/2006/relationships/image" Target="../media/image6.jpe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5.png"/><Relationship Id="rId18" Type="http://schemas.openxmlformats.org/officeDocument/2006/relationships/image" Target="../media/image18.png"/><Relationship Id="rId26" Type="http://schemas.openxmlformats.org/officeDocument/2006/relationships/image" Target="../media/image5.png"/><Relationship Id="rId3" Type="http://schemas.openxmlformats.org/officeDocument/2006/relationships/slideLayout" Target="../slideLayouts/slideLayout2.xml"/><Relationship Id="rId21" Type="http://schemas.microsoft.com/office/2007/relationships/hdphoto" Target="../media/hdphoto10.wdp"/><Relationship Id="rId7" Type="http://schemas.openxmlformats.org/officeDocument/2006/relationships/image" Target="../media/image12.png"/><Relationship Id="rId12" Type="http://schemas.microsoft.com/office/2007/relationships/hdphoto" Target="../media/hdphoto6.wdp"/><Relationship Id="rId17" Type="http://schemas.microsoft.com/office/2007/relationships/hdphoto" Target="../media/hdphoto8.wdp"/><Relationship Id="rId25" Type="http://schemas.openxmlformats.org/officeDocument/2006/relationships/image" Target="../media/image23.svg"/><Relationship Id="rId2" Type="http://schemas.openxmlformats.org/officeDocument/2006/relationships/audio" Target="../media/media3.m4a"/><Relationship Id="rId16" Type="http://schemas.openxmlformats.org/officeDocument/2006/relationships/image" Target="../media/image17.png"/><Relationship Id="rId20" Type="http://schemas.openxmlformats.org/officeDocument/2006/relationships/image" Target="../media/image19.png"/><Relationship Id="rId1" Type="http://schemas.microsoft.com/office/2007/relationships/media" Target="../media/media3.m4a"/><Relationship Id="rId6" Type="http://schemas.microsoft.com/office/2007/relationships/hdphoto" Target="../media/hdphoto3.wdp"/><Relationship Id="rId11" Type="http://schemas.openxmlformats.org/officeDocument/2006/relationships/image" Target="../media/image14.png"/><Relationship Id="rId24" Type="http://schemas.openxmlformats.org/officeDocument/2006/relationships/image" Target="../media/image22.png"/><Relationship Id="rId5" Type="http://schemas.openxmlformats.org/officeDocument/2006/relationships/image" Target="../media/image11.png"/><Relationship Id="rId15" Type="http://schemas.microsoft.com/office/2007/relationships/hdphoto" Target="../media/hdphoto7.wdp"/><Relationship Id="rId23" Type="http://schemas.openxmlformats.org/officeDocument/2006/relationships/image" Target="../media/image21.svg"/><Relationship Id="rId10" Type="http://schemas.microsoft.com/office/2007/relationships/hdphoto" Target="../media/hdphoto5.wdp"/><Relationship Id="rId19" Type="http://schemas.microsoft.com/office/2007/relationships/hdphoto" Target="../media/hdphoto9.wdp"/><Relationship Id="rId4" Type="http://schemas.openxmlformats.org/officeDocument/2006/relationships/image" Target="../media/image10.png"/><Relationship Id="rId9" Type="http://schemas.openxmlformats.org/officeDocument/2006/relationships/image" Target="../media/image13.png"/><Relationship Id="rId14" Type="http://schemas.openxmlformats.org/officeDocument/2006/relationships/image" Target="../media/image16.png"/><Relationship Id="rId22"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microsoft.com/office/2007/relationships/hdphoto" Target="../media/hdphoto12.wdp"/><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5.png"/><Relationship Id="rId5" Type="http://schemas.microsoft.com/office/2007/relationships/hdphoto" Target="../media/hdphoto11.wdp"/><Relationship Id="rId10" Type="http://schemas.openxmlformats.org/officeDocument/2006/relationships/image" Target="../media/image5.png"/><Relationship Id="rId4" Type="http://schemas.openxmlformats.org/officeDocument/2006/relationships/image" Target="../media/image24.png"/><Relationship Id="rId9" Type="http://schemas.openxmlformats.org/officeDocument/2006/relationships/image" Target="../media/image27.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image" Target="../media/image32.emf"/></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microsoft.com/office/2007/relationships/hdphoto" Target="../media/hdphoto14.wd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4.png"/><Relationship Id="rId5" Type="http://schemas.microsoft.com/office/2007/relationships/hdphoto" Target="../media/hdphoto13.wdp"/><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5.wdp"/><Relationship Id="rId5" Type="http://schemas.openxmlformats.org/officeDocument/2006/relationships/image" Target="../media/image36.png"/><Relationship Id="rId10" Type="http://schemas.openxmlformats.org/officeDocument/2006/relationships/image" Target="../media/image5.png"/><Relationship Id="rId4" Type="http://schemas.openxmlformats.org/officeDocument/2006/relationships/image" Target="../media/image35.png"/><Relationship Id="rId9"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Drosophila suzukii | Koppert">
            <a:extLst>
              <a:ext uri="{FF2B5EF4-FFF2-40B4-BE49-F238E27FC236}">
                <a16:creationId xmlns:a16="http://schemas.microsoft.com/office/drawing/2014/main" id="{00308F68-9110-4BD8-9368-4528971ED4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flipV="1">
            <a:off x="0" y="0"/>
            <a:ext cx="9144000" cy="6342434"/>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D40FE95B-C838-4E91-86D7-36CCBAB23C7C}"/>
              </a:ext>
            </a:extLst>
          </p:cNvPr>
          <p:cNvSpPr txBox="1"/>
          <p:nvPr/>
        </p:nvSpPr>
        <p:spPr>
          <a:xfrm>
            <a:off x="193608" y="197493"/>
            <a:ext cx="5079944" cy="1200329"/>
          </a:xfrm>
          <a:prstGeom prst="rect">
            <a:avLst/>
          </a:prstGeom>
          <a:noFill/>
        </p:spPr>
        <p:txBody>
          <a:bodyPr wrap="square">
            <a:spAutoFit/>
          </a:bodyPr>
          <a:lstStyle/>
          <a:p>
            <a:r>
              <a:rPr lang="en-US" sz="2400" dirty="0">
                <a:solidFill>
                  <a:schemeClr val="accent6">
                    <a:lumMod val="50000"/>
                  </a:schemeClr>
                </a:solidFill>
                <a:latin typeface="+mj-lt"/>
              </a:rPr>
              <a:t>Effects of combined administration </a:t>
            </a:r>
          </a:p>
          <a:p>
            <a:r>
              <a:rPr lang="en-US" sz="2400" dirty="0">
                <a:solidFill>
                  <a:schemeClr val="accent6">
                    <a:lumMod val="50000"/>
                  </a:schemeClr>
                </a:solidFill>
                <a:latin typeface="+mj-lt"/>
              </a:rPr>
              <a:t>of bacteria pathogens to the spotted wings Drosophila (</a:t>
            </a:r>
            <a:r>
              <a:rPr lang="en-US" sz="2400" i="1" dirty="0">
                <a:solidFill>
                  <a:schemeClr val="accent6">
                    <a:lumMod val="50000"/>
                  </a:schemeClr>
                </a:solidFill>
                <a:latin typeface="+mj-lt"/>
                <a:ea typeface="+mj-ea"/>
                <a:cs typeface="+mj-cs"/>
              </a:rPr>
              <a:t>Drosophila suzukii)</a:t>
            </a:r>
            <a:endParaRPr lang="en-US" sz="2400" dirty="0">
              <a:solidFill>
                <a:schemeClr val="accent6">
                  <a:lumMod val="50000"/>
                </a:schemeClr>
              </a:solidFill>
              <a:latin typeface="+mj-lt"/>
            </a:endParaRPr>
          </a:p>
        </p:txBody>
      </p:sp>
      <p:sp>
        <p:nvSpPr>
          <p:cNvPr id="9" name="CasellaDiTesto 8">
            <a:extLst>
              <a:ext uri="{FF2B5EF4-FFF2-40B4-BE49-F238E27FC236}">
                <a16:creationId xmlns:a16="http://schemas.microsoft.com/office/drawing/2014/main" id="{95F84242-BB2B-4FAC-AAFD-70D60D6DCEB4}"/>
              </a:ext>
            </a:extLst>
          </p:cNvPr>
          <p:cNvSpPr txBox="1"/>
          <p:nvPr/>
        </p:nvSpPr>
        <p:spPr>
          <a:xfrm>
            <a:off x="5439168" y="4204677"/>
            <a:ext cx="3482715" cy="646331"/>
          </a:xfrm>
          <a:prstGeom prst="rect">
            <a:avLst/>
          </a:prstGeom>
          <a:noFill/>
        </p:spPr>
        <p:txBody>
          <a:bodyPr wrap="square">
            <a:spAutoFit/>
          </a:bodyPr>
          <a:lstStyle/>
          <a:p>
            <a:pPr>
              <a:spcBef>
                <a:spcPct val="0"/>
              </a:spcBef>
            </a:pPr>
            <a:r>
              <a:rPr lang="en-US" dirty="0">
                <a:solidFill>
                  <a:srgbClr val="FFF1CC"/>
                </a:solidFill>
                <a:latin typeface="+mj-lt"/>
                <a:ea typeface="+mj-ea"/>
                <a:cs typeface="+mj-cs"/>
              </a:rPr>
              <a:t>Maristella Mastore, Sara Caramella </a:t>
            </a:r>
          </a:p>
          <a:p>
            <a:pPr>
              <a:spcBef>
                <a:spcPct val="0"/>
              </a:spcBef>
            </a:pPr>
            <a:r>
              <a:rPr lang="en-US" dirty="0">
                <a:solidFill>
                  <a:srgbClr val="FFF1CC"/>
                </a:solidFill>
                <a:latin typeface="+mj-lt"/>
                <a:ea typeface="+mj-ea"/>
                <a:cs typeface="+mj-cs"/>
              </a:rPr>
              <a:t>and Maurizio Francesco Brivio. </a:t>
            </a:r>
          </a:p>
        </p:txBody>
      </p:sp>
      <p:sp>
        <p:nvSpPr>
          <p:cNvPr id="10" name="CasellaDiTesto 9">
            <a:extLst>
              <a:ext uri="{FF2B5EF4-FFF2-40B4-BE49-F238E27FC236}">
                <a16:creationId xmlns:a16="http://schemas.microsoft.com/office/drawing/2014/main" id="{1BFCFC08-70E5-416A-AE40-4C76C9A8E5E7}"/>
              </a:ext>
            </a:extLst>
          </p:cNvPr>
          <p:cNvSpPr txBox="1"/>
          <p:nvPr/>
        </p:nvSpPr>
        <p:spPr>
          <a:xfrm>
            <a:off x="46648" y="6464555"/>
            <a:ext cx="9004042" cy="338554"/>
          </a:xfrm>
          <a:prstGeom prst="rect">
            <a:avLst/>
          </a:prstGeom>
          <a:noFill/>
        </p:spPr>
        <p:txBody>
          <a:bodyPr wrap="square">
            <a:spAutoFit/>
          </a:bodyPr>
          <a:lstStyle/>
          <a:p>
            <a:pPr>
              <a:spcBef>
                <a:spcPct val="0"/>
              </a:spcBef>
            </a:pPr>
            <a:r>
              <a:rPr lang="en-US" sz="1600" dirty="0">
                <a:solidFill>
                  <a:srgbClr val="FFF1CC"/>
                </a:solidFill>
                <a:effectLst>
                  <a:outerShdw blurRad="38100" dist="38100" dir="2700000" algn="tl">
                    <a:srgbClr val="000000">
                      <a:alpha val="43137"/>
                    </a:srgbClr>
                  </a:outerShdw>
                </a:effectLst>
                <a:latin typeface="+mj-lt"/>
                <a:ea typeface="+mj-ea"/>
                <a:cs typeface="+mj-cs"/>
              </a:rPr>
              <a:t>Lab of Comparative Immunology and Parasitology, DiSTA, Varese, Italy – email maurizio.brivio@uninsubria.it</a:t>
            </a:r>
          </a:p>
        </p:txBody>
      </p:sp>
      <p:pic>
        <p:nvPicPr>
          <p:cNvPr id="6" name="Immagine 5">
            <a:extLst>
              <a:ext uri="{FF2B5EF4-FFF2-40B4-BE49-F238E27FC236}">
                <a16:creationId xmlns:a16="http://schemas.microsoft.com/office/drawing/2014/main" id="{D99C4252-2041-401F-AF60-FDE6CECA333A}"/>
              </a:ext>
            </a:extLst>
          </p:cNvPr>
          <p:cNvPicPr>
            <a:picLocks noChangeAspect="1"/>
          </p:cNvPicPr>
          <p:nvPr/>
        </p:nvPicPr>
        <p:blipFill rotWithShape="1">
          <a:blip r:embed="rId5"/>
          <a:srcRect l="4389" t="3595" r="4164" b="10902"/>
          <a:stretch/>
        </p:blipFill>
        <p:spPr>
          <a:xfrm>
            <a:off x="6735505" y="4973129"/>
            <a:ext cx="726782" cy="867349"/>
          </a:xfrm>
          <a:prstGeom prst="rect">
            <a:avLst/>
          </a:prstGeom>
          <a:ln w="19050">
            <a:solidFill>
              <a:schemeClr val="bg1"/>
            </a:solidFill>
          </a:ln>
          <a:effectLst>
            <a:outerShdw blurRad="50800" dist="38100" dir="8100000" algn="tr" rotWithShape="0">
              <a:prstClr val="black">
                <a:alpha val="40000"/>
              </a:prstClr>
            </a:outerShdw>
          </a:effectLst>
        </p:spPr>
      </p:pic>
      <p:pic>
        <p:nvPicPr>
          <p:cNvPr id="11" name="Immagine 10">
            <a:extLst>
              <a:ext uri="{FF2B5EF4-FFF2-40B4-BE49-F238E27FC236}">
                <a16:creationId xmlns:a16="http://schemas.microsoft.com/office/drawing/2014/main" id="{9BE7A132-4BAC-482C-8283-B4EE86C08F8D}"/>
              </a:ext>
            </a:extLst>
          </p:cNvPr>
          <p:cNvPicPr>
            <a:picLocks noChangeAspect="1"/>
          </p:cNvPicPr>
          <p:nvPr/>
        </p:nvPicPr>
        <p:blipFill>
          <a:blip r:embed="rId6"/>
          <a:stretch>
            <a:fillRect/>
          </a:stretch>
        </p:blipFill>
        <p:spPr>
          <a:xfrm>
            <a:off x="7521855" y="4955930"/>
            <a:ext cx="726782" cy="897200"/>
          </a:xfrm>
          <a:prstGeom prst="rect">
            <a:avLst/>
          </a:prstGeom>
          <a:effectLst>
            <a:outerShdw blurRad="50800" dist="38100" dir="8100000" algn="tr" rotWithShape="0">
              <a:prstClr val="black">
                <a:alpha val="40000"/>
              </a:prstClr>
            </a:outerShdw>
          </a:effectLst>
        </p:spPr>
      </p:pic>
      <p:pic>
        <p:nvPicPr>
          <p:cNvPr id="12" name="Immagine 11" descr="Immagine che contiene testo&#10;&#10;Descrizione generata automaticamente">
            <a:extLst>
              <a:ext uri="{FF2B5EF4-FFF2-40B4-BE49-F238E27FC236}">
                <a16:creationId xmlns:a16="http://schemas.microsoft.com/office/drawing/2014/main" id="{CDC82724-59C9-455B-B632-18803FBEBA6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537" t="5508" r="6657" b="5289"/>
          <a:stretch/>
        </p:blipFill>
        <p:spPr>
          <a:xfrm>
            <a:off x="5933642" y="4973129"/>
            <a:ext cx="732285" cy="867349"/>
          </a:xfrm>
          <a:prstGeom prst="rect">
            <a:avLst/>
          </a:prstGeom>
          <a:ln w="19050">
            <a:solidFill>
              <a:schemeClr val="bg1"/>
            </a:solidFill>
          </a:ln>
          <a:effectLst>
            <a:outerShdw blurRad="50800" dist="38100" dir="8100000" algn="tr" rotWithShape="0">
              <a:prstClr val="black">
                <a:alpha val="40000"/>
              </a:prstClr>
            </a:outerShdw>
          </a:effectLst>
        </p:spPr>
      </p:pic>
      <p:pic>
        <p:nvPicPr>
          <p:cNvPr id="2" name="Audio 1">
            <a:hlinkClick r:id="" action="ppaction://media"/>
            <a:extLst>
              <a:ext uri="{FF2B5EF4-FFF2-40B4-BE49-F238E27FC236}">
                <a16:creationId xmlns:a16="http://schemas.microsoft.com/office/drawing/2014/main" id="{18D5D9C3-EF2C-411E-B0FF-FDF08E691A3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13872330"/>
      </p:ext>
    </p:extLst>
  </p:cSld>
  <p:clrMapOvr>
    <a:masterClrMapping/>
  </p:clrMapOvr>
  <mc:AlternateContent xmlns:mc="http://schemas.openxmlformats.org/markup-compatibility/2006">
    <mc:Choice xmlns:p14="http://schemas.microsoft.com/office/powerpoint/2010/main" Requires="p14">
      <p:transition spd="slow" p14:dur="2000" advTm="33000"/>
    </mc:Choice>
    <mc:Fallback>
      <p:transition spd="slow"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D63276F-FCBF-44E8-B12F-D47041228A3C}"/>
              </a:ext>
            </a:extLst>
          </p:cNvPr>
          <p:cNvSpPr/>
          <p:nvPr/>
        </p:nvSpPr>
        <p:spPr>
          <a:xfrm>
            <a:off x="867749" y="1688843"/>
            <a:ext cx="7539135" cy="74645"/>
          </a:xfrm>
          <a:prstGeom prst="rect">
            <a:avLst/>
          </a:prstGeom>
          <a:solidFill>
            <a:srgbClr val="E1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Oggetto 3">
            <a:extLst>
              <a:ext uri="{FF2B5EF4-FFF2-40B4-BE49-F238E27FC236}">
                <a16:creationId xmlns:a16="http://schemas.microsoft.com/office/drawing/2014/main" id="{B187C7CA-B632-4494-AFDC-BD2EAA34B55C}"/>
              </a:ext>
            </a:extLst>
          </p:cNvPr>
          <p:cNvGraphicFramePr>
            <a:graphicFrameLocks noChangeAspect="1"/>
          </p:cNvGraphicFramePr>
          <p:nvPr>
            <p:extLst>
              <p:ext uri="{D42A27DB-BD31-4B8C-83A1-F6EECF244321}">
                <p14:modId xmlns:p14="http://schemas.microsoft.com/office/powerpoint/2010/main" val="2769119401"/>
              </p:ext>
            </p:extLst>
          </p:nvPr>
        </p:nvGraphicFramePr>
        <p:xfrm>
          <a:off x="562062" y="1468969"/>
          <a:ext cx="2697958" cy="2215616"/>
        </p:xfrm>
        <a:graphic>
          <a:graphicData uri="http://schemas.openxmlformats.org/presentationml/2006/ole">
            <mc:AlternateContent xmlns:mc="http://schemas.openxmlformats.org/markup-compatibility/2006">
              <mc:Choice xmlns:v="urn:schemas-microsoft-com:vml" Requires="v">
                <p:oleObj name="Prism 8" r:id="rId4" imgW="3833873" imgH="3093510" progId="Prism8.Document">
                  <p:embed/>
                </p:oleObj>
              </mc:Choice>
              <mc:Fallback>
                <p:oleObj name="Prism 8" r:id="rId4" imgW="3833873" imgH="3093510" progId="Prism8.Document">
                  <p:embed/>
                  <p:pic>
                    <p:nvPicPr>
                      <p:cNvPr id="5" name="Oggetto 4">
                        <a:extLst>
                          <a:ext uri="{FF2B5EF4-FFF2-40B4-BE49-F238E27FC236}">
                            <a16:creationId xmlns:a16="http://schemas.microsoft.com/office/drawing/2014/main" id="{719AB555-0399-44C4-96C1-A4B11CCAD830}"/>
                          </a:ext>
                        </a:extLst>
                      </p:cNvPr>
                      <p:cNvPicPr/>
                      <p:nvPr/>
                    </p:nvPicPr>
                    <p:blipFill>
                      <a:blip r:embed="rId5"/>
                      <a:stretch>
                        <a:fillRect/>
                      </a:stretch>
                    </p:blipFill>
                    <p:spPr>
                      <a:xfrm>
                        <a:off x="562062" y="1468969"/>
                        <a:ext cx="2697958" cy="2215616"/>
                      </a:xfrm>
                      <a:prstGeom prst="rect">
                        <a:avLst/>
                      </a:prstGeom>
                    </p:spPr>
                  </p:pic>
                </p:oleObj>
              </mc:Fallback>
            </mc:AlternateContent>
          </a:graphicData>
        </a:graphic>
      </p:graphicFrame>
      <p:graphicFrame>
        <p:nvGraphicFramePr>
          <p:cNvPr id="5" name="Oggetto 4">
            <a:extLst>
              <a:ext uri="{FF2B5EF4-FFF2-40B4-BE49-F238E27FC236}">
                <a16:creationId xmlns:a16="http://schemas.microsoft.com/office/drawing/2014/main" id="{EA5FACEC-5335-4A34-8357-A528C9C1ACEF}"/>
              </a:ext>
            </a:extLst>
          </p:cNvPr>
          <p:cNvGraphicFramePr>
            <a:graphicFrameLocks noChangeAspect="1"/>
          </p:cNvGraphicFramePr>
          <p:nvPr>
            <p:extLst>
              <p:ext uri="{D42A27DB-BD31-4B8C-83A1-F6EECF244321}">
                <p14:modId xmlns:p14="http://schemas.microsoft.com/office/powerpoint/2010/main" val="995096062"/>
              </p:ext>
            </p:extLst>
          </p:nvPr>
        </p:nvGraphicFramePr>
        <p:xfrm>
          <a:off x="3278047" y="1925257"/>
          <a:ext cx="2582525" cy="1759327"/>
        </p:xfrm>
        <a:graphic>
          <a:graphicData uri="http://schemas.openxmlformats.org/presentationml/2006/ole">
            <mc:AlternateContent xmlns:mc="http://schemas.openxmlformats.org/markup-compatibility/2006">
              <mc:Choice xmlns:v="urn:schemas-microsoft-com:vml" Requires="v">
                <p:oleObj name="Prism 8" r:id="rId6" imgW="3874908" imgH="2480855" progId="Prism8.Document">
                  <p:embed/>
                </p:oleObj>
              </mc:Choice>
              <mc:Fallback>
                <p:oleObj name="Prism 8" r:id="rId6" imgW="3874908" imgH="2480855" progId="Prism8.Document">
                  <p:embed/>
                  <p:pic>
                    <p:nvPicPr>
                      <p:cNvPr id="3" name="Oggetto 2">
                        <a:extLst>
                          <a:ext uri="{FF2B5EF4-FFF2-40B4-BE49-F238E27FC236}">
                            <a16:creationId xmlns:a16="http://schemas.microsoft.com/office/drawing/2014/main" id="{968A8993-BF6F-4AB9-846A-4E14052FDCAA}"/>
                          </a:ext>
                        </a:extLst>
                      </p:cNvPr>
                      <p:cNvPicPr/>
                      <p:nvPr/>
                    </p:nvPicPr>
                    <p:blipFill>
                      <a:blip r:embed="rId7"/>
                      <a:stretch>
                        <a:fillRect/>
                      </a:stretch>
                    </p:blipFill>
                    <p:spPr>
                      <a:xfrm>
                        <a:off x="3278047" y="1925257"/>
                        <a:ext cx="2582525" cy="1759327"/>
                      </a:xfrm>
                      <a:prstGeom prst="rect">
                        <a:avLst/>
                      </a:prstGeom>
                    </p:spPr>
                  </p:pic>
                </p:oleObj>
              </mc:Fallback>
            </mc:AlternateContent>
          </a:graphicData>
        </a:graphic>
      </p:graphicFrame>
      <p:graphicFrame>
        <p:nvGraphicFramePr>
          <p:cNvPr id="6" name="Oggetto 5">
            <a:extLst>
              <a:ext uri="{FF2B5EF4-FFF2-40B4-BE49-F238E27FC236}">
                <a16:creationId xmlns:a16="http://schemas.microsoft.com/office/drawing/2014/main" id="{3705DAFB-D2D0-4FB8-8EF1-A48B34FD96E3}"/>
              </a:ext>
            </a:extLst>
          </p:cNvPr>
          <p:cNvGraphicFramePr>
            <a:graphicFrameLocks noChangeAspect="1"/>
          </p:cNvGraphicFramePr>
          <p:nvPr>
            <p:extLst>
              <p:ext uri="{D42A27DB-BD31-4B8C-83A1-F6EECF244321}">
                <p14:modId xmlns:p14="http://schemas.microsoft.com/office/powerpoint/2010/main" val="3817362550"/>
              </p:ext>
            </p:extLst>
          </p:nvPr>
        </p:nvGraphicFramePr>
        <p:xfrm>
          <a:off x="5942013" y="1868488"/>
          <a:ext cx="2752725" cy="1816100"/>
        </p:xfrm>
        <a:graphic>
          <a:graphicData uri="http://schemas.openxmlformats.org/presentationml/2006/ole">
            <mc:AlternateContent xmlns:mc="http://schemas.openxmlformats.org/markup-compatibility/2006">
              <mc:Choice xmlns:v="urn:schemas-microsoft-com:vml" Requires="v">
                <p:oleObj name="Prism 8" r:id="rId8" imgW="3416326" imgH="2450259" progId="Prism8.Document">
                  <p:embed/>
                </p:oleObj>
              </mc:Choice>
              <mc:Fallback>
                <p:oleObj name="Prism 8" r:id="rId8" imgW="3416326" imgH="2450259" progId="Prism8.Document">
                  <p:embed/>
                  <p:pic>
                    <p:nvPicPr>
                      <p:cNvPr id="7" name="Oggetto 6">
                        <a:extLst>
                          <a:ext uri="{FF2B5EF4-FFF2-40B4-BE49-F238E27FC236}">
                            <a16:creationId xmlns:a16="http://schemas.microsoft.com/office/drawing/2014/main" id="{6919C9CD-28A1-49E4-B746-F3B909E2CA12}"/>
                          </a:ext>
                        </a:extLst>
                      </p:cNvPr>
                      <p:cNvPicPr/>
                      <p:nvPr/>
                    </p:nvPicPr>
                    <p:blipFill>
                      <a:blip r:embed="rId9"/>
                      <a:stretch>
                        <a:fillRect/>
                      </a:stretch>
                    </p:blipFill>
                    <p:spPr>
                      <a:xfrm>
                        <a:off x="5942013" y="1868488"/>
                        <a:ext cx="2752725" cy="1816100"/>
                      </a:xfrm>
                      <a:prstGeom prst="rect">
                        <a:avLst/>
                      </a:prstGeom>
                    </p:spPr>
                  </p:pic>
                </p:oleObj>
              </mc:Fallback>
            </mc:AlternateContent>
          </a:graphicData>
        </a:graphic>
      </p:graphicFrame>
      <p:sp>
        <p:nvSpPr>
          <p:cNvPr id="8" name="CasellaDiTesto 7">
            <a:extLst>
              <a:ext uri="{FF2B5EF4-FFF2-40B4-BE49-F238E27FC236}">
                <a16:creationId xmlns:a16="http://schemas.microsoft.com/office/drawing/2014/main" id="{44EEA970-9056-4740-8FEE-625D0C66E6B9}"/>
              </a:ext>
            </a:extLst>
          </p:cNvPr>
          <p:cNvSpPr txBox="1"/>
          <p:nvPr/>
        </p:nvSpPr>
        <p:spPr>
          <a:xfrm>
            <a:off x="1065768" y="2058810"/>
            <a:ext cx="6190709" cy="338554"/>
          </a:xfrm>
          <a:prstGeom prst="rect">
            <a:avLst/>
          </a:prstGeom>
          <a:noFill/>
        </p:spPr>
        <p:txBody>
          <a:bodyPr wrap="square">
            <a:spAutoFit/>
          </a:bodyPr>
          <a:lstStyle/>
          <a:p>
            <a:r>
              <a:rPr lang="en-GB" sz="1600" dirty="0">
                <a:solidFill>
                  <a:schemeClr val="accent4">
                    <a:lumMod val="50000"/>
                  </a:schemeClr>
                </a:solidFill>
                <a:latin typeface="+mj-lt"/>
              </a:rPr>
              <a:t>Bt                                                        Xn                                                     Xn</a:t>
            </a:r>
            <a:r>
              <a:rPr lang="en-GB" sz="1600" baseline="-25000" dirty="0">
                <a:solidFill>
                  <a:schemeClr val="accent4">
                    <a:lumMod val="50000"/>
                  </a:schemeClr>
                </a:solidFill>
                <a:latin typeface="+mj-lt"/>
              </a:rPr>
              <a:t>sec</a:t>
            </a:r>
            <a:r>
              <a:rPr lang="en-GB" sz="1600" dirty="0">
                <a:solidFill>
                  <a:schemeClr val="accent4">
                    <a:lumMod val="50000"/>
                  </a:schemeClr>
                </a:solidFill>
                <a:latin typeface="+mj-lt"/>
              </a:rPr>
              <a:t>               </a:t>
            </a:r>
            <a:endParaRPr lang="it-IT" sz="1600" dirty="0">
              <a:solidFill>
                <a:schemeClr val="accent4">
                  <a:lumMod val="50000"/>
                </a:schemeClr>
              </a:solidFill>
              <a:latin typeface="+mj-lt"/>
            </a:endParaRPr>
          </a:p>
        </p:txBody>
      </p:sp>
      <p:sp>
        <p:nvSpPr>
          <p:cNvPr id="9" name="CasellaDiTesto 8">
            <a:extLst>
              <a:ext uri="{FF2B5EF4-FFF2-40B4-BE49-F238E27FC236}">
                <a16:creationId xmlns:a16="http://schemas.microsoft.com/office/drawing/2014/main" id="{5479552B-F2DF-4929-8BC3-6C46811F743A}"/>
              </a:ext>
            </a:extLst>
          </p:cNvPr>
          <p:cNvSpPr txBox="1"/>
          <p:nvPr/>
        </p:nvSpPr>
        <p:spPr>
          <a:xfrm>
            <a:off x="533677" y="437848"/>
            <a:ext cx="8152486" cy="830997"/>
          </a:xfrm>
          <a:prstGeom prst="rect">
            <a:avLst/>
          </a:prstGeom>
          <a:noFill/>
        </p:spPr>
        <p:txBody>
          <a:bodyPr wrap="square">
            <a:spAutoFit/>
          </a:bodyPr>
          <a:lstStyle/>
          <a:p>
            <a:r>
              <a:rPr lang="en-US" sz="2400" dirty="0">
                <a:solidFill>
                  <a:srgbClr val="323232"/>
                </a:solidFill>
                <a:latin typeface="+mj-lt"/>
              </a:rPr>
              <a:t>Preliminary tests were carried out by single administration of bioinsecticides</a:t>
            </a:r>
            <a:endParaRPr lang="it-IT" sz="2400" dirty="0">
              <a:solidFill>
                <a:srgbClr val="323232"/>
              </a:solidFill>
              <a:latin typeface="+mj-lt"/>
            </a:endParaRPr>
          </a:p>
        </p:txBody>
      </p:sp>
      <p:sp>
        <p:nvSpPr>
          <p:cNvPr id="10" name="Rettangolo 9">
            <a:extLst>
              <a:ext uri="{FF2B5EF4-FFF2-40B4-BE49-F238E27FC236}">
                <a16:creationId xmlns:a16="http://schemas.microsoft.com/office/drawing/2014/main" id="{9C75DDEC-4424-48FE-BE72-F312FAB2A756}"/>
              </a:ext>
            </a:extLst>
          </p:cNvPr>
          <p:cNvSpPr/>
          <p:nvPr/>
        </p:nvSpPr>
        <p:spPr>
          <a:xfrm>
            <a:off x="562062" y="1869039"/>
            <a:ext cx="2533476" cy="1815545"/>
          </a:xfrm>
          <a:prstGeom prst="rect">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ttangolo 10">
            <a:extLst>
              <a:ext uri="{FF2B5EF4-FFF2-40B4-BE49-F238E27FC236}">
                <a16:creationId xmlns:a16="http://schemas.microsoft.com/office/drawing/2014/main" id="{90E0F824-BE1D-4329-B276-4362F5D82BCC}"/>
              </a:ext>
            </a:extLst>
          </p:cNvPr>
          <p:cNvSpPr/>
          <p:nvPr/>
        </p:nvSpPr>
        <p:spPr>
          <a:xfrm>
            <a:off x="3264718" y="1878826"/>
            <a:ext cx="2533476" cy="1815545"/>
          </a:xfrm>
          <a:prstGeom prst="rect">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ttangolo 11">
            <a:extLst>
              <a:ext uri="{FF2B5EF4-FFF2-40B4-BE49-F238E27FC236}">
                <a16:creationId xmlns:a16="http://schemas.microsoft.com/office/drawing/2014/main" id="{09C2F3A9-5B65-4E29-B14B-1B19A8559AE1}"/>
              </a:ext>
            </a:extLst>
          </p:cNvPr>
          <p:cNvSpPr/>
          <p:nvPr/>
        </p:nvSpPr>
        <p:spPr>
          <a:xfrm>
            <a:off x="5958985" y="1880224"/>
            <a:ext cx="2533476" cy="1815545"/>
          </a:xfrm>
          <a:prstGeom prst="rect">
            <a:avLst/>
          </a:prstGeom>
          <a:noFill/>
          <a:ln w="63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sellaDiTesto 12">
            <a:extLst>
              <a:ext uri="{FF2B5EF4-FFF2-40B4-BE49-F238E27FC236}">
                <a16:creationId xmlns:a16="http://schemas.microsoft.com/office/drawing/2014/main" id="{60C151AA-EB6A-4631-8BB7-4D07A935E0F7}"/>
              </a:ext>
            </a:extLst>
          </p:cNvPr>
          <p:cNvSpPr txBox="1"/>
          <p:nvPr/>
        </p:nvSpPr>
        <p:spPr>
          <a:xfrm>
            <a:off x="563173" y="3977293"/>
            <a:ext cx="8152486" cy="830997"/>
          </a:xfrm>
          <a:prstGeom prst="rect">
            <a:avLst/>
          </a:prstGeom>
          <a:noFill/>
        </p:spPr>
        <p:txBody>
          <a:bodyPr wrap="square">
            <a:spAutoFit/>
          </a:bodyPr>
          <a:lstStyle/>
          <a:p>
            <a:r>
              <a:rPr lang="en-US" sz="1600" dirty="0">
                <a:solidFill>
                  <a:schemeClr val="accent4">
                    <a:lumMod val="50000"/>
                  </a:schemeClr>
                </a:solidFill>
                <a:latin typeface="+mj-lt"/>
              </a:rPr>
              <a:t>The results showed moderate efficacy of both Bt and Xn, whereas Xn secretions did not induce high mortality rate. However, in all tests significant effects were obtained only with treatment times longer than 32 hours.  </a:t>
            </a:r>
            <a:endParaRPr lang="it-IT" sz="1600" dirty="0">
              <a:solidFill>
                <a:schemeClr val="accent4">
                  <a:lumMod val="50000"/>
                </a:schemeClr>
              </a:solidFill>
              <a:latin typeface="+mj-lt"/>
            </a:endParaRPr>
          </a:p>
        </p:txBody>
      </p:sp>
      <p:pic>
        <p:nvPicPr>
          <p:cNvPr id="14" name="Audio 13">
            <a:hlinkClick r:id="" action="ppaction://media"/>
            <a:extLst>
              <a:ext uri="{FF2B5EF4-FFF2-40B4-BE49-F238E27FC236}">
                <a16:creationId xmlns:a16="http://schemas.microsoft.com/office/drawing/2014/main" id="{1AAD5344-A68B-48BB-A144-C8D1A48ED8D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104287480"/>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0514D7BC-A689-474C-B551-2CD0D5B18C9B}"/>
              </a:ext>
            </a:extLst>
          </p:cNvPr>
          <p:cNvSpPr/>
          <p:nvPr/>
        </p:nvSpPr>
        <p:spPr>
          <a:xfrm>
            <a:off x="850332" y="1688843"/>
            <a:ext cx="7539135" cy="74645"/>
          </a:xfrm>
          <a:prstGeom prst="rect">
            <a:avLst/>
          </a:prstGeom>
          <a:solidFill>
            <a:srgbClr val="E1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CCA3CC34-DE9A-4DC1-965B-153791B4312A}"/>
              </a:ext>
            </a:extLst>
          </p:cNvPr>
          <p:cNvSpPr txBox="1"/>
          <p:nvPr/>
        </p:nvSpPr>
        <p:spPr>
          <a:xfrm>
            <a:off x="732189" y="345150"/>
            <a:ext cx="8028353" cy="830997"/>
          </a:xfrm>
          <a:prstGeom prst="rect">
            <a:avLst/>
          </a:prstGeom>
          <a:noFill/>
        </p:spPr>
        <p:txBody>
          <a:bodyPr wrap="square">
            <a:spAutoFit/>
          </a:bodyPr>
          <a:lstStyle/>
          <a:p>
            <a:r>
              <a:rPr lang="en-US" sz="2400" dirty="0">
                <a:solidFill>
                  <a:schemeClr val="accent4">
                    <a:lumMod val="50000"/>
                  </a:schemeClr>
                </a:solidFill>
                <a:latin typeface="+mj-lt"/>
              </a:rPr>
              <a:t>Then we carried out the combined administrations to </a:t>
            </a:r>
            <a:r>
              <a:rPr lang="en-US" sz="2400" i="1" dirty="0">
                <a:solidFill>
                  <a:schemeClr val="accent4">
                    <a:lumMod val="50000"/>
                  </a:schemeClr>
                </a:solidFill>
                <a:latin typeface="+mj-lt"/>
              </a:rPr>
              <a:t>D. suzukii </a:t>
            </a:r>
            <a:r>
              <a:rPr lang="en-US" sz="2400" dirty="0">
                <a:solidFill>
                  <a:schemeClr val="accent4">
                    <a:lumMod val="50000"/>
                  </a:schemeClr>
                </a:solidFill>
                <a:latin typeface="+mj-lt"/>
              </a:rPr>
              <a:t>larvae</a:t>
            </a:r>
            <a:endParaRPr lang="it-IT" sz="2400" dirty="0">
              <a:solidFill>
                <a:schemeClr val="accent4">
                  <a:lumMod val="50000"/>
                </a:schemeClr>
              </a:solidFill>
              <a:latin typeface="+mj-lt"/>
            </a:endParaRPr>
          </a:p>
        </p:txBody>
      </p:sp>
      <p:graphicFrame>
        <p:nvGraphicFramePr>
          <p:cNvPr id="5" name="Oggetto 4">
            <a:extLst>
              <a:ext uri="{FF2B5EF4-FFF2-40B4-BE49-F238E27FC236}">
                <a16:creationId xmlns:a16="http://schemas.microsoft.com/office/drawing/2014/main" id="{57BDE233-2D30-4D02-BA71-6437D7B2E28E}"/>
              </a:ext>
            </a:extLst>
          </p:cNvPr>
          <p:cNvGraphicFramePr>
            <a:graphicFrameLocks noChangeAspect="1"/>
          </p:cNvGraphicFramePr>
          <p:nvPr>
            <p:extLst>
              <p:ext uri="{D42A27DB-BD31-4B8C-83A1-F6EECF244321}">
                <p14:modId xmlns:p14="http://schemas.microsoft.com/office/powerpoint/2010/main" val="152428724"/>
              </p:ext>
            </p:extLst>
          </p:nvPr>
        </p:nvGraphicFramePr>
        <p:xfrm>
          <a:off x="1004888" y="1433513"/>
          <a:ext cx="3097212" cy="2147887"/>
        </p:xfrm>
        <a:graphic>
          <a:graphicData uri="http://schemas.openxmlformats.org/presentationml/2006/ole">
            <mc:AlternateContent xmlns:mc="http://schemas.openxmlformats.org/markup-compatibility/2006">
              <mc:Choice xmlns:v="urn:schemas-microsoft-com:vml" Requires="v">
                <p:oleObj name="Prism 8" r:id="rId4" imgW="3801837" imgH="2465737" progId="Prism8.Document">
                  <p:embed/>
                </p:oleObj>
              </mc:Choice>
              <mc:Fallback>
                <p:oleObj name="Prism 8" r:id="rId4" imgW="3801837" imgH="2465737" progId="Prism8.Document">
                  <p:embed/>
                  <p:pic>
                    <p:nvPicPr>
                      <p:cNvPr id="2" name="Oggetto 1">
                        <a:extLst>
                          <a:ext uri="{FF2B5EF4-FFF2-40B4-BE49-F238E27FC236}">
                            <a16:creationId xmlns:a16="http://schemas.microsoft.com/office/drawing/2014/main" id="{D4F06C9E-8ED4-4713-9C6A-F6643483A7D1}"/>
                          </a:ext>
                        </a:extLst>
                      </p:cNvPr>
                      <p:cNvPicPr/>
                      <p:nvPr/>
                    </p:nvPicPr>
                    <p:blipFill>
                      <a:blip r:embed="rId5"/>
                      <a:stretch>
                        <a:fillRect/>
                      </a:stretch>
                    </p:blipFill>
                    <p:spPr>
                      <a:xfrm>
                        <a:off x="1004888" y="1433513"/>
                        <a:ext cx="3097212" cy="2147887"/>
                      </a:xfrm>
                      <a:prstGeom prst="rect">
                        <a:avLst/>
                      </a:prstGeom>
                    </p:spPr>
                  </p:pic>
                </p:oleObj>
              </mc:Fallback>
            </mc:AlternateContent>
          </a:graphicData>
        </a:graphic>
      </p:graphicFrame>
      <p:sp>
        <p:nvSpPr>
          <p:cNvPr id="6" name="CasellaDiTesto 5">
            <a:extLst>
              <a:ext uri="{FF2B5EF4-FFF2-40B4-BE49-F238E27FC236}">
                <a16:creationId xmlns:a16="http://schemas.microsoft.com/office/drawing/2014/main" id="{4F492DBA-60B2-49D4-BD44-57CF844F7801}"/>
              </a:ext>
            </a:extLst>
          </p:cNvPr>
          <p:cNvSpPr txBox="1"/>
          <p:nvPr/>
        </p:nvSpPr>
        <p:spPr>
          <a:xfrm>
            <a:off x="1531716" y="1312716"/>
            <a:ext cx="2378997" cy="276999"/>
          </a:xfrm>
          <a:prstGeom prst="rect">
            <a:avLst/>
          </a:prstGeom>
          <a:noFill/>
        </p:spPr>
        <p:txBody>
          <a:bodyPr wrap="square">
            <a:spAutoFit/>
          </a:bodyPr>
          <a:lstStyle/>
          <a:p>
            <a:r>
              <a:rPr lang="en-US" sz="1200" i="1" dirty="0">
                <a:solidFill>
                  <a:srgbClr val="323232"/>
                </a:solidFill>
                <a:latin typeface="+mj-lt"/>
              </a:rPr>
              <a:t>B. thuringiensis </a:t>
            </a:r>
            <a:r>
              <a:rPr lang="en-US" sz="1200" dirty="0">
                <a:solidFill>
                  <a:srgbClr val="323232"/>
                </a:solidFill>
                <a:latin typeface="+mj-lt"/>
              </a:rPr>
              <a:t>plus </a:t>
            </a:r>
            <a:r>
              <a:rPr lang="en-US" sz="1200" i="1" dirty="0">
                <a:solidFill>
                  <a:srgbClr val="323232"/>
                </a:solidFill>
                <a:latin typeface="+mj-lt"/>
              </a:rPr>
              <a:t>X. nematophila </a:t>
            </a:r>
            <a:endParaRPr lang="en-US" sz="1200" i="1" dirty="0">
              <a:solidFill>
                <a:srgbClr val="323232"/>
              </a:solidFill>
            </a:endParaRPr>
          </a:p>
        </p:txBody>
      </p:sp>
      <p:graphicFrame>
        <p:nvGraphicFramePr>
          <p:cNvPr id="7" name="Oggetto 6">
            <a:extLst>
              <a:ext uri="{FF2B5EF4-FFF2-40B4-BE49-F238E27FC236}">
                <a16:creationId xmlns:a16="http://schemas.microsoft.com/office/drawing/2014/main" id="{1118F8D3-92B5-402D-9B11-DB2DE917AEA3}"/>
              </a:ext>
            </a:extLst>
          </p:cNvPr>
          <p:cNvGraphicFramePr>
            <a:graphicFrameLocks noChangeAspect="1"/>
          </p:cNvGraphicFramePr>
          <p:nvPr>
            <p:extLst>
              <p:ext uri="{D42A27DB-BD31-4B8C-83A1-F6EECF244321}">
                <p14:modId xmlns:p14="http://schemas.microsoft.com/office/powerpoint/2010/main" val="1092229528"/>
              </p:ext>
            </p:extLst>
          </p:nvPr>
        </p:nvGraphicFramePr>
        <p:xfrm>
          <a:off x="4789488" y="1447800"/>
          <a:ext cx="3109912" cy="2133600"/>
        </p:xfrm>
        <a:graphic>
          <a:graphicData uri="http://schemas.openxmlformats.org/presentationml/2006/ole">
            <mc:AlternateContent xmlns:mc="http://schemas.openxmlformats.org/markup-compatibility/2006">
              <mc:Choice xmlns:v="urn:schemas-microsoft-com:vml" Requires="v">
                <p:oleObj name="Prism 8" r:id="rId6" imgW="3807956" imgH="2450259" progId="Prism8.Document">
                  <p:embed/>
                </p:oleObj>
              </mc:Choice>
              <mc:Fallback>
                <p:oleObj name="Prism 8" r:id="rId6" imgW="3807956" imgH="2450259" progId="Prism8.Document">
                  <p:embed/>
                  <p:pic>
                    <p:nvPicPr>
                      <p:cNvPr id="10" name="Oggetto 9">
                        <a:extLst>
                          <a:ext uri="{FF2B5EF4-FFF2-40B4-BE49-F238E27FC236}">
                            <a16:creationId xmlns:a16="http://schemas.microsoft.com/office/drawing/2014/main" id="{D06A3087-4967-4687-8F06-EEF2B79CCEF9}"/>
                          </a:ext>
                        </a:extLst>
                      </p:cNvPr>
                      <p:cNvPicPr/>
                      <p:nvPr/>
                    </p:nvPicPr>
                    <p:blipFill>
                      <a:blip r:embed="rId7"/>
                      <a:stretch>
                        <a:fillRect/>
                      </a:stretch>
                    </p:blipFill>
                    <p:spPr>
                      <a:xfrm>
                        <a:off x="4789488" y="1447800"/>
                        <a:ext cx="3109912" cy="2133600"/>
                      </a:xfrm>
                      <a:prstGeom prst="rect">
                        <a:avLst/>
                      </a:prstGeom>
                    </p:spPr>
                  </p:pic>
                </p:oleObj>
              </mc:Fallback>
            </mc:AlternateContent>
          </a:graphicData>
        </a:graphic>
      </p:graphicFrame>
      <p:sp>
        <p:nvSpPr>
          <p:cNvPr id="8" name="CasellaDiTesto 7">
            <a:extLst>
              <a:ext uri="{FF2B5EF4-FFF2-40B4-BE49-F238E27FC236}">
                <a16:creationId xmlns:a16="http://schemas.microsoft.com/office/drawing/2014/main" id="{F17F6334-ACDA-4A93-9C22-9999D7B848AA}"/>
              </a:ext>
            </a:extLst>
          </p:cNvPr>
          <p:cNvSpPr txBox="1"/>
          <p:nvPr/>
        </p:nvSpPr>
        <p:spPr>
          <a:xfrm>
            <a:off x="5305904" y="1312716"/>
            <a:ext cx="2378997" cy="276999"/>
          </a:xfrm>
          <a:prstGeom prst="rect">
            <a:avLst/>
          </a:prstGeom>
          <a:noFill/>
        </p:spPr>
        <p:txBody>
          <a:bodyPr wrap="square">
            <a:spAutoFit/>
          </a:bodyPr>
          <a:lstStyle/>
          <a:p>
            <a:r>
              <a:rPr lang="en-US" sz="1200" i="1" dirty="0">
                <a:solidFill>
                  <a:srgbClr val="323232"/>
                </a:solidFill>
                <a:latin typeface="+mj-lt"/>
              </a:rPr>
              <a:t>B. thuringiensis </a:t>
            </a:r>
            <a:r>
              <a:rPr lang="en-US" sz="1200" dirty="0">
                <a:solidFill>
                  <a:srgbClr val="323232"/>
                </a:solidFill>
                <a:latin typeface="+mj-lt"/>
              </a:rPr>
              <a:t>plus Xn secretions </a:t>
            </a:r>
            <a:endParaRPr lang="en-US" sz="1200" dirty="0">
              <a:solidFill>
                <a:srgbClr val="323232"/>
              </a:solidFill>
            </a:endParaRPr>
          </a:p>
        </p:txBody>
      </p:sp>
      <p:sp>
        <p:nvSpPr>
          <p:cNvPr id="9" name="CasellaDiTesto 8">
            <a:extLst>
              <a:ext uri="{FF2B5EF4-FFF2-40B4-BE49-F238E27FC236}">
                <a16:creationId xmlns:a16="http://schemas.microsoft.com/office/drawing/2014/main" id="{DDE08184-ECBC-4494-A39B-79CAE2F2D2FD}"/>
              </a:ext>
            </a:extLst>
          </p:cNvPr>
          <p:cNvSpPr txBox="1"/>
          <p:nvPr/>
        </p:nvSpPr>
        <p:spPr>
          <a:xfrm>
            <a:off x="1442415" y="3596859"/>
            <a:ext cx="2378997" cy="830997"/>
          </a:xfrm>
          <a:prstGeom prst="rect">
            <a:avLst/>
          </a:prstGeom>
          <a:noFill/>
        </p:spPr>
        <p:txBody>
          <a:bodyPr wrap="square">
            <a:spAutoFit/>
          </a:bodyPr>
          <a:lstStyle/>
          <a:p>
            <a:r>
              <a:rPr lang="en-US" sz="1200" i="1" dirty="0">
                <a:solidFill>
                  <a:srgbClr val="323232"/>
                </a:solidFill>
                <a:latin typeface="+mj-lt"/>
              </a:rPr>
              <a:t>B. thuringiensis </a:t>
            </a:r>
            <a:r>
              <a:rPr lang="en-US" sz="1200" dirty="0">
                <a:solidFill>
                  <a:srgbClr val="323232"/>
                </a:solidFill>
                <a:latin typeface="+mj-lt"/>
              </a:rPr>
              <a:t>and </a:t>
            </a:r>
            <a:r>
              <a:rPr lang="en-US" sz="1200" i="1" dirty="0">
                <a:solidFill>
                  <a:srgbClr val="323232"/>
                </a:solidFill>
                <a:latin typeface="+mj-lt"/>
              </a:rPr>
              <a:t>X. nematophila</a:t>
            </a:r>
          </a:p>
          <a:p>
            <a:r>
              <a:rPr lang="en-US" sz="1200" dirty="0">
                <a:solidFill>
                  <a:srgbClr val="323232"/>
                </a:solidFill>
                <a:latin typeface="+mj-lt"/>
              </a:rPr>
              <a:t>were added concurrently to Agar traps and the lethal effects were evaluated at various times.</a:t>
            </a:r>
            <a:endParaRPr lang="en-US" sz="1200" dirty="0">
              <a:solidFill>
                <a:srgbClr val="323232"/>
              </a:solidFill>
            </a:endParaRPr>
          </a:p>
        </p:txBody>
      </p:sp>
      <p:sp>
        <p:nvSpPr>
          <p:cNvPr id="10" name="CasellaDiTesto 9">
            <a:extLst>
              <a:ext uri="{FF2B5EF4-FFF2-40B4-BE49-F238E27FC236}">
                <a16:creationId xmlns:a16="http://schemas.microsoft.com/office/drawing/2014/main" id="{09631465-B3A3-4B8E-909E-ED24D32616FC}"/>
              </a:ext>
            </a:extLst>
          </p:cNvPr>
          <p:cNvSpPr txBox="1"/>
          <p:nvPr/>
        </p:nvSpPr>
        <p:spPr>
          <a:xfrm>
            <a:off x="5252895" y="3605568"/>
            <a:ext cx="2378997" cy="830997"/>
          </a:xfrm>
          <a:prstGeom prst="rect">
            <a:avLst/>
          </a:prstGeom>
          <a:noFill/>
        </p:spPr>
        <p:txBody>
          <a:bodyPr wrap="square">
            <a:spAutoFit/>
          </a:bodyPr>
          <a:lstStyle/>
          <a:p>
            <a:r>
              <a:rPr lang="en-US" sz="1200" i="1" dirty="0">
                <a:solidFill>
                  <a:srgbClr val="323232"/>
                </a:solidFill>
                <a:latin typeface="+mj-lt"/>
              </a:rPr>
              <a:t>B. thuringiensis </a:t>
            </a:r>
            <a:r>
              <a:rPr lang="en-US" sz="1200" dirty="0">
                <a:solidFill>
                  <a:srgbClr val="323232"/>
                </a:solidFill>
                <a:latin typeface="+mj-lt"/>
              </a:rPr>
              <a:t>and </a:t>
            </a:r>
            <a:r>
              <a:rPr lang="en-US" sz="1200" i="1" dirty="0">
                <a:solidFill>
                  <a:srgbClr val="323232"/>
                </a:solidFill>
                <a:latin typeface="+mj-lt"/>
              </a:rPr>
              <a:t>X. nematophila </a:t>
            </a:r>
            <a:r>
              <a:rPr lang="en-US" sz="1200" dirty="0">
                <a:solidFill>
                  <a:srgbClr val="323232"/>
                </a:solidFill>
                <a:latin typeface="+mj-lt"/>
              </a:rPr>
              <a:t>secretions were added concurrently to Agar traps and the lethal effects were evaluated at various times.</a:t>
            </a:r>
            <a:endParaRPr lang="en-US" sz="1200" dirty="0">
              <a:solidFill>
                <a:srgbClr val="323232"/>
              </a:solidFill>
            </a:endParaRPr>
          </a:p>
        </p:txBody>
      </p:sp>
      <p:sp>
        <p:nvSpPr>
          <p:cNvPr id="12" name="CasellaDiTesto 11">
            <a:extLst>
              <a:ext uri="{FF2B5EF4-FFF2-40B4-BE49-F238E27FC236}">
                <a16:creationId xmlns:a16="http://schemas.microsoft.com/office/drawing/2014/main" id="{6D0F4EA1-AF6C-4DB7-BB61-7E76A09CE6EE}"/>
              </a:ext>
            </a:extLst>
          </p:cNvPr>
          <p:cNvSpPr txBox="1"/>
          <p:nvPr/>
        </p:nvSpPr>
        <p:spPr>
          <a:xfrm>
            <a:off x="1106300" y="4714287"/>
            <a:ext cx="6931400" cy="830997"/>
          </a:xfrm>
          <a:prstGeom prst="rect">
            <a:avLst/>
          </a:prstGeom>
          <a:noFill/>
        </p:spPr>
        <p:txBody>
          <a:bodyPr wrap="square">
            <a:spAutoFit/>
          </a:bodyPr>
          <a:lstStyle/>
          <a:p>
            <a:r>
              <a:rPr lang="en-US" sz="1600" dirty="0">
                <a:solidFill>
                  <a:srgbClr val="323232"/>
                </a:solidFill>
                <a:latin typeface="+mj-lt"/>
              </a:rPr>
              <a:t>The data obtained from the combination of bioinsecticides show that, compared to single administrations, there is a significant increase in mortality, and above all, there is a high effectiveness in a considerably shorter time.</a:t>
            </a:r>
            <a:endParaRPr lang="en-US" sz="1600" dirty="0"/>
          </a:p>
        </p:txBody>
      </p:sp>
      <p:pic>
        <p:nvPicPr>
          <p:cNvPr id="14" name="Audio 13">
            <a:hlinkClick r:id="" action="ppaction://media"/>
            <a:extLst>
              <a:ext uri="{FF2B5EF4-FFF2-40B4-BE49-F238E27FC236}">
                <a16:creationId xmlns:a16="http://schemas.microsoft.com/office/drawing/2014/main" id="{946C3F14-153A-48ED-ABD5-A1E90DCB36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28568888"/>
      </p:ext>
    </p:extLst>
  </p:cSld>
  <p:clrMapOvr>
    <a:masterClrMapping/>
  </p:clrMapOvr>
  <mc:AlternateContent xmlns:mc="http://schemas.openxmlformats.org/markup-compatibility/2006" xmlns:p14="http://schemas.microsoft.com/office/powerpoint/2010/main">
    <mc:Choice Requires="p14">
      <p:transition spd="slow" p14:dur="2000" advTm="50000"/>
    </mc:Choice>
    <mc:Fallback xmlns="">
      <p:transition spd="slow"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0514D7BC-A689-474C-B551-2CD0D5B18C9B}"/>
              </a:ext>
            </a:extLst>
          </p:cNvPr>
          <p:cNvSpPr/>
          <p:nvPr/>
        </p:nvSpPr>
        <p:spPr>
          <a:xfrm>
            <a:off x="855415" y="1699996"/>
            <a:ext cx="7539135" cy="74645"/>
          </a:xfrm>
          <a:prstGeom prst="rect">
            <a:avLst/>
          </a:prstGeom>
          <a:solidFill>
            <a:srgbClr val="E1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6B9AB18F-ACF5-4027-BE78-06AF84352C6A}"/>
              </a:ext>
            </a:extLst>
          </p:cNvPr>
          <p:cNvSpPr txBox="1"/>
          <p:nvPr/>
        </p:nvSpPr>
        <p:spPr>
          <a:xfrm>
            <a:off x="729303" y="383296"/>
            <a:ext cx="8088036" cy="830997"/>
          </a:xfrm>
          <a:prstGeom prst="rect">
            <a:avLst/>
          </a:prstGeom>
          <a:noFill/>
        </p:spPr>
        <p:txBody>
          <a:bodyPr wrap="square">
            <a:spAutoFit/>
          </a:bodyPr>
          <a:lstStyle/>
          <a:p>
            <a:r>
              <a:rPr lang="en-US" sz="2400" dirty="0">
                <a:solidFill>
                  <a:schemeClr val="accent4">
                    <a:lumMod val="50000"/>
                  </a:schemeClr>
                </a:solidFill>
                <a:latin typeface="+mj-lt"/>
              </a:rPr>
              <a:t>A possible interference between the two pathogens have been investigated by co-cultures in the presence of their secretions</a:t>
            </a:r>
            <a:endParaRPr lang="it-IT" sz="2400" dirty="0">
              <a:solidFill>
                <a:schemeClr val="accent4">
                  <a:lumMod val="50000"/>
                </a:schemeClr>
              </a:solidFill>
              <a:latin typeface="+mj-lt"/>
            </a:endParaRPr>
          </a:p>
        </p:txBody>
      </p:sp>
      <p:graphicFrame>
        <p:nvGraphicFramePr>
          <p:cNvPr id="6" name="Tabella 5">
            <a:extLst>
              <a:ext uri="{FF2B5EF4-FFF2-40B4-BE49-F238E27FC236}">
                <a16:creationId xmlns:a16="http://schemas.microsoft.com/office/drawing/2014/main" id="{6DC2F729-7E2B-4878-B461-270FEB5ABB5E}"/>
              </a:ext>
            </a:extLst>
          </p:cNvPr>
          <p:cNvGraphicFramePr>
            <a:graphicFrameLocks noGrp="1"/>
          </p:cNvGraphicFramePr>
          <p:nvPr>
            <p:extLst>
              <p:ext uri="{D42A27DB-BD31-4B8C-83A1-F6EECF244321}">
                <p14:modId xmlns:p14="http://schemas.microsoft.com/office/powerpoint/2010/main" val="4191622957"/>
              </p:ext>
            </p:extLst>
          </p:nvPr>
        </p:nvGraphicFramePr>
        <p:xfrm>
          <a:off x="6058035" y="2097976"/>
          <a:ext cx="2625767" cy="914400"/>
        </p:xfrm>
        <a:graphic>
          <a:graphicData uri="http://schemas.openxmlformats.org/drawingml/2006/table">
            <a:tbl>
              <a:tblPr firstRow="1" firstCol="1" bandRow="1"/>
              <a:tblGrid>
                <a:gridCol w="781468">
                  <a:extLst>
                    <a:ext uri="{9D8B030D-6E8A-4147-A177-3AD203B41FA5}">
                      <a16:colId xmlns:a16="http://schemas.microsoft.com/office/drawing/2014/main" val="1579579375"/>
                    </a:ext>
                  </a:extLst>
                </a:gridCol>
                <a:gridCol w="1844299">
                  <a:extLst>
                    <a:ext uri="{9D8B030D-6E8A-4147-A177-3AD203B41FA5}">
                      <a16:colId xmlns:a16="http://schemas.microsoft.com/office/drawing/2014/main" val="4036204247"/>
                    </a:ext>
                  </a:extLst>
                </a:gridCol>
              </a:tblGrid>
              <a:tr h="304800">
                <a:tc>
                  <a:txBody>
                    <a:bodyPr/>
                    <a:lstStyle/>
                    <a:p>
                      <a:pPr algn="ctr">
                        <a:lnSpc>
                          <a:spcPct val="107000"/>
                        </a:lnSpc>
                        <a:spcAft>
                          <a:spcPts val="800"/>
                        </a:spcAft>
                      </a:pPr>
                      <a:endParaRPr lang="en-GB" sz="1000" dirty="0">
                        <a:solidFill>
                          <a:srgbClr val="666666"/>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lnSpc>
                          <a:spcPct val="100000"/>
                        </a:lnSpc>
                        <a:spcAft>
                          <a:spcPts val="0"/>
                        </a:spcAft>
                      </a:pPr>
                      <a:r>
                        <a:rPr lang="en-GB" sz="1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CFU/mL (means </a:t>
                      </a:r>
                      <a:r>
                        <a:rPr lang="en-GB" sz="1000" dirty="0">
                          <a:solidFill>
                            <a:srgbClr val="666666"/>
                          </a:solidFill>
                          <a:effectLst/>
                          <a:latin typeface="Calibri" panose="020F0502020204030204" pitchFamily="34" charset="0"/>
                          <a:ea typeface="Calibri" panose="020F0502020204030204" pitchFamily="34" charset="0"/>
                          <a:cs typeface="Calibri" panose="020F0502020204030204" pitchFamily="34" charset="0"/>
                        </a:rPr>
                        <a:t>± </a:t>
                      </a:r>
                      <a:r>
                        <a:rPr lang="en-GB" sz="1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SE n=3)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0105106"/>
                  </a:ext>
                </a:extLst>
              </a:tr>
              <a:tr h="304800">
                <a:tc>
                  <a:txBody>
                    <a:bodyPr/>
                    <a:lstStyle/>
                    <a:p>
                      <a:pPr algn="ctr">
                        <a:lnSpc>
                          <a:spcPct val="107000"/>
                        </a:lnSpc>
                        <a:spcAft>
                          <a:spcPts val="800"/>
                        </a:spcAft>
                      </a:pPr>
                      <a:r>
                        <a:rPr lang="en-GB" sz="1000" dirty="0">
                          <a:solidFill>
                            <a:srgbClr val="666666"/>
                          </a:solidFill>
                          <a:effectLst/>
                          <a:latin typeface="Calibri" panose="020F0502020204030204" pitchFamily="34" charset="0"/>
                          <a:ea typeface="Calibri" panose="020F0502020204030204" pitchFamily="34" charset="0"/>
                          <a:cs typeface="Calibri" panose="020F0502020204030204" pitchFamily="34" charset="0"/>
                        </a:rPr>
                        <a:t>Bt t3*</a:t>
                      </a:r>
                      <a:endParaRPr lang="en-GB" sz="1000" dirty="0">
                        <a:solidFill>
                          <a:srgbClr val="666666"/>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GB" sz="1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6.65 x10</a:t>
                      </a:r>
                      <a:r>
                        <a:rPr lang="en-GB" sz="1000" baseline="30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6</a:t>
                      </a:r>
                      <a:r>
                        <a:rPr lang="en-GB" sz="1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 </a:t>
                      </a:r>
                      <a:r>
                        <a:rPr lang="en-GB" sz="1000" dirty="0">
                          <a:solidFill>
                            <a:srgbClr val="666666"/>
                          </a:solidFill>
                          <a:effectLst/>
                          <a:latin typeface="Calibri" panose="020F0502020204030204" pitchFamily="34" charset="0"/>
                          <a:ea typeface="Calibri" panose="020F0502020204030204" pitchFamily="34" charset="0"/>
                          <a:cs typeface="Calibri" panose="020F0502020204030204" pitchFamily="34" charset="0"/>
                        </a:rPr>
                        <a:t>± </a:t>
                      </a:r>
                      <a:r>
                        <a:rPr lang="en-GB" sz="1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1.3x10</a:t>
                      </a:r>
                      <a:r>
                        <a:rPr lang="en-GB" sz="1000" baseline="30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5</a:t>
                      </a:r>
                      <a:endParaRPr lang="en-GB" sz="1000" dirty="0">
                        <a:solidFill>
                          <a:srgbClr val="666666"/>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9756579"/>
                  </a:ext>
                </a:extLst>
              </a:tr>
              <a:tr h="304800">
                <a:tc>
                  <a:txBody>
                    <a:bodyPr/>
                    <a:lstStyle/>
                    <a:p>
                      <a:pPr algn="ctr">
                        <a:lnSpc>
                          <a:spcPct val="107000"/>
                        </a:lnSpc>
                        <a:spcAft>
                          <a:spcPts val="800"/>
                        </a:spcAft>
                      </a:pPr>
                      <a:r>
                        <a:rPr lang="en-GB" sz="1000" dirty="0">
                          <a:solidFill>
                            <a:srgbClr val="666666"/>
                          </a:solidFill>
                          <a:effectLst/>
                          <a:latin typeface="Calibri" panose="020F0502020204030204" pitchFamily="34" charset="0"/>
                          <a:ea typeface="Calibri" panose="020F0502020204030204" pitchFamily="34" charset="0"/>
                          <a:cs typeface="Calibri" panose="020F0502020204030204" pitchFamily="34" charset="0"/>
                        </a:rPr>
                        <a:t>Bt+Sec</a:t>
                      </a:r>
                      <a:r>
                        <a:rPr lang="en-GB" sz="1000" baseline="-25000" dirty="0">
                          <a:solidFill>
                            <a:srgbClr val="666666"/>
                          </a:solidFill>
                          <a:effectLst/>
                          <a:latin typeface="Calibri" panose="020F0502020204030204" pitchFamily="34" charset="0"/>
                          <a:ea typeface="Calibri" panose="020F0502020204030204" pitchFamily="34" charset="0"/>
                          <a:cs typeface="Calibri" panose="020F0502020204030204" pitchFamily="34" charset="0"/>
                        </a:rPr>
                        <a:t>Xn</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GB" sz="1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2.08x10</a:t>
                      </a:r>
                      <a:r>
                        <a:rPr lang="en-GB" sz="1000" baseline="30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6 </a:t>
                      </a:r>
                      <a:r>
                        <a:rPr lang="en-GB" sz="1000" dirty="0">
                          <a:solidFill>
                            <a:srgbClr val="666666"/>
                          </a:solidFill>
                          <a:effectLst/>
                          <a:latin typeface="Calibri" panose="020F0502020204030204" pitchFamily="34" charset="0"/>
                          <a:ea typeface="Calibri" panose="020F0502020204030204" pitchFamily="34" charset="0"/>
                          <a:cs typeface="Calibri" panose="020F0502020204030204" pitchFamily="34" charset="0"/>
                        </a:rPr>
                        <a:t>±</a:t>
                      </a:r>
                      <a:r>
                        <a:rPr lang="en-GB" sz="1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 7.0x10</a:t>
                      </a:r>
                      <a:r>
                        <a:rPr lang="en-GB" sz="1000" baseline="30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4</a:t>
                      </a:r>
                      <a:endParaRPr lang="en-GB" sz="1000" dirty="0">
                        <a:solidFill>
                          <a:srgbClr val="666666"/>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7638254"/>
                  </a:ext>
                </a:extLst>
              </a:tr>
            </a:tbl>
          </a:graphicData>
        </a:graphic>
      </p:graphicFrame>
      <p:graphicFrame>
        <p:nvGraphicFramePr>
          <p:cNvPr id="2" name="Oggetto 1">
            <a:extLst>
              <a:ext uri="{FF2B5EF4-FFF2-40B4-BE49-F238E27FC236}">
                <a16:creationId xmlns:a16="http://schemas.microsoft.com/office/drawing/2014/main" id="{8CF6639E-AAA1-4CEE-9F62-87FCC7703E8F}"/>
              </a:ext>
            </a:extLst>
          </p:cNvPr>
          <p:cNvGraphicFramePr>
            <a:graphicFrameLocks noChangeAspect="1"/>
          </p:cNvGraphicFramePr>
          <p:nvPr>
            <p:extLst>
              <p:ext uri="{D42A27DB-BD31-4B8C-83A1-F6EECF244321}">
                <p14:modId xmlns:p14="http://schemas.microsoft.com/office/powerpoint/2010/main" val="2269521332"/>
              </p:ext>
            </p:extLst>
          </p:nvPr>
        </p:nvGraphicFramePr>
        <p:xfrm>
          <a:off x="3186113" y="1765300"/>
          <a:ext cx="2952750" cy="1892300"/>
        </p:xfrm>
        <a:graphic>
          <a:graphicData uri="http://schemas.openxmlformats.org/presentationml/2006/ole">
            <mc:AlternateContent xmlns:mc="http://schemas.openxmlformats.org/markup-compatibility/2006">
              <mc:Choice xmlns:v="urn:schemas-microsoft-com:vml" Requires="v">
                <p:oleObj name="Prism 8" r:id="rId4" imgW="3443683" imgH="2209444" progId="Prism8.Document">
                  <p:embed/>
                </p:oleObj>
              </mc:Choice>
              <mc:Fallback>
                <p:oleObj name="Prism 8" r:id="rId4" imgW="3443683" imgH="2209444" progId="Prism8.Document">
                  <p:embed/>
                  <p:pic>
                    <p:nvPicPr>
                      <p:cNvPr id="0" name=""/>
                      <p:cNvPicPr/>
                      <p:nvPr/>
                    </p:nvPicPr>
                    <p:blipFill>
                      <a:blip r:embed="rId5"/>
                      <a:stretch>
                        <a:fillRect/>
                      </a:stretch>
                    </p:blipFill>
                    <p:spPr>
                      <a:xfrm>
                        <a:off x="3186113" y="1765300"/>
                        <a:ext cx="2952750" cy="1892300"/>
                      </a:xfrm>
                      <a:prstGeom prst="rect">
                        <a:avLst/>
                      </a:prstGeom>
                    </p:spPr>
                  </p:pic>
                </p:oleObj>
              </mc:Fallback>
            </mc:AlternateContent>
          </a:graphicData>
        </a:graphic>
      </p:graphicFrame>
      <p:graphicFrame>
        <p:nvGraphicFramePr>
          <p:cNvPr id="7" name="Oggetto 6">
            <a:extLst>
              <a:ext uri="{FF2B5EF4-FFF2-40B4-BE49-F238E27FC236}">
                <a16:creationId xmlns:a16="http://schemas.microsoft.com/office/drawing/2014/main" id="{3FA6F501-6F6A-4D47-A4AA-BB529EB6FF91}"/>
              </a:ext>
            </a:extLst>
          </p:cNvPr>
          <p:cNvGraphicFramePr>
            <a:graphicFrameLocks noChangeAspect="1"/>
          </p:cNvGraphicFramePr>
          <p:nvPr>
            <p:extLst>
              <p:ext uri="{D42A27DB-BD31-4B8C-83A1-F6EECF244321}">
                <p14:modId xmlns:p14="http://schemas.microsoft.com/office/powerpoint/2010/main" val="4041487791"/>
              </p:ext>
            </p:extLst>
          </p:nvPr>
        </p:nvGraphicFramePr>
        <p:xfrm>
          <a:off x="3211335" y="3708491"/>
          <a:ext cx="2952348" cy="2100265"/>
        </p:xfrm>
        <a:graphic>
          <a:graphicData uri="http://schemas.openxmlformats.org/presentationml/2006/ole">
            <mc:AlternateContent xmlns:mc="http://schemas.openxmlformats.org/markup-compatibility/2006">
              <mc:Choice xmlns:v="urn:schemas-microsoft-com:vml" Requires="v">
                <p:oleObj name="Prism 8" r:id="rId6" imgW="3443683" imgH="2450259" progId="Prism8.Document">
                  <p:embed/>
                </p:oleObj>
              </mc:Choice>
              <mc:Fallback>
                <p:oleObj name="Prism 8" r:id="rId6" imgW="3443683" imgH="2450259" progId="Prism8.Document">
                  <p:embed/>
                  <p:pic>
                    <p:nvPicPr>
                      <p:cNvPr id="0" name=""/>
                      <p:cNvPicPr/>
                      <p:nvPr/>
                    </p:nvPicPr>
                    <p:blipFill>
                      <a:blip r:embed="rId7"/>
                      <a:stretch>
                        <a:fillRect/>
                      </a:stretch>
                    </p:blipFill>
                    <p:spPr>
                      <a:xfrm>
                        <a:off x="3211335" y="3708491"/>
                        <a:ext cx="2952348" cy="2100265"/>
                      </a:xfrm>
                      <a:prstGeom prst="rect">
                        <a:avLst/>
                      </a:prstGeom>
                    </p:spPr>
                  </p:pic>
                </p:oleObj>
              </mc:Fallback>
            </mc:AlternateContent>
          </a:graphicData>
        </a:graphic>
      </p:graphicFrame>
      <p:graphicFrame>
        <p:nvGraphicFramePr>
          <p:cNvPr id="8" name="Tabella 7">
            <a:extLst>
              <a:ext uri="{FF2B5EF4-FFF2-40B4-BE49-F238E27FC236}">
                <a16:creationId xmlns:a16="http://schemas.microsoft.com/office/drawing/2014/main" id="{DF1C07E0-08CE-4529-AF8E-39357499EC62}"/>
              </a:ext>
            </a:extLst>
          </p:cNvPr>
          <p:cNvGraphicFramePr>
            <a:graphicFrameLocks noGrp="1"/>
          </p:cNvGraphicFramePr>
          <p:nvPr>
            <p:extLst>
              <p:ext uri="{D42A27DB-BD31-4B8C-83A1-F6EECF244321}">
                <p14:modId xmlns:p14="http://schemas.microsoft.com/office/powerpoint/2010/main" val="285330125"/>
              </p:ext>
            </p:extLst>
          </p:nvPr>
        </p:nvGraphicFramePr>
        <p:xfrm>
          <a:off x="6034365" y="4221237"/>
          <a:ext cx="2626201" cy="914400"/>
        </p:xfrm>
        <a:graphic>
          <a:graphicData uri="http://schemas.openxmlformats.org/drawingml/2006/table">
            <a:tbl>
              <a:tblPr firstRow="1" firstCol="1" bandRow="1"/>
              <a:tblGrid>
                <a:gridCol w="781902">
                  <a:extLst>
                    <a:ext uri="{9D8B030D-6E8A-4147-A177-3AD203B41FA5}">
                      <a16:colId xmlns:a16="http://schemas.microsoft.com/office/drawing/2014/main" val="1259545765"/>
                    </a:ext>
                  </a:extLst>
                </a:gridCol>
                <a:gridCol w="1844299">
                  <a:extLst>
                    <a:ext uri="{9D8B030D-6E8A-4147-A177-3AD203B41FA5}">
                      <a16:colId xmlns:a16="http://schemas.microsoft.com/office/drawing/2014/main" val="282554370"/>
                    </a:ext>
                  </a:extLst>
                </a:gridCol>
              </a:tblGrid>
              <a:tr h="304800">
                <a:tc>
                  <a:txBody>
                    <a:bodyPr/>
                    <a:lstStyle/>
                    <a:p>
                      <a:pPr algn="ctr">
                        <a:lnSpc>
                          <a:spcPct val="107000"/>
                        </a:lnSpc>
                        <a:spcAft>
                          <a:spcPts val="800"/>
                        </a:spcAft>
                      </a:pPr>
                      <a:r>
                        <a:rPr lang="en-GB" sz="1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GB" sz="1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CFU/mL (means </a:t>
                      </a:r>
                      <a:r>
                        <a:rPr lang="en-GB" sz="1000" dirty="0">
                          <a:solidFill>
                            <a:srgbClr val="666666"/>
                          </a:solidFill>
                          <a:effectLst/>
                          <a:latin typeface="Calibri" panose="020F0502020204030204" pitchFamily="34" charset="0"/>
                          <a:ea typeface="Calibri" panose="020F0502020204030204" pitchFamily="34" charset="0"/>
                          <a:cs typeface="Calibri" panose="020F0502020204030204" pitchFamily="34" charset="0"/>
                        </a:rPr>
                        <a:t>± </a:t>
                      </a:r>
                      <a:r>
                        <a:rPr lang="en-GB" sz="1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SE n=3)</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0708383"/>
                  </a:ext>
                </a:extLst>
              </a:tr>
              <a:tr h="304800">
                <a:tc>
                  <a:txBody>
                    <a:bodyPr/>
                    <a:lstStyle/>
                    <a:p>
                      <a:pPr algn="ctr">
                        <a:lnSpc>
                          <a:spcPct val="107000"/>
                        </a:lnSpc>
                        <a:spcAft>
                          <a:spcPts val="800"/>
                        </a:spcAft>
                      </a:pPr>
                      <a:r>
                        <a:rPr lang="en-GB" sz="1000">
                          <a:solidFill>
                            <a:srgbClr val="666666"/>
                          </a:solidFill>
                          <a:effectLst/>
                          <a:latin typeface="Calibri" panose="020F0502020204030204" pitchFamily="34" charset="0"/>
                          <a:ea typeface="Calibri" panose="020F0502020204030204" pitchFamily="34" charset="0"/>
                          <a:cs typeface="Calibri" panose="020F0502020204030204" pitchFamily="34" charset="0"/>
                        </a:rPr>
                        <a:t>Xn t3</a:t>
                      </a:r>
                      <a:endParaRPr lang="en-GB" sz="1000">
                        <a:solidFill>
                          <a:srgbClr val="666666"/>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GB" sz="1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2.2 x10</a:t>
                      </a:r>
                      <a:r>
                        <a:rPr lang="en-GB" sz="1000" baseline="30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6</a:t>
                      </a:r>
                      <a:r>
                        <a:rPr lang="en-GB" sz="1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 </a:t>
                      </a:r>
                      <a:r>
                        <a:rPr lang="en-GB" sz="1000" dirty="0">
                          <a:solidFill>
                            <a:srgbClr val="666666"/>
                          </a:solidFill>
                          <a:effectLst/>
                          <a:latin typeface="Calibri" panose="020F0502020204030204" pitchFamily="34" charset="0"/>
                          <a:ea typeface="Calibri" panose="020F0502020204030204" pitchFamily="34" charset="0"/>
                          <a:cs typeface="Calibri" panose="020F0502020204030204" pitchFamily="34" charset="0"/>
                        </a:rPr>
                        <a:t>± 3.9</a:t>
                      </a:r>
                      <a:r>
                        <a:rPr lang="en-GB" sz="1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x10</a:t>
                      </a:r>
                      <a:r>
                        <a:rPr lang="en-GB" sz="1000" baseline="30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5</a:t>
                      </a:r>
                      <a:endParaRPr lang="en-GB" sz="1000" dirty="0">
                        <a:solidFill>
                          <a:srgbClr val="666666"/>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00586696"/>
                  </a:ext>
                </a:extLst>
              </a:tr>
              <a:tr h="304800">
                <a:tc>
                  <a:txBody>
                    <a:bodyPr/>
                    <a:lstStyle/>
                    <a:p>
                      <a:pPr algn="ctr">
                        <a:lnSpc>
                          <a:spcPct val="107000"/>
                        </a:lnSpc>
                        <a:spcAft>
                          <a:spcPts val="800"/>
                        </a:spcAft>
                      </a:pPr>
                      <a:r>
                        <a:rPr lang="en-GB" sz="1000" dirty="0">
                          <a:solidFill>
                            <a:srgbClr val="666666"/>
                          </a:solidFill>
                          <a:effectLst/>
                          <a:latin typeface="Calibri" panose="020F0502020204030204" pitchFamily="34" charset="0"/>
                          <a:ea typeface="Calibri" panose="020F0502020204030204" pitchFamily="34" charset="0"/>
                          <a:cs typeface="Calibri" panose="020F0502020204030204" pitchFamily="34" charset="0"/>
                        </a:rPr>
                        <a:t>Xn+Sec</a:t>
                      </a:r>
                      <a:r>
                        <a:rPr lang="en-GB" sz="1000" baseline="-25000" dirty="0">
                          <a:solidFill>
                            <a:srgbClr val="666666"/>
                          </a:solidFill>
                          <a:effectLst/>
                          <a:latin typeface="Calibri" panose="020F0502020204030204" pitchFamily="34" charset="0"/>
                          <a:ea typeface="Calibri" panose="020F0502020204030204" pitchFamily="34" charset="0"/>
                          <a:cs typeface="Calibri" panose="020F0502020204030204" pitchFamily="34" charset="0"/>
                        </a:rPr>
                        <a:t>Bt</a:t>
                      </a:r>
                      <a:endParaRPr lang="en-GB" sz="1000" dirty="0">
                        <a:solidFill>
                          <a:srgbClr val="666666"/>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ct val="107000"/>
                        </a:lnSpc>
                        <a:spcAft>
                          <a:spcPts val="800"/>
                        </a:spcAft>
                      </a:pPr>
                      <a:r>
                        <a:rPr lang="en-GB" sz="1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2.1x10</a:t>
                      </a:r>
                      <a:r>
                        <a:rPr lang="en-GB" sz="1000" baseline="30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6 </a:t>
                      </a:r>
                      <a:r>
                        <a:rPr lang="en-GB" sz="1000" dirty="0">
                          <a:solidFill>
                            <a:srgbClr val="666666"/>
                          </a:solidFill>
                          <a:effectLst/>
                          <a:latin typeface="Calibri" panose="020F0502020204030204" pitchFamily="34" charset="0"/>
                          <a:ea typeface="Calibri" panose="020F0502020204030204" pitchFamily="34" charset="0"/>
                          <a:cs typeface="Calibri" panose="020F0502020204030204" pitchFamily="34" charset="0"/>
                        </a:rPr>
                        <a:t>± 3</a:t>
                      </a:r>
                      <a:r>
                        <a:rPr lang="en-GB" sz="1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.2x10</a:t>
                      </a:r>
                      <a:r>
                        <a:rPr lang="en-GB" sz="1000" baseline="30000" dirty="0">
                          <a:solidFill>
                            <a:srgbClr val="666666"/>
                          </a:solidFill>
                          <a:effectLst/>
                          <a:latin typeface="Calibri" panose="020F0502020204030204" pitchFamily="34" charset="0"/>
                          <a:ea typeface="Calibri" panose="020F0502020204030204" pitchFamily="34" charset="0"/>
                          <a:cs typeface="Arial" panose="020B0604020202020204" pitchFamily="34" charset="0"/>
                        </a:rPr>
                        <a:t>5</a:t>
                      </a:r>
                      <a:endParaRPr lang="en-GB" sz="1000" dirty="0">
                        <a:solidFill>
                          <a:srgbClr val="666666"/>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5600025"/>
                  </a:ext>
                </a:extLst>
              </a:tr>
            </a:tbl>
          </a:graphicData>
        </a:graphic>
      </p:graphicFrame>
      <p:sp>
        <p:nvSpPr>
          <p:cNvPr id="12" name="CasellaDiTesto 11">
            <a:extLst>
              <a:ext uri="{FF2B5EF4-FFF2-40B4-BE49-F238E27FC236}">
                <a16:creationId xmlns:a16="http://schemas.microsoft.com/office/drawing/2014/main" id="{2753D6DF-E90A-4D73-8BB8-1FB6EC737361}"/>
              </a:ext>
            </a:extLst>
          </p:cNvPr>
          <p:cNvSpPr txBox="1"/>
          <p:nvPr/>
        </p:nvSpPr>
        <p:spPr>
          <a:xfrm>
            <a:off x="5487077" y="1828945"/>
            <a:ext cx="3305212" cy="307777"/>
          </a:xfrm>
          <a:prstGeom prst="rect">
            <a:avLst/>
          </a:prstGeom>
          <a:noFill/>
        </p:spPr>
        <p:txBody>
          <a:bodyPr wrap="square">
            <a:spAutoFit/>
          </a:bodyPr>
          <a:lstStyle/>
          <a:p>
            <a:r>
              <a:rPr lang="en-US" sz="1400" dirty="0">
                <a:solidFill>
                  <a:srgbClr val="323232"/>
                </a:solidFill>
                <a:latin typeface="+mj-lt"/>
              </a:rPr>
              <a:t>Bt cultured in the presence of Xn secretions</a:t>
            </a:r>
            <a:endParaRPr lang="en-US" sz="1400" dirty="0">
              <a:solidFill>
                <a:srgbClr val="323232"/>
              </a:solidFill>
            </a:endParaRPr>
          </a:p>
        </p:txBody>
      </p:sp>
      <p:sp>
        <p:nvSpPr>
          <p:cNvPr id="13" name="CasellaDiTesto 12">
            <a:extLst>
              <a:ext uri="{FF2B5EF4-FFF2-40B4-BE49-F238E27FC236}">
                <a16:creationId xmlns:a16="http://schemas.microsoft.com/office/drawing/2014/main" id="{96BB0992-65CD-4B1F-8569-CE15A21D3190}"/>
              </a:ext>
            </a:extLst>
          </p:cNvPr>
          <p:cNvSpPr txBox="1"/>
          <p:nvPr/>
        </p:nvSpPr>
        <p:spPr>
          <a:xfrm>
            <a:off x="5471590" y="3910881"/>
            <a:ext cx="3305212" cy="307777"/>
          </a:xfrm>
          <a:prstGeom prst="rect">
            <a:avLst/>
          </a:prstGeom>
          <a:noFill/>
        </p:spPr>
        <p:txBody>
          <a:bodyPr wrap="square">
            <a:spAutoFit/>
          </a:bodyPr>
          <a:lstStyle/>
          <a:p>
            <a:r>
              <a:rPr lang="en-US" sz="1400" dirty="0">
                <a:solidFill>
                  <a:srgbClr val="323232"/>
                </a:solidFill>
                <a:latin typeface="+mj-lt"/>
              </a:rPr>
              <a:t>Xn cultured in the presence of Bt secretions</a:t>
            </a:r>
            <a:endParaRPr lang="en-US" sz="1400" dirty="0">
              <a:solidFill>
                <a:srgbClr val="323232"/>
              </a:solidFill>
            </a:endParaRPr>
          </a:p>
        </p:txBody>
      </p:sp>
      <p:sp>
        <p:nvSpPr>
          <p:cNvPr id="14" name="CasellaDiTesto 13">
            <a:extLst>
              <a:ext uri="{FF2B5EF4-FFF2-40B4-BE49-F238E27FC236}">
                <a16:creationId xmlns:a16="http://schemas.microsoft.com/office/drawing/2014/main" id="{1A305966-A8C4-4518-99FC-7A7AA6B81376}"/>
              </a:ext>
            </a:extLst>
          </p:cNvPr>
          <p:cNvSpPr txBox="1"/>
          <p:nvPr/>
        </p:nvSpPr>
        <p:spPr>
          <a:xfrm>
            <a:off x="462118" y="1901332"/>
            <a:ext cx="2718182" cy="1323439"/>
          </a:xfrm>
          <a:prstGeom prst="rect">
            <a:avLst/>
          </a:prstGeom>
          <a:noFill/>
        </p:spPr>
        <p:txBody>
          <a:bodyPr wrap="square">
            <a:spAutoFit/>
          </a:bodyPr>
          <a:lstStyle/>
          <a:p>
            <a:r>
              <a:rPr lang="en-US" sz="1600" dirty="0">
                <a:solidFill>
                  <a:srgbClr val="323232"/>
                </a:solidFill>
                <a:latin typeface="+mj-lt"/>
              </a:rPr>
              <a:t>The presence of Xn secretions (obtained after 24 h of culture)</a:t>
            </a:r>
          </a:p>
          <a:p>
            <a:r>
              <a:rPr lang="en-US" sz="1600" dirty="0">
                <a:solidFill>
                  <a:srgbClr val="323232"/>
                </a:solidFill>
                <a:latin typeface="+mj-lt"/>
              </a:rPr>
              <a:t>affects drastically the growth of </a:t>
            </a:r>
            <a:r>
              <a:rPr lang="en-US" sz="1600" i="1" dirty="0">
                <a:solidFill>
                  <a:srgbClr val="323232"/>
                </a:solidFill>
                <a:latin typeface="+mj-lt"/>
              </a:rPr>
              <a:t>B. thuringiensis </a:t>
            </a:r>
            <a:r>
              <a:rPr lang="en-US" sz="1600" dirty="0">
                <a:solidFill>
                  <a:srgbClr val="323232"/>
                </a:solidFill>
                <a:latin typeface="+mj-lt"/>
              </a:rPr>
              <a:t>after 3h of treatment.</a:t>
            </a:r>
          </a:p>
        </p:txBody>
      </p:sp>
      <p:sp>
        <p:nvSpPr>
          <p:cNvPr id="16" name="CasellaDiTesto 15">
            <a:extLst>
              <a:ext uri="{FF2B5EF4-FFF2-40B4-BE49-F238E27FC236}">
                <a16:creationId xmlns:a16="http://schemas.microsoft.com/office/drawing/2014/main" id="{F2FA5AC7-7D83-420F-8682-1A99AE16C31E}"/>
              </a:ext>
            </a:extLst>
          </p:cNvPr>
          <p:cNvSpPr txBox="1"/>
          <p:nvPr/>
        </p:nvSpPr>
        <p:spPr>
          <a:xfrm>
            <a:off x="505079" y="4433633"/>
            <a:ext cx="2706256" cy="830997"/>
          </a:xfrm>
          <a:prstGeom prst="rect">
            <a:avLst/>
          </a:prstGeom>
          <a:noFill/>
        </p:spPr>
        <p:txBody>
          <a:bodyPr wrap="square">
            <a:spAutoFit/>
          </a:bodyPr>
          <a:lstStyle/>
          <a:p>
            <a:r>
              <a:rPr lang="en-US" sz="1600" dirty="0">
                <a:solidFill>
                  <a:srgbClr val="323232"/>
                </a:solidFill>
                <a:latin typeface="+mj-lt"/>
              </a:rPr>
              <a:t>While Bt secretions do not significantly affect the growth of </a:t>
            </a:r>
            <a:r>
              <a:rPr lang="en-US" sz="1600" i="1" dirty="0">
                <a:solidFill>
                  <a:srgbClr val="323232"/>
                </a:solidFill>
                <a:latin typeface="+mj-lt"/>
              </a:rPr>
              <a:t>X. nematophila </a:t>
            </a:r>
          </a:p>
        </p:txBody>
      </p:sp>
      <p:cxnSp>
        <p:nvCxnSpPr>
          <p:cNvPr id="18" name="Connettore diritto 17">
            <a:extLst>
              <a:ext uri="{FF2B5EF4-FFF2-40B4-BE49-F238E27FC236}">
                <a16:creationId xmlns:a16="http://schemas.microsoft.com/office/drawing/2014/main" id="{52E6A1AC-8A35-42D1-BF90-1687DAF719B3}"/>
              </a:ext>
            </a:extLst>
          </p:cNvPr>
          <p:cNvCxnSpPr/>
          <p:nvPr/>
        </p:nvCxnSpPr>
        <p:spPr>
          <a:xfrm>
            <a:off x="825435" y="1284496"/>
            <a:ext cx="7716663" cy="0"/>
          </a:xfrm>
          <a:prstGeom prst="line">
            <a:avLst/>
          </a:prstGeom>
          <a:ln w="9525">
            <a:solidFill>
              <a:srgbClr val="666666"/>
            </a:solidFill>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ECF86957-99F6-4952-9539-3710875B151A}"/>
              </a:ext>
            </a:extLst>
          </p:cNvPr>
          <p:cNvSpPr txBox="1"/>
          <p:nvPr/>
        </p:nvSpPr>
        <p:spPr>
          <a:xfrm>
            <a:off x="7619838" y="3002121"/>
            <a:ext cx="1185930" cy="246221"/>
          </a:xfrm>
          <a:prstGeom prst="rect">
            <a:avLst/>
          </a:prstGeom>
          <a:noFill/>
        </p:spPr>
        <p:txBody>
          <a:bodyPr wrap="square">
            <a:spAutoFit/>
          </a:bodyPr>
          <a:lstStyle/>
          <a:p>
            <a:r>
              <a:rPr lang="en-US" sz="1000" dirty="0">
                <a:solidFill>
                  <a:srgbClr val="666666"/>
                </a:solidFill>
              </a:rPr>
              <a:t>*t3= 3h treatment</a:t>
            </a:r>
          </a:p>
        </p:txBody>
      </p:sp>
      <p:sp>
        <p:nvSpPr>
          <p:cNvPr id="23" name="CasellaDiTesto 22">
            <a:extLst>
              <a:ext uri="{FF2B5EF4-FFF2-40B4-BE49-F238E27FC236}">
                <a16:creationId xmlns:a16="http://schemas.microsoft.com/office/drawing/2014/main" id="{5C26997F-2E28-4760-970A-43C0CA972A34}"/>
              </a:ext>
            </a:extLst>
          </p:cNvPr>
          <p:cNvSpPr txBox="1"/>
          <p:nvPr/>
        </p:nvSpPr>
        <p:spPr>
          <a:xfrm>
            <a:off x="7614758" y="5110167"/>
            <a:ext cx="1185930" cy="246221"/>
          </a:xfrm>
          <a:prstGeom prst="rect">
            <a:avLst/>
          </a:prstGeom>
          <a:noFill/>
        </p:spPr>
        <p:txBody>
          <a:bodyPr wrap="square">
            <a:spAutoFit/>
          </a:bodyPr>
          <a:lstStyle/>
          <a:p>
            <a:r>
              <a:rPr lang="en-US" sz="1000" dirty="0">
                <a:solidFill>
                  <a:srgbClr val="666666"/>
                </a:solidFill>
              </a:rPr>
              <a:t>*t3= 3h treatment</a:t>
            </a:r>
          </a:p>
        </p:txBody>
      </p:sp>
      <p:pic>
        <p:nvPicPr>
          <p:cNvPr id="9" name="Audio 8">
            <a:hlinkClick r:id="" action="ppaction://media"/>
            <a:extLst>
              <a:ext uri="{FF2B5EF4-FFF2-40B4-BE49-F238E27FC236}">
                <a16:creationId xmlns:a16="http://schemas.microsoft.com/office/drawing/2014/main" id="{C7BEE8A2-A731-4FB4-B111-E1270D29F32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74701278"/>
      </p:ext>
    </p:extLst>
  </p:cSld>
  <p:clrMapOvr>
    <a:masterClrMapping/>
  </p:clrMapOvr>
  <mc:AlternateContent xmlns:mc="http://schemas.openxmlformats.org/markup-compatibility/2006" xmlns:p14="http://schemas.microsoft.com/office/powerpoint/2010/main">
    <mc:Choice Requires="p14">
      <p:transition spd="slow" p14:dur="2000" advTm="37000"/>
    </mc:Choice>
    <mc:Fallback xmlns="">
      <p:transition spd="slow"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0514D7BC-A689-474C-B551-2CD0D5B18C9B}"/>
              </a:ext>
            </a:extLst>
          </p:cNvPr>
          <p:cNvSpPr/>
          <p:nvPr/>
        </p:nvSpPr>
        <p:spPr>
          <a:xfrm>
            <a:off x="867749" y="1711328"/>
            <a:ext cx="7539135" cy="74645"/>
          </a:xfrm>
          <a:prstGeom prst="rect">
            <a:avLst/>
          </a:prstGeom>
          <a:solidFill>
            <a:srgbClr val="E1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BEF1C41B-B689-49A1-9D67-5CB8C629213B}"/>
              </a:ext>
            </a:extLst>
          </p:cNvPr>
          <p:cNvSpPr txBox="1"/>
          <p:nvPr/>
        </p:nvSpPr>
        <p:spPr>
          <a:xfrm>
            <a:off x="729300" y="336770"/>
            <a:ext cx="6084455" cy="461665"/>
          </a:xfrm>
          <a:prstGeom prst="rect">
            <a:avLst/>
          </a:prstGeom>
          <a:noFill/>
        </p:spPr>
        <p:txBody>
          <a:bodyPr wrap="square">
            <a:spAutoFit/>
          </a:bodyPr>
          <a:lstStyle/>
          <a:p>
            <a:r>
              <a:rPr lang="en-US" sz="2400" i="1" dirty="0">
                <a:solidFill>
                  <a:schemeClr val="accent4">
                    <a:lumMod val="50000"/>
                  </a:schemeClr>
                </a:solidFill>
                <a:latin typeface="+mj-lt"/>
              </a:rPr>
              <a:t>D. </a:t>
            </a:r>
            <a:r>
              <a:rPr lang="en-US" sz="2400" i="1" dirty="0" err="1">
                <a:solidFill>
                  <a:schemeClr val="accent4">
                    <a:lumMod val="50000"/>
                  </a:schemeClr>
                </a:solidFill>
                <a:latin typeface="+mj-lt"/>
              </a:rPr>
              <a:t>suzukii</a:t>
            </a:r>
            <a:r>
              <a:rPr lang="en-US" sz="2400" i="1" dirty="0">
                <a:solidFill>
                  <a:schemeClr val="accent4">
                    <a:lumMod val="50000"/>
                  </a:schemeClr>
                </a:solidFill>
                <a:latin typeface="+mj-lt"/>
              </a:rPr>
              <a:t> </a:t>
            </a:r>
            <a:r>
              <a:rPr lang="en-US" sz="2400" dirty="0">
                <a:solidFill>
                  <a:schemeClr val="accent4">
                    <a:lumMod val="50000"/>
                  </a:schemeClr>
                </a:solidFill>
                <a:latin typeface="+mj-lt"/>
              </a:rPr>
              <a:t>gut morphology after Bt treatments</a:t>
            </a:r>
            <a:endParaRPr lang="it-IT" sz="2400" dirty="0">
              <a:solidFill>
                <a:schemeClr val="accent4">
                  <a:lumMod val="50000"/>
                </a:schemeClr>
              </a:solidFill>
              <a:latin typeface="+mj-lt"/>
            </a:endParaRPr>
          </a:p>
        </p:txBody>
      </p:sp>
      <p:cxnSp>
        <p:nvCxnSpPr>
          <p:cNvPr id="5" name="Connettore diritto 4">
            <a:extLst>
              <a:ext uri="{FF2B5EF4-FFF2-40B4-BE49-F238E27FC236}">
                <a16:creationId xmlns:a16="http://schemas.microsoft.com/office/drawing/2014/main" id="{F3AFBEEB-0C29-42EF-9C66-BC9B42CFEB02}"/>
              </a:ext>
            </a:extLst>
          </p:cNvPr>
          <p:cNvCxnSpPr/>
          <p:nvPr/>
        </p:nvCxnSpPr>
        <p:spPr>
          <a:xfrm>
            <a:off x="802950" y="752351"/>
            <a:ext cx="7716663" cy="0"/>
          </a:xfrm>
          <a:prstGeom prst="line">
            <a:avLst/>
          </a:prstGeom>
          <a:ln w="9525">
            <a:solidFill>
              <a:srgbClr val="666666"/>
            </a:solidFill>
          </a:ln>
        </p:spPr>
        <p:style>
          <a:lnRef idx="1">
            <a:schemeClr val="accent1"/>
          </a:lnRef>
          <a:fillRef idx="0">
            <a:schemeClr val="accent1"/>
          </a:fillRef>
          <a:effectRef idx="0">
            <a:schemeClr val="accent1"/>
          </a:effectRef>
          <a:fontRef idx="minor">
            <a:schemeClr val="tx1"/>
          </a:fontRef>
        </p:style>
      </p:cxnSp>
      <p:grpSp>
        <p:nvGrpSpPr>
          <p:cNvPr id="2" name="Gruppo 1">
            <a:extLst>
              <a:ext uri="{FF2B5EF4-FFF2-40B4-BE49-F238E27FC236}">
                <a16:creationId xmlns:a16="http://schemas.microsoft.com/office/drawing/2014/main" id="{08F0D327-1B9C-4386-8D25-7039DFD37403}"/>
              </a:ext>
            </a:extLst>
          </p:cNvPr>
          <p:cNvGrpSpPr/>
          <p:nvPr/>
        </p:nvGrpSpPr>
        <p:grpSpPr>
          <a:xfrm>
            <a:off x="802950" y="1070095"/>
            <a:ext cx="4150067" cy="2913430"/>
            <a:chOff x="779799" y="1380099"/>
            <a:chExt cx="4730181" cy="3320683"/>
          </a:xfrm>
        </p:grpSpPr>
        <p:pic>
          <p:nvPicPr>
            <p:cNvPr id="6" name="Immagine 5" descr="Immagine che contiene invertebrato, antropode&#10;&#10;Descrizione generata automaticamente">
              <a:extLst>
                <a:ext uri="{FF2B5EF4-FFF2-40B4-BE49-F238E27FC236}">
                  <a16:creationId xmlns:a16="http://schemas.microsoft.com/office/drawing/2014/main" id="{2CD1EB97-1D43-4171-B22B-456F5F9260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38908" y="1424325"/>
              <a:ext cx="2457622" cy="1552901"/>
            </a:xfrm>
            <a:prstGeom prst="rect">
              <a:avLst/>
            </a:prstGeom>
            <a:ln w="3175">
              <a:solidFill>
                <a:schemeClr val="tx1"/>
              </a:solidFill>
            </a:ln>
          </p:spPr>
        </p:pic>
        <p:sp>
          <p:nvSpPr>
            <p:cNvPr id="7" name="CasellaDiTesto 6">
              <a:extLst>
                <a:ext uri="{FF2B5EF4-FFF2-40B4-BE49-F238E27FC236}">
                  <a16:creationId xmlns:a16="http://schemas.microsoft.com/office/drawing/2014/main" id="{F84E2AAC-016B-43B6-A4B0-522E92B68C2A}"/>
                </a:ext>
              </a:extLst>
            </p:cNvPr>
            <p:cNvSpPr txBox="1"/>
            <p:nvPr/>
          </p:nvSpPr>
          <p:spPr>
            <a:xfrm>
              <a:off x="779799" y="2741643"/>
              <a:ext cx="444352" cy="246221"/>
            </a:xfrm>
            <a:prstGeom prst="rect">
              <a:avLst/>
            </a:prstGeom>
            <a:noFill/>
          </p:spPr>
          <p:txBody>
            <a:bodyPr wrap="none" rtlCol="0">
              <a:spAutoFit/>
            </a:bodyPr>
            <a:lstStyle/>
            <a:p>
              <a:r>
                <a:rPr lang="it-IT" sz="1000"/>
                <a:t>E127</a:t>
              </a:r>
              <a:endParaRPr lang="it-IT" sz="1000" dirty="0"/>
            </a:p>
          </p:txBody>
        </p:sp>
        <p:pic>
          <p:nvPicPr>
            <p:cNvPr id="8" name="Immagine 7" descr="Immagine che contiene invertebrato, antropode&#10;&#10;Descrizione generata automaticamente">
              <a:extLst>
                <a:ext uri="{FF2B5EF4-FFF2-40B4-BE49-F238E27FC236}">
                  <a16:creationId xmlns:a16="http://schemas.microsoft.com/office/drawing/2014/main" id="{E2B7016A-19FC-4A4B-9449-45FFED29F7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940" t="18171" r="18694" b="37670"/>
            <a:stretch/>
          </p:blipFill>
          <p:spPr>
            <a:xfrm flipH="1">
              <a:off x="3350313" y="1709658"/>
              <a:ext cx="2141152" cy="1261334"/>
            </a:xfrm>
            <a:prstGeom prst="rect">
              <a:avLst/>
            </a:prstGeom>
            <a:ln w="3175">
              <a:solidFill>
                <a:schemeClr val="tx1"/>
              </a:solidFill>
            </a:ln>
          </p:spPr>
        </p:pic>
        <p:sp>
          <p:nvSpPr>
            <p:cNvPr id="9" name="Callout: linea 8">
              <a:extLst>
                <a:ext uri="{FF2B5EF4-FFF2-40B4-BE49-F238E27FC236}">
                  <a16:creationId xmlns:a16="http://schemas.microsoft.com/office/drawing/2014/main" id="{9BF15123-4597-4877-BC17-9E0730CD24C7}"/>
                </a:ext>
              </a:extLst>
            </p:cNvPr>
            <p:cNvSpPr/>
            <p:nvPr/>
          </p:nvSpPr>
          <p:spPr>
            <a:xfrm>
              <a:off x="1327839" y="1815646"/>
              <a:ext cx="1159025" cy="601271"/>
            </a:xfrm>
            <a:prstGeom prst="borderCallout1">
              <a:avLst>
                <a:gd name="adj1" fmla="val 20623"/>
                <a:gd name="adj2" fmla="val 101970"/>
                <a:gd name="adj3" fmla="val 93296"/>
                <a:gd name="adj4" fmla="val 180263"/>
              </a:avLst>
            </a:prstGeom>
            <a:noFill/>
            <a:ln w="63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1"/>
                  </a:solidFill>
                </a:ln>
              </a:endParaRPr>
            </a:p>
          </p:txBody>
        </p:sp>
        <p:sp>
          <p:nvSpPr>
            <p:cNvPr id="10" name="CasellaDiTesto 9">
              <a:extLst>
                <a:ext uri="{FF2B5EF4-FFF2-40B4-BE49-F238E27FC236}">
                  <a16:creationId xmlns:a16="http://schemas.microsoft.com/office/drawing/2014/main" id="{1B589757-FBDA-48AA-8DDC-97FC784C23CE}"/>
                </a:ext>
              </a:extLst>
            </p:cNvPr>
            <p:cNvSpPr txBox="1"/>
            <p:nvPr/>
          </p:nvSpPr>
          <p:spPr>
            <a:xfrm>
              <a:off x="2906456" y="1380099"/>
              <a:ext cx="515033" cy="280639"/>
            </a:xfrm>
            <a:prstGeom prst="rect">
              <a:avLst/>
            </a:prstGeom>
            <a:noFill/>
          </p:spPr>
          <p:txBody>
            <a:bodyPr wrap="square">
              <a:spAutoFit/>
            </a:bodyPr>
            <a:lstStyle/>
            <a:p>
              <a:r>
                <a:rPr lang="it-IT" sz="1000" dirty="0"/>
                <a:t>12h</a:t>
              </a:r>
            </a:p>
          </p:txBody>
        </p:sp>
        <p:pic>
          <p:nvPicPr>
            <p:cNvPr id="11" name="Immagine 10">
              <a:extLst>
                <a:ext uri="{FF2B5EF4-FFF2-40B4-BE49-F238E27FC236}">
                  <a16:creationId xmlns:a16="http://schemas.microsoft.com/office/drawing/2014/main" id="{20722E4D-D84D-4F41-ADD8-E06A9B81DCD6}"/>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15000"/>
                      </a14:imgEffect>
                    </a14:imgLayer>
                  </a14:imgProps>
                </a:ext>
                <a:ext uri="{28A0092B-C50C-407E-A947-70E740481C1C}">
                  <a14:useLocalDpi xmlns:a14="http://schemas.microsoft.com/office/drawing/2010/main" val="0"/>
                </a:ext>
              </a:extLst>
            </a:blip>
            <a:stretch>
              <a:fillRect/>
            </a:stretch>
          </p:blipFill>
          <p:spPr>
            <a:xfrm>
              <a:off x="838965" y="3057800"/>
              <a:ext cx="2462595" cy="1641730"/>
            </a:xfrm>
            <a:prstGeom prst="rect">
              <a:avLst/>
            </a:prstGeom>
          </p:spPr>
        </p:pic>
        <p:pic>
          <p:nvPicPr>
            <p:cNvPr id="12" name="Immagine 11">
              <a:extLst>
                <a:ext uri="{FF2B5EF4-FFF2-40B4-BE49-F238E27FC236}">
                  <a16:creationId xmlns:a16="http://schemas.microsoft.com/office/drawing/2014/main" id="{64DAAE55-45BD-47F7-BC49-D4437A93BA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15000"/>
                      </a14:imgEffect>
                    </a14:imgLayer>
                  </a14:imgProps>
                </a:ext>
                <a:ext uri="{28A0092B-C50C-407E-A947-70E740481C1C}">
                  <a14:useLocalDpi xmlns:a14="http://schemas.microsoft.com/office/drawing/2010/main" val="0"/>
                </a:ext>
              </a:extLst>
            </a:blip>
            <a:srcRect l="25129" t="3990" r="14167" b="42925"/>
            <a:stretch/>
          </p:blipFill>
          <p:spPr>
            <a:xfrm>
              <a:off x="3337087" y="3421750"/>
              <a:ext cx="2159415" cy="1279032"/>
            </a:xfrm>
            <a:prstGeom prst="rect">
              <a:avLst/>
            </a:prstGeom>
          </p:spPr>
        </p:pic>
        <p:sp>
          <p:nvSpPr>
            <p:cNvPr id="13" name="CasellaDiTesto 40">
              <a:extLst>
                <a:ext uri="{FF2B5EF4-FFF2-40B4-BE49-F238E27FC236}">
                  <a16:creationId xmlns:a16="http://schemas.microsoft.com/office/drawing/2014/main" id="{FA464D65-66FB-4CE3-A6D8-FE35C7BFAB38}"/>
                </a:ext>
              </a:extLst>
            </p:cNvPr>
            <p:cNvSpPr txBox="1"/>
            <p:nvPr/>
          </p:nvSpPr>
          <p:spPr>
            <a:xfrm>
              <a:off x="5102496" y="4469692"/>
              <a:ext cx="407484" cy="2308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900">
                  <a:solidFill>
                    <a:schemeClr val="bg1"/>
                  </a:solidFill>
                </a:rPr>
                <a:t>300x</a:t>
              </a:r>
            </a:p>
          </p:txBody>
        </p:sp>
        <p:sp>
          <p:nvSpPr>
            <p:cNvPr id="14" name="CasellaDiTesto 41">
              <a:extLst>
                <a:ext uri="{FF2B5EF4-FFF2-40B4-BE49-F238E27FC236}">
                  <a16:creationId xmlns:a16="http://schemas.microsoft.com/office/drawing/2014/main" id="{96B6520C-CC73-4559-B8FF-6E0ED5AA356F}"/>
                </a:ext>
              </a:extLst>
            </p:cNvPr>
            <p:cNvSpPr txBox="1"/>
            <p:nvPr/>
          </p:nvSpPr>
          <p:spPr>
            <a:xfrm>
              <a:off x="2896407" y="4466392"/>
              <a:ext cx="407484" cy="23083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it-IT" sz="900" dirty="0">
                  <a:solidFill>
                    <a:schemeClr val="bg1"/>
                  </a:solidFill>
                </a:rPr>
                <a:t>200x</a:t>
              </a:r>
            </a:p>
          </p:txBody>
        </p:sp>
        <p:sp>
          <p:nvSpPr>
            <p:cNvPr id="16" name="Callout: linea 15">
              <a:extLst>
                <a:ext uri="{FF2B5EF4-FFF2-40B4-BE49-F238E27FC236}">
                  <a16:creationId xmlns:a16="http://schemas.microsoft.com/office/drawing/2014/main" id="{EEDF61F0-DB81-46A5-B183-470B033B1AF9}"/>
                </a:ext>
              </a:extLst>
            </p:cNvPr>
            <p:cNvSpPr/>
            <p:nvPr/>
          </p:nvSpPr>
          <p:spPr>
            <a:xfrm>
              <a:off x="1625592" y="3135478"/>
              <a:ext cx="1371251" cy="840246"/>
            </a:xfrm>
            <a:prstGeom prst="borderCallout1">
              <a:avLst>
                <a:gd name="adj1" fmla="val 20623"/>
                <a:gd name="adj2" fmla="val 101970"/>
                <a:gd name="adj3" fmla="val 55808"/>
                <a:gd name="adj4" fmla="val 135095"/>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1"/>
                  </a:solidFill>
                </a:ln>
              </a:endParaRPr>
            </a:p>
          </p:txBody>
        </p:sp>
      </p:grpSp>
      <p:sp>
        <p:nvSpPr>
          <p:cNvPr id="17" name="CasellaDiTesto 16">
            <a:extLst>
              <a:ext uri="{FF2B5EF4-FFF2-40B4-BE49-F238E27FC236}">
                <a16:creationId xmlns:a16="http://schemas.microsoft.com/office/drawing/2014/main" id="{21FCE8DB-6A42-4EB2-9220-6A2187893CD2}"/>
              </a:ext>
            </a:extLst>
          </p:cNvPr>
          <p:cNvSpPr txBox="1"/>
          <p:nvPr/>
        </p:nvSpPr>
        <p:spPr>
          <a:xfrm>
            <a:off x="4986224" y="1348609"/>
            <a:ext cx="3715802" cy="4216539"/>
          </a:xfrm>
          <a:prstGeom prst="rect">
            <a:avLst/>
          </a:prstGeom>
          <a:noFill/>
        </p:spPr>
        <p:txBody>
          <a:bodyPr wrap="square">
            <a:spAutoFit/>
          </a:bodyPr>
          <a:lstStyle/>
          <a:p>
            <a:r>
              <a:rPr lang="en-US" sz="1600" dirty="0">
                <a:solidFill>
                  <a:srgbClr val="323232"/>
                </a:solidFill>
                <a:latin typeface="+mj-lt"/>
              </a:rPr>
              <a:t>The normal morphology of </a:t>
            </a:r>
            <a:r>
              <a:rPr lang="en-US" sz="1600" i="1" dirty="0">
                <a:solidFill>
                  <a:srgbClr val="323232"/>
                </a:solidFill>
                <a:latin typeface="+mj-lt"/>
              </a:rPr>
              <a:t>D. </a:t>
            </a:r>
            <a:r>
              <a:rPr lang="en-US" sz="1600" i="1" dirty="0" err="1">
                <a:solidFill>
                  <a:srgbClr val="323232"/>
                </a:solidFill>
                <a:latin typeface="+mj-lt"/>
              </a:rPr>
              <a:t>suzukii</a:t>
            </a:r>
            <a:r>
              <a:rPr lang="en-US" sz="1600" i="1" dirty="0">
                <a:solidFill>
                  <a:srgbClr val="323232"/>
                </a:solidFill>
                <a:latin typeface="+mj-lt"/>
              </a:rPr>
              <a:t> </a:t>
            </a:r>
            <a:r>
              <a:rPr lang="en-US" sz="1600" dirty="0">
                <a:solidFill>
                  <a:srgbClr val="323232"/>
                </a:solidFill>
                <a:latin typeface="+mj-lt"/>
              </a:rPr>
              <a:t>gut was observed by means of oral administration of Erythrosine (E127)</a:t>
            </a:r>
          </a:p>
          <a:p>
            <a:r>
              <a:rPr lang="en-US" sz="1600" dirty="0">
                <a:solidFill>
                  <a:srgbClr val="323232"/>
                </a:solidFill>
                <a:latin typeface="+mj-lt"/>
              </a:rPr>
              <a:t>or by TRITC-Dextran70</a:t>
            </a:r>
          </a:p>
          <a:p>
            <a:endParaRPr lang="en-US" sz="1600" dirty="0">
              <a:solidFill>
                <a:srgbClr val="323232"/>
              </a:solidFill>
              <a:latin typeface="+mj-lt"/>
            </a:endParaRPr>
          </a:p>
          <a:p>
            <a:endParaRPr lang="en-US" dirty="0">
              <a:solidFill>
                <a:srgbClr val="323232"/>
              </a:solidFill>
              <a:latin typeface="+mj-lt"/>
            </a:endParaRPr>
          </a:p>
          <a:p>
            <a:endParaRPr lang="en-US" dirty="0">
              <a:solidFill>
                <a:srgbClr val="323232"/>
              </a:solidFill>
              <a:latin typeface="+mj-lt"/>
            </a:endParaRPr>
          </a:p>
          <a:p>
            <a:endParaRPr lang="en-US" sz="1600" dirty="0">
              <a:solidFill>
                <a:srgbClr val="323232"/>
              </a:solidFill>
              <a:latin typeface="+mj-lt"/>
            </a:endParaRPr>
          </a:p>
          <a:p>
            <a:endParaRPr lang="en-US" sz="1600" dirty="0">
              <a:solidFill>
                <a:srgbClr val="323232"/>
              </a:solidFill>
              <a:latin typeface="+mj-lt"/>
            </a:endParaRPr>
          </a:p>
          <a:p>
            <a:endParaRPr lang="en-US" sz="1600" dirty="0">
              <a:solidFill>
                <a:srgbClr val="323232"/>
              </a:solidFill>
              <a:latin typeface="+mj-lt"/>
            </a:endParaRPr>
          </a:p>
          <a:p>
            <a:endParaRPr lang="en-US" sz="1600" dirty="0">
              <a:solidFill>
                <a:srgbClr val="323232"/>
              </a:solidFill>
              <a:latin typeface="+mj-lt"/>
            </a:endParaRPr>
          </a:p>
          <a:p>
            <a:endParaRPr lang="en-US" sz="2400" dirty="0">
              <a:solidFill>
                <a:srgbClr val="323232"/>
              </a:solidFill>
              <a:latin typeface="+mj-lt"/>
            </a:endParaRPr>
          </a:p>
          <a:p>
            <a:r>
              <a:rPr lang="en-US" sz="1600" dirty="0">
                <a:solidFill>
                  <a:srgbClr val="323232"/>
                </a:solidFill>
                <a:latin typeface="+mj-lt"/>
              </a:rPr>
              <a:t>TRITC-Dextran labeling reveals a marked damage to the intestinal wall 12 hours after ingestion of </a:t>
            </a:r>
            <a:r>
              <a:rPr lang="en-US" sz="1600" i="1" dirty="0">
                <a:solidFill>
                  <a:srgbClr val="323232"/>
                </a:solidFill>
                <a:latin typeface="+mj-lt"/>
              </a:rPr>
              <a:t>B. thuringiensis</a:t>
            </a:r>
            <a:r>
              <a:rPr lang="en-US" sz="1600" dirty="0">
                <a:solidFill>
                  <a:srgbClr val="323232"/>
                </a:solidFill>
                <a:latin typeface="+mj-lt"/>
              </a:rPr>
              <a:t>.</a:t>
            </a:r>
          </a:p>
          <a:p>
            <a:r>
              <a:rPr lang="en-US" sz="1600" dirty="0">
                <a:solidFill>
                  <a:srgbClr val="323232"/>
                </a:solidFill>
                <a:latin typeface="+mj-lt"/>
              </a:rPr>
              <a:t>(Laser Confocal Image)</a:t>
            </a:r>
            <a:endParaRPr lang="it-IT" sz="1600" dirty="0">
              <a:solidFill>
                <a:srgbClr val="323232"/>
              </a:solidFill>
              <a:latin typeface="+mj-lt"/>
            </a:endParaRPr>
          </a:p>
        </p:txBody>
      </p:sp>
      <p:sp>
        <p:nvSpPr>
          <p:cNvPr id="18" name="CasellaDiTesto 47">
            <a:extLst>
              <a:ext uri="{FF2B5EF4-FFF2-40B4-BE49-F238E27FC236}">
                <a16:creationId xmlns:a16="http://schemas.microsoft.com/office/drawing/2014/main" id="{98D5C53C-53C2-4EF1-8398-D8B3FD6BDF13}"/>
              </a:ext>
            </a:extLst>
          </p:cNvPr>
          <p:cNvSpPr txBox="1"/>
          <p:nvPr/>
        </p:nvSpPr>
        <p:spPr>
          <a:xfrm>
            <a:off x="826001" y="3747499"/>
            <a:ext cx="928716" cy="24622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kumimoji="0" lang="it-IT" sz="1000" b="0" i="0" u="none" strike="noStrike" kern="1200" cap="none" spc="0" normalizeH="0" baseline="0" noProof="1">
                <a:ln>
                  <a:noFill/>
                </a:ln>
                <a:solidFill>
                  <a:srgbClr val="FF3333"/>
                </a:solidFill>
                <a:effectLst/>
                <a:uLnTx/>
                <a:uFillTx/>
                <a:latin typeface="Calibri" panose="020F0502020204030204"/>
                <a:ea typeface="+mn-ea"/>
                <a:cs typeface="+mn-cs"/>
              </a:rPr>
              <a:t>TRITC-Dextran</a:t>
            </a:r>
            <a:endParaRPr lang="it-IT" noProof="1">
              <a:solidFill>
                <a:srgbClr val="FF3333"/>
              </a:solidFill>
            </a:endParaRPr>
          </a:p>
        </p:txBody>
      </p:sp>
      <p:sp>
        <p:nvSpPr>
          <p:cNvPr id="19" name="CasellaDiTesto 18">
            <a:extLst>
              <a:ext uri="{FF2B5EF4-FFF2-40B4-BE49-F238E27FC236}">
                <a16:creationId xmlns:a16="http://schemas.microsoft.com/office/drawing/2014/main" id="{FC31E4C3-5CC6-4B0B-A621-7819E834DFA4}"/>
              </a:ext>
            </a:extLst>
          </p:cNvPr>
          <p:cNvSpPr txBox="1"/>
          <p:nvPr/>
        </p:nvSpPr>
        <p:spPr>
          <a:xfrm>
            <a:off x="2707515" y="2268037"/>
            <a:ext cx="372218" cy="246221"/>
          </a:xfrm>
          <a:prstGeom prst="rect">
            <a:avLst/>
          </a:prstGeom>
          <a:noFill/>
        </p:spPr>
        <p:txBody>
          <a:bodyPr wrap="none" rtlCol="0">
            <a:spAutoFit/>
          </a:bodyPr>
          <a:lstStyle/>
          <a:p>
            <a:r>
              <a:rPr lang="it-IT" sz="1000" dirty="0"/>
              <a:t>50x</a:t>
            </a:r>
          </a:p>
        </p:txBody>
      </p:sp>
      <p:sp>
        <p:nvSpPr>
          <p:cNvPr id="20" name="CasellaDiTesto 19">
            <a:extLst>
              <a:ext uri="{FF2B5EF4-FFF2-40B4-BE49-F238E27FC236}">
                <a16:creationId xmlns:a16="http://schemas.microsoft.com/office/drawing/2014/main" id="{DEAE3DA1-464C-4761-9176-935F36CA502E}"/>
              </a:ext>
            </a:extLst>
          </p:cNvPr>
          <p:cNvSpPr txBox="1"/>
          <p:nvPr/>
        </p:nvSpPr>
        <p:spPr>
          <a:xfrm>
            <a:off x="4564416" y="2259076"/>
            <a:ext cx="437940" cy="246221"/>
          </a:xfrm>
          <a:prstGeom prst="rect">
            <a:avLst/>
          </a:prstGeom>
          <a:noFill/>
        </p:spPr>
        <p:txBody>
          <a:bodyPr wrap="none" rtlCol="0">
            <a:spAutoFit/>
          </a:bodyPr>
          <a:lstStyle/>
          <a:p>
            <a:r>
              <a:rPr lang="it-IT" sz="1000"/>
              <a:t>100x</a:t>
            </a:r>
          </a:p>
        </p:txBody>
      </p:sp>
      <p:grpSp>
        <p:nvGrpSpPr>
          <p:cNvPr id="28" name="Gruppo 27">
            <a:extLst>
              <a:ext uri="{FF2B5EF4-FFF2-40B4-BE49-F238E27FC236}">
                <a16:creationId xmlns:a16="http://schemas.microsoft.com/office/drawing/2014/main" id="{8064419F-BBB3-4FD3-9723-F60F99976DCB}"/>
              </a:ext>
            </a:extLst>
          </p:cNvPr>
          <p:cNvGrpSpPr/>
          <p:nvPr/>
        </p:nvGrpSpPr>
        <p:grpSpPr>
          <a:xfrm>
            <a:off x="809471" y="4171114"/>
            <a:ext cx="4182865" cy="1448046"/>
            <a:chOff x="802534" y="4282810"/>
            <a:chExt cx="4765073" cy="1649597"/>
          </a:xfrm>
        </p:grpSpPr>
        <p:pic>
          <p:nvPicPr>
            <p:cNvPr id="21" name="Immagine 20" descr="Immagine che contiene interni, scuro&#10;&#10;Descrizione generata automaticamente">
              <a:extLst>
                <a:ext uri="{FF2B5EF4-FFF2-40B4-BE49-F238E27FC236}">
                  <a16:creationId xmlns:a16="http://schemas.microsoft.com/office/drawing/2014/main" id="{00307139-1652-4D02-BFA8-0736F1F19D9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7000" contrast="8000"/>
                      </a14:imgEffect>
                    </a14:imgLayer>
                  </a14:imgProps>
                </a:ext>
                <a:ext uri="{28A0092B-C50C-407E-A947-70E740481C1C}">
                  <a14:useLocalDpi xmlns:a14="http://schemas.microsoft.com/office/drawing/2010/main" val="0"/>
                </a:ext>
              </a:extLst>
            </a:blip>
            <a:srcRect t="23549" b="8255"/>
            <a:stretch/>
          </p:blipFill>
          <p:spPr>
            <a:xfrm>
              <a:off x="862305" y="4282810"/>
              <a:ext cx="2456682" cy="1631178"/>
            </a:xfrm>
            <a:prstGeom prst="rect">
              <a:avLst/>
            </a:prstGeom>
            <a:ln>
              <a:solidFill>
                <a:schemeClr val="tx1"/>
              </a:solidFill>
            </a:ln>
          </p:spPr>
        </p:pic>
        <p:pic>
          <p:nvPicPr>
            <p:cNvPr id="22" name="Immagine 21" descr="Immagine che contiene interni, scuro&#10;&#10;Descrizione generata automaticamente">
              <a:extLst>
                <a:ext uri="{FF2B5EF4-FFF2-40B4-BE49-F238E27FC236}">
                  <a16:creationId xmlns:a16="http://schemas.microsoft.com/office/drawing/2014/main" id="{662AE9EA-5709-461D-9917-4A78F451AD52}"/>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sharpenSoften amount="100000"/>
                      </a14:imgEffect>
                    </a14:imgLayer>
                  </a14:imgProps>
                </a:ext>
                <a:ext uri="{28A0092B-C50C-407E-A947-70E740481C1C}">
                  <a14:useLocalDpi xmlns:a14="http://schemas.microsoft.com/office/drawing/2010/main" val="0"/>
                </a:ext>
              </a:extLst>
            </a:blip>
            <a:srcRect b="15312"/>
            <a:stretch/>
          </p:blipFill>
          <p:spPr>
            <a:xfrm>
              <a:off x="3372597" y="4633234"/>
              <a:ext cx="2153626" cy="1279031"/>
            </a:xfrm>
            <a:prstGeom prst="rect">
              <a:avLst/>
            </a:prstGeom>
            <a:ln>
              <a:solidFill>
                <a:schemeClr val="tx1"/>
              </a:solidFill>
            </a:ln>
          </p:spPr>
        </p:pic>
        <p:sp>
          <p:nvSpPr>
            <p:cNvPr id="23" name="Callout: linea 22">
              <a:extLst>
                <a:ext uri="{FF2B5EF4-FFF2-40B4-BE49-F238E27FC236}">
                  <a16:creationId xmlns:a16="http://schemas.microsoft.com/office/drawing/2014/main" id="{C55EB2F7-4BCA-4EA8-8C23-979F87D64EC8}"/>
                </a:ext>
              </a:extLst>
            </p:cNvPr>
            <p:cNvSpPr/>
            <p:nvPr/>
          </p:nvSpPr>
          <p:spPr>
            <a:xfrm>
              <a:off x="1406471" y="5125877"/>
              <a:ext cx="1269899" cy="745078"/>
            </a:xfrm>
            <a:prstGeom prst="borderCallout1">
              <a:avLst>
                <a:gd name="adj1" fmla="val 20623"/>
                <a:gd name="adj2" fmla="val 101970"/>
                <a:gd name="adj3" fmla="val 76492"/>
                <a:gd name="adj4" fmla="val 162653"/>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1"/>
                  </a:solidFill>
                </a:ln>
              </a:endParaRPr>
            </a:p>
          </p:txBody>
        </p:sp>
        <p:sp>
          <p:nvSpPr>
            <p:cNvPr id="24" name="CasellaDiTesto 23">
              <a:extLst>
                <a:ext uri="{FF2B5EF4-FFF2-40B4-BE49-F238E27FC236}">
                  <a16:creationId xmlns:a16="http://schemas.microsoft.com/office/drawing/2014/main" id="{B04E2628-C80B-4AFC-81D9-D521DCF00956}"/>
                </a:ext>
              </a:extLst>
            </p:cNvPr>
            <p:cNvSpPr txBox="1"/>
            <p:nvPr/>
          </p:nvSpPr>
          <p:spPr>
            <a:xfrm>
              <a:off x="802534" y="4283887"/>
              <a:ext cx="1249434" cy="280492"/>
            </a:xfrm>
            <a:prstGeom prst="rect">
              <a:avLst/>
            </a:prstGeom>
            <a:noFill/>
          </p:spPr>
          <p:txBody>
            <a:bodyPr wrap="none" rtlCol="0">
              <a:spAutoFit/>
            </a:bodyPr>
            <a:lstStyle/>
            <a:p>
              <a:r>
                <a:rPr lang="it-IT" sz="1000" dirty="0">
                  <a:solidFill>
                    <a:srgbClr val="FF0000"/>
                  </a:solidFill>
                </a:rPr>
                <a:t>Bt/</a:t>
              </a:r>
              <a:r>
                <a:rPr lang="it-IT" sz="1000" noProof="1">
                  <a:solidFill>
                    <a:srgbClr val="FF0000"/>
                  </a:solidFill>
                </a:rPr>
                <a:t>TRITC-Dextran</a:t>
              </a:r>
            </a:p>
          </p:txBody>
        </p:sp>
        <p:sp>
          <p:nvSpPr>
            <p:cNvPr id="25" name="CasellaDiTesto 24">
              <a:extLst>
                <a:ext uri="{FF2B5EF4-FFF2-40B4-BE49-F238E27FC236}">
                  <a16:creationId xmlns:a16="http://schemas.microsoft.com/office/drawing/2014/main" id="{A83E436E-61AD-4450-990A-EA9F4AD5B51D}"/>
                </a:ext>
              </a:extLst>
            </p:cNvPr>
            <p:cNvSpPr txBox="1"/>
            <p:nvPr/>
          </p:nvSpPr>
          <p:spPr>
            <a:xfrm>
              <a:off x="5160123" y="5695188"/>
              <a:ext cx="407484" cy="230833"/>
            </a:xfrm>
            <a:prstGeom prst="rect">
              <a:avLst/>
            </a:prstGeom>
            <a:noFill/>
          </p:spPr>
          <p:txBody>
            <a:bodyPr wrap="none" rtlCol="0">
              <a:spAutoFit/>
            </a:bodyPr>
            <a:lstStyle/>
            <a:p>
              <a:r>
                <a:rPr lang="it-IT" sz="900" dirty="0">
                  <a:solidFill>
                    <a:schemeClr val="bg1"/>
                  </a:solidFill>
                </a:rPr>
                <a:t>300x</a:t>
              </a:r>
            </a:p>
          </p:txBody>
        </p:sp>
        <p:sp>
          <p:nvSpPr>
            <p:cNvPr id="26" name="CasellaDiTesto 25">
              <a:extLst>
                <a:ext uri="{FF2B5EF4-FFF2-40B4-BE49-F238E27FC236}">
                  <a16:creationId xmlns:a16="http://schemas.microsoft.com/office/drawing/2014/main" id="{9CA91306-69D5-4599-AC17-6140D99DAAF0}"/>
                </a:ext>
              </a:extLst>
            </p:cNvPr>
            <p:cNvSpPr txBox="1"/>
            <p:nvPr/>
          </p:nvSpPr>
          <p:spPr>
            <a:xfrm>
              <a:off x="2963895" y="5701574"/>
              <a:ext cx="407484" cy="230833"/>
            </a:xfrm>
            <a:prstGeom prst="rect">
              <a:avLst/>
            </a:prstGeom>
            <a:noFill/>
          </p:spPr>
          <p:txBody>
            <a:bodyPr wrap="none" rtlCol="0">
              <a:spAutoFit/>
            </a:bodyPr>
            <a:lstStyle/>
            <a:p>
              <a:r>
                <a:rPr lang="it-IT" sz="900" dirty="0">
                  <a:solidFill>
                    <a:schemeClr val="bg1"/>
                  </a:solidFill>
                </a:rPr>
                <a:t>200x</a:t>
              </a:r>
            </a:p>
          </p:txBody>
        </p:sp>
      </p:grpSp>
      <p:sp>
        <p:nvSpPr>
          <p:cNvPr id="32" name="CasellaDiTesto 31">
            <a:extLst>
              <a:ext uri="{FF2B5EF4-FFF2-40B4-BE49-F238E27FC236}">
                <a16:creationId xmlns:a16="http://schemas.microsoft.com/office/drawing/2014/main" id="{6EEC5041-1822-46D0-A0F9-0A63CE6BD4E9}"/>
              </a:ext>
            </a:extLst>
          </p:cNvPr>
          <p:cNvSpPr txBox="1"/>
          <p:nvPr/>
        </p:nvSpPr>
        <p:spPr>
          <a:xfrm>
            <a:off x="2697357" y="4139581"/>
            <a:ext cx="380601"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white"/>
                </a:solidFill>
                <a:effectLst/>
                <a:uLnTx/>
                <a:uFillTx/>
                <a:latin typeface="Calibri" panose="020F0502020204030204"/>
                <a:ea typeface="+mn-ea"/>
                <a:cs typeface="+mn-cs"/>
              </a:rPr>
              <a:t>12h</a:t>
            </a:r>
          </a:p>
        </p:txBody>
      </p:sp>
      <p:sp>
        <p:nvSpPr>
          <p:cNvPr id="33" name="CasellaDiTesto 32">
            <a:extLst>
              <a:ext uri="{FF2B5EF4-FFF2-40B4-BE49-F238E27FC236}">
                <a16:creationId xmlns:a16="http://schemas.microsoft.com/office/drawing/2014/main" id="{AF9A6A4F-BB31-45BD-A172-BEDFA6B7459A}"/>
              </a:ext>
            </a:extLst>
          </p:cNvPr>
          <p:cNvSpPr txBox="1"/>
          <p:nvPr/>
        </p:nvSpPr>
        <p:spPr>
          <a:xfrm>
            <a:off x="2693231" y="2513909"/>
            <a:ext cx="380601" cy="24622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000" b="0" i="0" u="none" strike="noStrike" kern="1200" cap="none" spc="0" normalizeH="0" baseline="0" noProof="0" dirty="0">
                <a:ln>
                  <a:noFill/>
                </a:ln>
                <a:solidFill>
                  <a:prstClr val="white"/>
                </a:solidFill>
                <a:effectLst/>
                <a:uLnTx/>
                <a:uFillTx/>
                <a:latin typeface="Calibri" panose="020F0502020204030204"/>
                <a:ea typeface="+mn-ea"/>
                <a:cs typeface="+mn-cs"/>
              </a:rPr>
              <a:t>12h</a:t>
            </a:r>
          </a:p>
        </p:txBody>
      </p:sp>
      <p:sp>
        <p:nvSpPr>
          <p:cNvPr id="15" name="CasellaDiTesto 14">
            <a:extLst>
              <a:ext uri="{FF2B5EF4-FFF2-40B4-BE49-F238E27FC236}">
                <a16:creationId xmlns:a16="http://schemas.microsoft.com/office/drawing/2014/main" id="{6D036E47-745C-4979-B1BC-A3C9AEA1B34A}"/>
              </a:ext>
            </a:extLst>
          </p:cNvPr>
          <p:cNvSpPr txBox="1"/>
          <p:nvPr/>
        </p:nvSpPr>
        <p:spPr>
          <a:xfrm>
            <a:off x="797671" y="1042353"/>
            <a:ext cx="288862" cy="307777"/>
          </a:xfrm>
          <a:prstGeom prst="rect">
            <a:avLst/>
          </a:prstGeom>
          <a:noFill/>
        </p:spPr>
        <p:txBody>
          <a:bodyPr wrap="none" rtlCol="0">
            <a:spAutoFit/>
          </a:bodyPr>
          <a:lstStyle/>
          <a:p>
            <a:r>
              <a:rPr lang="it-IT" sz="1400"/>
              <a:t>A</a:t>
            </a:r>
          </a:p>
        </p:txBody>
      </p:sp>
      <p:sp>
        <p:nvSpPr>
          <p:cNvPr id="30" name="CasellaDiTesto 29">
            <a:extLst>
              <a:ext uri="{FF2B5EF4-FFF2-40B4-BE49-F238E27FC236}">
                <a16:creationId xmlns:a16="http://schemas.microsoft.com/office/drawing/2014/main" id="{BFB588B2-E8B9-4E89-936B-B55EA69435CA}"/>
              </a:ext>
            </a:extLst>
          </p:cNvPr>
          <p:cNvSpPr txBox="1"/>
          <p:nvPr/>
        </p:nvSpPr>
        <p:spPr>
          <a:xfrm>
            <a:off x="813886" y="2517712"/>
            <a:ext cx="282450" cy="307777"/>
          </a:xfrm>
          <a:prstGeom prst="rect">
            <a:avLst/>
          </a:prstGeom>
          <a:noFill/>
        </p:spPr>
        <p:txBody>
          <a:bodyPr wrap="none" rtlCol="0">
            <a:spAutoFit/>
          </a:bodyPr>
          <a:lstStyle/>
          <a:p>
            <a:r>
              <a:rPr lang="it-IT" sz="1400">
                <a:solidFill>
                  <a:srgbClr val="FF0000"/>
                </a:solidFill>
              </a:rPr>
              <a:t>B</a:t>
            </a:r>
          </a:p>
        </p:txBody>
      </p:sp>
      <p:sp>
        <p:nvSpPr>
          <p:cNvPr id="31" name="CasellaDiTesto 30">
            <a:extLst>
              <a:ext uri="{FF2B5EF4-FFF2-40B4-BE49-F238E27FC236}">
                <a16:creationId xmlns:a16="http://schemas.microsoft.com/office/drawing/2014/main" id="{E8A3CED9-CC4B-4125-8899-55C552642886}"/>
              </a:ext>
            </a:extLst>
          </p:cNvPr>
          <p:cNvSpPr txBox="1"/>
          <p:nvPr/>
        </p:nvSpPr>
        <p:spPr>
          <a:xfrm>
            <a:off x="817131" y="5322517"/>
            <a:ext cx="280846" cy="307777"/>
          </a:xfrm>
          <a:prstGeom prst="rect">
            <a:avLst/>
          </a:prstGeom>
          <a:noFill/>
        </p:spPr>
        <p:txBody>
          <a:bodyPr wrap="none" rtlCol="0">
            <a:spAutoFit/>
          </a:bodyPr>
          <a:lstStyle/>
          <a:p>
            <a:r>
              <a:rPr lang="it-IT" sz="1400">
                <a:solidFill>
                  <a:srgbClr val="FF0000"/>
                </a:solidFill>
              </a:rPr>
              <a:t>C</a:t>
            </a:r>
          </a:p>
        </p:txBody>
      </p:sp>
      <p:pic>
        <p:nvPicPr>
          <p:cNvPr id="37" name="Audio 36">
            <a:hlinkClick r:id="" action="ppaction://media"/>
            <a:extLst>
              <a:ext uri="{FF2B5EF4-FFF2-40B4-BE49-F238E27FC236}">
                <a16:creationId xmlns:a16="http://schemas.microsoft.com/office/drawing/2014/main" id="{104BB3C1-10CC-4BDF-8B6B-819AEC57899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50919925"/>
      </p:ext>
    </p:extLst>
  </p:cSld>
  <p:clrMapOvr>
    <a:masterClrMapping/>
  </p:clrMapOvr>
  <mc:AlternateContent xmlns:mc="http://schemas.openxmlformats.org/markup-compatibility/2006" xmlns:p14="http://schemas.microsoft.com/office/powerpoint/2010/main">
    <mc:Choice Requires="p14">
      <p:transition spd="slow" p14:dur="2000" advTm="55000"/>
    </mc:Choice>
    <mc:Fallback xmlns="">
      <p:transition spd="slow" advTm="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0514D7BC-A689-474C-B551-2CD0D5B18C9B}"/>
              </a:ext>
            </a:extLst>
          </p:cNvPr>
          <p:cNvSpPr/>
          <p:nvPr/>
        </p:nvSpPr>
        <p:spPr>
          <a:xfrm>
            <a:off x="867749" y="1715347"/>
            <a:ext cx="7539135" cy="74645"/>
          </a:xfrm>
          <a:prstGeom prst="rect">
            <a:avLst/>
          </a:prstGeom>
          <a:solidFill>
            <a:srgbClr val="E1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uppo 23">
            <a:extLst>
              <a:ext uri="{FF2B5EF4-FFF2-40B4-BE49-F238E27FC236}">
                <a16:creationId xmlns:a16="http://schemas.microsoft.com/office/drawing/2014/main" id="{72519691-515E-48F7-96F5-1C6B8C1C0028}"/>
              </a:ext>
            </a:extLst>
          </p:cNvPr>
          <p:cNvGrpSpPr/>
          <p:nvPr/>
        </p:nvGrpSpPr>
        <p:grpSpPr>
          <a:xfrm>
            <a:off x="659757" y="1299360"/>
            <a:ext cx="4159819" cy="4654847"/>
            <a:chOff x="659757" y="1219848"/>
            <a:chExt cx="4159819" cy="4654847"/>
          </a:xfrm>
        </p:grpSpPr>
        <p:pic>
          <p:nvPicPr>
            <p:cNvPr id="3" name="Immagine 2" descr="Immagine che contiene invertebrato, verme&#10;&#10;Descrizione generata automaticamente">
              <a:extLst>
                <a:ext uri="{FF2B5EF4-FFF2-40B4-BE49-F238E27FC236}">
                  <a16:creationId xmlns:a16="http://schemas.microsoft.com/office/drawing/2014/main" id="{C18DDAB0-4173-414C-8DB1-A7710F0269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07721" y="4407028"/>
              <a:ext cx="2147786" cy="1439857"/>
            </a:xfrm>
            <a:prstGeom prst="rect">
              <a:avLst/>
            </a:prstGeom>
          </p:spPr>
        </p:pic>
        <p:pic>
          <p:nvPicPr>
            <p:cNvPr id="5" name="Immagine 4" descr="Immagine che contiene invertebrato, verme&#10;&#10;Descrizione generata automaticamente">
              <a:extLst>
                <a:ext uri="{FF2B5EF4-FFF2-40B4-BE49-F238E27FC236}">
                  <a16:creationId xmlns:a16="http://schemas.microsoft.com/office/drawing/2014/main" id="{5F6127AF-809C-462F-9124-F66A3E42C66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570" t="47212" r="12943" b="2957"/>
            <a:stretch/>
          </p:blipFill>
          <p:spPr>
            <a:xfrm flipH="1">
              <a:off x="2884792" y="4723898"/>
              <a:ext cx="1885492" cy="1116788"/>
            </a:xfrm>
            <a:prstGeom prst="rect">
              <a:avLst/>
            </a:prstGeom>
          </p:spPr>
        </p:pic>
        <p:sp>
          <p:nvSpPr>
            <p:cNvPr id="6" name="Callout: linea 5">
              <a:extLst>
                <a:ext uri="{FF2B5EF4-FFF2-40B4-BE49-F238E27FC236}">
                  <a16:creationId xmlns:a16="http://schemas.microsoft.com/office/drawing/2014/main" id="{4DF9F22A-08B6-4B7E-8A94-08D26829B045}"/>
                </a:ext>
              </a:extLst>
            </p:cNvPr>
            <p:cNvSpPr/>
            <p:nvPr/>
          </p:nvSpPr>
          <p:spPr>
            <a:xfrm>
              <a:off x="960865" y="5107513"/>
              <a:ext cx="1226990" cy="695364"/>
            </a:xfrm>
            <a:prstGeom prst="borderCallout1">
              <a:avLst>
                <a:gd name="adj1" fmla="val 20623"/>
                <a:gd name="adj2" fmla="val 101970"/>
                <a:gd name="adj3" fmla="val 78747"/>
                <a:gd name="adj4" fmla="val 163860"/>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1"/>
                  </a:solidFill>
                </a:ln>
              </a:endParaRPr>
            </a:p>
          </p:txBody>
        </p:sp>
        <p:sp>
          <p:nvSpPr>
            <p:cNvPr id="7" name="CasellaDiTesto 6">
              <a:extLst>
                <a:ext uri="{FF2B5EF4-FFF2-40B4-BE49-F238E27FC236}">
                  <a16:creationId xmlns:a16="http://schemas.microsoft.com/office/drawing/2014/main" id="{878EFC00-3DD8-492D-9E37-419DE97B71CA}"/>
                </a:ext>
              </a:extLst>
            </p:cNvPr>
            <p:cNvSpPr txBox="1"/>
            <p:nvPr/>
          </p:nvSpPr>
          <p:spPr>
            <a:xfrm>
              <a:off x="2590860" y="5664799"/>
              <a:ext cx="308012" cy="203270"/>
            </a:xfrm>
            <a:prstGeom prst="rect">
              <a:avLst/>
            </a:prstGeom>
            <a:noFill/>
          </p:spPr>
          <p:txBody>
            <a:bodyPr wrap="none" rtlCol="0">
              <a:spAutoFit/>
            </a:bodyPr>
            <a:lstStyle/>
            <a:p>
              <a:r>
                <a:rPr lang="it-IT" sz="900" dirty="0">
                  <a:solidFill>
                    <a:schemeClr val="bg1"/>
                  </a:solidFill>
                </a:rPr>
                <a:t>50x</a:t>
              </a:r>
            </a:p>
          </p:txBody>
        </p:sp>
        <p:sp>
          <p:nvSpPr>
            <p:cNvPr id="8" name="CasellaDiTesto 7">
              <a:extLst>
                <a:ext uri="{FF2B5EF4-FFF2-40B4-BE49-F238E27FC236}">
                  <a16:creationId xmlns:a16="http://schemas.microsoft.com/office/drawing/2014/main" id="{285738A0-4EB4-498D-8331-5B5B4FA80010}"/>
                </a:ext>
              </a:extLst>
            </p:cNvPr>
            <p:cNvSpPr txBox="1"/>
            <p:nvPr/>
          </p:nvSpPr>
          <p:spPr>
            <a:xfrm>
              <a:off x="4460746" y="5671425"/>
              <a:ext cx="358830" cy="203270"/>
            </a:xfrm>
            <a:prstGeom prst="rect">
              <a:avLst/>
            </a:prstGeom>
            <a:noFill/>
          </p:spPr>
          <p:txBody>
            <a:bodyPr wrap="none" rtlCol="0">
              <a:spAutoFit/>
            </a:bodyPr>
            <a:lstStyle/>
            <a:p>
              <a:r>
                <a:rPr lang="it-IT" sz="900" dirty="0">
                  <a:solidFill>
                    <a:schemeClr val="bg1"/>
                  </a:solidFill>
                </a:rPr>
                <a:t>100x</a:t>
              </a:r>
            </a:p>
          </p:txBody>
        </p:sp>
        <p:pic>
          <p:nvPicPr>
            <p:cNvPr id="9" name="Immagine 8" descr="Immagine che contiene invertebrato, verme&#10;&#10;Descrizione generata automaticamente">
              <a:extLst>
                <a:ext uri="{FF2B5EF4-FFF2-40B4-BE49-F238E27FC236}">
                  <a16:creationId xmlns:a16="http://schemas.microsoft.com/office/drawing/2014/main" id="{0D393DC4-6BD1-42C4-AEF2-1CBEBE2F8C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557" y="1238100"/>
              <a:ext cx="2141950" cy="1439857"/>
            </a:xfrm>
            <a:prstGeom prst="rect">
              <a:avLst/>
            </a:prstGeom>
          </p:spPr>
        </p:pic>
        <p:pic>
          <p:nvPicPr>
            <p:cNvPr id="10" name="Immagine 9" descr="Immagine che contiene invertebrato, verme&#10;&#10;Descrizione generata automaticamente">
              <a:extLst>
                <a:ext uri="{FF2B5EF4-FFF2-40B4-BE49-F238E27FC236}">
                  <a16:creationId xmlns:a16="http://schemas.microsoft.com/office/drawing/2014/main" id="{5E8B7C4A-0E17-45CC-813C-1C2F53688DE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563" t="28034" r="24211" b="24183"/>
            <a:stretch/>
          </p:blipFill>
          <p:spPr>
            <a:xfrm>
              <a:off x="2884792" y="1561108"/>
              <a:ext cx="1885493" cy="1116849"/>
            </a:xfrm>
            <a:prstGeom prst="rect">
              <a:avLst/>
            </a:prstGeom>
          </p:spPr>
        </p:pic>
        <p:sp>
          <p:nvSpPr>
            <p:cNvPr id="11" name="Callout: linea 10">
              <a:extLst>
                <a:ext uri="{FF2B5EF4-FFF2-40B4-BE49-F238E27FC236}">
                  <a16:creationId xmlns:a16="http://schemas.microsoft.com/office/drawing/2014/main" id="{B1EE1248-190E-4350-BB99-3FE6BF3EE800}"/>
                </a:ext>
              </a:extLst>
            </p:cNvPr>
            <p:cNvSpPr/>
            <p:nvPr/>
          </p:nvSpPr>
          <p:spPr>
            <a:xfrm>
              <a:off x="1161342" y="1645373"/>
              <a:ext cx="1226990" cy="695364"/>
            </a:xfrm>
            <a:prstGeom prst="borderCallout1">
              <a:avLst>
                <a:gd name="adj1" fmla="val 20623"/>
                <a:gd name="adj2" fmla="val 101970"/>
                <a:gd name="adj3" fmla="val 73029"/>
                <a:gd name="adj4" fmla="val 148466"/>
              </a:avLst>
            </a:prstGeom>
            <a:noFill/>
            <a:ln w="63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bg1"/>
                  </a:solidFill>
                </a:ln>
              </a:endParaRPr>
            </a:p>
          </p:txBody>
        </p:sp>
        <p:sp>
          <p:nvSpPr>
            <p:cNvPr id="12" name="CasellaDiTesto 11">
              <a:extLst>
                <a:ext uri="{FF2B5EF4-FFF2-40B4-BE49-F238E27FC236}">
                  <a16:creationId xmlns:a16="http://schemas.microsoft.com/office/drawing/2014/main" id="{7F3B38D6-43D4-413F-9ADD-46139D4755D1}"/>
                </a:ext>
              </a:extLst>
            </p:cNvPr>
            <p:cNvSpPr txBox="1"/>
            <p:nvPr/>
          </p:nvSpPr>
          <p:spPr>
            <a:xfrm>
              <a:off x="2589203" y="2503767"/>
              <a:ext cx="308012" cy="203270"/>
            </a:xfrm>
            <a:prstGeom prst="rect">
              <a:avLst/>
            </a:prstGeom>
            <a:noFill/>
          </p:spPr>
          <p:txBody>
            <a:bodyPr wrap="none" rtlCol="0">
              <a:spAutoFit/>
            </a:bodyPr>
            <a:lstStyle/>
            <a:p>
              <a:r>
                <a:rPr lang="it-IT" sz="900" dirty="0">
                  <a:solidFill>
                    <a:schemeClr val="bg1"/>
                  </a:solidFill>
                </a:rPr>
                <a:t>50x</a:t>
              </a:r>
            </a:p>
          </p:txBody>
        </p:sp>
        <p:sp>
          <p:nvSpPr>
            <p:cNvPr id="13" name="CasellaDiTesto 12">
              <a:extLst>
                <a:ext uri="{FF2B5EF4-FFF2-40B4-BE49-F238E27FC236}">
                  <a16:creationId xmlns:a16="http://schemas.microsoft.com/office/drawing/2014/main" id="{500A9D7F-85D2-4030-9596-269D7702D9E8}"/>
                </a:ext>
              </a:extLst>
            </p:cNvPr>
            <p:cNvSpPr txBox="1"/>
            <p:nvPr/>
          </p:nvSpPr>
          <p:spPr>
            <a:xfrm>
              <a:off x="4445837" y="2503767"/>
              <a:ext cx="358830" cy="203270"/>
            </a:xfrm>
            <a:prstGeom prst="rect">
              <a:avLst/>
            </a:prstGeom>
            <a:noFill/>
          </p:spPr>
          <p:txBody>
            <a:bodyPr wrap="none" rtlCol="0">
              <a:spAutoFit/>
            </a:bodyPr>
            <a:lstStyle/>
            <a:p>
              <a:r>
                <a:rPr lang="it-IT" sz="900" dirty="0">
                  <a:solidFill>
                    <a:schemeClr val="bg1"/>
                  </a:solidFill>
                </a:rPr>
                <a:t>100x</a:t>
              </a:r>
            </a:p>
          </p:txBody>
        </p:sp>
        <p:sp>
          <p:nvSpPr>
            <p:cNvPr id="14" name="CasellaDiTesto 13">
              <a:extLst>
                <a:ext uri="{FF2B5EF4-FFF2-40B4-BE49-F238E27FC236}">
                  <a16:creationId xmlns:a16="http://schemas.microsoft.com/office/drawing/2014/main" id="{CE4A4603-C0C3-4702-9097-0156800CFE96}"/>
                </a:ext>
              </a:extLst>
            </p:cNvPr>
            <p:cNvSpPr txBox="1"/>
            <p:nvPr/>
          </p:nvSpPr>
          <p:spPr>
            <a:xfrm>
              <a:off x="668409" y="1219848"/>
              <a:ext cx="790601" cy="246221"/>
            </a:xfrm>
            <a:prstGeom prst="rect">
              <a:avLst/>
            </a:prstGeom>
            <a:noFill/>
          </p:spPr>
          <p:txBody>
            <a:bodyPr wrap="none" rtlCol="0">
              <a:spAutoFit/>
            </a:bodyPr>
            <a:lstStyle/>
            <a:p>
              <a:r>
                <a:rPr lang="it-IT" sz="1000" dirty="0">
                  <a:solidFill>
                    <a:srgbClr val="81EF67"/>
                  </a:solidFill>
                </a:rPr>
                <a:t>Xn-GFP </a:t>
              </a:r>
              <a:r>
                <a:rPr lang="it-IT" sz="1000" dirty="0">
                  <a:solidFill>
                    <a:schemeClr val="bg1"/>
                  </a:solidFill>
                </a:rPr>
                <a:t>12h</a:t>
              </a:r>
            </a:p>
          </p:txBody>
        </p:sp>
        <p:sp>
          <p:nvSpPr>
            <p:cNvPr id="15" name="CasellaDiTesto 14">
              <a:extLst>
                <a:ext uri="{FF2B5EF4-FFF2-40B4-BE49-F238E27FC236}">
                  <a16:creationId xmlns:a16="http://schemas.microsoft.com/office/drawing/2014/main" id="{AC6CE9FC-ABE3-4C1C-ACE3-F6094CEC9889}"/>
                </a:ext>
              </a:extLst>
            </p:cNvPr>
            <p:cNvSpPr txBox="1"/>
            <p:nvPr/>
          </p:nvSpPr>
          <p:spPr>
            <a:xfrm>
              <a:off x="661043" y="4400930"/>
              <a:ext cx="954107" cy="246221"/>
            </a:xfrm>
            <a:prstGeom prst="rect">
              <a:avLst/>
            </a:prstGeom>
            <a:noFill/>
          </p:spPr>
          <p:txBody>
            <a:bodyPr wrap="none" rtlCol="0">
              <a:spAutoFit/>
            </a:bodyPr>
            <a:lstStyle/>
            <a:p>
              <a:r>
                <a:rPr lang="it-IT" sz="1000" dirty="0">
                  <a:solidFill>
                    <a:srgbClr val="81EF67"/>
                  </a:solidFill>
                </a:rPr>
                <a:t>Bt/Xn-GFP </a:t>
              </a:r>
              <a:r>
                <a:rPr lang="it-IT" sz="1000" dirty="0">
                  <a:solidFill>
                    <a:schemeClr val="bg1"/>
                  </a:solidFill>
                </a:rPr>
                <a:t>12h</a:t>
              </a:r>
            </a:p>
          </p:txBody>
        </p:sp>
        <p:pic>
          <p:nvPicPr>
            <p:cNvPr id="16" name="Immagine 15">
              <a:extLst>
                <a:ext uri="{FF2B5EF4-FFF2-40B4-BE49-F238E27FC236}">
                  <a16:creationId xmlns:a16="http://schemas.microsoft.com/office/drawing/2014/main" id="{3B49113C-606B-4C5D-A800-952070089D5B}"/>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8304"/>
                      </a14:imgEffect>
                      <a14:imgEffect>
                        <a14:saturation sat="255000"/>
                      </a14:imgEffect>
                      <a14:imgEffect>
                        <a14:brightnessContrast bright="-13000"/>
                      </a14:imgEffect>
                    </a14:imgLayer>
                  </a14:imgProps>
                </a:ext>
                <a:ext uri="{28A0092B-C50C-407E-A947-70E740481C1C}">
                  <a14:useLocalDpi xmlns:a14="http://schemas.microsoft.com/office/drawing/2010/main" val="0"/>
                </a:ext>
              </a:extLst>
            </a:blip>
            <a:srcRect l="10743" t="23128" r="23874"/>
            <a:stretch/>
          </p:blipFill>
          <p:spPr>
            <a:xfrm>
              <a:off x="709416" y="2939558"/>
              <a:ext cx="2150520" cy="1438983"/>
            </a:xfrm>
            <a:prstGeom prst="rect">
              <a:avLst/>
            </a:prstGeom>
          </p:spPr>
        </p:pic>
        <p:pic>
          <p:nvPicPr>
            <p:cNvPr id="17" name="Immagine 16">
              <a:extLst>
                <a:ext uri="{FF2B5EF4-FFF2-40B4-BE49-F238E27FC236}">
                  <a16:creationId xmlns:a16="http://schemas.microsoft.com/office/drawing/2014/main" id="{35D6CF20-9B4F-464D-887A-E6FF73A891D8}"/>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8304"/>
                      </a14:imgEffect>
                      <a14:imgEffect>
                        <a14:saturation sat="255000"/>
                      </a14:imgEffect>
                      <a14:imgEffect>
                        <a14:brightnessContrast bright="-13000"/>
                      </a14:imgEffect>
                    </a14:imgLayer>
                  </a14:imgProps>
                </a:ext>
                <a:ext uri="{28A0092B-C50C-407E-A947-70E740481C1C}">
                  <a14:useLocalDpi xmlns:a14="http://schemas.microsoft.com/office/drawing/2010/main" val="0"/>
                </a:ext>
              </a:extLst>
            </a:blip>
            <a:srcRect l="22064" t="44767" r="44316" b="20242"/>
            <a:stretch/>
          </p:blipFill>
          <p:spPr>
            <a:xfrm>
              <a:off x="2891130" y="3261691"/>
              <a:ext cx="1885493" cy="1116850"/>
            </a:xfrm>
            <a:prstGeom prst="rect">
              <a:avLst/>
            </a:prstGeom>
          </p:spPr>
        </p:pic>
        <p:sp>
          <p:nvSpPr>
            <p:cNvPr id="18" name="CasellaDiTesto 17">
              <a:extLst>
                <a:ext uri="{FF2B5EF4-FFF2-40B4-BE49-F238E27FC236}">
                  <a16:creationId xmlns:a16="http://schemas.microsoft.com/office/drawing/2014/main" id="{C5DC795F-9960-4D74-A056-815867FC98DA}"/>
                </a:ext>
              </a:extLst>
            </p:cNvPr>
            <p:cNvSpPr txBox="1"/>
            <p:nvPr/>
          </p:nvSpPr>
          <p:spPr>
            <a:xfrm>
              <a:off x="659757" y="2906523"/>
              <a:ext cx="888385" cy="246221"/>
            </a:xfrm>
            <a:prstGeom prst="rect">
              <a:avLst/>
            </a:prstGeom>
            <a:noFill/>
          </p:spPr>
          <p:txBody>
            <a:bodyPr wrap="none" rtlCol="0">
              <a:spAutoFit/>
            </a:bodyPr>
            <a:lstStyle/>
            <a:p>
              <a:r>
                <a:rPr lang="it-IT" sz="1000" dirty="0">
                  <a:solidFill>
                    <a:srgbClr val="81EF67"/>
                  </a:solidFill>
                </a:rPr>
                <a:t>Bt/Xn-GFP </a:t>
              </a:r>
              <a:r>
                <a:rPr lang="it-IT" sz="1000" dirty="0">
                  <a:solidFill>
                    <a:schemeClr val="bg1"/>
                  </a:solidFill>
                </a:rPr>
                <a:t>3h</a:t>
              </a:r>
            </a:p>
          </p:txBody>
        </p:sp>
        <p:sp>
          <p:nvSpPr>
            <p:cNvPr id="19" name="CasellaDiTesto 18">
              <a:extLst>
                <a:ext uri="{FF2B5EF4-FFF2-40B4-BE49-F238E27FC236}">
                  <a16:creationId xmlns:a16="http://schemas.microsoft.com/office/drawing/2014/main" id="{C8E0A837-D173-4C4C-B82B-E4955C86698E}"/>
                </a:ext>
              </a:extLst>
            </p:cNvPr>
            <p:cNvSpPr txBox="1"/>
            <p:nvPr/>
          </p:nvSpPr>
          <p:spPr>
            <a:xfrm>
              <a:off x="2591789" y="4202152"/>
              <a:ext cx="308012" cy="203270"/>
            </a:xfrm>
            <a:prstGeom prst="rect">
              <a:avLst/>
            </a:prstGeom>
            <a:noFill/>
          </p:spPr>
          <p:txBody>
            <a:bodyPr wrap="none" rtlCol="0">
              <a:spAutoFit/>
            </a:bodyPr>
            <a:lstStyle/>
            <a:p>
              <a:r>
                <a:rPr lang="it-IT" sz="900" dirty="0">
                  <a:solidFill>
                    <a:schemeClr val="bg1"/>
                  </a:solidFill>
                </a:rPr>
                <a:t>50x</a:t>
              </a:r>
            </a:p>
          </p:txBody>
        </p:sp>
        <p:sp>
          <p:nvSpPr>
            <p:cNvPr id="20" name="CasellaDiTesto 19">
              <a:extLst>
                <a:ext uri="{FF2B5EF4-FFF2-40B4-BE49-F238E27FC236}">
                  <a16:creationId xmlns:a16="http://schemas.microsoft.com/office/drawing/2014/main" id="{09D59648-BB85-4E3C-B490-7ABFADDF4D69}"/>
                </a:ext>
              </a:extLst>
            </p:cNvPr>
            <p:cNvSpPr txBox="1"/>
            <p:nvPr/>
          </p:nvSpPr>
          <p:spPr>
            <a:xfrm>
              <a:off x="4448422" y="4195526"/>
              <a:ext cx="358830" cy="203270"/>
            </a:xfrm>
            <a:prstGeom prst="rect">
              <a:avLst/>
            </a:prstGeom>
            <a:noFill/>
          </p:spPr>
          <p:txBody>
            <a:bodyPr wrap="none" rtlCol="0">
              <a:spAutoFit/>
            </a:bodyPr>
            <a:lstStyle/>
            <a:p>
              <a:r>
                <a:rPr lang="it-IT" sz="900" dirty="0">
                  <a:solidFill>
                    <a:schemeClr val="bg1"/>
                  </a:solidFill>
                </a:rPr>
                <a:t>100x</a:t>
              </a:r>
            </a:p>
          </p:txBody>
        </p:sp>
      </p:grpSp>
      <p:sp>
        <p:nvSpPr>
          <p:cNvPr id="25" name="CasellaDiTesto 24">
            <a:extLst>
              <a:ext uri="{FF2B5EF4-FFF2-40B4-BE49-F238E27FC236}">
                <a16:creationId xmlns:a16="http://schemas.microsoft.com/office/drawing/2014/main" id="{F70A0A80-BF56-402A-8AA5-3DE9ED40FBC4}"/>
              </a:ext>
            </a:extLst>
          </p:cNvPr>
          <p:cNvSpPr txBox="1"/>
          <p:nvPr/>
        </p:nvSpPr>
        <p:spPr>
          <a:xfrm>
            <a:off x="608332" y="245296"/>
            <a:ext cx="8081632" cy="830997"/>
          </a:xfrm>
          <a:prstGeom prst="rect">
            <a:avLst/>
          </a:prstGeom>
          <a:noFill/>
        </p:spPr>
        <p:txBody>
          <a:bodyPr wrap="square">
            <a:spAutoFit/>
          </a:bodyPr>
          <a:lstStyle/>
          <a:p>
            <a:r>
              <a:rPr lang="en-US" sz="2400" dirty="0">
                <a:solidFill>
                  <a:schemeClr val="accent4">
                    <a:lumMod val="50000"/>
                  </a:schemeClr>
                </a:solidFill>
                <a:latin typeface="+mj-lt"/>
              </a:rPr>
              <a:t>Hemocoel diffusion of </a:t>
            </a:r>
            <a:r>
              <a:rPr lang="en-US" sz="2400" i="1" dirty="0">
                <a:solidFill>
                  <a:schemeClr val="accent4">
                    <a:lumMod val="50000"/>
                  </a:schemeClr>
                </a:solidFill>
                <a:latin typeface="+mj-lt"/>
              </a:rPr>
              <a:t>X. nematophila </a:t>
            </a:r>
            <a:r>
              <a:rPr lang="en-US" sz="2400" dirty="0">
                <a:solidFill>
                  <a:schemeClr val="accent4">
                    <a:lumMod val="50000"/>
                  </a:schemeClr>
                </a:solidFill>
                <a:latin typeface="+mj-lt"/>
              </a:rPr>
              <a:t>when administered in the presence of </a:t>
            </a:r>
            <a:r>
              <a:rPr lang="en-US" sz="2400" i="1" dirty="0">
                <a:solidFill>
                  <a:schemeClr val="accent4">
                    <a:lumMod val="50000"/>
                  </a:schemeClr>
                </a:solidFill>
                <a:latin typeface="+mj-lt"/>
              </a:rPr>
              <a:t>B. thuringiensis</a:t>
            </a:r>
            <a:endParaRPr lang="it-IT" sz="2400" i="1" dirty="0">
              <a:solidFill>
                <a:schemeClr val="accent4">
                  <a:lumMod val="50000"/>
                </a:schemeClr>
              </a:solidFill>
              <a:latin typeface="+mj-lt"/>
            </a:endParaRPr>
          </a:p>
        </p:txBody>
      </p:sp>
      <p:sp>
        <p:nvSpPr>
          <p:cNvPr id="26" name="CasellaDiTesto 25">
            <a:extLst>
              <a:ext uri="{FF2B5EF4-FFF2-40B4-BE49-F238E27FC236}">
                <a16:creationId xmlns:a16="http://schemas.microsoft.com/office/drawing/2014/main" id="{432947C4-59DA-408B-A5F2-93EC7E0E46B8}"/>
              </a:ext>
            </a:extLst>
          </p:cNvPr>
          <p:cNvSpPr txBox="1"/>
          <p:nvPr/>
        </p:nvSpPr>
        <p:spPr>
          <a:xfrm>
            <a:off x="4923172" y="1571907"/>
            <a:ext cx="3604348" cy="4493538"/>
          </a:xfrm>
          <a:prstGeom prst="rect">
            <a:avLst/>
          </a:prstGeom>
          <a:noFill/>
        </p:spPr>
        <p:txBody>
          <a:bodyPr wrap="square">
            <a:spAutoFit/>
          </a:bodyPr>
          <a:lstStyle/>
          <a:p>
            <a:r>
              <a:rPr lang="en-US" sz="1600" i="1" dirty="0">
                <a:solidFill>
                  <a:srgbClr val="323232"/>
                </a:solidFill>
                <a:latin typeface="+mj-lt"/>
              </a:rPr>
              <a:t>X. nematophila</a:t>
            </a:r>
            <a:r>
              <a:rPr lang="en-US" sz="1600" dirty="0">
                <a:solidFill>
                  <a:srgbClr val="323232"/>
                </a:solidFill>
                <a:latin typeface="+mj-lt"/>
              </a:rPr>
              <a:t>-GFP</a:t>
            </a:r>
            <a:r>
              <a:rPr lang="en-US" sz="1600" i="1" dirty="0">
                <a:solidFill>
                  <a:srgbClr val="323232"/>
                </a:solidFill>
                <a:latin typeface="+mj-lt"/>
              </a:rPr>
              <a:t> </a:t>
            </a:r>
            <a:r>
              <a:rPr lang="en-US" sz="1600" dirty="0">
                <a:solidFill>
                  <a:srgbClr val="323232"/>
                </a:solidFill>
                <a:latin typeface="+mj-lt"/>
              </a:rPr>
              <a:t>in single administration is limited to the gut area of the </a:t>
            </a:r>
            <a:r>
              <a:rPr lang="en-US" sz="1600" i="1" dirty="0">
                <a:solidFill>
                  <a:srgbClr val="323232"/>
                </a:solidFill>
                <a:latin typeface="+mj-lt"/>
              </a:rPr>
              <a:t>D. suzukii </a:t>
            </a:r>
            <a:r>
              <a:rPr lang="en-US" sz="1600" dirty="0">
                <a:solidFill>
                  <a:srgbClr val="323232"/>
                </a:solidFill>
                <a:latin typeface="+mj-lt"/>
              </a:rPr>
              <a:t>larvae.</a:t>
            </a:r>
          </a:p>
          <a:p>
            <a:endParaRPr lang="en-US" sz="1600" dirty="0">
              <a:solidFill>
                <a:srgbClr val="323232"/>
              </a:solidFill>
              <a:latin typeface="+mj-lt"/>
            </a:endParaRPr>
          </a:p>
          <a:p>
            <a:endParaRPr lang="en-US" sz="1600" dirty="0">
              <a:solidFill>
                <a:srgbClr val="323232"/>
              </a:solidFill>
              <a:latin typeface="+mj-lt"/>
            </a:endParaRPr>
          </a:p>
          <a:p>
            <a:endParaRPr lang="en-US" sz="1600" dirty="0">
              <a:solidFill>
                <a:srgbClr val="323232"/>
              </a:solidFill>
              <a:latin typeface="+mj-lt"/>
            </a:endParaRPr>
          </a:p>
          <a:p>
            <a:endParaRPr lang="en-US" sz="1400" dirty="0">
              <a:solidFill>
                <a:srgbClr val="323232"/>
              </a:solidFill>
              <a:latin typeface="+mj-lt"/>
            </a:endParaRPr>
          </a:p>
          <a:p>
            <a:r>
              <a:rPr lang="en-US" sz="1600" dirty="0">
                <a:solidFill>
                  <a:srgbClr val="323232"/>
                </a:solidFill>
                <a:latin typeface="+mj-lt"/>
              </a:rPr>
              <a:t>3h post treatment with Bt-Xn, </a:t>
            </a:r>
            <a:r>
              <a:rPr lang="en-US" sz="1600" i="1" dirty="0">
                <a:solidFill>
                  <a:srgbClr val="323232"/>
                </a:solidFill>
                <a:latin typeface="+mj-lt"/>
              </a:rPr>
              <a:t>X. nematophila-</a:t>
            </a:r>
            <a:r>
              <a:rPr lang="en-US" sz="1600" dirty="0">
                <a:solidFill>
                  <a:srgbClr val="323232"/>
                </a:solidFill>
                <a:latin typeface="+mj-lt"/>
              </a:rPr>
              <a:t>GFP is observable only in the intestinal area</a:t>
            </a:r>
          </a:p>
          <a:p>
            <a:endParaRPr lang="en-US" sz="1600" dirty="0">
              <a:solidFill>
                <a:srgbClr val="323232"/>
              </a:solidFill>
              <a:latin typeface="+mj-lt"/>
            </a:endParaRPr>
          </a:p>
          <a:p>
            <a:endParaRPr lang="en-US" sz="1600" i="1" dirty="0">
              <a:solidFill>
                <a:srgbClr val="323232"/>
              </a:solidFill>
              <a:latin typeface="+mj-lt"/>
            </a:endParaRPr>
          </a:p>
          <a:p>
            <a:endParaRPr lang="en-US" sz="1600" i="1" dirty="0">
              <a:solidFill>
                <a:srgbClr val="323232"/>
              </a:solidFill>
              <a:latin typeface="+mj-lt"/>
            </a:endParaRPr>
          </a:p>
          <a:p>
            <a:r>
              <a:rPr lang="en-US" sz="1600" dirty="0">
                <a:solidFill>
                  <a:srgbClr val="323232"/>
                </a:solidFill>
                <a:latin typeface="+mj-lt"/>
              </a:rPr>
              <a:t>12h after treatment with Bt plus </a:t>
            </a:r>
            <a:r>
              <a:rPr lang="en-US" sz="1600" i="1" dirty="0">
                <a:solidFill>
                  <a:srgbClr val="323232"/>
                </a:solidFill>
                <a:latin typeface="+mj-lt"/>
              </a:rPr>
              <a:t>X. nematophila</a:t>
            </a:r>
            <a:r>
              <a:rPr lang="en-US" sz="1600" dirty="0">
                <a:solidFill>
                  <a:srgbClr val="323232"/>
                </a:solidFill>
                <a:latin typeface="+mj-lt"/>
              </a:rPr>
              <a:t>-GFP, it is possible to observe an evident diffusion of the fluorescent bacteria that have entered the hemocoelic cavity of the dipteran.</a:t>
            </a:r>
          </a:p>
        </p:txBody>
      </p:sp>
      <p:cxnSp>
        <p:nvCxnSpPr>
          <p:cNvPr id="27" name="Connettore diritto 26">
            <a:extLst>
              <a:ext uri="{FF2B5EF4-FFF2-40B4-BE49-F238E27FC236}">
                <a16:creationId xmlns:a16="http://schemas.microsoft.com/office/drawing/2014/main" id="{DB103C8F-7EAC-4595-BD32-DEBBA94B040F}"/>
              </a:ext>
            </a:extLst>
          </p:cNvPr>
          <p:cNvCxnSpPr/>
          <p:nvPr/>
        </p:nvCxnSpPr>
        <p:spPr>
          <a:xfrm>
            <a:off x="695067" y="1058954"/>
            <a:ext cx="7716663" cy="0"/>
          </a:xfrm>
          <a:prstGeom prst="line">
            <a:avLst/>
          </a:prstGeom>
          <a:ln w="9525">
            <a:solidFill>
              <a:srgbClr val="666666"/>
            </a:solidFill>
          </a:ln>
        </p:spPr>
        <p:style>
          <a:lnRef idx="1">
            <a:schemeClr val="accent1"/>
          </a:lnRef>
          <a:fillRef idx="0">
            <a:schemeClr val="accent1"/>
          </a:fillRef>
          <a:effectRef idx="0">
            <a:schemeClr val="accent1"/>
          </a:effectRef>
          <a:fontRef idx="minor">
            <a:schemeClr val="tx1"/>
          </a:fontRef>
        </p:style>
      </p:cxnSp>
      <p:sp>
        <p:nvSpPr>
          <p:cNvPr id="28" name="CasellaDiTesto 27">
            <a:extLst>
              <a:ext uri="{FF2B5EF4-FFF2-40B4-BE49-F238E27FC236}">
                <a16:creationId xmlns:a16="http://schemas.microsoft.com/office/drawing/2014/main" id="{5DF39E76-9934-473D-842C-8AB4BF76EF88}"/>
              </a:ext>
            </a:extLst>
          </p:cNvPr>
          <p:cNvSpPr txBox="1"/>
          <p:nvPr/>
        </p:nvSpPr>
        <p:spPr>
          <a:xfrm>
            <a:off x="666205" y="2480914"/>
            <a:ext cx="288862" cy="307777"/>
          </a:xfrm>
          <a:prstGeom prst="rect">
            <a:avLst/>
          </a:prstGeom>
          <a:noFill/>
        </p:spPr>
        <p:txBody>
          <a:bodyPr wrap="none" rtlCol="0">
            <a:spAutoFit/>
          </a:bodyPr>
          <a:lstStyle/>
          <a:p>
            <a:r>
              <a:rPr lang="it-IT" sz="1400">
                <a:solidFill>
                  <a:schemeClr val="bg1"/>
                </a:solidFill>
              </a:rPr>
              <a:t>A</a:t>
            </a:r>
          </a:p>
        </p:txBody>
      </p:sp>
      <p:sp>
        <p:nvSpPr>
          <p:cNvPr id="29" name="CasellaDiTesto 28">
            <a:extLst>
              <a:ext uri="{FF2B5EF4-FFF2-40B4-BE49-F238E27FC236}">
                <a16:creationId xmlns:a16="http://schemas.microsoft.com/office/drawing/2014/main" id="{8281231F-0478-4D21-B2EF-35103698EB51}"/>
              </a:ext>
            </a:extLst>
          </p:cNvPr>
          <p:cNvSpPr txBox="1"/>
          <p:nvPr/>
        </p:nvSpPr>
        <p:spPr>
          <a:xfrm>
            <a:off x="656480" y="4176768"/>
            <a:ext cx="282450" cy="307777"/>
          </a:xfrm>
          <a:prstGeom prst="rect">
            <a:avLst/>
          </a:prstGeom>
          <a:noFill/>
        </p:spPr>
        <p:txBody>
          <a:bodyPr wrap="none" rtlCol="0">
            <a:spAutoFit/>
          </a:bodyPr>
          <a:lstStyle/>
          <a:p>
            <a:r>
              <a:rPr lang="it-IT" sz="1400">
                <a:solidFill>
                  <a:schemeClr val="bg1"/>
                </a:solidFill>
              </a:rPr>
              <a:t>B</a:t>
            </a:r>
          </a:p>
        </p:txBody>
      </p:sp>
      <p:sp>
        <p:nvSpPr>
          <p:cNvPr id="30" name="CasellaDiTesto 29">
            <a:extLst>
              <a:ext uri="{FF2B5EF4-FFF2-40B4-BE49-F238E27FC236}">
                <a16:creationId xmlns:a16="http://schemas.microsoft.com/office/drawing/2014/main" id="{FD6C4494-1D3F-49BC-B4B6-181166FB092C}"/>
              </a:ext>
            </a:extLst>
          </p:cNvPr>
          <p:cNvSpPr txBox="1"/>
          <p:nvPr/>
        </p:nvSpPr>
        <p:spPr>
          <a:xfrm>
            <a:off x="653240" y="5658613"/>
            <a:ext cx="373820" cy="307777"/>
          </a:xfrm>
          <a:prstGeom prst="rect">
            <a:avLst/>
          </a:prstGeom>
          <a:noFill/>
        </p:spPr>
        <p:txBody>
          <a:bodyPr wrap="none" rtlCol="0">
            <a:spAutoFit/>
          </a:bodyPr>
          <a:lstStyle/>
          <a:p>
            <a:r>
              <a:rPr lang="it-IT" sz="1400">
                <a:solidFill>
                  <a:schemeClr val="bg1"/>
                </a:solidFill>
              </a:rPr>
              <a:t>B1</a:t>
            </a:r>
          </a:p>
        </p:txBody>
      </p:sp>
      <p:pic>
        <p:nvPicPr>
          <p:cNvPr id="2" name="Audio 1">
            <a:hlinkClick r:id="" action="ppaction://media"/>
            <a:extLst>
              <a:ext uri="{FF2B5EF4-FFF2-40B4-BE49-F238E27FC236}">
                <a16:creationId xmlns:a16="http://schemas.microsoft.com/office/drawing/2014/main" id="{E455427D-D6EE-4200-AAE6-DA38CBE1F36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00162979"/>
      </p:ext>
    </p:extLst>
  </p:cSld>
  <p:clrMapOvr>
    <a:masterClrMapping/>
  </p:clrMapOvr>
  <mc:AlternateContent xmlns:mc="http://schemas.openxmlformats.org/markup-compatibility/2006" xmlns:p14="http://schemas.microsoft.com/office/powerpoint/2010/main">
    <mc:Choice Requires="p14">
      <p:transition spd="slow" p14:dur="2000" advTm="52000"/>
    </mc:Choice>
    <mc:Fallback xmlns="">
      <p:transition spd="slow" advTm="5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ttangolo 44">
            <a:extLst>
              <a:ext uri="{FF2B5EF4-FFF2-40B4-BE49-F238E27FC236}">
                <a16:creationId xmlns:a16="http://schemas.microsoft.com/office/drawing/2014/main" id="{0C30A1B4-A47D-44D0-836B-084F1E6E9DAA}"/>
              </a:ext>
            </a:extLst>
          </p:cNvPr>
          <p:cNvSpPr/>
          <p:nvPr/>
        </p:nvSpPr>
        <p:spPr>
          <a:xfrm>
            <a:off x="940524" y="3597526"/>
            <a:ext cx="7654834" cy="1901943"/>
          </a:xfrm>
          <a:prstGeom prst="rect">
            <a:avLst/>
          </a:prstGeom>
          <a:no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ttangolo 3">
            <a:extLst>
              <a:ext uri="{FF2B5EF4-FFF2-40B4-BE49-F238E27FC236}">
                <a16:creationId xmlns:a16="http://schemas.microsoft.com/office/drawing/2014/main" id="{0514D7BC-A689-474C-B551-2CD0D5B18C9B}"/>
              </a:ext>
            </a:extLst>
          </p:cNvPr>
          <p:cNvSpPr/>
          <p:nvPr/>
        </p:nvSpPr>
        <p:spPr>
          <a:xfrm>
            <a:off x="854686" y="1707865"/>
            <a:ext cx="7539135" cy="74645"/>
          </a:xfrm>
          <a:prstGeom prst="rect">
            <a:avLst/>
          </a:prstGeom>
          <a:solidFill>
            <a:srgbClr val="E1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7FA65190-8554-4E20-BFA5-1A9463BE1B1E}"/>
              </a:ext>
            </a:extLst>
          </p:cNvPr>
          <p:cNvSpPr txBox="1"/>
          <p:nvPr/>
        </p:nvSpPr>
        <p:spPr>
          <a:xfrm>
            <a:off x="666367" y="572112"/>
            <a:ext cx="1691899" cy="400110"/>
          </a:xfrm>
          <a:prstGeom prst="rect">
            <a:avLst/>
          </a:prstGeom>
          <a:noFill/>
        </p:spPr>
        <p:txBody>
          <a:bodyPr wrap="square">
            <a:spAutoFit/>
          </a:bodyPr>
          <a:lstStyle/>
          <a:p>
            <a:r>
              <a:rPr lang="en-US" sz="2000" dirty="0">
                <a:solidFill>
                  <a:schemeClr val="accent4">
                    <a:lumMod val="50000"/>
                  </a:schemeClr>
                </a:solidFill>
                <a:latin typeface="+mj-lt"/>
              </a:rPr>
              <a:t>Conclusions</a:t>
            </a:r>
            <a:endParaRPr lang="it-IT" sz="2000" i="1" dirty="0">
              <a:solidFill>
                <a:schemeClr val="accent4">
                  <a:lumMod val="50000"/>
                </a:schemeClr>
              </a:solidFill>
              <a:latin typeface="+mj-lt"/>
            </a:endParaRPr>
          </a:p>
        </p:txBody>
      </p:sp>
      <p:cxnSp>
        <p:nvCxnSpPr>
          <p:cNvPr id="6" name="Connettore diritto 5">
            <a:extLst>
              <a:ext uri="{FF2B5EF4-FFF2-40B4-BE49-F238E27FC236}">
                <a16:creationId xmlns:a16="http://schemas.microsoft.com/office/drawing/2014/main" id="{0AC24B76-811A-40BE-82A4-750A12ECE54E}"/>
              </a:ext>
            </a:extLst>
          </p:cNvPr>
          <p:cNvCxnSpPr/>
          <p:nvPr/>
        </p:nvCxnSpPr>
        <p:spPr>
          <a:xfrm>
            <a:off x="770353" y="960279"/>
            <a:ext cx="7716663" cy="0"/>
          </a:xfrm>
          <a:prstGeom prst="line">
            <a:avLst/>
          </a:prstGeom>
          <a:ln w="9525">
            <a:solidFill>
              <a:srgbClr val="666666"/>
            </a:solidFill>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F69B43DF-58CC-4725-BADA-BECC765B2319}"/>
              </a:ext>
            </a:extLst>
          </p:cNvPr>
          <p:cNvSpPr txBox="1"/>
          <p:nvPr/>
        </p:nvSpPr>
        <p:spPr>
          <a:xfrm>
            <a:off x="588322" y="1290674"/>
            <a:ext cx="7941231" cy="2062103"/>
          </a:xfrm>
          <a:prstGeom prst="rect">
            <a:avLst/>
          </a:prstGeom>
          <a:noFill/>
        </p:spPr>
        <p:txBody>
          <a:bodyPr wrap="square">
            <a:spAutoFit/>
          </a:bodyPr>
          <a:lstStyle/>
          <a:p>
            <a:pPr marL="285750" indent="-285750">
              <a:buFont typeface="Arial" panose="020B0604020202020204" pitchFamily="34" charset="0"/>
              <a:buChar char="•"/>
            </a:pPr>
            <a:r>
              <a:rPr lang="en-US" sz="1600" dirty="0">
                <a:solidFill>
                  <a:srgbClr val="323232"/>
                </a:solidFill>
                <a:latin typeface="+mj-lt"/>
              </a:rPr>
              <a:t>Single administration of bioinsecticides to first and second stage larvae of </a:t>
            </a:r>
            <a:r>
              <a:rPr lang="en-US" sz="1600" i="1" dirty="0">
                <a:solidFill>
                  <a:srgbClr val="323232"/>
                </a:solidFill>
                <a:latin typeface="+mj-lt"/>
              </a:rPr>
              <a:t>D. suzukii </a:t>
            </a:r>
            <a:r>
              <a:rPr lang="en-US" sz="1600" dirty="0">
                <a:solidFill>
                  <a:srgbClr val="323232"/>
                </a:solidFill>
                <a:latin typeface="+mj-lt"/>
              </a:rPr>
              <a:t>shows efficacy by inducing discrete mortality rates but only at times of 48h.</a:t>
            </a:r>
          </a:p>
          <a:p>
            <a:endParaRPr lang="en-US" sz="1600" dirty="0">
              <a:solidFill>
                <a:srgbClr val="323232"/>
              </a:solidFill>
              <a:latin typeface="+mj-lt"/>
            </a:endParaRPr>
          </a:p>
          <a:p>
            <a:pPr marL="285750" indent="-285750">
              <a:buFont typeface="Arial" panose="020B0604020202020204" pitchFamily="34" charset="0"/>
              <a:buChar char="•"/>
            </a:pPr>
            <a:r>
              <a:rPr lang="en-US" sz="1600" dirty="0">
                <a:solidFill>
                  <a:srgbClr val="323232"/>
                </a:solidFill>
                <a:latin typeface="+mj-lt"/>
              </a:rPr>
              <a:t>Combined administrations of Bt and Xn and with the secondary metabolites of the </a:t>
            </a:r>
            <a:r>
              <a:rPr lang="en-US" sz="1600" dirty="0" err="1">
                <a:solidFill>
                  <a:srgbClr val="323232"/>
                </a:solidFill>
                <a:latin typeface="+mj-lt"/>
              </a:rPr>
              <a:t>Xn</a:t>
            </a:r>
            <a:r>
              <a:rPr lang="en-US" sz="1600" dirty="0">
                <a:solidFill>
                  <a:srgbClr val="323232"/>
                </a:solidFill>
                <a:latin typeface="+mj-lt"/>
              </a:rPr>
              <a:t>, significantly increase the efficacy of treatments.</a:t>
            </a:r>
          </a:p>
          <a:p>
            <a:endParaRPr lang="en-US" sz="1600" dirty="0">
              <a:solidFill>
                <a:srgbClr val="323232"/>
              </a:solidFill>
              <a:latin typeface="+mj-lt"/>
            </a:endParaRPr>
          </a:p>
          <a:p>
            <a:pPr marL="285750" indent="-285750">
              <a:buFont typeface="Arial" panose="020B0604020202020204" pitchFamily="34" charset="0"/>
              <a:buChar char="•"/>
            </a:pPr>
            <a:r>
              <a:rPr lang="en-US" sz="1600" dirty="0">
                <a:solidFill>
                  <a:srgbClr val="323232"/>
                </a:solidFill>
                <a:latin typeface="+mj-lt"/>
              </a:rPr>
              <a:t>Particularly, in addition to the increase in mortality rate, the reduction in treatment time seems to be promising for a possible application of these procedures in the field.</a:t>
            </a:r>
          </a:p>
        </p:txBody>
      </p:sp>
      <p:sp>
        <p:nvSpPr>
          <p:cNvPr id="16" name="CasellaDiTesto 15">
            <a:extLst>
              <a:ext uri="{FF2B5EF4-FFF2-40B4-BE49-F238E27FC236}">
                <a16:creationId xmlns:a16="http://schemas.microsoft.com/office/drawing/2014/main" id="{A1FF2678-B1B1-40C9-8AD7-3518DBABCE8D}"/>
              </a:ext>
            </a:extLst>
          </p:cNvPr>
          <p:cNvSpPr txBox="1"/>
          <p:nvPr/>
        </p:nvSpPr>
        <p:spPr>
          <a:xfrm>
            <a:off x="909076" y="3636712"/>
            <a:ext cx="3494670" cy="1815882"/>
          </a:xfrm>
          <a:prstGeom prst="rect">
            <a:avLst/>
          </a:prstGeom>
          <a:noFill/>
          <a:ln w="3175">
            <a:noFill/>
          </a:ln>
        </p:spPr>
        <p:txBody>
          <a:bodyPr wrap="square">
            <a:spAutoFit/>
          </a:bodyPr>
          <a:lstStyle/>
          <a:p>
            <a:r>
              <a:rPr lang="en-US" sz="1600" dirty="0">
                <a:solidFill>
                  <a:srgbClr val="323232"/>
                </a:solidFill>
                <a:latin typeface="+mj-lt"/>
              </a:rPr>
              <a:t>Damage to the intestinal wall of the host, induced by </a:t>
            </a:r>
            <a:r>
              <a:rPr lang="en-US" sz="1600" i="1" dirty="0">
                <a:solidFill>
                  <a:srgbClr val="323232"/>
                </a:solidFill>
                <a:latin typeface="+mj-lt"/>
              </a:rPr>
              <a:t>B. thuringiensis </a:t>
            </a:r>
            <a:r>
              <a:rPr lang="en-US" sz="1600" dirty="0">
                <a:solidFill>
                  <a:srgbClr val="323232"/>
                </a:solidFill>
                <a:latin typeface="+mj-lt"/>
              </a:rPr>
              <a:t>toxins, could promote the spreading of the second bioinsecticide (</a:t>
            </a:r>
            <a:r>
              <a:rPr lang="en-US" sz="1600" i="1" dirty="0">
                <a:solidFill>
                  <a:srgbClr val="323232"/>
                </a:solidFill>
                <a:latin typeface="+mj-lt"/>
              </a:rPr>
              <a:t>X. </a:t>
            </a:r>
            <a:r>
              <a:rPr lang="en-US" sz="1600" i="1" dirty="0" err="1">
                <a:solidFill>
                  <a:srgbClr val="323232"/>
                </a:solidFill>
                <a:latin typeface="+mj-lt"/>
              </a:rPr>
              <a:t>nematophila</a:t>
            </a:r>
            <a:r>
              <a:rPr lang="en-US" sz="1600" dirty="0">
                <a:solidFill>
                  <a:srgbClr val="323232"/>
                </a:solidFill>
                <a:latin typeface="+mj-lt"/>
              </a:rPr>
              <a:t>), into the hemocoel cavity of the host, amplifying the lethal effects of treatment. </a:t>
            </a:r>
            <a:endParaRPr lang="en-US" sz="1600" i="1" dirty="0">
              <a:solidFill>
                <a:srgbClr val="323232"/>
              </a:solidFill>
              <a:latin typeface="+mj-lt"/>
            </a:endParaRPr>
          </a:p>
        </p:txBody>
      </p:sp>
      <p:grpSp>
        <p:nvGrpSpPr>
          <p:cNvPr id="13" name="Gruppo 12">
            <a:extLst>
              <a:ext uri="{FF2B5EF4-FFF2-40B4-BE49-F238E27FC236}">
                <a16:creationId xmlns:a16="http://schemas.microsoft.com/office/drawing/2014/main" id="{F5083D64-B3E6-453A-8C0E-3D1755C6F709}"/>
              </a:ext>
            </a:extLst>
          </p:cNvPr>
          <p:cNvGrpSpPr/>
          <p:nvPr/>
        </p:nvGrpSpPr>
        <p:grpSpPr>
          <a:xfrm>
            <a:off x="5132880" y="3910601"/>
            <a:ext cx="3308766" cy="1212214"/>
            <a:chOff x="640241" y="1580935"/>
            <a:chExt cx="4723087" cy="1536550"/>
          </a:xfrm>
        </p:grpSpPr>
        <p:pic>
          <p:nvPicPr>
            <p:cNvPr id="7" name="Immagine 6">
              <a:extLst>
                <a:ext uri="{FF2B5EF4-FFF2-40B4-BE49-F238E27FC236}">
                  <a16:creationId xmlns:a16="http://schemas.microsoft.com/office/drawing/2014/main" id="{E15985B4-ED4E-482C-B3AC-30E2E47567C1}"/>
                </a:ext>
              </a:extLst>
            </p:cNvPr>
            <p:cNvPicPr>
              <a:picLocks noChangeAspect="1"/>
            </p:cNvPicPr>
            <p:nvPr/>
          </p:nvPicPr>
          <p:blipFill>
            <a:blip r:embed="rId4">
              <a:extLst>
                <a:ext uri="{BEBA8EAE-BF5A-486C-A8C5-ECC9F3942E4B}">
                  <a14:imgProps xmlns:a14="http://schemas.microsoft.com/office/drawing/2010/main">
                    <a14:imgLayer r:embed="rId5">
                      <a14:imgEffect>
                        <a14:saturation sat="71000"/>
                      </a14:imgEffect>
                    </a14:imgLayer>
                  </a14:imgProps>
                </a:ext>
                <a:ext uri="{28A0092B-C50C-407E-A947-70E740481C1C}">
                  <a14:useLocalDpi xmlns:a14="http://schemas.microsoft.com/office/drawing/2010/main" val="0"/>
                </a:ext>
              </a:extLst>
            </a:blip>
            <a:stretch>
              <a:fillRect/>
            </a:stretch>
          </p:blipFill>
          <p:spPr>
            <a:xfrm>
              <a:off x="640241" y="1580935"/>
              <a:ext cx="4723087" cy="1536550"/>
            </a:xfrm>
            <a:prstGeom prst="rect">
              <a:avLst/>
            </a:prstGeom>
          </p:spPr>
        </p:pic>
        <p:sp>
          <p:nvSpPr>
            <p:cNvPr id="11" name="Figura a mano libera: forma 10">
              <a:extLst>
                <a:ext uri="{FF2B5EF4-FFF2-40B4-BE49-F238E27FC236}">
                  <a16:creationId xmlns:a16="http://schemas.microsoft.com/office/drawing/2014/main" id="{EB6C5C2E-E264-4648-9C04-98A144C94CE7}"/>
                </a:ext>
              </a:extLst>
            </p:cNvPr>
            <p:cNvSpPr/>
            <p:nvPr/>
          </p:nvSpPr>
          <p:spPr>
            <a:xfrm>
              <a:off x="746216" y="1881527"/>
              <a:ext cx="4444394" cy="1060909"/>
            </a:xfrm>
            <a:custGeom>
              <a:avLst/>
              <a:gdLst>
                <a:gd name="connsiteX0" fmla="*/ 4440581 w 4444394"/>
                <a:gd name="connsiteY0" fmla="*/ 585551 h 1060910"/>
                <a:gd name="connsiteX1" fmla="*/ 4358031 w 4444394"/>
                <a:gd name="connsiteY1" fmla="*/ 566501 h 1060910"/>
                <a:gd name="connsiteX2" fmla="*/ 3970681 w 4444394"/>
                <a:gd name="connsiteY2" fmla="*/ 363301 h 1060910"/>
                <a:gd name="connsiteX3" fmla="*/ 3513481 w 4444394"/>
                <a:gd name="connsiteY3" fmla="*/ 128351 h 1060910"/>
                <a:gd name="connsiteX4" fmla="*/ 2668931 w 4444394"/>
                <a:gd name="connsiteY4" fmla="*/ 90251 h 1060910"/>
                <a:gd name="connsiteX5" fmla="*/ 1824381 w 4444394"/>
                <a:gd name="connsiteY5" fmla="*/ 1351 h 1060910"/>
                <a:gd name="connsiteX6" fmla="*/ 1189381 w 4444394"/>
                <a:gd name="connsiteY6" fmla="*/ 166451 h 1060910"/>
                <a:gd name="connsiteX7" fmla="*/ 592481 w 4444394"/>
                <a:gd name="connsiteY7" fmla="*/ 255351 h 1060910"/>
                <a:gd name="connsiteX8" fmla="*/ 306731 w 4444394"/>
                <a:gd name="connsiteY8" fmla="*/ 433151 h 1060910"/>
                <a:gd name="connsiteX9" fmla="*/ 1931 w 4444394"/>
                <a:gd name="connsiteY9" fmla="*/ 604601 h 1060910"/>
                <a:gd name="connsiteX10" fmla="*/ 459131 w 4444394"/>
                <a:gd name="connsiteY10" fmla="*/ 839551 h 1060910"/>
                <a:gd name="connsiteX11" fmla="*/ 941731 w 4444394"/>
                <a:gd name="connsiteY11" fmla="*/ 801451 h 1060910"/>
                <a:gd name="connsiteX12" fmla="*/ 1767231 w 4444394"/>
                <a:gd name="connsiteY12" fmla="*/ 1049101 h 1060910"/>
                <a:gd name="connsiteX13" fmla="*/ 2421281 w 4444394"/>
                <a:gd name="connsiteY13" fmla="*/ 1004651 h 1060910"/>
                <a:gd name="connsiteX14" fmla="*/ 2916581 w 4444394"/>
                <a:gd name="connsiteY14" fmla="*/ 858601 h 1060910"/>
                <a:gd name="connsiteX15" fmla="*/ 3951631 w 4444394"/>
                <a:gd name="connsiteY15" fmla="*/ 877651 h 1060910"/>
                <a:gd name="connsiteX16" fmla="*/ 4281831 w 4444394"/>
                <a:gd name="connsiteY16" fmla="*/ 788751 h 1060910"/>
                <a:gd name="connsiteX17" fmla="*/ 4440581 w 4444394"/>
                <a:gd name="connsiteY17" fmla="*/ 585551 h 1060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44394" h="1060910">
                  <a:moveTo>
                    <a:pt x="4440581" y="585551"/>
                  </a:moveTo>
                  <a:cubicBezTo>
                    <a:pt x="4453281" y="548509"/>
                    <a:pt x="4436348" y="603543"/>
                    <a:pt x="4358031" y="566501"/>
                  </a:cubicBezTo>
                  <a:cubicBezTo>
                    <a:pt x="4279714" y="529459"/>
                    <a:pt x="4111439" y="436326"/>
                    <a:pt x="3970681" y="363301"/>
                  </a:cubicBezTo>
                  <a:cubicBezTo>
                    <a:pt x="3829923" y="290276"/>
                    <a:pt x="3730439" y="173859"/>
                    <a:pt x="3513481" y="128351"/>
                  </a:cubicBezTo>
                  <a:cubicBezTo>
                    <a:pt x="3296523" y="82843"/>
                    <a:pt x="2950448" y="111418"/>
                    <a:pt x="2668931" y="90251"/>
                  </a:cubicBezTo>
                  <a:cubicBezTo>
                    <a:pt x="2387414" y="69084"/>
                    <a:pt x="2070973" y="-11349"/>
                    <a:pt x="1824381" y="1351"/>
                  </a:cubicBezTo>
                  <a:cubicBezTo>
                    <a:pt x="1577789" y="14051"/>
                    <a:pt x="1394698" y="124118"/>
                    <a:pt x="1189381" y="166451"/>
                  </a:cubicBezTo>
                  <a:cubicBezTo>
                    <a:pt x="984064" y="208784"/>
                    <a:pt x="739589" y="210901"/>
                    <a:pt x="592481" y="255351"/>
                  </a:cubicBezTo>
                  <a:cubicBezTo>
                    <a:pt x="445373" y="299801"/>
                    <a:pt x="405156" y="374943"/>
                    <a:pt x="306731" y="433151"/>
                  </a:cubicBezTo>
                  <a:cubicBezTo>
                    <a:pt x="208306" y="491359"/>
                    <a:pt x="-23469" y="536868"/>
                    <a:pt x="1931" y="604601"/>
                  </a:cubicBezTo>
                  <a:cubicBezTo>
                    <a:pt x="27331" y="672334"/>
                    <a:pt x="302498" y="806743"/>
                    <a:pt x="459131" y="839551"/>
                  </a:cubicBezTo>
                  <a:cubicBezTo>
                    <a:pt x="615764" y="872359"/>
                    <a:pt x="723714" y="766526"/>
                    <a:pt x="941731" y="801451"/>
                  </a:cubicBezTo>
                  <a:cubicBezTo>
                    <a:pt x="1159748" y="836376"/>
                    <a:pt x="1520639" y="1015234"/>
                    <a:pt x="1767231" y="1049101"/>
                  </a:cubicBezTo>
                  <a:cubicBezTo>
                    <a:pt x="2013823" y="1082968"/>
                    <a:pt x="2229723" y="1036401"/>
                    <a:pt x="2421281" y="1004651"/>
                  </a:cubicBezTo>
                  <a:cubicBezTo>
                    <a:pt x="2612839" y="972901"/>
                    <a:pt x="2661523" y="879768"/>
                    <a:pt x="2916581" y="858601"/>
                  </a:cubicBezTo>
                  <a:cubicBezTo>
                    <a:pt x="3171639" y="837434"/>
                    <a:pt x="3724090" y="889293"/>
                    <a:pt x="3951631" y="877651"/>
                  </a:cubicBezTo>
                  <a:cubicBezTo>
                    <a:pt x="4179172" y="866009"/>
                    <a:pt x="4203514" y="830026"/>
                    <a:pt x="4281831" y="788751"/>
                  </a:cubicBezTo>
                  <a:cubicBezTo>
                    <a:pt x="4360148" y="747476"/>
                    <a:pt x="4427881" y="622593"/>
                    <a:pt x="4440581" y="585551"/>
                  </a:cubicBezTo>
                  <a:close/>
                </a:path>
              </a:pathLst>
            </a:custGeom>
            <a:solidFill>
              <a:schemeClr val="accent6">
                <a:lumMod val="40000"/>
                <a:lumOff val="6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igura a mano libera: forma 11">
              <a:extLst>
                <a:ext uri="{FF2B5EF4-FFF2-40B4-BE49-F238E27FC236}">
                  <a16:creationId xmlns:a16="http://schemas.microsoft.com/office/drawing/2014/main" id="{8BB38063-A46D-48E9-9D8F-B91C43ED8605}"/>
                </a:ext>
              </a:extLst>
            </p:cNvPr>
            <p:cNvSpPr/>
            <p:nvPr/>
          </p:nvSpPr>
          <p:spPr>
            <a:xfrm>
              <a:off x="750037" y="2208542"/>
              <a:ext cx="4437912" cy="385536"/>
            </a:xfrm>
            <a:custGeom>
              <a:avLst/>
              <a:gdLst>
                <a:gd name="connsiteX0" fmla="*/ 4456962 w 4512184"/>
                <a:gd name="connsiteY0" fmla="*/ 190508 h 338133"/>
                <a:gd name="connsiteX1" fmla="*/ 3396512 w 4512184"/>
                <a:gd name="connsiteY1" fmla="*/ 82558 h 338133"/>
                <a:gd name="connsiteX2" fmla="*/ 2329712 w 4512184"/>
                <a:gd name="connsiteY2" fmla="*/ 107958 h 338133"/>
                <a:gd name="connsiteX3" fmla="*/ 1770912 w 4512184"/>
                <a:gd name="connsiteY3" fmla="*/ 8 h 338133"/>
                <a:gd name="connsiteX4" fmla="*/ 1313712 w 4512184"/>
                <a:gd name="connsiteY4" fmla="*/ 114308 h 338133"/>
                <a:gd name="connsiteX5" fmla="*/ 786662 w 4512184"/>
                <a:gd name="connsiteY5" fmla="*/ 82558 h 338133"/>
                <a:gd name="connsiteX6" fmla="*/ 456462 w 4512184"/>
                <a:gd name="connsiteY6" fmla="*/ 165108 h 338133"/>
                <a:gd name="connsiteX7" fmla="*/ 5612 w 4512184"/>
                <a:gd name="connsiteY7" fmla="*/ 222258 h 338133"/>
                <a:gd name="connsiteX8" fmla="*/ 240562 w 4512184"/>
                <a:gd name="connsiteY8" fmla="*/ 279408 h 338133"/>
                <a:gd name="connsiteX9" fmla="*/ 767612 w 4512184"/>
                <a:gd name="connsiteY9" fmla="*/ 266708 h 338133"/>
                <a:gd name="connsiteX10" fmla="*/ 1447062 w 4512184"/>
                <a:gd name="connsiteY10" fmla="*/ 285758 h 338133"/>
                <a:gd name="connsiteX11" fmla="*/ 1999512 w 4512184"/>
                <a:gd name="connsiteY11" fmla="*/ 336558 h 338133"/>
                <a:gd name="connsiteX12" fmla="*/ 2653562 w 4512184"/>
                <a:gd name="connsiteY12" fmla="*/ 317508 h 338133"/>
                <a:gd name="connsiteX13" fmla="*/ 3186962 w 4512184"/>
                <a:gd name="connsiteY13" fmla="*/ 241308 h 338133"/>
                <a:gd name="connsiteX14" fmla="*/ 3879112 w 4512184"/>
                <a:gd name="connsiteY14" fmla="*/ 304808 h 338133"/>
                <a:gd name="connsiteX15" fmla="*/ 4310912 w 4512184"/>
                <a:gd name="connsiteY15" fmla="*/ 279408 h 338133"/>
                <a:gd name="connsiteX16" fmla="*/ 4456962 w 4512184"/>
                <a:gd name="connsiteY16" fmla="*/ 190508 h 33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12184" h="338133">
                  <a:moveTo>
                    <a:pt x="4456962" y="190508"/>
                  </a:moveTo>
                  <a:cubicBezTo>
                    <a:pt x="4304562" y="157700"/>
                    <a:pt x="3751054" y="96316"/>
                    <a:pt x="3396512" y="82558"/>
                  </a:cubicBezTo>
                  <a:cubicBezTo>
                    <a:pt x="3041970" y="68800"/>
                    <a:pt x="2600645" y="121716"/>
                    <a:pt x="2329712" y="107958"/>
                  </a:cubicBezTo>
                  <a:cubicBezTo>
                    <a:pt x="2058779" y="94200"/>
                    <a:pt x="1940245" y="-1050"/>
                    <a:pt x="1770912" y="8"/>
                  </a:cubicBezTo>
                  <a:cubicBezTo>
                    <a:pt x="1601579" y="1066"/>
                    <a:pt x="1477754" y="100550"/>
                    <a:pt x="1313712" y="114308"/>
                  </a:cubicBezTo>
                  <a:cubicBezTo>
                    <a:pt x="1149670" y="128066"/>
                    <a:pt x="929537" y="74091"/>
                    <a:pt x="786662" y="82558"/>
                  </a:cubicBezTo>
                  <a:cubicBezTo>
                    <a:pt x="643787" y="91025"/>
                    <a:pt x="586637" y="141825"/>
                    <a:pt x="456462" y="165108"/>
                  </a:cubicBezTo>
                  <a:cubicBezTo>
                    <a:pt x="326287" y="188391"/>
                    <a:pt x="41595" y="203208"/>
                    <a:pt x="5612" y="222258"/>
                  </a:cubicBezTo>
                  <a:cubicBezTo>
                    <a:pt x="-30371" y="241308"/>
                    <a:pt x="113562" y="272000"/>
                    <a:pt x="240562" y="279408"/>
                  </a:cubicBezTo>
                  <a:cubicBezTo>
                    <a:pt x="367562" y="286816"/>
                    <a:pt x="566529" y="265650"/>
                    <a:pt x="767612" y="266708"/>
                  </a:cubicBezTo>
                  <a:cubicBezTo>
                    <a:pt x="968695" y="267766"/>
                    <a:pt x="1241745" y="274116"/>
                    <a:pt x="1447062" y="285758"/>
                  </a:cubicBezTo>
                  <a:cubicBezTo>
                    <a:pt x="1652379" y="297400"/>
                    <a:pt x="1798429" y="331266"/>
                    <a:pt x="1999512" y="336558"/>
                  </a:cubicBezTo>
                  <a:cubicBezTo>
                    <a:pt x="2200595" y="341850"/>
                    <a:pt x="2455654" y="333383"/>
                    <a:pt x="2653562" y="317508"/>
                  </a:cubicBezTo>
                  <a:cubicBezTo>
                    <a:pt x="2851470" y="301633"/>
                    <a:pt x="2982704" y="243425"/>
                    <a:pt x="3186962" y="241308"/>
                  </a:cubicBezTo>
                  <a:cubicBezTo>
                    <a:pt x="3391220" y="239191"/>
                    <a:pt x="3691787" y="298458"/>
                    <a:pt x="3879112" y="304808"/>
                  </a:cubicBezTo>
                  <a:cubicBezTo>
                    <a:pt x="4066437" y="311158"/>
                    <a:pt x="4213545" y="294225"/>
                    <a:pt x="4310912" y="279408"/>
                  </a:cubicBezTo>
                  <a:cubicBezTo>
                    <a:pt x="4408279" y="264591"/>
                    <a:pt x="4609362" y="223316"/>
                    <a:pt x="4456962" y="190508"/>
                  </a:cubicBezTo>
                  <a:close/>
                </a:path>
              </a:pathLst>
            </a:custGeom>
            <a:solidFill>
              <a:schemeClr val="accent2">
                <a:lumMod val="20000"/>
                <a:lumOff val="80000"/>
              </a:schemeClr>
            </a:solidFill>
            <a:ln w="3175">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CasellaDiTesto 17">
            <a:extLst>
              <a:ext uri="{FF2B5EF4-FFF2-40B4-BE49-F238E27FC236}">
                <a16:creationId xmlns:a16="http://schemas.microsoft.com/office/drawing/2014/main" id="{ADCEEE92-7A6F-4C59-BD19-A9293A0339A7}"/>
              </a:ext>
            </a:extLst>
          </p:cNvPr>
          <p:cNvSpPr txBox="1"/>
          <p:nvPr/>
        </p:nvSpPr>
        <p:spPr>
          <a:xfrm>
            <a:off x="5552475" y="4445191"/>
            <a:ext cx="1128349" cy="246221"/>
          </a:xfrm>
          <a:prstGeom prst="rect">
            <a:avLst/>
          </a:prstGeom>
          <a:noFill/>
        </p:spPr>
        <p:txBody>
          <a:bodyPr wrap="square">
            <a:spAutoFit/>
          </a:bodyPr>
          <a:lstStyle/>
          <a:p>
            <a:r>
              <a:rPr lang="en-US" sz="1000" dirty="0">
                <a:solidFill>
                  <a:srgbClr val="C00000"/>
                </a:solidFill>
                <a:latin typeface="+mj-lt"/>
              </a:rPr>
              <a:t> </a:t>
            </a:r>
            <a:r>
              <a:rPr lang="en-US" sz="1000" dirty="0">
                <a:solidFill>
                  <a:srgbClr val="9E0000"/>
                </a:solidFill>
                <a:latin typeface="+mj-lt"/>
              </a:rPr>
              <a:t>gut damage by Bt</a:t>
            </a:r>
            <a:endParaRPr lang="en-US" sz="1000" dirty="0">
              <a:solidFill>
                <a:srgbClr val="9E0000"/>
              </a:solidFill>
            </a:endParaRPr>
          </a:p>
        </p:txBody>
      </p:sp>
      <p:grpSp>
        <p:nvGrpSpPr>
          <p:cNvPr id="43" name="Gruppo 42">
            <a:extLst>
              <a:ext uri="{FF2B5EF4-FFF2-40B4-BE49-F238E27FC236}">
                <a16:creationId xmlns:a16="http://schemas.microsoft.com/office/drawing/2014/main" id="{EA927212-C892-4E68-8266-805B79B3AE03}"/>
              </a:ext>
            </a:extLst>
          </p:cNvPr>
          <p:cNvGrpSpPr/>
          <p:nvPr/>
        </p:nvGrpSpPr>
        <p:grpSpPr>
          <a:xfrm>
            <a:off x="4435194" y="4488691"/>
            <a:ext cx="866623" cy="249024"/>
            <a:chOff x="4694907" y="4194678"/>
            <a:chExt cx="659259" cy="249024"/>
          </a:xfrm>
        </p:grpSpPr>
        <p:sp>
          <p:nvSpPr>
            <p:cNvPr id="27" name="Freccia a destra 26">
              <a:extLst>
                <a:ext uri="{FF2B5EF4-FFF2-40B4-BE49-F238E27FC236}">
                  <a16:creationId xmlns:a16="http://schemas.microsoft.com/office/drawing/2014/main" id="{182D10E5-8AFD-4271-A8A5-A6A40DDA94EB}"/>
                </a:ext>
              </a:extLst>
            </p:cNvPr>
            <p:cNvSpPr/>
            <p:nvPr/>
          </p:nvSpPr>
          <p:spPr>
            <a:xfrm>
              <a:off x="4748162" y="4197481"/>
              <a:ext cx="606004" cy="246221"/>
            </a:xfrm>
            <a:prstGeom prst="rightArrow">
              <a:avLst>
                <a:gd name="adj1" fmla="val 50000"/>
                <a:gd name="adj2" fmla="val 73654"/>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sellaDiTesto 28">
              <a:extLst>
                <a:ext uri="{FF2B5EF4-FFF2-40B4-BE49-F238E27FC236}">
                  <a16:creationId xmlns:a16="http://schemas.microsoft.com/office/drawing/2014/main" id="{C02C6C11-81B2-409F-8347-58423B3CEACE}"/>
                </a:ext>
              </a:extLst>
            </p:cNvPr>
            <p:cNvSpPr txBox="1"/>
            <p:nvPr/>
          </p:nvSpPr>
          <p:spPr>
            <a:xfrm>
              <a:off x="4694907" y="4194678"/>
              <a:ext cx="655320" cy="246221"/>
            </a:xfrm>
            <a:prstGeom prst="rect">
              <a:avLst/>
            </a:prstGeom>
            <a:noFill/>
          </p:spPr>
          <p:txBody>
            <a:bodyPr wrap="square">
              <a:spAutoFit/>
            </a:bodyPr>
            <a:lstStyle/>
            <a:p>
              <a:r>
                <a:rPr kumimoji="0" lang="en-US" sz="1000" b="0" i="0" u="none" strike="noStrike" kern="1200" cap="none" spc="0" normalizeH="0" baseline="0" noProof="0" dirty="0" err="1">
                  <a:ln>
                    <a:noFill/>
                  </a:ln>
                  <a:solidFill>
                    <a:srgbClr val="323232"/>
                  </a:solidFill>
                  <a:effectLst/>
                  <a:uLnTx/>
                  <a:uFillTx/>
                  <a:latin typeface="Calibri Light" panose="020F0302020204030204"/>
                  <a:ea typeface="+mn-ea"/>
                  <a:cs typeface="+mn-cs"/>
                </a:rPr>
                <a:t>Bt</a:t>
              </a:r>
              <a:r>
                <a:rPr kumimoji="0" lang="en-US" sz="1000" b="0" i="0" u="none" strike="noStrike" kern="1200" cap="none" spc="0" normalizeH="0" baseline="0" noProof="0" dirty="0">
                  <a:ln>
                    <a:noFill/>
                  </a:ln>
                  <a:solidFill>
                    <a:srgbClr val="323232"/>
                  </a:solidFill>
                  <a:effectLst/>
                  <a:uLnTx/>
                  <a:uFillTx/>
                  <a:latin typeface="Calibri Light" panose="020F0302020204030204"/>
                  <a:ea typeface="+mn-ea"/>
                  <a:cs typeface="+mn-cs"/>
                </a:rPr>
                <a:t>/</a:t>
              </a:r>
              <a:r>
                <a:rPr kumimoji="0" lang="en-US" sz="1000" b="0" i="0" u="none" strike="noStrike" kern="1200" cap="none" spc="0" normalizeH="0" baseline="0" noProof="0" dirty="0" err="1">
                  <a:ln>
                    <a:noFill/>
                  </a:ln>
                  <a:solidFill>
                    <a:srgbClr val="323232"/>
                  </a:solidFill>
                  <a:effectLst/>
                  <a:uLnTx/>
                  <a:uFillTx/>
                  <a:latin typeface="Calibri Light" panose="020F0302020204030204"/>
                  <a:ea typeface="+mn-ea"/>
                  <a:cs typeface="+mn-cs"/>
                </a:rPr>
                <a:t>Xn</a:t>
              </a:r>
              <a:r>
                <a:rPr kumimoji="0" lang="en-US" sz="1000" b="0" i="0" u="none" strike="noStrike" kern="1200" cap="none" spc="0" normalizeH="0" baseline="0" noProof="0" dirty="0">
                  <a:ln>
                    <a:noFill/>
                  </a:ln>
                  <a:solidFill>
                    <a:srgbClr val="323232"/>
                  </a:solidFill>
                  <a:effectLst/>
                  <a:uLnTx/>
                  <a:uFillTx/>
                  <a:latin typeface="Calibri Light" panose="020F0302020204030204"/>
                  <a:ea typeface="+mn-ea"/>
                  <a:cs typeface="+mn-cs"/>
                </a:rPr>
                <a:t> intake </a:t>
              </a:r>
              <a:endParaRPr lang="en-US" dirty="0"/>
            </a:p>
          </p:txBody>
        </p:sp>
      </p:grpSp>
      <p:cxnSp>
        <p:nvCxnSpPr>
          <p:cNvPr id="31" name="Connettore 2 30">
            <a:extLst>
              <a:ext uri="{FF2B5EF4-FFF2-40B4-BE49-F238E27FC236}">
                <a16:creationId xmlns:a16="http://schemas.microsoft.com/office/drawing/2014/main" id="{81C982DD-D525-45D1-BCCD-745E09F93E48}"/>
              </a:ext>
            </a:extLst>
          </p:cNvPr>
          <p:cNvCxnSpPr>
            <a:cxnSpLocks/>
          </p:cNvCxnSpPr>
          <p:nvPr/>
        </p:nvCxnSpPr>
        <p:spPr>
          <a:xfrm flipV="1">
            <a:off x="6861045" y="4289199"/>
            <a:ext cx="0" cy="162328"/>
          </a:xfrm>
          <a:prstGeom prst="straightConnector1">
            <a:avLst/>
          </a:prstGeom>
          <a:ln w="6350">
            <a:solidFill>
              <a:srgbClr val="003300"/>
            </a:solidFill>
            <a:prstDash val="sysDash"/>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3" name="Connettore 2 32">
            <a:extLst>
              <a:ext uri="{FF2B5EF4-FFF2-40B4-BE49-F238E27FC236}">
                <a16:creationId xmlns:a16="http://schemas.microsoft.com/office/drawing/2014/main" id="{9248A010-4FFA-467D-A8E6-5178C2268F24}"/>
              </a:ext>
            </a:extLst>
          </p:cNvPr>
          <p:cNvCxnSpPr>
            <a:cxnSpLocks/>
          </p:cNvCxnSpPr>
          <p:nvPr/>
        </p:nvCxnSpPr>
        <p:spPr>
          <a:xfrm flipV="1">
            <a:off x="7013445" y="4289199"/>
            <a:ext cx="0" cy="162328"/>
          </a:xfrm>
          <a:prstGeom prst="straightConnector1">
            <a:avLst/>
          </a:prstGeom>
          <a:ln w="6350">
            <a:solidFill>
              <a:srgbClr val="003300"/>
            </a:solidFill>
            <a:prstDash val="sysDash"/>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4" name="Connettore 2 33">
            <a:extLst>
              <a:ext uri="{FF2B5EF4-FFF2-40B4-BE49-F238E27FC236}">
                <a16:creationId xmlns:a16="http://schemas.microsoft.com/office/drawing/2014/main" id="{BD382CFF-6DB8-4BD1-ABC0-81A0C648F9A4}"/>
              </a:ext>
            </a:extLst>
          </p:cNvPr>
          <p:cNvCxnSpPr>
            <a:cxnSpLocks/>
          </p:cNvCxnSpPr>
          <p:nvPr/>
        </p:nvCxnSpPr>
        <p:spPr>
          <a:xfrm flipV="1">
            <a:off x="7165845" y="4289199"/>
            <a:ext cx="0" cy="162328"/>
          </a:xfrm>
          <a:prstGeom prst="straightConnector1">
            <a:avLst/>
          </a:prstGeom>
          <a:ln w="6350">
            <a:solidFill>
              <a:srgbClr val="003300"/>
            </a:solidFill>
            <a:prstDash val="sysDash"/>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6" name="Connettore 2 35">
            <a:extLst>
              <a:ext uri="{FF2B5EF4-FFF2-40B4-BE49-F238E27FC236}">
                <a16:creationId xmlns:a16="http://schemas.microsoft.com/office/drawing/2014/main" id="{53E30D9E-32E5-4F85-97B1-8EF3AA4565C8}"/>
              </a:ext>
            </a:extLst>
          </p:cNvPr>
          <p:cNvCxnSpPr>
            <a:cxnSpLocks/>
          </p:cNvCxnSpPr>
          <p:nvPr/>
        </p:nvCxnSpPr>
        <p:spPr>
          <a:xfrm flipV="1">
            <a:off x="7312990" y="4289199"/>
            <a:ext cx="0" cy="162328"/>
          </a:xfrm>
          <a:prstGeom prst="straightConnector1">
            <a:avLst/>
          </a:prstGeom>
          <a:ln w="6350">
            <a:solidFill>
              <a:srgbClr val="003300"/>
            </a:solidFill>
            <a:prstDash val="sysDash"/>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7" name="Connettore 2 36">
            <a:extLst>
              <a:ext uri="{FF2B5EF4-FFF2-40B4-BE49-F238E27FC236}">
                <a16:creationId xmlns:a16="http://schemas.microsoft.com/office/drawing/2014/main" id="{00F24505-7B58-41BE-B824-A146F069B15B}"/>
              </a:ext>
            </a:extLst>
          </p:cNvPr>
          <p:cNvCxnSpPr>
            <a:cxnSpLocks/>
          </p:cNvCxnSpPr>
          <p:nvPr/>
        </p:nvCxnSpPr>
        <p:spPr>
          <a:xfrm>
            <a:off x="6861041" y="4643927"/>
            <a:ext cx="0" cy="162328"/>
          </a:xfrm>
          <a:prstGeom prst="straightConnector1">
            <a:avLst/>
          </a:prstGeom>
          <a:ln w="6350">
            <a:solidFill>
              <a:srgbClr val="003300"/>
            </a:solidFill>
            <a:prstDash val="sysDash"/>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8" name="Connettore 2 37">
            <a:extLst>
              <a:ext uri="{FF2B5EF4-FFF2-40B4-BE49-F238E27FC236}">
                <a16:creationId xmlns:a16="http://schemas.microsoft.com/office/drawing/2014/main" id="{BCAB9E83-387F-4B9F-9341-FA1192BA986F}"/>
              </a:ext>
            </a:extLst>
          </p:cNvPr>
          <p:cNvCxnSpPr>
            <a:cxnSpLocks/>
          </p:cNvCxnSpPr>
          <p:nvPr/>
        </p:nvCxnSpPr>
        <p:spPr>
          <a:xfrm>
            <a:off x="7013441" y="4643927"/>
            <a:ext cx="0" cy="162328"/>
          </a:xfrm>
          <a:prstGeom prst="straightConnector1">
            <a:avLst/>
          </a:prstGeom>
          <a:ln w="6350">
            <a:solidFill>
              <a:srgbClr val="003300"/>
            </a:solidFill>
            <a:prstDash val="sysDash"/>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39" name="Connettore 2 38">
            <a:extLst>
              <a:ext uri="{FF2B5EF4-FFF2-40B4-BE49-F238E27FC236}">
                <a16:creationId xmlns:a16="http://schemas.microsoft.com/office/drawing/2014/main" id="{182BB47D-FE1B-4E4E-9905-9F7770EC27F9}"/>
              </a:ext>
            </a:extLst>
          </p:cNvPr>
          <p:cNvCxnSpPr>
            <a:cxnSpLocks/>
          </p:cNvCxnSpPr>
          <p:nvPr/>
        </p:nvCxnSpPr>
        <p:spPr>
          <a:xfrm>
            <a:off x="7165841" y="4643927"/>
            <a:ext cx="0" cy="162328"/>
          </a:xfrm>
          <a:prstGeom prst="straightConnector1">
            <a:avLst/>
          </a:prstGeom>
          <a:ln w="6350">
            <a:solidFill>
              <a:srgbClr val="003300"/>
            </a:solidFill>
            <a:prstDash val="sysDash"/>
            <a:headEnd type="none" w="med" len="med"/>
            <a:tailEnd type="triangle" w="sm" len="med"/>
          </a:ln>
        </p:spPr>
        <p:style>
          <a:lnRef idx="1">
            <a:schemeClr val="accent1"/>
          </a:lnRef>
          <a:fillRef idx="0">
            <a:schemeClr val="accent1"/>
          </a:fillRef>
          <a:effectRef idx="0">
            <a:schemeClr val="accent1"/>
          </a:effectRef>
          <a:fontRef idx="minor">
            <a:schemeClr val="tx1"/>
          </a:fontRef>
        </p:style>
      </p:cxnSp>
      <p:cxnSp>
        <p:nvCxnSpPr>
          <p:cNvPr id="40" name="Connettore 2 39">
            <a:extLst>
              <a:ext uri="{FF2B5EF4-FFF2-40B4-BE49-F238E27FC236}">
                <a16:creationId xmlns:a16="http://schemas.microsoft.com/office/drawing/2014/main" id="{C3DC5E54-9B1C-4D53-9226-E200661D4F45}"/>
              </a:ext>
            </a:extLst>
          </p:cNvPr>
          <p:cNvCxnSpPr>
            <a:cxnSpLocks/>
          </p:cNvCxnSpPr>
          <p:nvPr/>
        </p:nvCxnSpPr>
        <p:spPr>
          <a:xfrm>
            <a:off x="7312986" y="4643927"/>
            <a:ext cx="0" cy="162328"/>
          </a:xfrm>
          <a:prstGeom prst="straightConnector1">
            <a:avLst/>
          </a:prstGeom>
          <a:ln w="6350">
            <a:solidFill>
              <a:srgbClr val="003300"/>
            </a:solidFill>
            <a:prstDash val="sysDash"/>
            <a:headEnd type="none" w="med" len="med"/>
            <a:tailEnd type="triangle" w="sm" len="med"/>
          </a:ln>
        </p:spPr>
        <p:style>
          <a:lnRef idx="1">
            <a:schemeClr val="accent1"/>
          </a:lnRef>
          <a:fillRef idx="0">
            <a:schemeClr val="accent1"/>
          </a:fillRef>
          <a:effectRef idx="0">
            <a:schemeClr val="accent1"/>
          </a:effectRef>
          <a:fontRef idx="minor">
            <a:schemeClr val="tx1"/>
          </a:fontRef>
        </p:style>
      </p:cxnSp>
      <p:sp>
        <p:nvSpPr>
          <p:cNvPr id="42" name="Rettangolo con angoli arrotondati 41">
            <a:extLst>
              <a:ext uri="{FF2B5EF4-FFF2-40B4-BE49-F238E27FC236}">
                <a16:creationId xmlns:a16="http://schemas.microsoft.com/office/drawing/2014/main" id="{CB54D88D-6CE4-4663-AD31-58530A99D15C}"/>
              </a:ext>
            </a:extLst>
          </p:cNvPr>
          <p:cNvSpPr/>
          <p:nvPr/>
        </p:nvSpPr>
        <p:spPr>
          <a:xfrm>
            <a:off x="6609767" y="4426796"/>
            <a:ext cx="998669" cy="270952"/>
          </a:xfrm>
          <a:prstGeom prst="roundRect">
            <a:avLst>
              <a:gd name="adj" fmla="val 50000"/>
            </a:avLst>
          </a:prstGeom>
          <a:solidFill>
            <a:schemeClr val="bg1">
              <a:lumMod val="85000"/>
            </a:schemeClr>
          </a:solidFill>
          <a:ln w="6350">
            <a:solidFill>
              <a:srgbClr val="32323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006600"/>
                </a:solidFill>
                <a:latin typeface="+mj-lt"/>
              </a:rPr>
              <a:t>Xn spreading</a:t>
            </a:r>
            <a:endParaRPr lang="en-US" sz="1100" dirty="0">
              <a:solidFill>
                <a:srgbClr val="006600"/>
              </a:solidFill>
            </a:endParaRPr>
          </a:p>
        </p:txBody>
      </p:sp>
      <p:pic>
        <p:nvPicPr>
          <p:cNvPr id="8" name="Audio 7">
            <a:hlinkClick r:id="" action="ppaction://media"/>
            <a:extLst>
              <a:ext uri="{FF2B5EF4-FFF2-40B4-BE49-F238E27FC236}">
                <a16:creationId xmlns:a16="http://schemas.microsoft.com/office/drawing/2014/main" id="{94A9DEE5-8338-4C11-ADDC-E46268FEBB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86234473"/>
      </p:ext>
    </p:extLst>
  </p:cSld>
  <p:clrMapOvr>
    <a:masterClrMapping/>
  </p:clrMapOvr>
  <mc:AlternateContent xmlns:mc="http://schemas.openxmlformats.org/markup-compatibility/2006" xmlns:p14="http://schemas.microsoft.com/office/powerpoint/2010/main">
    <mc:Choice Requires="p14">
      <p:transition spd="slow" p14:dur="2000" advTm="58000"/>
    </mc:Choice>
    <mc:Fallback xmlns="">
      <p:transition spd="slow" advTm="5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CDE95E0-5851-4E6E-A8E1-0D8FBCC95AAC}"/>
              </a:ext>
            </a:extLst>
          </p:cNvPr>
          <p:cNvSpPr txBox="1"/>
          <p:nvPr/>
        </p:nvSpPr>
        <p:spPr>
          <a:xfrm>
            <a:off x="970475" y="820842"/>
            <a:ext cx="6120186" cy="830997"/>
          </a:xfrm>
          <a:prstGeom prst="rect">
            <a:avLst/>
          </a:prstGeom>
          <a:noFill/>
        </p:spPr>
        <p:txBody>
          <a:bodyPr wrap="square">
            <a:spAutoFit/>
          </a:bodyPr>
          <a:lstStyle/>
          <a:p>
            <a:r>
              <a:rPr lang="en-US" sz="2400" dirty="0">
                <a:solidFill>
                  <a:schemeClr val="accent5">
                    <a:lumMod val="50000"/>
                  </a:schemeClr>
                </a:solidFill>
                <a:latin typeface="+mj-lt"/>
              </a:rPr>
              <a:t>Hoping that the topic was of interest to you, </a:t>
            </a:r>
          </a:p>
          <a:p>
            <a:r>
              <a:rPr lang="en-US" sz="2400" dirty="0">
                <a:solidFill>
                  <a:schemeClr val="accent5">
                    <a:lumMod val="50000"/>
                  </a:schemeClr>
                </a:solidFill>
                <a:latin typeface="+mj-lt"/>
              </a:rPr>
              <a:t>I have concluded, thank you for your attention</a:t>
            </a:r>
            <a:endParaRPr lang="it-IT" sz="2400" i="1" dirty="0">
              <a:solidFill>
                <a:schemeClr val="accent5">
                  <a:lumMod val="50000"/>
                </a:schemeClr>
              </a:solidFill>
              <a:latin typeface="+mj-lt"/>
            </a:endParaRPr>
          </a:p>
        </p:txBody>
      </p:sp>
      <p:sp>
        <p:nvSpPr>
          <p:cNvPr id="13" name="CasellaDiTesto 12">
            <a:extLst>
              <a:ext uri="{FF2B5EF4-FFF2-40B4-BE49-F238E27FC236}">
                <a16:creationId xmlns:a16="http://schemas.microsoft.com/office/drawing/2014/main" id="{B30DA680-C0C6-4BD6-94FE-B0BBEF8AA96D}"/>
              </a:ext>
            </a:extLst>
          </p:cNvPr>
          <p:cNvSpPr txBox="1"/>
          <p:nvPr/>
        </p:nvSpPr>
        <p:spPr>
          <a:xfrm>
            <a:off x="970475" y="2481423"/>
            <a:ext cx="5535827" cy="1815882"/>
          </a:xfrm>
          <a:prstGeom prst="rect">
            <a:avLst/>
          </a:prstGeom>
          <a:noFill/>
        </p:spPr>
        <p:txBody>
          <a:bodyPr wrap="square">
            <a:spAutoFit/>
          </a:bodyPr>
          <a:lstStyle/>
          <a:p>
            <a:r>
              <a:rPr lang="en-US" sz="1600" noProof="1">
                <a:latin typeface="+mj-lt"/>
              </a:rPr>
              <a:t>Brivio's Lab of Comparative Immunology and Parasitology</a:t>
            </a:r>
          </a:p>
          <a:p>
            <a:endParaRPr lang="en-US" sz="1600" noProof="1">
              <a:latin typeface="+mj-lt"/>
            </a:endParaRPr>
          </a:p>
          <a:p>
            <a:r>
              <a:rPr lang="en-US" sz="1600" noProof="1">
                <a:latin typeface="+mj-lt"/>
              </a:rPr>
              <a:t>University of Insubria  </a:t>
            </a:r>
          </a:p>
          <a:p>
            <a:r>
              <a:rPr lang="en-US" sz="1600" noProof="1">
                <a:latin typeface="+mj-lt"/>
              </a:rPr>
              <a:t>Department of Theoretical and Applied Sciences (DiSTA)</a:t>
            </a:r>
          </a:p>
          <a:p>
            <a:r>
              <a:rPr lang="en-US" sz="1600" noProof="1">
                <a:latin typeface="+mj-lt"/>
              </a:rPr>
              <a:t>Via Jean Henry Dunant 3, Varese, Italy</a:t>
            </a:r>
          </a:p>
          <a:p>
            <a:endParaRPr lang="en-US" sz="1600" noProof="1">
              <a:latin typeface="+mj-lt"/>
            </a:endParaRPr>
          </a:p>
          <a:p>
            <a:r>
              <a:rPr lang="en-US" sz="1600" noProof="1">
                <a:latin typeface="+mj-lt"/>
              </a:rPr>
              <a:t>email: maurizio.brivio@uninsubria.it</a:t>
            </a:r>
          </a:p>
        </p:txBody>
      </p:sp>
      <p:pic>
        <p:nvPicPr>
          <p:cNvPr id="17" name="Immagine 16">
            <a:extLst>
              <a:ext uri="{FF2B5EF4-FFF2-40B4-BE49-F238E27FC236}">
                <a16:creationId xmlns:a16="http://schemas.microsoft.com/office/drawing/2014/main" id="{C8C8E37F-D866-48D1-9561-4B9C35B1E8F4}"/>
              </a:ext>
            </a:extLst>
          </p:cNvPr>
          <p:cNvPicPr>
            <a:picLocks noChangeAspect="1"/>
          </p:cNvPicPr>
          <p:nvPr/>
        </p:nvPicPr>
        <p:blipFill>
          <a:blip r:embed="rId4"/>
          <a:stretch>
            <a:fillRect/>
          </a:stretch>
        </p:blipFill>
        <p:spPr>
          <a:xfrm>
            <a:off x="4457515" y="3922414"/>
            <a:ext cx="2962862" cy="1754326"/>
          </a:xfrm>
          <a:prstGeom prst="rect">
            <a:avLst/>
          </a:prstGeom>
        </p:spPr>
      </p:pic>
      <p:pic>
        <p:nvPicPr>
          <p:cNvPr id="18" name="Immagine 17" descr="Immagine che contiene persona, parete, interni, uomo&#10;&#10;Descrizione generata automaticamente">
            <a:extLst>
              <a:ext uri="{FF2B5EF4-FFF2-40B4-BE49-F238E27FC236}">
                <a16:creationId xmlns:a16="http://schemas.microsoft.com/office/drawing/2014/main" id="{13E7578B-6B53-40C9-AE14-163DFDC6FC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5674" y="2481423"/>
            <a:ext cx="1443142" cy="1580120"/>
          </a:xfrm>
          <a:prstGeom prst="rect">
            <a:avLst/>
          </a:prstGeom>
          <a:ln w="3175">
            <a:solidFill>
              <a:schemeClr val="tx1"/>
            </a:solidFill>
          </a:ln>
          <a:effectLst>
            <a:outerShdw blurRad="50800" dist="38100" dir="8100000" algn="tr" rotWithShape="0">
              <a:prstClr val="black">
                <a:alpha val="40000"/>
              </a:prstClr>
            </a:outerShdw>
          </a:effectLst>
        </p:spPr>
      </p:pic>
      <p:sp>
        <p:nvSpPr>
          <p:cNvPr id="11" name="Rettangolo 10">
            <a:extLst>
              <a:ext uri="{FF2B5EF4-FFF2-40B4-BE49-F238E27FC236}">
                <a16:creationId xmlns:a16="http://schemas.microsoft.com/office/drawing/2014/main" id="{543CF7F8-51EA-47B8-A9B6-E31F192EA978}"/>
              </a:ext>
            </a:extLst>
          </p:cNvPr>
          <p:cNvSpPr/>
          <p:nvPr/>
        </p:nvSpPr>
        <p:spPr>
          <a:xfrm>
            <a:off x="6892966" y="1567860"/>
            <a:ext cx="1773516" cy="327364"/>
          </a:xfrm>
          <a:prstGeom prst="rect">
            <a:avLst/>
          </a:prstGeom>
          <a:solidFill>
            <a:srgbClr val="E1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Immagine 38" descr="Immagine che contiene testo&#10;&#10;Descrizione generata automaticamente">
            <a:extLst>
              <a:ext uri="{FF2B5EF4-FFF2-40B4-BE49-F238E27FC236}">
                <a16:creationId xmlns:a16="http://schemas.microsoft.com/office/drawing/2014/main" id="{89788206-D79E-4BC7-AC67-7539FD5240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9380" y="475195"/>
            <a:ext cx="1261993" cy="1580121"/>
          </a:xfrm>
          <a:prstGeom prst="rect">
            <a:avLst/>
          </a:prstGeom>
        </p:spPr>
      </p:pic>
      <p:pic>
        <p:nvPicPr>
          <p:cNvPr id="2" name="Audio 1">
            <a:hlinkClick r:id="" action="ppaction://media"/>
            <a:extLst>
              <a:ext uri="{FF2B5EF4-FFF2-40B4-BE49-F238E27FC236}">
                <a16:creationId xmlns:a16="http://schemas.microsoft.com/office/drawing/2014/main" id="{AC0B09C7-7C64-409F-BE3A-1AAC2369D25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97193205"/>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D63276F-FCBF-44E8-B12F-D47041228A3C}"/>
              </a:ext>
            </a:extLst>
          </p:cNvPr>
          <p:cNvSpPr/>
          <p:nvPr/>
        </p:nvSpPr>
        <p:spPr>
          <a:xfrm>
            <a:off x="867749" y="1688843"/>
            <a:ext cx="7539135" cy="74645"/>
          </a:xfrm>
          <a:prstGeom prst="rect">
            <a:avLst/>
          </a:prstGeom>
          <a:solidFill>
            <a:srgbClr val="E1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A25734BF-6904-4D59-B17D-A75508D48BA1}"/>
              </a:ext>
            </a:extLst>
          </p:cNvPr>
          <p:cNvSpPr txBox="1"/>
          <p:nvPr/>
        </p:nvSpPr>
        <p:spPr>
          <a:xfrm>
            <a:off x="674516" y="574722"/>
            <a:ext cx="4046776" cy="461665"/>
          </a:xfrm>
          <a:prstGeom prst="rect">
            <a:avLst/>
          </a:prstGeom>
          <a:noFill/>
          <a:ln>
            <a:noFill/>
          </a:ln>
        </p:spPr>
        <p:txBody>
          <a:bodyPr wrap="square">
            <a:spAutoFit/>
          </a:bodyPr>
          <a:lstStyle/>
          <a:p>
            <a:pPr>
              <a:spcBef>
                <a:spcPct val="0"/>
              </a:spcBef>
              <a:spcAft>
                <a:spcPts val="600"/>
              </a:spcAft>
            </a:pPr>
            <a:r>
              <a:rPr lang="en-US" sz="2400" i="1">
                <a:solidFill>
                  <a:srgbClr val="323232"/>
                </a:solidFill>
                <a:latin typeface="+mj-lt"/>
                <a:ea typeface="+mj-ea"/>
                <a:cs typeface="+mj-cs"/>
              </a:rPr>
              <a:t>Drosophila </a:t>
            </a:r>
            <a:r>
              <a:rPr lang="en-US" sz="2400" i="1" dirty="0" err="1">
                <a:solidFill>
                  <a:srgbClr val="323232"/>
                </a:solidFill>
                <a:latin typeface="+mj-lt"/>
                <a:ea typeface="+mj-ea"/>
                <a:cs typeface="+mj-cs"/>
              </a:rPr>
              <a:t>suzukii</a:t>
            </a:r>
            <a:r>
              <a:rPr lang="en-US" sz="2400" i="1" dirty="0">
                <a:solidFill>
                  <a:srgbClr val="323232"/>
                </a:solidFill>
                <a:latin typeface="+mj-lt"/>
                <a:ea typeface="+mj-ea"/>
                <a:cs typeface="+mj-cs"/>
              </a:rPr>
              <a:t> </a:t>
            </a:r>
            <a:r>
              <a:rPr lang="en-US" sz="2400" dirty="0">
                <a:solidFill>
                  <a:srgbClr val="323232"/>
                </a:solidFill>
                <a:latin typeface="+mj-lt"/>
                <a:ea typeface="+mj-ea"/>
                <a:cs typeface="+mj-cs"/>
              </a:rPr>
              <a:t>(Matsumura)</a:t>
            </a:r>
          </a:p>
        </p:txBody>
      </p:sp>
      <p:sp>
        <p:nvSpPr>
          <p:cNvPr id="6" name="CasellaDiTesto 5">
            <a:extLst>
              <a:ext uri="{FF2B5EF4-FFF2-40B4-BE49-F238E27FC236}">
                <a16:creationId xmlns:a16="http://schemas.microsoft.com/office/drawing/2014/main" id="{EAF74987-92E7-43AE-8843-4DEF256E1F25}"/>
              </a:ext>
            </a:extLst>
          </p:cNvPr>
          <p:cNvSpPr txBox="1"/>
          <p:nvPr/>
        </p:nvSpPr>
        <p:spPr>
          <a:xfrm>
            <a:off x="687155" y="1167607"/>
            <a:ext cx="4789273" cy="1323439"/>
          </a:xfrm>
          <a:prstGeom prst="rect">
            <a:avLst/>
          </a:prstGeom>
          <a:noFill/>
        </p:spPr>
        <p:txBody>
          <a:bodyPr wrap="square">
            <a:spAutoFit/>
          </a:bodyPr>
          <a:lstStyle/>
          <a:p>
            <a:r>
              <a:rPr lang="en-US" sz="1600" i="1" dirty="0">
                <a:solidFill>
                  <a:srgbClr val="323232"/>
                </a:solidFill>
                <a:latin typeface="+mj-lt"/>
                <a:ea typeface="+mj-ea"/>
                <a:cs typeface="+mj-cs"/>
              </a:rPr>
              <a:t>D. suzukii, </a:t>
            </a:r>
            <a:r>
              <a:rPr lang="en-US" sz="1600" dirty="0">
                <a:solidFill>
                  <a:srgbClr val="323232"/>
                </a:solidFill>
                <a:latin typeface="+mj-lt"/>
                <a:ea typeface="+mj-ea"/>
                <a:cs typeface="+mj-cs"/>
              </a:rPr>
              <a:t>or </a:t>
            </a:r>
            <a:r>
              <a:rPr lang="en-US" sz="1600" dirty="0">
                <a:solidFill>
                  <a:srgbClr val="323232"/>
                </a:solidFill>
                <a:latin typeface="+mj-lt"/>
              </a:rPr>
              <a:t>spotted wing drosophila, it is native to south-eastern Asia, and has spread widely in America and Europe since 2008/2009, its life cycle, which occurs in thin-skinned fruit at the ripening stage, has caused severe yield losses in many crops. </a:t>
            </a:r>
          </a:p>
        </p:txBody>
      </p:sp>
      <p:pic>
        <p:nvPicPr>
          <p:cNvPr id="1026" name="Picture 2" descr="Biology and fight against the Spotted wing drosophila Archivi - Un Mondo  Ecosostenibile">
            <a:extLst>
              <a:ext uri="{FF2B5EF4-FFF2-40B4-BE49-F238E27FC236}">
                <a16:creationId xmlns:a16="http://schemas.microsoft.com/office/drawing/2014/main" id="{B4996713-FFA5-47B3-983F-E21AB44E5B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45"/>
          <a:stretch/>
        </p:blipFill>
        <p:spPr bwMode="auto">
          <a:xfrm flipH="1">
            <a:off x="5691025" y="720159"/>
            <a:ext cx="2930456" cy="190004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Organic Control of the Spotted Wing Drosophila | Gardener's Path">
            <a:extLst>
              <a:ext uri="{FF2B5EF4-FFF2-40B4-BE49-F238E27FC236}">
                <a16:creationId xmlns:a16="http://schemas.microsoft.com/office/drawing/2014/main" id="{4DCFF90B-B58D-4264-BFDC-9908A6B1B305}"/>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colorTemperature colorTemp="6496"/>
                    </a14:imgEffect>
                  </a14:imgLayer>
                </a14:imgProps>
              </a:ext>
              <a:ext uri="{28A0092B-C50C-407E-A947-70E740481C1C}">
                <a14:useLocalDpi xmlns:a14="http://schemas.microsoft.com/office/drawing/2010/main" val="0"/>
              </a:ext>
            </a:extLst>
          </a:blip>
          <a:srcRect b="21039"/>
          <a:stretch/>
        </p:blipFill>
        <p:spPr bwMode="auto">
          <a:xfrm>
            <a:off x="867749" y="3171173"/>
            <a:ext cx="1787738" cy="211742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Sac Pest Invasion: Spotted Wing Drosophila - Fast Action Pest Control | Elk  Grove Insect &amp; Rodent Exterminators">
            <a:extLst>
              <a:ext uri="{FF2B5EF4-FFF2-40B4-BE49-F238E27FC236}">
                <a16:creationId xmlns:a16="http://schemas.microsoft.com/office/drawing/2014/main" id="{EA2DE3A1-77CC-4422-A970-49A3457319A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7596" r="18261"/>
          <a:stretch/>
        </p:blipFill>
        <p:spPr bwMode="auto">
          <a:xfrm>
            <a:off x="6449947" y="3344764"/>
            <a:ext cx="1826304" cy="211742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SWD on raspberry">
            <a:extLst>
              <a:ext uri="{FF2B5EF4-FFF2-40B4-BE49-F238E27FC236}">
                <a16:creationId xmlns:a16="http://schemas.microsoft.com/office/drawing/2014/main" id="{3FE94A5C-9876-42D7-BA8E-BFAEE0D9CDD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17000"/>
                    </a14:imgEffect>
                  </a14:imgLayer>
                </a14:imgProps>
              </a:ext>
              <a:ext uri="{28A0092B-C50C-407E-A947-70E740481C1C}">
                <a14:useLocalDpi xmlns:a14="http://schemas.microsoft.com/office/drawing/2010/main" val="0"/>
              </a:ext>
            </a:extLst>
          </a:blip>
          <a:srcRect l="12271" r="24381"/>
          <a:stretch/>
        </p:blipFill>
        <p:spPr bwMode="auto">
          <a:xfrm>
            <a:off x="3678131" y="3363686"/>
            <a:ext cx="1787738" cy="2117428"/>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cxnSp>
        <p:nvCxnSpPr>
          <p:cNvPr id="5" name="Connettore diritto 4">
            <a:extLst>
              <a:ext uri="{FF2B5EF4-FFF2-40B4-BE49-F238E27FC236}">
                <a16:creationId xmlns:a16="http://schemas.microsoft.com/office/drawing/2014/main" id="{49CD7D67-5337-4EB6-BA19-6DC82E2F7025}"/>
              </a:ext>
            </a:extLst>
          </p:cNvPr>
          <p:cNvCxnSpPr/>
          <p:nvPr/>
        </p:nvCxnSpPr>
        <p:spPr>
          <a:xfrm>
            <a:off x="774440" y="1036387"/>
            <a:ext cx="4663436" cy="0"/>
          </a:xfrm>
          <a:prstGeom prst="line">
            <a:avLst/>
          </a:prstGeom>
          <a:ln>
            <a:solidFill>
              <a:srgbClr val="666666"/>
            </a:solidFill>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A2CEC4C4-F405-4580-8204-EA3C7E0839FB}"/>
              </a:ext>
            </a:extLst>
          </p:cNvPr>
          <p:cNvSpPr txBox="1"/>
          <p:nvPr/>
        </p:nvSpPr>
        <p:spPr>
          <a:xfrm>
            <a:off x="442001" y="5821613"/>
            <a:ext cx="8259998" cy="461665"/>
          </a:xfrm>
          <a:prstGeom prst="rect">
            <a:avLst/>
          </a:prstGeom>
          <a:noFill/>
        </p:spPr>
        <p:txBody>
          <a:bodyPr wrap="square">
            <a:spAutoFit/>
          </a:bodyPr>
          <a:lstStyle/>
          <a:p>
            <a:r>
              <a:rPr lang="en-US" sz="800" i="1" dirty="0">
                <a:latin typeface="+mj-lt"/>
                <a:ea typeface="+mj-ea"/>
                <a:cs typeface="+mj-cs"/>
              </a:rPr>
              <a:t>Sources Images from: 1) </a:t>
            </a:r>
            <a:r>
              <a:rPr lang="en-US" sz="800" i="1" dirty="0">
                <a:latin typeface="+mj-lt"/>
                <a:ea typeface="+mj-ea"/>
                <a:cs typeface="+mj-cs"/>
                <a:hlinkClick r:id="rId10">
                  <a:extLst>
                    <a:ext uri="{A12FA001-AC4F-418D-AE19-62706E023703}">
                      <ahyp:hlinkClr xmlns:ahyp="http://schemas.microsoft.com/office/drawing/2018/hyperlinkcolor" val="tx"/>
                    </a:ext>
                  </a:extLst>
                </a:hlinkClick>
              </a:rPr>
              <a:t>https://gardenerspath.com/how-to/disease-and-pests/spotted-wing-drosophila-control/</a:t>
            </a:r>
            <a:r>
              <a:rPr lang="en-US" sz="800" i="1" dirty="0">
                <a:latin typeface="+mj-lt"/>
                <a:ea typeface="+mj-ea"/>
                <a:cs typeface="+mj-cs"/>
              </a:rPr>
              <a:t> </a:t>
            </a:r>
            <a:r>
              <a:rPr lang="it-IT" sz="800" b="0" i="0" dirty="0">
                <a:effectLst/>
                <a:latin typeface="+mj-lt"/>
              </a:rPr>
              <a:t>Photo via </a:t>
            </a:r>
            <a:r>
              <a:rPr lang="it-IT" sz="800" b="0" i="0" dirty="0" err="1">
                <a:effectLst/>
                <a:latin typeface="+mj-lt"/>
              </a:rPr>
              <a:t>Alamy</a:t>
            </a:r>
            <a:r>
              <a:rPr lang="it-IT" sz="800" b="0" i="0" dirty="0">
                <a:effectLst/>
                <a:latin typeface="+mj-lt"/>
              </a:rPr>
              <a:t> </a:t>
            </a:r>
          </a:p>
          <a:p>
            <a:r>
              <a:rPr lang="en-US" sz="800" i="1" dirty="0">
                <a:latin typeface="+mj-lt"/>
                <a:ea typeface="+mj-ea"/>
                <a:cs typeface="+mj-cs"/>
              </a:rPr>
              <a:t>2) </a:t>
            </a:r>
            <a:r>
              <a:rPr lang="en-US" sz="800" i="1" dirty="0">
                <a:latin typeface="+mj-lt"/>
                <a:ea typeface="+mj-ea"/>
                <a:cs typeface="+mj-cs"/>
                <a:hlinkClick r:id="rId11">
                  <a:extLst>
                    <a:ext uri="{A12FA001-AC4F-418D-AE19-62706E023703}">
                      <ahyp:hlinkClr xmlns:ahyp="http://schemas.microsoft.com/office/drawing/2018/hyperlinkcolor" val="tx"/>
                    </a:ext>
                  </a:extLst>
                </a:hlinkClick>
              </a:rPr>
              <a:t>https://www.andermattbiocontrol.com/sites/pests/spotted-wing-drosophila.html</a:t>
            </a:r>
            <a:r>
              <a:rPr lang="en-US" sz="800" i="1" dirty="0">
                <a:latin typeface="+mj-lt"/>
                <a:ea typeface="+mj-ea"/>
                <a:cs typeface="+mj-cs"/>
              </a:rPr>
              <a:t> Photo by </a:t>
            </a:r>
            <a:r>
              <a:rPr lang="en-US" sz="800" i="1" dirty="0" err="1">
                <a:latin typeface="+mj-lt"/>
                <a:ea typeface="+mj-ea"/>
                <a:cs typeface="+mj-cs"/>
              </a:rPr>
              <a:t>Andermatt</a:t>
            </a:r>
            <a:r>
              <a:rPr lang="en-US" sz="800" i="1" dirty="0">
                <a:latin typeface="+mj-lt"/>
                <a:ea typeface="+mj-ea"/>
                <a:cs typeface="+mj-cs"/>
              </a:rPr>
              <a:t> biocontrol </a:t>
            </a:r>
          </a:p>
          <a:p>
            <a:r>
              <a:rPr lang="en-US" sz="800" i="1" dirty="0">
                <a:latin typeface="+mj-lt"/>
                <a:ea typeface="+mj-ea"/>
                <a:cs typeface="+mj-cs"/>
              </a:rPr>
              <a:t>3</a:t>
            </a:r>
            <a:r>
              <a:rPr lang="en-US" sz="800" i="1" u="sng" dirty="0">
                <a:latin typeface="+mj-lt"/>
                <a:ea typeface="+mj-ea"/>
                <a:cs typeface="+mj-cs"/>
              </a:rPr>
              <a:t>) https://extension.colostate.edu/topic-areas/insects/5-596-spotted-wing-drosophila-management-home-plantings/</a:t>
            </a:r>
          </a:p>
        </p:txBody>
      </p:sp>
      <p:pic>
        <p:nvPicPr>
          <p:cNvPr id="3" name="Audio 2">
            <a:hlinkClick r:id="" action="ppaction://media"/>
            <a:extLst>
              <a:ext uri="{FF2B5EF4-FFF2-40B4-BE49-F238E27FC236}">
                <a16:creationId xmlns:a16="http://schemas.microsoft.com/office/drawing/2014/main" id="{7556CBE3-1D6E-4D89-A388-FE666724ADC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66557565"/>
      </p:ext>
    </p:extLst>
  </p:cSld>
  <p:clrMapOvr>
    <a:masterClrMapping/>
  </p:clrMapOvr>
  <mc:AlternateContent xmlns:mc="http://schemas.openxmlformats.org/markup-compatibility/2006">
    <mc:Choice xmlns:p14="http://schemas.microsoft.com/office/powerpoint/2010/main" Requires="p14">
      <p:transition spd="slow" p14:dur="2000" advTm="42100"/>
    </mc:Choice>
    <mc:Fallback>
      <p:transition spd="slow" advTm="42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asellaDiTesto 14">
            <a:extLst>
              <a:ext uri="{FF2B5EF4-FFF2-40B4-BE49-F238E27FC236}">
                <a16:creationId xmlns:a16="http://schemas.microsoft.com/office/drawing/2014/main" id="{15B112A9-10C7-4AFD-AED5-126E8444F824}"/>
              </a:ext>
            </a:extLst>
          </p:cNvPr>
          <p:cNvSpPr txBox="1"/>
          <p:nvPr/>
        </p:nvSpPr>
        <p:spPr>
          <a:xfrm>
            <a:off x="2098063" y="623548"/>
            <a:ext cx="5310161" cy="461665"/>
          </a:xfrm>
          <a:prstGeom prst="rect">
            <a:avLst/>
          </a:prstGeom>
          <a:noFill/>
        </p:spPr>
        <p:txBody>
          <a:bodyPr wrap="square">
            <a:spAutoFit/>
          </a:bodyPr>
          <a:lstStyle/>
          <a:p>
            <a:r>
              <a:rPr lang="en-US" sz="2400" dirty="0">
                <a:solidFill>
                  <a:srgbClr val="323232"/>
                </a:solidFill>
                <a:latin typeface="+mj-lt"/>
              </a:rPr>
              <a:t>Life cycle of the spotted wing Drosophila</a:t>
            </a:r>
          </a:p>
        </p:txBody>
      </p:sp>
      <p:grpSp>
        <p:nvGrpSpPr>
          <p:cNvPr id="8" name="Gruppo 7">
            <a:extLst>
              <a:ext uri="{FF2B5EF4-FFF2-40B4-BE49-F238E27FC236}">
                <a16:creationId xmlns:a16="http://schemas.microsoft.com/office/drawing/2014/main" id="{831DAF24-BF07-47A1-A3BC-16765BB046AF}"/>
              </a:ext>
            </a:extLst>
          </p:cNvPr>
          <p:cNvGrpSpPr/>
          <p:nvPr/>
        </p:nvGrpSpPr>
        <p:grpSpPr>
          <a:xfrm>
            <a:off x="578501" y="1389021"/>
            <a:ext cx="7875822" cy="4083633"/>
            <a:chOff x="651733" y="1120232"/>
            <a:chExt cx="7875822" cy="3998534"/>
          </a:xfrm>
        </p:grpSpPr>
        <p:sp>
          <p:nvSpPr>
            <p:cNvPr id="6" name="Rettangolo 5">
              <a:extLst>
                <a:ext uri="{FF2B5EF4-FFF2-40B4-BE49-F238E27FC236}">
                  <a16:creationId xmlns:a16="http://schemas.microsoft.com/office/drawing/2014/main" id="{5946B748-5EB0-4222-82EB-68D3DDB9F619}"/>
                </a:ext>
              </a:extLst>
            </p:cNvPr>
            <p:cNvSpPr/>
            <p:nvPr/>
          </p:nvSpPr>
          <p:spPr>
            <a:xfrm>
              <a:off x="651733" y="1120232"/>
              <a:ext cx="7875822" cy="3998534"/>
            </a:xfrm>
            <a:prstGeom prst="rect">
              <a:avLst/>
            </a:prstGeom>
            <a:solidFill>
              <a:srgbClr val="C4C4B8"/>
            </a:solidFill>
            <a:ln w="952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ccia a destra 35">
              <a:extLst>
                <a:ext uri="{FF2B5EF4-FFF2-40B4-BE49-F238E27FC236}">
                  <a16:creationId xmlns:a16="http://schemas.microsoft.com/office/drawing/2014/main" id="{B79A45C7-5E79-40A4-AF97-157ABA19B45C}"/>
                </a:ext>
              </a:extLst>
            </p:cNvPr>
            <p:cNvSpPr/>
            <p:nvPr/>
          </p:nvSpPr>
          <p:spPr>
            <a:xfrm>
              <a:off x="3535276" y="3252427"/>
              <a:ext cx="3438276" cy="925390"/>
            </a:xfrm>
            <a:prstGeom prst="rightArrow">
              <a:avLst>
                <a:gd name="adj1" fmla="val 50000"/>
                <a:gd name="adj2" fmla="val 78563"/>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accessorio, collana&#10;&#10;Descrizione generata automaticamente">
              <a:extLst>
                <a:ext uri="{FF2B5EF4-FFF2-40B4-BE49-F238E27FC236}">
                  <a16:creationId xmlns:a16="http://schemas.microsoft.com/office/drawing/2014/main" id="{69AF827F-6D8C-4071-AD0C-C85484A440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459540">
              <a:off x="7165334" y="3277290"/>
              <a:ext cx="725957" cy="814157"/>
            </a:xfrm>
            <a:prstGeom prst="rect">
              <a:avLst/>
            </a:prstGeom>
            <a:effectLst>
              <a:outerShdw blurRad="50800" dist="38100" dir="8100000" algn="tr" rotWithShape="0">
                <a:prstClr val="black">
                  <a:alpha val="40000"/>
                </a:prstClr>
              </a:outerShdw>
            </a:effectLst>
          </p:spPr>
        </p:pic>
        <p:pic>
          <p:nvPicPr>
            <p:cNvPr id="5" name="Immagine 4" descr="Immagine che contiene frutta, arancia, scuro&#10;&#10;Descrizione generata automaticamente">
              <a:extLst>
                <a:ext uri="{FF2B5EF4-FFF2-40B4-BE49-F238E27FC236}">
                  <a16:creationId xmlns:a16="http://schemas.microsoft.com/office/drawing/2014/main" id="{1A968EA9-461A-4FD1-A19C-0186A6DF7B7C}"/>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6083"/>
                      </a14:imgEffect>
                      <a14:imgEffect>
                        <a14:saturation sat="96000"/>
                      </a14:imgEffect>
                      <a14:imgEffect>
                        <a14:brightnessContrast bright="-29000" contrast="8000"/>
                      </a14:imgEffect>
                    </a14:imgLayer>
                  </a14:imgProps>
                </a:ext>
                <a:ext uri="{28A0092B-C50C-407E-A947-70E740481C1C}">
                  <a14:useLocalDpi xmlns:a14="http://schemas.microsoft.com/office/drawing/2010/main" val="0"/>
                </a:ext>
              </a:extLst>
            </a:blip>
            <a:stretch>
              <a:fillRect/>
            </a:stretch>
          </p:blipFill>
          <p:spPr>
            <a:xfrm rot="19271111">
              <a:off x="2884311" y="2966834"/>
              <a:ext cx="1920965" cy="1395269"/>
            </a:xfrm>
            <a:prstGeom prst="rect">
              <a:avLst/>
            </a:prstGeom>
          </p:spPr>
        </p:pic>
        <p:sp>
          <p:nvSpPr>
            <p:cNvPr id="12" name="CasellaDiTesto 11">
              <a:extLst>
                <a:ext uri="{FF2B5EF4-FFF2-40B4-BE49-F238E27FC236}">
                  <a16:creationId xmlns:a16="http://schemas.microsoft.com/office/drawing/2014/main" id="{CB2387E7-CCB6-4225-85C3-BFBCCF8FAAFF}"/>
                </a:ext>
              </a:extLst>
            </p:cNvPr>
            <p:cNvSpPr txBox="1"/>
            <p:nvPr/>
          </p:nvSpPr>
          <p:spPr>
            <a:xfrm>
              <a:off x="2945796" y="4217214"/>
              <a:ext cx="1618943" cy="646331"/>
            </a:xfrm>
            <a:prstGeom prst="rect">
              <a:avLst/>
            </a:prstGeom>
            <a:noFill/>
          </p:spPr>
          <p:txBody>
            <a:bodyPr wrap="square">
              <a:spAutoFit/>
            </a:bodyPr>
            <a:lstStyle/>
            <a:p>
              <a:pPr algn="ctr"/>
              <a:r>
                <a:rPr lang="en-US" sz="1800" dirty="0">
                  <a:solidFill>
                    <a:srgbClr val="323232"/>
                  </a:solidFill>
                  <a:latin typeface="+mj-lt"/>
                </a:rPr>
                <a:t>Three larval instars (5</a:t>
              </a:r>
              <a:r>
                <a:rPr lang="en-US" dirty="0">
                  <a:solidFill>
                    <a:srgbClr val="323232"/>
                  </a:solidFill>
                  <a:latin typeface="+mj-lt"/>
                </a:rPr>
                <a:t>-7d)</a:t>
              </a:r>
              <a:endParaRPr lang="en-US" dirty="0">
                <a:solidFill>
                  <a:srgbClr val="323232"/>
                </a:solidFill>
              </a:endParaRPr>
            </a:p>
          </p:txBody>
        </p:sp>
        <p:grpSp>
          <p:nvGrpSpPr>
            <p:cNvPr id="3" name="Gruppo 2">
              <a:extLst>
                <a:ext uri="{FF2B5EF4-FFF2-40B4-BE49-F238E27FC236}">
                  <a16:creationId xmlns:a16="http://schemas.microsoft.com/office/drawing/2014/main" id="{E101284F-03A1-4BDE-A83D-CC7FE89D6970}"/>
                </a:ext>
              </a:extLst>
            </p:cNvPr>
            <p:cNvGrpSpPr/>
            <p:nvPr/>
          </p:nvGrpSpPr>
          <p:grpSpPr>
            <a:xfrm>
              <a:off x="3303052" y="3503767"/>
              <a:ext cx="694239" cy="477842"/>
              <a:chOff x="3303052" y="3503767"/>
              <a:chExt cx="694239" cy="477842"/>
            </a:xfrm>
          </p:grpSpPr>
          <p:pic>
            <p:nvPicPr>
              <p:cNvPr id="7" name="Immagine 6">
                <a:extLst>
                  <a:ext uri="{FF2B5EF4-FFF2-40B4-BE49-F238E27FC236}">
                    <a16:creationId xmlns:a16="http://schemas.microsoft.com/office/drawing/2014/main" id="{6C21660B-2023-48C7-8A20-2EF5E15A0899}"/>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5000"/>
                        </a14:imgEffect>
                      </a14:imgLayer>
                    </a14:imgProps>
                  </a:ext>
                  <a:ext uri="{28A0092B-C50C-407E-A947-70E740481C1C}">
                    <a14:useLocalDpi xmlns:a14="http://schemas.microsoft.com/office/drawing/2010/main" val="0"/>
                  </a:ext>
                </a:extLst>
              </a:blip>
              <a:stretch>
                <a:fillRect/>
              </a:stretch>
            </p:blipFill>
            <p:spPr>
              <a:xfrm rot="19669724">
                <a:off x="3303052" y="3503767"/>
                <a:ext cx="514697" cy="171258"/>
              </a:xfrm>
              <a:prstGeom prst="rect">
                <a:avLst/>
              </a:prstGeom>
              <a:effectLst>
                <a:outerShdw blurRad="50800" dist="38100" dir="8100000" algn="tr" rotWithShape="0">
                  <a:prstClr val="black">
                    <a:alpha val="40000"/>
                  </a:prstClr>
                </a:outerShdw>
              </a:effectLst>
            </p:spPr>
          </p:pic>
          <p:pic>
            <p:nvPicPr>
              <p:cNvPr id="9" name="Immagine 8">
                <a:extLst>
                  <a:ext uri="{FF2B5EF4-FFF2-40B4-BE49-F238E27FC236}">
                    <a16:creationId xmlns:a16="http://schemas.microsoft.com/office/drawing/2014/main" id="{0D5FB6AE-DFD3-427B-915A-B7138FEF9906}"/>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
                        </a14:imgEffect>
                      </a14:imgLayer>
                    </a14:imgProps>
                  </a:ext>
                  <a:ext uri="{28A0092B-C50C-407E-A947-70E740481C1C}">
                    <a14:useLocalDpi xmlns:a14="http://schemas.microsoft.com/office/drawing/2010/main" val="0"/>
                  </a:ext>
                </a:extLst>
              </a:blip>
              <a:stretch>
                <a:fillRect/>
              </a:stretch>
            </p:blipFill>
            <p:spPr>
              <a:xfrm rot="2009344">
                <a:off x="3666557" y="3712110"/>
                <a:ext cx="330734" cy="110047"/>
              </a:xfrm>
              <a:prstGeom prst="rect">
                <a:avLst/>
              </a:prstGeom>
              <a:effectLst>
                <a:outerShdw blurRad="50800" dist="38100" dir="8100000" algn="tr" rotWithShape="0">
                  <a:prstClr val="black">
                    <a:alpha val="40000"/>
                  </a:prstClr>
                </a:outerShdw>
              </a:effectLst>
            </p:spPr>
          </p:pic>
          <p:pic>
            <p:nvPicPr>
              <p:cNvPr id="13" name="Immagine 12">
                <a:extLst>
                  <a:ext uri="{FF2B5EF4-FFF2-40B4-BE49-F238E27FC236}">
                    <a16:creationId xmlns:a16="http://schemas.microsoft.com/office/drawing/2014/main" id="{CE6459BF-2FD3-436F-8E9D-2C487ED4D41C}"/>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5000"/>
                        </a14:imgEffect>
                      </a14:imgLayer>
                    </a14:imgProps>
                  </a:ext>
                  <a:ext uri="{28A0092B-C50C-407E-A947-70E740481C1C}">
                    <a14:useLocalDpi xmlns:a14="http://schemas.microsoft.com/office/drawing/2010/main" val="0"/>
                  </a:ext>
                </a:extLst>
              </a:blip>
              <a:stretch>
                <a:fillRect/>
              </a:stretch>
            </p:blipFill>
            <p:spPr>
              <a:xfrm rot="21231077">
                <a:off x="3356599" y="3837048"/>
                <a:ext cx="434463" cy="144561"/>
              </a:xfrm>
              <a:prstGeom prst="rect">
                <a:avLst/>
              </a:prstGeom>
              <a:effectLst>
                <a:outerShdw blurRad="50800" dist="38100" dir="8100000" algn="tr" rotWithShape="0">
                  <a:prstClr val="black">
                    <a:alpha val="40000"/>
                  </a:prstClr>
                </a:outerShdw>
              </a:effectLst>
            </p:spPr>
          </p:pic>
        </p:grpSp>
        <p:cxnSp>
          <p:nvCxnSpPr>
            <p:cNvPr id="17" name="Connettore a gomito 16">
              <a:extLst>
                <a:ext uri="{FF2B5EF4-FFF2-40B4-BE49-F238E27FC236}">
                  <a16:creationId xmlns:a16="http://schemas.microsoft.com/office/drawing/2014/main" id="{45BD5E5D-EC21-464C-9F99-24B6793B4534}"/>
                </a:ext>
              </a:extLst>
            </p:cNvPr>
            <p:cNvCxnSpPr>
              <a:cxnSpLocks/>
            </p:cNvCxnSpPr>
            <p:nvPr/>
          </p:nvCxnSpPr>
          <p:spPr>
            <a:xfrm>
              <a:off x="2054198" y="2971326"/>
              <a:ext cx="1074922" cy="786201"/>
            </a:xfrm>
            <a:prstGeom prst="bentConnector3">
              <a:avLst>
                <a:gd name="adj1" fmla="val -175"/>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7" name="Rettangolo 26">
              <a:extLst>
                <a:ext uri="{FF2B5EF4-FFF2-40B4-BE49-F238E27FC236}">
                  <a16:creationId xmlns:a16="http://schemas.microsoft.com/office/drawing/2014/main" id="{A654513C-0D5E-49C0-AF05-AF103061A4D8}"/>
                </a:ext>
              </a:extLst>
            </p:cNvPr>
            <p:cNvSpPr/>
            <p:nvPr/>
          </p:nvSpPr>
          <p:spPr>
            <a:xfrm>
              <a:off x="2293904" y="3714091"/>
              <a:ext cx="609987" cy="88012"/>
            </a:xfrm>
            <a:prstGeom prst="rect">
              <a:avLst/>
            </a:prstGeom>
            <a:solidFill>
              <a:srgbClr val="C4C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Immagine 27">
              <a:extLst>
                <a:ext uri="{FF2B5EF4-FFF2-40B4-BE49-F238E27FC236}">
                  <a16:creationId xmlns:a16="http://schemas.microsoft.com/office/drawing/2014/main" id="{A3895488-59C4-4AA1-9466-C8D35A3D85B1}"/>
                </a:ext>
              </a:extLst>
            </p:cNvPr>
            <p:cNvPicPr>
              <a:picLocks noChangeAspect="1"/>
            </p:cNvPicPr>
            <p:nvPr/>
          </p:nvPicPr>
          <p:blipFill rotWithShape="1">
            <a:blip r:embed="rId13">
              <a:extLst>
                <a:ext uri="{28A0092B-C50C-407E-A947-70E740481C1C}">
                  <a14:useLocalDpi xmlns:a14="http://schemas.microsoft.com/office/drawing/2010/main" val="0"/>
                </a:ext>
              </a:extLst>
            </a:blip>
            <a:srcRect l="17602" t="15248" r="10581" b="14027"/>
            <a:stretch/>
          </p:blipFill>
          <p:spPr>
            <a:xfrm rot="7576096">
              <a:off x="2280414" y="3429628"/>
              <a:ext cx="638808" cy="421982"/>
            </a:xfrm>
            <a:prstGeom prst="rect">
              <a:avLst/>
            </a:prstGeom>
            <a:effectLst>
              <a:outerShdw blurRad="50800" dist="38100" dir="8100000" algn="tr" rotWithShape="0">
                <a:prstClr val="black">
                  <a:alpha val="40000"/>
                </a:prstClr>
              </a:outerShdw>
            </a:effectLst>
          </p:spPr>
        </p:pic>
        <p:pic>
          <p:nvPicPr>
            <p:cNvPr id="29" name="Immagine 28">
              <a:extLst>
                <a:ext uri="{FF2B5EF4-FFF2-40B4-BE49-F238E27FC236}">
                  <a16:creationId xmlns:a16="http://schemas.microsoft.com/office/drawing/2014/main" id="{1BA77BCC-F711-4299-979B-995991E100EA}"/>
                </a:ext>
              </a:extLst>
            </p:cNvPr>
            <p:cNvPicPr>
              <a:picLocks noChangeAspect="1"/>
            </p:cNvPicPr>
            <p:nvPr/>
          </p:nvPicPr>
          <p:blipFill rotWithShape="1">
            <a:blip r:embed="rId13">
              <a:extLst>
                <a:ext uri="{28A0092B-C50C-407E-A947-70E740481C1C}">
                  <a14:useLocalDpi xmlns:a14="http://schemas.microsoft.com/office/drawing/2010/main" val="0"/>
                </a:ext>
              </a:extLst>
            </a:blip>
            <a:srcRect l="17602" t="15248" r="10581" b="14027"/>
            <a:stretch/>
          </p:blipFill>
          <p:spPr>
            <a:xfrm rot="14605919">
              <a:off x="2327379" y="3579815"/>
              <a:ext cx="638808" cy="421982"/>
            </a:xfrm>
            <a:prstGeom prst="rect">
              <a:avLst/>
            </a:prstGeom>
            <a:effectLst>
              <a:outerShdw blurRad="50800" dist="38100" dir="8100000" algn="tr" rotWithShape="0">
                <a:prstClr val="black">
                  <a:alpha val="40000"/>
                </a:prstClr>
              </a:outerShdw>
            </a:effectLst>
          </p:spPr>
        </p:pic>
        <p:sp>
          <p:nvSpPr>
            <p:cNvPr id="30" name="CasellaDiTesto 29">
              <a:extLst>
                <a:ext uri="{FF2B5EF4-FFF2-40B4-BE49-F238E27FC236}">
                  <a16:creationId xmlns:a16="http://schemas.microsoft.com/office/drawing/2014/main" id="{0B0ED6D1-5F12-4EF4-A47A-9DCAD9E37211}"/>
                </a:ext>
              </a:extLst>
            </p:cNvPr>
            <p:cNvSpPr txBox="1"/>
            <p:nvPr/>
          </p:nvSpPr>
          <p:spPr>
            <a:xfrm>
              <a:off x="1740549" y="3791774"/>
              <a:ext cx="1029423" cy="646331"/>
            </a:xfrm>
            <a:prstGeom prst="rect">
              <a:avLst/>
            </a:prstGeom>
            <a:noFill/>
          </p:spPr>
          <p:txBody>
            <a:bodyPr wrap="square">
              <a:spAutoFit/>
            </a:bodyPr>
            <a:lstStyle/>
            <a:p>
              <a:pPr algn="ctr"/>
              <a:r>
                <a:rPr lang="en-US" sz="1800" dirty="0">
                  <a:solidFill>
                    <a:srgbClr val="323232"/>
                  </a:solidFill>
                  <a:latin typeface="+mj-lt"/>
                </a:rPr>
                <a:t>Eggs</a:t>
              </a:r>
            </a:p>
            <a:p>
              <a:pPr algn="ctr"/>
              <a:r>
                <a:rPr lang="it-IT" dirty="0">
                  <a:solidFill>
                    <a:srgbClr val="323232"/>
                  </a:solidFill>
                  <a:latin typeface="+mj-lt"/>
                </a:rPr>
                <a:t>(12-72h)</a:t>
              </a:r>
              <a:endParaRPr lang="en-US" dirty="0">
                <a:solidFill>
                  <a:srgbClr val="323232"/>
                </a:solidFill>
                <a:latin typeface="+mj-lt"/>
              </a:endParaRPr>
            </a:p>
          </p:txBody>
        </p:sp>
        <p:pic>
          <p:nvPicPr>
            <p:cNvPr id="32" name="Immagine 31">
              <a:extLst>
                <a:ext uri="{FF2B5EF4-FFF2-40B4-BE49-F238E27FC236}">
                  <a16:creationId xmlns:a16="http://schemas.microsoft.com/office/drawing/2014/main" id="{5A5F1EA4-2BFC-4089-B877-B3A8BB6034DD}"/>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6000"/>
                      </a14:imgEffect>
                    </a14:imgLayer>
                  </a14:imgProps>
                </a:ext>
                <a:ext uri="{28A0092B-C50C-407E-A947-70E740481C1C}">
                  <a14:useLocalDpi xmlns:a14="http://schemas.microsoft.com/office/drawing/2010/main" val="0"/>
                </a:ext>
              </a:extLst>
            </a:blip>
            <a:stretch>
              <a:fillRect/>
            </a:stretch>
          </p:blipFill>
          <p:spPr>
            <a:xfrm rot="17515364">
              <a:off x="4042783" y="3456943"/>
              <a:ext cx="582332" cy="485277"/>
            </a:xfrm>
            <a:prstGeom prst="rect">
              <a:avLst/>
            </a:prstGeom>
            <a:effectLst>
              <a:outerShdw blurRad="50800" dist="38100" dir="8100000" algn="tr" rotWithShape="0">
                <a:prstClr val="black">
                  <a:alpha val="40000"/>
                </a:prstClr>
              </a:outerShdw>
            </a:effectLst>
          </p:spPr>
        </p:pic>
        <p:sp>
          <p:nvSpPr>
            <p:cNvPr id="35" name="CasellaDiTesto 34">
              <a:extLst>
                <a:ext uri="{FF2B5EF4-FFF2-40B4-BE49-F238E27FC236}">
                  <a16:creationId xmlns:a16="http://schemas.microsoft.com/office/drawing/2014/main" id="{36EE62A1-5130-4AF2-AF84-294AE0439323}"/>
                </a:ext>
              </a:extLst>
            </p:cNvPr>
            <p:cNvSpPr txBox="1"/>
            <p:nvPr/>
          </p:nvSpPr>
          <p:spPr>
            <a:xfrm>
              <a:off x="4757124" y="4217214"/>
              <a:ext cx="1506126" cy="361635"/>
            </a:xfrm>
            <a:prstGeom prst="rect">
              <a:avLst/>
            </a:prstGeom>
            <a:noFill/>
          </p:spPr>
          <p:txBody>
            <a:bodyPr wrap="square">
              <a:spAutoFit/>
            </a:bodyPr>
            <a:lstStyle/>
            <a:p>
              <a:pPr algn="ctr"/>
              <a:r>
                <a:rPr lang="en-US" sz="1800" dirty="0">
                  <a:solidFill>
                    <a:srgbClr val="323232"/>
                  </a:solidFill>
                  <a:latin typeface="+mj-lt"/>
                </a:rPr>
                <a:t>Pupae (4</a:t>
              </a:r>
              <a:r>
                <a:rPr lang="en-US" dirty="0">
                  <a:solidFill>
                    <a:srgbClr val="323232"/>
                  </a:solidFill>
                  <a:latin typeface="+mj-lt"/>
                </a:rPr>
                <a:t>-15d) </a:t>
              </a:r>
              <a:endParaRPr lang="en-US" dirty="0">
                <a:solidFill>
                  <a:srgbClr val="323232"/>
                </a:solidFill>
              </a:endParaRPr>
            </a:p>
          </p:txBody>
        </p:sp>
        <p:sp>
          <p:nvSpPr>
            <p:cNvPr id="37" name="Parentesi quadra aperta 36">
              <a:extLst>
                <a:ext uri="{FF2B5EF4-FFF2-40B4-BE49-F238E27FC236}">
                  <a16:creationId xmlns:a16="http://schemas.microsoft.com/office/drawing/2014/main" id="{32778DEF-ECCE-45DA-B315-13DA58C6089C}"/>
                </a:ext>
              </a:extLst>
            </p:cNvPr>
            <p:cNvSpPr/>
            <p:nvPr/>
          </p:nvSpPr>
          <p:spPr>
            <a:xfrm rot="5400000" flipV="1">
              <a:off x="3889561" y="-444372"/>
              <a:ext cx="1350356" cy="6033052"/>
            </a:xfrm>
            <a:prstGeom prst="leftBracket">
              <a:avLst>
                <a:gd name="adj" fmla="val 0"/>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Rettangolo 37">
              <a:extLst>
                <a:ext uri="{FF2B5EF4-FFF2-40B4-BE49-F238E27FC236}">
                  <a16:creationId xmlns:a16="http://schemas.microsoft.com/office/drawing/2014/main" id="{3598944E-89E4-4516-B6DD-8F81D3BA208D}"/>
                </a:ext>
              </a:extLst>
            </p:cNvPr>
            <p:cNvSpPr/>
            <p:nvPr/>
          </p:nvSpPr>
          <p:spPr>
            <a:xfrm>
              <a:off x="1458343" y="2676170"/>
              <a:ext cx="172586" cy="653552"/>
            </a:xfrm>
            <a:prstGeom prst="rect">
              <a:avLst/>
            </a:prstGeom>
            <a:solidFill>
              <a:srgbClr val="C4C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Connettore 2 39">
              <a:extLst>
                <a:ext uri="{FF2B5EF4-FFF2-40B4-BE49-F238E27FC236}">
                  <a16:creationId xmlns:a16="http://schemas.microsoft.com/office/drawing/2014/main" id="{8B5F01D4-6F63-4546-B7B4-A8B7F0A4B248}"/>
                </a:ext>
              </a:extLst>
            </p:cNvPr>
            <p:cNvCxnSpPr>
              <a:cxnSpLocks/>
            </p:cNvCxnSpPr>
            <p:nvPr/>
          </p:nvCxnSpPr>
          <p:spPr>
            <a:xfrm>
              <a:off x="1546961" y="2664880"/>
              <a:ext cx="252235" cy="0"/>
            </a:xfrm>
            <a:prstGeom prst="straightConnector1">
              <a:avLst/>
            </a:prstGeom>
            <a:ln>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43" name="Immagine 42">
              <a:extLst>
                <a:ext uri="{FF2B5EF4-FFF2-40B4-BE49-F238E27FC236}">
                  <a16:creationId xmlns:a16="http://schemas.microsoft.com/office/drawing/2014/main" id="{2FF52F2B-F608-4340-BA42-C7252DF8DD41}"/>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6000"/>
                      </a14:imgEffect>
                    </a14:imgLayer>
                  </a14:imgProps>
                </a:ext>
                <a:ext uri="{28A0092B-C50C-407E-A947-70E740481C1C}">
                  <a14:useLocalDpi xmlns:a14="http://schemas.microsoft.com/office/drawing/2010/main" val="0"/>
                </a:ext>
              </a:extLst>
            </a:blip>
            <a:stretch>
              <a:fillRect/>
            </a:stretch>
          </p:blipFill>
          <p:spPr>
            <a:xfrm rot="1532553">
              <a:off x="4972890" y="3517706"/>
              <a:ext cx="582332" cy="485277"/>
            </a:xfrm>
            <a:prstGeom prst="rect">
              <a:avLst/>
            </a:prstGeom>
            <a:effectLst>
              <a:outerShdw blurRad="50800" dist="38100" dir="8100000" algn="tr" rotWithShape="0">
                <a:prstClr val="black">
                  <a:alpha val="40000"/>
                </a:prstClr>
              </a:outerShdw>
            </a:effectLst>
          </p:spPr>
        </p:pic>
        <p:pic>
          <p:nvPicPr>
            <p:cNvPr id="44" name="Immagine 43">
              <a:extLst>
                <a:ext uri="{FF2B5EF4-FFF2-40B4-BE49-F238E27FC236}">
                  <a16:creationId xmlns:a16="http://schemas.microsoft.com/office/drawing/2014/main" id="{2FB04E9C-E842-4103-B94A-9CA4E7A912A0}"/>
                </a:ext>
              </a:extLst>
            </p:cNvPr>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16000"/>
                      </a14:imgEffect>
                    </a14:imgLayer>
                  </a14:imgProps>
                </a:ext>
                <a:ext uri="{28A0092B-C50C-407E-A947-70E740481C1C}">
                  <a14:useLocalDpi xmlns:a14="http://schemas.microsoft.com/office/drawing/2010/main" val="0"/>
                </a:ext>
              </a:extLst>
            </a:blip>
            <a:stretch>
              <a:fillRect/>
            </a:stretch>
          </p:blipFill>
          <p:spPr>
            <a:xfrm rot="13251606">
              <a:off x="5282824" y="3457131"/>
              <a:ext cx="582332" cy="485277"/>
            </a:xfrm>
            <a:prstGeom prst="rect">
              <a:avLst/>
            </a:prstGeom>
            <a:effectLst>
              <a:outerShdw blurRad="50800" dist="38100" dir="8100000" algn="tr" rotWithShape="0">
                <a:prstClr val="black">
                  <a:alpha val="40000"/>
                </a:prstClr>
              </a:outerShdw>
            </a:effectLst>
          </p:spPr>
        </p:pic>
        <p:sp>
          <p:nvSpPr>
            <p:cNvPr id="31" name="CasellaDiTesto 30">
              <a:extLst>
                <a:ext uri="{FF2B5EF4-FFF2-40B4-BE49-F238E27FC236}">
                  <a16:creationId xmlns:a16="http://schemas.microsoft.com/office/drawing/2014/main" id="{B01C8C4B-A6DC-4249-B6E8-7D2E51397A80}"/>
                </a:ext>
              </a:extLst>
            </p:cNvPr>
            <p:cNvSpPr txBox="1"/>
            <p:nvPr/>
          </p:nvSpPr>
          <p:spPr>
            <a:xfrm>
              <a:off x="7117910" y="4217214"/>
              <a:ext cx="906759" cy="369332"/>
            </a:xfrm>
            <a:prstGeom prst="rect">
              <a:avLst/>
            </a:prstGeom>
            <a:noFill/>
          </p:spPr>
          <p:txBody>
            <a:bodyPr wrap="square">
              <a:spAutoFit/>
            </a:bodyPr>
            <a:lstStyle/>
            <a:p>
              <a:pPr algn="ctr"/>
              <a:r>
                <a:rPr lang="en-US" sz="1800" dirty="0">
                  <a:solidFill>
                    <a:srgbClr val="323232"/>
                  </a:solidFill>
                  <a:latin typeface="+mj-lt"/>
                </a:rPr>
                <a:t>Adult</a:t>
              </a:r>
              <a:endParaRPr lang="en-US" dirty="0">
                <a:solidFill>
                  <a:srgbClr val="323232"/>
                </a:solidFill>
              </a:endParaRPr>
            </a:p>
          </p:txBody>
        </p:sp>
        <p:sp>
          <p:nvSpPr>
            <p:cNvPr id="33" name="Rettangolo 32">
              <a:extLst>
                <a:ext uri="{FF2B5EF4-FFF2-40B4-BE49-F238E27FC236}">
                  <a16:creationId xmlns:a16="http://schemas.microsoft.com/office/drawing/2014/main" id="{15A6ABD4-7C04-4840-840E-3A3D9C80ECE7}"/>
                </a:ext>
              </a:extLst>
            </p:cNvPr>
            <p:cNvSpPr/>
            <p:nvPr/>
          </p:nvSpPr>
          <p:spPr>
            <a:xfrm>
              <a:off x="1989999" y="3177086"/>
              <a:ext cx="172587" cy="237324"/>
            </a:xfrm>
            <a:prstGeom prst="rect">
              <a:avLst/>
            </a:prstGeom>
            <a:solidFill>
              <a:srgbClr val="C4C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asellaDiTesto 33">
              <a:extLst>
                <a:ext uri="{FF2B5EF4-FFF2-40B4-BE49-F238E27FC236}">
                  <a16:creationId xmlns:a16="http://schemas.microsoft.com/office/drawing/2014/main" id="{5C902245-F7AB-4566-93C7-8D48C79D4A46}"/>
                </a:ext>
              </a:extLst>
            </p:cNvPr>
            <p:cNvSpPr txBox="1"/>
            <p:nvPr/>
          </p:nvSpPr>
          <p:spPr>
            <a:xfrm>
              <a:off x="1468284" y="3085394"/>
              <a:ext cx="1361768" cy="369332"/>
            </a:xfrm>
            <a:prstGeom prst="rect">
              <a:avLst/>
            </a:prstGeom>
            <a:noFill/>
          </p:spPr>
          <p:txBody>
            <a:bodyPr wrap="square">
              <a:spAutoFit/>
            </a:bodyPr>
            <a:lstStyle/>
            <a:p>
              <a:r>
                <a:rPr lang="en-US" sz="1800" dirty="0">
                  <a:solidFill>
                    <a:srgbClr val="323232"/>
                  </a:solidFill>
                  <a:latin typeface="+mj-lt"/>
                </a:rPr>
                <a:t>Oviposition</a:t>
              </a:r>
              <a:endParaRPr lang="en-US" dirty="0">
                <a:solidFill>
                  <a:srgbClr val="323232"/>
                </a:solidFill>
              </a:endParaRPr>
            </a:p>
          </p:txBody>
        </p:sp>
      </p:grpSp>
      <p:pic>
        <p:nvPicPr>
          <p:cNvPr id="48" name="Immagine 47" descr="Immagine che contiene insetto&#10;&#10;Descrizione generata automaticamente">
            <a:extLst>
              <a:ext uri="{FF2B5EF4-FFF2-40B4-BE49-F238E27FC236}">
                <a16:creationId xmlns:a16="http://schemas.microsoft.com/office/drawing/2014/main" id="{196593B7-7E1A-40A1-AB97-2339ED440EF2}"/>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6000" contrast="10000"/>
                    </a14:imgEffect>
                  </a14:imgLayer>
                </a14:imgProps>
              </a:ext>
              <a:ext uri="{28A0092B-C50C-407E-A947-70E740481C1C}">
                <a14:useLocalDpi xmlns:a14="http://schemas.microsoft.com/office/drawing/2010/main" val="0"/>
              </a:ext>
            </a:extLst>
          </a:blip>
          <a:stretch>
            <a:fillRect/>
          </a:stretch>
        </p:blipFill>
        <p:spPr>
          <a:xfrm flipH="1">
            <a:off x="1609742" y="2324678"/>
            <a:ext cx="842777" cy="824330"/>
          </a:xfrm>
          <a:prstGeom prst="rect">
            <a:avLst/>
          </a:prstGeom>
          <a:effectLst>
            <a:outerShdw blurRad="50800" dist="38100" dir="8100000" algn="tr" rotWithShape="0">
              <a:prstClr val="black">
                <a:alpha val="40000"/>
              </a:prstClr>
            </a:outerShdw>
          </a:effectLst>
        </p:spPr>
      </p:pic>
      <p:sp>
        <p:nvSpPr>
          <p:cNvPr id="2" name="Rettangolo 1">
            <a:extLst>
              <a:ext uri="{FF2B5EF4-FFF2-40B4-BE49-F238E27FC236}">
                <a16:creationId xmlns:a16="http://schemas.microsoft.com/office/drawing/2014/main" id="{BBC4814B-09CD-4450-BC13-D584138FF1BD}"/>
              </a:ext>
            </a:extLst>
          </p:cNvPr>
          <p:cNvSpPr/>
          <p:nvPr/>
        </p:nvSpPr>
        <p:spPr>
          <a:xfrm>
            <a:off x="3735965" y="2078525"/>
            <a:ext cx="1432636" cy="195381"/>
          </a:xfrm>
          <a:prstGeom prst="rect">
            <a:avLst/>
          </a:prstGeom>
          <a:solidFill>
            <a:srgbClr val="C4C4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asellaDiTesto 38">
            <a:extLst>
              <a:ext uri="{FF2B5EF4-FFF2-40B4-BE49-F238E27FC236}">
                <a16:creationId xmlns:a16="http://schemas.microsoft.com/office/drawing/2014/main" id="{EBD34EFB-F0CD-44EB-A56C-E71EFB4D90A1}"/>
              </a:ext>
            </a:extLst>
          </p:cNvPr>
          <p:cNvSpPr txBox="1"/>
          <p:nvPr/>
        </p:nvSpPr>
        <p:spPr>
          <a:xfrm>
            <a:off x="3594783" y="2409499"/>
            <a:ext cx="1520028" cy="369332"/>
          </a:xfrm>
          <a:prstGeom prst="rect">
            <a:avLst/>
          </a:prstGeom>
          <a:noFill/>
        </p:spPr>
        <p:txBody>
          <a:bodyPr wrap="square">
            <a:spAutoFit/>
          </a:bodyPr>
          <a:lstStyle/>
          <a:p>
            <a:pPr algn="ctr"/>
            <a:r>
              <a:rPr lang="en-US" dirty="0">
                <a:solidFill>
                  <a:srgbClr val="323232"/>
                </a:solidFill>
                <a:latin typeface="+mj-lt"/>
              </a:rPr>
              <a:t>F</a:t>
            </a:r>
            <a:r>
              <a:rPr lang="en-US" sz="1800" dirty="0">
                <a:solidFill>
                  <a:srgbClr val="323232"/>
                </a:solidFill>
                <a:latin typeface="+mj-lt"/>
              </a:rPr>
              <a:t>ertilization</a:t>
            </a:r>
            <a:endParaRPr lang="en-US" dirty="0">
              <a:solidFill>
                <a:srgbClr val="323232"/>
              </a:solidFill>
            </a:endParaRPr>
          </a:p>
        </p:txBody>
      </p:sp>
      <p:pic>
        <p:nvPicPr>
          <p:cNvPr id="42" name="Immagine 41">
            <a:extLst>
              <a:ext uri="{FF2B5EF4-FFF2-40B4-BE49-F238E27FC236}">
                <a16:creationId xmlns:a16="http://schemas.microsoft.com/office/drawing/2014/main" id="{3C06C84A-36C1-4ACA-A3AA-DD0C802EC574}"/>
              </a:ext>
            </a:extLst>
          </p:cNvPr>
          <p:cNvPicPr>
            <a:picLocks noChangeAspect="1"/>
          </p:cNvPicPr>
          <p:nvPr/>
        </p:nvPicPr>
        <p:blipFill>
          <a:blip r:embed="rId18" cstate="print">
            <a:extLst>
              <a:ext uri="{BEBA8EAE-BF5A-486C-A8C5-ECC9F3942E4B}">
                <a14:imgProps xmlns:a14="http://schemas.microsoft.com/office/drawing/2010/main">
                  <a14:imgLayer r:embed="rId19">
                    <a14:imgEffect>
                      <a14:brightnessContrast bright="-6000" contrast="10000"/>
                    </a14:imgEffect>
                  </a14:imgLayer>
                </a14:imgProps>
              </a:ext>
              <a:ext uri="{28A0092B-C50C-407E-A947-70E740481C1C}">
                <a14:useLocalDpi xmlns:a14="http://schemas.microsoft.com/office/drawing/2010/main" val="0"/>
              </a:ext>
            </a:extLst>
          </a:blip>
          <a:stretch>
            <a:fillRect/>
          </a:stretch>
        </p:blipFill>
        <p:spPr>
          <a:xfrm>
            <a:off x="4450473" y="1585431"/>
            <a:ext cx="910573" cy="1000810"/>
          </a:xfrm>
          <a:prstGeom prst="rect">
            <a:avLst/>
          </a:prstGeom>
          <a:effectLst>
            <a:outerShdw blurRad="50800" dist="38100" dir="8100000" algn="tr" rotWithShape="0">
              <a:prstClr val="black">
                <a:alpha val="40000"/>
              </a:prstClr>
            </a:outerShdw>
          </a:effectLst>
        </p:spPr>
      </p:pic>
      <p:pic>
        <p:nvPicPr>
          <p:cNvPr id="45" name="Immagine 44" descr="Immagine che contiene insetto&#10;&#10;Descrizione generata automaticamente">
            <a:extLst>
              <a:ext uri="{FF2B5EF4-FFF2-40B4-BE49-F238E27FC236}">
                <a16:creationId xmlns:a16="http://schemas.microsoft.com/office/drawing/2014/main" id="{BCF0B2AD-A81A-43E1-8DE5-9F84376D6F2B}"/>
              </a:ext>
            </a:extLst>
          </p:cNvPr>
          <p:cNvPicPr>
            <a:picLocks noChangeAspect="1"/>
          </p:cNvPicPr>
          <p:nvPr/>
        </p:nvPicPr>
        <p:blipFill>
          <a:blip r:embed="rId20" cstate="print">
            <a:extLst>
              <a:ext uri="{BEBA8EAE-BF5A-486C-A8C5-ECC9F3942E4B}">
                <a14:imgProps xmlns:a14="http://schemas.microsoft.com/office/drawing/2010/main">
                  <a14:imgLayer r:embed="rId21">
                    <a14:imgEffect>
                      <a14:brightnessContrast bright="-6000" contrast="10000"/>
                    </a14:imgEffect>
                  </a14:imgLayer>
                </a14:imgProps>
              </a:ext>
              <a:ext uri="{28A0092B-C50C-407E-A947-70E740481C1C}">
                <a14:useLocalDpi xmlns:a14="http://schemas.microsoft.com/office/drawing/2010/main" val="0"/>
              </a:ext>
            </a:extLst>
          </a:blip>
          <a:stretch>
            <a:fillRect/>
          </a:stretch>
        </p:blipFill>
        <p:spPr>
          <a:xfrm flipH="1">
            <a:off x="3579908" y="1576935"/>
            <a:ext cx="820701" cy="802737"/>
          </a:xfrm>
          <a:prstGeom prst="rect">
            <a:avLst/>
          </a:prstGeom>
          <a:effectLst>
            <a:outerShdw blurRad="50800" dist="38100" dir="8100000" algn="tr" rotWithShape="0">
              <a:prstClr val="black">
                <a:alpha val="40000"/>
              </a:prstClr>
            </a:outerShdw>
          </a:effectLst>
        </p:spPr>
      </p:pic>
      <p:cxnSp>
        <p:nvCxnSpPr>
          <p:cNvPr id="11" name="Connettore diritto 10">
            <a:extLst>
              <a:ext uri="{FF2B5EF4-FFF2-40B4-BE49-F238E27FC236}">
                <a16:creationId xmlns:a16="http://schemas.microsoft.com/office/drawing/2014/main" id="{56AB0C38-48A5-4319-94AB-47268E99C06C}"/>
              </a:ext>
            </a:extLst>
          </p:cNvPr>
          <p:cNvCxnSpPr/>
          <p:nvPr/>
        </p:nvCxnSpPr>
        <p:spPr>
          <a:xfrm>
            <a:off x="905687" y="1081253"/>
            <a:ext cx="7473988" cy="0"/>
          </a:xfrm>
          <a:prstGeom prst="line">
            <a:avLst/>
          </a:prstGeom>
          <a:ln>
            <a:solidFill>
              <a:srgbClr val="666666"/>
            </a:solidFill>
          </a:ln>
        </p:spPr>
        <p:style>
          <a:lnRef idx="1">
            <a:schemeClr val="accent1"/>
          </a:lnRef>
          <a:fillRef idx="0">
            <a:schemeClr val="accent1"/>
          </a:fillRef>
          <a:effectRef idx="0">
            <a:schemeClr val="accent1"/>
          </a:effectRef>
          <a:fontRef idx="minor">
            <a:schemeClr val="tx1"/>
          </a:fontRef>
        </p:style>
      </p:cxnSp>
      <p:grpSp>
        <p:nvGrpSpPr>
          <p:cNvPr id="22" name="Gruppo 21">
            <a:extLst>
              <a:ext uri="{FF2B5EF4-FFF2-40B4-BE49-F238E27FC236}">
                <a16:creationId xmlns:a16="http://schemas.microsoft.com/office/drawing/2014/main" id="{8925686F-EA65-4E19-B527-D166236C1F81}"/>
              </a:ext>
            </a:extLst>
          </p:cNvPr>
          <p:cNvGrpSpPr/>
          <p:nvPr/>
        </p:nvGrpSpPr>
        <p:grpSpPr>
          <a:xfrm>
            <a:off x="4069262" y="1612392"/>
            <a:ext cx="764325" cy="324343"/>
            <a:chOff x="3996854" y="1280423"/>
            <a:chExt cx="1031578" cy="437755"/>
          </a:xfrm>
        </p:grpSpPr>
        <p:pic>
          <p:nvPicPr>
            <p:cNvPr id="23" name="Elemento grafico 22" descr="Maschio contorno">
              <a:extLst>
                <a:ext uri="{FF2B5EF4-FFF2-40B4-BE49-F238E27FC236}">
                  <a16:creationId xmlns:a16="http://schemas.microsoft.com/office/drawing/2014/main" id="{814EFB09-1946-41E7-BA77-E71BE29FBE99}"/>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628446" y="1280423"/>
              <a:ext cx="399986" cy="399989"/>
            </a:xfrm>
            <a:prstGeom prst="rect">
              <a:avLst/>
            </a:prstGeom>
          </p:spPr>
        </p:pic>
        <p:pic>
          <p:nvPicPr>
            <p:cNvPr id="21" name="Elemento grafico 20" descr="Femmina contorno">
              <a:extLst>
                <a:ext uri="{FF2B5EF4-FFF2-40B4-BE49-F238E27FC236}">
                  <a16:creationId xmlns:a16="http://schemas.microsoft.com/office/drawing/2014/main" id="{C2140D4E-3109-4D7A-933B-787A3AD3C65D}"/>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rot="2330392">
              <a:off x="3996854" y="1315843"/>
              <a:ext cx="402335" cy="402335"/>
            </a:xfrm>
            <a:prstGeom prst="rect">
              <a:avLst/>
            </a:prstGeom>
          </p:spPr>
        </p:pic>
      </p:grpSp>
      <p:pic>
        <p:nvPicPr>
          <p:cNvPr id="16" name="Audio 15">
            <a:hlinkClick r:id="" action="ppaction://media"/>
            <a:extLst>
              <a:ext uri="{FF2B5EF4-FFF2-40B4-BE49-F238E27FC236}">
                <a16:creationId xmlns:a16="http://schemas.microsoft.com/office/drawing/2014/main" id="{F4B12249-8233-412E-98CA-C5E2156980AF}"/>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57209080"/>
      </p:ext>
    </p:extLst>
  </p:cSld>
  <p:clrMapOvr>
    <a:masterClrMapping/>
  </p:clrMapOvr>
  <mc:AlternateContent xmlns:mc="http://schemas.openxmlformats.org/markup-compatibility/2006" xmlns:p14="http://schemas.microsoft.com/office/powerpoint/2010/main">
    <mc:Choice Requires="p14">
      <p:transition spd="slow" p14:dur="2000" advTm="38000"/>
    </mc:Choice>
    <mc:Fallback xmlns="">
      <p:transition spd="slow"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o 12">
            <a:extLst>
              <a:ext uri="{FF2B5EF4-FFF2-40B4-BE49-F238E27FC236}">
                <a16:creationId xmlns:a16="http://schemas.microsoft.com/office/drawing/2014/main" id="{7848AF1F-E529-455D-B47B-A7A445DBC76B}"/>
              </a:ext>
            </a:extLst>
          </p:cNvPr>
          <p:cNvGrpSpPr/>
          <p:nvPr/>
        </p:nvGrpSpPr>
        <p:grpSpPr>
          <a:xfrm>
            <a:off x="961054" y="1064523"/>
            <a:ext cx="7772401" cy="4374138"/>
            <a:chOff x="961054" y="1064523"/>
            <a:chExt cx="7772401" cy="4374138"/>
          </a:xfrm>
        </p:grpSpPr>
        <p:grpSp>
          <p:nvGrpSpPr>
            <p:cNvPr id="9" name="Gruppo 8">
              <a:extLst>
                <a:ext uri="{FF2B5EF4-FFF2-40B4-BE49-F238E27FC236}">
                  <a16:creationId xmlns:a16="http://schemas.microsoft.com/office/drawing/2014/main" id="{BC55AB6C-E277-44B2-B7A4-47AC6FDDB59C}"/>
                </a:ext>
              </a:extLst>
            </p:cNvPr>
            <p:cNvGrpSpPr/>
            <p:nvPr/>
          </p:nvGrpSpPr>
          <p:grpSpPr>
            <a:xfrm>
              <a:off x="961054" y="1064523"/>
              <a:ext cx="7772401" cy="4374138"/>
              <a:chOff x="867749" y="196776"/>
              <a:chExt cx="7772401" cy="4374138"/>
            </a:xfrm>
          </p:grpSpPr>
          <p:sp>
            <p:nvSpPr>
              <p:cNvPr id="2" name="Rettangolo 1">
                <a:extLst>
                  <a:ext uri="{FF2B5EF4-FFF2-40B4-BE49-F238E27FC236}">
                    <a16:creationId xmlns:a16="http://schemas.microsoft.com/office/drawing/2014/main" id="{5D63276F-FCBF-44E8-B12F-D47041228A3C}"/>
                  </a:ext>
                </a:extLst>
              </p:cNvPr>
              <p:cNvSpPr/>
              <p:nvPr/>
            </p:nvSpPr>
            <p:spPr>
              <a:xfrm>
                <a:off x="867749" y="1707502"/>
                <a:ext cx="7539135" cy="74645"/>
              </a:xfrm>
              <a:prstGeom prst="rect">
                <a:avLst/>
              </a:prstGeom>
              <a:solidFill>
                <a:srgbClr val="E1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35E93B94-46C2-44BB-AB66-AB6C4051220E}"/>
                  </a:ext>
                </a:extLst>
              </p:cNvPr>
              <p:cNvSpPr txBox="1"/>
              <p:nvPr/>
            </p:nvSpPr>
            <p:spPr>
              <a:xfrm>
                <a:off x="1173648" y="196776"/>
                <a:ext cx="6632032" cy="461665"/>
              </a:xfrm>
              <a:prstGeom prst="rect">
                <a:avLst/>
              </a:prstGeom>
              <a:noFill/>
            </p:spPr>
            <p:txBody>
              <a:bodyPr wrap="square">
                <a:spAutoFit/>
              </a:bodyPr>
              <a:lstStyle/>
              <a:p>
                <a:r>
                  <a:rPr lang="en-US" sz="2400" dirty="0">
                    <a:solidFill>
                      <a:srgbClr val="323232"/>
                    </a:solidFill>
                    <a:latin typeface="+mj-lt"/>
                  </a:rPr>
                  <a:t>Common methods of control of </a:t>
                </a:r>
                <a:r>
                  <a:rPr lang="en-US" sz="2400" i="1" dirty="0">
                    <a:solidFill>
                      <a:srgbClr val="323232"/>
                    </a:solidFill>
                    <a:latin typeface="+mj-lt"/>
                  </a:rPr>
                  <a:t>D. </a:t>
                </a:r>
                <a:r>
                  <a:rPr lang="en-US" sz="2400" i="1" dirty="0" err="1">
                    <a:solidFill>
                      <a:srgbClr val="323232"/>
                    </a:solidFill>
                    <a:latin typeface="+mj-lt"/>
                  </a:rPr>
                  <a:t>suzukii</a:t>
                </a:r>
                <a:endParaRPr lang="en-US" sz="2400" i="1" dirty="0">
                  <a:solidFill>
                    <a:srgbClr val="323232"/>
                  </a:solidFill>
                  <a:latin typeface="+mj-lt"/>
                </a:endParaRPr>
              </a:p>
            </p:txBody>
          </p:sp>
          <p:sp>
            <p:nvSpPr>
              <p:cNvPr id="5" name="CasellaDiTesto 4">
                <a:extLst>
                  <a:ext uri="{FF2B5EF4-FFF2-40B4-BE49-F238E27FC236}">
                    <a16:creationId xmlns:a16="http://schemas.microsoft.com/office/drawing/2014/main" id="{2A397A8F-FB33-4EAA-A7F1-4E3BEF95D7B7}"/>
                  </a:ext>
                </a:extLst>
              </p:cNvPr>
              <p:cNvSpPr txBox="1"/>
              <p:nvPr/>
            </p:nvSpPr>
            <p:spPr>
              <a:xfrm>
                <a:off x="3227100" y="2816588"/>
                <a:ext cx="2912449" cy="1200329"/>
              </a:xfrm>
              <a:prstGeom prst="rect">
                <a:avLst/>
              </a:prstGeom>
              <a:noFill/>
            </p:spPr>
            <p:txBody>
              <a:bodyPr wrap="square">
                <a:spAutoFit/>
              </a:bodyPr>
              <a:lstStyle/>
              <a:p>
                <a:r>
                  <a:rPr lang="en-US" dirty="0">
                    <a:solidFill>
                      <a:srgbClr val="C00000"/>
                    </a:solidFill>
                    <a:latin typeface="+mj-lt"/>
                  </a:rPr>
                  <a:t>P</a:t>
                </a:r>
                <a:r>
                  <a:rPr lang="en-US" sz="1800" dirty="0">
                    <a:solidFill>
                      <a:srgbClr val="C00000"/>
                    </a:solidFill>
                    <a:latin typeface="+mj-lt"/>
                  </a:rPr>
                  <a:t>hysicochemical methods</a:t>
                </a:r>
              </a:p>
              <a:p>
                <a:pPr marL="285750" indent="-285750">
                  <a:buFont typeface="Arial" panose="020B0604020202020204" pitchFamily="34" charset="0"/>
                  <a:buChar char="•"/>
                </a:pPr>
                <a:r>
                  <a:rPr lang="en-US" sz="1800" dirty="0">
                    <a:solidFill>
                      <a:srgbClr val="323232"/>
                    </a:solidFill>
                    <a:latin typeface="+mj-lt"/>
                  </a:rPr>
                  <a:t>Physical barriers</a:t>
                </a:r>
              </a:p>
              <a:p>
                <a:pPr marL="285750" indent="-285750">
                  <a:buFont typeface="Arial" panose="020B0604020202020204" pitchFamily="34" charset="0"/>
                  <a:buChar char="•"/>
                </a:pPr>
                <a:r>
                  <a:rPr lang="en-US" sz="1800" dirty="0">
                    <a:solidFill>
                      <a:srgbClr val="323232"/>
                    </a:solidFill>
                    <a:latin typeface="+mj-lt"/>
                  </a:rPr>
                  <a:t>Pheromones Traps</a:t>
                </a:r>
              </a:p>
              <a:p>
                <a:pPr marL="285750" indent="-285750">
                  <a:buFont typeface="Arial" panose="020B0604020202020204" pitchFamily="34" charset="0"/>
                  <a:buChar char="•"/>
                </a:pPr>
                <a:r>
                  <a:rPr lang="en-US" dirty="0">
                    <a:solidFill>
                      <a:srgbClr val="323232"/>
                    </a:solidFill>
                    <a:latin typeface="+mj-lt"/>
                  </a:rPr>
                  <a:t>Dissuasive compounds</a:t>
                </a:r>
                <a:endParaRPr lang="en-US" sz="1800" dirty="0">
                  <a:solidFill>
                    <a:srgbClr val="323232"/>
                  </a:solidFill>
                  <a:latin typeface="+mj-lt"/>
                </a:endParaRPr>
              </a:p>
            </p:txBody>
          </p:sp>
          <p:sp>
            <p:nvSpPr>
              <p:cNvPr id="6" name="CasellaDiTesto 5">
                <a:extLst>
                  <a:ext uri="{FF2B5EF4-FFF2-40B4-BE49-F238E27FC236}">
                    <a16:creationId xmlns:a16="http://schemas.microsoft.com/office/drawing/2014/main" id="{8EE99ED4-BBE3-4896-9422-4A88AF629DE8}"/>
                  </a:ext>
                </a:extLst>
              </p:cNvPr>
              <p:cNvSpPr txBox="1"/>
              <p:nvPr/>
            </p:nvSpPr>
            <p:spPr>
              <a:xfrm>
                <a:off x="929217" y="2816588"/>
                <a:ext cx="1879301" cy="646331"/>
              </a:xfrm>
              <a:prstGeom prst="rect">
                <a:avLst/>
              </a:prstGeom>
              <a:noFill/>
            </p:spPr>
            <p:txBody>
              <a:bodyPr wrap="square">
                <a:spAutoFit/>
              </a:bodyPr>
              <a:lstStyle/>
              <a:p>
                <a:r>
                  <a:rPr lang="en-US" sz="1800" dirty="0">
                    <a:solidFill>
                      <a:srgbClr val="C00000"/>
                    </a:solidFill>
                    <a:latin typeface="+mj-lt"/>
                  </a:rPr>
                  <a:t>Chemical control</a:t>
                </a:r>
              </a:p>
              <a:p>
                <a:pPr marL="285750" indent="-285750">
                  <a:buFont typeface="Arial" panose="020B0604020202020204" pitchFamily="34" charset="0"/>
                  <a:buChar char="•"/>
                </a:pPr>
                <a:r>
                  <a:rPr lang="en-US" sz="1800" dirty="0">
                    <a:solidFill>
                      <a:srgbClr val="323232"/>
                    </a:solidFill>
                    <a:latin typeface="+mj-lt"/>
                  </a:rPr>
                  <a:t>Insecticides</a:t>
                </a:r>
              </a:p>
            </p:txBody>
          </p:sp>
          <p:sp>
            <p:nvSpPr>
              <p:cNvPr id="7" name="CasellaDiTesto 6">
                <a:extLst>
                  <a:ext uri="{FF2B5EF4-FFF2-40B4-BE49-F238E27FC236}">
                    <a16:creationId xmlns:a16="http://schemas.microsoft.com/office/drawing/2014/main" id="{C4A9F85A-C686-4CD7-B206-94CCF10882AF}"/>
                  </a:ext>
                </a:extLst>
              </p:cNvPr>
              <p:cNvSpPr txBox="1"/>
              <p:nvPr/>
            </p:nvSpPr>
            <p:spPr>
              <a:xfrm>
                <a:off x="6142178" y="2816588"/>
                <a:ext cx="2497972" cy="1754326"/>
              </a:xfrm>
              <a:prstGeom prst="rect">
                <a:avLst/>
              </a:prstGeom>
              <a:noFill/>
            </p:spPr>
            <p:txBody>
              <a:bodyPr wrap="square">
                <a:spAutoFit/>
              </a:bodyPr>
              <a:lstStyle/>
              <a:p>
                <a:r>
                  <a:rPr lang="en-US" sz="1800" dirty="0">
                    <a:solidFill>
                      <a:srgbClr val="C00000"/>
                    </a:solidFill>
                    <a:latin typeface="+mj-lt"/>
                  </a:rPr>
                  <a:t>Biological Control</a:t>
                </a:r>
              </a:p>
              <a:p>
                <a:pPr marL="285750" indent="-285750">
                  <a:buFont typeface="Arial" panose="020B0604020202020204" pitchFamily="34" charset="0"/>
                  <a:buChar char="•"/>
                </a:pPr>
                <a:r>
                  <a:rPr lang="en-US" dirty="0">
                    <a:solidFill>
                      <a:srgbClr val="323232"/>
                    </a:solidFill>
                    <a:latin typeface="+mj-lt"/>
                  </a:rPr>
                  <a:t>Spiders</a:t>
                </a:r>
              </a:p>
              <a:p>
                <a:pPr marL="285750" indent="-285750">
                  <a:buFont typeface="Arial" panose="020B0604020202020204" pitchFamily="34" charset="0"/>
                  <a:buChar char="•"/>
                </a:pPr>
                <a:r>
                  <a:rPr lang="en-US" dirty="0">
                    <a:solidFill>
                      <a:srgbClr val="323232"/>
                    </a:solidFill>
                    <a:latin typeface="+mj-lt"/>
                  </a:rPr>
                  <a:t>W</a:t>
                </a:r>
                <a:r>
                  <a:rPr lang="en-US" sz="1800" dirty="0">
                    <a:solidFill>
                      <a:srgbClr val="323232"/>
                    </a:solidFill>
                    <a:latin typeface="+mj-lt"/>
                  </a:rPr>
                  <a:t>asps</a:t>
                </a:r>
              </a:p>
              <a:p>
                <a:pPr marL="285750" indent="-285750">
                  <a:buFont typeface="Arial" panose="020B0604020202020204" pitchFamily="34" charset="0"/>
                  <a:buChar char="•"/>
                </a:pPr>
                <a:r>
                  <a:rPr lang="en-US" dirty="0">
                    <a:solidFill>
                      <a:srgbClr val="323232"/>
                    </a:solidFill>
                    <a:latin typeface="+mj-lt"/>
                  </a:rPr>
                  <a:t>Fungi</a:t>
                </a:r>
                <a:endParaRPr lang="en-US" sz="1800" dirty="0">
                  <a:solidFill>
                    <a:srgbClr val="323232"/>
                  </a:solidFill>
                  <a:latin typeface="+mj-lt"/>
                </a:endParaRPr>
              </a:p>
              <a:p>
                <a:pPr marL="285750" indent="-285750">
                  <a:buFont typeface="Arial" panose="020B0604020202020204" pitchFamily="34" charset="0"/>
                  <a:buChar char="•"/>
                </a:pPr>
                <a:r>
                  <a:rPr lang="en-US" i="1" dirty="0">
                    <a:solidFill>
                      <a:srgbClr val="323232"/>
                    </a:solidFill>
                    <a:latin typeface="+mj-lt"/>
                  </a:rPr>
                  <a:t>Bacillus thuringiensi</a:t>
                </a:r>
                <a:r>
                  <a:rPr lang="en-US" dirty="0">
                    <a:solidFill>
                      <a:srgbClr val="323232"/>
                    </a:solidFill>
                    <a:latin typeface="+mj-lt"/>
                  </a:rPr>
                  <a:t>s</a:t>
                </a:r>
              </a:p>
              <a:p>
                <a:pPr marL="285750" indent="-285750">
                  <a:buFont typeface="Arial" panose="020B0604020202020204" pitchFamily="34" charset="0"/>
                  <a:buChar char="•"/>
                </a:pPr>
                <a:r>
                  <a:rPr lang="en-US" sz="1800" dirty="0">
                    <a:solidFill>
                      <a:srgbClr val="323232"/>
                    </a:solidFill>
                    <a:latin typeface="+mj-lt"/>
                  </a:rPr>
                  <a:t>Nematodes</a:t>
                </a:r>
              </a:p>
            </p:txBody>
          </p:sp>
          <p:sp>
            <p:nvSpPr>
              <p:cNvPr id="8" name="Parentesi graffa aperta 7">
                <a:extLst>
                  <a:ext uri="{FF2B5EF4-FFF2-40B4-BE49-F238E27FC236}">
                    <a16:creationId xmlns:a16="http://schemas.microsoft.com/office/drawing/2014/main" id="{2936B698-E8D6-4F39-8EE0-442E7FA2D0F6}"/>
                  </a:ext>
                </a:extLst>
              </p:cNvPr>
              <p:cNvSpPr/>
              <p:nvPr/>
            </p:nvSpPr>
            <p:spPr>
              <a:xfrm rot="5400000">
                <a:off x="3611935" y="-809339"/>
                <a:ext cx="1769408" cy="5354340"/>
              </a:xfrm>
              <a:prstGeom prst="leftBrace">
                <a:avLst>
                  <a:gd name="adj1" fmla="val 0"/>
                  <a:gd name="adj2" fmla="val 5034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 name="Gruppo 17">
              <a:extLst>
                <a:ext uri="{FF2B5EF4-FFF2-40B4-BE49-F238E27FC236}">
                  <a16:creationId xmlns:a16="http://schemas.microsoft.com/office/drawing/2014/main" id="{15B00F8C-CDB6-40C6-BF87-5363181E114B}"/>
                </a:ext>
              </a:extLst>
            </p:cNvPr>
            <p:cNvGrpSpPr/>
            <p:nvPr/>
          </p:nvGrpSpPr>
          <p:grpSpPr>
            <a:xfrm>
              <a:off x="4309743" y="2110902"/>
              <a:ext cx="3282057" cy="1025412"/>
              <a:chOff x="4865610" y="2025189"/>
              <a:chExt cx="4039966" cy="1262206"/>
            </a:xfrm>
          </p:grpSpPr>
          <p:pic>
            <p:nvPicPr>
              <p:cNvPr id="11" name="Immagine 10" descr="Immagine che contiene gara di atletica, pallacanestro&#10;&#10;Descrizione generata automaticamente">
                <a:extLst>
                  <a:ext uri="{FF2B5EF4-FFF2-40B4-BE49-F238E27FC236}">
                    <a16:creationId xmlns:a16="http://schemas.microsoft.com/office/drawing/2014/main" id="{419C90B1-6251-462B-BA6F-D2F6027C70D0}"/>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7000" contrast="4000"/>
                        </a14:imgEffect>
                      </a14:imgLayer>
                    </a14:imgProps>
                  </a:ext>
                  <a:ext uri="{28A0092B-C50C-407E-A947-70E740481C1C}">
                    <a14:useLocalDpi xmlns:a14="http://schemas.microsoft.com/office/drawing/2010/main" val="0"/>
                  </a:ext>
                </a:extLst>
              </a:blip>
              <a:stretch>
                <a:fillRect/>
              </a:stretch>
            </p:blipFill>
            <p:spPr>
              <a:xfrm rot="20845384">
                <a:off x="4865610" y="2155979"/>
                <a:ext cx="891911" cy="1121880"/>
              </a:xfrm>
              <a:prstGeom prst="rect">
                <a:avLst/>
              </a:prstGeom>
              <a:effectLst>
                <a:outerShdw blurRad="50800" dist="38100" dir="8100000" algn="tr" rotWithShape="0">
                  <a:prstClr val="black">
                    <a:alpha val="40000"/>
                  </a:prstClr>
                </a:outerShdw>
              </a:effectLst>
            </p:spPr>
          </p:pic>
          <p:pic>
            <p:nvPicPr>
              <p:cNvPr id="17" name="Immagine 16" descr="Immagine che contiene testo&#10;&#10;Descrizione generata automaticamente">
                <a:extLst>
                  <a:ext uri="{FF2B5EF4-FFF2-40B4-BE49-F238E27FC236}">
                    <a16:creationId xmlns:a16="http://schemas.microsoft.com/office/drawing/2014/main" id="{F1418D54-A9EC-4E8D-B94A-DEE994A3414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9000" contrast="15000"/>
                        </a14:imgEffect>
                      </a14:imgLayer>
                    </a14:imgProps>
                  </a:ext>
                  <a:ext uri="{28A0092B-C50C-407E-A947-70E740481C1C}">
                    <a14:useLocalDpi xmlns:a14="http://schemas.microsoft.com/office/drawing/2010/main" val="0"/>
                  </a:ext>
                </a:extLst>
              </a:blip>
              <a:srcRect l="32069" t="6353" r="22857" b="14565"/>
              <a:stretch/>
            </p:blipFill>
            <p:spPr>
              <a:xfrm rot="20108714">
                <a:off x="7835260" y="2025189"/>
                <a:ext cx="1070316" cy="1262206"/>
              </a:xfrm>
              <a:prstGeom prst="rect">
                <a:avLst/>
              </a:prstGeom>
            </p:spPr>
          </p:pic>
        </p:grpSp>
        <p:sp>
          <p:nvSpPr>
            <p:cNvPr id="12" name="Rettangolo 11">
              <a:extLst>
                <a:ext uri="{FF2B5EF4-FFF2-40B4-BE49-F238E27FC236}">
                  <a16:creationId xmlns:a16="http://schemas.microsoft.com/office/drawing/2014/main" id="{9422D23C-2222-4EC6-B6BE-F61DE675C187}"/>
                </a:ext>
              </a:extLst>
            </p:cNvPr>
            <p:cNvSpPr/>
            <p:nvPr/>
          </p:nvSpPr>
          <p:spPr>
            <a:xfrm>
              <a:off x="1767590" y="2500604"/>
              <a:ext cx="462426" cy="695918"/>
            </a:xfrm>
            <a:prstGeom prst="rect">
              <a:avLst/>
            </a:prstGeom>
            <a:solidFill>
              <a:srgbClr val="E1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Elemento grafico 15" descr="Insetticida spray contorno">
              <a:extLst>
                <a:ext uri="{FF2B5EF4-FFF2-40B4-BE49-F238E27FC236}">
                  <a16:creationId xmlns:a16="http://schemas.microsoft.com/office/drawing/2014/main" id="{2285DAD5-2B10-4296-91F2-CBD8A8F264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40428">
              <a:off x="1464172" y="2103920"/>
              <a:ext cx="1046500" cy="1046500"/>
            </a:xfrm>
            <a:prstGeom prst="rect">
              <a:avLst/>
            </a:prstGeom>
          </p:spPr>
        </p:pic>
      </p:grpSp>
      <p:pic>
        <p:nvPicPr>
          <p:cNvPr id="10" name="Audio 9">
            <a:hlinkClick r:id="" action="ppaction://media"/>
            <a:extLst>
              <a:ext uri="{FF2B5EF4-FFF2-40B4-BE49-F238E27FC236}">
                <a16:creationId xmlns:a16="http://schemas.microsoft.com/office/drawing/2014/main" id="{075D2F92-152D-4964-921A-720427D7CFE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51865570"/>
      </p:ext>
    </p:extLst>
  </p:cSld>
  <p:clrMapOvr>
    <a:masterClrMapping/>
  </p:clrMapOvr>
  <mc:AlternateContent xmlns:mc="http://schemas.openxmlformats.org/markup-compatibility/2006" xmlns:p14="http://schemas.microsoft.com/office/powerpoint/2010/main">
    <mc:Choice Requires="p14">
      <p:transition spd="slow" p14:dur="2000" advTm="37000"/>
    </mc:Choice>
    <mc:Fallback xmlns="">
      <p:transition spd="slow"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D63276F-FCBF-44E8-B12F-D47041228A3C}"/>
              </a:ext>
            </a:extLst>
          </p:cNvPr>
          <p:cNvSpPr/>
          <p:nvPr/>
        </p:nvSpPr>
        <p:spPr>
          <a:xfrm>
            <a:off x="363890" y="1688843"/>
            <a:ext cx="8625288" cy="85399"/>
          </a:xfrm>
          <a:prstGeom prst="rect">
            <a:avLst/>
          </a:prstGeom>
          <a:solidFill>
            <a:srgbClr val="E1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97739F60-F0CC-4AAE-95E7-DADA8F9E1997}"/>
              </a:ext>
            </a:extLst>
          </p:cNvPr>
          <p:cNvSpPr txBox="1"/>
          <p:nvPr/>
        </p:nvSpPr>
        <p:spPr>
          <a:xfrm>
            <a:off x="999831" y="501860"/>
            <a:ext cx="7410516" cy="461665"/>
          </a:xfrm>
          <a:prstGeom prst="rect">
            <a:avLst/>
          </a:prstGeom>
          <a:noFill/>
        </p:spPr>
        <p:txBody>
          <a:bodyPr wrap="square">
            <a:spAutoFit/>
          </a:bodyPr>
          <a:lstStyle/>
          <a:p>
            <a:r>
              <a:rPr lang="en-US" sz="2400" dirty="0">
                <a:solidFill>
                  <a:srgbClr val="323232"/>
                </a:solidFill>
                <a:latin typeface="+mj-lt"/>
              </a:rPr>
              <a:t>Biological control by means of entomopathogen bacteria</a:t>
            </a:r>
          </a:p>
        </p:txBody>
      </p:sp>
      <p:sp>
        <p:nvSpPr>
          <p:cNvPr id="4" name="CasellaDiTesto 3">
            <a:extLst>
              <a:ext uri="{FF2B5EF4-FFF2-40B4-BE49-F238E27FC236}">
                <a16:creationId xmlns:a16="http://schemas.microsoft.com/office/drawing/2014/main" id="{D4F90AD6-7B91-40B4-AF1B-5247D2E48F66}"/>
              </a:ext>
            </a:extLst>
          </p:cNvPr>
          <p:cNvSpPr txBox="1"/>
          <p:nvPr/>
        </p:nvSpPr>
        <p:spPr>
          <a:xfrm>
            <a:off x="840156" y="1100793"/>
            <a:ext cx="7638659" cy="923330"/>
          </a:xfrm>
          <a:prstGeom prst="rect">
            <a:avLst/>
          </a:prstGeom>
          <a:noFill/>
        </p:spPr>
        <p:txBody>
          <a:bodyPr wrap="square">
            <a:spAutoFit/>
          </a:bodyPr>
          <a:lstStyle/>
          <a:p>
            <a:r>
              <a:rPr lang="en-US" dirty="0">
                <a:solidFill>
                  <a:srgbClr val="323232"/>
                </a:solidFill>
                <a:latin typeface="+mj-lt"/>
              </a:rPr>
              <a:t>In this report we are presenting preliminary data on the effects of a combination of </a:t>
            </a:r>
            <a:r>
              <a:rPr lang="en-US" i="1" dirty="0">
                <a:solidFill>
                  <a:srgbClr val="323232"/>
                </a:solidFill>
                <a:latin typeface="+mj-lt"/>
              </a:rPr>
              <a:t>B. thuringiensis </a:t>
            </a:r>
            <a:r>
              <a:rPr lang="en-US" dirty="0">
                <a:solidFill>
                  <a:srgbClr val="323232"/>
                </a:solidFill>
                <a:latin typeface="+mj-lt"/>
              </a:rPr>
              <a:t>(Bt)</a:t>
            </a:r>
            <a:r>
              <a:rPr lang="en-US" i="1" dirty="0">
                <a:solidFill>
                  <a:srgbClr val="323232"/>
                </a:solidFill>
                <a:latin typeface="+mj-lt"/>
              </a:rPr>
              <a:t> </a:t>
            </a:r>
            <a:r>
              <a:rPr lang="en-US" dirty="0">
                <a:solidFill>
                  <a:srgbClr val="323232"/>
                </a:solidFill>
                <a:latin typeface="+mj-lt"/>
              </a:rPr>
              <a:t>and </a:t>
            </a:r>
            <a:r>
              <a:rPr lang="en-US" i="1" dirty="0">
                <a:solidFill>
                  <a:srgbClr val="323232"/>
                </a:solidFill>
                <a:latin typeface="+mj-lt"/>
              </a:rPr>
              <a:t>Xenorhabdus nematophila</a:t>
            </a:r>
            <a:r>
              <a:rPr lang="en-US" dirty="0">
                <a:solidFill>
                  <a:srgbClr val="323232"/>
                </a:solidFill>
                <a:latin typeface="+mj-lt"/>
              </a:rPr>
              <a:t> (Xn), or its secretion (</a:t>
            </a:r>
            <a:r>
              <a:rPr lang="en-US" noProof="1">
                <a:solidFill>
                  <a:srgbClr val="323232"/>
                </a:solidFill>
                <a:latin typeface="+mj-lt"/>
              </a:rPr>
              <a:t>Xn</a:t>
            </a:r>
            <a:r>
              <a:rPr lang="en-US" baseline="-25000" noProof="1">
                <a:solidFill>
                  <a:srgbClr val="323232"/>
                </a:solidFill>
                <a:latin typeface="+mj-lt"/>
              </a:rPr>
              <a:t>sec</a:t>
            </a:r>
            <a:r>
              <a:rPr lang="en-US" dirty="0">
                <a:solidFill>
                  <a:srgbClr val="323232"/>
                </a:solidFill>
                <a:latin typeface="+mj-lt"/>
              </a:rPr>
              <a:t>), on the early instar larvae of </a:t>
            </a:r>
            <a:r>
              <a:rPr lang="en-US" i="1" dirty="0">
                <a:solidFill>
                  <a:srgbClr val="323232"/>
                </a:solidFill>
                <a:latin typeface="+mj-lt"/>
              </a:rPr>
              <a:t>D. </a:t>
            </a:r>
            <a:r>
              <a:rPr lang="en-US" i="1" dirty="0" err="1">
                <a:solidFill>
                  <a:srgbClr val="323232"/>
                </a:solidFill>
                <a:latin typeface="+mj-lt"/>
              </a:rPr>
              <a:t>suzukii</a:t>
            </a:r>
            <a:r>
              <a:rPr lang="en-US" i="1" dirty="0">
                <a:solidFill>
                  <a:srgbClr val="323232"/>
                </a:solidFill>
                <a:latin typeface="+mj-lt"/>
              </a:rPr>
              <a:t>.</a:t>
            </a:r>
          </a:p>
        </p:txBody>
      </p:sp>
      <p:sp>
        <p:nvSpPr>
          <p:cNvPr id="16" name="CasellaDiTesto 15">
            <a:extLst>
              <a:ext uri="{FF2B5EF4-FFF2-40B4-BE49-F238E27FC236}">
                <a16:creationId xmlns:a16="http://schemas.microsoft.com/office/drawing/2014/main" id="{144BA531-3B6B-45E2-9380-5A8462E2A4CB}"/>
              </a:ext>
            </a:extLst>
          </p:cNvPr>
          <p:cNvSpPr txBox="1"/>
          <p:nvPr/>
        </p:nvSpPr>
        <p:spPr>
          <a:xfrm>
            <a:off x="935777" y="3229988"/>
            <a:ext cx="3270704" cy="830997"/>
          </a:xfrm>
          <a:prstGeom prst="rect">
            <a:avLst/>
          </a:prstGeom>
          <a:noFill/>
        </p:spPr>
        <p:txBody>
          <a:bodyPr wrap="square">
            <a:spAutoFit/>
          </a:bodyPr>
          <a:lstStyle/>
          <a:p>
            <a:r>
              <a:rPr lang="en-US" sz="1600" dirty="0">
                <a:solidFill>
                  <a:srgbClr val="323232"/>
                </a:solidFill>
                <a:latin typeface="+mj-lt"/>
              </a:rPr>
              <a:t>We analyzed the lethality rate of the </a:t>
            </a:r>
            <a:r>
              <a:rPr lang="en-US" sz="1600" i="1" dirty="0">
                <a:solidFill>
                  <a:srgbClr val="323232"/>
                </a:solidFill>
                <a:latin typeface="+mj-lt"/>
              </a:rPr>
              <a:t>D. suzukii </a:t>
            </a:r>
            <a:r>
              <a:rPr lang="en-US" sz="1600" dirty="0">
                <a:solidFill>
                  <a:srgbClr val="323232"/>
                </a:solidFill>
                <a:latin typeface="+mj-lt"/>
              </a:rPr>
              <a:t>larvae and the effects on the larvae gut after </a:t>
            </a:r>
            <a:r>
              <a:rPr lang="en-US" sz="1600" dirty="0" err="1">
                <a:solidFill>
                  <a:srgbClr val="323232"/>
                </a:solidFill>
                <a:latin typeface="+mj-lt"/>
              </a:rPr>
              <a:t>Bt</a:t>
            </a:r>
            <a:r>
              <a:rPr lang="en-US" sz="1600" dirty="0">
                <a:solidFill>
                  <a:srgbClr val="323232"/>
                </a:solidFill>
                <a:latin typeface="+mj-lt"/>
              </a:rPr>
              <a:t> administration.</a:t>
            </a:r>
          </a:p>
        </p:txBody>
      </p:sp>
      <p:grpSp>
        <p:nvGrpSpPr>
          <p:cNvPr id="6" name="Gruppo 5">
            <a:extLst>
              <a:ext uri="{FF2B5EF4-FFF2-40B4-BE49-F238E27FC236}">
                <a16:creationId xmlns:a16="http://schemas.microsoft.com/office/drawing/2014/main" id="{159E1921-4704-4D1C-85B6-A0F5795A40B7}"/>
              </a:ext>
            </a:extLst>
          </p:cNvPr>
          <p:cNvGrpSpPr/>
          <p:nvPr/>
        </p:nvGrpSpPr>
        <p:grpSpPr>
          <a:xfrm>
            <a:off x="4680759" y="2908832"/>
            <a:ext cx="3275945" cy="1647567"/>
            <a:chOff x="3367584" y="2162708"/>
            <a:chExt cx="3275945" cy="1647567"/>
          </a:xfrm>
        </p:grpSpPr>
        <p:pic>
          <p:nvPicPr>
            <p:cNvPr id="7" name="Immagine 6">
              <a:extLst>
                <a:ext uri="{FF2B5EF4-FFF2-40B4-BE49-F238E27FC236}">
                  <a16:creationId xmlns:a16="http://schemas.microsoft.com/office/drawing/2014/main" id="{211AB56A-109F-4D3F-8256-995E620967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163976" y="2516961"/>
              <a:ext cx="2063286" cy="646331"/>
            </a:xfrm>
            <a:prstGeom prst="rect">
              <a:avLst/>
            </a:prstGeom>
          </p:spPr>
        </p:pic>
        <p:sp>
          <p:nvSpPr>
            <p:cNvPr id="8" name="Text Box 25">
              <a:extLst>
                <a:ext uri="{FF2B5EF4-FFF2-40B4-BE49-F238E27FC236}">
                  <a16:creationId xmlns:a16="http://schemas.microsoft.com/office/drawing/2014/main" id="{3E206E02-57E8-4142-AC74-A6E134CDB3BA}"/>
                </a:ext>
              </a:extLst>
            </p:cNvPr>
            <p:cNvSpPr txBox="1">
              <a:spLocks noChangeArrowheads="1"/>
            </p:cNvSpPr>
            <p:nvPr/>
          </p:nvSpPr>
          <p:spPr bwMode="auto">
            <a:xfrm>
              <a:off x="3559075" y="2162708"/>
              <a:ext cx="7398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it-IT" altLang="en-US" sz="1600" noProof="1">
                  <a:solidFill>
                    <a:srgbClr val="CC0000"/>
                  </a:solidFill>
                </a:rPr>
                <a:t>Bt+Xn</a:t>
              </a:r>
            </a:p>
          </p:txBody>
        </p:sp>
        <p:sp>
          <p:nvSpPr>
            <p:cNvPr id="9" name="Rectangle 35">
              <a:extLst>
                <a:ext uri="{FF2B5EF4-FFF2-40B4-BE49-F238E27FC236}">
                  <a16:creationId xmlns:a16="http://schemas.microsoft.com/office/drawing/2014/main" id="{8A15B249-45EB-4EEB-8948-5ADA471F84C8}"/>
                </a:ext>
              </a:extLst>
            </p:cNvPr>
            <p:cNvSpPr>
              <a:spLocks noChangeArrowheads="1"/>
            </p:cNvSpPr>
            <p:nvPr/>
          </p:nvSpPr>
          <p:spPr bwMode="auto">
            <a:xfrm>
              <a:off x="4973615" y="3225500"/>
              <a:ext cx="1669914" cy="584775"/>
            </a:xfrm>
            <a:prstGeom prst="rect">
              <a:avLst/>
            </a:prstGeom>
            <a:noFill/>
            <a:ln w="9525">
              <a:noFill/>
              <a:miter lim="800000"/>
              <a:headEnd/>
              <a:tailEnd/>
            </a:ln>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en-US" sz="1600" dirty="0">
                  <a:solidFill>
                    <a:schemeClr val="accent5">
                      <a:lumMod val="50000"/>
                    </a:schemeClr>
                  </a:solidFill>
                </a:rPr>
                <a:t>Lethality rate</a:t>
              </a:r>
            </a:p>
            <a:p>
              <a:pPr algn="ctr"/>
              <a:r>
                <a:rPr lang="en-US" altLang="en-US" sz="1600" dirty="0">
                  <a:solidFill>
                    <a:schemeClr val="accent5">
                      <a:lumMod val="50000"/>
                    </a:schemeClr>
                  </a:solidFill>
                </a:rPr>
                <a:t>Gut morphology</a:t>
              </a:r>
            </a:p>
          </p:txBody>
        </p:sp>
        <p:sp>
          <p:nvSpPr>
            <p:cNvPr id="10" name="Line 36">
              <a:extLst>
                <a:ext uri="{FF2B5EF4-FFF2-40B4-BE49-F238E27FC236}">
                  <a16:creationId xmlns:a16="http://schemas.microsoft.com/office/drawing/2014/main" id="{C6E62027-EC53-4FB1-BD0C-1A5495DBFA09}"/>
                </a:ext>
              </a:extLst>
            </p:cNvPr>
            <p:cNvSpPr>
              <a:spLocks noChangeShapeType="1"/>
            </p:cNvSpPr>
            <p:nvPr/>
          </p:nvSpPr>
          <p:spPr bwMode="auto">
            <a:xfrm>
              <a:off x="5805613" y="2949615"/>
              <a:ext cx="0" cy="356293"/>
            </a:xfrm>
            <a:prstGeom prst="line">
              <a:avLst/>
            </a:prstGeom>
            <a:noFill/>
            <a:ln w="9525">
              <a:solidFill>
                <a:srgbClr val="666666"/>
              </a:solidFill>
              <a:prstDash val="lgDash"/>
              <a:round/>
              <a:headEnd/>
              <a:tailEnd type="triangle" w="med" len="med"/>
            </a:ln>
            <a:extLst>
              <a:ext uri="{909E8E84-426E-40DD-AFC4-6F175D3DCCD1}">
                <a14:hiddenFill xmlns:a14="http://schemas.microsoft.com/office/drawing/2010/main">
                  <a:noFill/>
                </a14:hiddenFill>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p>
          </p:txBody>
        </p:sp>
        <p:sp>
          <p:nvSpPr>
            <p:cNvPr id="11" name="Text Box 25">
              <a:extLst>
                <a:ext uri="{FF2B5EF4-FFF2-40B4-BE49-F238E27FC236}">
                  <a16:creationId xmlns:a16="http://schemas.microsoft.com/office/drawing/2014/main" id="{735048D1-6E26-4F89-BCAE-0B7ED108FA09}"/>
                </a:ext>
              </a:extLst>
            </p:cNvPr>
            <p:cNvSpPr txBox="1">
              <a:spLocks noChangeArrowheads="1"/>
            </p:cNvSpPr>
            <p:nvPr/>
          </p:nvSpPr>
          <p:spPr bwMode="auto">
            <a:xfrm>
              <a:off x="3569123" y="3268555"/>
              <a:ext cx="9104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it-IT" altLang="en-US" sz="1600" noProof="1">
                  <a:solidFill>
                    <a:srgbClr val="C00000"/>
                  </a:solidFill>
                </a:rPr>
                <a:t>Bt+Xn</a:t>
              </a:r>
              <a:r>
                <a:rPr lang="it-IT" altLang="en-US" sz="1600" baseline="-25000" noProof="1">
                  <a:solidFill>
                    <a:srgbClr val="C00000"/>
                  </a:solidFill>
                </a:rPr>
                <a:t>sec</a:t>
              </a:r>
              <a:endParaRPr lang="it-IT" altLang="en-US" sz="1600" baseline="-25000" noProof="1"/>
            </a:p>
          </p:txBody>
        </p:sp>
        <p:cxnSp>
          <p:nvCxnSpPr>
            <p:cNvPr id="12" name="Connettore a gomito 11">
              <a:extLst>
                <a:ext uri="{FF2B5EF4-FFF2-40B4-BE49-F238E27FC236}">
                  <a16:creationId xmlns:a16="http://schemas.microsoft.com/office/drawing/2014/main" id="{CAB3792B-F4A8-48F4-A800-5C1B541C997D}"/>
                </a:ext>
              </a:extLst>
            </p:cNvPr>
            <p:cNvCxnSpPr>
              <a:cxnSpLocks/>
            </p:cNvCxnSpPr>
            <p:nvPr/>
          </p:nvCxnSpPr>
          <p:spPr>
            <a:xfrm rot="16200000" flipH="1">
              <a:off x="3832950" y="2503248"/>
              <a:ext cx="381799" cy="223340"/>
            </a:xfrm>
            <a:prstGeom prst="bentConnector3">
              <a:avLst>
                <a:gd name="adj1" fmla="val 100568"/>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ttore a gomito 12">
              <a:extLst>
                <a:ext uri="{FF2B5EF4-FFF2-40B4-BE49-F238E27FC236}">
                  <a16:creationId xmlns:a16="http://schemas.microsoft.com/office/drawing/2014/main" id="{08C8F05A-E481-4B41-AAF5-16E93273888A}"/>
                </a:ext>
              </a:extLst>
            </p:cNvPr>
            <p:cNvCxnSpPr>
              <a:cxnSpLocks/>
            </p:cNvCxnSpPr>
            <p:nvPr/>
          </p:nvCxnSpPr>
          <p:spPr>
            <a:xfrm rot="5400000" flipH="1" flipV="1">
              <a:off x="3834740" y="3042928"/>
              <a:ext cx="381799" cy="223340"/>
            </a:xfrm>
            <a:prstGeom prst="bentConnector3">
              <a:avLst>
                <a:gd name="adj1" fmla="val 100568"/>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 Box 25">
              <a:extLst>
                <a:ext uri="{FF2B5EF4-FFF2-40B4-BE49-F238E27FC236}">
                  <a16:creationId xmlns:a16="http://schemas.microsoft.com/office/drawing/2014/main" id="{8CF248A4-909F-4AC7-8E92-1DD7EBA71A37}"/>
                </a:ext>
              </a:extLst>
            </p:cNvPr>
            <p:cNvSpPr txBox="1">
              <a:spLocks noChangeArrowheads="1"/>
            </p:cNvSpPr>
            <p:nvPr/>
          </p:nvSpPr>
          <p:spPr bwMode="auto">
            <a:xfrm>
              <a:off x="3367584" y="2994589"/>
              <a:ext cx="5852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it-IT" altLang="en-US" sz="1600" noProof="1">
                  <a:solidFill>
                    <a:srgbClr val="C00000"/>
                  </a:solidFill>
                </a:rPr>
                <a:t>Xn</a:t>
              </a:r>
              <a:r>
                <a:rPr lang="it-IT" altLang="en-US" sz="1600" baseline="-25000" noProof="1">
                  <a:solidFill>
                    <a:srgbClr val="C00000"/>
                  </a:solidFill>
                </a:rPr>
                <a:t>sec</a:t>
              </a:r>
              <a:endParaRPr lang="it-IT" altLang="en-US" sz="1600" noProof="1">
                <a:solidFill>
                  <a:srgbClr val="CC0000"/>
                </a:solidFill>
              </a:endParaRPr>
            </a:p>
          </p:txBody>
        </p:sp>
        <p:cxnSp>
          <p:nvCxnSpPr>
            <p:cNvPr id="15" name="Connettore a gomito 14">
              <a:extLst>
                <a:ext uri="{FF2B5EF4-FFF2-40B4-BE49-F238E27FC236}">
                  <a16:creationId xmlns:a16="http://schemas.microsoft.com/office/drawing/2014/main" id="{976ADAA4-44A4-43D4-8006-EDEF7019D02F}"/>
                </a:ext>
              </a:extLst>
            </p:cNvPr>
            <p:cNvCxnSpPr>
              <a:cxnSpLocks/>
            </p:cNvCxnSpPr>
            <p:nvPr/>
          </p:nvCxnSpPr>
          <p:spPr>
            <a:xfrm rot="10800000">
              <a:off x="3706346" y="2598559"/>
              <a:ext cx="429175" cy="244325"/>
            </a:xfrm>
            <a:prstGeom prst="bentConnector3">
              <a:avLst>
                <a:gd name="adj1" fmla="val 63369"/>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ttore a gomito 16">
              <a:extLst>
                <a:ext uri="{FF2B5EF4-FFF2-40B4-BE49-F238E27FC236}">
                  <a16:creationId xmlns:a16="http://schemas.microsoft.com/office/drawing/2014/main" id="{616C6CC0-5B30-4E9F-8FAC-C16CA6244B7E}"/>
                </a:ext>
              </a:extLst>
            </p:cNvPr>
            <p:cNvCxnSpPr>
              <a:cxnSpLocks/>
            </p:cNvCxnSpPr>
            <p:nvPr/>
          </p:nvCxnSpPr>
          <p:spPr>
            <a:xfrm rot="10800000" flipV="1">
              <a:off x="3708138" y="2926673"/>
              <a:ext cx="429175" cy="244325"/>
            </a:xfrm>
            <a:prstGeom prst="bentConnector3">
              <a:avLst>
                <a:gd name="adj1" fmla="val 63369"/>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Box 25">
              <a:extLst>
                <a:ext uri="{FF2B5EF4-FFF2-40B4-BE49-F238E27FC236}">
                  <a16:creationId xmlns:a16="http://schemas.microsoft.com/office/drawing/2014/main" id="{375AF544-4C38-47D7-A422-37C86694A231}"/>
                </a:ext>
              </a:extLst>
            </p:cNvPr>
            <p:cNvSpPr txBox="1">
              <a:spLocks noChangeArrowheads="1"/>
            </p:cNvSpPr>
            <p:nvPr/>
          </p:nvSpPr>
          <p:spPr bwMode="auto">
            <a:xfrm>
              <a:off x="3388058" y="2416846"/>
              <a:ext cx="3768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it-IT" altLang="en-US" sz="1600" noProof="1">
                  <a:solidFill>
                    <a:srgbClr val="CC0000"/>
                  </a:solidFill>
                </a:rPr>
                <a:t>Bt</a:t>
              </a:r>
            </a:p>
          </p:txBody>
        </p:sp>
        <p:sp>
          <p:nvSpPr>
            <p:cNvPr id="19" name="Text Box 25">
              <a:extLst>
                <a:ext uri="{FF2B5EF4-FFF2-40B4-BE49-F238E27FC236}">
                  <a16:creationId xmlns:a16="http://schemas.microsoft.com/office/drawing/2014/main" id="{548C019D-20DD-489B-BF50-95E5458E1802}"/>
                </a:ext>
              </a:extLst>
            </p:cNvPr>
            <p:cNvSpPr txBox="1">
              <a:spLocks noChangeArrowheads="1"/>
            </p:cNvSpPr>
            <p:nvPr/>
          </p:nvSpPr>
          <p:spPr bwMode="auto">
            <a:xfrm>
              <a:off x="3472037" y="2690105"/>
              <a:ext cx="4294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it-IT" altLang="en-US" sz="1600" noProof="1">
                  <a:solidFill>
                    <a:srgbClr val="CC0000"/>
                  </a:solidFill>
                </a:rPr>
                <a:t>Xn</a:t>
              </a:r>
            </a:p>
          </p:txBody>
        </p:sp>
        <p:cxnSp>
          <p:nvCxnSpPr>
            <p:cNvPr id="20" name="Connettore diritto 19">
              <a:extLst>
                <a:ext uri="{FF2B5EF4-FFF2-40B4-BE49-F238E27FC236}">
                  <a16:creationId xmlns:a16="http://schemas.microsoft.com/office/drawing/2014/main" id="{F36DBA95-915E-4882-838F-1B97EFE91A02}"/>
                </a:ext>
              </a:extLst>
            </p:cNvPr>
            <p:cNvCxnSpPr/>
            <p:nvPr/>
          </p:nvCxnSpPr>
          <p:spPr>
            <a:xfrm>
              <a:off x="3801035" y="2883050"/>
              <a:ext cx="334485"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Rettangolo 4">
            <a:extLst>
              <a:ext uri="{FF2B5EF4-FFF2-40B4-BE49-F238E27FC236}">
                <a16:creationId xmlns:a16="http://schemas.microsoft.com/office/drawing/2014/main" id="{902876C6-10AE-4F2B-95F2-32325A5DEF18}"/>
              </a:ext>
            </a:extLst>
          </p:cNvPr>
          <p:cNvSpPr/>
          <p:nvPr/>
        </p:nvSpPr>
        <p:spPr>
          <a:xfrm>
            <a:off x="4471332" y="2841720"/>
            <a:ext cx="3565321" cy="178900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Audio 20">
            <a:hlinkClick r:id="" action="ppaction://media"/>
            <a:extLst>
              <a:ext uri="{FF2B5EF4-FFF2-40B4-BE49-F238E27FC236}">
                <a16:creationId xmlns:a16="http://schemas.microsoft.com/office/drawing/2014/main" id="{70202428-9132-4BAE-BD7B-3C004A255B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87503615"/>
      </p:ext>
    </p:extLst>
  </p:cSld>
  <p:clrMapOvr>
    <a:masterClrMapping/>
  </p:clrMapOvr>
  <mc:AlternateContent xmlns:mc="http://schemas.openxmlformats.org/markup-compatibility/2006" xmlns:p14="http://schemas.microsoft.com/office/powerpoint/2010/main">
    <mc:Choice Requires="p14">
      <p:transition spd="slow" p14:dur="2000" advTm="55000"/>
    </mc:Choice>
    <mc:Fallback xmlns="">
      <p:transition spd="slow" advTm="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D63276F-FCBF-44E8-B12F-D47041228A3C}"/>
              </a:ext>
            </a:extLst>
          </p:cNvPr>
          <p:cNvSpPr/>
          <p:nvPr/>
        </p:nvSpPr>
        <p:spPr>
          <a:xfrm>
            <a:off x="867749" y="1688843"/>
            <a:ext cx="7539135" cy="74645"/>
          </a:xfrm>
          <a:prstGeom prst="rect">
            <a:avLst/>
          </a:prstGeom>
          <a:solidFill>
            <a:srgbClr val="E1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sellaDiTesto 10">
            <a:extLst>
              <a:ext uri="{FF2B5EF4-FFF2-40B4-BE49-F238E27FC236}">
                <a16:creationId xmlns:a16="http://schemas.microsoft.com/office/drawing/2014/main" id="{5B06D7C4-4047-4ED2-A9A7-77B7EC70285C}"/>
              </a:ext>
            </a:extLst>
          </p:cNvPr>
          <p:cNvSpPr txBox="1"/>
          <p:nvPr/>
        </p:nvSpPr>
        <p:spPr>
          <a:xfrm>
            <a:off x="582320" y="607779"/>
            <a:ext cx="5333287" cy="461665"/>
          </a:xfrm>
          <a:prstGeom prst="rect">
            <a:avLst/>
          </a:prstGeom>
          <a:noFill/>
        </p:spPr>
        <p:txBody>
          <a:bodyPr wrap="square">
            <a:spAutoFit/>
          </a:bodyPr>
          <a:lstStyle/>
          <a:p>
            <a:r>
              <a:rPr lang="en-US" sz="2400" dirty="0">
                <a:solidFill>
                  <a:schemeClr val="accent4">
                    <a:lumMod val="50000"/>
                  </a:schemeClr>
                </a:solidFill>
                <a:latin typeface="+mj-lt"/>
              </a:rPr>
              <a:t>Oral administration by Agar Trap method</a:t>
            </a:r>
            <a:endParaRPr lang="it-IT" sz="2400" dirty="0">
              <a:solidFill>
                <a:schemeClr val="accent4">
                  <a:lumMod val="50000"/>
                </a:schemeClr>
              </a:solidFill>
              <a:latin typeface="+mj-lt"/>
            </a:endParaRPr>
          </a:p>
        </p:txBody>
      </p:sp>
      <p:grpSp>
        <p:nvGrpSpPr>
          <p:cNvPr id="20" name="Gruppo 19">
            <a:extLst>
              <a:ext uri="{FF2B5EF4-FFF2-40B4-BE49-F238E27FC236}">
                <a16:creationId xmlns:a16="http://schemas.microsoft.com/office/drawing/2014/main" id="{4829A014-B5D8-44AC-8415-AAC9B55AE27F}"/>
              </a:ext>
            </a:extLst>
          </p:cNvPr>
          <p:cNvGrpSpPr/>
          <p:nvPr/>
        </p:nvGrpSpPr>
        <p:grpSpPr>
          <a:xfrm>
            <a:off x="4562669" y="3016676"/>
            <a:ext cx="3937089" cy="1935342"/>
            <a:chOff x="4674638" y="2849874"/>
            <a:chExt cx="3937089" cy="1935342"/>
          </a:xfrm>
        </p:grpSpPr>
        <p:pic>
          <p:nvPicPr>
            <p:cNvPr id="10" name="Immagine 9" descr="Immagine che contiene testo&#10;&#10;Descrizione generata automaticamente">
              <a:extLst>
                <a:ext uri="{FF2B5EF4-FFF2-40B4-BE49-F238E27FC236}">
                  <a16:creationId xmlns:a16="http://schemas.microsoft.com/office/drawing/2014/main" id="{6877A36B-87C5-4444-AD85-E9258BBF24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4638" y="3569601"/>
              <a:ext cx="3937089" cy="1215615"/>
            </a:xfrm>
            <a:prstGeom prst="rect">
              <a:avLst/>
            </a:prstGeom>
          </p:spPr>
        </p:pic>
        <p:pic>
          <p:nvPicPr>
            <p:cNvPr id="14" name="Immagine 13">
              <a:extLst>
                <a:ext uri="{FF2B5EF4-FFF2-40B4-BE49-F238E27FC236}">
                  <a16:creationId xmlns:a16="http://schemas.microsoft.com/office/drawing/2014/main" id="{F565D206-0557-4E40-AB58-3EB5A7DB5E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96812">
              <a:off x="5487723" y="4218650"/>
              <a:ext cx="717135" cy="208569"/>
            </a:xfrm>
            <a:prstGeom prst="rect">
              <a:avLst/>
            </a:prstGeom>
            <a:effectLst>
              <a:outerShdw blurRad="50800" dist="38100" dir="8100000" algn="tr" rotWithShape="0">
                <a:prstClr val="black">
                  <a:alpha val="40000"/>
                </a:prstClr>
              </a:outerShdw>
            </a:effectLst>
          </p:spPr>
        </p:pic>
        <p:pic>
          <p:nvPicPr>
            <p:cNvPr id="15" name="Immagine 14">
              <a:extLst>
                <a:ext uri="{FF2B5EF4-FFF2-40B4-BE49-F238E27FC236}">
                  <a16:creationId xmlns:a16="http://schemas.microsoft.com/office/drawing/2014/main" id="{9AF23B2B-D069-43DA-9EF6-32023CDB24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03068">
              <a:off x="6315193" y="4290048"/>
              <a:ext cx="717135" cy="208569"/>
            </a:xfrm>
            <a:prstGeom prst="rect">
              <a:avLst/>
            </a:prstGeom>
            <a:effectLst>
              <a:outerShdw blurRad="50800" dist="38100" dir="8100000" algn="tr" rotWithShape="0">
                <a:prstClr val="black">
                  <a:alpha val="40000"/>
                </a:prstClr>
              </a:outerShdw>
            </a:effectLst>
          </p:spPr>
        </p:pic>
        <p:pic>
          <p:nvPicPr>
            <p:cNvPr id="17" name="Immagine 16">
              <a:extLst>
                <a:ext uri="{FF2B5EF4-FFF2-40B4-BE49-F238E27FC236}">
                  <a16:creationId xmlns:a16="http://schemas.microsoft.com/office/drawing/2014/main" id="{25F97654-A298-4BEE-A21F-7482B5E292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21571" flipV="1">
              <a:off x="7065247" y="4266186"/>
              <a:ext cx="717135" cy="218968"/>
            </a:xfrm>
            <a:prstGeom prst="rect">
              <a:avLst/>
            </a:prstGeom>
            <a:effectLst>
              <a:outerShdw blurRad="50800" dist="38100" dir="8100000" algn="tr" rotWithShape="0">
                <a:prstClr val="black">
                  <a:alpha val="40000"/>
                </a:prstClr>
              </a:outerShdw>
            </a:effectLst>
          </p:spPr>
        </p:pic>
        <p:sp>
          <p:nvSpPr>
            <p:cNvPr id="19" name="Callout: linea 18">
              <a:extLst>
                <a:ext uri="{FF2B5EF4-FFF2-40B4-BE49-F238E27FC236}">
                  <a16:creationId xmlns:a16="http://schemas.microsoft.com/office/drawing/2014/main" id="{119F21E0-083F-4275-915C-FC2C0409A857}"/>
                </a:ext>
              </a:extLst>
            </p:cNvPr>
            <p:cNvSpPr/>
            <p:nvPr/>
          </p:nvSpPr>
          <p:spPr>
            <a:xfrm>
              <a:off x="5803426" y="2849874"/>
              <a:ext cx="1660849" cy="513571"/>
            </a:xfrm>
            <a:prstGeom prst="borderCallout1">
              <a:avLst>
                <a:gd name="adj1" fmla="val 100507"/>
                <a:gd name="adj2" fmla="val 50656"/>
                <a:gd name="adj3" fmla="val 216058"/>
                <a:gd name="adj4" fmla="val 50431"/>
              </a:avLst>
            </a:prstGeom>
            <a:solidFill>
              <a:schemeClr val="accent1">
                <a:lumMod val="75000"/>
              </a:schemeClr>
            </a:solidFill>
            <a:ln w="6350">
              <a:solidFill>
                <a:schemeClr val="tx1"/>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effectLst>
                    <a:outerShdw blurRad="38100" dist="38100" dir="2700000" algn="tl">
                      <a:srgbClr val="000000">
                        <a:alpha val="43137"/>
                      </a:srgbClr>
                    </a:outerShdw>
                  </a:effectLst>
                </a:rPr>
                <a:t>Bioinsecticides</a:t>
              </a:r>
            </a:p>
          </p:txBody>
        </p:sp>
      </p:grpSp>
      <p:sp>
        <p:nvSpPr>
          <p:cNvPr id="21" name="CasellaDiTesto 20">
            <a:extLst>
              <a:ext uri="{FF2B5EF4-FFF2-40B4-BE49-F238E27FC236}">
                <a16:creationId xmlns:a16="http://schemas.microsoft.com/office/drawing/2014/main" id="{63532F7E-C921-428D-AD46-9BA4D2ADC89A}"/>
              </a:ext>
            </a:extLst>
          </p:cNvPr>
          <p:cNvSpPr txBox="1"/>
          <p:nvPr/>
        </p:nvSpPr>
        <p:spPr>
          <a:xfrm>
            <a:off x="619645" y="1476003"/>
            <a:ext cx="6372499" cy="2308324"/>
          </a:xfrm>
          <a:prstGeom prst="rect">
            <a:avLst/>
          </a:prstGeom>
          <a:noFill/>
        </p:spPr>
        <p:txBody>
          <a:bodyPr wrap="square">
            <a:spAutoFit/>
          </a:bodyPr>
          <a:lstStyle/>
          <a:p>
            <a:r>
              <a:rPr lang="en-US" dirty="0">
                <a:solidFill>
                  <a:srgbClr val="323232"/>
                </a:solidFill>
                <a:latin typeface="+mj-lt"/>
              </a:rPr>
              <a:t>Early instars larvae were placed </a:t>
            </a:r>
            <a:r>
              <a:rPr lang="en-US">
                <a:solidFill>
                  <a:srgbClr val="323232"/>
                </a:solidFill>
                <a:latin typeface="+mj-lt"/>
              </a:rPr>
              <a:t>on Agar-sucrose </a:t>
            </a:r>
            <a:r>
              <a:rPr lang="en-US" dirty="0">
                <a:solidFill>
                  <a:srgbClr val="323232"/>
                </a:solidFill>
                <a:latin typeface="+mj-lt"/>
              </a:rPr>
              <a:t>in a Petri dish. </a:t>
            </a:r>
          </a:p>
          <a:p>
            <a:endParaRPr lang="en-US" dirty="0">
              <a:solidFill>
                <a:srgbClr val="323232"/>
              </a:solidFill>
              <a:latin typeface="+mj-lt"/>
            </a:endParaRPr>
          </a:p>
          <a:p>
            <a:r>
              <a:rPr lang="en-US" dirty="0">
                <a:solidFill>
                  <a:srgbClr val="323232"/>
                </a:solidFill>
                <a:latin typeface="+mj-lt"/>
              </a:rPr>
              <a:t>Bt, Xn or Xn secretions were added to the trap; </a:t>
            </a:r>
          </a:p>
          <a:p>
            <a:r>
              <a:rPr lang="en-US" dirty="0">
                <a:solidFill>
                  <a:srgbClr val="323232"/>
                </a:solidFill>
                <a:latin typeface="+mj-lt"/>
              </a:rPr>
              <a:t>bioinsecticides were administered both in single </a:t>
            </a:r>
          </a:p>
          <a:p>
            <a:r>
              <a:rPr lang="en-US" dirty="0">
                <a:solidFill>
                  <a:srgbClr val="323232"/>
                </a:solidFill>
                <a:latin typeface="+mj-lt"/>
              </a:rPr>
              <a:t>or in combination</a:t>
            </a:r>
          </a:p>
          <a:p>
            <a:endParaRPr lang="en-US" dirty="0">
              <a:solidFill>
                <a:srgbClr val="323232"/>
              </a:solidFill>
              <a:latin typeface="+mj-lt"/>
            </a:endParaRPr>
          </a:p>
          <a:p>
            <a:r>
              <a:rPr lang="en-US" dirty="0">
                <a:solidFill>
                  <a:srgbClr val="323232"/>
                </a:solidFill>
                <a:latin typeface="+mj-lt"/>
              </a:rPr>
              <a:t>Mortality rate and effects on the larvae gut were</a:t>
            </a:r>
          </a:p>
          <a:p>
            <a:r>
              <a:rPr lang="en-US" dirty="0">
                <a:solidFill>
                  <a:srgbClr val="323232"/>
                </a:solidFill>
                <a:latin typeface="+mj-lt"/>
              </a:rPr>
              <a:t>evaluated at various times (16-24-32 and 48h) </a:t>
            </a:r>
            <a:endParaRPr lang="it-IT" dirty="0">
              <a:solidFill>
                <a:srgbClr val="323232"/>
              </a:solidFill>
              <a:latin typeface="+mj-lt"/>
            </a:endParaRPr>
          </a:p>
        </p:txBody>
      </p:sp>
      <p:cxnSp>
        <p:nvCxnSpPr>
          <p:cNvPr id="23" name="Connettore diritto 22">
            <a:extLst>
              <a:ext uri="{FF2B5EF4-FFF2-40B4-BE49-F238E27FC236}">
                <a16:creationId xmlns:a16="http://schemas.microsoft.com/office/drawing/2014/main" id="{176F1295-EDA1-4848-80D5-4D317ED2F1EE}"/>
              </a:ext>
            </a:extLst>
          </p:cNvPr>
          <p:cNvCxnSpPr/>
          <p:nvPr/>
        </p:nvCxnSpPr>
        <p:spPr>
          <a:xfrm>
            <a:off x="718457" y="1069444"/>
            <a:ext cx="7595119"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7462DFBB-624F-4194-AC1B-E34305E9AEF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72831169"/>
      </p:ext>
    </p:extLst>
  </p:cSld>
  <p:clrMapOvr>
    <a:masterClrMapping/>
  </p:clrMapOvr>
  <mc:AlternateContent xmlns:mc="http://schemas.openxmlformats.org/markup-compatibility/2006">
    <mc:Choice xmlns:p14="http://schemas.microsoft.com/office/powerpoint/2010/main" Requires="p14">
      <p:transition spd="slow" p14:dur="2000" advTm="27000"/>
    </mc:Choice>
    <mc:Fallback>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D63276F-FCBF-44E8-B12F-D47041228A3C}"/>
              </a:ext>
            </a:extLst>
          </p:cNvPr>
          <p:cNvSpPr/>
          <p:nvPr/>
        </p:nvSpPr>
        <p:spPr>
          <a:xfrm>
            <a:off x="867749" y="1688843"/>
            <a:ext cx="7539135" cy="74645"/>
          </a:xfrm>
          <a:prstGeom prst="rect">
            <a:avLst/>
          </a:prstGeom>
          <a:solidFill>
            <a:srgbClr val="E1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0A6B8C5E-9240-4D73-8ED2-DA49BF2A1475}"/>
              </a:ext>
            </a:extLst>
          </p:cNvPr>
          <p:cNvSpPr txBox="1"/>
          <p:nvPr/>
        </p:nvSpPr>
        <p:spPr>
          <a:xfrm>
            <a:off x="411427" y="2402080"/>
            <a:ext cx="3972597" cy="2308324"/>
          </a:xfrm>
          <a:prstGeom prst="rect">
            <a:avLst/>
          </a:prstGeom>
          <a:noFill/>
        </p:spPr>
        <p:txBody>
          <a:bodyPr wrap="square">
            <a:spAutoFit/>
          </a:bodyPr>
          <a:lstStyle/>
          <a:p>
            <a:r>
              <a:rPr lang="en-GB" sz="1600" dirty="0">
                <a:solidFill>
                  <a:schemeClr val="accent4">
                    <a:lumMod val="50000"/>
                  </a:schemeClr>
                </a:solidFill>
                <a:latin typeface="+mj-lt"/>
              </a:rPr>
              <a:t>Bt reaches the insect hemolymph through the action of toxins crystallized in the spore; toxins, such as Cry1 and Cyt, have a strong affinity for membrane receptors of gut epithelial cells.</a:t>
            </a:r>
          </a:p>
          <a:p>
            <a:endParaRPr lang="en-GB" sz="1600" dirty="0">
              <a:solidFill>
                <a:schemeClr val="accent4">
                  <a:lumMod val="50000"/>
                </a:schemeClr>
              </a:solidFill>
              <a:latin typeface="+mj-lt"/>
            </a:endParaRPr>
          </a:p>
          <a:p>
            <a:r>
              <a:rPr lang="en-GB" sz="1600" dirty="0">
                <a:solidFill>
                  <a:schemeClr val="accent4">
                    <a:lumMod val="50000"/>
                  </a:schemeClr>
                </a:solidFill>
                <a:latin typeface="+mj-lt"/>
              </a:rPr>
              <a:t>Their binding alters intestinal permeability by damaging cells and opening the pathway to the target insect's hemocoelic cavity.</a:t>
            </a:r>
            <a:endParaRPr lang="it-IT" sz="1600" dirty="0">
              <a:solidFill>
                <a:schemeClr val="accent4">
                  <a:lumMod val="50000"/>
                </a:schemeClr>
              </a:solidFill>
              <a:latin typeface="+mj-lt"/>
            </a:endParaRPr>
          </a:p>
        </p:txBody>
      </p:sp>
      <p:grpSp>
        <p:nvGrpSpPr>
          <p:cNvPr id="38" name="Gruppo 37">
            <a:extLst>
              <a:ext uri="{FF2B5EF4-FFF2-40B4-BE49-F238E27FC236}">
                <a16:creationId xmlns:a16="http://schemas.microsoft.com/office/drawing/2014/main" id="{90BA1BD3-B675-46FF-BCED-4F9688932BF5}"/>
              </a:ext>
            </a:extLst>
          </p:cNvPr>
          <p:cNvGrpSpPr/>
          <p:nvPr/>
        </p:nvGrpSpPr>
        <p:grpSpPr>
          <a:xfrm>
            <a:off x="4441733" y="2553755"/>
            <a:ext cx="4201020" cy="2928689"/>
            <a:chOff x="4415624" y="1846931"/>
            <a:chExt cx="4201020" cy="2928689"/>
          </a:xfrm>
        </p:grpSpPr>
        <p:grpSp>
          <p:nvGrpSpPr>
            <p:cNvPr id="37" name="Gruppo 36">
              <a:extLst>
                <a:ext uri="{FF2B5EF4-FFF2-40B4-BE49-F238E27FC236}">
                  <a16:creationId xmlns:a16="http://schemas.microsoft.com/office/drawing/2014/main" id="{68176EC2-F3C9-44BB-A14F-6DFEAA314402}"/>
                </a:ext>
              </a:extLst>
            </p:cNvPr>
            <p:cNvGrpSpPr/>
            <p:nvPr/>
          </p:nvGrpSpPr>
          <p:grpSpPr>
            <a:xfrm>
              <a:off x="4415624" y="1846931"/>
              <a:ext cx="4201020" cy="2928689"/>
              <a:chOff x="4415624" y="1846931"/>
              <a:chExt cx="4201020" cy="2928689"/>
            </a:xfrm>
          </p:grpSpPr>
          <p:pic>
            <p:nvPicPr>
              <p:cNvPr id="4" name="Immagine 3">
                <a:extLst>
                  <a:ext uri="{FF2B5EF4-FFF2-40B4-BE49-F238E27FC236}">
                    <a16:creationId xmlns:a16="http://schemas.microsoft.com/office/drawing/2014/main" id="{64E57CF3-D50F-417A-9A3A-F6E589987388}"/>
                  </a:ext>
                </a:extLst>
              </p:cNvPr>
              <p:cNvPicPr>
                <a:picLocks noChangeAspect="1"/>
              </p:cNvPicPr>
              <p:nvPr/>
            </p:nvPicPr>
            <p:blipFill>
              <a:blip r:embed="rId4"/>
              <a:stretch>
                <a:fillRect/>
              </a:stretch>
            </p:blipFill>
            <p:spPr>
              <a:xfrm>
                <a:off x="4415624" y="1846931"/>
                <a:ext cx="4201020" cy="2928689"/>
              </a:xfrm>
              <a:prstGeom prst="rect">
                <a:avLst/>
              </a:prstGeom>
              <a:noFill/>
            </p:spPr>
          </p:pic>
          <p:cxnSp>
            <p:nvCxnSpPr>
              <p:cNvPr id="5" name="Connettore diritto 4">
                <a:extLst>
                  <a:ext uri="{FF2B5EF4-FFF2-40B4-BE49-F238E27FC236}">
                    <a16:creationId xmlns:a16="http://schemas.microsoft.com/office/drawing/2014/main" id="{671A0A20-3F8C-48AC-821F-E6DFA14B47BD}"/>
                  </a:ext>
                </a:extLst>
              </p:cNvPr>
              <p:cNvCxnSpPr/>
              <p:nvPr/>
            </p:nvCxnSpPr>
            <p:spPr>
              <a:xfrm flipH="1">
                <a:off x="5365878" y="2479873"/>
                <a:ext cx="549266" cy="33990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Gruppo 14">
              <a:extLst>
                <a:ext uri="{FF2B5EF4-FFF2-40B4-BE49-F238E27FC236}">
                  <a16:creationId xmlns:a16="http://schemas.microsoft.com/office/drawing/2014/main" id="{57AA61BC-A562-4985-9147-45FA13990589}"/>
                </a:ext>
              </a:extLst>
            </p:cNvPr>
            <p:cNvGrpSpPr/>
            <p:nvPr/>
          </p:nvGrpSpPr>
          <p:grpSpPr>
            <a:xfrm rot="17769445">
              <a:off x="7289342" y="3209155"/>
              <a:ext cx="164585" cy="138970"/>
              <a:chOff x="7186539" y="3275728"/>
              <a:chExt cx="222471" cy="187852"/>
            </a:xfrm>
          </p:grpSpPr>
          <p:sp>
            <p:nvSpPr>
              <p:cNvPr id="16" name="Rettangolo con angoli arrotondati 15">
                <a:extLst>
                  <a:ext uri="{FF2B5EF4-FFF2-40B4-BE49-F238E27FC236}">
                    <a16:creationId xmlns:a16="http://schemas.microsoft.com/office/drawing/2014/main" id="{3CE4F6A7-5734-459B-B24A-31F6982696A6}"/>
                  </a:ext>
                </a:extLst>
              </p:cNvPr>
              <p:cNvSpPr/>
              <p:nvPr/>
            </p:nvSpPr>
            <p:spPr>
              <a:xfrm rot="19380715">
                <a:off x="7186539" y="3383733"/>
                <a:ext cx="108907" cy="45719"/>
              </a:xfrm>
              <a:prstGeom prst="roundRect">
                <a:avLst>
                  <a:gd name="adj" fmla="val 50000"/>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ttangolo con angoli arrotondati 16">
                <a:extLst>
                  <a:ext uri="{FF2B5EF4-FFF2-40B4-BE49-F238E27FC236}">
                    <a16:creationId xmlns:a16="http://schemas.microsoft.com/office/drawing/2014/main" id="{D8602AEA-F98D-4797-A4FD-9ED13A51F7C2}"/>
                  </a:ext>
                </a:extLst>
              </p:cNvPr>
              <p:cNvSpPr/>
              <p:nvPr/>
            </p:nvSpPr>
            <p:spPr>
              <a:xfrm rot="9584917">
                <a:off x="7300102" y="3417861"/>
                <a:ext cx="108908" cy="45719"/>
              </a:xfrm>
              <a:prstGeom prst="roundRect">
                <a:avLst>
                  <a:gd name="adj" fmla="val 50000"/>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ttangolo con angoli arrotondati 17">
                <a:extLst>
                  <a:ext uri="{FF2B5EF4-FFF2-40B4-BE49-F238E27FC236}">
                    <a16:creationId xmlns:a16="http://schemas.microsoft.com/office/drawing/2014/main" id="{38C4EB34-8D23-469F-8951-AD23BA9FF8F0}"/>
                  </a:ext>
                </a:extLst>
              </p:cNvPr>
              <p:cNvSpPr/>
              <p:nvPr/>
            </p:nvSpPr>
            <p:spPr>
              <a:xfrm rot="995027">
                <a:off x="7254463" y="3275728"/>
                <a:ext cx="108907" cy="45720"/>
              </a:xfrm>
              <a:prstGeom prst="roundRect">
                <a:avLst>
                  <a:gd name="adj" fmla="val 50000"/>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ttangolo con angoli arrotondati 19">
              <a:extLst>
                <a:ext uri="{FF2B5EF4-FFF2-40B4-BE49-F238E27FC236}">
                  <a16:creationId xmlns:a16="http://schemas.microsoft.com/office/drawing/2014/main" id="{6A0C1E09-F568-4912-BE85-1A36CABF005C}"/>
                </a:ext>
              </a:extLst>
            </p:cNvPr>
            <p:cNvSpPr/>
            <p:nvPr/>
          </p:nvSpPr>
          <p:spPr>
            <a:xfrm rot="19380715">
              <a:off x="7181196" y="3642593"/>
              <a:ext cx="80570" cy="33823"/>
            </a:xfrm>
            <a:prstGeom prst="roundRect">
              <a:avLst>
                <a:gd name="adj" fmla="val 50000"/>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ttangolo con angoli arrotondati 20">
              <a:extLst>
                <a:ext uri="{FF2B5EF4-FFF2-40B4-BE49-F238E27FC236}">
                  <a16:creationId xmlns:a16="http://schemas.microsoft.com/office/drawing/2014/main" id="{ABDECAF7-0788-474C-BA68-6EAE28057734}"/>
                </a:ext>
              </a:extLst>
            </p:cNvPr>
            <p:cNvSpPr/>
            <p:nvPr/>
          </p:nvSpPr>
          <p:spPr>
            <a:xfrm rot="14291413">
              <a:off x="7527674" y="3823846"/>
              <a:ext cx="80570" cy="33823"/>
            </a:xfrm>
            <a:prstGeom prst="roundRect">
              <a:avLst>
                <a:gd name="adj" fmla="val 50000"/>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ttangolo con angoli arrotondati 21">
              <a:extLst>
                <a:ext uri="{FF2B5EF4-FFF2-40B4-BE49-F238E27FC236}">
                  <a16:creationId xmlns:a16="http://schemas.microsoft.com/office/drawing/2014/main" id="{5B666816-04A7-450F-AD99-302873E7F947}"/>
                </a:ext>
              </a:extLst>
            </p:cNvPr>
            <p:cNvSpPr/>
            <p:nvPr/>
          </p:nvSpPr>
          <p:spPr>
            <a:xfrm rot="14291413">
              <a:off x="7061889" y="3870213"/>
              <a:ext cx="80570" cy="33823"/>
            </a:xfrm>
            <a:prstGeom prst="roundRect">
              <a:avLst>
                <a:gd name="adj" fmla="val 50000"/>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ttangolo con angoli arrotondati 22">
              <a:extLst>
                <a:ext uri="{FF2B5EF4-FFF2-40B4-BE49-F238E27FC236}">
                  <a16:creationId xmlns:a16="http://schemas.microsoft.com/office/drawing/2014/main" id="{C0084EBD-EF2A-44F7-BBD2-6548FA15D559}"/>
                </a:ext>
              </a:extLst>
            </p:cNvPr>
            <p:cNvSpPr/>
            <p:nvPr/>
          </p:nvSpPr>
          <p:spPr>
            <a:xfrm rot="18299411">
              <a:off x="7125963" y="4039954"/>
              <a:ext cx="80570" cy="33823"/>
            </a:xfrm>
            <a:prstGeom prst="roundRect">
              <a:avLst>
                <a:gd name="adj" fmla="val 50000"/>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ttangolo con angoli arrotondati 23">
              <a:extLst>
                <a:ext uri="{FF2B5EF4-FFF2-40B4-BE49-F238E27FC236}">
                  <a16:creationId xmlns:a16="http://schemas.microsoft.com/office/drawing/2014/main" id="{7A26DA9E-2C93-4F40-B986-701019ECAE4B}"/>
                </a:ext>
              </a:extLst>
            </p:cNvPr>
            <p:cNvSpPr/>
            <p:nvPr/>
          </p:nvSpPr>
          <p:spPr>
            <a:xfrm rot="14291413">
              <a:off x="7149608" y="4186035"/>
              <a:ext cx="80570" cy="33823"/>
            </a:xfrm>
            <a:prstGeom prst="roundRect">
              <a:avLst>
                <a:gd name="adj" fmla="val 50000"/>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ttangolo con angoli arrotondati 24">
              <a:extLst>
                <a:ext uri="{FF2B5EF4-FFF2-40B4-BE49-F238E27FC236}">
                  <a16:creationId xmlns:a16="http://schemas.microsoft.com/office/drawing/2014/main" id="{AB35ACE4-3A7A-48E0-B8DD-47844DAF857D}"/>
                </a:ext>
              </a:extLst>
            </p:cNvPr>
            <p:cNvSpPr/>
            <p:nvPr/>
          </p:nvSpPr>
          <p:spPr>
            <a:xfrm rot="15525033">
              <a:off x="7380826" y="3634531"/>
              <a:ext cx="80570" cy="33823"/>
            </a:xfrm>
            <a:prstGeom prst="roundRect">
              <a:avLst>
                <a:gd name="adj" fmla="val 50000"/>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ttangolo con angoli arrotondati 25">
              <a:extLst>
                <a:ext uri="{FF2B5EF4-FFF2-40B4-BE49-F238E27FC236}">
                  <a16:creationId xmlns:a16="http://schemas.microsoft.com/office/drawing/2014/main" id="{4C1EBC3C-B0CE-4D39-A503-BF07F7313E8A}"/>
                </a:ext>
              </a:extLst>
            </p:cNvPr>
            <p:cNvSpPr/>
            <p:nvPr/>
          </p:nvSpPr>
          <p:spPr>
            <a:xfrm rot="18110269">
              <a:off x="7633039" y="3645753"/>
              <a:ext cx="80570" cy="33823"/>
            </a:xfrm>
            <a:prstGeom prst="roundRect">
              <a:avLst>
                <a:gd name="adj" fmla="val 50000"/>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ttangolo 26">
              <a:extLst>
                <a:ext uri="{FF2B5EF4-FFF2-40B4-BE49-F238E27FC236}">
                  <a16:creationId xmlns:a16="http://schemas.microsoft.com/office/drawing/2014/main" id="{FEC15633-FA2B-4CF5-B5D0-37236709372B}"/>
                </a:ext>
              </a:extLst>
            </p:cNvPr>
            <p:cNvSpPr/>
            <p:nvPr/>
          </p:nvSpPr>
          <p:spPr>
            <a:xfrm>
              <a:off x="7018987" y="3471198"/>
              <a:ext cx="699616" cy="131809"/>
            </a:xfrm>
            <a:prstGeom prst="rect">
              <a:avLst/>
            </a:prstGeom>
            <a:solidFill>
              <a:srgbClr val="FFF1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sellaDiTesto 27">
              <a:extLst>
                <a:ext uri="{FF2B5EF4-FFF2-40B4-BE49-F238E27FC236}">
                  <a16:creationId xmlns:a16="http://schemas.microsoft.com/office/drawing/2014/main" id="{0C282F85-C650-4F3A-A34F-343C31EB3D65}"/>
                </a:ext>
              </a:extLst>
            </p:cNvPr>
            <p:cNvSpPr txBox="1"/>
            <p:nvPr/>
          </p:nvSpPr>
          <p:spPr>
            <a:xfrm>
              <a:off x="6926896" y="3402120"/>
              <a:ext cx="1033322" cy="246221"/>
            </a:xfrm>
            <a:prstGeom prst="rect">
              <a:avLst/>
            </a:prstGeom>
            <a:noFill/>
          </p:spPr>
          <p:txBody>
            <a:bodyPr wrap="square" rtlCol="0">
              <a:spAutoFit/>
            </a:bodyPr>
            <a:lstStyle/>
            <a:p>
              <a:r>
                <a:rPr lang="en-US" sz="1000" dirty="0"/>
                <a:t>bacteria spread</a:t>
              </a:r>
            </a:p>
          </p:txBody>
        </p:sp>
        <p:grpSp>
          <p:nvGrpSpPr>
            <p:cNvPr id="29" name="Gruppo 28">
              <a:extLst>
                <a:ext uri="{FF2B5EF4-FFF2-40B4-BE49-F238E27FC236}">
                  <a16:creationId xmlns:a16="http://schemas.microsoft.com/office/drawing/2014/main" id="{2460D47F-F66F-4118-85BE-F3F7AC273AE6}"/>
                </a:ext>
              </a:extLst>
            </p:cNvPr>
            <p:cNvGrpSpPr/>
            <p:nvPr/>
          </p:nvGrpSpPr>
          <p:grpSpPr>
            <a:xfrm rot="9020883">
              <a:off x="7444962" y="3342235"/>
              <a:ext cx="164585" cy="138970"/>
              <a:chOff x="7186539" y="3275728"/>
              <a:chExt cx="222471" cy="187852"/>
            </a:xfrm>
          </p:grpSpPr>
          <p:sp>
            <p:nvSpPr>
              <p:cNvPr id="30" name="Rettangolo con angoli arrotondati 29">
                <a:extLst>
                  <a:ext uri="{FF2B5EF4-FFF2-40B4-BE49-F238E27FC236}">
                    <a16:creationId xmlns:a16="http://schemas.microsoft.com/office/drawing/2014/main" id="{1751130E-F386-4A6F-8634-76CF789CC78F}"/>
                  </a:ext>
                </a:extLst>
              </p:cNvPr>
              <p:cNvSpPr/>
              <p:nvPr/>
            </p:nvSpPr>
            <p:spPr>
              <a:xfrm rot="19380715">
                <a:off x="7186539" y="3383733"/>
                <a:ext cx="108907" cy="45719"/>
              </a:xfrm>
              <a:prstGeom prst="roundRect">
                <a:avLst>
                  <a:gd name="adj" fmla="val 50000"/>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ttangolo con angoli arrotondati 30">
                <a:extLst>
                  <a:ext uri="{FF2B5EF4-FFF2-40B4-BE49-F238E27FC236}">
                    <a16:creationId xmlns:a16="http://schemas.microsoft.com/office/drawing/2014/main" id="{D1D62C2B-F655-4F1E-B377-EE3FFC3F72C8}"/>
                  </a:ext>
                </a:extLst>
              </p:cNvPr>
              <p:cNvSpPr/>
              <p:nvPr/>
            </p:nvSpPr>
            <p:spPr>
              <a:xfrm rot="9584917">
                <a:off x="7300102" y="3417861"/>
                <a:ext cx="108908" cy="45719"/>
              </a:xfrm>
              <a:prstGeom prst="roundRect">
                <a:avLst>
                  <a:gd name="adj" fmla="val 50000"/>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ttangolo con angoli arrotondati 31">
                <a:extLst>
                  <a:ext uri="{FF2B5EF4-FFF2-40B4-BE49-F238E27FC236}">
                    <a16:creationId xmlns:a16="http://schemas.microsoft.com/office/drawing/2014/main" id="{6876BF5F-C308-4AAD-9EF0-E91269038429}"/>
                  </a:ext>
                </a:extLst>
              </p:cNvPr>
              <p:cNvSpPr/>
              <p:nvPr/>
            </p:nvSpPr>
            <p:spPr>
              <a:xfrm rot="995027">
                <a:off x="7254463" y="3275728"/>
                <a:ext cx="108907" cy="45720"/>
              </a:xfrm>
              <a:prstGeom prst="roundRect">
                <a:avLst>
                  <a:gd name="adj" fmla="val 50000"/>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uppo 32">
              <a:extLst>
                <a:ext uri="{FF2B5EF4-FFF2-40B4-BE49-F238E27FC236}">
                  <a16:creationId xmlns:a16="http://schemas.microsoft.com/office/drawing/2014/main" id="{151B47C8-8F8A-4E25-9F2B-598257AAE0EB}"/>
                </a:ext>
              </a:extLst>
            </p:cNvPr>
            <p:cNvGrpSpPr/>
            <p:nvPr/>
          </p:nvGrpSpPr>
          <p:grpSpPr>
            <a:xfrm rot="4762768">
              <a:off x="7157374" y="3321528"/>
              <a:ext cx="164585" cy="138970"/>
              <a:chOff x="7186539" y="3275728"/>
              <a:chExt cx="222471" cy="187852"/>
            </a:xfrm>
          </p:grpSpPr>
          <p:sp>
            <p:nvSpPr>
              <p:cNvPr id="34" name="Rettangolo con angoli arrotondati 33">
                <a:extLst>
                  <a:ext uri="{FF2B5EF4-FFF2-40B4-BE49-F238E27FC236}">
                    <a16:creationId xmlns:a16="http://schemas.microsoft.com/office/drawing/2014/main" id="{2FD8F785-63D4-41B3-B558-77E0ED36AD32}"/>
                  </a:ext>
                </a:extLst>
              </p:cNvPr>
              <p:cNvSpPr/>
              <p:nvPr/>
            </p:nvSpPr>
            <p:spPr>
              <a:xfrm rot="19380715">
                <a:off x="7186539" y="3383733"/>
                <a:ext cx="108907" cy="45719"/>
              </a:xfrm>
              <a:prstGeom prst="roundRect">
                <a:avLst>
                  <a:gd name="adj" fmla="val 50000"/>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ttangolo con angoli arrotondati 34">
                <a:extLst>
                  <a:ext uri="{FF2B5EF4-FFF2-40B4-BE49-F238E27FC236}">
                    <a16:creationId xmlns:a16="http://schemas.microsoft.com/office/drawing/2014/main" id="{CC17AB97-78F1-4D9D-A890-DBAD0C541675}"/>
                  </a:ext>
                </a:extLst>
              </p:cNvPr>
              <p:cNvSpPr/>
              <p:nvPr/>
            </p:nvSpPr>
            <p:spPr>
              <a:xfrm rot="9584917">
                <a:off x="7300102" y="3417861"/>
                <a:ext cx="108908" cy="45719"/>
              </a:xfrm>
              <a:prstGeom prst="roundRect">
                <a:avLst>
                  <a:gd name="adj" fmla="val 50000"/>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ttangolo con angoli arrotondati 35">
                <a:extLst>
                  <a:ext uri="{FF2B5EF4-FFF2-40B4-BE49-F238E27FC236}">
                    <a16:creationId xmlns:a16="http://schemas.microsoft.com/office/drawing/2014/main" id="{36B438EF-26EC-4C7A-894E-95AC6AF0A894}"/>
                  </a:ext>
                </a:extLst>
              </p:cNvPr>
              <p:cNvSpPr/>
              <p:nvPr/>
            </p:nvSpPr>
            <p:spPr>
              <a:xfrm rot="995027">
                <a:off x="7254463" y="3275728"/>
                <a:ext cx="108907" cy="45720"/>
              </a:xfrm>
              <a:prstGeom prst="roundRect">
                <a:avLst>
                  <a:gd name="adj" fmla="val 50000"/>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81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3" name="CasellaDiTesto 42">
            <a:extLst>
              <a:ext uri="{FF2B5EF4-FFF2-40B4-BE49-F238E27FC236}">
                <a16:creationId xmlns:a16="http://schemas.microsoft.com/office/drawing/2014/main" id="{78113B76-490D-424E-BE5E-9F36763536A6}"/>
              </a:ext>
            </a:extLst>
          </p:cNvPr>
          <p:cNvSpPr txBox="1"/>
          <p:nvPr/>
        </p:nvSpPr>
        <p:spPr>
          <a:xfrm>
            <a:off x="450371" y="583852"/>
            <a:ext cx="8407445" cy="1415772"/>
          </a:xfrm>
          <a:prstGeom prst="rect">
            <a:avLst/>
          </a:prstGeom>
          <a:noFill/>
        </p:spPr>
        <p:txBody>
          <a:bodyPr wrap="square">
            <a:spAutoFit/>
          </a:bodyPr>
          <a:lstStyle/>
          <a:p>
            <a:pPr>
              <a:defRPr/>
            </a:pPr>
            <a:r>
              <a:rPr lang="en-US" sz="2400" i="1" dirty="0">
                <a:solidFill>
                  <a:schemeClr val="accent4">
                    <a:lumMod val="50000"/>
                  </a:schemeClr>
                </a:solidFill>
                <a:latin typeface="+mj-lt"/>
              </a:rPr>
              <a:t>B. thuringiensis</a:t>
            </a:r>
            <a:r>
              <a:rPr lang="en-US" sz="2400" dirty="0">
                <a:solidFill>
                  <a:schemeClr val="accent4">
                    <a:lumMod val="50000"/>
                  </a:schemeClr>
                </a:solidFill>
                <a:latin typeface="+mj-lt"/>
              </a:rPr>
              <a:t> action</a:t>
            </a:r>
          </a:p>
          <a:p>
            <a:pPr>
              <a:defRPr/>
            </a:pPr>
            <a:endParaRPr lang="en-US" sz="800" dirty="0">
              <a:solidFill>
                <a:schemeClr val="accent4">
                  <a:lumMod val="50000"/>
                </a:schemeClr>
              </a:solidFill>
              <a:latin typeface="+mj-lt"/>
            </a:endParaRPr>
          </a:p>
          <a:p>
            <a:pPr>
              <a:defRPr/>
            </a:pPr>
            <a:r>
              <a:rPr lang="en-US" dirty="0">
                <a:solidFill>
                  <a:schemeClr val="accent4">
                    <a:lumMod val="50000"/>
                  </a:schemeClr>
                </a:solidFill>
                <a:latin typeface="+mj-lt"/>
              </a:rPr>
              <a:t>To infect insect hosts, Bt is taken with oral feeding and in the gut must overcome various physical barriers, such as the gut peritrophic  membrane, epithelium, commensal microbiota, and peristalsis.</a:t>
            </a:r>
          </a:p>
        </p:txBody>
      </p:sp>
      <p:cxnSp>
        <p:nvCxnSpPr>
          <p:cNvPr id="39" name="Connettore diritto 38">
            <a:extLst>
              <a:ext uri="{FF2B5EF4-FFF2-40B4-BE49-F238E27FC236}">
                <a16:creationId xmlns:a16="http://schemas.microsoft.com/office/drawing/2014/main" id="{815D1132-1DD0-40B0-81CD-BA2E8155FEAE}"/>
              </a:ext>
            </a:extLst>
          </p:cNvPr>
          <p:cNvCxnSpPr>
            <a:cxnSpLocks/>
          </p:cNvCxnSpPr>
          <p:nvPr/>
        </p:nvCxnSpPr>
        <p:spPr>
          <a:xfrm>
            <a:off x="553673" y="1005999"/>
            <a:ext cx="8072302"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29C3F6C9-A182-4116-8849-99F6F0C24D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47111999"/>
      </p:ext>
    </p:extLst>
  </p:cSld>
  <p:clrMapOvr>
    <a:masterClrMapping/>
  </p:clrMapOvr>
  <mc:AlternateContent xmlns:mc="http://schemas.openxmlformats.org/markup-compatibility/2006">
    <mc:Choice xmlns:p14="http://schemas.microsoft.com/office/powerpoint/2010/main" Requires="p14">
      <p:transition spd="slow" p14:dur="2000" advTm="29860"/>
    </mc:Choice>
    <mc:Fallback>
      <p:transition spd="slow" advTm="29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D63276F-FCBF-44E8-B12F-D47041228A3C}"/>
              </a:ext>
            </a:extLst>
          </p:cNvPr>
          <p:cNvSpPr/>
          <p:nvPr/>
        </p:nvSpPr>
        <p:spPr>
          <a:xfrm>
            <a:off x="806670" y="1701113"/>
            <a:ext cx="7539135" cy="74645"/>
          </a:xfrm>
          <a:prstGeom prst="rect">
            <a:avLst/>
          </a:prstGeom>
          <a:solidFill>
            <a:srgbClr val="E1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uppo 41">
            <a:extLst>
              <a:ext uri="{FF2B5EF4-FFF2-40B4-BE49-F238E27FC236}">
                <a16:creationId xmlns:a16="http://schemas.microsoft.com/office/drawing/2014/main" id="{41EB7315-3E23-4189-BB83-E012435F8492}"/>
              </a:ext>
            </a:extLst>
          </p:cNvPr>
          <p:cNvGrpSpPr/>
          <p:nvPr/>
        </p:nvGrpSpPr>
        <p:grpSpPr>
          <a:xfrm>
            <a:off x="6137697" y="1782465"/>
            <a:ext cx="2444903" cy="1594393"/>
            <a:chOff x="6910785" y="4712641"/>
            <a:chExt cx="5375970" cy="3657148"/>
          </a:xfrm>
        </p:grpSpPr>
        <p:grpSp>
          <p:nvGrpSpPr>
            <p:cNvPr id="43" name="Gruppo 42">
              <a:extLst>
                <a:ext uri="{FF2B5EF4-FFF2-40B4-BE49-F238E27FC236}">
                  <a16:creationId xmlns:a16="http://schemas.microsoft.com/office/drawing/2014/main" id="{B00D3663-195D-4978-905F-384E93607334}"/>
                </a:ext>
              </a:extLst>
            </p:cNvPr>
            <p:cNvGrpSpPr/>
            <p:nvPr/>
          </p:nvGrpSpPr>
          <p:grpSpPr>
            <a:xfrm>
              <a:off x="6956385" y="4712641"/>
              <a:ext cx="5330370" cy="3553580"/>
              <a:chOff x="6956385" y="4712641"/>
              <a:chExt cx="5330370" cy="3553580"/>
            </a:xfrm>
          </p:grpSpPr>
          <p:pic>
            <p:nvPicPr>
              <p:cNvPr id="46" name="Immagine 45" descr="Immagine che contiene verme, invertebrato&#10;&#10;Descrizione generata automaticamente">
                <a:extLst>
                  <a:ext uri="{FF2B5EF4-FFF2-40B4-BE49-F238E27FC236}">
                    <a16:creationId xmlns:a16="http://schemas.microsoft.com/office/drawing/2014/main" id="{9E5C1812-F1A7-4BAF-9C84-3F4A2C83526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9000" contrast="36000"/>
                        </a14:imgEffect>
                      </a14:imgLayer>
                    </a14:imgProps>
                  </a:ext>
                  <a:ext uri="{28A0092B-C50C-407E-A947-70E740481C1C}">
                    <a14:useLocalDpi xmlns:a14="http://schemas.microsoft.com/office/drawing/2010/main" val="0"/>
                  </a:ext>
                </a:extLst>
              </a:blip>
              <a:stretch>
                <a:fillRect/>
              </a:stretch>
            </p:blipFill>
            <p:spPr>
              <a:xfrm>
                <a:off x="6956385" y="4712641"/>
                <a:ext cx="5330370" cy="3553580"/>
              </a:xfrm>
              <a:prstGeom prst="rect">
                <a:avLst/>
              </a:prstGeom>
              <a:ln>
                <a:solidFill>
                  <a:schemeClr val="tx1"/>
                </a:solidFill>
              </a:ln>
            </p:spPr>
          </p:pic>
          <p:sp>
            <p:nvSpPr>
              <p:cNvPr id="47" name="Rettangolo 46">
                <a:extLst>
                  <a:ext uri="{FF2B5EF4-FFF2-40B4-BE49-F238E27FC236}">
                    <a16:creationId xmlns:a16="http://schemas.microsoft.com/office/drawing/2014/main" id="{680E09A3-AE07-4854-9A8F-37B7B89938F9}"/>
                  </a:ext>
                </a:extLst>
              </p:cNvPr>
              <p:cNvSpPr/>
              <p:nvPr/>
            </p:nvSpPr>
            <p:spPr>
              <a:xfrm>
                <a:off x="8934329" y="5037937"/>
                <a:ext cx="498875" cy="297034"/>
              </a:xfrm>
              <a:prstGeom prst="rect">
                <a:avLst/>
              </a:prstGeom>
              <a:noFill/>
              <a:ln>
                <a:solidFill>
                  <a:srgbClr val="66FF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Rettangolo 47">
                <a:extLst>
                  <a:ext uri="{FF2B5EF4-FFF2-40B4-BE49-F238E27FC236}">
                    <a16:creationId xmlns:a16="http://schemas.microsoft.com/office/drawing/2014/main" id="{CE00DAA8-FBFB-4A06-BA1E-6841D986935C}"/>
                  </a:ext>
                </a:extLst>
              </p:cNvPr>
              <p:cNvSpPr/>
              <p:nvPr/>
            </p:nvSpPr>
            <p:spPr>
              <a:xfrm>
                <a:off x="10303016" y="7019135"/>
                <a:ext cx="447428" cy="534855"/>
              </a:xfrm>
              <a:prstGeom prst="rect">
                <a:avLst/>
              </a:prstGeom>
              <a:noFill/>
              <a:ln>
                <a:solidFill>
                  <a:srgbClr val="66FF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4" name="Rettangolo 43">
              <a:extLst>
                <a:ext uri="{FF2B5EF4-FFF2-40B4-BE49-F238E27FC236}">
                  <a16:creationId xmlns:a16="http://schemas.microsoft.com/office/drawing/2014/main" id="{B9D1DD02-D4D4-4C0C-9ED1-C199174FACDA}"/>
                </a:ext>
              </a:extLst>
            </p:cNvPr>
            <p:cNvSpPr/>
            <p:nvPr/>
          </p:nvSpPr>
          <p:spPr>
            <a:xfrm>
              <a:off x="7990808" y="7927480"/>
              <a:ext cx="267913" cy="197284"/>
            </a:xfrm>
            <a:prstGeom prst="rect">
              <a:avLst/>
            </a:prstGeom>
            <a:solidFill>
              <a:srgbClr val="0007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CasellaDiTesto 44">
              <a:extLst>
                <a:ext uri="{FF2B5EF4-FFF2-40B4-BE49-F238E27FC236}">
                  <a16:creationId xmlns:a16="http://schemas.microsoft.com/office/drawing/2014/main" id="{EECEC7C5-DB2C-48B0-A72A-403D93F11C05}"/>
                </a:ext>
              </a:extLst>
            </p:cNvPr>
            <p:cNvSpPr txBox="1"/>
            <p:nvPr/>
          </p:nvSpPr>
          <p:spPr>
            <a:xfrm>
              <a:off x="6910785" y="7734421"/>
              <a:ext cx="5304408" cy="635368"/>
            </a:xfrm>
            <a:prstGeom prst="rect">
              <a:avLst/>
            </a:prstGeom>
            <a:noFill/>
          </p:spPr>
          <p:txBody>
            <a:bodyPr wrap="square" rtlCol="0">
              <a:spAutoFit/>
            </a:bodyPr>
            <a:lstStyle/>
            <a:p>
              <a:r>
                <a:rPr lang="it-IT" sz="1200" noProof="1">
                  <a:solidFill>
                    <a:srgbClr val="66FF33"/>
                  </a:solidFill>
                </a:rPr>
                <a:t>GFP-Xn inside </a:t>
              </a:r>
              <a:r>
                <a:rPr kumimoji="0" lang="it-IT" sz="1200" b="0" i="1" u="none" strike="noStrike" kern="1200" cap="none" spc="0" normalizeH="0" baseline="0" noProof="1">
                  <a:ln>
                    <a:noFill/>
                  </a:ln>
                  <a:solidFill>
                    <a:schemeClr val="bg1"/>
                  </a:solidFill>
                  <a:effectLst/>
                  <a:uLnTx/>
                  <a:uFillTx/>
                  <a:latin typeface="Calibri" panose="020F0502020204030204"/>
                  <a:ea typeface="+mn-ea"/>
                  <a:cs typeface="+mn-cs"/>
                </a:rPr>
                <a:t>Steinernema </a:t>
              </a:r>
              <a:r>
                <a:rPr kumimoji="0" lang="it-IT" sz="1200" b="0" u="none" strike="noStrike" kern="1200" cap="none" spc="0" normalizeH="0" baseline="0" noProof="1">
                  <a:ln>
                    <a:noFill/>
                  </a:ln>
                  <a:solidFill>
                    <a:schemeClr val="bg1"/>
                  </a:solidFill>
                  <a:effectLst/>
                  <a:uLnTx/>
                  <a:uFillTx/>
                  <a:latin typeface="Calibri" panose="020F0502020204030204"/>
                  <a:ea typeface="+mn-ea"/>
                  <a:cs typeface="+mn-cs"/>
                </a:rPr>
                <a:t>gut</a:t>
              </a:r>
              <a:endParaRPr kumimoji="0" lang="it-IT" sz="1200" b="0" i="0" u="none" strike="noStrike" kern="1200" cap="none" spc="0" normalizeH="0" baseline="0" noProof="1">
                <a:ln>
                  <a:noFill/>
                </a:ln>
                <a:solidFill>
                  <a:srgbClr val="66FF33"/>
                </a:solidFill>
                <a:effectLst/>
                <a:uLnTx/>
                <a:uFillTx/>
                <a:latin typeface="Calibri" panose="020F0502020204030204"/>
                <a:ea typeface="+mn-ea"/>
                <a:cs typeface="+mn-cs"/>
              </a:endParaRPr>
            </a:p>
          </p:txBody>
        </p:sp>
      </p:grpSp>
      <p:pic>
        <p:nvPicPr>
          <p:cNvPr id="55" name="Immagine 54">
            <a:extLst>
              <a:ext uri="{FF2B5EF4-FFF2-40B4-BE49-F238E27FC236}">
                <a16:creationId xmlns:a16="http://schemas.microsoft.com/office/drawing/2014/main" id="{55BA2AF3-616A-48E2-9A04-11E20FB60CAA}"/>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19000"/>
                    </a14:imgEffect>
                    <a14:imgEffect>
                      <a14:colorTemperature colorTemp="7690"/>
                    </a14:imgEffect>
                    <a14:imgEffect>
                      <a14:brightnessContrast bright="-10000" contrast="12000"/>
                    </a14:imgEffect>
                  </a14:imgLayer>
                </a14:imgProps>
              </a:ext>
            </a:extLst>
          </a:blip>
          <a:srcRect b="3480"/>
          <a:stretch/>
        </p:blipFill>
        <p:spPr>
          <a:xfrm>
            <a:off x="2479731" y="3589502"/>
            <a:ext cx="6112579" cy="2227531"/>
          </a:xfrm>
          <a:prstGeom prst="rect">
            <a:avLst/>
          </a:prstGeom>
          <a:ln>
            <a:solidFill>
              <a:schemeClr val="accent5">
                <a:lumMod val="50000"/>
              </a:schemeClr>
            </a:solidFill>
          </a:ln>
        </p:spPr>
      </p:pic>
      <p:sp>
        <p:nvSpPr>
          <p:cNvPr id="56" name="CasellaDiTesto 55">
            <a:extLst>
              <a:ext uri="{FF2B5EF4-FFF2-40B4-BE49-F238E27FC236}">
                <a16:creationId xmlns:a16="http://schemas.microsoft.com/office/drawing/2014/main" id="{5E996E6B-F64D-47F8-8039-27099519DA70}"/>
              </a:ext>
            </a:extLst>
          </p:cNvPr>
          <p:cNvSpPr txBox="1"/>
          <p:nvPr/>
        </p:nvSpPr>
        <p:spPr>
          <a:xfrm>
            <a:off x="450371" y="316084"/>
            <a:ext cx="8407445" cy="1446550"/>
          </a:xfrm>
          <a:prstGeom prst="rect">
            <a:avLst/>
          </a:prstGeom>
          <a:noFill/>
        </p:spPr>
        <p:txBody>
          <a:bodyPr wrap="square">
            <a:spAutoFit/>
          </a:bodyPr>
          <a:lstStyle/>
          <a:p>
            <a:pPr>
              <a:defRPr/>
            </a:pPr>
            <a:r>
              <a:rPr lang="en-US" sz="2400" dirty="0">
                <a:solidFill>
                  <a:schemeClr val="accent4">
                    <a:lumMod val="50000"/>
                  </a:schemeClr>
                </a:solidFill>
                <a:latin typeface="+mj-lt"/>
              </a:rPr>
              <a:t>Entomopathogen nematodes (EPN) and their symbionts bacteria</a:t>
            </a:r>
            <a:endParaRPr lang="en-US" sz="2400" i="1" dirty="0">
              <a:solidFill>
                <a:schemeClr val="accent4">
                  <a:lumMod val="50000"/>
                </a:schemeClr>
              </a:solidFill>
              <a:latin typeface="+mj-lt"/>
            </a:endParaRPr>
          </a:p>
          <a:p>
            <a:pPr>
              <a:defRPr/>
            </a:pPr>
            <a:endParaRPr lang="en-US" sz="1000" i="1" dirty="0">
              <a:solidFill>
                <a:schemeClr val="accent4">
                  <a:lumMod val="50000"/>
                </a:schemeClr>
              </a:solidFill>
              <a:latin typeface="+mj-lt"/>
            </a:endParaRPr>
          </a:p>
          <a:p>
            <a:pPr>
              <a:defRPr/>
            </a:pPr>
            <a:r>
              <a:rPr lang="en-US" dirty="0">
                <a:solidFill>
                  <a:schemeClr val="accent4">
                    <a:lumMod val="50000"/>
                  </a:schemeClr>
                </a:solidFill>
                <a:latin typeface="+mj-lt"/>
              </a:rPr>
              <a:t>EPNs (</a:t>
            </a:r>
            <a:r>
              <a:rPr lang="en-US" i="1" dirty="0">
                <a:solidFill>
                  <a:schemeClr val="accent4">
                    <a:lumMod val="50000"/>
                  </a:schemeClr>
                </a:solidFill>
                <a:latin typeface="+mj-lt"/>
              </a:rPr>
              <a:t>Steinernema</a:t>
            </a:r>
            <a:r>
              <a:rPr lang="en-US" dirty="0">
                <a:solidFill>
                  <a:schemeClr val="accent4">
                    <a:lumMod val="50000"/>
                  </a:schemeClr>
                </a:solidFill>
                <a:latin typeface="+mj-lt"/>
              </a:rPr>
              <a:t> spp.) live in symbiosis with </a:t>
            </a:r>
            <a:r>
              <a:rPr lang="en-US" i="1" dirty="0">
                <a:solidFill>
                  <a:schemeClr val="accent4">
                    <a:lumMod val="50000"/>
                  </a:schemeClr>
                </a:solidFill>
                <a:latin typeface="+mj-lt"/>
              </a:rPr>
              <a:t>Xenorhabdus</a:t>
            </a:r>
            <a:r>
              <a:rPr lang="en-US" dirty="0">
                <a:solidFill>
                  <a:schemeClr val="accent4">
                    <a:lumMod val="50000"/>
                  </a:schemeClr>
                </a:solidFill>
                <a:latin typeface="+mj-lt"/>
              </a:rPr>
              <a:t> spp. bacteria in the gut. After penetration, bacteria are released in the host hemolymph and contribute to the death of the insect target.</a:t>
            </a:r>
          </a:p>
        </p:txBody>
      </p:sp>
      <p:sp>
        <p:nvSpPr>
          <p:cNvPr id="58" name="CasellaDiTesto 57">
            <a:extLst>
              <a:ext uri="{FF2B5EF4-FFF2-40B4-BE49-F238E27FC236}">
                <a16:creationId xmlns:a16="http://schemas.microsoft.com/office/drawing/2014/main" id="{D4EB3845-995E-4BE3-8DC7-57CB43E49EB4}"/>
              </a:ext>
            </a:extLst>
          </p:cNvPr>
          <p:cNvSpPr txBox="1"/>
          <p:nvPr/>
        </p:nvSpPr>
        <p:spPr>
          <a:xfrm>
            <a:off x="474441" y="1849473"/>
            <a:ext cx="5641134" cy="1077218"/>
          </a:xfrm>
          <a:prstGeom prst="rect">
            <a:avLst/>
          </a:prstGeom>
          <a:noFill/>
        </p:spPr>
        <p:txBody>
          <a:bodyPr wrap="square">
            <a:spAutoFit/>
          </a:bodyPr>
          <a:lstStyle/>
          <a:p>
            <a:r>
              <a:rPr lang="en-US" sz="1600" dirty="0">
                <a:solidFill>
                  <a:schemeClr val="accent4">
                    <a:lumMod val="50000"/>
                  </a:schemeClr>
                </a:solidFill>
                <a:latin typeface="+mj-lt"/>
              </a:rPr>
              <a:t>Before bacteria release, the nematode eludes and depresses the host immune response, then symbionts proliferate in the hemolymph and releasing toxins (secondary metabolites) lead to the death of the host by septicemia</a:t>
            </a:r>
            <a:endParaRPr lang="en-US" sz="1600" dirty="0"/>
          </a:p>
        </p:txBody>
      </p:sp>
      <p:cxnSp>
        <p:nvCxnSpPr>
          <p:cNvPr id="60" name="Connettore a gomito 59">
            <a:extLst>
              <a:ext uri="{FF2B5EF4-FFF2-40B4-BE49-F238E27FC236}">
                <a16:creationId xmlns:a16="http://schemas.microsoft.com/office/drawing/2014/main" id="{B75B93F3-74FA-4C79-B0D4-4D2A5016E4DC}"/>
              </a:ext>
            </a:extLst>
          </p:cNvPr>
          <p:cNvCxnSpPr>
            <a:cxnSpLocks/>
          </p:cNvCxnSpPr>
          <p:nvPr/>
        </p:nvCxnSpPr>
        <p:spPr>
          <a:xfrm rot="5400000">
            <a:off x="4965301" y="3005402"/>
            <a:ext cx="1495204" cy="1191236"/>
          </a:xfrm>
          <a:prstGeom prst="bentConnector3">
            <a:avLst>
              <a:gd name="adj1" fmla="val 1188"/>
            </a:avLst>
          </a:prstGeom>
          <a:ln w="9525">
            <a:solidFill>
              <a:schemeClr val="tx1"/>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6" name="CasellaDiTesto 65">
            <a:extLst>
              <a:ext uri="{FF2B5EF4-FFF2-40B4-BE49-F238E27FC236}">
                <a16:creationId xmlns:a16="http://schemas.microsoft.com/office/drawing/2014/main" id="{3D1E00B3-B070-425A-83C5-C6487392F56C}"/>
              </a:ext>
            </a:extLst>
          </p:cNvPr>
          <p:cNvSpPr txBox="1"/>
          <p:nvPr/>
        </p:nvSpPr>
        <p:spPr>
          <a:xfrm>
            <a:off x="4508132" y="3080546"/>
            <a:ext cx="1182824" cy="276999"/>
          </a:xfrm>
          <a:prstGeom prst="rect">
            <a:avLst/>
          </a:prstGeom>
          <a:solidFill>
            <a:srgbClr val="E1E1DB"/>
          </a:solidFill>
        </p:spPr>
        <p:txBody>
          <a:bodyPr wrap="none" rtlCol="0">
            <a:spAutoFit/>
          </a:bodyPr>
          <a:lstStyle/>
          <a:p>
            <a:r>
              <a:rPr lang="en-US" sz="1200" dirty="0"/>
              <a:t>Bacteria release</a:t>
            </a:r>
          </a:p>
        </p:txBody>
      </p:sp>
      <p:cxnSp>
        <p:nvCxnSpPr>
          <p:cNvPr id="70" name="Connettore diritto 69">
            <a:extLst>
              <a:ext uri="{FF2B5EF4-FFF2-40B4-BE49-F238E27FC236}">
                <a16:creationId xmlns:a16="http://schemas.microsoft.com/office/drawing/2014/main" id="{19F286D2-46F9-4BBB-80C7-E0469969207B}"/>
              </a:ext>
            </a:extLst>
          </p:cNvPr>
          <p:cNvCxnSpPr/>
          <p:nvPr/>
        </p:nvCxnSpPr>
        <p:spPr>
          <a:xfrm>
            <a:off x="553673" y="755009"/>
            <a:ext cx="8249781"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C6803C48-46E1-4FE9-80B0-1A001BB941C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44317865"/>
      </p:ext>
    </p:extLst>
  </p:cSld>
  <p:clrMapOvr>
    <a:masterClrMapping/>
  </p:clrMapOvr>
  <mc:AlternateContent xmlns:mc="http://schemas.openxmlformats.org/markup-compatibility/2006" xmlns:p14="http://schemas.microsoft.com/office/powerpoint/2010/main">
    <mc:Choice Requires="p14">
      <p:transition spd="slow" p14:dur="2000" advTm="48000"/>
    </mc:Choice>
    <mc:Fallback xmlns="">
      <p:transition spd="slow" advTm="4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D63276F-FCBF-44E8-B12F-D47041228A3C}"/>
              </a:ext>
            </a:extLst>
          </p:cNvPr>
          <p:cNvSpPr/>
          <p:nvPr/>
        </p:nvSpPr>
        <p:spPr>
          <a:xfrm>
            <a:off x="1031357" y="1788119"/>
            <a:ext cx="7539135" cy="74645"/>
          </a:xfrm>
          <a:prstGeom prst="rect">
            <a:avLst/>
          </a:prstGeom>
          <a:solidFill>
            <a:srgbClr val="E1E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sellaDiTesto 2">
            <a:extLst>
              <a:ext uri="{FF2B5EF4-FFF2-40B4-BE49-F238E27FC236}">
                <a16:creationId xmlns:a16="http://schemas.microsoft.com/office/drawing/2014/main" id="{DA599142-5FF0-4D0E-849A-8FC98D2ABC89}"/>
              </a:ext>
            </a:extLst>
          </p:cNvPr>
          <p:cNvSpPr txBox="1"/>
          <p:nvPr/>
        </p:nvSpPr>
        <p:spPr>
          <a:xfrm>
            <a:off x="614700" y="244499"/>
            <a:ext cx="7949626" cy="1138773"/>
          </a:xfrm>
          <a:prstGeom prst="rect">
            <a:avLst/>
          </a:prstGeom>
          <a:noFill/>
        </p:spPr>
        <p:txBody>
          <a:bodyPr wrap="square">
            <a:spAutoFit/>
          </a:bodyPr>
          <a:lstStyle/>
          <a:p>
            <a:pPr>
              <a:defRPr/>
            </a:pPr>
            <a:r>
              <a:rPr lang="en-US" sz="2400" dirty="0">
                <a:solidFill>
                  <a:schemeClr val="accent5">
                    <a:lumMod val="50000"/>
                  </a:schemeClr>
                </a:solidFill>
                <a:latin typeface="+mj-lt"/>
              </a:rPr>
              <a:t>Isolation, cultures, and harvesting of </a:t>
            </a:r>
            <a:r>
              <a:rPr lang="en-US" sz="2400" i="1" dirty="0">
                <a:solidFill>
                  <a:schemeClr val="accent5">
                    <a:lumMod val="50000"/>
                  </a:schemeClr>
                </a:solidFill>
                <a:latin typeface="+mj-lt"/>
              </a:rPr>
              <a:t>X. nematophila </a:t>
            </a:r>
            <a:r>
              <a:rPr lang="en-US" sz="2400" dirty="0">
                <a:solidFill>
                  <a:schemeClr val="accent5">
                    <a:lumMod val="50000"/>
                  </a:schemeClr>
                </a:solidFill>
                <a:latin typeface="+mj-lt"/>
              </a:rPr>
              <a:t>secretions</a:t>
            </a:r>
          </a:p>
          <a:p>
            <a:pPr>
              <a:defRPr/>
            </a:pPr>
            <a:endParaRPr lang="en-US" sz="800" dirty="0">
              <a:solidFill>
                <a:schemeClr val="accent5">
                  <a:lumMod val="50000"/>
                </a:schemeClr>
              </a:solidFill>
              <a:latin typeface="+mj-lt"/>
            </a:endParaRPr>
          </a:p>
          <a:p>
            <a:pPr>
              <a:defRPr/>
            </a:pPr>
            <a:r>
              <a:rPr lang="en-US" dirty="0">
                <a:solidFill>
                  <a:schemeClr val="accent5">
                    <a:lumMod val="50000"/>
                  </a:schemeClr>
                </a:solidFill>
                <a:latin typeface="+mj-lt"/>
              </a:rPr>
              <a:t>Symbiotic bacteria were isolated from </a:t>
            </a:r>
            <a:r>
              <a:rPr lang="en-US" i="1" dirty="0">
                <a:solidFill>
                  <a:schemeClr val="accent5">
                    <a:lumMod val="50000"/>
                  </a:schemeClr>
                </a:solidFill>
                <a:latin typeface="+mj-lt"/>
              </a:rPr>
              <a:t>Steinernema carpocapsae </a:t>
            </a:r>
            <a:r>
              <a:rPr lang="en-US" dirty="0">
                <a:solidFill>
                  <a:schemeClr val="accent5">
                    <a:lumMod val="50000"/>
                  </a:schemeClr>
                </a:solidFill>
                <a:latin typeface="+mj-lt"/>
              </a:rPr>
              <a:t>nematodes, then secondary metabolites were obtained from bacteria cultures.</a:t>
            </a:r>
          </a:p>
        </p:txBody>
      </p:sp>
      <p:grpSp>
        <p:nvGrpSpPr>
          <p:cNvPr id="23" name="Gruppo 22">
            <a:extLst>
              <a:ext uri="{FF2B5EF4-FFF2-40B4-BE49-F238E27FC236}">
                <a16:creationId xmlns:a16="http://schemas.microsoft.com/office/drawing/2014/main" id="{02E8288D-FFE7-4EDB-A5BE-5117C7A13ACD}"/>
              </a:ext>
            </a:extLst>
          </p:cNvPr>
          <p:cNvGrpSpPr/>
          <p:nvPr/>
        </p:nvGrpSpPr>
        <p:grpSpPr>
          <a:xfrm>
            <a:off x="948488" y="1747458"/>
            <a:ext cx="3450503" cy="2258915"/>
            <a:chOff x="4603202" y="1057667"/>
            <a:chExt cx="3450503" cy="2258915"/>
          </a:xfrm>
        </p:grpSpPr>
        <p:pic>
          <p:nvPicPr>
            <p:cNvPr id="13" name="Immagine 12">
              <a:extLst>
                <a:ext uri="{FF2B5EF4-FFF2-40B4-BE49-F238E27FC236}">
                  <a16:creationId xmlns:a16="http://schemas.microsoft.com/office/drawing/2014/main" id="{89F8E6CB-5F64-458B-9C24-3E416AD1AC21}"/>
                </a:ext>
              </a:extLst>
            </p:cNvPr>
            <p:cNvPicPr>
              <a:picLocks noChangeAspect="1"/>
            </p:cNvPicPr>
            <p:nvPr/>
          </p:nvPicPr>
          <p:blipFill>
            <a:blip r:embed="rId4"/>
            <a:stretch>
              <a:fillRect/>
            </a:stretch>
          </p:blipFill>
          <p:spPr>
            <a:xfrm>
              <a:off x="5476780" y="1278914"/>
              <a:ext cx="2576925" cy="1743784"/>
            </a:xfrm>
            <a:prstGeom prst="rect">
              <a:avLst/>
            </a:prstGeom>
            <a:solidFill>
              <a:schemeClr val="tx1"/>
            </a:solidFill>
            <a:ln>
              <a:solidFill>
                <a:schemeClr val="tx1"/>
              </a:solidFill>
            </a:ln>
          </p:spPr>
        </p:pic>
        <p:grpSp>
          <p:nvGrpSpPr>
            <p:cNvPr id="14" name="Gruppo 13">
              <a:extLst>
                <a:ext uri="{FF2B5EF4-FFF2-40B4-BE49-F238E27FC236}">
                  <a16:creationId xmlns:a16="http://schemas.microsoft.com/office/drawing/2014/main" id="{361733FD-0332-4320-B15B-012A4F45BBDB}"/>
                </a:ext>
              </a:extLst>
            </p:cNvPr>
            <p:cNvGrpSpPr/>
            <p:nvPr/>
          </p:nvGrpSpPr>
          <p:grpSpPr>
            <a:xfrm>
              <a:off x="4603202" y="1057667"/>
              <a:ext cx="1567543" cy="1050792"/>
              <a:chOff x="2024743" y="1922107"/>
              <a:chExt cx="1567543" cy="1050792"/>
            </a:xfrm>
          </p:grpSpPr>
          <p:pic>
            <p:nvPicPr>
              <p:cNvPr id="15" name="Immagine 14" descr="Immagine che contiene verme, invertebrato&#10;&#10;Descrizione generata automaticamente">
                <a:extLst>
                  <a:ext uri="{FF2B5EF4-FFF2-40B4-BE49-F238E27FC236}">
                    <a16:creationId xmlns:a16="http://schemas.microsoft.com/office/drawing/2014/main" id="{A1F98DC9-6378-47EC-BA4A-934ECC1CE2B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9000" contrast="36000"/>
                        </a14:imgEffect>
                      </a14:imgLayer>
                    </a14:imgProps>
                  </a:ext>
                  <a:ext uri="{28A0092B-C50C-407E-A947-70E740481C1C}">
                    <a14:useLocalDpi xmlns:a14="http://schemas.microsoft.com/office/drawing/2010/main" val="0"/>
                  </a:ext>
                </a:extLst>
              </a:blip>
              <a:srcRect l="41881" t="46521" r="7135"/>
              <a:stretch/>
            </p:blipFill>
            <p:spPr>
              <a:xfrm>
                <a:off x="2024743" y="1922107"/>
                <a:ext cx="1567543" cy="1050792"/>
              </a:xfrm>
              <a:prstGeom prst="rect">
                <a:avLst/>
              </a:prstGeom>
              <a:ln>
                <a:solidFill>
                  <a:schemeClr val="tx1"/>
                </a:solidFill>
              </a:ln>
              <a:effectLst>
                <a:outerShdw blurRad="50800" dist="38100" dir="8100000" algn="tr" rotWithShape="0">
                  <a:prstClr val="black">
                    <a:alpha val="40000"/>
                  </a:prstClr>
                </a:outerShdw>
              </a:effectLst>
            </p:spPr>
          </p:pic>
          <p:sp>
            <p:nvSpPr>
              <p:cNvPr id="16" name="Rettangolo 15">
                <a:extLst>
                  <a:ext uri="{FF2B5EF4-FFF2-40B4-BE49-F238E27FC236}">
                    <a16:creationId xmlns:a16="http://schemas.microsoft.com/office/drawing/2014/main" id="{0B377146-7F8E-460C-83F4-AF9440811F5F}"/>
                  </a:ext>
                </a:extLst>
              </p:cNvPr>
              <p:cNvSpPr/>
              <p:nvPr/>
            </p:nvSpPr>
            <p:spPr>
              <a:xfrm>
                <a:off x="2667432" y="2283350"/>
                <a:ext cx="258074" cy="295736"/>
              </a:xfrm>
              <a:prstGeom prst="rect">
                <a:avLst/>
              </a:prstGeom>
              <a:noFill/>
              <a:ln>
                <a:solidFill>
                  <a:srgbClr val="66FF3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18" name="Connettore a gomito 17">
              <a:extLst>
                <a:ext uri="{FF2B5EF4-FFF2-40B4-BE49-F238E27FC236}">
                  <a16:creationId xmlns:a16="http://schemas.microsoft.com/office/drawing/2014/main" id="{C5382000-C36C-4107-97A5-F47DD5B97F09}"/>
                </a:ext>
              </a:extLst>
            </p:cNvPr>
            <p:cNvCxnSpPr>
              <a:cxnSpLocks/>
            </p:cNvCxnSpPr>
            <p:nvPr/>
          </p:nvCxnSpPr>
          <p:spPr>
            <a:xfrm rot="16200000" flipH="1">
              <a:off x="5811758" y="1286779"/>
              <a:ext cx="263444" cy="1119178"/>
            </a:xfrm>
            <a:prstGeom prst="bentConnector2">
              <a:avLst/>
            </a:prstGeom>
            <a:ln w="19050">
              <a:solidFill>
                <a:srgbClr val="66FF33"/>
              </a:solidFill>
              <a:prstDash val="sysDot"/>
            </a:ln>
          </p:spPr>
          <p:style>
            <a:lnRef idx="1">
              <a:schemeClr val="accent1"/>
            </a:lnRef>
            <a:fillRef idx="0">
              <a:schemeClr val="accent1"/>
            </a:fillRef>
            <a:effectRef idx="0">
              <a:schemeClr val="accent1"/>
            </a:effectRef>
            <a:fontRef idx="minor">
              <a:schemeClr val="tx1"/>
            </a:fontRef>
          </p:style>
        </p:cxnSp>
        <p:sp>
          <p:nvSpPr>
            <p:cNvPr id="22" name="CasellaDiTesto 21">
              <a:extLst>
                <a:ext uri="{FF2B5EF4-FFF2-40B4-BE49-F238E27FC236}">
                  <a16:creationId xmlns:a16="http://schemas.microsoft.com/office/drawing/2014/main" id="{51D32FF6-408B-4A42-BDB9-A03FEB98ECED}"/>
                </a:ext>
              </a:extLst>
            </p:cNvPr>
            <p:cNvSpPr txBox="1"/>
            <p:nvPr/>
          </p:nvSpPr>
          <p:spPr>
            <a:xfrm>
              <a:off x="5341161" y="3008805"/>
              <a:ext cx="1948918" cy="307777"/>
            </a:xfrm>
            <a:prstGeom prst="rect">
              <a:avLst/>
            </a:prstGeom>
            <a:noFill/>
          </p:spPr>
          <p:txBody>
            <a:bodyPr wrap="square">
              <a:spAutoFit/>
            </a:bodyPr>
            <a:lstStyle/>
            <a:p>
              <a:r>
                <a:rPr lang="en-US" sz="1400" dirty="0">
                  <a:solidFill>
                    <a:schemeClr val="accent5">
                      <a:lumMod val="50000"/>
                    </a:schemeClr>
                  </a:solidFill>
                  <a:latin typeface="+mj-lt"/>
                </a:rPr>
                <a:t>Cultured </a:t>
              </a:r>
              <a:r>
                <a:rPr lang="en-US" sz="1400" i="1" dirty="0">
                  <a:solidFill>
                    <a:schemeClr val="accent5">
                      <a:lumMod val="50000"/>
                    </a:schemeClr>
                  </a:solidFill>
                  <a:latin typeface="+mj-lt"/>
                </a:rPr>
                <a:t>X. nematophila  </a:t>
              </a:r>
              <a:endParaRPr lang="en-US" sz="1400" dirty="0">
                <a:solidFill>
                  <a:schemeClr val="accent5">
                    <a:lumMod val="50000"/>
                  </a:schemeClr>
                </a:solidFill>
              </a:endParaRPr>
            </a:p>
          </p:txBody>
        </p:sp>
      </p:grpSp>
      <p:pic>
        <p:nvPicPr>
          <p:cNvPr id="27" name="Immagine 26" descr="Immagine che contiene serbatoio, bottiglia&#10;&#10;Descrizione generata automaticamente">
            <a:extLst>
              <a:ext uri="{FF2B5EF4-FFF2-40B4-BE49-F238E27FC236}">
                <a16:creationId xmlns:a16="http://schemas.microsoft.com/office/drawing/2014/main" id="{81A413EC-8AA9-4623-9D07-192BDDC42987}"/>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6361"/>
                    </a14:imgEffect>
                  </a14:imgLayer>
                </a14:imgProps>
              </a:ext>
              <a:ext uri="{28A0092B-C50C-407E-A947-70E740481C1C}">
                <a14:useLocalDpi xmlns:a14="http://schemas.microsoft.com/office/drawing/2010/main" val="0"/>
              </a:ext>
            </a:extLst>
          </a:blip>
          <a:stretch>
            <a:fillRect/>
          </a:stretch>
        </p:blipFill>
        <p:spPr>
          <a:xfrm>
            <a:off x="4364150" y="2893215"/>
            <a:ext cx="947786" cy="1238772"/>
          </a:xfrm>
          <a:prstGeom prst="rect">
            <a:avLst/>
          </a:prstGeom>
          <a:effectLst>
            <a:outerShdw blurRad="50800" dist="38100" dir="8100000" algn="tr" rotWithShape="0">
              <a:prstClr val="black">
                <a:alpha val="40000"/>
              </a:prstClr>
            </a:outerShdw>
          </a:effectLst>
        </p:spPr>
      </p:pic>
      <p:sp>
        <p:nvSpPr>
          <p:cNvPr id="28" name="CasellaDiTesto 27">
            <a:extLst>
              <a:ext uri="{FF2B5EF4-FFF2-40B4-BE49-F238E27FC236}">
                <a16:creationId xmlns:a16="http://schemas.microsoft.com/office/drawing/2014/main" id="{94E7FE52-56E5-4E0E-8E0F-6175B5356422}"/>
              </a:ext>
            </a:extLst>
          </p:cNvPr>
          <p:cNvSpPr txBox="1"/>
          <p:nvPr/>
        </p:nvSpPr>
        <p:spPr>
          <a:xfrm>
            <a:off x="5050009" y="1913511"/>
            <a:ext cx="2576926" cy="923330"/>
          </a:xfrm>
          <a:prstGeom prst="rect">
            <a:avLst/>
          </a:prstGeom>
          <a:noFill/>
        </p:spPr>
        <p:txBody>
          <a:bodyPr wrap="square">
            <a:spAutoFit/>
          </a:bodyPr>
          <a:lstStyle/>
          <a:p>
            <a:r>
              <a:rPr lang="en-US" dirty="0">
                <a:solidFill>
                  <a:schemeClr val="accent5">
                    <a:lumMod val="50000"/>
                  </a:schemeClr>
                </a:solidFill>
                <a:latin typeface="+mj-lt"/>
              </a:rPr>
              <a:t>Secretions (Sec</a:t>
            </a:r>
            <a:r>
              <a:rPr lang="en-US" baseline="-25000" dirty="0">
                <a:solidFill>
                  <a:schemeClr val="accent5">
                    <a:lumMod val="50000"/>
                  </a:schemeClr>
                </a:solidFill>
                <a:latin typeface="+mj-lt"/>
              </a:rPr>
              <a:t>Xn</a:t>
            </a:r>
            <a:r>
              <a:rPr lang="en-US" dirty="0">
                <a:solidFill>
                  <a:schemeClr val="accent5">
                    <a:lumMod val="50000"/>
                  </a:schemeClr>
                </a:solidFill>
                <a:latin typeface="+mj-lt"/>
              </a:rPr>
              <a:t>) were obtained by 24h cultures of isolated </a:t>
            </a:r>
            <a:r>
              <a:rPr lang="en-US" i="1" dirty="0">
                <a:solidFill>
                  <a:schemeClr val="accent5">
                    <a:lumMod val="50000"/>
                  </a:schemeClr>
                </a:solidFill>
                <a:latin typeface="+mj-lt"/>
              </a:rPr>
              <a:t>X. nematophila  </a:t>
            </a:r>
            <a:endParaRPr lang="en-US" dirty="0">
              <a:solidFill>
                <a:schemeClr val="accent5">
                  <a:lumMod val="50000"/>
                </a:schemeClr>
              </a:solidFill>
            </a:endParaRPr>
          </a:p>
        </p:txBody>
      </p:sp>
      <p:sp>
        <p:nvSpPr>
          <p:cNvPr id="29" name="CasellaDiTesto 28">
            <a:extLst>
              <a:ext uri="{FF2B5EF4-FFF2-40B4-BE49-F238E27FC236}">
                <a16:creationId xmlns:a16="http://schemas.microsoft.com/office/drawing/2014/main" id="{87C184FB-C9CC-4C59-8EF5-38B3F2F660DA}"/>
              </a:ext>
            </a:extLst>
          </p:cNvPr>
          <p:cNvSpPr txBox="1"/>
          <p:nvPr/>
        </p:nvSpPr>
        <p:spPr>
          <a:xfrm>
            <a:off x="1426876" y="4483124"/>
            <a:ext cx="4961457" cy="1077218"/>
          </a:xfrm>
          <a:prstGeom prst="rect">
            <a:avLst/>
          </a:prstGeom>
          <a:noFill/>
        </p:spPr>
        <p:txBody>
          <a:bodyPr wrap="square">
            <a:spAutoFit/>
          </a:bodyPr>
          <a:lstStyle/>
          <a:p>
            <a:r>
              <a:rPr lang="en-US" dirty="0">
                <a:solidFill>
                  <a:schemeClr val="accent5">
                    <a:lumMod val="50000"/>
                  </a:schemeClr>
                </a:solidFill>
              </a:rPr>
              <a:t>The protein content of Xn secretions was analyzed </a:t>
            </a:r>
          </a:p>
          <a:p>
            <a:r>
              <a:rPr lang="en-US" dirty="0">
                <a:solidFill>
                  <a:schemeClr val="accent5">
                    <a:lumMod val="50000"/>
                  </a:schemeClr>
                </a:solidFill>
              </a:rPr>
              <a:t>by SDS-PAGE</a:t>
            </a:r>
          </a:p>
          <a:p>
            <a:r>
              <a:rPr lang="en-US" sz="1400" dirty="0">
                <a:solidFill>
                  <a:schemeClr val="accent5">
                    <a:lumMod val="50000"/>
                  </a:schemeClr>
                </a:solidFill>
              </a:rPr>
              <a:t>S: standard molecular weights, M: culture medium, </a:t>
            </a:r>
          </a:p>
          <a:p>
            <a:r>
              <a:rPr lang="en-US" sz="1400" dirty="0">
                <a:solidFill>
                  <a:schemeClr val="accent5">
                    <a:lumMod val="50000"/>
                  </a:schemeClr>
                </a:solidFill>
              </a:rPr>
              <a:t>Sec</a:t>
            </a:r>
            <a:r>
              <a:rPr lang="en-US" sz="1400" baseline="-25000" dirty="0">
                <a:solidFill>
                  <a:schemeClr val="accent5">
                    <a:lumMod val="50000"/>
                  </a:schemeClr>
                </a:solidFill>
              </a:rPr>
              <a:t>Xn</a:t>
            </a:r>
            <a:r>
              <a:rPr lang="en-US" sz="1400" dirty="0">
                <a:solidFill>
                  <a:schemeClr val="accent5">
                    <a:lumMod val="50000"/>
                  </a:schemeClr>
                </a:solidFill>
              </a:rPr>
              <a:t>: </a:t>
            </a:r>
            <a:r>
              <a:rPr lang="en-US" sz="1400" i="1" dirty="0">
                <a:solidFill>
                  <a:schemeClr val="accent5">
                    <a:lumMod val="50000"/>
                  </a:schemeClr>
                </a:solidFill>
              </a:rPr>
              <a:t>X. nematophila </a:t>
            </a:r>
            <a:r>
              <a:rPr lang="en-US" sz="1400" dirty="0">
                <a:solidFill>
                  <a:schemeClr val="accent5">
                    <a:lumMod val="50000"/>
                  </a:schemeClr>
                </a:solidFill>
              </a:rPr>
              <a:t>secretions</a:t>
            </a:r>
          </a:p>
        </p:txBody>
      </p:sp>
      <p:grpSp>
        <p:nvGrpSpPr>
          <p:cNvPr id="51" name="Gruppo 50">
            <a:extLst>
              <a:ext uri="{FF2B5EF4-FFF2-40B4-BE49-F238E27FC236}">
                <a16:creationId xmlns:a16="http://schemas.microsoft.com/office/drawing/2014/main" id="{9E53E328-8DD1-4155-B87B-F458EB83CA1E}"/>
              </a:ext>
            </a:extLst>
          </p:cNvPr>
          <p:cNvGrpSpPr/>
          <p:nvPr/>
        </p:nvGrpSpPr>
        <p:grpSpPr>
          <a:xfrm>
            <a:off x="6473270" y="3610720"/>
            <a:ext cx="1579585" cy="2531383"/>
            <a:chOff x="6495848" y="3307967"/>
            <a:chExt cx="1579585" cy="2531383"/>
          </a:xfrm>
        </p:grpSpPr>
        <p:pic>
          <p:nvPicPr>
            <p:cNvPr id="31" name="Immagine 30" descr="Immagine che contiene testo, vicino&#10;&#10;Descrizione generata automaticamente">
              <a:extLst>
                <a:ext uri="{FF2B5EF4-FFF2-40B4-BE49-F238E27FC236}">
                  <a16:creationId xmlns:a16="http://schemas.microsoft.com/office/drawing/2014/main" id="{43A07FEF-F5A1-4010-A06A-4B33ABBB8BA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163" r="3452"/>
            <a:stretch/>
          </p:blipFill>
          <p:spPr>
            <a:xfrm flipH="1">
              <a:off x="6785112" y="3307967"/>
              <a:ext cx="926346" cy="2287843"/>
            </a:xfrm>
            <a:prstGeom prst="rect">
              <a:avLst/>
            </a:prstGeom>
            <a:ln>
              <a:solidFill>
                <a:schemeClr val="tx1"/>
              </a:solidFill>
            </a:ln>
          </p:spPr>
        </p:pic>
        <p:sp>
          <p:nvSpPr>
            <p:cNvPr id="32" name="CasellaDiTesto 31">
              <a:extLst>
                <a:ext uri="{FF2B5EF4-FFF2-40B4-BE49-F238E27FC236}">
                  <a16:creationId xmlns:a16="http://schemas.microsoft.com/office/drawing/2014/main" id="{DD5B8B58-EDF7-419E-AB49-F122C36B6764}"/>
                </a:ext>
              </a:extLst>
            </p:cNvPr>
            <p:cNvSpPr txBox="1"/>
            <p:nvPr/>
          </p:nvSpPr>
          <p:spPr>
            <a:xfrm>
              <a:off x="7655125" y="3408004"/>
              <a:ext cx="420308" cy="276999"/>
            </a:xfrm>
            <a:prstGeom prst="rect">
              <a:avLst/>
            </a:prstGeom>
            <a:noFill/>
          </p:spPr>
          <p:txBody>
            <a:bodyPr wrap="none" rtlCol="0">
              <a:spAutoFit/>
            </a:bodyPr>
            <a:lstStyle/>
            <a:p>
              <a:r>
                <a:rPr lang="it-IT" sz="1200" dirty="0"/>
                <a:t>150</a:t>
              </a:r>
            </a:p>
          </p:txBody>
        </p:sp>
        <p:sp>
          <p:nvSpPr>
            <p:cNvPr id="33" name="CasellaDiTesto 32">
              <a:extLst>
                <a:ext uri="{FF2B5EF4-FFF2-40B4-BE49-F238E27FC236}">
                  <a16:creationId xmlns:a16="http://schemas.microsoft.com/office/drawing/2014/main" id="{66BC814C-EE90-47D9-B2B2-25FF35F27FE7}"/>
                </a:ext>
              </a:extLst>
            </p:cNvPr>
            <p:cNvSpPr txBox="1"/>
            <p:nvPr/>
          </p:nvSpPr>
          <p:spPr>
            <a:xfrm>
              <a:off x="7655125" y="3591687"/>
              <a:ext cx="420308" cy="276999"/>
            </a:xfrm>
            <a:prstGeom prst="rect">
              <a:avLst/>
            </a:prstGeom>
            <a:noFill/>
          </p:spPr>
          <p:txBody>
            <a:bodyPr wrap="none" rtlCol="0">
              <a:spAutoFit/>
            </a:bodyPr>
            <a:lstStyle/>
            <a:p>
              <a:r>
                <a:rPr lang="it-IT" sz="1200" dirty="0"/>
                <a:t>100</a:t>
              </a:r>
            </a:p>
          </p:txBody>
        </p:sp>
        <p:sp>
          <p:nvSpPr>
            <p:cNvPr id="34" name="CasellaDiTesto 33">
              <a:extLst>
                <a:ext uri="{FF2B5EF4-FFF2-40B4-BE49-F238E27FC236}">
                  <a16:creationId xmlns:a16="http://schemas.microsoft.com/office/drawing/2014/main" id="{0D8CB52A-EB05-43B1-BB65-EEC6CCF2552E}"/>
                </a:ext>
              </a:extLst>
            </p:cNvPr>
            <p:cNvSpPr txBox="1"/>
            <p:nvPr/>
          </p:nvSpPr>
          <p:spPr>
            <a:xfrm>
              <a:off x="7655125" y="3809156"/>
              <a:ext cx="341760" cy="276999"/>
            </a:xfrm>
            <a:prstGeom prst="rect">
              <a:avLst/>
            </a:prstGeom>
            <a:noFill/>
          </p:spPr>
          <p:txBody>
            <a:bodyPr wrap="none" rtlCol="0">
              <a:spAutoFit/>
            </a:bodyPr>
            <a:lstStyle/>
            <a:p>
              <a:r>
                <a:rPr lang="it-IT" sz="1200" dirty="0"/>
                <a:t>70</a:t>
              </a:r>
            </a:p>
          </p:txBody>
        </p:sp>
        <p:sp>
          <p:nvSpPr>
            <p:cNvPr id="35" name="CasellaDiTesto 34">
              <a:extLst>
                <a:ext uri="{FF2B5EF4-FFF2-40B4-BE49-F238E27FC236}">
                  <a16:creationId xmlns:a16="http://schemas.microsoft.com/office/drawing/2014/main" id="{367E10DE-39E7-43B6-9727-9DED902BE7AB}"/>
                </a:ext>
              </a:extLst>
            </p:cNvPr>
            <p:cNvSpPr txBox="1"/>
            <p:nvPr/>
          </p:nvSpPr>
          <p:spPr>
            <a:xfrm>
              <a:off x="7655125" y="4075739"/>
              <a:ext cx="341760" cy="276999"/>
            </a:xfrm>
            <a:prstGeom prst="rect">
              <a:avLst/>
            </a:prstGeom>
            <a:noFill/>
          </p:spPr>
          <p:txBody>
            <a:bodyPr wrap="none" rtlCol="0">
              <a:spAutoFit/>
            </a:bodyPr>
            <a:lstStyle/>
            <a:p>
              <a:r>
                <a:rPr lang="it-IT" sz="1200" dirty="0"/>
                <a:t>50</a:t>
              </a:r>
            </a:p>
          </p:txBody>
        </p:sp>
        <p:sp>
          <p:nvSpPr>
            <p:cNvPr id="36" name="CasellaDiTesto 35">
              <a:extLst>
                <a:ext uri="{FF2B5EF4-FFF2-40B4-BE49-F238E27FC236}">
                  <a16:creationId xmlns:a16="http://schemas.microsoft.com/office/drawing/2014/main" id="{A550DD83-B8D9-4EE4-AA68-EF3EFC5762A3}"/>
                </a:ext>
              </a:extLst>
            </p:cNvPr>
            <p:cNvSpPr txBox="1"/>
            <p:nvPr/>
          </p:nvSpPr>
          <p:spPr>
            <a:xfrm>
              <a:off x="7655125" y="4285429"/>
              <a:ext cx="341760" cy="276999"/>
            </a:xfrm>
            <a:prstGeom prst="rect">
              <a:avLst/>
            </a:prstGeom>
            <a:noFill/>
          </p:spPr>
          <p:txBody>
            <a:bodyPr wrap="none" rtlCol="0">
              <a:spAutoFit/>
            </a:bodyPr>
            <a:lstStyle/>
            <a:p>
              <a:r>
                <a:rPr lang="it-IT" sz="1200" dirty="0"/>
                <a:t>40</a:t>
              </a:r>
            </a:p>
          </p:txBody>
        </p:sp>
        <p:sp>
          <p:nvSpPr>
            <p:cNvPr id="37" name="CasellaDiTesto 36">
              <a:extLst>
                <a:ext uri="{FF2B5EF4-FFF2-40B4-BE49-F238E27FC236}">
                  <a16:creationId xmlns:a16="http://schemas.microsoft.com/office/drawing/2014/main" id="{59750810-CF1F-4C19-8D71-872C0CD9D9E2}"/>
                </a:ext>
              </a:extLst>
            </p:cNvPr>
            <p:cNvSpPr txBox="1"/>
            <p:nvPr/>
          </p:nvSpPr>
          <p:spPr>
            <a:xfrm>
              <a:off x="7655125" y="4623635"/>
              <a:ext cx="341760" cy="276999"/>
            </a:xfrm>
            <a:prstGeom prst="rect">
              <a:avLst/>
            </a:prstGeom>
            <a:noFill/>
          </p:spPr>
          <p:txBody>
            <a:bodyPr wrap="none" rtlCol="0">
              <a:spAutoFit/>
            </a:bodyPr>
            <a:lstStyle/>
            <a:p>
              <a:r>
                <a:rPr lang="it-IT" sz="1200" dirty="0"/>
                <a:t>30</a:t>
              </a:r>
            </a:p>
          </p:txBody>
        </p:sp>
        <p:sp>
          <p:nvSpPr>
            <p:cNvPr id="38" name="CasellaDiTesto 37">
              <a:extLst>
                <a:ext uri="{FF2B5EF4-FFF2-40B4-BE49-F238E27FC236}">
                  <a16:creationId xmlns:a16="http://schemas.microsoft.com/office/drawing/2014/main" id="{4D9B6E5B-853C-42AE-8A64-44E91DA400F6}"/>
                </a:ext>
              </a:extLst>
            </p:cNvPr>
            <p:cNvSpPr txBox="1"/>
            <p:nvPr/>
          </p:nvSpPr>
          <p:spPr>
            <a:xfrm>
              <a:off x="7655125" y="4959051"/>
              <a:ext cx="341760" cy="276999"/>
            </a:xfrm>
            <a:prstGeom prst="rect">
              <a:avLst/>
            </a:prstGeom>
            <a:noFill/>
          </p:spPr>
          <p:txBody>
            <a:bodyPr wrap="none" rtlCol="0">
              <a:spAutoFit/>
            </a:bodyPr>
            <a:lstStyle/>
            <a:p>
              <a:r>
                <a:rPr lang="it-IT" sz="1200" dirty="0"/>
                <a:t>20</a:t>
              </a:r>
            </a:p>
          </p:txBody>
        </p:sp>
        <p:sp>
          <p:nvSpPr>
            <p:cNvPr id="39" name="CasellaDiTesto 38">
              <a:extLst>
                <a:ext uri="{FF2B5EF4-FFF2-40B4-BE49-F238E27FC236}">
                  <a16:creationId xmlns:a16="http://schemas.microsoft.com/office/drawing/2014/main" id="{456FC1F0-3BFE-40CC-AFCA-8DD96CA578FF}"/>
                </a:ext>
              </a:extLst>
            </p:cNvPr>
            <p:cNvSpPr txBox="1"/>
            <p:nvPr/>
          </p:nvSpPr>
          <p:spPr>
            <a:xfrm>
              <a:off x="7655125" y="5224912"/>
              <a:ext cx="341760" cy="276999"/>
            </a:xfrm>
            <a:prstGeom prst="rect">
              <a:avLst/>
            </a:prstGeom>
            <a:noFill/>
          </p:spPr>
          <p:txBody>
            <a:bodyPr wrap="none" rtlCol="0">
              <a:spAutoFit/>
            </a:bodyPr>
            <a:lstStyle/>
            <a:p>
              <a:r>
                <a:rPr lang="it-IT" sz="1200" dirty="0"/>
                <a:t>15</a:t>
              </a:r>
            </a:p>
          </p:txBody>
        </p:sp>
        <p:sp>
          <p:nvSpPr>
            <p:cNvPr id="40" name="CasellaDiTesto 39">
              <a:extLst>
                <a:ext uri="{FF2B5EF4-FFF2-40B4-BE49-F238E27FC236}">
                  <a16:creationId xmlns:a16="http://schemas.microsoft.com/office/drawing/2014/main" id="{7B1C77F8-3074-4A47-AA00-17CF06AEBBD3}"/>
                </a:ext>
              </a:extLst>
            </p:cNvPr>
            <p:cNvSpPr txBox="1"/>
            <p:nvPr/>
          </p:nvSpPr>
          <p:spPr>
            <a:xfrm>
              <a:off x="7655125" y="5378044"/>
              <a:ext cx="341760" cy="276999"/>
            </a:xfrm>
            <a:prstGeom prst="rect">
              <a:avLst/>
            </a:prstGeom>
            <a:noFill/>
          </p:spPr>
          <p:txBody>
            <a:bodyPr wrap="none" rtlCol="0">
              <a:spAutoFit/>
            </a:bodyPr>
            <a:lstStyle/>
            <a:p>
              <a:r>
                <a:rPr lang="it-IT" sz="1200" dirty="0"/>
                <a:t>10</a:t>
              </a:r>
            </a:p>
          </p:txBody>
        </p:sp>
        <p:sp>
          <p:nvSpPr>
            <p:cNvPr id="41" name="CasellaDiTesto 40">
              <a:extLst>
                <a:ext uri="{FF2B5EF4-FFF2-40B4-BE49-F238E27FC236}">
                  <a16:creationId xmlns:a16="http://schemas.microsoft.com/office/drawing/2014/main" id="{8E4EA684-374D-47AA-AE38-3C1C54687707}"/>
                </a:ext>
              </a:extLst>
            </p:cNvPr>
            <p:cNvSpPr txBox="1"/>
            <p:nvPr/>
          </p:nvSpPr>
          <p:spPr>
            <a:xfrm>
              <a:off x="6495848" y="4231456"/>
              <a:ext cx="341760" cy="276999"/>
            </a:xfrm>
            <a:prstGeom prst="rect">
              <a:avLst/>
            </a:prstGeom>
            <a:noFill/>
          </p:spPr>
          <p:txBody>
            <a:bodyPr wrap="none" rtlCol="0">
              <a:spAutoFit/>
            </a:bodyPr>
            <a:lstStyle/>
            <a:p>
              <a:r>
                <a:rPr lang="it-IT" sz="1200" dirty="0"/>
                <a:t>42</a:t>
              </a:r>
            </a:p>
          </p:txBody>
        </p:sp>
        <p:sp>
          <p:nvSpPr>
            <p:cNvPr id="42" name="CasellaDiTesto 41">
              <a:extLst>
                <a:ext uri="{FF2B5EF4-FFF2-40B4-BE49-F238E27FC236}">
                  <a16:creationId xmlns:a16="http://schemas.microsoft.com/office/drawing/2014/main" id="{21708FD3-9BC5-41AE-B361-59A9E835BD64}"/>
                </a:ext>
              </a:extLst>
            </p:cNvPr>
            <p:cNvSpPr txBox="1"/>
            <p:nvPr/>
          </p:nvSpPr>
          <p:spPr>
            <a:xfrm>
              <a:off x="6495848" y="4418341"/>
              <a:ext cx="341760" cy="276999"/>
            </a:xfrm>
            <a:prstGeom prst="rect">
              <a:avLst/>
            </a:prstGeom>
            <a:noFill/>
          </p:spPr>
          <p:txBody>
            <a:bodyPr wrap="none" rtlCol="0">
              <a:spAutoFit/>
            </a:bodyPr>
            <a:lstStyle/>
            <a:p>
              <a:r>
                <a:rPr lang="it-IT" sz="1200" dirty="0"/>
                <a:t>35</a:t>
              </a:r>
            </a:p>
          </p:txBody>
        </p:sp>
        <p:sp>
          <p:nvSpPr>
            <p:cNvPr id="43" name="CasellaDiTesto 42">
              <a:extLst>
                <a:ext uri="{FF2B5EF4-FFF2-40B4-BE49-F238E27FC236}">
                  <a16:creationId xmlns:a16="http://schemas.microsoft.com/office/drawing/2014/main" id="{6A713119-D6E7-4016-9177-50A72281084E}"/>
                </a:ext>
              </a:extLst>
            </p:cNvPr>
            <p:cNvSpPr txBox="1"/>
            <p:nvPr/>
          </p:nvSpPr>
          <p:spPr>
            <a:xfrm>
              <a:off x="6495848" y="4688656"/>
              <a:ext cx="341760" cy="276999"/>
            </a:xfrm>
            <a:prstGeom prst="rect">
              <a:avLst/>
            </a:prstGeom>
            <a:noFill/>
          </p:spPr>
          <p:txBody>
            <a:bodyPr wrap="none" rtlCol="0">
              <a:spAutoFit/>
            </a:bodyPr>
            <a:lstStyle/>
            <a:p>
              <a:r>
                <a:rPr lang="it-IT" sz="1200" dirty="0"/>
                <a:t>28</a:t>
              </a:r>
            </a:p>
          </p:txBody>
        </p:sp>
        <p:sp>
          <p:nvSpPr>
            <p:cNvPr id="44" name="CasellaDiTesto 43">
              <a:extLst>
                <a:ext uri="{FF2B5EF4-FFF2-40B4-BE49-F238E27FC236}">
                  <a16:creationId xmlns:a16="http://schemas.microsoft.com/office/drawing/2014/main" id="{59083D77-B988-4A1B-8392-EED0F411A352}"/>
                </a:ext>
              </a:extLst>
            </p:cNvPr>
            <p:cNvSpPr txBox="1"/>
            <p:nvPr/>
          </p:nvSpPr>
          <p:spPr>
            <a:xfrm>
              <a:off x="6495848" y="4918902"/>
              <a:ext cx="341760" cy="276999"/>
            </a:xfrm>
            <a:prstGeom prst="rect">
              <a:avLst/>
            </a:prstGeom>
            <a:noFill/>
          </p:spPr>
          <p:txBody>
            <a:bodyPr wrap="none" rtlCol="0">
              <a:spAutoFit/>
            </a:bodyPr>
            <a:lstStyle/>
            <a:p>
              <a:r>
                <a:rPr lang="it-IT" sz="1200" dirty="0"/>
                <a:t>21</a:t>
              </a:r>
            </a:p>
          </p:txBody>
        </p:sp>
        <p:sp>
          <p:nvSpPr>
            <p:cNvPr id="45" name="CasellaDiTesto 44">
              <a:extLst>
                <a:ext uri="{FF2B5EF4-FFF2-40B4-BE49-F238E27FC236}">
                  <a16:creationId xmlns:a16="http://schemas.microsoft.com/office/drawing/2014/main" id="{0D42829E-49AA-4E56-9877-93CB8B3DABD9}"/>
                </a:ext>
              </a:extLst>
            </p:cNvPr>
            <p:cNvSpPr txBox="1"/>
            <p:nvPr/>
          </p:nvSpPr>
          <p:spPr>
            <a:xfrm>
              <a:off x="6495848" y="5182664"/>
              <a:ext cx="341760" cy="276999"/>
            </a:xfrm>
            <a:prstGeom prst="rect">
              <a:avLst/>
            </a:prstGeom>
            <a:noFill/>
          </p:spPr>
          <p:txBody>
            <a:bodyPr wrap="none" rtlCol="0">
              <a:spAutoFit/>
            </a:bodyPr>
            <a:lstStyle/>
            <a:p>
              <a:r>
                <a:rPr lang="it-IT" sz="1200" dirty="0"/>
                <a:t>16</a:t>
              </a:r>
            </a:p>
          </p:txBody>
        </p:sp>
        <p:sp>
          <p:nvSpPr>
            <p:cNvPr id="46" name="CasellaDiTesto 45">
              <a:extLst>
                <a:ext uri="{FF2B5EF4-FFF2-40B4-BE49-F238E27FC236}">
                  <a16:creationId xmlns:a16="http://schemas.microsoft.com/office/drawing/2014/main" id="{4E60111C-5CFF-4290-85A0-B9E5423B7DBE}"/>
                </a:ext>
              </a:extLst>
            </p:cNvPr>
            <p:cNvSpPr txBox="1"/>
            <p:nvPr/>
          </p:nvSpPr>
          <p:spPr>
            <a:xfrm>
              <a:off x="6495848" y="5310725"/>
              <a:ext cx="341760" cy="276999"/>
            </a:xfrm>
            <a:prstGeom prst="rect">
              <a:avLst/>
            </a:prstGeom>
            <a:noFill/>
          </p:spPr>
          <p:txBody>
            <a:bodyPr wrap="none" rtlCol="0">
              <a:spAutoFit/>
            </a:bodyPr>
            <a:lstStyle/>
            <a:p>
              <a:r>
                <a:rPr lang="it-IT" sz="1200" dirty="0"/>
                <a:t>12</a:t>
              </a:r>
            </a:p>
          </p:txBody>
        </p:sp>
        <p:sp>
          <p:nvSpPr>
            <p:cNvPr id="47" name="CasellaDiTesto 46">
              <a:extLst>
                <a:ext uri="{FF2B5EF4-FFF2-40B4-BE49-F238E27FC236}">
                  <a16:creationId xmlns:a16="http://schemas.microsoft.com/office/drawing/2014/main" id="{C819A9CD-7B10-47A4-B01E-7BCA6FF041C5}"/>
                </a:ext>
              </a:extLst>
            </p:cNvPr>
            <p:cNvSpPr txBox="1"/>
            <p:nvPr/>
          </p:nvSpPr>
          <p:spPr>
            <a:xfrm>
              <a:off x="6495848" y="4116319"/>
              <a:ext cx="341760" cy="276999"/>
            </a:xfrm>
            <a:prstGeom prst="rect">
              <a:avLst/>
            </a:prstGeom>
            <a:noFill/>
          </p:spPr>
          <p:txBody>
            <a:bodyPr wrap="none" rtlCol="0">
              <a:spAutoFit/>
            </a:bodyPr>
            <a:lstStyle/>
            <a:p>
              <a:r>
                <a:rPr lang="it-IT" sz="1200" dirty="0"/>
                <a:t>45</a:t>
              </a:r>
            </a:p>
          </p:txBody>
        </p:sp>
        <p:sp>
          <p:nvSpPr>
            <p:cNvPr id="48" name="CasellaDiTesto 47">
              <a:extLst>
                <a:ext uri="{FF2B5EF4-FFF2-40B4-BE49-F238E27FC236}">
                  <a16:creationId xmlns:a16="http://schemas.microsoft.com/office/drawing/2014/main" id="{AF2C18DD-8BC9-45C3-9877-413C02C2B124}"/>
                </a:ext>
              </a:extLst>
            </p:cNvPr>
            <p:cNvSpPr txBox="1"/>
            <p:nvPr/>
          </p:nvSpPr>
          <p:spPr>
            <a:xfrm>
              <a:off x="6829222" y="5562351"/>
              <a:ext cx="954107" cy="276999"/>
            </a:xfrm>
            <a:prstGeom prst="rect">
              <a:avLst/>
            </a:prstGeom>
            <a:noFill/>
          </p:spPr>
          <p:txBody>
            <a:bodyPr wrap="none" rtlCol="0">
              <a:spAutoFit/>
            </a:bodyPr>
            <a:lstStyle/>
            <a:p>
              <a:r>
                <a:rPr lang="it-IT" sz="1200" dirty="0"/>
                <a:t>S     M  Sec</a:t>
              </a:r>
              <a:r>
                <a:rPr lang="it-IT" sz="1200" baseline="-25000" dirty="0"/>
                <a:t>Xn</a:t>
              </a:r>
            </a:p>
          </p:txBody>
        </p:sp>
      </p:grpSp>
      <p:cxnSp>
        <p:nvCxnSpPr>
          <p:cNvPr id="53" name="Connettore a gomito 52">
            <a:extLst>
              <a:ext uri="{FF2B5EF4-FFF2-40B4-BE49-F238E27FC236}">
                <a16:creationId xmlns:a16="http://schemas.microsoft.com/office/drawing/2014/main" id="{3243D456-009D-4080-BC44-8B1B691847E9}"/>
              </a:ext>
            </a:extLst>
          </p:cNvPr>
          <p:cNvCxnSpPr>
            <a:cxnSpLocks/>
          </p:cNvCxnSpPr>
          <p:nvPr/>
        </p:nvCxnSpPr>
        <p:spPr>
          <a:xfrm>
            <a:off x="5127776" y="3176977"/>
            <a:ext cx="2375256" cy="392287"/>
          </a:xfrm>
          <a:prstGeom prst="bentConnector3">
            <a:avLst>
              <a:gd name="adj1" fmla="val 99934"/>
            </a:avLst>
          </a:prstGeom>
          <a:ln>
            <a:tailEnd type="triangle"/>
          </a:ln>
        </p:spPr>
        <p:style>
          <a:lnRef idx="1">
            <a:schemeClr val="accent2"/>
          </a:lnRef>
          <a:fillRef idx="0">
            <a:schemeClr val="accent2"/>
          </a:fillRef>
          <a:effectRef idx="0">
            <a:schemeClr val="accent2"/>
          </a:effectRef>
          <a:fontRef idx="minor">
            <a:schemeClr val="tx1"/>
          </a:fontRef>
        </p:style>
      </p:cxnSp>
      <p:pic>
        <p:nvPicPr>
          <p:cNvPr id="5" name="Audio 4">
            <a:hlinkClick r:id="" action="ppaction://media"/>
            <a:extLst>
              <a:ext uri="{FF2B5EF4-FFF2-40B4-BE49-F238E27FC236}">
                <a16:creationId xmlns:a16="http://schemas.microsoft.com/office/drawing/2014/main" id="{0922D005-1808-489C-8189-4A812AF41A2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4329880"/>
      </p:ext>
    </p:extLst>
  </p:cSld>
  <p:clrMapOvr>
    <a:masterClrMapping/>
  </p:clrMapOvr>
  <mc:AlternateContent xmlns:mc="http://schemas.openxmlformats.org/markup-compatibility/2006">
    <mc:Choice xmlns:p14="http://schemas.microsoft.com/office/powerpoint/2010/main" Requires="p14">
      <p:transition spd="slow" p14:dur="2000" advTm="25000"/>
    </mc:Choice>
    <mc:Fallback>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Retrospettivo">
  <a:themeElements>
    <a:clrScheme name="Retrospettivo">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ttiv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ttivo">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docProps/app.xml><?xml version="1.0" encoding="utf-8"?>
<Properties xmlns="http://schemas.openxmlformats.org/officeDocument/2006/extended-properties" xmlns:vt="http://schemas.openxmlformats.org/officeDocument/2006/docPropsVTypes">
  <Template>Retrospect</Template>
  <TotalTime>1456</TotalTime>
  <Words>1291</Words>
  <Application>Microsoft Office PowerPoint</Application>
  <PresentationFormat>Presentazione su schermo (4:3)</PresentationFormat>
  <Paragraphs>189</Paragraphs>
  <Slides>16</Slides>
  <Notes>0</Notes>
  <HiddenSlides>0</HiddenSlides>
  <MMClips>16</MMClips>
  <ScaleCrop>false</ScaleCrop>
  <HeadingPairs>
    <vt:vector size="8" baseType="variant">
      <vt:variant>
        <vt:lpstr>Caratteri utilizzati</vt:lpstr>
      </vt:variant>
      <vt:variant>
        <vt:i4>3</vt:i4>
      </vt:variant>
      <vt:variant>
        <vt:lpstr>Tema</vt:lpstr>
      </vt:variant>
      <vt:variant>
        <vt:i4>1</vt:i4>
      </vt:variant>
      <vt:variant>
        <vt:lpstr>Server OLE incorporati</vt:lpstr>
      </vt:variant>
      <vt:variant>
        <vt:i4>1</vt:i4>
      </vt:variant>
      <vt:variant>
        <vt:lpstr>Titoli diapositive</vt:lpstr>
      </vt:variant>
      <vt:variant>
        <vt:i4>16</vt:i4>
      </vt:variant>
    </vt:vector>
  </HeadingPairs>
  <TitlesOfParts>
    <vt:vector size="21" baseType="lpstr">
      <vt:lpstr>Arial</vt:lpstr>
      <vt:lpstr>Calibri</vt:lpstr>
      <vt:lpstr>Calibri Light</vt:lpstr>
      <vt:lpstr>Retrospettivo</vt:lpstr>
      <vt:lpstr>Prism 8</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Maurizio Francesco Brivio</dc:creator>
  <cp:lastModifiedBy>Brivio Maurizio Francesco</cp:lastModifiedBy>
  <cp:revision>288</cp:revision>
  <dcterms:created xsi:type="dcterms:W3CDTF">2014-09-17T08:32:55Z</dcterms:created>
  <dcterms:modified xsi:type="dcterms:W3CDTF">2021-06-04T13:48:01Z</dcterms:modified>
</cp:coreProperties>
</file>