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60" r:id="rId2"/>
    <p:sldId id="258" r:id="rId3"/>
    <p:sldId id="265" r:id="rId4"/>
    <p:sldId id="287" r:id="rId5"/>
    <p:sldId id="289" r:id="rId6"/>
    <p:sldId id="291" r:id="rId7"/>
    <p:sldId id="293" r:id="rId8"/>
    <p:sldId id="308" r:id="rId9"/>
    <p:sldId id="302" r:id="rId10"/>
    <p:sldId id="303" r:id="rId11"/>
    <p:sldId id="306" r:id="rId12"/>
    <p:sldId id="310" r:id="rId13"/>
    <p:sldId id="311" r:id="rId14"/>
    <p:sldId id="279" r:id="rId15"/>
    <p:sldId id="312" r:id="rId16"/>
    <p:sldId id="313" r:id="rId17"/>
    <p:sldId id="314" r:id="rId18"/>
    <p:sldId id="315" r:id="rId19"/>
    <p:sldId id="316" r:id="rId20"/>
    <p:sldId id="28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138" y="-36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B28A5-95D6-4E77-89E4-B8A36D9C0DD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N"/>
        </a:p>
      </dgm:t>
    </dgm:pt>
    <dgm:pt modelId="{CA923D90-3498-4753-B58C-D3617DA10937}">
      <dgm:prSet phldrT="[Text]"/>
      <dgm:spPr>
        <a:solidFill>
          <a:srgbClr val="92D050"/>
        </a:solidFill>
      </dgm:spPr>
      <dgm:t>
        <a:bodyPr/>
        <a:lstStyle/>
        <a:p>
          <a:r>
            <a:rPr lang="en-US" dirty="0" smtClean="0"/>
            <a:t>1</a:t>
          </a:r>
          <a:endParaRPr lang="en-IN" dirty="0"/>
        </a:p>
      </dgm:t>
    </dgm:pt>
    <dgm:pt modelId="{E058C4EB-A192-48C4-B880-2CA6A6558F60}" type="parTrans" cxnId="{9E053A03-3125-4C7F-9743-ADE127808035}">
      <dgm:prSet/>
      <dgm:spPr/>
      <dgm:t>
        <a:bodyPr/>
        <a:lstStyle/>
        <a:p>
          <a:endParaRPr lang="en-IN"/>
        </a:p>
      </dgm:t>
    </dgm:pt>
    <dgm:pt modelId="{0BAADD8B-100F-4217-8824-468A23AE7BD3}" type="sibTrans" cxnId="{9E053A03-3125-4C7F-9743-ADE127808035}">
      <dgm:prSet/>
      <dgm:spPr/>
      <dgm:t>
        <a:bodyPr/>
        <a:lstStyle/>
        <a:p>
          <a:endParaRPr lang="en-IN"/>
        </a:p>
      </dgm:t>
    </dgm:pt>
    <dgm:pt modelId="{3728E19D-27E4-4EC8-9D48-82D76FF8066C}">
      <dgm:prSet phldrT="[Text]" custT="1"/>
      <dgm:spPr/>
      <dgm:t>
        <a:bodyPr/>
        <a:lstStyle/>
        <a:p>
          <a:r>
            <a:rPr lang="en-IN" sz="3600" b="1" dirty="0" smtClean="0"/>
            <a:t>Collection of specimens:</a:t>
          </a:r>
          <a:endParaRPr lang="en-IN" sz="3600" dirty="0"/>
        </a:p>
      </dgm:t>
    </dgm:pt>
    <dgm:pt modelId="{F3B316F2-3D43-46B9-89AD-796738DD4CC0}" type="parTrans" cxnId="{3A711C23-3D8F-40D7-9476-C652437E159C}">
      <dgm:prSet/>
      <dgm:spPr/>
      <dgm:t>
        <a:bodyPr/>
        <a:lstStyle/>
        <a:p>
          <a:endParaRPr lang="en-IN"/>
        </a:p>
      </dgm:t>
    </dgm:pt>
    <dgm:pt modelId="{3F7B49EE-025F-4E8F-8B25-3E9E89B53A66}" type="sibTrans" cxnId="{3A711C23-3D8F-40D7-9476-C652437E159C}">
      <dgm:prSet/>
      <dgm:spPr/>
      <dgm:t>
        <a:bodyPr/>
        <a:lstStyle/>
        <a:p>
          <a:endParaRPr lang="en-IN"/>
        </a:p>
      </dgm:t>
    </dgm:pt>
    <dgm:pt modelId="{0E04C14B-A7BD-4426-A397-10A1D294796B}">
      <dgm:prSet phldrT="[Text]"/>
      <dgm:spPr>
        <a:solidFill>
          <a:schemeClr val="accent4">
            <a:lumMod val="60000"/>
            <a:lumOff val="40000"/>
          </a:schemeClr>
        </a:solidFill>
      </dgm:spPr>
      <dgm:t>
        <a:bodyPr/>
        <a:lstStyle/>
        <a:p>
          <a:r>
            <a:rPr lang="en-US" dirty="0" smtClean="0"/>
            <a:t>2</a:t>
          </a:r>
          <a:endParaRPr lang="en-IN" dirty="0"/>
        </a:p>
      </dgm:t>
    </dgm:pt>
    <dgm:pt modelId="{BB4DEA93-9DDE-4979-B3EA-7E24DE53447F}" type="parTrans" cxnId="{FFB1FC51-7B2B-4C7D-A384-F9D7F1749BA1}">
      <dgm:prSet/>
      <dgm:spPr/>
      <dgm:t>
        <a:bodyPr/>
        <a:lstStyle/>
        <a:p>
          <a:endParaRPr lang="en-IN"/>
        </a:p>
      </dgm:t>
    </dgm:pt>
    <dgm:pt modelId="{7AB62979-2386-4F76-9349-2FAF2088997C}" type="sibTrans" cxnId="{FFB1FC51-7B2B-4C7D-A384-F9D7F1749BA1}">
      <dgm:prSet/>
      <dgm:spPr/>
      <dgm:t>
        <a:bodyPr/>
        <a:lstStyle/>
        <a:p>
          <a:endParaRPr lang="en-IN"/>
        </a:p>
      </dgm:t>
    </dgm:pt>
    <dgm:pt modelId="{645B1A70-5E82-46BB-BBE6-4284360F7231}">
      <dgm:prSet phldrT="[Text]" custT="1"/>
      <dgm:spPr/>
      <dgm:t>
        <a:bodyPr/>
        <a:lstStyle/>
        <a:p>
          <a:r>
            <a:rPr lang="en-US" sz="3200" b="1" dirty="0" smtClean="0"/>
            <a:t>DNA preparation of </a:t>
          </a:r>
          <a:r>
            <a:rPr lang="en-US" sz="3200" b="1" i="1" dirty="0" err="1" smtClean="0"/>
            <a:t>Erionota</a:t>
          </a:r>
          <a:r>
            <a:rPr lang="en-US" sz="3200" b="1" i="1" dirty="0" smtClean="0"/>
            <a:t> torus </a:t>
          </a:r>
          <a:r>
            <a:rPr lang="en-US" sz="3200" b="1" dirty="0" smtClean="0"/>
            <a:t>(Evans)</a:t>
          </a:r>
          <a:endParaRPr lang="en-IN" sz="3200" dirty="0"/>
        </a:p>
      </dgm:t>
    </dgm:pt>
    <dgm:pt modelId="{A96D354D-C2E2-44C5-A05A-E73501C4DEDF}" type="parTrans" cxnId="{F6115712-943A-45B4-9E30-DCD67EFD90A4}">
      <dgm:prSet/>
      <dgm:spPr/>
      <dgm:t>
        <a:bodyPr/>
        <a:lstStyle/>
        <a:p>
          <a:endParaRPr lang="en-IN"/>
        </a:p>
      </dgm:t>
    </dgm:pt>
    <dgm:pt modelId="{3933FE4B-2230-4AE3-885E-D61987DAC6BB}" type="sibTrans" cxnId="{F6115712-943A-45B4-9E30-DCD67EFD90A4}">
      <dgm:prSet/>
      <dgm:spPr/>
      <dgm:t>
        <a:bodyPr/>
        <a:lstStyle/>
        <a:p>
          <a:endParaRPr lang="en-IN"/>
        </a:p>
      </dgm:t>
    </dgm:pt>
    <dgm:pt modelId="{7D92ED9D-8A4F-4C1D-8EDB-D52760057AAF}">
      <dgm:prSet phldrT="[Text]"/>
      <dgm:spPr/>
      <dgm:t>
        <a:bodyPr/>
        <a:lstStyle/>
        <a:p>
          <a:r>
            <a:rPr lang="en-US" dirty="0" smtClean="0"/>
            <a:t>3</a:t>
          </a:r>
          <a:endParaRPr lang="en-IN" dirty="0"/>
        </a:p>
      </dgm:t>
    </dgm:pt>
    <dgm:pt modelId="{A0EB9AB2-6D19-4B67-94F3-CB8A8CD9801F}" type="parTrans" cxnId="{DCB2DDDA-1D02-4773-8C7C-4003FFBD3044}">
      <dgm:prSet/>
      <dgm:spPr/>
      <dgm:t>
        <a:bodyPr/>
        <a:lstStyle/>
        <a:p>
          <a:endParaRPr lang="en-IN"/>
        </a:p>
      </dgm:t>
    </dgm:pt>
    <dgm:pt modelId="{3182C90F-55A2-448E-AEF6-3ECD9C77AE78}" type="sibTrans" cxnId="{DCB2DDDA-1D02-4773-8C7C-4003FFBD3044}">
      <dgm:prSet/>
      <dgm:spPr/>
      <dgm:t>
        <a:bodyPr/>
        <a:lstStyle/>
        <a:p>
          <a:endParaRPr lang="en-IN"/>
        </a:p>
      </dgm:t>
    </dgm:pt>
    <dgm:pt modelId="{D336B14C-333D-4502-992B-D909432C8FB0}">
      <dgm:prSet phldrT="[Text]" custT="1"/>
      <dgm:spPr/>
      <dgm:t>
        <a:bodyPr/>
        <a:lstStyle/>
        <a:p>
          <a:r>
            <a:rPr lang="en-US" sz="3200" b="1" dirty="0" smtClean="0"/>
            <a:t>PCR amplification of the COI region</a:t>
          </a:r>
          <a:endParaRPr lang="en-IN" sz="3200" dirty="0"/>
        </a:p>
      </dgm:t>
    </dgm:pt>
    <dgm:pt modelId="{91BB6F59-7AC2-42CC-90DB-F5BE5EDDC6DA}" type="parTrans" cxnId="{53B5B4C1-1DAC-4F5B-B455-2D5D1512622D}">
      <dgm:prSet/>
      <dgm:spPr/>
      <dgm:t>
        <a:bodyPr/>
        <a:lstStyle/>
        <a:p>
          <a:endParaRPr lang="en-IN"/>
        </a:p>
      </dgm:t>
    </dgm:pt>
    <dgm:pt modelId="{6D93DCFA-F048-41A8-B9C0-3F0DA43EBF80}" type="sibTrans" cxnId="{53B5B4C1-1DAC-4F5B-B455-2D5D1512622D}">
      <dgm:prSet/>
      <dgm:spPr/>
      <dgm:t>
        <a:bodyPr/>
        <a:lstStyle/>
        <a:p>
          <a:endParaRPr lang="en-IN"/>
        </a:p>
      </dgm:t>
    </dgm:pt>
    <dgm:pt modelId="{46D772E1-C203-4B55-A0B1-CE0E59321FB6}" type="pres">
      <dgm:prSet presAssocID="{50BB28A5-95D6-4E77-89E4-B8A36D9C0DD6}" presName="linearFlow" presStyleCnt="0">
        <dgm:presLayoutVars>
          <dgm:dir/>
          <dgm:animLvl val="lvl"/>
          <dgm:resizeHandles val="exact"/>
        </dgm:presLayoutVars>
      </dgm:prSet>
      <dgm:spPr/>
    </dgm:pt>
    <dgm:pt modelId="{0F938673-7FBB-4CC7-98F5-712A17760FB7}" type="pres">
      <dgm:prSet presAssocID="{CA923D90-3498-4753-B58C-D3617DA10937}" presName="composite" presStyleCnt="0"/>
      <dgm:spPr/>
    </dgm:pt>
    <dgm:pt modelId="{19B47EE7-934D-4E20-B801-54CEB1D6323C}" type="pres">
      <dgm:prSet presAssocID="{CA923D90-3498-4753-B58C-D3617DA10937}" presName="parentText" presStyleLbl="alignNode1" presStyleIdx="0" presStyleCnt="3">
        <dgm:presLayoutVars>
          <dgm:chMax val="1"/>
          <dgm:bulletEnabled val="1"/>
        </dgm:presLayoutVars>
      </dgm:prSet>
      <dgm:spPr/>
    </dgm:pt>
    <dgm:pt modelId="{AB182F26-5A68-45A7-8313-6E993ED4DE5F}" type="pres">
      <dgm:prSet presAssocID="{CA923D90-3498-4753-B58C-D3617DA10937}" presName="descendantText" presStyleLbl="alignAcc1" presStyleIdx="0" presStyleCnt="3">
        <dgm:presLayoutVars>
          <dgm:bulletEnabled val="1"/>
        </dgm:presLayoutVars>
      </dgm:prSet>
      <dgm:spPr/>
      <dgm:t>
        <a:bodyPr/>
        <a:lstStyle/>
        <a:p>
          <a:endParaRPr lang="en-IN"/>
        </a:p>
      </dgm:t>
    </dgm:pt>
    <dgm:pt modelId="{D6315DB1-EC51-4A74-97B2-A78EE7CCAE88}" type="pres">
      <dgm:prSet presAssocID="{0BAADD8B-100F-4217-8824-468A23AE7BD3}" presName="sp" presStyleCnt="0"/>
      <dgm:spPr/>
    </dgm:pt>
    <dgm:pt modelId="{5965D5C3-8473-46D3-A58D-9A04374B67FF}" type="pres">
      <dgm:prSet presAssocID="{0E04C14B-A7BD-4426-A397-10A1D294796B}" presName="composite" presStyleCnt="0"/>
      <dgm:spPr/>
    </dgm:pt>
    <dgm:pt modelId="{2239A034-900B-49D0-8B45-031972984B4E}" type="pres">
      <dgm:prSet presAssocID="{0E04C14B-A7BD-4426-A397-10A1D294796B}" presName="parentText" presStyleLbl="alignNode1" presStyleIdx="1" presStyleCnt="3">
        <dgm:presLayoutVars>
          <dgm:chMax val="1"/>
          <dgm:bulletEnabled val="1"/>
        </dgm:presLayoutVars>
      </dgm:prSet>
      <dgm:spPr/>
    </dgm:pt>
    <dgm:pt modelId="{BDD2FC81-4309-4B01-A59C-3395806BA74C}" type="pres">
      <dgm:prSet presAssocID="{0E04C14B-A7BD-4426-A397-10A1D294796B}" presName="descendantText" presStyleLbl="alignAcc1" presStyleIdx="1" presStyleCnt="3">
        <dgm:presLayoutVars>
          <dgm:bulletEnabled val="1"/>
        </dgm:presLayoutVars>
      </dgm:prSet>
      <dgm:spPr/>
      <dgm:t>
        <a:bodyPr/>
        <a:lstStyle/>
        <a:p>
          <a:endParaRPr lang="en-IN"/>
        </a:p>
      </dgm:t>
    </dgm:pt>
    <dgm:pt modelId="{DC0AA6EE-9AE0-4AB4-BD62-6E65D05B974B}" type="pres">
      <dgm:prSet presAssocID="{7AB62979-2386-4F76-9349-2FAF2088997C}" presName="sp" presStyleCnt="0"/>
      <dgm:spPr/>
    </dgm:pt>
    <dgm:pt modelId="{22B1926A-DD4D-4AB7-8EFB-EAF5F584A936}" type="pres">
      <dgm:prSet presAssocID="{7D92ED9D-8A4F-4C1D-8EDB-D52760057AAF}" presName="composite" presStyleCnt="0"/>
      <dgm:spPr/>
    </dgm:pt>
    <dgm:pt modelId="{8834FA5B-E84B-4E47-B3DE-0FC99532128A}" type="pres">
      <dgm:prSet presAssocID="{7D92ED9D-8A4F-4C1D-8EDB-D52760057AAF}" presName="parentText" presStyleLbl="alignNode1" presStyleIdx="2" presStyleCnt="3">
        <dgm:presLayoutVars>
          <dgm:chMax val="1"/>
          <dgm:bulletEnabled val="1"/>
        </dgm:presLayoutVars>
      </dgm:prSet>
      <dgm:spPr/>
    </dgm:pt>
    <dgm:pt modelId="{79F4CEB9-8871-4512-875E-F1F96D0A2068}" type="pres">
      <dgm:prSet presAssocID="{7D92ED9D-8A4F-4C1D-8EDB-D52760057AAF}" presName="descendantText" presStyleLbl="alignAcc1" presStyleIdx="2" presStyleCnt="3">
        <dgm:presLayoutVars>
          <dgm:bulletEnabled val="1"/>
        </dgm:presLayoutVars>
      </dgm:prSet>
      <dgm:spPr/>
      <dgm:t>
        <a:bodyPr/>
        <a:lstStyle/>
        <a:p>
          <a:endParaRPr lang="en-IN"/>
        </a:p>
      </dgm:t>
    </dgm:pt>
  </dgm:ptLst>
  <dgm:cxnLst>
    <dgm:cxn modelId="{F6B32C33-4656-4051-8DE0-6106DFC1E5BB}" type="presOf" srcId="{0E04C14B-A7BD-4426-A397-10A1D294796B}" destId="{2239A034-900B-49D0-8B45-031972984B4E}" srcOrd="0" destOrd="0" presId="urn:microsoft.com/office/officeart/2005/8/layout/chevron2"/>
    <dgm:cxn modelId="{FFB1FC51-7B2B-4C7D-A384-F9D7F1749BA1}" srcId="{50BB28A5-95D6-4E77-89E4-B8A36D9C0DD6}" destId="{0E04C14B-A7BD-4426-A397-10A1D294796B}" srcOrd="1" destOrd="0" parTransId="{BB4DEA93-9DDE-4979-B3EA-7E24DE53447F}" sibTransId="{7AB62979-2386-4F76-9349-2FAF2088997C}"/>
    <dgm:cxn modelId="{F6115712-943A-45B4-9E30-DCD67EFD90A4}" srcId="{0E04C14B-A7BD-4426-A397-10A1D294796B}" destId="{645B1A70-5E82-46BB-BBE6-4284360F7231}" srcOrd="0" destOrd="0" parTransId="{A96D354D-C2E2-44C5-A05A-E73501C4DEDF}" sibTransId="{3933FE4B-2230-4AE3-885E-D61987DAC6BB}"/>
    <dgm:cxn modelId="{3A711C23-3D8F-40D7-9476-C652437E159C}" srcId="{CA923D90-3498-4753-B58C-D3617DA10937}" destId="{3728E19D-27E4-4EC8-9D48-82D76FF8066C}" srcOrd="0" destOrd="0" parTransId="{F3B316F2-3D43-46B9-89AD-796738DD4CC0}" sibTransId="{3F7B49EE-025F-4E8F-8B25-3E9E89B53A66}"/>
    <dgm:cxn modelId="{0BD302F8-978F-4C74-A82B-C210C84E5503}" type="presOf" srcId="{7D92ED9D-8A4F-4C1D-8EDB-D52760057AAF}" destId="{8834FA5B-E84B-4E47-B3DE-0FC99532128A}" srcOrd="0" destOrd="0" presId="urn:microsoft.com/office/officeart/2005/8/layout/chevron2"/>
    <dgm:cxn modelId="{8AB07D3F-AC15-4D5F-B072-008E3A8BE337}" type="presOf" srcId="{645B1A70-5E82-46BB-BBE6-4284360F7231}" destId="{BDD2FC81-4309-4B01-A59C-3395806BA74C}" srcOrd="0" destOrd="0" presId="urn:microsoft.com/office/officeart/2005/8/layout/chevron2"/>
    <dgm:cxn modelId="{72D46DFF-FC8A-4045-A957-F3FC0B9E06AB}" type="presOf" srcId="{3728E19D-27E4-4EC8-9D48-82D76FF8066C}" destId="{AB182F26-5A68-45A7-8313-6E993ED4DE5F}" srcOrd="0" destOrd="0" presId="urn:microsoft.com/office/officeart/2005/8/layout/chevron2"/>
    <dgm:cxn modelId="{DCB2DDDA-1D02-4773-8C7C-4003FFBD3044}" srcId="{50BB28A5-95D6-4E77-89E4-B8A36D9C0DD6}" destId="{7D92ED9D-8A4F-4C1D-8EDB-D52760057AAF}" srcOrd="2" destOrd="0" parTransId="{A0EB9AB2-6D19-4B67-94F3-CB8A8CD9801F}" sibTransId="{3182C90F-55A2-448E-AEF6-3ECD9C77AE78}"/>
    <dgm:cxn modelId="{9E053A03-3125-4C7F-9743-ADE127808035}" srcId="{50BB28A5-95D6-4E77-89E4-B8A36D9C0DD6}" destId="{CA923D90-3498-4753-B58C-D3617DA10937}" srcOrd="0" destOrd="0" parTransId="{E058C4EB-A192-48C4-B880-2CA6A6558F60}" sibTransId="{0BAADD8B-100F-4217-8824-468A23AE7BD3}"/>
    <dgm:cxn modelId="{1B4361CD-9B90-4517-8EFE-C62722854D04}" type="presOf" srcId="{50BB28A5-95D6-4E77-89E4-B8A36D9C0DD6}" destId="{46D772E1-C203-4B55-A0B1-CE0E59321FB6}" srcOrd="0" destOrd="0" presId="urn:microsoft.com/office/officeart/2005/8/layout/chevron2"/>
    <dgm:cxn modelId="{53B5B4C1-1DAC-4F5B-B455-2D5D1512622D}" srcId="{7D92ED9D-8A4F-4C1D-8EDB-D52760057AAF}" destId="{D336B14C-333D-4502-992B-D909432C8FB0}" srcOrd="0" destOrd="0" parTransId="{91BB6F59-7AC2-42CC-90DB-F5BE5EDDC6DA}" sibTransId="{6D93DCFA-F048-41A8-B9C0-3F0DA43EBF80}"/>
    <dgm:cxn modelId="{14078374-297F-48D8-80C8-DDCC5F97AADA}" type="presOf" srcId="{CA923D90-3498-4753-B58C-D3617DA10937}" destId="{19B47EE7-934D-4E20-B801-54CEB1D6323C}" srcOrd="0" destOrd="0" presId="urn:microsoft.com/office/officeart/2005/8/layout/chevron2"/>
    <dgm:cxn modelId="{74D3DD7D-7DAD-4CE4-8B94-BF40FC5ACF9E}" type="presOf" srcId="{D336B14C-333D-4502-992B-D909432C8FB0}" destId="{79F4CEB9-8871-4512-875E-F1F96D0A2068}" srcOrd="0" destOrd="0" presId="urn:microsoft.com/office/officeart/2005/8/layout/chevron2"/>
    <dgm:cxn modelId="{87A026DD-570E-4AC9-A53D-3ACF8751D789}" type="presParOf" srcId="{46D772E1-C203-4B55-A0B1-CE0E59321FB6}" destId="{0F938673-7FBB-4CC7-98F5-712A17760FB7}" srcOrd="0" destOrd="0" presId="urn:microsoft.com/office/officeart/2005/8/layout/chevron2"/>
    <dgm:cxn modelId="{99E0F748-75AA-496F-B40C-7ED1BA606F67}" type="presParOf" srcId="{0F938673-7FBB-4CC7-98F5-712A17760FB7}" destId="{19B47EE7-934D-4E20-B801-54CEB1D6323C}" srcOrd="0" destOrd="0" presId="urn:microsoft.com/office/officeart/2005/8/layout/chevron2"/>
    <dgm:cxn modelId="{ED60DF98-B7DB-478B-8216-021A89956333}" type="presParOf" srcId="{0F938673-7FBB-4CC7-98F5-712A17760FB7}" destId="{AB182F26-5A68-45A7-8313-6E993ED4DE5F}" srcOrd="1" destOrd="0" presId="urn:microsoft.com/office/officeart/2005/8/layout/chevron2"/>
    <dgm:cxn modelId="{D24AA03B-0896-4AD3-BAE4-255DD41A73F2}" type="presParOf" srcId="{46D772E1-C203-4B55-A0B1-CE0E59321FB6}" destId="{D6315DB1-EC51-4A74-97B2-A78EE7CCAE88}" srcOrd="1" destOrd="0" presId="urn:microsoft.com/office/officeart/2005/8/layout/chevron2"/>
    <dgm:cxn modelId="{15188655-561A-4CB1-99D2-E9AD9541FAFB}" type="presParOf" srcId="{46D772E1-C203-4B55-A0B1-CE0E59321FB6}" destId="{5965D5C3-8473-46D3-A58D-9A04374B67FF}" srcOrd="2" destOrd="0" presId="urn:microsoft.com/office/officeart/2005/8/layout/chevron2"/>
    <dgm:cxn modelId="{68BFBA36-D0C8-4BA7-9A5B-AF7433EBACB1}" type="presParOf" srcId="{5965D5C3-8473-46D3-A58D-9A04374B67FF}" destId="{2239A034-900B-49D0-8B45-031972984B4E}" srcOrd="0" destOrd="0" presId="urn:microsoft.com/office/officeart/2005/8/layout/chevron2"/>
    <dgm:cxn modelId="{A4DE2D64-4AED-444F-ACCC-CA9C4AE3839A}" type="presParOf" srcId="{5965D5C3-8473-46D3-A58D-9A04374B67FF}" destId="{BDD2FC81-4309-4B01-A59C-3395806BA74C}" srcOrd="1" destOrd="0" presId="urn:microsoft.com/office/officeart/2005/8/layout/chevron2"/>
    <dgm:cxn modelId="{7CEE3465-6940-45B1-825D-ADC149D30D6E}" type="presParOf" srcId="{46D772E1-C203-4B55-A0B1-CE0E59321FB6}" destId="{DC0AA6EE-9AE0-4AB4-BD62-6E65D05B974B}" srcOrd="3" destOrd="0" presId="urn:microsoft.com/office/officeart/2005/8/layout/chevron2"/>
    <dgm:cxn modelId="{335C16C6-AAEA-4C2D-9896-FFBD16869C83}" type="presParOf" srcId="{46D772E1-C203-4B55-A0B1-CE0E59321FB6}" destId="{22B1926A-DD4D-4AB7-8EFB-EAF5F584A936}" srcOrd="4" destOrd="0" presId="urn:microsoft.com/office/officeart/2005/8/layout/chevron2"/>
    <dgm:cxn modelId="{C4944899-A28C-4678-A268-0E31E40C3CA9}" type="presParOf" srcId="{22B1926A-DD4D-4AB7-8EFB-EAF5F584A936}" destId="{8834FA5B-E84B-4E47-B3DE-0FC99532128A}" srcOrd="0" destOrd="0" presId="urn:microsoft.com/office/officeart/2005/8/layout/chevron2"/>
    <dgm:cxn modelId="{2ED73F4F-AF83-42C4-B31C-4877C0691593}" type="presParOf" srcId="{22B1926A-DD4D-4AB7-8EFB-EAF5F584A936}" destId="{79F4CEB9-8871-4512-875E-F1F96D0A206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BB28A5-95D6-4E77-89E4-B8A36D9C0DD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N"/>
        </a:p>
      </dgm:t>
    </dgm:pt>
    <dgm:pt modelId="{CA923D90-3498-4753-B58C-D3617DA10937}">
      <dgm:prSet phldrT="[Text]" custT="1"/>
      <dgm:spPr>
        <a:solidFill>
          <a:srgbClr val="92D050"/>
        </a:solidFill>
      </dgm:spPr>
      <dgm:t>
        <a:bodyPr/>
        <a:lstStyle/>
        <a:p>
          <a:r>
            <a:rPr lang="en-US" sz="3600" b="1" dirty="0" smtClean="0"/>
            <a:t>4</a:t>
          </a:r>
          <a:endParaRPr lang="en-IN" sz="3600" b="1" dirty="0"/>
        </a:p>
      </dgm:t>
    </dgm:pt>
    <dgm:pt modelId="{E058C4EB-A192-48C4-B880-2CA6A6558F60}" type="parTrans" cxnId="{9E053A03-3125-4C7F-9743-ADE127808035}">
      <dgm:prSet/>
      <dgm:spPr/>
      <dgm:t>
        <a:bodyPr/>
        <a:lstStyle/>
        <a:p>
          <a:endParaRPr lang="en-IN" sz="1600" b="1"/>
        </a:p>
      </dgm:t>
    </dgm:pt>
    <dgm:pt modelId="{0BAADD8B-100F-4217-8824-468A23AE7BD3}" type="sibTrans" cxnId="{9E053A03-3125-4C7F-9743-ADE127808035}">
      <dgm:prSet/>
      <dgm:spPr/>
      <dgm:t>
        <a:bodyPr/>
        <a:lstStyle/>
        <a:p>
          <a:endParaRPr lang="en-IN" sz="1600" b="1"/>
        </a:p>
      </dgm:t>
    </dgm:pt>
    <dgm:pt modelId="{3728E19D-27E4-4EC8-9D48-82D76FF8066C}">
      <dgm:prSet phldrT="[Text]" custT="1"/>
      <dgm:spPr/>
      <dgm:t>
        <a:bodyPr/>
        <a:lstStyle/>
        <a:p>
          <a:r>
            <a:rPr lang="en-IN" sz="2800" b="1" dirty="0" smtClean="0"/>
            <a:t>DNA sequencing and analysis</a:t>
          </a:r>
          <a:endParaRPr lang="en-IN" sz="2800" b="1" dirty="0"/>
        </a:p>
      </dgm:t>
    </dgm:pt>
    <dgm:pt modelId="{F3B316F2-3D43-46B9-89AD-796738DD4CC0}" type="parTrans" cxnId="{3A711C23-3D8F-40D7-9476-C652437E159C}">
      <dgm:prSet/>
      <dgm:spPr/>
      <dgm:t>
        <a:bodyPr/>
        <a:lstStyle/>
        <a:p>
          <a:endParaRPr lang="en-IN" sz="1600" b="1"/>
        </a:p>
      </dgm:t>
    </dgm:pt>
    <dgm:pt modelId="{3F7B49EE-025F-4E8F-8B25-3E9E89B53A66}" type="sibTrans" cxnId="{3A711C23-3D8F-40D7-9476-C652437E159C}">
      <dgm:prSet/>
      <dgm:spPr/>
      <dgm:t>
        <a:bodyPr/>
        <a:lstStyle/>
        <a:p>
          <a:endParaRPr lang="en-IN" sz="1600" b="1"/>
        </a:p>
      </dgm:t>
    </dgm:pt>
    <dgm:pt modelId="{0E04C14B-A7BD-4426-A397-10A1D294796B}">
      <dgm:prSet phldrT="[Text]" custT="1"/>
      <dgm:spPr>
        <a:solidFill>
          <a:schemeClr val="accent4">
            <a:lumMod val="60000"/>
            <a:lumOff val="40000"/>
          </a:schemeClr>
        </a:solidFill>
      </dgm:spPr>
      <dgm:t>
        <a:bodyPr/>
        <a:lstStyle/>
        <a:p>
          <a:r>
            <a:rPr lang="en-US" sz="3600" b="1" dirty="0" smtClean="0"/>
            <a:t>5</a:t>
          </a:r>
          <a:endParaRPr lang="en-IN" sz="3600" b="1" dirty="0"/>
        </a:p>
      </dgm:t>
    </dgm:pt>
    <dgm:pt modelId="{BB4DEA93-9DDE-4979-B3EA-7E24DE53447F}" type="parTrans" cxnId="{FFB1FC51-7B2B-4C7D-A384-F9D7F1749BA1}">
      <dgm:prSet/>
      <dgm:spPr/>
      <dgm:t>
        <a:bodyPr/>
        <a:lstStyle/>
        <a:p>
          <a:endParaRPr lang="en-IN" sz="1600" b="1"/>
        </a:p>
      </dgm:t>
    </dgm:pt>
    <dgm:pt modelId="{7AB62979-2386-4F76-9349-2FAF2088997C}" type="sibTrans" cxnId="{FFB1FC51-7B2B-4C7D-A384-F9D7F1749BA1}">
      <dgm:prSet/>
      <dgm:spPr/>
      <dgm:t>
        <a:bodyPr/>
        <a:lstStyle/>
        <a:p>
          <a:endParaRPr lang="en-IN" sz="1600" b="1"/>
        </a:p>
      </dgm:t>
    </dgm:pt>
    <dgm:pt modelId="{645B1A70-5E82-46BB-BBE6-4284360F7231}">
      <dgm:prSet phldrT="[Text]" custT="1"/>
      <dgm:spPr/>
      <dgm:t>
        <a:bodyPr/>
        <a:lstStyle/>
        <a:p>
          <a:r>
            <a:rPr lang="en-US" sz="2800" b="1" dirty="0" smtClean="0"/>
            <a:t>Infestation on cultivars was observed in the chosen area using the roving survey approach. </a:t>
          </a:r>
          <a:endParaRPr lang="en-IN" sz="2800" b="1" dirty="0"/>
        </a:p>
      </dgm:t>
    </dgm:pt>
    <dgm:pt modelId="{A96D354D-C2E2-44C5-A05A-E73501C4DEDF}" type="parTrans" cxnId="{F6115712-943A-45B4-9E30-DCD67EFD90A4}">
      <dgm:prSet/>
      <dgm:spPr/>
      <dgm:t>
        <a:bodyPr/>
        <a:lstStyle/>
        <a:p>
          <a:endParaRPr lang="en-IN" sz="1600" b="1"/>
        </a:p>
      </dgm:t>
    </dgm:pt>
    <dgm:pt modelId="{3933FE4B-2230-4AE3-885E-D61987DAC6BB}" type="sibTrans" cxnId="{F6115712-943A-45B4-9E30-DCD67EFD90A4}">
      <dgm:prSet/>
      <dgm:spPr/>
      <dgm:t>
        <a:bodyPr/>
        <a:lstStyle/>
        <a:p>
          <a:endParaRPr lang="en-IN" sz="1600" b="1"/>
        </a:p>
      </dgm:t>
    </dgm:pt>
    <dgm:pt modelId="{46D772E1-C203-4B55-A0B1-CE0E59321FB6}" type="pres">
      <dgm:prSet presAssocID="{50BB28A5-95D6-4E77-89E4-B8A36D9C0DD6}" presName="linearFlow" presStyleCnt="0">
        <dgm:presLayoutVars>
          <dgm:dir/>
          <dgm:animLvl val="lvl"/>
          <dgm:resizeHandles val="exact"/>
        </dgm:presLayoutVars>
      </dgm:prSet>
      <dgm:spPr/>
    </dgm:pt>
    <dgm:pt modelId="{0F938673-7FBB-4CC7-98F5-712A17760FB7}" type="pres">
      <dgm:prSet presAssocID="{CA923D90-3498-4753-B58C-D3617DA10937}" presName="composite" presStyleCnt="0"/>
      <dgm:spPr/>
    </dgm:pt>
    <dgm:pt modelId="{19B47EE7-934D-4E20-B801-54CEB1D6323C}" type="pres">
      <dgm:prSet presAssocID="{CA923D90-3498-4753-B58C-D3617DA10937}" presName="parentText" presStyleLbl="alignNode1" presStyleIdx="0" presStyleCnt="2">
        <dgm:presLayoutVars>
          <dgm:chMax val="1"/>
          <dgm:bulletEnabled val="1"/>
        </dgm:presLayoutVars>
      </dgm:prSet>
      <dgm:spPr/>
      <dgm:t>
        <a:bodyPr/>
        <a:lstStyle/>
        <a:p>
          <a:endParaRPr lang="en-IN"/>
        </a:p>
      </dgm:t>
    </dgm:pt>
    <dgm:pt modelId="{AB182F26-5A68-45A7-8313-6E993ED4DE5F}" type="pres">
      <dgm:prSet presAssocID="{CA923D90-3498-4753-B58C-D3617DA10937}" presName="descendantText" presStyleLbl="alignAcc1" presStyleIdx="0" presStyleCnt="2">
        <dgm:presLayoutVars>
          <dgm:bulletEnabled val="1"/>
        </dgm:presLayoutVars>
      </dgm:prSet>
      <dgm:spPr/>
      <dgm:t>
        <a:bodyPr/>
        <a:lstStyle/>
        <a:p>
          <a:endParaRPr lang="en-IN"/>
        </a:p>
      </dgm:t>
    </dgm:pt>
    <dgm:pt modelId="{D6315DB1-EC51-4A74-97B2-A78EE7CCAE88}" type="pres">
      <dgm:prSet presAssocID="{0BAADD8B-100F-4217-8824-468A23AE7BD3}" presName="sp" presStyleCnt="0"/>
      <dgm:spPr/>
    </dgm:pt>
    <dgm:pt modelId="{5965D5C3-8473-46D3-A58D-9A04374B67FF}" type="pres">
      <dgm:prSet presAssocID="{0E04C14B-A7BD-4426-A397-10A1D294796B}" presName="composite" presStyleCnt="0"/>
      <dgm:spPr/>
    </dgm:pt>
    <dgm:pt modelId="{2239A034-900B-49D0-8B45-031972984B4E}" type="pres">
      <dgm:prSet presAssocID="{0E04C14B-A7BD-4426-A397-10A1D294796B}" presName="parentText" presStyleLbl="alignNode1" presStyleIdx="1" presStyleCnt="2">
        <dgm:presLayoutVars>
          <dgm:chMax val="1"/>
          <dgm:bulletEnabled val="1"/>
        </dgm:presLayoutVars>
      </dgm:prSet>
      <dgm:spPr/>
      <dgm:t>
        <a:bodyPr/>
        <a:lstStyle/>
        <a:p>
          <a:endParaRPr lang="en-IN"/>
        </a:p>
      </dgm:t>
    </dgm:pt>
    <dgm:pt modelId="{BDD2FC81-4309-4B01-A59C-3395806BA74C}" type="pres">
      <dgm:prSet presAssocID="{0E04C14B-A7BD-4426-A397-10A1D294796B}" presName="descendantText" presStyleLbl="alignAcc1" presStyleIdx="1" presStyleCnt="2">
        <dgm:presLayoutVars>
          <dgm:bulletEnabled val="1"/>
        </dgm:presLayoutVars>
      </dgm:prSet>
      <dgm:spPr/>
      <dgm:t>
        <a:bodyPr/>
        <a:lstStyle/>
        <a:p>
          <a:endParaRPr lang="en-IN"/>
        </a:p>
      </dgm:t>
    </dgm:pt>
  </dgm:ptLst>
  <dgm:cxnLst>
    <dgm:cxn modelId="{FFB1FC51-7B2B-4C7D-A384-F9D7F1749BA1}" srcId="{50BB28A5-95D6-4E77-89E4-B8A36D9C0DD6}" destId="{0E04C14B-A7BD-4426-A397-10A1D294796B}" srcOrd="1" destOrd="0" parTransId="{BB4DEA93-9DDE-4979-B3EA-7E24DE53447F}" sibTransId="{7AB62979-2386-4F76-9349-2FAF2088997C}"/>
    <dgm:cxn modelId="{9E053A03-3125-4C7F-9743-ADE127808035}" srcId="{50BB28A5-95D6-4E77-89E4-B8A36D9C0DD6}" destId="{CA923D90-3498-4753-B58C-D3617DA10937}" srcOrd="0" destOrd="0" parTransId="{E058C4EB-A192-48C4-B880-2CA6A6558F60}" sibTransId="{0BAADD8B-100F-4217-8824-468A23AE7BD3}"/>
    <dgm:cxn modelId="{0361F628-3EED-4CB9-B847-9DBB34B2237E}" type="presOf" srcId="{0E04C14B-A7BD-4426-A397-10A1D294796B}" destId="{2239A034-900B-49D0-8B45-031972984B4E}" srcOrd="0" destOrd="0" presId="urn:microsoft.com/office/officeart/2005/8/layout/chevron2"/>
    <dgm:cxn modelId="{4912BD00-84A3-40C0-BB32-E66E3E8906A0}" type="presOf" srcId="{50BB28A5-95D6-4E77-89E4-B8A36D9C0DD6}" destId="{46D772E1-C203-4B55-A0B1-CE0E59321FB6}" srcOrd="0" destOrd="0" presId="urn:microsoft.com/office/officeart/2005/8/layout/chevron2"/>
    <dgm:cxn modelId="{3A711C23-3D8F-40D7-9476-C652437E159C}" srcId="{CA923D90-3498-4753-B58C-D3617DA10937}" destId="{3728E19D-27E4-4EC8-9D48-82D76FF8066C}" srcOrd="0" destOrd="0" parTransId="{F3B316F2-3D43-46B9-89AD-796738DD4CC0}" sibTransId="{3F7B49EE-025F-4E8F-8B25-3E9E89B53A66}"/>
    <dgm:cxn modelId="{F6115712-943A-45B4-9E30-DCD67EFD90A4}" srcId="{0E04C14B-A7BD-4426-A397-10A1D294796B}" destId="{645B1A70-5E82-46BB-BBE6-4284360F7231}" srcOrd="0" destOrd="0" parTransId="{A96D354D-C2E2-44C5-A05A-E73501C4DEDF}" sibTransId="{3933FE4B-2230-4AE3-885E-D61987DAC6BB}"/>
    <dgm:cxn modelId="{189DD355-C938-4157-AAE6-4A9B3E177EFA}" type="presOf" srcId="{3728E19D-27E4-4EC8-9D48-82D76FF8066C}" destId="{AB182F26-5A68-45A7-8313-6E993ED4DE5F}" srcOrd="0" destOrd="0" presId="urn:microsoft.com/office/officeart/2005/8/layout/chevron2"/>
    <dgm:cxn modelId="{B20511E1-0333-481A-99E3-B3397114DE62}" type="presOf" srcId="{645B1A70-5E82-46BB-BBE6-4284360F7231}" destId="{BDD2FC81-4309-4B01-A59C-3395806BA74C}" srcOrd="0" destOrd="0" presId="urn:microsoft.com/office/officeart/2005/8/layout/chevron2"/>
    <dgm:cxn modelId="{1907EF27-73BC-4AED-A911-51432776172F}" type="presOf" srcId="{CA923D90-3498-4753-B58C-D3617DA10937}" destId="{19B47EE7-934D-4E20-B801-54CEB1D6323C}" srcOrd="0" destOrd="0" presId="urn:microsoft.com/office/officeart/2005/8/layout/chevron2"/>
    <dgm:cxn modelId="{934812F8-1D86-4C61-B6AF-9316E5717746}" type="presParOf" srcId="{46D772E1-C203-4B55-A0B1-CE0E59321FB6}" destId="{0F938673-7FBB-4CC7-98F5-712A17760FB7}" srcOrd="0" destOrd="0" presId="urn:microsoft.com/office/officeart/2005/8/layout/chevron2"/>
    <dgm:cxn modelId="{4183BC28-341F-4ECB-A581-526F57306797}" type="presParOf" srcId="{0F938673-7FBB-4CC7-98F5-712A17760FB7}" destId="{19B47EE7-934D-4E20-B801-54CEB1D6323C}" srcOrd="0" destOrd="0" presId="urn:microsoft.com/office/officeart/2005/8/layout/chevron2"/>
    <dgm:cxn modelId="{5941AB87-04D1-48D2-913D-85FA9303ADEE}" type="presParOf" srcId="{0F938673-7FBB-4CC7-98F5-712A17760FB7}" destId="{AB182F26-5A68-45A7-8313-6E993ED4DE5F}" srcOrd="1" destOrd="0" presId="urn:microsoft.com/office/officeart/2005/8/layout/chevron2"/>
    <dgm:cxn modelId="{D8BD80DD-3BF4-44CF-8475-7FE436F8B7EE}" type="presParOf" srcId="{46D772E1-C203-4B55-A0B1-CE0E59321FB6}" destId="{D6315DB1-EC51-4A74-97B2-A78EE7CCAE88}" srcOrd="1" destOrd="0" presId="urn:microsoft.com/office/officeart/2005/8/layout/chevron2"/>
    <dgm:cxn modelId="{41127D41-236F-4865-866E-3F66D9611A61}" type="presParOf" srcId="{46D772E1-C203-4B55-A0B1-CE0E59321FB6}" destId="{5965D5C3-8473-46D3-A58D-9A04374B67FF}" srcOrd="2" destOrd="0" presId="urn:microsoft.com/office/officeart/2005/8/layout/chevron2"/>
    <dgm:cxn modelId="{CBA7E17D-99EE-48C3-B44E-1A1F0B773FF1}" type="presParOf" srcId="{5965D5C3-8473-46D3-A58D-9A04374B67FF}" destId="{2239A034-900B-49D0-8B45-031972984B4E}" srcOrd="0" destOrd="0" presId="urn:microsoft.com/office/officeart/2005/8/layout/chevron2"/>
    <dgm:cxn modelId="{C751DF82-BF92-4856-A53A-9D711732F39A}" type="presParOf" srcId="{5965D5C3-8473-46D3-A58D-9A04374B67FF}" destId="{BDD2FC81-4309-4B01-A59C-3395806BA74C}"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47EE7-934D-4E20-B801-54CEB1D6323C}">
      <dsp:nvSpPr>
        <dsp:cNvPr id="0" name=""/>
        <dsp:cNvSpPr/>
      </dsp:nvSpPr>
      <dsp:spPr>
        <a:xfrm rot="5400000">
          <a:off x="-289718" y="292805"/>
          <a:ext cx="1931458" cy="1352020"/>
        </a:xfrm>
        <a:prstGeom prst="chevron">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1</a:t>
          </a:r>
          <a:endParaRPr lang="en-IN" sz="4000" kern="1200" dirty="0"/>
        </a:p>
      </dsp:txBody>
      <dsp:txXfrm rot="-5400000">
        <a:off x="1" y="679096"/>
        <a:ext cx="1352020" cy="579438"/>
      </dsp:txXfrm>
    </dsp:sp>
    <dsp:sp modelId="{AB182F26-5A68-45A7-8313-6E993ED4DE5F}">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IN" sz="3600" b="1" kern="1200" dirty="0" smtClean="0"/>
            <a:t>Collection of specimens:</a:t>
          </a:r>
          <a:endParaRPr lang="en-IN" sz="3600" kern="1200" dirty="0"/>
        </a:p>
      </dsp:txBody>
      <dsp:txXfrm rot="-5400000">
        <a:off x="1352020" y="64373"/>
        <a:ext cx="6714693" cy="1132875"/>
      </dsp:txXfrm>
    </dsp:sp>
    <dsp:sp modelId="{2239A034-900B-49D0-8B45-031972984B4E}">
      <dsp:nvSpPr>
        <dsp:cNvPr id="0" name=""/>
        <dsp:cNvSpPr/>
      </dsp:nvSpPr>
      <dsp:spPr>
        <a:xfrm rot="5400000">
          <a:off x="-289718" y="2033323"/>
          <a:ext cx="1931458" cy="1352020"/>
        </a:xfrm>
        <a:prstGeom prst="chevron">
          <a:avLst/>
        </a:prstGeom>
        <a:solidFill>
          <a:schemeClr val="accent4">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2</a:t>
          </a:r>
          <a:endParaRPr lang="en-IN" sz="4000" kern="1200" dirty="0"/>
        </a:p>
      </dsp:txBody>
      <dsp:txXfrm rot="-5400000">
        <a:off x="1" y="2419614"/>
        <a:ext cx="1352020" cy="579438"/>
      </dsp:txXfrm>
    </dsp:sp>
    <dsp:sp modelId="{BDD2FC81-4309-4B01-A59C-3395806BA74C}">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t>DNA preparation of </a:t>
          </a:r>
          <a:r>
            <a:rPr lang="en-US" sz="3200" b="1" i="1" kern="1200" dirty="0" err="1" smtClean="0"/>
            <a:t>Erionota</a:t>
          </a:r>
          <a:r>
            <a:rPr lang="en-US" sz="3200" b="1" i="1" kern="1200" dirty="0" smtClean="0"/>
            <a:t> torus </a:t>
          </a:r>
          <a:r>
            <a:rPr lang="en-US" sz="3200" b="1" kern="1200" dirty="0" smtClean="0"/>
            <a:t>(Evans)</a:t>
          </a:r>
          <a:endParaRPr lang="en-IN" sz="3200" kern="1200" dirty="0"/>
        </a:p>
      </dsp:txBody>
      <dsp:txXfrm rot="-5400000">
        <a:off x="1352020" y="1804891"/>
        <a:ext cx="6714693" cy="1132875"/>
      </dsp:txXfrm>
    </dsp:sp>
    <dsp:sp modelId="{8834FA5B-E84B-4E47-B3DE-0FC99532128A}">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3</a:t>
          </a:r>
          <a:endParaRPr lang="en-IN" sz="4000" kern="1200" dirty="0"/>
        </a:p>
      </dsp:txBody>
      <dsp:txXfrm rot="-5400000">
        <a:off x="1" y="4160131"/>
        <a:ext cx="1352020" cy="579438"/>
      </dsp:txXfrm>
    </dsp:sp>
    <dsp:sp modelId="{79F4CEB9-8871-4512-875E-F1F96D0A2068}">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t>PCR amplification of the COI region</a:t>
          </a:r>
          <a:endParaRPr lang="en-IN" sz="3200" kern="1200" dirty="0"/>
        </a:p>
      </dsp:txBody>
      <dsp:txXfrm rot="-5400000">
        <a:off x="1352020" y="3545408"/>
        <a:ext cx="6714693"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47EE7-934D-4E20-B801-54CEB1D6323C}">
      <dsp:nvSpPr>
        <dsp:cNvPr id="0" name=""/>
        <dsp:cNvSpPr/>
      </dsp:nvSpPr>
      <dsp:spPr>
        <a:xfrm rot="5400000">
          <a:off x="-427037" y="430174"/>
          <a:ext cx="2846916" cy="1992841"/>
        </a:xfrm>
        <a:prstGeom prst="chevron">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t>4</a:t>
          </a:r>
          <a:endParaRPr lang="en-IN" sz="3600" b="1" kern="1200" dirty="0"/>
        </a:p>
      </dsp:txBody>
      <dsp:txXfrm rot="-5400000">
        <a:off x="1" y="999558"/>
        <a:ext cx="1992841" cy="854075"/>
      </dsp:txXfrm>
    </dsp:sp>
    <dsp:sp modelId="{AB182F26-5A68-45A7-8313-6E993ED4DE5F}">
      <dsp:nvSpPr>
        <dsp:cNvPr id="0" name=""/>
        <dsp:cNvSpPr/>
      </dsp:nvSpPr>
      <dsp:spPr>
        <a:xfrm rot="5400000">
          <a:off x="4135172" y="-2139193"/>
          <a:ext cx="1850495" cy="61351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IN" sz="2800" b="1" kern="1200" dirty="0" smtClean="0"/>
            <a:t>DNA sequencing and analysis</a:t>
          </a:r>
          <a:endParaRPr lang="en-IN" sz="2800" b="1" kern="1200" dirty="0"/>
        </a:p>
      </dsp:txBody>
      <dsp:txXfrm rot="-5400000">
        <a:off x="1992841" y="93472"/>
        <a:ext cx="6044824" cy="1669827"/>
      </dsp:txXfrm>
    </dsp:sp>
    <dsp:sp modelId="{2239A034-900B-49D0-8B45-031972984B4E}">
      <dsp:nvSpPr>
        <dsp:cNvPr id="0" name=""/>
        <dsp:cNvSpPr/>
      </dsp:nvSpPr>
      <dsp:spPr>
        <a:xfrm rot="5400000">
          <a:off x="-427037" y="2995650"/>
          <a:ext cx="2846916" cy="1992841"/>
        </a:xfrm>
        <a:prstGeom prst="chevron">
          <a:avLst/>
        </a:prstGeom>
        <a:solidFill>
          <a:schemeClr val="accent4">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t>5</a:t>
          </a:r>
          <a:endParaRPr lang="en-IN" sz="3600" b="1" kern="1200" dirty="0"/>
        </a:p>
      </dsp:txBody>
      <dsp:txXfrm rot="-5400000">
        <a:off x="1" y="3565034"/>
        <a:ext cx="1992841" cy="854075"/>
      </dsp:txXfrm>
    </dsp:sp>
    <dsp:sp modelId="{BDD2FC81-4309-4B01-A59C-3395806BA74C}">
      <dsp:nvSpPr>
        <dsp:cNvPr id="0" name=""/>
        <dsp:cNvSpPr/>
      </dsp:nvSpPr>
      <dsp:spPr>
        <a:xfrm rot="5400000">
          <a:off x="4135172" y="426281"/>
          <a:ext cx="1850495" cy="61351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t>Infestation on cultivars was observed in the chosen area using the roving survey approach. </a:t>
          </a:r>
          <a:endParaRPr lang="en-IN" sz="2800" b="1" kern="1200" dirty="0"/>
        </a:p>
      </dsp:txBody>
      <dsp:txXfrm rot="-5400000">
        <a:off x="1992841" y="2658946"/>
        <a:ext cx="6044824" cy="16698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2021/6/15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968723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ea typeface="Calibri" panose="020F0502020204030204" pitchFamily="34" charset="0"/>
                <a:cs typeface="Calibri" panose="020F050202020403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ea typeface="Calibri" panose="020F0502020204030204" pitchFamily="34" charset="0"/>
                <a:cs typeface="Calibri" panose="020F0502020204030204" pitchFamily="34" charset="0"/>
              </a:defRPr>
            </a:lvl1pPr>
          </a:lstStyle>
          <a:p>
            <a:fld id="{4C874EDC-B9BA-48C6-ACF0-F391E66B81F8}" type="datetimeFigureOut">
              <a:rPr lang="zh-CN" altLang="en-US" smtClean="0"/>
              <a:t>2021/6/15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ea typeface="Calibri" panose="020F0502020204030204" pitchFamily="34" charset="0"/>
                <a:cs typeface="Calibri" panose="020F050202020403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ea typeface="Calibri" panose="020F0502020204030204" pitchFamily="34" charset="0"/>
                <a:cs typeface="Calibri" panose="020F0502020204030204" pitchFamily="34" charset="0"/>
              </a:defRPr>
            </a:lvl1pPr>
          </a:lstStyle>
          <a:p>
            <a:fld id="{92170F0B-F189-400C-8C1C-42D45EE46093}" type="slidenum">
              <a:rPr lang="zh-CN" altLang="en-US" smtClean="0"/>
              <a:t>‹#›</a:t>
            </a:fld>
            <a:endParaRPr lang="zh-CN" altLang="en-US"/>
          </a:p>
        </p:txBody>
      </p:sp>
    </p:spTree>
    <p:extLst>
      <p:ext uri="{BB962C8B-B14F-4D97-AF65-F5344CB8AC3E}">
        <p14:creationId xmlns:p14="http://schemas.microsoft.com/office/powerpoint/2010/main" val="2602177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2170F0B-F189-400C-8C1C-42D45EE46093}"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2170F0B-F189-400C-8C1C-42D45EE46093}"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2170F0B-F189-400C-8C1C-42D45EE46093}"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2170F0B-F189-400C-8C1C-42D45EE46093}"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1393B1-38A8-4F1B-A830-F19F59570291}" type="slidenum">
              <a:rPr lang="zh-CN" altLang="en-US" smtClean="0"/>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77A368F-8F01-4C50-BA2C-1B278AB44B46}"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486EB5-B3BC-4854-81D1-48E5C2D03F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77A368F-8F01-4C50-BA2C-1B278AB44B46}"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486EB5-B3BC-4854-81D1-48E5C2D03F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77A368F-8F01-4C50-BA2C-1B278AB44B46}"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486EB5-B3BC-4854-81D1-48E5C2D03F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77A368F-8F01-4C50-BA2C-1B278AB44B46}"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486EB5-B3BC-4854-81D1-48E5C2D03F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77A368F-8F01-4C50-BA2C-1B278AB44B46}"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486EB5-B3BC-4854-81D1-48E5C2D03F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77A368F-8F01-4C50-BA2C-1B278AB44B46}" type="datetimeFigureOut">
              <a:rPr lang="zh-CN" altLang="en-US" smtClean="0"/>
              <a:t>2021/6/15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486EB5-B3BC-4854-81D1-48E5C2D03F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77A368F-8F01-4C50-BA2C-1B278AB44B46}" type="datetimeFigureOut">
              <a:rPr lang="zh-CN" altLang="en-US" smtClean="0"/>
              <a:t>2021/6/15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486EB5-B3BC-4854-81D1-48E5C2D03F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77A368F-8F01-4C50-BA2C-1B278AB44B46}" type="datetimeFigureOut">
              <a:rPr lang="zh-CN" altLang="en-US" smtClean="0"/>
              <a:t>2021/6/15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486EB5-B3BC-4854-81D1-48E5C2D03F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7A368F-8F01-4C50-BA2C-1B278AB44B46}" type="datetimeFigureOut">
              <a:rPr lang="zh-CN" altLang="en-US" smtClean="0"/>
              <a:t>2021/6/15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486EB5-B3BC-4854-81D1-48E5C2D03F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77A368F-8F01-4C50-BA2C-1B278AB44B46}" type="datetimeFigureOut">
              <a:rPr lang="zh-CN" altLang="en-US" smtClean="0"/>
              <a:t>2021/6/15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486EB5-B3BC-4854-81D1-48E5C2D03F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77A368F-8F01-4C50-BA2C-1B278AB44B46}" type="datetimeFigureOut">
              <a:rPr lang="zh-CN" altLang="en-US" smtClean="0"/>
              <a:t>2021/6/15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486EB5-B3BC-4854-81D1-48E5C2D03F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877A368F-8F01-4C50-BA2C-1B278AB44B46}" type="datetimeFigureOut">
              <a:rPr lang="zh-CN" altLang="en-US" smtClean="0"/>
              <a:t>2021/6/15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97486EB5-B3BC-4854-81D1-48E5C2D03F6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amnh.org/research/center-for-biodiversity-conservation/what-i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blast.ncbi.nlm.nih.gov/Blast.cg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91320" y="0"/>
            <a:ext cx="1310185"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3" name="Text Box 2"/>
          <p:cNvSpPr txBox="1"/>
          <p:nvPr/>
        </p:nvSpPr>
        <p:spPr>
          <a:xfrm>
            <a:off x="2125345" y="561430"/>
            <a:ext cx="9777730" cy="2000548"/>
          </a:xfrm>
          <a:prstGeom prst="rect">
            <a:avLst/>
          </a:prstGeom>
          <a:noFill/>
        </p:spPr>
        <p:txBody>
          <a:bodyPr wrap="square" rtlCol="0" anchor="t">
            <a:spAutoFit/>
          </a:bodyPr>
          <a:lstStyle/>
          <a:p>
            <a:pPr algn="ctr"/>
            <a:r>
              <a:rPr lang="en-IN" sz="3200" b="1" dirty="0"/>
              <a:t>Use of DNA barcoding to confirm invasive banana skipper </a:t>
            </a:r>
            <a:r>
              <a:rPr lang="en-IN" sz="3200" b="1" i="1" dirty="0" err="1"/>
              <a:t>Erionota</a:t>
            </a:r>
            <a:r>
              <a:rPr lang="en-IN" sz="3200" b="1" i="1" dirty="0"/>
              <a:t> torus </a:t>
            </a:r>
            <a:r>
              <a:rPr lang="en-IN" sz="3200" b="1" dirty="0"/>
              <a:t>(Evans) from Malabar region of Kerala </a:t>
            </a:r>
            <a:endParaRPr lang="en-IN" sz="3200" dirty="0"/>
          </a:p>
          <a:p>
            <a:pPr algn="ctr"/>
            <a:endParaRPr lang="en-US" sz="2800" dirty="0">
              <a:gradFill>
                <a:gsLst>
                  <a:gs pos="0">
                    <a:srgbClr val="007BD3"/>
                  </a:gs>
                  <a:gs pos="100000">
                    <a:srgbClr val="034373"/>
                  </a:gs>
                </a:gsLst>
                <a:lin scaled="0"/>
              </a:gra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4" name="矩形 10"/>
          <p:cNvSpPr/>
          <p:nvPr/>
        </p:nvSpPr>
        <p:spPr>
          <a:xfrm>
            <a:off x="4175363" y="5778305"/>
            <a:ext cx="6079472" cy="107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Abdul Jaleel K </a:t>
            </a:r>
            <a:r>
              <a:rPr lang="en-IN" altLang="zh-CN"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&amp;</a:t>
            </a:r>
            <a:r>
              <a:rPr lang="en-US" altLang="en-IN"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en-IN" altLang="zh-CN"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a:t>
            </a:r>
            <a:r>
              <a:rPr lang="en-US" altLang="en-IN"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t>
            </a:r>
            <a:r>
              <a:rPr lang="en-IN" altLang="zh-CN"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M Ghosh</a:t>
            </a:r>
            <a:endParaRPr lang="zh-CN" altLang="en-US"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n-IN" altLang="zh-CN"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Research Department of Zoology</a:t>
            </a:r>
          </a:p>
          <a:p>
            <a:pPr algn="ctr">
              <a:lnSpc>
                <a:spcPct val="150000"/>
              </a:lnSpc>
            </a:pPr>
            <a:r>
              <a:rPr lang="en-IN" altLang="zh-CN"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Government College Kasaragod</a:t>
            </a:r>
            <a:endParaRPr lang="zh-CN" altLang="en-US"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zh-CN" altLang="en-US"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p>
        </p:txBody>
      </p:sp>
      <p:pic>
        <p:nvPicPr>
          <p:cNvPr id="6" name="Picture 5" descr="OIP.5Ay0NVxhBXyZRiL462-tHwHaHa"/>
          <p:cNvPicPr>
            <a:picLocks noChangeAspect="1"/>
          </p:cNvPicPr>
          <p:nvPr/>
        </p:nvPicPr>
        <p:blipFill>
          <a:blip r:embed="rId2"/>
          <a:stretch>
            <a:fillRect/>
          </a:stretch>
        </p:blipFill>
        <p:spPr>
          <a:xfrm>
            <a:off x="10876915" y="5502910"/>
            <a:ext cx="1026160" cy="1208405"/>
          </a:xfrm>
          <a:prstGeom prst="ellipse">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413" y="2133600"/>
            <a:ext cx="4748893" cy="4332514"/>
          </a:xfrm>
          <a:prstGeom prst="ellipse">
            <a:avLst/>
          </a:prstGeom>
          <a:ln w="1905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IP.5Ay0NVxhBXyZRiL462-tHwHaHa"/>
          <p:cNvPicPr>
            <a:picLocks noChangeAspect="1"/>
          </p:cNvPicPr>
          <p:nvPr/>
        </p:nvPicPr>
        <p:blipFill>
          <a:blip r:embed="rId2"/>
          <a:stretch>
            <a:fillRect/>
          </a:stretch>
        </p:blipFill>
        <p:spPr>
          <a:xfrm>
            <a:off x="10999470" y="5794375"/>
            <a:ext cx="914400" cy="914400"/>
          </a:xfrm>
          <a:prstGeom prst="ellipse">
            <a:avLst/>
          </a:prstGeom>
        </p:spPr>
      </p:pic>
      <p:pic>
        <p:nvPicPr>
          <p:cNvPr id="5" name="Picture 4"/>
          <p:cNvPicPr>
            <a:picLocks noChangeAspect="1"/>
          </p:cNvPicPr>
          <p:nvPr/>
        </p:nvPicPr>
        <p:blipFill>
          <a:blip r:embed="rId3"/>
          <a:stretch>
            <a:fillRect/>
          </a:stretch>
        </p:blipFill>
        <p:spPr>
          <a:xfrm>
            <a:off x="2644910" y="138973"/>
            <a:ext cx="6562146" cy="65698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IP.5Ay0NVxhBXyZRiL462-tHwHaHa"/>
          <p:cNvPicPr>
            <a:picLocks noChangeAspect="1"/>
          </p:cNvPicPr>
          <p:nvPr/>
        </p:nvPicPr>
        <p:blipFill>
          <a:blip r:embed="rId2"/>
          <a:stretch>
            <a:fillRect/>
          </a:stretch>
        </p:blipFill>
        <p:spPr>
          <a:xfrm>
            <a:off x="10745470" y="5665470"/>
            <a:ext cx="914400" cy="914400"/>
          </a:xfrm>
          <a:prstGeom prst="ellipse">
            <a:avLst/>
          </a:prstGeom>
        </p:spPr>
      </p:pic>
      <p:pic>
        <p:nvPicPr>
          <p:cNvPr id="5" name="Picture 4"/>
          <p:cNvPicPr>
            <a:picLocks noChangeAspect="1"/>
          </p:cNvPicPr>
          <p:nvPr/>
        </p:nvPicPr>
        <p:blipFill>
          <a:blip r:embed="rId3"/>
          <a:stretch>
            <a:fillRect/>
          </a:stretch>
        </p:blipFill>
        <p:spPr>
          <a:xfrm>
            <a:off x="3652629" y="343745"/>
            <a:ext cx="5534914" cy="55236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festation"/>
          <p:cNvPicPr>
            <a:picLocks noChangeAspect="1"/>
          </p:cNvPicPr>
          <p:nvPr/>
        </p:nvPicPr>
        <p:blipFill>
          <a:blip r:embed="rId2"/>
          <a:stretch>
            <a:fillRect/>
          </a:stretch>
        </p:blipFill>
        <p:spPr>
          <a:xfrm>
            <a:off x="2744424" y="656725"/>
            <a:ext cx="5953262" cy="5109910"/>
          </a:xfrm>
          <a:prstGeom prst="rect">
            <a:avLst/>
          </a:prstGeom>
        </p:spPr>
      </p:pic>
      <p:sp>
        <p:nvSpPr>
          <p:cNvPr id="3" name="Rectangle 2"/>
          <p:cNvSpPr/>
          <p:nvPr/>
        </p:nvSpPr>
        <p:spPr>
          <a:xfrm>
            <a:off x="3280818" y="5856906"/>
            <a:ext cx="5416868" cy="369332"/>
          </a:xfrm>
          <a:prstGeom prst="rect">
            <a:avLst/>
          </a:prstGeom>
        </p:spPr>
        <p:txBody>
          <a:bodyPr wrap="none">
            <a:spAutoFit/>
          </a:bodyPr>
          <a:lstStyle/>
          <a:p>
            <a:r>
              <a:rPr lang="en-US" b="1" dirty="0"/>
              <a:t>Fig.3.</a:t>
            </a:r>
            <a:r>
              <a:rPr lang="en-US" dirty="0"/>
              <a:t>Infested banana leaf and fully infested plants.</a:t>
            </a:r>
          </a:p>
        </p:txBody>
      </p:sp>
    </p:spTree>
    <p:extLst>
      <p:ext uri="{BB962C8B-B14F-4D97-AF65-F5344CB8AC3E}">
        <p14:creationId xmlns:p14="http://schemas.microsoft.com/office/powerpoint/2010/main" val="28471375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34105" y="5472538"/>
            <a:ext cx="612379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SimSun" pitchFamily="2" charset="-122"/>
                <a:cs typeface="Calibri" pitchFamily="34" charset="0"/>
              </a:rPr>
              <a:t>  </a:t>
            </a:r>
            <a:endParaRPr kumimoji="0" lang="en-US" sz="17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 4.</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Incidence of </a:t>
            </a:r>
            <a:r>
              <a:rPr kumimoji="0" lang="en-US"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torus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(2015-16) in banana plantation at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Payyanur</a:t>
            </a:r>
            <a:endParaRPr kumimoji="0" lang="en-US" sz="30500" b="0" i="0" u="none" strike="noStrike" cap="none" normalizeH="0" baseline="0" dirty="0" smtClean="0">
              <a:ln>
                <a:noFill/>
              </a:ln>
              <a:solidFill>
                <a:schemeClr val="tx1"/>
              </a:solidFill>
              <a:effectLst/>
              <a:latin typeface="Calibri" pitchFamily="34" charset="0"/>
              <a:ea typeface="SimSun" pitchFamily="2" charset="-122"/>
              <a:cs typeface="Calibri" pitchFamily="34" charset="0"/>
            </a:endParaRPr>
          </a:p>
        </p:txBody>
      </p:sp>
      <p:pic>
        <p:nvPicPr>
          <p:cNvPr id="1026" name="Picture 2" descr="C:\Users\jalee\AppData\Local\Temp\ksohtml2344\wp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55" y="595766"/>
            <a:ext cx="11003885" cy="495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8565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D:\erionota\fig\Fig 1 a.jpegFig 1 a"/>
          <p:cNvPicPr>
            <a:picLocks noChangeAspect="1"/>
          </p:cNvPicPr>
          <p:nvPr/>
        </p:nvPicPr>
        <p:blipFill rotWithShape="1">
          <a:blip r:embed="rId2"/>
          <a:srcRect b="6759"/>
          <a:stretch>
            <a:fillRect/>
          </a:stretch>
        </p:blipFill>
        <p:spPr>
          <a:xfrm rot="15660000">
            <a:off x="10973581" y="184832"/>
            <a:ext cx="1031003" cy="1130777"/>
          </a:xfrm>
          <a:prstGeom prst="ellipse">
            <a:avLst/>
          </a:prstGeom>
        </p:spPr>
      </p:pic>
      <p:sp>
        <p:nvSpPr>
          <p:cNvPr id="7" name="矩形 6"/>
          <p:cNvSpPr/>
          <p:nvPr/>
        </p:nvSpPr>
        <p:spPr>
          <a:xfrm>
            <a:off x="152400" y="986789"/>
            <a:ext cx="10827385" cy="56970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9" name="矩形 8"/>
          <p:cNvSpPr/>
          <p:nvPr/>
        </p:nvSpPr>
        <p:spPr>
          <a:xfrm>
            <a:off x="291370" y="834486"/>
            <a:ext cx="10740512" cy="60016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200000"/>
              </a:lnSpc>
            </a:pPr>
            <a:r>
              <a:rPr lang="en-US" altLang="zh-CN" sz="1600"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Invasion of banana leaf roller </a:t>
            </a:r>
            <a:r>
              <a:rPr lang="en-US" altLang="zh-CN" sz="1600" dirty="0" err="1">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Erionota</a:t>
            </a:r>
            <a:r>
              <a:rPr lang="en-US" altLang="zh-CN" sz="1600"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spp. has been found throughout Kerala especially in banana plantations in Malabar region .Many studies reported  that the banana leaf rollers E. </a:t>
            </a:r>
            <a:r>
              <a:rPr lang="en-US" altLang="zh-CN" sz="1600" dirty="0" err="1">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thrax</a:t>
            </a:r>
            <a:r>
              <a:rPr lang="en-US" altLang="zh-CN" sz="1600"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and E. torus coexist in Kerala, and that they should be considered as a single </a:t>
            </a:r>
            <a:r>
              <a:rPr lang="en-US" altLang="zh-CN" sz="1600" dirty="0" err="1">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species.In</a:t>
            </a:r>
            <a:r>
              <a:rPr lang="en-US" altLang="zh-CN" sz="1600"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order to develop successful biological control </a:t>
            </a:r>
            <a:r>
              <a:rPr lang="en-US" altLang="zh-CN" sz="1600" dirty="0" err="1">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programmes</a:t>
            </a:r>
            <a:r>
              <a:rPr lang="en-US" altLang="zh-CN" sz="1600"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to manage this pest, species level identification is </a:t>
            </a:r>
            <a:r>
              <a:rPr lang="en-US" altLang="zh-CN" sz="1600" dirty="0" err="1">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required.DNA</a:t>
            </a:r>
            <a:r>
              <a:rPr lang="en-US" altLang="zh-CN" sz="1600"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barcodes are used in invasive species </a:t>
            </a:r>
            <a:r>
              <a:rPr lang="en-US" altLang="zh-CN" sz="1600" dirty="0" err="1">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programmes</a:t>
            </a:r>
            <a:r>
              <a:rPr lang="en-US" altLang="zh-CN" sz="1600"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because they allow for early and rapid detection of new invading </a:t>
            </a:r>
            <a:r>
              <a:rPr lang="en-US" altLang="zh-CN" sz="1600" dirty="0" err="1">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species.Invasive</a:t>
            </a:r>
            <a:r>
              <a:rPr lang="en-US" altLang="zh-CN" sz="1600"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species can be </a:t>
            </a:r>
            <a:r>
              <a:rPr lang="en-US" altLang="zh-CN" sz="1600" dirty="0" err="1">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recognised</a:t>
            </a:r>
            <a:r>
              <a:rPr lang="en-US" altLang="zh-CN" sz="1600"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any stage of their life cycles thanks to rapid genetic identification that does not require any morphologically mature features, whether vegetative or reproductive. Surveying specimens at mature, reproductive, or advanced life stages, which are typically only available at certain times of year or under specified climatic conditions, is typically required for morphological identification of species [32]. Because the early stages of E. </a:t>
            </a:r>
            <a:r>
              <a:rPr lang="en-US" altLang="zh-CN" sz="1600" dirty="0" err="1">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thrax</a:t>
            </a:r>
            <a:r>
              <a:rPr lang="en-US" altLang="zh-CN" sz="1600"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and E. torus are difficult to differentiate, and because they are frequent banana pests, morphological identification of species is </a:t>
            </a:r>
            <a:r>
              <a:rPr lang="en-US" altLang="zh-CN" sz="1600" dirty="0" err="1">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challenging.The</a:t>
            </a:r>
            <a:r>
              <a:rPr lang="en-US" altLang="zh-CN" sz="1600"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COI sequences of banana skipper confirm the presence of </a:t>
            </a:r>
            <a:r>
              <a:rPr lang="en-US" altLang="zh-CN" sz="1600" dirty="0" err="1">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E.torus</a:t>
            </a:r>
            <a:r>
              <a:rPr lang="en-US" altLang="zh-CN" sz="1600"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species in infested areas, and all parasitoid species collected during the course of the investigation were </a:t>
            </a:r>
            <a:r>
              <a:rPr lang="en-US" altLang="zh-CN" sz="1600" dirty="0" err="1">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E.torus</a:t>
            </a:r>
            <a:r>
              <a:rPr lang="en-US" altLang="zh-CN" sz="1600"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r>
              <a:rPr lang="en-US" altLang="zh-CN" sz="1600" dirty="0" smtClean="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DNA </a:t>
            </a:r>
            <a:r>
              <a:rPr lang="en-US" altLang="zh-CN" sz="1600"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barcoding techniques to identify will be an easiest way in quick identification and too implement management strategies to prevent its spread.</a:t>
            </a:r>
            <a:endParaRPr lang="zh-CN" altLang="en-US" sz="1600" dirty="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 Box 1"/>
          <p:cNvSpPr txBox="1"/>
          <p:nvPr/>
        </p:nvSpPr>
        <p:spPr>
          <a:xfrm>
            <a:off x="689610" y="-212090"/>
            <a:ext cx="3966210" cy="1198880"/>
          </a:xfrm>
          <a:prstGeom prst="rect">
            <a:avLst/>
          </a:prstGeom>
          <a:noFill/>
        </p:spPr>
        <p:txBody>
          <a:bodyPr wrap="square" rtlCol="0" anchor="t">
            <a:spAutoFit/>
          </a:bodyPr>
          <a:lstStyle/>
          <a:p>
            <a:pPr>
              <a:lnSpc>
                <a:spcPct val="200000"/>
              </a:lnSpc>
            </a:pPr>
            <a:r>
              <a:rPr lang="zh-CN" altLang="en-US" sz="3600" dirty="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sym typeface="+mn-ea"/>
              </a:rPr>
              <a:t>Conclusion</a:t>
            </a:r>
          </a:p>
        </p:txBody>
      </p:sp>
      <p:pic>
        <p:nvPicPr>
          <p:cNvPr id="3" name="Picture 2" descr="OIP.5Ay0NVxhBXyZRiL462-tHwHaHa"/>
          <p:cNvPicPr>
            <a:picLocks noChangeAspect="1"/>
          </p:cNvPicPr>
          <p:nvPr/>
        </p:nvPicPr>
        <p:blipFill>
          <a:blip r:embed="rId3"/>
          <a:stretch>
            <a:fillRect/>
          </a:stretch>
        </p:blipFill>
        <p:spPr>
          <a:xfrm>
            <a:off x="11031882" y="5943600"/>
            <a:ext cx="914400" cy="914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37"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IN" dirty="0"/>
          </a:p>
        </p:txBody>
      </p:sp>
      <p:sp>
        <p:nvSpPr>
          <p:cNvPr id="3" name="Content Placeholder 2"/>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fontScale="70000" lnSpcReduction="20000"/>
          </a:bodyPr>
          <a:lstStyle/>
          <a:p>
            <a:pPr lvl="0"/>
            <a:r>
              <a:rPr lang="en-IN" u="sng" dirty="0">
                <a:hlinkClick r:id="rId2"/>
              </a:rPr>
              <a:t>https://www.amnh.org/research/center-for-biodiversity-conservation/what-is-</a:t>
            </a:r>
            <a:r>
              <a:rPr lang="en-IN" dirty="0"/>
              <a:t>	biodiversity </a:t>
            </a:r>
          </a:p>
          <a:p>
            <a:pPr lvl="0"/>
            <a:r>
              <a:rPr lang="en-IN" dirty="0" err="1"/>
              <a:t>Didham</a:t>
            </a:r>
            <a:r>
              <a:rPr lang="en-IN" dirty="0"/>
              <a:t>, R.K., </a:t>
            </a:r>
            <a:r>
              <a:rPr lang="en-IN" dirty="0" err="1"/>
              <a:t>Tylianakis</a:t>
            </a:r>
            <a:r>
              <a:rPr lang="en-IN" dirty="0"/>
              <a:t>, J.M., Hutchinson ,M.A., Ewers, R.M., 		</a:t>
            </a:r>
            <a:r>
              <a:rPr lang="en-IN" dirty="0" err="1"/>
              <a:t>Gemmell</a:t>
            </a:r>
            <a:r>
              <a:rPr lang="en-IN" dirty="0"/>
              <a:t> ,N,J. Are invasive species the drivers of ecological change? Trends 	in Ecology and Evolution. 2005. 20:470–474.doi: 		10.1016/j.tree.2005.07.006 </a:t>
            </a:r>
          </a:p>
          <a:p>
            <a:pPr lvl="0"/>
            <a:r>
              <a:rPr lang="en-IN" dirty="0"/>
              <a:t>Richardson ,D.M; </a:t>
            </a:r>
            <a:r>
              <a:rPr lang="en-IN" dirty="0" err="1"/>
              <a:t>Pysek</a:t>
            </a:r>
            <a:r>
              <a:rPr lang="en-IN" dirty="0"/>
              <a:t> ,P; </a:t>
            </a:r>
            <a:r>
              <a:rPr lang="en-IN" dirty="0" err="1"/>
              <a:t>Rejmanek</a:t>
            </a:r>
            <a:r>
              <a:rPr lang="en-IN" dirty="0"/>
              <a:t>, M; Barbour ,M.G ; Panetta, F.D; 		</a:t>
            </a:r>
            <a:r>
              <a:rPr lang="en-IN" dirty="0" err="1"/>
              <a:t>West,C.J</a:t>
            </a:r>
            <a:r>
              <a:rPr lang="en-IN" dirty="0"/>
              <a:t>.  Naturalization and invasion of alien plants: Concepts and 	definitions. Diversity and  Distributions. 2000b 6: 93–107. </a:t>
            </a:r>
            <a:r>
              <a:rPr lang="en-IN" dirty="0" err="1"/>
              <a:t>doi</a:t>
            </a:r>
            <a:r>
              <a:rPr lang="en-IN" dirty="0"/>
              <a:t>: 	10.1046/j.1472-4642.2000.00083.x </a:t>
            </a:r>
          </a:p>
          <a:p>
            <a:pPr lvl="0"/>
            <a:r>
              <a:rPr lang="en-IN" dirty="0"/>
              <a:t>Mack ,R.N., </a:t>
            </a:r>
            <a:r>
              <a:rPr lang="en-IN" dirty="0" err="1"/>
              <a:t>Simberloff</a:t>
            </a:r>
            <a:r>
              <a:rPr lang="en-IN" dirty="0"/>
              <a:t> ,D., </a:t>
            </a:r>
            <a:r>
              <a:rPr lang="en-IN" dirty="0" err="1"/>
              <a:t>Londsale</a:t>
            </a:r>
            <a:r>
              <a:rPr lang="en-IN" dirty="0"/>
              <a:t> ,W.M., Evans, H., Clout, M., 	</a:t>
            </a:r>
            <a:r>
              <a:rPr lang="en-IN" dirty="0" err="1"/>
              <a:t>Bazzaz</a:t>
            </a:r>
            <a:r>
              <a:rPr lang="en-IN" dirty="0"/>
              <a:t> ,F.A . Biotic invasions: Causes, epidemiology, global consequences, 	and control. Ecological Applications.2000.10:689–710. 	doi:10.1890/10510761(2000)010[0689:BICEGC2.0.CO;2 </a:t>
            </a:r>
          </a:p>
          <a:p>
            <a:pPr lvl="0"/>
            <a:r>
              <a:rPr lang="en-IN" dirty="0" err="1"/>
              <a:t>Nandakumar</a:t>
            </a:r>
            <a:r>
              <a:rPr lang="en-IN" dirty="0"/>
              <a:t> ,</a:t>
            </a:r>
            <a:r>
              <a:rPr lang="en-IN" dirty="0" err="1"/>
              <a:t>T.Banana</a:t>
            </a:r>
            <a:r>
              <a:rPr lang="en-IN" dirty="0"/>
              <a:t> farmers reel under ‘butterfly’ attack. The Hindu. July 	07. 	2014. </a:t>
            </a:r>
          </a:p>
          <a:p>
            <a:endParaRPr lang="en-IN" dirty="0"/>
          </a:p>
        </p:txBody>
      </p:sp>
    </p:spTree>
    <p:extLst>
      <p:ext uri="{BB962C8B-B14F-4D97-AF65-F5344CB8AC3E}">
        <p14:creationId xmlns:p14="http://schemas.microsoft.com/office/powerpoint/2010/main" val="24812289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6943"/>
            <a:ext cx="10515600" cy="5600020"/>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lvl="0"/>
            <a:r>
              <a:rPr lang="en-IN" dirty="0" err="1"/>
              <a:t>Padam</a:t>
            </a:r>
            <a:r>
              <a:rPr lang="en-IN" dirty="0"/>
              <a:t>, B. S; Tin ,H. S, </a:t>
            </a:r>
            <a:r>
              <a:rPr lang="en-IN" dirty="0" err="1"/>
              <a:t>Chye</a:t>
            </a:r>
            <a:r>
              <a:rPr lang="en-IN" dirty="0"/>
              <a:t> ,F. Y., Abdullah, M. I. Banana by-products: an 	under-utilized renewable food biomass with great potential. Journal of Food 	Science Technology. 2014. 51(12): 3527-3545. </a:t>
            </a:r>
          </a:p>
          <a:p>
            <a:pPr lvl="0"/>
            <a:r>
              <a:rPr lang="en-IN" dirty="0"/>
              <a:t>Kumar, K.P.S. , </a:t>
            </a:r>
            <a:r>
              <a:rPr lang="en-IN" dirty="0" err="1"/>
              <a:t>Bhowmik</a:t>
            </a:r>
            <a:r>
              <a:rPr lang="en-IN" dirty="0"/>
              <a:t>, </a:t>
            </a:r>
            <a:r>
              <a:rPr lang="en-IN" dirty="0" err="1"/>
              <a:t>Debjit</a:t>
            </a:r>
            <a:r>
              <a:rPr lang="en-IN" dirty="0"/>
              <a:t> ., </a:t>
            </a:r>
            <a:r>
              <a:rPr lang="en-IN" dirty="0" err="1"/>
              <a:t>Duraivel</a:t>
            </a:r>
            <a:r>
              <a:rPr lang="en-IN" dirty="0"/>
              <a:t> .S., </a:t>
            </a:r>
            <a:r>
              <a:rPr lang="en-IN" dirty="0" err="1"/>
              <a:t>Manivannan</a:t>
            </a:r>
            <a:r>
              <a:rPr lang="en-IN" dirty="0"/>
              <a:t>, </a:t>
            </a:r>
            <a:r>
              <a:rPr lang="en-IN" dirty="0" err="1"/>
              <a:t>Umadevi</a:t>
            </a:r>
            <a:r>
              <a:rPr lang="en-IN" dirty="0"/>
              <a:t>. 	Traditional and medicinal uses of banana. Journal of </a:t>
            </a:r>
            <a:r>
              <a:rPr lang="en-IN" dirty="0" err="1"/>
              <a:t>Pharmacognosy</a:t>
            </a:r>
            <a:r>
              <a:rPr lang="en-IN" dirty="0"/>
              <a:t> and 	</a:t>
            </a:r>
            <a:r>
              <a:rPr lang="en-IN" dirty="0" err="1"/>
              <a:t>Phytochemistry</a:t>
            </a:r>
            <a:r>
              <a:rPr lang="en-IN" dirty="0"/>
              <a:t>. 2012. 1. 51-63. </a:t>
            </a:r>
          </a:p>
          <a:p>
            <a:pPr lvl="0"/>
            <a:r>
              <a:rPr lang="en-IN" dirty="0" err="1"/>
              <a:t>Nayar</a:t>
            </a:r>
            <a:r>
              <a:rPr lang="en-IN" dirty="0"/>
              <a:t>, N.M. The bananas: botany, origin, dispersal. Horticultural Reviews. 	2010. 117–164. https://doi.org/10.1002/9780470527238.ch2 </a:t>
            </a:r>
          </a:p>
          <a:p>
            <a:r>
              <a:rPr lang="en-IN" dirty="0"/>
              <a:t>https://icar.org.in/files/ICAR-Vision-2030.pdf .</a:t>
            </a:r>
          </a:p>
          <a:p>
            <a:pPr lvl="0"/>
            <a:r>
              <a:rPr lang="en-IN" dirty="0" err="1"/>
              <a:t>Ostmark</a:t>
            </a:r>
            <a:r>
              <a:rPr lang="en-IN" dirty="0"/>
              <a:t> ,H .E. Economic insect pests of bananas. Annual Review of 	Entomology. 2003. 19: 161-176. </a:t>
            </a:r>
          </a:p>
          <a:p>
            <a:pPr lvl="0"/>
            <a:r>
              <a:rPr lang="en-IN" dirty="0" err="1"/>
              <a:t>Soumya</a:t>
            </a:r>
            <a:r>
              <a:rPr lang="en-IN" dirty="0"/>
              <a:t>, K .C., </a:t>
            </a:r>
            <a:r>
              <a:rPr lang="en-IN" dirty="0" err="1"/>
              <a:t>Sajeev</a:t>
            </a:r>
            <a:r>
              <a:rPr lang="en-IN" dirty="0"/>
              <a:t> ,T. V., </a:t>
            </a:r>
            <a:r>
              <a:rPr lang="en-IN" dirty="0" err="1"/>
              <a:t>Maneetha</a:t>
            </a:r>
            <a:r>
              <a:rPr lang="en-IN" dirty="0"/>
              <a:t> ,T. K., </a:t>
            </a:r>
            <a:r>
              <a:rPr lang="en-IN" dirty="0" err="1"/>
              <a:t>Keerthy</a:t>
            </a:r>
            <a:r>
              <a:rPr lang="en-IN" dirty="0"/>
              <a:t> </a:t>
            </a:r>
            <a:r>
              <a:rPr lang="en-IN" dirty="0" err="1"/>
              <a:t>Vijayan</a:t>
            </a:r>
            <a:r>
              <a:rPr lang="en-IN" dirty="0"/>
              <a:t> and George 	Mathew. Incidence of </a:t>
            </a:r>
            <a:r>
              <a:rPr lang="en-IN" i="1" dirty="0" err="1"/>
              <a:t>Erionota</a:t>
            </a:r>
            <a:r>
              <a:rPr lang="en-IN" dirty="0"/>
              <a:t> </a:t>
            </a:r>
            <a:r>
              <a:rPr lang="en-IN" i="1" dirty="0" err="1"/>
              <a:t>thrax</a:t>
            </a:r>
            <a:r>
              <a:rPr lang="en-IN" dirty="0"/>
              <a:t> (</a:t>
            </a:r>
            <a:r>
              <a:rPr lang="en-IN" dirty="0" err="1"/>
              <a:t>Hübner</a:t>
            </a:r>
            <a:r>
              <a:rPr lang="en-IN" dirty="0"/>
              <a:t>) (Lepidoptera: </a:t>
            </a:r>
            <a:r>
              <a:rPr lang="en-IN" dirty="0" err="1"/>
              <a:t>Hesperiidae</a:t>
            </a:r>
            <a:r>
              <a:rPr lang="en-IN" dirty="0"/>
              <a:t>) as 	a pest of banana in Kerala. </a:t>
            </a:r>
            <a:r>
              <a:rPr lang="en-IN" dirty="0" err="1"/>
              <a:t>Entomon</a:t>
            </a:r>
            <a:r>
              <a:rPr lang="en-IN" dirty="0"/>
              <a:t> . 2014.38(1): 53-58.</a:t>
            </a:r>
          </a:p>
          <a:p>
            <a:endParaRPr lang="en-IN" dirty="0"/>
          </a:p>
        </p:txBody>
      </p:sp>
    </p:spTree>
    <p:extLst>
      <p:ext uri="{BB962C8B-B14F-4D97-AF65-F5344CB8AC3E}">
        <p14:creationId xmlns:p14="http://schemas.microsoft.com/office/powerpoint/2010/main" val="22373979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10515600" cy="5795963"/>
          </a:xfrm>
        </p:spPr>
        <p:style>
          <a:lnRef idx="3">
            <a:schemeClr val="lt1"/>
          </a:lnRef>
          <a:fillRef idx="1">
            <a:schemeClr val="accent3"/>
          </a:fillRef>
          <a:effectRef idx="1">
            <a:schemeClr val="accent3"/>
          </a:effectRef>
          <a:fontRef idx="minor">
            <a:schemeClr val="lt1"/>
          </a:fontRef>
        </p:style>
        <p:txBody>
          <a:bodyPr>
            <a:normAutofit fontScale="92500" lnSpcReduction="20000"/>
          </a:bodyPr>
          <a:lstStyle/>
          <a:p>
            <a:pPr lvl="0"/>
            <a:r>
              <a:rPr lang="en-IN" dirty="0" err="1"/>
              <a:t>Sivakumar</a:t>
            </a:r>
            <a:r>
              <a:rPr lang="en-IN" dirty="0"/>
              <a:t> ,T., </a:t>
            </a:r>
            <a:r>
              <a:rPr lang="en-IN" dirty="0" err="1"/>
              <a:t>Jiji</a:t>
            </a:r>
            <a:r>
              <a:rPr lang="en-IN" dirty="0"/>
              <a:t> ,T., </a:t>
            </a:r>
            <a:r>
              <a:rPr lang="en-IN" dirty="0" err="1"/>
              <a:t>Anitha</a:t>
            </a:r>
            <a:r>
              <a:rPr lang="en-IN" dirty="0"/>
              <a:t>, N. Field observations on banana skipper 	</a:t>
            </a:r>
            <a:r>
              <a:rPr lang="en-IN" i="1" dirty="0" err="1"/>
              <a:t>Erionota</a:t>
            </a:r>
            <a:r>
              <a:rPr lang="en-IN" dirty="0"/>
              <a:t> </a:t>
            </a:r>
            <a:r>
              <a:rPr lang="en-IN" i="1" dirty="0" err="1"/>
              <a:t>thrax</a:t>
            </a:r>
            <a:r>
              <a:rPr lang="en-IN" dirty="0"/>
              <a:t> L. (</a:t>
            </a:r>
            <a:r>
              <a:rPr lang="en-IN" dirty="0" err="1"/>
              <a:t>Hesperiidae</a:t>
            </a:r>
            <a:r>
              <a:rPr lang="en-IN" dirty="0"/>
              <a:t>: Lepidoptera) and its avian predators from 	southern peninsular India. Current </a:t>
            </a:r>
            <a:r>
              <a:rPr lang="en-IN" dirty="0" err="1"/>
              <a:t>Biotica</a:t>
            </a:r>
            <a:r>
              <a:rPr lang="en-IN" dirty="0"/>
              <a:t>. 2014. 3 (8): 220-227.</a:t>
            </a:r>
          </a:p>
          <a:p>
            <a:pPr lvl="0"/>
            <a:r>
              <a:rPr lang="en-IN" dirty="0" err="1"/>
              <a:t>Raju</a:t>
            </a:r>
            <a:r>
              <a:rPr lang="en-IN" dirty="0"/>
              <a:t> ,D., K. </a:t>
            </a:r>
            <a:r>
              <a:rPr lang="en-IN" dirty="0" err="1"/>
              <a:t>Kunte</a:t>
            </a:r>
            <a:r>
              <a:rPr lang="en-IN" dirty="0"/>
              <a:t>, </a:t>
            </a:r>
            <a:r>
              <a:rPr lang="en-IN" dirty="0" err="1"/>
              <a:t>Kalesh</a:t>
            </a:r>
            <a:r>
              <a:rPr lang="en-IN" dirty="0"/>
              <a:t>, S, </a:t>
            </a:r>
            <a:r>
              <a:rPr lang="en-IN" dirty="0" err="1"/>
              <a:t>Chandrashekaran</a:t>
            </a:r>
            <a:r>
              <a:rPr lang="en-IN" dirty="0"/>
              <a:t> ,V. K., Manoj, P., </a:t>
            </a:r>
            <a:r>
              <a:rPr lang="en-IN" dirty="0" err="1"/>
              <a:t>Ogale</a:t>
            </a:r>
            <a:r>
              <a:rPr lang="en-IN" dirty="0"/>
              <a:t> ,H., 	</a:t>
            </a:r>
            <a:r>
              <a:rPr lang="en-IN" dirty="0" err="1"/>
              <a:t>Sanap</a:t>
            </a:r>
            <a:r>
              <a:rPr lang="en-IN" dirty="0"/>
              <a:t> ,R. 2020. </a:t>
            </a:r>
            <a:r>
              <a:rPr lang="en-IN" i="1" dirty="0" err="1"/>
              <a:t>Erionota</a:t>
            </a:r>
            <a:r>
              <a:rPr lang="en-IN" i="1" dirty="0"/>
              <a:t> torus</a:t>
            </a:r>
            <a:r>
              <a:rPr lang="en-IN" dirty="0"/>
              <a:t> Evans, 1941- rounded palm-red eye. </a:t>
            </a:r>
            <a:r>
              <a:rPr lang="en-IN" dirty="0" err="1"/>
              <a:t>Kunte</a:t>
            </a:r>
            <a:r>
              <a:rPr lang="en-IN" dirty="0"/>
              <a:t> K, 	S </a:t>
            </a:r>
            <a:r>
              <a:rPr lang="en-IN" dirty="0" err="1"/>
              <a:t>Sondhi</a:t>
            </a:r>
            <a:r>
              <a:rPr lang="en-IN" dirty="0"/>
              <a:t>, P. Roy (eds.). Butterflies of India, v. 2.74. Indian Foundation for 	Butterflies. http:// www.ifoundbutter flies.org/</a:t>
            </a:r>
            <a:r>
              <a:rPr lang="en-IN" dirty="0" err="1"/>
              <a:t>sp</a:t>
            </a:r>
            <a:r>
              <a:rPr lang="en-IN" dirty="0"/>
              <a:t>/2756/</a:t>
            </a:r>
            <a:r>
              <a:rPr lang="en-IN" i="1" dirty="0" err="1"/>
              <a:t>Erionota</a:t>
            </a:r>
            <a:r>
              <a:rPr lang="en-IN" i="1" dirty="0"/>
              <a:t> torus</a:t>
            </a:r>
            <a:r>
              <a:rPr lang="en-IN" dirty="0"/>
              <a:t>.</a:t>
            </a:r>
          </a:p>
          <a:p>
            <a:pPr lvl="0"/>
            <a:r>
              <a:rPr lang="en-IN" dirty="0"/>
              <a:t>Cock ,M .J. A critical review of the literature on the pest </a:t>
            </a:r>
            <a:r>
              <a:rPr lang="en-IN" i="1" dirty="0" err="1"/>
              <a:t>Erionota</a:t>
            </a:r>
            <a:r>
              <a:rPr lang="en-IN" dirty="0"/>
              <a:t> spp. 	(Lepidoptera, </a:t>
            </a:r>
            <a:r>
              <a:rPr lang="en-IN" dirty="0" err="1"/>
              <a:t>Hesperiidae</a:t>
            </a:r>
            <a:r>
              <a:rPr lang="en-IN" dirty="0"/>
              <a:t>): taxonomy, distribution, food plants, early stages, 	natural enemies and biological control. CAB Reviews. 2015. 10 (7): 1-30. </a:t>
            </a:r>
          </a:p>
          <a:p>
            <a:pPr lvl="0"/>
            <a:r>
              <a:rPr lang="en-IN" dirty="0"/>
              <a:t>P.D.N. Hebert , </a:t>
            </a:r>
            <a:r>
              <a:rPr lang="en-IN" dirty="0" err="1"/>
              <a:t>A.Cywinska</a:t>
            </a:r>
            <a:r>
              <a:rPr lang="en-IN" dirty="0"/>
              <a:t> A, </a:t>
            </a:r>
            <a:r>
              <a:rPr lang="en-IN" dirty="0" err="1"/>
              <a:t>S.L.Ball</a:t>
            </a:r>
            <a:r>
              <a:rPr lang="en-IN" dirty="0"/>
              <a:t> , </a:t>
            </a:r>
            <a:r>
              <a:rPr lang="en-IN" dirty="0" err="1"/>
              <a:t>J.R.deWaard</a:t>
            </a:r>
            <a:r>
              <a:rPr lang="en-IN" dirty="0"/>
              <a:t> . Biological 	identifications  through DNA barcodes‖. Proceedings of the Royal Society of 	London B—Biological  Sciences.2003. Vol.270 (1512) pp313–321,2003. </a:t>
            </a:r>
          </a:p>
          <a:p>
            <a:endParaRPr lang="en-IN" dirty="0"/>
          </a:p>
        </p:txBody>
      </p:sp>
    </p:spTree>
    <p:extLst>
      <p:ext uri="{BB962C8B-B14F-4D97-AF65-F5344CB8AC3E}">
        <p14:creationId xmlns:p14="http://schemas.microsoft.com/office/powerpoint/2010/main" val="33754637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style>
          <a:lnRef idx="3">
            <a:schemeClr val="lt1"/>
          </a:lnRef>
          <a:fillRef idx="1">
            <a:schemeClr val="accent3"/>
          </a:fillRef>
          <a:effectRef idx="1">
            <a:schemeClr val="accent3"/>
          </a:effectRef>
          <a:fontRef idx="minor">
            <a:schemeClr val="lt1"/>
          </a:fontRef>
        </p:style>
        <p:txBody>
          <a:bodyPr>
            <a:normAutofit fontScale="70000" lnSpcReduction="20000"/>
          </a:bodyPr>
          <a:lstStyle/>
          <a:p>
            <a:pPr lvl="0"/>
            <a:r>
              <a:rPr lang="en-IN" dirty="0"/>
              <a:t>Armstrong KF, Ball SL DNA barcodes for biosecurity: </a:t>
            </a:r>
            <a:r>
              <a:rPr lang="en-IN" dirty="0" err="1"/>
              <a:t>invasivespecies</a:t>
            </a:r>
            <a:r>
              <a:rPr lang="en-IN" dirty="0"/>
              <a:t> 		identiﬁcation. Philosophical Transactions of the Royal Society B:Biological 	Sciences.2005.360, 1813–1823.</a:t>
            </a:r>
          </a:p>
          <a:p>
            <a:pPr lvl="0"/>
            <a:r>
              <a:rPr lang="en-IN" dirty="0" err="1"/>
              <a:t>Hajibabaei</a:t>
            </a:r>
            <a:r>
              <a:rPr lang="en-IN" dirty="0"/>
              <a:t>, </a:t>
            </a:r>
            <a:r>
              <a:rPr lang="en-IN" dirty="0" err="1"/>
              <a:t>Mehrdad</a:t>
            </a:r>
            <a:r>
              <a:rPr lang="en-IN" dirty="0"/>
              <a:t> &amp; Janzen, Daniel &amp; Burns, John &amp; </a:t>
            </a:r>
            <a:r>
              <a:rPr lang="en-IN" dirty="0" err="1"/>
              <a:t>Hallwachs</a:t>
            </a:r>
            <a:r>
              <a:rPr lang="en-IN" dirty="0"/>
              <a:t>, </a:t>
            </a:r>
            <a:r>
              <a:rPr lang="en-IN" dirty="0" err="1"/>
              <a:t>Winnie</a:t>
            </a:r>
            <a:r>
              <a:rPr lang="en-IN" dirty="0"/>
              <a:t> 	&amp; Hebert, Paul. DNA barcodes distinguish species of tropical 		Lepidoptera. Proceedings of the National Academy of Sciences of the United 	States of America.2006. 103. 968-71. 10.1073/pnas.0510466103.</a:t>
            </a:r>
          </a:p>
          <a:p>
            <a:pPr lvl="0"/>
            <a:r>
              <a:rPr lang="en-IN" dirty="0" err="1"/>
              <a:t>Wiemers</a:t>
            </a:r>
            <a:r>
              <a:rPr lang="en-IN" dirty="0"/>
              <a:t> M, Fiedler K. Does the DNA barcoding gap exist? – a case 		study in blue butterflies (Lepidoptera: </a:t>
            </a:r>
            <a:r>
              <a:rPr lang="en-IN" dirty="0" err="1"/>
              <a:t>Lycaenidae</a:t>
            </a:r>
            <a:r>
              <a:rPr lang="en-IN" dirty="0"/>
              <a:t>). Frontiers in Zoology.2007 	4: 8. https://doi.org/10.1186/1742- 9994-4-8</a:t>
            </a:r>
          </a:p>
          <a:p>
            <a:pPr lvl="0"/>
            <a:r>
              <a:rPr lang="en-IN" dirty="0" err="1"/>
              <a:t>Foottit</a:t>
            </a:r>
            <a:r>
              <a:rPr lang="en-IN" dirty="0"/>
              <a:t> RG, Maw HE, VON </a:t>
            </a:r>
            <a:r>
              <a:rPr lang="en-IN" dirty="0" err="1"/>
              <a:t>Dohlen</a:t>
            </a:r>
            <a:r>
              <a:rPr lang="en-IN" dirty="0"/>
              <a:t> CD, Hebert PD. Species identification of 	aphids (</a:t>
            </a:r>
            <a:r>
              <a:rPr lang="en-IN" dirty="0" err="1"/>
              <a:t>Insecta</a:t>
            </a:r>
            <a:r>
              <a:rPr lang="en-IN" dirty="0"/>
              <a:t>: </a:t>
            </a:r>
            <a:r>
              <a:rPr lang="en-IN" dirty="0" err="1"/>
              <a:t>Hemiptera</a:t>
            </a:r>
            <a:r>
              <a:rPr lang="en-IN" dirty="0"/>
              <a:t>: </a:t>
            </a:r>
            <a:r>
              <a:rPr lang="en-IN" dirty="0" err="1"/>
              <a:t>Aphididae</a:t>
            </a:r>
            <a:r>
              <a:rPr lang="en-IN" dirty="0"/>
              <a:t>) through DNA barcodes. </a:t>
            </a:r>
            <a:r>
              <a:rPr lang="en-IN" dirty="0" err="1"/>
              <a:t>Mol</a:t>
            </a:r>
            <a:r>
              <a:rPr lang="en-IN" dirty="0"/>
              <a:t> </a:t>
            </a:r>
            <a:r>
              <a:rPr lang="en-IN" dirty="0" err="1"/>
              <a:t>Ecol</a:t>
            </a:r>
            <a:r>
              <a:rPr lang="en-IN" dirty="0"/>
              <a:t> 	</a:t>
            </a:r>
            <a:r>
              <a:rPr lang="en-IN" dirty="0" err="1"/>
              <a:t>Resour</a:t>
            </a:r>
            <a:r>
              <a:rPr lang="en-IN" dirty="0"/>
              <a:t>. 2008 Nov;8(6):1189-201. </a:t>
            </a:r>
            <a:r>
              <a:rPr lang="en-IN" dirty="0" err="1"/>
              <a:t>doi</a:t>
            </a:r>
            <a:r>
              <a:rPr lang="en-IN" dirty="0"/>
              <a:t>: 10.1111/j.1755-0998.2008.02297.x. 	PMID: 21586006.</a:t>
            </a:r>
          </a:p>
          <a:p>
            <a:pPr lvl="0"/>
            <a:r>
              <a:rPr lang="en-IN" dirty="0"/>
              <a:t>Sheffield, C.S., Hebert, P.D.N., </a:t>
            </a:r>
            <a:r>
              <a:rPr lang="en-IN" dirty="0" err="1"/>
              <a:t>Kevan</a:t>
            </a:r>
            <a:r>
              <a:rPr lang="en-IN" dirty="0"/>
              <a:t>, P., Packer, L.  DNA barcoding 	a 	regional bee (Hymenoptera, </a:t>
            </a:r>
            <a:r>
              <a:rPr lang="en-IN" dirty="0" err="1"/>
              <a:t>Apoidea</a:t>
            </a:r>
            <a:r>
              <a:rPr lang="en-IN" dirty="0"/>
              <a:t>) fauna and its potential for ecological 	studies. Mol. </a:t>
            </a:r>
            <a:r>
              <a:rPr lang="en-IN" dirty="0" err="1"/>
              <a:t>Ecol.Res</a:t>
            </a:r>
            <a:r>
              <a:rPr lang="en-IN" dirty="0"/>
              <a:t>. 2009.9, 196–207</a:t>
            </a:r>
          </a:p>
          <a:p>
            <a:pPr lvl="0"/>
            <a:r>
              <a:rPr lang="en-IN" dirty="0"/>
              <a:t>Ander M, </a:t>
            </a:r>
            <a:r>
              <a:rPr lang="en-IN" dirty="0" err="1"/>
              <a:t>Troell</a:t>
            </a:r>
            <a:r>
              <a:rPr lang="en-IN" dirty="0"/>
              <a:t> K, Chirico J. Barcoding of biting midges in the genus 		</a:t>
            </a:r>
            <a:r>
              <a:rPr lang="en-IN" dirty="0" err="1"/>
              <a:t>Culicoides</a:t>
            </a:r>
            <a:r>
              <a:rPr lang="en-IN" dirty="0"/>
              <a:t>: a tool for species determination. Med Vet </a:t>
            </a:r>
            <a:r>
              <a:rPr lang="en-IN" dirty="0" err="1"/>
              <a:t>Entomol</a:t>
            </a:r>
            <a:r>
              <a:rPr lang="en-IN" dirty="0"/>
              <a:t>. 2013 	Sep;27(3):323-31. </a:t>
            </a:r>
            <a:r>
              <a:rPr lang="en-IN" dirty="0" err="1"/>
              <a:t>doi</a:t>
            </a:r>
            <a:r>
              <a:rPr lang="en-IN" dirty="0"/>
              <a:t>: 10.1111/j.1365-2915.2012.01050.x. </a:t>
            </a:r>
            <a:r>
              <a:rPr lang="en-IN" dirty="0" err="1"/>
              <a:t>Epub</a:t>
            </a:r>
            <a:r>
              <a:rPr lang="en-IN" dirty="0"/>
              <a:t> 2012 Oct 29. 	PMID: 23106166.</a:t>
            </a:r>
          </a:p>
          <a:p>
            <a:endParaRPr lang="en-IN" dirty="0"/>
          </a:p>
        </p:txBody>
      </p:sp>
    </p:spTree>
    <p:extLst>
      <p:ext uri="{BB962C8B-B14F-4D97-AF65-F5344CB8AC3E}">
        <p14:creationId xmlns:p14="http://schemas.microsoft.com/office/powerpoint/2010/main" val="42762831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886" y="813254"/>
            <a:ext cx="10515600" cy="4351338"/>
          </a:xfrm>
        </p:spPr>
        <p:style>
          <a:lnRef idx="1">
            <a:schemeClr val="accent3"/>
          </a:lnRef>
          <a:fillRef idx="3">
            <a:schemeClr val="accent3"/>
          </a:fillRef>
          <a:effectRef idx="2">
            <a:schemeClr val="accent3"/>
          </a:effectRef>
          <a:fontRef idx="minor">
            <a:schemeClr val="lt1"/>
          </a:fontRef>
        </p:style>
        <p:txBody>
          <a:bodyPr>
            <a:normAutofit fontScale="62500" lnSpcReduction="20000"/>
          </a:bodyPr>
          <a:lstStyle/>
          <a:p>
            <a:pPr lvl="0"/>
            <a:r>
              <a:rPr lang="en-IN" dirty="0"/>
              <a:t>Wu, F. and Yan, X. P. . Distribution of the related weevil species 	</a:t>
            </a:r>
            <a:r>
              <a:rPr lang="en-IN" i="1" dirty="0" err="1"/>
              <a:t>Sitophilus</a:t>
            </a:r>
            <a:r>
              <a:rPr lang="en-IN" i="1" dirty="0"/>
              <a:t> 	</a:t>
            </a:r>
            <a:r>
              <a:rPr lang="en-IN" i="1" dirty="0" err="1"/>
              <a:t>oryzae</a:t>
            </a:r>
            <a:r>
              <a:rPr lang="en-IN" i="1" dirty="0"/>
              <a:t> </a:t>
            </a:r>
            <a:r>
              <a:rPr lang="en-IN" dirty="0"/>
              <a:t>and </a:t>
            </a:r>
            <a:r>
              <a:rPr lang="en-IN" i="1" dirty="0" err="1"/>
              <a:t>Sitophilus</a:t>
            </a:r>
            <a:r>
              <a:rPr lang="en-IN" i="1" dirty="0"/>
              <a:t> </a:t>
            </a:r>
            <a:r>
              <a:rPr lang="en-IN" i="1" dirty="0" err="1"/>
              <a:t>zeamais</a:t>
            </a:r>
            <a:r>
              <a:rPr lang="en-IN" i="1" dirty="0"/>
              <a:t> </a:t>
            </a:r>
            <a:r>
              <a:rPr lang="en-IN" dirty="0"/>
              <a:t>(</a:t>
            </a:r>
            <a:r>
              <a:rPr lang="en-IN" dirty="0" err="1"/>
              <a:t>Coleoptera</a:t>
            </a:r>
            <a:r>
              <a:rPr lang="en-IN" dirty="0"/>
              <a:t>: </a:t>
            </a:r>
            <a:r>
              <a:rPr lang="en-IN" dirty="0" err="1"/>
              <a:t>Curculionidae</a:t>
            </a:r>
            <a:r>
              <a:rPr lang="en-IN" dirty="0"/>
              <a:t>) in 	farmer 	stored grains of China. </a:t>
            </a:r>
            <a:r>
              <a:rPr lang="en-IN" i="1" dirty="0"/>
              <a:t>Journal </a:t>
            </a:r>
            <a:r>
              <a:rPr lang="en-IN" i="1" dirty="0" err="1"/>
              <a:t>ofEconomic</a:t>
            </a:r>
            <a:r>
              <a:rPr lang="en-IN" i="1" dirty="0"/>
              <a:t> Entomology,</a:t>
            </a:r>
            <a:r>
              <a:rPr lang="en-IN" dirty="0"/>
              <a:t>2018.</a:t>
            </a:r>
            <a:r>
              <a:rPr lang="en-IN" i="1" dirty="0"/>
              <a:t> </a:t>
            </a:r>
            <a:r>
              <a:rPr lang="en-IN" dirty="0"/>
              <a:t>111(3): 1461-	1468.</a:t>
            </a:r>
          </a:p>
          <a:p>
            <a:pPr lvl="0"/>
            <a:r>
              <a:rPr lang="en-IN" u="sng" dirty="0">
                <a:hlinkClick r:id="rId2"/>
              </a:rPr>
              <a:t>http://www.blast.ncbi.nlm.nih.gov/Blast.cgi.</a:t>
            </a:r>
            <a:endParaRPr lang="en-IN" dirty="0"/>
          </a:p>
          <a:p>
            <a:pPr lvl="0"/>
            <a:r>
              <a:rPr lang="en-IN" dirty="0"/>
              <a:t>Justin, </a:t>
            </a:r>
            <a:r>
              <a:rPr lang="en-IN" dirty="0" err="1"/>
              <a:t>Okolle</a:t>
            </a:r>
            <a:r>
              <a:rPr lang="en-IN" dirty="0"/>
              <a:t> &amp; </a:t>
            </a:r>
            <a:r>
              <a:rPr lang="en-IN" dirty="0" err="1"/>
              <a:t>Mansor</a:t>
            </a:r>
            <a:r>
              <a:rPr lang="en-IN" dirty="0"/>
              <a:t>, </a:t>
            </a:r>
            <a:r>
              <a:rPr lang="en-IN" dirty="0" err="1"/>
              <a:t>Mashhor</a:t>
            </a:r>
            <a:r>
              <a:rPr lang="en-IN" dirty="0"/>
              <a:t> &amp; Hassan, Ahmad. . Spatial 		distribution of banana skipper (</a:t>
            </a:r>
            <a:r>
              <a:rPr lang="en-IN" i="1" dirty="0" err="1"/>
              <a:t>Erionota</a:t>
            </a:r>
            <a:r>
              <a:rPr lang="en-IN" i="1" dirty="0"/>
              <a:t> </a:t>
            </a:r>
            <a:r>
              <a:rPr lang="en-IN" i="1" dirty="0" err="1"/>
              <a:t>thrax</a:t>
            </a:r>
            <a:r>
              <a:rPr lang="en-IN" dirty="0"/>
              <a:t> L.) (Lepidoptera: </a:t>
            </a:r>
            <a:r>
              <a:rPr lang="en-IN" dirty="0" err="1"/>
              <a:t>Hesperiidae</a:t>
            </a:r>
            <a:r>
              <a:rPr lang="en-IN" dirty="0"/>
              <a:t>) 	and its </a:t>
            </a:r>
            <a:r>
              <a:rPr lang="en-IN" dirty="0" err="1"/>
              <a:t>parasitoids</a:t>
            </a:r>
            <a:r>
              <a:rPr lang="en-IN" dirty="0"/>
              <a:t> in a Cavendish banana plantation, Penang, Malaysia. Insect 	Science. 200613. 381 - 389. 10.1111/j.1744-7917.2006.00107.x.</a:t>
            </a:r>
          </a:p>
          <a:p>
            <a:pPr lvl="0"/>
            <a:r>
              <a:rPr lang="en-IN" dirty="0"/>
              <a:t>Abdul </a:t>
            </a:r>
            <a:r>
              <a:rPr lang="en-IN" dirty="0" err="1"/>
              <a:t>Jaleel</a:t>
            </a:r>
            <a:r>
              <a:rPr lang="en-IN" dirty="0"/>
              <a:t> K.,</a:t>
            </a:r>
            <a:r>
              <a:rPr lang="en-IN" dirty="0" err="1"/>
              <a:t>Ghosh.S.M</a:t>
            </a:r>
            <a:r>
              <a:rPr lang="en-IN" dirty="0"/>
              <a:t> and </a:t>
            </a:r>
            <a:r>
              <a:rPr lang="en-IN" dirty="0" err="1"/>
              <a:t>Jiji</a:t>
            </a:r>
            <a:r>
              <a:rPr lang="en-IN" dirty="0"/>
              <a:t> Joseph V. DNA Barcoding and 	Evolutionary lineage of banana skipper </a:t>
            </a:r>
            <a:r>
              <a:rPr lang="en-IN" i="1" dirty="0" err="1"/>
              <a:t>Erionota</a:t>
            </a:r>
            <a:r>
              <a:rPr lang="en-IN" i="1" dirty="0"/>
              <a:t> torus</a:t>
            </a:r>
            <a:r>
              <a:rPr lang="en-IN" dirty="0"/>
              <a:t> 	(Evans)(</a:t>
            </a:r>
            <a:r>
              <a:rPr lang="en-IN" dirty="0" err="1"/>
              <a:t>Lepidoptera:Hesperiidae</a:t>
            </a:r>
            <a:r>
              <a:rPr lang="en-IN" dirty="0"/>
              <a:t>) from </a:t>
            </a:r>
            <a:r>
              <a:rPr lang="en-IN" dirty="0" err="1"/>
              <a:t>Malabar,a</a:t>
            </a:r>
            <a:r>
              <a:rPr lang="en-IN" dirty="0"/>
              <a:t> part of Southern Western 	Ghats ,India .</a:t>
            </a:r>
            <a:r>
              <a:rPr lang="en-IN" dirty="0" err="1"/>
              <a:t>Int.Jou.of</a:t>
            </a:r>
            <a:r>
              <a:rPr lang="en-IN" dirty="0"/>
              <a:t> Scientific research in Biological sciences.2019.6 (4) </a:t>
            </a:r>
            <a:r>
              <a:rPr lang="en-IN" dirty="0" err="1"/>
              <a:t>pp</a:t>
            </a:r>
            <a:r>
              <a:rPr lang="en-IN" dirty="0"/>
              <a:t> 	29-32.</a:t>
            </a:r>
          </a:p>
          <a:p>
            <a:pPr lvl="0"/>
            <a:r>
              <a:rPr lang="en-IN" dirty="0" err="1"/>
              <a:t>Sahoo,R.K</a:t>
            </a:r>
            <a:r>
              <a:rPr lang="en-IN" dirty="0"/>
              <a:t>., </a:t>
            </a:r>
            <a:r>
              <a:rPr lang="en-IN" dirty="0" err="1"/>
              <a:t>Warren,A.D</a:t>
            </a:r>
            <a:r>
              <a:rPr lang="en-IN" dirty="0"/>
              <a:t>., </a:t>
            </a:r>
            <a:r>
              <a:rPr lang="en-IN" dirty="0" err="1"/>
              <a:t>Wahlberg,N</a:t>
            </a:r>
            <a:r>
              <a:rPr lang="en-IN" dirty="0"/>
              <a:t>., </a:t>
            </a:r>
            <a:r>
              <a:rPr lang="en-IN" dirty="0" err="1"/>
              <a:t>Brower,A.V</a:t>
            </a:r>
            <a:r>
              <a:rPr lang="en-IN" dirty="0"/>
              <a:t>., </a:t>
            </a:r>
            <a:r>
              <a:rPr lang="en-IN" dirty="0" err="1"/>
              <a:t>Lukhtanov,V.A</a:t>
            </a:r>
            <a:r>
              <a:rPr lang="en-IN" dirty="0"/>
              <a:t>., 		</a:t>
            </a:r>
            <a:r>
              <a:rPr lang="en-IN" dirty="0" err="1"/>
              <a:t>Kodandaramaiah,U.Ten</a:t>
            </a:r>
            <a:r>
              <a:rPr lang="en-IN" dirty="0"/>
              <a:t> genes and two topologies: an exploration of 		</a:t>
            </a:r>
            <a:r>
              <a:rPr lang="en-IN" dirty="0" err="1"/>
              <a:t>higherrelationships</a:t>
            </a:r>
            <a:r>
              <a:rPr lang="en-IN" dirty="0"/>
              <a:t> in skipper butterflies (</a:t>
            </a:r>
            <a:r>
              <a:rPr lang="en-IN" dirty="0" err="1"/>
              <a:t>Hesperiidae</a:t>
            </a:r>
            <a:r>
              <a:rPr lang="en-IN" dirty="0"/>
              <a:t>) . 2016.Peer J. 4, E2653  </a:t>
            </a:r>
          </a:p>
          <a:p>
            <a:pPr lvl="0"/>
            <a:r>
              <a:rPr lang="en-IN" dirty="0"/>
              <a:t>Abdul </a:t>
            </a:r>
            <a:r>
              <a:rPr lang="en-IN" dirty="0" err="1"/>
              <a:t>Jaleel</a:t>
            </a:r>
            <a:r>
              <a:rPr lang="en-IN" dirty="0"/>
              <a:t>  K.,S M </a:t>
            </a:r>
            <a:r>
              <a:rPr lang="en-IN" dirty="0" err="1"/>
              <a:t>Ghosh</a:t>
            </a:r>
            <a:r>
              <a:rPr lang="en-IN" dirty="0"/>
              <a:t> Biology and damage of Banana skipper </a:t>
            </a:r>
            <a:r>
              <a:rPr lang="en-IN" i="1" dirty="0" err="1"/>
              <a:t>Erionota</a:t>
            </a:r>
            <a:r>
              <a:rPr lang="en-IN" i="1" dirty="0"/>
              <a:t> 	torus </a:t>
            </a:r>
            <a:r>
              <a:rPr lang="en-IN" dirty="0"/>
              <a:t>(Evans)from Malabar region of </a:t>
            </a:r>
            <a:r>
              <a:rPr lang="en-IN" dirty="0" err="1"/>
              <a:t>Kerala.Indian</a:t>
            </a:r>
            <a:r>
              <a:rPr lang="en-IN" dirty="0"/>
              <a:t> </a:t>
            </a:r>
            <a:r>
              <a:rPr lang="en-IN" dirty="0" err="1"/>
              <a:t>Jou.Entomology</a:t>
            </a:r>
            <a:r>
              <a:rPr lang="en-IN" dirty="0"/>
              <a:t> 2020.82 	(3) </a:t>
            </a:r>
            <a:r>
              <a:rPr lang="en-IN" dirty="0" err="1"/>
              <a:t>pp</a:t>
            </a:r>
            <a:r>
              <a:rPr lang="en-IN" dirty="0"/>
              <a:t> 429-434 .</a:t>
            </a:r>
          </a:p>
          <a:p>
            <a:r>
              <a:rPr lang="en-IN" dirty="0"/>
              <a:t> </a:t>
            </a:r>
          </a:p>
          <a:p>
            <a:endParaRPr lang="en-IN" dirty="0"/>
          </a:p>
        </p:txBody>
      </p:sp>
    </p:spTree>
    <p:extLst>
      <p:ext uri="{BB962C8B-B14F-4D97-AF65-F5344CB8AC3E}">
        <p14:creationId xmlns:p14="http://schemas.microsoft.com/office/powerpoint/2010/main" val="29587301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57254" y="1351864"/>
            <a:ext cx="4628796" cy="5121275"/>
          </a:xfrm>
          <a:prstGeom prst="ellipse">
            <a:avLst/>
          </a:prstGeom>
          <a:ln w="12700" cmpd="sng">
            <a:solidFill>
              <a:schemeClr val="accent1">
                <a:shade val="50000"/>
              </a:schemeClr>
            </a:solidFill>
            <a:prstDash val="solid"/>
          </a:ln>
        </p:spPr>
      </p:pic>
      <p:sp>
        <p:nvSpPr>
          <p:cNvPr id="21" name="文本框 20"/>
          <p:cNvSpPr txBox="1"/>
          <p:nvPr/>
        </p:nvSpPr>
        <p:spPr>
          <a:xfrm>
            <a:off x="73" y="188948"/>
            <a:ext cx="6682667" cy="1322070"/>
          </a:xfrm>
          <a:prstGeom prst="rect">
            <a:avLst/>
          </a:prstGeom>
          <a:solidFill>
            <a:schemeClr val="accent6">
              <a:lumMod val="60000"/>
              <a:lumOff val="40000"/>
            </a:schemeClr>
          </a:solidFill>
        </p:spPr>
        <p:txBody>
          <a:bodyPr wrap="square" rtlCol="0">
            <a:spAutoFit/>
          </a:bodyPr>
          <a:lstStyle/>
          <a:p>
            <a:pPr algn="ctr"/>
            <a:r>
              <a:rPr lang="en-US" altLang="zh-CN" sz="8000" b="1" dirty="0" smtClean="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sym typeface="+mn-ea"/>
              </a:rPr>
              <a:t>Contents</a:t>
            </a:r>
            <a:r>
              <a:rPr lang="zh-CN" altLang="en-US" sz="8000" b="1" dirty="0" smtClean="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endParaRPr lang="zh-CN" altLang="en-US" sz="8000" b="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矩形 25"/>
          <p:cNvSpPr/>
          <p:nvPr/>
        </p:nvSpPr>
        <p:spPr>
          <a:xfrm>
            <a:off x="7505278" y="582555"/>
            <a:ext cx="4337715" cy="625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ea typeface="Calibri" panose="020F0502020204030204" pitchFamily="34" charset="0"/>
                <a:cs typeface="Calibri" panose="020F0502020204030204" pitchFamily="34" charset="0"/>
              </a:rPr>
              <a:t>Introduction</a:t>
            </a:r>
          </a:p>
        </p:txBody>
      </p:sp>
      <p:sp>
        <p:nvSpPr>
          <p:cNvPr id="27" name="矩形 26"/>
          <p:cNvSpPr/>
          <p:nvPr/>
        </p:nvSpPr>
        <p:spPr>
          <a:xfrm>
            <a:off x="6756926" y="582555"/>
            <a:ext cx="615889" cy="625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ea typeface="Calibri" panose="020F0502020204030204" pitchFamily="34" charset="0"/>
                <a:cs typeface="Calibri" panose="020F0502020204030204" pitchFamily="34" charset="0"/>
              </a:rPr>
              <a:t>01</a:t>
            </a:r>
            <a:endParaRPr lang="zh-CN" alt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28" name="矩形 27"/>
          <p:cNvSpPr/>
          <p:nvPr/>
        </p:nvSpPr>
        <p:spPr>
          <a:xfrm>
            <a:off x="7505278" y="1974071"/>
            <a:ext cx="4337715" cy="62578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ea typeface="Calibri" panose="020F0502020204030204" pitchFamily="34" charset="0"/>
                <a:cs typeface="Calibri" panose="020F0502020204030204" pitchFamily="34" charset="0"/>
              </a:rPr>
              <a:t>Methodolgy</a:t>
            </a:r>
          </a:p>
        </p:txBody>
      </p:sp>
      <p:sp>
        <p:nvSpPr>
          <p:cNvPr id="29" name="矩形 28"/>
          <p:cNvSpPr/>
          <p:nvPr/>
        </p:nvSpPr>
        <p:spPr>
          <a:xfrm>
            <a:off x="6756926" y="1974071"/>
            <a:ext cx="615889" cy="62578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ea typeface="Calibri" panose="020F0502020204030204" pitchFamily="34" charset="0"/>
                <a:cs typeface="Calibri" panose="020F0502020204030204" pitchFamily="34" charset="0"/>
              </a:rPr>
              <a:t>02</a:t>
            </a:r>
            <a:endParaRPr lang="zh-CN" alt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34" name="矩形 33"/>
          <p:cNvSpPr/>
          <p:nvPr/>
        </p:nvSpPr>
        <p:spPr>
          <a:xfrm>
            <a:off x="7505278" y="3423590"/>
            <a:ext cx="4337715" cy="625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ea typeface="Calibri" panose="020F0502020204030204" pitchFamily="34" charset="0"/>
                <a:cs typeface="Calibri" panose="020F0502020204030204" pitchFamily="34" charset="0"/>
              </a:rPr>
              <a:t>Results and discussion</a:t>
            </a:r>
          </a:p>
        </p:txBody>
      </p:sp>
      <p:sp>
        <p:nvSpPr>
          <p:cNvPr id="35" name="矩形 34"/>
          <p:cNvSpPr/>
          <p:nvPr/>
        </p:nvSpPr>
        <p:spPr>
          <a:xfrm>
            <a:off x="6756926" y="3423590"/>
            <a:ext cx="615889" cy="625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ea typeface="Calibri" panose="020F0502020204030204" pitchFamily="34" charset="0"/>
                <a:cs typeface="Calibri" panose="020F0502020204030204" pitchFamily="34" charset="0"/>
              </a:rPr>
              <a:t>03</a:t>
            </a:r>
            <a:endParaRPr lang="zh-CN" alt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矩形 27"/>
          <p:cNvSpPr/>
          <p:nvPr/>
        </p:nvSpPr>
        <p:spPr>
          <a:xfrm>
            <a:off x="7505278" y="4738226"/>
            <a:ext cx="4337715" cy="62578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ea typeface="Calibri" panose="020F0502020204030204" pitchFamily="34" charset="0"/>
                <a:cs typeface="Calibri" panose="020F0502020204030204" pitchFamily="34" charset="0"/>
              </a:rPr>
              <a:t>Conclusion</a:t>
            </a:r>
          </a:p>
        </p:txBody>
      </p:sp>
      <p:sp>
        <p:nvSpPr>
          <p:cNvPr id="4" name="矩形 28"/>
          <p:cNvSpPr/>
          <p:nvPr/>
        </p:nvSpPr>
        <p:spPr>
          <a:xfrm>
            <a:off x="6756926" y="4738226"/>
            <a:ext cx="615889" cy="62578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ea typeface="Calibri" panose="020F0502020204030204" pitchFamily="34" charset="0"/>
                <a:cs typeface="Calibri" panose="020F0502020204030204" pitchFamily="34" charset="0"/>
              </a:rPr>
              <a:t>04</a:t>
            </a:r>
            <a:endParaRPr lang="zh-CN" altLang="en-US" sz="2400"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OIP.5Ay0NVxhBXyZRiL462-tHwHaHa"/>
          <p:cNvPicPr>
            <a:picLocks noChangeAspect="1"/>
          </p:cNvPicPr>
          <p:nvPr/>
        </p:nvPicPr>
        <p:blipFill>
          <a:blip r:embed="rId3"/>
          <a:stretch>
            <a:fillRect/>
          </a:stretch>
        </p:blipFill>
        <p:spPr>
          <a:xfrm>
            <a:off x="11151235" y="5682615"/>
            <a:ext cx="914400" cy="914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1000" fill="hold"/>
                                        <p:tgtEl>
                                          <p:spTgt spid="34"/>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8" grpId="0" bldLvl="0" animBg="1"/>
      <p:bldP spid="29" grpId="0" bldLvl="0" animBg="1"/>
      <p:bldP spid="34" grpId="0" bldLvl="0" animBg="1"/>
      <p:bldP spid="35" grpId="0" bldLvl="0" animBg="1"/>
      <p:bldP spid="3" grpId="0" bldLvl="0" animBg="1"/>
      <p:bldP spid="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梯形 6"/>
          <p:cNvSpPr/>
          <p:nvPr/>
        </p:nvSpPr>
        <p:spPr>
          <a:xfrm>
            <a:off x="4469207" y="0"/>
            <a:ext cx="9877646" cy="6858000"/>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a typeface="Calibri" panose="020F0502020204030204" pitchFamily="34" charset="0"/>
              <a:cs typeface="Calibri" panose="020F0502020204030204" pitchFamily="34" charset="0"/>
            </a:endParaRPr>
          </a:p>
        </p:txBody>
      </p:sp>
      <p:pic>
        <p:nvPicPr>
          <p:cNvPr id="23" name="图片 22" descr="D:\erionota\fig\Fig 7 D.jpgFig 7 D"/>
          <p:cNvPicPr>
            <a:picLocks noChangeAspect="1"/>
          </p:cNvPicPr>
          <p:nvPr/>
        </p:nvPicPr>
        <p:blipFill rotWithShape="1">
          <a:blip r:embed="rId3"/>
          <a:srcRect/>
          <a:stretch>
            <a:fillRect/>
          </a:stretch>
        </p:blipFill>
        <p:spPr>
          <a:xfrm>
            <a:off x="1113331" y="1037590"/>
            <a:ext cx="4539439" cy="33275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平行四边形 7"/>
          <p:cNvSpPr/>
          <p:nvPr/>
        </p:nvSpPr>
        <p:spPr>
          <a:xfrm>
            <a:off x="5023045" y="1637414"/>
            <a:ext cx="1371601" cy="2868117"/>
          </a:xfrm>
          <a:prstGeom prst="parallelogram">
            <a:avLst>
              <a:gd name="adj" fmla="val 60124"/>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9" name="平行四边形 8"/>
          <p:cNvSpPr/>
          <p:nvPr/>
        </p:nvSpPr>
        <p:spPr>
          <a:xfrm>
            <a:off x="5556444" y="4034433"/>
            <a:ext cx="304801" cy="988828"/>
          </a:xfrm>
          <a:prstGeom prst="parallelogram">
            <a:avLst>
              <a:gd name="adj" fmla="val 95007"/>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10" name="平行四边形 9"/>
          <p:cNvSpPr/>
          <p:nvPr/>
        </p:nvSpPr>
        <p:spPr>
          <a:xfrm>
            <a:off x="6308700" y="313365"/>
            <a:ext cx="304801" cy="988828"/>
          </a:xfrm>
          <a:prstGeom prst="parallelogram">
            <a:avLst>
              <a:gd name="adj" fmla="val 95007"/>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11" name="平行四边形 10"/>
          <p:cNvSpPr/>
          <p:nvPr/>
        </p:nvSpPr>
        <p:spPr>
          <a:xfrm>
            <a:off x="5717704" y="121978"/>
            <a:ext cx="199365" cy="723015"/>
          </a:xfrm>
          <a:prstGeom prst="parallelogram">
            <a:avLst>
              <a:gd name="adj" fmla="val 95007"/>
            </a:avLst>
          </a:prstGeom>
          <a:solidFill>
            <a:schemeClr val="bg1">
              <a:alpha val="50196"/>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13" name="平行四边形 12"/>
          <p:cNvSpPr/>
          <p:nvPr/>
        </p:nvSpPr>
        <p:spPr>
          <a:xfrm>
            <a:off x="5037219" y="5805377"/>
            <a:ext cx="379231" cy="869802"/>
          </a:xfrm>
          <a:prstGeom prst="parallelogram">
            <a:avLst>
              <a:gd name="adj" fmla="val 60124"/>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14" name="平行四边形 13"/>
          <p:cNvSpPr/>
          <p:nvPr/>
        </p:nvSpPr>
        <p:spPr>
          <a:xfrm>
            <a:off x="11307777" y="293134"/>
            <a:ext cx="520995" cy="1009059"/>
          </a:xfrm>
          <a:prstGeom prst="parallelogram">
            <a:avLst>
              <a:gd name="adj" fmla="val 60124"/>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15" name="平行四边形 14"/>
          <p:cNvSpPr/>
          <p:nvPr/>
        </p:nvSpPr>
        <p:spPr>
          <a:xfrm>
            <a:off x="11588655" y="844993"/>
            <a:ext cx="304802" cy="628356"/>
          </a:xfrm>
          <a:prstGeom prst="parallelogram">
            <a:avLst>
              <a:gd name="adj" fmla="val 60124"/>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17" name="文本框 16"/>
          <p:cNvSpPr txBox="1"/>
          <p:nvPr/>
        </p:nvSpPr>
        <p:spPr>
          <a:xfrm>
            <a:off x="6096000" y="2813399"/>
            <a:ext cx="5851501" cy="1106805"/>
          </a:xfrm>
          <a:prstGeom prst="rect">
            <a:avLst/>
          </a:prstGeom>
          <a:noFill/>
        </p:spPr>
        <p:txBody>
          <a:bodyPr wrap="square" rtlCol="0">
            <a:spAutoFit/>
          </a:bodyPr>
          <a:lstStyle/>
          <a:p>
            <a:pPr algn="dist"/>
            <a:r>
              <a:rPr lang="en-US" altLang="zh-CN" sz="6600" b="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THANK YOU</a:t>
            </a:r>
            <a:r>
              <a:rPr lang="zh-CN" altLang="en-US" sz="6600" b="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a:t>
            </a:r>
          </a:p>
        </p:txBody>
      </p:sp>
      <p:pic>
        <p:nvPicPr>
          <p:cNvPr id="6" name="Picture 5" descr="OIP.5Ay0NVxhBXyZRiL462-tHwHaHa"/>
          <p:cNvPicPr>
            <a:picLocks noChangeAspect="1"/>
          </p:cNvPicPr>
          <p:nvPr/>
        </p:nvPicPr>
        <p:blipFill>
          <a:blip r:embed="rId4"/>
          <a:stretch>
            <a:fillRect/>
          </a:stretch>
        </p:blipFill>
        <p:spPr>
          <a:xfrm>
            <a:off x="8564245" y="4711700"/>
            <a:ext cx="1309370" cy="13093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42"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9" grpId="0" animBg="1"/>
      <p:bldP spid="10" grpId="0" animBg="1"/>
      <p:bldP spid="11" grpId="0" animBg="1"/>
      <p:bldP spid="13" grpId="0" animBg="1"/>
      <p:bldP spid="14" grpId="0" animBg="1"/>
      <p:bldP spid="15"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204715" y="232011"/>
            <a:ext cx="532263" cy="532263"/>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3" name="菱形 2"/>
          <p:cNvSpPr/>
          <p:nvPr/>
        </p:nvSpPr>
        <p:spPr>
          <a:xfrm>
            <a:off x="361664" y="232011"/>
            <a:ext cx="532263" cy="532263"/>
          </a:xfrm>
          <a:prstGeom prst="diamon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4" name="矩形 3"/>
          <p:cNvSpPr/>
          <p:nvPr/>
        </p:nvSpPr>
        <p:spPr>
          <a:xfrm>
            <a:off x="1050876" y="293425"/>
            <a:ext cx="4337715" cy="40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Introduction</a:t>
            </a:r>
          </a:p>
        </p:txBody>
      </p:sp>
      <p:sp>
        <p:nvSpPr>
          <p:cNvPr id="33" name="矩形 32"/>
          <p:cNvSpPr/>
          <p:nvPr/>
        </p:nvSpPr>
        <p:spPr>
          <a:xfrm>
            <a:off x="2098040" y="859790"/>
            <a:ext cx="9248140" cy="1246505"/>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Calibri" panose="020F0502020204030204" pitchFamily="34" charset="0"/>
              <a:ea typeface="Calibri" panose="020F0502020204030204" pitchFamily="34" charset="0"/>
              <a:cs typeface="Calibri" panose="020F0502020204030204" pitchFamily="34" charset="0"/>
            </a:endParaRPr>
          </a:p>
        </p:txBody>
      </p:sp>
      <p:sp>
        <p:nvSpPr>
          <p:cNvPr id="34" name="矩形 33"/>
          <p:cNvSpPr/>
          <p:nvPr/>
        </p:nvSpPr>
        <p:spPr>
          <a:xfrm>
            <a:off x="2098675" y="2418715"/>
            <a:ext cx="9248775" cy="1154430"/>
          </a:xfrm>
          <a:prstGeom prst="rect">
            <a:avLst/>
          </a:prstGeom>
          <a:solidFill>
            <a:schemeClr val="tx1">
              <a:lumMod val="65000"/>
              <a:lumOff val="3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Calibri" panose="020F0502020204030204" pitchFamily="34" charset="0"/>
              <a:ea typeface="Calibri" panose="020F0502020204030204" pitchFamily="34" charset="0"/>
              <a:cs typeface="Calibri" panose="020F0502020204030204" pitchFamily="34" charset="0"/>
            </a:endParaRPr>
          </a:p>
        </p:txBody>
      </p:sp>
      <p:sp>
        <p:nvSpPr>
          <p:cNvPr id="35" name="矩形 34"/>
          <p:cNvSpPr/>
          <p:nvPr/>
        </p:nvSpPr>
        <p:spPr>
          <a:xfrm>
            <a:off x="2097405" y="3729355"/>
            <a:ext cx="9248775" cy="1404620"/>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Calibri" panose="020F0502020204030204" pitchFamily="34" charset="0"/>
              <a:ea typeface="Calibri" panose="020F0502020204030204" pitchFamily="34" charset="0"/>
              <a:cs typeface="Calibri" panose="020F0502020204030204" pitchFamily="34" charset="0"/>
            </a:endParaRPr>
          </a:p>
        </p:txBody>
      </p:sp>
      <p:sp>
        <p:nvSpPr>
          <p:cNvPr id="36" name="矩形 35"/>
          <p:cNvSpPr/>
          <p:nvPr/>
        </p:nvSpPr>
        <p:spPr>
          <a:xfrm>
            <a:off x="2097405" y="5289550"/>
            <a:ext cx="9248775" cy="1464310"/>
          </a:xfrm>
          <a:prstGeom prst="rect">
            <a:avLst/>
          </a:prstGeom>
          <a:solidFill>
            <a:schemeClr val="tx1">
              <a:lumMod val="65000"/>
              <a:lumOff val="3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Calibri" panose="020F0502020204030204" pitchFamily="34" charset="0"/>
              <a:ea typeface="Calibri" panose="020F0502020204030204" pitchFamily="34" charset="0"/>
              <a:cs typeface="Calibri" panose="020F0502020204030204" pitchFamily="34" charset="0"/>
            </a:endParaRPr>
          </a:p>
        </p:txBody>
      </p:sp>
      <p:sp>
        <p:nvSpPr>
          <p:cNvPr id="37" name="矩形 36"/>
          <p:cNvSpPr/>
          <p:nvPr/>
        </p:nvSpPr>
        <p:spPr>
          <a:xfrm>
            <a:off x="2172970" y="907415"/>
            <a:ext cx="9097010" cy="786754"/>
          </a:xfrm>
          <a:prstGeom prst="rect">
            <a:avLst/>
          </a:prstGeom>
        </p:spPr>
        <p:txBody>
          <a:bodyPr wrap="square">
            <a:spAutoFit/>
          </a:bodyPr>
          <a:lstStyle/>
          <a:p>
            <a:pPr>
              <a:lnSpc>
                <a:spcPct val="150000"/>
              </a:lnSpc>
            </a:pPr>
            <a:r>
              <a:rPr lang="en-US" altLang="zh-CN" sz="1600" b="1" dirty="0">
                <a:latin typeface="Times New Roman" panose="02020603050405020304" charset="0"/>
                <a:ea typeface="Calibri" panose="020F0502020204030204" pitchFamily="34" charset="0"/>
                <a:cs typeface="Times New Roman" panose="02020603050405020304" charset="0"/>
              </a:rPr>
              <a:t>Biodiversity refers to the diversity and variability of life on Earth at all dimensions, from genes to ecosystems, as well as the ecological and evolutionary processes that keep it going </a:t>
            </a:r>
            <a:endParaRPr lang="zh-CN" altLang="en-US" sz="1600" b="1" dirty="0">
              <a:latin typeface="Times New Roman" panose="02020603050405020304" charset="0"/>
              <a:ea typeface="Calibri" panose="020F0502020204030204" pitchFamily="34" charset="0"/>
              <a:cs typeface="Times New Roman" panose="02020603050405020304" charset="0"/>
            </a:endParaRPr>
          </a:p>
        </p:txBody>
      </p:sp>
      <p:sp>
        <p:nvSpPr>
          <p:cNvPr id="38" name="矩形 37"/>
          <p:cNvSpPr/>
          <p:nvPr/>
        </p:nvSpPr>
        <p:spPr>
          <a:xfrm>
            <a:off x="2159635" y="2418715"/>
            <a:ext cx="9370060" cy="1198880"/>
          </a:xfrm>
          <a:prstGeom prst="rect">
            <a:avLst/>
          </a:prstGeom>
        </p:spPr>
        <p:txBody>
          <a:bodyPr wrap="square">
            <a:spAutoFit/>
          </a:bodyPr>
          <a:lstStyle/>
          <a:p>
            <a:pPr>
              <a:lnSpc>
                <a:spcPct val="150000"/>
              </a:lnSpc>
            </a:pPr>
            <a:r>
              <a:rPr lang="en-US" altLang="zh-CN" sz="1600" b="1" dirty="0">
                <a:effectLst>
                  <a:outerShdw blurRad="38100" dist="19050" dir="2700000" algn="tl" rotWithShape="0">
                    <a:schemeClr val="dk1">
                      <a:alpha val="40000"/>
                    </a:schemeClr>
                  </a:outerShdw>
                </a:effectLst>
                <a:latin typeface="Times New Roman" panose="02020603050405020304" charset="0"/>
                <a:ea typeface="Calibri" panose="020F0502020204030204" pitchFamily="34" charset="0"/>
                <a:cs typeface="Times New Roman" panose="02020603050405020304" charset="0"/>
              </a:rPr>
              <a:t>The major causes of biodiversity reduction include habitat loss, environmental degradation, resource overexploitation, and invasive species activities.   Invasive species are regarded as a major contributor to global biodiversity loss, and as a result, public awareness of the issue has grown in recent decades</a:t>
            </a:r>
            <a:endParaRPr lang="zh-CN" altLang="en-US" sz="1600" b="1" dirty="0">
              <a:solidFill>
                <a:schemeClr val="tx1"/>
              </a:solidFill>
              <a:effectLst>
                <a:outerShdw blurRad="38100" dist="19050" dir="2700000" algn="tl" rotWithShape="0">
                  <a:schemeClr val="dk1">
                    <a:alpha val="40000"/>
                  </a:schemeClr>
                </a:outerShdw>
              </a:effectLst>
              <a:latin typeface="Times New Roman" panose="02020603050405020304" charset="0"/>
              <a:ea typeface="Calibri" panose="020F0502020204030204" pitchFamily="34" charset="0"/>
              <a:cs typeface="Times New Roman" panose="02020603050405020304" charset="0"/>
            </a:endParaRPr>
          </a:p>
        </p:txBody>
      </p:sp>
      <p:sp>
        <p:nvSpPr>
          <p:cNvPr id="39" name="矩形 38"/>
          <p:cNvSpPr/>
          <p:nvPr/>
        </p:nvSpPr>
        <p:spPr>
          <a:xfrm>
            <a:off x="2159635" y="3617595"/>
            <a:ext cx="9187815" cy="1200329"/>
          </a:xfrm>
          <a:prstGeom prst="rect">
            <a:avLst/>
          </a:prstGeom>
        </p:spPr>
        <p:txBody>
          <a:bodyPr wrap="square">
            <a:spAutoFit/>
          </a:bodyPr>
          <a:lstStyle/>
          <a:p>
            <a:pPr>
              <a:lnSpc>
                <a:spcPct val="150000"/>
              </a:lnSpc>
            </a:pPr>
            <a:r>
              <a:rPr lang="en-US" altLang="zh-CN" sz="1600" b="1"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Invasion of banana skipper  </a:t>
            </a:r>
            <a:r>
              <a:rPr lang="en-US" altLang="zh-CN" sz="1600" b="1" dirty="0" err="1">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Erionota</a:t>
            </a:r>
            <a:r>
              <a:rPr lang="en-US" altLang="zh-CN" sz="1600" b="1"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spp. have been documented in various banana-growing plots in Kerala </a:t>
            </a:r>
            <a:r>
              <a:rPr lang="en-US" altLang="zh-CN" sz="1600" b="1" dirty="0" smtClean="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r>
              <a:rPr lang="en-US" altLang="zh-CN" sz="1600" b="1"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The banana is one of the most important fruit crops in the world, and it is widely grown in tropical countries .</a:t>
            </a:r>
            <a:endParaRPr lang="zh-CN" altLang="en-US" sz="1600" b="1" dirty="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0" name="矩形 39"/>
          <p:cNvSpPr/>
          <p:nvPr/>
        </p:nvSpPr>
        <p:spPr>
          <a:xfrm>
            <a:off x="2172970" y="5186045"/>
            <a:ext cx="9356725" cy="1162113"/>
          </a:xfrm>
          <a:prstGeom prst="rect">
            <a:avLst/>
          </a:prstGeom>
        </p:spPr>
        <p:txBody>
          <a:bodyPr wrap="square">
            <a:spAutoFit/>
          </a:bodyPr>
          <a:lstStyle/>
          <a:p>
            <a:pPr>
              <a:lnSpc>
                <a:spcPct val="150000"/>
              </a:lnSpc>
            </a:pPr>
            <a:r>
              <a:rPr lang="en-US" altLang="zh-CN" sz="1600"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It is a favorite fruit of all classes of people and has good export potential due to its year-round availability, affordability, varietal variety, taste, nutritive and medicinal value.  The banana leaves are a regular income sources of many people in South India </a:t>
            </a:r>
            <a:endParaRPr lang="zh-CN" altLang="en-US" sz="1600" dirty="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IMG_0850"/>
          <p:cNvPicPr>
            <a:picLocks noChangeAspect="1"/>
          </p:cNvPicPr>
          <p:nvPr/>
        </p:nvPicPr>
        <p:blipFill>
          <a:blip r:embed="rId3"/>
          <a:stretch>
            <a:fillRect/>
          </a:stretch>
        </p:blipFill>
        <p:spPr>
          <a:xfrm>
            <a:off x="204470" y="2688590"/>
            <a:ext cx="1468120" cy="1290320"/>
          </a:xfrm>
          <a:prstGeom prst="ellipse">
            <a:avLst/>
          </a:prstGeom>
        </p:spPr>
      </p:pic>
      <p:pic>
        <p:nvPicPr>
          <p:cNvPr id="6" name="Picture 5" descr="OIP.5Ay0NVxhBXyZRiL462-tHwHaHa"/>
          <p:cNvPicPr>
            <a:picLocks noChangeAspect="1"/>
          </p:cNvPicPr>
          <p:nvPr/>
        </p:nvPicPr>
        <p:blipFill>
          <a:blip r:embed="rId4"/>
          <a:stretch>
            <a:fillRect/>
          </a:stretch>
        </p:blipFill>
        <p:spPr>
          <a:xfrm>
            <a:off x="288290" y="5840095"/>
            <a:ext cx="914400" cy="914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anim calcmode="lin" valueType="num">
                                      <p:cBhvr>
                                        <p:cTn id="44" dur="1000" fill="hold"/>
                                        <p:tgtEl>
                                          <p:spTgt spid="36"/>
                                        </p:tgtEl>
                                        <p:attrNameLst>
                                          <p:attrName>ppt_x</p:attrName>
                                        </p:attrNameLst>
                                      </p:cBhvr>
                                      <p:tavLst>
                                        <p:tav tm="0">
                                          <p:val>
                                            <p:strVal val="#ppt_x"/>
                                          </p:val>
                                        </p:tav>
                                        <p:tav tm="100000">
                                          <p:val>
                                            <p:strVal val="#ppt_x"/>
                                          </p:val>
                                        </p:tav>
                                      </p:tavLst>
                                    </p:anim>
                                    <p:anim calcmode="lin" valueType="num">
                                      <p:cBhvr>
                                        <p:cTn id="45" dur="1000" fill="hold"/>
                                        <p:tgtEl>
                                          <p:spTgt spid="3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35" grpId="0" bldLvl="0" animBg="1"/>
      <p:bldP spid="36" grpId="0" bldLvl="0" animBg="1"/>
      <p:bldP spid="37"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204715" y="232011"/>
            <a:ext cx="532263" cy="532263"/>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3" name="菱形 2"/>
          <p:cNvSpPr/>
          <p:nvPr/>
        </p:nvSpPr>
        <p:spPr>
          <a:xfrm>
            <a:off x="361664" y="232011"/>
            <a:ext cx="532263" cy="532263"/>
          </a:xfrm>
          <a:prstGeom prst="diamon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4" name="矩形 3"/>
          <p:cNvSpPr/>
          <p:nvPr/>
        </p:nvSpPr>
        <p:spPr>
          <a:xfrm>
            <a:off x="1050876" y="293425"/>
            <a:ext cx="4337715" cy="40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Introduction</a:t>
            </a:r>
          </a:p>
        </p:txBody>
      </p:sp>
      <p:sp>
        <p:nvSpPr>
          <p:cNvPr id="33" name="矩形 32"/>
          <p:cNvSpPr/>
          <p:nvPr/>
        </p:nvSpPr>
        <p:spPr>
          <a:xfrm>
            <a:off x="1910715" y="861060"/>
            <a:ext cx="9671685" cy="1325245"/>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Calibri" panose="020F0502020204030204" pitchFamily="34" charset="0"/>
              <a:ea typeface="Calibri" panose="020F0502020204030204" pitchFamily="34" charset="0"/>
              <a:cs typeface="Calibri" panose="020F0502020204030204" pitchFamily="34" charset="0"/>
            </a:endParaRPr>
          </a:p>
        </p:txBody>
      </p:sp>
      <p:sp>
        <p:nvSpPr>
          <p:cNvPr id="34" name="矩形 33"/>
          <p:cNvSpPr/>
          <p:nvPr/>
        </p:nvSpPr>
        <p:spPr>
          <a:xfrm>
            <a:off x="1906905" y="2333625"/>
            <a:ext cx="9675495" cy="1403350"/>
          </a:xfrm>
          <a:prstGeom prst="rect">
            <a:avLst/>
          </a:prstGeom>
          <a:solidFill>
            <a:schemeClr val="tx1">
              <a:lumMod val="65000"/>
              <a:lumOff val="3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Calibri" panose="020F0502020204030204" pitchFamily="34" charset="0"/>
              <a:ea typeface="Calibri" panose="020F0502020204030204" pitchFamily="34" charset="0"/>
              <a:cs typeface="Calibri" panose="020F0502020204030204" pitchFamily="34" charset="0"/>
            </a:endParaRPr>
          </a:p>
        </p:txBody>
      </p:sp>
      <p:sp>
        <p:nvSpPr>
          <p:cNvPr id="35" name="矩形 34"/>
          <p:cNvSpPr/>
          <p:nvPr/>
        </p:nvSpPr>
        <p:spPr>
          <a:xfrm>
            <a:off x="1906905" y="3883660"/>
            <a:ext cx="9675495" cy="1358900"/>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Calibri" panose="020F0502020204030204" pitchFamily="34" charset="0"/>
              <a:ea typeface="Calibri" panose="020F0502020204030204" pitchFamily="34" charset="0"/>
              <a:cs typeface="Calibri" panose="020F0502020204030204" pitchFamily="34" charset="0"/>
            </a:endParaRPr>
          </a:p>
        </p:txBody>
      </p:sp>
      <p:sp>
        <p:nvSpPr>
          <p:cNvPr id="36" name="矩形 35"/>
          <p:cNvSpPr/>
          <p:nvPr/>
        </p:nvSpPr>
        <p:spPr>
          <a:xfrm>
            <a:off x="1906905" y="5464630"/>
            <a:ext cx="9675495" cy="1236526"/>
          </a:xfrm>
          <a:prstGeom prst="rect">
            <a:avLst/>
          </a:prstGeom>
          <a:solidFill>
            <a:schemeClr val="tx1">
              <a:lumMod val="65000"/>
              <a:lumOff val="3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00">
              <a:latin typeface="Times New Roman" panose="02020603050405020304" charset="0"/>
              <a:ea typeface="Calibri" panose="020F0502020204030204" pitchFamily="34" charset="0"/>
              <a:cs typeface="Times New Roman" panose="02020603050405020304" charset="0"/>
            </a:endParaRPr>
          </a:p>
        </p:txBody>
      </p:sp>
      <p:sp>
        <p:nvSpPr>
          <p:cNvPr id="37" name="矩形 36"/>
          <p:cNvSpPr/>
          <p:nvPr/>
        </p:nvSpPr>
        <p:spPr>
          <a:xfrm>
            <a:off x="2000250" y="923925"/>
            <a:ext cx="9023350" cy="873572"/>
          </a:xfrm>
          <a:prstGeom prst="rect">
            <a:avLst/>
          </a:prstGeom>
        </p:spPr>
        <p:txBody>
          <a:bodyPr wrap="square">
            <a:spAutoFit/>
          </a:bodyPr>
          <a:lstStyle/>
          <a:p>
            <a:pPr>
              <a:lnSpc>
                <a:spcPct val="150000"/>
              </a:lnSpc>
            </a:pPr>
            <a:r>
              <a:rPr lang="en-US" altLang="zh-CN" b="1" dirty="0">
                <a:latin typeface="Times New Roman" panose="02020603050405020304" charset="0"/>
                <a:ea typeface="Calibri" panose="020F0502020204030204" pitchFamily="34" charset="0"/>
                <a:cs typeface="Times New Roman" panose="02020603050405020304" charset="0"/>
              </a:rPr>
              <a:t>India is the largest producer of banana in the world and also in Asia, and contributes 22.15 percent to global production from 7.4 % area (2009) followed by China and Philippines</a:t>
            </a:r>
            <a:endParaRPr lang="zh-CN" altLang="en-US" b="1" dirty="0">
              <a:latin typeface="Times New Roman" panose="02020603050405020304" charset="0"/>
              <a:ea typeface="Calibri" panose="020F0502020204030204" pitchFamily="34" charset="0"/>
              <a:cs typeface="Times New Roman" panose="02020603050405020304" charset="0"/>
            </a:endParaRPr>
          </a:p>
        </p:txBody>
      </p:sp>
      <p:sp>
        <p:nvSpPr>
          <p:cNvPr id="38" name="矩形 37"/>
          <p:cNvSpPr/>
          <p:nvPr/>
        </p:nvSpPr>
        <p:spPr>
          <a:xfrm>
            <a:off x="1910715" y="2168525"/>
            <a:ext cx="9408160" cy="1156086"/>
          </a:xfrm>
          <a:prstGeom prst="rect">
            <a:avLst/>
          </a:prstGeom>
        </p:spPr>
        <p:txBody>
          <a:bodyPr wrap="square">
            <a:spAutoFit/>
          </a:bodyPr>
          <a:lstStyle/>
          <a:p>
            <a:pPr>
              <a:lnSpc>
                <a:spcPct val="150000"/>
              </a:lnSpc>
            </a:pPr>
            <a:r>
              <a:rPr lang="en-US" altLang="zh-CN" sz="1600" b="1" dirty="0" smtClean="0">
                <a:effectLst>
                  <a:outerShdw blurRad="38100" dist="19050" dir="2700000" algn="tl" rotWithShape="0">
                    <a:schemeClr val="dk1">
                      <a:alpha val="40000"/>
                    </a:schemeClr>
                  </a:outerShdw>
                </a:effectLst>
                <a:latin typeface="Times New Roman" panose="02020603050405020304" charset="0"/>
                <a:ea typeface="Calibri" panose="020F0502020204030204" pitchFamily="34" charset="0"/>
                <a:cs typeface="Times New Roman" panose="02020603050405020304" charset="0"/>
              </a:rPr>
              <a:t>Among the  470 insects and mites recorded globally on banana as major and minor pests, 250 feed on the foliage .During September - October 2013, epidemic build up of leaf roller pest </a:t>
            </a:r>
            <a:r>
              <a:rPr lang="en-US" altLang="zh-CN" sz="1600" b="1" dirty="0" err="1" smtClean="0">
                <a:effectLst>
                  <a:outerShdw blurRad="38100" dist="19050" dir="2700000" algn="tl" rotWithShape="0">
                    <a:schemeClr val="dk1">
                      <a:alpha val="40000"/>
                    </a:schemeClr>
                  </a:outerShdw>
                </a:effectLst>
                <a:latin typeface="Times New Roman" panose="02020603050405020304" charset="0"/>
                <a:ea typeface="Calibri" panose="020F0502020204030204" pitchFamily="34" charset="0"/>
                <a:cs typeface="Times New Roman" panose="02020603050405020304" charset="0"/>
              </a:rPr>
              <a:t>Erionota</a:t>
            </a:r>
            <a:r>
              <a:rPr lang="en-US" altLang="zh-CN" sz="1600" b="1" dirty="0" smtClean="0">
                <a:effectLst>
                  <a:outerShdw blurRad="38100" dist="19050" dir="2700000" algn="tl" rotWithShape="0">
                    <a:schemeClr val="dk1">
                      <a:alpha val="40000"/>
                    </a:schemeClr>
                  </a:outerShdw>
                </a:effectLst>
                <a:latin typeface="Times New Roman" panose="02020603050405020304" charset="0"/>
                <a:ea typeface="Calibri" panose="020F0502020204030204" pitchFamily="34" charset="0"/>
                <a:cs typeface="Times New Roman" panose="02020603050405020304" charset="0"/>
              </a:rPr>
              <a:t> was reported from banana plantations at several places in Kerala viz., </a:t>
            </a:r>
            <a:r>
              <a:rPr lang="en-US" altLang="zh-CN" sz="1600" b="1" dirty="0" err="1" smtClean="0">
                <a:effectLst>
                  <a:outerShdw blurRad="38100" dist="19050" dir="2700000" algn="tl" rotWithShape="0">
                    <a:schemeClr val="dk1">
                      <a:alpha val="40000"/>
                    </a:schemeClr>
                  </a:outerShdw>
                </a:effectLst>
                <a:latin typeface="Times New Roman" panose="02020603050405020304" charset="0"/>
                <a:ea typeface="Calibri" panose="020F0502020204030204" pitchFamily="34" charset="0"/>
                <a:cs typeface="Times New Roman" panose="02020603050405020304" charset="0"/>
              </a:rPr>
              <a:t>Peechi</a:t>
            </a:r>
            <a:r>
              <a:rPr lang="en-US" altLang="zh-CN" sz="1600" b="1" dirty="0" smtClean="0">
                <a:effectLst>
                  <a:outerShdw blurRad="38100" dist="19050" dir="2700000" algn="tl" rotWithShape="0">
                    <a:schemeClr val="dk1">
                      <a:alpha val="40000"/>
                    </a:schemeClr>
                  </a:outerShdw>
                </a:effectLst>
                <a:latin typeface="Times New Roman" panose="02020603050405020304" charset="0"/>
                <a:ea typeface="Calibri" panose="020F0502020204030204" pitchFamily="34" charset="0"/>
                <a:cs typeface="Times New Roman" panose="02020603050405020304" charset="0"/>
              </a:rPr>
              <a:t>, </a:t>
            </a:r>
            <a:r>
              <a:rPr lang="en-US" altLang="zh-CN" sz="1600" b="1" dirty="0" err="1" smtClean="0">
                <a:effectLst>
                  <a:outerShdw blurRad="38100" dist="19050" dir="2700000" algn="tl" rotWithShape="0">
                    <a:schemeClr val="dk1">
                      <a:alpha val="40000"/>
                    </a:schemeClr>
                  </a:outerShdw>
                </a:effectLst>
                <a:latin typeface="Times New Roman" panose="02020603050405020304" charset="0"/>
                <a:ea typeface="Calibri" panose="020F0502020204030204" pitchFamily="34" charset="0"/>
                <a:cs typeface="Times New Roman" panose="02020603050405020304" charset="0"/>
              </a:rPr>
              <a:t>Palghat</a:t>
            </a:r>
            <a:r>
              <a:rPr lang="en-US" altLang="zh-CN" sz="1600" b="1" dirty="0" smtClean="0">
                <a:effectLst>
                  <a:outerShdw blurRad="38100" dist="19050" dir="2700000" algn="tl" rotWithShape="0">
                    <a:schemeClr val="dk1">
                      <a:alpha val="40000"/>
                    </a:schemeClr>
                  </a:outerShdw>
                </a:effectLst>
                <a:latin typeface="Times New Roman" panose="02020603050405020304" charset="0"/>
                <a:ea typeface="Calibri" panose="020F0502020204030204" pitchFamily="34" charset="0"/>
                <a:cs typeface="Times New Roman" panose="02020603050405020304" charset="0"/>
              </a:rPr>
              <a:t> and </a:t>
            </a:r>
            <a:r>
              <a:rPr lang="en-US" altLang="zh-CN" sz="1600" b="1" dirty="0" err="1" smtClean="0">
                <a:effectLst>
                  <a:outerShdw blurRad="38100" dist="19050" dir="2700000" algn="tl" rotWithShape="0">
                    <a:schemeClr val="dk1">
                      <a:alpha val="40000"/>
                    </a:schemeClr>
                  </a:outerShdw>
                </a:effectLst>
                <a:latin typeface="Times New Roman" panose="02020603050405020304" charset="0"/>
                <a:ea typeface="Calibri" panose="020F0502020204030204" pitchFamily="34" charset="0"/>
                <a:cs typeface="Times New Roman" panose="02020603050405020304" charset="0"/>
              </a:rPr>
              <a:t>Nilambur</a:t>
            </a:r>
            <a:r>
              <a:rPr lang="en-US" altLang="zh-CN" sz="1600" b="1" dirty="0" smtClean="0">
                <a:effectLst>
                  <a:outerShdw blurRad="38100" dist="19050" dir="2700000" algn="tl" rotWithShape="0">
                    <a:schemeClr val="dk1">
                      <a:alpha val="40000"/>
                    </a:schemeClr>
                  </a:outerShdw>
                </a:effectLst>
                <a:latin typeface="Times New Roman" panose="02020603050405020304" charset="0"/>
                <a:ea typeface="Calibri" panose="020F0502020204030204" pitchFamily="34" charset="0"/>
                <a:cs typeface="Times New Roman" panose="02020603050405020304" charset="0"/>
              </a:rPr>
              <a:t>  .</a:t>
            </a:r>
            <a:endParaRPr lang="zh-CN" altLang="en-US" sz="1600" b="1" dirty="0">
              <a:solidFill>
                <a:schemeClr val="tx1">
                  <a:lumMod val="65000"/>
                  <a:lumOff val="35000"/>
                </a:schemeClr>
              </a:solidFill>
              <a:latin typeface="Times New Roman" panose="02020603050405020304" charset="0"/>
              <a:ea typeface="Calibri" panose="020F0502020204030204" pitchFamily="34" charset="0"/>
              <a:cs typeface="Times New Roman" panose="02020603050405020304" charset="0"/>
            </a:endParaRPr>
          </a:p>
        </p:txBody>
      </p:sp>
      <p:sp>
        <p:nvSpPr>
          <p:cNvPr id="39" name="矩形 38"/>
          <p:cNvSpPr/>
          <p:nvPr/>
        </p:nvSpPr>
        <p:spPr>
          <a:xfrm>
            <a:off x="1956435" y="3883660"/>
            <a:ext cx="9288145" cy="1169551"/>
          </a:xfrm>
          <a:prstGeom prst="rect">
            <a:avLst/>
          </a:prstGeom>
        </p:spPr>
        <p:txBody>
          <a:bodyPr wrap="square">
            <a:spAutoFit/>
          </a:bodyPr>
          <a:lstStyle/>
          <a:p>
            <a:r>
              <a:rPr lang="en-US" dirty="0"/>
              <a:t>A survey conducted in southern districts of Kerala exposed the presence of the banana leaf roller </a:t>
            </a:r>
            <a:r>
              <a:rPr lang="en-US" dirty="0" err="1"/>
              <a:t>Erionota</a:t>
            </a:r>
            <a:r>
              <a:rPr lang="en-US" dirty="0"/>
              <a:t> in almost all important banana varieties .The infestation percentage was up to 40 and severe defoliation with mean leaves damaged per plant to 2.88. % </a:t>
            </a:r>
          </a:p>
          <a:p>
            <a:endParaRPr lang="en-US" sz="1600" dirty="0"/>
          </a:p>
        </p:txBody>
      </p:sp>
      <p:sp>
        <p:nvSpPr>
          <p:cNvPr id="40" name="矩形 39"/>
          <p:cNvSpPr/>
          <p:nvPr/>
        </p:nvSpPr>
        <p:spPr>
          <a:xfrm>
            <a:off x="1906906" y="5464630"/>
            <a:ext cx="9443084" cy="1323439"/>
          </a:xfrm>
          <a:prstGeom prst="rect">
            <a:avLst/>
          </a:prstGeom>
        </p:spPr>
        <p:txBody>
          <a:bodyPr wrap="square">
            <a:spAutoFit/>
          </a:bodyPr>
          <a:lstStyle/>
          <a:p>
            <a:r>
              <a:rPr lang="en-US" sz="1600" b="1" dirty="0">
                <a:latin typeface="Times New Roman" pitchFamily="18" charset="0"/>
                <a:cs typeface="Times New Roman" pitchFamily="18" charset="0"/>
              </a:rPr>
              <a:t>Both </a:t>
            </a:r>
            <a:r>
              <a:rPr lang="en-US" sz="1600" b="1" i="1" dirty="0" err="1">
                <a:latin typeface="Times New Roman" pitchFamily="18" charset="0"/>
                <a:cs typeface="Times New Roman" pitchFamily="18" charset="0"/>
              </a:rPr>
              <a:t>Erionota</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thrax</a:t>
            </a:r>
            <a:r>
              <a:rPr lang="en-US" sz="1600" b="1" dirty="0">
                <a:latin typeface="Times New Roman" pitchFamily="18" charset="0"/>
                <a:cs typeface="Times New Roman" pitchFamily="18" charset="0"/>
              </a:rPr>
              <a:t> and </a:t>
            </a:r>
            <a:r>
              <a:rPr lang="en-US" sz="1600" b="1" i="1" dirty="0" err="1">
                <a:latin typeface="Times New Roman" pitchFamily="18" charset="0"/>
                <a:cs typeface="Times New Roman" pitchFamily="18" charset="0"/>
              </a:rPr>
              <a:t>Erionota</a:t>
            </a:r>
            <a:r>
              <a:rPr lang="en-US" sz="1600" b="1" i="1" dirty="0">
                <a:latin typeface="Times New Roman" pitchFamily="18" charset="0"/>
                <a:cs typeface="Times New Roman" pitchFamily="18" charset="0"/>
              </a:rPr>
              <a:t> torus</a:t>
            </a:r>
            <a:r>
              <a:rPr lang="en-US" sz="1600" b="1" dirty="0">
                <a:latin typeface="Times New Roman" pitchFamily="18" charset="0"/>
                <a:cs typeface="Times New Roman" pitchFamily="18" charset="0"/>
              </a:rPr>
              <a:t> were reported in different parts of Kerala </a:t>
            </a:r>
            <a:r>
              <a:rPr lang="en-US" sz="1600" b="1" dirty="0" smtClean="0">
                <a:latin typeface="Times New Roman" pitchFamily="18" charset="0"/>
                <a:cs typeface="Times New Roman" pitchFamily="18" charset="0"/>
              </a:rPr>
              <a:t>. </a:t>
            </a:r>
            <a:r>
              <a:rPr lang="en-US" sz="1600" b="1" i="1" dirty="0" err="1">
                <a:latin typeface="Times New Roman" pitchFamily="18" charset="0"/>
                <a:cs typeface="Times New Roman" pitchFamily="18" charset="0"/>
              </a:rPr>
              <a:t>E.thrax</a:t>
            </a:r>
            <a:r>
              <a:rPr lang="en-US" sz="1600" b="1" dirty="0">
                <a:latin typeface="Times New Roman" pitchFamily="18" charset="0"/>
                <a:cs typeface="Times New Roman" pitchFamily="18" charset="0"/>
              </a:rPr>
              <a:t> and </a:t>
            </a:r>
            <a:r>
              <a:rPr lang="en-US" sz="1600" b="1" i="1" dirty="0" err="1">
                <a:latin typeface="Times New Roman" pitchFamily="18" charset="0"/>
                <a:cs typeface="Times New Roman" pitchFamily="18" charset="0"/>
              </a:rPr>
              <a:t>E.torus</a:t>
            </a:r>
            <a:r>
              <a:rPr lang="en-US" sz="1600" b="1" dirty="0">
                <a:latin typeface="Times New Roman" pitchFamily="18" charset="0"/>
                <a:cs typeface="Times New Roman" pitchFamily="18" charset="0"/>
              </a:rPr>
              <a:t> have similar morphology often making their distinction by classical identification using morphological criteria difficult. Since there is no reliable way to separate the early stages of </a:t>
            </a:r>
            <a:r>
              <a:rPr lang="en-US" sz="1600" b="1" i="1" dirty="0">
                <a:latin typeface="Times New Roman" pitchFamily="18" charset="0"/>
                <a:cs typeface="Times New Roman" pitchFamily="18" charset="0"/>
              </a:rPr>
              <a:t>E. </a:t>
            </a:r>
            <a:r>
              <a:rPr lang="en-US" sz="1600" b="1" i="1" dirty="0" err="1">
                <a:latin typeface="Times New Roman" pitchFamily="18" charset="0"/>
                <a:cs typeface="Times New Roman" pitchFamily="18" charset="0"/>
              </a:rPr>
              <a:t>thrax</a:t>
            </a:r>
            <a:r>
              <a:rPr lang="en-US" sz="1600" b="1" i="1" dirty="0">
                <a:latin typeface="Times New Roman" pitchFamily="18" charset="0"/>
                <a:cs typeface="Times New Roman" pitchFamily="18" charset="0"/>
              </a:rPr>
              <a:t>, E. torus </a:t>
            </a:r>
            <a:r>
              <a:rPr lang="en-US" sz="1600" b="1" dirty="0">
                <a:latin typeface="Times New Roman" pitchFamily="18" charset="0"/>
                <a:cs typeface="Times New Roman" pitchFamily="18" charset="0"/>
              </a:rPr>
              <a:t>and </a:t>
            </a:r>
            <a:r>
              <a:rPr lang="en-US" sz="1600" b="1" i="1" dirty="0">
                <a:latin typeface="Times New Roman" pitchFamily="18" charset="0"/>
                <a:cs typeface="Times New Roman" pitchFamily="18" charset="0"/>
              </a:rPr>
              <a:t>E. </a:t>
            </a:r>
            <a:r>
              <a:rPr lang="en-US" sz="1600" b="1" i="1" dirty="0" err="1">
                <a:latin typeface="Times New Roman" pitchFamily="18" charset="0"/>
                <a:cs typeface="Times New Roman" pitchFamily="18" charset="0"/>
              </a:rPr>
              <a:t>acroleuca</a:t>
            </a:r>
            <a:r>
              <a:rPr lang="en-US" sz="1600" b="1" dirty="0">
                <a:latin typeface="Times New Roman" pitchFamily="18" charset="0"/>
                <a:cs typeface="Times New Roman" pitchFamily="18" charset="0"/>
              </a:rPr>
              <a:t> morphologically, a careful study and documentation of reared material, supported by reared vouchers and barcoding of individuals, is needed </a:t>
            </a:r>
            <a:r>
              <a:rPr lang="en-US" sz="1600" b="1" dirty="0" smtClean="0">
                <a:latin typeface="Times New Roman" pitchFamily="18" charset="0"/>
                <a:cs typeface="Times New Roman" pitchFamily="18" charset="0"/>
              </a:rPr>
              <a:t>.</a:t>
            </a:r>
            <a:endParaRPr lang="en-US" sz="1600" b="1" dirty="0">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75" y="2746568"/>
            <a:ext cx="1452880" cy="1460881"/>
          </a:xfrm>
          <a:prstGeom prst="ellipse">
            <a:avLst/>
          </a:prstGeom>
          <a:solidFill>
            <a:schemeClr val="tx1">
              <a:lumMod val="65000"/>
              <a:lumOff val="35000"/>
              <a:alpha val="30196"/>
            </a:schemeClr>
          </a:solidFill>
          <a:ln w="12700" cmpd="sng">
            <a:solidFill>
              <a:schemeClr val="accent1">
                <a:shade val="50000"/>
              </a:schemeClr>
            </a:solidFill>
            <a:prstDash val="solid"/>
          </a:ln>
        </p:spPr>
      </p:pic>
      <p:pic>
        <p:nvPicPr>
          <p:cNvPr id="6" name="Picture 5" descr="OIP.5Ay0NVxhBXyZRiL462-tHwHaHa"/>
          <p:cNvPicPr>
            <a:picLocks noChangeAspect="1"/>
          </p:cNvPicPr>
          <p:nvPr/>
        </p:nvPicPr>
        <p:blipFill>
          <a:blip r:embed="rId4"/>
          <a:stretch>
            <a:fillRect/>
          </a:stretch>
        </p:blipFill>
        <p:spPr>
          <a:xfrm>
            <a:off x="361950" y="5868035"/>
            <a:ext cx="914400" cy="914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anim calcmode="lin" valueType="num">
                                      <p:cBhvr>
                                        <p:cTn id="44" dur="1000" fill="hold"/>
                                        <p:tgtEl>
                                          <p:spTgt spid="36"/>
                                        </p:tgtEl>
                                        <p:attrNameLst>
                                          <p:attrName>ppt_x</p:attrName>
                                        </p:attrNameLst>
                                      </p:cBhvr>
                                      <p:tavLst>
                                        <p:tav tm="0">
                                          <p:val>
                                            <p:strVal val="#ppt_x"/>
                                          </p:val>
                                        </p:tav>
                                        <p:tav tm="100000">
                                          <p:val>
                                            <p:strVal val="#ppt_x"/>
                                          </p:val>
                                        </p:tav>
                                      </p:tavLst>
                                    </p:anim>
                                    <p:anim calcmode="lin" valueType="num">
                                      <p:cBhvr>
                                        <p:cTn id="45" dur="1000" fill="hold"/>
                                        <p:tgtEl>
                                          <p:spTgt spid="3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35" grpId="0" bldLvl="0" animBg="1"/>
      <p:bldP spid="36" grpId="0" bldLvl="0" animBg="1"/>
      <p:bldP spid="37" grpId="0"/>
      <p:bldP spid="38"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204715" y="232011"/>
            <a:ext cx="532263" cy="532263"/>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3" name="菱形 2"/>
          <p:cNvSpPr/>
          <p:nvPr/>
        </p:nvSpPr>
        <p:spPr>
          <a:xfrm>
            <a:off x="361664" y="232011"/>
            <a:ext cx="532263" cy="532263"/>
          </a:xfrm>
          <a:prstGeom prst="diamon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4" name="矩形 3"/>
          <p:cNvSpPr/>
          <p:nvPr/>
        </p:nvSpPr>
        <p:spPr>
          <a:xfrm>
            <a:off x="1050876" y="293425"/>
            <a:ext cx="4337715" cy="40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Introduction</a:t>
            </a:r>
          </a:p>
        </p:txBody>
      </p:sp>
      <p:sp>
        <p:nvSpPr>
          <p:cNvPr id="33" name="矩形 32"/>
          <p:cNvSpPr/>
          <p:nvPr/>
        </p:nvSpPr>
        <p:spPr>
          <a:xfrm>
            <a:off x="2262187" y="818716"/>
            <a:ext cx="9672320" cy="1337945"/>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a:latin typeface="Calibri" panose="020F0502020204030204" pitchFamily="34" charset="0"/>
              <a:ea typeface="Calibri" panose="020F0502020204030204" pitchFamily="34" charset="0"/>
              <a:cs typeface="Calibri" panose="020F0502020204030204" pitchFamily="34" charset="0"/>
            </a:endParaRPr>
          </a:p>
        </p:txBody>
      </p:sp>
      <p:sp>
        <p:nvSpPr>
          <p:cNvPr id="34" name="矩形 33"/>
          <p:cNvSpPr/>
          <p:nvPr/>
        </p:nvSpPr>
        <p:spPr>
          <a:xfrm>
            <a:off x="2303145" y="2324100"/>
            <a:ext cx="9672320" cy="1250950"/>
          </a:xfrm>
          <a:prstGeom prst="rect">
            <a:avLst/>
          </a:prstGeom>
          <a:solidFill>
            <a:schemeClr val="tx1">
              <a:lumMod val="65000"/>
              <a:lumOff val="3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a:latin typeface="Calibri" panose="020F0502020204030204" pitchFamily="34" charset="0"/>
              <a:ea typeface="Calibri" panose="020F0502020204030204" pitchFamily="34" charset="0"/>
              <a:cs typeface="Calibri" panose="020F0502020204030204" pitchFamily="34" charset="0"/>
            </a:endParaRPr>
          </a:p>
        </p:txBody>
      </p:sp>
      <p:sp>
        <p:nvSpPr>
          <p:cNvPr id="35" name="矩形 34"/>
          <p:cNvSpPr/>
          <p:nvPr/>
        </p:nvSpPr>
        <p:spPr>
          <a:xfrm>
            <a:off x="2303145" y="3910965"/>
            <a:ext cx="9672320" cy="1175385"/>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a:latin typeface="Calibri" panose="020F0502020204030204" pitchFamily="34" charset="0"/>
              <a:ea typeface="Calibri" panose="020F0502020204030204" pitchFamily="34" charset="0"/>
              <a:cs typeface="Calibri" panose="020F0502020204030204" pitchFamily="34" charset="0"/>
            </a:endParaRPr>
          </a:p>
        </p:txBody>
      </p:sp>
      <p:sp>
        <p:nvSpPr>
          <p:cNvPr id="36" name="矩形 35"/>
          <p:cNvSpPr/>
          <p:nvPr/>
        </p:nvSpPr>
        <p:spPr>
          <a:xfrm>
            <a:off x="2303145" y="5268687"/>
            <a:ext cx="9672320" cy="1442628"/>
          </a:xfrm>
          <a:prstGeom prst="rect">
            <a:avLst/>
          </a:prstGeom>
          <a:solidFill>
            <a:schemeClr val="tx1">
              <a:lumMod val="65000"/>
              <a:lumOff val="3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a:latin typeface="Calibri" panose="020F0502020204030204" pitchFamily="34" charset="0"/>
              <a:ea typeface="Calibri" panose="020F0502020204030204" pitchFamily="34" charset="0"/>
              <a:cs typeface="Calibri" panose="020F0502020204030204" pitchFamily="34" charset="0"/>
            </a:endParaRPr>
          </a:p>
        </p:txBody>
      </p:sp>
      <p:sp>
        <p:nvSpPr>
          <p:cNvPr id="37" name="矩形 36"/>
          <p:cNvSpPr/>
          <p:nvPr/>
        </p:nvSpPr>
        <p:spPr>
          <a:xfrm>
            <a:off x="2327910" y="702859"/>
            <a:ext cx="9622790" cy="1569660"/>
          </a:xfrm>
          <a:prstGeom prst="rect">
            <a:avLst/>
          </a:prstGeom>
        </p:spPr>
        <p:txBody>
          <a:bodyPr wrap="square">
            <a:spAutoFit/>
          </a:bodyPr>
          <a:lstStyle/>
          <a:p>
            <a:pPr>
              <a:lnSpc>
                <a:spcPct val="150000"/>
              </a:lnSpc>
            </a:pPr>
            <a:r>
              <a:rPr lang="en-US" altLang="zh-CN" sz="1600" b="1" dirty="0">
                <a:latin typeface="Calibri" panose="020F0502020204030204" pitchFamily="34" charset="0"/>
                <a:ea typeface="Calibri" panose="020F0502020204030204" pitchFamily="34" charset="0"/>
                <a:cs typeface="Calibri" panose="020F0502020204030204" pitchFamily="34" charset="0"/>
              </a:rPr>
              <a:t>DNA barcode based identification has been proposed as a molecular method for assigning individual specimens to known species .DNA barcode involves DNA sequence analysis of a portion of the mitochondrial gene cytochrome c oxidase subunit I (COI) of about 600-700 </a:t>
            </a:r>
            <a:r>
              <a:rPr lang="en-US" altLang="zh-CN" sz="1600" b="1" dirty="0" err="1">
                <a:latin typeface="Calibri" panose="020F0502020204030204" pitchFamily="34" charset="0"/>
                <a:ea typeface="Calibri" panose="020F0502020204030204" pitchFamily="34" charset="0"/>
                <a:cs typeface="Calibri" panose="020F0502020204030204" pitchFamily="34" charset="0"/>
              </a:rPr>
              <a:t>bp.</a:t>
            </a:r>
            <a:r>
              <a:rPr lang="en-US" altLang="zh-CN" sz="1600" b="1" dirty="0">
                <a:latin typeface="Calibri" panose="020F0502020204030204" pitchFamily="34" charset="0"/>
                <a:ea typeface="Calibri" panose="020F0502020204030204" pitchFamily="34" charset="0"/>
                <a:cs typeface="Calibri" panose="020F0502020204030204" pitchFamily="34" charset="0"/>
              </a:rPr>
              <a:t> The basic concept is that barcode variation between even closely related species will be substantially greater than the variations observed within species</a:t>
            </a:r>
            <a:endParaRPr lang="zh-CN" altLang="en-US" sz="1600" b="1" dirty="0">
              <a:latin typeface="Calibri" panose="020F0502020204030204" pitchFamily="34" charset="0"/>
              <a:ea typeface="Calibri" panose="020F0502020204030204" pitchFamily="34" charset="0"/>
              <a:cs typeface="Calibri" panose="020F0502020204030204" pitchFamily="34" charset="0"/>
            </a:endParaRPr>
          </a:p>
        </p:txBody>
      </p:sp>
      <p:sp>
        <p:nvSpPr>
          <p:cNvPr id="38" name="矩形 37"/>
          <p:cNvSpPr/>
          <p:nvPr/>
        </p:nvSpPr>
        <p:spPr>
          <a:xfrm>
            <a:off x="2352674" y="2350135"/>
            <a:ext cx="9839325" cy="1077218"/>
          </a:xfrm>
          <a:prstGeom prst="rect">
            <a:avLst/>
          </a:prstGeom>
        </p:spPr>
        <p:txBody>
          <a:bodyPr wrap="square">
            <a:spAutoFit/>
            <a:scene3d>
              <a:camera prst="orthographicFront"/>
              <a:lightRig rig="threePt" dir="t"/>
            </a:scene3d>
          </a:bodyPr>
          <a:lstStyle/>
          <a:p>
            <a:r>
              <a:rPr lang="en-US" sz="1600" b="1" dirty="0">
                <a:latin typeface="Times New Roman" pitchFamily="18" charset="0"/>
                <a:cs typeface="Times New Roman" pitchFamily="18" charset="0"/>
              </a:rPr>
              <a:t>Many invasive species' early life stages have been successfully identified using DNA </a:t>
            </a:r>
            <a:r>
              <a:rPr lang="en-US" sz="1600" b="1" dirty="0" err="1">
                <a:latin typeface="Times New Roman" pitchFamily="18" charset="0"/>
                <a:cs typeface="Times New Roman" pitchFamily="18" charset="0"/>
              </a:rPr>
              <a:t>barcoding.Armstrong</a:t>
            </a:r>
            <a:r>
              <a:rPr lang="en-US" sz="1600" b="1" dirty="0">
                <a:latin typeface="Times New Roman" pitchFamily="18" charset="0"/>
                <a:cs typeface="Times New Roman" pitchFamily="18" charset="0"/>
              </a:rPr>
              <a:t> and Ball discovered that the COI barcode marker outperformed earlier molecular assays when it came to identifying moth species from eggs found on imported </a:t>
            </a:r>
            <a:r>
              <a:rPr lang="en-US" sz="1600" b="1" dirty="0" err="1">
                <a:latin typeface="Times New Roman" pitchFamily="18" charset="0"/>
                <a:cs typeface="Times New Roman" pitchFamily="18" charset="0"/>
              </a:rPr>
              <a:t>vehicles.In</a:t>
            </a:r>
            <a:r>
              <a:rPr lang="en-US" sz="1600" b="1" dirty="0">
                <a:latin typeface="Times New Roman" pitchFamily="18" charset="0"/>
                <a:cs typeface="Times New Roman" pitchFamily="18" charset="0"/>
              </a:rPr>
              <a:t> addition, compared to earlier methods, this barcoding marker was able to identify a wider taxonomic range of foreign species</a:t>
            </a:r>
          </a:p>
        </p:txBody>
      </p:sp>
      <p:sp>
        <p:nvSpPr>
          <p:cNvPr id="39" name="矩形 38"/>
          <p:cNvSpPr/>
          <p:nvPr/>
        </p:nvSpPr>
        <p:spPr>
          <a:xfrm>
            <a:off x="2352675" y="3887470"/>
            <a:ext cx="9491345" cy="1077218"/>
          </a:xfrm>
          <a:prstGeom prst="rect">
            <a:avLst/>
          </a:prstGeom>
        </p:spPr>
        <p:txBody>
          <a:bodyPr wrap="square">
            <a:spAutoFit/>
            <a:scene3d>
              <a:camera prst="orthographicFront"/>
              <a:lightRig rig="threePt" dir="t"/>
            </a:scene3d>
          </a:bodyPr>
          <a:lstStyle/>
          <a:p>
            <a:r>
              <a:rPr lang="en-US" sz="1600" b="1" dirty="0">
                <a:latin typeface="Times New Roman" pitchFamily="18" charset="0"/>
                <a:cs typeface="Times New Roman" pitchFamily="18" charset="0"/>
              </a:rPr>
              <a:t>In a study of blue butterflies from the </a:t>
            </a:r>
            <a:r>
              <a:rPr lang="en-US" sz="1600" b="1" dirty="0" err="1">
                <a:latin typeface="Times New Roman" pitchFamily="18" charset="0"/>
                <a:cs typeface="Times New Roman" pitchFamily="18" charset="0"/>
              </a:rPr>
              <a:t>Lycaenidae</a:t>
            </a:r>
            <a:r>
              <a:rPr lang="en-US" sz="1600" b="1" dirty="0">
                <a:latin typeface="Times New Roman" pitchFamily="18" charset="0"/>
                <a:cs typeface="Times New Roman" pitchFamily="18" charset="0"/>
              </a:rPr>
              <a:t> family, </a:t>
            </a:r>
            <a:r>
              <a:rPr lang="en-US" sz="1600" b="1" dirty="0" err="1">
                <a:latin typeface="Times New Roman" pitchFamily="18" charset="0"/>
                <a:cs typeface="Times New Roman" pitchFamily="18" charset="0"/>
              </a:rPr>
              <a:t>Wiemers</a:t>
            </a:r>
            <a:r>
              <a:rPr lang="en-US" sz="1600" b="1" dirty="0">
                <a:latin typeface="Times New Roman" pitchFamily="18" charset="0"/>
                <a:cs typeface="Times New Roman" pitchFamily="18" charset="0"/>
              </a:rPr>
              <a:t> et al., discovered that interspecific variance outnumbers intraspecific variation and that there is no barcode gap. They were able to discover a number of cryptic species that were phenotypically identical to the others. They provided the idea that minimum distances between species are crucial, rather than average </a:t>
            </a:r>
          </a:p>
        </p:txBody>
      </p:sp>
      <p:sp>
        <p:nvSpPr>
          <p:cNvPr id="40" name="矩形 39"/>
          <p:cNvSpPr/>
          <p:nvPr/>
        </p:nvSpPr>
        <p:spPr>
          <a:xfrm>
            <a:off x="2352675" y="5315826"/>
            <a:ext cx="9258300" cy="1323439"/>
          </a:xfrm>
          <a:prstGeom prst="rect">
            <a:avLst/>
          </a:prstGeom>
        </p:spPr>
        <p:txBody>
          <a:bodyPr wrap="square">
            <a:spAutoFit/>
            <a:scene3d>
              <a:camera prst="orthographicFront"/>
              <a:lightRig rig="threePt" dir="t"/>
            </a:scene3d>
          </a:bodyPr>
          <a:lstStyle/>
          <a:p>
            <a:r>
              <a:rPr lang="en-US" sz="1600" b="1" dirty="0">
                <a:latin typeface="Times New Roman" pitchFamily="18" charset="0"/>
                <a:cs typeface="Times New Roman" pitchFamily="18" charset="0"/>
              </a:rPr>
              <a:t>The barcoding of the maize weevil, </a:t>
            </a:r>
            <a:r>
              <a:rPr lang="en-US" sz="1600" b="1" i="1" dirty="0" err="1">
                <a:latin typeface="Times New Roman" pitchFamily="18" charset="0"/>
                <a:cs typeface="Times New Roman" pitchFamily="18" charset="0"/>
              </a:rPr>
              <a:t>Sitophilus</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zeamais</a:t>
            </a:r>
            <a:r>
              <a:rPr lang="en-US" sz="1600" b="1" i="1" dirty="0">
                <a:latin typeface="Times New Roman" pitchFamily="18" charset="0"/>
                <a:cs typeface="Times New Roman" pitchFamily="18" charset="0"/>
              </a:rPr>
              <a:t> </a:t>
            </a:r>
            <a:r>
              <a:rPr lang="en-US" sz="1600" b="1" dirty="0">
                <a:latin typeface="Times New Roman" pitchFamily="18" charset="0"/>
                <a:cs typeface="Times New Roman" pitchFamily="18" charset="0"/>
              </a:rPr>
              <a:t>(</a:t>
            </a:r>
            <a:r>
              <a:rPr lang="en-US" sz="1600" b="1" dirty="0" err="1">
                <a:latin typeface="Times New Roman" pitchFamily="18" charset="0"/>
                <a:cs typeface="Times New Roman" pitchFamily="18" charset="0"/>
              </a:rPr>
              <a:t>Motsch</a:t>
            </a:r>
            <a:r>
              <a:rPr lang="en-US" sz="1600" b="1" dirty="0">
                <a:latin typeface="Times New Roman" pitchFamily="18" charset="0"/>
                <a:cs typeface="Times New Roman" pitchFamily="18" charset="0"/>
              </a:rPr>
              <a:t>.) and rice weevil, </a:t>
            </a:r>
            <a:r>
              <a:rPr lang="en-US" sz="1600" b="1" i="1" dirty="0" err="1">
                <a:latin typeface="Times New Roman" pitchFamily="18" charset="0"/>
                <a:cs typeface="Times New Roman" pitchFamily="18" charset="0"/>
              </a:rPr>
              <a:t>Sitophilus</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oryzae</a:t>
            </a:r>
            <a:r>
              <a:rPr lang="en-US" sz="1600" b="1" dirty="0">
                <a:latin typeface="Times New Roman" pitchFamily="18" charset="0"/>
                <a:cs typeface="Times New Roman" pitchFamily="18" charset="0"/>
              </a:rPr>
              <a:t> (L.) mitochondrial cytochrome oxidase I gene and subsequent alignment by Thomas et al.,  revealed that out of 620 base pairs in the sequences, 82 were found to be different between the two species, despite their morphological </a:t>
            </a:r>
            <a:r>
              <a:rPr lang="en-US" sz="1600" b="1" dirty="0" err="1">
                <a:latin typeface="Times New Roman" pitchFamily="18" charset="0"/>
                <a:cs typeface="Times New Roman" pitchFamily="18" charset="0"/>
              </a:rPr>
              <a:t>similarities.The</a:t>
            </a:r>
            <a:r>
              <a:rPr lang="en-US" sz="1600" b="1" dirty="0">
                <a:latin typeface="Times New Roman" pitchFamily="18" charset="0"/>
                <a:cs typeface="Times New Roman" pitchFamily="18" charset="0"/>
              </a:rPr>
              <a:t> precise identification of various insect pests would undoubtedly aid in the development of effective management techniques, such as natural enemy selection and IPM. </a:t>
            </a:r>
          </a:p>
        </p:txBody>
      </p:sp>
      <p:pic>
        <p:nvPicPr>
          <p:cNvPr id="6" name="Picture 5" descr="20150925_084844"/>
          <p:cNvPicPr>
            <a:picLocks noChangeAspect="1"/>
          </p:cNvPicPr>
          <p:nvPr/>
        </p:nvPicPr>
        <p:blipFill>
          <a:blip r:embed="rId3"/>
          <a:stretch>
            <a:fillRect/>
          </a:stretch>
        </p:blipFill>
        <p:spPr>
          <a:xfrm>
            <a:off x="361950" y="2577465"/>
            <a:ext cx="1323975" cy="1463675"/>
          </a:xfrm>
          <a:prstGeom prst="ellipse">
            <a:avLst/>
          </a:prstGeom>
          <a:ln w="12700" cmpd="sng">
            <a:solidFill>
              <a:schemeClr val="accent1">
                <a:shade val="50000"/>
              </a:schemeClr>
            </a:solidFill>
            <a:prstDash val="solid"/>
          </a:ln>
        </p:spPr>
      </p:pic>
      <p:pic>
        <p:nvPicPr>
          <p:cNvPr id="7" name="Picture 6" descr="OIP.5Ay0NVxhBXyZRiL462-tHwHaHa"/>
          <p:cNvPicPr>
            <a:picLocks noChangeAspect="1"/>
          </p:cNvPicPr>
          <p:nvPr/>
        </p:nvPicPr>
        <p:blipFill>
          <a:blip r:embed="rId4"/>
          <a:stretch>
            <a:fillRect/>
          </a:stretch>
        </p:blipFill>
        <p:spPr>
          <a:xfrm>
            <a:off x="361950" y="5796915"/>
            <a:ext cx="914400" cy="914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anim calcmode="lin" valueType="num">
                                      <p:cBhvr>
                                        <p:cTn id="44" dur="1000" fill="hold"/>
                                        <p:tgtEl>
                                          <p:spTgt spid="36"/>
                                        </p:tgtEl>
                                        <p:attrNameLst>
                                          <p:attrName>ppt_x</p:attrName>
                                        </p:attrNameLst>
                                      </p:cBhvr>
                                      <p:tavLst>
                                        <p:tav tm="0">
                                          <p:val>
                                            <p:strVal val="#ppt_x"/>
                                          </p:val>
                                        </p:tav>
                                        <p:tav tm="100000">
                                          <p:val>
                                            <p:strVal val="#ppt_x"/>
                                          </p:val>
                                        </p:tav>
                                      </p:tavLst>
                                    </p:anim>
                                    <p:anim calcmode="lin" valueType="num">
                                      <p:cBhvr>
                                        <p:cTn id="45" dur="1000" fill="hold"/>
                                        <p:tgtEl>
                                          <p:spTgt spid="3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35" grpId="0" bldLvl="0" animBg="1"/>
      <p:bldP spid="36" grpId="0" bldLvl="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204715" y="232011"/>
            <a:ext cx="532263" cy="532263"/>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3" name="菱形 2"/>
          <p:cNvSpPr/>
          <p:nvPr/>
        </p:nvSpPr>
        <p:spPr>
          <a:xfrm>
            <a:off x="361664" y="232011"/>
            <a:ext cx="532263" cy="532263"/>
          </a:xfrm>
          <a:prstGeom prst="diamon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4" name="矩形 3"/>
          <p:cNvSpPr/>
          <p:nvPr/>
        </p:nvSpPr>
        <p:spPr>
          <a:xfrm>
            <a:off x="1050876" y="293425"/>
            <a:ext cx="4337715" cy="40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Introduction</a:t>
            </a:r>
          </a:p>
        </p:txBody>
      </p:sp>
      <p:sp>
        <p:nvSpPr>
          <p:cNvPr id="33" name="矩形 32"/>
          <p:cNvSpPr/>
          <p:nvPr/>
        </p:nvSpPr>
        <p:spPr>
          <a:xfrm>
            <a:off x="2303145" y="764540"/>
            <a:ext cx="9721850" cy="143437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a:latin typeface="Calibri" panose="020F0502020204030204" pitchFamily="34" charset="0"/>
              <a:ea typeface="Calibri" panose="020F0502020204030204" pitchFamily="34" charset="0"/>
              <a:cs typeface="Calibri" panose="020F0502020204030204" pitchFamily="34" charset="0"/>
            </a:endParaRPr>
          </a:p>
        </p:txBody>
      </p:sp>
      <p:sp>
        <p:nvSpPr>
          <p:cNvPr id="34" name="矩形 33"/>
          <p:cNvSpPr/>
          <p:nvPr/>
        </p:nvSpPr>
        <p:spPr>
          <a:xfrm>
            <a:off x="2303145" y="2324100"/>
            <a:ext cx="9672320" cy="1250950"/>
          </a:xfrm>
          <a:prstGeom prst="rect">
            <a:avLst/>
          </a:prstGeom>
          <a:solidFill>
            <a:schemeClr val="tx1">
              <a:lumMod val="65000"/>
              <a:lumOff val="3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a:latin typeface="Calibri" panose="020F0502020204030204" pitchFamily="34" charset="0"/>
              <a:ea typeface="Calibri" panose="020F0502020204030204" pitchFamily="34" charset="0"/>
              <a:cs typeface="Calibri" panose="020F0502020204030204" pitchFamily="34" charset="0"/>
            </a:endParaRPr>
          </a:p>
        </p:txBody>
      </p:sp>
      <p:sp>
        <p:nvSpPr>
          <p:cNvPr id="35" name="矩形 34"/>
          <p:cNvSpPr/>
          <p:nvPr/>
        </p:nvSpPr>
        <p:spPr>
          <a:xfrm>
            <a:off x="2303145" y="3788229"/>
            <a:ext cx="9672320" cy="1298121"/>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a:latin typeface="Calibri" panose="020F0502020204030204" pitchFamily="34" charset="0"/>
              <a:ea typeface="Calibri" panose="020F0502020204030204" pitchFamily="34" charset="0"/>
              <a:cs typeface="Calibri" panose="020F0502020204030204" pitchFamily="34" charset="0"/>
            </a:endParaRPr>
          </a:p>
        </p:txBody>
      </p:sp>
      <p:sp>
        <p:nvSpPr>
          <p:cNvPr id="36" name="矩形 35"/>
          <p:cNvSpPr/>
          <p:nvPr/>
        </p:nvSpPr>
        <p:spPr>
          <a:xfrm>
            <a:off x="2303145" y="5422265"/>
            <a:ext cx="9672320" cy="1059815"/>
          </a:xfrm>
          <a:prstGeom prst="rect">
            <a:avLst/>
          </a:prstGeom>
          <a:solidFill>
            <a:schemeClr val="tx1">
              <a:lumMod val="65000"/>
              <a:lumOff val="3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a:latin typeface="Calibri" panose="020F0502020204030204" pitchFamily="34" charset="0"/>
              <a:ea typeface="Calibri" panose="020F0502020204030204" pitchFamily="34" charset="0"/>
              <a:cs typeface="Calibri" panose="020F0502020204030204" pitchFamily="34" charset="0"/>
            </a:endParaRPr>
          </a:p>
        </p:txBody>
      </p:sp>
      <p:sp>
        <p:nvSpPr>
          <p:cNvPr id="37" name="矩形 36"/>
          <p:cNvSpPr/>
          <p:nvPr/>
        </p:nvSpPr>
        <p:spPr>
          <a:xfrm>
            <a:off x="2352675" y="724323"/>
            <a:ext cx="9622790" cy="1569660"/>
          </a:xfrm>
          <a:prstGeom prst="rect">
            <a:avLst/>
          </a:prstGeom>
        </p:spPr>
        <p:txBody>
          <a:bodyPr wrap="square">
            <a:spAutoFit/>
          </a:bodyPr>
          <a:lstStyle/>
          <a:p>
            <a:pPr>
              <a:lnSpc>
                <a:spcPct val="150000"/>
              </a:lnSpc>
            </a:pPr>
            <a:r>
              <a:rPr lang="zh-CN" altLang="en-US" sz="1600" b="1" i="1" dirty="0" smtClean="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sym typeface="+mn-ea"/>
              </a:rPr>
              <a:t> </a:t>
            </a:r>
            <a:r>
              <a:rPr lang="en-US" altLang="zh-CN" sz="1600" b="1" dirty="0"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Wu and Yan  used the barcoding results of </a:t>
            </a:r>
            <a:r>
              <a:rPr lang="en-US" altLang="zh-CN" sz="1600" b="1" dirty="0" err="1"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Sitophilus</a:t>
            </a:r>
            <a:r>
              <a:rPr lang="en-US" altLang="zh-CN" sz="1600" b="1" dirty="0"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 </a:t>
            </a:r>
            <a:r>
              <a:rPr lang="en-US" altLang="zh-CN" sz="1600" b="1" dirty="0" err="1"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zeamais</a:t>
            </a:r>
            <a:r>
              <a:rPr lang="en-US" altLang="zh-CN" sz="1600" b="1" dirty="0"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 and </a:t>
            </a:r>
            <a:r>
              <a:rPr lang="en-US" altLang="zh-CN" sz="1600" b="1" dirty="0" err="1"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Sitophilus</a:t>
            </a:r>
            <a:r>
              <a:rPr lang="en-US" altLang="zh-CN" sz="1600" b="1" dirty="0"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 </a:t>
            </a:r>
            <a:r>
              <a:rPr lang="en-US" altLang="zh-CN" sz="1600" b="1" dirty="0" err="1"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oryzae</a:t>
            </a:r>
            <a:r>
              <a:rPr lang="en-US" altLang="zh-CN" sz="1600" b="1" dirty="0"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 (</a:t>
            </a:r>
            <a:r>
              <a:rPr lang="en-US" altLang="zh-CN" sz="1600" b="1" dirty="0" err="1"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Coleoptera</a:t>
            </a:r>
            <a:r>
              <a:rPr lang="en-US" altLang="zh-CN" sz="1600" b="1" dirty="0"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 </a:t>
            </a:r>
            <a:r>
              <a:rPr lang="en-US" altLang="zh-CN" sz="1600" b="1" dirty="0" err="1"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Curculionidae</a:t>
            </a:r>
            <a:r>
              <a:rPr lang="en-US" altLang="zh-CN" sz="1600" b="1" dirty="0"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 in 34 species from different parts of China and three from outside to study their distribution pattern. They found that S. </a:t>
            </a:r>
            <a:r>
              <a:rPr lang="en-US" altLang="zh-CN" sz="1600" b="1" dirty="0" err="1"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oryzae</a:t>
            </a:r>
            <a:r>
              <a:rPr lang="en-US" altLang="zh-CN" sz="1600" b="1" dirty="0"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 is only found in Central and South China, while S. </a:t>
            </a:r>
            <a:r>
              <a:rPr lang="en-US" altLang="zh-CN" sz="1600" b="1" dirty="0" err="1"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zeamais</a:t>
            </a:r>
            <a:r>
              <a:rPr lang="en-US" altLang="zh-CN" sz="1600" b="1" dirty="0" smtClean="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rPr>
              <a:t> is found all over the country. These findings are significant because both weevils were morphologically similar</a:t>
            </a:r>
            <a:endParaRPr lang="zh-CN" altLang="en-US" sz="1600" b="1" dirty="0">
              <a:solidFill>
                <a:schemeClr val="tx1"/>
              </a:solidFill>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sym typeface="+mn-ea"/>
            </a:endParaRPr>
          </a:p>
        </p:txBody>
      </p:sp>
      <p:sp>
        <p:nvSpPr>
          <p:cNvPr id="38" name="矩形 37"/>
          <p:cNvSpPr/>
          <p:nvPr/>
        </p:nvSpPr>
        <p:spPr>
          <a:xfrm>
            <a:off x="2352675" y="2350135"/>
            <a:ext cx="9672320" cy="1198880"/>
          </a:xfrm>
          <a:prstGeom prst="rect">
            <a:avLst/>
          </a:prstGeom>
        </p:spPr>
        <p:txBody>
          <a:bodyPr wrap="square">
            <a:spAutoFit/>
          </a:bodyPr>
          <a:lstStyle/>
          <a:p>
            <a:pPr>
              <a:lnSpc>
                <a:spcPct val="150000"/>
              </a:lnSpc>
            </a:pPr>
            <a:r>
              <a:rPr lang="en-US" altLang="zh-CN" sz="1600" b="1" dirty="0" err="1">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rPr>
              <a:t>Pushapraj</a:t>
            </a:r>
            <a:r>
              <a:rPr lang="en-US" altLang="zh-CN" sz="1600" b="1" dirty="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rPr>
              <a:t> </a:t>
            </a:r>
            <a:r>
              <a:rPr lang="en-US" altLang="zh-CN" sz="1600" b="1" dirty="0" err="1">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rPr>
              <a:t>Karthika</a:t>
            </a:r>
            <a:r>
              <a:rPr lang="en-US" altLang="zh-CN" sz="1600" b="1" dirty="0">
                <a:effectLst>
                  <a:outerShdw blurRad="38100" dist="19050" dir="2700000" algn="tl" rotWithShape="0">
                    <a:schemeClr val="dk1">
                      <a:alpha val="40000"/>
                    </a:schemeClr>
                  </a:outerShdw>
                </a:effectLst>
                <a:latin typeface="Times New Roman" pitchFamily="18" charset="0"/>
                <a:ea typeface="Calibri" panose="020F0502020204030204" pitchFamily="34" charset="0"/>
                <a:cs typeface="Times New Roman" pitchFamily="18" charset="0"/>
              </a:rPr>
              <a:t> et al., used DNA barcoding to track the evolutionary ancestry of 15 insect pests that attack horticultural crops in South India. They were able to screen the pests and determine their genetic variations, resulting in better IPM control</a:t>
            </a:r>
            <a:endParaRPr lang="zh-CN" altLang="en-US" sz="1600" b="1" dirty="0">
              <a:solidFill>
                <a:schemeClr val="tx1">
                  <a:lumMod val="65000"/>
                  <a:lumOff val="35000"/>
                </a:schemeClr>
              </a:solidFill>
              <a:latin typeface="Times New Roman" pitchFamily="18" charset="0"/>
              <a:ea typeface="Calibri" panose="020F0502020204030204" pitchFamily="34" charset="0"/>
              <a:cs typeface="Times New Roman" pitchFamily="18" charset="0"/>
            </a:endParaRPr>
          </a:p>
        </p:txBody>
      </p:sp>
      <p:sp>
        <p:nvSpPr>
          <p:cNvPr id="39" name="矩形 38"/>
          <p:cNvSpPr/>
          <p:nvPr/>
        </p:nvSpPr>
        <p:spPr>
          <a:xfrm>
            <a:off x="2393632" y="3652459"/>
            <a:ext cx="9491345" cy="1569660"/>
          </a:xfrm>
          <a:prstGeom prst="rect">
            <a:avLst/>
          </a:prstGeom>
        </p:spPr>
        <p:txBody>
          <a:bodyPr wrap="square">
            <a:spAutoFit/>
          </a:bodyPr>
          <a:lstStyle/>
          <a:p>
            <a:pPr>
              <a:lnSpc>
                <a:spcPct val="150000"/>
              </a:lnSpc>
            </a:pPr>
            <a:r>
              <a:rPr lang="en-US" altLang="zh-CN" sz="1600" b="1" dirty="0">
                <a:latin typeface="Calibri" panose="020F0502020204030204" pitchFamily="34" charset="0"/>
                <a:ea typeface="Calibri" panose="020F0502020204030204" pitchFamily="34" charset="0"/>
                <a:cs typeface="Calibri" panose="020F0502020204030204" pitchFamily="34" charset="0"/>
                <a:sym typeface="+mn-ea"/>
              </a:rPr>
              <a:t>Smith et al., investigated the identification of </a:t>
            </a:r>
            <a:r>
              <a:rPr lang="en-US" altLang="zh-CN" sz="1600" b="1" dirty="0" err="1">
                <a:latin typeface="Calibri" panose="020F0502020204030204" pitchFamily="34" charset="0"/>
                <a:ea typeface="Calibri" panose="020F0502020204030204" pitchFamily="34" charset="0"/>
                <a:cs typeface="Calibri" panose="020F0502020204030204" pitchFamily="34" charset="0"/>
                <a:sym typeface="+mn-ea"/>
              </a:rPr>
              <a:t>microgastrine</a:t>
            </a:r>
            <a:r>
              <a:rPr lang="en-US" altLang="zh-CN" sz="1600" b="1" dirty="0">
                <a:latin typeface="Calibri" panose="020F0502020204030204" pitchFamily="34" charset="0"/>
                <a:ea typeface="Calibri" panose="020F0502020204030204" pitchFamily="34" charset="0"/>
                <a:cs typeface="Calibri" panose="020F0502020204030204" pitchFamily="34" charset="0"/>
                <a:sym typeface="+mn-ea"/>
              </a:rPr>
              <a:t> wasps that are caterpillar parasitoids, as well as host-parasitoid biology and ecology, using DNA barcoding. The investigation resulted in biological control </a:t>
            </a:r>
            <a:r>
              <a:rPr lang="en-US" altLang="zh-CN" sz="1600" b="1" dirty="0" err="1">
                <a:latin typeface="Calibri" panose="020F0502020204030204" pitchFamily="34" charset="0"/>
                <a:ea typeface="Calibri" panose="020F0502020204030204" pitchFamily="34" charset="0"/>
                <a:cs typeface="Calibri" panose="020F0502020204030204" pitchFamily="34" charset="0"/>
                <a:sym typeface="+mn-ea"/>
              </a:rPr>
              <a:t>programmes</a:t>
            </a:r>
            <a:r>
              <a:rPr lang="en-US" altLang="zh-CN" sz="1600" b="1" dirty="0">
                <a:latin typeface="Calibri" panose="020F0502020204030204" pitchFamily="34" charset="0"/>
                <a:ea typeface="Calibri" panose="020F0502020204030204" pitchFamily="34" charset="0"/>
                <a:cs typeface="Calibri" panose="020F0502020204030204" pitchFamily="34" charset="0"/>
                <a:sym typeface="+mn-ea"/>
              </a:rPr>
              <a:t> and the naming of new cryptic species and taxa as a result of their employment as biological control agents</a:t>
            </a:r>
            <a:endParaRPr lang="zh-CN" altLang="en-US"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矩形 39"/>
          <p:cNvSpPr/>
          <p:nvPr/>
        </p:nvSpPr>
        <p:spPr>
          <a:xfrm>
            <a:off x="2510155" y="5353050"/>
            <a:ext cx="9258300" cy="830997"/>
          </a:xfrm>
          <a:prstGeom prst="rect">
            <a:avLst/>
          </a:prstGeom>
        </p:spPr>
        <p:txBody>
          <a:bodyPr wrap="square">
            <a:spAutoFit/>
          </a:bodyPr>
          <a:lstStyle/>
          <a:p>
            <a:pPr>
              <a:lnSpc>
                <a:spcPct val="150000"/>
              </a:lnSpc>
            </a:pPr>
            <a:r>
              <a:rPr lang="en-US" sz="1600" b="1" dirty="0" smtClean="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The </a:t>
            </a:r>
            <a:r>
              <a:rPr lang="en-US" sz="1600" b="1"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objective of this study is to assess the applicability of DNA barcoding to identify the invasiveness of </a:t>
            </a:r>
            <a:r>
              <a:rPr lang="en-US" sz="1600" b="1" dirty="0" err="1">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Erionota</a:t>
            </a:r>
            <a:r>
              <a:rPr lang="en-US" sz="1600" b="1" dirty="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spp. which cause serious damage to banana in Malabar region of Kerala, India.</a:t>
            </a:r>
            <a:endParaRPr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470" y="2350136"/>
            <a:ext cx="1891030" cy="1574592"/>
          </a:xfrm>
          <a:prstGeom prst="ellipse">
            <a:avLst/>
          </a:prstGeom>
          <a:ln w="12700" cmpd="sng">
            <a:solidFill>
              <a:schemeClr val="accent1">
                <a:shade val="50000"/>
              </a:schemeClr>
            </a:solidFill>
            <a:prstDash val="solid"/>
          </a:ln>
        </p:spPr>
      </p:pic>
      <p:pic>
        <p:nvPicPr>
          <p:cNvPr id="6" name="Picture 5" descr="OIP.5Ay0NVxhBXyZRiL462-tHwHaHa"/>
          <p:cNvPicPr>
            <a:picLocks noChangeAspect="1"/>
          </p:cNvPicPr>
          <p:nvPr/>
        </p:nvPicPr>
        <p:blipFill>
          <a:blip r:embed="rId4"/>
          <a:stretch>
            <a:fillRect/>
          </a:stretch>
        </p:blipFill>
        <p:spPr>
          <a:xfrm>
            <a:off x="490855" y="5695315"/>
            <a:ext cx="914400" cy="914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anim calcmode="lin" valueType="num">
                                      <p:cBhvr>
                                        <p:cTn id="44" dur="1000" fill="hold"/>
                                        <p:tgtEl>
                                          <p:spTgt spid="36"/>
                                        </p:tgtEl>
                                        <p:attrNameLst>
                                          <p:attrName>ppt_x</p:attrName>
                                        </p:attrNameLst>
                                      </p:cBhvr>
                                      <p:tavLst>
                                        <p:tav tm="0">
                                          <p:val>
                                            <p:strVal val="#ppt_x"/>
                                          </p:val>
                                        </p:tav>
                                        <p:tav tm="100000">
                                          <p:val>
                                            <p:strVal val="#ppt_x"/>
                                          </p:val>
                                        </p:tav>
                                      </p:tavLst>
                                    </p:anim>
                                    <p:anim calcmode="lin" valueType="num">
                                      <p:cBhvr>
                                        <p:cTn id="45" dur="1000" fill="hold"/>
                                        <p:tgtEl>
                                          <p:spTgt spid="3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35" grpId="0" bldLvl="0" animBg="1"/>
      <p:bldP spid="36" grpId="0" bldLvl="0" animBg="1"/>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2230" y="856252"/>
            <a:ext cx="1673224" cy="1658348"/>
          </a:xfrm>
          <a:prstGeom prst="ellipse">
            <a:avLst/>
          </a:prstGeom>
        </p:spPr>
      </p:pic>
      <p:grpSp>
        <p:nvGrpSpPr>
          <p:cNvPr id="2" name="组合 1"/>
          <p:cNvGrpSpPr/>
          <p:nvPr/>
        </p:nvGrpSpPr>
        <p:grpSpPr>
          <a:xfrm>
            <a:off x="398780" y="2860675"/>
            <a:ext cx="3230880" cy="1739265"/>
            <a:chOff x="1888277" y="1727734"/>
            <a:chExt cx="5235692" cy="4118758"/>
          </a:xfrm>
        </p:grpSpPr>
        <p:sp>
          <p:nvSpPr>
            <p:cNvPr id="21" name="文本框 20"/>
            <p:cNvSpPr txBox="1"/>
            <p:nvPr/>
          </p:nvSpPr>
          <p:spPr>
            <a:xfrm>
              <a:off x="1888359" y="1727734"/>
              <a:ext cx="5235610" cy="2621028"/>
            </a:xfrm>
            <a:prstGeom prst="rect">
              <a:avLst/>
            </a:prstGeom>
            <a:solidFill>
              <a:schemeClr val="accent6">
                <a:lumMod val="60000"/>
                <a:lumOff val="40000"/>
              </a:schemeClr>
            </a:solidFill>
          </p:spPr>
          <p:txBody>
            <a:bodyPr wrap="square" rtlCol="0">
              <a:spAutoFit/>
            </a:bodyPr>
            <a:lstStyle/>
            <a:p>
              <a:pPr algn="ctr"/>
              <a:r>
                <a:rPr lang="en-US" altLang="zh-CN" sz="4000" b="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sym typeface="+mn-ea"/>
                </a:rPr>
                <a:t>Methodology</a:t>
              </a:r>
              <a:r>
                <a:rPr lang="zh-CN" altLang="en-US" sz="4000" b="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zh-CN" altLang="en-US" sz="6600" b="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p>
          </p:txBody>
        </p:sp>
        <p:cxnSp>
          <p:nvCxnSpPr>
            <p:cNvPr id="23" name="直接连接符 22"/>
            <p:cNvCxnSpPr/>
            <p:nvPr/>
          </p:nvCxnSpPr>
          <p:spPr>
            <a:xfrm>
              <a:off x="1888277" y="5831794"/>
              <a:ext cx="4729097" cy="1469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6" name="Picture 5" descr="OIP.5Ay0NVxhBXyZRiL462-tHwHaHa"/>
          <p:cNvPicPr>
            <a:picLocks noChangeAspect="1"/>
          </p:cNvPicPr>
          <p:nvPr/>
        </p:nvPicPr>
        <p:blipFill>
          <a:blip r:embed="rId3"/>
          <a:stretch>
            <a:fillRect/>
          </a:stretch>
        </p:blipFill>
        <p:spPr>
          <a:xfrm>
            <a:off x="156210" y="5943600"/>
            <a:ext cx="914400" cy="914400"/>
          </a:xfrm>
          <a:prstGeom prst="ellipse">
            <a:avLst/>
          </a:prstGeom>
        </p:spPr>
      </p:pic>
      <p:graphicFrame>
        <p:nvGraphicFramePr>
          <p:cNvPr id="4" name="Diagram 3"/>
          <p:cNvGraphicFramePr/>
          <p:nvPr>
            <p:extLst>
              <p:ext uri="{D42A27DB-BD31-4B8C-83A1-F6EECF244321}">
                <p14:modId xmlns:p14="http://schemas.microsoft.com/office/powerpoint/2010/main" val="2745977690"/>
              </p:ext>
            </p:extLst>
          </p:nvPr>
        </p:nvGraphicFramePr>
        <p:xfrm>
          <a:off x="3762828" y="70474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610" y="538157"/>
            <a:ext cx="2267927" cy="1884781"/>
          </a:xfrm>
          <a:prstGeom prst="ellipse">
            <a:avLst/>
          </a:prstGeom>
        </p:spPr>
      </p:pic>
      <p:grpSp>
        <p:nvGrpSpPr>
          <p:cNvPr id="2" name="组合 1"/>
          <p:cNvGrpSpPr/>
          <p:nvPr/>
        </p:nvGrpSpPr>
        <p:grpSpPr>
          <a:xfrm>
            <a:off x="398780" y="2860675"/>
            <a:ext cx="3230880" cy="1739265"/>
            <a:chOff x="1888277" y="1727734"/>
            <a:chExt cx="5235692" cy="4118758"/>
          </a:xfrm>
        </p:grpSpPr>
        <p:sp>
          <p:nvSpPr>
            <p:cNvPr id="21" name="文本框 20"/>
            <p:cNvSpPr txBox="1"/>
            <p:nvPr/>
          </p:nvSpPr>
          <p:spPr>
            <a:xfrm>
              <a:off x="1888359" y="1727734"/>
              <a:ext cx="5235610" cy="2621028"/>
            </a:xfrm>
            <a:prstGeom prst="rect">
              <a:avLst/>
            </a:prstGeom>
            <a:solidFill>
              <a:schemeClr val="accent6">
                <a:lumMod val="60000"/>
                <a:lumOff val="40000"/>
              </a:schemeClr>
            </a:solidFill>
          </p:spPr>
          <p:txBody>
            <a:bodyPr wrap="square" rtlCol="0">
              <a:spAutoFit/>
            </a:bodyPr>
            <a:lstStyle/>
            <a:p>
              <a:pPr algn="ctr"/>
              <a:r>
                <a:rPr lang="en-US" altLang="zh-CN" sz="4000" b="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sym typeface="+mn-ea"/>
                </a:rPr>
                <a:t>Methodology</a:t>
              </a:r>
              <a:r>
                <a:rPr lang="zh-CN" altLang="en-US" sz="4000" b="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zh-CN" altLang="en-US" sz="6600" b="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p>
          </p:txBody>
        </p:sp>
        <p:cxnSp>
          <p:nvCxnSpPr>
            <p:cNvPr id="23" name="直接连接符 22"/>
            <p:cNvCxnSpPr/>
            <p:nvPr/>
          </p:nvCxnSpPr>
          <p:spPr>
            <a:xfrm>
              <a:off x="1888277" y="5831794"/>
              <a:ext cx="4729097" cy="1469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6" name="Picture 5" descr="OIP.5Ay0NVxhBXyZRiL462-tHwHaHa"/>
          <p:cNvPicPr>
            <a:picLocks noChangeAspect="1"/>
          </p:cNvPicPr>
          <p:nvPr/>
        </p:nvPicPr>
        <p:blipFill>
          <a:blip r:embed="rId3"/>
          <a:stretch>
            <a:fillRect/>
          </a:stretch>
        </p:blipFill>
        <p:spPr>
          <a:xfrm>
            <a:off x="156210" y="5943600"/>
            <a:ext cx="914400" cy="914400"/>
          </a:xfrm>
          <a:prstGeom prst="ellipse">
            <a:avLst/>
          </a:prstGeom>
        </p:spPr>
      </p:pic>
      <p:graphicFrame>
        <p:nvGraphicFramePr>
          <p:cNvPr id="4" name="Diagram 3"/>
          <p:cNvGraphicFramePr/>
          <p:nvPr>
            <p:extLst>
              <p:ext uri="{D42A27DB-BD31-4B8C-83A1-F6EECF244321}">
                <p14:modId xmlns:p14="http://schemas.microsoft.com/office/powerpoint/2010/main" val="52076103"/>
              </p:ext>
            </p:extLst>
          </p:nvPr>
        </p:nvGraphicFramePr>
        <p:xfrm>
          <a:off x="3741056" y="70474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87126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204715" y="232011"/>
            <a:ext cx="532263" cy="532263"/>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3" name="菱形 2"/>
          <p:cNvSpPr/>
          <p:nvPr/>
        </p:nvSpPr>
        <p:spPr>
          <a:xfrm>
            <a:off x="361664" y="232011"/>
            <a:ext cx="532263" cy="532263"/>
          </a:xfrm>
          <a:prstGeom prst="diamon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5" name="矩形 4"/>
          <p:cNvSpPr/>
          <p:nvPr/>
        </p:nvSpPr>
        <p:spPr>
          <a:xfrm>
            <a:off x="699423" y="1390967"/>
            <a:ext cx="10971530" cy="231838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Calibri" panose="020F0502020204030204" pitchFamily="34" charset="0"/>
              <a:cs typeface="Calibri" panose="020F0502020204030204" pitchFamily="34" charset="0"/>
            </a:endParaRPr>
          </a:p>
        </p:txBody>
      </p:sp>
      <p:sp>
        <p:nvSpPr>
          <p:cNvPr id="6" name="矩形 5"/>
          <p:cNvSpPr/>
          <p:nvPr/>
        </p:nvSpPr>
        <p:spPr>
          <a:xfrm>
            <a:off x="3611701" y="563571"/>
            <a:ext cx="5240740" cy="827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zh-CN" sz="7200" b="1" dirty="0">
                <a:solidFill>
                  <a:srgbClr val="00B050"/>
                </a:solidFill>
                <a:latin typeface="Calibri" panose="020F0502020204030204" pitchFamily="34" charset="0"/>
                <a:ea typeface="Calibri" panose="020F0502020204030204" pitchFamily="34" charset="0"/>
                <a:cs typeface="Calibri" panose="020F0502020204030204" pitchFamily="34" charset="0"/>
              </a:rPr>
              <a:t>R</a:t>
            </a:r>
            <a:r>
              <a:rPr lang="zh-CN" altLang="en-US" sz="7200" b="1" dirty="0">
                <a:solidFill>
                  <a:srgbClr val="00B050"/>
                </a:solidFill>
                <a:latin typeface="Calibri" panose="020F0502020204030204" pitchFamily="34" charset="0"/>
                <a:ea typeface="Calibri" panose="020F0502020204030204" pitchFamily="34" charset="0"/>
                <a:cs typeface="Calibri" panose="020F0502020204030204" pitchFamily="34" charset="0"/>
              </a:rPr>
              <a:t>e</a:t>
            </a:r>
            <a:r>
              <a:rPr lang="en-IN" altLang="zh-CN" sz="7200" b="1" dirty="0" err="1" smtClean="0">
                <a:solidFill>
                  <a:srgbClr val="00B050"/>
                </a:solidFill>
                <a:latin typeface="Calibri" panose="020F0502020204030204" pitchFamily="34" charset="0"/>
                <a:ea typeface="Calibri" panose="020F0502020204030204" pitchFamily="34" charset="0"/>
                <a:cs typeface="Calibri" panose="020F0502020204030204" pitchFamily="34" charset="0"/>
              </a:rPr>
              <a:t>sults</a:t>
            </a:r>
            <a:r>
              <a:rPr lang="zh-CN" alt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7" name="矩形 6"/>
          <p:cNvSpPr/>
          <p:nvPr/>
        </p:nvSpPr>
        <p:spPr>
          <a:xfrm>
            <a:off x="1186543" y="1667826"/>
            <a:ext cx="10091057" cy="1764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Phylogeny analysis of </a:t>
            </a:r>
            <a:r>
              <a:rPr lang="en-US" sz="2000" i="1" dirty="0" err="1"/>
              <a:t>Erionota</a:t>
            </a:r>
            <a:r>
              <a:rPr lang="en-US" sz="2000" i="1" dirty="0"/>
              <a:t> torus</a:t>
            </a:r>
            <a:r>
              <a:rPr lang="en-US" sz="2000" dirty="0"/>
              <a:t> was carried out by the partial sequencing of the mitochondrial COI which yielded a 630 </a:t>
            </a:r>
            <a:r>
              <a:rPr lang="en-US" sz="2000" dirty="0" err="1"/>
              <a:t>bp</a:t>
            </a:r>
            <a:r>
              <a:rPr lang="en-US" sz="2000" dirty="0"/>
              <a:t> product by PCR amplification. </a:t>
            </a:r>
            <a:r>
              <a:rPr lang="en-US" sz="2000" dirty="0" err="1"/>
              <a:t>GenBank</a:t>
            </a:r>
            <a:r>
              <a:rPr lang="en-US" sz="2000" dirty="0"/>
              <a:t> deposition of the above product indicated the novel and first time records of </a:t>
            </a:r>
            <a:r>
              <a:rPr lang="en-US" sz="2000" i="1" dirty="0" err="1"/>
              <a:t>Erionota</a:t>
            </a:r>
            <a:r>
              <a:rPr lang="en-US" sz="2000" dirty="0"/>
              <a:t> </a:t>
            </a:r>
            <a:r>
              <a:rPr lang="en-US" sz="2000" i="1" dirty="0"/>
              <a:t>torus</a:t>
            </a:r>
            <a:r>
              <a:rPr lang="en-US" sz="2000" dirty="0"/>
              <a:t> from Malabar region of Kerala and was provided    with  a </a:t>
            </a:r>
            <a:r>
              <a:rPr lang="en-US" sz="2000" dirty="0" err="1"/>
              <a:t>genbank</a:t>
            </a:r>
            <a:r>
              <a:rPr lang="en-US" sz="2000" dirty="0"/>
              <a:t> accession number KT783538.1.</a:t>
            </a:r>
          </a:p>
        </p:txBody>
      </p:sp>
      <p:cxnSp>
        <p:nvCxnSpPr>
          <p:cNvPr id="8" name="直接连接符 7"/>
          <p:cNvCxnSpPr/>
          <p:nvPr/>
        </p:nvCxnSpPr>
        <p:spPr>
          <a:xfrm>
            <a:off x="0" y="2210937"/>
            <a:ext cx="1944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248000" y="2210937"/>
            <a:ext cx="1944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OIP.5Ay0NVxhBXyZRiL462-tHwHaHa"/>
          <p:cNvPicPr>
            <a:picLocks noChangeAspect="1"/>
          </p:cNvPicPr>
          <p:nvPr/>
        </p:nvPicPr>
        <p:blipFill>
          <a:blip r:embed="rId2"/>
          <a:stretch>
            <a:fillRect/>
          </a:stretch>
        </p:blipFill>
        <p:spPr>
          <a:xfrm>
            <a:off x="11277600" y="5943600"/>
            <a:ext cx="914400" cy="914400"/>
          </a:xfrm>
          <a:prstGeom prst="ellipse">
            <a:avLst/>
          </a:prstGeom>
        </p:spPr>
      </p:pic>
      <p:sp>
        <p:nvSpPr>
          <p:cNvPr id="11" name="Rectangle 10"/>
          <p:cNvSpPr/>
          <p:nvPr/>
        </p:nvSpPr>
        <p:spPr>
          <a:xfrm>
            <a:off x="699423" y="4117539"/>
            <a:ext cx="10997821" cy="1477328"/>
          </a:xfrm>
          <a:prstGeom prst="rect">
            <a:avLst/>
          </a:prstGeom>
          <a:solidFill>
            <a:schemeClr val="accent6">
              <a:lumMod val="60000"/>
              <a:lumOff val="40000"/>
            </a:schemeClr>
          </a:solidFill>
        </p:spPr>
        <p:txBody>
          <a:bodyPr wrap="square">
            <a:spAutoFit/>
          </a:bodyPr>
          <a:lstStyle/>
          <a:p>
            <a:r>
              <a:rPr lang="en-US" dirty="0" smtClean="0">
                <a:solidFill>
                  <a:schemeClr val="bg1"/>
                </a:solidFill>
              </a:rPr>
              <a:t>It </a:t>
            </a:r>
            <a:r>
              <a:rPr lang="en-US" dirty="0">
                <a:solidFill>
                  <a:schemeClr val="bg1"/>
                </a:solidFill>
              </a:rPr>
              <a:t>was followed by the phylogenetic tree construction by Fast Minimum Evolution method (Fig.1) and by neighbor joining method (Fig.2) [29]. </a:t>
            </a:r>
            <a:r>
              <a:rPr lang="en-US" dirty="0" err="1">
                <a:solidFill>
                  <a:schemeClr val="bg1"/>
                </a:solidFill>
              </a:rPr>
              <a:t>Genbank</a:t>
            </a:r>
            <a:r>
              <a:rPr lang="en-US" dirty="0">
                <a:solidFill>
                  <a:schemeClr val="bg1"/>
                </a:solidFill>
              </a:rPr>
              <a:t> analysis showed the sequence has 100% identity with </a:t>
            </a:r>
            <a:r>
              <a:rPr lang="en-US" i="1" dirty="0">
                <a:solidFill>
                  <a:schemeClr val="bg1"/>
                </a:solidFill>
              </a:rPr>
              <a:t>E. torus </a:t>
            </a:r>
            <a:r>
              <a:rPr lang="en-US" dirty="0">
                <a:solidFill>
                  <a:schemeClr val="bg1"/>
                </a:solidFill>
              </a:rPr>
              <a:t>(</a:t>
            </a:r>
            <a:r>
              <a:rPr lang="en-US" dirty="0" err="1">
                <a:solidFill>
                  <a:schemeClr val="bg1"/>
                </a:solidFill>
              </a:rPr>
              <a:t>GenBank</a:t>
            </a:r>
            <a:r>
              <a:rPr lang="en-US" dirty="0">
                <a:solidFill>
                  <a:schemeClr val="bg1"/>
                </a:solidFill>
              </a:rPr>
              <a:t> accession number: KP299167.1) , 98.10% identity with </a:t>
            </a:r>
            <a:r>
              <a:rPr lang="en-US" dirty="0" err="1">
                <a:solidFill>
                  <a:schemeClr val="bg1"/>
                </a:solidFill>
              </a:rPr>
              <a:t>GenBank</a:t>
            </a:r>
            <a:r>
              <a:rPr lang="en-US" dirty="0">
                <a:solidFill>
                  <a:schemeClr val="bg1"/>
                </a:solidFill>
              </a:rPr>
              <a:t> accession number:KY019746.1 which is deposited as </a:t>
            </a:r>
            <a:r>
              <a:rPr lang="en-US" i="1" dirty="0" err="1">
                <a:solidFill>
                  <a:schemeClr val="bg1"/>
                </a:solidFill>
              </a:rPr>
              <a:t>Erionota</a:t>
            </a:r>
            <a:r>
              <a:rPr lang="en-US" i="1" dirty="0">
                <a:solidFill>
                  <a:schemeClr val="bg1"/>
                </a:solidFill>
              </a:rPr>
              <a:t> </a:t>
            </a:r>
            <a:r>
              <a:rPr lang="en-US" i="1" dirty="0" err="1">
                <a:solidFill>
                  <a:schemeClr val="bg1"/>
                </a:solidFill>
              </a:rPr>
              <a:t>thrax</a:t>
            </a:r>
            <a:r>
              <a:rPr lang="en-US" dirty="0">
                <a:solidFill>
                  <a:schemeClr val="bg1"/>
                </a:solidFill>
              </a:rPr>
              <a:t> and 95.73 % identity with </a:t>
            </a:r>
            <a:r>
              <a:rPr lang="en-US" dirty="0" err="1">
                <a:solidFill>
                  <a:schemeClr val="bg1"/>
                </a:solidFill>
              </a:rPr>
              <a:t>GenBank</a:t>
            </a:r>
            <a:r>
              <a:rPr lang="en-US" dirty="0">
                <a:solidFill>
                  <a:schemeClr val="bg1"/>
                </a:solidFill>
              </a:rPr>
              <a:t> accession number: KY019745.1 which is deposited as </a:t>
            </a:r>
            <a:r>
              <a:rPr lang="en-US" i="1" dirty="0" err="1">
                <a:solidFill>
                  <a:schemeClr val="bg1"/>
                </a:solidFill>
              </a:rPr>
              <a:t>Erionota</a:t>
            </a:r>
            <a:r>
              <a:rPr lang="en-US" dirty="0">
                <a:solidFill>
                  <a:schemeClr val="bg1"/>
                </a:solidFill>
              </a:rPr>
              <a:t> spp. by </a:t>
            </a:r>
            <a:r>
              <a:rPr lang="en-US" dirty="0" err="1">
                <a:solidFill>
                  <a:schemeClr val="bg1"/>
                </a:solidFill>
              </a:rPr>
              <a:t>Sahoo</a:t>
            </a:r>
            <a:r>
              <a:rPr lang="en-US" dirty="0">
                <a:solidFill>
                  <a:schemeClr val="bg1"/>
                </a:solidFill>
              </a:rPr>
              <a:t> et al.</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p:bldP spid="7"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1445</Words>
  <Application>Microsoft Office PowerPoint</Application>
  <PresentationFormat>Custom</PresentationFormat>
  <Paragraphs>89</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abdul jaleel</cp:lastModifiedBy>
  <cp:revision>20</cp:revision>
  <cp:lastPrinted>2021-06-15T13:53:57Z</cp:lastPrinted>
  <dcterms:created xsi:type="dcterms:W3CDTF">2019-04-16T07:01:00Z</dcterms:created>
  <dcterms:modified xsi:type="dcterms:W3CDTF">2021-06-15T14:03:39Z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1033-11.2.0.10152</vt:lpwstr>
  </property>
</Properties>
</file>