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329" r:id="rId3"/>
    <p:sldId id="330" r:id="rId4"/>
    <p:sldId id="335" r:id="rId5"/>
    <p:sldId id="415" r:id="rId6"/>
    <p:sldId id="416" r:id="rId7"/>
    <p:sldId id="421" r:id="rId8"/>
    <p:sldId id="433" r:id="rId9"/>
    <p:sldId id="434" r:id="rId10"/>
    <p:sldId id="444" r:id="rId11"/>
    <p:sldId id="423" r:id="rId12"/>
    <p:sldId id="422" r:id="rId13"/>
    <p:sldId id="435" r:id="rId14"/>
    <p:sldId id="419" r:id="rId15"/>
    <p:sldId id="436" r:id="rId16"/>
    <p:sldId id="418" r:id="rId17"/>
    <p:sldId id="409" r:id="rId18"/>
    <p:sldId id="431" r:id="rId19"/>
    <p:sldId id="314" r:id="rId20"/>
    <p:sldId id="400" r:id="rId21"/>
    <p:sldId id="401" r:id="rId22"/>
    <p:sldId id="428" r:id="rId23"/>
    <p:sldId id="448" r:id="rId24"/>
    <p:sldId id="397" r:id="rId25"/>
    <p:sldId id="351" r:id="rId26"/>
    <p:sldId id="352" r:id="rId27"/>
    <p:sldId id="354" r:id="rId28"/>
    <p:sldId id="355" r:id="rId29"/>
    <p:sldId id="356" r:id="rId30"/>
    <p:sldId id="357" r:id="rId31"/>
    <p:sldId id="358" r:id="rId32"/>
    <p:sldId id="359" r:id="rId33"/>
    <p:sldId id="413" r:id="rId34"/>
    <p:sldId id="362" r:id="rId35"/>
    <p:sldId id="267" r:id="rId36"/>
    <p:sldId id="336" r:id="rId37"/>
    <p:sldId id="317" r:id="rId38"/>
    <p:sldId id="318" r:id="rId39"/>
    <p:sldId id="319" r:id="rId40"/>
    <p:sldId id="385" r:id="rId41"/>
    <p:sldId id="323" r:id="rId42"/>
    <p:sldId id="348" r:id="rId43"/>
    <p:sldId id="367" r:id="rId44"/>
    <p:sldId id="368" r:id="rId45"/>
    <p:sldId id="432" r:id="rId46"/>
    <p:sldId id="386" r:id="rId47"/>
    <p:sldId id="369" r:id="rId48"/>
    <p:sldId id="449" r:id="rId49"/>
    <p:sldId id="383" r:id="rId50"/>
    <p:sldId id="320" r:id="rId51"/>
    <p:sldId id="321" r:id="rId52"/>
    <p:sldId id="365" r:id="rId53"/>
    <p:sldId id="447" r:id="rId54"/>
    <p:sldId id="445" r:id="rId55"/>
    <p:sldId id="446" r:id="rId56"/>
    <p:sldId id="450" r:id="rId57"/>
    <p:sldId id="451" r:id="rId58"/>
    <p:sldId id="452" r:id="rId59"/>
    <p:sldId id="424" r:id="rId60"/>
    <p:sldId id="440" r:id="rId61"/>
    <p:sldId id="425" r:id="rId62"/>
    <p:sldId id="417" r:id="rId63"/>
    <p:sldId id="291" r:id="rId6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70" autoAdjust="0"/>
    <p:restoredTop sz="96327" autoAdjust="0"/>
  </p:normalViewPr>
  <p:slideViewPr>
    <p:cSldViewPr>
      <p:cViewPr varScale="1">
        <p:scale>
          <a:sx n="128" d="100"/>
          <a:sy n="128" d="100"/>
        </p:scale>
        <p:origin x="1160" y="17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129" d="100"/>
          <a:sy n="129" d="100"/>
        </p:scale>
        <p:origin x="-376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D9976E-7305-5E40-918C-9EA0C70E7543}" type="datetimeFigureOut">
              <a:rPr lang="it-IT" smtClean="0"/>
              <a:pPr/>
              <a:t>05/07/21</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6CC337-5759-5F47-88E8-0CCA28A4F1B5}" type="slidenum">
              <a:rPr lang="en-US" smtClean="0"/>
              <a:pPr/>
              <a:t>‹N›</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2T08:52:41.547"/>
    </inkml:context>
    <inkml:brush xml:id="br0">
      <inkml:brushProperty name="width" value="0.05" units="cm"/>
      <inkml:brushProperty name="height" value="0.05" units="cm"/>
      <inkml:brushProperty name="color" value="#E71224"/>
    </inkml:brush>
  </inkml:definitions>
  <inkml:trace contextRef="#ctx0" brushRef="#br0">1 108 24575,'47'-2'0,"6"1"0,14 0 0,-5 1 0,-3 1 0,-11-1 0,-7 2 0,-8-1 0,-12 0 0,-2 0 0,-2-1 0,9 0 0,10 2 0,16 2 0,6 0 0,8 1 0,-3 0 0,-4-1 0,-9-2 0,-10-1 0,-4-1 0,3-1 0,0 1 0,5-1 0,-3 1 0,1 0 0,-1-1 0,9 1 0,-1-3 0,13 3 0,3-2 0,23 6 0,2 1 0,-2 0 0,-27-2 0,-27-3 0,-23 0 0,-2 0 0,28-3 0,32 5 0,9 2 0,12 3-602,-23-2 0,3 3 0,1 0 602,7 3 0,0 1 0,-3-1 0,19 1 0,-8-2 0,-22 1 0,-7-3 0,14-7 0,-3-2 0,-3 0 0,22 0 0,-27 2 0,6 1-408,16 0 1,2 0 407,0 0 0,0 1 0,-4-1 0,-5 0 0,14-4 0,-28-5 1727,-26-2-1727,-1-3 0,-2 5 0,14-1 0,18 8 0,-10 7 0,5 3 0,1-1 0,0 3 447,-7 1 0,-4 0-447,7 0 0,-29-27 0,36-18 0,-2 9 0,6 1-562,5 0 1,5 3 561,-11 7 0,4 0 0,-1 2 0,27 0 0,0 2 0,-29 3 0,0 0 0,2 2-519,11 0 0,3 2 0,-4 0 519,18 3 0,0 1 0,-12-1 0,4 1 0,0 1-658,-5-1 1,-1 1 0,1-1 657,2 1 0,0 0 0,2-1 0,12 0 0,1-1 0,-3 0 0,-22-1 0,-4 0 0,3 0 0,14 0 0,4 0 0,-6-1-317,10-1 1,-5 1 316,-9-1 0,-5 0 440,-16 0 1,-8 0-441,7-1 1407,-2 2-1407,-7 2 2178,-5 1-2178,-9 3 819,-30-2-819,-36-1 0,13-10 0,-14 4 0,41 11 0,28-4 0,19 3 0,21-16 0,14-12 0,-15 4 0,-25 8 0,5 0-320,8 2 0,3 1 320,4 1 0,3 2-390,-10 1 1,4 0 0,-3 2 389,15 1 0,-1 1 0,-13 0 0,1 1 0,-1 0 0,17 3 0,-2 0 0,-5 1 0,0 0-310,6 1 1,-2 1 309,-19-2 0,0 0 0,21 2 0,0 1 0,-20-2 0,0-1 0,13 1 0,-1-1 0,-16 0 0,-4-2 0,31 3 0,-38-5 582,-38-4-582,-7-3 1166,22-1-1166,22-13 679,17 2-679,-16 4 0,6-1 0,10 4 0,3 1-753,11 1 1,4 1 752,-9 1 0,4 1 0,-2 0 0,-8 1 0,-2 1 0,4 1-757,0-1 1,5 2-1,2-1 1,0 0 756,2 1 0,0-1 0,1 1 0,1 0 0,1 0 0,1 1 0,1 0 0,2 0 0,-5 0 0,4 0 0,1 0 0,-2 0 0,-5 0 0,-1 0 0,-5 0 0,-1 0 0,3 0 0,9 0 0,4 0 0,-2 1 0,-6-1-275,-3 0 1,-5 0-1,-3 0 275,20 1 0,-5 1 0,-18 1 0,-8 0 0,5 1 1199,-19 2-1199,-6-5 3098,3 0-3098,38-18 1058,17-2-1058,-47 4 0,3 0 0,16 0 0,2 2-682,-4 2 1,3 1 681,0 2 0,6 1 0,2 1-848,9 1 1,4 0 0,1 2 847,4 0 0,2 1 0,3 0 0,-12 1 0,3 0 0,-1 0 0,-4 1 0,4-1 0,-5 1 0,3-1 0,-14 1 0,2-1 0,-1 0 0,-4 1-323,3 0 0,-5 0 0,-1 0 323,28 1 0,-3 1 0,-7 1 0,-5 1-25,-26 0 1,-3 0 24,8 3 0,-1 1 1108,36 7-1108,-5 2 2556,-14-3-2556,-39-4 1194,-22-5-1194,-9-2 65,4-3-65,64-3 0,16-5 0,-21-1 0,4-1-261,-10 0 1,2 0 260,10-2 0,0 1 0,-11 4 0,-2 0 0,-5 2 0,-3 1 0,33-1 0,-41 5 0,2 3 0,-9 1 0,2 2 521,8-1-521,-7 0 0,13-1 0,-2-2 0,-2-1 0,-2-2 0,-20 0 0,-3-1 0,-13 1 0,-3-2 0,-3 1 0,4 1 0,5 0 0,3 0 0,7 0 0,-2 1 0,2-1 0,-6 0 0,-1 0 0,-3 1 0,8 0 0,13 6 0,16 2 0,8 4 0,-5-3 0,-11-3 0,-18-4 0,-12-2 0,-8 0 0,-3-1 0,2 0 0,2 0 0,-1 0 0,-3-1 0,0 1 0,-1-2 0,0 2 0,1 0 0,5 0 0,2 0 0,3 0 0,-3-1 0,-5 1 0,-4-1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2T08:52:46.337"/>
    </inkml:context>
    <inkml:brush xml:id="br0">
      <inkml:brushProperty name="width" value="0.05" units="cm"/>
      <inkml:brushProperty name="height" value="0.05" units="cm"/>
      <inkml:brushProperty name="color" value="#E71224"/>
    </inkml:brush>
  </inkml:definitions>
  <inkml:trace contextRef="#ctx0" brushRef="#br0">0 355 24575,'14'-4'0,"8"0"0,6 2 0,9-1 0,3 3 0,11-1 0,10 1 0,17 0 0,7-1 0,-25-1 0,5-1-637,9-3 1,4-1 636,-12 1 0,2-1 0,2 1 0,-1-1 0,0 0 0,3-1-685,12-1 0,3 0 0,-2 0 685,-5 1 0,-2 0 0,2-1 0,10-2 0,3 0 0,-4 0 0,-13 1 0,-2 0 0,0-1-464,3-1 0,0-1 0,-1 1 464,-9 2 0,-1 1 0,0-1 0,1-1 0,-1-1 0,2 2 0,6 1 0,3 0 0,-2 2 0,-4 0 0,-1 0 0,1 2 0,5 0 0,0 2 0,-2-1-355,19-1 1,-3 2 354,-2 2 0,-1 1 0,-7 0 0,3 2-125,-16 2 0,3 2 0,1 1 125,-2 0 0,0 1 0,3 1 0,17 2 0,3 1 0,-2 1 0,-13 1 0,-1 1 0,-3-1 0,26 2 0,-8-1 351,-31-1 1,-11-1-1,-14-5 1,-34-6-1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2T08:52:48.901"/>
    </inkml:context>
    <inkml:brush xml:id="br0">
      <inkml:brushProperty name="width" value="0.05" units="cm"/>
      <inkml:brushProperty name="height" value="0.05" units="cm"/>
      <inkml:brushProperty name="color" value="#E71224"/>
    </inkml:brush>
  </inkml:definitions>
  <inkml:trace contextRef="#ctx0" brushRef="#br0">0 36 19005,'88'-1'0,"-1"-1"0,0 1 0,1 0 0,-7 0 0,0 0 0,-1 1 0,-1-2 0,20 0 0,-2-1 0,-3 0 0,-13 1 0,-3 1 0,-8-1 0,-8 0 0,-5 0 1282,-2 0 0,-5 0-1282,18 1 950,-1 0-950,23 2 0,1 3 0,-19 0 0,6 0-244,5 2 1,2-1 243,3 0 0,1 0 0,-22-3 0,2 0 0,-4 0 0,6-1 0,-2-1 457,14 1 0,-1-2-457,-14-1 0,-1-1 0,0 2 0,1 0 0,20-2 0,0 0 0,-13 2 0,1 1-428,-7 0 0,3 0 0,-1 0 428,24 0 0,-3 0 0,-5 0 0,0 0-193,-1 0 0,-4 0 193,-24 0 0,-2 0 0,14 0 0,2 0 0,-2 1 0,1 0 0,5 0 0,2 2 0,15-2 0,-2 1 0,-23 0 0,-3 0 0,5-1 0,-4 0 939,18-1-939,-25 0 545,-23 3-545,-20 2 1364,0 8-1364,-5 1 451,-13 1-451,-28-5 0,39-12 0,72-10 0,-13 3 0,12 1-1078,10 0 1,11 1 0,0 0 1077,-23 4 0,0 0 0,1 1 0,0-1 0,3 1 0,1 0 0,0 0 0,3 1 0,12 0 0,4 1 0,0-1 0,-6 1 0,-18 0 0,-5 0 0,0 0 0,5 0-720,1 0 0,4 1 0,2-1 0,0 0 1,-2 1 719,14 0 0,-1 0 0,-1 1 0,2 0 0,0 1 0,1 0 0,0 1 0,2 0 0,-10 0 0,3 0 0,0 1 0,-2 0 0,-6 1 0,-4-1 0,-5 0 0,-2 0 0,1 1-231,7 0 0,2 1 1,-4-1-1,-8-1 231,13 1 0,-9-2 0,-14 0 0,-8-1 0,2-2 2384,-13-1-2384,2 1 3985,-6 0-3985,14 2 1385,-15 1-1385,-11 0 0,-46-2 0,-52-2 0,29-7 0,23 1 0,114-10 0,-29 9 0,10 1-913,7-2 0,9 0 1,1-1 912,-7 3 0,1-1 0,6 0-852,-14 2 1,6-2 0,3 1 0,1-1-1,-1 2 852,-2 1 0,1 0 0,-1 0 0,1 1 0,0 0 0,1 0 0,-1-1 0,1 1 0,1 0 0,1 1 0,9-1 0,3 2 0,0-1 0,-3 2 0,-4 0-623,-3 0 0,-4 1 0,-2 1 0,4-1 623,-8 1 0,3 0 0,1 1 0,-2-1 0,-5 1-354,23 2 0,-6 0 0,-3 0 354,-8 1 0,-4 0 0,-3-1 718,16 1 1,-11 1-719,14 3 3588,-22-2-3588,-38 2 3391,-20-2-3391,-41-3 1961,-38-4-1961,26-2 172,15-3-172,48-11 0,28 0 0,6-13 0,15 10 0,-16 9 0,7 2-1023,19 4 0,7 3 1023,-11 0 0,6 1 0,-1 0 0,-3 0 0,1 1 0,5 1-935,0 0 0,6 1 0,2 1 0,-3 0 935,-4-1 0,-1 1 0,0 0 0,0 1 0,4-1 0,0 2 0,0-1 0,0 0-423,1 1 0,1 1 0,-3-1 0,-7-1 423,-10-1 0,-6 0 0,-1-1-97,32 3 1,-9-2 96,-37-4 0,-7 0 1422,26 0-1422,-9-1 3622,-12 1-3622,23 1 2324,3-1-2324,2 0 303,8-1-303,-16 0 0,27 0 0,-2-2 0,-2-2 0,2 0 0,-35 0 0,-3 2 0,-29-2 0,-9 0 0,-12-1 0,-3 2 0,-1 2 0,2 0 0,-1 1 0,-1 0 0,0 2 0,-3 0 0,-1 0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2T08:52:52.500"/>
    </inkml:context>
    <inkml:brush xml:id="br0">
      <inkml:brushProperty name="width" value="0.05" units="cm"/>
      <inkml:brushProperty name="height" value="0.05" units="cm"/>
      <inkml:brushProperty name="color" value="#E71224"/>
    </inkml:brush>
  </inkml:definitions>
  <inkml:trace contextRef="#ctx0" brushRef="#br0">0 146 24575,'26'1'0,"5"0"0,11 0 0,8-1 0,7 2 0,26 1 0,-31 0 0,5 1 0,14 0 0,2-1 0,2 2 0,1-1 0,11-2 0,2-1-783,-1 0 1,0 0 782,2 0 0,2-2 0,-23 0 0,2 0 0,0-1 0,1 0 0,0 0 0,2 0-612,9-2 1,1-1 0,0 1 611,-5 0 0,0 0 0,1 1 0,11-1 0,2 0 0,-2 1 0,-12 1 0,-1 1 0,0-1 0,6 2 0,-1 0 0,-2 0-395,14 0 1,-4 1 394,-3-1 0,-2 0 0,-14-2 0,1-1 0,18 1 0,2-1 0,-3 0 0,3-1-581,-14 0 0,3-1 0,0 1 581,-6-1 0,0 1 0,5 0-326,-1 0 1,5 0 0,2 1 0,-3 0 325,-8 1 0,-2-1 0,1 2 0,4-1-357,3 1 0,3 1 0,3-1 0,0 1 0,-2 0 357,14 0 0,-1 0 0,0 0 0,-1 0 0,-1 0 0,-1-1 0,1 0 0,-1 0-314,3-1 1,2 1 0,-4-1-1,-4-1 314,-2 0 0,-5 0 0,3 0-67,-11 0 0,2-1 0,0 1 0,-3 0 67,12-1 0,-3 1 0,0-1 0,-3 2 0,-1-1 0,3 1 0,14-1 0,3 0 0,-4 0 0,-18 2 0,-2 1 0,4-1 0,-3 0 0,4 0 0,1 0 0,-2 1 0,14 0 0,-1 1 0,-2-1 0,-2 1 0,0-1 0,-2 1 324,1 0 1,0-1 0,-6 1-325,5 0 0,-3-1 823,-18 1 1,2-1 0,-6-1-824,4 1 0,-3 0 0,16 0 0,-1 0 0,-13 0 0,-2 0 1169,-3 0 1,-1 0-1170,0 0 0,-2 0 2360,25 0-2360,-32 1 0,2 0 0,44 0 1499,0 0-1499,-45 0 0,-2 0 853,22-1-853,8 0 43,-29 0-43,-13 0 0,-17 0 0,-14 0 0,-4 0 0,4 5 0,-1 3 0,5 9 0,0 3 0,-2-1 0,-3-2 0,-4-6 0,-1-6 0,-2-2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2T08:54:10.62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2T08:54:43.898"/>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4D710C-DCCA-854E-8110-DFD87837077B}" type="datetimeFigureOut">
              <a:rPr lang="it-IT" smtClean="0"/>
              <a:pPr/>
              <a:t>05/07/21</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DA172-2F3E-7B47-96FB-8C46F32EEF50}"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AE9DA172-2F3E-7B47-96FB-8C46F32EEF5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966F6906-AD97-6649-9EA6-52D40847A3B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21670999-6AC9-684B-8898-FFF25C670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ea typeface="ＭＳ Ｐゴシック" panose="020B0600070205080204" pitchFamily="34" charset="-128"/>
            </a:endParaRPr>
          </a:p>
        </p:txBody>
      </p:sp>
      <p:sp>
        <p:nvSpPr>
          <p:cNvPr id="104452" name="Segnaposto numero diapositiva 3">
            <a:extLst>
              <a:ext uri="{FF2B5EF4-FFF2-40B4-BE49-F238E27FC236}">
                <a16:creationId xmlns:a16="http://schemas.microsoft.com/office/drawing/2014/main" id="{17A0ED66-AC65-D847-A37A-BC58B3D6CA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3817A13-9323-4943-BDA8-94F07AB7AAFA}" type="slidenum">
              <a:rPr lang="en-GB" altLang="it-IT" sz="1200"/>
              <a:pPr eaLnBrk="1" hangingPunct="1"/>
              <a:t>61</a:t>
            </a:fld>
            <a:endParaRPr lang="en-GB" altLang="it-IT" sz="1200"/>
          </a:p>
        </p:txBody>
      </p:sp>
    </p:spTree>
    <p:extLst>
      <p:ext uri="{BB962C8B-B14F-4D97-AF65-F5344CB8AC3E}">
        <p14:creationId xmlns:p14="http://schemas.microsoft.com/office/powerpoint/2010/main" val="263069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CDC217AF-70B2-914F-9EA0-B2BAC66590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a:extLst>
              <a:ext uri="{FF2B5EF4-FFF2-40B4-BE49-F238E27FC236}">
                <a16:creationId xmlns:a16="http://schemas.microsoft.com/office/drawing/2014/main" id="{C6A38231-347D-0D43-B199-1348F078E6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ea typeface="ＭＳ Ｐゴシック" panose="020B0600070205080204" pitchFamily="34" charset="-128"/>
            </a:endParaRPr>
          </a:p>
        </p:txBody>
      </p:sp>
      <p:sp>
        <p:nvSpPr>
          <p:cNvPr id="37892" name="Segnaposto numero diapositiva 3">
            <a:extLst>
              <a:ext uri="{FF2B5EF4-FFF2-40B4-BE49-F238E27FC236}">
                <a16:creationId xmlns:a16="http://schemas.microsoft.com/office/drawing/2014/main" id="{E6D087B1-5774-B342-A048-689D0F076A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FEF1098-DCAC-254B-9554-7F56A691A9A1}" type="slidenum">
              <a:rPr lang="en-US" altLang="it-IT" sz="1200"/>
              <a:pPr eaLnBrk="1" hangingPunct="1"/>
              <a:t>17</a:t>
            </a:fld>
            <a:endParaRPr lang="en-US" altLang="it-IT" sz="1200"/>
          </a:p>
        </p:txBody>
      </p:sp>
    </p:spTree>
    <p:extLst>
      <p:ext uri="{BB962C8B-B14F-4D97-AF65-F5344CB8AC3E}">
        <p14:creationId xmlns:p14="http://schemas.microsoft.com/office/powerpoint/2010/main" val="52825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a:extLst>
              <a:ext uri="{FF2B5EF4-FFF2-40B4-BE49-F238E27FC236}">
                <a16:creationId xmlns:a16="http://schemas.microsoft.com/office/drawing/2014/main" id="{2B7AD029-2C56-9242-8711-A974CD3D2A2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BF41F9B5-85F7-9B4C-B1BF-5880CD7549A8}"/>
              </a:ext>
            </a:extLst>
          </p:cNvPr>
          <p:cNvSpPr>
            <a:spLocks noGrp="1"/>
          </p:cNvSpPr>
          <p:nvPr>
            <p:ph type="body" idx="1"/>
          </p:nvPr>
        </p:nvSpPr>
        <p:spPr/>
        <p:txBody>
          <a:bodyPr/>
          <a:lstStyle/>
          <a:p>
            <a:r>
              <a:rPr lang="en-US" altLang="it-IT" sz="1100">
                <a:ea typeface="ＭＳ Ｐゴシック" panose="020B0600070205080204" pitchFamily="34" charset="-128"/>
              </a:rPr>
              <a:t>.</a:t>
            </a:r>
            <a:r>
              <a:rPr lang="en-US" altLang="it-IT" sz="1100" b="1">
                <a:ea typeface="ＭＳ Ｐゴシック" panose="020B0600070205080204" pitchFamily="34" charset="-128"/>
              </a:rPr>
              <a:t> </a:t>
            </a:r>
          </a:p>
          <a:p>
            <a:endParaRPr lang="en-US" altLang="it-IT" sz="1100" b="1">
              <a:ea typeface="ＭＳ Ｐゴシック" panose="020B0600070205080204" pitchFamily="34" charset="-128"/>
            </a:endParaRPr>
          </a:p>
        </p:txBody>
      </p:sp>
      <p:sp>
        <p:nvSpPr>
          <p:cNvPr id="51204" name="Segnaposto numero diapositiva 3">
            <a:extLst>
              <a:ext uri="{FF2B5EF4-FFF2-40B4-BE49-F238E27FC236}">
                <a16:creationId xmlns:a16="http://schemas.microsoft.com/office/drawing/2014/main" id="{372830BD-8BD0-6B40-BB22-50AE48D8A3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FF77168-0847-BC44-9D2C-0CDE85CD7E5D}" type="slidenum">
              <a:rPr lang="en-US" altLang="it-IT" sz="1200"/>
              <a:pPr eaLnBrk="1" hangingPunct="1"/>
              <a:t>18</a:t>
            </a:fld>
            <a:endParaRPr lang="en-US" altLang="it-IT" sz="1200"/>
          </a:p>
        </p:txBody>
      </p:sp>
    </p:spTree>
    <p:extLst>
      <p:ext uri="{BB962C8B-B14F-4D97-AF65-F5344CB8AC3E}">
        <p14:creationId xmlns:p14="http://schemas.microsoft.com/office/powerpoint/2010/main" val="190827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a:extLst>
              <a:ext uri="{FF2B5EF4-FFF2-40B4-BE49-F238E27FC236}">
                <a16:creationId xmlns:a16="http://schemas.microsoft.com/office/drawing/2014/main" id="{3C87ED97-8740-9949-BC38-837A9CBD47A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egnaposto note 2">
            <a:extLst>
              <a:ext uri="{FF2B5EF4-FFF2-40B4-BE49-F238E27FC236}">
                <a16:creationId xmlns:a16="http://schemas.microsoft.com/office/drawing/2014/main" id="{CE2658BD-19F0-C244-ADA3-398BAC9007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ea typeface="ＭＳ Ｐゴシック" panose="020B0600070205080204" pitchFamily="34" charset="-128"/>
            </a:endParaRPr>
          </a:p>
        </p:txBody>
      </p:sp>
      <p:sp>
        <p:nvSpPr>
          <p:cNvPr id="53252" name="Segnaposto numero diapositiva 3">
            <a:extLst>
              <a:ext uri="{FF2B5EF4-FFF2-40B4-BE49-F238E27FC236}">
                <a16:creationId xmlns:a16="http://schemas.microsoft.com/office/drawing/2014/main" id="{E4AC95DD-B84A-1F43-AB81-D081F03411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87762B5-B28C-194A-B8DB-0CD11CB11F01}" type="slidenum">
              <a:rPr lang="en-GB" altLang="it-IT" sz="1200"/>
              <a:pPr eaLnBrk="1" hangingPunct="1"/>
              <a:t>19</a:t>
            </a:fld>
            <a:endParaRPr lang="en-GB" altLang="it-IT" sz="1200"/>
          </a:p>
        </p:txBody>
      </p:sp>
    </p:spTree>
    <p:extLst>
      <p:ext uri="{BB962C8B-B14F-4D97-AF65-F5344CB8AC3E}">
        <p14:creationId xmlns:p14="http://schemas.microsoft.com/office/powerpoint/2010/main" val="143306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a:extLst>
              <a:ext uri="{FF2B5EF4-FFF2-40B4-BE49-F238E27FC236}">
                <a16:creationId xmlns:a16="http://schemas.microsoft.com/office/drawing/2014/main" id="{4D69F266-6C7F-0649-8B3F-9BAE2EDB436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Segnaposto note 2">
            <a:extLst>
              <a:ext uri="{FF2B5EF4-FFF2-40B4-BE49-F238E27FC236}">
                <a16:creationId xmlns:a16="http://schemas.microsoft.com/office/drawing/2014/main" id="{53A5E77B-79A4-9C4A-82E4-700BBA9631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ea typeface="ＭＳ Ｐゴシック" panose="020B0600070205080204" pitchFamily="34" charset="-128"/>
            </a:endParaRPr>
          </a:p>
        </p:txBody>
      </p:sp>
      <p:sp>
        <p:nvSpPr>
          <p:cNvPr id="41988" name="Segnaposto numero diapositiva 3">
            <a:extLst>
              <a:ext uri="{FF2B5EF4-FFF2-40B4-BE49-F238E27FC236}">
                <a16:creationId xmlns:a16="http://schemas.microsoft.com/office/drawing/2014/main" id="{E8E1692D-B8E5-774C-A1F3-15FAAE2756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B37FD73-15CD-8945-80D9-DE937205F72B}" type="slidenum">
              <a:rPr lang="en-US" altLang="it-IT" sz="1200"/>
              <a:pPr eaLnBrk="1" hangingPunct="1"/>
              <a:t>22</a:t>
            </a:fld>
            <a:endParaRPr lang="en-US" altLang="it-IT" sz="1200"/>
          </a:p>
        </p:txBody>
      </p:sp>
    </p:spTree>
    <p:extLst>
      <p:ext uri="{BB962C8B-B14F-4D97-AF65-F5344CB8AC3E}">
        <p14:creationId xmlns:p14="http://schemas.microsoft.com/office/powerpoint/2010/main" val="37866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a:extLst>
              <a:ext uri="{FF2B5EF4-FFF2-40B4-BE49-F238E27FC236}">
                <a16:creationId xmlns:a16="http://schemas.microsoft.com/office/drawing/2014/main" id="{BD04FBAC-5819-E748-B965-6D288D01A0E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a:extLst>
              <a:ext uri="{FF2B5EF4-FFF2-40B4-BE49-F238E27FC236}">
                <a16:creationId xmlns:a16="http://schemas.microsoft.com/office/drawing/2014/main" id="{9252E2C1-1A11-2C42-AF42-D34F93DFD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ea typeface="ＭＳ Ｐゴシック" panose="020B0600070205080204" pitchFamily="34" charset="-128"/>
            </a:endParaRPr>
          </a:p>
        </p:txBody>
      </p:sp>
      <p:sp>
        <p:nvSpPr>
          <p:cNvPr id="44036" name="Segnaposto numero diapositiva 3">
            <a:extLst>
              <a:ext uri="{FF2B5EF4-FFF2-40B4-BE49-F238E27FC236}">
                <a16:creationId xmlns:a16="http://schemas.microsoft.com/office/drawing/2014/main" id="{133C6862-0A6E-D848-95BD-0487E3BD71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1C3DDFF-AF20-D247-B0FD-3F877727A156}" type="slidenum">
              <a:rPr lang="en-US" altLang="it-IT" sz="1200"/>
              <a:pPr eaLnBrk="1" hangingPunct="1"/>
              <a:t>23</a:t>
            </a:fld>
            <a:endParaRPr lang="en-US" altLang="it-IT" sz="1200"/>
          </a:p>
        </p:txBody>
      </p:sp>
    </p:spTree>
    <p:extLst>
      <p:ext uri="{BB962C8B-B14F-4D97-AF65-F5344CB8AC3E}">
        <p14:creationId xmlns:p14="http://schemas.microsoft.com/office/powerpoint/2010/main" val="304386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a:extLst>
              <a:ext uri="{FF2B5EF4-FFF2-40B4-BE49-F238E27FC236}">
                <a16:creationId xmlns:a16="http://schemas.microsoft.com/office/drawing/2014/main" id="{83A5201F-5AA7-8A4A-95C9-EED6D0B9958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Segnaposto note 2">
            <a:extLst>
              <a:ext uri="{FF2B5EF4-FFF2-40B4-BE49-F238E27FC236}">
                <a16:creationId xmlns:a16="http://schemas.microsoft.com/office/drawing/2014/main" id="{3538D136-4B5A-2A4F-ADF8-D5E74441A5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ea typeface="ＭＳ Ｐゴシック" panose="020B0600070205080204" pitchFamily="34" charset="-128"/>
            </a:endParaRPr>
          </a:p>
        </p:txBody>
      </p:sp>
      <p:sp>
        <p:nvSpPr>
          <p:cNvPr id="48132" name="Segnaposto numero diapositiva 3">
            <a:extLst>
              <a:ext uri="{FF2B5EF4-FFF2-40B4-BE49-F238E27FC236}">
                <a16:creationId xmlns:a16="http://schemas.microsoft.com/office/drawing/2014/main" id="{EA441B5F-0DFE-544B-89C1-7971AF5C45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6A097FC-799F-BE49-B29A-19F8DD652A5B}" type="slidenum">
              <a:rPr lang="en-US" altLang="it-IT" sz="1200"/>
              <a:pPr eaLnBrk="1" hangingPunct="1"/>
              <a:t>24</a:t>
            </a:fld>
            <a:endParaRPr lang="en-US" altLang="it-IT" sz="1200"/>
          </a:p>
        </p:txBody>
      </p:sp>
    </p:spTree>
    <p:extLst>
      <p:ext uri="{BB962C8B-B14F-4D97-AF65-F5344CB8AC3E}">
        <p14:creationId xmlns:p14="http://schemas.microsoft.com/office/powerpoint/2010/main" val="124440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09C949E9-BF77-D54B-B26D-2FB6F5ED704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511DBB88-C3B0-A34E-9494-FA9F37C93B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ea typeface="ＭＳ Ｐゴシック" panose="020B0600070205080204" pitchFamily="34" charset="-128"/>
            </a:endParaRPr>
          </a:p>
        </p:txBody>
      </p:sp>
      <p:sp>
        <p:nvSpPr>
          <p:cNvPr id="100356" name="Segnaposto numero diapositiva 3">
            <a:extLst>
              <a:ext uri="{FF2B5EF4-FFF2-40B4-BE49-F238E27FC236}">
                <a16:creationId xmlns:a16="http://schemas.microsoft.com/office/drawing/2014/main" id="{4A68EEB2-D378-BA4D-9D24-5CBE4C9E17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52AC30-9817-454F-959E-CCA7E2C4A063}" type="slidenum">
              <a:rPr lang="en-GB" altLang="it-IT" sz="1200"/>
              <a:pPr eaLnBrk="1" hangingPunct="1"/>
              <a:t>59</a:t>
            </a:fld>
            <a:endParaRPr lang="en-GB" altLang="it-IT" sz="1200"/>
          </a:p>
        </p:txBody>
      </p:sp>
    </p:spTree>
    <p:extLst>
      <p:ext uri="{BB962C8B-B14F-4D97-AF65-F5344CB8AC3E}">
        <p14:creationId xmlns:p14="http://schemas.microsoft.com/office/powerpoint/2010/main" val="296575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503623CE-53E7-4E47-AACE-F2F5A535D5E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5DFE8555-7C1D-204A-AC1E-8AE8D2C1CD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ea typeface="ＭＳ Ｐゴシック" panose="020B0600070205080204" pitchFamily="34" charset="-128"/>
            </a:endParaRPr>
          </a:p>
        </p:txBody>
      </p:sp>
      <p:sp>
        <p:nvSpPr>
          <p:cNvPr id="102404" name="Segnaposto numero diapositiva 3">
            <a:extLst>
              <a:ext uri="{FF2B5EF4-FFF2-40B4-BE49-F238E27FC236}">
                <a16:creationId xmlns:a16="http://schemas.microsoft.com/office/drawing/2014/main" id="{9AFFD811-7F09-724E-B03E-3C8D2AD377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EAD3296-613B-144D-90FC-AE58E0CF969E}" type="slidenum">
              <a:rPr lang="en-GB" altLang="it-IT" sz="1200"/>
              <a:pPr eaLnBrk="1" hangingPunct="1"/>
              <a:t>60</a:t>
            </a:fld>
            <a:endParaRPr lang="en-GB" altLang="it-IT" sz="1200"/>
          </a:p>
        </p:txBody>
      </p:sp>
    </p:spTree>
    <p:extLst>
      <p:ext uri="{BB962C8B-B14F-4D97-AF65-F5344CB8AC3E}">
        <p14:creationId xmlns:p14="http://schemas.microsoft.com/office/powerpoint/2010/main" val="4077880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3BD3A42-212B-4F71-89C2-7F8D5029E0EA}" type="datetimeFigureOut">
              <a:rPr lang="it-IT" smtClean="0"/>
              <a:pPr/>
              <a:t>05/07/21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3BD3A42-212B-4F71-89C2-7F8D5029E0EA}" type="datetimeFigureOut">
              <a:rPr lang="it-IT" smtClean="0"/>
              <a:pPr/>
              <a:t>05/07/21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3BD3A42-212B-4F71-89C2-7F8D5029E0EA}" type="datetimeFigureOut">
              <a:rPr lang="it-IT" smtClean="0"/>
              <a:pPr/>
              <a:t>05/07/21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3BD3A42-212B-4F71-89C2-7F8D5029E0EA}" type="datetimeFigureOut">
              <a:rPr lang="it-IT" smtClean="0"/>
              <a:pPr/>
              <a:t>05/07/21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D3BD3A42-212B-4F71-89C2-7F8D5029E0EA}" type="datetimeFigureOut">
              <a:rPr lang="it-IT" smtClean="0"/>
              <a:pPr/>
              <a:t>05/07/21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3BD3A42-212B-4F71-89C2-7F8D5029E0EA}" type="datetimeFigureOut">
              <a:rPr lang="it-IT" smtClean="0"/>
              <a:pPr/>
              <a:t>05/07/21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3BD3A42-212B-4F71-89C2-7F8D5029E0EA}" type="datetimeFigureOut">
              <a:rPr lang="it-IT" smtClean="0"/>
              <a:pPr/>
              <a:t>05/07/21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D3BD3A42-212B-4F71-89C2-7F8D5029E0EA}" type="datetimeFigureOut">
              <a:rPr lang="it-IT" smtClean="0"/>
              <a:pPr/>
              <a:t>05/07/21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3BD3A42-212B-4F71-89C2-7F8D5029E0EA}" type="datetimeFigureOut">
              <a:rPr lang="it-IT" smtClean="0"/>
              <a:pPr/>
              <a:t>05/07/21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3BD3A42-212B-4F71-89C2-7F8D5029E0EA}" type="datetimeFigureOut">
              <a:rPr lang="it-IT" smtClean="0"/>
              <a:pPr/>
              <a:t>05/07/21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3BD3A42-212B-4F71-89C2-7F8D5029E0EA}" type="datetimeFigureOut">
              <a:rPr lang="it-IT" smtClean="0"/>
              <a:pPr/>
              <a:t>05/07/21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BDCB217-89DC-4CCE-892B-0AC926E1B995}"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D3A42-212B-4F71-89C2-7F8D5029E0EA}" type="datetimeFigureOut">
              <a:rPr lang="it-IT" smtClean="0"/>
              <a:pPr/>
              <a:t>05/07/21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CB217-89DC-4CCE-892B-0AC926E1B995}"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customXml" Target="../ink/ink2.xml"/><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customXml" Target="../ink/ink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7.png"/><Relationship Id="rId5" Type="http://schemas.openxmlformats.org/officeDocument/2006/relationships/image" Target="../media/image38.png"/><Relationship Id="rId10" Type="http://schemas.openxmlformats.org/officeDocument/2006/relationships/customXml" Target="../ink/ink5.xml"/><Relationship Id="rId4" Type="http://schemas.openxmlformats.org/officeDocument/2006/relationships/image" Target="../media/image37.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1.png"/><Relationship Id="rId4" Type="http://schemas.openxmlformats.org/officeDocument/2006/relationships/image" Target="../media/image52.jpeg"/><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ncbi.nlm.nih.gov/pmc/articles/PMC2734393/" TargetMode="External"/><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guidofavia/Desktop/pntd.0000568.s003.mov" TargetMode="External"/><Relationship Id="rId1" Type="http://schemas.microsoft.com/office/2007/relationships/media" Target="file:////Users/guidofavia/Desktop/pntd.0000568.s003.mov" TargetMode="External"/><Relationship Id="rId5" Type="http://schemas.openxmlformats.org/officeDocument/2006/relationships/image" Target="../media/image1.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hyperlink" Target="http://erc.europa.eu/index.cfm" TargetMode="Externa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pic>
        <p:nvPicPr>
          <p:cNvPr id="7" name="Immagine 6"/>
          <p:cNvPicPr>
            <a:picLocks noChangeAspect="1"/>
          </p:cNvPicPr>
          <p:nvPr/>
        </p:nvPicPr>
        <p:blipFill>
          <a:blip r:embed="rId4"/>
          <a:stretch>
            <a:fillRect/>
          </a:stretch>
        </p:blipFill>
        <p:spPr>
          <a:xfrm>
            <a:off x="-1" y="4876800"/>
            <a:ext cx="2971803" cy="1981201"/>
          </a:xfrm>
          <a:prstGeom prst="rect">
            <a:avLst/>
          </a:prstGeom>
          <a:ln>
            <a:noFill/>
          </a:ln>
          <a:effectLst>
            <a:softEdge rad="112500"/>
          </a:effectLst>
        </p:spPr>
      </p:pic>
      <p:pic>
        <p:nvPicPr>
          <p:cNvPr id="8" name="Immagine 7"/>
          <p:cNvPicPr>
            <a:picLocks noChangeAspect="1"/>
          </p:cNvPicPr>
          <p:nvPr/>
        </p:nvPicPr>
        <p:blipFill>
          <a:blip r:embed="rId5"/>
          <a:stretch>
            <a:fillRect/>
          </a:stretch>
        </p:blipFill>
        <p:spPr>
          <a:xfrm>
            <a:off x="6172200" y="4889590"/>
            <a:ext cx="2954561" cy="1899361"/>
          </a:xfrm>
          <a:prstGeom prst="rect">
            <a:avLst/>
          </a:prstGeom>
          <a:ln>
            <a:noFill/>
          </a:ln>
          <a:effectLst>
            <a:softEdge rad="112500"/>
          </a:effectLst>
        </p:spPr>
      </p:pic>
      <p:sp>
        <p:nvSpPr>
          <p:cNvPr id="3" name="Rettangolo 2">
            <a:extLst>
              <a:ext uri="{FF2B5EF4-FFF2-40B4-BE49-F238E27FC236}">
                <a16:creationId xmlns:a16="http://schemas.microsoft.com/office/drawing/2014/main" id="{1AD82E07-06D5-FB43-A132-8178EB76EE04}"/>
              </a:ext>
            </a:extLst>
          </p:cNvPr>
          <p:cNvSpPr/>
          <p:nvPr/>
        </p:nvSpPr>
        <p:spPr>
          <a:xfrm>
            <a:off x="1498111" y="990600"/>
            <a:ext cx="6292089" cy="1077218"/>
          </a:xfrm>
          <a:prstGeom prst="rect">
            <a:avLst/>
          </a:prstGeom>
          <a:solidFill>
            <a:schemeClr val="bg1"/>
          </a:solidFill>
          <a:ln>
            <a:solidFill>
              <a:schemeClr val="tx1"/>
            </a:solidFill>
          </a:ln>
        </p:spPr>
        <p:txBody>
          <a:bodyPr wrap="square">
            <a:spAutoFit/>
          </a:bodyPr>
          <a:lstStyle/>
          <a:p>
            <a:pPr algn="ctr"/>
            <a:r>
              <a:rPr lang="en-GB" sz="3200" dirty="0">
                <a:latin typeface="Palatino" pitchFamily="2" charset="77"/>
                <a:ea typeface="Palatino" pitchFamily="2" charset="77"/>
              </a:rPr>
              <a:t>Microbial </a:t>
            </a:r>
            <a:r>
              <a:rPr lang="en-GB" sz="3200" dirty="0" err="1">
                <a:latin typeface="Palatino" pitchFamily="2" charset="77"/>
                <a:ea typeface="Palatino" pitchFamily="2" charset="77"/>
              </a:rPr>
              <a:t>symbiosys</a:t>
            </a:r>
            <a:r>
              <a:rPr lang="en-GB" sz="3200" dirty="0">
                <a:latin typeface="Palatino" pitchFamily="2" charset="77"/>
                <a:ea typeface="Palatino" pitchFamily="2" charset="77"/>
              </a:rPr>
              <a:t> in mosquito vectors</a:t>
            </a:r>
          </a:p>
        </p:txBody>
      </p:sp>
      <p:sp>
        <p:nvSpPr>
          <p:cNvPr id="6" name="Rettangolo 5">
            <a:extLst>
              <a:ext uri="{FF2B5EF4-FFF2-40B4-BE49-F238E27FC236}">
                <a16:creationId xmlns:a16="http://schemas.microsoft.com/office/drawing/2014/main" id="{4194D732-7AF0-DC49-BC60-66E64A2C1A60}"/>
              </a:ext>
            </a:extLst>
          </p:cNvPr>
          <p:cNvSpPr/>
          <p:nvPr/>
        </p:nvSpPr>
        <p:spPr>
          <a:xfrm>
            <a:off x="1475656" y="3441774"/>
            <a:ext cx="5904656" cy="923330"/>
          </a:xfrm>
          <a:prstGeom prst="rect">
            <a:avLst/>
          </a:prstGeom>
          <a:solidFill>
            <a:schemeClr val="bg1"/>
          </a:solidFill>
          <a:ln>
            <a:solidFill>
              <a:schemeClr val="tx1"/>
            </a:solidFill>
          </a:ln>
        </p:spPr>
        <p:txBody>
          <a:bodyPr wrap="square">
            <a:spAutoFit/>
          </a:bodyPr>
          <a:lstStyle/>
          <a:p>
            <a:pPr algn="ctr"/>
            <a:r>
              <a:rPr lang="it-IT" altLang="it-IT" dirty="0">
                <a:solidFill>
                  <a:srgbClr val="FF0000"/>
                </a:solidFill>
                <a:latin typeface="Comic Sans MS" panose="030F0902030302020204" pitchFamily="66" charset="0"/>
                <a:ea typeface="ＭＳ Ｐゴシック" panose="020B0600070205080204" pitchFamily="34" charset="-128"/>
              </a:rPr>
              <a:t>Guido </a:t>
            </a:r>
            <a:r>
              <a:rPr lang="it-IT" altLang="it-IT" dirty="0" err="1">
                <a:solidFill>
                  <a:srgbClr val="FF0000"/>
                </a:solidFill>
                <a:latin typeface="Comic Sans MS" panose="030F0902030302020204" pitchFamily="66" charset="0"/>
                <a:ea typeface="ＭＳ Ｐゴシック" panose="020B0600070205080204" pitchFamily="34" charset="-128"/>
              </a:rPr>
              <a:t>Favia</a:t>
            </a:r>
            <a:endParaRPr lang="it-IT" altLang="it-IT" dirty="0">
              <a:solidFill>
                <a:srgbClr val="FF0000"/>
              </a:solidFill>
              <a:latin typeface="Comic Sans MS" panose="030F0902030302020204" pitchFamily="66" charset="0"/>
              <a:ea typeface="ＭＳ Ｐゴシック" panose="020B0600070205080204" pitchFamily="34" charset="-128"/>
            </a:endParaRPr>
          </a:p>
          <a:p>
            <a:pPr algn="ctr"/>
            <a:r>
              <a:rPr lang="it-IT" altLang="it-IT" dirty="0">
                <a:solidFill>
                  <a:srgbClr val="FF0000"/>
                </a:solidFill>
                <a:latin typeface="Comic Sans MS" panose="030F0902030302020204" pitchFamily="66" charset="0"/>
                <a:ea typeface="ＭＳ Ｐゴシック" panose="020B0600070205080204" pitchFamily="34" charset="-128"/>
              </a:rPr>
              <a:t>School of </a:t>
            </a:r>
            <a:r>
              <a:rPr lang="it-IT" altLang="it-IT" dirty="0" err="1">
                <a:solidFill>
                  <a:srgbClr val="FF0000"/>
                </a:solidFill>
                <a:latin typeface="Comic Sans MS" panose="030F0902030302020204" pitchFamily="66" charset="0"/>
                <a:ea typeface="ＭＳ Ｐゴシック" panose="020B0600070205080204" pitchFamily="34" charset="-128"/>
              </a:rPr>
              <a:t>Biosciences</a:t>
            </a:r>
            <a:r>
              <a:rPr lang="it-IT" altLang="it-IT" dirty="0">
                <a:solidFill>
                  <a:srgbClr val="FF0000"/>
                </a:solidFill>
                <a:latin typeface="Comic Sans MS" panose="030F0902030302020204" pitchFamily="66" charset="0"/>
                <a:ea typeface="ＭＳ Ｐゴシック" panose="020B0600070205080204" pitchFamily="34" charset="-128"/>
              </a:rPr>
              <a:t> and </a:t>
            </a:r>
            <a:r>
              <a:rPr lang="it-IT" altLang="it-IT" dirty="0" err="1">
                <a:solidFill>
                  <a:srgbClr val="FF0000"/>
                </a:solidFill>
                <a:latin typeface="Comic Sans MS" panose="030F0902030302020204" pitchFamily="66" charset="0"/>
                <a:ea typeface="ＭＳ Ｐゴシック" panose="020B0600070205080204" pitchFamily="34" charset="-128"/>
              </a:rPr>
              <a:t>Veterinary</a:t>
            </a:r>
            <a:r>
              <a:rPr lang="it-IT" altLang="it-IT" dirty="0">
                <a:solidFill>
                  <a:srgbClr val="FF0000"/>
                </a:solidFill>
                <a:latin typeface="Comic Sans MS" panose="030F0902030302020204" pitchFamily="66" charset="0"/>
                <a:ea typeface="ＭＳ Ｐゴシック" panose="020B0600070205080204" pitchFamily="34" charset="-128"/>
              </a:rPr>
              <a:t> Medicine</a:t>
            </a:r>
          </a:p>
          <a:p>
            <a:pPr algn="ctr"/>
            <a:r>
              <a:rPr lang="it-IT" altLang="it-IT" dirty="0" err="1">
                <a:solidFill>
                  <a:srgbClr val="FF0000"/>
                </a:solidFill>
                <a:latin typeface="Comic Sans MS" panose="030F0902030302020204" pitchFamily="66" charset="0"/>
                <a:ea typeface="ＭＳ Ｐゴシック" panose="020B0600070205080204" pitchFamily="34" charset="-128"/>
              </a:rPr>
              <a:t>guido.favia@unicam.it</a:t>
            </a:r>
            <a:endParaRPr lang="it-IT" altLang="it-IT" dirty="0">
              <a:solidFill>
                <a:srgbClr val="FF0000"/>
              </a:solidFill>
              <a:latin typeface="Comic Sans MS" panose="030F0902030302020204" pitchFamily="66" charset="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52A796D6-EE65-1648-B129-B6EF4A6F85EB}"/>
              </a:ext>
            </a:extLst>
          </p:cNvPr>
          <p:cNvSpPr>
            <a:spLocks noGrp="1"/>
          </p:cNvSpPr>
          <p:nvPr>
            <p:ph type="title"/>
          </p:nvPr>
        </p:nvSpPr>
        <p:spPr>
          <a:xfrm>
            <a:off x="1447800" y="304800"/>
            <a:ext cx="6629400" cy="990600"/>
          </a:xfrm>
          <a:solidFill>
            <a:schemeClr val="bg1"/>
          </a:solidFill>
          <a:ln w="12700">
            <a:solidFill>
              <a:schemeClr val="tx1"/>
            </a:solidFill>
          </a:ln>
        </p:spPr>
        <p:txBody>
          <a:bodyPr/>
          <a:lstStyle/>
          <a:p>
            <a:r>
              <a:rPr lang="en-US" altLang="it-IT" dirty="0">
                <a:latin typeface="Palatino" pitchFamily="2" charset="77"/>
                <a:ea typeface="Palatino" pitchFamily="2" charset="77"/>
              </a:rPr>
              <a:t>Other examples</a:t>
            </a:r>
          </a:p>
        </p:txBody>
      </p:sp>
      <p:sp>
        <p:nvSpPr>
          <p:cNvPr id="24579" name="Segnaposto contenuto 2">
            <a:extLst>
              <a:ext uri="{FF2B5EF4-FFF2-40B4-BE49-F238E27FC236}">
                <a16:creationId xmlns:a16="http://schemas.microsoft.com/office/drawing/2014/main" id="{B76CCB3E-4BB2-9D4E-90AF-9166E7E11837}"/>
              </a:ext>
            </a:extLst>
          </p:cNvPr>
          <p:cNvSpPr>
            <a:spLocks noGrp="1"/>
          </p:cNvSpPr>
          <p:nvPr>
            <p:ph idx="1"/>
          </p:nvPr>
        </p:nvSpPr>
        <p:spPr>
          <a:xfrm>
            <a:off x="5562600" y="3979912"/>
            <a:ext cx="1529680" cy="457200"/>
          </a:xfrm>
          <a:solidFill>
            <a:schemeClr val="bg1"/>
          </a:solidFill>
        </p:spPr>
        <p:txBody>
          <a:bodyPr/>
          <a:lstStyle/>
          <a:p>
            <a:r>
              <a:rPr lang="en-US" altLang="it-IT" sz="1800" i="1" dirty="0">
                <a:latin typeface="Papyrus" panose="020B0602040200020303" pitchFamily="34" charset="77"/>
                <a:ea typeface="ＭＳ Ｐゴシック" panose="020B0600070205080204" pitchFamily="34" charset="-128"/>
              </a:rPr>
              <a:t>Glossina</a:t>
            </a:r>
          </a:p>
        </p:txBody>
      </p:sp>
      <p:pic>
        <p:nvPicPr>
          <p:cNvPr id="24580" name="Immagine 3">
            <a:extLst>
              <a:ext uri="{FF2B5EF4-FFF2-40B4-BE49-F238E27FC236}">
                <a16:creationId xmlns:a16="http://schemas.microsoft.com/office/drawing/2014/main" id="{AD7E6C2F-926B-0C48-9CB8-A3B3F7F958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71600"/>
            <a:ext cx="3824288"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magine 4">
            <a:extLst>
              <a:ext uri="{FF2B5EF4-FFF2-40B4-BE49-F238E27FC236}">
                <a16:creationId xmlns:a16="http://schemas.microsoft.com/office/drawing/2014/main" id="{6E492986-C177-0448-889F-69F9448C95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509120"/>
            <a:ext cx="39243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a:extLst>
              <a:ext uri="{FF2B5EF4-FFF2-40B4-BE49-F238E27FC236}">
                <a16:creationId xmlns:a16="http://schemas.microsoft.com/office/drawing/2014/main" id="{DF5F21FC-902B-A14F-8228-DFFAB5530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447800"/>
            <a:ext cx="3810000" cy="24495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3" name="Rettangolo 6">
            <a:extLst>
              <a:ext uri="{FF2B5EF4-FFF2-40B4-BE49-F238E27FC236}">
                <a16:creationId xmlns:a16="http://schemas.microsoft.com/office/drawing/2014/main" id="{5B0B594B-CFCB-ED43-AE46-728459D8F5D7}"/>
              </a:ext>
            </a:extLst>
          </p:cNvPr>
          <p:cNvSpPr>
            <a:spLocks noChangeArrowheads="1"/>
          </p:cNvSpPr>
          <p:nvPr/>
        </p:nvSpPr>
        <p:spPr bwMode="auto">
          <a:xfrm>
            <a:off x="1289050" y="4191000"/>
            <a:ext cx="2597150" cy="369888"/>
          </a:xfrm>
          <a:prstGeom prst="rect">
            <a:avLst/>
          </a:prstGeom>
          <a:solidFill>
            <a:schemeClr val="bg1"/>
          </a:solidFill>
          <a:ln>
            <a:noFill/>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800" i="1" dirty="0" err="1">
                <a:latin typeface="Papyrus" panose="020B0602040200020303" pitchFamily="34" charset="77"/>
              </a:rPr>
              <a:t>Cuerna</a:t>
            </a:r>
            <a:r>
              <a:rPr lang="en-US" altLang="it-IT" sz="1800" i="1" dirty="0">
                <a:latin typeface="Papyrus" panose="020B0602040200020303" pitchFamily="34" charset="77"/>
              </a:rPr>
              <a:t> (</a:t>
            </a:r>
            <a:r>
              <a:rPr lang="en-US" altLang="it-IT" sz="1800" i="1" dirty="0" err="1">
                <a:latin typeface="Papyrus" panose="020B0602040200020303" pitchFamily="34" charset="77"/>
              </a:rPr>
              <a:t>Cicladellidae</a:t>
            </a:r>
            <a:r>
              <a:rPr lang="en-US" altLang="it-IT" sz="1800" i="1" dirty="0">
                <a:latin typeface="Papyrus" panose="020B0602040200020303" pitchFamily="34" charset="77"/>
              </a:rPr>
              <a:t>)</a:t>
            </a:r>
          </a:p>
        </p:txBody>
      </p:sp>
      <p:pic>
        <p:nvPicPr>
          <p:cNvPr id="8" name="Immagine 7">
            <a:extLst>
              <a:ext uri="{FF2B5EF4-FFF2-40B4-BE49-F238E27FC236}">
                <a16:creationId xmlns:a16="http://schemas.microsoft.com/office/drawing/2014/main" id="{6E21459A-AB41-0844-9A51-9627BA89CDA1}"/>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40938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06018F8C-4D2D-8046-9D31-FD7ED8848DAE}"/>
              </a:ext>
            </a:extLst>
          </p:cNvPr>
          <p:cNvSpPr>
            <a:spLocks noGrp="1"/>
          </p:cNvSpPr>
          <p:nvPr>
            <p:ph type="title"/>
          </p:nvPr>
        </p:nvSpPr>
        <p:spPr>
          <a:xfrm>
            <a:off x="1187624" y="274638"/>
            <a:ext cx="7776864" cy="1354162"/>
          </a:xfrm>
          <a:solidFill>
            <a:schemeClr val="bg1"/>
          </a:solidFill>
          <a:ln w="12700">
            <a:solidFill>
              <a:schemeClr val="tx1"/>
            </a:solidFill>
          </a:ln>
        </p:spPr>
        <p:txBody>
          <a:bodyPr>
            <a:normAutofit fontScale="90000"/>
          </a:bodyPr>
          <a:lstStyle/>
          <a:p>
            <a:r>
              <a:rPr lang="en-US" altLang="it-IT" dirty="0">
                <a:latin typeface="Palatino" pitchFamily="2" charset="77"/>
                <a:ea typeface="Palatino" pitchFamily="2" charset="77"/>
              </a:rPr>
              <a:t>Potential effects of the symbiont in the biology of the host</a:t>
            </a:r>
          </a:p>
        </p:txBody>
      </p:sp>
      <p:sp>
        <p:nvSpPr>
          <p:cNvPr id="25603" name="CasellaDiTesto 5">
            <a:extLst>
              <a:ext uri="{FF2B5EF4-FFF2-40B4-BE49-F238E27FC236}">
                <a16:creationId xmlns:a16="http://schemas.microsoft.com/office/drawing/2014/main" id="{72C968FC-E727-E244-9186-1311AA59027E}"/>
              </a:ext>
            </a:extLst>
          </p:cNvPr>
          <p:cNvSpPr txBox="1">
            <a:spLocks noChangeArrowheads="1"/>
          </p:cNvSpPr>
          <p:nvPr/>
        </p:nvSpPr>
        <p:spPr bwMode="auto">
          <a:xfrm>
            <a:off x="1905000" y="2097088"/>
            <a:ext cx="6324600" cy="3694112"/>
          </a:xfrm>
          <a:prstGeom prst="rect">
            <a:avLst/>
          </a:prstGeom>
          <a:solidFill>
            <a:schemeClr val="bg1"/>
          </a:solidFill>
          <a:ln w="9525">
            <a:solidFill>
              <a:srgbClr val="000000"/>
            </a:solidFill>
            <a:miter lim="800000"/>
            <a:headEnd/>
            <a:tailEnd/>
          </a:ln>
          <a:effectLst>
            <a:outerShdw blurRad="40000" dist="20000" dir="5400000" rotWithShape="0">
              <a:srgbClr val="808080">
                <a:alpha val="37999"/>
              </a:srgbClr>
            </a:outerShdw>
          </a:effec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AutoNum type="arabicPeriod"/>
            </a:pPr>
            <a:r>
              <a:rPr lang="en-US" altLang="it-IT" sz="1800" dirty="0">
                <a:solidFill>
                  <a:srgbClr val="000000"/>
                </a:solidFill>
                <a:latin typeface="Palatino" pitchFamily="2" charset="77"/>
                <a:ea typeface="Palatino" pitchFamily="2" charset="77"/>
              </a:rPr>
              <a:t>Ecology of insect nutrition</a:t>
            </a:r>
          </a:p>
          <a:p>
            <a:pPr eaLnBrk="1" hangingPunct="1">
              <a:buFontTx/>
              <a:buAutoNum type="arabicPeriod"/>
            </a:pPr>
            <a:endParaRPr lang="en-US" altLang="it-IT" sz="1800" dirty="0">
              <a:solidFill>
                <a:srgbClr val="000000"/>
              </a:solidFill>
              <a:latin typeface="Palatino" pitchFamily="2" charset="77"/>
              <a:ea typeface="Palatino" pitchFamily="2" charset="77"/>
            </a:endParaRPr>
          </a:p>
          <a:p>
            <a:pPr eaLnBrk="1" hangingPunct="1">
              <a:buFontTx/>
              <a:buAutoNum type="arabicPeriod"/>
            </a:pPr>
            <a:r>
              <a:rPr lang="en-US" altLang="it-IT" sz="1800" dirty="0">
                <a:solidFill>
                  <a:srgbClr val="000000"/>
                </a:solidFill>
                <a:latin typeface="Palatino" pitchFamily="2" charset="77"/>
                <a:ea typeface="Palatino" pitchFamily="2" charset="77"/>
              </a:rPr>
              <a:t> Defense against pathogens</a:t>
            </a:r>
          </a:p>
          <a:p>
            <a:pPr eaLnBrk="1" hangingPunct="1">
              <a:buFontTx/>
              <a:buAutoNum type="arabicPeriod"/>
            </a:pPr>
            <a:endParaRPr lang="en-US" altLang="it-IT" sz="1800" dirty="0">
              <a:solidFill>
                <a:srgbClr val="000000"/>
              </a:solidFill>
              <a:latin typeface="Palatino" pitchFamily="2" charset="77"/>
              <a:ea typeface="Palatino" pitchFamily="2" charset="77"/>
            </a:endParaRPr>
          </a:p>
          <a:p>
            <a:pPr eaLnBrk="1" hangingPunct="1">
              <a:buFontTx/>
              <a:buAutoNum type="arabicPeriod"/>
            </a:pPr>
            <a:r>
              <a:rPr lang="en-US" altLang="it-IT" sz="1800" dirty="0">
                <a:solidFill>
                  <a:srgbClr val="000000"/>
                </a:solidFill>
                <a:latin typeface="Palatino" pitchFamily="2" charset="77"/>
                <a:ea typeface="Palatino" pitchFamily="2" charset="77"/>
              </a:rPr>
              <a:t> Adaptation to different environmental conditions</a:t>
            </a:r>
          </a:p>
          <a:p>
            <a:pPr eaLnBrk="1" hangingPunct="1">
              <a:buFontTx/>
              <a:buAutoNum type="arabicPeriod"/>
            </a:pPr>
            <a:endParaRPr lang="en-US" altLang="it-IT" sz="1800" dirty="0">
              <a:solidFill>
                <a:srgbClr val="000000"/>
              </a:solidFill>
              <a:latin typeface="Palatino" pitchFamily="2" charset="77"/>
              <a:ea typeface="Palatino" pitchFamily="2" charset="77"/>
            </a:endParaRPr>
          </a:p>
          <a:p>
            <a:pPr eaLnBrk="1" hangingPunct="1">
              <a:buFontTx/>
              <a:buAutoNum type="arabicPeriod"/>
            </a:pPr>
            <a:r>
              <a:rPr lang="en-US" altLang="it-IT" sz="1800" dirty="0">
                <a:solidFill>
                  <a:srgbClr val="000000"/>
                </a:solidFill>
                <a:latin typeface="Palatino" pitchFamily="2" charset="77"/>
                <a:ea typeface="Palatino" pitchFamily="2" charset="77"/>
              </a:rPr>
              <a:t>Influence on plant-insect interactions</a:t>
            </a:r>
          </a:p>
          <a:p>
            <a:pPr eaLnBrk="1" hangingPunct="1">
              <a:buFontTx/>
              <a:buAutoNum type="arabicPeriod"/>
            </a:pPr>
            <a:endParaRPr lang="en-US" altLang="it-IT" sz="1800" dirty="0">
              <a:solidFill>
                <a:srgbClr val="000000"/>
              </a:solidFill>
              <a:latin typeface="Palatino" pitchFamily="2" charset="77"/>
              <a:ea typeface="Palatino" pitchFamily="2" charset="77"/>
            </a:endParaRPr>
          </a:p>
          <a:p>
            <a:pPr eaLnBrk="1" hangingPunct="1">
              <a:buFontTx/>
              <a:buAutoNum type="arabicPeriod"/>
            </a:pPr>
            <a:r>
              <a:rPr lang="en-US" altLang="it-IT" sz="1800" dirty="0">
                <a:solidFill>
                  <a:srgbClr val="000000"/>
                </a:solidFill>
                <a:latin typeface="Palatino" pitchFamily="2" charset="77"/>
                <a:ea typeface="Palatino" pitchFamily="2" charset="77"/>
              </a:rPr>
              <a:t>Impact on population dynamics</a:t>
            </a:r>
          </a:p>
          <a:p>
            <a:pPr eaLnBrk="1" hangingPunct="1">
              <a:buFontTx/>
              <a:buAutoNum type="arabicPeriod"/>
            </a:pPr>
            <a:endParaRPr lang="en-US" altLang="it-IT" sz="1800" dirty="0">
              <a:solidFill>
                <a:srgbClr val="000000"/>
              </a:solidFill>
              <a:latin typeface="Palatino" pitchFamily="2" charset="77"/>
              <a:ea typeface="Palatino" pitchFamily="2" charset="77"/>
            </a:endParaRPr>
          </a:p>
          <a:p>
            <a:pPr eaLnBrk="1" hangingPunct="1">
              <a:buFontTx/>
              <a:buAutoNum type="arabicPeriod"/>
            </a:pPr>
            <a:r>
              <a:rPr lang="en-US" altLang="it-IT" sz="1800" dirty="0">
                <a:solidFill>
                  <a:srgbClr val="000000"/>
                </a:solidFill>
                <a:latin typeface="Palatino" pitchFamily="2" charset="77"/>
                <a:ea typeface="Palatino" pitchFamily="2" charset="77"/>
              </a:rPr>
              <a:t>Resistance to insecticides</a:t>
            </a:r>
          </a:p>
          <a:p>
            <a:pPr eaLnBrk="1" hangingPunct="1">
              <a:buFontTx/>
              <a:buAutoNum type="arabicPeriod"/>
            </a:pPr>
            <a:endParaRPr lang="en-US" altLang="it-IT" sz="1800" dirty="0">
              <a:solidFill>
                <a:srgbClr val="000000"/>
              </a:solidFill>
              <a:latin typeface="Palatino" pitchFamily="2" charset="77"/>
              <a:ea typeface="Palatino" pitchFamily="2" charset="77"/>
            </a:endParaRPr>
          </a:p>
          <a:p>
            <a:pPr eaLnBrk="1" hangingPunct="1">
              <a:buFontTx/>
              <a:buAutoNum type="arabicPeriod"/>
            </a:pPr>
            <a:r>
              <a:rPr lang="en-US" altLang="it-IT" sz="1800" dirty="0">
                <a:solidFill>
                  <a:srgbClr val="000000"/>
                </a:solidFill>
                <a:latin typeface="Palatino" pitchFamily="2" charset="77"/>
                <a:ea typeface="Palatino" pitchFamily="2" charset="77"/>
              </a:rPr>
              <a:t>.... many others </a:t>
            </a:r>
            <a:r>
              <a:rPr lang="en-US" altLang="it-IT" sz="1800" dirty="0">
                <a:solidFill>
                  <a:srgbClr val="000000"/>
                </a:solidFill>
                <a:latin typeface="Papyrus" panose="020B0602040200020303" pitchFamily="34" charset="77"/>
                <a:ea typeface="Comic Sans MS" panose="030F0902030302020204" pitchFamily="66" charset="0"/>
              </a:rPr>
              <a:t>... ..</a:t>
            </a:r>
          </a:p>
        </p:txBody>
      </p:sp>
      <p:pic>
        <p:nvPicPr>
          <p:cNvPr id="4" name="Immagine 3">
            <a:extLst>
              <a:ext uri="{FF2B5EF4-FFF2-40B4-BE49-F238E27FC236}">
                <a16:creationId xmlns:a16="http://schemas.microsoft.com/office/drawing/2014/main" id="{7E09FF16-194C-9D4E-9EE5-A7250EDA8B52}"/>
              </a:ext>
            </a:extLst>
          </p:cNvPr>
          <p:cNvPicPr>
            <a:picLocks noChangeAspect="1"/>
          </p:cNvPicPr>
          <p:nvPr/>
        </p:nvPicPr>
        <p:blipFill>
          <a:blip r:embed="rId2"/>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52767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a:extLst>
              <a:ext uri="{FF2B5EF4-FFF2-40B4-BE49-F238E27FC236}">
                <a16:creationId xmlns:a16="http://schemas.microsoft.com/office/drawing/2014/main" id="{901533D7-4AEA-304A-8C9F-4CB9C463D424}"/>
              </a:ext>
            </a:extLst>
          </p:cNvPr>
          <p:cNvSpPr>
            <a:spLocks noGrp="1"/>
          </p:cNvSpPr>
          <p:nvPr>
            <p:ph type="title"/>
          </p:nvPr>
        </p:nvSpPr>
        <p:spPr>
          <a:xfrm>
            <a:off x="1219200" y="274638"/>
            <a:ext cx="6881192" cy="1143000"/>
          </a:xfrm>
          <a:solidFill>
            <a:schemeClr val="bg1"/>
          </a:solidFill>
          <a:ln w="6350">
            <a:solidFill>
              <a:schemeClr val="tx1"/>
            </a:solidFill>
          </a:ln>
        </p:spPr>
        <p:txBody>
          <a:bodyPr/>
          <a:lstStyle/>
          <a:p>
            <a:r>
              <a:rPr lang="en-US" altLang="it-IT" dirty="0">
                <a:latin typeface="Palatino" pitchFamily="2" charset="77"/>
                <a:ea typeface="Palatino" pitchFamily="2" charset="77"/>
              </a:rPr>
              <a:t>What kind of interactions?</a:t>
            </a:r>
          </a:p>
        </p:txBody>
      </p:sp>
      <p:pic>
        <p:nvPicPr>
          <p:cNvPr id="26627" name="Immagine 3">
            <a:extLst>
              <a:ext uri="{FF2B5EF4-FFF2-40B4-BE49-F238E27FC236}">
                <a16:creationId xmlns:a16="http://schemas.microsoft.com/office/drawing/2014/main" id="{D414C364-28A7-F14D-ABB9-A40C0CBD32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00808"/>
            <a:ext cx="6408738" cy="464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A1424A6A-B4BE-F848-B65B-BE0007B15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47975"/>
            <a:ext cx="8991600" cy="1323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29A9FC16-79B2-784C-9838-A44112971749}"/>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5">
            <p14:nvContentPartPr>
              <p14:cNvPr id="2" name="Input penna 1">
                <a:extLst>
                  <a:ext uri="{FF2B5EF4-FFF2-40B4-BE49-F238E27FC236}">
                    <a16:creationId xmlns:a16="http://schemas.microsoft.com/office/drawing/2014/main" id="{60B91100-96B4-3A43-9AFE-F936ECD6C3E2}"/>
                  </a:ext>
                </a:extLst>
              </p14:cNvPr>
              <p14:cNvContentPartPr/>
              <p14:nvPr/>
            </p14:nvContentPartPr>
            <p14:xfrm>
              <a:off x="1531375" y="3579010"/>
              <a:ext cx="7223040" cy="107640"/>
            </p14:xfrm>
          </p:contentPart>
        </mc:Choice>
        <mc:Fallback xmlns="">
          <p:pic>
            <p:nvPicPr>
              <p:cNvPr id="2" name="Input penna 1">
                <a:extLst>
                  <a:ext uri="{FF2B5EF4-FFF2-40B4-BE49-F238E27FC236}">
                    <a16:creationId xmlns:a16="http://schemas.microsoft.com/office/drawing/2014/main" id="{60B91100-96B4-3A43-9AFE-F936ECD6C3E2}"/>
                  </a:ext>
                </a:extLst>
              </p:cNvPr>
              <p:cNvPicPr/>
              <p:nvPr/>
            </p:nvPicPr>
            <p:blipFill>
              <a:blip r:embed="rId6"/>
              <a:stretch>
                <a:fillRect/>
              </a:stretch>
            </p:blipFill>
            <p:spPr>
              <a:xfrm>
                <a:off x="1522735" y="3570010"/>
                <a:ext cx="7240680" cy="125280"/>
              </a:xfrm>
              <a:prstGeom prst="rect">
                <a:avLst/>
              </a:prstGeom>
            </p:spPr>
          </p:pic>
        </mc:Fallback>
      </mc:AlternateContent>
      <p:grpSp>
        <p:nvGrpSpPr>
          <p:cNvPr id="7" name="Gruppo 6">
            <a:extLst>
              <a:ext uri="{FF2B5EF4-FFF2-40B4-BE49-F238E27FC236}">
                <a16:creationId xmlns:a16="http://schemas.microsoft.com/office/drawing/2014/main" id="{90D7378D-4008-6D4A-AB5E-7277A6F7F7C2}"/>
              </a:ext>
            </a:extLst>
          </p:cNvPr>
          <p:cNvGrpSpPr/>
          <p:nvPr/>
        </p:nvGrpSpPr>
        <p:grpSpPr>
          <a:xfrm>
            <a:off x="250855" y="3783490"/>
            <a:ext cx="8779320" cy="127800"/>
            <a:chOff x="250855" y="3783490"/>
            <a:chExt cx="8779320" cy="127800"/>
          </a:xfrm>
        </p:grpSpPr>
        <mc:AlternateContent xmlns:mc="http://schemas.openxmlformats.org/markup-compatibility/2006" xmlns:p14="http://schemas.microsoft.com/office/powerpoint/2010/main">
          <mc:Choice Requires="p14">
            <p:contentPart p14:bwMode="auto" r:id="rId7">
              <p14:nvContentPartPr>
                <p14:cNvPr id="3" name="Input penna 2">
                  <a:extLst>
                    <a:ext uri="{FF2B5EF4-FFF2-40B4-BE49-F238E27FC236}">
                      <a16:creationId xmlns:a16="http://schemas.microsoft.com/office/drawing/2014/main" id="{7E35FDD6-1244-4247-9F07-3FCDF134B334}"/>
                    </a:ext>
                  </a:extLst>
                </p14:cNvPr>
                <p14:cNvContentPartPr/>
                <p14:nvPr/>
              </p14:nvContentPartPr>
              <p14:xfrm>
                <a:off x="250855" y="3783490"/>
                <a:ext cx="1858680" cy="127800"/>
              </p14:xfrm>
            </p:contentPart>
          </mc:Choice>
          <mc:Fallback xmlns="">
            <p:pic>
              <p:nvPicPr>
                <p:cNvPr id="3" name="Input penna 2">
                  <a:extLst>
                    <a:ext uri="{FF2B5EF4-FFF2-40B4-BE49-F238E27FC236}">
                      <a16:creationId xmlns:a16="http://schemas.microsoft.com/office/drawing/2014/main" id="{7E35FDD6-1244-4247-9F07-3FCDF134B334}"/>
                    </a:ext>
                  </a:extLst>
                </p:cNvPr>
                <p:cNvPicPr/>
                <p:nvPr/>
              </p:nvPicPr>
              <p:blipFill>
                <a:blip r:embed="rId8"/>
                <a:stretch>
                  <a:fillRect/>
                </a:stretch>
              </p:blipFill>
              <p:spPr>
                <a:xfrm>
                  <a:off x="241855" y="3774850"/>
                  <a:ext cx="1876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put penna 3">
                  <a:extLst>
                    <a:ext uri="{FF2B5EF4-FFF2-40B4-BE49-F238E27FC236}">
                      <a16:creationId xmlns:a16="http://schemas.microsoft.com/office/drawing/2014/main" id="{760EF222-BAA8-CC45-BEB2-FCD29A289105}"/>
                    </a:ext>
                  </a:extLst>
                </p14:cNvPr>
                <p14:cNvContentPartPr/>
                <p14:nvPr/>
              </p14:nvContentPartPr>
              <p14:xfrm>
                <a:off x="2467735" y="3833890"/>
                <a:ext cx="6562440" cy="56880"/>
              </p14:xfrm>
            </p:contentPart>
          </mc:Choice>
          <mc:Fallback xmlns="">
            <p:pic>
              <p:nvPicPr>
                <p:cNvPr id="4" name="Input penna 3">
                  <a:extLst>
                    <a:ext uri="{FF2B5EF4-FFF2-40B4-BE49-F238E27FC236}">
                      <a16:creationId xmlns:a16="http://schemas.microsoft.com/office/drawing/2014/main" id="{760EF222-BAA8-CC45-BEB2-FCD29A289105}"/>
                    </a:ext>
                  </a:extLst>
                </p:cNvPr>
                <p:cNvPicPr/>
                <p:nvPr/>
              </p:nvPicPr>
              <p:blipFill>
                <a:blip r:embed="rId10"/>
                <a:stretch>
                  <a:fillRect/>
                </a:stretch>
              </p:blipFill>
              <p:spPr>
                <a:xfrm>
                  <a:off x="2458735" y="3825250"/>
                  <a:ext cx="6580080" cy="7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8" name="Input penna 7">
                <a:extLst>
                  <a:ext uri="{FF2B5EF4-FFF2-40B4-BE49-F238E27FC236}">
                    <a16:creationId xmlns:a16="http://schemas.microsoft.com/office/drawing/2014/main" id="{920510F8-FE3C-3E46-8E43-6ABB2B800F1A}"/>
                  </a:ext>
                </a:extLst>
              </p14:cNvPr>
              <p14:cNvContentPartPr/>
              <p14:nvPr/>
            </p14:nvContentPartPr>
            <p14:xfrm>
              <a:off x="273535" y="4097050"/>
              <a:ext cx="4012920" cy="65880"/>
            </p14:xfrm>
          </p:contentPart>
        </mc:Choice>
        <mc:Fallback xmlns="">
          <p:pic>
            <p:nvPicPr>
              <p:cNvPr id="8" name="Input penna 7">
                <a:extLst>
                  <a:ext uri="{FF2B5EF4-FFF2-40B4-BE49-F238E27FC236}">
                    <a16:creationId xmlns:a16="http://schemas.microsoft.com/office/drawing/2014/main" id="{920510F8-FE3C-3E46-8E43-6ABB2B800F1A}"/>
                  </a:ext>
                </a:extLst>
              </p:cNvPr>
              <p:cNvPicPr/>
              <p:nvPr/>
            </p:nvPicPr>
            <p:blipFill>
              <a:blip r:embed="rId12"/>
              <a:stretch>
                <a:fillRect/>
              </a:stretch>
            </p:blipFill>
            <p:spPr>
              <a:xfrm>
                <a:off x="264535" y="4088410"/>
                <a:ext cx="4030560" cy="83520"/>
              </a:xfrm>
              <a:prstGeom prst="rect">
                <a:avLst/>
              </a:prstGeom>
            </p:spPr>
          </p:pic>
        </mc:Fallback>
      </mc:AlternateContent>
    </p:spTree>
    <p:extLst>
      <p:ext uri="{BB962C8B-B14F-4D97-AF65-F5344CB8AC3E}">
        <p14:creationId xmlns:p14="http://schemas.microsoft.com/office/powerpoint/2010/main" val="104165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3B920DDD-6370-984A-ACB7-FE0517BE86C1}"/>
              </a:ext>
            </a:extLst>
          </p:cNvPr>
          <p:cNvSpPr>
            <a:spLocks noGrp="1"/>
          </p:cNvSpPr>
          <p:nvPr>
            <p:ph type="title"/>
          </p:nvPr>
        </p:nvSpPr>
        <p:spPr/>
        <p:txBody>
          <a:bodyPr/>
          <a:lstStyle/>
          <a:p>
            <a:r>
              <a:rPr lang="en-US" altLang="it-IT">
                <a:latin typeface="Comic Sans MS" panose="030F0902030302020204" pitchFamily="66" charset="0"/>
                <a:ea typeface="ＭＳ Ｐゴシック" panose="020B0600070205080204" pitchFamily="34" charset="-128"/>
              </a:rPr>
              <a:t>Quali interazioni?</a:t>
            </a:r>
          </a:p>
        </p:txBody>
      </p:sp>
      <p:pic>
        <p:nvPicPr>
          <p:cNvPr id="7" name="Immagine 6">
            <a:extLst>
              <a:ext uri="{FF2B5EF4-FFF2-40B4-BE49-F238E27FC236}">
                <a16:creationId xmlns:a16="http://schemas.microsoft.com/office/drawing/2014/main" id="{146EA8B9-25EC-9F41-9ADA-36F5104D2A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
            <a:ext cx="6324600" cy="626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C692CB87-BD31-234D-B07E-FB3A383F4EF0}"/>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780847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contenuto 2">
            <a:extLst>
              <a:ext uri="{FF2B5EF4-FFF2-40B4-BE49-F238E27FC236}">
                <a16:creationId xmlns:a16="http://schemas.microsoft.com/office/drawing/2014/main" id="{9882E2B4-776E-0F46-8343-9D1F4DA0C994}"/>
              </a:ext>
            </a:extLst>
          </p:cNvPr>
          <p:cNvSpPr>
            <a:spLocks noGrp="1"/>
          </p:cNvSpPr>
          <p:nvPr>
            <p:ph idx="1"/>
          </p:nvPr>
        </p:nvSpPr>
        <p:spPr>
          <a:xfrm>
            <a:off x="4876800" y="1268760"/>
            <a:ext cx="4114800" cy="5472608"/>
          </a:xfrm>
          <a:solidFill>
            <a:schemeClr val="bg1"/>
          </a:solidFill>
          <a:ln w="12700">
            <a:solidFill>
              <a:schemeClr val="tx1"/>
            </a:solidFill>
          </a:ln>
        </p:spPr>
        <p:txBody>
          <a:bodyPr>
            <a:noAutofit/>
          </a:bodyPr>
          <a:lstStyle/>
          <a:p>
            <a:pPr>
              <a:buFontTx/>
              <a:buNone/>
            </a:pPr>
            <a:r>
              <a:rPr lang="en-GB" altLang="it-IT" sz="1400" dirty="0">
                <a:solidFill>
                  <a:srgbClr val="FF0000"/>
                </a:solidFill>
                <a:latin typeface="Palatino" pitchFamily="2" charset="77"/>
                <a:ea typeface="Palatino" pitchFamily="2" charset="77"/>
              </a:rPr>
              <a:t>How can a bacterially induced mating preference, as described here, contribute to speciation and evolution in nature? </a:t>
            </a:r>
          </a:p>
          <a:p>
            <a:pPr>
              <a:buFontTx/>
              <a:buNone/>
            </a:pPr>
            <a:endParaRPr lang="en-GB" altLang="it-IT" sz="1400" dirty="0">
              <a:solidFill>
                <a:srgbClr val="FF0000"/>
              </a:solidFill>
              <a:latin typeface="Palatino" pitchFamily="2" charset="77"/>
              <a:ea typeface="Palatino" pitchFamily="2" charset="77"/>
            </a:endParaRPr>
          </a:p>
          <a:p>
            <a:pPr>
              <a:buFontTx/>
              <a:buNone/>
            </a:pPr>
            <a:r>
              <a:rPr lang="en-GB" altLang="it-IT" sz="1400" dirty="0">
                <a:solidFill>
                  <a:srgbClr val="FF0000"/>
                </a:solidFill>
                <a:latin typeface="Palatino" pitchFamily="2" charset="77"/>
                <a:ea typeface="Palatino" pitchFamily="2" charset="77"/>
              </a:rPr>
              <a:t>One possibility is that, in the natural world, multiple environmental factors act synergistically to differentiate the microbiota and strengthen the homogamic mating preference.</a:t>
            </a:r>
          </a:p>
          <a:p>
            <a:pPr>
              <a:buFontTx/>
              <a:buNone/>
            </a:pPr>
            <a:endParaRPr lang="en-GB" altLang="it-IT" sz="1400" dirty="0">
              <a:solidFill>
                <a:srgbClr val="FF0000"/>
              </a:solidFill>
              <a:latin typeface="Palatino" pitchFamily="2" charset="77"/>
              <a:ea typeface="Palatino" pitchFamily="2" charset="77"/>
            </a:endParaRPr>
          </a:p>
          <a:p>
            <a:pPr>
              <a:buFontTx/>
              <a:buNone/>
            </a:pPr>
            <a:r>
              <a:rPr lang="en-GB" altLang="it-IT" sz="1400" dirty="0">
                <a:solidFill>
                  <a:srgbClr val="FF0000"/>
                </a:solidFill>
                <a:latin typeface="Palatino" pitchFamily="2" charset="77"/>
                <a:ea typeface="Palatino" pitchFamily="2" charset="77"/>
              </a:rPr>
              <a:t> For example, it is reasonable to assume that fly populations living on different nutrients will be, at least to some extent, geographically separated.</a:t>
            </a:r>
          </a:p>
          <a:p>
            <a:pPr>
              <a:buFontTx/>
              <a:buNone/>
            </a:pPr>
            <a:endParaRPr lang="en-GB" altLang="it-IT" sz="1400" dirty="0">
              <a:solidFill>
                <a:srgbClr val="FF0000"/>
              </a:solidFill>
              <a:latin typeface="Palatino" pitchFamily="2" charset="77"/>
              <a:ea typeface="Palatino" pitchFamily="2" charset="77"/>
            </a:endParaRPr>
          </a:p>
          <a:p>
            <a:pPr>
              <a:buFontTx/>
              <a:buNone/>
            </a:pPr>
            <a:r>
              <a:rPr lang="en-GB" altLang="it-IT" sz="1400" dirty="0">
                <a:solidFill>
                  <a:srgbClr val="FF0000"/>
                </a:solidFill>
                <a:latin typeface="Palatino" pitchFamily="2" charset="77"/>
                <a:ea typeface="Palatino" pitchFamily="2" charset="77"/>
              </a:rPr>
              <a:t>The combination of partial geographic separation and diet-induced mating preference would reduce interbreeding of the populations. Slower changes in the host genome could further enhance the mating preference.</a:t>
            </a:r>
          </a:p>
          <a:p>
            <a:pPr>
              <a:buFontTx/>
              <a:buNone/>
            </a:pPr>
            <a:endParaRPr lang="en-GB" altLang="it-IT" sz="1400" dirty="0">
              <a:solidFill>
                <a:srgbClr val="FF0000"/>
              </a:solidFill>
              <a:latin typeface="Palatino" pitchFamily="2" charset="77"/>
              <a:ea typeface="Palatino" pitchFamily="2" charset="77"/>
            </a:endParaRPr>
          </a:p>
          <a:p>
            <a:pPr>
              <a:buFontTx/>
              <a:buNone/>
            </a:pPr>
            <a:r>
              <a:rPr lang="en-GB" altLang="it-IT" sz="1400" dirty="0">
                <a:solidFill>
                  <a:srgbClr val="FF0000"/>
                </a:solidFill>
                <a:latin typeface="Palatino" pitchFamily="2" charset="77"/>
                <a:ea typeface="Palatino" pitchFamily="2" charset="77"/>
              </a:rPr>
              <a:t> The stronger the mating preference, the greater the chance that two populations will become sexually isolated.</a:t>
            </a:r>
          </a:p>
        </p:txBody>
      </p:sp>
      <p:pic>
        <p:nvPicPr>
          <p:cNvPr id="28675" name="Immagine 3">
            <a:extLst>
              <a:ext uri="{FF2B5EF4-FFF2-40B4-BE49-F238E27FC236}">
                <a16:creationId xmlns:a16="http://schemas.microsoft.com/office/drawing/2014/main" id="{0F862E63-BC1B-8E42-B9B8-3181A8007F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83147"/>
            <a:ext cx="4392021" cy="42101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F4BF8D33-571B-314F-A99F-99377978B3F2}"/>
              </a:ext>
            </a:extLst>
          </p:cNvPr>
          <p:cNvPicPr>
            <a:picLocks noChangeAspect="1"/>
          </p:cNvPicPr>
          <p:nvPr/>
        </p:nvPicPr>
        <p:blipFill>
          <a:blip r:embed="rId3"/>
          <a:srcRect/>
          <a:stretch>
            <a:fillRect/>
          </a:stretch>
        </p:blipFill>
        <p:spPr bwMode="auto">
          <a:xfrm>
            <a:off x="1676400" y="152400"/>
            <a:ext cx="5440362" cy="9890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magine 5">
            <a:extLst>
              <a:ext uri="{FF2B5EF4-FFF2-40B4-BE49-F238E27FC236}">
                <a16:creationId xmlns:a16="http://schemas.microsoft.com/office/drawing/2014/main" id="{DCF644ED-0CCB-DB4B-B66D-2C381B60B288}"/>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121509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4">
            <a:extLst>
              <a:ext uri="{FF2B5EF4-FFF2-40B4-BE49-F238E27FC236}">
                <a16:creationId xmlns:a16="http://schemas.microsoft.com/office/drawing/2014/main" id="{C8463ABC-CBEC-5642-BD54-46278F8261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6127750" cy="288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Immagine 5">
            <a:extLst>
              <a:ext uri="{FF2B5EF4-FFF2-40B4-BE49-F238E27FC236}">
                <a16:creationId xmlns:a16="http://schemas.microsoft.com/office/drawing/2014/main" id="{A2D225DB-7C87-7847-8D8A-190F1FC89C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52800"/>
            <a:ext cx="3741738" cy="316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Immagine 6">
            <a:extLst>
              <a:ext uri="{FF2B5EF4-FFF2-40B4-BE49-F238E27FC236}">
                <a16:creationId xmlns:a16="http://schemas.microsoft.com/office/drawing/2014/main" id="{12992475-C56D-C441-8295-4542118FD2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429000"/>
            <a:ext cx="3344863" cy="200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94E4D821-43EA-EB46-AFAB-E78E27498E28}"/>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1798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magine 3">
            <a:extLst>
              <a:ext uri="{FF2B5EF4-FFF2-40B4-BE49-F238E27FC236}">
                <a16:creationId xmlns:a16="http://schemas.microsoft.com/office/drawing/2014/main" id="{D94A89A0-A74E-0546-88B5-CA5DB169F8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1981200"/>
            <a:ext cx="5330825" cy="4737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AA702044-E7B9-304B-A72A-60DCF70C2AAA}"/>
              </a:ext>
            </a:extLst>
          </p:cNvPr>
          <p:cNvPicPr>
            <a:picLocks noChangeAspect="1"/>
          </p:cNvPicPr>
          <p:nvPr/>
        </p:nvPicPr>
        <p:blipFill>
          <a:blip r:embed="rId3"/>
          <a:srcRect/>
          <a:stretch>
            <a:fillRect/>
          </a:stretch>
        </p:blipFill>
        <p:spPr bwMode="auto">
          <a:xfrm>
            <a:off x="2209800" y="457200"/>
            <a:ext cx="5486400" cy="8413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4820" name="Immagine 5">
            <a:extLst>
              <a:ext uri="{FF2B5EF4-FFF2-40B4-BE49-F238E27FC236}">
                <a16:creationId xmlns:a16="http://schemas.microsoft.com/office/drawing/2014/main" id="{6AC9E7CB-0057-534A-A738-D6F67405B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1950" y="2667000"/>
            <a:ext cx="24320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41D25BF-D42E-2546-9EC6-ED436C592879}"/>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1203846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asellaDiTesto 6">
            <a:extLst>
              <a:ext uri="{FF2B5EF4-FFF2-40B4-BE49-F238E27FC236}">
                <a16:creationId xmlns:a16="http://schemas.microsoft.com/office/drawing/2014/main" id="{2303BBB8-1599-6247-BAFA-1FF7A0415B42}"/>
              </a:ext>
            </a:extLst>
          </p:cNvPr>
          <p:cNvSpPr txBox="1">
            <a:spLocks noChangeArrowheads="1"/>
          </p:cNvSpPr>
          <p:nvPr/>
        </p:nvSpPr>
        <p:spPr bwMode="auto">
          <a:xfrm>
            <a:off x="5638800" y="3861048"/>
            <a:ext cx="3048000" cy="1815882"/>
          </a:xfrm>
          <a:prstGeom prst="rect">
            <a:avLst/>
          </a:prstGeom>
          <a:solidFill>
            <a:schemeClr val="bg1"/>
          </a:solidFill>
          <a:ln w="9525">
            <a:solidFill>
              <a:schemeClr val="tx1"/>
            </a:solid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000" b="1" dirty="0" err="1">
                <a:latin typeface="Palatino" pitchFamily="2" charset="77"/>
                <a:ea typeface="Palatino" pitchFamily="2" charset="77"/>
              </a:rPr>
              <a:t>But</a:t>
            </a:r>
            <a:r>
              <a:rPr lang="it-IT" altLang="it-IT" sz="2000" b="1" dirty="0">
                <a:latin typeface="Palatino" pitchFamily="2" charset="77"/>
                <a:ea typeface="Palatino" pitchFamily="2" charset="77"/>
              </a:rPr>
              <a:t>… </a:t>
            </a:r>
            <a:r>
              <a:rPr lang="it-IT" altLang="it-IT" sz="2000" b="1" dirty="0" err="1">
                <a:latin typeface="Palatino" pitchFamily="2" charset="77"/>
                <a:ea typeface="Palatino" pitchFamily="2" charset="77"/>
              </a:rPr>
              <a:t>insects</a:t>
            </a:r>
            <a:r>
              <a:rPr lang="it-IT" altLang="it-IT" sz="2000" b="1" dirty="0">
                <a:latin typeface="Palatino" pitchFamily="2" charset="77"/>
                <a:ea typeface="Palatino" pitchFamily="2" charset="77"/>
              </a:rPr>
              <a:t> </a:t>
            </a:r>
            <a:r>
              <a:rPr lang="it-IT" altLang="it-IT" sz="2000" b="1" dirty="0" err="1">
                <a:solidFill>
                  <a:srgbClr val="FF0000"/>
                </a:solidFill>
                <a:latin typeface="Palatino" pitchFamily="2" charset="77"/>
                <a:ea typeface="Palatino" pitchFamily="2" charset="77"/>
              </a:rPr>
              <a:t>recycle</a:t>
            </a:r>
            <a:r>
              <a:rPr lang="it-IT" altLang="it-IT" sz="2000" b="1" dirty="0">
                <a:solidFill>
                  <a:srgbClr val="FF0000"/>
                </a:solidFill>
                <a:latin typeface="Palatino" pitchFamily="2" charset="77"/>
                <a:ea typeface="Palatino" pitchFamily="2" charset="77"/>
              </a:rPr>
              <a:t> </a:t>
            </a:r>
            <a:r>
              <a:rPr lang="it-IT" altLang="it-IT" sz="2000" b="1" dirty="0" err="1">
                <a:latin typeface="Palatino" pitchFamily="2" charset="77"/>
                <a:ea typeface="Palatino" pitchFamily="2" charset="77"/>
              </a:rPr>
              <a:t>endosymbionts</a:t>
            </a:r>
            <a:r>
              <a:rPr lang="it-IT" altLang="it-IT" sz="2000" b="1" dirty="0">
                <a:latin typeface="Palatino" pitchFamily="2" charset="77"/>
                <a:ea typeface="Palatino" pitchFamily="2" charset="77"/>
              </a:rPr>
              <a:t> </a:t>
            </a:r>
            <a:r>
              <a:rPr lang="it-IT" altLang="it-IT" sz="2000" b="1" dirty="0" err="1">
                <a:latin typeface="Palatino" pitchFamily="2" charset="77"/>
                <a:ea typeface="Palatino" pitchFamily="2" charset="77"/>
              </a:rPr>
              <a:t>when</a:t>
            </a:r>
            <a:r>
              <a:rPr lang="it-IT" altLang="it-IT" sz="2000" b="1" dirty="0">
                <a:latin typeface="Palatino" pitchFamily="2" charset="77"/>
                <a:ea typeface="Palatino" pitchFamily="2" charset="77"/>
              </a:rPr>
              <a:t> the benefit no </a:t>
            </a:r>
            <a:r>
              <a:rPr lang="it-IT" altLang="it-IT" sz="2000" b="1" dirty="0" err="1">
                <a:latin typeface="Palatino" pitchFamily="2" charset="77"/>
                <a:ea typeface="Palatino" pitchFamily="2" charset="77"/>
              </a:rPr>
              <a:t>longer</a:t>
            </a:r>
            <a:r>
              <a:rPr lang="it-IT" altLang="it-IT" sz="2000" b="1" dirty="0">
                <a:latin typeface="Palatino" pitchFamily="2" charset="77"/>
                <a:ea typeface="Palatino" pitchFamily="2" charset="77"/>
              </a:rPr>
              <a:t> </a:t>
            </a:r>
            <a:r>
              <a:rPr lang="it-IT" altLang="it-IT" sz="2000" b="1" dirty="0" err="1">
                <a:latin typeface="Palatino" pitchFamily="2" charset="77"/>
                <a:ea typeface="Palatino" pitchFamily="2" charset="77"/>
              </a:rPr>
              <a:t>occurs</a:t>
            </a:r>
            <a:endParaRPr lang="it-IT" altLang="it-IT" sz="1600" b="1" dirty="0">
              <a:latin typeface="Palatino" pitchFamily="2" charset="77"/>
              <a:ea typeface="Palatino" pitchFamily="2" charset="77"/>
            </a:endParaRPr>
          </a:p>
          <a:p>
            <a:pPr eaLnBrk="1" hangingPunct="1"/>
            <a:endParaRPr lang="it-IT" altLang="it-IT" sz="1600" b="1" dirty="0">
              <a:latin typeface="Comic Sans MS" panose="030F0902030302020204" pitchFamily="66" charset="0"/>
            </a:endParaRPr>
          </a:p>
          <a:p>
            <a:pPr eaLnBrk="1" hangingPunct="1"/>
            <a:endParaRPr lang="en-US" altLang="it-IT" sz="1600" i="1" dirty="0">
              <a:solidFill>
                <a:srgbClr val="404040"/>
              </a:solidFill>
              <a:latin typeface="Comic Sans MS" panose="030F0902030302020204" pitchFamily="66" charset="0"/>
            </a:endParaRPr>
          </a:p>
        </p:txBody>
      </p:sp>
      <p:pic>
        <p:nvPicPr>
          <p:cNvPr id="6" name="Immagine 5">
            <a:extLst>
              <a:ext uri="{FF2B5EF4-FFF2-40B4-BE49-F238E27FC236}">
                <a16:creationId xmlns:a16="http://schemas.microsoft.com/office/drawing/2014/main" id="{BDDE4EC2-1481-3846-B4AE-C72005C0241A}"/>
              </a:ext>
            </a:extLst>
          </p:cNvPr>
          <p:cNvPicPr>
            <a:picLocks noChangeAspect="1"/>
          </p:cNvPicPr>
          <p:nvPr/>
        </p:nvPicPr>
        <p:blipFill>
          <a:blip r:embed="rId3"/>
          <a:stretch>
            <a:fillRect/>
          </a:stretch>
        </p:blipFill>
        <p:spPr>
          <a:xfrm>
            <a:off x="1371599" y="1895318"/>
            <a:ext cx="3429001" cy="19908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magine 7">
            <a:extLst>
              <a:ext uri="{FF2B5EF4-FFF2-40B4-BE49-F238E27FC236}">
                <a16:creationId xmlns:a16="http://schemas.microsoft.com/office/drawing/2014/main" id="{072CC4B5-ED5B-184F-B8C9-4F7F926D30FC}"/>
              </a:ext>
            </a:extLst>
          </p:cNvPr>
          <p:cNvPicPr>
            <a:picLocks noChangeAspect="1"/>
          </p:cNvPicPr>
          <p:nvPr/>
        </p:nvPicPr>
        <p:blipFill>
          <a:blip r:embed="rId4"/>
          <a:stretch>
            <a:fillRect/>
          </a:stretch>
        </p:blipFill>
        <p:spPr>
          <a:xfrm>
            <a:off x="1295400" y="4038600"/>
            <a:ext cx="3528622" cy="2438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magine 9">
            <a:extLst>
              <a:ext uri="{FF2B5EF4-FFF2-40B4-BE49-F238E27FC236}">
                <a16:creationId xmlns:a16="http://schemas.microsoft.com/office/drawing/2014/main" id="{FFF7DCA1-0939-3D4A-A850-2DE5708CEA08}"/>
              </a:ext>
            </a:extLst>
          </p:cNvPr>
          <p:cNvPicPr>
            <a:picLocks noChangeAspect="1"/>
          </p:cNvPicPr>
          <p:nvPr/>
        </p:nvPicPr>
        <p:blipFill>
          <a:blip r:embed="rId5"/>
          <a:stretch>
            <a:fillRect/>
          </a:stretch>
        </p:blipFill>
        <p:spPr>
          <a:xfrm>
            <a:off x="5029200" y="1981200"/>
            <a:ext cx="3984689" cy="1600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6871" name="Immagine 6">
            <a:extLst>
              <a:ext uri="{FF2B5EF4-FFF2-40B4-BE49-F238E27FC236}">
                <a16:creationId xmlns:a16="http://schemas.microsoft.com/office/drawing/2014/main" id="{43D10168-0FA4-3640-91F4-657DC945DF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2850" y="5410200"/>
            <a:ext cx="4044950" cy="838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17725301-1A86-4644-BCB3-617264B0A01C}"/>
              </a:ext>
            </a:extLst>
          </p:cNvPr>
          <p:cNvSpPr/>
          <p:nvPr/>
        </p:nvSpPr>
        <p:spPr>
          <a:xfrm>
            <a:off x="1475656" y="404664"/>
            <a:ext cx="6984776" cy="523220"/>
          </a:xfrm>
          <a:prstGeom prst="rect">
            <a:avLst/>
          </a:prstGeom>
          <a:solidFill>
            <a:schemeClr val="bg1"/>
          </a:solidFill>
          <a:ln w="12700">
            <a:solidFill>
              <a:schemeClr val="tx1"/>
            </a:solidFill>
          </a:ln>
        </p:spPr>
        <p:txBody>
          <a:bodyPr wrap="square">
            <a:spAutoFit/>
          </a:bodyPr>
          <a:lstStyle/>
          <a:p>
            <a:pPr algn="ctr"/>
            <a:r>
              <a:rPr lang="it-IT" sz="2800" dirty="0">
                <a:latin typeface="Palatino" pitchFamily="2" charset="77"/>
                <a:ea typeface="Palatino" pitchFamily="2" charset="77"/>
              </a:rPr>
              <a:t>The </a:t>
            </a:r>
            <a:r>
              <a:rPr lang="it-IT" sz="2800" dirty="0" err="1">
                <a:latin typeface="Palatino" pitchFamily="2" charset="77"/>
                <a:ea typeface="Palatino" pitchFamily="2" charset="77"/>
              </a:rPr>
              <a:t>symbionts</a:t>
            </a:r>
            <a:r>
              <a:rPr lang="it-IT" sz="2800" dirty="0">
                <a:latin typeface="Palatino" pitchFamily="2" charset="77"/>
                <a:ea typeface="Palatino" pitchFamily="2" charset="77"/>
              </a:rPr>
              <a:t> "</a:t>
            </a:r>
            <a:r>
              <a:rPr lang="it-IT" sz="2800" dirty="0" err="1">
                <a:latin typeface="Palatino" pitchFamily="2" charset="77"/>
                <a:ea typeface="Palatino" pitchFamily="2" charset="77"/>
              </a:rPr>
              <a:t>know</a:t>
            </a:r>
            <a:r>
              <a:rPr lang="it-IT" sz="2800" dirty="0">
                <a:latin typeface="Palatino" pitchFamily="2" charset="77"/>
                <a:ea typeface="Palatino" pitchFamily="2" charset="77"/>
              </a:rPr>
              <a:t>" to </a:t>
            </a:r>
            <a:r>
              <a:rPr lang="it-IT" sz="2800" dirty="0" err="1">
                <a:latin typeface="Palatino" pitchFamily="2" charset="77"/>
                <a:ea typeface="Palatino" pitchFamily="2" charset="77"/>
              </a:rPr>
              <a:t>protect</a:t>
            </a:r>
            <a:r>
              <a:rPr lang="it-IT" sz="2800" dirty="0">
                <a:latin typeface="Palatino" pitchFamily="2" charset="77"/>
                <a:ea typeface="Palatino" pitchFamily="2" charset="77"/>
              </a:rPr>
              <a:t> the </a:t>
            </a:r>
            <a:r>
              <a:rPr lang="it-IT" sz="2800" dirty="0" err="1">
                <a:latin typeface="Palatino" pitchFamily="2" charset="77"/>
                <a:ea typeface="Palatino" pitchFamily="2" charset="77"/>
              </a:rPr>
              <a:t>host</a:t>
            </a:r>
            <a:r>
              <a:rPr lang="it-IT" sz="2800" dirty="0">
                <a:latin typeface="Palatino" pitchFamily="2" charset="77"/>
                <a:ea typeface="Palatino" pitchFamily="2" charset="77"/>
              </a:rPr>
              <a:t> </a:t>
            </a:r>
            <a:endParaRPr lang="en-US" altLang="it-IT" sz="2800" dirty="0">
              <a:latin typeface="Palatino" pitchFamily="2" charset="77"/>
              <a:ea typeface="Palatino" pitchFamily="2" charset="77"/>
            </a:endParaRPr>
          </a:p>
        </p:txBody>
      </p:sp>
      <p:pic>
        <p:nvPicPr>
          <p:cNvPr id="11" name="Immagine 10">
            <a:extLst>
              <a:ext uri="{FF2B5EF4-FFF2-40B4-BE49-F238E27FC236}">
                <a16:creationId xmlns:a16="http://schemas.microsoft.com/office/drawing/2014/main" id="{7177EB91-4FF1-ED44-A7A7-CDB8F16B8D00}"/>
              </a:ext>
            </a:extLst>
          </p:cNvPr>
          <p:cNvPicPr>
            <a:picLocks noChangeAspect="1"/>
          </p:cNvPicPr>
          <p:nvPr/>
        </p:nvPicPr>
        <p:blipFill>
          <a:blip r:embed="rId7"/>
          <a:stretch>
            <a:fillRect/>
          </a:stretch>
        </p:blipFill>
        <p:spPr>
          <a:xfrm>
            <a:off x="-20621" y="0"/>
            <a:ext cx="990600" cy="990600"/>
          </a:xfrm>
          <a:prstGeom prst="rect">
            <a:avLst/>
          </a:prstGeom>
          <a:ln>
            <a:noFill/>
          </a:ln>
          <a:effectLst>
            <a:softEdge rad="112500"/>
          </a:effectLst>
        </p:spPr>
      </p:pic>
    </p:spTree>
    <p:extLst>
      <p:ext uri="{BB962C8B-B14F-4D97-AF65-F5344CB8AC3E}">
        <p14:creationId xmlns:p14="http://schemas.microsoft.com/office/powerpoint/2010/main" val="1605357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asellaDiTesto 3">
            <a:extLst>
              <a:ext uri="{FF2B5EF4-FFF2-40B4-BE49-F238E27FC236}">
                <a16:creationId xmlns:a16="http://schemas.microsoft.com/office/drawing/2014/main" id="{FE1BAE38-C4E4-A840-BAAF-2FA3A2B0B6E8}"/>
              </a:ext>
            </a:extLst>
          </p:cNvPr>
          <p:cNvSpPr txBox="1">
            <a:spLocks noChangeArrowheads="1"/>
          </p:cNvSpPr>
          <p:nvPr/>
        </p:nvSpPr>
        <p:spPr bwMode="auto">
          <a:xfrm>
            <a:off x="1908001" y="101211"/>
            <a:ext cx="6048375" cy="708025"/>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it-IT" sz="4000" b="1" dirty="0">
                <a:latin typeface="Palatino" pitchFamily="2" charset="77"/>
                <a:ea typeface="Palatino" pitchFamily="2" charset="77"/>
              </a:rPr>
              <a:t>Symbiotic Control</a:t>
            </a:r>
          </a:p>
        </p:txBody>
      </p:sp>
      <p:sp>
        <p:nvSpPr>
          <p:cNvPr id="33795" name="CasellaDiTesto 4">
            <a:extLst>
              <a:ext uri="{FF2B5EF4-FFF2-40B4-BE49-F238E27FC236}">
                <a16:creationId xmlns:a16="http://schemas.microsoft.com/office/drawing/2014/main" id="{4F7F8D2E-6E1F-8143-884E-C64C5DA0045C}"/>
              </a:ext>
            </a:extLst>
          </p:cNvPr>
          <p:cNvSpPr txBox="1">
            <a:spLocks noChangeArrowheads="1"/>
          </p:cNvSpPr>
          <p:nvPr/>
        </p:nvSpPr>
        <p:spPr bwMode="auto">
          <a:xfrm>
            <a:off x="1600200" y="1016069"/>
            <a:ext cx="7004050" cy="2308324"/>
          </a:xfrm>
          <a:prstGeom prst="rect">
            <a:avLst/>
          </a:prstGeom>
          <a:solidFill>
            <a:schemeClr val="bg1"/>
          </a:solidFill>
          <a:ln w="12700">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it-IT" sz="1800" dirty="0" err="1">
                <a:solidFill>
                  <a:srgbClr val="FF0000"/>
                </a:solidFill>
                <a:latin typeface="Palatino" pitchFamily="2" charset="77"/>
                <a:ea typeface="Palatino" pitchFamily="2" charset="77"/>
              </a:rPr>
              <a:t>Current</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advances</a:t>
            </a:r>
            <a:r>
              <a:rPr lang="it-IT" altLang="it-IT" sz="1800" dirty="0">
                <a:solidFill>
                  <a:srgbClr val="FF0000"/>
                </a:solidFill>
                <a:latin typeface="Palatino" pitchFamily="2" charset="77"/>
                <a:ea typeface="Palatino" pitchFamily="2" charset="77"/>
              </a:rPr>
              <a:t> in </a:t>
            </a:r>
            <a:r>
              <a:rPr lang="it-IT" altLang="it-IT" sz="1800" dirty="0" err="1">
                <a:solidFill>
                  <a:srgbClr val="FF0000"/>
                </a:solidFill>
                <a:latin typeface="Palatino" pitchFamily="2" charset="77"/>
                <a:ea typeface="Palatino" pitchFamily="2" charset="77"/>
              </a:rPr>
              <a:t>understanding</a:t>
            </a:r>
            <a:r>
              <a:rPr lang="it-IT" altLang="it-IT" sz="1800" dirty="0">
                <a:solidFill>
                  <a:srgbClr val="FF0000"/>
                </a:solidFill>
                <a:latin typeface="Palatino" pitchFamily="2" charset="77"/>
                <a:ea typeface="Palatino" pitchFamily="2" charset="77"/>
              </a:rPr>
              <a:t> the </a:t>
            </a:r>
            <a:r>
              <a:rPr lang="it-IT" altLang="it-IT" sz="1800" dirty="0" err="1">
                <a:solidFill>
                  <a:srgbClr val="FF0000"/>
                </a:solidFill>
                <a:latin typeface="Palatino" pitchFamily="2" charset="77"/>
                <a:ea typeface="Palatino" pitchFamily="2" charset="77"/>
              </a:rPr>
              <a:t>relationships</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between</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microbiota</a:t>
            </a:r>
            <a:r>
              <a:rPr lang="it-IT" altLang="it-IT" sz="1800" dirty="0">
                <a:solidFill>
                  <a:srgbClr val="FF0000"/>
                </a:solidFill>
                <a:latin typeface="Palatino" pitchFamily="2" charset="77"/>
                <a:ea typeface="Palatino" pitchFamily="2" charset="77"/>
              </a:rPr>
              <a:t> and </a:t>
            </a:r>
            <a:r>
              <a:rPr lang="it-IT" altLang="it-IT" sz="1800" dirty="0" err="1">
                <a:solidFill>
                  <a:srgbClr val="FF0000"/>
                </a:solidFill>
                <a:latin typeface="Palatino" pitchFamily="2" charset="77"/>
                <a:ea typeface="Palatino" pitchFamily="2" charset="77"/>
              </a:rPr>
              <a:t>vectors</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could</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have</a:t>
            </a:r>
            <a:r>
              <a:rPr lang="it-IT" altLang="it-IT" sz="1800" dirty="0">
                <a:solidFill>
                  <a:srgbClr val="FF0000"/>
                </a:solidFill>
                <a:latin typeface="Palatino" pitchFamily="2" charset="77"/>
                <a:ea typeface="Palatino" pitchFamily="2" charset="77"/>
              </a:rPr>
              <a:t> a major impact on:</a:t>
            </a:r>
          </a:p>
          <a:p>
            <a:pPr algn="just" eaLnBrk="1" hangingPunct="1"/>
            <a:endParaRPr lang="it-IT" altLang="it-IT" sz="1800" dirty="0">
              <a:solidFill>
                <a:srgbClr val="FF0000"/>
              </a:solidFill>
              <a:latin typeface="Palatino" pitchFamily="2" charset="77"/>
              <a:ea typeface="Palatino" pitchFamily="2" charset="77"/>
            </a:endParaRPr>
          </a:p>
          <a:p>
            <a:pPr algn="just" eaLnBrk="1" hangingPunct="1"/>
            <a:r>
              <a:rPr lang="it-IT" altLang="it-IT" sz="1800" dirty="0">
                <a:solidFill>
                  <a:srgbClr val="FF0000"/>
                </a:solidFill>
                <a:latin typeface="Palatino" pitchFamily="2" charset="77"/>
                <a:ea typeface="Palatino" pitchFamily="2" charset="77"/>
              </a:rPr>
              <a:t> i) a </a:t>
            </a:r>
            <a:r>
              <a:rPr lang="it-IT" altLang="it-IT" sz="1800" dirty="0" err="1">
                <a:solidFill>
                  <a:srgbClr val="FF0000"/>
                </a:solidFill>
                <a:latin typeface="Palatino" pitchFamily="2" charset="77"/>
                <a:ea typeface="Palatino" pitchFamily="2" charset="77"/>
              </a:rPr>
              <a:t>better</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understanding</a:t>
            </a:r>
            <a:r>
              <a:rPr lang="it-IT" altLang="it-IT" sz="1800" dirty="0">
                <a:solidFill>
                  <a:srgbClr val="FF0000"/>
                </a:solidFill>
                <a:latin typeface="Palatino" pitchFamily="2" charset="77"/>
                <a:ea typeface="Palatino" pitchFamily="2" charset="77"/>
              </a:rPr>
              <a:t> of some traits of mosquito </a:t>
            </a:r>
            <a:r>
              <a:rPr lang="it-IT" altLang="it-IT" sz="1800" dirty="0" err="1">
                <a:solidFill>
                  <a:srgbClr val="FF0000"/>
                </a:solidFill>
                <a:latin typeface="Palatino" pitchFamily="2" charset="77"/>
                <a:ea typeface="Palatino" pitchFamily="2" charset="77"/>
              </a:rPr>
              <a:t>biology</a:t>
            </a:r>
            <a:r>
              <a:rPr lang="it-IT" altLang="it-IT" sz="1800" dirty="0">
                <a:solidFill>
                  <a:srgbClr val="FF0000"/>
                </a:solidFill>
                <a:latin typeface="Palatino" pitchFamily="2" charset="77"/>
                <a:ea typeface="Palatino" pitchFamily="2" charset="77"/>
              </a:rPr>
              <a:t>;</a:t>
            </a:r>
          </a:p>
          <a:p>
            <a:pPr algn="just" eaLnBrk="1" hangingPunct="1"/>
            <a:r>
              <a:rPr lang="it-IT" altLang="it-IT" sz="1800" dirty="0">
                <a:solidFill>
                  <a:srgbClr val="FF0000"/>
                </a:solidFill>
                <a:latin typeface="Palatino" pitchFamily="2" charset="77"/>
                <a:ea typeface="Palatino" pitchFamily="2" charset="77"/>
              </a:rPr>
              <a:t> </a:t>
            </a:r>
          </a:p>
          <a:p>
            <a:pPr algn="just" eaLnBrk="1" hangingPunct="1"/>
            <a:r>
              <a:rPr lang="it-IT" altLang="it-IT" sz="1800" dirty="0">
                <a:solidFill>
                  <a:srgbClr val="FF0000"/>
                </a:solidFill>
                <a:latin typeface="Palatino" pitchFamily="2" charset="77"/>
                <a:ea typeface="Palatino" pitchFamily="2" charset="77"/>
              </a:rPr>
              <a:t>ii) the </a:t>
            </a:r>
            <a:r>
              <a:rPr lang="it-IT" altLang="it-IT" sz="1800" dirty="0" err="1">
                <a:solidFill>
                  <a:srgbClr val="FF0000"/>
                </a:solidFill>
                <a:latin typeface="Palatino" pitchFamily="2" charset="77"/>
                <a:ea typeface="Palatino" pitchFamily="2" charset="77"/>
              </a:rPr>
              <a:t>development</a:t>
            </a:r>
            <a:r>
              <a:rPr lang="it-IT" altLang="it-IT" sz="1800" dirty="0">
                <a:solidFill>
                  <a:srgbClr val="FF0000"/>
                </a:solidFill>
                <a:latin typeface="Palatino" pitchFamily="2" charset="77"/>
                <a:ea typeface="Palatino" pitchFamily="2" charset="77"/>
              </a:rPr>
              <a:t> of innovative control </a:t>
            </a:r>
            <a:r>
              <a:rPr lang="it-IT" altLang="it-IT" sz="1800" dirty="0" err="1">
                <a:solidFill>
                  <a:srgbClr val="FF0000"/>
                </a:solidFill>
                <a:latin typeface="Palatino" pitchFamily="2" charset="77"/>
                <a:ea typeface="Palatino" pitchFamily="2" charset="77"/>
              </a:rPr>
              <a:t>strategies</a:t>
            </a:r>
            <a:r>
              <a:rPr lang="it-IT" altLang="it-IT" sz="1800" dirty="0">
                <a:solidFill>
                  <a:srgbClr val="FF0000"/>
                </a:solidFill>
                <a:latin typeface="Palatino" pitchFamily="2" charset="77"/>
                <a:ea typeface="Palatino" pitchFamily="2" charset="77"/>
              </a:rPr>
              <a:t> for mosquito-</a:t>
            </a:r>
            <a:r>
              <a:rPr lang="it-IT" altLang="it-IT" sz="1800" dirty="0" err="1">
                <a:solidFill>
                  <a:srgbClr val="FF0000"/>
                </a:solidFill>
                <a:latin typeface="Palatino" pitchFamily="2" charset="77"/>
                <a:ea typeface="Palatino" pitchFamily="2" charset="77"/>
              </a:rPr>
              <a:t>borne</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diseases</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aimed</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at</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reducing</a:t>
            </a:r>
            <a:r>
              <a:rPr lang="it-IT" altLang="it-IT" sz="1800" dirty="0">
                <a:solidFill>
                  <a:srgbClr val="FF0000"/>
                </a:solidFill>
                <a:latin typeface="Palatino" pitchFamily="2" charset="77"/>
                <a:ea typeface="Palatino" pitchFamily="2" charset="77"/>
              </a:rPr>
              <a:t> the </a:t>
            </a:r>
            <a:r>
              <a:rPr lang="it-IT" altLang="it-IT" sz="1800" dirty="0" err="1">
                <a:solidFill>
                  <a:srgbClr val="FF0000"/>
                </a:solidFill>
                <a:latin typeface="Palatino" pitchFamily="2" charset="77"/>
                <a:ea typeface="Palatino" pitchFamily="2" charset="77"/>
              </a:rPr>
              <a:t>vector</a:t>
            </a:r>
            <a:r>
              <a:rPr lang="it-IT" altLang="it-IT" sz="1800" dirty="0">
                <a:solidFill>
                  <a:srgbClr val="FF0000"/>
                </a:solidFill>
                <a:latin typeface="Palatino" pitchFamily="2" charset="77"/>
                <a:ea typeface="Palatino" pitchFamily="2" charset="77"/>
              </a:rPr>
              <a:t> </a:t>
            </a:r>
            <a:r>
              <a:rPr lang="it-IT" altLang="it-IT" sz="1800" dirty="0" err="1">
                <a:solidFill>
                  <a:srgbClr val="FF0000"/>
                </a:solidFill>
                <a:latin typeface="Palatino" pitchFamily="2" charset="77"/>
                <a:ea typeface="Palatino" pitchFamily="2" charset="77"/>
              </a:rPr>
              <a:t>capacity</a:t>
            </a:r>
            <a:r>
              <a:rPr lang="it-IT" altLang="it-IT" sz="1800" dirty="0">
                <a:solidFill>
                  <a:srgbClr val="FF0000"/>
                </a:solidFill>
                <a:latin typeface="Palatino" pitchFamily="2" charset="77"/>
                <a:ea typeface="Palatino" pitchFamily="2" charset="77"/>
              </a:rPr>
              <a:t> of </a:t>
            </a:r>
            <a:r>
              <a:rPr lang="it-IT" altLang="it-IT" sz="1800" dirty="0" err="1">
                <a:solidFill>
                  <a:srgbClr val="FF0000"/>
                </a:solidFill>
                <a:latin typeface="Palatino" pitchFamily="2" charset="77"/>
                <a:ea typeface="Palatino" pitchFamily="2" charset="77"/>
              </a:rPr>
              <a:t>mosquitoes</a:t>
            </a:r>
            <a:r>
              <a:rPr lang="it-IT" altLang="it-IT" sz="1800" dirty="0">
                <a:solidFill>
                  <a:srgbClr val="FF0000"/>
                </a:solidFill>
                <a:latin typeface="Palatino" pitchFamily="2" charset="77"/>
                <a:ea typeface="Palatino" pitchFamily="2" charset="77"/>
              </a:rPr>
              <a:t> and / or </a:t>
            </a:r>
            <a:r>
              <a:rPr lang="it-IT" altLang="it-IT" sz="1800" dirty="0" err="1">
                <a:solidFill>
                  <a:srgbClr val="FF0000"/>
                </a:solidFill>
                <a:latin typeface="Palatino" pitchFamily="2" charset="77"/>
                <a:ea typeface="Palatino" pitchFamily="2" charset="77"/>
              </a:rPr>
              <a:t>inhibiting</a:t>
            </a:r>
            <a:r>
              <a:rPr lang="it-IT" altLang="it-IT" sz="1800" dirty="0">
                <a:solidFill>
                  <a:srgbClr val="FF0000"/>
                </a:solidFill>
                <a:latin typeface="Palatino" pitchFamily="2" charset="77"/>
                <a:ea typeface="Palatino" pitchFamily="2" charset="77"/>
              </a:rPr>
              <a:t> the </a:t>
            </a:r>
            <a:r>
              <a:rPr lang="it-IT" altLang="it-IT" sz="1800" dirty="0" err="1">
                <a:solidFill>
                  <a:srgbClr val="FF0000"/>
                </a:solidFill>
                <a:latin typeface="Palatino" pitchFamily="2" charset="77"/>
                <a:ea typeface="Palatino" pitchFamily="2" charset="77"/>
              </a:rPr>
              <a:t>transmission</a:t>
            </a:r>
            <a:r>
              <a:rPr lang="it-IT" altLang="it-IT" sz="1800" dirty="0">
                <a:solidFill>
                  <a:srgbClr val="FF0000"/>
                </a:solidFill>
                <a:latin typeface="Palatino" pitchFamily="2" charset="77"/>
                <a:ea typeface="Palatino" pitchFamily="2" charset="77"/>
              </a:rPr>
              <a:t> of the </a:t>
            </a:r>
            <a:r>
              <a:rPr lang="it-IT" altLang="it-IT" sz="1800" dirty="0" err="1">
                <a:solidFill>
                  <a:srgbClr val="FF0000"/>
                </a:solidFill>
                <a:latin typeface="Palatino" pitchFamily="2" charset="77"/>
                <a:ea typeface="Palatino" pitchFamily="2" charset="77"/>
              </a:rPr>
              <a:t>pathogen</a:t>
            </a:r>
            <a:r>
              <a:rPr lang="it-IT" altLang="it-IT" sz="1800" dirty="0">
                <a:solidFill>
                  <a:srgbClr val="FF0000"/>
                </a:solidFill>
                <a:latin typeface="Palatino" pitchFamily="2" charset="77"/>
                <a:ea typeface="Palatino" pitchFamily="2" charset="77"/>
              </a:rPr>
              <a:t>.</a:t>
            </a:r>
            <a:endParaRPr lang="en-US" altLang="it-IT" sz="1800" dirty="0">
              <a:solidFill>
                <a:srgbClr val="FF0000"/>
              </a:solidFill>
              <a:latin typeface="Palatino" pitchFamily="2" charset="77"/>
              <a:ea typeface="Palatino" pitchFamily="2" charset="77"/>
            </a:endParaRPr>
          </a:p>
        </p:txBody>
      </p:sp>
      <p:sp>
        <p:nvSpPr>
          <p:cNvPr id="6" name="Freccia a destra con strisce 5">
            <a:extLst>
              <a:ext uri="{FF2B5EF4-FFF2-40B4-BE49-F238E27FC236}">
                <a16:creationId xmlns:a16="http://schemas.microsoft.com/office/drawing/2014/main" id="{7D6D6675-0FDA-2C4E-946F-5F7DE491F83A}"/>
              </a:ext>
            </a:extLst>
          </p:cNvPr>
          <p:cNvSpPr/>
          <p:nvPr/>
        </p:nvSpPr>
        <p:spPr>
          <a:xfrm rot="5400000">
            <a:off x="3924300" y="4270444"/>
            <a:ext cx="1371600" cy="381000"/>
          </a:xfrm>
          <a:prstGeom prst="striped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Palatino" pitchFamily="2" charset="77"/>
              <a:ea typeface="Palatino" pitchFamily="2" charset="77"/>
              <a:cs typeface="Comic Sans MS"/>
            </a:endParaRPr>
          </a:p>
        </p:txBody>
      </p:sp>
      <p:sp>
        <p:nvSpPr>
          <p:cNvPr id="33797" name="CasellaDiTesto 6">
            <a:extLst>
              <a:ext uri="{FF2B5EF4-FFF2-40B4-BE49-F238E27FC236}">
                <a16:creationId xmlns:a16="http://schemas.microsoft.com/office/drawing/2014/main" id="{FEA661C1-55F4-7444-BF51-B1E4132A46ED}"/>
              </a:ext>
            </a:extLst>
          </p:cNvPr>
          <p:cNvSpPr txBox="1">
            <a:spLocks noChangeArrowheads="1"/>
          </p:cNvSpPr>
          <p:nvPr/>
        </p:nvSpPr>
        <p:spPr bwMode="auto">
          <a:xfrm>
            <a:off x="1371600" y="5171127"/>
            <a:ext cx="7315200" cy="1354217"/>
          </a:xfrm>
          <a:prstGeom prst="rect">
            <a:avLst/>
          </a:prstGeom>
          <a:solidFill>
            <a:schemeClr val="bg1"/>
          </a:solidFill>
          <a:ln w="9525">
            <a:solidFill>
              <a:schemeClr val="tx1"/>
            </a:solid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US" altLang="it-IT" dirty="0">
                <a:solidFill>
                  <a:schemeClr val="accent2"/>
                </a:solidFill>
                <a:latin typeface="Palatino" pitchFamily="2" charset="77"/>
                <a:ea typeface="Palatino" pitchFamily="2" charset="77"/>
              </a:rPr>
              <a:t>PARATRANSGENESIS</a:t>
            </a:r>
            <a:r>
              <a:rPr lang="en-US" altLang="it-IT" sz="2000" dirty="0">
                <a:solidFill>
                  <a:schemeClr val="accent2"/>
                </a:solidFill>
                <a:latin typeface="Palatino" pitchFamily="2" charset="77"/>
                <a:ea typeface="Palatino" pitchFamily="2" charset="77"/>
              </a:rPr>
              <a:t>: </a:t>
            </a:r>
            <a:r>
              <a:rPr lang="en-US" altLang="it-IT" sz="2000" dirty="0">
                <a:latin typeface="Palatino" pitchFamily="2" charset="77"/>
                <a:ea typeface="Palatino" pitchFamily="2" charset="77"/>
              </a:rPr>
              <a:t>genetic modification of the symbiont to express "anti-pathogenic" molecules within the insect to stop transmission.</a:t>
            </a:r>
          </a:p>
          <a:p>
            <a:pPr algn="ctr" eaLnBrk="1" hangingPunct="1"/>
            <a:endParaRPr lang="en-US" altLang="it-IT" sz="1800" dirty="0">
              <a:solidFill>
                <a:srgbClr val="7F7F7F"/>
              </a:solidFill>
              <a:latin typeface="Palatino" pitchFamily="2" charset="77"/>
              <a:ea typeface="Palatino" pitchFamily="2" charset="77"/>
            </a:endParaRPr>
          </a:p>
        </p:txBody>
      </p:sp>
      <p:pic>
        <p:nvPicPr>
          <p:cNvPr id="7" name="Immagine 6">
            <a:extLst>
              <a:ext uri="{FF2B5EF4-FFF2-40B4-BE49-F238E27FC236}">
                <a16:creationId xmlns:a16="http://schemas.microsoft.com/office/drawing/2014/main" id="{2135380F-B1D0-5D46-B5BD-FB9145F51921}"/>
              </a:ext>
            </a:extLst>
          </p:cNvPr>
          <p:cNvPicPr>
            <a:picLocks noChangeAspect="1"/>
          </p:cNvPicPr>
          <p:nvPr/>
        </p:nvPicPr>
        <p:blipFill>
          <a:blip r:embed="rId3"/>
          <a:stretch>
            <a:fillRect/>
          </a:stretch>
        </p:blipFill>
        <p:spPr>
          <a:xfrm>
            <a:off x="0" y="109633"/>
            <a:ext cx="990600" cy="990600"/>
          </a:xfrm>
          <a:prstGeom prst="rect">
            <a:avLst/>
          </a:prstGeom>
          <a:ln>
            <a:noFill/>
          </a:ln>
          <a:effectLst>
            <a:softEdge rad="112500"/>
          </a:effectLst>
        </p:spPr>
      </p:pic>
    </p:spTree>
    <p:extLst>
      <p:ext uri="{BB962C8B-B14F-4D97-AF65-F5344CB8AC3E}">
        <p14:creationId xmlns:p14="http://schemas.microsoft.com/office/powerpoint/2010/main" val="2918784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79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92A29B1-5797-134C-A250-3C6BFFDE121B}"/>
              </a:ext>
            </a:extLst>
          </p:cNvPr>
          <p:cNvSpPr>
            <a:spLocks noGrp="1" noChangeArrowheads="1"/>
          </p:cNvSpPr>
          <p:nvPr>
            <p:ph type="title"/>
          </p:nvPr>
        </p:nvSpPr>
        <p:spPr>
          <a:xfrm>
            <a:off x="1371600" y="152400"/>
            <a:ext cx="7010400" cy="990600"/>
          </a:xfrm>
          <a:solidFill>
            <a:schemeClr val="bg1"/>
          </a:solidFill>
          <a:ln w="9525">
            <a:solidFill>
              <a:schemeClr val="tx1"/>
            </a:solidFill>
          </a:ln>
        </p:spPr>
        <p:txBody>
          <a:bodyPr>
            <a:normAutofit/>
          </a:bodyPr>
          <a:lstStyle/>
          <a:p>
            <a:pPr eaLnBrk="1" hangingPunct="1"/>
            <a:r>
              <a:rPr lang="en-GB" altLang="it-IT" sz="3600" dirty="0">
                <a:latin typeface="Palatino" pitchFamily="2" charset="77"/>
                <a:ea typeface="Palatino" pitchFamily="2" charset="77"/>
              </a:rPr>
              <a:t>SC of insect pests/vectors</a:t>
            </a:r>
          </a:p>
        </p:txBody>
      </p:sp>
      <p:sp>
        <p:nvSpPr>
          <p:cNvPr id="19459" name="Rectangle 3">
            <a:extLst>
              <a:ext uri="{FF2B5EF4-FFF2-40B4-BE49-F238E27FC236}">
                <a16:creationId xmlns:a16="http://schemas.microsoft.com/office/drawing/2014/main" id="{151186C4-35E4-A44F-9C6D-06867A43EE73}"/>
              </a:ext>
            </a:extLst>
          </p:cNvPr>
          <p:cNvSpPr>
            <a:spLocks noGrp="1" noChangeArrowheads="1"/>
          </p:cNvSpPr>
          <p:nvPr>
            <p:ph type="body" idx="1"/>
          </p:nvPr>
        </p:nvSpPr>
        <p:spPr>
          <a:xfrm>
            <a:off x="971600" y="5257800"/>
            <a:ext cx="8001000" cy="1524000"/>
          </a:xfrm>
          <a:solidFill>
            <a:schemeClr val="bg1"/>
          </a:solidFill>
          <a:ln>
            <a:miter lim="800000"/>
            <a:headEnd/>
            <a:tailEnd/>
          </a:ln>
        </p:spPr>
        <p:txBody>
          <a:bodyPr>
            <a:normAutofit fontScale="55000" lnSpcReduction="20000"/>
          </a:bodyPr>
          <a:lstStyle/>
          <a:p>
            <a:pPr eaLnBrk="1" hangingPunct="1">
              <a:buFontTx/>
              <a:buNone/>
              <a:defRPr/>
            </a:pPr>
            <a:r>
              <a:rPr lang="en-US" sz="2500" dirty="0">
                <a:latin typeface="Palatino" pitchFamily="2" charset="77"/>
                <a:ea typeface="Palatino" pitchFamily="2" charset="77"/>
                <a:cs typeface="Comic Sans MS"/>
              </a:rPr>
              <a:t>Modification of the extracellular bacterial </a:t>
            </a:r>
            <a:r>
              <a:rPr lang="en-US" sz="2500" dirty="0" err="1">
                <a:latin typeface="Palatino" pitchFamily="2" charset="77"/>
                <a:ea typeface="Palatino" pitchFamily="2" charset="77"/>
                <a:cs typeface="Comic Sans MS"/>
              </a:rPr>
              <a:t>symbiont</a:t>
            </a:r>
            <a:r>
              <a:rPr lang="en-US" sz="2500" dirty="0">
                <a:latin typeface="Palatino" pitchFamily="2" charset="77"/>
                <a:ea typeface="Palatino" pitchFamily="2" charset="77"/>
                <a:cs typeface="Comic Sans MS"/>
              </a:rPr>
              <a:t> of the </a:t>
            </a:r>
            <a:r>
              <a:rPr lang="en-US" sz="2500" dirty="0" err="1">
                <a:solidFill>
                  <a:srgbClr val="FF3300"/>
                </a:solidFill>
                <a:latin typeface="Palatino" pitchFamily="2" charset="77"/>
                <a:ea typeface="Palatino" pitchFamily="2" charset="77"/>
                <a:cs typeface="Comic Sans MS"/>
              </a:rPr>
              <a:t>Chagas</a:t>
            </a:r>
            <a:r>
              <a:rPr lang="en-US" sz="2500" dirty="0">
                <a:solidFill>
                  <a:srgbClr val="FF3300"/>
                </a:solidFill>
                <a:latin typeface="Palatino" pitchFamily="2" charset="77"/>
                <a:ea typeface="Palatino" pitchFamily="2" charset="77"/>
                <a:cs typeface="Comic Sans MS"/>
              </a:rPr>
              <a:t> disease </a:t>
            </a:r>
            <a:r>
              <a:rPr lang="en-US" sz="2500" dirty="0">
                <a:latin typeface="Palatino" pitchFamily="2" charset="77"/>
                <a:ea typeface="Palatino" pitchFamily="2" charset="77"/>
                <a:cs typeface="Comic Sans MS"/>
              </a:rPr>
              <a:t>vector </a:t>
            </a:r>
            <a:r>
              <a:rPr lang="en-US" sz="2500" i="1" dirty="0" err="1">
                <a:ln>
                  <a:solidFill>
                    <a:srgbClr val="FF0000"/>
                  </a:solidFill>
                </a:ln>
                <a:solidFill>
                  <a:srgbClr val="FFFF00"/>
                </a:solidFill>
                <a:latin typeface="Palatino" pitchFamily="2" charset="77"/>
                <a:ea typeface="Palatino" pitchFamily="2" charset="77"/>
                <a:cs typeface="Comic Sans MS"/>
              </a:rPr>
              <a:t>Rhodnius</a:t>
            </a:r>
            <a:r>
              <a:rPr lang="en-US" sz="2500" i="1" dirty="0">
                <a:ln>
                  <a:solidFill>
                    <a:srgbClr val="FF0000"/>
                  </a:solidFill>
                </a:ln>
                <a:solidFill>
                  <a:srgbClr val="FFFF00"/>
                </a:solidFill>
                <a:latin typeface="Palatino" pitchFamily="2" charset="77"/>
                <a:ea typeface="Palatino" pitchFamily="2" charset="77"/>
                <a:cs typeface="Comic Sans MS"/>
              </a:rPr>
              <a:t> </a:t>
            </a:r>
            <a:r>
              <a:rPr lang="en-US" sz="2500" i="1" dirty="0" err="1">
                <a:ln>
                  <a:solidFill>
                    <a:srgbClr val="FF0000"/>
                  </a:solidFill>
                </a:ln>
                <a:solidFill>
                  <a:srgbClr val="FFFF00"/>
                </a:solidFill>
                <a:latin typeface="Palatino" pitchFamily="2" charset="77"/>
                <a:ea typeface="Palatino" pitchFamily="2" charset="77"/>
                <a:cs typeface="Comic Sans MS"/>
              </a:rPr>
              <a:t>prolixus</a:t>
            </a:r>
            <a:r>
              <a:rPr lang="en-US" sz="2500" i="1" dirty="0">
                <a:ln>
                  <a:solidFill>
                    <a:srgbClr val="FF0000"/>
                  </a:solidFill>
                </a:ln>
                <a:solidFill>
                  <a:srgbClr val="FFFF00"/>
                </a:solidFill>
                <a:latin typeface="Palatino" pitchFamily="2" charset="77"/>
                <a:ea typeface="Palatino" pitchFamily="2" charset="77"/>
                <a:cs typeface="Comic Sans MS"/>
              </a:rPr>
              <a:t> </a:t>
            </a:r>
            <a:r>
              <a:rPr lang="en-US" sz="2500" dirty="0">
                <a:latin typeface="Palatino" pitchFamily="2" charset="77"/>
                <a:ea typeface="Palatino" pitchFamily="2" charset="77"/>
                <a:cs typeface="Comic Sans MS"/>
              </a:rPr>
              <a:t>(Beard et al. 1992, 1993, 2000). The </a:t>
            </a:r>
            <a:r>
              <a:rPr lang="en-US" sz="2500" dirty="0" err="1">
                <a:latin typeface="Palatino" pitchFamily="2" charset="77"/>
                <a:ea typeface="Palatino" pitchFamily="2" charset="77"/>
                <a:cs typeface="Comic Sans MS"/>
              </a:rPr>
              <a:t>symbiont</a:t>
            </a:r>
            <a:r>
              <a:rPr lang="en-US" sz="2500" dirty="0">
                <a:latin typeface="Palatino" pitchFamily="2" charset="77"/>
                <a:ea typeface="Palatino" pitchFamily="2" charset="77"/>
                <a:cs typeface="Comic Sans MS"/>
              </a:rPr>
              <a:t> is transmitted to the progeny by contaminating egg shells or of food with infected feces and genetically modified </a:t>
            </a:r>
            <a:r>
              <a:rPr lang="en-US" sz="2500" dirty="0" err="1">
                <a:latin typeface="Palatino" pitchFamily="2" charset="77"/>
                <a:ea typeface="Palatino" pitchFamily="2" charset="77"/>
                <a:cs typeface="Comic Sans MS"/>
              </a:rPr>
              <a:t>symbionts</a:t>
            </a:r>
            <a:r>
              <a:rPr lang="en-US" sz="2500" dirty="0">
                <a:latin typeface="Palatino" pitchFamily="2" charset="77"/>
                <a:ea typeface="Palatino" pitchFamily="2" charset="77"/>
                <a:cs typeface="Comic Sans MS"/>
              </a:rPr>
              <a:t> can be transmitted to hosts lacking </a:t>
            </a:r>
            <a:r>
              <a:rPr lang="en-US" sz="2500" dirty="0" err="1">
                <a:latin typeface="Palatino" pitchFamily="2" charset="77"/>
                <a:ea typeface="Palatino" pitchFamily="2" charset="77"/>
                <a:cs typeface="Comic Sans MS"/>
              </a:rPr>
              <a:t>symbionts</a:t>
            </a:r>
            <a:r>
              <a:rPr lang="en-US" sz="2500" dirty="0">
                <a:latin typeface="Palatino" pitchFamily="2" charset="77"/>
                <a:ea typeface="Palatino" pitchFamily="2" charset="77"/>
                <a:cs typeface="Comic Sans MS"/>
              </a:rPr>
              <a:t> (Richard 1993, Beard et al. 2000).</a:t>
            </a:r>
          </a:p>
          <a:p>
            <a:pPr eaLnBrk="1" hangingPunct="1">
              <a:buFontTx/>
              <a:buNone/>
              <a:defRPr/>
            </a:pPr>
            <a:r>
              <a:rPr lang="en-US" sz="2500" dirty="0">
                <a:latin typeface="Palatino" pitchFamily="2" charset="77"/>
                <a:ea typeface="Palatino" pitchFamily="2" charset="77"/>
                <a:cs typeface="Comic Sans MS"/>
              </a:rPr>
              <a:t>A </a:t>
            </a:r>
            <a:r>
              <a:rPr lang="en-US" sz="2500" dirty="0" err="1">
                <a:latin typeface="Palatino" pitchFamily="2" charset="77"/>
                <a:ea typeface="Palatino" pitchFamily="2" charset="77"/>
                <a:cs typeface="Comic Sans MS"/>
              </a:rPr>
              <a:t>paratransgenic</a:t>
            </a:r>
            <a:r>
              <a:rPr lang="en-US" sz="2500" dirty="0">
                <a:latin typeface="Palatino" pitchFamily="2" charset="77"/>
                <a:ea typeface="Palatino" pitchFamily="2" charset="77"/>
                <a:cs typeface="Comic Sans MS"/>
              </a:rPr>
              <a:t> approach to interrupt transmission of </a:t>
            </a:r>
            <a:r>
              <a:rPr lang="en-US" sz="2500" dirty="0" err="1">
                <a:latin typeface="Palatino" pitchFamily="2" charset="77"/>
                <a:ea typeface="Palatino" pitchFamily="2" charset="77"/>
                <a:cs typeface="Comic Sans MS"/>
              </a:rPr>
              <a:t>Xylella</a:t>
            </a:r>
            <a:r>
              <a:rPr lang="en-US" sz="2500" dirty="0">
                <a:latin typeface="Palatino" pitchFamily="2" charset="77"/>
                <a:ea typeface="Palatino" pitchFamily="2" charset="77"/>
                <a:cs typeface="Comic Sans MS"/>
              </a:rPr>
              <a:t> </a:t>
            </a:r>
            <a:r>
              <a:rPr lang="en-US" sz="2500" dirty="0" err="1">
                <a:latin typeface="Palatino" pitchFamily="2" charset="77"/>
                <a:ea typeface="Palatino" pitchFamily="2" charset="77"/>
                <a:cs typeface="Comic Sans MS"/>
              </a:rPr>
              <a:t>fastidiosa</a:t>
            </a:r>
            <a:r>
              <a:rPr lang="en-US" sz="2500" dirty="0">
                <a:latin typeface="Palatino" pitchFamily="2" charset="77"/>
                <a:ea typeface="Palatino" pitchFamily="2" charset="77"/>
                <a:cs typeface="Comic Sans MS"/>
              </a:rPr>
              <a:t> (the bacterial pathogen causing Pierce's disease of grape), by insect vectors has been recently set-up</a:t>
            </a:r>
            <a:r>
              <a:rPr lang="it-IT" sz="2500" dirty="0">
                <a:latin typeface="Palatino" pitchFamily="2" charset="77"/>
                <a:ea typeface="Palatino" pitchFamily="2" charset="77"/>
                <a:cs typeface="Comic Sans MS"/>
              </a:rPr>
              <a:t>.</a:t>
            </a:r>
          </a:p>
          <a:p>
            <a:pPr eaLnBrk="1" hangingPunct="1">
              <a:buFontTx/>
              <a:buNone/>
              <a:defRPr/>
            </a:pPr>
            <a:endParaRPr lang="it-IT" sz="1200" dirty="0">
              <a:latin typeface="Palatino" pitchFamily="2" charset="77"/>
              <a:ea typeface="Palatino" pitchFamily="2" charset="77"/>
              <a:cs typeface="Times" charset="0"/>
            </a:endParaRPr>
          </a:p>
          <a:p>
            <a:pPr eaLnBrk="1" hangingPunct="1">
              <a:buFontTx/>
              <a:buNone/>
              <a:defRPr/>
            </a:pPr>
            <a:r>
              <a:rPr lang="it-IT" sz="1800" dirty="0">
                <a:latin typeface="Palatino" pitchFamily="2" charset="77"/>
                <a:ea typeface="Palatino" pitchFamily="2" charset="77"/>
              </a:rPr>
              <a:t> </a:t>
            </a:r>
          </a:p>
          <a:p>
            <a:pPr eaLnBrk="1" hangingPunct="1">
              <a:buFontTx/>
              <a:buNone/>
              <a:defRPr/>
            </a:pPr>
            <a:endParaRPr lang="en-GB" sz="2400" dirty="0"/>
          </a:p>
        </p:txBody>
      </p:sp>
      <p:pic>
        <p:nvPicPr>
          <p:cNvPr id="52228" name="Immagine 11">
            <a:extLst>
              <a:ext uri="{FF2B5EF4-FFF2-40B4-BE49-F238E27FC236}">
                <a16:creationId xmlns:a16="http://schemas.microsoft.com/office/drawing/2014/main" id="{B0FC3590-C0CF-5347-9DA6-3E47FD8E06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95400"/>
            <a:ext cx="2438400" cy="94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229" name="Immagine 13">
            <a:extLst>
              <a:ext uri="{FF2B5EF4-FFF2-40B4-BE49-F238E27FC236}">
                <a16:creationId xmlns:a16="http://schemas.microsoft.com/office/drawing/2014/main" id="{90A39CE9-D01D-2247-A127-88128C2BF0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4527" y="2251247"/>
            <a:ext cx="2122488"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magine 14">
            <a:extLst>
              <a:ext uri="{FF2B5EF4-FFF2-40B4-BE49-F238E27FC236}">
                <a16:creationId xmlns:a16="http://schemas.microsoft.com/office/drawing/2014/main" id="{26EC5975-AC2C-F24D-B7E1-52D8429DE9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9688" y="1300163"/>
            <a:ext cx="2297112"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magine 15">
            <a:extLst>
              <a:ext uri="{FF2B5EF4-FFF2-40B4-BE49-F238E27FC236}">
                <a16:creationId xmlns:a16="http://schemas.microsoft.com/office/drawing/2014/main" id="{02796C9B-E680-714D-B798-72FA1E4F0B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810000"/>
            <a:ext cx="4038600" cy="1236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232" name="Immagine 16">
            <a:extLst>
              <a:ext uri="{FF2B5EF4-FFF2-40B4-BE49-F238E27FC236}">
                <a16:creationId xmlns:a16="http://schemas.microsoft.com/office/drawing/2014/main" id="{3E538196-96C5-EF40-840F-2AB3DDDF9A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7338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magine 8">
            <a:extLst>
              <a:ext uri="{FF2B5EF4-FFF2-40B4-BE49-F238E27FC236}">
                <a16:creationId xmlns:a16="http://schemas.microsoft.com/office/drawing/2014/main" id="{9353AC95-2AE6-A444-87E9-C9823EC111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14475" y="4473575"/>
            <a:ext cx="11525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15D3910A-0FCD-BD43-B785-1CA2F6E9FED2}"/>
              </a:ext>
            </a:extLst>
          </p:cNvPr>
          <p:cNvPicPr>
            <a:picLocks noChangeAspect="1"/>
          </p:cNvPicPr>
          <p:nvPr/>
        </p:nvPicPr>
        <p:blipFill>
          <a:blip r:embed="rId9"/>
          <a:stretch>
            <a:fillRect/>
          </a:stretch>
        </p:blipFill>
        <p:spPr>
          <a:xfrm>
            <a:off x="0" y="-7911"/>
            <a:ext cx="990600" cy="99060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10">
            <p14:nvContentPartPr>
              <p14:cNvPr id="2" name="Input penna 1">
                <a:extLst>
                  <a:ext uri="{FF2B5EF4-FFF2-40B4-BE49-F238E27FC236}">
                    <a16:creationId xmlns:a16="http://schemas.microsoft.com/office/drawing/2014/main" id="{50EC9798-DDBA-FE47-BA4B-83AEAFCB3A54}"/>
                  </a:ext>
                </a:extLst>
              </p14:cNvPr>
              <p14:cNvContentPartPr/>
              <p14:nvPr/>
            </p14:nvContentPartPr>
            <p14:xfrm>
              <a:off x="2545495" y="2865130"/>
              <a:ext cx="360" cy="360"/>
            </p14:xfrm>
          </p:contentPart>
        </mc:Choice>
        <mc:Fallback xmlns="">
          <p:pic>
            <p:nvPicPr>
              <p:cNvPr id="2" name="Input penna 1">
                <a:extLst>
                  <a:ext uri="{FF2B5EF4-FFF2-40B4-BE49-F238E27FC236}">
                    <a16:creationId xmlns:a16="http://schemas.microsoft.com/office/drawing/2014/main" id="{50EC9798-DDBA-FE47-BA4B-83AEAFCB3A54}"/>
                  </a:ext>
                </a:extLst>
              </p:cNvPr>
              <p:cNvPicPr/>
              <p:nvPr/>
            </p:nvPicPr>
            <p:blipFill>
              <a:blip r:embed="rId11"/>
              <a:stretch>
                <a:fillRect/>
              </a:stretch>
            </p:blipFill>
            <p:spPr>
              <a:xfrm>
                <a:off x="2536495" y="28564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Input penna 2">
                <a:extLst>
                  <a:ext uri="{FF2B5EF4-FFF2-40B4-BE49-F238E27FC236}">
                    <a16:creationId xmlns:a16="http://schemas.microsoft.com/office/drawing/2014/main" id="{57F8D174-14FF-FB4F-8B3D-E249107A3220}"/>
                  </a:ext>
                </a:extLst>
              </p14:cNvPr>
              <p14:cNvContentPartPr/>
              <p14:nvPr/>
            </p14:nvContentPartPr>
            <p14:xfrm>
              <a:off x="3243895" y="1335850"/>
              <a:ext cx="360" cy="360"/>
            </p14:xfrm>
          </p:contentPart>
        </mc:Choice>
        <mc:Fallback xmlns="">
          <p:pic>
            <p:nvPicPr>
              <p:cNvPr id="3" name="Input penna 2">
                <a:extLst>
                  <a:ext uri="{FF2B5EF4-FFF2-40B4-BE49-F238E27FC236}">
                    <a16:creationId xmlns:a16="http://schemas.microsoft.com/office/drawing/2014/main" id="{57F8D174-14FF-FB4F-8B3D-E249107A3220}"/>
                  </a:ext>
                </a:extLst>
              </p:cNvPr>
              <p:cNvPicPr/>
              <p:nvPr/>
            </p:nvPicPr>
            <p:blipFill>
              <a:blip r:embed="rId11"/>
              <a:stretch>
                <a:fillRect/>
              </a:stretch>
            </p:blipFill>
            <p:spPr>
              <a:xfrm>
                <a:off x="3234895" y="1326850"/>
                <a:ext cx="18000" cy="18000"/>
              </a:xfrm>
              <a:prstGeom prst="rect">
                <a:avLst/>
              </a:prstGeom>
            </p:spPr>
          </p:pic>
        </mc:Fallback>
      </mc:AlternateContent>
    </p:spTree>
    <p:extLst>
      <p:ext uri="{BB962C8B-B14F-4D97-AF65-F5344CB8AC3E}">
        <p14:creationId xmlns:p14="http://schemas.microsoft.com/office/powerpoint/2010/main" val="1729609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44BC948-0F46-E144-96DB-E52378730A4E}"/>
              </a:ext>
            </a:extLst>
          </p:cNvPr>
          <p:cNvSpPr>
            <a:spLocks noGrp="1"/>
          </p:cNvSpPr>
          <p:nvPr>
            <p:ph type="title"/>
          </p:nvPr>
        </p:nvSpPr>
        <p:spPr>
          <a:xfrm>
            <a:off x="2051720" y="762000"/>
            <a:ext cx="5415880" cy="1066800"/>
          </a:xfrm>
          <a:solidFill>
            <a:schemeClr val="bg1"/>
          </a:solidFill>
          <a:ln>
            <a:solidFill>
              <a:srgbClr val="0070C0"/>
            </a:solidFill>
          </a:ln>
        </p:spPr>
        <p:txBody>
          <a:bodyPr/>
          <a:lstStyle/>
          <a:p>
            <a:r>
              <a:rPr lang="en-GB" altLang="it-IT" dirty="0">
                <a:latin typeface="Palatino" pitchFamily="2" charset="77"/>
                <a:ea typeface="Palatino" pitchFamily="2" charset="77"/>
              </a:rPr>
              <a:t>Syllabus</a:t>
            </a:r>
          </a:p>
        </p:txBody>
      </p:sp>
      <p:sp>
        <p:nvSpPr>
          <p:cNvPr id="16387" name="Segnaposto contenuto 2">
            <a:extLst>
              <a:ext uri="{FF2B5EF4-FFF2-40B4-BE49-F238E27FC236}">
                <a16:creationId xmlns:a16="http://schemas.microsoft.com/office/drawing/2014/main" id="{B99815B4-341C-5345-B087-76A8C47D07C9}"/>
              </a:ext>
            </a:extLst>
          </p:cNvPr>
          <p:cNvSpPr>
            <a:spLocks noGrp="1"/>
          </p:cNvSpPr>
          <p:nvPr>
            <p:ph idx="1"/>
          </p:nvPr>
        </p:nvSpPr>
        <p:spPr>
          <a:xfrm>
            <a:off x="1447800" y="2348880"/>
            <a:ext cx="7239000" cy="4297362"/>
          </a:xfrm>
          <a:solidFill>
            <a:schemeClr val="bg1"/>
          </a:solidFill>
          <a:ln w="12700">
            <a:solidFill>
              <a:schemeClr val="tx1"/>
            </a:solidFill>
          </a:ln>
        </p:spPr>
        <p:txBody>
          <a:bodyPr/>
          <a:lstStyle/>
          <a:p>
            <a:pPr>
              <a:buFont typeface="Wingdings" pitchFamily="2" charset="2"/>
              <a:buChar char="ü"/>
            </a:pPr>
            <a:r>
              <a:rPr lang="en-GB" altLang="it-IT" sz="2400" dirty="0">
                <a:latin typeface="Comic Sans MS" panose="030F0902030302020204" pitchFamily="66" charset="0"/>
                <a:ea typeface="ＭＳ Ｐゴシック" panose="020B0600070205080204" pitchFamily="34" charset="-128"/>
              </a:rPr>
              <a:t>Microbiota</a:t>
            </a:r>
            <a:r>
              <a:rPr lang="en-GB" altLang="it-IT" sz="2400" dirty="0">
                <a:solidFill>
                  <a:srgbClr val="FF0000"/>
                </a:solidFill>
                <a:latin typeface="Comic Sans MS" panose="030F0902030302020204" pitchFamily="66" charset="0"/>
                <a:ea typeface="ＭＳ Ｐゴシック" panose="020B0600070205080204" pitchFamily="34" charset="-128"/>
              </a:rPr>
              <a:t>: the microorganisms permanently resident in a particular site / habitat</a:t>
            </a:r>
          </a:p>
          <a:p>
            <a:pPr>
              <a:buFont typeface="Wingdings" pitchFamily="2" charset="2"/>
              <a:buChar char="ü"/>
            </a:pPr>
            <a:r>
              <a:rPr lang="en-GB" altLang="it-IT" sz="2400" dirty="0">
                <a:latin typeface="Comic Sans MS" panose="030F0902030302020204" pitchFamily="66" charset="0"/>
                <a:ea typeface="ＭＳ Ｐゴシック" panose="020B0600070205080204" pitchFamily="34" charset="-128"/>
              </a:rPr>
              <a:t>Microbiome</a:t>
            </a:r>
            <a:r>
              <a:rPr lang="en-GB" altLang="it-IT" sz="2400" dirty="0">
                <a:solidFill>
                  <a:srgbClr val="FF0000"/>
                </a:solidFill>
                <a:latin typeface="Comic Sans MS" panose="030F0902030302020204" pitchFamily="66" charset="0"/>
                <a:ea typeface="ＭＳ Ｐゴシック" panose="020B0600070205080204" pitchFamily="34" charset="-128"/>
              </a:rPr>
              <a:t>: are the collective genomes of microorganisms residing in an environmental niche</a:t>
            </a:r>
          </a:p>
          <a:p>
            <a:pPr>
              <a:buFont typeface="Wingdings" pitchFamily="2" charset="2"/>
              <a:buChar char="ü"/>
            </a:pPr>
            <a:r>
              <a:rPr lang="en-GB" altLang="it-IT" sz="2400" dirty="0" err="1">
                <a:latin typeface="Comic Sans MS" panose="030F0902030302020204" pitchFamily="66" charset="0"/>
                <a:ea typeface="ＭＳ Ｐゴシック" panose="020B0600070205080204" pitchFamily="34" charset="-128"/>
              </a:rPr>
              <a:t>Hologenome</a:t>
            </a:r>
            <a:r>
              <a:rPr lang="en-GB" altLang="it-IT" sz="2400" dirty="0">
                <a:solidFill>
                  <a:srgbClr val="FF0000"/>
                </a:solidFill>
                <a:latin typeface="Comic Sans MS" panose="030F0902030302020204" pitchFamily="66" charset="0"/>
                <a:ea typeface="ＭＳ Ｐゴシック" panose="020B0600070205080204" pitchFamily="34" charset="-128"/>
              </a:rPr>
              <a:t>: The </a:t>
            </a:r>
            <a:r>
              <a:rPr lang="en-GB" altLang="it-IT" sz="2400" dirty="0" err="1">
                <a:solidFill>
                  <a:srgbClr val="FF0000"/>
                </a:solidFill>
                <a:latin typeface="Comic Sans MS" panose="030F0902030302020204" pitchFamily="66" charset="0"/>
                <a:ea typeface="ＭＳ Ｐゴシック" panose="020B0600070205080204" pitchFamily="34" charset="-128"/>
              </a:rPr>
              <a:t>hologenome</a:t>
            </a:r>
            <a:r>
              <a:rPr lang="en-GB" altLang="it-IT" sz="2400" dirty="0">
                <a:solidFill>
                  <a:srgbClr val="FF0000"/>
                </a:solidFill>
                <a:latin typeface="Comic Sans MS" panose="030F0902030302020204" pitchFamily="66" charset="0"/>
                <a:ea typeface="ＭＳ Ｐゴシック" panose="020B0600070205080204" pitchFamily="34" charset="-128"/>
              </a:rPr>
              <a:t> theory is a postulate that states that the object of natural genomic selection is not a single organism, but the organism and its microbial communities</a:t>
            </a:r>
            <a:endParaRPr lang="en-GB" altLang="it-IT" sz="2400" dirty="0">
              <a:solidFill>
                <a:srgbClr val="FF6600"/>
              </a:solidFill>
              <a:latin typeface="Comic Sans MS" panose="030F0902030302020204" pitchFamily="66" charset="0"/>
              <a:ea typeface="ＭＳ Ｐゴシック" panose="020B0600070205080204" pitchFamily="34" charset="-128"/>
            </a:endParaRPr>
          </a:p>
        </p:txBody>
      </p:sp>
      <p:pic>
        <p:nvPicPr>
          <p:cNvPr id="6" name="Immagine 5">
            <a:extLst>
              <a:ext uri="{FF2B5EF4-FFF2-40B4-BE49-F238E27FC236}">
                <a16:creationId xmlns:a16="http://schemas.microsoft.com/office/drawing/2014/main" id="{9559CC4C-3F17-A646-B51F-DA8547A1C02D}"/>
              </a:ext>
            </a:extLst>
          </p:cNvPr>
          <p:cNvPicPr>
            <a:picLocks noChangeAspect="1"/>
          </p:cNvPicPr>
          <p:nvPr/>
        </p:nvPicPr>
        <p:blipFill>
          <a:blip r:embed="rId2"/>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57708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FA91DC-F0E3-B545-9259-7F7FEAD32555}"/>
              </a:ext>
            </a:extLst>
          </p:cNvPr>
          <p:cNvSpPr>
            <a:spLocks noGrp="1"/>
          </p:cNvSpPr>
          <p:nvPr>
            <p:ph type="title"/>
          </p:nvPr>
        </p:nvSpPr>
        <p:spPr>
          <a:xfrm>
            <a:off x="1475656" y="274638"/>
            <a:ext cx="6408712" cy="1143000"/>
          </a:xfrm>
          <a:solidFill>
            <a:schemeClr val="bg1"/>
          </a:solidFill>
          <a:ln w="12700">
            <a:solidFill>
              <a:schemeClr val="tx1"/>
            </a:solidFill>
          </a:ln>
        </p:spPr>
        <p:txBody>
          <a:bodyPr>
            <a:normAutofit/>
          </a:bodyPr>
          <a:lstStyle/>
          <a:p>
            <a:pPr eaLnBrk="1" hangingPunct="1"/>
            <a:r>
              <a:rPr lang="en-GB" altLang="it-IT" sz="4000" dirty="0">
                <a:solidFill>
                  <a:srgbClr val="000000"/>
                </a:solidFill>
                <a:effectLst>
                  <a:outerShdw blurRad="38100" dist="38100" dir="2700000" algn="tl">
                    <a:srgbClr val="C0C0C0"/>
                  </a:outerShdw>
                </a:effectLst>
                <a:latin typeface="Palatino" pitchFamily="2" charset="77"/>
                <a:ea typeface="Palatino" pitchFamily="2" charset="77"/>
              </a:rPr>
              <a:t>SC of Chagas Diseases</a:t>
            </a:r>
            <a:endParaRPr lang="it-IT" altLang="it-IT" sz="4000" dirty="0">
              <a:solidFill>
                <a:srgbClr val="000000"/>
              </a:solidFill>
              <a:latin typeface="Palatino" pitchFamily="2" charset="77"/>
              <a:ea typeface="Palatino" pitchFamily="2" charset="77"/>
            </a:endParaRPr>
          </a:p>
        </p:txBody>
      </p:sp>
      <p:pic>
        <p:nvPicPr>
          <p:cNvPr id="7" name="Immagine 6">
            <a:extLst>
              <a:ext uri="{FF2B5EF4-FFF2-40B4-BE49-F238E27FC236}">
                <a16:creationId xmlns:a16="http://schemas.microsoft.com/office/drawing/2014/main" id="{F2007BDC-2F23-2E4D-BD2C-9867CA42481D}"/>
              </a:ext>
            </a:extLst>
          </p:cNvPr>
          <p:cNvPicPr>
            <a:picLocks noChangeAspect="1"/>
          </p:cNvPicPr>
          <p:nvPr/>
        </p:nvPicPr>
        <p:blipFill>
          <a:blip r:embed="rId2"/>
          <a:stretch>
            <a:fillRect/>
          </a:stretch>
        </p:blipFill>
        <p:spPr>
          <a:xfrm>
            <a:off x="899592" y="2133599"/>
            <a:ext cx="3053590" cy="2751467"/>
          </a:xfrm>
          <a:prstGeom prst="rect">
            <a:avLst/>
          </a:prstGeom>
          <a:ln>
            <a:noFill/>
          </a:ln>
          <a:effectLst>
            <a:softEdge rad="112500"/>
          </a:effectLst>
        </p:spPr>
      </p:pic>
      <p:pic>
        <p:nvPicPr>
          <p:cNvPr id="8" name="Immagine 7">
            <a:extLst>
              <a:ext uri="{FF2B5EF4-FFF2-40B4-BE49-F238E27FC236}">
                <a16:creationId xmlns:a16="http://schemas.microsoft.com/office/drawing/2014/main" id="{50AE926B-8F17-5B4C-B907-86775A079C48}"/>
              </a:ext>
            </a:extLst>
          </p:cNvPr>
          <p:cNvPicPr>
            <a:picLocks noChangeAspect="1"/>
          </p:cNvPicPr>
          <p:nvPr/>
        </p:nvPicPr>
        <p:blipFill>
          <a:blip r:embed="rId3"/>
          <a:stretch>
            <a:fillRect/>
          </a:stretch>
        </p:blipFill>
        <p:spPr>
          <a:xfrm>
            <a:off x="3884154" y="2133600"/>
            <a:ext cx="5336046" cy="2819400"/>
          </a:xfrm>
          <a:prstGeom prst="rect">
            <a:avLst/>
          </a:prstGeom>
          <a:ln>
            <a:noFill/>
          </a:ln>
          <a:effectLst>
            <a:softEdge rad="112500"/>
          </a:effectLst>
        </p:spPr>
      </p:pic>
      <p:sp>
        <p:nvSpPr>
          <p:cNvPr id="9" name="Rettangolo 8">
            <a:extLst>
              <a:ext uri="{FF2B5EF4-FFF2-40B4-BE49-F238E27FC236}">
                <a16:creationId xmlns:a16="http://schemas.microsoft.com/office/drawing/2014/main" id="{F52FAFA0-ED3D-1348-89B5-5CBD190590EF}"/>
              </a:ext>
            </a:extLst>
          </p:cNvPr>
          <p:cNvSpPr/>
          <p:nvPr/>
        </p:nvSpPr>
        <p:spPr>
          <a:xfrm>
            <a:off x="3276600" y="4964113"/>
            <a:ext cx="3413125" cy="369887"/>
          </a:xfrm>
          <a:prstGeom prst="rect">
            <a:avLst/>
          </a:prstGeom>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000000"/>
                </a:solidFill>
                <a:effectLst>
                  <a:outerShdw blurRad="38100" dist="38100" dir="2700000" algn="tl">
                    <a:srgbClr val="C0C0C0"/>
                  </a:outerShdw>
                </a:effectLst>
                <a:latin typeface="Calibri" panose="020F0502020204030204" pitchFamily="34" charset="0"/>
              </a:rPr>
              <a:t>Beard et al, 1998. EID; 4: 581-591.</a:t>
            </a:r>
            <a:endParaRPr lang="it-IT" altLang="it-IT" sz="1800">
              <a:solidFill>
                <a:srgbClr val="000000"/>
              </a:solidFill>
              <a:latin typeface="Calibri" panose="020F0502020204030204" pitchFamily="34" charset="0"/>
            </a:endParaRPr>
          </a:p>
        </p:txBody>
      </p:sp>
      <p:pic>
        <p:nvPicPr>
          <p:cNvPr id="10" name="Immagine 9">
            <a:extLst>
              <a:ext uri="{FF2B5EF4-FFF2-40B4-BE49-F238E27FC236}">
                <a16:creationId xmlns:a16="http://schemas.microsoft.com/office/drawing/2014/main" id="{E11B47F0-4BB9-E946-9A5F-9FF957F3D115}"/>
              </a:ext>
            </a:extLst>
          </p:cNvPr>
          <p:cNvPicPr>
            <a:picLocks noChangeAspect="1"/>
          </p:cNvPicPr>
          <p:nvPr/>
        </p:nvPicPr>
        <p:blipFill>
          <a:blip r:embed="rId4"/>
          <a:stretch>
            <a:fillRect/>
          </a:stretch>
        </p:blipFill>
        <p:spPr>
          <a:xfrm>
            <a:off x="2987824" y="5334000"/>
            <a:ext cx="3997178" cy="1444953"/>
          </a:xfrm>
          <a:prstGeom prst="rect">
            <a:avLst/>
          </a:prstGeom>
          <a:ln>
            <a:noFill/>
          </a:ln>
          <a:effectLst>
            <a:softEdge rad="112500"/>
          </a:effectLst>
        </p:spPr>
      </p:pic>
      <p:pic>
        <p:nvPicPr>
          <p:cNvPr id="11" name="Immagine 10">
            <a:extLst>
              <a:ext uri="{FF2B5EF4-FFF2-40B4-BE49-F238E27FC236}">
                <a16:creationId xmlns:a16="http://schemas.microsoft.com/office/drawing/2014/main" id="{A15B59FD-8F8C-DD40-83E5-7073B5FB9439}"/>
              </a:ext>
            </a:extLst>
          </p:cNvPr>
          <p:cNvPicPr>
            <a:picLocks noChangeAspect="1"/>
          </p:cNvPicPr>
          <p:nvPr/>
        </p:nvPicPr>
        <p:blipFill>
          <a:blip r:embed="rId5"/>
          <a:stretch>
            <a:fillRect/>
          </a:stretch>
        </p:blipFill>
        <p:spPr>
          <a:xfrm>
            <a:off x="0" y="-7911"/>
            <a:ext cx="990600" cy="990600"/>
          </a:xfrm>
          <a:prstGeom prst="rect">
            <a:avLst/>
          </a:prstGeom>
          <a:ln>
            <a:noFill/>
          </a:ln>
          <a:effectLst>
            <a:softEdge rad="112500"/>
          </a:effectLst>
        </p:spPr>
      </p:pic>
    </p:spTree>
    <p:extLst>
      <p:ext uri="{BB962C8B-B14F-4D97-AF65-F5344CB8AC3E}">
        <p14:creationId xmlns:p14="http://schemas.microsoft.com/office/powerpoint/2010/main" val="160708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1678C0-C607-D240-81C5-991EE4D8881B}"/>
              </a:ext>
            </a:extLst>
          </p:cNvPr>
          <p:cNvSpPr>
            <a:spLocks noGrp="1"/>
          </p:cNvSpPr>
          <p:nvPr>
            <p:ph type="title"/>
          </p:nvPr>
        </p:nvSpPr>
        <p:spPr>
          <a:xfrm>
            <a:off x="1905000" y="274638"/>
            <a:ext cx="6781800" cy="1143000"/>
          </a:xfrm>
          <a:solidFill>
            <a:schemeClr val="bg1"/>
          </a:solidFill>
          <a:ln w="12700">
            <a:solidFill>
              <a:schemeClr val="tx1"/>
            </a:solidFill>
          </a:ln>
        </p:spPr>
        <p:txBody>
          <a:bodyPr>
            <a:normAutofit/>
          </a:bodyPr>
          <a:lstStyle/>
          <a:p>
            <a:pPr eaLnBrk="1" hangingPunct="1"/>
            <a:r>
              <a:rPr lang="en-GB" altLang="it-IT" sz="3600" dirty="0">
                <a:solidFill>
                  <a:srgbClr val="000000"/>
                </a:solidFill>
                <a:effectLst>
                  <a:outerShdw blurRad="38100" dist="38100" dir="2700000" algn="tl">
                    <a:srgbClr val="C0C0C0"/>
                  </a:outerShdw>
                </a:effectLst>
                <a:latin typeface="Palatino" pitchFamily="2" charset="77"/>
                <a:ea typeface="Palatino" pitchFamily="2" charset="77"/>
              </a:rPr>
              <a:t>SC of Chagas Dise</a:t>
            </a:r>
            <a:r>
              <a:rPr lang="en-GB" altLang="it-IT" sz="3600" dirty="0">
                <a:solidFill>
                  <a:srgbClr val="000000"/>
                </a:solidFill>
                <a:effectLst>
                  <a:outerShdw blurRad="38100" dist="38100" dir="2700000" algn="tl">
                    <a:srgbClr val="C0C0C0"/>
                  </a:outerShdw>
                </a:effectLst>
                <a:latin typeface="Comic Sans MS" panose="030F0902030302020204" pitchFamily="66" charset="0"/>
                <a:ea typeface="ＭＳ Ｐゴシック" panose="020B0600070205080204" pitchFamily="34" charset="-128"/>
              </a:rPr>
              <a:t>ase</a:t>
            </a:r>
            <a:endParaRPr lang="it-IT" altLang="it-IT" sz="3600" dirty="0">
              <a:solidFill>
                <a:srgbClr val="000000"/>
              </a:solidFill>
              <a:latin typeface="Comic Sans MS" panose="030F0902030302020204" pitchFamily="66" charset="0"/>
              <a:ea typeface="ＭＳ Ｐゴシック" panose="020B0600070205080204" pitchFamily="34" charset="-128"/>
            </a:endParaRPr>
          </a:p>
        </p:txBody>
      </p:sp>
      <p:sp>
        <p:nvSpPr>
          <p:cNvPr id="9" name="Rettangolo 8">
            <a:extLst>
              <a:ext uri="{FF2B5EF4-FFF2-40B4-BE49-F238E27FC236}">
                <a16:creationId xmlns:a16="http://schemas.microsoft.com/office/drawing/2014/main" id="{8697B6F3-0B41-3D40-915D-099668B37D3A}"/>
              </a:ext>
            </a:extLst>
          </p:cNvPr>
          <p:cNvSpPr/>
          <p:nvPr/>
        </p:nvSpPr>
        <p:spPr>
          <a:xfrm>
            <a:off x="4794250" y="5802313"/>
            <a:ext cx="4044950" cy="369887"/>
          </a:xfrm>
          <a:prstGeom prst="rect">
            <a:avLst/>
          </a:prstGeom>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000000"/>
                </a:solidFill>
                <a:effectLst>
                  <a:outerShdw blurRad="38100" dist="38100" dir="2700000" algn="tl">
                    <a:srgbClr val="C0C0C0"/>
                  </a:outerShdw>
                </a:effectLst>
                <a:latin typeface="Comic Sans MS" panose="030F0902030302020204" pitchFamily="66" charset="0"/>
              </a:rPr>
              <a:t>Beard et al, 2001. IJP; 31: 621-627.</a:t>
            </a:r>
            <a:endParaRPr lang="it-IT" altLang="it-IT" sz="1800">
              <a:solidFill>
                <a:srgbClr val="000000"/>
              </a:solidFill>
              <a:latin typeface="Comic Sans MS" panose="030F0902030302020204" pitchFamily="66" charset="0"/>
            </a:endParaRPr>
          </a:p>
        </p:txBody>
      </p:sp>
      <p:pic>
        <p:nvPicPr>
          <p:cNvPr id="11" name="Immagine 10">
            <a:extLst>
              <a:ext uri="{FF2B5EF4-FFF2-40B4-BE49-F238E27FC236}">
                <a16:creationId xmlns:a16="http://schemas.microsoft.com/office/drawing/2014/main" id="{F529F7D0-D695-734F-B54C-E2E4BEB0DB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2895600" cy="34766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a:extLst>
              <a:ext uri="{FF2B5EF4-FFF2-40B4-BE49-F238E27FC236}">
                <a16:creationId xmlns:a16="http://schemas.microsoft.com/office/drawing/2014/main" id="{0A2DB968-3F80-A845-B83E-20AB900A371B}"/>
              </a:ext>
            </a:extLst>
          </p:cNvPr>
          <p:cNvPicPr>
            <a:picLocks noChangeAspect="1"/>
          </p:cNvPicPr>
          <p:nvPr/>
        </p:nvPicPr>
        <p:blipFill>
          <a:blip r:embed="rId3"/>
          <a:stretch>
            <a:fillRect/>
          </a:stretch>
        </p:blipFill>
        <p:spPr>
          <a:xfrm>
            <a:off x="1460500" y="5638800"/>
            <a:ext cx="3035300" cy="10047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magine 12">
            <a:extLst>
              <a:ext uri="{FF2B5EF4-FFF2-40B4-BE49-F238E27FC236}">
                <a16:creationId xmlns:a16="http://schemas.microsoft.com/office/drawing/2014/main" id="{7D94CE10-4175-8C4B-A279-BCFB910138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1765300"/>
            <a:ext cx="4338637" cy="32639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87DC9905-E980-8242-9AEF-6FC0CBD00C71}"/>
              </a:ext>
            </a:extLst>
          </p:cNvPr>
          <p:cNvPicPr>
            <a:picLocks noChangeAspect="1"/>
          </p:cNvPicPr>
          <p:nvPr/>
        </p:nvPicPr>
        <p:blipFill>
          <a:blip r:embed="rId5"/>
          <a:stretch>
            <a:fillRect/>
          </a:stretch>
        </p:blipFill>
        <p:spPr>
          <a:xfrm>
            <a:off x="0" y="-7911"/>
            <a:ext cx="990600" cy="990600"/>
          </a:xfrm>
          <a:prstGeom prst="rect">
            <a:avLst/>
          </a:prstGeom>
          <a:ln>
            <a:noFill/>
          </a:ln>
          <a:effectLst>
            <a:softEdge rad="112500"/>
          </a:effectLst>
        </p:spPr>
      </p:pic>
    </p:spTree>
    <p:extLst>
      <p:ext uri="{BB962C8B-B14F-4D97-AF65-F5344CB8AC3E}">
        <p14:creationId xmlns:p14="http://schemas.microsoft.com/office/powerpoint/2010/main" val="724807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F025675-3113-8141-96AE-56D31933A00D}"/>
              </a:ext>
            </a:extLst>
          </p:cNvPr>
          <p:cNvSpPr txBox="1">
            <a:spLocks noChangeArrowheads="1"/>
          </p:cNvSpPr>
          <p:nvPr/>
        </p:nvSpPr>
        <p:spPr bwMode="auto">
          <a:xfrm>
            <a:off x="990600" y="1412776"/>
            <a:ext cx="3797424" cy="4431983"/>
          </a:xfrm>
          <a:prstGeom prst="rect">
            <a:avLst/>
          </a:prstGeom>
          <a:gradFill rotWithShape="1">
            <a:gsLst>
              <a:gs pos="0">
                <a:srgbClr val="FFFFFF"/>
              </a:gs>
              <a:gs pos="64999">
                <a:srgbClr val="FFFFFF"/>
              </a:gs>
              <a:gs pos="100000">
                <a:srgbClr val="FFFFFF"/>
              </a:gs>
            </a:gsLst>
            <a:lin ang="5400000" scaled="1"/>
          </a:gradFill>
          <a:ln w="19050">
            <a:solidFill>
              <a:srgbClr val="F9F9F9"/>
            </a:solidFill>
            <a:miter lim="800000"/>
            <a:headEnd/>
            <a:tailEnd/>
          </a:ln>
          <a:effectLst>
            <a:outerShdw blurRad="40000" dist="20000" dir="5400000" rotWithShape="0">
              <a:srgbClr val="808080">
                <a:alpha val="37999"/>
              </a:srgbClr>
            </a:outerShdw>
          </a:effec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dirty="0" err="1">
                <a:latin typeface="Palatino" pitchFamily="2" charset="77"/>
                <a:ea typeface="Palatino" pitchFamily="2" charset="77"/>
              </a:rPr>
              <a:t>Mosquitoes</a:t>
            </a:r>
            <a:r>
              <a:rPr lang="it-IT" altLang="it-IT" sz="1400" dirty="0">
                <a:latin typeface="Palatino" pitchFamily="2" charset="77"/>
                <a:ea typeface="Palatino" pitchFamily="2" charset="77"/>
              </a:rPr>
              <a:t> are </a:t>
            </a:r>
            <a:r>
              <a:rPr lang="it-IT" altLang="it-IT" sz="1400" dirty="0" err="1">
                <a:latin typeface="Palatino" pitchFamily="2" charset="77"/>
                <a:ea typeface="Palatino" pitchFamily="2" charset="77"/>
              </a:rPr>
              <a:t>potential</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vectors</a:t>
            </a:r>
            <a:r>
              <a:rPr lang="it-IT" altLang="it-IT" sz="1400" dirty="0">
                <a:latin typeface="Palatino" pitchFamily="2" charset="77"/>
                <a:ea typeface="Palatino" pitchFamily="2" charset="77"/>
              </a:rPr>
              <a:t> of </a:t>
            </a:r>
            <a:r>
              <a:rPr lang="it-IT" altLang="it-IT" sz="1400" dirty="0" err="1">
                <a:latin typeface="Palatino" pitchFamily="2" charset="77"/>
                <a:ea typeface="Palatino" pitchFamily="2" charset="77"/>
              </a:rPr>
              <a:t>many</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pathogens</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responsible</a:t>
            </a:r>
            <a:r>
              <a:rPr lang="it-IT" altLang="it-IT" sz="1400" dirty="0">
                <a:latin typeface="Palatino" pitchFamily="2" charset="77"/>
                <a:ea typeface="Palatino" pitchFamily="2" charset="77"/>
              </a:rPr>
              <a:t> for </a:t>
            </a:r>
            <a:r>
              <a:rPr lang="it-IT" altLang="it-IT" sz="1400" dirty="0" err="1">
                <a:latin typeface="Palatino" pitchFamily="2" charset="77"/>
                <a:ea typeface="Palatino" pitchFamily="2" charset="77"/>
              </a:rPr>
              <a:t>diseases</a:t>
            </a:r>
            <a:r>
              <a:rPr lang="it-IT" altLang="it-IT" sz="1400" dirty="0">
                <a:latin typeface="Palatino" pitchFamily="2" charset="77"/>
                <a:ea typeface="Palatino" pitchFamily="2" charset="77"/>
              </a:rPr>
              <a:t> of </a:t>
            </a:r>
            <a:r>
              <a:rPr lang="it-IT" altLang="it-IT" sz="1400" dirty="0" err="1">
                <a:latin typeface="Palatino" pitchFamily="2" charset="77"/>
                <a:ea typeface="Palatino" pitchFamily="2" charset="77"/>
              </a:rPr>
              <a:t>great</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health</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importance</a:t>
            </a:r>
            <a:r>
              <a:rPr lang="it-IT" altLang="it-IT" sz="1400" dirty="0">
                <a:latin typeface="Palatino" pitchFamily="2" charset="77"/>
                <a:ea typeface="Palatino" pitchFamily="2" charset="77"/>
              </a:rPr>
              <a:t>:</a:t>
            </a:r>
          </a:p>
          <a:p>
            <a:pPr eaLnBrk="1" hangingPunct="1"/>
            <a:endParaRPr lang="it-IT" altLang="it-IT" sz="1400" dirty="0">
              <a:latin typeface="Palatino" pitchFamily="2" charset="77"/>
              <a:ea typeface="Palatino" pitchFamily="2" charset="77"/>
            </a:endParaRPr>
          </a:p>
          <a:p>
            <a:pPr eaLnBrk="1" hangingPunct="1"/>
            <a:r>
              <a:rPr lang="it-IT" altLang="it-IT" sz="1400" dirty="0">
                <a:latin typeface="Palatino" pitchFamily="2" charset="77"/>
                <a:ea typeface="Palatino" pitchFamily="2" charset="77"/>
              </a:rPr>
              <a:t>Malaria,</a:t>
            </a:r>
          </a:p>
          <a:p>
            <a:pPr eaLnBrk="1" hangingPunct="1"/>
            <a:endParaRPr lang="it-IT" altLang="it-IT" sz="1400" dirty="0">
              <a:latin typeface="Palatino" pitchFamily="2" charset="77"/>
              <a:ea typeface="Palatino" pitchFamily="2" charset="77"/>
            </a:endParaRPr>
          </a:p>
          <a:p>
            <a:pPr eaLnBrk="1" hangingPunct="1"/>
            <a:r>
              <a:rPr lang="it-IT" altLang="it-IT" sz="1400" dirty="0">
                <a:latin typeface="Palatino" pitchFamily="2" charset="77"/>
                <a:ea typeface="Palatino" pitchFamily="2" charset="77"/>
              </a:rPr>
              <a:t>Dengue,</a:t>
            </a:r>
          </a:p>
          <a:p>
            <a:pPr eaLnBrk="1" hangingPunct="1"/>
            <a:endParaRPr lang="it-IT" altLang="it-IT" sz="1400" dirty="0">
              <a:latin typeface="Palatino" pitchFamily="2" charset="77"/>
              <a:ea typeface="Palatino" pitchFamily="2" charset="77"/>
            </a:endParaRPr>
          </a:p>
          <a:p>
            <a:pPr eaLnBrk="1" hangingPunct="1"/>
            <a:r>
              <a:rPr lang="it-IT" altLang="it-IT" sz="1400" dirty="0">
                <a:latin typeface="Palatino" pitchFamily="2" charset="77"/>
                <a:ea typeface="Palatino" pitchFamily="2" charset="77"/>
              </a:rPr>
              <a:t>Yellow Fever,</a:t>
            </a:r>
          </a:p>
          <a:p>
            <a:pPr eaLnBrk="1" hangingPunct="1"/>
            <a:endParaRPr lang="it-IT" altLang="it-IT" sz="1400" dirty="0">
              <a:latin typeface="Palatino" pitchFamily="2" charset="77"/>
              <a:ea typeface="Palatino" pitchFamily="2" charset="77"/>
            </a:endParaRPr>
          </a:p>
          <a:p>
            <a:pPr eaLnBrk="1" hangingPunct="1"/>
            <a:r>
              <a:rPr lang="it-IT" altLang="it-IT" sz="1400" dirty="0">
                <a:latin typeface="Palatino" pitchFamily="2" charset="77"/>
                <a:ea typeface="Palatino" pitchFamily="2" charset="77"/>
              </a:rPr>
              <a:t>West </a:t>
            </a:r>
            <a:r>
              <a:rPr lang="it-IT" altLang="it-IT" sz="1400" dirty="0" err="1">
                <a:latin typeface="Palatino" pitchFamily="2" charset="77"/>
                <a:ea typeface="Palatino" pitchFamily="2" charset="77"/>
              </a:rPr>
              <a:t>Nile</a:t>
            </a:r>
            <a:r>
              <a:rPr lang="it-IT" altLang="it-IT" sz="1400" dirty="0">
                <a:latin typeface="Palatino" pitchFamily="2" charset="77"/>
                <a:ea typeface="Palatino" pitchFamily="2" charset="77"/>
              </a:rPr>
              <a:t> Virus,</a:t>
            </a:r>
          </a:p>
          <a:p>
            <a:pPr eaLnBrk="1" hangingPunct="1"/>
            <a:endParaRPr lang="it-IT" altLang="it-IT" sz="1400" dirty="0">
              <a:latin typeface="Palatino" pitchFamily="2" charset="77"/>
              <a:ea typeface="Palatino" pitchFamily="2" charset="77"/>
            </a:endParaRPr>
          </a:p>
          <a:p>
            <a:pPr eaLnBrk="1" hangingPunct="1"/>
            <a:r>
              <a:rPr lang="it-IT" altLang="it-IT" sz="1400" dirty="0" err="1">
                <a:latin typeface="Palatino" pitchFamily="2" charset="77"/>
                <a:ea typeface="Palatino" pitchFamily="2" charset="77"/>
              </a:rPr>
              <a:t>Chikungunya</a:t>
            </a:r>
            <a:r>
              <a:rPr lang="it-IT" altLang="it-IT" sz="1400" dirty="0">
                <a:latin typeface="Palatino" pitchFamily="2" charset="77"/>
                <a:ea typeface="Palatino" pitchFamily="2" charset="77"/>
              </a:rPr>
              <a:t>,</a:t>
            </a:r>
          </a:p>
          <a:p>
            <a:pPr eaLnBrk="1" hangingPunct="1"/>
            <a:endParaRPr lang="it-IT" altLang="it-IT" sz="1400" dirty="0">
              <a:latin typeface="Palatino" pitchFamily="2" charset="77"/>
              <a:ea typeface="Palatino" pitchFamily="2" charset="77"/>
            </a:endParaRPr>
          </a:p>
          <a:p>
            <a:pPr eaLnBrk="1" hangingPunct="1"/>
            <a:r>
              <a:rPr lang="it-IT" altLang="it-IT" sz="1400" dirty="0" err="1">
                <a:latin typeface="Palatino" pitchFamily="2" charset="77"/>
                <a:ea typeface="Palatino" pitchFamily="2" charset="77"/>
              </a:rPr>
              <a:t>Filariasis</a:t>
            </a:r>
            <a:r>
              <a:rPr lang="it-IT" altLang="it-IT" sz="1400" dirty="0">
                <a:latin typeface="Palatino" pitchFamily="2" charset="77"/>
                <a:ea typeface="Palatino" pitchFamily="2" charset="77"/>
              </a:rPr>
              <a:t>,</a:t>
            </a:r>
          </a:p>
          <a:p>
            <a:pPr eaLnBrk="1" hangingPunct="1"/>
            <a:endParaRPr lang="it-IT" altLang="it-IT" sz="1400" dirty="0">
              <a:latin typeface="Palatino" pitchFamily="2" charset="77"/>
              <a:ea typeface="Palatino" pitchFamily="2" charset="77"/>
            </a:endParaRPr>
          </a:p>
          <a:p>
            <a:pPr eaLnBrk="1" hangingPunct="1"/>
            <a:r>
              <a:rPr lang="it-IT" altLang="it-IT" sz="1400" dirty="0">
                <a:latin typeface="Palatino" pitchFamily="2" charset="77"/>
                <a:ea typeface="Palatino" pitchFamily="2" charset="77"/>
              </a:rPr>
              <a:t>and </a:t>
            </a:r>
            <a:r>
              <a:rPr lang="it-IT" altLang="it-IT" sz="1400" dirty="0" err="1">
                <a:latin typeface="Palatino" pitchFamily="2" charset="77"/>
                <a:ea typeface="Palatino" pitchFamily="2" charset="77"/>
              </a:rPr>
              <a:t>many</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others</a:t>
            </a:r>
            <a:r>
              <a:rPr lang="it-IT" altLang="it-IT" sz="1400" dirty="0">
                <a:latin typeface="Palatino" pitchFamily="2" charset="77"/>
                <a:ea typeface="Palatino" pitchFamily="2" charset="77"/>
              </a:rPr>
              <a:t>!</a:t>
            </a:r>
          </a:p>
          <a:p>
            <a:pPr eaLnBrk="1" hangingPunct="1"/>
            <a:endParaRPr lang="it-IT" altLang="it-IT" sz="1400" dirty="0">
              <a:latin typeface="Comic Sans MS" panose="030F0902030302020204" pitchFamily="66" charset="0"/>
            </a:endParaRPr>
          </a:p>
          <a:p>
            <a:pPr eaLnBrk="1" hangingPunct="1"/>
            <a:endParaRPr lang="it-IT" altLang="it-IT" sz="1400" b="1" dirty="0">
              <a:solidFill>
                <a:srgbClr val="000000"/>
              </a:solidFill>
              <a:latin typeface="Comic Sans MS" panose="030F0902030302020204" pitchFamily="66" charset="0"/>
            </a:endParaRPr>
          </a:p>
          <a:p>
            <a:pPr eaLnBrk="1" hangingPunct="1"/>
            <a:endParaRPr lang="en-US" altLang="it-IT" sz="1600" i="1" dirty="0">
              <a:solidFill>
                <a:srgbClr val="404040"/>
              </a:solidFill>
              <a:latin typeface="Comic Sans MS" panose="030F0902030302020204" pitchFamily="66" charset="0"/>
            </a:endParaRPr>
          </a:p>
        </p:txBody>
      </p:sp>
      <p:pic>
        <p:nvPicPr>
          <p:cNvPr id="6" name="Immagine 8">
            <a:extLst>
              <a:ext uri="{FF2B5EF4-FFF2-40B4-BE49-F238E27FC236}">
                <a16:creationId xmlns:a16="http://schemas.microsoft.com/office/drawing/2014/main" id="{2968913B-F110-DE40-B9B2-4487BE28A8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12776"/>
            <a:ext cx="3371800" cy="50405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288CE869-FCC2-1D4B-92A8-421B7EF9A12A}"/>
              </a:ext>
            </a:extLst>
          </p:cNvPr>
          <p:cNvSpPr/>
          <p:nvPr/>
        </p:nvSpPr>
        <p:spPr>
          <a:xfrm>
            <a:off x="1066800" y="188640"/>
            <a:ext cx="6629400" cy="830997"/>
          </a:xfrm>
          <a:prstGeom prst="rect">
            <a:avLst/>
          </a:prstGeom>
          <a:solidFill>
            <a:schemeClr val="bg1"/>
          </a:solidFill>
          <a:ln w="12700">
            <a:solidFill>
              <a:schemeClr val="tx1"/>
            </a:solidFill>
          </a:ln>
        </p:spPr>
        <p:txBody>
          <a:bodyPr wrap="square">
            <a:spAutoFit/>
          </a:bodyPr>
          <a:lstStyle/>
          <a:p>
            <a:pPr algn="ctr"/>
            <a:r>
              <a:rPr lang="it-IT" sz="2400" dirty="0" err="1">
                <a:latin typeface="Palatino" pitchFamily="2" charset="77"/>
                <a:ea typeface="Palatino" pitchFamily="2" charset="77"/>
              </a:rPr>
              <a:t>Symbionts</a:t>
            </a:r>
            <a:r>
              <a:rPr lang="it-IT" sz="2400" dirty="0">
                <a:latin typeface="Palatino" pitchFamily="2" charset="77"/>
                <a:ea typeface="Palatino" pitchFamily="2" charset="77"/>
              </a:rPr>
              <a:t> and </a:t>
            </a:r>
            <a:r>
              <a:rPr lang="it-IT" sz="2400" dirty="0" err="1">
                <a:latin typeface="Palatino" pitchFamily="2" charset="77"/>
                <a:ea typeface="Palatino" pitchFamily="2" charset="77"/>
              </a:rPr>
              <a:t>mosquitoes</a:t>
            </a:r>
            <a:r>
              <a:rPr lang="it-IT" sz="2400" dirty="0">
                <a:latin typeface="Palatino" pitchFamily="2" charset="77"/>
                <a:ea typeface="Palatino" pitchFamily="2" charset="77"/>
              </a:rPr>
              <a:t>: new </a:t>
            </a:r>
            <a:r>
              <a:rPr lang="it-IT" sz="2400" dirty="0" err="1">
                <a:latin typeface="Palatino" pitchFamily="2" charset="77"/>
                <a:ea typeface="Palatino" pitchFamily="2" charset="77"/>
              </a:rPr>
              <a:t>opportunities</a:t>
            </a:r>
            <a:r>
              <a:rPr lang="it-IT" sz="2400" dirty="0">
                <a:latin typeface="Palatino" pitchFamily="2" charset="77"/>
                <a:ea typeface="Palatino" pitchFamily="2" charset="77"/>
              </a:rPr>
              <a:t> for MBD control?</a:t>
            </a:r>
          </a:p>
        </p:txBody>
      </p:sp>
      <p:pic>
        <p:nvPicPr>
          <p:cNvPr id="8" name="Immagine 7">
            <a:extLst>
              <a:ext uri="{FF2B5EF4-FFF2-40B4-BE49-F238E27FC236}">
                <a16:creationId xmlns:a16="http://schemas.microsoft.com/office/drawing/2014/main" id="{0B17922D-F513-ED40-B77B-CD2DD9B0863B}"/>
              </a:ext>
            </a:extLst>
          </p:cNvPr>
          <p:cNvPicPr>
            <a:picLocks noChangeAspect="1"/>
          </p:cNvPicPr>
          <p:nvPr/>
        </p:nvPicPr>
        <p:blipFill>
          <a:blip r:embed="rId4"/>
          <a:stretch>
            <a:fillRect/>
          </a:stretch>
        </p:blipFill>
        <p:spPr>
          <a:xfrm>
            <a:off x="0" y="-16333"/>
            <a:ext cx="990600" cy="990600"/>
          </a:xfrm>
          <a:prstGeom prst="rect">
            <a:avLst/>
          </a:prstGeom>
          <a:ln>
            <a:noFill/>
          </a:ln>
          <a:effectLst>
            <a:softEdge rad="112500"/>
          </a:effectLst>
        </p:spPr>
      </p:pic>
    </p:spTree>
    <p:extLst>
      <p:ext uri="{BB962C8B-B14F-4D97-AF65-F5344CB8AC3E}">
        <p14:creationId xmlns:p14="http://schemas.microsoft.com/office/powerpoint/2010/main" val="943820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3" descr="composition phyla.png">
            <a:extLst>
              <a:ext uri="{FF2B5EF4-FFF2-40B4-BE49-F238E27FC236}">
                <a16:creationId xmlns:a16="http://schemas.microsoft.com/office/drawing/2014/main" id="{71C437FC-6947-AD48-8F8C-8FB2993D19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90675"/>
            <a:ext cx="5529014" cy="48234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64AFD808-C80B-0842-AB26-0118518D4374}"/>
              </a:ext>
            </a:extLst>
          </p:cNvPr>
          <p:cNvSpPr txBox="1"/>
          <p:nvPr/>
        </p:nvSpPr>
        <p:spPr>
          <a:xfrm>
            <a:off x="6096000" y="1124744"/>
            <a:ext cx="2868488" cy="5355312"/>
          </a:xfrm>
          <a:prstGeom prst="rect">
            <a:avLst/>
          </a:prstGeom>
          <a:solidFill>
            <a:schemeClr val="bg1"/>
          </a:solidFill>
          <a:ln w="12700">
            <a:solidFill>
              <a:schemeClr val="tx1"/>
            </a:solidFill>
          </a:ln>
        </p:spPr>
        <p:txBody>
          <a:bodyPr wrap="square">
            <a:spAutoFit/>
          </a:bodyPr>
          <a:lstStyle/>
          <a:p>
            <a:pPr>
              <a:defRPr/>
            </a:pPr>
            <a:r>
              <a:rPr lang="en-US" b="1" dirty="0">
                <a:solidFill>
                  <a:schemeClr val="tx1">
                    <a:lumMod val="75000"/>
                    <a:lumOff val="25000"/>
                  </a:schemeClr>
                </a:solidFill>
                <a:latin typeface="Palatino" pitchFamily="2" charset="77"/>
                <a:ea typeface="Palatino" pitchFamily="2" charset="77"/>
                <a:cs typeface="Comic Sans MS"/>
              </a:rPr>
              <a:t>Larval-</a:t>
            </a:r>
            <a:r>
              <a:rPr lang="en-US" b="1" dirty="0" err="1">
                <a:solidFill>
                  <a:schemeClr val="tx1">
                    <a:lumMod val="75000"/>
                    <a:lumOff val="25000"/>
                  </a:schemeClr>
                </a:solidFill>
                <a:latin typeface="Palatino" pitchFamily="2" charset="77"/>
                <a:ea typeface="Palatino" pitchFamily="2" charset="77"/>
                <a:cs typeface="Comic Sans MS"/>
              </a:rPr>
              <a:t>pupal</a:t>
            </a:r>
            <a:r>
              <a:rPr lang="en-US" b="1" dirty="0">
                <a:solidFill>
                  <a:schemeClr val="tx1">
                    <a:lumMod val="75000"/>
                    <a:lumOff val="25000"/>
                  </a:schemeClr>
                </a:solidFill>
                <a:latin typeface="Palatino" pitchFamily="2" charset="77"/>
                <a:ea typeface="Palatino" pitchFamily="2" charset="77"/>
                <a:cs typeface="Comic Sans MS"/>
              </a:rPr>
              <a:t> stage</a:t>
            </a:r>
            <a:r>
              <a:rPr lang="en-US"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Cyanobacteria</a:t>
            </a:r>
            <a:endParaRPr lang="en-US" i="1" dirty="0">
              <a:solidFill>
                <a:schemeClr val="tx1">
                  <a:lumMod val="75000"/>
                  <a:lumOff val="25000"/>
                </a:schemeClr>
              </a:solidFill>
              <a:latin typeface="Palatino" pitchFamily="2" charset="77"/>
              <a:ea typeface="Palatino" pitchFamily="2" charset="77"/>
              <a:cs typeface="Comic Sans MS"/>
            </a:endParaRPr>
          </a:p>
          <a:p>
            <a:pPr>
              <a:defRPr/>
            </a:pPr>
            <a:endParaRPr lang="en-US" i="1" dirty="0">
              <a:solidFill>
                <a:schemeClr val="tx1">
                  <a:lumMod val="75000"/>
                  <a:lumOff val="25000"/>
                </a:schemeClr>
              </a:solidFill>
              <a:latin typeface="Palatino" pitchFamily="2" charset="77"/>
              <a:ea typeface="Palatino" pitchFamily="2" charset="77"/>
              <a:cs typeface="Comic Sans MS"/>
            </a:endParaRPr>
          </a:p>
          <a:p>
            <a:pPr>
              <a:defRPr/>
            </a:pPr>
            <a:r>
              <a:rPr lang="en-US" b="1" dirty="0">
                <a:solidFill>
                  <a:schemeClr val="tx1">
                    <a:lumMod val="75000"/>
                    <a:lumOff val="25000"/>
                  </a:schemeClr>
                </a:solidFill>
                <a:latin typeface="Palatino" pitchFamily="2" charset="77"/>
                <a:ea typeface="Palatino" pitchFamily="2" charset="77"/>
                <a:cs typeface="Comic Sans MS"/>
              </a:rPr>
              <a:t>Adult (sugar)</a:t>
            </a:r>
            <a:r>
              <a:rPr lang="en-US" dirty="0">
                <a:solidFill>
                  <a:schemeClr val="tx1">
                    <a:lumMod val="75000"/>
                    <a:lumOff val="25000"/>
                  </a:schemeClr>
                </a:solidFill>
                <a:latin typeface="Palatino" pitchFamily="2" charset="77"/>
                <a:ea typeface="Palatino" pitchFamily="2" charset="77"/>
                <a:cs typeface="Comic Sans MS"/>
              </a:rPr>
              <a:t>:</a:t>
            </a:r>
            <a:r>
              <a:rPr lang="en-US" i="1"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Proteobacteria</a:t>
            </a:r>
            <a:r>
              <a:rPr lang="en-US" i="1"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Enterobacteriaceae</a:t>
            </a:r>
            <a:r>
              <a:rPr lang="en-US" i="1" dirty="0">
                <a:solidFill>
                  <a:schemeClr val="tx1">
                    <a:lumMod val="75000"/>
                    <a:lumOff val="25000"/>
                  </a:schemeClr>
                </a:solidFill>
                <a:latin typeface="Palatino" pitchFamily="2" charset="77"/>
                <a:ea typeface="Palatino" pitchFamily="2" charset="77"/>
                <a:cs typeface="Comic Sans MS"/>
              </a:rPr>
              <a:t>)</a:t>
            </a:r>
          </a:p>
          <a:p>
            <a:pPr>
              <a:defRPr/>
            </a:pPr>
            <a:endParaRPr lang="en-US" b="1" i="1" dirty="0">
              <a:solidFill>
                <a:schemeClr val="tx1">
                  <a:lumMod val="75000"/>
                  <a:lumOff val="25000"/>
                </a:schemeClr>
              </a:solidFill>
              <a:latin typeface="Palatino" pitchFamily="2" charset="77"/>
              <a:ea typeface="Palatino" pitchFamily="2" charset="77"/>
              <a:cs typeface="Comic Sans MS"/>
            </a:endParaRPr>
          </a:p>
          <a:p>
            <a:pPr>
              <a:defRPr/>
            </a:pPr>
            <a:r>
              <a:rPr lang="en-US" b="1" dirty="0">
                <a:solidFill>
                  <a:schemeClr val="tx1">
                    <a:lumMod val="75000"/>
                    <a:lumOff val="25000"/>
                  </a:schemeClr>
                </a:solidFill>
                <a:latin typeface="Palatino" pitchFamily="2" charset="77"/>
                <a:ea typeface="Palatino" pitchFamily="2" charset="77"/>
                <a:cs typeface="Comic Sans MS"/>
              </a:rPr>
              <a:t>Adult (7-day-old) </a:t>
            </a:r>
            <a:r>
              <a:rPr lang="en-US"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Bacteroides</a:t>
            </a:r>
            <a:r>
              <a:rPr lang="en-US" i="1"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Flavobacteriaceae</a:t>
            </a:r>
            <a:r>
              <a:rPr lang="en-US" i="1" dirty="0">
                <a:solidFill>
                  <a:schemeClr val="tx1">
                    <a:lumMod val="75000"/>
                    <a:lumOff val="25000"/>
                  </a:schemeClr>
                </a:solidFill>
                <a:latin typeface="Palatino" pitchFamily="2" charset="77"/>
                <a:ea typeface="Palatino" pitchFamily="2" charset="77"/>
                <a:cs typeface="Comic Sans MS"/>
              </a:rPr>
              <a:t>) </a:t>
            </a:r>
          </a:p>
          <a:p>
            <a:pPr>
              <a:defRPr/>
            </a:pPr>
            <a:endParaRPr lang="en-US" b="1" i="1" dirty="0">
              <a:solidFill>
                <a:schemeClr val="tx1">
                  <a:lumMod val="75000"/>
                  <a:lumOff val="25000"/>
                </a:schemeClr>
              </a:solidFill>
              <a:latin typeface="Palatino" pitchFamily="2" charset="77"/>
              <a:ea typeface="Palatino" pitchFamily="2" charset="77"/>
              <a:cs typeface="Comic Sans MS"/>
            </a:endParaRPr>
          </a:p>
          <a:p>
            <a:pPr>
              <a:defRPr/>
            </a:pPr>
            <a:r>
              <a:rPr lang="en-US" b="1" dirty="0">
                <a:solidFill>
                  <a:schemeClr val="tx1">
                    <a:lumMod val="75000"/>
                    <a:lumOff val="25000"/>
                  </a:schemeClr>
                </a:solidFill>
                <a:latin typeface="Palatino" pitchFamily="2" charset="77"/>
                <a:ea typeface="Palatino" pitchFamily="2" charset="77"/>
                <a:cs typeface="Comic Sans MS"/>
              </a:rPr>
              <a:t>Adults (PBM)</a:t>
            </a:r>
            <a:r>
              <a:rPr lang="en-US"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Proteobacteria</a:t>
            </a:r>
            <a:r>
              <a:rPr lang="en-US" i="1"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Enterobacteriaceae</a:t>
            </a:r>
            <a:r>
              <a:rPr lang="en-US" i="1"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Aeromonadaceae</a:t>
            </a:r>
            <a:r>
              <a:rPr lang="en-US" i="1" dirty="0">
                <a:solidFill>
                  <a:schemeClr val="tx1">
                    <a:lumMod val="75000"/>
                    <a:lumOff val="25000"/>
                  </a:schemeClr>
                </a:solidFill>
                <a:latin typeface="Palatino" pitchFamily="2" charset="77"/>
                <a:ea typeface="Palatino" pitchFamily="2" charset="77"/>
                <a:cs typeface="Comic Sans MS"/>
              </a:rPr>
              <a:t> and </a:t>
            </a:r>
            <a:r>
              <a:rPr lang="en-US" i="1" dirty="0" err="1">
                <a:solidFill>
                  <a:schemeClr val="tx1">
                    <a:lumMod val="75000"/>
                    <a:lumOff val="25000"/>
                  </a:schemeClr>
                </a:solidFill>
                <a:latin typeface="Palatino" pitchFamily="2" charset="77"/>
                <a:ea typeface="Palatino" pitchFamily="2" charset="77"/>
                <a:cs typeface="Comic Sans MS"/>
              </a:rPr>
              <a:t>Pseudomonadaceae</a:t>
            </a:r>
            <a:r>
              <a:rPr lang="en-US" i="1" dirty="0">
                <a:solidFill>
                  <a:schemeClr val="tx1">
                    <a:lumMod val="75000"/>
                    <a:lumOff val="25000"/>
                  </a:schemeClr>
                </a:solidFill>
                <a:latin typeface="Palatino" pitchFamily="2" charset="77"/>
                <a:ea typeface="Palatino" pitchFamily="2" charset="77"/>
                <a:cs typeface="Comic Sans MS"/>
              </a:rPr>
              <a:t>)</a:t>
            </a:r>
          </a:p>
          <a:p>
            <a:pPr>
              <a:defRPr/>
            </a:pPr>
            <a:endParaRPr lang="en-US" b="1" i="1" dirty="0">
              <a:solidFill>
                <a:schemeClr val="tx1">
                  <a:lumMod val="75000"/>
                  <a:lumOff val="25000"/>
                </a:schemeClr>
              </a:solidFill>
              <a:latin typeface="Palatino" pitchFamily="2" charset="77"/>
              <a:ea typeface="Palatino" pitchFamily="2" charset="77"/>
              <a:cs typeface="Comic Sans MS"/>
            </a:endParaRPr>
          </a:p>
          <a:p>
            <a:pPr>
              <a:defRPr/>
            </a:pPr>
            <a:r>
              <a:rPr lang="en-US" b="1" dirty="0">
                <a:solidFill>
                  <a:schemeClr val="tx1">
                    <a:lumMod val="75000"/>
                    <a:lumOff val="25000"/>
                  </a:schemeClr>
                </a:solidFill>
                <a:latin typeface="Palatino" pitchFamily="2" charset="77"/>
                <a:ea typeface="Palatino" pitchFamily="2" charset="77"/>
                <a:cs typeface="Comic Sans MS"/>
              </a:rPr>
              <a:t>Adults (7 days PBM)</a:t>
            </a:r>
            <a:r>
              <a:rPr lang="en-US" dirty="0">
                <a:solidFill>
                  <a:schemeClr val="tx1">
                    <a:lumMod val="75000"/>
                    <a:lumOff val="25000"/>
                  </a:schemeClr>
                </a:solidFill>
                <a:latin typeface="Palatino" pitchFamily="2" charset="77"/>
                <a:ea typeface="Palatino" pitchFamily="2" charset="77"/>
                <a:cs typeface="Comic Sans MS"/>
              </a:rPr>
              <a:t>:</a:t>
            </a:r>
            <a:r>
              <a:rPr lang="en-US" b="1" dirty="0">
                <a:solidFill>
                  <a:schemeClr val="tx1">
                    <a:lumMod val="75000"/>
                    <a:lumOff val="25000"/>
                  </a:schemeClr>
                </a:solidFill>
                <a:latin typeface="Palatino" pitchFamily="2" charset="77"/>
                <a:ea typeface="Palatino" pitchFamily="2" charset="77"/>
                <a:cs typeface="Comic Sans MS"/>
              </a:rPr>
              <a:t> </a:t>
            </a:r>
            <a:r>
              <a:rPr lang="en-US" i="1" dirty="0" err="1">
                <a:solidFill>
                  <a:schemeClr val="tx1">
                    <a:lumMod val="75000"/>
                    <a:lumOff val="25000"/>
                  </a:schemeClr>
                </a:solidFill>
                <a:latin typeface="Palatino" pitchFamily="2" charset="77"/>
                <a:ea typeface="Palatino" pitchFamily="2" charset="77"/>
                <a:cs typeface="Comic Sans MS"/>
              </a:rPr>
              <a:t>Bacteroides</a:t>
            </a:r>
            <a:endParaRPr lang="en-US" i="1" dirty="0">
              <a:solidFill>
                <a:schemeClr val="tx1">
                  <a:lumMod val="75000"/>
                  <a:lumOff val="25000"/>
                </a:schemeClr>
              </a:solidFill>
              <a:latin typeface="Palatino" pitchFamily="2" charset="77"/>
              <a:ea typeface="Palatino" pitchFamily="2" charset="77"/>
              <a:cs typeface="Comic Sans MS"/>
            </a:endParaRPr>
          </a:p>
        </p:txBody>
      </p:sp>
      <p:sp>
        <p:nvSpPr>
          <p:cNvPr id="43013" name="CasellaDiTesto 9">
            <a:extLst>
              <a:ext uri="{FF2B5EF4-FFF2-40B4-BE49-F238E27FC236}">
                <a16:creationId xmlns:a16="http://schemas.microsoft.com/office/drawing/2014/main" id="{F255AB17-5A77-0048-9C57-41972F0910D2}"/>
              </a:ext>
            </a:extLst>
          </p:cNvPr>
          <p:cNvSpPr txBox="1">
            <a:spLocks noChangeArrowheads="1"/>
          </p:cNvSpPr>
          <p:nvPr/>
        </p:nvSpPr>
        <p:spPr bwMode="auto">
          <a:xfrm>
            <a:off x="2362200" y="5562600"/>
            <a:ext cx="2714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100"/>
              <a:t>(Wang et al, 2011)</a:t>
            </a:r>
          </a:p>
        </p:txBody>
      </p:sp>
      <p:pic>
        <p:nvPicPr>
          <p:cNvPr id="6" name="Immagine 5">
            <a:extLst>
              <a:ext uri="{FF2B5EF4-FFF2-40B4-BE49-F238E27FC236}">
                <a16:creationId xmlns:a16="http://schemas.microsoft.com/office/drawing/2014/main" id="{512A9C2B-D38E-8C4F-9604-C6E3B32630B0}"/>
              </a:ext>
            </a:extLst>
          </p:cNvPr>
          <p:cNvPicPr>
            <a:picLocks noChangeAspect="1"/>
          </p:cNvPicPr>
          <p:nvPr/>
        </p:nvPicPr>
        <p:blipFill>
          <a:blip r:embed="rId4"/>
          <a:stretch>
            <a:fillRect/>
          </a:stretch>
        </p:blipFill>
        <p:spPr>
          <a:xfrm>
            <a:off x="0" y="-16333"/>
            <a:ext cx="990600" cy="990600"/>
          </a:xfrm>
          <a:prstGeom prst="rect">
            <a:avLst/>
          </a:prstGeom>
          <a:ln>
            <a:noFill/>
          </a:ln>
          <a:effectLst>
            <a:softEdge rad="112500"/>
          </a:effectLst>
        </p:spPr>
      </p:pic>
      <p:sp>
        <p:nvSpPr>
          <p:cNvPr id="2" name="Rettangolo 1">
            <a:extLst>
              <a:ext uri="{FF2B5EF4-FFF2-40B4-BE49-F238E27FC236}">
                <a16:creationId xmlns:a16="http://schemas.microsoft.com/office/drawing/2014/main" id="{6D531497-9B52-B842-8DA1-AC7788267352}"/>
              </a:ext>
            </a:extLst>
          </p:cNvPr>
          <p:cNvSpPr/>
          <p:nvPr/>
        </p:nvSpPr>
        <p:spPr>
          <a:xfrm>
            <a:off x="1619672" y="260648"/>
            <a:ext cx="5883470" cy="523220"/>
          </a:xfrm>
          <a:prstGeom prst="rect">
            <a:avLst/>
          </a:prstGeom>
          <a:solidFill>
            <a:schemeClr val="bg1"/>
          </a:solidFill>
          <a:ln w="9525">
            <a:solidFill>
              <a:schemeClr val="tx1"/>
            </a:solidFill>
          </a:ln>
        </p:spPr>
        <p:txBody>
          <a:bodyPr wrap="none">
            <a:spAutoFit/>
          </a:bodyPr>
          <a:lstStyle/>
          <a:p>
            <a:r>
              <a:rPr lang="it-IT" sz="2800" dirty="0" err="1">
                <a:latin typeface="Palatino" pitchFamily="2" charset="77"/>
                <a:ea typeface="Palatino" pitchFamily="2" charset="77"/>
              </a:rPr>
              <a:t>Microbiota</a:t>
            </a:r>
            <a:r>
              <a:rPr lang="it-IT" sz="2800" dirty="0">
                <a:latin typeface="Palatino" pitchFamily="2" charset="77"/>
                <a:ea typeface="Palatino" pitchFamily="2" charset="77"/>
              </a:rPr>
              <a:t> </a:t>
            </a:r>
            <a:r>
              <a:rPr lang="it-IT" sz="2800" dirty="0" err="1">
                <a:latin typeface="Palatino" pitchFamily="2" charset="77"/>
                <a:ea typeface="Palatino" pitchFamily="2" charset="77"/>
              </a:rPr>
              <a:t>fluctuations</a:t>
            </a:r>
            <a:r>
              <a:rPr lang="it-IT" sz="2800" dirty="0">
                <a:latin typeface="Palatino" pitchFamily="2" charset="77"/>
                <a:ea typeface="Palatino" pitchFamily="2" charset="77"/>
              </a:rPr>
              <a:t> in mosquito</a:t>
            </a:r>
          </a:p>
        </p:txBody>
      </p:sp>
    </p:spTree>
    <p:extLst>
      <p:ext uri="{BB962C8B-B14F-4D97-AF65-F5344CB8AC3E}">
        <p14:creationId xmlns:p14="http://schemas.microsoft.com/office/powerpoint/2010/main" val="193160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magine 3" descr="01.jpg">
            <a:extLst>
              <a:ext uri="{FF2B5EF4-FFF2-40B4-BE49-F238E27FC236}">
                <a16:creationId xmlns:a16="http://schemas.microsoft.com/office/drawing/2014/main" id="{0A378D76-03E9-564F-A92D-15F17F417A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828800"/>
            <a:ext cx="828675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descr="03.jpg">
            <a:extLst>
              <a:ext uri="{FF2B5EF4-FFF2-40B4-BE49-F238E27FC236}">
                <a16:creationId xmlns:a16="http://schemas.microsoft.com/office/drawing/2014/main" id="{531A3B6B-6743-BA4F-9118-39AFC6EF04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925" y="1676400"/>
            <a:ext cx="8558213"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descr="04.jpg">
            <a:extLst>
              <a:ext uri="{FF2B5EF4-FFF2-40B4-BE49-F238E27FC236}">
                <a16:creationId xmlns:a16="http://schemas.microsoft.com/office/drawing/2014/main" id="{54A8F1DF-596A-1841-A889-7E1830034C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869473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descr="06.jpg">
            <a:extLst>
              <a:ext uri="{FF2B5EF4-FFF2-40B4-BE49-F238E27FC236}">
                <a16:creationId xmlns:a16="http://schemas.microsoft.com/office/drawing/2014/main" id="{F843AF98-A9E7-4D44-8E28-BF5DA3DACA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2286000"/>
            <a:ext cx="739933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descr="07.jpg">
            <a:extLst>
              <a:ext uri="{FF2B5EF4-FFF2-40B4-BE49-F238E27FC236}">
                <a16:creationId xmlns:a16="http://schemas.microsoft.com/office/drawing/2014/main" id="{D70B1A5D-CFF1-7249-AA77-3490E0D2E80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514475"/>
            <a:ext cx="8847138"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descr="10.jpg">
            <a:extLst>
              <a:ext uri="{FF2B5EF4-FFF2-40B4-BE49-F238E27FC236}">
                <a16:creationId xmlns:a16="http://schemas.microsoft.com/office/drawing/2014/main" id="{6D15D621-E1CC-A641-95ED-DD2E5B769E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0052" y="1676400"/>
            <a:ext cx="8557086"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descr="grafico.jpg">
            <a:extLst>
              <a:ext uri="{FF2B5EF4-FFF2-40B4-BE49-F238E27FC236}">
                <a16:creationId xmlns:a16="http://schemas.microsoft.com/office/drawing/2014/main" id="{78321CBF-49AE-3147-A583-389A8B69C0A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938838" y="596900"/>
            <a:ext cx="2952750" cy="3000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itolo 4">
            <a:extLst>
              <a:ext uri="{FF2B5EF4-FFF2-40B4-BE49-F238E27FC236}">
                <a16:creationId xmlns:a16="http://schemas.microsoft.com/office/drawing/2014/main" id="{2C207498-E10D-FB4F-8BCD-104059244A7E}"/>
              </a:ext>
            </a:extLst>
          </p:cNvPr>
          <p:cNvSpPr txBox="1">
            <a:spLocks/>
          </p:cNvSpPr>
          <p:nvPr/>
        </p:nvSpPr>
        <p:spPr>
          <a:xfrm>
            <a:off x="1691680" y="-288"/>
            <a:ext cx="7056784" cy="584775"/>
          </a:xfrm>
          <a:prstGeom prst="rect">
            <a:avLst/>
          </a:prstGeom>
          <a:noFill/>
        </p:spPr>
        <p:txBody>
          <a:bodyPr wrap="square" anchor="ctr">
            <a:spAutoFit/>
          </a:bodyPr>
          <a:lstStyle/>
          <a:p>
            <a:pPr algn="ctr">
              <a:defRPr/>
            </a:pPr>
            <a:r>
              <a:rPr lang="en-US" sz="3200" dirty="0">
                <a:latin typeface="Palatino" pitchFamily="2" charset="77"/>
                <a:ea typeface="Palatino" pitchFamily="2" charset="77"/>
                <a:cs typeface="Comic Sans MS"/>
              </a:rPr>
              <a:t>Effects on </a:t>
            </a:r>
            <a:r>
              <a:rPr lang="en-US" sz="3200" i="1" dirty="0">
                <a:latin typeface="Palatino" pitchFamily="2" charset="77"/>
                <a:ea typeface="Palatino" pitchFamily="2" charset="77"/>
                <a:cs typeface="Comic Sans MS"/>
              </a:rPr>
              <a:t>Plasmodium</a:t>
            </a:r>
            <a:r>
              <a:rPr lang="en-US" sz="3200" dirty="0">
                <a:latin typeface="Palatino" pitchFamily="2" charset="77"/>
                <a:ea typeface="Palatino" pitchFamily="2" charset="77"/>
                <a:cs typeface="Comic Sans MS"/>
              </a:rPr>
              <a:t> transmission</a:t>
            </a:r>
          </a:p>
        </p:txBody>
      </p:sp>
      <p:sp>
        <p:nvSpPr>
          <p:cNvPr id="16" name="CasellaDiTesto 15">
            <a:extLst>
              <a:ext uri="{FF2B5EF4-FFF2-40B4-BE49-F238E27FC236}">
                <a16:creationId xmlns:a16="http://schemas.microsoft.com/office/drawing/2014/main" id="{CA4CC69F-042A-9A4F-9F73-CEABBE5B2E72}"/>
              </a:ext>
            </a:extLst>
          </p:cNvPr>
          <p:cNvSpPr txBox="1"/>
          <p:nvPr/>
        </p:nvSpPr>
        <p:spPr>
          <a:xfrm>
            <a:off x="1219200" y="746596"/>
            <a:ext cx="4360863" cy="738188"/>
          </a:xfrm>
          <a:prstGeom prst="rect">
            <a:avLst/>
          </a:prstGeom>
          <a:solidFill>
            <a:schemeClr val="bg1"/>
          </a:solidFill>
          <a:ln w="9525">
            <a:solidFill>
              <a:schemeClr val="tx1"/>
            </a:solidFill>
          </a:ln>
        </p:spPr>
        <p:txBody>
          <a:bodyPr>
            <a:spAutoFit/>
          </a:bodyPr>
          <a:lstStyle/>
          <a:p>
            <a:pPr>
              <a:defRPr/>
            </a:pPr>
            <a:r>
              <a:rPr lang="en-US" sz="1400" dirty="0">
                <a:solidFill>
                  <a:schemeClr val="tx1">
                    <a:lumMod val="75000"/>
                    <a:lumOff val="25000"/>
                  </a:schemeClr>
                </a:solidFill>
                <a:latin typeface="Palatino" pitchFamily="2" charset="77"/>
                <a:ea typeface="Palatino" pitchFamily="2" charset="77"/>
                <a:cs typeface="Comic Sans MS"/>
              </a:rPr>
              <a:t>Colonization of Gram-negative bacteria species has been associated with an </a:t>
            </a:r>
            <a:r>
              <a:rPr lang="en-US" sz="1400" b="1" dirty="0">
                <a:solidFill>
                  <a:schemeClr val="tx1">
                    <a:lumMod val="75000"/>
                    <a:lumOff val="25000"/>
                  </a:schemeClr>
                </a:solidFill>
                <a:latin typeface="Palatino" pitchFamily="2" charset="77"/>
                <a:ea typeface="Palatino" pitchFamily="2" charset="77"/>
                <a:cs typeface="Comic Sans MS"/>
              </a:rPr>
              <a:t>inhibitory activity </a:t>
            </a:r>
            <a:r>
              <a:rPr lang="en-US" sz="1400" dirty="0">
                <a:solidFill>
                  <a:schemeClr val="tx1">
                    <a:lumMod val="75000"/>
                    <a:lumOff val="25000"/>
                  </a:schemeClr>
                </a:solidFill>
                <a:latin typeface="Palatino" pitchFamily="2" charset="77"/>
                <a:ea typeface="Palatino" pitchFamily="2" charset="77"/>
                <a:cs typeface="Comic Sans MS"/>
              </a:rPr>
              <a:t>on the </a:t>
            </a:r>
            <a:r>
              <a:rPr lang="en-US" sz="1400" dirty="0" err="1">
                <a:solidFill>
                  <a:schemeClr val="tx1">
                    <a:lumMod val="75000"/>
                    <a:lumOff val="25000"/>
                  </a:schemeClr>
                </a:solidFill>
                <a:latin typeface="Palatino" pitchFamily="2" charset="77"/>
                <a:ea typeface="Palatino" pitchFamily="2" charset="77"/>
                <a:cs typeface="Comic Sans MS"/>
              </a:rPr>
              <a:t>sporogonic</a:t>
            </a:r>
            <a:r>
              <a:rPr lang="en-US" sz="1400" dirty="0">
                <a:solidFill>
                  <a:schemeClr val="tx1">
                    <a:lumMod val="75000"/>
                    <a:lumOff val="25000"/>
                  </a:schemeClr>
                </a:solidFill>
                <a:latin typeface="Palatino" pitchFamily="2" charset="77"/>
                <a:ea typeface="Palatino" pitchFamily="2" charset="77"/>
                <a:cs typeface="Comic Sans MS"/>
              </a:rPr>
              <a:t> development of the parasite</a:t>
            </a:r>
          </a:p>
        </p:txBody>
      </p:sp>
      <p:pic>
        <p:nvPicPr>
          <p:cNvPr id="11" name="Immagine 10">
            <a:extLst>
              <a:ext uri="{FF2B5EF4-FFF2-40B4-BE49-F238E27FC236}">
                <a16:creationId xmlns:a16="http://schemas.microsoft.com/office/drawing/2014/main" id="{8F7F4015-DC77-9F4D-8CEE-536B22419932}"/>
              </a:ext>
            </a:extLst>
          </p:cNvPr>
          <p:cNvPicPr>
            <a:picLocks noChangeAspect="1"/>
          </p:cNvPicPr>
          <p:nvPr/>
        </p:nvPicPr>
        <p:blipFill>
          <a:blip r:embed="rId10"/>
          <a:stretch>
            <a:fillRect/>
          </a:stretch>
        </p:blipFill>
        <p:spPr>
          <a:xfrm>
            <a:off x="0" y="-16333"/>
            <a:ext cx="990600" cy="990600"/>
          </a:xfrm>
          <a:prstGeom prst="rect">
            <a:avLst/>
          </a:prstGeom>
          <a:ln>
            <a:noFill/>
          </a:ln>
          <a:effectLst>
            <a:softEdge rad="112500"/>
          </a:effectLst>
        </p:spPr>
      </p:pic>
    </p:spTree>
    <p:extLst>
      <p:ext uri="{BB962C8B-B14F-4D97-AF65-F5344CB8AC3E}">
        <p14:creationId xmlns:p14="http://schemas.microsoft.com/office/powerpoint/2010/main" val="3241059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osquito on skin">
            <a:extLst>
              <a:ext uri="{FF2B5EF4-FFF2-40B4-BE49-F238E27FC236}">
                <a16:creationId xmlns:a16="http://schemas.microsoft.com/office/drawing/2014/main" id="{1B9F07EA-2BE4-4423-B3E3-11C79CA64A0D}"/>
              </a:ext>
            </a:extLst>
          </p:cNvPr>
          <p:cNvPicPr>
            <a:picLocks noChangeAspect="1"/>
          </p:cNvPicPr>
          <p:nvPr/>
        </p:nvPicPr>
        <p:blipFill rotWithShape="1">
          <a:blip r:embed="rId2">
            <a:alphaModFix amt="50000"/>
          </a:blip>
          <a:srcRect l="12604" r="1730" b="1"/>
          <a:stretch/>
        </p:blipFill>
        <p:spPr>
          <a:xfrm>
            <a:off x="20" y="1"/>
            <a:ext cx="9143980" cy="6857999"/>
          </a:xfrm>
          <a:prstGeom prst="rect">
            <a:avLst/>
          </a:prstGeom>
        </p:spPr>
      </p:pic>
      <p:sp>
        <p:nvSpPr>
          <p:cNvPr id="2" name="Titolo 1">
            <a:extLst>
              <a:ext uri="{FF2B5EF4-FFF2-40B4-BE49-F238E27FC236}">
                <a16:creationId xmlns:a16="http://schemas.microsoft.com/office/drawing/2014/main" id="{3AFBBA89-2844-4248-9F64-273A734B8AE4}"/>
              </a:ext>
            </a:extLst>
          </p:cNvPr>
          <p:cNvSpPr>
            <a:spLocks noGrp="1"/>
          </p:cNvSpPr>
          <p:nvPr>
            <p:ph type="ctrTitle"/>
          </p:nvPr>
        </p:nvSpPr>
        <p:spPr>
          <a:xfrm>
            <a:off x="1143000" y="1122362"/>
            <a:ext cx="6858000" cy="2900518"/>
          </a:xfrm>
        </p:spPr>
        <p:txBody>
          <a:bodyPr vert="horz" lIns="91440" tIns="45720" rIns="91440" bIns="45720" rtlCol="0">
            <a:normAutofit/>
          </a:bodyPr>
          <a:lstStyle/>
          <a:p>
            <a:r>
              <a:rPr lang="en-US" altLang="it-IT" i="1">
                <a:solidFill>
                  <a:srgbClr val="FFFFFF"/>
                </a:solidFill>
                <a:latin typeface="Palatino" pitchFamily="2" charset="77"/>
                <a:ea typeface="Palatino" pitchFamily="2" charset="77"/>
              </a:rPr>
              <a:t>Wolbachia </a:t>
            </a:r>
            <a:r>
              <a:rPr lang="en-US" altLang="it-IT">
                <a:solidFill>
                  <a:srgbClr val="FFFFFF"/>
                </a:solidFill>
                <a:latin typeface="Palatino" pitchFamily="2" charset="77"/>
                <a:ea typeface="Palatino" pitchFamily="2" charset="77"/>
              </a:rPr>
              <a:t>as a tool for controlling mosquito-borne diseases</a:t>
            </a:r>
            <a:endParaRPr lang="en-US" altLang="it-IT" kern="1200">
              <a:solidFill>
                <a:srgbClr val="FFFFFF"/>
              </a:solidFill>
              <a:latin typeface="Palatino" pitchFamily="2" charset="77"/>
              <a:ea typeface="Palatino" pitchFamily="2" charset="77"/>
            </a:endParaRPr>
          </a:p>
        </p:txBody>
      </p:sp>
    </p:spTree>
    <p:extLst>
      <p:ext uri="{BB962C8B-B14F-4D97-AF65-F5344CB8AC3E}">
        <p14:creationId xmlns:p14="http://schemas.microsoft.com/office/powerpoint/2010/main" val="28159108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Titolo 1">
            <a:extLst>
              <a:ext uri="{FF2B5EF4-FFF2-40B4-BE49-F238E27FC236}">
                <a16:creationId xmlns:a16="http://schemas.microsoft.com/office/drawing/2014/main" id="{710E6F03-8CEE-404E-96A7-10E5A4E9DA9F}"/>
              </a:ext>
            </a:extLst>
          </p:cNvPr>
          <p:cNvSpPr>
            <a:spLocks noGrp="1"/>
          </p:cNvSpPr>
          <p:nvPr>
            <p:ph type="title"/>
          </p:nvPr>
        </p:nvSpPr>
        <p:spPr>
          <a:xfrm>
            <a:off x="1028699" y="294538"/>
            <a:ext cx="7421963" cy="1033669"/>
          </a:xfrm>
        </p:spPr>
        <p:txBody>
          <a:bodyPr>
            <a:normAutofit/>
          </a:bodyPr>
          <a:lstStyle/>
          <a:p>
            <a:r>
              <a:rPr lang="en-GB" altLang="it-IT" sz="3500" i="1">
                <a:solidFill>
                  <a:srgbClr val="FFFFFF"/>
                </a:solidFill>
                <a:latin typeface="Palatino" pitchFamily="2" charset="77"/>
                <a:ea typeface="Palatino" pitchFamily="2" charset="77"/>
              </a:rPr>
              <a:t>Wolbachia</a:t>
            </a:r>
            <a:r>
              <a:rPr lang="en-GB" altLang="it-IT" sz="3500">
                <a:solidFill>
                  <a:srgbClr val="FFFFFF"/>
                </a:solidFill>
                <a:latin typeface="Palatino" pitchFamily="2" charset="77"/>
                <a:ea typeface="Palatino" pitchFamily="2" charset="77"/>
              </a:rPr>
              <a:t> in insects</a:t>
            </a:r>
          </a:p>
        </p:txBody>
      </p:sp>
      <p:sp>
        <p:nvSpPr>
          <p:cNvPr id="60419" name="Segnaposto contenuto 2">
            <a:extLst>
              <a:ext uri="{FF2B5EF4-FFF2-40B4-BE49-F238E27FC236}">
                <a16:creationId xmlns:a16="http://schemas.microsoft.com/office/drawing/2014/main" id="{8CF86C6C-E731-7D4A-8A5E-D30A0A27E581}"/>
              </a:ext>
            </a:extLst>
          </p:cNvPr>
          <p:cNvSpPr>
            <a:spLocks noGrp="1"/>
          </p:cNvSpPr>
          <p:nvPr>
            <p:ph idx="1"/>
          </p:nvPr>
        </p:nvSpPr>
        <p:spPr>
          <a:xfrm>
            <a:off x="1028699" y="2318197"/>
            <a:ext cx="7293023" cy="3683358"/>
          </a:xfrm>
        </p:spPr>
        <p:txBody>
          <a:bodyPr anchor="ctr">
            <a:normAutofit/>
          </a:bodyPr>
          <a:lstStyle/>
          <a:p>
            <a:r>
              <a:rPr lang="it-IT" altLang="it-IT" sz="1700" i="1">
                <a:latin typeface="Palatino" pitchFamily="2" charset="77"/>
                <a:ea typeface="ＭＳ Ｐゴシック" panose="020B0600070205080204" pitchFamily="34" charset="-128"/>
              </a:rPr>
              <a:t>Wolbachia</a:t>
            </a:r>
            <a:r>
              <a:rPr lang="it-IT" altLang="it-IT" sz="1700" i="1"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is</a:t>
            </a:r>
            <a:r>
              <a:rPr lang="it-IT" altLang="it-IT" sz="1700" dirty="0">
                <a:latin typeface="Palatino" pitchFamily="2" charset="77"/>
                <a:ea typeface="ＭＳ Ｐゴシック" panose="020B0600070205080204" pitchFamily="34" charset="-128"/>
              </a:rPr>
              <a:t> an </a:t>
            </a:r>
            <a:r>
              <a:rPr lang="el-GR" altLang="it-IT" sz="1700" dirty="0">
                <a:latin typeface="Palatino" pitchFamily="2" charset="77"/>
                <a:ea typeface="ＭＳ Ｐゴシック" panose="020B0600070205080204" pitchFamily="34" charset="-128"/>
              </a:rPr>
              <a:t>α-</a:t>
            </a:r>
            <a:r>
              <a:rPr lang="it-IT" altLang="it-IT" sz="1700">
                <a:latin typeface="Palatino" pitchFamily="2" charset="77"/>
                <a:ea typeface="ＭＳ Ｐゴシック" panose="020B0600070205080204" pitchFamily="34" charset="-128"/>
              </a:rPr>
              <a:t>proteobacterium</a:t>
            </a:r>
            <a:r>
              <a:rPr lang="it-IT" altLang="it-IT" sz="1700" dirty="0">
                <a:latin typeface="Palatino" pitchFamily="2" charset="77"/>
                <a:ea typeface="ＭＳ Ｐゴシック" panose="020B0600070205080204" pitchFamily="34" charset="-128"/>
              </a:rPr>
              <a:t>, first </a:t>
            </a:r>
            <a:r>
              <a:rPr lang="it-IT" altLang="it-IT" sz="1700">
                <a:latin typeface="Palatino" pitchFamily="2" charset="77"/>
                <a:ea typeface="ＭＳ Ｐゴシック" panose="020B0600070205080204" pitchFamily="34" charset="-128"/>
              </a:rPr>
              <a:t>identified</a:t>
            </a:r>
            <a:r>
              <a:rPr lang="it-IT" altLang="it-IT" sz="1700" dirty="0">
                <a:latin typeface="Palatino" pitchFamily="2" charset="77"/>
                <a:ea typeface="ＭＳ Ｐゴシック" panose="020B0600070205080204" pitchFamily="34" charset="-128"/>
              </a:rPr>
              <a:t> in the </a:t>
            </a:r>
            <a:r>
              <a:rPr lang="it-IT" altLang="it-IT" sz="1700">
                <a:latin typeface="Palatino" pitchFamily="2" charset="77"/>
                <a:ea typeface="ＭＳ Ｐゴシック" panose="020B0600070205080204" pitchFamily="34" charset="-128"/>
              </a:rPr>
              <a:t>ovaries</a:t>
            </a:r>
            <a:r>
              <a:rPr lang="it-IT" altLang="it-IT" sz="1700" dirty="0">
                <a:latin typeface="Palatino" pitchFamily="2" charset="77"/>
                <a:ea typeface="ＭＳ Ｐゴシック" panose="020B0600070205080204" pitchFamily="34" charset="-128"/>
              </a:rPr>
              <a:t> of </a:t>
            </a:r>
            <a:r>
              <a:rPr lang="it-IT" altLang="it-IT" sz="1700">
                <a:latin typeface="Palatino" pitchFamily="2" charset="77"/>
                <a:ea typeface="ＭＳ Ｐゴシック" panose="020B0600070205080204" pitchFamily="34" charset="-128"/>
              </a:rPr>
              <a:t>Culex</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mosquitoes</a:t>
            </a:r>
            <a:r>
              <a:rPr lang="it-IT" altLang="it-IT" sz="1700" dirty="0">
                <a:latin typeface="Palatino" pitchFamily="2" charset="77"/>
                <a:ea typeface="ＭＳ Ｐゴシック" panose="020B0600070205080204" pitchFamily="34" charset="-128"/>
              </a:rPr>
              <a:t> in 1924 and </a:t>
            </a:r>
            <a:r>
              <a:rPr lang="it-IT" altLang="it-IT" sz="1700">
                <a:latin typeface="Palatino" pitchFamily="2" charset="77"/>
                <a:ea typeface="ＭＳ Ｐゴシック" panose="020B0600070205080204" pitchFamily="34" charset="-128"/>
              </a:rPr>
              <a:t>is</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probably</a:t>
            </a:r>
            <a:r>
              <a:rPr lang="it-IT" altLang="it-IT" sz="1700" dirty="0">
                <a:latin typeface="Palatino" pitchFamily="2" charset="77"/>
                <a:ea typeface="ＭＳ Ｐゴシック" panose="020B0600070205080204" pitchFamily="34" charset="-128"/>
              </a:rPr>
              <a:t> the best </a:t>
            </a:r>
            <a:r>
              <a:rPr lang="it-IT" altLang="it-IT" sz="1700">
                <a:latin typeface="Palatino" pitchFamily="2" charset="77"/>
                <a:ea typeface="ＭＳ Ｐゴシック" panose="020B0600070205080204" pitchFamily="34" charset="-128"/>
              </a:rPr>
              <a:t>known</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endosymbiotic</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microbe</a:t>
            </a:r>
            <a:r>
              <a:rPr lang="it-IT" altLang="it-IT" sz="1700" dirty="0">
                <a:latin typeface="Palatino" pitchFamily="2" charset="77"/>
                <a:ea typeface="ＭＳ Ｐゴシック" panose="020B0600070205080204" pitchFamily="34" charset="-128"/>
              </a:rPr>
              <a:t> in the </a:t>
            </a:r>
            <a:r>
              <a:rPr lang="it-IT" altLang="it-IT" sz="1700">
                <a:latin typeface="Palatino" pitchFamily="2" charset="77"/>
                <a:ea typeface="ＭＳ Ｐゴシック" panose="020B0600070205080204" pitchFamily="34" charset="-128"/>
              </a:rPr>
              <a:t>biosphere</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It</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is</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thought</a:t>
            </a:r>
            <a:r>
              <a:rPr lang="it-IT" altLang="it-IT" sz="1700" dirty="0">
                <a:latin typeface="Palatino" pitchFamily="2" charset="77"/>
                <a:ea typeface="ＭＳ Ｐゴシック" panose="020B0600070205080204" pitchFamily="34" charset="-128"/>
              </a:rPr>
              <a:t> to </a:t>
            </a:r>
            <a:r>
              <a:rPr lang="it-IT" altLang="it-IT" sz="1700">
                <a:latin typeface="Palatino" pitchFamily="2" charset="77"/>
                <a:ea typeface="ＭＳ Ｐゴシック" panose="020B0600070205080204" pitchFamily="34" charset="-128"/>
              </a:rPr>
              <a:t>infect</a:t>
            </a:r>
            <a:r>
              <a:rPr lang="it-IT" altLang="it-IT" sz="1700" dirty="0">
                <a:latin typeface="Palatino" pitchFamily="2" charset="77"/>
                <a:ea typeface="ＭＳ Ｐゴシック" panose="020B0600070205080204" pitchFamily="34" charset="-128"/>
              </a:rPr>
              <a:t> up to 76% of the </a:t>
            </a:r>
            <a:r>
              <a:rPr lang="it-IT" altLang="it-IT" sz="1700">
                <a:latin typeface="Palatino" pitchFamily="2" charset="77"/>
                <a:ea typeface="ＭＳ Ｐゴシック" panose="020B0600070205080204" pitchFamily="34" charset="-128"/>
              </a:rPr>
              <a:t>millions</a:t>
            </a:r>
            <a:r>
              <a:rPr lang="it-IT" altLang="it-IT" sz="1700" dirty="0">
                <a:latin typeface="Palatino" pitchFamily="2" charset="77"/>
                <a:ea typeface="ＭＳ Ｐゴシック" panose="020B0600070205080204" pitchFamily="34" charset="-128"/>
              </a:rPr>
              <a:t> of </a:t>
            </a:r>
            <a:r>
              <a:rPr lang="it-IT" altLang="it-IT" sz="1700">
                <a:latin typeface="Palatino" pitchFamily="2" charset="77"/>
                <a:ea typeface="ＭＳ Ｐゴシック" panose="020B0600070205080204" pitchFamily="34" charset="-128"/>
              </a:rPr>
              <a:t>insect</a:t>
            </a:r>
            <a:r>
              <a:rPr lang="it-IT" altLang="it-IT" sz="1700" dirty="0">
                <a:latin typeface="Palatino" pitchFamily="2" charset="77"/>
                <a:ea typeface="ＭＳ Ｐゴシック" panose="020B0600070205080204" pitchFamily="34" charset="-128"/>
              </a:rPr>
              <a:t> </a:t>
            </a:r>
            <a:r>
              <a:rPr lang="it-IT" altLang="it-IT" sz="1700">
                <a:latin typeface="Palatino" pitchFamily="2" charset="77"/>
                <a:ea typeface="ＭＳ Ｐゴシック" panose="020B0600070205080204" pitchFamily="34" charset="-128"/>
              </a:rPr>
              <a:t>species</a:t>
            </a:r>
            <a:r>
              <a:rPr lang="it-IT" altLang="it-IT" sz="1700" dirty="0">
                <a:latin typeface="Palatino" pitchFamily="2" charset="77"/>
                <a:ea typeface="ＭＳ Ｐゴシック" panose="020B0600070205080204" pitchFamily="34" charset="-128"/>
              </a:rPr>
              <a:t> on Earth</a:t>
            </a:r>
            <a:endParaRPr lang="en-GB" altLang="it-IT" sz="1700" dirty="0">
              <a:latin typeface="Palatino" pitchFamily="2" charset="77"/>
              <a:ea typeface="ＭＳ Ｐゴシック" panose="020B0600070205080204" pitchFamily="34" charset="-128"/>
            </a:endParaRPr>
          </a:p>
        </p:txBody>
      </p:sp>
    </p:spTree>
    <p:extLst>
      <p:ext uri="{BB962C8B-B14F-4D97-AF65-F5344CB8AC3E}">
        <p14:creationId xmlns:p14="http://schemas.microsoft.com/office/powerpoint/2010/main" val="3847444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1">
            <a:extLst>
              <a:ext uri="{FF2B5EF4-FFF2-40B4-BE49-F238E27FC236}">
                <a16:creationId xmlns:a16="http://schemas.microsoft.com/office/drawing/2014/main" id="{010F5451-5014-7142-9513-A0B5764F6A0D}"/>
              </a:ext>
            </a:extLst>
          </p:cNvPr>
          <p:cNvSpPr>
            <a:spLocks noGrp="1"/>
          </p:cNvSpPr>
          <p:nvPr>
            <p:ph type="title"/>
          </p:nvPr>
        </p:nvSpPr>
        <p:spPr>
          <a:xfrm>
            <a:off x="971600" y="227037"/>
            <a:ext cx="7992888" cy="1401763"/>
          </a:xfrm>
          <a:solidFill>
            <a:schemeClr val="bg1"/>
          </a:solid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a:noAutofit/>
          </a:bodyPr>
          <a:lstStyle/>
          <a:p>
            <a:r>
              <a:rPr lang="it-IT" altLang="it-IT" sz="2000" dirty="0">
                <a:latin typeface="Palatino" pitchFamily="2" charset="77"/>
                <a:ea typeface="ＭＳ Ｐゴシック" panose="020B0600070205080204" pitchFamily="34" charset="-128"/>
              </a:rPr>
              <a:t>The success of </a:t>
            </a:r>
            <a:r>
              <a:rPr lang="it-IT" altLang="it-IT" sz="2000" dirty="0" err="1">
                <a:latin typeface="Palatino" pitchFamily="2" charset="77"/>
                <a:ea typeface="ＭＳ Ｐゴシック" panose="020B0600070205080204" pitchFamily="34" charset="-128"/>
              </a:rPr>
              <a:t>these</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intracellular</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bacteria</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has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been</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attributed</a:t>
            </a:r>
            <a:r>
              <a:rPr lang="it-IT" altLang="it-IT" sz="2000" dirty="0">
                <a:latin typeface="Palatino" pitchFamily="2" charset="77"/>
                <a:ea typeface="ＭＳ Ｐゴシック" panose="020B0600070205080204" pitchFamily="34" charset="-128"/>
              </a:rPr>
              <a:t> to </a:t>
            </a:r>
            <a:r>
              <a:rPr lang="it-IT" altLang="it-IT" sz="2000" dirty="0" err="1">
                <a:latin typeface="Palatino" pitchFamily="2" charset="77"/>
                <a:ea typeface="ＭＳ Ｐゴシック" panose="020B0600070205080204" pitchFamily="34" charset="-128"/>
              </a:rPr>
              <a:t>their</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ability</a:t>
            </a:r>
            <a:r>
              <a:rPr lang="it-IT" altLang="it-IT" sz="2000" dirty="0">
                <a:latin typeface="Palatino" pitchFamily="2" charset="77"/>
                <a:ea typeface="ＭＳ Ｐゴシック" panose="020B0600070205080204" pitchFamily="34" charset="-128"/>
              </a:rPr>
              <a:t> to induce a </a:t>
            </a:r>
            <a:r>
              <a:rPr lang="it-IT" altLang="it-IT" sz="2000" dirty="0" err="1">
                <a:latin typeface="Palatino" pitchFamily="2" charset="77"/>
                <a:ea typeface="ＭＳ Ｐゴシック" panose="020B0600070205080204" pitchFamily="34" charset="-128"/>
              </a:rPr>
              <a:t>range</a:t>
            </a:r>
            <a:r>
              <a:rPr lang="it-IT" altLang="it-IT" sz="2000" dirty="0">
                <a:latin typeface="Palatino" pitchFamily="2" charset="77"/>
                <a:ea typeface="ＭＳ Ｐゴシック" panose="020B0600070205080204" pitchFamily="34" charset="-128"/>
              </a:rPr>
              <a:t> of </a:t>
            </a:r>
            <a:r>
              <a:rPr lang="it-IT" altLang="it-IT" sz="2000" dirty="0" err="1">
                <a:latin typeface="Palatino" pitchFamily="2" charset="77"/>
                <a:ea typeface="ＭＳ Ｐゴシック" panose="020B0600070205080204" pitchFamily="34" charset="-128"/>
              </a:rPr>
              <a:t>reproductive</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distortions</a:t>
            </a:r>
            <a:r>
              <a:rPr lang="it-IT" altLang="it-IT" sz="2000" dirty="0">
                <a:latin typeface="Palatino" pitchFamily="2" charset="77"/>
                <a:ea typeface="ＭＳ Ｐゴシック" panose="020B0600070205080204" pitchFamily="34" charset="-128"/>
              </a:rPr>
              <a:t> in </a:t>
            </a:r>
            <a:r>
              <a:rPr lang="it-IT" altLang="it-IT" sz="2000" dirty="0" err="1">
                <a:latin typeface="Palatino" pitchFamily="2" charset="77"/>
                <a:ea typeface="ＭＳ Ｐゴシック" panose="020B0600070205080204" pitchFamily="34" charset="-128"/>
              </a:rPr>
              <a:t>their</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hosts</a:t>
            </a:r>
            <a:r>
              <a:rPr lang="it-IT" altLang="it-IT" sz="2000" dirty="0">
                <a:latin typeface="Palatino" pitchFamily="2" charset="77"/>
                <a:ea typeface="ＭＳ Ｐゴシック" panose="020B0600070205080204" pitchFamily="34" charset="-128"/>
              </a:rPr>
              <a:t> to </a:t>
            </a:r>
            <a:r>
              <a:rPr lang="it-IT" altLang="it-IT" sz="2000" dirty="0" err="1">
                <a:latin typeface="Palatino" pitchFamily="2" charset="77"/>
                <a:ea typeface="ＭＳ Ｐゴシック" panose="020B0600070205080204" pitchFamily="34" charset="-128"/>
              </a:rPr>
              <a:t>increase</a:t>
            </a:r>
            <a:r>
              <a:rPr lang="it-IT" altLang="it-IT" sz="2000" dirty="0">
                <a:latin typeface="Palatino" pitchFamily="2" charset="77"/>
                <a:ea typeface="ＭＳ Ｐゴシック" panose="020B0600070205080204" pitchFamily="34" charset="-128"/>
              </a:rPr>
              <a:t> the </a:t>
            </a:r>
            <a:r>
              <a:rPr lang="it-IT" altLang="it-IT" sz="2000" dirty="0" err="1">
                <a:latin typeface="Palatino" pitchFamily="2" charset="77"/>
                <a:ea typeface="ＭＳ Ｐゴシック" panose="020B0600070205080204" pitchFamily="34" charset="-128"/>
              </a:rPr>
              <a:t>reproductive</a:t>
            </a:r>
            <a:r>
              <a:rPr lang="it-IT" altLang="it-IT" sz="2000" dirty="0">
                <a:latin typeface="Palatino" pitchFamily="2" charset="77"/>
                <a:ea typeface="ＭＳ Ｐゴシック" panose="020B0600070205080204" pitchFamily="34" charset="-128"/>
              </a:rPr>
              <a:t> success of </a:t>
            </a:r>
            <a:r>
              <a:rPr lang="it-IT" altLang="it-IT" sz="2000" dirty="0" err="1">
                <a:latin typeface="Palatino" pitchFamily="2" charset="77"/>
                <a:ea typeface="ＭＳ Ｐゴシック" panose="020B0600070205080204" pitchFamily="34" charset="-128"/>
              </a:rPr>
              <a:t>infected</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females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thus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improving</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maternal</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transmission</a:t>
            </a:r>
            <a:r>
              <a:rPr lang="it-IT" altLang="it-IT" sz="2000" dirty="0">
                <a:latin typeface="Palatino" pitchFamily="2" charset="77"/>
                <a:ea typeface="ＭＳ Ｐゴシック" panose="020B0600070205080204" pitchFamily="34" charset="-128"/>
              </a:rPr>
              <a:t> of </a:t>
            </a:r>
            <a:r>
              <a:rPr lang="it-IT" altLang="it-IT" sz="2000" i="1" dirty="0" err="1">
                <a:latin typeface="Palatino" pitchFamily="2" charset="77"/>
                <a:ea typeface="ＭＳ Ｐゴシック" panose="020B0600070205080204" pitchFamily="34" charset="-128"/>
              </a:rPr>
              <a:t>Wolbachia</a:t>
            </a:r>
            <a:r>
              <a:rPr lang="it-IT" altLang="it-IT" sz="2000" dirty="0">
                <a:latin typeface="Palatino" pitchFamily="2" charset="77"/>
                <a:ea typeface="ＭＳ Ｐゴシック" panose="020B0600070205080204" pitchFamily="34" charset="-128"/>
              </a:rPr>
              <a:t>.</a:t>
            </a:r>
            <a:endParaRPr lang="en-GB" altLang="it-IT" sz="2000" b="1" i="1" dirty="0">
              <a:latin typeface="Palatino" pitchFamily="2" charset="77"/>
              <a:ea typeface="ＭＳ Ｐゴシック" panose="020B0600070205080204" pitchFamily="34" charset="-128"/>
            </a:endParaRPr>
          </a:p>
        </p:txBody>
      </p:sp>
      <p:pic>
        <p:nvPicPr>
          <p:cNvPr id="61443" name="Immagine 3">
            <a:extLst>
              <a:ext uri="{FF2B5EF4-FFF2-40B4-BE49-F238E27FC236}">
                <a16:creationId xmlns:a16="http://schemas.microsoft.com/office/drawing/2014/main" id="{74F4B59F-EAF6-084A-A5A3-6DB6962D44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8426" y="1855837"/>
            <a:ext cx="2304626" cy="47561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4" name="CasellaDiTesto 4">
            <a:extLst>
              <a:ext uri="{FF2B5EF4-FFF2-40B4-BE49-F238E27FC236}">
                <a16:creationId xmlns:a16="http://schemas.microsoft.com/office/drawing/2014/main" id="{2E16BC38-0E48-0140-8F6E-9538A3A0DCB2}"/>
              </a:ext>
            </a:extLst>
          </p:cNvPr>
          <p:cNvSpPr txBox="1">
            <a:spLocks noChangeArrowheads="1"/>
          </p:cNvSpPr>
          <p:nvPr/>
        </p:nvSpPr>
        <p:spPr bwMode="auto">
          <a:xfrm>
            <a:off x="3923928" y="1855838"/>
            <a:ext cx="4830688" cy="4893647"/>
          </a:xfrm>
          <a:prstGeom prst="rect">
            <a:avLst/>
          </a:prstGeom>
          <a:solidFill>
            <a:schemeClr val="bg1"/>
          </a:solidFill>
          <a:ln w="12700">
            <a:solidFill>
              <a:schemeClr val="tx1"/>
            </a:solidFill>
            <a:miter lim="800000"/>
            <a:headEnd/>
            <a:tailEnd/>
          </a:ln>
          <a:effectLst>
            <a:outerShdw blurRad="40000" dist="20000" dir="5400000" rotWithShape="0">
              <a:srgbClr val="808080">
                <a:alpha val="37999"/>
              </a:srgbClr>
            </a:outerShdw>
          </a:effec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solidFill>
                  <a:srgbClr val="000000"/>
                </a:solidFill>
                <a:latin typeface="Palatino" pitchFamily="2" charset="77"/>
              </a:rPr>
              <a:t>These</a:t>
            </a:r>
            <a:r>
              <a:rPr lang="it-IT" altLang="it-IT" dirty="0">
                <a:solidFill>
                  <a:srgbClr val="000000"/>
                </a:solidFill>
                <a:latin typeface="Palatino" pitchFamily="2" charset="77"/>
              </a:rPr>
              <a:t> traits include </a:t>
            </a:r>
            <a:r>
              <a:rPr lang="it-IT" altLang="it-IT" dirty="0" err="1">
                <a:solidFill>
                  <a:srgbClr val="000000"/>
                </a:solidFill>
                <a:latin typeface="Palatino" pitchFamily="2" charset="77"/>
              </a:rPr>
              <a:t>transforming</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genotypic</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males</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into</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phenotypic</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females</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modifying</a:t>
            </a:r>
            <a:r>
              <a:rPr lang="it-IT" altLang="it-IT" dirty="0">
                <a:solidFill>
                  <a:srgbClr val="000000"/>
                </a:solidFill>
                <a:latin typeface="Palatino" pitchFamily="2" charset="77"/>
              </a:rPr>
              <a:t> male </a:t>
            </a:r>
            <a:r>
              <a:rPr lang="it-IT" altLang="it-IT" dirty="0" err="1">
                <a:solidFill>
                  <a:srgbClr val="000000"/>
                </a:solidFill>
                <a:latin typeface="Palatino" pitchFamily="2" charset="77"/>
              </a:rPr>
              <a:t>sperm</a:t>
            </a:r>
            <a:r>
              <a:rPr lang="it-IT" altLang="it-IT" dirty="0">
                <a:solidFill>
                  <a:srgbClr val="000000"/>
                </a:solidFill>
                <a:latin typeface="Palatino" pitchFamily="2" charset="77"/>
              </a:rPr>
              <a:t> so </a:t>
            </a:r>
            <a:r>
              <a:rPr lang="it-IT" altLang="it-IT" dirty="0" err="1">
                <a:solidFill>
                  <a:srgbClr val="000000"/>
                </a:solidFill>
                <a:latin typeface="Palatino" pitchFamily="2" charset="77"/>
              </a:rPr>
              <a:t>that</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females</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cannot</a:t>
            </a:r>
            <a:r>
              <a:rPr lang="it-IT" altLang="it-IT" dirty="0">
                <a:solidFill>
                  <a:srgbClr val="000000"/>
                </a:solidFill>
                <a:latin typeface="Palatino" pitchFamily="2" charset="77"/>
              </a:rPr>
              <a:t> produce </a:t>
            </a:r>
            <a:r>
              <a:rPr lang="it-IT" altLang="it-IT" dirty="0" err="1">
                <a:solidFill>
                  <a:srgbClr val="000000"/>
                </a:solidFill>
                <a:latin typeface="Palatino" pitchFamily="2" charset="77"/>
              </a:rPr>
              <a:t>offspring</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unless</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they</a:t>
            </a:r>
            <a:r>
              <a:rPr lang="it-IT" altLang="it-IT" dirty="0">
                <a:solidFill>
                  <a:srgbClr val="000000"/>
                </a:solidFill>
                <a:latin typeface="Palatino" pitchFamily="2" charset="77"/>
              </a:rPr>
              <a:t> mate with a male </a:t>
            </a:r>
            <a:r>
              <a:rPr lang="it-IT" altLang="it-IT" dirty="0" err="1">
                <a:solidFill>
                  <a:srgbClr val="000000"/>
                </a:solidFill>
                <a:latin typeface="Palatino" pitchFamily="2" charset="77"/>
              </a:rPr>
              <a:t>infected</a:t>
            </a:r>
            <a:r>
              <a:rPr lang="it-IT" altLang="it-IT" dirty="0">
                <a:solidFill>
                  <a:srgbClr val="000000"/>
                </a:solidFill>
                <a:latin typeface="Palatino" pitchFamily="2" charset="77"/>
              </a:rPr>
              <a:t> with the </a:t>
            </a:r>
            <a:r>
              <a:rPr lang="it-IT" altLang="it-IT" dirty="0" err="1">
                <a:solidFill>
                  <a:srgbClr val="000000"/>
                </a:solidFill>
                <a:latin typeface="Palatino" pitchFamily="2" charset="77"/>
              </a:rPr>
              <a:t>same</a:t>
            </a:r>
            <a:r>
              <a:rPr lang="it-IT" altLang="it-IT" dirty="0">
                <a:solidFill>
                  <a:srgbClr val="000000"/>
                </a:solidFill>
                <a:latin typeface="Palatino" pitchFamily="2" charset="77"/>
              </a:rPr>
              <a:t> </a:t>
            </a:r>
            <a:r>
              <a:rPr lang="it-IT" altLang="it-IT" i="1" dirty="0" err="1">
                <a:solidFill>
                  <a:srgbClr val="000000"/>
                </a:solidFill>
                <a:latin typeface="Palatino" pitchFamily="2" charset="77"/>
              </a:rPr>
              <a:t>Wolbachia</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strain</a:t>
            </a:r>
            <a:r>
              <a:rPr lang="it-IT" altLang="it-IT" dirty="0">
                <a:solidFill>
                  <a:srgbClr val="000000"/>
                </a:solidFill>
                <a:latin typeface="Palatino" pitchFamily="2" charset="77"/>
              </a:rPr>
              <a:t>, or </a:t>
            </a:r>
            <a:r>
              <a:rPr lang="it-IT" altLang="it-IT" dirty="0" err="1">
                <a:solidFill>
                  <a:srgbClr val="000000"/>
                </a:solidFill>
                <a:latin typeface="Palatino" pitchFamily="2" charset="77"/>
              </a:rPr>
              <a:t>inducing</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parthenogenetic</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reproduction</a:t>
            </a:r>
            <a:r>
              <a:rPr lang="it-IT" altLang="it-IT" dirty="0">
                <a:solidFill>
                  <a:srgbClr val="000000"/>
                </a:solidFill>
                <a:latin typeface="Palatino" pitchFamily="2" charset="77"/>
              </a:rPr>
              <a:t> of </a:t>
            </a:r>
            <a:r>
              <a:rPr lang="it-IT" altLang="it-IT" dirty="0" err="1">
                <a:solidFill>
                  <a:srgbClr val="000000"/>
                </a:solidFill>
                <a:latin typeface="Palatino" pitchFamily="2" charset="77"/>
              </a:rPr>
              <a:t>females</a:t>
            </a:r>
            <a:r>
              <a:rPr lang="it-IT" altLang="it-IT" dirty="0">
                <a:solidFill>
                  <a:srgbClr val="000000"/>
                </a:solidFill>
                <a:latin typeface="Palatino" pitchFamily="2" charset="77"/>
              </a:rPr>
              <a:t>.</a:t>
            </a:r>
          </a:p>
          <a:p>
            <a:pPr eaLnBrk="1" hangingPunct="1"/>
            <a:r>
              <a:rPr lang="it-IT" altLang="it-IT" i="1" dirty="0" err="1">
                <a:solidFill>
                  <a:srgbClr val="000000"/>
                </a:solidFill>
                <a:latin typeface="Palatino" pitchFamily="2" charset="77"/>
              </a:rPr>
              <a:t>Wolbachia</a:t>
            </a:r>
            <a:r>
              <a:rPr lang="it-IT" altLang="it-IT" dirty="0">
                <a:solidFill>
                  <a:srgbClr val="000000"/>
                </a:solidFill>
                <a:latin typeface="Palatino" pitchFamily="2" charset="77"/>
              </a:rPr>
              <a:t> can </a:t>
            </a:r>
            <a:r>
              <a:rPr lang="it-IT" altLang="it-IT" dirty="0" err="1">
                <a:solidFill>
                  <a:srgbClr val="000000"/>
                </a:solidFill>
                <a:latin typeface="Palatino" pitchFamily="2" charset="77"/>
              </a:rPr>
              <a:t>also</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increase</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host</a:t>
            </a:r>
            <a:r>
              <a:rPr lang="it-IT" altLang="it-IT" dirty="0">
                <a:solidFill>
                  <a:srgbClr val="000000"/>
                </a:solidFill>
                <a:latin typeface="Palatino" pitchFamily="2" charset="77"/>
              </a:rPr>
              <a:t> fitness by </a:t>
            </a:r>
            <a:r>
              <a:rPr lang="it-IT" altLang="it-IT" dirty="0" err="1">
                <a:solidFill>
                  <a:srgbClr val="000000"/>
                </a:solidFill>
                <a:latin typeface="Palatino" pitchFamily="2" charset="77"/>
              </a:rPr>
              <a:t>influencing</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nutrition</a:t>
            </a:r>
            <a:r>
              <a:rPr lang="it-IT" altLang="it-IT" dirty="0">
                <a:solidFill>
                  <a:srgbClr val="000000"/>
                </a:solidFill>
                <a:latin typeface="Palatino" pitchFamily="2" charset="77"/>
              </a:rPr>
              <a:t> and </a:t>
            </a:r>
            <a:r>
              <a:rPr lang="it-IT" altLang="it-IT" dirty="0" err="1">
                <a:solidFill>
                  <a:srgbClr val="000000"/>
                </a:solidFill>
                <a:latin typeface="Palatino" pitchFamily="2" charset="77"/>
              </a:rPr>
              <a:t>development</a:t>
            </a:r>
            <a:r>
              <a:rPr lang="it-IT" altLang="it-IT" dirty="0">
                <a:solidFill>
                  <a:srgbClr val="000000"/>
                </a:solidFill>
                <a:latin typeface="Palatino" pitchFamily="2" charset="77"/>
              </a:rPr>
              <a:t> and </a:t>
            </a:r>
            <a:r>
              <a:rPr lang="it-IT" altLang="it-IT" dirty="0" err="1">
                <a:solidFill>
                  <a:srgbClr val="000000"/>
                </a:solidFill>
                <a:latin typeface="Palatino" pitchFamily="2" charset="77"/>
              </a:rPr>
              <a:t>providing</a:t>
            </a:r>
            <a:r>
              <a:rPr lang="it-IT" altLang="it-IT" dirty="0">
                <a:solidFill>
                  <a:srgbClr val="000000"/>
                </a:solidFill>
                <a:latin typeface="Palatino" pitchFamily="2" charset="77"/>
              </a:rPr>
              <a:t> </a:t>
            </a:r>
            <a:r>
              <a:rPr lang="it-IT" altLang="it-IT" dirty="0" err="1">
                <a:solidFill>
                  <a:srgbClr val="000000"/>
                </a:solidFill>
                <a:latin typeface="Palatino" pitchFamily="2" charset="77"/>
              </a:rPr>
              <a:t>resistance</a:t>
            </a:r>
            <a:r>
              <a:rPr lang="it-IT" altLang="it-IT" dirty="0">
                <a:solidFill>
                  <a:srgbClr val="000000"/>
                </a:solidFill>
                <a:latin typeface="Palatino" pitchFamily="2" charset="77"/>
              </a:rPr>
              <a:t> to </a:t>
            </a:r>
            <a:r>
              <a:rPr lang="it-IT" altLang="it-IT" dirty="0" err="1">
                <a:solidFill>
                  <a:srgbClr val="000000"/>
                </a:solidFill>
                <a:latin typeface="Palatino" pitchFamily="2" charset="77"/>
              </a:rPr>
              <a:t>pathogens</a:t>
            </a:r>
            <a:endParaRPr lang="en-GB" altLang="it-IT" dirty="0">
              <a:solidFill>
                <a:srgbClr val="FF0000"/>
              </a:solidFill>
              <a:latin typeface="Palatino" pitchFamily="2" charset="77"/>
              <a:ea typeface="Comic Sans MS" panose="030F0902030302020204" pitchFamily="66" charset="0"/>
            </a:endParaRPr>
          </a:p>
        </p:txBody>
      </p:sp>
      <p:pic>
        <p:nvPicPr>
          <p:cNvPr id="5" name="Immagine 4">
            <a:extLst>
              <a:ext uri="{FF2B5EF4-FFF2-40B4-BE49-F238E27FC236}">
                <a16:creationId xmlns:a16="http://schemas.microsoft.com/office/drawing/2014/main" id="{7DBBC65D-D87F-2C45-8A12-9932D3A6A8B0}"/>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409479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olo 1">
            <a:extLst>
              <a:ext uri="{FF2B5EF4-FFF2-40B4-BE49-F238E27FC236}">
                <a16:creationId xmlns:a16="http://schemas.microsoft.com/office/drawing/2014/main" id="{85A65968-A302-884A-9122-AE327D52020C}"/>
              </a:ext>
            </a:extLst>
          </p:cNvPr>
          <p:cNvSpPr>
            <a:spLocks noGrp="1"/>
          </p:cNvSpPr>
          <p:nvPr>
            <p:ph type="title"/>
          </p:nvPr>
        </p:nvSpPr>
        <p:spPr>
          <a:xfrm>
            <a:off x="1403648" y="274638"/>
            <a:ext cx="7283152" cy="1143000"/>
          </a:xfrm>
          <a:solidFill>
            <a:schemeClr val="bg1"/>
          </a:solidFill>
          <a:ln w="9525">
            <a:solidFill>
              <a:schemeClr val="tx1"/>
            </a:solidFill>
          </a:ln>
        </p:spPr>
        <p:txBody>
          <a:bodyPr/>
          <a:lstStyle/>
          <a:p>
            <a:r>
              <a:rPr lang="en-GB" altLang="it-IT" i="1" dirty="0">
                <a:latin typeface="Palatino" pitchFamily="2" charset="77"/>
                <a:ea typeface="Palatino" pitchFamily="2" charset="77"/>
              </a:rPr>
              <a:t>Wolbachia</a:t>
            </a:r>
            <a:r>
              <a:rPr lang="en-GB" altLang="it-IT" dirty="0">
                <a:latin typeface="Palatino" pitchFamily="2" charset="77"/>
                <a:ea typeface="Palatino" pitchFamily="2" charset="77"/>
              </a:rPr>
              <a:t> in mosquitoes</a:t>
            </a:r>
          </a:p>
        </p:txBody>
      </p:sp>
      <p:sp>
        <p:nvSpPr>
          <p:cNvPr id="62467" name="Segnaposto contenuto 2">
            <a:extLst>
              <a:ext uri="{FF2B5EF4-FFF2-40B4-BE49-F238E27FC236}">
                <a16:creationId xmlns:a16="http://schemas.microsoft.com/office/drawing/2014/main" id="{871B10E5-581B-CB4C-8F3E-3719B5116519}"/>
              </a:ext>
            </a:extLst>
          </p:cNvPr>
          <p:cNvSpPr>
            <a:spLocks noGrp="1"/>
          </p:cNvSpPr>
          <p:nvPr>
            <p:ph idx="1"/>
          </p:nvPr>
        </p:nvSpPr>
        <p:spPr>
          <a:xfrm>
            <a:off x="1447800" y="1600200"/>
            <a:ext cx="7239000" cy="4525963"/>
          </a:xfrm>
          <a:solidFill>
            <a:schemeClr val="bg1"/>
          </a:solidFill>
          <a:ln w="12700">
            <a:solidFill>
              <a:schemeClr val="tx1"/>
            </a:solidFill>
          </a:ln>
        </p:spPr>
        <p:txBody>
          <a:bodyPr/>
          <a:lstStyle/>
          <a:p>
            <a:r>
              <a:rPr lang="it-IT" altLang="it-IT" dirty="0" err="1">
                <a:latin typeface="Palatino" pitchFamily="2" charset="77"/>
                <a:ea typeface="ＭＳ Ｐゴシック" panose="020B0600070205080204" pitchFamily="34" charset="-128"/>
              </a:rPr>
              <a:t>Many</a:t>
            </a:r>
            <a:r>
              <a:rPr lang="it-IT" altLang="it-IT" dirty="0">
                <a:latin typeface="Palatino" pitchFamily="2" charset="77"/>
                <a:ea typeface="ＭＳ Ｐゴシック" panose="020B0600070205080204" pitchFamily="34" charset="-128"/>
              </a:rPr>
              <a:t> </a:t>
            </a:r>
            <a:r>
              <a:rPr lang="it-IT" altLang="it-IT" dirty="0" err="1">
                <a:latin typeface="Palatino" pitchFamily="2" charset="77"/>
                <a:ea typeface="ＭＳ Ｐゴシック" panose="020B0600070205080204" pitchFamily="34" charset="-128"/>
              </a:rPr>
              <a:t>species</a:t>
            </a:r>
            <a:r>
              <a:rPr lang="it-IT" altLang="it-IT" dirty="0">
                <a:latin typeface="Palatino" pitchFamily="2" charset="77"/>
                <a:ea typeface="ＭＳ Ｐゴシック" panose="020B0600070205080204" pitchFamily="34" charset="-128"/>
              </a:rPr>
              <a:t> of </a:t>
            </a:r>
            <a:r>
              <a:rPr lang="it-IT" altLang="it-IT" dirty="0" err="1">
                <a:latin typeface="Palatino" pitchFamily="2" charset="77"/>
                <a:ea typeface="ＭＳ Ｐゴシック" panose="020B0600070205080204" pitchFamily="34" charset="-128"/>
              </a:rPr>
              <a:t>mosquitoes</a:t>
            </a:r>
            <a:r>
              <a:rPr lang="it-IT" altLang="it-IT" dirty="0">
                <a:latin typeface="Palatino" pitchFamily="2" charset="77"/>
                <a:ea typeface="ＭＳ Ｐゴシック" panose="020B0600070205080204" pitchFamily="34" charset="-128"/>
              </a:rPr>
              <a:t> are home to </a:t>
            </a:r>
            <a:r>
              <a:rPr lang="it-IT" altLang="it-IT" i="1" dirty="0" err="1">
                <a:latin typeface="Palatino" pitchFamily="2" charset="77"/>
                <a:ea typeface="ＭＳ Ｐゴシック" panose="020B0600070205080204" pitchFamily="34" charset="-128"/>
              </a:rPr>
              <a:t>Wolbachia</a:t>
            </a:r>
            <a:r>
              <a:rPr lang="it-IT" altLang="it-IT" dirty="0">
                <a:latin typeface="Palatino" pitchFamily="2" charset="77"/>
                <a:ea typeface="ＭＳ Ｐゴシック" panose="020B0600070205080204" pitchFamily="34" charset="-128"/>
              </a:rPr>
              <a:t> (</a:t>
            </a:r>
            <a:r>
              <a:rPr lang="it-IT" altLang="it-IT" dirty="0" err="1">
                <a:latin typeface="Palatino" pitchFamily="2" charset="77"/>
                <a:ea typeface="ＭＳ Ｐゴシック" panose="020B0600070205080204" pitchFamily="34" charset="-128"/>
              </a:rPr>
              <a:t>eg</a:t>
            </a:r>
            <a:r>
              <a:rPr lang="it-IT" altLang="it-IT" dirty="0">
                <a:latin typeface="Palatino" pitchFamily="2" charset="77"/>
                <a:ea typeface="ＭＳ Ｐゴシック" panose="020B0600070205080204" pitchFamily="34" charset="-128"/>
              </a:rPr>
              <a:t> </a:t>
            </a:r>
            <a:r>
              <a:rPr lang="it-IT" altLang="it-IT" i="1" dirty="0" err="1">
                <a:latin typeface="Palatino" pitchFamily="2" charset="77"/>
                <a:ea typeface="ＭＳ Ｐゴシック" panose="020B0600070205080204" pitchFamily="34" charset="-128"/>
              </a:rPr>
              <a:t>Ae</a:t>
            </a:r>
            <a:r>
              <a:rPr lang="it-IT" altLang="it-IT" i="1" dirty="0">
                <a:latin typeface="Palatino" pitchFamily="2" charset="77"/>
                <a:ea typeface="ＭＳ Ｐゴシック" panose="020B0600070205080204" pitchFamily="34" charset="-128"/>
              </a:rPr>
              <a:t>. </a:t>
            </a:r>
            <a:r>
              <a:rPr lang="it-IT" altLang="it-IT" i="1" dirty="0" err="1">
                <a:latin typeface="Palatino" pitchFamily="2" charset="77"/>
                <a:ea typeface="ＭＳ Ｐゴシック" panose="020B0600070205080204" pitchFamily="34" charset="-128"/>
              </a:rPr>
              <a:t>albopictus</a:t>
            </a:r>
            <a:r>
              <a:rPr lang="it-IT" altLang="it-IT" dirty="0">
                <a:latin typeface="Palatino" pitchFamily="2" charset="77"/>
                <a:ea typeface="ＭＳ Ｐゴシック" panose="020B0600070205080204" pitchFamily="34" charset="-128"/>
              </a:rPr>
              <a:t>)</a:t>
            </a:r>
          </a:p>
          <a:p>
            <a:r>
              <a:rPr lang="it-IT" altLang="it-IT" dirty="0" err="1">
                <a:latin typeface="Palatino" pitchFamily="2" charset="77"/>
                <a:ea typeface="ＭＳ Ｐゴシック" panose="020B0600070205080204" pitchFamily="34" charset="-128"/>
              </a:rPr>
              <a:t>Rarely</a:t>
            </a:r>
            <a:r>
              <a:rPr lang="it-IT" altLang="it-IT" dirty="0">
                <a:latin typeface="Palatino" pitchFamily="2" charset="77"/>
                <a:ea typeface="ＭＳ Ｐゴシック" panose="020B0600070205080204" pitchFamily="34" charset="-128"/>
              </a:rPr>
              <a:t> </a:t>
            </a:r>
            <a:r>
              <a:rPr lang="it-IT" altLang="it-IT" dirty="0" err="1">
                <a:latin typeface="Palatino" pitchFamily="2" charset="77"/>
                <a:ea typeface="ＭＳ Ｐゴシック" panose="020B0600070205080204" pitchFamily="34" charset="-128"/>
              </a:rPr>
              <a:t>detected</a:t>
            </a:r>
            <a:r>
              <a:rPr lang="it-IT" altLang="it-IT" dirty="0">
                <a:latin typeface="Palatino" pitchFamily="2" charset="77"/>
                <a:ea typeface="ＭＳ Ｐゴシック" panose="020B0600070205080204" pitchFamily="34" charset="-128"/>
              </a:rPr>
              <a:t> in the </a:t>
            </a:r>
            <a:r>
              <a:rPr lang="it-IT" altLang="it-IT" dirty="0" err="1">
                <a:latin typeface="Palatino" pitchFamily="2" charset="77"/>
                <a:ea typeface="ＭＳ Ｐゴシック" panose="020B0600070205080204" pitchFamily="34" charset="-128"/>
              </a:rPr>
              <a:t>whole</a:t>
            </a:r>
            <a:r>
              <a:rPr lang="it-IT" altLang="it-IT" dirty="0">
                <a:latin typeface="Palatino" pitchFamily="2" charset="77"/>
                <a:ea typeface="ＭＳ Ｐゴシック" panose="020B0600070205080204" pitchFamily="34" charset="-128"/>
              </a:rPr>
              <a:t> </a:t>
            </a:r>
            <a:r>
              <a:rPr lang="it-IT" altLang="it-IT" dirty="0" err="1">
                <a:latin typeface="Palatino" pitchFamily="2" charset="77"/>
                <a:ea typeface="ＭＳ Ｐゴシック" panose="020B0600070205080204" pitchFamily="34" charset="-128"/>
              </a:rPr>
              <a:t>genus</a:t>
            </a:r>
            <a:r>
              <a:rPr lang="it-IT" altLang="it-IT" dirty="0">
                <a:latin typeface="Palatino" pitchFamily="2" charset="77"/>
                <a:ea typeface="ＭＳ Ｐゴシック" panose="020B0600070205080204" pitchFamily="34" charset="-128"/>
              </a:rPr>
              <a:t> </a:t>
            </a:r>
            <a:r>
              <a:rPr lang="it-IT" altLang="it-IT" i="1" dirty="0" err="1">
                <a:latin typeface="Palatino" pitchFamily="2" charset="77"/>
                <a:ea typeface="ＭＳ Ｐゴシック" panose="020B0600070205080204" pitchFamily="34" charset="-128"/>
              </a:rPr>
              <a:t>Anopheles</a:t>
            </a:r>
            <a:r>
              <a:rPr lang="it-IT" altLang="it-IT" dirty="0">
                <a:latin typeface="Palatino" pitchFamily="2" charset="77"/>
                <a:ea typeface="ＭＳ Ｐゴシック" panose="020B0600070205080204" pitchFamily="34" charset="-128"/>
              </a:rPr>
              <a:t> * and in </a:t>
            </a:r>
            <a:r>
              <a:rPr lang="it-IT" altLang="it-IT" i="1" dirty="0" err="1">
                <a:latin typeface="Palatino" pitchFamily="2" charset="77"/>
                <a:ea typeface="ＭＳ Ｐゴシック" panose="020B0600070205080204" pitchFamily="34" charset="-128"/>
              </a:rPr>
              <a:t>Ae</a:t>
            </a:r>
            <a:r>
              <a:rPr lang="it-IT" altLang="it-IT" i="1" dirty="0">
                <a:latin typeface="Palatino" pitchFamily="2" charset="77"/>
                <a:ea typeface="ＭＳ Ｐゴシック" panose="020B0600070205080204" pitchFamily="34" charset="-128"/>
              </a:rPr>
              <a:t>. </a:t>
            </a:r>
            <a:r>
              <a:rPr lang="it-IT" altLang="it-IT" i="1" dirty="0" err="1">
                <a:latin typeface="Palatino" pitchFamily="2" charset="77"/>
                <a:ea typeface="ＭＳ Ｐゴシック" panose="020B0600070205080204" pitchFamily="34" charset="-128"/>
              </a:rPr>
              <a:t>aegyp</a:t>
            </a:r>
            <a:r>
              <a:rPr lang="it-IT" altLang="it-IT" dirty="0" err="1">
                <a:latin typeface="Palatino" pitchFamily="2" charset="77"/>
                <a:ea typeface="ＭＳ Ｐゴシック" panose="020B0600070205080204" pitchFamily="34" charset="-128"/>
              </a:rPr>
              <a:t>ti</a:t>
            </a:r>
            <a:endParaRPr lang="it-IT" altLang="it-IT" dirty="0">
              <a:latin typeface="Palatino" pitchFamily="2" charset="77"/>
              <a:ea typeface="ＭＳ Ｐゴシック" panose="020B0600070205080204" pitchFamily="34" charset="-128"/>
            </a:endParaRPr>
          </a:p>
          <a:p>
            <a:r>
              <a:rPr lang="it-IT" altLang="it-IT" dirty="0" err="1">
                <a:latin typeface="Palatino" pitchFamily="2" charset="77"/>
                <a:ea typeface="ＭＳ Ｐゴシック" panose="020B0600070205080204" pitchFamily="34" charset="-128"/>
              </a:rPr>
              <a:t>We</a:t>
            </a:r>
            <a:r>
              <a:rPr lang="it-IT" altLang="it-IT" dirty="0">
                <a:latin typeface="Palatino" pitchFamily="2" charset="77"/>
                <a:ea typeface="ＭＳ Ｐゴシック" panose="020B0600070205080204" pitchFamily="34" charset="-128"/>
              </a:rPr>
              <a:t> can "force" </a:t>
            </a:r>
            <a:r>
              <a:rPr lang="it-IT" altLang="it-IT" i="1" dirty="0" err="1">
                <a:latin typeface="Palatino" pitchFamily="2" charset="77"/>
                <a:ea typeface="ＭＳ Ｐゴシック" panose="020B0600070205080204" pitchFamily="34" charset="-128"/>
              </a:rPr>
              <a:t>Wolbachia</a:t>
            </a:r>
            <a:r>
              <a:rPr lang="it-IT" altLang="it-IT" dirty="0">
                <a:latin typeface="Palatino" pitchFamily="2" charset="77"/>
                <a:ea typeface="ＭＳ Ｐゴシック" panose="020B0600070205080204" pitchFamily="34" charset="-128"/>
              </a:rPr>
              <a:t> to </a:t>
            </a:r>
            <a:r>
              <a:rPr lang="it-IT" altLang="it-IT" dirty="0" err="1">
                <a:latin typeface="Palatino" pitchFamily="2" charset="77"/>
                <a:ea typeface="ＭＳ Ｐゴシック" panose="020B0600070205080204" pitchFamily="34" charset="-128"/>
              </a:rPr>
              <a:t>infect</a:t>
            </a:r>
            <a:r>
              <a:rPr lang="it-IT" altLang="it-IT" dirty="0">
                <a:latin typeface="Palatino" pitchFamily="2" charset="77"/>
                <a:ea typeface="ＭＳ Ｐゴシック" panose="020B0600070205080204" pitchFamily="34" charset="-128"/>
              </a:rPr>
              <a:t> </a:t>
            </a:r>
            <a:r>
              <a:rPr lang="it-IT" altLang="it-IT" dirty="0" err="1">
                <a:latin typeface="Palatino" pitchFamily="2" charset="77"/>
                <a:ea typeface="ＭＳ Ｐゴシック" panose="020B0600070205080204" pitchFamily="34" charset="-128"/>
              </a:rPr>
              <a:t>Anopheline</a:t>
            </a:r>
            <a:r>
              <a:rPr lang="it-IT" altLang="it-IT" dirty="0">
                <a:latin typeface="Palatino" pitchFamily="2" charset="77"/>
                <a:ea typeface="ＭＳ Ｐゴシック" panose="020B0600070205080204" pitchFamily="34" charset="-128"/>
              </a:rPr>
              <a:t> and </a:t>
            </a:r>
            <a:r>
              <a:rPr lang="it-IT" altLang="it-IT" i="1" dirty="0" err="1">
                <a:latin typeface="Palatino" pitchFamily="2" charset="77"/>
                <a:ea typeface="ＭＳ Ｐゴシック" panose="020B0600070205080204" pitchFamily="34" charset="-128"/>
              </a:rPr>
              <a:t>Ae</a:t>
            </a:r>
            <a:r>
              <a:rPr lang="it-IT" altLang="it-IT" i="1" dirty="0">
                <a:latin typeface="Palatino" pitchFamily="2" charset="77"/>
                <a:ea typeface="ＭＳ Ｐゴシック" panose="020B0600070205080204" pitchFamily="34" charset="-128"/>
              </a:rPr>
              <a:t>. </a:t>
            </a:r>
            <a:r>
              <a:rPr lang="it-IT" altLang="it-IT" i="1" dirty="0" err="1">
                <a:latin typeface="Palatino" pitchFamily="2" charset="77"/>
                <a:ea typeface="ＭＳ Ｐゴシック" panose="020B0600070205080204" pitchFamily="34" charset="-128"/>
              </a:rPr>
              <a:t>aegypti</a:t>
            </a:r>
            <a:endParaRPr lang="en-GB" altLang="it-IT" i="1" dirty="0">
              <a:latin typeface="Palatino" pitchFamily="2" charset="77"/>
              <a:ea typeface="ＭＳ Ｐゴシック" panose="020B0600070205080204" pitchFamily="34" charset="-128"/>
            </a:endParaRPr>
          </a:p>
        </p:txBody>
      </p:sp>
      <p:pic>
        <p:nvPicPr>
          <p:cNvPr id="4" name="Immagine 3">
            <a:extLst>
              <a:ext uri="{FF2B5EF4-FFF2-40B4-BE49-F238E27FC236}">
                <a16:creationId xmlns:a16="http://schemas.microsoft.com/office/drawing/2014/main" id="{6B26932E-AEF0-BF46-A2F1-24FCF4A60FFA}"/>
              </a:ext>
            </a:extLst>
          </p:cNvPr>
          <p:cNvPicPr>
            <a:picLocks noChangeAspect="1"/>
          </p:cNvPicPr>
          <p:nvPr/>
        </p:nvPicPr>
        <p:blipFill>
          <a:blip r:embed="rId2"/>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641213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olo 1">
            <a:extLst>
              <a:ext uri="{FF2B5EF4-FFF2-40B4-BE49-F238E27FC236}">
                <a16:creationId xmlns:a16="http://schemas.microsoft.com/office/drawing/2014/main" id="{015E284E-8C91-E041-B040-C2540A189BFE}"/>
              </a:ext>
            </a:extLst>
          </p:cNvPr>
          <p:cNvSpPr>
            <a:spLocks noGrp="1"/>
          </p:cNvSpPr>
          <p:nvPr>
            <p:ph type="title"/>
          </p:nvPr>
        </p:nvSpPr>
        <p:spPr>
          <a:xfrm>
            <a:off x="1190625" y="427038"/>
            <a:ext cx="7197800" cy="990600"/>
          </a:xfrm>
          <a:solidFill>
            <a:schemeClr val="bg1"/>
          </a:solid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a:lstStyle/>
          <a:p>
            <a:r>
              <a:rPr lang="en-GB" altLang="it-IT" i="1" dirty="0">
                <a:latin typeface="Palatino" pitchFamily="2" charset="77"/>
                <a:ea typeface="Palatino" pitchFamily="2" charset="77"/>
              </a:rPr>
              <a:t>Wolbachia</a:t>
            </a:r>
            <a:r>
              <a:rPr lang="en-GB" altLang="it-IT" dirty="0">
                <a:latin typeface="Palatino" pitchFamily="2" charset="77"/>
                <a:ea typeface="Palatino" pitchFamily="2" charset="77"/>
              </a:rPr>
              <a:t> in Mosquitoes</a:t>
            </a:r>
          </a:p>
        </p:txBody>
      </p:sp>
      <p:sp>
        <p:nvSpPr>
          <p:cNvPr id="3" name="Segnaposto contenuto 2">
            <a:extLst>
              <a:ext uri="{FF2B5EF4-FFF2-40B4-BE49-F238E27FC236}">
                <a16:creationId xmlns:a16="http://schemas.microsoft.com/office/drawing/2014/main" id="{0C39117A-8BC1-EB4F-9B13-E2448A2192C5}"/>
              </a:ext>
            </a:extLst>
          </p:cNvPr>
          <p:cNvSpPr>
            <a:spLocks noGrp="1"/>
          </p:cNvSpPr>
          <p:nvPr>
            <p:ph idx="1"/>
          </p:nvPr>
        </p:nvSpPr>
        <p:spPr>
          <a:xfrm>
            <a:off x="1190625" y="1600200"/>
            <a:ext cx="4143375" cy="5029200"/>
          </a:xfrm>
          <a:solidFill>
            <a:schemeClr val="bg1"/>
          </a:solidFill>
          <a:ln cap="flat">
            <a:solidFill>
              <a:srgbClr val="2F2F98"/>
            </a:solidFill>
            <a:miter lim="800000"/>
            <a:headEnd/>
            <a:tailEnd/>
          </a:ln>
          <a:effectLst>
            <a:outerShdw blurRad="40000" dist="20000" dir="5400000" rotWithShape="0">
              <a:srgbClr val="000000">
                <a:alpha val="37999"/>
              </a:srgbClr>
            </a:outerShdw>
          </a:effectLst>
        </p:spPr>
        <p:txBody>
          <a:bodyPr/>
          <a:lstStyle/>
          <a:p>
            <a:pPr>
              <a:buFont typeface="Wingdings" pitchFamily="2" charset="2"/>
              <a:buChar char="ü"/>
            </a:pPr>
            <a:endParaRPr lang="it-IT" altLang="it-IT" sz="2100" b="1" dirty="0">
              <a:solidFill>
                <a:srgbClr val="000000"/>
              </a:solidFill>
              <a:latin typeface="Comic Sans MS" panose="030F0902030302020204" pitchFamily="66" charset="0"/>
              <a:ea typeface="ＭＳ Ｐゴシック" panose="020B0600070205080204" pitchFamily="34" charset="-128"/>
            </a:endParaRPr>
          </a:p>
          <a:p>
            <a:pPr>
              <a:buFont typeface="Wingdings" pitchFamily="2" charset="2"/>
              <a:buChar char="ü"/>
            </a:pPr>
            <a:r>
              <a:rPr lang="it-IT" altLang="it-IT" sz="2400" dirty="0">
                <a:solidFill>
                  <a:srgbClr val="000000"/>
                </a:solidFill>
                <a:latin typeface="Palatino" pitchFamily="2" charset="77"/>
                <a:ea typeface="ＭＳ Ｐゴシック" panose="020B0600070205080204" pitchFamily="34" charset="-128"/>
              </a:rPr>
              <a:t>The </a:t>
            </a:r>
            <a:r>
              <a:rPr lang="it-IT" altLang="it-IT" sz="2400" dirty="0" err="1">
                <a:solidFill>
                  <a:srgbClr val="000000"/>
                </a:solidFill>
                <a:latin typeface="Palatino" pitchFamily="2" charset="77"/>
                <a:ea typeface="ＭＳ Ｐゴシック" panose="020B0600070205080204" pitchFamily="34" charset="-128"/>
              </a:rPr>
              <a:t>approaches</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using</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Wolbachia</a:t>
            </a:r>
            <a:r>
              <a:rPr lang="it-IT" altLang="it-IT" sz="2400" dirty="0">
                <a:solidFill>
                  <a:srgbClr val="000000"/>
                </a:solidFill>
                <a:latin typeface="Palatino" pitchFamily="2" charset="77"/>
                <a:ea typeface="ＭＳ Ｐゴシック" panose="020B0600070205080204" pitchFamily="34" charset="-128"/>
              </a:rPr>
              <a:t> for the control of the mosquito-</a:t>
            </a:r>
            <a:r>
              <a:rPr lang="it-IT" altLang="it-IT" sz="2400" dirty="0" err="1">
                <a:solidFill>
                  <a:srgbClr val="000000"/>
                </a:solidFill>
                <a:latin typeface="Palatino" pitchFamily="2" charset="77"/>
                <a:ea typeface="ＭＳ Ｐゴシック" panose="020B0600070205080204" pitchFamily="34" charset="-128"/>
              </a:rPr>
              <a:t>borne</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diseases</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mentioned</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above</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rely</a:t>
            </a:r>
            <a:r>
              <a:rPr lang="it-IT" altLang="it-IT" sz="2400" dirty="0">
                <a:solidFill>
                  <a:srgbClr val="000000"/>
                </a:solidFill>
                <a:latin typeface="Palatino" pitchFamily="2" charset="77"/>
                <a:ea typeface="ＭＳ Ｐゴシック" panose="020B0600070205080204" pitchFamily="34" charset="-128"/>
              </a:rPr>
              <a:t> on the </a:t>
            </a:r>
            <a:r>
              <a:rPr lang="it-IT" altLang="it-IT" sz="2400" dirty="0" err="1">
                <a:solidFill>
                  <a:srgbClr val="000000"/>
                </a:solidFill>
                <a:latin typeface="Palatino" pitchFamily="2" charset="77"/>
                <a:ea typeface="ＭＳ Ｐゴシック" panose="020B0600070205080204" pitchFamily="34" charset="-128"/>
              </a:rPr>
              <a:t>successful</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stabilization</a:t>
            </a:r>
            <a:r>
              <a:rPr lang="it-IT" altLang="it-IT" sz="2400" dirty="0">
                <a:solidFill>
                  <a:srgbClr val="000000"/>
                </a:solidFill>
                <a:latin typeface="Palatino" pitchFamily="2" charset="77"/>
                <a:ea typeface="ＭＳ Ｐゴシック" panose="020B0600070205080204" pitchFamily="34" charset="-128"/>
              </a:rPr>
              <a:t> of </a:t>
            </a:r>
            <a:r>
              <a:rPr lang="it-IT" altLang="it-IT" sz="2400" dirty="0" err="1">
                <a:solidFill>
                  <a:srgbClr val="000000"/>
                </a:solidFill>
                <a:latin typeface="Palatino" pitchFamily="2" charset="77"/>
                <a:ea typeface="ＭＳ Ｐゴシック" panose="020B0600070205080204" pitchFamily="34" charset="-128"/>
              </a:rPr>
              <a:t>Wolbachia</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infections</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usually</a:t>
            </a:r>
            <a:r>
              <a:rPr lang="it-IT" altLang="it-IT" sz="2400" dirty="0">
                <a:solidFill>
                  <a:srgbClr val="000000"/>
                </a:solidFill>
                <a:latin typeface="Palatino" pitchFamily="2" charset="77"/>
                <a:ea typeface="ＭＳ Ｐゴシック" panose="020B0600070205080204" pitchFamily="34" charset="-128"/>
              </a:rPr>
              <a:t> by </a:t>
            </a:r>
            <a:r>
              <a:rPr lang="it-IT" altLang="it-IT" sz="2400" dirty="0" err="1">
                <a:solidFill>
                  <a:srgbClr val="000000"/>
                </a:solidFill>
                <a:latin typeface="Palatino" pitchFamily="2" charset="77"/>
                <a:ea typeface="ＭＳ Ｐゴシック" panose="020B0600070205080204" pitchFamily="34" charset="-128"/>
              </a:rPr>
              <a:t>purified</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Wolbachia</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microinjection</a:t>
            </a:r>
            <a:r>
              <a:rPr lang="it-IT" altLang="it-IT" sz="2400" dirty="0">
                <a:solidFill>
                  <a:srgbClr val="000000"/>
                </a:solidFill>
                <a:latin typeface="Palatino" pitchFamily="2" charset="77"/>
                <a:ea typeface="ＭＳ Ｐゴシック" panose="020B0600070205080204" pitchFamily="34" charset="-128"/>
              </a:rPr>
              <a:t> from </a:t>
            </a:r>
            <a:r>
              <a:rPr lang="it-IT" altLang="it-IT" sz="2400" dirty="0" err="1">
                <a:solidFill>
                  <a:srgbClr val="000000"/>
                </a:solidFill>
                <a:latin typeface="Palatino" pitchFamily="2" charset="77"/>
                <a:ea typeface="ＭＳ Ｐゴシック" panose="020B0600070205080204" pitchFamily="34" charset="-128"/>
              </a:rPr>
              <a:t>infected</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insect</a:t>
            </a:r>
            <a:r>
              <a:rPr lang="it-IT" altLang="it-IT" sz="2400" dirty="0">
                <a:solidFill>
                  <a:srgbClr val="000000"/>
                </a:solidFill>
                <a:latin typeface="Palatino" pitchFamily="2" charset="77"/>
                <a:ea typeface="ＭＳ Ｐゴシック" panose="020B0600070205080204" pitchFamily="34" charset="-128"/>
              </a:rPr>
              <a:t> </a:t>
            </a:r>
            <a:r>
              <a:rPr lang="it-IT" altLang="it-IT" sz="2400" dirty="0" err="1">
                <a:solidFill>
                  <a:srgbClr val="000000"/>
                </a:solidFill>
                <a:latin typeface="Palatino" pitchFamily="2" charset="77"/>
                <a:ea typeface="ＭＳ Ｐゴシック" panose="020B0600070205080204" pitchFamily="34" charset="-128"/>
              </a:rPr>
              <a:t>hosts</a:t>
            </a:r>
            <a:r>
              <a:rPr lang="it-IT" altLang="it-IT" sz="2400" dirty="0">
                <a:solidFill>
                  <a:srgbClr val="000000"/>
                </a:solidFill>
                <a:latin typeface="Palatino" pitchFamily="2" charset="77"/>
                <a:ea typeface="ＭＳ Ｐゴシック" panose="020B0600070205080204" pitchFamily="34" charset="-128"/>
              </a:rPr>
              <a:t>.</a:t>
            </a:r>
            <a:endParaRPr lang="en-GB" altLang="it-IT" sz="1800" dirty="0">
              <a:solidFill>
                <a:srgbClr val="000000"/>
              </a:solidFill>
              <a:latin typeface="Palatino" pitchFamily="2" charset="77"/>
              <a:ea typeface="ＭＳ Ｐゴシック" panose="020B0600070205080204" pitchFamily="34" charset="-128"/>
            </a:endParaRPr>
          </a:p>
        </p:txBody>
      </p:sp>
      <p:pic>
        <p:nvPicPr>
          <p:cNvPr id="27652" name="Immagine 5">
            <a:extLst>
              <a:ext uri="{FF2B5EF4-FFF2-40B4-BE49-F238E27FC236}">
                <a16:creationId xmlns:a16="http://schemas.microsoft.com/office/drawing/2014/main" id="{7A1AE8F9-1009-5240-AD2D-1F20C17E9AF5}"/>
              </a:ext>
            </a:extLst>
          </p:cNvPr>
          <p:cNvPicPr>
            <a:picLocks noChangeAspect="1"/>
          </p:cNvPicPr>
          <p:nvPr/>
        </p:nvPicPr>
        <p:blipFill>
          <a:blip r:embed="rId2"/>
          <a:srcRect/>
          <a:stretch>
            <a:fillRect/>
          </a:stretch>
        </p:blipFill>
        <p:spPr bwMode="auto">
          <a:xfrm>
            <a:off x="5494338" y="1878013"/>
            <a:ext cx="3192462" cy="36464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a:extLst>
              <a:ext uri="{FF2B5EF4-FFF2-40B4-BE49-F238E27FC236}">
                <a16:creationId xmlns:a16="http://schemas.microsoft.com/office/drawing/2014/main" id="{B2857028-6A04-0549-8E41-F2D0251BE145}"/>
              </a:ext>
            </a:extLst>
          </p:cNvPr>
          <p:cNvPicPr>
            <a:picLocks noChangeAspect="1"/>
          </p:cNvPicPr>
          <p:nvPr/>
        </p:nvPicPr>
        <p:blipFill>
          <a:blip r:embed="rId3"/>
          <a:stretch>
            <a:fillRect/>
          </a:stretch>
        </p:blipFill>
        <p:spPr>
          <a:xfrm>
            <a:off x="0" y="-220662"/>
            <a:ext cx="990600" cy="990600"/>
          </a:xfrm>
          <a:prstGeom prst="rect">
            <a:avLst/>
          </a:prstGeom>
          <a:ln>
            <a:noFill/>
          </a:ln>
          <a:effectLst>
            <a:softEdge rad="112500"/>
          </a:effectLst>
        </p:spPr>
      </p:pic>
    </p:spTree>
    <p:extLst>
      <p:ext uri="{BB962C8B-B14F-4D97-AF65-F5344CB8AC3E}">
        <p14:creationId xmlns:p14="http://schemas.microsoft.com/office/powerpoint/2010/main" val="4104248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7F89D104-5F27-FA43-88F0-6B9668E53499}"/>
              </a:ext>
            </a:extLst>
          </p:cNvPr>
          <p:cNvSpPr>
            <a:spLocks noGrp="1"/>
          </p:cNvSpPr>
          <p:nvPr>
            <p:ph type="title"/>
          </p:nvPr>
        </p:nvSpPr>
        <p:spPr>
          <a:xfrm>
            <a:off x="1295400" y="76200"/>
            <a:ext cx="7620000" cy="760512"/>
          </a:xfrm>
          <a:solidFill>
            <a:schemeClr val="bg1"/>
          </a:solidFill>
          <a:ln w="9525">
            <a:solidFill>
              <a:schemeClr val="tx1"/>
            </a:solidFill>
          </a:ln>
        </p:spPr>
        <p:txBody>
          <a:bodyPr>
            <a:normAutofit fontScale="90000"/>
          </a:bodyPr>
          <a:lstStyle/>
          <a:p>
            <a:r>
              <a:rPr lang="en-GB" altLang="it-IT" dirty="0">
                <a:latin typeface="Palatino" pitchFamily="2" charset="77"/>
                <a:ea typeface="Palatino" pitchFamily="2" charset="77"/>
              </a:rPr>
              <a:t>The concept of </a:t>
            </a:r>
            <a:r>
              <a:rPr lang="en-GB" altLang="it-IT" dirty="0" err="1">
                <a:latin typeface="Palatino" pitchFamily="2" charset="77"/>
                <a:ea typeface="Palatino" pitchFamily="2" charset="77"/>
              </a:rPr>
              <a:t>hologenome</a:t>
            </a:r>
            <a:endParaRPr lang="en-GB" altLang="it-IT" dirty="0">
              <a:latin typeface="Palatino" pitchFamily="2" charset="77"/>
              <a:ea typeface="Palatino" pitchFamily="2" charset="77"/>
            </a:endParaRPr>
          </a:p>
        </p:txBody>
      </p:sp>
      <p:sp>
        <p:nvSpPr>
          <p:cNvPr id="16387" name="Segnaposto contenuto 2">
            <a:extLst>
              <a:ext uri="{FF2B5EF4-FFF2-40B4-BE49-F238E27FC236}">
                <a16:creationId xmlns:a16="http://schemas.microsoft.com/office/drawing/2014/main" id="{8D998EB7-06B2-5B44-9BAC-23CB2C7DCDD2}"/>
              </a:ext>
            </a:extLst>
          </p:cNvPr>
          <p:cNvSpPr>
            <a:spLocks noGrp="1"/>
          </p:cNvSpPr>
          <p:nvPr>
            <p:ph idx="1"/>
          </p:nvPr>
        </p:nvSpPr>
        <p:spPr>
          <a:xfrm>
            <a:off x="1187624" y="2941638"/>
            <a:ext cx="7467600" cy="3687762"/>
          </a:xfrm>
          <a:solidFill>
            <a:schemeClr val="bg1"/>
          </a:solidFill>
          <a:ln w="9525">
            <a:solidFill>
              <a:schemeClr val="tx1"/>
            </a:solidFill>
          </a:ln>
        </p:spPr>
        <p:txBody>
          <a:bodyPr/>
          <a:lstStyle/>
          <a:p>
            <a:pPr algn="ctr">
              <a:buFont typeface="Wingdings" pitchFamily="2" charset="2"/>
              <a:buChar char="ü"/>
            </a:pPr>
            <a:r>
              <a:rPr lang="en-GB" altLang="it-IT" sz="2800" b="1" dirty="0" err="1">
                <a:solidFill>
                  <a:srgbClr val="FF0000"/>
                </a:solidFill>
                <a:latin typeface="Palatino" pitchFamily="2" charset="77"/>
                <a:ea typeface="Palatino" pitchFamily="2" charset="77"/>
              </a:rPr>
              <a:t>H</a:t>
            </a:r>
            <a:r>
              <a:rPr lang="en-GB" altLang="it-IT" sz="2800" b="1" dirty="0" err="1">
                <a:solidFill>
                  <a:srgbClr val="000090"/>
                </a:solidFill>
                <a:latin typeface="Palatino" pitchFamily="2" charset="77"/>
                <a:ea typeface="Palatino" pitchFamily="2" charset="77"/>
              </a:rPr>
              <a:t>o</a:t>
            </a:r>
            <a:r>
              <a:rPr lang="en-GB" altLang="it-IT" sz="2800" b="1" dirty="0" err="1">
                <a:solidFill>
                  <a:srgbClr val="3366FF"/>
                </a:solidFill>
                <a:latin typeface="Palatino" pitchFamily="2" charset="77"/>
                <a:ea typeface="Palatino" pitchFamily="2" charset="77"/>
              </a:rPr>
              <a:t>l</a:t>
            </a:r>
            <a:r>
              <a:rPr lang="en-GB" altLang="it-IT" sz="2800" b="1" dirty="0" err="1">
                <a:solidFill>
                  <a:srgbClr val="FF6600"/>
                </a:solidFill>
                <a:latin typeface="Palatino" pitchFamily="2" charset="77"/>
                <a:ea typeface="Palatino" pitchFamily="2" charset="77"/>
              </a:rPr>
              <a:t>o</a:t>
            </a:r>
            <a:r>
              <a:rPr lang="en-GB" altLang="it-IT" sz="2800" b="1" dirty="0" err="1">
                <a:solidFill>
                  <a:srgbClr val="660066"/>
                </a:solidFill>
                <a:latin typeface="Palatino" pitchFamily="2" charset="77"/>
                <a:ea typeface="Palatino" pitchFamily="2" charset="77"/>
              </a:rPr>
              <a:t>b</a:t>
            </a:r>
            <a:r>
              <a:rPr lang="en-GB" altLang="it-IT" sz="2800" b="1" dirty="0" err="1">
                <a:solidFill>
                  <a:srgbClr val="FF0000"/>
                </a:solidFill>
                <a:latin typeface="Palatino" pitchFamily="2" charset="77"/>
                <a:ea typeface="Palatino" pitchFamily="2" charset="77"/>
              </a:rPr>
              <a:t>i</a:t>
            </a:r>
            <a:r>
              <a:rPr lang="en-GB" altLang="it-IT" sz="2800" b="1" dirty="0" err="1">
                <a:solidFill>
                  <a:srgbClr val="FFFF00"/>
                </a:solidFill>
                <a:latin typeface="Palatino" pitchFamily="2" charset="77"/>
                <a:ea typeface="Palatino" pitchFamily="2" charset="77"/>
              </a:rPr>
              <a:t>o</a:t>
            </a:r>
            <a:r>
              <a:rPr lang="en-GB" altLang="it-IT" sz="2800" b="1" dirty="0" err="1">
                <a:solidFill>
                  <a:srgbClr val="0D0D0D"/>
                </a:solidFill>
                <a:latin typeface="Palatino" pitchFamily="2" charset="77"/>
                <a:ea typeface="Palatino" pitchFamily="2" charset="77"/>
              </a:rPr>
              <a:t>m</a:t>
            </a:r>
            <a:r>
              <a:rPr lang="en-GB" altLang="it-IT" sz="2800" b="1" dirty="0" err="1">
                <a:solidFill>
                  <a:srgbClr val="008000"/>
                </a:solidFill>
                <a:latin typeface="Palatino" pitchFamily="2" charset="77"/>
                <a:ea typeface="Palatino" pitchFamily="2" charset="77"/>
              </a:rPr>
              <a:t>e</a:t>
            </a:r>
            <a:r>
              <a:rPr lang="en-GB" altLang="it-IT" sz="2800" dirty="0">
                <a:latin typeface="Palatino" pitchFamily="2" charset="77"/>
                <a:ea typeface="Palatino" pitchFamily="2" charset="77"/>
              </a:rPr>
              <a:t>: This hypothesis proposes that a dynamic relationship exists between organisms (hosts) and their symbiotic microbial communities. By changing its composition, this "</a:t>
            </a:r>
            <a:r>
              <a:rPr lang="en-GB" altLang="it-IT" sz="2800" b="1" dirty="0" err="1">
                <a:latin typeface="Palatino" pitchFamily="2" charset="77"/>
                <a:ea typeface="Palatino" pitchFamily="2" charset="77"/>
              </a:rPr>
              <a:t>holobiont</a:t>
            </a:r>
            <a:r>
              <a:rPr lang="en-GB" altLang="it-IT" sz="2800" dirty="0">
                <a:latin typeface="Palatino" pitchFamily="2" charset="77"/>
                <a:ea typeface="Palatino" pitchFamily="2" charset="77"/>
              </a:rPr>
              <a:t>" can adapt to changing environmental conditions much more rapidly than with genetic mutation and selection alone</a:t>
            </a:r>
            <a:r>
              <a:rPr lang="it-IT" altLang="it-IT" sz="2800" dirty="0">
                <a:latin typeface="Palatino" pitchFamily="2" charset="77"/>
                <a:ea typeface="Palatino" pitchFamily="2" charset="77"/>
              </a:rPr>
              <a:t>.</a:t>
            </a:r>
            <a:endParaRPr lang="en-GB" altLang="it-IT" sz="2800" dirty="0">
              <a:latin typeface="Palatino" pitchFamily="2" charset="77"/>
              <a:ea typeface="Palatino" pitchFamily="2" charset="77"/>
            </a:endParaRPr>
          </a:p>
        </p:txBody>
      </p:sp>
      <p:pic>
        <p:nvPicPr>
          <p:cNvPr id="4" name="Picture 6" descr="http://fc06.deviantart.net/fs70/i/2010/274/a/1/__holobiont___or___tangled_bank___by_the_episiarch-d2zw9rw.png">
            <a:extLst>
              <a:ext uri="{FF2B5EF4-FFF2-40B4-BE49-F238E27FC236}">
                <a16:creationId xmlns:a16="http://schemas.microsoft.com/office/drawing/2014/main" id="{21D8933E-61BE-BF4A-8497-586D3D684A5F}"/>
              </a:ext>
            </a:extLst>
          </p:cNvPr>
          <p:cNvPicPr>
            <a:picLocks noChangeAspect="1" noChangeArrowheads="1"/>
          </p:cNvPicPr>
          <p:nvPr/>
        </p:nvPicPr>
        <p:blipFill>
          <a:blip r:embed="rId2"/>
          <a:srcRect/>
          <a:stretch>
            <a:fillRect/>
          </a:stretch>
        </p:blipFill>
        <p:spPr bwMode="auto">
          <a:xfrm>
            <a:off x="3373435" y="983310"/>
            <a:ext cx="2397130" cy="1945081"/>
          </a:xfrm>
          <a:prstGeom prst="rect">
            <a:avLst/>
          </a:prstGeom>
          <a:noFill/>
          <a:ln>
            <a:noFill/>
          </a:ln>
          <a:scene3d>
            <a:camera prst="orthographicFront"/>
            <a:lightRig rig="threePt" dir="t"/>
          </a:scene3d>
          <a:sp3d>
            <a:bevelT/>
          </a:sp3d>
        </p:spPr>
      </p:pic>
      <p:pic>
        <p:nvPicPr>
          <p:cNvPr id="5" name="Immagine 4">
            <a:extLst>
              <a:ext uri="{FF2B5EF4-FFF2-40B4-BE49-F238E27FC236}">
                <a16:creationId xmlns:a16="http://schemas.microsoft.com/office/drawing/2014/main" id="{74598A38-7B2E-924A-A621-EFA436FBF0FA}"/>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236431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06BEE-46BD-4741-9825-D021516DF7B5}"/>
              </a:ext>
            </a:extLst>
          </p:cNvPr>
          <p:cNvSpPr>
            <a:spLocks noGrp="1"/>
          </p:cNvSpPr>
          <p:nvPr>
            <p:ph type="title"/>
          </p:nvPr>
        </p:nvSpPr>
        <p:spPr>
          <a:xfrm>
            <a:off x="1219200" y="274638"/>
            <a:ext cx="7848600" cy="1143000"/>
          </a:xfrm>
          <a:solidFill>
            <a:schemeClr val="bg1"/>
          </a:solidFill>
          <a:ln w="9525">
            <a:solidFill>
              <a:schemeClr val="tx1"/>
            </a:solidFill>
          </a:ln>
        </p:spPr>
        <p:txBody>
          <a:bodyPr>
            <a:normAutofit fontScale="90000"/>
          </a:bodyPr>
          <a:lstStyle/>
          <a:p>
            <a:r>
              <a:rPr lang="en-GB" altLang="it-IT" sz="4000" dirty="0">
                <a:latin typeface="Palatino" pitchFamily="2" charset="77"/>
                <a:ea typeface="Palatino" pitchFamily="2" charset="77"/>
              </a:rPr>
              <a:t>How to use Wolbachia to control MBD’s ?</a:t>
            </a:r>
          </a:p>
        </p:txBody>
      </p:sp>
      <p:pic>
        <p:nvPicPr>
          <p:cNvPr id="30723" name="Immagine 3">
            <a:extLst>
              <a:ext uri="{FF2B5EF4-FFF2-40B4-BE49-F238E27FC236}">
                <a16:creationId xmlns:a16="http://schemas.microsoft.com/office/drawing/2014/main" id="{83F8A6A4-0F79-D949-A637-F8F9E46AB61C}"/>
              </a:ext>
            </a:extLst>
          </p:cNvPr>
          <p:cNvPicPr>
            <a:picLocks noChangeAspect="1"/>
          </p:cNvPicPr>
          <p:nvPr/>
        </p:nvPicPr>
        <p:blipFill>
          <a:blip r:embed="rId2"/>
          <a:srcRect/>
          <a:stretch>
            <a:fillRect/>
          </a:stretch>
        </p:blipFill>
        <p:spPr bwMode="auto">
          <a:xfrm>
            <a:off x="1289050" y="2195513"/>
            <a:ext cx="4121150" cy="13954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4516" name="CasellaDiTesto 4">
            <a:extLst>
              <a:ext uri="{FF2B5EF4-FFF2-40B4-BE49-F238E27FC236}">
                <a16:creationId xmlns:a16="http://schemas.microsoft.com/office/drawing/2014/main" id="{A7B499ED-B6FC-E84C-A229-804A099FD8BC}"/>
              </a:ext>
            </a:extLst>
          </p:cNvPr>
          <p:cNvSpPr txBox="1">
            <a:spLocks noChangeArrowheads="1"/>
          </p:cNvSpPr>
          <p:nvPr/>
        </p:nvSpPr>
        <p:spPr bwMode="auto">
          <a:xfrm>
            <a:off x="3783013" y="5846763"/>
            <a:ext cx="5056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a:p>
            <a:pPr eaLnBrk="1" hangingPunct="1"/>
            <a:r>
              <a:rPr lang="it-IT" altLang="it-IT" sz="1200" b="1">
                <a:latin typeface="Comic Sans MS" panose="030F0902030302020204" pitchFamily="66" charset="0"/>
                <a:hlinkClick r:id="rId3"/>
              </a:rPr>
              <a:t>Turley et al, PLoS Negl Trop Dis. 2009 September; 3(9): e516. </a:t>
            </a:r>
            <a:endParaRPr lang="it-IT" altLang="it-IT" sz="1200" b="1">
              <a:latin typeface="Comic Sans MS" panose="030F0902030302020204" pitchFamily="66" charset="0"/>
            </a:endParaRPr>
          </a:p>
        </p:txBody>
      </p:sp>
      <p:pic>
        <p:nvPicPr>
          <p:cNvPr id="30725" name="Immagine 5">
            <a:extLst>
              <a:ext uri="{FF2B5EF4-FFF2-40B4-BE49-F238E27FC236}">
                <a16:creationId xmlns:a16="http://schemas.microsoft.com/office/drawing/2014/main" id="{2DF0B816-04DC-1543-895A-DF78CC5D0AA4}"/>
              </a:ext>
            </a:extLst>
          </p:cNvPr>
          <p:cNvPicPr>
            <a:picLocks noChangeAspect="1"/>
          </p:cNvPicPr>
          <p:nvPr/>
        </p:nvPicPr>
        <p:blipFill>
          <a:blip r:embed="rId4"/>
          <a:srcRect/>
          <a:stretch>
            <a:fillRect/>
          </a:stretch>
        </p:blipFill>
        <p:spPr bwMode="auto">
          <a:xfrm>
            <a:off x="4724400" y="3767138"/>
            <a:ext cx="3338513" cy="22526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magine 5">
            <a:extLst>
              <a:ext uri="{FF2B5EF4-FFF2-40B4-BE49-F238E27FC236}">
                <a16:creationId xmlns:a16="http://schemas.microsoft.com/office/drawing/2014/main" id="{AFF47F7F-F2D1-7048-A148-0435DACDB207}"/>
              </a:ext>
            </a:extLst>
          </p:cNvPr>
          <p:cNvPicPr>
            <a:picLocks noChangeAspect="1"/>
          </p:cNvPicPr>
          <p:nvPr/>
        </p:nvPicPr>
        <p:blipFill>
          <a:blip r:embed="rId5"/>
          <a:stretch>
            <a:fillRect/>
          </a:stretch>
        </p:blipFill>
        <p:spPr>
          <a:xfrm>
            <a:off x="35496" y="0"/>
            <a:ext cx="990600" cy="990600"/>
          </a:xfrm>
          <a:prstGeom prst="rect">
            <a:avLst/>
          </a:prstGeom>
          <a:ln>
            <a:noFill/>
          </a:ln>
          <a:effectLst>
            <a:softEdge rad="112500"/>
          </a:effectLst>
        </p:spPr>
      </p:pic>
    </p:spTree>
    <p:extLst>
      <p:ext uri="{BB962C8B-B14F-4D97-AF65-F5344CB8AC3E}">
        <p14:creationId xmlns:p14="http://schemas.microsoft.com/office/powerpoint/2010/main" val="3633427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a:extLst>
              <a:ext uri="{FF2B5EF4-FFF2-40B4-BE49-F238E27FC236}">
                <a16:creationId xmlns:a16="http://schemas.microsoft.com/office/drawing/2014/main" id="{56B0A641-72AA-EF4A-8493-A634667640C5}"/>
              </a:ext>
            </a:extLst>
          </p:cNvPr>
          <p:cNvSpPr>
            <a:spLocks noGrp="1"/>
          </p:cNvSpPr>
          <p:nvPr>
            <p:ph type="title"/>
          </p:nvPr>
        </p:nvSpPr>
        <p:spPr>
          <a:xfrm>
            <a:off x="1403648" y="274638"/>
            <a:ext cx="6186190" cy="1143000"/>
          </a:xfrm>
          <a:solidFill>
            <a:schemeClr val="bg1"/>
          </a:solidFill>
          <a:ln w="9525">
            <a:solidFill>
              <a:schemeClr val="tx1"/>
            </a:solidFill>
          </a:ln>
        </p:spPr>
        <p:txBody>
          <a:bodyPr/>
          <a:lstStyle/>
          <a:p>
            <a:r>
              <a:rPr lang="en-GB" altLang="it-IT" dirty="0">
                <a:latin typeface="Palatino" pitchFamily="2" charset="77"/>
                <a:ea typeface="Palatino" pitchFamily="2" charset="77"/>
              </a:rPr>
              <a:t>A “drunk” mosquito!</a:t>
            </a:r>
          </a:p>
        </p:txBody>
      </p:sp>
      <p:pic>
        <p:nvPicPr>
          <p:cNvPr id="65539" name="video mosq.mov" descr="/Users/guidofavia/Desktop/video mosq.mov">
            <a:hlinkClick r:id="" action="ppaction://media"/>
            <a:extLst>
              <a:ext uri="{FF2B5EF4-FFF2-40B4-BE49-F238E27FC236}">
                <a16:creationId xmlns:a16="http://schemas.microsoft.com/office/drawing/2014/main" id="{2D877996-D36E-D947-BF56-B5EF0E41720A}"/>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554163" y="1676400"/>
            <a:ext cx="6035675" cy="4525963"/>
          </a:xfrm>
        </p:spPr>
      </p:pic>
      <p:pic>
        <p:nvPicPr>
          <p:cNvPr id="4" name="Immagine 3">
            <a:extLst>
              <a:ext uri="{FF2B5EF4-FFF2-40B4-BE49-F238E27FC236}">
                <a16:creationId xmlns:a16="http://schemas.microsoft.com/office/drawing/2014/main" id="{38ADDF91-8141-DE4F-A502-A030A4241CC0}"/>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13566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55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5539"/>
                                        </p:tgtEl>
                                      </p:cBhvr>
                                    </p:cmd>
                                  </p:childTnLst>
                                </p:cTn>
                              </p:par>
                            </p:childTnLst>
                          </p:cTn>
                        </p:par>
                      </p:childTnLst>
                    </p:cTn>
                  </p:par>
                </p:childTnLst>
              </p:cTn>
              <p:nextCondLst>
                <p:cond evt="onClick" delay="0">
                  <p:tgtEl>
                    <p:spTgt spid="65539"/>
                  </p:tgtEl>
                </p:cond>
              </p:nextCondLst>
            </p:seq>
            <p:video>
              <p:cMediaNode vol="80000">
                <p:cTn id="7" fill="hold" display="0">
                  <p:stCondLst>
                    <p:cond delay="indefinite"/>
                  </p:stCondLst>
                </p:cTn>
                <p:tgtEl>
                  <p:spTgt spid="6553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2A17979C-0884-D146-AC34-6AC3F15AB489}"/>
              </a:ext>
            </a:extLst>
          </p:cNvPr>
          <p:cNvSpPr>
            <a:spLocks noGrp="1"/>
          </p:cNvSpPr>
          <p:nvPr>
            <p:ph type="title"/>
          </p:nvPr>
        </p:nvSpPr>
        <p:spPr>
          <a:xfrm>
            <a:off x="1187624" y="332656"/>
            <a:ext cx="6851104" cy="1084982"/>
          </a:xfrm>
          <a:solidFill>
            <a:schemeClr val="bg1"/>
          </a:solidFill>
          <a:ln w="9525">
            <a:solidFill>
              <a:schemeClr val="tx1"/>
            </a:solidFill>
          </a:ln>
        </p:spPr>
        <p:txBody>
          <a:bodyPr>
            <a:normAutofit fontScale="90000"/>
          </a:bodyPr>
          <a:lstStyle/>
          <a:p>
            <a:r>
              <a:rPr lang="en-GB" altLang="it-IT" dirty="0">
                <a:latin typeface="Palatino" pitchFamily="2" charset="77"/>
                <a:ea typeface="Palatino" pitchFamily="2" charset="77"/>
              </a:rPr>
              <a:t>Life shortening and priming the immune system</a:t>
            </a:r>
          </a:p>
        </p:txBody>
      </p:sp>
      <p:sp>
        <p:nvSpPr>
          <p:cNvPr id="3" name="Segnaposto contenuto 2">
            <a:extLst>
              <a:ext uri="{FF2B5EF4-FFF2-40B4-BE49-F238E27FC236}">
                <a16:creationId xmlns:a16="http://schemas.microsoft.com/office/drawing/2014/main" id="{65564166-C302-3F42-AE60-2EC6BFBDFA0B}"/>
              </a:ext>
            </a:extLst>
          </p:cNvPr>
          <p:cNvSpPr>
            <a:spLocks noGrp="1"/>
          </p:cNvSpPr>
          <p:nvPr>
            <p:ph idx="1"/>
          </p:nvPr>
        </p:nvSpPr>
        <p:spPr>
          <a:xfrm>
            <a:off x="904875" y="4653136"/>
            <a:ext cx="3091061" cy="1945432"/>
          </a:xfrm>
          <a:solidFill>
            <a:schemeClr val="bg1"/>
          </a:solidFill>
          <a:ln w="9525">
            <a:solidFill>
              <a:schemeClr val="tx1"/>
            </a:solidFill>
          </a:ln>
        </p:spPr>
        <p:txBody>
          <a:bodyPr>
            <a:noAutofit/>
          </a:bodyPr>
          <a:lstStyle/>
          <a:p>
            <a:r>
              <a:rPr lang="it-IT" altLang="it-IT" sz="1200" dirty="0" err="1">
                <a:latin typeface="Palatino" pitchFamily="2" charset="77"/>
                <a:ea typeface="ＭＳ Ｐゴシック" panose="020B0600070205080204" pitchFamily="34" charset="-128"/>
              </a:rPr>
              <a:t>Most</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pathogens</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require</a:t>
            </a:r>
            <a:r>
              <a:rPr lang="it-IT" altLang="it-IT" sz="1200" dirty="0">
                <a:latin typeface="Palatino" pitchFamily="2" charset="77"/>
                <a:ea typeface="ＭＳ Ｐゴシック" panose="020B0600070205080204" pitchFamily="34" charset="-128"/>
              </a:rPr>
              <a:t> a </a:t>
            </a:r>
            <a:r>
              <a:rPr lang="it-IT" altLang="it-IT" sz="1200" dirty="0" err="1">
                <a:latin typeface="Palatino" pitchFamily="2" charset="77"/>
                <a:ea typeface="ＭＳ Ｐゴシック" panose="020B0600070205080204" pitchFamily="34" charset="-128"/>
              </a:rPr>
              <a:t>relatively</a:t>
            </a:r>
            <a:r>
              <a:rPr lang="it-IT" altLang="it-IT" sz="1200" dirty="0">
                <a:latin typeface="Palatino" pitchFamily="2" charset="77"/>
                <a:ea typeface="ＭＳ Ｐゴシック" panose="020B0600070205080204" pitchFamily="34" charset="-128"/>
              </a:rPr>
              <a:t> long </a:t>
            </a:r>
            <a:r>
              <a:rPr lang="it-IT" altLang="it-IT" sz="1200" dirty="0" err="1">
                <a:latin typeface="Palatino" pitchFamily="2" charset="77"/>
                <a:ea typeface="ＭＳ Ｐゴシック" panose="020B0600070205080204" pitchFamily="34" charset="-128"/>
              </a:rPr>
              <a:t>development</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period</a:t>
            </a:r>
            <a:r>
              <a:rPr lang="it-IT" altLang="it-IT" sz="1200" dirty="0">
                <a:latin typeface="Palatino" pitchFamily="2" charset="77"/>
                <a:ea typeface="ＭＳ Ｐゴシック" panose="020B0600070205080204" pitchFamily="34" charset="-128"/>
              </a:rPr>
              <a:t> in </a:t>
            </a:r>
            <a:r>
              <a:rPr lang="it-IT" altLang="it-IT" sz="1200" dirty="0" err="1">
                <a:latin typeface="Palatino" pitchFamily="2" charset="77"/>
                <a:ea typeface="ＭＳ Ｐゴシック" panose="020B0600070205080204" pitchFamily="34" charset="-128"/>
              </a:rPr>
              <a:t>their</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vector</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before</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they</a:t>
            </a:r>
            <a:r>
              <a:rPr lang="it-IT" altLang="it-IT" sz="1200" dirty="0">
                <a:latin typeface="Palatino" pitchFamily="2" charset="77"/>
                <a:ea typeface="ＭＳ Ｐゴシック" panose="020B0600070205080204" pitchFamily="34" charset="-128"/>
              </a:rPr>
              <a:t> can be </a:t>
            </a:r>
            <a:r>
              <a:rPr lang="it-IT" altLang="it-IT" sz="1200" dirty="0" err="1">
                <a:latin typeface="Palatino" pitchFamily="2" charset="77"/>
                <a:ea typeface="ＭＳ Ｐゴシック" panose="020B0600070205080204" pitchFamily="34" charset="-128"/>
              </a:rPr>
              <a:t>transmitted</a:t>
            </a:r>
            <a:r>
              <a:rPr lang="it-IT" altLang="it-IT" sz="1200" dirty="0">
                <a:latin typeface="Palatino" pitchFamily="2" charset="77"/>
                <a:ea typeface="ＭＳ Ｐゴシック" panose="020B0600070205080204" pitchFamily="34" charset="-128"/>
              </a:rPr>
              <a:t> to a new human </a:t>
            </a:r>
            <a:r>
              <a:rPr lang="it-IT" altLang="it-IT" sz="1200" dirty="0" err="1">
                <a:latin typeface="Palatino" pitchFamily="2" charset="77"/>
                <a:ea typeface="ＭＳ Ｐゴシック" panose="020B0600070205080204" pitchFamily="34" charset="-128"/>
              </a:rPr>
              <a:t>host</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therefore</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only</a:t>
            </a:r>
            <a:r>
              <a:rPr lang="it-IT" altLang="it-IT" sz="1200" dirty="0">
                <a:latin typeface="Palatino" pitchFamily="2" charset="77"/>
                <a:ea typeface="ＭＳ Ｐゴシック" panose="020B0600070205080204" pitchFamily="34" charset="-128"/>
              </a:rPr>
              <a:t> the "</a:t>
            </a:r>
            <a:r>
              <a:rPr lang="it-IT" altLang="it-IT" sz="1200" dirty="0" err="1">
                <a:latin typeface="Palatino" pitchFamily="2" charset="77"/>
                <a:ea typeface="ＭＳ Ｐゴシック" panose="020B0600070205080204" pitchFamily="34" charset="-128"/>
              </a:rPr>
              <a:t>older</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insects</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have</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epidemiological</a:t>
            </a:r>
            <a:r>
              <a:rPr lang="it-IT" altLang="it-IT" sz="1200" dirty="0">
                <a:latin typeface="Palatino" pitchFamily="2" charset="77"/>
                <a:ea typeface="ＭＳ Ｐゴシック" panose="020B0600070205080204" pitchFamily="34" charset="-128"/>
              </a:rPr>
              <a:t> </a:t>
            </a:r>
            <a:r>
              <a:rPr lang="it-IT" altLang="it-IT" sz="1200" dirty="0" err="1">
                <a:latin typeface="Palatino" pitchFamily="2" charset="77"/>
                <a:ea typeface="ＭＳ Ｐゴシック" panose="020B0600070205080204" pitchFamily="34" charset="-128"/>
              </a:rPr>
              <a:t>importance</a:t>
            </a:r>
            <a:r>
              <a:rPr lang="it-IT" altLang="it-IT" sz="1200" dirty="0">
                <a:latin typeface="Palatino" pitchFamily="2" charset="77"/>
                <a:ea typeface="ＭＳ Ｐゴシック" panose="020B0600070205080204" pitchFamily="34" charset="-128"/>
              </a:rPr>
              <a:t>.</a:t>
            </a:r>
          </a:p>
          <a:p>
            <a:r>
              <a:rPr lang="it-IT" altLang="it-IT" sz="1200" dirty="0" err="1">
                <a:latin typeface="Palatino" pitchFamily="2" charset="77"/>
                <a:ea typeface="ＭＳ Ｐゴシック" panose="020B0600070205080204" pitchFamily="34" charset="-128"/>
              </a:rPr>
              <a:t>Wolbachia</a:t>
            </a:r>
            <a:r>
              <a:rPr lang="it-IT" altLang="it-IT" sz="1200" dirty="0">
                <a:latin typeface="Palatino" pitchFamily="2" charset="77"/>
                <a:ea typeface="ＭＳ Ｐゴシック" panose="020B0600070205080204" pitchFamily="34" charset="-128"/>
              </a:rPr>
              <a:t> can </a:t>
            </a:r>
            <a:r>
              <a:rPr lang="it-IT" altLang="it-IT" sz="1200" dirty="0" err="1">
                <a:latin typeface="Palatino" pitchFamily="2" charset="77"/>
                <a:ea typeface="ＭＳ Ｐゴシック" panose="020B0600070205080204" pitchFamily="34" charset="-128"/>
              </a:rPr>
              <a:t>shorten</a:t>
            </a:r>
            <a:r>
              <a:rPr lang="it-IT" altLang="it-IT" sz="1200" dirty="0">
                <a:latin typeface="Palatino" pitchFamily="2" charset="77"/>
                <a:ea typeface="ＭＳ Ｐゴシック" panose="020B0600070205080204" pitchFamily="34" charset="-128"/>
              </a:rPr>
              <a:t> the life </a:t>
            </a:r>
            <a:r>
              <a:rPr lang="it-IT" altLang="it-IT" sz="1200" dirty="0" err="1">
                <a:latin typeface="Palatino" pitchFamily="2" charset="77"/>
                <a:ea typeface="ＭＳ Ｐゴシック" panose="020B0600070205080204" pitchFamily="34" charset="-128"/>
              </a:rPr>
              <a:t>span</a:t>
            </a:r>
            <a:r>
              <a:rPr lang="it-IT" altLang="it-IT" sz="1200" dirty="0">
                <a:latin typeface="Palatino" pitchFamily="2" charset="77"/>
                <a:ea typeface="ＭＳ Ｐゴシック" panose="020B0600070205080204" pitchFamily="34" charset="-128"/>
              </a:rPr>
              <a:t> of the mosquito by </a:t>
            </a:r>
            <a:r>
              <a:rPr lang="it-IT" altLang="it-IT" sz="1200" dirty="0" err="1">
                <a:latin typeface="Palatino" pitchFamily="2" charset="77"/>
                <a:ea typeface="ＭＳ Ｐゴシック" panose="020B0600070205080204" pitchFamily="34" charset="-128"/>
              </a:rPr>
              <a:t>reducing</a:t>
            </a:r>
            <a:r>
              <a:rPr lang="it-IT" altLang="it-IT" sz="1200" dirty="0">
                <a:latin typeface="Palatino" pitchFamily="2" charset="77"/>
                <a:ea typeface="ＭＳ Ｐゴシック" panose="020B0600070205080204" pitchFamily="34" charset="-128"/>
              </a:rPr>
              <a:t> / </a:t>
            </a:r>
            <a:r>
              <a:rPr lang="it-IT" altLang="it-IT" sz="1200" dirty="0" err="1">
                <a:latin typeface="Palatino" pitchFamily="2" charset="77"/>
                <a:ea typeface="ＭＳ Ｐゴシック" panose="020B0600070205080204" pitchFamily="34" charset="-128"/>
              </a:rPr>
              <a:t>abolishing</a:t>
            </a:r>
            <a:r>
              <a:rPr lang="it-IT" altLang="it-IT" sz="1200" dirty="0">
                <a:latin typeface="Palatino" pitchFamily="2" charset="77"/>
                <a:ea typeface="ＭＳ Ｐゴシック" panose="020B0600070205080204" pitchFamily="34" charset="-128"/>
              </a:rPr>
              <a:t> the </a:t>
            </a:r>
            <a:r>
              <a:rPr lang="it-IT" altLang="it-IT" sz="1200" dirty="0" err="1">
                <a:latin typeface="Palatino" pitchFamily="2" charset="77"/>
                <a:ea typeface="ＭＳ Ｐゴシック" panose="020B0600070205080204" pitchFamily="34" charset="-128"/>
              </a:rPr>
              <a:t>competence</a:t>
            </a:r>
            <a:r>
              <a:rPr lang="it-IT" altLang="it-IT" sz="1200" dirty="0">
                <a:latin typeface="Palatino" pitchFamily="2" charset="77"/>
                <a:ea typeface="ＭＳ Ｐゴシック" panose="020B0600070205080204" pitchFamily="34" charset="-128"/>
              </a:rPr>
              <a:t> of the </a:t>
            </a:r>
            <a:r>
              <a:rPr lang="it-IT" altLang="it-IT" sz="1200" dirty="0" err="1">
                <a:latin typeface="Palatino" pitchFamily="2" charset="77"/>
                <a:ea typeface="ＭＳ Ｐゴシック" panose="020B0600070205080204" pitchFamily="34" charset="-128"/>
              </a:rPr>
              <a:t>vector</a:t>
            </a:r>
            <a:endParaRPr lang="it-IT" altLang="it-IT" sz="1200" dirty="0">
              <a:latin typeface="Palatino" pitchFamily="2" charset="77"/>
              <a:ea typeface="ＭＳ Ｐゴシック" panose="020B0600070205080204" pitchFamily="34" charset="-128"/>
            </a:endParaRPr>
          </a:p>
        </p:txBody>
      </p:sp>
      <p:pic>
        <p:nvPicPr>
          <p:cNvPr id="32772" name="Immagine 3">
            <a:extLst>
              <a:ext uri="{FF2B5EF4-FFF2-40B4-BE49-F238E27FC236}">
                <a16:creationId xmlns:a16="http://schemas.microsoft.com/office/drawing/2014/main" id="{1431AC4C-C232-804D-9E49-13516610C0CE}"/>
              </a:ext>
            </a:extLst>
          </p:cNvPr>
          <p:cNvPicPr>
            <a:picLocks noChangeAspect="1"/>
          </p:cNvPicPr>
          <p:nvPr/>
        </p:nvPicPr>
        <p:blipFill>
          <a:blip r:embed="rId2"/>
          <a:srcRect/>
          <a:stretch>
            <a:fillRect/>
          </a:stretch>
        </p:blipFill>
        <p:spPr bwMode="auto">
          <a:xfrm>
            <a:off x="1403648" y="1628800"/>
            <a:ext cx="2281378" cy="27819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Immagine 4">
            <a:extLst>
              <a:ext uri="{FF2B5EF4-FFF2-40B4-BE49-F238E27FC236}">
                <a16:creationId xmlns:a16="http://schemas.microsoft.com/office/drawing/2014/main" id="{338EBDED-4D58-084C-9AC8-A290B045F952}"/>
              </a:ext>
            </a:extLst>
          </p:cNvPr>
          <p:cNvPicPr>
            <a:picLocks noChangeAspect="1"/>
          </p:cNvPicPr>
          <p:nvPr/>
        </p:nvPicPr>
        <p:blipFill>
          <a:blip r:embed="rId3"/>
          <a:stretch>
            <a:fillRect/>
          </a:stretch>
        </p:blipFill>
        <p:spPr>
          <a:xfrm>
            <a:off x="0" y="-9872"/>
            <a:ext cx="990600" cy="990600"/>
          </a:xfrm>
          <a:prstGeom prst="rect">
            <a:avLst/>
          </a:prstGeom>
          <a:ln>
            <a:noFill/>
          </a:ln>
          <a:effectLst>
            <a:softEdge rad="112500"/>
          </a:effectLst>
        </p:spPr>
      </p:pic>
      <p:sp>
        <p:nvSpPr>
          <p:cNvPr id="7" name="Segnaposto contenuto 2">
            <a:extLst>
              <a:ext uri="{FF2B5EF4-FFF2-40B4-BE49-F238E27FC236}">
                <a16:creationId xmlns:a16="http://schemas.microsoft.com/office/drawing/2014/main" id="{4CFB587D-3A56-C447-A487-B44547216EE4}"/>
              </a:ext>
            </a:extLst>
          </p:cNvPr>
          <p:cNvSpPr txBox="1">
            <a:spLocks/>
          </p:cNvSpPr>
          <p:nvPr/>
        </p:nvSpPr>
        <p:spPr>
          <a:xfrm>
            <a:off x="4860032" y="4149080"/>
            <a:ext cx="3700433" cy="2448272"/>
          </a:xfrm>
          <a:prstGeom prst="rect">
            <a:avLst/>
          </a:prstGeom>
          <a:solidFill>
            <a:schemeClr val="bg1"/>
          </a:solidFill>
          <a:ln cap="flat">
            <a:solidFill>
              <a:srgbClr val="292989"/>
            </a:solidFill>
            <a:miter lim="800000"/>
            <a:headEnd/>
            <a:tailEnd/>
          </a:ln>
          <a:effectLst>
            <a:outerShdw blurRad="40000" dist="20000" dir="5400000" rotWithShape="0">
              <a:srgbClr val="000000">
                <a:alpha val="37999"/>
              </a:srgbClr>
            </a:outerShdw>
          </a:effec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altLang="it-IT" sz="1200" dirty="0">
                <a:latin typeface="Palatino" pitchFamily="2" charset="77"/>
                <a:ea typeface="Palatino" pitchFamily="2" charset="77"/>
              </a:rPr>
              <a:t>The </a:t>
            </a:r>
            <a:r>
              <a:rPr lang="it-IT" altLang="it-IT" sz="1200" dirty="0" err="1">
                <a:latin typeface="Palatino" pitchFamily="2" charset="77"/>
                <a:ea typeface="Palatino" pitchFamily="2" charset="77"/>
              </a:rPr>
              <a:t>expression</a:t>
            </a:r>
            <a:r>
              <a:rPr lang="it-IT" altLang="it-IT" sz="1200" dirty="0">
                <a:latin typeface="Palatino" pitchFamily="2" charset="77"/>
                <a:ea typeface="Palatino" pitchFamily="2" charset="77"/>
              </a:rPr>
              <a:t> of </a:t>
            </a:r>
            <a:r>
              <a:rPr lang="it-IT" altLang="it-IT" sz="1200" dirty="0" err="1">
                <a:latin typeface="Palatino" pitchFamily="2" charset="77"/>
                <a:ea typeface="Palatino" pitchFamily="2" charset="77"/>
              </a:rPr>
              <a:t>six</a:t>
            </a:r>
            <a:r>
              <a:rPr lang="it-IT" altLang="it-IT" sz="1200" dirty="0">
                <a:latin typeface="Palatino" pitchFamily="2" charset="77"/>
                <a:ea typeface="Palatino" pitchFamily="2" charset="77"/>
              </a:rPr>
              <a:t> immune </a:t>
            </a:r>
            <a:r>
              <a:rPr lang="it-IT" altLang="it-IT" sz="1200" dirty="0" err="1">
                <a:latin typeface="Palatino" pitchFamily="2" charset="77"/>
                <a:ea typeface="Palatino" pitchFamily="2" charset="77"/>
              </a:rPr>
              <a:t>genes</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were</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analyzed</a:t>
            </a:r>
            <a:r>
              <a:rPr lang="it-IT" altLang="it-IT" sz="1200" dirty="0">
                <a:latin typeface="Palatino" pitchFamily="2" charset="77"/>
                <a:ea typeface="Palatino" pitchFamily="2" charset="77"/>
              </a:rPr>
              <a:t> by </a:t>
            </a:r>
            <a:r>
              <a:rPr lang="it-IT" altLang="it-IT" sz="1200" dirty="0" err="1">
                <a:latin typeface="Palatino" pitchFamily="2" charset="77"/>
                <a:ea typeface="Palatino" pitchFamily="2" charset="77"/>
              </a:rPr>
              <a:t>qRT</a:t>
            </a:r>
            <a:r>
              <a:rPr lang="it-IT" altLang="it-IT" sz="1200" dirty="0">
                <a:latin typeface="Palatino" pitchFamily="2" charset="77"/>
                <a:ea typeface="Palatino" pitchFamily="2" charset="77"/>
              </a:rPr>
              <a:t>-PCR: leucine-</a:t>
            </a:r>
            <a:r>
              <a:rPr lang="it-IT" altLang="it-IT" sz="1200" dirty="0" err="1">
                <a:latin typeface="Palatino" pitchFamily="2" charset="77"/>
                <a:ea typeface="Palatino" pitchFamily="2" charset="77"/>
              </a:rPr>
              <a:t>rich</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repeat</a:t>
            </a:r>
            <a:r>
              <a:rPr lang="it-IT" altLang="it-IT" sz="1200" dirty="0">
                <a:latin typeface="Palatino" pitchFamily="2" charset="77"/>
                <a:ea typeface="Palatino" pitchFamily="2" charset="77"/>
              </a:rPr>
              <a:t> immune </a:t>
            </a:r>
            <a:r>
              <a:rPr lang="it-IT" altLang="it-IT" sz="1200" dirty="0" err="1">
                <a:latin typeface="Palatino" pitchFamily="2" charset="77"/>
                <a:ea typeface="Palatino" pitchFamily="2" charset="77"/>
              </a:rPr>
              <a:t>protein</a:t>
            </a:r>
            <a:r>
              <a:rPr lang="it-IT" altLang="it-IT" sz="1200" dirty="0">
                <a:latin typeface="Palatino" pitchFamily="2" charset="77"/>
                <a:ea typeface="Palatino" pitchFamily="2" charset="77"/>
              </a:rPr>
              <a:t>, </a:t>
            </a:r>
            <a:r>
              <a:rPr lang="it-IT" altLang="it-IT" sz="1200" i="1" dirty="0">
                <a:latin typeface="Palatino" pitchFamily="2" charset="77"/>
                <a:ea typeface="Palatino" pitchFamily="2" charset="77"/>
              </a:rPr>
              <a:t>LRIM1</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thioester-containing</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protein</a:t>
            </a:r>
            <a:r>
              <a:rPr lang="it-IT" altLang="it-IT" sz="1200" dirty="0">
                <a:latin typeface="Palatino" pitchFamily="2" charset="77"/>
                <a:ea typeface="Palatino" pitchFamily="2" charset="77"/>
              </a:rPr>
              <a:t>, </a:t>
            </a:r>
            <a:r>
              <a:rPr lang="it-IT" altLang="it-IT" sz="1200" i="1" dirty="0">
                <a:latin typeface="Palatino" pitchFamily="2" charset="77"/>
                <a:ea typeface="Palatino" pitchFamily="2" charset="77"/>
              </a:rPr>
              <a:t>TEP1</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cecropin</a:t>
            </a:r>
            <a:r>
              <a:rPr lang="it-IT" altLang="it-IT" sz="1200" dirty="0">
                <a:latin typeface="Palatino" pitchFamily="2" charset="77"/>
                <a:ea typeface="Palatino" pitchFamily="2" charset="77"/>
              </a:rPr>
              <a:t>, CEC1; </a:t>
            </a:r>
            <a:r>
              <a:rPr lang="it-IT" altLang="it-IT" sz="1200" dirty="0" err="1">
                <a:latin typeface="Palatino" pitchFamily="2" charset="77"/>
                <a:ea typeface="Palatino" pitchFamily="2" charset="77"/>
              </a:rPr>
              <a:t>defensin</a:t>
            </a:r>
            <a:r>
              <a:rPr lang="it-IT" altLang="it-IT" sz="1200" dirty="0">
                <a:latin typeface="Palatino" pitchFamily="2" charset="77"/>
                <a:ea typeface="Palatino" pitchFamily="2" charset="77"/>
              </a:rPr>
              <a:t>, </a:t>
            </a:r>
            <a:r>
              <a:rPr lang="it-IT" altLang="it-IT" sz="1200" i="1" dirty="0">
                <a:latin typeface="Palatino" pitchFamily="2" charset="77"/>
                <a:ea typeface="Palatino" pitchFamily="2" charset="77"/>
              </a:rPr>
              <a:t>DEF1</a:t>
            </a:r>
            <a:r>
              <a:rPr lang="it-IT" altLang="it-IT" sz="1200" dirty="0">
                <a:latin typeface="Palatino" pitchFamily="2" charset="77"/>
                <a:ea typeface="Palatino" pitchFamily="2" charset="77"/>
              </a:rPr>
              <a:t>; C-</a:t>
            </a:r>
            <a:r>
              <a:rPr lang="it-IT" altLang="it-IT" sz="1200" dirty="0" err="1">
                <a:latin typeface="Palatino" pitchFamily="2" charset="77"/>
                <a:ea typeface="Palatino" pitchFamily="2" charset="77"/>
              </a:rPr>
              <a:t>type</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lectin</a:t>
            </a:r>
            <a:r>
              <a:rPr lang="it-IT" altLang="it-IT" sz="1200" dirty="0">
                <a:latin typeface="Palatino" pitchFamily="2" charset="77"/>
                <a:ea typeface="Palatino" pitchFamily="2" charset="77"/>
              </a:rPr>
              <a:t>, </a:t>
            </a:r>
            <a:r>
              <a:rPr lang="it-IT" altLang="it-IT" sz="1200" i="1" dirty="0">
                <a:latin typeface="Palatino" pitchFamily="2" charset="77"/>
                <a:ea typeface="Palatino" pitchFamily="2" charset="77"/>
              </a:rPr>
              <a:t>CTL4</a:t>
            </a:r>
            <a:r>
              <a:rPr lang="it-IT" altLang="it-IT" sz="1200" dirty="0">
                <a:latin typeface="Palatino" pitchFamily="2" charset="77"/>
                <a:ea typeface="Palatino" pitchFamily="2" charset="77"/>
              </a:rPr>
              <a:t>; and clip-domain serine </a:t>
            </a:r>
            <a:r>
              <a:rPr lang="it-IT" altLang="it-IT" sz="1200" dirty="0" err="1">
                <a:latin typeface="Palatino" pitchFamily="2" charset="77"/>
                <a:ea typeface="Palatino" pitchFamily="2" charset="77"/>
              </a:rPr>
              <a:t>protease</a:t>
            </a:r>
            <a:r>
              <a:rPr lang="it-IT" altLang="it-IT" sz="1200" dirty="0">
                <a:latin typeface="Palatino" pitchFamily="2" charset="77"/>
                <a:ea typeface="Palatino" pitchFamily="2" charset="77"/>
              </a:rPr>
              <a:t>, </a:t>
            </a:r>
            <a:r>
              <a:rPr lang="it-IT" altLang="it-IT" sz="1200" i="1" dirty="0">
                <a:latin typeface="Palatino" pitchFamily="2" charset="77"/>
                <a:ea typeface="Palatino" pitchFamily="2" charset="77"/>
              </a:rPr>
              <a:t>CLIPB3</a:t>
            </a:r>
            <a:r>
              <a:rPr lang="it-IT" altLang="it-IT" sz="1200" dirty="0">
                <a:latin typeface="Palatino" pitchFamily="2" charset="77"/>
                <a:ea typeface="Palatino" pitchFamily="2" charset="77"/>
              </a:rPr>
              <a:t>. </a:t>
            </a:r>
          </a:p>
          <a:p>
            <a:r>
              <a:rPr lang="it-IT" altLang="it-IT" sz="1200" dirty="0" err="1">
                <a:latin typeface="Palatino" pitchFamily="2" charset="77"/>
                <a:ea typeface="Palatino" pitchFamily="2" charset="77"/>
              </a:rPr>
              <a:t>Adult</a:t>
            </a:r>
            <a:r>
              <a:rPr lang="it-IT" altLang="it-IT" sz="1200" dirty="0">
                <a:latin typeface="Palatino" pitchFamily="2" charset="77"/>
                <a:ea typeface="Palatino" pitchFamily="2" charset="77"/>
              </a:rPr>
              <a:t> </a:t>
            </a:r>
            <a:r>
              <a:rPr lang="it-IT" altLang="it-IT" sz="1200" i="1" dirty="0">
                <a:latin typeface="Palatino" pitchFamily="2" charset="77"/>
                <a:ea typeface="Palatino" pitchFamily="2" charset="77"/>
              </a:rPr>
              <a:t>An. </a:t>
            </a:r>
            <a:r>
              <a:rPr lang="it-IT" altLang="it-IT" sz="1200" i="1" dirty="0" err="1">
                <a:latin typeface="Palatino" pitchFamily="2" charset="77"/>
                <a:ea typeface="Palatino" pitchFamily="2" charset="77"/>
              </a:rPr>
              <a:t>gambiae</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females</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were</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injected</a:t>
            </a:r>
            <a:r>
              <a:rPr lang="it-IT" altLang="it-IT" sz="1200" dirty="0">
                <a:latin typeface="Palatino" pitchFamily="2" charset="77"/>
                <a:ea typeface="Palatino" pitchFamily="2" charset="77"/>
              </a:rPr>
              <a:t> with </a:t>
            </a:r>
            <a:r>
              <a:rPr lang="it-IT" altLang="it-IT" sz="1200" i="1" dirty="0">
                <a:latin typeface="Palatino" pitchFamily="2" charset="77"/>
                <a:ea typeface="Palatino" pitchFamily="2" charset="77"/>
              </a:rPr>
              <a:t>E. coli</a:t>
            </a:r>
            <a:r>
              <a:rPr lang="it-IT" altLang="it-IT" sz="1200" dirty="0">
                <a:latin typeface="Palatino" pitchFamily="2" charset="77"/>
                <a:ea typeface="Palatino" pitchFamily="2" charset="77"/>
              </a:rPr>
              <a:t>, </a:t>
            </a:r>
            <a:r>
              <a:rPr lang="it-IT" altLang="it-IT" sz="1200" i="1" dirty="0" err="1">
                <a:latin typeface="Palatino" pitchFamily="2" charset="77"/>
                <a:ea typeface="Palatino" pitchFamily="2" charset="77"/>
              </a:rPr>
              <a:t>w</a:t>
            </a:r>
            <a:r>
              <a:rPr lang="it-IT" altLang="it-IT" sz="1200" dirty="0" err="1">
                <a:latin typeface="Palatino" pitchFamily="2" charset="77"/>
                <a:ea typeface="Palatino" pitchFamily="2" charset="77"/>
              </a:rPr>
              <a:t>MelPop</a:t>
            </a:r>
            <a:r>
              <a:rPr lang="it-IT" altLang="it-IT" sz="1200" dirty="0">
                <a:latin typeface="Palatino" pitchFamily="2" charset="77"/>
                <a:ea typeface="Palatino" pitchFamily="2" charset="77"/>
              </a:rPr>
              <a:t> or the buffer alone, 2–3 </a:t>
            </a:r>
            <a:r>
              <a:rPr lang="it-IT" altLang="it-IT" sz="1200" dirty="0" err="1">
                <a:latin typeface="Palatino" pitchFamily="2" charset="77"/>
                <a:ea typeface="Palatino" pitchFamily="2" charset="77"/>
              </a:rPr>
              <a:t>days</a:t>
            </a:r>
            <a:r>
              <a:rPr lang="it-IT" altLang="it-IT" sz="1200" dirty="0">
                <a:latin typeface="Palatino" pitchFamily="2" charset="77"/>
                <a:ea typeface="Palatino" pitchFamily="2" charset="77"/>
              </a:rPr>
              <a:t> post-</a:t>
            </a:r>
            <a:r>
              <a:rPr lang="it-IT" altLang="it-IT" sz="1200" dirty="0" err="1">
                <a:latin typeface="Palatino" pitchFamily="2" charset="77"/>
                <a:ea typeface="Palatino" pitchFamily="2" charset="77"/>
              </a:rPr>
              <a:t>eclosion</a:t>
            </a:r>
            <a:r>
              <a:rPr lang="it-IT" altLang="it-IT" sz="1200" dirty="0">
                <a:latin typeface="Palatino" pitchFamily="2" charset="77"/>
                <a:ea typeface="Palatino" pitchFamily="2" charset="77"/>
              </a:rPr>
              <a:t>, and RNA </a:t>
            </a:r>
            <a:r>
              <a:rPr lang="it-IT" altLang="it-IT" sz="1200" dirty="0" err="1">
                <a:latin typeface="Palatino" pitchFamily="2" charset="77"/>
                <a:ea typeface="Palatino" pitchFamily="2" charset="77"/>
              </a:rPr>
              <a:t>was</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extracted</a:t>
            </a:r>
            <a:r>
              <a:rPr lang="it-IT" altLang="it-IT" sz="1200" dirty="0">
                <a:latin typeface="Palatino" pitchFamily="2" charset="77"/>
                <a:ea typeface="Palatino" pitchFamily="2" charset="77"/>
              </a:rPr>
              <a:t> from </a:t>
            </a:r>
            <a:r>
              <a:rPr lang="it-IT" altLang="it-IT" sz="1200" dirty="0" err="1">
                <a:latin typeface="Palatino" pitchFamily="2" charset="77"/>
                <a:ea typeface="Palatino" pitchFamily="2" charset="77"/>
              </a:rPr>
              <a:t>these</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adults</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eight</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days</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after</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injection</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Expression</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was</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normalized</a:t>
            </a:r>
            <a:r>
              <a:rPr lang="it-IT" altLang="it-IT" sz="1200" dirty="0">
                <a:latin typeface="Palatino" pitchFamily="2" charset="77"/>
                <a:ea typeface="Palatino" pitchFamily="2" charset="77"/>
              </a:rPr>
              <a:t> to non-</a:t>
            </a:r>
            <a:r>
              <a:rPr lang="it-IT" altLang="it-IT" sz="1200" dirty="0" err="1">
                <a:latin typeface="Palatino" pitchFamily="2" charset="77"/>
                <a:ea typeface="Palatino" pitchFamily="2" charset="77"/>
              </a:rPr>
              <a:t>injected</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adult</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females</a:t>
            </a:r>
            <a:r>
              <a:rPr lang="it-IT" altLang="it-IT" sz="1200" dirty="0">
                <a:latin typeface="Palatino" pitchFamily="2" charset="77"/>
                <a:ea typeface="Palatino" pitchFamily="2" charset="77"/>
              </a:rPr>
              <a:t> of the </a:t>
            </a:r>
            <a:r>
              <a:rPr lang="it-IT" altLang="it-IT" sz="1200" dirty="0" err="1">
                <a:latin typeface="Palatino" pitchFamily="2" charset="77"/>
                <a:ea typeface="Palatino" pitchFamily="2" charset="77"/>
              </a:rPr>
              <a:t>same</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age</a:t>
            </a:r>
            <a:r>
              <a:rPr lang="it-IT" altLang="it-IT" sz="1200" dirty="0">
                <a:latin typeface="Palatino" pitchFamily="2" charset="77"/>
                <a:ea typeface="Palatino" pitchFamily="2" charset="77"/>
              </a:rPr>
              <a:t> from the </a:t>
            </a:r>
            <a:r>
              <a:rPr lang="it-IT" altLang="it-IT" sz="1200" dirty="0" err="1">
                <a:latin typeface="Palatino" pitchFamily="2" charset="77"/>
                <a:ea typeface="Palatino" pitchFamily="2" charset="77"/>
              </a:rPr>
              <a:t>same</a:t>
            </a:r>
            <a:r>
              <a:rPr lang="it-IT" altLang="it-IT" sz="1200" dirty="0">
                <a:latin typeface="Palatino" pitchFamily="2" charset="77"/>
                <a:ea typeface="Palatino" pitchFamily="2" charset="77"/>
              </a:rPr>
              <a:t> </a:t>
            </a:r>
            <a:r>
              <a:rPr lang="it-IT" altLang="it-IT" sz="1200" dirty="0" err="1">
                <a:latin typeface="Palatino" pitchFamily="2" charset="77"/>
                <a:ea typeface="Palatino" pitchFamily="2" charset="77"/>
              </a:rPr>
              <a:t>colony</a:t>
            </a:r>
            <a:r>
              <a:rPr lang="it-IT" altLang="it-IT" sz="1200" dirty="0">
                <a:latin typeface="Palatino" pitchFamily="2" charset="77"/>
                <a:ea typeface="Palatino" pitchFamily="2" charset="77"/>
              </a:rPr>
              <a:t>. </a:t>
            </a:r>
            <a:endParaRPr lang="en-GB" altLang="it-IT" sz="1200" b="1" dirty="0">
              <a:latin typeface="Palatino" pitchFamily="2" charset="77"/>
              <a:ea typeface="Palatino" pitchFamily="2" charset="77"/>
            </a:endParaRPr>
          </a:p>
          <a:p>
            <a:pPr>
              <a:lnSpc>
                <a:spcPct val="90000"/>
              </a:lnSpc>
            </a:pPr>
            <a:endParaRPr lang="it-IT" altLang="it-IT" sz="1200" dirty="0">
              <a:solidFill>
                <a:srgbClr val="000000"/>
              </a:solidFill>
              <a:latin typeface="Comic Sans MS" panose="030F0902030302020204" pitchFamily="66" charset="0"/>
              <a:ea typeface="ＭＳ Ｐゴシック" panose="020B0600070205080204" pitchFamily="34" charset="-128"/>
            </a:endParaRPr>
          </a:p>
          <a:p>
            <a:pPr>
              <a:lnSpc>
                <a:spcPct val="90000"/>
              </a:lnSpc>
            </a:pPr>
            <a:endParaRPr lang="it-IT" altLang="it-IT" sz="1200" dirty="0">
              <a:solidFill>
                <a:srgbClr val="000000"/>
              </a:solidFill>
              <a:latin typeface="Comic Sans MS" panose="030F0902030302020204" pitchFamily="66" charset="0"/>
              <a:ea typeface="ＭＳ Ｐゴシック" panose="020B0600070205080204" pitchFamily="34" charset="-128"/>
            </a:endParaRPr>
          </a:p>
        </p:txBody>
      </p:sp>
      <p:pic>
        <p:nvPicPr>
          <p:cNvPr id="8" name="Immagine 4">
            <a:extLst>
              <a:ext uri="{FF2B5EF4-FFF2-40B4-BE49-F238E27FC236}">
                <a16:creationId xmlns:a16="http://schemas.microsoft.com/office/drawing/2014/main" id="{C30633FF-90CE-D14D-B879-7D89EE64AE47}"/>
              </a:ext>
            </a:extLst>
          </p:cNvPr>
          <p:cNvPicPr>
            <a:picLocks noChangeAspect="1"/>
          </p:cNvPicPr>
          <p:nvPr/>
        </p:nvPicPr>
        <p:blipFill>
          <a:blip r:embed="rId4"/>
          <a:srcRect/>
          <a:stretch>
            <a:fillRect/>
          </a:stretch>
        </p:blipFill>
        <p:spPr bwMode="auto">
          <a:xfrm>
            <a:off x="4716016" y="1772816"/>
            <a:ext cx="3844449" cy="22623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22318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4">
            <a:extLst>
              <a:ext uri="{FF2B5EF4-FFF2-40B4-BE49-F238E27FC236}">
                <a16:creationId xmlns:a16="http://schemas.microsoft.com/office/drawing/2014/main" id="{754C7724-22FE-664B-9772-85825A8C16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261100" cy="3863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9635" name="Immagine 7">
            <a:extLst>
              <a:ext uri="{FF2B5EF4-FFF2-40B4-BE49-F238E27FC236}">
                <a16:creationId xmlns:a16="http://schemas.microsoft.com/office/drawing/2014/main" id="{0179D5EB-780D-A24D-B25C-F385655222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038600"/>
            <a:ext cx="34353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67F38C0A-C921-7245-B27F-479F4B8909F6}"/>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1681204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105C45-9124-4E41-A09F-08A222CEA7FC}"/>
              </a:ext>
            </a:extLst>
          </p:cNvPr>
          <p:cNvSpPr>
            <a:spLocks noGrp="1"/>
          </p:cNvSpPr>
          <p:nvPr>
            <p:ph type="title"/>
          </p:nvPr>
        </p:nvSpPr>
        <p:spPr>
          <a:xfrm>
            <a:off x="1524000" y="76200"/>
            <a:ext cx="7162800" cy="1143000"/>
          </a:xfrm>
          <a:solidFill>
            <a:schemeClr val="bg1"/>
          </a:solidFill>
        </p:spPr>
        <p:txBody>
          <a:bodyPr>
            <a:normAutofit fontScale="90000"/>
          </a:bodyPr>
          <a:lstStyle/>
          <a:p>
            <a:br>
              <a:rPr lang="it-IT" altLang="it-IT" sz="4000" dirty="0">
                <a:ea typeface="ＭＳ Ｐゴシック" panose="020B0600070205080204" pitchFamily="34" charset="-128"/>
              </a:rPr>
            </a:br>
            <a:r>
              <a:rPr lang="it-IT" altLang="it-IT" sz="2800" b="1" dirty="0" err="1">
                <a:latin typeface="Palatino" pitchFamily="2" charset="77"/>
                <a:ea typeface="Palatino" pitchFamily="2" charset="77"/>
              </a:rPr>
              <a:t>Wolbachia</a:t>
            </a:r>
            <a:r>
              <a:rPr lang="it-IT" altLang="it-IT" sz="2800" b="1" dirty="0">
                <a:latin typeface="Palatino" pitchFamily="2" charset="77"/>
                <a:ea typeface="Palatino" pitchFamily="2" charset="77"/>
              </a:rPr>
              <a:t> to eliminate Dengue(</a:t>
            </a:r>
            <a:r>
              <a:rPr lang="it-IT" altLang="it-IT" sz="2800" b="1" dirty="0" err="1">
                <a:latin typeface="Palatino" pitchFamily="2" charset="77"/>
                <a:ea typeface="Palatino" pitchFamily="2" charset="77"/>
              </a:rPr>
              <a:t>www.eliminatedengue.com</a:t>
            </a:r>
            <a:r>
              <a:rPr lang="it-IT" altLang="it-IT" sz="2800" b="1" dirty="0">
                <a:latin typeface="Palatino" pitchFamily="2" charset="77"/>
                <a:ea typeface="Palatino" pitchFamily="2" charset="77"/>
              </a:rPr>
              <a:t>)</a:t>
            </a:r>
            <a:br>
              <a:rPr lang="it-IT" altLang="it-IT" sz="2800" b="1" dirty="0">
                <a:latin typeface="Palatino" pitchFamily="2" charset="77"/>
                <a:ea typeface="Palatino" pitchFamily="2" charset="77"/>
              </a:rPr>
            </a:br>
            <a:endParaRPr lang="en-GB" altLang="it-IT" sz="2800" dirty="0">
              <a:latin typeface="Palatino" pitchFamily="2" charset="77"/>
              <a:ea typeface="Palatino" pitchFamily="2" charset="77"/>
            </a:endParaRPr>
          </a:p>
        </p:txBody>
      </p:sp>
      <p:sp>
        <p:nvSpPr>
          <p:cNvPr id="70659" name="Segnaposto contenuto 2">
            <a:extLst>
              <a:ext uri="{FF2B5EF4-FFF2-40B4-BE49-F238E27FC236}">
                <a16:creationId xmlns:a16="http://schemas.microsoft.com/office/drawing/2014/main" id="{F3411EE0-DCBA-2D47-894A-D7BED124F726}"/>
              </a:ext>
            </a:extLst>
          </p:cNvPr>
          <p:cNvSpPr>
            <a:spLocks noGrp="1"/>
          </p:cNvSpPr>
          <p:nvPr>
            <p:ph idx="1"/>
          </p:nvPr>
        </p:nvSpPr>
        <p:spPr>
          <a:xfrm>
            <a:off x="1524000" y="1447800"/>
            <a:ext cx="3276600" cy="4068763"/>
          </a:xfrm>
          <a:solidFill>
            <a:schemeClr val="bg1"/>
          </a:solidFill>
          <a:ln w="12700">
            <a:solidFill>
              <a:schemeClr val="tx1"/>
            </a:solidFill>
          </a:ln>
        </p:spPr>
        <p:txBody>
          <a:bodyPr/>
          <a:lstStyle/>
          <a:p>
            <a:r>
              <a:rPr lang="it-IT" altLang="it-IT" sz="1400" dirty="0" err="1">
                <a:latin typeface="Palatino" pitchFamily="2" charset="77"/>
                <a:ea typeface="Palatino" pitchFamily="2" charset="77"/>
              </a:rPr>
              <a:t>These</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studies</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mark</a:t>
            </a:r>
            <a:r>
              <a:rPr lang="it-IT" altLang="it-IT" sz="1400" dirty="0">
                <a:latin typeface="Palatino" pitchFamily="2" charset="77"/>
                <a:ea typeface="Palatino" pitchFamily="2" charset="77"/>
              </a:rPr>
              <a:t> the first time </a:t>
            </a:r>
            <a:r>
              <a:rPr lang="it-IT" altLang="it-IT" sz="1400" dirty="0" err="1">
                <a:latin typeface="Palatino" pitchFamily="2" charset="77"/>
                <a:ea typeface="Palatino" pitchFamily="2" charset="77"/>
              </a:rPr>
              <a:t>that</a:t>
            </a:r>
            <a:r>
              <a:rPr lang="it-IT" altLang="it-IT" sz="1400" dirty="0">
                <a:latin typeface="Palatino" pitchFamily="2" charset="77"/>
                <a:ea typeface="Palatino" pitchFamily="2" charset="77"/>
              </a:rPr>
              <a:t> a deliberate </a:t>
            </a:r>
            <a:r>
              <a:rPr lang="it-IT" altLang="it-IT" sz="1400" i="1" dirty="0" err="1">
                <a:latin typeface="Palatino" pitchFamily="2" charset="77"/>
                <a:ea typeface="Palatino" pitchFamily="2" charset="77"/>
              </a:rPr>
              <a:t>Wolbachia</a:t>
            </a:r>
            <a:r>
              <a:rPr lang="it-IT" altLang="it-IT" sz="1400" dirty="0" err="1">
                <a:latin typeface="Palatino" pitchFamily="2" charset="77"/>
                <a:ea typeface="Palatino" pitchFamily="2" charset="77"/>
              </a:rPr>
              <a:t>-mediated</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population-replacement</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strategy</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has</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been</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attempted</a:t>
            </a:r>
            <a:r>
              <a:rPr lang="it-IT" altLang="it-IT" sz="1400" dirty="0">
                <a:latin typeface="Palatino" pitchFamily="2" charset="77"/>
                <a:ea typeface="Palatino" pitchFamily="2" charset="77"/>
              </a:rPr>
              <a:t> in nature, and </a:t>
            </a:r>
            <a:r>
              <a:rPr lang="it-IT" altLang="it-IT" sz="1400" dirty="0" err="1">
                <a:latin typeface="Palatino" pitchFamily="2" charset="77"/>
                <a:ea typeface="Palatino" pitchFamily="2" charset="77"/>
              </a:rPr>
              <a:t>herald</a:t>
            </a:r>
            <a:r>
              <a:rPr lang="it-IT" altLang="it-IT" sz="1400" dirty="0">
                <a:latin typeface="Palatino" pitchFamily="2" charset="77"/>
                <a:ea typeface="Palatino" pitchFamily="2" charset="77"/>
              </a:rPr>
              <a:t> the </a:t>
            </a:r>
            <a:r>
              <a:rPr lang="it-IT" altLang="it-IT" sz="1400" dirty="0" err="1">
                <a:latin typeface="Palatino" pitchFamily="2" charset="77"/>
                <a:ea typeface="Palatino" pitchFamily="2" charset="77"/>
              </a:rPr>
              <a:t>beginning</a:t>
            </a:r>
            <a:r>
              <a:rPr lang="it-IT" altLang="it-IT" sz="1400" dirty="0">
                <a:latin typeface="Palatino" pitchFamily="2" charset="77"/>
                <a:ea typeface="Palatino" pitchFamily="2" charset="77"/>
              </a:rPr>
              <a:t> of a new era in the control of mosquito-</a:t>
            </a:r>
            <a:r>
              <a:rPr lang="it-IT" altLang="it-IT" sz="1400" dirty="0" err="1">
                <a:latin typeface="Palatino" pitchFamily="2" charset="77"/>
                <a:ea typeface="Palatino" pitchFamily="2" charset="77"/>
              </a:rPr>
              <a:t>borne</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diseases</a:t>
            </a:r>
            <a:r>
              <a:rPr lang="it-IT" altLang="it-IT" sz="1400" dirty="0">
                <a:latin typeface="Palatino" pitchFamily="2" charset="77"/>
                <a:ea typeface="Palatino" pitchFamily="2" charset="77"/>
              </a:rPr>
              <a:t>.</a:t>
            </a:r>
          </a:p>
          <a:p>
            <a:endParaRPr lang="it-IT" altLang="it-IT" sz="1400" dirty="0">
              <a:latin typeface="Palatino" pitchFamily="2" charset="77"/>
              <a:ea typeface="Palatino" pitchFamily="2" charset="77"/>
            </a:endParaRPr>
          </a:p>
          <a:p>
            <a:r>
              <a:rPr lang="it-IT" altLang="it-IT" sz="1400" dirty="0">
                <a:latin typeface="Palatino" pitchFamily="2" charset="77"/>
                <a:ea typeface="Palatino" pitchFamily="2" charset="77"/>
              </a:rPr>
              <a:t> The </a:t>
            </a:r>
            <a:r>
              <a:rPr lang="it-IT" altLang="it-IT" sz="1400" dirty="0" err="1">
                <a:latin typeface="Palatino" pitchFamily="2" charset="77"/>
                <a:ea typeface="Palatino" pitchFamily="2" charset="77"/>
              </a:rPr>
              <a:t>advantage</a:t>
            </a:r>
            <a:r>
              <a:rPr lang="it-IT" altLang="it-IT" sz="1400" dirty="0">
                <a:latin typeface="Palatino" pitchFamily="2" charset="77"/>
                <a:ea typeface="Palatino" pitchFamily="2" charset="77"/>
              </a:rPr>
              <a:t> of </a:t>
            </a:r>
            <a:r>
              <a:rPr lang="it-IT" altLang="it-IT" sz="1400" dirty="0" err="1">
                <a:latin typeface="Palatino" pitchFamily="2" charset="77"/>
                <a:ea typeface="Palatino" pitchFamily="2" charset="77"/>
              </a:rPr>
              <a:t>population-replacement</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approaches</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is</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that</a:t>
            </a:r>
            <a:r>
              <a:rPr lang="it-IT" altLang="it-IT" sz="1400" dirty="0">
                <a:latin typeface="Palatino" pitchFamily="2" charset="77"/>
                <a:ea typeface="Palatino" pitchFamily="2" charset="77"/>
              </a:rPr>
              <a:t>, once </a:t>
            </a:r>
            <a:r>
              <a:rPr lang="it-IT" altLang="it-IT" sz="1400" dirty="0" err="1">
                <a:latin typeface="Palatino" pitchFamily="2" charset="77"/>
                <a:ea typeface="Palatino" pitchFamily="2" charset="77"/>
              </a:rPr>
              <a:t>established</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they</a:t>
            </a:r>
            <a:r>
              <a:rPr lang="it-IT" altLang="it-IT" sz="1400" dirty="0">
                <a:latin typeface="Palatino" pitchFamily="2" charset="77"/>
                <a:ea typeface="Palatino" pitchFamily="2" charset="77"/>
              </a:rPr>
              <a:t> are self-</a:t>
            </a:r>
            <a:r>
              <a:rPr lang="it-IT" altLang="it-IT" sz="1400" dirty="0" err="1">
                <a:latin typeface="Palatino" pitchFamily="2" charset="77"/>
                <a:ea typeface="Palatino" pitchFamily="2" charset="77"/>
              </a:rPr>
              <a:t>propagating</a:t>
            </a:r>
            <a:r>
              <a:rPr lang="it-IT" altLang="it-IT" sz="1400" dirty="0">
                <a:latin typeface="Palatino" pitchFamily="2" charset="77"/>
                <a:ea typeface="Palatino" pitchFamily="2" charset="77"/>
              </a:rPr>
              <a:t>. And </a:t>
            </a:r>
            <a:r>
              <a:rPr lang="it-IT" altLang="it-IT" sz="1400" dirty="0" err="1">
                <a:latin typeface="Palatino" pitchFamily="2" charset="77"/>
                <a:ea typeface="Palatino" pitchFamily="2" charset="77"/>
              </a:rPr>
              <a:t>because</a:t>
            </a:r>
            <a:r>
              <a:rPr lang="it-IT" altLang="it-IT" sz="1400" dirty="0">
                <a:latin typeface="Palatino" pitchFamily="2" charset="77"/>
                <a:ea typeface="Palatino" pitchFamily="2" charset="77"/>
              </a:rPr>
              <a:t> the mosquito </a:t>
            </a:r>
            <a:r>
              <a:rPr lang="it-IT" altLang="it-IT" sz="1400" dirty="0" err="1">
                <a:latin typeface="Palatino" pitchFamily="2" charset="77"/>
                <a:ea typeface="Palatino" pitchFamily="2" charset="77"/>
              </a:rPr>
              <a:t>population</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is</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simply</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changed</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rather</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than</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eliminated</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effects</a:t>
            </a:r>
            <a:r>
              <a:rPr lang="it-IT" altLang="it-IT" sz="1400" dirty="0">
                <a:latin typeface="Palatino" pitchFamily="2" charset="77"/>
                <a:ea typeface="Palatino" pitchFamily="2" charset="77"/>
              </a:rPr>
              <a:t> on the </a:t>
            </a:r>
            <a:r>
              <a:rPr lang="it-IT" altLang="it-IT" sz="1400" dirty="0" err="1">
                <a:latin typeface="Palatino" pitchFamily="2" charset="77"/>
                <a:ea typeface="Palatino" pitchFamily="2" charset="77"/>
              </a:rPr>
              <a:t>ecosystem</a:t>
            </a:r>
            <a:r>
              <a:rPr lang="it-IT" altLang="it-IT" sz="1400" dirty="0">
                <a:latin typeface="Palatino" pitchFamily="2" charset="77"/>
                <a:ea typeface="Palatino" pitchFamily="2" charset="77"/>
              </a:rPr>
              <a:t> </a:t>
            </a:r>
            <a:r>
              <a:rPr lang="it-IT" altLang="it-IT" sz="1400" dirty="0" err="1">
                <a:latin typeface="Palatino" pitchFamily="2" charset="77"/>
                <a:ea typeface="Palatino" pitchFamily="2" charset="77"/>
              </a:rPr>
              <a:t>should</a:t>
            </a:r>
            <a:r>
              <a:rPr lang="it-IT" altLang="it-IT" sz="1400" dirty="0">
                <a:latin typeface="Palatino" pitchFamily="2" charset="77"/>
                <a:ea typeface="Palatino" pitchFamily="2" charset="77"/>
              </a:rPr>
              <a:t> be </a:t>
            </a:r>
            <a:r>
              <a:rPr lang="it-IT" altLang="it-IT" sz="1400" dirty="0" err="1">
                <a:latin typeface="Palatino" pitchFamily="2" charset="77"/>
                <a:ea typeface="Palatino" pitchFamily="2" charset="77"/>
              </a:rPr>
              <a:t>minimal</a:t>
            </a:r>
            <a:r>
              <a:rPr lang="it-IT" altLang="it-IT" sz="1400" dirty="0">
                <a:latin typeface="Palatino" pitchFamily="2" charset="77"/>
                <a:ea typeface="Palatino" pitchFamily="2" charset="77"/>
              </a:rPr>
              <a:t>.</a:t>
            </a:r>
            <a:endParaRPr lang="en-GB" altLang="it-IT" sz="1400" b="1" dirty="0">
              <a:latin typeface="Palatino" pitchFamily="2" charset="77"/>
              <a:ea typeface="Palatino" pitchFamily="2" charset="77"/>
            </a:endParaRPr>
          </a:p>
        </p:txBody>
      </p:sp>
      <p:pic>
        <p:nvPicPr>
          <p:cNvPr id="35844" name="Immagine 4">
            <a:extLst>
              <a:ext uri="{FF2B5EF4-FFF2-40B4-BE49-F238E27FC236}">
                <a16:creationId xmlns:a16="http://schemas.microsoft.com/office/drawing/2014/main" id="{2FACCCB3-89E4-BE42-88DE-DDD7F242D05D}"/>
              </a:ext>
            </a:extLst>
          </p:cNvPr>
          <p:cNvPicPr>
            <a:picLocks noChangeAspect="1"/>
          </p:cNvPicPr>
          <p:nvPr/>
        </p:nvPicPr>
        <p:blipFill>
          <a:blip r:embed="rId2"/>
          <a:srcRect/>
          <a:stretch>
            <a:fillRect/>
          </a:stretch>
        </p:blipFill>
        <p:spPr bwMode="auto">
          <a:xfrm>
            <a:off x="1143000" y="5334000"/>
            <a:ext cx="3975100" cy="1254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5" name="Immagine 5">
            <a:extLst>
              <a:ext uri="{FF2B5EF4-FFF2-40B4-BE49-F238E27FC236}">
                <a16:creationId xmlns:a16="http://schemas.microsoft.com/office/drawing/2014/main" id="{EB6672E3-1186-0E46-A22E-28D1A74E93BF}"/>
              </a:ext>
            </a:extLst>
          </p:cNvPr>
          <p:cNvPicPr>
            <a:picLocks noChangeAspect="1"/>
          </p:cNvPicPr>
          <p:nvPr/>
        </p:nvPicPr>
        <p:blipFill>
          <a:blip r:embed="rId3"/>
          <a:srcRect/>
          <a:stretch>
            <a:fillRect/>
          </a:stretch>
        </p:blipFill>
        <p:spPr bwMode="auto">
          <a:xfrm>
            <a:off x="5130800" y="5334000"/>
            <a:ext cx="4013200" cy="1216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6" name="Immagine 6">
            <a:extLst>
              <a:ext uri="{FF2B5EF4-FFF2-40B4-BE49-F238E27FC236}">
                <a16:creationId xmlns:a16="http://schemas.microsoft.com/office/drawing/2014/main" id="{CE2E43CB-E71D-8C45-8480-E586061762EC}"/>
              </a:ext>
            </a:extLst>
          </p:cNvPr>
          <p:cNvPicPr>
            <a:picLocks noChangeAspect="1"/>
          </p:cNvPicPr>
          <p:nvPr/>
        </p:nvPicPr>
        <p:blipFill>
          <a:blip r:embed="rId4"/>
          <a:srcRect/>
          <a:stretch>
            <a:fillRect/>
          </a:stretch>
        </p:blipFill>
        <p:spPr bwMode="auto">
          <a:xfrm>
            <a:off x="4876800" y="1589088"/>
            <a:ext cx="4097337" cy="35163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Ovale 6">
            <a:extLst>
              <a:ext uri="{FF2B5EF4-FFF2-40B4-BE49-F238E27FC236}">
                <a16:creationId xmlns:a16="http://schemas.microsoft.com/office/drawing/2014/main" id="{264F4D3C-4FB2-D344-929B-1507E8E8AD1D}"/>
              </a:ext>
            </a:extLst>
          </p:cNvPr>
          <p:cNvSpPr>
            <a:spLocks noChangeArrowheads="1"/>
          </p:cNvSpPr>
          <p:nvPr/>
        </p:nvSpPr>
        <p:spPr bwMode="auto">
          <a:xfrm>
            <a:off x="1752600" y="3886200"/>
            <a:ext cx="2971800" cy="1752600"/>
          </a:xfrm>
          <a:prstGeom prst="ellipse">
            <a:avLst/>
          </a:prstGeom>
          <a:noFill/>
          <a:ln w="381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a:solidFill>
                <a:schemeClr val="lt1"/>
              </a:solidFill>
              <a:latin typeface="+mn-lt"/>
              <a:ea typeface="+mn-ea"/>
            </a:endParaRPr>
          </a:p>
        </p:txBody>
      </p:sp>
      <p:pic>
        <p:nvPicPr>
          <p:cNvPr id="8" name="Immagine 7">
            <a:extLst>
              <a:ext uri="{FF2B5EF4-FFF2-40B4-BE49-F238E27FC236}">
                <a16:creationId xmlns:a16="http://schemas.microsoft.com/office/drawing/2014/main" id="{37065863-362C-2245-B2DE-1AB64CB3B641}"/>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pic>
        <p:nvPicPr>
          <p:cNvPr id="4" name="Immagine 3">
            <a:extLst>
              <a:ext uri="{FF2B5EF4-FFF2-40B4-BE49-F238E27FC236}">
                <a16:creationId xmlns:a16="http://schemas.microsoft.com/office/drawing/2014/main" id="{534AB87E-A915-B44D-9D91-215DF08EB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49" y="942181"/>
            <a:ext cx="7620000" cy="5080000"/>
          </a:xfrm>
          <a:prstGeom prst="rect">
            <a:avLst/>
          </a:prstGeom>
        </p:spPr>
      </p:pic>
    </p:spTree>
    <p:extLst>
      <p:ext uri="{BB962C8B-B14F-4D97-AF65-F5344CB8AC3E}">
        <p14:creationId xmlns:p14="http://schemas.microsoft.com/office/powerpoint/2010/main" val="742348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20E0D68-CECB-254A-81C0-6FD0A4D038B6}"/>
              </a:ext>
            </a:extLst>
          </p:cNvPr>
          <p:cNvSpPr>
            <a:spLocks noGrp="1" noChangeArrowheads="1"/>
          </p:cNvSpPr>
          <p:nvPr>
            <p:ph type="title"/>
          </p:nvPr>
        </p:nvSpPr>
        <p:spPr>
          <a:xfrm>
            <a:off x="1763688" y="228600"/>
            <a:ext cx="5040560" cy="1143000"/>
          </a:xfrm>
          <a:solidFill>
            <a:schemeClr val="bg1"/>
          </a:solidFill>
          <a:ln w="9525">
            <a:solidFill>
              <a:schemeClr val="tx1"/>
            </a:solidFill>
          </a:ln>
        </p:spPr>
        <p:txBody>
          <a:bodyPr>
            <a:normAutofit fontScale="90000"/>
          </a:bodyPr>
          <a:lstStyle/>
          <a:p>
            <a:pPr eaLnBrk="1" hangingPunct="1"/>
            <a:r>
              <a:rPr lang="en-GB" altLang="it-IT" dirty="0">
                <a:latin typeface="Palatino" pitchFamily="2" charset="77"/>
                <a:ea typeface="Palatino" pitchFamily="2" charset="77"/>
              </a:rPr>
              <a:t>Anopheles and symbionts</a:t>
            </a:r>
          </a:p>
        </p:txBody>
      </p:sp>
      <p:sp>
        <p:nvSpPr>
          <p:cNvPr id="73731" name="Rectangle 3">
            <a:extLst>
              <a:ext uri="{FF2B5EF4-FFF2-40B4-BE49-F238E27FC236}">
                <a16:creationId xmlns:a16="http://schemas.microsoft.com/office/drawing/2014/main" id="{94672285-E2CC-AE4F-A5DD-9A5CF1034181}"/>
              </a:ext>
            </a:extLst>
          </p:cNvPr>
          <p:cNvSpPr>
            <a:spLocks noGrp="1" noChangeArrowheads="1"/>
          </p:cNvSpPr>
          <p:nvPr>
            <p:ph type="body" idx="1"/>
          </p:nvPr>
        </p:nvSpPr>
        <p:spPr>
          <a:xfrm>
            <a:off x="1331640" y="2116832"/>
            <a:ext cx="6323856" cy="3184376"/>
          </a:xfrm>
          <a:solidFill>
            <a:schemeClr val="bg1"/>
          </a:solidFill>
          <a:ln w="57150">
            <a:solidFill>
              <a:srgbClr val="FF0000"/>
            </a:solidFill>
          </a:ln>
        </p:spPr>
        <p:txBody>
          <a:bodyPr>
            <a:normAutofit/>
          </a:bodyPr>
          <a:lstStyle/>
          <a:p>
            <a:pPr>
              <a:buNone/>
            </a:pPr>
            <a:r>
              <a:rPr lang="it-IT" altLang="it-IT" sz="2400" dirty="0">
                <a:latin typeface="Palatino" pitchFamily="2" charset="77"/>
                <a:ea typeface="ＭＳ Ｐゴシック" panose="020B0600070205080204" pitchFamily="34" charset="-128"/>
              </a:rPr>
              <a:t>For </a:t>
            </a:r>
            <a:r>
              <a:rPr lang="it-IT" altLang="it-IT" sz="2400" dirty="0" err="1">
                <a:latin typeface="Palatino" pitchFamily="2" charset="77"/>
                <a:ea typeface="ＭＳ Ｐゴシック" panose="020B0600070205080204" pitchFamily="34" charset="-128"/>
              </a:rPr>
              <a:t>many</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years</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we</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have</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started</a:t>
            </a:r>
            <a:r>
              <a:rPr lang="it-IT" altLang="it-IT" sz="2400" dirty="0">
                <a:latin typeface="Palatino" pitchFamily="2" charset="77"/>
                <a:ea typeface="ＭＳ Ｐゴシック" panose="020B0600070205080204" pitchFamily="34" charset="-128"/>
              </a:rPr>
              <a:t> an </a:t>
            </a:r>
            <a:r>
              <a:rPr lang="it-IT" altLang="it-IT" sz="2400" dirty="0" err="1">
                <a:latin typeface="Palatino" pitchFamily="2" charset="77"/>
                <a:ea typeface="ＭＳ Ｐゴシック" panose="020B0600070205080204" pitchFamily="34" charset="-128"/>
              </a:rPr>
              <a:t>investigation</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aimed</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at</a:t>
            </a:r>
            <a:r>
              <a:rPr lang="it-IT" altLang="it-IT" sz="2400" dirty="0">
                <a:latin typeface="Palatino" pitchFamily="2" charset="77"/>
                <a:ea typeface="ＭＳ Ｐゴシック" panose="020B0600070205080204" pitchFamily="34" charset="-128"/>
              </a:rPr>
              <a:t>: </a:t>
            </a:r>
          </a:p>
          <a:p>
            <a:pPr marL="514350" indent="-514350">
              <a:buAutoNum type="romanLcParenR"/>
            </a:pPr>
            <a:r>
              <a:rPr lang="it-IT" altLang="it-IT" sz="2400" dirty="0" err="1">
                <a:latin typeface="Palatino" pitchFamily="2" charset="77"/>
                <a:ea typeface="ＭＳ Ｐゴシック" panose="020B0600070205080204" pitchFamily="34" charset="-128"/>
              </a:rPr>
              <a:t>Identifying</a:t>
            </a:r>
            <a:r>
              <a:rPr lang="it-IT" altLang="it-IT" sz="2400" dirty="0">
                <a:latin typeface="Palatino" pitchFamily="2" charset="77"/>
                <a:ea typeface="ＭＳ Ｐゴシック" panose="020B0600070205080204" pitchFamily="34" charset="-128"/>
              </a:rPr>
              <a:t> and </a:t>
            </a:r>
            <a:r>
              <a:rPr lang="it-IT" altLang="it-IT" sz="2400" dirty="0" err="1">
                <a:latin typeface="Palatino" pitchFamily="2" charset="77"/>
                <a:ea typeface="ＭＳ Ｐゴシック" panose="020B0600070205080204" pitchFamily="34" charset="-128"/>
              </a:rPr>
              <a:t>characterizing</a:t>
            </a:r>
            <a:r>
              <a:rPr lang="it-IT" altLang="it-IT" sz="2400" dirty="0">
                <a:latin typeface="Palatino" pitchFamily="2" charset="77"/>
                <a:ea typeface="ＭＳ Ｐゴシック" panose="020B0600070205080204" pitchFamily="34" charset="-128"/>
              </a:rPr>
              <a:t> mosquito </a:t>
            </a:r>
            <a:r>
              <a:rPr lang="it-IT" altLang="it-IT" sz="2400" dirty="0" err="1">
                <a:latin typeface="Palatino" pitchFamily="2" charset="77"/>
                <a:ea typeface="ＭＳ Ｐゴシック" panose="020B0600070205080204" pitchFamily="34" charset="-128"/>
              </a:rPr>
              <a:t>symbionts</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suitable</a:t>
            </a:r>
            <a:r>
              <a:rPr lang="it-IT" altLang="it-IT" sz="2400" dirty="0">
                <a:latin typeface="Palatino" pitchFamily="2" charset="77"/>
                <a:ea typeface="ＭＳ Ｐゴシック" panose="020B0600070205080204" pitchFamily="34" charset="-128"/>
              </a:rPr>
              <a:t>" for the SC; </a:t>
            </a:r>
          </a:p>
          <a:p>
            <a:pPr marL="514350" indent="-514350">
              <a:buAutoNum type="romanLcParenR"/>
            </a:pPr>
            <a:r>
              <a:rPr lang="it-IT" altLang="it-IT" sz="2400" dirty="0">
                <a:latin typeface="Palatino" pitchFamily="2" charset="77"/>
                <a:ea typeface="ＭＳ Ｐゴシック" panose="020B0600070205080204" pitchFamily="34" charset="-128"/>
              </a:rPr>
              <a:t> Use </a:t>
            </a:r>
            <a:r>
              <a:rPr lang="it-IT" altLang="it-IT" sz="2400" dirty="0" err="1">
                <a:latin typeface="Palatino" pitchFamily="2" charset="77"/>
                <a:ea typeface="ＭＳ Ｐゴシック" panose="020B0600070205080204" pitchFamily="34" charset="-128"/>
              </a:rPr>
              <a:t>them</a:t>
            </a:r>
            <a:r>
              <a:rPr lang="it-IT" altLang="it-IT" sz="2400" dirty="0">
                <a:latin typeface="Palatino" pitchFamily="2" charset="77"/>
                <a:ea typeface="ＭＳ Ｐゴシック" panose="020B0600070205080204" pitchFamily="34" charset="-128"/>
              </a:rPr>
              <a:t> in the </a:t>
            </a:r>
            <a:r>
              <a:rPr lang="it-IT" altLang="it-IT" sz="2400" dirty="0" err="1">
                <a:latin typeface="Palatino" pitchFamily="2" charset="77"/>
                <a:ea typeface="ＭＳ Ｐゴシック" panose="020B0600070205080204" pitchFamily="34" charset="-128"/>
              </a:rPr>
              <a:t>paratransgenic</a:t>
            </a:r>
            <a:r>
              <a:rPr lang="it-IT" altLang="it-IT" sz="2400" dirty="0">
                <a:latin typeface="Palatino" pitchFamily="2" charset="77"/>
                <a:ea typeface="ＭＳ Ｐゴシック" panose="020B0600070205080204" pitchFamily="34" charset="-128"/>
              </a:rPr>
              <a:t> control of </a:t>
            </a:r>
            <a:r>
              <a:rPr lang="it-IT" altLang="it-IT" sz="2400" dirty="0" err="1">
                <a:latin typeface="Palatino" pitchFamily="2" charset="77"/>
                <a:ea typeface="ＭＳ Ｐゴシック" panose="020B0600070205080204" pitchFamily="34" charset="-128"/>
              </a:rPr>
              <a:t>vector-borne</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disease</a:t>
            </a:r>
            <a:r>
              <a:rPr lang="it-IT" altLang="it-IT" sz="2400" dirty="0">
                <a:latin typeface="Palatino" pitchFamily="2" charset="77"/>
                <a:ea typeface="ＭＳ Ｐゴシック" panose="020B0600070205080204" pitchFamily="34" charset="-128"/>
              </a:rPr>
              <a:t>.</a:t>
            </a:r>
            <a:endParaRPr lang="en-GB" altLang="it-IT" sz="2000" dirty="0">
              <a:latin typeface="Palatino" pitchFamily="2" charset="77"/>
              <a:ea typeface="ＭＳ Ｐゴシック" panose="020B0600070205080204" pitchFamily="34" charset="-128"/>
            </a:endParaRPr>
          </a:p>
        </p:txBody>
      </p:sp>
      <p:pic>
        <p:nvPicPr>
          <p:cNvPr id="4" name="Immagine 3">
            <a:extLst>
              <a:ext uri="{FF2B5EF4-FFF2-40B4-BE49-F238E27FC236}">
                <a16:creationId xmlns:a16="http://schemas.microsoft.com/office/drawing/2014/main" id="{3C0B7963-ADA2-A94B-950E-A279573C2C54}"/>
              </a:ext>
            </a:extLst>
          </p:cNvPr>
          <p:cNvPicPr>
            <a:picLocks noChangeAspect="1"/>
          </p:cNvPicPr>
          <p:nvPr/>
        </p:nvPicPr>
        <p:blipFill>
          <a:blip r:embed="rId2"/>
          <a:stretch>
            <a:fillRect/>
          </a:stretch>
        </p:blipFill>
        <p:spPr>
          <a:xfrm>
            <a:off x="0" y="-34366"/>
            <a:ext cx="990600" cy="990600"/>
          </a:xfrm>
          <a:prstGeom prst="rect">
            <a:avLst/>
          </a:prstGeom>
          <a:ln>
            <a:noFill/>
          </a:ln>
          <a:effectLst>
            <a:softEdge rad="112500"/>
          </a:effectLst>
        </p:spPr>
      </p:pic>
    </p:spTree>
    <p:extLst>
      <p:ext uri="{BB962C8B-B14F-4D97-AF65-F5344CB8AC3E}">
        <p14:creationId xmlns:p14="http://schemas.microsoft.com/office/powerpoint/2010/main" val="957228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1">
            <a:extLst>
              <a:ext uri="{FF2B5EF4-FFF2-40B4-BE49-F238E27FC236}">
                <a16:creationId xmlns:a16="http://schemas.microsoft.com/office/drawing/2014/main" id="{8EBF1F6B-F620-7145-B436-A644D2D6848B}"/>
              </a:ext>
            </a:extLst>
          </p:cNvPr>
          <p:cNvSpPr>
            <a:spLocks noGrp="1"/>
          </p:cNvSpPr>
          <p:nvPr>
            <p:ph type="title"/>
          </p:nvPr>
        </p:nvSpPr>
        <p:spPr>
          <a:xfrm>
            <a:off x="1295400" y="76200"/>
            <a:ext cx="7620000" cy="990600"/>
          </a:xfrm>
          <a:solidFill>
            <a:schemeClr val="bg1"/>
          </a:solidFill>
          <a:ln w="12700">
            <a:solidFill>
              <a:schemeClr val="tx1"/>
            </a:solidFill>
          </a:ln>
        </p:spPr>
        <p:txBody>
          <a:bodyPr/>
          <a:lstStyle/>
          <a:p>
            <a:r>
              <a:rPr lang="en-US" altLang="it-IT" dirty="0">
                <a:latin typeface="Palatino" pitchFamily="2" charset="77"/>
                <a:ea typeface="Palatino" pitchFamily="2" charset="77"/>
              </a:rPr>
              <a:t>Symbiosis in </a:t>
            </a:r>
            <a:r>
              <a:rPr lang="en-US" altLang="it-IT" i="1" dirty="0">
                <a:latin typeface="Palatino" pitchFamily="2" charset="77"/>
                <a:ea typeface="Palatino" pitchFamily="2" charset="77"/>
              </a:rPr>
              <a:t>Anopheles</a:t>
            </a:r>
          </a:p>
        </p:txBody>
      </p:sp>
      <p:sp>
        <p:nvSpPr>
          <p:cNvPr id="74755" name="Segnaposto contenuto 2">
            <a:extLst>
              <a:ext uri="{FF2B5EF4-FFF2-40B4-BE49-F238E27FC236}">
                <a16:creationId xmlns:a16="http://schemas.microsoft.com/office/drawing/2014/main" id="{D4C2FCF4-A066-654A-8004-413B679841AF}"/>
              </a:ext>
            </a:extLst>
          </p:cNvPr>
          <p:cNvSpPr>
            <a:spLocks noGrp="1"/>
          </p:cNvSpPr>
          <p:nvPr>
            <p:ph idx="1"/>
          </p:nvPr>
        </p:nvSpPr>
        <p:spPr>
          <a:xfrm>
            <a:off x="1219200" y="5492005"/>
            <a:ext cx="7696200" cy="1249363"/>
          </a:xfrm>
          <a:solidFill>
            <a:schemeClr val="bg1"/>
          </a:solidFill>
          <a:ln w="12700">
            <a:solidFill>
              <a:srgbClr val="FF0000"/>
            </a:solidFill>
          </a:ln>
        </p:spPr>
        <p:txBody>
          <a:bodyPr>
            <a:normAutofit fontScale="92500" lnSpcReduction="10000"/>
          </a:bodyPr>
          <a:lstStyle/>
          <a:p>
            <a:r>
              <a:rPr lang="it-IT" altLang="it-IT" sz="2000" dirty="0" err="1">
                <a:latin typeface="Palatino" pitchFamily="2" charset="77"/>
                <a:ea typeface="ＭＳ Ｐゴシック" panose="020B0600070205080204" pitchFamily="34" charset="-128"/>
              </a:rPr>
              <a:t>This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enormous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scientific</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effort</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was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not</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accompanied</a:t>
            </a:r>
            <a:r>
              <a:rPr lang="it-IT" altLang="it-IT" sz="2000" dirty="0">
                <a:latin typeface="Palatino" pitchFamily="2" charset="77"/>
                <a:ea typeface="ＭＳ Ｐゴシック" panose="020B0600070205080204" pitchFamily="34" charset="-128"/>
              </a:rPr>
              <a:t> by in-</a:t>
            </a:r>
            <a:r>
              <a:rPr lang="it-IT" altLang="it-IT" sz="2000" dirty="0" err="1">
                <a:latin typeface="Palatino" pitchFamily="2" charset="77"/>
                <a:ea typeface="ＭＳ Ｐゴシック" panose="020B0600070205080204" pitchFamily="34" charset="-128"/>
              </a:rPr>
              <a:t>depth</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studies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aimed</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at</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characterizing</a:t>
            </a:r>
            <a:r>
              <a:rPr lang="it-IT" altLang="it-IT" sz="2000" dirty="0">
                <a:latin typeface="Palatino" pitchFamily="2" charset="77"/>
                <a:ea typeface="ＭＳ Ｐゴシック" panose="020B0600070205080204" pitchFamily="34" charset="-128"/>
              </a:rPr>
              <a:t> the </a:t>
            </a:r>
            <a:r>
              <a:rPr lang="it-IT" altLang="it-IT" sz="2000" dirty="0" err="1">
                <a:latin typeface="Palatino" pitchFamily="2" charset="77"/>
                <a:ea typeface="ＭＳ Ｐゴシック" panose="020B0600070205080204" pitchFamily="34" charset="-128"/>
              </a:rPr>
              <a:t>bacterial</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components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associated</a:t>
            </a:r>
            <a:r>
              <a:rPr lang="it-IT" altLang="it-IT" sz="2000" dirty="0">
                <a:latin typeface="Palatino" pitchFamily="2" charset="77"/>
                <a:ea typeface="ＭＳ Ｐゴシック" panose="020B0600070205080204" pitchFamily="34" charset="-128"/>
              </a:rPr>
              <a:t> with the mosquito, </a:t>
            </a:r>
            <a:r>
              <a:rPr lang="it-IT" altLang="it-IT" sz="2000" dirty="0" err="1">
                <a:latin typeface="Palatino" pitchFamily="2" charset="77"/>
                <a:ea typeface="ＭＳ Ｐゴシック" panose="020B0600070205080204" pitchFamily="34" charset="-128"/>
              </a:rPr>
              <a:t>therefore</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until</a:t>
            </a:r>
            <a:r>
              <a:rPr lang="it-IT" altLang="it-IT" sz="2000" dirty="0">
                <a:latin typeface="Palatino" pitchFamily="2" charset="77"/>
                <a:ea typeface="ＭＳ Ｐゴシック" panose="020B0600070205080204" pitchFamily="34" charset="-128"/>
              </a:rPr>
              <a:t> a </a:t>
            </a:r>
            <a:r>
              <a:rPr lang="it-IT" altLang="it-IT" sz="2000" dirty="0" err="1">
                <a:latin typeface="Palatino" pitchFamily="2" charset="77"/>
                <a:ea typeface="ＭＳ Ｐゴシック" panose="020B0600070205080204" pitchFamily="34" charset="-128"/>
              </a:rPr>
              <a:t>few</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years</a:t>
            </a:r>
            <a:r>
              <a:rPr lang="it-IT" altLang="it-IT" sz="2000" dirty="0">
                <a:latin typeface="Palatino" pitchFamily="2" charset="77"/>
                <a:ea typeface="ＭＳ Ｐゴシック" panose="020B0600070205080204" pitchFamily="34" charset="-128"/>
              </a:rPr>
              <a:t> ago, </a:t>
            </a:r>
            <a:r>
              <a:rPr lang="it-IT" altLang="it-IT" sz="2000" dirty="0" err="1">
                <a:latin typeface="Palatino" pitchFamily="2" charset="77"/>
                <a:ea typeface="ＭＳ Ｐゴシック" panose="020B0600070205080204" pitchFamily="34" charset="-128"/>
              </a:rPr>
              <a:t>only</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little</a:t>
            </a:r>
            <a:r>
              <a:rPr lang="it-IT" altLang="it-IT" sz="2000" dirty="0">
                <a:latin typeface="Palatino" pitchFamily="2" charset="77"/>
                <a:ea typeface="ＭＳ Ｐゴシック" panose="020B0600070205080204" pitchFamily="34" charset="-128"/>
              </a:rPr>
              <a:t> information </a:t>
            </a:r>
            <a:r>
              <a:rPr lang="it-IT" altLang="it-IT" sz="2000" dirty="0" err="1">
                <a:latin typeface="Palatino" pitchFamily="2" charset="77"/>
                <a:ea typeface="ＭＳ Ｐゴシック" panose="020B0600070205080204" pitchFamily="34" charset="-128"/>
              </a:rPr>
              <a:t>was</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available</a:t>
            </a:r>
            <a:r>
              <a:rPr lang="it-IT" altLang="it-IT" sz="2000" dirty="0">
                <a:latin typeface="Palatino" pitchFamily="2" charset="77"/>
                <a:ea typeface="ＭＳ Ｐゴシック" panose="020B0600070205080204" pitchFamily="34" charset="-128"/>
              </a:rPr>
              <a:t> (</a:t>
            </a:r>
            <a:r>
              <a:rPr lang="it-IT" altLang="it-IT" sz="2000" dirty="0" err="1">
                <a:latin typeface="Palatino" pitchFamily="2" charset="77"/>
                <a:ea typeface="ＭＳ Ｐゴシック" panose="020B0600070205080204" pitchFamily="34" charset="-128"/>
              </a:rPr>
              <a:t>Lindh</a:t>
            </a:r>
            <a:r>
              <a:rPr lang="it-IT" altLang="it-IT" sz="2000" dirty="0">
                <a:latin typeface="Palatino" pitchFamily="2" charset="77"/>
                <a:ea typeface="ＭＳ Ｐゴシック" panose="020B0600070205080204" pitchFamily="34" charset="-128"/>
              </a:rPr>
              <a:t> et al 2005).</a:t>
            </a:r>
            <a:endParaRPr lang="en-GB" altLang="it-IT" sz="2000" dirty="0">
              <a:latin typeface="Palatino" pitchFamily="2" charset="77"/>
              <a:ea typeface="ＭＳ Ｐゴシック" panose="020B0600070205080204" pitchFamily="34" charset="-128"/>
            </a:endParaRPr>
          </a:p>
        </p:txBody>
      </p:sp>
      <p:pic>
        <p:nvPicPr>
          <p:cNvPr id="7" name="Immagine 6">
            <a:extLst>
              <a:ext uri="{FF2B5EF4-FFF2-40B4-BE49-F238E27FC236}">
                <a16:creationId xmlns:a16="http://schemas.microsoft.com/office/drawing/2014/main" id="{D17FEDE7-99ED-2747-8C7E-285FB88232D0}"/>
              </a:ext>
            </a:extLst>
          </p:cNvPr>
          <p:cNvPicPr>
            <a:picLocks noChangeAspect="1"/>
          </p:cNvPicPr>
          <p:nvPr/>
        </p:nvPicPr>
        <p:blipFill>
          <a:blip r:embed="rId2"/>
          <a:stretch>
            <a:fillRect/>
          </a:stretch>
        </p:blipFill>
        <p:spPr>
          <a:xfrm>
            <a:off x="3469444" y="1186627"/>
            <a:ext cx="3225800" cy="4165077"/>
          </a:xfrm>
          <a:prstGeom prst="rect">
            <a:avLst/>
          </a:prstGeom>
          <a:ln w="31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Freccia giù 7">
            <a:extLst>
              <a:ext uri="{FF2B5EF4-FFF2-40B4-BE49-F238E27FC236}">
                <a16:creationId xmlns:a16="http://schemas.microsoft.com/office/drawing/2014/main" id="{5A6BC310-A565-CC40-B76A-B9EBD8042A87}"/>
              </a:ext>
            </a:extLst>
          </p:cNvPr>
          <p:cNvSpPr>
            <a:spLocks noChangeArrowheads="1"/>
          </p:cNvSpPr>
          <p:nvPr/>
        </p:nvSpPr>
        <p:spPr bwMode="auto">
          <a:xfrm>
            <a:off x="4944616" y="4831432"/>
            <a:ext cx="275456" cy="685800"/>
          </a:xfrm>
          <a:prstGeom prst="downArrow">
            <a:avLst>
              <a:gd name="adj1" fmla="val 50000"/>
              <a:gd name="adj2" fmla="val 49996"/>
            </a:avLst>
          </a:prstGeom>
          <a:solidFill>
            <a:srgbClr val="FF0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rgbClr val="FF0000"/>
              </a:solidFill>
              <a:latin typeface="+mn-lt"/>
              <a:ea typeface="+mn-ea"/>
            </a:endParaRPr>
          </a:p>
        </p:txBody>
      </p:sp>
      <p:pic>
        <p:nvPicPr>
          <p:cNvPr id="6" name="Immagine 5">
            <a:extLst>
              <a:ext uri="{FF2B5EF4-FFF2-40B4-BE49-F238E27FC236}">
                <a16:creationId xmlns:a16="http://schemas.microsoft.com/office/drawing/2014/main" id="{109AD9D8-0A24-8B48-B02F-8821AF867922}"/>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615773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olo 1">
            <a:extLst>
              <a:ext uri="{FF2B5EF4-FFF2-40B4-BE49-F238E27FC236}">
                <a16:creationId xmlns:a16="http://schemas.microsoft.com/office/drawing/2014/main" id="{45A21F47-C326-3E4C-93DE-DDE1A5A54F1B}"/>
              </a:ext>
            </a:extLst>
          </p:cNvPr>
          <p:cNvSpPr>
            <a:spLocks noGrp="1"/>
          </p:cNvSpPr>
          <p:nvPr>
            <p:ph type="title"/>
          </p:nvPr>
        </p:nvSpPr>
        <p:spPr/>
        <p:txBody>
          <a:bodyPr/>
          <a:lstStyle/>
          <a:p>
            <a:r>
              <a:rPr lang="en-GB" altLang="it-IT" sz="4800" dirty="0">
                <a:latin typeface="Palatino" pitchFamily="2" charset="77"/>
                <a:ea typeface="Palatino" pitchFamily="2" charset="77"/>
              </a:rPr>
              <a:t>Malaria </a:t>
            </a:r>
            <a:r>
              <a:rPr lang="en-GB" altLang="it-IT" sz="4800" dirty="0" err="1">
                <a:latin typeface="Palatino" pitchFamily="2" charset="77"/>
                <a:ea typeface="Palatino" pitchFamily="2" charset="77"/>
              </a:rPr>
              <a:t>paratransgenesis</a:t>
            </a:r>
            <a:endParaRPr lang="en-GB" altLang="it-IT" sz="4800" dirty="0">
              <a:latin typeface="Palatino" pitchFamily="2" charset="77"/>
              <a:ea typeface="Palatino" pitchFamily="2" charset="77"/>
            </a:endParaRPr>
          </a:p>
        </p:txBody>
      </p:sp>
      <p:pic>
        <p:nvPicPr>
          <p:cNvPr id="4" name="Picture 1042">
            <a:extLst>
              <a:ext uri="{FF2B5EF4-FFF2-40B4-BE49-F238E27FC236}">
                <a16:creationId xmlns:a16="http://schemas.microsoft.com/office/drawing/2014/main" id="{642E21D2-5B6D-5040-A01C-044FB1F0096E}"/>
              </a:ext>
            </a:extLst>
          </p:cNvPr>
          <p:cNvPicPr>
            <a:picLocks noChangeAspect="1" noChangeArrowheads="1"/>
          </p:cNvPicPr>
          <p:nvPr/>
        </p:nvPicPr>
        <p:blipFill>
          <a:blip r:embed="rId2"/>
          <a:srcRect/>
          <a:stretch>
            <a:fillRect/>
          </a:stretch>
        </p:blipFill>
        <p:spPr bwMode="auto">
          <a:xfrm>
            <a:off x="1981200" y="3569209"/>
            <a:ext cx="1550964" cy="1231392"/>
          </a:xfrm>
          <a:prstGeom prst="rect">
            <a:avLst/>
          </a:prstGeom>
          <a:ln>
            <a:noFill/>
          </a:ln>
          <a:effectLst>
            <a:softEdge rad="112500"/>
          </a:effectLst>
        </p:spPr>
      </p:pic>
      <p:sp>
        <p:nvSpPr>
          <p:cNvPr id="5" name="Freccia giù 4">
            <a:extLst>
              <a:ext uri="{FF2B5EF4-FFF2-40B4-BE49-F238E27FC236}">
                <a16:creationId xmlns:a16="http://schemas.microsoft.com/office/drawing/2014/main" id="{4795FC75-917F-8344-BC61-0FA96B71CC57}"/>
              </a:ext>
            </a:extLst>
          </p:cNvPr>
          <p:cNvSpPr>
            <a:spLocks noChangeArrowheads="1"/>
          </p:cNvSpPr>
          <p:nvPr/>
        </p:nvSpPr>
        <p:spPr bwMode="auto">
          <a:xfrm>
            <a:off x="2590800" y="2590800"/>
            <a:ext cx="484188" cy="977900"/>
          </a:xfrm>
          <a:prstGeom prst="downArrow">
            <a:avLst>
              <a:gd name="adj1" fmla="val 50000"/>
              <a:gd name="adj2" fmla="val 49996"/>
            </a:avLst>
          </a:prstGeom>
          <a:solidFill>
            <a:srgbClr val="FFFF00"/>
          </a:solidFill>
          <a:ln w="57150">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Palatino" pitchFamily="2" charset="77"/>
              <a:ea typeface="Palatino" pitchFamily="2" charset="77"/>
            </a:endParaRPr>
          </a:p>
        </p:txBody>
      </p:sp>
      <p:sp>
        <p:nvSpPr>
          <p:cNvPr id="7" name="Freccia giù 6">
            <a:extLst>
              <a:ext uri="{FF2B5EF4-FFF2-40B4-BE49-F238E27FC236}">
                <a16:creationId xmlns:a16="http://schemas.microsoft.com/office/drawing/2014/main" id="{E0BA4F80-72D0-A144-8AC0-C2311270BD2D}"/>
              </a:ext>
            </a:extLst>
          </p:cNvPr>
          <p:cNvSpPr>
            <a:spLocks noChangeArrowheads="1"/>
          </p:cNvSpPr>
          <p:nvPr/>
        </p:nvSpPr>
        <p:spPr bwMode="auto">
          <a:xfrm>
            <a:off x="4697413" y="4660900"/>
            <a:ext cx="484187" cy="977900"/>
          </a:xfrm>
          <a:prstGeom prst="downArrow">
            <a:avLst>
              <a:gd name="adj1" fmla="val 50000"/>
              <a:gd name="adj2" fmla="val 49996"/>
            </a:avLst>
          </a:prstGeom>
          <a:solidFill>
            <a:srgbClr val="FFFF00"/>
          </a:solidFill>
          <a:ln w="57150">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Palatino" pitchFamily="2" charset="77"/>
              <a:ea typeface="Palatino" pitchFamily="2" charset="77"/>
            </a:endParaRPr>
          </a:p>
        </p:txBody>
      </p:sp>
      <p:pic>
        <p:nvPicPr>
          <p:cNvPr id="8" name="Picture 4">
            <a:extLst>
              <a:ext uri="{FF2B5EF4-FFF2-40B4-BE49-F238E27FC236}">
                <a16:creationId xmlns:a16="http://schemas.microsoft.com/office/drawing/2014/main" id="{31F4C53B-9DA7-944D-A219-8DF7B53FD420}"/>
              </a:ext>
            </a:extLst>
          </p:cNvPr>
          <p:cNvPicPr>
            <a:picLocks noChangeAspect="1" noChangeArrowheads="1"/>
          </p:cNvPicPr>
          <p:nvPr/>
        </p:nvPicPr>
        <p:blipFill>
          <a:blip r:embed="rId3">
            <a:lum bright="-42000"/>
          </a:blip>
          <a:srcRect/>
          <a:stretch>
            <a:fillRect/>
          </a:stretch>
        </p:blipFill>
        <p:spPr bwMode="auto">
          <a:xfrm>
            <a:off x="1737784" y="1417638"/>
            <a:ext cx="1767416" cy="1325562"/>
          </a:xfrm>
          <a:prstGeom prst="rect">
            <a:avLst/>
          </a:prstGeom>
          <a:ln>
            <a:noFill/>
          </a:ln>
          <a:effectLst>
            <a:softEdge rad="112500"/>
          </a:effectLst>
        </p:spPr>
      </p:pic>
      <p:pic>
        <p:nvPicPr>
          <p:cNvPr id="9" name="Picture 4">
            <a:extLst>
              <a:ext uri="{FF2B5EF4-FFF2-40B4-BE49-F238E27FC236}">
                <a16:creationId xmlns:a16="http://schemas.microsoft.com/office/drawing/2014/main" id="{2D71ABCF-22A0-6543-B9C9-E44BB0EB3D26}"/>
              </a:ext>
            </a:extLst>
          </p:cNvPr>
          <p:cNvPicPr>
            <a:picLocks noChangeAspect="1" noChangeArrowheads="1"/>
          </p:cNvPicPr>
          <p:nvPr/>
        </p:nvPicPr>
        <p:blipFill>
          <a:blip r:embed="rId3">
            <a:lum bright="-42000"/>
          </a:blip>
          <a:srcRect/>
          <a:stretch>
            <a:fillRect/>
          </a:stretch>
        </p:blipFill>
        <p:spPr bwMode="auto">
          <a:xfrm>
            <a:off x="4800600" y="5486400"/>
            <a:ext cx="1752600" cy="1314450"/>
          </a:xfrm>
          <a:prstGeom prst="rect">
            <a:avLst/>
          </a:prstGeom>
          <a:ln>
            <a:noFill/>
          </a:ln>
          <a:effectLst>
            <a:softEdge rad="112500"/>
          </a:effectLst>
        </p:spPr>
      </p:pic>
      <p:sp>
        <p:nvSpPr>
          <p:cNvPr id="75784" name="Oval 5">
            <a:extLst>
              <a:ext uri="{FF2B5EF4-FFF2-40B4-BE49-F238E27FC236}">
                <a16:creationId xmlns:a16="http://schemas.microsoft.com/office/drawing/2014/main" id="{58925765-145C-ED41-8034-FEDEEB71F60C}"/>
              </a:ext>
            </a:extLst>
          </p:cNvPr>
          <p:cNvSpPr>
            <a:spLocks noChangeArrowheads="1"/>
          </p:cNvSpPr>
          <p:nvPr/>
        </p:nvSpPr>
        <p:spPr bwMode="auto">
          <a:xfrm rot="2449286">
            <a:off x="5508625" y="5735638"/>
            <a:ext cx="228600" cy="152400"/>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it-IT" sz="1800">
              <a:latin typeface="Palatino" pitchFamily="2" charset="77"/>
              <a:ea typeface="Palatino" pitchFamily="2" charset="77"/>
            </a:endParaRPr>
          </a:p>
        </p:txBody>
      </p:sp>
      <p:sp>
        <p:nvSpPr>
          <p:cNvPr id="75785" name="CasellaDiTesto 10">
            <a:extLst>
              <a:ext uri="{FF2B5EF4-FFF2-40B4-BE49-F238E27FC236}">
                <a16:creationId xmlns:a16="http://schemas.microsoft.com/office/drawing/2014/main" id="{2B8E2E27-71A2-8841-8013-1670329E3E6E}"/>
              </a:ext>
            </a:extLst>
          </p:cNvPr>
          <p:cNvSpPr txBox="1">
            <a:spLocks noChangeArrowheads="1"/>
          </p:cNvSpPr>
          <p:nvPr/>
        </p:nvSpPr>
        <p:spPr bwMode="auto">
          <a:xfrm>
            <a:off x="4038600" y="2743200"/>
            <a:ext cx="4567238" cy="400050"/>
          </a:xfrm>
          <a:prstGeom prst="rect">
            <a:avLst/>
          </a:prstGeom>
          <a:solidFill>
            <a:schemeClr val="bg1"/>
          </a:solidFill>
          <a:ln w="3175">
            <a:solidFill>
              <a:schemeClr val="tx1"/>
            </a:solidFill>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2000" dirty="0">
                <a:latin typeface="Palatino" pitchFamily="2" charset="77"/>
                <a:ea typeface="Palatino" pitchFamily="2" charset="77"/>
              </a:rPr>
              <a:t>Symbiont identification and isolation </a:t>
            </a:r>
          </a:p>
        </p:txBody>
      </p:sp>
      <p:sp>
        <p:nvSpPr>
          <p:cNvPr id="75786" name="CasellaDiTesto 11">
            <a:extLst>
              <a:ext uri="{FF2B5EF4-FFF2-40B4-BE49-F238E27FC236}">
                <a16:creationId xmlns:a16="http://schemas.microsoft.com/office/drawing/2014/main" id="{F4A0F167-D4CC-9549-9529-1B3BFBFF4307}"/>
              </a:ext>
            </a:extLst>
          </p:cNvPr>
          <p:cNvSpPr txBox="1">
            <a:spLocks noChangeArrowheads="1"/>
          </p:cNvSpPr>
          <p:nvPr/>
        </p:nvSpPr>
        <p:spPr bwMode="auto">
          <a:xfrm>
            <a:off x="5181600" y="3962400"/>
            <a:ext cx="3039615" cy="400110"/>
          </a:xfrm>
          <a:prstGeom prst="rect">
            <a:avLst/>
          </a:prstGeom>
          <a:solidFill>
            <a:schemeClr val="bg1"/>
          </a:solid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2000" dirty="0">
                <a:latin typeface="Palatino" pitchFamily="2" charset="77"/>
                <a:ea typeface="Palatino" pitchFamily="2" charset="77"/>
              </a:rPr>
              <a:t>Symbiont transformation</a:t>
            </a:r>
          </a:p>
        </p:txBody>
      </p:sp>
      <p:sp>
        <p:nvSpPr>
          <p:cNvPr id="75787" name="CasellaDiTesto 12">
            <a:extLst>
              <a:ext uri="{FF2B5EF4-FFF2-40B4-BE49-F238E27FC236}">
                <a16:creationId xmlns:a16="http://schemas.microsoft.com/office/drawing/2014/main" id="{E52C356F-88DB-1448-894B-4D6D91B84C90}"/>
              </a:ext>
            </a:extLst>
          </p:cNvPr>
          <p:cNvSpPr txBox="1">
            <a:spLocks noChangeArrowheads="1"/>
          </p:cNvSpPr>
          <p:nvPr/>
        </p:nvSpPr>
        <p:spPr bwMode="auto">
          <a:xfrm>
            <a:off x="6400800" y="5486400"/>
            <a:ext cx="2476500" cy="708025"/>
          </a:xfrm>
          <a:prstGeom prst="rect">
            <a:avLst/>
          </a:prstGeom>
          <a:solidFill>
            <a:schemeClr val="bg1"/>
          </a:solidFill>
          <a:ln w="9525">
            <a:solidFill>
              <a:schemeClr val="tx1"/>
            </a:solidFill>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2000" dirty="0">
                <a:latin typeface="Palatino" pitchFamily="2" charset="77"/>
                <a:ea typeface="Palatino" pitchFamily="2" charset="77"/>
              </a:rPr>
              <a:t>Reintroduction of</a:t>
            </a:r>
          </a:p>
          <a:p>
            <a:pPr eaLnBrk="1" hangingPunct="1"/>
            <a:r>
              <a:rPr lang="en-GB" altLang="it-IT" sz="2000" dirty="0">
                <a:latin typeface="Palatino" pitchFamily="2" charset="77"/>
                <a:ea typeface="Palatino" pitchFamily="2" charset="77"/>
              </a:rPr>
              <a:t>modified symbiont  </a:t>
            </a:r>
          </a:p>
        </p:txBody>
      </p:sp>
      <p:sp>
        <p:nvSpPr>
          <p:cNvPr id="22" name="Esplosione 2 21">
            <a:extLst>
              <a:ext uri="{FF2B5EF4-FFF2-40B4-BE49-F238E27FC236}">
                <a16:creationId xmlns:a16="http://schemas.microsoft.com/office/drawing/2014/main" id="{C9DC5E15-8285-3249-B1E7-E3585B4DFBDC}"/>
              </a:ext>
            </a:extLst>
          </p:cNvPr>
          <p:cNvSpPr/>
          <p:nvPr/>
        </p:nvSpPr>
        <p:spPr>
          <a:xfrm>
            <a:off x="76200" y="3657600"/>
            <a:ext cx="3352800" cy="1916113"/>
          </a:xfrm>
          <a:prstGeom prst="irregularSeal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200" dirty="0">
                <a:ln>
                  <a:solidFill>
                    <a:srgbClr val="FF0000"/>
                  </a:solidFill>
                </a:ln>
                <a:latin typeface="Palatino" pitchFamily="2" charset="77"/>
                <a:ea typeface="Palatino" pitchFamily="2" charset="77"/>
                <a:cs typeface="Comic Sans MS"/>
              </a:rPr>
              <a:t>Block of the transmission</a:t>
            </a:r>
          </a:p>
        </p:txBody>
      </p:sp>
      <p:cxnSp>
        <p:nvCxnSpPr>
          <p:cNvPr id="30" name="Connettore 2 29">
            <a:extLst>
              <a:ext uri="{FF2B5EF4-FFF2-40B4-BE49-F238E27FC236}">
                <a16:creationId xmlns:a16="http://schemas.microsoft.com/office/drawing/2014/main" id="{51D7DF71-272E-1346-8DB7-444C792F0524}"/>
              </a:ext>
            </a:extLst>
          </p:cNvPr>
          <p:cNvCxnSpPr>
            <a:cxnSpLocks noChangeShapeType="1"/>
          </p:cNvCxnSpPr>
          <p:nvPr/>
        </p:nvCxnSpPr>
        <p:spPr bwMode="auto">
          <a:xfrm rot="10800000">
            <a:off x="2590800" y="5257800"/>
            <a:ext cx="2332038" cy="874713"/>
          </a:xfrm>
          <a:prstGeom prst="straightConnector1">
            <a:avLst/>
          </a:prstGeom>
          <a:noFill/>
          <a:ln w="25400">
            <a:solidFill>
              <a:srgbClr val="FFFF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4" name="Immagine 13">
            <a:extLst>
              <a:ext uri="{FF2B5EF4-FFF2-40B4-BE49-F238E27FC236}">
                <a16:creationId xmlns:a16="http://schemas.microsoft.com/office/drawing/2014/main" id="{07E894AF-3A60-1F4D-B23A-A673B86C0292}"/>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171157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661A854B-F416-B947-B443-14D36591186F}"/>
              </a:ext>
            </a:extLst>
          </p:cNvPr>
          <p:cNvSpPr txBox="1">
            <a:spLocks/>
          </p:cNvSpPr>
          <p:nvPr/>
        </p:nvSpPr>
        <p:spPr>
          <a:xfrm>
            <a:off x="990600" y="96838"/>
            <a:ext cx="7772400" cy="1470025"/>
          </a:xfrm>
          <a:prstGeom prst="rect">
            <a:avLst/>
          </a:prstGeom>
          <a:solidFill>
            <a:schemeClr val="bg1"/>
          </a:solidFill>
        </p:spPr>
        <p:txBody>
          <a:bodyPr anchor="ctr">
            <a:normAutofit fontScale="90000"/>
          </a:bodyPr>
          <a:lstStyle/>
          <a:p>
            <a:pPr algn="ctr" defTabSz="457200" fontAlgn="auto">
              <a:spcAft>
                <a:spcPts val="0"/>
              </a:spcAft>
              <a:defRPr/>
            </a:pPr>
            <a:r>
              <a:rPr lang="en-GB" sz="3600" dirty="0">
                <a:latin typeface="Palatino" pitchFamily="2" charset="77"/>
                <a:ea typeface="Palatino" pitchFamily="2" charset="77"/>
                <a:cs typeface="Comic Sans MS"/>
              </a:rPr>
              <a:t>The Gram- </a:t>
            </a:r>
            <a:r>
              <a:rPr lang="en-GB" sz="3600" dirty="0">
                <a:latin typeface="Palatino" pitchFamily="2" charset="77"/>
                <a:ea typeface="Palatino" pitchFamily="2" charset="77"/>
                <a:cs typeface="Symbol" charset="2"/>
              </a:rPr>
              <a:t>a</a:t>
            </a:r>
            <a:r>
              <a:rPr lang="en-GB" sz="3600" dirty="0">
                <a:latin typeface="Palatino" pitchFamily="2" charset="77"/>
                <a:ea typeface="Palatino" pitchFamily="2" charset="77"/>
                <a:cs typeface="Comic Sans MS"/>
              </a:rPr>
              <a:t>-</a:t>
            </a:r>
            <a:r>
              <a:rPr lang="en-GB" sz="3600" dirty="0" err="1">
                <a:latin typeface="Palatino" pitchFamily="2" charset="77"/>
                <a:ea typeface="Palatino" pitchFamily="2" charset="77"/>
                <a:cs typeface="Comic Sans MS"/>
              </a:rPr>
              <a:t>proteobacterium</a:t>
            </a:r>
            <a:r>
              <a:rPr lang="en-GB" sz="3600" dirty="0">
                <a:latin typeface="Palatino" pitchFamily="2" charset="77"/>
                <a:ea typeface="Palatino" pitchFamily="2" charset="77"/>
                <a:cs typeface="Comic Sans MS"/>
              </a:rPr>
              <a:t> </a:t>
            </a:r>
            <a:r>
              <a:rPr lang="en-GB" sz="3600" i="1" dirty="0" err="1">
                <a:latin typeface="Palatino" pitchFamily="2" charset="77"/>
                <a:ea typeface="Palatino" pitchFamily="2" charset="77"/>
                <a:cs typeface="Comic Sans MS"/>
              </a:rPr>
              <a:t>Asaia</a:t>
            </a:r>
            <a:r>
              <a:rPr lang="en-GB" sz="3600" dirty="0">
                <a:latin typeface="Palatino" pitchFamily="2" charset="77"/>
                <a:ea typeface="Palatino" pitchFamily="2" charset="77"/>
                <a:cs typeface="Comic Sans MS"/>
              </a:rPr>
              <a:t>: a dominant </a:t>
            </a:r>
            <a:r>
              <a:rPr lang="en-GB" sz="3600" dirty="0" err="1">
                <a:latin typeface="Palatino" pitchFamily="2" charset="77"/>
                <a:ea typeface="Palatino" pitchFamily="2" charset="77"/>
                <a:cs typeface="Comic Sans MS"/>
              </a:rPr>
              <a:t>symbiont</a:t>
            </a:r>
            <a:r>
              <a:rPr lang="en-GB" sz="3600" dirty="0">
                <a:latin typeface="Palatino" pitchFamily="2" charset="77"/>
                <a:ea typeface="Palatino" pitchFamily="2" charset="77"/>
                <a:cs typeface="Comic Sans MS"/>
              </a:rPr>
              <a:t> of mosquito vectors </a:t>
            </a:r>
          </a:p>
        </p:txBody>
      </p:sp>
      <p:sp>
        <p:nvSpPr>
          <p:cNvPr id="6" name="Sottotitolo 2">
            <a:extLst>
              <a:ext uri="{FF2B5EF4-FFF2-40B4-BE49-F238E27FC236}">
                <a16:creationId xmlns:a16="http://schemas.microsoft.com/office/drawing/2014/main" id="{FD51D272-7A1A-424E-80B1-B6009BF3357C}"/>
              </a:ext>
            </a:extLst>
          </p:cNvPr>
          <p:cNvSpPr txBox="1">
            <a:spLocks/>
          </p:cNvSpPr>
          <p:nvPr/>
        </p:nvSpPr>
        <p:spPr>
          <a:xfrm>
            <a:off x="4713288" y="1955800"/>
            <a:ext cx="3059112" cy="4487863"/>
          </a:xfrm>
          <a:prstGeom prst="rect">
            <a:avLst/>
          </a:prstGeom>
          <a:solidFill>
            <a:schemeClr val="bg1"/>
          </a:solidFill>
          <a:ln w="9525">
            <a:solidFill>
              <a:schemeClr val="tx1"/>
            </a:solidFill>
          </a:ln>
        </p:spPr>
        <p:txBody>
          <a:bodyPr>
            <a:normAutofit/>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20000"/>
              </a:spcBef>
              <a:buFont typeface="Arial" panose="020B0604020202020204" pitchFamily="34" charset="0"/>
              <a:buNone/>
            </a:pPr>
            <a:r>
              <a:rPr lang="en-GB" altLang="it-IT" sz="1500" dirty="0">
                <a:latin typeface="Palatino" pitchFamily="2" charset="77"/>
                <a:ea typeface="Palatino" pitchFamily="2" charset="77"/>
              </a:rPr>
              <a:t>√Localizes properly: in the </a:t>
            </a:r>
            <a:r>
              <a:rPr lang="en-GB" altLang="it-IT" sz="1500" dirty="0">
                <a:solidFill>
                  <a:srgbClr val="FF0000"/>
                </a:solidFill>
                <a:latin typeface="Palatino" pitchFamily="2" charset="77"/>
                <a:ea typeface="Palatino" pitchFamily="2" charset="77"/>
              </a:rPr>
              <a:t>midgut </a:t>
            </a:r>
            <a:r>
              <a:rPr lang="en-GB" altLang="it-IT" sz="1500" dirty="0">
                <a:latin typeface="Palatino" pitchFamily="2" charset="77"/>
                <a:ea typeface="Palatino" pitchFamily="2" charset="77"/>
              </a:rPr>
              <a:t>and </a:t>
            </a:r>
            <a:r>
              <a:rPr lang="en-GB" altLang="it-IT" sz="1500" dirty="0">
                <a:solidFill>
                  <a:srgbClr val="FF0000"/>
                </a:solidFill>
                <a:latin typeface="Palatino" pitchFamily="2" charset="77"/>
                <a:ea typeface="Palatino" pitchFamily="2" charset="77"/>
              </a:rPr>
              <a:t>salivary glands </a:t>
            </a:r>
            <a:r>
              <a:rPr lang="en-GB" altLang="it-IT" sz="1500" dirty="0">
                <a:latin typeface="Palatino" pitchFamily="2" charset="77"/>
                <a:ea typeface="Palatino" pitchFamily="2" charset="77"/>
              </a:rPr>
              <a:t>thus overlapping Plasmodium localization, and in the </a:t>
            </a:r>
            <a:r>
              <a:rPr lang="en-GB" altLang="it-IT" sz="1500" dirty="0">
                <a:solidFill>
                  <a:srgbClr val="FF0000"/>
                </a:solidFill>
                <a:latin typeface="Palatino" pitchFamily="2" charset="77"/>
                <a:ea typeface="Palatino" pitchFamily="2" charset="77"/>
              </a:rPr>
              <a:t>gonads</a:t>
            </a:r>
            <a:r>
              <a:rPr lang="en-GB" altLang="it-IT" sz="1500" dirty="0">
                <a:latin typeface="Palatino" pitchFamily="2" charset="77"/>
                <a:ea typeface="Palatino" pitchFamily="2" charset="77"/>
              </a:rPr>
              <a:t>.</a:t>
            </a:r>
          </a:p>
          <a:p>
            <a:pPr eaLnBrk="1" hangingPunct="1">
              <a:lnSpc>
                <a:spcPct val="80000"/>
              </a:lnSpc>
              <a:spcBef>
                <a:spcPct val="20000"/>
              </a:spcBef>
              <a:buFont typeface="Arial" panose="020B0604020202020204" pitchFamily="34" charset="0"/>
              <a:buNone/>
            </a:pPr>
            <a:endParaRPr lang="en-GB" altLang="it-IT" sz="1500" dirty="0">
              <a:latin typeface="Palatino" pitchFamily="2" charset="77"/>
              <a:ea typeface="Palatino" pitchFamily="2" charset="77"/>
            </a:endParaRPr>
          </a:p>
          <a:p>
            <a:pPr eaLnBrk="1" hangingPunct="1">
              <a:lnSpc>
                <a:spcPct val="80000"/>
              </a:lnSpc>
              <a:spcBef>
                <a:spcPct val="20000"/>
              </a:spcBef>
              <a:buFont typeface="Arial" panose="020B0604020202020204" pitchFamily="34" charset="0"/>
              <a:buNone/>
            </a:pPr>
            <a:r>
              <a:rPr lang="en-GB" altLang="it-IT" sz="1500" dirty="0">
                <a:latin typeface="Palatino" pitchFamily="2" charset="77"/>
                <a:ea typeface="Palatino" pitchFamily="2" charset="77"/>
              </a:rPr>
              <a:t>√ It’s </a:t>
            </a:r>
            <a:r>
              <a:rPr lang="en-GB" altLang="it-IT" sz="1500" dirty="0">
                <a:solidFill>
                  <a:srgbClr val="FF0000"/>
                </a:solidFill>
                <a:latin typeface="Palatino" pitchFamily="2" charset="77"/>
                <a:ea typeface="Palatino" pitchFamily="2" charset="77"/>
              </a:rPr>
              <a:t>cultivable</a:t>
            </a:r>
            <a:r>
              <a:rPr lang="en-GB" altLang="it-IT" sz="1500" dirty="0">
                <a:latin typeface="Palatino" pitchFamily="2" charset="77"/>
                <a:ea typeface="Palatino" pitchFamily="2" charset="77"/>
              </a:rPr>
              <a:t> and </a:t>
            </a:r>
            <a:r>
              <a:rPr lang="en-GB" altLang="it-IT" sz="1500" dirty="0">
                <a:solidFill>
                  <a:srgbClr val="FF0000"/>
                </a:solidFill>
                <a:latin typeface="Palatino" pitchFamily="2" charset="77"/>
                <a:ea typeface="Palatino" pitchFamily="2" charset="77"/>
              </a:rPr>
              <a:t>transformable</a:t>
            </a:r>
            <a:r>
              <a:rPr lang="en-GB" altLang="it-IT" sz="1500" dirty="0">
                <a:latin typeface="Palatino" pitchFamily="2" charset="77"/>
                <a:ea typeface="Palatino" pitchFamily="2" charset="77"/>
              </a:rPr>
              <a:t> with exogenous DNA.</a:t>
            </a:r>
          </a:p>
          <a:p>
            <a:pPr eaLnBrk="1" hangingPunct="1">
              <a:lnSpc>
                <a:spcPct val="80000"/>
              </a:lnSpc>
              <a:spcBef>
                <a:spcPct val="20000"/>
              </a:spcBef>
              <a:buFont typeface="Arial" panose="020B0604020202020204" pitchFamily="34" charset="0"/>
              <a:buNone/>
            </a:pPr>
            <a:endParaRPr lang="en-GB" altLang="it-IT" sz="1500" dirty="0">
              <a:latin typeface="Palatino" pitchFamily="2" charset="77"/>
              <a:ea typeface="Palatino" pitchFamily="2" charset="77"/>
            </a:endParaRPr>
          </a:p>
          <a:p>
            <a:pPr eaLnBrk="1" hangingPunct="1">
              <a:lnSpc>
                <a:spcPct val="80000"/>
              </a:lnSpc>
              <a:spcBef>
                <a:spcPct val="20000"/>
              </a:spcBef>
              <a:buFont typeface="Arial" panose="020B0604020202020204" pitchFamily="34" charset="0"/>
              <a:buNone/>
            </a:pPr>
            <a:r>
              <a:rPr lang="en-GB" altLang="it-IT" sz="1500" dirty="0">
                <a:latin typeface="Palatino" pitchFamily="2" charset="77"/>
                <a:ea typeface="Palatino" pitchFamily="2" charset="77"/>
              </a:rPr>
              <a:t>√ Modified strains of </a:t>
            </a:r>
            <a:r>
              <a:rPr lang="en-GB" altLang="it-IT" sz="1500" dirty="0" err="1">
                <a:latin typeface="Palatino" pitchFamily="2" charset="77"/>
                <a:ea typeface="Palatino" pitchFamily="2" charset="77"/>
              </a:rPr>
              <a:t>Asaia</a:t>
            </a:r>
            <a:r>
              <a:rPr lang="en-GB" altLang="it-IT" sz="1500" dirty="0">
                <a:latin typeface="Palatino" pitchFamily="2" charset="77"/>
                <a:ea typeface="Palatino" pitchFamily="2" charset="77"/>
              </a:rPr>
              <a:t> are able to efficiently </a:t>
            </a:r>
            <a:r>
              <a:rPr lang="en-GB" altLang="it-IT" sz="1500" dirty="0">
                <a:solidFill>
                  <a:srgbClr val="FF0000"/>
                </a:solidFill>
                <a:latin typeface="Palatino" pitchFamily="2" charset="77"/>
                <a:ea typeface="Palatino" pitchFamily="2" charset="77"/>
              </a:rPr>
              <a:t>colonize</a:t>
            </a:r>
            <a:r>
              <a:rPr lang="en-GB" altLang="it-IT" sz="1500" dirty="0">
                <a:latin typeface="Palatino" pitchFamily="2" charset="77"/>
                <a:ea typeface="Palatino" pitchFamily="2" charset="77"/>
              </a:rPr>
              <a:t> midgut, salivary glands and gonad</a:t>
            </a:r>
          </a:p>
          <a:p>
            <a:pPr eaLnBrk="1" hangingPunct="1">
              <a:lnSpc>
                <a:spcPct val="80000"/>
              </a:lnSpc>
              <a:spcBef>
                <a:spcPct val="20000"/>
              </a:spcBef>
              <a:buFont typeface="Arial" panose="020B0604020202020204" pitchFamily="34" charset="0"/>
              <a:buNone/>
            </a:pPr>
            <a:endParaRPr lang="en-GB" altLang="it-IT" sz="1500" dirty="0">
              <a:latin typeface="Palatino" pitchFamily="2" charset="77"/>
              <a:ea typeface="Palatino" pitchFamily="2" charset="77"/>
            </a:endParaRPr>
          </a:p>
          <a:p>
            <a:pPr eaLnBrk="1" hangingPunct="1">
              <a:lnSpc>
                <a:spcPct val="80000"/>
              </a:lnSpc>
              <a:spcBef>
                <a:spcPct val="20000"/>
              </a:spcBef>
              <a:buFont typeface="Arial" panose="020B0604020202020204" pitchFamily="34" charset="0"/>
              <a:buNone/>
            </a:pPr>
            <a:r>
              <a:rPr lang="en-GB" altLang="it-IT" sz="1500" dirty="0">
                <a:latin typeface="Palatino" pitchFamily="2" charset="77"/>
                <a:ea typeface="Palatino" pitchFamily="2" charset="77"/>
              </a:rPr>
              <a:t>√ Transmission occurs trough horizontal (co-feeding, mating) and vertical routes (maternal transmission). In particular vertical routes offers the chance to introduce engineered bacteria into mosquito populations in the field!</a:t>
            </a:r>
          </a:p>
          <a:p>
            <a:pPr algn="ctr" eaLnBrk="1" hangingPunct="1">
              <a:lnSpc>
                <a:spcPct val="80000"/>
              </a:lnSpc>
              <a:spcBef>
                <a:spcPct val="20000"/>
              </a:spcBef>
              <a:buFont typeface="Arial" panose="020B0604020202020204" pitchFamily="34" charset="0"/>
              <a:buNone/>
            </a:pPr>
            <a:endParaRPr lang="en-GB" altLang="it-IT" sz="1500" dirty="0">
              <a:solidFill>
                <a:srgbClr val="898989"/>
              </a:solidFill>
            </a:endParaRPr>
          </a:p>
        </p:txBody>
      </p:sp>
      <p:pic>
        <p:nvPicPr>
          <p:cNvPr id="7" name="Picture 30">
            <a:extLst>
              <a:ext uri="{FF2B5EF4-FFF2-40B4-BE49-F238E27FC236}">
                <a16:creationId xmlns:a16="http://schemas.microsoft.com/office/drawing/2014/main" id="{1CAB9D8E-449D-B74D-8A74-D8E8169B41CE}"/>
              </a:ext>
            </a:extLst>
          </p:cNvPr>
          <p:cNvPicPr>
            <a:picLocks noChangeAspect="1" noChangeArrowheads="1"/>
          </p:cNvPicPr>
          <p:nvPr/>
        </p:nvPicPr>
        <p:blipFill>
          <a:blip r:embed="rId2"/>
          <a:srcRect r="24016"/>
          <a:stretch>
            <a:fillRect/>
          </a:stretch>
        </p:blipFill>
        <p:spPr bwMode="auto">
          <a:xfrm>
            <a:off x="1322388" y="1566863"/>
            <a:ext cx="3249612" cy="1460500"/>
          </a:xfrm>
          <a:prstGeom prst="rect">
            <a:avLst/>
          </a:prstGeom>
          <a:solidFill>
            <a:schemeClr val="tx2"/>
          </a:solidFill>
          <a:ln w="76200" cmpd="tri">
            <a:solidFill>
              <a:schemeClr val="bg2">
                <a:lumMod val="60000"/>
                <a:lumOff val="40000"/>
              </a:schemeClr>
            </a:solidFill>
            <a:miter lim="800000"/>
            <a:headEnd/>
            <a:tailEnd/>
          </a:ln>
        </p:spPr>
      </p:pic>
      <p:pic>
        <p:nvPicPr>
          <p:cNvPr id="8" name="Picture 1042">
            <a:extLst>
              <a:ext uri="{FF2B5EF4-FFF2-40B4-BE49-F238E27FC236}">
                <a16:creationId xmlns:a16="http://schemas.microsoft.com/office/drawing/2014/main" id="{4156C903-B018-B64E-AAF0-93232954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44738"/>
            <a:ext cx="3248025" cy="2578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Immagine 33">
            <a:extLst>
              <a:ext uri="{FF2B5EF4-FFF2-40B4-BE49-F238E27FC236}">
                <a16:creationId xmlns:a16="http://schemas.microsoft.com/office/drawing/2014/main" id="{6DA47B86-DF10-4E44-B6D3-A938B412E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2388" y="3252788"/>
            <a:ext cx="3249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EA7266D0-CC76-6245-891C-7F87B3D507EC}"/>
              </a:ext>
            </a:extLst>
          </p:cNvPr>
          <p:cNvPicPr>
            <a:picLocks noChangeAspect="1"/>
          </p:cNvPicPr>
          <p:nvPr/>
        </p:nvPicPr>
        <p:blipFill>
          <a:blip r:embed="rId5"/>
          <a:stretch>
            <a:fillRect/>
          </a:stretch>
        </p:blipFill>
        <p:spPr>
          <a:xfrm>
            <a:off x="1905000" y="1295400"/>
            <a:ext cx="2223873" cy="617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magine 10">
            <a:extLst>
              <a:ext uri="{FF2B5EF4-FFF2-40B4-BE49-F238E27FC236}">
                <a16:creationId xmlns:a16="http://schemas.microsoft.com/office/drawing/2014/main" id="{234026BD-878D-FC44-BC07-3E263A44F2E7}"/>
              </a:ext>
            </a:extLst>
          </p:cNvPr>
          <p:cNvPicPr>
            <a:picLocks noChangeAspect="1"/>
          </p:cNvPicPr>
          <p:nvPr/>
        </p:nvPicPr>
        <p:blipFill>
          <a:blip r:embed="rId6"/>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634322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50CE2A-4562-B746-8EC0-CE75F016BF47}"/>
              </a:ext>
            </a:extLst>
          </p:cNvPr>
          <p:cNvSpPr>
            <a:spLocks noGrp="1"/>
          </p:cNvSpPr>
          <p:nvPr>
            <p:ph type="title"/>
          </p:nvPr>
        </p:nvSpPr>
        <p:spPr>
          <a:xfrm>
            <a:off x="734888" y="457200"/>
            <a:ext cx="8229600" cy="1143000"/>
          </a:xfrm>
          <a:solidFill>
            <a:schemeClr val="bg1"/>
          </a:solidFill>
        </p:spPr>
        <p:txBody>
          <a:bodyPr>
            <a:normAutofit fontScale="90000"/>
          </a:bodyPr>
          <a:lstStyle/>
          <a:p>
            <a:pPr marL="342900" indent="-342900" defTabSz="457200" eaLnBrk="1" hangingPunct="1">
              <a:lnSpc>
                <a:spcPct val="80000"/>
              </a:lnSpc>
              <a:spcBef>
                <a:spcPct val="20000"/>
              </a:spcBef>
            </a:pPr>
            <a:r>
              <a:rPr lang="en-US" altLang="it-IT" sz="3200" dirty="0">
                <a:solidFill>
                  <a:schemeClr val="tx1"/>
                </a:solidFill>
                <a:latin typeface="Palatino" pitchFamily="2" charset="77"/>
                <a:ea typeface="Palatino" pitchFamily="2" charset="77"/>
              </a:rPr>
              <a:t>We have provided evidence that the transfer of </a:t>
            </a:r>
            <a:r>
              <a:rPr lang="en-US" altLang="it-IT" sz="3200" i="1" dirty="0" err="1">
                <a:solidFill>
                  <a:schemeClr val="tx1"/>
                </a:solidFill>
                <a:latin typeface="Palatino" pitchFamily="2" charset="77"/>
                <a:ea typeface="Palatino" pitchFamily="2" charset="77"/>
              </a:rPr>
              <a:t>Asaia</a:t>
            </a:r>
            <a:r>
              <a:rPr lang="en-US" altLang="it-IT" sz="3200" dirty="0">
                <a:solidFill>
                  <a:schemeClr val="tx1"/>
                </a:solidFill>
                <a:latin typeface="Palatino" pitchFamily="2" charset="77"/>
                <a:ea typeface="Palatino" pitchFamily="2" charset="77"/>
              </a:rPr>
              <a:t> from parents to offspring is likely mediated by a mechanisms of egg smearing </a:t>
            </a:r>
            <a:br>
              <a:rPr lang="en-US" altLang="it-IT" sz="3600" dirty="0">
                <a:solidFill>
                  <a:schemeClr val="tx1"/>
                </a:solidFill>
                <a:latin typeface="Comic Sans MS" panose="030F0902030302020204" pitchFamily="66" charset="0"/>
                <a:ea typeface="ＭＳ Ｐゴシック" panose="020B0600070205080204" pitchFamily="34" charset="-128"/>
              </a:rPr>
            </a:br>
            <a:endParaRPr lang="en-GB" altLang="it-IT" sz="3600" dirty="0">
              <a:solidFill>
                <a:schemeClr val="tx1"/>
              </a:solidFill>
              <a:ea typeface="ＭＳ Ｐゴシック" panose="020B0600070205080204" pitchFamily="34" charset="-128"/>
            </a:endParaRPr>
          </a:p>
        </p:txBody>
      </p:sp>
      <p:sp>
        <p:nvSpPr>
          <p:cNvPr id="77827" name="Segnaposto contenuto 2">
            <a:extLst>
              <a:ext uri="{FF2B5EF4-FFF2-40B4-BE49-F238E27FC236}">
                <a16:creationId xmlns:a16="http://schemas.microsoft.com/office/drawing/2014/main" id="{D238886D-5C91-4D45-AB93-7C95BEC5D7D7}"/>
              </a:ext>
            </a:extLst>
          </p:cNvPr>
          <p:cNvSpPr>
            <a:spLocks noGrp="1"/>
          </p:cNvSpPr>
          <p:nvPr>
            <p:ph idx="1"/>
          </p:nvPr>
        </p:nvSpPr>
        <p:spPr>
          <a:xfrm>
            <a:off x="1371600" y="5013176"/>
            <a:ext cx="7315200" cy="1782762"/>
          </a:xfrm>
          <a:solidFill>
            <a:schemeClr val="bg1"/>
          </a:solidFill>
          <a:ln>
            <a:solidFill>
              <a:srgbClr val="FF0000"/>
            </a:solidFill>
          </a:ln>
        </p:spPr>
        <p:txBody>
          <a:bodyPr>
            <a:normAutofit/>
          </a:bodyPr>
          <a:lstStyle/>
          <a:p>
            <a:pPr algn="ctr">
              <a:buFontTx/>
              <a:buNone/>
            </a:pPr>
            <a:r>
              <a:rPr lang="en-US" altLang="it-IT" sz="1400" dirty="0">
                <a:latin typeface="Palatino" pitchFamily="2" charset="77"/>
                <a:ea typeface="Palatino" pitchFamily="2" charset="77"/>
              </a:rPr>
              <a:t>Our demonstration of vertical transmission of </a:t>
            </a:r>
            <a:r>
              <a:rPr lang="en-US" altLang="it-IT" sz="1400" i="1" dirty="0" err="1">
                <a:latin typeface="Palatino" pitchFamily="2" charset="77"/>
                <a:ea typeface="Palatino" pitchFamily="2" charset="77"/>
              </a:rPr>
              <a:t>Asaia</a:t>
            </a:r>
            <a:r>
              <a:rPr lang="en-US" altLang="it-IT" sz="1400" dirty="0">
                <a:latin typeface="Palatino" pitchFamily="2" charset="77"/>
                <a:ea typeface="Palatino" pitchFamily="2" charset="77"/>
              </a:rPr>
              <a:t> from female mosquito to progeny is important because it suggests means to spread recombinant bacteria in field populations. A female mosquito typically lays 50~80 eggs (half of which develop into female adults).</a:t>
            </a:r>
          </a:p>
          <a:p>
            <a:pPr algn="ctr">
              <a:buFontTx/>
              <a:buNone/>
            </a:pPr>
            <a:r>
              <a:rPr lang="en-US" altLang="it-IT" sz="1400" dirty="0">
                <a:latin typeface="Palatino" pitchFamily="2" charset="77"/>
                <a:ea typeface="Palatino" pitchFamily="2" charset="77"/>
              </a:rPr>
              <a:t>This amplification of the number of mosquitoes carrying </a:t>
            </a:r>
            <a:r>
              <a:rPr lang="en-US" altLang="it-IT" sz="1400" i="1" dirty="0" err="1">
                <a:latin typeface="Palatino" pitchFamily="2" charset="77"/>
                <a:ea typeface="Palatino" pitchFamily="2" charset="77"/>
              </a:rPr>
              <a:t>Asaia</a:t>
            </a:r>
            <a:r>
              <a:rPr lang="en-US" altLang="it-IT" sz="1400" i="1" dirty="0">
                <a:latin typeface="Palatino" pitchFamily="2" charset="77"/>
                <a:ea typeface="Palatino" pitchFamily="2" charset="77"/>
              </a:rPr>
              <a:t> </a:t>
            </a:r>
            <a:r>
              <a:rPr lang="en-US" altLang="it-IT" sz="1400" dirty="0">
                <a:latin typeface="Palatino" pitchFamily="2" charset="77"/>
                <a:ea typeface="Palatino" pitchFamily="2" charset="77"/>
              </a:rPr>
              <a:t>should result in rapid spread of the bacterium into the local population. If mosquitoes not carrying </a:t>
            </a:r>
            <a:r>
              <a:rPr lang="en-US" altLang="it-IT" sz="1400" i="1" dirty="0" err="1">
                <a:latin typeface="Palatino" pitchFamily="2" charset="77"/>
                <a:ea typeface="Palatino" pitchFamily="2" charset="77"/>
              </a:rPr>
              <a:t>Asaia</a:t>
            </a:r>
            <a:r>
              <a:rPr lang="en-US" altLang="it-IT" sz="1400" dirty="0">
                <a:latin typeface="Palatino" pitchFamily="2" charset="77"/>
                <a:ea typeface="Palatino" pitchFamily="2" charset="77"/>
              </a:rPr>
              <a:t> lay eggs in the same breeding site, the speed of the spread would be enhanced</a:t>
            </a:r>
            <a:endParaRPr lang="en-GB" altLang="it-IT" sz="1400" dirty="0">
              <a:latin typeface="Palatino" pitchFamily="2" charset="77"/>
              <a:ea typeface="Palatino" pitchFamily="2" charset="77"/>
            </a:endParaRPr>
          </a:p>
        </p:txBody>
      </p:sp>
      <p:grpSp>
        <p:nvGrpSpPr>
          <p:cNvPr id="77828" name="Gruppo 3">
            <a:extLst>
              <a:ext uri="{FF2B5EF4-FFF2-40B4-BE49-F238E27FC236}">
                <a16:creationId xmlns:a16="http://schemas.microsoft.com/office/drawing/2014/main" id="{8B4EE073-41D7-A645-AE07-7068934E485E}"/>
              </a:ext>
            </a:extLst>
          </p:cNvPr>
          <p:cNvGrpSpPr>
            <a:grpSpLocks/>
          </p:cNvGrpSpPr>
          <p:nvPr/>
        </p:nvGrpSpPr>
        <p:grpSpPr bwMode="auto">
          <a:xfrm>
            <a:off x="1541462" y="1600200"/>
            <a:ext cx="6535738" cy="3352800"/>
            <a:chOff x="1997642" y="1499674"/>
            <a:chExt cx="7046376" cy="3694130"/>
          </a:xfrm>
        </p:grpSpPr>
        <p:pic>
          <p:nvPicPr>
            <p:cNvPr id="77830" name="Picture 1" descr="figura+3+new">
              <a:extLst>
                <a:ext uri="{FF2B5EF4-FFF2-40B4-BE49-F238E27FC236}">
                  <a16:creationId xmlns:a16="http://schemas.microsoft.com/office/drawing/2014/main" id="{1F7CF426-DB88-5C42-9529-6083C78B468B}"/>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1997642" y="1499674"/>
              <a:ext cx="7046376" cy="369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CasellaDiTesto 5">
              <a:extLst>
                <a:ext uri="{FF2B5EF4-FFF2-40B4-BE49-F238E27FC236}">
                  <a16:creationId xmlns:a16="http://schemas.microsoft.com/office/drawing/2014/main" id="{58ED95EA-4544-1F4E-9710-1A0D90620C06}"/>
                </a:ext>
              </a:extLst>
            </p:cNvPr>
            <p:cNvSpPr txBox="1">
              <a:spLocks noChangeArrowheads="1"/>
            </p:cNvSpPr>
            <p:nvPr/>
          </p:nvSpPr>
          <p:spPr bwMode="auto">
            <a:xfrm>
              <a:off x="2079803" y="4690059"/>
              <a:ext cx="714380" cy="4069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1800"/>
                <a:t>D</a:t>
              </a:r>
            </a:p>
          </p:txBody>
        </p:sp>
      </p:grpSp>
      <p:sp>
        <p:nvSpPr>
          <p:cNvPr id="77829" name="Rettangolo 6">
            <a:extLst>
              <a:ext uri="{FF2B5EF4-FFF2-40B4-BE49-F238E27FC236}">
                <a16:creationId xmlns:a16="http://schemas.microsoft.com/office/drawing/2014/main" id="{85EA7DA1-9B74-9742-9F70-1CCDFBD5FCB8}"/>
              </a:ext>
            </a:extLst>
          </p:cNvPr>
          <p:cNvSpPr>
            <a:spLocks noChangeArrowheads="1"/>
          </p:cNvSpPr>
          <p:nvPr/>
        </p:nvSpPr>
        <p:spPr bwMode="auto">
          <a:xfrm>
            <a:off x="5070475" y="4592935"/>
            <a:ext cx="300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1200" b="1" dirty="0">
                <a:solidFill>
                  <a:schemeClr val="bg1"/>
                </a:solidFill>
              </a:rPr>
              <a:t>Damiani et al, Microbial Ecology, 2010</a:t>
            </a:r>
          </a:p>
        </p:txBody>
      </p:sp>
      <p:pic>
        <p:nvPicPr>
          <p:cNvPr id="8" name="Immagine 7">
            <a:extLst>
              <a:ext uri="{FF2B5EF4-FFF2-40B4-BE49-F238E27FC236}">
                <a16:creationId xmlns:a16="http://schemas.microsoft.com/office/drawing/2014/main" id="{4F845C10-D454-0C4E-95FF-6D943A06C976}"/>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816769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42AC6408-0AB0-0B48-8FFF-CB0EE85726BE}"/>
              </a:ext>
            </a:extLst>
          </p:cNvPr>
          <p:cNvSpPr>
            <a:spLocks noGrp="1"/>
          </p:cNvSpPr>
          <p:nvPr>
            <p:ph type="title"/>
          </p:nvPr>
        </p:nvSpPr>
        <p:spPr>
          <a:xfrm>
            <a:off x="2411760" y="228600"/>
            <a:ext cx="5328592" cy="990600"/>
          </a:xfrm>
          <a:solidFill>
            <a:schemeClr val="bg1"/>
          </a:solidFill>
          <a:ln w="28575">
            <a:solidFill>
              <a:srgbClr val="0070C0"/>
            </a:solidFill>
          </a:ln>
        </p:spPr>
        <p:txBody>
          <a:bodyPr/>
          <a:lstStyle/>
          <a:p>
            <a:r>
              <a:rPr lang="en-US" altLang="it-IT" dirty="0">
                <a:latin typeface="Palatino" pitchFamily="2" charset="77"/>
                <a:ea typeface="Palatino" pitchFamily="2" charset="77"/>
              </a:rPr>
              <a:t>Insect symbiosis </a:t>
            </a:r>
          </a:p>
        </p:txBody>
      </p:sp>
      <p:pic>
        <p:nvPicPr>
          <p:cNvPr id="4" name="Immagine 3">
            <a:extLst>
              <a:ext uri="{FF2B5EF4-FFF2-40B4-BE49-F238E27FC236}">
                <a16:creationId xmlns:a16="http://schemas.microsoft.com/office/drawing/2014/main" id="{C47941F0-60E7-5846-A6F3-B0711F288CF4}"/>
              </a:ext>
            </a:extLst>
          </p:cNvPr>
          <p:cNvPicPr>
            <a:picLocks noChangeAspect="1"/>
          </p:cNvPicPr>
          <p:nvPr/>
        </p:nvPicPr>
        <p:blipFill>
          <a:blip r:embed="rId2"/>
          <a:stretch>
            <a:fillRect/>
          </a:stretch>
        </p:blipFill>
        <p:spPr>
          <a:xfrm>
            <a:off x="2147651" y="1542554"/>
            <a:ext cx="6170289" cy="20447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Immagine 4">
            <a:extLst>
              <a:ext uri="{FF2B5EF4-FFF2-40B4-BE49-F238E27FC236}">
                <a16:creationId xmlns:a16="http://schemas.microsoft.com/office/drawing/2014/main" id="{ADCA9CEA-4C55-054D-9590-D9B8B79CD4D1}"/>
              </a:ext>
            </a:extLst>
          </p:cNvPr>
          <p:cNvPicPr>
            <a:picLocks noChangeAspect="1"/>
          </p:cNvPicPr>
          <p:nvPr/>
        </p:nvPicPr>
        <p:blipFill>
          <a:blip r:embed="rId3"/>
          <a:stretch>
            <a:fillRect/>
          </a:stretch>
        </p:blipFill>
        <p:spPr>
          <a:xfrm>
            <a:off x="2240990" y="4293096"/>
            <a:ext cx="6076950" cy="21393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magine 5">
            <a:extLst>
              <a:ext uri="{FF2B5EF4-FFF2-40B4-BE49-F238E27FC236}">
                <a16:creationId xmlns:a16="http://schemas.microsoft.com/office/drawing/2014/main" id="{5EE6916E-DEEF-184C-BBC7-F785C82FDB4F}"/>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406971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3E3AFD-A9C6-3948-8C44-04EEA53B2E28}"/>
              </a:ext>
            </a:extLst>
          </p:cNvPr>
          <p:cNvSpPr>
            <a:spLocks noGrp="1"/>
          </p:cNvSpPr>
          <p:nvPr>
            <p:ph type="title"/>
          </p:nvPr>
        </p:nvSpPr>
        <p:spPr>
          <a:xfrm>
            <a:off x="1403647" y="79807"/>
            <a:ext cx="6552729" cy="1467329"/>
          </a:xfrm>
          <a:solidFill>
            <a:schemeClr val="bg1"/>
          </a:solidFill>
          <a:ln w="12700">
            <a:solidFill>
              <a:schemeClr val="tx1"/>
            </a:solidFill>
          </a:ln>
        </p:spPr>
        <p:txBody>
          <a:bodyPr>
            <a:normAutofit fontScale="90000"/>
          </a:bodyPr>
          <a:lstStyle/>
          <a:p>
            <a:r>
              <a:rPr lang="en-GB" altLang="it-IT" sz="3200" dirty="0" err="1">
                <a:solidFill>
                  <a:srgbClr val="000000"/>
                </a:solidFill>
                <a:effectLst>
                  <a:outerShdw blurRad="38100" dist="38100" dir="2700000" algn="tl">
                    <a:srgbClr val="C0C0C0"/>
                  </a:outerShdw>
                </a:effectLst>
                <a:latin typeface="Palatino" pitchFamily="2" charset="77"/>
                <a:ea typeface="Palatino" pitchFamily="2" charset="77"/>
              </a:rPr>
              <a:t>Asaia</a:t>
            </a:r>
            <a:r>
              <a:rPr lang="en-GB" altLang="it-IT" sz="3200" dirty="0">
                <a:solidFill>
                  <a:srgbClr val="000000"/>
                </a:solidFill>
                <a:effectLst>
                  <a:outerShdw blurRad="38100" dist="38100" dir="2700000" algn="tl">
                    <a:srgbClr val="C0C0C0"/>
                  </a:outerShdw>
                </a:effectLst>
                <a:latin typeface="Palatino" pitchFamily="2" charset="77"/>
                <a:ea typeface="Palatino" pitchFamily="2" charset="77"/>
              </a:rPr>
              <a:t>: </a:t>
            </a:r>
            <a:br>
              <a:rPr lang="en-GB" altLang="it-IT" sz="3200" dirty="0">
                <a:solidFill>
                  <a:srgbClr val="000000"/>
                </a:solidFill>
                <a:effectLst>
                  <a:outerShdw blurRad="38100" dist="38100" dir="2700000" algn="tl">
                    <a:srgbClr val="C0C0C0"/>
                  </a:outerShdw>
                </a:effectLst>
                <a:latin typeface="Palatino" pitchFamily="2" charset="77"/>
                <a:ea typeface="Palatino" pitchFamily="2" charset="77"/>
              </a:rPr>
            </a:br>
            <a:r>
              <a:rPr lang="en-GB" altLang="it-IT" sz="3200" dirty="0">
                <a:solidFill>
                  <a:srgbClr val="000000"/>
                </a:solidFill>
                <a:effectLst>
                  <a:outerShdw blurRad="38100" dist="38100" dir="2700000" algn="tl">
                    <a:srgbClr val="C0C0C0"/>
                  </a:outerShdw>
                </a:effectLst>
                <a:latin typeface="Palatino" pitchFamily="2" charset="77"/>
                <a:ea typeface="Palatino" pitchFamily="2" charset="77"/>
              </a:rPr>
              <a:t>potentially a “suitable” candidate for </a:t>
            </a:r>
            <a:r>
              <a:rPr lang="en-GB" altLang="it-IT" sz="3200" dirty="0" err="1">
                <a:solidFill>
                  <a:srgbClr val="000000"/>
                </a:solidFill>
                <a:effectLst>
                  <a:outerShdw blurRad="38100" dist="38100" dir="2700000" algn="tl">
                    <a:srgbClr val="C0C0C0"/>
                  </a:outerShdw>
                </a:effectLst>
                <a:latin typeface="Palatino" pitchFamily="2" charset="77"/>
                <a:ea typeface="Palatino" pitchFamily="2" charset="77"/>
              </a:rPr>
              <a:t>paratransgenesis</a:t>
            </a:r>
            <a:r>
              <a:rPr lang="en-GB" altLang="it-IT" sz="3200" dirty="0">
                <a:solidFill>
                  <a:srgbClr val="000000"/>
                </a:solidFill>
                <a:effectLst>
                  <a:outerShdw blurRad="38100" dist="38100" dir="2700000" algn="tl">
                    <a:srgbClr val="C0C0C0"/>
                  </a:outerShdw>
                </a:effectLst>
                <a:latin typeface="Palatino" pitchFamily="2" charset="77"/>
                <a:ea typeface="Palatino" pitchFamily="2" charset="77"/>
              </a:rPr>
              <a:t>!</a:t>
            </a:r>
            <a:endParaRPr lang="en-GB" altLang="it-IT" dirty="0">
              <a:solidFill>
                <a:srgbClr val="000000"/>
              </a:solidFill>
              <a:latin typeface="Palatino" pitchFamily="2" charset="77"/>
              <a:ea typeface="Palatino" pitchFamily="2" charset="77"/>
            </a:endParaRPr>
          </a:p>
        </p:txBody>
      </p:sp>
      <p:pic>
        <p:nvPicPr>
          <p:cNvPr id="19459" name="Immagine 11">
            <a:extLst>
              <a:ext uri="{FF2B5EF4-FFF2-40B4-BE49-F238E27FC236}">
                <a16:creationId xmlns:a16="http://schemas.microsoft.com/office/drawing/2014/main" id="{D1FA5E80-78CA-9F4D-AB53-8A6E24F2649C}"/>
              </a:ext>
            </a:extLst>
          </p:cNvPr>
          <p:cNvPicPr>
            <a:picLocks noChangeAspect="1"/>
          </p:cNvPicPr>
          <p:nvPr/>
        </p:nvPicPr>
        <p:blipFill>
          <a:blip r:embed="rId2"/>
          <a:srcRect/>
          <a:stretch>
            <a:fillRect/>
          </a:stretch>
        </p:blipFill>
        <p:spPr bwMode="auto">
          <a:xfrm>
            <a:off x="5486400" y="1828800"/>
            <a:ext cx="3505200" cy="26717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Freccia destra 11">
            <a:extLst>
              <a:ext uri="{FF2B5EF4-FFF2-40B4-BE49-F238E27FC236}">
                <a16:creationId xmlns:a16="http://schemas.microsoft.com/office/drawing/2014/main" id="{4C94B9AF-FF43-0D4D-9163-B9F1F5386C30}"/>
              </a:ext>
            </a:extLst>
          </p:cNvPr>
          <p:cNvSpPr>
            <a:spLocks noChangeArrowheads="1"/>
          </p:cNvSpPr>
          <p:nvPr/>
        </p:nvSpPr>
        <p:spPr bwMode="auto">
          <a:xfrm>
            <a:off x="5334000" y="3581400"/>
            <a:ext cx="381000" cy="152400"/>
          </a:xfrm>
          <a:prstGeom prst="rightArrow">
            <a:avLst>
              <a:gd name="adj1" fmla="val 50000"/>
              <a:gd name="adj2" fmla="val 50000"/>
            </a:avLst>
          </a:prstGeom>
          <a:solidFill>
            <a:srgbClr val="FF0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mn-lt"/>
              <a:ea typeface="+mn-ea"/>
            </a:endParaRPr>
          </a:p>
        </p:txBody>
      </p:sp>
      <p:sp>
        <p:nvSpPr>
          <p:cNvPr id="13" name="Freccia destra 12">
            <a:extLst>
              <a:ext uri="{FF2B5EF4-FFF2-40B4-BE49-F238E27FC236}">
                <a16:creationId xmlns:a16="http://schemas.microsoft.com/office/drawing/2014/main" id="{263276BD-FFF9-A949-87BF-8172BF5A6812}"/>
              </a:ext>
            </a:extLst>
          </p:cNvPr>
          <p:cNvSpPr>
            <a:spLocks noChangeArrowheads="1"/>
          </p:cNvSpPr>
          <p:nvPr/>
        </p:nvSpPr>
        <p:spPr bwMode="auto">
          <a:xfrm>
            <a:off x="5562600" y="2362200"/>
            <a:ext cx="381000" cy="152400"/>
          </a:xfrm>
          <a:prstGeom prst="rightArrow">
            <a:avLst>
              <a:gd name="adj1" fmla="val 50000"/>
              <a:gd name="adj2" fmla="val 50000"/>
            </a:avLst>
          </a:prstGeom>
          <a:solidFill>
            <a:srgbClr val="FF0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mn-lt"/>
              <a:ea typeface="+mn-ea"/>
            </a:endParaRPr>
          </a:p>
        </p:txBody>
      </p:sp>
      <p:pic>
        <p:nvPicPr>
          <p:cNvPr id="7" name="Immagine 6">
            <a:extLst>
              <a:ext uri="{FF2B5EF4-FFF2-40B4-BE49-F238E27FC236}">
                <a16:creationId xmlns:a16="http://schemas.microsoft.com/office/drawing/2014/main" id="{55DAE07C-71AB-814D-B641-238AB1530503}"/>
              </a:ext>
            </a:extLst>
          </p:cNvPr>
          <p:cNvPicPr>
            <a:picLocks noChangeAspect="1"/>
          </p:cNvPicPr>
          <p:nvPr/>
        </p:nvPicPr>
        <p:blipFill>
          <a:blip r:embed="rId3"/>
          <a:stretch>
            <a:fillRect/>
          </a:stretch>
        </p:blipFill>
        <p:spPr>
          <a:xfrm>
            <a:off x="2286000" y="4724400"/>
            <a:ext cx="4388524" cy="19540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463" name="Immagine 7">
            <a:extLst>
              <a:ext uri="{FF2B5EF4-FFF2-40B4-BE49-F238E27FC236}">
                <a16:creationId xmlns:a16="http://schemas.microsoft.com/office/drawing/2014/main" id="{33BEAB6B-0C63-014D-A5D2-AB8B2F2A6D93}"/>
              </a:ext>
            </a:extLst>
          </p:cNvPr>
          <p:cNvPicPr>
            <a:picLocks noChangeAspect="1"/>
          </p:cNvPicPr>
          <p:nvPr/>
        </p:nvPicPr>
        <p:blipFill>
          <a:blip r:embed="rId4"/>
          <a:srcRect/>
          <a:stretch>
            <a:fillRect/>
          </a:stretch>
        </p:blipFill>
        <p:spPr bwMode="auto">
          <a:xfrm>
            <a:off x="1371600" y="1981200"/>
            <a:ext cx="3733800" cy="23091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magine 7">
            <a:extLst>
              <a:ext uri="{FF2B5EF4-FFF2-40B4-BE49-F238E27FC236}">
                <a16:creationId xmlns:a16="http://schemas.microsoft.com/office/drawing/2014/main" id="{C2E1BA78-9DDC-B94D-86B8-7C59BB342E51}"/>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915772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olo 1">
            <a:extLst>
              <a:ext uri="{FF2B5EF4-FFF2-40B4-BE49-F238E27FC236}">
                <a16:creationId xmlns:a16="http://schemas.microsoft.com/office/drawing/2014/main" id="{AB977C61-00BB-6648-B6ED-8D0DD8FEE3F2}"/>
              </a:ext>
            </a:extLst>
          </p:cNvPr>
          <p:cNvSpPr>
            <a:spLocks noGrp="1"/>
          </p:cNvSpPr>
          <p:nvPr>
            <p:ph type="title"/>
          </p:nvPr>
        </p:nvSpPr>
        <p:spPr>
          <a:xfrm>
            <a:off x="990600" y="228600"/>
            <a:ext cx="8066584" cy="1143000"/>
          </a:xfrm>
          <a:solidFill>
            <a:schemeClr val="bg1"/>
          </a:solidFill>
          <a:ln w="9525">
            <a:solidFill>
              <a:schemeClr val="tx1"/>
            </a:solidFill>
          </a:ln>
        </p:spPr>
        <p:txBody>
          <a:bodyPr>
            <a:normAutofit fontScale="90000"/>
          </a:bodyPr>
          <a:lstStyle/>
          <a:p>
            <a:r>
              <a:rPr lang="en-GB" altLang="it-IT" dirty="0">
                <a:latin typeface="Palatino" pitchFamily="2" charset="77"/>
                <a:ea typeface="Palatino" pitchFamily="2" charset="77"/>
              </a:rPr>
              <a:t>Anti-</a:t>
            </a:r>
            <a:r>
              <a:rPr lang="en-GB" altLang="it-IT" i="1" dirty="0">
                <a:latin typeface="Palatino" pitchFamily="2" charset="77"/>
                <a:ea typeface="Palatino" pitchFamily="2" charset="77"/>
              </a:rPr>
              <a:t>Plasmodium</a:t>
            </a:r>
            <a:r>
              <a:rPr lang="en-GB" altLang="it-IT" dirty="0">
                <a:latin typeface="Palatino" pitchFamily="2" charset="77"/>
                <a:ea typeface="Palatino" pitchFamily="2" charset="77"/>
              </a:rPr>
              <a:t> effector molecules</a:t>
            </a:r>
          </a:p>
        </p:txBody>
      </p:sp>
      <p:sp>
        <p:nvSpPr>
          <p:cNvPr id="79875" name="Segnaposto contenuto 2">
            <a:extLst>
              <a:ext uri="{FF2B5EF4-FFF2-40B4-BE49-F238E27FC236}">
                <a16:creationId xmlns:a16="http://schemas.microsoft.com/office/drawing/2014/main" id="{E78BE7C3-36FC-A142-A1EF-A22A18F10CA6}"/>
              </a:ext>
            </a:extLst>
          </p:cNvPr>
          <p:cNvSpPr>
            <a:spLocks noGrp="1"/>
          </p:cNvSpPr>
          <p:nvPr>
            <p:ph idx="1"/>
          </p:nvPr>
        </p:nvSpPr>
        <p:spPr>
          <a:xfrm>
            <a:off x="1295400" y="1600200"/>
            <a:ext cx="7391400" cy="4525963"/>
          </a:xfrm>
          <a:solidFill>
            <a:schemeClr val="bg1"/>
          </a:solidFill>
          <a:ln w="9525">
            <a:solidFill>
              <a:schemeClr val="tx1"/>
            </a:solidFill>
          </a:ln>
        </p:spPr>
        <p:txBody>
          <a:bodyPr/>
          <a:lstStyle/>
          <a:p>
            <a:pPr>
              <a:buFontTx/>
              <a:buNone/>
            </a:pPr>
            <a:r>
              <a:rPr lang="it-IT" altLang="it-IT" dirty="0" err="1">
                <a:solidFill>
                  <a:srgbClr val="FF0000"/>
                </a:solidFill>
                <a:latin typeface="Palatino" pitchFamily="2" charset="77"/>
                <a:ea typeface="Palatino" pitchFamily="2" charset="77"/>
              </a:rPr>
              <a:t>Parasite</a:t>
            </a:r>
            <a:r>
              <a:rPr lang="it-IT" altLang="it-IT" dirty="0">
                <a:solidFill>
                  <a:srgbClr val="FF0000"/>
                </a:solidFill>
                <a:latin typeface="Palatino" pitchFamily="2" charset="77"/>
                <a:ea typeface="Palatino" pitchFamily="2" charset="77"/>
              </a:rPr>
              <a:t> </a:t>
            </a:r>
            <a:r>
              <a:rPr lang="it-IT" altLang="it-IT" dirty="0" err="1">
                <a:solidFill>
                  <a:srgbClr val="FF0000"/>
                </a:solidFill>
                <a:latin typeface="Palatino" pitchFamily="2" charset="77"/>
                <a:ea typeface="Palatino" pitchFamily="2" charset="77"/>
              </a:rPr>
              <a:t>killing</a:t>
            </a:r>
            <a:r>
              <a:rPr lang="it-IT" altLang="it-IT" dirty="0">
                <a:latin typeface="Palatino" pitchFamily="2" charset="77"/>
                <a:ea typeface="Palatino" pitchFamily="2" charset="77"/>
              </a:rPr>
              <a:t>: </a:t>
            </a:r>
            <a:r>
              <a:rPr lang="it-IT" altLang="it-IT" dirty="0" err="1">
                <a:latin typeface="Palatino" pitchFamily="2" charset="77"/>
                <a:ea typeface="Palatino" pitchFamily="2" charset="77"/>
              </a:rPr>
              <a:t>around</a:t>
            </a:r>
            <a:r>
              <a:rPr lang="it-IT" altLang="it-IT" dirty="0">
                <a:latin typeface="Palatino" pitchFamily="2" charset="77"/>
                <a:ea typeface="Palatino" pitchFamily="2" charset="77"/>
              </a:rPr>
              <a:t> 15 i.e. </a:t>
            </a:r>
            <a:r>
              <a:rPr lang="it-IT" altLang="it-IT" dirty="0" err="1">
                <a:solidFill>
                  <a:srgbClr val="008000"/>
                </a:solidFill>
                <a:latin typeface="Palatino" pitchFamily="2" charset="77"/>
                <a:ea typeface="Palatino" pitchFamily="2" charset="77"/>
              </a:rPr>
              <a:t>Scorpin</a:t>
            </a:r>
            <a:r>
              <a:rPr lang="it-IT" altLang="it-IT" dirty="0">
                <a:latin typeface="Palatino" pitchFamily="2" charset="77"/>
                <a:ea typeface="Palatino" pitchFamily="2" charset="77"/>
              </a:rPr>
              <a:t>, Shiva, </a:t>
            </a:r>
            <a:r>
              <a:rPr lang="it-IT" altLang="it-IT" dirty="0" err="1">
                <a:latin typeface="Palatino" pitchFamily="2" charset="77"/>
                <a:ea typeface="Palatino" pitchFamily="2" charset="77"/>
              </a:rPr>
              <a:t>Gambicin</a:t>
            </a:r>
            <a:r>
              <a:rPr lang="it-IT" altLang="it-IT" dirty="0">
                <a:latin typeface="Palatino" pitchFamily="2" charset="77"/>
                <a:ea typeface="Palatino" pitchFamily="2" charset="77"/>
              </a:rPr>
              <a:t>;</a:t>
            </a:r>
          </a:p>
          <a:p>
            <a:pPr>
              <a:buFontTx/>
              <a:buNone/>
            </a:pPr>
            <a:r>
              <a:rPr lang="it-IT" altLang="it-IT" dirty="0" err="1">
                <a:solidFill>
                  <a:srgbClr val="FF0000"/>
                </a:solidFill>
                <a:latin typeface="Palatino" pitchFamily="2" charset="77"/>
                <a:ea typeface="Palatino" pitchFamily="2" charset="77"/>
              </a:rPr>
              <a:t>Interaction</a:t>
            </a:r>
            <a:r>
              <a:rPr lang="it-IT" altLang="it-IT" dirty="0">
                <a:solidFill>
                  <a:srgbClr val="FF0000"/>
                </a:solidFill>
                <a:latin typeface="Palatino" pitchFamily="2" charset="77"/>
                <a:ea typeface="Palatino" pitchFamily="2" charset="77"/>
              </a:rPr>
              <a:t> with </a:t>
            </a:r>
            <a:r>
              <a:rPr lang="it-IT" altLang="it-IT" dirty="0" err="1">
                <a:solidFill>
                  <a:srgbClr val="FF0000"/>
                </a:solidFill>
                <a:latin typeface="Palatino" pitchFamily="2" charset="77"/>
                <a:ea typeface="Palatino" pitchFamily="2" charset="77"/>
              </a:rPr>
              <a:t>parasite</a:t>
            </a:r>
            <a:r>
              <a:rPr lang="it-IT" altLang="it-IT" dirty="0">
                <a:latin typeface="Palatino" pitchFamily="2" charset="77"/>
                <a:ea typeface="Palatino" pitchFamily="2" charset="77"/>
              </a:rPr>
              <a:t>:  i.e. single </a:t>
            </a:r>
            <a:r>
              <a:rPr lang="it-IT" altLang="it-IT" dirty="0" err="1">
                <a:latin typeface="Palatino" pitchFamily="2" charset="77"/>
                <a:ea typeface="Palatino" pitchFamily="2" charset="77"/>
              </a:rPr>
              <a:t>chain</a:t>
            </a:r>
            <a:r>
              <a:rPr lang="it-IT" altLang="it-IT" dirty="0">
                <a:latin typeface="Palatino" pitchFamily="2" charset="77"/>
                <a:ea typeface="Palatino" pitchFamily="2" charset="77"/>
              </a:rPr>
              <a:t> </a:t>
            </a:r>
            <a:r>
              <a:rPr lang="it-IT" altLang="it-IT" dirty="0" err="1">
                <a:latin typeface="Palatino" pitchFamily="2" charset="77"/>
                <a:ea typeface="Palatino" pitchFamily="2" charset="77"/>
              </a:rPr>
              <a:t>antibodies</a:t>
            </a:r>
            <a:r>
              <a:rPr lang="it-IT" altLang="it-IT" dirty="0">
                <a:latin typeface="Palatino" pitchFamily="2" charset="77"/>
                <a:ea typeface="Palatino" pitchFamily="2" charset="77"/>
              </a:rPr>
              <a:t>;</a:t>
            </a:r>
          </a:p>
          <a:p>
            <a:pPr>
              <a:buFontTx/>
              <a:buNone/>
            </a:pPr>
            <a:r>
              <a:rPr lang="it-IT" altLang="it-IT" dirty="0" err="1">
                <a:solidFill>
                  <a:srgbClr val="FF0000"/>
                </a:solidFill>
                <a:latin typeface="Palatino" pitchFamily="2" charset="77"/>
                <a:ea typeface="Palatino" pitchFamily="2" charset="77"/>
              </a:rPr>
              <a:t>Interaction</a:t>
            </a:r>
            <a:r>
              <a:rPr lang="it-IT" altLang="it-IT" dirty="0">
                <a:solidFill>
                  <a:srgbClr val="FF0000"/>
                </a:solidFill>
                <a:latin typeface="Palatino" pitchFamily="2" charset="77"/>
                <a:ea typeface="Palatino" pitchFamily="2" charset="77"/>
              </a:rPr>
              <a:t> with mosquito </a:t>
            </a:r>
            <a:r>
              <a:rPr lang="it-IT" altLang="it-IT" dirty="0" err="1">
                <a:solidFill>
                  <a:srgbClr val="FF0000"/>
                </a:solidFill>
                <a:latin typeface="Palatino" pitchFamily="2" charset="77"/>
                <a:ea typeface="Palatino" pitchFamily="2" charset="77"/>
              </a:rPr>
              <a:t>midgut</a:t>
            </a:r>
            <a:r>
              <a:rPr lang="it-IT" altLang="it-IT" dirty="0">
                <a:solidFill>
                  <a:srgbClr val="FF0000"/>
                </a:solidFill>
                <a:latin typeface="Palatino" pitchFamily="2" charset="77"/>
                <a:ea typeface="Palatino" pitchFamily="2" charset="77"/>
              </a:rPr>
              <a:t> or </a:t>
            </a:r>
            <a:r>
              <a:rPr lang="it-IT" altLang="it-IT" dirty="0" err="1">
                <a:solidFill>
                  <a:srgbClr val="FF0000"/>
                </a:solidFill>
                <a:latin typeface="Palatino" pitchFamily="2" charset="77"/>
                <a:ea typeface="Palatino" pitchFamily="2" charset="77"/>
              </a:rPr>
              <a:t>salivary</a:t>
            </a:r>
            <a:r>
              <a:rPr lang="it-IT" altLang="it-IT" dirty="0">
                <a:solidFill>
                  <a:srgbClr val="FF0000"/>
                </a:solidFill>
                <a:latin typeface="Palatino" pitchFamily="2" charset="77"/>
                <a:ea typeface="Palatino" pitchFamily="2" charset="77"/>
              </a:rPr>
              <a:t> </a:t>
            </a:r>
            <a:r>
              <a:rPr lang="it-IT" altLang="it-IT" dirty="0" err="1">
                <a:solidFill>
                  <a:srgbClr val="FF0000"/>
                </a:solidFill>
                <a:latin typeface="Palatino" pitchFamily="2" charset="77"/>
                <a:ea typeface="Palatino" pitchFamily="2" charset="77"/>
              </a:rPr>
              <a:t>gland</a:t>
            </a:r>
            <a:r>
              <a:rPr lang="it-IT" altLang="it-IT" dirty="0">
                <a:solidFill>
                  <a:srgbClr val="FF0000"/>
                </a:solidFill>
                <a:latin typeface="Palatino" pitchFamily="2" charset="77"/>
                <a:ea typeface="Palatino" pitchFamily="2" charset="77"/>
              </a:rPr>
              <a:t> </a:t>
            </a:r>
            <a:r>
              <a:rPr lang="it-IT" altLang="it-IT" dirty="0" err="1">
                <a:solidFill>
                  <a:srgbClr val="FF0000"/>
                </a:solidFill>
                <a:latin typeface="Palatino" pitchFamily="2" charset="77"/>
                <a:ea typeface="Palatino" pitchFamily="2" charset="77"/>
              </a:rPr>
              <a:t>epithelia</a:t>
            </a:r>
            <a:r>
              <a:rPr lang="it-IT" altLang="it-IT" dirty="0">
                <a:latin typeface="Palatino" pitchFamily="2" charset="77"/>
                <a:ea typeface="Palatino" pitchFamily="2" charset="77"/>
              </a:rPr>
              <a:t>: i.e. SM1</a:t>
            </a:r>
          </a:p>
          <a:p>
            <a:pPr>
              <a:buFontTx/>
              <a:buNone/>
            </a:pPr>
            <a:r>
              <a:rPr lang="it-IT" altLang="it-IT" dirty="0" err="1">
                <a:solidFill>
                  <a:srgbClr val="FF0000"/>
                </a:solidFill>
                <a:latin typeface="Palatino" pitchFamily="2" charset="77"/>
                <a:ea typeface="Palatino" pitchFamily="2" charset="77"/>
              </a:rPr>
              <a:t>Manipulation</a:t>
            </a:r>
            <a:r>
              <a:rPr lang="it-IT" altLang="it-IT" dirty="0">
                <a:solidFill>
                  <a:srgbClr val="FF0000"/>
                </a:solidFill>
                <a:latin typeface="Palatino" pitchFamily="2" charset="77"/>
                <a:ea typeface="Palatino" pitchFamily="2" charset="77"/>
              </a:rPr>
              <a:t> of mosquito immune </a:t>
            </a:r>
            <a:r>
              <a:rPr lang="it-IT" altLang="it-IT" dirty="0" err="1">
                <a:solidFill>
                  <a:srgbClr val="FF0000"/>
                </a:solidFill>
                <a:latin typeface="Palatino" pitchFamily="2" charset="77"/>
                <a:ea typeface="Palatino" pitchFamily="2" charset="77"/>
              </a:rPr>
              <a:t>system</a:t>
            </a:r>
            <a:r>
              <a:rPr lang="it-IT" altLang="it-IT" dirty="0">
                <a:latin typeface="Palatino" pitchFamily="2" charset="77"/>
                <a:ea typeface="Palatino" pitchFamily="2" charset="77"/>
              </a:rPr>
              <a:t>: i.e. AKT, Rel2</a:t>
            </a:r>
            <a:endParaRPr lang="en-GB" altLang="it-IT" dirty="0">
              <a:latin typeface="Palatino" pitchFamily="2" charset="77"/>
              <a:ea typeface="Palatino" pitchFamily="2" charset="77"/>
            </a:endParaRPr>
          </a:p>
        </p:txBody>
      </p:sp>
      <p:pic>
        <p:nvPicPr>
          <p:cNvPr id="4" name="Immagine 3">
            <a:extLst>
              <a:ext uri="{FF2B5EF4-FFF2-40B4-BE49-F238E27FC236}">
                <a16:creationId xmlns:a16="http://schemas.microsoft.com/office/drawing/2014/main" id="{235E2B65-EEC8-5645-9DBD-50CE9FC9B8E1}"/>
              </a:ext>
            </a:extLst>
          </p:cNvPr>
          <p:cNvPicPr>
            <a:picLocks noChangeAspect="1"/>
          </p:cNvPicPr>
          <p:nvPr/>
        </p:nvPicPr>
        <p:blipFill>
          <a:blip r:embed="rId2"/>
          <a:stretch>
            <a:fillRect/>
          </a:stretch>
        </p:blipFill>
        <p:spPr>
          <a:xfrm>
            <a:off x="2743200" y="5943600"/>
            <a:ext cx="4441890" cy="83820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5" name="Immagine 4">
            <a:extLst>
              <a:ext uri="{FF2B5EF4-FFF2-40B4-BE49-F238E27FC236}">
                <a16:creationId xmlns:a16="http://schemas.microsoft.com/office/drawing/2014/main" id="{6F6E88AC-6B3A-8740-98F8-4E11E7579B22}"/>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749782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0400189-A119-674D-B872-9C1387C3C38F}"/>
              </a:ext>
            </a:extLst>
          </p:cNvPr>
          <p:cNvSpPr>
            <a:spLocks noGrp="1" noChangeArrowheads="1"/>
          </p:cNvSpPr>
          <p:nvPr>
            <p:ph type="title"/>
          </p:nvPr>
        </p:nvSpPr>
        <p:spPr>
          <a:xfrm>
            <a:off x="1475656" y="228600"/>
            <a:ext cx="4680520" cy="1143000"/>
          </a:xfrm>
          <a:solidFill>
            <a:schemeClr val="bg1"/>
          </a:solidFill>
          <a:ln w="9525">
            <a:solidFill>
              <a:schemeClr val="tx1"/>
            </a:solidFill>
          </a:ln>
        </p:spPr>
        <p:txBody>
          <a:bodyPr>
            <a:normAutofit fontScale="90000"/>
          </a:bodyPr>
          <a:lstStyle/>
          <a:p>
            <a:pPr eaLnBrk="1" hangingPunct="1"/>
            <a:r>
              <a:rPr lang="en-GB" altLang="it-IT" sz="4000" dirty="0">
                <a:latin typeface="Palatino" pitchFamily="2" charset="77"/>
                <a:ea typeface="Palatino" pitchFamily="2" charset="77"/>
              </a:rPr>
              <a:t>Possible applications</a:t>
            </a:r>
            <a:br>
              <a:rPr lang="en-GB" altLang="it-IT" sz="4000" dirty="0">
                <a:latin typeface="Palatino" pitchFamily="2" charset="77"/>
                <a:ea typeface="Palatino" pitchFamily="2" charset="77"/>
              </a:rPr>
            </a:br>
            <a:r>
              <a:rPr lang="en-GB" altLang="it-IT" sz="4000" dirty="0">
                <a:latin typeface="Palatino" pitchFamily="2" charset="77"/>
                <a:ea typeface="Palatino" pitchFamily="2" charset="77"/>
              </a:rPr>
              <a:t>in malaria control</a:t>
            </a:r>
            <a:endParaRPr lang="en-GB" altLang="it-IT" sz="4000" i="1" dirty="0">
              <a:latin typeface="Palatino" pitchFamily="2" charset="77"/>
              <a:ea typeface="Palatino" pitchFamily="2" charset="77"/>
            </a:endParaRPr>
          </a:p>
        </p:txBody>
      </p:sp>
      <p:sp>
        <p:nvSpPr>
          <p:cNvPr id="81923" name="Rectangle 3">
            <a:extLst>
              <a:ext uri="{FF2B5EF4-FFF2-40B4-BE49-F238E27FC236}">
                <a16:creationId xmlns:a16="http://schemas.microsoft.com/office/drawing/2014/main" id="{88CB946E-784D-1541-86ED-DF2DC9D2238B}"/>
              </a:ext>
            </a:extLst>
          </p:cNvPr>
          <p:cNvSpPr>
            <a:spLocks noGrp="1" noChangeArrowheads="1"/>
          </p:cNvSpPr>
          <p:nvPr>
            <p:ph type="body" idx="1"/>
          </p:nvPr>
        </p:nvSpPr>
        <p:spPr>
          <a:xfrm>
            <a:off x="683568" y="2057400"/>
            <a:ext cx="7848872" cy="3531840"/>
          </a:xfrm>
          <a:solidFill>
            <a:schemeClr val="bg1"/>
          </a:solidFill>
          <a:ln w="28575">
            <a:solidFill>
              <a:srgbClr val="FF0000"/>
            </a:solidFill>
          </a:ln>
        </p:spPr>
        <p:txBody>
          <a:bodyPr/>
          <a:lstStyle/>
          <a:p>
            <a:pPr algn="ctr">
              <a:buFontTx/>
              <a:buNone/>
            </a:pPr>
            <a:r>
              <a:rPr lang="en-GB" altLang="it-IT" sz="2400" i="1" dirty="0" err="1">
                <a:latin typeface="Palatino" pitchFamily="2" charset="77"/>
                <a:ea typeface="Palatino" pitchFamily="2" charset="77"/>
              </a:rPr>
              <a:t>Asaia</a:t>
            </a:r>
            <a:r>
              <a:rPr lang="en-GB" altLang="it-IT" sz="2400" dirty="0">
                <a:latin typeface="Palatino" pitchFamily="2" charset="77"/>
                <a:ea typeface="Palatino" pitchFamily="2" charset="77"/>
              </a:rPr>
              <a:t> has been transformed for expressing the </a:t>
            </a:r>
          </a:p>
          <a:p>
            <a:pPr algn="ctr">
              <a:buFontTx/>
              <a:buNone/>
            </a:pPr>
            <a:r>
              <a:rPr lang="en-GB" altLang="it-IT" sz="2400" dirty="0" err="1">
                <a:latin typeface="Palatino" pitchFamily="2" charset="77"/>
                <a:ea typeface="Palatino" pitchFamily="2" charset="77"/>
              </a:rPr>
              <a:t>scorpin</a:t>
            </a:r>
            <a:r>
              <a:rPr lang="en-GB" altLang="it-IT" sz="2400" dirty="0">
                <a:latin typeface="Palatino" pitchFamily="2" charset="77"/>
                <a:ea typeface="Palatino" pitchFamily="2" charset="77"/>
              </a:rPr>
              <a:t> as effector molecule</a:t>
            </a:r>
            <a:endParaRPr lang="en-GB" altLang="it-IT" sz="2400" dirty="0">
              <a:latin typeface="Comic Sans MS" panose="030F0902030302020204" pitchFamily="66" charset="0"/>
              <a:ea typeface="ＭＳ Ｐゴシック" panose="020B0600070205080204" pitchFamily="34" charset="-128"/>
            </a:endParaRPr>
          </a:p>
          <a:p>
            <a:pPr>
              <a:buFontTx/>
              <a:buNone/>
            </a:pPr>
            <a:endParaRPr lang="en-GB" altLang="it-IT" sz="2400" dirty="0">
              <a:latin typeface="Comic Sans MS" panose="030F0902030302020204" pitchFamily="66" charset="0"/>
              <a:ea typeface="ＭＳ Ｐゴシック" panose="020B0600070205080204" pitchFamily="34" charset="-128"/>
            </a:endParaRPr>
          </a:p>
          <a:p>
            <a:pPr>
              <a:buFontTx/>
              <a:buNone/>
            </a:pPr>
            <a:endParaRPr lang="en-GB" altLang="it-IT" sz="2400" dirty="0">
              <a:latin typeface="Comic Sans MS" panose="030F0902030302020204" pitchFamily="66" charset="0"/>
              <a:ea typeface="ＭＳ Ｐゴシック" panose="020B0600070205080204" pitchFamily="34" charset="-128"/>
            </a:endParaRPr>
          </a:p>
          <a:p>
            <a:pPr>
              <a:buFontTx/>
              <a:buNone/>
            </a:pPr>
            <a:endParaRPr lang="en-GB" altLang="it-IT" sz="2400" dirty="0">
              <a:latin typeface="Comic Sans MS" panose="030F0902030302020204" pitchFamily="66" charset="0"/>
              <a:ea typeface="ＭＳ Ｐゴシック" panose="020B0600070205080204" pitchFamily="34" charset="-128"/>
            </a:endParaRPr>
          </a:p>
          <a:p>
            <a:pPr algn="ctr">
              <a:buFontTx/>
              <a:buNone/>
            </a:pPr>
            <a:r>
              <a:rPr lang="en-GB" altLang="it-IT" sz="2400" dirty="0">
                <a:latin typeface="Palatino" pitchFamily="2" charset="77"/>
                <a:ea typeface="Palatino" pitchFamily="2" charset="77"/>
              </a:rPr>
              <a:t>Interference with malaria transmission has been already proved!</a:t>
            </a:r>
          </a:p>
          <a:p>
            <a:pPr>
              <a:buFontTx/>
              <a:buNone/>
            </a:pPr>
            <a:endParaRPr lang="en-GB" altLang="it-IT" sz="2400" dirty="0">
              <a:latin typeface="Comic Sans MS" panose="030F0902030302020204" pitchFamily="66" charset="0"/>
              <a:ea typeface="ＭＳ Ｐゴシック" panose="020B0600070205080204" pitchFamily="34" charset="-128"/>
            </a:endParaRPr>
          </a:p>
          <a:p>
            <a:pPr>
              <a:buFontTx/>
              <a:buNone/>
            </a:pPr>
            <a:endParaRPr lang="en-GB" altLang="it-IT" sz="2400" dirty="0">
              <a:latin typeface="Comic Sans MS" panose="030F0902030302020204" pitchFamily="66" charset="0"/>
              <a:ea typeface="ＭＳ Ｐゴシック" panose="020B0600070205080204" pitchFamily="34" charset="-128"/>
            </a:endParaRPr>
          </a:p>
          <a:p>
            <a:pPr>
              <a:buFontTx/>
              <a:buNone/>
            </a:pPr>
            <a:endParaRPr lang="en-GB" altLang="it-IT" sz="1800" dirty="0">
              <a:latin typeface="Comic Sans MS" panose="030F0902030302020204" pitchFamily="66" charset="0"/>
              <a:ea typeface="ＭＳ Ｐゴシック" panose="020B0600070205080204" pitchFamily="34" charset="-128"/>
            </a:endParaRPr>
          </a:p>
          <a:p>
            <a:pPr>
              <a:buFontTx/>
              <a:buNone/>
            </a:pPr>
            <a:endParaRPr lang="en-GB" altLang="it-IT" sz="1800" dirty="0">
              <a:latin typeface="Comic Sans MS" panose="030F0902030302020204" pitchFamily="66" charset="0"/>
              <a:ea typeface="ＭＳ Ｐゴシック" panose="020B0600070205080204" pitchFamily="34" charset="-128"/>
            </a:endParaRPr>
          </a:p>
          <a:p>
            <a:pPr>
              <a:buFontTx/>
              <a:buNone/>
            </a:pPr>
            <a:endParaRPr lang="en-GB" altLang="it-IT" sz="1800" dirty="0">
              <a:latin typeface="Comic Sans MS" panose="030F0902030302020204" pitchFamily="66" charset="0"/>
              <a:ea typeface="ＭＳ Ｐゴシック" panose="020B0600070205080204" pitchFamily="34" charset="-128"/>
            </a:endParaRPr>
          </a:p>
          <a:p>
            <a:pPr>
              <a:buFontTx/>
              <a:buNone/>
            </a:pPr>
            <a:endParaRPr lang="en-GB" altLang="it-IT" sz="1800" dirty="0">
              <a:latin typeface="Comic Sans MS" panose="030F0902030302020204" pitchFamily="66" charset="0"/>
              <a:ea typeface="ＭＳ Ｐゴシック" panose="020B0600070205080204" pitchFamily="34" charset="-128"/>
            </a:endParaRPr>
          </a:p>
          <a:p>
            <a:pPr>
              <a:buFontTx/>
              <a:buNone/>
            </a:pPr>
            <a:endParaRPr lang="en-GB" altLang="it-IT" sz="1800" dirty="0">
              <a:latin typeface="Comic Sans MS" panose="030F0902030302020204" pitchFamily="66" charset="0"/>
              <a:ea typeface="ＭＳ Ｐゴシック" panose="020B0600070205080204" pitchFamily="34" charset="-128"/>
            </a:endParaRPr>
          </a:p>
          <a:p>
            <a:pPr>
              <a:buFontTx/>
              <a:buNone/>
            </a:pPr>
            <a:endParaRPr lang="en-GB" altLang="it-IT" sz="1800" dirty="0">
              <a:latin typeface="Comic Sans MS" panose="030F0902030302020204" pitchFamily="66" charset="0"/>
              <a:ea typeface="ＭＳ Ｐゴシック" panose="020B0600070205080204" pitchFamily="34" charset="-128"/>
            </a:endParaRPr>
          </a:p>
          <a:p>
            <a:pPr>
              <a:buFontTx/>
              <a:buNone/>
            </a:pPr>
            <a:endParaRPr lang="en-GB" altLang="it-IT" sz="1800" dirty="0">
              <a:latin typeface="Comic Sans MS" panose="030F0902030302020204" pitchFamily="66" charset="0"/>
              <a:ea typeface="ＭＳ Ｐゴシック" panose="020B0600070205080204" pitchFamily="34" charset="-128"/>
            </a:endParaRPr>
          </a:p>
        </p:txBody>
      </p:sp>
      <p:sp>
        <p:nvSpPr>
          <p:cNvPr id="8" name="Freccia giù 7">
            <a:extLst>
              <a:ext uri="{FF2B5EF4-FFF2-40B4-BE49-F238E27FC236}">
                <a16:creationId xmlns:a16="http://schemas.microsoft.com/office/drawing/2014/main" id="{48778F87-1864-F840-A615-B551D69C4DE3}"/>
              </a:ext>
            </a:extLst>
          </p:cNvPr>
          <p:cNvSpPr>
            <a:spLocks noChangeArrowheads="1"/>
          </p:cNvSpPr>
          <p:nvPr/>
        </p:nvSpPr>
        <p:spPr bwMode="auto">
          <a:xfrm>
            <a:off x="4267200" y="2996952"/>
            <a:ext cx="609600" cy="1295400"/>
          </a:xfrm>
          <a:prstGeom prst="downArrow">
            <a:avLst>
              <a:gd name="adj1" fmla="val 50000"/>
              <a:gd name="adj2" fmla="val 49997"/>
            </a:avLst>
          </a:prstGeom>
          <a:solidFill>
            <a:srgbClr val="FF0000">
              <a:alpha val="63136"/>
            </a:srgbClr>
          </a:solidFill>
          <a:ln w="9525">
            <a:solidFill>
              <a:srgbClr val="2F2F98"/>
            </a:solidFill>
            <a:miter lim="800000"/>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mn-lt"/>
              <a:ea typeface="+mn-ea"/>
            </a:endParaRPr>
          </a:p>
        </p:txBody>
      </p:sp>
      <p:pic>
        <p:nvPicPr>
          <p:cNvPr id="9" name="Immagine 7">
            <a:extLst>
              <a:ext uri="{FF2B5EF4-FFF2-40B4-BE49-F238E27FC236}">
                <a16:creationId xmlns:a16="http://schemas.microsoft.com/office/drawing/2014/main" id="{B19E0088-D828-E043-83EA-2685A5D0E026}"/>
              </a:ext>
            </a:extLst>
          </p:cNvPr>
          <p:cNvPicPr>
            <a:picLocks noChangeAspect="1"/>
          </p:cNvPicPr>
          <p:nvPr/>
        </p:nvPicPr>
        <p:blipFill>
          <a:blip r:embed="rId2"/>
          <a:srcRect/>
          <a:stretch>
            <a:fillRect/>
          </a:stretch>
        </p:blipFill>
        <p:spPr bwMode="auto">
          <a:xfrm>
            <a:off x="6477000" y="76200"/>
            <a:ext cx="2630988" cy="10683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magine 5">
            <a:extLst>
              <a:ext uri="{FF2B5EF4-FFF2-40B4-BE49-F238E27FC236}">
                <a16:creationId xmlns:a16="http://schemas.microsoft.com/office/drawing/2014/main" id="{644DDFDE-D325-9048-9C72-3E6471B26B61}"/>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1914565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a:extLst>
              <a:ext uri="{FF2B5EF4-FFF2-40B4-BE49-F238E27FC236}">
                <a16:creationId xmlns:a16="http://schemas.microsoft.com/office/drawing/2014/main" id="{514DB746-591A-FC47-A4C2-EA80A35FC2B8}"/>
              </a:ext>
            </a:extLst>
          </p:cNvPr>
          <p:cNvSpPr>
            <a:spLocks noGrp="1"/>
          </p:cNvSpPr>
          <p:nvPr>
            <p:ph type="title"/>
          </p:nvPr>
        </p:nvSpPr>
        <p:spPr>
          <a:xfrm>
            <a:off x="1219200" y="260648"/>
            <a:ext cx="7467600" cy="1461790"/>
          </a:xfrm>
          <a:solidFill>
            <a:schemeClr val="bg1"/>
          </a:solidFill>
          <a:ln w="9525">
            <a:solidFill>
              <a:schemeClr val="tx1"/>
            </a:solidFill>
          </a:ln>
        </p:spPr>
        <p:txBody>
          <a:bodyPr>
            <a:normAutofit fontScale="90000"/>
          </a:bodyPr>
          <a:lstStyle/>
          <a:p>
            <a:br>
              <a:rPr lang="en-US" altLang="it-IT" sz="3600" i="1" dirty="0">
                <a:latin typeface="Palatino" pitchFamily="2" charset="77"/>
                <a:ea typeface="Palatino" pitchFamily="2" charset="77"/>
              </a:rPr>
            </a:br>
            <a:r>
              <a:rPr lang="en-US" altLang="it-IT" sz="3600" i="1" dirty="0" err="1">
                <a:latin typeface="Palatino" pitchFamily="2" charset="77"/>
                <a:ea typeface="Palatino" pitchFamily="2" charset="77"/>
              </a:rPr>
              <a:t>Asaia</a:t>
            </a:r>
            <a:r>
              <a:rPr lang="en-US" altLang="it-IT" sz="3600" dirty="0">
                <a:latin typeface="Palatino" pitchFamily="2" charset="77"/>
                <a:ea typeface="Palatino" pitchFamily="2" charset="77"/>
              </a:rPr>
              <a:t>-PM mosquitoes: </a:t>
            </a:r>
            <a:r>
              <a:rPr lang="en-GB" altLang="it-IT" sz="3600" dirty="0">
                <a:latin typeface="Palatino" pitchFamily="2" charset="77"/>
                <a:ea typeface="Palatino" pitchFamily="2" charset="77"/>
              </a:rPr>
              <a:t>release in confined field conditions </a:t>
            </a:r>
            <a:br>
              <a:rPr lang="en-US" altLang="it-IT" dirty="0">
                <a:latin typeface="Comic Sans MS" panose="030F0902030302020204" pitchFamily="66" charset="0"/>
                <a:ea typeface="ＭＳ Ｐゴシック" panose="020B0600070205080204" pitchFamily="34" charset="-128"/>
              </a:rPr>
            </a:br>
            <a:endParaRPr lang="en-US" altLang="it-IT" dirty="0">
              <a:ea typeface="ＭＳ Ｐゴシック" panose="020B0600070205080204" pitchFamily="34" charset="-128"/>
            </a:endParaRPr>
          </a:p>
        </p:txBody>
      </p:sp>
      <p:sp>
        <p:nvSpPr>
          <p:cNvPr id="82947" name="Segnaposto contenuto 2">
            <a:extLst>
              <a:ext uri="{FF2B5EF4-FFF2-40B4-BE49-F238E27FC236}">
                <a16:creationId xmlns:a16="http://schemas.microsoft.com/office/drawing/2014/main" id="{B9E876EE-3C8E-5D4F-AFCB-5C091B0AB3C8}"/>
              </a:ext>
            </a:extLst>
          </p:cNvPr>
          <p:cNvSpPr>
            <a:spLocks noGrp="1"/>
          </p:cNvSpPr>
          <p:nvPr>
            <p:ph idx="1"/>
          </p:nvPr>
        </p:nvSpPr>
        <p:spPr>
          <a:xfrm>
            <a:off x="3962400" y="1981200"/>
            <a:ext cx="5029200" cy="1676400"/>
          </a:xfrm>
          <a:solidFill>
            <a:schemeClr val="bg1"/>
          </a:solidFill>
          <a:ln w="9525">
            <a:solidFill>
              <a:schemeClr val="tx1"/>
            </a:solidFill>
          </a:ln>
        </p:spPr>
        <p:txBody>
          <a:bodyPr/>
          <a:lstStyle/>
          <a:p>
            <a:pPr algn="just"/>
            <a:r>
              <a:rPr lang="en-GB" altLang="it-IT" sz="1600" dirty="0">
                <a:latin typeface="Palatino" pitchFamily="2" charset="77"/>
                <a:ea typeface="Palatino" pitchFamily="2" charset="77"/>
              </a:rPr>
              <a:t>By the use of facilities hosted in PERUGIA we are now monitoring the spread of the bacteria in the “recipient populations” and in subsequent generations to acquire the basic parameters for the development of mathematical models. </a:t>
            </a:r>
            <a:endParaRPr lang="en-US" altLang="it-IT" sz="1600" dirty="0">
              <a:latin typeface="Palatino" pitchFamily="2" charset="77"/>
              <a:ea typeface="Palatino" pitchFamily="2" charset="77"/>
            </a:endParaRPr>
          </a:p>
        </p:txBody>
      </p:sp>
      <p:pic>
        <p:nvPicPr>
          <p:cNvPr id="4" name="Immagine 3">
            <a:extLst>
              <a:ext uri="{FF2B5EF4-FFF2-40B4-BE49-F238E27FC236}">
                <a16:creationId xmlns:a16="http://schemas.microsoft.com/office/drawing/2014/main" id="{5EBA3383-130A-A94A-BFFA-41E4FACB97D8}"/>
              </a:ext>
            </a:extLst>
          </p:cNvPr>
          <p:cNvPicPr>
            <a:picLocks noChangeAspect="1"/>
          </p:cNvPicPr>
          <p:nvPr/>
        </p:nvPicPr>
        <p:blipFill>
          <a:blip r:embed="rId2"/>
          <a:stretch>
            <a:fillRect/>
          </a:stretch>
        </p:blipFill>
        <p:spPr>
          <a:xfrm>
            <a:off x="1295400" y="1828800"/>
            <a:ext cx="2625002" cy="5029200"/>
          </a:xfrm>
          <a:prstGeom prst="rect">
            <a:avLst/>
          </a:prstGeom>
          <a:ln>
            <a:noFill/>
          </a:ln>
          <a:effectLst>
            <a:softEdge rad="112500"/>
          </a:effectLst>
        </p:spPr>
      </p:pic>
      <p:pic>
        <p:nvPicPr>
          <p:cNvPr id="5" name="Immagine 4">
            <a:extLst>
              <a:ext uri="{FF2B5EF4-FFF2-40B4-BE49-F238E27FC236}">
                <a16:creationId xmlns:a16="http://schemas.microsoft.com/office/drawing/2014/main" id="{7F24DCF5-30AA-4841-9DE3-8D3FE361F09F}"/>
              </a:ext>
            </a:extLst>
          </p:cNvPr>
          <p:cNvPicPr>
            <a:picLocks noChangeAspect="1"/>
          </p:cNvPicPr>
          <p:nvPr/>
        </p:nvPicPr>
        <p:blipFill>
          <a:blip r:embed="rId3"/>
          <a:stretch>
            <a:fillRect/>
          </a:stretch>
        </p:blipFill>
        <p:spPr>
          <a:xfrm>
            <a:off x="3906741" y="3886200"/>
            <a:ext cx="5260947" cy="2971800"/>
          </a:xfrm>
          <a:prstGeom prst="rect">
            <a:avLst/>
          </a:prstGeom>
          <a:ln>
            <a:noFill/>
          </a:ln>
          <a:effectLst>
            <a:softEdge rad="112500"/>
          </a:effectLst>
        </p:spPr>
      </p:pic>
      <p:pic>
        <p:nvPicPr>
          <p:cNvPr id="6" name="Immagine 5">
            <a:extLst>
              <a:ext uri="{FF2B5EF4-FFF2-40B4-BE49-F238E27FC236}">
                <a16:creationId xmlns:a16="http://schemas.microsoft.com/office/drawing/2014/main" id="{22E6144E-E06A-7142-BF13-FEF10623C032}"/>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1864025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olo 1">
            <a:extLst>
              <a:ext uri="{FF2B5EF4-FFF2-40B4-BE49-F238E27FC236}">
                <a16:creationId xmlns:a16="http://schemas.microsoft.com/office/drawing/2014/main" id="{B2299EE4-5F48-C04A-BEA9-C53F7CC3B438}"/>
              </a:ext>
            </a:extLst>
          </p:cNvPr>
          <p:cNvSpPr>
            <a:spLocks noGrp="1"/>
          </p:cNvSpPr>
          <p:nvPr>
            <p:ph type="title"/>
          </p:nvPr>
        </p:nvSpPr>
        <p:spPr>
          <a:xfrm>
            <a:off x="1219200" y="457200"/>
            <a:ext cx="7467600" cy="1036638"/>
          </a:xfrm>
        </p:spPr>
        <p:txBody>
          <a:bodyPr>
            <a:normAutofit fontScale="90000"/>
          </a:bodyPr>
          <a:lstStyle/>
          <a:p>
            <a:r>
              <a:rPr lang="en-US" altLang="it-IT" sz="3600" i="1" dirty="0" err="1">
                <a:latin typeface="Palatino" pitchFamily="2" charset="77"/>
                <a:ea typeface="Palatino" pitchFamily="2" charset="77"/>
              </a:rPr>
              <a:t>Asaia</a:t>
            </a:r>
            <a:r>
              <a:rPr lang="en-US" altLang="it-IT" sz="3600" dirty="0">
                <a:latin typeface="Palatino" pitchFamily="2" charset="77"/>
                <a:ea typeface="Palatino" pitchFamily="2" charset="77"/>
              </a:rPr>
              <a:t>-PM mosquitoes: </a:t>
            </a:r>
            <a:r>
              <a:rPr lang="en-GB" altLang="it-IT" sz="3600" dirty="0">
                <a:latin typeface="Palatino" pitchFamily="2" charset="77"/>
                <a:ea typeface="Palatino" pitchFamily="2" charset="77"/>
              </a:rPr>
              <a:t>release in confined field conditions </a:t>
            </a:r>
            <a:br>
              <a:rPr lang="en-US" altLang="it-IT" dirty="0">
                <a:latin typeface="Comic Sans MS" panose="030F0902030302020204" pitchFamily="66" charset="0"/>
                <a:ea typeface="ＭＳ Ｐゴシック" panose="020B0600070205080204" pitchFamily="34" charset="-128"/>
              </a:rPr>
            </a:br>
            <a:endParaRPr lang="en-US" altLang="it-IT" dirty="0">
              <a:ea typeface="ＭＳ Ｐゴシック" panose="020B0600070205080204" pitchFamily="34" charset="-128"/>
            </a:endParaRPr>
          </a:p>
        </p:txBody>
      </p:sp>
      <p:sp>
        <p:nvSpPr>
          <p:cNvPr id="83971" name="Segnaposto contenuto 2">
            <a:extLst>
              <a:ext uri="{FF2B5EF4-FFF2-40B4-BE49-F238E27FC236}">
                <a16:creationId xmlns:a16="http://schemas.microsoft.com/office/drawing/2014/main" id="{6918DF66-2786-6543-BFBD-CAB489AF9C0F}"/>
              </a:ext>
            </a:extLst>
          </p:cNvPr>
          <p:cNvSpPr>
            <a:spLocks noGrp="1"/>
          </p:cNvSpPr>
          <p:nvPr>
            <p:ph idx="1"/>
          </p:nvPr>
        </p:nvSpPr>
        <p:spPr>
          <a:xfrm>
            <a:off x="1447800" y="3581400"/>
            <a:ext cx="5029200" cy="2286000"/>
          </a:xfrm>
          <a:solidFill>
            <a:schemeClr val="bg1"/>
          </a:solidFill>
          <a:ln w="9525">
            <a:solidFill>
              <a:schemeClr val="tx1"/>
            </a:solidFill>
          </a:ln>
        </p:spPr>
        <p:txBody>
          <a:bodyPr>
            <a:normAutofit fontScale="85000" lnSpcReduction="20000"/>
          </a:bodyPr>
          <a:lstStyle/>
          <a:p>
            <a:pPr algn="just">
              <a:buFontTx/>
              <a:buAutoNum type="arabicParenR"/>
            </a:pPr>
            <a:r>
              <a:rPr lang="en-US" altLang="it-IT" sz="1600" dirty="0">
                <a:latin typeface="Palatino" pitchFamily="2" charset="77"/>
                <a:ea typeface="Palatino" pitchFamily="2" charset="77"/>
              </a:rPr>
              <a:t>Release of </a:t>
            </a:r>
            <a:r>
              <a:rPr lang="en-US" altLang="it-IT" sz="1600" dirty="0" err="1">
                <a:latin typeface="Palatino" pitchFamily="2" charset="77"/>
                <a:ea typeface="Palatino" pitchFamily="2" charset="77"/>
              </a:rPr>
              <a:t>paratransgenic</a:t>
            </a:r>
            <a:r>
              <a:rPr lang="en-US" altLang="it-IT" sz="1600" dirty="0">
                <a:latin typeface="Palatino" pitchFamily="2" charset="77"/>
                <a:ea typeface="Palatino" pitchFamily="2" charset="77"/>
              </a:rPr>
              <a:t> males in cages hosting a </a:t>
            </a:r>
            <a:r>
              <a:rPr lang="en-US" altLang="it-IT" sz="1600" dirty="0" err="1">
                <a:latin typeface="Palatino" pitchFamily="2" charset="77"/>
                <a:ea typeface="Palatino" pitchFamily="2" charset="77"/>
              </a:rPr>
              <a:t>w.t.</a:t>
            </a:r>
            <a:r>
              <a:rPr lang="en-US" altLang="it-IT" sz="1600" dirty="0">
                <a:latin typeface="Palatino" pitchFamily="2" charset="77"/>
                <a:ea typeface="Palatino" pitchFamily="2" charset="77"/>
              </a:rPr>
              <a:t> population </a:t>
            </a:r>
          </a:p>
          <a:p>
            <a:pPr algn="just">
              <a:buFontTx/>
              <a:buAutoNum type="arabicParenR"/>
            </a:pPr>
            <a:endParaRPr lang="en-US" altLang="it-IT" sz="1600" dirty="0">
              <a:latin typeface="Palatino" pitchFamily="2" charset="77"/>
              <a:ea typeface="Palatino" pitchFamily="2" charset="77"/>
            </a:endParaRPr>
          </a:p>
          <a:p>
            <a:pPr algn="just">
              <a:buFontTx/>
              <a:buAutoNum type="arabicParenR"/>
            </a:pPr>
            <a:r>
              <a:rPr lang="en-US" altLang="it-IT" sz="1600" dirty="0">
                <a:latin typeface="Palatino" pitchFamily="2" charset="77"/>
                <a:ea typeface="Palatino" pitchFamily="2" charset="77"/>
              </a:rPr>
              <a:t>Release of </a:t>
            </a:r>
            <a:r>
              <a:rPr lang="en-US" altLang="it-IT" sz="1600" dirty="0" err="1">
                <a:latin typeface="Palatino" pitchFamily="2" charset="77"/>
                <a:ea typeface="Palatino" pitchFamily="2" charset="77"/>
              </a:rPr>
              <a:t>paratransgenic</a:t>
            </a:r>
            <a:r>
              <a:rPr lang="en-US" altLang="it-IT" sz="1600" dirty="0">
                <a:latin typeface="Palatino" pitchFamily="2" charset="77"/>
                <a:ea typeface="Palatino" pitchFamily="2" charset="77"/>
              </a:rPr>
              <a:t> bacteria in feeding stations within the cages to monitor the spread of the bacteria in a SAD population</a:t>
            </a:r>
          </a:p>
          <a:p>
            <a:pPr algn="just">
              <a:buFontTx/>
              <a:buNone/>
            </a:pPr>
            <a:endParaRPr lang="en-US" altLang="it-IT" sz="1600" dirty="0">
              <a:latin typeface="Palatino" pitchFamily="2" charset="77"/>
              <a:ea typeface="Palatino" pitchFamily="2" charset="77"/>
            </a:endParaRPr>
          </a:p>
          <a:p>
            <a:pPr algn="just">
              <a:buFontTx/>
              <a:buNone/>
            </a:pPr>
            <a:r>
              <a:rPr lang="en-US" altLang="it-IT" sz="1600" dirty="0">
                <a:latin typeface="Palatino" pitchFamily="2" charset="77"/>
                <a:ea typeface="Palatino" pitchFamily="2" charset="77"/>
              </a:rPr>
              <a:t>At defined time intervals, aliquots of mosquitoes will be analyzed to verify the horizontal spread of the bacteria, as well as the vertical transmission through analysis of next generations</a:t>
            </a:r>
          </a:p>
        </p:txBody>
      </p:sp>
      <p:pic>
        <p:nvPicPr>
          <p:cNvPr id="4" name="Immagine 3">
            <a:extLst>
              <a:ext uri="{FF2B5EF4-FFF2-40B4-BE49-F238E27FC236}">
                <a16:creationId xmlns:a16="http://schemas.microsoft.com/office/drawing/2014/main" id="{D94B9146-6CD0-E14B-9099-2D14714B4A16}"/>
              </a:ext>
            </a:extLst>
          </p:cNvPr>
          <p:cNvPicPr>
            <a:picLocks noChangeAspect="1"/>
          </p:cNvPicPr>
          <p:nvPr/>
        </p:nvPicPr>
        <p:blipFill>
          <a:blip r:embed="rId2"/>
          <a:stretch>
            <a:fillRect/>
          </a:stretch>
        </p:blipFill>
        <p:spPr>
          <a:xfrm>
            <a:off x="6540191" y="1219200"/>
            <a:ext cx="2375209" cy="4550624"/>
          </a:xfrm>
          <a:prstGeom prst="rect">
            <a:avLst/>
          </a:prstGeom>
          <a:ln>
            <a:noFill/>
          </a:ln>
          <a:effectLst>
            <a:softEdge rad="112500"/>
          </a:effectLst>
        </p:spPr>
      </p:pic>
      <p:pic>
        <p:nvPicPr>
          <p:cNvPr id="6" name="Immagine 5">
            <a:extLst>
              <a:ext uri="{FF2B5EF4-FFF2-40B4-BE49-F238E27FC236}">
                <a16:creationId xmlns:a16="http://schemas.microsoft.com/office/drawing/2014/main" id="{ADB00C3B-50F3-9F4D-A540-DE076AC934C4}"/>
              </a:ext>
            </a:extLst>
          </p:cNvPr>
          <p:cNvPicPr/>
          <p:nvPr/>
        </p:nvPicPr>
        <p:blipFill>
          <a:blip r:embed="rId3" cstate="print"/>
          <a:srcRect/>
          <a:stretch>
            <a:fillRect/>
          </a:stretch>
        </p:blipFill>
        <p:spPr bwMode="auto">
          <a:xfrm>
            <a:off x="1524000" y="1295400"/>
            <a:ext cx="3596302" cy="2322088"/>
          </a:xfrm>
          <a:prstGeom prst="rect">
            <a:avLst/>
          </a:prstGeom>
          <a:ln>
            <a:noFill/>
          </a:ln>
          <a:effectLst>
            <a:softEdge rad="112500"/>
          </a:effectLst>
        </p:spPr>
      </p:pic>
      <p:sp>
        <p:nvSpPr>
          <p:cNvPr id="7" name="Freccia destra 6">
            <a:extLst>
              <a:ext uri="{FF2B5EF4-FFF2-40B4-BE49-F238E27FC236}">
                <a16:creationId xmlns:a16="http://schemas.microsoft.com/office/drawing/2014/main" id="{F8E8D6CF-A241-E745-B889-DA169502D8F8}"/>
              </a:ext>
            </a:extLst>
          </p:cNvPr>
          <p:cNvSpPr>
            <a:spLocks noChangeArrowheads="1"/>
          </p:cNvSpPr>
          <p:nvPr/>
        </p:nvSpPr>
        <p:spPr bwMode="auto">
          <a:xfrm>
            <a:off x="5334000" y="2209800"/>
            <a:ext cx="977900" cy="484188"/>
          </a:xfrm>
          <a:prstGeom prst="rightArrow">
            <a:avLst>
              <a:gd name="adj1" fmla="val 50000"/>
              <a:gd name="adj2" fmla="val 49996"/>
            </a:avLst>
          </a:prstGeom>
          <a:blipFill dpi="0" rotWithShape="1">
            <a:blip r:embed="rId4"/>
            <a:srcRect/>
            <a:tile tx="0" ty="0" sx="100000" sy="100000" flip="none" algn="tl"/>
          </a:blip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8" name="Immagine 7">
            <a:extLst>
              <a:ext uri="{FF2B5EF4-FFF2-40B4-BE49-F238E27FC236}">
                <a16:creationId xmlns:a16="http://schemas.microsoft.com/office/drawing/2014/main" id="{9C837400-9A48-644C-B23B-8EC7D5C6C561}"/>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27996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ottotitolo 2">
            <a:extLst>
              <a:ext uri="{FF2B5EF4-FFF2-40B4-BE49-F238E27FC236}">
                <a16:creationId xmlns:a16="http://schemas.microsoft.com/office/drawing/2014/main" id="{A001EC2A-7381-9E4F-A8C6-ACF7C79FB859}"/>
              </a:ext>
            </a:extLst>
          </p:cNvPr>
          <p:cNvSpPr>
            <a:spLocks noGrp="1"/>
          </p:cNvSpPr>
          <p:nvPr>
            <p:ph type="subTitle" idx="1"/>
          </p:nvPr>
        </p:nvSpPr>
        <p:spPr/>
        <p:txBody>
          <a:bodyPr/>
          <a:lstStyle/>
          <a:p>
            <a:endParaRPr lang="en-US" altLang="it-IT">
              <a:ea typeface="ＭＳ Ｐゴシック" panose="020B0600070205080204" pitchFamily="34" charset="-128"/>
            </a:endParaRPr>
          </a:p>
        </p:txBody>
      </p:sp>
      <p:pic>
        <p:nvPicPr>
          <p:cNvPr id="93187" name="Immagine 3">
            <a:extLst>
              <a:ext uri="{FF2B5EF4-FFF2-40B4-BE49-F238E27FC236}">
                <a16:creationId xmlns:a16="http://schemas.microsoft.com/office/drawing/2014/main" id="{2B1FD117-85CC-6348-AB09-89EB59AAF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589" y="836712"/>
            <a:ext cx="7628223" cy="561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CasellaDiTesto 4">
            <a:extLst>
              <a:ext uri="{FF2B5EF4-FFF2-40B4-BE49-F238E27FC236}">
                <a16:creationId xmlns:a16="http://schemas.microsoft.com/office/drawing/2014/main" id="{5F4DF39F-283F-414F-B97C-8A5BA1D96DD8}"/>
              </a:ext>
            </a:extLst>
          </p:cNvPr>
          <p:cNvSpPr txBox="1">
            <a:spLocks noChangeArrowheads="1"/>
          </p:cNvSpPr>
          <p:nvPr/>
        </p:nvSpPr>
        <p:spPr bwMode="auto">
          <a:xfrm>
            <a:off x="990601" y="179388"/>
            <a:ext cx="782987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dirty="0">
                <a:latin typeface="Palatino" pitchFamily="2" charset="77"/>
                <a:ea typeface="Palatino" pitchFamily="2" charset="77"/>
              </a:rPr>
              <a:t>SEMI-FIELD CAGES  in Muccia (8 </a:t>
            </a:r>
            <a:r>
              <a:rPr lang="it-IT" altLang="it-IT" sz="1800" dirty="0" err="1">
                <a:latin typeface="Palatino" pitchFamily="2" charset="77"/>
                <a:ea typeface="Palatino" pitchFamily="2" charset="77"/>
              </a:rPr>
              <a:t>kms</a:t>
            </a:r>
            <a:r>
              <a:rPr lang="it-IT" altLang="it-IT" sz="1800" dirty="0">
                <a:latin typeface="Palatino" pitchFamily="2" charset="77"/>
                <a:ea typeface="Palatino" pitchFamily="2" charset="77"/>
              </a:rPr>
              <a:t> from Camerino)</a:t>
            </a:r>
          </a:p>
        </p:txBody>
      </p:sp>
      <p:pic>
        <p:nvPicPr>
          <p:cNvPr id="5" name="Immagine 4">
            <a:extLst>
              <a:ext uri="{FF2B5EF4-FFF2-40B4-BE49-F238E27FC236}">
                <a16:creationId xmlns:a16="http://schemas.microsoft.com/office/drawing/2014/main" id="{E019A27D-B15E-5F45-B802-1AA437E005B2}"/>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4291545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a:extLst>
              <a:ext uri="{FF2B5EF4-FFF2-40B4-BE49-F238E27FC236}">
                <a16:creationId xmlns:a16="http://schemas.microsoft.com/office/drawing/2014/main" id="{B5BA30FD-F2D1-E94F-AA96-0198B7F1BF8B}"/>
              </a:ext>
            </a:extLst>
          </p:cNvPr>
          <p:cNvSpPr>
            <a:spLocks noGrp="1"/>
          </p:cNvSpPr>
          <p:nvPr>
            <p:ph type="title"/>
          </p:nvPr>
        </p:nvSpPr>
        <p:spPr>
          <a:xfrm>
            <a:off x="1259632" y="260648"/>
            <a:ext cx="7467600" cy="1248271"/>
          </a:xfrm>
          <a:solidFill>
            <a:schemeClr val="bg1"/>
          </a:solidFill>
          <a:ln w="6350">
            <a:solidFill>
              <a:schemeClr val="tx1"/>
            </a:solidFill>
          </a:ln>
        </p:spPr>
        <p:txBody>
          <a:bodyPr>
            <a:normAutofit fontScale="90000"/>
          </a:bodyPr>
          <a:lstStyle/>
          <a:p>
            <a:br>
              <a:rPr lang="en-US" altLang="it-IT" sz="3600" i="1" dirty="0">
                <a:latin typeface="Palatino" pitchFamily="2" charset="77"/>
                <a:ea typeface="Palatino" pitchFamily="2" charset="77"/>
              </a:rPr>
            </a:br>
            <a:r>
              <a:rPr lang="en-US" altLang="it-IT" sz="3600" i="1" dirty="0" err="1">
                <a:latin typeface="Palatino" pitchFamily="2" charset="77"/>
                <a:ea typeface="Palatino" pitchFamily="2" charset="77"/>
              </a:rPr>
              <a:t>Asaia</a:t>
            </a:r>
            <a:r>
              <a:rPr lang="en-US" altLang="it-IT" sz="3600" dirty="0">
                <a:latin typeface="Palatino" pitchFamily="2" charset="77"/>
                <a:ea typeface="Palatino" pitchFamily="2" charset="77"/>
              </a:rPr>
              <a:t>-PM mosquitoes: </a:t>
            </a:r>
            <a:r>
              <a:rPr lang="en-GB" altLang="it-IT" sz="3600" dirty="0">
                <a:latin typeface="Palatino" pitchFamily="2" charset="77"/>
                <a:ea typeface="Palatino" pitchFamily="2" charset="77"/>
              </a:rPr>
              <a:t>release in confined field conditions </a:t>
            </a:r>
            <a:br>
              <a:rPr lang="en-US" altLang="it-IT" dirty="0">
                <a:latin typeface="Comic Sans MS" panose="030F0902030302020204" pitchFamily="66" charset="0"/>
                <a:ea typeface="ＭＳ Ｐゴシック" panose="020B0600070205080204" pitchFamily="34" charset="-128"/>
              </a:rPr>
            </a:br>
            <a:endParaRPr lang="en-US" altLang="it-IT" dirty="0">
              <a:ea typeface="ＭＳ Ｐゴシック" panose="020B0600070205080204" pitchFamily="34" charset="-128"/>
            </a:endParaRPr>
          </a:p>
        </p:txBody>
      </p:sp>
      <p:pic>
        <p:nvPicPr>
          <p:cNvPr id="84995" name="Immagine 3">
            <a:extLst>
              <a:ext uri="{FF2B5EF4-FFF2-40B4-BE49-F238E27FC236}">
                <a16:creationId xmlns:a16="http://schemas.microsoft.com/office/drawing/2014/main" id="{DCD11629-0632-EA4B-B742-40AE1B377A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5204" y="1700808"/>
            <a:ext cx="5569772" cy="22257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4996" name="Immagine 4">
            <a:extLst>
              <a:ext uri="{FF2B5EF4-FFF2-40B4-BE49-F238E27FC236}">
                <a16:creationId xmlns:a16="http://schemas.microsoft.com/office/drawing/2014/main" id="{0AA92BAA-E388-BB49-A979-DD4ADC79FB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005064"/>
            <a:ext cx="4295502" cy="271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20EC8840-3D5C-9F41-8193-86333F2591F0}"/>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482505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olo 1">
            <a:extLst>
              <a:ext uri="{FF2B5EF4-FFF2-40B4-BE49-F238E27FC236}">
                <a16:creationId xmlns:a16="http://schemas.microsoft.com/office/drawing/2014/main" id="{17AD89B6-0E64-E24A-9F7D-A7DEE74D9E9A}"/>
              </a:ext>
            </a:extLst>
          </p:cNvPr>
          <p:cNvSpPr>
            <a:spLocks noGrp="1"/>
          </p:cNvSpPr>
          <p:nvPr>
            <p:ph type="title"/>
          </p:nvPr>
        </p:nvSpPr>
        <p:spPr>
          <a:xfrm>
            <a:off x="1259632" y="188640"/>
            <a:ext cx="7200800" cy="1335360"/>
          </a:xfrm>
          <a:solidFill>
            <a:schemeClr val="bg1"/>
          </a:solidFill>
          <a:ln w="19050">
            <a:solidFill>
              <a:schemeClr val="tx1"/>
            </a:solidFill>
          </a:ln>
        </p:spPr>
        <p:txBody>
          <a:bodyPr>
            <a:normAutofit fontScale="90000"/>
          </a:bodyPr>
          <a:lstStyle/>
          <a:p>
            <a:br>
              <a:rPr lang="en-US" altLang="it-IT" i="1" dirty="0">
                <a:latin typeface="Palatino" pitchFamily="2" charset="77"/>
                <a:ea typeface="Palatino" pitchFamily="2" charset="77"/>
              </a:rPr>
            </a:br>
            <a:r>
              <a:rPr lang="en-US" altLang="it-IT" i="1" dirty="0" err="1">
                <a:latin typeface="Palatino" pitchFamily="2" charset="77"/>
                <a:ea typeface="Palatino" pitchFamily="2" charset="77"/>
              </a:rPr>
              <a:t>Asaia</a:t>
            </a:r>
            <a:r>
              <a:rPr lang="en-US" altLang="it-IT" dirty="0">
                <a:latin typeface="Palatino" pitchFamily="2" charset="77"/>
                <a:ea typeface="Palatino" pitchFamily="2" charset="77"/>
              </a:rPr>
              <a:t>-PM mosquitoes: </a:t>
            </a:r>
            <a:r>
              <a:rPr lang="en-GB" altLang="it-IT" dirty="0">
                <a:latin typeface="Palatino" pitchFamily="2" charset="77"/>
                <a:ea typeface="Palatino" pitchFamily="2" charset="77"/>
              </a:rPr>
              <a:t>proof of principle for malaria control</a:t>
            </a:r>
            <a:br>
              <a:rPr lang="en-US" altLang="it-IT" dirty="0">
                <a:latin typeface="Comic Sans MS" panose="030F0902030302020204" pitchFamily="66" charset="0"/>
                <a:ea typeface="ＭＳ Ｐゴシック" panose="020B0600070205080204" pitchFamily="34" charset="-128"/>
              </a:rPr>
            </a:br>
            <a:endParaRPr lang="en-US" altLang="it-IT" sz="4000" dirty="0">
              <a:latin typeface="Comic Sans MS" panose="030F0902030302020204" pitchFamily="66" charset="0"/>
              <a:ea typeface="ＭＳ Ｐゴシック" panose="020B0600070205080204" pitchFamily="34" charset="-128"/>
            </a:endParaRPr>
          </a:p>
        </p:txBody>
      </p:sp>
      <p:pic>
        <p:nvPicPr>
          <p:cNvPr id="92163" name="Immagine 4">
            <a:extLst>
              <a:ext uri="{FF2B5EF4-FFF2-40B4-BE49-F238E27FC236}">
                <a16:creationId xmlns:a16="http://schemas.microsoft.com/office/drawing/2014/main" id="{B6F46398-26EE-7248-ABD5-5EEA3737F6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39838"/>
            <a:ext cx="5638800" cy="2381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4" name="Immagine 5">
            <a:extLst>
              <a:ext uri="{FF2B5EF4-FFF2-40B4-BE49-F238E27FC236}">
                <a16:creationId xmlns:a16="http://schemas.microsoft.com/office/drawing/2014/main" id="{E528856B-59A3-7F41-9D6D-A329467791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3085" y="4725144"/>
            <a:ext cx="3875165" cy="20162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5" name="Immagine 6">
            <a:extLst>
              <a:ext uri="{FF2B5EF4-FFF2-40B4-BE49-F238E27FC236}">
                <a16:creationId xmlns:a16="http://schemas.microsoft.com/office/drawing/2014/main" id="{053CED54-BAD8-6B42-AF86-A36D1A04C2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3056" y="3573016"/>
            <a:ext cx="2878171" cy="31524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73F00C66-B5E5-D647-AA44-FB2A8182D2C0}"/>
              </a:ext>
            </a:extLst>
          </p:cNvPr>
          <p:cNvPicPr>
            <a:picLocks noChangeAspect="1"/>
          </p:cNvPicPr>
          <p:nvPr/>
        </p:nvPicPr>
        <p:blipFill>
          <a:blip r:embed="rId5"/>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158038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a:extLst>
              <a:ext uri="{FF2B5EF4-FFF2-40B4-BE49-F238E27FC236}">
                <a16:creationId xmlns:a16="http://schemas.microsoft.com/office/drawing/2014/main" id="{B5BA30FD-F2D1-E94F-AA96-0198B7F1BF8B}"/>
              </a:ext>
            </a:extLst>
          </p:cNvPr>
          <p:cNvSpPr>
            <a:spLocks noGrp="1"/>
          </p:cNvSpPr>
          <p:nvPr>
            <p:ph type="title"/>
          </p:nvPr>
        </p:nvSpPr>
        <p:spPr>
          <a:xfrm>
            <a:off x="1219200" y="332656"/>
            <a:ext cx="7467600" cy="1036638"/>
          </a:xfrm>
          <a:solidFill>
            <a:schemeClr val="bg1"/>
          </a:solidFill>
          <a:ln w="12700">
            <a:solidFill>
              <a:schemeClr val="tx1"/>
            </a:solidFill>
          </a:ln>
        </p:spPr>
        <p:txBody>
          <a:bodyPr>
            <a:normAutofit fontScale="90000"/>
          </a:bodyPr>
          <a:lstStyle/>
          <a:p>
            <a:br>
              <a:rPr lang="en-US" altLang="it-IT" sz="3600" i="1" dirty="0">
                <a:latin typeface="Palatino" pitchFamily="2" charset="77"/>
                <a:ea typeface="Palatino" pitchFamily="2" charset="77"/>
              </a:rPr>
            </a:br>
            <a:r>
              <a:rPr lang="en-US" altLang="it-IT" sz="3600" i="1" dirty="0" err="1">
                <a:latin typeface="Palatino" pitchFamily="2" charset="77"/>
                <a:ea typeface="Palatino" pitchFamily="2" charset="77"/>
              </a:rPr>
              <a:t>Asaia</a:t>
            </a:r>
            <a:r>
              <a:rPr lang="en-US" altLang="it-IT" sz="3600" dirty="0">
                <a:latin typeface="Palatino" pitchFamily="2" charset="77"/>
                <a:ea typeface="Palatino" pitchFamily="2" charset="77"/>
              </a:rPr>
              <a:t>-PM mosquitoes: </a:t>
            </a:r>
            <a:r>
              <a:rPr lang="en-GB" altLang="it-IT" sz="3600" dirty="0">
                <a:latin typeface="Palatino" pitchFamily="2" charset="77"/>
                <a:ea typeface="Palatino" pitchFamily="2" charset="77"/>
              </a:rPr>
              <a:t>proof of principle for malaria control</a:t>
            </a:r>
            <a:br>
              <a:rPr lang="en-US" altLang="it-IT" dirty="0">
                <a:latin typeface="Comic Sans MS" panose="030F0902030302020204" pitchFamily="66" charset="0"/>
                <a:ea typeface="ＭＳ Ｐゴシック" panose="020B0600070205080204" pitchFamily="34" charset="-128"/>
              </a:rPr>
            </a:br>
            <a:endParaRPr lang="en-US" altLang="it-IT" dirty="0">
              <a:ea typeface="ＭＳ Ｐゴシック" panose="020B0600070205080204" pitchFamily="34" charset="-128"/>
            </a:endParaRPr>
          </a:p>
        </p:txBody>
      </p:sp>
      <p:pic>
        <p:nvPicPr>
          <p:cNvPr id="5" name="Immagine 4">
            <a:extLst>
              <a:ext uri="{FF2B5EF4-FFF2-40B4-BE49-F238E27FC236}">
                <a16:creationId xmlns:a16="http://schemas.microsoft.com/office/drawing/2014/main" id="{0BBCAC67-8983-A64C-9BB6-07C03574737A}"/>
              </a:ext>
            </a:extLst>
          </p:cNvPr>
          <p:cNvPicPr>
            <a:picLocks noChangeAspect="1"/>
          </p:cNvPicPr>
          <p:nvPr/>
        </p:nvPicPr>
        <p:blipFill>
          <a:blip r:embed="rId2"/>
          <a:stretch>
            <a:fillRect/>
          </a:stretch>
        </p:blipFill>
        <p:spPr>
          <a:xfrm>
            <a:off x="0" y="0"/>
            <a:ext cx="990600" cy="990600"/>
          </a:xfrm>
          <a:prstGeom prst="rect">
            <a:avLst/>
          </a:prstGeom>
          <a:ln>
            <a:noFill/>
          </a:ln>
          <a:effectLst>
            <a:softEdge rad="112500"/>
          </a:effectLst>
        </p:spPr>
      </p:pic>
      <p:pic>
        <p:nvPicPr>
          <p:cNvPr id="2" name="Immagine 1">
            <a:extLst>
              <a:ext uri="{FF2B5EF4-FFF2-40B4-BE49-F238E27FC236}">
                <a16:creationId xmlns:a16="http://schemas.microsoft.com/office/drawing/2014/main" id="{D994BD25-8405-7C45-8F1C-13C49FED04B4}"/>
              </a:ext>
            </a:extLst>
          </p:cNvPr>
          <p:cNvPicPr>
            <a:picLocks noChangeAspect="1"/>
          </p:cNvPicPr>
          <p:nvPr/>
        </p:nvPicPr>
        <p:blipFill>
          <a:blip r:embed="rId3"/>
          <a:stretch>
            <a:fillRect/>
          </a:stretch>
        </p:blipFill>
        <p:spPr>
          <a:xfrm>
            <a:off x="2123728" y="1489234"/>
            <a:ext cx="5625306" cy="5324142"/>
          </a:xfrm>
          <a:prstGeom prst="rect">
            <a:avLst/>
          </a:prstGeom>
          <a:ln w="12700">
            <a:solidFill>
              <a:schemeClr val="tx1"/>
            </a:solidFill>
          </a:ln>
        </p:spPr>
      </p:pic>
    </p:spTree>
    <p:extLst>
      <p:ext uri="{BB962C8B-B14F-4D97-AF65-F5344CB8AC3E}">
        <p14:creationId xmlns:p14="http://schemas.microsoft.com/office/powerpoint/2010/main" val="1271727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olo 1">
            <a:extLst>
              <a:ext uri="{FF2B5EF4-FFF2-40B4-BE49-F238E27FC236}">
                <a16:creationId xmlns:a16="http://schemas.microsoft.com/office/drawing/2014/main" id="{1E91262A-E232-E64D-921A-A5EC081544CC}"/>
              </a:ext>
            </a:extLst>
          </p:cNvPr>
          <p:cNvSpPr>
            <a:spLocks noGrp="1"/>
          </p:cNvSpPr>
          <p:nvPr>
            <p:ph type="title"/>
          </p:nvPr>
        </p:nvSpPr>
        <p:spPr>
          <a:xfrm>
            <a:off x="1653844" y="228600"/>
            <a:ext cx="6423356" cy="1143000"/>
          </a:xfrm>
          <a:solidFill>
            <a:schemeClr val="bg1"/>
          </a:solidFill>
          <a:ln w="12700">
            <a:solidFill>
              <a:schemeClr val="tx1"/>
            </a:solidFill>
          </a:ln>
        </p:spPr>
        <p:txBody>
          <a:bodyPr>
            <a:normAutofit fontScale="90000"/>
          </a:bodyPr>
          <a:lstStyle/>
          <a:p>
            <a:r>
              <a:rPr lang="en-GB" altLang="it-IT" dirty="0">
                <a:latin typeface="Palatino" pitchFamily="2" charset="77"/>
                <a:ea typeface="Palatino" pitchFamily="2" charset="77"/>
              </a:rPr>
              <a:t>Combining </a:t>
            </a:r>
            <a:r>
              <a:rPr lang="en-GB" altLang="it-IT" i="1" dirty="0" err="1">
                <a:latin typeface="Palatino" pitchFamily="2" charset="77"/>
                <a:ea typeface="Palatino" pitchFamily="2" charset="77"/>
              </a:rPr>
              <a:t>Asaia</a:t>
            </a:r>
            <a:r>
              <a:rPr lang="en-GB" altLang="it-IT" dirty="0">
                <a:latin typeface="Palatino" pitchFamily="2" charset="77"/>
                <a:ea typeface="Palatino" pitchFamily="2" charset="77"/>
              </a:rPr>
              <a:t> and </a:t>
            </a:r>
            <a:r>
              <a:rPr lang="en-GB" altLang="it-IT" i="1" dirty="0">
                <a:latin typeface="Palatino" pitchFamily="2" charset="77"/>
                <a:ea typeface="Palatino" pitchFamily="2" charset="77"/>
              </a:rPr>
              <a:t>Wolbachia</a:t>
            </a:r>
          </a:p>
        </p:txBody>
      </p:sp>
      <p:pic>
        <p:nvPicPr>
          <p:cNvPr id="7" name="Immagine 6">
            <a:extLst>
              <a:ext uri="{FF2B5EF4-FFF2-40B4-BE49-F238E27FC236}">
                <a16:creationId xmlns:a16="http://schemas.microsoft.com/office/drawing/2014/main" id="{4DB5ECBD-D63D-E649-91E7-A47DBC6ABB00}"/>
              </a:ext>
            </a:extLst>
          </p:cNvPr>
          <p:cNvPicPr>
            <a:picLocks noChangeAspect="1"/>
          </p:cNvPicPr>
          <p:nvPr/>
        </p:nvPicPr>
        <p:blipFill>
          <a:blip r:embed="rId2"/>
          <a:stretch>
            <a:fillRect/>
          </a:stretch>
        </p:blipFill>
        <p:spPr>
          <a:xfrm>
            <a:off x="0" y="0"/>
            <a:ext cx="833225" cy="833225"/>
          </a:xfrm>
          <a:prstGeom prst="rect">
            <a:avLst/>
          </a:prstGeom>
          <a:ln>
            <a:noFill/>
          </a:ln>
          <a:effectLst>
            <a:softEdge rad="112500"/>
          </a:effectLst>
        </p:spPr>
      </p:pic>
      <p:pic>
        <p:nvPicPr>
          <p:cNvPr id="2" name="Immagine 1">
            <a:extLst>
              <a:ext uri="{FF2B5EF4-FFF2-40B4-BE49-F238E27FC236}">
                <a16:creationId xmlns:a16="http://schemas.microsoft.com/office/drawing/2014/main" id="{EAA06247-226D-DC4B-AD02-542B66691C58}"/>
              </a:ext>
            </a:extLst>
          </p:cNvPr>
          <p:cNvPicPr>
            <a:picLocks noChangeAspect="1"/>
          </p:cNvPicPr>
          <p:nvPr/>
        </p:nvPicPr>
        <p:blipFill>
          <a:blip r:embed="rId3"/>
          <a:stretch>
            <a:fillRect/>
          </a:stretch>
        </p:blipFill>
        <p:spPr>
          <a:xfrm>
            <a:off x="1297508" y="1559396"/>
            <a:ext cx="6946900" cy="4533900"/>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110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190E71A0-58FC-074A-806E-91068CEF633E}"/>
              </a:ext>
            </a:extLst>
          </p:cNvPr>
          <p:cNvSpPr>
            <a:spLocks noGrp="1"/>
          </p:cNvSpPr>
          <p:nvPr>
            <p:ph type="title"/>
          </p:nvPr>
        </p:nvSpPr>
        <p:spPr>
          <a:xfrm>
            <a:off x="1763688" y="228600"/>
            <a:ext cx="4968552" cy="990600"/>
          </a:xfrm>
          <a:solidFill>
            <a:schemeClr val="bg1"/>
          </a:solidFill>
          <a:ln w="12700">
            <a:solidFill>
              <a:srgbClr val="0070C0"/>
            </a:solidFill>
          </a:ln>
        </p:spPr>
        <p:txBody>
          <a:bodyPr/>
          <a:lstStyle/>
          <a:p>
            <a:r>
              <a:rPr lang="en-US" altLang="it-IT" dirty="0">
                <a:latin typeface="Palatino" pitchFamily="2" charset="77"/>
                <a:ea typeface="Palatino" pitchFamily="2" charset="77"/>
              </a:rPr>
              <a:t>Insect symbiosis </a:t>
            </a:r>
          </a:p>
        </p:txBody>
      </p:sp>
      <p:pic>
        <p:nvPicPr>
          <p:cNvPr id="19459" name="Immagine 5">
            <a:extLst>
              <a:ext uri="{FF2B5EF4-FFF2-40B4-BE49-F238E27FC236}">
                <a16:creationId xmlns:a16="http://schemas.microsoft.com/office/drawing/2014/main" id="{0A878004-FF25-5B46-B458-4AACB4BDC6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208" y="1456896"/>
            <a:ext cx="8848280" cy="42043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BBF65F82-127A-0A4F-800B-D3848E8C0FD7}"/>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73245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egnaposto contenuto 2">
            <a:extLst>
              <a:ext uri="{FF2B5EF4-FFF2-40B4-BE49-F238E27FC236}">
                <a16:creationId xmlns:a16="http://schemas.microsoft.com/office/drawing/2014/main" id="{CE523BC6-670A-7E42-B685-5357E35AC98A}"/>
              </a:ext>
            </a:extLst>
          </p:cNvPr>
          <p:cNvSpPr>
            <a:spLocks noGrp="1"/>
          </p:cNvSpPr>
          <p:nvPr>
            <p:ph idx="1"/>
          </p:nvPr>
        </p:nvSpPr>
        <p:spPr>
          <a:xfrm>
            <a:off x="1043608" y="1524000"/>
            <a:ext cx="2781300" cy="5181600"/>
          </a:xfrm>
          <a:solidFill>
            <a:schemeClr val="bg1"/>
          </a:solidFill>
          <a:ln w="9525">
            <a:solidFill>
              <a:schemeClr val="tx1"/>
            </a:solidFill>
          </a:ln>
        </p:spPr>
        <p:txBody>
          <a:bodyPr>
            <a:normAutofit/>
          </a:bodyPr>
          <a:lstStyle/>
          <a:p>
            <a:pPr>
              <a:lnSpc>
                <a:spcPct val="80000"/>
              </a:lnSpc>
              <a:buFontTx/>
              <a:buNone/>
            </a:pPr>
            <a:r>
              <a:rPr lang="en-US" altLang="it-IT" sz="1700" dirty="0">
                <a:solidFill>
                  <a:srgbClr val="000000"/>
                </a:solidFill>
                <a:latin typeface="Palatino" pitchFamily="2" charset="77"/>
                <a:ea typeface="Palatino" pitchFamily="2" charset="77"/>
              </a:rPr>
              <a:t>One of the problems related to the use of bacteria in the </a:t>
            </a:r>
            <a:r>
              <a:rPr lang="en-US" altLang="it-IT" sz="1700" dirty="0" err="1">
                <a:solidFill>
                  <a:srgbClr val="000000"/>
                </a:solidFill>
                <a:latin typeface="Palatino" pitchFamily="2" charset="77"/>
                <a:ea typeface="Palatino" pitchFamily="2" charset="77"/>
              </a:rPr>
              <a:t>paratransgenic</a:t>
            </a:r>
            <a:r>
              <a:rPr lang="en-US" altLang="it-IT" sz="1700" dirty="0">
                <a:solidFill>
                  <a:srgbClr val="000000"/>
                </a:solidFill>
                <a:latin typeface="Palatino" pitchFamily="2" charset="77"/>
                <a:ea typeface="Palatino" pitchFamily="2" charset="77"/>
              </a:rPr>
              <a:t> control of insect-borne diseases is their potential infectivity and virulence for humans and animals.</a:t>
            </a:r>
          </a:p>
          <a:p>
            <a:pPr>
              <a:lnSpc>
                <a:spcPct val="80000"/>
              </a:lnSpc>
              <a:buFontTx/>
              <a:buNone/>
            </a:pPr>
            <a:r>
              <a:rPr lang="en-US" altLang="it-IT" sz="1700" dirty="0">
                <a:solidFill>
                  <a:srgbClr val="000000"/>
                </a:solidFill>
                <a:latin typeface="Palatino" pitchFamily="2" charset="77"/>
                <a:ea typeface="Palatino" pitchFamily="2" charset="77"/>
              </a:rPr>
              <a:t> </a:t>
            </a:r>
          </a:p>
          <a:p>
            <a:pPr>
              <a:lnSpc>
                <a:spcPct val="80000"/>
              </a:lnSpc>
              <a:buFontTx/>
              <a:buNone/>
            </a:pPr>
            <a:r>
              <a:rPr lang="en-US" altLang="it-IT" sz="1700" dirty="0">
                <a:solidFill>
                  <a:srgbClr val="000000"/>
                </a:solidFill>
                <a:latin typeface="Palatino" pitchFamily="2" charset="77"/>
                <a:ea typeface="Palatino" pitchFamily="2" charset="77"/>
              </a:rPr>
              <a:t>This is particular crucial for bacteria that localize at the level of the salivary gland implying  potential transmission by the mosquito saliva. </a:t>
            </a:r>
          </a:p>
          <a:p>
            <a:pPr>
              <a:lnSpc>
                <a:spcPct val="80000"/>
              </a:lnSpc>
              <a:buFontTx/>
              <a:buNone/>
            </a:pPr>
            <a:endParaRPr lang="en-US" altLang="it-IT" sz="1700" dirty="0">
              <a:solidFill>
                <a:srgbClr val="000000"/>
              </a:solidFill>
              <a:latin typeface="Palatino" pitchFamily="2" charset="77"/>
              <a:ea typeface="Palatino" pitchFamily="2" charset="77"/>
            </a:endParaRPr>
          </a:p>
          <a:p>
            <a:pPr>
              <a:lnSpc>
                <a:spcPct val="80000"/>
              </a:lnSpc>
              <a:buFontTx/>
              <a:buNone/>
            </a:pPr>
            <a:r>
              <a:rPr lang="en-US" altLang="it-IT" sz="1700" dirty="0">
                <a:solidFill>
                  <a:srgbClr val="000000"/>
                </a:solidFill>
                <a:latin typeface="Palatino" pitchFamily="2" charset="77"/>
                <a:ea typeface="Palatino" pitchFamily="2" charset="77"/>
              </a:rPr>
              <a:t>We have studied the “circulation” of </a:t>
            </a:r>
            <a:r>
              <a:rPr lang="en-US" altLang="it-IT" sz="1700" dirty="0" err="1">
                <a:solidFill>
                  <a:srgbClr val="000000"/>
                </a:solidFill>
                <a:latin typeface="Palatino" pitchFamily="2" charset="77"/>
                <a:ea typeface="Palatino" pitchFamily="2" charset="77"/>
              </a:rPr>
              <a:t>Asaia</a:t>
            </a:r>
            <a:r>
              <a:rPr lang="en-US" altLang="it-IT" sz="1700" dirty="0">
                <a:solidFill>
                  <a:srgbClr val="000000"/>
                </a:solidFill>
                <a:latin typeface="Palatino" pitchFamily="2" charset="77"/>
                <a:ea typeface="Palatino" pitchFamily="2" charset="77"/>
              </a:rPr>
              <a:t> within human samples.                    </a:t>
            </a:r>
          </a:p>
          <a:p>
            <a:pPr>
              <a:lnSpc>
                <a:spcPct val="80000"/>
              </a:lnSpc>
              <a:buFontTx/>
              <a:buNone/>
            </a:pPr>
            <a:endParaRPr lang="it-IT" altLang="it-IT" sz="1700" dirty="0">
              <a:latin typeface="Comic Sans MS" panose="030F0902030302020204" pitchFamily="66" charset="0"/>
              <a:ea typeface="ＭＳ Ｐゴシック" panose="020B0600070205080204" pitchFamily="34" charset="-128"/>
            </a:endParaRPr>
          </a:p>
          <a:p>
            <a:pPr>
              <a:lnSpc>
                <a:spcPct val="80000"/>
              </a:lnSpc>
            </a:pPr>
            <a:endParaRPr lang="en-GB" altLang="it-IT" sz="2700" dirty="0">
              <a:ea typeface="ＭＳ Ｐゴシック" panose="020B0600070205080204" pitchFamily="34" charset="-128"/>
            </a:endParaRPr>
          </a:p>
        </p:txBody>
      </p:sp>
      <p:pic>
        <p:nvPicPr>
          <p:cNvPr id="50179" name="Immagine 3">
            <a:extLst>
              <a:ext uri="{FF2B5EF4-FFF2-40B4-BE49-F238E27FC236}">
                <a16:creationId xmlns:a16="http://schemas.microsoft.com/office/drawing/2014/main" id="{31013803-BE8C-7D49-BDB3-AC875A51A741}"/>
              </a:ext>
            </a:extLst>
          </p:cNvPr>
          <p:cNvPicPr>
            <a:picLocks noChangeAspect="1"/>
          </p:cNvPicPr>
          <p:nvPr/>
        </p:nvPicPr>
        <p:blipFill>
          <a:blip r:embed="rId2"/>
          <a:srcRect/>
          <a:stretch>
            <a:fillRect/>
          </a:stretch>
        </p:blipFill>
        <p:spPr bwMode="auto">
          <a:xfrm>
            <a:off x="3995936" y="2360738"/>
            <a:ext cx="5014912" cy="42259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8068" name="Titolo 6">
            <a:extLst>
              <a:ext uri="{FF2B5EF4-FFF2-40B4-BE49-F238E27FC236}">
                <a16:creationId xmlns:a16="http://schemas.microsoft.com/office/drawing/2014/main" id="{DBBA8CD3-2098-DF4C-A173-325063C828B4}"/>
              </a:ext>
            </a:extLst>
          </p:cNvPr>
          <p:cNvSpPr>
            <a:spLocks noGrp="1"/>
          </p:cNvSpPr>
          <p:nvPr>
            <p:ph type="title"/>
          </p:nvPr>
        </p:nvSpPr>
        <p:spPr>
          <a:xfrm>
            <a:off x="1143000" y="304800"/>
            <a:ext cx="7770168" cy="1143000"/>
          </a:xfrm>
          <a:solidFill>
            <a:schemeClr val="bg1"/>
          </a:solidFill>
          <a:ln w="12700">
            <a:solidFill>
              <a:schemeClr val="tx1"/>
            </a:solidFill>
          </a:ln>
        </p:spPr>
        <p:txBody>
          <a:bodyPr>
            <a:normAutofit/>
          </a:bodyPr>
          <a:lstStyle/>
          <a:p>
            <a:r>
              <a:rPr lang="en-US" altLang="it-IT" sz="3600" i="1" dirty="0" err="1">
                <a:solidFill>
                  <a:schemeClr val="tx1"/>
                </a:solidFill>
                <a:latin typeface="Palatino" pitchFamily="2" charset="77"/>
                <a:ea typeface="Palatino" pitchFamily="2" charset="77"/>
              </a:rPr>
              <a:t>Asaia</a:t>
            </a:r>
            <a:r>
              <a:rPr lang="en-US" altLang="it-IT" sz="3600" dirty="0">
                <a:solidFill>
                  <a:schemeClr val="tx1"/>
                </a:solidFill>
                <a:latin typeface="Palatino" pitchFamily="2" charset="77"/>
                <a:ea typeface="Palatino" pitchFamily="2" charset="77"/>
              </a:rPr>
              <a:t> circulation in human samples</a:t>
            </a:r>
            <a:endParaRPr lang="en-GB" altLang="it-IT" sz="3600" dirty="0">
              <a:latin typeface="Palatino" pitchFamily="2" charset="77"/>
              <a:ea typeface="Palatino" pitchFamily="2" charset="77"/>
            </a:endParaRPr>
          </a:p>
        </p:txBody>
      </p:sp>
      <p:sp>
        <p:nvSpPr>
          <p:cNvPr id="88069" name="CasellaDiTesto 7">
            <a:extLst>
              <a:ext uri="{FF2B5EF4-FFF2-40B4-BE49-F238E27FC236}">
                <a16:creationId xmlns:a16="http://schemas.microsoft.com/office/drawing/2014/main" id="{842AF67D-8615-8442-913F-C95F653EC834}"/>
              </a:ext>
            </a:extLst>
          </p:cNvPr>
          <p:cNvSpPr txBox="1">
            <a:spLocks noChangeArrowheads="1"/>
          </p:cNvSpPr>
          <p:nvPr/>
        </p:nvSpPr>
        <p:spPr bwMode="auto">
          <a:xfrm>
            <a:off x="6934200" y="6553200"/>
            <a:ext cx="1474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1400">
                <a:solidFill>
                  <a:srgbClr val="FFFFFF"/>
                </a:solidFill>
                <a:latin typeface="Comic Sans MS" panose="030F0902030302020204" pitchFamily="66" charset="0"/>
              </a:rPr>
              <a:t>Epis et al, 2012</a:t>
            </a:r>
          </a:p>
        </p:txBody>
      </p:sp>
      <p:pic>
        <p:nvPicPr>
          <p:cNvPr id="6" name="Immagine 5">
            <a:extLst>
              <a:ext uri="{FF2B5EF4-FFF2-40B4-BE49-F238E27FC236}">
                <a16:creationId xmlns:a16="http://schemas.microsoft.com/office/drawing/2014/main" id="{FA29F90D-3ED8-084E-97EB-B53B98504FE9}"/>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887362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contenuto 2">
            <a:extLst>
              <a:ext uri="{FF2B5EF4-FFF2-40B4-BE49-F238E27FC236}">
                <a16:creationId xmlns:a16="http://schemas.microsoft.com/office/drawing/2014/main" id="{679791B0-914C-964E-9B15-5492D3EA79FC}"/>
              </a:ext>
            </a:extLst>
          </p:cNvPr>
          <p:cNvSpPr>
            <a:spLocks noGrp="1"/>
          </p:cNvSpPr>
          <p:nvPr>
            <p:ph idx="1"/>
          </p:nvPr>
        </p:nvSpPr>
        <p:spPr>
          <a:xfrm>
            <a:off x="1187624" y="2286000"/>
            <a:ext cx="7515944" cy="4167336"/>
          </a:xfrm>
          <a:solidFill>
            <a:schemeClr val="bg1"/>
          </a:solidFill>
          <a:ln w="12700">
            <a:solidFill>
              <a:schemeClr val="tx1"/>
            </a:solidFill>
          </a:ln>
        </p:spPr>
        <p:txBody>
          <a:bodyPr/>
          <a:lstStyle/>
          <a:p>
            <a:pPr>
              <a:buFontTx/>
              <a:buNone/>
            </a:pPr>
            <a:r>
              <a:rPr lang="en-US" altLang="it-IT" sz="2800" dirty="0">
                <a:solidFill>
                  <a:srgbClr val="000000"/>
                </a:solidFill>
                <a:latin typeface="Palatino" pitchFamily="2" charset="77"/>
                <a:ea typeface="Palatino" pitchFamily="2" charset="77"/>
              </a:rPr>
              <a:t>This data coupled with the fact that </a:t>
            </a:r>
            <a:r>
              <a:rPr lang="en-US" altLang="it-IT" sz="2800" i="1" dirty="0" err="1">
                <a:solidFill>
                  <a:srgbClr val="000000"/>
                </a:solidFill>
                <a:latin typeface="Palatino" pitchFamily="2" charset="77"/>
                <a:ea typeface="Palatino" pitchFamily="2" charset="77"/>
              </a:rPr>
              <a:t>Asaia</a:t>
            </a:r>
            <a:r>
              <a:rPr lang="en-US" altLang="it-IT" sz="2800" i="1" dirty="0">
                <a:solidFill>
                  <a:srgbClr val="000000"/>
                </a:solidFill>
                <a:latin typeface="Palatino" pitchFamily="2" charset="77"/>
                <a:ea typeface="Palatino" pitchFamily="2" charset="77"/>
              </a:rPr>
              <a:t> </a:t>
            </a:r>
            <a:r>
              <a:rPr lang="en-US" altLang="it-IT" sz="2800" dirty="0">
                <a:solidFill>
                  <a:srgbClr val="000000"/>
                </a:solidFill>
                <a:latin typeface="Palatino" pitchFamily="2" charset="77"/>
                <a:ea typeface="Palatino" pitchFamily="2" charset="77"/>
              </a:rPr>
              <a:t>has been found in tropical flowers (now quite widespread like for instance the plumbago tree), in grapevine, in glutinous fermented rice and in insects </a:t>
            </a:r>
            <a:r>
              <a:rPr lang="en-US" altLang="it-IT" sz="2800" dirty="0">
                <a:solidFill>
                  <a:srgbClr val="FF0000"/>
                </a:solidFill>
                <a:latin typeface="Palatino" pitchFamily="2" charset="77"/>
                <a:ea typeface="Palatino" pitchFamily="2" charset="77"/>
              </a:rPr>
              <a:t>is a strong evidence that </a:t>
            </a:r>
            <a:r>
              <a:rPr lang="en-US" altLang="it-IT" sz="2800" i="1" dirty="0" err="1">
                <a:solidFill>
                  <a:srgbClr val="FF0000"/>
                </a:solidFill>
                <a:latin typeface="Palatino" pitchFamily="2" charset="77"/>
                <a:ea typeface="Palatino" pitchFamily="2" charset="77"/>
              </a:rPr>
              <a:t>Asaia</a:t>
            </a:r>
            <a:r>
              <a:rPr lang="en-US" altLang="it-IT" sz="2800" i="1" dirty="0">
                <a:solidFill>
                  <a:srgbClr val="FF0000"/>
                </a:solidFill>
                <a:latin typeface="Palatino" pitchFamily="2" charset="77"/>
                <a:ea typeface="Palatino" pitchFamily="2" charset="77"/>
              </a:rPr>
              <a:t> </a:t>
            </a:r>
            <a:r>
              <a:rPr lang="en-US" altLang="it-IT" sz="2800" dirty="0">
                <a:solidFill>
                  <a:srgbClr val="FF0000"/>
                </a:solidFill>
                <a:latin typeface="Palatino" pitchFamily="2" charset="77"/>
                <a:ea typeface="Palatino" pitchFamily="2" charset="77"/>
              </a:rPr>
              <a:t>is most likely a non-pathogenic bacterium </a:t>
            </a:r>
            <a:r>
              <a:rPr lang="en-US" altLang="it-IT" sz="2800" dirty="0">
                <a:solidFill>
                  <a:srgbClr val="000000"/>
                </a:solidFill>
                <a:latin typeface="Palatino" pitchFamily="2" charset="77"/>
                <a:ea typeface="Palatino" pitchFamily="2" charset="77"/>
              </a:rPr>
              <a:t>(none of the known acetic acid bacteria has thus far been shown to be pathogenic).</a:t>
            </a:r>
            <a:endParaRPr lang="it-IT" altLang="it-IT" sz="2800" dirty="0">
              <a:solidFill>
                <a:srgbClr val="000000"/>
              </a:solidFill>
              <a:latin typeface="Palatino" pitchFamily="2" charset="77"/>
              <a:ea typeface="Palatino" pitchFamily="2" charset="77"/>
            </a:endParaRPr>
          </a:p>
          <a:p>
            <a:pPr>
              <a:buFontTx/>
              <a:buNone/>
            </a:pPr>
            <a:endParaRPr lang="it-IT" altLang="it-IT" sz="2000" dirty="0">
              <a:latin typeface="Comic Sans MS" panose="030F0902030302020204" pitchFamily="66" charset="0"/>
              <a:ea typeface="ＭＳ Ｐゴシック" panose="020B0600070205080204" pitchFamily="34" charset="-128"/>
            </a:endParaRPr>
          </a:p>
          <a:p>
            <a:endParaRPr lang="en-GB" altLang="it-IT" dirty="0">
              <a:ea typeface="ＭＳ Ｐゴシック" panose="020B0600070205080204" pitchFamily="34" charset="-128"/>
            </a:endParaRPr>
          </a:p>
        </p:txBody>
      </p:sp>
      <p:sp>
        <p:nvSpPr>
          <p:cNvPr id="89091" name="Titolo 3">
            <a:extLst>
              <a:ext uri="{FF2B5EF4-FFF2-40B4-BE49-F238E27FC236}">
                <a16:creationId xmlns:a16="http://schemas.microsoft.com/office/drawing/2014/main" id="{B90DA031-244A-9A47-8734-12DDF102CCDD}"/>
              </a:ext>
            </a:extLst>
          </p:cNvPr>
          <p:cNvSpPr>
            <a:spLocks noGrp="1"/>
          </p:cNvSpPr>
          <p:nvPr>
            <p:ph type="title"/>
          </p:nvPr>
        </p:nvSpPr>
        <p:spPr>
          <a:xfrm>
            <a:off x="899592" y="609600"/>
            <a:ext cx="8092008" cy="1143000"/>
          </a:xfrm>
          <a:solidFill>
            <a:schemeClr val="bg1"/>
          </a:solidFill>
          <a:ln w="9525">
            <a:solidFill>
              <a:schemeClr val="tx1"/>
            </a:solidFill>
          </a:ln>
        </p:spPr>
        <p:txBody>
          <a:bodyPr>
            <a:normAutofit fontScale="90000"/>
          </a:bodyPr>
          <a:lstStyle/>
          <a:p>
            <a:r>
              <a:rPr lang="en-US" altLang="it-IT" i="1" dirty="0" err="1">
                <a:solidFill>
                  <a:srgbClr val="000000"/>
                </a:solidFill>
                <a:latin typeface="Palatino" pitchFamily="2" charset="77"/>
                <a:ea typeface="Palatino" pitchFamily="2" charset="77"/>
              </a:rPr>
              <a:t>Asaia</a:t>
            </a:r>
            <a:r>
              <a:rPr lang="en-US" altLang="it-IT" dirty="0">
                <a:solidFill>
                  <a:srgbClr val="000000"/>
                </a:solidFill>
                <a:latin typeface="Palatino" pitchFamily="2" charset="77"/>
                <a:ea typeface="Palatino" pitchFamily="2" charset="77"/>
              </a:rPr>
              <a:t> circulation in human samples</a:t>
            </a:r>
            <a:r>
              <a:rPr lang="it-IT" altLang="it-IT" dirty="0">
                <a:solidFill>
                  <a:srgbClr val="000000"/>
                </a:solidFill>
                <a:latin typeface="Palatino" pitchFamily="2" charset="77"/>
                <a:ea typeface="Palatino" pitchFamily="2" charset="77"/>
              </a:rPr>
              <a:t> </a:t>
            </a:r>
            <a:endParaRPr lang="en-GB" altLang="it-IT" dirty="0">
              <a:solidFill>
                <a:srgbClr val="000000"/>
              </a:solidFill>
              <a:latin typeface="Palatino" pitchFamily="2" charset="77"/>
              <a:ea typeface="Palatino" pitchFamily="2" charset="77"/>
            </a:endParaRPr>
          </a:p>
        </p:txBody>
      </p:sp>
      <p:pic>
        <p:nvPicPr>
          <p:cNvPr id="4" name="Immagine 3">
            <a:extLst>
              <a:ext uri="{FF2B5EF4-FFF2-40B4-BE49-F238E27FC236}">
                <a16:creationId xmlns:a16="http://schemas.microsoft.com/office/drawing/2014/main" id="{39A9F9F9-99E7-5947-A2F6-DDEBB55ACDCB}"/>
              </a:ext>
            </a:extLst>
          </p:cNvPr>
          <p:cNvPicPr>
            <a:picLocks noChangeAspect="1"/>
          </p:cNvPicPr>
          <p:nvPr/>
        </p:nvPicPr>
        <p:blipFill>
          <a:blip r:embed="rId2"/>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955569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9433B-A55A-3042-BF67-F839574690CC}"/>
              </a:ext>
            </a:extLst>
          </p:cNvPr>
          <p:cNvSpPr>
            <a:spLocks noGrp="1"/>
          </p:cNvSpPr>
          <p:nvPr>
            <p:ph type="title"/>
          </p:nvPr>
        </p:nvSpPr>
        <p:spPr>
          <a:xfrm>
            <a:off x="1547664" y="76200"/>
            <a:ext cx="7139136" cy="1143000"/>
          </a:xfrm>
          <a:solidFill>
            <a:schemeClr val="bg1"/>
          </a:solidFill>
          <a:ln w="12700">
            <a:solidFill>
              <a:schemeClr val="tx1"/>
            </a:solidFill>
          </a:ln>
        </p:spPr>
        <p:txBody>
          <a:bodyPr/>
          <a:lstStyle/>
          <a:p>
            <a:r>
              <a:rPr lang="en-GB" altLang="it-IT" sz="3200" b="1" dirty="0">
                <a:solidFill>
                  <a:schemeClr val="tx1"/>
                </a:solidFill>
                <a:effectLst>
                  <a:outerShdw blurRad="38100" dist="38100" dir="2700000" algn="tl">
                    <a:srgbClr val="C0C0C0"/>
                  </a:outerShdw>
                </a:effectLst>
                <a:latin typeface="Palatino" pitchFamily="2" charset="77"/>
                <a:ea typeface="Palatino" pitchFamily="2" charset="77"/>
              </a:rPr>
              <a:t>Ethical issues</a:t>
            </a:r>
            <a:endParaRPr lang="en-GB" altLang="it-IT" dirty="0">
              <a:latin typeface="Palatino" pitchFamily="2" charset="77"/>
              <a:ea typeface="Palatino" pitchFamily="2" charset="77"/>
            </a:endParaRPr>
          </a:p>
        </p:txBody>
      </p:sp>
      <p:sp>
        <p:nvSpPr>
          <p:cNvPr id="91139" name="CasellaDiTesto 3">
            <a:extLst>
              <a:ext uri="{FF2B5EF4-FFF2-40B4-BE49-F238E27FC236}">
                <a16:creationId xmlns:a16="http://schemas.microsoft.com/office/drawing/2014/main" id="{BC6511F8-5350-0140-8C00-E1DD7B31968D}"/>
              </a:ext>
            </a:extLst>
          </p:cNvPr>
          <p:cNvSpPr txBox="1">
            <a:spLocks noChangeArrowheads="1"/>
          </p:cNvSpPr>
          <p:nvPr/>
        </p:nvSpPr>
        <p:spPr bwMode="auto">
          <a:xfrm>
            <a:off x="2425474" y="2028825"/>
            <a:ext cx="5746925" cy="4801314"/>
          </a:xfrm>
          <a:prstGeom prst="rect">
            <a:avLst/>
          </a:prstGeom>
          <a:solidFill>
            <a:schemeClr val="bg1"/>
          </a:solidFill>
          <a:ln w="12700">
            <a:solidFill>
              <a:schemeClr val="tx1"/>
            </a:solid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itchFamily="2" charset="2"/>
              <a:buChar char="ü"/>
            </a:pPr>
            <a:r>
              <a:rPr lang="en-GB" altLang="it-IT" sz="1800" dirty="0">
                <a:latin typeface="Palatino" pitchFamily="2" charset="77"/>
                <a:ea typeface="Palatino" pitchFamily="2" charset="77"/>
              </a:rPr>
              <a:t>Consequently, we have performed a pilot study in Burkina Faso to explore the perspectives of Burkinabè citizens and of national and government organisations familiar with </a:t>
            </a:r>
            <a:r>
              <a:rPr lang="en-GB" altLang="it-IT" sz="1800" dirty="0" err="1">
                <a:latin typeface="Palatino" pitchFamily="2" charset="77"/>
                <a:ea typeface="Palatino" pitchFamily="2" charset="77"/>
              </a:rPr>
              <a:t>Bt</a:t>
            </a:r>
            <a:r>
              <a:rPr lang="en-GB" altLang="it-IT" sz="1800" dirty="0">
                <a:latin typeface="Palatino" pitchFamily="2" charset="77"/>
                <a:ea typeface="Palatino" pitchFamily="2" charset="77"/>
              </a:rPr>
              <a:t> cotton to gauge </a:t>
            </a:r>
            <a:r>
              <a:rPr lang="en-GB" altLang="it-IT" sz="1800" dirty="0" err="1">
                <a:latin typeface="Palatino" pitchFamily="2" charset="77"/>
                <a:ea typeface="Palatino" pitchFamily="2" charset="77"/>
              </a:rPr>
              <a:t>paratransgenesis</a:t>
            </a:r>
            <a:r>
              <a:rPr lang="en-GB" altLang="it-IT" sz="1800" dirty="0">
                <a:latin typeface="Palatino" pitchFamily="2" charset="77"/>
                <a:ea typeface="Palatino" pitchFamily="2" charset="77"/>
              </a:rPr>
              <a:t> receptiveness </a:t>
            </a:r>
            <a:endParaRPr lang="en-US" altLang="it-IT" sz="1800" dirty="0">
              <a:latin typeface="Palatino" pitchFamily="2" charset="77"/>
              <a:ea typeface="Palatino" pitchFamily="2" charset="77"/>
            </a:endParaRPr>
          </a:p>
          <a:p>
            <a:pPr eaLnBrk="1" hangingPunct="1">
              <a:buFont typeface="Wingdings" pitchFamily="2" charset="2"/>
              <a:buChar char="ü"/>
            </a:pPr>
            <a:endParaRPr lang="en-US" altLang="it-IT" sz="1800" dirty="0">
              <a:latin typeface="Palatino" pitchFamily="2" charset="77"/>
              <a:ea typeface="Palatino" pitchFamily="2" charset="77"/>
            </a:endParaRPr>
          </a:p>
          <a:p>
            <a:pPr eaLnBrk="1" hangingPunct="1">
              <a:buFont typeface="Wingdings" pitchFamily="2" charset="2"/>
              <a:buChar char="ü"/>
            </a:pPr>
            <a:endParaRPr lang="en-US" altLang="it-IT" sz="1800" dirty="0">
              <a:latin typeface="Palatino" pitchFamily="2" charset="77"/>
              <a:ea typeface="Palatino" pitchFamily="2" charset="77"/>
            </a:endParaRPr>
          </a:p>
          <a:p>
            <a:pPr eaLnBrk="1" hangingPunct="1">
              <a:buFont typeface="Wingdings" pitchFamily="2" charset="2"/>
              <a:buChar char="ü"/>
            </a:pPr>
            <a:endParaRPr lang="en-US" altLang="it-IT" sz="1800" dirty="0">
              <a:latin typeface="Palatino" pitchFamily="2" charset="77"/>
              <a:ea typeface="Palatino" pitchFamily="2" charset="77"/>
            </a:endParaRPr>
          </a:p>
          <a:p>
            <a:pPr eaLnBrk="1" hangingPunct="1">
              <a:buFont typeface="Wingdings" pitchFamily="2" charset="2"/>
              <a:buChar char="ü"/>
            </a:pPr>
            <a:endParaRPr lang="en-US" altLang="it-IT" sz="1800" dirty="0">
              <a:latin typeface="Palatino" pitchFamily="2" charset="77"/>
              <a:ea typeface="Palatino" pitchFamily="2" charset="77"/>
            </a:endParaRPr>
          </a:p>
          <a:p>
            <a:pPr eaLnBrk="1" hangingPunct="1">
              <a:buFont typeface="Wingdings" pitchFamily="2" charset="2"/>
              <a:buChar char="ü"/>
            </a:pPr>
            <a:endParaRPr lang="en-US" altLang="it-IT" sz="1800" dirty="0">
              <a:latin typeface="Palatino" pitchFamily="2" charset="77"/>
              <a:ea typeface="Palatino" pitchFamily="2" charset="77"/>
            </a:endParaRPr>
          </a:p>
          <a:p>
            <a:pPr eaLnBrk="1" hangingPunct="1">
              <a:buFont typeface="Wingdings" pitchFamily="2" charset="2"/>
              <a:buChar char="ü"/>
            </a:pPr>
            <a:endParaRPr lang="en-US" altLang="it-IT" sz="1800" dirty="0">
              <a:latin typeface="Palatino" pitchFamily="2" charset="77"/>
              <a:ea typeface="Palatino" pitchFamily="2" charset="77"/>
            </a:endParaRPr>
          </a:p>
          <a:p>
            <a:pPr eaLnBrk="1" hangingPunct="1">
              <a:buFont typeface="Wingdings" pitchFamily="2" charset="2"/>
              <a:buChar char="ü"/>
            </a:pPr>
            <a:r>
              <a:rPr lang="en-GB" altLang="it-IT" sz="1800" dirty="0">
                <a:latin typeface="Palatino" pitchFamily="2" charset="77"/>
                <a:ea typeface="Palatino" pitchFamily="2" charset="77"/>
              </a:rPr>
              <a:t>We aim to progress this approach in Burkina </a:t>
            </a:r>
            <a:r>
              <a:rPr lang="en-GB" altLang="it-IT" sz="1800" dirty="0" err="1">
                <a:latin typeface="Palatino" pitchFamily="2" charset="77"/>
                <a:ea typeface="Palatino" pitchFamily="2" charset="77"/>
              </a:rPr>
              <a:t>faso</a:t>
            </a:r>
            <a:r>
              <a:rPr lang="en-GB" altLang="it-IT" sz="1800" dirty="0">
                <a:latin typeface="Palatino" pitchFamily="2" charset="77"/>
                <a:ea typeface="Palatino" pitchFamily="2" charset="77"/>
              </a:rPr>
              <a:t> and extend it to other African (i.e. Mali, Ghana) and Asian countries (i.e. Laos) in endemic region for MBD to properly address all the concerns related to the release of </a:t>
            </a:r>
            <a:r>
              <a:rPr lang="en-GB" altLang="it-IT" sz="1800" dirty="0" err="1">
                <a:latin typeface="Palatino" pitchFamily="2" charset="77"/>
                <a:ea typeface="Palatino" pitchFamily="2" charset="77"/>
              </a:rPr>
              <a:t>paratransgenic</a:t>
            </a:r>
            <a:r>
              <a:rPr lang="en-GB" altLang="it-IT" sz="1800" dirty="0">
                <a:latin typeface="Palatino" pitchFamily="2" charset="77"/>
                <a:ea typeface="Palatino" pitchFamily="2" charset="77"/>
              </a:rPr>
              <a:t> mosquitoes in field.</a:t>
            </a:r>
            <a:r>
              <a:rPr lang="it-IT" altLang="it-IT" sz="1800" dirty="0">
                <a:latin typeface="Palatino" pitchFamily="2" charset="77"/>
                <a:ea typeface="Palatino" pitchFamily="2" charset="77"/>
              </a:rPr>
              <a:t> </a:t>
            </a:r>
            <a:endParaRPr lang="en-GB" altLang="it-IT" sz="1800" dirty="0">
              <a:latin typeface="Palatino" pitchFamily="2" charset="77"/>
              <a:ea typeface="Palatino" pitchFamily="2" charset="77"/>
            </a:endParaRPr>
          </a:p>
          <a:p>
            <a:pPr eaLnBrk="1" hangingPunct="1">
              <a:buFont typeface="Wingdings" pitchFamily="2" charset="2"/>
              <a:buChar char="ü"/>
            </a:pPr>
            <a:endParaRPr lang="en-GB" altLang="it-IT" sz="1800" dirty="0">
              <a:latin typeface="Palatino" pitchFamily="2" charset="77"/>
              <a:ea typeface="Palatino" pitchFamily="2" charset="77"/>
            </a:endParaRPr>
          </a:p>
        </p:txBody>
      </p:sp>
      <p:pic>
        <p:nvPicPr>
          <p:cNvPr id="5" name="Immagine 4">
            <a:extLst>
              <a:ext uri="{FF2B5EF4-FFF2-40B4-BE49-F238E27FC236}">
                <a16:creationId xmlns:a16="http://schemas.microsoft.com/office/drawing/2014/main" id="{BDF1BFF6-E7FE-A34F-A911-1AAC54A95DD8}"/>
              </a:ext>
            </a:extLst>
          </p:cNvPr>
          <p:cNvPicPr>
            <a:picLocks noChangeAspect="1"/>
          </p:cNvPicPr>
          <p:nvPr/>
        </p:nvPicPr>
        <p:blipFill>
          <a:blip r:embed="rId2"/>
          <a:stretch>
            <a:fillRect/>
          </a:stretch>
        </p:blipFill>
        <p:spPr>
          <a:xfrm>
            <a:off x="4013080" y="3581400"/>
            <a:ext cx="2327286" cy="1143000"/>
          </a:xfrm>
          <a:prstGeom prst="rect">
            <a:avLst/>
          </a:prstGeom>
          <a:solidFill>
            <a:schemeClr val="bg1"/>
          </a:solidFill>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magine 5">
            <a:extLst>
              <a:ext uri="{FF2B5EF4-FFF2-40B4-BE49-F238E27FC236}">
                <a16:creationId xmlns:a16="http://schemas.microsoft.com/office/drawing/2014/main" id="{03294D81-96F4-754A-8C02-BD5310C955DA}"/>
              </a:ext>
            </a:extLst>
          </p:cNvPr>
          <p:cNvPicPr>
            <a:picLocks noChangeAspect="1"/>
          </p:cNvPicPr>
          <p:nvPr/>
        </p:nvPicPr>
        <p:blipFill>
          <a:blip r:embed="rId3"/>
          <a:stretch>
            <a:fillRect/>
          </a:stretch>
        </p:blipFill>
        <p:spPr>
          <a:xfrm>
            <a:off x="131260" y="0"/>
            <a:ext cx="859340" cy="990600"/>
          </a:xfrm>
          <a:prstGeom prst="rect">
            <a:avLst/>
          </a:prstGeom>
          <a:solidFill>
            <a:schemeClr val="bg1"/>
          </a:solidFill>
          <a:ln w="12700">
            <a:solidFill>
              <a:schemeClr val="tx1"/>
            </a:solidFill>
          </a:ln>
          <a:effectLst>
            <a:softEdge rad="112500"/>
          </a:effectLst>
        </p:spPr>
      </p:pic>
    </p:spTree>
    <p:extLst>
      <p:ext uri="{BB962C8B-B14F-4D97-AF65-F5344CB8AC3E}">
        <p14:creationId xmlns:p14="http://schemas.microsoft.com/office/powerpoint/2010/main" val="2704688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asellaDiTesto 4">
            <a:extLst>
              <a:ext uri="{FF2B5EF4-FFF2-40B4-BE49-F238E27FC236}">
                <a16:creationId xmlns:a16="http://schemas.microsoft.com/office/drawing/2014/main" id="{6A3D3E1D-87DF-CB48-90A2-E868F8446429}"/>
              </a:ext>
            </a:extLst>
          </p:cNvPr>
          <p:cNvSpPr txBox="1">
            <a:spLocks noChangeArrowheads="1"/>
          </p:cNvSpPr>
          <p:nvPr/>
        </p:nvSpPr>
        <p:spPr bwMode="auto">
          <a:xfrm>
            <a:off x="1331640" y="152400"/>
            <a:ext cx="7440613" cy="523875"/>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i="1" dirty="0" err="1">
                <a:latin typeface="Palatino" pitchFamily="2" charset="77"/>
              </a:rPr>
              <a:t>Asaia</a:t>
            </a:r>
            <a:r>
              <a:rPr lang="it-IT" altLang="it-IT" sz="2800" dirty="0">
                <a:latin typeface="Palatino" pitchFamily="2" charset="77"/>
              </a:rPr>
              <a:t> </a:t>
            </a:r>
            <a:r>
              <a:rPr lang="it-IT" altLang="it-IT" sz="2800" dirty="0" err="1">
                <a:latin typeface="Palatino" pitchFamily="2" charset="77"/>
              </a:rPr>
              <a:t>may</a:t>
            </a:r>
            <a:r>
              <a:rPr lang="it-IT" altLang="it-IT" sz="2800" dirty="0">
                <a:latin typeface="Palatino" pitchFamily="2" charset="77"/>
              </a:rPr>
              <a:t> </a:t>
            </a:r>
            <a:r>
              <a:rPr lang="it-IT" altLang="it-IT" sz="2800" dirty="0" err="1">
                <a:latin typeface="Palatino" pitchFamily="2" charset="77"/>
              </a:rPr>
              <a:t>stimulate</a:t>
            </a:r>
            <a:r>
              <a:rPr lang="it-IT" altLang="it-IT" sz="2800" dirty="0">
                <a:latin typeface="Palatino" pitchFamily="2" charset="77"/>
              </a:rPr>
              <a:t> </a:t>
            </a:r>
            <a:r>
              <a:rPr lang="it-IT" altLang="it-IT" sz="2800" dirty="0" err="1">
                <a:latin typeface="Palatino" pitchFamily="2" charset="77"/>
              </a:rPr>
              <a:t>host</a:t>
            </a:r>
            <a:r>
              <a:rPr lang="it-IT" altLang="it-IT" sz="2800" dirty="0">
                <a:latin typeface="Palatino" pitchFamily="2" charset="77"/>
              </a:rPr>
              <a:t> immune </a:t>
            </a:r>
            <a:r>
              <a:rPr lang="it-IT" altLang="it-IT" sz="2800" dirty="0" err="1">
                <a:latin typeface="Palatino" pitchFamily="2" charset="77"/>
              </a:rPr>
              <a:t>response</a:t>
            </a:r>
            <a:r>
              <a:rPr lang="it-IT" altLang="it-IT" sz="2800" dirty="0">
                <a:latin typeface="Palatino" pitchFamily="2" charset="77"/>
              </a:rPr>
              <a:t> </a:t>
            </a:r>
          </a:p>
        </p:txBody>
      </p:sp>
      <p:pic>
        <p:nvPicPr>
          <p:cNvPr id="94211" name="Immagine 4">
            <a:extLst>
              <a:ext uri="{FF2B5EF4-FFF2-40B4-BE49-F238E27FC236}">
                <a16:creationId xmlns:a16="http://schemas.microsoft.com/office/drawing/2014/main" id="{CB9F14DC-7D8A-B248-962C-41C11953E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1794" y="1752600"/>
            <a:ext cx="6878638" cy="3473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7B481BFF-7AA6-7C48-83C6-366CEA54D6CB}"/>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4096543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asellaDiTesto 11">
            <a:extLst>
              <a:ext uri="{FF2B5EF4-FFF2-40B4-BE49-F238E27FC236}">
                <a16:creationId xmlns:a16="http://schemas.microsoft.com/office/drawing/2014/main" id="{41F4573D-EE23-BF46-AB3D-334BD9A2A32E}"/>
              </a:ext>
            </a:extLst>
          </p:cNvPr>
          <p:cNvSpPr txBox="1">
            <a:spLocks noChangeArrowheads="1"/>
          </p:cNvSpPr>
          <p:nvPr/>
        </p:nvSpPr>
        <p:spPr bwMode="auto">
          <a:xfrm>
            <a:off x="1644352" y="76200"/>
            <a:ext cx="6096000" cy="1570038"/>
          </a:xfrm>
          <a:prstGeom prst="rect">
            <a:avLst/>
          </a:prstGeom>
          <a:solidFill>
            <a:srgbClr val="FFFFFF"/>
          </a:solidFill>
          <a:ln w="31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200" i="1" dirty="0" err="1">
                <a:latin typeface="Palatino" pitchFamily="2" charset="77"/>
                <a:ea typeface="Palatino" pitchFamily="2" charset="77"/>
              </a:rPr>
              <a:t>Asaia</a:t>
            </a:r>
            <a:r>
              <a:rPr lang="it-IT" altLang="it-IT" sz="3200" dirty="0">
                <a:latin typeface="Palatino" pitchFamily="2" charset="77"/>
                <a:ea typeface="Palatino" pitchFamily="2" charset="77"/>
              </a:rPr>
              <a:t> </a:t>
            </a:r>
            <a:r>
              <a:rPr lang="it-IT" altLang="it-IT" sz="3200" dirty="0" err="1">
                <a:latin typeface="Palatino" pitchFamily="2" charset="77"/>
                <a:ea typeface="Palatino" pitchFamily="2" charset="77"/>
              </a:rPr>
              <a:t>activates</a:t>
            </a:r>
            <a:r>
              <a:rPr lang="it-IT" altLang="it-IT" sz="3200" dirty="0">
                <a:latin typeface="Palatino" pitchFamily="2" charset="77"/>
                <a:ea typeface="Palatino" pitchFamily="2" charset="77"/>
              </a:rPr>
              <a:t> immune </a:t>
            </a:r>
            <a:r>
              <a:rPr lang="it-IT" altLang="it-IT" sz="3200" dirty="0" err="1">
                <a:latin typeface="Palatino" pitchFamily="2" charset="77"/>
                <a:ea typeface="Palatino" pitchFamily="2" charset="77"/>
              </a:rPr>
              <a:t>genes</a:t>
            </a:r>
            <a:r>
              <a:rPr lang="it-IT" altLang="it-IT" sz="3200" dirty="0">
                <a:latin typeface="Palatino" pitchFamily="2" charset="77"/>
                <a:ea typeface="Palatino" pitchFamily="2" charset="77"/>
              </a:rPr>
              <a:t> in mosquito </a:t>
            </a:r>
            <a:r>
              <a:rPr lang="it-IT" altLang="it-IT" sz="3200" dirty="0" err="1">
                <a:latin typeface="Palatino" pitchFamily="2" charset="77"/>
                <a:ea typeface="Palatino" pitchFamily="2" charset="77"/>
              </a:rPr>
              <a:t>eliciting</a:t>
            </a:r>
            <a:r>
              <a:rPr lang="it-IT" altLang="it-IT" sz="3200" dirty="0">
                <a:latin typeface="Palatino" pitchFamily="2" charset="77"/>
                <a:ea typeface="Palatino" pitchFamily="2" charset="77"/>
              </a:rPr>
              <a:t> an anti-</a:t>
            </a:r>
            <a:r>
              <a:rPr lang="it-IT" altLang="it-IT" sz="3200" i="1" dirty="0" err="1">
                <a:latin typeface="Palatino" pitchFamily="2" charset="77"/>
                <a:ea typeface="Palatino" pitchFamily="2" charset="77"/>
              </a:rPr>
              <a:t>Plasmodium</a:t>
            </a:r>
            <a:r>
              <a:rPr lang="it-IT" altLang="it-IT" sz="3200" dirty="0">
                <a:latin typeface="Palatino" pitchFamily="2" charset="77"/>
                <a:ea typeface="Palatino" pitchFamily="2" charset="77"/>
              </a:rPr>
              <a:t> </a:t>
            </a:r>
            <a:r>
              <a:rPr lang="it-IT" altLang="it-IT" sz="3200" dirty="0" err="1">
                <a:latin typeface="Palatino" pitchFamily="2" charset="77"/>
                <a:ea typeface="Palatino" pitchFamily="2" charset="77"/>
              </a:rPr>
              <a:t>response</a:t>
            </a:r>
            <a:r>
              <a:rPr lang="it-IT" altLang="it-IT" sz="3200" dirty="0">
                <a:latin typeface="Palatino" pitchFamily="2" charset="77"/>
                <a:ea typeface="Palatino" pitchFamily="2" charset="77"/>
              </a:rPr>
              <a:t>.</a:t>
            </a:r>
          </a:p>
        </p:txBody>
      </p:sp>
      <p:pic>
        <p:nvPicPr>
          <p:cNvPr id="12" name="Immagine 11">
            <a:extLst>
              <a:ext uri="{FF2B5EF4-FFF2-40B4-BE49-F238E27FC236}">
                <a16:creationId xmlns:a16="http://schemas.microsoft.com/office/drawing/2014/main" id="{5C3EF36E-1849-7D49-9BA0-FC316F481E0E}"/>
              </a:ext>
            </a:extLst>
          </p:cNvPr>
          <p:cNvPicPr>
            <a:picLocks noChangeAspect="1"/>
          </p:cNvPicPr>
          <p:nvPr/>
        </p:nvPicPr>
        <p:blipFill>
          <a:blip r:embed="rId2"/>
          <a:stretch>
            <a:fillRect/>
          </a:stretch>
        </p:blipFill>
        <p:spPr>
          <a:xfrm>
            <a:off x="0" y="0"/>
            <a:ext cx="833225" cy="833225"/>
          </a:xfrm>
          <a:prstGeom prst="rect">
            <a:avLst/>
          </a:prstGeom>
          <a:ln>
            <a:noFill/>
          </a:ln>
          <a:effectLst>
            <a:softEdge rad="112500"/>
          </a:effectLst>
        </p:spPr>
      </p:pic>
      <p:pic>
        <p:nvPicPr>
          <p:cNvPr id="95240" name="Immagine 12" descr="Fig. 6 copy.tiff">
            <a:extLst>
              <a:ext uri="{FF2B5EF4-FFF2-40B4-BE49-F238E27FC236}">
                <a16:creationId xmlns:a16="http://schemas.microsoft.com/office/drawing/2014/main" id="{56EF9171-44CE-A944-B8CE-E1B151836B01}"/>
              </a:ext>
            </a:extLst>
          </p:cNvPr>
          <p:cNvPicPr>
            <a:picLocks noChangeAspect="1"/>
          </p:cNvPicPr>
          <p:nvPr/>
        </p:nvPicPr>
        <p:blipFill>
          <a:blip r:embed="rId3">
            <a:extLst>
              <a:ext uri="{28A0092B-C50C-407E-A947-70E740481C1C}">
                <a14:useLocalDpi xmlns:a14="http://schemas.microsoft.com/office/drawing/2010/main" val="0"/>
              </a:ext>
            </a:extLst>
          </a:blip>
          <a:srcRect b="12357"/>
          <a:stretch>
            <a:fillRect/>
          </a:stretch>
        </p:blipFill>
        <p:spPr bwMode="auto">
          <a:xfrm>
            <a:off x="76200" y="3617168"/>
            <a:ext cx="8985250" cy="3124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2F01EC34-12BC-7E47-B997-CA62868CF986}"/>
              </a:ext>
            </a:extLst>
          </p:cNvPr>
          <p:cNvPicPr>
            <a:picLocks noChangeAspect="1"/>
          </p:cNvPicPr>
          <p:nvPr/>
        </p:nvPicPr>
        <p:blipFill>
          <a:blip r:embed="rId4"/>
          <a:stretch>
            <a:fillRect/>
          </a:stretch>
        </p:blipFill>
        <p:spPr>
          <a:xfrm>
            <a:off x="2699792" y="1686813"/>
            <a:ext cx="3649277" cy="1831524"/>
          </a:xfrm>
          <a:prstGeom prst="rect">
            <a:avLst/>
          </a:prstGeom>
          <a:solidFill>
            <a:schemeClr val="bg1"/>
          </a:solidFill>
          <a:ln w="9525">
            <a:solidFill>
              <a:schemeClr val="tx1"/>
            </a:solidFill>
          </a:ln>
        </p:spPr>
      </p:pic>
    </p:spTree>
    <p:extLst>
      <p:ext uri="{BB962C8B-B14F-4D97-AF65-F5344CB8AC3E}">
        <p14:creationId xmlns:p14="http://schemas.microsoft.com/office/powerpoint/2010/main" val="1443943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4" name="CasellaDiTesto 11">
            <a:extLst>
              <a:ext uri="{FF2B5EF4-FFF2-40B4-BE49-F238E27FC236}">
                <a16:creationId xmlns:a16="http://schemas.microsoft.com/office/drawing/2014/main" id="{BE34DAFA-FF88-0C49-AC05-D306793B0ECF}"/>
              </a:ext>
            </a:extLst>
          </p:cNvPr>
          <p:cNvSpPr txBox="1">
            <a:spLocks noChangeArrowheads="1"/>
          </p:cNvSpPr>
          <p:nvPr/>
        </p:nvSpPr>
        <p:spPr bwMode="auto">
          <a:xfrm>
            <a:off x="1981200" y="152400"/>
            <a:ext cx="5181600" cy="1569660"/>
          </a:xfrm>
          <a:prstGeom prst="rect">
            <a:avLst/>
          </a:prstGeom>
          <a:solidFill>
            <a:srgbClr val="FFFFFF"/>
          </a:solidFill>
          <a:ln w="3175" cmpd="sng">
            <a:solidFill>
              <a:schemeClr val="tx1"/>
            </a:solidFill>
            <a:miter lim="800000"/>
            <a:headEnd/>
            <a:tailEnd/>
          </a:ln>
        </p:spPr>
        <p:txBody>
          <a:bodyPr>
            <a:spAutoFit/>
          </a:bodyPr>
          <a:lstStyle/>
          <a:p>
            <a:pPr algn="ctr">
              <a:defRPr/>
            </a:pPr>
            <a:r>
              <a:rPr lang="en-US" sz="3200" dirty="0">
                <a:ln>
                  <a:solidFill>
                    <a:schemeClr val="tx1"/>
                  </a:solidFill>
                  <a:prstDash val="dot"/>
                </a:ln>
                <a:latin typeface="Palatino" pitchFamily="2" charset="77"/>
                <a:ea typeface="Palatino" pitchFamily="2" charset="77"/>
                <a:cs typeface="Papyrus"/>
              </a:rPr>
              <a:t>Activation of immune genes in leafhopper by </a:t>
            </a:r>
            <a:r>
              <a:rPr lang="en-US" sz="3200" i="1" dirty="0" err="1">
                <a:ln>
                  <a:solidFill>
                    <a:schemeClr val="tx1"/>
                  </a:solidFill>
                  <a:prstDash val="dot"/>
                </a:ln>
                <a:latin typeface="Palatino" pitchFamily="2" charset="77"/>
                <a:ea typeface="Palatino" pitchFamily="2" charset="77"/>
                <a:cs typeface="Papyrus"/>
              </a:rPr>
              <a:t>Asaia</a:t>
            </a:r>
            <a:endParaRPr lang="en-US" sz="3200" i="1" dirty="0">
              <a:latin typeface="Palatino" pitchFamily="2" charset="77"/>
              <a:ea typeface="Palatino" pitchFamily="2" charset="77"/>
              <a:cs typeface="Papyrus"/>
            </a:endParaRPr>
          </a:p>
        </p:txBody>
      </p:sp>
      <p:sp>
        <p:nvSpPr>
          <p:cNvPr id="96259" name="CasellaDiTesto 13">
            <a:extLst>
              <a:ext uri="{FF2B5EF4-FFF2-40B4-BE49-F238E27FC236}">
                <a16:creationId xmlns:a16="http://schemas.microsoft.com/office/drawing/2014/main" id="{B8C6DCAE-AB59-364A-ABED-FC38CFFE409A}"/>
              </a:ext>
            </a:extLst>
          </p:cNvPr>
          <p:cNvSpPr txBox="1">
            <a:spLocks noChangeArrowheads="1"/>
          </p:cNvSpPr>
          <p:nvPr/>
        </p:nvSpPr>
        <p:spPr bwMode="auto">
          <a:xfrm>
            <a:off x="1735138" y="5319713"/>
            <a:ext cx="13128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p>
        </p:txBody>
      </p:sp>
      <p:sp>
        <p:nvSpPr>
          <p:cNvPr id="96260" name="CasellaDiTesto 14">
            <a:extLst>
              <a:ext uri="{FF2B5EF4-FFF2-40B4-BE49-F238E27FC236}">
                <a16:creationId xmlns:a16="http://schemas.microsoft.com/office/drawing/2014/main" id="{550532F9-FEE6-7F48-8655-646BBCF07EF7}"/>
              </a:ext>
            </a:extLst>
          </p:cNvPr>
          <p:cNvSpPr txBox="1">
            <a:spLocks noChangeArrowheads="1"/>
          </p:cNvSpPr>
          <p:nvPr/>
        </p:nvSpPr>
        <p:spPr bwMode="auto">
          <a:xfrm>
            <a:off x="6215063" y="5319713"/>
            <a:ext cx="1125537"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p>
        </p:txBody>
      </p:sp>
      <p:pic>
        <p:nvPicPr>
          <p:cNvPr id="12" name="Immagine 11">
            <a:extLst>
              <a:ext uri="{FF2B5EF4-FFF2-40B4-BE49-F238E27FC236}">
                <a16:creationId xmlns:a16="http://schemas.microsoft.com/office/drawing/2014/main" id="{2977AA5D-8069-3E48-B97B-A71976446456}"/>
              </a:ext>
            </a:extLst>
          </p:cNvPr>
          <p:cNvPicPr>
            <a:picLocks noChangeAspect="1"/>
          </p:cNvPicPr>
          <p:nvPr/>
        </p:nvPicPr>
        <p:blipFill>
          <a:blip r:embed="rId2"/>
          <a:stretch>
            <a:fillRect/>
          </a:stretch>
        </p:blipFill>
        <p:spPr>
          <a:xfrm>
            <a:off x="0" y="0"/>
            <a:ext cx="833225" cy="833225"/>
          </a:xfrm>
          <a:prstGeom prst="rect">
            <a:avLst/>
          </a:prstGeom>
          <a:ln>
            <a:noFill/>
          </a:ln>
          <a:effectLst>
            <a:softEdge rad="112500"/>
          </a:effectLst>
        </p:spPr>
      </p:pic>
      <p:pic>
        <p:nvPicPr>
          <p:cNvPr id="15" name="Immagine 14">
            <a:extLst>
              <a:ext uri="{FF2B5EF4-FFF2-40B4-BE49-F238E27FC236}">
                <a16:creationId xmlns:a16="http://schemas.microsoft.com/office/drawing/2014/main" id="{C6F68A71-1DFB-B44C-BA76-12DF4E8DEE35}"/>
              </a:ext>
            </a:extLst>
          </p:cNvPr>
          <p:cNvPicPr>
            <a:picLocks noChangeAspect="1"/>
          </p:cNvPicPr>
          <p:nvPr/>
        </p:nvPicPr>
        <p:blipFill>
          <a:blip r:embed="rId3"/>
          <a:stretch>
            <a:fillRect/>
          </a:stretch>
        </p:blipFill>
        <p:spPr>
          <a:xfrm>
            <a:off x="2286000" y="1859012"/>
            <a:ext cx="4376774" cy="2578100"/>
          </a:xfrm>
          <a:prstGeom prst="roundRect">
            <a:avLst>
              <a:gd name="adj" fmla="val 8594"/>
            </a:avLst>
          </a:prstGeom>
          <a:solidFill>
            <a:srgbClr val="FFFFFF">
              <a:shade val="85000"/>
            </a:srgbClr>
          </a:solidFill>
          <a:ln w="6350" cap="flat" cmpd="sng" algn="ctr">
            <a:solidFill>
              <a:srgbClr val="4F81BD"/>
            </a:solidFill>
            <a:prstDash val="solid"/>
            <a:round/>
            <a:headEnd type="none" w="med" len="med"/>
            <a:tailEnd type="none" w="med" len="med"/>
          </a:ln>
          <a:effectLst>
            <a:reflection blurRad="12700" stA="38000" endPos="28000" dist="5000" dir="5400000" sy="-100000" algn="bl" rotWithShape="0"/>
          </a:effectLst>
        </p:spPr>
      </p:pic>
      <p:pic>
        <p:nvPicPr>
          <p:cNvPr id="8" name="Immagine 7">
            <a:extLst>
              <a:ext uri="{FF2B5EF4-FFF2-40B4-BE49-F238E27FC236}">
                <a16:creationId xmlns:a16="http://schemas.microsoft.com/office/drawing/2014/main" id="{1CFDC762-107B-844E-83ED-574099A15500}"/>
              </a:ext>
            </a:extLst>
          </p:cNvPr>
          <p:cNvPicPr>
            <a:picLocks noChangeAspect="1"/>
          </p:cNvPicPr>
          <p:nvPr/>
        </p:nvPicPr>
        <p:blipFill>
          <a:blip r:embed="rId4"/>
          <a:stretch>
            <a:fillRect/>
          </a:stretch>
        </p:blipFill>
        <p:spPr>
          <a:xfrm>
            <a:off x="2191404" y="4800600"/>
            <a:ext cx="1714499" cy="1828800"/>
          </a:xfrm>
          <a:prstGeom prst="rect">
            <a:avLst/>
          </a:prstGeom>
          <a:ln w="3175" cap="flat" cmpd="sng" algn="ctr">
            <a:solidFill>
              <a:srgbClr val="4F81BD"/>
            </a:solidFill>
            <a:prstDash val="solid"/>
            <a:round/>
            <a:headEnd type="none" w="med" len="med"/>
            <a:tailEnd type="none" w="med" len="med"/>
          </a:ln>
          <a:effectLst>
            <a:softEdge rad="112500"/>
          </a:effectLst>
        </p:spPr>
      </p:pic>
      <p:pic>
        <p:nvPicPr>
          <p:cNvPr id="10" name="Immagine 9">
            <a:extLst>
              <a:ext uri="{FF2B5EF4-FFF2-40B4-BE49-F238E27FC236}">
                <a16:creationId xmlns:a16="http://schemas.microsoft.com/office/drawing/2014/main" id="{ECCE358B-11A8-CB42-AC71-9FE750CF9C7A}"/>
              </a:ext>
            </a:extLst>
          </p:cNvPr>
          <p:cNvPicPr>
            <a:picLocks noChangeAspect="1"/>
          </p:cNvPicPr>
          <p:nvPr/>
        </p:nvPicPr>
        <p:blipFill>
          <a:blip r:embed="rId5"/>
          <a:stretch>
            <a:fillRect/>
          </a:stretch>
        </p:blipFill>
        <p:spPr>
          <a:xfrm>
            <a:off x="4724400" y="4876800"/>
            <a:ext cx="2743200" cy="1812174"/>
          </a:xfrm>
          <a:prstGeom prst="rect">
            <a:avLst/>
          </a:prstGeom>
          <a:ln>
            <a:noFill/>
          </a:ln>
          <a:effectLst>
            <a:softEdge rad="112500"/>
          </a:effectLst>
        </p:spPr>
      </p:pic>
    </p:spTree>
    <p:extLst>
      <p:ext uri="{BB962C8B-B14F-4D97-AF65-F5344CB8AC3E}">
        <p14:creationId xmlns:p14="http://schemas.microsoft.com/office/powerpoint/2010/main" val="235331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olo 1">
            <a:extLst>
              <a:ext uri="{FF2B5EF4-FFF2-40B4-BE49-F238E27FC236}">
                <a16:creationId xmlns:a16="http://schemas.microsoft.com/office/drawing/2014/main" id="{59404970-B0E2-7144-8ECD-1723558B53B8}"/>
              </a:ext>
            </a:extLst>
          </p:cNvPr>
          <p:cNvSpPr>
            <a:spLocks noGrp="1"/>
          </p:cNvSpPr>
          <p:nvPr>
            <p:ph type="title"/>
          </p:nvPr>
        </p:nvSpPr>
        <p:spPr>
          <a:xfrm>
            <a:off x="762000" y="116632"/>
            <a:ext cx="8229600" cy="797768"/>
          </a:xfrm>
          <a:solidFill>
            <a:schemeClr val="bg1"/>
          </a:solidFill>
          <a:ln w="12700">
            <a:solidFill>
              <a:schemeClr val="tx1"/>
            </a:solidFill>
          </a:ln>
        </p:spPr>
        <p:txBody>
          <a:bodyPr>
            <a:normAutofit fontScale="90000"/>
          </a:bodyPr>
          <a:lstStyle/>
          <a:p>
            <a:br>
              <a:rPr lang="en-US" altLang="it-IT" sz="3200" i="1" dirty="0">
                <a:latin typeface="Palatino" pitchFamily="2" charset="77"/>
                <a:ea typeface="Palatino" pitchFamily="2" charset="77"/>
              </a:rPr>
            </a:br>
            <a:r>
              <a:rPr lang="en-US" altLang="it-IT" sz="3200" i="1" dirty="0" err="1">
                <a:latin typeface="Palatino" pitchFamily="2" charset="77"/>
                <a:ea typeface="Palatino" pitchFamily="2" charset="77"/>
              </a:rPr>
              <a:t>Asaia</a:t>
            </a:r>
            <a:r>
              <a:rPr lang="en-US" altLang="it-IT" sz="3200" dirty="0">
                <a:latin typeface="Palatino" pitchFamily="2" charset="77"/>
                <a:ea typeface="Palatino" pitchFamily="2" charset="77"/>
              </a:rPr>
              <a:t> shows sign of genome reduction</a:t>
            </a:r>
            <a:br>
              <a:rPr lang="en-US" altLang="it-IT" dirty="0">
                <a:latin typeface="Palatino" pitchFamily="2" charset="77"/>
                <a:ea typeface="Palatino" pitchFamily="2" charset="77"/>
              </a:rPr>
            </a:br>
            <a:r>
              <a:rPr lang="en-US" altLang="it-IT" dirty="0">
                <a:latin typeface="Palatino" pitchFamily="2" charset="77"/>
                <a:ea typeface="Palatino" pitchFamily="2" charset="77"/>
              </a:rPr>
              <a:t>----</a:t>
            </a:r>
            <a:endParaRPr lang="en-US" altLang="it-IT" sz="4000" dirty="0">
              <a:latin typeface="Palatino" pitchFamily="2" charset="77"/>
              <a:ea typeface="Palatino" pitchFamily="2" charset="77"/>
            </a:endParaRPr>
          </a:p>
        </p:txBody>
      </p:sp>
      <p:pic>
        <p:nvPicPr>
          <p:cNvPr id="97283" name="Immagine 5">
            <a:extLst>
              <a:ext uri="{FF2B5EF4-FFF2-40B4-BE49-F238E27FC236}">
                <a16:creationId xmlns:a16="http://schemas.microsoft.com/office/drawing/2014/main" id="{3161449A-0097-7043-92D4-E0B34C4076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80728"/>
            <a:ext cx="6072188" cy="231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7284" name="Immagine 6">
            <a:extLst>
              <a:ext uri="{FF2B5EF4-FFF2-40B4-BE49-F238E27FC236}">
                <a16:creationId xmlns:a16="http://schemas.microsoft.com/office/drawing/2014/main" id="{AF95A143-B41A-7343-8B2A-059AD62C18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765425"/>
            <a:ext cx="3733800" cy="4092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7285" name="Immagine 7">
            <a:extLst>
              <a:ext uri="{FF2B5EF4-FFF2-40B4-BE49-F238E27FC236}">
                <a16:creationId xmlns:a16="http://schemas.microsoft.com/office/drawing/2014/main" id="{A572C898-D86A-264B-9A92-E3C0496E5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399680"/>
            <a:ext cx="2971800" cy="3341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70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olo 1">
            <a:extLst>
              <a:ext uri="{FF2B5EF4-FFF2-40B4-BE49-F238E27FC236}">
                <a16:creationId xmlns:a16="http://schemas.microsoft.com/office/drawing/2014/main" id="{59404970-B0E2-7144-8ECD-1723558B53B8}"/>
              </a:ext>
            </a:extLst>
          </p:cNvPr>
          <p:cNvSpPr>
            <a:spLocks noGrp="1"/>
          </p:cNvSpPr>
          <p:nvPr>
            <p:ph type="title"/>
          </p:nvPr>
        </p:nvSpPr>
        <p:spPr>
          <a:xfrm>
            <a:off x="251520" y="44624"/>
            <a:ext cx="8859176" cy="1296144"/>
          </a:xfrm>
          <a:solidFill>
            <a:schemeClr val="bg1"/>
          </a:solidFill>
          <a:ln w="12700">
            <a:solidFill>
              <a:schemeClr val="tx1"/>
            </a:solidFill>
          </a:ln>
        </p:spPr>
        <p:txBody>
          <a:bodyPr>
            <a:normAutofit fontScale="90000"/>
          </a:bodyPr>
          <a:lstStyle/>
          <a:p>
            <a:r>
              <a:rPr lang="it-IT" sz="3200" i="1" dirty="0" err="1">
                <a:latin typeface="Palatino" pitchFamily="2" charset="77"/>
                <a:ea typeface="Palatino" pitchFamily="2" charset="77"/>
              </a:rPr>
              <a:t>Asaia</a:t>
            </a:r>
            <a:r>
              <a:rPr lang="it-IT" sz="3200" i="1" dirty="0">
                <a:latin typeface="Palatino" pitchFamily="2" charset="77"/>
                <a:ea typeface="Palatino" pitchFamily="2" charset="77"/>
              </a:rPr>
              <a:t> </a:t>
            </a:r>
            <a:r>
              <a:rPr lang="it-IT" sz="3200" dirty="0" err="1">
                <a:latin typeface="Palatino" pitchFamily="2" charset="77"/>
                <a:ea typeface="Palatino" pitchFamily="2" charset="77"/>
              </a:rPr>
              <a:t>symbionts</a:t>
            </a:r>
            <a:r>
              <a:rPr lang="it-IT" sz="3200" dirty="0">
                <a:latin typeface="Palatino" pitchFamily="2" charset="77"/>
                <a:ea typeface="Palatino" pitchFamily="2" charset="77"/>
              </a:rPr>
              <a:t> from </a:t>
            </a:r>
            <a:r>
              <a:rPr lang="it-IT" sz="3200" dirty="0" err="1">
                <a:latin typeface="Palatino" pitchFamily="2" charset="77"/>
                <a:ea typeface="Palatino" pitchFamily="2" charset="77"/>
              </a:rPr>
              <a:t>insects</a:t>
            </a:r>
            <a:r>
              <a:rPr lang="it-IT" sz="3200" dirty="0">
                <a:latin typeface="Palatino" pitchFamily="2" charset="77"/>
                <a:ea typeface="Palatino" pitchFamily="2" charset="77"/>
              </a:rPr>
              <a:t> </a:t>
            </a:r>
            <a:r>
              <a:rPr lang="it-IT" sz="3200" dirty="0" err="1">
                <a:latin typeface="Palatino" pitchFamily="2" charset="77"/>
                <a:ea typeface="Palatino" pitchFamily="2" charset="77"/>
              </a:rPr>
              <a:t>underwent</a:t>
            </a:r>
            <a:r>
              <a:rPr lang="it-IT" sz="3200" dirty="0">
                <a:latin typeface="Palatino" pitchFamily="2" charset="77"/>
                <a:ea typeface="Palatino" pitchFamily="2" charset="77"/>
              </a:rPr>
              <a:t> </a:t>
            </a:r>
            <a:r>
              <a:rPr lang="it-IT" sz="3200" dirty="0" err="1">
                <a:latin typeface="Palatino" pitchFamily="2" charset="77"/>
                <a:ea typeface="Palatino" pitchFamily="2" charset="77"/>
              </a:rPr>
              <a:t>convergent</a:t>
            </a:r>
            <a:r>
              <a:rPr lang="it-IT" sz="3200" dirty="0">
                <a:latin typeface="Palatino" pitchFamily="2" charset="77"/>
                <a:ea typeface="Palatino" pitchFamily="2" charset="77"/>
              </a:rPr>
              <a:t> </a:t>
            </a:r>
            <a:r>
              <a:rPr lang="it-IT" sz="3200" dirty="0" err="1">
                <a:latin typeface="Palatino" pitchFamily="2" charset="77"/>
                <a:ea typeface="Palatino" pitchFamily="2" charset="77"/>
              </a:rPr>
              <a:t>genome</a:t>
            </a:r>
            <a:r>
              <a:rPr lang="it-IT" sz="3200" dirty="0">
                <a:latin typeface="Palatino" pitchFamily="2" charset="77"/>
                <a:ea typeface="Palatino" pitchFamily="2" charset="77"/>
              </a:rPr>
              <a:t> </a:t>
            </a:r>
            <a:r>
              <a:rPr lang="it-IT" sz="3200" dirty="0" err="1">
                <a:latin typeface="Palatino" pitchFamily="2" charset="77"/>
                <a:ea typeface="Palatino" pitchFamily="2" charset="77"/>
              </a:rPr>
              <a:t>reduction</a:t>
            </a:r>
            <a:r>
              <a:rPr lang="it-IT" sz="3200" dirty="0">
                <a:latin typeface="Palatino" pitchFamily="2" charset="77"/>
                <a:ea typeface="Palatino" pitchFamily="2" charset="77"/>
              </a:rPr>
              <a:t>, </a:t>
            </a:r>
            <a:r>
              <a:rPr lang="it-IT" sz="3200" dirty="0" err="1">
                <a:latin typeface="Palatino" pitchFamily="2" charset="77"/>
                <a:ea typeface="Palatino" pitchFamily="2" charset="77"/>
              </a:rPr>
              <a:t>preserving</a:t>
            </a:r>
            <a:r>
              <a:rPr lang="it-IT" sz="3200" dirty="0">
                <a:latin typeface="Palatino" pitchFamily="2" charset="77"/>
                <a:ea typeface="Palatino" pitchFamily="2" charset="77"/>
              </a:rPr>
              <a:t> an </a:t>
            </a:r>
            <a:r>
              <a:rPr lang="it-IT" sz="3200" dirty="0" err="1">
                <a:latin typeface="Palatino" pitchFamily="2" charset="77"/>
                <a:ea typeface="Palatino" pitchFamily="2" charset="77"/>
              </a:rPr>
              <a:t>insecticide-degrading</a:t>
            </a:r>
            <a:r>
              <a:rPr lang="it-IT" sz="3200" dirty="0">
                <a:latin typeface="Palatino" pitchFamily="2" charset="77"/>
                <a:ea typeface="Palatino" pitchFamily="2" charset="77"/>
              </a:rPr>
              <a:t> gene</a:t>
            </a:r>
            <a:endParaRPr lang="en-US" altLang="it-IT" sz="4000" dirty="0">
              <a:latin typeface="Palatino" pitchFamily="2" charset="77"/>
              <a:ea typeface="Palatino" pitchFamily="2" charset="77"/>
            </a:endParaRPr>
          </a:p>
        </p:txBody>
      </p:sp>
      <p:pic>
        <p:nvPicPr>
          <p:cNvPr id="3" name="Immagine 2">
            <a:extLst>
              <a:ext uri="{FF2B5EF4-FFF2-40B4-BE49-F238E27FC236}">
                <a16:creationId xmlns:a16="http://schemas.microsoft.com/office/drawing/2014/main" id="{9786BD2A-9CC0-6148-8CD0-5C6D9FAA77E4}"/>
              </a:ext>
            </a:extLst>
          </p:cNvPr>
          <p:cNvPicPr>
            <a:picLocks noChangeAspect="1"/>
          </p:cNvPicPr>
          <p:nvPr/>
        </p:nvPicPr>
        <p:blipFill>
          <a:blip r:embed="rId2"/>
          <a:stretch>
            <a:fillRect/>
          </a:stretch>
        </p:blipFill>
        <p:spPr>
          <a:xfrm>
            <a:off x="683568" y="3284984"/>
            <a:ext cx="2584929" cy="3433316"/>
          </a:xfrm>
          <a:prstGeom prst="rect">
            <a:avLst/>
          </a:prstGeom>
          <a:ln>
            <a:solidFill>
              <a:srgbClr val="0070C0"/>
            </a:solidFill>
          </a:ln>
        </p:spPr>
      </p:pic>
      <p:pic>
        <p:nvPicPr>
          <p:cNvPr id="4" name="Immagine 3">
            <a:extLst>
              <a:ext uri="{FF2B5EF4-FFF2-40B4-BE49-F238E27FC236}">
                <a16:creationId xmlns:a16="http://schemas.microsoft.com/office/drawing/2014/main" id="{A98878A7-D7EB-9B4B-8611-1F774DAB15F4}"/>
              </a:ext>
            </a:extLst>
          </p:cNvPr>
          <p:cNvPicPr>
            <a:picLocks noChangeAspect="1"/>
          </p:cNvPicPr>
          <p:nvPr/>
        </p:nvPicPr>
        <p:blipFill>
          <a:blip r:embed="rId3"/>
          <a:stretch>
            <a:fillRect/>
          </a:stretch>
        </p:blipFill>
        <p:spPr>
          <a:xfrm>
            <a:off x="5332705" y="1632709"/>
            <a:ext cx="3528392" cy="5114800"/>
          </a:xfrm>
          <a:prstGeom prst="rect">
            <a:avLst/>
          </a:prstGeom>
          <a:ln>
            <a:solidFill>
              <a:srgbClr val="0070C0"/>
            </a:solidFill>
          </a:ln>
        </p:spPr>
      </p:pic>
      <p:sp>
        <p:nvSpPr>
          <p:cNvPr id="5" name="CasellaDiTesto 4">
            <a:extLst>
              <a:ext uri="{FF2B5EF4-FFF2-40B4-BE49-F238E27FC236}">
                <a16:creationId xmlns:a16="http://schemas.microsoft.com/office/drawing/2014/main" id="{7D18FB92-148F-6C40-AE0F-BA78C7D41641}"/>
              </a:ext>
            </a:extLst>
          </p:cNvPr>
          <p:cNvSpPr txBox="1"/>
          <p:nvPr/>
        </p:nvSpPr>
        <p:spPr>
          <a:xfrm>
            <a:off x="2909392" y="5013176"/>
            <a:ext cx="300082" cy="369332"/>
          </a:xfrm>
          <a:prstGeom prst="rect">
            <a:avLst/>
          </a:prstGeom>
          <a:noFill/>
        </p:spPr>
        <p:txBody>
          <a:bodyPr wrap="none" rtlCol="0">
            <a:spAutoFit/>
          </a:bodyPr>
          <a:lstStyle/>
          <a:p>
            <a:r>
              <a:rPr lang="it-IT" dirty="0"/>
              <a:t>*</a:t>
            </a:r>
          </a:p>
        </p:txBody>
      </p:sp>
      <p:pic>
        <p:nvPicPr>
          <p:cNvPr id="2" name="Immagine 1">
            <a:extLst>
              <a:ext uri="{FF2B5EF4-FFF2-40B4-BE49-F238E27FC236}">
                <a16:creationId xmlns:a16="http://schemas.microsoft.com/office/drawing/2014/main" id="{EB674647-AB06-F248-87F6-7043FB47758E}"/>
              </a:ext>
            </a:extLst>
          </p:cNvPr>
          <p:cNvPicPr>
            <a:picLocks noChangeAspect="1"/>
          </p:cNvPicPr>
          <p:nvPr/>
        </p:nvPicPr>
        <p:blipFill>
          <a:blip r:embed="rId4"/>
          <a:stretch>
            <a:fillRect/>
          </a:stretch>
        </p:blipFill>
        <p:spPr>
          <a:xfrm>
            <a:off x="467544" y="1475492"/>
            <a:ext cx="3885442" cy="1593468"/>
          </a:xfrm>
          <a:prstGeom prst="rect">
            <a:avLst/>
          </a:prstGeom>
          <a:ln w="9525">
            <a:solidFill>
              <a:schemeClr val="tx1"/>
            </a:solidFill>
          </a:ln>
        </p:spPr>
      </p:pic>
    </p:spTree>
    <p:extLst>
      <p:ext uri="{BB962C8B-B14F-4D97-AF65-F5344CB8AC3E}">
        <p14:creationId xmlns:p14="http://schemas.microsoft.com/office/powerpoint/2010/main" val="1014578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olo 1">
            <a:extLst>
              <a:ext uri="{FF2B5EF4-FFF2-40B4-BE49-F238E27FC236}">
                <a16:creationId xmlns:a16="http://schemas.microsoft.com/office/drawing/2014/main" id="{1E91262A-E232-E64D-921A-A5EC081544CC}"/>
              </a:ext>
            </a:extLst>
          </p:cNvPr>
          <p:cNvSpPr>
            <a:spLocks noGrp="1"/>
          </p:cNvSpPr>
          <p:nvPr>
            <p:ph type="title"/>
          </p:nvPr>
        </p:nvSpPr>
        <p:spPr>
          <a:xfrm>
            <a:off x="1653844" y="228600"/>
            <a:ext cx="6423356" cy="1143000"/>
          </a:xfrm>
          <a:solidFill>
            <a:schemeClr val="bg1"/>
          </a:solidFill>
          <a:ln w="12700">
            <a:solidFill>
              <a:schemeClr val="tx1"/>
            </a:solidFill>
          </a:ln>
        </p:spPr>
        <p:txBody>
          <a:bodyPr/>
          <a:lstStyle/>
          <a:p>
            <a:r>
              <a:rPr lang="en-GB" altLang="it-IT" dirty="0">
                <a:latin typeface="Palatino" pitchFamily="2" charset="77"/>
                <a:ea typeface="Palatino" pitchFamily="2" charset="77"/>
              </a:rPr>
              <a:t>Not only </a:t>
            </a:r>
            <a:r>
              <a:rPr lang="en-GB" altLang="it-IT" i="1" dirty="0" err="1">
                <a:latin typeface="Palatino" pitchFamily="2" charset="77"/>
                <a:ea typeface="Palatino" pitchFamily="2" charset="77"/>
              </a:rPr>
              <a:t>Asaia</a:t>
            </a:r>
            <a:r>
              <a:rPr lang="en-GB" altLang="it-IT" dirty="0">
                <a:latin typeface="Palatino" pitchFamily="2" charset="77"/>
                <a:ea typeface="Palatino" pitchFamily="2" charset="77"/>
              </a:rPr>
              <a:t>…</a:t>
            </a:r>
          </a:p>
        </p:txBody>
      </p:sp>
      <p:pic>
        <p:nvPicPr>
          <p:cNvPr id="5" name="Immagine 4">
            <a:extLst>
              <a:ext uri="{FF2B5EF4-FFF2-40B4-BE49-F238E27FC236}">
                <a16:creationId xmlns:a16="http://schemas.microsoft.com/office/drawing/2014/main" id="{978B50A8-63AE-284E-868F-B3BAAE96BB94}"/>
              </a:ext>
            </a:extLst>
          </p:cNvPr>
          <p:cNvPicPr>
            <a:picLocks noChangeAspect="1"/>
          </p:cNvPicPr>
          <p:nvPr/>
        </p:nvPicPr>
        <p:blipFill>
          <a:blip r:embed="rId2"/>
          <a:stretch>
            <a:fillRect/>
          </a:stretch>
        </p:blipFill>
        <p:spPr>
          <a:xfrm>
            <a:off x="2057400" y="1222577"/>
            <a:ext cx="5702300" cy="28922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Immagine 5">
            <a:extLst>
              <a:ext uri="{FF2B5EF4-FFF2-40B4-BE49-F238E27FC236}">
                <a16:creationId xmlns:a16="http://schemas.microsoft.com/office/drawing/2014/main" id="{89AFE0AD-E818-FA4D-ABF8-11D870FCA7B1}"/>
              </a:ext>
            </a:extLst>
          </p:cNvPr>
          <p:cNvPicPr>
            <a:picLocks noChangeAspect="1"/>
          </p:cNvPicPr>
          <p:nvPr/>
        </p:nvPicPr>
        <p:blipFill>
          <a:blip r:embed="rId3"/>
          <a:stretch>
            <a:fillRect/>
          </a:stretch>
        </p:blipFill>
        <p:spPr>
          <a:xfrm>
            <a:off x="1653844" y="4203620"/>
            <a:ext cx="6423356" cy="15875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Immagine 6">
            <a:extLst>
              <a:ext uri="{FF2B5EF4-FFF2-40B4-BE49-F238E27FC236}">
                <a16:creationId xmlns:a16="http://schemas.microsoft.com/office/drawing/2014/main" id="{4DB5ECBD-D63D-E649-91E7-A47DBC6ABB00}"/>
              </a:ext>
            </a:extLst>
          </p:cNvPr>
          <p:cNvPicPr>
            <a:picLocks noChangeAspect="1"/>
          </p:cNvPicPr>
          <p:nvPr/>
        </p:nvPicPr>
        <p:blipFill>
          <a:blip r:embed="rId4"/>
          <a:stretch>
            <a:fillRect/>
          </a:stretch>
        </p:blipFill>
        <p:spPr>
          <a:xfrm>
            <a:off x="0" y="0"/>
            <a:ext cx="833225" cy="833225"/>
          </a:xfrm>
          <a:prstGeom prst="rect">
            <a:avLst/>
          </a:prstGeom>
          <a:ln>
            <a:noFill/>
          </a:ln>
          <a:effectLst>
            <a:softEdge rad="112500"/>
          </a:effectLst>
        </p:spPr>
      </p:pic>
    </p:spTree>
    <p:extLst>
      <p:ext uri="{BB962C8B-B14F-4D97-AF65-F5344CB8AC3E}">
        <p14:creationId xmlns:p14="http://schemas.microsoft.com/office/powerpoint/2010/main" val="1105858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olo 1">
            <a:extLst>
              <a:ext uri="{FF2B5EF4-FFF2-40B4-BE49-F238E27FC236}">
                <a16:creationId xmlns:a16="http://schemas.microsoft.com/office/drawing/2014/main" id="{A5C06D11-4EA0-4B47-8E62-76299475287A}"/>
              </a:ext>
            </a:extLst>
          </p:cNvPr>
          <p:cNvSpPr>
            <a:spLocks noGrp="1"/>
          </p:cNvSpPr>
          <p:nvPr>
            <p:ph type="ctrTitle"/>
          </p:nvPr>
        </p:nvSpPr>
        <p:spPr>
          <a:xfrm>
            <a:off x="1447800" y="230188"/>
            <a:ext cx="7010400" cy="1470025"/>
          </a:xfrm>
          <a:solidFill>
            <a:schemeClr val="bg1"/>
          </a:solidFill>
          <a:ln w="9525">
            <a:solidFill>
              <a:schemeClr val="tx1"/>
            </a:solidFill>
          </a:ln>
        </p:spPr>
        <p:txBody>
          <a:bodyPr/>
          <a:lstStyle/>
          <a:p>
            <a:r>
              <a:rPr lang="it-IT" altLang="it-IT" sz="2800" dirty="0" err="1">
                <a:latin typeface="Palatino" pitchFamily="2" charset="77"/>
                <a:ea typeface="ＭＳ Ｐゴシック" panose="020B0600070205080204" pitchFamily="34" charset="-128"/>
              </a:rPr>
              <a:t>Metagenomic</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analysis</a:t>
            </a:r>
            <a:r>
              <a:rPr lang="it-IT" altLang="it-IT" sz="2800" dirty="0">
                <a:latin typeface="Palatino" pitchFamily="2" charset="77"/>
                <a:ea typeface="ＭＳ Ｐゴシック" panose="020B0600070205080204" pitchFamily="34" charset="-128"/>
              </a:rPr>
              <a:t> in </a:t>
            </a:r>
            <a:r>
              <a:rPr lang="it-IT" altLang="it-IT" sz="2800" dirty="0" err="1">
                <a:latin typeface="Palatino" pitchFamily="2" charset="77"/>
                <a:ea typeface="ＭＳ Ｐゴシック" panose="020B0600070205080204" pitchFamily="34" charset="-128"/>
              </a:rPr>
              <a:t>three</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different</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organs</a:t>
            </a:r>
            <a:r>
              <a:rPr lang="it-IT" altLang="it-IT" sz="2800" dirty="0">
                <a:latin typeface="Palatino" pitchFamily="2" charset="77"/>
                <a:ea typeface="ＭＳ Ｐゴシック" panose="020B0600070205080204" pitchFamily="34" charset="-128"/>
              </a:rPr>
              <a:t> / </a:t>
            </a:r>
            <a:r>
              <a:rPr lang="it-IT" altLang="it-IT" sz="2800" dirty="0" err="1">
                <a:latin typeface="Palatino" pitchFamily="2" charset="77"/>
                <a:ea typeface="ＭＳ Ｐゴシック" panose="020B0600070205080204" pitchFamily="34" charset="-128"/>
              </a:rPr>
              <a:t>tissues</a:t>
            </a:r>
            <a:r>
              <a:rPr lang="it-IT" altLang="it-IT" sz="2800" dirty="0">
                <a:latin typeface="Palatino" pitchFamily="2" charset="77"/>
                <a:ea typeface="ＭＳ Ｐゴシック" panose="020B0600070205080204" pitchFamily="34" charset="-128"/>
              </a:rPr>
              <a:t> of </a:t>
            </a:r>
            <a:r>
              <a:rPr lang="it-IT" altLang="it-IT" sz="2800" dirty="0" err="1">
                <a:latin typeface="Palatino" pitchFamily="2" charset="77"/>
                <a:ea typeface="ＭＳ Ｐゴシック" panose="020B0600070205080204" pitchFamily="34" charset="-128"/>
              </a:rPr>
              <a:t>nine</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different</a:t>
            </a:r>
            <a:r>
              <a:rPr lang="it-IT" altLang="it-IT" sz="2800" dirty="0">
                <a:latin typeface="Palatino" pitchFamily="2" charset="77"/>
                <a:ea typeface="ＭＳ Ｐゴシック" panose="020B0600070205080204" pitchFamily="34" charset="-128"/>
              </a:rPr>
              <a:t> mosquito </a:t>
            </a:r>
            <a:r>
              <a:rPr lang="it-IT" altLang="it-IT" sz="2800" dirty="0" err="1">
                <a:latin typeface="Palatino" pitchFamily="2" charset="77"/>
                <a:ea typeface="ＭＳ Ｐゴシック" panose="020B0600070205080204" pitchFamily="34" charset="-128"/>
              </a:rPr>
              <a:t>species</a:t>
            </a:r>
            <a:endParaRPr lang="en-GB" altLang="it-IT" sz="2800" dirty="0">
              <a:latin typeface="Palatino" pitchFamily="2" charset="77"/>
              <a:ea typeface="ＭＳ Ｐゴシック" panose="020B0600070205080204" pitchFamily="34" charset="-128"/>
            </a:endParaRPr>
          </a:p>
        </p:txBody>
      </p:sp>
      <p:pic>
        <p:nvPicPr>
          <p:cNvPr id="99332" name="Immagine 4">
            <a:extLst>
              <a:ext uri="{FF2B5EF4-FFF2-40B4-BE49-F238E27FC236}">
                <a16:creationId xmlns:a16="http://schemas.microsoft.com/office/drawing/2014/main" id="{D4E35F06-9526-A446-9B69-794EE5154E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196" y="2924944"/>
            <a:ext cx="5355604" cy="18082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9333" name="Immagine 5">
            <a:extLst>
              <a:ext uri="{FF2B5EF4-FFF2-40B4-BE49-F238E27FC236}">
                <a16:creationId xmlns:a16="http://schemas.microsoft.com/office/drawing/2014/main" id="{0BC3231E-A47E-1F4F-950D-894CC3A9C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18419"/>
            <a:ext cx="27432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F7CB595F-430A-FE41-A183-6C0D521F893E}"/>
              </a:ext>
            </a:extLst>
          </p:cNvPr>
          <p:cNvPicPr>
            <a:picLocks noChangeAspect="1"/>
          </p:cNvPicPr>
          <p:nvPr/>
        </p:nvPicPr>
        <p:blipFill>
          <a:blip r:embed="rId5"/>
          <a:stretch>
            <a:fillRect/>
          </a:stretch>
        </p:blipFill>
        <p:spPr>
          <a:xfrm>
            <a:off x="0" y="0"/>
            <a:ext cx="833225" cy="833225"/>
          </a:xfrm>
          <a:prstGeom prst="rect">
            <a:avLst/>
          </a:prstGeom>
          <a:ln>
            <a:noFill/>
          </a:ln>
          <a:effectLst>
            <a:softEdge rad="112500"/>
          </a:effectLst>
        </p:spPr>
      </p:pic>
    </p:spTree>
    <p:extLst>
      <p:ext uri="{BB962C8B-B14F-4D97-AF65-F5344CB8AC3E}">
        <p14:creationId xmlns:p14="http://schemas.microsoft.com/office/powerpoint/2010/main" val="3512239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BCCF50C2-2C0C-D141-8939-78AB258F27BD}"/>
              </a:ext>
            </a:extLst>
          </p:cNvPr>
          <p:cNvSpPr>
            <a:spLocks noGrp="1"/>
          </p:cNvSpPr>
          <p:nvPr>
            <p:ph type="title"/>
          </p:nvPr>
        </p:nvSpPr>
        <p:spPr>
          <a:xfrm>
            <a:off x="1295400" y="76200"/>
            <a:ext cx="7165032" cy="688504"/>
          </a:xfrm>
          <a:solidFill>
            <a:schemeClr val="bg1"/>
          </a:solidFill>
          <a:ln w="9525">
            <a:solidFill>
              <a:schemeClr val="tx1"/>
            </a:solidFill>
          </a:ln>
        </p:spPr>
        <p:txBody>
          <a:bodyPr>
            <a:normAutofit fontScale="90000"/>
          </a:bodyPr>
          <a:lstStyle/>
          <a:p>
            <a:r>
              <a:rPr lang="en-US" altLang="it-IT" dirty="0">
                <a:latin typeface="Palatino" pitchFamily="2" charset="77"/>
                <a:ea typeface="Palatino" pitchFamily="2" charset="77"/>
              </a:rPr>
              <a:t>Insect symbiosis </a:t>
            </a:r>
          </a:p>
        </p:txBody>
      </p:sp>
      <p:pic>
        <p:nvPicPr>
          <p:cNvPr id="20483" name="Immagine 4">
            <a:extLst>
              <a:ext uri="{FF2B5EF4-FFF2-40B4-BE49-F238E27FC236}">
                <a16:creationId xmlns:a16="http://schemas.microsoft.com/office/drawing/2014/main" id="{7BFB901C-2161-C248-B99A-852C5EBB43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9557" y="937810"/>
            <a:ext cx="8100392" cy="58326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CE30AE88-65AA-E342-A540-7443527E7700}"/>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631673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olo 1">
            <a:extLst>
              <a:ext uri="{FF2B5EF4-FFF2-40B4-BE49-F238E27FC236}">
                <a16:creationId xmlns:a16="http://schemas.microsoft.com/office/drawing/2014/main" id="{62080D6D-3417-0E4F-83DB-53E1D962A05E}"/>
              </a:ext>
            </a:extLst>
          </p:cNvPr>
          <p:cNvSpPr>
            <a:spLocks noGrp="1"/>
          </p:cNvSpPr>
          <p:nvPr>
            <p:ph type="ctrTitle"/>
          </p:nvPr>
        </p:nvSpPr>
        <p:spPr>
          <a:xfrm>
            <a:off x="1447800" y="230188"/>
            <a:ext cx="7010400" cy="1470025"/>
          </a:xfrm>
          <a:solidFill>
            <a:schemeClr val="bg1"/>
          </a:solidFill>
          <a:ln w="12700">
            <a:solidFill>
              <a:schemeClr val="tx1"/>
            </a:solidFill>
          </a:ln>
        </p:spPr>
        <p:txBody>
          <a:bodyPr/>
          <a:lstStyle/>
          <a:p>
            <a:r>
              <a:rPr lang="it-IT" altLang="it-IT" sz="2800" dirty="0" err="1">
                <a:latin typeface="Palatino" pitchFamily="2" charset="77"/>
                <a:ea typeface="ＭＳ Ｐゴシック" panose="020B0600070205080204" pitchFamily="34" charset="-128"/>
              </a:rPr>
              <a:t>Metagenomic</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analysis</a:t>
            </a:r>
            <a:r>
              <a:rPr lang="it-IT" altLang="it-IT" sz="2800" dirty="0">
                <a:latin typeface="Palatino" pitchFamily="2" charset="77"/>
                <a:ea typeface="ＭＳ Ｐゴシック" panose="020B0600070205080204" pitchFamily="34" charset="-128"/>
              </a:rPr>
              <a:t> in </a:t>
            </a:r>
            <a:r>
              <a:rPr lang="it-IT" altLang="it-IT" sz="2800" dirty="0" err="1">
                <a:latin typeface="Palatino" pitchFamily="2" charset="77"/>
                <a:ea typeface="ＭＳ Ｐゴシック" panose="020B0600070205080204" pitchFamily="34" charset="-128"/>
              </a:rPr>
              <a:t>three</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different</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organs</a:t>
            </a:r>
            <a:r>
              <a:rPr lang="it-IT" altLang="it-IT" sz="2800" dirty="0">
                <a:latin typeface="Palatino" pitchFamily="2" charset="77"/>
                <a:ea typeface="ＭＳ Ｐゴシック" panose="020B0600070205080204" pitchFamily="34" charset="-128"/>
              </a:rPr>
              <a:t> / </a:t>
            </a:r>
            <a:r>
              <a:rPr lang="it-IT" altLang="it-IT" sz="2800" dirty="0" err="1">
                <a:latin typeface="Palatino" pitchFamily="2" charset="77"/>
                <a:ea typeface="ＭＳ Ｐゴシック" panose="020B0600070205080204" pitchFamily="34" charset="-128"/>
              </a:rPr>
              <a:t>tissues</a:t>
            </a:r>
            <a:r>
              <a:rPr lang="it-IT" altLang="it-IT" sz="2800" dirty="0">
                <a:latin typeface="Palatino" pitchFamily="2" charset="77"/>
                <a:ea typeface="ＭＳ Ｐゴシック" panose="020B0600070205080204" pitchFamily="34" charset="-128"/>
              </a:rPr>
              <a:t> of </a:t>
            </a:r>
            <a:r>
              <a:rPr lang="it-IT" altLang="it-IT" sz="2800" dirty="0" err="1">
                <a:latin typeface="Palatino" pitchFamily="2" charset="77"/>
                <a:ea typeface="ＭＳ Ｐゴシック" panose="020B0600070205080204" pitchFamily="34" charset="-128"/>
              </a:rPr>
              <a:t>nine</a:t>
            </a:r>
            <a:r>
              <a:rPr lang="it-IT" altLang="it-IT" sz="2800" dirty="0">
                <a:latin typeface="Palatino" pitchFamily="2" charset="77"/>
                <a:ea typeface="ＭＳ Ｐゴシック" panose="020B0600070205080204" pitchFamily="34" charset="-128"/>
              </a:rPr>
              <a:t> </a:t>
            </a:r>
            <a:r>
              <a:rPr lang="it-IT" altLang="it-IT" sz="2800" dirty="0" err="1">
                <a:latin typeface="Palatino" pitchFamily="2" charset="77"/>
                <a:ea typeface="ＭＳ Ｐゴシック" panose="020B0600070205080204" pitchFamily="34" charset="-128"/>
              </a:rPr>
              <a:t>different</a:t>
            </a:r>
            <a:r>
              <a:rPr lang="it-IT" altLang="it-IT" sz="2800" dirty="0">
                <a:latin typeface="Palatino" pitchFamily="2" charset="77"/>
                <a:ea typeface="ＭＳ Ｐゴシック" panose="020B0600070205080204" pitchFamily="34" charset="-128"/>
              </a:rPr>
              <a:t> mosquito </a:t>
            </a:r>
            <a:r>
              <a:rPr lang="it-IT" altLang="it-IT" sz="2800" dirty="0" err="1">
                <a:latin typeface="Palatino" pitchFamily="2" charset="77"/>
                <a:ea typeface="ＭＳ Ｐゴシック" panose="020B0600070205080204" pitchFamily="34" charset="-128"/>
              </a:rPr>
              <a:t>species</a:t>
            </a:r>
            <a:endParaRPr lang="en-GB" altLang="it-IT" sz="2800" dirty="0">
              <a:latin typeface="Palatino" pitchFamily="2" charset="77"/>
              <a:ea typeface="ＭＳ Ｐゴシック" panose="020B0600070205080204" pitchFamily="34" charset="-128"/>
            </a:endParaRPr>
          </a:p>
        </p:txBody>
      </p:sp>
      <p:pic>
        <p:nvPicPr>
          <p:cNvPr id="101379" name="Immagine 6">
            <a:extLst>
              <a:ext uri="{FF2B5EF4-FFF2-40B4-BE49-F238E27FC236}">
                <a16:creationId xmlns:a16="http://schemas.microsoft.com/office/drawing/2014/main" id="{024BBF3A-6CBA-B44C-A2EF-A5DA8B61D0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8215" y="1752600"/>
            <a:ext cx="7134225" cy="409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380" name="CasellaDiTesto 5">
            <a:extLst>
              <a:ext uri="{FF2B5EF4-FFF2-40B4-BE49-F238E27FC236}">
                <a16:creationId xmlns:a16="http://schemas.microsoft.com/office/drawing/2014/main" id="{886664C4-8F7E-CA47-A0E9-10DA9E38BA7A}"/>
              </a:ext>
            </a:extLst>
          </p:cNvPr>
          <p:cNvSpPr txBox="1">
            <a:spLocks noChangeArrowheads="1"/>
          </p:cNvSpPr>
          <p:nvPr/>
        </p:nvSpPr>
        <p:spPr bwMode="auto">
          <a:xfrm>
            <a:off x="1752600" y="6248400"/>
            <a:ext cx="5650906" cy="369332"/>
          </a:xfrm>
          <a:prstGeom prst="rect">
            <a:avLst/>
          </a:prstGeom>
          <a:noFill/>
          <a:ln w="9525">
            <a:solidFill>
              <a:schemeClr val="tx1"/>
            </a:solidFill>
            <a:prstDash val="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800" dirty="0">
                <a:latin typeface="Palatino" pitchFamily="2" charset="77"/>
              </a:rPr>
              <a:t>Many other bacteria could be used in the SC of VBD's</a:t>
            </a:r>
          </a:p>
        </p:txBody>
      </p:sp>
      <p:pic>
        <p:nvPicPr>
          <p:cNvPr id="5" name="Immagine 4">
            <a:extLst>
              <a:ext uri="{FF2B5EF4-FFF2-40B4-BE49-F238E27FC236}">
                <a16:creationId xmlns:a16="http://schemas.microsoft.com/office/drawing/2014/main" id="{213D92FE-12C4-6947-BC7F-35D20B9F0184}"/>
              </a:ext>
            </a:extLst>
          </p:cNvPr>
          <p:cNvPicPr>
            <a:picLocks noChangeAspect="1"/>
          </p:cNvPicPr>
          <p:nvPr/>
        </p:nvPicPr>
        <p:blipFill>
          <a:blip r:embed="rId4"/>
          <a:stretch>
            <a:fillRect/>
          </a:stretch>
        </p:blipFill>
        <p:spPr>
          <a:xfrm>
            <a:off x="0" y="0"/>
            <a:ext cx="833225" cy="833225"/>
          </a:xfrm>
          <a:prstGeom prst="rect">
            <a:avLst/>
          </a:prstGeom>
          <a:ln>
            <a:noFill/>
          </a:ln>
          <a:effectLst>
            <a:softEdge rad="112500"/>
          </a:effectLst>
        </p:spPr>
      </p:pic>
    </p:spTree>
    <p:extLst>
      <p:ext uri="{BB962C8B-B14F-4D97-AF65-F5344CB8AC3E}">
        <p14:creationId xmlns:p14="http://schemas.microsoft.com/office/powerpoint/2010/main" val="1442041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E5AD9BBB-871A-6E41-9C43-BA967B7CAFE5}"/>
              </a:ext>
            </a:extLst>
          </p:cNvPr>
          <p:cNvSpPr>
            <a:spLocks noGrp="1"/>
          </p:cNvSpPr>
          <p:nvPr>
            <p:ph type="ctrTitle"/>
          </p:nvPr>
        </p:nvSpPr>
        <p:spPr>
          <a:xfrm>
            <a:off x="1179512" y="764704"/>
            <a:ext cx="7278687" cy="1008112"/>
          </a:xfrm>
          <a:solidFill>
            <a:schemeClr val="bg1"/>
          </a:solidFill>
          <a:ln w="9525">
            <a:solidFill>
              <a:schemeClr val="tx1"/>
            </a:solidFill>
          </a:ln>
        </p:spPr>
        <p:txBody>
          <a:bodyPr/>
          <a:lstStyle/>
          <a:p>
            <a:r>
              <a:rPr lang="it-IT" altLang="it-IT" sz="2400" dirty="0" err="1">
                <a:latin typeface="Palatino" pitchFamily="2" charset="77"/>
                <a:ea typeface="ＭＳ Ｐゴシック" panose="020B0600070205080204" pitchFamily="34" charset="-128"/>
              </a:rPr>
              <a:t>Metagenomic</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analysis</a:t>
            </a:r>
            <a:r>
              <a:rPr lang="it-IT" altLang="it-IT" sz="2400" dirty="0">
                <a:latin typeface="Palatino" pitchFamily="2" charset="77"/>
                <a:ea typeface="ＭＳ Ｐゴシック" panose="020B0600070205080204" pitchFamily="34" charset="-128"/>
              </a:rPr>
              <a:t> in </a:t>
            </a:r>
            <a:r>
              <a:rPr lang="it-IT" altLang="it-IT" sz="2400" dirty="0" err="1">
                <a:latin typeface="Palatino" pitchFamily="2" charset="77"/>
                <a:ea typeface="ＭＳ Ｐゴシック" panose="020B0600070205080204" pitchFamily="34" charset="-128"/>
              </a:rPr>
              <a:t>three</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different</a:t>
            </a:r>
            <a:r>
              <a:rPr lang="it-IT" altLang="it-IT" sz="2400" dirty="0">
                <a:latin typeface="Palatino" pitchFamily="2" charset="77"/>
                <a:ea typeface="ＭＳ Ｐゴシック" panose="020B0600070205080204" pitchFamily="34" charset="-128"/>
              </a:rPr>
              <a:t> </a:t>
            </a:r>
            <a:r>
              <a:rPr lang="it-IT" altLang="it-IT" sz="2400" dirty="0" err="1">
                <a:latin typeface="Palatino" pitchFamily="2" charset="77"/>
                <a:ea typeface="ＭＳ Ｐゴシック" panose="020B0600070205080204" pitchFamily="34" charset="-128"/>
              </a:rPr>
              <a:t>organs</a:t>
            </a:r>
            <a:r>
              <a:rPr lang="it-IT" altLang="it-IT" sz="2400" dirty="0">
                <a:latin typeface="Palatino" pitchFamily="2" charset="77"/>
                <a:ea typeface="ＭＳ Ｐゴシック" panose="020B0600070205080204" pitchFamily="34" charset="-128"/>
              </a:rPr>
              <a:t> of </a:t>
            </a:r>
            <a:r>
              <a:rPr lang="it-IT" altLang="it-IT" sz="2400" i="1" dirty="0">
                <a:latin typeface="Palatino" pitchFamily="2" charset="77"/>
                <a:ea typeface="ＭＳ Ｐゴシック" panose="020B0600070205080204" pitchFamily="34" charset="-128"/>
              </a:rPr>
              <a:t>Aedes </a:t>
            </a:r>
            <a:r>
              <a:rPr lang="it-IT" altLang="it-IT" sz="2400" i="1" dirty="0" err="1">
                <a:latin typeface="Palatino" pitchFamily="2" charset="77"/>
                <a:ea typeface="ＭＳ Ｐゴシック" panose="020B0600070205080204" pitchFamily="34" charset="-128"/>
              </a:rPr>
              <a:t>albopictus</a:t>
            </a:r>
            <a:r>
              <a:rPr lang="it-IT" altLang="it-IT" sz="2400" dirty="0">
                <a:latin typeface="Palatino" pitchFamily="2" charset="77"/>
                <a:ea typeface="ＭＳ Ｐゴシック" panose="020B0600070205080204" pitchFamily="34" charset="-128"/>
              </a:rPr>
              <a:t> (the </a:t>
            </a:r>
            <a:r>
              <a:rPr lang="it-IT" altLang="it-IT" sz="2400" dirty="0" err="1">
                <a:latin typeface="Palatino" pitchFamily="2" charset="77"/>
                <a:ea typeface="ＭＳ Ｐゴシック" panose="020B0600070205080204" pitchFamily="34" charset="-128"/>
              </a:rPr>
              <a:t>tiger</a:t>
            </a:r>
            <a:r>
              <a:rPr lang="it-IT" altLang="it-IT" sz="2400" dirty="0">
                <a:latin typeface="Palatino" pitchFamily="2" charset="77"/>
                <a:ea typeface="ＭＳ Ｐゴシック" panose="020B0600070205080204" pitchFamily="34" charset="-128"/>
              </a:rPr>
              <a:t> mosquito)</a:t>
            </a:r>
            <a:endParaRPr lang="en-GB" altLang="it-IT" sz="2400" i="1" dirty="0">
              <a:latin typeface="Palatino" pitchFamily="2" charset="77"/>
              <a:ea typeface="ＭＳ Ｐゴシック" panose="020B0600070205080204" pitchFamily="34" charset="-128"/>
            </a:endParaRPr>
          </a:p>
        </p:txBody>
      </p:sp>
      <p:pic>
        <p:nvPicPr>
          <p:cNvPr id="103427" name="Immagine 4">
            <a:extLst>
              <a:ext uri="{FF2B5EF4-FFF2-40B4-BE49-F238E27FC236}">
                <a16:creationId xmlns:a16="http://schemas.microsoft.com/office/drawing/2014/main" id="{CFA49ACC-FDE1-DD49-AC87-906DD505AD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1466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Sottotitolo 7">
            <a:extLst>
              <a:ext uri="{FF2B5EF4-FFF2-40B4-BE49-F238E27FC236}">
                <a16:creationId xmlns:a16="http://schemas.microsoft.com/office/drawing/2014/main" id="{35ECCD39-BC97-F64E-A9BC-28BBE2A0FA06}"/>
              </a:ext>
            </a:extLst>
          </p:cNvPr>
          <p:cNvSpPr>
            <a:spLocks noGrp="1"/>
          </p:cNvSpPr>
          <p:nvPr>
            <p:ph type="subTitle" idx="1"/>
          </p:nvPr>
        </p:nvSpPr>
        <p:spPr>
          <a:xfrm>
            <a:off x="1179513" y="2714575"/>
            <a:ext cx="3087687" cy="2730649"/>
          </a:xfrm>
          <a:solidFill>
            <a:schemeClr val="bg1"/>
          </a:solidFill>
          <a:ln>
            <a:solidFill>
              <a:srgbClr val="FF0000"/>
            </a:solidFill>
            <a:prstDash val="dot"/>
            <a:miter lim="800000"/>
            <a:headEnd/>
            <a:tailEnd/>
          </a:ln>
        </p:spPr>
        <p:txBody>
          <a:bodyPr>
            <a:normAutofit lnSpcReduction="10000"/>
          </a:bodyPr>
          <a:lstStyle/>
          <a:p>
            <a:r>
              <a:rPr lang="it-IT" sz="1800" dirty="0" err="1">
                <a:solidFill>
                  <a:schemeClr val="tx1"/>
                </a:solidFill>
                <a:latin typeface="Palatino" pitchFamily="2" charset="77"/>
                <a:ea typeface="Palatino" pitchFamily="2" charset="77"/>
              </a:rPr>
              <a:t>Bacterial</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diversity</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between</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organs</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is</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quite</a:t>
            </a:r>
            <a:r>
              <a:rPr lang="it-IT" sz="1800" dirty="0">
                <a:solidFill>
                  <a:schemeClr val="tx1"/>
                </a:solidFill>
                <a:latin typeface="Palatino" pitchFamily="2" charset="77"/>
                <a:ea typeface="Palatino" pitchFamily="2" charset="77"/>
              </a:rPr>
              <a:t> high. </a:t>
            </a:r>
            <a:r>
              <a:rPr lang="it-IT" sz="1800" dirty="0" err="1">
                <a:solidFill>
                  <a:schemeClr val="tx1"/>
                </a:solidFill>
                <a:latin typeface="Palatino" pitchFamily="2" charset="77"/>
                <a:ea typeface="Palatino" pitchFamily="2" charset="77"/>
              </a:rPr>
              <a:t>Also</a:t>
            </a:r>
            <a:r>
              <a:rPr lang="it-IT" sz="1800" dirty="0">
                <a:solidFill>
                  <a:schemeClr val="tx1"/>
                </a:solidFill>
                <a:latin typeface="Palatino" pitchFamily="2" charset="77"/>
                <a:ea typeface="Palatino" pitchFamily="2" charset="77"/>
              </a:rPr>
              <a:t> in the </a:t>
            </a:r>
            <a:r>
              <a:rPr lang="it-IT" sz="1800" dirty="0" err="1">
                <a:solidFill>
                  <a:schemeClr val="tx1"/>
                </a:solidFill>
                <a:latin typeface="Palatino" pitchFamily="2" charset="77"/>
                <a:ea typeface="Palatino" pitchFamily="2" charset="77"/>
              </a:rPr>
              <a:t>reproductive</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organs</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dominated</a:t>
            </a:r>
            <a:r>
              <a:rPr lang="it-IT" sz="1800" dirty="0">
                <a:solidFill>
                  <a:schemeClr val="tx1"/>
                </a:solidFill>
                <a:latin typeface="Palatino" pitchFamily="2" charset="77"/>
                <a:ea typeface="Palatino" pitchFamily="2" charset="77"/>
              </a:rPr>
              <a:t> by </a:t>
            </a:r>
            <a:r>
              <a:rPr lang="it-IT" sz="1800" i="1" dirty="0" err="1">
                <a:solidFill>
                  <a:schemeClr val="tx1"/>
                </a:solidFill>
                <a:latin typeface="Palatino" pitchFamily="2" charset="77"/>
                <a:ea typeface="Palatino" pitchFamily="2" charset="77"/>
              </a:rPr>
              <a:t>Wolbachia</a:t>
            </a:r>
            <a:r>
              <a:rPr lang="it-IT" sz="1800" dirty="0">
                <a:solidFill>
                  <a:schemeClr val="tx1"/>
                </a:solidFill>
                <a:latin typeface="Palatino" pitchFamily="2" charset="77"/>
                <a:ea typeface="Palatino" pitchFamily="2" charset="77"/>
              </a:rPr>
              <a:t>, and in the </a:t>
            </a:r>
            <a:r>
              <a:rPr lang="it-IT" sz="1800" dirty="0" err="1">
                <a:solidFill>
                  <a:schemeClr val="tx1"/>
                </a:solidFill>
                <a:latin typeface="Palatino" pitchFamily="2" charset="77"/>
                <a:ea typeface="Palatino" pitchFamily="2" charset="77"/>
              </a:rPr>
              <a:t>female</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salivary</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glands</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dominated</a:t>
            </a:r>
            <a:r>
              <a:rPr lang="it-IT" sz="1800" dirty="0">
                <a:solidFill>
                  <a:schemeClr val="tx1"/>
                </a:solidFill>
                <a:latin typeface="Palatino" pitchFamily="2" charset="77"/>
                <a:ea typeface="Palatino" pitchFamily="2" charset="77"/>
              </a:rPr>
              <a:t> by </a:t>
            </a:r>
            <a:r>
              <a:rPr lang="it-IT" sz="1800" i="1" dirty="0" err="1">
                <a:solidFill>
                  <a:schemeClr val="tx1"/>
                </a:solidFill>
                <a:latin typeface="Palatino" pitchFamily="2" charset="77"/>
                <a:ea typeface="Palatino" pitchFamily="2" charset="77"/>
              </a:rPr>
              <a:t>Serratia</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there</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is</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still</a:t>
            </a:r>
            <a:r>
              <a:rPr lang="it-IT" sz="1800" dirty="0">
                <a:solidFill>
                  <a:schemeClr val="tx1"/>
                </a:solidFill>
                <a:latin typeface="Palatino" pitchFamily="2" charset="77"/>
                <a:ea typeface="Palatino" pitchFamily="2" charset="77"/>
              </a:rPr>
              <a:t> a </a:t>
            </a:r>
            <a:r>
              <a:rPr lang="it-IT" sz="1800" dirty="0" err="1">
                <a:solidFill>
                  <a:schemeClr val="tx1"/>
                </a:solidFill>
                <a:latin typeface="Palatino" pitchFamily="2" charset="77"/>
                <a:ea typeface="Palatino" pitchFamily="2" charset="77"/>
              </a:rPr>
              <a:t>relevant</a:t>
            </a:r>
            <a:r>
              <a:rPr lang="it-IT" sz="1800" dirty="0">
                <a:solidFill>
                  <a:schemeClr val="tx1"/>
                </a:solidFill>
                <a:latin typeface="Palatino" pitchFamily="2" charset="77"/>
                <a:ea typeface="Palatino" pitchFamily="2" charset="77"/>
              </a:rPr>
              <a:t> component of </a:t>
            </a:r>
            <a:r>
              <a:rPr lang="it-IT" sz="1800" dirty="0" err="1">
                <a:solidFill>
                  <a:schemeClr val="tx1"/>
                </a:solidFill>
                <a:latin typeface="Palatino" pitchFamily="2" charset="77"/>
                <a:ea typeface="Palatino" pitchFamily="2" charset="77"/>
              </a:rPr>
              <a:t>additional</a:t>
            </a:r>
            <a:r>
              <a:rPr lang="it-IT" sz="1800" dirty="0">
                <a:solidFill>
                  <a:schemeClr val="tx1"/>
                </a:solidFill>
                <a:latin typeface="Palatino" pitchFamily="2" charset="77"/>
                <a:ea typeface="Palatino" pitchFamily="2" charset="77"/>
              </a:rPr>
              <a:t> </a:t>
            </a:r>
            <a:r>
              <a:rPr lang="it-IT" sz="1800" dirty="0" err="1">
                <a:solidFill>
                  <a:schemeClr val="tx1"/>
                </a:solidFill>
                <a:latin typeface="Palatino" pitchFamily="2" charset="77"/>
                <a:ea typeface="Palatino" pitchFamily="2" charset="77"/>
              </a:rPr>
              <a:t>bacteria</a:t>
            </a:r>
            <a:r>
              <a:rPr lang="it-IT" sz="1800" dirty="0">
                <a:solidFill>
                  <a:schemeClr val="tx1"/>
                </a:solidFill>
                <a:latin typeface="Palatino" pitchFamily="2" charset="77"/>
                <a:ea typeface="Palatino" pitchFamily="2" charset="77"/>
              </a:rPr>
              <a:t>.</a:t>
            </a:r>
            <a:br>
              <a:rPr lang="it-IT" altLang="it-IT" sz="1800" dirty="0">
                <a:ea typeface="ＭＳ Ｐゴシック" panose="020B0600070205080204" pitchFamily="34" charset="-128"/>
              </a:rPr>
            </a:br>
            <a:endParaRPr lang="en-GB" altLang="it-IT" sz="1800" dirty="0">
              <a:solidFill>
                <a:srgbClr val="000000"/>
              </a:solidFill>
              <a:latin typeface="Palatino" pitchFamily="2" charset="77"/>
              <a:ea typeface="ＭＳ Ｐゴシック" panose="020B0600070205080204" pitchFamily="34" charset="-128"/>
            </a:endParaRPr>
          </a:p>
        </p:txBody>
      </p:sp>
      <p:pic>
        <p:nvPicPr>
          <p:cNvPr id="14" name="Immagine 13">
            <a:extLst>
              <a:ext uri="{FF2B5EF4-FFF2-40B4-BE49-F238E27FC236}">
                <a16:creationId xmlns:a16="http://schemas.microsoft.com/office/drawing/2014/main" id="{93BB034A-C2D2-5D4D-A7B4-C53BC4637B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7381" y="1922487"/>
            <a:ext cx="3613219" cy="488788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649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olo 1">
            <a:extLst>
              <a:ext uri="{FF2B5EF4-FFF2-40B4-BE49-F238E27FC236}">
                <a16:creationId xmlns:a16="http://schemas.microsoft.com/office/drawing/2014/main" id="{063A9A0C-A0E8-CC4F-AE89-BC07A4E42F9F}"/>
              </a:ext>
            </a:extLst>
          </p:cNvPr>
          <p:cNvSpPr>
            <a:spLocks noGrp="1"/>
          </p:cNvSpPr>
          <p:nvPr>
            <p:ph type="title"/>
          </p:nvPr>
        </p:nvSpPr>
        <p:spPr>
          <a:xfrm>
            <a:off x="1295400" y="152400"/>
            <a:ext cx="6934200" cy="1066800"/>
          </a:xfrm>
          <a:solidFill>
            <a:schemeClr val="bg1"/>
          </a:solidFill>
          <a:ln w="19050">
            <a:solidFill>
              <a:schemeClr val="tx1"/>
            </a:solidFill>
          </a:ln>
        </p:spPr>
        <p:txBody>
          <a:bodyPr/>
          <a:lstStyle/>
          <a:p>
            <a:r>
              <a:rPr lang="en-GB" altLang="it-IT" dirty="0">
                <a:latin typeface="Palatino" pitchFamily="2" charset="77"/>
                <a:ea typeface="Palatino" pitchFamily="2" charset="77"/>
              </a:rPr>
              <a:t>Take home message</a:t>
            </a:r>
          </a:p>
        </p:txBody>
      </p:sp>
      <p:pic>
        <p:nvPicPr>
          <p:cNvPr id="114691" name="Immagine 3">
            <a:extLst>
              <a:ext uri="{FF2B5EF4-FFF2-40B4-BE49-F238E27FC236}">
                <a16:creationId xmlns:a16="http://schemas.microsoft.com/office/drawing/2014/main" id="{945224DD-AF3F-A44A-B0E3-F5FA5C5D7F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2369" y="1988840"/>
            <a:ext cx="7358063" cy="434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290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0" descr="European Research Council logo">
            <a:hlinkClick r:id="rId2" tooltip="European Research Council"/>
            <a:extLst>
              <a:ext uri="{FF2B5EF4-FFF2-40B4-BE49-F238E27FC236}">
                <a16:creationId xmlns:a16="http://schemas.microsoft.com/office/drawing/2014/main" id="{6B0EFB54-F807-304A-80A6-9C8CF6A2A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416550"/>
            <a:ext cx="1428750" cy="1441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5715" name="Picture 6" descr="C:\Users\Irene\Desktop\fp7logoban[1].jpg">
            <a:extLst>
              <a:ext uri="{FF2B5EF4-FFF2-40B4-BE49-F238E27FC236}">
                <a16:creationId xmlns:a16="http://schemas.microsoft.com/office/drawing/2014/main" id="{30C513CC-76E9-D947-A332-546E4B4AD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5359400"/>
            <a:ext cx="1833562" cy="1498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5716" name="Picture 7" descr="C:\Users\Irene\Desktop\t_01[1].jpg">
            <a:extLst>
              <a:ext uri="{FF2B5EF4-FFF2-40B4-BE49-F238E27FC236}">
                <a16:creationId xmlns:a16="http://schemas.microsoft.com/office/drawing/2014/main" id="{24D5C3A7-1287-4C4C-9A02-BB84F79E5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7488" y="6329363"/>
            <a:ext cx="2576512" cy="5286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098" name="Immagine 10">
            <a:extLst>
              <a:ext uri="{FF2B5EF4-FFF2-40B4-BE49-F238E27FC236}">
                <a16:creationId xmlns:a16="http://schemas.microsoft.com/office/drawing/2014/main" id="{97AF3D3D-E510-BF48-809E-403AC8E845C0}"/>
              </a:ext>
            </a:extLst>
          </p:cNvPr>
          <p:cNvPicPr>
            <a:picLocks noChangeAspect="1"/>
          </p:cNvPicPr>
          <p:nvPr/>
        </p:nvPicPr>
        <p:blipFill>
          <a:blip r:embed="rId6"/>
          <a:srcRect/>
          <a:stretch>
            <a:fillRect/>
          </a:stretch>
        </p:blipFill>
        <p:spPr bwMode="auto">
          <a:xfrm>
            <a:off x="2971800" y="2057400"/>
            <a:ext cx="3200400" cy="24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5718" name="Immagine 8" descr="logo_infravec.jpg">
            <a:extLst>
              <a:ext uri="{FF2B5EF4-FFF2-40B4-BE49-F238E27FC236}">
                <a16:creationId xmlns:a16="http://schemas.microsoft.com/office/drawing/2014/main" id="{19B2CB5F-BCE6-154F-A665-08C75825D7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6172200"/>
            <a:ext cx="2133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a:extLst>
              <a:ext uri="{FF2B5EF4-FFF2-40B4-BE49-F238E27FC236}">
                <a16:creationId xmlns:a16="http://schemas.microsoft.com/office/drawing/2014/main" id="{CFF48EFE-A63B-BB4C-8F3A-6770F9012F6C}"/>
              </a:ext>
            </a:extLst>
          </p:cNvPr>
          <p:cNvPicPr>
            <a:picLocks noChangeAspect="1"/>
          </p:cNvPicPr>
          <p:nvPr/>
        </p:nvPicPr>
        <p:blipFill>
          <a:blip r:embed="rId8"/>
          <a:stretch>
            <a:fillRect/>
          </a:stretch>
        </p:blipFill>
        <p:spPr>
          <a:xfrm>
            <a:off x="6172200" y="3733800"/>
            <a:ext cx="1981200" cy="1482610"/>
          </a:xfrm>
          <a:prstGeom prst="rect">
            <a:avLst/>
          </a:prstGeom>
          <a:ln>
            <a:noFill/>
          </a:ln>
          <a:effectLst>
            <a:softEdge rad="112500"/>
          </a:effectLst>
        </p:spPr>
      </p:pic>
      <p:pic>
        <p:nvPicPr>
          <p:cNvPr id="115720" name="Immagine 2" descr="images.png">
            <a:extLst>
              <a:ext uri="{FF2B5EF4-FFF2-40B4-BE49-F238E27FC236}">
                <a16:creationId xmlns:a16="http://schemas.microsoft.com/office/drawing/2014/main" id="{F996D7BA-1AB7-1B48-864A-9862729A0F0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0"/>
            <a:ext cx="56388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03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4">
            <a:extLst>
              <a:ext uri="{FF2B5EF4-FFF2-40B4-BE49-F238E27FC236}">
                <a16:creationId xmlns:a16="http://schemas.microsoft.com/office/drawing/2014/main" id="{F8E0EC3F-FC49-974F-B2DE-6E6965B4AB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18154"/>
            <a:ext cx="5702300" cy="2273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7" name="Immagine 6">
            <a:extLst>
              <a:ext uri="{FF2B5EF4-FFF2-40B4-BE49-F238E27FC236}">
                <a16:creationId xmlns:a16="http://schemas.microsoft.com/office/drawing/2014/main" id="{EF6E5A08-CF86-AE4B-8B58-A2808CAE3C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39237"/>
            <a:ext cx="3312368" cy="22382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F4E6F4CE-D011-4D48-BA56-897E592A93F2}"/>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pic>
        <p:nvPicPr>
          <p:cNvPr id="3" name="Immagine 2">
            <a:extLst>
              <a:ext uri="{FF2B5EF4-FFF2-40B4-BE49-F238E27FC236}">
                <a16:creationId xmlns:a16="http://schemas.microsoft.com/office/drawing/2014/main" id="{D7DA324E-9AE8-AB42-ABA4-A37F742DE686}"/>
              </a:ext>
            </a:extLst>
          </p:cNvPr>
          <p:cNvPicPr>
            <a:picLocks noChangeAspect="1"/>
          </p:cNvPicPr>
          <p:nvPr/>
        </p:nvPicPr>
        <p:blipFill>
          <a:blip r:embed="rId5"/>
          <a:stretch>
            <a:fillRect/>
          </a:stretch>
        </p:blipFill>
        <p:spPr>
          <a:xfrm>
            <a:off x="4377709" y="3429000"/>
            <a:ext cx="4506088" cy="2448272"/>
          </a:xfrm>
          <a:prstGeom prst="rect">
            <a:avLst/>
          </a:prstGeom>
          <a:ln w="12700">
            <a:solidFill>
              <a:schemeClr val="tx1"/>
            </a:solidFill>
          </a:ln>
        </p:spPr>
      </p:pic>
    </p:spTree>
    <p:extLst>
      <p:ext uri="{BB962C8B-B14F-4D97-AF65-F5344CB8AC3E}">
        <p14:creationId xmlns:p14="http://schemas.microsoft.com/office/powerpoint/2010/main" val="404977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F61C77FD-099A-424B-86AF-FC169C8BED3B}"/>
              </a:ext>
            </a:extLst>
          </p:cNvPr>
          <p:cNvSpPr>
            <a:spLocks noGrp="1"/>
          </p:cNvSpPr>
          <p:nvPr>
            <p:ph type="title"/>
          </p:nvPr>
        </p:nvSpPr>
        <p:spPr>
          <a:xfrm>
            <a:off x="1295400" y="76200"/>
            <a:ext cx="6588968" cy="990600"/>
          </a:xfrm>
          <a:solidFill>
            <a:schemeClr val="bg1"/>
          </a:solidFill>
          <a:ln w="9525">
            <a:solidFill>
              <a:schemeClr val="tx1"/>
            </a:solidFill>
          </a:ln>
        </p:spPr>
        <p:txBody>
          <a:bodyPr>
            <a:normAutofit fontScale="90000"/>
          </a:bodyPr>
          <a:lstStyle/>
          <a:p>
            <a:r>
              <a:rPr lang="en-US" altLang="it-IT" dirty="0">
                <a:latin typeface="Palatino" pitchFamily="2" charset="77"/>
                <a:ea typeface="Palatino" pitchFamily="2" charset="77"/>
              </a:rPr>
              <a:t>“The tiniest tiny genomes”</a:t>
            </a:r>
          </a:p>
        </p:txBody>
      </p:sp>
      <p:pic>
        <p:nvPicPr>
          <p:cNvPr id="22531" name="Immagine 3">
            <a:extLst>
              <a:ext uri="{FF2B5EF4-FFF2-40B4-BE49-F238E27FC236}">
                <a16:creationId xmlns:a16="http://schemas.microsoft.com/office/drawing/2014/main" id="{9DCA5A0A-F299-094F-8216-C510D6D9BB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200" y="1828800"/>
            <a:ext cx="8154586" cy="44805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EB07AC57-6901-924D-B177-4A837354368C}"/>
              </a:ext>
            </a:extLst>
          </p:cNvPr>
          <p:cNvPicPr>
            <a:picLocks noChangeAspect="1"/>
          </p:cNvPicPr>
          <p:nvPr/>
        </p:nvPicPr>
        <p:blipFill>
          <a:blip r:embed="rId3"/>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340655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D55920EF-E48D-DC42-A2E5-969A9601A186}"/>
              </a:ext>
            </a:extLst>
          </p:cNvPr>
          <p:cNvSpPr>
            <a:spLocks noGrp="1"/>
          </p:cNvSpPr>
          <p:nvPr>
            <p:ph type="title"/>
          </p:nvPr>
        </p:nvSpPr>
        <p:spPr>
          <a:xfrm>
            <a:off x="1295400" y="116622"/>
            <a:ext cx="7620000" cy="990600"/>
          </a:xfrm>
          <a:solidFill>
            <a:schemeClr val="bg1"/>
          </a:solidFill>
          <a:ln w="19050">
            <a:solidFill>
              <a:schemeClr val="tx1"/>
            </a:solidFill>
          </a:ln>
        </p:spPr>
        <p:txBody>
          <a:bodyPr/>
          <a:lstStyle/>
          <a:p>
            <a:r>
              <a:rPr lang="en-US" altLang="it-IT" dirty="0">
                <a:latin typeface="Palatino" pitchFamily="2" charset="77"/>
                <a:ea typeface="Palatino" pitchFamily="2" charset="77"/>
              </a:rPr>
              <a:t>Aphids and </a:t>
            </a:r>
            <a:r>
              <a:rPr lang="en-US" altLang="it-IT" dirty="0" err="1">
                <a:latin typeface="Palatino" pitchFamily="2" charset="77"/>
                <a:ea typeface="Palatino" pitchFamily="2" charset="77"/>
              </a:rPr>
              <a:t>Buchnera</a:t>
            </a:r>
            <a:endParaRPr lang="en-US" altLang="it-IT" dirty="0">
              <a:latin typeface="Palatino" pitchFamily="2" charset="77"/>
              <a:ea typeface="Palatino" pitchFamily="2" charset="77"/>
            </a:endParaRPr>
          </a:p>
        </p:txBody>
      </p:sp>
      <p:pic>
        <p:nvPicPr>
          <p:cNvPr id="23556" name="Immagine 5">
            <a:extLst>
              <a:ext uri="{FF2B5EF4-FFF2-40B4-BE49-F238E27FC236}">
                <a16:creationId xmlns:a16="http://schemas.microsoft.com/office/drawing/2014/main" id="{1A1554D5-D9FD-1A45-A374-4C1F8FA1689A}"/>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403648" y="1186448"/>
            <a:ext cx="2981325" cy="1238250"/>
          </a:xfrm>
          <a:prstGeom prst="rect">
            <a:avLst/>
          </a:prstGeom>
          <a:blipFill>
            <a:blip r:embed="rId3">
              <a:alphaModFix amt="18000"/>
            </a:blip>
            <a:tile tx="0" ty="0" sx="100000" sy="100000" flip="none" algn="tl"/>
          </a:blipFill>
          <a:ln>
            <a:solidFill>
              <a:srgbClr val="FF0000"/>
            </a:solidFill>
          </a:ln>
        </p:spPr>
      </p:pic>
      <p:sp>
        <p:nvSpPr>
          <p:cNvPr id="2" name="Rettangolo 1">
            <a:extLst>
              <a:ext uri="{FF2B5EF4-FFF2-40B4-BE49-F238E27FC236}">
                <a16:creationId xmlns:a16="http://schemas.microsoft.com/office/drawing/2014/main" id="{1A284C96-B9F5-2E4B-B1BC-5EE525FAAA35}"/>
              </a:ext>
            </a:extLst>
          </p:cNvPr>
          <p:cNvSpPr/>
          <p:nvPr/>
        </p:nvSpPr>
        <p:spPr>
          <a:xfrm>
            <a:off x="2051720" y="2503924"/>
            <a:ext cx="6192688" cy="4093428"/>
          </a:xfrm>
          <a:prstGeom prst="rect">
            <a:avLst/>
          </a:prstGeom>
          <a:solidFill>
            <a:schemeClr val="bg1"/>
          </a:solidFill>
          <a:ln w="12700">
            <a:solidFill>
              <a:schemeClr val="tx1"/>
            </a:solidFill>
          </a:ln>
        </p:spPr>
        <p:txBody>
          <a:bodyPr wrap="square">
            <a:spAutoFit/>
          </a:bodyPr>
          <a:lstStyle/>
          <a:p>
            <a:r>
              <a:rPr lang="it-IT" sz="2000" dirty="0">
                <a:latin typeface="Palatino" pitchFamily="2" charset="77"/>
                <a:ea typeface="Palatino" pitchFamily="2" charset="77"/>
              </a:rPr>
              <a:t>In the body of </a:t>
            </a:r>
            <a:r>
              <a:rPr lang="it-IT" sz="2000" dirty="0" err="1">
                <a:latin typeface="Palatino" pitchFamily="2" charset="77"/>
                <a:ea typeface="Palatino" pitchFamily="2" charset="77"/>
              </a:rPr>
              <a:t>aphids</a:t>
            </a:r>
            <a:r>
              <a:rPr lang="it-IT" sz="2000" dirty="0">
                <a:latin typeface="Palatino" pitchFamily="2" charset="77"/>
                <a:ea typeface="Palatino" pitchFamily="2" charset="77"/>
              </a:rPr>
              <a:t>, </a:t>
            </a:r>
            <a:r>
              <a:rPr lang="it-IT" sz="2000" dirty="0" err="1">
                <a:latin typeface="Palatino" pitchFamily="2" charset="77"/>
                <a:ea typeface="Palatino" pitchFamily="2" charset="77"/>
              </a:rPr>
              <a:t>bilobed</a:t>
            </a:r>
            <a:r>
              <a:rPr lang="it-IT" sz="2000" dirty="0">
                <a:latin typeface="Palatino" pitchFamily="2" charset="77"/>
                <a:ea typeface="Palatino" pitchFamily="2" charset="77"/>
              </a:rPr>
              <a:t> </a:t>
            </a:r>
            <a:r>
              <a:rPr lang="it-IT" sz="2000" dirty="0" err="1">
                <a:latin typeface="Palatino" pitchFamily="2" charset="77"/>
                <a:ea typeface="Palatino" pitchFamily="2" charset="77"/>
              </a:rPr>
              <a:t>bacteriomes</a:t>
            </a:r>
            <a:r>
              <a:rPr lang="it-IT" sz="2000" dirty="0">
                <a:latin typeface="Palatino" pitchFamily="2" charset="77"/>
                <a:ea typeface="Palatino" pitchFamily="2" charset="77"/>
              </a:rPr>
              <a:t> are </a:t>
            </a:r>
            <a:r>
              <a:rPr lang="it-IT" sz="2000" dirty="0" err="1">
                <a:latin typeface="Palatino" pitchFamily="2" charset="77"/>
                <a:ea typeface="Palatino" pitchFamily="2" charset="77"/>
              </a:rPr>
              <a:t>present</a:t>
            </a:r>
            <a:r>
              <a:rPr lang="it-IT" sz="2000" dirty="0">
                <a:latin typeface="Palatino" pitchFamily="2" charset="77"/>
                <a:ea typeface="Palatino" pitchFamily="2" charset="77"/>
              </a:rPr>
              <a:t>, </a:t>
            </a:r>
            <a:r>
              <a:rPr lang="it-IT" sz="2000" dirty="0" err="1">
                <a:latin typeface="Palatino" pitchFamily="2" charset="77"/>
                <a:ea typeface="Palatino" pitchFamily="2" charset="77"/>
              </a:rPr>
              <a:t>containing</a:t>
            </a:r>
            <a:r>
              <a:rPr lang="it-IT" sz="2000" dirty="0">
                <a:latin typeface="Palatino" pitchFamily="2" charset="77"/>
                <a:ea typeface="Palatino" pitchFamily="2" charset="77"/>
              </a:rPr>
              <a:t> 60-80 </a:t>
            </a:r>
            <a:r>
              <a:rPr lang="it-IT" sz="2000" dirty="0" err="1">
                <a:latin typeface="Palatino" pitchFamily="2" charset="77"/>
                <a:ea typeface="Palatino" pitchFamily="2" charset="77"/>
              </a:rPr>
              <a:t>bacteriocytes</a:t>
            </a:r>
            <a:r>
              <a:rPr lang="it-IT" sz="2000" dirty="0">
                <a:latin typeface="Palatino" pitchFamily="2" charset="77"/>
                <a:ea typeface="Palatino" pitchFamily="2" charset="77"/>
              </a:rPr>
              <a:t>.</a:t>
            </a:r>
          </a:p>
          <a:p>
            <a:endParaRPr lang="it-IT" sz="2000" dirty="0">
              <a:latin typeface="Palatino" pitchFamily="2" charset="77"/>
              <a:ea typeface="Palatino" pitchFamily="2" charset="77"/>
            </a:endParaRPr>
          </a:p>
          <a:p>
            <a:r>
              <a:rPr lang="it-IT" sz="2000" dirty="0">
                <a:latin typeface="Palatino" pitchFamily="2" charset="77"/>
                <a:ea typeface="Palatino" pitchFamily="2" charset="77"/>
              </a:rPr>
              <a:t> Inside the </a:t>
            </a:r>
            <a:r>
              <a:rPr lang="it-IT" sz="2000" dirty="0" err="1">
                <a:latin typeface="Palatino" pitchFamily="2" charset="77"/>
                <a:ea typeface="Palatino" pitchFamily="2" charset="77"/>
              </a:rPr>
              <a:t>bacteriocyte</a:t>
            </a:r>
            <a:r>
              <a:rPr lang="it-IT" sz="2000" dirty="0">
                <a:latin typeface="Palatino" pitchFamily="2" charset="77"/>
                <a:ea typeface="Palatino" pitchFamily="2" charset="77"/>
              </a:rPr>
              <a:t> </a:t>
            </a:r>
            <a:r>
              <a:rPr lang="it-IT" sz="2000" dirty="0" err="1">
                <a:latin typeface="Palatino" pitchFamily="2" charset="77"/>
                <a:ea typeface="Palatino" pitchFamily="2" charset="77"/>
              </a:rPr>
              <a:t>there</a:t>
            </a:r>
            <a:r>
              <a:rPr lang="it-IT" sz="2000" dirty="0">
                <a:latin typeface="Palatino" pitchFamily="2" charset="77"/>
                <a:ea typeface="Palatino" pitchFamily="2" charset="77"/>
              </a:rPr>
              <a:t> are </a:t>
            </a:r>
            <a:r>
              <a:rPr lang="it-IT" sz="2000" dirty="0" err="1">
                <a:latin typeface="Palatino" pitchFamily="2" charset="77"/>
                <a:ea typeface="Palatino" pitchFamily="2" charset="77"/>
              </a:rPr>
              <a:t>vesicles</a:t>
            </a:r>
            <a:r>
              <a:rPr lang="it-IT" sz="2000" dirty="0">
                <a:latin typeface="Palatino" pitchFamily="2" charset="77"/>
                <a:ea typeface="Palatino" pitchFamily="2" charset="77"/>
              </a:rPr>
              <a:t> </a:t>
            </a:r>
            <a:r>
              <a:rPr lang="it-IT" sz="2000" dirty="0" err="1">
                <a:latin typeface="Palatino" pitchFamily="2" charset="77"/>
                <a:ea typeface="Palatino" pitchFamily="2" charset="77"/>
              </a:rPr>
              <a:t>that</a:t>
            </a:r>
            <a:r>
              <a:rPr lang="it-IT" sz="2000" dirty="0">
                <a:latin typeface="Palatino" pitchFamily="2" charset="77"/>
                <a:ea typeface="Palatino" pitchFamily="2" charset="77"/>
              </a:rPr>
              <a:t> </a:t>
            </a:r>
            <a:r>
              <a:rPr lang="it-IT" sz="2000" dirty="0" err="1">
                <a:latin typeface="Palatino" pitchFamily="2" charset="77"/>
                <a:ea typeface="Palatino" pitchFamily="2" charset="77"/>
              </a:rPr>
              <a:t>contain</a:t>
            </a:r>
            <a:r>
              <a:rPr lang="it-IT" sz="2000" dirty="0">
                <a:latin typeface="Palatino" pitchFamily="2" charset="77"/>
                <a:ea typeface="Palatino" pitchFamily="2" charset="77"/>
              </a:rPr>
              <a:t> the </a:t>
            </a:r>
            <a:r>
              <a:rPr lang="it-IT" sz="2000" dirty="0" err="1">
                <a:latin typeface="Palatino" pitchFamily="2" charset="77"/>
                <a:ea typeface="Palatino" pitchFamily="2" charset="77"/>
              </a:rPr>
              <a:t>primary</a:t>
            </a:r>
            <a:r>
              <a:rPr lang="it-IT" sz="2000" dirty="0">
                <a:latin typeface="Palatino" pitchFamily="2" charset="77"/>
                <a:ea typeface="Palatino" pitchFamily="2" charset="77"/>
              </a:rPr>
              <a:t> </a:t>
            </a:r>
            <a:r>
              <a:rPr lang="it-IT" sz="2000" dirty="0" err="1">
                <a:latin typeface="Palatino" pitchFamily="2" charset="77"/>
                <a:ea typeface="Palatino" pitchFamily="2" charset="77"/>
              </a:rPr>
              <a:t>Gram</a:t>
            </a:r>
            <a:r>
              <a:rPr lang="it-IT" sz="2000" dirty="0">
                <a:latin typeface="Palatino" pitchFamily="2" charset="77"/>
                <a:ea typeface="Palatino" pitchFamily="2" charset="77"/>
              </a:rPr>
              <a:t> negative </a:t>
            </a:r>
            <a:r>
              <a:rPr lang="it-IT" sz="2000" dirty="0" err="1">
                <a:latin typeface="Palatino" pitchFamily="2" charset="77"/>
                <a:ea typeface="Palatino" pitchFamily="2" charset="77"/>
              </a:rPr>
              <a:t>symbiont</a:t>
            </a:r>
            <a:r>
              <a:rPr lang="it-IT" sz="2000" dirty="0">
                <a:latin typeface="Palatino" pitchFamily="2" charset="77"/>
                <a:ea typeface="Palatino" pitchFamily="2" charset="77"/>
              </a:rPr>
              <a:t> </a:t>
            </a:r>
            <a:r>
              <a:rPr lang="it-IT" sz="2000" i="1" dirty="0" err="1">
                <a:latin typeface="Palatino" pitchFamily="2" charset="77"/>
                <a:ea typeface="Palatino" pitchFamily="2" charset="77"/>
              </a:rPr>
              <a:t>Buchnera</a:t>
            </a:r>
            <a:r>
              <a:rPr lang="it-IT" sz="2000" i="1" dirty="0">
                <a:latin typeface="Palatino" pitchFamily="2" charset="77"/>
                <a:ea typeface="Palatino" pitchFamily="2" charset="77"/>
              </a:rPr>
              <a:t> </a:t>
            </a:r>
            <a:r>
              <a:rPr lang="it-IT" sz="2000" i="1" dirty="0" err="1">
                <a:latin typeface="Palatino" pitchFamily="2" charset="77"/>
                <a:ea typeface="Palatino" pitchFamily="2" charset="77"/>
              </a:rPr>
              <a:t>aphidicola</a:t>
            </a:r>
            <a:r>
              <a:rPr lang="it-IT" sz="2000" dirty="0">
                <a:latin typeface="Palatino" pitchFamily="2" charset="77"/>
                <a:ea typeface="Palatino" pitchFamily="2" charset="77"/>
              </a:rPr>
              <a:t>, </a:t>
            </a:r>
            <a:r>
              <a:rPr lang="it-IT" sz="2000" dirty="0" err="1">
                <a:latin typeface="Palatino" pitchFamily="2" charset="77"/>
                <a:ea typeface="Palatino" pitchFamily="2" charset="77"/>
              </a:rPr>
              <a:t>belonging</a:t>
            </a:r>
            <a:r>
              <a:rPr lang="it-IT" sz="2000" dirty="0">
                <a:latin typeface="Palatino" pitchFamily="2" charset="77"/>
                <a:ea typeface="Palatino" pitchFamily="2" charset="77"/>
              </a:rPr>
              <a:t> to the phylum gamma-</a:t>
            </a:r>
            <a:r>
              <a:rPr lang="it-IT" sz="2000" dirty="0" err="1">
                <a:latin typeface="Palatino" pitchFamily="2" charset="77"/>
                <a:ea typeface="Palatino" pitchFamily="2" charset="77"/>
              </a:rPr>
              <a:t>Proteobacteria</a:t>
            </a:r>
            <a:r>
              <a:rPr lang="it-IT" sz="2000" dirty="0">
                <a:latin typeface="Palatino" pitchFamily="2" charset="77"/>
                <a:ea typeface="Palatino" pitchFamily="2" charset="77"/>
              </a:rPr>
              <a:t> (</a:t>
            </a:r>
            <a:r>
              <a:rPr lang="it-IT" sz="2000" dirty="0" err="1">
                <a:latin typeface="Palatino" pitchFamily="2" charset="77"/>
                <a:ea typeface="Palatino" pitchFamily="2" charset="77"/>
              </a:rPr>
              <a:t>extreme</a:t>
            </a:r>
            <a:r>
              <a:rPr lang="it-IT" sz="2000" dirty="0">
                <a:latin typeface="Palatino" pitchFamily="2" charset="77"/>
                <a:ea typeface="Palatino" pitchFamily="2" charset="77"/>
              </a:rPr>
              <a:t> </a:t>
            </a:r>
            <a:r>
              <a:rPr lang="it-IT" sz="2000" dirty="0" err="1">
                <a:latin typeface="Palatino" pitchFamily="2" charset="77"/>
                <a:ea typeface="Palatino" pitchFamily="2" charset="77"/>
              </a:rPr>
              <a:t>reduction</a:t>
            </a:r>
            <a:r>
              <a:rPr lang="it-IT" sz="2000" dirty="0">
                <a:latin typeface="Palatino" pitchFamily="2" charset="77"/>
                <a:ea typeface="Palatino" pitchFamily="2" charset="77"/>
              </a:rPr>
              <a:t> of the </a:t>
            </a:r>
            <a:r>
              <a:rPr lang="it-IT" sz="2000" dirty="0" err="1">
                <a:latin typeface="Palatino" pitchFamily="2" charset="77"/>
                <a:ea typeface="Palatino" pitchFamily="2" charset="77"/>
              </a:rPr>
              <a:t>genome</a:t>
            </a:r>
            <a:r>
              <a:rPr lang="it-IT" sz="2000" dirty="0">
                <a:latin typeface="Palatino" pitchFamily="2" charset="77"/>
                <a:ea typeface="Palatino" pitchFamily="2" charset="77"/>
              </a:rPr>
              <a:t>: 425-g50 kb).</a:t>
            </a:r>
          </a:p>
          <a:p>
            <a:endParaRPr lang="it-IT" sz="2000" dirty="0">
              <a:latin typeface="Palatino" pitchFamily="2" charset="77"/>
              <a:ea typeface="Palatino" pitchFamily="2" charset="77"/>
            </a:endParaRPr>
          </a:p>
          <a:p>
            <a:r>
              <a:rPr lang="it-IT" sz="2000" dirty="0">
                <a:latin typeface="Palatino" pitchFamily="2" charset="77"/>
                <a:ea typeface="Palatino" pitchFamily="2" charset="77"/>
              </a:rPr>
              <a:t> Vertical </a:t>
            </a:r>
            <a:r>
              <a:rPr lang="it-IT" sz="2000" dirty="0" err="1">
                <a:latin typeface="Palatino" pitchFamily="2" charset="77"/>
                <a:ea typeface="Palatino" pitchFamily="2" charset="77"/>
              </a:rPr>
              <a:t>transmission</a:t>
            </a:r>
            <a:r>
              <a:rPr lang="it-IT" sz="2000" dirty="0">
                <a:latin typeface="Palatino" pitchFamily="2" charset="77"/>
                <a:ea typeface="Palatino" pitchFamily="2" charset="77"/>
              </a:rPr>
              <a:t> of </a:t>
            </a:r>
            <a:r>
              <a:rPr lang="it-IT" sz="2000" i="1" dirty="0" err="1">
                <a:latin typeface="Palatino" pitchFamily="2" charset="77"/>
                <a:ea typeface="Palatino" pitchFamily="2" charset="77"/>
              </a:rPr>
              <a:t>Buchnera</a:t>
            </a:r>
            <a:r>
              <a:rPr lang="it-IT" sz="2000" dirty="0">
                <a:latin typeface="Palatino" pitchFamily="2" charset="77"/>
                <a:ea typeface="Palatino" pitchFamily="2" charset="77"/>
              </a:rPr>
              <a:t> </a:t>
            </a:r>
            <a:r>
              <a:rPr lang="it-IT" sz="2000" dirty="0" err="1">
                <a:latin typeface="Palatino" pitchFamily="2" charset="77"/>
                <a:ea typeface="Palatino" pitchFamily="2" charset="77"/>
              </a:rPr>
              <a:t>occurs</a:t>
            </a:r>
            <a:r>
              <a:rPr lang="it-IT" sz="2000" dirty="0">
                <a:latin typeface="Palatino" pitchFamily="2" charset="77"/>
                <a:ea typeface="Palatino" pitchFamily="2" charset="77"/>
              </a:rPr>
              <a:t> </a:t>
            </a:r>
            <a:r>
              <a:rPr lang="it-IT" sz="2000" dirty="0" err="1">
                <a:latin typeface="Palatino" pitchFamily="2" charset="77"/>
                <a:ea typeface="Palatino" pitchFamily="2" charset="77"/>
              </a:rPr>
              <a:t>through</a:t>
            </a:r>
            <a:r>
              <a:rPr lang="it-IT" sz="2000" dirty="0">
                <a:latin typeface="Palatino" pitchFamily="2" charset="77"/>
                <a:ea typeface="Palatino" pitchFamily="2" charset="77"/>
              </a:rPr>
              <a:t> transfer </a:t>
            </a:r>
            <a:r>
              <a:rPr lang="it-IT" sz="2000" dirty="0" err="1">
                <a:latin typeface="Palatino" pitchFamily="2" charset="77"/>
                <a:ea typeface="Palatino" pitchFamily="2" charset="77"/>
              </a:rPr>
              <a:t>into</a:t>
            </a:r>
            <a:r>
              <a:rPr lang="it-IT" sz="2000" dirty="0">
                <a:latin typeface="Palatino" pitchFamily="2" charset="77"/>
                <a:ea typeface="Palatino" pitchFamily="2" charset="77"/>
              </a:rPr>
              <a:t> the </a:t>
            </a:r>
            <a:r>
              <a:rPr lang="it-IT" sz="2000" dirty="0" err="1">
                <a:latin typeface="Palatino" pitchFamily="2" charset="77"/>
                <a:ea typeface="Palatino" pitchFamily="2" charset="77"/>
              </a:rPr>
              <a:t>egg</a:t>
            </a:r>
            <a:r>
              <a:rPr lang="it-IT" sz="2000" dirty="0">
                <a:latin typeface="Palatino" pitchFamily="2" charset="77"/>
                <a:ea typeface="Palatino" pitchFamily="2" charset="77"/>
              </a:rPr>
              <a:t> (in the case of </a:t>
            </a:r>
            <a:r>
              <a:rPr lang="it-IT" sz="2000" dirty="0" err="1">
                <a:latin typeface="Palatino" pitchFamily="2" charset="77"/>
                <a:ea typeface="Palatino" pitchFamily="2" charset="77"/>
              </a:rPr>
              <a:t>sexual</a:t>
            </a:r>
            <a:r>
              <a:rPr lang="it-IT" sz="2000" dirty="0">
                <a:latin typeface="Palatino" pitchFamily="2" charset="77"/>
                <a:ea typeface="Palatino" pitchFamily="2" charset="77"/>
              </a:rPr>
              <a:t> </a:t>
            </a:r>
            <a:r>
              <a:rPr lang="it-IT" sz="2000" dirty="0" err="1">
                <a:latin typeface="Palatino" pitchFamily="2" charset="77"/>
                <a:ea typeface="Palatino" pitchFamily="2" charset="77"/>
              </a:rPr>
              <a:t>reproduction</a:t>
            </a:r>
            <a:r>
              <a:rPr lang="it-IT" sz="2000" dirty="0">
                <a:latin typeface="Palatino" pitchFamily="2" charset="77"/>
                <a:ea typeface="Palatino" pitchFamily="2" charset="77"/>
              </a:rPr>
              <a:t>) or </a:t>
            </a:r>
            <a:r>
              <a:rPr lang="it-IT" sz="2000" dirty="0" err="1">
                <a:latin typeface="Palatino" pitchFamily="2" charset="77"/>
                <a:ea typeface="Palatino" pitchFamily="2" charset="77"/>
              </a:rPr>
              <a:t>into</a:t>
            </a:r>
            <a:r>
              <a:rPr lang="it-IT" sz="2000" dirty="0">
                <a:latin typeface="Palatino" pitchFamily="2" charset="77"/>
                <a:ea typeface="Palatino" pitchFamily="2" charset="77"/>
              </a:rPr>
              <a:t> the </a:t>
            </a:r>
            <a:r>
              <a:rPr lang="it-IT" sz="2000" dirty="0" err="1">
                <a:latin typeface="Palatino" pitchFamily="2" charset="77"/>
                <a:ea typeface="Palatino" pitchFamily="2" charset="77"/>
              </a:rPr>
              <a:t>embryo</a:t>
            </a:r>
            <a:r>
              <a:rPr lang="it-IT" sz="2000" dirty="0">
                <a:latin typeface="Palatino" pitchFamily="2" charset="77"/>
                <a:ea typeface="Palatino" pitchFamily="2" charset="77"/>
              </a:rPr>
              <a:t> (in the case of </a:t>
            </a:r>
            <a:r>
              <a:rPr lang="it-IT" sz="2000" dirty="0" err="1">
                <a:latin typeface="Palatino" pitchFamily="2" charset="77"/>
                <a:ea typeface="Palatino" pitchFamily="2" charset="77"/>
              </a:rPr>
              <a:t>reproduction</a:t>
            </a:r>
            <a:r>
              <a:rPr lang="it-IT" sz="2000" dirty="0">
                <a:latin typeface="Palatino" pitchFamily="2" charset="77"/>
                <a:ea typeface="Palatino" pitchFamily="2" charset="77"/>
              </a:rPr>
              <a:t> by </a:t>
            </a:r>
            <a:r>
              <a:rPr lang="it-IT" sz="2000" dirty="0" err="1">
                <a:latin typeface="Palatino" pitchFamily="2" charset="77"/>
                <a:ea typeface="Palatino" pitchFamily="2" charset="77"/>
              </a:rPr>
              <a:t>parthenogenesis</a:t>
            </a:r>
            <a:r>
              <a:rPr lang="it-IT" sz="2000" dirty="0">
                <a:latin typeface="Palatino" pitchFamily="2" charset="77"/>
                <a:ea typeface="Palatino" pitchFamily="2" charset="77"/>
              </a:rPr>
              <a:t>).</a:t>
            </a:r>
          </a:p>
        </p:txBody>
      </p:sp>
      <p:pic>
        <p:nvPicPr>
          <p:cNvPr id="6" name="Immagine 5">
            <a:extLst>
              <a:ext uri="{FF2B5EF4-FFF2-40B4-BE49-F238E27FC236}">
                <a16:creationId xmlns:a16="http://schemas.microsoft.com/office/drawing/2014/main" id="{361C6038-5A81-3442-A67A-BC67EF8E1C77}"/>
              </a:ext>
            </a:extLst>
          </p:cNvPr>
          <p:cNvPicPr>
            <a:picLocks noChangeAspect="1"/>
          </p:cNvPicPr>
          <p:nvPr/>
        </p:nvPicPr>
        <p:blipFill>
          <a:blip r:embed="rId4"/>
          <a:stretch>
            <a:fillRect/>
          </a:stretch>
        </p:blipFill>
        <p:spPr>
          <a:xfrm>
            <a:off x="0" y="0"/>
            <a:ext cx="990600" cy="990600"/>
          </a:xfrm>
          <a:prstGeom prst="rect">
            <a:avLst/>
          </a:prstGeom>
          <a:ln>
            <a:noFill/>
          </a:ln>
          <a:effectLst>
            <a:softEdge rad="112500"/>
          </a:effectLst>
        </p:spPr>
      </p:pic>
    </p:spTree>
    <p:extLst>
      <p:ext uri="{BB962C8B-B14F-4D97-AF65-F5344CB8AC3E}">
        <p14:creationId xmlns:p14="http://schemas.microsoft.com/office/powerpoint/2010/main" val="2140898911"/>
      </p:ext>
    </p:extLst>
  </p:cSld>
  <p:clrMapOvr>
    <a:masterClrMapping/>
  </p:clrMapOvr>
</p:sld>
</file>

<file path=ppt/theme/theme1.xml><?xml version="1.0" encoding="utf-8"?>
<a:theme xmlns:a="http://schemas.openxmlformats.org/drawingml/2006/main" name="Tema di Office">
  <a:themeElements>
    <a:clrScheme name="Personalizzati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st IECE Favia" id="{0313D551-3712-E941-82DE-B34A33D96C44}" vid="{A3BE07B1-E563-9943-88F7-BC0A7841817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Tema di Office</Template>
  <TotalTime>1</TotalTime>
  <Words>2196</Words>
  <Application>Microsoft Macintosh PowerPoint</Application>
  <PresentationFormat>Presentazione su schermo (4:3)</PresentationFormat>
  <Paragraphs>222</Paragraphs>
  <Slides>63</Slides>
  <Notes>10</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63</vt:i4>
      </vt:variant>
    </vt:vector>
  </HeadingPairs>
  <TitlesOfParts>
    <vt:vector size="70" baseType="lpstr">
      <vt:lpstr>Arial</vt:lpstr>
      <vt:lpstr>Calibri</vt:lpstr>
      <vt:lpstr>Comic Sans MS</vt:lpstr>
      <vt:lpstr>Palatino</vt:lpstr>
      <vt:lpstr>Papyrus</vt:lpstr>
      <vt:lpstr>Wingdings</vt:lpstr>
      <vt:lpstr>Tema di Office</vt:lpstr>
      <vt:lpstr>Presentazione standard di PowerPoint</vt:lpstr>
      <vt:lpstr>Syllabus</vt:lpstr>
      <vt:lpstr>The concept of hologenome</vt:lpstr>
      <vt:lpstr>Insect symbiosis </vt:lpstr>
      <vt:lpstr>Insect symbiosis </vt:lpstr>
      <vt:lpstr>Insect symbiosis </vt:lpstr>
      <vt:lpstr>Presentazione standard di PowerPoint</vt:lpstr>
      <vt:lpstr>“The tiniest tiny genomes”</vt:lpstr>
      <vt:lpstr>Aphids and Buchnera</vt:lpstr>
      <vt:lpstr>Other examples</vt:lpstr>
      <vt:lpstr>Potential effects of the symbiont in the biology of the host</vt:lpstr>
      <vt:lpstr>What kind of interactions?</vt:lpstr>
      <vt:lpstr>Quali interazioni?</vt:lpstr>
      <vt:lpstr>Presentazione standard di PowerPoint</vt:lpstr>
      <vt:lpstr>Presentazione standard di PowerPoint</vt:lpstr>
      <vt:lpstr>Presentazione standard di PowerPoint</vt:lpstr>
      <vt:lpstr>Presentazione standard di PowerPoint</vt:lpstr>
      <vt:lpstr>Presentazione standard di PowerPoint</vt:lpstr>
      <vt:lpstr>SC of insect pests/vectors</vt:lpstr>
      <vt:lpstr>SC of Chagas Diseases</vt:lpstr>
      <vt:lpstr>SC of Chagas Disease</vt:lpstr>
      <vt:lpstr>Presentazione standard di PowerPoint</vt:lpstr>
      <vt:lpstr>Presentazione standard di PowerPoint</vt:lpstr>
      <vt:lpstr>Presentazione standard di PowerPoint</vt:lpstr>
      <vt:lpstr>Wolbachia as a tool for controlling mosquito-borne diseases</vt:lpstr>
      <vt:lpstr>Wolbachia in insects</vt:lpstr>
      <vt:lpstr>The success of these intracellular bacteria has been attributed to their ability to induce a range of reproductive distortions in their hosts to increase the reproductive success of infected females, thus improving maternal transmission of Wolbachia.</vt:lpstr>
      <vt:lpstr>Wolbachia in mosquitoes</vt:lpstr>
      <vt:lpstr>Wolbachia in Mosquitoes</vt:lpstr>
      <vt:lpstr>How to use Wolbachia to control MBD’s ?</vt:lpstr>
      <vt:lpstr>A “drunk” mosquito!</vt:lpstr>
      <vt:lpstr>Life shortening and priming the immune system</vt:lpstr>
      <vt:lpstr>Presentazione standard di PowerPoint</vt:lpstr>
      <vt:lpstr> Wolbachia to eliminate Dengue(www.eliminatedengue.com) </vt:lpstr>
      <vt:lpstr>Anopheles and symbionts</vt:lpstr>
      <vt:lpstr>Symbiosis in Anopheles</vt:lpstr>
      <vt:lpstr>Malaria paratransgenesis</vt:lpstr>
      <vt:lpstr>Presentazione standard di PowerPoint</vt:lpstr>
      <vt:lpstr>We have provided evidence that the transfer of Asaia from parents to offspring is likely mediated by a mechanisms of egg smearing  </vt:lpstr>
      <vt:lpstr>Asaia:  potentially a “suitable” candidate for paratransgenesis!</vt:lpstr>
      <vt:lpstr>Anti-Plasmodium effector molecules</vt:lpstr>
      <vt:lpstr>Possible applications in malaria control</vt:lpstr>
      <vt:lpstr> Asaia-PM mosquitoes: release in confined field conditions  </vt:lpstr>
      <vt:lpstr>Asaia-PM mosquitoes: release in confined field conditions  </vt:lpstr>
      <vt:lpstr>Presentazione standard di PowerPoint</vt:lpstr>
      <vt:lpstr> Asaia-PM mosquitoes: release in confined field conditions  </vt:lpstr>
      <vt:lpstr> Asaia-PM mosquitoes: proof of principle for malaria control </vt:lpstr>
      <vt:lpstr> Asaia-PM mosquitoes: proof of principle for malaria control </vt:lpstr>
      <vt:lpstr>Combining Asaia and Wolbachia</vt:lpstr>
      <vt:lpstr>Asaia circulation in human samples</vt:lpstr>
      <vt:lpstr>Asaia circulation in human samples </vt:lpstr>
      <vt:lpstr>Ethical issues</vt:lpstr>
      <vt:lpstr>Presentazione standard di PowerPoint</vt:lpstr>
      <vt:lpstr>Presentazione standard di PowerPoint</vt:lpstr>
      <vt:lpstr>Presentazione standard di PowerPoint</vt:lpstr>
      <vt:lpstr> Asaia shows sign of genome reduction ----</vt:lpstr>
      <vt:lpstr>Asaia symbionts from insects underwent convergent genome reduction, preserving an insecticide-degrading gene</vt:lpstr>
      <vt:lpstr>Not only Asaia…</vt:lpstr>
      <vt:lpstr>Metagenomic analysis in three different organs / tissues of nine different mosquito species</vt:lpstr>
      <vt:lpstr>Metagenomic analysis in three different organs / tissues of nine different mosquito species</vt:lpstr>
      <vt:lpstr>Metagenomic analysis in three different organs of Aedes albopictus (the tiger mosquito)</vt:lpstr>
      <vt:lpstr>Take home message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Favia GUIDO</dc:creator>
  <cp:lastModifiedBy>Favia GUIDO</cp:lastModifiedBy>
  <cp:revision>1</cp:revision>
  <cp:lastPrinted>2019-06-18T13:52:08Z</cp:lastPrinted>
  <dcterms:created xsi:type="dcterms:W3CDTF">2021-07-05T08:04:48Z</dcterms:created>
  <dcterms:modified xsi:type="dcterms:W3CDTF">2021-07-05T08:06:12Z</dcterms:modified>
</cp:coreProperties>
</file>