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12" userDrawn="1">
          <p15:clr>
            <a:srgbClr val="A4A3A4"/>
          </p15:clr>
        </p15:guide>
        <p15:guide id="2" pos="4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50" d="100"/>
          <a:sy n="50" d="100"/>
        </p:scale>
        <p:origin x="36" y="-2358"/>
      </p:cViewPr>
      <p:guideLst>
        <p:guide orient="horz" pos="5612"/>
        <p:guide pos="4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EC196-4840-4030-82C1-524231A84A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dirty="0"/>
          </a:p>
        </p:txBody>
      </p:sp>
      <p:sp>
        <p:nvSpPr>
          <p:cNvPr id="3" name="Date Placeholder 2">
            <a:extLst>
              <a:ext uri="{FF2B5EF4-FFF2-40B4-BE49-F238E27FC236}">
                <a16:creationId xmlns:a16="http://schemas.microsoft.com/office/drawing/2014/main" id="{CE28A6E8-EA3C-42A9-AB7B-C6D45AFC60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C27711-5C95-40D9-9469-26A8CB285252}" type="datetimeFigureOut">
              <a:rPr lang="en-PK" smtClean="0"/>
              <a:t>14/09/2021</a:t>
            </a:fld>
            <a:endParaRPr lang="en-PK" dirty="0"/>
          </a:p>
        </p:txBody>
      </p:sp>
      <p:sp>
        <p:nvSpPr>
          <p:cNvPr id="4" name="Footer Placeholder 3">
            <a:extLst>
              <a:ext uri="{FF2B5EF4-FFF2-40B4-BE49-F238E27FC236}">
                <a16:creationId xmlns:a16="http://schemas.microsoft.com/office/drawing/2014/main" id="{0C0EEB2A-EB10-40DD-B606-714BE20181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dirty="0"/>
          </a:p>
        </p:txBody>
      </p:sp>
      <p:sp>
        <p:nvSpPr>
          <p:cNvPr id="5" name="Slide Number Placeholder 4">
            <a:extLst>
              <a:ext uri="{FF2B5EF4-FFF2-40B4-BE49-F238E27FC236}">
                <a16:creationId xmlns:a16="http://schemas.microsoft.com/office/drawing/2014/main" id="{CA195D95-DBCB-4ABC-B7DE-587BF7979A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0AD2CD-27AA-4D5D-BA18-50FE2A51F2A9}" type="slidenum">
              <a:rPr lang="en-PK" smtClean="0"/>
              <a:t>‹#›</a:t>
            </a:fld>
            <a:endParaRPr lang="en-PK" dirty="0"/>
          </a:p>
        </p:txBody>
      </p:sp>
    </p:spTree>
    <p:extLst>
      <p:ext uri="{BB962C8B-B14F-4D97-AF65-F5344CB8AC3E}">
        <p14:creationId xmlns:p14="http://schemas.microsoft.com/office/powerpoint/2010/main" val="2536617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E9065-AC49-4A00-9C8B-45C90A347ABC}" type="datetimeFigureOut">
              <a:rPr lang="en-PK" smtClean="0"/>
              <a:t>14/09/2021</a:t>
            </a:fld>
            <a:endParaRPr lang="en-PK"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P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E077E-B32E-46D9-B3F1-368683FDA350}" type="slidenum">
              <a:rPr lang="en-PK" smtClean="0"/>
              <a:t>‹#›</a:t>
            </a:fld>
            <a:endParaRPr lang="en-PK" dirty="0"/>
          </a:p>
        </p:txBody>
      </p:sp>
    </p:spTree>
    <p:extLst>
      <p:ext uri="{BB962C8B-B14F-4D97-AF65-F5344CB8AC3E}">
        <p14:creationId xmlns:p14="http://schemas.microsoft.com/office/powerpoint/2010/main" val="2676328930"/>
      </p:ext>
    </p:extLst>
  </p:cSld>
  <p:clrMap bg1="lt1" tx1="dk1" bg2="lt2" tx2="dk2" accent1="accent1" accent2="accent2" accent3="accent3" accent4="accent4" accent5="accent5" accent6="accent6" hlink="hlink" folHlink="folHlink"/>
  <p:notesStyle>
    <a:lvl1pPr marL="0" algn="l" defTabSz="5185197" rtl="0" eaLnBrk="1" latinLnBrk="0" hangingPunct="1">
      <a:defRPr sz="6805" kern="1200">
        <a:solidFill>
          <a:schemeClr val="tx1"/>
        </a:solidFill>
        <a:latin typeface="+mn-lt"/>
        <a:ea typeface="+mn-ea"/>
        <a:cs typeface="+mn-cs"/>
      </a:defRPr>
    </a:lvl1pPr>
    <a:lvl2pPr marL="2592598" algn="l" defTabSz="5185197" rtl="0" eaLnBrk="1" latinLnBrk="0" hangingPunct="1">
      <a:defRPr sz="6805" kern="1200">
        <a:solidFill>
          <a:schemeClr val="tx1"/>
        </a:solidFill>
        <a:latin typeface="+mn-lt"/>
        <a:ea typeface="+mn-ea"/>
        <a:cs typeface="+mn-cs"/>
      </a:defRPr>
    </a:lvl2pPr>
    <a:lvl3pPr marL="5185197" algn="l" defTabSz="5185197" rtl="0" eaLnBrk="1" latinLnBrk="0" hangingPunct="1">
      <a:defRPr sz="6805" kern="1200">
        <a:solidFill>
          <a:schemeClr val="tx1"/>
        </a:solidFill>
        <a:latin typeface="+mn-lt"/>
        <a:ea typeface="+mn-ea"/>
        <a:cs typeface="+mn-cs"/>
      </a:defRPr>
    </a:lvl3pPr>
    <a:lvl4pPr marL="7777795" algn="l" defTabSz="5185197" rtl="0" eaLnBrk="1" latinLnBrk="0" hangingPunct="1">
      <a:defRPr sz="6805" kern="1200">
        <a:solidFill>
          <a:schemeClr val="tx1"/>
        </a:solidFill>
        <a:latin typeface="+mn-lt"/>
        <a:ea typeface="+mn-ea"/>
        <a:cs typeface="+mn-cs"/>
      </a:defRPr>
    </a:lvl4pPr>
    <a:lvl5pPr marL="10370393" algn="l" defTabSz="5185197" rtl="0" eaLnBrk="1" latinLnBrk="0" hangingPunct="1">
      <a:defRPr sz="6805" kern="1200">
        <a:solidFill>
          <a:schemeClr val="tx1"/>
        </a:solidFill>
        <a:latin typeface="+mn-lt"/>
        <a:ea typeface="+mn-ea"/>
        <a:cs typeface="+mn-cs"/>
      </a:defRPr>
    </a:lvl5pPr>
    <a:lvl6pPr marL="12962992" algn="l" defTabSz="5185197" rtl="0" eaLnBrk="1" latinLnBrk="0" hangingPunct="1">
      <a:defRPr sz="6805" kern="1200">
        <a:solidFill>
          <a:schemeClr val="tx1"/>
        </a:solidFill>
        <a:latin typeface="+mn-lt"/>
        <a:ea typeface="+mn-ea"/>
        <a:cs typeface="+mn-cs"/>
      </a:defRPr>
    </a:lvl6pPr>
    <a:lvl7pPr marL="15555590" algn="l" defTabSz="5185197" rtl="0" eaLnBrk="1" latinLnBrk="0" hangingPunct="1">
      <a:defRPr sz="6805" kern="1200">
        <a:solidFill>
          <a:schemeClr val="tx1"/>
        </a:solidFill>
        <a:latin typeface="+mn-lt"/>
        <a:ea typeface="+mn-ea"/>
        <a:cs typeface="+mn-cs"/>
      </a:defRPr>
    </a:lvl7pPr>
    <a:lvl8pPr marL="18148188" algn="l" defTabSz="5185197" rtl="0" eaLnBrk="1" latinLnBrk="0" hangingPunct="1">
      <a:defRPr sz="6805" kern="1200">
        <a:solidFill>
          <a:schemeClr val="tx1"/>
        </a:solidFill>
        <a:latin typeface="+mn-lt"/>
        <a:ea typeface="+mn-ea"/>
        <a:cs typeface="+mn-cs"/>
      </a:defRPr>
    </a:lvl8pPr>
    <a:lvl9pPr marL="20740787" algn="l" defTabSz="5185197" rtl="0" eaLnBrk="1" latinLnBrk="0" hangingPunct="1">
      <a:defRPr sz="68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5" name="Footer Placeholder 4"/>
          <p:cNvSpPr>
            <a:spLocks noGrp="1"/>
          </p:cNvSpPr>
          <p:nvPr>
            <p:ph type="ftr" sz="quarter" idx="11"/>
          </p:nvPr>
        </p:nvSpPr>
        <p:spPr/>
        <p:txBody>
          <a:bodyPr/>
          <a:lstStyle/>
          <a:p>
            <a:endParaRPr lang="en-PK" dirty="0"/>
          </a:p>
        </p:txBody>
      </p:sp>
      <p:sp>
        <p:nvSpPr>
          <p:cNvPr id="6" name="Slide Number Placeholder 5"/>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101194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5" name="Footer Placeholder 4"/>
          <p:cNvSpPr>
            <a:spLocks noGrp="1"/>
          </p:cNvSpPr>
          <p:nvPr>
            <p:ph type="ftr" sz="quarter" idx="11"/>
          </p:nvPr>
        </p:nvSpPr>
        <p:spPr/>
        <p:txBody>
          <a:bodyPr/>
          <a:lstStyle/>
          <a:p>
            <a:endParaRPr lang="en-PK" dirty="0"/>
          </a:p>
        </p:txBody>
      </p:sp>
      <p:sp>
        <p:nvSpPr>
          <p:cNvPr id="6" name="Slide Number Placeholder 5"/>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23679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5" name="Footer Placeholder 4"/>
          <p:cNvSpPr>
            <a:spLocks noGrp="1"/>
          </p:cNvSpPr>
          <p:nvPr>
            <p:ph type="ftr" sz="quarter" idx="11"/>
          </p:nvPr>
        </p:nvSpPr>
        <p:spPr/>
        <p:txBody>
          <a:bodyPr/>
          <a:lstStyle/>
          <a:p>
            <a:endParaRPr lang="en-PK" dirty="0"/>
          </a:p>
        </p:txBody>
      </p:sp>
      <p:sp>
        <p:nvSpPr>
          <p:cNvPr id="6" name="Slide Number Placeholder 5"/>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127487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5" name="Footer Placeholder 4"/>
          <p:cNvSpPr>
            <a:spLocks noGrp="1"/>
          </p:cNvSpPr>
          <p:nvPr>
            <p:ph type="ftr" sz="quarter" idx="11"/>
          </p:nvPr>
        </p:nvSpPr>
        <p:spPr/>
        <p:txBody>
          <a:bodyPr/>
          <a:lstStyle/>
          <a:p>
            <a:endParaRPr lang="en-PK" dirty="0"/>
          </a:p>
        </p:txBody>
      </p:sp>
      <p:sp>
        <p:nvSpPr>
          <p:cNvPr id="6" name="Slide Number Placeholder 5"/>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409802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5" name="Footer Placeholder 4"/>
          <p:cNvSpPr>
            <a:spLocks noGrp="1"/>
          </p:cNvSpPr>
          <p:nvPr>
            <p:ph type="ftr" sz="quarter" idx="11"/>
          </p:nvPr>
        </p:nvSpPr>
        <p:spPr/>
        <p:txBody>
          <a:bodyPr/>
          <a:lstStyle/>
          <a:p>
            <a:endParaRPr lang="en-PK" dirty="0"/>
          </a:p>
        </p:txBody>
      </p:sp>
      <p:sp>
        <p:nvSpPr>
          <p:cNvPr id="6" name="Slide Number Placeholder 5"/>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356592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6" name="Footer Placeholder 5"/>
          <p:cNvSpPr>
            <a:spLocks noGrp="1"/>
          </p:cNvSpPr>
          <p:nvPr>
            <p:ph type="ftr" sz="quarter" idx="11"/>
          </p:nvPr>
        </p:nvSpPr>
        <p:spPr/>
        <p:txBody>
          <a:bodyPr/>
          <a:lstStyle/>
          <a:p>
            <a:endParaRPr lang="en-PK" dirty="0"/>
          </a:p>
        </p:txBody>
      </p:sp>
      <p:sp>
        <p:nvSpPr>
          <p:cNvPr id="7" name="Slide Number Placeholder 6"/>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126959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8" name="Footer Placeholder 7"/>
          <p:cNvSpPr>
            <a:spLocks noGrp="1"/>
          </p:cNvSpPr>
          <p:nvPr>
            <p:ph type="ftr" sz="quarter" idx="11"/>
          </p:nvPr>
        </p:nvSpPr>
        <p:spPr/>
        <p:txBody>
          <a:bodyPr/>
          <a:lstStyle/>
          <a:p>
            <a:endParaRPr lang="en-PK" dirty="0"/>
          </a:p>
        </p:txBody>
      </p:sp>
      <p:sp>
        <p:nvSpPr>
          <p:cNvPr id="9" name="Slide Number Placeholder 8"/>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336831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4" name="Footer Placeholder 3"/>
          <p:cNvSpPr>
            <a:spLocks noGrp="1"/>
          </p:cNvSpPr>
          <p:nvPr>
            <p:ph type="ftr" sz="quarter" idx="11"/>
          </p:nvPr>
        </p:nvSpPr>
        <p:spPr/>
        <p:txBody>
          <a:bodyPr/>
          <a:lstStyle/>
          <a:p>
            <a:endParaRPr lang="en-PK" dirty="0"/>
          </a:p>
        </p:txBody>
      </p:sp>
      <p:sp>
        <p:nvSpPr>
          <p:cNvPr id="5" name="Slide Number Placeholder 4"/>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47844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3" name="Footer Placeholder 2"/>
          <p:cNvSpPr>
            <a:spLocks noGrp="1"/>
          </p:cNvSpPr>
          <p:nvPr>
            <p:ph type="ftr" sz="quarter" idx="11"/>
          </p:nvPr>
        </p:nvSpPr>
        <p:spPr/>
        <p:txBody>
          <a:bodyPr/>
          <a:lstStyle/>
          <a:p>
            <a:endParaRPr lang="en-PK" dirty="0"/>
          </a:p>
        </p:txBody>
      </p:sp>
      <p:sp>
        <p:nvSpPr>
          <p:cNvPr id="4" name="Slide Number Placeholder 3"/>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144785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6" name="Footer Placeholder 5"/>
          <p:cNvSpPr>
            <a:spLocks noGrp="1"/>
          </p:cNvSpPr>
          <p:nvPr>
            <p:ph type="ftr" sz="quarter" idx="11"/>
          </p:nvPr>
        </p:nvSpPr>
        <p:spPr/>
        <p:txBody>
          <a:bodyPr/>
          <a:lstStyle/>
          <a:p>
            <a:endParaRPr lang="en-PK" dirty="0"/>
          </a:p>
        </p:txBody>
      </p:sp>
      <p:sp>
        <p:nvSpPr>
          <p:cNvPr id="7" name="Slide Number Placeholder 6"/>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299223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dirty="0"/>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22658B7-0238-4370-BAF6-C8BAA932A4DB}" type="datetimeFigureOut">
              <a:rPr lang="en-PK" smtClean="0"/>
              <a:t>14/09/2021</a:t>
            </a:fld>
            <a:endParaRPr lang="en-PK" dirty="0"/>
          </a:p>
        </p:txBody>
      </p:sp>
      <p:sp>
        <p:nvSpPr>
          <p:cNvPr id="6" name="Footer Placeholder 5"/>
          <p:cNvSpPr>
            <a:spLocks noGrp="1"/>
          </p:cNvSpPr>
          <p:nvPr>
            <p:ph type="ftr" sz="quarter" idx="11"/>
          </p:nvPr>
        </p:nvSpPr>
        <p:spPr/>
        <p:txBody>
          <a:bodyPr/>
          <a:lstStyle/>
          <a:p>
            <a:endParaRPr lang="en-PK" dirty="0"/>
          </a:p>
        </p:txBody>
      </p:sp>
      <p:sp>
        <p:nvSpPr>
          <p:cNvPr id="7" name="Slide Number Placeholder 6"/>
          <p:cNvSpPr>
            <a:spLocks noGrp="1"/>
          </p:cNvSpPr>
          <p:nvPr>
            <p:ph type="sldNum" sz="quarter" idx="12"/>
          </p:nvPr>
        </p:nvSpPr>
        <p:spPr/>
        <p:txBody>
          <a:bodyPr/>
          <a:lstStyle/>
          <a:p>
            <a:fld id="{F4000F51-1CEC-469A-AD77-3B60E78DA952}" type="slidenum">
              <a:rPr lang="en-PK" smtClean="0"/>
              <a:t>‹#›</a:t>
            </a:fld>
            <a:endParaRPr lang="en-PK" dirty="0"/>
          </a:p>
        </p:txBody>
      </p:sp>
    </p:spTree>
    <p:extLst>
      <p:ext uri="{BB962C8B-B14F-4D97-AF65-F5344CB8AC3E}">
        <p14:creationId xmlns:p14="http://schemas.microsoft.com/office/powerpoint/2010/main" val="221875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22658B7-0238-4370-BAF6-C8BAA932A4DB}" type="datetimeFigureOut">
              <a:rPr lang="en-PK" smtClean="0"/>
              <a:t>14/09/2021</a:t>
            </a:fld>
            <a:endParaRPr lang="en-PK"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PK"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4000F51-1CEC-469A-AD77-3B60E78DA952}" type="slidenum">
              <a:rPr lang="en-PK" smtClean="0"/>
              <a:t>‹#›</a:t>
            </a:fld>
            <a:endParaRPr lang="en-PK" dirty="0"/>
          </a:p>
        </p:txBody>
      </p:sp>
    </p:spTree>
    <p:extLst>
      <p:ext uri="{BB962C8B-B14F-4D97-AF65-F5344CB8AC3E}">
        <p14:creationId xmlns:p14="http://schemas.microsoft.com/office/powerpoint/2010/main" val="2472457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019DCA1-A952-4578-9D35-A17DB2C8C039}"/>
              </a:ext>
            </a:extLst>
          </p:cNvPr>
          <p:cNvSpPr txBox="1"/>
          <p:nvPr/>
        </p:nvSpPr>
        <p:spPr>
          <a:xfrm>
            <a:off x="-1" y="-30028"/>
            <a:ext cx="30275213" cy="773583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pPr>
            <a:endParaRPr lang="en-US" sz="9059" b="1" dirty="0">
              <a:latin typeface="Times New Roman" panose="02020603050405020304" pitchFamily="18" charset="0"/>
              <a:ea typeface="Yu Mincho" panose="02020400000000000000" pitchFamily="18" charset="-128"/>
              <a:cs typeface="Arial" panose="020B0604020202020204" pitchFamily="34" charset="0"/>
            </a:endParaRPr>
          </a:p>
          <a:p>
            <a:pPr algn="ctr">
              <a:lnSpc>
                <a:spcPct val="107000"/>
              </a:lnSpc>
            </a:pPr>
            <a:endParaRPr lang="en-US" sz="9059" b="1" dirty="0">
              <a:latin typeface="Times New Roman" panose="02020603050405020304" pitchFamily="18" charset="0"/>
              <a:ea typeface="Yu Mincho" panose="02020400000000000000" pitchFamily="18" charset="-128"/>
              <a:cs typeface="Arial" panose="020B0604020202020204" pitchFamily="34" charset="0"/>
            </a:endParaRPr>
          </a:p>
          <a:p>
            <a:pPr algn="ctr">
              <a:lnSpc>
                <a:spcPct val="107000"/>
              </a:lnSpc>
            </a:pPr>
            <a:r>
              <a:rPr lang="en-US" sz="9059" b="1" dirty="0">
                <a:ea typeface="Yu Mincho" panose="02020400000000000000" pitchFamily="18" charset="-128"/>
                <a:cs typeface="Arial" panose="020B0604020202020204" pitchFamily="34" charset="0"/>
              </a:rPr>
              <a:t>A microwave chaos generator circuit employing a resonant tunneling diode</a:t>
            </a:r>
          </a:p>
          <a:p>
            <a:pPr algn="ctr">
              <a:lnSpc>
                <a:spcPct val="107000"/>
              </a:lnSpc>
            </a:pPr>
            <a:r>
              <a:rPr lang="en-US" sz="6000" b="1" dirty="0">
                <a:ea typeface="Yu Mincho" panose="02020400000000000000" pitchFamily="18" charset="-128"/>
              </a:rPr>
              <a:t>Umer Farooq</a:t>
            </a:r>
            <a:r>
              <a:rPr lang="en-US" sz="6000" b="1" baseline="30000" dirty="0">
                <a:ea typeface="Yu Mincho" panose="02020400000000000000" pitchFamily="18" charset="-128"/>
              </a:rPr>
              <a:t>1, *</a:t>
            </a:r>
            <a:r>
              <a:rPr lang="en-US" sz="6000" b="1" dirty="0">
                <a:ea typeface="Yu Mincho" panose="02020400000000000000" pitchFamily="18" charset="-128"/>
              </a:rPr>
              <a:t>,</a:t>
            </a:r>
            <a:r>
              <a:rPr lang="en-US" sz="6000" dirty="0">
                <a:ea typeface="Yu Mincho" panose="02020400000000000000" pitchFamily="18" charset="-128"/>
              </a:rPr>
              <a:t> Masayuki Mori</a:t>
            </a:r>
            <a:r>
              <a:rPr lang="en-US" sz="6000" baseline="30000" dirty="0">
                <a:ea typeface="Yu Mincho" panose="02020400000000000000" pitchFamily="18" charset="-128"/>
              </a:rPr>
              <a:t>1</a:t>
            </a:r>
            <a:r>
              <a:rPr lang="en-US" sz="6000" dirty="0">
                <a:ea typeface="Yu Mincho" panose="02020400000000000000" pitchFamily="18" charset="-128"/>
              </a:rPr>
              <a:t>, Koichi Maezawa</a:t>
            </a:r>
            <a:r>
              <a:rPr lang="en-US" sz="6000" baseline="30000" dirty="0">
                <a:ea typeface="Yu Mincho" panose="02020400000000000000" pitchFamily="18" charset="-128"/>
              </a:rPr>
              <a:t>1</a:t>
            </a:r>
            <a:endParaRPr lang="en-PK" sz="6000" dirty="0"/>
          </a:p>
          <a:p>
            <a:pPr algn="ctr">
              <a:lnSpc>
                <a:spcPct val="107000"/>
              </a:lnSpc>
            </a:pPr>
            <a:r>
              <a:rPr lang="en-US" sz="4400" baseline="30000" dirty="0">
                <a:ea typeface="Yu Mincho" panose="02020400000000000000" pitchFamily="18" charset="-128"/>
                <a:cs typeface="Arial" panose="020B0604020202020204" pitchFamily="34" charset="0"/>
              </a:rPr>
              <a:t>1</a:t>
            </a:r>
            <a:r>
              <a:rPr lang="en-US" sz="4400" dirty="0">
                <a:ea typeface="Yu Mincho" panose="02020400000000000000" pitchFamily="18" charset="-128"/>
                <a:cs typeface="Arial" panose="020B0604020202020204" pitchFamily="34" charset="0"/>
              </a:rPr>
              <a:t>Faculty of science and engineering, University of Toyama, Japan</a:t>
            </a:r>
            <a:endParaRPr lang="en-PK" sz="3600" dirty="0">
              <a:ea typeface="Yu Mincho" panose="02020400000000000000" pitchFamily="18" charset="-128"/>
              <a:cs typeface="Arial" panose="020B0604020202020204" pitchFamily="34" charset="0"/>
            </a:endParaRPr>
          </a:p>
        </p:txBody>
      </p:sp>
      <p:sp>
        <p:nvSpPr>
          <p:cNvPr id="18" name="TextBox 17">
            <a:extLst>
              <a:ext uri="{FF2B5EF4-FFF2-40B4-BE49-F238E27FC236}">
                <a16:creationId xmlns:a16="http://schemas.microsoft.com/office/drawing/2014/main" id="{EB38ADCB-261D-4F5D-848B-12BE814276DC}"/>
              </a:ext>
            </a:extLst>
          </p:cNvPr>
          <p:cNvSpPr txBox="1"/>
          <p:nvPr/>
        </p:nvSpPr>
        <p:spPr>
          <a:xfrm>
            <a:off x="567910" y="9243144"/>
            <a:ext cx="13791600" cy="5953233"/>
          </a:xfrm>
          <a:prstGeom prst="rect">
            <a:avLst/>
          </a:prstGeom>
          <a:noFill/>
        </p:spPr>
        <p:txBody>
          <a:bodyPr wrap="square">
            <a:spAutoFit/>
          </a:bodyPr>
          <a:lstStyle/>
          <a:p>
            <a:pPr algn="just"/>
            <a:r>
              <a:rPr lang="en-US" sz="3800" kern="150" dirty="0">
                <a:effectLst/>
                <a:ea typeface="Yu Mincho" panose="02020400000000000000" pitchFamily="18" charset="-128"/>
                <a:cs typeface="Arial" panose="020B0604020202020204" pitchFamily="34" charset="0"/>
              </a:rPr>
              <a:t>A resonant tunneling diode (RTD) is a high-speed nanodevice based on III-V compound semiconductors. Ultra-high frequency oscillations at around 2 THz [1] have been already demonstrated for the oscillators using an InP-based RTD. One of the most important features of the RTD is its strong non-linearity. Such non-linearity generates complex signals including chaos, which can be used for various applications. In this paper, a chaos generator circuit using an RTD has been fabricated and characterized in a microwave frequency range on a </a:t>
            </a:r>
            <a:r>
              <a:rPr lang="en-US" sz="3800" kern="150">
                <a:effectLst/>
                <a:ea typeface="Yu Mincho" panose="02020400000000000000" pitchFamily="18" charset="-128"/>
                <a:cs typeface="Arial" panose="020B0604020202020204" pitchFamily="34" charset="0"/>
              </a:rPr>
              <a:t>PCB substrate.</a:t>
            </a:r>
            <a:endParaRPr lang="en-US" sz="3800" b="1" dirty="0">
              <a:ea typeface="Yu Mincho" panose="02020400000000000000" pitchFamily="18" charset="-128"/>
              <a:cs typeface="Arial" panose="020B0604020202020204" pitchFamily="34" charset="0"/>
            </a:endParaRPr>
          </a:p>
          <a:p>
            <a:pPr algn="just">
              <a:lnSpc>
                <a:spcPct val="107000"/>
              </a:lnSpc>
            </a:pPr>
            <a:r>
              <a:rPr lang="en-US" sz="3800" b="1" dirty="0">
                <a:ea typeface="Yu Mincho" panose="02020400000000000000" pitchFamily="18" charset="-128"/>
                <a:cs typeface="Arial" panose="020B0604020202020204" pitchFamily="34" charset="0"/>
              </a:rPr>
              <a:t>Keywords: </a:t>
            </a:r>
            <a:r>
              <a:rPr lang="en-US" sz="3800" dirty="0">
                <a:ea typeface="Yu Mincho" panose="02020400000000000000" pitchFamily="18" charset="-128"/>
                <a:cs typeface="Arial" panose="020B0604020202020204" pitchFamily="34" charset="0"/>
              </a:rPr>
              <a:t>Resonant tunneling diode; InP; Microwave Chaos; PCB</a:t>
            </a:r>
            <a:endParaRPr lang="en-PK" sz="3800" dirty="0">
              <a:ea typeface="Yu Mincho" panose="02020400000000000000" pitchFamily="18" charset="-128"/>
              <a:cs typeface="Arial" panose="020B0604020202020204" pitchFamily="34" charset="0"/>
            </a:endParaRPr>
          </a:p>
        </p:txBody>
      </p:sp>
      <p:sp>
        <p:nvSpPr>
          <p:cNvPr id="12" name="Content Placeholder 2">
            <a:extLst>
              <a:ext uri="{FF2B5EF4-FFF2-40B4-BE49-F238E27FC236}">
                <a16:creationId xmlns:a16="http://schemas.microsoft.com/office/drawing/2014/main" id="{767E526A-7312-4AC4-BB84-2B5F4B79CCC8}"/>
              </a:ext>
            </a:extLst>
          </p:cNvPr>
          <p:cNvSpPr txBox="1">
            <a:spLocks/>
          </p:cNvSpPr>
          <p:nvPr/>
        </p:nvSpPr>
        <p:spPr>
          <a:xfrm>
            <a:off x="567910" y="22881547"/>
            <a:ext cx="13791600" cy="9108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algn="ctr">
              <a:lnSpc>
                <a:spcPct val="107000"/>
              </a:lnSpc>
              <a:defRPr sz="5200" b="1">
                <a:ea typeface="Yu Mincho" panose="02020400000000000000" pitchFamily="18" charset="-128"/>
                <a:cs typeface="Arial" panose="020B0604020202020204" pitchFamily="34" charset="0"/>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r>
              <a:rPr lang="en-US" dirty="0"/>
              <a:t>Microwave chaos generator and control circuit</a:t>
            </a:r>
            <a:endParaRPr lang="en-PK" dirty="0"/>
          </a:p>
        </p:txBody>
      </p:sp>
      <p:pic>
        <p:nvPicPr>
          <p:cNvPr id="7" name="Picture 6">
            <a:extLst>
              <a:ext uri="{FF2B5EF4-FFF2-40B4-BE49-F238E27FC236}">
                <a16:creationId xmlns:a16="http://schemas.microsoft.com/office/drawing/2014/main" id="{A234683E-360D-4E5C-A09A-D61CB9F3B9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16692" y="24294312"/>
            <a:ext cx="7142927" cy="5026752"/>
          </a:xfrm>
          <a:prstGeom prst="rect">
            <a:avLst/>
          </a:prstGeom>
        </p:spPr>
      </p:pic>
      <p:sp>
        <p:nvSpPr>
          <p:cNvPr id="15" name="Content Placeholder 2">
            <a:extLst>
              <a:ext uri="{FF2B5EF4-FFF2-40B4-BE49-F238E27FC236}">
                <a16:creationId xmlns:a16="http://schemas.microsoft.com/office/drawing/2014/main" id="{DB1629A3-CEF3-4B8C-929F-EC8C1BA18738}"/>
              </a:ext>
            </a:extLst>
          </p:cNvPr>
          <p:cNvSpPr txBox="1">
            <a:spLocks/>
          </p:cNvSpPr>
          <p:nvPr/>
        </p:nvSpPr>
        <p:spPr>
          <a:xfrm>
            <a:off x="19479" y="23949100"/>
            <a:ext cx="7197104" cy="7462740"/>
          </a:xfrm>
          <a:prstGeom prst="rect">
            <a:avLst/>
          </a:prstGeom>
        </p:spPr>
        <p:txBody>
          <a:bodyPr vert="horz" lIns="91440" tIns="45720" rIns="91440" bIns="45720" rtlCol="0">
            <a:normAutofit fontScale="25000" lnSpcReduction="20000"/>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0" b="1" i="0" u="none" strike="noStrike" kern="1200" cap="none" spc="0" normalizeH="0" baseline="0" noProof="0" dirty="0">
                <a:ln>
                  <a:noFill/>
                </a:ln>
                <a:effectLst/>
                <a:uLnTx/>
                <a:uFillTx/>
                <a:ea typeface="+mn-ea"/>
                <a:cs typeface="Times New Roman" panose="02020603050405020304" pitchFamily="18" charset="0"/>
              </a:rPr>
              <a:t>     Operating </a:t>
            </a:r>
            <a:r>
              <a:rPr kumimoji="0" lang="en-US" sz="17600" b="1" i="0" u="none" strike="noStrike" kern="1200" cap="none" spc="0" normalizeH="0" baseline="0" noProof="0" dirty="0">
                <a:ln>
                  <a:noFill/>
                </a:ln>
                <a:effectLst/>
                <a:uLnTx/>
                <a:uFillTx/>
                <a:ea typeface="+mn-ea"/>
                <a:cs typeface="Times New Roman" panose="02020603050405020304" pitchFamily="18" charset="0"/>
              </a:rPr>
              <a:t>principle</a:t>
            </a:r>
            <a:r>
              <a:rPr kumimoji="0" lang="en-US" sz="16000" b="1" i="0" u="none" strike="noStrike" kern="1200" cap="none" spc="0" normalizeH="0" baseline="0" noProof="0" dirty="0">
                <a:ln>
                  <a:noFill/>
                </a:ln>
                <a:effectLst/>
                <a:uLnTx/>
                <a:uFillTx/>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0" b="1" i="0" u="none" strike="noStrike" kern="1200" cap="none" spc="0" normalizeH="0" baseline="0" noProof="0" dirty="0">
              <a:ln>
                <a:noFill/>
              </a:ln>
              <a:effectLst/>
              <a:uLnTx/>
              <a:uFillTx/>
              <a:ea typeface="+mn-ea"/>
              <a:cs typeface="Times New Roman" panose="02020603050405020304" pitchFamily="18" charset="0"/>
            </a:endParaRPr>
          </a:p>
          <a:p>
            <a:pPr marL="1143000" marR="0" lvl="0" indent="-572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200" i="0" u="none" strike="noStrike" kern="1200" cap="none" spc="0" normalizeH="0" baseline="0" noProof="0" dirty="0">
                <a:ln>
                  <a:noFill/>
                </a:ln>
                <a:effectLst/>
                <a:uLnTx/>
                <a:uFillTx/>
                <a:ea typeface="+mn-ea"/>
                <a:cs typeface="Times New Roman" panose="02020603050405020304" pitchFamily="18" charset="0"/>
              </a:rPr>
              <a:t>The</a:t>
            </a:r>
            <a:r>
              <a:rPr kumimoji="0" lang="en-US" sz="15200" b="1" i="0" u="none" strike="noStrike" kern="1200" cap="none" spc="0" normalizeH="0" baseline="0" noProof="0" dirty="0">
                <a:ln>
                  <a:noFill/>
                </a:ln>
                <a:effectLst/>
                <a:uLnTx/>
                <a:uFillTx/>
                <a:ea typeface="+mn-ea"/>
                <a:cs typeface="Times New Roman" panose="02020603050405020304" pitchFamily="18" charset="0"/>
              </a:rPr>
              <a:t> Periodic oscillating </a:t>
            </a:r>
            <a:r>
              <a:rPr kumimoji="0" lang="en-US" sz="15200" b="0" i="0" u="none" strike="noStrike" kern="1200" cap="none" spc="0" normalizeH="0" baseline="0" noProof="0" dirty="0">
                <a:ln>
                  <a:noFill/>
                </a:ln>
                <a:effectLst/>
                <a:uLnTx/>
                <a:uFillTx/>
                <a:ea typeface="+mn-ea"/>
                <a:cs typeface="Times New Roman" panose="02020603050405020304" pitchFamily="18" charset="0"/>
              </a:rPr>
              <a:t>signal is applied at the </a:t>
            </a:r>
            <a:r>
              <a:rPr kumimoji="0" lang="en-US" sz="15200" b="1" i="0" u="none" strike="noStrike" kern="1200" cap="none" spc="0" normalizeH="0" baseline="0" noProof="0" dirty="0">
                <a:ln>
                  <a:noFill/>
                </a:ln>
                <a:effectLst/>
                <a:uLnTx/>
                <a:uFillTx/>
                <a:ea typeface="+mn-ea"/>
                <a:cs typeface="Times New Roman" panose="02020603050405020304" pitchFamily="18" charset="0"/>
              </a:rPr>
              <a:t>input </a:t>
            </a:r>
            <a:r>
              <a:rPr kumimoji="0" lang="en-US" sz="15200" b="0" i="0" u="none" strike="noStrike" kern="1200" cap="none" spc="0" normalizeH="0" baseline="0" noProof="0" dirty="0">
                <a:ln>
                  <a:noFill/>
                </a:ln>
                <a:effectLst/>
                <a:uLnTx/>
                <a:uFillTx/>
                <a:ea typeface="+mn-ea"/>
                <a:cs typeface="Times New Roman" panose="02020603050405020304" pitchFamily="18" charset="0"/>
              </a:rPr>
              <a:t>port</a:t>
            </a:r>
            <a:r>
              <a:rPr kumimoji="0" lang="en-US" sz="15200" b="1" i="0" u="none" strike="noStrike" kern="1200" cap="none" spc="0" normalizeH="0" baseline="0" noProof="0" dirty="0">
                <a:ln>
                  <a:noFill/>
                </a:ln>
                <a:effectLst/>
                <a:uLnTx/>
                <a:uFillTx/>
                <a:ea typeface="+mn-ea"/>
                <a:cs typeface="Times New Roman" panose="02020603050405020304" pitchFamily="18" charset="0"/>
              </a:rPr>
              <a:t> </a:t>
            </a:r>
            <a:r>
              <a:rPr kumimoji="0" lang="en-US" sz="15200" b="0" i="0" u="none" strike="noStrike" kern="1200" cap="none" spc="0" normalizeH="0" baseline="0" noProof="0" dirty="0">
                <a:ln>
                  <a:noFill/>
                </a:ln>
                <a:effectLst/>
                <a:uLnTx/>
                <a:uFillTx/>
                <a:ea typeface="+mn-ea"/>
                <a:cs typeface="Times New Roman" panose="02020603050405020304" pitchFamily="18" charset="0"/>
              </a:rPr>
              <a:t>of chaos generator.</a:t>
            </a:r>
            <a:endParaRPr lang="en-US" sz="15200" b="1" dirty="0">
              <a:cs typeface="Times New Roman" panose="02020603050405020304" pitchFamily="18" charset="0"/>
            </a:endParaRPr>
          </a:p>
          <a:p>
            <a:pPr marL="1143000" marR="0" lvl="0" indent="-572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200" b="1" i="0" u="none" strike="noStrike" kern="1200" cap="none" spc="0" normalizeH="0" baseline="0" noProof="0" dirty="0">
                <a:ln>
                  <a:noFill/>
                </a:ln>
                <a:effectLst/>
                <a:uLnTx/>
                <a:uFillTx/>
                <a:ea typeface="+mn-ea"/>
                <a:cs typeface="Times New Roman" panose="02020603050405020304" pitchFamily="18" charset="0"/>
              </a:rPr>
              <a:t>Pulse</a:t>
            </a:r>
            <a:r>
              <a:rPr kumimoji="0" lang="en-US" sz="15200" b="0" i="0" u="none" strike="noStrike" kern="1200" cap="none" spc="0" normalizeH="0" baseline="0" noProof="0" dirty="0">
                <a:ln>
                  <a:noFill/>
                </a:ln>
                <a:effectLst/>
                <a:uLnTx/>
                <a:uFillTx/>
                <a:ea typeface="+mn-ea"/>
                <a:cs typeface="Times New Roman" panose="02020603050405020304" pitchFamily="18" charset="0"/>
              </a:rPr>
              <a:t> signal with </a:t>
            </a:r>
            <a:r>
              <a:rPr kumimoji="0" lang="en-US" sz="15200" b="1" i="0" u="none" strike="noStrike" kern="1200" cap="none" spc="0" normalizeH="0" baseline="0" noProof="0" dirty="0">
                <a:ln>
                  <a:noFill/>
                </a:ln>
                <a:effectLst/>
                <a:uLnTx/>
                <a:uFillTx/>
                <a:ea typeface="+mn-ea"/>
                <a:cs typeface="Times New Roman" panose="02020603050405020304" pitchFamily="18" charset="0"/>
              </a:rPr>
              <a:t>DC</a:t>
            </a:r>
            <a:r>
              <a:rPr kumimoji="0" lang="en-US" sz="15200" b="0" i="0" u="none" strike="noStrike" kern="1200" cap="none" spc="0" normalizeH="0" baseline="0" noProof="0" dirty="0">
                <a:ln>
                  <a:noFill/>
                </a:ln>
                <a:effectLst/>
                <a:uLnTx/>
                <a:uFillTx/>
                <a:ea typeface="+mn-ea"/>
                <a:cs typeface="Times New Roman" panose="02020603050405020304" pitchFamily="18" charset="0"/>
              </a:rPr>
              <a:t> bias is injected at the </a:t>
            </a:r>
            <a:r>
              <a:rPr kumimoji="0" lang="en-US" sz="15200" b="1" i="0" u="none" strike="noStrike" kern="1200" cap="none" spc="0" normalizeH="0" baseline="0" noProof="0" dirty="0">
                <a:ln>
                  <a:noFill/>
                </a:ln>
                <a:effectLst/>
                <a:uLnTx/>
                <a:uFillTx/>
                <a:ea typeface="+mn-ea"/>
                <a:cs typeface="Times New Roman" panose="02020603050405020304" pitchFamily="18" charset="0"/>
              </a:rPr>
              <a:t>reset node.</a:t>
            </a:r>
          </a:p>
          <a:p>
            <a:pPr marL="1143000" marR="0" lvl="0" indent="-572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200" b="0" i="0" u="none" strike="noStrike" kern="1200" cap="none" spc="0" normalizeH="0" baseline="0" noProof="0" dirty="0">
                <a:ln>
                  <a:noFill/>
                </a:ln>
                <a:effectLst/>
                <a:uLnTx/>
                <a:uFillTx/>
                <a:ea typeface="+mn-ea"/>
                <a:cs typeface="Times New Roman" panose="02020603050405020304" pitchFamily="18" charset="0"/>
              </a:rPr>
              <a:t>At pulse </a:t>
            </a:r>
            <a:r>
              <a:rPr kumimoji="0" lang="en-US" sz="15200" b="1" i="0" u="none" strike="noStrike" kern="1200" cap="none" spc="0" normalizeH="0" baseline="0" noProof="0" dirty="0">
                <a:ln>
                  <a:noFill/>
                </a:ln>
                <a:effectLst/>
                <a:uLnTx/>
                <a:uFillTx/>
                <a:ea typeface="+mn-ea"/>
                <a:cs typeface="Times New Roman" panose="02020603050405020304" pitchFamily="18" charset="0"/>
              </a:rPr>
              <a:t>ON</a:t>
            </a:r>
            <a:r>
              <a:rPr kumimoji="0" lang="en-US" sz="15200" b="0" i="0" u="none" strike="noStrike" kern="1200" cap="none" spc="0" normalizeH="0" baseline="0" noProof="0" dirty="0">
                <a:ln>
                  <a:noFill/>
                </a:ln>
                <a:effectLst/>
                <a:uLnTx/>
                <a:uFillTx/>
                <a:ea typeface="+mn-ea"/>
                <a:cs typeface="Times New Roman" panose="02020603050405020304" pitchFamily="18" charset="0"/>
              </a:rPr>
              <a:t> state, circuit nonlinearities become stronger, which </a:t>
            </a:r>
            <a:r>
              <a:rPr kumimoji="0" lang="en-US" sz="15200" b="1" i="0" u="none" strike="noStrike" kern="1200" cap="none" spc="0" normalizeH="0" baseline="0" noProof="0" dirty="0">
                <a:ln>
                  <a:noFill/>
                </a:ln>
                <a:effectLst/>
                <a:uLnTx/>
                <a:uFillTx/>
                <a:ea typeface="+mn-ea"/>
                <a:cs typeface="Times New Roman" panose="02020603050405020304" pitchFamily="18" charset="0"/>
              </a:rPr>
              <a:t>generates chaos.</a:t>
            </a:r>
          </a:p>
          <a:p>
            <a:pPr marL="1143000" marR="0" lvl="0" indent="-572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200" b="0" i="0" u="none" strike="noStrike" kern="1200" cap="none" spc="0" normalizeH="0" baseline="0" noProof="0" dirty="0">
                <a:ln>
                  <a:noFill/>
                </a:ln>
                <a:effectLst/>
                <a:uLnTx/>
                <a:uFillTx/>
                <a:ea typeface="+mn-ea"/>
                <a:cs typeface="Times New Roman" panose="02020603050405020304" pitchFamily="18" charset="0"/>
              </a:rPr>
              <a:t>At pulse </a:t>
            </a:r>
            <a:r>
              <a:rPr kumimoji="0" lang="en-US" sz="15200" b="1" i="0" u="none" strike="noStrike" kern="1200" cap="none" spc="0" normalizeH="0" baseline="0" noProof="0" dirty="0">
                <a:ln>
                  <a:noFill/>
                </a:ln>
                <a:effectLst/>
                <a:uLnTx/>
                <a:uFillTx/>
                <a:ea typeface="+mn-ea"/>
                <a:cs typeface="Times New Roman" panose="02020603050405020304" pitchFamily="18" charset="0"/>
              </a:rPr>
              <a:t>OFF</a:t>
            </a:r>
            <a:r>
              <a:rPr kumimoji="0" lang="en-US" sz="15200" b="0" i="0" u="none" strike="noStrike" kern="1200" cap="none" spc="0" normalizeH="0" baseline="0" noProof="0" dirty="0">
                <a:ln>
                  <a:noFill/>
                </a:ln>
                <a:effectLst/>
                <a:uLnTx/>
                <a:uFillTx/>
                <a:ea typeface="+mn-ea"/>
                <a:cs typeface="Times New Roman" panose="02020603050405020304" pitchFamily="18" charset="0"/>
              </a:rPr>
              <a:t> state, circuit nonlinearities become weaker, which outputs </a:t>
            </a:r>
            <a:r>
              <a:rPr kumimoji="0" lang="en-US" sz="15200" b="1" i="0" u="none" strike="noStrike" kern="1200" cap="none" spc="0" normalizeH="0" baseline="0" noProof="0" dirty="0">
                <a:ln>
                  <a:noFill/>
                </a:ln>
                <a:effectLst/>
                <a:uLnTx/>
                <a:uFillTx/>
                <a:ea typeface="+mn-ea"/>
                <a:cs typeface="Times New Roman" panose="02020603050405020304" pitchFamily="18" charset="0"/>
              </a:rPr>
              <a:t>sinusoidal signal</a:t>
            </a:r>
          </a:p>
        </p:txBody>
      </p:sp>
      <p:sp>
        <p:nvSpPr>
          <p:cNvPr id="19" name="TextBox 18">
            <a:extLst>
              <a:ext uri="{FF2B5EF4-FFF2-40B4-BE49-F238E27FC236}">
                <a16:creationId xmlns:a16="http://schemas.microsoft.com/office/drawing/2014/main" id="{C73F6FD0-35D8-4385-873F-AE8E180E219A}"/>
              </a:ext>
            </a:extLst>
          </p:cNvPr>
          <p:cNvSpPr txBox="1"/>
          <p:nvPr/>
        </p:nvSpPr>
        <p:spPr>
          <a:xfrm>
            <a:off x="567910" y="8141585"/>
            <a:ext cx="13791600" cy="91063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ctr">
              <a:lnSpc>
                <a:spcPct val="107000"/>
              </a:lnSpc>
              <a:defRPr sz="5200" b="1">
                <a:ea typeface="Yu Mincho" panose="02020400000000000000" pitchFamily="18" charset="-128"/>
                <a:cs typeface="Arial" panose="020B0604020202020204" pitchFamily="34" charset="0"/>
              </a:defRPr>
            </a:lvl1pPr>
          </a:lstStyle>
          <a:p>
            <a:r>
              <a:rPr lang="en-US" dirty="0"/>
              <a:t>Introduction</a:t>
            </a:r>
          </a:p>
        </p:txBody>
      </p:sp>
      <p:sp>
        <p:nvSpPr>
          <p:cNvPr id="20" name="TextBox 19">
            <a:extLst>
              <a:ext uri="{FF2B5EF4-FFF2-40B4-BE49-F238E27FC236}">
                <a16:creationId xmlns:a16="http://schemas.microsoft.com/office/drawing/2014/main" id="{7E14FB74-DD09-460F-BDC5-747F6C9CB2AF}"/>
              </a:ext>
            </a:extLst>
          </p:cNvPr>
          <p:cNvSpPr txBox="1"/>
          <p:nvPr/>
        </p:nvSpPr>
        <p:spPr>
          <a:xfrm>
            <a:off x="15629960" y="8141584"/>
            <a:ext cx="13791600" cy="9420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ctr">
              <a:lnSpc>
                <a:spcPct val="107000"/>
              </a:lnSpc>
              <a:defRPr sz="5200" b="1">
                <a:ea typeface="Yu Mincho" panose="02020400000000000000" pitchFamily="18" charset="-128"/>
                <a:cs typeface="Arial" panose="020B0604020202020204" pitchFamily="34" charset="0"/>
              </a:defRPr>
            </a:lvl1pPr>
          </a:lstStyle>
          <a:p>
            <a:r>
              <a:rPr lang="en-US" dirty="0"/>
              <a:t>Period adding behavior from experimental data</a:t>
            </a:r>
          </a:p>
        </p:txBody>
      </p:sp>
      <p:sp>
        <p:nvSpPr>
          <p:cNvPr id="9" name="TextBox 8">
            <a:extLst>
              <a:ext uri="{FF2B5EF4-FFF2-40B4-BE49-F238E27FC236}">
                <a16:creationId xmlns:a16="http://schemas.microsoft.com/office/drawing/2014/main" id="{92DF4B1F-ECF5-4ECB-B331-C78032926F88}"/>
              </a:ext>
            </a:extLst>
          </p:cNvPr>
          <p:cNvSpPr txBox="1"/>
          <p:nvPr/>
        </p:nvSpPr>
        <p:spPr>
          <a:xfrm>
            <a:off x="6964771" y="29327570"/>
            <a:ext cx="7394848" cy="1261884"/>
          </a:xfrm>
          <a:prstGeom prst="rect">
            <a:avLst/>
          </a:prstGeom>
          <a:noFill/>
        </p:spPr>
        <p:txBody>
          <a:bodyPr wrap="square" rtlCol="0">
            <a:spAutoFit/>
          </a:bodyPr>
          <a:lstStyle/>
          <a:p>
            <a:pPr algn="ctr"/>
            <a:r>
              <a:rPr lang="en-US" sz="3800" i="1" dirty="0">
                <a:cs typeface="Times New Roman" panose="02020603050405020304" pitchFamily="18" charset="0"/>
              </a:rPr>
              <a:t>Basic microwave resonant tunneling chaos generator and control circuit </a:t>
            </a:r>
            <a:endParaRPr lang="en-PK" sz="3800" i="1" dirty="0">
              <a:cs typeface="Times New Roman" panose="02020603050405020304" pitchFamily="18" charset="0"/>
            </a:endParaRPr>
          </a:p>
        </p:txBody>
      </p:sp>
      <p:pic>
        <p:nvPicPr>
          <p:cNvPr id="26" name="Picture 25" descr="Chart&#10;&#10;Description automatically generated">
            <a:extLst>
              <a:ext uri="{FF2B5EF4-FFF2-40B4-BE49-F238E27FC236}">
                <a16:creationId xmlns:a16="http://schemas.microsoft.com/office/drawing/2014/main" id="{F1AF4D6D-5A38-43B3-95F7-A8198FC0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0014" y="13333979"/>
            <a:ext cx="13791600" cy="3366773"/>
          </a:xfrm>
          <a:prstGeom prst="rect">
            <a:avLst/>
          </a:prstGeom>
          <a:ln w="38100">
            <a:solidFill>
              <a:schemeClr val="tx1"/>
            </a:solidFill>
          </a:ln>
        </p:spPr>
      </p:pic>
      <p:pic>
        <p:nvPicPr>
          <p:cNvPr id="6" name="Picture 5" descr="Graphical user interface, website&#10;&#10;Description automatically generated">
            <a:extLst>
              <a:ext uri="{FF2B5EF4-FFF2-40B4-BE49-F238E27FC236}">
                <a16:creationId xmlns:a16="http://schemas.microsoft.com/office/drawing/2014/main" id="{A1375DE6-F728-45C4-9CD5-57A82FBD56D5}"/>
              </a:ext>
            </a:extLst>
          </p:cNvPr>
          <p:cNvPicPr>
            <a:picLocks noChangeAspect="1"/>
          </p:cNvPicPr>
          <p:nvPr/>
        </p:nvPicPr>
        <p:blipFill rotWithShape="1">
          <a:blip r:embed="rId4">
            <a:extLst>
              <a:ext uri="{28A0092B-C50C-407E-A947-70E740481C1C}">
                <a14:useLocalDpi xmlns:a14="http://schemas.microsoft.com/office/drawing/2010/main" val="0"/>
              </a:ext>
            </a:extLst>
          </a:blip>
          <a:srcRect r="17429" b="62207"/>
          <a:stretch/>
        </p:blipFill>
        <p:spPr>
          <a:xfrm>
            <a:off x="16061369" y="169307"/>
            <a:ext cx="13881676" cy="2582746"/>
          </a:xfrm>
          <a:prstGeom prst="rect">
            <a:avLst/>
          </a:prstGeom>
        </p:spPr>
      </p:pic>
      <p:sp>
        <p:nvSpPr>
          <p:cNvPr id="30" name="TextBox 29">
            <a:extLst>
              <a:ext uri="{FF2B5EF4-FFF2-40B4-BE49-F238E27FC236}">
                <a16:creationId xmlns:a16="http://schemas.microsoft.com/office/drawing/2014/main" id="{EB24E2EA-03B1-4D42-929E-35E25DD2AF4A}"/>
              </a:ext>
            </a:extLst>
          </p:cNvPr>
          <p:cNvSpPr txBox="1"/>
          <p:nvPr/>
        </p:nvSpPr>
        <p:spPr>
          <a:xfrm>
            <a:off x="15630014" y="11839152"/>
            <a:ext cx="13791600" cy="131593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a:lnSpc>
                <a:spcPct val="107000"/>
              </a:lnSpc>
              <a:defRPr sz="5600" b="1"/>
            </a:lvl1pPr>
          </a:lstStyle>
          <a:p>
            <a:r>
              <a:rPr lang="en-US" sz="3800" dirty="0"/>
              <a:t>Single period:</a:t>
            </a:r>
          </a:p>
          <a:p>
            <a:pPr marL="571500" indent="-571500">
              <a:buFont typeface="Arial" panose="020B0604020202020204" pitchFamily="34" charset="0"/>
              <a:buChar char="•"/>
            </a:pPr>
            <a:r>
              <a:rPr lang="en-US" sz="3800" b="0" dirty="0"/>
              <a:t>At </a:t>
            </a:r>
            <a:r>
              <a:rPr lang="en-US" sz="3800" dirty="0"/>
              <a:t>2.5GHz</a:t>
            </a:r>
            <a:r>
              <a:rPr lang="en-US" sz="3800" b="0" dirty="0"/>
              <a:t> sinusoidal input signal.</a:t>
            </a:r>
          </a:p>
        </p:txBody>
      </p:sp>
      <p:sp>
        <p:nvSpPr>
          <p:cNvPr id="31" name="TextBox 30">
            <a:extLst>
              <a:ext uri="{FF2B5EF4-FFF2-40B4-BE49-F238E27FC236}">
                <a16:creationId xmlns:a16="http://schemas.microsoft.com/office/drawing/2014/main" id="{A026CCAD-F0A0-4C62-B6C4-472EC6FDFC39}"/>
              </a:ext>
            </a:extLst>
          </p:cNvPr>
          <p:cNvSpPr txBox="1"/>
          <p:nvPr/>
        </p:nvSpPr>
        <p:spPr>
          <a:xfrm>
            <a:off x="15630014" y="16975539"/>
            <a:ext cx="13791600" cy="191020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a:lnSpc>
                <a:spcPct val="107000"/>
              </a:lnSpc>
              <a:defRPr sz="5600" b="1"/>
            </a:lvl1pPr>
          </a:lstStyle>
          <a:p>
            <a:r>
              <a:rPr lang="en-US" sz="3800" dirty="0"/>
              <a:t>Double period:</a:t>
            </a:r>
          </a:p>
          <a:p>
            <a:pPr marL="571500" indent="-571500">
              <a:buFont typeface="Arial" panose="020B0604020202020204" pitchFamily="34" charset="0"/>
              <a:buChar char="•"/>
            </a:pPr>
            <a:r>
              <a:rPr lang="en-US" sz="3800" b="0" dirty="0"/>
              <a:t>At </a:t>
            </a:r>
            <a:r>
              <a:rPr lang="en-US" sz="3800" dirty="0"/>
              <a:t>4.95GHz</a:t>
            </a:r>
            <a:r>
              <a:rPr lang="en-US" sz="3800" b="0" dirty="0"/>
              <a:t> sinusoidal input signal.</a:t>
            </a:r>
          </a:p>
          <a:p>
            <a:r>
              <a:rPr lang="en-US" sz="3600" dirty="0"/>
              <a:t> </a:t>
            </a:r>
          </a:p>
        </p:txBody>
      </p:sp>
      <p:sp>
        <p:nvSpPr>
          <p:cNvPr id="32" name="TextBox 31">
            <a:extLst>
              <a:ext uri="{FF2B5EF4-FFF2-40B4-BE49-F238E27FC236}">
                <a16:creationId xmlns:a16="http://schemas.microsoft.com/office/drawing/2014/main" id="{61663FFF-205B-43C3-8E77-856E35AAAFF7}"/>
              </a:ext>
            </a:extLst>
          </p:cNvPr>
          <p:cNvSpPr txBox="1"/>
          <p:nvPr/>
        </p:nvSpPr>
        <p:spPr>
          <a:xfrm>
            <a:off x="15630014" y="27429753"/>
            <a:ext cx="13791600" cy="910634"/>
          </a:xfrm>
          <a:prstGeom prst="rect">
            <a:avLst/>
          </a:prstGeom>
          <a:solidFill>
            <a:schemeClr val="accent5">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a:lnSpc>
                <a:spcPct val="107000"/>
              </a:lnSpc>
              <a:defRPr sz="5200" b="1">
                <a:ea typeface="Yu Mincho" panose="02020400000000000000" pitchFamily="18" charset="-128"/>
                <a:cs typeface="Arial" panose="020B0604020202020204" pitchFamily="34" charset="0"/>
              </a:defRPr>
            </a:lvl1pPr>
            <a:lvl2pPr marL="1513743" indent="0" algn="ctr" defTabSz="3027487">
              <a:lnSpc>
                <a:spcPct val="90000"/>
              </a:lnSpc>
              <a:spcBef>
                <a:spcPts val="1655"/>
              </a:spcBef>
              <a:buFont typeface="Arial" panose="020B0604020202020204" pitchFamily="34" charset="0"/>
              <a:buNone/>
              <a:defRPr sz="6622">
                <a:solidFill>
                  <a:schemeClr val="tx1"/>
                </a:solidFill>
              </a:defRPr>
            </a:lvl2pPr>
            <a:lvl3pPr marL="3027487" indent="0" algn="ctr" defTabSz="3027487">
              <a:lnSpc>
                <a:spcPct val="90000"/>
              </a:lnSpc>
              <a:spcBef>
                <a:spcPts val="1655"/>
              </a:spcBef>
              <a:buFont typeface="Arial" panose="020B0604020202020204" pitchFamily="34" charset="0"/>
              <a:buNone/>
              <a:defRPr sz="5960">
                <a:solidFill>
                  <a:schemeClr val="tx1"/>
                </a:solidFill>
              </a:defRPr>
            </a:lvl3pPr>
            <a:lvl4pPr marL="4541230" indent="0" algn="ctr" defTabSz="3027487">
              <a:lnSpc>
                <a:spcPct val="90000"/>
              </a:lnSpc>
              <a:spcBef>
                <a:spcPts val="1655"/>
              </a:spcBef>
              <a:buFont typeface="Arial" panose="020B0604020202020204" pitchFamily="34" charset="0"/>
              <a:buNone/>
              <a:defRPr sz="5297">
                <a:solidFill>
                  <a:schemeClr val="tx1"/>
                </a:solidFill>
              </a:defRPr>
            </a:lvl4pPr>
            <a:lvl5pPr marL="6054974" indent="0" algn="ctr" defTabSz="3027487">
              <a:lnSpc>
                <a:spcPct val="90000"/>
              </a:lnSpc>
              <a:spcBef>
                <a:spcPts val="1655"/>
              </a:spcBef>
              <a:buFont typeface="Arial" panose="020B0604020202020204" pitchFamily="34" charset="0"/>
              <a:buNone/>
              <a:defRPr sz="5297">
                <a:solidFill>
                  <a:schemeClr val="tx1"/>
                </a:solidFill>
              </a:defRPr>
            </a:lvl5pPr>
            <a:lvl6pPr marL="7568717" indent="0" algn="ctr" defTabSz="3027487">
              <a:lnSpc>
                <a:spcPct val="90000"/>
              </a:lnSpc>
              <a:spcBef>
                <a:spcPts val="1655"/>
              </a:spcBef>
              <a:buFont typeface="Arial" panose="020B0604020202020204" pitchFamily="34" charset="0"/>
              <a:buNone/>
              <a:defRPr sz="5297">
                <a:solidFill>
                  <a:schemeClr val="tx1"/>
                </a:solidFill>
              </a:defRPr>
            </a:lvl6pPr>
            <a:lvl7pPr marL="9082461" indent="0" algn="ctr" defTabSz="3027487">
              <a:lnSpc>
                <a:spcPct val="90000"/>
              </a:lnSpc>
              <a:spcBef>
                <a:spcPts val="1655"/>
              </a:spcBef>
              <a:buFont typeface="Arial" panose="020B0604020202020204" pitchFamily="34" charset="0"/>
              <a:buNone/>
              <a:defRPr sz="5297">
                <a:solidFill>
                  <a:schemeClr val="tx1"/>
                </a:solidFill>
              </a:defRPr>
            </a:lvl7pPr>
            <a:lvl8pPr marL="10596204" indent="0" algn="ctr" defTabSz="3027487">
              <a:lnSpc>
                <a:spcPct val="90000"/>
              </a:lnSpc>
              <a:spcBef>
                <a:spcPts val="1655"/>
              </a:spcBef>
              <a:buFont typeface="Arial" panose="020B0604020202020204" pitchFamily="34" charset="0"/>
              <a:buNone/>
              <a:defRPr sz="5297">
                <a:solidFill>
                  <a:schemeClr val="tx1"/>
                </a:solidFill>
              </a:defRPr>
            </a:lvl8pPr>
            <a:lvl9pPr marL="12109948" indent="0" algn="ctr" defTabSz="3027487">
              <a:lnSpc>
                <a:spcPct val="90000"/>
              </a:lnSpc>
              <a:spcBef>
                <a:spcPts val="1655"/>
              </a:spcBef>
              <a:buFont typeface="Arial" panose="020B0604020202020204" pitchFamily="34" charset="0"/>
              <a:buNone/>
              <a:defRPr sz="5297">
                <a:solidFill>
                  <a:schemeClr val="tx1"/>
                </a:solidFill>
              </a:defRPr>
            </a:lvl9pPr>
          </a:lstStyle>
          <a:p>
            <a:r>
              <a:rPr lang="en-US" dirty="0"/>
              <a:t>Direct observation on sampling oscilloscope</a:t>
            </a:r>
            <a:endParaRPr lang="en-PK" dirty="0"/>
          </a:p>
        </p:txBody>
      </p:sp>
      <p:pic>
        <p:nvPicPr>
          <p:cNvPr id="33" name="Picture 32">
            <a:extLst>
              <a:ext uri="{FF2B5EF4-FFF2-40B4-BE49-F238E27FC236}">
                <a16:creationId xmlns:a16="http://schemas.microsoft.com/office/drawing/2014/main" id="{4EB896E5-E885-4635-85DF-5F3CD3B1E2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7910" y="35979389"/>
            <a:ext cx="13791600" cy="6310064"/>
          </a:xfrm>
          <a:prstGeom prst="rect">
            <a:avLst/>
          </a:prstGeom>
        </p:spPr>
      </p:pic>
      <p:sp>
        <p:nvSpPr>
          <p:cNvPr id="34" name="TextBox 33">
            <a:extLst>
              <a:ext uri="{FF2B5EF4-FFF2-40B4-BE49-F238E27FC236}">
                <a16:creationId xmlns:a16="http://schemas.microsoft.com/office/drawing/2014/main" id="{A6BF7B85-6F00-452F-99C3-191051C6B08B}"/>
              </a:ext>
            </a:extLst>
          </p:cNvPr>
          <p:cNvSpPr txBox="1"/>
          <p:nvPr/>
        </p:nvSpPr>
        <p:spPr>
          <a:xfrm>
            <a:off x="567910" y="31798338"/>
            <a:ext cx="13791600" cy="91063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ctr">
              <a:lnSpc>
                <a:spcPct val="107000"/>
              </a:lnSpc>
              <a:defRPr sz="5200" b="1">
                <a:ea typeface="Yu Mincho" panose="02020400000000000000" pitchFamily="18" charset="-128"/>
                <a:cs typeface="Arial" panose="020B0604020202020204" pitchFamily="34" charset="0"/>
              </a:defRPr>
            </a:lvl1pPr>
            <a:lvl2pPr marL="1513743" indent="0" algn="ctr" defTabSz="3027487">
              <a:lnSpc>
                <a:spcPct val="90000"/>
              </a:lnSpc>
              <a:spcBef>
                <a:spcPts val="1655"/>
              </a:spcBef>
              <a:buFont typeface="Arial" panose="020B0604020202020204" pitchFamily="34" charset="0"/>
              <a:buNone/>
              <a:defRPr sz="6622">
                <a:solidFill>
                  <a:schemeClr val="tx1"/>
                </a:solidFill>
              </a:defRPr>
            </a:lvl2pPr>
            <a:lvl3pPr marL="3027487" indent="0" algn="ctr" defTabSz="3027487">
              <a:lnSpc>
                <a:spcPct val="90000"/>
              </a:lnSpc>
              <a:spcBef>
                <a:spcPts val="1655"/>
              </a:spcBef>
              <a:buFont typeface="Arial" panose="020B0604020202020204" pitchFamily="34" charset="0"/>
              <a:buNone/>
              <a:defRPr sz="5960">
                <a:solidFill>
                  <a:schemeClr val="tx1"/>
                </a:solidFill>
              </a:defRPr>
            </a:lvl3pPr>
            <a:lvl4pPr marL="4541230" indent="0" algn="ctr" defTabSz="3027487">
              <a:lnSpc>
                <a:spcPct val="90000"/>
              </a:lnSpc>
              <a:spcBef>
                <a:spcPts val="1655"/>
              </a:spcBef>
              <a:buFont typeface="Arial" panose="020B0604020202020204" pitchFamily="34" charset="0"/>
              <a:buNone/>
              <a:defRPr sz="5297">
                <a:solidFill>
                  <a:schemeClr val="tx1"/>
                </a:solidFill>
              </a:defRPr>
            </a:lvl4pPr>
            <a:lvl5pPr marL="6054974" indent="0" algn="ctr" defTabSz="3027487">
              <a:lnSpc>
                <a:spcPct val="90000"/>
              </a:lnSpc>
              <a:spcBef>
                <a:spcPts val="1655"/>
              </a:spcBef>
              <a:buFont typeface="Arial" panose="020B0604020202020204" pitchFamily="34" charset="0"/>
              <a:buNone/>
              <a:defRPr sz="5297">
                <a:solidFill>
                  <a:schemeClr val="tx1"/>
                </a:solidFill>
              </a:defRPr>
            </a:lvl5pPr>
            <a:lvl6pPr marL="7568717" indent="0" algn="ctr" defTabSz="3027487">
              <a:lnSpc>
                <a:spcPct val="90000"/>
              </a:lnSpc>
              <a:spcBef>
                <a:spcPts val="1655"/>
              </a:spcBef>
              <a:buFont typeface="Arial" panose="020B0604020202020204" pitchFamily="34" charset="0"/>
              <a:buNone/>
              <a:defRPr sz="5297">
                <a:solidFill>
                  <a:schemeClr val="tx1"/>
                </a:solidFill>
              </a:defRPr>
            </a:lvl6pPr>
            <a:lvl7pPr marL="9082461" indent="0" algn="ctr" defTabSz="3027487">
              <a:lnSpc>
                <a:spcPct val="90000"/>
              </a:lnSpc>
              <a:spcBef>
                <a:spcPts val="1655"/>
              </a:spcBef>
              <a:buFont typeface="Arial" panose="020B0604020202020204" pitchFamily="34" charset="0"/>
              <a:buNone/>
              <a:defRPr sz="5297">
                <a:solidFill>
                  <a:schemeClr val="tx1"/>
                </a:solidFill>
              </a:defRPr>
            </a:lvl7pPr>
            <a:lvl8pPr marL="10596204" indent="0" algn="ctr" defTabSz="3027487">
              <a:lnSpc>
                <a:spcPct val="90000"/>
              </a:lnSpc>
              <a:spcBef>
                <a:spcPts val="1655"/>
              </a:spcBef>
              <a:buFont typeface="Arial" panose="020B0604020202020204" pitchFamily="34" charset="0"/>
              <a:buNone/>
              <a:defRPr sz="5297">
                <a:solidFill>
                  <a:schemeClr val="tx1"/>
                </a:solidFill>
              </a:defRPr>
            </a:lvl8pPr>
            <a:lvl9pPr marL="12109948" indent="0" algn="ctr" defTabSz="3027487">
              <a:lnSpc>
                <a:spcPct val="90000"/>
              </a:lnSpc>
              <a:spcBef>
                <a:spcPts val="1655"/>
              </a:spcBef>
              <a:buFont typeface="Arial" panose="020B0604020202020204" pitchFamily="34" charset="0"/>
              <a:buNone/>
              <a:defRPr sz="5297">
                <a:solidFill>
                  <a:schemeClr val="tx1"/>
                </a:solidFill>
              </a:defRPr>
            </a:lvl9pPr>
          </a:lstStyle>
          <a:p>
            <a:r>
              <a:rPr lang="en-US" dirty="0"/>
              <a:t>Prototype circuit on PCB substrate</a:t>
            </a:r>
          </a:p>
        </p:txBody>
      </p:sp>
      <p:sp>
        <p:nvSpPr>
          <p:cNvPr id="35" name="TextBox 34">
            <a:extLst>
              <a:ext uri="{FF2B5EF4-FFF2-40B4-BE49-F238E27FC236}">
                <a16:creationId xmlns:a16="http://schemas.microsoft.com/office/drawing/2014/main" id="{B38A0968-FC87-4F79-93A1-64D3D79ED585}"/>
              </a:ext>
            </a:extLst>
          </p:cNvPr>
          <p:cNvSpPr txBox="1"/>
          <p:nvPr/>
        </p:nvSpPr>
        <p:spPr>
          <a:xfrm>
            <a:off x="567910" y="32782019"/>
            <a:ext cx="13791600" cy="3192990"/>
          </a:xfrm>
          <a:prstGeom prst="rect">
            <a:avLst/>
          </a:prstGeom>
          <a:noFill/>
        </p:spPr>
        <p:txBody>
          <a:bodyPr wrap="square">
            <a:spAutoFit/>
          </a:bodyPr>
          <a:lstStyle/>
          <a:p>
            <a:pPr marL="571500" indent="-571500" algn="just">
              <a:lnSpc>
                <a:spcPct val="107000"/>
              </a:lnSpc>
              <a:buFont typeface="Arial" panose="020B0604020202020204" pitchFamily="34" charset="0"/>
              <a:buChar char="•"/>
            </a:pPr>
            <a:r>
              <a:rPr lang="en-US" sz="3800" dirty="0">
                <a:ea typeface="Yu Mincho" panose="02020400000000000000" pitchFamily="18" charset="-128"/>
              </a:rPr>
              <a:t>The c</a:t>
            </a:r>
            <a:r>
              <a:rPr lang="en-US" sz="3800" dirty="0">
                <a:effectLst/>
                <a:ea typeface="Yu Mincho" panose="02020400000000000000" pitchFamily="18" charset="-128"/>
              </a:rPr>
              <a:t>ircuit was integrated using </a:t>
            </a:r>
            <a:r>
              <a:rPr lang="en-US" sz="3800" b="1" dirty="0">
                <a:effectLst/>
                <a:ea typeface="Yu Mincho" panose="02020400000000000000" pitchFamily="18" charset="-128"/>
              </a:rPr>
              <a:t>chip elements</a:t>
            </a:r>
            <a:r>
              <a:rPr lang="en-US" sz="3800" dirty="0">
                <a:effectLst/>
                <a:ea typeface="Yu Mincho" panose="02020400000000000000" pitchFamily="18" charset="-128"/>
              </a:rPr>
              <a:t> and an </a:t>
            </a:r>
            <a:r>
              <a:rPr lang="en-US" sz="3800" b="1" dirty="0">
                <a:effectLst/>
                <a:ea typeface="Yu Mincho" panose="02020400000000000000" pitchFamily="18" charset="-128"/>
              </a:rPr>
              <a:t>RTD</a:t>
            </a:r>
            <a:r>
              <a:rPr lang="en-US" sz="3800" dirty="0">
                <a:effectLst/>
                <a:ea typeface="Yu Mincho" panose="02020400000000000000" pitchFamily="18" charset="-128"/>
              </a:rPr>
              <a:t> on a </a:t>
            </a:r>
            <a:r>
              <a:rPr lang="en-US" sz="3800" b="1" dirty="0">
                <a:effectLst/>
                <a:ea typeface="Yu Mincho" panose="02020400000000000000" pitchFamily="18" charset="-128"/>
              </a:rPr>
              <a:t>PCB</a:t>
            </a:r>
            <a:r>
              <a:rPr lang="en-US" sz="3800" dirty="0">
                <a:effectLst/>
                <a:ea typeface="Yu Mincho" panose="02020400000000000000" pitchFamily="18" charset="-128"/>
              </a:rPr>
              <a:t> substrate</a:t>
            </a:r>
          </a:p>
          <a:p>
            <a:pPr marL="571500" indent="-571500" algn="just">
              <a:lnSpc>
                <a:spcPct val="107000"/>
              </a:lnSpc>
              <a:buFont typeface="Arial" panose="020B0604020202020204" pitchFamily="34" charset="0"/>
              <a:buChar char="•"/>
            </a:pPr>
            <a:r>
              <a:rPr lang="en-US" sz="3800" dirty="0">
                <a:ea typeface="Yu Mincho" panose="02020400000000000000" pitchFamily="18" charset="-128"/>
                <a:cs typeface="Arial" panose="020B0604020202020204" pitchFamily="34" charset="0"/>
              </a:rPr>
              <a:t>RTD was fabricated with conventional </a:t>
            </a:r>
            <a:r>
              <a:rPr lang="en-US" sz="3800" b="1" dirty="0">
                <a:ea typeface="Yu Mincho" panose="02020400000000000000" pitchFamily="18" charset="-128"/>
                <a:cs typeface="Arial" panose="020B0604020202020204" pitchFamily="34" charset="0"/>
              </a:rPr>
              <a:t>photolithography</a:t>
            </a:r>
            <a:r>
              <a:rPr lang="en-US" sz="3800" dirty="0">
                <a:ea typeface="Yu Mincho" panose="02020400000000000000" pitchFamily="18" charset="-128"/>
                <a:cs typeface="Arial" panose="020B0604020202020204" pitchFamily="34" charset="0"/>
              </a:rPr>
              <a:t>, </a:t>
            </a:r>
            <a:r>
              <a:rPr lang="en-US" sz="3800" b="1" dirty="0">
                <a:ea typeface="Yu Mincho" panose="02020400000000000000" pitchFamily="18" charset="-128"/>
                <a:cs typeface="Arial" panose="020B0604020202020204" pitchFamily="34" charset="0"/>
              </a:rPr>
              <a:t>wet etching</a:t>
            </a:r>
            <a:r>
              <a:rPr lang="en-US" sz="3800" dirty="0">
                <a:ea typeface="Yu Mincho" panose="02020400000000000000" pitchFamily="18" charset="-128"/>
                <a:cs typeface="Arial" panose="020B0604020202020204" pitchFamily="34" charset="0"/>
              </a:rPr>
              <a:t>, and </a:t>
            </a:r>
            <a:r>
              <a:rPr lang="en-US" sz="3800" b="1" dirty="0">
                <a:ea typeface="Yu Mincho" panose="02020400000000000000" pitchFamily="18" charset="-128"/>
                <a:cs typeface="Arial" panose="020B0604020202020204" pitchFamily="34" charset="0"/>
              </a:rPr>
              <a:t>lift-off process</a:t>
            </a:r>
            <a:r>
              <a:rPr lang="en-US" sz="3800" dirty="0">
                <a:ea typeface="Yu Mincho" panose="02020400000000000000" pitchFamily="18" charset="-128"/>
                <a:cs typeface="Arial" panose="020B0604020202020204" pitchFamily="34" charset="0"/>
              </a:rPr>
              <a:t>, and interconnected employing </a:t>
            </a:r>
            <a:r>
              <a:rPr lang="en-US" sz="3800" b="1" dirty="0">
                <a:ea typeface="Yu Mincho" panose="02020400000000000000" pitchFamily="18" charset="-128"/>
                <a:cs typeface="Arial" panose="020B0604020202020204" pitchFamily="34" charset="0"/>
              </a:rPr>
              <a:t>bonding wires</a:t>
            </a:r>
          </a:p>
        </p:txBody>
      </p:sp>
      <p:pic>
        <p:nvPicPr>
          <p:cNvPr id="41" name="Picture 40" descr="Logo, company name&#10;&#10;Description automatically generated">
            <a:extLst>
              <a:ext uri="{FF2B5EF4-FFF2-40B4-BE49-F238E27FC236}">
                <a16:creationId xmlns:a16="http://schemas.microsoft.com/office/drawing/2014/main" id="{E10D7022-9E01-4B63-8E45-0043C423B3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26331" y="4994330"/>
            <a:ext cx="3748881" cy="2845401"/>
          </a:xfrm>
          <a:prstGeom prst="rect">
            <a:avLst/>
          </a:prstGeom>
        </p:spPr>
      </p:pic>
      <p:sp>
        <p:nvSpPr>
          <p:cNvPr id="52" name="TextBox 51">
            <a:extLst>
              <a:ext uri="{FF2B5EF4-FFF2-40B4-BE49-F238E27FC236}">
                <a16:creationId xmlns:a16="http://schemas.microsoft.com/office/drawing/2014/main" id="{A0CBC66C-8F25-48EA-9638-3D0B779BE166}"/>
              </a:ext>
            </a:extLst>
          </p:cNvPr>
          <p:cNvSpPr txBox="1"/>
          <p:nvPr/>
        </p:nvSpPr>
        <p:spPr>
          <a:xfrm>
            <a:off x="15630014" y="41628675"/>
            <a:ext cx="13791600" cy="830997"/>
          </a:xfrm>
          <a:prstGeom prst="rect">
            <a:avLst/>
          </a:prstGeom>
          <a:noFill/>
        </p:spPr>
        <p:txBody>
          <a:bodyPr wrap="square">
            <a:spAutoFit/>
          </a:bodyPr>
          <a:lstStyle/>
          <a:p>
            <a:pPr marL="514350" indent="-514350">
              <a:buFontTx/>
              <a:buAutoNum type="arabicPeriod"/>
            </a:pPr>
            <a:r>
              <a:rPr lang="en-US" sz="2400" b="0" i="0" dirty="0">
                <a:effectLst/>
              </a:rPr>
              <a:t>T. Maekawa, H. Kanaya, S. Suzuki, and M. Asada, Appl. Phys. Exp., vol. 9, 024101, 2016.</a:t>
            </a:r>
          </a:p>
          <a:p>
            <a:pPr marL="514350" indent="-514350">
              <a:buFontTx/>
              <a:buAutoNum type="arabicPeriod"/>
            </a:pPr>
            <a:r>
              <a:rPr lang="en-US" sz="2400" b="0" i="0" dirty="0">
                <a:effectLst/>
              </a:rPr>
              <a:t>Y. Kawano, S. Kishimoto, K. Maezawa, T. Mizutani, Jpn. J. Appl. Phys. Vol. 39 (2000) pp. 3334–3338</a:t>
            </a:r>
          </a:p>
        </p:txBody>
      </p:sp>
      <p:pic>
        <p:nvPicPr>
          <p:cNvPr id="54" name="Picture 53" descr="Graphical user interface, website&#10;&#10;Description automatically generated">
            <a:extLst>
              <a:ext uri="{FF2B5EF4-FFF2-40B4-BE49-F238E27FC236}">
                <a16:creationId xmlns:a16="http://schemas.microsoft.com/office/drawing/2014/main" id="{23FFE076-7C24-4DEA-A85F-7B9062848B31}"/>
              </a:ext>
            </a:extLst>
          </p:cNvPr>
          <p:cNvPicPr>
            <a:picLocks noChangeAspect="1"/>
          </p:cNvPicPr>
          <p:nvPr/>
        </p:nvPicPr>
        <p:blipFill rotWithShape="1">
          <a:blip r:embed="rId4">
            <a:extLst>
              <a:ext uri="{28A0092B-C50C-407E-A947-70E740481C1C}">
                <a14:useLocalDpi xmlns:a14="http://schemas.microsoft.com/office/drawing/2010/main" val="0"/>
              </a:ext>
            </a:extLst>
          </a:blip>
          <a:srcRect l="67738" t="79610"/>
          <a:stretch/>
        </p:blipFill>
        <p:spPr>
          <a:xfrm>
            <a:off x="332168" y="169307"/>
            <a:ext cx="10047139" cy="2581200"/>
          </a:xfrm>
          <a:prstGeom prst="rect">
            <a:avLst/>
          </a:prstGeom>
        </p:spPr>
      </p:pic>
      <p:sp>
        <p:nvSpPr>
          <p:cNvPr id="29" name="TextBox 28">
            <a:extLst>
              <a:ext uri="{FF2B5EF4-FFF2-40B4-BE49-F238E27FC236}">
                <a16:creationId xmlns:a16="http://schemas.microsoft.com/office/drawing/2014/main" id="{5A3516EB-3053-4768-A7FB-0289527EDEEA}"/>
              </a:ext>
            </a:extLst>
          </p:cNvPr>
          <p:cNvSpPr txBox="1"/>
          <p:nvPr/>
        </p:nvSpPr>
        <p:spPr>
          <a:xfrm>
            <a:off x="15630014" y="9330494"/>
            <a:ext cx="13791600" cy="2431435"/>
          </a:xfrm>
          <a:prstGeom prst="rect">
            <a:avLst/>
          </a:prstGeom>
          <a:noFill/>
        </p:spPr>
        <p:txBody>
          <a:bodyPr wrap="square">
            <a:spAutoFit/>
          </a:bodyPr>
          <a:lstStyle/>
          <a:p>
            <a:pPr algn="just"/>
            <a:r>
              <a:rPr lang="en-US" sz="3800" dirty="0">
                <a:effectLst/>
                <a:ea typeface="Yu Mincho" panose="02020400000000000000" pitchFamily="18" charset="-128"/>
              </a:rPr>
              <a:t>The behavior of the circuit was demonstrated experimentally with a various-frequency input. Period adding behavior </a:t>
            </a:r>
            <a:r>
              <a:rPr lang="en-US" sz="3800" dirty="0">
                <a:ea typeface="Yu Mincho" panose="02020400000000000000" pitchFamily="18" charset="-128"/>
              </a:rPr>
              <a:t>has been</a:t>
            </a:r>
            <a:r>
              <a:rPr lang="en-US" sz="3800" dirty="0">
                <a:effectLst/>
                <a:ea typeface="Yu Mincho" panose="02020400000000000000" pitchFamily="18" charset="-128"/>
              </a:rPr>
              <a:t> clearly shown in our experiment. </a:t>
            </a:r>
            <a:r>
              <a:rPr lang="en-US" sz="3800" dirty="0"/>
              <a:t>This circuit depicts period adding behavior as well as chaotic by varying input frequency.</a:t>
            </a:r>
            <a:endParaRPr lang="en-PK" sz="3800" dirty="0"/>
          </a:p>
        </p:txBody>
      </p:sp>
      <p:sp>
        <p:nvSpPr>
          <p:cNvPr id="36" name="TextBox 35">
            <a:extLst>
              <a:ext uri="{FF2B5EF4-FFF2-40B4-BE49-F238E27FC236}">
                <a16:creationId xmlns:a16="http://schemas.microsoft.com/office/drawing/2014/main" id="{FFC9F589-03FD-48CB-8EDD-0AD8BE84A7AF}"/>
              </a:ext>
            </a:extLst>
          </p:cNvPr>
          <p:cNvSpPr txBox="1"/>
          <p:nvPr/>
        </p:nvSpPr>
        <p:spPr>
          <a:xfrm>
            <a:off x="15630014" y="33176275"/>
            <a:ext cx="13791600" cy="69025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a:lnSpc>
                <a:spcPct val="107000"/>
              </a:lnSpc>
              <a:defRPr sz="5600" b="1"/>
            </a:lvl1pPr>
          </a:lstStyle>
          <a:p>
            <a:r>
              <a:rPr lang="en-US" sz="3800" b="1" dirty="0">
                <a:cs typeface="Times New Roman" panose="02020603050405020304" pitchFamily="18" charset="0"/>
              </a:rPr>
              <a:t>Blur output without control signal</a:t>
            </a:r>
          </a:p>
        </p:txBody>
      </p:sp>
      <p:sp>
        <p:nvSpPr>
          <p:cNvPr id="37" name="TextBox 36">
            <a:extLst>
              <a:ext uri="{FF2B5EF4-FFF2-40B4-BE49-F238E27FC236}">
                <a16:creationId xmlns:a16="http://schemas.microsoft.com/office/drawing/2014/main" id="{75601D08-9522-4A71-9669-1DCE351BD750}"/>
              </a:ext>
            </a:extLst>
          </p:cNvPr>
          <p:cNvSpPr txBox="1"/>
          <p:nvPr/>
        </p:nvSpPr>
        <p:spPr>
          <a:xfrm>
            <a:off x="15630014" y="28464171"/>
            <a:ext cx="13791600" cy="444435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a:lnSpc>
                <a:spcPct val="107000"/>
              </a:lnSpc>
              <a:defRPr sz="5600" b="1"/>
            </a:lvl1pPr>
          </a:lstStyle>
          <a:p>
            <a:pPr marL="571500" indent="-571500">
              <a:buFont typeface="Arial" panose="020B0604020202020204" pitchFamily="34" charset="0"/>
              <a:buChar char="•"/>
            </a:pPr>
            <a:r>
              <a:rPr lang="en-US" sz="3800" b="0" dirty="0"/>
              <a:t>The chaos signal is non-periodic, so that, one cannot observe it using a sampling oscilloscope. However, with a repeated control pulse signal, the circuit returns to the same initial condition, and it outputs a repeated chaos signal. This permits us to observe chaotic waveforms on the sampling oscilloscope.</a:t>
            </a:r>
          </a:p>
          <a:p>
            <a:pPr marL="571500" indent="-571500">
              <a:buFont typeface="Arial" panose="020B0604020202020204" pitchFamily="34" charset="0"/>
              <a:buChar char="•"/>
            </a:pPr>
            <a:r>
              <a:rPr lang="en-US" sz="3800" b="0" dirty="0"/>
              <a:t>Screen of the sampling oscilloscope is shown in the following figures.</a:t>
            </a:r>
          </a:p>
        </p:txBody>
      </p:sp>
      <p:pic>
        <p:nvPicPr>
          <p:cNvPr id="3" name="Picture 2" descr="Timeline&#10;&#10;Description automatically generated">
            <a:extLst>
              <a:ext uri="{FF2B5EF4-FFF2-40B4-BE49-F238E27FC236}">
                <a16:creationId xmlns:a16="http://schemas.microsoft.com/office/drawing/2014/main" id="{5E08C326-0977-4311-82E5-A079309008F5}"/>
              </a:ext>
            </a:extLst>
          </p:cNvPr>
          <p:cNvPicPr>
            <a:picLocks noChangeAspect="1"/>
          </p:cNvPicPr>
          <p:nvPr/>
        </p:nvPicPr>
        <p:blipFill rotWithShape="1">
          <a:blip r:embed="rId7">
            <a:extLst>
              <a:ext uri="{28A0092B-C50C-407E-A947-70E740481C1C}">
                <a14:useLocalDpi xmlns:a14="http://schemas.microsoft.com/office/drawing/2010/main" val="0"/>
              </a:ext>
            </a:extLst>
          </a:blip>
          <a:srcRect b="22070"/>
          <a:stretch/>
        </p:blipFill>
        <p:spPr>
          <a:xfrm>
            <a:off x="17900931" y="33975132"/>
            <a:ext cx="9249766" cy="3302612"/>
          </a:xfrm>
          <a:prstGeom prst="rect">
            <a:avLst/>
          </a:prstGeom>
        </p:spPr>
      </p:pic>
      <p:sp>
        <p:nvSpPr>
          <p:cNvPr id="38" name="TextBox 37">
            <a:extLst>
              <a:ext uri="{FF2B5EF4-FFF2-40B4-BE49-F238E27FC236}">
                <a16:creationId xmlns:a16="http://schemas.microsoft.com/office/drawing/2014/main" id="{38BBDC39-6944-4915-81D0-5CC294ECA4E1}"/>
              </a:ext>
            </a:extLst>
          </p:cNvPr>
          <p:cNvSpPr txBox="1"/>
          <p:nvPr/>
        </p:nvSpPr>
        <p:spPr>
          <a:xfrm>
            <a:off x="15630014" y="37333914"/>
            <a:ext cx="13791600" cy="69025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a:lnSpc>
                <a:spcPct val="107000"/>
              </a:lnSpc>
              <a:defRPr sz="5600" b="1"/>
            </a:lvl1pPr>
          </a:lstStyle>
          <a:p>
            <a:r>
              <a:rPr lang="en-US" sz="3800" b="1" dirty="0">
                <a:cs typeface="Times New Roman" panose="02020603050405020304" pitchFamily="18" charset="0"/>
              </a:rPr>
              <a:t>Clear output with control signal</a:t>
            </a:r>
          </a:p>
        </p:txBody>
      </p:sp>
      <p:pic>
        <p:nvPicPr>
          <p:cNvPr id="40" name="Picture 39">
            <a:extLst>
              <a:ext uri="{FF2B5EF4-FFF2-40B4-BE49-F238E27FC236}">
                <a16:creationId xmlns:a16="http://schemas.microsoft.com/office/drawing/2014/main" id="{56F73611-AECE-4121-952B-391791179178}"/>
              </a:ext>
            </a:extLst>
          </p:cNvPr>
          <p:cNvPicPr>
            <a:picLocks noChangeAspect="1"/>
          </p:cNvPicPr>
          <p:nvPr/>
        </p:nvPicPr>
        <p:blipFill rotWithShape="1">
          <a:blip r:embed="rId8">
            <a:extLst>
              <a:ext uri="{28A0092B-C50C-407E-A947-70E740481C1C}">
                <a14:useLocalDpi xmlns:a14="http://schemas.microsoft.com/office/drawing/2010/main" val="0"/>
              </a:ext>
            </a:extLst>
          </a:blip>
          <a:srcRect b="20144"/>
          <a:stretch/>
        </p:blipFill>
        <p:spPr>
          <a:xfrm>
            <a:off x="17900931" y="38215735"/>
            <a:ext cx="9249766" cy="3297516"/>
          </a:xfrm>
          <a:prstGeom prst="rect">
            <a:avLst/>
          </a:prstGeom>
        </p:spPr>
      </p:pic>
      <p:pic>
        <p:nvPicPr>
          <p:cNvPr id="28" name="Picture 27" descr="Chart, waterfall chart&#10;&#10;Description automatically generated">
            <a:extLst>
              <a:ext uri="{FF2B5EF4-FFF2-40B4-BE49-F238E27FC236}">
                <a16:creationId xmlns:a16="http://schemas.microsoft.com/office/drawing/2014/main" id="{4F0F9E7C-A63E-4887-99A7-3053BBA5E43A}"/>
              </a:ext>
            </a:extLst>
          </p:cNvPr>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15630014" y="18558676"/>
            <a:ext cx="13791600" cy="3366000"/>
          </a:xfrm>
          <a:prstGeom prst="rect">
            <a:avLst/>
          </a:prstGeom>
          <a:ln w="38100">
            <a:solidFill>
              <a:schemeClr val="tx1"/>
            </a:solidFill>
          </a:ln>
        </p:spPr>
      </p:pic>
      <p:sp>
        <p:nvSpPr>
          <p:cNvPr id="39" name="TextBox 38">
            <a:extLst>
              <a:ext uri="{FF2B5EF4-FFF2-40B4-BE49-F238E27FC236}">
                <a16:creationId xmlns:a16="http://schemas.microsoft.com/office/drawing/2014/main" id="{76E3DC01-00E4-490E-9D0E-0D1DB63354C3}"/>
              </a:ext>
            </a:extLst>
          </p:cNvPr>
          <p:cNvSpPr txBox="1"/>
          <p:nvPr/>
        </p:nvSpPr>
        <p:spPr>
          <a:xfrm>
            <a:off x="567910" y="15275512"/>
            <a:ext cx="13791600" cy="91063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07000"/>
              </a:lnSpc>
            </a:pPr>
            <a:r>
              <a:rPr lang="en-US" sz="5200" b="1" dirty="0">
                <a:ea typeface="Yu Mincho" panose="02020400000000000000" pitchFamily="18" charset="-128"/>
                <a:cs typeface="Arial" panose="020B0604020202020204" pitchFamily="34" charset="0"/>
              </a:rPr>
              <a:t>Chaos generator using a resonant tunneling diode</a:t>
            </a:r>
          </a:p>
        </p:txBody>
      </p:sp>
      <p:sp>
        <p:nvSpPr>
          <p:cNvPr id="42" name="TextBox 41">
            <a:extLst>
              <a:ext uri="{FF2B5EF4-FFF2-40B4-BE49-F238E27FC236}">
                <a16:creationId xmlns:a16="http://schemas.microsoft.com/office/drawing/2014/main" id="{191C3F72-A15E-4ACD-BE9F-AC6ACB70DC48}"/>
              </a:ext>
            </a:extLst>
          </p:cNvPr>
          <p:cNvSpPr txBox="1"/>
          <p:nvPr/>
        </p:nvSpPr>
        <p:spPr>
          <a:xfrm>
            <a:off x="567910" y="16335317"/>
            <a:ext cx="13791600" cy="6524863"/>
          </a:xfrm>
          <a:prstGeom prst="rect">
            <a:avLst/>
          </a:prstGeom>
          <a:noFill/>
        </p:spPr>
        <p:txBody>
          <a:bodyPr wrap="square">
            <a:spAutoFit/>
          </a:bodyPr>
          <a:lstStyle/>
          <a:p>
            <a:pPr algn="just"/>
            <a:r>
              <a:rPr lang="en-US" sz="3800" kern="150" dirty="0">
                <a:effectLst/>
                <a:ea typeface="Yu Mincho" panose="02020400000000000000" pitchFamily="18" charset="-128"/>
                <a:cs typeface="Arial" panose="020B0604020202020204" pitchFamily="34" charset="0"/>
              </a:rPr>
              <a:t>Our circuit uses an InP-based RTD for the negative differential resistance device in the van der pol oscillator [2]. It is well known that the van der pol oscillators show complex chaotic behavior as well as period adding behavior when perturbed with external sinusoidal forcing signal. Using RTD, ultra-high frequency chaos signals higher than microwave frequencies can be generated easily with this circuit. This may open up various applications such as secure communications. In this study, we also implement a control circuit that enables/disables chaotic oscillations and resets the circuit to the same initial state. This permits us to observe non-periodic chaos signals with a sampling oscilloscope.</a:t>
            </a:r>
            <a:endParaRPr lang="en-PK" sz="3800" dirty="0">
              <a:ea typeface="Yu Mincho" panose="02020400000000000000" pitchFamily="18" charset="-128"/>
              <a:cs typeface="Arial" panose="020B0604020202020204" pitchFamily="34" charset="0"/>
            </a:endParaRPr>
          </a:p>
        </p:txBody>
      </p:sp>
      <p:sp>
        <p:nvSpPr>
          <p:cNvPr id="43" name="Content Placeholder 2">
            <a:extLst>
              <a:ext uri="{FF2B5EF4-FFF2-40B4-BE49-F238E27FC236}">
                <a16:creationId xmlns:a16="http://schemas.microsoft.com/office/drawing/2014/main" id="{4A542F04-7112-4BCC-B3FF-FA3FD98C2716}"/>
              </a:ext>
            </a:extLst>
          </p:cNvPr>
          <p:cNvSpPr txBox="1">
            <a:spLocks/>
          </p:cNvSpPr>
          <p:nvPr/>
        </p:nvSpPr>
        <p:spPr>
          <a:xfrm>
            <a:off x="567910" y="31038200"/>
            <a:ext cx="13791600" cy="766329"/>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en-US" sz="3800" dirty="0">
                <a:cs typeface="Times New Roman" panose="02020603050405020304" pitchFamily="18" charset="0"/>
              </a:rPr>
              <a:t>The purpose</a:t>
            </a:r>
            <a:r>
              <a:rPr kumimoji="0" lang="en-US" sz="3800" b="0" i="0" u="none" strike="noStrike" kern="1200" cap="none" spc="0" normalizeH="0" baseline="0" noProof="0" dirty="0">
                <a:ln>
                  <a:noFill/>
                </a:ln>
                <a:effectLst/>
                <a:uLnTx/>
                <a:uFillTx/>
                <a:ea typeface="+mn-ea"/>
                <a:cs typeface="Times New Roman" panose="02020603050405020304" pitchFamily="18" charset="0"/>
              </a:rPr>
              <a:t> of </a:t>
            </a:r>
            <a:r>
              <a:rPr kumimoji="0" lang="en-US" sz="3800" b="1" i="0" u="none" strike="noStrike" kern="1200" cap="none" spc="0" normalizeH="0" baseline="0" noProof="0" dirty="0">
                <a:ln>
                  <a:noFill/>
                </a:ln>
                <a:effectLst/>
                <a:uLnTx/>
                <a:uFillTx/>
                <a:ea typeface="+mn-ea"/>
                <a:cs typeface="Times New Roman" panose="02020603050405020304" pitchFamily="18" charset="0"/>
              </a:rPr>
              <a:t>HEMT</a:t>
            </a:r>
            <a:r>
              <a:rPr kumimoji="0" lang="en-US" sz="3800" b="0" i="0" u="none" strike="noStrike" kern="1200" cap="none" spc="0" normalizeH="0" baseline="0" noProof="0" dirty="0">
                <a:ln>
                  <a:noFill/>
                </a:ln>
                <a:effectLst/>
                <a:uLnTx/>
                <a:uFillTx/>
                <a:ea typeface="+mn-ea"/>
                <a:cs typeface="Times New Roman" panose="02020603050405020304" pitchFamily="18" charset="0"/>
              </a:rPr>
              <a:t> is to </a:t>
            </a:r>
            <a:r>
              <a:rPr kumimoji="0" lang="en-US" sz="3800" b="1" i="0" u="none" strike="noStrike" kern="1200" cap="none" spc="0" normalizeH="0" baseline="0" noProof="0" dirty="0">
                <a:ln>
                  <a:noFill/>
                </a:ln>
                <a:effectLst/>
                <a:uLnTx/>
                <a:uFillTx/>
                <a:ea typeface="+mn-ea"/>
                <a:cs typeface="Times New Roman" panose="02020603050405020304" pitchFamily="18" charset="0"/>
              </a:rPr>
              <a:t>buffer </a:t>
            </a:r>
            <a:r>
              <a:rPr kumimoji="0" lang="en-US" sz="3800" i="0" u="none" strike="noStrike" kern="1200" cap="none" spc="0" normalizeH="0" baseline="0" noProof="0" dirty="0">
                <a:ln>
                  <a:noFill/>
                </a:ln>
                <a:effectLst/>
                <a:uLnTx/>
                <a:uFillTx/>
                <a:ea typeface="+mn-ea"/>
                <a:cs typeface="Times New Roman" panose="02020603050405020304" pitchFamily="18" charset="0"/>
              </a:rPr>
              <a:t>and</a:t>
            </a:r>
            <a:r>
              <a:rPr kumimoji="0" lang="en-US" sz="3800" b="1" i="0" u="none" strike="noStrike" kern="1200" cap="none" spc="0" normalizeH="0" baseline="0" noProof="0" dirty="0">
                <a:ln>
                  <a:noFill/>
                </a:ln>
                <a:effectLst/>
                <a:uLnTx/>
                <a:uFillTx/>
                <a:ea typeface="+mn-ea"/>
                <a:cs typeface="Times New Roman" panose="02020603050405020304" pitchFamily="18" charset="0"/>
              </a:rPr>
              <a:t> amplify</a:t>
            </a:r>
            <a:r>
              <a:rPr kumimoji="0" lang="en-US" sz="3800" b="0" i="0" u="none" strike="noStrike" kern="1200" cap="none" spc="0" normalizeH="0" baseline="0" noProof="0" dirty="0">
                <a:ln>
                  <a:noFill/>
                </a:ln>
                <a:effectLst/>
                <a:uLnTx/>
                <a:uFillTx/>
                <a:ea typeface="+mn-ea"/>
                <a:cs typeface="Times New Roman" panose="02020603050405020304" pitchFamily="18" charset="0"/>
              </a:rPr>
              <a:t> the chaotic output</a:t>
            </a:r>
          </a:p>
        </p:txBody>
      </p:sp>
      <p:sp>
        <p:nvSpPr>
          <p:cNvPr id="44" name="TextBox 43">
            <a:extLst>
              <a:ext uri="{FF2B5EF4-FFF2-40B4-BE49-F238E27FC236}">
                <a16:creationId xmlns:a16="http://schemas.microsoft.com/office/drawing/2014/main" id="{ED07FFEB-3E8F-48B2-95C3-7B4C96C77466}"/>
              </a:ext>
            </a:extLst>
          </p:cNvPr>
          <p:cNvSpPr txBox="1"/>
          <p:nvPr/>
        </p:nvSpPr>
        <p:spPr>
          <a:xfrm>
            <a:off x="15630014" y="22111342"/>
            <a:ext cx="13791600" cy="191020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a:lnSpc>
                <a:spcPct val="107000"/>
              </a:lnSpc>
              <a:defRPr sz="5600" b="1"/>
            </a:lvl1pPr>
          </a:lstStyle>
          <a:p>
            <a:r>
              <a:rPr lang="en-US" sz="3800" dirty="0"/>
              <a:t>Triple period:</a:t>
            </a:r>
          </a:p>
          <a:p>
            <a:pPr marL="571500" indent="-571500">
              <a:buFont typeface="Arial" panose="020B0604020202020204" pitchFamily="34" charset="0"/>
              <a:buChar char="•"/>
            </a:pPr>
            <a:r>
              <a:rPr lang="en-US" sz="3800" b="0" dirty="0"/>
              <a:t>At </a:t>
            </a:r>
            <a:r>
              <a:rPr lang="en-US" sz="3800" dirty="0"/>
              <a:t>7.65GHz</a:t>
            </a:r>
            <a:r>
              <a:rPr lang="en-US" sz="3800" b="0" dirty="0"/>
              <a:t> sinusoidal input signal.</a:t>
            </a:r>
          </a:p>
          <a:p>
            <a:r>
              <a:rPr lang="en-US" sz="3600" dirty="0"/>
              <a:t> </a:t>
            </a:r>
          </a:p>
        </p:txBody>
      </p:sp>
      <p:pic>
        <p:nvPicPr>
          <p:cNvPr id="4" name="Picture 3" descr="Chart&#10;&#10;Description automatically generated">
            <a:extLst>
              <a:ext uri="{FF2B5EF4-FFF2-40B4-BE49-F238E27FC236}">
                <a16:creationId xmlns:a16="http://schemas.microsoft.com/office/drawing/2014/main" id="{E1ABE74F-4450-4C96-ACD2-C001F8771795}"/>
              </a:ext>
            </a:extLst>
          </p:cNvPr>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15630014" y="23697872"/>
            <a:ext cx="13791600" cy="3366000"/>
          </a:xfrm>
          <a:prstGeom prst="rect">
            <a:avLst/>
          </a:prstGeom>
          <a:ln w="38100">
            <a:solidFill>
              <a:schemeClr val="tx1"/>
            </a:solidFill>
          </a:ln>
        </p:spPr>
      </p:pic>
    </p:spTree>
    <p:extLst>
      <p:ext uri="{BB962C8B-B14F-4D97-AF65-F5344CB8AC3E}">
        <p14:creationId xmlns:p14="http://schemas.microsoft.com/office/powerpoint/2010/main" val="6423698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TotalTime>
  <Words>607</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Umer Farooq</dc:creator>
  <cp:lastModifiedBy>Umer Farooq</cp:lastModifiedBy>
  <cp:revision>25</cp:revision>
  <dcterms:created xsi:type="dcterms:W3CDTF">2021-09-04T18:30:05Z</dcterms:created>
  <dcterms:modified xsi:type="dcterms:W3CDTF">2021-09-14T06:38:44Z</dcterms:modified>
</cp:coreProperties>
</file>