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measureevaluation.org/prh/rh_indicators/womens-health/arh/sexual-rh-srh-knowledge" TargetMode="External"/><Relationship Id="rId2" Type="http://schemas.openxmlformats.org/officeDocument/2006/relationships/hyperlink" Target="https://www.kff.org/racial-equity-and-health-policy/issue-brief/beyond-health-care-the-role-of-social-determinants-in-promoting-health-and-health-equit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68B0D-CE80-4F39-B2A3-A83257EAA6C3}"/>
              </a:ext>
            </a:extLst>
          </p:cNvPr>
          <p:cNvSpPr>
            <a:spLocks noGrp="1"/>
          </p:cNvSpPr>
          <p:nvPr>
            <p:ph type="ctrTitle"/>
          </p:nvPr>
        </p:nvSpPr>
        <p:spPr>
          <a:xfrm>
            <a:off x="2464926" y="639193"/>
            <a:ext cx="8915399" cy="3906174"/>
          </a:xfrm>
        </p:spPr>
        <p:txBody>
          <a:bodyPr>
            <a:normAutofit fontScale="90000"/>
          </a:bodyPr>
          <a:lstStyle/>
          <a:p>
            <a:br>
              <a:rPr lang="en-US" sz="4900" b="1" dirty="0"/>
            </a:br>
            <a:br>
              <a:rPr lang="en-US" sz="4900" b="1" dirty="0"/>
            </a:br>
            <a:br>
              <a:rPr lang="en-US" sz="4900" b="1" dirty="0"/>
            </a:br>
            <a:br>
              <a:rPr lang="en-US" sz="4900" b="1" dirty="0"/>
            </a:br>
            <a:br>
              <a:rPr lang="en-US" sz="4900" b="1" dirty="0"/>
            </a:br>
            <a:br>
              <a:rPr lang="en-US" sz="4900" b="1" dirty="0"/>
            </a:br>
            <a:r>
              <a:rPr lang="en-US" sz="4900" b="1" dirty="0"/>
              <a:t>SEXUAL AND REPRODUCTIVE HEALTH KNOWLEDGE: MOVING THE NEEDLE </a:t>
            </a:r>
            <a:br>
              <a:rPr lang="en-US" sz="4000" b="1" dirty="0"/>
            </a:br>
            <a:r>
              <a:rPr lang="en-US" sz="4000" b="1" dirty="0"/>
              <a:t> </a:t>
            </a:r>
            <a:br>
              <a:rPr lang="en-US" i="1" dirty="0"/>
            </a:br>
            <a:endParaRPr lang="en-US" dirty="0"/>
          </a:p>
        </p:txBody>
      </p:sp>
      <p:sp>
        <p:nvSpPr>
          <p:cNvPr id="3" name="Subtitle 2">
            <a:extLst>
              <a:ext uri="{FF2B5EF4-FFF2-40B4-BE49-F238E27FC236}">
                <a16:creationId xmlns:a16="http://schemas.microsoft.com/office/drawing/2014/main" id="{FDD9CBA1-9516-4D94-81E7-B57A59B1349E}"/>
              </a:ext>
            </a:extLst>
          </p:cNvPr>
          <p:cNvSpPr>
            <a:spLocks noGrp="1"/>
          </p:cNvSpPr>
          <p:nvPr>
            <p:ph type="subTitle" idx="1"/>
          </p:nvPr>
        </p:nvSpPr>
        <p:spPr>
          <a:xfrm>
            <a:off x="2464926" y="3231472"/>
            <a:ext cx="8915399" cy="2343705"/>
          </a:xfrm>
        </p:spPr>
        <p:txBody>
          <a:bodyPr>
            <a:normAutofit/>
          </a:bodyPr>
          <a:lstStyle/>
          <a:p>
            <a:r>
              <a:rPr lang="en-US" sz="2400" b="1" dirty="0"/>
              <a:t>THE POWERFUL PURPOSE OF MENTORS</a:t>
            </a:r>
          </a:p>
          <a:p>
            <a:endParaRPr lang="en-US" b="1" dirty="0"/>
          </a:p>
          <a:p>
            <a:r>
              <a:rPr lang="en-US" b="1" dirty="0"/>
              <a:t>Melanie Hanna-Johnson, MD, Lucki Word, MA, and Anil </a:t>
            </a:r>
            <a:r>
              <a:rPr lang="en-US" b="1" dirty="0" err="1"/>
              <a:t>Aranha</a:t>
            </a:r>
            <a:r>
              <a:rPr lang="en-US" b="1" dirty="0"/>
              <a:t>, PhD</a:t>
            </a:r>
          </a:p>
          <a:p>
            <a:endParaRPr lang="en-US" dirty="0"/>
          </a:p>
          <a:p>
            <a:endParaRPr lang="en-US" sz="2400" dirty="0"/>
          </a:p>
        </p:txBody>
      </p:sp>
      <p:sp>
        <p:nvSpPr>
          <p:cNvPr id="4" name="TextBox 3">
            <a:extLst>
              <a:ext uri="{FF2B5EF4-FFF2-40B4-BE49-F238E27FC236}">
                <a16:creationId xmlns:a16="http://schemas.microsoft.com/office/drawing/2014/main" id="{22986803-A9DD-4991-9612-18F2D48D74D5}"/>
              </a:ext>
            </a:extLst>
          </p:cNvPr>
          <p:cNvSpPr txBox="1"/>
          <p:nvPr/>
        </p:nvSpPr>
        <p:spPr>
          <a:xfrm>
            <a:off x="2464926" y="6218807"/>
            <a:ext cx="8915399" cy="523220"/>
          </a:xfrm>
          <a:prstGeom prst="rect">
            <a:avLst/>
          </a:prstGeom>
          <a:noFill/>
        </p:spPr>
        <p:txBody>
          <a:bodyPr wrap="square" rtlCol="0">
            <a:spAutoFit/>
          </a:bodyPr>
          <a:lstStyle/>
          <a:p>
            <a:r>
              <a:rPr lang="en-US" sz="1400" b="1" dirty="0"/>
              <a:t>Department of Internal Medicine/Office of Diversity and Inclusion/Office of Medical Education, </a:t>
            </a:r>
          </a:p>
          <a:p>
            <a:r>
              <a:rPr lang="en-US" sz="1400" b="1" dirty="0"/>
              <a:t>Wayne State University School of Medicine, Detroit, Michigan</a:t>
            </a:r>
          </a:p>
        </p:txBody>
      </p:sp>
    </p:spTree>
    <p:extLst>
      <p:ext uri="{BB962C8B-B14F-4D97-AF65-F5344CB8AC3E}">
        <p14:creationId xmlns:p14="http://schemas.microsoft.com/office/powerpoint/2010/main" val="261491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5F59D-58E3-4D10-AD19-DD11E085716A}"/>
              </a:ext>
            </a:extLst>
          </p:cNvPr>
          <p:cNvSpPr>
            <a:spLocks noGrp="1"/>
          </p:cNvSpPr>
          <p:nvPr>
            <p:ph type="title"/>
          </p:nvPr>
        </p:nvSpPr>
        <p:spPr/>
        <p:txBody>
          <a:bodyPr/>
          <a:lstStyle/>
          <a:p>
            <a:r>
              <a:rPr lang="en-US" b="1" dirty="0"/>
              <a:t>Purpose</a:t>
            </a:r>
          </a:p>
        </p:txBody>
      </p:sp>
      <p:sp>
        <p:nvSpPr>
          <p:cNvPr id="3" name="Content Placeholder 2">
            <a:extLst>
              <a:ext uri="{FF2B5EF4-FFF2-40B4-BE49-F238E27FC236}">
                <a16:creationId xmlns:a16="http://schemas.microsoft.com/office/drawing/2014/main" id="{82C1ED12-9800-47BC-8FE3-C50D4D342AC6}"/>
              </a:ext>
            </a:extLst>
          </p:cNvPr>
          <p:cNvSpPr>
            <a:spLocks noGrp="1"/>
          </p:cNvSpPr>
          <p:nvPr>
            <p:ph idx="1"/>
          </p:nvPr>
        </p:nvSpPr>
        <p:spPr/>
        <p:txBody>
          <a:bodyPr/>
          <a:lstStyle/>
          <a:p>
            <a:r>
              <a:rPr lang="en-US" sz="2400" b="1" dirty="0"/>
              <a:t>Sexual and Reproductive Health Knowledge (SRHK)</a:t>
            </a:r>
          </a:p>
          <a:p>
            <a:pPr lvl="1"/>
            <a:r>
              <a:rPr lang="en-US" sz="2400" b="1" dirty="0"/>
              <a:t>Efficient, effective, and measurable health outcome</a:t>
            </a:r>
          </a:p>
          <a:p>
            <a:pPr lvl="1"/>
            <a:r>
              <a:rPr lang="en-US" sz="2400" b="1" dirty="0"/>
              <a:t>“Low-hanging fruit”</a:t>
            </a:r>
          </a:p>
          <a:p>
            <a:pPr lvl="1"/>
            <a:r>
              <a:rPr lang="en-US" sz="2400" b="1" dirty="0"/>
              <a:t>Important Social Determinant of Health (SDOH) </a:t>
            </a:r>
          </a:p>
          <a:p>
            <a:pPr lvl="2"/>
            <a:r>
              <a:rPr lang="en-US" sz="2400" b="1" dirty="0"/>
              <a:t>Significant impact</a:t>
            </a:r>
          </a:p>
          <a:p>
            <a:pPr lvl="2"/>
            <a:r>
              <a:rPr lang="en-US" sz="2400" b="1" dirty="0"/>
              <a:t>Significant long-term benefits</a:t>
            </a:r>
          </a:p>
          <a:p>
            <a:pPr marL="0" indent="0">
              <a:buNone/>
            </a:pPr>
            <a:endParaRPr lang="en-US" dirty="0"/>
          </a:p>
        </p:txBody>
      </p:sp>
      <p:sp>
        <p:nvSpPr>
          <p:cNvPr id="4" name="TextBox 3">
            <a:extLst>
              <a:ext uri="{FF2B5EF4-FFF2-40B4-BE49-F238E27FC236}">
                <a16:creationId xmlns:a16="http://schemas.microsoft.com/office/drawing/2014/main" id="{AB79BB41-A6CD-4BD2-A257-27F6830559D1}"/>
              </a:ext>
            </a:extLst>
          </p:cNvPr>
          <p:cNvSpPr txBox="1"/>
          <p:nvPr/>
        </p:nvSpPr>
        <p:spPr>
          <a:xfrm>
            <a:off x="1326580" y="6232584"/>
            <a:ext cx="11253078" cy="542008"/>
          </a:xfrm>
          <a:prstGeom prst="rect">
            <a:avLst/>
          </a:prstGeom>
          <a:noFill/>
        </p:spPr>
        <p:txBody>
          <a:bodyPr wrap="square" rtlCol="0">
            <a:spAutoFit/>
          </a:bodyPr>
          <a:lstStyle/>
          <a:p>
            <a:pPr marR="0" lvl="0">
              <a:lnSpc>
                <a:spcPct val="107000"/>
              </a:lnSpc>
              <a:spcBef>
                <a:spcPts val="0"/>
              </a:spcBef>
              <a:spcAft>
                <a:spcPts val="800"/>
              </a:spcAft>
            </a:pPr>
            <a:r>
              <a:rPr lang="en-US" sz="1400" dirty="0">
                <a:latin typeface="Times New Roman" panose="02020603050405020304" pitchFamily="18" charset="0"/>
                <a:ea typeface="Calibri" panose="020F0502020204030204" pitchFamily="34" charset="0"/>
                <a:cs typeface="Times New Roman" panose="02020603050405020304" pitchFamily="18" charset="0"/>
              </a:rPr>
              <a:t>2. </a:t>
            </a:r>
            <a:r>
              <a:rPr lang="en-US" sz="1400" dirty="0" err="1">
                <a:latin typeface="Times New Roman" panose="02020603050405020304" pitchFamily="18" charset="0"/>
                <a:ea typeface="Calibri" panose="020F0502020204030204" pitchFamily="34" charset="0"/>
                <a:cs typeface="Times New Roman" panose="02020603050405020304" pitchFamily="18" charset="0"/>
              </a:rPr>
              <a:t>Artiga</a:t>
            </a:r>
            <a:r>
              <a:rPr lang="en-US" sz="1400" dirty="0">
                <a:latin typeface="Times New Roman" panose="02020603050405020304" pitchFamily="18" charset="0"/>
                <a:ea typeface="Calibri" panose="020F0502020204030204" pitchFamily="34" charset="0"/>
                <a:cs typeface="Times New Roman" panose="02020603050405020304" pitchFamily="18" charset="0"/>
              </a:rPr>
              <a:t>, 2018. Beyond Health Care: The Role of Social Determinants in Promoting Health and Health Equity. </a:t>
            </a:r>
            <a:r>
              <a:rPr lang="en-US" sz="1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https://www.kff.org/racial-equity-any/issue-brief/beyond-health-care-the-role-of-sod-health-policcial-determinants-in-promoting-health-and-health-equity/</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96B96D98-C5FA-499D-AD66-BD3BAB96EB49}"/>
              </a:ext>
            </a:extLst>
          </p:cNvPr>
          <p:cNvSpPr txBox="1"/>
          <p:nvPr/>
        </p:nvSpPr>
        <p:spPr>
          <a:xfrm>
            <a:off x="1235476" y="5464044"/>
            <a:ext cx="11435286" cy="607859"/>
          </a:xfrm>
          <a:prstGeom prst="rect">
            <a:avLst/>
          </a:prstGeom>
          <a:noFill/>
        </p:spPr>
        <p:txBody>
          <a:bodyPr wrap="square" rtlCol="0">
            <a:spAutoFit/>
          </a:bodyPr>
          <a:lstStyle/>
          <a:p>
            <a:pPr marR="0" lvl="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Times New Roman" panose="02020603050405020304" pitchFamily="18" charset="0"/>
              </a:rPr>
              <a:t> 1. </a:t>
            </a:r>
            <a:r>
              <a:rPr lang="en-US" sz="1400" dirty="0">
                <a:latin typeface="Times New Roman" panose="02020603050405020304" pitchFamily="18" charset="0"/>
                <a:ea typeface="Calibri" panose="020F0502020204030204" pitchFamily="34" charset="0"/>
                <a:cs typeface="Times New Roman" panose="02020603050405020304" pitchFamily="18" charset="0"/>
              </a:rPr>
              <a:t>MEASURE Evaluation project. United States Agency for International Development. “Sexual &amp; Reproductive Health Knowledge” </a:t>
            </a:r>
            <a:r>
              <a:rPr lang="en-US" sz="1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https://www.measureevaluation.org/prh/rh_indicators/womens-health/arh/sexual-rh-srh-knowledge</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987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10C0A-C1FB-4F01-A4B5-63F7CB9AA546}"/>
              </a:ext>
            </a:extLst>
          </p:cNvPr>
          <p:cNvSpPr>
            <a:spLocks noGrp="1"/>
          </p:cNvSpPr>
          <p:nvPr>
            <p:ph type="title"/>
          </p:nvPr>
        </p:nvSpPr>
        <p:spPr/>
        <p:txBody>
          <a:bodyPr/>
          <a:lstStyle/>
          <a:p>
            <a:r>
              <a:rPr lang="en-US" b="1" dirty="0"/>
              <a:t>Method</a:t>
            </a:r>
          </a:p>
        </p:txBody>
      </p:sp>
      <p:sp>
        <p:nvSpPr>
          <p:cNvPr id="3" name="Content Placeholder 2">
            <a:extLst>
              <a:ext uri="{FF2B5EF4-FFF2-40B4-BE49-F238E27FC236}">
                <a16:creationId xmlns:a16="http://schemas.microsoft.com/office/drawing/2014/main" id="{F29A14D9-4437-432E-8389-B0DAB664EEB0}"/>
              </a:ext>
            </a:extLst>
          </p:cNvPr>
          <p:cNvSpPr>
            <a:spLocks noGrp="1"/>
          </p:cNvSpPr>
          <p:nvPr>
            <p:ph idx="1"/>
          </p:nvPr>
        </p:nvSpPr>
        <p:spPr/>
        <p:txBody>
          <a:bodyPr/>
          <a:lstStyle/>
          <a:p>
            <a:r>
              <a:rPr lang="en-US" sz="2400" b="1" dirty="0"/>
              <a:t>Prospective study </a:t>
            </a:r>
          </a:p>
          <a:p>
            <a:r>
              <a:rPr lang="en-US" sz="2400" b="1" dirty="0"/>
              <a:t>A 50-item survey administered</a:t>
            </a:r>
          </a:p>
          <a:p>
            <a:pPr lvl="1"/>
            <a:r>
              <a:rPr lang="en-US" sz="2400" b="1" dirty="0"/>
              <a:t>Men and women,  20-89 years</a:t>
            </a:r>
          </a:p>
          <a:p>
            <a:pPr lvl="1"/>
            <a:r>
              <a:rPr lang="en-US" sz="2400" b="1" dirty="0"/>
              <a:t>Two US outpatient, metropolitan, primary care clinics in southeast Michigan</a:t>
            </a:r>
          </a:p>
          <a:p>
            <a:pPr lvl="1"/>
            <a:r>
              <a:rPr lang="en-US" sz="2400" b="1" dirty="0"/>
              <a:t>18 SRHK questions, with 1 correct answer per question</a:t>
            </a:r>
          </a:p>
          <a:p>
            <a:endParaRPr lang="en-US" dirty="0"/>
          </a:p>
        </p:txBody>
      </p:sp>
    </p:spTree>
    <p:extLst>
      <p:ext uri="{BB962C8B-B14F-4D97-AF65-F5344CB8AC3E}">
        <p14:creationId xmlns:p14="http://schemas.microsoft.com/office/powerpoint/2010/main" val="754910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E373D5-E6AD-4EA5-AE24-2038FC0E8097}"/>
              </a:ext>
            </a:extLst>
          </p:cNvPr>
          <p:cNvSpPr>
            <a:spLocks noGrp="1"/>
          </p:cNvSpPr>
          <p:nvPr>
            <p:ph type="title"/>
          </p:nvPr>
        </p:nvSpPr>
        <p:spPr/>
        <p:txBody>
          <a:bodyPr/>
          <a:lstStyle/>
          <a:p>
            <a:r>
              <a:rPr lang="en-US" b="1" dirty="0"/>
              <a:t>Results</a:t>
            </a:r>
          </a:p>
        </p:txBody>
      </p:sp>
      <p:sp>
        <p:nvSpPr>
          <p:cNvPr id="3" name="Content Placeholder 2">
            <a:extLst>
              <a:ext uri="{FF2B5EF4-FFF2-40B4-BE49-F238E27FC236}">
                <a16:creationId xmlns:a16="http://schemas.microsoft.com/office/drawing/2014/main" id="{6D16593B-7A65-4AA7-8BE5-8EFD7B31BD85}"/>
              </a:ext>
            </a:extLst>
          </p:cNvPr>
          <p:cNvSpPr>
            <a:spLocks noGrp="1"/>
          </p:cNvSpPr>
          <p:nvPr>
            <p:ph idx="1"/>
          </p:nvPr>
        </p:nvSpPr>
        <p:spPr/>
        <p:txBody>
          <a:bodyPr>
            <a:normAutofit/>
          </a:bodyPr>
          <a:lstStyle/>
          <a:p>
            <a:r>
              <a:rPr lang="en-US" sz="2400" b="1" dirty="0"/>
              <a:t>352 patients studied</a:t>
            </a:r>
          </a:p>
          <a:p>
            <a:r>
              <a:rPr lang="en-US" sz="2400" b="1" dirty="0"/>
              <a:t>81.5% were women and 18.5% men</a:t>
            </a:r>
          </a:p>
          <a:p>
            <a:r>
              <a:rPr lang="en-US" sz="2400" b="1" dirty="0"/>
              <a:t>Mean age was 55.2 ± 14.6 years</a:t>
            </a:r>
          </a:p>
          <a:p>
            <a:r>
              <a:rPr lang="en-US" sz="2400" b="1" dirty="0"/>
              <a:t>84.1% were African-American </a:t>
            </a:r>
          </a:p>
          <a:p>
            <a:r>
              <a:rPr lang="en-US" sz="2400" b="1" dirty="0"/>
              <a:t>62.3% had incomes ≤ $50,000 </a:t>
            </a:r>
          </a:p>
          <a:p>
            <a:r>
              <a:rPr lang="en-US" sz="2400" b="1" dirty="0"/>
              <a:t>Average years of formal education were 14.1± 2.5, and lower in older adults</a:t>
            </a:r>
          </a:p>
          <a:p>
            <a:endParaRPr lang="en-US" dirty="0"/>
          </a:p>
        </p:txBody>
      </p:sp>
    </p:spTree>
    <p:extLst>
      <p:ext uri="{BB962C8B-B14F-4D97-AF65-F5344CB8AC3E}">
        <p14:creationId xmlns:p14="http://schemas.microsoft.com/office/powerpoint/2010/main" val="2415631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6AC14-91CB-43F7-BF53-E1D21A0416B6}"/>
              </a:ext>
            </a:extLst>
          </p:cNvPr>
          <p:cNvSpPr>
            <a:spLocks noGrp="1"/>
          </p:cNvSpPr>
          <p:nvPr>
            <p:ph type="title"/>
          </p:nvPr>
        </p:nvSpPr>
        <p:spPr/>
        <p:txBody>
          <a:bodyPr/>
          <a:lstStyle/>
          <a:p>
            <a:r>
              <a:rPr lang="en-US" b="1" dirty="0"/>
              <a:t>Results (cont’d)</a:t>
            </a:r>
          </a:p>
        </p:txBody>
      </p:sp>
      <p:sp>
        <p:nvSpPr>
          <p:cNvPr id="3" name="Content Placeholder 2">
            <a:extLst>
              <a:ext uri="{FF2B5EF4-FFF2-40B4-BE49-F238E27FC236}">
                <a16:creationId xmlns:a16="http://schemas.microsoft.com/office/drawing/2014/main" id="{44FE884D-811E-47DC-9C74-D671196E98BA}"/>
              </a:ext>
            </a:extLst>
          </p:cNvPr>
          <p:cNvSpPr>
            <a:spLocks noGrp="1"/>
          </p:cNvSpPr>
          <p:nvPr>
            <p:ph idx="1"/>
          </p:nvPr>
        </p:nvSpPr>
        <p:spPr>
          <a:xfrm>
            <a:off x="2589212" y="1633491"/>
            <a:ext cx="8915400" cy="4802820"/>
          </a:xfrm>
        </p:spPr>
        <p:txBody>
          <a:bodyPr>
            <a:normAutofit fontScale="85000" lnSpcReduction="20000"/>
          </a:bodyPr>
          <a:lstStyle/>
          <a:p>
            <a:r>
              <a:rPr lang="en-US" sz="2600" dirty="0"/>
              <a:t> </a:t>
            </a:r>
            <a:r>
              <a:rPr lang="en-US" sz="2600" b="1" dirty="0"/>
              <a:t>Formal sex education </a:t>
            </a:r>
          </a:p>
          <a:p>
            <a:pPr lvl="1"/>
            <a:r>
              <a:rPr lang="en-US" sz="2600" b="1" dirty="0"/>
              <a:t>Sufficient in 42.3% </a:t>
            </a:r>
          </a:p>
          <a:p>
            <a:pPr lvl="1"/>
            <a:r>
              <a:rPr lang="en-US" sz="2600" b="1" dirty="0"/>
              <a:t>insufficient in 16.8%</a:t>
            </a:r>
          </a:p>
          <a:p>
            <a:pPr lvl="1"/>
            <a:r>
              <a:rPr lang="en-US" sz="2600" b="1" dirty="0"/>
              <a:t>Absent in 35.2%</a:t>
            </a:r>
          </a:p>
          <a:p>
            <a:pPr lvl="1"/>
            <a:endParaRPr lang="en-US" sz="2600" b="1" dirty="0"/>
          </a:p>
          <a:p>
            <a:r>
              <a:rPr lang="en-US" sz="2600" b="1" dirty="0"/>
              <a:t>Mean SRHK score was 10.2 ± 3.6 (maximal attainable=18)</a:t>
            </a:r>
          </a:p>
          <a:p>
            <a:pPr lvl="1"/>
            <a:r>
              <a:rPr lang="en-US" sz="2600" b="1" dirty="0"/>
              <a:t>Higher scores correlated with increased SRHK</a:t>
            </a:r>
          </a:p>
          <a:p>
            <a:pPr lvl="1"/>
            <a:r>
              <a:rPr lang="en-US" sz="2600" b="1" dirty="0"/>
              <a:t>Scores correlated  positively with increased years of education, income, and use of digital communication ≥11x/week (p&lt;0.001)</a:t>
            </a:r>
          </a:p>
          <a:p>
            <a:pPr lvl="1"/>
            <a:r>
              <a:rPr lang="en-US" sz="2600" b="1" dirty="0"/>
              <a:t>Scores correlated negatively with age (p&gt;0.001)</a:t>
            </a:r>
          </a:p>
          <a:p>
            <a:pPr lvl="1"/>
            <a:r>
              <a:rPr lang="en-US" sz="2600" b="1" dirty="0"/>
              <a:t>97% - sufficient SRHK was important)</a:t>
            </a:r>
          </a:p>
          <a:p>
            <a:endParaRPr lang="en-US" dirty="0"/>
          </a:p>
        </p:txBody>
      </p:sp>
    </p:spTree>
    <p:extLst>
      <p:ext uri="{BB962C8B-B14F-4D97-AF65-F5344CB8AC3E}">
        <p14:creationId xmlns:p14="http://schemas.microsoft.com/office/powerpoint/2010/main" val="2336303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27C43-CC3B-473D-9A37-4B74E2C74981}"/>
              </a:ext>
            </a:extLst>
          </p:cNvPr>
          <p:cNvSpPr>
            <a:spLocks noGrp="1"/>
          </p:cNvSpPr>
          <p:nvPr>
            <p:ph type="title"/>
          </p:nvPr>
        </p:nvSpPr>
        <p:spPr/>
        <p:txBody>
          <a:bodyPr/>
          <a:lstStyle/>
          <a:p>
            <a:r>
              <a:rPr lang="en-US" b="1" dirty="0"/>
              <a:t>Conclusions</a:t>
            </a:r>
          </a:p>
        </p:txBody>
      </p:sp>
      <p:sp>
        <p:nvSpPr>
          <p:cNvPr id="3" name="Content Placeholder 2">
            <a:extLst>
              <a:ext uri="{FF2B5EF4-FFF2-40B4-BE49-F238E27FC236}">
                <a16:creationId xmlns:a16="http://schemas.microsoft.com/office/drawing/2014/main" id="{F3358217-6009-48A1-9CC1-3BB4927B5F97}"/>
              </a:ext>
            </a:extLst>
          </p:cNvPr>
          <p:cNvSpPr>
            <a:spLocks noGrp="1"/>
          </p:cNvSpPr>
          <p:nvPr>
            <p:ph idx="1"/>
          </p:nvPr>
        </p:nvSpPr>
        <p:spPr>
          <a:xfrm>
            <a:off x="2456047" y="1636451"/>
            <a:ext cx="8915400" cy="3777622"/>
          </a:xfrm>
        </p:spPr>
        <p:txBody>
          <a:bodyPr/>
          <a:lstStyle/>
          <a:p>
            <a:r>
              <a:rPr lang="en-US" sz="2400" b="1" dirty="0"/>
              <a:t>It is essential for the knowledge of household mentors to be translated to younger family members during their formative years. Our study added credence to the benefits of SRHK mentorship within the family unit. </a:t>
            </a:r>
          </a:p>
          <a:p>
            <a:r>
              <a:rPr lang="en-US" sz="2400" b="1" dirty="0"/>
              <a:t>The Primary Care Provider can serve as an important resource in building the confidence of mentors in their acquisition and utilization of SRHK in guiding the next generation.</a:t>
            </a:r>
          </a:p>
          <a:p>
            <a:endParaRPr lang="en-US" dirty="0"/>
          </a:p>
        </p:txBody>
      </p:sp>
      <p:sp>
        <p:nvSpPr>
          <p:cNvPr id="4" name="TextBox 3">
            <a:extLst>
              <a:ext uri="{FF2B5EF4-FFF2-40B4-BE49-F238E27FC236}">
                <a16:creationId xmlns:a16="http://schemas.microsoft.com/office/drawing/2014/main" id="{4C41A8AA-CB4E-45D1-8DAA-D72E808FC64B}"/>
              </a:ext>
            </a:extLst>
          </p:cNvPr>
          <p:cNvSpPr txBox="1"/>
          <p:nvPr/>
        </p:nvSpPr>
        <p:spPr>
          <a:xfrm>
            <a:off x="2095130" y="5788241"/>
            <a:ext cx="9409482" cy="523220"/>
          </a:xfrm>
          <a:prstGeom prst="rect">
            <a:avLst/>
          </a:prstGeom>
          <a:noFill/>
        </p:spPr>
        <p:txBody>
          <a:bodyPr wrap="square" rtlCol="0">
            <a:spAutoFit/>
          </a:bodyPr>
          <a:lstStyle/>
          <a:p>
            <a:pPr lvl="0"/>
            <a:r>
              <a:rPr lang="en-US" sz="1400" b="1" dirty="0"/>
              <a:t>Hogben. A Systematic Review of Sexual Health Interventions for Adults - Narrative Evidence J Sex Res. 2015; 52(4): 444–469. doi:10.1080/00224499.2014.973100.</a:t>
            </a:r>
          </a:p>
        </p:txBody>
      </p:sp>
    </p:spTree>
    <p:extLst>
      <p:ext uri="{BB962C8B-B14F-4D97-AF65-F5344CB8AC3E}">
        <p14:creationId xmlns:p14="http://schemas.microsoft.com/office/powerpoint/2010/main" val="42249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C38D-A5C2-4B8E-9E7A-21AE7FC36BA4}"/>
              </a:ext>
            </a:extLst>
          </p:cNvPr>
          <p:cNvSpPr>
            <a:spLocks noGrp="1"/>
          </p:cNvSpPr>
          <p:nvPr>
            <p:ph type="title"/>
          </p:nvPr>
        </p:nvSpPr>
        <p:spPr>
          <a:xfrm>
            <a:off x="1944854" y="2461788"/>
            <a:ext cx="8911687" cy="1280890"/>
          </a:xfrm>
        </p:spPr>
        <p:txBody>
          <a:bodyPr>
            <a:normAutofit/>
          </a:bodyPr>
          <a:lstStyle/>
          <a:p>
            <a:pPr algn="ctr"/>
            <a:r>
              <a:rPr lang="en-US" sz="6000" b="1" dirty="0"/>
              <a:t>Thank you!</a:t>
            </a:r>
          </a:p>
        </p:txBody>
      </p:sp>
    </p:spTree>
    <p:extLst>
      <p:ext uri="{BB962C8B-B14F-4D97-AF65-F5344CB8AC3E}">
        <p14:creationId xmlns:p14="http://schemas.microsoft.com/office/powerpoint/2010/main" val="35405823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257</TotalTime>
  <Words>433</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Times New Roman</vt:lpstr>
      <vt:lpstr>Wingdings 3</vt:lpstr>
      <vt:lpstr>Wisp</vt:lpstr>
      <vt:lpstr>      SEXUAL AND REPRODUCTIVE HEALTH KNOWLEDGE: MOVING THE NEEDLE    </vt:lpstr>
      <vt:lpstr>Purpose</vt:lpstr>
      <vt:lpstr>Method</vt:lpstr>
      <vt:lpstr>Results</vt:lpstr>
      <vt:lpstr>Results (cont’d)</vt:lpstr>
      <vt:lpstr>Conclusions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AND REPRODUCTIVE HEALTH KNOWLEDGE: MOVING THE NEEDLE –  THE POWERFUL PURPOSE OF MENTORS</dc:title>
  <dc:creator>Hanna-Johnson, Melanie</dc:creator>
  <cp:lastModifiedBy>Hanna-Johnson, Melanie</cp:lastModifiedBy>
  <cp:revision>19</cp:revision>
  <dcterms:created xsi:type="dcterms:W3CDTF">2021-07-13T00:46:33Z</dcterms:created>
  <dcterms:modified xsi:type="dcterms:W3CDTF">2021-07-13T16:15:08Z</dcterms:modified>
</cp:coreProperties>
</file>