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fr-FR"/>
    </a:defPPr>
    <a:lvl1pPr marL="0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24727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49453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74180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98907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123633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548360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973086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397813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amar" initials="B" lastIdx="1" clrIdx="0">
    <p:extLst>
      <p:ext uri="{19B8F6BF-5375-455C-9EA6-DF929625EA0E}">
        <p15:presenceInfo xmlns:p15="http://schemas.microsoft.com/office/powerpoint/2012/main" userId="Benam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269"/>
    <a:srgbClr val="B41B16"/>
    <a:srgbClr val="FD666D"/>
    <a:srgbClr val="F04745"/>
    <a:srgbClr val="AE1711"/>
    <a:srgbClr val="3DD0C6"/>
    <a:srgbClr val="71FDFA"/>
    <a:srgbClr val="169F85"/>
    <a:srgbClr val="6CFC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291" autoAdjust="0"/>
  </p:normalViewPr>
  <p:slideViewPr>
    <p:cSldViewPr>
      <p:cViewPr>
        <p:scale>
          <a:sx n="50" d="100"/>
          <a:sy n="50" d="100"/>
        </p:scale>
        <p:origin x="462" y="-5742"/>
      </p:cViewPr>
      <p:guideLst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4AE30-333A-4E83-BF77-AC61562A65B7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685800"/>
            <a:ext cx="2419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A567F-3E08-41C2-B451-A773BD8DB86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1pPr>
    <a:lvl2pPr marL="1424727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2pPr>
    <a:lvl3pPr marL="2849453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3pPr>
    <a:lvl4pPr marL="4274180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4pPr>
    <a:lvl5pPr marL="5698907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5pPr>
    <a:lvl6pPr marL="7123633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6pPr>
    <a:lvl7pPr marL="8548360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7pPr>
    <a:lvl8pPr marL="9973086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8pPr>
    <a:lvl9pPr marL="11397813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9325" y="685800"/>
            <a:ext cx="24193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A567F-3E08-41C2-B451-A773BD8DB86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3772" y="9404941"/>
            <a:ext cx="18176082" cy="6489548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7544" y="17155954"/>
            <a:ext cx="14968538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55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10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66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21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7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32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87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442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3207732" y="5354230"/>
            <a:ext cx="10305719" cy="11405766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90574" y="5354230"/>
            <a:ext cx="30560764" cy="1140576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9159" y="19454631"/>
            <a:ext cx="18176082" cy="6012993"/>
          </a:xfrm>
        </p:spPr>
        <p:txBody>
          <a:bodyPr anchor="t"/>
          <a:lstStyle>
            <a:lvl1pPr algn="l">
              <a:defRPr sz="13646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89159" y="12831930"/>
            <a:ext cx="18176082" cy="6622700"/>
          </a:xfrm>
        </p:spPr>
        <p:txBody>
          <a:bodyPr anchor="b"/>
          <a:lstStyle>
            <a:lvl1pPr marL="0" indent="0">
              <a:buNone/>
              <a:defRPr sz="6769">
                <a:solidFill>
                  <a:schemeClr val="tx1">
                    <a:tint val="75000"/>
                  </a:schemeClr>
                </a:solidFill>
              </a:defRPr>
            </a:lvl1pPr>
            <a:lvl2pPr marL="1555374" indent="0">
              <a:buNone/>
              <a:defRPr sz="6114">
                <a:solidFill>
                  <a:schemeClr val="tx1">
                    <a:tint val="75000"/>
                  </a:schemeClr>
                </a:solidFill>
              </a:defRPr>
            </a:lvl2pPr>
            <a:lvl3pPr marL="3110748" indent="0">
              <a:buNone/>
              <a:defRPr sz="5459">
                <a:solidFill>
                  <a:schemeClr val="tx1">
                    <a:tint val="75000"/>
                  </a:schemeClr>
                </a:solidFill>
              </a:defRPr>
            </a:lvl3pPr>
            <a:lvl4pPr marL="466612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4pPr>
            <a:lvl5pPr marL="6221497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5pPr>
            <a:lvl6pPr marL="7776870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6pPr>
            <a:lvl7pPr marL="9332245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7pPr>
            <a:lvl8pPr marL="10887618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8pPr>
            <a:lvl9pPr marL="1244299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90574" y="31193283"/>
            <a:ext cx="20433242" cy="88218607"/>
          </a:xfrm>
        </p:spPr>
        <p:txBody>
          <a:bodyPr/>
          <a:lstStyle>
            <a:lvl1pPr>
              <a:defRPr sz="9498"/>
            </a:lvl1pPr>
            <a:lvl2pPr>
              <a:defRPr sz="8188"/>
            </a:lvl2pPr>
            <a:lvl3pPr>
              <a:defRPr sz="6769"/>
            </a:lvl3pPr>
            <a:lvl4pPr>
              <a:defRPr sz="6114"/>
            </a:lvl4pPr>
            <a:lvl5pPr>
              <a:defRPr sz="6114"/>
            </a:lvl5pPr>
            <a:lvl6pPr>
              <a:defRPr sz="6114"/>
            </a:lvl6pPr>
            <a:lvl7pPr>
              <a:defRPr sz="6114"/>
            </a:lvl7pPr>
            <a:lvl8pPr>
              <a:defRPr sz="6114"/>
            </a:lvl8pPr>
            <a:lvl9pPr>
              <a:defRPr sz="611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3080209" y="31193283"/>
            <a:ext cx="20433242" cy="88218607"/>
          </a:xfrm>
        </p:spPr>
        <p:txBody>
          <a:bodyPr/>
          <a:lstStyle>
            <a:lvl1pPr>
              <a:defRPr sz="9498"/>
            </a:lvl1pPr>
            <a:lvl2pPr>
              <a:defRPr sz="8188"/>
            </a:lvl2pPr>
            <a:lvl3pPr>
              <a:defRPr sz="6769"/>
            </a:lvl3pPr>
            <a:lvl4pPr>
              <a:defRPr sz="6114"/>
            </a:lvl4pPr>
            <a:lvl5pPr>
              <a:defRPr sz="6114"/>
            </a:lvl5pPr>
            <a:lvl6pPr>
              <a:defRPr sz="6114"/>
            </a:lvl6pPr>
            <a:lvl7pPr>
              <a:defRPr sz="6114"/>
            </a:lvl7pPr>
            <a:lvl8pPr>
              <a:defRPr sz="6114"/>
            </a:lvl8pPr>
            <a:lvl9pPr>
              <a:defRPr sz="611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2" y="1212413"/>
            <a:ext cx="19245263" cy="50458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2" y="6776884"/>
            <a:ext cx="9448148" cy="2824283"/>
          </a:xfrm>
        </p:spPr>
        <p:txBody>
          <a:bodyPr anchor="b"/>
          <a:lstStyle>
            <a:lvl1pPr marL="0" indent="0">
              <a:buNone/>
              <a:defRPr sz="8188" b="1"/>
            </a:lvl1pPr>
            <a:lvl2pPr marL="1555374" indent="0">
              <a:buNone/>
              <a:defRPr sz="6769" b="1"/>
            </a:lvl2pPr>
            <a:lvl3pPr marL="3110748" indent="0">
              <a:buNone/>
              <a:defRPr sz="6114" b="1"/>
            </a:lvl3pPr>
            <a:lvl4pPr marL="4666122" indent="0">
              <a:buNone/>
              <a:defRPr sz="5459" b="1"/>
            </a:lvl4pPr>
            <a:lvl5pPr marL="6221497" indent="0">
              <a:buNone/>
              <a:defRPr sz="5459" b="1"/>
            </a:lvl5pPr>
            <a:lvl6pPr marL="7776870" indent="0">
              <a:buNone/>
              <a:defRPr sz="5459" b="1"/>
            </a:lvl6pPr>
            <a:lvl7pPr marL="9332245" indent="0">
              <a:buNone/>
              <a:defRPr sz="5459" b="1"/>
            </a:lvl7pPr>
            <a:lvl8pPr marL="10887618" indent="0">
              <a:buNone/>
              <a:defRPr sz="5459" b="1"/>
            </a:lvl8pPr>
            <a:lvl9pPr marL="12442992" indent="0">
              <a:buNone/>
              <a:defRPr sz="545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182" y="9601167"/>
            <a:ext cx="9448148" cy="17443290"/>
          </a:xfrm>
        </p:spPr>
        <p:txBody>
          <a:bodyPr/>
          <a:lstStyle>
            <a:lvl1pPr>
              <a:defRPr sz="8188"/>
            </a:lvl1pPr>
            <a:lvl2pPr>
              <a:defRPr sz="6769"/>
            </a:lvl2pPr>
            <a:lvl3pPr>
              <a:defRPr sz="6114"/>
            </a:lvl3pPr>
            <a:lvl4pPr>
              <a:defRPr sz="5459"/>
            </a:lvl4pPr>
            <a:lvl5pPr>
              <a:defRPr sz="5459"/>
            </a:lvl5pPr>
            <a:lvl6pPr>
              <a:defRPr sz="5459"/>
            </a:lvl6pPr>
            <a:lvl7pPr>
              <a:defRPr sz="5459"/>
            </a:lvl7pPr>
            <a:lvl8pPr>
              <a:defRPr sz="5459"/>
            </a:lvl8pPr>
            <a:lvl9pPr>
              <a:defRPr sz="545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862586" y="6776884"/>
            <a:ext cx="9451859" cy="2824283"/>
          </a:xfrm>
        </p:spPr>
        <p:txBody>
          <a:bodyPr anchor="b"/>
          <a:lstStyle>
            <a:lvl1pPr marL="0" indent="0">
              <a:buNone/>
              <a:defRPr sz="8188" b="1"/>
            </a:lvl1pPr>
            <a:lvl2pPr marL="1555374" indent="0">
              <a:buNone/>
              <a:defRPr sz="6769" b="1"/>
            </a:lvl2pPr>
            <a:lvl3pPr marL="3110748" indent="0">
              <a:buNone/>
              <a:defRPr sz="6114" b="1"/>
            </a:lvl3pPr>
            <a:lvl4pPr marL="4666122" indent="0">
              <a:buNone/>
              <a:defRPr sz="5459" b="1"/>
            </a:lvl4pPr>
            <a:lvl5pPr marL="6221497" indent="0">
              <a:buNone/>
              <a:defRPr sz="5459" b="1"/>
            </a:lvl5pPr>
            <a:lvl6pPr marL="7776870" indent="0">
              <a:buNone/>
              <a:defRPr sz="5459" b="1"/>
            </a:lvl6pPr>
            <a:lvl7pPr marL="9332245" indent="0">
              <a:buNone/>
              <a:defRPr sz="5459" b="1"/>
            </a:lvl7pPr>
            <a:lvl8pPr marL="10887618" indent="0">
              <a:buNone/>
              <a:defRPr sz="5459" b="1"/>
            </a:lvl8pPr>
            <a:lvl9pPr marL="12442992" indent="0">
              <a:buNone/>
              <a:defRPr sz="545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862586" y="9601167"/>
            <a:ext cx="9451859" cy="17443290"/>
          </a:xfrm>
        </p:spPr>
        <p:txBody>
          <a:bodyPr/>
          <a:lstStyle>
            <a:lvl1pPr>
              <a:defRPr sz="8188"/>
            </a:lvl1pPr>
            <a:lvl2pPr>
              <a:defRPr sz="6769"/>
            </a:lvl2pPr>
            <a:lvl3pPr>
              <a:defRPr sz="6114"/>
            </a:lvl3pPr>
            <a:lvl4pPr>
              <a:defRPr sz="5459"/>
            </a:lvl4pPr>
            <a:lvl5pPr>
              <a:defRPr sz="5459"/>
            </a:lvl5pPr>
            <a:lvl6pPr>
              <a:defRPr sz="5459"/>
            </a:lvl6pPr>
            <a:lvl7pPr>
              <a:defRPr sz="5459"/>
            </a:lvl7pPr>
            <a:lvl8pPr>
              <a:defRPr sz="5459"/>
            </a:lvl8pPr>
            <a:lvl9pPr>
              <a:defRPr sz="545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3" y="1205401"/>
            <a:ext cx="7035065" cy="5129967"/>
          </a:xfrm>
        </p:spPr>
        <p:txBody>
          <a:bodyPr anchor="b"/>
          <a:lstStyle>
            <a:lvl1pPr algn="l">
              <a:defRPr sz="6769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60404" y="1205404"/>
            <a:ext cx="11954040" cy="25839056"/>
          </a:xfrm>
        </p:spPr>
        <p:txBody>
          <a:bodyPr/>
          <a:lstStyle>
            <a:lvl1pPr>
              <a:defRPr sz="10917"/>
            </a:lvl1pPr>
            <a:lvl2pPr>
              <a:defRPr sz="9498"/>
            </a:lvl2pPr>
            <a:lvl3pPr>
              <a:defRPr sz="8188"/>
            </a:lvl3pPr>
            <a:lvl4pPr>
              <a:defRPr sz="6769"/>
            </a:lvl4pPr>
            <a:lvl5pPr>
              <a:defRPr sz="6769"/>
            </a:lvl5pPr>
            <a:lvl6pPr>
              <a:defRPr sz="6769"/>
            </a:lvl6pPr>
            <a:lvl7pPr>
              <a:defRPr sz="6769"/>
            </a:lvl7pPr>
            <a:lvl8pPr>
              <a:defRPr sz="6769"/>
            </a:lvl8pPr>
            <a:lvl9pPr>
              <a:defRPr sz="67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69183" y="6335370"/>
            <a:ext cx="7035065" cy="20709089"/>
          </a:xfrm>
        </p:spPr>
        <p:txBody>
          <a:bodyPr/>
          <a:lstStyle>
            <a:lvl1pPr marL="0" indent="0">
              <a:buNone/>
              <a:defRPr sz="4803"/>
            </a:lvl1pPr>
            <a:lvl2pPr marL="1555374" indent="0">
              <a:buNone/>
              <a:defRPr sz="4039"/>
            </a:lvl2pPr>
            <a:lvl3pPr marL="3110748" indent="0">
              <a:buNone/>
              <a:defRPr sz="3384"/>
            </a:lvl3pPr>
            <a:lvl4pPr marL="4666122" indent="0">
              <a:buNone/>
              <a:defRPr sz="3057"/>
            </a:lvl4pPr>
            <a:lvl5pPr marL="6221497" indent="0">
              <a:buNone/>
              <a:defRPr sz="3057"/>
            </a:lvl5pPr>
            <a:lvl6pPr marL="7776870" indent="0">
              <a:buNone/>
              <a:defRPr sz="3057"/>
            </a:lvl6pPr>
            <a:lvl7pPr marL="9332245" indent="0">
              <a:buNone/>
              <a:defRPr sz="3057"/>
            </a:lvl7pPr>
            <a:lvl8pPr marL="10887618" indent="0">
              <a:buNone/>
              <a:defRPr sz="3057"/>
            </a:lvl8pPr>
            <a:lvl9pPr marL="12442992" indent="0">
              <a:buNone/>
              <a:defRPr sz="305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1341" y="21192649"/>
            <a:ext cx="12830175" cy="2501912"/>
          </a:xfrm>
        </p:spPr>
        <p:txBody>
          <a:bodyPr anchor="b"/>
          <a:lstStyle>
            <a:lvl1pPr algn="l">
              <a:defRPr sz="6769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91341" y="2705147"/>
            <a:ext cx="12830175" cy="18165128"/>
          </a:xfrm>
        </p:spPr>
        <p:txBody>
          <a:bodyPr/>
          <a:lstStyle>
            <a:lvl1pPr marL="0" indent="0">
              <a:buNone/>
              <a:defRPr sz="10917"/>
            </a:lvl1pPr>
            <a:lvl2pPr marL="1555374" indent="0">
              <a:buNone/>
              <a:defRPr sz="9498"/>
            </a:lvl2pPr>
            <a:lvl3pPr marL="3110748" indent="0">
              <a:buNone/>
              <a:defRPr sz="8188"/>
            </a:lvl3pPr>
            <a:lvl4pPr marL="4666122" indent="0">
              <a:buNone/>
              <a:defRPr sz="6769"/>
            </a:lvl4pPr>
            <a:lvl5pPr marL="6221497" indent="0">
              <a:buNone/>
              <a:defRPr sz="6769"/>
            </a:lvl5pPr>
            <a:lvl6pPr marL="7776870" indent="0">
              <a:buNone/>
              <a:defRPr sz="6769"/>
            </a:lvl6pPr>
            <a:lvl7pPr marL="9332245" indent="0">
              <a:buNone/>
              <a:defRPr sz="6769"/>
            </a:lvl7pPr>
            <a:lvl8pPr marL="10887618" indent="0">
              <a:buNone/>
              <a:defRPr sz="6769"/>
            </a:lvl8pPr>
            <a:lvl9pPr marL="12442992" indent="0">
              <a:buNone/>
              <a:defRPr sz="676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191341" y="23694562"/>
            <a:ext cx="12830175" cy="3553130"/>
          </a:xfrm>
        </p:spPr>
        <p:txBody>
          <a:bodyPr/>
          <a:lstStyle>
            <a:lvl1pPr marL="0" indent="0">
              <a:buNone/>
              <a:defRPr sz="4803"/>
            </a:lvl1pPr>
            <a:lvl2pPr marL="1555374" indent="0">
              <a:buNone/>
              <a:defRPr sz="4039"/>
            </a:lvl2pPr>
            <a:lvl3pPr marL="3110748" indent="0">
              <a:buNone/>
              <a:defRPr sz="3384"/>
            </a:lvl3pPr>
            <a:lvl4pPr marL="4666122" indent="0">
              <a:buNone/>
              <a:defRPr sz="3057"/>
            </a:lvl4pPr>
            <a:lvl5pPr marL="6221497" indent="0">
              <a:buNone/>
              <a:defRPr sz="3057"/>
            </a:lvl5pPr>
            <a:lvl6pPr marL="7776870" indent="0">
              <a:buNone/>
              <a:defRPr sz="3057"/>
            </a:lvl6pPr>
            <a:lvl7pPr marL="9332245" indent="0">
              <a:buNone/>
              <a:defRPr sz="3057"/>
            </a:lvl7pPr>
            <a:lvl8pPr marL="10887618" indent="0">
              <a:buNone/>
              <a:defRPr sz="3057"/>
            </a:lvl8pPr>
            <a:lvl9pPr marL="12442992" indent="0">
              <a:buNone/>
              <a:defRPr sz="305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9182" y="1212413"/>
            <a:ext cx="19245263" cy="5045869"/>
          </a:xfrm>
          <a:prstGeom prst="rect">
            <a:avLst/>
          </a:prstGeom>
        </p:spPr>
        <p:txBody>
          <a:bodyPr vert="horz" lIns="284945" tIns="142473" rIns="284945" bIns="142473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2" y="7064219"/>
            <a:ext cx="19245263" cy="19980241"/>
          </a:xfrm>
          <a:prstGeom prst="rect">
            <a:avLst/>
          </a:prstGeom>
        </p:spPr>
        <p:txBody>
          <a:bodyPr vert="horz" lIns="284945" tIns="142473" rIns="284945" bIns="142473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69182" y="28060640"/>
            <a:ext cx="4989513" cy="1611874"/>
          </a:xfrm>
          <a:prstGeom prst="rect">
            <a:avLst/>
          </a:prstGeom>
        </p:spPr>
        <p:txBody>
          <a:bodyPr vert="horz" lIns="284945" tIns="142473" rIns="284945" bIns="142473" rtlCol="0" anchor="ctr"/>
          <a:lstStyle>
            <a:lvl1pPr algn="l">
              <a:defRPr sz="4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6150F-5DF3-4670-9E20-8AFE40BBFF89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06073" y="28060640"/>
            <a:ext cx="6771481" cy="1611874"/>
          </a:xfrm>
          <a:prstGeom prst="rect">
            <a:avLst/>
          </a:prstGeom>
        </p:spPr>
        <p:txBody>
          <a:bodyPr vert="horz" lIns="284945" tIns="142473" rIns="284945" bIns="142473" rtlCol="0" anchor="ctr"/>
          <a:lstStyle>
            <a:lvl1pPr algn="ctr">
              <a:defRPr sz="4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324931" y="28060640"/>
            <a:ext cx="4989513" cy="1611874"/>
          </a:xfrm>
          <a:prstGeom prst="rect">
            <a:avLst/>
          </a:prstGeom>
        </p:spPr>
        <p:txBody>
          <a:bodyPr vert="horz" lIns="284945" tIns="142473" rIns="284945" bIns="142473" rtlCol="0" anchor="ctr"/>
          <a:lstStyle>
            <a:lvl1pPr algn="r">
              <a:defRPr sz="4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10748" rtl="0" eaLnBrk="1" latinLnBrk="0" hangingPunct="1">
        <a:spcBef>
          <a:spcPct val="0"/>
        </a:spcBef>
        <a:buNone/>
        <a:defRPr sz="149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66531" indent="-1166531" algn="l" defTabSz="3110748" rtl="0" eaLnBrk="1" latinLnBrk="0" hangingPunct="1">
        <a:spcBef>
          <a:spcPct val="20000"/>
        </a:spcBef>
        <a:buFont typeface="Arial" pitchFamily="34" charset="0"/>
        <a:buChar char="•"/>
        <a:defRPr sz="10917" kern="1200">
          <a:solidFill>
            <a:schemeClr val="tx1"/>
          </a:solidFill>
          <a:latin typeface="+mn-lt"/>
          <a:ea typeface="+mn-ea"/>
          <a:cs typeface="+mn-cs"/>
        </a:defRPr>
      </a:lvl1pPr>
      <a:lvl2pPr marL="2527483" indent="-972109" algn="l" defTabSz="3110748" rtl="0" eaLnBrk="1" latinLnBrk="0" hangingPunct="1">
        <a:spcBef>
          <a:spcPct val="20000"/>
        </a:spcBef>
        <a:buFont typeface="Arial" pitchFamily="34" charset="0"/>
        <a:buChar char="–"/>
        <a:defRPr sz="9498" kern="1200">
          <a:solidFill>
            <a:schemeClr val="tx1"/>
          </a:solidFill>
          <a:latin typeface="+mn-lt"/>
          <a:ea typeface="+mn-ea"/>
          <a:cs typeface="+mn-cs"/>
        </a:defRPr>
      </a:lvl2pPr>
      <a:lvl3pPr marL="3888436" indent="-777687" algn="l" defTabSz="3110748" rtl="0" eaLnBrk="1" latinLnBrk="0" hangingPunct="1">
        <a:spcBef>
          <a:spcPct val="20000"/>
        </a:spcBef>
        <a:buFont typeface="Arial" pitchFamily="34" charset="0"/>
        <a:buChar char="•"/>
        <a:defRPr sz="8188" kern="1200">
          <a:solidFill>
            <a:schemeClr val="tx1"/>
          </a:solidFill>
          <a:latin typeface="+mn-lt"/>
          <a:ea typeface="+mn-ea"/>
          <a:cs typeface="+mn-cs"/>
        </a:defRPr>
      </a:lvl3pPr>
      <a:lvl4pPr marL="5443809" indent="-777687" algn="l" defTabSz="3110748" rtl="0" eaLnBrk="1" latinLnBrk="0" hangingPunct="1">
        <a:spcBef>
          <a:spcPct val="20000"/>
        </a:spcBef>
        <a:buFont typeface="Arial" pitchFamily="34" charset="0"/>
        <a:buChar char="–"/>
        <a:defRPr sz="6769" kern="1200">
          <a:solidFill>
            <a:schemeClr val="tx1"/>
          </a:solidFill>
          <a:latin typeface="+mn-lt"/>
          <a:ea typeface="+mn-ea"/>
          <a:cs typeface="+mn-cs"/>
        </a:defRPr>
      </a:lvl4pPr>
      <a:lvl5pPr marL="6999183" indent="-777687" algn="l" defTabSz="3110748" rtl="0" eaLnBrk="1" latinLnBrk="0" hangingPunct="1">
        <a:spcBef>
          <a:spcPct val="20000"/>
        </a:spcBef>
        <a:buFont typeface="Arial" pitchFamily="34" charset="0"/>
        <a:buChar char="»"/>
        <a:defRPr sz="6769" kern="1200">
          <a:solidFill>
            <a:schemeClr val="tx1"/>
          </a:solidFill>
          <a:latin typeface="+mn-lt"/>
          <a:ea typeface="+mn-ea"/>
          <a:cs typeface="+mn-cs"/>
        </a:defRPr>
      </a:lvl5pPr>
      <a:lvl6pPr marL="8554558" indent="-777687" algn="l" defTabSz="3110748" rtl="0" eaLnBrk="1" latinLnBrk="0" hangingPunct="1">
        <a:spcBef>
          <a:spcPct val="20000"/>
        </a:spcBef>
        <a:buFont typeface="Arial" pitchFamily="34" charset="0"/>
        <a:buChar char="•"/>
        <a:defRPr sz="6769" kern="1200">
          <a:solidFill>
            <a:schemeClr val="tx1"/>
          </a:solidFill>
          <a:latin typeface="+mn-lt"/>
          <a:ea typeface="+mn-ea"/>
          <a:cs typeface="+mn-cs"/>
        </a:defRPr>
      </a:lvl6pPr>
      <a:lvl7pPr marL="10109931" indent="-777687" algn="l" defTabSz="3110748" rtl="0" eaLnBrk="1" latinLnBrk="0" hangingPunct="1">
        <a:spcBef>
          <a:spcPct val="20000"/>
        </a:spcBef>
        <a:buFont typeface="Arial" pitchFamily="34" charset="0"/>
        <a:buChar char="•"/>
        <a:defRPr sz="6769" kern="1200">
          <a:solidFill>
            <a:schemeClr val="tx1"/>
          </a:solidFill>
          <a:latin typeface="+mn-lt"/>
          <a:ea typeface="+mn-ea"/>
          <a:cs typeface="+mn-cs"/>
        </a:defRPr>
      </a:lvl7pPr>
      <a:lvl8pPr marL="11665306" indent="-777687" algn="l" defTabSz="3110748" rtl="0" eaLnBrk="1" latinLnBrk="0" hangingPunct="1">
        <a:spcBef>
          <a:spcPct val="20000"/>
        </a:spcBef>
        <a:buFont typeface="Arial" pitchFamily="34" charset="0"/>
        <a:buChar char="•"/>
        <a:defRPr sz="6769" kern="1200">
          <a:solidFill>
            <a:schemeClr val="tx1"/>
          </a:solidFill>
          <a:latin typeface="+mn-lt"/>
          <a:ea typeface="+mn-ea"/>
          <a:cs typeface="+mn-cs"/>
        </a:defRPr>
      </a:lvl8pPr>
      <a:lvl9pPr marL="13220679" indent="-777687" algn="l" defTabSz="3110748" rtl="0" eaLnBrk="1" latinLnBrk="0" hangingPunct="1">
        <a:spcBef>
          <a:spcPct val="20000"/>
        </a:spcBef>
        <a:buFont typeface="Arial" pitchFamily="34" charset="0"/>
        <a:buChar char="•"/>
        <a:defRPr sz="67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1pPr>
      <a:lvl2pPr marL="1555374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2pPr>
      <a:lvl3pPr marL="3110748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3pPr>
      <a:lvl4pPr marL="4666122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4pPr>
      <a:lvl5pPr marL="6221497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5pPr>
      <a:lvl6pPr marL="7776870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6pPr>
      <a:lvl7pPr marL="9332245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7pPr>
      <a:lvl8pPr marL="10887618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8pPr>
      <a:lvl9pPr marL="12442992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4CBC8C7E-9B9C-44E4-8B3C-65D157A1E4C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532"/>
          <a:stretch/>
        </p:blipFill>
        <p:spPr>
          <a:xfrm>
            <a:off x="0" y="0"/>
            <a:ext cx="21383624" cy="4738606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A5859588-AAEE-4DA8-A0CD-B704DF3EC20C}"/>
              </a:ext>
            </a:extLst>
          </p:cNvPr>
          <p:cNvSpPr/>
          <p:nvPr/>
        </p:nvSpPr>
        <p:spPr>
          <a:xfrm>
            <a:off x="0" y="29487007"/>
            <a:ext cx="21383626" cy="775369"/>
          </a:xfrm>
          <a:prstGeom prst="rect">
            <a:avLst/>
          </a:prstGeom>
          <a:gradFill>
            <a:gsLst>
              <a:gs pos="11000">
                <a:srgbClr val="AE1711"/>
              </a:gs>
              <a:gs pos="100000">
                <a:srgbClr val="F0474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830" tIns="49915" rIns="99830" bIns="499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6114" dirty="0"/>
          </a:p>
        </p:txBody>
      </p:sp>
      <p:sp>
        <p:nvSpPr>
          <p:cNvPr id="4" name="object 11"/>
          <p:cNvSpPr txBox="1"/>
          <p:nvPr/>
        </p:nvSpPr>
        <p:spPr>
          <a:xfrm>
            <a:off x="3346996" y="884749"/>
            <a:ext cx="14669251" cy="1169551"/>
          </a:xfrm>
          <a:prstGeom prst="rect">
            <a:avLst/>
          </a:prstGeom>
          <a:ln w="11346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Bioactive Compound Contents and Biological Activities of the Algerian Medicinal Plant </a:t>
            </a:r>
            <a:r>
              <a:rPr lang="en-US" sz="3800" b="1" i="1" dirty="0">
                <a:solidFill>
                  <a:schemeClr val="bg1"/>
                </a:solidFill>
              </a:rPr>
              <a:t>Rhus </a:t>
            </a:r>
            <a:r>
              <a:rPr lang="en-US" sz="3800" b="1" i="1" dirty="0" err="1">
                <a:solidFill>
                  <a:schemeClr val="bg1"/>
                </a:solidFill>
              </a:rPr>
              <a:t>Pentaphylla</a:t>
            </a:r>
            <a:r>
              <a:rPr lang="en-US" sz="3800" b="1" dirty="0">
                <a:solidFill>
                  <a:schemeClr val="bg1"/>
                </a:solidFill>
              </a:rPr>
              <a:t> (Jacq.) </a:t>
            </a:r>
            <a:r>
              <a:rPr lang="en-US" sz="3800" b="1" dirty="0" err="1">
                <a:solidFill>
                  <a:schemeClr val="bg1"/>
                </a:solidFill>
              </a:rPr>
              <a:t>Desf</a:t>
            </a:r>
            <a:r>
              <a:rPr lang="en-US" sz="3800" b="1" dirty="0">
                <a:solidFill>
                  <a:schemeClr val="bg1"/>
                </a:solidFill>
              </a:rPr>
              <a:t>. (</a:t>
            </a:r>
            <a:r>
              <a:rPr lang="en-US" sz="3800" b="1" dirty="0" err="1">
                <a:solidFill>
                  <a:schemeClr val="bg1"/>
                </a:solidFill>
              </a:rPr>
              <a:t>Anacardiaceae</a:t>
            </a:r>
            <a:r>
              <a:rPr lang="en-US" sz="3800" b="1" dirty="0">
                <a:solidFill>
                  <a:schemeClr val="bg1"/>
                </a:solidFill>
              </a:rPr>
              <a:t>)</a:t>
            </a:r>
            <a:endParaRPr lang="fr-FR" sz="3800" b="1" dirty="0">
              <a:solidFill>
                <a:schemeClr val="bg1"/>
              </a:solidFill>
            </a:endParaRPr>
          </a:p>
        </p:txBody>
      </p:sp>
      <p:sp>
        <p:nvSpPr>
          <p:cNvPr id="5" name="object 14"/>
          <p:cNvSpPr txBox="1"/>
          <p:nvPr/>
        </p:nvSpPr>
        <p:spPr>
          <a:xfrm>
            <a:off x="3346996" y="2680222"/>
            <a:ext cx="14669251" cy="479166"/>
          </a:xfrm>
          <a:prstGeom prst="rect">
            <a:avLst/>
          </a:prstGeom>
        </p:spPr>
        <p:txBody>
          <a:bodyPr vert="horz" wrap="square" lIns="0" tIns="17332" rIns="0" bIns="0" rtlCol="0">
            <a:spAutoFit/>
          </a:bodyPr>
          <a:lstStyle/>
          <a:p>
            <a:pPr algn="ctr"/>
            <a:r>
              <a:rPr lang="fr-FR" sz="3000" b="1" dirty="0">
                <a:solidFill>
                  <a:schemeClr val="bg1"/>
                </a:solidFill>
              </a:rPr>
              <a:t>Houari Benamar </a:t>
            </a:r>
            <a:r>
              <a:rPr lang="fr-FR" sz="3000" b="1" baseline="30000" dirty="0">
                <a:solidFill>
                  <a:schemeClr val="bg1"/>
                </a:solidFill>
              </a:rPr>
              <a:t>1,2,3*</a:t>
            </a:r>
            <a:r>
              <a:rPr lang="fr-FR" sz="3000" b="1" dirty="0">
                <a:solidFill>
                  <a:schemeClr val="bg1"/>
                </a:solidFill>
              </a:rPr>
              <a:t>, Malika </a:t>
            </a:r>
            <a:r>
              <a:rPr lang="fr-FR" sz="3000" b="1" dirty="0" err="1">
                <a:solidFill>
                  <a:schemeClr val="bg1"/>
                </a:solidFill>
              </a:rPr>
              <a:t>Bennaceur</a:t>
            </a:r>
            <a:r>
              <a:rPr lang="fr-FR" sz="3000" b="1" dirty="0">
                <a:solidFill>
                  <a:schemeClr val="bg1"/>
                </a:solidFill>
              </a:rPr>
              <a:t> </a:t>
            </a:r>
            <a:r>
              <a:rPr lang="fr-FR" sz="3000" b="1" baseline="30000" dirty="0" smtClean="0">
                <a:solidFill>
                  <a:schemeClr val="bg1"/>
                </a:solidFill>
              </a:rPr>
              <a:t>2,3</a:t>
            </a:r>
            <a:endParaRPr lang="fr-FR" sz="3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3" name="object 11"/>
          <p:cNvSpPr txBox="1"/>
          <p:nvPr/>
        </p:nvSpPr>
        <p:spPr>
          <a:xfrm>
            <a:off x="2687641" y="3359672"/>
            <a:ext cx="15920044" cy="851452"/>
          </a:xfrm>
          <a:prstGeom prst="rect">
            <a:avLst/>
          </a:prstGeom>
          <a:ln w="11346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2745882" marR="438814" indent="-2299442" algn="ctr">
              <a:lnSpc>
                <a:spcPct val="101499"/>
              </a:lnSpc>
            </a:pPr>
            <a:endParaRPr lang="en-US" sz="2183" dirty="0">
              <a:solidFill>
                <a:schemeClr val="bg1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2745882" marR="438814" indent="-2299442" algn="ctr">
              <a:lnSpc>
                <a:spcPct val="101499"/>
              </a:lnSpc>
            </a:pPr>
            <a:endParaRPr sz="3493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67076" y="3266510"/>
            <a:ext cx="13323054" cy="1393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830" tIns="49915" rIns="99830" bIns="49915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100" i="1" dirty="0">
                <a:solidFill>
                  <a:schemeClr val="bg1"/>
                </a:solidFill>
                <a:cs typeface="Times New Roman" panose="02020603050405020304" pitchFamily="18" charset="0"/>
              </a:rPr>
              <a:t>1 Department of Biology, University of </a:t>
            </a:r>
            <a:r>
              <a:rPr lang="en-US" sz="2100" i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Mostaganem</a:t>
            </a:r>
            <a:r>
              <a:rPr lang="en-US" sz="2100" i="1" dirty="0">
                <a:solidFill>
                  <a:schemeClr val="bg1"/>
                </a:solidFill>
                <a:cs typeface="Times New Roman" panose="02020603050405020304" pitchFamily="18" charset="0"/>
              </a:rPr>
              <a:t> Abdelhamid Ibn </a:t>
            </a:r>
            <a:r>
              <a:rPr lang="en-US" sz="2100" i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Badis</a:t>
            </a:r>
            <a:r>
              <a:rPr lang="en-US" sz="2100" i="1" dirty="0">
                <a:solidFill>
                  <a:schemeClr val="bg1"/>
                </a:solidFill>
                <a:cs typeface="Times New Roman" panose="02020603050405020304" pitchFamily="18" charset="0"/>
              </a:rPr>
              <a:t>, PO Box 188, 27000 </a:t>
            </a:r>
            <a:r>
              <a:rPr lang="en-US" sz="2100" i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Mostaganem</a:t>
            </a:r>
            <a:r>
              <a:rPr lang="en-US" sz="2100" i="1" dirty="0">
                <a:solidFill>
                  <a:schemeClr val="bg1"/>
                </a:solidFill>
                <a:cs typeface="Times New Roman" panose="02020603050405020304" pitchFamily="18" charset="0"/>
              </a:rPr>
              <a:t>, Algeria.</a:t>
            </a:r>
            <a:endParaRPr lang="fr-FR" sz="2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lvl="0"/>
            <a:r>
              <a:rPr lang="en-US" sz="2100" i="1" dirty="0">
                <a:solidFill>
                  <a:schemeClr val="bg1"/>
                </a:solidFill>
                <a:cs typeface="Times New Roman" panose="02020603050405020304" pitchFamily="18" charset="0"/>
              </a:rPr>
              <a:t>2 Department of Biology, University of Oran1, PO Box 1524, El </a:t>
            </a:r>
            <a:r>
              <a:rPr lang="en-US" sz="2100" i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M'Naouer</a:t>
            </a:r>
            <a:r>
              <a:rPr lang="en-US" sz="2100" i="1" dirty="0">
                <a:solidFill>
                  <a:schemeClr val="bg1"/>
                </a:solidFill>
                <a:cs typeface="Times New Roman" panose="02020603050405020304" pitchFamily="18" charset="0"/>
              </a:rPr>
              <a:t>, 31000 Oran, Algeria.</a:t>
            </a:r>
            <a:endParaRPr lang="fr-FR" sz="2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lvl="0"/>
            <a:r>
              <a:rPr lang="en-US" sz="2100" i="1" dirty="0">
                <a:solidFill>
                  <a:schemeClr val="bg1"/>
                </a:solidFill>
                <a:cs typeface="Times New Roman" panose="02020603050405020304" pitchFamily="18" charset="0"/>
              </a:rPr>
              <a:t>3 Laboratory of Research in Arid Areas, Department of Biology and Physiology of Organisms, University of Science and Technology </a:t>
            </a:r>
            <a:r>
              <a:rPr lang="en-US" sz="2100" i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Houari</a:t>
            </a:r>
            <a:r>
              <a:rPr lang="en-US" sz="2100" i="1" dirty="0">
                <a:solidFill>
                  <a:schemeClr val="bg1"/>
                </a:solidFill>
                <a:cs typeface="Times New Roman" panose="02020603050405020304" pitchFamily="18" charset="0"/>
              </a:rPr>
              <a:t> Boumediene, PO Box 32, El Alia, Bab </a:t>
            </a:r>
            <a:r>
              <a:rPr lang="en-US" sz="2100" i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Ezzouar</a:t>
            </a:r>
            <a:r>
              <a:rPr lang="en-US" sz="2100" i="1" dirty="0">
                <a:solidFill>
                  <a:schemeClr val="bg1"/>
                </a:solidFill>
                <a:cs typeface="Times New Roman" panose="02020603050405020304" pitchFamily="18" charset="0"/>
              </a:rPr>
              <a:t>, 16111 Algiers, Algeria</a:t>
            </a:r>
            <a:r>
              <a:rPr lang="en-US" sz="2100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</a:t>
            </a:r>
            <a:endParaRPr lang="fr-FR" sz="21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object 43"/>
          <p:cNvSpPr txBox="1"/>
          <p:nvPr/>
        </p:nvSpPr>
        <p:spPr>
          <a:xfrm>
            <a:off x="195866" y="29524376"/>
            <a:ext cx="14024338" cy="662902"/>
          </a:xfrm>
          <a:prstGeom prst="rect">
            <a:avLst/>
          </a:prstGeom>
          <a:ln w="4254">
            <a:noFill/>
          </a:ln>
        </p:spPr>
        <p:txBody>
          <a:bodyPr vert="horz" wrap="square" lIns="0" tIns="21491" rIns="0" bIns="0" rtlCol="0">
            <a:spAutoFit/>
          </a:bodyPr>
          <a:lstStyle/>
          <a:p>
            <a:pPr marL="40901">
              <a:spcBef>
                <a:spcPts val="169"/>
              </a:spcBef>
            </a:pPr>
            <a:r>
              <a:rPr lang="fr-FR" sz="2000" b="1" spc="5" dirty="0" err="1">
                <a:solidFill>
                  <a:schemeClr val="bg1"/>
                </a:solidFill>
                <a:cs typeface="Times New Roman" pitchFamily="18" charset="0"/>
              </a:rPr>
              <a:t>Corresponding</a:t>
            </a:r>
            <a:r>
              <a:rPr lang="fr-FR" sz="2000" b="1" spc="5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fr-FR" sz="2000" b="1" spc="5" dirty="0" err="1">
                <a:solidFill>
                  <a:schemeClr val="bg1"/>
                </a:solidFill>
                <a:cs typeface="Times New Roman" pitchFamily="18" charset="0"/>
              </a:rPr>
              <a:t>author</a:t>
            </a:r>
            <a:r>
              <a:rPr lang="fr-FR" sz="2000" b="1" spc="5" dirty="0">
                <a:solidFill>
                  <a:schemeClr val="bg1"/>
                </a:solidFill>
                <a:cs typeface="Times New Roman" pitchFamily="18" charset="0"/>
              </a:rPr>
              <a:t>: </a:t>
            </a:r>
            <a:r>
              <a:rPr sz="2000" b="1" spc="-5" dirty="0" err="1" smtClean="0">
                <a:solidFill>
                  <a:schemeClr val="bg1"/>
                </a:solidFill>
                <a:cs typeface="Times New Roman" pitchFamily="18" charset="0"/>
              </a:rPr>
              <a:t>Dr</a:t>
            </a:r>
            <a:r>
              <a:rPr lang="fr-FR" sz="2000" b="1" spc="-5" dirty="0" smtClean="0">
                <a:solidFill>
                  <a:schemeClr val="bg1"/>
                </a:solidFill>
                <a:cs typeface="Times New Roman" pitchFamily="18" charset="0"/>
              </a:rPr>
              <a:t>.</a:t>
            </a:r>
            <a:r>
              <a:rPr sz="2000" b="1" spc="-5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fr-FR" sz="2000" b="1" spc="-5" dirty="0">
                <a:solidFill>
                  <a:schemeClr val="bg1"/>
                </a:solidFill>
                <a:cs typeface="Times New Roman" pitchFamily="18" charset="0"/>
              </a:rPr>
              <a:t>Houari </a:t>
            </a:r>
            <a:r>
              <a:rPr lang="fr-FR" sz="2000" b="1" spc="-5" dirty="0" smtClean="0">
                <a:solidFill>
                  <a:schemeClr val="bg1"/>
                </a:solidFill>
                <a:cs typeface="Times New Roman" pitchFamily="18" charset="0"/>
              </a:rPr>
              <a:t>Benamar, </a:t>
            </a:r>
            <a:r>
              <a:rPr lang="fr-FR" sz="2000" b="1" spc="-5" dirty="0" err="1" smtClean="0">
                <a:solidFill>
                  <a:schemeClr val="bg1"/>
                </a:solidFill>
                <a:cs typeface="Times New Roman" pitchFamily="18" charset="0"/>
              </a:rPr>
              <a:t>Ph.D</a:t>
            </a:r>
            <a:endParaRPr lang="fr-FR" sz="2000" b="1" spc="-5" dirty="0">
              <a:solidFill>
                <a:schemeClr val="bg1"/>
              </a:solidFill>
              <a:cs typeface="Times New Roman" pitchFamily="18" charset="0"/>
            </a:endParaRPr>
          </a:p>
          <a:p>
            <a:pPr marL="40901">
              <a:spcBef>
                <a:spcPts val="169"/>
              </a:spcBef>
            </a:pPr>
            <a:r>
              <a:rPr lang="fr-FR" sz="2000" b="1" spc="-5" dirty="0">
                <a:solidFill>
                  <a:schemeClr val="bg1"/>
                </a:solidFill>
                <a:cs typeface="Times New Roman" pitchFamily="18" charset="0"/>
              </a:rPr>
              <a:t>E-mail: </a:t>
            </a:r>
            <a:r>
              <a:rPr lang="en-US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houari.benamar@univ-mosta.dz; </a:t>
            </a:r>
            <a:r>
              <a:rPr lang="en-US" sz="20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houaribenamar@hotmail.com, Phone: +213773888251, Fax: +213041214480</a:t>
            </a:r>
            <a:endParaRPr lang="fr-FR" sz="20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8" name="Object 6">
            <a:extLst>
              <a:ext uri="{FF2B5EF4-FFF2-40B4-BE49-F238E27FC236}">
                <a16:creationId xmlns:a16="http://schemas.microsoft.com/office/drawing/2014/main" id="{79F3FB05-0C2A-4876-A6E6-3DD9FBF80D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717718"/>
              </p:ext>
            </p:extLst>
          </p:nvPr>
        </p:nvGraphicFramePr>
        <p:xfrm>
          <a:off x="18735396" y="15926"/>
          <a:ext cx="2613600" cy="2055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" name="Image bitmap" r:id="rId5" imgW="1847880" imgH="2114640" progId="Paint.Picture">
                  <p:embed/>
                </p:oleObj>
              </mc:Choice>
              <mc:Fallback>
                <p:oleObj name="Image bitmap" r:id="rId5" imgW="1847880" imgH="2114640" progId="Paint.Picture">
                  <p:embed/>
                  <p:pic>
                    <p:nvPicPr>
                      <p:cNvPr id="1026" name="Object 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5396" y="15926"/>
                        <a:ext cx="2613600" cy="20558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Tableau 11">
            <a:extLst>
              <a:ext uri="{FF2B5EF4-FFF2-40B4-BE49-F238E27FC236}">
                <a16:creationId xmlns:a16="http://schemas.microsoft.com/office/drawing/2014/main" id="{D9AA386E-3219-4B1D-9AC3-0622F4FBC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75956"/>
              </p:ext>
            </p:extLst>
          </p:nvPr>
        </p:nvGraphicFramePr>
        <p:xfrm>
          <a:off x="250652" y="4912470"/>
          <a:ext cx="10295310" cy="11586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5310">
                  <a:extLst>
                    <a:ext uri="{9D8B030D-6E8A-4147-A177-3AD203B41FA5}">
                      <a16:colId xmlns:a16="http://schemas.microsoft.com/office/drawing/2014/main" val="408228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66700" marR="0" lvl="0" indent="0" algn="l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>
                          <a:latin typeface="+mn-lt"/>
                        </a:rPr>
                        <a:t>Introduction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3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09600" indent="-34290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latin typeface="+mn-lt"/>
                      </a:endParaRPr>
                    </a:p>
                    <a:p>
                      <a:pPr marL="6096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+mn-lt"/>
                        </a:rPr>
                        <a:t>Natural compounds have been proven as antioxidant and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acetylcholinesterase</a:t>
                      </a:r>
                      <a:r>
                        <a:rPr lang="en-US" sz="2000" dirty="0" smtClean="0">
                          <a:latin typeface="+mn-lt"/>
                        </a:rPr>
                        <a:t> (</a:t>
                      </a:r>
                      <a:r>
                        <a:rPr lang="en-US" sz="2000" dirty="0" err="1" smtClean="0">
                          <a:latin typeface="+mn-lt"/>
                        </a:rPr>
                        <a:t>AChE</a:t>
                      </a:r>
                      <a:r>
                        <a:rPr lang="en-US" sz="2000" dirty="0" smtClean="0">
                          <a:latin typeface="+mn-lt"/>
                        </a:rPr>
                        <a:t>) inhibitor sources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="1" baseline="0" dirty="0" smtClean="0">
                          <a:latin typeface="+mn-lt"/>
                        </a:rPr>
                        <a:t>[1]</a:t>
                      </a:r>
                      <a:r>
                        <a:rPr lang="en-US" sz="2000" dirty="0" smtClean="0">
                          <a:latin typeface="+mn-lt"/>
                        </a:rPr>
                        <a:t>.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drugs approved so far for Alzheimer disease (AD)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therapy act by inhibiting the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AChE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6096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i="1" dirty="0" smtClean="0">
                          <a:latin typeface="+mn-lt"/>
                        </a:rPr>
                        <a:t>Rhus </a:t>
                      </a:r>
                      <a:r>
                        <a:rPr lang="en-US" sz="2000" i="1" dirty="0" err="1" smtClean="0">
                          <a:latin typeface="+mn-lt"/>
                        </a:rPr>
                        <a:t>pentaphylla</a:t>
                      </a:r>
                      <a:r>
                        <a:rPr lang="en-US" sz="2000" dirty="0" smtClean="0">
                          <a:latin typeface="+mn-lt"/>
                        </a:rPr>
                        <a:t> (Jacq.) </a:t>
                      </a:r>
                      <a:r>
                        <a:rPr lang="en-US" sz="2000" dirty="0" err="1" smtClean="0">
                          <a:latin typeface="+mn-lt"/>
                        </a:rPr>
                        <a:t>Desf</a:t>
                      </a:r>
                      <a:r>
                        <a:rPr lang="en-US" sz="2000" dirty="0" smtClean="0">
                          <a:latin typeface="+mn-lt"/>
                        </a:rPr>
                        <a:t>.</a:t>
                      </a:r>
                      <a:r>
                        <a:rPr lang="en-US" sz="2000" dirty="0" smtClean="0">
                          <a:cs typeface="Arial" pitchFamily="34" charset="0"/>
                        </a:rPr>
                        <a:t> </a:t>
                      </a:r>
                      <a:r>
                        <a:rPr lang="en-US" sz="2000" b="1" dirty="0" smtClean="0">
                          <a:cs typeface="Arial" pitchFamily="34" charset="0"/>
                        </a:rPr>
                        <a:t>(Fig. 1)</a:t>
                      </a:r>
                      <a:r>
                        <a:rPr lang="en-US" sz="2000" dirty="0" smtClean="0">
                          <a:cs typeface="Arial" pitchFamily="34" charset="0"/>
                        </a:rPr>
                        <a:t> is a shrub located principally in the North of Algeria, which is called "</a:t>
                      </a:r>
                      <a:r>
                        <a:rPr lang="en-US" sz="2000" dirty="0" err="1" smtClean="0">
                          <a:cs typeface="Arial" pitchFamily="34" charset="0"/>
                        </a:rPr>
                        <a:t>Tizgha</a:t>
                      </a:r>
                      <a:r>
                        <a:rPr lang="en-US" sz="2000" dirty="0" smtClean="0">
                          <a:cs typeface="Arial" pitchFamily="34" charset="0"/>
                        </a:rPr>
                        <a:t>". It has traditionally been used for diarrhea, abdominal </a:t>
                      </a:r>
                      <a:r>
                        <a:rPr lang="en-US" sz="2000" dirty="0" err="1" smtClean="0">
                          <a:cs typeface="Arial" pitchFamily="34" charset="0"/>
                        </a:rPr>
                        <a:t>colics</a:t>
                      </a:r>
                      <a:r>
                        <a:rPr lang="en-US" sz="2000" dirty="0" smtClean="0">
                          <a:cs typeface="Arial" pitchFamily="34" charset="0"/>
                        </a:rPr>
                        <a:t> and as digestive </a:t>
                      </a:r>
                      <a:r>
                        <a:rPr lang="en-US" sz="2000" b="1" dirty="0" smtClean="0">
                          <a:cs typeface="Arial" pitchFamily="34" charset="0"/>
                        </a:rPr>
                        <a:t>[2-4]</a:t>
                      </a:r>
                      <a:r>
                        <a:rPr lang="en-US" sz="2000" dirty="0" smtClean="0">
                          <a:cs typeface="Arial" pitchFamily="34" charset="0"/>
                        </a:rPr>
                        <a:t>.</a:t>
                      </a:r>
                      <a:endParaRPr lang="en-US" sz="2000" dirty="0" smtClean="0">
                        <a:latin typeface="+mn-lt"/>
                      </a:endParaRPr>
                    </a:p>
                    <a:p>
                      <a:pPr marL="6096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+mn-lt"/>
                        </a:rPr>
                        <a:t>In this work, the antioxidant and </a:t>
                      </a:r>
                      <a:r>
                        <a:rPr lang="en-US" sz="2000" dirty="0" err="1" smtClean="0">
                          <a:latin typeface="+mn-lt"/>
                        </a:rPr>
                        <a:t>AChE</a:t>
                      </a:r>
                      <a:r>
                        <a:rPr lang="en-US" sz="2000" dirty="0" smtClean="0">
                          <a:latin typeface="+mn-lt"/>
                        </a:rPr>
                        <a:t> inhibitory activities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of two extracts </a:t>
                      </a:r>
                      <a:r>
                        <a:rPr lang="en-US" sz="2000" dirty="0" smtClean="0">
                          <a:latin typeface="+mn-lt"/>
                        </a:rPr>
                        <a:t>prepared from </a:t>
                      </a:r>
                      <a:r>
                        <a:rPr lang="en-US" sz="2000" i="1" dirty="0" smtClean="0">
                          <a:latin typeface="+mn-lt"/>
                        </a:rPr>
                        <a:t>R. </a:t>
                      </a:r>
                      <a:r>
                        <a:rPr lang="en-US" sz="2000" i="1" dirty="0" err="1" smtClean="0">
                          <a:latin typeface="+mn-lt"/>
                        </a:rPr>
                        <a:t>pentaphylla</a:t>
                      </a:r>
                      <a:r>
                        <a:rPr lang="en-US" sz="2000" dirty="0" smtClean="0">
                          <a:latin typeface="+mn-lt"/>
                        </a:rPr>
                        <a:t> were evaluated. Moreover, the total phenolic, flavonoid and tannin contents were measured, highlighting the correlation between these bioactive compounds and biological activities.</a:t>
                      </a:r>
                    </a:p>
                    <a:p>
                      <a:pPr marL="609600" indent="-34290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6096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26670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26670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6096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2400" dirty="0">
                        <a:latin typeface="+mn-lt"/>
                      </a:endParaRPr>
                    </a:p>
                    <a:p>
                      <a:pPr marL="6096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2400" dirty="0">
                        <a:latin typeface="+mn-lt"/>
                      </a:endParaRPr>
                    </a:p>
                    <a:p>
                      <a:pPr marL="6096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2400" dirty="0" smtClean="0">
                        <a:latin typeface="+mn-lt"/>
                      </a:endParaRPr>
                    </a:p>
                    <a:p>
                      <a:pPr marL="6096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2400" dirty="0" smtClean="0">
                        <a:latin typeface="+mn-lt"/>
                      </a:endParaRPr>
                    </a:p>
                    <a:p>
                      <a:pPr marL="609600" indent="-34290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2400" dirty="0">
                        <a:latin typeface="+mn-lt"/>
                      </a:endParaRPr>
                    </a:p>
                    <a:p>
                      <a:pPr marL="609600" indent="-342900" algn="just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endParaRPr lang="fr-FR" sz="2400" dirty="0">
                        <a:latin typeface="+mn-lt"/>
                      </a:endParaRPr>
                    </a:p>
                    <a:p>
                      <a:pPr marL="26670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fr-FR" sz="24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976760"/>
                  </a:ext>
                </a:extLst>
              </a:tr>
            </a:tbl>
          </a:graphicData>
        </a:graphic>
      </p:graphicFrame>
      <p:graphicFrame>
        <p:nvGraphicFramePr>
          <p:cNvPr id="46" name="Tableau 11">
            <a:extLst>
              <a:ext uri="{FF2B5EF4-FFF2-40B4-BE49-F238E27FC236}">
                <a16:creationId xmlns:a16="http://schemas.microsoft.com/office/drawing/2014/main" id="{AF0AB0DB-BE58-4B37-B97F-1E0414CE9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862527"/>
              </p:ext>
            </p:extLst>
          </p:nvPr>
        </p:nvGraphicFramePr>
        <p:xfrm>
          <a:off x="250652" y="16721782"/>
          <a:ext cx="10295310" cy="2418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95310">
                  <a:extLst>
                    <a:ext uri="{9D8B030D-6E8A-4147-A177-3AD203B41FA5}">
                      <a16:colId xmlns:a16="http://schemas.microsoft.com/office/drawing/2014/main" val="4082281697"/>
                    </a:ext>
                  </a:extLst>
                </a:gridCol>
              </a:tblGrid>
              <a:tr h="564377">
                <a:tc>
                  <a:txBody>
                    <a:bodyPr/>
                    <a:lstStyle/>
                    <a:p>
                      <a:pPr marL="266700"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fr-FR" sz="4800" b="1" dirty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Objectives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34995"/>
                  </a:ext>
                </a:extLst>
              </a:tr>
              <a:tr h="1595863">
                <a:tc>
                  <a:txBody>
                    <a:bodyPr/>
                    <a:lstStyle/>
                    <a:p>
                      <a:pPr marL="609600" marR="0" lvl="0" indent="-342900" algn="just" defTabSz="311074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dirty="0" smtClean="0"/>
                    </a:p>
                    <a:p>
                      <a:pPr marL="609600" marR="0" lvl="0" indent="-342900" algn="just" defTabSz="311074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The </a:t>
                      </a:r>
                      <a:r>
                        <a:rPr lang="en-US" sz="2000" dirty="0" smtClean="0"/>
                        <a:t>objective </a:t>
                      </a:r>
                      <a:r>
                        <a:rPr lang="en-US" sz="2000" dirty="0" smtClean="0"/>
                        <a:t>of this work was to identify new natural sources of enzyme inhibition, might be functional in therapy of AD and also sources of natural antioxidants.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976760"/>
                  </a:ext>
                </a:extLst>
              </a:tr>
            </a:tbl>
          </a:graphicData>
        </a:graphic>
      </p:graphicFrame>
      <p:graphicFrame>
        <p:nvGraphicFramePr>
          <p:cNvPr id="49" name="Tableau 11">
            <a:extLst>
              <a:ext uri="{FF2B5EF4-FFF2-40B4-BE49-F238E27FC236}">
                <a16:creationId xmlns:a16="http://schemas.microsoft.com/office/drawing/2014/main" id="{B23306E6-12E9-48C1-A930-759D4CCA9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001977"/>
              </p:ext>
            </p:extLst>
          </p:nvPr>
        </p:nvGraphicFramePr>
        <p:xfrm>
          <a:off x="10837662" y="25434750"/>
          <a:ext cx="1029531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5310">
                  <a:extLst>
                    <a:ext uri="{9D8B030D-6E8A-4147-A177-3AD203B41FA5}">
                      <a16:colId xmlns:a16="http://schemas.microsoft.com/office/drawing/2014/main" val="408228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66700"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fr-FR" sz="4800" b="1" dirty="0" err="1">
                          <a:solidFill>
                            <a:schemeClr val="bg1"/>
                          </a:solidFill>
                          <a:cs typeface="Times New Roman" pitchFamily="18" charset="0"/>
                        </a:rPr>
                        <a:t>References</a:t>
                      </a:r>
                      <a:endParaRPr lang="fr-FR" sz="4800" b="1" dirty="0">
                        <a:solidFill>
                          <a:schemeClr val="bg1"/>
                        </a:solidFill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3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[1] </a:t>
                      </a:r>
                      <a:r>
                        <a:rPr lang="fr-FR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Goudjil</a:t>
                      </a:r>
                      <a:r>
                        <a:rPr lang="fr-F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R.; et al</a:t>
                      </a:r>
                      <a:r>
                        <a:rPr lang="fr-FR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20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</a:t>
                      </a:r>
                      <a:r>
                        <a:rPr lang="fr-FR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20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Bioact</a:t>
                      </a:r>
                      <a:r>
                        <a:rPr lang="fr-FR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20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Compd</a:t>
                      </a:r>
                      <a:r>
                        <a:rPr lang="fr-FR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F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r>
                        <a:rPr lang="fr-F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 1-12</a:t>
                      </a:r>
                      <a:r>
                        <a:rPr lang="fr-F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[2</a:t>
                      </a:r>
                      <a:r>
                        <a:rPr lang="fr-FR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lang="en-US" sz="20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Fadhil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H.;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Ital. J. Food Sci.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31(2), 224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3]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</a:t>
                      </a:r>
                      <a:r>
                        <a:rPr lang="en-US" sz="20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Abbouyi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A.;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Int. J. Green Pharm.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8(4), 242-251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2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[4] </a:t>
                      </a:r>
                      <a:r>
                        <a:rPr lang="en-US" sz="20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Ouhaddou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H.; et al. </a:t>
                      </a:r>
                      <a:r>
                        <a:rPr lang="fr-FR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</a:t>
                      </a:r>
                      <a:r>
                        <a:rPr lang="fr-FR" sz="20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</a:t>
                      </a:r>
                      <a:r>
                        <a:rPr lang="fr-FR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20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Biosci</a:t>
                      </a:r>
                      <a:r>
                        <a:rPr lang="fr-FR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 7707-7722</a:t>
                      </a:r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976760"/>
                  </a:ext>
                </a:extLst>
              </a:tr>
            </a:tbl>
          </a:graphicData>
        </a:graphic>
      </p:graphicFrame>
      <p:graphicFrame>
        <p:nvGraphicFramePr>
          <p:cNvPr id="50" name="Tableau 11">
            <a:extLst>
              <a:ext uri="{FF2B5EF4-FFF2-40B4-BE49-F238E27FC236}">
                <a16:creationId xmlns:a16="http://schemas.microsoft.com/office/drawing/2014/main" id="{EAF884DA-F072-4DB3-9A7A-7144A6DC1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114260"/>
              </p:ext>
            </p:extLst>
          </p:nvPr>
        </p:nvGraphicFramePr>
        <p:xfrm>
          <a:off x="10835828" y="21680378"/>
          <a:ext cx="10295310" cy="3610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5310">
                  <a:extLst>
                    <a:ext uri="{9D8B030D-6E8A-4147-A177-3AD203B41FA5}">
                      <a16:colId xmlns:a16="http://schemas.microsoft.com/office/drawing/2014/main" val="408228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66700"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fr-FR" sz="4800" b="1" dirty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Conclusion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3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2865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study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evaluated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vitro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biological activities and total levels of relevant bioactive compounds of extracts obtained from 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R.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pentaphylla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62865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extracts exhibited antioxidant and enzymatic inhibition properties and had high levels of total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phenolics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flavonoids and tannins, thus suggesting that they should be further explored as a source of bioactive compounds with application in, for example, the food and pharmaceutical industries.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976760"/>
                  </a:ext>
                </a:extLst>
              </a:tr>
            </a:tbl>
          </a:graphicData>
        </a:graphic>
      </p:graphicFrame>
      <p:graphicFrame>
        <p:nvGraphicFramePr>
          <p:cNvPr id="51" name="Tableau 11">
            <a:extLst>
              <a:ext uri="{FF2B5EF4-FFF2-40B4-BE49-F238E27FC236}">
                <a16:creationId xmlns:a16="http://schemas.microsoft.com/office/drawing/2014/main" id="{A5FD3AAA-B8DA-4ECF-98EB-79CC4A7F0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143618"/>
              </p:ext>
            </p:extLst>
          </p:nvPr>
        </p:nvGraphicFramePr>
        <p:xfrm>
          <a:off x="250652" y="19402743"/>
          <a:ext cx="10295310" cy="987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5310">
                  <a:extLst>
                    <a:ext uri="{9D8B030D-6E8A-4147-A177-3AD203B41FA5}">
                      <a16:colId xmlns:a16="http://schemas.microsoft.com/office/drawing/2014/main" val="408228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66700" indent="0"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4800" b="1" dirty="0" err="1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Methods</a:t>
                      </a:r>
                      <a:endParaRPr lang="fr-FR" sz="48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3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342900" algn="just" defTabSz="31107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976760"/>
                  </a:ext>
                </a:extLst>
              </a:tr>
            </a:tbl>
          </a:graphicData>
        </a:graphic>
      </p:graphicFrame>
      <p:graphicFrame>
        <p:nvGraphicFramePr>
          <p:cNvPr id="52" name="Tableau 11">
            <a:extLst>
              <a:ext uri="{FF2B5EF4-FFF2-40B4-BE49-F238E27FC236}">
                <a16:creationId xmlns:a16="http://schemas.microsoft.com/office/drawing/2014/main" id="{321C6A72-A3B3-4F63-8845-27D74EEAB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377480"/>
              </p:ext>
            </p:extLst>
          </p:nvPr>
        </p:nvGraphicFramePr>
        <p:xfrm>
          <a:off x="10837662" y="4911018"/>
          <a:ext cx="10295310" cy="1658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5310">
                  <a:extLst>
                    <a:ext uri="{9D8B030D-6E8A-4147-A177-3AD203B41FA5}">
                      <a16:colId xmlns:a16="http://schemas.microsoft.com/office/drawing/2014/main" val="4082281697"/>
                    </a:ext>
                  </a:extLst>
                </a:gridCol>
              </a:tblGrid>
              <a:tr h="793034">
                <a:tc>
                  <a:txBody>
                    <a:bodyPr/>
                    <a:lstStyle/>
                    <a:p>
                      <a:pPr marL="266700" algn="l">
                        <a:lnSpc>
                          <a:spcPct val="100000"/>
                        </a:lnSpc>
                      </a:pPr>
                      <a:r>
                        <a:rPr lang="en-US" sz="4800" b="1" dirty="0">
                          <a:latin typeface="+mn-lt"/>
                        </a:rPr>
                        <a:t>Results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34995"/>
                  </a:ext>
                </a:extLst>
              </a:tr>
              <a:tr h="1559633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 smtClean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 smtClean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 smtClean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 smtClean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 smtClean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 smtClean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 smtClean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 smtClean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 smtClean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 smtClean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 smtClean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240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97676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" t="6172" r="85365" b="63937"/>
          <a:stretch/>
        </p:blipFill>
        <p:spPr>
          <a:xfrm>
            <a:off x="-3472" y="1068"/>
            <a:ext cx="2613600" cy="261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4708" y="159942"/>
            <a:ext cx="19658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The 2nd International Electronic Conference on Foods - "Future Foods and Food Technologies for a Sustainable World"</a:t>
            </a:r>
            <a:endParaRPr lang="en-US" sz="2400" b="1" i="0" dirty="0">
              <a:solidFill>
                <a:schemeClr val="bg1"/>
              </a:solidFill>
              <a:effectLst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61"/>
          <a:stretch/>
        </p:blipFill>
        <p:spPr>
          <a:xfrm>
            <a:off x="3779444" y="11177166"/>
            <a:ext cx="3600000" cy="425316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979644" y="15641662"/>
            <a:ext cx="720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Fig. 1: </a:t>
            </a:r>
            <a:r>
              <a:rPr lang="en-US" sz="2000" dirty="0" smtClean="0"/>
              <a:t>Image </a:t>
            </a:r>
            <a:r>
              <a:rPr lang="en-US" sz="2000" dirty="0"/>
              <a:t>of </a:t>
            </a:r>
            <a:r>
              <a:rPr lang="en-US" sz="2000" i="1" dirty="0" smtClean="0"/>
              <a:t>R. </a:t>
            </a:r>
            <a:r>
              <a:rPr lang="en-US" sz="2000" i="1" dirty="0" err="1" smtClean="0"/>
              <a:t>pentaphylla</a:t>
            </a:r>
            <a:r>
              <a:rPr lang="en-US" sz="2000" i="1" dirty="0" smtClean="0"/>
              <a:t> </a:t>
            </a:r>
            <a:r>
              <a:rPr lang="en-US" sz="2000" dirty="0"/>
              <a:t>(Jacq.) </a:t>
            </a:r>
            <a:r>
              <a:rPr lang="en-US" sz="2000" dirty="0" err="1" smtClean="0"/>
              <a:t>Desf</a:t>
            </a:r>
            <a:r>
              <a:rPr lang="fr-FR" sz="2000" dirty="0" smtClean="0"/>
              <a:t>.</a:t>
            </a:r>
            <a:endParaRPr lang="en-US" sz="2000" dirty="0"/>
          </a:p>
        </p:txBody>
      </p:sp>
      <p:grpSp>
        <p:nvGrpSpPr>
          <p:cNvPr id="31" name="Groupe 100">
            <a:extLst>
              <a:ext uri="{FF2B5EF4-FFF2-40B4-BE49-F238E27FC236}">
                <a16:creationId xmlns:a16="http://schemas.microsoft.com/office/drawing/2014/main" id="{8E7F1574-023D-416F-8B31-3D64840C3B4A}"/>
              </a:ext>
            </a:extLst>
          </p:cNvPr>
          <p:cNvGrpSpPr/>
          <p:nvPr/>
        </p:nvGrpSpPr>
        <p:grpSpPr>
          <a:xfrm>
            <a:off x="3563020" y="20884945"/>
            <a:ext cx="4013240" cy="2533581"/>
            <a:chOff x="2628504" y="23905701"/>
            <a:chExt cx="4013240" cy="2533581"/>
          </a:xfrm>
        </p:grpSpPr>
        <p:sp>
          <p:nvSpPr>
            <p:cNvPr id="32" name="Text Box 36">
              <a:extLst>
                <a:ext uri="{FF2B5EF4-FFF2-40B4-BE49-F238E27FC236}">
                  <a16:creationId xmlns:a16="http://schemas.microsoft.com/office/drawing/2014/main" id="{8A576729-3C0F-45E1-8A35-6DF42EF1C3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8504" y="23905701"/>
              <a:ext cx="3778250" cy="3600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Plant extraction procedure</a:t>
              </a:r>
            </a:p>
          </p:txBody>
        </p:sp>
        <p:grpSp>
          <p:nvGrpSpPr>
            <p:cNvPr id="33" name="Groupe 104">
              <a:extLst>
                <a:ext uri="{FF2B5EF4-FFF2-40B4-BE49-F238E27FC236}">
                  <a16:creationId xmlns:a16="http://schemas.microsoft.com/office/drawing/2014/main" id="{0D2C7C7F-6416-4289-8C27-F834DBED709E}"/>
                </a:ext>
              </a:extLst>
            </p:cNvPr>
            <p:cNvGrpSpPr/>
            <p:nvPr/>
          </p:nvGrpSpPr>
          <p:grpSpPr>
            <a:xfrm>
              <a:off x="2632596" y="24555646"/>
              <a:ext cx="4009148" cy="1883636"/>
              <a:chOff x="2556496" y="24212995"/>
              <a:chExt cx="4009148" cy="1883636"/>
            </a:xfrm>
          </p:grpSpPr>
          <p:grpSp>
            <p:nvGrpSpPr>
              <p:cNvPr id="34" name="Group 6">
                <a:extLst>
                  <a:ext uri="{FF2B5EF4-FFF2-40B4-BE49-F238E27FC236}">
                    <a16:creationId xmlns:a16="http://schemas.microsoft.com/office/drawing/2014/main" id="{28577482-C436-4DC1-90C4-0C0C266EE3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89006" y="24577585"/>
                <a:ext cx="3576638" cy="1519046"/>
                <a:chOff x="4002" y="2547"/>
                <a:chExt cx="5633" cy="2392"/>
              </a:xfrm>
            </p:grpSpPr>
            <p:sp>
              <p:nvSpPr>
                <p:cNvPr id="39" name="Text Box 8">
                  <a:extLst>
                    <a:ext uri="{FF2B5EF4-FFF2-40B4-BE49-F238E27FC236}">
                      <a16:creationId xmlns:a16="http://schemas.microsoft.com/office/drawing/2014/main" id="{5F0CBD02-975C-42D1-9413-2BE61BACB8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667" y="2712"/>
                  <a:ext cx="2968" cy="105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Successive extraction </a:t>
                  </a: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with </a:t>
                  </a:r>
                  <a:r>
                    <a:rPr kumimoji="0" lang="en-US" sz="14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ethyl </a:t>
                  </a: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acetate</a:t>
                  </a:r>
                  <a:r>
                    <a:rPr kumimoji="0" lang="en-US" sz="1400" b="1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 and</a:t>
                  </a: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 </a:t>
                  </a:r>
                  <a:r>
                    <a:rPr kumimoji="0" lang="en-US" sz="14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methanol.</a:t>
                  </a:r>
                  <a:endParaRPr kumimoji="0" lang="fr-FR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</p:txBody>
            </p:sp>
            <p:cxnSp>
              <p:nvCxnSpPr>
                <p:cNvPr id="40" name="AutoShape 9">
                  <a:extLst>
                    <a:ext uri="{FF2B5EF4-FFF2-40B4-BE49-F238E27FC236}">
                      <a16:creationId xmlns:a16="http://schemas.microsoft.com/office/drawing/2014/main" id="{9613C7C2-A6C3-42A9-BCE8-1EFEF355CA7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278" y="2547"/>
                  <a:ext cx="0" cy="1366"/>
                </a:xfrm>
                <a:prstGeom prst="straightConnector1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41" name="Group 10">
                  <a:extLst>
                    <a:ext uri="{FF2B5EF4-FFF2-40B4-BE49-F238E27FC236}">
                      <a16:creationId xmlns:a16="http://schemas.microsoft.com/office/drawing/2014/main" id="{CCDF559C-2AAE-475E-A9EC-BE268CCEE37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93" y="3928"/>
                  <a:ext cx="3030" cy="555"/>
                  <a:chOff x="4793" y="3928"/>
                  <a:chExt cx="3030" cy="555"/>
                </a:xfrm>
              </p:grpSpPr>
              <p:cxnSp>
                <p:nvCxnSpPr>
                  <p:cNvPr id="57" name="AutoShape 11">
                    <a:extLst>
                      <a:ext uri="{FF2B5EF4-FFF2-40B4-BE49-F238E27FC236}">
                        <a16:creationId xmlns:a16="http://schemas.microsoft.com/office/drawing/2014/main" id="{1B015FC1-8CCF-41B2-B6A8-C885A794A192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793" y="3928"/>
                    <a:ext cx="0" cy="555"/>
                  </a:xfrm>
                  <a:prstGeom prst="straightConnector1">
                    <a:avLst/>
                  </a:prstGeom>
                  <a:ln>
                    <a:headEnd/>
                    <a:tailEnd type="triangle" w="med" len="med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AutoShape 12">
                    <a:extLst>
                      <a:ext uri="{FF2B5EF4-FFF2-40B4-BE49-F238E27FC236}">
                        <a16:creationId xmlns:a16="http://schemas.microsoft.com/office/drawing/2014/main" id="{8DB5B225-5D6F-4721-9588-A5FA62E83860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793" y="3928"/>
                    <a:ext cx="3030" cy="0"/>
                  </a:xfrm>
                  <a:prstGeom prst="straightConnector1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AutoShape 15">
                    <a:extLst>
                      <a:ext uri="{FF2B5EF4-FFF2-40B4-BE49-F238E27FC236}">
                        <a16:creationId xmlns:a16="http://schemas.microsoft.com/office/drawing/2014/main" id="{FCE5135C-90E0-4F1F-99E7-C97F9C5F7005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823" y="3928"/>
                    <a:ext cx="0" cy="555"/>
                  </a:xfrm>
                  <a:prstGeom prst="straightConnector1">
                    <a:avLst/>
                  </a:prstGeom>
                  <a:ln>
                    <a:headEnd/>
                    <a:tailEnd type="triangle" w="med" len="med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" name="Text Box 16">
                  <a:extLst>
                    <a:ext uri="{FF2B5EF4-FFF2-40B4-BE49-F238E27FC236}">
                      <a16:creationId xmlns:a16="http://schemas.microsoft.com/office/drawing/2014/main" id="{6E9F5B67-8497-4795-B74C-CB712BD32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02" y="4512"/>
                  <a:ext cx="4574" cy="42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en-US" sz="10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Palatino Linotype" pitchFamily="18" charset="0"/>
                      <a:cs typeface="Arial" pitchFamily="34" charset="0"/>
                    </a:rPr>
                    <a:t> </a:t>
                  </a:r>
                  <a:r>
                    <a:rPr lang="en-US" sz="1400" b="1" dirty="0" smtClean="0">
                      <a:solidFill>
                        <a:schemeClr val="tx1"/>
                      </a:solidFill>
                      <a:cs typeface="Arial" pitchFamily="34" charset="0"/>
                    </a:rPr>
                    <a:t>Ethyl </a:t>
                  </a:r>
                  <a:r>
                    <a:rPr lang="en-US" sz="1400" b="1" dirty="0">
                      <a:solidFill>
                        <a:schemeClr val="tx1"/>
                      </a:solidFill>
                      <a:cs typeface="Arial" pitchFamily="34" charset="0"/>
                    </a:rPr>
                    <a:t>acetate and </a:t>
                  </a:r>
                  <a:r>
                    <a:rPr lang="en-US" sz="1400" b="1" dirty="0" smtClean="0">
                      <a:solidFill>
                        <a:schemeClr val="tx1"/>
                      </a:solidFill>
                      <a:cs typeface="Arial" pitchFamily="34" charset="0"/>
                    </a:rPr>
                    <a:t>methanol extracts</a:t>
                  </a:r>
                  <a:endParaRPr kumimoji="0" lang="fr-FR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</p:txBody>
            </p:sp>
            <p:cxnSp>
              <p:nvCxnSpPr>
                <p:cNvPr id="43" name="AutoShape 17">
                  <a:extLst>
                    <a:ext uri="{FF2B5EF4-FFF2-40B4-BE49-F238E27FC236}">
                      <a16:creationId xmlns:a16="http://schemas.microsoft.com/office/drawing/2014/main" id="{7F0B7B5D-B769-443A-8BCC-2E3694731D8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6308" y="3223"/>
                  <a:ext cx="299" cy="0"/>
                </a:xfrm>
                <a:prstGeom prst="straightConnector1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Text Box 36">
                <a:extLst>
                  <a:ext uri="{FF2B5EF4-FFF2-40B4-BE49-F238E27FC236}">
                    <a16:creationId xmlns:a16="http://schemas.microsoft.com/office/drawing/2014/main" id="{B54139FE-FC6C-497B-B26B-B5531ECA5D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6496" y="24212995"/>
                <a:ext cx="3778250" cy="3600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 b="1" dirty="0"/>
                  <a:t>Dried leaf material of </a:t>
                </a:r>
                <a:r>
                  <a:rPr lang="en-US" sz="1600" b="1" i="1" dirty="0"/>
                  <a:t>R. </a:t>
                </a:r>
                <a:r>
                  <a:rPr lang="en-US" sz="1600" b="1" i="1" dirty="0" err="1" smtClean="0">
                    <a:cs typeface="Arial" panose="020B0604020202020204" pitchFamily="34" charset="0"/>
                  </a:rPr>
                  <a:t>pentaphylla</a:t>
                </a:r>
                <a:endParaRPr lang="fr-FR" sz="1600" b="1" dirty="0"/>
              </a:p>
            </p:txBody>
          </p:sp>
        </p:grpSp>
      </p:grpSp>
      <p:sp>
        <p:nvSpPr>
          <p:cNvPr id="109" name="Text Box 36">
            <a:extLst>
              <a:ext uri="{FF2B5EF4-FFF2-40B4-BE49-F238E27FC236}">
                <a16:creationId xmlns:a16="http://schemas.microsoft.com/office/drawing/2014/main" id="{8A576729-3C0F-45E1-8A35-6DF42EF1C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940" y="24426638"/>
            <a:ext cx="5256584" cy="360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Phytochemical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analysis </a:t>
            </a:r>
            <a:r>
              <a:rPr lang="en-US" sz="1600" b="1" dirty="0">
                <a:solidFill>
                  <a:schemeClr val="tx1"/>
                </a:solidFill>
                <a:cs typeface="Arial" pitchFamily="34" charset="0"/>
              </a:rPr>
              <a:t>and </a:t>
            </a:r>
            <a:r>
              <a:rPr lang="en-US" sz="1600" b="1" dirty="0" smtClean="0">
                <a:solidFill>
                  <a:schemeClr val="tx1"/>
                </a:solidFill>
                <a:cs typeface="Arial" pitchFamily="34" charset="0"/>
              </a:rPr>
              <a:t>bioactivity evaluation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13335" y="25141362"/>
            <a:ext cx="8146429" cy="3502482"/>
            <a:chOff x="2113335" y="24738380"/>
            <a:chExt cx="8146429" cy="3502482"/>
          </a:xfrm>
        </p:grpSpPr>
        <p:grpSp>
          <p:nvGrpSpPr>
            <p:cNvPr id="85" name="Groupe 121"/>
            <p:cNvGrpSpPr>
              <a:grpSpLocks noChangeAspect="1"/>
            </p:cNvGrpSpPr>
            <p:nvPr/>
          </p:nvGrpSpPr>
          <p:grpSpPr>
            <a:xfrm>
              <a:off x="2113335" y="24738380"/>
              <a:ext cx="8146429" cy="3502482"/>
              <a:chOff x="2611214" y="19529088"/>
              <a:chExt cx="12119634" cy="5210728"/>
            </a:xfrm>
          </p:grpSpPr>
          <p:grpSp>
            <p:nvGrpSpPr>
              <p:cNvPr id="89" name="Groupe 165"/>
              <p:cNvGrpSpPr/>
              <p:nvPr/>
            </p:nvGrpSpPr>
            <p:grpSpPr>
              <a:xfrm>
                <a:off x="2611214" y="19529088"/>
                <a:ext cx="12119634" cy="5210728"/>
                <a:chOff x="2611214" y="18268781"/>
                <a:chExt cx="12119634" cy="5210728"/>
              </a:xfrm>
            </p:grpSpPr>
            <p:sp>
              <p:nvSpPr>
                <p:cNvPr id="95" name="Rectangle à coins arrondis 128"/>
                <p:cNvSpPr/>
                <p:nvPr/>
              </p:nvSpPr>
              <p:spPr>
                <a:xfrm>
                  <a:off x="6297185" y="18268781"/>
                  <a:ext cx="2560000" cy="900268"/>
                </a:xfrm>
                <a:prstGeom prst="round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>
                      <a:solidFill>
                        <a:schemeClr val="tx1"/>
                      </a:solidFill>
                      <a:cs typeface="Times New Roman" pitchFamily="18" charset="0"/>
                    </a:rPr>
                    <a:t>Plant </a:t>
                  </a:r>
                  <a:r>
                    <a:rPr lang="fr-FR" sz="1200" dirty="0" err="1">
                      <a:solidFill>
                        <a:schemeClr val="tx1"/>
                      </a:solidFill>
                      <a:cs typeface="Times New Roman" pitchFamily="18" charset="0"/>
                    </a:rPr>
                    <a:t>extracts</a:t>
                  </a:r>
                  <a:r>
                    <a:rPr lang="fr-FR" sz="1200" dirty="0">
                      <a:solidFill>
                        <a:schemeClr val="tx1"/>
                      </a:solidFill>
                      <a:cs typeface="Times New Roman" pitchFamily="18" charset="0"/>
                    </a:rPr>
                    <a:t> </a:t>
                  </a:r>
                </a:p>
              </p:txBody>
            </p:sp>
            <p:sp>
              <p:nvSpPr>
                <p:cNvPr id="97" name="Rectangle à coins arrondis 130"/>
                <p:cNvSpPr/>
                <p:nvPr/>
              </p:nvSpPr>
              <p:spPr>
                <a:xfrm>
                  <a:off x="8641160" y="20635661"/>
                  <a:ext cx="6089688" cy="1561587"/>
                </a:xfrm>
                <a:prstGeom prst="round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/>
                    <a:t>Antioxidant activities: Total </a:t>
                  </a:r>
                  <a:r>
                    <a:rPr lang="en-US" sz="1200" dirty="0" smtClean="0"/>
                    <a:t>antioxidant capacity </a:t>
                  </a:r>
                  <a:r>
                    <a:rPr lang="en-US" sz="1200" dirty="0"/>
                    <a:t>(TAC</a:t>
                  </a:r>
                  <a:r>
                    <a:rPr lang="en-US" sz="1200" dirty="0" smtClean="0"/>
                    <a:t>), </a:t>
                  </a:r>
                  <a:r>
                    <a:rPr lang="en-US" sz="1200" dirty="0"/>
                    <a:t>1,1-diphenyl-2-picrylhydrazyl (DPPH) radical </a:t>
                  </a:r>
                  <a:r>
                    <a:rPr lang="en-US" sz="1200" dirty="0" smtClean="0"/>
                    <a:t>scavenging, metal-chelating activity (</a:t>
                  </a:r>
                  <a:r>
                    <a:rPr lang="en-US" sz="1200" dirty="0" err="1" smtClean="0"/>
                    <a:t>ChA</a:t>
                  </a:r>
                  <a:r>
                    <a:rPr lang="en-US" sz="1200" dirty="0" smtClean="0"/>
                    <a:t>), </a:t>
                  </a:r>
                  <a:r>
                    <a:rPr lang="en-US" sz="1200" dirty="0"/>
                    <a:t>ferric reducing antioxidant power (</a:t>
                  </a:r>
                  <a:r>
                    <a:rPr lang="en-US" sz="1200" dirty="0" smtClean="0"/>
                    <a:t>FRAP) and </a:t>
                  </a:r>
                  <a:r>
                    <a:rPr lang="en-US" sz="1200" dirty="0"/>
                    <a:t>reducing power activity </a:t>
                  </a:r>
                  <a:r>
                    <a:rPr lang="en-US" sz="1200" dirty="0" smtClean="0"/>
                    <a:t>(RPA)</a:t>
                  </a:r>
                  <a:r>
                    <a:rPr lang="fr-FR" sz="1200" dirty="0" smtClean="0">
                      <a:solidFill>
                        <a:schemeClr val="tx1"/>
                      </a:solidFill>
                      <a:cs typeface="Times New Roman" pitchFamily="18" charset="0"/>
                    </a:rPr>
                    <a:t>.</a:t>
                  </a:r>
                  <a:r>
                    <a:rPr lang="fr-FR" sz="1200" b="1" dirty="0" smtClean="0">
                      <a:solidFill>
                        <a:schemeClr val="tx1"/>
                      </a:solidFill>
                      <a:cs typeface="Times New Roman" pitchFamily="18" charset="0"/>
                    </a:rPr>
                    <a:t> </a:t>
                  </a:r>
                  <a:endParaRPr lang="fr-FR" sz="1200" b="1" dirty="0">
                    <a:solidFill>
                      <a:schemeClr val="tx1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98" name="Rectangle à coins arrondis 132"/>
                <p:cNvSpPr/>
                <p:nvPr/>
              </p:nvSpPr>
              <p:spPr>
                <a:xfrm>
                  <a:off x="2626749" y="20628152"/>
                  <a:ext cx="3840000" cy="1672949"/>
                </a:xfrm>
                <a:prstGeom prst="round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en-US" sz="1200" dirty="0"/>
                    <a:t>- Total phenolic content</a:t>
                  </a:r>
                  <a:endParaRPr lang="fr-FR" sz="1200" dirty="0"/>
                </a:p>
                <a:p>
                  <a:r>
                    <a:rPr lang="en-US" sz="1200" dirty="0"/>
                    <a:t>- Total flavonoid content</a:t>
                  </a:r>
                  <a:endParaRPr lang="fr-FR" sz="1200" dirty="0"/>
                </a:p>
                <a:p>
                  <a:r>
                    <a:rPr lang="en-US" sz="1200" dirty="0"/>
                    <a:t>- Total condensed </a:t>
                  </a:r>
                  <a:r>
                    <a:rPr lang="en-US" sz="1200" dirty="0" smtClean="0"/>
                    <a:t>tannin </a:t>
                  </a:r>
                  <a:r>
                    <a:rPr lang="en-US" sz="1200" dirty="0"/>
                    <a:t>content </a:t>
                  </a:r>
                  <a:endParaRPr lang="fr-FR" sz="1200" dirty="0"/>
                </a:p>
                <a:p>
                  <a:r>
                    <a:rPr lang="en-US" sz="1200" dirty="0"/>
                    <a:t>- Total </a:t>
                  </a:r>
                  <a:r>
                    <a:rPr lang="en-US" sz="1200" dirty="0" err="1" smtClean="0"/>
                    <a:t>hydrolyzable</a:t>
                  </a:r>
                  <a:r>
                    <a:rPr lang="en-US" sz="1200" dirty="0" smtClean="0"/>
                    <a:t> </a:t>
                  </a:r>
                  <a:r>
                    <a:rPr lang="en-US" sz="1200" dirty="0" smtClean="0"/>
                    <a:t>tannin </a:t>
                  </a:r>
                  <a:r>
                    <a:rPr lang="en-US" sz="1200" dirty="0"/>
                    <a:t>content</a:t>
                  </a:r>
                  <a:endParaRPr lang="fr-FR" sz="1200" dirty="0"/>
                </a:p>
              </p:txBody>
            </p:sp>
            <p:sp>
              <p:nvSpPr>
                <p:cNvPr id="99" name="Rectangle à coins arrondis 133"/>
                <p:cNvSpPr/>
                <p:nvPr/>
              </p:nvSpPr>
              <p:spPr>
                <a:xfrm>
                  <a:off x="2611214" y="22579241"/>
                  <a:ext cx="3840000" cy="900268"/>
                </a:xfrm>
                <a:prstGeom prst="round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smtClean="0">
                      <a:solidFill>
                        <a:schemeClr val="tx1"/>
                      </a:solidFill>
                      <a:cs typeface="Times New Roman" pitchFamily="18" charset="0"/>
                    </a:rPr>
                    <a:t>TLC </a:t>
                  </a:r>
                  <a:r>
                    <a:rPr lang="fr-FR" sz="1200" dirty="0" err="1">
                      <a:solidFill>
                        <a:schemeClr val="tx1"/>
                      </a:solidFill>
                      <a:cs typeface="Times New Roman" pitchFamily="18" charset="0"/>
                    </a:rPr>
                    <a:t>analysis</a:t>
                  </a:r>
                  <a:endParaRPr lang="fr-FR" sz="1200" dirty="0">
                    <a:solidFill>
                      <a:schemeClr val="tx1"/>
                    </a:solidFill>
                    <a:cs typeface="Times New Roman" pitchFamily="18" charset="0"/>
                  </a:endParaRPr>
                </a:p>
              </p:txBody>
            </p:sp>
            <p:cxnSp>
              <p:nvCxnSpPr>
                <p:cNvPr id="103" name="Connecteur droit 137"/>
                <p:cNvCxnSpPr/>
                <p:nvPr/>
              </p:nvCxnSpPr>
              <p:spPr>
                <a:xfrm flipH="1">
                  <a:off x="7203952" y="19194377"/>
                  <a:ext cx="27936" cy="3814108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04" name="Connecteur droit 140"/>
                <p:cNvCxnSpPr/>
                <p:nvPr/>
              </p:nvCxnSpPr>
              <p:spPr>
                <a:xfrm flipH="1">
                  <a:off x="7887350" y="19194375"/>
                  <a:ext cx="33730" cy="379528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05" name="Connecteur droit 142"/>
                <p:cNvCxnSpPr/>
                <p:nvPr/>
              </p:nvCxnSpPr>
              <p:spPr>
                <a:xfrm>
                  <a:off x="6480918" y="23008486"/>
                  <a:ext cx="723034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06" name="Connecteur droit 143"/>
                <p:cNvCxnSpPr/>
                <p:nvPr/>
              </p:nvCxnSpPr>
              <p:spPr>
                <a:xfrm>
                  <a:off x="6480918" y="21444077"/>
                  <a:ext cx="723034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08" name="Connecteur droit 145"/>
                <p:cNvCxnSpPr/>
                <p:nvPr/>
              </p:nvCxnSpPr>
              <p:spPr>
                <a:xfrm>
                  <a:off x="7921078" y="21447352"/>
                  <a:ext cx="728389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90" name="Rectangle à coins arrondis 123"/>
              <p:cNvSpPr/>
              <p:nvPr/>
            </p:nvSpPr>
            <p:spPr>
              <a:xfrm>
                <a:off x="10788088" y="19922325"/>
                <a:ext cx="1800201" cy="720079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err="1">
                    <a:solidFill>
                      <a:schemeClr val="tx1"/>
                    </a:solidFill>
                    <a:cs typeface="Times New Roman" pitchFamily="18" charset="0"/>
                  </a:rPr>
                  <a:t>Bioactivity</a:t>
                </a:r>
                <a:endParaRPr lang="fr-FR" sz="1200" dirty="0">
                  <a:solidFill>
                    <a:schemeClr val="tx1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91" name="Rectangle à coins arrondis 124"/>
              <p:cNvSpPr/>
              <p:nvPr/>
            </p:nvSpPr>
            <p:spPr>
              <a:xfrm>
                <a:off x="3589537" y="19922324"/>
                <a:ext cx="1952360" cy="720079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err="1">
                    <a:solidFill>
                      <a:schemeClr val="tx1"/>
                    </a:solidFill>
                    <a:cs typeface="Times New Roman" pitchFamily="18" charset="0"/>
                  </a:rPr>
                  <a:t>Phytochemistry</a:t>
                </a:r>
                <a:endParaRPr lang="fr-FR" sz="1200" dirty="0">
                  <a:solidFill>
                    <a:schemeClr val="tx1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92" name="Flèche droite 125"/>
              <p:cNvSpPr/>
              <p:nvPr/>
            </p:nvSpPr>
            <p:spPr>
              <a:xfrm rot="5400000" flipV="1">
                <a:off x="4248672" y="20851356"/>
                <a:ext cx="612068" cy="468053"/>
              </a:xfrm>
              <a:prstGeom prst="righ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sz="1200"/>
              </a:p>
            </p:txBody>
          </p:sp>
          <p:sp>
            <p:nvSpPr>
              <p:cNvPr id="93" name="Flèche droite 126"/>
              <p:cNvSpPr/>
              <p:nvPr/>
            </p:nvSpPr>
            <p:spPr>
              <a:xfrm rot="5400000" flipV="1">
                <a:off x="11377119" y="20851357"/>
                <a:ext cx="612068" cy="468053"/>
              </a:xfrm>
              <a:prstGeom prst="righ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sz="1200"/>
              </a:p>
            </p:txBody>
          </p:sp>
        </p:grpSp>
        <p:cxnSp>
          <p:nvCxnSpPr>
            <p:cNvPr id="110" name="Connecteur droit 145"/>
            <p:cNvCxnSpPr/>
            <p:nvPr/>
          </p:nvCxnSpPr>
          <p:spPr>
            <a:xfrm>
              <a:off x="5651252" y="27911597"/>
              <a:ext cx="48960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11" name="Rectangle à coins arrondis 129"/>
            <p:cNvSpPr/>
            <p:nvPr/>
          </p:nvSpPr>
          <p:spPr>
            <a:xfrm>
              <a:off x="6155308" y="27624056"/>
              <a:ext cx="4093293" cy="605130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err="1" smtClean="0">
                  <a:solidFill>
                    <a:schemeClr val="tx1"/>
                  </a:solidFill>
                  <a:cs typeface="Times New Roman" pitchFamily="18" charset="0"/>
                </a:rPr>
                <a:t>AChE</a:t>
              </a:r>
              <a:r>
                <a:rPr lang="fr-FR" sz="1200" dirty="0" smtClean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fr-FR" sz="1200" dirty="0" err="1" smtClean="0">
                  <a:solidFill>
                    <a:schemeClr val="tx1"/>
                  </a:solidFill>
                  <a:cs typeface="Times New Roman" pitchFamily="18" charset="0"/>
                </a:rPr>
                <a:t>inhibitory</a:t>
              </a:r>
              <a:r>
                <a:rPr lang="fr-FR" sz="1200" dirty="0" smtClean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fr-FR" sz="1200" dirty="0" err="1">
                  <a:solidFill>
                    <a:schemeClr val="tx1"/>
                  </a:solidFill>
                  <a:cs typeface="Times New Roman" pitchFamily="18" charset="0"/>
                </a:rPr>
                <a:t>activity</a:t>
              </a:r>
              <a:r>
                <a:rPr lang="fr-FR" sz="1200" dirty="0">
                  <a:solidFill>
                    <a:schemeClr val="tx1"/>
                  </a:solidFill>
                  <a:cs typeface="Times New Roman" pitchFamily="18" charset="0"/>
                </a:rPr>
                <a:t> by </a:t>
              </a:r>
              <a:r>
                <a:rPr lang="fr-FR" sz="1200" dirty="0" err="1" smtClean="0">
                  <a:solidFill>
                    <a:schemeClr val="tx1"/>
                  </a:solidFill>
                  <a:cs typeface="Times New Roman" pitchFamily="18" charset="0"/>
                </a:rPr>
                <a:t>microplate</a:t>
              </a:r>
              <a:r>
                <a:rPr lang="fr-FR" sz="1200" dirty="0" smtClean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fr-FR" sz="1200" dirty="0" err="1" smtClean="0">
                  <a:solidFill>
                    <a:schemeClr val="tx1"/>
                  </a:solidFill>
                  <a:cs typeface="Times New Roman" pitchFamily="18" charset="0"/>
                </a:rPr>
                <a:t>assay</a:t>
              </a:r>
              <a:endParaRPr lang="fr-FR" sz="12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898724" y="23956490"/>
            <a:ext cx="9000000" cy="0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diamond" w="med" len="med"/>
            <a:tailEnd type="diamond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858445"/>
              </p:ext>
            </p:extLst>
          </p:nvPr>
        </p:nvGraphicFramePr>
        <p:xfrm>
          <a:off x="10979843" y="13026241"/>
          <a:ext cx="10009112" cy="1391285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989547">
                  <a:extLst>
                    <a:ext uri="{9D8B030D-6E8A-4147-A177-3AD203B41FA5}">
                      <a16:colId xmlns:a16="http://schemas.microsoft.com/office/drawing/2014/main" val="445515292"/>
                    </a:ext>
                  </a:extLst>
                </a:gridCol>
                <a:gridCol w="1077253">
                  <a:extLst>
                    <a:ext uri="{9D8B030D-6E8A-4147-A177-3AD203B41FA5}">
                      <a16:colId xmlns:a16="http://schemas.microsoft.com/office/drawing/2014/main" val="316367903"/>
                    </a:ext>
                  </a:extLst>
                </a:gridCol>
                <a:gridCol w="1795426">
                  <a:extLst>
                    <a:ext uri="{9D8B030D-6E8A-4147-A177-3AD203B41FA5}">
                      <a16:colId xmlns:a16="http://schemas.microsoft.com/office/drawing/2014/main" val="1009538596"/>
                    </a:ext>
                  </a:extLst>
                </a:gridCol>
                <a:gridCol w="1675730">
                  <a:extLst>
                    <a:ext uri="{9D8B030D-6E8A-4147-A177-3AD203B41FA5}">
                      <a16:colId xmlns:a16="http://schemas.microsoft.com/office/drawing/2014/main" val="4173381067"/>
                    </a:ext>
                  </a:extLst>
                </a:gridCol>
                <a:gridCol w="1675730">
                  <a:extLst>
                    <a:ext uri="{9D8B030D-6E8A-4147-A177-3AD203B41FA5}">
                      <a16:colId xmlns:a16="http://schemas.microsoft.com/office/drawing/2014/main" val="34419543"/>
                    </a:ext>
                  </a:extLst>
                </a:gridCol>
                <a:gridCol w="1795426">
                  <a:extLst>
                    <a:ext uri="{9D8B030D-6E8A-4147-A177-3AD203B41FA5}">
                      <a16:colId xmlns:a16="http://schemas.microsoft.com/office/drawing/2014/main" val="4263050237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Extract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Yield </a:t>
                      </a: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(%)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TPC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(mg GAE/g DE)</a:t>
                      </a:r>
                      <a:r>
                        <a:rPr lang="fr-FR" sz="2000" baseline="30000" dirty="0">
                          <a:effectLst/>
                        </a:rPr>
                        <a:t>A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TFC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(mg CE/g DE)</a:t>
                      </a:r>
                      <a:r>
                        <a:rPr lang="fr-FR" sz="2000" baseline="30000" dirty="0">
                          <a:effectLst/>
                        </a:rPr>
                        <a:t>A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TCTC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(mg CE/g DE)</a:t>
                      </a:r>
                      <a:r>
                        <a:rPr lang="fr-FR" sz="2000" baseline="30000" dirty="0">
                          <a:effectLst/>
                        </a:rPr>
                        <a:t>A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THTC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(mg TAE/g DE)</a:t>
                      </a:r>
                      <a:r>
                        <a:rPr lang="fr-FR" sz="2000" baseline="30000" dirty="0">
                          <a:effectLst/>
                        </a:rPr>
                        <a:t>A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73148401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 err="1">
                          <a:effectLst/>
                        </a:rPr>
                        <a:t>Ethyl</a:t>
                      </a:r>
                      <a:r>
                        <a:rPr lang="fr-FR" sz="2000" dirty="0">
                          <a:effectLst/>
                        </a:rPr>
                        <a:t> </a:t>
                      </a:r>
                      <a:r>
                        <a:rPr lang="fr-FR" sz="2000" dirty="0" err="1">
                          <a:effectLst/>
                        </a:rPr>
                        <a:t>acetate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</a:rPr>
                        <a:t>2.77</a:t>
                      </a:r>
                      <a:endParaRPr lang="fr-F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</a:rPr>
                        <a:t>135.12±5.26</a:t>
                      </a:r>
                      <a:r>
                        <a:rPr lang="fr-FR" sz="2000" baseline="30000">
                          <a:effectLst/>
                        </a:rPr>
                        <a:t>a</a:t>
                      </a:r>
                      <a:endParaRPr lang="fr-F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36.26±1.77</a:t>
                      </a:r>
                      <a:r>
                        <a:rPr lang="fr-FR" sz="2000" baseline="30000" dirty="0">
                          <a:effectLst/>
                        </a:rPr>
                        <a:t>a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7.91</a:t>
                      </a:r>
                      <a:r>
                        <a:rPr lang="en-US" sz="2000" dirty="0">
                          <a:effectLst/>
                        </a:rPr>
                        <a:t>±0.61</a:t>
                      </a:r>
                      <a:r>
                        <a:rPr lang="en-US" sz="2000" baseline="30000" dirty="0">
                          <a:effectLst/>
                        </a:rPr>
                        <a:t>a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898.64</a:t>
                      </a:r>
                      <a:r>
                        <a:rPr lang="en-US" sz="2000" dirty="0">
                          <a:effectLst/>
                        </a:rPr>
                        <a:t>±26.56</a:t>
                      </a:r>
                      <a:r>
                        <a:rPr lang="en-US" sz="2000" baseline="30000" dirty="0">
                          <a:effectLst/>
                        </a:rPr>
                        <a:t>a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235215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Methanol</a:t>
                      </a:r>
                      <a:endParaRPr lang="fr-F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15.16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195.69±4.20</a:t>
                      </a:r>
                      <a:r>
                        <a:rPr lang="fr-FR" sz="2000" baseline="30000" dirty="0">
                          <a:effectLst/>
                        </a:rPr>
                        <a:t>b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</a:rPr>
                        <a:t>32.57±1.21</a:t>
                      </a:r>
                      <a:r>
                        <a:rPr lang="fr-FR" sz="2000" baseline="30000">
                          <a:effectLst/>
                        </a:rPr>
                        <a:t>b</a:t>
                      </a:r>
                      <a:endParaRPr lang="fr-F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32.79±1.52</a:t>
                      </a:r>
                      <a:r>
                        <a:rPr lang="en-US" sz="2000" baseline="30000" dirty="0">
                          <a:effectLst/>
                        </a:rPr>
                        <a:t>b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380.99±12.78</a:t>
                      </a:r>
                      <a:r>
                        <a:rPr lang="en-US" sz="2000" baseline="30000" dirty="0">
                          <a:effectLst/>
                        </a:rPr>
                        <a:t>b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468272624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979843" y="14417526"/>
            <a:ext cx="10009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baseline="30000" dirty="0"/>
              <a:t>A</a:t>
            </a:r>
            <a:r>
              <a:rPr lang="en-US" sz="1200" b="1" dirty="0"/>
              <a:t> Standard error of the mean of three assays</a:t>
            </a:r>
            <a:r>
              <a:rPr lang="en-US" sz="1200" b="1" dirty="0" smtClean="0"/>
              <a:t>.</a:t>
            </a:r>
          </a:p>
          <a:p>
            <a:pPr algn="just"/>
            <a:r>
              <a:rPr lang="en-US" sz="1200" b="1" baseline="30000" dirty="0" smtClean="0"/>
              <a:t>a-b</a:t>
            </a:r>
            <a:r>
              <a:rPr lang="en-US" sz="1200" b="1" dirty="0" smtClean="0"/>
              <a:t> </a:t>
            </a:r>
            <a:r>
              <a:rPr lang="en-US" sz="1200" b="1" dirty="0"/>
              <a:t>Differences within columns (samples not connected by the same letter are statistically different at </a:t>
            </a:r>
            <a:r>
              <a:rPr lang="en-US" sz="1200" b="1" i="1" dirty="0"/>
              <a:t>p</a:t>
            </a:r>
            <a:r>
              <a:rPr lang="en-US" sz="1200" b="1" dirty="0"/>
              <a:t> &lt; 0.05 as determined by Tukey and Student-Newman-</a:t>
            </a:r>
            <a:r>
              <a:rPr lang="en-US" sz="1200" b="1" dirty="0" err="1"/>
              <a:t>Keul’s</a:t>
            </a:r>
            <a:r>
              <a:rPr lang="en-US" sz="1200" b="1" dirty="0"/>
              <a:t> multiple range tests</a:t>
            </a:r>
            <a:r>
              <a:rPr lang="en-US" sz="1200" b="1" dirty="0" smtClean="0"/>
              <a:t>).</a:t>
            </a:r>
          </a:p>
          <a:p>
            <a:pPr algn="just"/>
            <a:r>
              <a:rPr lang="en-US" sz="1200" b="1" dirty="0" smtClean="0"/>
              <a:t>TPC </a:t>
            </a:r>
            <a:r>
              <a:rPr lang="en-US" sz="1200" b="1" dirty="0"/>
              <a:t>= Total Phenolic Content, TFC = Total Flavonoids Content, TCTC = Total Condensed Tannins Content, THTC = Total </a:t>
            </a:r>
            <a:r>
              <a:rPr lang="en-US" sz="1200" b="1" dirty="0" err="1" smtClean="0"/>
              <a:t>Hydrolyzable</a:t>
            </a:r>
            <a:r>
              <a:rPr lang="en-US" sz="1200" b="1" dirty="0" smtClean="0"/>
              <a:t> </a:t>
            </a:r>
            <a:r>
              <a:rPr lang="en-US" sz="1200" b="1" dirty="0"/>
              <a:t>Tannins Content</a:t>
            </a:r>
            <a:r>
              <a:rPr lang="en-US" sz="1200" b="1" dirty="0" smtClean="0"/>
              <a:t>.</a:t>
            </a:r>
            <a:endParaRPr lang="fr-FR" sz="1200" b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940168"/>
              </p:ext>
            </p:extLst>
          </p:nvPr>
        </p:nvGraphicFramePr>
        <p:xfrm>
          <a:off x="11642774" y="6688600"/>
          <a:ext cx="8568952" cy="4848606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656183">
                  <a:extLst>
                    <a:ext uri="{9D8B030D-6E8A-4147-A177-3AD203B41FA5}">
                      <a16:colId xmlns:a16="http://schemas.microsoft.com/office/drawing/2014/main" val="153917141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16268869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368042462"/>
                    </a:ext>
                  </a:extLst>
                </a:gridCol>
                <a:gridCol w="1872209">
                  <a:extLst>
                    <a:ext uri="{9D8B030D-6E8A-4147-A177-3AD203B41FA5}">
                      <a16:colId xmlns:a16="http://schemas.microsoft.com/office/drawing/2014/main" val="468989311"/>
                    </a:ext>
                  </a:extLst>
                </a:gridCol>
              </a:tblGrid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Extract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Phenolic acids</a:t>
                      </a:r>
                      <a:endParaRPr lang="fr-F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Flavonoids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Anthraquinones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1754972"/>
                  </a:ext>
                </a:extLst>
              </a:tr>
              <a:tr h="13699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Ethyl acetate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Caffeic</a:t>
                      </a:r>
                      <a:r>
                        <a:rPr lang="en-US" sz="2000" dirty="0">
                          <a:effectLst/>
                        </a:rPr>
                        <a:t> acid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Gallic acid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Kaempferol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Naringin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Quercetin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Astragalin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Isoquercitrin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Apigenin-7-</a:t>
                      </a:r>
                      <a:r>
                        <a:rPr lang="fr-FR" sz="2000" i="1" dirty="0" smtClean="0">
                          <a:effectLst/>
                        </a:rPr>
                        <a:t>O</a:t>
                      </a:r>
                      <a:r>
                        <a:rPr lang="fr-FR" sz="2000" dirty="0" smtClean="0">
                          <a:effectLst/>
                        </a:rPr>
                        <a:t>-glucoside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Hyperoside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Chrysophanol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444780"/>
                  </a:ext>
                </a:extLst>
              </a:tr>
              <a:tr h="13699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Methanol</a:t>
                      </a:r>
                      <a:endParaRPr lang="fr-F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Chlorogenic acid</a:t>
                      </a:r>
                      <a:endParaRPr lang="fr-FR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Gallic acid</a:t>
                      </a:r>
                      <a:endParaRPr lang="fr-F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Quercetin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Astragalin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Isoquercitrin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Apigenin-7-</a:t>
                      </a:r>
                      <a:r>
                        <a:rPr lang="fr-FR" sz="2000" i="1" dirty="0" smtClean="0">
                          <a:effectLst/>
                        </a:rPr>
                        <a:t>O</a:t>
                      </a:r>
                      <a:r>
                        <a:rPr lang="fr-FR" sz="2000" dirty="0" smtClean="0">
                          <a:effectLst/>
                        </a:rPr>
                        <a:t>-glucoside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Hyperoside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Quercetin-3-</a:t>
                      </a:r>
                      <a:r>
                        <a:rPr lang="en-US" sz="2000" i="1" dirty="0">
                          <a:effectLst/>
                        </a:rPr>
                        <a:t>O</a:t>
                      </a:r>
                      <a:r>
                        <a:rPr lang="en-US" sz="2000" dirty="0">
                          <a:effectLst/>
                        </a:rPr>
                        <a:t>-glucuronide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Rutin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4332827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804434"/>
              </p:ext>
            </p:extLst>
          </p:nvPr>
        </p:nvGraphicFramePr>
        <p:xfrm>
          <a:off x="10909669" y="16665423"/>
          <a:ext cx="10151295" cy="250463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38327">
                  <a:extLst>
                    <a:ext uri="{9D8B030D-6E8A-4147-A177-3AD203B41FA5}">
                      <a16:colId xmlns:a16="http://schemas.microsoft.com/office/drawing/2014/main" val="357480166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086101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208215198"/>
                    </a:ext>
                  </a:extLst>
                </a:gridCol>
                <a:gridCol w="1626109">
                  <a:extLst>
                    <a:ext uri="{9D8B030D-6E8A-4147-A177-3AD203B41FA5}">
                      <a16:colId xmlns:a16="http://schemas.microsoft.com/office/drawing/2014/main" val="870993963"/>
                    </a:ext>
                  </a:extLst>
                </a:gridCol>
                <a:gridCol w="1450185">
                  <a:extLst>
                    <a:ext uri="{9D8B030D-6E8A-4147-A177-3AD203B41FA5}">
                      <a16:colId xmlns:a16="http://schemas.microsoft.com/office/drawing/2014/main" val="2198440612"/>
                    </a:ext>
                  </a:extLst>
                </a:gridCol>
                <a:gridCol w="1450185">
                  <a:extLst>
                    <a:ext uri="{9D8B030D-6E8A-4147-A177-3AD203B41FA5}">
                      <a16:colId xmlns:a16="http://schemas.microsoft.com/office/drawing/2014/main" val="969950367"/>
                    </a:ext>
                  </a:extLst>
                </a:gridCol>
                <a:gridCol w="1450185">
                  <a:extLst>
                    <a:ext uri="{9D8B030D-6E8A-4147-A177-3AD203B41FA5}">
                      <a16:colId xmlns:a16="http://schemas.microsoft.com/office/drawing/2014/main" val="10748159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Extract </a:t>
                      </a:r>
                      <a:r>
                        <a:rPr lang="en-US" sz="1600" dirty="0">
                          <a:effectLst/>
                        </a:rPr>
                        <a:t>or </a:t>
                      </a:r>
                      <a:r>
                        <a:rPr lang="en-US" sz="1600" dirty="0" smtClean="0">
                          <a:effectLst/>
                        </a:rPr>
                        <a:t>standard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TAC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(mg AAE/g </a:t>
                      </a:r>
                      <a:r>
                        <a:rPr lang="fr-FR" sz="1600" dirty="0" smtClean="0">
                          <a:effectLst/>
                        </a:rPr>
                        <a:t>DE)</a:t>
                      </a:r>
                      <a:r>
                        <a:rPr lang="en-US" sz="1600" baseline="30000" dirty="0" smtClean="0">
                          <a:effectLst/>
                        </a:rPr>
                        <a:t>B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DPPH 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(µg/mL)</a:t>
                      </a:r>
                      <a:r>
                        <a:rPr lang="en-US" sz="1600" baseline="30000" dirty="0">
                          <a:effectLst/>
                        </a:rPr>
                        <a:t>B,C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ChA </a:t>
                      </a:r>
                      <a:endParaRPr lang="fr-FR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(µg/mL)</a:t>
                      </a:r>
                      <a:r>
                        <a:rPr lang="en-US" sz="1600" baseline="30000">
                          <a:effectLst/>
                        </a:rPr>
                        <a:t>B,C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FRAP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(µg/mL)</a:t>
                      </a:r>
                      <a:r>
                        <a:rPr lang="fr-FR" sz="1600" baseline="30000">
                          <a:effectLst/>
                        </a:rPr>
                        <a:t>B,D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RPA </a:t>
                      </a:r>
                      <a:endParaRPr lang="fr-FR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(µg/</a:t>
                      </a:r>
                      <a:r>
                        <a:rPr lang="fr-FR" sz="1600" dirty="0" err="1">
                          <a:effectLst/>
                        </a:rPr>
                        <a:t>mL</a:t>
                      </a:r>
                      <a:r>
                        <a:rPr lang="fr-FR" sz="1600" dirty="0">
                          <a:effectLst/>
                        </a:rPr>
                        <a:t>)</a:t>
                      </a:r>
                      <a:r>
                        <a:rPr lang="fr-FR" sz="1600" baseline="30000" dirty="0">
                          <a:effectLst/>
                        </a:rPr>
                        <a:t>B,E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AChE </a:t>
                      </a:r>
                      <a:endParaRPr lang="fr-FR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(µg/mL)</a:t>
                      </a:r>
                      <a:r>
                        <a:rPr lang="en-US" sz="1600" baseline="30000">
                          <a:effectLst/>
                        </a:rPr>
                        <a:t>B,C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5584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solidFill>
                            <a:schemeClr val="tx1"/>
                          </a:solidFill>
                          <a:effectLst/>
                        </a:rPr>
                        <a:t>Ethyl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600" dirty="0" err="1">
                          <a:solidFill>
                            <a:schemeClr val="tx1"/>
                          </a:solidFill>
                          <a:effectLst/>
                        </a:rPr>
                        <a:t>acetate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167.57</a:t>
                      </a:r>
                      <a:r>
                        <a:rPr lang="en-US" sz="1600">
                          <a:effectLst/>
                        </a:rPr>
                        <a:t>±2.81</a:t>
                      </a:r>
                      <a:r>
                        <a:rPr lang="en-US" sz="1600" baseline="30000">
                          <a:effectLst/>
                        </a:rPr>
                        <a:t>a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59.12</a:t>
                      </a:r>
                      <a:r>
                        <a:rPr lang="en-US" sz="1600" dirty="0">
                          <a:effectLst/>
                        </a:rPr>
                        <a:t>±</a:t>
                      </a:r>
                      <a:r>
                        <a:rPr lang="fr-FR" sz="1600" dirty="0">
                          <a:effectLst/>
                        </a:rPr>
                        <a:t>2.01</a:t>
                      </a:r>
                      <a:r>
                        <a:rPr lang="fr-FR" sz="1600" baseline="30000" dirty="0">
                          <a:effectLst/>
                        </a:rPr>
                        <a:t>a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762.45</a:t>
                      </a:r>
                      <a:r>
                        <a:rPr lang="en-US" sz="1600" dirty="0">
                          <a:effectLst/>
                        </a:rPr>
                        <a:t>±</a:t>
                      </a:r>
                      <a:r>
                        <a:rPr lang="fr-FR" sz="1600" dirty="0">
                          <a:effectLst/>
                        </a:rPr>
                        <a:t>101.22</a:t>
                      </a:r>
                      <a:r>
                        <a:rPr lang="fr-FR" sz="1600" baseline="30000" dirty="0">
                          <a:effectLst/>
                        </a:rPr>
                        <a:t>a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318.84</a:t>
                      </a:r>
                      <a:r>
                        <a:rPr lang="en-US" sz="1600" dirty="0">
                          <a:effectLst/>
                        </a:rPr>
                        <a:t>±8.81</a:t>
                      </a:r>
                      <a:r>
                        <a:rPr lang="en-US" sz="1600" baseline="30000" dirty="0">
                          <a:effectLst/>
                        </a:rPr>
                        <a:t>a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140.59</a:t>
                      </a:r>
                      <a:r>
                        <a:rPr lang="en-US" sz="1600">
                          <a:effectLst/>
                        </a:rPr>
                        <a:t>±7.24</a:t>
                      </a:r>
                      <a:r>
                        <a:rPr lang="en-US" sz="1600" baseline="30000">
                          <a:effectLst/>
                        </a:rPr>
                        <a:t>a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510.35</a:t>
                      </a:r>
                      <a:r>
                        <a:rPr lang="en-US" sz="1600">
                          <a:effectLst/>
                        </a:rPr>
                        <a:t>±</a:t>
                      </a:r>
                      <a:r>
                        <a:rPr lang="fr-FR" sz="1600">
                          <a:effectLst/>
                        </a:rPr>
                        <a:t>23.84</a:t>
                      </a:r>
                      <a:r>
                        <a:rPr lang="fr-FR" sz="1600" baseline="30000">
                          <a:effectLst/>
                        </a:rPr>
                        <a:t>a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1671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Methanol</a:t>
                      </a:r>
                      <a:endParaRPr lang="fr-FR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177.75</a:t>
                      </a:r>
                      <a:r>
                        <a:rPr lang="en-US" sz="1600" dirty="0">
                          <a:effectLst/>
                        </a:rPr>
                        <a:t>±5.30</a:t>
                      </a:r>
                      <a:r>
                        <a:rPr lang="en-US" sz="1600" baseline="30000" dirty="0">
                          <a:effectLst/>
                        </a:rPr>
                        <a:t>b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61.14</a:t>
                      </a:r>
                      <a:r>
                        <a:rPr lang="en-US" sz="1600" dirty="0">
                          <a:effectLst/>
                        </a:rPr>
                        <a:t>±</a:t>
                      </a:r>
                      <a:r>
                        <a:rPr lang="fr-FR" sz="1600" dirty="0">
                          <a:effectLst/>
                        </a:rPr>
                        <a:t>0.39</a:t>
                      </a:r>
                      <a:r>
                        <a:rPr lang="fr-FR" sz="1600" baseline="30000" dirty="0">
                          <a:effectLst/>
                        </a:rPr>
                        <a:t>a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2749.03±</a:t>
                      </a:r>
                      <a:r>
                        <a:rPr lang="fr-FR" sz="1600" dirty="0">
                          <a:effectLst/>
                        </a:rPr>
                        <a:t>110.37</a:t>
                      </a:r>
                      <a:r>
                        <a:rPr lang="fr-FR" sz="1600" baseline="30000" dirty="0">
                          <a:effectLst/>
                        </a:rPr>
                        <a:t>b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436.05</a:t>
                      </a:r>
                      <a:r>
                        <a:rPr lang="en-US" sz="1600" dirty="0">
                          <a:effectLst/>
                        </a:rPr>
                        <a:t>±8.23</a:t>
                      </a:r>
                      <a:r>
                        <a:rPr lang="en-US" sz="1600" baseline="30000" dirty="0">
                          <a:effectLst/>
                        </a:rPr>
                        <a:t>b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89.71</a:t>
                      </a:r>
                      <a:r>
                        <a:rPr lang="en-US" sz="1600" dirty="0">
                          <a:effectLst/>
                        </a:rPr>
                        <a:t>±2.26</a:t>
                      </a:r>
                      <a:r>
                        <a:rPr lang="en-US" sz="1600" baseline="30000" dirty="0">
                          <a:effectLst/>
                        </a:rPr>
                        <a:t>b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404.94</a:t>
                      </a:r>
                      <a:r>
                        <a:rPr lang="en-US" sz="1600" dirty="0">
                          <a:effectLst/>
                        </a:rPr>
                        <a:t>±</a:t>
                      </a:r>
                      <a:r>
                        <a:rPr lang="fr-FR" sz="1600" dirty="0">
                          <a:effectLst/>
                        </a:rPr>
                        <a:t>3.35</a:t>
                      </a:r>
                      <a:r>
                        <a:rPr lang="fr-FR" sz="1600" baseline="30000" dirty="0">
                          <a:effectLst/>
                        </a:rPr>
                        <a:t>b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93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Ascorbic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acid</a:t>
                      </a:r>
                      <a:r>
                        <a:rPr lang="en-US" sz="1600" baseline="30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n.t.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3.96±0.00</a:t>
                      </a:r>
                      <a:r>
                        <a:rPr lang="fr-FR" sz="1600" baseline="30000">
                          <a:effectLst/>
                        </a:rPr>
                        <a:t>b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30.22±0.05</a:t>
                      </a:r>
                      <a:r>
                        <a:rPr lang="en-US" sz="1600" baseline="30000" dirty="0">
                          <a:effectLst/>
                        </a:rPr>
                        <a:t>c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n.t.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028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Quercetin</a:t>
                      </a:r>
                      <a:r>
                        <a:rPr lang="en-US" sz="1600" baseline="30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4.09±0.15</a:t>
                      </a:r>
                      <a:r>
                        <a:rPr lang="fr-FR" sz="1600" baseline="30000">
                          <a:effectLst/>
                        </a:rPr>
                        <a:t>b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21.00±0.20</a:t>
                      </a:r>
                      <a:r>
                        <a:rPr lang="en-US" sz="1600" baseline="30000">
                          <a:effectLst/>
                        </a:rPr>
                        <a:t>c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n.t.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3776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BHT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24.39±0.38</a:t>
                      </a:r>
                      <a:r>
                        <a:rPr lang="fr-FR" sz="1600" baseline="30000">
                          <a:effectLst/>
                        </a:rPr>
                        <a:t>c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54.38±0.48</a:t>
                      </a:r>
                      <a:r>
                        <a:rPr lang="en-US" sz="1600" baseline="30000">
                          <a:effectLst/>
                        </a:rPr>
                        <a:t>d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n.t.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n.t.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3217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Trolox</a:t>
                      </a:r>
                      <a:r>
                        <a:rPr lang="en-US" sz="1600" baseline="30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6.72±0.05</a:t>
                      </a:r>
                      <a:r>
                        <a:rPr lang="fr-FR" sz="1600" baseline="30000">
                          <a:effectLst/>
                        </a:rPr>
                        <a:t>b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110.10±1.75</a:t>
                      </a:r>
                      <a:r>
                        <a:rPr lang="en-US" sz="1600" baseline="30000">
                          <a:effectLst/>
                        </a:rPr>
                        <a:t>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n.t.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n.t.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10301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EDTA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3.92</a:t>
                      </a:r>
                      <a:r>
                        <a:rPr lang="en-US" sz="1600">
                          <a:effectLst/>
                        </a:rPr>
                        <a:t>±0.03</a:t>
                      </a:r>
                      <a:r>
                        <a:rPr lang="en-US" sz="1600" baseline="30000">
                          <a:effectLst/>
                        </a:rPr>
                        <a:t>c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n.t.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4050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Galanthamine</a:t>
                      </a:r>
                      <a:r>
                        <a:rPr lang="en-US" sz="1600" baseline="30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n.t.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n.t.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n.t.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0.29±0.00</a:t>
                      </a:r>
                      <a:r>
                        <a:rPr lang="fr-FR" sz="1600" baseline="30000" dirty="0" smtClean="0">
                          <a:effectLst/>
                        </a:rPr>
                        <a:t>c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470518"/>
                  </a:ext>
                </a:extLst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10907836" y="19247286"/>
            <a:ext cx="100091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baseline="30000" dirty="0"/>
              <a:t>A</a:t>
            </a:r>
            <a:r>
              <a:rPr lang="en-US" sz="1200" b="1" dirty="0"/>
              <a:t> Compounds used as positive control.</a:t>
            </a:r>
            <a:endParaRPr lang="fr-FR" sz="1200" b="1" dirty="0"/>
          </a:p>
          <a:p>
            <a:pPr algn="just"/>
            <a:r>
              <a:rPr lang="en-US" sz="1200" b="1" baseline="30000" dirty="0"/>
              <a:t>B</a:t>
            </a:r>
            <a:r>
              <a:rPr lang="en-US" sz="1200" b="1" dirty="0"/>
              <a:t> Standard error of the mean of three assays.</a:t>
            </a:r>
            <a:endParaRPr lang="fr-FR" sz="1200" b="1" dirty="0"/>
          </a:p>
          <a:p>
            <a:pPr algn="just"/>
            <a:r>
              <a:rPr lang="en-US" sz="1200" b="1" baseline="30000" dirty="0"/>
              <a:t>C</a:t>
            </a:r>
            <a:r>
              <a:rPr lang="en-US" sz="1200" b="1" dirty="0"/>
              <a:t> Concentration that shows 50% activity.</a:t>
            </a:r>
            <a:endParaRPr lang="fr-FR" sz="1200" b="1" dirty="0"/>
          </a:p>
          <a:p>
            <a:pPr algn="just"/>
            <a:r>
              <a:rPr lang="en-US" sz="1200" b="1" baseline="30000" dirty="0"/>
              <a:t>D</a:t>
            </a:r>
            <a:r>
              <a:rPr lang="en-US" sz="1200" b="1" dirty="0"/>
              <a:t> The effective concentration at which the absorbance is 0.5 for ferric reducing activity power (FRAP</a:t>
            </a:r>
            <a:r>
              <a:rPr lang="en-US" sz="1200" b="1" dirty="0" smtClean="0"/>
              <a:t>).</a:t>
            </a:r>
            <a:endParaRPr lang="fr-FR" sz="1200" b="1" dirty="0"/>
          </a:p>
          <a:p>
            <a:pPr algn="just"/>
            <a:r>
              <a:rPr lang="en-US" sz="1200" b="1" baseline="30000" dirty="0"/>
              <a:t>E</a:t>
            </a:r>
            <a:r>
              <a:rPr lang="en-US" sz="1200" b="1" dirty="0"/>
              <a:t> The results are expressed as CAE1 value, which means the concentration of antioxidant in the reactive system having a ferric-TPTZ reducing ability equivalent to that of 1 </a:t>
            </a:r>
            <a:r>
              <a:rPr lang="en-US" sz="1200" b="1" dirty="0" err="1"/>
              <a:t>mM</a:t>
            </a:r>
            <a:r>
              <a:rPr lang="en-US" sz="1200" b="1" dirty="0"/>
              <a:t> FeSO</a:t>
            </a:r>
            <a:r>
              <a:rPr lang="en-US" sz="1200" b="1" baseline="-25000" dirty="0"/>
              <a:t>4</a:t>
            </a:r>
            <a:r>
              <a:rPr lang="en-US" sz="1200" b="1" dirty="0"/>
              <a:t>.</a:t>
            </a:r>
            <a:endParaRPr lang="fr-FR" sz="1200" b="1" dirty="0"/>
          </a:p>
          <a:p>
            <a:pPr algn="just"/>
            <a:r>
              <a:rPr lang="en-US" sz="1200" b="1" baseline="30000" dirty="0"/>
              <a:t>a-e</a:t>
            </a:r>
            <a:r>
              <a:rPr lang="en-US" sz="1200" b="1" dirty="0"/>
              <a:t> Differences within columns (samples not connected by the same letter are statistically different at </a:t>
            </a:r>
            <a:r>
              <a:rPr lang="en-US" sz="1200" b="1" i="1" dirty="0"/>
              <a:t>p</a:t>
            </a:r>
            <a:r>
              <a:rPr lang="en-US" sz="1200" b="1" dirty="0"/>
              <a:t> &lt; 0.05 as determined by Tukey and Student-Newman-</a:t>
            </a:r>
            <a:r>
              <a:rPr lang="en-US" sz="1200" b="1" dirty="0" err="1"/>
              <a:t>Keul’s</a:t>
            </a:r>
            <a:r>
              <a:rPr lang="en-US" sz="1200" b="1" dirty="0"/>
              <a:t> multiple range tests).</a:t>
            </a:r>
            <a:endParaRPr lang="fr-FR" sz="1200" b="1" dirty="0"/>
          </a:p>
          <a:p>
            <a:pPr algn="just"/>
            <a:r>
              <a:rPr lang="en-US" sz="1200" b="1" dirty="0"/>
              <a:t>n.t.: not tested</a:t>
            </a:r>
            <a:r>
              <a:rPr lang="en-US" sz="1200" b="1" dirty="0" smtClean="0"/>
              <a:t>.</a:t>
            </a:r>
            <a:endParaRPr lang="fr-FR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1267876" y="5952520"/>
            <a:ext cx="9289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Table </a:t>
            </a:r>
            <a:r>
              <a:rPr lang="en-US" sz="2000" b="1" dirty="0" smtClean="0"/>
              <a:t>1: </a:t>
            </a:r>
            <a:r>
              <a:rPr lang="en-US" sz="2000" b="1" dirty="0"/>
              <a:t>Results of the analysis of phenolic compounds in the plant extracts</a:t>
            </a:r>
            <a:r>
              <a:rPr lang="en-US" sz="2000" b="1" dirty="0" smtClean="0"/>
              <a:t>.</a:t>
            </a:r>
            <a:endParaRPr lang="fr-FR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1267876" y="11969254"/>
            <a:ext cx="9289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Table 2: Extract yield, total </a:t>
            </a:r>
            <a:r>
              <a:rPr lang="en-US" sz="2000" b="1" dirty="0" smtClean="0"/>
              <a:t>phenolic, flavonoid, </a:t>
            </a:r>
            <a:r>
              <a:rPr lang="en-US" sz="2000" b="1" dirty="0"/>
              <a:t>condensed </a:t>
            </a:r>
            <a:r>
              <a:rPr lang="en-US" sz="2000" b="1" dirty="0" smtClean="0"/>
              <a:t>tannin and </a:t>
            </a:r>
            <a:r>
              <a:rPr lang="en-US" sz="2000" b="1" dirty="0" err="1" smtClean="0"/>
              <a:t>hydrolyzable</a:t>
            </a:r>
            <a:r>
              <a:rPr lang="en-US" sz="2000" b="1" dirty="0" smtClean="0"/>
              <a:t> </a:t>
            </a:r>
            <a:r>
              <a:rPr lang="en-US" sz="2000" b="1" dirty="0" smtClean="0"/>
              <a:t>tannin contents of </a:t>
            </a:r>
            <a:r>
              <a:rPr lang="en-US" sz="2000" b="1" i="1" dirty="0" smtClean="0"/>
              <a:t>R. </a:t>
            </a:r>
            <a:r>
              <a:rPr lang="en-US" sz="2000" b="1" i="1" dirty="0" err="1" smtClean="0"/>
              <a:t>pentaphylla</a:t>
            </a:r>
            <a:r>
              <a:rPr lang="en-US" sz="2000" b="1" dirty="0" smtClean="0"/>
              <a:t> extracts.</a:t>
            </a:r>
            <a:endParaRPr lang="fr-FR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10907836" y="15641662"/>
            <a:ext cx="10081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Table </a:t>
            </a:r>
            <a:r>
              <a:rPr lang="en-US" sz="2000" b="1" dirty="0" smtClean="0"/>
              <a:t>3: Antioxidant </a:t>
            </a:r>
            <a:r>
              <a:rPr lang="en-US" sz="2000" b="1" dirty="0"/>
              <a:t>and acetylcholinesterase inhibitory activities of</a:t>
            </a:r>
            <a:r>
              <a:rPr lang="en-US" sz="2000" b="1" dirty="0" smtClean="0"/>
              <a:t> </a:t>
            </a:r>
          </a:p>
          <a:p>
            <a:pPr algn="ctr"/>
            <a:r>
              <a:rPr lang="en-US" sz="2000" b="1" i="1" dirty="0" smtClean="0"/>
              <a:t>R. </a:t>
            </a:r>
            <a:r>
              <a:rPr lang="en-US" sz="2000" b="1" i="1" dirty="0" err="1" smtClean="0"/>
              <a:t>pentaphylla</a:t>
            </a:r>
            <a:r>
              <a:rPr lang="en-US" sz="2000" b="1" dirty="0" smtClean="0"/>
              <a:t> extracts.</a:t>
            </a:r>
            <a:endParaRPr lang="fr-FR" sz="2000" b="1" dirty="0"/>
          </a:p>
        </p:txBody>
      </p:sp>
      <p:graphicFrame>
        <p:nvGraphicFramePr>
          <p:cNvPr id="73" name="Tableau 11">
            <a:extLst>
              <a:ext uri="{FF2B5EF4-FFF2-40B4-BE49-F238E27FC236}">
                <a16:creationId xmlns:a16="http://schemas.microsoft.com/office/drawing/2014/main" id="{B23306E6-12E9-48C1-A930-759D4CCA9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083413"/>
              </p:ext>
            </p:extLst>
          </p:nvPr>
        </p:nvGraphicFramePr>
        <p:xfrm>
          <a:off x="10835828" y="27739006"/>
          <a:ext cx="1029531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5310">
                  <a:extLst>
                    <a:ext uri="{9D8B030D-6E8A-4147-A177-3AD203B41FA5}">
                      <a16:colId xmlns:a16="http://schemas.microsoft.com/office/drawing/2014/main" val="408228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66700" indent="0"/>
                      <a:r>
                        <a:rPr lang="fr-FR" sz="4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Acknowledgements</a:t>
                      </a:r>
                      <a:endParaRPr lang="fr-FR" sz="4800" b="1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3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authors wish to thank the Ministry of Higher Education and Scientific Research of Algeria for financial support (Project PRFU No. D01N01UN310120190003).</a:t>
                      </a: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97676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4636</TotalTime>
  <Words>1020</Words>
  <Application>Microsoft Office PowerPoint</Application>
  <PresentationFormat>Custom</PresentationFormat>
  <Paragraphs>233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Palatino Linotype</vt:lpstr>
      <vt:lpstr>Times New Roman</vt:lpstr>
      <vt:lpstr>Thème Office</vt:lpstr>
      <vt:lpstr>Image bitmap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Benamar</cp:lastModifiedBy>
  <cp:revision>168</cp:revision>
  <dcterms:created xsi:type="dcterms:W3CDTF">2019-11-18T10:08:23Z</dcterms:created>
  <dcterms:modified xsi:type="dcterms:W3CDTF">2021-09-10T10:38:16Z</dcterms:modified>
</cp:coreProperties>
</file>