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35999738"/>
  <p:notesSz cx="6858000" cy="9144000"/>
  <p:defaultTextStyle>
    <a:defPPr>
      <a:defRPr lang="it-IT"/>
    </a:defPPr>
    <a:lvl1pPr marL="0" algn="l" defTabSz="2937510" rtl="0" eaLnBrk="1" latinLnBrk="0" hangingPunct="1">
      <a:defRPr sz="5783" kern="1200">
        <a:solidFill>
          <a:schemeClr val="tx1"/>
        </a:solidFill>
        <a:latin typeface="+mn-lt"/>
        <a:ea typeface="+mn-ea"/>
        <a:cs typeface="+mn-cs"/>
      </a:defRPr>
    </a:lvl1pPr>
    <a:lvl2pPr marL="1468755" algn="l" defTabSz="2937510" rtl="0" eaLnBrk="1" latinLnBrk="0" hangingPunct="1">
      <a:defRPr sz="5783" kern="1200">
        <a:solidFill>
          <a:schemeClr val="tx1"/>
        </a:solidFill>
        <a:latin typeface="+mn-lt"/>
        <a:ea typeface="+mn-ea"/>
        <a:cs typeface="+mn-cs"/>
      </a:defRPr>
    </a:lvl2pPr>
    <a:lvl3pPr marL="2937510" algn="l" defTabSz="2937510" rtl="0" eaLnBrk="1" latinLnBrk="0" hangingPunct="1">
      <a:defRPr sz="5783" kern="1200">
        <a:solidFill>
          <a:schemeClr val="tx1"/>
        </a:solidFill>
        <a:latin typeface="+mn-lt"/>
        <a:ea typeface="+mn-ea"/>
        <a:cs typeface="+mn-cs"/>
      </a:defRPr>
    </a:lvl3pPr>
    <a:lvl4pPr marL="4406265" algn="l" defTabSz="2937510" rtl="0" eaLnBrk="1" latinLnBrk="0" hangingPunct="1">
      <a:defRPr sz="5783" kern="1200">
        <a:solidFill>
          <a:schemeClr val="tx1"/>
        </a:solidFill>
        <a:latin typeface="+mn-lt"/>
        <a:ea typeface="+mn-ea"/>
        <a:cs typeface="+mn-cs"/>
      </a:defRPr>
    </a:lvl4pPr>
    <a:lvl5pPr marL="5875020" algn="l" defTabSz="2937510" rtl="0" eaLnBrk="1" latinLnBrk="0" hangingPunct="1">
      <a:defRPr sz="5783" kern="1200">
        <a:solidFill>
          <a:schemeClr val="tx1"/>
        </a:solidFill>
        <a:latin typeface="+mn-lt"/>
        <a:ea typeface="+mn-ea"/>
        <a:cs typeface="+mn-cs"/>
      </a:defRPr>
    </a:lvl5pPr>
    <a:lvl6pPr marL="7343775" algn="l" defTabSz="2937510" rtl="0" eaLnBrk="1" latinLnBrk="0" hangingPunct="1">
      <a:defRPr sz="5783" kern="1200">
        <a:solidFill>
          <a:schemeClr val="tx1"/>
        </a:solidFill>
        <a:latin typeface="+mn-lt"/>
        <a:ea typeface="+mn-ea"/>
        <a:cs typeface="+mn-cs"/>
      </a:defRPr>
    </a:lvl6pPr>
    <a:lvl7pPr marL="8812530" algn="l" defTabSz="2937510" rtl="0" eaLnBrk="1" latinLnBrk="0" hangingPunct="1">
      <a:defRPr sz="5783" kern="1200">
        <a:solidFill>
          <a:schemeClr val="tx1"/>
        </a:solidFill>
        <a:latin typeface="+mn-lt"/>
        <a:ea typeface="+mn-ea"/>
        <a:cs typeface="+mn-cs"/>
      </a:defRPr>
    </a:lvl7pPr>
    <a:lvl8pPr marL="10281285" algn="l" defTabSz="2937510" rtl="0" eaLnBrk="1" latinLnBrk="0" hangingPunct="1">
      <a:defRPr sz="5783" kern="1200">
        <a:solidFill>
          <a:schemeClr val="tx1"/>
        </a:solidFill>
        <a:latin typeface="+mn-lt"/>
        <a:ea typeface="+mn-ea"/>
        <a:cs typeface="+mn-cs"/>
      </a:defRPr>
    </a:lvl8pPr>
    <a:lvl9pPr marL="11750040" algn="l" defTabSz="2937510" rtl="0" eaLnBrk="1" latinLnBrk="0" hangingPunct="1">
      <a:defRPr sz="57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8AF38"/>
    <a:srgbClr val="234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5" autoAdjust="0"/>
    <p:restoredTop sz="94660"/>
  </p:normalViewPr>
  <p:slideViewPr>
    <p:cSldViewPr snapToGrid="0" showGuides="1">
      <p:cViewPr>
        <p:scale>
          <a:sx n="53" d="100"/>
          <a:sy n="53" d="100"/>
        </p:scale>
        <p:origin x="-492" y="-8424"/>
      </p:cViewPr>
      <p:guideLst>
        <p:guide orient="horz" pos="11339"/>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it-IT"/>
              <a:t>Fare clic per modificare lo stile del titolo</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361423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92459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422818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159826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it-IT"/>
              <a:t>Fare clic per modificare lo stile del titolo</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EB1A2BA-8F9D-4D32-9204-4026B343B704}" type="datetimeFigureOut">
              <a:rPr lang="it-IT" smtClean="0"/>
              <a:t>23/09/2021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5200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EB1A2BA-8F9D-4D32-9204-4026B343B704}" type="datetimeFigureOut">
              <a:rPr lang="it-IT" smtClean="0"/>
              <a:t>23/09/2021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13248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4" name="Content Placeholder 3"/>
          <p:cNvSpPr>
            <a:spLocks noGrp="1"/>
          </p:cNvSpPr>
          <p:nvPr>
            <p:ph sz="half" idx="2"/>
          </p:nvPr>
        </p:nvSpPr>
        <p:spPr>
          <a:xfrm>
            <a:off x="1735783" y="13149904"/>
            <a:ext cx="10660769"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6" name="Content Placeholder 5"/>
          <p:cNvSpPr>
            <a:spLocks noGrp="1"/>
          </p:cNvSpPr>
          <p:nvPr>
            <p:ph sz="quarter" idx="4"/>
          </p:nvPr>
        </p:nvSpPr>
        <p:spPr>
          <a:xfrm>
            <a:off x="12757489" y="13149904"/>
            <a:ext cx="10713272"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EB1A2BA-8F9D-4D32-9204-4026B343B704}" type="datetimeFigureOut">
              <a:rPr lang="it-IT" smtClean="0"/>
              <a:t>23/09/2021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4662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EB1A2BA-8F9D-4D32-9204-4026B343B704}" type="datetimeFigureOut">
              <a:rPr lang="it-IT" smtClean="0"/>
              <a:t>23/09/2021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279586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1A2BA-8F9D-4D32-9204-4026B343B704}" type="datetimeFigureOut">
              <a:rPr lang="it-IT" smtClean="0"/>
              <a:t>23/09/2021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251811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EB1A2BA-8F9D-4D32-9204-4026B343B704}" type="datetimeFigureOut">
              <a:rPr lang="it-IT" smtClean="0"/>
              <a:t>23/09/2021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358656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it-IT"/>
              <a:t>Fare clic sull'icona per inserire un'immagine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EB1A2BA-8F9D-4D32-9204-4026B343B704}" type="datetimeFigureOut">
              <a:rPr lang="it-IT" smtClean="0"/>
              <a:t>23/09/2021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C630D36-1DC3-485D-997F-E3C5BDAC2300}" type="slidenum">
              <a:rPr lang="it-IT" smtClean="0"/>
              <a:t>‹N›</a:t>
            </a:fld>
            <a:endParaRPr lang="it-IT"/>
          </a:p>
        </p:txBody>
      </p:sp>
    </p:spTree>
    <p:extLst>
      <p:ext uri="{BB962C8B-B14F-4D97-AF65-F5344CB8AC3E}">
        <p14:creationId xmlns:p14="http://schemas.microsoft.com/office/powerpoint/2010/main" val="19503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CEB1A2BA-8F9D-4D32-9204-4026B343B704}" type="datetimeFigureOut">
              <a:rPr lang="it-IT" smtClean="0"/>
              <a:t>23/09/2021</a:t>
            </a:fld>
            <a:endParaRPr lang="it-IT"/>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9C630D36-1DC3-485D-997F-E3C5BDAC2300}" type="slidenum">
              <a:rPr lang="it-IT" smtClean="0"/>
              <a:t>‹N›</a:t>
            </a:fld>
            <a:endParaRPr lang="it-IT"/>
          </a:p>
        </p:txBody>
      </p:sp>
    </p:spTree>
    <p:extLst>
      <p:ext uri="{BB962C8B-B14F-4D97-AF65-F5344CB8AC3E}">
        <p14:creationId xmlns:p14="http://schemas.microsoft.com/office/powerpoint/2010/main" val="79585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32780" y="4638651"/>
            <a:ext cx="23597878" cy="2677656"/>
          </a:xfrm>
          <a:prstGeom prst="rect">
            <a:avLst/>
          </a:prstGeom>
        </p:spPr>
        <p:txBody>
          <a:bodyPr wrap="square">
            <a:spAutoFit/>
          </a:bodyPr>
          <a:lstStyle/>
          <a:p>
            <a:pPr algn="ctr"/>
            <a:r>
              <a:rPr lang="en-GB" sz="4500" b="1" i="1" dirty="0">
                <a:solidFill>
                  <a:srgbClr val="C00000"/>
                </a:solidFill>
                <a:latin typeface="Bookman Old Style" panose="02050604050505020204" pitchFamily="18" charset="0"/>
                <a:cs typeface="Arial" panose="020B0604020202020204" pitchFamily="34" charset="0"/>
              </a:rPr>
              <a:t>Functionalization of bread with </a:t>
            </a:r>
            <a:r>
              <a:rPr lang="en-GB" sz="4500" b="1" i="1" dirty="0" err="1">
                <a:solidFill>
                  <a:srgbClr val="C00000"/>
                </a:solidFill>
                <a:latin typeface="Bookman Old Style" panose="02050604050505020204" pitchFamily="18" charset="0"/>
                <a:cs typeface="Arial" panose="020B0604020202020204" pitchFamily="34" charset="0"/>
              </a:rPr>
              <a:t>Lycium</a:t>
            </a:r>
            <a:r>
              <a:rPr lang="en-GB" sz="4500" b="1" i="1" dirty="0">
                <a:solidFill>
                  <a:srgbClr val="C00000"/>
                </a:solidFill>
                <a:latin typeface="Bookman Old Style" panose="02050604050505020204" pitchFamily="18" charset="0"/>
                <a:cs typeface="Arial" panose="020B0604020202020204" pitchFamily="34" charset="0"/>
              </a:rPr>
              <a:t> </a:t>
            </a:r>
            <a:r>
              <a:rPr lang="en-GB" sz="4500" b="1" i="1" dirty="0" err="1">
                <a:solidFill>
                  <a:srgbClr val="C00000"/>
                </a:solidFill>
                <a:latin typeface="Bookman Old Style" panose="02050604050505020204" pitchFamily="18" charset="0"/>
                <a:cs typeface="Arial" panose="020B0604020202020204" pitchFamily="34" charset="0"/>
              </a:rPr>
              <a:t>barbarum</a:t>
            </a:r>
            <a:r>
              <a:rPr lang="en-GB" sz="4500" b="1" i="1" dirty="0">
                <a:solidFill>
                  <a:srgbClr val="C00000"/>
                </a:solidFill>
                <a:latin typeface="Bookman Old Style" panose="02050604050505020204" pitchFamily="18" charset="0"/>
                <a:cs typeface="Arial" panose="020B0604020202020204" pitchFamily="34" charset="0"/>
              </a:rPr>
              <a:t> (goji) puree</a:t>
            </a:r>
          </a:p>
          <a:p>
            <a:pPr algn="ctr"/>
            <a:endParaRPr lang="en-US" sz="4000" b="1" i="1" dirty="0">
              <a:solidFill>
                <a:srgbClr val="00B050"/>
              </a:solidFill>
              <a:latin typeface="Bookman Old Style" panose="02050604050505020204" pitchFamily="18" charset="0"/>
              <a:cs typeface="Arial" panose="020B0604020202020204" pitchFamily="34" charset="0"/>
            </a:endParaRPr>
          </a:p>
          <a:p>
            <a:pPr algn="ctr"/>
            <a:r>
              <a:rPr lang="it-IT" sz="3500" b="1" dirty="0">
                <a:solidFill>
                  <a:schemeClr val="accent1">
                    <a:lumMod val="75000"/>
                  </a:schemeClr>
                </a:solidFill>
                <a:latin typeface="Bookman Old Style" panose="02050604050505020204" pitchFamily="18" charset="0"/>
                <a:cs typeface="Arial" panose="020B0604020202020204" pitchFamily="34" charset="0"/>
              </a:rPr>
              <a:t>Monica </a:t>
            </a:r>
            <a:r>
              <a:rPr lang="it-IT" sz="3500" b="1">
                <a:solidFill>
                  <a:schemeClr val="accent1">
                    <a:lumMod val="75000"/>
                  </a:schemeClr>
                </a:solidFill>
                <a:latin typeface="Bookman Old Style" panose="02050604050505020204" pitchFamily="18" charset="0"/>
                <a:cs typeface="Arial" panose="020B0604020202020204" pitchFamily="34" charset="0"/>
              </a:rPr>
              <a:t>Rosa </a:t>
            </a:r>
            <a:r>
              <a:rPr lang="it-IT" sz="3500" b="1" smtClean="0">
                <a:solidFill>
                  <a:schemeClr val="accent1">
                    <a:lumMod val="75000"/>
                  </a:schemeClr>
                </a:solidFill>
                <a:latin typeface="Bookman Old Style" panose="02050604050505020204" pitchFamily="18" charset="0"/>
                <a:cs typeface="Arial" panose="020B0604020202020204" pitchFamily="34" charset="0"/>
              </a:rPr>
              <a:t>Loizzo</a:t>
            </a:r>
            <a:r>
              <a:rPr lang="it-IT" sz="3500" b="1" baseline="30000" smtClean="0">
                <a:solidFill>
                  <a:schemeClr val="accent1">
                    <a:lumMod val="75000"/>
                  </a:schemeClr>
                </a:solidFill>
                <a:latin typeface="Bookman Old Style" panose="02050604050505020204" pitchFamily="18" charset="0"/>
                <a:cs typeface="Arial" panose="020B0604020202020204" pitchFamily="34" charset="0"/>
              </a:rPr>
              <a:t>1,*</a:t>
            </a:r>
            <a:r>
              <a:rPr lang="it-IT" sz="3500" b="1" smtClean="0">
                <a:solidFill>
                  <a:schemeClr val="accent1">
                    <a:lumMod val="75000"/>
                  </a:schemeClr>
                </a:solidFill>
                <a:latin typeface="Bookman Old Style" panose="02050604050505020204" pitchFamily="18" charset="0"/>
                <a:cs typeface="Arial" panose="020B0604020202020204" pitchFamily="34" charset="0"/>
              </a:rPr>
              <a:t>, </a:t>
            </a:r>
            <a:r>
              <a:rPr lang="it-IT" sz="3500" b="1">
                <a:solidFill>
                  <a:schemeClr val="accent1">
                    <a:lumMod val="75000"/>
                  </a:schemeClr>
                </a:solidFill>
                <a:latin typeface="Bookman Old Style" panose="02050604050505020204" pitchFamily="18" charset="0"/>
                <a:cs typeface="Arial" panose="020B0604020202020204" pitchFamily="34" charset="0"/>
              </a:rPr>
              <a:t>Antonio </a:t>
            </a:r>
            <a:r>
              <a:rPr lang="it-IT" sz="3500" b="1" smtClean="0">
                <a:solidFill>
                  <a:schemeClr val="accent1">
                    <a:lumMod val="75000"/>
                  </a:schemeClr>
                </a:solidFill>
                <a:latin typeface="Bookman Old Style" panose="02050604050505020204" pitchFamily="18" charset="0"/>
                <a:cs typeface="Arial" panose="020B0604020202020204" pitchFamily="34" charset="0"/>
              </a:rPr>
              <a:t>Mincione</a:t>
            </a:r>
            <a:r>
              <a:rPr lang="it-IT" sz="3500" b="1" baseline="30000" smtClean="0">
                <a:solidFill>
                  <a:schemeClr val="accent1">
                    <a:lumMod val="75000"/>
                  </a:schemeClr>
                </a:solidFill>
                <a:latin typeface="Bookman Old Style" panose="02050604050505020204" pitchFamily="18" charset="0"/>
                <a:cs typeface="Arial" panose="020B0604020202020204" pitchFamily="34" charset="0"/>
              </a:rPr>
              <a:t>1</a:t>
            </a:r>
            <a:r>
              <a:rPr lang="it-IT" sz="3500" b="1" smtClean="0">
                <a:solidFill>
                  <a:schemeClr val="accent1">
                    <a:lumMod val="75000"/>
                  </a:schemeClr>
                </a:solidFill>
                <a:latin typeface="Bookman Old Style" panose="02050604050505020204" pitchFamily="18" charset="0"/>
                <a:cs typeface="Arial" panose="020B0604020202020204" pitchFamily="34" charset="0"/>
              </a:rPr>
              <a:t>, </a:t>
            </a:r>
            <a:r>
              <a:rPr lang="it-IT" sz="3500" b="1">
                <a:solidFill>
                  <a:schemeClr val="accent1">
                    <a:lumMod val="75000"/>
                  </a:schemeClr>
                </a:solidFill>
                <a:latin typeface="Bookman Old Style" panose="02050604050505020204" pitchFamily="18" charset="0"/>
                <a:cs typeface="Arial" panose="020B0604020202020204" pitchFamily="34" charset="0"/>
              </a:rPr>
              <a:t>Rosa </a:t>
            </a:r>
            <a:r>
              <a:rPr lang="it-IT" sz="3500" b="1" smtClean="0">
                <a:solidFill>
                  <a:schemeClr val="accent1">
                    <a:lumMod val="75000"/>
                  </a:schemeClr>
                </a:solidFill>
                <a:latin typeface="Bookman Old Style" panose="02050604050505020204" pitchFamily="18" charset="0"/>
                <a:cs typeface="Arial" panose="020B0604020202020204" pitchFamily="34" charset="0"/>
              </a:rPr>
              <a:t>Tundis</a:t>
            </a:r>
            <a:r>
              <a:rPr lang="it-IT" sz="3500" b="1" baseline="30000" smtClean="0">
                <a:solidFill>
                  <a:schemeClr val="accent1">
                    <a:lumMod val="75000"/>
                  </a:schemeClr>
                </a:solidFill>
                <a:latin typeface="Bookman Old Style" panose="02050604050505020204" pitchFamily="18" charset="0"/>
                <a:cs typeface="Arial" panose="020B0604020202020204" pitchFamily="34" charset="0"/>
              </a:rPr>
              <a:t>1</a:t>
            </a:r>
            <a:r>
              <a:rPr lang="it-IT" sz="3500" b="1" smtClean="0">
                <a:solidFill>
                  <a:schemeClr val="accent1">
                    <a:lumMod val="75000"/>
                  </a:schemeClr>
                </a:solidFill>
                <a:latin typeface="Bookman Old Style" panose="02050604050505020204" pitchFamily="18" charset="0"/>
                <a:cs typeface="Arial" panose="020B0604020202020204" pitchFamily="34" charset="0"/>
              </a:rPr>
              <a:t>, </a:t>
            </a:r>
            <a:r>
              <a:rPr lang="it-IT" sz="3500" b="1" dirty="0">
                <a:solidFill>
                  <a:schemeClr val="accent1">
                    <a:lumMod val="75000"/>
                  </a:schemeClr>
                </a:solidFill>
                <a:latin typeface="Bookman Old Style" panose="02050604050505020204" pitchFamily="18" charset="0"/>
                <a:cs typeface="Arial" panose="020B0604020202020204" pitchFamily="34" charset="0"/>
              </a:rPr>
              <a:t>Vincenzo </a:t>
            </a:r>
            <a:r>
              <a:rPr lang="it-IT" sz="3500" b="1" dirty="0" smtClean="0">
                <a:solidFill>
                  <a:schemeClr val="accent1">
                    <a:lumMod val="75000"/>
                  </a:schemeClr>
                </a:solidFill>
                <a:latin typeface="Bookman Old Style" panose="02050604050505020204" pitchFamily="18" charset="0"/>
                <a:cs typeface="Arial" panose="020B0604020202020204" pitchFamily="34" charset="0"/>
              </a:rPr>
              <a:t>Sicari</a:t>
            </a:r>
            <a:r>
              <a:rPr lang="it-IT" sz="3500" b="1" baseline="30000" dirty="0" smtClean="0">
                <a:solidFill>
                  <a:schemeClr val="accent1">
                    <a:lumMod val="75000"/>
                  </a:schemeClr>
                </a:solidFill>
                <a:latin typeface="Bookman Old Style" panose="02050604050505020204" pitchFamily="18" charset="0"/>
                <a:cs typeface="Arial" panose="020B0604020202020204" pitchFamily="34" charset="0"/>
              </a:rPr>
              <a:t>2</a:t>
            </a:r>
            <a:endParaRPr lang="en-GB" altLang="it-IT" sz="2200" i="1" baseline="30000" dirty="0">
              <a:solidFill>
                <a:srgbClr val="1F497D"/>
              </a:solidFill>
              <a:latin typeface="Bookman Old Style" panose="02050604050505020204" pitchFamily="18" charset="0"/>
              <a:ea typeface="Calibri" panose="020F0502020204030204" pitchFamily="34" charset="0"/>
              <a:cs typeface="Arial" panose="020B0604020202020204" pitchFamily="34" charset="0"/>
            </a:endParaRPr>
          </a:p>
          <a:p>
            <a:pPr algn="ctr"/>
            <a:r>
              <a:rPr lang="it-IT" sz="3200" baseline="30000" dirty="0">
                <a:solidFill>
                  <a:schemeClr val="accent1">
                    <a:lumMod val="50000"/>
                  </a:schemeClr>
                </a:solidFill>
                <a:latin typeface="Bookman Old Style" panose="02050604050505020204" pitchFamily="18" charset="0"/>
                <a:cs typeface="Arial" panose="020B0604020202020204" pitchFamily="34" charset="0"/>
              </a:rPr>
              <a:t>1</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Department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of </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Pharmacy, </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Health and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Nutritional </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Sciences, </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University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of </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Calabria, </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87036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Arcavacata</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di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Rende</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CS</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Italy. (Email: monica_rosa.loizzo@unical.it)</a:t>
            </a:r>
          </a:p>
          <a:p>
            <a:pPr algn="ctr"/>
            <a:r>
              <a:rPr lang="en-GB" altLang="it-IT" sz="2400" i="1" baseline="30000" dirty="0">
                <a:solidFill>
                  <a:srgbClr val="1F497D"/>
                </a:solidFill>
                <a:latin typeface="Bookman Old Style" panose="02050604050505020204" pitchFamily="18" charset="0"/>
                <a:ea typeface="Calibri" panose="020F0502020204030204" pitchFamily="34" charset="0"/>
                <a:cs typeface="Arial" panose="020B0604020202020204" pitchFamily="34" charset="0"/>
              </a:rPr>
              <a:t>2</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Department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of </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Agraria, </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University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Mediterranea</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of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Reggio </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Calabria, </a:t>
            </a:r>
            <a:r>
              <a:rPr lang="en-GB" altLang="it-IT" sz="2400" i="1" err="1">
                <a:solidFill>
                  <a:srgbClr val="1F497D"/>
                </a:solidFill>
                <a:latin typeface="Bookman Old Style" panose="02050604050505020204" pitchFamily="18" charset="0"/>
                <a:ea typeface="Calibri" panose="020F0502020204030204" pitchFamily="34" charset="0"/>
                <a:cs typeface="Arial" panose="020B0604020202020204" pitchFamily="34" charset="0"/>
              </a:rPr>
              <a:t>Salita</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Melissari,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Feo</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di </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Vito, </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Reggio Calabria (</a:t>
            </a:r>
            <a:r>
              <a:rPr lang="en-GB" altLang="it-IT" sz="2400" i="1">
                <a:solidFill>
                  <a:srgbClr val="1F497D"/>
                </a:solidFill>
                <a:latin typeface="Bookman Old Style" panose="02050604050505020204" pitchFamily="18" charset="0"/>
                <a:ea typeface="Calibri" panose="020F0502020204030204" pitchFamily="34" charset="0"/>
                <a:cs typeface="Arial" panose="020B0604020202020204" pitchFamily="34" charset="0"/>
              </a:rPr>
              <a:t>RC</a:t>
            </a:r>
            <a:r>
              <a:rPr lang="en-GB" altLang="it-IT" sz="2400" i="1" smtClean="0">
                <a:solidFill>
                  <a:srgbClr val="1F497D"/>
                </a:solidFill>
                <a:latin typeface="Bookman Old Style" panose="02050604050505020204" pitchFamily="18" charset="0"/>
                <a:ea typeface="Calibri" panose="020F0502020204030204" pitchFamily="34" charset="0"/>
                <a:cs typeface="Arial" panose="020B0604020202020204" pitchFamily="34" charset="0"/>
              </a:rPr>
              <a:t>), 89124, </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Italy</a:t>
            </a:r>
          </a:p>
        </p:txBody>
      </p:sp>
      <p:sp>
        <p:nvSpPr>
          <p:cNvPr id="5" name="Rettangolo 4"/>
          <p:cNvSpPr/>
          <p:nvPr/>
        </p:nvSpPr>
        <p:spPr>
          <a:xfrm>
            <a:off x="523365" y="25161694"/>
            <a:ext cx="24054951" cy="2123658"/>
          </a:xfrm>
          <a:prstGeom prst="rect">
            <a:avLst/>
          </a:prstGeom>
        </p:spPr>
        <p:txBody>
          <a:bodyPr wrap="square">
            <a:spAutoFit/>
          </a:bodyPr>
          <a:lstStyle/>
          <a:p>
            <a:pPr algn="just"/>
            <a:r>
              <a:rPr lang="en-US" sz="2200" b="1" dirty="0">
                <a:solidFill>
                  <a:schemeClr val="accent1">
                    <a:lumMod val="75000"/>
                  </a:schemeClr>
                </a:solidFill>
                <a:latin typeface="Bookman Old Style" panose="02050604050505020204" pitchFamily="18" charset="0"/>
                <a:cs typeface="Arial" panose="020B0604020202020204" pitchFamily="34" charset="0"/>
              </a:rPr>
              <a:t>Cut slice test performance evidenced that enriched Goji breads exhibited significantly lower hardness values compared to the control. TPA </a:t>
            </a:r>
            <a:r>
              <a:rPr lang="en-US" sz="2200" b="1">
                <a:solidFill>
                  <a:schemeClr val="accent1">
                    <a:lumMod val="75000"/>
                  </a:schemeClr>
                </a:solidFill>
                <a:latin typeface="Bookman Old Style" panose="02050604050505020204" pitchFamily="18" charset="0"/>
                <a:cs typeface="Arial" panose="020B0604020202020204" pitchFamily="34" charset="0"/>
              </a:rPr>
              <a:t>hardness </a:t>
            </a:r>
            <a:r>
              <a:rPr lang="en-US" sz="2200" b="1" smtClean="0">
                <a:solidFill>
                  <a:schemeClr val="accent1">
                    <a:lumMod val="75000"/>
                  </a:schemeClr>
                </a:solidFill>
                <a:latin typeface="Bookman Old Style" panose="02050604050505020204" pitchFamily="18" charset="0"/>
                <a:cs typeface="Arial" panose="020B0604020202020204" pitchFamily="34" charset="0"/>
              </a:rPr>
              <a:t>parameter, </a:t>
            </a:r>
            <a:r>
              <a:rPr lang="en-US" sz="2200" b="1" dirty="0">
                <a:solidFill>
                  <a:schemeClr val="accent1">
                    <a:lumMod val="75000"/>
                  </a:schemeClr>
                </a:solidFill>
                <a:latin typeface="Bookman Old Style" panose="02050604050505020204" pitchFamily="18" charset="0"/>
                <a:cs typeface="Arial" panose="020B0604020202020204" pitchFamily="34" charset="0"/>
              </a:rPr>
              <a:t>in opposition to the same one in the Cut </a:t>
            </a:r>
            <a:r>
              <a:rPr lang="en-US" sz="2200" b="1">
                <a:solidFill>
                  <a:schemeClr val="accent1">
                    <a:lumMod val="75000"/>
                  </a:schemeClr>
                </a:solidFill>
                <a:latin typeface="Bookman Old Style" panose="02050604050505020204" pitchFamily="18" charset="0"/>
                <a:cs typeface="Arial" panose="020B0604020202020204" pitchFamily="34" charset="0"/>
              </a:rPr>
              <a:t>slice </a:t>
            </a:r>
            <a:r>
              <a:rPr lang="en-US" sz="2200" b="1" smtClean="0">
                <a:solidFill>
                  <a:schemeClr val="accent1">
                    <a:lumMod val="75000"/>
                  </a:schemeClr>
                </a:solidFill>
                <a:latin typeface="Bookman Old Style" panose="02050604050505020204" pitchFamily="18" charset="0"/>
                <a:cs typeface="Arial" panose="020B0604020202020204" pitchFamily="34" charset="0"/>
              </a:rPr>
              <a:t>test, </a:t>
            </a:r>
            <a:r>
              <a:rPr lang="en-US" sz="2200" b="1" dirty="0">
                <a:solidFill>
                  <a:schemeClr val="accent1">
                    <a:lumMod val="75000"/>
                  </a:schemeClr>
                </a:solidFill>
                <a:latin typeface="Bookman Old Style" panose="02050604050505020204" pitchFamily="18" charset="0"/>
                <a:cs typeface="Arial" panose="020B0604020202020204" pitchFamily="34" charset="0"/>
              </a:rPr>
              <a:t>did not show significant differences among samples: this could be ascribed to the different instrument fixtures used for </a:t>
            </a:r>
            <a:r>
              <a:rPr lang="en-US" sz="2200" b="1" dirty="0" smtClean="0">
                <a:solidFill>
                  <a:schemeClr val="accent1">
                    <a:lumMod val="75000"/>
                  </a:schemeClr>
                </a:solidFill>
                <a:latin typeface="Bookman Old Style" panose="02050604050505020204" pitchFamily="18" charset="0"/>
                <a:cs typeface="Arial" panose="020B0604020202020204" pitchFamily="34" charset="0"/>
              </a:rPr>
              <a:t>testing (Table 1). </a:t>
            </a:r>
            <a:r>
              <a:rPr lang="en-US" sz="2200" b="1" dirty="0">
                <a:solidFill>
                  <a:schemeClr val="accent1">
                    <a:lumMod val="75000"/>
                  </a:schemeClr>
                </a:solidFill>
                <a:latin typeface="Bookman Old Style" panose="02050604050505020204" pitchFamily="18" charset="0"/>
                <a:cs typeface="Arial" panose="020B0604020202020204" pitchFamily="34" charset="0"/>
              </a:rPr>
              <a:t>Main appearance descriptors were found to be the presence of crust and crumb </a:t>
            </a:r>
            <a:r>
              <a:rPr lang="en-US" sz="2200" b="1" dirty="0" err="1">
                <a:solidFill>
                  <a:schemeClr val="accent1">
                    <a:lumMod val="75000"/>
                  </a:schemeClr>
                </a:solidFill>
                <a:latin typeface="Bookman Old Style" panose="02050604050505020204" pitchFamily="18" charset="0"/>
                <a:cs typeface="Arial" panose="020B0604020202020204" pitchFamily="34" charset="0"/>
              </a:rPr>
              <a:t>colouring</a:t>
            </a:r>
            <a:r>
              <a:rPr lang="en-US" sz="2200" b="1" dirty="0">
                <a:solidFill>
                  <a:schemeClr val="accent1">
                    <a:lumMod val="75000"/>
                  </a:schemeClr>
                </a:solidFill>
                <a:latin typeface="Bookman Old Style" panose="02050604050505020204" pitchFamily="18" charset="0"/>
                <a:cs typeface="Arial" panose="020B0604020202020204" pitchFamily="34" charset="0"/>
              </a:rPr>
              <a:t>. The main olfactory descriptor was </a:t>
            </a:r>
            <a:r>
              <a:rPr lang="en-US" sz="2200" b="1">
                <a:solidFill>
                  <a:schemeClr val="accent1">
                    <a:lumMod val="75000"/>
                  </a:schemeClr>
                </a:solidFill>
                <a:latin typeface="Bookman Old Style" panose="02050604050505020204" pitchFamily="18" charset="0"/>
                <a:cs typeface="Arial" panose="020B0604020202020204" pitchFamily="34" charset="0"/>
              </a:rPr>
              <a:t>fragrance </a:t>
            </a:r>
            <a:r>
              <a:rPr lang="en-US" sz="2200" b="1" smtClean="0">
                <a:solidFill>
                  <a:schemeClr val="accent1">
                    <a:lumMod val="75000"/>
                  </a:schemeClr>
                </a:solidFill>
                <a:latin typeface="Bookman Old Style" panose="02050604050505020204" pitchFamily="18" charset="0"/>
                <a:cs typeface="Arial" panose="020B0604020202020204" pitchFamily="34" charset="0"/>
              </a:rPr>
              <a:t>flavour, </a:t>
            </a:r>
            <a:r>
              <a:rPr lang="en-US" sz="2200" b="1" dirty="0">
                <a:solidFill>
                  <a:schemeClr val="accent1">
                    <a:lumMod val="75000"/>
                  </a:schemeClr>
                </a:solidFill>
                <a:latin typeface="Bookman Old Style" panose="02050604050505020204" pitchFamily="18" charset="0"/>
                <a:cs typeface="Arial" panose="020B0604020202020204" pitchFamily="34" charset="0"/>
              </a:rPr>
              <a:t>while principal taste descriptors were toasted and cereal; all textural descriptors were actively recognized </a:t>
            </a:r>
            <a:r>
              <a:rPr lang="en-US" sz="2200" b="1">
                <a:solidFill>
                  <a:schemeClr val="accent1">
                    <a:lumMod val="75000"/>
                  </a:schemeClr>
                </a:solidFill>
                <a:latin typeface="Bookman Old Style" panose="02050604050505020204" pitchFamily="18" charset="0"/>
                <a:cs typeface="Arial" panose="020B0604020202020204" pitchFamily="34" charset="0"/>
              </a:rPr>
              <a:t>by </a:t>
            </a:r>
            <a:r>
              <a:rPr lang="en-US" sz="2200" b="1" smtClean="0">
                <a:solidFill>
                  <a:schemeClr val="accent1">
                    <a:lumMod val="75000"/>
                  </a:schemeClr>
                </a:solidFill>
                <a:latin typeface="Bookman Old Style" panose="02050604050505020204" pitchFamily="18" charset="0"/>
                <a:cs typeface="Arial" panose="020B0604020202020204" pitchFamily="34" charset="0"/>
              </a:rPr>
              <a:t>panelists, </a:t>
            </a:r>
            <a:r>
              <a:rPr lang="en-US" sz="2200" b="1" dirty="0">
                <a:solidFill>
                  <a:schemeClr val="accent1">
                    <a:lumMod val="75000"/>
                  </a:schemeClr>
                </a:solidFill>
                <a:latin typeface="Bookman Old Style" panose="02050604050505020204" pitchFamily="18" charset="0"/>
                <a:cs typeface="Arial" panose="020B0604020202020204" pitchFamily="34" charset="0"/>
              </a:rPr>
              <a:t>with a particular emphasis on crunchiness. Modified breads at both 50% and 75% Goji extract differentiated from control bread for significantly higher appearance descriptors. </a:t>
            </a:r>
            <a:r>
              <a:rPr lang="en-US" sz="2200" b="1" dirty="0" err="1">
                <a:solidFill>
                  <a:schemeClr val="accent1">
                    <a:lumMod val="75000"/>
                  </a:schemeClr>
                </a:solidFill>
                <a:latin typeface="Bookman Old Style" panose="02050604050505020204" pitchFamily="18" charset="0"/>
                <a:cs typeface="Arial" panose="020B0604020202020204" pitchFamily="34" charset="0"/>
              </a:rPr>
              <a:t>Flavour</a:t>
            </a:r>
            <a:r>
              <a:rPr lang="en-US" sz="2200" b="1" dirty="0">
                <a:solidFill>
                  <a:schemeClr val="accent1">
                    <a:lumMod val="75000"/>
                  </a:schemeClr>
                </a:solidFill>
                <a:latin typeface="Bookman Old Style" panose="02050604050505020204" pitchFamily="18" charset="0"/>
                <a:cs typeface="Arial" panose="020B0604020202020204" pitchFamily="34" charset="0"/>
              </a:rPr>
              <a:t> and taste descriptors did not show significant differences. Textural descriptors showed a significant decrease in crunchiness as compared to control </a:t>
            </a:r>
            <a:r>
              <a:rPr lang="en-US" sz="2200" b="1" dirty="0" smtClean="0">
                <a:solidFill>
                  <a:schemeClr val="accent1">
                    <a:lumMod val="75000"/>
                  </a:schemeClr>
                </a:solidFill>
                <a:latin typeface="Bookman Old Style" panose="02050604050505020204" pitchFamily="18" charset="0"/>
                <a:cs typeface="Arial" panose="020B0604020202020204" pitchFamily="34" charset="0"/>
              </a:rPr>
              <a:t>bread (Table 2).</a:t>
            </a:r>
            <a:endParaRPr lang="en-GB" sz="2200" b="1" dirty="0">
              <a:solidFill>
                <a:schemeClr val="accent1">
                  <a:lumMod val="75000"/>
                </a:schemeClr>
              </a:solidFill>
              <a:latin typeface="Bookman Old Style" panose="02050604050505020204" pitchFamily="18" charset="0"/>
              <a:cs typeface="Arial" panose="020B0604020202020204" pitchFamily="34" charset="0"/>
            </a:endParaRPr>
          </a:p>
        </p:txBody>
      </p:sp>
      <p:sp>
        <p:nvSpPr>
          <p:cNvPr id="8" name="Line 279">
            <a:extLst/>
          </p:cNvPr>
          <p:cNvSpPr>
            <a:spLocks noChangeShapeType="1"/>
          </p:cNvSpPr>
          <p:nvPr/>
        </p:nvSpPr>
        <p:spPr bwMode="auto">
          <a:xfrm>
            <a:off x="546560" y="7886560"/>
            <a:ext cx="24241973" cy="89779"/>
          </a:xfrm>
          <a:prstGeom prst="line">
            <a:avLst/>
          </a:prstGeom>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lIns="101960" tIns="50980" rIns="101960" bIns="50980"/>
          <a:lstStyle/>
          <a:p>
            <a:pPr defTabSz="1088045" eaLnBrk="1" hangingPunct="1">
              <a:defRPr/>
            </a:pPr>
            <a:endParaRPr lang="it-IT" sz="3240">
              <a:solidFill>
                <a:prstClr val="black"/>
              </a:solidFill>
            </a:endParaRPr>
          </a:p>
        </p:txBody>
      </p:sp>
      <p:sp>
        <p:nvSpPr>
          <p:cNvPr id="9" name="Text Box 65">
            <a:extLst/>
          </p:cNvPr>
          <p:cNvSpPr txBox="1">
            <a:spLocks noChangeArrowheads="1"/>
          </p:cNvSpPr>
          <p:nvPr/>
        </p:nvSpPr>
        <p:spPr bwMode="auto">
          <a:xfrm>
            <a:off x="546560" y="8824018"/>
            <a:ext cx="20503384" cy="287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365" tIns="42683" rIns="85365" bIns="42683">
            <a:spAutoFit/>
          </a:bodyPr>
          <a:lstStyle>
            <a:lvl1pPr defTabSz="765175">
              <a:spcBef>
                <a:spcPct val="20000"/>
              </a:spcBef>
              <a:buFont typeface="Arial" panose="020B0604020202020204" pitchFamily="34" charset="0"/>
              <a:buChar char="•"/>
              <a:defRPr sz="12200">
                <a:solidFill>
                  <a:schemeClr val="tx1"/>
                </a:solidFill>
                <a:latin typeface="Calibri" panose="020F0502020204030204" pitchFamily="34" charset="0"/>
              </a:defRPr>
            </a:lvl1pPr>
            <a:lvl2pPr marL="742950" indent="-285750" defTabSz="765175">
              <a:spcBef>
                <a:spcPct val="20000"/>
              </a:spcBef>
              <a:buFont typeface="Arial" panose="020B0604020202020204" pitchFamily="34" charset="0"/>
              <a:buChar char="–"/>
              <a:defRPr sz="10700">
                <a:solidFill>
                  <a:schemeClr val="tx1"/>
                </a:solidFill>
                <a:latin typeface="Calibri" panose="020F0502020204030204" pitchFamily="34" charset="0"/>
              </a:defRPr>
            </a:lvl2pPr>
            <a:lvl3pPr marL="1143000" indent="-228600" defTabSz="765175">
              <a:spcBef>
                <a:spcPct val="20000"/>
              </a:spcBef>
              <a:buFont typeface="Arial" panose="020B0604020202020204" pitchFamily="34" charset="0"/>
              <a:buChar char="•"/>
              <a:defRPr sz="9200">
                <a:solidFill>
                  <a:schemeClr val="tx1"/>
                </a:solidFill>
                <a:latin typeface="Calibri" panose="020F0502020204030204" pitchFamily="34" charset="0"/>
              </a:defRPr>
            </a:lvl3pPr>
            <a:lvl4pPr marL="1600200" indent="-228600" defTabSz="765175">
              <a:spcBef>
                <a:spcPct val="20000"/>
              </a:spcBef>
              <a:buFont typeface="Arial" panose="020B0604020202020204" pitchFamily="34" charset="0"/>
              <a:buChar char="–"/>
              <a:defRPr sz="7700">
                <a:solidFill>
                  <a:schemeClr val="tx1"/>
                </a:solidFill>
                <a:latin typeface="Calibri" panose="020F0502020204030204" pitchFamily="34" charset="0"/>
              </a:defRPr>
            </a:lvl4pPr>
            <a:lvl5pPr marL="2057400" indent="-228600" defTabSz="765175">
              <a:spcBef>
                <a:spcPct val="20000"/>
              </a:spcBef>
              <a:buFont typeface="Arial" panose="020B0604020202020204" pitchFamily="34" charset="0"/>
              <a:buChar char="»"/>
              <a:defRPr sz="7700">
                <a:solidFill>
                  <a:schemeClr val="tx1"/>
                </a:solidFill>
                <a:latin typeface="Calibri" panose="020F0502020204030204" pitchFamily="34" charset="0"/>
              </a:defRPr>
            </a:lvl5pPr>
            <a:lvl6pPr marL="25146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6pPr>
            <a:lvl7pPr marL="29718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7pPr>
            <a:lvl8pPr marL="34290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8pPr>
            <a:lvl9pPr marL="38862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9pPr>
          </a:lstStyle>
          <a:p>
            <a:pPr algn="just" defTabSz="910482" fontAlgn="base">
              <a:spcBef>
                <a:spcPts val="0"/>
              </a:spcBef>
              <a:spcAft>
                <a:spcPct val="0"/>
              </a:spcAft>
              <a:buNone/>
              <a:defRPr/>
            </a:pP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With a great variety of foods on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the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market,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the consumer’s responsibility is choose food that can allow him to maintain his state of health and prevent chronic diseases. For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this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reason,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several functional foods classified as fortified or enriched foods are developed.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In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fact,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the functional food market size is estimated to reach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267,924.4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million by 2027 [1]. </a:t>
            </a:r>
            <a:endParaRPr lang="en-GB" altLang="it-IT"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endParaRPr>
          </a:p>
          <a:p>
            <a:pPr algn="just" defTabSz="910482" fontAlgn="base">
              <a:spcBef>
                <a:spcPts val="0"/>
              </a:spcBef>
              <a:spcAft>
                <a:spcPct val="0"/>
              </a:spcAft>
              <a:buNone/>
              <a:defRPr/>
            </a:pPr>
            <a:r>
              <a:rPr lang="en-GB" altLang="it-IT"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Functional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foods are able to provide essential nutrients such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as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vitamins,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minerals and bioactive </a:t>
            </a:r>
            <a:r>
              <a:rPr lang="en-GB" altLang="it-IT"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substances. The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opportunities for incorporating these bioactive constituents into bread have grown rapidly as bread is the staple food in many countries. </a:t>
            </a:r>
            <a:r>
              <a:rPr lang="en-GB" altLang="it-IT" sz="2200" b="1" i="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Lycium</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i="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barbarum</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(goji) berries are a source of phytochemicals with important biological functions and are designated as super-fruits [2]. </a:t>
            </a:r>
          </a:p>
          <a:p>
            <a:pPr algn="just" defTabSz="910482" fontAlgn="base">
              <a:spcBef>
                <a:spcPts val="0"/>
              </a:spcBef>
              <a:spcAft>
                <a:spcPct val="0"/>
              </a:spcAft>
              <a:buNone/>
              <a:defRPr/>
            </a:pP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The aim of the study was to add goji puree at different percentages (50 and 70%) to the bread dough to evaluate the impact of this addition of bread quality and health properties.</a:t>
            </a:r>
            <a:endParaRPr lang="en-US"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endParaRPr>
          </a:p>
        </p:txBody>
      </p:sp>
      <p:sp>
        <p:nvSpPr>
          <p:cNvPr id="14" name="Rettangolo 13"/>
          <p:cNvSpPr/>
          <p:nvPr/>
        </p:nvSpPr>
        <p:spPr>
          <a:xfrm>
            <a:off x="9401706" y="11864235"/>
            <a:ext cx="5817147" cy="477054"/>
          </a:xfrm>
          <a:prstGeom prst="rect">
            <a:avLst/>
          </a:prstGeom>
        </p:spPr>
        <p:txBody>
          <a:bodyPr wrap="square">
            <a:spAutoFit/>
          </a:bodyPr>
          <a:lstStyle/>
          <a:p>
            <a:pPr lvl="0" defTabSz="1088045" fontAlgn="base">
              <a:spcBef>
                <a:spcPct val="0"/>
              </a:spcBef>
              <a:spcAft>
                <a:spcPts val="1416"/>
              </a:spcAft>
              <a:defRPr/>
            </a:pPr>
            <a:r>
              <a:rPr lang="en-GB" altLang="it-IT" sz="2500" b="1" i="1" dirty="0">
                <a:solidFill>
                  <a:srgbClr val="C00000"/>
                </a:solidFill>
                <a:latin typeface="Bookman Old Style" panose="02050604050505020204" pitchFamily="18" charset="0"/>
                <a:cs typeface="Times New Roman" panose="02020603050405020304" pitchFamily="18" charset="0"/>
              </a:rPr>
              <a:t>MATERIALS AND METHODS</a:t>
            </a:r>
            <a:r>
              <a:rPr lang="it-IT" altLang="it-IT" sz="2500" b="1" i="1" dirty="0">
                <a:solidFill>
                  <a:srgbClr val="C00000"/>
                </a:solidFill>
                <a:latin typeface="Bookman Old Style" panose="02050604050505020204" pitchFamily="18" charset="0"/>
                <a:cs typeface="Times New Roman" panose="02020603050405020304" pitchFamily="18" charset="0"/>
              </a:rPr>
              <a:t> </a:t>
            </a:r>
            <a:endParaRPr lang="en-US" altLang="it-IT" sz="2500" i="1" dirty="0">
              <a:solidFill>
                <a:srgbClr val="C00000"/>
              </a:solidFill>
              <a:latin typeface="Bookman Old Style" panose="02050604050505020204" pitchFamily="18" charset="0"/>
              <a:cs typeface="Arial" panose="020B0604020202020204" pitchFamily="34" charset="0"/>
            </a:endParaRPr>
          </a:p>
        </p:txBody>
      </p:sp>
      <p:pic>
        <p:nvPicPr>
          <p:cNvPr id="65" name="Immagine 64"/>
          <p:cNvPicPr>
            <a:picLocks noChangeAspect="1"/>
          </p:cNvPicPr>
          <p:nvPr/>
        </p:nvPicPr>
        <p:blipFill>
          <a:blip r:embed="rId2"/>
          <a:stretch>
            <a:fillRect/>
          </a:stretch>
        </p:blipFill>
        <p:spPr>
          <a:xfrm>
            <a:off x="614133" y="375757"/>
            <a:ext cx="3921153" cy="1536358"/>
          </a:xfrm>
          <a:prstGeom prst="rect">
            <a:avLst/>
          </a:prstGeom>
        </p:spPr>
      </p:pic>
      <p:pic>
        <p:nvPicPr>
          <p:cNvPr id="66" name="Immagine 65"/>
          <p:cNvPicPr>
            <a:picLocks noChangeAspect="1"/>
          </p:cNvPicPr>
          <p:nvPr/>
        </p:nvPicPr>
        <p:blipFill rotWithShape="1">
          <a:blip r:embed="rId3"/>
          <a:srcRect r="62705" b="17515"/>
          <a:stretch/>
        </p:blipFill>
        <p:spPr>
          <a:xfrm>
            <a:off x="546560" y="2167488"/>
            <a:ext cx="3988726" cy="1906592"/>
          </a:xfrm>
          <a:prstGeom prst="rect">
            <a:avLst/>
          </a:prstGeom>
        </p:spPr>
      </p:pic>
      <p:sp>
        <p:nvSpPr>
          <p:cNvPr id="77" name="Rettangolo 76"/>
          <p:cNvSpPr/>
          <p:nvPr/>
        </p:nvSpPr>
        <p:spPr>
          <a:xfrm>
            <a:off x="561282" y="14947666"/>
            <a:ext cx="17779742" cy="8217634"/>
          </a:xfrm>
          <a:prstGeom prst="rect">
            <a:avLst/>
          </a:prstGeom>
        </p:spPr>
        <p:txBody>
          <a:bodyPr wrap="square">
            <a:spAutoFit/>
          </a:bodyPr>
          <a:lstStyle/>
          <a:p>
            <a:pPr algn="just" defTabSz="910482" fontAlgn="base">
              <a:spcBef>
                <a:spcPct val="20000"/>
              </a:spcBef>
              <a:spcAft>
                <a:spcPct val="0"/>
              </a:spcAft>
              <a:defRPr/>
            </a:pPr>
            <a:r>
              <a:rPr lang="en-US" sz="2200" b="1" i="1" dirty="0">
                <a:solidFill>
                  <a:srgbClr val="C00000"/>
                </a:solidFill>
                <a:latin typeface="Bookman Old Style" panose="02050604050505020204" pitchFamily="18" charset="0"/>
                <a:ea typeface="Calibri" panose="020F0502020204030204" pitchFamily="34" charset="0"/>
                <a:cs typeface="Arial" panose="020B0604020202020204" pitchFamily="34" charset="0"/>
              </a:rPr>
              <a:t>Texture analysis</a:t>
            </a:r>
          </a:p>
          <a:p>
            <a:pPr algn="just" defTabSz="910482" fontAlgn="base">
              <a:spcBef>
                <a:spcPct val="20000"/>
              </a:spcBef>
              <a:spcAft>
                <a:spcPct val="0"/>
              </a:spcAft>
              <a:defRPr/>
            </a:pP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Cut slice and Texture Profile Analysis (TPA) rheological analyses were performed with a TA-XT Plus Texture Analyzer (Stable Micro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Systems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Ltd,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UK) [3]. Exponent software 6.1.4.0 (Stable Micro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Systems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Ltd,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UK) was used for data acquisition and integration. The Cut Slice test was performed using a Blade Set with Knife probe (HDP/BSK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set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probe,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Stable Micro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Systems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Ltd,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UK) with the following parameters: pre-test speed: 1 mm/sec; test speed: 2 mm/sec; post-test speed: 10 mm/sec; distance: 100 mm; trigger force: 3 g; data acquisition rate: 400 </a:t>
            </a:r>
            <a:r>
              <a:rPr lang="en-US"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pps</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The TPA (Instrumental Texture Profile Analysis) test was performed using a 100 mm compression platen (P/100 compression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platen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probe,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Stable Micro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Systems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Ltd,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UK) probe on a whole bread sample with the following parameters: pre-test speed: 1.00 mm/sec; test speed: 5.00 mm/sec; post-test speed: 5.00 mm/sec; distance: 20.0 mm; trigger force: 5.0 g; data acquisition rate: 400 </a:t>
            </a:r>
            <a:r>
              <a:rPr lang="en-US"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pps</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For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each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sample,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three repetitions were carried out. From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test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results,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the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hardness, springiness, cohesiveness, gumminess,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chewiness and resilience parameters were taken into consideration. Data were expressed as mean values; means were further </a:t>
            </a:r>
            <a:r>
              <a:rPr lang="en-US"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analysed</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by one-way ANOVA and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Tukey’s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test,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at 5</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probability,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using statistical software (IBM SPSS Statistics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for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Windows,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Version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20,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IBM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Corp</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Armonk, NY,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USA).</a:t>
            </a:r>
          </a:p>
          <a:p>
            <a:pPr algn="just" defTabSz="910482" fontAlgn="base">
              <a:spcBef>
                <a:spcPct val="20000"/>
              </a:spcBef>
              <a:spcAft>
                <a:spcPct val="0"/>
              </a:spcAft>
              <a:defRPr/>
            </a:pPr>
            <a:endPar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endParaRPr>
          </a:p>
          <a:p>
            <a:pPr algn="just" defTabSz="910482" fontAlgn="base">
              <a:spcBef>
                <a:spcPct val="20000"/>
              </a:spcBef>
              <a:spcAft>
                <a:spcPct val="0"/>
              </a:spcAft>
              <a:defRPr/>
            </a:pPr>
            <a:r>
              <a:rPr lang="en-US" sz="2200" b="1" i="1" dirty="0">
                <a:solidFill>
                  <a:srgbClr val="C00000"/>
                </a:solidFill>
                <a:latin typeface="Bookman Old Style" panose="02050604050505020204" pitchFamily="18" charset="0"/>
                <a:ea typeface="Calibri" panose="020F0502020204030204" pitchFamily="34" charset="0"/>
                <a:cs typeface="Arial" panose="020B0604020202020204" pitchFamily="34" charset="0"/>
              </a:rPr>
              <a:t>Sensory analysis</a:t>
            </a:r>
          </a:p>
          <a:p>
            <a:pPr algn="just" defTabSz="910482" fontAlgn="base">
              <a:spcBef>
                <a:spcPct val="20000"/>
              </a:spcBef>
              <a:spcAft>
                <a:spcPct val="0"/>
              </a:spcAft>
              <a:defRPr/>
            </a:pP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Samples were evaluated by descriptive sensory analysis by a trained panel of 8 adult judges (5 males and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3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females,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aged between 23 and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65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years,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recruited among departmental faculty staff). Samples were served in a standard sensory booth in random order at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room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temperature,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with data averaged over three replicates. Assessors were trained according to ISO 8586:2012 </a:t>
            </a:r>
            <a:r>
              <a:rPr lang="en-US"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guidelines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for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selection,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training and monitoring of expert sensory assessors. Additional training was given with reference products to address specific taste and appearance descriptors. Panelists cleansed with mineral water between samples. Judges rated samples on a 10-point structured scale from 0 to 9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for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appearance, smell,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taste and </a:t>
            </a:r>
            <a:r>
              <a:rPr lang="en-US"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texture </a:t>
            </a:r>
            <a:r>
              <a:rPr lang="en-US"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descriptors, </a:t>
            </a:r>
            <a:r>
              <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with a score 0 indicating the absence of the attribute and 9 an extremely high attribute value.</a:t>
            </a:r>
          </a:p>
          <a:p>
            <a:pPr algn="just" defTabSz="910482" fontAlgn="base">
              <a:spcBef>
                <a:spcPct val="20000"/>
              </a:spcBef>
              <a:spcAft>
                <a:spcPct val="0"/>
              </a:spcAft>
              <a:defRPr/>
            </a:pPr>
            <a:endPar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endParaRPr>
          </a:p>
        </p:txBody>
      </p:sp>
      <p:sp>
        <p:nvSpPr>
          <p:cNvPr id="78" name="Rettangolo 2">
            <a:extLst/>
          </p:cNvPr>
          <p:cNvSpPr>
            <a:spLocks noChangeArrowheads="1"/>
          </p:cNvSpPr>
          <p:nvPr/>
        </p:nvSpPr>
        <p:spPr bwMode="auto">
          <a:xfrm>
            <a:off x="9401706" y="24648962"/>
            <a:ext cx="480131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defTabSz="1088045" fontAlgn="base">
              <a:spcBef>
                <a:spcPct val="0"/>
              </a:spcBef>
              <a:spcAft>
                <a:spcPts val="708"/>
              </a:spcAft>
              <a:defRPr/>
            </a:pPr>
            <a:r>
              <a:rPr lang="en-GB" altLang="it-IT" sz="2500" b="1" i="1" dirty="0">
                <a:solidFill>
                  <a:srgbClr val="C00000"/>
                </a:solidFill>
                <a:latin typeface="Bookman Old Style" panose="02050604050505020204" pitchFamily="18" charset="0"/>
                <a:cs typeface="Times New Roman" panose="02020603050405020304" pitchFamily="18" charset="0"/>
              </a:rPr>
              <a:t>RESULTS AND DISCUSSION</a:t>
            </a:r>
          </a:p>
        </p:txBody>
      </p:sp>
      <p:grpSp>
        <p:nvGrpSpPr>
          <p:cNvPr id="2" name="Gruppo 1"/>
          <p:cNvGrpSpPr/>
          <p:nvPr/>
        </p:nvGrpSpPr>
        <p:grpSpPr>
          <a:xfrm>
            <a:off x="614708" y="32450889"/>
            <a:ext cx="23815950" cy="922678"/>
            <a:chOff x="845411" y="32622572"/>
            <a:chExt cx="22612894" cy="922678"/>
          </a:xfrm>
        </p:grpSpPr>
        <p:sp>
          <p:nvSpPr>
            <p:cNvPr id="85" name="Rettangolo 84"/>
            <p:cNvSpPr/>
            <p:nvPr/>
          </p:nvSpPr>
          <p:spPr>
            <a:xfrm>
              <a:off x="845411" y="33114363"/>
              <a:ext cx="22612894" cy="430887"/>
            </a:xfrm>
            <a:prstGeom prst="rect">
              <a:avLst/>
            </a:prstGeom>
          </p:spPr>
          <p:txBody>
            <a:bodyPr wrap="square">
              <a:spAutoFit/>
            </a:bodyPr>
            <a:lstStyle/>
            <a:p>
              <a:pPr algn="just"/>
              <a:r>
                <a:rPr lang="en-GB" sz="2200" b="1" dirty="0" smtClean="0">
                  <a:solidFill>
                    <a:srgbClr val="0070C0"/>
                  </a:solidFill>
                  <a:latin typeface="Bookman Old Style" panose="02050604050505020204" pitchFamily="18" charset="0"/>
                </a:rPr>
                <a:t>Collectively, </a:t>
              </a:r>
              <a:r>
                <a:rPr lang="en-GB" sz="2200" b="1" dirty="0">
                  <a:solidFill>
                    <a:srgbClr val="0070C0"/>
                  </a:solidFill>
                  <a:latin typeface="Bookman Old Style" panose="02050604050505020204" pitchFamily="18" charset="0"/>
                </a:rPr>
                <a:t>our results demonstrated the potential health properties of this enriched bread. </a:t>
              </a:r>
            </a:p>
          </p:txBody>
        </p:sp>
        <p:sp>
          <p:nvSpPr>
            <p:cNvPr id="87" name="Rettangolo 86"/>
            <p:cNvSpPr/>
            <p:nvPr/>
          </p:nvSpPr>
          <p:spPr>
            <a:xfrm>
              <a:off x="10528504" y="32622572"/>
              <a:ext cx="2282778" cy="477054"/>
            </a:xfrm>
            <a:prstGeom prst="rect">
              <a:avLst/>
            </a:prstGeom>
          </p:spPr>
          <p:txBody>
            <a:bodyPr wrap="none">
              <a:spAutoFit/>
            </a:bodyPr>
            <a:lstStyle/>
            <a:p>
              <a:pPr lvl="0" algn="just" defTabSz="1088045" fontAlgn="base">
                <a:spcBef>
                  <a:spcPct val="0"/>
                </a:spcBef>
                <a:spcAft>
                  <a:spcPts val="708"/>
                </a:spcAft>
                <a:defRPr/>
              </a:pPr>
              <a:r>
                <a:rPr lang="en-GB" sz="2500" b="1" i="1" dirty="0">
                  <a:solidFill>
                    <a:srgbClr val="C00000"/>
                  </a:solidFill>
                  <a:latin typeface="Bookman Old Style" panose="02050604050505020204" pitchFamily="18" charset="0"/>
                  <a:cs typeface="Times New Roman" panose="02020603050405020304" pitchFamily="18" charset="0"/>
                </a:rPr>
                <a:t>CONCLUSION</a:t>
              </a:r>
              <a:endParaRPr lang="en-US" sz="2500" b="1" dirty="0">
                <a:solidFill>
                  <a:srgbClr val="C00000"/>
                </a:solidFill>
                <a:latin typeface="Bookman Old Style" panose="02050604050505020204" pitchFamily="18" charset="0"/>
                <a:cs typeface="Arial" panose="020B0604020202020204" pitchFamily="34" charset="0"/>
              </a:endParaRPr>
            </a:p>
          </p:txBody>
        </p:sp>
      </p:grpSp>
      <p:sp>
        <p:nvSpPr>
          <p:cNvPr id="93" name="Line 279">
            <a:extLst/>
          </p:cNvPr>
          <p:cNvSpPr>
            <a:spLocks noChangeShapeType="1"/>
          </p:cNvSpPr>
          <p:nvPr/>
        </p:nvSpPr>
        <p:spPr bwMode="auto">
          <a:xfrm>
            <a:off x="546560" y="33560467"/>
            <a:ext cx="24241973" cy="0"/>
          </a:xfrm>
          <a:prstGeom prst="line">
            <a:avLst/>
          </a:prstGeom>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lIns="101960" tIns="50980" rIns="101960" bIns="50980"/>
          <a:lstStyle/>
          <a:p>
            <a:pPr defTabSz="1088045" eaLnBrk="1" hangingPunct="1">
              <a:defRPr/>
            </a:pPr>
            <a:endParaRPr lang="it-IT" sz="3240">
              <a:solidFill>
                <a:prstClr val="black"/>
              </a:solidFill>
            </a:endParaRPr>
          </a:p>
        </p:txBody>
      </p:sp>
      <p:sp>
        <p:nvSpPr>
          <p:cNvPr id="96" name="Text Box 62">
            <a:extLst/>
          </p:cNvPr>
          <p:cNvSpPr txBox="1">
            <a:spLocks noChangeArrowheads="1"/>
          </p:cNvSpPr>
          <p:nvPr/>
        </p:nvSpPr>
        <p:spPr bwMode="auto">
          <a:xfrm>
            <a:off x="427498" y="33560467"/>
            <a:ext cx="24319317" cy="239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365" tIns="42683" rIns="85365" bIns="42683">
            <a:spAutoFit/>
          </a:bodyPr>
          <a:lstStyle>
            <a:lvl1pPr defTabSz="765175">
              <a:spcBef>
                <a:spcPct val="20000"/>
              </a:spcBef>
              <a:buChar char="•"/>
              <a:defRPr sz="12300">
                <a:solidFill>
                  <a:schemeClr val="tx1"/>
                </a:solidFill>
                <a:latin typeface="Times New Roman" panose="02020603050405020304" pitchFamily="18" charset="0"/>
              </a:defRPr>
            </a:lvl1pPr>
            <a:lvl2pPr marL="742950" indent="-285750" defTabSz="765175">
              <a:spcBef>
                <a:spcPct val="20000"/>
              </a:spcBef>
              <a:buChar char="–"/>
              <a:defRPr sz="10700">
                <a:solidFill>
                  <a:schemeClr val="tx1"/>
                </a:solidFill>
                <a:latin typeface="Times New Roman" panose="02020603050405020304" pitchFamily="18" charset="0"/>
              </a:defRPr>
            </a:lvl2pPr>
            <a:lvl3pPr marL="1143000" indent="-228600" defTabSz="765175">
              <a:spcBef>
                <a:spcPct val="20000"/>
              </a:spcBef>
              <a:buChar char="•"/>
              <a:defRPr sz="9200">
                <a:solidFill>
                  <a:schemeClr val="tx1"/>
                </a:solidFill>
                <a:latin typeface="Times New Roman" panose="02020603050405020304" pitchFamily="18" charset="0"/>
              </a:defRPr>
            </a:lvl3pPr>
            <a:lvl4pPr marL="1600200" indent="-228600" defTabSz="765175">
              <a:spcBef>
                <a:spcPct val="20000"/>
              </a:spcBef>
              <a:buChar char="–"/>
              <a:defRPr sz="7700">
                <a:solidFill>
                  <a:schemeClr val="tx1"/>
                </a:solidFill>
                <a:latin typeface="Times New Roman" panose="02020603050405020304" pitchFamily="18" charset="0"/>
              </a:defRPr>
            </a:lvl4pPr>
            <a:lvl5pPr marL="2057400" indent="-228600" defTabSz="765175">
              <a:spcBef>
                <a:spcPct val="20000"/>
              </a:spcBef>
              <a:buChar char="»"/>
              <a:defRPr sz="7700">
                <a:solidFill>
                  <a:schemeClr val="tx1"/>
                </a:solidFill>
                <a:latin typeface="Times New Roman" panose="02020603050405020304" pitchFamily="18" charset="0"/>
              </a:defRPr>
            </a:lvl5pPr>
            <a:lvl6pPr marL="25146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6pPr>
            <a:lvl7pPr marL="29718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7pPr>
            <a:lvl8pPr marL="34290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8pPr>
            <a:lvl9pPr marL="38862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9pPr>
          </a:lstStyle>
          <a:p>
            <a:pPr algn="just" defTabSz="910482" fontAlgn="base">
              <a:spcBef>
                <a:spcPct val="0"/>
              </a:spcBef>
              <a:spcAft>
                <a:spcPts val="708"/>
              </a:spcAft>
              <a:buFontTx/>
              <a:buNone/>
              <a:defRPr/>
            </a:pPr>
            <a:r>
              <a:rPr lang="en-US" altLang="it-IT" sz="1800" b="1" dirty="0">
                <a:solidFill>
                  <a:srgbClr val="C00000"/>
                </a:solidFill>
                <a:latin typeface="Bookman Old Style" panose="02050604050505020204" pitchFamily="18" charset="0"/>
                <a:cs typeface="Arial" panose="020B0604020202020204" pitchFamily="34" charset="0"/>
              </a:rPr>
              <a:t>REFERENCES</a:t>
            </a:r>
          </a:p>
          <a:p>
            <a:pPr algn="just" defTabSz="910482" fontAlgn="base">
              <a:spcBef>
                <a:spcPct val="0"/>
              </a:spcBef>
              <a:spcAft>
                <a:spcPts val="708"/>
              </a:spcAft>
              <a:buFontTx/>
              <a:buNone/>
              <a:defRPr/>
            </a:pPr>
            <a:r>
              <a:rPr lang="en-US" altLang="it-IT" sz="1800" dirty="0">
                <a:solidFill>
                  <a:srgbClr val="0070C0"/>
                </a:solidFill>
                <a:latin typeface="Bookman Old Style" panose="02050604050505020204" pitchFamily="18" charset="0"/>
                <a:cs typeface="Arial" panose="020B0604020202020204" pitchFamily="34" charset="0"/>
              </a:rPr>
              <a:t>[[1] Functional Food Market by Ingredient </a:t>
            </a:r>
            <a:r>
              <a:rPr lang="en-US" altLang="it-IT" sz="1800">
                <a:solidFill>
                  <a:srgbClr val="0070C0"/>
                </a:solidFill>
                <a:latin typeface="Bookman Old Style" panose="02050604050505020204" pitchFamily="18" charset="0"/>
                <a:cs typeface="Arial" panose="020B0604020202020204" pitchFamily="34" charset="0"/>
              </a:rPr>
              <a:t>(</a:t>
            </a:r>
            <a:r>
              <a:rPr lang="en-US" altLang="it-IT" sz="1800" smtClean="0">
                <a:solidFill>
                  <a:srgbClr val="0070C0"/>
                </a:solidFill>
                <a:latin typeface="Bookman Old Style" panose="02050604050505020204" pitchFamily="18" charset="0"/>
                <a:cs typeface="Arial" panose="020B0604020202020204" pitchFamily="34" charset="0"/>
              </a:rPr>
              <a:t>Probiotics, Minerals, </a:t>
            </a:r>
            <a:r>
              <a:rPr lang="en-US" altLang="it-IT" sz="1800" dirty="0">
                <a:solidFill>
                  <a:srgbClr val="0070C0"/>
                </a:solidFill>
                <a:latin typeface="Bookman Old Style" panose="02050604050505020204" pitchFamily="18" charset="0"/>
                <a:cs typeface="Arial" panose="020B0604020202020204" pitchFamily="34" charset="0"/>
              </a:rPr>
              <a:t>Proteins &amp; </a:t>
            </a:r>
            <a:r>
              <a:rPr lang="en-US" altLang="it-IT" sz="1800">
                <a:solidFill>
                  <a:srgbClr val="0070C0"/>
                </a:solidFill>
                <a:latin typeface="Bookman Old Style" panose="02050604050505020204" pitchFamily="18" charset="0"/>
                <a:cs typeface="Arial" panose="020B0604020202020204" pitchFamily="34" charset="0"/>
              </a:rPr>
              <a:t>Amino </a:t>
            </a:r>
            <a:r>
              <a:rPr lang="en-US" altLang="it-IT" sz="1800" smtClean="0">
                <a:solidFill>
                  <a:srgbClr val="0070C0"/>
                </a:solidFill>
                <a:latin typeface="Bookman Old Style" panose="02050604050505020204" pitchFamily="18" charset="0"/>
                <a:cs typeface="Arial" panose="020B0604020202020204" pitchFamily="34" charset="0"/>
              </a:rPr>
              <a:t>Acids, Prebiotics, </a:t>
            </a:r>
            <a:r>
              <a:rPr lang="en-US" altLang="it-IT" sz="1800" dirty="0">
                <a:solidFill>
                  <a:srgbClr val="0070C0"/>
                </a:solidFill>
                <a:latin typeface="Bookman Old Style" panose="02050604050505020204" pitchFamily="18" charset="0"/>
                <a:cs typeface="Arial" panose="020B0604020202020204" pitchFamily="34" charset="0"/>
              </a:rPr>
              <a:t>&amp; </a:t>
            </a:r>
            <a:r>
              <a:rPr lang="en-US" altLang="it-IT" sz="1800">
                <a:solidFill>
                  <a:srgbClr val="0070C0"/>
                </a:solidFill>
                <a:latin typeface="Bookman Old Style" panose="02050604050505020204" pitchFamily="18" charset="0"/>
                <a:cs typeface="Arial" panose="020B0604020202020204" pitchFamily="34" charset="0"/>
              </a:rPr>
              <a:t>Dietary </a:t>
            </a:r>
            <a:r>
              <a:rPr lang="en-US" altLang="it-IT" sz="1800" smtClean="0">
                <a:solidFill>
                  <a:srgbClr val="0070C0"/>
                </a:solidFill>
                <a:latin typeface="Bookman Old Style" panose="02050604050505020204" pitchFamily="18" charset="0"/>
                <a:cs typeface="Arial" panose="020B0604020202020204" pitchFamily="34" charset="0"/>
              </a:rPr>
              <a:t>Fibers, </a:t>
            </a:r>
            <a:r>
              <a:rPr lang="en-US" altLang="it-IT" sz="1800" dirty="0">
                <a:solidFill>
                  <a:srgbClr val="0070C0"/>
                </a:solidFill>
                <a:latin typeface="Bookman Old Style" panose="02050604050505020204" pitchFamily="18" charset="0"/>
                <a:cs typeface="Arial" panose="020B0604020202020204" pitchFamily="34" charset="0"/>
              </a:rPr>
              <a:t>Vitamins and </a:t>
            </a:r>
            <a:r>
              <a:rPr lang="en-US" altLang="it-IT" sz="1800">
                <a:solidFill>
                  <a:srgbClr val="0070C0"/>
                </a:solidFill>
                <a:latin typeface="Bookman Old Style" panose="02050604050505020204" pitchFamily="18" charset="0"/>
                <a:cs typeface="Arial" panose="020B0604020202020204" pitchFamily="34" charset="0"/>
              </a:rPr>
              <a:t>Others</a:t>
            </a:r>
            <a:r>
              <a:rPr lang="en-US" altLang="it-IT" sz="1800" smtClean="0">
                <a:solidFill>
                  <a:srgbClr val="0070C0"/>
                </a:solidFill>
                <a:latin typeface="Bookman Old Style" panose="02050604050505020204" pitchFamily="18" charset="0"/>
                <a:cs typeface="Arial" panose="020B0604020202020204" pitchFamily="34" charset="0"/>
              </a:rPr>
              <a:t>), </a:t>
            </a:r>
            <a:r>
              <a:rPr lang="en-US" altLang="it-IT" sz="1800" dirty="0">
                <a:solidFill>
                  <a:srgbClr val="0070C0"/>
                </a:solidFill>
                <a:latin typeface="Bookman Old Style" panose="02050604050505020204" pitchFamily="18" charset="0"/>
                <a:cs typeface="Arial" panose="020B0604020202020204" pitchFamily="34" charset="0"/>
              </a:rPr>
              <a:t>Product (Bakery </a:t>
            </a:r>
            <a:r>
              <a:rPr lang="en-US" altLang="it-IT" sz="1800">
                <a:solidFill>
                  <a:srgbClr val="0070C0"/>
                </a:solidFill>
                <a:latin typeface="Bookman Old Style" panose="02050604050505020204" pitchFamily="18" charset="0"/>
                <a:cs typeface="Arial" panose="020B0604020202020204" pitchFamily="34" charset="0"/>
              </a:rPr>
              <a:t>&amp; </a:t>
            </a:r>
            <a:r>
              <a:rPr lang="en-US" altLang="it-IT" sz="1800" smtClean="0">
                <a:solidFill>
                  <a:srgbClr val="0070C0"/>
                </a:solidFill>
                <a:latin typeface="Bookman Old Style" panose="02050604050505020204" pitchFamily="18" charset="0"/>
                <a:cs typeface="Arial" panose="020B0604020202020204" pitchFamily="34" charset="0"/>
              </a:rPr>
              <a:t>Cereals, </a:t>
            </a:r>
            <a:r>
              <a:rPr lang="en-US" altLang="it-IT" sz="1800">
                <a:solidFill>
                  <a:srgbClr val="0070C0"/>
                </a:solidFill>
                <a:latin typeface="Bookman Old Style" panose="02050604050505020204" pitchFamily="18" charset="0"/>
                <a:cs typeface="Arial" panose="020B0604020202020204" pitchFamily="34" charset="0"/>
              </a:rPr>
              <a:t>Dairy </a:t>
            </a:r>
            <a:r>
              <a:rPr lang="en-US" altLang="it-IT" sz="1800" smtClean="0">
                <a:solidFill>
                  <a:srgbClr val="0070C0"/>
                </a:solidFill>
                <a:latin typeface="Bookman Old Style" panose="02050604050505020204" pitchFamily="18" charset="0"/>
                <a:cs typeface="Arial" panose="020B0604020202020204" pitchFamily="34" charset="0"/>
              </a:rPr>
              <a:t>Products, Meat, </a:t>
            </a:r>
            <a:r>
              <a:rPr lang="en-US" altLang="it-IT" sz="1800" dirty="0">
                <a:solidFill>
                  <a:srgbClr val="0070C0"/>
                </a:solidFill>
                <a:latin typeface="Bookman Old Style" panose="02050604050505020204" pitchFamily="18" charset="0"/>
                <a:cs typeface="Arial" panose="020B0604020202020204" pitchFamily="34" charset="0"/>
              </a:rPr>
              <a:t>Fish </a:t>
            </a:r>
            <a:r>
              <a:rPr lang="en-US" altLang="it-IT" sz="1800">
                <a:solidFill>
                  <a:srgbClr val="0070C0"/>
                </a:solidFill>
                <a:latin typeface="Bookman Old Style" panose="02050604050505020204" pitchFamily="18" charset="0"/>
                <a:cs typeface="Arial" panose="020B0604020202020204" pitchFamily="34" charset="0"/>
              </a:rPr>
              <a:t>&amp; </a:t>
            </a:r>
            <a:r>
              <a:rPr lang="en-US" altLang="it-IT" sz="1800" smtClean="0">
                <a:solidFill>
                  <a:srgbClr val="0070C0"/>
                </a:solidFill>
                <a:latin typeface="Bookman Old Style" panose="02050604050505020204" pitchFamily="18" charset="0"/>
                <a:cs typeface="Arial" panose="020B0604020202020204" pitchFamily="34" charset="0"/>
              </a:rPr>
              <a:t>Eggs, </a:t>
            </a:r>
            <a:r>
              <a:rPr lang="en-US" altLang="it-IT" sz="1800">
                <a:solidFill>
                  <a:srgbClr val="0070C0"/>
                </a:solidFill>
                <a:latin typeface="Bookman Old Style" panose="02050604050505020204" pitchFamily="18" charset="0"/>
                <a:cs typeface="Arial" panose="020B0604020202020204" pitchFamily="34" charset="0"/>
              </a:rPr>
              <a:t>Soy </a:t>
            </a:r>
            <a:r>
              <a:rPr lang="en-US" altLang="it-IT" sz="1800" smtClean="0">
                <a:solidFill>
                  <a:srgbClr val="0070C0"/>
                </a:solidFill>
                <a:latin typeface="Bookman Old Style" panose="02050604050505020204" pitchFamily="18" charset="0"/>
                <a:cs typeface="Arial" panose="020B0604020202020204" pitchFamily="34" charset="0"/>
              </a:rPr>
              <a:t>Products, </a:t>
            </a:r>
            <a:r>
              <a:rPr lang="en-US" altLang="it-IT" sz="1800" dirty="0">
                <a:solidFill>
                  <a:srgbClr val="0070C0"/>
                </a:solidFill>
                <a:latin typeface="Bookman Old Style" panose="02050604050505020204" pitchFamily="18" charset="0"/>
                <a:cs typeface="Arial" panose="020B0604020202020204" pitchFamily="34" charset="0"/>
              </a:rPr>
              <a:t>Fats &amp; Oils and </a:t>
            </a:r>
            <a:r>
              <a:rPr lang="en-US" altLang="it-IT" sz="1800">
                <a:solidFill>
                  <a:srgbClr val="0070C0"/>
                </a:solidFill>
                <a:latin typeface="Bookman Old Style" panose="02050604050505020204" pitchFamily="18" charset="0"/>
                <a:cs typeface="Arial" panose="020B0604020202020204" pitchFamily="34" charset="0"/>
              </a:rPr>
              <a:t>Others</a:t>
            </a:r>
            <a:r>
              <a:rPr lang="en-US" altLang="it-IT" sz="1800" smtClean="0">
                <a:solidFill>
                  <a:srgbClr val="0070C0"/>
                </a:solidFill>
                <a:latin typeface="Bookman Old Style" panose="02050604050505020204" pitchFamily="18" charset="0"/>
                <a:cs typeface="Arial" panose="020B0604020202020204" pitchFamily="34" charset="0"/>
              </a:rPr>
              <a:t>), </a:t>
            </a:r>
            <a:r>
              <a:rPr lang="en-US" altLang="it-IT" sz="1800" dirty="0">
                <a:solidFill>
                  <a:srgbClr val="0070C0"/>
                </a:solidFill>
                <a:latin typeface="Bookman Old Style" panose="02050604050505020204" pitchFamily="18" charset="0"/>
                <a:cs typeface="Arial" panose="020B0604020202020204" pitchFamily="34" charset="0"/>
              </a:rPr>
              <a:t>Application (</a:t>
            </a:r>
            <a:r>
              <a:rPr lang="en-US" altLang="it-IT" sz="1800">
                <a:solidFill>
                  <a:srgbClr val="0070C0"/>
                </a:solidFill>
                <a:latin typeface="Bookman Old Style" panose="02050604050505020204" pitchFamily="18" charset="0"/>
                <a:cs typeface="Arial" panose="020B0604020202020204" pitchFamily="34" charset="0"/>
              </a:rPr>
              <a:t>Sports </a:t>
            </a:r>
            <a:r>
              <a:rPr lang="en-US" altLang="it-IT" sz="1800" smtClean="0">
                <a:solidFill>
                  <a:srgbClr val="0070C0"/>
                </a:solidFill>
                <a:latin typeface="Bookman Old Style" panose="02050604050505020204" pitchFamily="18" charset="0"/>
                <a:cs typeface="Arial" panose="020B0604020202020204" pitchFamily="34" charset="0"/>
              </a:rPr>
              <a:t>Nutrition, </a:t>
            </a:r>
            <a:r>
              <a:rPr lang="en-US" altLang="it-IT" sz="1800" dirty="0">
                <a:solidFill>
                  <a:srgbClr val="0070C0"/>
                </a:solidFill>
                <a:latin typeface="Bookman Old Style" panose="02050604050505020204" pitchFamily="18" charset="0"/>
                <a:cs typeface="Arial" panose="020B0604020202020204" pitchFamily="34" charset="0"/>
              </a:rPr>
              <a:t>Weight Management </a:t>
            </a:r>
            <a:r>
              <a:rPr lang="en-US" altLang="it-IT" sz="1800">
                <a:solidFill>
                  <a:srgbClr val="0070C0"/>
                </a:solidFill>
                <a:latin typeface="Bookman Old Style" panose="02050604050505020204" pitchFamily="18" charset="0"/>
                <a:cs typeface="Arial" panose="020B0604020202020204" pitchFamily="34" charset="0"/>
              </a:rPr>
              <a:t>Clinical </a:t>
            </a:r>
            <a:r>
              <a:rPr lang="en-US" altLang="it-IT" sz="1800" smtClean="0">
                <a:solidFill>
                  <a:srgbClr val="0070C0"/>
                </a:solidFill>
                <a:latin typeface="Bookman Old Style" panose="02050604050505020204" pitchFamily="18" charset="0"/>
                <a:cs typeface="Arial" panose="020B0604020202020204" pitchFamily="34" charset="0"/>
              </a:rPr>
              <a:t>Nutrition, </a:t>
            </a:r>
            <a:r>
              <a:rPr lang="en-US" altLang="it-IT" sz="1800">
                <a:solidFill>
                  <a:srgbClr val="0070C0"/>
                </a:solidFill>
                <a:latin typeface="Bookman Old Style" panose="02050604050505020204" pitchFamily="18" charset="0"/>
                <a:cs typeface="Arial" panose="020B0604020202020204" pitchFamily="34" charset="0"/>
              </a:rPr>
              <a:t>Cardio </a:t>
            </a:r>
            <a:r>
              <a:rPr lang="en-US" altLang="it-IT" sz="1800" smtClean="0">
                <a:solidFill>
                  <a:srgbClr val="0070C0"/>
                </a:solidFill>
                <a:latin typeface="Bookman Old Style" panose="02050604050505020204" pitchFamily="18" charset="0"/>
                <a:cs typeface="Arial" panose="020B0604020202020204" pitchFamily="34" charset="0"/>
              </a:rPr>
              <a:t>Health, </a:t>
            </a:r>
            <a:r>
              <a:rPr lang="en-US" altLang="it-IT" sz="1800" dirty="0">
                <a:solidFill>
                  <a:srgbClr val="0070C0"/>
                </a:solidFill>
                <a:latin typeface="Bookman Old Style" panose="02050604050505020204" pitchFamily="18" charset="0"/>
                <a:cs typeface="Arial" panose="020B0604020202020204" pitchFamily="34" charset="0"/>
              </a:rPr>
              <a:t>and Others): Global Opportunity Analysis and Industry </a:t>
            </a:r>
            <a:r>
              <a:rPr lang="en-US" altLang="it-IT" sz="1800">
                <a:solidFill>
                  <a:srgbClr val="0070C0"/>
                </a:solidFill>
                <a:latin typeface="Bookman Old Style" panose="02050604050505020204" pitchFamily="18" charset="0"/>
                <a:cs typeface="Arial" panose="020B0604020202020204" pitchFamily="34" charset="0"/>
              </a:rPr>
              <a:t>Forecast </a:t>
            </a:r>
            <a:r>
              <a:rPr lang="en-US" altLang="it-IT" sz="1800" smtClean="0">
                <a:solidFill>
                  <a:srgbClr val="0070C0"/>
                </a:solidFill>
                <a:latin typeface="Bookman Old Style" panose="02050604050505020204" pitchFamily="18" charset="0"/>
                <a:cs typeface="Arial" panose="020B0604020202020204" pitchFamily="34" charset="0"/>
              </a:rPr>
              <a:t>2021–2027, </a:t>
            </a:r>
            <a:r>
              <a:rPr lang="en-US" altLang="it-IT" sz="1800" dirty="0">
                <a:solidFill>
                  <a:srgbClr val="0070C0"/>
                </a:solidFill>
                <a:latin typeface="Bookman Old Style" panose="02050604050505020204" pitchFamily="18" charset="0"/>
                <a:cs typeface="Arial" panose="020B0604020202020204" pitchFamily="34" charset="0"/>
              </a:rPr>
              <a:t>(https</a:t>
            </a:r>
            <a:r>
              <a:rPr lang="en-US" altLang="it-IT" sz="1800">
                <a:solidFill>
                  <a:srgbClr val="0070C0"/>
                </a:solidFill>
                <a:latin typeface="Bookman Old Style" panose="02050604050505020204" pitchFamily="18" charset="0"/>
                <a:cs typeface="Arial" panose="020B0604020202020204" pitchFamily="34" charset="0"/>
              </a:rPr>
              <a:t>://</a:t>
            </a:r>
            <a:r>
              <a:rPr lang="en-US" altLang="it-IT" sz="1800" smtClean="0">
                <a:solidFill>
                  <a:srgbClr val="0070C0"/>
                </a:solidFill>
                <a:latin typeface="Bookman Old Style" panose="02050604050505020204" pitchFamily="18" charset="0"/>
                <a:cs typeface="Arial" panose="020B0604020202020204" pitchFamily="34" charset="0"/>
              </a:rPr>
              <a:t>www.alliedmarketresearch.com/functional-food-market, </a:t>
            </a:r>
            <a:r>
              <a:rPr lang="en-US" altLang="it-IT" sz="1800" dirty="0">
                <a:solidFill>
                  <a:srgbClr val="0070C0"/>
                </a:solidFill>
                <a:latin typeface="Bookman Old Style" panose="02050604050505020204" pitchFamily="18" charset="0"/>
                <a:cs typeface="Arial" panose="020B0604020202020204" pitchFamily="34" charset="0"/>
              </a:rPr>
              <a:t>access 24 June 2021); [2</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Yao, </a:t>
            </a:r>
            <a:r>
              <a:rPr lang="en-US" altLang="it-IT" sz="1800" dirty="0">
                <a:solidFill>
                  <a:srgbClr val="0070C0"/>
                </a:solidFill>
                <a:latin typeface="Bookman Old Style" panose="02050604050505020204" pitchFamily="18" charset="0"/>
                <a:cs typeface="Arial" panose="020B0604020202020204" pitchFamily="34" charset="0"/>
              </a:rPr>
              <a:t>R</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Heinrich, </a:t>
            </a:r>
            <a:r>
              <a:rPr lang="en-US" altLang="it-IT" sz="1800" dirty="0">
                <a:solidFill>
                  <a:srgbClr val="0070C0"/>
                </a:solidFill>
                <a:latin typeface="Bookman Old Style" panose="02050604050505020204" pitchFamily="18" charset="0"/>
                <a:cs typeface="Arial" panose="020B0604020202020204" pitchFamily="34" charset="0"/>
              </a:rPr>
              <a:t>M</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Weckerle, </a:t>
            </a:r>
            <a:r>
              <a:rPr lang="en-US" altLang="it-IT" sz="1800" dirty="0">
                <a:solidFill>
                  <a:srgbClr val="0070C0"/>
                </a:solidFill>
                <a:latin typeface="Bookman Old Style" panose="02050604050505020204" pitchFamily="18" charset="0"/>
                <a:cs typeface="Arial" panose="020B0604020202020204" pitchFamily="34" charset="0"/>
              </a:rPr>
              <a:t>C.S. (2015). The genus </a:t>
            </a:r>
            <a:r>
              <a:rPr lang="en-US" altLang="it-IT" sz="1800" dirty="0" err="1">
                <a:solidFill>
                  <a:srgbClr val="0070C0"/>
                </a:solidFill>
                <a:latin typeface="Bookman Old Style" panose="02050604050505020204" pitchFamily="18" charset="0"/>
                <a:cs typeface="Arial" panose="020B0604020202020204" pitchFamily="34" charset="0"/>
              </a:rPr>
              <a:t>Lycium</a:t>
            </a:r>
            <a:r>
              <a:rPr lang="en-US" altLang="it-IT" sz="1800" dirty="0">
                <a:solidFill>
                  <a:srgbClr val="0070C0"/>
                </a:solidFill>
                <a:latin typeface="Bookman Old Style" panose="02050604050505020204" pitchFamily="18" charset="0"/>
                <a:cs typeface="Arial" panose="020B0604020202020204" pitchFamily="34" charset="0"/>
              </a:rPr>
              <a:t> as food and medicine: </a:t>
            </a:r>
            <a:r>
              <a:rPr lang="en-US" altLang="it-IT" sz="1800">
                <a:solidFill>
                  <a:srgbClr val="0070C0"/>
                </a:solidFill>
                <a:latin typeface="Bookman Old Style" panose="02050604050505020204" pitchFamily="18" charset="0"/>
                <a:cs typeface="Arial" panose="020B0604020202020204" pitchFamily="34" charset="0"/>
              </a:rPr>
              <a:t>A </a:t>
            </a:r>
            <a:r>
              <a:rPr lang="en-US" altLang="it-IT" sz="1800" smtClean="0">
                <a:solidFill>
                  <a:srgbClr val="0070C0"/>
                </a:solidFill>
                <a:latin typeface="Bookman Old Style" panose="02050604050505020204" pitchFamily="18" charset="0"/>
                <a:cs typeface="Arial" panose="020B0604020202020204" pitchFamily="34" charset="0"/>
              </a:rPr>
              <a:t>botanical, </a:t>
            </a:r>
            <a:r>
              <a:rPr lang="en-US" altLang="it-IT" sz="1800" dirty="0">
                <a:solidFill>
                  <a:srgbClr val="0070C0"/>
                </a:solidFill>
                <a:latin typeface="Bookman Old Style" panose="02050604050505020204" pitchFamily="18" charset="0"/>
                <a:cs typeface="Arial" panose="020B0604020202020204" pitchFamily="34" charset="0"/>
              </a:rPr>
              <a:t>ethnobotanical and historical review. J. </a:t>
            </a:r>
            <a:r>
              <a:rPr lang="en-US" altLang="it-IT" sz="1800" err="1">
                <a:solidFill>
                  <a:srgbClr val="0070C0"/>
                </a:solidFill>
                <a:latin typeface="Bookman Old Style" panose="02050604050505020204" pitchFamily="18" charset="0"/>
                <a:cs typeface="Arial" panose="020B0604020202020204" pitchFamily="34" charset="0"/>
              </a:rPr>
              <a:t>Ethnopharmacol</a:t>
            </a:r>
            <a:r>
              <a:rPr lang="en-US" altLang="it-IT" sz="1800" smtClean="0">
                <a:solidFill>
                  <a:srgbClr val="0070C0"/>
                </a:solidFill>
                <a:latin typeface="Bookman Old Style" panose="02050604050505020204" pitchFamily="18" charset="0"/>
                <a:cs typeface="Arial" panose="020B0604020202020204" pitchFamily="34" charset="0"/>
              </a:rPr>
              <a:t>., 212, </a:t>
            </a:r>
            <a:r>
              <a:rPr lang="en-US" altLang="it-IT" sz="1800" dirty="0">
                <a:solidFill>
                  <a:srgbClr val="0070C0"/>
                </a:solidFill>
                <a:latin typeface="Bookman Old Style" panose="02050604050505020204" pitchFamily="18" charset="0"/>
                <a:cs typeface="Arial" panose="020B0604020202020204" pitchFamily="34" charset="0"/>
              </a:rPr>
              <a:t>50-66. https://doi.org/ 10.1016/j.jep.2017.10.010. </a:t>
            </a:r>
            <a:r>
              <a:rPr lang="en-US" altLang="it-IT" sz="1800" dirty="0" err="1">
                <a:solidFill>
                  <a:srgbClr val="0070C0"/>
                </a:solidFill>
                <a:latin typeface="Bookman Old Style" panose="02050604050505020204" pitchFamily="18" charset="0"/>
                <a:cs typeface="Arial" panose="020B0604020202020204" pitchFamily="34" charset="0"/>
              </a:rPr>
              <a:t>Epub</a:t>
            </a:r>
            <a:r>
              <a:rPr lang="en-US" altLang="it-IT" sz="1800" dirty="0">
                <a:solidFill>
                  <a:srgbClr val="0070C0"/>
                </a:solidFill>
                <a:latin typeface="Bookman Old Style" panose="02050604050505020204" pitchFamily="18" charset="0"/>
                <a:cs typeface="Arial" panose="020B0604020202020204" pitchFamily="34" charset="0"/>
              </a:rPr>
              <a:t> 2017 Oct 16. PMID: 29042287. [3</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Carullo, </a:t>
            </a:r>
            <a:r>
              <a:rPr lang="en-US" altLang="it-IT" sz="1800" dirty="0">
                <a:solidFill>
                  <a:srgbClr val="0070C0"/>
                </a:solidFill>
                <a:latin typeface="Bookman Old Style" panose="02050604050505020204" pitchFamily="18" charset="0"/>
                <a:cs typeface="Arial" panose="020B0604020202020204" pitchFamily="34" charset="0"/>
              </a:rPr>
              <a:t>G</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Scarpelli, </a:t>
            </a:r>
            <a:r>
              <a:rPr lang="en-US" altLang="it-IT" sz="1800" dirty="0">
                <a:solidFill>
                  <a:srgbClr val="0070C0"/>
                </a:solidFill>
                <a:latin typeface="Bookman Old Style" panose="02050604050505020204" pitchFamily="18" charset="0"/>
                <a:cs typeface="Arial" panose="020B0604020202020204" pitchFamily="34" charset="0"/>
              </a:rPr>
              <a:t>F</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Belsito, </a:t>
            </a:r>
            <a:r>
              <a:rPr lang="en-US" altLang="it-IT" sz="1800" dirty="0">
                <a:solidFill>
                  <a:srgbClr val="0070C0"/>
                </a:solidFill>
                <a:latin typeface="Bookman Old Style" panose="02050604050505020204" pitchFamily="18" charset="0"/>
                <a:cs typeface="Arial" panose="020B0604020202020204" pitchFamily="34" charset="0"/>
              </a:rPr>
              <a:t>E.L</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Caputo, </a:t>
            </a:r>
            <a:r>
              <a:rPr lang="en-US" altLang="it-IT" sz="1800" dirty="0">
                <a:solidFill>
                  <a:srgbClr val="0070C0"/>
                </a:solidFill>
                <a:latin typeface="Bookman Old Style" panose="02050604050505020204" pitchFamily="18" charset="0"/>
                <a:cs typeface="Arial" panose="020B0604020202020204" pitchFamily="34" charset="0"/>
              </a:rPr>
              <a:t>P.; </a:t>
            </a:r>
            <a:r>
              <a:rPr lang="en-US" altLang="it-IT" sz="1800" err="1">
                <a:solidFill>
                  <a:srgbClr val="0070C0"/>
                </a:solidFill>
                <a:latin typeface="Bookman Old Style" panose="02050604050505020204" pitchFamily="18" charset="0"/>
                <a:cs typeface="Arial" panose="020B0604020202020204" pitchFamily="34" charset="0"/>
              </a:rPr>
              <a:t>Oliviero</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Rossi, </a:t>
            </a:r>
            <a:r>
              <a:rPr lang="en-US" altLang="it-IT" sz="1800" dirty="0">
                <a:solidFill>
                  <a:srgbClr val="0070C0"/>
                </a:solidFill>
                <a:latin typeface="Bookman Old Style" panose="02050604050505020204" pitchFamily="18" charset="0"/>
                <a:cs typeface="Arial" panose="020B0604020202020204" pitchFamily="34" charset="0"/>
              </a:rPr>
              <a:t>C</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Mincione, </a:t>
            </a:r>
            <a:r>
              <a:rPr lang="en-US" altLang="it-IT" sz="1800" dirty="0">
                <a:solidFill>
                  <a:srgbClr val="0070C0"/>
                </a:solidFill>
                <a:latin typeface="Bookman Old Style" panose="02050604050505020204" pitchFamily="18" charset="0"/>
                <a:cs typeface="Arial" panose="020B0604020202020204" pitchFamily="34" charset="0"/>
              </a:rPr>
              <a:t>A</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Leggio, </a:t>
            </a:r>
            <a:r>
              <a:rPr lang="en-US" altLang="it-IT" sz="1800" dirty="0">
                <a:solidFill>
                  <a:srgbClr val="0070C0"/>
                </a:solidFill>
                <a:latin typeface="Bookman Old Style" panose="02050604050505020204" pitchFamily="18" charset="0"/>
                <a:cs typeface="Arial" panose="020B0604020202020204" pitchFamily="34" charset="0"/>
              </a:rPr>
              <a:t>A</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Crispini, </a:t>
            </a:r>
            <a:r>
              <a:rPr lang="en-US" altLang="it-IT" sz="1800" dirty="0">
                <a:solidFill>
                  <a:srgbClr val="0070C0"/>
                </a:solidFill>
                <a:latin typeface="Bookman Old Style" panose="02050604050505020204" pitchFamily="18" charset="0"/>
                <a:cs typeface="Arial" panose="020B0604020202020204" pitchFamily="34" charset="0"/>
              </a:rPr>
              <a:t>A</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Restuccia, </a:t>
            </a:r>
            <a:r>
              <a:rPr lang="en-US" altLang="it-IT" sz="1800" dirty="0">
                <a:solidFill>
                  <a:srgbClr val="0070C0"/>
                </a:solidFill>
                <a:latin typeface="Bookman Old Style" panose="02050604050505020204" pitchFamily="18" charset="0"/>
                <a:cs typeface="Arial" panose="020B0604020202020204" pitchFamily="34" charset="0"/>
              </a:rPr>
              <a:t>D</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Spizzirri, </a:t>
            </a:r>
            <a:r>
              <a:rPr lang="en-US" altLang="it-IT" sz="1800" dirty="0">
                <a:solidFill>
                  <a:srgbClr val="0070C0"/>
                </a:solidFill>
                <a:latin typeface="Bookman Old Style" panose="02050604050505020204" pitchFamily="18" charset="0"/>
                <a:cs typeface="Arial" panose="020B0604020202020204" pitchFamily="34" charset="0"/>
              </a:rPr>
              <a:t>U.G</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Aiello, </a:t>
            </a:r>
            <a:r>
              <a:rPr lang="en-US" altLang="it-IT" sz="1800" dirty="0">
                <a:solidFill>
                  <a:srgbClr val="0070C0"/>
                </a:solidFill>
                <a:latin typeface="Bookman Old Style" panose="02050604050505020204" pitchFamily="18" charset="0"/>
                <a:cs typeface="Arial" panose="020B0604020202020204" pitchFamily="34" charset="0"/>
              </a:rPr>
              <a:t>F. Formulation of New Baking (+)-</a:t>
            </a:r>
            <a:r>
              <a:rPr lang="en-US" altLang="it-IT" sz="1800" dirty="0" err="1">
                <a:solidFill>
                  <a:srgbClr val="0070C0"/>
                </a:solidFill>
                <a:latin typeface="Bookman Old Style" panose="02050604050505020204" pitchFamily="18" charset="0"/>
                <a:cs typeface="Arial" panose="020B0604020202020204" pitchFamily="34" charset="0"/>
              </a:rPr>
              <a:t>Catechin</a:t>
            </a:r>
            <a:r>
              <a:rPr lang="en-US" altLang="it-IT" sz="1800" dirty="0">
                <a:solidFill>
                  <a:srgbClr val="0070C0"/>
                </a:solidFill>
                <a:latin typeface="Bookman Old Style" panose="02050604050505020204" pitchFamily="18" charset="0"/>
                <a:cs typeface="Arial" panose="020B0604020202020204" pitchFamily="34" charset="0"/>
              </a:rPr>
              <a:t> Based Leavening Agents: Effects </a:t>
            </a:r>
            <a:r>
              <a:rPr lang="en-US" altLang="it-IT" sz="1800">
                <a:solidFill>
                  <a:srgbClr val="0070C0"/>
                </a:solidFill>
                <a:latin typeface="Bookman Old Style" panose="02050604050505020204" pitchFamily="18" charset="0"/>
                <a:cs typeface="Arial" panose="020B0604020202020204" pitchFamily="34" charset="0"/>
              </a:rPr>
              <a:t>on </a:t>
            </a:r>
            <a:r>
              <a:rPr lang="en-US" altLang="it-IT" sz="1800" smtClean="0">
                <a:solidFill>
                  <a:srgbClr val="0070C0"/>
                </a:solidFill>
                <a:latin typeface="Bookman Old Style" panose="02050604050505020204" pitchFamily="18" charset="0"/>
                <a:cs typeface="Arial" panose="020B0604020202020204" pitchFamily="34" charset="0"/>
              </a:rPr>
              <a:t>Rheology, </a:t>
            </a:r>
            <a:r>
              <a:rPr lang="en-US" altLang="it-IT" sz="1800" dirty="0">
                <a:solidFill>
                  <a:srgbClr val="0070C0"/>
                </a:solidFill>
                <a:latin typeface="Bookman Old Style" panose="02050604050505020204" pitchFamily="18" charset="0"/>
                <a:cs typeface="Arial" panose="020B0604020202020204" pitchFamily="34" charset="0"/>
              </a:rPr>
              <a:t>Sensory and Antioxidant Features during Muffin Preparation. </a:t>
            </a:r>
            <a:r>
              <a:rPr lang="en-US" altLang="it-IT" sz="1800">
                <a:solidFill>
                  <a:srgbClr val="0070C0"/>
                </a:solidFill>
                <a:latin typeface="Bookman Old Style" panose="02050604050505020204" pitchFamily="18" charset="0"/>
                <a:cs typeface="Arial" panose="020B0604020202020204" pitchFamily="34" charset="0"/>
              </a:rPr>
              <a:t>Foods </a:t>
            </a:r>
            <a:r>
              <a:rPr lang="en-US" altLang="it-IT" sz="1800" smtClean="0">
                <a:solidFill>
                  <a:srgbClr val="0070C0"/>
                </a:solidFill>
                <a:latin typeface="Bookman Old Style" panose="02050604050505020204" pitchFamily="18" charset="0"/>
                <a:cs typeface="Arial" panose="020B0604020202020204" pitchFamily="34" charset="0"/>
              </a:rPr>
              <a:t>2020, 9, </a:t>
            </a:r>
            <a:r>
              <a:rPr lang="en-US" altLang="it-IT" sz="1800" dirty="0">
                <a:solidFill>
                  <a:srgbClr val="0070C0"/>
                </a:solidFill>
                <a:latin typeface="Bookman Old Style" panose="02050604050505020204" pitchFamily="18" charset="0"/>
                <a:cs typeface="Arial" panose="020B0604020202020204" pitchFamily="34" charset="0"/>
              </a:rPr>
              <a:t>1569. https://doi.org/10.3390/foods9111569; [4</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Sicari, </a:t>
            </a:r>
            <a:r>
              <a:rPr lang="en-US" altLang="it-IT" sz="1800" dirty="0">
                <a:solidFill>
                  <a:srgbClr val="0070C0"/>
                </a:solidFill>
                <a:latin typeface="Bookman Old Style" panose="02050604050505020204" pitchFamily="18" charset="0"/>
                <a:cs typeface="Arial" panose="020B0604020202020204" pitchFamily="34" charset="0"/>
              </a:rPr>
              <a:t>V</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Pellicanò, </a:t>
            </a:r>
            <a:r>
              <a:rPr lang="en-US" altLang="it-IT" sz="1800" dirty="0">
                <a:solidFill>
                  <a:srgbClr val="0070C0"/>
                </a:solidFill>
                <a:latin typeface="Bookman Old Style" panose="02050604050505020204" pitchFamily="18" charset="0"/>
                <a:cs typeface="Arial" panose="020B0604020202020204" pitchFamily="34" charset="0"/>
              </a:rPr>
              <a:t>T.M</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Laganá, </a:t>
            </a:r>
            <a:r>
              <a:rPr lang="en-US" altLang="it-IT" sz="1800" dirty="0">
                <a:solidFill>
                  <a:srgbClr val="0070C0"/>
                </a:solidFill>
                <a:latin typeface="Bookman Old Style" panose="02050604050505020204" pitchFamily="18" charset="0"/>
                <a:cs typeface="Arial" panose="020B0604020202020204" pitchFamily="34" charset="0"/>
              </a:rPr>
              <a:t>V</a:t>
            </a:r>
            <a:r>
              <a:rPr lang="en-US" altLang="it-IT" sz="1800">
                <a:solidFill>
                  <a:srgbClr val="0070C0"/>
                </a:solidFill>
                <a:latin typeface="Bookman Old Style" panose="02050604050505020204" pitchFamily="18" charset="0"/>
                <a:cs typeface="Arial" panose="020B0604020202020204" pitchFamily="34" charset="0"/>
              </a:rPr>
              <a:t>.; </a:t>
            </a:r>
            <a:r>
              <a:rPr lang="en-US" altLang="it-IT" sz="1800" smtClean="0">
                <a:solidFill>
                  <a:srgbClr val="0070C0"/>
                </a:solidFill>
                <a:latin typeface="Bookman Old Style" panose="02050604050505020204" pitchFamily="18" charset="0"/>
                <a:cs typeface="Arial" panose="020B0604020202020204" pitchFamily="34" charset="0"/>
              </a:rPr>
              <a:t>Poiana, </a:t>
            </a:r>
            <a:r>
              <a:rPr lang="en-US" altLang="it-IT" sz="1800" dirty="0">
                <a:solidFill>
                  <a:srgbClr val="0070C0"/>
                </a:solidFill>
                <a:latin typeface="Bookman Old Style" panose="02050604050505020204" pitchFamily="18" charset="0"/>
                <a:cs typeface="Arial" panose="020B0604020202020204" pitchFamily="34" charset="0"/>
              </a:rPr>
              <a:t>M. (2018). Use of orange by‐products (dry peel) as an alternative gelling agent for marmalade production: Evaluation of antioxidant activity and inhibition of HMF formation during different storage temperature. J. Food </a:t>
            </a:r>
            <a:r>
              <a:rPr lang="en-US" altLang="it-IT" sz="1800" dirty="0" err="1">
                <a:solidFill>
                  <a:srgbClr val="0070C0"/>
                </a:solidFill>
                <a:latin typeface="Bookman Old Style" panose="02050604050505020204" pitchFamily="18" charset="0"/>
                <a:cs typeface="Arial" panose="020B0604020202020204" pitchFamily="34" charset="0"/>
              </a:rPr>
              <a:t>Proces</a:t>
            </a:r>
            <a:r>
              <a:rPr lang="en-US" altLang="it-IT" sz="1800" dirty="0">
                <a:solidFill>
                  <a:srgbClr val="0070C0"/>
                </a:solidFill>
                <a:latin typeface="Bookman Old Style" panose="02050604050505020204" pitchFamily="18" charset="0"/>
                <a:cs typeface="Arial" panose="020B0604020202020204" pitchFamily="34" charset="0"/>
              </a:rPr>
              <a:t>. </a:t>
            </a:r>
            <a:r>
              <a:rPr lang="en-US" altLang="it-IT" sz="1800" dirty="0" err="1">
                <a:solidFill>
                  <a:srgbClr val="0070C0"/>
                </a:solidFill>
                <a:latin typeface="Bookman Old Style" panose="02050604050505020204" pitchFamily="18" charset="0"/>
                <a:cs typeface="Arial" panose="020B0604020202020204" pitchFamily="34" charset="0"/>
              </a:rPr>
              <a:t>Preserv</a:t>
            </a:r>
            <a:r>
              <a:rPr lang="en-US" altLang="it-IT" sz="1800" dirty="0">
                <a:solidFill>
                  <a:srgbClr val="0070C0"/>
                </a:solidFill>
                <a:latin typeface="Bookman Old Style" panose="02050604050505020204" pitchFamily="18" charset="0"/>
                <a:cs typeface="Arial" panose="020B0604020202020204" pitchFamily="34" charset="0"/>
              </a:rPr>
              <a:t>. 42. e13429. 10.1111/jfpp.13429. </a:t>
            </a:r>
          </a:p>
        </p:txBody>
      </p:sp>
      <p:pic>
        <p:nvPicPr>
          <p:cNvPr id="10" name="Immagine 9"/>
          <p:cNvPicPr>
            <a:picLocks noChangeAspect="1"/>
          </p:cNvPicPr>
          <p:nvPr/>
        </p:nvPicPr>
        <p:blipFill>
          <a:blip r:embed="rId4"/>
          <a:stretch>
            <a:fillRect/>
          </a:stretch>
        </p:blipFill>
        <p:spPr>
          <a:xfrm>
            <a:off x="21464769" y="623180"/>
            <a:ext cx="3182036" cy="3139797"/>
          </a:xfrm>
          <a:prstGeom prst="rect">
            <a:avLst/>
          </a:prstGeom>
        </p:spPr>
      </p:pic>
      <p:sp>
        <p:nvSpPr>
          <p:cNvPr id="12" name="Rettangolo 11">
            <a:extLst>
              <a:ext uri="{FF2B5EF4-FFF2-40B4-BE49-F238E27FC236}">
                <a16:creationId xmlns:a16="http://schemas.microsoft.com/office/drawing/2014/main" id="{C5741E18-1477-48A3-A2C9-AEDC8CA0E510}"/>
              </a:ext>
            </a:extLst>
          </p:cNvPr>
          <p:cNvSpPr/>
          <p:nvPr/>
        </p:nvSpPr>
        <p:spPr>
          <a:xfrm>
            <a:off x="546559" y="12523348"/>
            <a:ext cx="17794465" cy="2200602"/>
          </a:xfrm>
          <a:prstGeom prst="rect">
            <a:avLst/>
          </a:prstGeom>
        </p:spPr>
        <p:txBody>
          <a:bodyPr wrap="square">
            <a:spAutoFit/>
          </a:bodyPr>
          <a:lstStyle/>
          <a:p>
            <a:pPr lvl="0" algn="just" defTabSz="910482" fontAlgn="base">
              <a:spcBef>
                <a:spcPts val="600"/>
              </a:spcBef>
              <a:defRPr/>
            </a:pPr>
            <a:r>
              <a:rPr lang="en-US" altLang="it-IT" sz="2200" b="1" i="1" dirty="0">
                <a:solidFill>
                  <a:srgbClr val="C00000"/>
                </a:solidFill>
                <a:latin typeface="Bookman Old Style" panose="02050604050505020204" pitchFamily="18" charset="0"/>
                <a:cs typeface="Times New Roman" panose="02020603050405020304" pitchFamily="18" charset="0"/>
              </a:rPr>
              <a:t>Goji sample and bread preparation</a:t>
            </a:r>
          </a:p>
          <a:p>
            <a:pPr lvl="0" algn="just" defTabSz="910482" fontAlgn="base">
              <a:spcBef>
                <a:spcPts val="600"/>
              </a:spcBef>
              <a:defRPr/>
            </a:pP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Commercial fresh goji fruits were purchased to be used for bread enrichment. The bread enriched with goji puree was made at the "</a:t>
            </a:r>
            <a:r>
              <a:rPr lang="en-GB" altLang="it-IT"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Neto</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bakery in Reggio Calabria. The type of bread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is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ciabatta,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obtained in three different compositions.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The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first,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which we will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call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BTEST,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is the classic ciabatta made by the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same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oven,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without the addition of goji.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The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second,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which we will call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B50G</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was added with goji puree in the proportion of </a:t>
            </a:r>
            <a:r>
              <a:rPr lang="en-GB" altLang="it-IT"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50g/kg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of dough. The third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and </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last,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which we will call "</a:t>
            </a:r>
            <a:r>
              <a:rPr lang="en-GB" altLang="it-IT"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B70G</a:t>
            </a:r>
            <a:r>
              <a:rPr lang="en-GB" altLang="it-IT"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was added with goji puree in the proportion of </a:t>
            </a:r>
            <a:r>
              <a:rPr lang="en-GB" altLang="it-IT"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70g/kg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of dough</a:t>
            </a:r>
            <a:endParaRPr lang="en-GB"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endParaRPr>
          </a:p>
        </p:txBody>
      </p:sp>
      <p:sp>
        <p:nvSpPr>
          <p:cNvPr id="31" name="Rettangolo 30">
            <a:extLst>
              <a:ext uri="{FF2B5EF4-FFF2-40B4-BE49-F238E27FC236}">
                <a16:creationId xmlns:a16="http://schemas.microsoft.com/office/drawing/2014/main" id="{25008F28-FA37-499A-8475-1DF9A1444661}"/>
              </a:ext>
            </a:extLst>
          </p:cNvPr>
          <p:cNvSpPr/>
          <p:nvPr/>
        </p:nvSpPr>
        <p:spPr>
          <a:xfrm>
            <a:off x="10454839" y="8213972"/>
            <a:ext cx="2781531" cy="477054"/>
          </a:xfrm>
          <a:prstGeom prst="rect">
            <a:avLst/>
          </a:prstGeom>
        </p:spPr>
        <p:txBody>
          <a:bodyPr wrap="none">
            <a:spAutoFit/>
          </a:bodyPr>
          <a:lstStyle/>
          <a:p>
            <a:pPr lvl="0" algn="just" defTabSz="910482" fontAlgn="base">
              <a:spcBef>
                <a:spcPct val="0"/>
              </a:spcBef>
              <a:spcAft>
                <a:spcPts val="670"/>
              </a:spcAft>
              <a:defRPr/>
            </a:pPr>
            <a:r>
              <a:rPr lang="en-US" altLang="it-IT" sz="2500" b="1" i="1" dirty="0">
                <a:solidFill>
                  <a:srgbClr val="C00000"/>
                </a:solidFill>
                <a:latin typeface="Bookman Old Style" panose="02050604050505020204" pitchFamily="18" charset="0"/>
                <a:cs typeface="Times New Roman" panose="02020603050405020304" pitchFamily="18" charset="0"/>
              </a:rPr>
              <a:t>INTRODUCTION</a:t>
            </a:r>
          </a:p>
        </p:txBody>
      </p:sp>
      <p:pic>
        <p:nvPicPr>
          <p:cNvPr id="1026" name="Picture 2" descr="https://foods2021.sciforum.net/events_files/457/Banner2%20Foods%202021%20hero.jpg?16304809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797" y="195361"/>
            <a:ext cx="8822754" cy="358645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p:cNvPicPr>
            <a:picLocks noChangeAspect="1"/>
          </p:cNvPicPr>
          <p:nvPr/>
        </p:nvPicPr>
        <p:blipFill>
          <a:blip r:embed="rId6"/>
          <a:stretch>
            <a:fillRect/>
          </a:stretch>
        </p:blipFill>
        <p:spPr>
          <a:xfrm>
            <a:off x="21601692" y="8705683"/>
            <a:ext cx="2976624" cy="2989913"/>
          </a:xfrm>
          <a:prstGeom prst="rect">
            <a:avLst/>
          </a:prstGeom>
        </p:spPr>
        <p:style>
          <a:lnRef idx="2">
            <a:schemeClr val="accent6"/>
          </a:lnRef>
          <a:fillRef idx="1">
            <a:schemeClr val="lt1"/>
          </a:fillRef>
          <a:effectRef idx="0">
            <a:schemeClr val="accent6"/>
          </a:effectRef>
          <a:fontRef idx="minor">
            <a:schemeClr val="dk1"/>
          </a:fontRef>
        </p:style>
      </p:pic>
      <p:pic>
        <p:nvPicPr>
          <p:cNvPr id="3" name="Immagine 2"/>
          <p:cNvPicPr>
            <a:picLocks noChangeAspect="1"/>
          </p:cNvPicPr>
          <p:nvPr/>
        </p:nvPicPr>
        <p:blipFill>
          <a:blip r:embed="rId7"/>
          <a:stretch>
            <a:fillRect/>
          </a:stretch>
        </p:blipFill>
        <p:spPr>
          <a:xfrm>
            <a:off x="18946658" y="14150808"/>
            <a:ext cx="2103286" cy="2759297"/>
          </a:xfrm>
          <a:prstGeom prst="rect">
            <a:avLst/>
          </a:prstGeom>
        </p:spPr>
      </p:pic>
      <p:pic>
        <p:nvPicPr>
          <p:cNvPr id="7" name="Immagine 6"/>
          <p:cNvPicPr>
            <a:picLocks noChangeAspect="1"/>
          </p:cNvPicPr>
          <p:nvPr/>
        </p:nvPicPr>
        <p:blipFill>
          <a:blip r:embed="rId8"/>
          <a:stretch>
            <a:fillRect/>
          </a:stretch>
        </p:blipFill>
        <p:spPr>
          <a:xfrm>
            <a:off x="21462008" y="13092108"/>
            <a:ext cx="2756030" cy="1981266"/>
          </a:xfrm>
          <a:prstGeom prst="rect">
            <a:avLst/>
          </a:prstGeom>
        </p:spPr>
      </p:pic>
      <p:sp>
        <p:nvSpPr>
          <p:cNvPr id="46" name="Rettangolo 2">
            <a:extLst>
              <a:ext uri="{FF2B5EF4-FFF2-40B4-BE49-F238E27FC236}">
                <a16:creationId xmlns:a16="http://schemas.microsoft.com/office/drawing/2014/main" id="{9ECAEB03-138D-48EC-AA93-82E96D8812C0}"/>
              </a:ext>
            </a:extLst>
          </p:cNvPr>
          <p:cNvSpPr>
            <a:spLocks noChangeArrowheads="1"/>
          </p:cNvSpPr>
          <p:nvPr/>
        </p:nvSpPr>
        <p:spPr bwMode="auto">
          <a:xfrm>
            <a:off x="18908958" y="17861420"/>
            <a:ext cx="49231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088045" fontAlgn="base">
              <a:spcBef>
                <a:spcPct val="0"/>
              </a:spcBef>
              <a:spcAft>
                <a:spcPts val="708"/>
              </a:spcAft>
              <a:defRPr/>
            </a:pPr>
            <a:r>
              <a:rPr lang="en-GB" altLang="it-IT" sz="2200" b="1" dirty="0">
                <a:solidFill>
                  <a:srgbClr val="C00000"/>
                </a:solidFill>
                <a:latin typeface="Bookman Old Style" panose="02050604050505020204" pitchFamily="18" charset="0"/>
                <a:cs typeface="Times New Roman" panose="02020603050405020304" pitchFamily="18" charset="0"/>
              </a:rPr>
              <a:t>Preparation of the dough and baking of bread</a:t>
            </a:r>
          </a:p>
        </p:txBody>
      </p:sp>
      <p:pic>
        <p:nvPicPr>
          <p:cNvPr id="16" name="Immagine 15"/>
          <p:cNvPicPr>
            <a:picLocks noChangeAspect="1"/>
          </p:cNvPicPr>
          <p:nvPr/>
        </p:nvPicPr>
        <p:blipFill>
          <a:blip r:embed="rId9"/>
          <a:stretch>
            <a:fillRect/>
          </a:stretch>
        </p:blipFill>
        <p:spPr>
          <a:xfrm>
            <a:off x="21822286" y="15612526"/>
            <a:ext cx="2756030" cy="2044594"/>
          </a:xfrm>
          <a:prstGeom prst="rect">
            <a:avLst/>
          </a:prstGeom>
        </p:spPr>
      </p:pic>
      <p:grpSp>
        <p:nvGrpSpPr>
          <p:cNvPr id="18" name="Gruppo 17"/>
          <p:cNvGrpSpPr/>
          <p:nvPr/>
        </p:nvGrpSpPr>
        <p:grpSpPr>
          <a:xfrm>
            <a:off x="18908958" y="20039334"/>
            <a:ext cx="5669358" cy="2328206"/>
            <a:chOff x="469215" y="15895837"/>
            <a:chExt cx="5209708" cy="2328206"/>
          </a:xfrm>
        </p:grpSpPr>
        <p:pic>
          <p:nvPicPr>
            <p:cNvPr id="13" name="Immagine 12"/>
            <p:cNvPicPr>
              <a:picLocks noChangeAspect="1"/>
            </p:cNvPicPr>
            <p:nvPr/>
          </p:nvPicPr>
          <p:blipFill>
            <a:blip r:embed="rId10"/>
            <a:stretch>
              <a:fillRect/>
            </a:stretch>
          </p:blipFill>
          <p:spPr>
            <a:xfrm>
              <a:off x="719054" y="15895837"/>
              <a:ext cx="4628801" cy="1944053"/>
            </a:xfrm>
            <a:prstGeom prst="rect">
              <a:avLst/>
            </a:prstGeom>
          </p:spPr>
        </p:pic>
        <p:sp>
          <p:nvSpPr>
            <p:cNvPr id="47" name="Rettangolo 2">
              <a:extLst>
                <a:ext uri="{FF2B5EF4-FFF2-40B4-BE49-F238E27FC236}">
                  <a16:creationId xmlns:a16="http://schemas.microsoft.com/office/drawing/2014/main" id="{9ECAEB03-138D-48EC-AA93-82E96D8812C0}"/>
                </a:ext>
              </a:extLst>
            </p:cNvPr>
            <p:cNvSpPr>
              <a:spLocks noChangeArrowheads="1"/>
            </p:cNvSpPr>
            <p:nvPr/>
          </p:nvSpPr>
          <p:spPr bwMode="auto">
            <a:xfrm>
              <a:off x="469215" y="17784506"/>
              <a:ext cx="18925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088045" fontAlgn="base">
                <a:spcBef>
                  <a:spcPct val="0"/>
                </a:spcBef>
                <a:spcAft>
                  <a:spcPts val="708"/>
                </a:spcAft>
                <a:defRPr/>
              </a:pPr>
              <a:r>
                <a:rPr lang="en-GB" altLang="it-IT" sz="2200" b="1" dirty="0">
                  <a:solidFill>
                    <a:srgbClr val="C00000"/>
                  </a:solidFill>
                  <a:latin typeface="Bookman Old Style" panose="02050604050505020204" pitchFamily="18" charset="0"/>
                  <a:cs typeface="Times New Roman" panose="02020603050405020304" pitchFamily="18" charset="0"/>
                </a:rPr>
                <a:t>BTEST</a:t>
              </a:r>
              <a:r>
                <a:rPr lang="en-GB" altLang="it-IT" sz="2200" dirty="0">
                  <a:solidFill>
                    <a:srgbClr val="C00000"/>
                  </a:solidFill>
                  <a:latin typeface="Bookman Old Style" panose="02050604050505020204" pitchFamily="18" charset="0"/>
                  <a:cs typeface="Times New Roman" panose="02020603050405020304" pitchFamily="18" charset="0"/>
                </a:rPr>
                <a:t>                   </a:t>
              </a:r>
            </a:p>
          </p:txBody>
        </p:sp>
        <p:sp>
          <p:nvSpPr>
            <p:cNvPr id="51" name="Rettangolo 2">
              <a:extLst>
                <a:ext uri="{FF2B5EF4-FFF2-40B4-BE49-F238E27FC236}">
                  <a16:creationId xmlns:a16="http://schemas.microsoft.com/office/drawing/2014/main" id="{9ECAEB03-138D-48EC-AA93-82E96D8812C0}"/>
                </a:ext>
              </a:extLst>
            </p:cNvPr>
            <p:cNvSpPr>
              <a:spLocks noChangeArrowheads="1"/>
            </p:cNvSpPr>
            <p:nvPr/>
          </p:nvSpPr>
          <p:spPr bwMode="auto">
            <a:xfrm>
              <a:off x="1893781" y="17770769"/>
              <a:ext cx="18925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088045" fontAlgn="base">
                <a:spcBef>
                  <a:spcPct val="0"/>
                </a:spcBef>
                <a:spcAft>
                  <a:spcPts val="708"/>
                </a:spcAft>
                <a:defRPr/>
              </a:pPr>
              <a:r>
                <a:rPr lang="en-GB" altLang="it-IT" sz="2200" b="1" dirty="0">
                  <a:solidFill>
                    <a:srgbClr val="C00000"/>
                  </a:solidFill>
                  <a:latin typeface="Bookman Old Style" panose="02050604050505020204" pitchFamily="18" charset="0"/>
                  <a:cs typeface="Times New Roman" panose="02020603050405020304" pitchFamily="18" charset="0"/>
                </a:rPr>
                <a:t>  B50G</a:t>
              </a:r>
              <a:r>
                <a:rPr lang="en-GB" altLang="it-IT" sz="2200" dirty="0">
                  <a:solidFill>
                    <a:srgbClr val="C00000"/>
                  </a:solidFill>
                  <a:latin typeface="Bookman Old Style" panose="02050604050505020204" pitchFamily="18" charset="0"/>
                  <a:cs typeface="Times New Roman" panose="02020603050405020304" pitchFamily="18" charset="0"/>
                </a:rPr>
                <a:t>               </a:t>
              </a:r>
            </a:p>
          </p:txBody>
        </p:sp>
        <p:sp>
          <p:nvSpPr>
            <p:cNvPr id="52" name="Rettangolo 2">
              <a:extLst>
                <a:ext uri="{FF2B5EF4-FFF2-40B4-BE49-F238E27FC236}">
                  <a16:creationId xmlns:a16="http://schemas.microsoft.com/office/drawing/2014/main" id="{9ECAEB03-138D-48EC-AA93-82E96D8812C0}"/>
                </a:ext>
              </a:extLst>
            </p:cNvPr>
            <p:cNvSpPr>
              <a:spLocks noChangeArrowheads="1"/>
            </p:cNvSpPr>
            <p:nvPr/>
          </p:nvSpPr>
          <p:spPr bwMode="auto">
            <a:xfrm>
              <a:off x="3786352" y="17793156"/>
              <a:ext cx="18925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088045" fontAlgn="base">
                <a:spcBef>
                  <a:spcPct val="0"/>
                </a:spcBef>
                <a:spcAft>
                  <a:spcPts val="708"/>
                </a:spcAft>
                <a:defRPr/>
              </a:pPr>
              <a:r>
                <a:rPr lang="en-GB" altLang="it-IT" sz="2200" b="1" dirty="0">
                  <a:solidFill>
                    <a:srgbClr val="C00000"/>
                  </a:solidFill>
                  <a:latin typeface="Bookman Old Style" panose="02050604050505020204" pitchFamily="18" charset="0"/>
                  <a:cs typeface="Times New Roman" panose="02020603050405020304" pitchFamily="18" charset="0"/>
                </a:rPr>
                <a:t>B70G</a:t>
              </a:r>
              <a:r>
                <a:rPr lang="en-GB" altLang="it-IT" sz="2200" dirty="0">
                  <a:solidFill>
                    <a:srgbClr val="C00000"/>
                  </a:solidFill>
                  <a:latin typeface="Bookman Old Style" panose="02050604050505020204" pitchFamily="18" charset="0"/>
                  <a:cs typeface="Times New Roman" panose="02020603050405020304" pitchFamily="18" charset="0"/>
                </a:rPr>
                <a:t>               </a:t>
              </a:r>
            </a:p>
          </p:txBody>
        </p:sp>
      </p:grpSp>
      <p:sp>
        <p:nvSpPr>
          <p:cNvPr id="34" name="Rettangolo 33">
            <a:extLst>
              <a:ext uri="{FF2B5EF4-FFF2-40B4-BE49-F238E27FC236}">
                <a16:creationId xmlns:a16="http://schemas.microsoft.com/office/drawing/2014/main" id="{C591C00A-46BF-4D8C-996A-AD70743BA58D}"/>
              </a:ext>
            </a:extLst>
          </p:cNvPr>
          <p:cNvSpPr/>
          <p:nvPr/>
        </p:nvSpPr>
        <p:spPr>
          <a:xfrm>
            <a:off x="563937" y="23283017"/>
            <a:ext cx="24135565" cy="1107996"/>
          </a:xfrm>
          <a:prstGeom prst="rect">
            <a:avLst/>
          </a:prstGeom>
        </p:spPr>
        <p:txBody>
          <a:bodyPr wrap="square">
            <a:spAutoFit/>
          </a:bodyPr>
          <a:lstStyle/>
          <a:p>
            <a:r>
              <a:rPr lang="en-US" sz="2200" b="1" i="1" dirty="0">
                <a:solidFill>
                  <a:srgbClr val="C00000"/>
                </a:solidFill>
                <a:latin typeface="Bookman Old Style" panose="02050604050505020204" pitchFamily="18" charset="0"/>
                <a:cs typeface="Times New Roman" panose="02020603050405020304" pitchFamily="18" charset="0"/>
              </a:rPr>
              <a:t>Samples functional properties</a:t>
            </a:r>
          </a:p>
          <a:p>
            <a:r>
              <a:rPr lang="en-GB"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For the evaluation of total phenols content (</a:t>
            </a:r>
            <a:r>
              <a:rPr lang="en-GB" sz="2200" b="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TPC</a:t>
            </a:r>
            <a:r>
              <a:rPr lang="en-GB" sz="2200" b="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Folin-ciocalteu</a:t>
            </a:r>
            <a:r>
              <a:rPr lang="en-GB"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method was used whereas for and radical scavenging activity ABTS test was carried out [4]. Before analysis samples were subjected to </a:t>
            </a:r>
            <a:r>
              <a:rPr lang="en-GB"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hydroacholic</a:t>
            </a:r>
            <a:r>
              <a:rPr lang="en-GB"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extraction procedure.</a:t>
            </a:r>
            <a:endParaRPr lang="en-US"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endParaRPr>
          </a:p>
        </p:txBody>
      </p:sp>
      <p:sp>
        <p:nvSpPr>
          <p:cNvPr id="35" name="Rettangolo 2">
            <a:extLst>
              <a:ext uri="{FF2B5EF4-FFF2-40B4-BE49-F238E27FC236}">
                <a16:creationId xmlns:a16="http://schemas.microsoft.com/office/drawing/2014/main" id="{0AE2B5AC-7C9A-4CBD-B5B2-478F4BD3E4E2}"/>
              </a:ext>
            </a:extLst>
          </p:cNvPr>
          <p:cNvSpPr>
            <a:spLocks noChangeArrowheads="1"/>
          </p:cNvSpPr>
          <p:nvPr/>
        </p:nvSpPr>
        <p:spPr bwMode="auto">
          <a:xfrm>
            <a:off x="20041332" y="22367540"/>
            <a:ext cx="2957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88045" fontAlgn="base">
              <a:spcBef>
                <a:spcPct val="0"/>
              </a:spcBef>
              <a:spcAft>
                <a:spcPts val="708"/>
              </a:spcAft>
              <a:defRPr/>
            </a:pPr>
            <a:r>
              <a:rPr lang="en-GB" altLang="it-IT" sz="2200" b="1" dirty="0">
                <a:solidFill>
                  <a:srgbClr val="C00000"/>
                </a:solidFill>
                <a:latin typeface="Bookman Old Style" panose="02050604050505020204" pitchFamily="18" charset="0"/>
                <a:cs typeface="Times New Roman" panose="02020603050405020304" pitchFamily="18" charset="0"/>
              </a:rPr>
              <a:t>Goji bread samples</a:t>
            </a:r>
          </a:p>
        </p:txBody>
      </p:sp>
      <p:pic>
        <p:nvPicPr>
          <p:cNvPr id="6" name="Immagine 5">
            <a:extLst>
              <a:ext uri="{FF2B5EF4-FFF2-40B4-BE49-F238E27FC236}">
                <a16:creationId xmlns:a16="http://schemas.microsoft.com/office/drawing/2014/main" id="{BF765818-9E7D-4909-BC19-D630971BE449}"/>
              </a:ext>
            </a:extLst>
          </p:cNvPr>
          <p:cNvPicPr>
            <a:picLocks noChangeAspect="1"/>
          </p:cNvPicPr>
          <p:nvPr/>
        </p:nvPicPr>
        <p:blipFill rotWithShape="1">
          <a:blip r:embed="rId11"/>
          <a:srcRect l="9676" r="9101"/>
          <a:stretch/>
        </p:blipFill>
        <p:spPr>
          <a:xfrm>
            <a:off x="19405063" y="27542201"/>
            <a:ext cx="5250426" cy="4568536"/>
          </a:xfrm>
          <a:prstGeom prst="rect">
            <a:avLst/>
          </a:prstGeom>
        </p:spPr>
      </p:pic>
      <p:sp>
        <p:nvSpPr>
          <p:cNvPr id="37" name="Rettangolo 2">
            <a:extLst>
              <a:ext uri="{FF2B5EF4-FFF2-40B4-BE49-F238E27FC236}">
                <a16:creationId xmlns:a16="http://schemas.microsoft.com/office/drawing/2014/main" id="{DD203EA7-B7C1-420B-B9EC-978669551592}"/>
              </a:ext>
            </a:extLst>
          </p:cNvPr>
          <p:cNvSpPr>
            <a:spLocks noChangeArrowheads="1"/>
          </p:cNvSpPr>
          <p:nvPr/>
        </p:nvSpPr>
        <p:spPr bwMode="auto">
          <a:xfrm>
            <a:off x="20041332" y="32275561"/>
            <a:ext cx="39565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88045" fontAlgn="base">
              <a:spcBef>
                <a:spcPct val="0"/>
              </a:spcBef>
              <a:spcAft>
                <a:spcPts val="708"/>
              </a:spcAft>
              <a:defRPr/>
            </a:pPr>
            <a:r>
              <a:rPr lang="en-GB" altLang="it-IT" sz="2200" b="1" dirty="0">
                <a:solidFill>
                  <a:srgbClr val="C00000"/>
                </a:solidFill>
                <a:latin typeface="Bookman Old Style" panose="02050604050505020204" pitchFamily="18" charset="0"/>
                <a:cs typeface="Times New Roman" panose="02020603050405020304" pitchFamily="18" charset="0"/>
              </a:rPr>
              <a:t>Goji bread sensory profile</a:t>
            </a:r>
          </a:p>
        </p:txBody>
      </p:sp>
      <p:graphicFrame>
        <p:nvGraphicFramePr>
          <p:cNvPr id="15" name="Tabella 14">
            <a:extLst>
              <a:ext uri="{FF2B5EF4-FFF2-40B4-BE49-F238E27FC236}">
                <a16:creationId xmlns:a16="http://schemas.microsoft.com/office/drawing/2014/main" id="{BF41091D-BBD3-45E4-ADDD-789242C3F0C5}"/>
              </a:ext>
            </a:extLst>
          </p:cNvPr>
          <p:cNvGraphicFramePr>
            <a:graphicFrameLocks noGrp="1"/>
          </p:cNvGraphicFramePr>
          <p:nvPr>
            <p:extLst>
              <p:ext uri="{D42A27DB-BD31-4B8C-83A1-F6EECF244321}">
                <p14:modId xmlns:p14="http://schemas.microsoft.com/office/powerpoint/2010/main" val="1338084257"/>
              </p:ext>
            </p:extLst>
          </p:nvPr>
        </p:nvGraphicFramePr>
        <p:xfrm>
          <a:off x="9030005" y="28942737"/>
          <a:ext cx="9808092" cy="1885487"/>
        </p:xfrm>
        <a:graphic>
          <a:graphicData uri="http://schemas.openxmlformats.org/drawingml/2006/table">
            <a:tbl>
              <a:tblPr firstRow="1" firstCol="1" bandRow="1"/>
              <a:tblGrid>
                <a:gridCol w="1075601">
                  <a:extLst>
                    <a:ext uri="{9D8B030D-6E8A-4147-A177-3AD203B41FA5}">
                      <a16:colId xmlns:a16="http://schemas.microsoft.com/office/drawing/2014/main" val="1199481146"/>
                    </a:ext>
                  </a:extLst>
                </a:gridCol>
                <a:gridCol w="1787618">
                  <a:extLst>
                    <a:ext uri="{9D8B030D-6E8A-4147-A177-3AD203B41FA5}">
                      <a16:colId xmlns:a16="http://schemas.microsoft.com/office/drawing/2014/main" val="1888745459"/>
                    </a:ext>
                  </a:extLst>
                </a:gridCol>
                <a:gridCol w="1222765">
                  <a:extLst>
                    <a:ext uri="{9D8B030D-6E8A-4147-A177-3AD203B41FA5}">
                      <a16:colId xmlns:a16="http://schemas.microsoft.com/office/drawing/2014/main" val="1105617444"/>
                    </a:ext>
                  </a:extLst>
                </a:gridCol>
                <a:gridCol w="1329532">
                  <a:extLst>
                    <a:ext uri="{9D8B030D-6E8A-4147-A177-3AD203B41FA5}">
                      <a16:colId xmlns:a16="http://schemas.microsoft.com/office/drawing/2014/main" val="2231786224"/>
                    </a:ext>
                  </a:extLst>
                </a:gridCol>
                <a:gridCol w="1431969">
                  <a:extLst>
                    <a:ext uri="{9D8B030D-6E8A-4147-A177-3AD203B41FA5}">
                      <a16:colId xmlns:a16="http://schemas.microsoft.com/office/drawing/2014/main" val="1528245575"/>
                    </a:ext>
                  </a:extLst>
                </a:gridCol>
                <a:gridCol w="1737842">
                  <a:extLst>
                    <a:ext uri="{9D8B030D-6E8A-4147-A177-3AD203B41FA5}">
                      <a16:colId xmlns:a16="http://schemas.microsoft.com/office/drawing/2014/main" val="1628035269"/>
                    </a:ext>
                  </a:extLst>
                </a:gridCol>
                <a:gridCol w="1222765">
                  <a:extLst>
                    <a:ext uri="{9D8B030D-6E8A-4147-A177-3AD203B41FA5}">
                      <a16:colId xmlns:a16="http://schemas.microsoft.com/office/drawing/2014/main" val="717726240"/>
                    </a:ext>
                  </a:extLst>
                </a:gridCol>
              </a:tblGrid>
              <a:tr h="401378">
                <a:tc>
                  <a:txBody>
                    <a:bodyPr/>
                    <a:lstStyle/>
                    <a:p>
                      <a:pPr algn="ctr">
                        <a:lnSpc>
                          <a:spcPct val="107000"/>
                        </a:lnSpc>
                        <a:spcBef>
                          <a:spcPts val="300"/>
                        </a:spcBef>
                        <a:spcAft>
                          <a:spcPts val="3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Bread Sample</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07000"/>
                        </a:lnSpc>
                        <a:spcBef>
                          <a:spcPts val="300"/>
                        </a:spcBef>
                        <a:spcAft>
                          <a:spcPts val="3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Texture Profile Analysis (TPA) test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525552872"/>
                  </a:ext>
                </a:extLst>
              </a:tr>
              <a:tr h="547560">
                <a:tc>
                  <a:txBody>
                    <a:bodyPr/>
                    <a:lstStyle/>
                    <a:p>
                      <a:pPr>
                        <a:lnSpc>
                          <a:spcPct val="107000"/>
                        </a:lnSpc>
                      </a:pPr>
                      <a:endParaRPr lang="it-IT" sz="13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300"/>
                        </a:spcBef>
                        <a:spcAft>
                          <a:spcPts val="300"/>
                        </a:spcAft>
                      </a:pPr>
                      <a:r>
                        <a:rPr lang="en-GB" sz="1300" b="1">
                          <a:effectLst/>
                          <a:latin typeface="Calibri" panose="020F0502020204030204" pitchFamily="34" charset="0"/>
                          <a:ea typeface="Calibri" panose="020F0502020204030204" pitchFamily="34" charset="0"/>
                          <a:cs typeface="Calibri" panose="020F0502020204030204" pitchFamily="34" charset="0"/>
                        </a:rPr>
                        <a:t>Hardness (g)</a:t>
                      </a:r>
                      <a:endParaRPr lang="it-IT"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GB" sz="1300" b="1">
                          <a:effectLst/>
                          <a:latin typeface="Calibri" panose="020F0502020204030204" pitchFamily="34" charset="0"/>
                          <a:ea typeface="Calibri" panose="020F0502020204030204" pitchFamily="34" charset="0"/>
                          <a:cs typeface="Calibri" panose="020F0502020204030204" pitchFamily="34" charset="0"/>
                        </a:rPr>
                        <a:t>Springiness (mm)</a:t>
                      </a:r>
                      <a:endParaRPr lang="it-IT"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lnSpc>
                          <a:spcPct val="107000"/>
                        </a:lnSpc>
                        <a:spcBef>
                          <a:spcPts val="300"/>
                        </a:spcBef>
                        <a:spcAft>
                          <a:spcPts val="300"/>
                        </a:spcAft>
                      </a:pPr>
                      <a:r>
                        <a:rPr lang="en-GB" sz="1300" b="1">
                          <a:effectLst/>
                          <a:latin typeface="Calibri" panose="020F0502020204030204" pitchFamily="34" charset="0"/>
                          <a:ea typeface="Calibri" panose="020F0502020204030204" pitchFamily="34" charset="0"/>
                          <a:cs typeface="Calibri" panose="020F0502020204030204" pitchFamily="34" charset="0"/>
                        </a:rPr>
                        <a:t>Cohesiveness</a:t>
                      </a:r>
                      <a:endParaRPr lang="it-IT"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lnSpc>
                          <a:spcPct val="107000"/>
                        </a:lnSpc>
                        <a:spcBef>
                          <a:spcPts val="300"/>
                        </a:spcBef>
                        <a:spcAft>
                          <a:spcPts val="300"/>
                        </a:spcAft>
                      </a:pPr>
                      <a:r>
                        <a:rPr lang="en-GB" sz="1300" b="1">
                          <a:effectLst/>
                          <a:latin typeface="Calibri" panose="020F0502020204030204" pitchFamily="34" charset="0"/>
                          <a:ea typeface="Calibri" panose="020F0502020204030204" pitchFamily="34" charset="0"/>
                          <a:cs typeface="Calibri" panose="020F0502020204030204" pitchFamily="34" charset="0"/>
                        </a:rPr>
                        <a:t>Gumminess (g)</a:t>
                      </a:r>
                      <a:endParaRPr lang="it-IT"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lnSpc>
                          <a:spcPct val="107000"/>
                        </a:lnSpc>
                        <a:spcBef>
                          <a:spcPts val="300"/>
                        </a:spcBef>
                        <a:spcAft>
                          <a:spcPts val="300"/>
                        </a:spcAft>
                      </a:pPr>
                      <a:r>
                        <a:rPr lang="en-GB" sz="1300" b="1">
                          <a:effectLst/>
                          <a:latin typeface="Calibri" panose="020F0502020204030204" pitchFamily="34" charset="0"/>
                          <a:ea typeface="Calibri" panose="020F0502020204030204" pitchFamily="34" charset="0"/>
                          <a:cs typeface="Calibri" panose="020F0502020204030204" pitchFamily="34" charset="0"/>
                        </a:rPr>
                        <a:t>Chewiness (g)</a:t>
                      </a:r>
                      <a:endParaRPr lang="it-IT"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lnSpc>
                          <a:spcPct val="107000"/>
                        </a:lnSpc>
                        <a:spcBef>
                          <a:spcPts val="300"/>
                        </a:spcBef>
                        <a:spcAft>
                          <a:spcPts val="300"/>
                        </a:spcAft>
                      </a:pPr>
                      <a:r>
                        <a:rPr lang="en-GB" sz="1300" b="1">
                          <a:effectLst/>
                          <a:latin typeface="Calibri" panose="020F0502020204030204" pitchFamily="34" charset="0"/>
                          <a:ea typeface="Calibri" panose="020F0502020204030204" pitchFamily="34" charset="0"/>
                          <a:cs typeface="Calibri" panose="020F0502020204030204" pitchFamily="34" charset="0"/>
                        </a:rPr>
                        <a:t>Resilience</a:t>
                      </a:r>
                      <a:endParaRPr lang="it-IT"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101613"/>
                  </a:ext>
                </a:extLst>
              </a:tr>
              <a:tr h="312183">
                <a:tc>
                  <a:txBody>
                    <a:bodyPr/>
                    <a:lstStyle/>
                    <a:p>
                      <a:pPr algn="ctr">
                        <a:lnSpc>
                          <a:spcPct val="107000"/>
                        </a:lnSpc>
                        <a:spcBef>
                          <a:spcPts val="300"/>
                        </a:spcBef>
                        <a:spcAft>
                          <a:spcPts val="300"/>
                        </a:spcAft>
                      </a:pPr>
                      <a:r>
                        <a:rPr lang="en-GB" sz="1300" b="1" i="1" dirty="0">
                          <a:effectLst/>
                          <a:latin typeface="Calibri" panose="020F0502020204030204" pitchFamily="34" charset="0"/>
                          <a:ea typeface="Calibri" panose="020F0502020204030204" pitchFamily="34" charset="0"/>
                          <a:cs typeface="Calibri" panose="020F0502020204030204" pitchFamily="34" charset="0"/>
                        </a:rPr>
                        <a:t>Control</a:t>
                      </a:r>
                      <a:endParaRPr lang="it-IT" sz="13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6871.96±1467.12</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0.83±0.03</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0.52±0.08</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3550.68±521.63</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2942.90±468.30</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0.19±0.04</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5985480"/>
                  </a:ext>
                </a:extLst>
              </a:tr>
              <a:tr h="312183">
                <a:tc>
                  <a:txBody>
                    <a:bodyPr/>
                    <a:lstStyle/>
                    <a:p>
                      <a:pPr algn="ctr">
                        <a:lnSpc>
                          <a:spcPct val="107000"/>
                        </a:lnSpc>
                        <a:spcBef>
                          <a:spcPts val="300"/>
                        </a:spcBef>
                        <a:spcAft>
                          <a:spcPts val="300"/>
                        </a:spcAft>
                      </a:pPr>
                      <a:r>
                        <a:rPr lang="en-GB" sz="1300" b="1" i="1" dirty="0">
                          <a:effectLst/>
                          <a:latin typeface="Calibri" panose="020F0502020204030204" pitchFamily="34" charset="0"/>
                          <a:ea typeface="Calibri" panose="020F0502020204030204" pitchFamily="34" charset="0"/>
                          <a:cs typeface="Calibri" panose="020F0502020204030204" pitchFamily="34" charset="0"/>
                        </a:rPr>
                        <a:t>50% Goji</a:t>
                      </a:r>
                      <a:endParaRPr lang="it-IT" sz="13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6556.93±3925.43</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0.81±0,02</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0.68±0.02</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4412.09±2574.79</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3847.27±2258.49</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0.31±0.01</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698696308"/>
                  </a:ext>
                </a:extLst>
              </a:tr>
              <a:tr h="312183">
                <a:tc>
                  <a:txBody>
                    <a:bodyPr/>
                    <a:lstStyle/>
                    <a:p>
                      <a:pPr algn="ctr">
                        <a:lnSpc>
                          <a:spcPct val="107000"/>
                        </a:lnSpc>
                        <a:spcBef>
                          <a:spcPts val="300"/>
                        </a:spcBef>
                        <a:spcAft>
                          <a:spcPts val="300"/>
                        </a:spcAft>
                      </a:pPr>
                      <a:r>
                        <a:rPr lang="en-GB" sz="1300" b="1" i="1" dirty="0">
                          <a:effectLst/>
                          <a:latin typeface="Calibri" panose="020F0502020204030204" pitchFamily="34" charset="0"/>
                          <a:ea typeface="Calibri" panose="020F0502020204030204" pitchFamily="34" charset="0"/>
                          <a:cs typeface="Calibri" panose="020F0502020204030204" pitchFamily="34" charset="0"/>
                        </a:rPr>
                        <a:t>70% Goji</a:t>
                      </a:r>
                      <a:endParaRPr lang="it-IT" sz="13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7616.37±3824.32</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0.87±0.02</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a</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0.67±0.03</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5097.56±2485.90</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4449.18±2245.96</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0.32±0.04</a:t>
                      </a:r>
                      <a:r>
                        <a:rPr lang="it-IT" sz="1300" baseline="300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it-IT"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017185"/>
                  </a:ext>
                </a:extLst>
              </a:tr>
            </a:tbl>
          </a:graphicData>
        </a:graphic>
      </p:graphicFrame>
      <p:sp>
        <p:nvSpPr>
          <p:cNvPr id="39" name="Rettangolo 2">
            <a:extLst>
              <a:ext uri="{FF2B5EF4-FFF2-40B4-BE49-F238E27FC236}">
                <a16:creationId xmlns:a16="http://schemas.microsoft.com/office/drawing/2014/main" id="{885D955A-3D27-4978-B95A-46B22A680537}"/>
              </a:ext>
            </a:extLst>
          </p:cNvPr>
          <p:cNvSpPr>
            <a:spLocks noChangeArrowheads="1"/>
          </p:cNvSpPr>
          <p:nvPr/>
        </p:nvSpPr>
        <p:spPr bwMode="auto">
          <a:xfrm>
            <a:off x="8687262" y="28344289"/>
            <a:ext cx="104935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88045" fontAlgn="base">
              <a:spcBef>
                <a:spcPct val="0"/>
              </a:spcBef>
              <a:spcAft>
                <a:spcPts val="708"/>
              </a:spcAft>
              <a:defRPr/>
            </a:pPr>
            <a:r>
              <a:rPr lang="en-US" altLang="it-IT" sz="2200" b="1" dirty="0">
                <a:solidFill>
                  <a:srgbClr val="C00000"/>
                </a:solidFill>
                <a:latin typeface="Bookman Old Style" panose="02050604050505020204" pitchFamily="18" charset="0"/>
                <a:cs typeface="Times New Roman" panose="02020603050405020304" pitchFamily="18" charset="0"/>
              </a:rPr>
              <a:t>Table </a:t>
            </a:r>
            <a:r>
              <a:rPr lang="en-US" altLang="it-IT" sz="2200" b="1" dirty="0" smtClean="0">
                <a:solidFill>
                  <a:srgbClr val="C00000"/>
                </a:solidFill>
                <a:latin typeface="Bookman Old Style" panose="02050604050505020204" pitchFamily="18" charset="0"/>
                <a:cs typeface="Times New Roman" panose="02020603050405020304" pitchFamily="18" charset="0"/>
              </a:rPr>
              <a:t>2. </a:t>
            </a:r>
            <a:r>
              <a:rPr lang="en-US" altLang="it-IT" sz="2200" b="1" dirty="0">
                <a:solidFill>
                  <a:srgbClr val="C00000"/>
                </a:solidFill>
                <a:latin typeface="Bookman Old Style" panose="02050604050505020204" pitchFamily="18" charset="0"/>
                <a:cs typeface="Times New Roman" panose="02020603050405020304" pitchFamily="18" charset="0"/>
              </a:rPr>
              <a:t>Texture Profile Analysis rheological characteristics of breads.</a:t>
            </a:r>
            <a:endParaRPr lang="en-GB" altLang="it-IT" sz="2200" b="1" dirty="0">
              <a:solidFill>
                <a:srgbClr val="C00000"/>
              </a:solidFill>
              <a:latin typeface="Bookman Old Style" panose="02050604050505020204" pitchFamily="18" charset="0"/>
              <a:cs typeface="Times New Roman" panose="02020603050405020304" pitchFamily="18" charset="0"/>
            </a:endParaRPr>
          </a:p>
        </p:txBody>
      </p:sp>
      <p:sp>
        <p:nvSpPr>
          <p:cNvPr id="19" name="Rettangolo 18">
            <a:extLst>
              <a:ext uri="{FF2B5EF4-FFF2-40B4-BE49-F238E27FC236}">
                <a16:creationId xmlns:a16="http://schemas.microsoft.com/office/drawing/2014/main" id="{2AF9E6F1-458B-4955-8E3D-4A3C33AEC09A}"/>
              </a:ext>
            </a:extLst>
          </p:cNvPr>
          <p:cNvSpPr/>
          <p:nvPr/>
        </p:nvSpPr>
        <p:spPr>
          <a:xfrm>
            <a:off x="561282" y="31513887"/>
            <a:ext cx="18566707" cy="769441"/>
          </a:xfrm>
          <a:prstGeom prst="rect">
            <a:avLst/>
          </a:prstGeom>
        </p:spPr>
        <p:txBody>
          <a:bodyPr wrap="square">
            <a:spAutoFit/>
          </a:bodyPr>
          <a:lstStyle/>
          <a:p>
            <a:r>
              <a:rPr lang="en-US" sz="2200" b="1" dirty="0">
                <a:solidFill>
                  <a:schemeClr val="accent1">
                    <a:lumMod val="75000"/>
                  </a:schemeClr>
                </a:solidFill>
                <a:latin typeface="Bookman Old Style" panose="02050604050505020204" pitchFamily="18" charset="0"/>
                <a:cs typeface="Arial" panose="020B0604020202020204" pitchFamily="34" charset="0"/>
              </a:rPr>
              <a:t>Bread enriched with 50% of goji puree (B50G) </a:t>
            </a:r>
            <a:r>
              <a:rPr lang="en-US" sz="2200" b="1" dirty="0" smtClean="0">
                <a:solidFill>
                  <a:schemeClr val="accent1">
                    <a:lumMod val="75000"/>
                  </a:schemeClr>
                </a:solidFill>
                <a:latin typeface="Bookman Old Style" panose="02050604050505020204" pitchFamily="18" charset="0"/>
                <a:cs typeface="Arial" panose="020B0604020202020204" pitchFamily="34" charset="0"/>
              </a:rPr>
              <a:t>showed </a:t>
            </a:r>
            <a:r>
              <a:rPr lang="en-US" sz="2200" b="1" dirty="0">
                <a:solidFill>
                  <a:schemeClr val="accent1">
                    <a:lumMod val="75000"/>
                  </a:schemeClr>
                </a:solidFill>
                <a:latin typeface="Bookman Old Style" panose="02050604050505020204" pitchFamily="18" charset="0"/>
                <a:cs typeface="Arial" panose="020B0604020202020204" pitchFamily="34" charset="0"/>
              </a:rPr>
              <a:t>a total phenol content of 42.07 mg gallic acid </a:t>
            </a:r>
            <a:r>
              <a:rPr lang="en-US" sz="2200" b="1" dirty="0" smtClean="0">
                <a:solidFill>
                  <a:schemeClr val="accent1">
                    <a:lumMod val="75000"/>
                  </a:schemeClr>
                </a:solidFill>
                <a:latin typeface="Bookman Old Style" panose="02050604050505020204" pitchFamily="18" charset="0"/>
                <a:cs typeface="Arial" panose="020B0604020202020204" pitchFamily="34" charset="0"/>
              </a:rPr>
              <a:t>equivalent/100 </a:t>
            </a:r>
            <a:r>
              <a:rPr lang="en-US" sz="2200" b="1" dirty="0">
                <a:solidFill>
                  <a:schemeClr val="accent1">
                    <a:lumMod val="75000"/>
                  </a:schemeClr>
                </a:solidFill>
                <a:latin typeface="Bookman Old Style" panose="02050604050505020204" pitchFamily="18" charset="0"/>
                <a:cs typeface="Arial" panose="020B0604020202020204" pitchFamily="34" charset="0"/>
              </a:rPr>
              <a:t>g bread and an ABTS radical scavenging activity of 833.48 </a:t>
            </a:r>
            <a:r>
              <a:rPr lang="en-US" sz="2200" b="1" dirty="0" smtClean="0">
                <a:solidFill>
                  <a:schemeClr val="accent1">
                    <a:lumMod val="75000"/>
                  </a:schemeClr>
                </a:solidFill>
                <a:latin typeface="Bookman Old Style" panose="02050604050505020204" pitchFamily="18" charset="0"/>
                <a:cs typeface="Arial" panose="020B0604020202020204" pitchFamily="34" charset="0"/>
              </a:rPr>
              <a:t>µ</a:t>
            </a:r>
            <a:r>
              <a:rPr lang="en-US" sz="2200" b="1" dirty="0" err="1" smtClean="0">
                <a:solidFill>
                  <a:schemeClr val="accent1">
                    <a:lumMod val="75000"/>
                  </a:schemeClr>
                </a:solidFill>
                <a:latin typeface="Bookman Old Style" panose="02050604050505020204" pitchFamily="18" charset="0"/>
                <a:cs typeface="Arial" panose="020B0604020202020204" pitchFamily="34" charset="0"/>
              </a:rPr>
              <a:t>mol</a:t>
            </a:r>
            <a:r>
              <a:rPr lang="en-US" sz="2200" b="1" dirty="0">
                <a:solidFill>
                  <a:schemeClr val="accent1">
                    <a:lumMod val="75000"/>
                  </a:schemeClr>
                </a:solidFill>
                <a:latin typeface="Bookman Old Style" panose="02050604050505020204" pitchFamily="18" charset="0"/>
                <a:cs typeface="Arial" panose="020B0604020202020204" pitchFamily="34" charset="0"/>
              </a:rPr>
              <a:t> </a:t>
            </a:r>
            <a:r>
              <a:rPr lang="en-US" sz="2200" b="1" dirty="0" err="1" smtClean="0">
                <a:solidFill>
                  <a:schemeClr val="accent1">
                    <a:lumMod val="75000"/>
                  </a:schemeClr>
                </a:solidFill>
                <a:latin typeface="Bookman Old Style" panose="02050604050505020204" pitchFamily="18" charset="0"/>
                <a:cs typeface="Arial" panose="020B0604020202020204" pitchFamily="34" charset="0"/>
              </a:rPr>
              <a:t>Trolox</a:t>
            </a:r>
            <a:r>
              <a:rPr lang="en-US" sz="2200" b="1" dirty="0" smtClean="0">
                <a:solidFill>
                  <a:schemeClr val="accent1">
                    <a:lumMod val="75000"/>
                  </a:schemeClr>
                </a:solidFill>
                <a:latin typeface="Bookman Old Style" panose="02050604050505020204" pitchFamily="18" charset="0"/>
                <a:cs typeface="Arial" panose="020B0604020202020204" pitchFamily="34" charset="0"/>
              </a:rPr>
              <a:t>/100g </a:t>
            </a:r>
            <a:r>
              <a:rPr lang="en-US" sz="2200" b="1" dirty="0">
                <a:solidFill>
                  <a:schemeClr val="accent1">
                    <a:lumMod val="75000"/>
                  </a:schemeClr>
                </a:solidFill>
                <a:latin typeface="Bookman Old Style" panose="02050604050505020204" pitchFamily="18" charset="0"/>
                <a:cs typeface="Arial" panose="020B0604020202020204" pitchFamily="34" charset="0"/>
              </a:rPr>
              <a:t>bread.</a:t>
            </a:r>
            <a:endParaRPr lang="it-IT" sz="2200" b="1" dirty="0">
              <a:solidFill>
                <a:schemeClr val="accent1">
                  <a:lumMod val="75000"/>
                </a:schemeClr>
              </a:solidFill>
              <a:latin typeface="Bookman Old Style" panose="02050604050505020204" pitchFamily="18" charset="0"/>
              <a:cs typeface="Arial" panose="020B0604020202020204" pitchFamily="34" charset="0"/>
            </a:endParaRPr>
          </a:p>
        </p:txBody>
      </p:sp>
      <p:sp>
        <p:nvSpPr>
          <p:cNvPr id="38" name="Rettangolo 2">
            <a:extLst>
              <a:ext uri="{FF2B5EF4-FFF2-40B4-BE49-F238E27FC236}">
                <a16:creationId xmlns:a16="http://schemas.microsoft.com/office/drawing/2014/main" id="{885D955A-3D27-4978-B95A-46B22A680537}"/>
              </a:ext>
            </a:extLst>
          </p:cNvPr>
          <p:cNvSpPr>
            <a:spLocks noChangeArrowheads="1"/>
          </p:cNvSpPr>
          <p:nvPr/>
        </p:nvSpPr>
        <p:spPr bwMode="auto">
          <a:xfrm>
            <a:off x="523365" y="27397176"/>
            <a:ext cx="83647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88045" fontAlgn="base">
              <a:spcBef>
                <a:spcPct val="0"/>
              </a:spcBef>
              <a:spcAft>
                <a:spcPts val="708"/>
              </a:spcAft>
              <a:defRPr/>
            </a:pPr>
            <a:r>
              <a:rPr lang="en-US" altLang="it-IT" sz="2200" b="1" dirty="0">
                <a:solidFill>
                  <a:srgbClr val="C00000"/>
                </a:solidFill>
                <a:latin typeface="Bookman Old Style" panose="02050604050505020204" pitchFamily="18" charset="0"/>
                <a:cs typeface="Times New Roman" panose="02020603050405020304" pitchFamily="18" charset="0"/>
              </a:rPr>
              <a:t>Table </a:t>
            </a:r>
            <a:r>
              <a:rPr lang="en-US" altLang="it-IT" sz="2200" b="1" dirty="0" smtClean="0">
                <a:solidFill>
                  <a:srgbClr val="C00000"/>
                </a:solidFill>
                <a:latin typeface="Bookman Old Style" panose="02050604050505020204" pitchFamily="18" charset="0"/>
                <a:cs typeface="Times New Roman" panose="02020603050405020304" pitchFamily="18" charset="0"/>
              </a:rPr>
              <a:t>1. </a:t>
            </a:r>
            <a:r>
              <a:rPr lang="en-GB" altLang="it-IT" sz="2200" b="1" dirty="0">
                <a:solidFill>
                  <a:srgbClr val="C00000"/>
                </a:solidFill>
                <a:latin typeface="Bookman Old Style" panose="02050604050505020204" pitchFamily="18" charset="0"/>
                <a:cs typeface="Times New Roman" panose="02020603050405020304" pitchFamily="18" charset="0"/>
              </a:rPr>
              <a:t>Cut slice rheological characteristics of </a:t>
            </a:r>
            <a:r>
              <a:rPr lang="en-GB" altLang="it-IT" sz="2200" b="1" dirty="0" smtClean="0">
                <a:solidFill>
                  <a:srgbClr val="C00000"/>
                </a:solidFill>
                <a:latin typeface="Bookman Old Style" panose="02050604050505020204" pitchFamily="18" charset="0"/>
                <a:cs typeface="Times New Roman" panose="02020603050405020304" pitchFamily="18" charset="0"/>
              </a:rPr>
              <a:t>breads</a:t>
            </a:r>
            <a:r>
              <a:rPr lang="en-US" altLang="it-IT" sz="2200" b="1" dirty="0" smtClean="0">
                <a:solidFill>
                  <a:srgbClr val="C00000"/>
                </a:solidFill>
                <a:latin typeface="Bookman Old Style" panose="02050604050505020204" pitchFamily="18" charset="0"/>
                <a:cs typeface="Times New Roman" panose="02020603050405020304" pitchFamily="18" charset="0"/>
              </a:rPr>
              <a:t>.</a:t>
            </a:r>
            <a:endParaRPr lang="en-GB" altLang="it-IT" sz="2200" b="1" dirty="0">
              <a:solidFill>
                <a:srgbClr val="C00000"/>
              </a:solidFill>
              <a:latin typeface="Bookman Old Style" panose="02050604050505020204" pitchFamily="18" charset="0"/>
              <a:cs typeface="Times New Roman" panose="02020603050405020304" pitchFamily="18" charset="0"/>
            </a:endParaRPr>
          </a:p>
        </p:txBody>
      </p:sp>
      <p:graphicFrame>
        <p:nvGraphicFramePr>
          <p:cNvPr id="17" name="Tabella 16"/>
          <p:cNvGraphicFramePr>
            <a:graphicFrameLocks noGrp="1"/>
          </p:cNvGraphicFramePr>
          <p:nvPr>
            <p:extLst>
              <p:ext uri="{D42A27DB-BD31-4B8C-83A1-F6EECF244321}">
                <p14:modId xmlns:p14="http://schemas.microsoft.com/office/powerpoint/2010/main" val="2072381264"/>
              </p:ext>
            </p:extLst>
          </p:nvPr>
        </p:nvGraphicFramePr>
        <p:xfrm>
          <a:off x="1523138" y="28090524"/>
          <a:ext cx="5703571" cy="2032892"/>
        </p:xfrm>
        <a:graphic>
          <a:graphicData uri="http://schemas.openxmlformats.org/drawingml/2006/table">
            <a:tbl>
              <a:tblPr firstRow="1" firstCol="1" bandRow="1"/>
              <a:tblGrid>
                <a:gridCol w="1931193">
                  <a:extLst>
                    <a:ext uri="{9D8B030D-6E8A-4147-A177-3AD203B41FA5}">
                      <a16:colId xmlns:a16="http://schemas.microsoft.com/office/drawing/2014/main" val="2307159562"/>
                    </a:ext>
                  </a:extLst>
                </a:gridCol>
                <a:gridCol w="3772378">
                  <a:extLst>
                    <a:ext uri="{9D8B030D-6E8A-4147-A177-3AD203B41FA5}">
                      <a16:colId xmlns:a16="http://schemas.microsoft.com/office/drawing/2014/main" val="907213331"/>
                    </a:ext>
                  </a:extLst>
                </a:gridCol>
              </a:tblGrid>
              <a:tr h="471817">
                <a:tc>
                  <a:txBody>
                    <a:bodyPr/>
                    <a:lstStyle/>
                    <a:p>
                      <a:pPr algn="ctr">
                        <a:lnSpc>
                          <a:spcPct val="107000"/>
                        </a:lnSpc>
                        <a:spcBef>
                          <a:spcPts val="300"/>
                        </a:spcBef>
                        <a:spcAft>
                          <a:spcPts val="3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Bread Sample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GB" sz="1300" b="1">
                          <a:effectLst/>
                          <a:latin typeface="Calibri" panose="020F0502020204030204" pitchFamily="34" charset="0"/>
                          <a:ea typeface="Calibri" panose="020F0502020204030204" pitchFamily="34" charset="0"/>
                          <a:cs typeface="Calibri" panose="020F0502020204030204" pitchFamily="34" charset="0"/>
                        </a:rPr>
                        <a:t>Cut Slice test</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903879"/>
                  </a:ext>
                </a:extLst>
              </a:tr>
              <a:tr h="460168">
                <a:tc>
                  <a:txBody>
                    <a:bodyPr/>
                    <a:lstStyle/>
                    <a:p>
                      <a:pPr>
                        <a:lnSpc>
                          <a:spcPct val="107000"/>
                        </a:lnSpc>
                      </a:pPr>
                      <a:endParaRPr lang="en-GB" sz="13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300"/>
                        </a:spcBef>
                        <a:spcAft>
                          <a:spcPts val="300"/>
                        </a:spcAft>
                      </a:pPr>
                      <a:r>
                        <a:rPr lang="en-GB" sz="1300" b="1" dirty="0">
                          <a:effectLst/>
                          <a:latin typeface="Calibri" panose="020F0502020204030204" pitchFamily="34" charset="0"/>
                          <a:ea typeface="Calibri" panose="020F0502020204030204" pitchFamily="34" charset="0"/>
                          <a:cs typeface="Calibri" panose="020F0502020204030204" pitchFamily="34" charset="0"/>
                        </a:rPr>
                        <a:t>Hardness (g)</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135709"/>
                  </a:ext>
                </a:extLst>
              </a:tr>
              <a:tr h="366969">
                <a:tc>
                  <a:txBody>
                    <a:bodyPr/>
                    <a:lstStyle/>
                    <a:p>
                      <a:pPr algn="ctr">
                        <a:lnSpc>
                          <a:spcPct val="107000"/>
                        </a:lnSpc>
                        <a:spcBef>
                          <a:spcPts val="300"/>
                        </a:spcBef>
                        <a:spcAft>
                          <a:spcPts val="300"/>
                        </a:spcAft>
                      </a:pPr>
                      <a:r>
                        <a:rPr lang="en-GB" sz="1300" b="1" i="1" dirty="0">
                          <a:effectLst/>
                          <a:latin typeface="Calibri" panose="020F0502020204030204" pitchFamily="34" charset="0"/>
                          <a:ea typeface="Calibri" panose="020F0502020204030204" pitchFamily="34" charset="0"/>
                          <a:cs typeface="Calibri" panose="020F0502020204030204" pitchFamily="34" charset="0"/>
                        </a:rPr>
                        <a:t>Control</a:t>
                      </a:r>
                      <a:endParaRPr lang="en-GB" sz="13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Bef>
                          <a:spcPts val="300"/>
                        </a:spcBef>
                        <a:spcAft>
                          <a:spcPts val="300"/>
                        </a:spcAft>
                      </a:pPr>
                      <a:r>
                        <a:rPr lang="it-IT" sz="1300" dirty="0" smtClean="0">
                          <a:effectLst/>
                          <a:latin typeface="Calibri" panose="020F0502020204030204" pitchFamily="34" charset="0"/>
                          <a:ea typeface="Calibri" panose="020F0502020204030204" pitchFamily="34" charset="0"/>
                          <a:cs typeface="Times New Roman" panose="02020603050405020304" pitchFamily="18" charset="0"/>
                        </a:rPr>
                        <a:t>13945.62</a:t>
                      </a:r>
                      <a:r>
                        <a:rPr lang="en-GB" sz="1300" dirty="0" smtClean="0">
                          <a:effectLst/>
                          <a:latin typeface="Calibri" panose="020F0502020204030204" pitchFamily="34" charset="0"/>
                          <a:ea typeface="Calibri" panose="020F0502020204030204" pitchFamily="34" charset="0"/>
                          <a:cs typeface="Calibri" panose="020F0502020204030204" pitchFamily="34" charset="0"/>
                        </a:rPr>
                        <a:t>±1263.08</a:t>
                      </a:r>
                      <a:r>
                        <a:rPr lang="it-IT" sz="1300" baseline="30000" dirty="0">
                          <a:effectLst/>
                          <a:latin typeface="Calibri" panose="020F0502020204030204" pitchFamily="34" charset="0"/>
                          <a:ea typeface="Calibri" panose="020F0502020204030204" pitchFamily="34" charset="0"/>
                          <a:cs typeface="Times New Roman" panose="02020603050405020304" pitchFamily="18" charset="0"/>
                        </a:rPr>
                        <a:t>a</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5416663"/>
                  </a:ext>
                </a:extLst>
              </a:tr>
              <a:tr h="366969">
                <a:tc>
                  <a:txBody>
                    <a:bodyPr/>
                    <a:lstStyle/>
                    <a:p>
                      <a:pPr algn="ctr">
                        <a:lnSpc>
                          <a:spcPct val="107000"/>
                        </a:lnSpc>
                        <a:spcBef>
                          <a:spcPts val="300"/>
                        </a:spcBef>
                        <a:spcAft>
                          <a:spcPts val="300"/>
                        </a:spcAft>
                      </a:pPr>
                      <a:r>
                        <a:rPr lang="en-GB" sz="1300" b="1" i="1" dirty="0">
                          <a:effectLst/>
                          <a:latin typeface="Calibri" panose="020F0502020204030204" pitchFamily="34" charset="0"/>
                          <a:ea typeface="Calibri" panose="020F0502020204030204" pitchFamily="34" charset="0"/>
                          <a:cs typeface="Calibri" panose="020F0502020204030204" pitchFamily="34" charset="0"/>
                        </a:rPr>
                        <a:t>50% Goji</a:t>
                      </a:r>
                      <a:endParaRPr lang="en-GB" sz="13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Bef>
                          <a:spcPts val="300"/>
                        </a:spcBef>
                        <a:spcAft>
                          <a:spcPts val="300"/>
                        </a:spcAft>
                      </a:pPr>
                      <a:r>
                        <a:rPr lang="en-GB" sz="1300" dirty="0" smtClean="0">
                          <a:effectLst/>
                          <a:latin typeface="Calibri" panose="020F0502020204030204" pitchFamily="34" charset="0"/>
                          <a:ea typeface="Calibri" panose="020F0502020204030204" pitchFamily="34" charset="0"/>
                          <a:cs typeface="Calibri" panose="020F0502020204030204" pitchFamily="34" charset="0"/>
                        </a:rPr>
                        <a:t>9965.30±923.77</a:t>
                      </a:r>
                      <a:r>
                        <a:rPr lang="it-IT" sz="1300" baseline="30000" dirty="0">
                          <a:effectLst/>
                          <a:latin typeface="Calibri" panose="020F0502020204030204" pitchFamily="34" charset="0"/>
                          <a:ea typeface="Calibri" panose="020F0502020204030204" pitchFamily="34" charset="0"/>
                          <a:cs typeface="Times New Roman" panose="02020603050405020304" pitchFamily="18" charset="0"/>
                        </a:rPr>
                        <a:t>b</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985564665"/>
                  </a:ext>
                </a:extLst>
              </a:tr>
              <a:tr h="366969">
                <a:tc>
                  <a:txBody>
                    <a:bodyPr/>
                    <a:lstStyle/>
                    <a:p>
                      <a:pPr algn="ctr">
                        <a:lnSpc>
                          <a:spcPct val="107000"/>
                        </a:lnSpc>
                        <a:spcBef>
                          <a:spcPts val="300"/>
                        </a:spcBef>
                        <a:spcAft>
                          <a:spcPts val="300"/>
                        </a:spcAft>
                      </a:pPr>
                      <a:r>
                        <a:rPr lang="en-GB" sz="1300" b="1" i="1" dirty="0">
                          <a:effectLst/>
                          <a:latin typeface="Calibri" panose="020F0502020204030204" pitchFamily="34" charset="0"/>
                          <a:ea typeface="Calibri" panose="020F0502020204030204" pitchFamily="34" charset="0"/>
                          <a:cs typeface="Calibri" panose="020F0502020204030204" pitchFamily="34" charset="0"/>
                        </a:rPr>
                        <a:t>70% Goji</a:t>
                      </a:r>
                      <a:endParaRPr lang="en-GB" sz="13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GB" sz="1300" dirty="0" smtClean="0">
                          <a:effectLst/>
                          <a:latin typeface="Calibri" panose="020F0502020204030204" pitchFamily="34" charset="0"/>
                          <a:ea typeface="Calibri" panose="020F0502020204030204" pitchFamily="34" charset="0"/>
                          <a:cs typeface="Calibri" panose="020F0502020204030204" pitchFamily="34" charset="0"/>
                        </a:rPr>
                        <a:t>9113.69±1958.85</a:t>
                      </a:r>
                      <a:r>
                        <a:rPr lang="it-IT" sz="1300" baseline="30000" dirty="0">
                          <a:effectLst/>
                          <a:latin typeface="Calibri" panose="020F0502020204030204" pitchFamily="34" charset="0"/>
                          <a:ea typeface="Calibri" panose="020F0502020204030204" pitchFamily="34" charset="0"/>
                          <a:cs typeface="Times New Roman" panose="02020603050405020304" pitchFamily="18" charset="0"/>
                        </a:rPr>
                        <a:t>b</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759495"/>
                  </a:ext>
                </a:extLst>
              </a:tr>
            </a:tbl>
          </a:graphicData>
        </a:graphic>
      </p:graphicFrame>
    </p:spTree>
    <p:extLst>
      <p:ext uri="{BB962C8B-B14F-4D97-AF65-F5344CB8AC3E}">
        <p14:creationId xmlns:p14="http://schemas.microsoft.com/office/powerpoint/2010/main" val="395375686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TotalTime>
  <Words>1443</Words>
  <Application>Microsoft Office PowerPoint</Application>
  <PresentationFormat>Personalizzato</PresentationFormat>
  <Paragraphs>72</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Arial</vt:lpstr>
      <vt:lpstr>Bookman Old Style</vt:lpstr>
      <vt:lpstr>Calibri</vt:lpstr>
      <vt:lpstr>Calibri Light</vt:lpstr>
      <vt:lpstr>Times New Roman</vt:lpstr>
      <vt:lpstr>Tema di Office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Ines</dc:creator>
  <cp:lastModifiedBy>Monica Rosa Loizzo</cp:lastModifiedBy>
  <cp:revision>113</cp:revision>
  <cp:lastPrinted>2019-05-27T10:15:48Z</cp:lastPrinted>
  <dcterms:created xsi:type="dcterms:W3CDTF">2019-05-22T16:55:24Z</dcterms:created>
  <dcterms:modified xsi:type="dcterms:W3CDTF">2021-09-23T13:31:59Z</dcterms:modified>
</cp:coreProperties>
</file>