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40288" cy="2124075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i López" initials="GL" lastIdx="3" clrIdx="0">
    <p:extLst>
      <p:ext uri="{19B8F6BF-5375-455C-9EA6-DF929625EA0E}">
        <p15:presenceInfo xmlns:p15="http://schemas.microsoft.com/office/powerpoint/2012/main" userId="9b9fb89feb7232cf" providerId="Windows Live"/>
      </p:ext>
    </p:extLst>
  </p:cmAuthor>
  <p:cmAuthor id="2" name="Usuario de Windows" initials="UdW" lastIdx="23" clrIdx="1">
    <p:extLst>
      <p:ext uri="{19B8F6BF-5375-455C-9EA6-DF929625EA0E}">
        <p15:presenceInfo xmlns:p15="http://schemas.microsoft.com/office/powerpoint/2012/main" userId="Usuario de Windows" providerId="None"/>
      </p:ext>
    </p:extLst>
  </p:cmAuthor>
  <p:cmAuthor id="3" name="Antonio Cilla Tatay" initials="ACT" lastIdx="5" clrIdx="2">
    <p:extLst>
      <p:ext uri="{19B8F6BF-5375-455C-9EA6-DF929625EA0E}">
        <p15:presenceInfo xmlns:p15="http://schemas.microsoft.com/office/powerpoint/2012/main" userId="Antonio Cilla Tatay" providerId="None"/>
      </p:ext>
    </p:extLst>
  </p:cmAuthor>
  <p:cmAuthor id="4" name="Amparo Asuncion Alegria Toran" initials="AAAT" lastIdx="10" clrIdx="3">
    <p:extLst>
      <p:ext uri="{19B8F6BF-5375-455C-9EA6-DF929625EA0E}">
        <p15:presenceInfo xmlns:p15="http://schemas.microsoft.com/office/powerpoint/2012/main" userId="S::amparo.alegria@uv.es::92d62d6c-9d5e-4ddc-b61e-a0a91ca76057" providerId="AD"/>
      </p:ext>
    </p:extLst>
  </p:cmAuthor>
  <p:cmAuthor id="5" name="Abejuela" initials="A" lastIdx="3" clrIdx="4">
    <p:extLst>
      <p:ext uri="{19B8F6BF-5375-455C-9EA6-DF929625EA0E}">
        <p15:presenceInfo xmlns:p15="http://schemas.microsoft.com/office/powerpoint/2012/main" userId="Abejue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9FF"/>
    <a:srgbClr val="D0B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49" autoAdjust="0"/>
    <p:restoredTop sz="94660"/>
  </p:normalViewPr>
  <p:slideViewPr>
    <p:cSldViewPr snapToGrid="0">
      <p:cViewPr>
        <p:scale>
          <a:sx n="33" d="100"/>
          <a:sy n="33" d="100"/>
        </p:scale>
        <p:origin x="556" y="-1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3476208"/>
            <a:ext cx="25704245" cy="7394928"/>
          </a:xfrm>
        </p:spPr>
        <p:txBody>
          <a:bodyPr anchor="b"/>
          <a:lstStyle>
            <a:lvl1pPr algn="ctr">
              <a:defRPr sz="1858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780036" y="11156312"/>
            <a:ext cx="22680216" cy="5128263"/>
          </a:xfrm>
        </p:spPr>
        <p:txBody>
          <a:bodyPr/>
          <a:lstStyle>
            <a:lvl1pPr marL="0" indent="0" algn="ctr">
              <a:buNone/>
              <a:defRPr sz="7433"/>
            </a:lvl1pPr>
            <a:lvl2pPr marL="1416040" indent="0" algn="ctr">
              <a:buNone/>
              <a:defRPr sz="6194"/>
            </a:lvl2pPr>
            <a:lvl3pPr marL="2832080" indent="0" algn="ctr">
              <a:buNone/>
              <a:defRPr sz="5575"/>
            </a:lvl3pPr>
            <a:lvl4pPr marL="4248120" indent="0" algn="ctr">
              <a:buNone/>
              <a:defRPr sz="4956"/>
            </a:lvl4pPr>
            <a:lvl5pPr marL="5664159" indent="0" algn="ctr">
              <a:buNone/>
              <a:defRPr sz="4956"/>
            </a:lvl5pPr>
            <a:lvl6pPr marL="7080199" indent="0" algn="ctr">
              <a:buNone/>
              <a:defRPr sz="4956"/>
            </a:lvl6pPr>
            <a:lvl7pPr marL="8496239" indent="0" algn="ctr">
              <a:buNone/>
              <a:defRPr sz="4956"/>
            </a:lvl7pPr>
            <a:lvl8pPr marL="9912279" indent="0" algn="ctr">
              <a:buNone/>
              <a:defRPr sz="4956"/>
            </a:lvl8pPr>
            <a:lvl9pPr marL="11328319" indent="0" algn="ctr">
              <a:buNone/>
              <a:defRPr sz="495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158574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163941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1130873"/>
            <a:ext cx="6520562" cy="1800055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079021" y="1130873"/>
            <a:ext cx="19183683" cy="1800055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359682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45749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063272" y="5295443"/>
            <a:ext cx="26082248" cy="8835560"/>
          </a:xfrm>
        </p:spPr>
        <p:txBody>
          <a:bodyPr anchor="b"/>
          <a:lstStyle>
            <a:lvl1pPr>
              <a:defRPr sz="1858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63272" y="14214591"/>
            <a:ext cx="26082248" cy="4646413"/>
          </a:xfrm>
        </p:spPr>
        <p:txBody>
          <a:bodyPr/>
          <a:lstStyle>
            <a:lvl1pPr marL="0" indent="0">
              <a:buNone/>
              <a:defRPr sz="7433">
                <a:solidFill>
                  <a:schemeClr val="tx1"/>
                </a:solidFill>
              </a:defRPr>
            </a:lvl1pPr>
            <a:lvl2pPr marL="1416040" indent="0">
              <a:buNone/>
              <a:defRPr sz="6194">
                <a:solidFill>
                  <a:schemeClr val="tx1">
                    <a:tint val="75000"/>
                  </a:schemeClr>
                </a:solidFill>
              </a:defRPr>
            </a:lvl2pPr>
            <a:lvl3pPr marL="2832080" indent="0">
              <a:buNone/>
              <a:defRPr sz="5575">
                <a:solidFill>
                  <a:schemeClr val="tx1">
                    <a:tint val="75000"/>
                  </a:schemeClr>
                </a:solidFill>
              </a:defRPr>
            </a:lvl3pPr>
            <a:lvl4pPr marL="4248120" indent="0">
              <a:buNone/>
              <a:defRPr sz="4956">
                <a:solidFill>
                  <a:schemeClr val="tx1">
                    <a:tint val="75000"/>
                  </a:schemeClr>
                </a:solidFill>
              </a:defRPr>
            </a:lvl4pPr>
            <a:lvl5pPr marL="5664159" indent="0">
              <a:buNone/>
              <a:defRPr sz="4956">
                <a:solidFill>
                  <a:schemeClr val="tx1">
                    <a:tint val="75000"/>
                  </a:schemeClr>
                </a:solidFill>
              </a:defRPr>
            </a:lvl5pPr>
            <a:lvl6pPr marL="7080199" indent="0">
              <a:buNone/>
              <a:defRPr sz="4956">
                <a:solidFill>
                  <a:schemeClr val="tx1">
                    <a:tint val="75000"/>
                  </a:schemeClr>
                </a:solidFill>
              </a:defRPr>
            </a:lvl6pPr>
            <a:lvl7pPr marL="8496239" indent="0">
              <a:buNone/>
              <a:defRPr sz="4956">
                <a:solidFill>
                  <a:schemeClr val="tx1">
                    <a:tint val="75000"/>
                  </a:schemeClr>
                </a:solidFill>
              </a:defRPr>
            </a:lvl7pPr>
            <a:lvl8pPr marL="9912279" indent="0">
              <a:buNone/>
              <a:defRPr sz="4956">
                <a:solidFill>
                  <a:schemeClr val="tx1">
                    <a:tint val="75000"/>
                  </a:schemeClr>
                </a:solidFill>
              </a:defRPr>
            </a:lvl8pPr>
            <a:lvl9pPr marL="11328319" indent="0">
              <a:buNone/>
              <a:defRPr sz="4956">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225666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079020" y="5654366"/>
            <a:ext cx="12852122" cy="1347706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5309146" y="5654366"/>
            <a:ext cx="12852122" cy="1347706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277288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082959" y="1130878"/>
            <a:ext cx="26082248" cy="410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082962" y="5206935"/>
            <a:ext cx="12793057"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es-ES"/>
              <a:t>Haga clic para modificar los estilos de texto del patrón</a:t>
            </a:r>
          </a:p>
        </p:txBody>
      </p:sp>
      <p:sp>
        <p:nvSpPr>
          <p:cNvPr id="4" name="Content Placeholder 3"/>
          <p:cNvSpPr>
            <a:spLocks noGrp="1"/>
          </p:cNvSpPr>
          <p:nvPr>
            <p:ph sz="half" idx="2"/>
          </p:nvPr>
        </p:nvSpPr>
        <p:spPr>
          <a:xfrm>
            <a:off x="2082962" y="7758774"/>
            <a:ext cx="12793057" cy="114119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5309148" y="5206935"/>
            <a:ext cx="12856061"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es-ES"/>
              <a:t>Haga clic para modificar los estilos de texto del patrón</a:t>
            </a:r>
          </a:p>
        </p:txBody>
      </p:sp>
      <p:sp>
        <p:nvSpPr>
          <p:cNvPr id="6" name="Content Placeholder 5"/>
          <p:cNvSpPr>
            <a:spLocks noGrp="1"/>
          </p:cNvSpPr>
          <p:nvPr>
            <p:ph sz="quarter" idx="4"/>
          </p:nvPr>
        </p:nvSpPr>
        <p:spPr>
          <a:xfrm>
            <a:off x="15309148" y="7758774"/>
            <a:ext cx="12856061" cy="114119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41419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205466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176031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82959" y="1416050"/>
            <a:ext cx="9753280" cy="4956175"/>
          </a:xfrm>
        </p:spPr>
        <p:txBody>
          <a:bodyPr anchor="b"/>
          <a:lstStyle>
            <a:lvl1pPr>
              <a:defRPr sz="9911"/>
            </a:lvl1pPr>
          </a:lstStyle>
          <a:p>
            <a:r>
              <a:rPr lang="es-ES"/>
              <a:t>Haga clic para modificar el estilo de título del patrón</a:t>
            </a:r>
            <a:endParaRPr lang="en-US" dirty="0"/>
          </a:p>
        </p:txBody>
      </p:sp>
      <p:sp>
        <p:nvSpPr>
          <p:cNvPr id="3" name="Content Placeholder 2"/>
          <p:cNvSpPr>
            <a:spLocks noGrp="1"/>
          </p:cNvSpPr>
          <p:nvPr>
            <p:ph idx="1"/>
          </p:nvPr>
        </p:nvSpPr>
        <p:spPr>
          <a:xfrm>
            <a:off x="12856061" y="3058279"/>
            <a:ext cx="15309146" cy="15094700"/>
          </a:xfrm>
        </p:spPr>
        <p:txBody>
          <a:bodyPr/>
          <a:lstStyle>
            <a:lvl1pPr>
              <a:defRPr sz="9911"/>
            </a:lvl1pPr>
            <a:lvl2pPr>
              <a:defRPr sz="8672"/>
            </a:lvl2pPr>
            <a:lvl3pPr>
              <a:defRPr sz="7433"/>
            </a:lvl3pPr>
            <a:lvl4pPr>
              <a:defRPr sz="6194"/>
            </a:lvl4pPr>
            <a:lvl5pPr>
              <a:defRPr sz="6194"/>
            </a:lvl5pPr>
            <a:lvl6pPr>
              <a:defRPr sz="6194"/>
            </a:lvl6pPr>
            <a:lvl7pPr>
              <a:defRPr sz="6194"/>
            </a:lvl7pPr>
            <a:lvl8pPr>
              <a:defRPr sz="6194"/>
            </a:lvl8pPr>
            <a:lvl9pPr>
              <a:defRPr sz="619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082959" y="6372225"/>
            <a:ext cx="9753280"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200957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82959" y="1416050"/>
            <a:ext cx="9753280" cy="4956175"/>
          </a:xfrm>
        </p:spPr>
        <p:txBody>
          <a:bodyPr anchor="b"/>
          <a:lstStyle>
            <a:lvl1pPr>
              <a:defRPr sz="991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856061" y="3058279"/>
            <a:ext cx="15309146" cy="15094700"/>
          </a:xfrm>
        </p:spPr>
        <p:txBody>
          <a:bodyPr anchor="t"/>
          <a:lstStyle>
            <a:lvl1pPr marL="0" indent="0">
              <a:buNone/>
              <a:defRPr sz="9911"/>
            </a:lvl1pPr>
            <a:lvl2pPr marL="1416040" indent="0">
              <a:buNone/>
              <a:defRPr sz="8672"/>
            </a:lvl2pPr>
            <a:lvl3pPr marL="2832080" indent="0">
              <a:buNone/>
              <a:defRPr sz="7433"/>
            </a:lvl3pPr>
            <a:lvl4pPr marL="4248120" indent="0">
              <a:buNone/>
              <a:defRPr sz="6194"/>
            </a:lvl4pPr>
            <a:lvl5pPr marL="5664159" indent="0">
              <a:buNone/>
              <a:defRPr sz="6194"/>
            </a:lvl5pPr>
            <a:lvl6pPr marL="7080199" indent="0">
              <a:buNone/>
              <a:defRPr sz="6194"/>
            </a:lvl6pPr>
            <a:lvl7pPr marL="8496239" indent="0">
              <a:buNone/>
              <a:defRPr sz="6194"/>
            </a:lvl7pPr>
            <a:lvl8pPr marL="9912279" indent="0">
              <a:buNone/>
              <a:defRPr sz="6194"/>
            </a:lvl8pPr>
            <a:lvl9pPr marL="11328319" indent="0">
              <a:buNone/>
              <a:defRPr sz="619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082959" y="6372225"/>
            <a:ext cx="9753280"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BC565EB-9811-48E4-9B94-59AAB3C1A7EE}" type="datetimeFigureOut">
              <a:rPr lang="es-ES_tradnl" smtClean="0"/>
              <a:t>13/09/2021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182594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1130878"/>
            <a:ext cx="26082248" cy="410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079020" y="5654366"/>
            <a:ext cx="26082248" cy="1347706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079020" y="19687033"/>
            <a:ext cx="6804065" cy="1130873"/>
          </a:xfrm>
          <a:prstGeom prst="rect">
            <a:avLst/>
          </a:prstGeom>
        </p:spPr>
        <p:txBody>
          <a:bodyPr vert="horz" lIns="91440" tIns="45720" rIns="91440" bIns="45720" rtlCol="0" anchor="ctr"/>
          <a:lstStyle>
            <a:lvl1pPr algn="l">
              <a:defRPr sz="3717">
                <a:solidFill>
                  <a:schemeClr val="tx1">
                    <a:tint val="75000"/>
                  </a:schemeClr>
                </a:solidFill>
              </a:defRPr>
            </a:lvl1pPr>
          </a:lstStyle>
          <a:p>
            <a:fld id="{0BC565EB-9811-48E4-9B94-59AAB3C1A7EE}" type="datetimeFigureOut">
              <a:rPr lang="es-ES_tradnl" smtClean="0"/>
              <a:t>13/09/2021</a:t>
            </a:fld>
            <a:endParaRPr lang="es-ES_tradnl"/>
          </a:p>
        </p:txBody>
      </p:sp>
      <p:sp>
        <p:nvSpPr>
          <p:cNvPr id="5" name="Footer Placeholder 4"/>
          <p:cNvSpPr>
            <a:spLocks noGrp="1"/>
          </p:cNvSpPr>
          <p:nvPr>
            <p:ph type="ftr" sz="quarter" idx="3"/>
          </p:nvPr>
        </p:nvSpPr>
        <p:spPr>
          <a:xfrm>
            <a:off x="10017096" y="19687033"/>
            <a:ext cx="10206097" cy="1130873"/>
          </a:xfrm>
          <a:prstGeom prst="rect">
            <a:avLst/>
          </a:prstGeom>
        </p:spPr>
        <p:txBody>
          <a:bodyPr vert="horz" lIns="91440" tIns="45720" rIns="91440" bIns="45720" rtlCol="0" anchor="ctr"/>
          <a:lstStyle>
            <a:lvl1pPr algn="ctr">
              <a:defRPr sz="3717">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21357203" y="19687033"/>
            <a:ext cx="6804065" cy="1130873"/>
          </a:xfrm>
          <a:prstGeom prst="rect">
            <a:avLst/>
          </a:prstGeom>
        </p:spPr>
        <p:txBody>
          <a:bodyPr vert="horz" lIns="91440" tIns="45720" rIns="91440" bIns="45720" rtlCol="0" anchor="ctr"/>
          <a:lstStyle>
            <a:lvl1pPr algn="r">
              <a:defRPr sz="3717">
                <a:solidFill>
                  <a:schemeClr val="tx1">
                    <a:tint val="75000"/>
                  </a:schemeClr>
                </a:solidFill>
              </a:defRPr>
            </a:lvl1pPr>
          </a:lstStyle>
          <a:p>
            <a:fld id="{25864A61-A1FA-4085-9CE4-BBA588E73ABF}" type="slidenum">
              <a:rPr lang="es-ES_tradnl" smtClean="0"/>
              <a:t>‹Nº›</a:t>
            </a:fld>
            <a:endParaRPr lang="es-ES_tradnl"/>
          </a:p>
        </p:txBody>
      </p:sp>
    </p:spTree>
    <p:extLst>
      <p:ext uri="{BB962C8B-B14F-4D97-AF65-F5344CB8AC3E}">
        <p14:creationId xmlns:p14="http://schemas.microsoft.com/office/powerpoint/2010/main" val="19059791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32080" rtl="0" eaLnBrk="1" latinLnBrk="0" hangingPunct="1">
        <a:lnSpc>
          <a:spcPct val="90000"/>
        </a:lnSpc>
        <a:spcBef>
          <a:spcPct val="0"/>
        </a:spcBef>
        <a:buNone/>
        <a:defRPr sz="13628" kern="1200">
          <a:solidFill>
            <a:schemeClr val="tx1"/>
          </a:solidFill>
          <a:latin typeface="+mj-lt"/>
          <a:ea typeface="+mj-ea"/>
          <a:cs typeface="+mj-cs"/>
        </a:defRPr>
      </a:lvl1pPr>
    </p:titleStyle>
    <p:bodyStyle>
      <a:lvl1pPr marL="708020" indent="-708020" algn="l" defTabSz="2832080" rtl="0" eaLnBrk="1" latinLnBrk="0" hangingPunct="1">
        <a:lnSpc>
          <a:spcPct val="90000"/>
        </a:lnSpc>
        <a:spcBef>
          <a:spcPts val="3097"/>
        </a:spcBef>
        <a:buFont typeface="Arial" panose="020B0604020202020204" pitchFamily="34" charset="0"/>
        <a:buChar char="•"/>
        <a:defRPr sz="8672" kern="1200">
          <a:solidFill>
            <a:schemeClr val="tx1"/>
          </a:solidFill>
          <a:latin typeface="+mn-lt"/>
          <a:ea typeface="+mn-ea"/>
          <a:cs typeface="+mn-cs"/>
        </a:defRPr>
      </a:lvl1pPr>
      <a:lvl2pPr marL="2124060" indent="-708020" algn="l" defTabSz="2832080" rtl="0" eaLnBrk="1" latinLnBrk="0" hangingPunct="1">
        <a:lnSpc>
          <a:spcPct val="90000"/>
        </a:lnSpc>
        <a:spcBef>
          <a:spcPts val="1549"/>
        </a:spcBef>
        <a:buFont typeface="Arial" panose="020B0604020202020204" pitchFamily="34" charset="0"/>
        <a:buChar char="•"/>
        <a:defRPr sz="7433" kern="1200">
          <a:solidFill>
            <a:schemeClr val="tx1"/>
          </a:solidFill>
          <a:latin typeface="+mn-lt"/>
          <a:ea typeface="+mn-ea"/>
          <a:cs typeface="+mn-cs"/>
        </a:defRPr>
      </a:lvl2pPr>
      <a:lvl3pPr marL="3540100" indent="-708020" algn="l" defTabSz="2832080" rtl="0" eaLnBrk="1" latinLnBrk="0" hangingPunct="1">
        <a:lnSpc>
          <a:spcPct val="90000"/>
        </a:lnSpc>
        <a:spcBef>
          <a:spcPts val="1549"/>
        </a:spcBef>
        <a:buFont typeface="Arial" panose="020B0604020202020204" pitchFamily="34" charset="0"/>
        <a:buChar char="•"/>
        <a:defRPr sz="6194" kern="1200">
          <a:solidFill>
            <a:schemeClr val="tx1"/>
          </a:solidFill>
          <a:latin typeface="+mn-lt"/>
          <a:ea typeface="+mn-ea"/>
          <a:cs typeface="+mn-cs"/>
        </a:defRPr>
      </a:lvl3pPr>
      <a:lvl4pPr marL="49561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4pPr>
      <a:lvl5pPr marL="637217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5pPr>
      <a:lvl6pPr marL="778821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6pPr>
      <a:lvl7pPr marL="920425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7pPr>
      <a:lvl8pPr marL="1062029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8pPr>
      <a:lvl9pPr marL="120363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9pPr>
    </p:bodyStyle>
    <p:otherStyle>
      <a:defPPr>
        <a:defRPr lang="en-US"/>
      </a:defPPr>
      <a:lvl1pPr marL="0" algn="l" defTabSz="2832080" rtl="0" eaLnBrk="1" latinLnBrk="0" hangingPunct="1">
        <a:defRPr sz="5575" kern="1200">
          <a:solidFill>
            <a:schemeClr val="tx1"/>
          </a:solidFill>
          <a:latin typeface="+mn-lt"/>
          <a:ea typeface="+mn-ea"/>
          <a:cs typeface="+mn-cs"/>
        </a:defRPr>
      </a:lvl1pPr>
      <a:lvl2pPr marL="1416040" algn="l" defTabSz="2832080" rtl="0" eaLnBrk="1" latinLnBrk="0" hangingPunct="1">
        <a:defRPr sz="5575" kern="1200">
          <a:solidFill>
            <a:schemeClr val="tx1"/>
          </a:solidFill>
          <a:latin typeface="+mn-lt"/>
          <a:ea typeface="+mn-ea"/>
          <a:cs typeface="+mn-cs"/>
        </a:defRPr>
      </a:lvl2pPr>
      <a:lvl3pPr marL="2832080" algn="l" defTabSz="2832080" rtl="0" eaLnBrk="1" latinLnBrk="0" hangingPunct="1">
        <a:defRPr sz="5575" kern="1200">
          <a:solidFill>
            <a:schemeClr val="tx1"/>
          </a:solidFill>
          <a:latin typeface="+mn-lt"/>
          <a:ea typeface="+mn-ea"/>
          <a:cs typeface="+mn-cs"/>
        </a:defRPr>
      </a:lvl3pPr>
      <a:lvl4pPr marL="4248120" algn="l" defTabSz="2832080" rtl="0" eaLnBrk="1" latinLnBrk="0" hangingPunct="1">
        <a:defRPr sz="5575" kern="1200">
          <a:solidFill>
            <a:schemeClr val="tx1"/>
          </a:solidFill>
          <a:latin typeface="+mn-lt"/>
          <a:ea typeface="+mn-ea"/>
          <a:cs typeface="+mn-cs"/>
        </a:defRPr>
      </a:lvl4pPr>
      <a:lvl5pPr marL="5664159" algn="l" defTabSz="2832080" rtl="0" eaLnBrk="1" latinLnBrk="0" hangingPunct="1">
        <a:defRPr sz="5575" kern="1200">
          <a:solidFill>
            <a:schemeClr val="tx1"/>
          </a:solidFill>
          <a:latin typeface="+mn-lt"/>
          <a:ea typeface="+mn-ea"/>
          <a:cs typeface="+mn-cs"/>
        </a:defRPr>
      </a:lvl5pPr>
      <a:lvl6pPr marL="7080199" algn="l" defTabSz="2832080" rtl="0" eaLnBrk="1" latinLnBrk="0" hangingPunct="1">
        <a:defRPr sz="5575" kern="1200">
          <a:solidFill>
            <a:schemeClr val="tx1"/>
          </a:solidFill>
          <a:latin typeface="+mn-lt"/>
          <a:ea typeface="+mn-ea"/>
          <a:cs typeface="+mn-cs"/>
        </a:defRPr>
      </a:lvl6pPr>
      <a:lvl7pPr marL="8496239" algn="l" defTabSz="2832080" rtl="0" eaLnBrk="1" latinLnBrk="0" hangingPunct="1">
        <a:defRPr sz="5575" kern="1200">
          <a:solidFill>
            <a:schemeClr val="tx1"/>
          </a:solidFill>
          <a:latin typeface="+mn-lt"/>
          <a:ea typeface="+mn-ea"/>
          <a:cs typeface="+mn-cs"/>
        </a:defRPr>
      </a:lvl7pPr>
      <a:lvl8pPr marL="9912279" algn="l" defTabSz="2832080" rtl="0" eaLnBrk="1" latinLnBrk="0" hangingPunct="1">
        <a:defRPr sz="5575" kern="1200">
          <a:solidFill>
            <a:schemeClr val="tx1"/>
          </a:solidFill>
          <a:latin typeface="+mn-lt"/>
          <a:ea typeface="+mn-ea"/>
          <a:cs typeface="+mn-cs"/>
        </a:defRPr>
      </a:lvl8pPr>
      <a:lvl9pPr marL="11328319" algn="l" defTabSz="2832080" rtl="0" eaLnBrk="1" latinLnBrk="0" hangingPunct="1">
        <a:defRPr sz="5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adroTexto 45">
            <a:extLst>
              <a:ext uri="{FF2B5EF4-FFF2-40B4-BE49-F238E27FC236}">
                <a16:creationId xmlns:a16="http://schemas.microsoft.com/office/drawing/2014/main" id="{6846B4CC-BA72-44FF-9761-37DCB778FCE6}"/>
              </a:ext>
            </a:extLst>
          </p:cNvPr>
          <p:cNvSpPr txBox="1"/>
          <p:nvPr/>
        </p:nvSpPr>
        <p:spPr>
          <a:xfrm>
            <a:off x="7899007" y="17522236"/>
            <a:ext cx="5841586" cy="2092881"/>
          </a:xfrm>
          <a:prstGeom prst="rect">
            <a:avLst/>
          </a:prstGeom>
          <a:noFill/>
          <a:ln>
            <a:noFill/>
          </a:ln>
        </p:spPr>
        <p:txBody>
          <a:bodyPr wrap="square" rtlCol="0">
            <a:spAutoFit/>
          </a:bodyPr>
          <a:lstStyle/>
          <a:p>
            <a:pPr defTabSz="535100">
              <a:defRPr/>
            </a:pPr>
            <a:r>
              <a:rPr lang="es-ES_tradnl" sz="2000" b="1" kern="0" dirty="0">
                <a:latin typeface="Palatino Linotype" panose="02040502050505030304" pitchFamily="18" charset="0"/>
                <a:cs typeface="Times New Roman" panose="02020603050405020304" pitchFamily="18" charset="0"/>
              </a:rPr>
              <a:t>YL Instrument 6500 GC System, </a:t>
            </a:r>
            <a:r>
              <a:rPr lang="es-ES_tradnl" sz="2000" kern="0" dirty="0">
                <a:latin typeface="Palatino Linotype" panose="02040502050505030304" pitchFamily="18" charset="0"/>
                <a:cs typeface="Times New Roman" panose="02020603050405020304" pitchFamily="18" charset="0"/>
              </a:rPr>
              <a:t>CP-sil 8 low bleed/MS, 50 m x 0.25 mm x 0.25 µm</a:t>
            </a:r>
          </a:p>
          <a:p>
            <a:pPr defTabSz="535100">
              <a:defRPr/>
            </a:pPr>
            <a:r>
              <a:rPr lang="es-ES_tradnl" sz="2000" dirty="0">
                <a:latin typeface="Palatino Linotype" panose="02040502050505030304" pitchFamily="18" charset="0"/>
                <a:cs typeface="Times New Roman" panose="02020603050405020304" pitchFamily="18" charset="0"/>
              </a:rPr>
              <a:t>Carrier gas: H</a:t>
            </a:r>
            <a:r>
              <a:rPr lang="es-ES_tradnl" sz="2000" baseline="-25000" dirty="0">
                <a:latin typeface="Palatino Linotype" panose="02040502050505030304" pitchFamily="18" charset="0"/>
                <a:cs typeface="Times New Roman" panose="02020603050405020304" pitchFamily="18" charset="0"/>
              </a:rPr>
              <a:t>2 </a:t>
            </a:r>
            <a:r>
              <a:rPr lang="es-ES_tradnl" sz="2000" dirty="0">
                <a:latin typeface="Palatino Linotype" panose="02040502050505030304" pitchFamily="18" charset="0"/>
                <a:cs typeface="Times New Roman" panose="02020603050405020304" pitchFamily="18" charset="0"/>
              </a:rPr>
              <a:t> (2 mL/min)</a:t>
            </a:r>
            <a:endParaRPr lang="es-ES_tradnl" sz="2000" kern="0" dirty="0">
              <a:latin typeface="Palatino Linotype" panose="02040502050505030304" pitchFamily="18" charset="0"/>
              <a:cs typeface="Times New Roman" panose="02020603050405020304" pitchFamily="18" charset="0"/>
            </a:endParaRPr>
          </a:p>
          <a:p>
            <a:pPr defTabSz="535100">
              <a:defRPr/>
            </a:pPr>
            <a:r>
              <a:rPr lang="es-ES_tradnl" sz="2000" kern="0" dirty="0">
                <a:latin typeface="Palatino Linotype" panose="02040502050505030304" pitchFamily="18" charset="0"/>
                <a:cs typeface="Times New Roman" panose="02020603050405020304" pitchFamily="18" charset="0"/>
              </a:rPr>
              <a:t>Injector: 325°C (split 1:20)</a:t>
            </a:r>
          </a:p>
          <a:p>
            <a:pPr defTabSz="535100">
              <a:defRPr/>
            </a:pPr>
            <a:r>
              <a:rPr lang="es-ES_tradnl" sz="2000" kern="0" dirty="0">
                <a:latin typeface="Palatino Linotype" panose="02040502050505030304" pitchFamily="18" charset="0"/>
                <a:cs typeface="Times New Roman" panose="02020603050405020304" pitchFamily="18" charset="0"/>
              </a:rPr>
              <a:t>Detector: 325°C </a:t>
            </a:r>
          </a:p>
          <a:p>
            <a:pPr defTabSz="535100">
              <a:lnSpc>
                <a:spcPct val="150000"/>
              </a:lnSpc>
              <a:defRPr/>
            </a:pPr>
            <a:r>
              <a:rPr lang="es-ES_tradnl" sz="2000" kern="0" dirty="0">
                <a:latin typeface="Palatino Linotype" panose="02040502050505030304" pitchFamily="18" charset="0"/>
                <a:cs typeface="Times New Roman" panose="02020603050405020304" pitchFamily="18" charset="0"/>
              </a:rPr>
              <a:t>Oven temperature program</a:t>
            </a:r>
          </a:p>
        </p:txBody>
      </p:sp>
      <p:sp>
        <p:nvSpPr>
          <p:cNvPr id="10" name="4 Rectángulo">
            <a:extLst>
              <a:ext uri="{FF2B5EF4-FFF2-40B4-BE49-F238E27FC236}">
                <a16:creationId xmlns:a16="http://schemas.microsoft.com/office/drawing/2014/main" id="{DFF7B2CD-1B80-4B91-8BD6-71281508BF7F}"/>
              </a:ext>
            </a:extLst>
          </p:cNvPr>
          <p:cNvSpPr/>
          <p:nvPr/>
        </p:nvSpPr>
        <p:spPr>
          <a:xfrm>
            <a:off x="21198" y="-389383"/>
            <a:ext cx="30240288" cy="33078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06512" algn="ctr">
              <a:lnSpc>
                <a:spcPct val="150000"/>
              </a:lnSpc>
              <a:spcAft>
                <a:spcPts val="472"/>
              </a:spcAft>
            </a:pPr>
            <a:r>
              <a:rPr lang="en-US" sz="4800" b="1" dirty="0">
                <a:solidFill>
                  <a:schemeClr val="tx1"/>
                </a:solidFill>
                <a:latin typeface="Palatino Linotype" panose="02040502050505030304" pitchFamily="18" charset="0"/>
                <a:ea typeface="Calibri" panose="020F0502020204030204" pitchFamily="34" charset="0"/>
              </a:rPr>
              <a:t>INFOGEST 2.0 digestion method: Characterization of the sterol content in the digestion reagents</a:t>
            </a:r>
          </a:p>
          <a:p>
            <a:pPr indent="106512" algn="ctr">
              <a:lnSpc>
                <a:spcPct val="150000"/>
              </a:lnSpc>
              <a:spcAft>
                <a:spcPts val="472"/>
              </a:spcAft>
            </a:pPr>
            <a:r>
              <a:rPr lang="es-ES" sz="3600" dirty="0">
                <a:solidFill>
                  <a:schemeClr val="tx1"/>
                </a:solidFill>
                <a:latin typeface="Palatino Linotype" panose="02040502050505030304" pitchFamily="18" charset="0"/>
                <a:ea typeface="Calibri" panose="020F0502020204030204" pitchFamily="34" charset="0"/>
              </a:rPr>
              <a:t>M. Muñoz-Checa, M. Makran, G. López-García, A. Cilla, R. Barberá, A. Alegría &amp; G. Garcia-Llatas</a:t>
            </a:r>
          </a:p>
          <a:p>
            <a:pPr indent="106512" algn="ctr">
              <a:lnSpc>
                <a:spcPct val="150000"/>
              </a:lnSpc>
              <a:spcAft>
                <a:spcPts val="472"/>
              </a:spcAft>
            </a:pPr>
            <a:r>
              <a:rPr lang="en-US" sz="2800" dirty="0">
                <a:solidFill>
                  <a:schemeClr val="tx1"/>
                </a:solidFill>
                <a:latin typeface="Palatino Linotype" panose="02040502050505030304" pitchFamily="18" charset="0"/>
                <a:ea typeface="Calibri" panose="020F0502020204030204" pitchFamily="34" charset="0"/>
              </a:rPr>
              <a:t>Nutrition and Food Science Area. Faculty of Pharmacy. University of Valencia. Av. Vicente Andrés Estellés s/n. 46100. Burjassot, Valencia, Spain.</a:t>
            </a:r>
            <a:endParaRPr lang="es-ES" sz="2800" dirty="0">
              <a:solidFill>
                <a:schemeClr val="tx1"/>
              </a:solidFill>
              <a:latin typeface="Palatino Linotype" panose="02040502050505030304" pitchFamily="18" charset="0"/>
              <a:ea typeface="Calibri" panose="020F0502020204030204" pitchFamily="34" charset="0"/>
            </a:endParaRPr>
          </a:p>
        </p:txBody>
      </p:sp>
      <p:sp>
        <p:nvSpPr>
          <p:cNvPr id="12" name="Rectángulo 11">
            <a:extLst>
              <a:ext uri="{FF2B5EF4-FFF2-40B4-BE49-F238E27FC236}">
                <a16:creationId xmlns:a16="http://schemas.microsoft.com/office/drawing/2014/main" id="{CE5C110B-6527-49F4-A63C-6384C513B327}"/>
              </a:ext>
            </a:extLst>
          </p:cNvPr>
          <p:cNvSpPr/>
          <p:nvPr/>
        </p:nvSpPr>
        <p:spPr>
          <a:xfrm>
            <a:off x="794990" y="3838596"/>
            <a:ext cx="13870538" cy="2749214"/>
          </a:xfrm>
          <a:prstGeom prst="rect">
            <a:avLst/>
          </a:prstGeom>
        </p:spPr>
        <p:txBody>
          <a:bodyPr wrap="square">
            <a:spAutoFit/>
          </a:bodyPr>
          <a:lstStyle/>
          <a:p>
            <a:pPr indent="180000" algn="just">
              <a:lnSpc>
                <a:spcPct val="150000"/>
              </a:lnSpc>
            </a:pPr>
            <a:r>
              <a:rPr lang="en-US" sz="2350" dirty="0">
                <a:effectLst/>
                <a:latin typeface="Palatino Linotype" panose="02040502050505030304" pitchFamily="18" charset="0"/>
                <a:ea typeface="Calibri" panose="020F0502020204030204" pitchFamily="34" charset="0"/>
                <a:cs typeface="Arial" panose="020B0604020202020204" pitchFamily="34" charset="0"/>
              </a:rPr>
              <a:t>The INFOGEST digestion method was adapted for the evaluation of sterol bioaccessibility in a plant sterol (PS)-enriched beverage</a:t>
            </a:r>
            <a:r>
              <a:rPr lang="en-US" sz="2350" baseline="30000" dirty="0">
                <a:effectLst/>
                <a:latin typeface="Palatino Linotype" panose="02040502050505030304" pitchFamily="18" charset="0"/>
                <a:ea typeface="Calibri" panose="020F0502020204030204" pitchFamily="34" charset="0"/>
                <a:cs typeface="Arial" panose="020B0604020202020204" pitchFamily="34" charset="0"/>
              </a:rPr>
              <a:t>1</a:t>
            </a:r>
            <a:r>
              <a:rPr lang="en-US" sz="2350" dirty="0">
                <a:effectLst/>
                <a:latin typeface="Palatino Linotype" panose="02040502050505030304" pitchFamily="18" charset="0"/>
                <a:ea typeface="Calibri" panose="020F0502020204030204" pitchFamily="34" charset="0"/>
                <a:cs typeface="Arial" panose="020B0604020202020204" pitchFamily="34" charset="0"/>
              </a:rPr>
              <a:t>. Recent modifications of the method such as the addition of gastric lipase and cholesterol esterase, showed that the presence of sterols in the digestion reagents negatively affects to the sterol bioaccessibility</a:t>
            </a:r>
            <a:r>
              <a:rPr lang="en-US" sz="2350" baseline="30000" dirty="0">
                <a:effectLst/>
                <a:latin typeface="Palatino Linotype" panose="02040502050505030304" pitchFamily="18" charset="0"/>
                <a:ea typeface="Calibri" panose="020F0502020204030204" pitchFamily="34" charset="0"/>
                <a:cs typeface="Arial" panose="020B0604020202020204" pitchFamily="34" charset="0"/>
              </a:rPr>
              <a:t>2</a:t>
            </a:r>
            <a:r>
              <a:rPr lang="en-US" sz="2350" dirty="0">
                <a:effectLst/>
                <a:latin typeface="Palatino Linotype" panose="02040502050505030304" pitchFamily="18" charset="0"/>
                <a:ea typeface="Calibri" panose="020F0502020204030204" pitchFamily="34" charset="0"/>
                <a:cs typeface="Arial" panose="020B0604020202020204" pitchFamily="34" charset="0"/>
              </a:rPr>
              <a:t>. </a:t>
            </a:r>
            <a:r>
              <a:rPr lang="en-US" sz="2350" dirty="0">
                <a:latin typeface="Palatino Linotype" panose="02040502050505030304" pitchFamily="18" charset="0"/>
                <a:ea typeface="Calibri" panose="020F0502020204030204" pitchFamily="34" charset="0"/>
                <a:cs typeface="Arial" panose="020B0604020202020204" pitchFamily="34" charset="0"/>
              </a:rPr>
              <a:t>However, the sterol content in these reagents as well as their contribution during gastrointestinal digestion remains unknown.</a:t>
            </a:r>
            <a:endParaRPr lang="es-ES" sz="2350" strike="sngStrike" dirty="0">
              <a:highlight>
                <a:srgbClr val="FFFF00"/>
              </a:highlight>
              <a:latin typeface="Palatino Linotype" panose="02040502050505030304" pitchFamily="18" charset="0"/>
              <a:cs typeface="Times New Roman" panose="02020603050405020304" pitchFamily="18" charset="0"/>
            </a:endParaRPr>
          </a:p>
        </p:txBody>
      </p:sp>
      <p:sp>
        <p:nvSpPr>
          <p:cNvPr id="13" name="Rectángulo 12">
            <a:extLst>
              <a:ext uri="{FF2B5EF4-FFF2-40B4-BE49-F238E27FC236}">
                <a16:creationId xmlns:a16="http://schemas.microsoft.com/office/drawing/2014/main" id="{C5911E26-1037-4718-91D6-6EC606C0A647}"/>
              </a:ext>
            </a:extLst>
          </p:cNvPr>
          <p:cNvSpPr/>
          <p:nvPr/>
        </p:nvSpPr>
        <p:spPr>
          <a:xfrm>
            <a:off x="768186" y="7840456"/>
            <a:ext cx="13865208" cy="1719702"/>
          </a:xfrm>
          <a:prstGeom prst="rect">
            <a:avLst/>
          </a:prstGeom>
          <a:ln>
            <a:noFill/>
          </a:ln>
        </p:spPr>
        <p:txBody>
          <a:bodyPr wrap="square">
            <a:spAutoFit/>
          </a:bodyPr>
          <a:lstStyle/>
          <a:p>
            <a:pPr indent="180000" algn="just">
              <a:lnSpc>
                <a:spcPct val="150000"/>
              </a:lnSpc>
            </a:pPr>
            <a:r>
              <a:rPr lang="en-US" sz="2350" dirty="0">
                <a:effectLst/>
                <a:latin typeface="Palatino Linotype" panose="02040502050505030304" pitchFamily="18" charset="0"/>
                <a:ea typeface="Calibri" panose="020F0502020204030204" pitchFamily="34" charset="0"/>
                <a:cs typeface="Arial" panose="020B0604020202020204" pitchFamily="34" charset="0"/>
              </a:rPr>
              <a:t>To </a:t>
            </a:r>
            <a:r>
              <a:rPr lang="en-US" sz="2350" dirty="0">
                <a:latin typeface="Palatino Linotype" panose="02040502050505030304" pitchFamily="18" charset="0"/>
                <a:ea typeface="Calibri" panose="020F0502020204030204" pitchFamily="34" charset="0"/>
                <a:cs typeface="Arial" panose="020B0604020202020204" pitchFamily="34" charset="0"/>
              </a:rPr>
              <a:t>d</a:t>
            </a:r>
            <a:r>
              <a:rPr lang="en-US" sz="2350" dirty="0">
                <a:effectLst/>
                <a:latin typeface="Palatino Linotype" panose="02040502050505030304" pitchFamily="18" charset="0"/>
                <a:ea typeface="Calibri" panose="020F0502020204030204" pitchFamily="34" charset="0"/>
                <a:cs typeface="Arial" panose="020B0604020202020204" pitchFamily="34" charset="0"/>
              </a:rPr>
              <a:t>etermine the sterol content of the extracts used in the INFOGEST 2.0 digestion method (rabbit gastric extract – RGE –, porcine pancreatin and bovine bile) and to evaluate their sterol contribution during the digestion.</a:t>
            </a:r>
            <a:endParaRPr lang="es-ES" sz="2350" dirty="0">
              <a:latin typeface="Palatino Linotype" panose="02040502050505030304" pitchFamily="18" charset="0"/>
              <a:cs typeface="Times New Roman" panose="02020603050405020304" pitchFamily="18" charset="0"/>
            </a:endParaRPr>
          </a:p>
        </p:txBody>
      </p:sp>
      <p:sp>
        <p:nvSpPr>
          <p:cNvPr id="15" name="Rectángulo: esquinas redondeadas 2">
            <a:extLst>
              <a:ext uri="{FF2B5EF4-FFF2-40B4-BE49-F238E27FC236}">
                <a16:creationId xmlns:a16="http://schemas.microsoft.com/office/drawing/2014/main" id="{D506C07A-C8D7-4FC6-BFBE-00FB2961553D}"/>
              </a:ext>
            </a:extLst>
          </p:cNvPr>
          <p:cNvSpPr/>
          <p:nvPr/>
        </p:nvSpPr>
        <p:spPr>
          <a:xfrm>
            <a:off x="6426646" y="6925021"/>
            <a:ext cx="2895153" cy="684765"/>
          </a:xfrm>
          <a:prstGeom prst="roundRect">
            <a:avLst/>
          </a:prstGeom>
          <a:solidFill>
            <a:srgbClr val="E6D9FF"/>
          </a:solidFill>
          <a:ln w="25400" cap="flat" cmpd="sng" algn="ctr">
            <a:solidFill>
              <a:sysClr val="windowText" lastClr="000000"/>
            </a:solidFill>
            <a:prstDash val="solid"/>
          </a:ln>
          <a:effectLst/>
        </p:spPr>
        <p:txBody>
          <a:bodyPr rtlCol="0" anchor="ctr"/>
          <a:lstStyle/>
          <a:p>
            <a:pPr marL="0" marR="0" lvl="0" indent="0" algn="ctr" defTabSz="2647462" eaLnBrk="1" fontAlgn="auto" latinLnBrk="0" hangingPunct="1">
              <a:lnSpc>
                <a:spcPct val="100000"/>
              </a:lnSpc>
              <a:spcBef>
                <a:spcPts val="0"/>
              </a:spcBef>
              <a:spcAft>
                <a:spcPts val="0"/>
              </a:spcAft>
              <a:buClrTx/>
              <a:buSzTx/>
              <a:buFontTx/>
              <a:buNone/>
              <a:tabLst/>
              <a:defRPr/>
            </a:pPr>
            <a:r>
              <a:rPr kumimoji="0" lang="es-ES" sz="3200" b="1" i="0" u="none" strike="noStrike" kern="0" cap="none" spc="0" normalizeH="0" baseline="0" noProof="0" dirty="0">
                <a:ln>
                  <a:noFill/>
                </a:ln>
                <a:solidFill>
                  <a:prstClr val="black"/>
                </a:solidFill>
                <a:effectLst/>
                <a:uLnTx/>
                <a:uFillTx/>
                <a:latin typeface="Palatino Linotype" panose="02040502050505030304" pitchFamily="18" charset="0"/>
                <a:cs typeface="Times New Roman" panose="02020603050405020304" pitchFamily="18" charset="0"/>
              </a:rPr>
              <a:t>OBJECTIVE</a:t>
            </a:r>
            <a:r>
              <a:rPr lang="es-ES" sz="3200" b="1" kern="0" dirty="0">
                <a:latin typeface="Palatino Linotype" panose="02040502050505030304" pitchFamily="18" charset="0"/>
                <a:cs typeface="Times New Roman" panose="02020603050405020304" pitchFamily="18" charset="0"/>
              </a:rPr>
              <a:t>S</a:t>
            </a:r>
            <a:endParaRPr kumimoji="0" lang="es-ES" sz="3200" b="1" i="0" u="none" strike="noStrike" kern="0" cap="none" spc="0" normalizeH="0" baseline="0" noProof="0" dirty="0">
              <a:ln>
                <a:noFill/>
              </a:ln>
              <a:effectLst/>
              <a:uLnTx/>
              <a:uFillTx/>
              <a:latin typeface="Palatino Linotype" panose="02040502050505030304" pitchFamily="18" charset="0"/>
              <a:cs typeface="Times New Roman" panose="02020603050405020304" pitchFamily="18" charset="0"/>
            </a:endParaRPr>
          </a:p>
        </p:txBody>
      </p:sp>
      <p:sp>
        <p:nvSpPr>
          <p:cNvPr id="16" name="Rectángulo: esquinas redondeadas 2">
            <a:extLst>
              <a:ext uri="{FF2B5EF4-FFF2-40B4-BE49-F238E27FC236}">
                <a16:creationId xmlns:a16="http://schemas.microsoft.com/office/drawing/2014/main" id="{6CC15E8B-8068-41C6-AED6-5DB7C37D797F}"/>
              </a:ext>
            </a:extLst>
          </p:cNvPr>
          <p:cNvSpPr/>
          <p:nvPr/>
        </p:nvSpPr>
        <p:spPr>
          <a:xfrm>
            <a:off x="5887701" y="9821299"/>
            <a:ext cx="3813586" cy="685026"/>
          </a:xfrm>
          <a:prstGeom prst="roundRect">
            <a:avLst/>
          </a:prstGeom>
          <a:solidFill>
            <a:srgbClr val="E6D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tx1"/>
                </a:solidFill>
                <a:latin typeface="Palatino Linotype" panose="02040502050505030304" pitchFamily="18" charset="0"/>
                <a:cs typeface="Times New Roman" panose="02020603050405020304" pitchFamily="18" charset="0"/>
              </a:rPr>
              <a:t>METHODOLOGY</a:t>
            </a:r>
          </a:p>
        </p:txBody>
      </p:sp>
      <p:sp>
        <p:nvSpPr>
          <p:cNvPr id="17" name="Rectángulo 16">
            <a:extLst>
              <a:ext uri="{FF2B5EF4-FFF2-40B4-BE49-F238E27FC236}">
                <a16:creationId xmlns:a16="http://schemas.microsoft.com/office/drawing/2014/main" id="{3500A901-1B34-4E3B-A54B-CE33D09D36BF}"/>
              </a:ext>
            </a:extLst>
          </p:cNvPr>
          <p:cNvSpPr/>
          <p:nvPr/>
        </p:nvSpPr>
        <p:spPr>
          <a:xfrm>
            <a:off x="731710" y="10739253"/>
            <a:ext cx="13870538" cy="1121846"/>
          </a:xfrm>
          <a:prstGeom prst="rect">
            <a:avLst/>
          </a:prstGeom>
        </p:spPr>
        <p:txBody>
          <a:bodyPr wrap="square">
            <a:spAutoFit/>
          </a:bodyPr>
          <a:lstStyle/>
          <a:p>
            <a:pPr indent="180340" algn="just">
              <a:lnSpc>
                <a:spcPct val="150000"/>
              </a:lnSpc>
              <a:spcAft>
                <a:spcPts val="800"/>
              </a:spcAft>
            </a:pPr>
            <a:r>
              <a:rPr lang="en-US" sz="2350" dirty="0">
                <a:latin typeface="Palatino Linotype" panose="02040502050505030304" pitchFamily="18" charset="0"/>
                <a:ea typeface="Calibri" panose="020F0502020204030204" pitchFamily="34" charset="0"/>
                <a:cs typeface="Arial" panose="020B0604020202020204" pitchFamily="34" charset="0"/>
              </a:rPr>
              <a:t>The preparation of the digestive extracts is carried out according to their homogenization capacity, while determination is performed following the methodology indicated by Blanco-Morales et al.</a:t>
            </a:r>
            <a:r>
              <a:rPr lang="en-US" sz="2350" baseline="30000" dirty="0">
                <a:latin typeface="Palatino Linotype" panose="02040502050505030304" pitchFamily="18" charset="0"/>
                <a:ea typeface="Calibri" panose="020F0502020204030204" pitchFamily="34" charset="0"/>
                <a:cs typeface="Arial" panose="020B0604020202020204" pitchFamily="34" charset="0"/>
              </a:rPr>
              <a:t>1</a:t>
            </a:r>
            <a:r>
              <a:rPr lang="es-ES" sz="2350" dirty="0">
                <a:latin typeface="Palatino Linotype" panose="02040502050505030304" pitchFamily="18" charset="0"/>
                <a:ea typeface="Calibri" panose="020F0502020204030204" pitchFamily="34" charset="0"/>
                <a:cs typeface="Arial" panose="020B0604020202020204" pitchFamily="34" charset="0"/>
              </a:rPr>
              <a:t> </a:t>
            </a:r>
            <a:endParaRPr lang="es-ES" sz="2350" dirty="0">
              <a:effectLst/>
              <a:latin typeface="Palatino Linotype" panose="02040502050505030304" pitchFamily="18" charset="0"/>
              <a:ea typeface="Calibri" panose="020F0502020204030204" pitchFamily="34" charset="0"/>
              <a:cs typeface="Arial" panose="020B0604020202020204" pitchFamily="34" charset="0"/>
            </a:endParaRPr>
          </a:p>
        </p:txBody>
      </p:sp>
      <p:sp>
        <p:nvSpPr>
          <p:cNvPr id="18" name="CuadroTexto 17">
            <a:extLst>
              <a:ext uri="{FF2B5EF4-FFF2-40B4-BE49-F238E27FC236}">
                <a16:creationId xmlns:a16="http://schemas.microsoft.com/office/drawing/2014/main" id="{99EEE499-0830-4E52-AC57-488819CB75BB}"/>
              </a:ext>
            </a:extLst>
          </p:cNvPr>
          <p:cNvSpPr txBox="1"/>
          <p:nvPr/>
        </p:nvSpPr>
        <p:spPr>
          <a:xfrm>
            <a:off x="7226927" y="12247664"/>
            <a:ext cx="7496413" cy="669414"/>
          </a:xfrm>
          <a:prstGeom prst="rect">
            <a:avLst/>
          </a:prstGeom>
          <a:noFill/>
        </p:spPr>
        <p:txBody>
          <a:bodyPr wrap="square" rtlCol="0">
            <a:spAutoFit/>
          </a:bodyPr>
          <a:lstStyle/>
          <a:p>
            <a:pPr algn="ctr">
              <a:lnSpc>
                <a:spcPct val="150000"/>
              </a:lnSpc>
            </a:pPr>
            <a:r>
              <a:rPr lang="es-ES" sz="2500" b="1" u="sng" dirty="0" err="1">
                <a:latin typeface="Palatino Linotype" panose="02040502050505030304" pitchFamily="18" charset="0"/>
                <a:ea typeface="Tahoma" panose="020B0604030504040204" pitchFamily="34" charset="0"/>
                <a:cs typeface="Times New Roman" panose="02020603050405020304" pitchFamily="18" charset="0"/>
              </a:rPr>
              <a:t>Sterol</a:t>
            </a:r>
            <a:r>
              <a:rPr lang="es-ES" sz="2500" b="1" u="sng" dirty="0">
                <a:latin typeface="Palatino Linotype" panose="02040502050505030304" pitchFamily="18" charset="0"/>
                <a:ea typeface="Tahoma" panose="020B0604030504040204" pitchFamily="34" charset="0"/>
                <a:cs typeface="Times New Roman" panose="02020603050405020304" pitchFamily="18" charset="0"/>
              </a:rPr>
              <a:t> </a:t>
            </a:r>
            <a:r>
              <a:rPr lang="es-ES" sz="2500" b="1" u="sng" dirty="0" err="1">
                <a:latin typeface="Palatino Linotype" panose="02040502050505030304" pitchFamily="18" charset="0"/>
                <a:ea typeface="Tahoma" panose="020B0604030504040204" pitchFamily="34" charset="0"/>
                <a:cs typeface="Times New Roman" panose="02020603050405020304" pitchFamily="18" charset="0"/>
              </a:rPr>
              <a:t>determination</a:t>
            </a:r>
            <a:endParaRPr lang="es-ES" sz="2500" b="1" u="sng" dirty="0">
              <a:latin typeface="Palatino Linotype" panose="02040502050505030304" pitchFamily="18" charset="0"/>
              <a:ea typeface="Tahoma" panose="020B0604030504040204" pitchFamily="34" charset="0"/>
              <a:cs typeface="Times New Roman" panose="02020603050405020304" pitchFamily="18" charset="0"/>
            </a:endParaRPr>
          </a:p>
        </p:txBody>
      </p:sp>
      <p:grpSp>
        <p:nvGrpSpPr>
          <p:cNvPr id="24" name="Grupo 23">
            <a:extLst>
              <a:ext uri="{FF2B5EF4-FFF2-40B4-BE49-F238E27FC236}">
                <a16:creationId xmlns:a16="http://schemas.microsoft.com/office/drawing/2014/main" id="{09CCBB92-944A-4ACA-913D-976E19C1B2D8}"/>
              </a:ext>
            </a:extLst>
          </p:cNvPr>
          <p:cNvGrpSpPr/>
          <p:nvPr/>
        </p:nvGrpSpPr>
        <p:grpSpPr>
          <a:xfrm>
            <a:off x="10357869" y="18895445"/>
            <a:ext cx="3937270" cy="1147574"/>
            <a:chOff x="18404342" y="17627334"/>
            <a:chExt cx="4645377" cy="1943208"/>
          </a:xfrm>
        </p:grpSpPr>
        <p:cxnSp>
          <p:nvCxnSpPr>
            <p:cNvPr id="25" name="Conector recto 24">
              <a:extLst>
                <a:ext uri="{FF2B5EF4-FFF2-40B4-BE49-F238E27FC236}">
                  <a16:creationId xmlns:a16="http://schemas.microsoft.com/office/drawing/2014/main" id="{A28CD63D-217F-4EE7-821E-4AF425305016}"/>
                </a:ext>
              </a:extLst>
            </p:cNvPr>
            <p:cNvCxnSpPr/>
            <p:nvPr/>
          </p:nvCxnSpPr>
          <p:spPr>
            <a:xfrm>
              <a:off x="18602203" y="18891504"/>
              <a:ext cx="847160" cy="0"/>
            </a:xfrm>
            <a:prstGeom prst="line">
              <a:avLst/>
            </a:prstGeom>
            <a:noFill/>
            <a:ln w="28575" cap="flat" cmpd="sng" algn="ctr">
              <a:solidFill>
                <a:schemeClr val="accent2">
                  <a:lumMod val="50000"/>
                </a:schemeClr>
              </a:solidFill>
              <a:prstDash val="solid"/>
              <a:miter lim="800000"/>
            </a:ln>
            <a:effectLst/>
          </p:spPr>
        </p:cxnSp>
        <p:sp>
          <p:nvSpPr>
            <p:cNvPr id="26" name="CuadroTexto 25">
              <a:extLst>
                <a:ext uri="{FF2B5EF4-FFF2-40B4-BE49-F238E27FC236}">
                  <a16:creationId xmlns:a16="http://schemas.microsoft.com/office/drawing/2014/main" id="{4E12340C-0767-410B-B996-FFE05511E12C}"/>
                </a:ext>
              </a:extLst>
            </p:cNvPr>
            <p:cNvSpPr txBox="1"/>
            <p:nvPr/>
          </p:nvSpPr>
          <p:spPr>
            <a:xfrm>
              <a:off x="18404342" y="18971204"/>
              <a:ext cx="1999092" cy="599338"/>
            </a:xfrm>
            <a:prstGeom prst="rect">
              <a:avLst/>
            </a:prstGeom>
            <a:noFill/>
          </p:spPr>
          <p:txBody>
            <a:bodyPr wrap="square" rtlCol="0">
              <a:spAutoFit/>
            </a:bodyPr>
            <a:lstStyle/>
            <a:p>
              <a:pPr defTabSz="535100">
                <a:defRPr/>
              </a:pPr>
              <a:r>
                <a:rPr lang="es-ES_tradnl" sz="1700" b="1" kern="0" dirty="0">
                  <a:latin typeface="Palatino Linotype" panose="02040502050505030304" pitchFamily="18" charset="0"/>
                  <a:cs typeface="Times New Roman" panose="02020603050405020304" pitchFamily="18" charset="0"/>
                </a:rPr>
                <a:t>280°C, 20 min </a:t>
              </a:r>
              <a:endParaRPr lang="es-ES" sz="1700" b="1" kern="0" dirty="0">
                <a:latin typeface="Palatino Linotype" panose="02040502050505030304" pitchFamily="18" charset="0"/>
                <a:cs typeface="Times New Roman" panose="02020603050405020304" pitchFamily="18" charset="0"/>
              </a:endParaRPr>
            </a:p>
          </p:txBody>
        </p:sp>
        <p:cxnSp>
          <p:nvCxnSpPr>
            <p:cNvPr id="27" name="Conector recto 26">
              <a:extLst>
                <a:ext uri="{FF2B5EF4-FFF2-40B4-BE49-F238E27FC236}">
                  <a16:creationId xmlns:a16="http://schemas.microsoft.com/office/drawing/2014/main" id="{8CF44C83-C12F-4AD7-8908-CF18D381A676}"/>
                </a:ext>
              </a:extLst>
            </p:cNvPr>
            <p:cNvCxnSpPr/>
            <p:nvPr/>
          </p:nvCxnSpPr>
          <p:spPr>
            <a:xfrm flipV="1">
              <a:off x="19442948" y="18546971"/>
              <a:ext cx="293494" cy="344535"/>
            </a:xfrm>
            <a:prstGeom prst="line">
              <a:avLst/>
            </a:prstGeom>
            <a:noFill/>
            <a:ln w="28575" cap="flat" cmpd="sng" algn="ctr">
              <a:solidFill>
                <a:schemeClr val="accent2">
                  <a:lumMod val="50000"/>
                </a:schemeClr>
              </a:solidFill>
              <a:prstDash val="solid"/>
              <a:miter lim="800000"/>
            </a:ln>
            <a:effectLst/>
          </p:spPr>
        </p:cxnSp>
        <p:sp>
          <p:nvSpPr>
            <p:cNvPr id="28" name="CuadroTexto 27">
              <a:extLst>
                <a:ext uri="{FF2B5EF4-FFF2-40B4-BE49-F238E27FC236}">
                  <a16:creationId xmlns:a16="http://schemas.microsoft.com/office/drawing/2014/main" id="{FA13AFCB-B746-48D9-BC85-EC72847D5631}"/>
                </a:ext>
              </a:extLst>
            </p:cNvPr>
            <p:cNvSpPr txBox="1"/>
            <p:nvPr/>
          </p:nvSpPr>
          <p:spPr>
            <a:xfrm>
              <a:off x="19786730" y="18515373"/>
              <a:ext cx="1426770" cy="599338"/>
            </a:xfrm>
            <a:prstGeom prst="rect">
              <a:avLst/>
            </a:prstGeom>
            <a:noFill/>
          </p:spPr>
          <p:txBody>
            <a:bodyPr wrap="square" rtlCol="0">
              <a:spAutoFit/>
            </a:bodyPr>
            <a:lstStyle/>
            <a:p>
              <a:pPr defTabSz="535100">
                <a:defRPr/>
              </a:pPr>
              <a:r>
                <a:rPr lang="es-ES_tradnl" sz="1700" kern="0" dirty="0">
                  <a:latin typeface="Palatino Linotype" panose="02040502050505030304" pitchFamily="18" charset="0"/>
                  <a:cs typeface="Times New Roman" panose="02020603050405020304" pitchFamily="18" charset="0"/>
                </a:rPr>
                <a:t>0.7°C/min </a:t>
              </a:r>
              <a:endParaRPr lang="es-ES" sz="1700" kern="0" dirty="0">
                <a:latin typeface="Palatino Linotype" panose="02040502050505030304" pitchFamily="18" charset="0"/>
                <a:cs typeface="Times New Roman" panose="02020603050405020304" pitchFamily="18" charset="0"/>
              </a:endParaRPr>
            </a:p>
          </p:txBody>
        </p:sp>
        <p:cxnSp>
          <p:nvCxnSpPr>
            <p:cNvPr id="29" name="Conector recto 28">
              <a:extLst>
                <a:ext uri="{FF2B5EF4-FFF2-40B4-BE49-F238E27FC236}">
                  <a16:creationId xmlns:a16="http://schemas.microsoft.com/office/drawing/2014/main" id="{98AE1277-E1AC-4D6C-910D-2A544A4F1407}"/>
                </a:ext>
              </a:extLst>
            </p:cNvPr>
            <p:cNvCxnSpPr/>
            <p:nvPr/>
          </p:nvCxnSpPr>
          <p:spPr>
            <a:xfrm>
              <a:off x="19736438" y="18546969"/>
              <a:ext cx="1426771" cy="0"/>
            </a:xfrm>
            <a:prstGeom prst="line">
              <a:avLst/>
            </a:prstGeom>
            <a:noFill/>
            <a:ln w="28575" cap="flat" cmpd="sng" algn="ctr">
              <a:solidFill>
                <a:schemeClr val="accent2">
                  <a:lumMod val="50000"/>
                </a:schemeClr>
              </a:solidFill>
              <a:prstDash val="solid"/>
              <a:miter lim="800000"/>
            </a:ln>
            <a:effectLst/>
          </p:spPr>
        </p:cxnSp>
        <p:sp>
          <p:nvSpPr>
            <p:cNvPr id="30" name="CuadroTexto 29">
              <a:extLst>
                <a:ext uri="{FF2B5EF4-FFF2-40B4-BE49-F238E27FC236}">
                  <a16:creationId xmlns:a16="http://schemas.microsoft.com/office/drawing/2014/main" id="{0CE4F60F-1CD1-4ED1-963D-ED5CCA823364}"/>
                </a:ext>
              </a:extLst>
            </p:cNvPr>
            <p:cNvSpPr txBox="1"/>
            <p:nvPr/>
          </p:nvSpPr>
          <p:spPr>
            <a:xfrm>
              <a:off x="21516996" y="18192581"/>
              <a:ext cx="1339858" cy="599338"/>
            </a:xfrm>
            <a:prstGeom prst="rect">
              <a:avLst/>
            </a:prstGeom>
            <a:noFill/>
          </p:spPr>
          <p:txBody>
            <a:bodyPr wrap="square" rtlCol="0">
              <a:spAutoFit/>
            </a:bodyPr>
            <a:lstStyle/>
            <a:p>
              <a:pPr defTabSz="535100">
                <a:defRPr/>
              </a:pPr>
              <a:r>
                <a:rPr lang="es-ES_tradnl" sz="1700" kern="0" dirty="0">
                  <a:latin typeface="Palatino Linotype" panose="02040502050505030304" pitchFamily="18" charset="0"/>
                  <a:cs typeface="Times New Roman" panose="02020603050405020304" pitchFamily="18" charset="0"/>
                </a:rPr>
                <a:t>30°C/min </a:t>
              </a:r>
              <a:endParaRPr lang="es-ES" sz="1700" kern="0" dirty="0">
                <a:latin typeface="Palatino Linotype" panose="02040502050505030304" pitchFamily="18" charset="0"/>
                <a:cs typeface="Times New Roman" panose="02020603050405020304" pitchFamily="18" charset="0"/>
              </a:endParaRPr>
            </a:p>
          </p:txBody>
        </p:sp>
        <p:sp>
          <p:nvSpPr>
            <p:cNvPr id="31" name="CuadroTexto 30">
              <a:extLst>
                <a:ext uri="{FF2B5EF4-FFF2-40B4-BE49-F238E27FC236}">
                  <a16:creationId xmlns:a16="http://schemas.microsoft.com/office/drawing/2014/main" id="{5C34D0D9-C3F8-4A32-87A4-D02C729665C3}"/>
                </a:ext>
              </a:extLst>
            </p:cNvPr>
            <p:cNvSpPr txBox="1"/>
            <p:nvPr/>
          </p:nvSpPr>
          <p:spPr>
            <a:xfrm>
              <a:off x="19586207" y="17992743"/>
              <a:ext cx="1901135" cy="599338"/>
            </a:xfrm>
            <a:prstGeom prst="rect">
              <a:avLst/>
            </a:prstGeom>
            <a:noFill/>
          </p:spPr>
          <p:txBody>
            <a:bodyPr wrap="square" rtlCol="0">
              <a:spAutoFit/>
            </a:bodyPr>
            <a:lstStyle/>
            <a:p>
              <a:pPr defTabSz="535100">
                <a:defRPr/>
              </a:pPr>
              <a:r>
                <a:rPr lang="es-ES_tradnl" sz="1700" b="1" kern="0" dirty="0">
                  <a:latin typeface="Palatino Linotype" panose="02040502050505030304" pitchFamily="18" charset="0"/>
                  <a:cs typeface="Times New Roman" panose="02020603050405020304" pitchFamily="18" charset="0"/>
                </a:rPr>
                <a:t> 290°C, 5 min </a:t>
              </a:r>
              <a:endParaRPr lang="es-ES" sz="1700" b="1" kern="0" dirty="0">
                <a:latin typeface="Palatino Linotype" panose="02040502050505030304" pitchFamily="18" charset="0"/>
                <a:cs typeface="Times New Roman" panose="02020603050405020304" pitchFamily="18" charset="0"/>
              </a:endParaRPr>
            </a:p>
          </p:txBody>
        </p:sp>
        <p:cxnSp>
          <p:nvCxnSpPr>
            <p:cNvPr id="32" name="Conector recto 31">
              <a:extLst>
                <a:ext uri="{FF2B5EF4-FFF2-40B4-BE49-F238E27FC236}">
                  <a16:creationId xmlns:a16="http://schemas.microsoft.com/office/drawing/2014/main" id="{552ECFF2-CD6D-4822-B612-D536037B672D}"/>
                </a:ext>
              </a:extLst>
            </p:cNvPr>
            <p:cNvCxnSpPr/>
            <p:nvPr/>
          </p:nvCxnSpPr>
          <p:spPr>
            <a:xfrm>
              <a:off x="21441295" y="18206228"/>
              <a:ext cx="1426771" cy="0"/>
            </a:xfrm>
            <a:prstGeom prst="line">
              <a:avLst/>
            </a:prstGeom>
            <a:noFill/>
            <a:ln w="28575" cap="flat" cmpd="sng" algn="ctr">
              <a:solidFill>
                <a:schemeClr val="accent2">
                  <a:lumMod val="50000"/>
                </a:schemeClr>
              </a:solidFill>
              <a:prstDash val="solid"/>
              <a:miter lim="800000"/>
            </a:ln>
            <a:effectLst/>
          </p:spPr>
        </p:cxnSp>
        <p:sp>
          <p:nvSpPr>
            <p:cNvPr id="33" name="CuadroTexto 32">
              <a:extLst>
                <a:ext uri="{FF2B5EF4-FFF2-40B4-BE49-F238E27FC236}">
                  <a16:creationId xmlns:a16="http://schemas.microsoft.com/office/drawing/2014/main" id="{105CC5C1-0F84-4487-9639-FD346CC8E239}"/>
                </a:ext>
              </a:extLst>
            </p:cNvPr>
            <p:cNvSpPr txBox="1"/>
            <p:nvPr/>
          </p:nvSpPr>
          <p:spPr>
            <a:xfrm>
              <a:off x="21326657" y="17627334"/>
              <a:ext cx="1723062" cy="599338"/>
            </a:xfrm>
            <a:prstGeom prst="rect">
              <a:avLst/>
            </a:prstGeom>
            <a:noFill/>
          </p:spPr>
          <p:txBody>
            <a:bodyPr wrap="square" rtlCol="0">
              <a:spAutoFit/>
            </a:bodyPr>
            <a:lstStyle/>
            <a:p>
              <a:pPr algn="ctr" defTabSz="535100">
                <a:defRPr/>
              </a:pPr>
              <a:r>
                <a:rPr lang="es-ES_tradnl" sz="1700" b="1" kern="0" dirty="0">
                  <a:latin typeface="Palatino Linotype" panose="02040502050505030304" pitchFamily="18" charset="0"/>
                  <a:cs typeface="Times New Roman" panose="02020603050405020304" pitchFamily="18" charset="0"/>
                </a:rPr>
                <a:t>320°C, 5 min </a:t>
              </a:r>
              <a:endParaRPr lang="es-ES" sz="1700" b="1" kern="0" dirty="0">
                <a:latin typeface="Palatino Linotype" panose="02040502050505030304" pitchFamily="18" charset="0"/>
                <a:cs typeface="Times New Roman" panose="02020603050405020304" pitchFamily="18" charset="0"/>
              </a:endParaRPr>
            </a:p>
          </p:txBody>
        </p:sp>
        <p:cxnSp>
          <p:nvCxnSpPr>
            <p:cNvPr id="34" name="Conector recto 33">
              <a:extLst>
                <a:ext uri="{FF2B5EF4-FFF2-40B4-BE49-F238E27FC236}">
                  <a16:creationId xmlns:a16="http://schemas.microsoft.com/office/drawing/2014/main" id="{0DB4AE8C-085E-4091-B486-1150E91C2487}"/>
                </a:ext>
              </a:extLst>
            </p:cNvPr>
            <p:cNvCxnSpPr/>
            <p:nvPr/>
          </p:nvCxnSpPr>
          <p:spPr>
            <a:xfrm flipV="1">
              <a:off x="21167475" y="18202069"/>
              <a:ext cx="293494" cy="344535"/>
            </a:xfrm>
            <a:prstGeom prst="line">
              <a:avLst/>
            </a:prstGeom>
            <a:noFill/>
            <a:ln w="28575" cap="flat" cmpd="sng" algn="ctr">
              <a:solidFill>
                <a:schemeClr val="accent2">
                  <a:lumMod val="50000"/>
                </a:schemeClr>
              </a:solidFill>
              <a:prstDash val="solid"/>
              <a:miter lim="800000"/>
            </a:ln>
            <a:effectLst/>
          </p:spPr>
        </p:cxnSp>
      </p:grpSp>
      <p:sp>
        <p:nvSpPr>
          <p:cNvPr id="39" name="CuadroTexto 38">
            <a:extLst>
              <a:ext uri="{FF2B5EF4-FFF2-40B4-BE49-F238E27FC236}">
                <a16:creationId xmlns:a16="http://schemas.microsoft.com/office/drawing/2014/main" id="{5339A81A-1CB5-47F4-80F6-ED416A616984}"/>
              </a:ext>
            </a:extLst>
          </p:cNvPr>
          <p:cNvSpPr txBox="1"/>
          <p:nvPr/>
        </p:nvSpPr>
        <p:spPr>
          <a:xfrm>
            <a:off x="9021716" y="13002785"/>
            <a:ext cx="5112037" cy="1873013"/>
          </a:xfrm>
          <a:prstGeom prst="rect">
            <a:avLst/>
          </a:prstGeom>
          <a:noFill/>
        </p:spPr>
        <p:txBody>
          <a:bodyPr wrap="square" rtlCol="0">
            <a:spAutoFit/>
          </a:bodyPr>
          <a:lstStyle/>
          <a:p>
            <a:pPr algn="ctr">
              <a:lnSpc>
                <a:spcPts val="2750"/>
              </a:lnSpc>
            </a:pPr>
            <a:r>
              <a:rPr lang="es-ES" sz="2200" b="1" dirty="0">
                <a:latin typeface="Palatino Linotype" panose="02040502050505030304" pitchFamily="18" charset="0"/>
                <a:ea typeface="Tahoma" panose="020B0604030504040204" pitchFamily="34" charset="0"/>
                <a:cs typeface="Times New Roman" panose="02020603050405020304" pitchFamily="18" charset="0"/>
              </a:rPr>
              <a:t>Saponification</a:t>
            </a:r>
          </a:p>
          <a:p>
            <a:pPr algn="ctr">
              <a:lnSpc>
                <a:spcPts val="2750"/>
              </a:lnSpc>
            </a:pPr>
            <a:r>
              <a:rPr lang="es-ES" sz="2000" dirty="0">
                <a:latin typeface="Palatino Linotype" panose="02040502050505030304" pitchFamily="18" charset="0"/>
                <a:ea typeface="Tahoma" panose="020B0604030504040204" pitchFamily="34" charset="0"/>
                <a:cs typeface="Times New Roman" panose="02020603050405020304" pitchFamily="18" charset="0"/>
              </a:rPr>
              <a:t>IS (Epicoprostanol)</a:t>
            </a:r>
          </a:p>
          <a:p>
            <a:pPr algn="ctr">
              <a:lnSpc>
                <a:spcPts val="2750"/>
              </a:lnSpc>
            </a:pPr>
            <a:r>
              <a:rPr lang="es-ES" sz="2000" dirty="0">
                <a:latin typeface="Palatino Linotype" panose="02040502050505030304" pitchFamily="18" charset="0"/>
                <a:ea typeface="Tahoma" panose="020B0604030504040204" pitchFamily="34" charset="0"/>
                <a:cs typeface="Times New Roman" panose="02020603050405020304" pitchFamily="18" charset="0"/>
              </a:rPr>
              <a:t>1 or 2 N KOH/ethanol (90%)</a:t>
            </a:r>
          </a:p>
          <a:p>
            <a:pPr algn="ctr">
              <a:lnSpc>
                <a:spcPts val="2750"/>
              </a:lnSpc>
            </a:pPr>
            <a:r>
              <a:rPr lang="es-ES" sz="2000" dirty="0">
                <a:latin typeface="Palatino Linotype" panose="02040502050505030304" pitchFamily="18" charset="0"/>
                <a:ea typeface="Tahoma" panose="020B0604030504040204" pitchFamily="34" charset="0"/>
                <a:cs typeface="Times New Roman" panose="02020603050405020304" pitchFamily="18" charset="0"/>
              </a:rPr>
              <a:t>1 h, 65°C</a:t>
            </a:r>
          </a:p>
          <a:p>
            <a:pPr algn="ctr">
              <a:lnSpc>
                <a:spcPts val="2750"/>
              </a:lnSpc>
            </a:pPr>
            <a:r>
              <a:rPr lang="es-ES" sz="2200" b="1" dirty="0">
                <a:latin typeface="Palatino Linotype" panose="02040502050505030304" pitchFamily="18" charset="0"/>
                <a:ea typeface="Tahoma" panose="020B0604030504040204" pitchFamily="34" charset="0"/>
                <a:cs typeface="Times New Roman" panose="02020603050405020304" pitchFamily="18" charset="0"/>
              </a:rPr>
              <a:t>Extraction of unsaponifiable</a:t>
            </a:r>
          </a:p>
        </p:txBody>
      </p:sp>
      <p:cxnSp>
        <p:nvCxnSpPr>
          <p:cNvPr id="42" name="Conector recto de flecha 41">
            <a:extLst>
              <a:ext uri="{FF2B5EF4-FFF2-40B4-BE49-F238E27FC236}">
                <a16:creationId xmlns:a16="http://schemas.microsoft.com/office/drawing/2014/main" id="{B2D26E37-C349-4881-8ADC-4CFE5B4198D9}"/>
              </a:ext>
            </a:extLst>
          </p:cNvPr>
          <p:cNvCxnSpPr>
            <a:cxnSpLocks/>
          </p:cNvCxnSpPr>
          <p:nvPr/>
        </p:nvCxnSpPr>
        <p:spPr>
          <a:xfrm>
            <a:off x="11577734" y="14907927"/>
            <a:ext cx="0" cy="52193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45" name="CuadroTexto 44">
            <a:extLst>
              <a:ext uri="{FF2B5EF4-FFF2-40B4-BE49-F238E27FC236}">
                <a16:creationId xmlns:a16="http://schemas.microsoft.com/office/drawing/2014/main" id="{B61B055D-7DFE-4E35-BDB9-6730454CB700}"/>
              </a:ext>
            </a:extLst>
          </p:cNvPr>
          <p:cNvSpPr txBox="1"/>
          <p:nvPr/>
        </p:nvSpPr>
        <p:spPr>
          <a:xfrm>
            <a:off x="9005846" y="15501583"/>
            <a:ext cx="5143776" cy="1154868"/>
          </a:xfrm>
          <a:prstGeom prst="rect">
            <a:avLst/>
          </a:prstGeom>
          <a:noFill/>
        </p:spPr>
        <p:txBody>
          <a:bodyPr wrap="square" rtlCol="0">
            <a:spAutoFit/>
          </a:bodyPr>
          <a:lstStyle/>
          <a:p>
            <a:pPr algn="ctr">
              <a:lnSpc>
                <a:spcPts val="2750"/>
              </a:lnSpc>
            </a:pPr>
            <a:r>
              <a:rPr lang="es-ES" sz="2200" b="1" dirty="0">
                <a:latin typeface="Palatino Linotype" panose="02040502050505030304" pitchFamily="18" charset="0"/>
                <a:ea typeface="Tahoma" panose="020B0604030504040204" pitchFamily="34" charset="0"/>
                <a:cs typeface="Times New Roman" panose="02020603050405020304" pitchFamily="18" charset="0"/>
              </a:rPr>
              <a:t>Derivatization</a:t>
            </a:r>
          </a:p>
          <a:p>
            <a:pPr algn="ctr">
              <a:lnSpc>
                <a:spcPts val="2750"/>
              </a:lnSpc>
            </a:pPr>
            <a:r>
              <a:rPr lang="es-ES_tradnl" sz="2000" dirty="0">
                <a:latin typeface="Palatino Linotype" panose="02040502050505030304" pitchFamily="18" charset="0"/>
                <a:cs typeface="Times New Roman" panose="02020603050405020304" pitchFamily="18" charset="0"/>
              </a:rPr>
              <a:t>Pyridine:HMDS:TMCS (5:2:1)</a:t>
            </a:r>
          </a:p>
          <a:p>
            <a:pPr algn="ctr">
              <a:lnSpc>
                <a:spcPts val="2750"/>
              </a:lnSpc>
            </a:pPr>
            <a:r>
              <a:rPr lang="es-ES_tradnl" sz="2000" dirty="0">
                <a:latin typeface="Palatino Linotype" panose="02040502050505030304" pitchFamily="18" charset="0"/>
                <a:cs typeface="Times New Roman" panose="02020603050405020304" pitchFamily="18" charset="0"/>
              </a:rPr>
              <a:t>25 min, 40ºC</a:t>
            </a:r>
          </a:p>
        </p:txBody>
      </p:sp>
      <p:sp>
        <p:nvSpPr>
          <p:cNvPr id="48" name="Rectángulo 47">
            <a:extLst>
              <a:ext uri="{FF2B5EF4-FFF2-40B4-BE49-F238E27FC236}">
                <a16:creationId xmlns:a16="http://schemas.microsoft.com/office/drawing/2014/main" id="{82CA1302-FBE2-454E-9EE1-2BBD82307AFB}"/>
              </a:ext>
            </a:extLst>
          </p:cNvPr>
          <p:cNvSpPr/>
          <p:nvPr/>
        </p:nvSpPr>
        <p:spPr>
          <a:xfrm>
            <a:off x="7330687" y="12263894"/>
            <a:ext cx="7377939" cy="7833200"/>
          </a:xfrm>
          <a:prstGeom prst="rect">
            <a:avLst/>
          </a:prstGeom>
          <a:noFill/>
          <a:ln w="57150">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s-ES" sz="3078">
              <a:latin typeface="Palatino Linotype" panose="02040502050505030304" pitchFamily="18" charset="0"/>
            </a:endParaRPr>
          </a:p>
        </p:txBody>
      </p:sp>
      <p:graphicFrame>
        <p:nvGraphicFramePr>
          <p:cNvPr id="1031" name="Tabla 1030">
            <a:extLst>
              <a:ext uri="{FF2B5EF4-FFF2-40B4-BE49-F238E27FC236}">
                <a16:creationId xmlns:a16="http://schemas.microsoft.com/office/drawing/2014/main" id="{8A324CBB-37C7-4315-8603-722EDDB56CA9}"/>
              </a:ext>
            </a:extLst>
          </p:cNvPr>
          <p:cNvGraphicFramePr>
            <a:graphicFrameLocks noGrp="1"/>
          </p:cNvGraphicFramePr>
          <p:nvPr>
            <p:extLst>
              <p:ext uri="{D42A27DB-BD31-4B8C-83A1-F6EECF244321}">
                <p14:modId xmlns:p14="http://schemas.microsoft.com/office/powerpoint/2010/main" val="3855337425"/>
              </p:ext>
            </p:extLst>
          </p:nvPr>
        </p:nvGraphicFramePr>
        <p:xfrm>
          <a:off x="15616517" y="6637444"/>
          <a:ext cx="13565302" cy="2348867"/>
        </p:xfrm>
        <a:graphic>
          <a:graphicData uri="http://schemas.openxmlformats.org/drawingml/2006/table">
            <a:tbl>
              <a:tblPr firstRow="1" firstCol="1" bandRow="1"/>
              <a:tblGrid>
                <a:gridCol w="1763327">
                  <a:extLst>
                    <a:ext uri="{9D8B030D-6E8A-4147-A177-3AD203B41FA5}">
                      <a16:colId xmlns:a16="http://schemas.microsoft.com/office/drawing/2014/main" val="1507298776"/>
                    </a:ext>
                  </a:extLst>
                </a:gridCol>
                <a:gridCol w="1762650">
                  <a:extLst>
                    <a:ext uri="{9D8B030D-6E8A-4147-A177-3AD203B41FA5}">
                      <a16:colId xmlns:a16="http://schemas.microsoft.com/office/drawing/2014/main" val="1087953190"/>
                    </a:ext>
                  </a:extLst>
                </a:gridCol>
                <a:gridCol w="2235625">
                  <a:extLst>
                    <a:ext uri="{9D8B030D-6E8A-4147-A177-3AD203B41FA5}">
                      <a16:colId xmlns:a16="http://schemas.microsoft.com/office/drawing/2014/main" val="398653831"/>
                    </a:ext>
                  </a:extLst>
                </a:gridCol>
                <a:gridCol w="2365306">
                  <a:extLst>
                    <a:ext uri="{9D8B030D-6E8A-4147-A177-3AD203B41FA5}">
                      <a16:colId xmlns:a16="http://schemas.microsoft.com/office/drawing/2014/main" val="2145510663"/>
                    </a:ext>
                  </a:extLst>
                </a:gridCol>
                <a:gridCol w="2042846">
                  <a:extLst>
                    <a:ext uri="{9D8B030D-6E8A-4147-A177-3AD203B41FA5}">
                      <a16:colId xmlns:a16="http://schemas.microsoft.com/office/drawing/2014/main" val="3323092320"/>
                    </a:ext>
                  </a:extLst>
                </a:gridCol>
                <a:gridCol w="1818403">
                  <a:extLst>
                    <a:ext uri="{9D8B030D-6E8A-4147-A177-3AD203B41FA5}">
                      <a16:colId xmlns:a16="http://schemas.microsoft.com/office/drawing/2014/main" val="2443622431"/>
                    </a:ext>
                  </a:extLst>
                </a:gridCol>
                <a:gridCol w="1577145">
                  <a:extLst>
                    <a:ext uri="{9D8B030D-6E8A-4147-A177-3AD203B41FA5}">
                      <a16:colId xmlns:a16="http://schemas.microsoft.com/office/drawing/2014/main" val="1034196436"/>
                    </a:ext>
                  </a:extLst>
                </a:gridCol>
              </a:tblGrid>
              <a:tr h="473267">
                <a:tc>
                  <a:txBody>
                    <a:bodyPr/>
                    <a:lstStyle/>
                    <a:p>
                      <a:pPr algn="ctr">
                        <a:lnSpc>
                          <a:spcPct val="107000"/>
                        </a:lnSpc>
                        <a:spcAft>
                          <a:spcPts val="800"/>
                        </a:spcAft>
                      </a:pPr>
                      <a:r>
                        <a:rPr lang="es-ES" sz="16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a:noFill/>
                    </a:lnT>
                    <a:lnB>
                      <a:noFill/>
                    </a:lnB>
                  </a:tcPr>
                </a:tc>
                <a:tc>
                  <a:txBody>
                    <a:bodyPr/>
                    <a:lstStyle/>
                    <a:p>
                      <a:pPr algn="ctr">
                        <a:lnSpc>
                          <a:spcPct val="107000"/>
                        </a:lnSpc>
                        <a:spcAft>
                          <a:spcPts val="800"/>
                        </a:spcAft>
                      </a:pP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Cholesterol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Campesterol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Stigmasterol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a:t>
                      </a: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Sitosterol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800"/>
                        </a:spcAft>
                      </a:pP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Sitostanol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Total </a:t>
                      </a:r>
                      <a:r>
                        <a:rPr lang="es-ES" sz="2200" dirty="0" err="1">
                          <a:effectLst/>
                          <a:latin typeface="Palatino Linotype" panose="02040502050505030304" pitchFamily="18" charset="0"/>
                          <a:ea typeface="Calibri" panose="020F0502020204030204" pitchFamily="34" charset="0"/>
                          <a:cs typeface="Times New Roman" panose="02020603050405020304" pitchFamily="18" charset="0"/>
                        </a:rPr>
                        <a:t>sterols</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0594433"/>
                  </a:ext>
                </a:extLst>
              </a:tr>
              <a:tr h="229454">
                <a:tc>
                  <a:txBody>
                    <a:bodyPr/>
                    <a:lstStyle/>
                    <a:p>
                      <a:pPr algn="ctr">
                        <a:lnSpc>
                          <a:spcPct val="107000"/>
                        </a:lnSpc>
                        <a:spcAft>
                          <a:spcPts val="800"/>
                        </a:spcAft>
                      </a:pPr>
                      <a:r>
                        <a:rPr lang="es-ES" sz="160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a:noFill/>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800"/>
                        </a:spcAft>
                      </a:pPr>
                      <a:r>
                        <a:rPr lang="es-ES"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mg/g </a:t>
                      </a:r>
                      <a:r>
                        <a:rPr lang="es-ES" sz="1800" dirty="0" err="1">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extract</a:t>
                      </a:r>
                      <a:endParaRPr lang="es-ES_tradnl" sz="1800"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a:txBody>
                    <a:bodyPr/>
                    <a:lstStyle/>
                    <a:p>
                      <a:pPr algn="ctr">
                        <a:lnSpc>
                          <a:spcPct val="107000"/>
                        </a:lnSpc>
                        <a:spcAft>
                          <a:spcPts val="800"/>
                        </a:spcAft>
                      </a:pPr>
                      <a:r>
                        <a:rPr lang="es-ES" sz="160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963199306"/>
                  </a:ext>
                </a:extLst>
              </a:tr>
              <a:tr h="476834">
                <a:tc>
                  <a:txBody>
                    <a:bodyPr/>
                    <a:lstStyle/>
                    <a:p>
                      <a:pP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RGE</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AFFF"/>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0.57 ± 0.05</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b="1" dirty="0">
                          <a:effectLst/>
                          <a:latin typeface="Palatino Linotype" panose="02040502050505030304" pitchFamily="18" charset="0"/>
                          <a:ea typeface="Calibri" panose="020F0502020204030204" pitchFamily="34" charset="0"/>
                          <a:cs typeface="Times New Roman" panose="02020603050405020304" pitchFamily="18" charset="0"/>
                        </a:rPr>
                        <a:t>0.57 ± 0.05</a:t>
                      </a:r>
                      <a:endParaRPr lang="es-ES_tradnl" sz="22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292204"/>
                  </a:ext>
                </a:extLst>
              </a:tr>
              <a:tr h="652213">
                <a:tc>
                  <a:txBody>
                    <a:bodyPr/>
                    <a:lstStyle/>
                    <a:p>
                      <a:pPr>
                        <a:lnSpc>
                          <a:spcPct val="107000"/>
                        </a:lnSpc>
                        <a:spcAft>
                          <a:spcPts val="800"/>
                        </a:spcAft>
                      </a:pP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Pancreatin</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C9FF"/>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1.41 ± 0.07</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0.103 ± 0.004</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0.25 ± 0.02</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2.17 ± 0.42</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0.32 ± 0.01</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b="1" dirty="0">
                          <a:effectLst/>
                          <a:latin typeface="Palatino Linotype" panose="02040502050505030304" pitchFamily="18" charset="0"/>
                          <a:ea typeface="Calibri" panose="020F0502020204030204" pitchFamily="34" charset="0"/>
                          <a:cs typeface="Times New Roman" panose="02020603050405020304" pitchFamily="18" charset="0"/>
                        </a:rPr>
                        <a:t>4.25 ± 0.54</a:t>
                      </a:r>
                      <a:endParaRPr lang="es-ES_tradnl" sz="22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317985"/>
                  </a:ext>
                </a:extLst>
              </a:tr>
              <a:tr h="456346">
                <a:tc>
                  <a:txBody>
                    <a:bodyPr/>
                    <a:lstStyle/>
                    <a:p>
                      <a:pPr>
                        <a:lnSpc>
                          <a:spcPct val="107000"/>
                        </a:lnSpc>
                        <a:spcAft>
                          <a:spcPts val="800"/>
                        </a:spcAft>
                      </a:pP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Bile</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FF"/>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4.07 ± 0.18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0.14 ± 0.01</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0.93 ± 0.07</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0.18 ± 0.01</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5926" marR="65926" marT="915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b="1" dirty="0">
                          <a:effectLst/>
                          <a:latin typeface="Palatino Linotype" panose="02040502050505030304" pitchFamily="18" charset="0"/>
                          <a:ea typeface="Calibri" panose="020F0502020204030204" pitchFamily="34" charset="0"/>
                          <a:cs typeface="Times New Roman" panose="02020603050405020304" pitchFamily="18" charset="0"/>
                        </a:rPr>
                        <a:t>5.26 ± 0.25</a:t>
                      </a:r>
                      <a:endParaRPr lang="es-ES_tradnl" sz="22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45657"/>
                  </a:ext>
                </a:extLst>
              </a:tr>
            </a:tbl>
          </a:graphicData>
        </a:graphic>
      </p:graphicFrame>
      <p:sp>
        <p:nvSpPr>
          <p:cNvPr id="1041" name="Rectángulo 1040">
            <a:extLst>
              <a:ext uri="{FF2B5EF4-FFF2-40B4-BE49-F238E27FC236}">
                <a16:creationId xmlns:a16="http://schemas.microsoft.com/office/drawing/2014/main" id="{4BE5A577-353D-4596-9BBE-500F3FFE6E80}"/>
              </a:ext>
            </a:extLst>
          </p:cNvPr>
          <p:cNvSpPr/>
          <p:nvPr/>
        </p:nvSpPr>
        <p:spPr>
          <a:xfrm>
            <a:off x="15141342" y="16940207"/>
            <a:ext cx="14619184" cy="2247549"/>
          </a:xfrm>
          <a:prstGeom prst="rect">
            <a:avLst/>
          </a:prstGeom>
          <a:noFill/>
          <a:ln w="57150">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s-ES" sz="3078">
              <a:latin typeface="Palatino Linotype" panose="02040502050505030304" pitchFamily="18" charset="0"/>
            </a:endParaRPr>
          </a:p>
        </p:txBody>
      </p:sp>
      <p:sp>
        <p:nvSpPr>
          <p:cNvPr id="1042" name="Rectángulo 1041">
            <a:extLst>
              <a:ext uri="{FF2B5EF4-FFF2-40B4-BE49-F238E27FC236}">
                <a16:creationId xmlns:a16="http://schemas.microsoft.com/office/drawing/2014/main" id="{1074A9B3-1B47-47CB-BBEA-6DCD150E436D}"/>
              </a:ext>
            </a:extLst>
          </p:cNvPr>
          <p:cNvSpPr/>
          <p:nvPr/>
        </p:nvSpPr>
        <p:spPr>
          <a:xfrm>
            <a:off x="15152696" y="3939010"/>
            <a:ext cx="14581416" cy="12076545"/>
          </a:xfrm>
          <a:prstGeom prst="rect">
            <a:avLst/>
          </a:prstGeom>
          <a:noFill/>
          <a:ln w="57150">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s-ES" sz="3078">
              <a:latin typeface="Palatino Linotype" panose="02040502050505030304" pitchFamily="18" charset="0"/>
            </a:endParaRPr>
          </a:p>
        </p:txBody>
      </p:sp>
      <p:sp>
        <p:nvSpPr>
          <p:cNvPr id="1043" name="Rectángulo: esquinas redondeadas 2">
            <a:extLst>
              <a:ext uri="{FF2B5EF4-FFF2-40B4-BE49-F238E27FC236}">
                <a16:creationId xmlns:a16="http://schemas.microsoft.com/office/drawing/2014/main" id="{533DA475-D99E-471A-9635-20D00FAC0ACE}"/>
              </a:ext>
            </a:extLst>
          </p:cNvPr>
          <p:cNvSpPr/>
          <p:nvPr/>
        </p:nvSpPr>
        <p:spPr>
          <a:xfrm>
            <a:off x="20594279" y="16168648"/>
            <a:ext cx="3508257" cy="614497"/>
          </a:xfrm>
          <a:prstGeom prst="roundRect">
            <a:avLst/>
          </a:prstGeom>
          <a:solidFill>
            <a:srgbClr val="E6D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prstClr val="black"/>
                </a:solidFill>
                <a:latin typeface="Palatino Linotype" panose="02040502050505030304" pitchFamily="18" charset="0"/>
                <a:cs typeface="Times New Roman" panose="02020603050405020304" pitchFamily="18" charset="0"/>
              </a:rPr>
              <a:t>CONCLUSION</a:t>
            </a:r>
            <a:endParaRPr lang="es-ES" sz="2800" dirty="0">
              <a:latin typeface="Palatino Linotype" panose="02040502050505030304" pitchFamily="18" charset="0"/>
            </a:endParaRPr>
          </a:p>
        </p:txBody>
      </p:sp>
      <p:sp>
        <p:nvSpPr>
          <p:cNvPr id="1048" name="Rectángulo 1047">
            <a:extLst>
              <a:ext uri="{FF2B5EF4-FFF2-40B4-BE49-F238E27FC236}">
                <a16:creationId xmlns:a16="http://schemas.microsoft.com/office/drawing/2014/main" id="{8551E204-E3EF-4C39-BCCA-3E93E3BEC8F2}"/>
              </a:ext>
            </a:extLst>
          </p:cNvPr>
          <p:cNvSpPr/>
          <p:nvPr/>
        </p:nvSpPr>
        <p:spPr>
          <a:xfrm>
            <a:off x="15350532" y="4405483"/>
            <a:ext cx="14185745" cy="1661032"/>
          </a:xfrm>
          <a:prstGeom prst="rect">
            <a:avLst/>
          </a:prstGeom>
        </p:spPr>
        <p:txBody>
          <a:bodyPr wrap="square">
            <a:spAutoFit/>
          </a:bodyPr>
          <a:lstStyle/>
          <a:p>
            <a:pPr indent="180000" algn="just">
              <a:lnSpc>
                <a:spcPct val="150000"/>
              </a:lnSpc>
            </a:pPr>
            <a:r>
              <a:rPr lang="en-US" sz="2350" dirty="0">
                <a:latin typeface="Palatino Linotype" panose="02040502050505030304" pitchFamily="18" charset="0"/>
                <a:cs typeface="Times New Roman" panose="02020603050405020304" pitchFamily="18" charset="0"/>
              </a:rPr>
              <a:t>Results show that total sterol content of the extracts is as follows: bile &gt; pancreatin &gt; RGE. Cholesterol is present in all three extracts and PS are found in pancreatin and bile. On the other hand, cholesterol is the major sterol in bile, while </a:t>
            </a:r>
            <a:r>
              <a:rPr lang="en-US" sz="2350" dirty="0">
                <a:latin typeface="Palatino Linotype" panose="02040502050505030304" pitchFamily="18" charset="0"/>
                <a:cs typeface="Times New Roman" panose="02020603050405020304" pitchFamily="18" charset="0"/>
                <a:sym typeface="Symbol" panose="05050102010706020507" pitchFamily="18" charset="2"/>
              </a:rPr>
              <a:t></a:t>
            </a:r>
            <a:r>
              <a:rPr lang="en-US" sz="2350" dirty="0">
                <a:latin typeface="Palatino Linotype" panose="02040502050505030304" pitchFamily="18" charset="0"/>
                <a:cs typeface="Times New Roman" panose="02020603050405020304" pitchFamily="18" charset="0"/>
              </a:rPr>
              <a:t>-sitosterol is the main sterol in pancreatin (Table 1).</a:t>
            </a:r>
            <a:endParaRPr lang="es-ES" sz="2350" dirty="0">
              <a:latin typeface="Palatino Linotype" panose="02040502050505030304" pitchFamily="18" charset="0"/>
              <a:cs typeface="Times New Roman" panose="02020603050405020304" pitchFamily="18" charset="0"/>
            </a:endParaRPr>
          </a:p>
        </p:txBody>
      </p:sp>
      <p:sp>
        <p:nvSpPr>
          <p:cNvPr id="1045" name="Rectángulo 1044">
            <a:extLst>
              <a:ext uri="{FF2B5EF4-FFF2-40B4-BE49-F238E27FC236}">
                <a16:creationId xmlns:a16="http://schemas.microsoft.com/office/drawing/2014/main" id="{791B5F9E-61ED-4C7E-A982-589F85DA5F4D}"/>
              </a:ext>
            </a:extLst>
          </p:cNvPr>
          <p:cNvSpPr/>
          <p:nvPr/>
        </p:nvSpPr>
        <p:spPr>
          <a:xfrm>
            <a:off x="15234276" y="6024660"/>
            <a:ext cx="14162072" cy="553998"/>
          </a:xfrm>
          <a:prstGeom prst="rect">
            <a:avLst/>
          </a:prstGeom>
        </p:spPr>
        <p:txBody>
          <a:bodyPr wrap="square">
            <a:spAutoFit/>
          </a:bodyPr>
          <a:lstStyle/>
          <a:p>
            <a:pPr indent="180340" algn="just">
              <a:lnSpc>
                <a:spcPct val="150000"/>
              </a:lnSpc>
              <a:spcAft>
                <a:spcPts val="1000"/>
              </a:spcAft>
            </a:pPr>
            <a:r>
              <a:rPr lang="es-ES" sz="2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Table 1.</a:t>
            </a:r>
            <a:r>
              <a:rPr lang="es-ES" sz="2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2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Sterol content in the extracts analyzed</a:t>
            </a:r>
            <a:r>
              <a:rPr lang="es-ES" sz="2000" dirty="0">
                <a:solidFill>
                  <a:prstClr val="black"/>
                </a:solidFill>
                <a:latin typeface="Palatino Linotype" panose="02040502050505030304" pitchFamily="18" charset="0"/>
                <a:cs typeface="Times New Roman" panose="02020603050405020304" pitchFamily="18" charset="0"/>
              </a:rPr>
              <a:t>.</a:t>
            </a:r>
            <a:r>
              <a:rPr lang="es-ES" sz="2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endParaRPr lang="es-ES" sz="2000" i="1" dirty="0">
              <a:solidFill>
                <a:srgbClr val="44546A"/>
              </a:solidFill>
              <a:effectLst/>
              <a:latin typeface="Palatino Linotype" panose="02040502050505030304" pitchFamily="18" charset="0"/>
              <a:ea typeface="Calibri" panose="020F0502020204030204" pitchFamily="34" charset="0"/>
              <a:cs typeface="Arial" panose="020B0604020202020204" pitchFamily="34" charset="0"/>
            </a:endParaRPr>
          </a:p>
        </p:txBody>
      </p:sp>
      <p:sp>
        <p:nvSpPr>
          <p:cNvPr id="1049" name="Rectángulo 1048">
            <a:extLst>
              <a:ext uri="{FF2B5EF4-FFF2-40B4-BE49-F238E27FC236}">
                <a16:creationId xmlns:a16="http://schemas.microsoft.com/office/drawing/2014/main" id="{6C2B239C-5EDB-46E8-8FBD-3D8815C7244D}"/>
              </a:ext>
            </a:extLst>
          </p:cNvPr>
          <p:cNvSpPr/>
          <p:nvPr/>
        </p:nvSpPr>
        <p:spPr>
          <a:xfrm>
            <a:off x="15370150" y="9009279"/>
            <a:ext cx="14075148" cy="369332"/>
          </a:xfrm>
          <a:prstGeom prst="rect">
            <a:avLst/>
          </a:prstGeom>
        </p:spPr>
        <p:txBody>
          <a:bodyPr wrap="square">
            <a:spAutoFit/>
          </a:bodyPr>
          <a:lstStyle/>
          <a:p>
            <a:pPr indent="180000" algn="just">
              <a:spcAft>
                <a:spcPts val="1000"/>
              </a:spcAft>
            </a:pPr>
            <a:r>
              <a:rPr lang="en-U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Data are represented as mean ± standard deviation (n=3)</a:t>
            </a:r>
            <a:r>
              <a:rPr lang="es-E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RGE: </a:t>
            </a:r>
            <a:r>
              <a:rPr lang="es-ES" sz="1800" dirty="0" err="1">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rabbit</a:t>
            </a:r>
            <a:r>
              <a:rPr lang="es-E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a:t>
            </a:r>
            <a:r>
              <a:rPr lang="es-ES" sz="1800" dirty="0" err="1">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gastri</a:t>
            </a:r>
            <a:r>
              <a:rPr lang="es-ES" dirty="0" err="1">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c</a:t>
            </a:r>
            <a:r>
              <a:rPr lang="es-ES"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a:t>
            </a:r>
            <a:r>
              <a:rPr lang="en-GB"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extract</a:t>
            </a:r>
            <a:r>
              <a:rPr lang="es-ES"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a:t>
            </a:r>
            <a:r>
              <a:rPr lang="es-E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a:t>
            </a:r>
            <a:endParaRPr lang="es-ES" sz="1800" i="1" dirty="0">
              <a:solidFill>
                <a:srgbClr val="44546A"/>
              </a:solidFill>
              <a:latin typeface="Palatino Linotype" panose="02040502050505030304" pitchFamily="18" charset="0"/>
              <a:ea typeface="Calibri" panose="020F0502020204030204" pitchFamily="34" charset="0"/>
              <a:cs typeface="Arial" panose="020B0604020202020204" pitchFamily="34" charset="0"/>
            </a:endParaRPr>
          </a:p>
        </p:txBody>
      </p:sp>
      <p:sp>
        <p:nvSpPr>
          <p:cNvPr id="1050" name="Rectángulo 1049">
            <a:extLst>
              <a:ext uri="{FF2B5EF4-FFF2-40B4-BE49-F238E27FC236}">
                <a16:creationId xmlns:a16="http://schemas.microsoft.com/office/drawing/2014/main" id="{E5EF1EF4-674B-426E-AE6B-A52A635B00EB}"/>
              </a:ext>
            </a:extLst>
          </p:cNvPr>
          <p:cNvSpPr/>
          <p:nvPr/>
        </p:nvSpPr>
        <p:spPr>
          <a:xfrm>
            <a:off x="15414386" y="12218500"/>
            <a:ext cx="12933334" cy="506870"/>
          </a:xfrm>
          <a:prstGeom prst="rect">
            <a:avLst/>
          </a:prstGeom>
        </p:spPr>
        <p:txBody>
          <a:bodyPr wrap="square">
            <a:spAutoFit/>
          </a:bodyPr>
          <a:lstStyle/>
          <a:p>
            <a:pPr algn="just">
              <a:lnSpc>
                <a:spcPct val="150000"/>
              </a:lnSpc>
            </a:pPr>
            <a:r>
              <a:rPr lang="es-ES" sz="2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Table 2.</a:t>
            </a:r>
            <a:r>
              <a:rPr lang="es-ES" sz="2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2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Amount of sterols </a:t>
            </a:r>
            <a:r>
              <a:rPr lang="en-US" sz="2000" dirty="0">
                <a:latin typeface="Palatino Linotype" panose="02040502050505030304" pitchFamily="18" charset="0"/>
                <a:ea typeface="Calibri" panose="020F0502020204030204" pitchFamily="34" charset="0"/>
                <a:cs typeface="Arial" panose="020B0604020202020204" pitchFamily="34" charset="0"/>
              </a:rPr>
              <a:t>provided by the extracts in the digesta. </a:t>
            </a:r>
            <a:endParaRPr lang="es-ES" sz="1600" dirty="0">
              <a:latin typeface="Palatino Linotype" panose="02040502050505030304" pitchFamily="18" charset="0"/>
            </a:endParaRPr>
          </a:p>
        </p:txBody>
      </p:sp>
      <p:sp>
        <p:nvSpPr>
          <p:cNvPr id="1051" name="Rectángulo 1050">
            <a:extLst>
              <a:ext uri="{FF2B5EF4-FFF2-40B4-BE49-F238E27FC236}">
                <a16:creationId xmlns:a16="http://schemas.microsoft.com/office/drawing/2014/main" id="{25CDB2EB-F829-4E3E-A4DF-346F61B162F2}"/>
              </a:ext>
            </a:extLst>
          </p:cNvPr>
          <p:cNvSpPr/>
          <p:nvPr/>
        </p:nvSpPr>
        <p:spPr>
          <a:xfrm>
            <a:off x="15290137" y="9949478"/>
            <a:ext cx="14306534" cy="2262158"/>
          </a:xfrm>
          <a:prstGeom prst="rect">
            <a:avLst/>
          </a:prstGeom>
        </p:spPr>
        <p:txBody>
          <a:bodyPr wrap="square">
            <a:spAutoFit/>
          </a:bodyPr>
          <a:lstStyle/>
          <a:p>
            <a:pPr indent="180000" algn="just">
              <a:lnSpc>
                <a:spcPct val="150000"/>
              </a:lnSpc>
              <a:spcAft>
                <a:spcPts val="1000"/>
              </a:spcAft>
            </a:pPr>
            <a:r>
              <a:rPr lang="en-US" sz="2350" dirty="0">
                <a:effectLst/>
                <a:latin typeface="Palatino Linotype" panose="02040502050505030304" pitchFamily="18" charset="0"/>
                <a:ea typeface="Calibri" panose="020F0502020204030204" pitchFamily="34" charset="0"/>
                <a:cs typeface="Times New Roman" panose="02020603050405020304" pitchFamily="18" charset="0"/>
              </a:rPr>
              <a:t>Pancreatin and bile are the extracts contributing with larger amounts of sterols to digestion, </a:t>
            </a:r>
            <a:r>
              <a:rPr lang="en-US" sz="2350" dirty="0">
                <a:latin typeface="Palatino Linotype" panose="02040502050505030304" pitchFamily="18" charset="0"/>
                <a:ea typeface="Calibri" panose="020F0502020204030204" pitchFamily="34" charset="0"/>
                <a:cs typeface="Times New Roman" panose="02020603050405020304" pitchFamily="18" charset="0"/>
              </a:rPr>
              <a:t>being pancreatin the </a:t>
            </a:r>
            <a:r>
              <a:rPr lang="en-US" sz="2350" dirty="0">
                <a:effectLst/>
                <a:latin typeface="Palatino Linotype" panose="02040502050505030304" pitchFamily="18" charset="0"/>
                <a:ea typeface="Calibri" panose="020F0502020204030204" pitchFamily="34" charset="0"/>
                <a:cs typeface="Times New Roman" panose="02020603050405020304" pitchFamily="18" charset="0"/>
              </a:rPr>
              <a:t>major contributor of both cholesterol and PS. However, cholesterol in bile is found in pre-formed micelles that increase its solubility and could thus compete for the micellarization of cholesterol provided by the digested food</a:t>
            </a:r>
            <a:r>
              <a:rPr lang="en-US" sz="2350" baseline="30000" dirty="0">
                <a:effectLst/>
                <a:latin typeface="Palatino Linotype" panose="02040502050505030304" pitchFamily="18" charset="0"/>
                <a:ea typeface="Calibri" panose="020F0502020204030204" pitchFamily="34" charset="0"/>
                <a:cs typeface="Times New Roman" panose="02020603050405020304" pitchFamily="18" charset="0"/>
              </a:rPr>
              <a:t>3</a:t>
            </a:r>
            <a:r>
              <a:rPr lang="en-US" sz="2350" dirty="0">
                <a:latin typeface="Palatino Linotype" panose="02040502050505030304" pitchFamily="18" charset="0"/>
                <a:ea typeface="Calibri" panose="020F0502020204030204" pitchFamily="34" charset="0"/>
                <a:cs typeface="Times New Roman" panose="02020603050405020304" pitchFamily="18" charset="0"/>
              </a:rPr>
              <a:t> (Table 2).</a:t>
            </a:r>
            <a:endParaRPr lang="es-ES" sz="2350" i="1" dirty="0">
              <a:solidFill>
                <a:srgbClr val="44546A"/>
              </a:solidFill>
              <a:latin typeface="Palatino Linotype" panose="02040502050505030304" pitchFamily="18" charset="0"/>
              <a:ea typeface="Calibri" panose="020F0502020204030204" pitchFamily="34" charset="0"/>
              <a:cs typeface="Arial" panose="020B0604020202020204" pitchFamily="34" charset="0"/>
            </a:endParaRPr>
          </a:p>
        </p:txBody>
      </p:sp>
      <p:sp>
        <p:nvSpPr>
          <p:cNvPr id="1052" name="Rectángulo 1051">
            <a:extLst>
              <a:ext uri="{FF2B5EF4-FFF2-40B4-BE49-F238E27FC236}">
                <a16:creationId xmlns:a16="http://schemas.microsoft.com/office/drawing/2014/main" id="{BF39D0D6-1E1C-4C50-9C19-B8457D82BBED}"/>
              </a:ext>
            </a:extLst>
          </p:cNvPr>
          <p:cNvSpPr/>
          <p:nvPr/>
        </p:nvSpPr>
        <p:spPr>
          <a:xfrm>
            <a:off x="15177654" y="16859939"/>
            <a:ext cx="14455964" cy="2308324"/>
          </a:xfrm>
          <a:prstGeom prst="rect">
            <a:avLst/>
          </a:prstGeom>
          <a:ln>
            <a:noFill/>
          </a:ln>
        </p:spPr>
        <p:txBody>
          <a:bodyPr wrap="square">
            <a:spAutoFit/>
          </a:bodyPr>
          <a:lstStyle/>
          <a:p>
            <a:pPr indent="180000" algn="just">
              <a:lnSpc>
                <a:spcPct val="150000"/>
              </a:lnSpc>
              <a:spcAft>
                <a:spcPts val="800"/>
              </a:spcAft>
            </a:pPr>
            <a:r>
              <a:rPr lang="en-US" sz="2400" dirty="0">
                <a:latin typeface="Palatino Linotype" panose="02040502050505030304" pitchFamily="18" charset="0"/>
                <a:ea typeface="Calibri" panose="020F0502020204030204" pitchFamily="34" charset="0"/>
                <a:cs typeface="Times New Roman" panose="02020603050405020304" pitchFamily="18" charset="0"/>
              </a:rPr>
              <a:t>The characterization of the sterol content in the digestion reagents provides valuable information for the evaluation of sterol bioaccessibility, since changes in the amount of extract added to the digestion could condition the results obtained. Therefore, the sterol content of these digestion reagents must be determined for an accurate estimate of the sterol bioaccessibility.</a:t>
            </a:r>
            <a:endParaRPr lang="es-ES" sz="2400" dirty="0">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1053" name="Rectángulo: esquinas redondeadas 2">
            <a:extLst>
              <a:ext uri="{FF2B5EF4-FFF2-40B4-BE49-F238E27FC236}">
                <a16:creationId xmlns:a16="http://schemas.microsoft.com/office/drawing/2014/main" id="{7C80CF64-1835-4E98-94CC-9BEAB79DFFA8}"/>
              </a:ext>
            </a:extLst>
          </p:cNvPr>
          <p:cNvSpPr/>
          <p:nvPr/>
        </p:nvSpPr>
        <p:spPr>
          <a:xfrm>
            <a:off x="14976610" y="19459134"/>
            <a:ext cx="3443437" cy="643204"/>
          </a:xfrm>
          <a:prstGeom prst="roundRect">
            <a:avLst/>
          </a:prstGeom>
          <a:solidFill>
            <a:srgbClr val="E6D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prstClr val="black"/>
                </a:solidFill>
                <a:latin typeface="Palatino Linotype" panose="02040502050505030304" pitchFamily="18" charset="0"/>
                <a:cs typeface="Times New Roman" panose="02020603050405020304" pitchFamily="18" charset="0"/>
              </a:rPr>
              <a:t>REFERENCES</a:t>
            </a:r>
            <a:endParaRPr lang="es-ES" sz="2800" dirty="0">
              <a:latin typeface="Palatino Linotype" panose="02040502050505030304" pitchFamily="18" charset="0"/>
            </a:endParaRPr>
          </a:p>
        </p:txBody>
      </p:sp>
      <p:sp>
        <p:nvSpPr>
          <p:cNvPr id="1054" name="Rectángulo: esquinas redondeadas 2">
            <a:extLst>
              <a:ext uri="{FF2B5EF4-FFF2-40B4-BE49-F238E27FC236}">
                <a16:creationId xmlns:a16="http://schemas.microsoft.com/office/drawing/2014/main" id="{43ACF6DA-A8A9-4B7C-8BC0-C9BA0E72D826}"/>
              </a:ext>
            </a:extLst>
          </p:cNvPr>
          <p:cNvSpPr/>
          <p:nvPr/>
        </p:nvSpPr>
        <p:spPr>
          <a:xfrm>
            <a:off x="14836609" y="20396456"/>
            <a:ext cx="5311485" cy="720815"/>
          </a:xfrm>
          <a:prstGeom prst="roundRect">
            <a:avLst/>
          </a:prstGeom>
          <a:solidFill>
            <a:srgbClr val="E6D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prstClr val="black"/>
                </a:solidFill>
                <a:latin typeface="Palatino Linotype" panose="02040502050505030304" pitchFamily="18" charset="0"/>
                <a:cs typeface="Times New Roman" panose="02020603050405020304" pitchFamily="18" charset="0"/>
              </a:rPr>
              <a:t>ACKNOWLEDGEMENTS</a:t>
            </a:r>
            <a:endParaRPr lang="es-ES" sz="2800" dirty="0">
              <a:latin typeface="Palatino Linotype" panose="02040502050505030304" pitchFamily="18" charset="0"/>
            </a:endParaRPr>
          </a:p>
        </p:txBody>
      </p:sp>
      <p:sp>
        <p:nvSpPr>
          <p:cNvPr id="1055" name="Rectángulo 1054">
            <a:extLst>
              <a:ext uri="{FF2B5EF4-FFF2-40B4-BE49-F238E27FC236}">
                <a16:creationId xmlns:a16="http://schemas.microsoft.com/office/drawing/2014/main" id="{6A77D355-27D4-4580-A1E7-D4A2F9E0C299}"/>
              </a:ext>
            </a:extLst>
          </p:cNvPr>
          <p:cNvSpPr/>
          <p:nvPr/>
        </p:nvSpPr>
        <p:spPr>
          <a:xfrm>
            <a:off x="18420047" y="19336591"/>
            <a:ext cx="11479527" cy="749501"/>
          </a:xfrm>
          <a:prstGeom prst="rect">
            <a:avLst/>
          </a:prstGeom>
        </p:spPr>
        <p:txBody>
          <a:bodyPr wrap="square">
            <a:spAutoFit/>
          </a:bodyPr>
          <a:lstStyle/>
          <a:p>
            <a:pPr indent="180000" algn="just">
              <a:lnSpc>
                <a:spcPct val="150000"/>
              </a:lnSpc>
              <a:spcAft>
                <a:spcPts val="800"/>
              </a:spcAft>
            </a:pPr>
            <a:r>
              <a:rPr lang="es-ES" sz="1500" baseline="30000" dirty="0">
                <a:latin typeface="Palatino Linotype" panose="02040502050505030304" pitchFamily="18" charset="0"/>
                <a:ea typeface="Calibri" panose="020F0502020204030204" pitchFamily="34" charset="0"/>
                <a:cs typeface="Times New Roman" panose="02020603050405020304" pitchFamily="18" charset="0"/>
              </a:rPr>
              <a:t>1 </a:t>
            </a:r>
            <a:r>
              <a:rPr lang="es-ES" sz="1500" dirty="0">
                <a:latin typeface="Palatino Linotype" panose="02040502050505030304" pitchFamily="18" charset="0"/>
                <a:ea typeface="Calibri" panose="020F0502020204030204" pitchFamily="34" charset="0"/>
                <a:cs typeface="Times New Roman" panose="02020603050405020304" pitchFamily="18" charset="0"/>
              </a:rPr>
              <a:t>Blanco-Morales et al. Food Funct, 2018, 9, 2080-2089; </a:t>
            </a:r>
            <a:r>
              <a:rPr lang="es-ES" sz="1500" baseline="30000" dirty="0">
                <a:latin typeface="Palatino Linotype" panose="02040502050505030304" pitchFamily="18" charset="0"/>
                <a:ea typeface="Calibri" panose="020F0502020204030204" pitchFamily="34" charset="0"/>
                <a:cs typeface="Times New Roman" panose="02020603050405020304" pitchFamily="18" charset="0"/>
              </a:rPr>
              <a:t>2</a:t>
            </a:r>
            <a:r>
              <a:rPr lang="es-ES" sz="1500" baseline="30000" dirty="0">
                <a:latin typeface="Palatino Linotype" panose="02040502050505030304" pitchFamily="18" charset="0"/>
                <a:ea typeface="Calibri" panose="020F0502020204030204" pitchFamily="34" charset="0"/>
                <a:cs typeface="Arial" panose="020B0604020202020204" pitchFamily="34" charset="0"/>
              </a:rPr>
              <a:t> </a:t>
            </a:r>
            <a:r>
              <a:rPr lang="en-US" sz="1500" dirty="0">
                <a:latin typeface="Palatino Linotype" panose="02040502050505030304" pitchFamily="18" charset="0"/>
                <a:ea typeface="Calibri" panose="020F0502020204030204" pitchFamily="34" charset="0"/>
                <a:cs typeface="Arial" panose="020B0604020202020204" pitchFamily="34" charset="0"/>
              </a:rPr>
              <a:t>López-García et al. 2021, Book of abstracts “Virtual International Conference on Food Digestion”, pp 44;</a:t>
            </a:r>
            <a:r>
              <a:rPr lang="en-US" sz="1500"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1500" baseline="30000" dirty="0">
                <a:latin typeface="Palatino Linotype" panose="02040502050505030304" pitchFamily="18" charset="0"/>
                <a:ea typeface="Calibri" panose="020F0502020204030204" pitchFamily="34" charset="0"/>
                <a:cs typeface="Arial" panose="020B0604020202020204" pitchFamily="34" charset="0"/>
              </a:rPr>
              <a:t>3 </a:t>
            </a:r>
            <a:r>
              <a:rPr lang="en-US" sz="1500" dirty="0">
                <a:latin typeface="Palatino Linotype" panose="02040502050505030304" pitchFamily="18" charset="0"/>
                <a:ea typeface="Calibri" panose="020F0502020204030204" pitchFamily="34" charset="0"/>
                <a:cs typeface="Arial" panose="020B0604020202020204" pitchFamily="34" charset="0"/>
              </a:rPr>
              <a:t>Wilson and Rudel. J Lipids Res, 1994, 35, 943-955.</a:t>
            </a:r>
            <a:endParaRPr lang="es-ES" sz="1500" dirty="0">
              <a:effectLst/>
              <a:latin typeface="Palatino Linotype" panose="02040502050505030304" pitchFamily="18" charset="0"/>
              <a:ea typeface="Calibri" panose="020F0502020204030204" pitchFamily="34" charset="0"/>
              <a:cs typeface="Arial" panose="020B0604020202020204" pitchFamily="34" charset="0"/>
            </a:endParaRPr>
          </a:p>
        </p:txBody>
      </p:sp>
      <p:sp>
        <p:nvSpPr>
          <p:cNvPr id="1056" name="Rectángulo 1055">
            <a:extLst>
              <a:ext uri="{FF2B5EF4-FFF2-40B4-BE49-F238E27FC236}">
                <a16:creationId xmlns:a16="http://schemas.microsoft.com/office/drawing/2014/main" id="{277CF36C-39BD-4054-8AAF-A703004B64E4}"/>
              </a:ext>
            </a:extLst>
          </p:cNvPr>
          <p:cNvSpPr/>
          <p:nvPr/>
        </p:nvSpPr>
        <p:spPr>
          <a:xfrm>
            <a:off x="20148094" y="20105585"/>
            <a:ext cx="9929829" cy="1075679"/>
          </a:xfrm>
          <a:prstGeom prst="rect">
            <a:avLst/>
          </a:prstGeom>
        </p:spPr>
        <p:txBody>
          <a:bodyPr wrap="square">
            <a:spAutoFit/>
          </a:bodyPr>
          <a:lstStyle/>
          <a:p>
            <a:pPr indent="180000" algn="just">
              <a:lnSpc>
                <a:spcPct val="150000"/>
              </a:lnSpc>
              <a:spcAft>
                <a:spcPts val="800"/>
              </a:spcAft>
            </a:pPr>
            <a:r>
              <a:rPr lang="en-US" sz="1470" dirty="0">
                <a:effectLst/>
                <a:latin typeface="Palatino Linotype" panose="02040502050505030304" pitchFamily="18" charset="0"/>
                <a:ea typeface="Calibri" panose="020F0502020204030204" pitchFamily="34" charset="0"/>
                <a:cs typeface="Times New Roman" panose="02020603050405020304" pitchFamily="18" charset="0"/>
              </a:rPr>
              <a:t>Authors thank the financial support from project PID2019-104167RB-I00/AEI/10.13039/501100011033 (Ministry of Science and Innovation, Spain). Mussa Makran holds an FPU19/00156 grant from the Ministry of Universities (Spain). Gabriel López-García holds a junior doctor researcher contract within the aforementioned project (CPI-17-025).</a:t>
            </a:r>
            <a:endParaRPr lang="es-ES" sz="1470" dirty="0">
              <a:latin typeface="Palatino Linotype" panose="02040502050505030304" pitchFamily="18" charset="0"/>
              <a:ea typeface="Arial" panose="020B0604020202020204" pitchFamily="34" charset="0"/>
              <a:cs typeface="Times New Roman" panose="02020603050405020304" pitchFamily="18" charset="0"/>
            </a:endParaRPr>
          </a:p>
        </p:txBody>
      </p:sp>
      <p:sp>
        <p:nvSpPr>
          <p:cNvPr id="1058" name="CuadroTexto 1057">
            <a:extLst>
              <a:ext uri="{FF2B5EF4-FFF2-40B4-BE49-F238E27FC236}">
                <a16:creationId xmlns:a16="http://schemas.microsoft.com/office/drawing/2014/main" id="{47C6740C-0DA2-462F-ADCA-4823FC7C68DA}"/>
              </a:ext>
            </a:extLst>
          </p:cNvPr>
          <p:cNvSpPr txBox="1"/>
          <p:nvPr/>
        </p:nvSpPr>
        <p:spPr>
          <a:xfrm>
            <a:off x="790278" y="12343844"/>
            <a:ext cx="6273179" cy="477054"/>
          </a:xfrm>
          <a:prstGeom prst="rect">
            <a:avLst/>
          </a:prstGeom>
          <a:noFill/>
        </p:spPr>
        <p:txBody>
          <a:bodyPr wrap="square">
            <a:spAutoFit/>
          </a:bodyPr>
          <a:lstStyle/>
          <a:p>
            <a:pPr algn="ctr"/>
            <a:r>
              <a:rPr lang="es-ES" sz="2500" b="1" u="sng" dirty="0" err="1">
                <a:latin typeface="Palatino Linotype" panose="02040502050505030304" pitchFamily="18" charset="0"/>
                <a:ea typeface="Tahoma" panose="020B0604030504040204" pitchFamily="34" charset="0"/>
                <a:cs typeface="Times New Roman" panose="02020603050405020304" pitchFamily="18" charset="0"/>
              </a:rPr>
              <a:t>Preparation</a:t>
            </a:r>
            <a:r>
              <a:rPr lang="es-ES" sz="2500" b="1" u="sng" dirty="0">
                <a:latin typeface="Palatino Linotype" panose="02040502050505030304" pitchFamily="18" charset="0"/>
                <a:ea typeface="Tahoma" panose="020B0604030504040204" pitchFamily="34" charset="0"/>
                <a:cs typeface="Times New Roman" panose="02020603050405020304" pitchFamily="18" charset="0"/>
              </a:rPr>
              <a:t> </a:t>
            </a:r>
            <a:r>
              <a:rPr lang="es-ES" sz="2500" b="1" u="sng" dirty="0" err="1">
                <a:latin typeface="Palatino Linotype" panose="02040502050505030304" pitchFamily="18" charset="0"/>
                <a:ea typeface="Tahoma" panose="020B0604030504040204" pitchFamily="34" charset="0"/>
                <a:cs typeface="Times New Roman" panose="02020603050405020304" pitchFamily="18" charset="0"/>
              </a:rPr>
              <a:t>of</a:t>
            </a:r>
            <a:r>
              <a:rPr lang="es-ES" sz="2500" b="1" u="sng" dirty="0">
                <a:latin typeface="Palatino Linotype" panose="02040502050505030304" pitchFamily="18" charset="0"/>
                <a:ea typeface="Tahoma" panose="020B0604030504040204" pitchFamily="34" charset="0"/>
                <a:cs typeface="Times New Roman" panose="02020603050405020304" pitchFamily="18" charset="0"/>
              </a:rPr>
              <a:t> </a:t>
            </a:r>
            <a:r>
              <a:rPr lang="es-ES" sz="2500" b="1" u="sng" dirty="0" err="1">
                <a:latin typeface="Palatino Linotype" panose="02040502050505030304" pitchFamily="18" charset="0"/>
                <a:ea typeface="Tahoma" panose="020B0604030504040204" pitchFamily="34" charset="0"/>
                <a:cs typeface="Times New Roman" panose="02020603050405020304" pitchFamily="18" charset="0"/>
              </a:rPr>
              <a:t>digestive</a:t>
            </a:r>
            <a:r>
              <a:rPr lang="es-ES" sz="2500" b="1" u="sng" dirty="0">
                <a:latin typeface="Palatino Linotype" panose="02040502050505030304" pitchFamily="18" charset="0"/>
                <a:ea typeface="Tahoma" panose="020B0604030504040204" pitchFamily="34" charset="0"/>
                <a:cs typeface="Times New Roman" panose="02020603050405020304" pitchFamily="18" charset="0"/>
              </a:rPr>
              <a:t> </a:t>
            </a:r>
            <a:r>
              <a:rPr lang="es-ES" sz="2500" b="1" u="sng" dirty="0" err="1">
                <a:latin typeface="Palatino Linotype" panose="02040502050505030304" pitchFamily="18" charset="0"/>
                <a:ea typeface="Tahoma" panose="020B0604030504040204" pitchFamily="34" charset="0"/>
                <a:cs typeface="Times New Roman" panose="02020603050405020304" pitchFamily="18" charset="0"/>
              </a:rPr>
              <a:t>extracts</a:t>
            </a:r>
            <a:endParaRPr lang="es-ES_tradnl" sz="2500" u="sng" dirty="0">
              <a:latin typeface="Palatino Linotype" panose="02040502050505030304" pitchFamily="18" charset="0"/>
            </a:endParaRPr>
          </a:p>
        </p:txBody>
      </p:sp>
      <p:sp>
        <p:nvSpPr>
          <p:cNvPr id="1059" name="Rectángulo 1058">
            <a:extLst>
              <a:ext uri="{FF2B5EF4-FFF2-40B4-BE49-F238E27FC236}">
                <a16:creationId xmlns:a16="http://schemas.microsoft.com/office/drawing/2014/main" id="{960E6905-4E58-4272-896B-9494FBF7CFC5}"/>
              </a:ext>
            </a:extLst>
          </p:cNvPr>
          <p:cNvSpPr/>
          <p:nvPr/>
        </p:nvSpPr>
        <p:spPr>
          <a:xfrm>
            <a:off x="739302" y="12263894"/>
            <a:ext cx="6323401" cy="7833198"/>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3078">
              <a:latin typeface="Palatino Linotype" panose="02040502050505030304" pitchFamily="18" charset="0"/>
            </a:endParaRPr>
          </a:p>
        </p:txBody>
      </p:sp>
      <p:sp>
        <p:nvSpPr>
          <p:cNvPr id="1074" name="Rectángulo: esquinas redondeadas 2">
            <a:extLst>
              <a:ext uri="{FF2B5EF4-FFF2-40B4-BE49-F238E27FC236}">
                <a16:creationId xmlns:a16="http://schemas.microsoft.com/office/drawing/2014/main" id="{7051BB4D-9B71-4565-A719-A2A352D3CD0C}"/>
              </a:ext>
            </a:extLst>
          </p:cNvPr>
          <p:cNvSpPr/>
          <p:nvPr/>
        </p:nvSpPr>
        <p:spPr>
          <a:xfrm>
            <a:off x="20371911" y="3123062"/>
            <a:ext cx="3952992" cy="599807"/>
          </a:xfrm>
          <a:prstGeom prst="roundRect">
            <a:avLst/>
          </a:prstGeom>
          <a:solidFill>
            <a:srgbClr val="E6D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prstClr val="black"/>
                </a:solidFill>
                <a:latin typeface="Palatino Linotype" panose="02040502050505030304" pitchFamily="18" charset="0"/>
                <a:cs typeface="Times New Roman" panose="02020603050405020304" pitchFamily="18" charset="0"/>
              </a:rPr>
              <a:t>RESULTS</a:t>
            </a:r>
            <a:endParaRPr lang="es-ES" sz="3200" dirty="0">
              <a:latin typeface="Palatino Linotype" panose="02040502050505030304" pitchFamily="18" charset="0"/>
            </a:endParaRPr>
          </a:p>
        </p:txBody>
      </p:sp>
      <p:sp>
        <p:nvSpPr>
          <p:cNvPr id="1076" name="Rectángulo: esquinas redondeadas 2">
            <a:extLst>
              <a:ext uri="{FF2B5EF4-FFF2-40B4-BE49-F238E27FC236}">
                <a16:creationId xmlns:a16="http://schemas.microsoft.com/office/drawing/2014/main" id="{BE622448-E288-47F6-B7E4-9963B6E039A5}"/>
              </a:ext>
            </a:extLst>
          </p:cNvPr>
          <p:cNvSpPr/>
          <p:nvPr/>
        </p:nvSpPr>
        <p:spPr>
          <a:xfrm>
            <a:off x="5748295" y="3123062"/>
            <a:ext cx="3952992" cy="599807"/>
          </a:xfrm>
          <a:prstGeom prst="roundRect">
            <a:avLst/>
          </a:prstGeom>
          <a:solidFill>
            <a:srgbClr val="E6D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prstClr val="black"/>
                </a:solidFill>
                <a:latin typeface="Palatino Linotype" panose="02040502050505030304" pitchFamily="18" charset="0"/>
                <a:cs typeface="Times New Roman" panose="02020603050405020304" pitchFamily="18" charset="0"/>
              </a:rPr>
              <a:t>INTRODUCTION</a:t>
            </a:r>
            <a:endParaRPr lang="es-ES" sz="3200" dirty="0">
              <a:latin typeface="Palatino Linotype" panose="02040502050505030304" pitchFamily="18" charset="0"/>
            </a:endParaRPr>
          </a:p>
        </p:txBody>
      </p:sp>
      <p:sp>
        <p:nvSpPr>
          <p:cNvPr id="1077" name="CuadroTexto 1076">
            <a:extLst>
              <a:ext uri="{FF2B5EF4-FFF2-40B4-BE49-F238E27FC236}">
                <a16:creationId xmlns:a16="http://schemas.microsoft.com/office/drawing/2014/main" id="{8608C164-230E-4016-9FC8-7B26A1CAFBE0}"/>
              </a:ext>
            </a:extLst>
          </p:cNvPr>
          <p:cNvSpPr txBox="1"/>
          <p:nvPr/>
        </p:nvSpPr>
        <p:spPr>
          <a:xfrm>
            <a:off x="1337000" y="13289845"/>
            <a:ext cx="1812755" cy="769441"/>
          </a:xfrm>
          <a:prstGeom prst="rect">
            <a:avLst/>
          </a:prstGeom>
          <a:noFill/>
          <a:ln>
            <a:solidFill>
              <a:srgbClr val="7030A0"/>
            </a:solidFill>
          </a:ln>
        </p:spPr>
        <p:txBody>
          <a:bodyPr wrap="square" rtlCol="0">
            <a:spAutoFit/>
          </a:bodyPr>
          <a:lstStyle/>
          <a:p>
            <a:pPr algn="ctr"/>
            <a:r>
              <a:rPr lang="es-ES" sz="2400" b="1" dirty="0">
                <a:latin typeface="Palatino Linotype" panose="02040502050505030304" pitchFamily="18" charset="0"/>
                <a:ea typeface="Tahoma" panose="020B0604030504040204" pitchFamily="34" charset="0"/>
                <a:cs typeface="Times New Roman" panose="02020603050405020304" pitchFamily="18" charset="0"/>
              </a:rPr>
              <a:t>RGE </a:t>
            </a:r>
          </a:p>
          <a:p>
            <a:pPr algn="ctr"/>
            <a:r>
              <a:rPr lang="es-ES" sz="2000" b="1" dirty="0">
                <a:latin typeface="Palatino Linotype" panose="02040502050505030304" pitchFamily="18" charset="0"/>
                <a:ea typeface="Tahoma" panose="020B0604030504040204" pitchFamily="34" charset="0"/>
                <a:cs typeface="Times New Roman" panose="02020603050405020304" pitchFamily="18" charset="0"/>
              </a:rPr>
              <a:t>Lipolytech</a:t>
            </a:r>
            <a:r>
              <a:rPr lang="es-ES" sz="2000" b="1" baseline="30000" dirty="0">
                <a:latin typeface="Palatino Linotype" panose="02040502050505030304" pitchFamily="18" charset="0"/>
                <a:ea typeface="Tahoma" panose="020B0604030504040204" pitchFamily="34" charset="0"/>
                <a:cs typeface="Times New Roman" panose="02020603050405020304" pitchFamily="18" charset="0"/>
              </a:rPr>
              <a:t>®</a:t>
            </a:r>
            <a:endParaRPr lang="es-ES" sz="2000" baseline="30000" dirty="0">
              <a:latin typeface="Palatino Linotype" panose="02040502050505030304" pitchFamily="18" charset="0"/>
              <a:ea typeface="Tahoma" panose="020B0604030504040204" pitchFamily="34" charset="0"/>
              <a:cs typeface="Times New Roman" panose="02020603050405020304" pitchFamily="18" charset="0"/>
            </a:endParaRPr>
          </a:p>
        </p:txBody>
      </p:sp>
      <p:sp>
        <p:nvSpPr>
          <p:cNvPr id="1080" name="CuadroTexto 1079">
            <a:extLst>
              <a:ext uri="{FF2B5EF4-FFF2-40B4-BE49-F238E27FC236}">
                <a16:creationId xmlns:a16="http://schemas.microsoft.com/office/drawing/2014/main" id="{02F75542-8323-4983-9642-4E9025C49FD5}"/>
              </a:ext>
            </a:extLst>
          </p:cNvPr>
          <p:cNvSpPr txBox="1"/>
          <p:nvPr/>
        </p:nvSpPr>
        <p:spPr>
          <a:xfrm>
            <a:off x="2577157" y="17729644"/>
            <a:ext cx="2641910" cy="769441"/>
          </a:xfrm>
          <a:prstGeom prst="rect">
            <a:avLst/>
          </a:prstGeom>
          <a:noFill/>
          <a:ln>
            <a:solidFill>
              <a:srgbClr val="7030A0"/>
            </a:solidFill>
          </a:ln>
        </p:spPr>
        <p:txBody>
          <a:bodyPr wrap="square" rtlCol="0">
            <a:spAutoFit/>
          </a:bodyPr>
          <a:lstStyle/>
          <a:p>
            <a:pPr algn="ctr"/>
            <a:r>
              <a:rPr lang="es-ES" sz="2400" b="1" dirty="0">
                <a:latin typeface="Palatino Linotype" panose="02040502050505030304" pitchFamily="18" charset="0"/>
                <a:ea typeface="Tahoma" panose="020B0604030504040204" pitchFamily="34" charset="0"/>
                <a:cs typeface="Times New Roman" panose="02020603050405020304" pitchFamily="18" charset="0"/>
              </a:rPr>
              <a:t>Bovine bile</a:t>
            </a:r>
          </a:p>
          <a:p>
            <a:pPr marL="0" marR="0" lvl="0" indent="0" algn="ctr" defTabSz="457200" rtl="0" eaLnBrk="1" fontAlgn="auto" latinLnBrk="0" hangingPunct="1">
              <a:spcBef>
                <a:spcPts val="0"/>
              </a:spcBef>
              <a:spcAft>
                <a:spcPts val="0"/>
              </a:spcAft>
              <a:buClrTx/>
              <a:buSzTx/>
              <a:buFontTx/>
              <a:buNone/>
              <a:tabLst/>
              <a:defRPr/>
            </a:pPr>
            <a:r>
              <a:rPr kumimoji="0" lang="es-ES" sz="2000" b="1" i="0" u="none" strike="noStrike" kern="1200" cap="none" spc="0" normalizeH="0" baseline="0" noProof="0" dirty="0">
                <a:ln>
                  <a:noFill/>
                </a:ln>
                <a:solidFill>
                  <a:prstClr val="black"/>
                </a:solidFill>
                <a:effectLst/>
                <a:uLnTx/>
                <a:uFillTx/>
                <a:latin typeface="Palatino Linotype" panose="02040502050505030304" pitchFamily="18" charset="0"/>
                <a:ea typeface="Tahoma" panose="020B0604030504040204" pitchFamily="34" charset="0"/>
                <a:cs typeface="Times New Roman" panose="02020603050405020304" pitchFamily="18" charset="0"/>
              </a:rPr>
              <a:t>Merck LifeScience</a:t>
            </a:r>
            <a:r>
              <a:rPr kumimoji="0" lang="es-ES" sz="2000" b="1" i="0" u="none" strike="noStrike" kern="1200" cap="none" spc="0" normalizeH="0" baseline="30000" noProof="0" dirty="0">
                <a:ln>
                  <a:noFill/>
                </a:ln>
                <a:solidFill>
                  <a:prstClr val="black"/>
                </a:solidFill>
                <a:effectLst/>
                <a:uLnTx/>
                <a:uFillTx/>
                <a:latin typeface="Palatino Linotype" panose="02040502050505030304" pitchFamily="18" charset="0"/>
                <a:ea typeface="Tahoma" panose="020B0604030504040204" pitchFamily="34" charset="0"/>
                <a:cs typeface="Times New Roman" panose="02020603050405020304" pitchFamily="18" charset="0"/>
              </a:rPr>
              <a:t>®</a:t>
            </a:r>
            <a:endParaRPr kumimoji="0" lang="es-ES" sz="2000" b="0" i="0" u="none" strike="noStrike" kern="1200" cap="none" spc="0" normalizeH="0" baseline="30000" noProof="0" dirty="0">
              <a:ln>
                <a:noFill/>
              </a:ln>
              <a:solidFill>
                <a:prstClr val="black"/>
              </a:solidFill>
              <a:effectLst/>
              <a:uLnTx/>
              <a:uFillTx/>
              <a:latin typeface="Palatino Linotype" panose="02040502050505030304" pitchFamily="18" charset="0"/>
              <a:ea typeface="Tahoma" panose="020B0604030504040204" pitchFamily="34" charset="0"/>
              <a:cs typeface="Times New Roman" panose="02020603050405020304" pitchFamily="18" charset="0"/>
            </a:endParaRPr>
          </a:p>
        </p:txBody>
      </p:sp>
      <p:graphicFrame>
        <p:nvGraphicFramePr>
          <p:cNvPr id="1083" name="Tabla 1082">
            <a:extLst>
              <a:ext uri="{FF2B5EF4-FFF2-40B4-BE49-F238E27FC236}">
                <a16:creationId xmlns:a16="http://schemas.microsoft.com/office/drawing/2014/main" id="{9D0A062D-5C0B-4DDA-8A04-550CE790F7AE}"/>
              </a:ext>
            </a:extLst>
          </p:cNvPr>
          <p:cNvGraphicFramePr>
            <a:graphicFrameLocks noGrp="1"/>
          </p:cNvGraphicFramePr>
          <p:nvPr>
            <p:extLst>
              <p:ext uri="{D42A27DB-BD31-4B8C-83A1-F6EECF244321}">
                <p14:modId xmlns:p14="http://schemas.microsoft.com/office/powerpoint/2010/main" val="3215542877"/>
              </p:ext>
            </p:extLst>
          </p:nvPr>
        </p:nvGraphicFramePr>
        <p:xfrm>
          <a:off x="15452586" y="12841048"/>
          <a:ext cx="13981636" cy="2407244"/>
        </p:xfrm>
        <a:graphic>
          <a:graphicData uri="http://schemas.openxmlformats.org/drawingml/2006/table">
            <a:tbl>
              <a:tblPr firstRow="1" firstCol="1" bandRow="1"/>
              <a:tblGrid>
                <a:gridCol w="1810504">
                  <a:extLst>
                    <a:ext uri="{9D8B030D-6E8A-4147-A177-3AD203B41FA5}">
                      <a16:colId xmlns:a16="http://schemas.microsoft.com/office/drawing/2014/main" val="3760479729"/>
                    </a:ext>
                  </a:extLst>
                </a:gridCol>
                <a:gridCol w="1857961">
                  <a:extLst>
                    <a:ext uri="{9D8B030D-6E8A-4147-A177-3AD203B41FA5}">
                      <a16:colId xmlns:a16="http://schemas.microsoft.com/office/drawing/2014/main" val="456508250"/>
                    </a:ext>
                  </a:extLst>
                </a:gridCol>
                <a:gridCol w="2244959">
                  <a:extLst>
                    <a:ext uri="{9D8B030D-6E8A-4147-A177-3AD203B41FA5}">
                      <a16:colId xmlns:a16="http://schemas.microsoft.com/office/drawing/2014/main" val="3108712002"/>
                    </a:ext>
                  </a:extLst>
                </a:gridCol>
                <a:gridCol w="2374622">
                  <a:extLst>
                    <a:ext uri="{9D8B030D-6E8A-4147-A177-3AD203B41FA5}">
                      <a16:colId xmlns:a16="http://schemas.microsoft.com/office/drawing/2014/main" val="2224350214"/>
                    </a:ext>
                  </a:extLst>
                </a:gridCol>
                <a:gridCol w="2052217">
                  <a:extLst>
                    <a:ext uri="{9D8B030D-6E8A-4147-A177-3AD203B41FA5}">
                      <a16:colId xmlns:a16="http://schemas.microsoft.com/office/drawing/2014/main" val="593453693"/>
                    </a:ext>
                  </a:extLst>
                </a:gridCol>
                <a:gridCol w="1827813">
                  <a:extLst>
                    <a:ext uri="{9D8B030D-6E8A-4147-A177-3AD203B41FA5}">
                      <a16:colId xmlns:a16="http://schemas.microsoft.com/office/drawing/2014/main" val="2782762211"/>
                    </a:ext>
                  </a:extLst>
                </a:gridCol>
                <a:gridCol w="1813560">
                  <a:extLst>
                    <a:ext uri="{9D8B030D-6E8A-4147-A177-3AD203B41FA5}">
                      <a16:colId xmlns:a16="http://schemas.microsoft.com/office/drawing/2014/main" val="531199893"/>
                    </a:ext>
                  </a:extLst>
                </a:gridCol>
              </a:tblGrid>
              <a:tr h="497857">
                <a:tc>
                  <a:txBody>
                    <a:bodyPr/>
                    <a:lstStyle/>
                    <a:p>
                      <a:pP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a:noFill/>
                    </a:lnT>
                    <a:lnB>
                      <a:noFill/>
                    </a:lnB>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Cholesterol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FFCA"/>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Campesterol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FFCA"/>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Stigmasterol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FFCA"/>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a:t>
                      </a: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Sitosterol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FFCA"/>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Sitostanol</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FFCA"/>
                    </a:solidFill>
                  </a:tcPr>
                </a:tc>
                <a:tc>
                  <a:txBody>
                    <a:bodyPr/>
                    <a:lstStyle/>
                    <a:p>
                      <a:pPr algn="ct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Total </a:t>
                      </a: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sterols</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FFCA"/>
                    </a:solidFill>
                  </a:tcPr>
                </a:tc>
                <a:extLst>
                  <a:ext uri="{0D108BD9-81ED-4DB2-BD59-A6C34878D82A}">
                    <a16:rowId xmlns:a16="http://schemas.microsoft.com/office/drawing/2014/main" val="720649249"/>
                  </a:ext>
                </a:extLst>
              </a:tr>
              <a:tr h="207909">
                <a:tc>
                  <a:txBody>
                    <a:bodyPr/>
                    <a:lstStyle/>
                    <a:p>
                      <a:pPr>
                        <a:lnSpc>
                          <a:spcPct val="107000"/>
                        </a:lnSpc>
                        <a:spcAft>
                          <a:spcPts val="800"/>
                        </a:spcAft>
                      </a:pPr>
                      <a:r>
                        <a:rPr lang="es-ES" sz="160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a:noFill/>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800"/>
                        </a:spcAft>
                      </a:pPr>
                      <a:r>
                        <a:rPr lang="es-ES_tradnl" sz="1800"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mg/digesta</a:t>
                      </a: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a:txBody>
                    <a:bodyPr/>
                    <a:lstStyle/>
                    <a:p>
                      <a:pPr algn="ctr">
                        <a:lnSpc>
                          <a:spcPct val="107000"/>
                        </a:lnSpc>
                        <a:spcAft>
                          <a:spcPts val="800"/>
                        </a:spcAft>
                      </a:pPr>
                      <a:r>
                        <a:rPr lang="es-ES" sz="16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s-ES_tradnl"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754160223"/>
                  </a:ext>
                </a:extLst>
              </a:tr>
              <a:tr h="433439">
                <a:tc>
                  <a:txBody>
                    <a:bodyPr/>
                    <a:lstStyle/>
                    <a:p>
                      <a:pP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RGE</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AFFF"/>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0.046 ± 0.004</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b="1" dirty="0">
                          <a:effectLst/>
                          <a:latin typeface="Palatino Linotype" panose="02040502050505030304" pitchFamily="18" charset="0"/>
                          <a:ea typeface="Calibri" panose="020F0502020204030204" pitchFamily="34" charset="0"/>
                          <a:cs typeface="Times New Roman" panose="02020603050405020304" pitchFamily="18" charset="0"/>
                        </a:rPr>
                        <a:t> 0.046 ± 0.004</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915513"/>
                  </a:ext>
                </a:extLst>
              </a:tr>
              <a:tr h="778510">
                <a:tc>
                  <a:txBody>
                    <a:bodyPr/>
                    <a:lstStyle/>
                    <a:p>
                      <a:pPr>
                        <a:lnSpc>
                          <a:spcPct val="107000"/>
                        </a:lnSpc>
                        <a:spcAft>
                          <a:spcPts val="800"/>
                        </a:spcAft>
                      </a:pPr>
                      <a:r>
                        <a:rPr lang="es-ES"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Pancreatin</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C9FF"/>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1.72 ± 0.08</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0.13 ± 0.01</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0.31 ± 0.03</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2.64 ± 0.52</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0.39 ± 0.02</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b="1" dirty="0">
                          <a:effectLst/>
                          <a:latin typeface="Palatino Linotype" panose="02040502050505030304" pitchFamily="18" charset="0"/>
                          <a:ea typeface="Calibri" panose="020F0502020204030204" pitchFamily="34" charset="0"/>
                          <a:cs typeface="Times New Roman" panose="02020603050405020304" pitchFamily="18" charset="0"/>
                        </a:rPr>
                        <a:t> 5.18 ± 0.66</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031042"/>
                  </a:ext>
                </a:extLst>
              </a:tr>
              <a:tr h="406862">
                <a:tc>
                  <a:txBody>
                    <a:bodyPr/>
                    <a:lstStyle/>
                    <a:p>
                      <a:pPr>
                        <a:lnSpc>
                          <a:spcPct val="107000"/>
                        </a:lnSpc>
                        <a:spcAft>
                          <a:spcPts val="800"/>
                        </a:spcAft>
                      </a:pPr>
                      <a:r>
                        <a:rPr lang="es-ES"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Bile</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FF"/>
                    </a:solidFill>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1.00 ± 0.04</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0.035 ± 0.003</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0.23 ± 0.02</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dirty="0">
                          <a:effectLst/>
                          <a:latin typeface="Palatino Linotype" panose="02040502050505030304" pitchFamily="18" charset="0"/>
                          <a:ea typeface="Calibri" panose="020F0502020204030204" pitchFamily="34" charset="0"/>
                          <a:cs typeface="Times New Roman" panose="02020603050405020304" pitchFamily="18" charset="0"/>
                        </a:rPr>
                        <a:t>0.044 ± 0.003</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 sz="2200" b="1" dirty="0">
                          <a:effectLst/>
                          <a:latin typeface="Palatino Linotype" panose="02040502050505030304" pitchFamily="18" charset="0"/>
                          <a:ea typeface="Calibri" panose="020F0502020204030204" pitchFamily="34" charset="0"/>
                          <a:cs typeface="Times New Roman" panose="02020603050405020304" pitchFamily="18" charset="0"/>
                        </a:rPr>
                        <a:t> 1.30 ± 0.06</a:t>
                      </a:r>
                      <a:endParaRPr lang="es-ES_tradnl" sz="22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3790765"/>
                  </a:ext>
                </a:extLst>
              </a:tr>
            </a:tbl>
          </a:graphicData>
        </a:graphic>
      </p:graphicFrame>
      <p:sp>
        <p:nvSpPr>
          <p:cNvPr id="1084" name="CuadroTexto 1083">
            <a:extLst>
              <a:ext uri="{FF2B5EF4-FFF2-40B4-BE49-F238E27FC236}">
                <a16:creationId xmlns:a16="http://schemas.microsoft.com/office/drawing/2014/main" id="{301EB253-F11F-4A89-BC5D-0236E5FB1056}"/>
              </a:ext>
            </a:extLst>
          </p:cNvPr>
          <p:cNvSpPr txBox="1"/>
          <p:nvPr/>
        </p:nvSpPr>
        <p:spPr>
          <a:xfrm>
            <a:off x="1285947" y="14236516"/>
            <a:ext cx="5181866" cy="707886"/>
          </a:xfrm>
          <a:prstGeom prst="rect">
            <a:avLst/>
          </a:prstGeom>
          <a:noFill/>
        </p:spPr>
        <p:txBody>
          <a:bodyPr wrap="square" rtlCol="0">
            <a:spAutoFit/>
          </a:bodyPr>
          <a:lstStyle/>
          <a:p>
            <a:pPr algn="ctr"/>
            <a:r>
              <a:rPr lang="en-US" sz="2000" dirty="0">
                <a:latin typeface="Palatino Linotype" panose="02040502050505030304" pitchFamily="18" charset="0"/>
              </a:rPr>
              <a:t>Dilution of the extracts at the same concentration as in the digesta</a:t>
            </a:r>
            <a:endParaRPr lang="es-ES_tradnl" sz="2000" dirty="0">
              <a:latin typeface="Palatino Linotype" panose="02040502050505030304" pitchFamily="18" charset="0"/>
            </a:endParaRPr>
          </a:p>
        </p:txBody>
      </p:sp>
      <p:sp>
        <p:nvSpPr>
          <p:cNvPr id="1085" name="CuadroTexto 1084">
            <a:extLst>
              <a:ext uri="{FF2B5EF4-FFF2-40B4-BE49-F238E27FC236}">
                <a16:creationId xmlns:a16="http://schemas.microsoft.com/office/drawing/2014/main" id="{3FA74554-7188-41CA-B843-6DEBF96CCEAA}"/>
              </a:ext>
            </a:extLst>
          </p:cNvPr>
          <p:cNvSpPr txBox="1"/>
          <p:nvPr/>
        </p:nvSpPr>
        <p:spPr>
          <a:xfrm>
            <a:off x="1265254" y="18586261"/>
            <a:ext cx="5265717" cy="1323439"/>
          </a:xfrm>
          <a:prstGeom prst="rect">
            <a:avLst/>
          </a:prstGeom>
          <a:noFill/>
        </p:spPr>
        <p:txBody>
          <a:bodyPr wrap="square" rtlCol="0">
            <a:spAutoFit/>
          </a:bodyPr>
          <a:lstStyle/>
          <a:p>
            <a:pPr algn="ctr"/>
            <a:r>
              <a:rPr lang="en-US" sz="2000" dirty="0">
                <a:latin typeface="Palatino Linotype" panose="02040502050505030304" pitchFamily="18" charset="0"/>
              </a:rPr>
              <a:t>Weight 37.5 mg directly into the saponification tube and addition of 5 mL Milli-Q water to avoid losses due to poor homogenization</a:t>
            </a:r>
            <a:endParaRPr lang="es-ES_tradnl" sz="2000" dirty="0">
              <a:latin typeface="Palatino Linotype" panose="02040502050505030304" pitchFamily="18" charset="0"/>
            </a:endParaRPr>
          </a:p>
        </p:txBody>
      </p:sp>
      <p:pic>
        <p:nvPicPr>
          <p:cNvPr id="1087" name="Picture 2" descr="instrumentos de laboratorio, material de laboratorio, instrumentos de  medicion: Matraz">
            <a:extLst>
              <a:ext uri="{FF2B5EF4-FFF2-40B4-BE49-F238E27FC236}">
                <a16:creationId xmlns:a16="http://schemas.microsoft.com/office/drawing/2014/main" id="{033C53FA-55B7-4C7E-A181-45D91C4A170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552571" y="15095981"/>
            <a:ext cx="454866" cy="862425"/>
          </a:xfrm>
          <a:prstGeom prst="rect">
            <a:avLst/>
          </a:prstGeom>
          <a:noFill/>
          <a:extLst>
            <a:ext uri="{909E8E84-426E-40DD-AFC4-6F175D3DCCD1}">
              <a14:hiddenFill xmlns:a14="http://schemas.microsoft.com/office/drawing/2010/main">
                <a:solidFill>
                  <a:srgbClr val="FFFFFF"/>
                </a:solidFill>
              </a14:hiddenFill>
            </a:ext>
          </a:extLst>
        </p:spPr>
      </p:pic>
      <p:sp>
        <p:nvSpPr>
          <p:cNvPr id="1364" name="Rectángulo 1363">
            <a:extLst>
              <a:ext uri="{FF2B5EF4-FFF2-40B4-BE49-F238E27FC236}">
                <a16:creationId xmlns:a16="http://schemas.microsoft.com/office/drawing/2014/main" id="{C01390CD-6336-4F89-982C-2133C7C4DC34}"/>
              </a:ext>
            </a:extLst>
          </p:cNvPr>
          <p:cNvSpPr/>
          <p:nvPr/>
        </p:nvSpPr>
        <p:spPr>
          <a:xfrm>
            <a:off x="726243" y="3960408"/>
            <a:ext cx="13997097" cy="2748212"/>
          </a:xfrm>
          <a:prstGeom prst="rect">
            <a:avLst/>
          </a:prstGeom>
          <a:noFill/>
          <a:ln w="57150">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s-ES" sz="3078">
              <a:latin typeface="Palatino Linotype" panose="02040502050505030304" pitchFamily="18" charset="0"/>
            </a:endParaRPr>
          </a:p>
        </p:txBody>
      </p:sp>
      <p:sp>
        <p:nvSpPr>
          <p:cNvPr id="1365" name="Rectángulo 1364">
            <a:extLst>
              <a:ext uri="{FF2B5EF4-FFF2-40B4-BE49-F238E27FC236}">
                <a16:creationId xmlns:a16="http://schemas.microsoft.com/office/drawing/2014/main" id="{B1742DE1-F900-4F26-9638-D89FE0A32698}"/>
              </a:ext>
            </a:extLst>
          </p:cNvPr>
          <p:cNvSpPr/>
          <p:nvPr/>
        </p:nvSpPr>
        <p:spPr>
          <a:xfrm>
            <a:off x="726243" y="7808326"/>
            <a:ext cx="13997097" cy="1776680"/>
          </a:xfrm>
          <a:prstGeom prst="rect">
            <a:avLst/>
          </a:prstGeom>
          <a:noFill/>
          <a:ln w="57150">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s-ES" sz="3078">
              <a:latin typeface="Palatino Linotype" panose="02040502050505030304" pitchFamily="18" charset="0"/>
            </a:endParaRPr>
          </a:p>
        </p:txBody>
      </p:sp>
      <p:sp>
        <p:nvSpPr>
          <p:cNvPr id="1366" name="Rectángulo 1365">
            <a:extLst>
              <a:ext uri="{FF2B5EF4-FFF2-40B4-BE49-F238E27FC236}">
                <a16:creationId xmlns:a16="http://schemas.microsoft.com/office/drawing/2014/main" id="{2F56782A-638E-4C6F-8E2E-04F9CE0ED161}"/>
              </a:ext>
            </a:extLst>
          </p:cNvPr>
          <p:cNvSpPr/>
          <p:nvPr/>
        </p:nvSpPr>
        <p:spPr>
          <a:xfrm>
            <a:off x="711529" y="10732513"/>
            <a:ext cx="13997097" cy="1285920"/>
          </a:xfrm>
          <a:prstGeom prst="rect">
            <a:avLst/>
          </a:prstGeom>
          <a:noFill/>
          <a:ln w="57150">
            <a:solidFill>
              <a:srgbClr val="7030A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s-ES" sz="3078">
              <a:latin typeface="Palatino Linotype" panose="02040502050505030304" pitchFamily="18" charset="0"/>
            </a:endParaRPr>
          </a:p>
        </p:txBody>
      </p:sp>
      <p:sp>
        <p:nvSpPr>
          <p:cNvPr id="1367" name="Rectángulo 1366">
            <a:extLst>
              <a:ext uri="{FF2B5EF4-FFF2-40B4-BE49-F238E27FC236}">
                <a16:creationId xmlns:a16="http://schemas.microsoft.com/office/drawing/2014/main" id="{4EFC5265-9AD4-4FDE-B7B4-5E2249E4CED5}"/>
              </a:ext>
            </a:extLst>
          </p:cNvPr>
          <p:cNvSpPr/>
          <p:nvPr/>
        </p:nvSpPr>
        <p:spPr>
          <a:xfrm>
            <a:off x="800334" y="20097094"/>
            <a:ext cx="13848914" cy="880947"/>
          </a:xfrm>
          <a:prstGeom prst="rect">
            <a:avLst/>
          </a:prstGeom>
        </p:spPr>
        <p:txBody>
          <a:bodyPr wrap="square">
            <a:spAutoFit/>
          </a:bodyPr>
          <a:lstStyle/>
          <a:p>
            <a:pPr algn="just">
              <a:lnSpc>
                <a:spcPct val="150000"/>
              </a:lnSpc>
              <a:spcAft>
                <a:spcPts val="800"/>
              </a:spcAft>
            </a:pPr>
            <a:r>
              <a:rPr lang="es-ES" dirty="0">
                <a:latin typeface="Palatino Linotype" panose="02040502050505030304" pitchFamily="18" charset="0"/>
                <a:ea typeface="Arial" panose="020B0604020202020204" pitchFamily="34" charset="0"/>
                <a:cs typeface="Times New Roman" panose="02020603050405020304" pitchFamily="18" charset="0"/>
              </a:rPr>
              <a:t>GC-FID: </a:t>
            </a:r>
            <a:r>
              <a:rPr lang="en-US" dirty="0">
                <a:latin typeface="Palatino Linotype" panose="02040502050505030304" pitchFamily="18" charset="0"/>
                <a:ea typeface="Arial" panose="020B0604020202020204" pitchFamily="34" charset="0"/>
                <a:cs typeface="Times New Roman" panose="02020603050405020304" pitchFamily="18" charset="0"/>
              </a:rPr>
              <a:t>gas chromatography-flame ionization detector; HMDS: hexamethyldisilazane; IS: internal standard; RGE: rabbit gastric extract; TMCS: </a:t>
            </a:r>
            <a:r>
              <a:rPr lang="en-US" dirty="0" err="1">
                <a:latin typeface="Palatino Linotype" panose="02040502050505030304" pitchFamily="18" charset="0"/>
                <a:ea typeface="Arial" panose="020B0604020202020204" pitchFamily="34" charset="0"/>
                <a:cs typeface="Times New Roman" panose="02020603050405020304" pitchFamily="18" charset="0"/>
              </a:rPr>
              <a:t>yrimethylchlorosilane</a:t>
            </a:r>
            <a:r>
              <a:rPr lang="es-ES" dirty="0">
                <a:latin typeface="Palatino Linotype" panose="02040502050505030304" pitchFamily="18" charset="0"/>
                <a:ea typeface="Arial" panose="020B0604020202020204" pitchFamily="34" charset="0"/>
                <a:cs typeface="Times New Roman" panose="02020603050405020304" pitchFamily="18" charset="0"/>
              </a:rPr>
              <a:t> </a:t>
            </a:r>
          </a:p>
        </p:txBody>
      </p:sp>
      <p:sp>
        <p:nvSpPr>
          <p:cNvPr id="1369" name="CuadroTexto 1368">
            <a:extLst>
              <a:ext uri="{FF2B5EF4-FFF2-40B4-BE49-F238E27FC236}">
                <a16:creationId xmlns:a16="http://schemas.microsoft.com/office/drawing/2014/main" id="{391685C9-7804-43D9-871B-CFF045BA6B1E}"/>
              </a:ext>
            </a:extLst>
          </p:cNvPr>
          <p:cNvSpPr txBox="1"/>
          <p:nvPr/>
        </p:nvSpPr>
        <p:spPr>
          <a:xfrm>
            <a:off x="18600202" y="3939010"/>
            <a:ext cx="7496413" cy="646331"/>
          </a:xfrm>
          <a:prstGeom prst="rect">
            <a:avLst/>
          </a:prstGeom>
          <a:noFill/>
        </p:spPr>
        <p:txBody>
          <a:bodyPr wrap="square" rtlCol="0">
            <a:spAutoFit/>
          </a:bodyPr>
          <a:lstStyle/>
          <a:p>
            <a:pPr algn="ctr">
              <a:lnSpc>
                <a:spcPct val="150000"/>
              </a:lnSpc>
            </a:pPr>
            <a:r>
              <a:rPr lang="es-ES" sz="2400" b="1" u="sng" dirty="0" err="1">
                <a:latin typeface="Palatino Linotype" panose="02040502050505030304" pitchFamily="18" charset="0"/>
                <a:ea typeface="Tahoma" panose="020B0604030504040204" pitchFamily="34" charset="0"/>
                <a:cs typeface="Times New Roman" panose="02020603050405020304" pitchFamily="18" charset="0"/>
              </a:rPr>
              <a:t>Sterol</a:t>
            </a:r>
            <a:r>
              <a:rPr lang="es-ES" sz="2400" b="1" u="sng" dirty="0">
                <a:latin typeface="Palatino Linotype" panose="02040502050505030304" pitchFamily="18" charset="0"/>
                <a:ea typeface="Tahoma" panose="020B0604030504040204" pitchFamily="34" charset="0"/>
                <a:cs typeface="Times New Roman" panose="02020603050405020304" pitchFamily="18" charset="0"/>
              </a:rPr>
              <a:t> </a:t>
            </a:r>
            <a:r>
              <a:rPr lang="es-ES" sz="2400" b="1" u="sng" dirty="0" err="1">
                <a:latin typeface="Palatino Linotype" panose="02040502050505030304" pitchFamily="18" charset="0"/>
                <a:ea typeface="Tahoma" panose="020B0604030504040204" pitchFamily="34" charset="0"/>
                <a:cs typeface="Times New Roman" panose="02020603050405020304" pitchFamily="18" charset="0"/>
              </a:rPr>
              <a:t>content</a:t>
            </a:r>
            <a:endParaRPr lang="es-ES" sz="2400" b="1" u="sng" dirty="0">
              <a:latin typeface="Palatino Linotype" panose="02040502050505030304" pitchFamily="18" charset="0"/>
              <a:ea typeface="Tahoma" panose="020B0604030504040204" pitchFamily="34" charset="0"/>
              <a:cs typeface="Times New Roman" panose="02020603050405020304" pitchFamily="18" charset="0"/>
            </a:endParaRPr>
          </a:p>
        </p:txBody>
      </p:sp>
      <p:sp>
        <p:nvSpPr>
          <p:cNvPr id="1370" name="CuadroTexto 1369">
            <a:extLst>
              <a:ext uri="{FF2B5EF4-FFF2-40B4-BE49-F238E27FC236}">
                <a16:creationId xmlns:a16="http://schemas.microsoft.com/office/drawing/2014/main" id="{2C66B70F-0FF3-4975-B988-0C8C553C0CA2}"/>
              </a:ext>
            </a:extLst>
          </p:cNvPr>
          <p:cNvSpPr txBox="1"/>
          <p:nvPr/>
        </p:nvSpPr>
        <p:spPr>
          <a:xfrm>
            <a:off x="15145028" y="9394711"/>
            <a:ext cx="14596752" cy="589777"/>
          </a:xfrm>
          <a:prstGeom prst="rect">
            <a:avLst/>
          </a:prstGeom>
          <a:noFill/>
        </p:spPr>
        <p:txBody>
          <a:bodyPr wrap="square" rtlCol="0">
            <a:spAutoFit/>
          </a:bodyPr>
          <a:lstStyle/>
          <a:p>
            <a:pPr algn="ctr">
              <a:lnSpc>
                <a:spcPct val="150000"/>
              </a:lnSpc>
            </a:pPr>
            <a:r>
              <a:rPr lang="en-GB" sz="2400" b="1" u="sng" dirty="0">
                <a:latin typeface="Palatino Linotype" panose="02040502050505030304" pitchFamily="18" charset="0"/>
                <a:ea typeface="Tahoma" panose="020B0604030504040204" pitchFamily="34" charset="0"/>
                <a:cs typeface="Times New Roman" panose="02020603050405020304" pitchFamily="18" charset="0"/>
              </a:rPr>
              <a:t>Amount</a:t>
            </a:r>
            <a:r>
              <a:rPr lang="en-US" sz="2400" b="1" u="sng" dirty="0">
                <a:latin typeface="Palatino Linotype" panose="02040502050505030304" pitchFamily="18" charset="0"/>
                <a:ea typeface="Tahoma" panose="020B0604030504040204" pitchFamily="34" charset="0"/>
                <a:cs typeface="Times New Roman" panose="02020603050405020304" pitchFamily="18" charset="0"/>
              </a:rPr>
              <a:t> of sterols provided by the extracts in the digesta</a:t>
            </a:r>
            <a:endParaRPr lang="es-ES" sz="2400" b="1" u="sng" strike="sngStrike" dirty="0">
              <a:latin typeface="Palatino Linotype" panose="02040502050505030304" pitchFamily="18" charset="0"/>
              <a:ea typeface="Tahoma" panose="020B0604030504040204" pitchFamily="34" charset="0"/>
              <a:cs typeface="Times New Roman" panose="02020603050405020304" pitchFamily="18" charset="0"/>
            </a:endParaRPr>
          </a:p>
        </p:txBody>
      </p:sp>
      <p:sp>
        <p:nvSpPr>
          <p:cNvPr id="1378" name="CuadroTexto 1377">
            <a:extLst>
              <a:ext uri="{FF2B5EF4-FFF2-40B4-BE49-F238E27FC236}">
                <a16:creationId xmlns:a16="http://schemas.microsoft.com/office/drawing/2014/main" id="{86DA63D1-43DC-4E79-97CD-3BC7B2398A46}"/>
              </a:ext>
            </a:extLst>
          </p:cNvPr>
          <p:cNvSpPr txBox="1"/>
          <p:nvPr/>
        </p:nvSpPr>
        <p:spPr>
          <a:xfrm>
            <a:off x="15791570" y="15332864"/>
            <a:ext cx="12666315" cy="369332"/>
          </a:xfrm>
          <a:prstGeom prst="rect">
            <a:avLst/>
          </a:prstGeom>
          <a:noFill/>
        </p:spPr>
        <p:txBody>
          <a:bodyPr wrap="square">
            <a:spAutoFit/>
          </a:bodyPr>
          <a:lstStyle/>
          <a:p>
            <a:r>
              <a:rPr lang="en-U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Data are represented as mean ± standard deviation (n=3) . </a:t>
            </a:r>
            <a:r>
              <a:rPr lang="es-E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RGE: </a:t>
            </a:r>
            <a:r>
              <a:rPr lang="es-ES" sz="1800" dirty="0" err="1">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rabbit</a:t>
            </a:r>
            <a:r>
              <a:rPr lang="es-ES" sz="18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a:t>
            </a:r>
            <a:r>
              <a:rPr lang="es-ES" sz="1800" dirty="0" err="1">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gastri</a:t>
            </a:r>
            <a:r>
              <a:rPr lang="es-ES" dirty="0" err="1">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c</a:t>
            </a:r>
            <a:r>
              <a:rPr lang="es-ES"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a:t>
            </a:r>
            <a:r>
              <a:rPr lang="en-GB"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extract</a:t>
            </a:r>
            <a:endParaRPr lang="es-ES_tradnl" dirty="0"/>
          </a:p>
        </p:txBody>
      </p:sp>
      <p:pic>
        <p:nvPicPr>
          <p:cNvPr id="1379" name="Picture 4" descr="Resultado de imagen de universidad valencia">
            <a:extLst>
              <a:ext uri="{FF2B5EF4-FFF2-40B4-BE49-F238E27FC236}">
                <a16:creationId xmlns:a16="http://schemas.microsoft.com/office/drawing/2014/main" id="{6E388E0C-95A8-4CDC-B5EA-6ED69E817F9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2375" y="1187852"/>
            <a:ext cx="2107807" cy="2080072"/>
          </a:xfrm>
          <a:prstGeom prst="rect">
            <a:avLst/>
          </a:prstGeom>
          <a:gradFill flip="none" rotWithShape="1">
            <a:gsLst>
              <a:gs pos="0">
                <a:schemeClr val="accent3">
                  <a:lumMod val="5000"/>
                  <a:lumOff val="95000"/>
                </a:schemeClr>
              </a:gs>
              <a:gs pos="9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sp>
        <p:nvSpPr>
          <p:cNvPr id="353" name="CuadroTexto 352">
            <a:extLst>
              <a:ext uri="{FF2B5EF4-FFF2-40B4-BE49-F238E27FC236}">
                <a16:creationId xmlns:a16="http://schemas.microsoft.com/office/drawing/2014/main" id="{AF2BE5E7-2F1C-4560-AFBE-7CDF8EF4B9C4}"/>
              </a:ext>
            </a:extLst>
          </p:cNvPr>
          <p:cNvSpPr txBox="1"/>
          <p:nvPr/>
        </p:nvSpPr>
        <p:spPr>
          <a:xfrm>
            <a:off x="9670941" y="17053494"/>
            <a:ext cx="3813586" cy="548292"/>
          </a:xfrm>
          <a:prstGeom prst="rect">
            <a:avLst/>
          </a:prstGeom>
          <a:noFill/>
        </p:spPr>
        <p:txBody>
          <a:bodyPr wrap="square">
            <a:spAutoFit/>
          </a:bodyPr>
          <a:lstStyle/>
          <a:p>
            <a:pPr marL="0" marR="0" lvl="0" indent="0" algn="ctr" defTabSz="535100" rtl="0" eaLnBrk="1" fontAlgn="auto" latinLnBrk="0" hangingPunct="1">
              <a:lnSpc>
                <a:spcPct val="150000"/>
              </a:lnSpc>
              <a:spcBef>
                <a:spcPts val="0"/>
              </a:spcBef>
              <a:spcAft>
                <a:spcPts val="0"/>
              </a:spcAft>
              <a:buClrTx/>
              <a:buSzTx/>
              <a:buFontTx/>
              <a:buNone/>
              <a:tabLst/>
              <a:defRPr/>
            </a:pPr>
            <a:r>
              <a:rPr kumimoji="0" lang="es-ES_tradnl" sz="2200" b="1" i="0" u="none" strike="noStrike" kern="0" cap="none" spc="0" normalizeH="0" baseline="0" noProof="0" dirty="0">
                <a:ln>
                  <a:noFill/>
                </a:ln>
                <a:solidFill>
                  <a:prstClr val="black"/>
                </a:solidFill>
                <a:effectLst/>
                <a:uLnTx/>
                <a:uFillTx/>
                <a:latin typeface="Palatino Linotype" panose="02040502050505030304" pitchFamily="18" charset="0"/>
                <a:ea typeface="+mn-ea"/>
                <a:cs typeface="Times New Roman" panose="02020603050405020304" pitchFamily="18" charset="0"/>
              </a:rPr>
              <a:t>GC-FID analysis </a:t>
            </a:r>
          </a:p>
        </p:txBody>
      </p:sp>
      <p:cxnSp>
        <p:nvCxnSpPr>
          <p:cNvPr id="354" name="Conector recto de flecha 353">
            <a:extLst>
              <a:ext uri="{FF2B5EF4-FFF2-40B4-BE49-F238E27FC236}">
                <a16:creationId xmlns:a16="http://schemas.microsoft.com/office/drawing/2014/main" id="{359F9BA3-7D03-411F-A014-18AED61FEE4E}"/>
              </a:ext>
            </a:extLst>
          </p:cNvPr>
          <p:cNvCxnSpPr>
            <a:cxnSpLocks/>
          </p:cNvCxnSpPr>
          <p:nvPr/>
        </p:nvCxnSpPr>
        <p:spPr>
          <a:xfrm>
            <a:off x="2243377" y="14970880"/>
            <a:ext cx="0" cy="52193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58" name="CuadroTexto 357">
            <a:extLst>
              <a:ext uri="{FF2B5EF4-FFF2-40B4-BE49-F238E27FC236}">
                <a16:creationId xmlns:a16="http://schemas.microsoft.com/office/drawing/2014/main" id="{89F44607-D4E4-4A34-9EF0-974AB16271D2}"/>
              </a:ext>
            </a:extLst>
          </p:cNvPr>
          <p:cNvSpPr txBox="1"/>
          <p:nvPr/>
        </p:nvSpPr>
        <p:spPr>
          <a:xfrm>
            <a:off x="3667508" y="13283883"/>
            <a:ext cx="2967243" cy="769441"/>
          </a:xfrm>
          <a:prstGeom prst="rect">
            <a:avLst/>
          </a:prstGeom>
          <a:noFill/>
          <a:ln>
            <a:solidFill>
              <a:srgbClr val="7030A0"/>
            </a:solidFill>
          </a:ln>
        </p:spPr>
        <p:txBody>
          <a:bodyPr wrap="square" rtlCol="0">
            <a:spAutoFit/>
          </a:bodyPr>
          <a:lstStyle/>
          <a:p>
            <a:pPr algn="ctr"/>
            <a:r>
              <a:rPr lang="es-ES" sz="2400" b="1" dirty="0">
                <a:latin typeface="Palatino Linotype" panose="02040502050505030304" pitchFamily="18" charset="0"/>
                <a:ea typeface="Tahoma" panose="020B0604030504040204" pitchFamily="34" charset="0"/>
                <a:cs typeface="Times New Roman" panose="02020603050405020304" pitchFamily="18" charset="0"/>
              </a:rPr>
              <a:t>Porcine pancreatin </a:t>
            </a:r>
          </a:p>
          <a:p>
            <a:pPr algn="ctr"/>
            <a:r>
              <a:rPr lang="es-ES" sz="2000" b="1" dirty="0">
                <a:latin typeface="Palatino Linotype" panose="02040502050505030304" pitchFamily="18" charset="0"/>
                <a:ea typeface="Tahoma" panose="020B0604030504040204" pitchFamily="34" charset="0"/>
                <a:cs typeface="Times New Roman" panose="02020603050405020304" pitchFamily="18" charset="0"/>
              </a:rPr>
              <a:t>Merck LifeScience</a:t>
            </a:r>
            <a:r>
              <a:rPr lang="es-ES" sz="2000" b="1" baseline="30000" dirty="0">
                <a:latin typeface="Palatino Linotype" panose="02040502050505030304" pitchFamily="18" charset="0"/>
                <a:ea typeface="Tahoma" panose="020B0604030504040204" pitchFamily="34" charset="0"/>
                <a:cs typeface="Times New Roman" panose="02020603050405020304" pitchFamily="18" charset="0"/>
              </a:rPr>
              <a:t>®</a:t>
            </a:r>
            <a:endParaRPr lang="es-ES" sz="2000" baseline="30000" dirty="0">
              <a:latin typeface="Palatino Linotype" panose="02040502050505030304" pitchFamily="18" charset="0"/>
              <a:ea typeface="Tahoma" panose="020B0604030504040204" pitchFamily="34" charset="0"/>
              <a:cs typeface="Times New Roman" panose="02020603050405020304" pitchFamily="18" charset="0"/>
            </a:endParaRPr>
          </a:p>
        </p:txBody>
      </p:sp>
      <p:cxnSp>
        <p:nvCxnSpPr>
          <p:cNvPr id="359" name="Conector recto de flecha 358">
            <a:extLst>
              <a:ext uri="{FF2B5EF4-FFF2-40B4-BE49-F238E27FC236}">
                <a16:creationId xmlns:a16="http://schemas.microsoft.com/office/drawing/2014/main" id="{5DB1A416-8937-4FDF-B3CC-057B81543807}"/>
              </a:ext>
            </a:extLst>
          </p:cNvPr>
          <p:cNvCxnSpPr>
            <a:cxnSpLocks/>
          </p:cNvCxnSpPr>
          <p:nvPr/>
        </p:nvCxnSpPr>
        <p:spPr>
          <a:xfrm>
            <a:off x="11577734" y="16694919"/>
            <a:ext cx="0" cy="52193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60" name="Conector recto de flecha 359">
            <a:extLst>
              <a:ext uri="{FF2B5EF4-FFF2-40B4-BE49-F238E27FC236}">
                <a16:creationId xmlns:a16="http://schemas.microsoft.com/office/drawing/2014/main" id="{CA876A09-5353-4749-96D1-2327505B8F1D}"/>
              </a:ext>
            </a:extLst>
          </p:cNvPr>
          <p:cNvCxnSpPr>
            <a:cxnSpLocks/>
          </p:cNvCxnSpPr>
          <p:nvPr/>
        </p:nvCxnSpPr>
        <p:spPr>
          <a:xfrm>
            <a:off x="5151129" y="14970880"/>
            <a:ext cx="0" cy="52193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61" name="CuadroTexto 360">
            <a:extLst>
              <a:ext uri="{FF2B5EF4-FFF2-40B4-BE49-F238E27FC236}">
                <a16:creationId xmlns:a16="http://schemas.microsoft.com/office/drawing/2014/main" id="{1538A703-2C0A-428F-B08E-7A92882CE2D9}"/>
              </a:ext>
            </a:extLst>
          </p:cNvPr>
          <p:cNvSpPr txBox="1"/>
          <p:nvPr/>
        </p:nvSpPr>
        <p:spPr>
          <a:xfrm>
            <a:off x="1370586" y="15555382"/>
            <a:ext cx="1745583" cy="430887"/>
          </a:xfrm>
          <a:prstGeom prst="rect">
            <a:avLst/>
          </a:prstGeom>
          <a:noFill/>
        </p:spPr>
        <p:txBody>
          <a:bodyPr wrap="square" rtlCol="0">
            <a:spAutoFit/>
          </a:bodyPr>
          <a:lstStyle/>
          <a:p>
            <a:pPr algn="ctr"/>
            <a:r>
              <a:rPr lang="es-ES" sz="2200" u="sng" dirty="0">
                <a:latin typeface="Palatino Linotype" panose="02040502050505030304" pitchFamily="18" charset="0"/>
              </a:rPr>
              <a:t>2.01 mg/mL</a:t>
            </a:r>
            <a:endParaRPr lang="es-ES_tradnl" sz="2200" u="sng" dirty="0">
              <a:latin typeface="Palatino Linotype" panose="02040502050505030304" pitchFamily="18" charset="0"/>
            </a:endParaRPr>
          </a:p>
        </p:txBody>
      </p:sp>
      <p:sp>
        <p:nvSpPr>
          <p:cNvPr id="362" name="CuadroTexto 361">
            <a:extLst>
              <a:ext uri="{FF2B5EF4-FFF2-40B4-BE49-F238E27FC236}">
                <a16:creationId xmlns:a16="http://schemas.microsoft.com/office/drawing/2014/main" id="{79BE9040-9387-4BFA-8625-C30317EF6F02}"/>
              </a:ext>
            </a:extLst>
          </p:cNvPr>
          <p:cNvSpPr txBox="1"/>
          <p:nvPr/>
        </p:nvSpPr>
        <p:spPr>
          <a:xfrm>
            <a:off x="4278338" y="15568851"/>
            <a:ext cx="1745583" cy="430887"/>
          </a:xfrm>
          <a:prstGeom prst="rect">
            <a:avLst/>
          </a:prstGeom>
          <a:noFill/>
        </p:spPr>
        <p:txBody>
          <a:bodyPr wrap="square" rtlCol="0">
            <a:spAutoFit/>
          </a:bodyPr>
          <a:lstStyle/>
          <a:p>
            <a:pPr algn="ctr"/>
            <a:r>
              <a:rPr lang="es-ES" sz="2200" u="sng" dirty="0">
                <a:latin typeface="Palatino Linotype" panose="02040502050505030304" pitchFamily="18" charset="0"/>
              </a:rPr>
              <a:t>30 mg/mL</a:t>
            </a:r>
            <a:endParaRPr lang="es-ES_tradnl" sz="2200" u="sng" dirty="0">
              <a:latin typeface="Palatino Linotype" panose="02040502050505030304" pitchFamily="18" charset="0"/>
            </a:endParaRPr>
          </a:p>
        </p:txBody>
      </p:sp>
      <p:cxnSp>
        <p:nvCxnSpPr>
          <p:cNvPr id="70" name="Conector recto de flecha 69">
            <a:extLst>
              <a:ext uri="{FF2B5EF4-FFF2-40B4-BE49-F238E27FC236}">
                <a16:creationId xmlns:a16="http://schemas.microsoft.com/office/drawing/2014/main" id="{CA876A09-5353-4749-96D1-2327505B8F1D}"/>
              </a:ext>
            </a:extLst>
          </p:cNvPr>
          <p:cNvCxnSpPr>
            <a:cxnSpLocks/>
          </p:cNvCxnSpPr>
          <p:nvPr/>
        </p:nvCxnSpPr>
        <p:spPr>
          <a:xfrm>
            <a:off x="5159151" y="16021636"/>
            <a:ext cx="0" cy="52193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71" name="Conector recto de flecha 70">
            <a:extLst>
              <a:ext uri="{FF2B5EF4-FFF2-40B4-BE49-F238E27FC236}">
                <a16:creationId xmlns:a16="http://schemas.microsoft.com/office/drawing/2014/main" id="{CA876A09-5353-4749-96D1-2327505B8F1D}"/>
              </a:ext>
            </a:extLst>
          </p:cNvPr>
          <p:cNvCxnSpPr>
            <a:cxnSpLocks/>
          </p:cNvCxnSpPr>
          <p:nvPr/>
        </p:nvCxnSpPr>
        <p:spPr>
          <a:xfrm>
            <a:off x="2204885" y="16038261"/>
            <a:ext cx="0" cy="52193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72" name="CuadroTexto 71">
            <a:extLst>
              <a:ext uri="{FF2B5EF4-FFF2-40B4-BE49-F238E27FC236}">
                <a16:creationId xmlns:a16="http://schemas.microsoft.com/office/drawing/2014/main" id="{1538A703-2C0A-428F-B08E-7A92882CE2D9}"/>
              </a:ext>
            </a:extLst>
          </p:cNvPr>
          <p:cNvSpPr txBox="1"/>
          <p:nvPr/>
        </p:nvSpPr>
        <p:spPr>
          <a:xfrm>
            <a:off x="1256105" y="16576025"/>
            <a:ext cx="1964077" cy="769441"/>
          </a:xfrm>
          <a:prstGeom prst="rect">
            <a:avLst/>
          </a:prstGeom>
          <a:noFill/>
        </p:spPr>
        <p:txBody>
          <a:bodyPr wrap="square" rtlCol="0">
            <a:spAutoFit/>
          </a:bodyPr>
          <a:lstStyle/>
          <a:p>
            <a:pPr algn="ctr"/>
            <a:r>
              <a:rPr lang="es-ES" sz="2200" u="sng" dirty="0">
                <a:latin typeface="Palatino Linotype" panose="02040502050505030304" pitchFamily="18" charset="0"/>
              </a:rPr>
              <a:t>5 mL for saponification</a:t>
            </a:r>
            <a:endParaRPr lang="es-ES_tradnl" sz="2200" u="sng" dirty="0">
              <a:latin typeface="Palatino Linotype" panose="02040502050505030304" pitchFamily="18" charset="0"/>
            </a:endParaRPr>
          </a:p>
        </p:txBody>
      </p:sp>
      <p:sp>
        <p:nvSpPr>
          <p:cNvPr id="73" name="CuadroTexto 72">
            <a:extLst>
              <a:ext uri="{FF2B5EF4-FFF2-40B4-BE49-F238E27FC236}">
                <a16:creationId xmlns:a16="http://schemas.microsoft.com/office/drawing/2014/main" id="{1538A703-2C0A-428F-B08E-7A92882CE2D9}"/>
              </a:ext>
            </a:extLst>
          </p:cNvPr>
          <p:cNvSpPr txBox="1"/>
          <p:nvPr/>
        </p:nvSpPr>
        <p:spPr>
          <a:xfrm>
            <a:off x="4177112" y="16576025"/>
            <a:ext cx="1964077" cy="769441"/>
          </a:xfrm>
          <a:prstGeom prst="rect">
            <a:avLst/>
          </a:prstGeom>
          <a:noFill/>
        </p:spPr>
        <p:txBody>
          <a:bodyPr wrap="square" rtlCol="0">
            <a:spAutoFit/>
          </a:bodyPr>
          <a:lstStyle/>
          <a:p>
            <a:pPr algn="ctr"/>
            <a:r>
              <a:rPr lang="es-ES" sz="2200" u="sng" dirty="0">
                <a:latin typeface="Palatino Linotype" panose="02040502050505030304" pitchFamily="18" charset="0"/>
              </a:rPr>
              <a:t>5 mL for saponification</a:t>
            </a:r>
            <a:endParaRPr lang="es-ES_tradnl" sz="2200" u="sng" dirty="0">
              <a:latin typeface="Palatino Linotype" panose="02040502050505030304" pitchFamily="18" charset="0"/>
            </a:endParaRPr>
          </a:p>
        </p:txBody>
      </p:sp>
    </p:spTree>
    <p:extLst>
      <p:ext uri="{BB962C8B-B14F-4D97-AF65-F5344CB8AC3E}">
        <p14:creationId xmlns:p14="http://schemas.microsoft.com/office/powerpoint/2010/main" val="141043943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12384</TotalTime>
  <Words>911</Words>
  <Application>Microsoft Office PowerPoint</Application>
  <PresentationFormat>Personalizado</PresentationFormat>
  <Paragraphs>120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Palatino Linotype</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Manuel Muñoz Checa</dc:creator>
  <cp:lastModifiedBy>Manuel Muñoz Checa</cp:lastModifiedBy>
  <cp:revision>36</cp:revision>
  <cp:lastPrinted>2021-09-07T06:52:31Z</cp:lastPrinted>
  <dcterms:created xsi:type="dcterms:W3CDTF">2021-07-26T16:27:44Z</dcterms:created>
  <dcterms:modified xsi:type="dcterms:W3CDTF">2021-09-13T08:13:12Z</dcterms:modified>
</cp:coreProperties>
</file>