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30275213" cy="431641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CB7C"/>
    <a:srgbClr val="92BCE5"/>
    <a:srgbClr val="C8DEF2"/>
    <a:srgbClr val="6A6D7A"/>
    <a:srgbClr val="D9D2DB"/>
    <a:srgbClr val="69923A"/>
    <a:srgbClr val="981E32"/>
    <a:srgbClr val="5B9BD8"/>
    <a:srgbClr val="21578A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650" autoAdjust="0"/>
    <p:restoredTop sz="93792" autoAdjust="0"/>
  </p:normalViewPr>
  <p:slideViewPr>
    <p:cSldViewPr snapToGrid="0">
      <p:cViewPr varScale="1">
        <p:scale>
          <a:sx n="26" d="100"/>
          <a:sy n="26" d="100"/>
        </p:scale>
        <p:origin x="496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odek\Documents\Hochschule\Praxissemester\Wassertes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796041750473185E-2"/>
          <c:y val="3.2282604274891574E-2"/>
          <c:w val="0.89856766961836565"/>
          <c:h val="0.77026987055530705"/>
        </c:manualLayout>
      </c:layout>
      <c:scatterChart>
        <c:scatterStyle val="lineMarker"/>
        <c:varyColors val="0"/>
        <c:ser>
          <c:idx val="0"/>
          <c:order val="0"/>
          <c:tx>
            <c:v>TASSE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TASSE!$B$4:$B$61</c:f>
              <c:numCache>
                <c:formatCode>General</c:formatCode>
                <c:ptCount val="58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  <c:pt idx="25">
                  <c:v>6.25</c:v>
                </c:pt>
                <c:pt idx="26">
                  <c:v>6.5</c:v>
                </c:pt>
                <c:pt idx="27">
                  <c:v>6.75</c:v>
                </c:pt>
                <c:pt idx="28">
                  <c:v>7</c:v>
                </c:pt>
                <c:pt idx="29">
                  <c:v>7.25</c:v>
                </c:pt>
                <c:pt idx="30">
                  <c:v>7.5</c:v>
                </c:pt>
                <c:pt idx="31">
                  <c:v>7.75</c:v>
                </c:pt>
                <c:pt idx="32">
                  <c:v>8</c:v>
                </c:pt>
                <c:pt idx="33">
                  <c:v>8.25</c:v>
                </c:pt>
                <c:pt idx="34">
                  <c:v>8.5</c:v>
                </c:pt>
                <c:pt idx="35">
                  <c:v>8.75</c:v>
                </c:pt>
                <c:pt idx="36">
                  <c:v>9</c:v>
                </c:pt>
                <c:pt idx="37">
                  <c:v>9.25</c:v>
                </c:pt>
                <c:pt idx="38">
                  <c:v>9.5</c:v>
                </c:pt>
                <c:pt idx="39">
                  <c:v>9.75</c:v>
                </c:pt>
                <c:pt idx="40">
                  <c:v>10</c:v>
                </c:pt>
                <c:pt idx="41">
                  <c:v>10.25</c:v>
                </c:pt>
                <c:pt idx="42">
                  <c:v>10.5</c:v>
                </c:pt>
                <c:pt idx="43">
                  <c:v>10.75</c:v>
                </c:pt>
                <c:pt idx="44">
                  <c:v>11</c:v>
                </c:pt>
                <c:pt idx="45">
                  <c:v>11.25</c:v>
                </c:pt>
                <c:pt idx="46">
                  <c:v>11.5</c:v>
                </c:pt>
                <c:pt idx="47">
                  <c:v>11.75</c:v>
                </c:pt>
                <c:pt idx="48">
                  <c:v>12</c:v>
                </c:pt>
                <c:pt idx="49">
                  <c:v>12.25</c:v>
                </c:pt>
                <c:pt idx="50">
                  <c:v>12.5</c:v>
                </c:pt>
                <c:pt idx="51">
                  <c:v>12.75</c:v>
                </c:pt>
                <c:pt idx="52">
                  <c:v>13</c:v>
                </c:pt>
                <c:pt idx="53">
                  <c:v>13.25</c:v>
                </c:pt>
                <c:pt idx="54">
                  <c:v>13.5</c:v>
                </c:pt>
                <c:pt idx="55">
                  <c:v>13.75</c:v>
                </c:pt>
                <c:pt idx="56">
                  <c:v>14</c:v>
                </c:pt>
                <c:pt idx="57">
                  <c:v>14.25</c:v>
                </c:pt>
              </c:numCache>
            </c:numRef>
          </c:xVal>
          <c:yVal>
            <c:numRef>
              <c:f>TASSE!$E$4:$E$61</c:f>
              <c:numCache>
                <c:formatCode>General</c:formatCode>
                <c:ptCount val="58"/>
                <c:pt idx="0">
                  <c:v>92.15</c:v>
                </c:pt>
                <c:pt idx="1">
                  <c:v>86.25</c:v>
                </c:pt>
                <c:pt idx="2">
                  <c:v>84.75</c:v>
                </c:pt>
                <c:pt idx="3">
                  <c:v>83.5</c:v>
                </c:pt>
                <c:pt idx="4">
                  <c:v>82.6</c:v>
                </c:pt>
                <c:pt idx="5">
                  <c:v>81.95</c:v>
                </c:pt>
                <c:pt idx="6">
                  <c:v>81.099999999999994</c:v>
                </c:pt>
                <c:pt idx="7">
                  <c:v>80.55</c:v>
                </c:pt>
                <c:pt idx="8">
                  <c:v>79.849999999999994</c:v>
                </c:pt>
                <c:pt idx="9">
                  <c:v>79.5</c:v>
                </c:pt>
                <c:pt idx="10">
                  <c:v>79.05</c:v>
                </c:pt>
                <c:pt idx="11">
                  <c:v>79</c:v>
                </c:pt>
                <c:pt idx="12">
                  <c:v>78.25</c:v>
                </c:pt>
                <c:pt idx="13">
                  <c:v>78</c:v>
                </c:pt>
                <c:pt idx="14">
                  <c:v>77.5</c:v>
                </c:pt>
                <c:pt idx="15">
                  <c:v>77.3</c:v>
                </c:pt>
                <c:pt idx="16">
                  <c:v>76.95</c:v>
                </c:pt>
                <c:pt idx="17">
                  <c:v>76.75</c:v>
                </c:pt>
                <c:pt idx="18">
                  <c:v>75.849999999999994</c:v>
                </c:pt>
                <c:pt idx="19">
                  <c:v>75.7</c:v>
                </c:pt>
                <c:pt idx="20">
                  <c:v>75.449999999999989</c:v>
                </c:pt>
                <c:pt idx="21">
                  <c:v>75.199999999999989</c:v>
                </c:pt>
                <c:pt idx="22">
                  <c:v>74.900000000000006</c:v>
                </c:pt>
                <c:pt idx="23">
                  <c:v>74.550000000000011</c:v>
                </c:pt>
                <c:pt idx="24">
                  <c:v>74.099999999999994</c:v>
                </c:pt>
                <c:pt idx="25">
                  <c:v>73.75</c:v>
                </c:pt>
                <c:pt idx="26">
                  <c:v>73.099999999999994</c:v>
                </c:pt>
                <c:pt idx="27">
                  <c:v>72.75</c:v>
                </c:pt>
                <c:pt idx="28">
                  <c:v>72.849999999999994</c:v>
                </c:pt>
                <c:pt idx="29">
                  <c:v>72.150000000000006</c:v>
                </c:pt>
                <c:pt idx="30">
                  <c:v>71.75</c:v>
                </c:pt>
                <c:pt idx="31">
                  <c:v>71.650000000000006</c:v>
                </c:pt>
                <c:pt idx="32">
                  <c:v>71.25</c:v>
                </c:pt>
                <c:pt idx="33">
                  <c:v>70.7</c:v>
                </c:pt>
                <c:pt idx="34">
                  <c:v>70.449999999999989</c:v>
                </c:pt>
                <c:pt idx="35">
                  <c:v>68.7</c:v>
                </c:pt>
                <c:pt idx="36">
                  <c:v>68.400000000000006</c:v>
                </c:pt>
                <c:pt idx="37">
                  <c:v>69.55</c:v>
                </c:pt>
                <c:pt idx="38">
                  <c:v>69.45</c:v>
                </c:pt>
                <c:pt idx="39">
                  <c:v>69.05</c:v>
                </c:pt>
                <c:pt idx="40">
                  <c:v>68.7</c:v>
                </c:pt>
                <c:pt idx="41">
                  <c:v>68.099999999999994</c:v>
                </c:pt>
                <c:pt idx="42">
                  <c:v>67.949999999999989</c:v>
                </c:pt>
                <c:pt idx="43">
                  <c:v>67.650000000000006</c:v>
                </c:pt>
                <c:pt idx="44">
                  <c:v>67.25</c:v>
                </c:pt>
                <c:pt idx="45">
                  <c:v>67.099999999999994</c:v>
                </c:pt>
                <c:pt idx="46">
                  <c:v>66.849999999999994</c:v>
                </c:pt>
                <c:pt idx="47">
                  <c:v>66.7</c:v>
                </c:pt>
                <c:pt idx="48">
                  <c:v>66.25</c:v>
                </c:pt>
                <c:pt idx="49">
                  <c:v>67.099999999999994</c:v>
                </c:pt>
                <c:pt idx="50">
                  <c:v>67</c:v>
                </c:pt>
                <c:pt idx="51">
                  <c:v>66.900000000000006</c:v>
                </c:pt>
                <c:pt idx="52">
                  <c:v>66.3</c:v>
                </c:pt>
                <c:pt idx="53">
                  <c:v>66</c:v>
                </c:pt>
                <c:pt idx="54">
                  <c:v>66.099999999999994</c:v>
                </c:pt>
                <c:pt idx="55">
                  <c:v>65.5</c:v>
                </c:pt>
                <c:pt idx="56">
                  <c:v>65.2</c:v>
                </c:pt>
                <c:pt idx="57">
                  <c:v>65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914-4625-9438-100B0EC4532C}"/>
            </c:ext>
          </c:extLst>
        </c:ser>
        <c:ser>
          <c:idx val="1"/>
          <c:order val="1"/>
          <c:tx>
            <c:v>Kännchen ohne Deckel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KÄNNCHEN!$B$4:$B$63</c:f>
              <c:numCache>
                <c:formatCode>General</c:formatCode>
                <c:ptCount val="60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  <c:pt idx="25">
                  <c:v>6.25</c:v>
                </c:pt>
                <c:pt idx="26">
                  <c:v>6.5</c:v>
                </c:pt>
                <c:pt idx="27">
                  <c:v>6.75</c:v>
                </c:pt>
                <c:pt idx="28">
                  <c:v>7</c:v>
                </c:pt>
                <c:pt idx="29">
                  <c:v>7.25</c:v>
                </c:pt>
                <c:pt idx="30">
                  <c:v>7.5</c:v>
                </c:pt>
                <c:pt idx="31">
                  <c:v>7.75</c:v>
                </c:pt>
                <c:pt idx="32">
                  <c:v>8</c:v>
                </c:pt>
                <c:pt idx="33">
                  <c:v>8.25</c:v>
                </c:pt>
                <c:pt idx="34">
                  <c:v>8.5</c:v>
                </c:pt>
                <c:pt idx="35">
                  <c:v>8.75</c:v>
                </c:pt>
                <c:pt idx="36">
                  <c:v>9</c:v>
                </c:pt>
                <c:pt idx="37">
                  <c:v>9.25</c:v>
                </c:pt>
                <c:pt idx="38">
                  <c:v>9.5</c:v>
                </c:pt>
                <c:pt idx="39">
                  <c:v>9.75</c:v>
                </c:pt>
                <c:pt idx="40">
                  <c:v>10</c:v>
                </c:pt>
                <c:pt idx="41">
                  <c:v>10.25</c:v>
                </c:pt>
                <c:pt idx="42">
                  <c:v>10.5</c:v>
                </c:pt>
                <c:pt idx="43">
                  <c:v>10.75</c:v>
                </c:pt>
                <c:pt idx="44">
                  <c:v>11</c:v>
                </c:pt>
                <c:pt idx="45">
                  <c:v>11.25</c:v>
                </c:pt>
                <c:pt idx="46">
                  <c:v>11.5</c:v>
                </c:pt>
                <c:pt idx="47">
                  <c:v>11.75</c:v>
                </c:pt>
                <c:pt idx="48">
                  <c:v>12</c:v>
                </c:pt>
                <c:pt idx="49">
                  <c:v>12.25</c:v>
                </c:pt>
                <c:pt idx="50">
                  <c:v>12.5</c:v>
                </c:pt>
                <c:pt idx="51">
                  <c:v>12.75</c:v>
                </c:pt>
                <c:pt idx="52">
                  <c:v>13</c:v>
                </c:pt>
                <c:pt idx="53">
                  <c:v>13.25</c:v>
                </c:pt>
                <c:pt idx="54">
                  <c:v>13.5</c:v>
                </c:pt>
                <c:pt idx="55">
                  <c:v>13.75</c:v>
                </c:pt>
                <c:pt idx="56">
                  <c:v>14</c:v>
                </c:pt>
                <c:pt idx="57">
                  <c:v>14.25</c:v>
                </c:pt>
                <c:pt idx="58">
                  <c:v>14.5</c:v>
                </c:pt>
                <c:pt idx="59">
                  <c:v>14.75</c:v>
                </c:pt>
              </c:numCache>
            </c:numRef>
          </c:xVal>
          <c:yVal>
            <c:numRef>
              <c:f>KÄNNCHEN!$C$4:$C$63</c:f>
              <c:numCache>
                <c:formatCode>General</c:formatCode>
                <c:ptCount val="60"/>
                <c:pt idx="0">
                  <c:v>87.9</c:v>
                </c:pt>
                <c:pt idx="1">
                  <c:v>85.2</c:v>
                </c:pt>
                <c:pt idx="2">
                  <c:v>83.7</c:v>
                </c:pt>
                <c:pt idx="3">
                  <c:v>83.1</c:v>
                </c:pt>
                <c:pt idx="4">
                  <c:v>82.6</c:v>
                </c:pt>
                <c:pt idx="5">
                  <c:v>82.3</c:v>
                </c:pt>
                <c:pt idx="6">
                  <c:v>81.900000000000006</c:v>
                </c:pt>
                <c:pt idx="7">
                  <c:v>81.599999999999994</c:v>
                </c:pt>
                <c:pt idx="8">
                  <c:v>81.099999999999994</c:v>
                </c:pt>
                <c:pt idx="9">
                  <c:v>81.099999999999994</c:v>
                </c:pt>
                <c:pt idx="10">
                  <c:v>79.900000000000006</c:v>
                </c:pt>
                <c:pt idx="11">
                  <c:v>80</c:v>
                </c:pt>
                <c:pt idx="12">
                  <c:v>79.3</c:v>
                </c:pt>
                <c:pt idx="13">
                  <c:v>79.2</c:v>
                </c:pt>
                <c:pt idx="14">
                  <c:v>78.900000000000006</c:v>
                </c:pt>
                <c:pt idx="15">
                  <c:v>78.099999999999994</c:v>
                </c:pt>
                <c:pt idx="16">
                  <c:v>77.900000000000006</c:v>
                </c:pt>
                <c:pt idx="17">
                  <c:v>77.599999999999994</c:v>
                </c:pt>
                <c:pt idx="18">
                  <c:v>77</c:v>
                </c:pt>
                <c:pt idx="19">
                  <c:v>76.8</c:v>
                </c:pt>
                <c:pt idx="20">
                  <c:v>76.7</c:v>
                </c:pt>
                <c:pt idx="21">
                  <c:v>75.900000000000006</c:v>
                </c:pt>
                <c:pt idx="22">
                  <c:v>75.7</c:v>
                </c:pt>
                <c:pt idx="23">
                  <c:v>75.3</c:v>
                </c:pt>
                <c:pt idx="24">
                  <c:v>74.7</c:v>
                </c:pt>
                <c:pt idx="25">
                  <c:v>74.2</c:v>
                </c:pt>
                <c:pt idx="26">
                  <c:v>74.5</c:v>
                </c:pt>
                <c:pt idx="27">
                  <c:v>74</c:v>
                </c:pt>
                <c:pt idx="28">
                  <c:v>73.3</c:v>
                </c:pt>
                <c:pt idx="29">
                  <c:v>72.900000000000006</c:v>
                </c:pt>
                <c:pt idx="30">
                  <c:v>72.900000000000006</c:v>
                </c:pt>
                <c:pt idx="31">
                  <c:v>72.5</c:v>
                </c:pt>
                <c:pt idx="32">
                  <c:v>72.099999999999994</c:v>
                </c:pt>
                <c:pt idx="33">
                  <c:v>72.2</c:v>
                </c:pt>
                <c:pt idx="34">
                  <c:v>71.5</c:v>
                </c:pt>
                <c:pt idx="35">
                  <c:v>71.400000000000006</c:v>
                </c:pt>
                <c:pt idx="36">
                  <c:v>71</c:v>
                </c:pt>
                <c:pt idx="37">
                  <c:v>70.7</c:v>
                </c:pt>
                <c:pt idx="38">
                  <c:v>70.599999999999994</c:v>
                </c:pt>
                <c:pt idx="39">
                  <c:v>70.3</c:v>
                </c:pt>
                <c:pt idx="40">
                  <c:v>70</c:v>
                </c:pt>
                <c:pt idx="41">
                  <c:v>69.7</c:v>
                </c:pt>
                <c:pt idx="42">
                  <c:v>69.3</c:v>
                </c:pt>
                <c:pt idx="43">
                  <c:v>69</c:v>
                </c:pt>
                <c:pt idx="44">
                  <c:v>68.8</c:v>
                </c:pt>
                <c:pt idx="45">
                  <c:v>68.5</c:v>
                </c:pt>
                <c:pt idx="46">
                  <c:v>68.099999999999994</c:v>
                </c:pt>
                <c:pt idx="47">
                  <c:v>68.2</c:v>
                </c:pt>
                <c:pt idx="48">
                  <c:v>67.7</c:v>
                </c:pt>
                <c:pt idx="49">
                  <c:v>67.3</c:v>
                </c:pt>
                <c:pt idx="50">
                  <c:v>67.099999999999994</c:v>
                </c:pt>
                <c:pt idx="51">
                  <c:v>66.5</c:v>
                </c:pt>
                <c:pt idx="52">
                  <c:v>66.7</c:v>
                </c:pt>
                <c:pt idx="53">
                  <c:v>66.5</c:v>
                </c:pt>
                <c:pt idx="54">
                  <c:v>66.2</c:v>
                </c:pt>
                <c:pt idx="55">
                  <c:v>65.8</c:v>
                </c:pt>
                <c:pt idx="56">
                  <c:v>65.599999999999994</c:v>
                </c:pt>
                <c:pt idx="57">
                  <c:v>65.400000000000006</c:v>
                </c:pt>
                <c:pt idx="58">
                  <c:v>65</c:v>
                </c:pt>
                <c:pt idx="59">
                  <c:v>64.7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914-4625-9438-100B0EC4532C}"/>
            </c:ext>
          </c:extLst>
        </c:ser>
        <c:ser>
          <c:idx val="2"/>
          <c:order val="2"/>
          <c:tx>
            <c:v>Kännchen mit Deckel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KÄNNCHEN!$B$4:$B$80</c:f>
              <c:numCache>
                <c:formatCode>General</c:formatCode>
                <c:ptCount val="77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  <c:pt idx="25">
                  <c:v>6.25</c:v>
                </c:pt>
                <c:pt idx="26">
                  <c:v>6.5</c:v>
                </c:pt>
                <c:pt idx="27">
                  <c:v>6.75</c:v>
                </c:pt>
                <c:pt idx="28">
                  <c:v>7</c:v>
                </c:pt>
                <c:pt idx="29">
                  <c:v>7.25</c:v>
                </c:pt>
                <c:pt idx="30">
                  <c:v>7.5</c:v>
                </c:pt>
                <c:pt idx="31">
                  <c:v>7.75</c:v>
                </c:pt>
                <c:pt idx="32">
                  <c:v>8</c:v>
                </c:pt>
                <c:pt idx="33">
                  <c:v>8.25</c:v>
                </c:pt>
                <c:pt idx="34">
                  <c:v>8.5</c:v>
                </c:pt>
                <c:pt idx="35">
                  <c:v>8.75</c:v>
                </c:pt>
                <c:pt idx="36">
                  <c:v>9</c:v>
                </c:pt>
                <c:pt idx="37">
                  <c:v>9.25</c:v>
                </c:pt>
                <c:pt idx="38">
                  <c:v>9.5</c:v>
                </c:pt>
                <c:pt idx="39">
                  <c:v>9.75</c:v>
                </c:pt>
                <c:pt idx="40">
                  <c:v>10</c:v>
                </c:pt>
                <c:pt idx="41">
                  <c:v>10.25</c:v>
                </c:pt>
                <c:pt idx="42">
                  <c:v>10.5</c:v>
                </c:pt>
                <c:pt idx="43">
                  <c:v>10.75</c:v>
                </c:pt>
                <c:pt idx="44">
                  <c:v>11</c:v>
                </c:pt>
                <c:pt idx="45">
                  <c:v>11.25</c:v>
                </c:pt>
                <c:pt idx="46">
                  <c:v>11.5</c:v>
                </c:pt>
                <c:pt idx="47">
                  <c:v>11.75</c:v>
                </c:pt>
                <c:pt idx="48">
                  <c:v>12</c:v>
                </c:pt>
                <c:pt idx="49">
                  <c:v>12.25</c:v>
                </c:pt>
                <c:pt idx="50">
                  <c:v>12.5</c:v>
                </c:pt>
                <c:pt idx="51">
                  <c:v>12.75</c:v>
                </c:pt>
                <c:pt idx="52">
                  <c:v>13</c:v>
                </c:pt>
                <c:pt idx="53">
                  <c:v>13.25</c:v>
                </c:pt>
                <c:pt idx="54">
                  <c:v>13.5</c:v>
                </c:pt>
                <c:pt idx="55">
                  <c:v>13.75</c:v>
                </c:pt>
                <c:pt idx="56">
                  <c:v>14</c:v>
                </c:pt>
                <c:pt idx="57">
                  <c:v>14.25</c:v>
                </c:pt>
                <c:pt idx="58">
                  <c:v>14.5</c:v>
                </c:pt>
                <c:pt idx="59">
                  <c:v>14.75</c:v>
                </c:pt>
                <c:pt idx="60">
                  <c:v>15</c:v>
                </c:pt>
                <c:pt idx="61">
                  <c:v>15.25</c:v>
                </c:pt>
                <c:pt idx="62">
                  <c:v>15.5</c:v>
                </c:pt>
                <c:pt idx="63">
                  <c:v>15.75</c:v>
                </c:pt>
                <c:pt idx="64">
                  <c:v>16</c:v>
                </c:pt>
                <c:pt idx="65">
                  <c:v>16.25</c:v>
                </c:pt>
                <c:pt idx="66">
                  <c:v>16.5</c:v>
                </c:pt>
                <c:pt idx="67">
                  <c:v>16.75</c:v>
                </c:pt>
                <c:pt idx="68">
                  <c:v>17</c:v>
                </c:pt>
                <c:pt idx="69">
                  <c:v>17.25</c:v>
                </c:pt>
                <c:pt idx="70">
                  <c:v>17.5</c:v>
                </c:pt>
                <c:pt idx="71">
                  <c:v>17.75</c:v>
                </c:pt>
                <c:pt idx="72">
                  <c:v>18</c:v>
                </c:pt>
                <c:pt idx="73">
                  <c:v>18.25</c:v>
                </c:pt>
                <c:pt idx="74">
                  <c:v>18.5</c:v>
                </c:pt>
                <c:pt idx="75">
                  <c:v>18.75</c:v>
                </c:pt>
                <c:pt idx="76">
                  <c:v>19</c:v>
                </c:pt>
              </c:numCache>
            </c:numRef>
          </c:xVal>
          <c:yVal>
            <c:numRef>
              <c:f>KÄNNCHEN!$D$4:$D$80</c:f>
              <c:numCache>
                <c:formatCode>General</c:formatCode>
                <c:ptCount val="77"/>
                <c:pt idx="0">
                  <c:v>88.8</c:v>
                </c:pt>
                <c:pt idx="1">
                  <c:v>87.2</c:v>
                </c:pt>
                <c:pt idx="2">
                  <c:v>86.1</c:v>
                </c:pt>
                <c:pt idx="3">
                  <c:v>84.8</c:v>
                </c:pt>
                <c:pt idx="4">
                  <c:v>84.4</c:v>
                </c:pt>
                <c:pt idx="5">
                  <c:v>83.8</c:v>
                </c:pt>
                <c:pt idx="6">
                  <c:v>82.7</c:v>
                </c:pt>
                <c:pt idx="7">
                  <c:v>82.3</c:v>
                </c:pt>
                <c:pt idx="8">
                  <c:v>81.8</c:v>
                </c:pt>
                <c:pt idx="9">
                  <c:v>81.400000000000006</c:v>
                </c:pt>
                <c:pt idx="10">
                  <c:v>80.8</c:v>
                </c:pt>
                <c:pt idx="11">
                  <c:v>80.599999999999994</c:v>
                </c:pt>
                <c:pt idx="12">
                  <c:v>80.099999999999994</c:v>
                </c:pt>
                <c:pt idx="13">
                  <c:v>79.7</c:v>
                </c:pt>
                <c:pt idx="14">
                  <c:v>79.400000000000006</c:v>
                </c:pt>
                <c:pt idx="15">
                  <c:v>79</c:v>
                </c:pt>
                <c:pt idx="16">
                  <c:v>78.7</c:v>
                </c:pt>
                <c:pt idx="17">
                  <c:v>78.3</c:v>
                </c:pt>
                <c:pt idx="18">
                  <c:v>78.099999999999994</c:v>
                </c:pt>
                <c:pt idx="19">
                  <c:v>77.8</c:v>
                </c:pt>
                <c:pt idx="20">
                  <c:v>77.5</c:v>
                </c:pt>
                <c:pt idx="21">
                  <c:v>77.099999999999994</c:v>
                </c:pt>
                <c:pt idx="22">
                  <c:v>76.900000000000006</c:v>
                </c:pt>
                <c:pt idx="23">
                  <c:v>76.5</c:v>
                </c:pt>
                <c:pt idx="24">
                  <c:v>76.2</c:v>
                </c:pt>
                <c:pt idx="25">
                  <c:v>75.900000000000006</c:v>
                </c:pt>
                <c:pt idx="26">
                  <c:v>75.599999999999994</c:v>
                </c:pt>
                <c:pt idx="27">
                  <c:v>75.3</c:v>
                </c:pt>
                <c:pt idx="28">
                  <c:v>75</c:v>
                </c:pt>
                <c:pt idx="29">
                  <c:v>74.8</c:v>
                </c:pt>
                <c:pt idx="30">
                  <c:v>74.5</c:v>
                </c:pt>
                <c:pt idx="31">
                  <c:v>74.2</c:v>
                </c:pt>
                <c:pt idx="32">
                  <c:v>74</c:v>
                </c:pt>
                <c:pt idx="33">
                  <c:v>73.8</c:v>
                </c:pt>
                <c:pt idx="34">
                  <c:v>73.400000000000006</c:v>
                </c:pt>
                <c:pt idx="35">
                  <c:v>73.2</c:v>
                </c:pt>
                <c:pt idx="36">
                  <c:v>73</c:v>
                </c:pt>
                <c:pt idx="37">
                  <c:v>72.8</c:v>
                </c:pt>
                <c:pt idx="38">
                  <c:v>72.5</c:v>
                </c:pt>
                <c:pt idx="39">
                  <c:v>72.2</c:v>
                </c:pt>
                <c:pt idx="40">
                  <c:v>72</c:v>
                </c:pt>
                <c:pt idx="41">
                  <c:v>71.8</c:v>
                </c:pt>
                <c:pt idx="42">
                  <c:v>71.5</c:v>
                </c:pt>
                <c:pt idx="43">
                  <c:v>71.3</c:v>
                </c:pt>
                <c:pt idx="44">
                  <c:v>71.099999999999994</c:v>
                </c:pt>
                <c:pt idx="45">
                  <c:v>70.8</c:v>
                </c:pt>
                <c:pt idx="46">
                  <c:v>70.5</c:v>
                </c:pt>
                <c:pt idx="47">
                  <c:v>70.400000000000006</c:v>
                </c:pt>
                <c:pt idx="48">
                  <c:v>70.099999999999994</c:v>
                </c:pt>
                <c:pt idx="49">
                  <c:v>69.900000000000006</c:v>
                </c:pt>
                <c:pt idx="50">
                  <c:v>69.7</c:v>
                </c:pt>
                <c:pt idx="51">
                  <c:v>69.5</c:v>
                </c:pt>
                <c:pt idx="52">
                  <c:v>69.3</c:v>
                </c:pt>
                <c:pt idx="53">
                  <c:v>69.099999999999994</c:v>
                </c:pt>
                <c:pt idx="54">
                  <c:v>68.900000000000006</c:v>
                </c:pt>
                <c:pt idx="55">
                  <c:v>68.7</c:v>
                </c:pt>
                <c:pt idx="56">
                  <c:v>68.5</c:v>
                </c:pt>
                <c:pt idx="57">
                  <c:v>68.3</c:v>
                </c:pt>
                <c:pt idx="58">
                  <c:v>68.099999999999994</c:v>
                </c:pt>
                <c:pt idx="59">
                  <c:v>67.900000000000006</c:v>
                </c:pt>
                <c:pt idx="60">
                  <c:v>67.7</c:v>
                </c:pt>
                <c:pt idx="61">
                  <c:v>67.5</c:v>
                </c:pt>
                <c:pt idx="62">
                  <c:v>67.3</c:v>
                </c:pt>
                <c:pt idx="63">
                  <c:v>67.099999999999994</c:v>
                </c:pt>
                <c:pt idx="64">
                  <c:v>67</c:v>
                </c:pt>
                <c:pt idx="65">
                  <c:v>66.8</c:v>
                </c:pt>
                <c:pt idx="66">
                  <c:v>66.599999999999994</c:v>
                </c:pt>
                <c:pt idx="67">
                  <c:v>66.400000000000006</c:v>
                </c:pt>
                <c:pt idx="68">
                  <c:v>66.2</c:v>
                </c:pt>
                <c:pt idx="69">
                  <c:v>66</c:v>
                </c:pt>
                <c:pt idx="70">
                  <c:v>65.8</c:v>
                </c:pt>
                <c:pt idx="71">
                  <c:v>65.7</c:v>
                </c:pt>
                <c:pt idx="72">
                  <c:v>65.5</c:v>
                </c:pt>
                <c:pt idx="73">
                  <c:v>65.3</c:v>
                </c:pt>
                <c:pt idx="74">
                  <c:v>65.2</c:v>
                </c:pt>
                <c:pt idx="75">
                  <c:v>65</c:v>
                </c:pt>
                <c:pt idx="76">
                  <c:v>64.8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914-4625-9438-100B0EC453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39189072"/>
        <c:axId val="1939208624"/>
      </c:scatterChart>
      <c:valAx>
        <c:axId val="19391890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</a:t>
                </a:r>
                <a:r>
                  <a:rPr lang="en-US" baseline="0"/>
                  <a:t>/ [min]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939208624"/>
        <c:crosses val="autoZero"/>
        <c:crossBetween val="midCat"/>
      </c:valAx>
      <c:valAx>
        <c:axId val="1939208624"/>
        <c:scaling>
          <c:orientation val="minMax"/>
          <c:min val="6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T/ [°C]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939189072"/>
        <c:crosses val="autoZero"/>
        <c:crossBetween val="midCat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7BB04F-2FA2-4A72-8191-8C3F71B402AA}" type="datetimeFigureOut">
              <a:rPr lang="de-DE" smtClean="0"/>
              <a:t>14.09.2021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46325" y="1143000"/>
            <a:ext cx="21653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EBE31-6D0D-4E3D-84E5-E499DE332D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6061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FEBE31-6D0D-4E3D-84E5-E499DE332D6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4942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64132"/>
            <a:ext cx="25733931" cy="15027510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671161"/>
            <a:ext cx="22706410" cy="10421335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E6E2-FE1F-43DA-8FFD-594697E49364}" type="datetimeFigureOut">
              <a:rPr lang="de-DE" smtClean="0"/>
              <a:t>14.09.2021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A6B4D-B5DC-4786-B801-8449D1955D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146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E6E2-FE1F-43DA-8FFD-594697E49364}" type="datetimeFigureOut">
              <a:rPr lang="de-DE" smtClean="0"/>
              <a:t>14.09.2021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A6B4D-B5DC-4786-B801-8449D1955D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5553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98090"/>
            <a:ext cx="6528093" cy="36579601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98090"/>
            <a:ext cx="19205838" cy="36579601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E6E2-FE1F-43DA-8FFD-594697E49364}" type="datetimeFigureOut">
              <a:rPr lang="de-DE" smtClean="0"/>
              <a:t>14.09.2021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A6B4D-B5DC-4786-B801-8449D1955D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5924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E6E2-FE1F-43DA-8FFD-594697E49364}" type="datetimeFigureOut">
              <a:rPr lang="de-DE" smtClean="0"/>
              <a:t>14.09.2021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A6B4D-B5DC-4786-B801-8449D1955D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2082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761069"/>
            <a:ext cx="26112371" cy="17955074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886005"/>
            <a:ext cx="26112371" cy="9442149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E6E2-FE1F-43DA-8FFD-594697E49364}" type="datetimeFigureOut">
              <a:rPr lang="de-DE" smtClean="0"/>
              <a:t>14.09.2021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A6B4D-B5DC-4786-B801-8449D1955D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5638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490450"/>
            <a:ext cx="12866966" cy="2738724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490450"/>
            <a:ext cx="12866966" cy="2738724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E6E2-FE1F-43DA-8FFD-594697E49364}" type="datetimeFigureOut">
              <a:rPr lang="de-DE" smtClean="0"/>
              <a:t>14.09.2021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A6B4D-B5DC-4786-B801-8449D1955D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2083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98099"/>
            <a:ext cx="26112371" cy="8343069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581209"/>
            <a:ext cx="12807832" cy="5185687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766895"/>
            <a:ext cx="12807832" cy="2319072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581209"/>
            <a:ext cx="12870909" cy="5185687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766895"/>
            <a:ext cx="12870909" cy="2319072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E6E2-FE1F-43DA-8FFD-594697E49364}" type="datetimeFigureOut">
              <a:rPr lang="de-DE" smtClean="0"/>
              <a:t>14.09.2021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A6B4D-B5DC-4786-B801-8449D1955D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0398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E6E2-FE1F-43DA-8FFD-594697E49364}" type="datetimeFigureOut">
              <a:rPr lang="de-DE" smtClean="0"/>
              <a:t>14.09.2021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A6B4D-B5DC-4786-B801-8449D1955D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4682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E6E2-FE1F-43DA-8FFD-594697E49364}" type="datetimeFigureOut">
              <a:rPr lang="de-DE" smtClean="0"/>
              <a:t>14.09.2021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A6B4D-B5DC-4786-B801-8449D1955D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2822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77608"/>
            <a:ext cx="9764544" cy="10071629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214844"/>
            <a:ext cx="15326827" cy="3067450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949238"/>
            <a:ext cx="9764544" cy="23990064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E6E2-FE1F-43DA-8FFD-594697E49364}" type="datetimeFigureOut">
              <a:rPr lang="de-DE" smtClean="0"/>
              <a:t>14.09.2021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A6B4D-B5DC-4786-B801-8449D1955D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7506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77608"/>
            <a:ext cx="9764544" cy="10071629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214844"/>
            <a:ext cx="15326827" cy="3067450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949238"/>
            <a:ext cx="9764544" cy="23990064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E6E2-FE1F-43DA-8FFD-594697E49364}" type="datetimeFigureOut">
              <a:rPr lang="de-DE" smtClean="0"/>
              <a:t>14.09.2021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A6B4D-B5DC-4786-B801-8449D1955D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0592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98099"/>
            <a:ext cx="26112371" cy="83430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490450"/>
            <a:ext cx="26112371" cy="27387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40006759"/>
            <a:ext cx="6811923" cy="22980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3E6E2-FE1F-43DA-8FFD-594697E49364}" type="datetimeFigureOut">
              <a:rPr lang="de-DE" smtClean="0"/>
              <a:t>14.09.2021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40006759"/>
            <a:ext cx="10217884" cy="22980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40006759"/>
            <a:ext cx="6811923" cy="22980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A6B4D-B5DC-4786-B801-8449D1955D1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8026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6.png"/><Relationship Id="rId18" Type="http://schemas.openxmlformats.org/officeDocument/2006/relationships/image" Target="../media/image15.svg"/><Relationship Id="rId3" Type="http://schemas.openxmlformats.org/officeDocument/2006/relationships/image" Target="../media/image1.jpg"/><Relationship Id="rId21" Type="http://schemas.openxmlformats.org/officeDocument/2006/relationships/image" Target="../media/image11.png"/><Relationship Id="rId7" Type="http://schemas.openxmlformats.org/officeDocument/2006/relationships/image" Target="../media/image3.png"/><Relationship Id="rId12" Type="http://schemas.openxmlformats.org/officeDocument/2006/relationships/image" Target="../media/image9.sv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.jpg"/><Relationship Id="rId20" Type="http://schemas.openxmlformats.org/officeDocument/2006/relationships/image" Target="../media/image17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11" Type="http://schemas.openxmlformats.org/officeDocument/2006/relationships/image" Target="../media/image5.png"/><Relationship Id="rId15" Type="http://schemas.openxmlformats.org/officeDocument/2006/relationships/image" Target="../media/image7.jpg"/><Relationship Id="rId23" Type="http://schemas.openxmlformats.org/officeDocument/2006/relationships/chart" Target="../charts/chart1.xml"/><Relationship Id="rId10" Type="http://schemas.openxmlformats.org/officeDocument/2006/relationships/image" Target="../media/image7.svg"/><Relationship Id="rId19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4.png"/><Relationship Id="rId14" Type="http://schemas.openxmlformats.org/officeDocument/2006/relationships/image" Target="../media/image11.svg"/><Relationship Id="rId22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hteck 36">
            <a:extLst>
              <a:ext uri="{FF2B5EF4-FFF2-40B4-BE49-F238E27FC236}">
                <a16:creationId xmlns:a16="http://schemas.microsoft.com/office/drawing/2014/main" id="{0FA3B3F5-8898-4196-8BDD-B2FC37E9DA7F}"/>
              </a:ext>
            </a:extLst>
          </p:cNvPr>
          <p:cNvSpPr/>
          <p:nvPr/>
        </p:nvSpPr>
        <p:spPr>
          <a:xfrm>
            <a:off x="1091922" y="40821733"/>
            <a:ext cx="29183292" cy="2342391"/>
          </a:xfrm>
          <a:prstGeom prst="rect">
            <a:avLst/>
          </a:prstGeom>
          <a:solidFill>
            <a:srgbClr val="6A6D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FF85F1D6-E8EB-48A1-B262-0B035B40FDAB}"/>
              </a:ext>
            </a:extLst>
          </p:cNvPr>
          <p:cNvSpPr/>
          <p:nvPr/>
        </p:nvSpPr>
        <p:spPr>
          <a:xfrm>
            <a:off x="1096046" y="38180303"/>
            <a:ext cx="29179167" cy="25197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F0884EA6-1A7C-4395-B29E-1E49E96BFA08}"/>
              </a:ext>
            </a:extLst>
          </p:cNvPr>
          <p:cNvSpPr/>
          <p:nvPr/>
        </p:nvSpPr>
        <p:spPr>
          <a:xfrm>
            <a:off x="1091921" y="21856764"/>
            <a:ext cx="29154479" cy="95582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45AD382-3CC8-4703-8095-2E1CF39A38C0}"/>
              </a:ext>
            </a:extLst>
          </p:cNvPr>
          <p:cNvSpPr/>
          <p:nvPr/>
        </p:nvSpPr>
        <p:spPr>
          <a:xfrm>
            <a:off x="1096051" y="13233506"/>
            <a:ext cx="29150350" cy="85283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48648B45-16B6-4E9A-97AB-165E6887EC5B}"/>
              </a:ext>
            </a:extLst>
          </p:cNvPr>
          <p:cNvSpPr/>
          <p:nvPr/>
        </p:nvSpPr>
        <p:spPr>
          <a:xfrm>
            <a:off x="1096046" y="5560122"/>
            <a:ext cx="29150350" cy="75608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DF98EAFC-DC87-44DF-9D5A-2C8363467A57}"/>
              </a:ext>
            </a:extLst>
          </p:cNvPr>
          <p:cNvSpPr/>
          <p:nvPr/>
        </p:nvSpPr>
        <p:spPr>
          <a:xfrm>
            <a:off x="1115505" y="21856764"/>
            <a:ext cx="29150350" cy="10321817"/>
          </a:xfrm>
          <a:prstGeom prst="rect">
            <a:avLst/>
          </a:prstGeom>
          <a:solidFill>
            <a:srgbClr val="92BC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7E9E83DD-F0F0-4A02-BC2D-B4254832BBAA}"/>
              </a:ext>
            </a:extLst>
          </p:cNvPr>
          <p:cNvSpPr/>
          <p:nvPr/>
        </p:nvSpPr>
        <p:spPr>
          <a:xfrm>
            <a:off x="1096051" y="13233506"/>
            <a:ext cx="29150350" cy="8528360"/>
          </a:xfrm>
          <a:prstGeom prst="rect">
            <a:avLst/>
          </a:prstGeom>
          <a:solidFill>
            <a:srgbClr val="5B9B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EB644C8A-5346-48DE-BC09-78F035FF9917}"/>
              </a:ext>
            </a:extLst>
          </p:cNvPr>
          <p:cNvSpPr/>
          <p:nvPr/>
        </p:nvSpPr>
        <p:spPr>
          <a:xfrm>
            <a:off x="1096046" y="5560122"/>
            <a:ext cx="29150350" cy="7560841"/>
          </a:xfrm>
          <a:prstGeom prst="rect">
            <a:avLst/>
          </a:prstGeom>
          <a:solidFill>
            <a:srgbClr val="2157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Datumsplatzhalter 2">
            <a:extLst>
              <a:ext uri="{FF2B5EF4-FFF2-40B4-BE49-F238E27FC236}">
                <a16:creationId xmlns:a16="http://schemas.microsoft.com/office/drawing/2014/main" id="{AAD76490-AE3D-47CB-B3C9-442B7FACA9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58928" y="40982538"/>
            <a:ext cx="3485944" cy="1230508"/>
          </a:xfrm>
        </p:spPr>
        <p:txBody>
          <a:bodyPr/>
          <a:lstStyle/>
          <a:p>
            <a:fld id="{30F4FB8F-0B15-49EB-971A-9AA22C9A15BF}" type="datetime1">
              <a:rPr lang="de-DE" sz="4000">
                <a:solidFill>
                  <a:schemeClr val="bg1"/>
                </a:solidFill>
              </a:rPr>
              <a:t>14.09.2021</a:t>
            </a:fld>
            <a:endParaRPr lang="de-DE" sz="4000" dirty="0">
              <a:solidFill>
                <a:schemeClr val="bg1"/>
              </a:solidFill>
            </a:endParaRPr>
          </a:p>
        </p:txBody>
      </p:sp>
      <p:sp>
        <p:nvSpPr>
          <p:cNvPr id="16" name="Fußzeilenplatzhalter 3">
            <a:extLst>
              <a:ext uri="{FF2B5EF4-FFF2-40B4-BE49-F238E27FC236}">
                <a16:creationId xmlns:a16="http://schemas.microsoft.com/office/drawing/2014/main" id="{D38C1846-9A04-45E8-BCB3-7DBDBBF66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01508" y="40982538"/>
            <a:ext cx="18997122" cy="1230508"/>
          </a:xfrm>
        </p:spPr>
        <p:txBody>
          <a:bodyPr/>
          <a:lstStyle/>
          <a:p>
            <a:r>
              <a:rPr lang="de-DE" sz="4000" dirty="0">
                <a:solidFill>
                  <a:schemeClr val="bg1"/>
                </a:solidFill>
              </a:rPr>
              <a:t>Hochschule Coburg</a:t>
            </a:r>
            <a:br>
              <a:rPr lang="de-DE" sz="4000" dirty="0">
                <a:solidFill>
                  <a:schemeClr val="bg1"/>
                </a:solidFill>
              </a:rPr>
            </a:br>
            <a:r>
              <a:rPr lang="de-DE" sz="4000" dirty="0">
                <a:solidFill>
                  <a:schemeClr val="bg1"/>
                </a:solidFill>
              </a:rPr>
              <a:t>Contact: valerie.segatz@stud.hs-coburg.de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FC1A9967-4585-430B-834D-C8ED6BCDA8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9591" y="0"/>
            <a:ext cx="7585622" cy="4393339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D451262E-EA6E-4589-8BA5-0537954FA263}"/>
              </a:ext>
            </a:extLst>
          </p:cNvPr>
          <p:cNvSpPr/>
          <p:nvPr/>
        </p:nvSpPr>
        <p:spPr>
          <a:xfrm>
            <a:off x="4431745" y="5560122"/>
            <a:ext cx="25596933" cy="75608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7000" b="1" dirty="0">
                <a:solidFill>
                  <a:schemeClr val="bg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Evaluation of </a:t>
            </a:r>
            <a:r>
              <a:rPr lang="de-DE" sz="7000" b="1" dirty="0" err="1">
                <a:solidFill>
                  <a:schemeClr val="bg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analytical</a:t>
            </a:r>
            <a:r>
              <a:rPr lang="de-DE" sz="7000" b="1" dirty="0">
                <a:solidFill>
                  <a:schemeClr val="bg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de-DE" sz="7000" b="1" dirty="0" err="1">
                <a:solidFill>
                  <a:schemeClr val="bg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methods</a:t>
            </a:r>
            <a:r>
              <a:rPr lang="de-DE" sz="7000" b="1" dirty="0">
                <a:solidFill>
                  <a:schemeClr val="bg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de-DE" sz="7000" b="1" dirty="0" err="1">
                <a:solidFill>
                  <a:schemeClr val="bg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to</a:t>
            </a:r>
            <a:r>
              <a:rPr lang="de-DE" sz="7000" b="1" dirty="0">
                <a:solidFill>
                  <a:schemeClr val="bg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de-DE" sz="7000" b="1" dirty="0" err="1">
                <a:solidFill>
                  <a:schemeClr val="bg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determine</a:t>
            </a:r>
            <a:r>
              <a:rPr lang="de-DE" sz="7000" b="1" dirty="0">
                <a:solidFill>
                  <a:schemeClr val="bg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de-DE" sz="7000" b="1" dirty="0" err="1">
                <a:solidFill>
                  <a:schemeClr val="bg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regulatory</a:t>
            </a:r>
            <a:r>
              <a:rPr lang="de-DE" sz="7000" b="1" dirty="0">
                <a:solidFill>
                  <a:schemeClr val="bg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de-DE" sz="7000" b="1" dirty="0" err="1">
                <a:solidFill>
                  <a:schemeClr val="bg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compliance</a:t>
            </a:r>
            <a:r>
              <a:rPr lang="de-DE" sz="7000" b="1" dirty="0">
                <a:solidFill>
                  <a:schemeClr val="bg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 of </a:t>
            </a:r>
            <a:r>
              <a:rPr lang="de-DE" sz="7000" b="1" dirty="0" err="1">
                <a:solidFill>
                  <a:schemeClr val="bg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coffee</a:t>
            </a:r>
            <a:r>
              <a:rPr lang="de-DE" sz="7000" b="1" dirty="0">
                <a:solidFill>
                  <a:schemeClr val="bg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de-DE" sz="7000" b="1" dirty="0" err="1">
                <a:solidFill>
                  <a:schemeClr val="bg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leaf</a:t>
            </a:r>
            <a:r>
              <a:rPr lang="de-DE" sz="7000" b="1" dirty="0">
                <a:solidFill>
                  <a:schemeClr val="bg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de-DE" sz="7000" b="1" dirty="0" err="1">
                <a:solidFill>
                  <a:schemeClr val="bg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tea</a:t>
            </a:r>
            <a:endParaRPr lang="de-DE" sz="7000" b="1" dirty="0">
              <a:solidFill>
                <a:schemeClr val="bg1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endParaRPr lang="de-DE" sz="3000" dirty="0">
              <a:solidFill>
                <a:schemeClr val="tx1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de-DE" sz="3700" dirty="0">
                <a:solidFill>
                  <a:schemeClr val="tx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Valerie Segatz </a:t>
            </a:r>
            <a:r>
              <a:rPr lang="de-DE" sz="3700" baseline="30000" dirty="0">
                <a:solidFill>
                  <a:schemeClr val="tx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1,2</a:t>
            </a:r>
            <a:r>
              <a:rPr lang="de-DE" sz="3700" dirty="0">
                <a:solidFill>
                  <a:schemeClr val="tx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, Marc Steger </a:t>
            </a:r>
            <a:r>
              <a:rPr lang="de-DE" sz="3700" baseline="30000" dirty="0">
                <a:solidFill>
                  <a:schemeClr val="tx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3,4</a:t>
            </a:r>
            <a:r>
              <a:rPr lang="de-DE" sz="3700" dirty="0">
                <a:solidFill>
                  <a:schemeClr val="tx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, Patrik Blumenthal </a:t>
            </a:r>
            <a:r>
              <a:rPr lang="de-DE" sz="3700" baseline="30000" dirty="0">
                <a:solidFill>
                  <a:schemeClr val="tx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3,4</a:t>
            </a:r>
            <a:r>
              <a:rPr lang="de-DE" sz="3700" dirty="0">
                <a:solidFill>
                  <a:schemeClr val="tx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, Vera Gottstein </a:t>
            </a:r>
            <a:r>
              <a:rPr lang="de-DE" sz="3700" baseline="30000" dirty="0">
                <a:solidFill>
                  <a:schemeClr val="tx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1</a:t>
            </a:r>
            <a:r>
              <a:rPr lang="de-DE" sz="3700" dirty="0">
                <a:solidFill>
                  <a:schemeClr val="tx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, Marina </a:t>
            </a:r>
            <a:r>
              <a:rPr lang="de-DE" sz="3700" dirty="0" err="1">
                <a:solidFill>
                  <a:schemeClr val="tx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Rigling</a:t>
            </a:r>
            <a:r>
              <a:rPr lang="de-DE" sz="3700" dirty="0">
                <a:solidFill>
                  <a:schemeClr val="tx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de-DE" sz="3700" baseline="30000" dirty="0">
                <a:solidFill>
                  <a:schemeClr val="tx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4</a:t>
            </a:r>
            <a:r>
              <a:rPr lang="de-DE" sz="3700" dirty="0">
                <a:solidFill>
                  <a:schemeClr val="tx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, Steffen Schwarz </a:t>
            </a:r>
            <a:r>
              <a:rPr lang="de-DE" sz="3700" baseline="30000" dirty="0">
                <a:solidFill>
                  <a:schemeClr val="tx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3</a:t>
            </a:r>
            <a:r>
              <a:rPr lang="de-DE" sz="3700" dirty="0">
                <a:solidFill>
                  <a:schemeClr val="tx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de-DE" sz="3700" dirty="0" err="1">
                <a:solidFill>
                  <a:schemeClr val="tx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Yanyan</a:t>
            </a:r>
            <a:r>
              <a:rPr lang="de-DE" sz="3700" dirty="0">
                <a:solidFill>
                  <a:schemeClr val="tx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 Zhang </a:t>
            </a:r>
            <a:r>
              <a:rPr lang="de-DE" sz="3700" baseline="30000" dirty="0">
                <a:solidFill>
                  <a:schemeClr val="tx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4</a:t>
            </a:r>
            <a:r>
              <a:rPr lang="de-DE" sz="3700" dirty="0">
                <a:solidFill>
                  <a:schemeClr val="tx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, Dirk W. Lachenmeier </a:t>
            </a:r>
            <a:r>
              <a:rPr lang="de-DE" sz="3700" baseline="30000" dirty="0">
                <a:solidFill>
                  <a:schemeClr val="tx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1</a:t>
            </a:r>
          </a:p>
          <a:p>
            <a:pPr algn="ctr"/>
            <a:endParaRPr lang="de-DE" sz="3700" dirty="0">
              <a:solidFill>
                <a:schemeClr val="tx1"/>
              </a:solidFill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de-DE" sz="3700" baseline="30000" dirty="0">
                <a:solidFill>
                  <a:schemeClr val="tx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1</a:t>
            </a:r>
            <a:r>
              <a:rPr lang="de-DE" sz="3700" dirty="0">
                <a:solidFill>
                  <a:schemeClr val="tx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 Chemisches und Veterinäruntersuchungsamt (CVUA) Karlsruhe, Weissenburger </a:t>
            </a:r>
            <a:r>
              <a:rPr lang="de-DE" sz="3700" dirty="0" err="1">
                <a:solidFill>
                  <a:schemeClr val="tx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Strasse</a:t>
            </a:r>
            <a:r>
              <a:rPr lang="de-DE" sz="3700" dirty="0">
                <a:solidFill>
                  <a:schemeClr val="tx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 3, 76187 Karlsruhe, Germany</a:t>
            </a:r>
          </a:p>
          <a:p>
            <a:pPr algn="ctr"/>
            <a:r>
              <a:rPr lang="de-DE" sz="3700" baseline="30000" dirty="0">
                <a:solidFill>
                  <a:schemeClr val="tx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2</a:t>
            </a:r>
            <a:r>
              <a:rPr lang="de-DE" sz="3700" dirty="0">
                <a:solidFill>
                  <a:schemeClr val="tx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 Hochschule für angewandte Wissenschaften Coburg, Friedrich-</a:t>
            </a:r>
            <a:r>
              <a:rPr lang="de-DE" sz="3700" dirty="0" err="1">
                <a:solidFill>
                  <a:schemeClr val="tx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Streib</a:t>
            </a:r>
            <a:r>
              <a:rPr lang="de-DE" sz="3700" dirty="0">
                <a:solidFill>
                  <a:schemeClr val="tx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-</a:t>
            </a:r>
            <a:r>
              <a:rPr lang="de-DE" sz="3700" dirty="0" err="1">
                <a:solidFill>
                  <a:schemeClr val="tx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Strasse</a:t>
            </a:r>
            <a:r>
              <a:rPr lang="de-DE" sz="3700" dirty="0">
                <a:solidFill>
                  <a:schemeClr val="tx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 2, 96450 Coburg, Germany</a:t>
            </a:r>
          </a:p>
          <a:p>
            <a:pPr algn="ctr"/>
            <a:r>
              <a:rPr lang="de-DE" sz="3700" baseline="30000" dirty="0">
                <a:solidFill>
                  <a:schemeClr val="tx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3</a:t>
            </a:r>
            <a:r>
              <a:rPr lang="de-DE" sz="3700" dirty="0">
                <a:solidFill>
                  <a:schemeClr val="tx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 Coffee </a:t>
            </a:r>
            <a:r>
              <a:rPr lang="de-DE" sz="3700" dirty="0" err="1">
                <a:solidFill>
                  <a:schemeClr val="tx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Consulate</a:t>
            </a:r>
            <a:r>
              <a:rPr lang="de-DE" sz="3700" dirty="0">
                <a:solidFill>
                  <a:schemeClr val="tx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, Hans-Thoma-</a:t>
            </a:r>
            <a:r>
              <a:rPr lang="de-DE" sz="3700" dirty="0" err="1">
                <a:solidFill>
                  <a:schemeClr val="tx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Strasse</a:t>
            </a:r>
            <a:r>
              <a:rPr lang="de-DE" sz="3700" dirty="0">
                <a:solidFill>
                  <a:schemeClr val="tx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 20, 68163 Mannheim, Germany</a:t>
            </a:r>
          </a:p>
          <a:p>
            <a:pPr algn="ctr"/>
            <a:r>
              <a:rPr lang="de-DE" sz="3700" baseline="30000" dirty="0">
                <a:solidFill>
                  <a:schemeClr val="tx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4</a:t>
            </a:r>
            <a:r>
              <a:rPr lang="de-DE" sz="3700" dirty="0">
                <a:solidFill>
                  <a:schemeClr val="tx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 Department of </a:t>
            </a:r>
            <a:r>
              <a:rPr lang="de-DE" sz="3700" dirty="0" err="1">
                <a:solidFill>
                  <a:schemeClr val="tx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Flavor</a:t>
            </a:r>
            <a:r>
              <a:rPr lang="de-DE" sz="3700" dirty="0">
                <a:solidFill>
                  <a:schemeClr val="tx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 Chemistry, University of Hohenheim, </a:t>
            </a:r>
            <a:r>
              <a:rPr lang="de-DE" sz="3700" dirty="0" err="1">
                <a:solidFill>
                  <a:schemeClr val="tx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Fruwirthstr</a:t>
            </a:r>
            <a:r>
              <a:rPr lang="de-DE" sz="3700" dirty="0">
                <a:solidFill>
                  <a:schemeClr val="tx1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. 12, Verfügungsgebäude 221, 70599 Stuttgart, Germany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0152AED6-7449-48B1-8D62-8B276E02ACB9}"/>
              </a:ext>
            </a:extLst>
          </p:cNvPr>
          <p:cNvSpPr txBox="1"/>
          <p:nvPr/>
        </p:nvSpPr>
        <p:spPr>
          <a:xfrm>
            <a:off x="4431738" y="13301476"/>
            <a:ext cx="17524456" cy="83948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55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Introduction</a:t>
            </a:r>
            <a:endParaRPr lang="de-DE" sz="55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4000" b="1" dirty="0">
                <a:ea typeface="Calibri" panose="020F0502020204030204" pitchFamily="34" charset="0"/>
                <a:cs typeface="Times New Roman" panose="02020603050405020304" pitchFamily="18" charset="0"/>
              </a:rPr>
              <a:t>The leaves of the coffee plant (genus </a:t>
            </a:r>
            <a:r>
              <a:rPr lang="en-GB" sz="40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Coffea)</a:t>
            </a:r>
            <a:r>
              <a:rPr lang="en-GB" sz="4000" b="1" dirty="0">
                <a:ea typeface="Calibri" panose="020F0502020204030204" pitchFamily="34" charset="0"/>
                <a:cs typeface="Times New Roman" panose="02020603050405020304" pitchFamily="18" charset="0"/>
              </a:rPr>
              <a:t> are traditionally used in several countries worldwide to prepare tea-like beverages</a:t>
            </a:r>
            <a:r>
              <a:rPr lang="en-GB" sz="4000" dirty="0">
                <a:ea typeface="Calibri" panose="020F0502020204030204" pitchFamily="34" charset="0"/>
                <a:cs typeface="Times New Roman" panose="02020603050405020304" pitchFamily="18" charset="0"/>
              </a:rPr>
              <a:t> using aqueous infusion in hot water. Since 1 July 2020, the placing on the market of coffee leaf tea was authorized in the European Union (EU) under the framework of the novel food regulation [1]. The implementing regulation for coffee leaf tea established </a:t>
            </a:r>
            <a:r>
              <a:rPr lang="en-GB" sz="4000" b="1" dirty="0">
                <a:ea typeface="Calibri" panose="020F0502020204030204" pitchFamily="34" charset="0"/>
                <a:cs typeface="Times New Roman" panose="02020603050405020304" pitchFamily="18" charset="0"/>
              </a:rPr>
              <a:t>several conditions of use</a:t>
            </a:r>
            <a:r>
              <a:rPr lang="en-GB" sz="4000" dirty="0">
                <a:ea typeface="Calibri" panose="020F0502020204030204" pitchFamily="34" charset="0"/>
                <a:cs typeface="Times New Roman" panose="02020603050405020304" pitchFamily="18" charset="0"/>
              </a:rPr>
              <a:t>, including maximum amount of dried leaves per litre of water, a </a:t>
            </a:r>
            <a:r>
              <a:rPr lang="en-GB" sz="4000">
                <a:ea typeface="Calibri" panose="020F0502020204030204" pitchFamily="34" charset="0"/>
                <a:cs typeface="Times New Roman" panose="02020603050405020304" pitchFamily="18" charset="0"/>
              </a:rPr>
              <a:t>necessary </a:t>
            </a:r>
            <a:r>
              <a:rPr lang="en-GB" sz="4000" smtClean="0">
                <a:ea typeface="Calibri" panose="020F0502020204030204" pitchFamily="34" charset="0"/>
                <a:cs typeface="Times New Roman" panose="02020603050405020304" pitchFamily="18" charset="0"/>
              </a:rPr>
              <a:t>pasteurization </a:t>
            </a:r>
            <a:r>
              <a:rPr lang="en-GB" sz="4000" dirty="0">
                <a:ea typeface="Calibri" panose="020F0502020204030204" pitchFamily="34" charset="0"/>
                <a:cs typeface="Times New Roman" panose="02020603050405020304" pitchFamily="18" charset="0"/>
              </a:rPr>
              <a:t>step and several chemical requirements including maximum levels for chlorogenic acid, caffeine and epigallocatechin gallate. To date, there are </a:t>
            </a:r>
            <a:r>
              <a:rPr lang="en-GB" sz="4000" b="1" dirty="0">
                <a:ea typeface="Calibri" panose="020F0502020204030204" pitchFamily="34" charset="0"/>
                <a:cs typeface="Times New Roman" panose="02020603050405020304" pitchFamily="18" charset="0"/>
              </a:rPr>
              <a:t>no standard methods available to control these parameters</a:t>
            </a:r>
            <a:r>
              <a:rPr lang="en-GB" sz="4000" dirty="0">
                <a:ea typeface="Calibri" panose="020F0502020204030204" pitchFamily="34" charset="0"/>
                <a:cs typeface="Times New Roman" panose="02020603050405020304" pitchFamily="18" charset="0"/>
              </a:rPr>
              <a:t> to check the regulatory compliance of coffee leaf tea. </a:t>
            </a:r>
            <a:r>
              <a:rPr lang="en-US" sz="4000" b="0" i="0" dirty="0">
                <a:effectLst/>
                <a:cs typeface="Arial" panose="020B0604020202020204" pitchFamily="34" charset="0"/>
              </a:rPr>
              <a:t>In this presentation, we have for the first time </a:t>
            </a:r>
            <a:r>
              <a:rPr lang="en-US" sz="4000" b="1" i="0" dirty="0">
                <a:effectLst/>
                <a:cs typeface="Arial" panose="020B0604020202020204" pitchFamily="34" charset="0"/>
              </a:rPr>
              <a:t>evaluated standard methods for </a:t>
            </a:r>
            <a:r>
              <a:rPr lang="en-US" sz="4000" b="1" i="1" dirty="0">
                <a:effectLst/>
                <a:cs typeface="Arial" panose="020B0604020202020204" pitchFamily="34" charset="0"/>
              </a:rPr>
              <a:t>Camellia sinensis</a:t>
            </a:r>
            <a:r>
              <a:rPr lang="en-US" sz="4000" b="1" i="0" dirty="0">
                <a:effectLst/>
                <a:cs typeface="Arial" panose="020B0604020202020204" pitchFamily="34" charset="0"/>
              </a:rPr>
              <a:t> tea analysis for transferability to coffee leaf tea. </a:t>
            </a:r>
            <a:endParaRPr lang="de-DE" sz="4000" b="1" dirty="0">
              <a:cs typeface="Arial" panose="020B0604020202020204" pitchFamily="34" charset="0"/>
            </a:endParaRPr>
          </a:p>
        </p:txBody>
      </p: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A7887B1C-7599-47AA-BCB2-CD93F9419E48}"/>
              </a:ext>
            </a:extLst>
          </p:cNvPr>
          <p:cNvCxnSpPr>
            <a:cxnSpLocks/>
          </p:cNvCxnSpPr>
          <p:nvPr/>
        </p:nvCxnSpPr>
        <p:spPr>
          <a:xfrm>
            <a:off x="2763892" y="7720361"/>
            <a:ext cx="0" cy="6408712"/>
          </a:xfrm>
          <a:prstGeom prst="line">
            <a:avLst/>
          </a:prstGeom>
          <a:ln w="76200">
            <a:solidFill>
              <a:srgbClr val="C8DEF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1" name="Grafik 20" descr="Abzeichen mit einfarbiger Füllung">
            <a:extLst>
              <a:ext uri="{FF2B5EF4-FFF2-40B4-BE49-F238E27FC236}">
                <a16:creationId xmlns:a16="http://schemas.microsoft.com/office/drawing/2014/main" id="{06A9B37A-D17E-49EC-831F-16978CB031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407407" y="13600399"/>
            <a:ext cx="2712975" cy="2712975"/>
          </a:xfrm>
          <a:prstGeom prst="rect">
            <a:avLst/>
          </a:prstGeom>
        </p:spPr>
      </p:pic>
      <p:pic>
        <p:nvPicPr>
          <p:cNvPr id="22" name="Grafik 21" descr="Marke 1 mit einfarbiger Füllung">
            <a:extLst>
              <a:ext uri="{FF2B5EF4-FFF2-40B4-BE49-F238E27FC236}">
                <a16:creationId xmlns:a16="http://schemas.microsoft.com/office/drawing/2014/main" id="{5B16048C-11C8-460D-A5F6-05CFB66189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407408" y="5667125"/>
            <a:ext cx="2712975" cy="2712975"/>
          </a:xfrm>
          <a:prstGeom prst="rect">
            <a:avLst/>
          </a:prstGeom>
        </p:spPr>
      </p:pic>
      <p:pic>
        <p:nvPicPr>
          <p:cNvPr id="23" name="Grafik 22" descr="Marke 3 mit einfarbiger Füllung">
            <a:extLst>
              <a:ext uri="{FF2B5EF4-FFF2-40B4-BE49-F238E27FC236}">
                <a16:creationId xmlns:a16="http://schemas.microsoft.com/office/drawing/2014/main" id="{95B80EE6-0011-4335-A282-9C7ED7F01B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377962" y="22222506"/>
            <a:ext cx="2712976" cy="2712976"/>
          </a:xfrm>
          <a:prstGeom prst="rect">
            <a:avLst/>
          </a:prstGeom>
        </p:spPr>
      </p:pic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8CE1F534-F31F-4963-8953-DB9B85045FEE}"/>
              </a:ext>
            </a:extLst>
          </p:cNvPr>
          <p:cNvCxnSpPr>
            <a:cxnSpLocks/>
          </p:cNvCxnSpPr>
          <p:nvPr/>
        </p:nvCxnSpPr>
        <p:spPr>
          <a:xfrm flipH="1">
            <a:off x="2734450" y="15669778"/>
            <a:ext cx="29442" cy="7100255"/>
          </a:xfrm>
          <a:prstGeom prst="line">
            <a:avLst/>
          </a:prstGeom>
          <a:ln w="76200">
            <a:solidFill>
              <a:srgbClr val="C8DE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>
            <a:extLst>
              <a:ext uri="{FF2B5EF4-FFF2-40B4-BE49-F238E27FC236}">
                <a16:creationId xmlns:a16="http://schemas.microsoft.com/office/drawing/2014/main" id="{DD03B037-0C6C-44B0-98E8-6123E630EDC1}"/>
              </a:ext>
            </a:extLst>
          </p:cNvPr>
          <p:cNvSpPr txBox="1"/>
          <p:nvPr/>
        </p:nvSpPr>
        <p:spPr>
          <a:xfrm>
            <a:off x="4436849" y="21788189"/>
            <a:ext cx="17669172" cy="102415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5500" b="1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Methods</a:t>
            </a:r>
            <a:endParaRPr lang="de-DE" sz="55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4000" dirty="0">
                <a:ea typeface="Calibri" panose="020F0502020204030204" pitchFamily="34" charset="0"/>
                <a:cs typeface="Times New Roman" panose="02020603050405020304" pitchFamily="18" charset="0"/>
              </a:rPr>
              <a:t>The coffee leaf samples contained two </a:t>
            </a:r>
            <a:r>
              <a:rPr lang="en-GB" sz="4000" i="1" dirty="0">
                <a:ea typeface="Calibri" panose="020F0502020204030204" pitchFamily="34" charset="0"/>
                <a:cs typeface="Times New Roman" panose="02020603050405020304" pitchFamily="18" charset="0"/>
              </a:rPr>
              <a:t>Coffea arabica</a:t>
            </a:r>
            <a:r>
              <a:rPr lang="en-GB" sz="4000" dirty="0">
                <a:ea typeface="Calibri" panose="020F0502020204030204" pitchFamily="34" charset="0"/>
                <a:cs typeface="Times New Roman" panose="02020603050405020304" pitchFamily="18" charset="0"/>
              </a:rPr>
              <a:t> and two </a:t>
            </a:r>
            <a:r>
              <a:rPr lang="en-GB" sz="4000" i="1" dirty="0">
                <a:ea typeface="Calibri" panose="020F0502020204030204" pitchFamily="34" charset="0"/>
                <a:cs typeface="Times New Roman" panose="02020603050405020304" pitchFamily="18" charset="0"/>
              </a:rPr>
              <a:t>C. canephora </a:t>
            </a:r>
            <a:r>
              <a:rPr lang="en-GB" sz="4000" dirty="0">
                <a:ea typeface="Calibri" panose="020F0502020204030204" pitchFamily="34" charset="0"/>
                <a:cs typeface="Times New Roman" panose="02020603050405020304" pitchFamily="18" charset="0"/>
              </a:rPr>
              <a:t>varieties, which were dried and processed using various methods. In order to assure the homogeneity of the samples, each one of them was granulated to a size at which they could pass a sieve with a pore size of 500 µm. The following methods were applied: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GB" sz="4000" b="1" dirty="0">
                <a:ea typeface="Calibri" panose="020F0502020204030204" pitchFamily="34" charset="0"/>
                <a:cs typeface="Times New Roman" panose="02020603050405020304" pitchFamily="18" charset="0"/>
              </a:rPr>
              <a:t>ISO 14502-1:2005-03 </a:t>
            </a:r>
            <a:r>
              <a:rPr lang="en-GB" sz="4000" dirty="0">
                <a:ea typeface="Calibri" panose="020F0502020204030204" pitchFamily="34" charset="0"/>
                <a:cs typeface="Times New Roman" panose="02020603050405020304" pitchFamily="18" charset="0"/>
              </a:rPr>
              <a:t>[2], which is generally applied to </a:t>
            </a:r>
            <a:r>
              <a:rPr lang="en-GB" sz="4000" b="1" dirty="0">
                <a:ea typeface="Calibri" panose="020F0502020204030204" pitchFamily="34" charset="0"/>
                <a:cs typeface="Times New Roman" panose="02020603050405020304" pitchFamily="18" charset="0"/>
              </a:rPr>
              <a:t>determine the total polyphenols</a:t>
            </a:r>
            <a:r>
              <a:rPr lang="en-GB" sz="4000" dirty="0">
                <a:ea typeface="Calibri" panose="020F0502020204030204" pitchFamily="34" charset="0"/>
                <a:cs typeface="Times New Roman" panose="02020603050405020304" pitchFamily="18" charset="0"/>
              </a:rPr>
              <a:t> in green and black tea, based on a colorimetric method using </a:t>
            </a:r>
            <a:r>
              <a:rPr lang="en-GB" sz="4000" dirty="0" err="1">
                <a:ea typeface="Calibri" panose="020F0502020204030204" pitchFamily="34" charset="0"/>
                <a:cs typeface="Times New Roman" panose="02020603050405020304" pitchFamily="18" charset="0"/>
              </a:rPr>
              <a:t>Folin-Ciocalteu</a:t>
            </a:r>
            <a:r>
              <a:rPr lang="en-GB" sz="4000" dirty="0">
                <a:ea typeface="Calibri" panose="020F0502020204030204" pitchFamily="34" charset="0"/>
                <a:cs typeface="Times New Roman" panose="02020603050405020304" pitchFamily="18" charset="0"/>
              </a:rPr>
              <a:t> reagent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GB" sz="4000" b="1" dirty="0">
                <a:ea typeface="Calibri" panose="020F0502020204030204" pitchFamily="34" charset="0"/>
                <a:cs typeface="Times New Roman" panose="02020603050405020304" pitchFamily="18" charset="0"/>
              </a:rPr>
              <a:t>ISO 14502-2:2007-12 </a:t>
            </a:r>
            <a:r>
              <a:rPr lang="en-GB" sz="4000" dirty="0">
                <a:ea typeface="Calibri" panose="020F0502020204030204" pitchFamily="34" charset="0"/>
                <a:cs typeface="Times New Roman" panose="02020603050405020304" pitchFamily="18" charset="0"/>
              </a:rPr>
              <a:t>[3], which is used </a:t>
            </a:r>
            <a:r>
              <a:rPr lang="en-GB" sz="4000" b="1" dirty="0">
                <a:ea typeface="Calibri" panose="020F0502020204030204" pitchFamily="34" charset="0"/>
                <a:cs typeface="Times New Roman" panose="02020603050405020304" pitchFamily="18" charset="0"/>
              </a:rPr>
              <a:t>to ascertain the content of catechins and other characteristic substances including caffeine </a:t>
            </a:r>
            <a:r>
              <a:rPr lang="en-GB" sz="4000" dirty="0">
                <a:ea typeface="Calibri" panose="020F0502020204030204" pitchFamily="34" charset="0"/>
                <a:cs typeface="Times New Roman" panose="02020603050405020304" pitchFamily="18" charset="0"/>
              </a:rPr>
              <a:t>in green tea, utilizing high-performance liquid chromatography. Both methods contain an extraction method, using 70% methanol, preheated to a temperature of 70°C.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GB" sz="4000" dirty="0">
                <a:ea typeface="Calibri" panose="020F0502020204030204" pitchFamily="34" charset="0"/>
                <a:cs typeface="Times New Roman" panose="02020603050405020304" pitchFamily="18" charset="0"/>
              </a:rPr>
              <a:t>Regarding pasteurization, an experiment was conducted in which the temperature of brewed coffee leaf tea was constantly recorded, after being poured into a cup as well as a tea pot [4].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GB" sz="4000" dirty="0">
                <a:ea typeface="Calibri" panose="020F0502020204030204" pitchFamily="34" charset="0"/>
                <a:cs typeface="Times New Roman" panose="02020603050405020304" pitchFamily="18" charset="0"/>
              </a:rPr>
              <a:t>Nuclear magnetic resonance (NMR) spectroscopy methods for coffee analysis [5]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7927EFB1-1341-4DEF-B1CF-9F2146F655EA}"/>
              </a:ext>
            </a:extLst>
          </p:cNvPr>
          <p:cNvSpPr/>
          <p:nvPr/>
        </p:nvSpPr>
        <p:spPr>
          <a:xfrm>
            <a:off x="1072465" y="32275089"/>
            <a:ext cx="29154479" cy="5328756"/>
          </a:xfrm>
          <a:prstGeom prst="rect">
            <a:avLst/>
          </a:prstGeom>
          <a:solidFill>
            <a:srgbClr val="A6CB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5D899E57-8005-493A-BF99-24957D2880E9}"/>
              </a:ext>
            </a:extLst>
          </p:cNvPr>
          <p:cNvSpPr txBox="1"/>
          <p:nvPr/>
        </p:nvSpPr>
        <p:spPr>
          <a:xfrm>
            <a:off x="4431738" y="32209483"/>
            <a:ext cx="17674280" cy="5932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5500" b="1" dirty="0" err="1">
                <a:solidFill>
                  <a:schemeClr val="bg1"/>
                </a:solidFill>
                <a:latin typeface="Calibri (Textkörper)"/>
                <a:ea typeface="Calibri" panose="020F0502020204030204" pitchFamily="34" charset="0"/>
                <a:cs typeface="Times New Roman" panose="02020603050405020304" pitchFamily="18" charset="0"/>
              </a:rPr>
              <a:t>Results</a:t>
            </a:r>
            <a:endParaRPr lang="de-DE" sz="5500" b="1" dirty="0">
              <a:solidFill>
                <a:schemeClr val="bg1"/>
              </a:solidFill>
              <a:latin typeface="Calibri (Textkörper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b="1" i="0" dirty="0">
                <a:solidFill>
                  <a:srgbClr val="222222"/>
                </a:solidFill>
                <a:effectLst/>
                <a:latin typeface="Calibri (Textkörper)"/>
              </a:rPr>
              <a:t>The results showed that the methods for polyphenol and catechin analysis could be transferred without modifications</a:t>
            </a:r>
            <a:r>
              <a:rPr lang="en-US" sz="4000" b="0" i="0" dirty="0">
                <a:solidFill>
                  <a:srgbClr val="222222"/>
                </a:solidFill>
                <a:effectLst/>
                <a:latin typeface="Calibri (Textkörper)"/>
              </a:rPr>
              <a:t> to coffee leaf tea. The only difference found was a much lower content of some catechins in coffee leaf tea compared to </a:t>
            </a:r>
            <a:r>
              <a:rPr lang="en-US" sz="4000" b="0" i="1" dirty="0">
                <a:solidFill>
                  <a:srgbClr val="222222"/>
                </a:solidFill>
                <a:effectLst/>
                <a:latin typeface="Calibri (Textkörper)"/>
              </a:rPr>
              <a:t>Camellia sinensis</a:t>
            </a:r>
            <a:r>
              <a:rPr lang="en-US" sz="4000" b="0" i="0" dirty="0">
                <a:solidFill>
                  <a:srgbClr val="222222"/>
                </a:solidFill>
                <a:effectLst/>
                <a:latin typeface="Calibri (Textkörper)"/>
              </a:rPr>
              <a:t> tea, but the </a:t>
            </a:r>
            <a:r>
              <a:rPr lang="en-US" sz="4000" b="1" i="0" dirty="0">
                <a:solidFill>
                  <a:srgbClr val="222222"/>
                </a:solidFill>
                <a:effectLst/>
                <a:latin typeface="Calibri (Textkörper)"/>
              </a:rPr>
              <a:t>methods were clearly applicable to be used to control the EU’s maximum limits for coffee leaf tea</a:t>
            </a:r>
            <a:r>
              <a:rPr lang="en-US" sz="4000" b="0" i="0" dirty="0">
                <a:solidFill>
                  <a:srgbClr val="222222"/>
                </a:solidFill>
                <a:effectLst/>
                <a:latin typeface="Calibri (Textkörper)"/>
              </a:rPr>
              <a:t>. Furthermore, standard European tea brewing methods using 90-95°C hot water will ensure the EU’s necessary pasteurization conditions (at least 71°C for 15 seconds).</a:t>
            </a:r>
            <a:endParaRPr lang="de-DE" sz="4000" dirty="0">
              <a:latin typeface="Calibri (Textkörper)"/>
            </a:endParaRP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01D3F5D9-6E47-4225-AFD6-749A3939CEF3}"/>
              </a:ext>
            </a:extLst>
          </p:cNvPr>
          <p:cNvSpPr/>
          <p:nvPr/>
        </p:nvSpPr>
        <p:spPr>
          <a:xfrm>
            <a:off x="1096046" y="37700353"/>
            <a:ext cx="29179167" cy="2999671"/>
          </a:xfrm>
          <a:prstGeom prst="rect">
            <a:avLst/>
          </a:prstGeom>
          <a:solidFill>
            <a:srgbClr val="D9D2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6DAEC110-E0C8-49B1-91B3-318108BAC052}"/>
              </a:ext>
            </a:extLst>
          </p:cNvPr>
          <p:cNvSpPr txBox="1"/>
          <p:nvPr/>
        </p:nvSpPr>
        <p:spPr>
          <a:xfrm>
            <a:off x="1407407" y="37712644"/>
            <a:ext cx="28621271" cy="27002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4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Literature</a:t>
            </a:r>
            <a:endParaRPr lang="de-DE" sz="4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de-DE" sz="2100" b="0" i="0" u="none" strike="noStrike" baseline="0" dirty="0"/>
              <a:t>[1]	</a:t>
            </a:r>
            <a:r>
              <a:rPr lang="en-US" sz="2100" i="1" dirty="0"/>
              <a:t>Commission Implementing Regulation (EU) 2020/917. Off. J. </a:t>
            </a:r>
            <a:r>
              <a:rPr lang="en-US" sz="2100" i="1" dirty="0" err="1"/>
              <a:t>Europ</a:t>
            </a:r>
            <a:r>
              <a:rPr lang="en-US" sz="2100" i="1" dirty="0"/>
              <a:t>. Union 2020; L209, p. 10. </a:t>
            </a:r>
          </a:p>
          <a:p>
            <a:pPr lvl="1"/>
            <a:r>
              <a:rPr lang="de-DE" sz="2100" b="0" i="0" u="none" strike="noStrike" baseline="0" dirty="0"/>
              <a:t>[2]	</a:t>
            </a:r>
            <a:r>
              <a:rPr lang="de-DE" sz="2100" dirty="0"/>
              <a:t>ISO 14502-1:2005-03. </a:t>
            </a:r>
            <a:r>
              <a:rPr lang="en-US" sz="2100" dirty="0"/>
              <a:t>Determination of substances characteristic of green and black tea - Part 1: Content of total polyphenols in tea - Colorimetric method using </a:t>
            </a:r>
            <a:r>
              <a:rPr lang="en-US" sz="2100" dirty="0" err="1"/>
              <a:t>Folin-Ciocalteu</a:t>
            </a:r>
            <a:r>
              <a:rPr lang="en-US" sz="2100" dirty="0"/>
              <a:t> reagent</a:t>
            </a:r>
            <a:endParaRPr lang="de-DE" sz="2100" dirty="0"/>
          </a:p>
          <a:p>
            <a:pPr lvl="1"/>
            <a:r>
              <a:rPr lang="de-DE" sz="2100" b="0" i="0" u="none" strike="noStrike" baseline="0" dirty="0"/>
              <a:t>[3]	</a:t>
            </a:r>
            <a:r>
              <a:rPr lang="de-DE" sz="2100" dirty="0"/>
              <a:t>DIN ISO 14502-2:2007-12. </a:t>
            </a:r>
            <a:r>
              <a:rPr lang="en-US" sz="2100" dirty="0"/>
              <a:t>Determination of substances characteristic of green and black tea - Part 2: Content of </a:t>
            </a:r>
            <a:r>
              <a:rPr lang="en-US" sz="2100" dirty="0" err="1"/>
              <a:t>catechins</a:t>
            </a:r>
            <a:r>
              <a:rPr lang="en-US" sz="2100" dirty="0"/>
              <a:t> in green tea - Method using high-performance liquid chromatography (ISO 14502-2:2005 + Corrigendum 1:2006)</a:t>
            </a:r>
          </a:p>
          <a:p>
            <a:pPr marR="0" algn="l" rtl="0"/>
            <a:r>
              <a:rPr lang="de-DE" sz="2100" b="0" i="0" u="none" strike="noStrike" baseline="0" dirty="0"/>
              <a:t>	[4]	T. Langer, G. Winkler, and D. W. Lachenmeier. Untersuchungen zum Abkühlverhalten von Heißgetränken vor </a:t>
            </a:r>
            <a:r>
              <a:rPr lang="de-DE" sz="2100" dirty="0"/>
              <a:t>d</a:t>
            </a:r>
            <a:r>
              <a:rPr lang="de-DE" sz="2100" b="0" i="0" u="none" strike="noStrike" baseline="0" dirty="0"/>
              <a:t>em Hintergrund des </a:t>
            </a:r>
            <a:r>
              <a:rPr lang="de-DE" sz="2100" dirty="0"/>
              <a:t>t</a:t>
            </a:r>
            <a:r>
              <a:rPr lang="de-DE" sz="2100" b="0" i="0" u="none" strike="noStrike" baseline="0" dirty="0"/>
              <a:t>emperaturbedingten Krebsrisikos. </a:t>
            </a:r>
            <a:r>
              <a:rPr lang="de-DE" sz="2100" b="0" i="1" u="none" strike="noStrike" baseline="0" dirty="0"/>
              <a:t>Deutsche Lebensmittel-Rundschau</a:t>
            </a:r>
            <a:r>
              <a:rPr lang="de-DE" sz="2100" b="0" i="0" u="none" strike="noStrike" baseline="0" dirty="0"/>
              <a:t> </a:t>
            </a:r>
            <a:r>
              <a:rPr lang="de-DE" sz="2100" b="1" i="0" u="none" strike="noStrike" baseline="0" dirty="0"/>
              <a:t>2018</a:t>
            </a:r>
            <a:r>
              <a:rPr lang="de-DE" sz="2100" b="0" i="0" u="none" strike="noStrike" baseline="0" dirty="0"/>
              <a:t>, 114(7), 307-314. </a:t>
            </a:r>
            <a:r>
              <a:rPr lang="de-DE" sz="2100" b="0" i="0" u="none" strike="noStrike" baseline="0" dirty="0" err="1"/>
              <a:t>doi</a:t>
            </a:r>
            <a:r>
              <a:rPr lang="de-DE" sz="2100" b="0" i="0" u="none" strike="noStrike" baseline="0" dirty="0"/>
              <a:t>: 	10.5281/zenodo.1402983.</a:t>
            </a:r>
          </a:p>
          <a:p>
            <a:pPr marR="0" algn="l" rtl="0"/>
            <a:r>
              <a:rPr lang="de-DE" sz="2100" dirty="0">
                <a:ea typeface="Calibri" panose="020F0502020204030204" pitchFamily="34" charset="0"/>
                <a:cs typeface="Times New Roman" panose="02020603050405020304" pitchFamily="18" charset="0"/>
              </a:rPr>
              <a:t>	[5] 	Claassen, L.; Rinderknecht, M.; </a:t>
            </a:r>
            <a:r>
              <a:rPr lang="de-DE" sz="2100" dirty="0" err="1">
                <a:ea typeface="Calibri" panose="020F0502020204030204" pitchFamily="34" charset="0"/>
                <a:cs typeface="Times New Roman" panose="02020603050405020304" pitchFamily="18" charset="0"/>
              </a:rPr>
              <a:t>Porth</a:t>
            </a:r>
            <a:r>
              <a:rPr lang="de-DE" sz="2100" dirty="0">
                <a:ea typeface="Calibri" panose="020F0502020204030204" pitchFamily="34" charset="0"/>
                <a:cs typeface="Times New Roman" panose="02020603050405020304" pitchFamily="18" charset="0"/>
              </a:rPr>
              <a:t>, T.; </a:t>
            </a:r>
            <a:r>
              <a:rPr lang="de-DE" sz="2100" dirty="0" err="1">
                <a:ea typeface="Calibri" panose="020F0502020204030204" pitchFamily="34" charset="0"/>
                <a:cs typeface="Times New Roman" panose="02020603050405020304" pitchFamily="18" charset="0"/>
              </a:rPr>
              <a:t>Röhnisch</a:t>
            </a:r>
            <a:r>
              <a:rPr lang="de-DE" sz="2100" dirty="0">
                <a:ea typeface="Calibri" panose="020F0502020204030204" pitchFamily="34" charset="0"/>
                <a:cs typeface="Times New Roman" panose="02020603050405020304" pitchFamily="18" charset="0"/>
              </a:rPr>
              <a:t>, J.; Seren, H.Y.; Scharinger, A.; Gottstein, V.; Noack, D.; Schwarz, S.; Winkler, G.; Lachenmeier, D.W. Cold </a:t>
            </a:r>
            <a:r>
              <a:rPr lang="de-DE" sz="2100" dirty="0" err="1">
                <a:ea typeface="Calibri" panose="020F0502020204030204" pitchFamily="34" charset="0"/>
                <a:cs typeface="Times New Roman" panose="02020603050405020304" pitchFamily="18" charset="0"/>
              </a:rPr>
              <a:t>Brew</a:t>
            </a:r>
            <a:r>
              <a:rPr lang="de-DE" sz="2100" dirty="0">
                <a:ea typeface="Calibri" panose="020F0502020204030204" pitchFamily="34" charset="0"/>
                <a:cs typeface="Times New Roman" panose="02020603050405020304" pitchFamily="18" charset="0"/>
              </a:rPr>
              <a:t> Coffee—Pilot Studies on Definition, </a:t>
            </a:r>
            <a:r>
              <a:rPr lang="de-DE" sz="2100" dirty="0" err="1">
                <a:ea typeface="Calibri" panose="020F0502020204030204" pitchFamily="34" charset="0"/>
                <a:cs typeface="Times New Roman" panose="02020603050405020304" pitchFamily="18" charset="0"/>
              </a:rPr>
              <a:t>Extraction</a:t>
            </a:r>
            <a:r>
              <a:rPr lang="de-DE" sz="2100" dirty="0">
                <a:ea typeface="Calibri" panose="020F0502020204030204" pitchFamily="34" charset="0"/>
                <a:cs typeface="Times New Roman" panose="02020603050405020304" pitchFamily="18" charset="0"/>
              </a:rPr>
              <a:t>, Consumer Preference, Chemical </a:t>
            </a:r>
            <a:r>
              <a:rPr lang="de-DE" sz="2100" dirty="0" err="1">
                <a:ea typeface="Calibri" panose="020F0502020204030204" pitchFamily="34" charset="0"/>
                <a:cs typeface="Times New Roman" panose="02020603050405020304" pitchFamily="18" charset="0"/>
              </a:rPr>
              <a:t>Characterization</a:t>
            </a:r>
            <a:r>
              <a:rPr lang="de-DE" sz="2100" dirty="0">
                <a:ea typeface="Calibri" panose="020F0502020204030204" pitchFamily="34" charset="0"/>
                <a:cs typeface="Times New Roman" panose="02020603050405020304" pitchFamily="18" charset="0"/>
              </a:rPr>
              <a:t> 		and Microbiological Hazards. Foods 2021, 10, 865. https://doi.org/10.3390/foods10040865</a:t>
            </a:r>
            <a:endParaRPr lang="de-DE" sz="21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" name="Grafik 29" descr="Marke 4 mit einfarbiger Füllung">
            <a:extLst>
              <a:ext uri="{FF2B5EF4-FFF2-40B4-BE49-F238E27FC236}">
                <a16:creationId xmlns:a16="http://schemas.microsoft.com/office/drawing/2014/main" id="{B3F43355-0E48-40B4-AB13-C7039A9F809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407406" y="32265048"/>
            <a:ext cx="2712976" cy="2712976"/>
          </a:xfrm>
          <a:prstGeom prst="rect">
            <a:avLst/>
          </a:prstGeom>
        </p:spPr>
      </p:pic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114D4E44-CE76-457A-9108-EFB69E5A09EB}"/>
              </a:ext>
            </a:extLst>
          </p:cNvPr>
          <p:cNvCxnSpPr>
            <a:cxnSpLocks/>
          </p:cNvCxnSpPr>
          <p:nvPr/>
        </p:nvCxnSpPr>
        <p:spPr>
          <a:xfrm>
            <a:off x="2763892" y="24310738"/>
            <a:ext cx="0" cy="8247291"/>
          </a:xfrm>
          <a:prstGeom prst="line">
            <a:avLst/>
          </a:prstGeom>
          <a:ln w="76200">
            <a:solidFill>
              <a:srgbClr val="C8DE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Grafik 31" descr="Tee mit einfarbiger Füllung">
            <a:extLst>
              <a:ext uri="{FF2B5EF4-FFF2-40B4-BE49-F238E27FC236}">
                <a16:creationId xmlns:a16="http://schemas.microsoft.com/office/drawing/2014/main" id="{43D70CD2-ABF8-4981-96A3-E9805A60BA5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22296997" y="13850572"/>
            <a:ext cx="7527978" cy="7527978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550BB04A-62E6-4AB0-A339-B049F49235D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21" y="586980"/>
            <a:ext cx="8966479" cy="161512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E0D98AB9-8C94-4119-A9CF-A152A987E12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99" y="40821734"/>
            <a:ext cx="5762339" cy="234239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8C99E73-5F5F-47AD-9FF2-A10E3B20B62E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6501521" y="707895"/>
            <a:ext cx="5400675" cy="1400175"/>
          </a:xfrm>
          <a:prstGeom prst="rect">
            <a:avLst/>
          </a:prstGeom>
        </p:spPr>
      </p:pic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9A7CF872-636E-4843-9646-5CE6D99AFE58}"/>
              </a:ext>
            </a:extLst>
          </p:cNvPr>
          <p:cNvGrpSpPr/>
          <p:nvPr/>
        </p:nvGrpSpPr>
        <p:grpSpPr>
          <a:xfrm>
            <a:off x="16798724" y="2381334"/>
            <a:ext cx="5086350" cy="2453785"/>
            <a:chOff x="16154400" y="2651745"/>
            <a:chExt cx="5086350" cy="2453785"/>
          </a:xfrm>
        </p:grpSpPr>
        <p:sp>
          <p:nvSpPr>
            <p:cNvPr id="41" name="Rechteck 40">
              <a:extLst>
                <a:ext uri="{FF2B5EF4-FFF2-40B4-BE49-F238E27FC236}">
                  <a16:creationId xmlns:a16="http://schemas.microsoft.com/office/drawing/2014/main" id="{D5EE842D-64B3-4AA3-BAC4-BEC3162C93C1}"/>
                </a:ext>
              </a:extLst>
            </p:cNvPr>
            <p:cNvSpPr/>
            <p:nvPr/>
          </p:nvSpPr>
          <p:spPr>
            <a:xfrm>
              <a:off x="16154400" y="2651745"/>
              <a:ext cx="5086350" cy="245378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756AC046-51FE-4CFE-8C35-E7BD205D8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p:blipFill>
          <p:spPr>
            <a:xfrm>
              <a:off x="16501521" y="2747135"/>
              <a:ext cx="4314825" cy="2124075"/>
            </a:xfrm>
            <a:prstGeom prst="rect">
              <a:avLst/>
            </a:prstGeom>
          </p:spPr>
        </p:pic>
      </p:grpSp>
      <p:pic>
        <p:nvPicPr>
          <p:cNvPr id="44" name="Grafik 43">
            <a:extLst>
              <a:ext uri="{FF2B5EF4-FFF2-40B4-BE49-F238E27FC236}">
                <a16:creationId xmlns:a16="http://schemas.microsoft.com/office/drawing/2014/main" id="{48695D81-A4BF-4257-BD56-0CD536F4818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2296997" y="22256190"/>
            <a:ext cx="7606464" cy="5067806"/>
          </a:xfrm>
          <a:prstGeom prst="rect">
            <a:avLst/>
          </a:prstGeom>
        </p:spPr>
      </p:pic>
      <p:pic>
        <p:nvPicPr>
          <p:cNvPr id="38" name="Bild 1">
            <a:extLst>
              <a:ext uri="{FF2B5EF4-FFF2-40B4-BE49-F238E27FC236}">
                <a16:creationId xmlns:a16="http://schemas.microsoft.com/office/drawing/2014/main" id="{76BE52A3-D025-46D7-BB9E-DDC64A698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6997" y="27674822"/>
            <a:ext cx="7606462" cy="4505923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a14" a14:legacySpreadsheetColorIndex="9"/>
          </a:solidFill>
          <a:ln w="9525">
            <a:solidFill>
              <a:srgbClr xmlns:mc="http://schemas.openxmlformats.org/markup-compatibility/2006" xmlns:a14="http://schemas.microsoft.com/office/drawing/2010/main" val="000000" mc:Ignorable="a14" a14:legacySpreadsheetColorIndex="64"/>
            </a:solidFill>
            <a:prstDash val="solid"/>
            <a:miter lim="800000"/>
            <a:headEnd/>
            <a:tailEnd/>
          </a:ln>
        </p:spPr>
      </p:pic>
      <p:graphicFrame>
        <p:nvGraphicFramePr>
          <p:cNvPr id="39" name="Diagramm 38">
            <a:extLst>
              <a:ext uri="{FF2B5EF4-FFF2-40B4-BE49-F238E27FC236}">
                <a16:creationId xmlns:a16="http://schemas.microsoft.com/office/drawing/2014/main" id="{E7006478-C492-40AC-852E-1A38EBBBEB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9789407"/>
              </p:ext>
            </p:extLst>
          </p:nvPr>
        </p:nvGraphicFramePr>
        <p:xfrm>
          <a:off x="22296997" y="32558029"/>
          <a:ext cx="7606464" cy="4671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</p:spTree>
    <p:extLst>
      <p:ext uri="{BB962C8B-B14F-4D97-AF65-F5344CB8AC3E}">
        <p14:creationId xmlns:p14="http://schemas.microsoft.com/office/powerpoint/2010/main" val="2247859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00_Musterfolien</Template>
  <TotalTime>0</TotalTime>
  <Words>789</Words>
  <Application>Microsoft Office PowerPoint</Application>
  <PresentationFormat>Benutzerdefiniert</PresentationFormat>
  <Paragraphs>29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(Textkörper)</vt:lpstr>
      <vt:lpstr>Calibri Light</vt:lpstr>
      <vt:lpstr>Tahoma</vt:lpstr>
      <vt:lpstr>Times New Roman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val0854s</dc:creator>
  <cp:lastModifiedBy>Lachenmeier, Dirk (CVUA-KA)</cp:lastModifiedBy>
  <cp:revision>27</cp:revision>
  <dcterms:created xsi:type="dcterms:W3CDTF">2021-08-30T09:22:11Z</dcterms:created>
  <dcterms:modified xsi:type="dcterms:W3CDTF">2021-09-14T08:48:51Z</dcterms:modified>
</cp:coreProperties>
</file>