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2404050" cy="36004500"/>
  <p:notesSz cx="6858000" cy="9144000"/>
  <p:defaultTextStyle>
    <a:defPPr>
      <a:defRPr lang="it-IT"/>
    </a:defPPr>
    <a:lvl1pPr marL="0" algn="l" defTabSz="3909060" rtl="0" eaLnBrk="1" latinLnBrk="0" hangingPunct="1">
      <a:defRPr sz="7700" kern="1200">
        <a:solidFill>
          <a:schemeClr val="tx1"/>
        </a:solidFill>
        <a:latin typeface="+mn-lt"/>
        <a:ea typeface="+mn-ea"/>
        <a:cs typeface="+mn-cs"/>
      </a:defRPr>
    </a:lvl1pPr>
    <a:lvl2pPr marL="1954530" algn="l" defTabSz="3909060" rtl="0" eaLnBrk="1" latinLnBrk="0" hangingPunct="1">
      <a:defRPr sz="7700" kern="1200">
        <a:solidFill>
          <a:schemeClr val="tx1"/>
        </a:solidFill>
        <a:latin typeface="+mn-lt"/>
        <a:ea typeface="+mn-ea"/>
        <a:cs typeface="+mn-cs"/>
      </a:defRPr>
    </a:lvl2pPr>
    <a:lvl3pPr marL="3909060" algn="l" defTabSz="3909060" rtl="0" eaLnBrk="1" latinLnBrk="0" hangingPunct="1">
      <a:defRPr sz="7700" kern="1200">
        <a:solidFill>
          <a:schemeClr val="tx1"/>
        </a:solidFill>
        <a:latin typeface="+mn-lt"/>
        <a:ea typeface="+mn-ea"/>
        <a:cs typeface="+mn-cs"/>
      </a:defRPr>
    </a:lvl3pPr>
    <a:lvl4pPr marL="5863590" algn="l" defTabSz="3909060" rtl="0" eaLnBrk="1" latinLnBrk="0" hangingPunct="1">
      <a:defRPr sz="7700" kern="1200">
        <a:solidFill>
          <a:schemeClr val="tx1"/>
        </a:solidFill>
        <a:latin typeface="+mn-lt"/>
        <a:ea typeface="+mn-ea"/>
        <a:cs typeface="+mn-cs"/>
      </a:defRPr>
    </a:lvl4pPr>
    <a:lvl5pPr marL="7818120" algn="l" defTabSz="3909060" rtl="0" eaLnBrk="1" latinLnBrk="0" hangingPunct="1">
      <a:defRPr sz="7700" kern="1200">
        <a:solidFill>
          <a:schemeClr val="tx1"/>
        </a:solidFill>
        <a:latin typeface="+mn-lt"/>
        <a:ea typeface="+mn-ea"/>
        <a:cs typeface="+mn-cs"/>
      </a:defRPr>
    </a:lvl5pPr>
    <a:lvl6pPr marL="9772650" algn="l" defTabSz="3909060" rtl="0" eaLnBrk="1" latinLnBrk="0" hangingPunct="1">
      <a:defRPr sz="7700" kern="1200">
        <a:solidFill>
          <a:schemeClr val="tx1"/>
        </a:solidFill>
        <a:latin typeface="+mn-lt"/>
        <a:ea typeface="+mn-ea"/>
        <a:cs typeface="+mn-cs"/>
      </a:defRPr>
    </a:lvl6pPr>
    <a:lvl7pPr marL="11727180" algn="l" defTabSz="3909060" rtl="0" eaLnBrk="1" latinLnBrk="0" hangingPunct="1">
      <a:defRPr sz="7700" kern="1200">
        <a:solidFill>
          <a:schemeClr val="tx1"/>
        </a:solidFill>
        <a:latin typeface="+mn-lt"/>
        <a:ea typeface="+mn-ea"/>
        <a:cs typeface="+mn-cs"/>
      </a:defRPr>
    </a:lvl7pPr>
    <a:lvl8pPr marL="13681710" algn="l" defTabSz="3909060" rtl="0" eaLnBrk="1" latinLnBrk="0" hangingPunct="1">
      <a:defRPr sz="7700" kern="1200">
        <a:solidFill>
          <a:schemeClr val="tx1"/>
        </a:solidFill>
        <a:latin typeface="+mn-lt"/>
        <a:ea typeface="+mn-ea"/>
        <a:cs typeface="+mn-cs"/>
      </a:defRPr>
    </a:lvl8pPr>
    <a:lvl9pPr marL="15636240" algn="l" defTabSz="3909060" rtl="0" eaLnBrk="1" latinLnBrk="0" hangingPunct="1">
      <a:defRPr sz="7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8" d="100"/>
          <a:sy n="38" d="100"/>
        </p:scale>
        <p:origin x="-204" y="5202"/>
      </p:cViewPr>
      <p:guideLst>
        <p:guide orient="horz" pos="11340"/>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430304" y="11184734"/>
            <a:ext cx="27543443" cy="7717631"/>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4860608" y="20402550"/>
            <a:ext cx="22682835" cy="9201150"/>
          </a:xfrm>
        </p:spPr>
        <p:txBody>
          <a:bodyPr/>
          <a:lstStyle>
            <a:lvl1pPr marL="0" indent="0" algn="ctr">
              <a:buNone/>
              <a:defRPr>
                <a:solidFill>
                  <a:schemeClr val="tx1">
                    <a:tint val="75000"/>
                  </a:schemeClr>
                </a:solidFill>
              </a:defRPr>
            </a:lvl1pPr>
            <a:lvl2pPr marL="1954530" indent="0" algn="ctr">
              <a:buNone/>
              <a:defRPr>
                <a:solidFill>
                  <a:schemeClr val="tx1">
                    <a:tint val="75000"/>
                  </a:schemeClr>
                </a:solidFill>
              </a:defRPr>
            </a:lvl2pPr>
            <a:lvl3pPr marL="3909060" indent="0" algn="ctr">
              <a:buNone/>
              <a:defRPr>
                <a:solidFill>
                  <a:schemeClr val="tx1">
                    <a:tint val="75000"/>
                  </a:schemeClr>
                </a:solidFill>
              </a:defRPr>
            </a:lvl3pPr>
            <a:lvl4pPr marL="5863590" indent="0" algn="ctr">
              <a:buNone/>
              <a:defRPr>
                <a:solidFill>
                  <a:schemeClr val="tx1">
                    <a:tint val="75000"/>
                  </a:schemeClr>
                </a:solidFill>
              </a:defRPr>
            </a:lvl4pPr>
            <a:lvl5pPr marL="7818120" indent="0" algn="ctr">
              <a:buNone/>
              <a:defRPr>
                <a:solidFill>
                  <a:schemeClr val="tx1">
                    <a:tint val="75000"/>
                  </a:schemeClr>
                </a:solidFill>
              </a:defRPr>
            </a:lvl5pPr>
            <a:lvl6pPr marL="9772650" indent="0" algn="ctr">
              <a:buNone/>
              <a:defRPr>
                <a:solidFill>
                  <a:schemeClr val="tx1">
                    <a:tint val="75000"/>
                  </a:schemeClr>
                </a:solidFill>
              </a:defRPr>
            </a:lvl6pPr>
            <a:lvl7pPr marL="11727180" indent="0" algn="ctr">
              <a:buNone/>
              <a:defRPr>
                <a:solidFill>
                  <a:schemeClr val="tx1">
                    <a:tint val="75000"/>
                  </a:schemeClr>
                </a:solidFill>
              </a:defRPr>
            </a:lvl7pPr>
            <a:lvl8pPr marL="13681710" indent="0" algn="ctr">
              <a:buNone/>
              <a:defRPr>
                <a:solidFill>
                  <a:schemeClr val="tx1">
                    <a:tint val="75000"/>
                  </a:schemeClr>
                </a:solidFill>
              </a:defRPr>
            </a:lvl8pPr>
            <a:lvl9pPr marL="1563624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3E9435-4B6E-487C-BEBA-58CA9E732990}" type="datetimeFigureOut">
              <a:rPr lang="it-IT" smtClean="0"/>
              <a:t>15/09/2021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311182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3E9435-4B6E-487C-BEBA-58CA9E732990}" type="datetimeFigureOut">
              <a:rPr lang="it-IT" smtClean="0"/>
              <a:t>15/09/2021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306460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3492936" y="1441852"/>
            <a:ext cx="7290911" cy="30720506"/>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620203" y="1441852"/>
            <a:ext cx="21332666" cy="3072050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3E9435-4B6E-487C-BEBA-58CA9E732990}" type="datetimeFigureOut">
              <a:rPr lang="it-IT" smtClean="0"/>
              <a:t>15/09/2021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137993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3E9435-4B6E-487C-BEBA-58CA9E732990}" type="datetimeFigureOut">
              <a:rPr lang="it-IT" smtClean="0"/>
              <a:t>15/09/2021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35309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59696" y="23136228"/>
            <a:ext cx="27543443" cy="7150894"/>
          </a:xfrm>
        </p:spPr>
        <p:txBody>
          <a:bodyPr anchor="t"/>
          <a:lstStyle>
            <a:lvl1pPr algn="l">
              <a:defRPr sz="171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2559696" y="15260246"/>
            <a:ext cx="27543443" cy="7875982"/>
          </a:xfrm>
        </p:spPr>
        <p:txBody>
          <a:bodyPr anchor="b"/>
          <a:lstStyle>
            <a:lvl1pPr marL="0" indent="0">
              <a:buNone/>
              <a:defRPr sz="8600">
                <a:solidFill>
                  <a:schemeClr val="tx1">
                    <a:tint val="75000"/>
                  </a:schemeClr>
                </a:solidFill>
              </a:defRPr>
            </a:lvl1pPr>
            <a:lvl2pPr marL="1954530" indent="0">
              <a:buNone/>
              <a:defRPr sz="7700">
                <a:solidFill>
                  <a:schemeClr val="tx1">
                    <a:tint val="75000"/>
                  </a:schemeClr>
                </a:solidFill>
              </a:defRPr>
            </a:lvl2pPr>
            <a:lvl3pPr marL="3909060" indent="0">
              <a:buNone/>
              <a:defRPr sz="6800">
                <a:solidFill>
                  <a:schemeClr val="tx1">
                    <a:tint val="75000"/>
                  </a:schemeClr>
                </a:solidFill>
              </a:defRPr>
            </a:lvl3pPr>
            <a:lvl4pPr marL="5863590" indent="0">
              <a:buNone/>
              <a:defRPr sz="6000">
                <a:solidFill>
                  <a:schemeClr val="tx1">
                    <a:tint val="75000"/>
                  </a:schemeClr>
                </a:solidFill>
              </a:defRPr>
            </a:lvl4pPr>
            <a:lvl5pPr marL="7818120" indent="0">
              <a:buNone/>
              <a:defRPr sz="6000">
                <a:solidFill>
                  <a:schemeClr val="tx1">
                    <a:tint val="75000"/>
                  </a:schemeClr>
                </a:solidFill>
              </a:defRPr>
            </a:lvl5pPr>
            <a:lvl6pPr marL="9772650" indent="0">
              <a:buNone/>
              <a:defRPr sz="6000">
                <a:solidFill>
                  <a:schemeClr val="tx1">
                    <a:tint val="75000"/>
                  </a:schemeClr>
                </a:solidFill>
              </a:defRPr>
            </a:lvl6pPr>
            <a:lvl7pPr marL="11727180" indent="0">
              <a:buNone/>
              <a:defRPr sz="6000">
                <a:solidFill>
                  <a:schemeClr val="tx1">
                    <a:tint val="75000"/>
                  </a:schemeClr>
                </a:solidFill>
              </a:defRPr>
            </a:lvl7pPr>
            <a:lvl8pPr marL="13681710" indent="0">
              <a:buNone/>
              <a:defRPr sz="6000">
                <a:solidFill>
                  <a:schemeClr val="tx1">
                    <a:tint val="75000"/>
                  </a:schemeClr>
                </a:solidFill>
              </a:defRPr>
            </a:lvl8pPr>
            <a:lvl9pPr marL="15636240" indent="0">
              <a:buNone/>
              <a:defRPr sz="60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3E9435-4B6E-487C-BEBA-58CA9E732990}" type="datetimeFigureOut">
              <a:rPr lang="it-IT" smtClean="0"/>
              <a:t>15/09/2021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38333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620202" y="8401053"/>
            <a:ext cx="14311789" cy="23761306"/>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6472059" y="8401053"/>
            <a:ext cx="14311789" cy="23761306"/>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3E9435-4B6E-487C-BEBA-58CA9E732990}" type="datetimeFigureOut">
              <a:rPr lang="it-IT" smtClean="0"/>
              <a:t>15/09/2021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15008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620203" y="8059343"/>
            <a:ext cx="14317416" cy="3358751"/>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620203" y="11418094"/>
            <a:ext cx="14317416" cy="20744262"/>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6460809" y="8059343"/>
            <a:ext cx="14323040" cy="3358751"/>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6460809" y="11418094"/>
            <a:ext cx="14323040" cy="20744262"/>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3E9435-4B6E-487C-BEBA-58CA9E732990}" type="datetimeFigureOut">
              <a:rPr lang="it-IT" smtClean="0"/>
              <a:t>15/09/2021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366871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3E9435-4B6E-487C-BEBA-58CA9E732990}" type="datetimeFigureOut">
              <a:rPr lang="it-IT" smtClean="0"/>
              <a:t>15/09/2021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50628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3E9435-4B6E-487C-BEBA-58CA9E732990}" type="datetimeFigureOut">
              <a:rPr lang="it-IT" smtClean="0"/>
              <a:t>15/09/2021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420775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20204" y="1433512"/>
            <a:ext cx="10660709" cy="6100763"/>
          </a:xfrm>
        </p:spPr>
        <p:txBody>
          <a:bodyPr anchor="b"/>
          <a:lstStyle>
            <a:lvl1pPr algn="l">
              <a:defRPr sz="8600" b="1"/>
            </a:lvl1pPr>
          </a:lstStyle>
          <a:p>
            <a:r>
              <a:rPr lang="it-IT" smtClean="0"/>
              <a:t>Fare clic per modificare lo stile del titolo</a:t>
            </a:r>
            <a:endParaRPr lang="it-IT"/>
          </a:p>
        </p:txBody>
      </p:sp>
      <p:sp>
        <p:nvSpPr>
          <p:cNvPr id="3" name="Segnaposto contenuto 2"/>
          <p:cNvSpPr>
            <a:spLocks noGrp="1"/>
          </p:cNvSpPr>
          <p:nvPr>
            <p:ph idx="1"/>
          </p:nvPr>
        </p:nvSpPr>
        <p:spPr>
          <a:xfrm>
            <a:off x="12669083" y="1433515"/>
            <a:ext cx="18114764" cy="30728843"/>
          </a:xfrm>
        </p:spPr>
        <p:txBody>
          <a:bodyPr/>
          <a:lstStyle>
            <a:lvl1pPr>
              <a:defRPr sz="13700"/>
            </a:lvl1pPr>
            <a:lvl2pPr>
              <a:defRPr sz="12000"/>
            </a:lvl2pPr>
            <a:lvl3pPr>
              <a:defRPr sz="10300"/>
            </a:lvl3pPr>
            <a:lvl4pPr>
              <a:defRPr sz="8600"/>
            </a:lvl4pPr>
            <a:lvl5pPr>
              <a:defRPr sz="8600"/>
            </a:lvl5pPr>
            <a:lvl6pPr>
              <a:defRPr sz="8600"/>
            </a:lvl6pPr>
            <a:lvl7pPr>
              <a:defRPr sz="8600"/>
            </a:lvl7pPr>
            <a:lvl8pPr>
              <a:defRPr sz="8600"/>
            </a:lvl8pPr>
            <a:lvl9pPr>
              <a:defRPr sz="8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620204" y="7534278"/>
            <a:ext cx="10660709" cy="24628081"/>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3E9435-4B6E-487C-BEBA-58CA9E732990}" type="datetimeFigureOut">
              <a:rPr lang="it-IT" smtClean="0"/>
              <a:t>15/09/2021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30197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51421" y="25203150"/>
            <a:ext cx="19442430" cy="2975375"/>
          </a:xfrm>
        </p:spPr>
        <p:txBody>
          <a:bodyPr anchor="b"/>
          <a:lstStyle>
            <a:lvl1pPr algn="l">
              <a:defRPr sz="86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6351421" y="3217069"/>
            <a:ext cx="19442430" cy="21602700"/>
          </a:xfrm>
        </p:spPr>
        <p:txBody>
          <a:bodyPr/>
          <a:lstStyle>
            <a:lvl1pPr marL="0" indent="0">
              <a:buNone/>
              <a:defRPr sz="13700"/>
            </a:lvl1pPr>
            <a:lvl2pPr marL="1954530" indent="0">
              <a:buNone/>
              <a:defRPr sz="12000"/>
            </a:lvl2pPr>
            <a:lvl3pPr marL="3909060" indent="0">
              <a:buNone/>
              <a:defRPr sz="10300"/>
            </a:lvl3pPr>
            <a:lvl4pPr marL="5863590" indent="0">
              <a:buNone/>
              <a:defRPr sz="8600"/>
            </a:lvl4pPr>
            <a:lvl5pPr marL="7818120" indent="0">
              <a:buNone/>
              <a:defRPr sz="8600"/>
            </a:lvl5pPr>
            <a:lvl6pPr marL="9772650" indent="0">
              <a:buNone/>
              <a:defRPr sz="8600"/>
            </a:lvl6pPr>
            <a:lvl7pPr marL="11727180" indent="0">
              <a:buNone/>
              <a:defRPr sz="8600"/>
            </a:lvl7pPr>
            <a:lvl8pPr marL="13681710" indent="0">
              <a:buNone/>
              <a:defRPr sz="8600"/>
            </a:lvl8pPr>
            <a:lvl9pPr marL="15636240" indent="0">
              <a:buNone/>
              <a:defRPr sz="8600"/>
            </a:lvl9pPr>
          </a:lstStyle>
          <a:p>
            <a:endParaRPr lang="it-IT"/>
          </a:p>
        </p:txBody>
      </p:sp>
      <p:sp>
        <p:nvSpPr>
          <p:cNvPr id="4" name="Segnaposto testo 3"/>
          <p:cNvSpPr>
            <a:spLocks noGrp="1"/>
          </p:cNvSpPr>
          <p:nvPr>
            <p:ph type="body" sz="half" idx="2"/>
          </p:nvPr>
        </p:nvSpPr>
        <p:spPr>
          <a:xfrm>
            <a:off x="6351421" y="28178524"/>
            <a:ext cx="19442430" cy="4225526"/>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3E9435-4B6E-487C-BEBA-58CA9E732990}" type="datetimeFigureOut">
              <a:rPr lang="it-IT" smtClean="0"/>
              <a:t>15/09/2021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D89F933-713C-4E92-8C62-B487E03939C1}" type="slidenum">
              <a:rPr lang="it-IT" smtClean="0"/>
              <a:t>‹N›</a:t>
            </a:fld>
            <a:endParaRPr lang="it-IT"/>
          </a:p>
        </p:txBody>
      </p:sp>
    </p:spTree>
    <p:extLst>
      <p:ext uri="{BB962C8B-B14F-4D97-AF65-F5344CB8AC3E}">
        <p14:creationId xmlns:p14="http://schemas.microsoft.com/office/powerpoint/2010/main" val="201337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620203" y="1441849"/>
            <a:ext cx="29163645" cy="6000750"/>
          </a:xfrm>
          <a:prstGeom prst="rect">
            <a:avLst/>
          </a:prstGeom>
        </p:spPr>
        <p:txBody>
          <a:bodyPr vert="horz" lIns="390906" tIns="195453" rIns="390906" bIns="195453"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620203" y="8401053"/>
            <a:ext cx="29163645" cy="23761306"/>
          </a:xfrm>
          <a:prstGeom prst="rect">
            <a:avLst/>
          </a:prstGeom>
        </p:spPr>
        <p:txBody>
          <a:bodyPr vert="horz" lIns="390906" tIns="195453" rIns="390906" bIns="195453"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620202" y="33370840"/>
            <a:ext cx="7560945" cy="1916906"/>
          </a:xfrm>
          <a:prstGeom prst="rect">
            <a:avLst/>
          </a:prstGeom>
        </p:spPr>
        <p:txBody>
          <a:bodyPr vert="horz" lIns="390906" tIns="195453" rIns="390906" bIns="195453" rtlCol="0" anchor="ctr"/>
          <a:lstStyle>
            <a:lvl1pPr algn="l">
              <a:defRPr sz="5100">
                <a:solidFill>
                  <a:schemeClr val="tx1">
                    <a:tint val="75000"/>
                  </a:schemeClr>
                </a:solidFill>
              </a:defRPr>
            </a:lvl1pPr>
          </a:lstStyle>
          <a:p>
            <a:fld id="{3D3E9435-4B6E-487C-BEBA-58CA9E732990}" type="datetimeFigureOut">
              <a:rPr lang="it-IT" smtClean="0"/>
              <a:t>15/09/2021</a:t>
            </a:fld>
            <a:endParaRPr lang="it-IT"/>
          </a:p>
        </p:txBody>
      </p:sp>
      <p:sp>
        <p:nvSpPr>
          <p:cNvPr id="5" name="Segnaposto piè di pagina 4"/>
          <p:cNvSpPr>
            <a:spLocks noGrp="1"/>
          </p:cNvSpPr>
          <p:nvPr>
            <p:ph type="ftr" sz="quarter" idx="3"/>
          </p:nvPr>
        </p:nvSpPr>
        <p:spPr>
          <a:xfrm>
            <a:off x="11071384" y="33370840"/>
            <a:ext cx="10261283" cy="1916906"/>
          </a:xfrm>
          <a:prstGeom prst="rect">
            <a:avLst/>
          </a:prstGeom>
        </p:spPr>
        <p:txBody>
          <a:bodyPr vert="horz" lIns="390906" tIns="195453" rIns="390906" bIns="195453" rtlCol="0" anchor="ctr"/>
          <a:lstStyle>
            <a:lvl1pPr algn="ctr">
              <a:defRPr sz="51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23222903" y="33370840"/>
            <a:ext cx="7560945" cy="1916906"/>
          </a:xfrm>
          <a:prstGeom prst="rect">
            <a:avLst/>
          </a:prstGeom>
        </p:spPr>
        <p:txBody>
          <a:bodyPr vert="horz" lIns="390906" tIns="195453" rIns="390906" bIns="195453" rtlCol="0" anchor="ctr"/>
          <a:lstStyle>
            <a:lvl1pPr algn="r">
              <a:defRPr sz="5100">
                <a:solidFill>
                  <a:schemeClr val="tx1">
                    <a:tint val="75000"/>
                  </a:schemeClr>
                </a:solidFill>
              </a:defRPr>
            </a:lvl1pPr>
          </a:lstStyle>
          <a:p>
            <a:fld id="{BD89F933-713C-4E92-8C62-B487E03939C1}" type="slidenum">
              <a:rPr lang="it-IT" smtClean="0"/>
              <a:t>‹N›</a:t>
            </a:fld>
            <a:endParaRPr lang="it-IT"/>
          </a:p>
        </p:txBody>
      </p:sp>
    </p:spTree>
    <p:extLst>
      <p:ext uri="{BB962C8B-B14F-4D97-AF65-F5344CB8AC3E}">
        <p14:creationId xmlns:p14="http://schemas.microsoft.com/office/powerpoint/2010/main" val="339971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9060" rtl="0" eaLnBrk="1" latinLnBrk="0" hangingPunct="1">
        <a:spcBef>
          <a:spcPct val="0"/>
        </a:spcBef>
        <a:buNone/>
        <a:defRPr sz="18800" kern="1200">
          <a:solidFill>
            <a:schemeClr val="tx1"/>
          </a:solidFill>
          <a:latin typeface="+mj-lt"/>
          <a:ea typeface="+mj-ea"/>
          <a:cs typeface="+mj-cs"/>
        </a:defRPr>
      </a:lvl1pPr>
    </p:titleStyle>
    <p:bodyStyle>
      <a:lvl1pPr marL="1465898" indent="-1465898" algn="l" defTabSz="3909060" rtl="0" eaLnBrk="1" latinLnBrk="0" hangingPunct="1">
        <a:spcBef>
          <a:spcPct val="20000"/>
        </a:spcBef>
        <a:buFont typeface="Arial" pitchFamily="34" charset="0"/>
        <a:buChar char="•"/>
        <a:defRPr sz="13700" kern="1200">
          <a:solidFill>
            <a:schemeClr val="tx1"/>
          </a:solidFill>
          <a:latin typeface="+mn-lt"/>
          <a:ea typeface="+mn-ea"/>
          <a:cs typeface="+mn-cs"/>
        </a:defRPr>
      </a:lvl1pPr>
      <a:lvl2pPr marL="3176111" indent="-1221581" algn="l" defTabSz="3909060" rtl="0" eaLnBrk="1" latinLnBrk="0" hangingPunct="1">
        <a:spcBef>
          <a:spcPct val="20000"/>
        </a:spcBef>
        <a:buFont typeface="Arial" pitchFamily="34" charset="0"/>
        <a:buChar char="–"/>
        <a:defRPr sz="12000" kern="1200">
          <a:solidFill>
            <a:schemeClr val="tx1"/>
          </a:solidFill>
          <a:latin typeface="+mn-lt"/>
          <a:ea typeface="+mn-ea"/>
          <a:cs typeface="+mn-cs"/>
        </a:defRPr>
      </a:lvl2pPr>
      <a:lvl3pPr marL="4886325" indent="-977265" algn="l" defTabSz="3909060" rtl="0" eaLnBrk="1" latinLnBrk="0" hangingPunct="1">
        <a:spcBef>
          <a:spcPct val="20000"/>
        </a:spcBef>
        <a:buFont typeface="Arial" pitchFamily="34" charset="0"/>
        <a:buChar char="•"/>
        <a:defRPr sz="10300" kern="1200">
          <a:solidFill>
            <a:schemeClr val="tx1"/>
          </a:solidFill>
          <a:latin typeface="+mn-lt"/>
          <a:ea typeface="+mn-ea"/>
          <a:cs typeface="+mn-cs"/>
        </a:defRPr>
      </a:lvl3pPr>
      <a:lvl4pPr marL="684085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4pPr>
      <a:lvl5pPr marL="879538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5pPr>
      <a:lvl6pPr marL="1074991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6pPr>
      <a:lvl7pPr marL="1270444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7pPr>
      <a:lvl8pPr marL="1465897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8pPr>
      <a:lvl9pPr marL="1661350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9pPr>
    </p:bodyStyle>
    <p:otherStyle>
      <a:defPPr>
        <a:defRPr lang="it-IT"/>
      </a:defPPr>
      <a:lvl1pPr marL="0" algn="l" defTabSz="3909060" rtl="0" eaLnBrk="1" latinLnBrk="0" hangingPunct="1">
        <a:defRPr sz="7700" kern="1200">
          <a:solidFill>
            <a:schemeClr val="tx1"/>
          </a:solidFill>
          <a:latin typeface="+mn-lt"/>
          <a:ea typeface="+mn-ea"/>
          <a:cs typeface="+mn-cs"/>
        </a:defRPr>
      </a:lvl1pPr>
      <a:lvl2pPr marL="1954530" algn="l" defTabSz="3909060" rtl="0" eaLnBrk="1" latinLnBrk="0" hangingPunct="1">
        <a:defRPr sz="7700" kern="1200">
          <a:solidFill>
            <a:schemeClr val="tx1"/>
          </a:solidFill>
          <a:latin typeface="+mn-lt"/>
          <a:ea typeface="+mn-ea"/>
          <a:cs typeface="+mn-cs"/>
        </a:defRPr>
      </a:lvl2pPr>
      <a:lvl3pPr marL="3909060" algn="l" defTabSz="3909060" rtl="0" eaLnBrk="1" latinLnBrk="0" hangingPunct="1">
        <a:defRPr sz="7700" kern="1200">
          <a:solidFill>
            <a:schemeClr val="tx1"/>
          </a:solidFill>
          <a:latin typeface="+mn-lt"/>
          <a:ea typeface="+mn-ea"/>
          <a:cs typeface="+mn-cs"/>
        </a:defRPr>
      </a:lvl3pPr>
      <a:lvl4pPr marL="5863590" algn="l" defTabSz="3909060" rtl="0" eaLnBrk="1" latinLnBrk="0" hangingPunct="1">
        <a:defRPr sz="7700" kern="1200">
          <a:solidFill>
            <a:schemeClr val="tx1"/>
          </a:solidFill>
          <a:latin typeface="+mn-lt"/>
          <a:ea typeface="+mn-ea"/>
          <a:cs typeface="+mn-cs"/>
        </a:defRPr>
      </a:lvl4pPr>
      <a:lvl5pPr marL="7818120" algn="l" defTabSz="3909060" rtl="0" eaLnBrk="1" latinLnBrk="0" hangingPunct="1">
        <a:defRPr sz="7700" kern="1200">
          <a:solidFill>
            <a:schemeClr val="tx1"/>
          </a:solidFill>
          <a:latin typeface="+mn-lt"/>
          <a:ea typeface="+mn-ea"/>
          <a:cs typeface="+mn-cs"/>
        </a:defRPr>
      </a:lvl5pPr>
      <a:lvl6pPr marL="9772650" algn="l" defTabSz="3909060" rtl="0" eaLnBrk="1" latinLnBrk="0" hangingPunct="1">
        <a:defRPr sz="7700" kern="1200">
          <a:solidFill>
            <a:schemeClr val="tx1"/>
          </a:solidFill>
          <a:latin typeface="+mn-lt"/>
          <a:ea typeface="+mn-ea"/>
          <a:cs typeface="+mn-cs"/>
        </a:defRPr>
      </a:lvl6pPr>
      <a:lvl7pPr marL="11727180" algn="l" defTabSz="3909060" rtl="0" eaLnBrk="1" latinLnBrk="0" hangingPunct="1">
        <a:defRPr sz="7700" kern="1200">
          <a:solidFill>
            <a:schemeClr val="tx1"/>
          </a:solidFill>
          <a:latin typeface="+mn-lt"/>
          <a:ea typeface="+mn-ea"/>
          <a:cs typeface="+mn-cs"/>
        </a:defRPr>
      </a:lvl7pPr>
      <a:lvl8pPr marL="13681710" algn="l" defTabSz="3909060" rtl="0" eaLnBrk="1" latinLnBrk="0" hangingPunct="1">
        <a:defRPr sz="7700" kern="1200">
          <a:solidFill>
            <a:schemeClr val="tx1"/>
          </a:solidFill>
          <a:latin typeface="+mn-lt"/>
          <a:ea typeface="+mn-ea"/>
          <a:cs typeface="+mn-cs"/>
        </a:defRPr>
      </a:lvl8pPr>
      <a:lvl9pPr marL="15636240" algn="l" defTabSz="3909060" rtl="0" eaLnBrk="1" latinLnBrk="0" hangingPunct="1">
        <a:defRPr sz="7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hyperlink" Target="mailto:*chsakarikou@aegean.gr" TargetMode="Externa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8060363" y="292110"/>
            <a:ext cx="18722874" cy="2173361"/>
          </a:xfrm>
          <a:prstGeom prst="roundRect">
            <a:avLst/>
          </a:prstGeom>
          <a:solidFill>
            <a:schemeClr val="accent1">
              <a:lumMod val="75000"/>
            </a:schemeClr>
          </a:solidFill>
        </p:spPr>
        <p:txBody>
          <a:bodyPr wrap="square" lIns="390906" tIns="195453" rIns="390906" bIns="195453">
            <a:spAutoFit/>
          </a:bodyPr>
          <a:lstStyle/>
          <a:p>
            <a:pPr algn="ctr"/>
            <a:r>
              <a:rPr lang="en-US" sz="5000" b="1" dirty="0">
                <a:solidFill>
                  <a:schemeClr val="bg1"/>
                </a:solidFill>
              </a:rPr>
              <a:t>Sulfur dioxide (SO</a:t>
            </a:r>
            <a:r>
              <a:rPr lang="en-US" sz="5000" b="1" baseline="-25000" dirty="0">
                <a:solidFill>
                  <a:schemeClr val="bg1"/>
                </a:solidFill>
              </a:rPr>
              <a:t>2</a:t>
            </a:r>
            <a:r>
              <a:rPr lang="en-US" sz="5000" b="1" dirty="0">
                <a:solidFill>
                  <a:schemeClr val="bg1"/>
                </a:solidFill>
              </a:rPr>
              <a:t>) replacement by </a:t>
            </a:r>
            <a:r>
              <a:rPr lang="en-US" sz="5000" b="1" i="1" dirty="0">
                <a:solidFill>
                  <a:schemeClr val="bg1"/>
                </a:solidFill>
              </a:rPr>
              <a:t>p</a:t>
            </a:r>
            <a:r>
              <a:rPr lang="en-US" sz="5000" b="1" dirty="0">
                <a:solidFill>
                  <a:schemeClr val="bg1"/>
                </a:solidFill>
              </a:rPr>
              <a:t>-</a:t>
            </a:r>
            <a:r>
              <a:rPr lang="en-US" sz="5000" b="1" dirty="0" err="1">
                <a:solidFill>
                  <a:schemeClr val="bg1"/>
                </a:solidFill>
              </a:rPr>
              <a:t>coumaric</a:t>
            </a:r>
            <a:r>
              <a:rPr lang="en-US" sz="5000" b="1" dirty="0">
                <a:solidFill>
                  <a:schemeClr val="bg1"/>
                </a:solidFill>
              </a:rPr>
              <a:t> acid:</a:t>
            </a:r>
          </a:p>
          <a:p>
            <a:pPr algn="ctr"/>
            <a:r>
              <a:rPr lang="en-US" sz="5000" b="1" dirty="0">
                <a:solidFill>
                  <a:schemeClr val="bg1"/>
                </a:solidFill>
              </a:rPr>
              <a:t> a green alternative in wine industry</a:t>
            </a:r>
            <a:r>
              <a:rPr lang="en-US" sz="5100" dirty="0">
                <a:solidFill>
                  <a:schemeClr val="bg1"/>
                </a:solidFill>
              </a:rPr>
              <a:t>.</a:t>
            </a:r>
            <a:endParaRPr lang="it-IT" sz="5100" dirty="0">
              <a:solidFill>
                <a:schemeClr val="bg1"/>
              </a:solidFill>
            </a:endParaRPr>
          </a:p>
        </p:txBody>
      </p:sp>
      <p:sp>
        <p:nvSpPr>
          <p:cNvPr id="8" name="Rettangolo arrotondato 7"/>
          <p:cNvSpPr/>
          <p:nvPr/>
        </p:nvSpPr>
        <p:spPr>
          <a:xfrm>
            <a:off x="832941" y="2929778"/>
            <a:ext cx="30876580" cy="258198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390906" tIns="195453" rIns="390906" bIns="195453">
            <a:spAutoFit/>
          </a:bodyPr>
          <a:lstStyle/>
          <a:p>
            <a:pPr algn="ctr"/>
            <a:r>
              <a:rPr lang="en-US" sz="3000" b="1" dirty="0"/>
              <a:t>Christina </a:t>
            </a:r>
            <a:r>
              <a:rPr lang="en-US" sz="3000" b="1" dirty="0" err="1"/>
              <a:t>Sakarikou</a:t>
            </a:r>
            <a:r>
              <a:rPr lang="en-US" sz="3000" b="1" dirty="0"/>
              <a:t>*</a:t>
            </a:r>
            <a:r>
              <a:rPr lang="en-US" sz="3000" b="1" baseline="30000" dirty="0"/>
              <a:t>1</a:t>
            </a:r>
            <a:r>
              <a:rPr lang="en-US" sz="3000" b="1" dirty="0"/>
              <a:t>, </a:t>
            </a:r>
            <a:r>
              <a:rPr lang="en-US" sz="3000" b="1" dirty="0" err="1"/>
              <a:t>Constantinos</a:t>
            </a:r>
            <a:r>
              <a:rPr lang="en-US" sz="3000" b="1" dirty="0"/>
              <a:t> Giaginis</a:t>
            </a:r>
            <a:r>
              <a:rPr lang="en-US" sz="3000" b="1" baseline="30000" dirty="0"/>
              <a:t>1</a:t>
            </a:r>
            <a:r>
              <a:rPr lang="en-US" sz="3000" b="1" dirty="0"/>
              <a:t>, </a:t>
            </a:r>
            <a:r>
              <a:rPr lang="en-US" sz="3000" b="1" dirty="0" err="1"/>
              <a:t>Zacharoula</a:t>
            </a:r>
            <a:r>
              <a:rPr lang="en-US" sz="3000" b="1" dirty="0"/>
              <a:t> Kokonozi</a:t>
            </a:r>
            <a:r>
              <a:rPr lang="en-US" sz="3000" b="1" baseline="30000" dirty="0"/>
              <a:t>1</a:t>
            </a:r>
            <a:r>
              <a:rPr lang="en-US" sz="3000" b="1" dirty="0"/>
              <a:t>, </a:t>
            </a:r>
            <a:r>
              <a:rPr lang="en-US" sz="3000" b="1" dirty="0" err="1"/>
              <a:t>Nikolaos</a:t>
            </a:r>
            <a:r>
              <a:rPr lang="en-US" sz="3000" b="1" dirty="0"/>
              <a:t> Vakirtzis</a:t>
            </a:r>
            <a:r>
              <a:rPr lang="en-US" sz="3000" b="1" baseline="30000" dirty="0"/>
              <a:t>2</a:t>
            </a:r>
            <a:r>
              <a:rPr lang="en-US" sz="3000" b="1" dirty="0"/>
              <a:t>, </a:t>
            </a:r>
            <a:r>
              <a:rPr lang="en-US" sz="3000" b="1" dirty="0" err="1"/>
              <a:t>Dimitrios</a:t>
            </a:r>
            <a:r>
              <a:rPr lang="en-US" sz="3000" b="1" dirty="0"/>
              <a:t> Krassos</a:t>
            </a:r>
            <a:r>
              <a:rPr lang="en-US" sz="3000" b="1" baseline="30000" dirty="0"/>
              <a:t>2</a:t>
            </a:r>
            <a:r>
              <a:rPr lang="en-US" sz="3000" b="1" dirty="0"/>
              <a:t>, </a:t>
            </a:r>
            <a:r>
              <a:rPr lang="en-US" sz="3000" b="1" dirty="0" err="1"/>
              <a:t>Yorgos</a:t>
            </a:r>
            <a:r>
              <a:rPr lang="en-US" sz="3000" b="1" dirty="0"/>
              <a:t> Kotseridis</a:t>
            </a:r>
            <a:r>
              <a:rPr lang="en-US" sz="3000" b="1" baseline="30000" dirty="0"/>
              <a:t>3</a:t>
            </a:r>
            <a:r>
              <a:rPr lang="en-US" sz="3000" b="1" dirty="0"/>
              <a:t>, </a:t>
            </a:r>
            <a:r>
              <a:rPr lang="en-US" sz="3000" b="1" dirty="0" err="1"/>
              <a:t>Georgios</a:t>
            </a:r>
            <a:r>
              <a:rPr lang="en-US" sz="3000" b="1" dirty="0"/>
              <a:t> K. Vasios</a:t>
            </a:r>
            <a:r>
              <a:rPr lang="en-US" sz="3000" b="1" baseline="30000" dirty="0"/>
              <a:t>1</a:t>
            </a:r>
            <a:r>
              <a:rPr lang="en-US" sz="3000" b="1" dirty="0"/>
              <a:t>.</a:t>
            </a:r>
            <a:endParaRPr lang="it-IT" sz="3000" b="1" dirty="0"/>
          </a:p>
          <a:p>
            <a:pPr algn="ctr"/>
            <a:r>
              <a:rPr lang="en-US" sz="3400" dirty="0"/>
              <a:t>(</a:t>
            </a:r>
            <a:r>
              <a:rPr lang="en-US" sz="2800" dirty="0"/>
              <a:t>1)Department of Food Science and Nutrition, School of the Environment, University of the Aegean, 81400 </a:t>
            </a:r>
            <a:r>
              <a:rPr lang="en-US" sz="2800" dirty="0" err="1"/>
              <a:t>Myrina</a:t>
            </a:r>
            <a:r>
              <a:rPr lang="en-US" sz="2800" dirty="0"/>
              <a:t>, </a:t>
            </a:r>
            <a:r>
              <a:rPr lang="en-US" sz="2800" dirty="0" err="1"/>
              <a:t>Lemnos</a:t>
            </a:r>
            <a:r>
              <a:rPr lang="en-US" sz="2800" dirty="0"/>
              <a:t>, Greece, (2) Limnos Wines, Cooperative of Limnos, 81400 </a:t>
            </a:r>
            <a:r>
              <a:rPr lang="en-US" sz="2800" dirty="0" err="1"/>
              <a:t>Myrina</a:t>
            </a:r>
            <a:r>
              <a:rPr lang="en-US" sz="2800" dirty="0"/>
              <a:t>, </a:t>
            </a:r>
            <a:r>
              <a:rPr lang="en-US" sz="2800" dirty="0" err="1"/>
              <a:t>Lemnos</a:t>
            </a:r>
            <a:r>
              <a:rPr lang="en-US" sz="2800" dirty="0"/>
              <a:t>, Greece, (3) Department of Food Science and Human Nutrition, School of the Food Science and Nutrition, Laboratory of Enology &amp; Alcoholic </a:t>
            </a:r>
            <a:r>
              <a:rPr lang="en-US" sz="2800" dirty="0" err="1"/>
              <a:t>Drings</a:t>
            </a:r>
            <a:r>
              <a:rPr lang="en-US" sz="2800" dirty="0"/>
              <a:t> (LEAD), Agricultural University of Athens, 11855 Athens, Greece.</a:t>
            </a:r>
          </a:p>
          <a:p>
            <a:pPr algn="r"/>
            <a:r>
              <a:rPr lang="en-US" sz="2800" i="1" dirty="0">
                <a:hlinkClick r:id="rId2"/>
              </a:rPr>
              <a:t>*chsakarikou@aegean.gr</a:t>
            </a:r>
            <a:endParaRPr lang="it-IT" sz="2800" i="1" dirty="0"/>
          </a:p>
        </p:txBody>
      </p:sp>
      <p:sp>
        <p:nvSpPr>
          <p:cNvPr id="11" name="Rettangolo arrotondato 10"/>
          <p:cNvSpPr/>
          <p:nvPr/>
        </p:nvSpPr>
        <p:spPr>
          <a:xfrm>
            <a:off x="13743959" y="5760890"/>
            <a:ext cx="6006146" cy="1083701"/>
          </a:xfrm>
          <a:prstGeom prst="roundRect">
            <a:avLst/>
          </a:prstGeom>
          <a:solidFill>
            <a:schemeClr val="tx2">
              <a:lumMod val="40000"/>
              <a:lumOff val="60000"/>
            </a:schemeClr>
          </a:solidFill>
          <a:ln>
            <a:solidFill>
              <a:schemeClr val="accent1"/>
            </a:solidFill>
          </a:ln>
        </p:spPr>
        <p:txBody>
          <a:bodyPr wrap="none" lIns="390906" tIns="195453" rIns="390906" bIns="195453">
            <a:spAutoFit/>
          </a:bodyPr>
          <a:lstStyle/>
          <a:p>
            <a:r>
              <a:rPr lang="en-US" sz="3600" b="1" dirty="0"/>
              <a:t>Introduction &amp; Study Aim</a:t>
            </a:r>
            <a:endParaRPr lang="it-IT" sz="3600" dirty="0"/>
          </a:p>
        </p:txBody>
      </p:sp>
      <p:sp>
        <p:nvSpPr>
          <p:cNvPr id="13" name="Rettangolo 12"/>
          <p:cNvSpPr/>
          <p:nvPr/>
        </p:nvSpPr>
        <p:spPr>
          <a:xfrm>
            <a:off x="727415" y="7201050"/>
            <a:ext cx="30876580" cy="2549159"/>
          </a:xfrm>
          <a:prstGeom prst="rect">
            <a:avLst/>
          </a:prstGeom>
          <a:solidFill>
            <a:schemeClr val="accent1">
              <a:lumMod val="20000"/>
              <a:lumOff val="80000"/>
            </a:schemeClr>
          </a:solidFill>
        </p:spPr>
        <p:txBody>
          <a:bodyPr wrap="square" lIns="390906" tIns="195453" rIns="390906" bIns="195453">
            <a:spAutoFit/>
          </a:bodyPr>
          <a:lstStyle/>
          <a:p>
            <a:r>
              <a:rPr lang="en-US" sz="2800" dirty="0"/>
              <a:t>Sulfur dioxide has been traditionally used in winemaking as an effective preservative even though often its negative taste and health related effects to consumers particularly when it used in excess. </a:t>
            </a:r>
          </a:p>
          <a:p>
            <a:r>
              <a:rPr lang="en-US" sz="2800" dirty="0"/>
              <a:t>Furthermore, it can induce both the SO</a:t>
            </a:r>
            <a:r>
              <a:rPr lang="en-US" sz="2800" baseline="-25000" dirty="0"/>
              <a:t>2</a:t>
            </a:r>
            <a:r>
              <a:rPr lang="en-US" sz="2800" dirty="0"/>
              <a:t>-related resistance and the SO</a:t>
            </a:r>
            <a:r>
              <a:rPr lang="en-US" sz="2800" baseline="-25000" dirty="0"/>
              <a:t>2</a:t>
            </a:r>
            <a:r>
              <a:rPr lang="en-US" sz="2800" dirty="0"/>
              <a:t>-related viable but not </a:t>
            </a:r>
            <a:r>
              <a:rPr lang="en-US" sz="2800" dirty="0" err="1"/>
              <a:t>culturable</a:t>
            </a:r>
            <a:r>
              <a:rPr lang="en-US" sz="2800" dirty="0"/>
              <a:t> (VBNC) state of different wine yeast and bacteria species. </a:t>
            </a:r>
            <a:endParaRPr lang="en-US" sz="2800" dirty="0" smtClean="0"/>
          </a:p>
          <a:p>
            <a:r>
              <a:rPr lang="en-US" sz="2800" dirty="0" smtClean="0"/>
              <a:t>Currently</a:t>
            </a:r>
            <a:r>
              <a:rPr lang="en-US" sz="2800" dirty="0"/>
              <a:t>, sulfur dioxide replacement by plant-derived compounds, used as food bio-preservatives, has been proposed in winemaking, at laboratory scale, as a green and healthier alternative</a:t>
            </a:r>
          </a:p>
          <a:p>
            <a:r>
              <a:rPr lang="en-US" sz="2800" b="1" dirty="0"/>
              <a:t>The aim of this study was to replace sulfur dioxide by </a:t>
            </a:r>
            <a:r>
              <a:rPr lang="en-US" sz="2800" b="1" i="1" dirty="0"/>
              <a:t>p</a:t>
            </a:r>
            <a:r>
              <a:rPr lang="en-US" sz="2800" b="1" dirty="0"/>
              <a:t>-</a:t>
            </a:r>
            <a:r>
              <a:rPr lang="en-US" sz="2800" b="1" dirty="0" err="1"/>
              <a:t>coumaric</a:t>
            </a:r>
            <a:r>
              <a:rPr lang="en-US" sz="2800" b="1" dirty="0"/>
              <a:t> acid, a plant-derived phenolic compound, in winemaking at industrial scale in order to produce a safe, natural wine, more sustainable, genuine and </a:t>
            </a:r>
            <a:r>
              <a:rPr lang="en-US" sz="2800" b="1" dirty="0" smtClean="0"/>
              <a:t>healthier.</a:t>
            </a:r>
            <a:endParaRPr lang="it-IT" sz="2800" b="1" dirty="0"/>
          </a:p>
        </p:txBody>
      </p:sp>
      <p:sp>
        <p:nvSpPr>
          <p:cNvPr id="16" name="Rettangolo arrotondato 15"/>
          <p:cNvSpPr/>
          <p:nvPr/>
        </p:nvSpPr>
        <p:spPr>
          <a:xfrm>
            <a:off x="14163830" y="10009362"/>
            <a:ext cx="4958106" cy="1049649"/>
          </a:xfrm>
          <a:prstGeom prst="roundRect">
            <a:avLst/>
          </a:prstGeom>
          <a:solidFill>
            <a:schemeClr val="tx2">
              <a:lumMod val="40000"/>
              <a:lumOff val="60000"/>
            </a:schemeClr>
          </a:solidFill>
          <a:ln>
            <a:solidFill>
              <a:schemeClr val="tx2">
                <a:lumMod val="60000"/>
                <a:lumOff val="40000"/>
              </a:schemeClr>
            </a:solidFill>
          </a:ln>
        </p:spPr>
        <p:txBody>
          <a:bodyPr wrap="none" lIns="390906" tIns="195453" rIns="390906" bIns="195453">
            <a:spAutoFit/>
          </a:bodyPr>
          <a:lstStyle/>
          <a:p>
            <a:r>
              <a:rPr lang="en-US" sz="3600" b="1" dirty="0"/>
              <a:t>Materials &amp; Methods</a:t>
            </a:r>
            <a:endParaRPr lang="it-IT" sz="3600" dirty="0"/>
          </a:p>
        </p:txBody>
      </p:sp>
      <p:sp>
        <p:nvSpPr>
          <p:cNvPr id="18" name="Rettangolo 17"/>
          <p:cNvSpPr/>
          <p:nvPr/>
        </p:nvSpPr>
        <p:spPr>
          <a:xfrm>
            <a:off x="860903" y="11305506"/>
            <a:ext cx="30876580" cy="2549159"/>
          </a:xfrm>
          <a:prstGeom prst="rect">
            <a:avLst/>
          </a:prstGeom>
          <a:solidFill>
            <a:schemeClr val="accent1">
              <a:lumMod val="20000"/>
              <a:lumOff val="80000"/>
            </a:schemeClr>
          </a:solidFill>
        </p:spPr>
        <p:txBody>
          <a:bodyPr wrap="square" lIns="390906" tIns="195453" rIns="390906" bIns="195453">
            <a:spAutoFit/>
          </a:bodyPr>
          <a:lstStyle/>
          <a:p>
            <a:r>
              <a:rPr lang="en-US" sz="2800" dirty="0"/>
              <a:t>Winemaking of both sulfur dioxide- and </a:t>
            </a:r>
            <a:r>
              <a:rPr lang="en-US" sz="2800" i="1" dirty="0"/>
              <a:t>p</a:t>
            </a:r>
            <a:r>
              <a:rPr lang="en-US" sz="2800" dirty="0"/>
              <a:t>-</a:t>
            </a:r>
            <a:r>
              <a:rPr lang="en-US" sz="2800" dirty="0" err="1"/>
              <a:t>coumaric</a:t>
            </a:r>
            <a:r>
              <a:rPr lang="en-US" sz="2800" dirty="0"/>
              <a:t> acid-treated wine was conducted in parallel at winery industrial scale (into two 10,000 L stainless steel tanks) using the same quantity of the same grape variety (10,000 kg of </a:t>
            </a:r>
            <a:r>
              <a:rPr lang="en-US" sz="2800" dirty="0" err="1"/>
              <a:t>Lemnos</a:t>
            </a:r>
            <a:r>
              <a:rPr lang="en-US" sz="2800" dirty="0"/>
              <a:t> island organic white wine grapes Muscat of Alexandria) during the harvest of 2019 and following the same oenological procedures. The influence of </a:t>
            </a:r>
            <a:r>
              <a:rPr lang="en-US" sz="2800" i="1" dirty="0"/>
              <a:t>p</a:t>
            </a:r>
            <a:r>
              <a:rPr lang="en-US" sz="2800" dirty="0"/>
              <a:t>-</a:t>
            </a:r>
            <a:r>
              <a:rPr lang="en-US" sz="2800" dirty="0" err="1"/>
              <a:t>coumaric</a:t>
            </a:r>
            <a:r>
              <a:rPr lang="en-US" sz="2800" dirty="0"/>
              <a:t> acid on wine properties and quality has been compared with that of sulfur dioxide under the same conditions, after 3 months of storage in bottle. To this end, several analytical parameters of wine related to oenological, microbiological, antioxidant, sensory and safety properties were determined according to International Standards Organization (ISO) and International Organization of Vine and Wine (OIV) official analytical methods for both wine samples.</a:t>
            </a:r>
            <a:endParaRPr lang="it-IT" sz="2800" dirty="0"/>
          </a:p>
        </p:txBody>
      </p:sp>
      <p:pic>
        <p:nvPicPr>
          <p:cNvPr id="19" name="Immagine 18" descr="Risultati immagini per μοσχατο αλεξανδρειασ λημνου εικον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7744" y="13854681"/>
            <a:ext cx="2551784" cy="2276878"/>
          </a:xfrm>
          <a:prstGeom prst="rect">
            <a:avLst/>
          </a:prstGeom>
          <a:noFill/>
          <a:ln>
            <a:noFill/>
          </a:ln>
        </p:spPr>
      </p:pic>
      <p:pic>
        <p:nvPicPr>
          <p:cNvPr id="20" name="Immagine 19" descr="Εγκαταστάσεις"/>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96265" y="13835259"/>
            <a:ext cx="2623002" cy="2296300"/>
          </a:xfrm>
          <a:prstGeom prst="rect">
            <a:avLst/>
          </a:prstGeom>
          <a:noFill/>
          <a:ln>
            <a:noFill/>
          </a:ln>
        </p:spPr>
      </p:pic>
      <p:pic>
        <p:nvPicPr>
          <p:cNvPr id="21" name="Immagine 20" descr="C:\Users\Cristina\Pictures\2019-09-07 Trygos 2019\Trygos 2019 04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9267" y="13874555"/>
            <a:ext cx="2547025" cy="2257004"/>
          </a:xfrm>
          <a:prstGeom prst="rect">
            <a:avLst/>
          </a:prstGeom>
          <a:noFill/>
          <a:ln>
            <a:noFill/>
          </a:ln>
        </p:spPr>
      </p:pic>
      <p:pic>
        <p:nvPicPr>
          <p:cNvPr id="22" name="Immagine 21" descr="C:\Users\Cristina\Pictures\2019-09-07 Trygos 2019\Trygos 2019 04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06873" y="13854681"/>
            <a:ext cx="2826642" cy="2276878"/>
          </a:xfrm>
          <a:prstGeom prst="rect">
            <a:avLst/>
          </a:prstGeom>
          <a:noFill/>
          <a:ln>
            <a:noFill/>
          </a:ln>
        </p:spPr>
      </p:pic>
      <p:pic>
        <p:nvPicPr>
          <p:cNvPr id="23" name="Immagine 22" descr="Immagine correlat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19374" y="13812335"/>
            <a:ext cx="2519599" cy="2339098"/>
          </a:xfrm>
          <a:prstGeom prst="rect">
            <a:avLst/>
          </a:prstGeom>
          <a:noFill/>
          <a:ln>
            <a:noFill/>
          </a:ln>
        </p:spPr>
      </p:pic>
      <p:pic>
        <p:nvPicPr>
          <p:cNvPr id="24" name="Immagine 23"/>
          <p:cNvPicPr/>
          <p:nvPr/>
        </p:nvPicPr>
        <p:blipFill>
          <a:blip r:embed="rId8"/>
          <a:stretch>
            <a:fillRect/>
          </a:stretch>
        </p:blipFill>
        <p:spPr>
          <a:xfrm>
            <a:off x="8640391" y="13854665"/>
            <a:ext cx="2551784" cy="2276894"/>
          </a:xfrm>
          <a:prstGeom prst="rect">
            <a:avLst/>
          </a:prstGeom>
        </p:spPr>
      </p:pic>
      <p:sp>
        <p:nvSpPr>
          <p:cNvPr id="26" name="Rettangolo arrotondato 25"/>
          <p:cNvSpPr/>
          <p:nvPr/>
        </p:nvSpPr>
        <p:spPr>
          <a:xfrm>
            <a:off x="14163830" y="16418074"/>
            <a:ext cx="5072421" cy="1049649"/>
          </a:xfrm>
          <a:prstGeom prst="roundRect">
            <a:avLst/>
          </a:prstGeom>
          <a:solidFill>
            <a:schemeClr val="tx2">
              <a:lumMod val="40000"/>
              <a:lumOff val="60000"/>
            </a:schemeClr>
          </a:solidFill>
          <a:ln>
            <a:solidFill>
              <a:schemeClr val="tx2">
                <a:lumMod val="60000"/>
                <a:lumOff val="40000"/>
              </a:schemeClr>
            </a:solidFill>
          </a:ln>
        </p:spPr>
        <p:txBody>
          <a:bodyPr wrap="none" lIns="390906" tIns="195453" rIns="390906" bIns="195453">
            <a:spAutoFit/>
          </a:bodyPr>
          <a:lstStyle/>
          <a:p>
            <a:r>
              <a:rPr lang="en-US" sz="3600" b="1" dirty="0"/>
              <a:t>Results &amp; Conclusions</a:t>
            </a:r>
            <a:endParaRPr lang="it-IT" sz="3600" dirty="0"/>
          </a:p>
        </p:txBody>
      </p:sp>
      <p:sp>
        <p:nvSpPr>
          <p:cNvPr id="28" name="Rettangolo 27"/>
          <p:cNvSpPr/>
          <p:nvPr/>
        </p:nvSpPr>
        <p:spPr>
          <a:xfrm>
            <a:off x="16609258" y="30229482"/>
            <a:ext cx="15059430" cy="1687385"/>
          </a:xfrm>
          <a:prstGeom prst="rect">
            <a:avLst/>
          </a:prstGeom>
          <a:solidFill>
            <a:schemeClr val="accent1">
              <a:lumMod val="20000"/>
              <a:lumOff val="80000"/>
            </a:schemeClr>
          </a:solidFill>
        </p:spPr>
        <p:txBody>
          <a:bodyPr wrap="square" lIns="390906" tIns="195453" rIns="390906" bIns="195453">
            <a:spAutoFit/>
          </a:bodyPr>
          <a:lstStyle/>
          <a:p>
            <a:r>
              <a:rPr lang="en-US" sz="2800" dirty="0"/>
              <a:t>In general, there were no significant differences observed in stability, microbiological, antioxidant and oenological profiles due to sulfur dioxide replacement by </a:t>
            </a:r>
            <a:r>
              <a:rPr lang="en-US" sz="2800" i="1" dirty="0"/>
              <a:t>p</a:t>
            </a:r>
            <a:r>
              <a:rPr lang="en-US" sz="2800" dirty="0"/>
              <a:t>-</a:t>
            </a:r>
            <a:r>
              <a:rPr lang="en-US" sz="2800" dirty="0" err="1"/>
              <a:t>coumaric</a:t>
            </a:r>
            <a:r>
              <a:rPr lang="en-US" sz="2800" dirty="0"/>
              <a:t> acid while sensory profile was slightly ameliorated.</a:t>
            </a:r>
            <a:endParaRPr lang="it-IT" sz="2800" dirty="0"/>
          </a:p>
        </p:txBody>
      </p:sp>
      <p:sp>
        <p:nvSpPr>
          <p:cNvPr id="30" name="Rettangolo 29"/>
          <p:cNvSpPr/>
          <p:nvPr/>
        </p:nvSpPr>
        <p:spPr>
          <a:xfrm>
            <a:off x="832942" y="33916018"/>
            <a:ext cx="30771054" cy="1379608"/>
          </a:xfrm>
          <a:prstGeom prst="rect">
            <a:avLst/>
          </a:prstGeom>
          <a:solidFill>
            <a:schemeClr val="accent1">
              <a:lumMod val="60000"/>
              <a:lumOff val="40000"/>
            </a:schemeClr>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390906" tIns="195453" rIns="390906" bIns="195453">
            <a:spAutoFit/>
          </a:bodyPr>
          <a:lstStyle/>
          <a:p>
            <a:pPr marL="457200" indent="-457200" algn="ctr">
              <a:buFont typeface="Wingdings" pitchFamily="2" charset="2"/>
              <a:buChar char="ü"/>
            </a:pPr>
            <a:r>
              <a:rPr lang="en-US" sz="3200" b="1" dirty="0"/>
              <a:t>This replacement technology resulted a suitable green alternative to sulfur dioxide and could be easily applied by wine industries in order to guarantee </a:t>
            </a:r>
            <a:endParaRPr lang="en-US" sz="3200" b="1" dirty="0" smtClean="0"/>
          </a:p>
          <a:p>
            <a:pPr algn="ctr"/>
            <a:r>
              <a:rPr lang="en-US" sz="3200" b="1" dirty="0" smtClean="0"/>
              <a:t>high </a:t>
            </a:r>
            <a:r>
              <a:rPr lang="en-US" sz="3200" b="1" dirty="0"/>
              <a:t>quality green products.</a:t>
            </a:r>
            <a:endParaRPr lang="it-IT" sz="3200" b="1" dirty="0"/>
          </a:p>
        </p:txBody>
      </p:sp>
      <p:pic>
        <p:nvPicPr>
          <p:cNvPr id="25" name="Immagine 24"/>
          <p:cNvPicPr/>
          <p:nvPr/>
        </p:nvPicPr>
        <p:blipFill>
          <a:blip r:embed="rId9"/>
          <a:stretch>
            <a:fillRect/>
          </a:stretch>
        </p:blipFill>
        <p:spPr>
          <a:xfrm>
            <a:off x="1" y="10514"/>
            <a:ext cx="7561064" cy="2736555"/>
          </a:xfrm>
          <a:prstGeom prst="rect">
            <a:avLst/>
          </a:prstGeom>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59009" y="17827763"/>
            <a:ext cx="6747453" cy="1025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62265" y="17910808"/>
            <a:ext cx="6696744" cy="1017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0346" y="18081515"/>
            <a:ext cx="4875741" cy="510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0349" y="23690882"/>
            <a:ext cx="5095738" cy="492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36087" y="18035414"/>
            <a:ext cx="4926178" cy="51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13210" y="23690882"/>
            <a:ext cx="4902366" cy="47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ella 9"/>
          <p:cNvGraphicFramePr>
            <a:graphicFrameLocks noGrp="1"/>
          </p:cNvGraphicFramePr>
          <p:nvPr>
            <p:extLst>
              <p:ext uri="{D42A27DB-BD31-4B8C-83A1-F6EECF244321}">
                <p14:modId xmlns:p14="http://schemas.microsoft.com/office/powerpoint/2010/main" val="1263651119"/>
              </p:ext>
            </p:extLst>
          </p:nvPr>
        </p:nvGraphicFramePr>
        <p:xfrm>
          <a:off x="860903" y="18081511"/>
          <a:ext cx="7132210" cy="10515600"/>
        </p:xfrm>
        <a:graphic>
          <a:graphicData uri="http://schemas.openxmlformats.org/drawingml/2006/table">
            <a:tbl>
              <a:tblPr firstRow="1" firstCol="1" bandRow="1">
                <a:tableStyleId>{5C22544A-7EE6-4342-B048-85BDC9FD1C3A}</a:tableStyleId>
              </a:tblPr>
              <a:tblGrid>
                <a:gridCol w="2455252"/>
                <a:gridCol w="2111713"/>
                <a:gridCol w="2565245"/>
              </a:tblGrid>
              <a:tr h="637267">
                <a:tc>
                  <a:txBody>
                    <a:bodyPr/>
                    <a:lstStyle/>
                    <a:p>
                      <a:pPr algn="ctr">
                        <a:lnSpc>
                          <a:spcPct val="115000"/>
                        </a:lnSpc>
                        <a:spcAft>
                          <a:spcPts val="0"/>
                        </a:spcAft>
                      </a:pPr>
                      <a:r>
                        <a:rPr lang="en-US" sz="2000" dirty="0">
                          <a:effectLst/>
                        </a:rPr>
                        <a:t>PARAMETERS</a:t>
                      </a:r>
                      <a:endParaRPr lang="it-IT"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RESULTS</a:t>
                      </a:r>
                      <a:endParaRPr lang="it-IT" sz="2000">
                        <a:effectLst/>
                      </a:endParaRPr>
                    </a:p>
                    <a:p>
                      <a:pPr algn="ctr">
                        <a:lnSpc>
                          <a:spcPct val="115000"/>
                        </a:lnSpc>
                        <a:spcAft>
                          <a:spcPts val="0"/>
                        </a:spcAft>
                      </a:pPr>
                      <a:r>
                        <a:rPr lang="en-US" sz="2000">
                          <a:effectLst/>
                        </a:rPr>
                        <a:t>A* / B**</a:t>
                      </a:r>
                      <a:endParaRPr lang="it-IT"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a:effectLst/>
                        </a:rPr>
                        <a:t>METHOD OF ANALYSIS</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dirty="0" err="1">
                          <a:effectLst/>
                        </a:rPr>
                        <a:t>Reducing</a:t>
                      </a:r>
                      <a:r>
                        <a:rPr lang="it-IT" sz="2000" dirty="0">
                          <a:effectLst/>
                        </a:rPr>
                        <a:t> </a:t>
                      </a:r>
                      <a:r>
                        <a:rPr lang="it-IT" sz="2000" dirty="0" err="1">
                          <a:effectLst/>
                        </a:rPr>
                        <a:t>Substances</a:t>
                      </a:r>
                      <a:endParaRPr lang="it-IT" sz="2000" dirty="0">
                        <a:effectLst/>
                      </a:endParaRPr>
                    </a:p>
                    <a:p>
                      <a:pPr>
                        <a:lnSpc>
                          <a:spcPct val="115000"/>
                        </a:lnSpc>
                        <a:spcAft>
                          <a:spcPts val="0"/>
                        </a:spcAft>
                      </a:pPr>
                      <a:r>
                        <a:rPr lang="it-IT" sz="2000" dirty="0" smtClean="0">
                          <a:effectLst/>
                        </a:rPr>
                        <a:t>(</a:t>
                      </a:r>
                      <a:r>
                        <a:rPr lang="it-IT" sz="2000" dirty="0" err="1" smtClean="0">
                          <a:effectLst/>
                        </a:rPr>
                        <a:t>Glucose</a:t>
                      </a:r>
                      <a:r>
                        <a:rPr lang="it-IT" sz="2000" dirty="0" smtClean="0">
                          <a:effectLst/>
                        </a:rPr>
                        <a:t> </a:t>
                      </a:r>
                      <a:r>
                        <a:rPr lang="it-IT" sz="2000" dirty="0">
                          <a:effectLst/>
                        </a:rPr>
                        <a:t>+ </a:t>
                      </a:r>
                      <a:r>
                        <a:rPr lang="it-IT" sz="2000" dirty="0" err="1" smtClean="0">
                          <a:effectLst/>
                        </a:rPr>
                        <a:t>Fructose</a:t>
                      </a:r>
                      <a:r>
                        <a:rPr lang="it-IT" sz="2000" dirty="0" smtClean="0">
                          <a:effectLst/>
                        </a:rPr>
                        <a:t>)</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tabLst>
                          <a:tab pos="1419225" algn="l"/>
                        </a:tabLst>
                      </a:pPr>
                      <a:r>
                        <a:rPr lang="it-IT" sz="2000" dirty="0" smtClean="0">
                          <a:effectLst/>
                        </a:rPr>
                        <a:t>0.63g/L </a:t>
                      </a:r>
                      <a:r>
                        <a:rPr lang="it-IT" sz="2000" dirty="0">
                          <a:effectLst/>
                        </a:rPr>
                        <a:t>/</a:t>
                      </a:r>
                    </a:p>
                    <a:p>
                      <a:pPr>
                        <a:lnSpc>
                          <a:spcPct val="115000"/>
                        </a:lnSpc>
                        <a:spcAft>
                          <a:spcPts val="0"/>
                        </a:spcAft>
                        <a:tabLst>
                          <a:tab pos="1419225" algn="l"/>
                        </a:tabLst>
                      </a:pPr>
                      <a:r>
                        <a:rPr lang="it-IT" sz="2000" dirty="0" smtClean="0">
                          <a:effectLst/>
                        </a:rPr>
                        <a:t>0.1g/L</a:t>
                      </a:r>
                      <a:r>
                        <a:rPr lang="en-US" sz="2000" dirty="0">
                          <a:effectLst/>
                        </a:rPr>
                        <a:t>	</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OIV-MA-AS311-01A</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dirty="0" err="1">
                          <a:effectLst/>
                        </a:rPr>
                        <a:t>Density</a:t>
                      </a:r>
                      <a:r>
                        <a:rPr lang="it-IT" sz="2000" dirty="0">
                          <a:effectLst/>
                        </a:rPr>
                        <a:t> </a:t>
                      </a:r>
                      <a:r>
                        <a:rPr lang="it-IT" sz="2000" dirty="0" err="1">
                          <a:effectLst/>
                        </a:rPr>
                        <a:t>at</a:t>
                      </a:r>
                      <a:r>
                        <a:rPr lang="it-IT" sz="2000" dirty="0">
                          <a:effectLst/>
                        </a:rPr>
                        <a:t> 20°C</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0.9911g/mL /</a:t>
                      </a:r>
                    </a:p>
                    <a:p>
                      <a:pPr>
                        <a:lnSpc>
                          <a:spcPct val="115000"/>
                        </a:lnSpc>
                        <a:spcAft>
                          <a:spcPts val="0"/>
                        </a:spcAft>
                      </a:pPr>
                      <a:r>
                        <a:rPr lang="it-IT" sz="2000">
                          <a:effectLst/>
                        </a:rPr>
                        <a:t> 0.9908 g/mL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OIV-MA-AS2-01A</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en-US" sz="2000" dirty="0">
                          <a:effectLst/>
                        </a:rPr>
                        <a:t>Alcoholic Strength by Volume at 20°C</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11.39% v/v / </a:t>
                      </a:r>
                    </a:p>
                    <a:p>
                      <a:pPr>
                        <a:lnSpc>
                          <a:spcPct val="115000"/>
                        </a:lnSpc>
                        <a:spcAft>
                          <a:spcPts val="0"/>
                        </a:spcAft>
                      </a:pPr>
                      <a:r>
                        <a:rPr lang="it-IT" sz="2000">
                          <a:effectLst/>
                        </a:rPr>
                        <a:t>11.08% v/v</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OIV-MA-AS312-01A</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dirty="0">
                          <a:effectLst/>
                        </a:rPr>
                        <a:t>Total </a:t>
                      </a:r>
                      <a:r>
                        <a:rPr lang="it-IT" sz="2000" dirty="0" err="1">
                          <a:effectLst/>
                        </a:rPr>
                        <a:t>Acidity</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5.10g </a:t>
                      </a:r>
                      <a:r>
                        <a:rPr lang="it-IT" sz="2000" dirty="0" err="1">
                          <a:effectLst/>
                        </a:rPr>
                        <a:t>tartaric</a:t>
                      </a:r>
                      <a:r>
                        <a:rPr lang="it-IT" sz="2000" dirty="0">
                          <a:effectLst/>
                        </a:rPr>
                        <a:t> acid/L / </a:t>
                      </a:r>
                    </a:p>
                    <a:p>
                      <a:pPr>
                        <a:lnSpc>
                          <a:spcPct val="115000"/>
                        </a:lnSpc>
                        <a:spcAft>
                          <a:spcPts val="0"/>
                        </a:spcAft>
                      </a:pPr>
                      <a:r>
                        <a:rPr lang="it-IT" sz="2000" dirty="0">
                          <a:effectLst/>
                        </a:rPr>
                        <a:t>5.25 g </a:t>
                      </a:r>
                      <a:r>
                        <a:rPr lang="it-IT" sz="2000" dirty="0" err="1">
                          <a:effectLst/>
                        </a:rPr>
                        <a:t>tartaric</a:t>
                      </a:r>
                      <a:r>
                        <a:rPr lang="it-IT" sz="2000" dirty="0">
                          <a:effectLst/>
                        </a:rPr>
                        <a:t> acid</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OIV-MA-AS313-01</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dirty="0">
                          <a:effectLst/>
                        </a:rPr>
                        <a:t>Volatile </a:t>
                      </a:r>
                      <a:r>
                        <a:rPr lang="it-IT" sz="2000" dirty="0" err="1">
                          <a:effectLst/>
                        </a:rPr>
                        <a:t>Acidity</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dirty="0">
                          <a:effectLst/>
                        </a:rPr>
                        <a:t>0.28g acetic acid/L / </a:t>
                      </a:r>
                      <a:endParaRPr lang="it-IT" sz="2000" dirty="0">
                        <a:effectLst/>
                      </a:endParaRPr>
                    </a:p>
                    <a:p>
                      <a:pPr>
                        <a:lnSpc>
                          <a:spcPct val="115000"/>
                        </a:lnSpc>
                        <a:spcAft>
                          <a:spcPts val="0"/>
                        </a:spcAft>
                      </a:pPr>
                      <a:r>
                        <a:rPr lang="en-US" sz="2000" dirty="0">
                          <a:effectLst/>
                        </a:rPr>
                        <a:t>0.52g acetic acid</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OIV-MA-AS313-02</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a:effectLst/>
                        </a:rPr>
                        <a:t>Total Sulfur Dioxide</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133mg/L / </a:t>
                      </a:r>
                    </a:p>
                    <a:p>
                      <a:pPr>
                        <a:lnSpc>
                          <a:spcPct val="115000"/>
                        </a:lnSpc>
                        <a:spcAft>
                          <a:spcPts val="0"/>
                        </a:spcAft>
                      </a:pPr>
                      <a:r>
                        <a:rPr lang="it-IT" sz="2000" dirty="0">
                          <a:effectLst/>
                        </a:rPr>
                        <a:t>5.1mg/L</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OIV-MA-AS323-04A</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a:effectLst/>
                        </a:rPr>
                        <a:t>Free Sulfur Dioxide</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21mg/L /</a:t>
                      </a:r>
                    </a:p>
                    <a:p>
                      <a:pPr>
                        <a:lnSpc>
                          <a:spcPct val="115000"/>
                        </a:lnSpc>
                        <a:spcAft>
                          <a:spcPts val="0"/>
                        </a:spcAft>
                      </a:pPr>
                      <a:r>
                        <a:rPr lang="it-IT" sz="2000">
                          <a:effectLst/>
                        </a:rPr>
                        <a:t> 0,0 mg/L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OIV-MA-AS323-04A</a:t>
                      </a:r>
                      <a:endParaRPr lang="it-IT" sz="2000" dirty="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a:effectLst/>
                        </a:rPr>
                        <a:t>Phenolics' Index</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8.7 A / </a:t>
                      </a:r>
                    </a:p>
                    <a:p>
                      <a:pPr>
                        <a:lnSpc>
                          <a:spcPct val="115000"/>
                        </a:lnSpc>
                        <a:spcAft>
                          <a:spcPts val="0"/>
                        </a:spcAft>
                      </a:pPr>
                      <a:r>
                        <a:rPr lang="it-IT" sz="2000">
                          <a:effectLst/>
                        </a:rPr>
                        <a:t>6.5 A</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ΟΕ 1001</a:t>
                      </a:r>
                      <a:endParaRPr lang="it-IT" sz="2000" dirty="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a:effectLst/>
                        </a:rPr>
                        <a:t>pH</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3,28 pH units / </a:t>
                      </a:r>
                    </a:p>
                    <a:p>
                      <a:pPr>
                        <a:lnSpc>
                          <a:spcPct val="115000"/>
                        </a:lnSpc>
                        <a:spcAft>
                          <a:spcPts val="0"/>
                        </a:spcAft>
                      </a:pPr>
                      <a:r>
                        <a:rPr lang="it-IT" sz="2000">
                          <a:effectLst/>
                        </a:rPr>
                        <a:t>3,49 pH units</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OIV –MA-AS313-15-PH</a:t>
                      </a:r>
                      <a:endParaRPr lang="it-IT" sz="2000" dirty="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a:effectLst/>
                        </a:rPr>
                        <a:t>Lactic acid</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1.1g/L / </a:t>
                      </a:r>
                    </a:p>
                    <a:p>
                      <a:pPr>
                        <a:lnSpc>
                          <a:spcPct val="115000"/>
                        </a:lnSpc>
                        <a:spcAft>
                          <a:spcPts val="0"/>
                        </a:spcAft>
                      </a:pPr>
                      <a:r>
                        <a:rPr lang="it-IT" sz="2000">
                          <a:effectLst/>
                        </a:rPr>
                        <a:t>1.14 g/L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dirty="0">
                          <a:effectLst/>
                        </a:rPr>
                        <a:t>OIV-MA-AS313-04 _UHPLC-MS/MS</a:t>
                      </a:r>
                      <a:endParaRPr lang="it-IT" sz="2000" dirty="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a:effectLst/>
                        </a:rPr>
                        <a:t>Citric acid</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0.1g/L / </a:t>
                      </a:r>
                    </a:p>
                    <a:p>
                      <a:pPr>
                        <a:lnSpc>
                          <a:spcPct val="115000"/>
                        </a:lnSpc>
                        <a:spcAft>
                          <a:spcPts val="0"/>
                        </a:spcAft>
                      </a:pPr>
                      <a:r>
                        <a:rPr lang="it-IT" sz="2000">
                          <a:effectLst/>
                        </a:rPr>
                        <a:t>&lt;0.1g/L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a:effectLst/>
                        </a:rPr>
                        <a:t>OIV-MA-AS313-04 _UHPLC-MS/MS</a:t>
                      </a:r>
                      <a:endParaRPr lang="it-IT" sz="200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dirty="0" err="1">
                          <a:effectLst/>
                        </a:rPr>
                        <a:t>Tartaric</a:t>
                      </a:r>
                      <a:r>
                        <a:rPr lang="it-IT" sz="2000" dirty="0">
                          <a:effectLst/>
                        </a:rPr>
                        <a:t> acid</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1.6g/L / </a:t>
                      </a:r>
                    </a:p>
                    <a:p>
                      <a:pPr>
                        <a:lnSpc>
                          <a:spcPct val="115000"/>
                        </a:lnSpc>
                        <a:spcAft>
                          <a:spcPts val="0"/>
                        </a:spcAft>
                      </a:pPr>
                      <a:r>
                        <a:rPr lang="it-IT" sz="2000">
                          <a:effectLst/>
                        </a:rPr>
                        <a:t>2.4 g/L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dirty="0">
                          <a:effectLst/>
                        </a:rPr>
                        <a:t>OIV-MA-AS313-04 _UHPLC-MS/MS</a:t>
                      </a:r>
                      <a:endParaRPr lang="it-IT" sz="2000" dirty="0">
                        <a:effectLst/>
                        <a:latin typeface="Calibri"/>
                        <a:ea typeface="Calibri"/>
                        <a:cs typeface="Times New Roman"/>
                      </a:endParaRPr>
                    </a:p>
                  </a:txBody>
                  <a:tcPr marL="68580" marR="68580" marT="0" marB="0"/>
                </a:tc>
              </a:tr>
              <a:tr h="637267">
                <a:tc>
                  <a:txBody>
                    <a:bodyPr/>
                    <a:lstStyle/>
                    <a:p>
                      <a:pPr>
                        <a:lnSpc>
                          <a:spcPct val="115000"/>
                        </a:lnSpc>
                        <a:spcAft>
                          <a:spcPts val="0"/>
                        </a:spcAft>
                      </a:pPr>
                      <a:r>
                        <a:rPr lang="it-IT" sz="2000">
                          <a:effectLst/>
                        </a:rPr>
                        <a:t>Malic Acid</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1,22 g/L   /</a:t>
                      </a:r>
                    </a:p>
                    <a:p>
                      <a:pPr>
                        <a:lnSpc>
                          <a:spcPct val="115000"/>
                        </a:lnSpc>
                        <a:spcAft>
                          <a:spcPts val="0"/>
                        </a:spcAft>
                      </a:pPr>
                      <a:r>
                        <a:rPr lang="it-IT" sz="2000">
                          <a:effectLst/>
                        </a:rPr>
                        <a:t> 0,01 g/L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OIV-MA-AS313-11</a:t>
                      </a:r>
                      <a:endParaRPr lang="it-IT" sz="2000" dirty="0">
                        <a:effectLst/>
                        <a:latin typeface="Calibri"/>
                        <a:ea typeface="Calibri"/>
                        <a:cs typeface="Times New Roman"/>
                      </a:endParaRPr>
                    </a:p>
                  </a:txBody>
                  <a:tcPr marL="68580" marR="68580" marT="0" marB="0"/>
                </a:tc>
              </a:tr>
            </a:tbl>
          </a:graphicData>
        </a:graphic>
      </p:graphicFrame>
      <p:sp>
        <p:nvSpPr>
          <p:cNvPr id="14" name="Rettangolo 13"/>
          <p:cNvSpPr/>
          <p:nvPr/>
        </p:nvSpPr>
        <p:spPr>
          <a:xfrm>
            <a:off x="895456" y="32835898"/>
            <a:ext cx="5694769" cy="923330"/>
          </a:xfrm>
          <a:prstGeom prst="rect">
            <a:avLst/>
          </a:prstGeom>
        </p:spPr>
        <p:txBody>
          <a:bodyPr wrap="square">
            <a:spAutoFit/>
          </a:bodyPr>
          <a:lstStyle/>
          <a:p>
            <a:r>
              <a:rPr lang="en-US" sz="1800" b="1" dirty="0">
                <a:solidFill>
                  <a:srgbClr val="002060"/>
                </a:solidFill>
              </a:rPr>
              <a:t>A* dioxide-treated wine sample</a:t>
            </a:r>
            <a:endParaRPr lang="it-IT" sz="1800" b="1" dirty="0">
              <a:solidFill>
                <a:srgbClr val="002060"/>
              </a:solidFill>
            </a:endParaRPr>
          </a:p>
          <a:p>
            <a:r>
              <a:rPr lang="en-US" sz="1800" b="1" dirty="0">
                <a:solidFill>
                  <a:srgbClr val="002060"/>
                </a:solidFill>
              </a:rPr>
              <a:t>B**</a:t>
            </a:r>
            <a:r>
              <a:rPr lang="en-US" sz="1800" b="1" i="1" dirty="0">
                <a:solidFill>
                  <a:srgbClr val="002060"/>
                </a:solidFill>
              </a:rPr>
              <a:t> p</a:t>
            </a:r>
            <a:r>
              <a:rPr lang="en-US" sz="1800" b="1" dirty="0">
                <a:solidFill>
                  <a:srgbClr val="002060"/>
                </a:solidFill>
              </a:rPr>
              <a:t>-</a:t>
            </a:r>
            <a:r>
              <a:rPr lang="en-US" sz="1800" b="1" dirty="0" err="1">
                <a:solidFill>
                  <a:srgbClr val="002060"/>
                </a:solidFill>
              </a:rPr>
              <a:t>coumaric</a:t>
            </a:r>
            <a:r>
              <a:rPr lang="en-US" sz="1800" b="1" dirty="0">
                <a:solidFill>
                  <a:srgbClr val="002060"/>
                </a:solidFill>
              </a:rPr>
              <a:t> acid-treated wine sample</a:t>
            </a:r>
            <a:endParaRPr lang="it-IT" sz="1800" b="1" dirty="0">
              <a:solidFill>
                <a:srgbClr val="002060"/>
              </a:solidFill>
            </a:endParaRPr>
          </a:p>
          <a:p>
            <a:endParaRPr lang="it-IT" sz="1800" b="1" dirty="0">
              <a:solidFill>
                <a:srgbClr val="002060"/>
              </a:solidFill>
            </a:endParaRPr>
          </a:p>
        </p:txBody>
      </p:sp>
      <p:graphicFrame>
        <p:nvGraphicFramePr>
          <p:cNvPr id="17" name="Tabella 16"/>
          <p:cNvGraphicFramePr>
            <a:graphicFrameLocks noGrp="1"/>
          </p:cNvGraphicFramePr>
          <p:nvPr>
            <p:extLst>
              <p:ext uri="{D42A27DB-BD31-4B8C-83A1-F6EECF244321}">
                <p14:modId xmlns:p14="http://schemas.microsoft.com/office/powerpoint/2010/main" val="681254807"/>
              </p:ext>
            </p:extLst>
          </p:nvPr>
        </p:nvGraphicFramePr>
        <p:xfrm>
          <a:off x="825408" y="29163490"/>
          <a:ext cx="11150801" cy="3505200"/>
        </p:xfrm>
        <a:graphic>
          <a:graphicData uri="http://schemas.openxmlformats.org/drawingml/2006/table">
            <a:tbl>
              <a:tblPr firstRow="1" firstCol="1" bandRow="1">
                <a:tableStyleId>{5C22544A-7EE6-4342-B048-85BDC9FD1C3A}</a:tableStyleId>
              </a:tblPr>
              <a:tblGrid>
                <a:gridCol w="1733984"/>
                <a:gridCol w="2271398"/>
                <a:gridCol w="2643202"/>
                <a:gridCol w="1859015"/>
                <a:gridCol w="2643202"/>
              </a:tblGrid>
              <a:tr h="0">
                <a:tc>
                  <a:txBody>
                    <a:bodyPr/>
                    <a:lstStyle/>
                    <a:p>
                      <a:pPr algn="ctr">
                        <a:lnSpc>
                          <a:spcPct val="115000"/>
                        </a:lnSpc>
                        <a:spcAft>
                          <a:spcPts val="0"/>
                        </a:spcAft>
                      </a:pPr>
                      <a:r>
                        <a:rPr lang="en-US" sz="2000" dirty="0">
                          <a:effectLst/>
                        </a:rPr>
                        <a:t>PARAMETERS</a:t>
                      </a:r>
                      <a:endParaRPr lang="it-IT"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dirty="0">
                          <a:effectLst/>
                        </a:rPr>
                        <a:t>Total </a:t>
                      </a:r>
                      <a:r>
                        <a:rPr lang="it-IT" sz="2000" dirty="0" err="1">
                          <a:effectLst/>
                        </a:rPr>
                        <a:t>Viable</a:t>
                      </a:r>
                      <a:r>
                        <a:rPr lang="it-IT" sz="2000" dirty="0">
                          <a:effectLst/>
                        </a:rPr>
                        <a:t> </a:t>
                      </a:r>
                      <a:r>
                        <a:rPr lang="it-IT" sz="2000" dirty="0" err="1">
                          <a:effectLst/>
                        </a:rPr>
                        <a:t>Count</a:t>
                      </a:r>
                      <a:endParaRPr lang="it-IT"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a:effectLst/>
                        </a:rPr>
                        <a:t>Yeasts</a:t>
                      </a:r>
                      <a:endParaRPr lang="it-IT" sz="200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a:effectLst/>
                        </a:rPr>
                        <a:t>Moulds</a:t>
                      </a:r>
                      <a:endParaRPr lang="it-IT" sz="200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2000">
                          <a:effectLst/>
                        </a:rPr>
                        <a:t>Lactobacillus spp.</a:t>
                      </a:r>
                      <a:endParaRPr lang="it-IT" sz="2000">
                        <a:effectLst/>
                        <a:latin typeface="Calibri"/>
                        <a:ea typeface="Calibri"/>
                        <a:cs typeface="Times New Roman"/>
                      </a:endParaRPr>
                    </a:p>
                  </a:txBody>
                  <a:tcPr marL="68580" marR="68580" marT="0" marB="0"/>
                </a:tc>
              </a:tr>
              <a:tr h="597858">
                <a:tc>
                  <a:txBody>
                    <a:bodyPr/>
                    <a:lstStyle/>
                    <a:p>
                      <a:pPr algn="ctr">
                        <a:lnSpc>
                          <a:spcPct val="115000"/>
                        </a:lnSpc>
                        <a:spcAft>
                          <a:spcPts val="0"/>
                        </a:spcAft>
                      </a:pPr>
                      <a:r>
                        <a:rPr lang="en-US" sz="2000" dirty="0">
                          <a:effectLst/>
                        </a:rPr>
                        <a:t>RESULTS</a:t>
                      </a:r>
                      <a:endParaRPr lang="it-IT" sz="2000" dirty="0">
                        <a:effectLst/>
                      </a:endParaRPr>
                    </a:p>
                    <a:p>
                      <a:pPr algn="ctr">
                        <a:lnSpc>
                          <a:spcPct val="115000"/>
                        </a:lnSpc>
                        <a:spcAft>
                          <a:spcPts val="0"/>
                        </a:spcAft>
                      </a:pPr>
                      <a:r>
                        <a:rPr lang="en-US" sz="2000" dirty="0">
                          <a:effectLst/>
                        </a:rPr>
                        <a:t>A* / B**</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8.6E+02cfu/ml /</a:t>
                      </a:r>
                    </a:p>
                    <a:p>
                      <a:pPr>
                        <a:lnSpc>
                          <a:spcPct val="115000"/>
                        </a:lnSpc>
                        <a:spcAft>
                          <a:spcPts val="0"/>
                        </a:spcAft>
                      </a:pPr>
                      <a:r>
                        <a:rPr lang="it-IT" sz="2000" dirty="0" err="1">
                          <a:effectLst/>
                        </a:rPr>
                        <a:t>Estimated</a:t>
                      </a:r>
                      <a:r>
                        <a:rPr lang="it-IT" sz="2000" dirty="0">
                          <a:effectLst/>
                        </a:rPr>
                        <a:t> 65cfu/</a:t>
                      </a:r>
                      <a:r>
                        <a:rPr lang="it-IT" sz="2000" dirty="0" err="1">
                          <a:effectLst/>
                        </a:rPr>
                        <a:t>mL</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6.0E+02cfu/mL /</a:t>
                      </a:r>
                    </a:p>
                    <a:p>
                      <a:pPr>
                        <a:lnSpc>
                          <a:spcPct val="115000"/>
                        </a:lnSpc>
                        <a:spcAft>
                          <a:spcPts val="0"/>
                        </a:spcAft>
                      </a:pPr>
                      <a:r>
                        <a:rPr lang="it-IT" sz="2000">
                          <a:effectLst/>
                        </a:rPr>
                        <a:t>Presense (&lt;40) cfu/mL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&lt;10cfu/mL /</a:t>
                      </a:r>
                    </a:p>
                    <a:p>
                      <a:pPr>
                        <a:lnSpc>
                          <a:spcPct val="115000"/>
                        </a:lnSpc>
                        <a:spcAft>
                          <a:spcPts val="0"/>
                        </a:spcAft>
                      </a:pPr>
                      <a:r>
                        <a:rPr lang="it-IT" sz="2000">
                          <a:effectLst/>
                        </a:rPr>
                        <a:t>&lt;100cfu/mL</a:t>
                      </a:r>
                      <a:endParaRPr lang="it-IT" sz="2000">
                        <a:effectLst/>
                        <a:latin typeface="Calibri"/>
                        <a:ea typeface="Calibri"/>
                        <a:cs typeface="Times New Roman"/>
                      </a:endParaRPr>
                    </a:p>
                  </a:txBody>
                  <a:tcPr marL="68580" marR="68580" marT="0" marB="0"/>
                </a:tc>
                <a:tc>
                  <a:txBody>
                    <a:bodyPr/>
                    <a:lstStyle/>
                    <a:p>
                      <a:pPr>
                        <a:lnSpc>
                          <a:spcPct val="115000"/>
                        </a:lnSpc>
                        <a:spcAft>
                          <a:spcPts val="0"/>
                        </a:spcAft>
                      </a:pPr>
                      <a:r>
                        <a:rPr lang="it-IT" sz="2000">
                          <a:effectLst/>
                        </a:rPr>
                        <a:t>2.5E+02cfu/mL /</a:t>
                      </a:r>
                    </a:p>
                    <a:p>
                      <a:pPr>
                        <a:lnSpc>
                          <a:spcPct val="115000"/>
                        </a:lnSpc>
                        <a:spcAft>
                          <a:spcPts val="0"/>
                        </a:spcAft>
                      </a:pPr>
                      <a:r>
                        <a:rPr lang="it-IT" sz="2000">
                          <a:effectLst/>
                        </a:rPr>
                        <a:t>Presense (&lt;40) cfu/mL</a:t>
                      </a:r>
                      <a:endParaRPr lang="it-IT" sz="2000">
                        <a:effectLst/>
                        <a:latin typeface="Calibri"/>
                        <a:ea typeface="Calibri"/>
                        <a:cs typeface="Times New Roman"/>
                      </a:endParaRPr>
                    </a:p>
                  </a:txBody>
                  <a:tcPr marL="68580" marR="68580" marT="0" marB="0"/>
                </a:tc>
              </a:tr>
              <a:tr h="1959450">
                <a:tc>
                  <a:txBody>
                    <a:bodyPr/>
                    <a:lstStyle/>
                    <a:p>
                      <a:pPr algn="ctr">
                        <a:lnSpc>
                          <a:spcPct val="115000"/>
                        </a:lnSpc>
                        <a:spcAft>
                          <a:spcPts val="0"/>
                        </a:spcAft>
                      </a:pPr>
                      <a:r>
                        <a:rPr lang="en-US" sz="2000" dirty="0">
                          <a:effectLst/>
                        </a:rPr>
                        <a:t>METHOD OF ANALYSIS</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ISO 4833-</a:t>
                      </a:r>
                    </a:p>
                    <a:p>
                      <a:pPr>
                        <a:lnSpc>
                          <a:spcPct val="115000"/>
                        </a:lnSpc>
                        <a:spcAft>
                          <a:spcPts val="0"/>
                        </a:spcAft>
                      </a:pPr>
                      <a:r>
                        <a:rPr lang="it-IT" sz="2000" dirty="0">
                          <a:effectLst/>
                        </a:rPr>
                        <a:t>1:2013</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ISO 21527-</a:t>
                      </a:r>
                    </a:p>
                    <a:p>
                      <a:pPr>
                        <a:lnSpc>
                          <a:spcPct val="115000"/>
                        </a:lnSpc>
                        <a:spcAft>
                          <a:spcPts val="0"/>
                        </a:spcAft>
                      </a:pPr>
                      <a:r>
                        <a:rPr lang="it-IT" sz="2000" dirty="0">
                          <a:effectLst/>
                        </a:rPr>
                        <a:t>1:2008</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2000" dirty="0">
                          <a:effectLst/>
                        </a:rPr>
                        <a:t>ISO 21527-1:2008</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2000" dirty="0">
                          <a:effectLst/>
                        </a:rPr>
                        <a:t>MRs Agar. Incubation: 5 days at 30°C, under CO</a:t>
                      </a:r>
                      <a:r>
                        <a:rPr lang="en-US" sz="2000" baseline="-25000" dirty="0">
                          <a:effectLst/>
                        </a:rPr>
                        <a:t>2</a:t>
                      </a:r>
                      <a:r>
                        <a:rPr lang="en-US" sz="2000" dirty="0">
                          <a:effectLst/>
                        </a:rPr>
                        <a:t> atm. </a:t>
                      </a:r>
                      <a:endParaRPr lang="it-IT" sz="2000" dirty="0">
                        <a:effectLst/>
                      </a:endParaRPr>
                    </a:p>
                    <a:p>
                      <a:pPr>
                        <a:lnSpc>
                          <a:spcPct val="115000"/>
                        </a:lnSpc>
                        <a:spcAft>
                          <a:spcPts val="0"/>
                        </a:spcAft>
                      </a:pPr>
                      <a:r>
                        <a:rPr lang="en-US" sz="2000" dirty="0">
                          <a:effectLst/>
                        </a:rPr>
                        <a:t>Confirmation: White colonies, Gram(+), </a:t>
                      </a:r>
                      <a:r>
                        <a:rPr lang="en-US" sz="2000" dirty="0" err="1">
                          <a:effectLst/>
                        </a:rPr>
                        <a:t>nonspore</a:t>
                      </a:r>
                      <a:r>
                        <a:rPr lang="en-US" sz="2000" dirty="0">
                          <a:effectLst/>
                        </a:rPr>
                        <a:t> bacillus, Catalase(-), Oxidase(-).</a:t>
                      </a:r>
                      <a:endParaRPr lang="it-IT" sz="2000" dirty="0">
                        <a:effectLst/>
                        <a:latin typeface="Calibri"/>
                        <a:ea typeface="Calibri"/>
                        <a:cs typeface="Times New Roman"/>
                      </a:endParaRPr>
                    </a:p>
                  </a:txBody>
                  <a:tcPr marL="68580" marR="68580" marT="0" marB="0"/>
                </a:tc>
              </a:tr>
            </a:tbl>
          </a:graphicData>
        </a:graphic>
      </p:graphicFrame>
      <p:sp>
        <p:nvSpPr>
          <p:cNvPr id="29" name="Rettangolo 28"/>
          <p:cNvSpPr/>
          <p:nvPr/>
        </p:nvSpPr>
        <p:spPr>
          <a:xfrm>
            <a:off x="10416005" y="28353692"/>
            <a:ext cx="582211" cy="523220"/>
          </a:xfrm>
          <a:prstGeom prst="rect">
            <a:avLst/>
          </a:prstGeom>
        </p:spPr>
        <p:txBody>
          <a:bodyPr wrap="none">
            <a:spAutoFit/>
          </a:bodyPr>
          <a:lstStyle/>
          <a:p>
            <a:r>
              <a:rPr lang="en-US" sz="2800" b="1" dirty="0">
                <a:solidFill>
                  <a:srgbClr val="002060"/>
                </a:solidFill>
              </a:rPr>
              <a:t>A*</a:t>
            </a:r>
            <a:endParaRPr lang="it-IT" sz="2800" dirty="0">
              <a:solidFill>
                <a:srgbClr val="002060"/>
              </a:solidFill>
            </a:endParaRPr>
          </a:p>
        </p:txBody>
      </p:sp>
      <p:sp>
        <p:nvSpPr>
          <p:cNvPr id="31" name="Rettangolo 30"/>
          <p:cNvSpPr/>
          <p:nvPr/>
        </p:nvSpPr>
        <p:spPr>
          <a:xfrm>
            <a:off x="21619374" y="28246123"/>
            <a:ext cx="582211" cy="523220"/>
          </a:xfrm>
          <a:prstGeom prst="rect">
            <a:avLst/>
          </a:prstGeom>
        </p:spPr>
        <p:txBody>
          <a:bodyPr wrap="none">
            <a:spAutoFit/>
          </a:bodyPr>
          <a:lstStyle/>
          <a:p>
            <a:r>
              <a:rPr lang="en-US" sz="2800" b="1" dirty="0">
                <a:solidFill>
                  <a:srgbClr val="002060"/>
                </a:solidFill>
              </a:rPr>
              <a:t>A*</a:t>
            </a:r>
            <a:endParaRPr lang="it-IT" sz="2800" dirty="0">
              <a:solidFill>
                <a:srgbClr val="002060"/>
              </a:solidFill>
            </a:endParaRPr>
          </a:p>
        </p:txBody>
      </p:sp>
      <p:sp>
        <p:nvSpPr>
          <p:cNvPr id="1025" name="Rettangolo 1024"/>
          <p:cNvSpPr/>
          <p:nvPr/>
        </p:nvSpPr>
        <p:spPr>
          <a:xfrm>
            <a:off x="15604972" y="28288759"/>
            <a:ext cx="827471" cy="523220"/>
          </a:xfrm>
          <a:prstGeom prst="rect">
            <a:avLst/>
          </a:prstGeom>
        </p:spPr>
        <p:txBody>
          <a:bodyPr wrap="none">
            <a:spAutoFit/>
          </a:bodyPr>
          <a:lstStyle/>
          <a:p>
            <a:r>
              <a:rPr lang="en-US" sz="2800" b="1" dirty="0">
                <a:solidFill>
                  <a:srgbClr val="002060"/>
                </a:solidFill>
              </a:rPr>
              <a:t>B**</a:t>
            </a:r>
            <a:r>
              <a:rPr lang="en-US" sz="2800" b="1" i="1" dirty="0">
                <a:solidFill>
                  <a:srgbClr val="002060"/>
                </a:solidFill>
              </a:rPr>
              <a:t> </a:t>
            </a:r>
            <a:endParaRPr lang="it-IT" sz="2800" dirty="0">
              <a:solidFill>
                <a:srgbClr val="002060"/>
              </a:solidFill>
            </a:endParaRPr>
          </a:p>
        </p:txBody>
      </p:sp>
      <p:sp>
        <p:nvSpPr>
          <p:cNvPr id="1026" name="Rettangolo 1025"/>
          <p:cNvSpPr/>
          <p:nvPr/>
        </p:nvSpPr>
        <p:spPr>
          <a:xfrm>
            <a:off x="28138691" y="28148580"/>
            <a:ext cx="827471" cy="523220"/>
          </a:xfrm>
          <a:prstGeom prst="rect">
            <a:avLst/>
          </a:prstGeom>
        </p:spPr>
        <p:txBody>
          <a:bodyPr wrap="none">
            <a:spAutoFit/>
          </a:bodyPr>
          <a:lstStyle/>
          <a:p>
            <a:r>
              <a:rPr lang="en-US" sz="2800" b="1" dirty="0">
                <a:solidFill>
                  <a:srgbClr val="002060"/>
                </a:solidFill>
              </a:rPr>
              <a:t>B**</a:t>
            </a:r>
            <a:r>
              <a:rPr lang="en-US" sz="2800" b="1" i="1" dirty="0">
                <a:solidFill>
                  <a:srgbClr val="002060"/>
                </a:solidFill>
              </a:rPr>
              <a:t> </a:t>
            </a:r>
            <a:endParaRPr lang="it-IT" sz="2800" dirty="0">
              <a:solidFill>
                <a:srgbClr val="002060"/>
              </a:solidFill>
            </a:endParaRPr>
          </a:p>
        </p:txBody>
      </p:sp>
      <p:sp>
        <p:nvSpPr>
          <p:cNvPr id="1034" name="Rettangolo 1033"/>
          <p:cNvSpPr/>
          <p:nvPr/>
        </p:nvSpPr>
        <p:spPr>
          <a:xfrm>
            <a:off x="895456" y="17566272"/>
            <a:ext cx="7164907" cy="461665"/>
          </a:xfrm>
          <a:prstGeom prst="rect">
            <a:avLst/>
          </a:prstGeom>
        </p:spPr>
        <p:txBody>
          <a:bodyPr wrap="square">
            <a:spAutoFit/>
          </a:bodyPr>
          <a:lstStyle/>
          <a:p>
            <a:pPr algn="ctr"/>
            <a:r>
              <a:rPr lang="en-US" sz="2400" b="1" dirty="0">
                <a:solidFill>
                  <a:srgbClr val="002060"/>
                </a:solidFill>
              </a:rPr>
              <a:t>Table 1. Oenological &amp; antioxidant profile</a:t>
            </a:r>
            <a:endParaRPr lang="it-IT" sz="2400" dirty="0">
              <a:solidFill>
                <a:srgbClr val="002060"/>
              </a:solidFill>
            </a:endParaRPr>
          </a:p>
        </p:txBody>
      </p:sp>
      <p:sp>
        <p:nvSpPr>
          <p:cNvPr id="1036" name="Rettangolo 1035"/>
          <p:cNvSpPr/>
          <p:nvPr/>
        </p:nvSpPr>
        <p:spPr>
          <a:xfrm>
            <a:off x="11961476" y="17635264"/>
            <a:ext cx="3303468" cy="461665"/>
          </a:xfrm>
          <a:prstGeom prst="rect">
            <a:avLst/>
          </a:prstGeom>
        </p:spPr>
        <p:txBody>
          <a:bodyPr wrap="none">
            <a:spAutoFit/>
          </a:bodyPr>
          <a:lstStyle/>
          <a:p>
            <a:r>
              <a:rPr lang="en-US" sz="2400" b="1" dirty="0">
                <a:solidFill>
                  <a:srgbClr val="002060"/>
                </a:solidFill>
              </a:rPr>
              <a:t>Figure 1. Stability profile</a:t>
            </a:r>
            <a:endParaRPr lang="it-IT" sz="2400" dirty="0">
              <a:solidFill>
                <a:srgbClr val="002060"/>
              </a:solidFill>
            </a:endParaRPr>
          </a:p>
        </p:txBody>
      </p:sp>
      <p:sp>
        <p:nvSpPr>
          <p:cNvPr id="1038" name="Rettangolo 1037"/>
          <p:cNvSpPr/>
          <p:nvPr/>
        </p:nvSpPr>
        <p:spPr>
          <a:xfrm>
            <a:off x="23425132" y="17619850"/>
            <a:ext cx="3267754" cy="461665"/>
          </a:xfrm>
          <a:prstGeom prst="rect">
            <a:avLst/>
          </a:prstGeom>
        </p:spPr>
        <p:txBody>
          <a:bodyPr wrap="none">
            <a:spAutoFit/>
          </a:bodyPr>
          <a:lstStyle/>
          <a:p>
            <a:r>
              <a:rPr lang="en-US" sz="2400" b="1" dirty="0">
                <a:solidFill>
                  <a:srgbClr val="002060"/>
                </a:solidFill>
              </a:rPr>
              <a:t>Figure 2. Sensory profile</a:t>
            </a:r>
            <a:endParaRPr lang="it-IT" sz="2400" dirty="0">
              <a:solidFill>
                <a:srgbClr val="002060"/>
              </a:solidFill>
            </a:endParaRPr>
          </a:p>
        </p:txBody>
      </p:sp>
      <p:sp>
        <p:nvSpPr>
          <p:cNvPr id="1040" name="Rettangolo 1039"/>
          <p:cNvSpPr/>
          <p:nvPr/>
        </p:nvSpPr>
        <p:spPr>
          <a:xfrm>
            <a:off x="4398131" y="28668695"/>
            <a:ext cx="4109843" cy="461665"/>
          </a:xfrm>
          <a:prstGeom prst="rect">
            <a:avLst/>
          </a:prstGeom>
        </p:spPr>
        <p:txBody>
          <a:bodyPr wrap="none">
            <a:spAutoFit/>
          </a:bodyPr>
          <a:lstStyle/>
          <a:p>
            <a:r>
              <a:rPr lang="en-US" sz="2400" b="1" dirty="0">
                <a:solidFill>
                  <a:srgbClr val="002060"/>
                </a:solidFill>
              </a:rPr>
              <a:t>Table 2. Microbiological profile</a:t>
            </a:r>
            <a:endParaRPr lang="it-IT" sz="2400" dirty="0">
              <a:solidFill>
                <a:srgbClr val="002060"/>
              </a:solidFill>
            </a:endParaRPr>
          </a:p>
        </p:txBody>
      </p:sp>
      <p:pic>
        <p:nvPicPr>
          <p:cNvPr id="37" name="Immagine 36" descr="Πολλαπλές διακρίσεις για το Πανεπιστήμιο Αιγαίου στις Διεθνείς Ακαδημαϊκές  Κατατάξεις! | Πανεπιστήμιο Αιγαίου"/>
          <p:cNvPicPr/>
          <p:nvPr/>
        </p:nvPicPr>
        <p:blipFill>
          <a:blip r:embed="rId16">
            <a:extLst>
              <a:ext uri="{28A0092B-C50C-407E-A947-70E740481C1C}">
                <a14:useLocalDpi xmlns:a14="http://schemas.microsoft.com/office/drawing/2010/main" val="0"/>
              </a:ext>
            </a:extLst>
          </a:blip>
          <a:srcRect/>
          <a:stretch>
            <a:fillRect/>
          </a:stretch>
        </p:blipFill>
        <p:spPr bwMode="auto">
          <a:xfrm>
            <a:off x="27507280" y="378250"/>
            <a:ext cx="4299181" cy="2001081"/>
          </a:xfrm>
          <a:prstGeom prst="rect">
            <a:avLst/>
          </a:prstGeom>
          <a:noFill/>
          <a:ln>
            <a:noFill/>
          </a:ln>
        </p:spPr>
      </p:pic>
    </p:spTree>
    <p:extLst>
      <p:ext uri="{BB962C8B-B14F-4D97-AF65-F5344CB8AC3E}">
        <p14:creationId xmlns:p14="http://schemas.microsoft.com/office/powerpoint/2010/main" val="1814052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721</Words>
  <Application>Microsoft Office PowerPoint</Application>
  <PresentationFormat>Personalizzato</PresentationFormat>
  <Paragraphs>106</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dc:creator>
  <cp:lastModifiedBy>Cristina</cp:lastModifiedBy>
  <cp:revision>38</cp:revision>
  <dcterms:created xsi:type="dcterms:W3CDTF">2021-09-11T19:31:04Z</dcterms:created>
  <dcterms:modified xsi:type="dcterms:W3CDTF">2021-09-15T11:12:33Z</dcterms:modified>
</cp:coreProperties>
</file>