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25199975" cy="35639375"/>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ile con tema 2 - Color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91" autoAdjust="0"/>
    <p:restoredTop sz="94660"/>
  </p:normalViewPr>
  <p:slideViewPr>
    <p:cSldViewPr snapToGrid="0">
      <p:cViewPr>
        <p:scale>
          <a:sx n="40" d="100"/>
          <a:sy n="40" d="100"/>
        </p:scale>
        <p:origin x="534"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32651"/>
            <a:ext cx="21419979" cy="12407782"/>
          </a:xfrm>
        </p:spPr>
        <p:txBody>
          <a:bodyPr anchor="b"/>
          <a:lstStyle>
            <a:lvl1pPr algn="ctr">
              <a:defRPr sz="16535"/>
            </a:lvl1pPr>
          </a:lstStyle>
          <a:p>
            <a:r>
              <a:rPr lang="it-IT" smtClean="0"/>
              <a:t>Fare clic per modificare lo stile del titolo</a:t>
            </a:r>
            <a:endParaRPr lang="en-US" dirty="0"/>
          </a:p>
        </p:txBody>
      </p:sp>
      <p:sp>
        <p:nvSpPr>
          <p:cNvPr id="3" name="Subtitle 2"/>
          <p:cNvSpPr>
            <a:spLocks noGrp="1"/>
          </p:cNvSpPr>
          <p:nvPr>
            <p:ph type="subTitle" idx="1"/>
          </p:nvPr>
        </p:nvSpPr>
        <p:spPr>
          <a:xfrm>
            <a:off x="3149997" y="18718924"/>
            <a:ext cx="18899981" cy="8604597"/>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6698CF2-423C-439F-BEAD-747AAFBA39D4}" type="datetimeFigureOut">
              <a:rPr lang="it-IT" smtClean="0"/>
              <a:t>13/09/2021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87DCDDA-C65C-4BE4-BED6-2366FD9BAB27}" type="slidenum">
              <a:rPr lang="it-IT" smtClean="0"/>
              <a:t>‹N›</a:t>
            </a:fld>
            <a:endParaRPr lang="it-IT"/>
          </a:p>
        </p:txBody>
      </p:sp>
    </p:spTree>
    <p:extLst>
      <p:ext uri="{BB962C8B-B14F-4D97-AF65-F5344CB8AC3E}">
        <p14:creationId xmlns:p14="http://schemas.microsoft.com/office/powerpoint/2010/main" val="360589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6698CF2-423C-439F-BEAD-747AAFBA39D4}" type="datetimeFigureOut">
              <a:rPr lang="it-IT" smtClean="0"/>
              <a:t>13/09/2021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87DCDDA-C65C-4BE4-BED6-2366FD9BAB27}" type="slidenum">
              <a:rPr lang="it-IT" smtClean="0"/>
              <a:t>‹N›</a:t>
            </a:fld>
            <a:endParaRPr lang="it-IT"/>
          </a:p>
        </p:txBody>
      </p:sp>
    </p:spTree>
    <p:extLst>
      <p:ext uri="{BB962C8B-B14F-4D97-AF65-F5344CB8AC3E}">
        <p14:creationId xmlns:p14="http://schemas.microsoft.com/office/powerpoint/2010/main" val="336285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897467"/>
            <a:ext cx="5433745" cy="30202723"/>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732500" y="1897467"/>
            <a:ext cx="15986234" cy="3020272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6698CF2-423C-439F-BEAD-747AAFBA39D4}" type="datetimeFigureOut">
              <a:rPr lang="it-IT" smtClean="0"/>
              <a:t>13/09/2021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87DCDDA-C65C-4BE4-BED6-2366FD9BAB27}" type="slidenum">
              <a:rPr lang="it-IT" smtClean="0"/>
              <a:t>‹N›</a:t>
            </a:fld>
            <a:endParaRPr lang="it-IT"/>
          </a:p>
        </p:txBody>
      </p:sp>
    </p:spTree>
    <p:extLst>
      <p:ext uri="{BB962C8B-B14F-4D97-AF65-F5344CB8AC3E}">
        <p14:creationId xmlns:p14="http://schemas.microsoft.com/office/powerpoint/2010/main" val="397836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6698CF2-423C-439F-BEAD-747AAFBA39D4}" type="datetimeFigureOut">
              <a:rPr lang="it-IT" smtClean="0"/>
              <a:t>13/09/2021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87DCDDA-C65C-4BE4-BED6-2366FD9BAB27}" type="slidenum">
              <a:rPr lang="it-IT" smtClean="0"/>
              <a:t>‹N›</a:t>
            </a:fld>
            <a:endParaRPr lang="it-IT"/>
          </a:p>
        </p:txBody>
      </p:sp>
    </p:spTree>
    <p:extLst>
      <p:ext uri="{BB962C8B-B14F-4D97-AF65-F5344CB8AC3E}">
        <p14:creationId xmlns:p14="http://schemas.microsoft.com/office/powerpoint/2010/main" val="7999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719375" y="8885105"/>
            <a:ext cx="21734978" cy="14824987"/>
          </a:xfrm>
        </p:spPr>
        <p:txBody>
          <a:bodyPr anchor="b"/>
          <a:lstStyle>
            <a:lvl1pPr>
              <a:defRPr sz="16535"/>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719375" y="23850342"/>
            <a:ext cx="21734978" cy="7796111"/>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6698CF2-423C-439F-BEAD-747AAFBA39D4}" type="datetimeFigureOut">
              <a:rPr lang="it-IT" smtClean="0"/>
              <a:t>13/09/2021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87DCDDA-C65C-4BE4-BED6-2366FD9BAB27}" type="slidenum">
              <a:rPr lang="it-IT" smtClean="0"/>
              <a:t>‹N›</a:t>
            </a:fld>
            <a:endParaRPr lang="it-IT"/>
          </a:p>
        </p:txBody>
      </p:sp>
    </p:spTree>
    <p:extLst>
      <p:ext uri="{BB962C8B-B14F-4D97-AF65-F5344CB8AC3E}">
        <p14:creationId xmlns:p14="http://schemas.microsoft.com/office/powerpoint/2010/main" val="138189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732498" y="9487334"/>
            <a:ext cx="10709989" cy="2261285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12757488" y="9487334"/>
            <a:ext cx="10709989" cy="2261285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6698CF2-423C-439F-BEAD-747AAFBA39D4}" type="datetimeFigureOut">
              <a:rPr lang="it-IT" smtClean="0"/>
              <a:t>13/09/2021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87DCDDA-C65C-4BE4-BED6-2366FD9BAB27}" type="slidenum">
              <a:rPr lang="it-IT" smtClean="0"/>
              <a:t>‹N›</a:t>
            </a:fld>
            <a:endParaRPr lang="it-IT"/>
          </a:p>
        </p:txBody>
      </p:sp>
    </p:spTree>
    <p:extLst>
      <p:ext uri="{BB962C8B-B14F-4D97-AF65-F5344CB8AC3E}">
        <p14:creationId xmlns:p14="http://schemas.microsoft.com/office/powerpoint/2010/main" val="330427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735781" y="1897474"/>
            <a:ext cx="21734978" cy="6888632"/>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735783" y="8736600"/>
            <a:ext cx="10660769" cy="4281672"/>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it-IT" smtClean="0"/>
              <a:t>Fare clic per modificare stili del testo dello schema</a:t>
            </a:r>
          </a:p>
        </p:txBody>
      </p:sp>
      <p:sp>
        <p:nvSpPr>
          <p:cNvPr id="4" name="Content Placeholder 3"/>
          <p:cNvSpPr>
            <a:spLocks noGrp="1"/>
          </p:cNvSpPr>
          <p:nvPr>
            <p:ph sz="half" idx="2"/>
          </p:nvPr>
        </p:nvSpPr>
        <p:spPr>
          <a:xfrm>
            <a:off x="1735783" y="13018272"/>
            <a:ext cx="10660769" cy="1914791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12757489" y="8736600"/>
            <a:ext cx="10713272" cy="4281672"/>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it-IT" smtClean="0"/>
              <a:t>Fare clic per modificare stili del testo dello schema</a:t>
            </a:r>
          </a:p>
        </p:txBody>
      </p:sp>
      <p:sp>
        <p:nvSpPr>
          <p:cNvPr id="6" name="Content Placeholder 5"/>
          <p:cNvSpPr>
            <a:spLocks noGrp="1"/>
          </p:cNvSpPr>
          <p:nvPr>
            <p:ph sz="quarter" idx="4"/>
          </p:nvPr>
        </p:nvSpPr>
        <p:spPr>
          <a:xfrm>
            <a:off x="12757489" y="13018272"/>
            <a:ext cx="10713272" cy="1914791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6698CF2-423C-439F-BEAD-747AAFBA39D4}" type="datetimeFigureOut">
              <a:rPr lang="it-IT" smtClean="0"/>
              <a:t>13/09/2021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87DCDDA-C65C-4BE4-BED6-2366FD9BAB27}" type="slidenum">
              <a:rPr lang="it-IT" smtClean="0"/>
              <a:t>‹N›</a:t>
            </a:fld>
            <a:endParaRPr lang="it-IT"/>
          </a:p>
        </p:txBody>
      </p:sp>
    </p:spTree>
    <p:extLst>
      <p:ext uri="{BB962C8B-B14F-4D97-AF65-F5344CB8AC3E}">
        <p14:creationId xmlns:p14="http://schemas.microsoft.com/office/powerpoint/2010/main" val="420222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16698CF2-423C-439F-BEAD-747AAFBA39D4}" type="datetimeFigureOut">
              <a:rPr lang="it-IT" smtClean="0"/>
              <a:t>13/09/2021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87DCDDA-C65C-4BE4-BED6-2366FD9BAB27}" type="slidenum">
              <a:rPr lang="it-IT" smtClean="0"/>
              <a:t>‹N›</a:t>
            </a:fld>
            <a:endParaRPr lang="it-IT"/>
          </a:p>
        </p:txBody>
      </p:sp>
    </p:spTree>
    <p:extLst>
      <p:ext uri="{BB962C8B-B14F-4D97-AF65-F5344CB8AC3E}">
        <p14:creationId xmlns:p14="http://schemas.microsoft.com/office/powerpoint/2010/main" val="956296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98CF2-423C-439F-BEAD-747AAFBA39D4}" type="datetimeFigureOut">
              <a:rPr lang="it-IT" smtClean="0"/>
              <a:t>13/09/2021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87DCDDA-C65C-4BE4-BED6-2366FD9BAB27}" type="slidenum">
              <a:rPr lang="it-IT" smtClean="0"/>
              <a:t>‹N›</a:t>
            </a:fld>
            <a:endParaRPr lang="it-IT"/>
          </a:p>
        </p:txBody>
      </p:sp>
    </p:spTree>
    <p:extLst>
      <p:ext uri="{BB962C8B-B14F-4D97-AF65-F5344CB8AC3E}">
        <p14:creationId xmlns:p14="http://schemas.microsoft.com/office/powerpoint/2010/main" val="133238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35780" y="2375958"/>
            <a:ext cx="8127648" cy="8315854"/>
          </a:xfrm>
        </p:spPr>
        <p:txBody>
          <a:bodyPr anchor="b"/>
          <a:lstStyle>
            <a:lvl1pPr>
              <a:defRPr sz="8819"/>
            </a:lvl1pPr>
          </a:lstStyle>
          <a:p>
            <a:r>
              <a:rPr lang="it-IT" smtClean="0"/>
              <a:t>Fare clic per modificare lo stile del titolo</a:t>
            </a:r>
            <a:endParaRPr lang="en-US" dirty="0"/>
          </a:p>
        </p:txBody>
      </p:sp>
      <p:sp>
        <p:nvSpPr>
          <p:cNvPr id="3" name="Content Placeholder 2"/>
          <p:cNvSpPr>
            <a:spLocks noGrp="1"/>
          </p:cNvSpPr>
          <p:nvPr>
            <p:ph idx="1"/>
          </p:nvPr>
        </p:nvSpPr>
        <p:spPr>
          <a:xfrm>
            <a:off x="10713272" y="5131418"/>
            <a:ext cx="12757487" cy="25327056"/>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735780" y="10691813"/>
            <a:ext cx="8127648" cy="19807905"/>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6698CF2-423C-439F-BEAD-747AAFBA39D4}" type="datetimeFigureOut">
              <a:rPr lang="it-IT" smtClean="0"/>
              <a:t>13/09/2021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87DCDDA-C65C-4BE4-BED6-2366FD9BAB27}" type="slidenum">
              <a:rPr lang="it-IT" smtClean="0"/>
              <a:t>‹N›</a:t>
            </a:fld>
            <a:endParaRPr lang="it-IT"/>
          </a:p>
        </p:txBody>
      </p:sp>
    </p:spTree>
    <p:extLst>
      <p:ext uri="{BB962C8B-B14F-4D97-AF65-F5344CB8AC3E}">
        <p14:creationId xmlns:p14="http://schemas.microsoft.com/office/powerpoint/2010/main" val="349618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35780" y="2375958"/>
            <a:ext cx="8127648" cy="8315854"/>
          </a:xfrm>
        </p:spPr>
        <p:txBody>
          <a:bodyPr anchor="b"/>
          <a:lstStyle>
            <a:lvl1pPr>
              <a:defRPr sz="8819"/>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713272" y="5131418"/>
            <a:ext cx="12757487" cy="25327056"/>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735780" y="10691813"/>
            <a:ext cx="8127648" cy="19807905"/>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6698CF2-423C-439F-BEAD-747AAFBA39D4}" type="datetimeFigureOut">
              <a:rPr lang="it-IT" smtClean="0"/>
              <a:t>13/09/2021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87DCDDA-C65C-4BE4-BED6-2366FD9BAB27}" type="slidenum">
              <a:rPr lang="it-IT" smtClean="0"/>
              <a:t>‹N›</a:t>
            </a:fld>
            <a:endParaRPr lang="it-IT"/>
          </a:p>
        </p:txBody>
      </p:sp>
    </p:spTree>
    <p:extLst>
      <p:ext uri="{BB962C8B-B14F-4D97-AF65-F5344CB8AC3E}">
        <p14:creationId xmlns:p14="http://schemas.microsoft.com/office/powerpoint/2010/main" val="355698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897474"/>
            <a:ext cx="21734978" cy="6888632"/>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732499" y="9487334"/>
            <a:ext cx="21734978" cy="22612856"/>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732498" y="33032428"/>
            <a:ext cx="5669994" cy="1897467"/>
          </a:xfrm>
          <a:prstGeom prst="rect">
            <a:avLst/>
          </a:prstGeom>
        </p:spPr>
        <p:txBody>
          <a:bodyPr vert="horz" lIns="91440" tIns="45720" rIns="91440" bIns="45720" rtlCol="0" anchor="ctr"/>
          <a:lstStyle>
            <a:lvl1pPr algn="l">
              <a:defRPr sz="3307">
                <a:solidFill>
                  <a:schemeClr val="tx1">
                    <a:tint val="75000"/>
                  </a:schemeClr>
                </a:solidFill>
              </a:defRPr>
            </a:lvl1pPr>
          </a:lstStyle>
          <a:p>
            <a:fld id="{16698CF2-423C-439F-BEAD-747AAFBA39D4}" type="datetimeFigureOut">
              <a:rPr lang="it-IT" smtClean="0"/>
              <a:t>13/09/2021</a:t>
            </a:fld>
            <a:endParaRPr lang="it-IT"/>
          </a:p>
        </p:txBody>
      </p:sp>
      <p:sp>
        <p:nvSpPr>
          <p:cNvPr id="5" name="Footer Placeholder 4"/>
          <p:cNvSpPr>
            <a:spLocks noGrp="1"/>
          </p:cNvSpPr>
          <p:nvPr>
            <p:ph type="ftr" sz="quarter" idx="3"/>
          </p:nvPr>
        </p:nvSpPr>
        <p:spPr>
          <a:xfrm>
            <a:off x="8347492" y="33032428"/>
            <a:ext cx="8504992" cy="1897467"/>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7797483" y="33032428"/>
            <a:ext cx="5669994" cy="1897467"/>
          </a:xfrm>
          <a:prstGeom prst="rect">
            <a:avLst/>
          </a:prstGeom>
        </p:spPr>
        <p:txBody>
          <a:bodyPr vert="horz" lIns="91440" tIns="45720" rIns="91440" bIns="45720" rtlCol="0" anchor="ctr"/>
          <a:lstStyle>
            <a:lvl1pPr algn="r">
              <a:defRPr sz="3307">
                <a:solidFill>
                  <a:schemeClr val="tx1">
                    <a:tint val="75000"/>
                  </a:schemeClr>
                </a:solidFill>
              </a:defRPr>
            </a:lvl1pPr>
          </a:lstStyle>
          <a:p>
            <a:fld id="{E87DCDDA-C65C-4BE4-BED6-2366FD9BAB27}" type="slidenum">
              <a:rPr lang="it-IT" smtClean="0"/>
              <a:t>‹N›</a:t>
            </a:fld>
            <a:endParaRPr lang="it-IT"/>
          </a:p>
        </p:txBody>
      </p:sp>
    </p:spTree>
    <p:extLst>
      <p:ext uri="{BB962C8B-B14F-4D97-AF65-F5344CB8AC3E}">
        <p14:creationId xmlns:p14="http://schemas.microsoft.com/office/powerpoint/2010/main" val="17846347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1603872" y="337892"/>
            <a:ext cx="22066500" cy="3494139"/>
            <a:chOff x="546560" y="116391"/>
            <a:chExt cx="23818442" cy="3733101"/>
          </a:xfrm>
        </p:grpSpPr>
        <p:pic>
          <p:nvPicPr>
            <p:cNvPr id="5" name="Immagine 4"/>
            <p:cNvPicPr>
              <a:picLocks noChangeAspect="1"/>
            </p:cNvPicPr>
            <p:nvPr/>
          </p:nvPicPr>
          <p:blipFill>
            <a:blip r:embed="rId2"/>
            <a:stretch>
              <a:fillRect/>
            </a:stretch>
          </p:blipFill>
          <p:spPr>
            <a:xfrm>
              <a:off x="614133" y="151169"/>
              <a:ext cx="3921153" cy="1536358"/>
            </a:xfrm>
            <a:prstGeom prst="rect">
              <a:avLst/>
            </a:prstGeom>
          </p:spPr>
        </p:pic>
        <p:pic>
          <p:nvPicPr>
            <p:cNvPr id="6" name="Immagine 5"/>
            <p:cNvPicPr>
              <a:picLocks noChangeAspect="1"/>
            </p:cNvPicPr>
            <p:nvPr/>
          </p:nvPicPr>
          <p:blipFill rotWithShape="1">
            <a:blip r:embed="rId3"/>
            <a:srcRect r="62705" b="17515"/>
            <a:stretch/>
          </p:blipFill>
          <p:spPr>
            <a:xfrm>
              <a:off x="546560" y="1942900"/>
              <a:ext cx="3988726" cy="1906592"/>
            </a:xfrm>
            <a:prstGeom prst="rect">
              <a:avLst/>
            </a:prstGeom>
          </p:spPr>
        </p:pic>
        <p:pic>
          <p:nvPicPr>
            <p:cNvPr id="7" name="Immagine 6"/>
            <p:cNvPicPr>
              <a:picLocks noChangeAspect="1"/>
            </p:cNvPicPr>
            <p:nvPr/>
          </p:nvPicPr>
          <p:blipFill>
            <a:blip r:embed="rId4"/>
            <a:stretch>
              <a:fillRect/>
            </a:stretch>
          </p:blipFill>
          <p:spPr>
            <a:xfrm>
              <a:off x="21182966" y="116391"/>
              <a:ext cx="3182036" cy="3139797"/>
            </a:xfrm>
            <a:prstGeom prst="rect">
              <a:avLst/>
            </a:prstGeom>
          </p:spPr>
        </p:pic>
        <p:pic>
          <p:nvPicPr>
            <p:cNvPr id="8" name="Picture 2" descr="https://foods2021.sciforum.net/events_files/457/Banner2%20Foods%202021%20hero.jpg?16304809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9529" y="151169"/>
              <a:ext cx="9459194" cy="358645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ttangolo 8"/>
          <p:cNvSpPr/>
          <p:nvPr/>
        </p:nvSpPr>
        <p:spPr>
          <a:xfrm>
            <a:off x="1395081" y="4842032"/>
            <a:ext cx="21849930" cy="707886"/>
          </a:xfrm>
          <a:prstGeom prst="rect">
            <a:avLst/>
          </a:prstGeom>
        </p:spPr>
        <p:txBody>
          <a:bodyPr wrap="square">
            <a:spAutoFit/>
          </a:bodyPr>
          <a:lstStyle/>
          <a:p>
            <a:pPr algn="ctr"/>
            <a:r>
              <a:rPr lang="en-US" sz="4000" b="1" dirty="0">
                <a:solidFill>
                  <a:srgbClr val="C00000"/>
                </a:solidFill>
                <a:latin typeface="Bookman Old Style" panose="02050604050505020204" pitchFamily="18" charset="0"/>
              </a:rPr>
              <a:t>Evaluation of drying conditions on the quality properties of dried kiwi slices</a:t>
            </a:r>
            <a:endParaRPr lang="it-IT" sz="4000" b="1" dirty="0">
              <a:solidFill>
                <a:srgbClr val="C00000"/>
              </a:solidFill>
              <a:latin typeface="Bookman Old Style" panose="02050604050505020204" pitchFamily="18" charset="0"/>
            </a:endParaRPr>
          </a:p>
        </p:txBody>
      </p:sp>
      <p:sp>
        <p:nvSpPr>
          <p:cNvPr id="10" name="Rettangolo 9"/>
          <p:cNvSpPr/>
          <p:nvPr/>
        </p:nvSpPr>
        <p:spPr>
          <a:xfrm>
            <a:off x="1603872" y="5684992"/>
            <a:ext cx="21993725" cy="1528624"/>
          </a:xfrm>
          <a:prstGeom prst="rect">
            <a:avLst/>
          </a:prstGeom>
        </p:spPr>
        <p:txBody>
          <a:bodyPr wrap="square">
            <a:spAutoFit/>
          </a:bodyPr>
          <a:lstStyle/>
          <a:p>
            <a:pPr algn="ctr"/>
            <a:r>
              <a:rPr lang="it-IT" sz="2400" b="1" dirty="0">
                <a:solidFill>
                  <a:schemeClr val="accent1">
                    <a:lumMod val="75000"/>
                  </a:schemeClr>
                </a:solidFill>
                <a:latin typeface="Bookman Old Style" panose="02050604050505020204" pitchFamily="18" charset="0"/>
                <a:cs typeface="Arial" panose="020B0604020202020204" pitchFamily="34" charset="0"/>
              </a:rPr>
              <a:t>Vincenzo Sicari</a:t>
            </a:r>
            <a:r>
              <a:rPr lang="it-IT" sz="2400" b="1" baseline="30000" dirty="0">
                <a:solidFill>
                  <a:schemeClr val="accent1">
                    <a:lumMod val="75000"/>
                  </a:schemeClr>
                </a:solidFill>
                <a:latin typeface="Bookman Old Style" panose="02050604050505020204" pitchFamily="18" charset="0"/>
                <a:cs typeface="Arial" panose="020B0604020202020204" pitchFamily="34" charset="0"/>
              </a:rPr>
              <a:t>1*</a:t>
            </a:r>
            <a:r>
              <a:rPr lang="it-IT" sz="2400" b="1" dirty="0">
                <a:solidFill>
                  <a:schemeClr val="accent1">
                    <a:lumMod val="75000"/>
                  </a:schemeClr>
                </a:solidFill>
                <a:latin typeface="Bookman Old Style" panose="02050604050505020204" pitchFamily="18" charset="0"/>
                <a:cs typeface="Arial" panose="020B0604020202020204" pitchFamily="34" charset="0"/>
              </a:rPr>
              <a:t>, Rosa Romeo</a:t>
            </a:r>
            <a:r>
              <a:rPr lang="it-IT" sz="2400" b="1" baseline="30000" dirty="0">
                <a:solidFill>
                  <a:schemeClr val="accent1">
                    <a:lumMod val="75000"/>
                  </a:schemeClr>
                </a:solidFill>
                <a:latin typeface="Bookman Old Style" panose="02050604050505020204" pitchFamily="18" charset="0"/>
                <a:cs typeface="Arial" panose="020B0604020202020204" pitchFamily="34" charset="0"/>
              </a:rPr>
              <a:t>1</a:t>
            </a:r>
            <a:r>
              <a:rPr lang="it-IT" sz="2400" b="1" dirty="0">
                <a:solidFill>
                  <a:schemeClr val="accent1">
                    <a:lumMod val="75000"/>
                  </a:schemeClr>
                </a:solidFill>
                <a:latin typeface="Bookman Old Style" panose="02050604050505020204" pitchFamily="18" charset="0"/>
                <a:cs typeface="Arial" panose="020B0604020202020204" pitchFamily="34" charset="0"/>
              </a:rPr>
              <a:t>, Rosa Tundis</a:t>
            </a:r>
            <a:r>
              <a:rPr lang="it-IT" sz="2400" b="1" baseline="30000" dirty="0">
                <a:solidFill>
                  <a:schemeClr val="accent1">
                    <a:lumMod val="75000"/>
                  </a:schemeClr>
                </a:solidFill>
                <a:latin typeface="Bookman Old Style" panose="02050604050505020204" pitchFamily="18" charset="0"/>
                <a:cs typeface="Arial" panose="020B0604020202020204" pitchFamily="34" charset="0"/>
              </a:rPr>
              <a:t>2</a:t>
            </a:r>
            <a:r>
              <a:rPr lang="it-IT" sz="2400" b="1" dirty="0">
                <a:solidFill>
                  <a:schemeClr val="accent1">
                    <a:lumMod val="75000"/>
                  </a:schemeClr>
                </a:solidFill>
                <a:latin typeface="Bookman Old Style" panose="02050604050505020204" pitchFamily="18" charset="0"/>
                <a:cs typeface="Arial" panose="020B0604020202020204" pitchFamily="34" charset="0"/>
              </a:rPr>
              <a:t>, Monica Rosa Loizzo</a:t>
            </a:r>
            <a:r>
              <a:rPr lang="it-IT" sz="2400" b="1" baseline="30000" dirty="0">
                <a:solidFill>
                  <a:schemeClr val="accent1">
                    <a:lumMod val="75000"/>
                  </a:schemeClr>
                </a:solidFill>
                <a:latin typeface="Bookman Old Style" panose="02050604050505020204" pitchFamily="18" charset="0"/>
                <a:cs typeface="Arial" panose="020B0604020202020204" pitchFamily="34" charset="0"/>
              </a:rPr>
              <a:t>2</a:t>
            </a:r>
            <a:endParaRPr lang="it-IT" sz="2400" b="1" dirty="0">
              <a:solidFill>
                <a:schemeClr val="accent1">
                  <a:lumMod val="75000"/>
                </a:schemeClr>
              </a:solidFill>
              <a:latin typeface="Bookman Old Style" panose="02050604050505020204" pitchFamily="18" charset="0"/>
              <a:cs typeface="Arial" panose="020B0604020202020204" pitchFamily="34" charset="0"/>
            </a:endParaRPr>
          </a:p>
          <a:p>
            <a:pPr algn="ctr"/>
            <a:endParaRPr lang="en-GB" altLang="it-IT" sz="2400" i="1" baseline="30000" dirty="0">
              <a:solidFill>
                <a:srgbClr val="1F497D"/>
              </a:solidFill>
              <a:latin typeface="Bookman Old Style" panose="02050604050505020204" pitchFamily="18" charset="0"/>
              <a:ea typeface="Calibri" panose="020F0502020204030204" pitchFamily="34" charset="0"/>
              <a:cs typeface="Arial" panose="020B0604020202020204" pitchFamily="34" charset="0"/>
            </a:endParaRPr>
          </a:p>
          <a:p>
            <a:pPr lvl="0" algn="ctr"/>
            <a:r>
              <a:rPr lang="en-GB" altLang="it-IT" sz="2000" i="1" baseline="30000" dirty="0">
                <a:solidFill>
                  <a:srgbClr val="1F497D"/>
                </a:solidFill>
                <a:latin typeface="Bookman Old Style" panose="02050604050505020204" pitchFamily="18" charset="0"/>
                <a:ea typeface="Calibri" panose="020F0502020204030204" pitchFamily="34" charset="0"/>
                <a:cs typeface="Arial" panose="020B0604020202020204" pitchFamily="34" charset="0"/>
              </a:rPr>
              <a:t>1</a:t>
            </a:r>
            <a:r>
              <a:rPr lang="en-GB" altLang="it-IT" sz="20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Department of </a:t>
            </a:r>
            <a:r>
              <a:rPr lang="en-GB" altLang="it-IT" sz="20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Agraria</a:t>
            </a:r>
            <a:r>
              <a:rPr lang="en-GB" altLang="it-IT" sz="20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University “</a:t>
            </a:r>
            <a:r>
              <a:rPr lang="en-GB" altLang="it-IT" sz="20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Mediterranea</a:t>
            </a:r>
            <a:r>
              <a:rPr lang="en-GB" altLang="it-IT" sz="20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of Reggio Calabria, </a:t>
            </a:r>
            <a:r>
              <a:rPr lang="en-GB" altLang="it-IT" sz="20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Cittadella</a:t>
            </a:r>
            <a:r>
              <a:rPr lang="en-GB" altLang="it-IT" sz="20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a:t>
            </a:r>
            <a:r>
              <a:rPr lang="en-GB" altLang="it-IT" sz="20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Universitaria</a:t>
            </a:r>
            <a:r>
              <a:rPr lang="en-GB" altLang="it-IT" sz="20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a:t>
            </a:r>
            <a:r>
              <a:rPr lang="en-GB" altLang="it-IT" sz="20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Feo</a:t>
            </a:r>
            <a:r>
              <a:rPr lang="en-GB" altLang="it-IT" sz="20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di Vito, Reggio Calabria (RC), 89124, Italy (Email: Vincenzo.sicari@unirc.it)</a:t>
            </a:r>
          </a:p>
          <a:p>
            <a:pPr algn="ctr"/>
            <a:endParaRPr lang="it-IT" altLang="it-IT" sz="2000" baseline="30000" dirty="0">
              <a:solidFill>
                <a:schemeClr val="accent1">
                  <a:lumMod val="50000"/>
                </a:schemeClr>
              </a:solidFill>
              <a:latin typeface="Bookman Old Style" panose="02050604050505020204" pitchFamily="18" charset="0"/>
              <a:cs typeface="Arial" panose="020B0604020202020204" pitchFamily="34" charset="0"/>
            </a:endParaRPr>
          </a:p>
          <a:p>
            <a:pPr algn="ctr"/>
            <a:r>
              <a:rPr lang="it-IT" altLang="it-IT" sz="2000" baseline="30000" dirty="0">
                <a:solidFill>
                  <a:schemeClr val="accent1">
                    <a:lumMod val="50000"/>
                  </a:schemeClr>
                </a:solidFill>
                <a:latin typeface="Bookman Old Style" panose="02050604050505020204" pitchFamily="18" charset="0"/>
                <a:cs typeface="Arial" panose="020B0604020202020204" pitchFamily="34" charset="0"/>
              </a:rPr>
              <a:t>2</a:t>
            </a:r>
            <a:r>
              <a:rPr lang="en-GB" altLang="it-IT" sz="20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Department of Pharmacy, Health and Nutritional Sciences, University of Calabria, 87036 </a:t>
            </a:r>
            <a:r>
              <a:rPr lang="en-GB" altLang="it-IT" sz="20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Arcavacata</a:t>
            </a:r>
            <a:r>
              <a:rPr lang="en-GB" altLang="it-IT" sz="20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di </a:t>
            </a:r>
            <a:r>
              <a:rPr lang="en-GB" altLang="it-IT" sz="20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Rende</a:t>
            </a:r>
            <a:r>
              <a:rPr lang="en-GB" altLang="it-IT" sz="20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(CS), Italy. (Email: monica_rosa.loizzo@unical.it)</a:t>
            </a:r>
          </a:p>
        </p:txBody>
      </p:sp>
      <p:sp>
        <p:nvSpPr>
          <p:cNvPr id="2" name="Rettangolo 1"/>
          <p:cNvSpPr/>
          <p:nvPr/>
        </p:nvSpPr>
        <p:spPr>
          <a:xfrm>
            <a:off x="1498394" y="33675599"/>
            <a:ext cx="1863011" cy="369332"/>
          </a:xfrm>
          <a:prstGeom prst="rect">
            <a:avLst/>
          </a:prstGeom>
        </p:spPr>
        <p:txBody>
          <a:bodyPr wrap="none">
            <a:spAutoFit/>
          </a:bodyPr>
          <a:lstStyle/>
          <a:p>
            <a:pPr algn="just" defTabSz="910482" fontAlgn="base">
              <a:spcBef>
                <a:spcPct val="0"/>
              </a:spcBef>
              <a:spcAft>
                <a:spcPts val="708"/>
              </a:spcAft>
              <a:buFontTx/>
              <a:buNone/>
              <a:defRPr/>
            </a:pPr>
            <a:r>
              <a:rPr lang="en-US" altLang="it-IT" b="1" dirty="0">
                <a:solidFill>
                  <a:srgbClr val="C00000"/>
                </a:solidFill>
                <a:latin typeface="Bookman Old Style" panose="02050604050505020204" pitchFamily="18" charset="0"/>
                <a:cs typeface="Arial" panose="020B0604020202020204" pitchFamily="34" charset="0"/>
              </a:rPr>
              <a:t>REFERENCES</a:t>
            </a:r>
          </a:p>
        </p:txBody>
      </p:sp>
      <p:sp>
        <p:nvSpPr>
          <p:cNvPr id="3" name="Rettangolo 2"/>
          <p:cNvSpPr/>
          <p:nvPr/>
        </p:nvSpPr>
        <p:spPr>
          <a:xfrm>
            <a:off x="1666474" y="33996805"/>
            <a:ext cx="22066502" cy="1397306"/>
          </a:xfrm>
          <a:prstGeom prst="rect">
            <a:avLst/>
          </a:prstGeom>
        </p:spPr>
        <p:txBody>
          <a:bodyPr wrap="square">
            <a:spAutoFit/>
          </a:bodyPr>
          <a:lstStyle/>
          <a:p>
            <a:pPr marL="342900" indent="-342900" algn="just">
              <a:lnSpc>
                <a:spcPct val="115000"/>
              </a:lnSpc>
              <a:spcAft>
                <a:spcPts val="0"/>
              </a:spcAft>
              <a:buFont typeface="+mj-lt"/>
              <a:buAutoNum type="arabicPeriod"/>
            </a:pPr>
            <a:r>
              <a:rPr lang="en-US" sz="1600" dirty="0" err="1" smtClean="0">
                <a:latin typeface="Bookman Old Style" panose="02050604050505020204" pitchFamily="18" charset="0"/>
                <a:ea typeface="Calibri" panose="020F0502020204030204" pitchFamily="34" charset="0"/>
                <a:cs typeface="Times New Roman" panose="02020603050405020304" pitchFamily="18" charset="0"/>
              </a:rPr>
              <a:t>Ratti</a:t>
            </a:r>
            <a:r>
              <a:rPr lang="en-US" sz="1600" dirty="0">
                <a:latin typeface="Bookman Old Style" panose="02050604050505020204" pitchFamily="18" charset="0"/>
                <a:ea typeface="Calibri" panose="020F0502020204030204" pitchFamily="34" charset="0"/>
                <a:cs typeface="Times New Roman" panose="02020603050405020304" pitchFamily="18" charset="0"/>
              </a:rPr>
              <a:t>, C. (2001). Hot air and freeze-drying of high-value foods: A review. J. Food Eng. 49. 311-319. https://doi.org/ 10.1016/S0260-8774(00)00228-4.; </a:t>
            </a:r>
            <a:endParaRPr lang="en-US" sz="1600" dirty="0" smtClean="0">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mj-lt"/>
              <a:buAutoNum type="arabicPeriod"/>
            </a:pPr>
            <a:r>
              <a:rPr lang="en-GB" sz="1600" dirty="0" smtClean="0">
                <a:latin typeface="Bookman Old Style" panose="02050604050505020204" pitchFamily="18" charset="0"/>
                <a:ea typeface="Calibri" panose="020F0502020204030204" pitchFamily="34" charset="0"/>
                <a:cs typeface="Times New Roman" panose="02020603050405020304" pitchFamily="18" charset="0"/>
              </a:rPr>
              <a:t>AOAC </a:t>
            </a:r>
            <a:r>
              <a:rPr lang="en-GB" sz="1600" dirty="0">
                <a:latin typeface="Bookman Old Style" panose="02050604050505020204" pitchFamily="18" charset="0"/>
                <a:ea typeface="Calibri" panose="020F0502020204030204" pitchFamily="34" charset="0"/>
                <a:cs typeface="Times New Roman" panose="02020603050405020304" pitchFamily="18" charset="0"/>
              </a:rPr>
              <a:t>(1990) Official methods of analysis of the Association of Official Analytical Chemists. 2 vols. 15th ed. Washington, DC</a:t>
            </a:r>
            <a:r>
              <a:rPr lang="en-US" sz="1600" dirty="0">
                <a:latin typeface="Bookman Old Style" panose="02050604050505020204" pitchFamily="18" charset="0"/>
                <a:ea typeface="Calibri" panose="020F0502020204030204" pitchFamily="34" charset="0"/>
                <a:cs typeface="Times New Roman" panose="02020603050405020304" pitchFamily="18" charset="0"/>
              </a:rPr>
              <a:t>; </a:t>
            </a:r>
            <a:endParaRPr lang="en-US" sz="1600" dirty="0" smtClean="0">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it-IT" sz="1600" dirty="0" smtClean="0">
                <a:latin typeface="Bookman Old Style" panose="02050604050505020204" pitchFamily="18" charset="0"/>
              </a:rPr>
              <a:t>Sicari</a:t>
            </a:r>
            <a:r>
              <a:rPr lang="it-IT" sz="1600" dirty="0">
                <a:latin typeface="Bookman Old Style" panose="02050604050505020204" pitchFamily="18" charset="0"/>
              </a:rPr>
              <a:t>, V., </a:t>
            </a:r>
            <a:r>
              <a:rPr lang="it-IT" sz="1600" dirty="0" err="1">
                <a:latin typeface="Bookman Old Style" panose="02050604050505020204" pitchFamily="18" charset="0"/>
              </a:rPr>
              <a:t>Pellicanò</a:t>
            </a:r>
            <a:r>
              <a:rPr lang="it-IT" sz="1600" dirty="0">
                <a:latin typeface="Bookman Old Style" panose="02050604050505020204" pitchFamily="18" charset="0"/>
              </a:rPr>
              <a:t>, T. M., </a:t>
            </a:r>
            <a:r>
              <a:rPr lang="it-IT" sz="1600" dirty="0" err="1">
                <a:latin typeface="Bookman Old Style" panose="02050604050505020204" pitchFamily="18" charset="0"/>
              </a:rPr>
              <a:t>Giuffrè</a:t>
            </a:r>
            <a:r>
              <a:rPr lang="it-IT" sz="1600" dirty="0">
                <a:latin typeface="Bookman Old Style" panose="02050604050505020204" pitchFamily="18" charset="0"/>
              </a:rPr>
              <a:t>, A. M., </a:t>
            </a:r>
            <a:r>
              <a:rPr lang="it-IT" sz="1600" dirty="0" err="1">
                <a:latin typeface="Bookman Old Style" panose="02050604050505020204" pitchFamily="18" charset="0"/>
              </a:rPr>
              <a:t>Loizzo</a:t>
            </a:r>
            <a:r>
              <a:rPr lang="it-IT" sz="1600" dirty="0">
                <a:latin typeface="Bookman Old Style" panose="02050604050505020204" pitchFamily="18" charset="0"/>
              </a:rPr>
              <a:t>, M. R., &amp; Poiana, M. (2019). </a:t>
            </a:r>
            <a:r>
              <a:rPr lang="en-GB" sz="1600" dirty="0">
                <a:latin typeface="Bookman Old Style" panose="02050604050505020204" pitchFamily="18" charset="0"/>
              </a:rPr>
              <a:t>Effect of packaging materials on the quality of kiwifruits (</a:t>
            </a:r>
            <a:r>
              <a:rPr lang="en-GB" sz="1600" dirty="0" err="1">
                <a:latin typeface="Bookman Old Style" panose="02050604050505020204" pitchFamily="18" charset="0"/>
              </a:rPr>
              <a:t>Actinidia</a:t>
            </a:r>
            <a:r>
              <a:rPr lang="en-GB" sz="1600" dirty="0">
                <a:latin typeface="Bookman Old Style" panose="02050604050505020204" pitchFamily="18" charset="0"/>
              </a:rPr>
              <a:t> </a:t>
            </a:r>
            <a:r>
              <a:rPr lang="en-GB" sz="1600" dirty="0" err="1">
                <a:latin typeface="Bookman Old Style" panose="02050604050505020204" pitchFamily="18" charset="0"/>
              </a:rPr>
              <a:t>deliciosa</a:t>
            </a:r>
            <a:r>
              <a:rPr lang="en-GB" sz="1600" dirty="0">
                <a:latin typeface="Bookman Old Style" panose="02050604050505020204" pitchFamily="18" charset="0"/>
              </a:rPr>
              <a:t> cv. Hayward). </a:t>
            </a:r>
            <a:r>
              <a:rPr lang="en-GB" sz="1600" i="1" dirty="0">
                <a:latin typeface="Bookman Old Style" panose="02050604050505020204" pitchFamily="18" charset="0"/>
              </a:rPr>
              <a:t>Journal of Food Measurement and </a:t>
            </a:r>
            <a:r>
              <a:rPr lang="en-GB" sz="1600" i="1" dirty="0" smtClean="0">
                <a:latin typeface="Bookman Old Style" panose="02050604050505020204" pitchFamily="18" charset="0"/>
              </a:rPr>
              <a:t>Characterization</a:t>
            </a:r>
            <a:r>
              <a:rPr lang="en-GB" sz="1600" dirty="0" smtClean="0">
                <a:latin typeface="Bookman Old Style" panose="02050604050505020204" pitchFamily="18" charset="0"/>
              </a:rPr>
              <a:t>,</a:t>
            </a:r>
            <a:r>
              <a:rPr lang="en-GB" sz="1600" i="1" dirty="0" smtClean="0">
                <a:latin typeface="Bookman Old Style" panose="02050604050505020204" pitchFamily="18" charset="0"/>
              </a:rPr>
              <a:t>13</a:t>
            </a:r>
            <a:r>
              <a:rPr lang="en-GB" sz="1600" dirty="0" smtClean="0">
                <a:latin typeface="Bookman Old Style" panose="02050604050505020204" pitchFamily="18" charset="0"/>
              </a:rPr>
              <a:t>(4</a:t>
            </a:r>
            <a:r>
              <a:rPr lang="en-GB" sz="1600" dirty="0">
                <a:latin typeface="Bookman Old Style" panose="02050604050505020204" pitchFamily="18" charset="0"/>
              </a:rPr>
              <a:t>), 3033-3039</a:t>
            </a:r>
            <a:r>
              <a:rPr lang="en-GB" sz="1600" dirty="0" smtClean="0">
                <a:latin typeface="Bookman Old Style" panose="02050604050505020204" pitchFamily="18" charset="0"/>
              </a:rPr>
              <a:t>.</a:t>
            </a:r>
            <a:endParaRPr lang="en-GB" sz="1600" dirty="0" smtClean="0">
              <a:latin typeface="Bookman Old Style" panose="02050604050505020204" pitchFamily="18" charset="0"/>
            </a:endParaRPr>
          </a:p>
          <a:p>
            <a:pPr marL="342900" indent="-342900">
              <a:buFont typeface="+mj-lt"/>
              <a:buAutoNum type="arabicPeriod"/>
            </a:pPr>
            <a:r>
              <a:rPr lang="en-GB" sz="1600" dirty="0" smtClean="0">
                <a:latin typeface="Bookman Old Style" panose="02050604050505020204" pitchFamily="18" charset="0"/>
              </a:rPr>
              <a:t>W</a:t>
            </a:r>
            <a:r>
              <a:rPr lang="en-GB" sz="1600" dirty="0">
                <a:latin typeface="Bookman Old Style" panose="02050604050505020204" pitchFamily="18" charset="0"/>
              </a:rPr>
              <a:t>. Brand-Williams, M. E. </a:t>
            </a:r>
            <a:r>
              <a:rPr lang="en-GB" sz="1600" dirty="0" err="1">
                <a:latin typeface="Bookman Old Style" panose="02050604050505020204" pitchFamily="18" charset="0"/>
              </a:rPr>
              <a:t>Cuvelier</a:t>
            </a:r>
            <a:r>
              <a:rPr lang="en-GB" sz="1600" dirty="0">
                <a:latin typeface="Bookman Old Style" panose="02050604050505020204" pitchFamily="18" charset="0"/>
              </a:rPr>
              <a:t>, and C. </a:t>
            </a:r>
            <a:r>
              <a:rPr lang="en-GB" sz="1600" dirty="0" err="1">
                <a:latin typeface="Bookman Old Style" panose="02050604050505020204" pitchFamily="18" charset="0"/>
              </a:rPr>
              <a:t>Berset</a:t>
            </a:r>
            <a:r>
              <a:rPr lang="en-GB" sz="1600" dirty="0">
                <a:latin typeface="Bookman Old Style" panose="02050604050505020204" pitchFamily="18" charset="0"/>
              </a:rPr>
              <a:t> (1995)Use of a free radical method to evaluate antioxidant </a:t>
            </a:r>
            <a:r>
              <a:rPr lang="en-GB" sz="1600" dirty="0" err="1">
                <a:latin typeface="Bookman Old Style" panose="02050604050505020204" pitchFamily="18" charset="0"/>
              </a:rPr>
              <a:t>activity,”</a:t>
            </a:r>
            <a:r>
              <a:rPr lang="en-GB" sz="1600" i="1" dirty="0" err="1">
                <a:latin typeface="Bookman Old Style" panose="02050604050505020204" pitchFamily="18" charset="0"/>
              </a:rPr>
              <a:t>LWT</a:t>
            </a:r>
            <a:r>
              <a:rPr lang="en-GB" sz="1600" i="1" dirty="0">
                <a:latin typeface="Bookman Old Style" panose="02050604050505020204" pitchFamily="18" charset="0"/>
              </a:rPr>
              <a:t>–Food Science &amp; Technology</a:t>
            </a:r>
            <a:r>
              <a:rPr lang="en-GB" sz="1600" dirty="0">
                <a:latin typeface="Bookman Old Style" panose="02050604050505020204" pitchFamily="18" charset="0"/>
              </a:rPr>
              <a:t>, vol. 28, no. 1, pp. </a:t>
            </a:r>
            <a:r>
              <a:rPr lang="en-GB" sz="1600" dirty="0" smtClean="0">
                <a:latin typeface="Bookman Old Style" panose="02050604050505020204" pitchFamily="18" charset="0"/>
              </a:rPr>
              <a:t>25–30</a:t>
            </a:r>
            <a:endParaRPr lang="it-IT" sz="1600" dirty="0">
              <a:latin typeface="Bookman Old Style" panose="02050604050505020204" pitchFamily="18" charset="0"/>
            </a:endParaRPr>
          </a:p>
        </p:txBody>
      </p:sp>
      <p:grpSp>
        <p:nvGrpSpPr>
          <p:cNvPr id="44" name="Gruppo 43"/>
          <p:cNvGrpSpPr/>
          <p:nvPr/>
        </p:nvGrpSpPr>
        <p:grpSpPr>
          <a:xfrm>
            <a:off x="1666474" y="8386861"/>
            <a:ext cx="21993725" cy="2352406"/>
            <a:chOff x="1603871" y="9661500"/>
            <a:chExt cx="21993725" cy="2352406"/>
          </a:xfrm>
        </p:grpSpPr>
        <p:sp>
          <p:nvSpPr>
            <p:cNvPr id="14" name="Rettangolo 13">
              <a:extLst>
                <a:ext uri="{FF2B5EF4-FFF2-40B4-BE49-F238E27FC236}">
                  <a16:creationId xmlns:a16="http://schemas.microsoft.com/office/drawing/2014/main" xmlns="" id="{25008F28-FA37-499A-8475-1DF9A1444661}"/>
                </a:ext>
              </a:extLst>
            </p:cNvPr>
            <p:cNvSpPr/>
            <p:nvPr/>
          </p:nvSpPr>
          <p:spPr>
            <a:xfrm>
              <a:off x="1603871" y="9661500"/>
              <a:ext cx="2675732" cy="461665"/>
            </a:xfrm>
            <a:prstGeom prst="rect">
              <a:avLst/>
            </a:prstGeom>
          </p:spPr>
          <p:txBody>
            <a:bodyPr wrap="none">
              <a:spAutoFit/>
            </a:bodyPr>
            <a:lstStyle/>
            <a:p>
              <a:pPr lvl="0" algn="just" defTabSz="910482" fontAlgn="base">
                <a:spcBef>
                  <a:spcPct val="0"/>
                </a:spcBef>
                <a:spcAft>
                  <a:spcPts val="670"/>
                </a:spcAft>
                <a:defRPr/>
              </a:pPr>
              <a:r>
                <a:rPr lang="en-US" altLang="it-IT" sz="2400" b="1" i="1" dirty="0">
                  <a:solidFill>
                    <a:srgbClr val="C00000"/>
                  </a:solidFill>
                  <a:latin typeface="Bookman Old Style" panose="02050604050505020204" pitchFamily="18" charset="0"/>
                  <a:cs typeface="Times New Roman" panose="02020603050405020304" pitchFamily="18" charset="0"/>
                </a:rPr>
                <a:t>INTRODUCTION</a:t>
              </a:r>
            </a:p>
          </p:txBody>
        </p:sp>
        <p:sp>
          <p:nvSpPr>
            <p:cNvPr id="11" name="Rettangolo 10"/>
            <p:cNvSpPr/>
            <p:nvPr/>
          </p:nvSpPr>
          <p:spPr>
            <a:xfrm>
              <a:off x="1603871" y="10074914"/>
              <a:ext cx="21993725" cy="1938992"/>
            </a:xfrm>
            <a:prstGeom prst="rect">
              <a:avLst/>
            </a:prstGeom>
          </p:spPr>
          <p:txBody>
            <a:bodyPr wrap="square">
              <a:spAutoFit/>
            </a:bodyPr>
            <a:lstStyle/>
            <a:p>
              <a:pPr algn="just"/>
              <a:r>
                <a:rPr lang="en-GB" sz="2000" dirty="0">
                  <a:latin typeface="Bookman Old Style" panose="02050604050505020204" pitchFamily="18" charset="0"/>
                  <a:ea typeface="Calibri" panose="020F0502020204030204" pitchFamily="34" charset="0"/>
                </a:rPr>
                <a:t>Fruits and vegetables are products which can be consumed in its raw form without undergoing processing or transformation. Drying is one of the oldest methods of food </a:t>
              </a:r>
              <a:r>
                <a:rPr lang="en-GB" sz="2000" dirty="0" smtClean="0">
                  <a:latin typeface="Bookman Old Style" panose="02050604050505020204" pitchFamily="18" charset="0"/>
                  <a:ea typeface="Calibri" panose="020F0502020204030204" pitchFamily="34" charset="0"/>
                </a:rPr>
                <a:t>preservation. </a:t>
              </a:r>
              <a:r>
                <a:rPr lang="en-GB" sz="2000" dirty="0">
                  <a:latin typeface="Bookman Old Style" panose="02050604050505020204" pitchFamily="18" charset="0"/>
                  <a:ea typeface="Calibri" panose="020F0502020204030204" pitchFamily="34" charset="0"/>
                </a:rPr>
                <a:t>It is still used widely to preserve foods for home consumption and for </a:t>
              </a:r>
              <a:r>
                <a:rPr lang="en-GB" sz="2000" dirty="0" smtClean="0">
                  <a:latin typeface="Bookman Old Style" panose="02050604050505020204" pitchFamily="18" charset="0"/>
                  <a:ea typeface="Calibri" panose="020F0502020204030204" pitchFamily="34" charset="0"/>
                </a:rPr>
                <a:t>sale (</a:t>
              </a:r>
              <a:r>
                <a:rPr lang="en-GB" sz="2000" dirty="0" err="1" smtClean="0">
                  <a:latin typeface="Bookman Old Style" panose="02050604050505020204" pitchFamily="18" charset="0"/>
                  <a:ea typeface="Calibri" panose="020F0502020204030204" pitchFamily="34" charset="0"/>
                </a:rPr>
                <a:t>Ratti</a:t>
              </a:r>
              <a:r>
                <a:rPr lang="en-GB" sz="2000" dirty="0" smtClean="0">
                  <a:latin typeface="Bookman Old Style" panose="02050604050505020204" pitchFamily="18" charset="0"/>
                  <a:ea typeface="Calibri" panose="020F0502020204030204" pitchFamily="34" charset="0"/>
                </a:rPr>
                <a:t>, 2001)</a:t>
              </a:r>
              <a:r>
                <a:rPr lang="en-GB" sz="2000" dirty="0" smtClean="0">
                  <a:latin typeface="Bookman Old Style" panose="02050604050505020204" pitchFamily="18" charset="0"/>
                  <a:ea typeface="Calibri" panose="020F0502020204030204" pitchFamily="34" charset="0"/>
                </a:rPr>
                <a:t>. </a:t>
              </a:r>
              <a:r>
                <a:rPr lang="en-GB" sz="2000" dirty="0">
                  <a:latin typeface="Bookman Old Style" panose="02050604050505020204" pitchFamily="18" charset="0"/>
                  <a:ea typeface="Calibri" panose="020F0502020204030204" pitchFamily="34" charset="0"/>
                </a:rPr>
                <a:t>Dried fruits are one of the most popular products made by small-scale processors. The health benefits of consuming fruit are well documented [2]. Kiwifruit (</a:t>
              </a:r>
              <a:r>
                <a:rPr lang="en-GB" sz="2000" i="1" dirty="0" err="1">
                  <a:latin typeface="Bookman Old Style" panose="02050604050505020204" pitchFamily="18" charset="0"/>
                  <a:ea typeface="Calibri" panose="020F0502020204030204" pitchFamily="34" charset="0"/>
                </a:rPr>
                <a:t>Actinidia</a:t>
              </a:r>
              <a:r>
                <a:rPr lang="en-GB" sz="2000" i="1" dirty="0">
                  <a:latin typeface="Bookman Old Style" panose="02050604050505020204" pitchFamily="18" charset="0"/>
                  <a:ea typeface="Calibri" panose="020F0502020204030204" pitchFamily="34" charset="0"/>
                </a:rPr>
                <a:t> </a:t>
              </a:r>
              <a:r>
                <a:rPr lang="en-GB" sz="2000" i="1" dirty="0" err="1">
                  <a:latin typeface="Bookman Old Style" panose="02050604050505020204" pitchFamily="18" charset="0"/>
                  <a:ea typeface="Calibri" panose="020F0502020204030204" pitchFamily="34" charset="0"/>
                </a:rPr>
                <a:t>deliciosa</a:t>
              </a:r>
              <a:r>
                <a:rPr lang="en-GB" sz="2000" dirty="0">
                  <a:latin typeface="Bookman Old Style" panose="02050604050505020204" pitchFamily="18" charset="0"/>
                  <a:ea typeface="Calibri" panose="020F0502020204030204" pitchFamily="34" charset="0"/>
                </a:rPr>
                <a:t> cv Hayward) is a nutrient-dense fruit and extensive research over the last decade on its health benefits has linked its regular consumption to improvements not only in nutritional status, but also benefits to digestive, immune and metabolic </a:t>
              </a:r>
              <a:r>
                <a:rPr lang="en-GB" sz="2000" dirty="0" smtClean="0">
                  <a:latin typeface="Bookman Old Style" panose="02050604050505020204" pitchFamily="18" charset="0"/>
                  <a:ea typeface="Calibri" panose="020F0502020204030204" pitchFamily="34" charset="0"/>
                </a:rPr>
                <a:t>health. </a:t>
              </a:r>
              <a:r>
                <a:rPr lang="en-GB" sz="2000" dirty="0">
                  <a:latin typeface="Bookman Old Style" panose="02050604050505020204" pitchFamily="18" charset="0"/>
                  <a:ea typeface="Calibri" panose="020F0502020204030204" pitchFamily="34" charset="0"/>
                </a:rPr>
                <a:t>Dried kiwis are highly needed in food industries. The dehydration process removes much of the water content from kiwi slices, making richer in nutrients. This work aimed to evaluate the effect of the air-drying temperature on quality and nutritional compounds of dehydrated kiwi slices, during 120 days of storage. </a:t>
              </a:r>
              <a:endParaRPr lang="it-IT" sz="2000" dirty="0">
                <a:latin typeface="Bookman Old Style" panose="02050604050505020204" pitchFamily="18" charset="0"/>
              </a:endParaRPr>
            </a:p>
          </p:txBody>
        </p:sp>
      </p:grpSp>
      <p:grpSp>
        <p:nvGrpSpPr>
          <p:cNvPr id="45" name="Gruppo 44"/>
          <p:cNvGrpSpPr/>
          <p:nvPr/>
        </p:nvGrpSpPr>
        <p:grpSpPr>
          <a:xfrm>
            <a:off x="1666474" y="11411549"/>
            <a:ext cx="22066502" cy="9201577"/>
            <a:chOff x="1603870" y="12260060"/>
            <a:chExt cx="22066502" cy="9201577"/>
          </a:xfrm>
        </p:grpSpPr>
        <p:sp>
          <p:nvSpPr>
            <p:cNvPr id="15" name="Rettangolo 14"/>
            <p:cNvSpPr/>
            <p:nvPr/>
          </p:nvSpPr>
          <p:spPr>
            <a:xfrm>
              <a:off x="1603870" y="12260060"/>
              <a:ext cx="5817147" cy="477054"/>
            </a:xfrm>
            <a:prstGeom prst="rect">
              <a:avLst/>
            </a:prstGeom>
          </p:spPr>
          <p:txBody>
            <a:bodyPr wrap="square">
              <a:spAutoFit/>
            </a:bodyPr>
            <a:lstStyle/>
            <a:p>
              <a:pPr lvl="0" defTabSz="1088045" fontAlgn="base">
                <a:spcBef>
                  <a:spcPct val="0"/>
                </a:spcBef>
                <a:spcAft>
                  <a:spcPts val="1416"/>
                </a:spcAft>
                <a:defRPr/>
              </a:pPr>
              <a:r>
                <a:rPr lang="en-GB" altLang="it-IT" sz="2500" b="1" i="1" dirty="0">
                  <a:solidFill>
                    <a:srgbClr val="C00000"/>
                  </a:solidFill>
                  <a:latin typeface="Bookman Old Style" panose="02050604050505020204" pitchFamily="18" charset="0"/>
                  <a:cs typeface="Times New Roman" panose="02020603050405020304" pitchFamily="18" charset="0"/>
                </a:rPr>
                <a:t>MATERIALS AND METHODS</a:t>
              </a:r>
              <a:r>
                <a:rPr lang="it-IT" altLang="it-IT" sz="2500" b="1" i="1" dirty="0">
                  <a:solidFill>
                    <a:srgbClr val="C00000"/>
                  </a:solidFill>
                  <a:latin typeface="Bookman Old Style" panose="02050604050505020204" pitchFamily="18" charset="0"/>
                  <a:cs typeface="Times New Roman" panose="02020603050405020304" pitchFamily="18" charset="0"/>
                </a:rPr>
                <a:t> </a:t>
              </a:r>
              <a:endParaRPr lang="en-US" altLang="it-IT" sz="2500" i="1" dirty="0">
                <a:solidFill>
                  <a:srgbClr val="C00000"/>
                </a:solidFill>
                <a:latin typeface="Bookman Old Style" panose="02050604050505020204" pitchFamily="18" charset="0"/>
                <a:cs typeface="Arial" panose="020B0604020202020204" pitchFamily="34" charset="0"/>
              </a:endParaRPr>
            </a:p>
          </p:txBody>
        </p:sp>
        <p:sp>
          <p:nvSpPr>
            <p:cNvPr id="16" name="Rettangolo 15"/>
            <p:cNvSpPr/>
            <p:nvPr/>
          </p:nvSpPr>
          <p:spPr>
            <a:xfrm>
              <a:off x="1666474" y="12859658"/>
              <a:ext cx="19055914" cy="2170851"/>
            </a:xfrm>
            <a:prstGeom prst="rect">
              <a:avLst/>
            </a:prstGeom>
          </p:spPr>
          <p:txBody>
            <a:bodyPr wrap="square">
              <a:spAutoFit/>
            </a:bodyPr>
            <a:lstStyle/>
            <a:p>
              <a:pPr algn="just">
                <a:lnSpc>
                  <a:spcPct val="107000"/>
                </a:lnSpc>
                <a:spcAft>
                  <a:spcPts val="800"/>
                </a:spcAft>
              </a:pPr>
              <a:r>
                <a:rPr lang="en-GB" sz="2000" b="1" dirty="0">
                  <a:latin typeface="Bookman Old Style" panose="02050604050505020204" pitchFamily="18" charset="0"/>
                  <a:ea typeface="Calibri" panose="020F0502020204030204" pitchFamily="34" charset="0"/>
                  <a:cs typeface="Times New Roman" panose="02020603050405020304" pitchFamily="18" charset="0"/>
                </a:rPr>
                <a:t>Drying Processes </a:t>
              </a:r>
              <a:endParaRPr lang="it-IT" sz="20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it-IT" sz="2000" dirty="0" err="1">
                  <a:latin typeface="Bookman Old Style" panose="02050604050505020204" pitchFamily="18" charset="0"/>
                  <a:ea typeface="Calibri" panose="020F0502020204030204" pitchFamily="34" charset="0"/>
                  <a:cs typeface="Times New Roman" panose="02020603050405020304" pitchFamily="18" charset="0"/>
                </a:rPr>
                <a:t>Kiwifruits</a:t>
              </a:r>
              <a:r>
                <a:rPr lang="it-IT" sz="2000" dirty="0">
                  <a:latin typeface="Bookman Old Style" panose="02050604050505020204" pitchFamily="18" charset="0"/>
                  <a:ea typeface="Calibri" panose="020F0502020204030204" pitchFamily="34" charset="0"/>
                  <a:cs typeface="Times New Roman" panose="02020603050405020304" pitchFamily="18" charset="0"/>
                </a:rPr>
                <a:t> (</a:t>
              </a:r>
              <a:r>
                <a:rPr lang="it-IT" sz="2000" i="1" dirty="0">
                  <a:latin typeface="Bookman Old Style" panose="02050604050505020204" pitchFamily="18" charset="0"/>
                  <a:ea typeface="Calibri" panose="020F0502020204030204" pitchFamily="34" charset="0"/>
                  <a:cs typeface="Times New Roman" panose="02020603050405020304" pitchFamily="18" charset="0"/>
                </a:rPr>
                <a:t>Actinidia </a:t>
              </a:r>
              <a:r>
                <a:rPr lang="it-IT" sz="2000" i="1" dirty="0" err="1">
                  <a:latin typeface="Bookman Old Style" panose="02050604050505020204" pitchFamily="18" charset="0"/>
                  <a:ea typeface="Calibri" panose="020F0502020204030204" pitchFamily="34" charset="0"/>
                  <a:cs typeface="Times New Roman" panose="02020603050405020304" pitchFamily="18" charset="0"/>
                </a:rPr>
                <a:t>deliciosa</a:t>
              </a:r>
              <a:r>
                <a:rPr lang="it-IT" sz="2000" dirty="0">
                  <a:latin typeface="Bookman Old Style" panose="02050604050505020204" pitchFamily="18" charset="0"/>
                  <a:ea typeface="Calibri" panose="020F0502020204030204" pitchFamily="34" charset="0"/>
                  <a:cs typeface="Times New Roman" panose="02020603050405020304" pitchFamily="18" charset="0"/>
                </a:rPr>
                <a:t> cv. </a:t>
              </a:r>
              <a:r>
                <a:rPr lang="en-GB" sz="2000" dirty="0" err="1">
                  <a:latin typeface="Bookman Old Style" panose="02050604050505020204" pitchFamily="18" charset="0"/>
                  <a:ea typeface="Calibri" panose="020F0502020204030204" pitchFamily="34" charset="0"/>
                  <a:cs typeface="Times New Roman" panose="02020603050405020304" pitchFamily="18" charset="0"/>
                </a:rPr>
                <a:t>Sungold</a:t>
              </a:r>
              <a:r>
                <a:rPr lang="en-GB" sz="2000" dirty="0">
                  <a:latin typeface="Bookman Old Style" panose="02050604050505020204" pitchFamily="18" charset="0"/>
                  <a:ea typeface="Calibri" panose="020F0502020204030204" pitchFamily="34" charset="0"/>
                  <a:cs typeface="Times New Roman" panose="02020603050405020304" pitchFamily="18" charset="0"/>
                </a:rPr>
                <a:t>) at commercial maturity stage were obtained from a farm in Calabria (Cosenza, Italy) in February 2020. Homogenous samples (15 kg) washing with a solution of sodium hypochlorite were peeled and cut vertical to their axis into cylindrical slices of 7 mm thickness using a mechanical cutter. The drying process was carried out in a convective dryer set to two different temperatures, 40°C and 55°C, to final moisture content of 12% from initial moisture content of about 80%. The dried samples were stored in sealed containers at 25°C. Physiological and biochemical parameters were </a:t>
              </a:r>
              <a:r>
                <a:rPr lang="en-GB" sz="2000" dirty="0" err="1">
                  <a:latin typeface="Bookman Old Style" panose="02050604050505020204" pitchFamily="18" charset="0"/>
                  <a:ea typeface="Calibri" panose="020F0502020204030204" pitchFamily="34" charset="0"/>
                  <a:cs typeface="Times New Roman" panose="02020603050405020304" pitchFamily="18" charset="0"/>
                </a:rPr>
                <a:t>analyzed</a:t>
              </a:r>
              <a:r>
                <a:rPr lang="en-GB" sz="2000" dirty="0">
                  <a:latin typeface="Bookman Old Style" panose="02050604050505020204" pitchFamily="18" charset="0"/>
                  <a:ea typeface="Calibri" panose="020F0502020204030204" pitchFamily="34" charset="0"/>
                  <a:cs typeface="Times New Roman" panose="02020603050405020304" pitchFamily="18" charset="0"/>
                </a:rPr>
                <a:t> at fixed time for 120 days.</a:t>
              </a:r>
              <a:endParaRPr lang="it-IT" sz="2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18" name="Rettangolo 17"/>
            <p:cNvSpPr/>
            <p:nvPr/>
          </p:nvSpPr>
          <p:spPr>
            <a:xfrm>
              <a:off x="1666474" y="15017725"/>
              <a:ext cx="19055914" cy="1080296"/>
            </a:xfrm>
            <a:prstGeom prst="rect">
              <a:avLst/>
            </a:prstGeom>
          </p:spPr>
          <p:txBody>
            <a:bodyPr wrap="square">
              <a:spAutoFit/>
            </a:bodyPr>
            <a:lstStyle/>
            <a:p>
              <a:pPr algn="just">
                <a:lnSpc>
                  <a:spcPct val="107000"/>
                </a:lnSpc>
                <a:spcAft>
                  <a:spcPts val="0"/>
                </a:spcAft>
              </a:pPr>
              <a:r>
                <a:rPr lang="en-GB" sz="2000" b="1" dirty="0">
                  <a:latin typeface="Bookman Old Style" panose="02050604050505020204" pitchFamily="18" charset="0"/>
                  <a:ea typeface="Calibri" panose="020F0502020204030204" pitchFamily="34" charset="0"/>
                  <a:cs typeface="Times New Roman" panose="02020603050405020304" pitchFamily="18" charset="0"/>
                </a:rPr>
                <a:t>Preparation of extracts </a:t>
              </a:r>
              <a:endParaRPr lang="it-IT" sz="20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GB" sz="2000" dirty="0">
                  <a:latin typeface="Bookman Old Style" panose="02050604050505020204" pitchFamily="18" charset="0"/>
                  <a:ea typeface="Calibri" panose="020F0502020204030204" pitchFamily="34" charset="0"/>
                  <a:cs typeface="Times New Roman" panose="02020603050405020304" pitchFamily="18" charset="0"/>
                </a:rPr>
                <a:t>For determination of chemical parameters, the fruits were homogenised in a common blender, and 5 g of the sample was added to 50 ml of distilled water centrifuged (5000 rpm for 10 min). Supernatant solution was filtered through a paper and analysed.</a:t>
              </a:r>
              <a:endParaRPr lang="it-IT" sz="2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19" name="Rettangolo 18"/>
            <p:cNvSpPr/>
            <p:nvPr/>
          </p:nvSpPr>
          <p:spPr>
            <a:xfrm>
              <a:off x="1666474" y="16101099"/>
              <a:ext cx="18945827" cy="2397579"/>
            </a:xfrm>
            <a:prstGeom prst="rect">
              <a:avLst/>
            </a:prstGeom>
          </p:spPr>
          <p:txBody>
            <a:bodyPr wrap="square">
              <a:spAutoFit/>
            </a:bodyPr>
            <a:lstStyle/>
            <a:p>
              <a:pPr algn="just">
                <a:lnSpc>
                  <a:spcPct val="107000"/>
                </a:lnSpc>
                <a:spcAft>
                  <a:spcPts val="0"/>
                </a:spcAft>
              </a:pPr>
              <a:r>
                <a:rPr lang="en-GB" sz="2000" b="1" dirty="0">
                  <a:latin typeface="Bookman Old Style" panose="02050604050505020204" pitchFamily="18" charset="0"/>
                  <a:ea typeface="Calibri" panose="020F0502020204030204" pitchFamily="34" charset="0"/>
                  <a:cs typeface="Times New Roman" panose="02020603050405020304" pitchFamily="18" charset="0"/>
                </a:rPr>
                <a:t>Physicochemical analysis </a:t>
              </a:r>
              <a:endParaRPr lang="it-IT" sz="20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GB" sz="2000" dirty="0">
                  <a:latin typeface="Bookman Old Style" panose="02050604050505020204" pitchFamily="18" charset="0"/>
                  <a:ea typeface="Calibri" panose="020F0502020204030204" pitchFamily="34" charset="0"/>
                  <a:cs typeface="Times New Roman" panose="02020603050405020304" pitchFamily="18" charset="0"/>
                </a:rPr>
                <a:t>For the extracts, titratable acidity, expressed as g of citric acid 100 g</a:t>
              </a:r>
              <a:r>
                <a:rPr lang="en-GB" sz="2000" baseline="30000" dirty="0">
                  <a:latin typeface="Bookman Old Style" panose="02050604050505020204" pitchFamily="18" charset="0"/>
                  <a:ea typeface="Calibri" panose="020F0502020204030204" pitchFamily="34" charset="0"/>
                  <a:cs typeface="Times New Roman" panose="02020603050405020304" pitchFamily="18" charset="0"/>
                </a:rPr>
                <a:t>−1</a:t>
              </a:r>
              <a:r>
                <a:rPr lang="en-GB" sz="2000" dirty="0">
                  <a:latin typeface="Bookman Old Style" panose="02050604050505020204" pitchFamily="18" charset="0"/>
                  <a:ea typeface="Calibri" panose="020F0502020204030204" pitchFamily="34" charset="0"/>
                  <a:cs typeface="Times New Roman" panose="02020603050405020304" pitchFamily="18" charset="0"/>
                </a:rPr>
                <a:t>dw, and pH (with a pH meter </a:t>
              </a:r>
              <a:r>
                <a:rPr lang="en-GB" sz="2000" dirty="0" err="1">
                  <a:latin typeface="Bookman Old Style" panose="02050604050505020204" pitchFamily="18" charset="0"/>
                  <a:ea typeface="Calibri" panose="020F0502020204030204" pitchFamily="34" charset="0"/>
                  <a:cs typeface="Times New Roman" panose="02020603050405020304" pitchFamily="18" charset="0"/>
                </a:rPr>
                <a:t>Crison</a:t>
              </a:r>
              <a:r>
                <a:rPr lang="en-GB" sz="2000" dirty="0">
                  <a:latin typeface="Bookman Old Style" panose="02050604050505020204" pitchFamily="18" charset="0"/>
                  <a:ea typeface="Calibri" panose="020F0502020204030204" pitchFamily="34" charset="0"/>
                  <a:cs typeface="Times New Roman" panose="02020603050405020304" pitchFamily="18" charset="0"/>
                </a:rPr>
                <a:t> GLP, Barcelona, Spain) were measured according to the AOAC method. A digital refractometer PR-201α (</a:t>
              </a:r>
              <a:r>
                <a:rPr lang="en-GB" sz="2000" dirty="0" err="1">
                  <a:latin typeface="Bookman Old Style" panose="02050604050505020204" pitchFamily="18" charset="0"/>
                  <a:ea typeface="Calibri" panose="020F0502020204030204" pitchFamily="34" charset="0"/>
                  <a:cs typeface="Times New Roman" panose="02020603050405020304" pitchFamily="18" charset="0"/>
                </a:rPr>
                <a:t>Atago</a:t>
              </a:r>
              <a:r>
                <a:rPr lang="en-GB" sz="2000" dirty="0">
                  <a:latin typeface="Bookman Old Style" panose="02050604050505020204" pitchFamily="18" charset="0"/>
                  <a:ea typeface="Calibri" panose="020F0502020204030204" pitchFamily="34" charset="0"/>
                  <a:cs typeface="Times New Roman" panose="02020603050405020304" pitchFamily="18" charset="0"/>
                </a:rPr>
                <a:t>, Milan, Italy) was used for total solid soluble content (TSS). Results were expressed as °Brix. Water activity (aw) was measured by means of the </a:t>
              </a:r>
              <a:r>
                <a:rPr lang="en-GB" sz="2000" dirty="0" err="1">
                  <a:latin typeface="Bookman Old Style" panose="02050604050505020204" pitchFamily="18" charset="0"/>
                  <a:ea typeface="Calibri" panose="020F0502020204030204" pitchFamily="34" charset="0"/>
                  <a:cs typeface="Times New Roman" panose="02020603050405020304" pitchFamily="18" charset="0"/>
                </a:rPr>
                <a:t>AquaLab</a:t>
              </a:r>
              <a:r>
                <a:rPr lang="en-GB" sz="2000" dirty="0">
                  <a:latin typeface="Bookman Old Style" panose="02050604050505020204" pitchFamily="18" charset="0"/>
                  <a:ea typeface="Calibri" panose="020F0502020204030204" pitchFamily="34" charset="0"/>
                  <a:cs typeface="Times New Roman" panose="02020603050405020304" pitchFamily="18" charset="0"/>
                </a:rPr>
                <a:t> LITE (Decagon, Inc., Washington, USA) instrument. </a:t>
              </a:r>
              <a:endParaRPr lang="it-IT" sz="20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GB" sz="2000" dirty="0" err="1">
                  <a:latin typeface="Bookman Old Style" panose="02050604050505020204" pitchFamily="18" charset="0"/>
                  <a:ea typeface="Calibri" panose="020F0502020204030204" pitchFamily="34" charset="0"/>
                  <a:cs typeface="Times New Roman" panose="02020603050405020304" pitchFamily="18" charset="0"/>
                </a:rPr>
                <a:t>Ten,fruits</a:t>
              </a:r>
              <a:r>
                <a:rPr lang="en-GB" sz="2000" dirty="0">
                  <a:latin typeface="Bookman Old Style" panose="02050604050505020204" pitchFamily="18" charset="0"/>
                  <a:ea typeface="Calibri" panose="020F0502020204030204" pitchFamily="34" charset="0"/>
                  <a:cs typeface="Times New Roman" panose="02020603050405020304" pitchFamily="18" charset="0"/>
                </a:rPr>
                <a:t> were used for the </a:t>
              </a:r>
              <a:r>
                <a:rPr lang="en-GB" sz="2000" dirty="0" err="1">
                  <a:latin typeface="Bookman Old Style" panose="02050604050505020204" pitchFamily="18" charset="0"/>
                  <a:ea typeface="Calibri" panose="020F0502020204030204" pitchFamily="34" charset="0"/>
                  <a:cs typeface="Times New Roman" panose="02020603050405020304" pitchFamily="18" charset="0"/>
                </a:rPr>
                <a:t>color</a:t>
              </a:r>
              <a:r>
                <a:rPr lang="en-GB" sz="2000" dirty="0">
                  <a:latin typeface="Bookman Old Style" panose="02050604050505020204" pitchFamily="18" charset="0"/>
                  <a:ea typeface="Calibri" panose="020F0502020204030204" pitchFamily="34" charset="0"/>
                  <a:cs typeface="Times New Roman" panose="02020603050405020304" pitchFamily="18" charset="0"/>
                </a:rPr>
                <a:t> analysis and </a:t>
              </a:r>
              <a:r>
                <a:rPr lang="en-GB" sz="2000" dirty="0" err="1">
                  <a:latin typeface="Bookman Old Style" panose="02050604050505020204" pitchFamily="18" charset="0"/>
                  <a:ea typeface="Calibri" panose="020F0502020204030204" pitchFamily="34" charset="0"/>
                  <a:cs typeface="Times New Roman" panose="02020603050405020304" pitchFamily="18" charset="0"/>
                </a:rPr>
                <a:t>color</a:t>
              </a:r>
              <a:r>
                <a:rPr lang="en-GB" sz="2000" dirty="0">
                  <a:latin typeface="Bookman Old Style" panose="02050604050505020204" pitchFamily="18" charset="0"/>
                  <a:ea typeface="Calibri" panose="020F0502020204030204" pitchFamily="34" charset="0"/>
                  <a:cs typeface="Times New Roman" panose="02020603050405020304" pitchFamily="18" charset="0"/>
                </a:rPr>
                <a:t> parameters (L*, a* and b*) were measured on 3 different points on the cut surface for a total of 30measures for each treatment. A colorimeter (CR-400, Konica Minolta, Osaka, Japan) equipped with the D65 </a:t>
              </a:r>
              <a:r>
                <a:rPr lang="en-GB" sz="2000" dirty="0" err="1">
                  <a:latin typeface="Bookman Old Style" panose="02050604050505020204" pitchFamily="18" charset="0"/>
                  <a:ea typeface="Calibri" panose="020F0502020204030204" pitchFamily="34" charset="0"/>
                  <a:cs typeface="Times New Roman" panose="02020603050405020304" pitchFamily="18" charset="0"/>
                </a:rPr>
                <a:t>illuminant</a:t>
              </a:r>
              <a:r>
                <a:rPr lang="en-GB" sz="2000" dirty="0">
                  <a:latin typeface="Bookman Old Style" panose="02050604050505020204" pitchFamily="18" charset="0"/>
                  <a:ea typeface="Calibri" panose="020F0502020204030204" pitchFamily="34" charset="0"/>
                  <a:cs typeface="Times New Roman" panose="02020603050405020304" pitchFamily="18" charset="0"/>
                </a:rPr>
                <a:t>, in the reflectance mode and in the CIE L* a* b* </a:t>
              </a:r>
              <a:r>
                <a:rPr lang="en-GB" sz="2000" dirty="0" err="1">
                  <a:latin typeface="Bookman Old Style" panose="02050604050505020204" pitchFamily="18" charset="0"/>
                  <a:ea typeface="Calibri" panose="020F0502020204030204" pitchFamily="34" charset="0"/>
                  <a:cs typeface="Times New Roman" panose="02020603050405020304" pitchFamily="18" charset="0"/>
                </a:rPr>
                <a:t>color</a:t>
              </a:r>
              <a:r>
                <a:rPr lang="en-GB" sz="2000" dirty="0">
                  <a:latin typeface="Bookman Old Style" panose="02050604050505020204" pitchFamily="18" charset="0"/>
                  <a:ea typeface="Calibri" panose="020F0502020204030204" pitchFamily="34" charset="0"/>
                  <a:cs typeface="Times New Roman" panose="02020603050405020304" pitchFamily="18" charset="0"/>
                </a:rPr>
                <a:t> scale was used. The </a:t>
              </a:r>
              <a:r>
                <a:rPr lang="en-GB" sz="2000" dirty="0" err="1">
                  <a:latin typeface="Bookman Old Style" panose="02050604050505020204" pitchFamily="18" charset="0"/>
                  <a:ea typeface="Calibri" panose="020F0502020204030204" pitchFamily="34" charset="0"/>
                  <a:cs typeface="Times New Roman" panose="02020603050405020304" pitchFamily="18" charset="0"/>
                </a:rPr>
                <a:t>color</a:t>
              </a:r>
              <a:r>
                <a:rPr lang="en-GB" sz="2000" dirty="0">
                  <a:latin typeface="Bookman Old Style" panose="02050604050505020204" pitchFamily="18" charset="0"/>
                  <a:ea typeface="Calibri" panose="020F0502020204030204" pitchFamily="34" charset="0"/>
                  <a:cs typeface="Times New Roman" panose="02020603050405020304" pitchFamily="18" charset="0"/>
                </a:rPr>
                <a:t> parameters were used to calculate the Browning </a:t>
              </a:r>
              <a:r>
                <a:rPr lang="en-GB" sz="2000" dirty="0" smtClean="0">
                  <a:latin typeface="Bookman Old Style" panose="02050604050505020204" pitchFamily="18" charset="0"/>
                  <a:ea typeface="Calibri" panose="020F0502020204030204" pitchFamily="34" charset="0"/>
                  <a:cs typeface="Times New Roman" panose="02020603050405020304" pitchFamily="18" charset="0"/>
                </a:rPr>
                <a:t>index.</a:t>
              </a:r>
              <a:r>
                <a:rPr lang="en-GB" sz="2000" dirty="0" smtClean="0">
                  <a:latin typeface="Bookman Old Style" panose="02050604050505020204" pitchFamily="18" charset="0"/>
                  <a:ea typeface="Calibri" panose="020F0502020204030204" pitchFamily="34" charset="0"/>
                  <a:cs typeface="Times New Roman" panose="02020603050405020304" pitchFamily="18" charset="0"/>
                </a:rPr>
                <a:t> </a:t>
              </a:r>
              <a:endParaRPr lang="it-IT" sz="2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20" name="Rettangolo 19"/>
            <p:cNvSpPr/>
            <p:nvPr/>
          </p:nvSpPr>
          <p:spPr>
            <a:xfrm>
              <a:off x="1603870" y="18577771"/>
              <a:ext cx="19008431" cy="2883866"/>
            </a:xfrm>
            <a:prstGeom prst="rect">
              <a:avLst/>
            </a:prstGeom>
          </p:spPr>
          <p:txBody>
            <a:bodyPr wrap="square">
              <a:spAutoFit/>
            </a:bodyPr>
            <a:lstStyle/>
            <a:p>
              <a:pPr algn="just">
                <a:lnSpc>
                  <a:spcPct val="107000"/>
                </a:lnSpc>
                <a:spcAft>
                  <a:spcPts val="0"/>
                </a:spcAft>
              </a:pPr>
              <a:r>
                <a:rPr lang="en-GB" sz="2000" b="1" dirty="0">
                  <a:latin typeface="Bookman Old Style" panose="02050604050505020204" pitchFamily="18" charset="0"/>
                  <a:ea typeface="Times New Roman" panose="02020603050405020304" pitchFamily="18" charset="0"/>
                  <a:cs typeface="Times New Roman" panose="02020603050405020304" pitchFamily="18" charset="0"/>
                </a:rPr>
                <a:t>Bioactive compounds and antioxidant </a:t>
              </a:r>
              <a:r>
                <a:rPr lang="en-GB" sz="2000" b="1" dirty="0" smtClean="0">
                  <a:latin typeface="Bookman Old Style" panose="02050604050505020204" pitchFamily="18" charset="0"/>
                  <a:ea typeface="Times New Roman" panose="02020603050405020304" pitchFamily="18" charset="0"/>
                  <a:cs typeface="Times New Roman" panose="02020603050405020304" pitchFamily="18" charset="0"/>
                </a:rPr>
                <a:t>activity</a:t>
              </a:r>
              <a:endParaRPr lang="it-IT" sz="2000" dirty="0">
                <a:latin typeface="Bookman Old Style" panose="02050604050505020204" pitchFamily="18" charset="0"/>
                <a:ea typeface="Calibri" panose="020F0502020204030204" pitchFamily="34" charset="0"/>
                <a:cs typeface="Times New Roman" panose="02020603050405020304" pitchFamily="18" charset="0"/>
              </a:endParaRPr>
            </a:p>
            <a:p>
              <a:pPr algn="just"/>
              <a:r>
                <a:rPr lang="en-GB" sz="2000" dirty="0">
                  <a:latin typeface="Bookman Old Style" panose="02050604050505020204" pitchFamily="18" charset="0"/>
                  <a:ea typeface="Calibri" panose="020F0502020204030204" pitchFamily="34" charset="0"/>
                  <a:cs typeface="Times New Roman" panose="02020603050405020304" pitchFamily="18" charset="0"/>
                </a:rPr>
                <a:t>For the estimation of Total Phenolic Compounds (TPC), Total Flavonoids Content (TFC) and Antioxidant Activity (DPPH and ABTS+ assay), </a:t>
              </a:r>
              <a:r>
                <a:rPr lang="en-GB" sz="2000" i="1" dirty="0" err="1">
                  <a:latin typeface="Bookman Old Style" panose="02050604050505020204" pitchFamily="18" charset="0"/>
                  <a:ea typeface="Calibri" panose="020F0502020204030204" pitchFamily="34" charset="0"/>
                  <a:cs typeface="Times New Roman" panose="02020603050405020304" pitchFamily="18" charset="0"/>
                </a:rPr>
                <a:t>Actinidia</a:t>
              </a:r>
              <a:r>
                <a:rPr lang="en-GB" sz="2000" i="1" dirty="0">
                  <a:latin typeface="Bookman Old Style" panose="02050604050505020204" pitchFamily="18" charset="0"/>
                  <a:ea typeface="Calibri" panose="020F0502020204030204" pitchFamily="34" charset="0"/>
                  <a:cs typeface="Times New Roman" panose="02020603050405020304" pitchFamily="18" charset="0"/>
                </a:rPr>
                <a:t> </a:t>
              </a:r>
              <a:r>
                <a:rPr lang="en-GB" sz="2000" i="1" dirty="0" err="1">
                  <a:latin typeface="Bookman Old Style" panose="02050604050505020204" pitchFamily="18" charset="0"/>
                  <a:ea typeface="Calibri" panose="020F0502020204030204" pitchFamily="34" charset="0"/>
                  <a:cs typeface="Times New Roman" panose="02020603050405020304" pitchFamily="18" charset="0"/>
                </a:rPr>
                <a:t>deliciosa</a:t>
              </a:r>
              <a:r>
                <a:rPr lang="en-GB" sz="2000" i="1" dirty="0">
                  <a:latin typeface="Bookman Old Style" panose="02050604050505020204" pitchFamily="18" charset="0"/>
                  <a:ea typeface="Calibri" panose="020F0502020204030204" pitchFamily="34" charset="0"/>
                  <a:cs typeface="Times New Roman" panose="02020603050405020304" pitchFamily="18" charset="0"/>
                </a:rPr>
                <a:t> </a:t>
              </a:r>
              <a:r>
                <a:rPr lang="en-GB" sz="2000" dirty="0">
                  <a:latin typeface="Bookman Old Style" panose="02050604050505020204" pitchFamily="18" charset="0"/>
                  <a:ea typeface="Calibri" panose="020F0502020204030204" pitchFamily="34" charset="0"/>
                  <a:cs typeface="Times New Roman" panose="02020603050405020304" pitchFamily="18" charset="0"/>
                </a:rPr>
                <a:t>fruits were </a:t>
              </a:r>
              <a:r>
                <a:rPr lang="en-GB" sz="2000" dirty="0" err="1">
                  <a:latin typeface="Bookman Old Style" panose="02050604050505020204" pitchFamily="18" charset="0"/>
                  <a:ea typeface="Calibri" panose="020F0502020204030204" pitchFamily="34" charset="0"/>
                  <a:cs typeface="Times New Roman" panose="02020603050405020304" pitchFamily="18" charset="0"/>
                </a:rPr>
                <a:t>were</a:t>
              </a:r>
              <a:r>
                <a:rPr lang="en-GB" sz="2000" dirty="0">
                  <a:latin typeface="Bookman Old Style" panose="02050604050505020204" pitchFamily="18" charset="0"/>
                  <a:ea typeface="Calibri" panose="020F0502020204030204" pitchFamily="34" charset="0"/>
                  <a:cs typeface="Times New Roman" panose="02020603050405020304" pitchFamily="18" charset="0"/>
                </a:rPr>
                <a:t> homogenised in a common blender, and 5 g of the sample was added to 25mL of methanol : </a:t>
              </a:r>
              <a:r>
                <a:rPr lang="en-GB" sz="2000" dirty="0" smtClean="0">
                  <a:latin typeface="Bookman Old Style" panose="02050604050505020204" pitchFamily="18" charset="0"/>
                  <a:ea typeface="Calibri" panose="020F0502020204030204" pitchFamily="34" charset="0"/>
                  <a:cs typeface="Times New Roman" panose="02020603050405020304" pitchFamily="18" charset="0"/>
                </a:rPr>
                <a:t>water (</a:t>
              </a:r>
              <a:r>
                <a:rPr lang="en-GB" sz="2000" dirty="0">
                  <a:latin typeface="Bookman Old Style" panose="02050604050505020204" pitchFamily="18" charset="0"/>
                  <a:ea typeface="Calibri" panose="020F0502020204030204" pitchFamily="34" charset="0"/>
                  <a:cs typeface="Times New Roman" panose="02020603050405020304" pitchFamily="18" charset="0"/>
                </a:rPr>
                <a:t>80 : 20, v : v), mixed, and then centrifuged at 5000 rpm for 10 min according to the method of </a:t>
              </a:r>
              <a:r>
                <a:rPr lang="en-GB" sz="2000" dirty="0" err="1">
                  <a:latin typeface="Bookman Old Style" panose="02050604050505020204" pitchFamily="18" charset="0"/>
                  <a:ea typeface="Calibri" panose="020F0502020204030204" pitchFamily="34" charset="0"/>
                  <a:cs typeface="Times New Roman" panose="02020603050405020304" pitchFamily="18" charset="0"/>
                </a:rPr>
                <a:t>Sicari</a:t>
              </a:r>
              <a:r>
                <a:rPr lang="en-GB" sz="2000" dirty="0">
                  <a:latin typeface="Bookman Old Style" panose="02050604050505020204" pitchFamily="18" charset="0"/>
                  <a:ea typeface="Calibri" panose="020F0502020204030204" pitchFamily="34" charset="0"/>
                  <a:cs typeface="Times New Roman" panose="02020603050405020304" pitchFamily="18" charset="0"/>
                </a:rPr>
                <a:t> et al; 2019 with some modifications</a:t>
              </a:r>
              <a:r>
                <a:rPr lang="en-GB" sz="2000" dirty="0" smtClean="0">
                  <a:latin typeface="Bookman Old Style" panose="02050604050505020204" pitchFamily="18" charset="0"/>
                  <a:ea typeface="Calibri" panose="020F0502020204030204" pitchFamily="34" charset="0"/>
                  <a:cs typeface="Times New Roman" panose="02020603050405020304" pitchFamily="18" charset="0"/>
                </a:rPr>
                <a:t>. </a:t>
              </a:r>
              <a:r>
                <a:rPr lang="en-GB" sz="2000" dirty="0">
                  <a:latin typeface="Bookman Old Style" panose="02050604050505020204" pitchFamily="18" charset="0"/>
                </a:rPr>
                <a:t>The methods of </a:t>
              </a:r>
              <a:r>
                <a:rPr lang="en-GB" sz="2000" dirty="0" err="1">
                  <a:latin typeface="Bookman Old Style" panose="02050604050505020204" pitchFamily="18" charset="0"/>
                </a:rPr>
                <a:t>Izli</a:t>
              </a:r>
              <a:r>
                <a:rPr lang="en-GB" sz="2000" dirty="0">
                  <a:latin typeface="Bookman Old Style" panose="02050604050505020204" pitchFamily="18" charset="0"/>
                </a:rPr>
                <a:t> et al; 2019 with appropriate modifications was followed to determine total phenolic content. 250 µL of Kiwifruit extract was mixed with </a:t>
              </a:r>
              <a:r>
                <a:rPr lang="en-GB" sz="2000" dirty="0" err="1">
                  <a:latin typeface="Bookman Old Style" panose="02050604050505020204" pitchFamily="18" charset="0"/>
                </a:rPr>
                <a:t>Folin-Ciocalteu</a:t>
              </a:r>
              <a:r>
                <a:rPr lang="en-GB" sz="2000" dirty="0">
                  <a:latin typeface="Bookman Old Style" panose="02050604050505020204" pitchFamily="18" charset="0"/>
                </a:rPr>
                <a:t> reagent and Na</a:t>
              </a:r>
              <a:r>
                <a:rPr lang="en-GB" sz="2000" baseline="-25000" dirty="0">
                  <a:latin typeface="Bookman Old Style" panose="02050604050505020204" pitchFamily="18" charset="0"/>
                </a:rPr>
                <a:t>2</a:t>
              </a:r>
              <a:r>
                <a:rPr lang="en-GB" sz="2000" dirty="0">
                  <a:latin typeface="Bookman Old Style" panose="02050604050505020204" pitchFamily="18" charset="0"/>
                </a:rPr>
                <a:t>CO</a:t>
              </a:r>
              <a:r>
                <a:rPr lang="en-GB" sz="2000" baseline="-25000" dirty="0">
                  <a:latin typeface="Bookman Old Style" panose="02050604050505020204" pitchFamily="18" charset="0"/>
                </a:rPr>
                <a:t>3</a:t>
              </a:r>
              <a:r>
                <a:rPr lang="en-GB" sz="2000" dirty="0">
                  <a:latin typeface="Bookman Old Style" panose="02050604050505020204" pitchFamily="18" charset="0"/>
                </a:rPr>
                <a:t> (7.5% w/v). the determination of Flavonoids content was carried out mixing 0.5 mL of extract and 0.3 mL of 0.5 </a:t>
              </a:r>
              <a:r>
                <a:rPr lang="en-GB" sz="2000" dirty="0" err="1">
                  <a:latin typeface="Bookman Old Style" panose="02050604050505020204" pitchFamily="18" charset="0"/>
                </a:rPr>
                <a:t>mol</a:t>
              </a:r>
              <a:r>
                <a:rPr lang="en-GB" sz="2000" dirty="0">
                  <a:latin typeface="Bookman Old Style" panose="02050604050505020204" pitchFamily="18" charset="0"/>
                </a:rPr>
                <a:t> L</a:t>
              </a:r>
              <a:r>
                <a:rPr lang="en-GB" sz="2000" baseline="30000" dirty="0">
                  <a:latin typeface="Bookman Old Style" panose="02050604050505020204" pitchFamily="18" charset="0"/>
                </a:rPr>
                <a:t>-1</a:t>
              </a:r>
              <a:r>
                <a:rPr lang="en-GB" sz="2000" dirty="0">
                  <a:latin typeface="Bookman Old Style" panose="02050604050505020204" pitchFamily="18" charset="0"/>
                </a:rPr>
                <a:t> sodium nitrite solution for 3 min; then 0.3 mL of 0.3 </a:t>
              </a:r>
              <a:r>
                <a:rPr lang="en-GB" sz="2000" dirty="0" err="1" smtClean="0">
                  <a:latin typeface="Bookman Old Style" panose="02050604050505020204" pitchFamily="18" charset="0"/>
                </a:rPr>
                <a:t>mol</a:t>
              </a:r>
              <a:r>
                <a:rPr lang="en-GB" sz="2000" dirty="0" smtClean="0">
                  <a:latin typeface="Bookman Old Style" panose="02050604050505020204" pitchFamily="18" charset="0"/>
                </a:rPr>
                <a:t>/L </a:t>
              </a:r>
              <a:r>
                <a:rPr lang="en-GB" sz="2000" dirty="0" err="1">
                  <a:latin typeface="Bookman Old Style" panose="02050604050505020204" pitchFamily="18" charset="0"/>
                </a:rPr>
                <a:t>aluminum</a:t>
              </a:r>
              <a:r>
                <a:rPr lang="en-GB" sz="2000" dirty="0">
                  <a:latin typeface="Bookman Old Style" panose="02050604050505020204" pitchFamily="18" charset="0"/>
                </a:rPr>
                <a:t> chloride solution, 2 mL of 1 </a:t>
              </a:r>
              <a:r>
                <a:rPr lang="en-GB" sz="2000" dirty="0" err="1">
                  <a:latin typeface="Bookman Old Style" panose="02050604050505020204" pitchFamily="18" charset="0"/>
                </a:rPr>
                <a:t>mol</a:t>
              </a:r>
              <a:r>
                <a:rPr lang="en-GB" sz="2000" dirty="0">
                  <a:latin typeface="Bookman Old Style" panose="02050604050505020204" pitchFamily="18" charset="0"/>
                </a:rPr>
                <a:t> L</a:t>
              </a:r>
              <a:r>
                <a:rPr lang="en-GB" sz="2000" baseline="30000" dirty="0">
                  <a:latin typeface="Bookman Old Style" panose="02050604050505020204" pitchFamily="18" charset="0"/>
                </a:rPr>
                <a:t>-1</a:t>
              </a:r>
              <a:r>
                <a:rPr lang="en-GB" sz="2000" dirty="0">
                  <a:latin typeface="Bookman Old Style" panose="02050604050505020204" pitchFamily="18" charset="0"/>
                </a:rPr>
                <a:t> sodium hydroxide solution, and water to 5 mL were added sequentially and rested for 10 min, the absorbance was measured at 510 nm. </a:t>
              </a:r>
              <a:r>
                <a:rPr lang="en-GB" sz="2000" dirty="0" smtClean="0">
                  <a:latin typeface="Bookman Old Style" panose="02050604050505020204" pitchFamily="18" charset="0"/>
                  <a:ea typeface="Calibri" panose="020F0502020204030204" pitchFamily="34" charset="0"/>
                  <a:cs typeface="Times New Roman" panose="02020603050405020304" pitchFamily="18" charset="0"/>
                </a:rPr>
                <a:t> </a:t>
              </a:r>
              <a:r>
                <a:rPr lang="en-GB" sz="2000" dirty="0">
                  <a:latin typeface="Bookman Old Style" panose="02050604050505020204" pitchFamily="18" charset="0"/>
                </a:rPr>
                <a:t>The antioxidant activity was determined using DPPH test as reported by Brand-Williams et al; 1995 . </a:t>
              </a:r>
              <a:endParaRPr lang="it-IT" sz="2000" dirty="0">
                <a:latin typeface="Bookman Old Style" panose="02050604050505020204" pitchFamily="18" charset="0"/>
              </a:endParaRPr>
            </a:p>
          </p:txBody>
        </p:sp>
        <p:pic>
          <p:nvPicPr>
            <p:cNvPr id="27" name="Immagine 26"/>
            <p:cNvPicPr/>
            <p:nvPr/>
          </p:nvPicPr>
          <p:blipFill>
            <a:blip r:embed="rId6"/>
            <a:stretch>
              <a:fillRect/>
            </a:stretch>
          </p:blipFill>
          <p:spPr>
            <a:xfrm>
              <a:off x="20722388" y="13324245"/>
              <a:ext cx="2727693" cy="3013813"/>
            </a:xfrm>
            <a:prstGeom prst="rect">
              <a:avLst/>
            </a:prstGeom>
          </p:spPr>
        </p:pic>
        <p:pic>
          <p:nvPicPr>
            <p:cNvPr id="28" name="Immagine 27" descr="https://cdn2.tompress.it/I-Grande-26231-disidratatore-professionale-da-10-a-50-kg-monofase.net.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77490" y="16802645"/>
              <a:ext cx="2892882" cy="4216533"/>
            </a:xfrm>
            <a:prstGeom prst="rect">
              <a:avLst/>
            </a:prstGeom>
            <a:noFill/>
            <a:ln>
              <a:noFill/>
            </a:ln>
          </p:spPr>
        </p:pic>
      </p:grpSp>
      <p:grpSp>
        <p:nvGrpSpPr>
          <p:cNvPr id="46" name="Gruppo 45"/>
          <p:cNvGrpSpPr/>
          <p:nvPr/>
        </p:nvGrpSpPr>
        <p:grpSpPr>
          <a:xfrm>
            <a:off x="1666474" y="21261568"/>
            <a:ext cx="13926452" cy="4086810"/>
            <a:chOff x="1666474" y="21190985"/>
            <a:chExt cx="13926452" cy="4086810"/>
          </a:xfrm>
        </p:grpSpPr>
        <p:sp>
          <p:nvSpPr>
            <p:cNvPr id="13" name="Rettangolo 12"/>
            <p:cNvSpPr/>
            <p:nvPr/>
          </p:nvSpPr>
          <p:spPr>
            <a:xfrm>
              <a:off x="1666474" y="21190985"/>
              <a:ext cx="4825360" cy="461665"/>
            </a:xfrm>
            <a:prstGeom prst="rect">
              <a:avLst/>
            </a:prstGeom>
          </p:spPr>
          <p:txBody>
            <a:bodyPr wrap="none">
              <a:spAutoFit/>
            </a:bodyPr>
            <a:lstStyle/>
            <a:p>
              <a:pPr algn="just" defTabSz="464466" fontAlgn="base">
                <a:spcBef>
                  <a:spcPct val="0"/>
                </a:spcBef>
                <a:spcAft>
                  <a:spcPts val="302"/>
                </a:spcAft>
                <a:defRPr/>
              </a:pPr>
              <a:r>
                <a:rPr lang="en-GB" altLang="it-IT" sz="2400" b="1" i="1" dirty="0" smtClean="0">
                  <a:solidFill>
                    <a:srgbClr val="C00000"/>
                  </a:solidFill>
                  <a:latin typeface="Bookman Old Style" panose="02050604050505020204" pitchFamily="18" charset="0"/>
                  <a:cs typeface="Times New Roman" panose="02020603050405020304" pitchFamily="18" charset="0"/>
                </a:rPr>
                <a:t>RESULTS AND DISCUSSIONS</a:t>
              </a:r>
              <a:endParaRPr lang="en-GB" altLang="it-IT" sz="2400" b="1" i="1" dirty="0">
                <a:solidFill>
                  <a:srgbClr val="C00000"/>
                </a:solidFill>
                <a:latin typeface="Bookman Old Style" panose="02050604050505020204" pitchFamily="18" charset="0"/>
                <a:cs typeface="Times New Roman" panose="02020603050405020304" pitchFamily="18" charset="0"/>
              </a:endParaRPr>
            </a:p>
          </p:txBody>
        </p:sp>
        <p:sp>
          <p:nvSpPr>
            <p:cNvPr id="29" name="Rettangolo 28"/>
            <p:cNvSpPr/>
            <p:nvPr/>
          </p:nvSpPr>
          <p:spPr>
            <a:xfrm>
              <a:off x="1666474" y="21799920"/>
              <a:ext cx="13926452" cy="3477875"/>
            </a:xfrm>
            <a:prstGeom prst="rect">
              <a:avLst/>
            </a:prstGeom>
          </p:spPr>
          <p:txBody>
            <a:bodyPr wrap="square">
              <a:spAutoFit/>
            </a:bodyPr>
            <a:lstStyle/>
            <a:p>
              <a:pPr algn="just"/>
              <a:r>
                <a:rPr lang="en-US" sz="2000" dirty="0">
                  <a:latin typeface="Bookman Old Style" panose="02050604050505020204" pitchFamily="18" charset="0"/>
                </a:rPr>
                <a:t>This work aimed to evaluate the effect of the air-drying temperature on quality and nutritional compounds of dehydrated kiwi slices, during 120 days of storage. Hot air drying of kiwi slices was investigated at drying temperature ranged from 40°C to 55°C and slice thickness of 4 mm. Fresh and dried kiwi slices were </a:t>
              </a:r>
              <a:r>
                <a:rPr lang="en-US" sz="2000" dirty="0" err="1">
                  <a:latin typeface="Bookman Old Style" panose="02050604050505020204" pitchFamily="18" charset="0"/>
                </a:rPr>
                <a:t>analysed</a:t>
              </a:r>
              <a:r>
                <a:rPr lang="en-US" sz="2000" dirty="0">
                  <a:latin typeface="Bookman Old Style" panose="02050604050505020204" pitchFamily="18" charset="0"/>
                </a:rPr>
                <a:t> for their pH, activity water, total solid soluble (TSS), </a:t>
              </a:r>
              <a:r>
                <a:rPr lang="en-US" sz="2000" dirty="0" err="1">
                  <a:latin typeface="Bookman Old Style" panose="02050604050505020204" pitchFamily="18" charset="0"/>
                </a:rPr>
                <a:t>colour</a:t>
              </a:r>
              <a:r>
                <a:rPr lang="en-US" sz="2000" dirty="0">
                  <a:latin typeface="Bookman Old Style" panose="02050604050505020204" pitchFamily="18" charset="0"/>
                </a:rPr>
                <a:t>, titratable acidity, ascorbic acid content, total phenols and flavonoids content as well as radicals scavenging activities evaluated by ABTS test [3,4]. The analysis carried out on the dehydrated kiwifruit have shown a good disposition of the kiwi towards the drying process. Particularly, it has been observed that drying treatment at low temperature allowed to preserve the nutraceutical properties of the food matrix. Samples treated at 40°C </a:t>
              </a:r>
              <a:r>
                <a:rPr lang="en-US" sz="2000" dirty="0" smtClean="0">
                  <a:latin typeface="Bookman Old Style" panose="02050604050505020204" pitchFamily="18" charset="0"/>
                </a:rPr>
                <a:t>(Tab. 2 and 1),showed </a:t>
              </a:r>
              <a:r>
                <a:rPr lang="en-US" sz="2000" dirty="0">
                  <a:latin typeface="Bookman Old Style" panose="02050604050505020204" pitchFamily="18" charset="0"/>
                </a:rPr>
                <a:t>the highest values of total phenols and flavonoids content with values of 2179 mg/100g dried weight (DW) and 281 mg/100 DW fruits, respectively. This high phytochemical content is responsible of the dried kiwifruit promising antioxidant activity (1657 </a:t>
              </a:r>
              <a:r>
                <a:rPr lang="en-US" sz="2000" dirty="0" err="1">
                  <a:latin typeface="Bookman Old Style" panose="02050604050505020204" pitchFamily="18" charset="0"/>
                </a:rPr>
                <a:t>mmol</a:t>
              </a:r>
              <a:r>
                <a:rPr lang="en-US" sz="2000" dirty="0">
                  <a:latin typeface="Bookman Old Style" panose="02050604050505020204" pitchFamily="18" charset="0"/>
                </a:rPr>
                <a:t> </a:t>
              </a:r>
              <a:r>
                <a:rPr lang="en-US" sz="2000" dirty="0" err="1">
                  <a:latin typeface="Bookman Old Style" panose="02050604050505020204" pitchFamily="18" charset="0"/>
                </a:rPr>
                <a:t>Trolox</a:t>
              </a:r>
              <a:r>
                <a:rPr lang="en-US" sz="2000" dirty="0">
                  <a:latin typeface="Bookman Old Style" panose="02050604050505020204" pitchFamily="18" charset="0"/>
                </a:rPr>
                <a:t>/100g DW fruits). </a:t>
              </a:r>
              <a:endParaRPr lang="it-IT" sz="2000" dirty="0">
                <a:latin typeface="Bookman Old Style" panose="02050604050505020204" pitchFamily="18" charset="0"/>
              </a:endParaRPr>
            </a:p>
          </p:txBody>
        </p:sp>
      </p:grpSp>
      <p:graphicFrame>
        <p:nvGraphicFramePr>
          <p:cNvPr id="31" name="Tabella 30"/>
          <p:cNvGraphicFramePr>
            <a:graphicFrameLocks noGrp="1"/>
          </p:cNvGraphicFramePr>
          <p:nvPr>
            <p:extLst>
              <p:ext uri="{D42A27DB-BD31-4B8C-83A1-F6EECF244321}">
                <p14:modId xmlns:p14="http://schemas.microsoft.com/office/powerpoint/2010/main" val="3054717590"/>
              </p:ext>
            </p:extLst>
          </p:nvPr>
        </p:nvGraphicFramePr>
        <p:xfrm>
          <a:off x="1790141" y="29861288"/>
          <a:ext cx="9669406" cy="2930594"/>
        </p:xfrm>
        <a:graphic>
          <a:graphicData uri="http://schemas.openxmlformats.org/drawingml/2006/table">
            <a:tbl>
              <a:tblPr>
                <a:tableStyleId>{E8B1032C-EA38-4F05-BA0D-38AFFFC7BED3}</a:tableStyleId>
              </a:tblPr>
              <a:tblGrid>
                <a:gridCol w="986465"/>
                <a:gridCol w="2055133"/>
                <a:gridCol w="1895862"/>
                <a:gridCol w="2342853"/>
                <a:gridCol w="2389093"/>
              </a:tblGrid>
              <a:tr h="677282">
                <a:tc>
                  <a:txBody>
                    <a:bodyPr/>
                    <a:lstStyle/>
                    <a:p>
                      <a:pPr algn="l" fontAlgn="b"/>
                      <a:r>
                        <a:rPr lang="it-IT" sz="1800" b="1" u="none" strike="noStrike" dirty="0">
                          <a:effectLst/>
                        </a:rPr>
                        <a:t> </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a:effectLst/>
                        </a:rPr>
                        <a:t>TPC                            (mg GAE 100g</a:t>
                      </a:r>
                      <a:r>
                        <a:rPr lang="it-IT" sz="1800" b="1" u="none" strike="noStrike" baseline="30000" dirty="0">
                          <a:effectLst/>
                        </a:rPr>
                        <a:t>-1</a:t>
                      </a:r>
                      <a:r>
                        <a:rPr lang="it-IT" sz="1800" b="1" u="none" strike="noStrike" dirty="0">
                          <a:effectLst/>
                        </a:rPr>
                        <a:t>dw)</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a:effectLst/>
                        </a:rPr>
                        <a:t>TFC                                    (mg CTE 100g</a:t>
                      </a:r>
                      <a:r>
                        <a:rPr lang="it-IT" sz="1800" b="1" u="none" strike="noStrike" baseline="30000" dirty="0">
                          <a:effectLst/>
                        </a:rPr>
                        <a:t>- 1</a:t>
                      </a:r>
                      <a:r>
                        <a:rPr lang="it-IT" sz="1800" b="1" u="none" strike="noStrike" dirty="0">
                          <a:effectLst/>
                        </a:rPr>
                        <a:t>dw)</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a:effectLst/>
                        </a:rPr>
                        <a:t>DPPH                                     (</a:t>
                      </a:r>
                      <a:r>
                        <a:rPr lang="it-IT" sz="1800" b="1" u="none" strike="noStrike" dirty="0" err="1">
                          <a:effectLst/>
                        </a:rPr>
                        <a:t>mmol</a:t>
                      </a:r>
                      <a:r>
                        <a:rPr lang="it-IT" sz="1800" b="1" u="none" strike="noStrike" dirty="0">
                          <a:effectLst/>
                        </a:rPr>
                        <a:t> </a:t>
                      </a:r>
                      <a:r>
                        <a:rPr lang="it-IT" sz="1800" b="1" u="none" strike="noStrike" dirty="0" err="1">
                          <a:effectLst/>
                        </a:rPr>
                        <a:t>Trolox</a:t>
                      </a:r>
                      <a:r>
                        <a:rPr lang="it-IT" sz="1800" b="1" u="none" strike="noStrike" dirty="0">
                          <a:effectLst/>
                        </a:rPr>
                        <a:t> 100g</a:t>
                      </a:r>
                      <a:r>
                        <a:rPr lang="it-IT" sz="1800" b="1" u="none" strike="noStrike" baseline="30000" dirty="0">
                          <a:effectLst/>
                        </a:rPr>
                        <a:t>-1</a:t>
                      </a:r>
                      <a:r>
                        <a:rPr lang="it-IT" sz="1800" b="1" u="none" strike="noStrike" dirty="0">
                          <a:effectLst/>
                        </a:rPr>
                        <a:t>dw)</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a:effectLst/>
                        </a:rPr>
                        <a:t>ABTS                                   (</a:t>
                      </a:r>
                      <a:r>
                        <a:rPr lang="it-IT" sz="1800" b="1" u="none" strike="noStrike" dirty="0" err="1">
                          <a:effectLst/>
                        </a:rPr>
                        <a:t>mmol</a:t>
                      </a:r>
                      <a:r>
                        <a:rPr lang="it-IT" sz="1800" b="1" u="none" strike="noStrike" dirty="0">
                          <a:effectLst/>
                        </a:rPr>
                        <a:t> </a:t>
                      </a:r>
                      <a:r>
                        <a:rPr lang="it-IT" sz="1800" b="1" u="none" strike="noStrike" dirty="0" err="1">
                          <a:effectLst/>
                        </a:rPr>
                        <a:t>Trolox</a:t>
                      </a:r>
                      <a:r>
                        <a:rPr lang="it-IT" sz="1800" b="1" u="none" strike="noStrike" dirty="0">
                          <a:effectLst/>
                        </a:rPr>
                        <a:t> 100g</a:t>
                      </a:r>
                      <a:r>
                        <a:rPr lang="it-IT" sz="1800" b="1" u="none" strike="noStrike" baseline="30000" dirty="0">
                          <a:effectLst/>
                        </a:rPr>
                        <a:t>-1</a:t>
                      </a:r>
                      <a:r>
                        <a:rPr lang="it-IT" sz="1800" b="1" u="none" strike="noStrike" dirty="0">
                          <a:effectLst/>
                        </a:rPr>
                        <a:t>dw)</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5552">
                <a:tc>
                  <a:txBody>
                    <a:bodyPr/>
                    <a:lstStyle/>
                    <a:p>
                      <a:pPr algn="ctr" fontAlgn="b"/>
                      <a:r>
                        <a:rPr lang="it-IT" sz="1800" b="1" u="none" strike="noStrike" dirty="0">
                          <a:effectLst/>
                        </a:rPr>
                        <a:t>T0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a:effectLst/>
                        </a:rPr>
                        <a:t>2179.42±2.40a</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281.84±2.17a</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1657.62±0.92a</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64.68±0.34a</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5552">
                <a:tc>
                  <a:txBody>
                    <a:bodyPr/>
                    <a:lstStyle/>
                    <a:p>
                      <a:pPr algn="ctr" fontAlgn="b"/>
                      <a:r>
                        <a:rPr lang="it-IT" sz="1800" b="1" u="none" strike="noStrike" dirty="0">
                          <a:effectLst/>
                        </a:rPr>
                        <a:t>T30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dirty="0">
                          <a:effectLst/>
                        </a:rPr>
                        <a:t>650.54±2.32b</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273.84±2.04b</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1318.95±6.62b</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61.49±2.95ab</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5552">
                <a:tc>
                  <a:txBody>
                    <a:bodyPr/>
                    <a:lstStyle/>
                    <a:p>
                      <a:pPr algn="ctr" fontAlgn="b"/>
                      <a:r>
                        <a:rPr lang="it-IT" sz="1800" b="1" u="none" strike="noStrike" dirty="0">
                          <a:effectLst/>
                        </a:rPr>
                        <a:t>T60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a:effectLst/>
                        </a:rPr>
                        <a:t>586.64±2.05c</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243.64±3.70c</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1241.47±1.39c</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58.00±0.82c</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5552">
                <a:tc>
                  <a:txBody>
                    <a:bodyPr/>
                    <a:lstStyle/>
                    <a:p>
                      <a:pPr algn="ctr" fontAlgn="b"/>
                      <a:r>
                        <a:rPr lang="it-IT" sz="1800" b="1" u="none" strike="noStrike" dirty="0">
                          <a:effectLst/>
                        </a:rPr>
                        <a:t>T90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a:effectLst/>
                        </a:rPr>
                        <a:t>495.14±5.43d</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116.05±0.99d</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1024.68±4.37d</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55.93±3.76c</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5552">
                <a:tc>
                  <a:txBody>
                    <a:bodyPr/>
                    <a:lstStyle/>
                    <a:p>
                      <a:pPr algn="ctr" fontAlgn="b"/>
                      <a:r>
                        <a:rPr lang="it-IT" sz="1800" b="1" u="none" strike="noStrike" dirty="0">
                          <a:effectLst/>
                        </a:rPr>
                        <a:t>T120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dirty="0">
                          <a:effectLst/>
                        </a:rPr>
                        <a:t>395.34±0.85e</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113.93±1.12d</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996.79±2.63e</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42.29±1.61d</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5552">
                <a:tc>
                  <a:txBody>
                    <a:bodyPr/>
                    <a:lstStyle/>
                    <a:p>
                      <a:pPr algn="ctr" fontAlgn="b"/>
                      <a:r>
                        <a:rPr lang="it-IT" sz="1800" b="1" u="none" strike="noStrike" dirty="0" err="1">
                          <a:effectLst/>
                        </a:rPr>
                        <a:t>Sign</a:t>
                      </a:r>
                      <a:r>
                        <a:rPr lang="it-IT" sz="1800" b="1" u="none" strike="noStrike" dirty="0">
                          <a:effectLst/>
                        </a:rPr>
                        <a:t>.</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a:effectLst/>
                        </a:rPr>
                        <a:t>**</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a:effectLst/>
                        </a:rPr>
                        <a:t>**</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2" name="Tabella 31"/>
          <p:cNvGraphicFramePr>
            <a:graphicFrameLocks noGrp="1"/>
          </p:cNvGraphicFramePr>
          <p:nvPr>
            <p:extLst>
              <p:ext uri="{D42A27DB-BD31-4B8C-83A1-F6EECF244321}">
                <p14:modId xmlns:p14="http://schemas.microsoft.com/office/powerpoint/2010/main" val="3275828871"/>
              </p:ext>
            </p:extLst>
          </p:nvPr>
        </p:nvGraphicFramePr>
        <p:xfrm>
          <a:off x="1790141" y="26309760"/>
          <a:ext cx="9669406" cy="2970231"/>
        </p:xfrm>
        <a:graphic>
          <a:graphicData uri="http://schemas.openxmlformats.org/drawingml/2006/table">
            <a:tbl>
              <a:tblPr>
                <a:tableStyleId>{E8B1032C-EA38-4F05-BA0D-38AFFFC7BED3}</a:tableStyleId>
              </a:tblPr>
              <a:tblGrid>
                <a:gridCol w="1006793"/>
                <a:gridCol w="1405314"/>
                <a:gridCol w="1615063"/>
                <a:gridCol w="1773541"/>
                <a:gridCol w="1900990"/>
                <a:gridCol w="1967705"/>
              </a:tblGrid>
              <a:tr h="721894">
                <a:tc>
                  <a:txBody>
                    <a:bodyPr/>
                    <a:lstStyle/>
                    <a:p>
                      <a:pPr algn="ctr" fontAlgn="b"/>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err="1">
                          <a:effectLst/>
                        </a:rPr>
                        <a:t>aw</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err="1">
                          <a:effectLst/>
                        </a:rPr>
                        <a:t>pH</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a:effectLst/>
                        </a:rPr>
                        <a:t>TSS (°</a:t>
                      </a:r>
                      <a:r>
                        <a:rPr lang="it-IT" sz="1800" b="1" u="none" strike="noStrike" dirty="0" err="1">
                          <a:effectLst/>
                        </a:rPr>
                        <a:t>Brix</a:t>
                      </a:r>
                      <a:r>
                        <a:rPr lang="it-IT" sz="1800" b="1" u="none" strike="noStrike" dirty="0">
                          <a:effectLst/>
                        </a:rPr>
                        <a:t>)</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dirty="0">
                          <a:effectLst/>
                        </a:rPr>
                        <a:t>Total </a:t>
                      </a:r>
                      <a:r>
                        <a:rPr lang="it-IT" sz="1800" b="1" u="none" strike="noStrike" dirty="0" err="1">
                          <a:effectLst/>
                        </a:rPr>
                        <a:t>acidity</a:t>
                      </a:r>
                      <a:r>
                        <a:rPr lang="it-IT" sz="1800" b="1" u="none" strike="noStrike" dirty="0">
                          <a:effectLst/>
                        </a:rPr>
                        <a:t>                             (g </a:t>
                      </a:r>
                      <a:r>
                        <a:rPr lang="it-IT" sz="1800" b="1" u="none" strike="noStrike" dirty="0" err="1">
                          <a:effectLst/>
                        </a:rPr>
                        <a:t>citric</a:t>
                      </a:r>
                      <a:r>
                        <a:rPr lang="it-IT" sz="1800" b="1" u="none" strike="noStrike" dirty="0">
                          <a:effectLst/>
                        </a:rPr>
                        <a:t> acid 100g</a:t>
                      </a:r>
                      <a:r>
                        <a:rPr lang="it-IT" sz="1800" b="1" u="none" strike="noStrike" baseline="30000" dirty="0">
                          <a:effectLst/>
                        </a:rPr>
                        <a:t>-1</a:t>
                      </a:r>
                      <a:r>
                        <a:rPr lang="it-IT" sz="1800" b="1" u="none" strike="noStrike" dirty="0">
                          <a:effectLst/>
                        </a:rPr>
                        <a:t>dw)</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a:effectLst/>
                        </a:rPr>
                        <a:t>Browning </a:t>
                      </a:r>
                      <a:r>
                        <a:rPr lang="it-IT" sz="1800" b="1" u="none" strike="noStrike" dirty="0" err="1">
                          <a:effectLst/>
                        </a:rPr>
                        <a:t>index</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56291">
                <a:tc>
                  <a:txBody>
                    <a:bodyPr/>
                    <a:lstStyle/>
                    <a:p>
                      <a:pPr algn="ctr" fontAlgn="b"/>
                      <a:r>
                        <a:rPr lang="it-IT" sz="1800" b="1" u="none" strike="noStrike" dirty="0">
                          <a:effectLst/>
                        </a:rPr>
                        <a:t>T0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a:effectLst/>
                        </a:rPr>
                        <a:t>0.45±0.01c</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3.56±0.01b</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2.43±0.06b</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0.34±0.01e</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50.57±9.48</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56291">
                <a:tc>
                  <a:txBody>
                    <a:bodyPr/>
                    <a:lstStyle/>
                    <a:p>
                      <a:pPr algn="ctr" fontAlgn="b"/>
                      <a:r>
                        <a:rPr lang="it-IT" sz="1800" b="1" u="none" strike="noStrike" dirty="0">
                          <a:effectLst/>
                        </a:rPr>
                        <a:t>T30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a:effectLst/>
                        </a:rPr>
                        <a:t>0.40±0.00d</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3.56±0.01b</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4.87±0.12a</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0.75±0.01a</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56.20±14.38</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56291">
                <a:tc>
                  <a:txBody>
                    <a:bodyPr/>
                    <a:lstStyle/>
                    <a:p>
                      <a:pPr algn="ctr" fontAlgn="b"/>
                      <a:r>
                        <a:rPr lang="it-IT" sz="1800" b="1" u="none" strike="noStrike" dirty="0">
                          <a:effectLst/>
                        </a:rPr>
                        <a:t>T60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dirty="0">
                          <a:effectLst/>
                        </a:rPr>
                        <a:t>0.47±0.00b</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3.51±0.00b</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4.37±0.23a</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0.68±0.00b</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55.07±13.40</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56291">
                <a:tc>
                  <a:txBody>
                    <a:bodyPr/>
                    <a:lstStyle/>
                    <a:p>
                      <a:pPr algn="ctr" fontAlgn="b"/>
                      <a:r>
                        <a:rPr lang="it-IT" sz="1800" b="1" u="none" strike="noStrike" dirty="0">
                          <a:effectLst/>
                        </a:rPr>
                        <a:t>T90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a:effectLst/>
                        </a:rPr>
                        <a:t>0.47±0.00b</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3.56±0.02b</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4.80±0.00a</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0.63±0.03c</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49.88±10.20</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56291">
                <a:tc>
                  <a:txBody>
                    <a:bodyPr/>
                    <a:lstStyle/>
                    <a:p>
                      <a:pPr algn="ctr" fontAlgn="b"/>
                      <a:r>
                        <a:rPr lang="it-IT" sz="1800" b="1" u="none" strike="noStrike" dirty="0">
                          <a:effectLst/>
                        </a:rPr>
                        <a:t>T120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dirty="0">
                          <a:effectLst/>
                        </a:rPr>
                        <a:t>0.52±0.00a</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3.70±0.06a</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4.27±0.46a</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0.58±0.00d</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49.92±10.62</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6291">
                <a:tc>
                  <a:txBody>
                    <a:bodyPr/>
                    <a:lstStyle/>
                    <a:p>
                      <a:pPr algn="ctr" fontAlgn="b"/>
                      <a:r>
                        <a:rPr lang="it-IT" sz="1800" b="1" u="none" strike="noStrike" dirty="0" err="1">
                          <a:effectLst/>
                        </a:rPr>
                        <a:t>Sign</a:t>
                      </a:r>
                      <a:r>
                        <a:rPr lang="it-IT" sz="1800" b="1" u="none" strike="noStrike" dirty="0">
                          <a:effectLst/>
                        </a:rPr>
                        <a:t>.</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a:effectLst/>
                        </a:rPr>
                        <a:t>**</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a:effectLst/>
                        </a:rPr>
                        <a:t>**</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a:effectLst/>
                        </a:rPr>
                        <a:t>**</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ns</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4" name="Tabella 33"/>
          <p:cNvGraphicFramePr>
            <a:graphicFrameLocks noGrp="1"/>
          </p:cNvGraphicFramePr>
          <p:nvPr>
            <p:extLst>
              <p:ext uri="{D42A27DB-BD31-4B8C-83A1-F6EECF244321}">
                <p14:modId xmlns:p14="http://schemas.microsoft.com/office/powerpoint/2010/main" val="728221692"/>
              </p:ext>
            </p:extLst>
          </p:nvPr>
        </p:nvGraphicFramePr>
        <p:xfrm>
          <a:off x="12455742" y="26287511"/>
          <a:ext cx="10341043" cy="2939364"/>
        </p:xfrm>
        <a:graphic>
          <a:graphicData uri="http://schemas.openxmlformats.org/drawingml/2006/table">
            <a:tbl>
              <a:tblPr>
                <a:tableStyleId>{E8B1032C-EA38-4F05-BA0D-38AFFFC7BED3}</a:tableStyleId>
              </a:tblPr>
              <a:tblGrid>
                <a:gridCol w="1071495"/>
                <a:gridCol w="1540275"/>
                <a:gridCol w="1584918"/>
                <a:gridCol w="1804012"/>
                <a:gridCol w="2334126"/>
                <a:gridCol w="2006217"/>
              </a:tblGrid>
              <a:tr h="523640">
                <a:tc>
                  <a:txBody>
                    <a:bodyPr/>
                    <a:lstStyle/>
                    <a:p>
                      <a:pPr algn="ctr" fontAlgn="b"/>
                      <a:r>
                        <a:rPr lang="it-IT" sz="1800" b="1" u="none" strike="noStrike" dirty="0">
                          <a:effectLst/>
                        </a:rPr>
                        <a:t> </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err="1">
                          <a:effectLst/>
                        </a:rPr>
                        <a:t>aw</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err="1">
                          <a:effectLst/>
                        </a:rPr>
                        <a:t>pH</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a:effectLst/>
                        </a:rPr>
                        <a:t>°</a:t>
                      </a:r>
                      <a:r>
                        <a:rPr lang="it-IT" sz="1800" b="1" u="none" strike="noStrike" dirty="0" err="1">
                          <a:effectLst/>
                        </a:rPr>
                        <a:t>Brix</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a:effectLst/>
                        </a:rPr>
                        <a:t>Total </a:t>
                      </a:r>
                      <a:r>
                        <a:rPr lang="it-IT" sz="1800" b="1" u="none" strike="noStrike" dirty="0" err="1">
                          <a:effectLst/>
                        </a:rPr>
                        <a:t>acidity</a:t>
                      </a:r>
                      <a:r>
                        <a:rPr lang="it-IT" sz="1800" b="1" u="none" strike="noStrike" dirty="0">
                          <a:effectLst/>
                        </a:rPr>
                        <a:t>                             (g </a:t>
                      </a:r>
                      <a:r>
                        <a:rPr lang="it-IT" sz="1800" b="1" u="none" strike="noStrike" dirty="0" err="1">
                          <a:effectLst/>
                        </a:rPr>
                        <a:t>citric</a:t>
                      </a:r>
                      <a:r>
                        <a:rPr lang="it-IT" sz="1800" b="1" u="none" strike="noStrike" dirty="0">
                          <a:effectLst/>
                        </a:rPr>
                        <a:t> acid 100g</a:t>
                      </a:r>
                      <a:r>
                        <a:rPr lang="it-IT" sz="1800" b="1" u="none" strike="noStrike" baseline="30000" dirty="0">
                          <a:effectLst/>
                        </a:rPr>
                        <a:t>-1</a:t>
                      </a:r>
                      <a:r>
                        <a:rPr lang="it-IT" sz="1800" b="1" u="none" strike="noStrike" dirty="0">
                          <a:effectLst/>
                        </a:rPr>
                        <a:t>dw)</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a:effectLst/>
                        </a:rPr>
                        <a:t>Browning </a:t>
                      </a:r>
                      <a:r>
                        <a:rPr lang="it-IT" sz="1800" b="1" u="none" strike="noStrike" dirty="0" err="1">
                          <a:effectLst/>
                        </a:rPr>
                        <a:t>index</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0073">
                <a:tc>
                  <a:txBody>
                    <a:bodyPr/>
                    <a:lstStyle/>
                    <a:p>
                      <a:pPr algn="ctr" fontAlgn="b"/>
                      <a:r>
                        <a:rPr lang="it-IT" sz="1800" b="1" u="none" strike="noStrike" dirty="0">
                          <a:effectLst/>
                        </a:rPr>
                        <a:t>T0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a:effectLst/>
                        </a:rPr>
                        <a:t>0.50±0.00ab</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3.52±0.01ab</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5.38±0.03a</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0.76±0.07b</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57.09±8.11</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10073">
                <a:tc>
                  <a:txBody>
                    <a:bodyPr/>
                    <a:lstStyle/>
                    <a:p>
                      <a:pPr algn="ctr" fontAlgn="b"/>
                      <a:r>
                        <a:rPr lang="it-IT" sz="1800" b="1" u="none" strike="noStrike" dirty="0">
                          <a:effectLst/>
                        </a:rPr>
                        <a:t>T30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a:effectLst/>
                        </a:rPr>
                        <a:t>0.44±0.00c</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3.54±0.01a</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3.5±0.00e</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0.69±0.00b</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55.00±10.54</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10073">
                <a:tc>
                  <a:txBody>
                    <a:bodyPr/>
                    <a:lstStyle/>
                    <a:p>
                      <a:pPr algn="ctr" fontAlgn="b"/>
                      <a:r>
                        <a:rPr lang="it-IT" sz="1800" b="1" u="none" strike="noStrike" dirty="0">
                          <a:effectLst/>
                        </a:rPr>
                        <a:t>T60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a:effectLst/>
                        </a:rPr>
                        <a:t>0.44±0.00c</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3.37±0.02c</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5.17±0.06b</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0.93±0.04a</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57.22±10.21</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10073">
                <a:tc>
                  <a:txBody>
                    <a:bodyPr/>
                    <a:lstStyle/>
                    <a:p>
                      <a:pPr algn="ctr" fontAlgn="b"/>
                      <a:r>
                        <a:rPr lang="it-IT" sz="1800" b="1" u="none" strike="noStrike" dirty="0">
                          <a:effectLst/>
                        </a:rPr>
                        <a:t>T90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a:effectLst/>
                        </a:rPr>
                        <a:t>0.51±0.00a</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3.44±0.00cd</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4.03±0.05d</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0.73±0.04b</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46.29±8.91</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10073">
                <a:tc>
                  <a:txBody>
                    <a:bodyPr/>
                    <a:lstStyle/>
                    <a:p>
                      <a:pPr algn="ctr" fontAlgn="b"/>
                      <a:r>
                        <a:rPr lang="it-IT" sz="1800" b="1" u="none" strike="noStrike" dirty="0">
                          <a:effectLst/>
                        </a:rPr>
                        <a:t>T120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dirty="0">
                          <a:effectLst/>
                        </a:rPr>
                        <a:t>0.49±0.00b</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3.46±0.05c</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4.30±0.00c</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0.72±0.00b</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51.19±10.91</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0834">
                <a:tc>
                  <a:txBody>
                    <a:bodyPr/>
                    <a:lstStyle/>
                    <a:p>
                      <a:pPr algn="ctr" fontAlgn="b"/>
                      <a:r>
                        <a:rPr lang="it-IT" sz="1800" b="1" u="none" strike="noStrike" dirty="0" err="1">
                          <a:effectLst/>
                        </a:rPr>
                        <a:t>Sign</a:t>
                      </a:r>
                      <a:r>
                        <a:rPr lang="it-IT" sz="1800" b="1" u="none" strike="noStrike" dirty="0">
                          <a:effectLst/>
                        </a:rPr>
                        <a:t>.</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a:effectLst/>
                        </a:rPr>
                        <a:t>**</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a:effectLst/>
                        </a:rPr>
                        <a:t>**</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a:effectLst/>
                        </a:rPr>
                        <a:t>**</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a:effectLst/>
                        </a:rPr>
                        <a:t>**</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ns</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5" name="Tabella 34"/>
          <p:cNvGraphicFramePr>
            <a:graphicFrameLocks noGrp="1"/>
          </p:cNvGraphicFramePr>
          <p:nvPr>
            <p:extLst>
              <p:ext uri="{D42A27DB-BD31-4B8C-83A1-F6EECF244321}">
                <p14:modId xmlns:p14="http://schemas.microsoft.com/office/powerpoint/2010/main" val="851527349"/>
              </p:ext>
            </p:extLst>
          </p:nvPr>
        </p:nvGraphicFramePr>
        <p:xfrm>
          <a:off x="12445747" y="29855169"/>
          <a:ext cx="10341043" cy="2981103"/>
        </p:xfrm>
        <a:graphic>
          <a:graphicData uri="http://schemas.openxmlformats.org/drawingml/2006/table">
            <a:tbl>
              <a:tblPr>
                <a:tableStyleId>{E8B1032C-EA38-4F05-BA0D-38AFFFC7BED3}</a:tableStyleId>
              </a:tblPr>
              <a:tblGrid>
                <a:gridCol w="941432"/>
                <a:gridCol w="2255515"/>
                <a:gridCol w="2294740"/>
                <a:gridCol w="2569325"/>
                <a:gridCol w="2280031"/>
              </a:tblGrid>
              <a:tr h="791547">
                <a:tc>
                  <a:txBody>
                    <a:bodyPr/>
                    <a:lstStyle/>
                    <a:p>
                      <a:pPr algn="l" fontAlgn="b"/>
                      <a:r>
                        <a:rPr lang="it-IT" sz="1800" b="1" u="none" strike="noStrike" dirty="0">
                          <a:effectLst/>
                        </a:rPr>
                        <a:t> </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a:effectLst/>
                        </a:rPr>
                        <a:t>TPC                                     (mg GAE 100g</a:t>
                      </a:r>
                      <a:r>
                        <a:rPr lang="it-IT" sz="1800" b="1" u="none" strike="noStrike" baseline="30000" dirty="0">
                          <a:effectLst/>
                        </a:rPr>
                        <a:t>-1</a:t>
                      </a:r>
                      <a:r>
                        <a:rPr lang="it-IT" sz="1800" b="1" u="none" strike="noStrike" dirty="0">
                          <a:effectLst/>
                        </a:rPr>
                        <a:t>dw)</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a:effectLst/>
                        </a:rPr>
                        <a:t>TFC                                    (mg CTE 100g</a:t>
                      </a:r>
                      <a:r>
                        <a:rPr lang="it-IT" sz="1800" b="1" u="none" strike="noStrike" baseline="30000" dirty="0">
                          <a:effectLst/>
                        </a:rPr>
                        <a:t>- 1</a:t>
                      </a:r>
                      <a:r>
                        <a:rPr lang="it-IT" sz="1800" b="1" u="none" strike="noStrike" dirty="0">
                          <a:effectLst/>
                        </a:rPr>
                        <a:t>dw)</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a:effectLst/>
                        </a:rPr>
                        <a:t>DPPH                                     (</a:t>
                      </a:r>
                      <a:r>
                        <a:rPr lang="it-IT" sz="1800" b="1" u="none" strike="noStrike" dirty="0" err="1">
                          <a:effectLst/>
                        </a:rPr>
                        <a:t>mmol</a:t>
                      </a:r>
                      <a:r>
                        <a:rPr lang="it-IT" sz="1800" b="1" u="none" strike="noStrike" dirty="0">
                          <a:effectLst/>
                        </a:rPr>
                        <a:t> </a:t>
                      </a:r>
                      <a:r>
                        <a:rPr lang="it-IT" sz="1800" b="1" u="none" strike="noStrike" dirty="0" err="1">
                          <a:effectLst/>
                        </a:rPr>
                        <a:t>Trolox</a:t>
                      </a:r>
                      <a:r>
                        <a:rPr lang="it-IT" sz="1800" b="1" u="none" strike="noStrike" dirty="0">
                          <a:effectLst/>
                        </a:rPr>
                        <a:t> 100g</a:t>
                      </a:r>
                      <a:r>
                        <a:rPr lang="it-IT" sz="1800" b="1" u="none" strike="noStrike" baseline="30000" dirty="0">
                          <a:effectLst/>
                        </a:rPr>
                        <a:t>-1</a:t>
                      </a:r>
                      <a:r>
                        <a:rPr lang="it-IT" sz="1800" b="1" u="none" strike="noStrike" dirty="0">
                          <a:effectLst/>
                        </a:rPr>
                        <a:t>dw)</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it-IT" sz="1800" b="1" u="none" strike="noStrike" dirty="0">
                          <a:effectLst/>
                        </a:rPr>
                        <a:t>ABTS                                   (</a:t>
                      </a:r>
                      <a:r>
                        <a:rPr lang="it-IT" sz="1800" b="1" u="none" strike="noStrike" dirty="0" err="1">
                          <a:effectLst/>
                        </a:rPr>
                        <a:t>mmol</a:t>
                      </a:r>
                      <a:r>
                        <a:rPr lang="it-IT" sz="1800" b="1" u="none" strike="noStrike" dirty="0">
                          <a:effectLst/>
                        </a:rPr>
                        <a:t> </a:t>
                      </a:r>
                      <a:r>
                        <a:rPr lang="it-IT" sz="1800" b="1" u="none" strike="noStrike" dirty="0" err="1">
                          <a:effectLst/>
                        </a:rPr>
                        <a:t>Trolox</a:t>
                      </a:r>
                      <a:r>
                        <a:rPr lang="it-IT" sz="1800" b="1" u="none" strike="noStrike" dirty="0">
                          <a:effectLst/>
                        </a:rPr>
                        <a:t> 100g</a:t>
                      </a:r>
                      <a:r>
                        <a:rPr lang="it-IT" sz="1800" b="1" u="none" strike="noStrike" baseline="30000" dirty="0">
                          <a:effectLst/>
                        </a:rPr>
                        <a:t>-1</a:t>
                      </a:r>
                      <a:r>
                        <a:rPr lang="it-IT" sz="1800" b="1" u="none" strike="noStrike" dirty="0">
                          <a:effectLst/>
                        </a:rPr>
                        <a:t>dw)</a:t>
                      </a:r>
                      <a:endParaRPr lang="it-IT" sz="18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64926">
                <a:tc>
                  <a:txBody>
                    <a:bodyPr/>
                    <a:lstStyle/>
                    <a:p>
                      <a:pPr algn="ctr" fontAlgn="b"/>
                      <a:r>
                        <a:rPr lang="it-IT" sz="1800" b="1" u="none" strike="noStrike" dirty="0">
                          <a:effectLst/>
                        </a:rPr>
                        <a:t>T0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a:effectLst/>
                        </a:rPr>
                        <a:t>526.04±2.40a</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169.07±5.27a</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926.15±2.75a</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670.59±1.68a</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64926">
                <a:tc>
                  <a:txBody>
                    <a:bodyPr/>
                    <a:lstStyle/>
                    <a:p>
                      <a:pPr algn="ctr" fontAlgn="b"/>
                      <a:r>
                        <a:rPr lang="it-IT" sz="1800" b="1" u="none" strike="noStrike" dirty="0">
                          <a:effectLst/>
                        </a:rPr>
                        <a:t>T30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a:effectLst/>
                        </a:rPr>
                        <a:t>472.27±4.80b</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166.37±3.50a</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891.13±5.13b</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52.70±2.37b</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64926">
                <a:tc>
                  <a:txBody>
                    <a:bodyPr/>
                    <a:lstStyle/>
                    <a:p>
                      <a:pPr algn="ctr" fontAlgn="b"/>
                      <a:r>
                        <a:rPr lang="it-IT" sz="1800" b="1" u="none" strike="noStrike" dirty="0">
                          <a:effectLst/>
                        </a:rPr>
                        <a:t>T60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a:effectLst/>
                        </a:rPr>
                        <a:t>456.82±3.18c</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165.33±2.78a</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dirty="0">
                          <a:effectLst/>
                        </a:rPr>
                        <a:t>889.00±2.95b</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45.96±0.24c</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64926">
                <a:tc>
                  <a:txBody>
                    <a:bodyPr/>
                    <a:lstStyle/>
                    <a:p>
                      <a:pPr algn="ctr" fontAlgn="b"/>
                      <a:r>
                        <a:rPr lang="it-IT" sz="1800" b="1" u="none" strike="noStrike" dirty="0">
                          <a:effectLst/>
                        </a:rPr>
                        <a:t>T90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a:effectLst/>
                        </a:rPr>
                        <a:t>453.15±2.64c</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116.60±2.90b</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859.32±1.49c</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it-IT" sz="1800" b="1" u="none" strike="noStrike">
                          <a:effectLst/>
                        </a:rPr>
                        <a:t>39.54±1.39d</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64926">
                <a:tc>
                  <a:txBody>
                    <a:bodyPr/>
                    <a:lstStyle/>
                    <a:p>
                      <a:pPr algn="ctr" fontAlgn="b"/>
                      <a:r>
                        <a:rPr lang="it-IT" sz="1800" b="1" u="none" strike="noStrike" dirty="0">
                          <a:effectLst/>
                        </a:rPr>
                        <a:t>T120</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800" b="1" u="none" strike="noStrike" dirty="0">
                          <a:effectLst/>
                        </a:rPr>
                        <a:t>408.25±2.11d</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102.78±1.61c</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854.35±1.30c</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36.71±0.52d</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4926">
                <a:tc>
                  <a:txBody>
                    <a:bodyPr/>
                    <a:lstStyle/>
                    <a:p>
                      <a:pPr algn="ctr" fontAlgn="b"/>
                      <a:r>
                        <a:rPr lang="it-IT" sz="1800" b="1" u="none" strike="noStrike" dirty="0" err="1">
                          <a:effectLst/>
                        </a:rPr>
                        <a:t>Sign</a:t>
                      </a:r>
                      <a:r>
                        <a:rPr lang="it-IT" sz="1800" b="1" u="none" strike="noStrike" dirty="0">
                          <a:effectLst/>
                        </a:rPr>
                        <a:t>.</a:t>
                      </a:r>
                      <a:endParaRPr lang="it-IT"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a:effectLst/>
                        </a:rPr>
                        <a:t>**</a:t>
                      </a:r>
                      <a:endParaRPr lang="it-IT"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a:effectLst/>
                        </a:rPr>
                        <a:t>**</a:t>
                      </a:r>
                      <a:endParaRPr lang="it-IT" sz="1800" b="1"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a:t>
                      </a:r>
                      <a:endParaRPr lang="it-IT"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6" name="Tabella 35"/>
          <p:cNvGraphicFramePr>
            <a:graphicFrameLocks noGrp="1"/>
          </p:cNvGraphicFramePr>
          <p:nvPr>
            <p:extLst>
              <p:ext uri="{D42A27DB-BD31-4B8C-83A1-F6EECF244321}">
                <p14:modId xmlns:p14="http://schemas.microsoft.com/office/powerpoint/2010/main" val="4158215374"/>
              </p:ext>
            </p:extLst>
          </p:nvPr>
        </p:nvGraphicFramePr>
        <p:xfrm>
          <a:off x="15929810" y="21145656"/>
          <a:ext cx="6858001" cy="4318635"/>
        </p:xfrm>
        <a:graphic>
          <a:graphicData uri="http://schemas.openxmlformats.org/drawingml/2006/table">
            <a:tbl>
              <a:tblPr>
                <a:tableStyleId>{2D5ABB26-0587-4C30-8999-92F81FD0307C}</a:tableStyleId>
              </a:tblPr>
              <a:tblGrid>
                <a:gridCol w="3825040"/>
                <a:gridCol w="3032961"/>
              </a:tblGrid>
              <a:tr h="190500">
                <a:tc gridSpan="2">
                  <a:txBody>
                    <a:bodyPr/>
                    <a:lstStyle/>
                    <a:p>
                      <a:pPr algn="l" fontAlgn="b"/>
                      <a:r>
                        <a:rPr lang="it-IT" sz="1800" b="1" u="none" strike="noStrike" dirty="0" err="1" smtClean="0">
                          <a:effectLst/>
                        </a:rPr>
                        <a:t>Physicalchemical</a:t>
                      </a:r>
                      <a:r>
                        <a:rPr lang="it-IT" sz="1800" b="1" u="none" strike="noStrike" dirty="0" smtClean="0">
                          <a:effectLst/>
                        </a:rPr>
                        <a:t> </a:t>
                      </a:r>
                      <a:r>
                        <a:rPr lang="it-IT" sz="1800" b="1" u="none" strike="noStrike" dirty="0" err="1">
                          <a:effectLst/>
                        </a:rPr>
                        <a:t>parameters</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it-IT"/>
                    </a:p>
                  </a:txBody>
                  <a:tcPr/>
                </a:tc>
              </a:tr>
              <a:tr h="190500">
                <a:tc>
                  <a:txBody>
                    <a:bodyPr/>
                    <a:lstStyle/>
                    <a:p>
                      <a:pPr algn="l" fontAlgn="ctr"/>
                      <a:r>
                        <a:rPr lang="it-IT" sz="1800" b="1" u="none" strike="noStrike" dirty="0" smtClean="0">
                          <a:effectLst/>
                        </a:rPr>
                        <a:t> </a:t>
                      </a:r>
                      <a:r>
                        <a:rPr lang="it-IT" sz="1800" b="1" u="none" strike="noStrike" dirty="0" err="1" smtClean="0">
                          <a:effectLst/>
                        </a:rPr>
                        <a:t>aw</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0.99±0.00</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l" fontAlgn="ctr"/>
                      <a:r>
                        <a:rPr lang="it-IT" sz="1800" b="1" u="none" strike="noStrike" dirty="0" smtClean="0">
                          <a:effectLst/>
                        </a:rPr>
                        <a:t> </a:t>
                      </a:r>
                      <a:r>
                        <a:rPr lang="it-IT" sz="1800" b="1" u="none" strike="noStrike" dirty="0" err="1" smtClean="0">
                          <a:effectLst/>
                        </a:rPr>
                        <a:t>pH</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3.19±0.04</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l" fontAlgn="ctr"/>
                      <a:r>
                        <a:rPr lang="it-IT" sz="1800" b="1" u="none" strike="noStrike" dirty="0" smtClean="0">
                          <a:effectLst/>
                        </a:rPr>
                        <a:t> °</a:t>
                      </a:r>
                      <a:r>
                        <a:rPr lang="it-IT" sz="1800" b="1" u="none" strike="noStrike" dirty="0" err="1">
                          <a:effectLst/>
                        </a:rPr>
                        <a:t>Brix</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14.5±0.08</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l" fontAlgn="ctr"/>
                      <a:r>
                        <a:rPr lang="it-IT" sz="1800" b="1" u="none" strike="noStrike" dirty="0" smtClean="0">
                          <a:effectLst/>
                        </a:rPr>
                        <a:t> Total </a:t>
                      </a:r>
                      <a:r>
                        <a:rPr lang="it-IT" sz="1800" b="1" u="none" strike="noStrike" dirty="0" err="1">
                          <a:effectLst/>
                        </a:rPr>
                        <a:t>acidity</a:t>
                      </a:r>
                      <a:r>
                        <a:rPr lang="it-IT" sz="1800" b="1" u="none" strike="noStrike" dirty="0">
                          <a:effectLst/>
                        </a:rPr>
                        <a:t>    </a:t>
                      </a:r>
                      <a:r>
                        <a:rPr lang="it-IT" sz="1800" b="1" u="none" strike="noStrike" dirty="0" smtClean="0">
                          <a:effectLst/>
                        </a:rPr>
                        <a:t>(</a:t>
                      </a:r>
                      <a:r>
                        <a:rPr lang="it-IT" sz="1800" b="1" u="none" strike="noStrike" dirty="0">
                          <a:effectLst/>
                        </a:rPr>
                        <a:t>g </a:t>
                      </a:r>
                      <a:r>
                        <a:rPr lang="it-IT" sz="1800" b="1" u="none" strike="noStrike" dirty="0" smtClean="0">
                          <a:effectLst/>
                        </a:rPr>
                        <a:t>100g</a:t>
                      </a:r>
                      <a:r>
                        <a:rPr lang="it-IT" sz="1800" b="1" u="none" strike="noStrike" baseline="30000" dirty="0" smtClean="0">
                          <a:effectLst/>
                        </a:rPr>
                        <a:t>-1</a:t>
                      </a:r>
                      <a:r>
                        <a:rPr lang="it-IT" sz="1800" b="1" u="none" strike="noStrike" dirty="0" smtClean="0">
                          <a:effectLst/>
                        </a:rPr>
                        <a:t>dw</a:t>
                      </a:r>
                      <a:r>
                        <a:rPr lang="it-IT" sz="1800" b="1" u="none" strike="noStrike" dirty="0">
                          <a:effectLst/>
                        </a:rPr>
                        <a:t>)</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800" b="1" u="none" strike="noStrike" dirty="0">
                          <a:effectLst/>
                        </a:rPr>
                        <a:t>1.51±0.00</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l" fontAlgn="ctr"/>
                      <a:r>
                        <a:rPr lang="it-IT" sz="1800" b="1" u="none" strike="noStrike" dirty="0" smtClean="0">
                          <a:effectLst/>
                        </a:rPr>
                        <a:t> L</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58.57±4.37</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l" fontAlgn="ctr"/>
                      <a:r>
                        <a:rPr lang="it-IT" sz="1800" b="1" u="none" strike="noStrike" dirty="0" smtClean="0">
                          <a:effectLst/>
                        </a:rPr>
                        <a:t> a</a:t>
                      </a:r>
                      <a:r>
                        <a:rPr lang="it-IT" sz="1800" b="1" u="none" strike="noStrike" dirty="0">
                          <a:effectLst/>
                        </a:rPr>
                        <a:t>*</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1.19±0.78</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l" fontAlgn="ctr"/>
                      <a:r>
                        <a:rPr lang="it-IT" sz="1800" b="1" u="none" strike="noStrike" dirty="0" smtClean="0">
                          <a:effectLst/>
                        </a:rPr>
                        <a:t> b</a:t>
                      </a:r>
                      <a:r>
                        <a:rPr lang="it-IT" sz="1800" b="1" u="none" strike="noStrike" dirty="0" smtClean="0">
                          <a:effectLst/>
                        </a:rPr>
                        <a:t>*</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800" b="1" u="none" strike="noStrike" dirty="0">
                          <a:effectLst/>
                        </a:rPr>
                        <a:t>15.34±3.07</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gridSpan="2">
                  <a:txBody>
                    <a:bodyPr/>
                    <a:lstStyle/>
                    <a:p>
                      <a:pPr algn="l" fontAlgn="b"/>
                      <a:r>
                        <a:rPr lang="it-IT" sz="1800" b="1" u="none" strike="noStrike" dirty="0" err="1">
                          <a:effectLst/>
                        </a:rPr>
                        <a:t>Bioactive</a:t>
                      </a:r>
                      <a:r>
                        <a:rPr lang="it-IT" sz="1800" b="1" u="none" strike="noStrike" dirty="0">
                          <a:effectLst/>
                        </a:rPr>
                        <a:t> </a:t>
                      </a:r>
                      <a:r>
                        <a:rPr lang="it-IT" sz="1800" b="1" u="none" strike="noStrike" dirty="0" err="1" smtClean="0">
                          <a:effectLst/>
                        </a:rPr>
                        <a:t>compounds</a:t>
                      </a:r>
                      <a:r>
                        <a:rPr lang="it-IT" sz="1800" b="1" u="none" strike="noStrike" baseline="0" dirty="0" smtClean="0">
                          <a:effectLst/>
                        </a:rPr>
                        <a:t> </a:t>
                      </a:r>
                      <a:r>
                        <a:rPr lang="it-IT" sz="1800" b="1" u="none" strike="noStrike" baseline="0" dirty="0" smtClean="0">
                          <a:effectLst/>
                        </a:rPr>
                        <a:t> and </a:t>
                      </a:r>
                      <a:r>
                        <a:rPr lang="it-IT" sz="1800" b="1" u="none" strike="noStrike" dirty="0" err="1" smtClean="0">
                          <a:effectLst/>
                        </a:rPr>
                        <a:t>antioxidant</a:t>
                      </a:r>
                      <a:r>
                        <a:rPr lang="it-IT" sz="1800" b="1" u="none" strike="noStrike" dirty="0" smtClean="0">
                          <a:effectLst/>
                        </a:rPr>
                        <a:t> </a:t>
                      </a:r>
                      <a:r>
                        <a:rPr lang="it-IT" sz="1800" b="1" u="none" strike="noStrike" dirty="0" err="1">
                          <a:effectLst/>
                        </a:rPr>
                        <a:t>activity</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it-IT"/>
                    </a:p>
                  </a:txBody>
                  <a:tcPr/>
                </a:tc>
              </a:tr>
              <a:tr h="409575">
                <a:tc>
                  <a:txBody>
                    <a:bodyPr/>
                    <a:lstStyle/>
                    <a:p>
                      <a:pPr algn="l" fontAlgn="ctr"/>
                      <a:r>
                        <a:rPr lang="it-IT" sz="1800" b="1" u="none" strike="noStrike" dirty="0" smtClean="0">
                          <a:effectLst/>
                        </a:rPr>
                        <a:t> TPC   </a:t>
                      </a:r>
                      <a:r>
                        <a:rPr lang="it-IT" sz="1800" b="1" u="none" strike="noStrike" dirty="0">
                          <a:effectLst/>
                        </a:rPr>
                        <a:t>(mg GAE 100g</a:t>
                      </a:r>
                      <a:r>
                        <a:rPr lang="it-IT" sz="1800" b="1" u="none" strike="noStrike" baseline="30000" dirty="0">
                          <a:effectLst/>
                        </a:rPr>
                        <a:t>-1</a:t>
                      </a:r>
                      <a:r>
                        <a:rPr lang="it-IT" sz="1800" b="1" u="none" strike="noStrike" dirty="0">
                          <a:effectLst/>
                        </a:rPr>
                        <a:t>dw)</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800" b="1" u="none" strike="noStrike" dirty="0" smtClean="0">
                          <a:effectLst/>
                        </a:rPr>
                        <a:t>541.79±4.49 </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l" fontAlgn="ctr"/>
                      <a:r>
                        <a:rPr lang="it-IT" sz="1800" b="1" u="none" strike="noStrike" dirty="0" smtClean="0">
                          <a:effectLst/>
                        </a:rPr>
                        <a:t> TFC    </a:t>
                      </a:r>
                      <a:r>
                        <a:rPr lang="it-IT" sz="1800" b="1" u="none" strike="noStrike" dirty="0">
                          <a:effectLst/>
                        </a:rPr>
                        <a:t>(mg CTE 100g</a:t>
                      </a:r>
                      <a:r>
                        <a:rPr lang="it-IT" sz="1800" b="1" u="none" strike="noStrike" baseline="30000" dirty="0">
                          <a:effectLst/>
                        </a:rPr>
                        <a:t>- 1</a:t>
                      </a:r>
                      <a:r>
                        <a:rPr lang="it-IT" sz="1800" b="1" u="none" strike="noStrike" dirty="0">
                          <a:effectLst/>
                        </a:rPr>
                        <a:t>dw)</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800" b="1" u="none" strike="noStrike" dirty="0">
                          <a:effectLst/>
                        </a:rPr>
                        <a:t>160.19±6.22</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l" fontAlgn="ctr"/>
                      <a:r>
                        <a:rPr lang="it-IT" sz="1800" b="1" u="none" strike="noStrike" dirty="0" smtClean="0">
                          <a:effectLst/>
                        </a:rPr>
                        <a:t> DPPH  </a:t>
                      </a:r>
                      <a:r>
                        <a:rPr lang="it-IT" sz="1800" b="1" u="none" strike="noStrike" dirty="0">
                          <a:effectLst/>
                        </a:rPr>
                        <a:t>(</a:t>
                      </a:r>
                      <a:r>
                        <a:rPr lang="it-IT" sz="1800" b="1" u="none" strike="noStrike" dirty="0" err="1">
                          <a:effectLst/>
                        </a:rPr>
                        <a:t>mmol</a:t>
                      </a:r>
                      <a:r>
                        <a:rPr lang="it-IT" sz="1800" b="1" u="none" strike="noStrike" dirty="0">
                          <a:effectLst/>
                        </a:rPr>
                        <a:t> </a:t>
                      </a:r>
                      <a:r>
                        <a:rPr lang="it-IT" sz="1800" b="1" u="none" strike="noStrike" dirty="0" err="1">
                          <a:effectLst/>
                        </a:rPr>
                        <a:t>Trolox</a:t>
                      </a:r>
                      <a:r>
                        <a:rPr lang="it-IT" sz="1800" b="1" u="none" strike="noStrike" dirty="0">
                          <a:effectLst/>
                        </a:rPr>
                        <a:t> 100g</a:t>
                      </a:r>
                      <a:r>
                        <a:rPr lang="it-IT" sz="1800" b="1" u="none" strike="noStrike" baseline="30000" dirty="0">
                          <a:effectLst/>
                        </a:rPr>
                        <a:t>-1</a:t>
                      </a:r>
                      <a:r>
                        <a:rPr lang="it-IT" sz="1800" b="1" u="none" strike="noStrike" dirty="0">
                          <a:effectLst/>
                        </a:rPr>
                        <a:t>dw)</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800" b="1" u="none" strike="noStrike" dirty="0">
                          <a:effectLst/>
                        </a:rPr>
                        <a:t>1195.87±15.19</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9575">
                <a:tc>
                  <a:txBody>
                    <a:bodyPr/>
                    <a:lstStyle/>
                    <a:p>
                      <a:pPr algn="l" fontAlgn="ctr"/>
                      <a:r>
                        <a:rPr lang="it-IT" sz="1800" b="1" u="none" strike="noStrike" dirty="0" smtClean="0">
                          <a:effectLst/>
                        </a:rPr>
                        <a:t> ABTS   </a:t>
                      </a:r>
                      <a:r>
                        <a:rPr lang="it-IT" sz="1800" b="1" u="none" strike="noStrike" dirty="0">
                          <a:effectLst/>
                        </a:rPr>
                        <a:t>(</a:t>
                      </a:r>
                      <a:r>
                        <a:rPr lang="it-IT" sz="1800" b="1" u="none" strike="noStrike" dirty="0" err="1">
                          <a:effectLst/>
                        </a:rPr>
                        <a:t>mmol</a:t>
                      </a:r>
                      <a:r>
                        <a:rPr lang="it-IT" sz="1800" b="1" u="none" strike="noStrike" dirty="0">
                          <a:effectLst/>
                        </a:rPr>
                        <a:t> </a:t>
                      </a:r>
                      <a:r>
                        <a:rPr lang="it-IT" sz="1800" b="1" u="none" strike="noStrike" dirty="0" err="1">
                          <a:effectLst/>
                        </a:rPr>
                        <a:t>Trolox</a:t>
                      </a:r>
                      <a:r>
                        <a:rPr lang="it-IT" sz="1800" b="1" u="none" strike="noStrike" dirty="0">
                          <a:effectLst/>
                        </a:rPr>
                        <a:t> 100g</a:t>
                      </a:r>
                      <a:r>
                        <a:rPr lang="it-IT" sz="1800" b="1" u="none" strike="noStrike" baseline="30000" dirty="0">
                          <a:effectLst/>
                        </a:rPr>
                        <a:t>-1</a:t>
                      </a:r>
                      <a:r>
                        <a:rPr lang="it-IT" sz="1800" b="1" u="none" strike="noStrike" dirty="0">
                          <a:effectLst/>
                        </a:rPr>
                        <a:t>dw)</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800" b="1" u="none" strike="noStrike" dirty="0">
                          <a:effectLst/>
                        </a:rPr>
                        <a:t>56.05±3.06</a:t>
                      </a:r>
                      <a:endParaRPr lang="it-IT" sz="1800" b="1" i="0" u="none" strike="noStrike" dirty="0">
                        <a:solidFill>
                          <a:schemeClr val="accent6">
                            <a:lumMod val="50000"/>
                          </a:schemeClr>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7" name="Rettangolo 36"/>
          <p:cNvSpPr/>
          <p:nvPr/>
        </p:nvSpPr>
        <p:spPr>
          <a:xfrm>
            <a:off x="12455742" y="29302524"/>
            <a:ext cx="6669518" cy="338554"/>
          </a:xfrm>
          <a:prstGeom prst="rect">
            <a:avLst/>
          </a:prstGeom>
        </p:spPr>
        <p:txBody>
          <a:bodyPr wrap="none">
            <a:spAutoFit/>
          </a:bodyPr>
          <a:lstStyle/>
          <a:p>
            <a:r>
              <a:rPr lang="en-US" sz="1600" b="1" dirty="0" smtClean="0"/>
              <a:t>Tab. 4. </a:t>
            </a:r>
            <a:r>
              <a:rPr lang="en-US" sz="1600" b="1" dirty="0" err="1" smtClean="0"/>
              <a:t>Physochemical</a:t>
            </a:r>
            <a:r>
              <a:rPr lang="en-US" sz="1600" b="1" dirty="0" smtClean="0"/>
              <a:t> parameters of </a:t>
            </a:r>
            <a:r>
              <a:rPr lang="en-US" sz="1600" b="1" dirty="0"/>
              <a:t>kiwi slices dried </a:t>
            </a:r>
            <a:r>
              <a:rPr lang="en-US" sz="1600" b="1" dirty="0" smtClean="0"/>
              <a:t>at </a:t>
            </a:r>
            <a:r>
              <a:rPr lang="en-US" sz="1600" b="1" dirty="0"/>
              <a:t>temperature </a:t>
            </a:r>
            <a:r>
              <a:rPr lang="en-US" sz="1600" b="1" dirty="0" smtClean="0"/>
              <a:t>of 55°C</a:t>
            </a:r>
            <a:endParaRPr lang="it-IT" sz="1600" b="1" dirty="0"/>
          </a:p>
        </p:txBody>
      </p:sp>
      <p:sp>
        <p:nvSpPr>
          <p:cNvPr id="38" name="Rettangolo 37"/>
          <p:cNvSpPr/>
          <p:nvPr/>
        </p:nvSpPr>
        <p:spPr>
          <a:xfrm>
            <a:off x="2019815" y="29336061"/>
            <a:ext cx="6861045" cy="338554"/>
          </a:xfrm>
          <a:prstGeom prst="rect">
            <a:avLst/>
          </a:prstGeom>
        </p:spPr>
        <p:txBody>
          <a:bodyPr wrap="none">
            <a:spAutoFit/>
          </a:bodyPr>
          <a:lstStyle/>
          <a:p>
            <a:r>
              <a:rPr lang="en-US" sz="1600" b="1" dirty="0" smtClean="0"/>
              <a:t>Tab. 2. </a:t>
            </a:r>
            <a:r>
              <a:rPr lang="en-US" sz="1600" b="1" dirty="0" err="1" smtClean="0"/>
              <a:t>Physicochemicol</a:t>
            </a:r>
            <a:r>
              <a:rPr lang="en-US" sz="1600" b="1" dirty="0" smtClean="0"/>
              <a:t> parameters of </a:t>
            </a:r>
            <a:r>
              <a:rPr lang="en-US" sz="1600" b="1" dirty="0"/>
              <a:t>kiwi slices dried </a:t>
            </a:r>
            <a:r>
              <a:rPr lang="en-US" sz="1600" b="1" dirty="0" smtClean="0"/>
              <a:t>at </a:t>
            </a:r>
            <a:r>
              <a:rPr lang="en-US" sz="1600" b="1" dirty="0"/>
              <a:t>temperature of </a:t>
            </a:r>
            <a:r>
              <a:rPr lang="en-US" sz="1600" b="1" dirty="0" smtClean="0"/>
              <a:t>40 °C</a:t>
            </a:r>
            <a:endParaRPr lang="it-IT" sz="1600" b="1" dirty="0"/>
          </a:p>
        </p:txBody>
      </p:sp>
      <p:sp>
        <p:nvSpPr>
          <p:cNvPr id="41" name="Rettangolo 40"/>
          <p:cNvSpPr/>
          <p:nvPr/>
        </p:nvSpPr>
        <p:spPr>
          <a:xfrm>
            <a:off x="15571370" y="25548724"/>
            <a:ext cx="7421968" cy="369332"/>
          </a:xfrm>
          <a:prstGeom prst="rect">
            <a:avLst/>
          </a:prstGeom>
        </p:spPr>
        <p:txBody>
          <a:bodyPr wrap="none">
            <a:spAutoFit/>
          </a:bodyPr>
          <a:lstStyle/>
          <a:p>
            <a:r>
              <a:rPr lang="en-US" b="1" dirty="0" smtClean="0"/>
              <a:t>Tab. 1.  </a:t>
            </a:r>
            <a:r>
              <a:rPr lang="en-US" b="1" dirty="0" err="1" smtClean="0"/>
              <a:t>Physicochemicol</a:t>
            </a:r>
            <a:r>
              <a:rPr lang="en-US" b="1" dirty="0" smtClean="0"/>
              <a:t> parameters and bioactive compounds of fresh kiwi </a:t>
            </a:r>
            <a:endParaRPr lang="it-IT" b="1" dirty="0"/>
          </a:p>
        </p:txBody>
      </p:sp>
      <p:sp>
        <p:nvSpPr>
          <p:cNvPr id="42" name="Rettangolo 41"/>
          <p:cNvSpPr/>
          <p:nvPr/>
        </p:nvSpPr>
        <p:spPr>
          <a:xfrm>
            <a:off x="1790141" y="32904021"/>
            <a:ext cx="9407333" cy="338554"/>
          </a:xfrm>
          <a:prstGeom prst="rect">
            <a:avLst/>
          </a:prstGeom>
        </p:spPr>
        <p:txBody>
          <a:bodyPr wrap="square">
            <a:spAutoFit/>
          </a:bodyPr>
          <a:lstStyle/>
          <a:p>
            <a:r>
              <a:rPr lang="en-US" sz="1600" b="1" dirty="0" smtClean="0"/>
              <a:t>Tab. 3. </a:t>
            </a:r>
            <a:r>
              <a:rPr lang="en-GB" sz="1600" b="1" dirty="0">
                <a:ea typeface="Times New Roman" panose="02020603050405020304" pitchFamily="18" charset="0"/>
                <a:cs typeface="Times New Roman" panose="02020603050405020304" pitchFamily="18" charset="0"/>
              </a:rPr>
              <a:t>Bioactive compounds and antioxidant </a:t>
            </a:r>
            <a:r>
              <a:rPr lang="en-GB" sz="1600" b="1" dirty="0" smtClean="0">
                <a:ea typeface="Times New Roman" panose="02020603050405020304" pitchFamily="18" charset="0"/>
                <a:cs typeface="Times New Roman" panose="02020603050405020304" pitchFamily="18" charset="0"/>
              </a:rPr>
              <a:t>activity</a:t>
            </a:r>
            <a:r>
              <a:rPr lang="it-IT" sz="1600" dirty="0" smtClean="0">
                <a:ea typeface="Times New Roman" panose="02020603050405020304" pitchFamily="18" charset="0"/>
                <a:cs typeface="Times New Roman" panose="02020603050405020304" pitchFamily="18" charset="0"/>
              </a:rPr>
              <a:t> </a:t>
            </a:r>
            <a:r>
              <a:rPr lang="en-US" sz="1600" b="1" dirty="0" smtClean="0"/>
              <a:t>of </a:t>
            </a:r>
            <a:r>
              <a:rPr lang="en-US" sz="1600" b="1" dirty="0"/>
              <a:t>kiwi slices dried </a:t>
            </a:r>
            <a:r>
              <a:rPr lang="en-US" sz="1600" b="1" dirty="0" smtClean="0"/>
              <a:t>at </a:t>
            </a:r>
            <a:r>
              <a:rPr lang="en-US" sz="1600" b="1" dirty="0"/>
              <a:t>temperature </a:t>
            </a:r>
            <a:r>
              <a:rPr lang="en-US" sz="1600" b="1" dirty="0" smtClean="0"/>
              <a:t>of 40°C</a:t>
            </a:r>
            <a:endParaRPr lang="it-IT" sz="1600" b="1" dirty="0"/>
          </a:p>
        </p:txBody>
      </p:sp>
      <p:sp>
        <p:nvSpPr>
          <p:cNvPr id="47" name="Rettangolo 46"/>
          <p:cNvSpPr/>
          <p:nvPr/>
        </p:nvSpPr>
        <p:spPr>
          <a:xfrm>
            <a:off x="12437694" y="32946470"/>
            <a:ext cx="10349096" cy="338554"/>
          </a:xfrm>
          <a:prstGeom prst="rect">
            <a:avLst/>
          </a:prstGeom>
        </p:spPr>
        <p:txBody>
          <a:bodyPr wrap="square">
            <a:spAutoFit/>
          </a:bodyPr>
          <a:lstStyle/>
          <a:p>
            <a:r>
              <a:rPr lang="en-US" sz="1600" b="1" dirty="0" smtClean="0"/>
              <a:t>Tab. 5. </a:t>
            </a:r>
            <a:r>
              <a:rPr lang="en-GB" sz="1600" b="1" dirty="0">
                <a:latin typeface="Bookman Old Style" panose="02050604050505020204" pitchFamily="18" charset="0"/>
                <a:ea typeface="Times New Roman" panose="02020603050405020304" pitchFamily="18" charset="0"/>
                <a:cs typeface="Times New Roman" panose="02020603050405020304" pitchFamily="18" charset="0"/>
              </a:rPr>
              <a:t>Bioactive compounds and antioxidant </a:t>
            </a:r>
            <a:r>
              <a:rPr lang="en-GB" sz="1600" b="1" dirty="0" smtClean="0">
                <a:latin typeface="Bookman Old Style" panose="02050604050505020204" pitchFamily="18" charset="0"/>
                <a:ea typeface="Times New Roman" panose="02020603050405020304" pitchFamily="18" charset="0"/>
                <a:cs typeface="Times New Roman" panose="02020603050405020304" pitchFamily="18" charset="0"/>
              </a:rPr>
              <a:t>activity</a:t>
            </a:r>
            <a:r>
              <a:rPr lang="it-IT" sz="1600" dirty="0" smtClean="0">
                <a:latin typeface="Bookman Old Style" panose="02050604050505020204" pitchFamily="18" charset="0"/>
                <a:ea typeface="Times New Roman" panose="02020603050405020304" pitchFamily="18" charset="0"/>
                <a:cs typeface="Times New Roman" panose="02020603050405020304" pitchFamily="18" charset="0"/>
              </a:rPr>
              <a:t> </a:t>
            </a:r>
            <a:r>
              <a:rPr lang="en-US" sz="1600" b="1" dirty="0" smtClean="0"/>
              <a:t>of </a:t>
            </a:r>
            <a:r>
              <a:rPr lang="en-US" sz="1600" b="1" dirty="0"/>
              <a:t>kiwi slices dried </a:t>
            </a:r>
            <a:r>
              <a:rPr lang="en-US" sz="1600" b="1" dirty="0" smtClean="0"/>
              <a:t>at </a:t>
            </a:r>
            <a:r>
              <a:rPr lang="en-US" sz="1600" b="1" dirty="0"/>
              <a:t>temperature </a:t>
            </a:r>
            <a:r>
              <a:rPr lang="en-US" sz="1600" b="1" dirty="0" smtClean="0"/>
              <a:t>of 55°C</a:t>
            </a:r>
            <a:endParaRPr lang="it-IT" sz="1600" b="1" dirty="0"/>
          </a:p>
        </p:txBody>
      </p:sp>
    </p:spTree>
    <p:extLst>
      <p:ext uri="{BB962C8B-B14F-4D97-AF65-F5344CB8AC3E}">
        <p14:creationId xmlns:p14="http://schemas.microsoft.com/office/powerpoint/2010/main" val="3563583169"/>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TotalTime>
  <Words>1547</Words>
  <Application>Microsoft Office PowerPoint</Application>
  <PresentationFormat>Personalizzato</PresentationFormat>
  <Paragraphs>207</Paragraphs>
  <Slides>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vt:i4>
      </vt:variant>
    </vt:vector>
  </HeadingPairs>
  <TitlesOfParts>
    <vt:vector size="7" baseType="lpstr">
      <vt:lpstr>Arial</vt:lpstr>
      <vt:lpstr>Bookman Old Style</vt:lpstr>
      <vt:lpstr>Calibri</vt:lpstr>
      <vt:lpstr>Calibri Light</vt:lpstr>
      <vt:lpstr>Times New Roman</vt:lpstr>
      <vt:lpstr>Tema di Office</vt:lpstr>
      <vt:lpstr>Presentazione standard di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VINCENZO SICARI</dc:creator>
  <cp:lastModifiedBy>VINCENZO SICARI</cp:lastModifiedBy>
  <cp:revision>29</cp:revision>
  <dcterms:created xsi:type="dcterms:W3CDTF">2021-09-10T13:21:01Z</dcterms:created>
  <dcterms:modified xsi:type="dcterms:W3CDTF">2021-09-13T19:07:54Z</dcterms:modified>
</cp:coreProperties>
</file>