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6"/>
  </p:notesMasterIdLst>
  <p:handoutMasterIdLst>
    <p:handoutMasterId r:id="rId17"/>
  </p:handoutMasterIdLst>
  <p:sldIdLst>
    <p:sldId id="318" r:id="rId3"/>
    <p:sldId id="278" r:id="rId4"/>
    <p:sldId id="279" r:id="rId5"/>
    <p:sldId id="281" r:id="rId6"/>
    <p:sldId id="282" r:id="rId7"/>
    <p:sldId id="295" r:id="rId8"/>
    <p:sldId id="311" r:id="rId9"/>
    <p:sldId id="305" r:id="rId10"/>
    <p:sldId id="316" r:id="rId11"/>
    <p:sldId id="317" r:id="rId12"/>
    <p:sldId id="296" r:id="rId13"/>
    <p:sldId id="297" r:id="rId14"/>
    <p:sldId id="268" r:id="rId15"/>
  </p:sldIdLst>
  <p:sldSz cx="12192000" cy="6858000"/>
  <p:notesSz cx="6769100" cy="9906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jcic de Rezende, Tabata (CVUA-KA)" initials="RdRT(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4A2"/>
    <a:srgbClr val="0664AA"/>
    <a:srgbClr val="DA3333"/>
    <a:srgbClr val="0A0A0A"/>
    <a:srgbClr val="0A4F90"/>
    <a:srgbClr val="CF1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2" autoAdjust="0"/>
  </p:normalViewPr>
  <p:slideViewPr>
    <p:cSldViewPr snapToGrid="0" snapToObjects="1">
      <p:cViewPr varScale="1">
        <p:scale>
          <a:sx n="163" d="100"/>
          <a:sy n="163" d="100"/>
        </p:scale>
        <p:origin x="174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AAE61-2123-B446-9941-CF834CA65392}" type="datetimeFigureOut">
              <a:rPr lang="de-DE" smtClean="0"/>
              <a:t>15.09.2021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DDA57-AC52-8349-9227-3451B2AAF1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110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AA75E-FF82-4D28-A3FC-F1DF8A4BFA51}" type="datetimeFigureOut">
              <a:rPr lang="de-DE" smtClean="0"/>
              <a:t>15.09.2021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D88C6-65F6-40FC-9126-DB7DD9DA8A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9443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2550" y="742950"/>
            <a:ext cx="6604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D88C6-65F6-40FC-9126-DB7DD9DA8A1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311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908" y="456572"/>
            <a:ext cx="2983230" cy="129159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hteck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rgbClr val="DA333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hteck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rgbClr val="0164A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>
              <a:ln>
                <a:noFill/>
              </a:ln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3149600" y="2060222"/>
            <a:ext cx="8636000" cy="3807178"/>
          </a:xfrm>
          <a:prstGeom prst="rect">
            <a:avLst/>
          </a:prstGeom>
        </p:spPr>
        <p:txBody>
          <a:bodyPr anchor="b"/>
          <a:lstStyle>
            <a:lvl1pPr>
              <a:defRPr cap="all" baseline="0">
                <a:ln>
                  <a:noFill/>
                </a:ln>
                <a:solidFill>
                  <a:schemeClr val="bg2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636000" cy="716523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 dirty="0"/>
          </a:p>
        </p:txBody>
      </p:sp>
      <p:pic>
        <p:nvPicPr>
          <p:cNvPr id="13" name="Picture 103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54" y="4999715"/>
            <a:ext cx="2423870" cy="96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-12192" y="6044184"/>
            <a:ext cx="2999232" cy="722376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defRPr sz="2000" b="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/>
              <a:t>01.01.2018</a:t>
            </a:r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0519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05192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05192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05192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231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231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80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485" y="6267437"/>
            <a:ext cx="1447589" cy="57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84067" y="6629400"/>
            <a:ext cx="1815933" cy="228600"/>
          </a:xfrm>
          <a:prstGeom prst="rect">
            <a:avLst/>
          </a:prstGeom>
          <a:ln>
            <a:noFill/>
          </a:ln>
        </p:spPr>
        <p:txBody>
          <a:bodyPr tIns="0" anchor="ctr"/>
          <a:lstStyle>
            <a:lvl1pPr algn="r">
              <a:defRPr sz="1600" b="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/>
              <a:t>01.01.2018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00000" y="6629400"/>
            <a:ext cx="6870015" cy="228600"/>
          </a:xfrm>
          <a:prstGeom prst="rect">
            <a:avLst/>
          </a:prstGeom>
          <a:ln>
            <a:noFill/>
          </a:ln>
        </p:spPr>
        <p:txBody>
          <a:bodyPr tIns="0" anchor="ctr"/>
          <a:lstStyle>
            <a:lvl1pPr>
              <a:defRPr sz="1600" b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-1" y="6629400"/>
            <a:ext cx="853276" cy="228600"/>
          </a:xfrm>
          <a:prstGeom prst="rect">
            <a:avLst/>
          </a:prstGeom>
          <a:ln>
            <a:noFill/>
          </a:ln>
        </p:spPr>
        <p:txBody>
          <a:bodyPr tIns="0" anchor="ctr"/>
          <a:lstStyle>
            <a:lvl1pPr>
              <a:defRPr sz="1600" b="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F3FD439E-C94B-4359-9E1A-B5481578E2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60400" y="1403647"/>
            <a:ext cx="10871200" cy="4980061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A0A0A"/>
                </a:solidFill>
              </a:defRPr>
            </a:lvl1pPr>
            <a:lvl2pPr marL="640080" indent="-274320">
              <a:buSzPct val="60000"/>
              <a:buFont typeface="Wingdings" panose="05000000000000000000" pitchFamily="2" charset="2"/>
              <a:buChar char="¨"/>
              <a:defRPr baseline="0">
                <a:solidFill>
                  <a:srgbClr val="0A0A0A"/>
                </a:solidFill>
              </a:defRPr>
            </a:lvl2pPr>
            <a:lvl3pPr>
              <a:defRPr baseline="0">
                <a:solidFill>
                  <a:srgbClr val="0A0A0A"/>
                </a:solidFill>
              </a:defRPr>
            </a:lvl3pPr>
            <a:lvl4pPr>
              <a:buClr>
                <a:schemeClr val="accent1"/>
              </a:buClr>
              <a:defRPr baseline="0">
                <a:solidFill>
                  <a:srgbClr val="0A0A0A"/>
                </a:solidFill>
              </a:defRPr>
            </a:lvl4pPr>
            <a:lvl5pPr>
              <a:defRPr baseline="0">
                <a:solidFill>
                  <a:srgbClr val="0A0A0A"/>
                </a:solidFill>
              </a:defRPr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60400" y="228600"/>
            <a:ext cx="9433363" cy="990600"/>
          </a:xfrm>
          <a:prstGeom prst="rect">
            <a:avLst/>
          </a:prstGeom>
        </p:spPr>
        <p:txBody>
          <a:bodyPr/>
          <a:lstStyle>
            <a:lvl1pPr>
              <a:defRPr sz="4000">
                <a:ln>
                  <a:noFill/>
                </a:ln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6"/>
          <a:stretch/>
        </p:blipFill>
        <p:spPr bwMode="auto">
          <a:xfrm>
            <a:off x="10072742" y="342847"/>
            <a:ext cx="1515607" cy="73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485" y="6267437"/>
            <a:ext cx="1447589" cy="57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Inhaltsplatzhalter 7"/>
          <p:cNvSpPr>
            <a:spLocks noGrp="1"/>
          </p:cNvSpPr>
          <p:nvPr>
            <p:ph sz="quarter" idx="19"/>
          </p:nvPr>
        </p:nvSpPr>
        <p:spPr>
          <a:xfrm>
            <a:off x="6348475" y="1405781"/>
            <a:ext cx="5183125" cy="4977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0A0A"/>
                </a:solidFill>
              </a:defRPr>
            </a:lvl1pPr>
            <a:lvl2pPr marL="640080" indent="-274320">
              <a:buSzPct val="60000"/>
              <a:buFont typeface="Wingdings" panose="05000000000000000000" pitchFamily="2" charset="2"/>
              <a:buChar char="¨"/>
              <a:defRPr>
                <a:solidFill>
                  <a:srgbClr val="0A0A0A"/>
                </a:solidFill>
              </a:defRPr>
            </a:lvl2pPr>
            <a:lvl3pPr>
              <a:defRPr>
                <a:solidFill>
                  <a:srgbClr val="0A0A0A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rgbClr val="0A0A0A"/>
                </a:solidFill>
              </a:defRPr>
            </a:lvl4pPr>
            <a:lvl5pPr>
              <a:defRPr>
                <a:solidFill>
                  <a:srgbClr val="0A0A0A"/>
                </a:solidFill>
              </a:defRPr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13" name="Inhaltsplatzhalter 7"/>
          <p:cNvSpPr>
            <a:spLocks noGrp="1"/>
          </p:cNvSpPr>
          <p:nvPr>
            <p:ph sz="quarter" idx="18"/>
          </p:nvPr>
        </p:nvSpPr>
        <p:spPr>
          <a:xfrm>
            <a:off x="660400" y="1397237"/>
            <a:ext cx="5183125" cy="49864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0A0A"/>
                </a:solidFill>
              </a:defRPr>
            </a:lvl1pPr>
            <a:lvl2pPr marL="640080" indent="-274320">
              <a:buSzPct val="60000"/>
              <a:buFont typeface="Wingdings" panose="05000000000000000000" pitchFamily="2" charset="2"/>
              <a:buChar char="¨"/>
              <a:defRPr>
                <a:solidFill>
                  <a:srgbClr val="0A0A0A"/>
                </a:solidFill>
              </a:defRPr>
            </a:lvl2pPr>
            <a:lvl3pPr>
              <a:defRPr>
                <a:solidFill>
                  <a:srgbClr val="0A0A0A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rgbClr val="0A0A0A"/>
                </a:solidFill>
              </a:defRPr>
            </a:lvl4pPr>
            <a:lvl5pPr>
              <a:defRPr>
                <a:solidFill>
                  <a:srgbClr val="0A0A0A"/>
                </a:solidFill>
              </a:defRPr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25" name="Datumsplatzhalter 3"/>
          <p:cNvSpPr>
            <a:spLocks noGrp="1"/>
          </p:cNvSpPr>
          <p:nvPr>
            <p:ph type="dt" sz="half" idx="10"/>
          </p:nvPr>
        </p:nvSpPr>
        <p:spPr>
          <a:xfrm>
            <a:off x="1184067" y="6629400"/>
            <a:ext cx="1815933" cy="228600"/>
          </a:xfrm>
          <a:prstGeom prst="rect">
            <a:avLst/>
          </a:prstGeom>
          <a:ln>
            <a:noFill/>
          </a:ln>
        </p:spPr>
        <p:txBody>
          <a:bodyPr tIns="0" anchor="ctr"/>
          <a:lstStyle>
            <a:lvl1pPr algn="r">
              <a:defRPr sz="1600" b="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/>
              <a:t>01.01.2018</a:t>
            </a:r>
            <a:endParaRPr lang="de-DE" dirty="0"/>
          </a:p>
        </p:txBody>
      </p:sp>
      <p:sp>
        <p:nvSpPr>
          <p:cNvPr id="2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00000" y="6629400"/>
            <a:ext cx="6870015" cy="228600"/>
          </a:xfrm>
          <a:prstGeom prst="rect">
            <a:avLst/>
          </a:prstGeom>
          <a:ln>
            <a:noFill/>
          </a:ln>
        </p:spPr>
        <p:txBody>
          <a:bodyPr tIns="0" anchor="ctr"/>
          <a:lstStyle>
            <a:lvl1pPr>
              <a:defRPr sz="1600" b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-1" y="6629400"/>
            <a:ext cx="853276" cy="228600"/>
          </a:xfrm>
          <a:prstGeom prst="rect">
            <a:avLst/>
          </a:prstGeom>
          <a:ln>
            <a:noFill/>
          </a:ln>
        </p:spPr>
        <p:txBody>
          <a:bodyPr tIns="0" anchor="ctr"/>
          <a:lstStyle>
            <a:lvl1pPr>
              <a:defRPr sz="1600" b="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F3FD439E-C94B-4359-9E1A-B5481578E2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8" name="Titel 1"/>
          <p:cNvSpPr>
            <a:spLocks noGrp="1"/>
          </p:cNvSpPr>
          <p:nvPr>
            <p:ph type="title"/>
          </p:nvPr>
        </p:nvSpPr>
        <p:spPr>
          <a:xfrm>
            <a:off x="660400" y="228600"/>
            <a:ext cx="9433363" cy="990600"/>
          </a:xfrm>
          <a:prstGeom prst="rect">
            <a:avLst/>
          </a:prstGeom>
        </p:spPr>
        <p:txBody>
          <a:bodyPr/>
          <a:lstStyle>
            <a:lvl1pPr>
              <a:defRPr sz="4000">
                <a:ln>
                  <a:noFill/>
                </a:ln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 dirty="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6"/>
          <a:stretch/>
        </p:blipFill>
        <p:spPr bwMode="auto">
          <a:xfrm>
            <a:off x="10072742" y="342847"/>
            <a:ext cx="1515607" cy="73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bgerundetes Rechteck 32"/>
          <p:cNvSpPr/>
          <p:nvPr userDrawn="1"/>
        </p:nvSpPr>
        <p:spPr>
          <a:xfrm>
            <a:off x="660401" y="1403646"/>
            <a:ext cx="5181600" cy="579996"/>
          </a:xfrm>
          <a:prstGeom prst="roundRect">
            <a:avLst>
              <a:gd name="adj" fmla="val 2204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sz="6600" b="1" dirty="0"/>
          </a:p>
        </p:txBody>
      </p:sp>
      <p:sp>
        <p:nvSpPr>
          <p:cNvPr id="35" name="Abgerundetes Rechteck 34"/>
          <p:cNvSpPr/>
          <p:nvPr userDrawn="1"/>
        </p:nvSpPr>
        <p:spPr>
          <a:xfrm>
            <a:off x="6348475" y="1403646"/>
            <a:ext cx="5181600" cy="579996"/>
          </a:xfrm>
          <a:prstGeom prst="roundRect">
            <a:avLst>
              <a:gd name="adj" fmla="val 2204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sz="6600" b="1" dirty="0"/>
          </a:p>
        </p:txBody>
      </p:sp>
      <p:sp>
        <p:nvSpPr>
          <p:cNvPr id="32" name="Inhaltsplatzhalter 7"/>
          <p:cNvSpPr>
            <a:spLocks noGrp="1"/>
          </p:cNvSpPr>
          <p:nvPr>
            <p:ph sz="quarter" idx="33" hasCustomPrompt="1"/>
          </p:nvPr>
        </p:nvSpPr>
        <p:spPr>
          <a:xfrm>
            <a:off x="660402" y="1414138"/>
            <a:ext cx="5183124" cy="569504"/>
          </a:xfrm>
          <a:prstGeom prst="rect">
            <a:avLst/>
          </a:prstGeom>
        </p:spPr>
        <p:txBody>
          <a:bodyPr lIns="108000" tIns="46800" rIns="108000" bIns="46800" anchor="ctr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1653748" indent="0">
              <a:buSzPct val="60000"/>
              <a:buFont typeface="Wingdings" panose="05000000000000000000" pitchFamily="2" charset="2"/>
              <a:buNone/>
              <a:defRPr sz="4400"/>
            </a:lvl2pPr>
            <a:lvl3pPr marL="3100776" indent="0">
              <a:buNone/>
              <a:defRPr sz="4000"/>
            </a:lvl3pPr>
            <a:lvl4pPr marL="5167960" indent="0">
              <a:buClr>
                <a:schemeClr val="accent1"/>
              </a:buClr>
              <a:buNone/>
              <a:defRPr sz="3600"/>
            </a:lvl4pPr>
            <a:lvl5pPr marL="7235144" indent="0">
              <a:buNone/>
              <a:defRPr sz="3200"/>
            </a:lvl5pPr>
          </a:lstStyle>
          <a:p>
            <a:pPr lvl="0" eaLnBrk="1" latinLnBrk="0" hangingPunct="1"/>
            <a:r>
              <a:rPr lang="de-DE" dirty="0"/>
              <a:t>Textmasterformat bearbeiten</a:t>
            </a:r>
          </a:p>
        </p:txBody>
      </p:sp>
      <p:pic>
        <p:nvPicPr>
          <p:cNvPr id="26" name="Picture 2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485" y="6267437"/>
            <a:ext cx="1447589" cy="57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Inhaltsplatzhalter 7"/>
          <p:cNvSpPr>
            <a:spLocks noGrp="1"/>
          </p:cNvSpPr>
          <p:nvPr>
            <p:ph sz="quarter" idx="19"/>
          </p:nvPr>
        </p:nvSpPr>
        <p:spPr>
          <a:xfrm>
            <a:off x="6348475" y="1983643"/>
            <a:ext cx="5183125" cy="440006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A0A0A"/>
                </a:solidFill>
              </a:defRPr>
            </a:lvl1pPr>
            <a:lvl2pPr marL="640080" indent="-274320">
              <a:buSzPct val="60000"/>
              <a:buFont typeface="Wingdings" panose="05000000000000000000" pitchFamily="2" charset="2"/>
              <a:buChar char="¨"/>
              <a:defRPr sz="1800">
                <a:solidFill>
                  <a:srgbClr val="0A0A0A"/>
                </a:solidFill>
              </a:defRPr>
            </a:lvl2pPr>
            <a:lvl3pPr>
              <a:defRPr sz="1600">
                <a:solidFill>
                  <a:srgbClr val="0A0A0A"/>
                </a:solidFill>
              </a:defRPr>
            </a:lvl3pPr>
            <a:lvl4pPr>
              <a:buClr>
                <a:schemeClr val="accent1"/>
              </a:buClr>
              <a:defRPr sz="1400">
                <a:solidFill>
                  <a:srgbClr val="0A0A0A"/>
                </a:solidFill>
              </a:defRPr>
            </a:lvl4pPr>
            <a:lvl5pPr>
              <a:defRPr sz="1400">
                <a:solidFill>
                  <a:srgbClr val="0A0A0A"/>
                </a:solidFill>
              </a:defRPr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17" name="Inhaltsplatzhalter 7"/>
          <p:cNvSpPr>
            <a:spLocks noGrp="1"/>
          </p:cNvSpPr>
          <p:nvPr>
            <p:ph sz="quarter" idx="18"/>
          </p:nvPr>
        </p:nvSpPr>
        <p:spPr>
          <a:xfrm>
            <a:off x="660400" y="1983643"/>
            <a:ext cx="5183125" cy="440006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A0A0A"/>
                </a:solidFill>
              </a:defRPr>
            </a:lvl1pPr>
            <a:lvl2pPr marL="640080" indent="-274320">
              <a:buSzPct val="60000"/>
              <a:buFont typeface="Wingdings" panose="05000000000000000000" pitchFamily="2" charset="2"/>
              <a:buChar char="¨"/>
              <a:defRPr sz="1800">
                <a:solidFill>
                  <a:srgbClr val="0A0A0A"/>
                </a:solidFill>
              </a:defRPr>
            </a:lvl2pPr>
            <a:lvl3pPr>
              <a:defRPr sz="1600">
                <a:solidFill>
                  <a:srgbClr val="0A0A0A"/>
                </a:solidFill>
              </a:defRPr>
            </a:lvl3pPr>
            <a:lvl4pPr>
              <a:buClr>
                <a:schemeClr val="accent1"/>
              </a:buClr>
              <a:defRPr sz="1400">
                <a:solidFill>
                  <a:srgbClr val="0A0A0A"/>
                </a:solidFill>
              </a:defRPr>
            </a:lvl4pPr>
            <a:lvl5pPr>
              <a:defRPr sz="1400">
                <a:solidFill>
                  <a:srgbClr val="0A0A0A"/>
                </a:solidFill>
              </a:defRPr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27" name="Datumsplatzhalter 3"/>
          <p:cNvSpPr>
            <a:spLocks noGrp="1"/>
          </p:cNvSpPr>
          <p:nvPr>
            <p:ph type="dt" sz="half" idx="10"/>
          </p:nvPr>
        </p:nvSpPr>
        <p:spPr>
          <a:xfrm>
            <a:off x="1184067" y="6629400"/>
            <a:ext cx="1815933" cy="228600"/>
          </a:xfrm>
          <a:prstGeom prst="rect">
            <a:avLst/>
          </a:prstGeom>
          <a:ln>
            <a:noFill/>
          </a:ln>
        </p:spPr>
        <p:txBody>
          <a:bodyPr tIns="0" anchor="ctr"/>
          <a:lstStyle>
            <a:lvl1pPr algn="r">
              <a:defRPr sz="1600" b="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/>
              <a:t>01.01.2018</a:t>
            </a:r>
            <a:endParaRPr lang="de-DE" dirty="0"/>
          </a:p>
        </p:txBody>
      </p:sp>
      <p:sp>
        <p:nvSpPr>
          <p:cNvPr id="2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00000" y="6629400"/>
            <a:ext cx="6870015" cy="228600"/>
          </a:xfrm>
          <a:prstGeom prst="rect">
            <a:avLst/>
          </a:prstGeom>
          <a:ln>
            <a:noFill/>
          </a:ln>
        </p:spPr>
        <p:txBody>
          <a:bodyPr tIns="0" anchor="ctr"/>
          <a:lstStyle>
            <a:lvl1pPr>
              <a:defRPr sz="1600" b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-1" y="6629400"/>
            <a:ext cx="853276" cy="228600"/>
          </a:xfrm>
          <a:prstGeom prst="rect">
            <a:avLst/>
          </a:prstGeom>
          <a:ln>
            <a:noFill/>
          </a:ln>
        </p:spPr>
        <p:txBody>
          <a:bodyPr tIns="0" anchor="ctr"/>
          <a:lstStyle>
            <a:lvl1pPr>
              <a:defRPr sz="1600" b="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F3FD439E-C94B-4359-9E1A-B5481578E2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0" name="Titel 1"/>
          <p:cNvSpPr>
            <a:spLocks noGrp="1"/>
          </p:cNvSpPr>
          <p:nvPr>
            <p:ph type="title"/>
          </p:nvPr>
        </p:nvSpPr>
        <p:spPr>
          <a:xfrm>
            <a:off x="660400" y="228600"/>
            <a:ext cx="9433363" cy="990600"/>
          </a:xfrm>
          <a:prstGeom prst="rect">
            <a:avLst/>
          </a:prstGeom>
        </p:spPr>
        <p:txBody>
          <a:bodyPr/>
          <a:lstStyle>
            <a:lvl1pPr>
              <a:defRPr sz="4000">
                <a:ln>
                  <a:noFill/>
                </a:ln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 dirty="0"/>
          </a:p>
        </p:txBody>
      </p:sp>
      <p:pic>
        <p:nvPicPr>
          <p:cNvPr id="31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6"/>
          <a:stretch/>
        </p:blipFill>
        <p:spPr bwMode="auto">
          <a:xfrm>
            <a:off x="10072742" y="342847"/>
            <a:ext cx="1515607" cy="73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Inhaltsplatzhalter 7"/>
          <p:cNvSpPr>
            <a:spLocks noGrp="1"/>
          </p:cNvSpPr>
          <p:nvPr>
            <p:ph sz="quarter" idx="34" hasCustomPrompt="1"/>
          </p:nvPr>
        </p:nvSpPr>
        <p:spPr>
          <a:xfrm>
            <a:off x="6346951" y="1414139"/>
            <a:ext cx="5183124" cy="569504"/>
          </a:xfrm>
          <a:prstGeom prst="rect">
            <a:avLst/>
          </a:prstGeom>
        </p:spPr>
        <p:txBody>
          <a:bodyPr lIns="108000" tIns="46800" rIns="108000" bIns="46800" anchor="ctr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1653748" indent="0">
              <a:buSzPct val="60000"/>
              <a:buFont typeface="Wingdings" panose="05000000000000000000" pitchFamily="2" charset="2"/>
              <a:buNone/>
              <a:defRPr sz="4400"/>
            </a:lvl2pPr>
            <a:lvl3pPr marL="3100776" indent="0">
              <a:buNone/>
              <a:defRPr sz="4000"/>
            </a:lvl3pPr>
            <a:lvl4pPr marL="5167960" indent="0">
              <a:buClr>
                <a:schemeClr val="accent1"/>
              </a:buClr>
              <a:buNone/>
              <a:defRPr sz="3600"/>
            </a:lvl4pPr>
            <a:lvl5pPr marL="7235144" indent="0">
              <a:buNone/>
              <a:defRPr sz="3200"/>
            </a:lvl5pPr>
          </a:lstStyle>
          <a:p>
            <a:pPr lvl="0" eaLnBrk="1" latinLnBrk="0" hangingPunct="1"/>
            <a:r>
              <a:rPr lang="de-DE" dirty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485" y="6267437"/>
            <a:ext cx="1447589" cy="57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umsplatzhalter 3"/>
          <p:cNvSpPr>
            <a:spLocks noGrp="1"/>
          </p:cNvSpPr>
          <p:nvPr>
            <p:ph type="dt" sz="half" idx="10"/>
          </p:nvPr>
        </p:nvSpPr>
        <p:spPr>
          <a:xfrm>
            <a:off x="1184067" y="6629400"/>
            <a:ext cx="1815933" cy="228600"/>
          </a:xfrm>
          <a:prstGeom prst="rect">
            <a:avLst/>
          </a:prstGeom>
          <a:ln>
            <a:noFill/>
          </a:ln>
        </p:spPr>
        <p:txBody>
          <a:bodyPr tIns="0" anchor="ctr"/>
          <a:lstStyle>
            <a:lvl1pPr algn="r">
              <a:defRPr sz="1600" b="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/>
              <a:t>01.01.2018</a:t>
            </a:r>
            <a:endParaRPr lang="de-DE" dirty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00000" y="6629400"/>
            <a:ext cx="6870015" cy="228600"/>
          </a:xfrm>
          <a:prstGeom prst="rect">
            <a:avLst/>
          </a:prstGeom>
          <a:ln>
            <a:noFill/>
          </a:ln>
        </p:spPr>
        <p:txBody>
          <a:bodyPr tIns="0" anchor="ctr"/>
          <a:lstStyle>
            <a:lvl1pPr>
              <a:defRPr sz="1600" b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-1" y="6629400"/>
            <a:ext cx="853276" cy="228600"/>
          </a:xfrm>
          <a:prstGeom prst="rect">
            <a:avLst/>
          </a:prstGeom>
          <a:ln>
            <a:noFill/>
          </a:ln>
        </p:spPr>
        <p:txBody>
          <a:bodyPr tIns="0" anchor="ctr"/>
          <a:lstStyle>
            <a:lvl1pPr>
              <a:defRPr sz="1600" b="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F3FD439E-C94B-4359-9E1A-B5481578E2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660400" y="228600"/>
            <a:ext cx="9433363" cy="990600"/>
          </a:xfrm>
          <a:prstGeom prst="rect">
            <a:avLst/>
          </a:prstGeom>
        </p:spPr>
        <p:txBody>
          <a:bodyPr/>
          <a:lstStyle>
            <a:lvl1pPr>
              <a:defRPr sz="4000">
                <a:ln>
                  <a:noFill/>
                </a:ln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 dirty="0"/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6"/>
          <a:stretch/>
        </p:blipFill>
        <p:spPr bwMode="auto">
          <a:xfrm>
            <a:off x="10072742" y="342847"/>
            <a:ext cx="1515607" cy="73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1184067" y="6629400"/>
            <a:ext cx="1815933" cy="228600"/>
          </a:xfrm>
          <a:prstGeom prst="rect">
            <a:avLst/>
          </a:prstGeom>
          <a:ln>
            <a:noFill/>
          </a:ln>
        </p:spPr>
        <p:txBody>
          <a:bodyPr tIns="0" anchor="ctr"/>
          <a:lstStyle>
            <a:lvl1pPr algn="r">
              <a:defRPr sz="1600" b="0">
                <a:ln>
                  <a:noFill/>
                </a:ln>
                <a:solidFill>
                  <a:srgbClr val="7F7F7F"/>
                </a:solidFill>
              </a:defRPr>
            </a:lvl1pPr>
          </a:lstStyle>
          <a:p>
            <a:r>
              <a:rPr lang="de-DE"/>
              <a:t>01.01.2018</a:t>
            </a: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00000" y="6629400"/>
            <a:ext cx="6870015" cy="228600"/>
          </a:xfrm>
          <a:prstGeom prst="rect">
            <a:avLst/>
          </a:prstGeom>
          <a:ln>
            <a:noFill/>
          </a:ln>
        </p:spPr>
        <p:txBody>
          <a:bodyPr tIns="0" anchor="ctr"/>
          <a:lstStyle>
            <a:lvl1pPr>
              <a:defRPr sz="1600" b="0">
                <a:ln>
                  <a:noFill/>
                </a:ln>
                <a:solidFill>
                  <a:srgbClr val="7F7F7F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-1" y="6629400"/>
            <a:ext cx="853276" cy="228600"/>
          </a:xfrm>
          <a:prstGeom prst="rect">
            <a:avLst/>
          </a:prstGeom>
          <a:ln>
            <a:noFill/>
          </a:ln>
        </p:spPr>
        <p:txBody>
          <a:bodyPr tIns="0" anchor="ctr"/>
          <a:lstStyle>
            <a:lvl1pPr>
              <a:defRPr sz="1600" b="0">
                <a:ln>
                  <a:noFill/>
                </a:ln>
                <a:solidFill>
                  <a:srgbClr val="7F7F7F"/>
                </a:solidFill>
              </a:defRPr>
            </a:lvl1pPr>
          </a:lstStyle>
          <a:p>
            <a:fld id="{F3FD439E-C94B-4359-9E1A-B5481578E2C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485" y="6267437"/>
            <a:ext cx="1447589" cy="57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3000000" y="1387267"/>
            <a:ext cx="8531600" cy="49964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0A0A"/>
                </a:solidFill>
              </a:defRPr>
            </a:lvl1pPr>
            <a:lvl2pPr>
              <a:defRPr>
                <a:solidFill>
                  <a:srgbClr val="0A0A0A"/>
                </a:solidFill>
              </a:defRPr>
            </a:lvl2pPr>
            <a:lvl3pPr>
              <a:defRPr>
                <a:solidFill>
                  <a:srgbClr val="0A0A0A"/>
                </a:solidFill>
              </a:defRPr>
            </a:lvl3pPr>
            <a:lvl4pPr>
              <a:defRPr>
                <a:solidFill>
                  <a:srgbClr val="0A0A0A"/>
                </a:solidFill>
              </a:defRPr>
            </a:lvl4pPr>
            <a:lvl5pPr>
              <a:defRPr>
                <a:solidFill>
                  <a:srgbClr val="0A0A0A"/>
                </a:solidFill>
              </a:defRPr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60400" y="1387267"/>
            <a:ext cx="2339600" cy="4996440"/>
          </a:xfrm>
          <a:prstGeom prst="rect">
            <a:avLst/>
          </a:prstGeom>
          <a:solidFill>
            <a:schemeClr val="accent1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10"/>
          </p:nvPr>
        </p:nvSpPr>
        <p:spPr>
          <a:xfrm>
            <a:off x="1184067" y="6629400"/>
            <a:ext cx="1815933" cy="228600"/>
          </a:xfrm>
          <a:prstGeom prst="rect">
            <a:avLst/>
          </a:prstGeom>
          <a:ln>
            <a:noFill/>
          </a:ln>
        </p:spPr>
        <p:txBody>
          <a:bodyPr tIns="0" anchor="ctr"/>
          <a:lstStyle>
            <a:lvl1pPr algn="r">
              <a:defRPr sz="1600" b="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/>
              <a:t>01.01.2018</a:t>
            </a:r>
            <a:endParaRPr lang="de-DE" dirty="0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00000" y="6629400"/>
            <a:ext cx="6870015" cy="228600"/>
          </a:xfrm>
          <a:prstGeom prst="rect">
            <a:avLst/>
          </a:prstGeom>
          <a:ln>
            <a:noFill/>
          </a:ln>
        </p:spPr>
        <p:txBody>
          <a:bodyPr tIns="0" anchor="ctr"/>
          <a:lstStyle>
            <a:lvl1pPr>
              <a:defRPr sz="1600" b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-1" y="6629400"/>
            <a:ext cx="853276" cy="228600"/>
          </a:xfrm>
          <a:prstGeom prst="rect">
            <a:avLst/>
          </a:prstGeom>
          <a:ln>
            <a:noFill/>
          </a:ln>
        </p:spPr>
        <p:txBody>
          <a:bodyPr tIns="0" anchor="ctr"/>
          <a:lstStyle>
            <a:lvl1pPr>
              <a:defRPr sz="1600" b="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F3FD439E-C94B-4359-9E1A-B5481578E2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60400" y="228600"/>
            <a:ext cx="9433363" cy="990600"/>
          </a:xfrm>
          <a:prstGeom prst="rect">
            <a:avLst/>
          </a:prstGeom>
        </p:spPr>
        <p:txBody>
          <a:bodyPr/>
          <a:lstStyle>
            <a:lvl1pPr>
              <a:defRPr sz="4000">
                <a:ln>
                  <a:noFill/>
                </a:ln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 dirty="0"/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6"/>
          <a:stretch/>
        </p:blipFill>
        <p:spPr bwMode="auto">
          <a:xfrm>
            <a:off x="10072742" y="342847"/>
            <a:ext cx="1515607" cy="73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28800" y="2743200"/>
            <a:ext cx="10160000" cy="278947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hteck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hteck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  <a:prstGeom prst="rect">
            <a:avLst/>
          </a:prstGeo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 dirty="0"/>
          </a:p>
        </p:txBody>
      </p:sp>
      <p:pic>
        <p:nvPicPr>
          <p:cNvPr id="17" name="Picture 2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485" y="6267437"/>
            <a:ext cx="1447589" cy="57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Datumsplatzhalter 11"/>
          <p:cNvSpPr>
            <a:spLocks noGrp="1"/>
          </p:cNvSpPr>
          <p:nvPr>
            <p:ph type="dt" sz="half" idx="10"/>
          </p:nvPr>
        </p:nvSpPr>
        <p:spPr>
          <a:xfrm>
            <a:off x="8432800" y="5674292"/>
            <a:ext cx="35560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01.01.2018</a:t>
            </a:r>
            <a:endParaRPr lang="de-DE" dirty="0"/>
          </a:p>
        </p:txBody>
      </p:sp>
      <p:sp>
        <p:nvSpPr>
          <p:cNvPr id="22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828800" y="5674098"/>
            <a:ext cx="65024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485" y="6267437"/>
            <a:ext cx="1447589" cy="57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60448" y="5486400"/>
            <a:ext cx="9826752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7F7F7F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8" name="Rechteck 7"/>
          <p:cNvSpPr/>
          <p:nvPr userDrawn="1"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hteck 8"/>
          <p:cNvSpPr/>
          <p:nvPr userDrawn="1"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hteck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0768" y="4667248"/>
            <a:ext cx="9806432" cy="709424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01.01.2018</a:t>
            </a:r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2060448" y="6248207"/>
            <a:ext cx="6169152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60448" y="0"/>
            <a:ext cx="10131552" cy="456895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3000000" y="6629400"/>
            <a:ext cx="6870016" cy="228600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hteck 7"/>
          <p:cNvSpPr/>
          <p:nvPr/>
        </p:nvSpPr>
        <p:spPr>
          <a:xfrm>
            <a:off x="0" y="6629400"/>
            <a:ext cx="3000000" cy="2286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3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  <p:sldLayoutId id="2147483677" r:id="rId16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390/foods9050665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86200" y="2060222"/>
            <a:ext cx="6590270" cy="3807178"/>
          </a:xfrm>
        </p:spPr>
        <p:txBody>
          <a:bodyPr/>
          <a:lstStyle/>
          <a:p>
            <a:r>
              <a:rPr lang="en-US" cap="none" dirty="0"/>
              <a:t>An Update on Sustainable Valorization of Coffee By-Products as Novel Foods within the European Union.</a:t>
            </a:r>
            <a:br>
              <a:rPr lang="en-US" cap="none" dirty="0"/>
            </a:br>
            <a:r>
              <a:rPr lang="en-US" sz="2800" b="1" cap="none" dirty="0"/>
              <a:t>Dr. Dirk W. Lachenmeier</a:t>
            </a:r>
            <a:endParaRPr lang="de-DE" sz="2800" b="1" i="1" cap="non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Foods 2021 – </a:t>
            </a:r>
          </a:p>
          <a:p>
            <a:r>
              <a:rPr lang="en-US" dirty="0"/>
              <a:t>Live Session - "Coffee By-products as Sustainable Novel Foods"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15.10.2021</a:t>
            </a:r>
          </a:p>
        </p:txBody>
      </p:sp>
      <p:pic>
        <p:nvPicPr>
          <p:cNvPr id="1030" name="Picture 6" descr="https://foods2021.sciforum.net/events_files/457/Banner2%20Foods%202021%20hero.jpg?16316252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057" y="162838"/>
            <a:ext cx="6132052" cy="24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753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224" y="0"/>
            <a:ext cx="9594421" cy="638764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156565" y="6311784"/>
            <a:ext cx="8956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https://eur-lex.europa.eu/legal-content/EN/TXT/PDF/?uri=CELEX:32020R0917&amp;from=DE</a:t>
            </a:r>
          </a:p>
        </p:txBody>
      </p:sp>
      <p:cxnSp>
        <p:nvCxnSpPr>
          <p:cNvPr id="8" name="Gerader Verbinder 7"/>
          <p:cNvCxnSpPr/>
          <p:nvPr/>
        </p:nvCxnSpPr>
        <p:spPr>
          <a:xfrm>
            <a:off x="1841792" y="1468339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 flipV="1">
            <a:off x="7906193" y="3258390"/>
            <a:ext cx="1734855" cy="6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4890679" y="1863224"/>
            <a:ext cx="6889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9858135" y="3646381"/>
            <a:ext cx="5887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>
            <a:off x="6416364" y="4669070"/>
            <a:ext cx="5887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6185773" y="4388060"/>
            <a:ext cx="5887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092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92128681"/>
              </p:ext>
            </p:extLst>
          </p:nvPr>
        </p:nvGraphicFramePr>
        <p:xfrm>
          <a:off x="263139" y="1045966"/>
          <a:ext cx="11676688" cy="5337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2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8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5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850"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By-product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Main 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Novel Food 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596"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Flowers (blossoms)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Beverages</a:t>
                      </a:r>
                      <a:r>
                        <a:rPr lang="en-GB" sz="1400" baseline="0" noProof="0" dirty="0"/>
                        <a:t> (tea): “</a:t>
                      </a:r>
                      <a:r>
                        <a:rPr lang="en-GB" sz="1400" baseline="0" noProof="0" dirty="0">
                          <a:solidFill>
                            <a:srgbClr val="FF0000"/>
                          </a:solidFill>
                        </a:rPr>
                        <a:t>coffee blossom tea</a:t>
                      </a:r>
                      <a:r>
                        <a:rPr lang="en-GB" sz="1400" baseline="0" noProof="0" dirty="0"/>
                        <a:t>”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Novel</a:t>
                      </a:r>
                      <a:r>
                        <a:rPr lang="en-GB" sz="1400" noProof="0" dirty="0"/>
                        <a:t>. Anecdotal evidence as </a:t>
                      </a:r>
                      <a:r>
                        <a:rPr lang="en-GB" sz="1400" baseline="0" noProof="0" dirty="0"/>
                        <a:t>a traditional food from third country. Needs approval procedure.</a:t>
                      </a:r>
                      <a:endParaRPr lang="en-GB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770978"/>
                  </a:ext>
                </a:extLst>
              </a:tr>
              <a:tr h="502596"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Leaves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/>
                        <a:t>Beverages</a:t>
                      </a:r>
                      <a:r>
                        <a:rPr lang="en-GB" sz="1400" baseline="0" noProof="0" dirty="0"/>
                        <a:t> (tea): “</a:t>
                      </a:r>
                      <a:r>
                        <a:rPr lang="en-GB" sz="1400" baseline="0" noProof="0" dirty="0">
                          <a:solidFill>
                            <a:srgbClr val="FF0000"/>
                          </a:solidFill>
                        </a:rPr>
                        <a:t>coffee leave tea</a:t>
                      </a:r>
                      <a:r>
                        <a:rPr lang="en-GB" sz="1400" baseline="0" noProof="0" dirty="0"/>
                        <a:t>”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Approved</a:t>
                      </a:r>
                      <a:r>
                        <a:rPr lang="en-GB" sz="1400" baseline="0" noProof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1400" baseline="0" noProof="0" dirty="0">
                          <a:solidFill>
                            <a:schemeClr val="tx1"/>
                          </a:solidFill>
                        </a:rPr>
                        <a:t>as </a:t>
                      </a:r>
                      <a:r>
                        <a:rPr lang="en-GB" sz="1400" baseline="0" noProof="0" dirty="0"/>
                        <a:t>traditional food from third country (herbal infusion).</a:t>
                      </a:r>
                      <a:endParaRPr lang="en-GB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629633"/>
                  </a:ext>
                </a:extLst>
              </a:tr>
              <a:tr h="5025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/>
                        <a:t>Coffee cherry materials (husks,</a:t>
                      </a:r>
                      <a:r>
                        <a:rPr lang="en-GB" sz="1400" baseline="0" noProof="0" dirty="0"/>
                        <a:t> c</a:t>
                      </a:r>
                      <a:r>
                        <a:rPr lang="en-GB" sz="1400" noProof="0" dirty="0"/>
                        <a:t>ascara, dried or fresh coffee cherries,</a:t>
                      </a:r>
                      <a:r>
                        <a:rPr lang="en-GB" sz="1400" baseline="0" noProof="0" dirty="0"/>
                        <a:t> mucilage or pulp)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Beverages (tea), spirits, </a:t>
                      </a:r>
                      <a:r>
                        <a:rPr lang="en-GB" sz="1400" noProof="0" dirty="0" err="1">
                          <a:solidFill>
                            <a:srgbClr val="FF0000"/>
                          </a:solidFill>
                        </a:rPr>
                        <a:t>qishr</a:t>
                      </a:r>
                      <a:r>
                        <a:rPr lang="en-GB" sz="1400" noProof="0" dirty="0"/>
                        <a:t> (mixture with spices)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Novel</a:t>
                      </a:r>
                      <a:r>
                        <a:rPr lang="en-GB" sz="1400" noProof="0" dirty="0"/>
                        <a:t>, two</a:t>
                      </a:r>
                      <a:r>
                        <a:rPr lang="en-GB" sz="1400" baseline="0" noProof="0" dirty="0"/>
                        <a:t> notifications submitted as traditional food from third country as well as one full application for further uses. EFSA opinions were positive for the notifications. </a:t>
                      </a:r>
                      <a:r>
                        <a:rPr kumimoji="0" lang="en-GB" sz="1400" kern="1200" noProof="0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EC implementing regulation is expected in 2021.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596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Green unroasted beans and infusion made of them (non selective water extraction)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Dietary</a:t>
                      </a:r>
                      <a:r>
                        <a:rPr lang="en-GB" sz="1400" baseline="0" noProof="0" dirty="0"/>
                        <a:t> supplement, beverages (tea): “</a:t>
                      </a:r>
                      <a:r>
                        <a:rPr lang="en-GB" sz="1400" baseline="0" noProof="0" dirty="0">
                          <a:solidFill>
                            <a:srgbClr val="FF0000"/>
                          </a:solidFill>
                        </a:rPr>
                        <a:t>white coffee</a:t>
                      </a:r>
                      <a:r>
                        <a:rPr lang="en-GB" sz="1400" baseline="0" noProof="0" dirty="0"/>
                        <a:t>”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aseline="0" noProof="0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Not novel</a:t>
                      </a:r>
                      <a:r>
                        <a:rPr lang="en-GB" sz="1400" baseline="0" noProof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1400" baseline="0" noProof="0" dirty="0"/>
                        <a:t>(see NF catalogue). Selective extracts could be novel.</a:t>
                      </a:r>
                      <a:endParaRPr lang="en-GB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6306"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Silver skin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Dietary</a:t>
                      </a:r>
                      <a:r>
                        <a:rPr lang="en-GB" sz="1400" baseline="0" noProof="0" dirty="0"/>
                        <a:t> fibre supplementation, vegan smoke flavourings, beverages (tea)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Unclear</a:t>
                      </a:r>
                      <a:r>
                        <a:rPr lang="en-GB" sz="1400" baseline="0" noProof="0" dirty="0"/>
                        <a:t> but indirect consumption before 1997. Consultation suggested.</a:t>
                      </a:r>
                      <a:endParaRPr lang="en-GB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808028"/>
                  </a:ext>
                </a:extLst>
              </a:tr>
              <a:tr h="676306"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Coffee grounds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/>
                        <a:t>Historical: adulteration of</a:t>
                      </a:r>
                      <a:r>
                        <a:rPr lang="en-GB" sz="1400" baseline="0" noProof="0" dirty="0"/>
                        <a:t> coffee; </a:t>
                      </a:r>
                      <a:r>
                        <a:rPr lang="en-GB" sz="1400" noProof="0" dirty="0"/>
                        <a:t>Flour for</a:t>
                      </a:r>
                      <a:r>
                        <a:rPr lang="en-GB" sz="1400" baseline="0" noProof="0" dirty="0"/>
                        <a:t> savoury and sweet recipes, bakery products, dietary fibre source, confectionary, snacks and ready-to-eat products</a:t>
                      </a:r>
                      <a:endParaRPr lang="en-GB" sz="1400" noProof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kern="1200" noProof="0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Not Novel </a:t>
                      </a:r>
                      <a:r>
                        <a:rPr kumimoji="0" lang="en-GB" sz="14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(spent coffee grounds, defatted spent coffee grounds and defatted unused coffee grounds)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6306"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Parchment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/>
                        <a:t>Food preservative,</a:t>
                      </a:r>
                      <a:r>
                        <a:rPr lang="en-GB" sz="1400" baseline="0" noProof="0" dirty="0"/>
                        <a:t> antioxidant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Novel</a:t>
                      </a:r>
                      <a:r>
                        <a:rPr lang="en-GB" sz="1400" noProof="0" dirty="0"/>
                        <a:t>, currently</a:t>
                      </a:r>
                      <a:r>
                        <a:rPr lang="en-GB" sz="1400" baseline="0" noProof="0" dirty="0"/>
                        <a:t> not approved. </a:t>
                      </a:r>
                      <a:r>
                        <a:rPr lang="en-GB" sz="1400" baseline="0" noProof="0" dirty="0">
                          <a:solidFill>
                            <a:srgbClr val="FF0000"/>
                          </a:solidFill>
                        </a:rPr>
                        <a:t>No application pending.</a:t>
                      </a:r>
                      <a:r>
                        <a:rPr lang="en-GB" sz="1400" baseline="0" noProof="0" dirty="0"/>
                        <a:t> Needs approval procedure.</a:t>
                      </a:r>
                      <a:endParaRPr lang="en-GB" sz="14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405220"/>
                  </a:ext>
                </a:extLst>
              </a:tr>
            </a:tbl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25885" y="67614"/>
            <a:ext cx="9720197" cy="660042"/>
          </a:xfrm>
        </p:spPr>
        <p:txBody>
          <a:bodyPr/>
          <a:lstStyle/>
          <a:p>
            <a:r>
              <a:rPr lang="de-DE" dirty="0"/>
              <a:t>Summary </a:t>
            </a:r>
            <a:r>
              <a:rPr lang="de-DE" dirty="0" err="1"/>
              <a:t>coffee</a:t>
            </a:r>
            <a:r>
              <a:rPr lang="de-DE" dirty="0"/>
              <a:t> </a:t>
            </a:r>
            <a:r>
              <a:rPr lang="de-DE" dirty="0" err="1"/>
              <a:t>by-products</a:t>
            </a:r>
            <a:r>
              <a:rPr lang="de-DE" dirty="0"/>
              <a:t> </a:t>
            </a:r>
            <a:r>
              <a:rPr lang="de-DE" dirty="0" err="1"/>
              <a:t>novel</a:t>
            </a:r>
            <a:r>
              <a:rPr lang="de-DE" dirty="0"/>
              <a:t> </a:t>
            </a:r>
            <a:r>
              <a:rPr lang="de-DE" dirty="0" err="1"/>
              <a:t>food</a:t>
            </a:r>
            <a:r>
              <a:rPr lang="de-DE" dirty="0"/>
              <a:t> </a:t>
            </a:r>
            <a:r>
              <a:rPr lang="de-DE" dirty="0" err="1"/>
              <a:t>status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4760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467067" y="1276167"/>
            <a:ext cx="11203045" cy="4980061"/>
          </a:xfrm>
        </p:spPr>
        <p:txBody>
          <a:bodyPr/>
          <a:lstStyle/>
          <a:p>
            <a:r>
              <a:rPr lang="en-GB" dirty="0"/>
              <a:t>The industry effort to approve coffee by-products is very </a:t>
            </a:r>
            <a:r>
              <a:rPr lang="en-GB" dirty="0" err="1"/>
              <a:t>incoordinated</a:t>
            </a:r>
            <a:r>
              <a:rPr lang="en-GB" dirty="0"/>
              <a:t> and potentially misaligned</a:t>
            </a:r>
          </a:p>
          <a:p>
            <a:r>
              <a:rPr lang="en-GB" dirty="0"/>
              <a:t>Suggestion for coffee by-product consortium to coordinate efforts</a:t>
            </a:r>
          </a:p>
          <a:p>
            <a:r>
              <a:rPr lang="en-GB" dirty="0"/>
              <a:t>Traditional uses in third countries should be further explored (e.g. indications of cherry spirit in Nepal as traditional artisanal beverage or coffee flower uses in sweets)</a:t>
            </a:r>
          </a:p>
          <a:p>
            <a:r>
              <a:rPr lang="en-GB" dirty="0"/>
              <a:t>Silver skin: consultation to determine novel food status suggested (in Germany at BVL) </a:t>
            </a:r>
          </a:p>
          <a:p>
            <a:r>
              <a:rPr lang="en-GB" dirty="0"/>
              <a:t>Food safety must always be ensured independent of novel food status! E.g., check for contaminants, mycotoxins, microbiology etc.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Next </a:t>
            </a:r>
            <a:r>
              <a:rPr lang="de-DE" dirty="0" err="1"/>
              <a:t>Steps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8247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Contact</a:t>
            </a:r>
            <a:r>
              <a:rPr lang="de-DE" dirty="0"/>
              <a:t>: Lachenmeier@web.de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interest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15.10.2021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01283" y="3507289"/>
            <a:ext cx="77033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Review </a:t>
            </a:r>
            <a:r>
              <a:rPr lang="de-DE" dirty="0" err="1"/>
              <a:t>paper</a:t>
            </a:r>
            <a:r>
              <a:rPr lang="de-DE" dirty="0"/>
              <a:t> (open </a:t>
            </a:r>
            <a:r>
              <a:rPr lang="de-DE" dirty="0" err="1"/>
              <a:t>access</a:t>
            </a:r>
            <a:r>
              <a:rPr lang="de-DE" dirty="0"/>
              <a:t>) on </a:t>
            </a:r>
            <a:r>
              <a:rPr lang="de-DE" dirty="0" err="1"/>
              <a:t>coffee</a:t>
            </a:r>
            <a:r>
              <a:rPr lang="de-DE" dirty="0"/>
              <a:t> </a:t>
            </a:r>
            <a:r>
              <a:rPr lang="de-DE" dirty="0" err="1"/>
              <a:t>by-products</a:t>
            </a:r>
            <a:r>
              <a:rPr lang="de-DE" dirty="0"/>
              <a:t>:</a:t>
            </a:r>
          </a:p>
          <a:p>
            <a:r>
              <a:rPr lang="de-DE" dirty="0"/>
              <a:t>Klingel et al.: A Review </a:t>
            </a:r>
            <a:r>
              <a:rPr lang="de-DE" dirty="0" err="1"/>
              <a:t>of</a:t>
            </a:r>
            <a:r>
              <a:rPr lang="de-DE" dirty="0"/>
              <a:t> Coffee </a:t>
            </a:r>
            <a:r>
              <a:rPr lang="de-DE" dirty="0" err="1"/>
              <a:t>By</a:t>
            </a:r>
            <a:r>
              <a:rPr lang="de-DE" dirty="0"/>
              <a:t>-Products </a:t>
            </a:r>
            <a:r>
              <a:rPr lang="de-DE" dirty="0" err="1"/>
              <a:t>Including</a:t>
            </a:r>
            <a:r>
              <a:rPr lang="de-DE" dirty="0"/>
              <a:t> </a:t>
            </a:r>
            <a:r>
              <a:rPr lang="de-DE" dirty="0" err="1"/>
              <a:t>Leaf</a:t>
            </a:r>
            <a:r>
              <a:rPr lang="de-DE" dirty="0"/>
              <a:t>, </a:t>
            </a:r>
            <a:r>
              <a:rPr lang="de-DE" dirty="0" err="1"/>
              <a:t>Flower</a:t>
            </a:r>
            <a:r>
              <a:rPr lang="de-DE" dirty="0"/>
              <a:t>, Cherry, </a:t>
            </a:r>
            <a:r>
              <a:rPr lang="de-DE" dirty="0" err="1"/>
              <a:t>Husk</a:t>
            </a:r>
            <a:r>
              <a:rPr lang="de-DE" dirty="0"/>
              <a:t>, </a:t>
            </a:r>
            <a:r>
              <a:rPr lang="de-DE" dirty="0" err="1"/>
              <a:t>Silver</a:t>
            </a:r>
            <a:r>
              <a:rPr lang="de-DE" dirty="0"/>
              <a:t> Skin,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Spent</a:t>
            </a:r>
            <a:r>
              <a:rPr lang="de-DE" dirty="0"/>
              <a:t> </a:t>
            </a:r>
            <a:r>
              <a:rPr lang="de-DE" dirty="0" err="1"/>
              <a:t>Grounds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Novel</a:t>
            </a:r>
            <a:r>
              <a:rPr lang="de-DE" dirty="0"/>
              <a:t> Foods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European Union. Foods 2020, 9, 665. </a:t>
            </a:r>
            <a:r>
              <a:rPr lang="de-DE" dirty="0">
                <a:hlinkClick r:id="rId2"/>
              </a:rPr>
              <a:t>https://doi.org/10.3390/foods9050665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thanks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</a:p>
          <a:p>
            <a:r>
              <a:rPr lang="de-DE" dirty="0" err="1"/>
              <a:t>Tábata</a:t>
            </a:r>
            <a:r>
              <a:rPr lang="de-DE" dirty="0"/>
              <a:t> Rajcic de Rezende, Bundesratsvertretung </a:t>
            </a:r>
            <a:r>
              <a:rPr lang="de-DE" dirty="0" err="1"/>
              <a:t>Novel</a:t>
            </a:r>
            <a:r>
              <a:rPr lang="de-DE" dirty="0"/>
              <a:t> Food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Picture </a:t>
            </a:r>
            <a:r>
              <a:rPr lang="de-DE" dirty="0" err="1"/>
              <a:t>sources</a:t>
            </a:r>
            <a:r>
              <a:rPr lang="de-DE" dirty="0"/>
              <a:t> (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otherwise</a:t>
            </a:r>
            <a:r>
              <a:rPr lang="de-DE" dirty="0"/>
              <a:t> </a:t>
            </a:r>
            <a:r>
              <a:rPr lang="de-DE" dirty="0" err="1"/>
              <a:t>stated</a:t>
            </a:r>
            <a:r>
              <a:rPr lang="de-DE" dirty="0"/>
              <a:t>): </a:t>
            </a:r>
            <a:r>
              <a:rPr lang="de-DE" dirty="0" err="1"/>
              <a:t>own</a:t>
            </a:r>
            <a:r>
              <a:rPr lang="de-DE" dirty="0"/>
              <a:t> </a:t>
            </a:r>
            <a:r>
              <a:rPr lang="de-DE" dirty="0" err="1"/>
              <a:t>pictures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990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1799573" y="1403647"/>
            <a:ext cx="8110602" cy="4980061"/>
          </a:xfrm>
        </p:spPr>
        <p:txBody>
          <a:bodyPr/>
          <a:lstStyle/>
          <a:p>
            <a:r>
              <a:rPr lang="en-GB" sz="2000" dirty="0"/>
              <a:t>Foods and/or food ingredients, which are:</a:t>
            </a:r>
          </a:p>
          <a:p>
            <a:endParaRPr lang="en-GB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Relatively new (&gt;1997) on the European market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Exotic origin or unusual composition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Produced by new or innovative technologies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Products without history as safe food for human consumption</a:t>
            </a:r>
          </a:p>
          <a:p>
            <a:pPr lvl="1"/>
            <a:endParaRPr lang="en-GB" sz="2000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Font typeface="Wingdings"/>
              <a:buChar char=""/>
            </a:pPr>
            <a:r>
              <a:rPr lang="en-GB" sz="2000" dirty="0"/>
              <a:t>Before placing on the market, these products need: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 an approval with safety assessment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000" dirty="0"/>
          </a:p>
          <a:p>
            <a:r>
              <a:rPr lang="en-GB" sz="2000" dirty="0"/>
              <a:t>In Germany: criminal offence to intentionally place non-approved novel foods on the market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862204" y="228600"/>
            <a:ext cx="7232119" cy="990600"/>
          </a:xfrm>
        </p:spPr>
        <p:txBody>
          <a:bodyPr/>
          <a:lstStyle/>
          <a:p>
            <a:r>
              <a:rPr lang="en-GB" dirty="0"/>
              <a:t>What are „Novel Foods“ in  the EU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627" y="1564202"/>
            <a:ext cx="2813590" cy="130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36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1862204" y="1403647"/>
            <a:ext cx="3711283" cy="4980061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/>
              <a:t>Regulation (EU) 2015/2283</a:t>
            </a:r>
          </a:p>
          <a:p>
            <a:pPr marL="0" indent="0">
              <a:buNone/>
            </a:pPr>
            <a:endParaRPr lang="de-DE" sz="2000" b="1" dirty="0"/>
          </a:p>
          <a:p>
            <a:r>
              <a:rPr lang="de-DE" sz="2000" dirty="0"/>
              <a:t>In </a:t>
            </a:r>
            <a:r>
              <a:rPr lang="de-DE" sz="2000" dirty="0" err="1"/>
              <a:t>force</a:t>
            </a:r>
            <a:r>
              <a:rPr lang="de-DE" sz="2000" dirty="0"/>
              <a:t> </a:t>
            </a:r>
            <a:r>
              <a:rPr lang="de-DE" sz="2000" dirty="0" err="1"/>
              <a:t>since</a:t>
            </a:r>
            <a:r>
              <a:rPr lang="de-DE" sz="2000" dirty="0"/>
              <a:t> 31.12.2015 </a:t>
            </a:r>
          </a:p>
          <a:p>
            <a:r>
              <a:rPr lang="de-DE" sz="2000" dirty="0" err="1"/>
              <a:t>Legally</a:t>
            </a:r>
            <a:r>
              <a:rPr lang="de-DE" sz="2000" dirty="0"/>
              <a:t> </a:t>
            </a:r>
            <a:r>
              <a:rPr lang="de-DE" sz="2000" dirty="0" err="1"/>
              <a:t>binding</a:t>
            </a:r>
            <a:r>
              <a:rPr lang="de-DE" sz="2000" dirty="0"/>
              <a:t> </a:t>
            </a:r>
            <a:r>
              <a:rPr lang="de-DE" sz="2000" dirty="0" err="1"/>
              <a:t>since</a:t>
            </a:r>
            <a:r>
              <a:rPr lang="de-DE" sz="2000" dirty="0"/>
              <a:t> 01.01.2018</a:t>
            </a:r>
          </a:p>
          <a:p>
            <a:r>
              <a:rPr lang="de-DE" sz="2000" dirty="0" err="1"/>
              <a:t>Several</a:t>
            </a:r>
            <a:r>
              <a:rPr lang="de-DE" sz="2000" dirty="0"/>
              <a:t> </a:t>
            </a:r>
            <a:r>
              <a:rPr lang="de-DE" sz="2000" dirty="0" err="1"/>
              <a:t>new</a:t>
            </a:r>
            <a:r>
              <a:rPr lang="de-DE" sz="2000" dirty="0"/>
              <a:t> </a:t>
            </a:r>
            <a:r>
              <a:rPr lang="de-DE" sz="2000" dirty="0" err="1"/>
              <a:t>implementing</a:t>
            </a:r>
            <a:r>
              <a:rPr lang="de-DE" sz="2000" dirty="0"/>
              <a:t> </a:t>
            </a:r>
            <a:r>
              <a:rPr lang="de-DE" sz="2000" dirty="0" err="1"/>
              <a:t>regulations</a:t>
            </a:r>
            <a:endParaRPr lang="de-DE" sz="200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Legal </a:t>
            </a:r>
            <a:r>
              <a:rPr lang="de-DE" dirty="0" err="1"/>
              <a:t>background</a:t>
            </a:r>
            <a:endParaRPr lang="de-DE" dirty="0"/>
          </a:p>
        </p:txBody>
      </p:sp>
      <p:pic>
        <p:nvPicPr>
          <p:cNvPr id="8" name="Picture 5" descr="C:\Users\RajcicdeRezendeT\AppData\Local\Microsoft\Windows\Temporary Internet Files\Content.IE5\EKYYFFB7\clause-192564_960_720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t="16980" r="6749" b="14249"/>
          <a:stretch/>
        </p:blipFill>
        <p:spPr bwMode="auto">
          <a:xfrm>
            <a:off x="7131628" y="134282"/>
            <a:ext cx="640773" cy="76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715" y="1264277"/>
            <a:ext cx="4888663" cy="415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5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1862203" y="1219201"/>
            <a:ext cx="8292230" cy="5164507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/>
              <a:t>Regulation (EU) 2015/2283</a:t>
            </a:r>
          </a:p>
          <a:p>
            <a:pPr marL="0" indent="0">
              <a:buNone/>
            </a:pPr>
            <a:endParaRPr lang="de-DE" sz="2000" b="1" dirty="0"/>
          </a:p>
          <a:p>
            <a:r>
              <a:rPr lang="de-DE" altLang="de-DE" sz="1800" dirty="0"/>
              <a:t>Definition - </a:t>
            </a:r>
            <a:r>
              <a:rPr lang="de-DE" altLang="de-DE" sz="1800" dirty="0" err="1"/>
              <a:t>Article</a:t>
            </a:r>
            <a:r>
              <a:rPr lang="de-DE" altLang="de-DE" sz="1800" dirty="0"/>
              <a:t> 3 Abs. 2 a) </a:t>
            </a:r>
          </a:p>
          <a:p>
            <a:pPr marL="0" indent="0" algn="ctr">
              <a:buNone/>
            </a:pPr>
            <a:r>
              <a:rPr lang="en-US" altLang="de-DE" sz="3200" dirty="0"/>
              <a:t>‘Novel Food’</a:t>
            </a:r>
          </a:p>
          <a:p>
            <a:pPr marL="0" indent="0" algn="ctr">
              <a:buNone/>
            </a:pPr>
            <a:r>
              <a:rPr lang="en-US" altLang="de-DE" sz="3200" dirty="0"/>
              <a:t> means any food that was not used for human consumption to a significant degree within the Union before </a:t>
            </a:r>
            <a:r>
              <a:rPr lang="en-US" altLang="de-DE" sz="3200" dirty="0">
                <a:solidFill>
                  <a:srgbClr val="FF0000"/>
                </a:solidFill>
              </a:rPr>
              <a:t>15 May 1997</a:t>
            </a:r>
            <a:r>
              <a:rPr lang="en-US" altLang="de-DE" sz="3200" dirty="0"/>
              <a:t>, irrespective of the dates of accession of Member States to the Union</a:t>
            </a:r>
            <a:endParaRPr lang="de-DE" altLang="de-DE" sz="320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Legal </a:t>
            </a:r>
            <a:r>
              <a:rPr lang="de-DE" dirty="0" err="1"/>
              <a:t>background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2741142" y="5467866"/>
            <a:ext cx="7006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Note: </a:t>
            </a:r>
            <a:r>
              <a:rPr lang="de-DE" dirty="0" err="1"/>
              <a:t>Industry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responsible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checking</a:t>
            </a:r>
            <a:r>
              <a:rPr lang="de-DE" dirty="0"/>
              <a:t> </a:t>
            </a:r>
            <a:r>
              <a:rPr lang="de-DE" dirty="0" err="1"/>
              <a:t>novel</a:t>
            </a:r>
            <a:r>
              <a:rPr lang="de-DE" dirty="0"/>
              <a:t> </a:t>
            </a:r>
            <a:r>
              <a:rPr lang="de-DE" dirty="0" err="1"/>
              <a:t>food</a:t>
            </a:r>
            <a:r>
              <a:rPr lang="de-DE" dirty="0"/>
              <a:t> </a:t>
            </a:r>
            <a:r>
              <a:rPr lang="de-DE" dirty="0" err="1"/>
              <a:t>status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placing</a:t>
            </a:r>
            <a:r>
              <a:rPr lang="de-DE" dirty="0"/>
              <a:t> </a:t>
            </a:r>
            <a:r>
              <a:rPr lang="de-DE" dirty="0" err="1"/>
              <a:t>products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1113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100" dirty="0"/>
              <a:t>ec.europa.eu/</a:t>
            </a:r>
            <a:r>
              <a:rPr lang="de-DE" sz="1100" dirty="0" err="1"/>
              <a:t>food</a:t>
            </a:r>
            <a:r>
              <a:rPr lang="de-DE" sz="1100" dirty="0"/>
              <a:t>/</a:t>
            </a:r>
            <a:r>
              <a:rPr lang="de-DE" sz="1100" dirty="0" err="1"/>
              <a:t>safety</a:t>
            </a:r>
            <a:r>
              <a:rPr lang="de-DE" sz="1100" dirty="0"/>
              <a:t>/</a:t>
            </a:r>
            <a:r>
              <a:rPr lang="de-DE" sz="1100" dirty="0" err="1"/>
              <a:t>novel_food</a:t>
            </a:r>
            <a:r>
              <a:rPr lang="de-DE" sz="1100" dirty="0"/>
              <a:t>/</a:t>
            </a:r>
            <a:r>
              <a:rPr lang="de-DE" sz="1100" dirty="0" err="1"/>
              <a:t>catalogue</a:t>
            </a:r>
            <a:r>
              <a:rPr lang="de-DE" sz="1100" dirty="0"/>
              <a:t>/</a:t>
            </a:r>
            <a:r>
              <a:rPr lang="de-DE" sz="1100" dirty="0" err="1"/>
              <a:t>search</a:t>
            </a:r>
            <a:r>
              <a:rPr lang="de-DE" sz="1100" dirty="0"/>
              <a:t>/</a:t>
            </a:r>
            <a:r>
              <a:rPr lang="de-DE" sz="1100" dirty="0" err="1"/>
              <a:t>public</a:t>
            </a:r>
            <a:r>
              <a:rPr lang="de-DE" sz="1100" dirty="0"/>
              <a:t>/</a:t>
            </a:r>
            <a:r>
              <a:rPr lang="de-DE" sz="1100" dirty="0" err="1"/>
              <a:t>index.cfm</a:t>
            </a:r>
            <a:endParaRPr lang="de-DE" sz="110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1862204" y="1219201"/>
            <a:ext cx="3100456" cy="5052811"/>
          </a:xfrm>
        </p:spPr>
        <p:txBody>
          <a:bodyPr/>
          <a:lstStyle/>
          <a:p>
            <a:pPr marL="0" indent="0">
              <a:buNone/>
            </a:pPr>
            <a:r>
              <a:rPr lang="de-DE" sz="2000" b="1" u="sng" dirty="0" err="1"/>
              <a:t>Novel</a:t>
            </a:r>
            <a:r>
              <a:rPr lang="de-DE" sz="2000" b="1" u="sng" dirty="0"/>
              <a:t> Food-Catalogue </a:t>
            </a:r>
            <a:r>
              <a:rPr lang="de-DE" sz="2000" b="1" u="sng" dirty="0" err="1"/>
              <a:t>of</a:t>
            </a:r>
            <a:r>
              <a:rPr lang="de-DE" sz="2000" b="1" u="sng" dirty="0"/>
              <a:t> EU </a:t>
            </a:r>
            <a:r>
              <a:rPr lang="de-DE" sz="2000" b="1" u="sng" dirty="0" err="1"/>
              <a:t>Commission</a:t>
            </a:r>
            <a:endParaRPr lang="de-DE" sz="2000" b="1" u="sng" dirty="0"/>
          </a:p>
          <a:p>
            <a:r>
              <a:rPr lang="en-GB" altLang="de-DE" sz="1800" dirty="0">
                <a:solidFill>
                  <a:schemeClr val="tx1"/>
                </a:solidFill>
              </a:rPr>
              <a:t>Harmonized (EU Commission and member states) information about the </a:t>
            </a:r>
            <a:r>
              <a:rPr lang="en-GB" altLang="de-DE" sz="1800" dirty="0">
                <a:solidFill>
                  <a:srgbClr val="FF0000"/>
                </a:solidFill>
              </a:rPr>
              <a:t>NF Status</a:t>
            </a:r>
            <a:r>
              <a:rPr lang="en-GB" altLang="de-DE" sz="1800" dirty="0">
                <a:solidFill>
                  <a:schemeClr val="tx1"/>
                </a:solidFill>
              </a:rPr>
              <a:t> of many foods</a:t>
            </a:r>
          </a:p>
          <a:p>
            <a:r>
              <a:rPr lang="en-GB" altLang="de-DE" sz="1800" dirty="0">
                <a:solidFill>
                  <a:schemeClr val="tx1"/>
                </a:solidFill>
              </a:rPr>
              <a:t>Non-exhaustive list</a:t>
            </a:r>
          </a:p>
          <a:p>
            <a:r>
              <a:rPr lang="en-GB" altLang="de-DE" sz="1800" dirty="0">
                <a:solidFill>
                  <a:schemeClr val="tx1"/>
                </a:solidFill>
              </a:rPr>
              <a:t>Orientation on whether a product will need an authorisation under the NF Regulation. </a:t>
            </a:r>
          </a:p>
          <a:p>
            <a:r>
              <a:rPr lang="en-GB" altLang="de-DE" sz="1800" dirty="0">
                <a:solidFill>
                  <a:schemeClr val="tx1"/>
                </a:solidFill>
              </a:rPr>
              <a:t>Constant updates based on new knowledge</a:t>
            </a:r>
          </a:p>
          <a:p>
            <a:r>
              <a:rPr lang="en-GB" altLang="de-DE" sz="1800" dirty="0">
                <a:solidFill>
                  <a:schemeClr val="tx1"/>
                </a:solidFill>
              </a:rPr>
              <a:t>EU countries may restrict the marketing of a product through specific legislation.</a:t>
            </a:r>
          </a:p>
          <a:p>
            <a:pPr marL="0" indent="0">
              <a:buNone/>
            </a:pPr>
            <a:endParaRPr lang="de-DE" altLang="de-DE" sz="2000" u="sng" dirty="0">
              <a:solidFill>
                <a:schemeClr val="tx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862204" y="228600"/>
            <a:ext cx="7232119" cy="990600"/>
          </a:xfrm>
        </p:spPr>
        <p:txBody>
          <a:bodyPr/>
          <a:lstStyle/>
          <a:p>
            <a:r>
              <a:rPr lang="de-DE" dirty="0"/>
              <a:t>Determination </a:t>
            </a:r>
            <a:r>
              <a:rPr lang="de-DE" dirty="0" err="1"/>
              <a:t>of</a:t>
            </a:r>
            <a:r>
              <a:rPr lang="de-DE" dirty="0"/>
              <a:t> NF-Status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9" t="39131" r="225" b="-130"/>
          <a:stretch/>
        </p:blipFill>
        <p:spPr bwMode="auto">
          <a:xfrm>
            <a:off x="4800481" y="1371600"/>
            <a:ext cx="5660288" cy="435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63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050" dirty="0"/>
              <a:t>Source: http://ipiff.org/wp-content/uploads/2018/06/ipiff_briefing_180525.pdf</a:t>
            </a:r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5860" y="143507"/>
            <a:ext cx="6995160" cy="615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9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Coffee </a:t>
            </a:r>
            <a:r>
              <a:rPr lang="de-DE" dirty="0" err="1"/>
              <a:t>leaves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970" y="2718491"/>
            <a:ext cx="5967972" cy="397616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5" t="90409" r="57854" b="3015"/>
          <a:stretch/>
        </p:blipFill>
        <p:spPr bwMode="auto">
          <a:xfrm>
            <a:off x="8853646" y="3000317"/>
            <a:ext cx="2205681" cy="197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34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681" y="132160"/>
            <a:ext cx="7818536" cy="6604139"/>
          </a:xfrm>
          <a:prstGeom prst="rect">
            <a:avLst/>
          </a:prstGeom>
        </p:spPr>
      </p:pic>
      <p:cxnSp>
        <p:nvCxnSpPr>
          <p:cNvPr id="7" name="Gerader Verbinder 6"/>
          <p:cNvCxnSpPr/>
          <p:nvPr/>
        </p:nvCxnSpPr>
        <p:spPr>
          <a:xfrm>
            <a:off x="2858023" y="6338170"/>
            <a:ext cx="26367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727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026" y="400834"/>
            <a:ext cx="9200975" cy="345092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156565" y="6311784"/>
            <a:ext cx="8956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https://eur-lex.europa.eu/legal-content/EN/TXT/PDF/?uri=CELEX:32020R0917&amp;from=DE</a:t>
            </a:r>
          </a:p>
        </p:txBody>
      </p:sp>
    </p:spTree>
    <p:extLst>
      <p:ext uri="{BB962C8B-B14F-4D97-AF65-F5344CB8AC3E}">
        <p14:creationId xmlns:p14="http://schemas.microsoft.com/office/powerpoint/2010/main" val="2712976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VUA Karlsruhe - Vortrag">
  <a:themeElements>
    <a:clrScheme name="CVUA KA">
      <a:dk1>
        <a:srgbClr val="0A0A0A"/>
      </a:dk1>
      <a:lt1>
        <a:sysClr val="window" lastClr="FFFFFF"/>
      </a:lt1>
      <a:dk2>
        <a:srgbClr val="7D7D7D"/>
      </a:dk2>
      <a:lt2>
        <a:srgbClr val="FFFFFF"/>
      </a:lt2>
      <a:accent1>
        <a:srgbClr val="0164A2"/>
      </a:accent1>
      <a:accent2>
        <a:srgbClr val="DA3333"/>
      </a:accent2>
      <a:accent3>
        <a:srgbClr val="C8C8C8"/>
      </a:accent3>
      <a:accent4>
        <a:srgbClr val="AAAAAA"/>
      </a:accent4>
      <a:accent5>
        <a:srgbClr val="505050"/>
      </a:accent5>
      <a:accent6>
        <a:srgbClr val="E7CFB7"/>
      </a:accent6>
      <a:hlink>
        <a:srgbClr val="0000FF"/>
      </a:hlink>
      <a:folHlink>
        <a:srgbClr val="660066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>
  <f:record ref="">
    <f:field ref="objname" par="" edit="true" text="Novel Food_Coffee Symposium 2020_Lachenmeier"/>
    <f:field ref="objsubject" par="" edit="true" text=""/>
    <f:field ref="objcreatedby" par="" text="Lachenmeier, Dirk, Dr."/>
    <f:field ref="objcreatedat" par="" text="10.02.2020 10:43:52"/>
    <f:field ref="objchangedby" par="" text="Rajcic de Rezende, Tabata"/>
    <f:field ref="objmodifiedat" par="" text="11.02.2020 10:31:10"/>
    <f:field ref="doc_FSCFOLIO_1_1001_FieldDocumentNumber" par="" text=""/>
    <f:field ref="doc_FSCFOLIO_1_1001_FieldSubject" par="" edit="true" text=""/>
    <f:field ref="FSCFOLIO_1_1001_FieldCurrentUser" par="" text="Dr. Dirk Lachenmeier"/>
    <f:field ref="CCAPRECONFIG_15_1001_Objektname" par="" edit="true" text="Novel Food_Coffee Symposium 2020_Lachenmeier"/>
    <f:field ref="DEPRECONFIG_15_1001_Objektname" par="" edit="true" text="Novel Food_Coffee Symposium 2020_Lachenmeier"/>
  </f:record>
  <f:display par="" text="...">
    <f:field ref="FSCFOLIO_1_1001_FieldCurrentUser" text="Aktueller Benutzer"/>
    <f:field ref="objsubject" text="Betreff (einzeilig)"/>
    <f:field ref="objcreatedat" text="Erzeugt am/um"/>
    <f:field ref="objcreatedby" text="Erzeugt von"/>
    <f:field ref="objmodifiedat" text="Letzte Änderung am/um"/>
    <f:field ref="objchangedby" text="Letzte Änderung von"/>
    <f:field ref="objname" text="Name"/>
    <f:field ref="CCAPRECONFIG_15_1001_Objektname" text="Objektname"/>
    <f:field ref="DEPRECONFIG_15_1001_Objektname" text="Objektname"/>
  </f:display>
  <f:display par="" text="Serienbrief">
    <f:field ref="doc_FSCFOLIO_1_1001_FieldSubject" text="Betreff"/>
    <f:field ref="doc_FSCFOLIO_1_1001_FieldDocumentNumber" text="Dokument Nummer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CVUA Karlsruhe - Vortrag</Template>
  <TotalTime>0</TotalTime>
  <Words>805</Words>
  <Application>Microsoft Office PowerPoint</Application>
  <PresentationFormat>Breitbild</PresentationFormat>
  <Paragraphs>85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Calibri</vt:lpstr>
      <vt:lpstr>Tw Cen MT</vt:lpstr>
      <vt:lpstr>Wingdings</vt:lpstr>
      <vt:lpstr>Wingdings 2</vt:lpstr>
      <vt:lpstr>CVUA Karlsruhe - Vortrag</vt:lpstr>
      <vt:lpstr>An Update on Sustainable Valorization of Coffee By-Products as Novel Foods within the European Union. Dr. Dirk W. Lachenmeier</vt:lpstr>
      <vt:lpstr>What are „Novel Foods“ in  the EU</vt:lpstr>
      <vt:lpstr>Legal background</vt:lpstr>
      <vt:lpstr>Legal background</vt:lpstr>
      <vt:lpstr>Determination of NF-Status</vt:lpstr>
      <vt:lpstr>PowerPoint-Präsentation</vt:lpstr>
      <vt:lpstr>Coffee leaves</vt:lpstr>
      <vt:lpstr>PowerPoint-Präsentation</vt:lpstr>
      <vt:lpstr>PowerPoint-Präsentation</vt:lpstr>
      <vt:lpstr>PowerPoint-Präsentation</vt:lpstr>
      <vt:lpstr>Summary coffee by-products novel food status</vt:lpstr>
      <vt:lpstr>Next Steps</vt:lpstr>
      <vt:lpstr>Thank you for your interest</vt:lpstr>
    </vt:vector>
  </TitlesOfParts>
  <Company>LGL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Lachenmeier, Dirk (CVUA-KA)</dc:creator>
  <cp:lastModifiedBy>Dirk Lachenmeier</cp:lastModifiedBy>
  <cp:revision>84</cp:revision>
  <cp:lastPrinted>2020-02-11T11:00:32Z</cp:lastPrinted>
  <dcterms:created xsi:type="dcterms:W3CDTF">2018-01-26T09:49:24Z</dcterms:created>
  <dcterms:modified xsi:type="dcterms:W3CDTF">2021-09-15T08:34:59Z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COOELAK@1.1001:Subject">
    <vt:lpwstr/>
  </property>
  <property fmtid="{D5CDD505-2E9C-101B-9397-08002B2CF9AE}" pid="3" name="FSC#COOELAK@1.1001:FileReference">
    <vt:lpwstr/>
  </property>
  <property fmtid="{D5CDD505-2E9C-101B-9397-08002B2CF9AE}" pid="4" name="FSC#COOELAK@1.1001:FileRefYear">
    <vt:lpwstr/>
  </property>
  <property fmtid="{D5CDD505-2E9C-101B-9397-08002B2CF9AE}" pid="5" name="FSC#COOELAK@1.1001:FileRefOrdinal">
    <vt:lpwstr/>
  </property>
  <property fmtid="{D5CDD505-2E9C-101B-9397-08002B2CF9AE}" pid="6" name="FSC#COOELAK@1.1001:FileRefOU">
    <vt:lpwstr/>
  </property>
  <property fmtid="{D5CDD505-2E9C-101B-9397-08002B2CF9AE}" pid="7" name="FSC#COOELAK@1.1001:Organization">
    <vt:lpwstr/>
  </property>
  <property fmtid="{D5CDD505-2E9C-101B-9397-08002B2CF9AE}" pid="8" name="FSC#COOELAK@1.1001:Owner">
    <vt:lpwstr>Lachenmeier, Dirk, Dr.</vt:lpwstr>
  </property>
  <property fmtid="{D5CDD505-2E9C-101B-9397-08002B2CF9AE}" pid="9" name="FSC#COOELAK@1.1001:OwnerExtension">
    <vt:lpwstr/>
  </property>
  <property fmtid="{D5CDD505-2E9C-101B-9397-08002B2CF9AE}" pid="10" name="FSC#COOELAK@1.1001:OwnerFaxExtension">
    <vt:lpwstr/>
  </property>
  <property fmtid="{D5CDD505-2E9C-101B-9397-08002B2CF9AE}" pid="11" name="FSC#COOELAK@1.1001:DispatchedBy">
    <vt:lpwstr/>
  </property>
  <property fmtid="{D5CDD505-2E9C-101B-9397-08002B2CF9AE}" pid="12" name="FSC#COOELAK@1.1001:DispatchedAt">
    <vt:lpwstr/>
  </property>
  <property fmtid="{D5CDD505-2E9C-101B-9397-08002B2CF9AE}" pid="13" name="FSC#COOELAK@1.1001:ApprovedBy">
    <vt:lpwstr/>
  </property>
  <property fmtid="{D5CDD505-2E9C-101B-9397-08002B2CF9AE}" pid="14" name="FSC#COOELAK@1.1001:ApprovedAt">
    <vt:lpwstr/>
  </property>
  <property fmtid="{D5CDD505-2E9C-101B-9397-08002B2CF9AE}" pid="15" name="FSC#COOELAK@1.1001:Department">
    <vt:lpwstr>Alle (Alle Benutzer)</vt:lpwstr>
  </property>
  <property fmtid="{D5CDD505-2E9C-101B-9397-08002B2CF9AE}" pid="16" name="FSC#COOELAK@1.1001:CreatedAt">
    <vt:lpwstr>10.02.2020</vt:lpwstr>
  </property>
  <property fmtid="{D5CDD505-2E9C-101B-9397-08002B2CF9AE}" pid="17" name="FSC#COOELAK@1.1001:OU">
    <vt:lpwstr>Abt5 (Abteilung5)</vt:lpwstr>
  </property>
  <property fmtid="{D5CDD505-2E9C-101B-9397-08002B2CF9AE}" pid="18" name="FSC#COOELAK@1.1001:Priority">
    <vt:lpwstr> ()</vt:lpwstr>
  </property>
  <property fmtid="{D5CDD505-2E9C-101B-9397-08002B2CF9AE}" pid="19" name="FSC#COOELAK@1.1001:ObjBarCode">
    <vt:lpwstr>*COO.1000.6802.2.1438011*</vt:lpwstr>
  </property>
  <property fmtid="{D5CDD505-2E9C-101B-9397-08002B2CF9AE}" pid="20" name="FSC#COOELAK@1.1001:RefBarCode">
    <vt:lpwstr/>
  </property>
  <property fmtid="{D5CDD505-2E9C-101B-9397-08002B2CF9AE}" pid="21" name="FSC#COOELAK@1.1001:FileRefBarCode">
    <vt:lpwstr>**</vt:lpwstr>
  </property>
  <property fmtid="{D5CDD505-2E9C-101B-9397-08002B2CF9AE}" pid="22" name="FSC#COOELAK@1.1001:ExternalRef">
    <vt:lpwstr/>
  </property>
  <property fmtid="{D5CDD505-2E9C-101B-9397-08002B2CF9AE}" pid="23" name="FSC#COOELAK@1.1001:IncomingNumber">
    <vt:lpwstr/>
  </property>
  <property fmtid="{D5CDD505-2E9C-101B-9397-08002B2CF9AE}" pid="24" name="FSC#COOELAK@1.1001:IncomingSubject">
    <vt:lpwstr/>
  </property>
  <property fmtid="{D5CDD505-2E9C-101B-9397-08002B2CF9AE}" pid="25" name="FSC#COOELAK@1.1001:ProcessResponsible">
    <vt:lpwstr/>
  </property>
  <property fmtid="{D5CDD505-2E9C-101B-9397-08002B2CF9AE}" pid="26" name="FSC#COOELAK@1.1001:ProcessResponsiblePhone">
    <vt:lpwstr/>
  </property>
  <property fmtid="{D5CDD505-2E9C-101B-9397-08002B2CF9AE}" pid="27" name="FSC#COOELAK@1.1001:ProcessResponsibleMail">
    <vt:lpwstr/>
  </property>
  <property fmtid="{D5CDD505-2E9C-101B-9397-08002B2CF9AE}" pid="28" name="FSC#COOELAK@1.1001:ProcessResponsibleFax">
    <vt:lpwstr/>
  </property>
  <property fmtid="{D5CDD505-2E9C-101B-9397-08002B2CF9AE}" pid="29" name="FSC#COOELAK@1.1001:ApproverFirstName">
    <vt:lpwstr/>
  </property>
  <property fmtid="{D5CDD505-2E9C-101B-9397-08002B2CF9AE}" pid="30" name="FSC#COOELAK@1.1001:ApproverSurName">
    <vt:lpwstr/>
  </property>
  <property fmtid="{D5CDD505-2E9C-101B-9397-08002B2CF9AE}" pid="31" name="FSC#COOELAK@1.1001:ApproverTitle">
    <vt:lpwstr/>
  </property>
  <property fmtid="{D5CDD505-2E9C-101B-9397-08002B2CF9AE}" pid="32" name="FSC#COOELAK@1.1001:ExternalDate">
    <vt:lpwstr/>
  </property>
  <property fmtid="{D5CDD505-2E9C-101B-9397-08002B2CF9AE}" pid="33" name="FSC#COOELAK@1.1001:SettlementApprovedAt">
    <vt:lpwstr/>
  </property>
  <property fmtid="{D5CDD505-2E9C-101B-9397-08002B2CF9AE}" pid="34" name="FSC#COOELAK@1.1001:BaseNumber">
    <vt:lpwstr/>
  </property>
  <property fmtid="{D5CDD505-2E9C-101B-9397-08002B2CF9AE}" pid="35" name="FSC#COOELAK@1.1001:CurrentUserRolePos">
    <vt:lpwstr>Leiter</vt:lpwstr>
  </property>
  <property fmtid="{D5CDD505-2E9C-101B-9397-08002B2CF9AE}" pid="36" name="FSC#COOELAK@1.1001:CurrentUserEmail">
    <vt:lpwstr/>
  </property>
  <property fmtid="{D5CDD505-2E9C-101B-9397-08002B2CF9AE}" pid="37" name="FSC#ELAKGOV@1.1001:PersonalSubjGender">
    <vt:lpwstr/>
  </property>
  <property fmtid="{D5CDD505-2E9C-101B-9397-08002B2CF9AE}" pid="38" name="FSC#ELAKGOV@1.1001:PersonalSubjFirstName">
    <vt:lpwstr/>
  </property>
  <property fmtid="{D5CDD505-2E9C-101B-9397-08002B2CF9AE}" pid="39" name="FSC#ELAKGOV@1.1001:PersonalSubjSurName">
    <vt:lpwstr/>
  </property>
  <property fmtid="{D5CDD505-2E9C-101B-9397-08002B2CF9AE}" pid="40" name="FSC#ELAKGOV@1.1001:PersonalSubjSalutation">
    <vt:lpwstr/>
  </property>
  <property fmtid="{D5CDD505-2E9C-101B-9397-08002B2CF9AE}" pid="41" name="FSC#ELAKGOV@1.1001:PersonalSubjAddress">
    <vt:lpwstr/>
  </property>
  <property fmtid="{D5CDD505-2E9C-101B-9397-08002B2CF9AE}" pid="42" name="FSC#ATSTATECFG@1.1001:Office">
    <vt:lpwstr/>
  </property>
  <property fmtid="{D5CDD505-2E9C-101B-9397-08002B2CF9AE}" pid="43" name="FSC#ATSTATECFG@1.1001:Agent">
    <vt:lpwstr/>
  </property>
  <property fmtid="{D5CDD505-2E9C-101B-9397-08002B2CF9AE}" pid="44" name="FSC#ATSTATECFG@1.1001:AgentPhone">
    <vt:lpwstr/>
  </property>
  <property fmtid="{D5CDD505-2E9C-101B-9397-08002B2CF9AE}" pid="45" name="FSC#ATSTATECFG@1.1001:DepartmentFax">
    <vt:lpwstr/>
  </property>
  <property fmtid="{D5CDD505-2E9C-101B-9397-08002B2CF9AE}" pid="46" name="FSC#ATSTATECFG@1.1001:DepartmentEmail">
    <vt:lpwstr/>
  </property>
  <property fmtid="{D5CDD505-2E9C-101B-9397-08002B2CF9AE}" pid="47" name="FSC#ATSTATECFG@1.1001:SubfileDate">
    <vt:lpwstr/>
  </property>
  <property fmtid="{D5CDD505-2E9C-101B-9397-08002B2CF9AE}" pid="48" name="FSC#ATSTATECFG@1.1001:SubfileSubject">
    <vt:lpwstr/>
  </property>
  <property fmtid="{D5CDD505-2E9C-101B-9397-08002B2CF9AE}" pid="49" name="FSC#ATSTATECFG@1.1001:DepartmentZipCode">
    <vt:lpwstr/>
  </property>
  <property fmtid="{D5CDD505-2E9C-101B-9397-08002B2CF9AE}" pid="50" name="FSC#ATSTATECFG@1.1001:DepartmentCountry">
    <vt:lpwstr/>
  </property>
  <property fmtid="{D5CDD505-2E9C-101B-9397-08002B2CF9AE}" pid="51" name="FSC#ATSTATECFG@1.1001:DepartmentCity">
    <vt:lpwstr/>
  </property>
  <property fmtid="{D5CDD505-2E9C-101B-9397-08002B2CF9AE}" pid="52" name="FSC#ATSTATECFG@1.1001:DepartmentStreet">
    <vt:lpwstr/>
  </property>
  <property fmtid="{D5CDD505-2E9C-101B-9397-08002B2CF9AE}" pid="53" name="FSC#ATSTATECFG@1.1001:DepartmentDVR">
    <vt:lpwstr/>
  </property>
  <property fmtid="{D5CDD505-2E9C-101B-9397-08002B2CF9AE}" pid="54" name="FSC#ATSTATECFG@1.1001:DepartmentUID">
    <vt:lpwstr/>
  </property>
  <property fmtid="{D5CDD505-2E9C-101B-9397-08002B2CF9AE}" pid="55" name="FSC#ATSTATECFG@1.1001:SubfileReference">
    <vt:lpwstr/>
  </property>
  <property fmtid="{D5CDD505-2E9C-101B-9397-08002B2CF9AE}" pid="56" name="FSC#ATSTATECFG@1.1001:Clause">
    <vt:lpwstr/>
  </property>
  <property fmtid="{D5CDD505-2E9C-101B-9397-08002B2CF9AE}" pid="57" name="FSC#ATSTATECFG@1.1001:ApprovedSignature">
    <vt:lpwstr/>
  </property>
  <property fmtid="{D5CDD505-2E9C-101B-9397-08002B2CF9AE}" pid="58" name="FSC#ATSTATECFG@1.1001:BankAccount">
    <vt:lpwstr/>
  </property>
  <property fmtid="{D5CDD505-2E9C-101B-9397-08002B2CF9AE}" pid="59" name="FSC#ATSTATECFG@1.1001:BankAccountOwner">
    <vt:lpwstr/>
  </property>
  <property fmtid="{D5CDD505-2E9C-101B-9397-08002B2CF9AE}" pid="60" name="FSC#ATSTATECFG@1.1001:BankInstitute">
    <vt:lpwstr/>
  </property>
  <property fmtid="{D5CDD505-2E9C-101B-9397-08002B2CF9AE}" pid="61" name="FSC#ATSTATECFG@1.1001:BankAccountID">
    <vt:lpwstr/>
  </property>
  <property fmtid="{D5CDD505-2E9C-101B-9397-08002B2CF9AE}" pid="62" name="FSC#ATSTATECFG@1.1001:BankAccountIBAN">
    <vt:lpwstr/>
  </property>
  <property fmtid="{D5CDD505-2E9C-101B-9397-08002B2CF9AE}" pid="63" name="FSC#ATSTATECFG@1.1001:BankAccountBIC">
    <vt:lpwstr/>
  </property>
  <property fmtid="{D5CDD505-2E9C-101B-9397-08002B2CF9AE}" pid="64" name="FSC#ATSTATECFG@1.1001:BankName">
    <vt:lpwstr/>
  </property>
  <property fmtid="{D5CDD505-2E9C-101B-9397-08002B2CF9AE}" pid="65" name="FSC#FSCGOVDE@1.1001:FileRefOUEmail">
    <vt:lpwstr/>
  </property>
  <property fmtid="{D5CDD505-2E9C-101B-9397-08002B2CF9AE}" pid="66" name="FSC#FSCGOVDE@1.1001:ProcedureReference">
    <vt:lpwstr/>
  </property>
  <property fmtid="{D5CDD505-2E9C-101B-9397-08002B2CF9AE}" pid="67" name="FSC#FSCGOVDE@1.1001:FileSubject">
    <vt:lpwstr/>
  </property>
  <property fmtid="{D5CDD505-2E9C-101B-9397-08002B2CF9AE}" pid="68" name="FSC#FSCGOVDE@1.1001:ProcedureSubject">
    <vt:lpwstr/>
  </property>
  <property fmtid="{D5CDD505-2E9C-101B-9397-08002B2CF9AE}" pid="69" name="FSC#FSCGOVDE@1.1001:SignFinalVersionBy">
    <vt:lpwstr/>
  </property>
  <property fmtid="{D5CDD505-2E9C-101B-9397-08002B2CF9AE}" pid="70" name="FSC#FSCGOVDE@1.1001:SignFinalVersionAt">
    <vt:lpwstr/>
  </property>
  <property fmtid="{D5CDD505-2E9C-101B-9397-08002B2CF9AE}" pid="71" name="FSC#FSCGOVDE@1.1001:ProcedureRefBarCode">
    <vt:lpwstr/>
  </property>
  <property fmtid="{D5CDD505-2E9C-101B-9397-08002B2CF9AE}" pid="72" name="FSC#FSCGOVDE@1.1001:FileAddSubj">
    <vt:lpwstr/>
  </property>
  <property fmtid="{D5CDD505-2E9C-101B-9397-08002B2CF9AE}" pid="73" name="FSC#FSCGOVDE@1.1001:DocumentSubj">
    <vt:lpwstr/>
  </property>
  <property fmtid="{D5CDD505-2E9C-101B-9397-08002B2CF9AE}" pid="74" name="FSC#FSCGOVDE@1.1001:FileRel">
    <vt:lpwstr/>
  </property>
  <property fmtid="{D5CDD505-2E9C-101B-9397-08002B2CF9AE}" pid="75" name="FSC#COOSYSTEM@1.1:Container">
    <vt:lpwstr>COO.1000.6802.2.1438011</vt:lpwstr>
  </property>
  <property fmtid="{D5CDD505-2E9C-101B-9397-08002B2CF9AE}" pid="76" name="FSC#DGOFFLINE@101.500:ContainerClass">
    <vt:lpwstr>COOMSOFFICE@1.1:PowerPointObject</vt:lpwstr>
  </property>
  <property fmtid="{D5CDD505-2E9C-101B-9397-08002B2CF9AE}" pid="77" name="FSC#DGOFFLINE@101.500:LastModified">
    <vt:lpwstr>11.02.2020 10:31:10</vt:lpwstr>
  </property>
  <property fmtid="{D5CDD505-2E9C-101B-9397-08002B2CF9AE}" pid="78" name="FSC#DGOFFLINE@101.500:Bemerkung">
    <vt:lpwstr/>
  </property>
  <property fmtid="{D5CDD505-2E9C-101B-9397-08002B2CF9AE}" pid="79" name="FSC#DGOFFLINE@101.500:Veraenderung">
    <vt:lpwstr/>
  </property>
  <property fmtid="{D5CDD505-2E9C-101B-9397-08002B2CF9AE}" pid="80" name="FSC#FSCFOLIO@1.1001:docpropproject">
    <vt:lpwstr/>
  </property>
</Properties>
</file>