
<file path=[Content_Types].xml><?xml version="1.0" encoding="utf-8"?>
<Types xmlns="http://schemas.openxmlformats.org/package/2006/content-types">
  <Default Extension="jpeg" ContentType="image/jpe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3" Type="http://schemas.microsoft.com/office/2007/relationships/hdphoto" Target="../media/image3.wdp"/><Relationship Id="rId2" Type="http://schemas.openxmlformats.org/officeDocument/2006/relationships/image" Target="../media/image2.png"/><Relationship Id="rId15" Type="http://schemas.openxmlformats.org/officeDocument/2006/relationships/slideLayout" Target="../slideLayouts/slideLayout1.xml"/><Relationship Id="rId14" Type="http://schemas.openxmlformats.org/officeDocument/2006/relationships/image" Target="../media/image14.png"/><Relationship Id="rId13" Type="http://schemas.openxmlformats.org/officeDocument/2006/relationships/image" Target="../media/image13.png"/><Relationship Id="rId12" Type="http://schemas.openxmlformats.org/officeDocument/2006/relationships/image" Target="../media/image12.png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3" name="文本框 122"/>
          <p:cNvSpPr txBox="1"/>
          <p:nvPr/>
        </p:nvSpPr>
        <p:spPr>
          <a:xfrm>
            <a:off x="9194165" y="3295650"/>
            <a:ext cx="270319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200" b="1">
                <a:solidFill>
                  <a:srgbClr val="FF0000"/>
                </a:solidFill>
                <a:latin typeface="Arial Bold" panose="020B0604020202090204" charset="0"/>
                <a:cs typeface="Arial Bold" panose="020B0604020202090204" charset="0"/>
              </a:rPr>
              <a:t>Electrostatic </a:t>
            </a:r>
            <a:r>
              <a:rPr lang="en-US" altLang="zh-CN" sz="1200" b="1">
                <a:solidFill>
                  <a:srgbClr val="FF0000"/>
                </a:solidFill>
                <a:latin typeface="Arial Bold" panose="020B0604020202090204" charset="0"/>
                <a:cs typeface="Arial Bold" panose="020B0604020202090204" charset="0"/>
                <a:sym typeface="+mn-ea"/>
              </a:rPr>
              <a:t>interactions</a:t>
            </a:r>
            <a:endParaRPr lang="en-US" altLang="zh-CN" sz="1200" b="1">
              <a:solidFill>
                <a:srgbClr val="FF0000"/>
              </a:solidFill>
              <a:latin typeface="Arial Bold" panose="020B0604020202090204" charset="0"/>
              <a:cs typeface="Arial Bold" panose="020B0604020202090204" charset="0"/>
              <a:sym typeface="+mn-ea"/>
            </a:endParaRPr>
          </a:p>
          <a:p>
            <a:r>
              <a:rPr lang="en-US" altLang="zh-CN" sz="1200" b="1">
                <a:solidFill>
                  <a:srgbClr val="FF0000"/>
                </a:solidFill>
                <a:latin typeface="Arial Bold" panose="020B0604020202090204" charset="0"/>
                <a:cs typeface="Arial Bold" panose="020B0604020202090204" charset="0"/>
              </a:rPr>
              <a:t>Hydrophobic interactions</a:t>
            </a:r>
            <a:r>
              <a:rPr lang="en-US" altLang="zh-CN" sz="1200" b="1">
                <a:latin typeface="Arial Bold" panose="020B0604020202090204" charset="0"/>
                <a:cs typeface="Arial Bold" panose="020B0604020202090204" charset="0"/>
              </a:rPr>
              <a:t> </a:t>
            </a:r>
            <a:endParaRPr lang="en-US" altLang="zh-CN" sz="1200" b="1">
              <a:latin typeface="Arial Bold" panose="020B0604020202090204" charset="0"/>
              <a:cs typeface="Arial Bold" panose="020B0604020202090204" charset="0"/>
            </a:endParaRPr>
          </a:p>
          <a:p>
            <a:r>
              <a:rPr lang="en-US" altLang="zh-CN" sz="1200" b="1">
                <a:solidFill>
                  <a:srgbClr val="0000FF"/>
                </a:solidFill>
                <a:latin typeface="Arial Bold" panose="020B0604020202090204" charset="0"/>
                <a:cs typeface="Arial Bold" panose="020B0604020202090204" charset="0"/>
              </a:rPr>
              <a:t>Hydrogen bonds</a:t>
            </a:r>
            <a:endParaRPr lang="en-US" altLang="zh-CN" sz="1200" b="1">
              <a:solidFill>
                <a:srgbClr val="0000FF"/>
              </a:solidFill>
              <a:latin typeface="Arial Bold" panose="020B0604020202090204" charset="0"/>
              <a:cs typeface="Arial Bold" panose="020B060402020209020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805045" y="1575435"/>
            <a:ext cx="1774190" cy="245110"/>
          </a:xfrm>
          <a:prstGeom prst="rect">
            <a:avLst/>
          </a:prstGeom>
        </p:spPr>
        <p:txBody>
          <a:bodyPr wrap="square">
            <a:spAutoFit/>
          </a:bodyPr>
          <a:p>
            <a:pPr algn="l"/>
            <a:r>
              <a:rPr lang="en-US" altLang="zh-CN" sz="1000" b="1" dirty="0" smtClean="0">
                <a:latin typeface="Arial Bold" panose="020B0604020202090204" charset="0"/>
                <a:ea typeface="微软雅黑" charset="0"/>
                <a:cs typeface="Arial Bold" panose="020B0604020202090204" charset="0"/>
                <a:sym typeface="+mn-ea"/>
              </a:rPr>
              <a:t>Konjac gum(KGM)</a:t>
            </a:r>
            <a:endParaRPr lang="en-US" altLang="zh-CN" sz="1000" b="1" dirty="0" smtClean="0">
              <a:latin typeface="Arial Bold" panose="020B0604020202090204" charset="0"/>
              <a:ea typeface="微软雅黑" charset="0"/>
              <a:cs typeface="Arial Bold" panose="020B0604020202090204" charset="0"/>
              <a:sym typeface="+mn-ea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-128905" y="1588135"/>
            <a:ext cx="2364105" cy="306705"/>
          </a:xfrm>
          <a:prstGeom prst="rect">
            <a:avLst/>
          </a:prstGeom>
        </p:spPr>
        <p:txBody>
          <a:bodyPr wrap="square">
            <a:spAutoFit/>
          </a:bodyPr>
          <a:p>
            <a:pPr algn="ctr"/>
            <a:r>
              <a:rPr lang="en-US" altLang="zh-CN" sz="1400" b="1" dirty="0" smtClean="0">
                <a:latin typeface="Arial Bold" panose="020B0604020202090204" charset="0"/>
                <a:ea typeface="微软雅黑" charset="0"/>
                <a:cs typeface="Arial Bold" panose="020B0604020202090204" charset="0"/>
              </a:rPr>
              <a:t>Scallop </a:t>
            </a:r>
            <a:r>
              <a:rPr lang="en-US" altLang="zh-CN" sz="1400" b="1" dirty="0">
                <a:latin typeface="Arial Bold" panose="020B0604020202090204" charset="0"/>
                <a:ea typeface="微软雅黑" charset="0"/>
                <a:cs typeface="Arial Bold" panose="020B0604020202090204" charset="0"/>
              </a:rPr>
              <a:t>male gonads</a:t>
            </a:r>
            <a:endParaRPr lang="en-US" altLang="zh-CN" sz="1400" b="1" dirty="0">
              <a:latin typeface="Arial Bold" panose="020B0604020202090204" charset="0"/>
              <a:ea typeface="微软雅黑" charset="0"/>
              <a:cs typeface="Arial Bold" panose="020B0604020202090204" charset="0"/>
            </a:endParaRPr>
          </a:p>
        </p:txBody>
      </p:sp>
      <p:sp>
        <p:nvSpPr>
          <p:cNvPr id="60" name="椭圆 59"/>
          <p:cNvSpPr/>
          <p:nvPr/>
        </p:nvSpPr>
        <p:spPr>
          <a:xfrm>
            <a:off x="2084705" y="407670"/>
            <a:ext cx="876300" cy="4870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p>
            <a:pPr algn="ctr"/>
            <a:r>
              <a:rPr lang="en-US" altLang="zh-CN" sz="1400" b="1" kern="0" dirty="0">
                <a:latin typeface="微软雅黑" charset="0"/>
                <a:ea typeface="微软雅黑" charset="0"/>
                <a:cs typeface="Arial Bold" panose="020B0604020202090204" charset="0"/>
              </a:rPr>
              <a:t>trypsin</a:t>
            </a:r>
            <a:endParaRPr lang="en-US" altLang="zh-CN" sz="1400" b="1" kern="0" dirty="0">
              <a:latin typeface="微软雅黑" charset="0"/>
              <a:ea typeface="微软雅黑" charset="0"/>
              <a:cs typeface="Arial Bold" panose="020B060402020209020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957830" y="1558925"/>
            <a:ext cx="2010410" cy="737235"/>
          </a:xfrm>
          <a:prstGeom prst="rect">
            <a:avLst/>
          </a:prstGeom>
        </p:spPr>
        <p:txBody>
          <a:bodyPr wrap="square">
            <a:spAutoFit/>
          </a:bodyPr>
          <a:p>
            <a:pPr algn="ctr"/>
            <a:r>
              <a:rPr lang="en-US" altLang="zh-CN" sz="1400" b="1" dirty="0">
                <a:latin typeface="Arial Bold" panose="020B0604020202090204" charset="0"/>
                <a:ea typeface="微软雅黑" charset="0"/>
                <a:cs typeface="Arial Bold" panose="020B0604020202090204" charset="0"/>
              </a:rPr>
              <a:t>Scallop male </a:t>
            </a:r>
            <a:endParaRPr lang="en-US" altLang="zh-CN" sz="1400" b="1" dirty="0">
              <a:latin typeface="Arial Bold" panose="020B0604020202090204" charset="0"/>
              <a:ea typeface="微软雅黑" charset="0"/>
              <a:cs typeface="Arial Bold" panose="020B0604020202090204" charset="0"/>
            </a:endParaRPr>
          </a:p>
          <a:p>
            <a:pPr algn="ctr"/>
            <a:r>
              <a:rPr lang="en-US" altLang="zh-CN" sz="1400" b="1" dirty="0" smtClean="0">
                <a:latin typeface="Arial Bold" panose="020B0604020202090204" charset="0"/>
                <a:ea typeface="微软雅黑" charset="0"/>
                <a:cs typeface="Arial Bold" panose="020B0604020202090204" charset="0"/>
              </a:rPr>
              <a:t>gonad hydrolysates</a:t>
            </a:r>
            <a:endParaRPr lang="en-US" altLang="zh-CN" sz="1400" b="1" dirty="0" smtClean="0">
              <a:latin typeface="Arial Bold" panose="020B0604020202090204" charset="0"/>
              <a:ea typeface="微软雅黑" charset="0"/>
              <a:cs typeface="Arial Bold" panose="020B0604020202090204" charset="0"/>
            </a:endParaRPr>
          </a:p>
          <a:p>
            <a:pPr algn="ctr"/>
            <a:r>
              <a:rPr lang="en-US" altLang="zh-CN" sz="1400" b="1" dirty="0" smtClean="0">
                <a:latin typeface="Arial Bold" panose="020B0604020202090204" charset="0"/>
                <a:ea typeface="微软雅黑" charset="0"/>
                <a:cs typeface="Arial Bold" panose="020B0604020202090204" charset="0"/>
              </a:rPr>
              <a:t>(SMGHs)</a:t>
            </a:r>
            <a:endParaRPr lang="en-US" altLang="zh-CN" sz="1400" b="1" dirty="0" smtClean="0">
              <a:latin typeface="Arial Bold" panose="020B0604020202090204" charset="0"/>
              <a:ea typeface="微软雅黑" charset="0"/>
              <a:cs typeface="Arial Bold" panose="020B0604020202090204" charset="0"/>
            </a:endParaRPr>
          </a:p>
        </p:txBody>
      </p:sp>
      <p:sp>
        <p:nvSpPr>
          <p:cNvPr id="73" name="矩形 72"/>
          <p:cNvSpPr/>
          <p:nvPr/>
        </p:nvSpPr>
        <p:spPr>
          <a:xfrm>
            <a:off x="4805045" y="680085"/>
            <a:ext cx="1774825" cy="245110"/>
          </a:xfrm>
          <a:prstGeom prst="rect">
            <a:avLst/>
          </a:prstGeom>
        </p:spPr>
        <p:txBody>
          <a:bodyPr wrap="square">
            <a:spAutoFit/>
          </a:bodyPr>
          <a:p>
            <a:pPr algn="l"/>
            <a:r>
              <a:rPr lang="en-US" altLang="zh-CN" sz="1000" b="1" dirty="0" smtClean="0">
                <a:latin typeface="Arial Bold" panose="020B0604020202090204" charset="0"/>
                <a:ea typeface="微软雅黑" charset="0"/>
                <a:cs typeface="Arial Bold" panose="020B0604020202090204" charset="0"/>
                <a:sym typeface="+mn-ea"/>
              </a:rPr>
              <a:t>Kappa-carrageenan(KC)</a:t>
            </a:r>
            <a:endParaRPr lang="en-US" altLang="zh-CN" sz="1000" b="1" dirty="0" smtClean="0">
              <a:latin typeface="Arial Bold" panose="020B0604020202090204" charset="0"/>
              <a:ea typeface="微软雅黑" charset="0"/>
              <a:cs typeface="Arial Bold" panose="020B0604020202090204" charset="0"/>
              <a:sym typeface="+mn-ea"/>
            </a:endParaRPr>
          </a:p>
        </p:txBody>
      </p:sp>
      <p:pic>
        <p:nvPicPr>
          <p:cNvPr id="7" name="Picture 2" descr="C:\Users\Windows\Documents\Tencent Files\1070378773\FileRecv\IMG_20180403_094644.jpg"/>
          <p:cNvPicPr>
            <a:picLocks noChangeAspect="1" noChangeArrowheads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4" t="31662" r="3409" b="19646"/>
          <a:stretch>
            <a:fillRect/>
          </a:stretch>
        </p:blipFill>
        <p:spPr bwMode="auto">
          <a:xfrm>
            <a:off x="286385" y="501015"/>
            <a:ext cx="1505585" cy="108712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右箭头 8"/>
          <p:cNvSpPr/>
          <p:nvPr/>
        </p:nvSpPr>
        <p:spPr>
          <a:xfrm>
            <a:off x="2008505" y="901065"/>
            <a:ext cx="1116330" cy="370205"/>
          </a:xfrm>
          <a:prstGeom prst="rightArrow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77" name="Picture 53" descr="C:\Users\Windows\Documents\Tencent Files\1070378773\Image\C2C\3EF5EF2B1C0660E00B9D0A0A916D1075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327" t="34679" r="26125" b="13803"/>
          <a:stretch>
            <a:fillRect/>
          </a:stretch>
        </p:blipFill>
        <p:spPr bwMode="auto">
          <a:xfrm>
            <a:off x="3404870" y="625475"/>
            <a:ext cx="1116330" cy="921385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右箭头 16"/>
          <p:cNvSpPr/>
          <p:nvPr/>
        </p:nvSpPr>
        <p:spPr>
          <a:xfrm>
            <a:off x="4839970" y="859790"/>
            <a:ext cx="1116330" cy="370205"/>
          </a:xfrm>
          <a:prstGeom prst="rightArrow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8" name="图片 17" descr="KC"/>
          <p:cNvPicPr>
            <a:picLocks noChangeAspect="1"/>
          </p:cNvPicPr>
          <p:nvPr/>
        </p:nvPicPr>
        <p:blipFill>
          <a:blip r:embed="rId4"/>
          <a:srcRect l="52273" t="35634" r="25997" b="37032"/>
          <a:stretch>
            <a:fillRect/>
          </a:stretch>
        </p:blipFill>
        <p:spPr>
          <a:xfrm>
            <a:off x="5190490" y="299720"/>
            <a:ext cx="415925" cy="392430"/>
          </a:xfrm>
          <a:prstGeom prst="ellipse">
            <a:avLst/>
          </a:prstGeom>
        </p:spPr>
      </p:pic>
      <p:pic>
        <p:nvPicPr>
          <p:cNvPr id="21" name="图片 20" descr="KGM"/>
          <p:cNvPicPr/>
          <p:nvPr/>
        </p:nvPicPr>
        <p:blipFill>
          <a:blip r:embed="rId5"/>
          <a:srcRect l="58062" t="40062" r="18529" b="29708"/>
          <a:stretch>
            <a:fillRect/>
          </a:stretch>
        </p:blipFill>
        <p:spPr>
          <a:xfrm>
            <a:off x="5226050" y="1183640"/>
            <a:ext cx="417600" cy="392400"/>
          </a:xfrm>
          <a:prstGeom prst="ellipse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70320" y="360680"/>
            <a:ext cx="3990340" cy="1485900"/>
          </a:xfrm>
          <a:prstGeom prst="rect">
            <a:avLst/>
          </a:prstGeom>
        </p:spPr>
      </p:pic>
      <p:sp>
        <p:nvSpPr>
          <p:cNvPr id="28" name="矩形 27"/>
          <p:cNvSpPr/>
          <p:nvPr/>
        </p:nvSpPr>
        <p:spPr>
          <a:xfrm>
            <a:off x="6362065" y="1116965"/>
            <a:ext cx="949960" cy="721995"/>
          </a:xfrm>
          <a:prstGeom prst="rect">
            <a:avLst/>
          </a:prstGeom>
          <a:solidFill>
            <a:srgbClr val="000000">
              <a:alpha val="0"/>
            </a:srgb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8315960" y="1116965"/>
            <a:ext cx="949960" cy="721995"/>
          </a:xfrm>
          <a:prstGeom prst="rect">
            <a:avLst/>
          </a:prstGeom>
          <a:solidFill>
            <a:srgbClr val="000000">
              <a:alpha val="0"/>
            </a:srgb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9274175" y="1116965"/>
            <a:ext cx="949960" cy="721995"/>
          </a:xfrm>
          <a:prstGeom prst="rect">
            <a:avLst/>
          </a:prstGeom>
          <a:solidFill>
            <a:srgbClr val="000000">
              <a:alpha val="0"/>
            </a:srgb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3" name="右弧形箭头 42"/>
          <p:cNvSpPr/>
          <p:nvPr/>
        </p:nvSpPr>
        <p:spPr>
          <a:xfrm>
            <a:off x="10360660" y="1546860"/>
            <a:ext cx="875665" cy="3718560"/>
          </a:xfrm>
          <a:prstGeom prst="curvedLeftArrow">
            <a:avLst/>
          </a:prstGeom>
          <a:gradFill rotWithShape="0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56" name="组合 55"/>
          <p:cNvGrpSpPr/>
          <p:nvPr/>
        </p:nvGrpSpPr>
        <p:grpSpPr>
          <a:xfrm>
            <a:off x="11096625" y="2533650"/>
            <a:ext cx="973455" cy="1120140"/>
            <a:chOff x="14729" y="4532"/>
            <a:chExt cx="1533" cy="1764"/>
          </a:xfrm>
        </p:grpSpPr>
        <p:grpSp>
          <p:nvGrpSpPr>
            <p:cNvPr id="46" name="组合 45"/>
            <p:cNvGrpSpPr/>
            <p:nvPr/>
          </p:nvGrpSpPr>
          <p:grpSpPr>
            <a:xfrm>
              <a:off x="15467" y="4533"/>
              <a:ext cx="772" cy="783"/>
              <a:chOff x="15467" y="4537"/>
              <a:chExt cx="772" cy="783"/>
            </a:xfrm>
          </p:grpSpPr>
          <p:sp>
            <p:nvSpPr>
              <p:cNvPr id="39" name="椭圆 38"/>
              <p:cNvSpPr/>
              <p:nvPr/>
            </p:nvSpPr>
            <p:spPr>
              <a:xfrm>
                <a:off x="15626" y="4537"/>
                <a:ext cx="454" cy="454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41" name="文本框 40"/>
              <p:cNvSpPr txBox="1"/>
              <p:nvPr/>
            </p:nvSpPr>
            <p:spPr>
              <a:xfrm>
                <a:off x="15467" y="4934"/>
                <a:ext cx="772" cy="3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ctr"/>
                <a:r>
                  <a:rPr lang="en-US" altLang="zh-CN" sz="1000" b="1">
                    <a:solidFill>
                      <a:srgbClr val="0000FF"/>
                    </a:solidFill>
                    <a:latin typeface="Arial Bold" panose="020B0604020202090204" charset="0"/>
                    <a:cs typeface="Arial Bold" panose="020B0604020202090204" charset="0"/>
                  </a:rPr>
                  <a:t>Urea</a:t>
                </a:r>
                <a:endParaRPr lang="en-US" altLang="zh-CN" sz="1000" b="1">
                  <a:solidFill>
                    <a:srgbClr val="0000FF"/>
                  </a:solidFill>
                  <a:latin typeface="Arial Bold" panose="020B0604020202090204" charset="0"/>
                  <a:cs typeface="Arial Bold" panose="020B0604020202090204" charset="0"/>
                </a:endParaRPr>
              </a:p>
            </p:txBody>
          </p:sp>
        </p:grpSp>
        <p:grpSp>
          <p:nvGrpSpPr>
            <p:cNvPr id="47" name="组合 46"/>
            <p:cNvGrpSpPr/>
            <p:nvPr/>
          </p:nvGrpSpPr>
          <p:grpSpPr>
            <a:xfrm>
              <a:off x="14729" y="4532"/>
              <a:ext cx="979" cy="1025"/>
              <a:chOff x="15382" y="4537"/>
              <a:chExt cx="979" cy="1025"/>
            </a:xfrm>
          </p:grpSpPr>
          <p:sp>
            <p:nvSpPr>
              <p:cNvPr id="48" name="椭圆 47"/>
              <p:cNvSpPr/>
              <p:nvPr/>
            </p:nvSpPr>
            <p:spPr>
              <a:xfrm>
                <a:off x="15626" y="4537"/>
                <a:ext cx="454" cy="454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49" name="文本框 48"/>
              <p:cNvSpPr txBox="1"/>
              <p:nvPr/>
            </p:nvSpPr>
            <p:spPr>
              <a:xfrm>
                <a:off x="15382" y="4934"/>
                <a:ext cx="979" cy="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ctr"/>
                <a:r>
                  <a:rPr lang="en-US" altLang="zh-CN" sz="1000" b="1">
                    <a:solidFill>
                      <a:srgbClr val="00B050"/>
                    </a:solidFill>
                    <a:latin typeface="Arial Bold" panose="020B0604020202090204" charset="0"/>
                    <a:cs typeface="Arial Bold" panose="020B0604020202090204" charset="0"/>
                  </a:rPr>
                  <a:t>NaCl</a:t>
                </a:r>
                <a:endParaRPr lang="en-US" altLang="zh-CN" sz="1000" b="1">
                  <a:solidFill>
                    <a:srgbClr val="00B050"/>
                  </a:solidFill>
                  <a:latin typeface="Arial Bold" panose="020B0604020202090204" charset="0"/>
                  <a:cs typeface="Arial Bold" panose="020B0604020202090204" charset="0"/>
                </a:endParaRPr>
              </a:p>
              <a:p>
                <a:pPr algn="ctr"/>
                <a:endParaRPr lang="en-US" altLang="zh-CN" sz="1000" b="1">
                  <a:solidFill>
                    <a:srgbClr val="00B050"/>
                  </a:solidFill>
                  <a:latin typeface="Arial Bold" panose="020B0604020202090204" charset="0"/>
                  <a:cs typeface="Arial Bold" panose="020B0604020202090204" charset="0"/>
                </a:endParaRPr>
              </a:p>
            </p:txBody>
          </p:sp>
        </p:grpSp>
        <p:grpSp>
          <p:nvGrpSpPr>
            <p:cNvPr id="50" name="组合 49"/>
            <p:cNvGrpSpPr/>
            <p:nvPr/>
          </p:nvGrpSpPr>
          <p:grpSpPr>
            <a:xfrm>
              <a:off x="15490" y="5273"/>
              <a:ext cx="772" cy="783"/>
              <a:chOff x="15479" y="4537"/>
              <a:chExt cx="772" cy="783"/>
            </a:xfrm>
          </p:grpSpPr>
          <p:sp>
            <p:nvSpPr>
              <p:cNvPr id="51" name="椭圆 50"/>
              <p:cNvSpPr/>
              <p:nvPr/>
            </p:nvSpPr>
            <p:spPr>
              <a:xfrm>
                <a:off x="15626" y="4537"/>
                <a:ext cx="454" cy="454"/>
              </a:xfrm>
              <a:prstGeom prst="ellipse">
                <a:avLst/>
              </a:prstGeom>
              <a:solidFill>
                <a:srgbClr val="FFCC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52" name="文本框 51"/>
              <p:cNvSpPr txBox="1"/>
              <p:nvPr/>
            </p:nvSpPr>
            <p:spPr>
              <a:xfrm>
                <a:off x="15479" y="4934"/>
                <a:ext cx="772" cy="3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ctr"/>
                <a:r>
                  <a:rPr lang="en-US" altLang="zh-CN" sz="1000" b="1">
                    <a:solidFill>
                      <a:srgbClr val="FFCC00"/>
                    </a:solidFill>
                    <a:latin typeface="Arial Bold" panose="020B0604020202090204" charset="0"/>
                    <a:cs typeface="Arial Bold" panose="020B0604020202090204" charset="0"/>
                  </a:rPr>
                  <a:t>SDS</a:t>
                </a:r>
                <a:endParaRPr lang="en-US" altLang="zh-CN" sz="1000" b="1">
                  <a:solidFill>
                    <a:srgbClr val="FFCC00"/>
                  </a:solidFill>
                  <a:latin typeface="Arial Bold" panose="020B0604020202090204" charset="0"/>
                  <a:cs typeface="Arial Bold" panose="020B0604020202090204" charset="0"/>
                </a:endParaRPr>
              </a:p>
            </p:txBody>
          </p:sp>
        </p:grpSp>
        <p:grpSp>
          <p:nvGrpSpPr>
            <p:cNvPr id="53" name="组合 52"/>
            <p:cNvGrpSpPr/>
            <p:nvPr/>
          </p:nvGrpSpPr>
          <p:grpSpPr>
            <a:xfrm>
              <a:off x="14740" y="5272"/>
              <a:ext cx="979" cy="1025"/>
              <a:chOff x="15382" y="4537"/>
              <a:chExt cx="979" cy="1025"/>
            </a:xfrm>
          </p:grpSpPr>
          <p:sp>
            <p:nvSpPr>
              <p:cNvPr id="54" name="椭圆 53"/>
              <p:cNvSpPr/>
              <p:nvPr/>
            </p:nvSpPr>
            <p:spPr>
              <a:xfrm>
                <a:off x="15626" y="4537"/>
                <a:ext cx="454" cy="454"/>
              </a:xfrm>
              <a:prstGeom prst="ellipse">
                <a:avLst/>
              </a:prstGeom>
              <a:solidFill>
                <a:srgbClr val="FF66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55" name="文本框 54"/>
              <p:cNvSpPr txBox="1"/>
              <p:nvPr/>
            </p:nvSpPr>
            <p:spPr>
              <a:xfrm>
                <a:off x="15382" y="4934"/>
                <a:ext cx="979" cy="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ctr"/>
                <a:r>
                  <a:rPr lang="en-US" altLang="zh-CN" sz="1000" b="1">
                    <a:solidFill>
                      <a:srgbClr val="FF6600"/>
                    </a:solidFill>
                    <a:latin typeface="Arial Bold" panose="020B0604020202090204" charset="0"/>
                    <a:cs typeface="Arial Bold" panose="020B0604020202090204" charset="0"/>
                  </a:rPr>
                  <a:t>GuHCl</a:t>
                </a:r>
                <a:endParaRPr lang="en-US" altLang="zh-CN" sz="1000" b="1">
                  <a:solidFill>
                    <a:srgbClr val="00B050"/>
                  </a:solidFill>
                  <a:latin typeface="Arial Bold" panose="020B0604020202090204" charset="0"/>
                  <a:cs typeface="Arial Bold" panose="020B0604020202090204" charset="0"/>
                </a:endParaRPr>
              </a:p>
              <a:p>
                <a:pPr algn="ctr"/>
                <a:endParaRPr lang="en-US" altLang="zh-CN" sz="1000" b="1">
                  <a:solidFill>
                    <a:srgbClr val="00B050"/>
                  </a:solidFill>
                  <a:latin typeface="Arial Bold" panose="020B0604020202090204" charset="0"/>
                  <a:cs typeface="Arial Bold" panose="020B0604020202090204" charset="0"/>
                </a:endParaRPr>
              </a:p>
            </p:txBody>
          </p:sp>
        </p:grpSp>
      </p:grpSp>
      <p:sp>
        <p:nvSpPr>
          <p:cNvPr id="63" name="右箭头 62"/>
          <p:cNvSpPr/>
          <p:nvPr/>
        </p:nvSpPr>
        <p:spPr>
          <a:xfrm rot="5400000">
            <a:off x="5384165" y="2080895"/>
            <a:ext cx="321945" cy="425450"/>
          </a:xfrm>
          <a:prstGeom prst="rightArrow">
            <a:avLst/>
          </a:prstGeom>
          <a:gradFill>
            <a:gsLst>
              <a:gs pos="19000">
                <a:srgbClr val="FFB9B9"/>
              </a:gs>
              <a:gs pos="64000">
                <a:srgbClr val="FF8F8E"/>
              </a:gs>
              <a:gs pos="44000">
                <a:srgbClr val="FE9E9F"/>
              </a:gs>
              <a:gs pos="84000">
                <a:srgbClr val="FF7373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65" name="图片 64"/>
          <p:cNvPicPr/>
          <p:nvPr/>
        </p:nvPicPr>
        <p:blipFill>
          <a:blip r:embed="rId7"/>
          <a:stretch>
            <a:fillRect/>
          </a:stretch>
        </p:blipFill>
        <p:spPr>
          <a:xfrm>
            <a:off x="3074670" y="2811145"/>
            <a:ext cx="3060000" cy="2340000"/>
          </a:xfrm>
          <a:prstGeom prst="rect">
            <a:avLst/>
          </a:prstGeom>
        </p:spPr>
      </p:pic>
      <p:pic>
        <p:nvPicPr>
          <p:cNvPr id="67" name="图片 66"/>
          <p:cNvPicPr/>
          <p:nvPr/>
        </p:nvPicPr>
        <p:blipFill>
          <a:blip r:embed="rId8"/>
          <a:stretch>
            <a:fillRect/>
          </a:stretch>
        </p:blipFill>
        <p:spPr>
          <a:xfrm>
            <a:off x="6205855" y="2664460"/>
            <a:ext cx="3060000" cy="2340000"/>
          </a:xfrm>
          <a:prstGeom prst="rect">
            <a:avLst/>
          </a:prstGeom>
        </p:spPr>
      </p:pic>
      <p:pic>
        <p:nvPicPr>
          <p:cNvPr id="69" name="图片 68"/>
          <p:cNvPicPr/>
          <p:nvPr/>
        </p:nvPicPr>
        <p:blipFill>
          <a:blip r:embed="rId9"/>
          <a:stretch>
            <a:fillRect/>
          </a:stretch>
        </p:blipFill>
        <p:spPr>
          <a:xfrm>
            <a:off x="107950" y="2697480"/>
            <a:ext cx="3060000" cy="2340000"/>
          </a:xfrm>
          <a:prstGeom prst="rect">
            <a:avLst/>
          </a:prstGeom>
        </p:spPr>
      </p:pic>
      <p:grpSp>
        <p:nvGrpSpPr>
          <p:cNvPr id="72" name="组合 71"/>
          <p:cNvGrpSpPr/>
          <p:nvPr/>
        </p:nvGrpSpPr>
        <p:grpSpPr>
          <a:xfrm>
            <a:off x="-144145" y="2407920"/>
            <a:ext cx="2179320" cy="275590"/>
            <a:chOff x="1639" y="3463"/>
            <a:chExt cx="3432" cy="434"/>
          </a:xfrm>
        </p:grpSpPr>
        <p:sp>
          <p:nvSpPr>
            <p:cNvPr id="71" name="矩形 70"/>
            <p:cNvSpPr/>
            <p:nvPr/>
          </p:nvSpPr>
          <p:spPr>
            <a:xfrm>
              <a:off x="2046" y="3510"/>
              <a:ext cx="2612" cy="385"/>
            </a:xfrm>
            <a:prstGeom prst="rect">
              <a:avLst/>
            </a:prstGeom>
            <a:solidFill>
              <a:srgbClr val="00B0F0"/>
            </a:solidFill>
            <a:ln w="19050"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000">
                <a:latin typeface="Arial Regular" panose="020B0604020202090204" charset="0"/>
                <a:cs typeface="Arial Regular" panose="020B0604020202090204" charset="0"/>
              </a:endParaRPr>
            </a:p>
          </p:txBody>
        </p:sp>
        <p:sp>
          <p:nvSpPr>
            <p:cNvPr id="70" name="文本框 69"/>
            <p:cNvSpPr txBox="1"/>
            <p:nvPr/>
          </p:nvSpPr>
          <p:spPr>
            <a:xfrm>
              <a:off x="1639" y="3463"/>
              <a:ext cx="3432" cy="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sz="1200" b="1">
                  <a:solidFill>
                    <a:schemeClr val="bg1"/>
                  </a:solidFill>
                  <a:latin typeface="Arial Bold" panose="020B0604020202090204" charset="0"/>
                  <a:cs typeface="Arial Bold" panose="020B0604020202090204" charset="0"/>
                </a:rPr>
                <a:t>Rheology-Frequency</a:t>
              </a:r>
              <a:endParaRPr lang="en-US" altLang="zh-CN" sz="1200" b="1">
                <a:solidFill>
                  <a:schemeClr val="bg1"/>
                </a:solidFill>
                <a:latin typeface="Arial Bold" panose="020B0604020202090204" charset="0"/>
                <a:cs typeface="Arial Bold" panose="020B0604020202090204" charset="0"/>
              </a:endParaRPr>
            </a:p>
          </p:txBody>
        </p:sp>
      </p:grpSp>
      <p:grpSp>
        <p:nvGrpSpPr>
          <p:cNvPr id="74" name="组合 73"/>
          <p:cNvGrpSpPr/>
          <p:nvPr/>
        </p:nvGrpSpPr>
        <p:grpSpPr>
          <a:xfrm>
            <a:off x="3023235" y="2414905"/>
            <a:ext cx="2179320" cy="275590"/>
            <a:chOff x="1639" y="3463"/>
            <a:chExt cx="3432" cy="434"/>
          </a:xfrm>
        </p:grpSpPr>
        <p:sp>
          <p:nvSpPr>
            <p:cNvPr id="75" name="矩形 74"/>
            <p:cNvSpPr/>
            <p:nvPr/>
          </p:nvSpPr>
          <p:spPr>
            <a:xfrm>
              <a:off x="2046" y="3510"/>
              <a:ext cx="2612" cy="385"/>
            </a:xfrm>
            <a:prstGeom prst="rect">
              <a:avLst/>
            </a:prstGeom>
            <a:solidFill>
              <a:srgbClr val="00B0F0"/>
            </a:solidFill>
            <a:ln w="19050"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000">
                <a:latin typeface="Arial Regular" panose="020B0604020202090204" charset="0"/>
                <a:cs typeface="Arial Regular" panose="020B0604020202090204" charset="0"/>
              </a:endParaRPr>
            </a:p>
          </p:txBody>
        </p:sp>
        <p:sp>
          <p:nvSpPr>
            <p:cNvPr id="76" name="文本框 75"/>
            <p:cNvSpPr txBox="1"/>
            <p:nvPr/>
          </p:nvSpPr>
          <p:spPr>
            <a:xfrm>
              <a:off x="1639" y="3463"/>
              <a:ext cx="3432" cy="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sz="1200" b="1">
                  <a:solidFill>
                    <a:schemeClr val="bg1"/>
                  </a:solidFill>
                  <a:latin typeface="Arial Bold" panose="020B0604020202090204" charset="0"/>
                  <a:cs typeface="Arial Bold" panose="020B0604020202090204" charset="0"/>
                </a:rPr>
                <a:t>Rheology-Tempreture</a:t>
              </a:r>
              <a:endParaRPr lang="en-US" altLang="zh-CN" sz="1200" b="1">
                <a:solidFill>
                  <a:schemeClr val="bg1"/>
                </a:solidFill>
                <a:latin typeface="Arial Bold" panose="020B0604020202090204" charset="0"/>
                <a:cs typeface="Arial Bold" panose="020B0604020202090204" charset="0"/>
              </a:endParaRPr>
            </a:p>
          </p:txBody>
        </p:sp>
      </p:grpSp>
      <p:grpSp>
        <p:nvGrpSpPr>
          <p:cNvPr id="78" name="组合 77"/>
          <p:cNvGrpSpPr/>
          <p:nvPr/>
        </p:nvGrpSpPr>
        <p:grpSpPr>
          <a:xfrm>
            <a:off x="5589905" y="2433955"/>
            <a:ext cx="1169670" cy="275590"/>
            <a:chOff x="1679" y="3491"/>
            <a:chExt cx="1842" cy="434"/>
          </a:xfrm>
        </p:grpSpPr>
        <p:sp>
          <p:nvSpPr>
            <p:cNvPr id="79" name="矩形 78"/>
            <p:cNvSpPr/>
            <p:nvPr/>
          </p:nvSpPr>
          <p:spPr>
            <a:xfrm>
              <a:off x="2046" y="3511"/>
              <a:ext cx="1104" cy="384"/>
            </a:xfrm>
            <a:prstGeom prst="rect">
              <a:avLst/>
            </a:prstGeom>
            <a:solidFill>
              <a:srgbClr val="00B0F0"/>
            </a:solidFill>
            <a:ln w="19050"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000">
                <a:latin typeface="Arial Regular" panose="020B0604020202090204" charset="0"/>
                <a:cs typeface="Arial Regular" panose="020B0604020202090204" charset="0"/>
              </a:endParaRPr>
            </a:p>
          </p:txBody>
        </p:sp>
        <p:sp>
          <p:nvSpPr>
            <p:cNvPr id="80" name="文本框 79"/>
            <p:cNvSpPr txBox="1"/>
            <p:nvPr/>
          </p:nvSpPr>
          <p:spPr>
            <a:xfrm>
              <a:off x="1679" y="3491"/>
              <a:ext cx="1842" cy="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sz="1200" b="1">
                  <a:solidFill>
                    <a:schemeClr val="bg1"/>
                  </a:solidFill>
                  <a:latin typeface="Arial Bold" panose="020B0604020202090204" charset="0"/>
                  <a:cs typeface="Arial Bold" panose="020B0604020202090204" charset="0"/>
                </a:rPr>
                <a:t>FTIR</a:t>
              </a:r>
              <a:endParaRPr lang="en-US" altLang="zh-CN" sz="1200" b="1">
                <a:solidFill>
                  <a:schemeClr val="bg1"/>
                </a:solidFill>
                <a:latin typeface="Arial Bold" panose="020B0604020202090204" charset="0"/>
                <a:cs typeface="Arial Bold" panose="020B0604020202090204" charset="0"/>
              </a:endParaRPr>
            </a:p>
          </p:txBody>
        </p:sp>
      </p:grpSp>
      <p:sp>
        <p:nvSpPr>
          <p:cNvPr id="84" name="右箭头 83"/>
          <p:cNvSpPr/>
          <p:nvPr/>
        </p:nvSpPr>
        <p:spPr>
          <a:xfrm rot="5400000">
            <a:off x="5399405" y="4438650"/>
            <a:ext cx="321945" cy="425450"/>
          </a:xfrm>
          <a:prstGeom prst="rightArrow">
            <a:avLst/>
          </a:prstGeom>
          <a:gradFill>
            <a:gsLst>
              <a:gs pos="19000">
                <a:srgbClr val="FFB9B9"/>
              </a:gs>
              <a:gs pos="64000">
                <a:srgbClr val="FF8F8E"/>
              </a:gs>
              <a:gs pos="44000">
                <a:srgbClr val="FE9E9F"/>
              </a:gs>
              <a:gs pos="84000">
                <a:srgbClr val="FF7373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85" name="图片 8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6520" y="5521325"/>
            <a:ext cx="2927985" cy="1087120"/>
          </a:xfrm>
          <a:prstGeom prst="rect">
            <a:avLst/>
          </a:prstGeom>
        </p:spPr>
      </p:pic>
      <p:grpSp>
        <p:nvGrpSpPr>
          <p:cNvPr id="88" name="组合 87"/>
          <p:cNvGrpSpPr/>
          <p:nvPr/>
        </p:nvGrpSpPr>
        <p:grpSpPr>
          <a:xfrm>
            <a:off x="-226695" y="4980305"/>
            <a:ext cx="1658620" cy="288925"/>
            <a:chOff x="1544" y="3442"/>
            <a:chExt cx="2612" cy="455"/>
          </a:xfrm>
        </p:grpSpPr>
        <p:sp>
          <p:nvSpPr>
            <p:cNvPr id="89" name="矩形 88"/>
            <p:cNvSpPr/>
            <p:nvPr/>
          </p:nvSpPr>
          <p:spPr>
            <a:xfrm>
              <a:off x="2046" y="3442"/>
              <a:ext cx="1617" cy="453"/>
            </a:xfrm>
            <a:prstGeom prst="rect">
              <a:avLst/>
            </a:prstGeom>
            <a:solidFill>
              <a:srgbClr val="00B0F0"/>
            </a:solidFill>
            <a:ln w="19050"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000">
                <a:latin typeface="Arial Regular" panose="020B0604020202090204" charset="0"/>
                <a:cs typeface="Arial Regular" panose="020B0604020202090204" charset="0"/>
              </a:endParaRPr>
            </a:p>
          </p:txBody>
        </p:sp>
        <p:sp>
          <p:nvSpPr>
            <p:cNvPr id="90" name="文本框 89"/>
            <p:cNvSpPr txBox="1"/>
            <p:nvPr/>
          </p:nvSpPr>
          <p:spPr>
            <a:xfrm>
              <a:off x="1544" y="3463"/>
              <a:ext cx="2612" cy="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sz="1200" b="1">
                  <a:solidFill>
                    <a:schemeClr val="bg1"/>
                  </a:solidFill>
                  <a:latin typeface="Arial Bold" panose="020B0604020202090204" charset="0"/>
                  <a:cs typeface="Arial Bold" panose="020B0604020202090204" charset="0"/>
                </a:rPr>
                <a:t>Cryo-SEM</a:t>
              </a:r>
              <a:endParaRPr lang="en-US" altLang="zh-CN" sz="1200" b="1">
                <a:solidFill>
                  <a:schemeClr val="bg1"/>
                </a:solidFill>
                <a:latin typeface="Arial Bold" panose="020B0604020202090204" charset="0"/>
                <a:cs typeface="Arial Bold" panose="020B0604020202090204" charset="0"/>
              </a:endParaRPr>
            </a:p>
          </p:txBody>
        </p:sp>
      </p:grpSp>
      <p:grpSp>
        <p:nvGrpSpPr>
          <p:cNvPr id="91" name="组合 90"/>
          <p:cNvGrpSpPr/>
          <p:nvPr/>
        </p:nvGrpSpPr>
        <p:grpSpPr>
          <a:xfrm>
            <a:off x="2994025" y="5004435"/>
            <a:ext cx="1169670" cy="275590"/>
            <a:chOff x="1570" y="3473"/>
            <a:chExt cx="1842" cy="434"/>
          </a:xfrm>
        </p:grpSpPr>
        <p:sp>
          <p:nvSpPr>
            <p:cNvPr id="92" name="矩形 91"/>
            <p:cNvSpPr/>
            <p:nvPr/>
          </p:nvSpPr>
          <p:spPr>
            <a:xfrm>
              <a:off x="2046" y="3511"/>
              <a:ext cx="930" cy="384"/>
            </a:xfrm>
            <a:prstGeom prst="rect">
              <a:avLst/>
            </a:prstGeom>
            <a:solidFill>
              <a:srgbClr val="00B0F0"/>
            </a:solidFill>
            <a:ln w="19050"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000">
                <a:latin typeface="Arial Regular" panose="020B0604020202090204" charset="0"/>
                <a:cs typeface="Arial Regular" panose="020B0604020202090204" charset="0"/>
              </a:endParaRPr>
            </a:p>
          </p:txBody>
        </p:sp>
        <p:sp>
          <p:nvSpPr>
            <p:cNvPr id="93" name="文本框 92"/>
            <p:cNvSpPr txBox="1"/>
            <p:nvPr/>
          </p:nvSpPr>
          <p:spPr>
            <a:xfrm>
              <a:off x="1570" y="3473"/>
              <a:ext cx="1842" cy="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sz="1200" b="1">
                  <a:solidFill>
                    <a:schemeClr val="bg1"/>
                  </a:solidFill>
                  <a:latin typeface="Arial Bold" panose="020B0604020202090204" charset="0"/>
                  <a:cs typeface="Arial Bold" panose="020B0604020202090204" charset="0"/>
                </a:rPr>
                <a:t>AFM</a:t>
              </a:r>
              <a:endParaRPr lang="en-US" altLang="zh-CN" sz="1200" b="1">
                <a:solidFill>
                  <a:schemeClr val="bg1"/>
                </a:solidFill>
                <a:latin typeface="Arial Bold" panose="020B0604020202090204" charset="0"/>
                <a:cs typeface="Arial Bold" panose="020B0604020202090204" charset="0"/>
              </a:endParaRPr>
            </a:p>
          </p:txBody>
        </p:sp>
      </p:grpSp>
      <p:pic>
        <p:nvPicPr>
          <p:cNvPr id="113" name="图片 1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82925" y="5511165"/>
            <a:ext cx="2366645" cy="1113155"/>
          </a:xfrm>
          <a:prstGeom prst="rect">
            <a:avLst/>
          </a:prstGeom>
        </p:spPr>
      </p:pic>
      <p:pic>
        <p:nvPicPr>
          <p:cNvPr id="114" name="图片 1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323205" y="5296535"/>
            <a:ext cx="2172681" cy="1440000"/>
          </a:xfrm>
          <a:prstGeom prst="rect">
            <a:avLst/>
          </a:prstGeom>
        </p:spPr>
      </p:pic>
      <p:pic>
        <p:nvPicPr>
          <p:cNvPr id="116" name="图片 11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552055" y="5296535"/>
            <a:ext cx="2481843" cy="1440000"/>
          </a:xfrm>
          <a:prstGeom prst="rect">
            <a:avLst/>
          </a:prstGeom>
        </p:spPr>
      </p:pic>
      <p:pic>
        <p:nvPicPr>
          <p:cNvPr id="117" name="图片 11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820275" y="5302250"/>
            <a:ext cx="2480000" cy="1440000"/>
          </a:xfrm>
          <a:prstGeom prst="rect">
            <a:avLst/>
          </a:prstGeom>
        </p:spPr>
      </p:pic>
      <p:grpSp>
        <p:nvGrpSpPr>
          <p:cNvPr id="119" name="组合 118"/>
          <p:cNvGrpSpPr/>
          <p:nvPr/>
        </p:nvGrpSpPr>
        <p:grpSpPr>
          <a:xfrm>
            <a:off x="5563235" y="4996815"/>
            <a:ext cx="2614930" cy="275590"/>
            <a:chOff x="1634" y="3473"/>
            <a:chExt cx="4118" cy="434"/>
          </a:xfrm>
        </p:grpSpPr>
        <p:sp>
          <p:nvSpPr>
            <p:cNvPr id="120" name="矩形 119"/>
            <p:cNvSpPr/>
            <p:nvPr/>
          </p:nvSpPr>
          <p:spPr>
            <a:xfrm>
              <a:off x="2046" y="3511"/>
              <a:ext cx="3361" cy="384"/>
            </a:xfrm>
            <a:prstGeom prst="rect">
              <a:avLst/>
            </a:prstGeom>
            <a:solidFill>
              <a:srgbClr val="00B0F0"/>
            </a:solidFill>
            <a:ln w="19050"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000">
                <a:latin typeface="Arial Regular" panose="020B0604020202090204" charset="0"/>
                <a:cs typeface="Arial Regular" panose="020B0604020202090204" charset="0"/>
              </a:endParaRPr>
            </a:p>
          </p:txBody>
        </p:sp>
        <p:sp>
          <p:nvSpPr>
            <p:cNvPr id="121" name="文本框 120"/>
            <p:cNvSpPr txBox="1"/>
            <p:nvPr/>
          </p:nvSpPr>
          <p:spPr>
            <a:xfrm>
              <a:off x="1634" y="3473"/>
              <a:ext cx="4118" cy="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sz="1200" b="1">
                  <a:solidFill>
                    <a:schemeClr val="bg1"/>
                  </a:solidFill>
                  <a:latin typeface="Arial Bold" panose="020B0604020202090204" charset="0"/>
                  <a:cs typeface="Arial Bold" panose="020B0604020202090204" charset="0"/>
                </a:rPr>
                <a:t>Intermolecular interactions</a:t>
              </a:r>
              <a:endParaRPr lang="en-US" altLang="zh-CN" sz="1200" b="1">
                <a:solidFill>
                  <a:schemeClr val="bg1"/>
                </a:solidFill>
                <a:latin typeface="Arial Bold" panose="020B0604020202090204" charset="0"/>
                <a:cs typeface="Arial Bold" panose="020B0604020202090204" charset="0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260</Words>
  <Application>WPS 文字</Application>
  <PresentationFormat>宽屏</PresentationFormat>
  <Paragraphs>38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6" baseType="lpstr">
      <vt:lpstr>Arial</vt:lpstr>
      <vt:lpstr>方正书宋_GBK</vt:lpstr>
      <vt:lpstr>Wingdings</vt:lpstr>
      <vt:lpstr>Arial Bold</vt:lpstr>
      <vt:lpstr>微软雅黑</vt:lpstr>
      <vt:lpstr>汉仪旗黑</vt:lpstr>
      <vt:lpstr>Arial Regular</vt:lpstr>
      <vt:lpstr>Calibri</vt:lpstr>
      <vt:lpstr>Helvetica Neue</vt:lpstr>
      <vt:lpstr>微软雅黑</vt:lpstr>
      <vt:lpstr>宋体</vt:lpstr>
      <vt:lpstr>Arial Unicode MS</vt:lpstr>
      <vt:lpstr>汉仪书宋二KW</vt:lpstr>
      <vt:lpstr>Calibri Light</vt:lpstr>
      <vt:lpstr>Office 主题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yanjianan</dc:creator>
  <cp:lastModifiedBy>yanjianan</cp:lastModifiedBy>
  <cp:revision>2</cp:revision>
  <dcterms:created xsi:type="dcterms:W3CDTF">2021-09-09T03:17:10Z</dcterms:created>
  <dcterms:modified xsi:type="dcterms:W3CDTF">2021-09-09T03:17:10Z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2052-3.9.0.6159</vt:lpwstr>
  </property>
</Properties>
</file>