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Default Extension="wdp" ContentType="image/vnd.ms-photo"/>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3" r:id="rId1"/>
  </p:sldMasterIdLst>
  <p:sldIdLst>
    <p:sldId id="256" r:id="rId2"/>
    <p:sldId id="257" r:id="rId3"/>
    <p:sldId id="336" r:id="rId4"/>
    <p:sldId id="337" r:id="rId5"/>
    <p:sldId id="335" r:id="rId6"/>
    <p:sldId id="317" r:id="rId7"/>
    <p:sldId id="326" r:id="rId8"/>
    <p:sldId id="327" r:id="rId9"/>
    <p:sldId id="328" r:id="rId10"/>
    <p:sldId id="329" r:id="rId11"/>
    <p:sldId id="331" r:id="rId12"/>
    <p:sldId id="338" r:id="rId13"/>
    <p:sldId id="31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 initials="a" lastIdx="2" clrIdx="0"/>
  <p:cmAuthor id="1" name="George Tsekouras" initials="GT" lastIdx="1" clrIdx="1">
    <p:extLst>
      <p:ext uri="{19B8F6BF-5375-455C-9EA6-DF929625EA0E}">
        <p15:presenceInfo xmlns:p15="http://schemas.microsoft.com/office/powerpoint/2012/main" xmlns="" userId="George Tsekour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8E40"/>
    <a:srgbClr val="D7E8ED"/>
    <a:srgbClr val="9BE19E"/>
    <a:srgbClr val="E8EC56"/>
    <a:srgbClr val="72D072"/>
    <a:srgbClr val="339933"/>
    <a:srgbClr val="B8CC68"/>
    <a:srgbClr val="A5D91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76" autoAdjust="0"/>
    <p:restoredTop sz="94686"/>
  </p:normalViewPr>
  <p:slideViewPr>
    <p:cSldViewPr snapToGrid="0" snapToObjects="1">
      <p:cViewPr varScale="1">
        <p:scale>
          <a:sx n="114" d="100"/>
          <a:sy n="114" d="100"/>
        </p:scale>
        <p:origin x="-660"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730157-E485-7B40-B43B-88A0968CC73A}" type="datetimeFigureOut">
              <a:rPr lang="en-US" smtClean="0"/>
              <a:pPr/>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A8CA300-09D3-B34B-B528-ABECE5876C27}" type="slidenum">
              <a:rPr lang="en-US" smtClean="0"/>
              <a:pPr/>
              <a:t>‹#›</a:t>
            </a:fld>
            <a:endParaRPr lang="en-US" dirty="0"/>
          </a:p>
        </p:txBody>
      </p:sp>
    </p:spTree>
  </p:cSld>
  <p:clrMapOvr>
    <a:masterClrMapping/>
  </p:clrMapOvr>
  <p:extLst>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730157-E485-7B40-B43B-88A0968CC73A}" type="datetimeFigureOut">
              <a:rPr lang="en-US" smtClean="0"/>
              <a:pPr/>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A8CA300-09D3-B34B-B528-ABECE5876C2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730157-E485-7B40-B43B-88A0968CC73A}" type="datetimeFigureOut">
              <a:rPr lang="en-US" smtClean="0"/>
              <a:pPr/>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A8CA300-09D3-B34B-B528-ABECE5876C27}"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7A730157-E485-7B40-B43B-88A0968CC73A}" type="datetimeFigureOut">
              <a:rPr lang="en-US" smtClean="0"/>
              <a:pPr/>
              <a:t>9/15/2021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8CA300-09D3-B34B-B528-ABECE5876C27}"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7A730157-E485-7B40-B43B-88A0968CC73A}" type="datetimeFigureOut">
              <a:rPr lang="en-US" smtClean="0"/>
              <a:pPr/>
              <a:t>9/15/2021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8CA300-09D3-B34B-B528-ABECE5876C27}"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7A730157-E485-7B40-B43B-88A0968CC73A}" type="datetimeFigureOut">
              <a:rPr lang="en-US" smtClean="0"/>
              <a:pPr/>
              <a:t>9/15/2021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8CA300-09D3-B34B-B528-ABECE5876C27}"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730157-E485-7B40-B43B-88A0968CC73A}" type="datetimeFigureOut">
              <a:rPr lang="en-US" smtClean="0"/>
              <a:pPr/>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A8CA300-09D3-B34B-B528-ABECE5876C27}"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730157-E485-7B40-B43B-88A0968CC73A}" type="datetimeFigureOut">
              <a:rPr lang="en-US" smtClean="0"/>
              <a:pPr/>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A8CA300-09D3-B34B-B528-ABECE5876C27}" type="slidenum">
              <a:rPr lang="en-US" smtClean="0"/>
              <a:pPr/>
              <a:t>‹#›</a:t>
            </a:fld>
            <a:endParaRPr lang="en-US" dirty="0"/>
          </a:p>
        </p:txBody>
      </p:sp>
    </p:spTree>
  </p:cSld>
  <p:clrMapOvr>
    <a:masterClrMapping/>
  </p:clrMapOvr>
  <p:extLst>
    <p:ext uri="{DCECCB84-F9BA-43D5-87BE-67443E8EF086}">
      <p15:sldGuideLst xmlns:p15="http://schemas.microsoft.com/office/powerpoint/2012/main" xmlns=""/>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730157-E485-7B40-B43B-88A0968CC73A}" type="datetimeFigureOut">
              <a:rPr lang="en-US" smtClean="0"/>
              <a:pPr/>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A8CA300-09D3-B34B-B528-ABECE5876C2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730157-E485-7B40-B43B-88A0968CC73A}" type="datetimeFigureOut">
              <a:rPr lang="en-US" smtClean="0"/>
              <a:pPr/>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A8CA300-09D3-B34B-B528-ABECE5876C27}" type="slidenum">
              <a:rPr lang="en-US" smtClean="0"/>
              <a:pPr/>
              <a:t>‹#›</a:t>
            </a:fld>
            <a:endParaRPr lang="en-US" dirty="0"/>
          </a:p>
        </p:txBody>
      </p:sp>
    </p:spTree>
  </p:cSld>
  <p:clrMapOvr>
    <a:masterClrMapping/>
  </p:clrMapOvr>
  <p:extLst>
    <p:ext uri="{DCECCB84-F9BA-43D5-87BE-67443E8EF086}">
      <p15:sldGuideLst xmlns:p15="http://schemas.microsoft.com/office/powerpoint/2012/main" xmlns=""/>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730157-E485-7B40-B43B-88A0968CC73A}" type="datetimeFigureOut">
              <a:rPr lang="en-US" smtClean="0"/>
              <a:pPr/>
              <a:t>9/15/2021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A8CA300-09D3-B34B-B528-ABECE5876C2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730157-E485-7B40-B43B-88A0968CC73A}" type="datetimeFigureOut">
              <a:rPr lang="en-US" smtClean="0"/>
              <a:pPr/>
              <a:t>9/15/2021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A8CA300-09D3-B34B-B528-ABECE5876C2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730157-E485-7B40-B43B-88A0968CC73A}" type="datetimeFigureOut">
              <a:rPr lang="en-US" smtClean="0"/>
              <a:pPr/>
              <a:t>9/15/2021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A8CA300-09D3-B34B-B528-ABECE5876C2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30157-E485-7B40-B43B-88A0968CC73A}" type="datetimeFigureOut">
              <a:rPr lang="en-US" smtClean="0"/>
              <a:pPr/>
              <a:t>9/15/2021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A8CA300-09D3-B34B-B528-ABECE5876C27}" type="slidenum">
              <a:rPr lang="en-US" smtClean="0"/>
              <a:pPr/>
              <a:t>‹#›</a:t>
            </a:fld>
            <a:endParaRPr lang="en-US" dirty="0"/>
          </a:p>
        </p:txBody>
      </p:sp>
    </p:spTree>
  </p:cSld>
  <p:clrMapOvr>
    <a:masterClrMapping/>
  </p:clrMapOvr>
  <p:extLst>
    <p:ext uri="{DCECCB84-F9BA-43D5-87BE-67443E8EF086}">
      <p15:sldGuideLst xmlns:p15="http://schemas.microsoft.com/office/powerpoint/2012/main" xmlns=""/>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730157-E485-7B40-B43B-88A0968CC73A}" type="datetimeFigureOut">
              <a:rPr lang="en-US" smtClean="0"/>
              <a:pPr/>
              <a:t>9/15/2021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A8CA300-09D3-B34B-B528-ABECE5876C27}" type="slidenum">
              <a:rPr lang="en-US" smtClean="0"/>
              <a:pPr/>
              <a:t>‹#›</a:t>
            </a:fld>
            <a:endParaRPr lang="en-US" dirty="0"/>
          </a:p>
        </p:txBody>
      </p:sp>
    </p:spTree>
  </p:cSld>
  <p:clrMapOvr>
    <a:masterClrMapping/>
  </p:clrMapOvr>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Drag picture to placeholder or click icon to add</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730157-E485-7B40-B43B-88A0968CC73A}" type="datetimeFigureOut">
              <a:rPr lang="en-US" smtClean="0"/>
              <a:pPr/>
              <a:t>9/15/2021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8CA300-09D3-B34B-B528-ABECE5876C2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A730157-E485-7B40-B43B-88A0968CC73A}" type="datetimeFigureOut">
              <a:rPr lang="en-US" smtClean="0"/>
              <a:pPr/>
              <a:t>9/15/2021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A8CA300-09D3-B34B-B528-ABECE5876C27}" type="slidenum">
              <a:rPr lang="en-US" smtClean="0"/>
              <a:pPr/>
              <a:t>‹#›</a:t>
            </a:fld>
            <a:endParaRPr lang="en-US" dirty="0"/>
          </a:p>
        </p:txBody>
      </p:sp>
    </p:spTree>
    <p:extLst>
      <p:ext uri="{BB962C8B-B14F-4D97-AF65-F5344CB8AC3E}">
        <p14:creationId xmlns:p14="http://schemas.microsoft.com/office/powerpoint/2010/main" xmlns="" val="2135570408"/>
      </p:ext>
    </p:extLst>
  </p:cSld>
  <p:clrMap bg1="lt1" tx1="dk1" bg2="lt2" tx2="dk2" accent1="accent1" accent2="accent2" accent3="accent3" accent4="accent4" accent5="accent5" accent6="accent6" hlink="hlink" folHlink="folHlink"/>
  <p:sldLayoutIdLst>
    <p:sldLayoutId id="2147484204" r:id="rId1"/>
    <p:sldLayoutId id="2147484205" r:id="rId2"/>
    <p:sldLayoutId id="2147484206" r:id="rId3"/>
    <p:sldLayoutId id="2147484207" r:id="rId4"/>
    <p:sldLayoutId id="2147484208" r:id="rId5"/>
    <p:sldLayoutId id="2147484209" r:id="rId6"/>
    <p:sldLayoutId id="2147484210" r:id="rId7"/>
    <p:sldLayoutId id="2147484211" r:id="rId8"/>
    <p:sldLayoutId id="2147484212" r:id="rId9"/>
    <p:sldLayoutId id="2147484213" r:id="rId10"/>
    <p:sldLayoutId id="2147484214" r:id="rId11"/>
    <p:sldLayoutId id="2147484215" r:id="rId12"/>
    <p:sldLayoutId id="2147484216" r:id="rId13"/>
    <p:sldLayoutId id="2147484217" r:id="rId14"/>
    <p:sldLayoutId id="2147484218" r:id="rId15"/>
    <p:sldLayoutId id="214748421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9526" y="572341"/>
            <a:ext cx="11052947" cy="758757"/>
          </a:xfrm>
        </p:spPr>
        <p:txBody>
          <a:bodyPr>
            <a:normAutofit fontScale="90000"/>
          </a:bodyPr>
          <a:lstStyle/>
          <a:p>
            <a:pPr algn="ctr"/>
            <a:r>
              <a:rPr lang="en-US" sz="3100" dirty="0"/>
              <a:t>The 2</a:t>
            </a:r>
            <a:r>
              <a:rPr lang="en-US" sz="3100" baseline="30000" dirty="0"/>
              <a:t>nd</a:t>
            </a:r>
            <a:r>
              <a:rPr lang="en-US" sz="3100" dirty="0"/>
              <a:t> International Electronic Conference on Foods</a:t>
            </a:r>
            <a:r>
              <a:rPr lang="en-US" sz="3600" dirty="0"/>
              <a:t/>
            </a:r>
            <a:br>
              <a:rPr lang="en-US" sz="3600" dirty="0"/>
            </a:br>
            <a:r>
              <a:rPr lang="en-US" sz="2200" dirty="0"/>
              <a:t>Future Foods and Food Technologies for a Sustainable World</a:t>
            </a:r>
            <a:endParaRPr lang="en-US" sz="3600" dirty="0"/>
          </a:p>
        </p:txBody>
      </p:sp>
      <p:sp>
        <p:nvSpPr>
          <p:cNvPr id="4" name="TextBox 3"/>
          <p:cNvSpPr txBox="1"/>
          <p:nvPr/>
        </p:nvSpPr>
        <p:spPr>
          <a:xfrm>
            <a:off x="2541319" y="2127624"/>
            <a:ext cx="7896103" cy="2500685"/>
          </a:xfrm>
          <a:prstGeom prst="rect">
            <a:avLst/>
          </a:prstGeom>
          <a:noFill/>
        </p:spPr>
        <p:txBody>
          <a:bodyPr wrap="square" rtlCol="0">
            <a:spAutoFit/>
          </a:bodyPr>
          <a:lstStyle/>
          <a:p>
            <a:pPr algn="just">
              <a:spcBef>
                <a:spcPts val="500"/>
              </a:spcBef>
            </a:pPr>
            <a:r>
              <a:rPr lang="en-US" dirty="0"/>
              <a:t>Agricultural University of Athens, School of Food and Nutritional Sciences, Department of Food Science and Human Nutrition, Laboratory of Microbiology and Biotechnology of Foods</a:t>
            </a:r>
          </a:p>
          <a:p>
            <a:pPr>
              <a:spcBef>
                <a:spcPts val="500"/>
              </a:spcBef>
            </a:pPr>
            <a:endParaRPr lang="en-US" dirty="0"/>
          </a:p>
          <a:p>
            <a:pPr>
              <a:spcBef>
                <a:spcPts val="500"/>
              </a:spcBef>
            </a:pPr>
            <a:r>
              <a:rPr lang="en-US" dirty="0"/>
              <a:t>Georgios Tsekouras, Paschalitsa Tryfinopoulou and Efstathios Panagou</a:t>
            </a:r>
            <a:endParaRPr lang="el-GR" dirty="0"/>
          </a:p>
          <a:p>
            <a:pPr>
              <a:spcBef>
                <a:spcPts val="500"/>
              </a:spcBef>
            </a:pPr>
            <a:endParaRPr lang="en-US" b="1" u="sng" dirty="0"/>
          </a:p>
          <a:p>
            <a:pPr algn="just"/>
            <a:endParaRPr lang="el-GR" dirty="0">
              <a:effectLst/>
            </a:endParaRPr>
          </a:p>
          <a:p>
            <a:endParaRPr lang="el-GR" dirty="0"/>
          </a:p>
        </p:txBody>
      </p:sp>
      <p:pic>
        <p:nvPicPr>
          <p:cNvPr id="8" name="Picture 3">
            <a:extLst>
              <a:ext uri="{FF2B5EF4-FFF2-40B4-BE49-F238E27FC236}">
                <a16:creationId xmlns:a16="http://schemas.microsoft.com/office/drawing/2014/main" xmlns="" id="{9DC4A05A-25D3-4647-B329-0EB47AE72657}"/>
              </a:ext>
            </a:extLst>
          </p:cNvPr>
          <p:cNvPicPr/>
          <p:nvPr/>
        </p:nvPicPr>
        <p:blipFill>
          <a:blip r:embed="rId2"/>
          <a:srcRect/>
          <a:stretch>
            <a:fillRect/>
          </a:stretch>
        </p:blipFill>
        <p:spPr bwMode="auto">
          <a:xfrm>
            <a:off x="475855" y="225110"/>
            <a:ext cx="541020" cy="358140"/>
          </a:xfrm>
          <a:prstGeom prst="rect">
            <a:avLst/>
          </a:prstGeom>
          <a:noFill/>
          <a:ln w="9525">
            <a:noFill/>
            <a:miter lim="800000"/>
            <a:headEnd/>
            <a:tailEnd/>
          </a:ln>
        </p:spPr>
      </p:pic>
      <p:sp>
        <p:nvSpPr>
          <p:cNvPr id="11" name="TextBox 10">
            <a:extLst>
              <a:ext uri="{FF2B5EF4-FFF2-40B4-BE49-F238E27FC236}">
                <a16:creationId xmlns:a16="http://schemas.microsoft.com/office/drawing/2014/main" xmlns="" id="{A62BE923-2BF6-415E-8088-53AC941135BD}"/>
              </a:ext>
            </a:extLst>
          </p:cNvPr>
          <p:cNvSpPr txBox="1"/>
          <p:nvPr/>
        </p:nvSpPr>
        <p:spPr>
          <a:xfrm>
            <a:off x="1754578" y="4430970"/>
            <a:ext cx="9212291" cy="707886"/>
          </a:xfrm>
          <a:prstGeom prst="rect">
            <a:avLst/>
          </a:prstGeom>
          <a:noFill/>
        </p:spPr>
        <p:txBody>
          <a:bodyPr wrap="square">
            <a:spAutoFit/>
          </a:bodyPr>
          <a:lstStyle/>
          <a:p>
            <a:pPr algn="ctr">
              <a:spcBef>
                <a:spcPts val="500"/>
              </a:spcBef>
            </a:pPr>
            <a:r>
              <a:rPr lang="en-US" sz="2000" b="1" i="1" dirty="0"/>
              <a:t>Detection and Identification of Lactic Acid Bacteria in Semi-Finished Beer Products Using Molecular Techniques</a:t>
            </a:r>
          </a:p>
        </p:txBody>
      </p:sp>
      <p:sp>
        <p:nvSpPr>
          <p:cNvPr id="12" name="TextBox 11">
            <a:extLst>
              <a:ext uri="{FF2B5EF4-FFF2-40B4-BE49-F238E27FC236}">
                <a16:creationId xmlns:a16="http://schemas.microsoft.com/office/drawing/2014/main" xmlns="" id="{F66F855E-9188-4BD8-8B98-06240725E42C}"/>
              </a:ext>
            </a:extLst>
          </p:cNvPr>
          <p:cNvSpPr txBox="1"/>
          <p:nvPr/>
        </p:nvSpPr>
        <p:spPr>
          <a:xfrm>
            <a:off x="1317906" y="1758292"/>
            <a:ext cx="1594262" cy="369332"/>
          </a:xfrm>
          <a:prstGeom prst="rect">
            <a:avLst/>
          </a:prstGeom>
          <a:noFill/>
        </p:spPr>
        <p:txBody>
          <a:bodyPr wrap="square">
            <a:spAutoFit/>
          </a:bodyPr>
          <a:lstStyle/>
          <a:p>
            <a:r>
              <a:rPr lang="en-US" b="1" u="sng" dirty="0">
                <a:solidFill>
                  <a:schemeClr val="accent3">
                    <a:lumMod val="75000"/>
                  </a:schemeClr>
                </a:solidFill>
              </a:rPr>
              <a:t>University </a:t>
            </a:r>
            <a:r>
              <a:rPr lang="el-GR" b="1" u="sng" dirty="0">
                <a:solidFill>
                  <a:schemeClr val="accent3">
                    <a:lumMod val="75000"/>
                  </a:schemeClr>
                </a:solidFill>
              </a:rPr>
              <a:t>:</a:t>
            </a:r>
            <a:r>
              <a:rPr lang="el-GR" dirty="0">
                <a:solidFill>
                  <a:schemeClr val="accent3">
                    <a:lumMod val="75000"/>
                  </a:schemeClr>
                </a:solidFill>
              </a:rPr>
              <a:t> </a:t>
            </a:r>
          </a:p>
        </p:txBody>
      </p:sp>
      <p:sp>
        <p:nvSpPr>
          <p:cNvPr id="14" name="TextBox 13">
            <a:extLst>
              <a:ext uri="{FF2B5EF4-FFF2-40B4-BE49-F238E27FC236}">
                <a16:creationId xmlns:a16="http://schemas.microsoft.com/office/drawing/2014/main" xmlns="" id="{9099B625-0BD1-432A-9437-3BD820157960}"/>
              </a:ext>
            </a:extLst>
          </p:cNvPr>
          <p:cNvSpPr txBox="1"/>
          <p:nvPr/>
        </p:nvSpPr>
        <p:spPr>
          <a:xfrm>
            <a:off x="1317906" y="3008634"/>
            <a:ext cx="1582387" cy="369332"/>
          </a:xfrm>
          <a:prstGeom prst="rect">
            <a:avLst/>
          </a:prstGeom>
          <a:noFill/>
        </p:spPr>
        <p:txBody>
          <a:bodyPr wrap="square">
            <a:spAutoFit/>
          </a:bodyPr>
          <a:lstStyle/>
          <a:p>
            <a:r>
              <a:rPr lang="en-US" b="1" u="sng" dirty="0">
                <a:solidFill>
                  <a:schemeClr val="accent3">
                    <a:lumMod val="75000"/>
                  </a:schemeClr>
                </a:solidFill>
              </a:rPr>
              <a:t>Authors </a:t>
            </a:r>
            <a:r>
              <a:rPr lang="el-GR" b="1" u="sng" dirty="0">
                <a:solidFill>
                  <a:schemeClr val="accent3">
                    <a:lumMod val="75000"/>
                  </a:schemeClr>
                </a:solidFill>
              </a:rPr>
              <a:t>:</a:t>
            </a:r>
            <a:r>
              <a:rPr lang="el-GR" dirty="0">
                <a:solidFill>
                  <a:schemeClr val="accent3">
                    <a:lumMod val="75000"/>
                  </a:schemeClr>
                </a:solidFill>
              </a:rPr>
              <a:t> </a:t>
            </a:r>
          </a:p>
        </p:txBody>
      </p:sp>
      <p:sp>
        <p:nvSpPr>
          <p:cNvPr id="16" name="TextBox 15">
            <a:extLst>
              <a:ext uri="{FF2B5EF4-FFF2-40B4-BE49-F238E27FC236}">
                <a16:creationId xmlns:a16="http://schemas.microsoft.com/office/drawing/2014/main" xmlns="" id="{905944E3-8714-420C-BAF7-C705CAAF0455}"/>
              </a:ext>
            </a:extLst>
          </p:cNvPr>
          <p:cNvSpPr txBox="1"/>
          <p:nvPr/>
        </p:nvSpPr>
        <p:spPr>
          <a:xfrm>
            <a:off x="10074406" y="6022583"/>
            <a:ext cx="1784926" cy="338554"/>
          </a:xfrm>
          <a:prstGeom prst="rect">
            <a:avLst/>
          </a:prstGeom>
          <a:noFill/>
        </p:spPr>
        <p:txBody>
          <a:bodyPr wrap="square">
            <a:spAutoFit/>
          </a:bodyPr>
          <a:lstStyle/>
          <a:p>
            <a:pPr algn="ctr"/>
            <a:r>
              <a:rPr lang="en-US" sz="1600" dirty="0"/>
              <a:t>October 2021</a:t>
            </a:r>
            <a:endParaRPr lang="el-GR" sz="1600" dirty="0"/>
          </a:p>
        </p:txBody>
      </p:sp>
    </p:spTree>
    <p:extLst>
      <p:ext uri="{BB962C8B-B14F-4D97-AF65-F5344CB8AC3E}">
        <p14:creationId xmlns:p14="http://schemas.microsoft.com/office/powerpoint/2010/main" xmlns="" val="13806774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4713" y="750569"/>
            <a:ext cx="8911687" cy="1280890"/>
          </a:xfrm>
        </p:spPr>
        <p:txBody>
          <a:bodyPr>
            <a:normAutofit/>
          </a:bodyPr>
          <a:lstStyle/>
          <a:p>
            <a:r>
              <a:rPr lang="en-US" sz="3000" i="1" dirty="0"/>
              <a:t>3. Results and Discussion</a:t>
            </a:r>
          </a:p>
        </p:txBody>
      </p:sp>
      <p:sp>
        <p:nvSpPr>
          <p:cNvPr id="8" name="Θέση περιεχομένου 7">
            <a:extLst>
              <a:ext uri="{FF2B5EF4-FFF2-40B4-BE49-F238E27FC236}">
                <a16:creationId xmlns:a16="http://schemas.microsoft.com/office/drawing/2014/main" xmlns="" id="{E6B4B200-0873-4C07-9CAE-4810E028FDE7}"/>
              </a:ext>
            </a:extLst>
          </p:cNvPr>
          <p:cNvSpPr>
            <a:spLocks noGrp="1"/>
          </p:cNvSpPr>
          <p:nvPr>
            <p:ph idx="1"/>
          </p:nvPr>
        </p:nvSpPr>
        <p:spPr>
          <a:xfrm>
            <a:off x="1814712" y="1353698"/>
            <a:ext cx="10377288" cy="4753733"/>
          </a:xfrm>
        </p:spPr>
        <p:txBody>
          <a:bodyPr>
            <a:normAutofit/>
          </a:bodyPr>
          <a:lstStyle/>
          <a:p>
            <a:pPr marL="0" indent="0">
              <a:buNone/>
            </a:pPr>
            <a:r>
              <a:rPr lang="en-US" dirty="0">
                <a:solidFill>
                  <a:schemeClr val="accent2">
                    <a:lumMod val="50000"/>
                  </a:schemeClr>
                </a:solidFill>
              </a:rPr>
              <a:t>3</a:t>
            </a:r>
            <a:r>
              <a:rPr lang="en-US" sz="1800" dirty="0">
                <a:solidFill>
                  <a:schemeClr val="accent2">
                    <a:lumMod val="50000"/>
                  </a:schemeClr>
                </a:solidFill>
              </a:rPr>
              <a:t>.1 Microbiological results (LAB)</a:t>
            </a:r>
          </a:p>
          <a:p>
            <a:pPr marL="0" indent="0">
              <a:buNone/>
            </a:pPr>
            <a:endParaRPr lang="en-US" dirty="0"/>
          </a:p>
          <a:p>
            <a:r>
              <a:rPr lang="en-US" u="sng" dirty="0">
                <a:solidFill>
                  <a:schemeClr val="tx1"/>
                </a:solidFill>
              </a:rPr>
              <a:t>Population of LAB was relatively low.</a:t>
            </a:r>
          </a:p>
          <a:p>
            <a:r>
              <a:rPr lang="en-US" u="sng" dirty="0">
                <a:solidFill>
                  <a:schemeClr val="tx1"/>
                </a:solidFill>
              </a:rPr>
              <a:t>LAB presence was detected only before filtration.</a:t>
            </a:r>
          </a:p>
          <a:p>
            <a:pPr marL="0" indent="0">
              <a:buNone/>
            </a:pPr>
            <a:r>
              <a:rPr lang="en-US" dirty="0">
                <a:solidFill>
                  <a:schemeClr val="tx1"/>
                </a:solidFill>
              </a:rPr>
              <a:t>           </a:t>
            </a:r>
          </a:p>
          <a:p>
            <a:pPr marL="0" indent="0">
              <a:buNone/>
            </a:pPr>
            <a:endParaRPr lang="en-US" dirty="0">
              <a:solidFill>
                <a:schemeClr val="tx1"/>
              </a:solidFill>
            </a:endParaRPr>
          </a:p>
          <a:p>
            <a:pPr marL="0" indent="0">
              <a:buNone/>
            </a:pPr>
            <a:r>
              <a:rPr lang="en-US" dirty="0">
                <a:solidFill>
                  <a:schemeClr val="tx1"/>
                </a:solidFill>
              </a:rPr>
              <a:t>                                                         </a:t>
            </a:r>
            <a:r>
              <a:rPr lang="en-US" b="1" u="sng" dirty="0">
                <a:solidFill>
                  <a:schemeClr val="tx1"/>
                </a:solidFill>
              </a:rPr>
              <a:t>1</a:t>
            </a:r>
            <a:r>
              <a:rPr lang="en-US" b="1" u="sng" baseline="30000" dirty="0">
                <a:solidFill>
                  <a:schemeClr val="tx1"/>
                </a:solidFill>
              </a:rPr>
              <a:t>st</a:t>
            </a:r>
            <a:r>
              <a:rPr lang="en-US" b="1" u="sng" dirty="0">
                <a:solidFill>
                  <a:schemeClr val="tx1"/>
                </a:solidFill>
              </a:rPr>
              <a:t> Batch</a:t>
            </a:r>
            <a:r>
              <a:rPr lang="en-US" b="1" dirty="0">
                <a:solidFill>
                  <a:schemeClr val="tx1"/>
                </a:solidFill>
              </a:rPr>
              <a:t>                                                </a:t>
            </a:r>
            <a:r>
              <a:rPr lang="en-US" b="1" u="sng" dirty="0">
                <a:solidFill>
                  <a:schemeClr val="tx1"/>
                </a:solidFill>
              </a:rPr>
              <a:t>2</a:t>
            </a:r>
            <a:r>
              <a:rPr lang="en-US" b="1" u="sng" baseline="30000" dirty="0">
                <a:solidFill>
                  <a:schemeClr val="tx1"/>
                </a:solidFill>
              </a:rPr>
              <a:t>nd</a:t>
            </a:r>
            <a:r>
              <a:rPr lang="en-US" b="1" u="sng" dirty="0">
                <a:solidFill>
                  <a:schemeClr val="tx1"/>
                </a:solidFill>
              </a:rPr>
              <a:t> Batch</a:t>
            </a:r>
            <a:r>
              <a:rPr lang="en-US" b="1" dirty="0">
                <a:solidFill>
                  <a:schemeClr val="tx1"/>
                </a:solidFill>
              </a:rPr>
              <a:t> </a:t>
            </a:r>
          </a:p>
          <a:p>
            <a:pPr marL="0" indent="0">
              <a:buNone/>
            </a:pPr>
            <a:r>
              <a:rPr lang="en-US" dirty="0">
                <a:solidFill>
                  <a:schemeClr val="tx1"/>
                </a:solidFill>
              </a:rPr>
              <a:t> </a:t>
            </a:r>
            <a:r>
              <a:rPr lang="en-US" b="1" dirty="0">
                <a:solidFill>
                  <a:schemeClr val="tx1"/>
                </a:solidFill>
              </a:rPr>
              <a:t>Before filtration:                       </a:t>
            </a:r>
            <a:r>
              <a:rPr lang="en-US" dirty="0">
                <a:solidFill>
                  <a:schemeClr val="tx1"/>
                </a:solidFill>
              </a:rPr>
              <a:t>1.52 log CFU/mL                                    3.44 log CFU/mL </a:t>
            </a:r>
          </a:p>
          <a:p>
            <a:pPr marL="0" indent="0">
              <a:buNone/>
            </a:pPr>
            <a:r>
              <a:rPr lang="en-US" dirty="0">
                <a:solidFill>
                  <a:schemeClr val="tx1"/>
                </a:solidFill>
              </a:rPr>
              <a:t> </a:t>
            </a:r>
            <a:r>
              <a:rPr lang="en-US" b="1" dirty="0">
                <a:solidFill>
                  <a:schemeClr val="tx1"/>
                </a:solidFill>
              </a:rPr>
              <a:t>After filtration:</a:t>
            </a:r>
            <a:r>
              <a:rPr lang="en-US" dirty="0">
                <a:solidFill>
                  <a:schemeClr val="tx1"/>
                </a:solidFill>
              </a:rPr>
              <a:t>          No enumerated (&lt;1.0 log CFU/mL)     No enumerated (&lt;1.0 log CFU/mL) </a:t>
            </a:r>
            <a:endParaRPr lang="en-US" b="1" dirty="0">
              <a:solidFill>
                <a:schemeClr val="tx1"/>
              </a:solidFill>
            </a:endParaRPr>
          </a:p>
          <a:p>
            <a:pPr marL="0" indent="0">
              <a:buNone/>
            </a:pPr>
            <a:r>
              <a:rPr lang="en-US" dirty="0">
                <a:solidFill>
                  <a:schemeClr val="tx1"/>
                </a:solidFill>
              </a:rPr>
              <a:t>     </a:t>
            </a:r>
          </a:p>
          <a:p>
            <a:pPr marL="0" indent="0">
              <a:buNone/>
            </a:pPr>
            <a:r>
              <a:rPr lang="en-US" dirty="0">
                <a:solidFill>
                  <a:schemeClr val="tx1"/>
                </a:solidFill>
              </a:rPr>
              <a:t> </a:t>
            </a:r>
            <a:endParaRPr lang="el-GR" dirty="0"/>
          </a:p>
        </p:txBody>
      </p:sp>
    </p:spTree>
    <p:extLst>
      <p:ext uri="{BB962C8B-B14F-4D97-AF65-F5344CB8AC3E}">
        <p14:creationId xmlns:p14="http://schemas.microsoft.com/office/powerpoint/2010/main" xmlns="" val="5628102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4713" y="750569"/>
            <a:ext cx="8911687" cy="1280890"/>
          </a:xfrm>
        </p:spPr>
        <p:txBody>
          <a:bodyPr>
            <a:normAutofit/>
          </a:bodyPr>
          <a:lstStyle/>
          <a:p>
            <a:r>
              <a:rPr lang="en-US" sz="3000" i="1" dirty="0"/>
              <a:t>3. Results and Discussion</a:t>
            </a:r>
          </a:p>
        </p:txBody>
      </p:sp>
      <p:sp>
        <p:nvSpPr>
          <p:cNvPr id="8" name="Θέση περιεχομένου 7">
            <a:extLst>
              <a:ext uri="{FF2B5EF4-FFF2-40B4-BE49-F238E27FC236}">
                <a16:creationId xmlns:a16="http://schemas.microsoft.com/office/drawing/2014/main" xmlns="" id="{E6B4B200-0873-4C07-9CAE-4810E028FDE7}"/>
              </a:ext>
            </a:extLst>
          </p:cNvPr>
          <p:cNvSpPr>
            <a:spLocks noGrp="1"/>
          </p:cNvSpPr>
          <p:nvPr>
            <p:ph idx="1"/>
          </p:nvPr>
        </p:nvSpPr>
        <p:spPr>
          <a:xfrm>
            <a:off x="1814712" y="1353698"/>
            <a:ext cx="10226867" cy="5201481"/>
          </a:xfrm>
        </p:spPr>
        <p:txBody>
          <a:bodyPr>
            <a:normAutofit/>
          </a:bodyPr>
          <a:lstStyle/>
          <a:p>
            <a:pPr marL="0" indent="0">
              <a:buNone/>
            </a:pPr>
            <a:r>
              <a:rPr lang="en-US" dirty="0">
                <a:solidFill>
                  <a:schemeClr val="accent2">
                    <a:lumMod val="50000"/>
                  </a:schemeClr>
                </a:solidFill>
              </a:rPr>
              <a:t>3</a:t>
            </a:r>
            <a:r>
              <a:rPr lang="en-US" sz="1800" dirty="0">
                <a:solidFill>
                  <a:schemeClr val="accent2">
                    <a:lumMod val="50000"/>
                  </a:schemeClr>
                </a:solidFill>
              </a:rPr>
              <a:t>.2 Molecular identification of LAB</a:t>
            </a:r>
          </a:p>
          <a:p>
            <a:pPr marL="0" indent="0">
              <a:buNone/>
            </a:pPr>
            <a:endParaRPr lang="en-US" dirty="0"/>
          </a:p>
          <a:p>
            <a:r>
              <a:rPr lang="en-US" u="sng" dirty="0">
                <a:solidFill>
                  <a:schemeClr val="tx1"/>
                </a:solidFill>
              </a:rPr>
              <a:t>Identified LAB species</a:t>
            </a:r>
            <a:r>
              <a:rPr lang="en-US" dirty="0">
                <a:solidFill>
                  <a:schemeClr val="tx1"/>
                </a:solidFill>
              </a:rPr>
              <a:t>:     i) </a:t>
            </a:r>
            <a:r>
              <a:rPr lang="en-US" i="1" dirty="0">
                <a:solidFill>
                  <a:schemeClr val="tx1"/>
                </a:solidFill>
              </a:rPr>
              <a:t>Lactobacillus brevis</a:t>
            </a:r>
          </a:p>
          <a:p>
            <a:pPr marL="0" indent="0">
              <a:buNone/>
            </a:pPr>
            <a:r>
              <a:rPr lang="en-US" dirty="0">
                <a:solidFill>
                  <a:schemeClr val="tx1"/>
                </a:solidFill>
              </a:rPr>
              <a:t>                                                 ii) </a:t>
            </a:r>
            <a:r>
              <a:rPr lang="en-US" i="1" dirty="0">
                <a:solidFill>
                  <a:schemeClr val="tx1"/>
                </a:solidFill>
              </a:rPr>
              <a:t>Lactobacillus backii </a:t>
            </a:r>
          </a:p>
          <a:p>
            <a:pPr marL="0" indent="0">
              <a:buNone/>
            </a:pPr>
            <a:r>
              <a:rPr lang="en-US" dirty="0">
                <a:solidFill>
                  <a:schemeClr val="tx1"/>
                </a:solidFill>
              </a:rPr>
              <a:t>                                                 iii) </a:t>
            </a:r>
            <a:r>
              <a:rPr lang="en-US" i="1" dirty="0">
                <a:solidFill>
                  <a:schemeClr val="tx1"/>
                </a:solidFill>
              </a:rPr>
              <a:t>Lactobacillus harbinensis</a:t>
            </a:r>
          </a:p>
          <a:p>
            <a:pPr marL="0" indent="0">
              <a:buNone/>
            </a:pPr>
            <a:r>
              <a:rPr lang="en-US" dirty="0">
                <a:solidFill>
                  <a:schemeClr val="tx1"/>
                </a:solidFill>
              </a:rPr>
              <a:t>           </a:t>
            </a:r>
          </a:p>
          <a:p>
            <a:pPr marL="0" indent="0">
              <a:buNone/>
            </a:pPr>
            <a:endParaRPr lang="en-US" dirty="0">
              <a:solidFill>
                <a:schemeClr val="tx1"/>
              </a:solidFill>
            </a:endParaRPr>
          </a:p>
          <a:p>
            <a:pPr marL="0" indent="0">
              <a:buNone/>
            </a:pPr>
            <a:r>
              <a:rPr lang="en-US" dirty="0">
                <a:solidFill>
                  <a:schemeClr val="tx1"/>
                </a:solidFill>
              </a:rPr>
              <a:t> </a:t>
            </a:r>
            <a:endParaRPr lang="el-GR" dirty="0"/>
          </a:p>
        </p:txBody>
      </p:sp>
      <p:graphicFrame>
        <p:nvGraphicFramePr>
          <p:cNvPr id="4" name="Πίνακας 3">
            <a:extLst>
              <a:ext uri="{FF2B5EF4-FFF2-40B4-BE49-F238E27FC236}">
                <a16:creationId xmlns:a16="http://schemas.microsoft.com/office/drawing/2014/main" xmlns="" id="{6A63A48A-FCF2-4249-B748-76FB3C8D6AE6}"/>
              </a:ext>
            </a:extLst>
          </p:cNvPr>
          <p:cNvGraphicFramePr>
            <a:graphicFrameLocks noGrp="1"/>
          </p:cNvGraphicFramePr>
          <p:nvPr>
            <p:extLst>
              <p:ext uri="{D42A27DB-BD31-4B8C-83A1-F6EECF244321}">
                <p14:modId xmlns:p14="http://schemas.microsoft.com/office/powerpoint/2010/main" xmlns="" val="1428932345"/>
              </p:ext>
            </p:extLst>
          </p:nvPr>
        </p:nvGraphicFramePr>
        <p:xfrm>
          <a:off x="1433828" y="3744905"/>
          <a:ext cx="9324344" cy="2490376"/>
        </p:xfrm>
        <a:graphic>
          <a:graphicData uri="http://schemas.openxmlformats.org/drawingml/2006/table">
            <a:tbl>
              <a:tblPr firstRow="1" firstCol="1" bandRow="1"/>
              <a:tblGrid>
                <a:gridCol w="2610410">
                  <a:extLst>
                    <a:ext uri="{9D8B030D-6E8A-4147-A177-3AD203B41FA5}">
                      <a16:colId xmlns:a16="http://schemas.microsoft.com/office/drawing/2014/main" xmlns="" val="3704653160"/>
                    </a:ext>
                  </a:extLst>
                </a:gridCol>
                <a:gridCol w="2610410">
                  <a:extLst>
                    <a:ext uri="{9D8B030D-6E8A-4147-A177-3AD203B41FA5}">
                      <a16:colId xmlns:a16="http://schemas.microsoft.com/office/drawing/2014/main" xmlns="" val="4233480175"/>
                    </a:ext>
                  </a:extLst>
                </a:gridCol>
                <a:gridCol w="2051762">
                  <a:extLst>
                    <a:ext uri="{9D8B030D-6E8A-4147-A177-3AD203B41FA5}">
                      <a16:colId xmlns:a16="http://schemas.microsoft.com/office/drawing/2014/main" xmlns="" val="2355162724"/>
                    </a:ext>
                  </a:extLst>
                </a:gridCol>
                <a:gridCol w="2051762">
                  <a:extLst>
                    <a:ext uri="{9D8B030D-6E8A-4147-A177-3AD203B41FA5}">
                      <a16:colId xmlns:a16="http://schemas.microsoft.com/office/drawing/2014/main" xmlns="" val="3326208310"/>
                    </a:ext>
                  </a:extLst>
                </a:gridCol>
              </a:tblGrid>
              <a:tr h="658771">
                <a:tc>
                  <a:txBody>
                    <a:bodyPr/>
                    <a:lstStyle/>
                    <a:p>
                      <a:pPr algn="ctr">
                        <a:lnSpc>
                          <a:spcPct val="107000"/>
                        </a:lnSpc>
                        <a:spcAft>
                          <a:spcPts val="800"/>
                        </a:spcAft>
                      </a:pPr>
                      <a:r>
                        <a:rPr lang="en-US" sz="1800" b="1" u="none" kern="1200" dirty="0">
                          <a:solidFill>
                            <a:schemeClr val="tx1"/>
                          </a:solidFill>
                          <a:latin typeface="+mn-lt"/>
                          <a:ea typeface="+mn-ea"/>
                          <a:cs typeface="+mn-cs"/>
                        </a:rPr>
                        <a:t>Total Isolates</a:t>
                      </a:r>
                      <a:endParaRPr lang="el-GR" sz="1800" b="1" u="none"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b="1" u="none" kern="1200" dirty="0">
                          <a:solidFill>
                            <a:schemeClr val="tx1"/>
                          </a:solidFill>
                          <a:latin typeface="+mn-lt"/>
                          <a:ea typeface="+mn-ea"/>
                          <a:cs typeface="+mn-cs"/>
                        </a:rPr>
                        <a:t>Species</a:t>
                      </a:r>
                      <a:endParaRPr lang="el-GR" sz="1800" b="1" u="none"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b="1" u="none" kern="1200" dirty="0">
                          <a:solidFill>
                            <a:schemeClr val="tx1"/>
                          </a:solidFill>
                          <a:latin typeface="+mn-lt"/>
                          <a:ea typeface="+mn-ea"/>
                          <a:cs typeface="+mn-cs"/>
                        </a:rPr>
                        <a:t>Batch 1</a:t>
                      </a:r>
                      <a:endParaRPr lang="el-GR" sz="1800" b="1" u="none"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b="1" u="none" kern="1200" dirty="0">
                          <a:solidFill>
                            <a:schemeClr val="tx1"/>
                          </a:solidFill>
                          <a:latin typeface="+mn-lt"/>
                          <a:ea typeface="+mn-ea"/>
                          <a:cs typeface="+mn-cs"/>
                        </a:rPr>
                        <a:t>Batch 2</a:t>
                      </a:r>
                      <a:endParaRPr lang="el-GR" sz="1800" b="1" u="none"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85304208"/>
                  </a:ext>
                </a:extLst>
              </a:tr>
              <a:tr h="610535">
                <a:tc rowSpan="3">
                  <a:txBody>
                    <a:bodyPr/>
                    <a:lstStyle/>
                    <a:p>
                      <a:pPr marL="0" algn="ctr" defTabSz="457200" rtl="0" eaLnBrk="1" latinLnBrk="0" hangingPunct="1">
                        <a:lnSpc>
                          <a:spcPct val="107000"/>
                        </a:lnSpc>
                        <a:spcAft>
                          <a:spcPts val="800"/>
                        </a:spcAft>
                      </a:pPr>
                      <a:r>
                        <a:rPr lang="en-US" sz="1600" b="0" u="none" kern="1200" dirty="0">
                          <a:solidFill>
                            <a:schemeClr val="tx1"/>
                          </a:solidFill>
                          <a:latin typeface="+mn-lt"/>
                          <a:ea typeface="+mn-ea"/>
                          <a:cs typeface="+mn-cs"/>
                        </a:rPr>
                        <a:t>80</a:t>
                      </a:r>
                      <a:endParaRPr lang="el-GR" sz="1600" b="0" u="none"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457200" rtl="0" eaLnBrk="1" latinLnBrk="0" hangingPunct="1">
                        <a:lnSpc>
                          <a:spcPct val="107000"/>
                        </a:lnSpc>
                        <a:spcAft>
                          <a:spcPts val="800"/>
                        </a:spcAft>
                      </a:pPr>
                      <a:r>
                        <a:rPr lang="en-US" sz="1600" b="0" i="1" u="none" kern="1200" dirty="0">
                          <a:solidFill>
                            <a:schemeClr val="tx1"/>
                          </a:solidFill>
                          <a:latin typeface="+mn-lt"/>
                          <a:ea typeface="+mn-ea"/>
                          <a:cs typeface="+mn-cs"/>
                        </a:rPr>
                        <a:t>Lactobacillus brevis</a:t>
                      </a:r>
                      <a:endParaRPr lang="el-GR" sz="1600" b="0" i="1" u="none"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algn="ctr" defTabSz="457200" rtl="0" eaLnBrk="1" latinLnBrk="0" hangingPunct="1">
                        <a:lnSpc>
                          <a:spcPct val="107000"/>
                        </a:lnSpc>
                        <a:spcAft>
                          <a:spcPts val="800"/>
                        </a:spcAft>
                      </a:pPr>
                      <a:r>
                        <a:rPr lang="en-US" sz="1600" b="0" u="none" kern="1200" dirty="0">
                          <a:solidFill>
                            <a:schemeClr val="tx1"/>
                          </a:solidFill>
                          <a:latin typeface="+mn-lt"/>
                          <a:ea typeface="+mn-ea"/>
                          <a:cs typeface="+mn-cs"/>
                        </a:rPr>
                        <a:t>46.9 %</a:t>
                      </a:r>
                      <a:endParaRPr lang="el-GR" sz="1600" b="0" u="none"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457200" rtl="0" eaLnBrk="1" latinLnBrk="0" hangingPunct="1">
                        <a:lnSpc>
                          <a:spcPct val="107000"/>
                        </a:lnSpc>
                        <a:spcAft>
                          <a:spcPts val="800"/>
                        </a:spcAft>
                      </a:pPr>
                      <a:r>
                        <a:rPr lang="en-US" sz="1600" b="0" u="none" kern="1200" dirty="0">
                          <a:solidFill>
                            <a:schemeClr val="tx1"/>
                          </a:solidFill>
                          <a:latin typeface="+mn-lt"/>
                          <a:ea typeface="+mn-ea"/>
                          <a:cs typeface="+mn-cs"/>
                        </a:rPr>
                        <a:t>50.0 %</a:t>
                      </a:r>
                      <a:endParaRPr lang="el-GR" sz="1600" b="0" u="none"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79034172"/>
                  </a:ext>
                </a:extLst>
              </a:tr>
              <a:tr h="610535">
                <a:tc vMerge="1">
                  <a:txBody>
                    <a:bodyPr/>
                    <a:lstStyle/>
                    <a:p>
                      <a:endParaRPr lang="el-GR"/>
                    </a:p>
                  </a:txBody>
                  <a:tcPr/>
                </a:tc>
                <a:tc>
                  <a:txBody>
                    <a:bodyPr/>
                    <a:lstStyle/>
                    <a:p>
                      <a:pPr marL="0" algn="ctr" defTabSz="457200" rtl="0" eaLnBrk="1" latinLnBrk="0" hangingPunct="1">
                        <a:lnSpc>
                          <a:spcPct val="107000"/>
                        </a:lnSpc>
                        <a:spcAft>
                          <a:spcPts val="800"/>
                        </a:spcAft>
                      </a:pPr>
                      <a:r>
                        <a:rPr lang="en-US" sz="1600" b="0" i="1" u="none" kern="1200" dirty="0">
                          <a:solidFill>
                            <a:schemeClr val="tx1"/>
                          </a:solidFill>
                          <a:latin typeface="+mn-lt"/>
                          <a:ea typeface="+mn-ea"/>
                          <a:cs typeface="+mn-cs"/>
                        </a:rPr>
                        <a:t>Lactobacillus backii</a:t>
                      </a:r>
                      <a:endParaRPr lang="el-GR" sz="1600" b="0" i="1" u="none"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algn="ctr" defTabSz="457200" rtl="0" eaLnBrk="1" latinLnBrk="0" hangingPunct="1">
                        <a:lnSpc>
                          <a:spcPct val="107000"/>
                        </a:lnSpc>
                        <a:spcAft>
                          <a:spcPts val="800"/>
                        </a:spcAft>
                      </a:pPr>
                      <a:r>
                        <a:rPr lang="en-US" sz="1600" b="0" u="none" kern="1200" dirty="0">
                          <a:solidFill>
                            <a:schemeClr val="tx1"/>
                          </a:solidFill>
                          <a:latin typeface="+mn-lt"/>
                          <a:ea typeface="+mn-ea"/>
                          <a:cs typeface="+mn-cs"/>
                        </a:rPr>
                        <a:t>6.</a:t>
                      </a:r>
                      <a:r>
                        <a:rPr lang="el-GR" sz="1600" b="0" u="none" kern="1200" dirty="0">
                          <a:solidFill>
                            <a:schemeClr val="tx1"/>
                          </a:solidFill>
                          <a:latin typeface="+mn-lt"/>
                          <a:ea typeface="+mn-ea"/>
                          <a:cs typeface="+mn-cs"/>
                        </a:rPr>
                        <a:t>2</a:t>
                      </a:r>
                      <a:r>
                        <a:rPr lang="en-US" sz="1600" b="0" u="none" kern="1200" dirty="0">
                          <a:solidFill>
                            <a:schemeClr val="tx1"/>
                          </a:solidFill>
                          <a:latin typeface="+mn-lt"/>
                          <a:ea typeface="+mn-ea"/>
                          <a:cs typeface="+mn-cs"/>
                        </a:rPr>
                        <a:t> %</a:t>
                      </a:r>
                      <a:endParaRPr lang="el-GR" sz="1600" b="0" u="none"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457200" rtl="0" eaLnBrk="1" latinLnBrk="0" hangingPunct="1">
                        <a:lnSpc>
                          <a:spcPct val="107000"/>
                        </a:lnSpc>
                        <a:spcAft>
                          <a:spcPts val="800"/>
                        </a:spcAft>
                      </a:pPr>
                      <a:r>
                        <a:rPr lang="el-GR" sz="1600" b="0" u="none" kern="1200" dirty="0">
                          <a:solidFill>
                            <a:schemeClr val="tx1"/>
                          </a:solidFill>
                          <a:latin typeface="+mn-lt"/>
                          <a:ea typeface="+mn-ea"/>
                          <a:cs typeface="+mn-cs"/>
                        </a:rPr>
                        <a:t>39.6 %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86058025"/>
                  </a:ext>
                </a:extLst>
              </a:tr>
              <a:tr h="610535">
                <a:tc vMerge="1">
                  <a:txBody>
                    <a:bodyPr/>
                    <a:lstStyle/>
                    <a:p>
                      <a:endParaRPr lang="el-GR"/>
                    </a:p>
                  </a:txBody>
                  <a:tcPr/>
                </a:tc>
                <a:tc>
                  <a:txBody>
                    <a:bodyPr/>
                    <a:lstStyle/>
                    <a:p>
                      <a:pPr marL="0" algn="ctr" defTabSz="457200" rtl="0" eaLnBrk="1" latinLnBrk="0" hangingPunct="1">
                        <a:lnSpc>
                          <a:spcPct val="107000"/>
                        </a:lnSpc>
                        <a:spcAft>
                          <a:spcPts val="800"/>
                        </a:spcAft>
                      </a:pPr>
                      <a:r>
                        <a:rPr lang="en-US" sz="1600" b="0" i="1" u="none" kern="1200" dirty="0">
                          <a:solidFill>
                            <a:schemeClr val="tx1"/>
                          </a:solidFill>
                          <a:latin typeface="+mn-lt"/>
                          <a:ea typeface="+mn-ea"/>
                          <a:cs typeface="+mn-cs"/>
                        </a:rPr>
                        <a:t>Lactobacillus harbinensis</a:t>
                      </a:r>
                      <a:endParaRPr lang="el-GR" sz="1600" b="0" i="1" u="none"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en-US" sz="1600" b="0" u="none" kern="1200" dirty="0">
                          <a:solidFill>
                            <a:schemeClr val="tx1"/>
                          </a:solidFill>
                          <a:latin typeface="+mn-lt"/>
                          <a:ea typeface="+mn-ea"/>
                          <a:cs typeface="+mn-cs"/>
                        </a:rPr>
                        <a:t>46.9 %</a:t>
                      </a:r>
                      <a:endParaRPr lang="el-GR" sz="1600" b="0" u="none"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457200" rtl="0" eaLnBrk="1" latinLnBrk="0" hangingPunct="1">
                        <a:lnSpc>
                          <a:spcPct val="107000"/>
                        </a:lnSpc>
                        <a:spcAft>
                          <a:spcPts val="800"/>
                        </a:spcAft>
                      </a:pPr>
                      <a:r>
                        <a:rPr lang="el-GR" sz="1600" b="0" u="none" kern="1200" dirty="0">
                          <a:solidFill>
                            <a:schemeClr val="tx1"/>
                          </a:solidFill>
                          <a:latin typeface="+mn-lt"/>
                          <a:ea typeface="+mn-ea"/>
                          <a:cs typeface="+mn-cs"/>
                        </a:rPr>
                        <a:t>10.4 %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16678657"/>
                  </a:ext>
                </a:extLst>
              </a:tr>
            </a:tbl>
          </a:graphicData>
        </a:graphic>
      </p:graphicFrame>
    </p:spTree>
    <p:extLst>
      <p:ext uri="{BB962C8B-B14F-4D97-AF65-F5344CB8AC3E}">
        <p14:creationId xmlns:p14="http://schemas.microsoft.com/office/powerpoint/2010/main" xmlns="" val="33036931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4713" y="750569"/>
            <a:ext cx="8911687" cy="1280890"/>
          </a:xfrm>
        </p:spPr>
        <p:txBody>
          <a:bodyPr>
            <a:normAutofit/>
          </a:bodyPr>
          <a:lstStyle/>
          <a:p>
            <a:r>
              <a:rPr lang="el-GR" sz="3000" i="1" dirty="0"/>
              <a:t>4</a:t>
            </a:r>
            <a:r>
              <a:rPr lang="en-US" sz="3000" i="1" dirty="0"/>
              <a:t>. Conclusion</a:t>
            </a:r>
          </a:p>
        </p:txBody>
      </p:sp>
      <p:sp>
        <p:nvSpPr>
          <p:cNvPr id="8" name="Θέση περιεχομένου 7">
            <a:extLst>
              <a:ext uri="{FF2B5EF4-FFF2-40B4-BE49-F238E27FC236}">
                <a16:creationId xmlns:a16="http://schemas.microsoft.com/office/drawing/2014/main" xmlns="" id="{E6B4B200-0873-4C07-9CAE-4810E028FDE7}"/>
              </a:ext>
            </a:extLst>
          </p:cNvPr>
          <p:cNvSpPr>
            <a:spLocks noGrp="1"/>
          </p:cNvSpPr>
          <p:nvPr>
            <p:ph idx="1"/>
          </p:nvPr>
        </p:nvSpPr>
        <p:spPr>
          <a:xfrm>
            <a:off x="1814713" y="1668305"/>
            <a:ext cx="9229340" cy="5201481"/>
          </a:xfrm>
        </p:spPr>
        <p:txBody>
          <a:bodyPr>
            <a:normAutofit lnSpcReduction="10000"/>
          </a:bodyPr>
          <a:lstStyle/>
          <a:p>
            <a:pPr marL="0" indent="0">
              <a:buNone/>
            </a:pPr>
            <a:endParaRPr lang="en-US" dirty="0"/>
          </a:p>
          <a:p>
            <a:pPr algn="just"/>
            <a:r>
              <a:rPr lang="en-US" dirty="0">
                <a:solidFill>
                  <a:schemeClr val="tx1"/>
                </a:solidFill>
              </a:rPr>
              <a:t>The present research elucidates the diversity of LAB isolated from industrially fermented and non-pasteurized Lager-type beer, one of the most economically important beer products in Greece. </a:t>
            </a:r>
          </a:p>
          <a:p>
            <a:pPr algn="just"/>
            <a:endParaRPr lang="en-US" dirty="0">
              <a:solidFill>
                <a:schemeClr val="tx1"/>
              </a:solidFill>
            </a:endParaRPr>
          </a:p>
          <a:p>
            <a:pPr algn="just"/>
            <a:r>
              <a:rPr lang="en-US" dirty="0">
                <a:solidFill>
                  <a:schemeClr val="tx1"/>
                </a:solidFill>
              </a:rPr>
              <a:t>The relatively low population before the first sampling point (Kieselguhr filtration) indicates that hygienic conditions are partially successful. </a:t>
            </a:r>
          </a:p>
          <a:p>
            <a:pPr algn="just"/>
            <a:r>
              <a:rPr lang="en-US" dirty="0">
                <a:solidFill>
                  <a:schemeClr val="tx1"/>
                </a:solidFill>
              </a:rPr>
              <a:t>No enumerated population of LAB, after Kieselguhr filtration, advocates the production of a safe and high-quality final product. </a:t>
            </a:r>
          </a:p>
          <a:p>
            <a:pPr algn="just"/>
            <a:endParaRPr lang="en-US" dirty="0">
              <a:solidFill>
                <a:schemeClr val="tx1"/>
              </a:solidFill>
            </a:endParaRPr>
          </a:p>
          <a:p>
            <a:pPr algn="just"/>
            <a:r>
              <a:rPr lang="en-US" b="1" u="sng" dirty="0">
                <a:solidFill>
                  <a:schemeClr val="tx1"/>
                </a:solidFill>
              </a:rPr>
              <a:t>Potential subject for further investigation:</a:t>
            </a:r>
            <a:r>
              <a:rPr lang="en-US" b="1" dirty="0">
                <a:solidFill>
                  <a:schemeClr val="tx1"/>
                </a:solidFill>
              </a:rPr>
              <a:t> </a:t>
            </a:r>
            <a:r>
              <a:rPr lang="en-US" dirty="0">
                <a:solidFill>
                  <a:schemeClr val="tx1"/>
                </a:solidFill>
              </a:rPr>
              <a:t>Mechanisms that make it difficult for  LAB cells to get over the Kieselguhr filter even though its pore diameter is multiple times wider than the dimensions of bacterial cells.</a:t>
            </a:r>
          </a:p>
          <a:p>
            <a:pPr marL="0" indent="0">
              <a:buNone/>
            </a:pPr>
            <a:endParaRPr lang="en-US" dirty="0">
              <a:solidFill>
                <a:schemeClr val="tx1"/>
              </a:solidFill>
            </a:endParaRPr>
          </a:p>
          <a:p>
            <a:pPr marL="0" indent="0">
              <a:buNone/>
            </a:pPr>
            <a:r>
              <a:rPr lang="en-US" dirty="0">
                <a:solidFill>
                  <a:schemeClr val="tx1"/>
                </a:solidFill>
              </a:rPr>
              <a:t> </a:t>
            </a:r>
            <a:endParaRPr lang="el-GR" dirty="0"/>
          </a:p>
        </p:txBody>
      </p:sp>
    </p:spTree>
    <p:extLst>
      <p:ext uri="{BB962C8B-B14F-4D97-AF65-F5344CB8AC3E}">
        <p14:creationId xmlns:p14="http://schemas.microsoft.com/office/powerpoint/2010/main" xmlns="" val="42553553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84540" y="1870954"/>
            <a:ext cx="8915400" cy="3777622"/>
          </a:xfrm>
        </p:spPr>
        <p:txBody>
          <a:bodyPr/>
          <a:lstStyle/>
          <a:p>
            <a:endParaRPr lang="en-US" dirty="0"/>
          </a:p>
          <a:p>
            <a:endParaRPr lang="en-US" dirty="0"/>
          </a:p>
          <a:p>
            <a:endParaRPr lang="el-GR" dirty="0"/>
          </a:p>
        </p:txBody>
      </p:sp>
      <p:sp>
        <p:nvSpPr>
          <p:cNvPr id="4" name="TextBox 3"/>
          <p:cNvSpPr txBox="1"/>
          <p:nvPr/>
        </p:nvSpPr>
        <p:spPr>
          <a:xfrm>
            <a:off x="1684540" y="1403728"/>
            <a:ext cx="9863026" cy="584775"/>
          </a:xfrm>
          <a:prstGeom prst="rect">
            <a:avLst/>
          </a:prstGeom>
          <a:noFill/>
        </p:spPr>
        <p:txBody>
          <a:bodyPr wrap="square" rtlCol="0">
            <a:spAutoFit/>
          </a:bodyPr>
          <a:lstStyle/>
          <a:p>
            <a:pPr marL="285750" indent="-285750">
              <a:buFont typeface="Arial" charset="0"/>
              <a:buChar char="•"/>
            </a:pPr>
            <a:endParaRPr lang="en-GB" sz="1600" dirty="0"/>
          </a:p>
          <a:p>
            <a:endParaRPr lang="en-GB" sz="1600" dirty="0"/>
          </a:p>
        </p:txBody>
      </p:sp>
      <p:sp>
        <p:nvSpPr>
          <p:cNvPr id="5" name="TextBox 4"/>
          <p:cNvSpPr txBox="1"/>
          <p:nvPr/>
        </p:nvSpPr>
        <p:spPr>
          <a:xfrm>
            <a:off x="3819949" y="5974958"/>
            <a:ext cx="4644581" cy="461665"/>
          </a:xfrm>
          <a:prstGeom prst="rect">
            <a:avLst/>
          </a:prstGeom>
          <a:noFill/>
        </p:spPr>
        <p:txBody>
          <a:bodyPr wrap="square" rtlCol="0">
            <a:spAutoFit/>
          </a:bodyPr>
          <a:lstStyle/>
          <a:p>
            <a:pPr algn="ctr"/>
            <a:r>
              <a:rPr lang="en-US" sz="2400" b="1" u="sng" dirty="0"/>
              <a:t>Thank you for your attention!</a:t>
            </a:r>
          </a:p>
        </p:txBody>
      </p:sp>
      <p:pic>
        <p:nvPicPr>
          <p:cNvPr id="9" name="Εικόνα 8">
            <a:extLst>
              <a:ext uri="{FF2B5EF4-FFF2-40B4-BE49-F238E27FC236}">
                <a16:creationId xmlns:a16="http://schemas.microsoft.com/office/drawing/2014/main" xmlns="" id="{BC7E0F19-AD3A-4075-89ED-6D3B8CDB82E8}"/>
              </a:ext>
            </a:extLst>
          </p:cNvPr>
          <p:cNvPicPr>
            <a:picLocks noChangeAspect="1"/>
          </p:cNvPicPr>
          <p:nvPr/>
        </p:nvPicPr>
        <p:blipFill>
          <a:blip r:embed="rId2"/>
          <a:stretch>
            <a:fillRect/>
          </a:stretch>
        </p:blipFill>
        <p:spPr>
          <a:xfrm>
            <a:off x="6085737" y="3421157"/>
            <a:ext cx="20526" cy="15685"/>
          </a:xfrm>
          <a:prstGeom prst="rect">
            <a:avLst/>
          </a:prstGeom>
        </p:spPr>
      </p:pic>
      <p:pic>
        <p:nvPicPr>
          <p:cNvPr id="11" name="Εικόνα 10">
            <a:extLst>
              <a:ext uri="{FF2B5EF4-FFF2-40B4-BE49-F238E27FC236}">
                <a16:creationId xmlns:a16="http://schemas.microsoft.com/office/drawing/2014/main" xmlns="" id="{F1E5DBA2-055C-45E2-819B-A5C531BABA72}"/>
              </a:ext>
            </a:extLst>
          </p:cNvPr>
          <p:cNvPicPr>
            <a:picLocks noChangeAspect="1"/>
          </p:cNvPicPr>
          <p:nvPr/>
        </p:nvPicPr>
        <p:blipFill>
          <a:blip r:embed="rId2"/>
          <a:stretch>
            <a:fillRect/>
          </a:stretch>
        </p:blipFill>
        <p:spPr>
          <a:xfrm>
            <a:off x="6085737" y="3421157"/>
            <a:ext cx="20526" cy="15685"/>
          </a:xfrm>
          <a:prstGeom prst="rect">
            <a:avLst/>
          </a:prstGeom>
        </p:spPr>
      </p:pic>
      <p:pic>
        <p:nvPicPr>
          <p:cNvPr id="6" name="Εικόνα 5">
            <a:extLst>
              <a:ext uri="{FF2B5EF4-FFF2-40B4-BE49-F238E27FC236}">
                <a16:creationId xmlns:a16="http://schemas.microsoft.com/office/drawing/2014/main" xmlns="" id="{5CBCF061-7729-4F2A-810F-17620E757AAA}"/>
              </a:ext>
            </a:extLst>
          </p:cNvPr>
          <p:cNvPicPr>
            <a:picLocks noChangeAspect="1"/>
          </p:cNvPicPr>
          <p:nvPr/>
        </p:nvPicPr>
        <p:blipFill>
          <a:blip r:embed="rId3">
            <a:extLst>
              <a:ext uri="{BEBA8EAE-BF5A-486C-A8C5-ECC9F3942E4B}">
                <a14:imgProps xmlns:a14="http://schemas.microsoft.com/office/drawing/2010/main" xmlns="">
                  <a14:imgLayer r:embed="rId4">
                    <a14:imgEffect>
                      <a14:backgroundRemoval t="8912" b="89879" l="9925" r="89950">
                        <a14:foregroundMark x1="53643" y1="35650" x2="53643" y2="35650"/>
                        <a14:foregroundMark x1="66709" y1="37009" x2="66709" y2="37009"/>
                        <a14:foregroundMark x1="57663" y1="49698" x2="57663" y2="49698"/>
                        <a14:foregroundMark x1="57161" y1="49698" x2="62437" y2="49698"/>
                        <a14:foregroundMark x1="66709" y1="35347" x2="66709" y2="35347"/>
                        <a14:foregroundMark x1="66583" y1="34139" x2="67085" y2="34894"/>
                        <a14:foregroundMark x1="52261" y1="35498" x2="52261" y2="35498"/>
                        <a14:foregroundMark x1="53392" y1="35498" x2="53392" y2="35498"/>
                        <a14:foregroundMark x1="53643" y1="34139" x2="55276" y2="32477"/>
                        <a14:foregroundMark x1="54146" y1="34290" x2="54146" y2="34290"/>
                        <a14:foregroundMark x1="52764" y1="33384" x2="52010" y2="33686"/>
                        <a14:foregroundMark x1="51131" y1="35196" x2="51256" y2="38973"/>
                        <a14:foregroundMark x1="53141" y1="39577" x2="53894" y2="39728"/>
                        <a14:foregroundMark x1="67211" y1="35196" x2="67211" y2="35196"/>
                        <a14:foregroundMark x1="65955" y1="33686" x2="65452" y2="34139"/>
                        <a14:foregroundMark x1="64698" y1="36405" x2="64698" y2="36405"/>
                        <a14:foregroundMark x1="66206" y1="39275" x2="67211" y2="39728"/>
                        <a14:foregroundMark x1="67839" y1="39577" x2="67839" y2="38218"/>
                        <a14:foregroundMark x1="61558" y1="48943" x2="62060" y2="48489"/>
                        <a14:foregroundMark x1="63819" y1="47583" x2="64447" y2="47432"/>
                        <a14:foregroundMark x1="65075" y1="47432" x2="65075" y2="47432"/>
                        <a14:foregroundMark x1="65704" y1="50000" x2="65704" y2="50000"/>
                        <a14:foregroundMark x1="75628" y1="69335" x2="75628" y2="69335"/>
                        <a14:foregroundMark x1="75879" y1="63746" x2="75879" y2="63746"/>
                        <a14:foregroundMark x1="76005" y1="63595" x2="75126" y2="63595"/>
                        <a14:foregroundMark x1="70352" y1="67221" x2="70729" y2="67674"/>
                        <a14:foregroundMark x1="74246" y1="68580" x2="75628" y2="68580"/>
                        <a14:foregroundMark x1="78015" y1="61782" x2="78015" y2="61782"/>
                        <a14:foregroundMark x1="37312" y1="39879" x2="37312" y2="39879"/>
                        <a14:foregroundMark x1="37563" y1="38066" x2="37563" y2="35801"/>
                        <a14:foregroundMark x1="31407" y1="33384" x2="31407" y2="33384"/>
                        <a14:foregroundMark x1="32789" y1="37462" x2="32789" y2="37462"/>
                        <a14:foregroundMark x1="33166" y1="40785" x2="33166" y2="40785"/>
                        <a14:foregroundMark x1="36307" y1="46073" x2="36307" y2="46073"/>
                        <a14:foregroundMark x1="65829" y1="8912" x2="65829" y2="8912"/>
                        <a14:foregroundMark x1="74121" y1="63595" x2="74121" y2="63595"/>
                        <a14:foregroundMark x1="60553" y1="50906" x2="60553" y2="50906"/>
                      </a14:backgroundRemoval>
                    </a14:imgEffect>
                  </a14:imgLayer>
                </a14:imgProps>
              </a:ext>
            </a:extLst>
          </a:blip>
          <a:stretch>
            <a:fillRect/>
          </a:stretch>
        </p:blipFill>
        <p:spPr>
          <a:xfrm>
            <a:off x="2808765" y="569412"/>
            <a:ext cx="6553942" cy="5450640"/>
          </a:xfrm>
          <a:prstGeom prst="rect">
            <a:avLst/>
          </a:prstGeom>
        </p:spPr>
      </p:pic>
    </p:spTree>
    <p:extLst>
      <p:ext uri="{BB962C8B-B14F-4D97-AF65-F5344CB8AC3E}">
        <p14:creationId xmlns:p14="http://schemas.microsoft.com/office/powerpoint/2010/main" xmlns="" val="11566101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4713" y="750569"/>
            <a:ext cx="8911687" cy="1280890"/>
          </a:xfrm>
        </p:spPr>
        <p:txBody>
          <a:bodyPr>
            <a:normAutofit/>
          </a:bodyPr>
          <a:lstStyle/>
          <a:p>
            <a:r>
              <a:rPr lang="en-US" sz="3000" i="1" dirty="0"/>
              <a:t>1. Introduction</a:t>
            </a:r>
          </a:p>
        </p:txBody>
      </p:sp>
      <p:sp>
        <p:nvSpPr>
          <p:cNvPr id="3" name="Content Placeholder 2"/>
          <p:cNvSpPr>
            <a:spLocks noGrp="1"/>
          </p:cNvSpPr>
          <p:nvPr>
            <p:ph idx="1"/>
          </p:nvPr>
        </p:nvSpPr>
        <p:spPr>
          <a:xfrm>
            <a:off x="1461887" y="1294410"/>
            <a:ext cx="9142778" cy="5260769"/>
          </a:xfrm>
        </p:spPr>
        <p:txBody>
          <a:bodyPr>
            <a:normAutofit/>
          </a:bodyPr>
          <a:lstStyle/>
          <a:p>
            <a:pPr marL="0" indent="0">
              <a:buNone/>
            </a:pPr>
            <a:endParaRPr lang="el-GR" dirty="0"/>
          </a:p>
          <a:p>
            <a:pPr algn="just"/>
            <a:r>
              <a:rPr lang="en-US" dirty="0">
                <a:solidFill>
                  <a:schemeClr val="tx1"/>
                </a:solidFill>
              </a:rPr>
              <a:t>Beer is an undistilled alcoholic beverage derived from a source of starch.</a:t>
            </a:r>
          </a:p>
          <a:p>
            <a:endParaRPr lang="en-US" dirty="0">
              <a:solidFill>
                <a:schemeClr val="tx1"/>
              </a:solidFill>
            </a:endParaRPr>
          </a:p>
          <a:p>
            <a:r>
              <a:rPr lang="en-US" dirty="0">
                <a:solidFill>
                  <a:schemeClr val="tx1"/>
                </a:solidFill>
              </a:rPr>
              <a:t>Four main ingredients: </a:t>
            </a:r>
            <a:r>
              <a:rPr lang="en-US" u="sng" dirty="0">
                <a:solidFill>
                  <a:schemeClr val="tx1"/>
                </a:solidFill>
              </a:rPr>
              <a:t>water</a:t>
            </a:r>
            <a:r>
              <a:rPr lang="en-US" dirty="0">
                <a:solidFill>
                  <a:schemeClr val="tx1"/>
                </a:solidFill>
              </a:rPr>
              <a:t>, </a:t>
            </a:r>
            <a:r>
              <a:rPr lang="en-US" u="sng" dirty="0">
                <a:solidFill>
                  <a:schemeClr val="tx1"/>
                </a:solidFill>
              </a:rPr>
              <a:t>malt</a:t>
            </a:r>
            <a:r>
              <a:rPr lang="en-US" dirty="0">
                <a:solidFill>
                  <a:schemeClr val="tx1"/>
                </a:solidFill>
              </a:rPr>
              <a:t>, </a:t>
            </a:r>
            <a:r>
              <a:rPr lang="en-US" u="sng" dirty="0">
                <a:solidFill>
                  <a:schemeClr val="tx1"/>
                </a:solidFill>
              </a:rPr>
              <a:t>hops</a:t>
            </a:r>
            <a:r>
              <a:rPr lang="en-US" dirty="0">
                <a:solidFill>
                  <a:schemeClr val="tx1"/>
                </a:solidFill>
              </a:rPr>
              <a:t> and </a:t>
            </a:r>
            <a:r>
              <a:rPr lang="en-US" u="sng" dirty="0">
                <a:solidFill>
                  <a:schemeClr val="tx1"/>
                </a:solidFill>
              </a:rPr>
              <a:t>yeast</a:t>
            </a:r>
            <a:r>
              <a:rPr lang="en-US" dirty="0">
                <a:solidFill>
                  <a:schemeClr val="tx1"/>
                </a:solidFill>
              </a:rPr>
              <a:t>.</a:t>
            </a:r>
          </a:p>
          <a:p>
            <a:r>
              <a:rPr lang="en-US" dirty="0">
                <a:solidFill>
                  <a:schemeClr val="tx1"/>
                </a:solidFill>
              </a:rPr>
              <a:t>Two main categories based on the yeast strain involved in processing:</a:t>
            </a:r>
          </a:p>
          <a:p>
            <a:pPr lvl="2">
              <a:buFont typeface="+mj-lt"/>
              <a:buAutoNum type="arabicPeriod"/>
            </a:pPr>
            <a:r>
              <a:rPr lang="en-US" sz="1600" dirty="0">
                <a:solidFill>
                  <a:schemeClr val="tx1"/>
                </a:solidFill>
              </a:rPr>
              <a:t>Lager beer - Sacc</a:t>
            </a:r>
            <a:r>
              <a:rPr lang="en-US" sz="1600" i="1" dirty="0">
                <a:solidFill>
                  <a:schemeClr val="tx1"/>
                </a:solidFill>
              </a:rPr>
              <a:t>haromyces pastorianus</a:t>
            </a:r>
          </a:p>
          <a:p>
            <a:pPr lvl="2">
              <a:buFont typeface="+mj-lt"/>
              <a:buAutoNum type="arabicPeriod"/>
            </a:pPr>
            <a:r>
              <a:rPr lang="en-US" sz="1600" dirty="0">
                <a:solidFill>
                  <a:schemeClr val="tx1"/>
                </a:solidFill>
              </a:rPr>
              <a:t>Ale beer - </a:t>
            </a:r>
            <a:r>
              <a:rPr lang="en-US" sz="1600" i="1" dirty="0">
                <a:solidFill>
                  <a:schemeClr val="tx1"/>
                </a:solidFill>
              </a:rPr>
              <a:t>Saccharomyces cerevisiae</a:t>
            </a:r>
          </a:p>
          <a:p>
            <a:endParaRPr lang="en-US" dirty="0">
              <a:solidFill>
                <a:schemeClr val="tx1"/>
              </a:solidFill>
            </a:endParaRPr>
          </a:p>
          <a:p>
            <a:pPr algn="just"/>
            <a:r>
              <a:rPr lang="en-US" dirty="0">
                <a:solidFill>
                  <a:schemeClr val="tx1"/>
                </a:solidFill>
              </a:rPr>
              <a:t>Ale yeasts operate at room temperature (ca. 18-22 °C), ferment quickly and produce the characteristic “fruitiness” taste. (</a:t>
            </a:r>
            <a:r>
              <a:rPr lang="en-US" dirty="0">
                <a:solidFill>
                  <a:srgbClr val="C00000"/>
                </a:solidFill>
              </a:rPr>
              <a:t>Top fermenters</a:t>
            </a:r>
            <a:r>
              <a:rPr lang="en-US" dirty="0">
                <a:solidFill>
                  <a:schemeClr val="tx1"/>
                </a:solidFill>
              </a:rPr>
              <a:t>)</a:t>
            </a:r>
          </a:p>
          <a:p>
            <a:pPr algn="just"/>
            <a:r>
              <a:rPr lang="en-US" dirty="0">
                <a:solidFill>
                  <a:schemeClr val="tx1"/>
                </a:solidFill>
              </a:rPr>
              <a:t>Lager yeasts prefer lower temperatures (ca. 8-15 °C), ferment slowly and utilize more wort sugars, resulting in a cleaner, crisp taste. (</a:t>
            </a:r>
            <a:r>
              <a:rPr lang="en-US" dirty="0">
                <a:solidFill>
                  <a:srgbClr val="002060"/>
                </a:solidFill>
              </a:rPr>
              <a:t>Bottom fermenters</a:t>
            </a:r>
            <a:r>
              <a:rPr lang="en-US" dirty="0">
                <a:solidFill>
                  <a:schemeClr val="tx1"/>
                </a:solidFill>
              </a:rPr>
              <a:t>)</a:t>
            </a:r>
          </a:p>
        </p:txBody>
      </p:sp>
    </p:spTree>
    <p:extLst>
      <p:ext uri="{BB962C8B-B14F-4D97-AF65-F5344CB8AC3E}">
        <p14:creationId xmlns:p14="http://schemas.microsoft.com/office/powerpoint/2010/main" xmlns="" val="148449126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4713" y="750569"/>
            <a:ext cx="9838025" cy="1280890"/>
          </a:xfrm>
        </p:spPr>
        <p:txBody>
          <a:bodyPr>
            <a:normAutofit/>
          </a:bodyPr>
          <a:lstStyle/>
          <a:p>
            <a:r>
              <a:rPr lang="en-US" sz="3000" i="1" dirty="0"/>
              <a:t>Role of Lactic Acid Bacteria in Beer Processing (1/2)</a:t>
            </a:r>
          </a:p>
        </p:txBody>
      </p:sp>
      <p:sp>
        <p:nvSpPr>
          <p:cNvPr id="3" name="Content Placeholder 2"/>
          <p:cNvSpPr>
            <a:spLocks noGrp="1"/>
          </p:cNvSpPr>
          <p:nvPr>
            <p:ph idx="1"/>
          </p:nvPr>
        </p:nvSpPr>
        <p:spPr>
          <a:xfrm>
            <a:off x="1461886" y="1294410"/>
            <a:ext cx="9464021" cy="6196636"/>
          </a:xfrm>
        </p:spPr>
        <p:txBody>
          <a:bodyPr>
            <a:normAutofit/>
          </a:bodyPr>
          <a:lstStyle/>
          <a:p>
            <a:pPr marL="0" indent="0">
              <a:buNone/>
            </a:pPr>
            <a:endParaRPr lang="el-GR" dirty="0"/>
          </a:p>
          <a:p>
            <a:pPr algn="just"/>
            <a:r>
              <a:rPr lang="en-US" dirty="0">
                <a:solidFill>
                  <a:schemeClr val="tx1"/>
                </a:solidFill>
              </a:rPr>
              <a:t>Deviations in the brewing process may occur due to the activity of LAB. </a:t>
            </a:r>
          </a:p>
          <a:p>
            <a:pPr algn="just"/>
            <a:r>
              <a:rPr lang="en-US" dirty="0">
                <a:solidFill>
                  <a:schemeClr val="tx1"/>
                </a:solidFill>
              </a:rPr>
              <a:t>The growth of LAB during the brewing process implies: </a:t>
            </a:r>
          </a:p>
          <a:p>
            <a:pPr lvl="2">
              <a:buFont typeface="+mj-lt"/>
              <a:buAutoNum type="arabicPeriod"/>
            </a:pPr>
            <a:r>
              <a:rPr lang="en-US" sz="1600" dirty="0">
                <a:solidFill>
                  <a:schemeClr val="tx1"/>
                </a:solidFill>
              </a:rPr>
              <a:t>Competition for nutrients with yeasts, causing decreased ethanol yields.</a:t>
            </a:r>
            <a:endParaRPr lang="en-US" sz="1600" i="1" dirty="0">
              <a:solidFill>
                <a:schemeClr val="tx1"/>
              </a:solidFill>
            </a:endParaRPr>
          </a:p>
          <a:p>
            <a:pPr lvl="2">
              <a:buFont typeface="+mj-lt"/>
              <a:buAutoNum type="arabicPeriod"/>
            </a:pPr>
            <a:r>
              <a:rPr lang="en-US" sz="1600" dirty="0">
                <a:solidFill>
                  <a:schemeClr val="tx1"/>
                </a:solidFill>
              </a:rPr>
              <a:t>Production of off-flavors (high indications of diacetyl and lactic acid).</a:t>
            </a:r>
          </a:p>
          <a:p>
            <a:pPr lvl="2">
              <a:buFont typeface="+mj-lt"/>
              <a:buAutoNum type="arabicPeriod"/>
            </a:pPr>
            <a:r>
              <a:rPr lang="en-US" sz="1600" dirty="0">
                <a:solidFill>
                  <a:schemeClr val="tx1"/>
                </a:solidFill>
              </a:rPr>
              <a:t>Changes in color.</a:t>
            </a:r>
          </a:p>
          <a:p>
            <a:pPr lvl="2">
              <a:buFont typeface="+mj-lt"/>
              <a:buAutoNum type="arabicPeriod"/>
            </a:pPr>
            <a:r>
              <a:rPr lang="en-US" sz="1600" dirty="0">
                <a:solidFill>
                  <a:schemeClr val="tx1"/>
                </a:solidFill>
              </a:rPr>
              <a:t>Excessive turbidity and viscosity alteration.</a:t>
            </a:r>
          </a:p>
          <a:p>
            <a:pPr marL="0" indent="0" algn="just">
              <a:buNone/>
            </a:pPr>
            <a:endParaRPr lang="en-US" dirty="0">
              <a:solidFill>
                <a:schemeClr val="tx1"/>
              </a:solidFill>
            </a:endParaRPr>
          </a:p>
          <a:p>
            <a:pPr algn="just"/>
            <a:r>
              <a:rPr lang="en-US" dirty="0">
                <a:solidFill>
                  <a:schemeClr val="tx1"/>
                </a:solidFill>
              </a:rPr>
              <a:t>The metabolism of fermentation type could reveal that the spoilage is mainly caused by differences in amino acid and carbohydrate metabolism. According to the metabolic activity of LAB, they can be classified into three types:</a:t>
            </a:r>
          </a:p>
          <a:p>
            <a:pPr lvl="2">
              <a:buFont typeface="+mj-lt"/>
              <a:buAutoNum type="arabicPeriod"/>
            </a:pPr>
            <a:r>
              <a:rPr lang="en-US" sz="1600" dirty="0">
                <a:solidFill>
                  <a:schemeClr val="tx1"/>
                </a:solidFill>
              </a:rPr>
              <a:t>Obligately homofermentative.</a:t>
            </a:r>
            <a:endParaRPr lang="en-US" sz="1600" i="1" dirty="0">
              <a:solidFill>
                <a:schemeClr val="tx1"/>
              </a:solidFill>
            </a:endParaRPr>
          </a:p>
          <a:p>
            <a:pPr lvl="2">
              <a:buFont typeface="+mj-lt"/>
              <a:buAutoNum type="arabicPeriod"/>
            </a:pPr>
            <a:r>
              <a:rPr lang="en-US" sz="1600" dirty="0">
                <a:solidFill>
                  <a:schemeClr val="tx1"/>
                </a:solidFill>
              </a:rPr>
              <a:t>Obligately heterofermentative.</a:t>
            </a:r>
          </a:p>
          <a:p>
            <a:pPr lvl="2">
              <a:buFont typeface="+mj-lt"/>
              <a:buAutoNum type="arabicPeriod"/>
            </a:pPr>
            <a:r>
              <a:rPr lang="en-US" sz="1600" dirty="0">
                <a:solidFill>
                  <a:schemeClr val="tx1"/>
                </a:solidFill>
              </a:rPr>
              <a:t>Facultatively heterofermentative.</a:t>
            </a:r>
            <a:endParaRPr lang="en-US" dirty="0">
              <a:solidFill>
                <a:schemeClr val="tx1"/>
              </a:solidFill>
            </a:endParaRPr>
          </a:p>
          <a:p>
            <a:pPr algn="just"/>
            <a:endParaRPr lang="en-US" dirty="0">
              <a:solidFill>
                <a:schemeClr val="tx1"/>
              </a:solidFill>
            </a:endParaRPr>
          </a:p>
        </p:txBody>
      </p:sp>
      <p:sp>
        <p:nvSpPr>
          <p:cNvPr id="4" name="Δεξί άγκιστρο 3">
            <a:extLst>
              <a:ext uri="{FF2B5EF4-FFF2-40B4-BE49-F238E27FC236}">
                <a16:creationId xmlns:a16="http://schemas.microsoft.com/office/drawing/2014/main" xmlns="" id="{825585E2-980D-4AD3-80F6-8D64A22CCE45}"/>
              </a:ext>
            </a:extLst>
          </p:cNvPr>
          <p:cNvSpPr/>
          <p:nvPr/>
        </p:nvSpPr>
        <p:spPr>
          <a:xfrm>
            <a:off x="9682152" y="2904886"/>
            <a:ext cx="152400" cy="101990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5" name="TextBox 4">
            <a:extLst>
              <a:ext uri="{FF2B5EF4-FFF2-40B4-BE49-F238E27FC236}">
                <a16:creationId xmlns:a16="http://schemas.microsoft.com/office/drawing/2014/main" xmlns="" id="{85906D93-4659-499C-963B-EA7BE4468891}"/>
              </a:ext>
            </a:extLst>
          </p:cNvPr>
          <p:cNvSpPr txBox="1"/>
          <p:nvPr/>
        </p:nvSpPr>
        <p:spPr>
          <a:xfrm>
            <a:off x="9834552" y="3136612"/>
            <a:ext cx="1570892" cy="584775"/>
          </a:xfrm>
          <a:prstGeom prst="rect">
            <a:avLst/>
          </a:prstGeom>
          <a:noFill/>
        </p:spPr>
        <p:txBody>
          <a:bodyPr wrap="square" rtlCol="0">
            <a:spAutoFit/>
          </a:bodyPr>
          <a:lstStyle/>
          <a:p>
            <a:r>
              <a:rPr lang="en-US" sz="1600" dirty="0"/>
              <a:t>Quality</a:t>
            </a:r>
          </a:p>
          <a:p>
            <a:r>
              <a:rPr lang="en-US" sz="1600" dirty="0"/>
              <a:t>degradation</a:t>
            </a:r>
            <a:endParaRPr lang="el-GR" sz="1600" dirty="0"/>
          </a:p>
        </p:txBody>
      </p:sp>
    </p:spTree>
    <p:extLst>
      <p:ext uri="{BB962C8B-B14F-4D97-AF65-F5344CB8AC3E}">
        <p14:creationId xmlns:p14="http://schemas.microsoft.com/office/powerpoint/2010/main" xmlns="" val="10796107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4713" y="750569"/>
            <a:ext cx="9838025" cy="1280890"/>
          </a:xfrm>
        </p:spPr>
        <p:txBody>
          <a:bodyPr>
            <a:normAutofit/>
          </a:bodyPr>
          <a:lstStyle/>
          <a:p>
            <a:r>
              <a:rPr lang="en-US" sz="3000" i="1" dirty="0"/>
              <a:t>Role of Lactic Acid Bacteria in Beer Processing (2/2)</a:t>
            </a:r>
          </a:p>
        </p:txBody>
      </p:sp>
      <p:sp>
        <p:nvSpPr>
          <p:cNvPr id="3" name="Content Placeholder 2"/>
          <p:cNvSpPr>
            <a:spLocks noGrp="1"/>
          </p:cNvSpPr>
          <p:nvPr>
            <p:ph idx="1"/>
          </p:nvPr>
        </p:nvSpPr>
        <p:spPr>
          <a:xfrm>
            <a:off x="1461886" y="1294410"/>
            <a:ext cx="9464021" cy="5563590"/>
          </a:xfrm>
        </p:spPr>
        <p:txBody>
          <a:bodyPr>
            <a:normAutofit/>
          </a:bodyPr>
          <a:lstStyle/>
          <a:p>
            <a:pPr marL="0" indent="0">
              <a:buNone/>
            </a:pPr>
            <a:endParaRPr lang="el-GR" dirty="0"/>
          </a:p>
          <a:p>
            <a:pPr algn="just"/>
            <a:r>
              <a:rPr lang="en-US" u="sng" dirty="0">
                <a:solidFill>
                  <a:schemeClr val="tx1"/>
                </a:solidFill>
              </a:rPr>
              <a:t>Homofermentative</a:t>
            </a:r>
            <a:r>
              <a:rPr lang="en-US" dirty="0">
                <a:solidFill>
                  <a:schemeClr val="tx1"/>
                </a:solidFill>
              </a:rPr>
              <a:t> LAB produce D-lactic acid while </a:t>
            </a:r>
            <a:r>
              <a:rPr lang="en-US" u="sng" dirty="0">
                <a:solidFill>
                  <a:schemeClr val="tx1"/>
                </a:solidFill>
              </a:rPr>
              <a:t>heterofermentative</a:t>
            </a:r>
            <a:r>
              <a:rPr lang="en-US" dirty="0">
                <a:solidFill>
                  <a:schemeClr val="tx1"/>
                </a:solidFill>
              </a:rPr>
              <a:t> LAB produce D-lactic acid and acetic acid which are associated with spoilage due to the increase of acid content in the product.</a:t>
            </a:r>
          </a:p>
          <a:p>
            <a:pPr lvl="2">
              <a:buFontTx/>
              <a:buChar char="-"/>
            </a:pPr>
            <a:r>
              <a:rPr lang="en-US" sz="1800" dirty="0">
                <a:solidFill>
                  <a:schemeClr val="tx1"/>
                </a:solidFill>
              </a:rPr>
              <a:t>acetic acid is perceived as vinegar and lactic acid as stale milk. </a:t>
            </a:r>
          </a:p>
          <a:p>
            <a:pPr marL="914400" lvl="2" indent="0">
              <a:buNone/>
            </a:pPr>
            <a:endParaRPr lang="en-US" sz="1600" dirty="0">
              <a:solidFill>
                <a:schemeClr val="tx1"/>
              </a:solidFill>
            </a:endParaRPr>
          </a:p>
          <a:p>
            <a:pPr algn="just"/>
            <a:r>
              <a:rPr lang="en-US" dirty="0">
                <a:solidFill>
                  <a:schemeClr val="tx1"/>
                </a:solidFill>
              </a:rPr>
              <a:t>Compounds produced from citrate metabolism, such as:</a:t>
            </a:r>
          </a:p>
          <a:p>
            <a:pPr lvl="2">
              <a:buFont typeface="+mj-lt"/>
              <a:buAutoNum type="arabicPeriod"/>
            </a:pPr>
            <a:r>
              <a:rPr lang="en-US" sz="1600" dirty="0">
                <a:solidFill>
                  <a:schemeClr val="tx1"/>
                </a:solidFill>
              </a:rPr>
              <a:t>Diketone</a:t>
            </a:r>
            <a:r>
              <a:rPr lang="en-US" sz="1600" i="1" dirty="0">
                <a:solidFill>
                  <a:schemeClr val="tx1"/>
                </a:solidFill>
              </a:rPr>
              <a:t>.</a:t>
            </a:r>
          </a:p>
          <a:p>
            <a:pPr lvl="2">
              <a:buFont typeface="+mj-lt"/>
              <a:buAutoNum type="arabicPeriod"/>
            </a:pPr>
            <a:r>
              <a:rPr lang="en-US" sz="1600" dirty="0">
                <a:solidFill>
                  <a:schemeClr val="tx1"/>
                </a:solidFill>
              </a:rPr>
              <a:t>2-3-butanedione.</a:t>
            </a:r>
          </a:p>
          <a:p>
            <a:pPr lvl="2">
              <a:buFont typeface="+mj-lt"/>
              <a:buAutoNum type="arabicPeriod"/>
            </a:pPr>
            <a:r>
              <a:rPr lang="en-US" sz="1600" dirty="0">
                <a:solidFill>
                  <a:schemeClr val="tx1"/>
                </a:solidFill>
              </a:rPr>
              <a:t>Diacetyl</a:t>
            </a:r>
          </a:p>
          <a:p>
            <a:pPr algn="just"/>
            <a:endParaRPr lang="en-US" dirty="0">
              <a:solidFill>
                <a:schemeClr val="tx1"/>
              </a:solidFill>
            </a:endParaRPr>
          </a:p>
          <a:p>
            <a:pPr algn="just"/>
            <a:r>
              <a:rPr lang="en-US" u="sng" dirty="0">
                <a:solidFill>
                  <a:schemeClr val="tx1"/>
                </a:solidFill>
              </a:rPr>
              <a:t>Mannitol</a:t>
            </a:r>
            <a:r>
              <a:rPr lang="en-US" dirty="0">
                <a:solidFill>
                  <a:schemeClr val="tx1"/>
                </a:solidFill>
              </a:rPr>
              <a:t>, which is produced by hef LAB (</a:t>
            </a:r>
            <a:r>
              <a:rPr lang="en-US" i="1" dirty="0">
                <a:solidFill>
                  <a:schemeClr val="tx1"/>
                </a:solidFill>
              </a:rPr>
              <a:t>Lb. brevis</a:t>
            </a:r>
            <a:r>
              <a:rPr lang="en-US" dirty="0">
                <a:solidFill>
                  <a:schemeClr val="tx1"/>
                </a:solidFill>
              </a:rPr>
              <a:t>) is not responsible for spoilage, but when it works together with acetic acid, D-lactic acid, n-propanol, 2-butanol and diacetyl, beer shows spoilage characteristics with viscous texture, sweet taste and vinegar-</a:t>
            </a:r>
            <a:r>
              <a:rPr lang="en-US" dirty="0" err="1">
                <a:solidFill>
                  <a:schemeClr val="tx1"/>
                </a:solidFill>
              </a:rPr>
              <a:t>estery</a:t>
            </a:r>
            <a:r>
              <a:rPr lang="en-US" dirty="0">
                <a:solidFill>
                  <a:schemeClr val="tx1"/>
                </a:solidFill>
              </a:rPr>
              <a:t> aroma.</a:t>
            </a:r>
          </a:p>
          <a:p>
            <a:pPr marL="914400" lvl="2" indent="0">
              <a:buNone/>
            </a:pPr>
            <a:endParaRPr lang="en-US" sz="1600" b="1" dirty="0">
              <a:solidFill>
                <a:schemeClr val="tx1"/>
              </a:solidFill>
            </a:endParaRPr>
          </a:p>
        </p:txBody>
      </p:sp>
      <p:sp>
        <p:nvSpPr>
          <p:cNvPr id="6" name="Δεξί άγκιστρο 5">
            <a:extLst>
              <a:ext uri="{FF2B5EF4-FFF2-40B4-BE49-F238E27FC236}">
                <a16:creationId xmlns:a16="http://schemas.microsoft.com/office/drawing/2014/main" xmlns="" id="{E7C6E736-F232-4397-9D48-2618B91F72ED}"/>
              </a:ext>
            </a:extLst>
          </p:cNvPr>
          <p:cNvSpPr/>
          <p:nvPr/>
        </p:nvSpPr>
        <p:spPr>
          <a:xfrm>
            <a:off x="4560276" y="3871051"/>
            <a:ext cx="152400" cy="101990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 name="TextBox 6">
            <a:extLst>
              <a:ext uri="{FF2B5EF4-FFF2-40B4-BE49-F238E27FC236}">
                <a16:creationId xmlns:a16="http://schemas.microsoft.com/office/drawing/2014/main" xmlns="" id="{73574770-D618-4F47-A7BD-2F084553BC77}"/>
              </a:ext>
            </a:extLst>
          </p:cNvPr>
          <p:cNvSpPr txBox="1"/>
          <p:nvPr/>
        </p:nvSpPr>
        <p:spPr>
          <a:xfrm>
            <a:off x="5005753" y="3961841"/>
            <a:ext cx="6213231" cy="861774"/>
          </a:xfrm>
          <a:prstGeom prst="rect">
            <a:avLst/>
          </a:prstGeom>
          <a:noFill/>
        </p:spPr>
        <p:txBody>
          <a:bodyPr wrap="square" rtlCol="0">
            <a:spAutoFit/>
          </a:bodyPr>
          <a:lstStyle/>
          <a:p>
            <a:r>
              <a:rPr lang="en-US" sz="1600" dirty="0">
                <a:solidFill>
                  <a:srgbClr val="008E40"/>
                </a:solidFill>
              </a:rPr>
              <a:t>Low concentrations: Major source of pleasant flavor.</a:t>
            </a:r>
          </a:p>
          <a:p>
            <a:endParaRPr lang="en-US" sz="1600" dirty="0"/>
          </a:p>
          <a:p>
            <a:r>
              <a:rPr lang="en-US" sz="1600" dirty="0">
                <a:solidFill>
                  <a:srgbClr val="C00000"/>
                </a:solidFill>
              </a:rPr>
              <a:t>High concentrations: Spoilage characteristic.</a:t>
            </a:r>
            <a:endParaRPr lang="el-GR" sz="1600" dirty="0">
              <a:solidFill>
                <a:srgbClr val="C00000"/>
              </a:solidFill>
            </a:endParaRPr>
          </a:p>
        </p:txBody>
      </p:sp>
    </p:spTree>
    <p:extLst>
      <p:ext uri="{BB962C8B-B14F-4D97-AF65-F5344CB8AC3E}">
        <p14:creationId xmlns:p14="http://schemas.microsoft.com/office/powerpoint/2010/main" xmlns="" val="6982800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6582" y="263679"/>
            <a:ext cx="3315427" cy="3916433"/>
          </a:xfrm>
        </p:spPr>
        <p:txBody>
          <a:bodyPr>
            <a:normAutofit/>
          </a:bodyPr>
          <a:lstStyle/>
          <a:p>
            <a:r>
              <a:rPr lang="en-US" sz="3000" i="1" dirty="0"/>
              <a:t>Beer Production Pipeline and Sampling Points</a:t>
            </a:r>
          </a:p>
        </p:txBody>
      </p:sp>
      <p:pic>
        <p:nvPicPr>
          <p:cNvPr id="6" name="Εικόνα 5">
            <a:extLst>
              <a:ext uri="{FF2B5EF4-FFF2-40B4-BE49-F238E27FC236}">
                <a16:creationId xmlns:a16="http://schemas.microsoft.com/office/drawing/2014/main" xmlns="" id="{36499BCB-0843-4B51-B9D5-9B03AF21EABC}"/>
              </a:ext>
            </a:extLst>
          </p:cNvPr>
          <p:cNvPicPr/>
          <p:nvPr/>
        </p:nvPicPr>
        <p:blipFill>
          <a:blip r:embed="rId2">
            <a:extLst>
              <a:ext uri="{28A0092B-C50C-407E-A947-70E740481C1C}">
                <a14:useLocalDpi xmlns:a14="http://schemas.microsoft.com/office/drawing/2010/main" xmlns="" val="0"/>
              </a:ext>
            </a:extLst>
          </a:blip>
          <a:srcRect/>
          <a:stretch>
            <a:fillRect/>
          </a:stretch>
        </p:blipFill>
        <p:spPr bwMode="auto">
          <a:xfrm>
            <a:off x="5328032" y="87221"/>
            <a:ext cx="6367746" cy="6770779"/>
          </a:xfrm>
          <a:prstGeom prst="rect">
            <a:avLst/>
          </a:prstGeom>
          <a:noFill/>
          <a:ln>
            <a:noFill/>
          </a:ln>
        </p:spPr>
      </p:pic>
    </p:spTree>
    <p:extLst>
      <p:ext uri="{BB962C8B-B14F-4D97-AF65-F5344CB8AC3E}">
        <p14:creationId xmlns:p14="http://schemas.microsoft.com/office/powerpoint/2010/main" xmlns="" val="236740165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4713" y="750569"/>
            <a:ext cx="8911687" cy="1280890"/>
          </a:xfrm>
        </p:spPr>
        <p:txBody>
          <a:bodyPr>
            <a:normAutofit/>
          </a:bodyPr>
          <a:lstStyle/>
          <a:p>
            <a:r>
              <a:rPr lang="en-US" sz="3000" i="1" dirty="0"/>
              <a:t>2. Materials and Methods</a:t>
            </a:r>
          </a:p>
        </p:txBody>
      </p:sp>
      <p:sp>
        <p:nvSpPr>
          <p:cNvPr id="8" name="Θέση περιεχομένου 7">
            <a:extLst>
              <a:ext uri="{FF2B5EF4-FFF2-40B4-BE49-F238E27FC236}">
                <a16:creationId xmlns:a16="http://schemas.microsoft.com/office/drawing/2014/main" xmlns="" id="{E6B4B200-0873-4C07-9CAE-4810E028FDE7}"/>
              </a:ext>
            </a:extLst>
          </p:cNvPr>
          <p:cNvSpPr>
            <a:spLocks noGrp="1"/>
          </p:cNvSpPr>
          <p:nvPr>
            <p:ph idx="1"/>
          </p:nvPr>
        </p:nvSpPr>
        <p:spPr>
          <a:xfrm>
            <a:off x="1814712" y="1353698"/>
            <a:ext cx="9716227" cy="4753733"/>
          </a:xfrm>
        </p:spPr>
        <p:txBody>
          <a:bodyPr/>
          <a:lstStyle/>
          <a:p>
            <a:pPr marL="0" indent="0">
              <a:buNone/>
            </a:pPr>
            <a:r>
              <a:rPr lang="en-US" sz="1800" dirty="0">
                <a:solidFill>
                  <a:schemeClr val="accent2">
                    <a:lumMod val="50000"/>
                  </a:schemeClr>
                </a:solidFill>
              </a:rPr>
              <a:t>2.1 Beer samples, transportation and fermentation procedures</a:t>
            </a:r>
          </a:p>
          <a:p>
            <a:pPr marL="0" indent="0">
              <a:buNone/>
            </a:pPr>
            <a:endParaRPr lang="en-US" dirty="0"/>
          </a:p>
          <a:p>
            <a:r>
              <a:rPr lang="en-US" dirty="0">
                <a:solidFill>
                  <a:schemeClr val="tx1"/>
                </a:solidFill>
              </a:rPr>
              <a:t>Samples were obtained from two different batch productions.</a:t>
            </a:r>
          </a:p>
          <a:p>
            <a:endParaRPr lang="en-US" dirty="0">
              <a:solidFill>
                <a:schemeClr val="tx1"/>
              </a:solidFill>
            </a:endParaRPr>
          </a:p>
          <a:p>
            <a:r>
              <a:rPr lang="en-US" u="sng" dirty="0">
                <a:solidFill>
                  <a:schemeClr val="tx1"/>
                </a:solidFill>
              </a:rPr>
              <a:t>Six sampling points:</a:t>
            </a:r>
            <a:r>
              <a:rPr lang="en-US" dirty="0">
                <a:solidFill>
                  <a:schemeClr val="tx1"/>
                </a:solidFill>
              </a:rPr>
              <a:t> (a) pre-filtration             (d) the filling tank</a:t>
            </a:r>
          </a:p>
          <a:p>
            <a:pPr marL="0" indent="0">
              <a:buNone/>
            </a:pPr>
            <a:r>
              <a:rPr lang="en-US" dirty="0">
                <a:solidFill>
                  <a:schemeClr val="tx1"/>
                </a:solidFill>
              </a:rPr>
              <a:t>                                        (b) post-filtration           (e) packaged non-pasteurized product</a:t>
            </a:r>
          </a:p>
          <a:p>
            <a:pPr marL="0" indent="0">
              <a:buNone/>
            </a:pPr>
            <a:r>
              <a:rPr lang="en-US" dirty="0">
                <a:solidFill>
                  <a:schemeClr val="tx1"/>
                </a:solidFill>
              </a:rPr>
              <a:t>                                        (c) the buffer line          (f) packaged pasteurized product</a:t>
            </a:r>
          </a:p>
          <a:p>
            <a:endParaRPr lang="en-US" dirty="0">
              <a:solidFill>
                <a:schemeClr val="tx1"/>
              </a:solidFill>
            </a:endParaRPr>
          </a:p>
          <a:p>
            <a:r>
              <a:rPr lang="en-US" dirty="0">
                <a:solidFill>
                  <a:schemeClr val="tx1"/>
                </a:solidFill>
              </a:rPr>
              <a:t>Fermentation conditions: </a:t>
            </a:r>
            <a:r>
              <a:rPr lang="en-US" u="sng" dirty="0">
                <a:solidFill>
                  <a:schemeClr val="tx1"/>
                </a:solidFill>
              </a:rPr>
              <a:t>10-14 °C</a:t>
            </a:r>
            <a:r>
              <a:rPr lang="en-US" dirty="0">
                <a:solidFill>
                  <a:schemeClr val="tx1"/>
                </a:solidFill>
              </a:rPr>
              <a:t> for approximately 6 days.</a:t>
            </a:r>
          </a:p>
          <a:p>
            <a:r>
              <a:rPr lang="en-US" dirty="0">
                <a:solidFill>
                  <a:schemeClr val="tx1"/>
                </a:solidFill>
              </a:rPr>
              <a:t>Maturation stages:</a:t>
            </a:r>
          </a:p>
          <a:p>
            <a:pPr lvl="2">
              <a:buFont typeface="+mj-lt"/>
              <a:buAutoNum type="arabicPeriod"/>
            </a:pPr>
            <a:r>
              <a:rPr lang="en-US" sz="1600" dirty="0">
                <a:solidFill>
                  <a:schemeClr val="tx1"/>
                </a:solidFill>
              </a:rPr>
              <a:t>Warm rest (Ruh) – Breakdown of unwanted volatile components.</a:t>
            </a:r>
          </a:p>
          <a:p>
            <a:pPr lvl="2">
              <a:buFont typeface="+mj-lt"/>
              <a:buAutoNum type="arabicPeriod"/>
            </a:pPr>
            <a:r>
              <a:rPr lang="en-US" sz="1600" dirty="0">
                <a:solidFill>
                  <a:schemeClr val="tx1"/>
                </a:solidFill>
              </a:rPr>
              <a:t>Cold storage (2-3 °C) – Yeast in suspension finalizes the flavor profile.</a:t>
            </a:r>
            <a:endParaRPr lang="el-GR" dirty="0"/>
          </a:p>
        </p:txBody>
      </p:sp>
    </p:spTree>
    <p:extLst>
      <p:ext uri="{BB962C8B-B14F-4D97-AF65-F5344CB8AC3E}">
        <p14:creationId xmlns:p14="http://schemas.microsoft.com/office/powerpoint/2010/main" xmlns="" val="99885265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4713" y="750569"/>
            <a:ext cx="8911687" cy="1280890"/>
          </a:xfrm>
        </p:spPr>
        <p:txBody>
          <a:bodyPr>
            <a:normAutofit/>
          </a:bodyPr>
          <a:lstStyle/>
          <a:p>
            <a:r>
              <a:rPr lang="en-US" sz="3000" i="1" dirty="0"/>
              <a:t>2. Materials and Methods</a:t>
            </a:r>
          </a:p>
        </p:txBody>
      </p:sp>
      <p:sp>
        <p:nvSpPr>
          <p:cNvPr id="8" name="Θέση περιεχομένου 7">
            <a:extLst>
              <a:ext uri="{FF2B5EF4-FFF2-40B4-BE49-F238E27FC236}">
                <a16:creationId xmlns:a16="http://schemas.microsoft.com/office/drawing/2014/main" xmlns="" id="{E6B4B200-0873-4C07-9CAE-4810E028FDE7}"/>
              </a:ext>
            </a:extLst>
          </p:cNvPr>
          <p:cNvSpPr>
            <a:spLocks noGrp="1"/>
          </p:cNvSpPr>
          <p:nvPr>
            <p:ph idx="1"/>
          </p:nvPr>
        </p:nvSpPr>
        <p:spPr>
          <a:xfrm>
            <a:off x="1814712" y="1353697"/>
            <a:ext cx="8825579" cy="6579019"/>
          </a:xfrm>
        </p:spPr>
        <p:txBody>
          <a:bodyPr>
            <a:normAutofit/>
          </a:bodyPr>
          <a:lstStyle/>
          <a:p>
            <a:pPr marL="0" indent="0">
              <a:buNone/>
            </a:pPr>
            <a:r>
              <a:rPr lang="en-US" sz="1800" dirty="0">
                <a:solidFill>
                  <a:schemeClr val="accent2">
                    <a:lumMod val="50000"/>
                  </a:schemeClr>
                </a:solidFill>
              </a:rPr>
              <a:t>2.2 Microbiological analyses</a:t>
            </a:r>
            <a:endParaRPr lang="en-US" dirty="0"/>
          </a:p>
          <a:p>
            <a:pPr marL="0" indent="0">
              <a:buNone/>
            </a:pPr>
            <a:endParaRPr lang="en-US" sz="700" dirty="0">
              <a:solidFill>
                <a:schemeClr val="tx1"/>
              </a:solidFill>
            </a:endParaRPr>
          </a:p>
          <a:p>
            <a:r>
              <a:rPr lang="en-US" dirty="0">
                <a:solidFill>
                  <a:schemeClr val="tx1"/>
                </a:solidFill>
              </a:rPr>
              <a:t>Determination of:     i) total viable counts (TVCs)</a:t>
            </a:r>
          </a:p>
          <a:p>
            <a:pPr marL="0" indent="0">
              <a:buNone/>
            </a:pPr>
            <a:r>
              <a:rPr lang="en-US" dirty="0">
                <a:solidFill>
                  <a:schemeClr val="tx1"/>
                </a:solidFill>
              </a:rPr>
              <a:t>                                         ii) yeasts </a:t>
            </a:r>
          </a:p>
          <a:p>
            <a:pPr marL="0" indent="0">
              <a:buNone/>
            </a:pPr>
            <a:r>
              <a:rPr lang="en-US" dirty="0">
                <a:solidFill>
                  <a:schemeClr val="tx1"/>
                </a:solidFill>
              </a:rPr>
              <a:t>                                         iii) lactic acid bacteria (LAB)</a:t>
            </a:r>
          </a:p>
          <a:p>
            <a:endParaRPr lang="en-US" dirty="0">
              <a:solidFill>
                <a:schemeClr val="tx1"/>
              </a:solidFill>
            </a:endParaRPr>
          </a:p>
          <a:p>
            <a:endParaRPr lang="en-US" dirty="0">
              <a:solidFill>
                <a:schemeClr val="tx1"/>
              </a:solidFill>
            </a:endParaRPr>
          </a:p>
          <a:p>
            <a:endParaRPr lang="en-US" dirty="0">
              <a:solidFill>
                <a:schemeClr val="tx1"/>
              </a:solidFill>
            </a:endParaRPr>
          </a:p>
          <a:p>
            <a:pPr marL="0" indent="0" algn="just">
              <a:buNone/>
            </a:pPr>
            <a:endParaRPr lang="en-US" dirty="0">
              <a:solidFill>
                <a:schemeClr val="tx1"/>
              </a:solidFill>
            </a:endParaRPr>
          </a:p>
          <a:p>
            <a:pPr marL="0" indent="0" algn="just">
              <a:buNone/>
            </a:pPr>
            <a:endParaRPr lang="en-US" sz="1000" dirty="0">
              <a:solidFill>
                <a:schemeClr val="tx1"/>
              </a:solidFill>
            </a:endParaRPr>
          </a:p>
          <a:p>
            <a:pPr marL="0" indent="0" algn="just">
              <a:buNone/>
            </a:pPr>
            <a:r>
              <a:rPr lang="en-US" sz="1400" dirty="0">
                <a:solidFill>
                  <a:schemeClr val="tx1"/>
                </a:solidFill>
              </a:rPr>
              <a:t>*MRS added with cycloheximide 0.5% </a:t>
            </a:r>
          </a:p>
          <a:p>
            <a:pPr marL="0" indent="0" algn="just">
              <a:buNone/>
            </a:pPr>
            <a:endParaRPr lang="en-US" sz="1400" dirty="0">
              <a:solidFill>
                <a:schemeClr val="tx1"/>
              </a:solidFill>
            </a:endParaRPr>
          </a:p>
          <a:p>
            <a:pPr algn="just"/>
            <a:r>
              <a:rPr lang="en-US" dirty="0">
                <a:solidFill>
                  <a:schemeClr val="tx1"/>
                </a:solidFill>
              </a:rPr>
              <a:t>20% of the LAB colonies from the proper dilution of the MRS agar plates were purified on the MRS (Cycloheximide-free) medium, followed by a second incubation phase at the same conditions.</a:t>
            </a:r>
          </a:p>
        </p:txBody>
      </p:sp>
      <p:graphicFrame>
        <p:nvGraphicFramePr>
          <p:cNvPr id="5" name="Πίνακας 3">
            <a:extLst>
              <a:ext uri="{FF2B5EF4-FFF2-40B4-BE49-F238E27FC236}">
                <a16:creationId xmlns:a16="http://schemas.microsoft.com/office/drawing/2014/main" xmlns="" id="{EFE37399-312D-4818-9646-948833EEB662}"/>
              </a:ext>
            </a:extLst>
          </p:cNvPr>
          <p:cNvGraphicFramePr>
            <a:graphicFrameLocks noGrp="1"/>
          </p:cNvGraphicFramePr>
          <p:nvPr>
            <p:extLst>
              <p:ext uri="{D42A27DB-BD31-4B8C-83A1-F6EECF244321}">
                <p14:modId xmlns:p14="http://schemas.microsoft.com/office/powerpoint/2010/main" xmlns="" val="3859011617"/>
              </p:ext>
            </p:extLst>
          </p:nvPr>
        </p:nvGraphicFramePr>
        <p:xfrm>
          <a:off x="1321251" y="3415896"/>
          <a:ext cx="9523900" cy="1595492"/>
        </p:xfrm>
        <a:graphic>
          <a:graphicData uri="http://schemas.openxmlformats.org/drawingml/2006/table">
            <a:tbl>
              <a:tblPr firstRow="1" bandRow="1">
                <a:solidFill>
                  <a:srgbClr val="D7E8ED"/>
                </a:solidFill>
                <a:tableStyleId>{5C22544A-7EE6-4342-B048-85BDC9FD1C3A}</a:tableStyleId>
              </a:tblPr>
              <a:tblGrid>
                <a:gridCol w="1751988">
                  <a:extLst>
                    <a:ext uri="{9D8B030D-6E8A-4147-A177-3AD203B41FA5}">
                      <a16:colId xmlns:a16="http://schemas.microsoft.com/office/drawing/2014/main" xmlns="" val="2828356939"/>
                    </a:ext>
                  </a:extLst>
                </a:gridCol>
                <a:gridCol w="4853556">
                  <a:extLst>
                    <a:ext uri="{9D8B030D-6E8A-4147-A177-3AD203B41FA5}">
                      <a16:colId xmlns:a16="http://schemas.microsoft.com/office/drawing/2014/main" xmlns="" val="1577302639"/>
                    </a:ext>
                  </a:extLst>
                </a:gridCol>
                <a:gridCol w="1358284">
                  <a:extLst>
                    <a:ext uri="{9D8B030D-6E8A-4147-A177-3AD203B41FA5}">
                      <a16:colId xmlns:a16="http://schemas.microsoft.com/office/drawing/2014/main" xmlns="" val="2625347484"/>
                    </a:ext>
                  </a:extLst>
                </a:gridCol>
                <a:gridCol w="1560072">
                  <a:extLst>
                    <a:ext uri="{9D8B030D-6E8A-4147-A177-3AD203B41FA5}">
                      <a16:colId xmlns:a16="http://schemas.microsoft.com/office/drawing/2014/main" xmlns="" val="1485741447"/>
                    </a:ext>
                  </a:extLst>
                </a:gridCol>
              </a:tblGrid>
              <a:tr h="419574">
                <a:tc>
                  <a:txBody>
                    <a:bodyPr/>
                    <a:lstStyle/>
                    <a:p>
                      <a:pPr algn="ctr"/>
                      <a:r>
                        <a:rPr lang="en-US" dirty="0">
                          <a:solidFill>
                            <a:sysClr val="windowText" lastClr="000000"/>
                          </a:solidFill>
                        </a:rPr>
                        <a:t>Determination</a:t>
                      </a:r>
                      <a:endParaRPr lang="el-GR"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E19E"/>
                    </a:solidFill>
                  </a:tcPr>
                </a:tc>
                <a:tc>
                  <a:txBody>
                    <a:bodyPr/>
                    <a:lstStyle/>
                    <a:p>
                      <a:pPr algn="ctr"/>
                      <a:r>
                        <a:rPr lang="en-US" dirty="0">
                          <a:solidFill>
                            <a:sysClr val="windowText" lastClr="000000"/>
                          </a:solidFill>
                        </a:rPr>
                        <a:t>Medium</a:t>
                      </a:r>
                      <a:endParaRPr lang="el-GR"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E19E"/>
                    </a:solidFill>
                  </a:tcPr>
                </a:tc>
                <a:tc>
                  <a:txBody>
                    <a:bodyPr/>
                    <a:lstStyle/>
                    <a:p>
                      <a:pPr algn="ctr"/>
                      <a:r>
                        <a:rPr lang="en-US" dirty="0">
                          <a:solidFill>
                            <a:sysClr val="windowText" lastClr="000000"/>
                          </a:solidFill>
                        </a:rPr>
                        <a:t>Temp (°C)</a:t>
                      </a:r>
                      <a:endParaRPr lang="el-GR"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E19E"/>
                    </a:solidFill>
                  </a:tcPr>
                </a:tc>
                <a:tc>
                  <a:txBody>
                    <a:bodyPr/>
                    <a:lstStyle/>
                    <a:p>
                      <a:pPr algn="ctr"/>
                      <a:r>
                        <a:rPr lang="en-US" dirty="0">
                          <a:solidFill>
                            <a:sysClr val="windowText" lastClr="000000"/>
                          </a:solidFill>
                        </a:rPr>
                        <a:t>Time (days)</a:t>
                      </a:r>
                      <a:endParaRPr lang="el-GR"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E19E"/>
                    </a:solidFill>
                  </a:tcPr>
                </a:tc>
                <a:extLst>
                  <a:ext uri="{0D108BD9-81ED-4DB2-BD59-A6C34878D82A}">
                    <a16:rowId xmlns:a16="http://schemas.microsoft.com/office/drawing/2014/main" xmlns="" val="2897230774"/>
                  </a:ext>
                </a:extLst>
              </a:tr>
              <a:tr h="336770">
                <a:tc>
                  <a:txBody>
                    <a:bodyPr/>
                    <a:lstStyle/>
                    <a:p>
                      <a:pPr algn="ctr"/>
                      <a:r>
                        <a:rPr lang="en-US" sz="1600" dirty="0">
                          <a:solidFill>
                            <a:sysClr val="windowText" lastClr="000000"/>
                          </a:solidFill>
                        </a:rPr>
                        <a:t>TVCs</a:t>
                      </a:r>
                      <a:endParaRPr lang="el-GR"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ysClr val="windowText" lastClr="000000"/>
                          </a:solidFill>
                        </a:rPr>
                        <a:t>Plate Count Agar (PCA)</a:t>
                      </a:r>
                      <a:endParaRPr lang="el-GR"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ysClr val="windowText" lastClr="000000"/>
                          </a:solidFill>
                        </a:rPr>
                        <a:t>25 </a:t>
                      </a:r>
                      <a:endParaRPr lang="el-GR"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ysClr val="windowText" lastClr="000000"/>
                          </a:solidFill>
                        </a:rPr>
                        <a:t>3</a:t>
                      </a:r>
                      <a:endParaRPr lang="el-GR"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766505638"/>
                  </a:ext>
                </a:extLst>
              </a:tr>
              <a:tr h="419574">
                <a:tc>
                  <a:txBody>
                    <a:bodyPr/>
                    <a:lstStyle/>
                    <a:p>
                      <a:pPr algn="ctr"/>
                      <a:r>
                        <a:rPr lang="en-US" sz="1600" dirty="0">
                          <a:solidFill>
                            <a:sysClr val="windowText" lastClr="000000"/>
                          </a:solidFill>
                        </a:rPr>
                        <a:t>Yeasts</a:t>
                      </a:r>
                      <a:endParaRPr lang="el-GR"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ysClr val="windowText" lastClr="000000"/>
                          </a:solidFill>
                        </a:rPr>
                        <a:t>Rose Bengal Chloramphenicol agar (RBC) </a:t>
                      </a:r>
                      <a:endParaRPr lang="el-GR"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ysClr val="windowText" lastClr="000000"/>
                          </a:solidFill>
                        </a:rPr>
                        <a:t>25 </a:t>
                      </a:r>
                      <a:endParaRPr lang="el-GR"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ysClr val="windowText" lastClr="000000"/>
                          </a:solidFill>
                        </a:rPr>
                        <a:t>3 - 5</a:t>
                      </a:r>
                      <a:endParaRPr lang="el-GR"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695005647"/>
                  </a:ext>
                </a:extLst>
              </a:tr>
              <a:tr h="419574">
                <a:tc>
                  <a:txBody>
                    <a:bodyPr/>
                    <a:lstStyle/>
                    <a:p>
                      <a:pPr algn="ctr"/>
                      <a:r>
                        <a:rPr lang="en-US" sz="1600" dirty="0">
                          <a:solidFill>
                            <a:sysClr val="windowText" lastClr="000000"/>
                          </a:solidFill>
                        </a:rPr>
                        <a:t>LAB</a:t>
                      </a:r>
                      <a:endParaRPr lang="el-GR"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ysClr val="windowText" lastClr="000000"/>
                          </a:solidFill>
                        </a:rPr>
                        <a:t>de Man–Rogosa–Sharpe agar (MRS) *</a:t>
                      </a:r>
                      <a:endParaRPr lang="el-GR"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ysClr val="windowText" lastClr="000000"/>
                          </a:solidFill>
                        </a:rPr>
                        <a:t>30 </a:t>
                      </a:r>
                      <a:endParaRPr lang="el-GR"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ysClr val="windowText" lastClr="000000"/>
                          </a:solidFill>
                        </a:rPr>
                        <a:t>5</a:t>
                      </a:r>
                      <a:endParaRPr lang="el-GR"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413089948"/>
                  </a:ext>
                </a:extLst>
              </a:tr>
            </a:tbl>
          </a:graphicData>
        </a:graphic>
      </p:graphicFrame>
    </p:spTree>
    <p:extLst>
      <p:ext uri="{BB962C8B-B14F-4D97-AF65-F5344CB8AC3E}">
        <p14:creationId xmlns:p14="http://schemas.microsoft.com/office/powerpoint/2010/main" xmlns="" val="282756551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4713" y="750569"/>
            <a:ext cx="8911687" cy="1280890"/>
          </a:xfrm>
        </p:spPr>
        <p:txBody>
          <a:bodyPr>
            <a:normAutofit/>
          </a:bodyPr>
          <a:lstStyle/>
          <a:p>
            <a:r>
              <a:rPr lang="en-US" sz="3000" i="1" dirty="0"/>
              <a:t>2. Materials and Methods</a:t>
            </a:r>
          </a:p>
        </p:txBody>
      </p:sp>
      <p:sp>
        <p:nvSpPr>
          <p:cNvPr id="8" name="Θέση περιεχομένου 7">
            <a:extLst>
              <a:ext uri="{FF2B5EF4-FFF2-40B4-BE49-F238E27FC236}">
                <a16:creationId xmlns:a16="http://schemas.microsoft.com/office/drawing/2014/main" xmlns="" id="{E6B4B200-0873-4C07-9CAE-4810E028FDE7}"/>
              </a:ext>
            </a:extLst>
          </p:cNvPr>
          <p:cNvSpPr>
            <a:spLocks noGrp="1"/>
          </p:cNvSpPr>
          <p:nvPr>
            <p:ph idx="1"/>
          </p:nvPr>
        </p:nvSpPr>
        <p:spPr>
          <a:xfrm>
            <a:off x="1814712" y="1353697"/>
            <a:ext cx="8825579" cy="6579019"/>
          </a:xfrm>
        </p:spPr>
        <p:txBody>
          <a:bodyPr>
            <a:normAutofit/>
          </a:bodyPr>
          <a:lstStyle/>
          <a:p>
            <a:pPr marL="0" indent="0">
              <a:buNone/>
            </a:pPr>
            <a:r>
              <a:rPr lang="en-US" sz="1800" dirty="0">
                <a:solidFill>
                  <a:schemeClr val="accent2">
                    <a:lumMod val="50000"/>
                  </a:schemeClr>
                </a:solidFill>
              </a:rPr>
              <a:t>2.3 Molecular analyses</a:t>
            </a:r>
            <a:endParaRPr lang="en-US" dirty="0"/>
          </a:p>
          <a:p>
            <a:pPr marL="0" indent="0">
              <a:buNone/>
            </a:pPr>
            <a:endParaRPr lang="en-US" dirty="0">
              <a:solidFill>
                <a:schemeClr val="tx1"/>
              </a:solidFill>
            </a:endParaRPr>
          </a:p>
          <a:p>
            <a:r>
              <a:rPr lang="en-US" u="sng" dirty="0">
                <a:solidFill>
                  <a:schemeClr val="tx1"/>
                </a:solidFill>
              </a:rPr>
              <a:t>PCR technique:</a:t>
            </a:r>
            <a:r>
              <a:rPr lang="en-US" dirty="0">
                <a:solidFill>
                  <a:schemeClr val="tx1"/>
                </a:solidFill>
              </a:rPr>
              <a:t> </a:t>
            </a:r>
            <a:r>
              <a:rPr lang="en-US" b="1" dirty="0">
                <a:solidFill>
                  <a:schemeClr val="tx1"/>
                </a:solidFill>
              </a:rPr>
              <a:t>Rep-PCR </a:t>
            </a:r>
          </a:p>
          <a:p>
            <a:r>
              <a:rPr lang="en-US" u="sng" dirty="0">
                <a:solidFill>
                  <a:schemeClr val="tx1"/>
                </a:solidFill>
              </a:rPr>
              <a:t>Primer:</a:t>
            </a:r>
            <a:r>
              <a:rPr lang="en-US" dirty="0">
                <a:solidFill>
                  <a:schemeClr val="tx1"/>
                </a:solidFill>
              </a:rPr>
              <a:t> </a:t>
            </a:r>
            <a:r>
              <a:rPr lang="en-US" b="1" dirty="0">
                <a:solidFill>
                  <a:schemeClr val="tx1"/>
                </a:solidFill>
              </a:rPr>
              <a:t>(GTG)5 – </a:t>
            </a:r>
            <a:r>
              <a:rPr lang="en-US" dirty="0">
                <a:solidFill>
                  <a:schemeClr val="tx1"/>
                </a:solidFill>
              </a:rPr>
              <a:t>(5-GTGGTGGTGGTGGTGGTG-3)</a:t>
            </a:r>
          </a:p>
          <a:p>
            <a:r>
              <a:rPr lang="en-US" u="sng" dirty="0">
                <a:solidFill>
                  <a:schemeClr val="tx1"/>
                </a:solidFill>
              </a:rPr>
              <a:t>Total number of LAB isolates:</a:t>
            </a:r>
            <a:r>
              <a:rPr lang="en-US" dirty="0">
                <a:solidFill>
                  <a:schemeClr val="tx1"/>
                </a:solidFill>
              </a:rPr>
              <a:t> </a:t>
            </a:r>
            <a:r>
              <a:rPr lang="en-US" b="1" dirty="0">
                <a:solidFill>
                  <a:schemeClr val="tx1"/>
                </a:solidFill>
              </a:rPr>
              <a:t>80</a:t>
            </a:r>
          </a:p>
          <a:p>
            <a:pPr marL="0" indent="0">
              <a:buNone/>
            </a:pPr>
            <a:endParaRPr lang="en-US" dirty="0">
              <a:solidFill>
                <a:schemeClr val="tx1"/>
              </a:solidFill>
            </a:endParaRPr>
          </a:p>
          <a:p>
            <a:pPr algn="just"/>
            <a:r>
              <a:rPr lang="en-US" dirty="0">
                <a:solidFill>
                  <a:schemeClr val="tx1"/>
                </a:solidFill>
              </a:rPr>
              <a:t>Banding profiles of the rep-PCR products were undertaken by the electrophoresis, visualized after staining with ethidium bromide under ultraviolet light and were analyzed by the Bionumerics software.</a:t>
            </a:r>
          </a:p>
          <a:p>
            <a:pPr algn="just"/>
            <a:endParaRPr lang="en-US" sz="2400" dirty="0">
              <a:solidFill>
                <a:schemeClr val="tx1"/>
              </a:solidFill>
            </a:endParaRPr>
          </a:p>
          <a:p>
            <a:pPr algn="just"/>
            <a:r>
              <a:rPr lang="en-US" dirty="0">
                <a:solidFill>
                  <a:schemeClr val="tx1"/>
                </a:solidFill>
              </a:rPr>
              <a:t>Finally, 20 representative isolates were selected for partial sequencing analysis of 16S rRNA region.</a:t>
            </a:r>
          </a:p>
        </p:txBody>
      </p:sp>
    </p:spTree>
    <p:extLst>
      <p:ext uri="{BB962C8B-B14F-4D97-AF65-F5344CB8AC3E}">
        <p14:creationId xmlns:p14="http://schemas.microsoft.com/office/powerpoint/2010/main" xmlns="" val="34167226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4713" y="750569"/>
            <a:ext cx="8911687" cy="1280890"/>
          </a:xfrm>
        </p:spPr>
        <p:txBody>
          <a:bodyPr>
            <a:normAutofit/>
          </a:bodyPr>
          <a:lstStyle/>
          <a:p>
            <a:r>
              <a:rPr lang="en-US" sz="3000" i="1" dirty="0"/>
              <a:t>3. Results and Discussion</a:t>
            </a:r>
          </a:p>
        </p:txBody>
      </p:sp>
      <p:sp>
        <p:nvSpPr>
          <p:cNvPr id="8" name="Θέση περιεχομένου 7">
            <a:extLst>
              <a:ext uri="{FF2B5EF4-FFF2-40B4-BE49-F238E27FC236}">
                <a16:creationId xmlns:a16="http://schemas.microsoft.com/office/drawing/2014/main" xmlns="" id="{E6B4B200-0873-4C07-9CAE-4810E028FDE7}"/>
              </a:ext>
            </a:extLst>
          </p:cNvPr>
          <p:cNvSpPr>
            <a:spLocks noGrp="1"/>
          </p:cNvSpPr>
          <p:nvPr>
            <p:ph idx="1"/>
          </p:nvPr>
        </p:nvSpPr>
        <p:spPr>
          <a:xfrm>
            <a:off x="1814712" y="1353698"/>
            <a:ext cx="9716227" cy="4753733"/>
          </a:xfrm>
        </p:spPr>
        <p:txBody>
          <a:bodyPr/>
          <a:lstStyle/>
          <a:p>
            <a:pPr marL="0" indent="0">
              <a:buNone/>
            </a:pPr>
            <a:r>
              <a:rPr lang="en-US" dirty="0">
                <a:solidFill>
                  <a:schemeClr val="accent2">
                    <a:lumMod val="50000"/>
                  </a:schemeClr>
                </a:solidFill>
              </a:rPr>
              <a:t>3</a:t>
            </a:r>
            <a:r>
              <a:rPr lang="en-US" sz="1800" dirty="0">
                <a:solidFill>
                  <a:schemeClr val="accent2">
                    <a:lumMod val="50000"/>
                  </a:schemeClr>
                </a:solidFill>
              </a:rPr>
              <a:t>.1 Microbiological results (Yeasts)</a:t>
            </a:r>
          </a:p>
          <a:p>
            <a:pPr marL="0" indent="0">
              <a:buNone/>
            </a:pPr>
            <a:endParaRPr lang="en-US" dirty="0"/>
          </a:p>
          <a:p>
            <a:r>
              <a:rPr lang="en-US" u="sng" dirty="0">
                <a:solidFill>
                  <a:schemeClr val="tx1"/>
                </a:solidFill>
              </a:rPr>
              <a:t>Yeast presence was enumerated only before and after filtration.</a:t>
            </a:r>
          </a:p>
          <a:p>
            <a:pPr marL="0" indent="0">
              <a:buNone/>
            </a:pPr>
            <a:r>
              <a:rPr lang="en-US" dirty="0">
                <a:solidFill>
                  <a:schemeClr val="tx1"/>
                </a:solidFill>
              </a:rPr>
              <a:t>           </a:t>
            </a:r>
          </a:p>
          <a:p>
            <a:pPr marL="0" indent="0">
              <a:buNone/>
            </a:pPr>
            <a:endParaRPr lang="en-US" dirty="0">
              <a:solidFill>
                <a:schemeClr val="tx1"/>
              </a:solidFill>
            </a:endParaRPr>
          </a:p>
          <a:p>
            <a:pPr marL="0" indent="0">
              <a:buNone/>
            </a:pPr>
            <a:r>
              <a:rPr lang="en-US" dirty="0">
                <a:solidFill>
                  <a:schemeClr val="tx1"/>
                </a:solidFill>
              </a:rPr>
              <a:t>                                                         </a:t>
            </a:r>
            <a:r>
              <a:rPr lang="en-US" b="1" u="sng" dirty="0">
                <a:solidFill>
                  <a:schemeClr val="tx1"/>
                </a:solidFill>
              </a:rPr>
              <a:t>1</a:t>
            </a:r>
            <a:r>
              <a:rPr lang="en-US" b="1" u="sng" baseline="30000" dirty="0">
                <a:solidFill>
                  <a:schemeClr val="tx1"/>
                </a:solidFill>
              </a:rPr>
              <a:t>st</a:t>
            </a:r>
            <a:r>
              <a:rPr lang="en-US" b="1" u="sng" dirty="0">
                <a:solidFill>
                  <a:schemeClr val="tx1"/>
                </a:solidFill>
              </a:rPr>
              <a:t> Batch</a:t>
            </a:r>
            <a:r>
              <a:rPr lang="en-US" b="1" dirty="0">
                <a:solidFill>
                  <a:schemeClr val="tx1"/>
                </a:solidFill>
              </a:rPr>
              <a:t>                                                </a:t>
            </a:r>
            <a:r>
              <a:rPr lang="en-US" b="1" u="sng" dirty="0">
                <a:solidFill>
                  <a:schemeClr val="tx1"/>
                </a:solidFill>
              </a:rPr>
              <a:t>2</a:t>
            </a:r>
            <a:r>
              <a:rPr lang="en-US" b="1" u="sng" baseline="30000" dirty="0">
                <a:solidFill>
                  <a:schemeClr val="tx1"/>
                </a:solidFill>
              </a:rPr>
              <a:t>nd</a:t>
            </a:r>
            <a:r>
              <a:rPr lang="en-US" b="1" u="sng" dirty="0">
                <a:solidFill>
                  <a:schemeClr val="tx1"/>
                </a:solidFill>
              </a:rPr>
              <a:t> Batch</a:t>
            </a:r>
            <a:r>
              <a:rPr lang="en-US" b="1" dirty="0">
                <a:solidFill>
                  <a:schemeClr val="tx1"/>
                </a:solidFill>
              </a:rPr>
              <a:t> </a:t>
            </a:r>
          </a:p>
          <a:p>
            <a:pPr marL="0" indent="0">
              <a:buNone/>
            </a:pPr>
            <a:r>
              <a:rPr lang="en-US" dirty="0">
                <a:solidFill>
                  <a:schemeClr val="tx1"/>
                </a:solidFill>
              </a:rPr>
              <a:t> </a:t>
            </a:r>
            <a:r>
              <a:rPr lang="en-US" b="1" dirty="0">
                <a:solidFill>
                  <a:schemeClr val="tx1"/>
                </a:solidFill>
              </a:rPr>
              <a:t>Before filtration:                       </a:t>
            </a:r>
            <a:r>
              <a:rPr lang="en-US" dirty="0">
                <a:solidFill>
                  <a:schemeClr val="tx1"/>
                </a:solidFill>
              </a:rPr>
              <a:t>5.40 log CFU/mL                                   4.98 log CFU/mL </a:t>
            </a:r>
          </a:p>
          <a:p>
            <a:pPr marL="0" indent="0">
              <a:buNone/>
            </a:pPr>
            <a:r>
              <a:rPr lang="en-US" dirty="0">
                <a:solidFill>
                  <a:schemeClr val="tx1"/>
                </a:solidFill>
              </a:rPr>
              <a:t> </a:t>
            </a:r>
            <a:r>
              <a:rPr lang="en-US" b="1" dirty="0">
                <a:solidFill>
                  <a:schemeClr val="tx1"/>
                </a:solidFill>
              </a:rPr>
              <a:t>After filtration:            </a:t>
            </a:r>
            <a:r>
              <a:rPr lang="en-US" dirty="0">
                <a:solidFill>
                  <a:schemeClr val="tx1"/>
                </a:solidFill>
              </a:rPr>
              <a:t>No enumerated (&lt;1.0 log CFU/mL)                 1.36 log CFU/mL </a:t>
            </a:r>
          </a:p>
          <a:p>
            <a:pPr marL="0" indent="0">
              <a:buNone/>
            </a:pPr>
            <a:r>
              <a:rPr lang="en-US" dirty="0">
                <a:solidFill>
                  <a:schemeClr val="tx1"/>
                </a:solidFill>
              </a:rPr>
              <a:t>     </a:t>
            </a:r>
          </a:p>
          <a:p>
            <a:pPr marL="0" indent="0">
              <a:buNone/>
            </a:pPr>
            <a:r>
              <a:rPr lang="en-US" dirty="0">
                <a:solidFill>
                  <a:schemeClr val="tx1"/>
                </a:solidFill>
              </a:rPr>
              <a:t> </a:t>
            </a:r>
            <a:endParaRPr lang="el-GR" dirty="0"/>
          </a:p>
        </p:txBody>
      </p:sp>
    </p:spTree>
    <p:extLst>
      <p:ext uri="{BB962C8B-B14F-4D97-AF65-F5344CB8AC3E}">
        <p14:creationId xmlns:p14="http://schemas.microsoft.com/office/powerpoint/2010/main" xmlns="" val="342156918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1376</TotalTime>
  <Words>1007</Words>
  <Application>Microsoft Office PowerPoint</Application>
  <PresentationFormat>Προσαρμογή</PresentationFormat>
  <Paragraphs>161</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Wisp</vt:lpstr>
      <vt:lpstr>The 2nd International Electronic Conference on Foods Future Foods and Food Technologies for a Sustainable World</vt:lpstr>
      <vt:lpstr>1. Introduction</vt:lpstr>
      <vt:lpstr>Role of Lactic Acid Bacteria in Beer Processing (1/2)</vt:lpstr>
      <vt:lpstr>Role of Lactic Acid Bacteria in Beer Processing (2/2)</vt:lpstr>
      <vt:lpstr>Beer Production Pipeline and Sampling Points</vt:lpstr>
      <vt:lpstr>2. Materials and Methods</vt:lpstr>
      <vt:lpstr>2. Materials and Methods</vt:lpstr>
      <vt:lpstr>2. Materials and Methods</vt:lpstr>
      <vt:lpstr>3. Results and Discussion</vt:lpstr>
      <vt:lpstr>3. Results and Discussion</vt:lpstr>
      <vt:lpstr>3. Results and Discussion</vt:lpstr>
      <vt:lpstr>4. Conclusion</vt:lpstr>
      <vt:lpstr>Διαφάνεια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Εργαστήριο Υγιεινής Τροφίμων</dc:title>
  <dc:creator>Panagioula Tsekoura</dc:creator>
  <cp:lastModifiedBy>panagou</cp:lastModifiedBy>
  <cp:revision>108</cp:revision>
  <dcterms:created xsi:type="dcterms:W3CDTF">2017-06-01T02:17:05Z</dcterms:created>
  <dcterms:modified xsi:type="dcterms:W3CDTF">2021-09-14T21:43:54Z</dcterms:modified>
</cp:coreProperties>
</file>