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</p:sldIdLst>
  <p:sldSz cx="30175200" cy="42767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205"/>
    <a:srgbClr val="666666"/>
    <a:srgbClr val="E35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24C25-62B6-4AD0-86D2-6D116780EC0E}" v="23" dt="2021-08-31T09:08:39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 snapToGrid="0">
      <p:cViewPr>
        <p:scale>
          <a:sx n="30" d="100"/>
          <a:sy n="30" d="100"/>
        </p:scale>
        <p:origin x="750" y="-4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40" y="6999180"/>
            <a:ext cx="25648920" cy="14889339"/>
          </a:xfrm>
        </p:spPr>
        <p:txBody>
          <a:bodyPr anchor="b"/>
          <a:lstStyle>
            <a:lvl1pPr algn="ctr">
              <a:defRPr sz="19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1900" y="22462709"/>
            <a:ext cx="22631400" cy="10325516"/>
          </a:xfrm>
        </p:spPr>
        <p:txBody>
          <a:bodyPr/>
          <a:lstStyle>
            <a:lvl1pPr marL="0" indent="0" algn="ctr">
              <a:buNone/>
              <a:defRPr sz="7920"/>
            </a:lvl1pPr>
            <a:lvl2pPr marL="1508760" indent="0" algn="ctr">
              <a:buNone/>
              <a:defRPr sz="6600"/>
            </a:lvl2pPr>
            <a:lvl3pPr marL="3017520" indent="0" algn="ctr">
              <a:buNone/>
              <a:defRPr sz="5940"/>
            </a:lvl3pPr>
            <a:lvl4pPr marL="4526280" indent="0" algn="ctr">
              <a:buNone/>
              <a:defRPr sz="5280"/>
            </a:lvl4pPr>
            <a:lvl5pPr marL="6035040" indent="0" algn="ctr">
              <a:buNone/>
              <a:defRPr sz="5280"/>
            </a:lvl5pPr>
            <a:lvl6pPr marL="7543800" indent="0" algn="ctr">
              <a:buNone/>
              <a:defRPr sz="5280"/>
            </a:lvl6pPr>
            <a:lvl7pPr marL="9052560" indent="0" algn="ctr">
              <a:buNone/>
              <a:defRPr sz="5280"/>
            </a:lvl7pPr>
            <a:lvl8pPr marL="10561320" indent="0" algn="ctr">
              <a:buNone/>
              <a:defRPr sz="5280"/>
            </a:lvl8pPr>
            <a:lvl9pPr marL="12070080" indent="0" algn="ctr">
              <a:buNone/>
              <a:defRPr sz="5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E06-F2B8-4E2A-8315-55B5BCA114B3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E06-F2B8-4E2A-8315-55B5BCA114B3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6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94129" y="2276960"/>
            <a:ext cx="6506528" cy="362432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4546" y="2276960"/>
            <a:ext cx="19142393" cy="362432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E06-F2B8-4E2A-8315-55B5BCA114B3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6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E06-F2B8-4E2A-8315-55B5BCA114B3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830" y="10662125"/>
            <a:ext cx="26026110" cy="17789985"/>
          </a:xfrm>
        </p:spPr>
        <p:txBody>
          <a:bodyPr anchor="b"/>
          <a:lstStyle>
            <a:lvl1pPr>
              <a:defRPr sz="19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8830" y="28620410"/>
            <a:ext cx="26026110" cy="9355333"/>
          </a:xfrm>
        </p:spPr>
        <p:txBody>
          <a:bodyPr/>
          <a:lstStyle>
            <a:lvl1pPr marL="0" indent="0">
              <a:buNone/>
              <a:defRPr sz="7920">
                <a:solidFill>
                  <a:schemeClr val="tx1"/>
                </a:solidFill>
              </a:defRPr>
            </a:lvl1pPr>
            <a:lvl2pPr marL="15087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017520" indent="0">
              <a:buNone/>
              <a:defRPr sz="5940">
                <a:solidFill>
                  <a:schemeClr val="tx1">
                    <a:tint val="75000"/>
                  </a:schemeClr>
                </a:solidFill>
              </a:defRPr>
            </a:lvl3pPr>
            <a:lvl4pPr marL="452628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4pPr>
            <a:lvl5pPr marL="603504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5pPr>
            <a:lvl6pPr marL="754380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6pPr>
            <a:lvl7pPr marL="905256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7pPr>
            <a:lvl8pPr marL="1056132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8pPr>
            <a:lvl9pPr marL="1207008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E06-F2B8-4E2A-8315-55B5BCA114B3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4545" y="11384800"/>
            <a:ext cx="12824460" cy="27135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6195" y="11384800"/>
            <a:ext cx="12824460" cy="27135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E06-F2B8-4E2A-8315-55B5BCA114B3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6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5" y="2276970"/>
            <a:ext cx="26026110" cy="8266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8479" y="10483919"/>
            <a:ext cx="12765522" cy="5138007"/>
          </a:xfrm>
        </p:spPr>
        <p:txBody>
          <a:bodyPr anchor="b"/>
          <a:lstStyle>
            <a:lvl1pPr marL="0" indent="0">
              <a:buNone/>
              <a:defRPr sz="7920" b="1"/>
            </a:lvl1pPr>
            <a:lvl2pPr marL="1508760" indent="0">
              <a:buNone/>
              <a:defRPr sz="6600" b="1"/>
            </a:lvl2pPr>
            <a:lvl3pPr marL="3017520" indent="0">
              <a:buNone/>
              <a:defRPr sz="5940" b="1"/>
            </a:lvl3pPr>
            <a:lvl4pPr marL="4526280" indent="0">
              <a:buNone/>
              <a:defRPr sz="5280" b="1"/>
            </a:lvl4pPr>
            <a:lvl5pPr marL="6035040" indent="0">
              <a:buNone/>
              <a:defRPr sz="5280" b="1"/>
            </a:lvl5pPr>
            <a:lvl6pPr marL="7543800" indent="0">
              <a:buNone/>
              <a:defRPr sz="5280" b="1"/>
            </a:lvl6pPr>
            <a:lvl7pPr marL="9052560" indent="0">
              <a:buNone/>
              <a:defRPr sz="5280" b="1"/>
            </a:lvl7pPr>
            <a:lvl8pPr marL="10561320" indent="0">
              <a:buNone/>
              <a:defRPr sz="5280" b="1"/>
            </a:lvl8pPr>
            <a:lvl9pPr marL="12070080" indent="0">
              <a:buNone/>
              <a:defRPr sz="5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8479" y="15621926"/>
            <a:ext cx="12765522" cy="22977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76197" y="10483919"/>
            <a:ext cx="12828390" cy="5138007"/>
          </a:xfrm>
        </p:spPr>
        <p:txBody>
          <a:bodyPr anchor="b"/>
          <a:lstStyle>
            <a:lvl1pPr marL="0" indent="0">
              <a:buNone/>
              <a:defRPr sz="7920" b="1"/>
            </a:lvl1pPr>
            <a:lvl2pPr marL="1508760" indent="0">
              <a:buNone/>
              <a:defRPr sz="6600" b="1"/>
            </a:lvl2pPr>
            <a:lvl3pPr marL="3017520" indent="0">
              <a:buNone/>
              <a:defRPr sz="5940" b="1"/>
            </a:lvl3pPr>
            <a:lvl4pPr marL="4526280" indent="0">
              <a:buNone/>
              <a:defRPr sz="5280" b="1"/>
            </a:lvl4pPr>
            <a:lvl5pPr marL="6035040" indent="0">
              <a:buNone/>
              <a:defRPr sz="5280" b="1"/>
            </a:lvl5pPr>
            <a:lvl6pPr marL="7543800" indent="0">
              <a:buNone/>
              <a:defRPr sz="5280" b="1"/>
            </a:lvl6pPr>
            <a:lvl7pPr marL="9052560" indent="0">
              <a:buNone/>
              <a:defRPr sz="5280" b="1"/>
            </a:lvl7pPr>
            <a:lvl8pPr marL="10561320" indent="0">
              <a:buNone/>
              <a:defRPr sz="5280" b="1"/>
            </a:lvl8pPr>
            <a:lvl9pPr marL="12070080" indent="0">
              <a:buNone/>
              <a:defRPr sz="5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276197" y="15621926"/>
            <a:ext cx="12828390" cy="22977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E06-F2B8-4E2A-8315-55B5BCA114B3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5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E06-F2B8-4E2A-8315-55B5BCA114B3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0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E06-F2B8-4E2A-8315-55B5BCA114B3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1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6" y="2851150"/>
            <a:ext cx="9732287" cy="9979025"/>
          </a:xfrm>
        </p:spPr>
        <p:txBody>
          <a:bodyPr anchor="b"/>
          <a:lstStyle>
            <a:lvl1pPr>
              <a:defRPr sz="10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8390" y="6157701"/>
            <a:ext cx="15276195" cy="30392467"/>
          </a:xfrm>
        </p:spPr>
        <p:txBody>
          <a:bodyPr/>
          <a:lstStyle>
            <a:lvl1pPr>
              <a:defRPr sz="10560"/>
            </a:lvl1pPr>
            <a:lvl2pPr>
              <a:defRPr sz="9240"/>
            </a:lvl2pPr>
            <a:lvl3pPr>
              <a:defRPr sz="792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476" y="12830175"/>
            <a:ext cx="9732287" cy="23769486"/>
          </a:xfrm>
        </p:spPr>
        <p:txBody>
          <a:bodyPr/>
          <a:lstStyle>
            <a:lvl1pPr marL="0" indent="0">
              <a:buNone/>
              <a:defRPr sz="5280"/>
            </a:lvl1pPr>
            <a:lvl2pPr marL="1508760" indent="0">
              <a:buNone/>
              <a:defRPr sz="4620"/>
            </a:lvl2pPr>
            <a:lvl3pPr marL="3017520" indent="0">
              <a:buNone/>
              <a:defRPr sz="3960"/>
            </a:lvl3pPr>
            <a:lvl4pPr marL="4526280" indent="0">
              <a:buNone/>
              <a:defRPr sz="3300"/>
            </a:lvl4pPr>
            <a:lvl5pPr marL="6035040" indent="0">
              <a:buNone/>
              <a:defRPr sz="3300"/>
            </a:lvl5pPr>
            <a:lvl6pPr marL="7543800" indent="0">
              <a:buNone/>
              <a:defRPr sz="3300"/>
            </a:lvl6pPr>
            <a:lvl7pPr marL="9052560" indent="0">
              <a:buNone/>
              <a:defRPr sz="3300"/>
            </a:lvl7pPr>
            <a:lvl8pPr marL="10561320" indent="0">
              <a:buNone/>
              <a:defRPr sz="3300"/>
            </a:lvl8pPr>
            <a:lvl9pPr marL="12070080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E06-F2B8-4E2A-8315-55B5BCA114B3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1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476" y="2851150"/>
            <a:ext cx="9732287" cy="9979025"/>
          </a:xfrm>
        </p:spPr>
        <p:txBody>
          <a:bodyPr anchor="b"/>
          <a:lstStyle>
            <a:lvl1pPr>
              <a:defRPr sz="10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28390" y="6157701"/>
            <a:ext cx="15276195" cy="30392467"/>
          </a:xfrm>
        </p:spPr>
        <p:txBody>
          <a:bodyPr anchor="t"/>
          <a:lstStyle>
            <a:lvl1pPr marL="0" indent="0">
              <a:buNone/>
              <a:defRPr sz="10560"/>
            </a:lvl1pPr>
            <a:lvl2pPr marL="1508760" indent="0">
              <a:buNone/>
              <a:defRPr sz="9240"/>
            </a:lvl2pPr>
            <a:lvl3pPr marL="3017520" indent="0">
              <a:buNone/>
              <a:defRPr sz="7920"/>
            </a:lvl3pPr>
            <a:lvl4pPr marL="4526280" indent="0">
              <a:buNone/>
              <a:defRPr sz="6600"/>
            </a:lvl4pPr>
            <a:lvl5pPr marL="6035040" indent="0">
              <a:buNone/>
              <a:defRPr sz="6600"/>
            </a:lvl5pPr>
            <a:lvl6pPr marL="7543800" indent="0">
              <a:buNone/>
              <a:defRPr sz="6600"/>
            </a:lvl6pPr>
            <a:lvl7pPr marL="9052560" indent="0">
              <a:buNone/>
              <a:defRPr sz="6600"/>
            </a:lvl7pPr>
            <a:lvl8pPr marL="10561320" indent="0">
              <a:buNone/>
              <a:defRPr sz="6600"/>
            </a:lvl8pPr>
            <a:lvl9pPr marL="12070080" indent="0">
              <a:buNone/>
              <a:defRPr sz="6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476" y="12830175"/>
            <a:ext cx="9732287" cy="23769486"/>
          </a:xfrm>
        </p:spPr>
        <p:txBody>
          <a:bodyPr/>
          <a:lstStyle>
            <a:lvl1pPr marL="0" indent="0">
              <a:buNone/>
              <a:defRPr sz="5280"/>
            </a:lvl1pPr>
            <a:lvl2pPr marL="1508760" indent="0">
              <a:buNone/>
              <a:defRPr sz="4620"/>
            </a:lvl2pPr>
            <a:lvl3pPr marL="3017520" indent="0">
              <a:buNone/>
              <a:defRPr sz="3960"/>
            </a:lvl3pPr>
            <a:lvl4pPr marL="4526280" indent="0">
              <a:buNone/>
              <a:defRPr sz="3300"/>
            </a:lvl4pPr>
            <a:lvl5pPr marL="6035040" indent="0">
              <a:buNone/>
              <a:defRPr sz="3300"/>
            </a:lvl5pPr>
            <a:lvl6pPr marL="7543800" indent="0">
              <a:buNone/>
              <a:defRPr sz="3300"/>
            </a:lvl6pPr>
            <a:lvl7pPr marL="9052560" indent="0">
              <a:buNone/>
              <a:defRPr sz="3300"/>
            </a:lvl7pPr>
            <a:lvl8pPr marL="10561320" indent="0">
              <a:buNone/>
              <a:defRPr sz="3300"/>
            </a:lvl8pPr>
            <a:lvl9pPr marL="12070080" indent="0">
              <a:buNone/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E06-F2B8-4E2A-8315-55B5BCA114B3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5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4545" y="2276970"/>
            <a:ext cx="26026110" cy="8266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4545" y="11384800"/>
            <a:ext cx="26026110" cy="27135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4545" y="39638914"/>
            <a:ext cx="6789420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44E06-F2B8-4E2A-8315-55B5BCA114B3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5535" y="39638914"/>
            <a:ext cx="10184130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11235" y="39638914"/>
            <a:ext cx="6789420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DB9C1-DBBC-4A25-AA9E-A687C2E7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9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17520" rtl="0" eaLnBrk="1" latinLnBrk="0" hangingPunct="1">
        <a:lnSpc>
          <a:spcPct val="90000"/>
        </a:lnSpc>
        <a:spcBef>
          <a:spcPct val="0"/>
        </a:spcBef>
        <a:buNone/>
        <a:defRPr sz="14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4380" indent="-754380" algn="l" defTabSz="3017520" rtl="0" eaLnBrk="1" latinLnBrk="0" hangingPunct="1">
        <a:lnSpc>
          <a:spcPct val="90000"/>
        </a:lnSpc>
        <a:spcBef>
          <a:spcPts val="3300"/>
        </a:spcBef>
        <a:buFont typeface="Arial" panose="020B0604020202020204" pitchFamily="34" charset="0"/>
        <a:buChar char="•"/>
        <a:defRPr sz="924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377190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28066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4pPr>
      <a:lvl5pPr marL="678942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5pPr>
      <a:lvl6pPr marL="829818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6pPr>
      <a:lvl7pPr marL="980694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7pPr>
      <a:lvl8pPr marL="1131570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8pPr>
      <a:lvl9pPr marL="12824460" indent="-754380" algn="l" defTabSz="3017520" rtl="0" eaLnBrk="1" latinLnBrk="0" hangingPunct="1">
        <a:lnSpc>
          <a:spcPct val="90000"/>
        </a:lnSpc>
        <a:spcBef>
          <a:spcPts val="1650"/>
        </a:spcBef>
        <a:buFont typeface="Arial" panose="020B0604020202020204" pitchFamily="34" charset="0"/>
        <a:buChar char="•"/>
        <a:defRPr sz="59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1pPr>
      <a:lvl2pPr marL="150876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2pPr>
      <a:lvl3pPr marL="301752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3pPr>
      <a:lvl4pPr marL="452628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4pPr>
      <a:lvl5pPr marL="603504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6pPr>
      <a:lvl7pPr marL="905256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7pPr>
      <a:lvl8pPr marL="1056132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8pPr>
      <a:lvl9pPr marL="12070080" algn="l" defTabSz="3017520" rtl="0" eaLnBrk="1" latinLnBrk="0" hangingPunct="1">
        <a:defRPr sz="59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18" Type="http://schemas.openxmlformats.org/officeDocument/2006/relationships/image" Target="../media/image14.jp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3.jpg"/><Relationship Id="rId25" Type="http://schemas.openxmlformats.org/officeDocument/2006/relationships/hyperlink" Target="mailto:Rueangwit.s@chula.ac.th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2.jpg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microsoft.com/office/2007/relationships/hdphoto" Target="../media/hdphoto2.wdp"/><Relationship Id="rId24" Type="http://schemas.openxmlformats.org/officeDocument/2006/relationships/hyperlink" Target="mailto:Winatta.sa@kmitl.ac.th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1.jpg"/><Relationship Id="rId23" Type="http://schemas.openxmlformats.org/officeDocument/2006/relationships/image" Target="../media/image17.png"/><Relationship Id="rId10" Type="http://schemas.openxmlformats.org/officeDocument/2006/relationships/image" Target="../media/image8.png"/><Relationship Id="rId19" Type="http://schemas.openxmlformats.org/officeDocument/2006/relationships/image" Target="../media/image15.emf"/><Relationship Id="rId4" Type="http://schemas.openxmlformats.org/officeDocument/2006/relationships/image" Target="../media/image3.jpg"/><Relationship Id="rId9" Type="http://schemas.microsoft.com/office/2007/relationships/hdphoto" Target="../media/hdphoto1.wdp"/><Relationship Id="rId14" Type="http://schemas.openxmlformats.org/officeDocument/2006/relationships/image" Target="../media/image10.png"/><Relationship Id="rId22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E79919-FB2A-4C32-A904-740719717002}"/>
              </a:ext>
            </a:extLst>
          </p:cNvPr>
          <p:cNvSpPr/>
          <p:nvPr/>
        </p:nvSpPr>
        <p:spPr>
          <a:xfrm>
            <a:off x="4456549" y="442015"/>
            <a:ext cx="22208006" cy="3248298"/>
          </a:xfrm>
          <a:prstGeom prst="roundRect">
            <a:avLst/>
          </a:prstGeom>
          <a:solidFill>
            <a:schemeClr val="bg1">
              <a:lumMod val="8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badi" panose="020B0604020104020204" pitchFamily="34" charset="0"/>
            </a:endParaRPr>
          </a:p>
        </p:txBody>
      </p:sp>
      <p:pic>
        <p:nvPicPr>
          <p:cNvPr id="6" name="Picture 5" descr="A picture containing text, device, gauge&#10;&#10;Description automatically generated">
            <a:extLst>
              <a:ext uri="{FF2B5EF4-FFF2-40B4-BE49-F238E27FC236}">
                <a16:creationId xmlns:a16="http://schemas.microsoft.com/office/drawing/2014/main" id="{7CAC2DAA-B540-42D8-88AC-86C88CFA8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527" y="-18004"/>
            <a:ext cx="2949563" cy="2172359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5F25EE21-193F-4842-83E7-A6BC070EBCF2}"/>
              </a:ext>
            </a:extLst>
          </p:cNvPr>
          <p:cNvGrpSpPr>
            <a:grpSpLocks noChangeAspect="1"/>
          </p:cNvGrpSpPr>
          <p:nvPr/>
        </p:nvGrpSpPr>
        <p:grpSpPr>
          <a:xfrm>
            <a:off x="285751" y="3918859"/>
            <a:ext cx="29611118" cy="487312"/>
            <a:chOff x="0" y="3918858"/>
            <a:chExt cx="30175201" cy="5058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F7463EB-0456-4D96-9C24-517BAE1ADD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3918858"/>
              <a:ext cx="9352548" cy="505893"/>
            </a:xfrm>
            <a:custGeom>
              <a:avLst/>
              <a:gdLst>
                <a:gd name="connsiteX0" fmla="*/ 0 w 14565086"/>
                <a:gd name="connsiteY0" fmla="*/ 0 h 1632856"/>
                <a:gd name="connsiteX1" fmla="*/ 14565086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2017828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3258799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467115"/>
                <a:gd name="connsiteY0" fmla="*/ 0 h 1632856"/>
                <a:gd name="connsiteX1" fmla="*/ 13258799 w 14467115"/>
                <a:gd name="connsiteY1" fmla="*/ 0 h 1632856"/>
                <a:gd name="connsiteX2" fmla="*/ 14467115 w 14467115"/>
                <a:gd name="connsiteY2" fmla="*/ 1632856 h 1632856"/>
                <a:gd name="connsiteX3" fmla="*/ 0 w 14467115"/>
                <a:gd name="connsiteY3" fmla="*/ 1632856 h 1632856"/>
                <a:gd name="connsiteX4" fmla="*/ 0 w 14467115"/>
                <a:gd name="connsiteY4" fmla="*/ 0 h 1632856"/>
                <a:gd name="connsiteX0" fmla="*/ 0 w 14318989"/>
                <a:gd name="connsiteY0" fmla="*/ 0 h 1686330"/>
                <a:gd name="connsiteX1" fmla="*/ 13258799 w 14318989"/>
                <a:gd name="connsiteY1" fmla="*/ 0 h 1686330"/>
                <a:gd name="connsiteX2" fmla="*/ 14318989 w 14318989"/>
                <a:gd name="connsiteY2" fmla="*/ 1686330 h 1686330"/>
                <a:gd name="connsiteX3" fmla="*/ 0 w 14318989"/>
                <a:gd name="connsiteY3" fmla="*/ 1632856 h 1686330"/>
                <a:gd name="connsiteX4" fmla="*/ 0 w 14318989"/>
                <a:gd name="connsiteY4" fmla="*/ 0 h 1686330"/>
                <a:gd name="connsiteX0" fmla="*/ 0 w 14393052"/>
                <a:gd name="connsiteY0" fmla="*/ 0 h 1686330"/>
                <a:gd name="connsiteX1" fmla="*/ 13258799 w 14393052"/>
                <a:gd name="connsiteY1" fmla="*/ 0 h 1686330"/>
                <a:gd name="connsiteX2" fmla="*/ 14393052 w 14393052"/>
                <a:gd name="connsiteY2" fmla="*/ 1686330 h 1686330"/>
                <a:gd name="connsiteX3" fmla="*/ 0 w 14393052"/>
                <a:gd name="connsiteY3" fmla="*/ 1632856 h 1686330"/>
                <a:gd name="connsiteX4" fmla="*/ 0 w 14393052"/>
                <a:gd name="connsiteY4" fmla="*/ 0 h 16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3052" h="1686330">
                  <a:moveTo>
                    <a:pt x="0" y="0"/>
                  </a:moveTo>
                  <a:lnTo>
                    <a:pt x="13258799" y="0"/>
                  </a:lnTo>
                  <a:lnTo>
                    <a:pt x="14393052" y="1686330"/>
                  </a:lnTo>
                  <a:lnTo>
                    <a:pt x="0" y="1632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badi" panose="020B0604020104020204" pitchFamily="34" charset="0"/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4FDD6D4B-3DBC-484E-BEEE-5285AE333735}"/>
                </a:ext>
              </a:extLst>
            </p:cNvPr>
            <p:cNvSpPr/>
            <p:nvPr/>
          </p:nvSpPr>
          <p:spPr>
            <a:xfrm rot="10800000">
              <a:off x="8855241" y="3923436"/>
              <a:ext cx="21319960" cy="501313"/>
            </a:xfrm>
            <a:custGeom>
              <a:avLst/>
              <a:gdLst>
                <a:gd name="connsiteX0" fmla="*/ 0 w 14565086"/>
                <a:gd name="connsiteY0" fmla="*/ 0 h 1632856"/>
                <a:gd name="connsiteX1" fmla="*/ 14565086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2017828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3258799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479071"/>
                <a:gd name="connsiteY0" fmla="*/ 0 h 1632856"/>
                <a:gd name="connsiteX1" fmla="*/ 13258799 w 14479071"/>
                <a:gd name="connsiteY1" fmla="*/ 0 h 1632856"/>
                <a:gd name="connsiteX2" fmla="*/ 14479071 w 14479071"/>
                <a:gd name="connsiteY2" fmla="*/ 1632856 h 1632856"/>
                <a:gd name="connsiteX3" fmla="*/ 0 w 14479071"/>
                <a:gd name="connsiteY3" fmla="*/ 1632856 h 1632856"/>
                <a:gd name="connsiteX4" fmla="*/ 0 w 14479071"/>
                <a:gd name="connsiteY4" fmla="*/ 0 h 1632856"/>
                <a:gd name="connsiteX0" fmla="*/ 0 w 14479071"/>
                <a:gd name="connsiteY0" fmla="*/ 55824 h 1688680"/>
                <a:gd name="connsiteX1" fmla="*/ 13962718 w 14479071"/>
                <a:gd name="connsiteY1" fmla="*/ 0 h 1688680"/>
                <a:gd name="connsiteX2" fmla="*/ 14479071 w 14479071"/>
                <a:gd name="connsiteY2" fmla="*/ 1688680 h 1688680"/>
                <a:gd name="connsiteX3" fmla="*/ 0 w 14479071"/>
                <a:gd name="connsiteY3" fmla="*/ 1688680 h 1688680"/>
                <a:gd name="connsiteX4" fmla="*/ 0 w 14479071"/>
                <a:gd name="connsiteY4" fmla="*/ 55824 h 1688680"/>
                <a:gd name="connsiteX0" fmla="*/ 0 w 14479071"/>
                <a:gd name="connsiteY0" fmla="*/ 55824 h 1688680"/>
                <a:gd name="connsiteX1" fmla="*/ 13951888 w 14479071"/>
                <a:gd name="connsiteY1" fmla="*/ 0 h 1688680"/>
                <a:gd name="connsiteX2" fmla="*/ 14479071 w 14479071"/>
                <a:gd name="connsiteY2" fmla="*/ 1688680 h 1688680"/>
                <a:gd name="connsiteX3" fmla="*/ 0 w 14479071"/>
                <a:gd name="connsiteY3" fmla="*/ 1688680 h 1688680"/>
                <a:gd name="connsiteX4" fmla="*/ 0 w 14479071"/>
                <a:gd name="connsiteY4" fmla="*/ 55824 h 1688680"/>
                <a:gd name="connsiteX0" fmla="*/ 0 w 14392435"/>
                <a:gd name="connsiteY0" fmla="*/ 55824 h 1688680"/>
                <a:gd name="connsiteX1" fmla="*/ 13951888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5"/>
                <a:gd name="connsiteY0" fmla="*/ 55824 h 1688680"/>
                <a:gd name="connsiteX1" fmla="*/ 13865252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5"/>
                <a:gd name="connsiteY0" fmla="*/ 55824 h 1688680"/>
                <a:gd name="connsiteX1" fmla="*/ 13897740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6"/>
                <a:gd name="connsiteY0" fmla="*/ 55824 h 1744508"/>
                <a:gd name="connsiteX1" fmla="*/ 13897740 w 14392436"/>
                <a:gd name="connsiteY1" fmla="*/ 0 h 1744508"/>
                <a:gd name="connsiteX2" fmla="*/ 14392436 w 14392436"/>
                <a:gd name="connsiteY2" fmla="*/ 1744508 h 1744508"/>
                <a:gd name="connsiteX3" fmla="*/ 0 w 14392436"/>
                <a:gd name="connsiteY3" fmla="*/ 1688680 h 1744508"/>
                <a:gd name="connsiteX4" fmla="*/ 0 w 14392436"/>
                <a:gd name="connsiteY4" fmla="*/ 55824 h 174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2436" h="1744508">
                  <a:moveTo>
                    <a:pt x="0" y="55824"/>
                  </a:moveTo>
                  <a:lnTo>
                    <a:pt x="13897740" y="0"/>
                  </a:lnTo>
                  <a:lnTo>
                    <a:pt x="14392436" y="1744508"/>
                  </a:lnTo>
                  <a:lnTo>
                    <a:pt x="0" y="1688680"/>
                  </a:lnTo>
                  <a:lnTo>
                    <a:pt x="0" y="5582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badi" panose="020B0604020104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13A6318-770C-4471-9E65-34AA46D15F7A}"/>
              </a:ext>
            </a:extLst>
          </p:cNvPr>
          <p:cNvSpPr txBox="1"/>
          <p:nvPr/>
        </p:nvSpPr>
        <p:spPr>
          <a:xfrm>
            <a:off x="4538680" y="980332"/>
            <a:ext cx="22208006" cy="2356864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600" b="1" dirty="0">
                <a:effectLst/>
                <a:latin typeface="Abadi" panose="020B06040201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Optimization of polysaccharides extraction from Spent coffee grounds (SCGs) by pressurized hot water extraction</a:t>
            </a:r>
            <a:endParaRPr lang="en-US" sz="6000" dirty="0">
              <a:effectLst/>
              <a:latin typeface="Abadi" panose="020B06040201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71AE0EB-0793-45BB-8010-D1506E5C56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53" t="9491" r="12456" b="29160"/>
          <a:stretch/>
        </p:blipFill>
        <p:spPr>
          <a:xfrm>
            <a:off x="27640145" y="2086178"/>
            <a:ext cx="1701079" cy="1762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42BC99-84EE-4F12-A4DE-4681F0A0EF1A}"/>
              </a:ext>
            </a:extLst>
          </p:cNvPr>
          <p:cNvSpPr txBox="1"/>
          <p:nvPr/>
        </p:nvSpPr>
        <p:spPr>
          <a:xfrm>
            <a:off x="1224387" y="4592102"/>
            <a:ext cx="2895566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thaiDist">
              <a:spcBef>
                <a:spcPts val="0"/>
              </a:spcBef>
              <a:spcAft>
                <a:spcPts val="1200"/>
              </a:spcAft>
            </a:pPr>
            <a:r>
              <a:rPr lang="en-US" sz="5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Winatta Sakdasri </a:t>
            </a:r>
            <a:r>
              <a:rPr lang="en-US" sz="5400" b="1" baseline="30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1,</a:t>
            </a:r>
            <a:r>
              <a:rPr lang="en-US" sz="5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en-US" sz="5400" b="1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Kanyagorn</a:t>
            </a:r>
            <a:r>
              <a:rPr lang="en-US" sz="5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en-US" sz="5400" b="1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Khamseng</a:t>
            </a:r>
            <a:r>
              <a:rPr lang="en-US" sz="5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en-US" sz="5400" b="1" baseline="30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1</a:t>
            </a:r>
            <a:r>
              <a:rPr lang="en-US" sz="5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, </a:t>
            </a:r>
            <a:r>
              <a:rPr lang="en-US" sz="5400" b="1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Mookanda</a:t>
            </a:r>
            <a:r>
              <a:rPr lang="en-US" sz="5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en-US" sz="5400" b="1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Wattanavaree</a:t>
            </a:r>
            <a:r>
              <a:rPr lang="en-US" sz="5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en-US" sz="5400" b="1" baseline="30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1</a:t>
            </a:r>
            <a:r>
              <a:rPr lang="en-US" sz="5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, </a:t>
            </a:r>
            <a:r>
              <a:rPr lang="en-US" sz="5400" b="1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Yaowapa</a:t>
            </a:r>
            <a:r>
              <a:rPr lang="en-US" sz="5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en-US" sz="5400" b="1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Chandeang</a:t>
            </a:r>
            <a:r>
              <a:rPr lang="en-US" sz="5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en-US" sz="5400" b="1" baseline="30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1</a:t>
            </a:r>
            <a:r>
              <a:rPr lang="en-US" sz="5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, </a:t>
            </a:r>
            <a:endParaRPr lang="th-TH" sz="5400" b="1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H Sarabun New" panose="020B0500040200020003" pitchFamily="34" charset="-34"/>
            </a:endParaRPr>
          </a:p>
          <a:p>
            <a:pPr marL="0" marR="0" algn="thaiDist">
              <a:spcBef>
                <a:spcPts val="0"/>
              </a:spcBef>
              <a:spcAft>
                <a:spcPts val="1200"/>
              </a:spcAft>
            </a:pPr>
            <a:r>
              <a:rPr lang="en-US" sz="5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and </a:t>
            </a:r>
            <a:r>
              <a:rPr lang="en-US" sz="5400" b="1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Ruengwit</a:t>
            </a:r>
            <a:r>
              <a:rPr lang="en-US" sz="5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en-US" sz="5400" b="1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Sawangkeaw</a:t>
            </a:r>
            <a:r>
              <a:rPr lang="en-US" sz="5400" b="1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en-US" sz="5400" b="1" baseline="30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2, *</a:t>
            </a:r>
            <a:endParaRPr lang="th-TH" sz="5400" b="1" baseline="3000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F82CCE-B0B5-41F2-9FFE-7B53DC38642B}"/>
              </a:ext>
            </a:extLst>
          </p:cNvPr>
          <p:cNvSpPr txBox="1"/>
          <p:nvPr/>
        </p:nvSpPr>
        <p:spPr>
          <a:xfrm>
            <a:off x="915026" y="11465663"/>
            <a:ext cx="150154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		Spent coffee grounds (SCGs) are a by-product of the food industry, which contains a rich source of polysaccharides. They contain polysaccharide (45-47%), oil or lipids (9-16%), protein (13-17%), phenolic compounds (1.7-3.5%), caffeine (0.5-1.2%), and other minerals (1.6%) [1], depending on the coffee’s species, roasting, grinding, and brewing process.</a:t>
            </a:r>
            <a:endParaRPr lang="th-TH" sz="3600" dirty="0">
              <a:effectLst/>
              <a:latin typeface="Abadi" panose="020B0604020104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/>
            <a:r>
              <a:rPr lang="en-US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This research was to study the extraction of polysaccharides from SCGs by environmentally friendly technic of pressurized hot water. The process optimization was</a:t>
            </a:r>
            <a:r>
              <a:rPr lang="th-TH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investigated by response surface methodology (RSM) to produce the highest extraction yield</a:t>
            </a:r>
            <a:r>
              <a:rPr lang="th-TH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.</a:t>
            </a:r>
            <a:r>
              <a:rPr lang="en-US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The pressurized hot water showed an efficient technique to recover polysaccharides from SCG. </a:t>
            </a:r>
            <a:r>
              <a:rPr lang="th-TH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		</a:t>
            </a:r>
            <a:endParaRPr lang="en-US" sz="3600" dirty="0">
              <a:effectLst/>
              <a:latin typeface="Abadi" panose="020B0604020104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6F6E45-60E1-4763-A034-EB2D6F4E3CC0}"/>
              </a:ext>
            </a:extLst>
          </p:cNvPr>
          <p:cNvSpPr txBox="1"/>
          <p:nvPr/>
        </p:nvSpPr>
        <p:spPr>
          <a:xfrm>
            <a:off x="805127" y="10231804"/>
            <a:ext cx="5044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badi" panose="020B0604020104020204" pitchFamily="34" charset="0"/>
                <a:cs typeface="Aharoni" panose="02010803020104030203" pitchFamily="2" charset="-79"/>
              </a:rPr>
              <a:t>Introduction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0EECEF-F342-4863-9648-3FD91FD22034}"/>
              </a:ext>
            </a:extLst>
          </p:cNvPr>
          <p:cNvSpPr txBox="1"/>
          <p:nvPr/>
        </p:nvSpPr>
        <p:spPr>
          <a:xfrm>
            <a:off x="772470" y="16903707"/>
            <a:ext cx="139324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badi" panose="020B0604020104020204" pitchFamily="34" charset="0"/>
                <a:cs typeface="Aharoni" panose="02010803020104030203" pitchFamily="2" charset="-79"/>
              </a:rPr>
              <a:t>Materials  and  Methods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ED2698-94D2-4A12-AD51-B53C9A01A5C4}"/>
              </a:ext>
            </a:extLst>
          </p:cNvPr>
          <p:cNvSpPr txBox="1"/>
          <p:nvPr/>
        </p:nvSpPr>
        <p:spPr>
          <a:xfrm>
            <a:off x="938724" y="18075013"/>
            <a:ext cx="1482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The SCGs used in this study was supplied by Starbucks, V Market branch, Ladkrabang, Bangkok, Thailand.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E804848-2F0F-40A5-9259-073D32A2E289}"/>
              </a:ext>
            </a:extLst>
          </p:cNvPr>
          <p:cNvSpPr txBox="1"/>
          <p:nvPr/>
        </p:nvSpPr>
        <p:spPr>
          <a:xfrm>
            <a:off x="846082" y="29862240"/>
            <a:ext cx="84093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b="1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Extraction method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2032ACB-21E6-4023-B41E-2F6788AA69EF}"/>
              </a:ext>
            </a:extLst>
          </p:cNvPr>
          <p:cNvSpPr txBox="1"/>
          <p:nvPr/>
        </p:nvSpPr>
        <p:spPr>
          <a:xfrm>
            <a:off x="15812824" y="5774859"/>
            <a:ext cx="14253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badi" panose="020B0604020104020204" pitchFamily="34" charset="0"/>
                <a:cs typeface="Aharoni" panose="02010803020104030203" pitchFamily="2" charset="-79"/>
              </a:rPr>
              <a:t>Results and Discussion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7F44B78-F0A1-44F3-B7D0-A46C8ECDFCF4}"/>
              </a:ext>
            </a:extLst>
          </p:cNvPr>
          <p:cNvGrpSpPr/>
          <p:nvPr/>
        </p:nvGrpSpPr>
        <p:grpSpPr>
          <a:xfrm>
            <a:off x="15887327" y="6668603"/>
            <a:ext cx="13967523" cy="230125"/>
            <a:chOff x="1405827" y="10487327"/>
            <a:chExt cx="13967523" cy="230125"/>
          </a:xfrm>
        </p:grpSpPr>
        <p:sp>
          <p:nvSpPr>
            <p:cNvPr id="84" name="Rectangle 3">
              <a:extLst>
                <a:ext uri="{FF2B5EF4-FFF2-40B4-BE49-F238E27FC236}">
                  <a16:creationId xmlns:a16="http://schemas.microsoft.com/office/drawing/2014/main" id="{32EE982C-9A60-4EC7-88FC-68583641AC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5827" y="10487327"/>
              <a:ext cx="6504952" cy="230125"/>
            </a:xfrm>
            <a:custGeom>
              <a:avLst/>
              <a:gdLst>
                <a:gd name="connsiteX0" fmla="*/ 0 w 14565086"/>
                <a:gd name="connsiteY0" fmla="*/ 0 h 1632856"/>
                <a:gd name="connsiteX1" fmla="*/ 14565086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2017828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3258799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467115"/>
                <a:gd name="connsiteY0" fmla="*/ 0 h 1632856"/>
                <a:gd name="connsiteX1" fmla="*/ 13258799 w 14467115"/>
                <a:gd name="connsiteY1" fmla="*/ 0 h 1632856"/>
                <a:gd name="connsiteX2" fmla="*/ 14467115 w 14467115"/>
                <a:gd name="connsiteY2" fmla="*/ 1632856 h 1632856"/>
                <a:gd name="connsiteX3" fmla="*/ 0 w 14467115"/>
                <a:gd name="connsiteY3" fmla="*/ 1632856 h 1632856"/>
                <a:gd name="connsiteX4" fmla="*/ 0 w 14467115"/>
                <a:gd name="connsiteY4" fmla="*/ 0 h 1632856"/>
                <a:gd name="connsiteX0" fmla="*/ 0 w 14318989"/>
                <a:gd name="connsiteY0" fmla="*/ 0 h 1686330"/>
                <a:gd name="connsiteX1" fmla="*/ 13258799 w 14318989"/>
                <a:gd name="connsiteY1" fmla="*/ 0 h 1686330"/>
                <a:gd name="connsiteX2" fmla="*/ 14318989 w 14318989"/>
                <a:gd name="connsiteY2" fmla="*/ 1686330 h 1686330"/>
                <a:gd name="connsiteX3" fmla="*/ 0 w 14318989"/>
                <a:gd name="connsiteY3" fmla="*/ 1632856 h 1686330"/>
                <a:gd name="connsiteX4" fmla="*/ 0 w 14318989"/>
                <a:gd name="connsiteY4" fmla="*/ 0 h 1686330"/>
                <a:gd name="connsiteX0" fmla="*/ 0 w 14393052"/>
                <a:gd name="connsiteY0" fmla="*/ 0 h 1686330"/>
                <a:gd name="connsiteX1" fmla="*/ 13258799 w 14393052"/>
                <a:gd name="connsiteY1" fmla="*/ 0 h 1686330"/>
                <a:gd name="connsiteX2" fmla="*/ 14393052 w 14393052"/>
                <a:gd name="connsiteY2" fmla="*/ 1686330 h 1686330"/>
                <a:gd name="connsiteX3" fmla="*/ 0 w 14393052"/>
                <a:gd name="connsiteY3" fmla="*/ 1632856 h 1686330"/>
                <a:gd name="connsiteX4" fmla="*/ 0 w 14393052"/>
                <a:gd name="connsiteY4" fmla="*/ 0 h 1686330"/>
                <a:gd name="connsiteX0" fmla="*/ 0 w 14268162"/>
                <a:gd name="connsiteY0" fmla="*/ 0 h 1764862"/>
                <a:gd name="connsiteX1" fmla="*/ 13258799 w 14268162"/>
                <a:gd name="connsiteY1" fmla="*/ 0 h 1764862"/>
                <a:gd name="connsiteX2" fmla="*/ 14268162 w 14268162"/>
                <a:gd name="connsiteY2" fmla="*/ 1764862 h 1764862"/>
                <a:gd name="connsiteX3" fmla="*/ 0 w 14268162"/>
                <a:gd name="connsiteY3" fmla="*/ 1632856 h 1764862"/>
                <a:gd name="connsiteX4" fmla="*/ 0 w 14268162"/>
                <a:gd name="connsiteY4" fmla="*/ 0 h 1764862"/>
                <a:gd name="connsiteX0" fmla="*/ 0 w 14288977"/>
                <a:gd name="connsiteY0" fmla="*/ 0 h 1843394"/>
                <a:gd name="connsiteX1" fmla="*/ 13258799 w 14288977"/>
                <a:gd name="connsiteY1" fmla="*/ 0 h 1843394"/>
                <a:gd name="connsiteX2" fmla="*/ 14288977 w 14288977"/>
                <a:gd name="connsiteY2" fmla="*/ 1843394 h 1843394"/>
                <a:gd name="connsiteX3" fmla="*/ 0 w 14288977"/>
                <a:gd name="connsiteY3" fmla="*/ 1632856 h 1843394"/>
                <a:gd name="connsiteX4" fmla="*/ 0 w 14288977"/>
                <a:gd name="connsiteY4" fmla="*/ 0 h 1843394"/>
                <a:gd name="connsiteX0" fmla="*/ 0 w 14264904"/>
                <a:gd name="connsiteY0" fmla="*/ 0 h 1903952"/>
                <a:gd name="connsiteX1" fmla="*/ 13258799 w 14264904"/>
                <a:gd name="connsiteY1" fmla="*/ 0 h 1903952"/>
                <a:gd name="connsiteX2" fmla="*/ 14264904 w 14264904"/>
                <a:gd name="connsiteY2" fmla="*/ 1903952 h 1903952"/>
                <a:gd name="connsiteX3" fmla="*/ 0 w 14264904"/>
                <a:gd name="connsiteY3" fmla="*/ 1632856 h 1903952"/>
                <a:gd name="connsiteX4" fmla="*/ 0 w 14264904"/>
                <a:gd name="connsiteY4" fmla="*/ 0 h 1903952"/>
                <a:gd name="connsiteX0" fmla="*/ 0 w 14264904"/>
                <a:gd name="connsiteY0" fmla="*/ 0 h 1903952"/>
                <a:gd name="connsiteX1" fmla="*/ 13371149 w 14264904"/>
                <a:gd name="connsiteY1" fmla="*/ 90825 h 1903952"/>
                <a:gd name="connsiteX2" fmla="*/ 14264904 w 14264904"/>
                <a:gd name="connsiteY2" fmla="*/ 1903952 h 1903952"/>
                <a:gd name="connsiteX3" fmla="*/ 0 w 14264904"/>
                <a:gd name="connsiteY3" fmla="*/ 1632856 h 1903952"/>
                <a:gd name="connsiteX4" fmla="*/ 0 w 14264904"/>
                <a:gd name="connsiteY4" fmla="*/ 0 h 1903952"/>
                <a:gd name="connsiteX0" fmla="*/ 0 w 14264904"/>
                <a:gd name="connsiteY0" fmla="*/ 0 h 1903952"/>
                <a:gd name="connsiteX1" fmla="*/ 13371149 w 14264904"/>
                <a:gd name="connsiteY1" fmla="*/ 90825 h 1903952"/>
                <a:gd name="connsiteX2" fmla="*/ 14264904 w 14264904"/>
                <a:gd name="connsiteY2" fmla="*/ 1903952 h 1903952"/>
                <a:gd name="connsiteX3" fmla="*/ 0 w 14264904"/>
                <a:gd name="connsiteY3" fmla="*/ 1869269 h 1903952"/>
                <a:gd name="connsiteX4" fmla="*/ 0 w 14264904"/>
                <a:gd name="connsiteY4" fmla="*/ 0 h 190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4904" h="1903952">
                  <a:moveTo>
                    <a:pt x="0" y="0"/>
                  </a:moveTo>
                  <a:lnTo>
                    <a:pt x="13371149" y="90825"/>
                  </a:lnTo>
                  <a:lnTo>
                    <a:pt x="14264904" y="1903952"/>
                  </a:lnTo>
                  <a:lnTo>
                    <a:pt x="0" y="1869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badi" panose="020B0604020104020204" pitchFamily="34" charset="0"/>
              </a:endParaRPr>
            </a:p>
          </p:txBody>
        </p:sp>
        <p:sp>
          <p:nvSpPr>
            <p:cNvPr id="85" name="Rectangle 3">
              <a:extLst>
                <a:ext uri="{FF2B5EF4-FFF2-40B4-BE49-F238E27FC236}">
                  <a16:creationId xmlns:a16="http://schemas.microsoft.com/office/drawing/2014/main" id="{05E718D7-05F1-46D8-A8EA-EE0B4CB22B8C}"/>
                </a:ext>
              </a:extLst>
            </p:cNvPr>
            <p:cNvSpPr/>
            <p:nvPr/>
          </p:nvSpPr>
          <p:spPr>
            <a:xfrm rot="10800000">
              <a:off x="7605462" y="10493869"/>
              <a:ext cx="7767888" cy="223583"/>
            </a:xfrm>
            <a:custGeom>
              <a:avLst/>
              <a:gdLst>
                <a:gd name="connsiteX0" fmla="*/ 0 w 14565086"/>
                <a:gd name="connsiteY0" fmla="*/ 0 h 1632856"/>
                <a:gd name="connsiteX1" fmla="*/ 14565086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2017828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3258799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479071"/>
                <a:gd name="connsiteY0" fmla="*/ 0 h 1632856"/>
                <a:gd name="connsiteX1" fmla="*/ 13258799 w 14479071"/>
                <a:gd name="connsiteY1" fmla="*/ 0 h 1632856"/>
                <a:gd name="connsiteX2" fmla="*/ 14479071 w 14479071"/>
                <a:gd name="connsiteY2" fmla="*/ 1632856 h 1632856"/>
                <a:gd name="connsiteX3" fmla="*/ 0 w 14479071"/>
                <a:gd name="connsiteY3" fmla="*/ 1632856 h 1632856"/>
                <a:gd name="connsiteX4" fmla="*/ 0 w 14479071"/>
                <a:gd name="connsiteY4" fmla="*/ 0 h 1632856"/>
                <a:gd name="connsiteX0" fmla="*/ 0 w 14479071"/>
                <a:gd name="connsiteY0" fmla="*/ 55824 h 1688680"/>
                <a:gd name="connsiteX1" fmla="*/ 13962718 w 14479071"/>
                <a:gd name="connsiteY1" fmla="*/ 0 h 1688680"/>
                <a:gd name="connsiteX2" fmla="*/ 14479071 w 14479071"/>
                <a:gd name="connsiteY2" fmla="*/ 1688680 h 1688680"/>
                <a:gd name="connsiteX3" fmla="*/ 0 w 14479071"/>
                <a:gd name="connsiteY3" fmla="*/ 1688680 h 1688680"/>
                <a:gd name="connsiteX4" fmla="*/ 0 w 14479071"/>
                <a:gd name="connsiteY4" fmla="*/ 55824 h 1688680"/>
                <a:gd name="connsiteX0" fmla="*/ 0 w 14479071"/>
                <a:gd name="connsiteY0" fmla="*/ 55824 h 1688680"/>
                <a:gd name="connsiteX1" fmla="*/ 13951888 w 14479071"/>
                <a:gd name="connsiteY1" fmla="*/ 0 h 1688680"/>
                <a:gd name="connsiteX2" fmla="*/ 14479071 w 14479071"/>
                <a:gd name="connsiteY2" fmla="*/ 1688680 h 1688680"/>
                <a:gd name="connsiteX3" fmla="*/ 0 w 14479071"/>
                <a:gd name="connsiteY3" fmla="*/ 1688680 h 1688680"/>
                <a:gd name="connsiteX4" fmla="*/ 0 w 14479071"/>
                <a:gd name="connsiteY4" fmla="*/ 55824 h 1688680"/>
                <a:gd name="connsiteX0" fmla="*/ 0 w 14392435"/>
                <a:gd name="connsiteY0" fmla="*/ 55824 h 1688680"/>
                <a:gd name="connsiteX1" fmla="*/ 13951888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5"/>
                <a:gd name="connsiteY0" fmla="*/ 55824 h 1688680"/>
                <a:gd name="connsiteX1" fmla="*/ 13865252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5"/>
                <a:gd name="connsiteY0" fmla="*/ 55824 h 1688680"/>
                <a:gd name="connsiteX1" fmla="*/ 13897740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6"/>
                <a:gd name="connsiteY0" fmla="*/ 55824 h 1744508"/>
                <a:gd name="connsiteX1" fmla="*/ 13897740 w 14392436"/>
                <a:gd name="connsiteY1" fmla="*/ 0 h 1744508"/>
                <a:gd name="connsiteX2" fmla="*/ 14392436 w 14392436"/>
                <a:gd name="connsiteY2" fmla="*/ 1744508 h 1744508"/>
                <a:gd name="connsiteX3" fmla="*/ 0 w 14392436"/>
                <a:gd name="connsiteY3" fmla="*/ 1688680 h 1744508"/>
                <a:gd name="connsiteX4" fmla="*/ 0 w 14392436"/>
                <a:gd name="connsiteY4" fmla="*/ 55824 h 1744508"/>
                <a:gd name="connsiteX0" fmla="*/ 0 w 14665773"/>
                <a:gd name="connsiteY0" fmla="*/ 55824 h 1688684"/>
                <a:gd name="connsiteX1" fmla="*/ 13897740 w 14665773"/>
                <a:gd name="connsiteY1" fmla="*/ 0 h 1688684"/>
                <a:gd name="connsiteX2" fmla="*/ 14665773 w 14665773"/>
                <a:gd name="connsiteY2" fmla="*/ 1663267 h 1688684"/>
                <a:gd name="connsiteX3" fmla="*/ 0 w 14665773"/>
                <a:gd name="connsiteY3" fmla="*/ 1688680 h 1688684"/>
                <a:gd name="connsiteX4" fmla="*/ 0 w 14665773"/>
                <a:gd name="connsiteY4" fmla="*/ 55824 h 168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5773" h="1688684">
                  <a:moveTo>
                    <a:pt x="0" y="55824"/>
                  </a:moveTo>
                  <a:lnTo>
                    <a:pt x="13897740" y="0"/>
                  </a:lnTo>
                  <a:lnTo>
                    <a:pt x="14665773" y="1663267"/>
                  </a:lnTo>
                  <a:lnTo>
                    <a:pt x="0" y="1688680"/>
                  </a:lnTo>
                  <a:lnTo>
                    <a:pt x="0" y="5582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badi" panose="020B0604020104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F36FC65-6C60-42EE-B0EC-E891CE0DBBB2}"/>
              </a:ext>
            </a:extLst>
          </p:cNvPr>
          <p:cNvGrpSpPr/>
          <p:nvPr/>
        </p:nvGrpSpPr>
        <p:grpSpPr>
          <a:xfrm>
            <a:off x="913910" y="11119273"/>
            <a:ext cx="14930655" cy="214640"/>
            <a:chOff x="1405827" y="10487327"/>
            <a:chExt cx="13967523" cy="230125"/>
          </a:xfrm>
        </p:grpSpPr>
        <p:sp>
          <p:nvSpPr>
            <p:cNvPr id="87" name="Rectangle 3">
              <a:extLst>
                <a:ext uri="{FF2B5EF4-FFF2-40B4-BE49-F238E27FC236}">
                  <a16:creationId xmlns:a16="http://schemas.microsoft.com/office/drawing/2014/main" id="{E3025492-4ABB-4B6E-AE66-BFA42BEC04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5827" y="10487327"/>
              <a:ext cx="6504952" cy="230125"/>
            </a:xfrm>
            <a:custGeom>
              <a:avLst/>
              <a:gdLst>
                <a:gd name="connsiteX0" fmla="*/ 0 w 14565086"/>
                <a:gd name="connsiteY0" fmla="*/ 0 h 1632856"/>
                <a:gd name="connsiteX1" fmla="*/ 14565086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2017828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3258799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467115"/>
                <a:gd name="connsiteY0" fmla="*/ 0 h 1632856"/>
                <a:gd name="connsiteX1" fmla="*/ 13258799 w 14467115"/>
                <a:gd name="connsiteY1" fmla="*/ 0 h 1632856"/>
                <a:gd name="connsiteX2" fmla="*/ 14467115 w 14467115"/>
                <a:gd name="connsiteY2" fmla="*/ 1632856 h 1632856"/>
                <a:gd name="connsiteX3" fmla="*/ 0 w 14467115"/>
                <a:gd name="connsiteY3" fmla="*/ 1632856 h 1632856"/>
                <a:gd name="connsiteX4" fmla="*/ 0 w 14467115"/>
                <a:gd name="connsiteY4" fmla="*/ 0 h 1632856"/>
                <a:gd name="connsiteX0" fmla="*/ 0 w 14318989"/>
                <a:gd name="connsiteY0" fmla="*/ 0 h 1686330"/>
                <a:gd name="connsiteX1" fmla="*/ 13258799 w 14318989"/>
                <a:gd name="connsiteY1" fmla="*/ 0 h 1686330"/>
                <a:gd name="connsiteX2" fmla="*/ 14318989 w 14318989"/>
                <a:gd name="connsiteY2" fmla="*/ 1686330 h 1686330"/>
                <a:gd name="connsiteX3" fmla="*/ 0 w 14318989"/>
                <a:gd name="connsiteY3" fmla="*/ 1632856 h 1686330"/>
                <a:gd name="connsiteX4" fmla="*/ 0 w 14318989"/>
                <a:gd name="connsiteY4" fmla="*/ 0 h 1686330"/>
                <a:gd name="connsiteX0" fmla="*/ 0 w 14393052"/>
                <a:gd name="connsiteY0" fmla="*/ 0 h 1686330"/>
                <a:gd name="connsiteX1" fmla="*/ 13258799 w 14393052"/>
                <a:gd name="connsiteY1" fmla="*/ 0 h 1686330"/>
                <a:gd name="connsiteX2" fmla="*/ 14393052 w 14393052"/>
                <a:gd name="connsiteY2" fmla="*/ 1686330 h 1686330"/>
                <a:gd name="connsiteX3" fmla="*/ 0 w 14393052"/>
                <a:gd name="connsiteY3" fmla="*/ 1632856 h 1686330"/>
                <a:gd name="connsiteX4" fmla="*/ 0 w 14393052"/>
                <a:gd name="connsiteY4" fmla="*/ 0 h 1686330"/>
                <a:gd name="connsiteX0" fmla="*/ 0 w 14268162"/>
                <a:gd name="connsiteY0" fmla="*/ 0 h 1764862"/>
                <a:gd name="connsiteX1" fmla="*/ 13258799 w 14268162"/>
                <a:gd name="connsiteY1" fmla="*/ 0 h 1764862"/>
                <a:gd name="connsiteX2" fmla="*/ 14268162 w 14268162"/>
                <a:gd name="connsiteY2" fmla="*/ 1764862 h 1764862"/>
                <a:gd name="connsiteX3" fmla="*/ 0 w 14268162"/>
                <a:gd name="connsiteY3" fmla="*/ 1632856 h 1764862"/>
                <a:gd name="connsiteX4" fmla="*/ 0 w 14268162"/>
                <a:gd name="connsiteY4" fmla="*/ 0 h 1764862"/>
                <a:gd name="connsiteX0" fmla="*/ 0 w 14288977"/>
                <a:gd name="connsiteY0" fmla="*/ 0 h 1843394"/>
                <a:gd name="connsiteX1" fmla="*/ 13258799 w 14288977"/>
                <a:gd name="connsiteY1" fmla="*/ 0 h 1843394"/>
                <a:gd name="connsiteX2" fmla="*/ 14288977 w 14288977"/>
                <a:gd name="connsiteY2" fmla="*/ 1843394 h 1843394"/>
                <a:gd name="connsiteX3" fmla="*/ 0 w 14288977"/>
                <a:gd name="connsiteY3" fmla="*/ 1632856 h 1843394"/>
                <a:gd name="connsiteX4" fmla="*/ 0 w 14288977"/>
                <a:gd name="connsiteY4" fmla="*/ 0 h 1843394"/>
                <a:gd name="connsiteX0" fmla="*/ 0 w 14264904"/>
                <a:gd name="connsiteY0" fmla="*/ 0 h 1903952"/>
                <a:gd name="connsiteX1" fmla="*/ 13258799 w 14264904"/>
                <a:gd name="connsiteY1" fmla="*/ 0 h 1903952"/>
                <a:gd name="connsiteX2" fmla="*/ 14264904 w 14264904"/>
                <a:gd name="connsiteY2" fmla="*/ 1903952 h 1903952"/>
                <a:gd name="connsiteX3" fmla="*/ 0 w 14264904"/>
                <a:gd name="connsiteY3" fmla="*/ 1632856 h 1903952"/>
                <a:gd name="connsiteX4" fmla="*/ 0 w 14264904"/>
                <a:gd name="connsiteY4" fmla="*/ 0 h 1903952"/>
                <a:gd name="connsiteX0" fmla="*/ 0 w 14264904"/>
                <a:gd name="connsiteY0" fmla="*/ 0 h 1903952"/>
                <a:gd name="connsiteX1" fmla="*/ 13371149 w 14264904"/>
                <a:gd name="connsiteY1" fmla="*/ 90825 h 1903952"/>
                <a:gd name="connsiteX2" fmla="*/ 14264904 w 14264904"/>
                <a:gd name="connsiteY2" fmla="*/ 1903952 h 1903952"/>
                <a:gd name="connsiteX3" fmla="*/ 0 w 14264904"/>
                <a:gd name="connsiteY3" fmla="*/ 1632856 h 1903952"/>
                <a:gd name="connsiteX4" fmla="*/ 0 w 14264904"/>
                <a:gd name="connsiteY4" fmla="*/ 0 h 1903952"/>
                <a:gd name="connsiteX0" fmla="*/ 0 w 14264904"/>
                <a:gd name="connsiteY0" fmla="*/ 0 h 1903952"/>
                <a:gd name="connsiteX1" fmla="*/ 13371149 w 14264904"/>
                <a:gd name="connsiteY1" fmla="*/ 90825 h 1903952"/>
                <a:gd name="connsiteX2" fmla="*/ 14264904 w 14264904"/>
                <a:gd name="connsiteY2" fmla="*/ 1903952 h 1903952"/>
                <a:gd name="connsiteX3" fmla="*/ 0 w 14264904"/>
                <a:gd name="connsiteY3" fmla="*/ 1869269 h 1903952"/>
                <a:gd name="connsiteX4" fmla="*/ 0 w 14264904"/>
                <a:gd name="connsiteY4" fmla="*/ 0 h 190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4904" h="1903952">
                  <a:moveTo>
                    <a:pt x="0" y="0"/>
                  </a:moveTo>
                  <a:lnTo>
                    <a:pt x="13371149" y="90825"/>
                  </a:lnTo>
                  <a:lnTo>
                    <a:pt x="14264904" y="1903952"/>
                  </a:lnTo>
                  <a:lnTo>
                    <a:pt x="0" y="1869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badi" panose="020B0604020104020204" pitchFamily="34" charset="0"/>
              </a:endParaRPr>
            </a:p>
          </p:txBody>
        </p:sp>
        <p:sp>
          <p:nvSpPr>
            <p:cNvPr id="88" name="Rectangle 3">
              <a:extLst>
                <a:ext uri="{FF2B5EF4-FFF2-40B4-BE49-F238E27FC236}">
                  <a16:creationId xmlns:a16="http://schemas.microsoft.com/office/drawing/2014/main" id="{415FAF6B-6B54-49FA-AE0A-CAC4C0812605}"/>
                </a:ext>
              </a:extLst>
            </p:cNvPr>
            <p:cNvSpPr/>
            <p:nvPr/>
          </p:nvSpPr>
          <p:spPr>
            <a:xfrm rot="10800000">
              <a:off x="7605462" y="10493869"/>
              <a:ext cx="7767888" cy="223583"/>
            </a:xfrm>
            <a:custGeom>
              <a:avLst/>
              <a:gdLst>
                <a:gd name="connsiteX0" fmla="*/ 0 w 14565086"/>
                <a:gd name="connsiteY0" fmla="*/ 0 h 1632856"/>
                <a:gd name="connsiteX1" fmla="*/ 14565086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2017828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3258799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479071"/>
                <a:gd name="connsiteY0" fmla="*/ 0 h 1632856"/>
                <a:gd name="connsiteX1" fmla="*/ 13258799 w 14479071"/>
                <a:gd name="connsiteY1" fmla="*/ 0 h 1632856"/>
                <a:gd name="connsiteX2" fmla="*/ 14479071 w 14479071"/>
                <a:gd name="connsiteY2" fmla="*/ 1632856 h 1632856"/>
                <a:gd name="connsiteX3" fmla="*/ 0 w 14479071"/>
                <a:gd name="connsiteY3" fmla="*/ 1632856 h 1632856"/>
                <a:gd name="connsiteX4" fmla="*/ 0 w 14479071"/>
                <a:gd name="connsiteY4" fmla="*/ 0 h 1632856"/>
                <a:gd name="connsiteX0" fmla="*/ 0 w 14479071"/>
                <a:gd name="connsiteY0" fmla="*/ 55824 h 1688680"/>
                <a:gd name="connsiteX1" fmla="*/ 13962718 w 14479071"/>
                <a:gd name="connsiteY1" fmla="*/ 0 h 1688680"/>
                <a:gd name="connsiteX2" fmla="*/ 14479071 w 14479071"/>
                <a:gd name="connsiteY2" fmla="*/ 1688680 h 1688680"/>
                <a:gd name="connsiteX3" fmla="*/ 0 w 14479071"/>
                <a:gd name="connsiteY3" fmla="*/ 1688680 h 1688680"/>
                <a:gd name="connsiteX4" fmla="*/ 0 w 14479071"/>
                <a:gd name="connsiteY4" fmla="*/ 55824 h 1688680"/>
                <a:gd name="connsiteX0" fmla="*/ 0 w 14479071"/>
                <a:gd name="connsiteY0" fmla="*/ 55824 h 1688680"/>
                <a:gd name="connsiteX1" fmla="*/ 13951888 w 14479071"/>
                <a:gd name="connsiteY1" fmla="*/ 0 h 1688680"/>
                <a:gd name="connsiteX2" fmla="*/ 14479071 w 14479071"/>
                <a:gd name="connsiteY2" fmla="*/ 1688680 h 1688680"/>
                <a:gd name="connsiteX3" fmla="*/ 0 w 14479071"/>
                <a:gd name="connsiteY3" fmla="*/ 1688680 h 1688680"/>
                <a:gd name="connsiteX4" fmla="*/ 0 w 14479071"/>
                <a:gd name="connsiteY4" fmla="*/ 55824 h 1688680"/>
                <a:gd name="connsiteX0" fmla="*/ 0 w 14392435"/>
                <a:gd name="connsiteY0" fmla="*/ 55824 h 1688680"/>
                <a:gd name="connsiteX1" fmla="*/ 13951888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5"/>
                <a:gd name="connsiteY0" fmla="*/ 55824 h 1688680"/>
                <a:gd name="connsiteX1" fmla="*/ 13865252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5"/>
                <a:gd name="connsiteY0" fmla="*/ 55824 h 1688680"/>
                <a:gd name="connsiteX1" fmla="*/ 13897740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6"/>
                <a:gd name="connsiteY0" fmla="*/ 55824 h 1744508"/>
                <a:gd name="connsiteX1" fmla="*/ 13897740 w 14392436"/>
                <a:gd name="connsiteY1" fmla="*/ 0 h 1744508"/>
                <a:gd name="connsiteX2" fmla="*/ 14392436 w 14392436"/>
                <a:gd name="connsiteY2" fmla="*/ 1744508 h 1744508"/>
                <a:gd name="connsiteX3" fmla="*/ 0 w 14392436"/>
                <a:gd name="connsiteY3" fmla="*/ 1688680 h 1744508"/>
                <a:gd name="connsiteX4" fmla="*/ 0 w 14392436"/>
                <a:gd name="connsiteY4" fmla="*/ 55824 h 1744508"/>
                <a:gd name="connsiteX0" fmla="*/ 0 w 14665773"/>
                <a:gd name="connsiteY0" fmla="*/ 55824 h 1688684"/>
                <a:gd name="connsiteX1" fmla="*/ 13897740 w 14665773"/>
                <a:gd name="connsiteY1" fmla="*/ 0 h 1688684"/>
                <a:gd name="connsiteX2" fmla="*/ 14665773 w 14665773"/>
                <a:gd name="connsiteY2" fmla="*/ 1663267 h 1688684"/>
                <a:gd name="connsiteX3" fmla="*/ 0 w 14665773"/>
                <a:gd name="connsiteY3" fmla="*/ 1688680 h 1688684"/>
                <a:gd name="connsiteX4" fmla="*/ 0 w 14665773"/>
                <a:gd name="connsiteY4" fmla="*/ 55824 h 168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5773" h="1688684">
                  <a:moveTo>
                    <a:pt x="0" y="55824"/>
                  </a:moveTo>
                  <a:lnTo>
                    <a:pt x="13897740" y="0"/>
                  </a:lnTo>
                  <a:lnTo>
                    <a:pt x="14665773" y="1663267"/>
                  </a:lnTo>
                  <a:lnTo>
                    <a:pt x="0" y="1688680"/>
                  </a:lnTo>
                  <a:lnTo>
                    <a:pt x="0" y="5582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badi" panose="020B0604020104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BC17E7F-2041-4EE1-B169-8927C28B1173}"/>
              </a:ext>
            </a:extLst>
          </p:cNvPr>
          <p:cNvGrpSpPr/>
          <p:nvPr/>
        </p:nvGrpSpPr>
        <p:grpSpPr>
          <a:xfrm>
            <a:off x="881253" y="17757789"/>
            <a:ext cx="14774012" cy="228488"/>
            <a:chOff x="1405827" y="10487327"/>
            <a:chExt cx="13967523" cy="230125"/>
          </a:xfrm>
        </p:grpSpPr>
        <p:sp>
          <p:nvSpPr>
            <p:cNvPr id="90" name="Rectangle 3">
              <a:extLst>
                <a:ext uri="{FF2B5EF4-FFF2-40B4-BE49-F238E27FC236}">
                  <a16:creationId xmlns:a16="http://schemas.microsoft.com/office/drawing/2014/main" id="{467CD852-55BB-47AE-904B-B3200F77CF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5827" y="10487327"/>
              <a:ext cx="6504952" cy="230125"/>
            </a:xfrm>
            <a:custGeom>
              <a:avLst/>
              <a:gdLst>
                <a:gd name="connsiteX0" fmla="*/ 0 w 14565086"/>
                <a:gd name="connsiteY0" fmla="*/ 0 h 1632856"/>
                <a:gd name="connsiteX1" fmla="*/ 14565086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2017828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3258799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467115"/>
                <a:gd name="connsiteY0" fmla="*/ 0 h 1632856"/>
                <a:gd name="connsiteX1" fmla="*/ 13258799 w 14467115"/>
                <a:gd name="connsiteY1" fmla="*/ 0 h 1632856"/>
                <a:gd name="connsiteX2" fmla="*/ 14467115 w 14467115"/>
                <a:gd name="connsiteY2" fmla="*/ 1632856 h 1632856"/>
                <a:gd name="connsiteX3" fmla="*/ 0 w 14467115"/>
                <a:gd name="connsiteY3" fmla="*/ 1632856 h 1632856"/>
                <a:gd name="connsiteX4" fmla="*/ 0 w 14467115"/>
                <a:gd name="connsiteY4" fmla="*/ 0 h 1632856"/>
                <a:gd name="connsiteX0" fmla="*/ 0 w 14318989"/>
                <a:gd name="connsiteY0" fmla="*/ 0 h 1686330"/>
                <a:gd name="connsiteX1" fmla="*/ 13258799 w 14318989"/>
                <a:gd name="connsiteY1" fmla="*/ 0 h 1686330"/>
                <a:gd name="connsiteX2" fmla="*/ 14318989 w 14318989"/>
                <a:gd name="connsiteY2" fmla="*/ 1686330 h 1686330"/>
                <a:gd name="connsiteX3" fmla="*/ 0 w 14318989"/>
                <a:gd name="connsiteY3" fmla="*/ 1632856 h 1686330"/>
                <a:gd name="connsiteX4" fmla="*/ 0 w 14318989"/>
                <a:gd name="connsiteY4" fmla="*/ 0 h 1686330"/>
                <a:gd name="connsiteX0" fmla="*/ 0 w 14393052"/>
                <a:gd name="connsiteY0" fmla="*/ 0 h 1686330"/>
                <a:gd name="connsiteX1" fmla="*/ 13258799 w 14393052"/>
                <a:gd name="connsiteY1" fmla="*/ 0 h 1686330"/>
                <a:gd name="connsiteX2" fmla="*/ 14393052 w 14393052"/>
                <a:gd name="connsiteY2" fmla="*/ 1686330 h 1686330"/>
                <a:gd name="connsiteX3" fmla="*/ 0 w 14393052"/>
                <a:gd name="connsiteY3" fmla="*/ 1632856 h 1686330"/>
                <a:gd name="connsiteX4" fmla="*/ 0 w 14393052"/>
                <a:gd name="connsiteY4" fmla="*/ 0 h 1686330"/>
                <a:gd name="connsiteX0" fmla="*/ 0 w 14268162"/>
                <a:gd name="connsiteY0" fmla="*/ 0 h 1764862"/>
                <a:gd name="connsiteX1" fmla="*/ 13258799 w 14268162"/>
                <a:gd name="connsiteY1" fmla="*/ 0 h 1764862"/>
                <a:gd name="connsiteX2" fmla="*/ 14268162 w 14268162"/>
                <a:gd name="connsiteY2" fmla="*/ 1764862 h 1764862"/>
                <a:gd name="connsiteX3" fmla="*/ 0 w 14268162"/>
                <a:gd name="connsiteY3" fmla="*/ 1632856 h 1764862"/>
                <a:gd name="connsiteX4" fmla="*/ 0 w 14268162"/>
                <a:gd name="connsiteY4" fmla="*/ 0 h 1764862"/>
                <a:gd name="connsiteX0" fmla="*/ 0 w 14288977"/>
                <a:gd name="connsiteY0" fmla="*/ 0 h 1843394"/>
                <a:gd name="connsiteX1" fmla="*/ 13258799 w 14288977"/>
                <a:gd name="connsiteY1" fmla="*/ 0 h 1843394"/>
                <a:gd name="connsiteX2" fmla="*/ 14288977 w 14288977"/>
                <a:gd name="connsiteY2" fmla="*/ 1843394 h 1843394"/>
                <a:gd name="connsiteX3" fmla="*/ 0 w 14288977"/>
                <a:gd name="connsiteY3" fmla="*/ 1632856 h 1843394"/>
                <a:gd name="connsiteX4" fmla="*/ 0 w 14288977"/>
                <a:gd name="connsiteY4" fmla="*/ 0 h 1843394"/>
                <a:gd name="connsiteX0" fmla="*/ 0 w 14264904"/>
                <a:gd name="connsiteY0" fmla="*/ 0 h 1903952"/>
                <a:gd name="connsiteX1" fmla="*/ 13258799 w 14264904"/>
                <a:gd name="connsiteY1" fmla="*/ 0 h 1903952"/>
                <a:gd name="connsiteX2" fmla="*/ 14264904 w 14264904"/>
                <a:gd name="connsiteY2" fmla="*/ 1903952 h 1903952"/>
                <a:gd name="connsiteX3" fmla="*/ 0 w 14264904"/>
                <a:gd name="connsiteY3" fmla="*/ 1632856 h 1903952"/>
                <a:gd name="connsiteX4" fmla="*/ 0 w 14264904"/>
                <a:gd name="connsiteY4" fmla="*/ 0 h 1903952"/>
                <a:gd name="connsiteX0" fmla="*/ 0 w 14264904"/>
                <a:gd name="connsiteY0" fmla="*/ 0 h 1903952"/>
                <a:gd name="connsiteX1" fmla="*/ 13371149 w 14264904"/>
                <a:gd name="connsiteY1" fmla="*/ 90825 h 1903952"/>
                <a:gd name="connsiteX2" fmla="*/ 14264904 w 14264904"/>
                <a:gd name="connsiteY2" fmla="*/ 1903952 h 1903952"/>
                <a:gd name="connsiteX3" fmla="*/ 0 w 14264904"/>
                <a:gd name="connsiteY3" fmla="*/ 1632856 h 1903952"/>
                <a:gd name="connsiteX4" fmla="*/ 0 w 14264904"/>
                <a:gd name="connsiteY4" fmla="*/ 0 h 1903952"/>
                <a:gd name="connsiteX0" fmla="*/ 0 w 14264904"/>
                <a:gd name="connsiteY0" fmla="*/ 0 h 1903952"/>
                <a:gd name="connsiteX1" fmla="*/ 13371149 w 14264904"/>
                <a:gd name="connsiteY1" fmla="*/ 90825 h 1903952"/>
                <a:gd name="connsiteX2" fmla="*/ 14264904 w 14264904"/>
                <a:gd name="connsiteY2" fmla="*/ 1903952 h 1903952"/>
                <a:gd name="connsiteX3" fmla="*/ 0 w 14264904"/>
                <a:gd name="connsiteY3" fmla="*/ 1869269 h 1903952"/>
                <a:gd name="connsiteX4" fmla="*/ 0 w 14264904"/>
                <a:gd name="connsiteY4" fmla="*/ 0 h 190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4904" h="1903952">
                  <a:moveTo>
                    <a:pt x="0" y="0"/>
                  </a:moveTo>
                  <a:lnTo>
                    <a:pt x="13371149" y="90825"/>
                  </a:lnTo>
                  <a:lnTo>
                    <a:pt x="14264904" y="1903952"/>
                  </a:lnTo>
                  <a:lnTo>
                    <a:pt x="0" y="1869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badi" panose="020B0604020104020204" pitchFamily="34" charset="0"/>
              </a:endParaRPr>
            </a:p>
          </p:txBody>
        </p:sp>
        <p:sp>
          <p:nvSpPr>
            <p:cNvPr id="91" name="Rectangle 3">
              <a:extLst>
                <a:ext uri="{FF2B5EF4-FFF2-40B4-BE49-F238E27FC236}">
                  <a16:creationId xmlns:a16="http://schemas.microsoft.com/office/drawing/2014/main" id="{AD4C94B5-A156-4A44-8552-511AD0BF17CA}"/>
                </a:ext>
              </a:extLst>
            </p:cNvPr>
            <p:cNvSpPr/>
            <p:nvPr/>
          </p:nvSpPr>
          <p:spPr>
            <a:xfrm rot="10800000">
              <a:off x="7605462" y="10493869"/>
              <a:ext cx="7767888" cy="223583"/>
            </a:xfrm>
            <a:custGeom>
              <a:avLst/>
              <a:gdLst>
                <a:gd name="connsiteX0" fmla="*/ 0 w 14565086"/>
                <a:gd name="connsiteY0" fmla="*/ 0 h 1632856"/>
                <a:gd name="connsiteX1" fmla="*/ 14565086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2017828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3258799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479071"/>
                <a:gd name="connsiteY0" fmla="*/ 0 h 1632856"/>
                <a:gd name="connsiteX1" fmla="*/ 13258799 w 14479071"/>
                <a:gd name="connsiteY1" fmla="*/ 0 h 1632856"/>
                <a:gd name="connsiteX2" fmla="*/ 14479071 w 14479071"/>
                <a:gd name="connsiteY2" fmla="*/ 1632856 h 1632856"/>
                <a:gd name="connsiteX3" fmla="*/ 0 w 14479071"/>
                <a:gd name="connsiteY3" fmla="*/ 1632856 h 1632856"/>
                <a:gd name="connsiteX4" fmla="*/ 0 w 14479071"/>
                <a:gd name="connsiteY4" fmla="*/ 0 h 1632856"/>
                <a:gd name="connsiteX0" fmla="*/ 0 w 14479071"/>
                <a:gd name="connsiteY0" fmla="*/ 55824 h 1688680"/>
                <a:gd name="connsiteX1" fmla="*/ 13962718 w 14479071"/>
                <a:gd name="connsiteY1" fmla="*/ 0 h 1688680"/>
                <a:gd name="connsiteX2" fmla="*/ 14479071 w 14479071"/>
                <a:gd name="connsiteY2" fmla="*/ 1688680 h 1688680"/>
                <a:gd name="connsiteX3" fmla="*/ 0 w 14479071"/>
                <a:gd name="connsiteY3" fmla="*/ 1688680 h 1688680"/>
                <a:gd name="connsiteX4" fmla="*/ 0 w 14479071"/>
                <a:gd name="connsiteY4" fmla="*/ 55824 h 1688680"/>
                <a:gd name="connsiteX0" fmla="*/ 0 w 14479071"/>
                <a:gd name="connsiteY0" fmla="*/ 55824 h 1688680"/>
                <a:gd name="connsiteX1" fmla="*/ 13951888 w 14479071"/>
                <a:gd name="connsiteY1" fmla="*/ 0 h 1688680"/>
                <a:gd name="connsiteX2" fmla="*/ 14479071 w 14479071"/>
                <a:gd name="connsiteY2" fmla="*/ 1688680 h 1688680"/>
                <a:gd name="connsiteX3" fmla="*/ 0 w 14479071"/>
                <a:gd name="connsiteY3" fmla="*/ 1688680 h 1688680"/>
                <a:gd name="connsiteX4" fmla="*/ 0 w 14479071"/>
                <a:gd name="connsiteY4" fmla="*/ 55824 h 1688680"/>
                <a:gd name="connsiteX0" fmla="*/ 0 w 14392435"/>
                <a:gd name="connsiteY0" fmla="*/ 55824 h 1688680"/>
                <a:gd name="connsiteX1" fmla="*/ 13951888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5"/>
                <a:gd name="connsiteY0" fmla="*/ 55824 h 1688680"/>
                <a:gd name="connsiteX1" fmla="*/ 13865252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5"/>
                <a:gd name="connsiteY0" fmla="*/ 55824 h 1688680"/>
                <a:gd name="connsiteX1" fmla="*/ 13897740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6"/>
                <a:gd name="connsiteY0" fmla="*/ 55824 h 1744508"/>
                <a:gd name="connsiteX1" fmla="*/ 13897740 w 14392436"/>
                <a:gd name="connsiteY1" fmla="*/ 0 h 1744508"/>
                <a:gd name="connsiteX2" fmla="*/ 14392436 w 14392436"/>
                <a:gd name="connsiteY2" fmla="*/ 1744508 h 1744508"/>
                <a:gd name="connsiteX3" fmla="*/ 0 w 14392436"/>
                <a:gd name="connsiteY3" fmla="*/ 1688680 h 1744508"/>
                <a:gd name="connsiteX4" fmla="*/ 0 w 14392436"/>
                <a:gd name="connsiteY4" fmla="*/ 55824 h 1744508"/>
                <a:gd name="connsiteX0" fmla="*/ 0 w 14665773"/>
                <a:gd name="connsiteY0" fmla="*/ 55824 h 1688684"/>
                <a:gd name="connsiteX1" fmla="*/ 13897740 w 14665773"/>
                <a:gd name="connsiteY1" fmla="*/ 0 h 1688684"/>
                <a:gd name="connsiteX2" fmla="*/ 14665773 w 14665773"/>
                <a:gd name="connsiteY2" fmla="*/ 1663267 h 1688684"/>
                <a:gd name="connsiteX3" fmla="*/ 0 w 14665773"/>
                <a:gd name="connsiteY3" fmla="*/ 1688680 h 1688684"/>
                <a:gd name="connsiteX4" fmla="*/ 0 w 14665773"/>
                <a:gd name="connsiteY4" fmla="*/ 55824 h 168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5773" h="1688684">
                  <a:moveTo>
                    <a:pt x="0" y="55824"/>
                  </a:moveTo>
                  <a:lnTo>
                    <a:pt x="13897740" y="0"/>
                  </a:lnTo>
                  <a:lnTo>
                    <a:pt x="14665773" y="1663267"/>
                  </a:lnTo>
                  <a:lnTo>
                    <a:pt x="0" y="1688680"/>
                  </a:lnTo>
                  <a:lnTo>
                    <a:pt x="0" y="5582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badi" panose="020B0604020104020204" pitchFamily="34" charset="0"/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E75E02E7-F50F-47AF-9D33-287C76273AA2}"/>
              </a:ext>
            </a:extLst>
          </p:cNvPr>
          <p:cNvSpPr txBox="1"/>
          <p:nvPr/>
        </p:nvSpPr>
        <p:spPr>
          <a:xfrm>
            <a:off x="16251987" y="7032011"/>
            <a:ext cx="13771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badi" panose="020B0604020104020204" pitchFamily="34" charset="0"/>
              </a:rPr>
              <a:t>Table.1 A</a:t>
            </a:r>
            <a:r>
              <a:rPr lang="th-TH" sz="3200" dirty="0">
                <a:latin typeface="Abadi" panose="020B0604020104020204" pitchFamily="34" charset="0"/>
              </a:rPr>
              <a:t> </a:t>
            </a:r>
            <a:r>
              <a:rPr lang="en-US" sz="3200" dirty="0">
                <a:latin typeface="Abadi" panose="020B0604020104020204" pitchFamily="34" charset="0"/>
              </a:rPr>
              <a:t>Central composite design matrix and the response values for the extraction yield of polysaccharide.</a:t>
            </a:r>
            <a:endParaRPr lang="th-TH" sz="3200" dirty="0">
              <a:latin typeface="Abadi" panose="020B0604020104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49749E8-346F-4829-B06D-998C4C39DAFB}"/>
              </a:ext>
            </a:extLst>
          </p:cNvPr>
          <p:cNvSpPr txBox="1"/>
          <p:nvPr/>
        </p:nvSpPr>
        <p:spPr>
          <a:xfrm>
            <a:off x="16223046" y="32736999"/>
            <a:ext cx="1508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>
                <a:latin typeface="Abadi" panose="020B0604020104020204" pitchFamily="34" charset="0"/>
                <a:cs typeface="Aharoni" panose="02010803020104030203" pitchFamily="2" charset="-79"/>
              </a:rPr>
              <a:t>Optimal condition of the highest polysaccharide yield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0B1CD84-66D1-44DF-9E5B-15BFDA0FE2C7}"/>
              </a:ext>
            </a:extLst>
          </p:cNvPr>
          <p:cNvSpPr txBox="1"/>
          <p:nvPr/>
        </p:nvSpPr>
        <p:spPr>
          <a:xfrm>
            <a:off x="15768934" y="37366984"/>
            <a:ext cx="14007861" cy="5005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The polysaccharides from Spent coffee grounds (SCGs) have been successfully extracted by pressurized hot water in this study. The temperature was observed as the main influence on the increasing of %polysaccharides yield. The </a:t>
            </a:r>
            <a:r>
              <a:rPr lang="en-US" sz="3600" dirty="0"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optimization condition was </a:t>
            </a:r>
            <a:r>
              <a:rPr lang="en-US" sz="36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temperature of 120 °C, pressure of 4 bar, and extraction time of 60 min. Under this optimal condition, the highest extraction yield was 13.71±53% and the total phenolic content was 11.13 ± 1.33 mg gallic acid equivalent (GAE)/g dry SCG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0968B0F-F61E-45DC-8E1F-DFAF26A8BBC1}"/>
              </a:ext>
            </a:extLst>
          </p:cNvPr>
          <p:cNvGrpSpPr>
            <a:grpSpLocks noChangeAspect="1"/>
          </p:cNvGrpSpPr>
          <p:nvPr/>
        </p:nvGrpSpPr>
        <p:grpSpPr>
          <a:xfrm>
            <a:off x="285751" y="42443591"/>
            <a:ext cx="29611118" cy="265925"/>
            <a:chOff x="0" y="3918858"/>
            <a:chExt cx="30175201" cy="505893"/>
          </a:xfrm>
        </p:grpSpPr>
        <p:sp>
          <p:nvSpPr>
            <p:cNvPr id="135" name="Rectangle 3">
              <a:extLst>
                <a:ext uri="{FF2B5EF4-FFF2-40B4-BE49-F238E27FC236}">
                  <a16:creationId xmlns:a16="http://schemas.microsoft.com/office/drawing/2014/main" id="{DFB27E59-B97F-47F7-A085-6BC154B552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3918858"/>
              <a:ext cx="9352548" cy="505893"/>
            </a:xfrm>
            <a:custGeom>
              <a:avLst/>
              <a:gdLst>
                <a:gd name="connsiteX0" fmla="*/ 0 w 14565086"/>
                <a:gd name="connsiteY0" fmla="*/ 0 h 1632856"/>
                <a:gd name="connsiteX1" fmla="*/ 14565086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2017828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3258799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467115"/>
                <a:gd name="connsiteY0" fmla="*/ 0 h 1632856"/>
                <a:gd name="connsiteX1" fmla="*/ 13258799 w 14467115"/>
                <a:gd name="connsiteY1" fmla="*/ 0 h 1632856"/>
                <a:gd name="connsiteX2" fmla="*/ 14467115 w 14467115"/>
                <a:gd name="connsiteY2" fmla="*/ 1632856 h 1632856"/>
                <a:gd name="connsiteX3" fmla="*/ 0 w 14467115"/>
                <a:gd name="connsiteY3" fmla="*/ 1632856 h 1632856"/>
                <a:gd name="connsiteX4" fmla="*/ 0 w 14467115"/>
                <a:gd name="connsiteY4" fmla="*/ 0 h 1632856"/>
                <a:gd name="connsiteX0" fmla="*/ 0 w 14318989"/>
                <a:gd name="connsiteY0" fmla="*/ 0 h 1686330"/>
                <a:gd name="connsiteX1" fmla="*/ 13258799 w 14318989"/>
                <a:gd name="connsiteY1" fmla="*/ 0 h 1686330"/>
                <a:gd name="connsiteX2" fmla="*/ 14318989 w 14318989"/>
                <a:gd name="connsiteY2" fmla="*/ 1686330 h 1686330"/>
                <a:gd name="connsiteX3" fmla="*/ 0 w 14318989"/>
                <a:gd name="connsiteY3" fmla="*/ 1632856 h 1686330"/>
                <a:gd name="connsiteX4" fmla="*/ 0 w 14318989"/>
                <a:gd name="connsiteY4" fmla="*/ 0 h 1686330"/>
                <a:gd name="connsiteX0" fmla="*/ 0 w 14393052"/>
                <a:gd name="connsiteY0" fmla="*/ 0 h 1686330"/>
                <a:gd name="connsiteX1" fmla="*/ 13258799 w 14393052"/>
                <a:gd name="connsiteY1" fmla="*/ 0 h 1686330"/>
                <a:gd name="connsiteX2" fmla="*/ 14393052 w 14393052"/>
                <a:gd name="connsiteY2" fmla="*/ 1686330 h 1686330"/>
                <a:gd name="connsiteX3" fmla="*/ 0 w 14393052"/>
                <a:gd name="connsiteY3" fmla="*/ 1632856 h 1686330"/>
                <a:gd name="connsiteX4" fmla="*/ 0 w 14393052"/>
                <a:gd name="connsiteY4" fmla="*/ 0 h 16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3052" h="1686330">
                  <a:moveTo>
                    <a:pt x="0" y="0"/>
                  </a:moveTo>
                  <a:lnTo>
                    <a:pt x="13258799" y="0"/>
                  </a:lnTo>
                  <a:lnTo>
                    <a:pt x="14393052" y="1686330"/>
                  </a:lnTo>
                  <a:lnTo>
                    <a:pt x="0" y="16328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badi" panose="020B0604020104020204" pitchFamily="34" charset="0"/>
              </a:endParaRPr>
            </a:p>
          </p:txBody>
        </p:sp>
        <p:sp>
          <p:nvSpPr>
            <p:cNvPr id="136" name="Rectangle 3">
              <a:extLst>
                <a:ext uri="{FF2B5EF4-FFF2-40B4-BE49-F238E27FC236}">
                  <a16:creationId xmlns:a16="http://schemas.microsoft.com/office/drawing/2014/main" id="{91D8EFBC-D23C-4EBE-BF48-9C386EF6B4B1}"/>
                </a:ext>
              </a:extLst>
            </p:cNvPr>
            <p:cNvSpPr/>
            <p:nvPr/>
          </p:nvSpPr>
          <p:spPr>
            <a:xfrm rot="10800000">
              <a:off x="8855241" y="3923436"/>
              <a:ext cx="21319960" cy="501313"/>
            </a:xfrm>
            <a:custGeom>
              <a:avLst/>
              <a:gdLst>
                <a:gd name="connsiteX0" fmla="*/ 0 w 14565086"/>
                <a:gd name="connsiteY0" fmla="*/ 0 h 1632856"/>
                <a:gd name="connsiteX1" fmla="*/ 14565086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2017828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565086"/>
                <a:gd name="connsiteY0" fmla="*/ 0 h 1632856"/>
                <a:gd name="connsiteX1" fmla="*/ 13258799 w 14565086"/>
                <a:gd name="connsiteY1" fmla="*/ 0 h 1632856"/>
                <a:gd name="connsiteX2" fmla="*/ 14565086 w 14565086"/>
                <a:gd name="connsiteY2" fmla="*/ 1632856 h 1632856"/>
                <a:gd name="connsiteX3" fmla="*/ 0 w 14565086"/>
                <a:gd name="connsiteY3" fmla="*/ 1632856 h 1632856"/>
                <a:gd name="connsiteX4" fmla="*/ 0 w 14565086"/>
                <a:gd name="connsiteY4" fmla="*/ 0 h 1632856"/>
                <a:gd name="connsiteX0" fmla="*/ 0 w 14479071"/>
                <a:gd name="connsiteY0" fmla="*/ 0 h 1632856"/>
                <a:gd name="connsiteX1" fmla="*/ 13258799 w 14479071"/>
                <a:gd name="connsiteY1" fmla="*/ 0 h 1632856"/>
                <a:gd name="connsiteX2" fmla="*/ 14479071 w 14479071"/>
                <a:gd name="connsiteY2" fmla="*/ 1632856 h 1632856"/>
                <a:gd name="connsiteX3" fmla="*/ 0 w 14479071"/>
                <a:gd name="connsiteY3" fmla="*/ 1632856 h 1632856"/>
                <a:gd name="connsiteX4" fmla="*/ 0 w 14479071"/>
                <a:gd name="connsiteY4" fmla="*/ 0 h 1632856"/>
                <a:gd name="connsiteX0" fmla="*/ 0 w 14479071"/>
                <a:gd name="connsiteY0" fmla="*/ 55824 h 1688680"/>
                <a:gd name="connsiteX1" fmla="*/ 13962718 w 14479071"/>
                <a:gd name="connsiteY1" fmla="*/ 0 h 1688680"/>
                <a:gd name="connsiteX2" fmla="*/ 14479071 w 14479071"/>
                <a:gd name="connsiteY2" fmla="*/ 1688680 h 1688680"/>
                <a:gd name="connsiteX3" fmla="*/ 0 w 14479071"/>
                <a:gd name="connsiteY3" fmla="*/ 1688680 h 1688680"/>
                <a:gd name="connsiteX4" fmla="*/ 0 w 14479071"/>
                <a:gd name="connsiteY4" fmla="*/ 55824 h 1688680"/>
                <a:gd name="connsiteX0" fmla="*/ 0 w 14479071"/>
                <a:gd name="connsiteY0" fmla="*/ 55824 h 1688680"/>
                <a:gd name="connsiteX1" fmla="*/ 13951888 w 14479071"/>
                <a:gd name="connsiteY1" fmla="*/ 0 h 1688680"/>
                <a:gd name="connsiteX2" fmla="*/ 14479071 w 14479071"/>
                <a:gd name="connsiteY2" fmla="*/ 1688680 h 1688680"/>
                <a:gd name="connsiteX3" fmla="*/ 0 w 14479071"/>
                <a:gd name="connsiteY3" fmla="*/ 1688680 h 1688680"/>
                <a:gd name="connsiteX4" fmla="*/ 0 w 14479071"/>
                <a:gd name="connsiteY4" fmla="*/ 55824 h 1688680"/>
                <a:gd name="connsiteX0" fmla="*/ 0 w 14392435"/>
                <a:gd name="connsiteY0" fmla="*/ 55824 h 1688680"/>
                <a:gd name="connsiteX1" fmla="*/ 13951888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5"/>
                <a:gd name="connsiteY0" fmla="*/ 55824 h 1688680"/>
                <a:gd name="connsiteX1" fmla="*/ 13865252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5"/>
                <a:gd name="connsiteY0" fmla="*/ 55824 h 1688680"/>
                <a:gd name="connsiteX1" fmla="*/ 13897740 w 14392435"/>
                <a:gd name="connsiteY1" fmla="*/ 0 h 1688680"/>
                <a:gd name="connsiteX2" fmla="*/ 14392435 w 14392435"/>
                <a:gd name="connsiteY2" fmla="*/ 1688680 h 1688680"/>
                <a:gd name="connsiteX3" fmla="*/ 0 w 14392435"/>
                <a:gd name="connsiteY3" fmla="*/ 1688680 h 1688680"/>
                <a:gd name="connsiteX4" fmla="*/ 0 w 14392435"/>
                <a:gd name="connsiteY4" fmla="*/ 55824 h 1688680"/>
                <a:gd name="connsiteX0" fmla="*/ 0 w 14392436"/>
                <a:gd name="connsiteY0" fmla="*/ 55824 h 1744508"/>
                <a:gd name="connsiteX1" fmla="*/ 13897740 w 14392436"/>
                <a:gd name="connsiteY1" fmla="*/ 0 h 1744508"/>
                <a:gd name="connsiteX2" fmla="*/ 14392436 w 14392436"/>
                <a:gd name="connsiteY2" fmla="*/ 1744508 h 1744508"/>
                <a:gd name="connsiteX3" fmla="*/ 0 w 14392436"/>
                <a:gd name="connsiteY3" fmla="*/ 1688680 h 1744508"/>
                <a:gd name="connsiteX4" fmla="*/ 0 w 14392436"/>
                <a:gd name="connsiteY4" fmla="*/ 55824 h 174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92436" h="1744508">
                  <a:moveTo>
                    <a:pt x="0" y="55824"/>
                  </a:moveTo>
                  <a:lnTo>
                    <a:pt x="13897740" y="0"/>
                  </a:lnTo>
                  <a:lnTo>
                    <a:pt x="14392436" y="1744508"/>
                  </a:lnTo>
                  <a:lnTo>
                    <a:pt x="0" y="1688680"/>
                  </a:lnTo>
                  <a:lnTo>
                    <a:pt x="0" y="558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badi" panose="020B0604020104020204" pitchFamily="34" charset="0"/>
              </a:endParaRPr>
            </a:p>
          </p:txBody>
        </p:sp>
      </p:grp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4F4D108-B507-4A43-BDB8-4A1744024C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4792" r="84779" b="62380"/>
          <a:stretch/>
        </p:blipFill>
        <p:spPr>
          <a:xfrm>
            <a:off x="670256" y="313691"/>
            <a:ext cx="3418769" cy="3456238"/>
          </a:xfrm>
          <a:prstGeom prst="rect">
            <a:avLst/>
          </a:prstGeom>
        </p:spPr>
      </p:pic>
      <p:sp>
        <p:nvSpPr>
          <p:cNvPr id="132" name="TextBox 131">
            <a:extLst>
              <a:ext uri="{FF2B5EF4-FFF2-40B4-BE49-F238E27FC236}">
                <a16:creationId xmlns:a16="http://schemas.microsoft.com/office/drawing/2014/main" id="{AE1A5FFC-D158-43D2-8311-78A1D64DB1AF}"/>
              </a:ext>
            </a:extLst>
          </p:cNvPr>
          <p:cNvSpPr txBox="1"/>
          <p:nvPr/>
        </p:nvSpPr>
        <p:spPr>
          <a:xfrm>
            <a:off x="487980" y="39312908"/>
            <a:ext cx="15057676" cy="2185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atin typeface="Abadi" panose="020B0604020104020204" pitchFamily="34" charset="0"/>
                <a:cs typeface="Aharoni" panose="02010803020104030203" pitchFamily="2" charset="-79"/>
              </a:rPr>
              <a:t>Acknowledgements</a:t>
            </a:r>
          </a:p>
          <a:p>
            <a:pPr algn="just"/>
            <a:r>
              <a:rPr lang="en-US" sz="3200" dirty="0">
                <a:latin typeface="Abadi" panose="020B0604020104020204" pitchFamily="34" charset="0"/>
                <a:cs typeface="Aharoni" panose="02010803020104030203" pitchFamily="2" charset="-79"/>
              </a:rPr>
              <a:t>This research was funded by Research Seed Grant for new Lecturer, KMITL Research Fund (KREF186319). The lab equipment was facilitated by Future food lab of food </a:t>
            </a:r>
            <a:r>
              <a:rPr lang="en-US" sz="3200" dirty="0" err="1">
                <a:latin typeface="Abadi" panose="020B0604020104020204" pitchFamily="34" charset="0"/>
                <a:cs typeface="Aharoni" panose="02010803020104030203" pitchFamily="2" charset="-79"/>
              </a:rPr>
              <a:t>innopolis</a:t>
            </a:r>
            <a:r>
              <a:rPr lang="en-US" sz="3200" dirty="0">
                <a:latin typeface="Abadi" panose="020B0604020104020204" pitchFamily="34" charset="0"/>
                <a:cs typeface="Aharoni" panose="02010803020104030203" pitchFamily="2" charset="-79"/>
              </a:rPr>
              <a:t> at King Mongkut’s Institute of Technology Ladkrabang.</a:t>
            </a:r>
            <a:endParaRPr lang="en-US" sz="3200" dirty="0">
              <a:highlight>
                <a:srgbClr val="FFFF00"/>
              </a:highlight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14" name="Google Shape;1587;p126">
            <a:extLst>
              <a:ext uri="{FF2B5EF4-FFF2-40B4-BE49-F238E27FC236}">
                <a16:creationId xmlns:a16="http://schemas.microsoft.com/office/drawing/2014/main" id="{90D59093-576C-4373-B84A-F845782BA42F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flipH="1">
            <a:off x="7030258" y="18903120"/>
            <a:ext cx="3728910" cy="369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588;p126">
            <a:extLst>
              <a:ext uri="{FF2B5EF4-FFF2-40B4-BE49-F238E27FC236}">
                <a16:creationId xmlns:a16="http://schemas.microsoft.com/office/drawing/2014/main" id="{0EE53A8F-C104-4867-8D9D-75DCBC4408F6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2042750" y="19809321"/>
            <a:ext cx="3615865" cy="280993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1547105D-C8DB-410D-8E3D-2ADBEDD9E748}"/>
              </a:ext>
            </a:extLst>
          </p:cNvPr>
          <p:cNvSpPr txBox="1"/>
          <p:nvPr/>
        </p:nvSpPr>
        <p:spPr>
          <a:xfrm>
            <a:off x="11025999" y="19800954"/>
            <a:ext cx="3945711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SCGs sample were dried at 40 </a:t>
            </a:r>
            <a:r>
              <a:rPr lang="en-US" sz="3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3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 for 24 hours</a:t>
            </a:r>
            <a:endParaRPr lang="en-US" sz="3200" dirty="0">
              <a:latin typeface="Abadi" panose="020B0604020104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7963239-BB13-468D-8D4B-9653DE7A1AAE}"/>
              </a:ext>
            </a:extLst>
          </p:cNvPr>
          <p:cNvSpPr txBox="1"/>
          <p:nvPr/>
        </p:nvSpPr>
        <p:spPr>
          <a:xfrm>
            <a:off x="555950" y="22957385"/>
            <a:ext cx="1554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Pressurized Hot Water Extraction</a:t>
            </a:r>
            <a:endParaRPr lang="en-US" sz="4000" b="1" dirty="0">
              <a:latin typeface="Abadi" panose="020B0604020104020204" pitchFamily="34" charset="0"/>
            </a:endParaRP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9C97C786-9E22-4F0B-9C51-5F8BA450E0C9}"/>
              </a:ext>
            </a:extLst>
          </p:cNvPr>
          <p:cNvPicPr/>
          <p:nvPr/>
        </p:nvPicPr>
        <p:blipFill rotWithShape="1">
          <a:blip r:embed="rId7"/>
          <a:srcRect t="4149" b="3116"/>
          <a:stretch/>
        </p:blipFill>
        <p:spPr>
          <a:xfrm>
            <a:off x="1763651" y="23671967"/>
            <a:ext cx="11811282" cy="6119433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4853DD78-2DCC-4B89-8BD3-2528B69FDE8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1528" y1="58281" x2="22292" y2="77396"/>
                        <a14:foregroundMark x1="22292" y1="77396" x2="29653" y2="84844"/>
                        <a14:foregroundMark x1="29653" y1="84844" x2="42361" y2="86354"/>
                        <a14:foregroundMark x1="42361" y1="86354" x2="55069" y2="84896"/>
                        <a14:foregroundMark x1="55069" y1="84896" x2="65208" y2="79010"/>
                        <a14:foregroundMark x1="65208" y1="79010" x2="69306" y2="59010"/>
                        <a14:foregroundMark x1="54792" y1="63802" x2="52569" y2="80833"/>
                        <a14:foregroundMark x1="72708" y1="15365" x2="72708" y2="15365"/>
                        <a14:foregroundMark x1="73889" y1="14635" x2="73889" y2="14635"/>
                        <a14:foregroundMark x1="74097" y1="14063" x2="74097" y2="14063"/>
                        <a14:foregroundMark x1="74097" y1="14063" x2="74097" y2="14063"/>
                        <a14:foregroundMark x1="74097" y1="14479" x2="74097" y2="14479"/>
                        <a14:foregroundMark x1="75069" y1="14479" x2="75069" y2="14479"/>
                        <a14:foregroundMark x1="76111" y1="14479" x2="76111" y2="14479"/>
                        <a14:foregroundMark x1="75694" y1="14323" x2="75694" y2="14323"/>
                        <a14:foregroundMark x1="74722" y1="13750" x2="74722" y2="13750"/>
                        <a14:foregroundMark x1="74306" y1="13750" x2="74306" y2="13750"/>
                        <a14:foregroundMark x1="73681" y1="13750" x2="73681" y2="13750"/>
                        <a14:foregroundMark x1="73333" y1="14063" x2="73333" y2="14063"/>
                        <a14:foregroundMark x1="13750" y1="32865" x2="25208" y2="29167"/>
                        <a14:foregroundMark x1="25208" y1="29167" x2="33681" y2="28958"/>
                        <a14:foregroundMark x1="64931" y1="28854" x2="74306" y2="15677"/>
                        <a14:foregroundMark x1="69306" y1="20625" x2="72917" y2="15833"/>
                        <a14:foregroundMark x1="66111" y1="24479" x2="66944" y2="23906"/>
                        <a14:foregroundMark x1="65556" y1="25104" x2="66736" y2="23750"/>
                        <a14:foregroundMark x1="65903" y1="23906" x2="65903" y2="23906"/>
                        <a14:foregroundMark x1="65903" y1="23906" x2="65903" y2="23906"/>
                        <a14:foregroundMark x1="65903" y1="23906" x2="65903" y2="23906"/>
                        <a14:foregroundMark x1="72083" y1="21510" x2="72083" y2="21510"/>
                        <a14:foregroundMark x1="72083" y1="21510" x2="72083" y2="21510"/>
                        <a14:backgroundMark x1="12361" y1="32865" x2="14206" y2="32188"/>
                        <a14:backgroundMark x1="29978" y1="27945" x2="37778" y2="27500"/>
                        <a14:backgroundMark x1="37778" y1="27500" x2="50764" y2="28021"/>
                        <a14:backgroundMark x1="50764" y1="28021" x2="63403" y2="26667"/>
                        <a14:backgroundMark x1="65315" y1="23906" x2="71736" y2="14635"/>
                        <a14:backgroundMark x1="63403" y1="26667" x2="65315" y2="23906"/>
                        <a14:backgroundMark x1="76111" y1="35990" x2="74097" y2="43333"/>
                        <a14:backgroundMark x1="74306" y1="38698" x2="74514" y2="38229"/>
                        <a14:backgroundMark x1="30903" y1="22865" x2="30903" y2="22865"/>
                        <a14:backgroundMark x1="31111" y1="22708" x2="31111" y2="22708"/>
                        <a14:backgroundMark x1="21736" y1="24635" x2="21736" y2="24635"/>
                        <a14:backgroundMark x1="21736" y1="24635" x2="21736" y2="24635"/>
                        <a14:backgroundMark x1="12569" y1="28958" x2="12569" y2="28958"/>
                        <a14:backgroundMark x1="12569" y1="28958" x2="12569" y2="28958"/>
                      </a14:backgroundRemoval>
                    </a14:imgEffect>
                  </a14:imgLayer>
                </a14:imgProps>
              </a:ext>
            </a:extLst>
          </a:blip>
          <a:srcRect l="-26660" t="2123" r="-16437" b="1304"/>
          <a:stretch/>
        </p:blipFill>
        <p:spPr>
          <a:xfrm>
            <a:off x="4804084" y="30607822"/>
            <a:ext cx="2686134" cy="2621786"/>
          </a:xfrm>
          <a:prstGeom prst="ellips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D7FCF9E-DF35-4BDF-A667-F0A847731B2F}"/>
              </a:ext>
            </a:extLst>
          </p:cNvPr>
          <p:cNvGrpSpPr/>
          <p:nvPr/>
        </p:nvGrpSpPr>
        <p:grpSpPr>
          <a:xfrm>
            <a:off x="1370672" y="30697362"/>
            <a:ext cx="2736553" cy="2442706"/>
            <a:chOff x="-5692922" y="-1656896"/>
            <a:chExt cx="6185513" cy="7802241"/>
          </a:xfrm>
        </p:grpSpPr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7AD96744-9CB1-4656-A05D-1A8D4C02B7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167" b="86667" l="19167" r="77667">
                          <a14:foregroundMark x1="21667" y1="72667" x2="23143" y2="76973"/>
                          <a14:foregroundMark x1="24117" y1="78627" x2="53167" y2="86833"/>
                          <a14:foregroundMark x1="53167" y1="86833" x2="59333" y2="82333"/>
                          <a14:foregroundMark x1="21333" y1="72000" x2="19333" y2="77667"/>
                          <a14:foregroundMark x1="19333" y1="77667" x2="20038" y2="78255"/>
                          <a14:foregroundMark x1="73000" y1="73500" x2="75667" y2="68167"/>
                          <a14:foregroundMark x1="75667" y1="68167" x2="76145" y2="58009"/>
                          <a14:foregroundMark x1="30500" y1="61000" x2="30833" y2="48833"/>
                          <a14:foregroundMark x1="30833" y1="48833" x2="34167" y2="37000"/>
                          <a14:foregroundMark x1="34167" y1="37000" x2="34167" y2="30667"/>
                          <a14:foregroundMark x1="34167" y1="30667" x2="29833" y2="19167"/>
                          <a14:foregroundMark x1="29833" y1="19167" x2="43167" y2="17667"/>
                          <a14:foregroundMark x1="43167" y1="17667" x2="36833" y2="18000"/>
                          <a14:foregroundMark x1="36833" y1="18000" x2="49333" y2="15167"/>
                          <a14:foregroundMark x1="49333" y1="15167" x2="49333" y2="15167"/>
                          <a14:foregroundMark x1="72167" y1="18333" x2="75833" y2="17333"/>
                          <a14:foregroundMark x1="51833" y1="22500" x2="52333" y2="41500"/>
                          <a14:foregroundMark x1="52333" y1="41500" x2="58000" y2="28000"/>
                          <a14:foregroundMark x1="58000" y1="28000" x2="60833" y2="33833"/>
                          <a14:foregroundMark x1="60833" y1="33833" x2="62667" y2="54667"/>
                          <a14:foregroundMark x1="62667" y1="54667" x2="67167" y2="27833"/>
                          <a14:foregroundMark x1="67167" y1="27833" x2="70500" y2="33167"/>
                          <a14:foregroundMark x1="70500" y1="33167" x2="71333" y2="51000"/>
                          <a14:backgroundMark x1="19000" y1="79333" x2="21833" y2="81000"/>
                          <a14:backgroundMark x1="77500" y1="23667" x2="77667" y2="46000"/>
                          <a14:backgroundMark x1="76667" y1="45667" x2="76833" y2="58000"/>
                        </a14:backgroundRemoval>
                      </a14:imgEffect>
                    </a14:imgLayer>
                  </a14:imgProps>
                </a:ext>
              </a:extLst>
            </a:blip>
            <a:srcRect l="18329" t="7813" r="17353" b="11054"/>
            <a:stretch/>
          </p:blipFill>
          <p:spPr>
            <a:xfrm>
              <a:off x="-5692922" y="-1656896"/>
              <a:ext cx="6185513" cy="7802241"/>
            </a:xfrm>
            <a:prstGeom prst="ellips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2585B334-C52C-4330-BA46-F0DD30707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39823" r="30871" b="31142"/>
            <a:stretch/>
          </p:blipFill>
          <p:spPr>
            <a:xfrm>
              <a:off x="-3011781" y="1280987"/>
              <a:ext cx="1073876" cy="21285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63" name="Picture 162">
            <a:extLst>
              <a:ext uri="{FF2B5EF4-FFF2-40B4-BE49-F238E27FC236}">
                <a16:creationId xmlns:a16="http://schemas.microsoft.com/office/drawing/2014/main" id="{59E812A2-31F8-4392-8F94-DBC9E83B83D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331" r="4996" b="3932"/>
          <a:stretch/>
        </p:blipFill>
        <p:spPr>
          <a:xfrm>
            <a:off x="11622737" y="30574982"/>
            <a:ext cx="2704305" cy="2687467"/>
          </a:xfrm>
          <a:prstGeom prst="flowChartConnecto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68" name="Google Shape;467;p74">
            <a:extLst>
              <a:ext uri="{FF2B5EF4-FFF2-40B4-BE49-F238E27FC236}">
                <a16:creationId xmlns:a16="http://schemas.microsoft.com/office/drawing/2014/main" id="{3A70F4E5-709C-4A9A-A1F7-F478AF6C910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1469258" y="33474499"/>
            <a:ext cx="2309105" cy="7583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800" dirty="0">
                <a:latin typeface="Abadi" panose="020B0604020104020204" pitchFamily="34" charset="0"/>
              </a:rPr>
              <a:t>20 g of  dried  SCGs</a:t>
            </a:r>
            <a:endParaRPr sz="2800" dirty="0">
              <a:latin typeface="Abadi" panose="020B0604020104020204" pitchFamily="34" charset="0"/>
            </a:endParaRPr>
          </a:p>
        </p:txBody>
      </p:sp>
      <p:sp>
        <p:nvSpPr>
          <p:cNvPr id="169" name="Google Shape;471;p74">
            <a:extLst>
              <a:ext uri="{FF2B5EF4-FFF2-40B4-BE49-F238E27FC236}">
                <a16:creationId xmlns:a16="http://schemas.microsoft.com/office/drawing/2014/main" id="{517594D6-B07B-4257-8791-EBE32185401D}"/>
              </a:ext>
            </a:extLst>
          </p:cNvPr>
          <p:cNvSpPr txBox="1">
            <a:spLocks/>
          </p:cNvSpPr>
          <p:nvPr/>
        </p:nvSpPr>
        <p:spPr>
          <a:xfrm flipH="1">
            <a:off x="4414642" y="33281610"/>
            <a:ext cx="3556638" cy="1144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754380" indent="-754380" algn="l" defTabSz="3017520" rtl="0" eaLnBrk="1" latinLnBrk="0" hangingPunct="1">
              <a:lnSpc>
                <a:spcPct val="90000"/>
              </a:lnSpc>
              <a:spcBef>
                <a:spcPts val="3300"/>
              </a:spcBef>
              <a:buFont typeface="Arial" panose="020B0604020202020204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31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7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19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806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8942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9818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069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157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244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</a:rPr>
              <a:t>Mixed with </a:t>
            </a:r>
            <a:r>
              <a:rPr lang="en-US" sz="2800" dirty="0">
                <a:latin typeface="Abadi" panose="020B0604020104020204" pitchFamily="34" charset="0"/>
              </a:rPr>
              <a:t>Distilled water, ratio of 1:15 g SCGs/ml water</a:t>
            </a:r>
          </a:p>
        </p:txBody>
      </p:sp>
      <p:sp>
        <p:nvSpPr>
          <p:cNvPr id="171" name="Google Shape;480;p74">
            <a:extLst>
              <a:ext uri="{FF2B5EF4-FFF2-40B4-BE49-F238E27FC236}">
                <a16:creationId xmlns:a16="http://schemas.microsoft.com/office/drawing/2014/main" id="{1B1AAAA0-BD52-4FC6-AEF2-1CE45906AC88}"/>
              </a:ext>
            </a:extLst>
          </p:cNvPr>
          <p:cNvSpPr txBox="1">
            <a:spLocks/>
          </p:cNvSpPr>
          <p:nvPr/>
        </p:nvSpPr>
        <p:spPr>
          <a:xfrm flipH="1">
            <a:off x="11498088" y="33529271"/>
            <a:ext cx="3248866" cy="7817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754380" indent="-754380" algn="l" defTabSz="3017520" rtl="0" eaLnBrk="1" latinLnBrk="0" hangingPunct="1">
              <a:lnSpc>
                <a:spcPct val="90000"/>
              </a:lnSpc>
              <a:spcBef>
                <a:spcPts val="3300"/>
              </a:spcBef>
              <a:buFont typeface="Arial" panose="020B0604020202020204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631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7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19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6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806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8942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9818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0694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1570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24460" indent="-754380" algn="l" defTabSz="3017520" rtl="0" eaLnBrk="1" latinLnBrk="0" hangingPunct="1">
              <a:lnSpc>
                <a:spcPct val="90000"/>
              </a:lnSpc>
              <a:spcBef>
                <a:spcPts val="1650"/>
              </a:spcBef>
              <a:buFont typeface="Arial" panose="020B0604020202020204" pitchFamily="34" charset="0"/>
              <a:buChar char="•"/>
              <a:defRPr sz="5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latin typeface="Abadi" panose="020B0604020104020204" pitchFamily="34" charset="0"/>
              </a:rPr>
              <a:t>Filleted by paper filter No.1</a:t>
            </a:r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2A33EFBB-7C67-4E4D-8557-71CE017F1FD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77" y="30607822"/>
            <a:ext cx="2738800" cy="2621786"/>
          </a:xfrm>
          <a:prstGeom prst="ellips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C43B0089-91E5-465C-B25D-9B21FBFA339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4876995" y="35116541"/>
            <a:ext cx="2686131" cy="2621910"/>
          </a:xfrm>
          <a:prstGeom prst="flowChartConnecto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F951AC74-648F-4EE0-B25F-8E29B07FB8C8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-16301" t="982" r="-12679" b="5448"/>
          <a:stretch/>
        </p:blipFill>
        <p:spPr>
          <a:xfrm>
            <a:off x="11538785" y="35116603"/>
            <a:ext cx="2686131" cy="2621786"/>
          </a:xfrm>
          <a:prstGeom prst="flowChartConnecto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7989041-E669-4913-B502-3B56FB08C358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8237544" y="35145486"/>
            <a:ext cx="2626824" cy="2564021"/>
          </a:xfrm>
          <a:prstGeom prst="flowChartConnector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76" name="Google Shape;480;p74">
            <a:extLst>
              <a:ext uri="{FF2B5EF4-FFF2-40B4-BE49-F238E27FC236}">
                <a16:creationId xmlns:a16="http://schemas.microsoft.com/office/drawing/2014/main" id="{C142F2B1-BF99-49E2-A8A7-9F1DC8E2E26F}"/>
              </a:ext>
            </a:extLst>
          </p:cNvPr>
          <p:cNvSpPr txBox="1">
            <a:spLocks/>
          </p:cNvSpPr>
          <p:nvPr/>
        </p:nvSpPr>
        <p:spPr>
          <a:xfrm flipH="1">
            <a:off x="7958483" y="33232489"/>
            <a:ext cx="3408067" cy="151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8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indent="0" algn="ctr"/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</a:rPr>
              <a:t>Extracted</a:t>
            </a:r>
            <a:r>
              <a:rPr lang="th-TH" sz="28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</a:rPr>
              <a:t>SCGs by</a:t>
            </a:r>
            <a:r>
              <a:rPr lang="th-TH" sz="28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</a:rPr>
              <a:t>Hot compress water</a:t>
            </a:r>
          </a:p>
        </p:txBody>
      </p:sp>
      <p:sp>
        <p:nvSpPr>
          <p:cNvPr id="177" name="Google Shape;480;p74">
            <a:extLst>
              <a:ext uri="{FF2B5EF4-FFF2-40B4-BE49-F238E27FC236}">
                <a16:creationId xmlns:a16="http://schemas.microsoft.com/office/drawing/2014/main" id="{BDC3BB50-13F0-4A2D-BEE0-F1D2B08EE9CC}"/>
              </a:ext>
            </a:extLst>
          </p:cNvPr>
          <p:cNvSpPr txBox="1">
            <a:spLocks/>
          </p:cNvSpPr>
          <p:nvPr/>
        </p:nvSpPr>
        <p:spPr>
          <a:xfrm flipH="1">
            <a:off x="10925877" y="37800290"/>
            <a:ext cx="3925102" cy="127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8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indent="0" algn="ctr"/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</a:rPr>
              <a:t>Dried a precipitate</a:t>
            </a:r>
            <a:r>
              <a:rPr lang="th-TH" sz="28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</a:rPr>
              <a:t>at 40°C for 24 hr.</a:t>
            </a:r>
            <a:endParaRPr lang="th-TH" sz="28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178" name="Google Shape;480;p74">
            <a:extLst>
              <a:ext uri="{FF2B5EF4-FFF2-40B4-BE49-F238E27FC236}">
                <a16:creationId xmlns:a16="http://schemas.microsoft.com/office/drawing/2014/main" id="{38669D90-B2AC-436A-A638-1F04FD08C058}"/>
              </a:ext>
            </a:extLst>
          </p:cNvPr>
          <p:cNvSpPr txBox="1">
            <a:spLocks/>
          </p:cNvSpPr>
          <p:nvPr/>
        </p:nvSpPr>
        <p:spPr>
          <a:xfrm flipH="1">
            <a:off x="7947298" y="37863178"/>
            <a:ext cx="3419252" cy="151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8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indent="0" algn="ctr"/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</a:rPr>
              <a:t>Evaporated by</a:t>
            </a:r>
            <a:r>
              <a:rPr lang="th-TH" sz="2800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</a:rPr>
              <a:t>Rotary evaporator</a:t>
            </a:r>
          </a:p>
          <a:p>
            <a:pPr marL="0" indent="0" algn="ctr"/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</a:rPr>
              <a:t>at 50 °C.</a:t>
            </a:r>
          </a:p>
        </p:txBody>
      </p:sp>
      <p:sp>
        <p:nvSpPr>
          <p:cNvPr id="179" name="Google Shape;480;p74">
            <a:extLst>
              <a:ext uri="{FF2B5EF4-FFF2-40B4-BE49-F238E27FC236}">
                <a16:creationId xmlns:a16="http://schemas.microsoft.com/office/drawing/2014/main" id="{CE40DA68-8D37-4EBD-9AF9-F1B4D2D9F431}"/>
              </a:ext>
            </a:extLst>
          </p:cNvPr>
          <p:cNvSpPr txBox="1">
            <a:spLocks/>
          </p:cNvSpPr>
          <p:nvPr/>
        </p:nvSpPr>
        <p:spPr>
          <a:xfrm flipH="1">
            <a:off x="4390661" y="37835861"/>
            <a:ext cx="3556637" cy="164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8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E45"/>
              </a:buClr>
              <a:buSzPts val="1400"/>
              <a:buFont typeface="Playfair Display"/>
              <a:buNone/>
              <a:defRPr sz="1400" b="0" i="0" u="none" strike="noStrike" cap="none">
                <a:solidFill>
                  <a:srgbClr val="E87E4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indent="0" algn="ctr"/>
            <a:r>
              <a:rPr lang="en-US" sz="2800" dirty="0">
                <a:solidFill>
                  <a:schemeClr val="tx1"/>
                </a:solidFill>
                <a:latin typeface="Abadi" panose="020B0604020104020204" pitchFamily="34" charset="0"/>
              </a:rPr>
              <a:t>Mixed Extracts SCGs 100ml: EtOH 200ml 24 hr.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E99EB6F-A54B-4533-AC66-C677AA505CC7}"/>
              </a:ext>
            </a:extLst>
          </p:cNvPr>
          <p:cNvSpPr txBox="1"/>
          <p:nvPr/>
        </p:nvSpPr>
        <p:spPr>
          <a:xfrm>
            <a:off x="692127" y="35736118"/>
            <a:ext cx="37985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Recovery of Polysaccharides</a:t>
            </a:r>
            <a:endParaRPr lang="en-US" sz="3600" b="1" dirty="0">
              <a:latin typeface="Abadi" panose="020B060402010402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F17B69E-F3E8-49A1-8402-391BEFD19328}"/>
              </a:ext>
            </a:extLst>
          </p:cNvPr>
          <p:cNvSpPr/>
          <p:nvPr/>
        </p:nvSpPr>
        <p:spPr>
          <a:xfrm>
            <a:off x="4210837" y="31265056"/>
            <a:ext cx="769770" cy="13538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badi" panose="020B0604020104020204" pitchFamily="34" charset="0"/>
            </a:endParaRPr>
          </a:p>
        </p:txBody>
      </p:sp>
      <p:sp>
        <p:nvSpPr>
          <p:cNvPr id="181" name="Arrow: Right 180">
            <a:extLst>
              <a:ext uri="{FF2B5EF4-FFF2-40B4-BE49-F238E27FC236}">
                <a16:creationId xmlns:a16="http://schemas.microsoft.com/office/drawing/2014/main" id="{F70EA006-1583-4E66-9020-BD96B6D9B704}"/>
              </a:ext>
            </a:extLst>
          </p:cNvPr>
          <p:cNvSpPr/>
          <p:nvPr/>
        </p:nvSpPr>
        <p:spPr>
          <a:xfrm>
            <a:off x="7631933" y="31183561"/>
            <a:ext cx="769770" cy="13538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badi" panose="020B0604020104020204" pitchFamily="34" charset="0"/>
            </a:endParaRPr>
          </a:p>
        </p:txBody>
      </p:sp>
      <p:sp>
        <p:nvSpPr>
          <p:cNvPr id="182" name="Arrow: Right 181">
            <a:extLst>
              <a:ext uri="{FF2B5EF4-FFF2-40B4-BE49-F238E27FC236}">
                <a16:creationId xmlns:a16="http://schemas.microsoft.com/office/drawing/2014/main" id="{0C21FB24-52DB-48FC-B823-E12375EF0FFF}"/>
              </a:ext>
            </a:extLst>
          </p:cNvPr>
          <p:cNvSpPr/>
          <p:nvPr/>
        </p:nvSpPr>
        <p:spPr>
          <a:xfrm>
            <a:off x="11018779" y="31223173"/>
            <a:ext cx="769770" cy="13538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badi" panose="020B0604020104020204" pitchFamily="34" charset="0"/>
            </a:endParaRPr>
          </a:p>
        </p:txBody>
      </p:sp>
      <p:sp>
        <p:nvSpPr>
          <p:cNvPr id="183" name="Arrow: Right 182">
            <a:extLst>
              <a:ext uri="{FF2B5EF4-FFF2-40B4-BE49-F238E27FC236}">
                <a16:creationId xmlns:a16="http://schemas.microsoft.com/office/drawing/2014/main" id="{197626FB-7023-4161-89BA-5868BCEF2442}"/>
              </a:ext>
            </a:extLst>
          </p:cNvPr>
          <p:cNvSpPr/>
          <p:nvPr/>
        </p:nvSpPr>
        <p:spPr>
          <a:xfrm>
            <a:off x="3892609" y="35637327"/>
            <a:ext cx="769770" cy="13538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badi" panose="020B0604020104020204" pitchFamily="34" charset="0"/>
            </a:endParaRPr>
          </a:p>
        </p:txBody>
      </p:sp>
      <p:sp>
        <p:nvSpPr>
          <p:cNvPr id="184" name="Arrow: Right 183">
            <a:extLst>
              <a:ext uri="{FF2B5EF4-FFF2-40B4-BE49-F238E27FC236}">
                <a16:creationId xmlns:a16="http://schemas.microsoft.com/office/drawing/2014/main" id="{A5F97436-A2CC-4539-A482-7B98D8056BFA}"/>
              </a:ext>
            </a:extLst>
          </p:cNvPr>
          <p:cNvSpPr/>
          <p:nvPr/>
        </p:nvSpPr>
        <p:spPr>
          <a:xfrm>
            <a:off x="7631933" y="35646951"/>
            <a:ext cx="769770" cy="13538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badi" panose="020B0604020104020204" pitchFamily="34" charset="0"/>
            </a:endParaRPr>
          </a:p>
        </p:txBody>
      </p:sp>
      <p:sp>
        <p:nvSpPr>
          <p:cNvPr id="185" name="Arrow: Right 184">
            <a:extLst>
              <a:ext uri="{FF2B5EF4-FFF2-40B4-BE49-F238E27FC236}">
                <a16:creationId xmlns:a16="http://schemas.microsoft.com/office/drawing/2014/main" id="{F08A126B-CBEB-4D7A-82D8-0B5D4905A0B9}"/>
              </a:ext>
            </a:extLst>
          </p:cNvPr>
          <p:cNvSpPr/>
          <p:nvPr/>
        </p:nvSpPr>
        <p:spPr>
          <a:xfrm>
            <a:off x="10925877" y="35670664"/>
            <a:ext cx="742730" cy="13538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badi" panose="020B0604020104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021414-239C-4DBC-96AC-EAE45F9B3F89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7278" b="4312"/>
          <a:stretch/>
        </p:blipFill>
        <p:spPr>
          <a:xfrm>
            <a:off x="16490200" y="8045288"/>
            <a:ext cx="13065102" cy="1253472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4D55DED-B093-427E-B54F-646E7ABFA1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93788"/>
              </p:ext>
            </p:extLst>
          </p:nvPr>
        </p:nvGraphicFramePr>
        <p:xfrm>
          <a:off x="16255703" y="26314498"/>
          <a:ext cx="6383004" cy="5489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0" imgW="5420482" imgH="4686954" progId="Paint.Picture">
                  <p:embed/>
                </p:oleObj>
              </mc:Choice>
              <mc:Fallback>
                <p:oleObj name="Bitmap Image" r:id="rId20" imgW="5420482" imgH="468695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5703" y="26314498"/>
                        <a:ext cx="6383004" cy="54893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4">
            <a:extLst>
              <a:ext uri="{FF2B5EF4-FFF2-40B4-BE49-F238E27FC236}">
                <a16:creationId xmlns:a16="http://schemas.microsoft.com/office/drawing/2014/main" id="{87DAF25D-4C87-4F7E-ABDE-615200C5B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9122" y="141183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badi" panose="020B0604020104020204" pitchFamily="34" charset="0"/>
            </a:endParaRPr>
          </a:p>
        </p:txBody>
      </p: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E3EB7648-F81D-48DF-832B-DADCB49A2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35272"/>
              </p:ext>
            </p:extLst>
          </p:nvPr>
        </p:nvGraphicFramePr>
        <p:xfrm>
          <a:off x="22958220" y="26279386"/>
          <a:ext cx="6383004" cy="5368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2" imgW="5753903" imgH="4839375" progId="Paint.Picture">
                  <p:embed/>
                </p:oleObj>
              </mc:Choice>
              <mc:Fallback>
                <p:oleObj name="Bitmap Image" r:id="rId22" imgW="5753903" imgH="483937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8220" y="26279386"/>
                        <a:ext cx="6383004" cy="53686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" name="TextBox 185">
            <a:extLst>
              <a:ext uri="{FF2B5EF4-FFF2-40B4-BE49-F238E27FC236}">
                <a16:creationId xmlns:a16="http://schemas.microsoft.com/office/drawing/2014/main" id="{2F8A8168-68DB-48E7-BCB4-CA80FAB42B9A}"/>
              </a:ext>
            </a:extLst>
          </p:cNvPr>
          <p:cNvSpPr txBox="1"/>
          <p:nvPr/>
        </p:nvSpPr>
        <p:spPr>
          <a:xfrm>
            <a:off x="16170782" y="31670798"/>
            <a:ext cx="132732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Figure 1. </a:t>
            </a:r>
            <a:r>
              <a:rPr lang="en-US" sz="28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Response surface plot demonstrating the effect of (a) temperature and pressure and (b) temperature and </a:t>
            </a:r>
            <a:r>
              <a:rPr lang="en-US" sz="32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extraction</a:t>
            </a:r>
            <a:r>
              <a:rPr lang="en-US" sz="28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time on %yield of polysaccharides</a:t>
            </a:r>
            <a:endParaRPr lang="en-US" sz="2800" dirty="0">
              <a:latin typeface="Abadi" panose="020B0604020104020204" pitchFamily="34" charset="0"/>
            </a:endParaRPr>
          </a:p>
        </p:txBody>
      </p:sp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1A04D791-019F-4E71-AD92-91C38E304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722575"/>
              </p:ext>
            </p:extLst>
          </p:nvPr>
        </p:nvGraphicFramePr>
        <p:xfrm>
          <a:off x="16441722" y="33474499"/>
          <a:ext cx="12983592" cy="317658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047925">
                  <a:extLst>
                    <a:ext uri="{9D8B030D-6E8A-4147-A177-3AD203B41FA5}">
                      <a16:colId xmlns:a16="http://schemas.microsoft.com/office/drawing/2014/main" val="1347487065"/>
                    </a:ext>
                  </a:extLst>
                </a:gridCol>
                <a:gridCol w="2758066">
                  <a:extLst>
                    <a:ext uri="{9D8B030D-6E8A-4147-A177-3AD203B41FA5}">
                      <a16:colId xmlns:a16="http://schemas.microsoft.com/office/drawing/2014/main" val="3152345739"/>
                    </a:ext>
                  </a:extLst>
                </a:gridCol>
                <a:gridCol w="3390203">
                  <a:extLst>
                    <a:ext uri="{9D8B030D-6E8A-4147-A177-3AD203B41FA5}">
                      <a16:colId xmlns:a16="http://schemas.microsoft.com/office/drawing/2014/main" val="4182643504"/>
                    </a:ext>
                  </a:extLst>
                </a:gridCol>
                <a:gridCol w="2787398">
                  <a:extLst>
                    <a:ext uri="{9D8B030D-6E8A-4147-A177-3AD203B41FA5}">
                      <a16:colId xmlns:a16="http://schemas.microsoft.com/office/drawing/2014/main" val="3721928456"/>
                    </a:ext>
                  </a:extLst>
                </a:gridCol>
              </a:tblGrid>
              <a:tr h="637447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1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parameter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Optimal</a:t>
                      </a: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Condition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240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240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240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Abadi" panose="020B06040201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%Yield </a:t>
                      </a:r>
                    </a:p>
                    <a:p>
                      <a:pPr marL="15240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839566"/>
                  </a:ext>
                </a:extLst>
              </a:tr>
              <a:tr h="4922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badi" panose="020B0604020104020204" pitchFamily="34" charset="0"/>
                        </a:rPr>
                        <a:t>Predicted value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15240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15240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badi" panose="020B0604020104020204" pitchFamily="34" charset="0"/>
                        </a:rPr>
                        <a:t>Actual value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458853"/>
                  </a:ext>
                </a:extLst>
              </a:tr>
              <a:tr h="506362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0" dirty="0">
                          <a:effectLst/>
                          <a:latin typeface="Abadi" panose="020B0604020104020204" pitchFamily="34" charset="0"/>
                        </a:rPr>
                        <a:t>  </a:t>
                      </a:r>
                      <a:endParaRPr lang="en-US" sz="3200" b="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0" dirty="0">
                          <a:effectLst/>
                          <a:latin typeface="Abadi" panose="020B0604020104020204" pitchFamily="34" charset="0"/>
                        </a:rPr>
                        <a:t> </a:t>
                      </a:r>
                      <a:r>
                        <a:rPr lang="en-US" sz="3200" b="0" dirty="0">
                          <a:effectLst/>
                          <a:latin typeface="Abadi" panose="020B0604020104020204" pitchFamily="34" charset="0"/>
                        </a:rPr>
                        <a:t>Temperature (°C)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120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13.782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13.71±53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997770"/>
                  </a:ext>
                </a:extLst>
              </a:tr>
              <a:tr h="506362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0" dirty="0">
                          <a:effectLst/>
                          <a:latin typeface="Abadi" panose="020B0604020104020204" pitchFamily="34" charset="0"/>
                        </a:rPr>
                        <a:t>  </a:t>
                      </a:r>
                      <a:r>
                        <a:rPr lang="en-US" sz="3200" b="0" dirty="0">
                          <a:effectLst/>
                          <a:latin typeface="Abadi" panose="020B0604020104020204" pitchFamily="34" charset="0"/>
                        </a:rPr>
                        <a:t>Pressure ( bar)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4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943847"/>
                  </a:ext>
                </a:extLst>
              </a:tr>
              <a:tr h="73970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3200" b="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3200" b="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200" b="0" dirty="0">
                          <a:effectLst/>
                          <a:latin typeface="Abadi" panose="020B0604020104020204" pitchFamily="34" charset="0"/>
                        </a:rPr>
                        <a:t>  </a:t>
                      </a:r>
                      <a:r>
                        <a:rPr lang="en-US" sz="3200" b="0" dirty="0">
                          <a:effectLst/>
                          <a:latin typeface="Abadi" panose="020B0604020104020204" pitchFamily="34" charset="0"/>
                        </a:rPr>
                        <a:t>Extraction time  (min)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60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261611"/>
                  </a:ext>
                </a:extLst>
              </a:tr>
            </a:tbl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B725A404-8441-4471-AAB4-603A4821943A}"/>
              </a:ext>
            </a:extLst>
          </p:cNvPr>
          <p:cNvSpPr txBox="1"/>
          <p:nvPr/>
        </p:nvSpPr>
        <p:spPr>
          <a:xfrm>
            <a:off x="977729" y="6534786"/>
            <a:ext cx="14461303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thaiDist">
              <a:spcBef>
                <a:spcPts val="0"/>
              </a:spcBef>
              <a:spcAft>
                <a:spcPts val="1200"/>
              </a:spcAft>
            </a:pPr>
            <a:r>
              <a:rPr lang="th-TH" sz="3000" baseline="30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1</a:t>
            </a:r>
            <a:r>
              <a:rPr lang="en-US" sz="3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Program in Food process engineering, School of Food</a:t>
            </a:r>
            <a:r>
              <a:rPr lang="th-TH" sz="3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en-US" sz="3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Industry, King Mongkut’s Institute of Technology Ladkrabang, 1 </a:t>
            </a:r>
            <a:r>
              <a:rPr lang="en-US" sz="300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Chalong</a:t>
            </a:r>
            <a:r>
              <a:rPr lang="en-US" sz="3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Krung 1 Alley, Lad </a:t>
            </a:r>
            <a:r>
              <a:rPr lang="en-US" sz="300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Krabang</a:t>
            </a:r>
            <a:r>
              <a:rPr lang="en-US" sz="3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, Bangkok 10520, Thailand </a:t>
            </a:r>
          </a:p>
          <a:p>
            <a:pPr marL="0" marR="0" algn="thaiDist">
              <a:spcBef>
                <a:spcPts val="0"/>
              </a:spcBef>
              <a:spcAft>
                <a:spcPts val="1200"/>
              </a:spcAft>
            </a:pPr>
            <a:r>
              <a:rPr lang="th-TH" sz="3000" baseline="30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2</a:t>
            </a:r>
            <a:r>
              <a:rPr lang="en-US" sz="3000" baseline="30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r>
              <a:rPr lang="en-US" sz="3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Research Unit in Bioconversion/</a:t>
            </a:r>
            <a:r>
              <a:rPr lang="en-US" sz="300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Bioseparation</a:t>
            </a:r>
            <a:r>
              <a:rPr lang="en-US" sz="3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for Value-Added Chemical Production, Institute of Biotechnology and Genetic Engineering, Chulalongkorn University, 254 </a:t>
            </a:r>
            <a:r>
              <a:rPr lang="en-US" sz="3000" dirty="0" err="1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Phayathai</a:t>
            </a:r>
            <a:r>
              <a:rPr lang="en-US" sz="3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Road, Pathumwan, Bangkok, 10330, Thailand</a:t>
            </a:r>
          </a:p>
          <a:p>
            <a:pPr marR="0" algn="thaiDist">
              <a:spcBef>
                <a:spcPts val="0"/>
              </a:spcBef>
              <a:spcAft>
                <a:spcPts val="1200"/>
              </a:spcAft>
            </a:pPr>
            <a:r>
              <a:rPr lang="en-US" sz="3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First author: </a:t>
            </a:r>
            <a:r>
              <a:rPr lang="en-US" sz="3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  <a:hlinkClick r:id="rId24"/>
              </a:rPr>
              <a:t>Winatta.sa@kmitl.ac.th</a:t>
            </a:r>
            <a:r>
              <a:rPr lang="en-US" sz="3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, *Corresponding author: </a:t>
            </a:r>
            <a:r>
              <a:rPr lang="en-US" sz="3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  <a:hlinkClick r:id="rId25"/>
              </a:rPr>
              <a:t>Rueangwit.s@chula.ac.th</a:t>
            </a:r>
            <a:r>
              <a:rPr lang="en-US" sz="30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H Sarabun New" panose="020B0500040200020003" pitchFamily="34" charset="-34"/>
              </a:rPr>
              <a:t> </a:t>
            </a:r>
            <a:endParaRPr lang="en-US" sz="300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5CC7779-CBEC-444F-B1E5-837AAD651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546803"/>
              </p:ext>
            </p:extLst>
          </p:nvPr>
        </p:nvGraphicFramePr>
        <p:xfrm>
          <a:off x="16390697" y="21726569"/>
          <a:ext cx="13399306" cy="4516528"/>
        </p:xfrm>
        <a:graphic>
          <a:graphicData uri="http://schemas.openxmlformats.org/drawingml/2006/table">
            <a:tbl>
              <a:tblPr firstRow="1" firstCol="1" bandRow="1"/>
              <a:tblGrid>
                <a:gridCol w="3699300">
                  <a:extLst>
                    <a:ext uri="{9D8B030D-6E8A-4147-A177-3AD203B41FA5}">
                      <a16:colId xmlns:a16="http://schemas.microsoft.com/office/drawing/2014/main" val="1567131189"/>
                    </a:ext>
                  </a:extLst>
                </a:gridCol>
                <a:gridCol w="3540760">
                  <a:extLst>
                    <a:ext uri="{9D8B030D-6E8A-4147-A177-3AD203B41FA5}">
                      <a16:colId xmlns:a16="http://schemas.microsoft.com/office/drawing/2014/main" val="3937334997"/>
                    </a:ext>
                  </a:extLst>
                </a:gridCol>
                <a:gridCol w="1539385">
                  <a:extLst>
                    <a:ext uri="{9D8B030D-6E8A-4147-A177-3AD203B41FA5}">
                      <a16:colId xmlns:a16="http://schemas.microsoft.com/office/drawing/2014/main" val="243159452"/>
                    </a:ext>
                  </a:extLst>
                </a:gridCol>
                <a:gridCol w="2425144">
                  <a:extLst>
                    <a:ext uri="{9D8B030D-6E8A-4147-A177-3AD203B41FA5}">
                      <a16:colId xmlns:a16="http://schemas.microsoft.com/office/drawing/2014/main" val="2398006700"/>
                    </a:ext>
                  </a:extLst>
                </a:gridCol>
                <a:gridCol w="2194717">
                  <a:extLst>
                    <a:ext uri="{9D8B030D-6E8A-4147-A177-3AD203B41FA5}">
                      <a16:colId xmlns:a16="http://schemas.microsoft.com/office/drawing/2014/main" val="2377242531"/>
                    </a:ext>
                  </a:extLst>
                </a:gridCol>
              </a:tblGrid>
              <a:tr h="56456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3200" b="1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badi" panose="020B0604020104020204" pitchFamily="34" charset="0"/>
                        </a:rPr>
                        <a:t>Source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3200" b="1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badi" panose="020B0604020104020204" pitchFamily="34" charset="0"/>
                        </a:rPr>
                        <a:t>Sum of Squares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3200" b="1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badi" panose="020B0604020104020204" pitchFamily="34" charset="0"/>
                        </a:rPr>
                        <a:t>df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3200" b="1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badi" panose="020B0604020104020204" pitchFamily="34" charset="0"/>
                        </a:rPr>
                        <a:t>Mean Square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3200" b="1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badi" panose="020B0604020104020204" pitchFamily="34" charset="0"/>
                        </a:rPr>
                        <a:t>p-value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88432"/>
                  </a:ext>
                </a:extLst>
              </a:tr>
              <a:tr h="56456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Model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140.62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9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15.62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&lt; 0.0001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8521673"/>
                  </a:ext>
                </a:extLst>
              </a:tr>
              <a:tr h="56456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A (Temperature)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125.66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1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125.66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&lt; 0.0001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648224"/>
                  </a:ext>
                </a:extLst>
              </a:tr>
              <a:tr h="56456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B (Pressure)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2.73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1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2.73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0.1033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9410782"/>
                  </a:ext>
                </a:extLst>
              </a:tr>
              <a:tr h="56456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C (Extraction Time)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0.9019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1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0.9019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0.3384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8676031"/>
                  </a:ext>
                </a:extLst>
              </a:tr>
              <a:tr h="56456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AB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0.0684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1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0.0684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0.7898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3367884"/>
                  </a:ext>
                </a:extLst>
              </a:tr>
              <a:tr h="56456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AC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0.7850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1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0.7850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0.3710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4141949"/>
                  </a:ext>
                </a:extLst>
              </a:tr>
              <a:tr h="56456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BC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1.93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1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1.93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badi" panose="020B0604020104020204" pitchFamily="34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badi" panose="020B0604020104020204" pitchFamily="34" charset="0"/>
                        </a:rPr>
                        <a:t>0.1670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Abadi" panose="020B06040201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4826799"/>
                  </a:ext>
                </a:extLst>
              </a:tr>
            </a:tbl>
          </a:graphicData>
        </a:graphic>
      </p:graphicFrame>
      <p:sp>
        <p:nvSpPr>
          <p:cNvPr id="106" name="TextBox 105">
            <a:extLst>
              <a:ext uri="{FF2B5EF4-FFF2-40B4-BE49-F238E27FC236}">
                <a16:creationId xmlns:a16="http://schemas.microsoft.com/office/drawing/2014/main" id="{92844F76-27C3-4C26-9BBD-F04335A437FF}"/>
              </a:ext>
            </a:extLst>
          </p:cNvPr>
          <p:cNvSpPr txBox="1"/>
          <p:nvPr/>
        </p:nvSpPr>
        <p:spPr>
          <a:xfrm>
            <a:off x="14516025" y="20792789"/>
            <a:ext cx="15190657" cy="911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6080" marR="0" algn="thaiDist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Table. </a:t>
            </a:r>
            <a:r>
              <a:rPr lang="en-US" sz="2800" b="1" dirty="0">
                <a:solidFill>
                  <a:srgbClr val="000000"/>
                </a:solidFill>
                <a:latin typeface="Abadi" panose="020B0604020104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800" b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en-US" sz="28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The analysis of variance (ANOVA) table for the response surface quadratic model of %yield of polysaccharides.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A58890-9A12-41F3-9422-AF478CB1C8B7}"/>
              </a:ext>
            </a:extLst>
          </p:cNvPr>
          <p:cNvSpPr/>
          <p:nvPr/>
        </p:nvSpPr>
        <p:spPr>
          <a:xfrm>
            <a:off x="16372447" y="22768700"/>
            <a:ext cx="13399306" cy="6200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73699D2-19D1-4F24-B829-5D291E596C80}"/>
              </a:ext>
            </a:extLst>
          </p:cNvPr>
          <p:cNvSpPr txBox="1"/>
          <p:nvPr/>
        </p:nvSpPr>
        <p:spPr>
          <a:xfrm>
            <a:off x="504000" y="41695722"/>
            <a:ext cx="150576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indent="-2286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[1]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Burniol-Figols</a:t>
            </a:r>
            <a:r>
              <a:rPr lang="en-US" sz="24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A.;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Cenian</a:t>
            </a:r>
            <a:r>
              <a:rPr lang="en-US" sz="24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K.; Skiadas, I.V.;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Gavala</a:t>
            </a:r>
            <a:r>
              <a:rPr lang="en-US" sz="24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H.N. Integration of chlorogenic acid recovery and bioethanol production from spent coffee grounds. </a:t>
            </a:r>
            <a:r>
              <a:rPr lang="en-US" sz="2400" i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Biochemical Engineering Journal </a:t>
            </a:r>
            <a:r>
              <a:rPr lang="en-US" sz="2400" b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2016</a:t>
            </a:r>
            <a:r>
              <a:rPr lang="en-US" sz="24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116</a:t>
            </a:r>
            <a:r>
              <a:rPr lang="en-US" sz="2400" dirty="0">
                <a:solidFill>
                  <a:srgbClr val="000000"/>
                </a:solidFill>
                <a:effectLst/>
                <a:latin typeface="Abadi" panose="020B06040201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54-64.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69DCD39-FA37-4B1B-BBAE-DB66F623E688}"/>
              </a:ext>
            </a:extLst>
          </p:cNvPr>
          <p:cNvSpPr txBox="1"/>
          <p:nvPr/>
        </p:nvSpPr>
        <p:spPr>
          <a:xfrm>
            <a:off x="16070991" y="36705779"/>
            <a:ext cx="40173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Abadi" panose="020B0604020104020204" pitchFamily="34" charset="0"/>
                <a:cs typeface="Aharoni" panose="02010803020104030203" pitchFamily="2" charset="-79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92919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5B9F93C80907419B1F593639545B7A" ma:contentTypeVersion="4" ma:contentTypeDescription="Create a new document." ma:contentTypeScope="" ma:versionID="a4504f622eda2de52596bf6da5bec5bc">
  <xsd:schema xmlns:xsd="http://www.w3.org/2001/XMLSchema" xmlns:xs="http://www.w3.org/2001/XMLSchema" xmlns:p="http://schemas.microsoft.com/office/2006/metadata/properties" xmlns:ns3="6e09648f-3d5f-4e1f-af24-bbaf48871369" targetNamespace="http://schemas.microsoft.com/office/2006/metadata/properties" ma:root="true" ma:fieldsID="7415f940b3f87d30a38901eaa353f2e3" ns3:_="">
    <xsd:import namespace="6e09648f-3d5f-4e1f-af24-bbaf488713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9648f-3d5f-4e1f-af24-bbaf488713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B40096-B1E9-4CE6-9298-5CA52D5503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09648f-3d5f-4e1f-af24-bbaf488713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74B8D5-E997-49E0-8AD0-68C54B081F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C5B0E8-A452-415C-A92C-3BA6594655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e09648f-3d5f-4e1f-af24-bbaf48871369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708</Words>
  <Application>Microsoft Office PowerPoint</Application>
  <PresentationFormat>Custom</PresentationFormat>
  <Paragraphs>146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Abadi</vt:lpstr>
      <vt:lpstr>Arial</vt:lpstr>
      <vt:lpstr>Calibri</vt:lpstr>
      <vt:lpstr>Calibri Light</vt:lpstr>
      <vt:lpstr>Playfair Display</vt:lpstr>
      <vt:lpstr>Wingdings</vt:lpstr>
      <vt:lpstr>Office Theme</vt:lpstr>
      <vt:lpstr>Bitmap Image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winatta sakdasri</dc:creator>
  <cp:lastModifiedBy>winatta sakdasri</cp:lastModifiedBy>
  <cp:revision>19</cp:revision>
  <dcterms:created xsi:type="dcterms:W3CDTF">2021-07-31T12:51:39Z</dcterms:created>
  <dcterms:modified xsi:type="dcterms:W3CDTF">2021-09-10T03:39:15Z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0x0101007E5B9F93C80907419B1F593639545B7A</vt:lpwstr>
  </property>
</Properties>
</file>