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30175200" cy="42767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205"/>
    <a:srgbClr val="666666"/>
    <a:srgbClr val="E3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24C25-62B6-4AD0-86D2-6D116780EC0E}" v="23" dt="2021-08-31T09:08:39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>
      <p:cViewPr>
        <p:scale>
          <a:sx n="20" d="100"/>
          <a:sy n="20" d="100"/>
        </p:scale>
        <p:origin x="1638" y="-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6999180"/>
            <a:ext cx="25648920" cy="14889339"/>
          </a:xfrm>
        </p:spPr>
        <p:txBody>
          <a:bodyPr anchor="b"/>
          <a:lstStyle>
            <a:lvl1pPr algn="ctr"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22462709"/>
            <a:ext cx="22631400" cy="10325516"/>
          </a:xfrm>
        </p:spPr>
        <p:txBody>
          <a:bodyPr/>
          <a:lstStyle>
            <a:lvl1pPr marL="0" indent="0" algn="ctr">
              <a:buNone/>
              <a:defRPr sz="7920"/>
            </a:lvl1pPr>
            <a:lvl2pPr marL="1508760" indent="0" algn="ctr">
              <a:buNone/>
              <a:defRPr sz="6600"/>
            </a:lvl2pPr>
            <a:lvl3pPr marL="3017520" indent="0" algn="ctr">
              <a:buNone/>
              <a:defRPr sz="5940"/>
            </a:lvl3pPr>
            <a:lvl4pPr marL="4526280" indent="0" algn="ctr">
              <a:buNone/>
              <a:defRPr sz="5280"/>
            </a:lvl4pPr>
            <a:lvl5pPr marL="6035040" indent="0" algn="ctr">
              <a:buNone/>
              <a:defRPr sz="5280"/>
            </a:lvl5pPr>
            <a:lvl6pPr marL="7543800" indent="0" algn="ctr">
              <a:buNone/>
              <a:defRPr sz="5280"/>
            </a:lvl6pPr>
            <a:lvl7pPr marL="9052560" indent="0" algn="ctr">
              <a:buNone/>
              <a:defRPr sz="5280"/>
            </a:lvl7pPr>
            <a:lvl8pPr marL="10561320" indent="0" algn="ctr">
              <a:buNone/>
              <a:defRPr sz="5280"/>
            </a:lvl8pPr>
            <a:lvl9pPr marL="12070080" indent="0" algn="ctr">
              <a:buNone/>
              <a:defRPr sz="5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6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94129" y="2276960"/>
            <a:ext cx="6506528" cy="362432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46" y="2276960"/>
            <a:ext cx="19142393" cy="362432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830" y="10662125"/>
            <a:ext cx="26026110" cy="17789985"/>
          </a:xfrm>
        </p:spPr>
        <p:txBody>
          <a:bodyPr anchor="b"/>
          <a:lstStyle>
            <a:lvl1pPr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830" y="28620410"/>
            <a:ext cx="26026110" cy="9355333"/>
          </a:xfrm>
        </p:spPr>
        <p:txBody>
          <a:bodyPr/>
          <a:lstStyle>
            <a:lvl1pPr marL="0" indent="0">
              <a:buNone/>
              <a:defRPr sz="7920">
                <a:solidFill>
                  <a:schemeClr val="tx1"/>
                </a:solidFill>
              </a:defRPr>
            </a:lvl1pPr>
            <a:lvl2pPr marL="15087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17520" indent="0">
              <a:buNone/>
              <a:defRPr sz="5940">
                <a:solidFill>
                  <a:schemeClr val="tx1">
                    <a:tint val="75000"/>
                  </a:schemeClr>
                </a:solidFill>
              </a:defRPr>
            </a:lvl3pPr>
            <a:lvl4pPr marL="45262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4pPr>
            <a:lvl5pPr marL="603504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5pPr>
            <a:lvl6pPr marL="754380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6pPr>
            <a:lvl7pPr marL="905256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7pPr>
            <a:lvl8pPr marL="1056132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8pPr>
            <a:lvl9pPr marL="120700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45" y="11384800"/>
            <a:ext cx="12824460" cy="27135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6195" y="11384800"/>
            <a:ext cx="12824460" cy="27135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5" y="2276970"/>
            <a:ext cx="26026110" cy="8266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479" y="10483919"/>
            <a:ext cx="12765522" cy="513800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8479" y="15621926"/>
            <a:ext cx="12765522" cy="2297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76197" y="10483919"/>
            <a:ext cx="12828390" cy="513800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76197" y="15621926"/>
            <a:ext cx="12828390" cy="2297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1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51150"/>
            <a:ext cx="9732287" cy="9979025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390" y="6157701"/>
            <a:ext cx="15276195" cy="30392467"/>
          </a:xfrm>
        </p:spPr>
        <p:txBody>
          <a:bodyPr/>
          <a:lstStyle>
            <a:lvl1pPr>
              <a:defRPr sz="10560"/>
            </a:lvl1pPr>
            <a:lvl2pPr>
              <a:defRPr sz="9240"/>
            </a:lvl2pPr>
            <a:lvl3pPr>
              <a:defRPr sz="792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830175"/>
            <a:ext cx="9732287" cy="23769486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1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51150"/>
            <a:ext cx="9732287" cy="9979025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390" y="6157701"/>
            <a:ext cx="15276195" cy="30392467"/>
          </a:xfrm>
        </p:spPr>
        <p:txBody>
          <a:bodyPr anchor="t"/>
          <a:lstStyle>
            <a:lvl1pPr marL="0" indent="0">
              <a:buNone/>
              <a:defRPr sz="10560"/>
            </a:lvl1pPr>
            <a:lvl2pPr marL="1508760" indent="0">
              <a:buNone/>
              <a:defRPr sz="9240"/>
            </a:lvl2pPr>
            <a:lvl3pPr marL="3017520" indent="0">
              <a:buNone/>
              <a:defRPr sz="7920"/>
            </a:lvl3pPr>
            <a:lvl4pPr marL="4526280" indent="0">
              <a:buNone/>
              <a:defRPr sz="6600"/>
            </a:lvl4pPr>
            <a:lvl5pPr marL="6035040" indent="0">
              <a:buNone/>
              <a:defRPr sz="6600"/>
            </a:lvl5pPr>
            <a:lvl6pPr marL="7543800" indent="0">
              <a:buNone/>
              <a:defRPr sz="6600"/>
            </a:lvl6pPr>
            <a:lvl7pPr marL="9052560" indent="0">
              <a:buNone/>
              <a:defRPr sz="6600"/>
            </a:lvl7pPr>
            <a:lvl8pPr marL="10561320" indent="0">
              <a:buNone/>
              <a:defRPr sz="6600"/>
            </a:lvl8pPr>
            <a:lvl9pPr marL="12070080" indent="0">
              <a:buNone/>
              <a:defRPr sz="6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830175"/>
            <a:ext cx="9732287" cy="23769486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5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545" y="2276970"/>
            <a:ext cx="26026110" cy="826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545" y="11384800"/>
            <a:ext cx="26026110" cy="271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9638914"/>
            <a:ext cx="6789420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4E06-F2B8-4E2A-8315-55B5BCA114B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9638914"/>
            <a:ext cx="10184130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9638914"/>
            <a:ext cx="6789420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17520" rtl="0" eaLnBrk="1" latinLnBrk="0" hangingPunct="1">
        <a:lnSpc>
          <a:spcPct val="90000"/>
        </a:lnSpc>
        <a:spcBef>
          <a:spcPct val="0"/>
        </a:spcBef>
        <a:buNone/>
        <a:defRPr sz="1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3017520" rtl="0" eaLnBrk="1" latinLnBrk="0" hangingPunct="1">
        <a:lnSpc>
          <a:spcPct val="90000"/>
        </a:lnSpc>
        <a:spcBef>
          <a:spcPts val="33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806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78942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829818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8069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8244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3pPr>
      <a:lvl4pPr marL="45262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03504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0525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05613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0700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9.png"/><Relationship Id="rId39" Type="http://schemas.openxmlformats.org/officeDocument/2006/relationships/image" Target="../media/image29.jp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34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33" Type="http://schemas.microsoft.com/office/2007/relationships/hdphoto" Target="../media/hdphoto5.wdp"/><Relationship Id="rId38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4.wdp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28.png"/><Relationship Id="rId5" Type="http://schemas.openxmlformats.org/officeDocument/2006/relationships/hyperlink" Target="mailto:Rueangwit.s@chula.ac.th" TargetMode="External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7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31" Type="http://schemas.openxmlformats.org/officeDocument/2006/relationships/image" Target="../media/image24.png"/><Relationship Id="rId4" Type="http://schemas.openxmlformats.org/officeDocument/2006/relationships/hyperlink" Target="mailto:Winatta.sa@kmitl.ac.th" TargetMode="External"/><Relationship Id="rId9" Type="http://schemas.openxmlformats.org/officeDocument/2006/relationships/image" Target="../media/image5.png"/><Relationship Id="rId14" Type="http://schemas.microsoft.com/office/2007/relationships/hdphoto" Target="../media/hdphoto3.wdp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D3014D1-2AA4-4DF7-B460-2F53A7B12259}"/>
              </a:ext>
            </a:extLst>
          </p:cNvPr>
          <p:cNvSpPr>
            <a:spLocks noChangeAspect="1"/>
          </p:cNvSpPr>
          <p:nvPr/>
        </p:nvSpPr>
        <p:spPr>
          <a:xfrm>
            <a:off x="1154635" y="24525371"/>
            <a:ext cx="13818595" cy="59331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E79919-FB2A-4C32-A904-740719717002}"/>
              </a:ext>
            </a:extLst>
          </p:cNvPr>
          <p:cNvSpPr/>
          <p:nvPr/>
        </p:nvSpPr>
        <p:spPr>
          <a:xfrm>
            <a:off x="4456549" y="442015"/>
            <a:ext cx="22208006" cy="3248298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7CAC2DAA-B540-42D8-88AC-86C88CFA8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527" y="-18004"/>
            <a:ext cx="2949563" cy="2172359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5F25EE21-193F-4842-83E7-A6BC070EBCF2}"/>
              </a:ext>
            </a:extLst>
          </p:cNvPr>
          <p:cNvGrpSpPr>
            <a:grpSpLocks noChangeAspect="1"/>
          </p:cNvGrpSpPr>
          <p:nvPr/>
        </p:nvGrpSpPr>
        <p:grpSpPr>
          <a:xfrm>
            <a:off x="285751" y="3918859"/>
            <a:ext cx="29611118" cy="487312"/>
            <a:chOff x="0" y="3918858"/>
            <a:chExt cx="30175201" cy="5058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7463EB-0456-4D96-9C24-517BAE1AD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3918858"/>
              <a:ext cx="9352548" cy="50589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052" h="1686330">
                  <a:moveTo>
                    <a:pt x="0" y="0"/>
                  </a:moveTo>
                  <a:lnTo>
                    <a:pt x="13258799" y="0"/>
                  </a:lnTo>
                  <a:lnTo>
                    <a:pt x="14393052" y="1686330"/>
                  </a:lnTo>
                  <a:lnTo>
                    <a:pt x="0" y="1632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4FDD6D4B-3DBC-484E-BEEE-5285AE333735}"/>
                </a:ext>
              </a:extLst>
            </p:cNvPr>
            <p:cNvSpPr/>
            <p:nvPr/>
          </p:nvSpPr>
          <p:spPr>
            <a:xfrm rot="10800000">
              <a:off x="8855241" y="3923436"/>
              <a:ext cx="21319960" cy="50131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2436" h="1744508">
                  <a:moveTo>
                    <a:pt x="0" y="55824"/>
                  </a:moveTo>
                  <a:lnTo>
                    <a:pt x="13897740" y="0"/>
                  </a:lnTo>
                  <a:lnTo>
                    <a:pt x="14392436" y="1744508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rgbClr val="E35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13A6318-770C-4471-9E65-34AA46D15F7A}"/>
              </a:ext>
            </a:extLst>
          </p:cNvPr>
          <p:cNvSpPr txBox="1"/>
          <p:nvPr/>
        </p:nvSpPr>
        <p:spPr>
          <a:xfrm>
            <a:off x="4481859" y="500033"/>
            <a:ext cx="22208006" cy="319914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dirty="0">
                <a:effectLst/>
                <a:latin typeface="Abadi" panose="020B06040201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Response surface optimization of crude polysaccharides from grey oyster mushroom (</a:t>
            </a:r>
            <a:r>
              <a:rPr lang="en-US" sz="6000" b="1" i="1" dirty="0" err="1">
                <a:effectLst/>
                <a:latin typeface="Abadi" panose="020B06040201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Pleurotus</a:t>
            </a:r>
            <a:r>
              <a:rPr lang="en-US" sz="6000" b="1" i="1" dirty="0">
                <a:effectLst/>
                <a:latin typeface="Abadi" panose="020B06040201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6000" b="1" i="1" dirty="0" err="1">
                <a:effectLst/>
                <a:latin typeface="Abadi" panose="020B06040201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sajor-caju</a:t>
            </a:r>
            <a:r>
              <a:rPr lang="en-US" sz="6000" b="1" dirty="0">
                <a:effectLst/>
                <a:latin typeface="Abadi" panose="020B06040201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(Fr.) </a:t>
            </a:r>
            <a:r>
              <a:rPr lang="en-US" sz="6000" b="1" dirty="0">
                <a:effectLst/>
                <a:latin typeface="Aharoni" panose="02010803020104030203" pitchFamily="2" charset="-79"/>
                <a:ea typeface="Arial Unicode MS" panose="020B0604020202020204" pitchFamily="34" charset="-128"/>
                <a:cs typeface="Aharoni" panose="02010803020104030203" pitchFamily="2" charset="-79"/>
              </a:rPr>
              <a:t>Singer</a:t>
            </a:r>
            <a:r>
              <a:rPr lang="en-US" sz="6000" b="1" dirty="0">
                <a:effectLst/>
                <a:latin typeface="Abadi" panose="020B06040201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using pressurized hot water extraction </a:t>
            </a:r>
            <a:endParaRPr lang="en-US" sz="5400" dirty="0">
              <a:effectLst/>
              <a:latin typeface="Abadi" panose="020B06040201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1AE0EB-0793-45BB-8010-D1506E5C5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53" t="9491" r="12456" b="29160"/>
          <a:stretch/>
        </p:blipFill>
        <p:spPr>
          <a:xfrm>
            <a:off x="27640145" y="2086178"/>
            <a:ext cx="1701079" cy="1762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42BC99-84EE-4F12-A4DE-4681F0A0EF1A}"/>
              </a:ext>
            </a:extLst>
          </p:cNvPr>
          <p:cNvSpPr txBox="1"/>
          <p:nvPr/>
        </p:nvSpPr>
        <p:spPr>
          <a:xfrm>
            <a:off x="1165822" y="4471541"/>
            <a:ext cx="14443318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1200"/>
              </a:spcAft>
            </a:pP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Winatta Sakdasri </a:t>
            </a:r>
            <a:r>
              <a:rPr lang="th-TH" sz="48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1</a:t>
            </a: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</a:t>
            </a:r>
            <a:r>
              <a:rPr lang="en-US" sz="48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Panisara</a:t>
            </a: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48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Arnutpongchai</a:t>
            </a: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48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1</a:t>
            </a: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</a:t>
            </a:r>
          </a:p>
          <a:p>
            <a:pPr marL="0" marR="0" algn="thaiDist">
              <a:spcBef>
                <a:spcPts val="0"/>
              </a:spcBef>
              <a:spcAft>
                <a:spcPts val="1200"/>
              </a:spcAft>
            </a:pPr>
            <a:r>
              <a:rPr lang="en-US" sz="48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Supasuta</a:t>
            </a: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 </a:t>
            </a:r>
            <a:r>
              <a:rPr lang="en-US" sz="48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Phonsavat</a:t>
            </a: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48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1</a:t>
            </a: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</a:t>
            </a:r>
            <a:r>
              <a:rPr lang="en-US" sz="48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Ruengwit</a:t>
            </a: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48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Sawangkeaw</a:t>
            </a:r>
            <a:r>
              <a:rPr lang="en-US" sz="4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48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2</a:t>
            </a:r>
            <a:r>
              <a:rPr lang="en-US" sz="48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*</a:t>
            </a:r>
            <a:endParaRPr lang="th-TH" sz="4800" b="1" baseline="300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H Sarabun New" panose="020B0500040200020003" pitchFamily="34" charset="-34"/>
            </a:endParaRPr>
          </a:p>
          <a:p>
            <a:pPr marL="0" marR="0" algn="thaiDist">
              <a:spcBef>
                <a:spcPts val="0"/>
              </a:spcBef>
              <a:spcAft>
                <a:spcPts val="1200"/>
              </a:spcAft>
            </a:pPr>
            <a:r>
              <a:rPr lang="th-TH" sz="4400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1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Program in Food process engineering, School of Food</a:t>
            </a:r>
            <a:r>
              <a:rPr lang="th-TH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Industry, King Mongkut’s Institute of Technology Ladkrabang, 1 </a:t>
            </a:r>
            <a:r>
              <a:rPr lang="en-US" sz="32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Chalong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Krung 1 Alley, Lad </a:t>
            </a:r>
            <a:r>
              <a:rPr lang="en-US" sz="32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Krabang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Bangkok 10520, Thailand </a:t>
            </a:r>
          </a:p>
          <a:p>
            <a:pPr marL="0" marR="0" algn="thaiDist">
              <a:spcBef>
                <a:spcPts val="0"/>
              </a:spcBef>
              <a:spcAft>
                <a:spcPts val="1200"/>
              </a:spcAft>
            </a:pPr>
            <a:r>
              <a:rPr lang="th-TH" sz="3200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2</a:t>
            </a:r>
            <a:r>
              <a:rPr lang="en-US" sz="3200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Research Unit in Bioconversion/</a:t>
            </a:r>
            <a:r>
              <a:rPr lang="en-US" sz="32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Bioseparation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for Value-Added Chemical Production, Institute of Biotechnology and Genetic Engineering, Chulalongkorn University, 254 </a:t>
            </a:r>
            <a:r>
              <a:rPr lang="en-US" sz="32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Phayathai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Road, Pathumwan, Bangkok, 10330, Thailand</a:t>
            </a:r>
          </a:p>
          <a:p>
            <a:pPr marR="0" algn="thaiDist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First author: 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  <a:hlinkClick r:id="rId4"/>
              </a:rPr>
              <a:t>Winatta.sa@kmitl.ac.th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</a:t>
            </a:r>
          </a:p>
          <a:p>
            <a:pPr marR="0" algn="thaiDist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*Corresponding author: 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  <a:hlinkClick r:id="rId5"/>
              </a:rPr>
              <a:t>Rueangwit.s@chula.ac.th</a:t>
            </a:r>
            <a:r>
              <a:rPr lang="en-US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endParaRPr lang="en-US" sz="28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82CCE-B0B5-41F2-9FFE-7B53DC38642B}"/>
              </a:ext>
            </a:extLst>
          </p:cNvPr>
          <p:cNvSpPr txBox="1"/>
          <p:nvPr/>
        </p:nvSpPr>
        <p:spPr>
          <a:xfrm>
            <a:off x="977280" y="11836462"/>
            <a:ext cx="1553501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	Grey oyster mushroom (</a:t>
            </a:r>
            <a:r>
              <a:rPr lang="en-US" sz="36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Pleurotus sajor-caju 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(Fr.) Singer) is a popular edible mushroom worldwide due to its high nutritional and medicinal benefits. It is sources of carbohydrate, protein, vitamins, and minerals [1]. The bioactive compounds in mushrooms, which is polysaccharides, especially of </a:t>
            </a:r>
            <a:r>
              <a:rPr lang="en-US" sz="36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β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‐glucan, have been reported to possess immunomodulatory, antitumor, antiviral, wound healing, anti‐obesity, and antidiabetics activities [2]. </a:t>
            </a:r>
          </a:p>
          <a:p>
            <a:pPr algn="just"/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	This study aims to investigate the effects of extraction temperature (100-140 °C), extraction pressure (4-7 bar), and extraction time (20-60 min) on yield of extracted crude polysaccharides with environmentally friendly pressurized hot water [3]. The extraction condition was optimized by the maximize yield using response surface method based on a central composite design (CCD). Under optimal condition, the total phenolic and total glucan content of crude polysaccharides was indicated as 34.50 ±1.79 g/100 g dry mushroom, which separated as 32.47±1.95 mg/100 g of </a:t>
            </a:r>
            <a:r>
              <a:rPr lang="en-US" sz="36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β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-glucans and 2.04±0.98 mg/100 g of </a:t>
            </a:r>
            <a:r>
              <a:rPr lang="en-US" sz="36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  <a:sym typeface="Symbol" panose="05050102010706020507" pitchFamily="18" charset="2"/>
              </a:rPr>
              <a:t>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-glucans.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F6E45-60E1-4763-A034-EB2D6F4E3CC0}"/>
              </a:ext>
            </a:extLst>
          </p:cNvPr>
          <p:cNvSpPr txBox="1"/>
          <p:nvPr/>
        </p:nvSpPr>
        <p:spPr>
          <a:xfrm>
            <a:off x="1125228" y="10551060"/>
            <a:ext cx="5160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EECEF-F342-4863-9648-3FD91FD22034}"/>
              </a:ext>
            </a:extLst>
          </p:cNvPr>
          <p:cNvSpPr txBox="1"/>
          <p:nvPr/>
        </p:nvSpPr>
        <p:spPr>
          <a:xfrm>
            <a:off x="1120077" y="20045765"/>
            <a:ext cx="14253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Materials  And  Methods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ED2698-94D2-4A12-AD51-B53C9A01A5C4}"/>
              </a:ext>
            </a:extLst>
          </p:cNvPr>
          <p:cNvSpPr txBox="1"/>
          <p:nvPr/>
        </p:nvSpPr>
        <p:spPr>
          <a:xfrm>
            <a:off x="1307138" y="21393681"/>
            <a:ext cx="1508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Grey oyster mushrooms (</a:t>
            </a:r>
            <a:r>
              <a:rPr lang="en-US" sz="36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Pleurotus sajor-caju 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(Fr.) Singer) were harvested from mushroom farm in </a:t>
            </a:r>
            <a:r>
              <a:rPr lang="en-US" sz="3600" dirty="0"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The Institute of biotechnology and genetic engineering, Chulalongkorn University.</a:t>
            </a:r>
            <a:r>
              <a:rPr lang="th-TH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600" dirty="0"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They were dried at 60 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°</a:t>
            </a:r>
            <a:r>
              <a:rPr lang="en-US" sz="3600" dirty="0"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 and stored in a desiccator at room temperature. </a:t>
            </a:r>
            <a:endParaRPr lang="en-US" sz="3600" b="1" dirty="0">
              <a:effectLst/>
              <a:latin typeface="Abadi" panose="020B0604020104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endParaRPr lang="en-US" sz="3600" dirty="0">
              <a:effectLst/>
              <a:latin typeface="Abadi" panose="020B0604020104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A70853-22DF-4349-8B3F-CA47D3D33BA0}"/>
              </a:ext>
            </a:extLst>
          </p:cNvPr>
          <p:cNvGrpSpPr>
            <a:grpSpLocks noChangeAspect="1"/>
          </p:cNvGrpSpPr>
          <p:nvPr/>
        </p:nvGrpSpPr>
        <p:grpSpPr>
          <a:xfrm>
            <a:off x="1355342" y="24724692"/>
            <a:ext cx="13051042" cy="5501980"/>
            <a:chOff x="19516" y="25915370"/>
            <a:chExt cx="16642184" cy="7190671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3FE6ED3-5965-4BE7-BDF1-6CBE2DA7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586" y="29061426"/>
              <a:ext cx="2275625" cy="221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FFD9ED5E-5376-4492-96CF-9EE1E5E68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588" y="29154974"/>
              <a:ext cx="2275625" cy="221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CCC47725-B51E-40A5-A6DC-8C97535AD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315" y="29099069"/>
              <a:ext cx="2275625" cy="221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AE4D1D14-A8DE-44D3-84CB-51A8237E2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5791" y="26081331"/>
              <a:ext cx="2275625" cy="221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49E56A9C-5F1F-428D-8600-66AD18AEA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140" y="25997911"/>
              <a:ext cx="2275623" cy="221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6AE62493-A2D9-4EC1-A3C5-2441969BB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2857" l="0" r="94231">
                          <a14:foregroundMark x1="63846" y1="44286" x2="72692" y2="54286"/>
                          <a14:foregroundMark x1="56923" y1="63571" x2="53077" y2="63571"/>
                          <a14:foregroundMark x1="68846" y1="57143" x2="77692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705" y="28939425"/>
              <a:ext cx="2817800" cy="2901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 descr="LAENINN ผ้าขาวบาง ผ้ากรอง แพค 4 ชิ้น | Shopee Thailand">
              <a:extLst>
                <a:ext uri="{FF2B5EF4-FFF2-40B4-BE49-F238E27FC236}">
                  <a16:creationId xmlns:a16="http://schemas.microsoft.com/office/drawing/2014/main" id="{100C1115-9712-4818-B262-8895E1BFF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2471">
                          <a14:foregroundMark x1="92235" y1="44353" x2="92471" y2="48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4" t="22120" r="2017" b="15357"/>
            <a:stretch/>
          </p:blipFill>
          <p:spPr bwMode="auto">
            <a:xfrm>
              <a:off x="9804118" y="26389784"/>
              <a:ext cx="2277287" cy="1594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BF1554A7-DF9C-49F8-8016-84186A5AC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2857" l="0" r="94231">
                          <a14:foregroundMark x1="63846" y1="44286" x2="72692" y2="54286"/>
                          <a14:foregroundMark x1="56923" y1="63571" x2="53077" y2="63571"/>
                          <a14:foregroundMark x1="68846" y1="57143" x2="77692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1569" y="25915370"/>
              <a:ext cx="2719306" cy="2799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รูปภาพ 12">
              <a:extLst>
                <a:ext uri="{FF2B5EF4-FFF2-40B4-BE49-F238E27FC236}">
                  <a16:creationId xmlns:a16="http://schemas.microsoft.com/office/drawing/2014/main" id="{08A1494A-6102-470E-AE56-AF2B56848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59698" y="29543316"/>
              <a:ext cx="1411398" cy="13614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0F297240-404B-4C2C-A394-6CFDE7FAD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89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923" y="29267992"/>
              <a:ext cx="1734408" cy="187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9F8F518-4B40-464E-A6EF-772370E5EAA5}"/>
                </a:ext>
              </a:extLst>
            </p:cNvPr>
            <p:cNvGrpSpPr/>
            <p:nvPr/>
          </p:nvGrpSpPr>
          <p:grpSpPr>
            <a:xfrm>
              <a:off x="12429398" y="29348552"/>
              <a:ext cx="1469558" cy="1636754"/>
              <a:chOff x="2133904" y="1135464"/>
              <a:chExt cx="3874381" cy="3874381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B8706C6-6EEE-4F84-BCFD-1D0F4A624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904" y="1135464"/>
                <a:ext cx="3874381" cy="3874381"/>
              </a:xfrm>
              <a:prstGeom prst="rect">
                <a:avLst/>
              </a:prstGeom>
            </p:spPr>
          </p:pic>
          <p:pic>
            <p:nvPicPr>
              <p:cNvPr id="36" name="Picture 13">
                <a:extLst>
                  <a:ext uri="{FF2B5EF4-FFF2-40B4-BE49-F238E27FC236}">
                    <a16:creationId xmlns:a16="http://schemas.microsoft.com/office/drawing/2014/main" id="{4ABFF15A-64F6-4B41-BF35-C9D198EC4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34" t="64412" r="66120" b="21465"/>
              <a:stretch/>
            </p:blipFill>
            <p:spPr bwMode="auto">
              <a:xfrm rot="5400000">
                <a:off x="3871982" y="3142604"/>
                <a:ext cx="461777" cy="1400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7" name="Picture 14">
              <a:extLst>
                <a:ext uri="{FF2B5EF4-FFF2-40B4-BE49-F238E27FC236}">
                  <a16:creationId xmlns:a16="http://schemas.microsoft.com/office/drawing/2014/main" id="{30E3B2CA-9FCF-479A-957C-73FD55023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663" y="26242927"/>
              <a:ext cx="2434041" cy="1816128"/>
            </a:xfrm>
            <a:prstGeom prst="rect">
              <a:avLst/>
            </a:prstGeom>
            <a:noFill/>
            <a:ln w="76200">
              <a:solidFill>
                <a:srgbClr val="FF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Google Shape;4878;p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0A92616-D7BE-4115-9350-649B7054F85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 l="11669" t="8088" r="11661" b="8096"/>
            <a:stretch/>
          </p:blipFill>
          <p:spPr>
            <a:xfrm>
              <a:off x="4211296" y="26832975"/>
              <a:ext cx="744517" cy="610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4878;p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BD8152C-ED6D-4C46-81CA-8933DE92F6B9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 l="11669" t="8088" r="11661" b="8096"/>
            <a:stretch/>
          </p:blipFill>
          <p:spPr>
            <a:xfrm>
              <a:off x="8750863" y="26881688"/>
              <a:ext cx="744517" cy="610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878;p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5EC5827-9383-48D8-AAA2-AE1E195B8037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 l="11669" t="8088" r="11661" b="8096"/>
            <a:stretch/>
          </p:blipFill>
          <p:spPr>
            <a:xfrm>
              <a:off x="12506973" y="26881688"/>
              <a:ext cx="744517" cy="610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878;p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54A8660-0AB5-40BE-8CB7-035BE936622C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 l="11669" t="8088" r="11661" b="8096"/>
            <a:stretch/>
          </p:blipFill>
          <p:spPr>
            <a:xfrm rot="8487089">
              <a:off x="14378748" y="29727269"/>
              <a:ext cx="744517" cy="610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878;p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0F09C3E-9ED3-4A42-A607-B11F4EE2E87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 l="11669" t="8088" r="11661" b="8096"/>
            <a:stretch/>
          </p:blipFill>
          <p:spPr>
            <a:xfrm rot="10800000">
              <a:off x="10947098" y="29918882"/>
              <a:ext cx="744517" cy="610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878;p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D8B3AF7-2086-49A6-B86B-C5979AF327B0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 l="11669" t="8088" r="11661" b="8096"/>
            <a:stretch/>
          </p:blipFill>
          <p:spPr>
            <a:xfrm rot="10800000">
              <a:off x="7258469" y="29908853"/>
              <a:ext cx="744517" cy="610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878;p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8C1E49D-E8CF-4D34-9DAD-FA5C55AEFD8A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 l="11669" t="8088" r="11661" b="8096"/>
            <a:stretch/>
          </p:blipFill>
          <p:spPr>
            <a:xfrm rot="10800000">
              <a:off x="3644084" y="29873557"/>
              <a:ext cx="744517" cy="610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010D614-2D55-42F9-BBA9-F308C2688206}"/>
                </a:ext>
              </a:extLst>
            </p:cNvPr>
            <p:cNvSpPr/>
            <p:nvPr/>
          </p:nvSpPr>
          <p:spPr>
            <a:xfrm>
              <a:off x="13440460" y="28144962"/>
              <a:ext cx="3221240" cy="116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Evaporated of water</a:t>
              </a:r>
              <a:endParaRPr lang="th-TH" sz="2600" dirty="0">
                <a:latin typeface="Abadi" panose="020B0604020104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577B498-9BBF-464B-B951-0F92AC5302A2}"/>
                </a:ext>
              </a:extLst>
            </p:cNvPr>
            <p:cNvSpPr/>
            <p:nvPr/>
          </p:nvSpPr>
          <p:spPr>
            <a:xfrm>
              <a:off x="10853464" y="31738484"/>
              <a:ext cx="5173994" cy="1166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Precipitated by ethanol of  </a:t>
              </a:r>
            </a:p>
            <a:p>
              <a:pPr algn="ctr"/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polysaccharides (24 hours)</a:t>
              </a:r>
              <a:endParaRPr lang="th-TH" sz="2600" dirty="0">
                <a:latin typeface="Abadi" panose="020B0604020104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E709D86-60B7-439C-8384-9A45C5EB3D9F}"/>
                </a:ext>
              </a:extLst>
            </p:cNvPr>
            <p:cNvSpPr/>
            <p:nvPr/>
          </p:nvSpPr>
          <p:spPr>
            <a:xfrm>
              <a:off x="7860362" y="31559531"/>
              <a:ext cx="2992204" cy="116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Evaporated of ethanol</a:t>
              </a:r>
              <a:endParaRPr lang="th-TH" sz="2600" dirty="0">
                <a:latin typeface="Abadi" panose="020B0604020104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8F772D5-3EB2-48B4-82A2-780D793AAC31}"/>
                </a:ext>
              </a:extLst>
            </p:cNvPr>
            <p:cNvSpPr/>
            <p:nvPr/>
          </p:nvSpPr>
          <p:spPr>
            <a:xfrm>
              <a:off x="3796050" y="31416630"/>
              <a:ext cx="4224654" cy="1689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2600" dirty="0">
                  <a:latin typeface="Abadi" panose="020B0604020104020204" pitchFamily="34" charset="0"/>
                  <a:cs typeface="Aharoni" panose="02010803020104030203" pitchFamily="2" charset="-79"/>
                </a:rPr>
                <a:t>Centrifuged at 10,000 rpm </a:t>
              </a:r>
            </a:p>
            <a:p>
              <a:pPr algn="ctr"/>
              <a:r>
                <a:rPr lang="da-DK" sz="2600" dirty="0">
                  <a:latin typeface="Abadi" panose="020B0604020104020204" pitchFamily="34" charset="0"/>
                  <a:cs typeface="Aharoni" panose="02010803020104030203" pitchFamily="2" charset="-79"/>
                </a:rPr>
                <a:t>at 4 °C for 10 mins.</a:t>
              </a:r>
              <a:endParaRPr lang="th-TH" sz="2600" dirty="0">
                <a:latin typeface="Abadi" panose="020B0604020104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964D9A9-581D-4444-BCC8-CFCD81B61B09}"/>
                </a:ext>
              </a:extLst>
            </p:cNvPr>
            <p:cNvSpPr/>
            <p:nvPr/>
          </p:nvSpPr>
          <p:spPr>
            <a:xfrm>
              <a:off x="19516" y="31406819"/>
              <a:ext cx="3776534" cy="116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Dried in a hot air oven at 80 °C.</a:t>
              </a:r>
              <a:endParaRPr lang="th-TH" sz="2600" dirty="0">
                <a:latin typeface="Abadi" panose="020B0604020104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E0440C-F508-4EED-8842-35C744E09B54}"/>
                </a:ext>
              </a:extLst>
            </p:cNvPr>
            <p:cNvSpPr/>
            <p:nvPr/>
          </p:nvSpPr>
          <p:spPr>
            <a:xfrm>
              <a:off x="4414033" y="28128674"/>
              <a:ext cx="4473483" cy="116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Extracted by </a:t>
              </a:r>
              <a:r>
                <a:rPr lang="en-US" sz="2600" dirty="0">
                  <a:effectLst/>
                  <a:latin typeface="Abadi" panose="020B0604020104020204" pitchFamily="34" charset="0"/>
                  <a:ea typeface="Calibri" panose="020F0502020204030204" pitchFamily="34" charset="0"/>
                  <a:cs typeface="Aharoni" panose="02010803020104030203" pitchFamily="2" charset="-79"/>
                </a:rPr>
                <a:t>pressurized hot water</a:t>
              </a:r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6BF5ACE-3110-4D30-B0F9-14A8E6EE765C}"/>
                </a:ext>
              </a:extLst>
            </p:cNvPr>
            <p:cNvSpPr/>
            <p:nvPr/>
          </p:nvSpPr>
          <p:spPr>
            <a:xfrm>
              <a:off x="602614" y="28144962"/>
              <a:ext cx="4008864" cy="1166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10 g of samples </a:t>
              </a:r>
            </a:p>
            <a:p>
              <a:pPr algn="ctr"/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per 300 ml of water.</a:t>
              </a:r>
              <a:endParaRPr lang="th-TH" sz="2600" dirty="0">
                <a:latin typeface="Abadi" panose="020B0604020104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F970E0-B9E3-40F2-9634-67B5C0F38CFF}"/>
                </a:ext>
              </a:extLst>
            </p:cNvPr>
            <p:cNvSpPr/>
            <p:nvPr/>
          </p:nvSpPr>
          <p:spPr>
            <a:xfrm>
              <a:off x="8204389" y="28256504"/>
              <a:ext cx="5476744" cy="116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1</a:t>
              </a:r>
              <a:r>
                <a:rPr lang="en-US" sz="2600" baseline="30000" dirty="0">
                  <a:latin typeface="Abadi" panose="020B0604020104020204" pitchFamily="34" charset="0"/>
                  <a:cs typeface="Aharoni" panose="02010803020104030203" pitchFamily="2" charset="-79"/>
                </a:rPr>
                <a:t>st</a:t>
              </a:r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 filtered by filter cloth and 2</a:t>
              </a:r>
              <a:r>
                <a:rPr lang="en-US" sz="2600" baseline="30000" dirty="0">
                  <a:latin typeface="Abadi" panose="020B0604020104020204" pitchFamily="34" charset="0"/>
                  <a:cs typeface="Aharoni" panose="02010803020104030203" pitchFamily="2" charset="-79"/>
                </a:rPr>
                <a:t>nd</a:t>
              </a:r>
              <a:r>
                <a:rPr lang="en-US" sz="2600" dirty="0">
                  <a:latin typeface="Abadi" panose="020B0604020104020204" pitchFamily="34" charset="0"/>
                  <a:cs typeface="Aharoni" panose="02010803020104030203" pitchFamily="2" charset="-79"/>
                </a:rPr>
                <a:t> by paper filters No.1 </a:t>
              </a:r>
              <a:endParaRPr lang="th-TH" sz="2600" dirty="0">
                <a:latin typeface="Abadi" panose="020B0604020104020204" pitchFamily="34" charset="0"/>
              </a:endParaRPr>
            </a:p>
          </p:txBody>
        </p:sp>
        <p:pic>
          <p:nvPicPr>
            <p:cNvPr id="54" name="รูปภาพ 19" descr="รูปภาพประกอบด้วย ภาชนะ, พลาสติก, เปิด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7073901F-1344-400E-AF5B-243084A7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561976" y="26167596"/>
              <a:ext cx="1863823" cy="1863823"/>
            </a:xfrm>
            <a:prstGeom prst="ellipse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E804848-2F0F-40A5-9259-073D32A2E289}"/>
              </a:ext>
            </a:extLst>
          </p:cNvPr>
          <p:cNvSpPr txBox="1"/>
          <p:nvPr/>
        </p:nvSpPr>
        <p:spPr>
          <a:xfrm>
            <a:off x="1225573" y="23721178"/>
            <a:ext cx="50966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Extraction method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3CBE03-2191-4E0B-A8AC-67FDF699DFBB}"/>
              </a:ext>
            </a:extLst>
          </p:cNvPr>
          <p:cNvGrpSpPr>
            <a:grpSpLocks noChangeAspect="1"/>
          </p:cNvGrpSpPr>
          <p:nvPr/>
        </p:nvGrpSpPr>
        <p:grpSpPr>
          <a:xfrm>
            <a:off x="654973" y="30776656"/>
            <a:ext cx="14905579" cy="5027612"/>
            <a:chOff x="0" y="1448334"/>
            <a:chExt cx="9367698" cy="3159701"/>
          </a:xfrm>
        </p:grpSpPr>
        <p:pic>
          <p:nvPicPr>
            <p:cNvPr id="61" name="รูปภาพ 6">
              <a:extLst>
                <a:ext uri="{FF2B5EF4-FFF2-40B4-BE49-F238E27FC236}">
                  <a16:creationId xmlns:a16="http://schemas.microsoft.com/office/drawing/2014/main" id="{FB7CBDB7-2C11-42DF-A195-A011BB62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67730" y="1448334"/>
              <a:ext cx="1769907" cy="1328502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</p:pic>
        <p:pic>
          <p:nvPicPr>
            <p:cNvPr id="62" name="รูปภาพ 7">
              <a:extLst>
                <a:ext uri="{FF2B5EF4-FFF2-40B4-BE49-F238E27FC236}">
                  <a16:creationId xmlns:a16="http://schemas.microsoft.com/office/drawing/2014/main" id="{F2524FD4-CC04-40C9-8C48-653B31C0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260769" y="1448335"/>
              <a:ext cx="1328501" cy="1328501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</p:pic>
        <p:pic>
          <p:nvPicPr>
            <p:cNvPr id="63" name="รูปภาพ 8">
              <a:extLst>
                <a:ext uri="{FF2B5EF4-FFF2-40B4-BE49-F238E27FC236}">
                  <a16:creationId xmlns:a16="http://schemas.microsoft.com/office/drawing/2014/main" id="{6138EAEC-78A5-4098-9336-4DF2688F8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r="1610"/>
            <a:stretch/>
          </p:blipFill>
          <p:spPr>
            <a:xfrm>
              <a:off x="3712400" y="1448335"/>
              <a:ext cx="2171129" cy="132850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</p:pic>
        <p:pic>
          <p:nvPicPr>
            <p:cNvPr id="64" name="รูปภาพ 9">
              <a:extLst>
                <a:ext uri="{FF2B5EF4-FFF2-40B4-BE49-F238E27FC236}">
                  <a16:creationId xmlns:a16="http://schemas.microsoft.com/office/drawing/2014/main" id="{353C3333-4A45-4499-8771-94E6ABC5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006659" y="1448334"/>
              <a:ext cx="1328502" cy="1328502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</p:pic>
        <p:pic>
          <p:nvPicPr>
            <p:cNvPr id="65" name="รูปภาพ 10">
              <a:extLst>
                <a:ext uri="{FF2B5EF4-FFF2-40B4-BE49-F238E27FC236}">
                  <a16:creationId xmlns:a16="http://schemas.microsoft.com/office/drawing/2014/main" id="{AD34B9D3-C8AF-4FD5-9DE0-93C08DCB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458291" y="1448334"/>
              <a:ext cx="1328502" cy="1328502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</p:pic>
        <p:cxnSp>
          <p:nvCxnSpPr>
            <p:cNvPr id="66" name="ตัวเชื่อมต่อตรง 15">
              <a:extLst>
                <a:ext uri="{FF2B5EF4-FFF2-40B4-BE49-F238E27FC236}">
                  <a16:creationId xmlns:a16="http://schemas.microsoft.com/office/drawing/2014/main" id="{36D736E4-5BA6-41C9-9CDB-6839F4AF7504}"/>
                </a:ext>
              </a:extLst>
            </p:cNvPr>
            <p:cNvCxnSpPr/>
            <p:nvPr/>
          </p:nvCxnSpPr>
          <p:spPr>
            <a:xfrm>
              <a:off x="0" y="2973314"/>
              <a:ext cx="9144000" cy="0"/>
            </a:xfrm>
            <a:prstGeom prst="line">
              <a:avLst/>
            </a:prstGeom>
            <a:ln w="38100">
              <a:solidFill>
                <a:srgbClr val="F8BB6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16">
              <a:extLst>
                <a:ext uri="{FF2B5EF4-FFF2-40B4-BE49-F238E27FC236}">
                  <a16:creationId xmlns:a16="http://schemas.microsoft.com/office/drawing/2014/main" id="{15EE8183-29C9-44BD-94BB-0C27F1025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8737" y="2973315"/>
              <a:ext cx="0" cy="496560"/>
            </a:xfrm>
            <a:prstGeom prst="line">
              <a:avLst/>
            </a:prstGeom>
            <a:ln w="38100">
              <a:solidFill>
                <a:srgbClr val="00526C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17">
              <a:extLst>
                <a:ext uri="{FF2B5EF4-FFF2-40B4-BE49-F238E27FC236}">
                  <a16:creationId xmlns:a16="http://schemas.microsoft.com/office/drawing/2014/main" id="{4B350B7C-E5A2-45E3-AA01-E9A405FDF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806" y="2973314"/>
              <a:ext cx="0" cy="496560"/>
            </a:xfrm>
            <a:prstGeom prst="line">
              <a:avLst/>
            </a:prstGeom>
            <a:ln w="38100">
              <a:solidFill>
                <a:srgbClr val="00526C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18">
              <a:extLst>
                <a:ext uri="{FF2B5EF4-FFF2-40B4-BE49-F238E27FC236}">
                  <a16:creationId xmlns:a16="http://schemas.microsoft.com/office/drawing/2014/main" id="{E57ABBA9-E8B2-40FA-B6DF-D8042DEA03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8183" y="2973314"/>
              <a:ext cx="0" cy="496560"/>
            </a:xfrm>
            <a:prstGeom prst="line">
              <a:avLst/>
            </a:prstGeom>
            <a:ln w="38100">
              <a:solidFill>
                <a:srgbClr val="00526C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19">
              <a:extLst>
                <a:ext uri="{FF2B5EF4-FFF2-40B4-BE49-F238E27FC236}">
                  <a16:creationId xmlns:a16="http://schemas.microsoft.com/office/drawing/2014/main" id="{5E7E778D-D885-4ADD-9862-C1AE7BDC8B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2202" y="2973314"/>
              <a:ext cx="0" cy="496560"/>
            </a:xfrm>
            <a:prstGeom prst="line">
              <a:avLst/>
            </a:prstGeom>
            <a:ln w="38100">
              <a:solidFill>
                <a:srgbClr val="00526C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20">
              <a:extLst>
                <a:ext uri="{FF2B5EF4-FFF2-40B4-BE49-F238E27FC236}">
                  <a16:creationId xmlns:a16="http://schemas.microsoft.com/office/drawing/2014/main" id="{4D1DAED5-AD04-4514-BF0D-4CAEE63BE5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345" y="2973314"/>
              <a:ext cx="0" cy="496560"/>
            </a:xfrm>
            <a:prstGeom prst="line">
              <a:avLst/>
            </a:prstGeom>
            <a:ln w="38100">
              <a:solidFill>
                <a:srgbClr val="00526C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16">
              <a:extLst>
                <a:ext uri="{FF2B5EF4-FFF2-40B4-BE49-F238E27FC236}">
                  <a16:creationId xmlns:a16="http://schemas.microsoft.com/office/drawing/2014/main" id="{529106F3-AF16-456B-A718-2FD093479398}"/>
                </a:ext>
              </a:extLst>
            </p:cNvPr>
            <p:cNvSpPr/>
            <p:nvPr/>
          </p:nvSpPr>
          <p:spPr>
            <a:xfrm>
              <a:off x="151883" y="3505495"/>
              <a:ext cx="1844092" cy="1102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atin typeface="Abadi" panose="020B0604020104020204" pitchFamily="34" charset="0"/>
                </a:rPr>
                <a:t>Dried mushrooms samples</a:t>
              </a:r>
              <a:endParaRPr lang="th-TH" sz="3600" dirty="0">
                <a:latin typeface="Abadi" panose="020B0604020104020204" pitchFamily="34" charset="0"/>
              </a:endParaRPr>
            </a:p>
          </p:txBody>
        </p:sp>
        <p:sp>
          <p:nvSpPr>
            <p:cNvPr id="73" name="Rectangle 16">
              <a:extLst>
                <a:ext uri="{FF2B5EF4-FFF2-40B4-BE49-F238E27FC236}">
                  <a16:creationId xmlns:a16="http://schemas.microsoft.com/office/drawing/2014/main" id="{955307AE-30A7-4668-95F6-AC01BF3E900D}"/>
                </a:ext>
              </a:extLst>
            </p:cNvPr>
            <p:cNvSpPr/>
            <p:nvPr/>
          </p:nvSpPr>
          <p:spPr>
            <a:xfrm>
              <a:off x="2137637" y="3505495"/>
              <a:ext cx="1350710" cy="754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atin typeface="Abadi" panose="020B0604020104020204" pitchFamily="34" charset="0"/>
                </a:rPr>
                <a:t>Extracted Solution</a:t>
              </a:r>
              <a:endParaRPr lang="th-TH" sz="3600" dirty="0">
                <a:latin typeface="Abadi" panose="020B0604020104020204" pitchFamily="34" charset="0"/>
              </a:endParaRPr>
            </a:p>
          </p:txBody>
        </p:sp>
        <p:sp>
          <p:nvSpPr>
            <p:cNvPr id="74" name="Rectangle 16">
              <a:extLst>
                <a:ext uri="{FF2B5EF4-FFF2-40B4-BE49-F238E27FC236}">
                  <a16:creationId xmlns:a16="http://schemas.microsoft.com/office/drawing/2014/main" id="{3E5BE697-CE95-451C-85E6-96C259F53F7B}"/>
                </a:ext>
              </a:extLst>
            </p:cNvPr>
            <p:cNvSpPr/>
            <p:nvPr/>
          </p:nvSpPr>
          <p:spPr>
            <a:xfrm>
              <a:off x="3650032" y="3505495"/>
              <a:ext cx="2097417" cy="1102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atin typeface="Abadi" panose="020B0604020104020204" pitchFamily="34" charset="0"/>
                </a:rPr>
                <a:t>Polysaccharides precipitation with ethanol</a:t>
              </a:r>
              <a:endParaRPr lang="th-TH" sz="3600" dirty="0">
                <a:latin typeface="Abadi" panose="020B0604020104020204" pitchFamily="34" charset="0"/>
              </a:endParaRPr>
            </a:p>
          </p:txBody>
        </p:sp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3161E902-4280-45A3-BE58-FAD7E4D467A9}"/>
                </a:ext>
              </a:extLst>
            </p:cNvPr>
            <p:cNvSpPr/>
            <p:nvPr/>
          </p:nvSpPr>
          <p:spPr>
            <a:xfrm>
              <a:off x="5638683" y="3477102"/>
              <a:ext cx="1978867" cy="1102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3600" dirty="0">
                  <a:latin typeface="Abadi" panose="020B0604020104020204" pitchFamily="34" charset="0"/>
                </a:rPr>
                <a:t>Centrifuged</a:t>
              </a:r>
            </a:p>
            <a:p>
              <a:pPr algn="ctr"/>
              <a:r>
                <a:rPr lang="da-DK" sz="3600" dirty="0">
                  <a:latin typeface="Abadi" panose="020B0604020104020204" pitchFamily="34" charset="0"/>
                </a:rPr>
                <a:t>at </a:t>
              </a:r>
            </a:p>
            <a:p>
              <a:pPr algn="ctr"/>
              <a:r>
                <a:rPr lang="da-DK" sz="3600" dirty="0">
                  <a:latin typeface="Abadi" panose="020B0604020104020204" pitchFamily="34" charset="0"/>
                </a:rPr>
                <a:t>10,000 rpm</a:t>
              </a:r>
            </a:p>
          </p:txBody>
        </p:sp>
        <p:sp>
          <p:nvSpPr>
            <p:cNvPr id="76" name="Rectangle 16">
              <a:extLst>
                <a:ext uri="{FF2B5EF4-FFF2-40B4-BE49-F238E27FC236}">
                  <a16:creationId xmlns:a16="http://schemas.microsoft.com/office/drawing/2014/main" id="{FD42C582-C64A-4C2E-BB6A-37774C0C3F5C}"/>
                </a:ext>
              </a:extLst>
            </p:cNvPr>
            <p:cNvSpPr/>
            <p:nvPr/>
          </p:nvSpPr>
          <p:spPr>
            <a:xfrm>
              <a:off x="7369694" y="3572037"/>
              <a:ext cx="1998004" cy="754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3600" dirty="0">
                  <a:latin typeface="Abadi" panose="020B0604020104020204" pitchFamily="34" charset="0"/>
                </a:rPr>
                <a:t>Polysaccharide sediments</a:t>
              </a:r>
              <a:endParaRPr lang="th-TH" sz="3600" dirty="0">
                <a:latin typeface="Abadi" panose="020B0604020104020204" pitchFamily="34" charset="0"/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7D9E8A7D-5EE3-48BE-9477-18073FCA580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157" y="35849447"/>
            <a:ext cx="14110059" cy="1880771"/>
          </a:xfrm>
          <a:prstGeom prst="rect">
            <a:avLst/>
          </a:prstGeom>
          <a:ln>
            <a:noFill/>
          </a:ln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2032ACB-21E6-4023-B41E-2F6788AA69EF}"/>
              </a:ext>
            </a:extLst>
          </p:cNvPr>
          <p:cNvSpPr txBox="1"/>
          <p:nvPr/>
        </p:nvSpPr>
        <p:spPr>
          <a:xfrm>
            <a:off x="15850052" y="4487303"/>
            <a:ext cx="14253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Results and Discussion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7F44B78-F0A1-44F3-B7D0-A46C8ECDFCF4}"/>
              </a:ext>
            </a:extLst>
          </p:cNvPr>
          <p:cNvGrpSpPr/>
          <p:nvPr/>
        </p:nvGrpSpPr>
        <p:grpSpPr>
          <a:xfrm>
            <a:off x="15929346" y="5620622"/>
            <a:ext cx="13967523" cy="230125"/>
            <a:chOff x="1405827" y="10487327"/>
            <a:chExt cx="13967523" cy="230125"/>
          </a:xfrm>
        </p:grpSpPr>
        <p:sp>
          <p:nvSpPr>
            <p:cNvPr id="84" name="Rectangle 3">
              <a:extLst>
                <a:ext uri="{FF2B5EF4-FFF2-40B4-BE49-F238E27FC236}">
                  <a16:creationId xmlns:a16="http://schemas.microsoft.com/office/drawing/2014/main" id="{32EE982C-9A60-4EC7-88FC-68583641A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5827" y="10487327"/>
              <a:ext cx="6504952" cy="230125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  <a:gd name="connsiteX0" fmla="*/ 0 w 14268162"/>
                <a:gd name="connsiteY0" fmla="*/ 0 h 1764862"/>
                <a:gd name="connsiteX1" fmla="*/ 13258799 w 14268162"/>
                <a:gd name="connsiteY1" fmla="*/ 0 h 1764862"/>
                <a:gd name="connsiteX2" fmla="*/ 14268162 w 14268162"/>
                <a:gd name="connsiteY2" fmla="*/ 1764862 h 1764862"/>
                <a:gd name="connsiteX3" fmla="*/ 0 w 14268162"/>
                <a:gd name="connsiteY3" fmla="*/ 1632856 h 1764862"/>
                <a:gd name="connsiteX4" fmla="*/ 0 w 14268162"/>
                <a:gd name="connsiteY4" fmla="*/ 0 h 1764862"/>
                <a:gd name="connsiteX0" fmla="*/ 0 w 14288977"/>
                <a:gd name="connsiteY0" fmla="*/ 0 h 1843394"/>
                <a:gd name="connsiteX1" fmla="*/ 13258799 w 14288977"/>
                <a:gd name="connsiteY1" fmla="*/ 0 h 1843394"/>
                <a:gd name="connsiteX2" fmla="*/ 14288977 w 14288977"/>
                <a:gd name="connsiteY2" fmla="*/ 1843394 h 1843394"/>
                <a:gd name="connsiteX3" fmla="*/ 0 w 14288977"/>
                <a:gd name="connsiteY3" fmla="*/ 1632856 h 1843394"/>
                <a:gd name="connsiteX4" fmla="*/ 0 w 14288977"/>
                <a:gd name="connsiteY4" fmla="*/ 0 h 1843394"/>
                <a:gd name="connsiteX0" fmla="*/ 0 w 14264904"/>
                <a:gd name="connsiteY0" fmla="*/ 0 h 1903952"/>
                <a:gd name="connsiteX1" fmla="*/ 13258799 w 14264904"/>
                <a:gd name="connsiteY1" fmla="*/ 0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869269 h 1903952"/>
                <a:gd name="connsiteX4" fmla="*/ 0 w 14264904"/>
                <a:gd name="connsiteY4" fmla="*/ 0 h 190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904" h="1903952">
                  <a:moveTo>
                    <a:pt x="0" y="0"/>
                  </a:moveTo>
                  <a:lnTo>
                    <a:pt x="13371149" y="90825"/>
                  </a:lnTo>
                  <a:lnTo>
                    <a:pt x="14264904" y="1903952"/>
                  </a:lnTo>
                  <a:lnTo>
                    <a:pt x="0" y="1869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3">
              <a:extLst>
                <a:ext uri="{FF2B5EF4-FFF2-40B4-BE49-F238E27FC236}">
                  <a16:creationId xmlns:a16="http://schemas.microsoft.com/office/drawing/2014/main" id="{05E718D7-05F1-46D8-A8EA-EE0B4CB22B8C}"/>
                </a:ext>
              </a:extLst>
            </p:cNvPr>
            <p:cNvSpPr/>
            <p:nvPr/>
          </p:nvSpPr>
          <p:spPr>
            <a:xfrm rot="10800000">
              <a:off x="7605462" y="10493869"/>
              <a:ext cx="7767888" cy="22358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  <a:gd name="connsiteX0" fmla="*/ 0 w 14665773"/>
                <a:gd name="connsiteY0" fmla="*/ 55824 h 1688684"/>
                <a:gd name="connsiteX1" fmla="*/ 13897740 w 14665773"/>
                <a:gd name="connsiteY1" fmla="*/ 0 h 1688684"/>
                <a:gd name="connsiteX2" fmla="*/ 14665773 w 14665773"/>
                <a:gd name="connsiteY2" fmla="*/ 1663267 h 1688684"/>
                <a:gd name="connsiteX3" fmla="*/ 0 w 14665773"/>
                <a:gd name="connsiteY3" fmla="*/ 1688680 h 1688684"/>
                <a:gd name="connsiteX4" fmla="*/ 0 w 14665773"/>
                <a:gd name="connsiteY4" fmla="*/ 55824 h 16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5773" h="1688684">
                  <a:moveTo>
                    <a:pt x="0" y="55824"/>
                  </a:moveTo>
                  <a:lnTo>
                    <a:pt x="13897740" y="0"/>
                  </a:lnTo>
                  <a:lnTo>
                    <a:pt x="14665773" y="1663267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rgbClr val="E35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F36FC65-6C60-42EE-B0EC-E891CE0DBBB2}"/>
              </a:ext>
            </a:extLst>
          </p:cNvPr>
          <p:cNvGrpSpPr/>
          <p:nvPr/>
        </p:nvGrpSpPr>
        <p:grpSpPr>
          <a:xfrm>
            <a:off x="1120077" y="11540293"/>
            <a:ext cx="15274661" cy="214640"/>
            <a:chOff x="1405827" y="10487327"/>
            <a:chExt cx="13967523" cy="230125"/>
          </a:xfrm>
        </p:grpSpPr>
        <p:sp>
          <p:nvSpPr>
            <p:cNvPr id="87" name="Rectangle 3">
              <a:extLst>
                <a:ext uri="{FF2B5EF4-FFF2-40B4-BE49-F238E27FC236}">
                  <a16:creationId xmlns:a16="http://schemas.microsoft.com/office/drawing/2014/main" id="{E3025492-4ABB-4B6E-AE66-BFA42BEC0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5827" y="10487327"/>
              <a:ext cx="6504952" cy="230125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  <a:gd name="connsiteX0" fmla="*/ 0 w 14268162"/>
                <a:gd name="connsiteY0" fmla="*/ 0 h 1764862"/>
                <a:gd name="connsiteX1" fmla="*/ 13258799 w 14268162"/>
                <a:gd name="connsiteY1" fmla="*/ 0 h 1764862"/>
                <a:gd name="connsiteX2" fmla="*/ 14268162 w 14268162"/>
                <a:gd name="connsiteY2" fmla="*/ 1764862 h 1764862"/>
                <a:gd name="connsiteX3" fmla="*/ 0 w 14268162"/>
                <a:gd name="connsiteY3" fmla="*/ 1632856 h 1764862"/>
                <a:gd name="connsiteX4" fmla="*/ 0 w 14268162"/>
                <a:gd name="connsiteY4" fmla="*/ 0 h 1764862"/>
                <a:gd name="connsiteX0" fmla="*/ 0 w 14288977"/>
                <a:gd name="connsiteY0" fmla="*/ 0 h 1843394"/>
                <a:gd name="connsiteX1" fmla="*/ 13258799 w 14288977"/>
                <a:gd name="connsiteY1" fmla="*/ 0 h 1843394"/>
                <a:gd name="connsiteX2" fmla="*/ 14288977 w 14288977"/>
                <a:gd name="connsiteY2" fmla="*/ 1843394 h 1843394"/>
                <a:gd name="connsiteX3" fmla="*/ 0 w 14288977"/>
                <a:gd name="connsiteY3" fmla="*/ 1632856 h 1843394"/>
                <a:gd name="connsiteX4" fmla="*/ 0 w 14288977"/>
                <a:gd name="connsiteY4" fmla="*/ 0 h 1843394"/>
                <a:gd name="connsiteX0" fmla="*/ 0 w 14264904"/>
                <a:gd name="connsiteY0" fmla="*/ 0 h 1903952"/>
                <a:gd name="connsiteX1" fmla="*/ 13258799 w 14264904"/>
                <a:gd name="connsiteY1" fmla="*/ 0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869269 h 1903952"/>
                <a:gd name="connsiteX4" fmla="*/ 0 w 14264904"/>
                <a:gd name="connsiteY4" fmla="*/ 0 h 190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904" h="1903952">
                  <a:moveTo>
                    <a:pt x="0" y="0"/>
                  </a:moveTo>
                  <a:lnTo>
                    <a:pt x="13371149" y="90825"/>
                  </a:lnTo>
                  <a:lnTo>
                    <a:pt x="14264904" y="1903952"/>
                  </a:lnTo>
                  <a:lnTo>
                    <a:pt x="0" y="1869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415FAF6B-6B54-49FA-AE0A-CAC4C0812605}"/>
                </a:ext>
              </a:extLst>
            </p:cNvPr>
            <p:cNvSpPr/>
            <p:nvPr/>
          </p:nvSpPr>
          <p:spPr>
            <a:xfrm rot="10800000">
              <a:off x="7605462" y="10493869"/>
              <a:ext cx="7767888" cy="22358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  <a:gd name="connsiteX0" fmla="*/ 0 w 14665773"/>
                <a:gd name="connsiteY0" fmla="*/ 55824 h 1688684"/>
                <a:gd name="connsiteX1" fmla="*/ 13897740 w 14665773"/>
                <a:gd name="connsiteY1" fmla="*/ 0 h 1688684"/>
                <a:gd name="connsiteX2" fmla="*/ 14665773 w 14665773"/>
                <a:gd name="connsiteY2" fmla="*/ 1663267 h 1688684"/>
                <a:gd name="connsiteX3" fmla="*/ 0 w 14665773"/>
                <a:gd name="connsiteY3" fmla="*/ 1688680 h 1688684"/>
                <a:gd name="connsiteX4" fmla="*/ 0 w 14665773"/>
                <a:gd name="connsiteY4" fmla="*/ 55824 h 16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5773" h="1688684">
                  <a:moveTo>
                    <a:pt x="0" y="55824"/>
                  </a:moveTo>
                  <a:lnTo>
                    <a:pt x="13897740" y="0"/>
                  </a:lnTo>
                  <a:lnTo>
                    <a:pt x="14665773" y="1663267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rgbClr val="E35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BC17E7F-2041-4EE1-B169-8927C28B1173}"/>
              </a:ext>
            </a:extLst>
          </p:cNvPr>
          <p:cNvGrpSpPr/>
          <p:nvPr/>
        </p:nvGrpSpPr>
        <p:grpSpPr>
          <a:xfrm>
            <a:off x="1120077" y="20937530"/>
            <a:ext cx="14887938" cy="223738"/>
            <a:chOff x="1405827" y="10487327"/>
            <a:chExt cx="13967523" cy="230125"/>
          </a:xfrm>
        </p:grpSpPr>
        <p:sp>
          <p:nvSpPr>
            <p:cNvPr id="90" name="Rectangle 3">
              <a:extLst>
                <a:ext uri="{FF2B5EF4-FFF2-40B4-BE49-F238E27FC236}">
                  <a16:creationId xmlns:a16="http://schemas.microsoft.com/office/drawing/2014/main" id="{467CD852-55BB-47AE-904B-B3200F77C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5827" y="10487327"/>
              <a:ext cx="6504952" cy="230125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  <a:gd name="connsiteX0" fmla="*/ 0 w 14268162"/>
                <a:gd name="connsiteY0" fmla="*/ 0 h 1764862"/>
                <a:gd name="connsiteX1" fmla="*/ 13258799 w 14268162"/>
                <a:gd name="connsiteY1" fmla="*/ 0 h 1764862"/>
                <a:gd name="connsiteX2" fmla="*/ 14268162 w 14268162"/>
                <a:gd name="connsiteY2" fmla="*/ 1764862 h 1764862"/>
                <a:gd name="connsiteX3" fmla="*/ 0 w 14268162"/>
                <a:gd name="connsiteY3" fmla="*/ 1632856 h 1764862"/>
                <a:gd name="connsiteX4" fmla="*/ 0 w 14268162"/>
                <a:gd name="connsiteY4" fmla="*/ 0 h 1764862"/>
                <a:gd name="connsiteX0" fmla="*/ 0 w 14288977"/>
                <a:gd name="connsiteY0" fmla="*/ 0 h 1843394"/>
                <a:gd name="connsiteX1" fmla="*/ 13258799 w 14288977"/>
                <a:gd name="connsiteY1" fmla="*/ 0 h 1843394"/>
                <a:gd name="connsiteX2" fmla="*/ 14288977 w 14288977"/>
                <a:gd name="connsiteY2" fmla="*/ 1843394 h 1843394"/>
                <a:gd name="connsiteX3" fmla="*/ 0 w 14288977"/>
                <a:gd name="connsiteY3" fmla="*/ 1632856 h 1843394"/>
                <a:gd name="connsiteX4" fmla="*/ 0 w 14288977"/>
                <a:gd name="connsiteY4" fmla="*/ 0 h 1843394"/>
                <a:gd name="connsiteX0" fmla="*/ 0 w 14264904"/>
                <a:gd name="connsiteY0" fmla="*/ 0 h 1903952"/>
                <a:gd name="connsiteX1" fmla="*/ 13258799 w 14264904"/>
                <a:gd name="connsiteY1" fmla="*/ 0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869269 h 1903952"/>
                <a:gd name="connsiteX4" fmla="*/ 0 w 14264904"/>
                <a:gd name="connsiteY4" fmla="*/ 0 h 190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904" h="1903952">
                  <a:moveTo>
                    <a:pt x="0" y="0"/>
                  </a:moveTo>
                  <a:lnTo>
                    <a:pt x="13371149" y="90825"/>
                  </a:lnTo>
                  <a:lnTo>
                    <a:pt x="14264904" y="1903952"/>
                  </a:lnTo>
                  <a:lnTo>
                    <a:pt x="0" y="1869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3">
              <a:extLst>
                <a:ext uri="{FF2B5EF4-FFF2-40B4-BE49-F238E27FC236}">
                  <a16:creationId xmlns:a16="http://schemas.microsoft.com/office/drawing/2014/main" id="{AD4C94B5-A156-4A44-8552-511AD0BF17CA}"/>
                </a:ext>
              </a:extLst>
            </p:cNvPr>
            <p:cNvSpPr/>
            <p:nvPr/>
          </p:nvSpPr>
          <p:spPr>
            <a:xfrm rot="10800000">
              <a:off x="7605462" y="10493869"/>
              <a:ext cx="7767888" cy="22358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  <a:gd name="connsiteX0" fmla="*/ 0 w 14665773"/>
                <a:gd name="connsiteY0" fmla="*/ 55824 h 1688684"/>
                <a:gd name="connsiteX1" fmla="*/ 13897740 w 14665773"/>
                <a:gd name="connsiteY1" fmla="*/ 0 h 1688684"/>
                <a:gd name="connsiteX2" fmla="*/ 14665773 w 14665773"/>
                <a:gd name="connsiteY2" fmla="*/ 1663267 h 1688684"/>
                <a:gd name="connsiteX3" fmla="*/ 0 w 14665773"/>
                <a:gd name="connsiteY3" fmla="*/ 1688680 h 1688684"/>
                <a:gd name="connsiteX4" fmla="*/ 0 w 14665773"/>
                <a:gd name="connsiteY4" fmla="*/ 55824 h 16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5773" h="1688684">
                  <a:moveTo>
                    <a:pt x="0" y="55824"/>
                  </a:moveTo>
                  <a:lnTo>
                    <a:pt x="13897740" y="0"/>
                  </a:lnTo>
                  <a:lnTo>
                    <a:pt x="14665773" y="1663267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rgbClr val="E35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081A4FE-04E5-4A60-BB82-E1305114B10A}"/>
              </a:ext>
            </a:extLst>
          </p:cNvPr>
          <p:cNvSpPr txBox="1"/>
          <p:nvPr/>
        </p:nvSpPr>
        <p:spPr>
          <a:xfrm>
            <a:off x="15824251" y="5900491"/>
            <a:ext cx="1508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Effect of factors on the extraction yield</a:t>
            </a:r>
          </a:p>
        </p:txBody>
      </p:sp>
      <p:grpSp>
        <p:nvGrpSpPr>
          <p:cNvPr id="95" name="กลุ่ม 1">
            <a:extLst>
              <a:ext uri="{FF2B5EF4-FFF2-40B4-BE49-F238E27FC236}">
                <a16:creationId xmlns:a16="http://schemas.microsoft.com/office/drawing/2014/main" id="{A0A841CE-EF15-4C1B-9D07-491BFED756E1}"/>
              </a:ext>
            </a:extLst>
          </p:cNvPr>
          <p:cNvGrpSpPr>
            <a:grpSpLocks noChangeAspect="1"/>
          </p:cNvGrpSpPr>
          <p:nvPr/>
        </p:nvGrpSpPr>
        <p:grpSpPr>
          <a:xfrm>
            <a:off x="17092061" y="14388142"/>
            <a:ext cx="11111248" cy="10546528"/>
            <a:chOff x="-292092" y="1354340"/>
            <a:chExt cx="5695426" cy="5405960"/>
          </a:xfrm>
        </p:grpSpPr>
        <p:pic>
          <p:nvPicPr>
            <p:cNvPr id="96" name="ตัวแทนเนื้อหา 3">
              <a:extLst>
                <a:ext uri="{FF2B5EF4-FFF2-40B4-BE49-F238E27FC236}">
                  <a16:creationId xmlns:a16="http://schemas.microsoft.com/office/drawing/2014/main" id="{956137B5-2A22-4677-A90F-0AD4F7D8B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/>
            <a:srcRect l="34163" t="9216" r="3449"/>
            <a:stretch/>
          </p:blipFill>
          <p:spPr>
            <a:xfrm>
              <a:off x="-20477" y="1680140"/>
              <a:ext cx="2673093" cy="2520612"/>
            </a:xfrm>
            <a:prstGeom prst="rect">
              <a:avLst/>
            </a:prstGeom>
            <a:noFill/>
            <a:ln w="38100">
              <a:solidFill>
                <a:srgbClr val="90C0FA"/>
              </a:solidFill>
            </a:ln>
          </p:spPr>
        </p:pic>
        <p:pic>
          <p:nvPicPr>
            <p:cNvPr id="97" name="ตัวแทนเนื้อหา 3">
              <a:extLst>
                <a:ext uri="{FF2B5EF4-FFF2-40B4-BE49-F238E27FC236}">
                  <a16:creationId xmlns:a16="http://schemas.microsoft.com/office/drawing/2014/main" id="{25E1675E-1BE3-4C96-90A6-41B93D127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l="33817" t="9216" r="3990"/>
            <a:stretch/>
          </p:blipFill>
          <p:spPr>
            <a:xfrm>
              <a:off x="1367689" y="4339610"/>
              <a:ext cx="2569854" cy="2420690"/>
            </a:xfrm>
            <a:prstGeom prst="rect">
              <a:avLst/>
            </a:prstGeom>
            <a:noFill/>
            <a:ln w="38100">
              <a:solidFill>
                <a:srgbClr val="90C0FA"/>
              </a:solidFill>
            </a:ln>
          </p:spPr>
        </p:pic>
        <p:grpSp>
          <p:nvGrpSpPr>
            <p:cNvPr id="98" name="กลุ่ม 7">
              <a:extLst>
                <a:ext uri="{FF2B5EF4-FFF2-40B4-BE49-F238E27FC236}">
                  <a16:creationId xmlns:a16="http://schemas.microsoft.com/office/drawing/2014/main" id="{DE138035-EE93-452B-852F-6EFB42ADF367}"/>
                </a:ext>
              </a:extLst>
            </p:cNvPr>
            <p:cNvGrpSpPr/>
            <p:nvPr/>
          </p:nvGrpSpPr>
          <p:grpSpPr>
            <a:xfrm>
              <a:off x="1161532" y="4086428"/>
              <a:ext cx="634145" cy="618532"/>
              <a:chOff x="1098620" y="3953752"/>
              <a:chExt cx="634145" cy="618532"/>
            </a:xfrm>
          </p:grpSpPr>
          <p:sp>
            <p:nvSpPr>
              <p:cNvPr id="105" name="Google Shape;304;p27">
                <a:extLst>
                  <a:ext uri="{FF2B5EF4-FFF2-40B4-BE49-F238E27FC236}">
                    <a16:creationId xmlns:a16="http://schemas.microsoft.com/office/drawing/2014/main" id="{F25A12BB-621E-458E-A888-DC67AA921E77}"/>
                  </a:ext>
                </a:extLst>
              </p:cNvPr>
              <p:cNvSpPr/>
              <p:nvPr/>
            </p:nvSpPr>
            <p:spPr>
              <a:xfrm>
                <a:off x="1098620" y="3953752"/>
                <a:ext cx="634145" cy="618532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C0E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8D57BCE-DB79-4599-B2B0-95B6F334E8F2}"/>
                  </a:ext>
                </a:extLst>
              </p:cNvPr>
              <p:cNvSpPr/>
              <p:nvPr/>
            </p:nvSpPr>
            <p:spPr>
              <a:xfrm>
                <a:off x="1319235" y="4121333"/>
                <a:ext cx="192915" cy="27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B</a:t>
                </a:r>
                <a:endParaRPr lang="th-TH" sz="4000" dirty="0">
                  <a:latin typeface="Aharoni" panose="02010803020104030203" pitchFamily="2" charset="-79"/>
                </a:endParaRPr>
              </a:p>
            </p:txBody>
          </p:sp>
        </p:grpSp>
        <p:grpSp>
          <p:nvGrpSpPr>
            <p:cNvPr id="99" name="กลุ่ม 6">
              <a:extLst>
                <a:ext uri="{FF2B5EF4-FFF2-40B4-BE49-F238E27FC236}">
                  <a16:creationId xmlns:a16="http://schemas.microsoft.com/office/drawing/2014/main" id="{08555D24-0423-4484-8601-8ACA2E484B7D}"/>
                </a:ext>
              </a:extLst>
            </p:cNvPr>
            <p:cNvGrpSpPr/>
            <p:nvPr/>
          </p:nvGrpSpPr>
          <p:grpSpPr>
            <a:xfrm>
              <a:off x="-292092" y="1392724"/>
              <a:ext cx="634145" cy="618532"/>
              <a:chOff x="315172" y="1253582"/>
              <a:chExt cx="634145" cy="618532"/>
            </a:xfrm>
          </p:grpSpPr>
          <p:sp>
            <p:nvSpPr>
              <p:cNvPr id="103" name="Google Shape;304;p27">
                <a:extLst>
                  <a:ext uri="{FF2B5EF4-FFF2-40B4-BE49-F238E27FC236}">
                    <a16:creationId xmlns:a16="http://schemas.microsoft.com/office/drawing/2014/main" id="{16CBD61C-7F1D-4FA0-BDA6-3EC420AA84E0}"/>
                  </a:ext>
                </a:extLst>
              </p:cNvPr>
              <p:cNvSpPr/>
              <p:nvPr/>
            </p:nvSpPr>
            <p:spPr>
              <a:xfrm>
                <a:off x="315172" y="1253582"/>
                <a:ext cx="634145" cy="618532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C0E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88568FB-22F1-474C-BDF6-4A91F8B00203}"/>
                  </a:ext>
                </a:extLst>
              </p:cNvPr>
              <p:cNvSpPr/>
              <p:nvPr/>
            </p:nvSpPr>
            <p:spPr>
              <a:xfrm>
                <a:off x="483902" y="1455121"/>
                <a:ext cx="296685" cy="374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A</a:t>
                </a:r>
                <a:endParaRPr lang="th-TH" sz="3600" dirty="0">
                  <a:latin typeface="Aharoni" panose="02010803020104030203" pitchFamily="2" charset="-79"/>
                </a:endParaRPr>
              </a:p>
            </p:txBody>
          </p:sp>
        </p:grpSp>
        <p:sp>
          <p:nvSpPr>
            <p:cNvPr id="100" name="TextBox 2">
              <a:extLst>
                <a:ext uri="{FF2B5EF4-FFF2-40B4-BE49-F238E27FC236}">
                  <a16:creationId xmlns:a16="http://schemas.microsoft.com/office/drawing/2014/main" id="{45D85425-8A2F-4242-A99E-D8B2CA231B17}"/>
                </a:ext>
              </a:extLst>
            </p:cNvPr>
            <p:cNvSpPr txBox="1"/>
            <p:nvPr/>
          </p:nvSpPr>
          <p:spPr>
            <a:xfrm>
              <a:off x="1250361" y="1354340"/>
              <a:ext cx="1277165" cy="26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haroni" panose="02010803020104030203" pitchFamily="2" charset="-79"/>
                  <a:cs typeface="Aharoni" panose="02010803020104030203" pitchFamily="2" charset="-79"/>
                </a:rPr>
                <a:t>At short time</a:t>
              </a:r>
              <a:endParaRPr lang="th-TH" sz="2400" dirty="0">
                <a:latin typeface="Aharoni" panose="02010803020104030203" pitchFamily="2" charset="-79"/>
              </a:endParaRPr>
            </a:p>
          </p:txBody>
        </p:sp>
        <p:sp>
          <p:nvSpPr>
            <p:cNvPr id="101" name="TextBox 2">
              <a:extLst>
                <a:ext uri="{FF2B5EF4-FFF2-40B4-BE49-F238E27FC236}">
                  <a16:creationId xmlns:a16="http://schemas.microsoft.com/office/drawing/2014/main" id="{42AA8F1C-C72D-4979-9A5E-02EF3AA5B5FE}"/>
                </a:ext>
              </a:extLst>
            </p:cNvPr>
            <p:cNvSpPr txBox="1"/>
            <p:nvPr/>
          </p:nvSpPr>
          <p:spPr>
            <a:xfrm>
              <a:off x="3514103" y="1373313"/>
              <a:ext cx="1277165" cy="26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haroni" panose="02010803020104030203" pitchFamily="2" charset="-79"/>
                  <a:cs typeface="Aharoni" panose="02010803020104030203" pitchFamily="2" charset="-79"/>
                </a:rPr>
                <a:t>At long time</a:t>
              </a:r>
              <a:endParaRPr lang="th-TH" sz="2400" dirty="0">
                <a:latin typeface="Aharoni" panose="02010803020104030203" pitchFamily="2" charset="-79"/>
              </a:endParaRPr>
            </a:p>
          </p:txBody>
        </p:sp>
        <p:pic>
          <p:nvPicPr>
            <p:cNvPr id="102" name="ตัวแทนเนื้อหา 3">
              <a:extLst>
                <a:ext uri="{FF2B5EF4-FFF2-40B4-BE49-F238E27FC236}">
                  <a16:creationId xmlns:a16="http://schemas.microsoft.com/office/drawing/2014/main" id="{B5A691D2-4179-4B4D-8581-1A5E65113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/>
            <a:srcRect l="33815" t="9716" r="3042"/>
            <a:stretch/>
          </p:blipFill>
          <p:spPr>
            <a:xfrm>
              <a:off x="2682962" y="1667805"/>
              <a:ext cx="2720372" cy="2532946"/>
            </a:xfrm>
            <a:prstGeom prst="rect">
              <a:avLst/>
            </a:prstGeom>
            <a:noFill/>
            <a:ln w="38100">
              <a:solidFill>
                <a:srgbClr val="90C0FA"/>
              </a:solidFill>
            </a:ln>
          </p:spPr>
        </p:pic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EEE6F58-B6B6-4B4F-8BB5-A6EB2F2E2C70}"/>
              </a:ext>
            </a:extLst>
          </p:cNvPr>
          <p:cNvSpPr txBox="1"/>
          <p:nvPr/>
        </p:nvSpPr>
        <p:spPr>
          <a:xfrm>
            <a:off x="16635318" y="25140176"/>
            <a:ext cx="12682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Fig.1</a:t>
            </a:r>
            <a:r>
              <a:rPr lang="th-TH" sz="2800" dirty="0">
                <a:latin typeface="Abadi" panose="020B0604020104020204" pitchFamily="34" charset="0"/>
              </a:rPr>
              <a:t> </a:t>
            </a:r>
            <a:r>
              <a:rPr lang="en-US" sz="2800" dirty="0">
                <a:latin typeface="Abadi" panose="020B0604020104020204" pitchFamily="34" charset="0"/>
              </a:rPr>
              <a:t>(A) Effect of interaction of temperature and pressure and (B) effect of interaction of pressure and time on </a:t>
            </a:r>
            <a:r>
              <a:rPr lang="en-US" sz="2800" dirty="0">
                <a:latin typeface="Abadi" panose="020B0604020104020204" pitchFamily="34" charset="0"/>
                <a:cs typeface="maaja" panose="02000000000000000000" pitchFamily="2" charset="0"/>
              </a:rPr>
              <a:t>extraction </a:t>
            </a:r>
            <a:r>
              <a:rPr lang="en-US" sz="2800" dirty="0">
                <a:latin typeface="Abadi" panose="020B0604020104020204" pitchFamily="34" charset="0"/>
              </a:rPr>
              <a:t>yield</a:t>
            </a:r>
            <a:endParaRPr lang="th-TH" sz="2800" dirty="0">
              <a:latin typeface="Abadi" panose="020B0604020104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566A25E-B313-4CC5-A804-A98619228063}"/>
              </a:ext>
            </a:extLst>
          </p:cNvPr>
          <p:cNvGrpSpPr>
            <a:grpSpLocks noChangeAspect="1"/>
          </p:cNvGrpSpPr>
          <p:nvPr/>
        </p:nvGrpSpPr>
        <p:grpSpPr>
          <a:xfrm>
            <a:off x="17456685" y="7209805"/>
            <a:ext cx="10907703" cy="7097424"/>
            <a:chOff x="2599040" y="1260683"/>
            <a:chExt cx="3942555" cy="2565340"/>
          </a:xfrm>
        </p:grpSpPr>
        <p:pic>
          <p:nvPicPr>
            <p:cNvPr id="108" name="Picture 3">
              <a:extLst>
                <a:ext uri="{FF2B5EF4-FFF2-40B4-BE49-F238E27FC236}">
                  <a16:creationId xmlns:a16="http://schemas.microsoft.com/office/drawing/2014/main" id="{6114F7D1-0945-4285-919F-B46B9D876C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0" t="22696" r="6216" b="37000"/>
            <a:stretch/>
          </p:blipFill>
          <p:spPr bwMode="auto">
            <a:xfrm>
              <a:off x="2624656" y="1260683"/>
              <a:ext cx="3894688" cy="2304544"/>
            </a:xfrm>
            <a:prstGeom prst="rect">
              <a:avLst/>
            </a:prstGeom>
            <a:noFill/>
            <a:ln w="38100">
              <a:solidFill>
                <a:srgbClr val="8FC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56F24FA-221E-473D-9209-D8B8A30FE5F5}"/>
                </a:ext>
              </a:extLst>
            </p:cNvPr>
            <p:cNvSpPr/>
            <p:nvPr/>
          </p:nvSpPr>
          <p:spPr>
            <a:xfrm>
              <a:off x="2599040" y="1820859"/>
              <a:ext cx="3942555" cy="20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80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678ADDD-4983-4262-9931-37C59209026A}"/>
                </a:ext>
              </a:extLst>
            </p:cNvPr>
            <p:cNvSpPr/>
            <p:nvPr/>
          </p:nvSpPr>
          <p:spPr>
            <a:xfrm>
              <a:off x="2599040" y="2176459"/>
              <a:ext cx="3942555" cy="3482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8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EC1E5E1-892C-4742-8AE0-811263064ACE}"/>
                </a:ext>
              </a:extLst>
            </p:cNvPr>
            <p:cNvSpPr/>
            <p:nvPr/>
          </p:nvSpPr>
          <p:spPr>
            <a:xfrm>
              <a:off x="2599040" y="2683269"/>
              <a:ext cx="3942555" cy="20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800"/>
            </a:p>
          </p:txBody>
        </p:sp>
        <p:sp>
          <p:nvSpPr>
            <p:cNvPr id="113" name="Rectangle 3">
              <a:extLst>
                <a:ext uri="{FF2B5EF4-FFF2-40B4-BE49-F238E27FC236}">
                  <a16:creationId xmlns:a16="http://schemas.microsoft.com/office/drawing/2014/main" id="{7F250EB3-397D-4398-8341-0021ADC12557}"/>
                </a:ext>
              </a:extLst>
            </p:cNvPr>
            <p:cNvSpPr/>
            <p:nvPr/>
          </p:nvSpPr>
          <p:spPr>
            <a:xfrm rot="21561225">
              <a:off x="3690498" y="3636907"/>
              <a:ext cx="2297572" cy="189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badi" panose="020B0604020104020204" pitchFamily="34" charset="0"/>
                  <a:cs typeface="Aharoni" panose="02010803020104030203" pitchFamily="2" charset="-79"/>
                </a:rPr>
                <a:t>Significant Factor: p-value &lt; 0.05</a:t>
              </a:r>
              <a:endParaRPr lang="th-TH" sz="2800" dirty="0">
                <a:solidFill>
                  <a:srgbClr val="FF0000"/>
                </a:solidFill>
                <a:latin typeface="Abadi" panose="020B0604020104020204" pitchFamily="34" charset="0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E75E02E7-F50F-47AF-9D33-287C76273AA2}"/>
              </a:ext>
            </a:extLst>
          </p:cNvPr>
          <p:cNvSpPr txBox="1"/>
          <p:nvPr/>
        </p:nvSpPr>
        <p:spPr>
          <a:xfrm>
            <a:off x="15762742" y="6607050"/>
            <a:ext cx="12682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Table.1 ANOVA table of the effect of reaction condition on the extraction yield</a:t>
            </a:r>
          </a:p>
          <a:p>
            <a:pPr algn="ctr"/>
            <a:r>
              <a:rPr lang="en-US" sz="2800" dirty="0">
                <a:latin typeface="Abadi" panose="020B0604020104020204" pitchFamily="34" charset="0"/>
              </a:rPr>
              <a:t> </a:t>
            </a:r>
            <a:endParaRPr lang="th-TH" sz="2800" dirty="0">
              <a:latin typeface="Abadi" panose="020B0604020104020204" pitchFamily="34" charset="0"/>
            </a:endParaRPr>
          </a:p>
        </p:txBody>
      </p:sp>
      <p:pic>
        <p:nvPicPr>
          <p:cNvPr id="117" name="Picture 2">
            <a:extLst>
              <a:ext uri="{FF2B5EF4-FFF2-40B4-BE49-F238E27FC236}">
                <a16:creationId xmlns:a16="http://schemas.microsoft.com/office/drawing/2014/main" id="{7A29097C-B5DC-4FAA-B3D8-828D7033E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8"/>
          <a:stretch/>
        </p:blipFill>
        <p:spPr bwMode="auto">
          <a:xfrm>
            <a:off x="16420435" y="27231031"/>
            <a:ext cx="7361617" cy="3969518"/>
          </a:xfrm>
          <a:prstGeom prst="rect">
            <a:avLst/>
          </a:prstGeom>
          <a:noFill/>
          <a:ln w="38100">
            <a:solidFill>
              <a:srgbClr val="E47C8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449749E8-346F-4829-B06D-998C4C39DAFB}"/>
              </a:ext>
            </a:extLst>
          </p:cNvPr>
          <p:cNvSpPr txBox="1"/>
          <p:nvPr/>
        </p:nvSpPr>
        <p:spPr>
          <a:xfrm>
            <a:off x="15762742" y="26213140"/>
            <a:ext cx="1508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Optimal condition of the highest yield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F52777E-68E0-4CCD-B919-AE20C61F8A13}"/>
              </a:ext>
            </a:extLst>
          </p:cNvPr>
          <p:cNvGrpSpPr>
            <a:grpSpLocks noChangeAspect="1"/>
          </p:cNvGrpSpPr>
          <p:nvPr/>
        </p:nvGrpSpPr>
        <p:grpSpPr>
          <a:xfrm>
            <a:off x="24262702" y="27231031"/>
            <a:ext cx="5812258" cy="4077140"/>
            <a:chOff x="1050792" y="1821877"/>
            <a:chExt cx="3368602" cy="2362983"/>
          </a:xfrm>
        </p:grpSpPr>
        <p:sp>
          <p:nvSpPr>
            <p:cNvPr id="119" name="TextBox 23">
              <a:extLst>
                <a:ext uri="{FF2B5EF4-FFF2-40B4-BE49-F238E27FC236}">
                  <a16:creationId xmlns:a16="http://schemas.microsoft.com/office/drawing/2014/main" id="{EA6BC0AD-07A8-4C7C-B89D-566F665B0FD0}"/>
                </a:ext>
              </a:extLst>
            </p:cNvPr>
            <p:cNvSpPr txBox="1"/>
            <p:nvPr/>
          </p:nvSpPr>
          <p:spPr>
            <a:xfrm>
              <a:off x="1558325" y="1861491"/>
              <a:ext cx="2861069" cy="232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badi" panose="020B0604020104020204" pitchFamily="34" charset="0"/>
                </a:rPr>
                <a:t>Temperature : 140 °C </a:t>
              </a:r>
            </a:p>
            <a:p>
              <a:endParaRPr lang="en-US" sz="3200" dirty="0">
                <a:latin typeface="Abadi" panose="020B0604020104020204" pitchFamily="34" charset="0"/>
              </a:endParaRPr>
            </a:p>
            <a:p>
              <a:r>
                <a:rPr lang="en-US" sz="2800" dirty="0">
                  <a:latin typeface="Abadi" panose="020B0604020104020204" pitchFamily="34" charset="0"/>
                </a:rPr>
                <a:t>Pressure : 10 bar </a:t>
              </a:r>
            </a:p>
            <a:p>
              <a:endParaRPr lang="en-US" sz="1050" dirty="0">
                <a:latin typeface="Abadi" panose="020B0604020104020204" pitchFamily="34" charset="0"/>
              </a:endParaRPr>
            </a:p>
            <a:p>
              <a:endParaRPr lang="en-US" sz="2800" dirty="0">
                <a:latin typeface="Abadi" panose="020B0604020104020204" pitchFamily="34" charset="0"/>
              </a:endParaRPr>
            </a:p>
            <a:p>
              <a:r>
                <a:rPr lang="en-US" sz="2800" dirty="0">
                  <a:latin typeface="Abadi" panose="020B0604020104020204" pitchFamily="34" charset="0"/>
                </a:rPr>
                <a:t>Time : 26.79 min</a:t>
              </a:r>
            </a:p>
            <a:p>
              <a:endParaRPr lang="en-US" sz="1600" dirty="0">
                <a:latin typeface="Abadi" panose="020B0604020104020204" pitchFamily="34" charset="0"/>
              </a:endParaRPr>
            </a:p>
            <a:p>
              <a:r>
                <a:rPr lang="en-US" sz="2800" b="1" dirty="0">
                  <a:solidFill>
                    <a:srgbClr val="00B050"/>
                  </a:solidFill>
                  <a:latin typeface="Abadi" panose="020B0604020104020204" pitchFamily="34" charset="0"/>
                </a:rPr>
                <a:t>Predicted Yield = 27.3307 %</a:t>
              </a:r>
            </a:p>
            <a:p>
              <a:r>
                <a:rPr lang="en-US" sz="2800" b="1" dirty="0">
                  <a:solidFill>
                    <a:srgbClr val="00B050"/>
                  </a:solidFill>
                  <a:latin typeface="Abadi" panose="020B0604020104020204" pitchFamily="34" charset="0"/>
                </a:rPr>
                <a:t>Actual yield = 31.31±2.55%. </a:t>
              </a:r>
            </a:p>
            <a:p>
              <a:endParaRPr lang="en-US" sz="2800" dirty="0">
                <a:latin typeface="Abadi" panose="020B0604020104020204" pitchFamily="34" charset="0"/>
              </a:endParaRPr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AEFBB6BE-09B8-474C-B96F-C9922FC06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0" b="100000" l="391" r="100000">
                          <a14:foregroundMark x1="35156" y1="13477" x2="18945" y2="25586"/>
                          <a14:foregroundMark x1="26563" y1="20117" x2="38086" y2="34766"/>
                          <a14:foregroundMark x1="28320" y1="28125" x2="35938" y2="38672"/>
                          <a14:foregroundMark x1="21484" y1="28516" x2="14063" y2="51953"/>
                          <a14:foregroundMark x1="14063" y1="34180" x2="4688" y2="53516"/>
                          <a14:foregroundMark x1="7813" y1="55859" x2="25391" y2="80859"/>
                          <a14:foregroundMark x1="14844" y1="62891" x2="33203" y2="83008"/>
                          <a14:foregroundMark x1="17969" y1="79492" x2="33594" y2="89258"/>
                          <a14:foregroundMark x1="31836" y1="88672" x2="45313" y2="94336"/>
                          <a14:foregroundMark x1="3516" y1="44727" x2="13477" y2="22656"/>
                          <a14:foregroundMark x1="24414" y1="15430" x2="40039" y2="8203"/>
                          <a14:foregroundMark x1="51563" y1="7422" x2="69531" y2="11719"/>
                          <a14:foregroundMark x1="74414" y1="15234" x2="83594" y2="19336"/>
                          <a14:foregroundMark x1="84961" y1="20508" x2="90234" y2="255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178" y="1821877"/>
              <a:ext cx="385797" cy="385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1">
              <a:extLst>
                <a:ext uri="{FF2B5EF4-FFF2-40B4-BE49-F238E27FC236}">
                  <a16:creationId xmlns:a16="http://schemas.microsoft.com/office/drawing/2014/main" id="{EB84898A-B3A5-4E1D-8C54-CB5D26278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0" b="100000" l="19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474" y="2330560"/>
              <a:ext cx="457243" cy="457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4" descr="Timer">
              <a:extLst>
                <a:ext uri="{FF2B5EF4-FFF2-40B4-BE49-F238E27FC236}">
                  <a16:creationId xmlns:a16="http://schemas.microsoft.com/office/drawing/2014/main" id="{B34851C3-6661-4C1A-8018-07DA58F14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92" y="2848875"/>
              <a:ext cx="496526" cy="49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วงรี 1">
              <a:extLst>
                <a:ext uri="{FF2B5EF4-FFF2-40B4-BE49-F238E27FC236}">
                  <a16:creationId xmlns:a16="http://schemas.microsoft.com/office/drawing/2014/main" id="{5BFBDA78-23BB-4E7C-AED8-6400C6CE62CB}"/>
                </a:ext>
              </a:extLst>
            </p:cNvPr>
            <p:cNvSpPr/>
            <p:nvPr/>
          </p:nvSpPr>
          <p:spPr>
            <a:xfrm>
              <a:off x="1113176" y="3432238"/>
              <a:ext cx="385797" cy="385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24" name="Picture 2">
              <a:extLst>
                <a:ext uri="{FF2B5EF4-FFF2-40B4-BE49-F238E27FC236}">
                  <a16:creationId xmlns:a16="http://schemas.microsoft.com/office/drawing/2014/main" id="{D3879BA7-6DA2-4BAF-B20C-BE9B68D5E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10000" b="90000" l="10000" r="90000">
                          <a14:backgroundMark x1="29259" y1="69500" x2="29259" y2="69500"/>
                          <a14:backgroundMark x1="31062" y1="67600" x2="31062" y2="66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19" y="3471795"/>
              <a:ext cx="401754" cy="402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4D06953-5B07-454C-AA45-8F5B33AA2068}"/>
              </a:ext>
            </a:extLst>
          </p:cNvPr>
          <p:cNvSpPr txBox="1"/>
          <p:nvPr/>
        </p:nvSpPr>
        <p:spPr>
          <a:xfrm>
            <a:off x="18004083" y="31445418"/>
            <a:ext cx="960260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badi" panose="020B0604020104020204" pitchFamily="34" charset="0"/>
                <a:ea typeface="Calibri" panose="020F0502020204030204" pitchFamily="34" charset="0"/>
              </a:rPr>
              <a:t>Bioactive compounds</a:t>
            </a:r>
          </a:p>
          <a:p>
            <a:r>
              <a:rPr lang="en-US" sz="2800" dirty="0">
                <a:latin typeface="Abadi" panose="020B0604020104020204" pitchFamily="34" charset="0"/>
                <a:ea typeface="Calibri" panose="020F0502020204030204" pitchFamily="34" charset="0"/>
              </a:rPr>
              <a:t>T</a:t>
            </a:r>
            <a:r>
              <a:rPr lang="en-US" sz="28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otal phenolic content: 401±8.24 mg GAE/g dried mushroom</a:t>
            </a:r>
          </a:p>
          <a:p>
            <a:r>
              <a:rPr lang="en-US" sz="2800" dirty="0">
                <a:latin typeface="Abadi" panose="020B0604020104020204" pitchFamily="34" charset="0"/>
              </a:rPr>
              <a:t>Total glucan content: 34.50 ±1.79 g/100 g dried mushroom</a:t>
            </a:r>
          </a:p>
          <a:p>
            <a:r>
              <a:rPr lang="en-US" sz="2800" dirty="0">
                <a:latin typeface="Abadi" panose="020B0604020104020204" pitchFamily="34" charset="0"/>
              </a:rPr>
              <a:t>		</a:t>
            </a:r>
            <a:r>
              <a:rPr lang="en-US" sz="2800" i="1" dirty="0">
                <a:latin typeface="Abadi" panose="020B0604020104020204" pitchFamily="34" charset="0"/>
              </a:rPr>
              <a:t>β</a:t>
            </a:r>
            <a:r>
              <a:rPr lang="en-US" sz="2800" dirty="0">
                <a:latin typeface="Abadi" panose="020B0604020104020204" pitchFamily="34" charset="0"/>
              </a:rPr>
              <a:t>-glucans: 32.47±1.95 mg/100 g</a:t>
            </a:r>
          </a:p>
          <a:p>
            <a:r>
              <a:rPr lang="en-US" sz="2800" dirty="0">
                <a:latin typeface="Abadi" panose="020B0604020104020204" pitchFamily="34" charset="0"/>
              </a:rPr>
              <a:t>		</a:t>
            </a:r>
            <a:r>
              <a:rPr lang="en-US" sz="2800" i="1" dirty="0">
                <a:latin typeface="Abadi" panose="020B0604020104020204" pitchFamily="34" charset="0"/>
                <a:sym typeface="Symbol" panose="05050102010706020507" pitchFamily="18" charset="2"/>
              </a:rPr>
              <a:t></a:t>
            </a:r>
            <a:r>
              <a:rPr lang="en-US" sz="2800" dirty="0">
                <a:latin typeface="Abadi" panose="020B0604020104020204" pitchFamily="34" charset="0"/>
              </a:rPr>
              <a:t>-glucans: 2.04±0.98 mg/100 g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69DCD39-FA37-4B1B-BBAE-DB66F623E688}"/>
              </a:ext>
            </a:extLst>
          </p:cNvPr>
          <p:cNvSpPr txBox="1"/>
          <p:nvPr/>
        </p:nvSpPr>
        <p:spPr>
          <a:xfrm>
            <a:off x="16016368" y="33726454"/>
            <a:ext cx="1508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Conclusions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0B1CD84-66D1-44DF-9E5B-15BFDA0FE2C7}"/>
              </a:ext>
            </a:extLst>
          </p:cNvPr>
          <p:cNvSpPr txBox="1"/>
          <p:nvPr/>
        </p:nvSpPr>
        <p:spPr>
          <a:xfrm>
            <a:off x="16008015" y="34251404"/>
            <a:ext cx="135255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Crude polysaccharides </a:t>
            </a:r>
            <a:r>
              <a:rPr lang="en-US" sz="3600" dirty="0"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of 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grey oyster mushrooms were successfully </a:t>
            </a:r>
            <a:r>
              <a:rPr lang="en-US" sz="3600" dirty="0"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extracted by 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pressurized hot water. The temperature was the main effect on the increasing of extracted yield. The optimum extraction condition was 140 °C, 10 bar, and 26.79 min with a corresponding yield of 31.31±2.55%. Under these conditions, the total phenolic content of crude polysaccharides was 401±8.24 mg GAE/g dry mushroom. In addition, the total glucan content was indicated as 34.50 ±1.79 g/100 g dried mushroom, which separated as 32.47±1.95 mg/100 g of </a:t>
            </a:r>
            <a:r>
              <a:rPr lang="en-US" sz="36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β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-glucans and 2.04±0.98 mg/100 g of </a:t>
            </a:r>
            <a:r>
              <a:rPr lang="en-US" sz="3600" i="1" dirty="0">
                <a:latin typeface="Abadi" panose="020B0604020104020204" pitchFamily="34" charset="0"/>
                <a:sym typeface="Symbol" panose="05050102010706020507" pitchFamily="18" charset="2"/>
              </a:rPr>
              <a:t> 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-glucans. </a:t>
            </a:r>
            <a:r>
              <a:rPr lang="en-US" sz="3600" dirty="0"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endParaRPr lang="en-US" sz="3600" dirty="0">
              <a:effectLst/>
              <a:latin typeface="Abadi" panose="020B0604020104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884F56F-07EB-4B46-9817-116D220A56FC}"/>
              </a:ext>
            </a:extLst>
          </p:cNvPr>
          <p:cNvSpPr txBox="1"/>
          <p:nvPr/>
        </p:nvSpPr>
        <p:spPr>
          <a:xfrm>
            <a:off x="948144" y="37940172"/>
            <a:ext cx="1451509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References</a:t>
            </a:r>
          </a:p>
          <a:p>
            <a:pPr algn="thaiDist"/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1.	Eswaran A, </a:t>
            </a:r>
            <a:r>
              <a:rPr lang="en-US" sz="3200" dirty="0" err="1">
                <a:latin typeface="Abadi" panose="020B0604020104020204" pitchFamily="34" charset="0"/>
                <a:cs typeface="Aharoni" panose="02010803020104030203" pitchFamily="2" charset="-79"/>
              </a:rPr>
              <a:t>Ramabadran</a:t>
            </a:r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 R: Studies on some physiological, cultural and postharvest aspects of oyster mushroom, </a:t>
            </a:r>
            <a:r>
              <a:rPr lang="en-US" sz="3200" dirty="0" err="1">
                <a:latin typeface="Abadi" panose="020B0604020104020204" pitchFamily="34" charset="0"/>
                <a:cs typeface="Aharoni" panose="02010803020104030203" pitchFamily="2" charset="-79"/>
              </a:rPr>
              <a:t>Pleurotus</a:t>
            </a:r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badi" panose="020B0604020104020204" pitchFamily="34" charset="0"/>
                <a:cs typeface="Aharoni" panose="02010803020104030203" pitchFamily="2" charset="-79"/>
              </a:rPr>
              <a:t>eous</a:t>
            </a:r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 (Berk.) </a:t>
            </a:r>
            <a:r>
              <a:rPr lang="en-US" sz="3200" dirty="0" err="1">
                <a:latin typeface="Abadi" panose="020B0604020104020204" pitchFamily="34" charset="0"/>
                <a:cs typeface="Aharoni" panose="02010803020104030203" pitchFamily="2" charset="-79"/>
              </a:rPr>
              <a:t>sacc</a:t>
            </a:r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. 2000.</a:t>
            </a:r>
          </a:p>
          <a:p>
            <a:pPr algn="thaiDist"/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2.	Ahmad A, Anjum FM, Zahoor T, Nawaz H, Dilshad SMR: Beta Glucan: A Valuable Functional Ingredient in Foods. Critical Reviews in Food Science and Nutrition 2012, 52(3):201-212.</a:t>
            </a:r>
          </a:p>
          <a:p>
            <a:pPr algn="thaiDist"/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3.	Teo CC, Tan SN, Yong JWH, Hew CS, Ong ES: Pressurized hot water extraction (PHWE). Journal of Chromatography A 2010, 1217(16):2484-2494.</a:t>
            </a: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0968B0F-F61E-45DC-8E1F-DFAF26A8BBC1}"/>
              </a:ext>
            </a:extLst>
          </p:cNvPr>
          <p:cNvGrpSpPr>
            <a:grpSpLocks noChangeAspect="1"/>
          </p:cNvGrpSpPr>
          <p:nvPr/>
        </p:nvGrpSpPr>
        <p:grpSpPr>
          <a:xfrm>
            <a:off x="285751" y="42345620"/>
            <a:ext cx="29611118" cy="265925"/>
            <a:chOff x="0" y="3918858"/>
            <a:chExt cx="30175201" cy="505893"/>
          </a:xfrm>
        </p:grpSpPr>
        <p:sp>
          <p:nvSpPr>
            <p:cNvPr id="135" name="Rectangle 3">
              <a:extLst>
                <a:ext uri="{FF2B5EF4-FFF2-40B4-BE49-F238E27FC236}">
                  <a16:creationId xmlns:a16="http://schemas.microsoft.com/office/drawing/2014/main" id="{DFB27E59-B97F-47F7-A085-6BC154B552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3918858"/>
              <a:ext cx="9352548" cy="50589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052" h="1686330">
                  <a:moveTo>
                    <a:pt x="0" y="0"/>
                  </a:moveTo>
                  <a:lnTo>
                    <a:pt x="13258799" y="0"/>
                  </a:lnTo>
                  <a:lnTo>
                    <a:pt x="14393052" y="1686330"/>
                  </a:lnTo>
                  <a:lnTo>
                    <a:pt x="0" y="1632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3">
              <a:extLst>
                <a:ext uri="{FF2B5EF4-FFF2-40B4-BE49-F238E27FC236}">
                  <a16:creationId xmlns:a16="http://schemas.microsoft.com/office/drawing/2014/main" id="{91D8EFBC-D23C-4EBE-BF48-9C386EF6B4B1}"/>
                </a:ext>
              </a:extLst>
            </p:cNvPr>
            <p:cNvSpPr/>
            <p:nvPr/>
          </p:nvSpPr>
          <p:spPr>
            <a:xfrm rot="10800000">
              <a:off x="8855241" y="3923436"/>
              <a:ext cx="21319960" cy="50131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2436" h="1744508">
                  <a:moveTo>
                    <a:pt x="0" y="55824"/>
                  </a:moveTo>
                  <a:lnTo>
                    <a:pt x="13897740" y="0"/>
                  </a:lnTo>
                  <a:lnTo>
                    <a:pt x="14392436" y="1744508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rgbClr val="E35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F4D108-B507-4A43-BDB8-4A1744024CB1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6872" r="85499" b="64052"/>
          <a:stretch/>
        </p:blipFill>
        <p:spPr>
          <a:xfrm>
            <a:off x="285751" y="611673"/>
            <a:ext cx="2858982" cy="2877094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AE1A5FFC-D158-43D2-8311-78A1D64DB1AF}"/>
              </a:ext>
            </a:extLst>
          </p:cNvPr>
          <p:cNvSpPr txBox="1"/>
          <p:nvPr/>
        </p:nvSpPr>
        <p:spPr>
          <a:xfrm>
            <a:off x="16008015" y="39813252"/>
            <a:ext cx="138888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Acknowledgements</a:t>
            </a:r>
          </a:p>
          <a:p>
            <a:pPr algn="just"/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This work was supported by School of Food Industry, King Mongkut’s Institute of Technology Ladkrabang (Grant number 2564-02-07-004)</a:t>
            </a:r>
            <a:r>
              <a:rPr lang="th-TH" sz="3200" dirty="0">
                <a:latin typeface="Abadi" panose="020B0604020104020204" pitchFamily="34" charset="0"/>
                <a:cs typeface="Aharoni" panose="02010803020104030203" pitchFamily="2" charset="-79"/>
              </a:rPr>
              <a:t>. </a:t>
            </a:r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The</a:t>
            </a:r>
            <a:r>
              <a:rPr lang="th-TH" sz="3200" dirty="0"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lab equipment was facilitated by Future food lab of food </a:t>
            </a:r>
            <a:r>
              <a:rPr lang="en-US" sz="3200" dirty="0" err="1">
                <a:latin typeface="Abadi" panose="020B0604020104020204" pitchFamily="34" charset="0"/>
                <a:cs typeface="Aharoni" panose="02010803020104030203" pitchFamily="2" charset="-79"/>
              </a:rPr>
              <a:t>innopolis</a:t>
            </a:r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 at King Mongkut’s Institute of Technology Ladkrabang</a:t>
            </a:r>
            <a:endParaRPr lang="en-US" sz="3200" dirty="0">
              <a:highlight>
                <a:srgbClr val="FFFF00"/>
              </a:highligh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919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B9F93C80907419B1F593639545B7A" ma:contentTypeVersion="4" ma:contentTypeDescription="Create a new document." ma:contentTypeScope="" ma:versionID="a4504f622eda2de52596bf6da5bec5bc">
  <xsd:schema xmlns:xsd="http://www.w3.org/2001/XMLSchema" xmlns:xs="http://www.w3.org/2001/XMLSchema" xmlns:p="http://schemas.microsoft.com/office/2006/metadata/properties" xmlns:ns3="6e09648f-3d5f-4e1f-af24-bbaf48871369" targetNamespace="http://schemas.microsoft.com/office/2006/metadata/properties" ma:root="true" ma:fieldsID="7415f940b3f87d30a38901eaa353f2e3" ns3:_="">
    <xsd:import namespace="6e09648f-3d5f-4e1f-af24-bbaf488713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9648f-3d5f-4e1f-af24-bbaf48871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5B0E8-A452-415C-A92C-3BA6594655CB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e09648f-3d5f-4e1f-af24-bbaf4887136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74B8D5-E997-49E0-8AD0-68C54B081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40096-B1E9-4CE6-9298-5CA52D550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9648f-3d5f-4e1f-af24-bbaf48871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864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Abadi</vt:lpstr>
      <vt:lpstr>Aharoni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winatta sakdasri</dc:creator>
  <cp:lastModifiedBy>winatta sakdasri</cp:lastModifiedBy>
  <cp:revision>12</cp:revision>
  <dcterms:created xsi:type="dcterms:W3CDTF">2021-07-31T12:51:39Z</dcterms:created>
  <dcterms:modified xsi:type="dcterms:W3CDTF">2021-09-09T08:12:50Z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0x0101007E5B9F93C80907419B1F593639545B7A</vt:lpwstr>
  </property>
</Properties>
</file>