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19"/>
  </p:notesMasterIdLst>
  <p:sldIdLst>
    <p:sldId id="256" r:id="rId2"/>
    <p:sldId id="257" r:id="rId3"/>
    <p:sldId id="258" r:id="rId4"/>
    <p:sldId id="275" r:id="rId5"/>
    <p:sldId id="277" r:id="rId6"/>
    <p:sldId id="279" r:id="rId7"/>
    <p:sldId id="274" r:id="rId8"/>
    <p:sldId id="278" r:id="rId9"/>
    <p:sldId id="281" r:id="rId10"/>
    <p:sldId id="282" r:id="rId11"/>
    <p:sldId id="280" r:id="rId12"/>
    <p:sldId id="283" r:id="rId13"/>
    <p:sldId id="284" r:id="rId14"/>
    <p:sldId id="285" r:id="rId15"/>
    <p:sldId id="268"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D6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52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CCEDB-A42A-4C40-9BE0-D2A6BBB9E574}" type="doc">
      <dgm:prSet loTypeId="urn:microsoft.com/office/officeart/2005/8/layout/vList3" loCatId="list" qsTypeId="urn:microsoft.com/office/officeart/2005/8/quickstyle/simple1" qsCatId="simple" csTypeId="urn:microsoft.com/office/officeart/2005/8/colors/accent1_2" csCatId="accent1" phldr="1"/>
      <dgm:spPr/>
    </dgm:pt>
    <dgm:pt modelId="{BA8264BC-1FEC-447A-A28D-2F3A20F8F3BF}">
      <dgm:prSet phldrT="[Text]" custT="1"/>
      <dgm:spPr>
        <a:solidFill>
          <a:srgbClr val="002060"/>
        </a:solidFill>
      </dgm:spPr>
      <dgm:t>
        <a:bodyPr/>
        <a:lstStyle/>
        <a:p>
          <a:r>
            <a:rPr lang="en-IN" sz="3300" dirty="0" smtClean="0">
              <a:latin typeface="Times New Roman" pitchFamily="18" charset="0"/>
              <a:cs typeface="Times New Roman" pitchFamily="18" charset="0"/>
            </a:rPr>
            <a:t>      </a:t>
          </a:r>
          <a:r>
            <a:rPr lang="en-IN" sz="3600" b="1" dirty="0" smtClean="0">
              <a:solidFill>
                <a:srgbClr val="FFFF00"/>
              </a:solidFill>
              <a:latin typeface="Times New Roman" pitchFamily="18" charset="0"/>
              <a:cs typeface="Times New Roman" pitchFamily="18" charset="0"/>
            </a:rPr>
            <a:t>Is a blood disorder .... critical public health problem in India</a:t>
          </a:r>
          <a:endParaRPr lang="en-IN" sz="3600" b="1" dirty="0">
            <a:solidFill>
              <a:srgbClr val="FFFF00"/>
            </a:solidFill>
            <a:latin typeface="Times New Roman" pitchFamily="18" charset="0"/>
            <a:cs typeface="Times New Roman" pitchFamily="18" charset="0"/>
          </a:endParaRPr>
        </a:p>
      </dgm:t>
    </dgm:pt>
    <dgm:pt modelId="{EE05E7CA-2C59-44A8-87DF-792A1D4F9825}" type="parTrans" cxnId="{EDBE89B4-6A51-4C0A-8B5E-8354E7C11277}">
      <dgm:prSet/>
      <dgm:spPr/>
      <dgm:t>
        <a:bodyPr/>
        <a:lstStyle/>
        <a:p>
          <a:endParaRPr lang="en-IN"/>
        </a:p>
      </dgm:t>
    </dgm:pt>
    <dgm:pt modelId="{5561DC6A-65C5-46F9-AD65-866A2D8A09BF}" type="sibTrans" cxnId="{EDBE89B4-6A51-4C0A-8B5E-8354E7C11277}">
      <dgm:prSet/>
      <dgm:spPr/>
      <dgm:t>
        <a:bodyPr/>
        <a:lstStyle/>
        <a:p>
          <a:endParaRPr lang="en-IN"/>
        </a:p>
      </dgm:t>
    </dgm:pt>
    <dgm:pt modelId="{DE77BBBA-A7ED-4A6B-95C5-A94BDD7D65D1}">
      <dgm:prSet phldrT="[Text]" custT="1"/>
      <dgm:spPr>
        <a:solidFill>
          <a:srgbClr val="002060"/>
        </a:solidFill>
      </dgm:spPr>
      <dgm:t>
        <a:bodyPr/>
        <a:lstStyle/>
        <a:p>
          <a:r>
            <a:rPr lang="en-IN" sz="3400" b="1" dirty="0" smtClean="0">
              <a:solidFill>
                <a:srgbClr val="FF0000"/>
              </a:solidFill>
              <a:latin typeface="Times New Roman" pitchFamily="18" charset="0"/>
              <a:cs typeface="Times New Roman" pitchFamily="18" charset="0"/>
            </a:rPr>
            <a:t>        </a:t>
          </a:r>
          <a:r>
            <a:rPr lang="en-IN" sz="3600" b="1" dirty="0" smtClean="0">
              <a:solidFill>
                <a:srgbClr val="FFFF00"/>
              </a:solidFill>
              <a:latin typeface="Times New Roman" pitchFamily="18" charset="0"/>
              <a:cs typeface="Times New Roman" pitchFamily="18" charset="0"/>
            </a:rPr>
            <a:t>Reduced level of </a:t>
          </a:r>
          <a:r>
            <a:rPr lang="en-IN" sz="3600" b="1" dirty="0" err="1" smtClean="0">
              <a:solidFill>
                <a:srgbClr val="FFFF00"/>
              </a:solidFill>
              <a:latin typeface="Times New Roman" pitchFamily="18" charset="0"/>
              <a:cs typeface="Times New Roman" pitchFamily="18" charset="0"/>
            </a:rPr>
            <a:t>hemoglobin</a:t>
          </a:r>
          <a:r>
            <a:rPr lang="en-IN" sz="3600" b="1" dirty="0" smtClean="0">
              <a:solidFill>
                <a:srgbClr val="FFFF00"/>
              </a:solidFill>
              <a:latin typeface="Times New Roman" pitchFamily="18" charset="0"/>
              <a:cs typeface="Times New Roman" pitchFamily="18" charset="0"/>
            </a:rPr>
            <a:t> in the blood</a:t>
          </a:r>
          <a:endParaRPr lang="en-IN" sz="3600" b="1" dirty="0">
            <a:solidFill>
              <a:srgbClr val="FFFF00"/>
            </a:solidFill>
            <a:latin typeface="Times New Roman" pitchFamily="18" charset="0"/>
            <a:cs typeface="Times New Roman" pitchFamily="18" charset="0"/>
          </a:endParaRPr>
        </a:p>
      </dgm:t>
    </dgm:pt>
    <dgm:pt modelId="{CB2FE036-9939-4903-9946-0F4CF581F898}" type="parTrans" cxnId="{A93CF176-C4A0-4401-90A8-F4AA1F5D075C}">
      <dgm:prSet/>
      <dgm:spPr/>
      <dgm:t>
        <a:bodyPr/>
        <a:lstStyle/>
        <a:p>
          <a:endParaRPr lang="en-IN"/>
        </a:p>
      </dgm:t>
    </dgm:pt>
    <dgm:pt modelId="{31AA3922-A6B3-4010-BD97-826967549715}" type="sibTrans" cxnId="{A93CF176-C4A0-4401-90A8-F4AA1F5D075C}">
      <dgm:prSet/>
      <dgm:spPr/>
      <dgm:t>
        <a:bodyPr/>
        <a:lstStyle/>
        <a:p>
          <a:endParaRPr lang="en-IN"/>
        </a:p>
      </dgm:t>
    </dgm:pt>
    <dgm:pt modelId="{00848D02-DAEB-46BF-97BF-F68449CE1AD3}">
      <dgm:prSet phldrT="[Text]" custT="1"/>
      <dgm:spPr>
        <a:solidFill>
          <a:srgbClr val="002060"/>
        </a:solidFill>
      </dgm:spPr>
      <dgm:t>
        <a:bodyPr/>
        <a:lstStyle/>
        <a:p>
          <a:pPr>
            <a:lnSpc>
              <a:spcPct val="100000"/>
            </a:lnSpc>
          </a:pPr>
          <a:r>
            <a:rPr lang="en-IN" sz="3500" dirty="0" smtClean="0">
              <a:latin typeface="Times New Roman" pitchFamily="18" charset="0"/>
              <a:cs typeface="Times New Roman" pitchFamily="18" charset="0"/>
            </a:rPr>
            <a:t>     </a:t>
          </a:r>
          <a:r>
            <a:rPr lang="en-IN" sz="3200" b="1" dirty="0" smtClean="0">
              <a:solidFill>
                <a:srgbClr val="FFFF00"/>
              </a:solidFill>
              <a:latin typeface="Times New Roman" pitchFamily="18" charset="0"/>
              <a:cs typeface="Times New Roman" pitchFamily="18" charset="0"/>
            </a:rPr>
            <a:t>Manifestations of under nutrition          and poor intake of iron in the diet</a:t>
          </a:r>
          <a:endParaRPr lang="en-IN" sz="3200" b="1" dirty="0">
            <a:solidFill>
              <a:srgbClr val="FFFF00"/>
            </a:solidFill>
            <a:latin typeface="Times New Roman" pitchFamily="18" charset="0"/>
            <a:cs typeface="Times New Roman" pitchFamily="18" charset="0"/>
          </a:endParaRPr>
        </a:p>
      </dgm:t>
    </dgm:pt>
    <dgm:pt modelId="{54234CB9-8377-4DB8-8C33-87CF41318E9D}" type="parTrans" cxnId="{E835D246-98FC-41C9-9DCA-25FF3AF72759}">
      <dgm:prSet/>
      <dgm:spPr/>
      <dgm:t>
        <a:bodyPr/>
        <a:lstStyle/>
        <a:p>
          <a:endParaRPr lang="en-IN"/>
        </a:p>
      </dgm:t>
    </dgm:pt>
    <dgm:pt modelId="{5C13125A-E735-4B20-AF1E-803D35907B18}" type="sibTrans" cxnId="{E835D246-98FC-41C9-9DCA-25FF3AF72759}">
      <dgm:prSet/>
      <dgm:spPr/>
      <dgm:t>
        <a:bodyPr/>
        <a:lstStyle/>
        <a:p>
          <a:endParaRPr lang="en-IN"/>
        </a:p>
      </dgm:t>
    </dgm:pt>
    <dgm:pt modelId="{97A7DE56-A46E-4911-B44D-EA5F87265EA8}" type="pres">
      <dgm:prSet presAssocID="{C9DCCEDB-A42A-4C40-9BE0-D2A6BBB9E574}" presName="linearFlow" presStyleCnt="0">
        <dgm:presLayoutVars>
          <dgm:dir/>
          <dgm:resizeHandles val="exact"/>
        </dgm:presLayoutVars>
      </dgm:prSet>
      <dgm:spPr/>
    </dgm:pt>
    <dgm:pt modelId="{2922C817-1356-4715-AED8-068A68EDADB7}" type="pres">
      <dgm:prSet presAssocID="{BA8264BC-1FEC-447A-A28D-2F3A20F8F3BF}" presName="composite" presStyleCnt="0"/>
      <dgm:spPr/>
    </dgm:pt>
    <dgm:pt modelId="{E5C60F64-93BD-4675-8BBE-57477B090719}" type="pres">
      <dgm:prSet presAssocID="{BA8264BC-1FEC-447A-A28D-2F3A20F8F3BF}" presName="imgShp" presStyleLbl="fgImgPlace1" presStyleIdx="0" presStyleCnt="3" custLinFactNeighborX="-59742" custLinFactNeighborY="-3255"/>
      <dgm:spPr/>
    </dgm:pt>
    <dgm:pt modelId="{8D8D7CD5-C9F1-4385-B03D-3607EC5C08DE}" type="pres">
      <dgm:prSet presAssocID="{BA8264BC-1FEC-447A-A28D-2F3A20F8F3BF}" presName="txShp" presStyleLbl="node1" presStyleIdx="0" presStyleCnt="3" custScaleX="149912" custLinFactNeighborY="-5150">
        <dgm:presLayoutVars>
          <dgm:bulletEnabled val="1"/>
        </dgm:presLayoutVars>
      </dgm:prSet>
      <dgm:spPr/>
      <dgm:t>
        <a:bodyPr/>
        <a:lstStyle/>
        <a:p>
          <a:endParaRPr lang="en-IN"/>
        </a:p>
      </dgm:t>
    </dgm:pt>
    <dgm:pt modelId="{CF69A25E-3177-4157-9117-6B4F830AE10F}" type="pres">
      <dgm:prSet presAssocID="{5561DC6A-65C5-46F9-AD65-866A2D8A09BF}" presName="spacing" presStyleCnt="0"/>
      <dgm:spPr/>
    </dgm:pt>
    <dgm:pt modelId="{0205DB5E-E4A3-4F63-9DAB-3988BCBFCF81}" type="pres">
      <dgm:prSet presAssocID="{DE77BBBA-A7ED-4A6B-95C5-A94BDD7D65D1}" presName="composite" presStyleCnt="0"/>
      <dgm:spPr/>
    </dgm:pt>
    <dgm:pt modelId="{63380EB2-78E2-4221-ACEB-11B80E8E65E3}" type="pres">
      <dgm:prSet presAssocID="{DE77BBBA-A7ED-4A6B-95C5-A94BDD7D65D1}" presName="imgShp" presStyleLbl="fgImgPlace1" presStyleIdx="1" presStyleCnt="3" custLinFactNeighborX="-54590" custLinFactNeighborY="874"/>
      <dgm:spPr/>
    </dgm:pt>
    <dgm:pt modelId="{245D906D-752C-45A3-9D78-03D2CE11E827}" type="pres">
      <dgm:prSet presAssocID="{DE77BBBA-A7ED-4A6B-95C5-A94BDD7D65D1}" presName="txShp" presStyleLbl="node1" presStyleIdx="1" presStyleCnt="3" custScaleX="149926" custScaleY="107097">
        <dgm:presLayoutVars>
          <dgm:bulletEnabled val="1"/>
        </dgm:presLayoutVars>
      </dgm:prSet>
      <dgm:spPr/>
      <dgm:t>
        <a:bodyPr/>
        <a:lstStyle/>
        <a:p>
          <a:endParaRPr lang="en-IN"/>
        </a:p>
      </dgm:t>
    </dgm:pt>
    <dgm:pt modelId="{D0929976-37E5-41BD-9E34-4A9C7D5EF1A4}" type="pres">
      <dgm:prSet presAssocID="{31AA3922-A6B3-4010-BD97-826967549715}" presName="spacing" presStyleCnt="0"/>
      <dgm:spPr/>
    </dgm:pt>
    <dgm:pt modelId="{35A5DA1A-2D3B-4916-A642-7D850C6C71BA}" type="pres">
      <dgm:prSet presAssocID="{00848D02-DAEB-46BF-97BF-F68449CE1AD3}" presName="composite" presStyleCnt="0"/>
      <dgm:spPr/>
    </dgm:pt>
    <dgm:pt modelId="{65B37280-47BF-4CAA-9D01-C0DDA29F992A}" type="pres">
      <dgm:prSet presAssocID="{00848D02-DAEB-46BF-97BF-F68449CE1AD3}" presName="imgShp" presStyleLbl="fgImgPlace1" presStyleIdx="2" presStyleCnt="3" custScaleX="115271" custScaleY="98858" custLinFactNeighborX="-57680" custLinFactNeighborY="13170"/>
      <dgm:spPr>
        <a:blipFill rotWithShape="0">
          <a:blip xmlns:r="http://schemas.openxmlformats.org/officeDocument/2006/relationships" r:embed="rId1"/>
          <a:stretch>
            <a:fillRect/>
          </a:stretch>
        </a:blipFill>
      </dgm:spPr>
    </dgm:pt>
    <dgm:pt modelId="{1D2B6FED-696E-405E-9C51-916EDEC6490A}" type="pres">
      <dgm:prSet presAssocID="{00848D02-DAEB-46BF-97BF-F68449CE1AD3}" presName="txShp" presStyleLbl="node1" presStyleIdx="2" presStyleCnt="3" custScaleX="150376" custLinFactNeighborX="32416" custLinFactNeighborY="32980">
        <dgm:presLayoutVars>
          <dgm:bulletEnabled val="1"/>
        </dgm:presLayoutVars>
      </dgm:prSet>
      <dgm:spPr/>
      <dgm:t>
        <a:bodyPr/>
        <a:lstStyle/>
        <a:p>
          <a:endParaRPr lang="en-IN"/>
        </a:p>
      </dgm:t>
    </dgm:pt>
  </dgm:ptLst>
  <dgm:cxnLst>
    <dgm:cxn modelId="{EDBE89B4-6A51-4C0A-8B5E-8354E7C11277}" srcId="{C9DCCEDB-A42A-4C40-9BE0-D2A6BBB9E574}" destId="{BA8264BC-1FEC-447A-A28D-2F3A20F8F3BF}" srcOrd="0" destOrd="0" parTransId="{EE05E7CA-2C59-44A8-87DF-792A1D4F9825}" sibTransId="{5561DC6A-65C5-46F9-AD65-866A2D8A09BF}"/>
    <dgm:cxn modelId="{8C186AE0-10AB-428A-9391-6961111D84B5}" type="presOf" srcId="{BA8264BC-1FEC-447A-A28D-2F3A20F8F3BF}" destId="{8D8D7CD5-C9F1-4385-B03D-3607EC5C08DE}" srcOrd="0" destOrd="0" presId="urn:microsoft.com/office/officeart/2005/8/layout/vList3"/>
    <dgm:cxn modelId="{03E50FEE-6817-49C4-A5A2-0C394807C11C}" type="presOf" srcId="{C9DCCEDB-A42A-4C40-9BE0-D2A6BBB9E574}" destId="{97A7DE56-A46E-4911-B44D-EA5F87265EA8}" srcOrd="0" destOrd="0" presId="urn:microsoft.com/office/officeart/2005/8/layout/vList3"/>
    <dgm:cxn modelId="{A93CF176-C4A0-4401-90A8-F4AA1F5D075C}" srcId="{C9DCCEDB-A42A-4C40-9BE0-D2A6BBB9E574}" destId="{DE77BBBA-A7ED-4A6B-95C5-A94BDD7D65D1}" srcOrd="1" destOrd="0" parTransId="{CB2FE036-9939-4903-9946-0F4CF581F898}" sibTransId="{31AA3922-A6B3-4010-BD97-826967549715}"/>
    <dgm:cxn modelId="{E835D246-98FC-41C9-9DCA-25FF3AF72759}" srcId="{C9DCCEDB-A42A-4C40-9BE0-D2A6BBB9E574}" destId="{00848D02-DAEB-46BF-97BF-F68449CE1AD3}" srcOrd="2" destOrd="0" parTransId="{54234CB9-8377-4DB8-8C33-87CF41318E9D}" sibTransId="{5C13125A-E735-4B20-AF1E-803D35907B18}"/>
    <dgm:cxn modelId="{A0D3E8FF-CB95-46FF-91E0-53D63E0A00AB}" type="presOf" srcId="{DE77BBBA-A7ED-4A6B-95C5-A94BDD7D65D1}" destId="{245D906D-752C-45A3-9D78-03D2CE11E827}" srcOrd="0" destOrd="0" presId="urn:microsoft.com/office/officeart/2005/8/layout/vList3"/>
    <dgm:cxn modelId="{999CB216-CC4B-4CFD-800D-6C03069291B7}" type="presOf" srcId="{00848D02-DAEB-46BF-97BF-F68449CE1AD3}" destId="{1D2B6FED-696E-405E-9C51-916EDEC6490A}" srcOrd="0" destOrd="0" presId="urn:microsoft.com/office/officeart/2005/8/layout/vList3"/>
    <dgm:cxn modelId="{90CF4BCF-25C8-4473-AA83-E186890E3CCC}" type="presParOf" srcId="{97A7DE56-A46E-4911-B44D-EA5F87265EA8}" destId="{2922C817-1356-4715-AED8-068A68EDADB7}" srcOrd="0" destOrd="0" presId="urn:microsoft.com/office/officeart/2005/8/layout/vList3"/>
    <dgm:cxn modelId="{C0533C91-0CCD-47C9-B418-77FE7D8CFA33}" type="presParOf" srcId="{2922C817-1356-4715-AED8-068A68EDADB7}" destId="{E5C60F64-93BD-4675-8BBE-57477B090719}" srcOrd="0" destOrd="0" presId="urn:microsoft.com/office/officeart/2005/8/layout/vList3"/>
    <dgm:cxn modelId="{F916B510-7B15-45A5-B0BA-BB8CAA4C3EF3}" type="presParOf" srcId="{2922C817-1356-4715-AED8-068A68EDADB7}" destId="{8D8D7CD5-C9F1-4385-B03D-3607EC5C08DE}" srcOrd="1" destOrd="0" presId="urn:microsoft.com/office/officeart/2005/8/layout/vList3"/>
    <dgm:cxn modelId="{41FE8E2A-1C9F-494D-B62B-3F789489F95C}" type="presParOf" srcId="{97A7DE56-A46E-4911-B44D-EA5F87265EA8}" destId="{CF69A25E-3177-4157-9117-6B4F830AE10F}" srcOrd="1" destOrd="0" presId="urn:microsoft.com/office/officeart/2005/8/layout/vList3"/>
    <dgm:cxn modelId="{34A870A4-24B2-4072-B7C5-A0E0A99EED59}" type="presParOf" srcId="{97A7DE56-A46E-4911-B44D-EA5F87265EA8}" destId="{0205DB5E-E4A3-4F63-9DAB-3988BCBFCF81}" srcOrd="2" destOrd="0" presId="urn:microsoft.com/office/officeart/2005/8/layout/vList3"/>
    <dgm:cxn modelId="{B80FEAFB-9531-48DB-97DB-3653120BB23F}" type="presParOf" srcId="{0205DB5E-E4A3-4F63-9DAB-3988BCBFCF81}" destId="{63380EB2-78E2-4221-ACEB-11B80E8E65E3}" srcOrd="0" destOrd="0" presId="urn:microsoft.com/office/officeart/2005/8/layout/vList3"/>
    <dgm:cxn modelId="{1C45C9B1-DF5E-49E0-AF1D-ADB7E62BE4FE}" type="presParOf" srcId="{0205DB5E-E4A3-4F63-9DAB-3988BCBFCF81}" destId="{245D906D-752C-45A3-9D78-03D2CE11E827}" srcOrd="1" destOrd="0" presId="urn:microsoft.com/office/officeart/2005/8/layout/vList3"/>
    <dgm:cxn modelId="{54CCBF9E-549D-45BB-AEB9-8A4A8A081DFF}" type="presParOf" srcId="{97A7DE56-A46E-4911-B44D-EA5F87265EA8}" destId="{D0929976-37E5-41BD-9E34-4A9C7D5EF1A4}" srcOrd="3" destOrd="0" presId="urn:microsoft.com/office/officeart/2005/8/layout/vList3"/>
    <dgm:cxn modelId="{81CD9415-99FF-42C0-8F78-D718AEE25B6C}" type="presParOf" srcId="{97A7DE56-A46E-4911-B44D-EA5F87265EA8}" destId="{35A5DA1A-2D3B-4916-A642-7D850C6C71BA}" srcOrd="4" destOrd="0" presId="urn:microsoft.com/office/officeart/2005/8/layout/vList3"/>
    <dgm:cxn modelId="{864C8148-B4B6-43B2-8028-BF79C3D86B8D}" type="presParOf" srcId="{35A5DA1A-2D3B-4916-A642-7D850C6C71BA}" destId="{65B37280-47BF-4CAA-9D01-C0DDA29F992A}" srcOrd="0" destOrd="0" presId="urn:microsoft.com/office/officeart/2005/8/layout/vList3"/>
    <dgm:cxn modelId="{B36B0F12-D105-4D28-91C4-5C2106B1C486}" type="presParOf" srcId="{35A5DA1A-2D3B-4916-A642-7D850C6C71BA}" destId="{1D2B6FED-696E-405E-9C51-916EDEC6490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49BE8-08EB-4726-B4D4-6C6197D6FC6C}"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IN"/>
        </a:p>
      </dgm:t>
    </dgm:pt>
    <dgm:pt modelId="{693577F6-63A8-4D9D-8CB7-0EBD33400996}">
      <dgm:prSet phldrT="[Text]"/>
      <dgm:spPr>
        <a:solidFill>
          <a:srgbClr val="002060"/>
        </a:solidFill>
      </dgm:spPr>
      <dgm:t>
        <a:bodyPr/>
        <a:lstStyle/>
        <a:p>
          <a:r>
            <a:rPr lang="en-IN" b="1" dirty="0" smtClean="0">
              <a:solidFill>
                <a:srgbClr val="FFFF00"/>
              </a:solidFill>
              <a:latin typeface="Times New Roman" pitchFamily="18" charset="0"/>
              <a:cs typeface="Times New Roman" pitchFamily="18" charset="0"/>
            </a:rPr>
            <a:t>Mild Anemia</a:t>
          </a:r>
          <a:endParaRPr lang="en-IN" b="1" dirty="0">
            <a:solidFill>
              <a:srgbClr val="FFFF00"/>
            </a:solidFill>
            <a:latin typeface="Times New Roman" pitchFamily="18" charset="0"/>
            <a:cs typeface="Times New Roman" pitchFamily="18" charset="0"/>
          </a:endParaRPr>
        </a:p>
      </dgm:t>
    </dgm:pt>
    <dgm:pt modelId="{70F31B40-DA53-43FD-8858-3B28CE39C66E}" type="parTrans" cxnId="{0EE1F6A7-242C-45F5-919A-EB5948404DF4}">
      <dgm:prSet/>
      <dgm:spPr/>
      <dgm:t>
        <a:bodyPr/>
        <a:lstStyle/>
        <a:p>
          <a:endParaRPr lang="en-IN"/>
        </a:p>
      </dgm:t>
    </dgm:pt>
    <dgm:pt modelId="{5DF9E5CD-95FF-4FA6-8704-77CB850CD213}" type="sibTrans" cxnId="{0EE1F6A7-242C-45F5-919A-EB5948404DF4}">
      <dgm:prSet/>
      <dgm:spPr/>
      <dgm:t>
        <a:bodyPr/>
        <a:lstStyle/>
        <a:p>
          <a:endParaRPr lang="en-IN"/>
        </a:p>
      </dgm:t>
    </dgm:pt>
    <dgm:pt modelId="{10716C8B-6A33-405F-930B-8A5AB5C68463}">
      <dgm:prSet phldrT="[Text]"/>
      <dgm:spPr>
        <a:solidFill>
          <a:srgbClr val="FF0000"/>
        </a:solidFill>
      </dgm:spPr>
      <dgm:t>
        <a:bodyPr/>
        <a:lstStyle/>
        <a:p>
          <a:r>
            <a:rPr lang="en-IN" b="1" dirty="0" err="1" smtClean="0">
              <a:latin typeface="Times New Roman" pitchFamily="18" charset="0"/>
              <a:cs typeface="Times New Roman" pitchFamily="18" charset="0"/>
            </a:rPr>
            <a:t>Hb</a:t>
          </a:r>
          <a:endParaRPr lang="en-IN" b="1" dirty="0" smtClean="0">
            <a:latin typeface="Times New Roman" pitchFamily="18" charset="0"/>
            <a:cs typeface="Times New Roman" pitchFamily="18" charset="0"/>
          </a:endParaRPr>
        </a:p>
        <a:p>
          <a:r>
            <a:rPr lang="en-IN" b="1" dirty="0" smtClean="0">
              <a:latin typeface="Times New Roman" pitchFamily="18" charset="0"/>
              <a:cs typeface="Times New Roman" pitchFamily="18" charset="0"/>
            </a:rPr>
            <a:t>10 – 12 </a:t>
          </a:r>
        </a:p>
        <a:p>
          <a:r>
            <a:rPr lang="en-IN" b="1" dirty="0" err="1" smtClean="0">
              <a:latin typeface="Times New Roman" pitchFamily="18" charset="0"/>
              <a:cs typeface="Times New Roman" pitchFamily="18" charset="0"/>
            </a:rPr>
            <a:t>gms</a:t>
          </a:r>
          <a:r>
            <a:rPr lang="en-IN" b="1" dirty="0" smtClean="0">
              <a:latin typeface="Times New Roman" pitchFamily="18" charset="0"/>
              <a:cs typeface="Times New Roman" pitchFamily="18" charset="0"/>
            </a:rPr>
            <a:t> / dl</a:t>
          </a:r>
          <a:endParaRPr lang="en-IN" b="1" dirty="0">
            <a:latin typeface="Times New Roman" pitchFamily="18" charset="0"/>
            <a:cs typeface="Times New Roman" pitchFamily="18" charset="0"/>
          </a:endParaRPr>
        </a:p>
      </dgm:t>
    </dgm:pt>
    <dgm:pt modelId="{F2811DAD-440D-4CD9-A1C0-F17B0AAAD3AA}" type="parTrans" cxnId="{16C8B7A4-FF6F-4DE3-958A-A0EA1B783A68}">
      <dgm:prSet/>
      <dgm:spPr/>
      <dgm:t>
        <a:bodyPr/>
        <a:lstStyle/>
        <a:p>
          <a:endParaRPr lang="en-IN"/>
        </a:p>
      </dgm:t>
    </dgm:pt>
    <dgm:pt modelId="{7375B659-AFC3-4724-B452-4A4E7603E577}" type="sibTrans" cxnId="{16C8B7A4-FF6F-4DE3-958A-A0EA1B783A68}">
      <dgm:prSet/>
      <dgm:spPr/>
      <dgm:t>
        <a:bodyPr/>
        <a:lstStyle/>
        <a:p>
          <a:endParaRPr lang="en-IN"/>
        </a:p>
      </dgm:t>
    </dgm:pt>
    <dgm:pt modelId="{5D358F59-964F-4751-B0C9-859653CD4595}">
      <dgm:prSet phldrT="[Text]"/>
      <dgm:spPr>
        <a:solidFill>
          <a:srgbClr val="002060"/>
        </a:solidFill>
      </dgm:spPr>
      <dgm:t>
        <a:bodyPr/>
        <a:lstStyle/>
        <a:p>
          <a:r>
            <a:rPr lang="en-IN" b="1" dirty="0" smtClean="0">
              <a:solidFill>
                <a:srgbClr val="FFFF00"/>
              </a:solidFill>
              <a:latin typeface="Times New Roman" pitchFamily="18" charset="0"/>
              <a:cs typeface="Times New Roman" pitchFamily="18" charset="0"/>
            </a:rPr>
            <a:t>Moderate anemia</a:t>
          </a:r>
          <a:endParaRPr lang="en-IN" b="1" dirty="0">
            <a:solidFill>
              <a:srgbClr val="FFFF00"/>
            </a:solidFill>
            <a:latin typeface="Times New Roman" pitchFamily="18" charset="0"/>
            <a:cs typeface="Times New Roman" pitchFamily="18" charset="0"/>
          </a:endParaRPr>
        </a:p>
      </dgm:t>
    </dgm:pt>
    <dgm:pt modelId="{83044205-FE2B-4B82-9222-1A372B27D173}" type="parTrans" cxnId="{B8ACB802-ED5A-475F-98F7-987FB231044F}">
      <dgm:prSet/>
      <dgm:spPr/>
      <dgm:t>
        <a:bodyPr/>
        <a:lstStyle/>
        <a:p>
          <a:endParaRPr lang="en-IN"/>
        </a:p>
      </dgm:t>
    </dgm:pt>
    <dgm:pt modelId="{CC454FB8-D0D4-4DA8-8FE0-431085512952}" type="sibTrans" cxnId="{B8ACB802-ED5A-475F-98F7-987FB231044F}">
      <dgm:prSet/>
      <dgm:spPr/>
      <dgm:t>
        <a:bodyPr/>
        <a:lstStyle/>
        <a:p>
          <a:endParaRPr lang="en-IN"/>
        </a:p>
      </dgm:t>
    </dgm:pt>
    <dgm:pt modelId="{875669BB-A03E-45AB-A840-9C0DF947ACB3}">
      <dgm:prSet phldrT="[Text]"/>
      <dgm:spPr>
        <a:solidFill>
          <a:srgbClr val="FF0000"/>
        </a:solidFill>
      </dgm:spPr>
      <dgm:t>
        <a:bodyPr/>
        <a:lstStyle/>
        <a:p>
          <a:r>
            <a:rPr lang="en-IN" b="1" dirty="0" err="1" smtClean="0">
              <a:latin typeface="Times New Roman" pitchFamily="18" charset="0"/>
              <a:cs typeface="Times New Roman" pitchFamily="18" charset="0"/>
            </a:rPr>
            <a:t>Hb</a:t>
          </a:r>
          <a:r>
            <a:rPr lang="en-IN" b="1" dirty="0" smtClean="0">
              <a:latin typeface="Times New Roman" pitchFamily="18" charset="0"/>
              <a:cs typeface="Times New Roman" pitchFamily="18" charset="0"/>
            </a:rPr>
            <a:t> </a:t>
          </a:r>
        </a:p>
        <a:p>
          <a:r>
            <a:rPr lang="en-IN" b="1" dirty="0" smtClean="0">
              <a:latin typeface="Times New Roman" pitchFamily="18" charset="0"/>
              <a:cs typeface="Times New Roman" pitchFamily="18" charset="0"/>
            </a:rPr>
            <a:t>7.1 – 9.9 </a:t>
          </a:r>
          <a:r>
            <a:rPr lang="en-IN" b="1" dirty="0" err="1" smtClean="0">
              <a:latin typeface="Times New Roman" pitchFamily="18" charset="0"/>
              <a:cs typeface="Times New Roman" pitchFamily="18" charset="0"/>
            </a:rPr>
            <a:t>gms</a:t>
          </a:r>
          <a:r>
            <a:rPr lang="en-IN" b="1" dirty="0" smtClean="0">
              <a:latin typeface="Times New Roman" pitchFamily="18" charset="0"/>
              <a:cs typeface="Times New Roman" pitchFamily="18" charset="0"/>
            </a:rPr>
            <a:t> / dl</a:t>
          </a:r>
          <a:endParaRPr lang="en-IN" b="1" dirty="0">
            <a:latin typeface="Times New Roman" pitchFamily="18" charset="0"/>
            <a:cs typeface="Times New Roman" pitchFamily="18" charset="0"/>
          </a:endParaRPr>
        </a:p>
      </dgm:t>
    </dgm:pt>
    <dgm:pt modelId="{B541FCF4-C75A-4788-A29B-357D5DCADFD7}" type="parTrans" cxnId="{EC80AAEB-6FA4-44B8-BF1A-8F6D09F12DC1}">
      <dgm:prSet/>
      <dgm:spPr/>
      <dgm:t>
        <a:bodyPr/>
        <a:lstStyle/>
        <a:p>
          <a:endParaRPr lang="en-IN"/>
        </a:p>
      </dgm:t>
    </dgm:pt>
    <dgm:pt modelId="{DED9B285-77E3-40BD-ABB5-A57F30AF8E71}" type="sibTrans" cxnId="{EC80AAEB-6FA4-44B8-BF1A-8F6D09F12DC1}">
      <dgm:prSet/>
      <dgm:spPr/>
      <dgm:t>
        <a:bodyPr/>
        <a:lstStyle/>
        <a:p>
          <a:endParaRPr lang="en-IN"/>
        </a:p>
      </dgm:t>
    </dgm:pt>
    <dgm:pt modelId="{77186664-013C-4F62-AD04-315B5F6766AD}">
      <dgm:prSet phldrT="[Text]"/>
      <dgm:spPr>
        <a:solidFill>
          <a:srgbClr val="002060"/>
        </a:solidFill>
      </dgm:spPr>
      <dgm:t>
        <a:bodyPr/>
        <a:lstStyle/>
        <a:p>
          <a:r>
            <a:rPr lang="en-IN" b="1" dirty="0" smtClean="0">
              <a:solidFill>
                <a:srgbClr val="FFFF00"/>
              </a:solidFill>
              <a:latin typeface="Times New Roman" pitchFamily="18" charset="0"/>
              <a:cs typeface="Times New Roman" pitchFamily="18" charset="0"/>
            </a:rPr>
            <a:t>Severe anemia</a:t>
          </a:r>
          <a:endParaRPr lang="en-IN" b="1" dirty="0">
            <a:solidFill>
              <a:srgbClr val="FFFF00"/>
            </a:solidFill>
            <a:latin typeface="Times New Roman" pitchFamily="18" charset="0"/>
            <a:cs typeface="Times New Roman" pitchFamily="18" charset="0"/>
          </a:endParaRPr>
        </a:p>
      </dgm:t>
    </dgm:pt>
    <dgm:pt modelId="{69139414-1DCE-4018-951B-D3D767DF82C8}" type="parTrans" cxnId="{7B3005EE-151C-4E02-BE40-5829AD03BCD7}">
      <dgm:prSet/>
      <dgm:spPr/>
      <dgm:t>
        <a:bodyPr/>
        <a:lstStyle/>
        <a:p>
          <a:endParaRPr lang="en-IN"/>
        </a:p>
      </dgm:t>
    </dgm:pt>
    <dgm:pt modelId="{D308107C-9206-42F1-9BBC-A3150406362C}" type="sibTrans" cxnId="{7B3005EE-151C-4E02-BE40-5829AD03BCD7}">
      <dgm:prSet/>
      <dgm:spPr/>
      <dgm:t>
        <a:bodyPr/>
        <a:lstStyle/>
        <a:p>
          <a:endParaRPr lang="en-IN"/>
        </a:p>
      </dgm:t>
    </dgm:pt>
    <dgm:pt modelId="{BECBFFA2-91E9-48FB-BD8B-B255EAA9DCD4}">
      <dgm:prSet phldrT="[Text]"/>
      <dgm:spPr>
        <a:solidFill>
          <a:srgbClr val="FF0000"/>
        </a:solidFill>
      </dgm:spPr>
      <dgm:t>
        <a:bodyPr/>
        <a:lstStyle/>
        <a:p>
          <a:r>
            <a:rPr lang="en-IN" b="1" dirty="0" err="1" smtClean="0">
              <a:latin typeface="Times New Roman" pitchFamily="18" charset="0"/>
              <a:cs typeface="Times New Roman" pitchFamily="18" charset="0"/>
            </a:rPr>
            <a:t>Hb</a:t>
          </a:r>
          <a:r>
            <a:rPr lang="en-IN" b="1" dirty="0" smtClean="0">
              <a:latin typeface="Times New Roman" pitchFamily="18" charset="0"/>
              <a:cs typeface="Times New Roman" pitchFamily="18" charset="0"/>
            </a:rPr>
            <a:t> </a:t>
          </a:r>
        </a:p>
        <a:p>
          <a:r>
            <a:rPr lang="en-IN" b="1" dirty="0" smtClean="0">
              <a:latin typeface="Times New Roman" pitchFamily="18" charset="0"/>
              <a:cs typeface="Times New Roman" pitchFamily="18" charset="0"/>
            </a:rPr>
            <a:t>&lt; = 7 </a:t>
          </a:r>
        </a:p>
        <a:p>
          <a:r>
            <a:rPr lang="en-IN" b="1" dirty="0" err="1" smtClean="0">
              <a:latin typeface="Times New Roman" pitchFamily="18" charset="0"/>
              <a:cs typeface="Times New Roman" pitchFamily="18" charset="0"/>
            </a:rPr>
            <a:t>gms</a:t>
          </a:r>
          <a:r>
            <a:rPr lang="en-IN" b="1" dirty="0" smtClean="0">
              <a:latin typeface="Times New Roman" pitchFamily="18" charset="0"/>
              <a:cs typeface="Times New Roman" pitchFamily="18" charset="0"/>
            </a:rPr>
            <a:t> / dl</a:t>
          </a:r>
          <a:endParaRPr lang="en-IN" b="1" dirty="0">
            <a:latin typeface="Times New Roman" pitchFamily="18" charset="0"/>
            <a:cs typeface="Times New Roman" pitchFamily="18" charset="0"/>
          </a:endParaRPr>
        </a:p>
      </dgm:t>
    </dgm:pt>
    <dgm:pt modelId="{9CAE74DA-4A8B-452F-87B1-464051244C16}" type="parTrans" cxnId="{1E7D14EC-19C6-430F-8336-0501C62B0E87}">
      <dgm:prSet/>
      <dgm:spPr/>
      <dgm:t>
        <a:bodyPr/>
        <a:lstStyle/>
        <a:p>
          <a:endParaRPr lang="en-IN"/>
        </a:p>
      </dgm:t>
    </dgm:pt>
    <dgm:pt modelId="{AEC58996-4BB7-4DF9-888F-76D407E2E493}" type="sibTrans" cxnId="{1E7D14EC-19C6-430F-8336-0501C62B0E87}">
      <dgm:prSet/>
      <dgm:spPr/>
      <dgm:t>
        <a:bodyPr/>
        <a:lstStyle/>
        <a:p>
          <a:endParaRPr lang="en-IN"/>
        </a:p>
      </dgm:t>
    </dgm:pt>
    <dgm:pt modelId="{163C1CA0-EA11-492E-9594-98395F565DFA}" type="pres">
      <dgm:prSet presAssocID="{C1449BE8-08EB-4726-B4D4-6C6197D6FC6C}" presName="theList" presStyleCnt="0">
        <dgm:presLayoutVars>
          <dgm:dir/>
          <dgm:animLvl val="lvl"/>
          <dgm:resizeHandles val="exact"/>
        </dgm:presLayoutVars>
      </dgm:prSet>
      <dgm:spPr/>
      <dgm:t>
        <a:bodyPr/>
        <a:lstStyle/>
        <a:p>
          <a:endParaRPr lang="en-IN"/>
        </a:p>
      </dgm:t>
    </dgm:pt>
    <dgm:pt modelId="{B73647DE-CD34-43CB-B5A6-00EBBDCFE7EA}" type="pres">
      <dgm:prSet presAssocID="{693577F6-63A8-4D9D-8CB7-0EBD33400996}" presName="compNode" presStyleCnt="0"/>
      <dgm:spPr/>
    </dgm:pt>
    <dgm:pt modelId="{AABDCC4A-DCFF-4915-8360-1CE54C4DCBEF}" type="pres">
      <dgm:prSet presAssocID="{693577F6-63A8-4D9D-8CB7-0EBD33400996}" presName="aNode" presStyleLbl="bgShp" presStyleIdx="0" presStyleCnt="3" custScaleX="53810" custScaleY="96232" custLinFactNeighborX="879"/>
      <dgm:spPr/>
      <dgm:t>
        <a:bodyPr/>
        <a:lstStyle/>
        <a:p>
          <a:endParaRPr lang="en-IN"/>
        </a:p>
      </dgm:t>
    </dgm:pt>
    <dgm:pt modelId="{8A34FA42-2377-46A5-A272-BFDD6245AE72}" type="pres">
      <dgm:prSet presAssocID="{693577F6-63A8-4D9D-8CB7-0EBD33400996}" presName="textNode" presStyleLbl="bgShp" presStyleIdx="0" presStyleCnt="3"/>
      <dgm:spPr/>
      <dgm:t>
        <a:bodyPr/>
        <a:lstStyle/>
        <a:p>
          <a:endParaRPr lang="en-IN"/>
        </a:p>
      </dgm:t>
    </dgm:pt>
    <dgm:pt modelId="{9C8FCCBD-1034-4DF2-B480-6A5909EF6642}" type="pres">
      <dgm:prSet presAssocID="{693577F6-63A8-4D9D-8CB7-0EBD33400996}" presName="compChildNode" presStyleCnt="0"/>
      <dgm:spPr/>
    </dgm:pt>
    <dgm:pt modelId="{B6D2DD2A-B779-4BFF-AB40-4FB8551EDDD0}" type="pres">
      <dgm:prSet presAssocID="{693577F6-63A8-4D9D-8CB7-0EBD33400996}" presName="theInnerList" presStyleCnt="0"/>
      <dgm:spPr/>
    </dgm:pt>
    <dgm:pt modelId="{7751EF12-A542-4C81-AA1F-4C8332D1C1B6}" type="pres">
      <dgm:prSet presAssocID="{10716C8B-6A33-405F-930B-8A5AB5C68463}" presName="childNode" presStyleLbl="node1" presStyleIdx="0" presStyleCnt="3" custScaleX="55149" custScaleY="123622" custLinFactNeighborX="1177" custLinFactNeighborY="2706">
        <dgm:presLayoutVars>
          <dgm:bulletEnabled val="1"/>
        </dgm:presLayoutVars>
      </dgm:prSet>
      <dgm:spPr/>
      <dgm:t>
        <a:bodyPr/>
        <a:lstStyle/>
        <a:p>
          <a:endParaRPr lang="en-IN"/>
        </a:p>
      </dgm:t>
    </dgm:pt>
    <dgm:pt modelId="{D5CD81C6-2C9F-48AA-B403-F53D905A4162}" type="pres">
      <dgm:prSet presAssocID="{693577F6-63A8-4D9D-8CB7-0EBD33400996}" presName="aSpace" presStyleCnt="0"/>
      <dgm:spPr/>
    </dgm:pt>
    <dgm:pt modelId="{DFB22642-3C03-4AC5-9B22-3EA0CE54BC53}" type="pres">
      <dgm:prSet presAssocID="{5D358F59-964F-4751-B0C9-859653CD4595}" presName="compNode" presStyleCnt="0"/>
      <dgm:spPr/>
    </dgm:pt>
    <dgm:pt modelId="{AE69F047-D5FC-43AA-A23F-03289C946C66}" type="pres">
      <dgm:prSet presAssocID="{5D358F59-964F-4751-B0C9-859653CD4595}" presName="aNode" presStyleLbl="bgShp" presStyleIdx="1" presStyleCnt="3" custScaleX="56396" custScaleY="92285" custLinFactNeighborX="-814" custLinFactNeighborY="7567"/>
      <dgm:spPr/>
      <dgm:t>
        <a:bodyPr/>
        <a:lstStyle/>
        <a:p>
          <a:endParaRPr lang="en-IN"/>
        </a:p>
      </dgm:t>
    </dgm:pt>
    <dgm:pt modelId="{ECC8FCAB-F488-4FE3-9FC3-1A79332CF9F2}" type="pres">
      <dgm:prSet presAssocID="{5D358F59-964F-4751-B0C9-859653CD4595}" presName="textNode" presStyleLbl="bgShp" presStyleIdx="1" presStyleCnt="3"/>
      <dgm:spPr/>
      <dgm:t>
        <a:bodyPr/>
        <a:lstStyle/>
        <a:p>
          <a:endParaRPr lang="en-IN"/>
        </a:p>
      </dgm:t>
    </dgm:pt>
    <dgm:pt modelId="{73747452-B577-437A-84FC-5B79405BB9EF}" type="pres">
      <dgm:prSet presAssocID="{5D358F59-964F-4751-B0C9-859653CD4595}" presName="compChildNode" presStyleCnt="0"/>
      <dgm:spPr/>
    </dgm:pt>
    <dgm:pt modelId="{9CF05B55-A310-4F36-BDA2-DED7F58AAB89}" type="pres">
      <dgm:prSet presAssocID="{5D358F59-964F-4751-B0C9-859653CD4595}" presName="theInnerList" presStyleCnt="0"/>
      <dgm:spPr/>
    </dgm:pt>
    <dgm:pt modelId="{EE030711-31EA-46BA-8AEA-29B24FAE8BC9}" type="pres">
      <dgm:prSet presAssocID="{875669BB-A03E-45AB-A840-9C0DF947ACB3}" presName="childNode" presStyleLbl="node1" presStyleIdx="1" presStyleCnt="3" custScaleX="54430" custScaleY="84342" custLinFactNeighborX="394" custLinFactNeighborY="11984">
        <dgm:presLayoutVars>
          <dgm:bulletEnabled val="1"/>
        </dgm:presLayoutVars>
      </dgm:prSet>
      <dgm:spPr/>
      <dgm:t>
        <a:bodyPr/>
        <a:lstStyle/>
        <a:p>
          <a:endParaRPr lang="en-IN"/>
        </a:p>
      </dgm:t>
    </dgm:pt>
    <dgm:pt modelId="{BAD712F8-EFA8-4D92-867B-29C173B9FD4C}" type="pres">
      <dgm:prSet presAssocID="{5D358F59-964F-4751-B0C9-859653CD4595}" presName="aSpace" presStyleCnt="0"/>
      <dgm:spPr/>
    </dgm:pt>
    <dgm:pt modelId="{6944F18D-D4B3-41E4-9967-01E7CDCE655C}" type="pres">
      <dgm:prSet presAssocID="{77186664-013C-4F62-AD04-315B5F6766AD}" presName="compNode" presStyleCnt="0"/>
      <dgm:spPr/>
    </dgm:pt>
    <dgm:pt modelId="{70FBA45D-CC0E-4EFF-A210-5FD515BED3B9}" type="pres">
      <dgm:prSet presAssocID="{77186664-013C-4F62-AD04-315B5F6766AD}" presName="aNode" presStyleLbl="bgShp" presStyleIdx="2" presStyleCnt="3" custScaleX="49254" custScaleY="76781" custLinFactNeighborX="-2698" custLinFactNeighborY="11350"/>
      <dgm:spPr/>
      <dgm:t>
        <a:bodyPr/>
        <a:lstStyle/>
        <a:p>
          <a:endParaRPr lang="en-IN"/>
        </a:p>
      </dgm:t>
    </dgm:pt>
    <dgm:pt modelId="{210A9B18-ADAB-4992-9596-C53786384326}" type="pres">
      <dgm:prSet presAssocID="{77186664-013C-4F62-AD04-315B5F6766AD}" presName="textNode" presStyleLbl="bgShp" presStyleIdx="2" presStyleCnt="3"/>
      <dgm:spPr/>
      <dgm:t>
        <a:bodyPr/>
        <a:lstStyle/>
        <a:p>
          <a:endParaRPr lang="en-IN"/>
        </a:p>
      </dgm:t>
    </dgm:pt>
    <dgm:pt modelId="{1C0ADA58-B220-4148-BA75-2C5AE693A8FE}" type="pres">
      <dgm:prSet presAssocID="{77186664-013C-4F62-AD04-315B5F6766AD}" presName="compChildNode" presStyleCnt="0"/>
      <dgm:spPr/>
    </dgm:pt>
    <dgm:pt modelId="{0B9E65CB-7FD4-4B3F-8C01-23CF2E83765F}" type="pres">
      <dgm:prSet presAssocID="{77186664-013C-4F62-AD04-315B5F6766AD}" presName="theInnerList" presStyleCnt="0"/>
      <dgm:spPr/>
    </dgm:pt>
    <dgm:pt modelId="{419DE5D2-B6A6-4209-95FD-36454FAD7059}" type="pres">
      <dgm:prSet presAssocID="{BECBFFA2-91E9-48FB-BD8B-B255EAA9DCD4}" presName="childNode" presStyleLbl="node1" presStyleIdx="2" presStyleCnt="3" custScaleX="55725" custScaleY="67906" custLinFactNeighborX="-3784" custLinFactNeighborY="18489">
        <dgm:presLayoutVars>
          <dgm:bulletEnabled val="1"/>
        </dgm:presLayoutVars>
      </dgm:prSet>
      <dgm:spPr/>
      <dgm:t>
        <a:bodyPr/>
        <a:lstStyle/>
        <a:p>
          <a:endParaRPr lang="en-IN"/>
        </a:p>
      </dgm:t>
    </dgm:pt>
  </dgm:ptLst>
  <dgm:cxnLst>
    <dgm:cxn modelId="{16C8B7A4-FF6F-4DE3-958A-A0EA1B783A68}" srcId="{693577F6-63A8-4D9D-8CB7-0EBD33400996}" destId="{10716C8B-6A33-405F-930B-8A5AB5C68463}" srcOrd="0" destOrd="0" parTransId="{F2811DAD-440D-4CD9-A1C0-F17B0AAAD3AA}" sibTransId="{7375B659-AFC3-4724-B452-4A4E7603E577}"/>
    <dgm:cxn modelId="{ADF62C9B-9B2B-44C2-84C4-855891126BD9}" type="presOf" srcId="{77186664-013C-4F62-AD04-315B5F6766AD}" destId="{210A9B18-ADAB-4992-9596-C53786384326}" srcOrd="1" destOrd="0" presId="urn:microsoft.com/office/officeart/2005/8/layout/lProcess2"/>
    <dgm:cxn modelId="{3AD6D0EB-F977-446B-829B-731C19A616F3}" type="presOf" srcId="{693577F6-63A8-4D9D-8CB7-0EBD33400996}" destId="{8A34FA42-2377-46A5-A272-BFDD6245AE72}" srcOrd="1" destOrd="0" presId="urn:microsoft.com/office/officeart/2005/8/layout/lProcess2"/>
    <dgm:cxn modelId="{09F2BBC2-AC95-4092-923D-D46AC91A507E}" type="presOf" srcId="{C1449BE8-08EB-4726-B4D4-6C6197D6FC6C}" destId="{163C1CA0-EA11-492E-9594-98395F565DFA}" srcOrd="0" destOrd="0" presId="urn:microsoft.com/office/officeart/2005/8/layout/lProcess2"/>
    <dgm:cxn modelId="{7B3005EE-151C-4E02-BE40-5829AD03BCD7}" srcId="{C1449BE8-08EB-4726-B4D4-6C6197D6FC6C}" destId="{77186664-013C-4F62-AD04-315B5F6766AD}" srcOrd="2" destOrd="0" parTransId="{69139414-1DCE-4018-951B-D3D767DF82C8}" sibTransId="{D308107C-9206-42F1-9BBC-A3150406362C}"/>
    <dgm:cxn modelId="{1E7D14EC-19C6-430F-8336-0501C62B0E87}" srcId="{77186664-013C-4F62-AD04-315B5F6766AD}" destId="{BECBFFA2-91E9-48FB-BD8B-B255EAA9DCD4}" srcOrd="0" destOrd="0" parTransId="{9CAE74DA-4A8B-452F-87B1-464051244C16}" sibTransId="{AEC58996-4BB7-4DF9-888F-76D407E2E493}"/>
    <dgm:cxn modelId="{B8ACB802-ED5A-475F-98F7-987FB231044F}" srcId="{C1449BE8-08EB-4726-B4D4-6C6197D6FC6C}" destId="{5D358F59-964F-4751-B0C9-859653CD4595}" srcOrd="1" destOrd="0" parTransId="{83044205-FE2B-4B82-9222-1A372B27D173}" sibTransId="{CC454FB8-D0D4-4DA8-8FE0-431085512952}"/>
    <dgm:cxn modelId="{420AC92C-51BC-48D8-B425-1D2EDDC11434}" type="presOf" srcId="{77186664-013C-4F62-AD04-315B5F6766AD}" destId="{70FBA45D-CC0E-4EFF-A210-5FD515BED3B9}" srcOrd="0" destOrd="0" presId="urn:microsoft.com/office/officeart/2005/8/layout/lProcess2"/>
    <dgm:cxn modelId="{0EE1F6A7-242C-45F5-919A-EB5948404DF4}" srcId="{C1449BE8-08EB-4726-B4D4-6C6197D6FC6C}" destId="{693577F6-63A8-4D9D-8CB7-0EBD33400996}" srcOrd="0" destOrd="0" parTransId="{70F31B40-DA53-43FD-8858-3B28CE39C66E}" sibTransId="{5DF9E5CD-95FF-4FA6-8704-77CB850CD213}"/>
    <dgm:cxn modelId="{EC80AAEB-6FA4-44B8-BF1A-8F6D09F12DC1}" srcId="{5D358F59-964F-4751-B0C9-859653CD4595}" destId="{875669BB-A03E-45AB-A840-9C0DF947ACB3}" srcOrd="0" destOrd="0" parTransId="{B541FCF4-C75A-4788-A29B-357D5DCADFD7}" sibTransId="{DED9B285-77E3-40BD-ABB5-A57F30AF8E71}"/>
    <dgm:cxn modelId="{D9202482-84B7-4ADA-B1B1-DDFBDBFBF716}" type="presOf" srcId="{5D358F59-964F-4751-B0C9-859653CD4595}" destId="{AE69F047-D5FC-43AA-A23F-03289C946C66}" srcOrd="0" destOrd="0" presId="urn:microsoft.com/office/officeart/2005/8/layout/lProcess2"/>
    <dgm:cxn modelId="{3BC78830-7272-4D23-BD2F-6CC8100A14B0}" type="presOf" srcId="{693577F6-63A8-4D9D-8CB7-0EBD33400996}" destId="{AABDCC4A-DCFF-4915-8360-1CE54C4DCBEF}" srcOrd="0" destOrd="0" presId="urn:microsoft.com/office/officeart/2005/8/layout/lProcess2"/>
    <dgm:cxn modelId="{F459D84A-8FDB-4DF2-B9F1-D9694EADAD24}" type="presOf" srcId="{10716C8B-6A33-405F-930B-8A5AB5C68463}" destId="{7751EF12-A542-4C81-AA1F-4C8332D1C1B6}" srcOrd="0" destOrd="0" presId="urn:microsoft.com/office/officeart/2005/8/layout/lProcess2"/>
    <dgm:cxn modelId="{E7F81AB8-4266-4E7E-BD84-80CF7DC1BC1F}" type="presOf" srcId="{875669BB-A03E-45AB-A840-9C0DF947ACB3}" destId="{EE030711-31EA-46BA-8AEA-29B24FAE8BC9}" srcOrd="0" destOrd="0" presId="urn:microsoft.com/office/officeart/2005/8/layout/lProcess2"/>
    <dgm:cxn modelId="{6F4F6F21-401D-4A95-9B4F-159072F09D03}" type="presOf" srcId="{5D358F59-964F-4751-B0C9-859653CD4595}" destId="{ECC8FCAB-F488-4FE3-9FC3-1A79332CF9F2}" srcOrd="1" destOrd="0" presId="urn:microsoft.com/office/officeart/2005/8/layout/lProcess2"/>
    <dgm:cxn modelId="{F76F2949-EDC8-4959-BE02-8A7F496AA3B7}" type="presOf" srcId="{BECBFFA2-91E9-48FB-BD8B-B255EAA9DCD4}" destId="{419DE5D2-B6A6-4209-95FD-36454FAD7059}" srcOrd="0" destOrd="0" presId="urn:microsoft.com/office/officeart/2005/8/layout/lProcess2"/>
    <dgm:cxn modelId="{4DC31D4C-5241-4E90-9940-4EB763111CB3}" type="presParOf" srcId="{163C1CA0-EA11-492E-9594-98395F565DFA}" destId="{B73647DE-CD34-43CB-B5A6-00EBBDCFE7EA}" srcOrd="0" destOrd="0" presId="urn:microsoft.com/office/officeart/2005/8/layout/lProcess2"/>
    <dgm:cxn modelId="{4499B38D-4866-460A-9B13-872578A55F85}" type="presParOf" srcId="{B73647DE-CD34-43CB-B5A6-00EBBDCFE7EA}" destId="{AABDCC4A-DCFF-4915-8360-1CE54C4DCBEF}" srcOrd="0" destOrd="0" presId="urn:microsoft.com/office/officeart/2005/8/layout/lProcess2"/>
    <dgm:cxn modelId="{45577818-FFF4-420E-A031-6ACB78FEDCEB}" type="presParOf" srcId="{B73647DE-CD34-43CB-B5A6-00EBBDCFE7EA}" destId="{8A34FA42-2377-46A5-A272-BFDD6245AE72}" srcOrd="1" destOrd="0" presId="urn:microsoft.com/office/officeart/2005/8/layout/lProcess2"/>
    <dgm:cxn modelId="{3E63A419-594E-40E5-94C2-CF5FE50B3996}" type="presParOf" srcId="{B73647DE-CD34-43CB-B5A6-00EBBDCFE7EA}" destId="{9C8FCCBD-1034-4DF2-B480-6A5909EF6642}" srcOrd="2" destOrd="0" presId="urn:microsoft.com/office/officeart/2005/8/layout/lProcess2"/>
    <dgm:cxn modelId="{23C80C65-DCE7-4C38-9DAF-438EB8955B4F}" type="presParOf" srcId="{9C8FCCBD-1034-4DF2-B480-6A5909EF6642}" destId="{B6D2DD2A-B779-4BFF-AB40-4FB8551EDDD0}" srcOrd="0" destOrd="0" presId="urn:microsoft.com/office/officeart/2005/8/layout/lProcess2"/>
    <dgm:cxn modelId="{7F4F545B-A9FF-4E83-90FE-D2C6D38EC43E}" type="presParOf" srcId="{B6D2DD2A-B779-4BFF-AB40-4FB8551EDDD0}" destId="{7751EF12-A542-4C81-AA1F-4C8332D1C1B6}" srcOrd="0" destOrd="0" presId="urn:microsoft.com/office/officeart/2005/8/layout/lProcess2"/>
    <dgm:cxn modelId="{9D6B116A-6BA2-4914-A27F-98D6038E4BD4}" type="presParOf" srcId="{163C1CA0-EA11-492E-9594-98395F565DFA}" destId="{D5CD81C6-2C9F-48AA-B403-F53D905A4162}" srcOrd="1" destOrd="0" presId="urn:microsoft.com/office/officeart/2005/8/layout/lProcess2"/>
    <dgm:cxn modelId="{C21C7E53-C880-47FC-BB6B-59A5013DE177}" type="presParOf" srcId="{163C1CA0-EA11-492E-9594-98395F565DFA}" destId="{DFB22642-3C03-4AC5-9B22-3EA0CE54BC53}" srcOrd="2" destOrd="0" presId="urn:microsoft.com/office/officeart/2005/8/layout/lProcess2"/>
    <dgm:cxn modelId="{BA82AF90-FDD9-4DD8-8481-CF1B4BB94BEB}" type="presParOf" srcId="{DFB22642-3C03-4AC5-9B22-3EA0CE54BC53}" destId="{AE69F047-D5FC-43AA-A23F-03289C946C66}" srcOrd="0" destOrd="0" presId="urn:microsoft.com/office/officeart/2005/8/layout/lProcess2"/>
    <dgm:cxn modelId="{FDD763C1-CC2E-4380-9494-424ABA738E82}" type="presParOf" srcId="{DFB22642-3C03-4AC5-9B22-3EA0CE54BC53}" destId="{ECC8FCAB-F488-4FE3-9FC3-1A79332CF9F2}" srcOrd="1" destOrd="0" presId="urn:microsoft.com/office/officeart/2005/8/layout/lProcess2"/>
    <dgm:cxn modelId="{65C94B22-884C-4B44-9E95-083D3BBDB4F6}" type="presParOf" srcId="{DFB22642-3C03-4AC5-9B22-3EA0CE54BC53}" destId="{73747452-B577-437A-84FC-5B79405BB9EF}" srcOrd="2" destOrd="0" presId="urn:microsoft.com/office/officeart/2005/8/layout/lProcess2"/>
    <dgm:cxn modelId="{EE3C435F-BEB0-4CFD-A3F6-62D74AF81A41}" type="presParOf" srcId="{73747452-B577-437A-84FC-5B79405BB9EF}" destId="{9CF05B55-A310-4F36-BDA2-DED7F58AAB89}" srcOrd="0" destOrd="0" presId="urn:microsoft.com/office/officeart/2005/8/layout/lProcess2"/>
    <dgm:cxn modelId="{D349FF45-1106-436D-BB1B-96E9EF34A7F6}" type="presParOf" srcId="{9CF05B55-A310-4F36-BDA2-DED7F58AAB89}" destId="{EE030711-31EA-46BA-8AEA-29B24FAE8BC9}" srcOrd="0" destOrd="0" presId="urn:microsoft.com/office/officeart/2005/8/layout/lProcess2"/>
    <dgm:cxn modelId="{E271A97C-12A2-42F7-8C84-F3FED8F81A30}" type="presParOf" srcId="{163C1CA0-EA11-492E-9594-98395F565DFA}" destId="{BAD712F8-EFA8-4D92-867B-29C173B9FD4C}" srcOrd="3" destOrd="0" presId="urn:microsoft.com/office/officeart/2005/8/layout/lProcess2"/>
    <dgm:cxn modelId="{C9B23032-9D39-4274-93C2-6A5D076DD323}" type="presParOf" srcId="{163C1CA0-EA11-492E-9594-98395F565DFA}" destId="{6944F18D-D4B3-41E4-9967-01E7CDCE655C}" srcOrd="4" destOrd="0" presId="urn:microsoft.com/office/officeart/2005/8/layout/lProcess2"/>
    <dgm:cxn modelId="{09E2F196-AD98-498B-A742-344C85DF2991}" type="presParOf" srcId="{6944F18D-D4B3-41E4-9967-01E7CDCE655C}" destId="{70FBA45D-CC0E-4EFF-A210-5FD515BED3B9}" srcOrd="0" destOrd="0" presId="urn:microsoft.com/office/officeart/2005/8/layout/lProcess2"/>
    <dgm:cxn modelId="{61EDD0AB-7038-4525-85C6-2992CAF2388D}" type="presParOf" srcId="{6944F18D-D4B3-41E4-9967-01E7CDCE655C}" destId="{210A9B18-ADAB-4992-9596-C53786384326}" srcOrd="1" destOrd="0" presId="urn:microsoft.com/office/officeart/2005/8/layout/lProcess2"/>
    <dgm:cxn modelId="{FE2F8F93-E29B-48C6-B5A0-8B93E96B3FBD}" type="presParOf" srcId="{6944F18D-D4B3-41E4-9967-01E7CDCE655C}" destId="{1C0ADA58-B220-4148-BA75-2C5AE693A8FE}" srcOrd="2" destOrd="0" presId="urn:microsoft.com/office/officeart/2005/8/layout/lProcess2"/>
    <dgm:cxn modelId="{FED8E699-3352-4214-BEAB-2D22615B9239}" type="presParOf" srcId="{1C0ADA58-B220-4148-BA75-2C5AE693A8FE}" destId="{0B9E65CB-7FD4-4B3F-8C01-23CF2E83765F}" srcOrd="0" destOrd="0" presId="urn:microsoft.com/office/officeart/2005/8/layout/lProcess2"/>
    <dgm:cxn modelId="{5CF2C975-33DD-4F11-991C-161A46A55F2D}" type="presParOf" srcId="{0B9E65CB-7FD4-4B3F-8C01-23CF2E83765F}" destId="{419DE5D2-B6A6-4209-95FD-36454FAD7059}"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8D7CD5-C9F1-4385-B03D-3607EC5C08DE}">
      <dsp:nvSpPr>
        <dsp:cNvPr id="0" name=""/>
        <dsp:cNvSpPr/>
      </dsp:nvSpPr>
      <dsp:spPr>
        <a:xfrm rot="10800000">
          <a:off x="13086" y="0"/>
          <a:ext cx="8457426" cy="1240602"/>
        </a:xfrm>
        <a:prstGeom prst="homePlate">
          <a:avLst/>
        </a:prstGeom>
        <a:solidFill>
          <a:srgbClr val="00206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071" tIns="125730" rIns="234696" bIns="125730" numCol="1" spcCol="1270" anchor="ctr" anchorCtr="0">
          <a:noAutofit/>
        </a:bodyPr>
        <a:lstStyle/>
        <a:p>
          <a:pPr lvl="0" algn="ctr" defTabSz="1466850">
            <a:lnSpc>
              <a:spcPct val="90000"/>
            </a:lnSpc>
            <a:spcBef>
              <a:spcPct val="0"/>
            </a:spcBef>
            <a:spcAft>
              <a:spcPct val="35000"/>
            </a:spcAft>
          </a:pPr>
          <a:r>
            <a:rPr lang="en-IN" sz="3300" kern="1200" dirty="0" smtClean="0">
              <a:latin typeface="Times New Roman" pitchFamily="18" charset="0"/>
              <a:cs typeface="Times New Roman" pitchFamily="18" charset="0"/>
            </a:rPr>
            <a:t>      </a:t>
          </a:r>
          <a:r>
            <a:rPr lang="en-IN" sz="3600" b="1" kern="1200" dirty="0" smtClean="0">
              <a:solidFill>
                <a:srgbClr val="FFFF00"/>
              </a:solidFill>
              <a:latin typeface="Times New Roman" pitchFamily="18" charset="0"/>
              <a:cs typeface="Times New Roman" pitchFamily="18" charset="0"/>
            </a:rPr>
            <a:t>Is a blood disorder .... critical public health problem in India</a:t>
          </a:r>
          <a:endParaRPr lang="en-IN" sz="3600" b="1" kern="1200" dirty="0">
            <a:solidFill>
              <a:srgbClr val="FFFF00"/>
            </a:solidFill>
            <a:latin typeface="Times New Roman" pitchFamily="18" charset="0"/>
            <a:cs typeface="Times New Roman" pitchFamily="18" charset="0"/>
          </a:endParaRPr>
        </a:p>
      </dsp:txBody>
      <dsp:txXfrm rot="10800000">
        <a:off x="13086" y="0"/>
        <a:ext cx="8457426" cy="1240602"/>
      </dsp:txXfrm>
    </dsp:sp>
    <dsp:sp modelId="{E5C60F64-93BD-4675-8BBE-57477B090719}">
      <dsp:nvSpPr>
        <dsp:cNvPr id="0" name=""/>
        <dsp:cNvSpPr/>
      </dsp:nvSpPr>
      <dsp:spPr>
        <a:xfrm>
          <a:off x="59541" y="0"/>
          <a:ext cx="1240602" cy="1240602"/>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D906D-752C-45A3-9D78-03D2CE11E827}">
      <dsp:nvSpPr>
        <dsp:cNvPr id="0" name=""/>
        <dsp:cNvSpPr/>
      </dsp:nvSpPr>
      <dsp:spPr>
        <a:xfrm rot="10800000">
          <a:off x="12691" y="1611092"/>
          <a:ext cx="8458216" cy="1328647"/>
        </a:xfrm>
        <a:prstGeom prst="homePlate">
          <a:avLst/>
        </a:prstGeom>
        <a:solidFill>
          <a:srgbClr val="00206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071" tIns="129540" rIns="241808" bIns="129540" numCol="1" spcCol="1270" anchor="ctr" anchorCtr="0">
          <a:noAutofit/>
        </a:bodyPr>
        <a:lstStyle/>
        <a:p>
          <a:pPr lvl="0" algn="ctr" defTabSz="1511300">
            <a:lnSpc>
              <a:spcPct val="90000"/>
            </a:lnSpc>
            <a:spcBef>
              <a:spcPct val="0"/>
            </a:spcBef>
            <a:spcAft>
              <a:spcPct val="35000"/>
            </a:spcAft>
          </a:pPr>
          <a:r>
            <a:rPr lang="en-IN" sz="3400" b="1" kern="1200" dirty="0" smtClean="0">
              <a:solidFill>
                <a:srgbClr val="FF0000"/>
              </a:solidFill>
              <a:latin typeface="Times New Roman" pitchFamily="18" charset="0"/>
              <a:cs typeface="Times New Roman" pitchFamily="18" charset="0"/>
            </a:rPr>
            <a:t>        </a:t>
          </a:r>
          <a:r>
            <a:rPr lang="en-IN" sz="3600" b="1" kern="1200" dirty="0" smtClean="0">
              <a:solidFill>
                <a:srgbClr val="FFFF00"/>
              </a:solidFill>
              <a:latin typeface="Times New Roman" pitchFamily="18" charset="0"/>
              <a:cs typeface="Times New Roman" pitchFamily="18" charset="0"/>
            </a:rPr>
            <a:t>Reduced level of </a:t>
          </a:r>
          <a:r>
            <a:rPr lang="en-IN" sz="3600" b="1" kern="1200" dirty="0" err="1" smtClean="0">
              <a:solidFill>
                <a:srgbClr val="FFFF00"/>
              </a:solidFill>
              <a:latin typeface="Times New Roman" pitchFamily="18" charset="0"/>
              <a:cs typeface="Times New Roman" pitchFamily="18" charset="0"/>
            </a:rPr>
            <a:t>hemoglobin</a:t>
          </a:r>
          <a:r>
            <a:rPr lang="en-IN" sz="3600" b="1" kern="1200" dirty="0" smtClean="0">
              <a:solidFill>
                <a:srgbClr val="FFFF00"/>
              </a:solidFill>
              <a:latin typeface="Times New Roman" pitchFamily="18" charset="0"/>
              <a:cs typeface="Times New Roman" pitchFamily="18" charset="0"/>
            </a:rPr>
            <a:t> in the blood</a:t>
          </a:r>
          <a:endParaRPr lang="en-IN" sz="3600" b="1" kern="1200" dirty="0">
            <a:solidFill>
              <a:srgbClr val="FFFF00"/>
            </a:solidFill>
            <a:latin typeface="Times New Roman" pitchFamily="18" charset="0"/>
            <a:cs typeface="Times New Roman" pitchFamily="18" charset="0"/>
          </a:endParaRPr>
        </a:p>
      </dsp:txBody>
      <dsp:txXfrm rot="10800000">
        <a:off x="12691" y="1611092"/>
        <a:ext cx="8458216" cy="1328647"/>
      </dsp:txXfrm>
    </dsp:sp>
    <dsp:sp modelId="{63380EB2-78E2-4221-ACEB-11B80E8E65E3}">
      <dsp:nvSpPr>
        <dsp:cNvPr id="0" name=""/>
        <dsp:cNvSpPr/>
      </dsp:nvSpPr>
      <dsp:spPr>
        <a:xfrm>
          <a:off x="123457" y="1665958"/>
          <a:ext cx="1240602" cy="1240602"/>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B6FED-696E-405E-9C51-916EDEC6490A}">
      <dsp:nvSpPr>
        <dsp:cNvPr id="0" name=""/>
        <dsp:cNvSpPr/>
      </dsp:nvSpPr>
      <dsp:spPr>
        <a:xfrm rot="10800000">
          <a:off x="-1" y="3310230"/>
          <a:ext cx="8483603" cy="1240602"/>
        </a:xfrm>
        <a:prstGeom prst="homePlate">
          <a:avLst/>
        </a:prstGeom>
        <a:solidFill>
          <a:srgbClr val="00206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071" tIns="133350" rIns="248920" bIns="133350" numCol="1" spcCol="1270" anchor="ctr" anchorCtr="0">
          <a:noAutofit/>
        </a:bodyPr>
        <a:lstStyle/>
        <a:p>
          <a:pPr lvl="0" algn="ctr" defTabSz="1555750">
            <a:lnSpc>
              <a:spcPct val="100000"/>
            </a:lnSpc>
            <a:spcBef>
              <a:spcPct val="0"/>
            </a:spcBef>
            <a:spcAft>
              <a:spcPct val="35000"/>
            </a:spcAft>
          </a:pPr>
          <a:r>
            <a:rPr lang="en-IN" sz="3500" kern="1200" dirty="0" smtClean="0">
              <a:latin typeface="Times New Roman" pitchFamily="18" charset="0"/>
              <a:cs typeface="Times New Roman" pitchFamily="18" charset="0"/>
            </a:rPr>
            <a:t>     </a:t>
          </a:r>
          <a:r>
            <a:rPr lang="en-IN" sz="3200" b="1" kern="1200" dirty="0" smtClean="0">
              <a:solidFill>
                <a:srgbClr val="FFFF00"/>
              </a:solidFill>
              <a:latin typeface="Times New Roman" pitchFamily="18" charset="0"/>
              <a:cs typeface="Times New Roman" pitchFamily="18" charset="0"/>
            </a:rPr>
            <a:t>Manifestations of under nutrition          and poor intake of iron in the diet</a:t>
          </a:r>
          <a:endParaRPr lang="en-IN" sz="3200" b="1" kern="1200" dirty="0">
            <a:solidFill>
              <a:srgbClr val="FFFF00"/>
            </a:solidFill>
            <a:latin typeface="Times New Roman" pitchFamily="18" charset="0"/>
            <a:cs typeface="Times New Roman" pitchFamily="18" charset="0"/>
          </a:endParaRPr>
        </a:p>
      </dsp:txBody>
      <dsp:txXfrm rot="10800000">
        <a:off x="-1" y="3310230"/>
        <a:ext cx="8483603" cy="1240602"/>
      </dsp:txXfrm>
    </dsp:sp>
    <dsp:sp modelId="{65B37280-47BF-4CAA-9D01-C0DDA29F992A}">
      <dsp:nvSpPr>
        <dsp:cNvPr id="0" name=""/>
        <dsp:cNvSpPr/>
      </dsp:nvSpPr>
      <dsp:spPr>
        <a:xfrm>
          <a:off x="0" y="3324398"/>
          <a:ext cx="1430054" cy="1226434"/>
        </a:xfrm>
        <a:prstGeom prst="ellipse">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BDCC4A-DCFF-4915-8360-1CE54C4DCBEF}">
      <dsp:nvSpPr>
        <dsp:cNvPr id="0" name=""/>
        <dsp:cNvSpPr/>
      </dsp:nvSpPr>
      <dsp:spPr>
        <a:xfrm>
          <a:off x="68120" y="105836"/>
          <a:ext cx="3590104" cy="5405960"/>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IN" sz="3800" b="1" kern="1200" dirty="0" smtClean="0">
              <a:solidFill>
                <a:srgbClr val="FFFF00"/>
              </a:solidFill>
              <a:latin typeface="Times New Roman" pitchFamily="18" charset="0"/>
              <a:cs typeface="Times New Roman" pitchFamily="18" charset="0"/>
            </a:rPr>
            <a:t>Mild Anemia</a:t>
          </a:r>
          <a:endParaRPr lang="en-IN" sz="3800" b="1" kern="1200" dirty="0">
            <a:solidFill>
              <a:srgbClr val="FFFF00"/>
            </a:solidFill>
            <a:latin typeface="Times New Roman" pitchFamily="18" charset="0"/>
            <a:cs typeface="Times New Roman" pitchFamily="18" charset="0"/>
          </a:endParaRPr>
        </a:p>
      </dsp:txBody>
      <dsp:txXfrm>
        <a:off x="68120" y="105836"/>
        <a:ext cx="3590104" cy="1621788"/>
      </dsp:txXfrm>
    </dsp:sp>
    <dsp:sp modelId="{7751EF12-A542-4C81-AA1F-4C8332D1C1B6}">
      <dsp:nvSpPr>
        <dsp:cNvPr id="0" name=""/>
        <dsp:cNvSpPr/>
      </dsp:nvSpPr>
      <dsp:spPr>
        <a:xfrm>
          <a:off x="395572" y="1765916"/>
          <a:ext cx="2943551" cy="3650000"/>
        </a:xfrm>
        <a:prstGeom prst="roundRect">
          <a:avLst>
            <a:gd name="adj" fmla="val 10000"/>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r>
            <a:rPr lang="en-IN" sz="4300" b="1" kern="1200" dirty="0" err="1" smtClean="0">
              <a:latin typeface="Times New Roman" pitchFamily="18" charset="0"/>
              <a:cs typeface="Times New Roman" pitchFamily="18" charset="0"/>
            </a:rPr>
            <a:t>Hb</a:t>
          </a:r>
          <a:endParaRPr lang="en-IN" sz="4300" b="1" kern="1200" dirty="0" smtClean="0">
            <a:latin typeface="Times New Roman" pitchFamily="18" charset="0"/>
            <a:cs typeface="Times New Roman" pitchFamily="18" charset="0"/>
          </a:endParaRPr>
        </a:p>
        <a:p>
          <a:pPr lvl="0" algn="ctr" defTabSz="1911350">
            <a:lnSpc>
              <a:spcPct val="90000"/>
            </a:lnSpc>
            <a:spcBef>
              <a:spcPct val="0"/>
            </a:spcBef>
            <a:spcAft>
              <a:spcPct val="35000"/>
            </a:spcAft>
          </a:pPr>
          <a:r>
            <a:rPr lang="en-IN" sz="4300" b="1" kern="1200" dirty="0" smtClean="0">
              <a:latin typeface="Times New Roman" pitchFamily="18" charset="0"/>
              <a:cs typeface="Times New Roman" pitchFamily="18" charset="0"/>
            </a:rPr>
            <a:t>10 – 12 </a:t>
          </a:r>
        </a:p>
        <a:p>
          <a:pPr lvl="0" algn="ctr" defTabSz="1911350">
            <a:lnSpc>
              <a:spcPct val="90000"/>
            </a:lnSpc>
            <a:spcBef>
              <a:spcPct val="0"/>
            </a:spcBef>
            <a:spcAft>
              <a:spcPct val="35000"/>
            </a:spcAft>
          </a:pPr>
          <a:r>
            <a:rPr lang="en-IN" sz="4300" b="1" kern="1200" dirty="0" err="1" smtClean="0">
              <a:latin typeface="Times New Roman" pitchFamily="18" charset="0"/>
              <a:cs typeface="Times New Roman" pitchFamily="18" charset="0"/>
            </a:rPr>
            <a:t>gms</a:t>
          </a:r>
          <a:r>
            <a:rPr lang="en-IN" sz="4300" b="1" kern="1200" dirty="0" smtClean="0">
              <a:latin typeface="Times New Roman" pitchFamily="18" charset="0"/>
              <a:cs typeface="Times New Roman" pitchFamily="18" charset="0"/>
            </a:rPr>
            <a:t> / dl</a:t>
          </a:r>
          <a:endParaRPr lang="en-IN" sz="4300" b="1" kern="1200" dirty="0">
            <a:latin typeface="Times New Roman" pitchFamily="18" charset="0"/>
            <a:cs typeface="Times New Roman" pitchFamily="18" charset="0"/>
          </a:endParaRPr>
        </a:p>
      </dsp:txBody>
      <dsp:txXfrm>
        <a:off x="395572" y="1765916"/>
        <a:ext cx="2943551" cy="3650000"/>
      </dsp:txXfrm>
    </dsp:sp>
    <dsp:sp modelId="{AE69F047-D5FC-43AA-A23F-03289C946C66}">
      <dsp:nvSpPr>
        <dsp:cNvPr id="0" name=""/>
        <dsp:cNvSpPr/>
      </dsp:nvSpPr>
      <dsp:spPr>
        <a:xfrm>
          <a:off x="4045656" y="433400"/>
          <a:ext cx="3762637" cy="5184232"/>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IN" sz="3800" b="1" kern="1200" dirty="0" smtClean="0">
              <a:solidFill>
                <a:srgbClr val="FFFF00"/>
              </a:solidFill>
              <a:latin typeface="Times New Roman" pitchFamily="18" charset="0"/>
              <a:cs typeface="Times New Roman" pitchFamily="18" charset="0"/>
            </a:rPr>
            <a:t>Moderate anemia</a:t>
          </a:r>
          <a:endParaRPr lang="en-IN" sz="3800" b="1" kern="1200" dirty="0">
            <a:solidFill>
              <a:srgbClr val="FFFF00"/>
            </a:solidFill>
            <a:latin typeface="Times New Roman" pitchFamily="18" charset="0"/>
            <a:cs typeface="Times New Roman" pitchFamily="18" charset="0"/>
          </a:endParaRPr>
        </a:p>
      </dsp:txBody>
      <dsp:txXfrm>
        <a:off x="4045656" y="433400"/>
        <a:ext cx="3762637" cy="1555269"/>
      </dsp:txXfrm>
    </dsp:sp>
    <dsp:sp modelId="{EE030711-31EA-46BA-8AEA-29B24FAE8BC9}">
      <dsp:nvSpPr>
        <dsp:cNvPr id="0" name=""/>
        <dsp:cNvSpPr/>
      </dsp:nvSpPr>
      <dsp:spPr>
        <a:xfrm>
          <a:off x="4549725" y="2408753"/>
          <a:ext cx="2905175" cy="3079715"/>
        </a:xfrm>
        <a:prstGeom prst="roundRect">
          <a:avLst>
            <a:gd name="adj" fmla="val 10000"/>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r>
            <a:rPr lang="en-IN" sz="4300" b="1" kern="1200" dirty="0" err="1" smtClean="0">
              <a:latin typeface="Times New Roman" pitchFamily="18" charset="0"/>
              <a:cs typeface="Times New Roman" pitchFamily="18" charset="0"/>
            </a:rPr>
            <a:t>Hb</a:t>
          </a:r>
          <a:r>
            <a:rPr lang="en-IN" sz="4300" b="1" kern="1200" dirty="0" smtClean="0">
              <a:latin typeface="Times New Roman" pitchFamily="18" charset="0"/>
              <a:cs typeface="Times New Roman" pitchFamily="18" charset="0"/>
            </a:rPr>
            <a:t> </a:t>
          </a:r>
        </a:p>
        <a:p>
          <a:pPr lvl="0" algn="ctr" defTabSz="1911350">
            <a:lnSpc>
              <a:spcPct val="90000"/>
            </a:lnSpc>
            <a:spcBef>
              <a:spcPct val="0"/>
            </a:spcBef>
            <a:spcAft>
              <a:spcPct val="35000"/>
            </a:spcAft>
          </a:pPr>
          <a:r>
            <a:rPr lang="en-IN" sz="4300" b="1" kern="1200" dirty="0" smtClean="0">
              <a:latin typeface="Times New Roman" pitchFamily="18" charset="0"/>
              <a:cs typeface="Times New Roman" pitchFamily="18" charset="0"/>
            </a:rPr>
            <a:t>7.1 – 9.9 </a:t>
          </a:r>
          <a:r>
            <a:rPr lang="en-IN" sz="4300" b="1" kern="1200" dirty="0" err="1" smtClean="0">
              <a:latin typeface="Times New Roman" pitchFamily="18" charset="0"/>
              <a:cs typeface="Times New Roman" pitchFamily="18" charset="0"/>
            </a:rPr>
            <a:t>gms</a:t>
          </a:r>
          <a:r>
            <a:rPr lang="en-IN" sz="4300" b="1" kern="1200" dirty="0" smtClean="0">
              <a:latin typeface="Times New Roman" pitchFamily="18" charset="0"/>
              <a:cs typeface="Times New Roman" pitchFamily="18" charset="0"/>
            </a:rPr>
            <a:t> / dl</a:t>
          </a:r>
          <a:endParaRPr lang="en-IN" sz="4300" b="1" kern="1200" dirty="0">
            <a:latin typeface="Times New Roman" pitchFamily="18" charset="0"/>
            <a:cs typeface="Times New Roman" pitchFamily="18" charset="0"/>
          </a:endParaRPr>
        </a:p>
      </dsp:txBody>
      <dsp:txXfrm>
        <a:off x="4549725" y="2408753"/>
        <a:ext cx="2905175" cy="3079715"/>
      </dsp:txXfrm>
    </dsp:sp>
    <dsp:sp modelId="{70FBA45D-CC0E-4EFF-A210-5FD515BED3B9}">
      <dsp:nvSpPr>
        <dsp:cNvPr id="0" name=""/>
        <dsp:cNvSpPr/>
      </dsp:nvSpPr>
      <dsp:spPr>
        <a:xfrm>
          <a:off x="8182983" y="1289780"/>
          <a:ext cx="3286136" cy="4313274"/>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IN" sz="3800" b="1" kern="1200" dirty="0" smtClean="0">
              <a:solidFill>
                <a:srgbClr val="FFFF00"/>
              </a:solidFill>
              <a:latin typeface="Times New Roman" pitchFamily="18" charset="0"/>
              <a:cs typeface="Times New Roman" pitchFamily="18" charset="0"/>
            </a:rPr>
            <a:t>Severe anemia</a:t>
          </a:r>
          <a:endParaRPr lang="en-IN" sz="3800" b="1" kern="1200" dirty="0">
            <a:solidFill>
              <a:srgbClr val="FFFF00"/>
            </a:solidFill>
            <a:latin typeface="Times New Roman" pitchFamily="18" charset="0"/>
            <a:cs typeface="Times New Roman" pitchFamily="18" charset="0"/>
          </a:endParaRPr>
        </a:p>
      </dsp:txBody>
      <dsp:txXfrm>
        <a:off x="8182983" y="1289780"/>
        <a:ext cx="3286136" cy="1293982"/>
      </dsp:txXfrm>
    </dsp:sp>
    <dsp:sp modelId="{419DE5D2-B6A6-4209-95FD-36454FAD7059}">
      <dsp:nvSpPr>
        <dsp:cNvPr id="0" name=""/>
        <dsp:cNvSpPr/>
      </dsp:nvSpPr>
      <dsp:spPr>
        <a:xfrm>
          <a:off x="8316939" y="2946358"/>
          <a:ext cx="2974295" cy="2479561"/>
        </a:xfrm>
        <a:prstGeom prst="roundRect">
          <a:avLst>
            <a:gd name="adj" fmla="val 10000"/>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20" tIns="81915" rIns="109220" bIns="81915" numCol="1" spcCol="1270" anchor="ctr" anchorCtr="0">
          <a:noAutofit/>
        </a:bodyPr>
        <a:lstStyle/>
        <a:p>
          <a:pPr lvl="0" algn="ctr" defTabSz="1911350">
            <a:lnSpc>
              <a:spcPct val="90000"/>
            </a:lnSpc>
            <a:spcBef>
              <a:spcPct val="0"/>
            </a:spcBef>
            <a:spcAft>
              <a:spcPct val="35000"/>
            </a:spcAft>
          </a:pPr>
          <a:r>
            <a:rPr lang="en-IN" sz="4300" b="1" kern="1200" dirty="0" err="1" smtClean="0">
              <a:latin typeface="Times New Roman" pitchFamily="18" charset="0"/>
              <a:cs typeface="Times New Roman" pitchFamily="18" charset="0"/>
            </a:rPr>
            <a:t>Hb</a:t>
          </a:r>
          <a:r>
            <a:rPr lang="en-IN" sz="4300" b="1" kern="1200" dirty="0" smtClean="0">
              <a:latin typeface="Times New Roman" pitchFamily="18" charset="0"/>
              <a:cs typeface="Times New Roman" pitchFamily="18" charset="0"/>
            </a:rPr>
            <a:t> </a:t>
          </a:r>
        </a:p>
        <a:p>
          <a:pPr lvl="0" algn="ctr" defTabSz="1911350">
            <a:lnSpc>
              <a:spcPct val="90000"/>
            </a:lnSpc>
            <a:spcBef>
              <a:spcPct val="0"/>
            </a:spcBef>
            <a:spcAft>
              <a:spcPct val="35000"/>
            </a:spcAft>
          </a:pPr>
          <a:r>
            <a:rPr lang="en-IN" sz="4300" b="1" kern="1200" dirty="0" smtClean="0">
              <a:latin typeface="Times New Roman" pitchFamily="18" charset="0"/>
              <a:cs typeface="Times New Roman" pitchFamily="18" charset="0"/>
            </a:rPr>
            <a:t>&lt; = 7 </a:t>
          </a:r>
        </a:p>
        <a:p>
          <a:pPr lvl="0" algn="ctr" defTabSz="1911350">
            <a:lnSpc>
              <a:spcPct val="90000"/>
            </a:lnSpc>
            <a:spcBef>
              <a:spcPct val="0"/>
            </a:spcBef>
            <a:spcAft>
              <a:spcPct val="35000"/>
            </a:spcAft>
          </a:pPr>
          <a:r>
            <a:rPr lang="en-IN" sz="4300" b="1" kern="1200" dirty="0" err="1" smtClean="0">
              <a:latin typeface="Times New Roman" pitchFamily="18" charset="0"/>
              <a:cs typeface="Times New Roman" pitchFamily="18" charset="0"/>
            </a:rPr>
            <a:t>gms</a:t>
          </a:r>
          <a:r>
            <a:rPr lang="en-IN" sz="4300" b="1" kern="1200" dirty="0" smtClean="0">
              <a:latin typeface="Times New Roman" pitchFamily="18" charset="0"/>
              <a:cs typeface="Times New Roman" pitchFamily="18" charset="0"/>
            </a:rPr>
            <a:t> / dl</a:t>
          </a:r>
          <a:endParaRPr lang="en-IN" sz="4300" b="1" kern="1200" dirty="0">
            <a:latin typeface="Times New Roman" pitchFamily="18" charset="0"/>
            <a:cs typeface="Times New Roman" pitchFamily="18" charset="0"/>
          </a:endParaRPr>
        </a:p>
      </dsp:txBody>
      <dsp:txXfrm>
        <a:off x="8316939" y="2946358"/>
        <a:ext cx="2974295" cy="24795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BA6D4-2B44-41DD-A006-1C9D3B68D593}" type="datetimeFigureOut">
              <a:rPr lang="en-IN" smtClean="0"/>
              <a:pPr/>
              <a:t>15-09-2021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2B8CE-ABC2-43DB-B0C4-8FB6D7CAB554}" type="slidenum">
              <a:rPr lang="en-IN" smtClean="0"/>
              <a:pPr/>
              <a:t>‹#›</a:t>
            </a:fld>
            <a:endParaRPr lang="en-IN"/>
          </a:p>
        </p:txBody>
      </p:sp>
    </p:spTree>
    <p:extLst>
      <p:ext uri="{BB962C8B-B14F-4D97-AF65-F5344CB8AC3E}">
        <p14:creationId xmlns="" xmlns:p14="http://schemas.microsoft.com/office/powerpoint/2010/main" val="55882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CD3C9726-22F4-407F-B202-65C020E75E56}" type="slidenum">
              <a:rPr lang="en-IN" smtClean="0"/>
              <a:pPr/>
              <a:t>8</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536A79F-1E0A-4A9A-A5DE-2E459A914B64}" type="slidenum">
              <a:rPr lang="en-IN" smtClean="0"/>
              <a:pPr/>
              <a:t>11</a:t>
            </a:fld>
            <a:endParaRPr lang="en-IN"/>
          </a:p>
        </p:txBody>
      </p:sp>
    </p:spTree>
    <p:extLst>
      <p:ext uri="{BB962C8B-B14F-4D97-AF65-F5344CB8AC3E}">
        <p14:creationId xmlns="" xmlns:p14="http://schemas.microsoft.com/office/powerpoint/2010/main" val="674509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353B49-7810-4E09-9B1C-5D20F9F7AEEC}" type="datetime1">
              <a:rPr lang="en-IN" smtClean="0"/>
              <a:pPr/>
              <a:t>15-09-2021</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618E7D-0196-4DD6-B42A-12E9AEF6D19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7B9A1D-207B-4AEF-ADC4-26FC899D5BA5}" type="datetime1">
              <a:rPr lang="en-IN" smtClean="0"/>
              <a:pPr/>
              <a:t>15-09-2021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618E7D-0196-4DD6-B42A-12E9AEF6D19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646EDD-6A6B-4317-AFD3-1A7698B8BAEE}" type="datetime1">
              <a:rPr lang="en-IN" smtClean="0"/>
              <a:pPr/>
              <a:t>15-09-2021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618E7D-0196-4DD6-B42A-12E9AEF6D19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571EA5-14BE-4719-AC3B-42AA4C5C20F0}" type="datetime1">
              <a:rPr lang="en-IN" smtClean="0"/>
              <a:pPr/>
              <a:t>15-09-2021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618E7D-0196-4DD6-B42A-12E9AEF6D197}"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AC04DB-8F1A-48F5-AD5C-A75F326F429D}" type="datetime1">
              <a:rPr lang="en-IN" smtClean="0"/>
              <a:pPr/>
              <a:t>15-09-2021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618E7D-0196-4DD6-B42A-12E9AEF6D197}" type="slidenum">
              <a:rPr lang="en-IN" smtClean="0"/>
              <a:pPr/>
              <a:t>‹#›</a:t>
            </a:fld>
            <a:endParaRPr lang="en-IN"/>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949B3E-AADC-4F8E-86AA-D67806671E68}" type="datetime1">
              <a:rPr lang="en-IN" smtClean="0"/>
              <a:pPr/>
              <a:t>15-09-2021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D3618E7D-0196-4DD6-B42A-12E9AEF6D197}"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03A39F-235E-428E-A9BC-C30F42CD5B49}" type="datetime1">
              <a:rPr lang="en-IN" smtClean="0"/>
              <a:pPr/>
              <a:t>15-09-2021</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D3618E7D-0196-4DD6-B42A-12E9AEF6D197}"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EA02EE-3AD0-47AC-927C-D64080F43A73}" type="datetime1">
              <a:rPr lang="en-IN" smtClean="0"/>
              <a:pPr/>
              <a:t>15-09-2021</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D3618E7D-0196-4DD6-B42A-12E9AEF6D197}"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90C68A6-4392-4750-B1E6-6A029923F1D3}" type="datetime1">
              <a:rPr lang="en-IN" smtClean="0"/>
              <a:pPr/>
              <a:t>15-09-2021</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D3618E7D-0196-4DD6-B42A-12E9AEF6D19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2237C985-2B79-44ED-80B0-6243B078FF87}" type="datetime1">
              <a:rPr lang="en-IN" smtClean="0"/>
              <a:pPr/>
              <a:t>15-09-2021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D3618E7D-0196-4DD6-B42A-12E9AEF6D197}"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0F6073C-CCF9-47B7-9155-88E024556F10}" type="datetime1">
              <a:rPr lang="en-IN" smtClean="0"/>
              <a:pPr/>
              <a:t>15-09-2021</a:t>
            </a:fld>
            <a:endParaRPr lang="en-IN"/>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618E7D-0196-4DD6-B42A-12E9AEF6D197}" type="slidenum">
              <a:rPr lang="en-IN" smtClean="0"/>
              <a:pPr/>
              <a:t>‹#›</a:t>
            </a:fld>
            <a:endParaRPr lang="en-IN"/>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34433D0-3F3E-4E5F-AA1E-0BEE0D54AD1E}" type="datetime1">
              <a:rPr lang="en-IN" smtClean="0"/>
              <a:pPr/>
              <a:t>15-09-2021</a:t>
            </a:fld>
            <a:endParaRPr lang="en-IN"/>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3618E7D-0196-4DD6-B42A-12E9AEF6D19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E6D7F13-5886-42D9-9A15-0D8C4AA0B301}"/>
              </a:ext>
            </a:extLst>
          </p:cNvPr>
          <p:cNvSpPr>
            <a:spLocks noGrp="1"/>
          </p:cNvSpPr>
          <p:nvPr>
            <p:ph type="ctrTitle"/>
          </p:nvPr>
        </p:nvSpPr>
        <p:spPr>
          <a:xfrm>
            <a:off x="689488" y="1925728"/>
            <a:ext cx="11262833" cy="2238639"/>
          </a:xfrm>
          <a:solidFill>
            <a:srgbClr val="002060"/>
          </a:solidFill>
          <a:ln>
            <a:solidFill>
              <a:schemeClr val="tx1"/>
            </a:solidFill>
          </a:ln>
          <a:effectLst>
            <a:glow rad="101600">
              <a:schemeClr val="accent5">
                <a:satMod val="175000"/>
                <a:alpha val="40000"/>
              </a:schemeClr>
            </a:glow>
          </a:effectLst>
        </p:spPr>
        <p:txBody>
          <a:bodyPr>
            <a:noAutofit/>
          </a:bodyPr>
          <a:lstStyle/>
          <a:p>
            <a:pPr algn="ct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latin typeface="Times New Roman" panose="02020603050405020304" pitchFamily="18" charset="0"/>
                <a:ea typeface="Segoe UI Black" panose="020B0A02040204020203" pitchFamily="34" charset="0"/>
                <a:cs typeface="Times New Roman" panose="02020603050405020304" pitchFamily="18" charset="0"/>
              </a:rPr>
            </a:br>
            <a: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6">
                    <a:lumMod val="50000"/>
                  </a:schemeClr>
                </a:solidFill>
                <a:effectLst/>
                <a:latin typeface="Times New Roman" panose="02020603050405020304" pitchFamily="18" charset="0"/>
                <a:ea typeface="Segoe UI Black" panose="020B0A02040204020203" pitchFamily="34" charset="0"/>
                <a:cs typeface="Times New Roman" panose="02020603050405020304" pitchFamily="18" charset="0"/>
              </a:rPr>
            </a:b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The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2nd International Electronic Conference on Foods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t>
            </a:r>
            <a:b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b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Future Foods and Food Technologies for a Sustainable World”</a:t>
            </a:r>
            <a:b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b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15 - 30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Oct 2021</a:t>
            </a:r>
            <a:r>
              <a:rPr lang="en-US" sz="2800" b="1" i="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t/>
            </a:r>
            <a:br>
              <a:rPr lang="en-US" sz="2800" b="1" i="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ea typeface="Segoe UI Black" panose="020B0A02040204020203" pitchFamily="34" charset="0"/>
                <a:cs typeface="Times New Roman" panose="02020603050405020304" pitchFamily="18" charset="0"/>
              </a:rPr>
            </a:br>
            <a:endParaRPr lang="en-IN" sz="2800" dirty="0">
              <a:solidFill>
                <a:schemeClr val="accent3">
                  <a:lumMod val="50000"/>
                </a:schemeClr>
              </a:solidFill>
              <a:effectLst>
                <a:outerShdw blurRad="38100" dist="38100" dir="2700000" algn="tl">
                  <a:srgbClr val="000000">
                    <a:alpha val="43137"/>
                  </a:srgbClr>
                </a:outerShdw>
              </a:effectLst>
            </a:endParaRPr>
          </a:p>
        </p:txBody>
      </p:sp>
      <p:sp>
        <p:nvSpPr>
          <p:cNvPr id="3" name="Subtitle 2">
            <a:extLst>
              <a:ext uri="{FF2B5EF4-FFF2-40B4-BE49-F238E27FC236}">
                <a16:creationId xmlns="" xmlns:a16="http://schemas.microsoft.com/office/drawing/2014/main" id="{628AE59E-6841-4A5C-9D7A-61568387C504}"/>
              </a:ext>
            </a:extLst>
          </p:cNvPr>
          <p:cNvSpPr>
            <a:spLocks noGrp="1"/>
          </p:cNvSpPr>
          <p:nvPr>
            <p:ph type="subTitle" idx="1"/>
          </p:nvPr>
        </p:nvSpPr>
        <p:spPr>
          <a:xfrm>
            <a:off x="3048001" y="4584700"/>
            <a:ext cx="5956300" cy="1943100"/>
          </a:xfrm>
          <a:solidFill>
            <a:schemeClr val="accent1">
              <a:lumMod val="40000"/>
              <a:lumOff val="60000"/>
            </a:schemeClr>
          </a:solidFill>
          <a:ln>
            <a:solidFill>
              <a:schemeClr val="tx1"/>
            </a:solidFill>
          </a:ln>
          <a:effectLst>
            <a:glow rad="101600">
              <a:schemeClr val="accent4">
                <a:satMod val="175000"/>
                <a:alpha val="40000"/>
              </a:schemeClr>
            </a:glow>
          </a:effectLst>
        </p:spPr>
        <p:txBody>
          <a:bodyPr>
            <a:normAutofit/>
          </a:bodyPr>
          <a:lstStyle/>
          <a:p>
            <a:pPr algn="ct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Presented </a:t>
            </a: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by: </a:t>
            </a: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Vinita </a:t>
            </a: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Singh</a:t>
            </a:r>
          </a:p>
          <a:p>
            <a:pPr algn="ctr"/>
            <a:r>
              <a:rPr lang="en-IN" sz="1600" b="1" i="1"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Ph.D</a:t>
            </a: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Scholar (</a:t>
            </a: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Foods &amp; Nutrition)</a:t>
            </a:r>
            <a:endPar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a:p>
            <a:pPr algn="ct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AIFT, Amity University, </a:t>
            </a: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Uttar Pradesh, </a:t>
            </a:r>
            <a:r>
              <a:rPr lang="en-IN" sz="1600" b="1" i="1" dirty="0" err="1"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Noida</a:t>
            </a: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 </a:t>
            </a: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UP, India</a:t>
            </a:r>
            <a:endPar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a:p>
            <a:pPr algn="ct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Under the guidance of: Dr. Monika Thakur </a:t>
            </a:r>
          </a:p>
          <a:p>
            <a:pPr algn="ct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Assistant Professor</a:t>
            </a:r>
          </a:p>
          <a:p>
            <a:pPr algn="ctr"/>
            <a:r>
              <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AIFT, Amity University, Noida, </a:t>
            </a:r>
            <a:r>
              <a:rPr lang="en-IN" sz="1600" b="1" i="1" dirty="0" smtClean="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rPr>
              <a:t>UP, India</a:t>
            </a:r>
            <a:endParaRPr lang="en-IN" sz="1600" b="1" i="1" dirty="0">
              <a:solidFill>
                <a:srgbClr val="002060"/>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9" name="Slide Number Placeholder 8">
            <a:extLst>
              <a:ext uri="{FF2B5EF4-FFF2-40B4-BE49-F238E27FC236}">
                <a16:creationId xmlns="" xmlns:a16="http://schemas.microsoft.com/office/drawing/2014/main" id="{247FE05F-C820-456F-97DA-39024CA3A6F4}"/>
              </a:ext>
            </a:extLst>
          </p:cNvPr>
          <p:cNvSpPr>
            <a:spLocks noGrp="1"/>
          </p:cNvSpPr>
          <p:nvPr>
            <p:ph type="sldNum" sz="quarter" idx="12"/>
          </p:nvPr>
        </p:nvSpPr>
        <p:spPr/>
        <p:txBody>
          <a:bodyPr/>
          <a:lstStyle/>
          <a:p>
            <a:fld id="{D3618E7D-0196-4DD6-B42A-12E9AEF6D197}" type="slidenum">
              <a:rPr lang="en-IN" smtClean="0"/>
              <a:pPr/>
              <a:t>1</a:t>
            </a:fld>
            <a:endParaRPr lang="en-IN"/>
          </a:p>
        </p:txBody>
      </p:sp>
      <p:pic>
        <p:nvPicPr>
          <p:cNvPr id="1026" name="Picture 2" descr="Foods | An Open Access Journal from MDPI">
            <a:extLst>
              <a:ext uri="{FF2B5EF4-FFF2-40B4-BE49-F238E27FC236}">
                <a16:creationId xmlns="" xmlns:a16="http://schemas.microsoft.com/office/drawing/2014/main" id="{E3708ED5-E17D-4E27-A6D8-0EFD288027F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1236" y="130870"/>
            <a:ext cx="5539667" cy="122741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Amity University, Noida - Wikipedia">
            <a:extLst>
              <a:ext uri="{FF2B5EF4-FFF2-40B4-BE49-F238E27FC236}">
                <a16:creationId xmlns="" xmlns:a16="http://schemas.microsoft.com/office/drawing/2014/main" id="{AA3840A4-F066-4229-B675-498C51FF820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206055" y="249444"/>
            <a:ext cx="1774703" cy="1386111"/>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Senior Fellow Nina Łazarczyk-Bilal published a research paper! - Humanity  in Action">
            <a:extLst>
              <a:ext uri="{FF2B5EF4-FFF2-40B4-BE49-F238E27FC236}">
                <a16:creationId xmlns="" xmlns:a16="http://schemas.microsoft.com/office/drawing/2014/main" id="{38FCF9AA-6B6E-4462-AF6F-FC5C27D3B43A}"/>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27108" y="306664"/>
            <a:ext cx="2787589" cy="1137505"/>
          </a:xfrm>
          <a:prstGeom prst="rect">
            <a:avLst/>
          </a:prstGeom>
          <a:solidFill>
            <a:schemeClr val="accent5">
              <a:lumMod val="40000"/>
              <a:lumOff val="60000"/>
            </a:schemeClr>
          </a:solidFill>
          <a:ln>
            <a:solidFill>
              <a:schemeClr val="tx1"/>
            </a:solidFill>
          </a:ln>
        </p:spPr>
      </p:pic>
    </p:spTree>
    <p:extLst>
      <p:ext uri="{BB962C8B-B14F-4D97-AF65-F5344CB8AC3E}">
        <p14:creationId xmlns="" xmlns:p14="http://schemas.microsoft.com/office/powerpoint/2010/main" val="217470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66700" y="838200"/>
          <a:ext cx="11709400" cy="5926328"/>
        </p:xfrm>
        <a:graphic>
          <a:graphicData uri="http://schemas.openxmlformats.org/drawingml/2006/table">
            <a:tbl>
              <a:tblPr firstRow="1" bandRow="1">
                <a:tableStyleId>{5C22544A-7EE6-4342-B048-85BDC9FD1C3A}</a:tableStyleId>
              </a:tblPr>
              <a:tblGrid>
                <a:gridCol w="2693162"/>
                <a:gridCol w="9016238"/>
              </a:tblGrid>
              <a:tr h="370840">
                <a:tc>
                  <a:txBody>
                    <a:bodyPr/>
                    <a:lstStyle/>
                    <a:p>
                      <a:pPr algn="just">
                        <a:lnSpc>
                          <a:spcPct val="115000"/>
                        </a:lnSpc>
                        <a:spcAft>
                          <a:spcPts val="0"/>
                        </a:spcAft>
                      </a:pPr>
                      <a:r>
                        <a:rPr lang="en-IN" sz="1800" b="1" dirty="0">
                          <a:latin typeface="Times New Roman"/>
                          <a:ea typeface="Calibri"/>
                          <a:cs typeface="Times New Roman"/>
                        </a:rPr>
                        <a:t>Synergistic combination of vitamin and mineral</a:t>
                      </a:r>
                      <a:endParaRPr lang="en-IN" sz="1800" dirty="0">
                        <a:latin typeface="Calibri"/>
                        <a:ea typeface="Calibri"/>
                        <a:cs typeface="Times New Roman"/>
                      </a:endParaRPr>
                    </a:p>
                  </a:txBody>
                  <a:tcPr marL="68580" marR="68580" marT="0" marB="0" anchor="ctr"/>
                </a:tc>
                <a:tc>
                  <a:txBody>
                    <a:bodyPr/>
                    <a:lstStyle/>
                    <a:p>
                      <a:pPr algn="just">
                        <a:lnSpc>
                          <a:spcPct val="115000"/>
                        </a:lnSpc>
                        <a:spcAft>
                          <a:spcPts val="0"/>
                        </a:spcAft>
                      </a:pPr>
                      <a:r>
                        <a:rPr lang="en-IN" sz="1800" b="1" dirty="0">
                          <a:latin typeface="Times New Roman"/>
                          <a:ea typeface="Calibri"/>
                          <a:cs typeface="Times New Roman"/>
                        </a:rPr>
                        <a:t>                  Benefits for human health</a:t>
                      </a:r>
                      <a:endParaRPr lang="en-IN" sz="1800" dirty="0">
                        <a:latin typeface="Calibri"/>
                        <a:ea typeface="Calibri"/>
                        <a:cs typeface="Times New Roman"/>
                      </a:endParaRPr>
                    </a:p>
                  </a:txBody>
                  <a:tcPr marL="68580" marR="68580" marT="0" marB="0" anchor="ctr">
                    <a:solidFill>
                      <a:srgbClr val="0070C0"/>
                    </a:solidFill>
                  </a:tcPr>
                </a:tc>
              </a:tr>
              <a:tr h="370840">
                <a:tc>
                  <a:txBody>
                    <a:bodyPr/>
                    <a:lstStyle/>
                    <a:p>
                      <a:pPr algn="just">
                        <a:lnSpc>
                          <a:spcPct val="115000"/>
                        </a:lnSpc>
                        <a:spcAft>
                          <a:spcPts val="0"/>
                        </a:spcAft>
                      </a:pPr>
                      <a:r>
                        <a:rPr lang="en-IN" sz="1800" b="0" dirty="0">
                          <a:latin typeface="Times New Roman" pitchFamily="18" charset="0"/>
                          <a:ea typeface="Calibri"/>
                          <a:cs typeface="Times New Roman" pitchFamily="18" charset="0"/>
                        </a:rPr>
                        <a:t>Vitamin A and Zinc</a:t>
                      </a:r>
                    </a:p>
                  </a:txBody>
                  <a:tcPr marL="68580" marR="68580" marT="0" marB="0" anchor="ctr">
                    <a:solidFill>
                      <a:schemeClr val="bg2">
                        <a:lumMod val="90000"/>
                      </a:schemeClr>
                    </a:solidFill>
                  </a:tcPr>
                </a:tc>
                <a:tc>
                  <a:txBody>
                    <a:bodyPr/>
                    <a:lstStyle/>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Helps in improving status of vitamin A deficiency</a:t>
                      </a:r>
                    </a:p>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Used as a measure of treatment and prevention of vitamin A deficiency prophylaxis programmes in public nutrition programmes. </a:t>
                      </a:r>
                    </a:p>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Decreases the risk of stomach cancer.</a:t>
                      </a:r>
                    </a:p>
                  </a:txBody>
                  <a:tcPr marL="68580" marR="68580" marT="0" marB="0" anchor="ctr">
                    <a:solidFill>
                      <a:schemeClr val="bg2">
                        <a:lumMod val="90000"/>
                      </a:schemeClr>
                    </a:solidFill>
                  </a:tcPr>
                </a:tc>
              </a:tr>
              <a:tr h="370840">
                <a:tc>
                  <a:txBody>
                    <a:bodyPr/>
                    <a:lstStyle/>
                    <a:p>
                      <a:pPr algn="just">
                        <a:lnSpc>
                          <a:spcPct val="115000"/>
                        </a:lnSpc>
                        <a:spcAft>
                          <a:spcPts val="0"/>
                        </a:spcAft>
                      </a:pPr>
                      <a:r>
                        <a:rPr lang="en-IN" sz="1800" b="0" dirty="0">
                          <a:solidFill>
                            <a:schemeClr val="bg1"/>
                          </a:solidFill>
                          <a:latin typeface="Times New Roman" pitchFamily="18" charset="0"/>
                          <a:ea typeface="Calibri"/>
                          <a:cs typeface="Times New Roman" pitchFamily="18" charset="0"/>
                        </a:rPr>
                        <a:t>Vitamin A, D and Zinc</a:t>
                      </a:r>
                    </a:p>
                  </a:txBody>
                  <a:tcPr marL="68580" marR="68580" marT="0" marB="0" anchor="ctr">
                    <a:solidFill>
                      <a:srgbClr val="0070C0"/>
                    </a:solidFill>
                  </a:tcPr>
                </a:tc>
                <a:tc>
                  <a:txBody>
                    <a:bodyPr/>
                    <a:lstStyle/>
                    <a:p>
                      <a:pPr marL="342900" lvl="0" indent="-342900">
                        <a:lnSpc>
                          <a:spcPts val="1800"/>
                        </a:lnSpc>
                        <a:spcAft>
                          <a:spcPts val="0"/>
                        </a:spcAft>
                        <a:buFont typeface="Symbol"/>
                        <a:buChar char=""/>
                      </a:pPr>
                      <a:r>
                        <a:rPr lang="en-IN" sz="1800" dirty="0">
                          <a:solidFill>
                            <a:schemeClr val="bg1"/>
                          </a:solidFill>
                          <a:latin typeface="Times New Roman" pitchFamily="18" charset="0"/>
                          <a:ea typeface="Times New Roman"/>
                          <a:cs typeface="Times New Roman" pitchFamily="18" charset="0"/>
                        </a:rPr>
                        <a:t>Help  body  to  absorb  zinc which  in  turn  enables  body  to  absorb  fat soluble vitamins</a:t>
                      </a:r>
                      <a:r>
                        <a:rPr lang="en-IN" sz="1800" dirty="0">
                          <a:latin typeface="Times New Roman" pitchFamily="18" charset="0"/>
                          <a:ea typeface="Times New Roman"/>
                          <a:cs typeface="Times New Roman" pitchFamily="18" charset="0"/>
                        </a:rPr>
                        <a:t>.  </a:t>
                      </a:r>
                    </a:p>
                  </a:txBody>
                  <a:tcPr marL="68580" marR="68580" marT="0" marB="0" anchor="ctr">
                    <a:solidFill>
                      <a:srgbClr val="0070C0"/>
                    </a:solidFill>
                  </a:tcPr>
                </a:tc>
              </a:tr>
              <a:tr h="370840">
                <a:tc>
                  <a:txBody>
                    <a:bodyPr/>
                    <a:lstStyle/>
                    <a:p>
                      <a:pPr algn="just">
                        <a:lnSpc>
                          <a:spcPct val="115000"/>
                        </a:lnSpc>
                        <a:spcAft>
                          <a:spcPts val="0"/>
                        </a:spcAft>
                      </a:pPr>
                      <a:r>
                        <a:rPr lang="en-IN" sz="1800" b="0" dirty="0">
                          <a:latin typeface="Times New Roman" pitchFamily="18" charset="0"/>
                          <a:ea typeface="Calibri"/>
                          <a:cs typeface="Times New Roman" pitchFamily="18" charset="0"/>
                        </a:rPr>
                        <a:t>Vitamin A and Iron</a:t>
                      </a:r>
                    </a:p>
                  </a:txBody>
                  <a:tcPr marL="68580" marR="68580" marT="0" marB="0" anchor="ctr">
                    <a:solidFill>
                      <a:schemeClr val="accent1">
                        <a:lumMod val="40000"/>
                        <a:lumOff val="60000"/>
                      </a:schemeClr>
                    </a:solidFill>
                  </a:tcPr>
                </a:tc>
                <a:tc>
                  <a:txBody>
                    <a:bodyPr/>
                    <a:lstStyle/>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Increases the bioavailability of pro-vitamin A </a:t>
                      </a:r>
                      <a:r>
                        <a:rPr lang="en-IN" sz="1800" dirty="0" err="1">
                          <a:latin typeface="Times New Roman" pitchFamily="18" charset="0"/>
                          <a:ea typeface="Calibri"/>
                          <a:cs typeface="Times New Roman" pitchFamily="18" charset="0"/>
                        </a:rPr>
                        <a:t>carotenoids</a:t>
                      </a:r>
                      <a:r>
                        <a:rPr lang="en-IN" sz="1800" dirty="0">
                          <a:latin typeface="Times New Roman" pitchFamily="18" charset="0"/>
                          <a:ea typeface="Calibri"/>
                          <a:cs typeface="Times New Roman" pitchFamily="18" charset="0"/>
                        </a:rPr>
                        <a:t> such as alpha-carotene, beta-carotene, and beta-</a:t>
                      </a:r>
                      <a:r>
                        <a:rPr lang="en-IN" sz="1800" dirty="0" err="1">
                          <a:latin typeface="Times New Roman" pitchFamily="18" charset="0"/>
                          <a:ea typeface="Calibri"/>
                          <a:cs typeface="Times New Roman" pitchFamily="18" charset="0"/>
                        </a:rPr>
                        <a:t>cryptoxanthin</a:t>
                      </a:r>
                      <a:endParaRPr lang="en-IN" sz="1800" dirty="0">
                        <a:latin typeface="Times New Roman" pitchFamily="18" charset="0"/>
                        <a:ea typeface="Calibri"/>
                        <a:cs typeface="Times New Roman" pitchFamily="18" charset="0"/>
                      </a:endParaRPr>
                    </a:p>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 improves iron absorption, especially non-heme iron</a:t>
                      </a:r>
                    </a:p>
                    <a:p>
                      <a:pPr marL="342900" lvl="0" indent="-342900">
                        <a:lnSpc>
                          <a:spcPts val="1800"/>
                        </a:lnSpc>
                        <a:spcAft>
                          <a:spcPts val="0"/>
                        </a:spcAft>
                        <a:buFont typeface="Symbol"/>
                        <a:buChar char=""/>
                      </a:pPr>
                      <a:r>
                        <a:rPr lang="en-IN" sz="1800" dirty="0">
                          <a:latin typeface="Times New Roman" pitchFamily="18" charset="0"/>
                          <a:ea typeface="Times New Roman"/>
                          <a:cs typeface="Times New Roman" pitchFamily="18" charset="0"/>
                        </a:rPr>
                        <a:t>helps to reverse iron deficiency anaemia.</a:t>
                      </a:r>
                    </a:p>
                  </a:txBody>
                  <a:tcPr marL="68580" marR="68580" marT="0" marB="0" anchor="ctr">
                    <a:solidFill>
                      <a:schemeClr val="accent1">
                        <a:lumMod val="40000"/>
                        <a:lumOff val="60000"/>
                      </a:schemeClr>
                    </a:solidFill>
                  </a:tcPr>
                </a:tc>
              </a:tr>
              <a:tr h="370840">
                <a:tc>
                  <a:txBody>
                    <a:bodyPr/>
                    <a:lstStyle/>
                    <a:p>
                      <a:pPr algn="just">
                        <a:lnSpc>
                          <a:spcPct val="115000"/>
                        </a:lnSpc>
                        <a:spcAft>
                          <a:spcPts val="0"/>
                        </a:spcAft>
                      </a:pPr>
                      <a:r>
                        <a:rPr lang="en-IN" sz="1800" b="0" dirty="0">
                          <a:solidFill>
                            <a:schemeClr val="bg1"/>
                          </a:solidFill>
                          <a:latin typeface="Times New Roman" pitchFamily="18" charset="0"/>
                          <a:ea typeface="Calibri"/>
                          <a:cs typeface="Times New Roman" pitchFamily="18" charset="0"/>
                        </a:rPr>
                        <a:t>Vitamin B</a:t>
                      </a:r>
                      <a:r>
                        <a:rPr lang="en-IN" sz="1800" b="0" baseline="-25000" dirty="0">
                          <a:solidFill>
                            <a:schemeClr val="bg1"/>
                          </a:solidFill>
                          <a:latin typeface="Times New Roman" pitchFamily="18" charset="0"/>
                          <a:ea typeface="Calibri"/>
                          <a:cs typeface="Times New Roman" pitchFamily="18" charset="0"/>
                        </a:rPr>
                        <a:t>6 </a:t>
                      </a:r>
                      <a:r>
                        <a:rPr lang="en-IN" sz="1800" b="0" dirty="0">
                          <a:solidFill>
                            <a:schemeClr val="bg1"/>
                          </a:solidFill>
                          <a:latin typeface="Times New Roman" pitchFamily="18" charset="0"/>
                          <a:ea typeface="Calibri"/>
                          <a:cs typeface="Times New Roman" pitchFamily="18" charset="0"/>
                        </a:rPr>
                        <a:t>and Magnesium</a:t>
                      </a:r>
                    </a:p>
                  </a:txBody>
                  <a:tcPr marL="68580" marR="68580" marT="0" marB="0" anchor="ctr">
                    <a:solidFill>
                      <a:srgbClr val="0070C0"/>
                    </a:solidFill>
                  </a:tcPr>
                </a:tc>
                <a:tc>
                  <a:txBody>
                    <a:bodyPr/>
                    <a:lstStyle/>
                    <a:p>
                      <a:pPr marL="342900" lvl="0" indent="-342900" algn="just">
                        <a:lnSpc>
                          <a:spcPct val="107000"/>
                        </a:lnSpc>
                        <a:spcAft>
                          <a:spcPts val="0"/>
                        </a:spcAft>
                        <a:buFont typeface="Symbol"/>
                        <a:buChar char=""/>
                      </a:pPr>
                      <a:r>
                        <a:rPr lang="en-IN" sz="1800" dirty="0">
                          <a:solidFill>
                            <a:schemeClr val="bg1"/>
                          </a:solidFill>
                          <a:latin typeface="Times New Roman" pitchFamily="18" charset="0"/>
                          <a:ea typeface="Calibri"/>
                          <a:cs typeface="Times New Roman" pitchFamily="18" charset="0"/>
                        </a:rPr>
                        <a:t>A minor synergistic effect of daily dietary supplementation with a combination of Mg and vitamin B</a:t>
                      </a:r>
                      <a:r>
                        <a:rPr lang="en-IN" sz="1800" baseline="-25000" dirty="0">
                          <a:solidFill>
                            <a:schemeClr val="bg1"/>
                          </a:solidFill>
                          <a:latin typeface="Times New Roman" pitchFamily="18" charset="0"/>
                          <a:ea typeface="Calibri"/>
                          <a:cs typeface="Times New Roman" pitchFamily="18" charset="0"/>
                        </a:rPr>
                        <a:t>6</a:t>
                      </a:r>
                      <a:r>
                        <a:rPr lang="en-IN" sz="1800" dirty="0">
                          <a:solidFill>
                            <a:schemeClr val="bg1"/>
                          </a:solidFill>
                          <a:latin typeface="Times New Roman" pitchFamily="18" charset="0"/>
                          <a:ea typeface="Calibri"/>
                          <a:cs typeface="Times New Roman" pitchFamily="18" charset="0"/>
                        </a:rPr>
                        <a:t> in the reduction of minor premenstrual anxiety-related symptoms is observed.</a:t>
                      </a:r>
                    </a:p>
                  </a:txBody>
                  <a:tcPr marL="68580" marR="68580" marT="0" marB="0" anchor="ctr">
                    <a:solidFill>
                      <a:srgbClr val="0070C0"/>
                    </a:solidFill>
                  </a:tcPr>
                </a:tc>
              </a:tr>
              <a:tr h="370840">
                <a:tc>
                  <a:txBody>
                    <a:bodyPr/>
                    <a:lstStyle/>
                    <a:p>
                      <a:pPr algn="just">
                        <a:lnSpc>
                          <a:spcPct val="115000"/>
                        </a:lnSpc>
                        <a:spcAft>
                          <a:spcPts val="0"/>
                        </a:spcAft>
                      </a:pPr>
                      <a:r>
                        <a:rPr lang="en-IN" sz="1800" b="0" dirty="0">
                          <a:latin typeface="Times New Roman" pitchFamily="18" charset="0"/>
                          <a:ea typeface="Calibri"/>
                          <a:cs typeface="Times New Roman" pitchFamily="18" charset="0"/>
                        </a:rPr>
                        <a:t>Vitamin C and Iron</a:t>
                      </a:r>
                    </a:p>
                  </a:txBody>
                  <a:tcPr marL="68580" marR="68580" marT="0" marB="0" anchor="ctr">
                    <a:solidFill>
                      <a:schemeClr val="accent1">
                        <a:lumMod val="40000"/>
                        <a:lumOff val="60000"/>
                      </a:schemeClr>
                    </a:solidFill>
                  </a:tcPr>
                </a:tc>
                <a:tc>
                  <a:txBody>
                    <a:bodyPr/>
                    <a:lstStyle/>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Vitamin C increases the absorption of non-heme iron in the body </a:t>
                      </a:r>
                    </a:p>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helps in improving iron deficiency anaemia.</a:t>
                      </a:r>
                    </a:p>
                  </a:txBody>
                  <a:tcPr marL="68580" marR="68580" marT="0" marB="0" anchor="ctr">
                    <a:solidFill>
                      <a:schemeClr val="accent1">
                        <a:lumMod val="40000"/>
                        <a:lumOff val="60000"/>
                      </a:schemeClr>
                    </a:solidFill>
                  </a:tcPr>
                </a:tc>
              </a:tr>
              <a:tr h="370840">
                <a:tc>
                  <a:txBody>
                    <a:bodyPr/>
                    <a:lstStyle/>
                    <a:p>
                      <a:pPr algn="just">
                        <a:lnSpc>
                          <a:spcPct val="115000"/>
                        </a:lnSpc>
                        <a:spcAft>
                          <a:spcPts val="0"/>
                        </a:spcAft>
                      </a:pPr>
                      <a:r>
                        <a:rPr lang="en-IN" sz="1800" b="0" dirty="0">
                          <a:solidFill>
                            <a:schemeClr val="bg1"/>
                          </a:solidFill>
                          <a:latin typeface="Times New Roman" pitchFamily="18" charset="0"/>
                          <a:ea typeface="Calibri"/>
                          <a:cs typeface="Times New Roman" pitchFamily="18" charset="0"/>
                        </a:rPr>
                        <a:t>Vitamin C, D and Zinc</a:t>
                      </a:r>
                    </a:p>
                  </a:txBody>
                  <a:tcPr marL="68580" marR="68580" marT="0" marB="0" anchor="ctr">
                    <a:solidFill>
                      <a:srgbClr val="0070C0"/>
                    </a:solidFill>
                  </a:tcPr>
                </a:tc>
                <a:tc>
                  <a:txBody>
                    <a:bodyPr/>
                    <a:lstStyle/>
                    <a:p>
                      <a:pPr marL="342900" lvl="0" indent="-342900" algn="just">
                        <a:lnSpc>
                          <a:spcPct val="107000"/>
                        </a:lnSpc>
                        <a:spcAft>
                          <a:spcPts val="0"/>
                        </a:spcAft>
                        <a:buFont typeface="Symbol"/>
                        <a:buChar char=""/>
                      </a:pPr>
                      <a:r>
                        <a:rPr lang="en-IN" sz="1800" dirty="0">
                          <a:solidFill>
                            <a:schemeClr val="bg1"/>
                          </a:solidFill>
                          <a:latin typeface="Times New Roman" pitchFamily="18" charset="0"/>
                          <a:ea typeface="Calibri"/>
                          <a:cs typeface="Times New Roman" pitchFamily="18" charset="0"/>
                        </a:rPr>
                        <a:t>Helps in reducing chances of infection by improving immune functioning. Furthermore, immune system cells actively use vitamin C, D, and zinc while combating infections such as upper respiratory tract infections </a:t>
                      </a:r>
                    </a:p>
                  </a:txBody>
                  <a:tcPr marL="68580" marR="68580" marT="0" marB="0" anchor="ctr">
                    <a:solidFill>
                      <a:srgbClr val="0070C0"/>
                    </a:solidFill>
                  </a:tcPr>
                </a:tc>
              </a:tr>
              <a:tr h="370840">
                <a:tc>
                  <a:txBody>
                    <a:bodyPr/>
                    <a:lstStyle/>
                    <a:p>
                      <a:pPr algn="just">
                        <a:lnSpc>
                          <a:spcPct val="115000"/>
                        </a:lnSpc>
                        <a:spcAft>
                          <a:spcPts val="0"/>
                        </a:spcAft>
                      </a:pPr>
                      <a:r>
                        <a:rPr lang="en-IN" sz="1800" b="0" dirty="0">
                          <a:latin typeface="Times New Roman" pitchFamily="18" charset="0"/>
                          <a:ea typeface="Calibri"/>
                          <a:cs typeface="Times New Roman" pitchFamily="18" charset="0"/>
                        </a:rPr>
                        <a:t>Vitamin D and Calcium</a:t>
                      </a:r>
                    </a:p>
                  </a:txBody>
                  <a:tcPr marL="68580" marR="68580" marT="0" marB="0" anchor="ctr">
                    <a:solidFill>
                      <a:schemeClr val="accent1">
                        <a:lumMod val="40000"/>
                        <a:lumOff val="60000"/>
                      </a:schemeClr>
                    </a:solidFill>
                  </a:tcPr>
                </a:tc>
                <a:tc>
                  <a:txBody>
                    <a:bodyPr/>
                    <a:lstStyle/>
                    <a:p>
                      <a:pPr marL="342900" lvl="0" indent="-342900" algn="just">
                        <a:lnSpc>
                          <a:spcPct val="107000"/>
                        </a:lnSpc>
                        <a:spcAft>
                          <a:spcPts val="0"/>
                        </a:spcAft>
                        <a:buFont typeface="Symbol"/>
                        <a:buChar char=""/>
                      </a:pPr>
                      <a:r>
                        <a:rPr lang="en-IN" sz="1800" dirty="0">
                          <a:latin typeface="Times New Roman" pitchFamily="18" charset="0"/>
                          <a:ea typeface="Calibri"/>
                          <a:cs typeface="Times New Roman" pitchFamily="18" charset="0"/>
                        </a:rPr>
                        <a:t>Helps in lowering the risk of fractures and osteoporosis as well as in prevention of colorectal </a:t>
                      </a:r>
                      <a:r>
                        <a:rPr lang="en-IN" sz="1800" dirty="0" err="1">
                          <a:latin typeface="Times New Roman" pitchFamily="18" charset="0"/>
                          <a:ea typeface="Calibri"/>
                          <a:cs typeface="Times New Roman" pitchFamily="18" charset="0"/>
                        </a:rPr>
                        <a:t>neoplasia</a:t>
                      </a:r>
                      <a:r>
                        <a:rPr lang="en-IN" sz="1800" dirty="0">
                          <a:latin typeface="Times New Roman" pitchFamily="18" charset="0"/>
                          <a:ea typeface="Calibri"/>
                          <a:cs typeface="Times New Roman" pitchFamily="18" charset="0"/>
                        </a:rPr>
                        <a:t>.</a:t>
                      </a:r>
                    </a:p>
                  </a:txBody>
                  <a:tcPr marL="68580" marR="68580" marT="0" marB="0" anchor="ctr">
                    <a:solidFill>
                      <a:schemeClr val="accent1">
                        <a:lumMod val="40000"/>
                        <a:lumOff val="60000"/>
                      </a:schemeClr>
                    </a:solidFill>
                  </a:tcPr>
                </a:tc>
              </a:tr>
            </a:tbl>
          </a:graphicData>
        </a:graphic>
      </p:graphicFrame>
      <p:sp>
        <p:nvSpPr>
          <p:cNvPr id="4" name="Slide Number Placeholder 3">
            <a:extLst>
              <a:ext uri="{FF2B5EF4-FFF2-40B4-BE49-F238E27FC236}">
                <a16:creationId xmlns="" xmlns:a16="http://schemas.microsoft.com/office/drawing/2014/main" id="{B3AB0B0B-1DE9-46F4-A1C5-2B976AC82DF1}"/>
              </a:ext>
            </a:extLst>
          </p:cNvPr>
          <p:cNvSpPr>
            <a:spLocks noGrp="1"/>
          </p:cNvSpPr>
          <p:nvPr>
            <p:ph type="sldNum" sz="quarter" idx="12"/>
          </p:nvPr>
        </p:nvSpPr>
        <p:spPr/>
        <p:txBody>
          <a:bodyPr/>
          <a:lstStyle/>
          <a:p>
            <a:fld id="{D3618E7D-0196-4DD6-B42A-12E9AEF6D197}" type="slidenum">
              <a:rPr lang="en-IN" smtClean="0"/>
              <a:pPr/>
              <a:t>10</a:t>
            </a:fld>
            <a:endParaRPr lang="en-IN"/>
          </a:p>
        </p:txBody>
      </p:sp>
      <p:sp>
        <p:nvSpPr>
          <p:cNvPr id="2" name="Title 1">
            <a:extLst>
              <a:ext uri="{FF2B5EF4-FFF2-40B4-BE49-F238E27FC236}">
                <a16:creationId xmlns="" xmlns:a16="http://schemas.microsoft.com/office/drawing/2014/main" id="{9D8E0B49-E5A4-4DFF-B8F3-6644BEFF6F8E}"/>
              </a:ext>
            </a:extLst>
          </p:cNvPr>
          <p:cNvSpPr>
            <a:spLocks noGrp="1"/>
          </p:cNvSpPr>
          <p:nvPr>
            <p:ph type="title"/>
          </p:nvPr>
        </p:nvSpPr>
        <p:spPr>
          <a:xfrm>
            <a:off x="342900" y="165100"/>
            <a:ext cx="11620500" cy="494814"/>
          </a:xfrm>
          <a:solidFill>
            <a:srgbClr val="002060"/>
          </a:solidFill>
          <a:ln>
            <a:solidFill>
              <a:schemeClr val="tx1"/>
            </a:solidFill>
          </a:ln>
          <a:effectLst>
            <a:glow rad="101600">
              <a:schemeClr val="accent5">
                <a:satMod val="175000"/>
                <a:alpha val="40000"/>
              </a:schemeClr>
            </a:glow>
          </a:effectLst>
        </p:spPr>
        <p:txBody>
          <a:bodyPr>
            <a:noAutofit/>
          </a:bodyPr>
          <a:lstStyle/>
          <a:p>
            <a:pPr algn="ctr"/>
            <a:r>
              <a:rPr lang="en-IN"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Benefits of synergistic combination of vitamins and minerals</a:t>
            </a:r>
            <a:endParaRPr lang="en-IN"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4669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5562600" y="1423681"/>
            <a:ext cx="5524500" cy="1447799"/>
          </a:xfrm>
          <a:prstGeom prst="rect">
            <a:avLst/>
          </a:prstGeom>
        </p:spPr>
        <p:txBody>
          <a:bodyPr wrap="none" fromWordArt="1">
            <a:prstTxWarp prst="textPlain">
              <a:avLst>
                <a:gd name="adj" fmla="val 70000"/>
              </a:avLst>
            </a:prstTxWarp>
          </a:bodyPr>
          <a:lstStyle/>
          <a:p>
            <a:pPr algn="ctr"/>
            <a:endParaRPr lang="en-US" sz="4000" kern="10" dirty="0">
              <a:ln w="19050">
                <a:solidFill>
                  <a:srgbClr val="FFFFFF"/>
                </a:solidFill>
                <a:round/>
                <a:headEnd/>
                <a:tailEnd/>
              </a:ln>
              <a:solidFill>
                <a:srgbClr val="E7BC29"/>
              </a:solidFill>
              <a:effectLst>
                <a:outerShdw dist="50800" dir="7500015" algn="tl" rotWithShape="0">
                  <a:srgbClr val="000000">
                    <a:alpha val="34998"/>
                  </a:srgbClr>
                </a:outerShdw>
              </a:effectLst>
              <a:latin typeface="Times New Roman"/>
              <a:cs typeface="Times New Roman"/>
            </a:endParaRPr>
          </a:p>
        </p:txBody>
      </p:sp>
      <p:sp>
        <p:nvSpPr>
          <p:cNvPr id="3" name="Rectangle 2"/>
          <p:cNvSpPr/>
          <p:nvPr/>
        </p:nvSpPr>
        <p:spPr>
          <a:xfrm>
            <a:off x="0" y="0"/>
            <a:ext cx="12192000" cy="523220"/>
          </a:xfrm>
          <a:prstGeom prst="rect">
            <a:avLst/>
          </a:prstGeom>
          <a:solidFill>
            <a:srgbClr val="00206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IN" sz="2800" b="1" dirty="0" smtClean="0">
                <a:solidFill>
                  <a:schemeClr val="bg1"/>
                </a:solidFill>
                <a:latin typeface="Times New Roman" panose="02020603050405020304" pitchFamily="18" charset="0"/>
                <a:cs typeface="Times New Roman" panose="02020603050405020304" pitchFamily="18" charset="0"/>
              </a:rPr>
              <a:t>Iron Rich Green Leafy Vegetables (mg / 100g)</a:t>
            </a:r>
            <a:endParaRPr lang="en-IN" sz="2800" b="1"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99427514-D90A-456F-AFAD-684F92CF32F3}"/>
              </a:ext>
            </a:extLst>
          </p:cNvPr>
          <p:cNvSpPr txBox="1"/>
          <p:nvPr/>
        </p:nvSpPr>
        <p:spPr>
          <a:xfrm>
            <a:off x="-357954" y="2728985"/>
            <a:ext cx="1251869" cy="267614"/>
          </a:xfrm>
          <a:prstGeom prst="rect">
            <a:avLst/>
          </a:prstGeom>
          <a:noFill/>
        </p:spPr>
        <p:txBody>
          <a:bodyPr wrap="square" rtlCol="0">
            <a:spAutoFit/>
          </a:bodyPr>
          <a:lstStyle/>
          <a:p>
            <a:endParaRPr lang="en-IN" dirty="0"/>
          </a:p>
        </p:txBody>
      </p:sp>
      <p:sp>
        <p:nvSpPr>
          <p:cNvPr id="19" name="TextBox 18">
            <a:extLst>
              <a:ext uri="{FF2B5EF4-FFF2-40B4-BE49-F238E27FC236}">
                <a16:creationId xmlns="" xmlns:a16="http://schemas.microsoft.com/office/drawing/2014/main" id="{127BB879-2527-4ECD-9746-6155B1E0B9BC}"/>
              </a:ext>
            </a:extLst>
          </p:cNvPr>
          <p:cNvSpPr txBox="1"/>
          <p:nvPr/>
        </p:nvSpPr>
        <p:spPr>
          <a:xfrm>
            <a:off x="-1142709" y="3390314"/>
            <a:ext cx="321310" cy="136871"/>
          </a:xfrm>
          <a:prstGeom prst="rect">
            <a:avLst/>
          </a:prstGeom>
          <a:noFill/>
        </p:spPr>
        <p:txBody>
          <a:bodyPr wrap="square" rtlCol="0">
            <a:spAutoFit/>
          </a:bodyPr>
          <a:lstStyle/>
          <a:p>
            <a:endParaRPr lang="en-IN" dirty="0"/>
          </a:p>
        </p:txBody>
      </p:sp>
      <p:sp>
        <p:nvSpPr>
          <p:cNvPr id="21" name="TextBox 20">
            <a:extLst>
              <a:ext uri="{FF2B5EF4-FFF2-40B4-BE49-F238E27FC236}">
                <a16:creationId xmlns="" xmlns:a16="http://schemas.microsoft.com/office/drawing/2014/main" id="{CBB6EA69-5A58-4BE1-9427-AD7CA40A2C04}"/>
              </a:ext>
            </a:extLst>
          </p:cNvPr>
          <p:cNvSpPr txBox="1"/>
          <p:nvPr/>
        </p:nvSpPr>
        <p:spPr>
          <a:xfrm>
            <a:off x="-1291190" y="4991982"/>
            <a:ext cx="612934" cy="59555"/>
          </a:xfrm>
          <a:prstGeom prst="rect">
            <a:avLst/>
          </a:prstGeom>
          <a:noFill/>
        </p:spPr>
        <p:txBody>
          <a:bodyPr wrap="square" rtlCol="0">
            <a:spAutoFit/>
          </a:bodyPr>
          <a:lstStyle/>
          <a:p>
            <a:endParaRPr lang="en-IN" dirty="0"/>
          </a:p>
        </p:txBody>
      </p:sp>
      <p:sp>
        <p:nvSpPr>
          <p:cNvPr id="25" name="TextBox 24">
            <a:extLst>
              <a:ext uri="{FF2B5EF4-FFF2-40B4-BE49-F238E27FC236}">
                <a16:creationId xmlns="" xmlns:a16="http://schemas.microsoft.com/office/drawing/2014/main" id="{7B9682DB-CAE1-4684-969F-38089C60F2A7}"/>
              </a:ext>
            </a:extLst>
          </p:cNvPr>
          <p:cNvSpPr txBox="1"/>
          <p:nvPr/>
        </p:nvSpPr>
        <p:spPr>
          <a:xfrm>
            <a:off x="9042508" y="2477510"/>
            <a:ext cx="3855465" cy="369332"/>
          </a:xfrm>
          <a:prstGeom prst="rect">
            <a:avLst/>
          </a:prstGeom>
          <a:noFill/>
        </p:spPr>
        <p:txBody>
          <a:bodyPr wrap="square" rtlCol="0">
            <a:spAutoFit/>
          </a:bodyPr>
          <a:lstStyle/>
          <a:p>
            <a:endParaRPr lang="en-IN" dirty="0"/>
          </a:p>
        </p:txBody>
      </p:sp>
      <p:sp>
        <p:nvSpPr>
          <p:cNvPr id="26" name="TextBox 25">
            <a:extLst>
              <a:ext uri="{FF2B5EF4-FFF2-40B4-BE49-F238E27FC236}">
                <a16:creationId xmlns="" xmlns:a16="http://schemas.microsoft.com/office/drawing/2014/main" id="{73E2FA61-268C-4C5E-AF1A-D404DEE81B53}"/>
              </a:ext>
            </a:extLst>
          </p:cNvPr>
          <p:cNvSpPr txBox="1"/>
          <p:nvPr/>
        </p:nvSpPr>
        <p:spPr>
          <a:xfrm>
            <a:off x="15071175" y="1002278"/>
            <a:ext cx="1404969" cy="917258"/>
          </a:xfrm>
          <a:prstGeom prst="rect">
            <a:avLst/>
          </a:prstGeom>
          <a:noFill/>
        </p:spPr>
        <p:txBody>
          <a:bodyPr wrap="square" rtlCol="0">
            <a:spAutoFit/>
          </a:bodyPr>
          <a:lstStyle/>
          <a:p>
            <a:endParaRPr lang="en-IN" dirty="0"/>
          </a:p>
        </p:txBody>
      </p:sp>
      <p:pic>
        <p:nvPicPr>
          <p:cNvPr id="1048" name="Picture 24" descr="sharbati gehu (1 kg) » Girna Online Shopping">
            <a:extLst>
              <a:ext uri="{FF2B5EF4-FFF2-40B4-BE49-F238E27FC236}">
                <a16:creationId xmlns="" xmlns:a16="http://schemas.microsoft.com/office/drawing/2014/main" id="{F68D586F-0934-417A-8621-60D7EB9D6759}"/>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12822" y="6953028"/>
            <a:ext cx="669918" cy="685472"/>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Box 30">
            <a:extLst>
              <a:ext uri="{FF2B5EF4-FFF2-40B4-BE49-F238E27FC236}">
                <a16:creationId xmlns="" xmlns:a16="http://schemas.microsoft.com/office/drawing/2014/main" id="{FC2168EF-A4D2-4947-86AD-CF869B4E79EF}"/>
              </a:ext>
            </a:extLst>
          </p:cNvPr>
          <p:cNvSpPr txBox="1"/>
          <p:nvPr/>
        </p:nvSpPr>
        <p:spPr>
          <a:xfrm>
            <a:off x="-2333307" y="7170295"/>
            <a:ext cx="214006" cy="106022"/>
          </a:xfrm>
          <a:prstGeom prst="rect">
            <a:avLst/>
          </a:prstGeom>
          <a:noFill/>
        </p:spPr>
        <p:txBody>
          <a:bodyPr wrap="square" rtlCol="0">
            <a:spAutoFit/>
          </a:bodyPr>
          <a:lstStyle/>
          <a:p>
            <a:endParaRPr lang="en-IN" dirty="0"/>
          </a:p>
        </p:txBody>
      </p:sp>
      <p:sp>
        <p:nvSpPr>
          <p:cNvPr id="1027" name="TextBox 1026">
            <a:extLst>
              <a:ext uri="{FF2B5EF4-FFF2-40B4-BE49-F238E27FC236}">
                <a16:creationId xmlns="" xmlns:a16="http://schemas.microsoft.com/office/drawing/2014/main" id="{606E2B4D-3E7B-42D5-8B2D-B369D0A2482F}"/>
              </a:ext>
            </a:extLst>
          </p:cNvPr>
          <p:cNvSpPr txBox="1"/>
          <p:nvPr/>
        </p:nvSpPr>
        <p:spPr>
          <a:xfrm>
            <a:off x="12629659" y="4959134"/>
            <a:ext cx="202538" cy="547409"/>
          </a:xfrm>
          <a:prstGeom prst="rect">
            <a:avLst/>
          </a:prstGeom>
          <a:noFill/>
        </p:spPr>
        <p:txBody>
          <a:bodyPr wrap="square" rtlCol="0">
            <a:spAutoFit/>
          </a:bodyPr>
          <a:lstStyle/>
          <a:p>
            <a:endParaRPr lang="en-IN" dirty="0"/>
          </a:p>
        </p:txBody>
      </p:sp>
      <p:sp>
        <p:nvSpPr>
          <p:cNvPr id="1041" name="TextBox 1040">
            <a:extLst>
              <a:ext uri="{FF2B5EF4-FFF2-40B4-BE49-F238E27FC236}">
                <a16:creationId xmlns="" xmlns:a16="http://schemas.microsoft.com/office/drawing/2014/main" id="{AA5EE7AA-8E1C-416F-8AEA-887EBD09C12D}"/>
              </a:ext>
            </a:extLst>
          </p:cNvPr>
          <p:cNvSpPr txBox="1"/>
          <p:nvPr/>
        </p:nvSpPr>
        <p:spPr>
          <a:xfrm>
            <a:off x="13787178" y="5970112"/>
            <a:ext cx="1772049" cy="1728550"/>
          </a:xfrm>
          <a:prstGeom prst="rect">
            <a:avLst/>
          </a:prstGeom>
          <a:noFill/>
        </p:spPr>
        <p:txBody>
          <a:bodyPr wrap="square" rtlCol="0">
            <a:spAutoFit/>
          </a:bodyPr>
          <a:lstStyle/>
          <a:p>
            <a:endParaRPr lang="en-IN" dirty="0"/>
          </a:p>
        </p:txBody>
      </p:sp>
      <p:sp>
        <p:nvSpPr>
          <p:cNvPr id="1045" name="TextBox 1044">
            <a:extLst>
              <a:ext uri="{FF2B5EF4-FFF2-40B4-BE49-F238E27FC236}">
                <a16:creationId xmlns="" xmlns:a16="http://schemas.microsoft.com/office/drawing/2014/main" id="{1ADFDD10-4CFE-417F-8EE6-4F668EFFD210}"/>
              </a:ext>
            </a:extLst>
          </p:cNvPr>
          <p:cNvSpPr txBox="1"/>
          <p:nvPr/>
        </p:nvSpPr>
        <p:spPr>
          <a:xfrm>
            <a:off x="11859813" y="7881337"/>
            <a:ext cx="253712" cy="246305"/>
          </a:xfrm>
          <a:prstGeom prst="rect">
            <a:avLst/>
          </a:prstGeom>
          <a:noFill/>
        </p:spPr>
        <p:txBody>
          <a:bodyPr wrap="square" rtlCol="0">
            <a:spAutoFit/>
          </a:bodyPr>
          <a:lstStyle/>
          <a:p>
            <a:endParaRPr lang="en-IN" dirty="0"/>
          </a:p>
        </p:txBody>
      </p:sp>
      <p:sp>
        <p:nvSpPr>
          <p:cNvPr id="16" name="TextBox 15">
            <a:extLst>
              <a:ext uri="{FF2B5EF4-FFF2-40B4-BE49-F238E27FC236}">
                <a16:creationId xmlns="" xmlns:a16="http://schemas.microsoft.com/office/drawing/2014/main" id="{44884559-A8BB-4446-AA32-086711718A85}"/>
              </a:ext>
            </a:extLst>
          </p:cNvPr>
          <p:cNvSpPr txBox="1"/>
          <p:nvPr/>
        </p:nvSpPr>
        <p:spPr>
          <a:xfrm>
            <a:off x="91059" y="6445984"/>
            <a:ext cx="2774721" cy="307777"/>
          </a:xfrm>
          <a:prstGeom prst="rect">
            <a:avLst/>
          </a:prstGeom>
          <a:solidFill>
            <a:srgbClr val="CCFFCC"/>
          </a:solidFill>
          <a:ln w="38100">
            <a:solidFill>
              <a:srgbClr val="002060"/>
            </a:solidFill>
          </a:ln>
        </p:spPr>
        <p:txBody>
          <a:bodyPr wrap="square" rtlCol="0">
            <a:spAutoFit/>
          </a:bodyPr>
          <a:lstStyle/>
          <a:p>
            <a:pPr algn="ctr"/>
            <a:r>
              <a:rPr lang="en-IN" sz="1400" b="1" dirty="0">
                <a:solidFill>
                  <a:srgbClr val="7030A0"/>
                </a:solidFill>
                <a:latin typeface="Times New Roman" panose="02020603050405020304" pitchFamily="18" charset="0"/>
                <a:cs typeface="Times New Roman" panose="02020603050405020304" pitchFamily="18" charset="0"/>
              </a:rPr>
              <a:t>BENGAL GRAM (CHANA DAL)</a:t>
            </a:r>
          </a:p>
        </p:txBody>
      </p:sp>
      <p:sp>
        <p:nvSpPr>
          <p:cNvPr id="2053" name="TextBox 2052">
            <a:extLst>
              <a:ext uri="{FF2B5EF4-FFF2-40B4-BE49-F238E27FC236}">
                <a16:creationId xmlns="" xmlns:a16="http://schemas.microsoft.com/office/drawing/2014/main" id="{F64EDBDE-102C-4D23-962C-404FFD95298B}"/>
              </a:ext>
            </a:extLst>
          </p:cNvPr>
          <p:cNvSpPr txBox="1"/>
          <p:nvPr/>
        </p:nvSpPr>
        <p:spPr>
          <a:xfrm>
            <a:off x="3342124" y="3936954"/>
            <a:ext cx="564759" cy="927101"/>
          </a:xfrm>
          <a:prstGeom prst="rect">
            <a:avLst/>
          </a:prstGeom>
          <a:noFill/>
        </p:spPr>
        <p:txBody>
          <a:bodyPr wrap="square" rtlCol="0">
            <a:spAutoFit/>
          </a:bodyPr>
          <a:lstStyle/>
          <a:p>
            <a:endParaRPr lang="en-IN" dirty="0"/>
          </a:p>
        </p:txBody>
      </p:sp>
      <p:pic>
        <p:nvPicPr>
          <p:cNvPr id="3074" name="Picture 2" descr="Cauliflower Vs Broccoli: Which vegetable has more nutrient content ...">
            <a:extLst>
              <a:ext uri="{FF2B5EF4-FFF2-40B4-BE49-F238E27FC236}">
                <a16:creationId xmlns="" xmlns:a16="http://schemas.microsoft.com/office/drawing/2014/main" id="{EE00F237-1AD8-4AB4-B814-9366C53DE8C5}"/>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4619" t="22207" r="13219" b="13596"/>
          <a:stretch/>
        </p:blipFill>
        <p:spPr bwMode="auto">
          <a:xfrm>
            <a:off x="113414" y="1624244"/>
            <a:ext cx="2833171" cy="243230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6529862-B4B9-4A79-8EC1-02C6F004707B}"/>
              </a:ext>
            </a:extLst>
          </p:cNvPr>
          <p:cNvSpPr txBox="1"/>
          <p:nvPr/>
        </p:nvSpPr>
        <p:spPr>
          <a:xfrm>
            <a:off x="762000" y="35814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BROCCOLI (40.0)</a:t>
            </a:r>
            <a:endParaRPr lang="en-IN" sz="1400" b="1" dirty="0">
              <a:latin typeface="Times New Roman" panose="02020603050405020304" pitchFamily="18" charset="0"/>
              <a:cs typeface="Times New Roman" panose="02020603050405020304" pitchFamily="18" charset="0"/>
            </a:endParaRPr>
          </a:p>
        </p:txBody>
      </p:sp>
      <p:pic>
        <p:nvPicPr>
          <p:cNvPr id="3076" name="Picture 4" descr="Buy red amaranth, red cholai - vegetable seeds online at ...">
            <a:extLst>
              <a:ext uri="{FF2B5EF4-FFF2-40B4-BE49-F238E27FC236}">
                <a16:creationId xmlns="" xmlns:a16="http://schemas.microsoft.com/office/drawing/2014/main" id="{EDA1EDB6-81C6-4AAB-AC94-7BF04F70809F}"/>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3414" y="4126288"/>
            <a:ext cx="2820782" cy="2627473"/>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Topper Hybrid Turnip Greens | Gurney's Seed &amp; Nursery Co.">
            <a:extLst>
              <a:ext uri="{FF2B5EF4-FFF2-40B4-BE49-F238E27FC236}">
                <a16:creationId xmlns="" xmlns:a16="http://schemas.microsoft.com/office/drawing/2014/main" id="{7738AA2D-95FE-4F50-93A9-719DC4D4ADD7}"/>
              </a:ext>
            </a:extLst>
          </p:cNvPr>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10548"/>
          <a:stretch/>
        </p:blipFill>
        <p:spPr bwMode="auto">
          <a:xfrm>
            <a:off x="9404724" y="1576889"/>
            <a:ext cx="2673861" cy="2479663"/>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Green Bengal Gram Cicer Arietinum,India Stock Photo, Picture And ...">
            <a:extLst>
              <a:ext uri="{FF2B5EF4-FFF2-40B4-BE49-F238E27FC236}">
                <a16:creationId xmlns="" xmlns:a16="http://schemas.microsoft.com/office/drawing/2014/main" id="{79BBB0BE-CF7E-43D7-A5D2-1FA816E29B4C}"/>
              </a:ext>
            </a:extLst>
          </p:cNvPr>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6073" t="31118" r="13201" b="11668"/>
          <a:stretch/>
        </p:blipFill>
        <p:spPr bwMode="auto">
          <a:xfrm>
            <a:off x="9448800" y="4191000"/>
            <a:ext cx="2590799" cy="2503112"/>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Radish Golden Seeds | Online Shopping site in Bengal, India: Shop ...">
            <a:extLst>
              <a:ext uri="{FF2B5EF4-FFF2-40B4-BE49-F238E27FC236}">
                <a16:creationId xmlns="" xmlns:a16="http://schemas.microsoft.com/office/drawing/2014/main" id="{00687CBC-F5CA-4DBA-977D-8351E0DCC649}"/>
              </a:ext>
            </a:extLst>
          </p:cNvPr>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22330" t="18484" r="-4618" b="17676"/>
          <a:stretch/>
        </p:blipFill>
        <p:spPr bwMode="auto">
          <a:xfrm>
            <a:off x="3046663" y="1589760"/>
            <a:ext cx="3329610" cy="1609976"/>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Growing Mustards: How To Plant Mustard Greens">
            <a:extLst>
              <a:ext uri="{FF2B5EF4-FFF2-40B4-BE49-F238E27FC236}">
                <a16:creationId xmlns="" xmlns:a16="http://schemas.microsoft.com/office/drawing/2014/main" id="{810D1ACF-2077-4D11-9F14-2A2B1E11B000}"/>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046663" y="3260198"/>
            <a:ext cx="3129876" cy="1791340"/>
          </a:xfrm>
          <a:prstGeom prst="rect">
            <a:avLst/>
          </a:prstGeom>
          <a:noFill/>
          <a:extLst>
            <a:ext uri="{909E8E84-426E-40DD-AFC4-6F175D3DCCD1}">
              <a14:hiddenFill xmlns="" xmlns:a14="http://schemas.microsoft.com/office/drawing/2010/main">
                <a:solidFill>
                  <a:srgbClr val="FFFFFF"/>
                </a:solidFill>
              </a14:hiddenFill>
            </a:ext>
          </a:extLst>
        </p:spPr>
      </p:pic>
      <p:pic>
        <p:nvPicPr>
          <p:cNvPr id="3086" name="Picture 14" descr="Top View Of Mint Leaves Or Pudina. Stock Photo, Picture And ...">
            <a:extLst>
              <a:ext uri="{FF2B5EF4-FFF2-40B4-BE49-F238E27FC236}">
                <a16:creationId xmlns="" xmlns:a16="http://schemas.microsoft.com/office/drawing/2014/main" id="{9A4FF451-7065-439C-A1F6-BDFE31B9C031}"/>
              </a:ext>
            </a:extLst>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250805" y="1576889"/>
            <a:ext cx="3080441" cy="1621834"/>
          </a:xfrm>
          <a:prstGeom prst="rect">
            <a:avLst/>
          </a:prstGeom>
          <a:noFill/>
          <a:extLst>
            <a:ext uri="{909E8E84-426E-40DD-AFC4-6F175D3DCCD1}">
              <a14:hiddenFill xmlns="" xmlns:a14="http://schemas.microsoft.com/office/drawing/2010/main">
                <a:solidFill>
                  <a:srgbClr val="FFFFFF"/>
                </a:solidFill>
              </a14:hiddenFill>
            </a:ext>
          </a:extLst>
        </p:spPr>
      </p:pic>
      <p:pic>
        <p:nvPicPr>
          <p:cNvPr id="3090" name="Picture 18" descr="Eat Your Carrot Greens! (Easy way to sauté them) - YouTube">
            <a:extLst>
              <a:ext uri="{FF2B5EF4-FFF2-40B4-BE49-F238E27FC236}">
                <a16:creationId xmlns="" xmlns:a16="http://schemas.microsoft.com/office/drawing/2014/main" id="{2743301E-33F2-4FAA-891B-2788A60CC890}"/>
              </a:ext>
            </a:extLst>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039904" y="5137877"/>
            <a:ext cx="3129875" cy="1603895"/>
          </a:xfrm>
          <a:prstGeom prst="rect">
            <a:avLst/>
          </a:prstGeom>
          <a:noFill/>
          <a:extLst>
            <a:ext uri="{909E8E84-426E-40DD-AFC4-6F175D3DCCD1}">
              <a14:hiddenFill xmlns="" xmlns:a14="http://schemas.microsoft.com/office/drawing/2010/main">
                <a:solidFill>
                  <a:srgbClr val="FFFFFF"/>
                </a:solidFill>
              </a14:hiddenFill>
            </a:ext>
          </a:extLst>
        </p:spPr>
      </p:pic>
      <p:pic>
        <p:nvPicPr>
          <p:cNvPr id="3092" name="Picture 20" descr="Plants &amp; People. Cowpeas, Essential In The Management Of Diabetes ...">
            <a:extLst>
              <a:ext uri="{FF2B5EF4-FFF2-40B4-BE49-F238E27FC236}">
                <a16:creationId xmlns="" xmlns:a16="http://schemas.microsoft.com/office/drawing/2014/main" id="{0DE2CB09-6E3A-4EC0-8633-D84EEC35208D}"/>
              </a:ext>
            </a:extLst>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238195" y="5124004"/>
            <a:ext cx="3060329" cy="1581596"/>
          </a:xfrm>
          <a:prstGeom prst="rect">
            <a:avLst/>
          </a:prstGeom>
          <a:noFill/>
          <a:extLst>
            <a:ext uri="{909E8E84-426E-40DD-AFC4-6F175D3DCCD1}">
              <a14:hiddenFill xmlns="" xmlns:a14="http://schemas.microsoft.com/office/drawing/2010/main">
                <a:solidFill>
                  <a:srgbClr val="FFFFFF"/>
                </a:solidFill>
              </a14:hiddenFill>
            </a:ext>
          </a:extLst>
        </p:spPr>
      </p:pic>
      <p:pic>
        <p:nvPicPr>
          <p:cNvPr id="3094" name="Picture 22" descr="Certain cauliflower, red and green lettuce recalled due to E.coli ...">
            <a:extLst>
              <a:ext uri="{FF2B5EF4-FFF2-40B4-BE49-F238E27FC236}">
                <a16:creationId xmlns="" xmlns:a16="http://schemas.microsoft.com/office/drawing/2014/main" id="{4977D9CD-3057-4CBE-BF1C-426E5999E7F0}"/>
              </a:ext>
            </a:extLst>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251417" y="3275831"/>
            <a:ext cx="3062657" cy="1778334"/>
          </a:xfrm>
          <a:prstGeom prst="rect">
            <a:avLst/>
          </a:prstGeom>
          <a:noFill/>
          <a:extLst>
            <a:ext uri="{909E8E84-426E-40DD-AFC4-6F175D3DCCD1}">
              <a14:hiddenFill xmlns="" xmlns:a14="http://schemas.microsoft.com/office/drawing/2010/main">
                <a:solidFill>
                  <a:srgbClr val="FFFFFF"/>
                </a:solidFill>
              </a14:hiddenFill>
            </a:ext>
          </a:extLst>
        </p:spPr>
      </p:pic>
      <p:pic>
        <p:nvPicPr>
          <p:cNvPr id="3096" name="Picture 24" descr="Green Leafy Vegetables: Health Benefits And More">
            <a:extLst>
              <a:ext uri="{FF2B5EF4-FFF2-40B4-BE49-F238E27FC236}">
                <a16:creationId xmlns="" xmlns:a16="http://schemas.microsoft.com/office/drawing/2014/main" id="{DB29A44B-055F-4482-B327-EE2E4C76141A}"/>
              </a:ext>
            </a:extLst>
          </p:cNvPr>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l="26892" t="75097" r="52561" b="3850"/>
          <a:stretch/>
        </p:blipFill>
        <p:spPr bwMode="auto">
          <a:xfrm>
            <a:off x="89912" y="578647"/>
            <a:ext cx="894339"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7F53BE1A-ADA6-468A-929D-EEEB419D9490}"/>
              </a:ext>
            </a:extLst>
          </p:cNvPr>
          <p:cNvPicPr>
            <a:picLocks noChangeAspect="1"/>
          </p:cNvPicPr>
          <p:nvPr/>
        </p:nvPicPr>
        <p:blipFill rotWithShape="1">
          <a:blip r:embed="rId15" cstate="print"/>
          <a:srcRect l="-736" t="31790" r="79026" b="50376"/>
          <a:stretch/>
        </p:blipFill>
        <p:spPr>
          <a:xfrm>
            <a:off x="5510815" y="619229"/>
            <a:ext cx="1083355" cy="887492"/>
          </a:xfrm>
          <a:prstGeom prst="rect">
            <a:avLst/>
          </a:prstGeom>
        </p:spPr>
      </p:pic>
      <p:pic>
        <p:nvPicPr>
          <p:cNvPr id="11" name="Picture 10">
            <a:extLst>
              <a:ext uri="{FF2B5EF4-FFF2-40B4-BE49-F238E27FC236}">
                <a16:creationId xmlns="" xmlns:a16="http://schemas.microsoft.com/office/drawing/2014/main" id="{EFF9BB98-2740-474C-9694-3667AB4CD3BD}"/>
              </a:ext>
            </a:extLst>
          </p:cNvPr>
          <p:cNvPicPr>
            <a:picLocks noChangeAspect="1"/>
          </p:cNvPicPr>
          <p:nvPr/>
        </p:nvPicPr>
        <p:blipFill rotWithShape="1">
          <a:blip r:embed="rId15" cstate="print"/>
          <a:srcRect l="30037" t="26727" r="52514" b="49560"/>
          <a:stretch/>
        </p:blipFill>
        <p:spPr>
          <a:xfrm>
            <a:off x="2828628" y="629150"/>
            <a:ext cx="894339" cy="908755"/>
          </a:xfrm>
          <a:prstGeom prst="rect">
            <a:avLst/>
          </a:prstGeom>
        </p:spPr>
      </p:pic>
      <p:pic>
        <p:nvPicPr>
          <p:cNvPr id="12" name="Picture 11">
            <a:extLst>
              <a:ext uri="{FF2B5EF4-FFF2-40B4-BE49-F238E27FC236}">
                <a16:creationId xmlns="" xmlns:a16="http://schemas.microsoft.com/office/drawing/2014/main" id="{4FA03362-CF5B-4AB3-9505-243461BEE437}"/>
              </a:ext>
            </a:extLst>
          </p:cNvPr>
          <p:cNvPicPr>
            <a:picLocks noChangeAspect="1"/>
          </p:cNvPicPr>
          <p:nvPr/>
        </p:nvPicPr>
        <p:blipFill rotWithShape="1">
          <a:blip r:embed="rId15" cstate="print"/>
          <a:srcRect l="50615" t="2602" r="27762" b="76952"/>
          <a:stretch/>
        </p:blipFill>
        <p:spPr>
          <a:xfrm>
            <a:off x="4093665" y="584649"/>
            <a:ext cx="941231" cy="887492"/>
          </a:xfrm>
          <a:prstGeom prst="rect">
            <a:avLst/>
          </a:prstGeom>
        </p:spPr>
      </p:pic>
      <p:pic>
        <p:nvPicPr>
          <p:cNvPr id="13" name="Picture 12">
            <a:extLst>
              <a:ext uri="{FF2B5EF4-FFF2-40B4-BE49-F238E27FC236}">
                <a16:creationId xmlns="" xmlns:a16="http://schemas.microsoft.com/office/drawing/2014/main" id="{C7278BEC-E210-4370-A561-CD538009230F}"/>
              </a:ext>
            </a:extLst>
          </p:cNvPr>
          <p:cNvPicPr>
            <a:picLocks noChangeAspect="1"/>
          </p:cNvPicPr>
          <p:nvPr/>
        </p:nvPicPr>
        <p:blipFill rotWithShape="1">
          <a:blip r:embed="rId15" cstate="print"/>
          <a:srcRect l="76032" t="51830" r="3147" b="26823"/>
          <a:stretch/>
        </p:blipFill>
        <p:spPr>
          <a:xfrm>
            <a:off x="7085430" y="586504"/>
            <a:ext cx="819457" cy="837811"/>
          </a:xfrm>
          <a:prstGeom prst="rect">
            <a:avLst/>
          </a:prstGeom>
        </p:spPr>
      </p:pic>
      <p:pic>
        <p:nvPicPr>
          <p:cNvPr id="14" name="Picture 13">
            <a:extLst>
              <a:ext uri="{FF2B5EF4-FFF2-40B4-BE49-F238E27FC236}">
                <a16:creationId xmlns="" xmlns:a16="http://schemas.microsoft.com/office/drawing/2014/main" id="{DD1913B7-4531-44BE-AA47-1DFC6600090B}"/>
              </a:ext>
            </a:extLst>
          </p:cNvPr>
          <p:cNvPicPr>
            <a:picLocks noChangeAspect="1"/>
          </p:cNvPicPr>
          <p:nvPr/>
        </p:nvPicPr>
        <p:blipFill rotWithShape="1">
          <a:blip r:embed="rId15" cstate="print"/>
          <a:srcRect l="26971" t="50945" r="51803" b="28767"/>
          <a:stretch/>
        </p:blipFill>
        <p:spPr>
          <a:xfrm>
            <a:off x="1354747" y="661131"/>
            <a:ext cx="923976" cy="880639"/>
          </a:xfrm>
          <a:prstGeom prst="rect">
            <a:avLst/>
          </a:prstGeom>
        </p:spPr>
      </p:pic>
      <p:pic>
        <p:nvPicPr>
          <p:cNvPr id="15" name="Picture 14">
            <a:extLst>
              <a:ext uri="{FF2B5EF4-FFF2-40B4-BE49-F238E27FC236}">
                <a16:creationId xmlns="" xmlns:a16="http://schemas.microsoft.com/office/drawing/2014/main" id="{09DB9439-0BD2-4121-A2C8-ABF3BA8AF274}"/>
              </a:ext>
            </a:extLst>
          </p:cNvPr>
          <p:cNvPicPr>
            <a:picLocks noChangeAspect="1"/>
          </p:cNvPicPr>
          <p:nvPr/>
        </p:nvPicPr>
        <p:blipFill rotWithShape="1">
          <a:blip r:embed="rId15" cstate="print"/>
          <a:srcRect l="1750" t="51577" r="78011" b="26108"/>
          <a:stretch/>
        </p:blipFill>
        <p:spPr>
          <a:xfrm>
            <a:off x="11105733" y="573155"/>
            <a:ext cx="880936" cy="968615"/>
          </a:xfrm>
          <a:prstGeom prst="rect">
            <a:avLst/>
          </a:prstGeom>
        </p:spPr>
      </p:pic>
      <p:pic>
        <p:nvPicPr>
          <p:cNvPr id="20" name="Picture 19">
            <a:extLst>
              <a:ext uri="{FF2B5EF4-FFF2-40B4-BE49-F238E27FC236}">
                <a16:creationId xmlns="" xmlns:a16="http://schemas.microsoft.com/office/drawing/2014/main" id="{B63155C1-0710-4899-A450-6307AC5881D5}"/>
              </a:ext>
            </a:extLst>
          </p:cNvPr>
          <p:cNvPicPr>
            <a:picLocks noChangeAspect="1"/>
          </p:cNvPicPr>
          <p:nvPr/>
        </p:nvPicPr>
        <p:blipFill rotWithShape="1">
          <a:blip r:embed="rId15" cstate="print"/>
          <a:srcRect l="78587" t="75952" r="1394" b="4274"/>
          <a:stretch/>
        </p:blipFill>
        <p:spPr>
          <a:xfrm>
            <a:off x="9937406" y="634704"/>
            <a:ext cx="871458" cy="858343"/>
          </a:xfrm>
          <a:prstGeom prst="rect">
            <a:avLst/>
          </a:prstGeom>
        </p:spPr>
      </p:pic>
      <p:pic>
        <p:nvPicPr>
          <p:cNvPr id="22" name="Picture 21">
            <a:extLst>
              <a:ext uri="{FF2B5EF4-FFF2-40B4-BE49-F238E27FC236}">
                <a16:creationId xmlns="" xmlns:a16="http://schemas.microsoft.com/office/drawing/2014/main" id="{A7022113-DD3C-4D16-B57B-0AB0452D19BF}"/>
              </a:ext>
            </a:extLst>
          </p:cNvPr>
          <p:cNvPicPr>
            <a:picLocks noChangeAspect="1"/>
          </p:cNvPicPr>
          <p:nvPr/>
        </p:nvPicPr>
        <p:blipFill rotWithShape="1">
          <a:blip r:embed="rId15" cstate="print"/>
          <a:srcRect l="4489" t="78428" r="76686" b="1798"/>
          <a:stretch/>
        </p:blipFill>
        <p:spPr>
          <a:xfrm>
            <a:off x="8480889" y="574329"/>
            <a:ext cx="894339" cy="936779"/>
          </a:xfrm>
          <a:prstGeom prst="rect">
            <a:avLst/>
          </a:prstGeom>
        </p:spPr>
      </p:pic>
      <p:sp>
        <p:nvSpPr>
          <p:cNvPr id="23" name="TextBox 22">
            <a:extLst>
              <a:ext uri="{FF2B5EF4-FFF2-40B4-BE49-F238E27FC236}">
                <a16:creationId xmlns="" xmlns:a16="http://schemas.microsoft.com/office/drawing/2014/main" id="{AF71FF56-8432-4373-9C53-A0D952DADAB7}"/>
              </a:ext>
            </a:extLst>
          </p:cNvPr>
          <p:cNvSpPr txBox="1"/>
          <p:nvPr/>
        </p:nvSpPr>
        <p:spPr>
          <a:xfrm>
            <a:off x="3657600" y="2819400"/>
            <a:ext cx="2245711"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RADISH</a:t>
            </a:r>
            <a:r>
              <a:rPr lang="en-IN" sz="1400" b="1" dirty="0">
                <a:solidFill>
                  <a:srgbClr val="0070C0"/>
                </a:solidFill>
                <a:latin typeface="Times New Roman" panose="02020603050405020304" pitchFamily="18" charset="0"/>
                <a:cs typeface="Times New Roman" panose="02020603050405020304" pitchFamily="18" charset="0"/>
              </a:rPr>
              <a:t>  </a:t>
            </a:r>
            <a:r>
              <a:rPr lang="en-IN" sz="1400" b="1" dirty="0" smtClean="0">
                <a:latin typeface="Times New Roman" panose="02020603050405020304" pitchFamily="18" charset="0"/>
                <a:cs typeface="Times New Roman" panose="02020603050405020304" pitchFamily="18" charset="0"/>
              </a:rPr>
              <a:t>LEAVES (18.0)</a:t>
            </a:r>
            <a:endParaRPr lang="en-IN" sz="1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0ECF6650-64DC-49D6-92C9-B39926194AAB}"/>
              </a:ext>
            </a:extLst>
          </p:cNvPr>
          <p:cNvSpPr txBox="1"/>
          <p:nvPr/>
        </p:nvSpPr>
        <p:spPr>
          <a:xfrm>
            <a:off x="6934200" y="2819400"/>
            <a:ext cx="2019007"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MINT </a:t>
            </a:r>
            <a:r>
              <a:rPr lang="en-IN" sz="1400" b="1" dirty="0" smtClean="0">
                <a:latin typeface="Times New Roman" panose="02020603050405020304" pitchFamily="18" charset="0"/>
                <a:cs typeface="Times New Roman" panose="02020603050405020304" pitchFamily="18" charset="0"/>
              </a:rPr>
              <a:t>LEAVES  (15.6)</a:t>
            </a:r>
            <a:endParaRPr lang="en-IN" sz="14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84FE4C81-46A7-431E-B163-A69147090952}"/>
              </a:ext>
            </a:extLst>
          </p:cNvPr>
          <p:cNvSpPr txBox="1"/>
          <p:nvPr/>
        </p:nvSpPr>
        <p:spPr>
          <a:xfrm>
            <a:off x="9677400" y="3581400"/>
            <a:ext cx="2286000"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TURNIP </a:t>
            </a:r>
            <a:r>
              <a:rPr lang="en-IN" sz="1400" b="1" dirty="0" smtClean="0">
                <a:latin typeface="Times New Roman" panose="02020603050405020304" pitchFamily="18" charset="0"/>
                <a:cs typeface="Times New Roman" panose="02020603050405020304" pitchFamily="18" charset="0"/>
              </a:rPr>
              <a:t>LEAVES  (28.4)</a:t>
            </a:r>
            <a:endParaRPr lang="en-IN" sz="14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757C6BC7-1C96-4CDF-9741-BE6DE8FB06CD}"/>
              </a:ext>
            </a:extLst>
          </p:cNvPr>
          <p:cNvSpPr txBox="1"/>
          <p:nvPr/>
        </p:nvSpPr>
        <p:spPr>
          <a:xfrm>
            <a:off x="6934200" y="4648200"/>
            <a:ext cx="1700882"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LETTUCE (2.4)</a:t>
            </a:r>
            <a:endParaRPr lang="en-IN" sz="1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6F36CC38-AB2C-4F73-AFAB-5A826BE8457F}"/>
              </a:ext>
            </a:extLst>
          </p:cNvPr>
          <p:cNvSpPr txBox="1"/>
          <p:nvPr/>
        </p:nvSpPr>
        <p:spPr>
          <a:xfrm>
            <a:off x="457200" y="6324600"/>
            <a:ext cx="214932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AMARANT HUS (38.5)</a:t>
            </a:r>
            <a:endParaRPr lang="en-IN" sz="1400" b="1" dirty="0">
              <a:latin typeface="Times New Roman" panose="02020603050405020304" pitchFamily="18" charset="0"/>
              <a:cs typeface="Times New Roman" panose="02020603050405020304" pitchFamily="18" charset="0"/>
            </a:endParaRPr>
          </a:p>
        </p:txBody>
      </p:sp>
      <p:sp>
        <p:nvSpPr>
          <p:cNvPr id="2052" name="TextBox 2051">
            <a:extLst>
              <a:ext uri="{FF2B5EF4-FFF2-40B4-BE49-F238E27FC236}">
                <a16:creationId xmlns="" xmlns:a16="http://schemas.microsoft.com/office/drawing/2014/main" id="{C45E3CDD-6DC0-4399-8D40-0D869C15FFFE}"/>
              </a:ext>
            </a:extLst>
          </p:cNvPr>
          <p:cNvSpPr txBox="1"/>
          <p:nvPr/>
        </p:nvSpPr>
        <p:spPr>
          <a:xfrm>
            <a:off x="3505200" y="4648200"/>
            <a:ext cx="2438400"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MUSTARD </a:t>
            </a:r>
            <a:r>
              <a:rPr lang="en-IN" sz="1400" b="1" dirty="0" smtClean="0">
                <a:latin typeface="Times New Roman" panose="02020603050405020304" pitchFamily="18" charset="0"/>
                <a:cs typeface="Times New Roman" panose="02020603050405020304" pitchFamily="18" charset="0"/>
              </a:rPr>
              <a:t>LEAVES (16.3 )</a:t>
            </a:r>
            <a:endParaRPr lang="en-IN" sz="1400" b="1" dirty="0">
              <a:latin typeface="Times New Roman" panose="02020603050405020304" pitchFamily="18" charset="0"/>
              <a:cs typeface="Times New Roman" panose="02020603050405020304" pitchFamily="18" charset="0"/>
            </a:endParaRPr>
          </a:p>
        </p:txBody>
      </p:sp>
      <p:sp>
        <p:nvSpPr>
          <p:cNvPr id="2056" name="TextBox 2055">
            <a:extLst>
              <a:ext uri="{FF2B5EF4-FFF2-40B4-BE49-F238E27FC236}">
                <a16:creationId xmlns="" xmlns:a16="http://schemas.microsoft.com/office/drawing/2014/main" id="{796E346F-76BA-4BAD-9625-0655D2B3FFB7}"/>
              </a:ext>
            </a:extLst>
          </p:cNvPr>
          <p:cNvSpPr txBox="1"/>
          <p:nvPr/>
        </p:nvSpPr>
        <p:spPr>
          <a:xfrm>
            <a:off x="3581400" y="6324600"/>
            <a:ext cx="2237148"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CARROT </a:t>
            </a:r>
            <a:r>
              <a:rPr lang="en-IN" sz="1400" b="1" dirty="0" smtClean="0">
                <a:latin typeface="Times New Roman" panose="02020603050405020304" pitchFamily="18" charset="0"/>
                <a:cs typeface="Times New Roman" panose="02020603050405020304" pitchFamily="18" charset="0"/>
              </a:rPr>
              <a:t> LEAVES (8.8)</a:t>
            </a:r>
            <a:endParaRPr lang="en-IN" sz="1400" b="1" dirty="0">
              <a:latin typeface="Times New Roman" panose="02020603050405020304" pitchFamily="18" charset="0"/>
              <a:cs typeface="Times New Roman" panose="02020603050405020304" pitchFamily="18" charset="0"/>
            </a:endParaRPr>
          </a:p>
        </p:txBody>
      </p:sp>
      <p:sp>
        <p:nvSpPr>
          <p:cNvPr id="2057" name="TextBox 2056">
            <a:extLst>
              <a:ext uri="{FF2B5EF4-FFF2-40B4-BE49-F238E27FC236}">
                <a16:creationId xmlns="" xmlns:a16="http://schemas.microsoft.com/office/drawing/2014/main" id="{DB016880-B4E1-413F-86BD-8635311D6819}"/>
              </a:ext>
            </a:extLst>
          </p:cNvPr>
          <p:cNvSpPr txBox="1"/>
          <p:nvPr/>
        </p:nvSpPr>
        <p:spPr>
          <a:xfrm>
            <a:off x="6629400" y="6324600"/>
            <a:ext cx="2321179"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COW PEA </a:t>
            </a:r>
            <a:r>
              <a:rPr lang="en-IN" sz="1400" b="1" dirty="0" smtClean="0">
                <a:latin typeface="Times New Roman" panose="02020603050405020304" pitchFamily="18" charset="0"/>
                <a:cs typeface="Times New Roman" panose="02020603050405020304" pitchFamily="18" charset="0"/>
              </a:rPr>
              <a:t>LEAVES (20.1)</a:t>
            </a:r>
            <a:endParaRPr lang="en-IN" sz="1400" b="1" dirty="0">
              <a:latin typeface="Times New Roman" panose="02020603050405020304" pitchFamily="18" charset="0"/>
              <a:cs typeface="Times New Roman" panose="02020603050405020304" pitchFamily="18" charset="0"/>
            </a:endParaRPr>
          </a:p>
        </p:txBody>
      </p:sp>
      <p:sp>
        <p:nvSpPr>
          <p:cNvPr id="2058" name="TextBox 2057">
            <a:extLst>
              <a:ext uri="{FF2B5EF4-FFF2-40B4-BE49-F238E27FC236}">
                <a16:creationId xmlns="" xmlns:a16="http://schemas.microsoft.com/office/drawing/2014/main" id="{59445DB0-033A-4991-A7AF-27B0714B3B45}"/>
              </a:ext>
            </a:extLst>
          </p:cNvPr>
          <p:cNvSpPr txBox="1"/>
          <p:nvPr/>
        </p:nvSpPr>
        <p:spPr>
          <a:xfrm>
            <a:off x="9448800" y="6324600"/>
            <a:ext cx="2743200" cy="307777"/>
          </a:xfrm>
          <a:prstGeom prst="rect">
            <a:avLst/>
          </a:prstGeom>
          <a:solidFill>
            <a:srgbClr val="FF9900"/>
          </a:solidFill>
          <a:ln w="57150">
            <a:solidFill>
              <a:srgbClr val="FFFF00"/>
            </a:solidFill>
          </a:ln>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BANGAL GRAM </a:t>
            </a:r>
            <a:r>
              <a:rPr lang="en-IN" sz="1400" b="1" dirty="0" smtClean="0">
                <a:latin typeface="Times New Roman" panose="02020603050405020304" pitchFamily="18" charset="0"/>
                <a:cs typeface="Times New Roman" panose="02020603050405020304" pitchFamily="18" charset="0"/>
              </a:rPr>
              <a:t> LEAF (23.8)</a:t>
            </a:r>
            <a:endParaRPr lang="en-IN"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75965190"/>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36"/>
            <a:ext cx="12192000" cy="6821864"/>
          </a:xfrm>
          <a:solidFill>
            <a:schemeClr val="accent4">
              <a:lumMod val="60000"/>
              <a:lumOff val="40000"/>
            </a:schemeClr>
          </a:solidFill>
        </p:spPr>
        <p:txBody>
          <a:bodyPr>
            <a:normAutofit/>
          </a:bodyPr>
          <a:lstStyle/>
          <a:p>
            <a:pPr marL="0" indent="0" algn="just">
              <a:buNone/>
            </a:pPr>
            <a:endParaRPr lang="en-IN" sz="4200" dirty="0">
              <a:latin typeface="Times New Roman" panose="02020603050405020304" pitchFamily="18" charset="0"/>
              <a:cs typeface="Times New Roman" panose="02020603050405020304" pitchFamily="18" charset="0"/>
            </a:endParaRPr>
          </a:p>
        </p:txBody>
      </p:sp>
      <p:sp>
        <p:nvSpPr>
          <p:cNvPr id="12" name="Rectangle 11"/>
          <p:cNvSpPr/>
          <p:nvPr/>
        </p:nvSpPr>
        <p:spPr>
          <a:xfrm>
            <a:off x="0" y="-29852"/>
            <a:ext cx="12192000" cy="584775"/>
          </a:xfrm>
          <a:prstGeom prst="rect">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IN" sz="3200" b="1" dirty="0" smtClean="0">
                <a:solidFill>
                  <a:schemeClr val="bg1"/>
                </a:solidFill>
                <a:latin typeface="Times New Roman" panose="02020603050405020304" pitchFamily="18" charset="0"/>
                <a:cs typeface="Times New Roman" panose="02020603050405020304" pitchFamily="18" charset="0"/>
              </a:rPr>
              <a:t>Composition of Fruit Pulp of </a:t>
            </a:r>
            <a:r>
              <a:rPr lang="en-IN" sz="3200" b="1" dirty="0" err="1" smtClean="0">
                <a:solidFill>
                  <a:schemeClr val="bg1"/>
                </a:solidFill>
                <a:latin typeface="Times New Roman" panose="02020603050405020304" pitchFamily="18" charset="0"/>
                <a:cs typeface="Times New Roman" panose="02020603050405020304" pitchFamily="18" charset="0"/>
              </a:rPr>
              <a:t>Aonla</a:t>
            </a:r>
            <a:r>
              <a:rPr lang="en-IN" sz="3200" b="1" dirty="0" smtClean="0">
                <a:solidFill>
                  <a:schemeClr val="bg1"/>
                </a:solidFill>
                <a:latin typeface="Times New Roman" panose="02020603050405020304" pitchFamily="18" charset="0"/>
                <a:cs typeface="Times New Roman" panose="02020603050405020304" pitchFamily="18" charset="0"/>
              </a:rPr>
              <a:t> </a:t>
            </a:r>
            <a:endParaRPr lang="en-IN" sz="3200" b="1" dirty="0">
              <a:solidFill>
                <a:schemeClr val="bg1"/>
              </a:solidFill>
              <a:latin typeface="Times New Roman" panose="02020603050405020304" pitchFamily="18" charset="0"/>
              <a:cs typeface="Times New Roman" panose="02020603050405020304" pitchFamily="18" charset="0"/>
            </a:endParaRPr>
          </a:p>
        </p:txBody>
      </p:sp>
      <p:sp>
        <p:nvSpPr>
          <p:cNvPr id="5" name="Oval 4"/>
          <p:cNvSpPr/>
          <p:nvPr/>
        </p:nvSpPr>
        <p:spPr>
          <a:xfrm>
            <a:off x="4724400" y="5943600"/>
            <a:ext cx="2133600" cy="914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Moisture</a:t>
            </a:r>
          </a:p>
          <a:p>
            <a:pPr algn="ctr"/>
            <a:r>
              <a:rPr lang="en-IN" sz="2400" b="1" dirty="0" smtClean="0">
                <a:solidFill>
                  <a:schemeClr val="bg1"/>
                </a:solidFill>
                <a:latin typeface="Times New Roman" pitchFamily="18" charset="0"/>
                <a:cs typeface="Times New Roman" pitchFamily="18" charset="0"/>
              </a:rPr>
              <a:t>81.8%</a:t>
            </a:r>
            <a:endParaRPr lang="en-IN" sz="2400" b="1" dirty="0">
              <a:solidFill>
                <a:schemeClr val="bg1"/>
              </a:solidFill>
              <a:latin typeface="Times New Roman" pitchFamily="18" charset="0"/>
              <a:cs typeface="Times New Roman" pitchFamily="18" charset="0"/>
            </a:endParaRPr>
          </a:p>
        </p:txBody>
      </p:sp>
      <p:sp>
        <p:nvSpPr>
          <p:cNvPr id="7" name="Oval 6"/>
          <p:cNvSpPr/>
          <p:nvPr/>
        </p:nvSpPr>
        <p:spPr>
          <a:xfrm rot="21279072">
            <a:off x="2736310" y="608087"/>
            <a:ext cx="1982432" cy="1215297"/>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Iron</a:t>
            </a:r>
          </a:p>
          <a:p>
            <a:pPr algn="ctr"/>
            <a:r>
              <a:rPr lang="en-IN" sz="2400" b="1" dirty="0" smtClean="0">
                <a:solidFill>
                  <a:schemeClr val="bg1"/>
                </a:solidFill>
                <a:latin typeface="Times New Roman" pitchFamily="18" charset="0"/>
                <a:cs typeface="Times New Roman" pitchFamily="18" charset="0"/>
              </a:rPr>
              <a:t>12</a:t>
            </a:r>
            <a:r>
              <a:rPr lang="el-GR" sz="2400" b="1" dirty="0" smtClean="0">
                <a:solidFill>
                  <a:schemeClr val="bg1"/>
                </a:solidFill>
                <a:latin typeface="Times New Roman" pitchFamily="18" charset="0"/>
                <a:cs typeface="Times New Roman" pitchFamily="18" charset="0"/>
              </a:rPr>
              <a:t>μ</a:t>
            </a:r>
            <a:r>
              <a:rPr lang="en-IN" sz="2400" b="1" dirty="0" smtClean="0">
                <a:solidFill>
                  <a:schemeClr val="bg1"/>
                </a:solidFill>
                <a:latin typeface="Times New Roman" pitchFamily="18" charset="0"/>
                <a:cs typeface="Times New Roman" pitchFamily="18" charset="0"/>
              </a:rPr>
              <a:t>g/g</a:t>
            </a:r>
            <a:endParaRPr lang="en-IN" sz="2400" b="1" dirty="0">
              <a:solidFill>
                <a:schemeClr val="bg1"/>
              </a:solidFill>
              <a:latin typeface="Times New Roman" pitchFamily="18" charset="0"/>
              <a:cs typeface="Times New Roman" pitchFamily="18" charset="0"/>
            </a:endParaRPr>
          </a:p>
        </p:txBody>
      </p:sp>
      <p:sp>
        <p:nvSpPr>
          <p:cNvPr id="8" name="Oval 7"/>
          <p:cNvSpPr/>
          <p:nvPr/>
        </p:nvSpPr>
        <p:spPr>
          <a:xfrm>
            <a:off x="965200" y="3149600"/>
            <a:ext cx="2006600" cy="12700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Calcium</a:t>
            </a:r>
          </a:p>
          <a:p>
            <a:pPr algn="ctr"/>
            <a:r>
              <a:rPr lang="en-IN" sz="2400" b="1" dirty="0" smtClean="0">
                <a:solidFill>
                  <a:schemeClr val="bg1"/>
                </a:solidFill>
                <a:latin typeface="Times New Roman" pitchFamily="18" charset="0"/>
                <a:cs typeface="Times New Roman" pitchFamily="18" charset="0"/>
              </a:rPr>
              <a:t>0.5%</a:t>
            </a:r>
            <a:endParaRPr lang="en-IN" sz="2400" b="1" dirty="0">
              <a:solidFill>
                <a:schemeClr val="bg1"/>
              </a:solidFill>
              <a:latin typeface="Times New Roman" pitchFamily="18" charset="0"/>
              <a:cs typeface="Times New Roman" pitchFamily="18" charset="0"/>
            </a:endParaRPr>
          </a:p>
        </p:txBody>
      </p:sp>
      <p:sp>
        <p:nvSpPr>
          <p:cNvPr id="9" name="Oval 8"/>
          <p:cNvSpPr/>
          <p:nvPr/>
        </p:nvSpPr>
        <p:spPr>
          <a:xfrm>
            <a:off x="7086600" y="914400"/>
            <a:ext cx="2921000" cy="13716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Times New Roman" pitchFamily="18" charset="0"/>
                <a:cs typeface="Times New Roman" pitchFamily="18" charset="0"/>
              </a:rPr>
              <a:t>Carbohydrate</a:t>
            </a:r>
          </a:p>
          <a:p>
            <a:pPr algn="ctr"/>
            <a:r>
              <a:rPr lang="en-IN" sz="2400" b="1" dirty="0" smtClean="0">
                <a:solidFill>
                  <a:schemeClr val="bg1"/>
                </a:solidFill>
                <a:latin typeface="Times New Roman" pitchFamily="18" charset="0"/>
                <a:cs typeface="Times New Roman" pitchFamily="18" charset="0"/>
              </a:rPr>
              <a:t>13.7%</a:t>
            </a:r>
            <a:endParaRPr lang="en-IN" sz="2400" b="1" dirty="0">
              <a:solidFill>
                <a:schemeClr val="bg1"/>
              </a:solidFill>
              <a:latin typeface="Times New Roman" pitchFamily="18" charset="0"/>
              <a:cs typeface="Times New Roman" pitchFamily="18" charset="0"/>
            </a:endParaRPr>
          </a:p>
        </p:txBody>
      </p:sp>
      <p:sp>
        <p:nvSpPr>
          <p:cNvPr id="11" name="Oval 10"/>
          <p:cNvSpPr/>
          <p:nvPr/>
        </p:nvSpPr>
        <p:spPr>
          <a:xfrm>
            <a:off x="7239000" y="5715000"/>
            <a:ext cx="2032000" cy="11430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Fibre</a:t>
            </a:r>
          </a:p>
          <a:p>
            <a:pPr algn="ctr"/>
            <a:r>
              <a:rPr lang="en-IN" sz="2400" b="1" dirty="0" smtClean="0">
                <a:solidFill>
                  <a:schemeClr val="bg1"/>
                </a:solidFill>
                <a:latin typeface="Times New Roman" pitchFamily="18" charset="0"/>
                <a:cs typeface="Times New Roman" pitchFamily="18" charset="0"/>
              </a:rPr>
              <a:t>3.4%</a:t>
            </a:r>
            <a:endParaRPr lang="en-IN" sz="2400" b="1" dirty="0">
              <a:solidFill>
                <a:schemeClr val="bg1"/>
              </a:solidFill>
              <a:latin typeface="Times New Roman" pitchFamily="18" charset="0"/>
              <a:cs typeface="Times New Roman" pitchFamily="18" charset="0"/>
            </a:endParaRPr>
          </a:p>
        </p:txBody>
      </p:sp>
      <p:sp>
        <p:nvSpPr>
          <p:cNvPr id="13" name="Oval 12"/>
          <p:cNvSpPr/>
          <p:nvPr/>
        </p:nvSpPr>
        <p:spPr>
          <a:xfrm>
            <a:off x="1066800" y="4495800"/>
            <a:ext cx="2133600" cy="1295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smtClean="0">
                <a:solidFill>
                  <a:schemeClr val="bg1"/>
                </a:solidFill>
                <a:latin typeface="Times New Roman" pitchFamily="18" charset="0"/>
                <a:cs typeface="Times New Roman" pitchFamily="18" charset="0"/>
              </a:rPr>
              <a:t>Minerals</a:t>
            </a:r>
          </a:p>
          <a:p>
            <a:pPr algn="ctr"/>
            <a:r>
              <a:rPr lang="en-IN" sz="2400" b="1" dirty="0" smtClean="0">
                <a:solidFill>
                  <a:schemeClr val="bg1"/>
                </a:solidFill>
                <a:latin typeface="Times New Roman" pitchFamily="18" charset="0"/>
                <a:cs typeface="Times New Roman" pitchFamily="18" charset="0"/>
              </a:rPr>
              <a:t>0.5%</a:t>
            </a:r>
            <a:endParaRPr lang="en-IN" sz="2400" b="1" dirty="0">
              <a:solidFill>
                <a:schemeClr val="bg1"/>
              </a:solidFill>
              <a:latin typeface="Times New Roman" pitchFamily="18" charset="0"/>
              <a:cs typeface="Times New Roman" pitchFamily="18" charset="0"/>
            </a:endParaRPr>
          </a:p>
        </p:txBody>
      </p:sp>
      <p:sp>
        <p:nvSpPr>
          <p:cNvPr id="14" name="Oval 13"/>
          <p:cNvSpPr/>
          <p:nvPr/>
        </p:nvSpPr>
        <p:spPr>
          <a:xfrm>
            <a:off x="8001000" y="4114800"/>
            <a:ext cx="2286000" cy="13081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Fat</a:t>
            </a:r>
          </a:p>
          <a:p>
            <a:pPr algn="ctr"/>
            <a:r>
              <a:rPr lang="en-IN" sz="2400" b="1" dirty="0" smtClean="0">
                <a:solidFill>
                  <a:schemeClr val="bg1"/>
                </a:solidFill>
                <a:latin typeface="Times New Roman" pitchFamily="18" charset="0"/>
                <a:cs typeface="Times New Roman" pitchFamily="18" charset="0"/>
              </a:rPr>
              <a:t>0.1%</a:t>
            </a:r>
            <a:endParaRPr lang="en-IN" sz="2400" b="1" dirty="0">
              <a:solidFill>
                <a:schemeClr val="bg1"/>
              </a:solidFill>
              <a:latin typeface="Times New Roman" pitchFamily="18" charset="0"/>
              <a:cs typeface="Times New Roman" pitchFamily="18" charset="0"/>
            </a:endParaRPr>
          </a:p>
        </p:txBody>
      </p:sp>
      <p:sp>
        <p:nvSpPr>
          <p:cNvPr id="16" name="Oval 15"/>
          <p:cNvSpPr/>
          <p:nvPr/>
        </p:nvSpPr>
        <p:spPr>
          <a:xfrm>
            <a:off x="8153400" y="2438400"/>
            <a:ext cx="2133600" cy="14478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Protein</a:t>
            </a:r>
          </a:p>
          <a:p>
            <a:pPr algn="ctr"/>
            <a:r>
              <a:rPr lang="en-IN" sz="2400" b="1" dirty="0" smtClean="0">
                <a:solidFill>
                  <a:schemeClr val="bg1"/>
                </a:solidFill>
                <a:latin typeface="Times New Roman" pitchFamily="18" charset="0"/>
                <a:cs typeface="Times New Roman" pitchFamily="18" charset="0"/>
              </a:rPr>
              <a:t>0.5%</a:t>
            </a:r>
            <a:endParaRPr lang="en-IN" sz="2400" b="1" dirty="0">
              <a:solidFill>
                <a:schemeClr val="bg1"/>
              </a:solidFill>
              <a:latin typeface="Times New Roman" pitchFamily="18" charset="0"/>
              <a:cs typeface="Times New Roman" pitchFamily="18" charset="0"/>
            </a:endParaRPr>
          </a:p>
        </p:txBody>
      </p:sp>
      <p:sp>
        <p:nvSpPr>
          <p:cNvPr id="17" name="Oval 16"/>
          <p:cNvSpPr/>
          <p:nvPr/>
        </p:nvSpPr>
        <p:spPr>
          <a:xfrm>
            <a:off x="850900" y="1625600"/>
            <a:ext cx="2501900" cy="13462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Phosphorus</a:t>
            </a:r>
          </a:p>
          <a:p>
            <a:pPr algn="ctr"/>
            <a:r>
              <a:rPr lang="en-IN" sz="2400" b="1" dirty="0" smtClean="0">
                <a:solidFill>
                  <a:schemeClr val="bg1"/>
                </a:solidFill>
                <a:latin typeface="Times New Roman" pitchFamily="18" charset="0"/>
                <a:cs typeface="Times New Roman" pitchFamily="18" charset="0"/>
              </a:rPr>
              <a:t>0.02%</a:t>
            </a:r>
            <a:endParaRPr lang="en-IN" sz="2400" b="1" dirty="0">
              <a:solidFill>
                <a:schemeClr val="bg1"/>
              </a:solidFill>
              <a:latin typeface="Times New Roman" pitchFamily="18" charset="0"/>
              <a:cs typeface="Times New Roman" pitchFamily="18" charset="0"/>
            </a:endParaRPr>
          </a:p>
        </p:txBody>
      </p:sp>
      <p:sp>
        <p:nvSpPr>
          <p:cNvPr id="18" name="Oval 17"/>
          <p:cNvSpPr/>
          <p:nvPr/>
        </p:nvSpPr>
        <p:spPr>
          <a:xfrm>
            <a:off x="2438400" y="5715000"/>
            <a:ext cx="2057400" cy="11430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Nicotinic Acid</a:t>
            </a:r>
          </a:p>
          <a:p>
            <a:pPr algn="ctr"/>
            <a:r>
              <a:rPr lang="en-IN" sz="2400" b="1" dirty="0" smtClean="0">
                <a:solidFill>
                  <a:schemeClr val="bg1"/>
                </a:solidFill>
                <a:latin typeface="Times New Roman" pitchFamily="18" charset="0"/>
                <a:cs typeface="Times New Roman" pitchFamily="18" charset="0"/>
              </a:rPr>
              <a:t>0.02</a:t>
            </a:r>
            <a:r>
              <a:rPr lang="el-GR" sz="2400" b="1" dirty="0" smtClean="0">
                <a:solidFill>
                  <a:schemeClr val="bg1"/>
                </a:solidFill>
                <a:latin typeface="Times New Roman" pitchFamily="18" charset="0"/>
                <a:cs typeface="Times New Roman" pitchFamily="18" charset="0"/>
              </a:rPr>
              <a:t>μ</a:t>
            </a:r>
            <a:r>
              <a:rPr lang="en-IN" sz="2400" b="1" dirty="0" smtClean="0">
                <a:solidFill>
                  <a:schemeClr val="bg1"/>
                </a:solidFill>
                <a:latin typeface="Times New Roman" pitchFamily="18" charset="0"/>
                <a:cs typeface="Times New Roman" pitchFamily="18" charset="0"/>
              </a:rPr>
              <a:t>g/g</a:t>
            </a:r>
            <a:endParaRPr lang="en-IN" sz="2400" b="1" dirty="0">
              <a:solidFill>
                <a:schemeClr val="bg1"/>
              </a:solidFill>
              <a:latin typeface="Times New Roman" pitchFamily="18" charset="0"/>
              <a:cs typeface="Times New Roman" pitchFamily="18" charset="0"/>
            </a:endParaRPr>
          </a:p>
        </p:txBody>
      </p:sp>
      <p:sp>
        <p:nvSpPr>
          <p:cNvPr id="19" name="Oval 18"/>
          <p:cNvSpPr/>
          <p:nvPr/>
        </p:nvSpPr>
        <p:spPr>
          <a:xfrm>
            <a:off x="4876800" y="609600"/>
            <a:ext cx="2171700" cy="11430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bg1"/>
                </a:solidFill>
                <a:latin typeface="Times New Roman" pitchFamily="18" charset="0"/>
                <a:cs typeface="Times New Roman" pitchFamily="18" charset="0"/>
              </a:rPr>
              <a:t>Vitamin C</a:t>
            </a:r>
          </a:p>
          <a:p>
            <a:pPr algn="ctr"/>
            <a:r>
              <a:rPr lang="en-IN" sz="2400" b="1" dirty="0" smtClean="0">
                <a:solidFill>
                  <a:schemeClr val="bg1"/>
                </a:solidFill>
                <a:latin typeface="Times New Roman" pitchFamily="18" charset="0"/>
                <a:cs typeface="Times New Roman" pitchFamily="18" charset="0"/>
              </a:rPr>
              <a:t>6 mg/g</a:t>
            </a:r>
            <a:endParaRPr lang="en-IN" sz="2400" b="1" dirty="0">
              <a:solidFill>
                <a:schemeClr val="bg1"/>
              </a:solidFill>
              <a:latin typeface="Times New Roman" pitchFamily="18" charset="0"/>
              <a:cs typeface="Times New Roman" pitchFamily="18" charset="0"/>
            </a:endParaRPr>
          </a:p>
        </p:txBody>
      </p:sp>
      <p:pic>
        <p:nvPicPr>
          <p:cNvPr id="7174" name="Picture 6" descr="Global Amla Extract Market Size, Share, Growth | Industry Report 2029"/>
          <p:cNvPicPr>
            <a:picLocks noChangeAspect="1" noChangeArrowheads="1"/>
          </p:cNvPicPr>
          <p:nvPr/>
        </p:nvPicPr>
        <p:blipFill>
          <a:blip r:embed="rId2" cstate="print"/>
          <a:srcRect/>
          <a:stretch>
            <a:fillRect/>
          </a:stretch>
        </p:blipFill>
        <p:spPr bwMode="auto">
          <a:xfrm>
            <a:off x="3937000" y="2438400"/>
            <a:ext cx="3378200" cy="2819400"/>
          </a:xfrm>
          <a:prstGeom prst="rect">
            <a:avLst/>
          </a:prstGeom>
          <a:solidFill>
            <a:schemeClr val="bg2">
              <a:lumMod val="90000"/>
            </a:schemeClr>
          </a:solidFill>
          <a:ln w="38100">
            <a:solidFill>
              <a:srgbClr val="002060"/>
            </a:solidFill>
          </a:ln>
        </p:spPr>
      </p:pic>
      <p:sp>
        <p:nvSpPr>
          <p:cNvPr id="23" name="Right Arrow 22"/>
          <p:cNvSpPr/>
          <p:nvPr/>
        </p:nvSpPr>
        <p:spPr>
          <a:xfrm rot="14151372">
            <a:off x="4228030" y="1906385"/>
            <a:ext cx="512743" cy="250331"/>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ight Arrow 25"/>
          <p:cNvSpPr/>
          <p:nvPr/>
        </p:nvSpPr>
        <p:spPr>
          <a:xfrm rot="12447781">
            <a:off x="3388344" y="2532912"/>
            <a:ext cx="475963" cy="270453"/>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ight Arrow 26"/>
          <p:cNvSpPr/>
          <p:nvPr/>
        </p:nvSpPr>
        <p:spPr>
          <a:xfrm rot="10800000">
            <a:off x="3124200" y="3479800"/>
            <a:ext cx="508000" cy="330200"/>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ight Arrow 27"/>
          <p:cNvSpPr/>
          <p:nvPr/>
        </p:nvSpPr>
        <p:spPr>
          <a:xfrm rot="9378261">
            <a:off x="3234926" y="4409334"/>
            <a:ext cx="523318" cy="327881"/>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ight Arrow 28"/>
          <p:cNvSpPr/>
          <p:nvPr/>
        </p:nvSpPr>
        <p:spPr>
          <a:xfrm rot="5400000">
            <a:off x="5492750" y="5480050"/>
            <a:ext cx="419100" cy="279400"/>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ight Arrow 29"/>
          <p:cNvSpPr/>
          <p:nvPr/>
        </p:nvSpPr>
        <p:spPr>
          <a:xfrm rot="7395167">
            <a:off x="4071236" y="5419532"/>
            <a:ext cx="476120" cy="274456"/>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ight Arrow 30"/>
          <p:cNvSpPr/>
          <p:nvPr/>
        </p:nvSpPr>
        <p:spPr>
          <a:xfrm rot="3448956">
            <a:off x="6738071" y="5454580"/>
            <a:ext cx="525812" cy="327427"/>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ight Arrow 31"/>
          <p:cNvSpPr/>
          <p:nvPr/>
        </p:nvSpPr>
        <p:spPr>
          <a:xfrm rot="1497876">
            <a:off x="7440458" y="4309667"/>
            <a:ext cx="562283" cy="356946"/>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ight Arrow 32"/>
          <p:cNvSpPr/>
          <p:nvPr/>
        </p:nvSpPr>
        <p:spPr>
          <a:xfrm rot="21080595">
            <a:off x="7500651" y="3143396"/>
            <a:ext cx="477184" cy="251105"/>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ight Arrow 33"/>
          <p:cNvSpPr/>
          <p:nvPr/>
        </p:nvSpPr>
        <p:spPr>
          <a:xfrm rot="18645239">
            <a:off x="6843484" y="2010706"/>
            <a:ext cx="369848" cy="271186"/>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ight Arrow 34"/>
          <p:cNvSpPr/>
          <p:nvPr/>
        </p:nvSpPr>
        <p:spPr>
          <a:xfrm rot="16200000">
            <a:off x="5632450" y="1949450"/>
            <a:ext cx="457200" cy="215900"/>
          </a:xfrm>
          <a:prstGeom prst="rightArrow">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080114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FED72E-5A32-45E9-BF18-405883DF63C3}"/>
              </a:ext>
            </a:extLst>
          </p:cNvPr>
          <p:cNvSpPr>
            <a:spLocks noGrp="1"/>
          </p:cNvSpPr>
          <p:nvPr>
            <p:ph idx="1"/>
          </p:nvPr>
        </p:nvSpPr>
        <p:spPr>
          <a:xfrm>
            <a:off x="165100" y="762001"/>
            <a:ext cx="11823700" cy="6096000"/>
          </a:xfrm>
          <a:solidFill>
            <a:schemeClr val="accent1">
              <a:lumMod val="20000"/>
              <a:lumOff val="80000"/>
            </a:schemeClr>
          </a:solidFill>
          <a:ln>
            <a:solidFill>
              <a:schemeClr val="tx1"/>
            </a:solidFill>
          </a:ln>
          <a:effectLst>
            <a:glow rad="101600">
              <a:schemeClr val="accent5">
                <a:satMod val="175000"/>
                <a:alpha val="40000"/>
              </a:schemeClr>
            </a:glow>
          </a:effectLst>
        </p:spPr>
        <p:txBody>
          <a:bodyPr>
            <a:normAutofit/>
          </a:bodyPr>
          <a:lstStyle/>
          <a:p>
            <a:pPr algn="just">
              <a:lnSpc>
                <a:spcPct val="170000"/>
              </a:lnSpc>
              <a:buNone/>
            </a:pPr>
            <a:r>
              <a:rPr lang="en-IN" sz="1800" dirty="0" smtClean="0"/>
              <a:t>   </a:t>
            </a:r>
            <a:endParaRPr lang="en-IN" dirty="0"/>
          </a:p>
        </p:txBody>
      </p:sp>
      <p:sp>
        <p:nvSpPr>
          <p:cNvPr id="4" name="Slide Number Placeholder 3">
            <a:extLst>
              <a:ext uri="{FF2B5EF4-FFF2-40B4-BE49-F238E27FC236}">
                <a16:creationId xmlns="" xmlns:a16="http://schemas.microsoft.com/office/drawing/2014/main" id="{B3AB0B0B-1DE9-46F4-A1C5-2B976AC82DF1}"/>
              </a:ext>
            </a:extLst>
          </p:cNvPr>
          <p:cNvSpPr>
            <a:spLocks noGrp="1"/>
          </p:cNvSpPr>
          <p:nvPr>
            <p:ph type="sldNum" sz="quarter" idx="12"/>
          </p:nvPr>
        </p:nvSpPr>
        <p:spPr/>
        <p:txBody>
          <a:bodyPr/>
          <a:lstStyle/>
          <a:p>
            <a:fld id="{D3618E7D-0196-4DD6-B42A-12E9AEF6D197}" type="slidenum">
              <a:rPr lang="en-IN" smtClean="0"/>
              <a:pPr/>
              <a:t>13</a:t>
            </a:fld>
            <a:endParaRPr lang="en-IN"/>
          </a:p>
        </p:txBody>
      </p:sp>
      <p:sp>
        <p:nvSpPr>
          <p:cNvPr id="2" name="Title 1">
            <a:extLst>
              <a:ext uri="{FF2B5EF4-FFF2-40B4-BE49-F238E27FC236}">
                <a16:creationId xmlns="" xmlns:a16="http://schemas.microsoft.com/office/drawing/2014/main" id="{9D8E0B49-E5A4-4DFF-B8F3-6644BEFF6F8E}"/>
              </a:ext>
            </a:extLst>
          </p:cNvPr>
          <p:cNvSpPr>
            <a:spLocks noGrp="1"/>
          </p:cNvSpPr>
          <p:nvPr>
            <p:ph type="title"/>
          </p:nvPr>
        </p:nvSpPr>
        <p:spPr>
          <a:xfrm>
            <a:off x="342900" y="165100"/>
            <a:ext cx="11430000" cy="494814"/>
          </a:xfrm>
          <a:solidFill>
            <a:srgbClr val="002060"/>
          </a:solidFill>
          <a:ln>
            <a:solidFill>
              <a:schemeClr val="tx1"/>
            </a:solidFill>
          </a:ln>
          <a:effectLst>
            <a:glow rad="101600">
              <a:schemeClr val="accent5">
                <a:satMod val="175000"/>
                <a:alpha val="40000"/>
              </a:schemeClr>
            </a:glow>
          </a:effectLst>
        </p:spPr>
        <p:txBody>
          <a:bodyPr>
            <a:normAutofit fontScale="90000"/>
          </a:bodyPr>
          <a:lstStyle/>
          <a:p>
            <a:pPr algn="ctr"/>
            <a:r>
              <a:rPr lang="en-IN"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Preparation of </a:t>
            </a:r>
            <a:r>
              <a:rPr lang="en-IN" sz="4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Iron and vitamin C Rich </a:t>
            </a:r>
            <a:r>
              <a:rPr lang="en-IN"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 </a:t>
            </a:r>
            <a:endParaRPr lang="en-I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cutting of amla.jpg"/>
          <p:cNvPicPr>
            <a:picLocks noChangeAspect="1"/>
          </p:cNvPicPr>
          <p:nvPr/>
        </p:nvPicPr>
        <p:blipFill>
          <a:blip r:embed="rId2" cstate="print"/>
          <a:srcRect l="29096" t="33802" r="40880" b="21610"/>
          <a:stretch>
            <a:fillRect/>
          </a:stretch>
        </p:blipFill>
        <p:spPr>
          <a:xfrm>
            <a:off x="419100" y="1346200"/>
            <a:ext cx="2209800" cy="1854200"/>
          </a:xfrm>
          <a:prstGeom prst="rect">
            <a:avLst/>
          </a:prstGeom>
          <a:ln w="38100">
            <a:solidFill>
              <a:srgbClr val="FF0000"/>
            </a:solidFill>
          </a:ln>
        </p:spPr>
      </p:pic>
      <p:sp>
        <p:nvSpPr>
          <p:cNvPr id="7" name="Right Arrow 6"/>
          <p:cNvSpPr/>
          <p:nvPr/>
        </p:nvSpPr>
        <p:spPr>
          <a:xfrm>
            <a:off x="2817210" y="2029372"/>
            <a:ext cx="337277"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drying of amla.jpg"/>
          <p:cNvPicPr>
            <a:picLocks noChangeAspect="1"/>
          </p:cNvPicPr>
          <p:nvPr/>
        </p:nvPicPr>
        <p:blipFill>
          <a:blip r:embed="rId3" cstate="print"/>
          <a:stretch>
            <a:fillRect/>
          </a:stretch>
        </p:blipFill>
        <p:spPr>
          <a:xfrm>
            <a:off x="3264775" y="1358900"/>
            <a:ext cx="1904125" cy="1803400"/>
          </a:xfrm>
          <a:prstGeom prst="rect">
            <a:avLst/>
          </a:prstGeom>
          <a:ln w="38100">
            <a:solidFill>
              <a:srgbClr val="FF0000"/>
            </a:solidFill>
          </a:ln>
        </p:spPr>
      </p:pic>
      <p:pic>
        <p:nvPicPr>
          <p:cNvPr id="9" name="Picture 8" descr="dried amla.jpg"/>
          <p:cNvPicPr>
            <a:picLocks noChangeAspect="1"/>
          </p:cNvPicPr>
          <p:nvPr/>
        </p:nvPicPr>
        <p:blipFill>
          <a:blip r:embed="rId4" cstate="print"/>
          <a:srcRect t="7317" b="14634"/>
          <a:stretch>
            <a:fillRect/>
          </a:stretch>
        </p:blipFill>
        <p:spPr>
          <a:xfrm>
            <a:off x="5949254" y="1448790"/>
            <a:ext cx="1962845" cy="1675409"/>
          </a:xfrm>
          <a:prstGeom prst="rect">
            <a:avLst/>
          </a:prstGeom>
          <a:ln w="38100">
            <a:solidFill>
              <a:srgbClr val="FF0000"/>
            </a:solidFill>
          </a:ln>
        </p:spPr>
      </p:pic>
      <p:pic>
        <p:nvPicPr>
          <p:cNvPr id="10" name="Picture 9" descr="IMG-0760.jpg"/>
          <p:cNvPicPr>
            <a:picLocks noChangeAspect="1"/>
          </p:cNvPicPr>
          <p:nvPr/>
        </p:nvPicPr>
        <p:blipFill>
          <a:blip r:embed="rId5" cstate="print"/>
          <a:srcRect l="2099" t="20000" r="6296" b="8704"/>
          <a:stretch>
            <a:fillRect/>
          </a:stretch>
        </p:blipFill>
        <p:spPr>
          <a:xfrm rot="16200000">
            <a:off x="8552249" y="1389444"/>
            <a:ext cx="1678803" cy="1689100"/>
          </a:xfrm>
          <a:prstGeom prst="rect">
            <a:avLst/>
          </a:prstGeom>
          <a:ln w="38100">
            <a:solidFill>
              <a:srgbClr val="FF0000"/>
            </a:solidFill>
            <a:prstDash val="solid"/>
          </a:ln>
        </p:spPr>
      </p:pic>
      <p:pic>
        <p:nvPicPr>
          <p:cNvPr id="11" name="Picture 10" descr="Sample PHOTO-2020-12-29-20-11-16.jpg"/>
          <p:cNvPicPr>
            <a:picLocks noChangeAspect="1"/>
          </p:cNvPicPr>
          <p:nvPr/>
        </p:nvPicPr>
        <p:blipFill>
          <a:blip r:embed="rId6" cstate="print"/>
          <a:srcRect l="61354" t="52778" r="17160" b="22222"/>
          <a:stretch>
            <a:fillRect/>
          </a:stretch>
        </p:blipFill>
        <p:spPr>
          <a:xfrm rot="5400000">
            <a:off x="10290493" y="2600010"/>
            <a:ext cx="1765300" cy="1416686"/>
          </a:xfrm>
          <a:prstGeom prst="rect">
            <a:avLst/>
          </a:prstGeom>
          <a:ln w="38100">
            <a:solidFill>
              <a:srgbClr val="FF0000"/>
            </a:solidFill>
          </a:ln>
        </p:spPr>
      </p:pic>
      <p:pic>
        <p:nvPicPr>
          <p:cNvPr id="12" name="Picture 11" descr="IMG-0893.jpg"/>
          <p:cNvPicPr>
            <a:picLocks noChangeAspect="1"/>
          </p:cNvPicPr>
          <p:nvPr/>
        </p:nvPicPr>
        <p:blipFill>
          <a:blip r:embed="rId7" cstate="print"/>
          <a:srcRect l="9737" t="2853" r="9444" b="20406"/>
          <a:stretch>
            <a:fillRect/>
          </a:stretch>
        </p:blipFill>
        <p:spPr>
          <a:xfrm>
            <a:off x="558800" y="4089400"/>
            <a:ext cx="2019300" cy="2082800"/>
          </a:xfrm>
          <a:prstGeom prst="rect">
            <a:avLst/>
          </a:prstGeom>
          <a:ln w="38100">
            <a:solidFill>
              <a:srgbClr val="FF0000"/>
            </a:solidFill>
          </a:ln>
        </p:spPr>
      </p:pic>
      <p:pic>
        <p:nvPicPr>
          <p:cNvPr id="13" name="Picture 12" descr="IMG-0823 (1).jpg"/>
          <p:cNvPicPr>
            <a:picLocks noChangeAspect="1"/>
          </p:cNvPicPr>
          <p:nvPr/>
        </p:nvPicPr>
        <p:blipFill>
          <a:blip r:embed="rId8" cstate="print"/>
          <a:srcRect l="21196" r="7790" b="1304"/>
          <a:stretch>
            <a:fillRect/>
          </a:stretch>
        </p:blipFill>
        <p:spPr>
          <a:xfrm rot="5400000">
            <a:off x="3346451" y="4121155"/>
            <a:ext cx="1981198" cy="2070099"/>
          </a:xfrm>
          <a:prstGeom prst="rect">
            <a:avLst/>
          </a:prstGeom>
          <a:ln w="38100">
            <a:solidFill>
              <a:srgbClr val="FF0000"/>
            </a:solidFill>
          </a:ln>
        </p:spPr>
      </p:pic>
      <p:pic>
        <p:nvPicPr>
          <p:cNvPr id="14" name="Picture 13" descr="IMG-0674 (1).jpg"/>
          <p:cNvPicPr>
            <a:picLocks noChangeAspect="1"/>
          </p:cNvPicPr>
          <p:nvPr/>
        </p:nvPicPr>
        <p:blipFill>
          <a:blip r:embed="rId9" cstate="print"/>
          <a:srcRect l="1592" t="50620" b="-1263"/>
          <a:stretch>
            <a:fillRect/>
          </a:stretch>
        </p:blipFill>
        <p:spPr>
          <a:xfrm>
            <a:off x="6068278" y="4153967"/>
            <a:ext cx="1920022" cy="2043633"/>
          </a:xfrm>
          <a:prstGeom prst="rect">
            <a:avLst/>
          </a:prstGeom>
          <a:ln w="38100">
            <a:solidFill>
              <a:srgbClr val="FF0000"/>
            </a:solidFill>
          </a:ln>
        </p:spPr>
      </p:pic>
      <p:pic>
        <p:nvPicPr>
          <p:cNvPr id="16" name="Picture 15" descr="IMG-0756.jpg"/>
          <p:cNvPicPr>
            <a:picLocks noChangeAspect="1"/>
          </p:cNvPicPr>
          <p:nvPr/>
        </p:nvPicPr>
        <p:blipFill>
          <a:blip r:embed="rId10" cstate="print"/>
          <a:srcRect l="-1605" t="11852" b="4259"/>
          <a:stretch>
            <a:fillRect/>
          </a:stretch>
        </p:blipFill>
        <p:spPr>
          <a:xfrm rot="16200000">
            <a:off x="8483602" y="4241801"/>
            <a:ext cx="1892300" cy="1663697"/>
          </a:xfrm>
          <a:prstGeom prst="rect">
            <a:avLst/>
          </a:prstGeom>
          <a:ln w="38100">
            <a:solidFill>
              <a:srgbClr val="FF0000"/>
            </a:solidFill>
            <a:prstDash val="solid"/>
          </a:ln>
        </p:spPr>
      </p:pic>
      <p:sp>
        <p:nvSpPr>
          <p:cNvPr id="17" name="Curved Up Arrow 16"/>
          <p:cNvSpPr/>
          <p:nvPr/>
        </p:nvSpPr>
        <p:spPr>
          <a:xfrm rot="20031825">
            <a:off x="10575054" y="5306403"/>
            <a:ext cx="1059243" cy="647320"/>
          </a:xfrm>
          <a:prstGeom prst="curvedUp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Curved Down Arrow 18"/>
          <p:cNvSpPr/>
          <p:nvPr/>
        </p:nvSpPr>
        <p:spPr>
          <a:xfrm rot="1326472">
            <a:off x="10558525" y="1414864"/>
            <a:ext cx="1081538" cy="725954"/>
          </a:xfrm>
          <a:prstGeom prst="curvedDown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TextBox 19">
            <a:extLst>
              <a:ext uri="{FF2B5EF4-FFF2-40B4-BE49-F238E27FC236}">
                <a16:creationId xmlns="" xmlns:a16="http://schemas.microsoft.com/office/drawing/2014/main" id="{F6529862-B4B9-4A79-8EC1-02C6F004707B}"/>
              </a:ext>
            </a:extLst>
          </p:cNvPr>
          <p:cNvSpPr txBox="1"/>
          <p:nvPr/>
        </p:nvSpPr>
        <p:spPr>
          <a:xfrm>
            <a:off x="660400" y="33147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Cutting</a:t>
            </a:r>
            <a:endParaRPr lang="en-IN" sz="14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F6529862-B4B9-4A79-8EC1-02C6F004707B}"/>
              </a:ext>
            </a:extLst>
          </p:cNvPr>
          <p:cNvSpPr txBox="1"/>
          <p:nvPr/>
        </p:nvSpPr>
        <p:spPr>
          <a:xfrm>
            <a:off x="6223000" y="32766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Dried</a:t>
            </a:r>
            <a:endParaRPr lang="en-IN" sz="14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F6529862-B4B9-4A79-8EC1-02C6F004707B}"/>
              </a:ext>
            </a:extLst>
          </p:cNvPr>
          <p:cNvSpPr txBox="1"/>
          <p:nvPr/>
        </p:nvSpPr>
        <p:spPr>
          <a:xfrm>
            <a:off x="3365500" y="33401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Drying</a:t>
            </a:r>
            <a:endParaRPr lang="en-IN" sz="14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F6529862-B4B9-4A79-8EC1-02C6F004707B}"/>
              </a:ext>
            </a:extLst>
          </p:cNvPr>
          <p:cNvSpPr txBox="1"/>
          <p:nvPr/>
        </p:nvSpPr>
        <p:spPr>
          <a:xfrm>
            <a:off x="3619500" y="63246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Drying</a:t>
            </a:r>
            <a:endParaRPr lang="en-IN" sz="1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 xmlns:a16="http://schemas.microsoft.com/office/drawing/2014/main" id="{F6529862-B4B9-4A79-8EC1-02C6F004707B}"/>
              </a:ext>
            </a:extLst>
          </p:cNvPr>
          <p:cNvSpPr txBox="1"/>
          <p:nvPr/>
        </p:nvSpPr>
        <p:spPr>
          <a:xfrm>
            <a:off x="647700" y="63500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Blanching</a:t>
            </a:r>
            <a:endParaRPr lang="en-IN" sz="14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F6529862-B4B9-4A79-8EC1-02C6F004707B}"/>
              </a:ext>
            </a:extLst>
          </p:cNvPr>
          <p:cNvSpPr txBox="1"/>
          <p:nvPr/>
        </p:nvSpPr>
        <p:spPr>
          <a:xfrm>
            <a:off x="6223000" y="63373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err="1" smtClean="0">
                <a:latin typeface="Times New Roman" panose="02020603050405020304" pitchFamily="18" charset="0"/>
                <a:cs typeface="Times New Roman" panose="02020603050405020304" pitchFamily="18" charset="0"/>
              </a:rPr>
              <a:t>Dryed</a:t>
            </a:r>
            <a:endParaRPr lang="en-IN" sz="14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F6529862-B4B9-4A79-8EC1-02C6F004707B}"/>
              </a:ext>
            </a:extLst>
          </p:cNvPr>
          <p:cNvSpPr txBox="1"/>
          <p:nvPr/>
        </p:nvSpPr>
        <p:spPr>
          <a:xfrm>
            <a:off x="4152900" y="927100"/>
            <a:ext cx="3327400" cy="338554"/>
          </a:xfrm>
          <a:prstGeom prst="rect">
            <a:avLst/>
          </a:prstGeom>
          <a:solidFill>
            <a:schemeClr val="accent2"/>
          </a:solidFill>
          <a:ln w="57150">
            <a:solidFill>
              <a:srgbClr val="FFFF00"/>
            </a:solidFill>
          </a:ln>
        </p:spPr>
        <p:txBody>
          <a:bodyPr wrap="square" rtlCol="0">
            <a:spAutoFit/>
          </a:bodyPr>
          <a:lstStyle/>
          <a:p>
            <a:pPr algn="ctr"/>
            <a:r>
              <a:rPr lang="en-IN" sz="1600" b="1" dirty="0" smtClean="0">
                <a:solidFill>
                  <a:schemeClr val="bg1"/>
                </a:solidFill>
                <a:latin typeface="Times New Roman" panose="02020603050405020304" pitchFamily="18" charset="0"/>
                <a:cs typeface="Times New Roman" panose="02020603050405020304" pitchFamily="18" charset="0"/>
              </a:rPr>
              <a:t>Preparation of </a:t>
            </a:r>
            <a:r>
              <a:rPr lang="en-IN" sz="1600" b="1" dirty="0" err="1" smtClean="0">
                <a:solidFill>
                  <a:schemeClr val="bg1"/>
                </a:solidFill>
                <a:latin typeface="Times New Roman" panose="02020603050405020304" pitchFamily="18" charset="0"/>
                <a:cs typeface="Times New Roman" panose="02020603050405020304" pitchFamily="18" charset="0"/>
              </a:rPr>
              <a:t>Aonla</a:t>
            </a:r>
            <a:r>
              <a:rPr lang="en-IN" sz="1600" b="1" dirty="0" smtClean="0">
                <a:solidFill>
                  <a:schemeClr val="bg1"/>
                </a:solidFill>
                <a:latin typeface="Times New Roman" panose="02020603050405020304" pitchFamily="18" charset="0"/>
                <a:cs typeface="Times New Roman" panose="02020603050405020304" pitchFamily="18" charset="0"/>
              </a:rPr>
              <a:t> powder </a:t>
            </a:r>
            <a:endParaRPr lang="en-IN" sz="1600" b="1"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F6529862-B4B9-4A79-8EC1-02C6F004707B}"/>
              </a:ext>
            </a:extLst>
          </p:cNvPr>
          <p:cNvSpPr txBox="1"/>
          <p:nvPr/>
        </p:nvSpPr>
        <p:spPr>
          <a:xfrm>
            <a:off x="3898900" y="3721100"/>
            <a:ext cx="3822700" cy="338554"/>
          </a:xfrm>
          <a:prstGeom prst="rect">
            <a:avLst/>
          </a:prstGeom>
          <a:solidFill>
            <a:schemeClr val="accent2"/>
          </a:solidFill>
          <a:ln w="57150">
            <a:solidFill>
              <a:srgbClr val="FFFF00"/>
            </a:solidFill>
          </a:ln>
        </p:spPr>
        <p:txBody>
          <a:bodyPr wrap="square" rtlCol="0">
            <a:spAutoFit/>
          </a:bodyPr>
          <a:lstStyle/>
          <a:p>
            <a:pPr algn="ctr"/>
            <a:r>
              <a:rPr lang="en-IN" sz="1600" b="1" dirty="0" smtClean="0">
                <a:solidFill>
                  <a:schemeClr val="bg1"/>
                </a:solidFill>
                <a:latin typeface="Times New Roman" panose="02020603050405020304" pitchFamily="18" charset="0"/>
                <a:cs typeface="Times New Roman" panose="02020603050405020304" pitchFamily="18" charset="0"/>
              </a:rPr>
              <a:t>Preparation of Turnip leaves powder</a:t>
            </a:r>
            <a:endParaRPr lang="en-IN" sz="1600" b="1" dirty="0">
              <a:solidFill>
                <a:schemeClr val="bg1"/>
              </a:solidFill>
              <a:latin typeface="Times New Roman" panose="02020603050405020304" pitchFamily="18" charset="0"/>
              <a:cs typeface="Times New Roman" panose="02020603050405020304" pitchFamily="18" charset="0"/>
            </a:endParaRPr>
          </a:p>
        </p:txBody>
      </p:sp>
      <p:sp>
        <p:nvSpPr>
          <p:cNvPr id="29" name="Right Arrow 28"/>
          <p:cNvSpPr/>
          <p:nvPr/>
        </p:nvSpPr>
        <p:spPr>
          <a:xfrm>
            <a:off x="8138510" y="4721772"/>
            <a:ext cx="337277"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ight Arrow 29"/>
          <p:cNvSpPr/>
          <p:nvPr/>
        </p:nvSpPr>
        <p:spPr>
          <a:xfrm>
            <a:off x="5547710" y="4861472"/>
            <a:ext cx="337277"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ight Arrow 30"/>
          <p:cNvSpPr/>
          <p:nvPr/>
        </p:nvSpPr>
        <p:spPr>
          <a:xfrm>
            <a:off x="2817210" y="4912272"/>
            <a:ext cx="337277"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ight Arrow 31"/>
          <p:cNvSpPr/>
          <p:nvPr/>
        </p:nvSpPr>
        <p:spPr>
          <a:xfrm>
            <a:off x="8087710" y="2054772"/>
            <a:ext cx="337277"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ight Arrow 32"/>
          <p:cNvSpPr/>
          <p:nvPr/>
        </p:nvSpPr>
        <p:spPr>
          <a:xfrm>
            <a:off x="5395310" y="2003972"/>
            <a:ext cx="337277"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TextBox 34">
            <a:extLst>
              <a:ext uri="{FF2B5EF4-FFF2-40B4-BE49-F238E27FC236}">
                <a16:creationId xmlns="" xmlns:a16="http://schemas.microsoft.com/office/drawing/2014/main" id="{F6529862-B4B9-4A79-8EC1-02C6F004707B}"/>
              </a:ext>
            </a:extLst>
          </p:cNvPr>
          <p:cNvSpPr txBox="1"/>
          <p:nvPr/>
        </p:nvSpPr>
        <p:spPr>
          <a:xfrm>
            <a:off x="8585200" y="32639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Powder</a:t>
            </a:r>
            <a:endParaRPr lang="en-IN" sz="1400" b="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F6529862-B4B9-4A79-8EC1-02C6F004707B}"/>
              </a:ext>
            </a:extLst>
          </p:cNvPr>
          <p:cNvSpPr txBox="1"/>
          <p:nvPr/>
        </p:nvSpPr>
        <p:spPr>
          <a:xfrm>
            <a:off x="8661400" y="6261100"/>
            <a:ext cx="1674393" cy="307777"/>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Powder</a:t>
            </a:r>
            <a:endParaRPr lang="en-IN" sz="1400" b="1"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 xmlns:a16="http://schemas.microsoft.com/office/drawing/2014/main" id="{F6529862-B4B9-4A79-8EC1-02C6F004707B}"/>
              </a:ext>
            </a:extLst>
          </p:cNvPr>
          <p:cNvSpPr txBox="1"/>
          <p:nvPr/>
        </p:nvSpPr>
        <p:spPr>
          <a:xfrm>
            <a:off x="10502900" y="4318001"/>
            <a:ext cx="1358900" cy="738664"/>
          </a:xfrm>
          <a:prstGeom prst="rect">
            <a:avLst/>
          </a:prstGeom>
          <a:solidFill>
            <a:srgbClr val="FF9900"/>
          </a:solidFill>
          <a:ln w="57150">
            <a:solidFill>
              <a:srgbClr val="FFFF00"/>
            </a:solidFill>
          </a:ln>
        </p:spPr>
        <p:txBody>
          <a:bodyPr wrap="square" rtlCol="0">
            <a:spAutoFit/>
          </a:bodyPr>
          <a:lstStyle/>
          <a:p>
            <a:pPr algn="ctr"/>
            <a:r>
              <a:rPr lang="en-IN" sz="1400" b="1" dirty="0" smtClean="0">
                <a:latin typeface="Times New Roman" panose="02020603050405020304" pitchFamily="18" charset="0"/>
                <a:cs typeface="Times New Roman" panose="02020603050405020304" pitchFamily="18" charset="0"/>
              </a:rPr>
              <a:t>Iron and Vitamin C Rich Bar</a:t>
            </a:r>
            <a:endParaRPr lang="en-IN"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4669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FED72E-5A32-45E9-BF18-405883DF63C3}"/>
              </a:ext>
            </a:extLst>
          </p:cNvPr>
          <p:cNvSpPr>
            <a:spLocks noGrp="1"/>
          </p:cNvSpPr>
          <p:nvPr>
            <p:ph idx="1"/>
          </p:nvPr>
        </p:nvSpPr>
        <p:spPr>
          <a:xfrm>
            <a:off x="368300" y="838201"/>
            <a:ext cx="11430000" cy="5841999"/>
          </a:xfrm>
          <a:solidFill>
            <a:schemeClr val="accent1">
              <a:lumMod val="20000"/>
              <a:lumOff val="80000"/>
            </a:schemeClr>
          </a:solidFill>
          <a:ln>
            <a:solidFill>
              <a:schemeClr val="tx1"/>
            </a:solidFill>
          </a:ln>
          <a:effectLst>
            <a:glow rad="101600">
              <a:schemeClr val="accent5">
                <a:satMod val="175000"/>
                <a:alpha val="40000"/>
              </a:schemeClr>
            </a:glow>
          </a:effectLst>
        </p:spPr>
        <p:txBody>
          <a:bodyPr>
            <a:normAutofit fontScale="92500"/>
          </a:bodyPr>
          <a:lstStyle/>
          <a:p>
            <a:pPr algn="just">
              <a:lnSpc>
                <a:spcPct val="150000"/>
              </a:lnSpc>
              <a:buNone/>
            </a:pPr>
            <a:r>
              <a:rPr lang="en-IN" sz="2400" dirty="0" smtClean="0">
                <a:latin typeface="Times New Roman" pitchFamily="18" charset="0"/>
                <a:cs typeface="Times New Roman" pitchFamily="18" charset="0"/>
              </a:rPr>
              <a:t>    Vitamin C (ascorbic acid) acts as a catalyst, that helps in better absorption of iron from food and other supplements. Iron is vital for keeping our blood oxygenated. because it is an essential component of </a:t>
            </a:r>
            <a:r>
              <a:rPr lang="en-IN" sz="2400" dirty="0" err="1" smtClean="0">
                <a:latin typeface="Times New Roman" pitchFamily="18" charset="0"/>
                <a:cs typeface="Times New Roman" pitchFamily="18" charset="0"/>
              </a:rPr>
              <a:t>hemoglobin</a:t>
            </a:r>
            <a:r>
              <a:rPr lang="en-IN" sz="2400" dirty="0" smtClean="0">
                <a:latin typeface="Times New Roman" pitchFamily="18" charset="0"/>
                <a:cs typeface="Times New Roman" pitchFamily="18" charset="0"/>
              </a:rPr>
              <a:t>, the substance in red blood cells that delivers oxygen to every cell in our body. There are two types of iron present in food: </a:t>
            </a:r>
            <a:r>
              <a:rPr lang="en-IN" sz="2400" dirty="0" err="1" smtClean="0">
                <a:latin typeface="Times New Roman" pitchFamily="18" charset="0"/>
                <a:cs typeface="Times New Roman" pitchFamily="18" charset="0"/>
              </a:rPr>
              <a:t>haem</a:t>
            </a:r>
            <a:r>
              <a:rPr lang="en-IN" sz="2400" dirty="0" smtClean="0">
                <a:latin typeface="Times New Roman" pitchFamily="18" charset="0"/>
                <a:cs typeface="Times New Roman" pitchFamily="18" charset="0"/>
              </a:rPr>
              <a:t> iron and non heme iron. Heme iron obtained from animal sources like chicken, red meat, fish, eggs, which is well absorbed in human body and another form is non-</a:t>
            </a:r>
            <a:r>
              <a:rPr lang="en-IN" sz="2400" dirty="0" err="1" smtClean="0">
                <a:latin typeface="Times New Roman" pitchFamily="18" charset="0"/>
                <a:cs typeface="Times New Roman" pitchFamily="18" charset="0"/>
              </a:rPr>
              <a:t>haem</a:t>
            </a:r>
            <a:r>
              <a:rPr lang="en-IN" sz="2400" dirty="0" smtClean="0">
                <a:latin typeface="Times New Roman" pitchFamily="18" charset="0"/>
                <a:cs typeface="Times New Roman" pitchFamily="18" charset="0"/>
              </a:rPr>
              <a:t> iron that can be obtained from plant sources like whole grains, legumes and dark leafy vegetables. which is poorly absorbed in the body So, Combining non-</a:t>
            </a:r>
            <a:r>
              <a:rPr lang="en-IN" sz="2400" dirty="0" err="1" smtClean="0">
                <a:latin typeface="Times New Roman" pitchFamily="18" charset="0"/>
                <a:cs typeface="Times New Roman" pitchFamily="18" charset="0"/>
              </a:rPr>
              <a:t>haem</a:t>
            </a:r>
            <a:r>
              <a:rPr lang="en-IN" sz="2400" dirty="0" smtClean="0">
                <a:latin typeface="Times New Roman" pitchFamily="18" charset="0"/>
                <a:cs typeface="Times New Roman" pitchFamily="18" charset="0"/>
              </a:rPr>
              <a:t> foods with vitamin C rich sources like </a:t>
            </a:r>
            <a:r>
              <a:rPr lang="en-IN" sz="2400" dirty="0" err="1" smtClean="0">
                <a:latin typeface="Times New Roman" pitchFamily="18" charset="0"/>
                <a:cs typeface="Times New Roman" pitchFamily="18" charset="0"/>
              </a:rPr>
              <a:t>aonla</a:t>
            </a:r>
            <a:r>
              <a:rPr lang="en-IN" sz="2400" dirty="0" smtClean="0">
                <a:latin typeface="Times New Roman" pitchFamily="18" charset="0"/>
                <a:cs typeface="Times New Roman" pitchFamily="18" charset="0"/>
              </a:rPr>
              <a:t>, lemon, oranges, berries etc., helps to change the food ferric  to more absorbable form - ferrous, which improve the bio-availability of non-heme iron in body. The absorption of the iron will be much greater if the nutrients are paired in a single meal.</a:t>
            </a:r>
            <a:endParaRPr lang="en-IN" sz="2400" dirty="0">
              <a:latin typeface="Times New Roman" pitchFamily="18" charset="0"/>
              <a:cs typeface="Times New Roman" pitchFamily="18" charset="0"/>
            </a:endParaRPr>
          </a:p>
        </p:txBody>
      </p:sp>
      <p:sp>
        <p:nvSpPr>
          <p:cNvPr id="4" name="Slide Number Placeholder 3">
            <a:extLst>
              <a:ext uri="{FF2B5EF4-FFF2-40B4-BE49-F238E27FC236}">
                <a16:creationId xmlns="" xmlns:a16="http://schemas.microsoft.com/office/drawing/2014/main" id="{B3AB0B0B-1DE9-46F4-A1C5-2B976AC82DF1}"/>
              </a:ext>
            </a:extLst>
          </p:cNvPr>
          <p:cNvSpPr>
            <a:spLocks noGrp="1"/>
          </p:cNvSpPr>
          <p:nvPr>
            <p:ph type="sldNum" sz="quarter" idx="12"/>
          </p:nvPr>
        </p:nvSpPr>
        <p:spPr/>
        <p:txBody>
          <a:bodyPr/>
          <a:lstStyle/>
          <a:p>
            <a:fld id="{D3618E7D-0196-4DD6-B42A-12E9AEF6D197}" type="slidenum">
              <a:rPr lang="en-IN" smtClean="0"/>
              <a:pPr/>
              <a:t>14</a:t>
            </a:fld>
            <a:endParaRPr lang="en-IN"/>
          </a:p>
        </p:txBody>
      </p:sp>
      <p:sp>
        <p:nvSpPr>
          <p:cNvPr id="2" name="Title 1">
            <a:extLst>
              <a:ext uri="{FF2B5EF4-FFF2-40B4-BE49-F238E27FC236}">
                <a16:creationId xmlns="" xmlns:a16="http://schemas.microsoft.com/office/drawing/2014/main" id="{9D8E0B49-E5A4-4DFF-B8F3-6644BEFF6F8E}"/>
              </a:ext>
            </a:extLst>
          </p:cNvPr>
          <p:cNvSpPr>
            <a:spLocks noGrp="1"/>
          </p:cNvSpPr>
          <p:nvPr>
            <p:ph type="title"/>
          </p:nvPr>
        </p:nvSpPr>
        <p:spPr>
          <a:xfrm>
            <a:off x="342900" y="165100"/>
            <a:ext cx="11430000" cy="494814"/>
          </a:xfrm>
          <a:solidFill>
            <a:srgbClr val="002060"/>
          </a:solidFill>
          <a:ln>
            <a:solidFill>
              <a:schemeClr val="tx1"/>
            </a:solidFill>
          </a:ln>
          <a:effectLst>
            <a:glow rad="101600">
              <a:schemeClr val="accent5">
                <a:satMod val="175000"/>
                <a:alpha val="40000"/>
              </a:schemeClr>
            </a:glow>
          </a:effectLst>
        </p:spPr>
        <p:txBody>
          <a:bodyPr>
            <a:normAutofit fontScale="90000"/>
          </a:bodyPr>
          <a:lstStyle/>
          <a:p>
            <a:pPr algn="ctr"/>
            <a:r>
              <a:rPr lang="en-IN"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Iron and Vitamin C synergy</a:t>
            </a:r>
            <a:endParaRPr lang="en-I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466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71C76F5-1E18-4A7B-9DFA-95D8956ACBC9}"/>
              </a:ext>
            </a:extLst>
          </p:cNvPr>
          <p:cNvSpPr>
            <a:spLocks noGrp="1"/>
          </p:cNvSpPr>
          <p:nvPr>
            <p:ph idx="1"/>
          </p:nvPr>
        </p:nvSpPr>
        <p:spPr>
          <a:xfrm>
            <a:off x="772361" y="1846560"/>
            <a:ext cx="11097087" cy="4046911"/>
          </a:xfrm>
          <a:solidFill>
            <a:schemeClr val="accent5">
              <a:lumMod val="20000"/>
              <a:lumOff val="80000"/>
            </a:schemeClr>
          </a:solidFill>
          <a:ln>
            <a:solidFill>
              <a:schemeClr val="tx1"/>
            </a:solidFill>
          </a:ln>
          <a:effectLst>
            <a:glow rad="101600">
              <a:schemeClr val="accent5">
                <a:satMod val="175000"/>
                <a:alpha val="40000"/>
              </a:schemeClr>
            </a:glow>
          </a:effectLst>
        </p:spPr>
        <p:txBody>
          <a:bodyPr>
            <a:normAutofit fontScale="62500" lnSpcReduction="20000"/>
          </a:bodyPr>
          <a:lstStyle/>
          <a:p>
            <a:pPr marL="0" indent="0" algn="just">
              <a:buNone/>
            </a:pPr>
            <a:endParaRPr lang="en-IN" sz="2200"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70000"/>
              </a:lnSpc>
              <a:buNone/>
            </a:pPr>
            <a:r>
              <a:rPr lang="en-IN" sz="2600" dirty="0" smtClean="0">
                <a:latin typeface="Times New Roman" pitchFamily="18" charset="0"/>
                <a:cs typeface="Times New Roman" pitchFamily="18" charset="0"/>
              </a:rPr>
              <a:t>Iron deficiency anemia is a serious public health problem that affects a large proportion of the world’s population, causing “hidden malnutrition. The underutilized fruits and vegetables can prove to be a promising result as it is a rich source of iron and vitamin C that prevent an Iron deficiency anaemia among adolescent girls. Hence, it can be concluded that exploitation of underutilized, locally available low cost seasonal fruits and vegetables can provide a way to nutrient and economic security of iron deficiency anemia among adolescents. Hence the nutrition intervention package including iron rich food supplement and nutrition-education help in formulation of health and nutrition intervention and promotion programme to reduce the prevalence of iron deficiency anemia among adolescent girls. Supplementation  of  food  like  rice flakes, </a:t>
            </a:r>
            <a:r>
              <a:rPr lang="en-IN" sz="2600" dirty="0" err="1" smtClean="0">
                <a:latin typeface="Times New Roman" pitchFamily="18" charset="0"/>
                <a:cs typeface="Times New Roman" pitchFamily="18" charset="0"/>
              </a:rPr>
              <a:t>jaggery</a:t>
            </a:r>
            <a:r>
              <a:rPr lang="en-IN" sz="2600" dirty="0" smtClean="0">
                <a:latin typeface="Times New Roman" pitchFamily="18" charset="0"/>
                <a:cs typeface="Times New Roman" pitchFamily="18" charset="0"/>
              </a:rPr>
              <a:t>, </a:t>
            </a:r>
            <a:r>
              <a:rPr lang="en-IN" sz="2600" dirty="0" err="1" smtClean="0">
                <a:latin typeface="Times New Roman" pitchFamily="18" charset="0"/>
                <a:cs typeface="Times New Roman" pitchFamily="18" charset="0"/>
              </a:rPr>
              <a:t>niger</a:t>
            </a:r>
            <a:r>
              <a:rPr lang="en-IN" sz="2600" dirty="0" smtClean="0">
                <a:latin typeface="Times New Roman" pitchFamily="18" charset="0"/>
                <a:cs typeface="Times New Roman" pitchFamily="18" charset="0"/>
              </a:rPr>
              <a:t> seeds, green  leafy vegetables and other locally available foods helps in reducing the prevalence of iron deficiency anemia among adolescent girls at  lower  cost  and useful to the community for combating Iron deficiency anemia. </a:t>
            </a:r>
            <a:endParaRPr lang="en-IN" sz="2600" dirty="0">
              <a:latin typeface="Times New Roman" pitchFamily="18" charset="0"/>
              <a:cs typeface="Times New Roman" pitchFamily="18" charset="0"/>
            </a:endParaRPr>
          </a:p>
        </p:txBody>
      </p:sp>
      <p:sp>
        <p:nvSpPr>
          <p:cNvPr id="4" name="Slide Number Placeholder 3">
            <a:extLst>
              <a:ext uri="{FF2B5EF4-FFF2-40B4-BE49-F238E27FC236}">
                <a16:creationId xmlns="" xmlns:a16="http://schemas.microsoft.com/office/drawing/2014/main" id="{FF3E5C41-6643-4AED-8C5A-7C0DCE42D1B2}"/>
              </a:ext>
            </a:extLst>
          </p:cNvPr>
          <p:cNvSpPr>
            <a:spLocks noGrp="1"/>
          </p:cNvSpPr>
          <p:nvPr>
            <p:ph type="sldNum" sz="quarter" idx="12"/>
          </p:nvPr>
        </p:nvSpPr>
        <p:spPr/>
        <p:txBody>
          <a:bodyPr/>
          <a:lstStyle/>
          <a:p>
            <a:fld id="{D3618E7D-0196-4DD6-B42A-12E9AEF6D197}" type="slidenum">
              <a:rPr lang="en-IN" smtClean="0"/>
              <a:pPr/>
              <a:t>15</a:t>
            </a:fld>
            <a:endParaRPr lang="en-IN"/>
          </a:p>
        </p:txBody>
      </p:sp>
      <p:sp>
        <p:nvSpPr>
          <p:cNvPr id="2" name="Title 1">
            <a:extLst>
              <a:ext uri="{FF2B5EF4-FFF2-40B4-BE49-F238E27FC236}">
                <a16:creationId xmlns="" xmlns:a16="http://schemas.microsoft.com/office/drawing/2014/main" id="{30AA9163-44AD-4361-9094-52DBE7555621}"/>
              </a:ext>
            </a:extLst>
          </p:cNvPr>
          <p:cNvSpPr>
            <a:spLocks noGrp="1"/>
          </p:cNvSpPr>
          <p:nvPr>
            <p:ph type="title"/>
          </p:nvPr>
        </p:nvSpPr>
        <p:spPr>
          <a:xfrm>
            <a:off x="2779356" y="575968"/>
            <a:ext cx="7367821" cy="923764"/>
          </a:xfrm>
          <a:solidFill>
            <a:schemeClr val="bg2">
              <a:lumMod val="75000"/>
            </a:schemeClr>
          </a:solidFill>
          <a:ln>
            <a:solidFill>
              <a:schemeClr val="tx1"/>
            </a:solidFill>
          </a:ln>
          <a:effectLst>
            <a:glow rad="101600">
              <a:schemeClr val="accent5">
                <a:satMod val="175000"/>
                <a:alpha val="40000"/>
              </a:schemeClr>
            </a:glow>
          </a:effectLst>
        </p:spPr>
        <p:txBody>
          <a:bodyPr>
            <a:normAutofit/>
          </a:bodyPr>
          <a:lstStyle/>
          <a:p>
            <a:pPr algn="ctr"/>
            <a:r>
              <a:rPr lang="en-US" sz="40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 </a:t>
            </a:r>
            <a:endParaRPr lang="en-IN" sz="40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5670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E11D265-823D-48E8-8BCF-D0434211842F}"/>
              </a:ext>
            </a:extLst>
          </p:cNvPr>
          <p:cNvSpPr>
            <a:spLocks noGrp="1"/>
          </p:cNvSpPr>
          <p:nvPr>
            <p:ph idx="1"/>
          </p:nvPr>
        </p:nvSpPr>
        <p:spPr>
          <a:xfrm>
            <a:off x="664976" y="1278383"/>
            <a:ext cx="11382021" cy="5390512"/>
          </a:xfrm>
          <a:solidFill>
            <a:schemeClr val="accent5">
              <a:lumMod val="20000"/>
              <a:lumOff val="80000"/>
            </a:schemeClr>
          </a:solidFill>
          <a:ln>
            <a:solidFill>
              <a:schemeClr val="tx1"/>
            </a:solidFill>
          </a:ln>
          <a:effectLst>
            <a:glow rad="101600">
              <a:schemeClr val="accent5">
                <a:satMod val="175000"/>
                <a:alpha val="40000"/>
              </a:schemeClr>
            </a:glow>
          </a:effectLst>
        </p:spPr>
        <p:txBody>
          <a:bodyPr>
            <a:normAutofit fontScale="77500" lnSpcReduction="20000"/>
          </a:bodyPr>
          <a:lstStyle/>
          <a:p>
            <a:pPr lvl="0">
              <a:lnSpc>
                <a:spcPct val="120000"/>
              </a:lnSpc>
            </a:pPr>
            <a:r>
              <a:rPr lang="en-IN" sz="2900" dirty="0" err="1" smtClean="0">
                <a:latin typeface="Times New Roman" pitchFamily="18" charset="0"/>
                <a:cs typeface="Times New Roman" pitchFamily="18" charset="0"/>
              </a:rPr>
              <a:t>Natrajan</a:t>
            </a:r>
            <a:r>
              <a:rPr lang="en-IN" sz="2900" dirty="0" smtClean="0">
                <a:latin typeface="Times New Roman" pitchFamily="18" charset="0"/>
                <a:cs typeface="Times New Roman" pitchFamily="18" charset="0"/>
              </a:rPr>
              <a:t> T. Devi, </a:t>
            </a:r>
            <a:r>
              <a:rPr lang="en-IN" sz="2900" dirty="0" err="1" smtClean="0">
                <a:latin typeface="Times New Roman" pitchFamily="18" charset="0"/>
                <a:cs typeface="Times New Roman" pitchFamily="18" charset="0"/>
              </a:rPr>
              <a:t>ramasamy</a:t>
            </a:r>
            <a:r>
              <a:rPr lang="en-IN" sz="2900" dirty="0" smtClean="0">
                <a:latin typeface="Times New Roman" pitchFamily="18" charset="0"/>
                <a:cs typeface="Times New Roman" pitchFamily="18" charset="0"/>
              </a:rPr>
              <a:t> J </a:t>
            </a:r>
            <a:r>
              <a:rPr lang="en-IN" sz="2900" dirty="0" err="1" smtClean="0">
                <a:latin typeface="Times New Roman" pitchFamily="18" charset="0"/>
                <a:cs typeface="Times New Roman" pitchFamily="18" charset="0"/>
              </a:rPr>
              <a:t>Rani</a:t>
            </a:r>
            <a:r>
              <a:rPr lang="en-IN" sz="2900" dirty="0" smtClean="0">
                <a:latin typeface="Times New Roman" pitchFamily="18" charset="0"/>
                <a:cs typeface="Times New Roman" pitchFamily="18" charset="0"/>
              </a:rPr>
              <a:t>, </a:t>
            </a:r>
            <a:r>
              <a:rPr lang="en-IN" sz="2900" dirty="0" err="1" smtClean="0">
                <a:latin typeface="Times New Roman" pitchFamily="18" charset="0"/>
                <a:cs typeface="Times New Roman" pitchFamily="18" charset="0"/>
              </a:rPr>
              <a:t>Palanisamy</a:t>
            </a:r>
            <a:r>
              <a:rPr lang="en-IN" sz="2900" dirty="0" smtClean="0">
                <a:latin typeface="Times New Roman" pitchFamily="18" charset="0"/>
                <a:cs typeface="Times New Roman" pitchFamily="18" charset="0"/>
              </a:rPr>
              <a:t> K. </a:t>
            </a:r>
            <a:r>
              <a:rPr lang="en-IN" sz="2900" dirty="0" err="1" smtClean="0">
                <a:latin typeface="Times New Roman" pitchFamily="18" charset="0"/>
                <a:cs typeface="Times New Roman" pitchFamily="18" charset="0"/>
              </a:rPr>
              <a:t>Nutraceutical</a:t>
            </a:r>
            <a:r>
              <a:rPr lang="en-IN" sz="2900" dirty="0" smtClean="0">
                <a:latin typeface="Times New Roman" pitchFamily="18" charset="0"/>
                <a:cs typeface="Times New Roman" pitchFamily="18" charset="0"/>
              </a:rPr>
              <a:t> potentials of synergic foods: a systematic review. Journal of </a:t>
            </a:r>
            <a:r>
              <a:rPr lang="en-IN" sz="2900" dirty="0" err="1" smtClean="0">
                <a:latin typeface="Times New Roman" pitchFamily="18" charset="0"/>
                <a:cs typeface="Times New Roman" pitchFamily="18" charset="0"/>
              </a:rPr>
              <a:t>Ethenic</a:t>
            </a:r>
            <a:r>
              <a:rPr lang="en-IN" sz="2900" dirty="0" smtClean="0">
                <a:latin typeface="Times New Roman" pitchFamily="18" charset="0"/>
                <a:cs typeface="Times New Roman" pitchFamily="18" charset="0"/>
              </a:rPr>
              <a:t> Foods. volume 6, Article number: 27 (2019).</a:t>
            </a:r>
          </a:p>
          <a:p>
            <a:pPr lvl="0">
              <a:lnSpc>
                <a:spcPct val="120000"/>
              </a:lnSpc>
              <a:buNone/>
            </a:pPr>
            <a:endParaRPr lang="en-IN" sz="2900" dirty="0" smtClean="0">
              <a:latin typeface="Times New Roman" pitchFamily="18" charset="0"/>
              <a:cs typeface="Times New Roman" pitchFamily="18" charset="0"/>
            </a:endParaRPr>
          </a:p>
          <a:p>
            <a:pPr>
              <a:lnSpc>
                <a:spcPct val="120000"/>
              </a:lnSpc>
            </a:pPr>
            <a:r>
              <a:rPr lang="en-IN" sz="2900" b="1" dirty="0" smtClean="0">
                <a:latin typeface="Times New Roman" pitchFamily="18" charset="0"/>
                <a:cs typeface="Times New Roman" pitchFamily="18" charset="0"/>
              </a:rPr>
              <a:t> </a:t>
            </a:r>
            <a:r>
              <a:rPr lang="en-IN" sz="2900" dirty="0" smtClean="0">
                <a:latin typeface="Times New Roman" pitchFamily="18" charset="0"/>
                <a:cs typeface="Times New Roman" pitchFamily="18" charset="0"/>
              </a:rPr>
              <a:t>Jacobs DR </a:t>
            </a:r>
            <a:r>
              <a:rPr lang="en-IN" sz="2900" dirty="0" err="1" smtClean="0">
                <a:latin typeface="Times New Roman" pitchFamily="18" charset="0"/>
                <a:cs typeface="Times New Roman" pitchFamily="18" charset="0"/>
              </a:rPr>
              <a:t>Jr</a:t>
            </a:r>
            <a:r>
              <a:rPr lang="en-IN" sz="2900" dirty="0" smtClean="0">
                <a:latin typeface="Times New Roman" pitchFamily="18" charset="0"/>
                <a:cs typeface="Times New Roman" pitchFamily="18" charset="0"/>
              </a:rPr>
              <a:t>, Steffen LM. Nutrients, foods, and dietary patterns as exposures in         research: a framework for food synergy. Am J </a:t>
            </a:r>
            <a:r>
              <a:rPr lang="en-IN" sz="2900" dirty="0" err="1" smtClean="0">
                <a:latin typeface="Times New Roman" pitchFamily="18" charset="0"/>
                <a:cs typeface="Times New Roman" pitchFamily="18" charset="0"/>
              </a:rPr>
              <a:t>Clin</a:t>
            </a:r>
            <a:r>
              <a:rPr lang="en-IN" sz="2900" dirty="0" smtClean="0">
                <a:latin typeface="Times New Roman" pitchFamily="18" charset="0"/>
                <a:cs typeface="Times New Roman" pitchFamily="18" charset="0"/>
              </a:rPr>
              <a:t> </a:t>
            </a:r>
            <a:r>
              <a:rPr lang="en-IN" sz="2900" dirty="0" err="1" smtClean="0">
                <a:latin typeface="Times New Roman" pitchFamily="18" charset="0"/>
                <a:cs typeface="Times New Roman" pitchFamily="18" charset="0"/>
              </a:rPr>
              <a:t>Nutr</a:t>
            </a:r>
            <a:r>
              <a:rPr lang="en-IN" sz="2900" dirty="0" smtClean="0">
                <a:latin typeface="Times New Roman" pitchFamily="18" charset="0"/>
                <a:cs typeface="Times New Roman" pitchFamily="18" charset="0"/>
              </a:rPr>
              <a:t>. 2003;78(3):508S–13S.</a:t>
            </a:r>
          </a:p>
          <a:p>
            <a:pPr>
              <a:lnSpc>
                <a:spcPct val="120000"/>
              </a:lnSpc>
              <a:buNone/>
            </a:pPr>
            <a:endParaRPr lang="en-IN" sz="2900" dirty="0" smtClean="0">
              <a:latin typeface="Times New Roman" pitchFamily="18" charset="0"/>
              <a:cs typeface="Times New Roman" pitchFamily="18" charset="0"/>
            </a:endParaRPr>
          </a:p>
          <a:p>
            <a:pPr lvl="0">
              <a:lnSpc>
                <a:spcPct val="120000"/>
              </a:lnSpc>
            </a:pPr>
            <a:r>
              <a:rPr lang="en-IN" sz="2900" dirty="0" smtClean="0">
                <a:latin typeface="Times New Roman" pitchFamily="18" charset="0"/>
                <a:cs typeface="Times New Roman" pitchFamily="18" charset="0"/>
              </a:rPr>
              <a:t>Jacobs DR, </a:t>
            </a:r>
            <a:r>
              <a:rPr lang="en-IN" sz="2900" dirty="0" err="1" smtClean="0">
                <a:latin typeface="Times New Roman" pitchFamily="18" charset="0"/>
                <a:cs typeface="Times New Roman" pitchFamily="18" charset="0"/>
              </a:rPr>
              <a:t>Tapsell</a:t>
            </a:r>
            <a:r>
              <a:rPr lang="en-IN" sz="2900" dirty="0" smtClean="0">
                <a:latin typeface="Times New Roman" pitchFamily="18" charset="0"/>
                <a:cs typeface="Times New Roman" pitchFamily="18" charset="0"/>
              </a:rPr>
              <a:t> LC. Food, not nutrients, is the fundamental unit in nutrition. </a:t>
            </a:r>
            <a:r>
              <a:rPr lang="en-IN" sz="2900" dirty="0" err="1" smtClean="0">
                <a:latin typeface="Times New Roman" pitchFamily="18" charset="0"/>
                <a:cs typeface="Times New Roman" pitchFamily="18" charset="0"/>
              </a:rPr>
              <a:t>Nutr</a:t>
            </a:r>
            <a:r>
              <a:rPr lang="en-IN" sz="2900" dirty="0" smtClean="0">
                <a:latin typeface="Times New Roman" pitchFamily="18" charset="0"/>
                <a:cs typeface="Times New Roman" pitchFamily="18" charset="0"/>
              </a:rPr>
              <a:t> Rev. 2007;65(10):439-50.</a:t>
            </a:r>
          </a:p>
          <a:p>
            <a:pPr>
              <a:lnSpc>
                <a:spcPct val="120000"/>
              </a:lnSpc>
              <a:buNone/>
            </a:pPr>
            <a:endParaRPr lang="en-IN" sz="2900" dirty="0" smtClean="0">
              <a:latin typeface="Times New Roman" pitchFamily="18" charset="0"/>
              <a:cs typeface="Times New Roman" pitchFamily="18" charset="0"/>
            </a:endParaRPr>
          </a:p>
          <a:p>
            <a:pPr lvl="0">
              <a:lnSpc>
                <a:spcPct val="120000"/>
              </a:lnSpc>
            </a:pPr>
            <a:r>
              <a:rPr lang="en-IN" sz="2900" dirty="0" smtClean="0">
                <a:latin typeface="Times New Roman" pitchFamily="18" charset="0"/>
                <a:cs typeface="Times New Roman" pitchFamily="18" charset="0"/>
              </a:rPr>
              <a:t>Jacobs DR </a:t>
            </a:r>
            <a:r>
              <a:rPr lang="en-IN" sz="2900" dirty="0" err="1" smtClean="0">
                <a:latin typeface="Times New Roman" pitchFamily="18" charset="0"/>
                <a:cs typeface="Times New Roman" pitchFamily="18" charset="0"/>
              </a:rPr>
              <a:t>Jr</a:t>
            </a:r>
            <a:r>
              <a:rPr lang="en-IN" sz="2900" dirty="0" smtClean="0">
                <a:latin typeface="Times New Roman" pitchFamily="18" charset="0"/>
                <a:cs typeface="Times New Roman" pitchFamily="18" charset="0"/>
              </a:rPr>
              <a:t>, Gross MD, </a:t>
            </a:r>
            <a:r>
              <a:rPr lang="en-IN" sz="2900" dirty="0" err="1" smtClean="0">
                <a:latin typeface="Times New Roman" pitchFamily="18" charset="0"/>
                <a:cs typeface="Times New Roman" pitchFamily="18" charset="0"/>
              </a:rPr>
              <a:t>Tapsell</a:t>
            </a:r>
            <a:r>
              <a:rPr lang="en-IN" sz="2900" dirty="0" smtClean="0">
                <a:latin typeface="Times New Roman" pitchFamily="18" charset="0"/>
                <a:cs typeface="Times New Roman" pitchFamily="18" charset="0"/>
              </a:rPr>
              <a:t> LC. Food synergy: an operational concept for understanding nutrition. Am J </a:t>
            </a:r>
            <a:r>
              <a:rPr lang="en-IN" sz="2900" dirty="0" err="1" smtClean="0">
                <a:latin typeface="Times New Roman" pitchFamily="18" charset="0"/>
                <a:cs typeface="Times New Roman" pitchFamily="18" charset="0"/>
              </a:rPr>
              <a:t>Clin</a:t>
            </a:r>
            <a:r>
              <a:rPr lang="en-IN" sz="2900" dirty="0" smtClean="0">
                <a:latin typeface="Times New Roman" pitchFamily="18" charset="0"/>
                <a:cs typeface="Times New Roman" pitchFamily="18" charset="0"/>
              </a:rPr>
              <a:t> </a:t>
            </a:r>
            <a:r>
              <a:rPr lang="en-IN" sz="2900" dirty="0" err="1" smtClean="0">
                <a:latin typeface="Times New Roman" pitchFamily="18" charset="0"/>
                <a:cs typeface="Times New Roman" pitchFamily="18" charset="0"/>
              </a:rPr>
              <a:t>Nutr</a:t>
            </a:r>
            <a:r>
              <a:rPr lang="en-IN" sz="2900" dirty="0" smtClean="0">
                <a:latin typeface="Times New Roman" pitchFamily="18" charset="0"/>
                <a:cs typeface="Times New Roman" pitchFamily="18" charset="0"/>
              </a:rPr>
              <a:t>. 2009;89(5):1543S–8S.</a:t>
            </a:r>
          </a:p>
          <a:p>
            <a:pPr>
              <a:lnSpc>
                <a:spcPct val="120000"/>
              </a:lnSpc>
              <a:buNone/>
            </a:pPr>
            <a:endParaRPr lang="en-IN" sz="2900" dirty="0" smtClean="0">
              <a:latin typeface="Times New Roman" pitchFamily="18" charset="0"/>
              <a:cs typeface="Times New Roman" pitchFamily="18" charset="0"/>
            </a:endParaRPr>
          </a:p>
          <a:p>
            <a:pPr lvl="0">
              <a:lnSpc>
                <a:spcPct val="120000"/>
              </a:lnSpc>
            </a:pPr>
            <a:r>
              <a:rPr lang="en-IN" sz="2900" dirty="0" smtClean="0">
                <a:latin typeface="Times New Roman" pitchFamily="18" charset="0"/>
                <a:cs typeface="Times New Roman" pitchFamily="18" charset="0"/>
              </a:rPr>
              <a:t>Jacobs DR, </a:t>
            </a:r>
            <a:r>
              <a:rPr lang="en-IN" sz="2900" dirty="0" err="1" smtClean="0">
                <a:latin typeface="Times New Roman" pitchFamily="18" charset="0"/>
                <a:cs typeface="Times New Roman" pitchFamily="18" charset="0"/>
              </a:rPr>
              <a:t>Tapsell</a:t>
            </a:r>
            <a:r>
              <a:rPr lang="en-IN" sz="2900" dirty="0" smtClean="0">
                <a:latin typeface="Times New Roman" pitchFamily="18" charset="0"/>
                <a:cs typeface="Times New Roman" pitchFamily="18" charset="0"/>
              </a:rPr>
              <a:t> LC, Temple NJ. Food synergy: The key to balancing the nutrition research effort. </a:t>
            </a:r>
            <a:r>
              <a:rPr lang="en-IN" sz="2900" i="1" dirty="0" smtClean="0">
                <a:latin typeface="Times New Roman" pitchFamily="18" charset="0"/>
                <a:cs typeface="Times New Roman" pitchFamily="18" charset="0"/>
              </a:rPr>
              <a:t>Public Health Rev</a:t>
            </a:r>
            <a:r>
              <a:rPr lang="en-IN" sz="2900" dirty="0" smtClean="0">
                <a:latin typeface="Times New Roman" pitchFamily="18" charset="0"/>
                <a:cs typeface="Times New Roman" pitchFamily="18" charset="0"/>
              </a:rPr>
              <a:t>. 2011;33(2):507-529.</a:t>
            </a:r>
          </a:p>
          <a:p>
            <a:pPr>
              <a:buNone/>
            </a:pPr>
            <a:endParaRPr lang="en-IN" sz="2900" dirty="0" smtClean="0"/>
          </a:p>
          <a:p>
            <a:pPr>
              <a:buFont typeface="Arial" panose="020B0604020202020204" pitchFamily="34" charset="0"/>
              <a:buChar char="•"/>
            </a:pPr>
            <a:endParaRPr lang="en-IN" dirty="0"/>
          </a:p>
        </p:txBody>
      </p:sp>
      <p:sp>
        <p:nvSpPr>
          <p:cNvPr id="4" name="Slide Number Placeholder 3">
            <a:extLst>
              <a:ext uri="{FF2B5EF4-FFF2-40B4-BE49-F238E27FC236}">
                <a16:creationId xmlns="" xmlns:a16="http://schemas.microsoft.com/office/drawing/2014/main" id="{07977761-C4F2-4DAA-BA0D-6334BE7CA721}"/>
              </a:ext>
            </a:extLst>
          </p:cNvPr>
          <p:cNvSpPr>
            <a:spLocks noGrp="1"/>
          </p:cNvSpPr>
          <p:nvPr>
            <p:ph type="sldNum" sz="quarter" idx="12"/>
          </p:nvPr>
        </p:nvSpPr>
        <p:spPr/>
        <p:txBody>
          <a:bodyPr/>
          <a:lstStyle/>
          <a:p>
            <a:fld id="{D3618E7D-0196-4DD6-B42A-12E9AEF6D197}" type="slidenum">
              <a:rPr lang="en-IN" smtClean="0"/>
              <a:pPr/>
              <a:t>16</a:t>
            </a:fld>
            <a:endParaRPr lang="en-IN"/>
          </a:p>
        </p:txBody>
      </p:sp>
      <p:sp>
        <p:nvSpPr>
          <p:cNvPr id="2" name="Title 1">
            <a:extLst>
              <a:ext uri="{FF2B5EF4-FFF2-40B4-BE49-F238E27FC236}">
                <a16:creationId xmlns="" xmlns:a16="http://schemas.microsoft.com/office/drawing/2014/main" id="{2024EB2D-4CF6-4D4B-A86A-435B29B3DFC4}"/>
              </a:ext>
            </a:extLst>
          </p:cNvPr>
          <p:cNvSpPr>
            <a:spLocks noGrp="1"/>
          </p:cNvSpPr>
          <p:nvPr>
            <p:ph type="title"/>
          </p:nvPr>
        </p:nvSpPr>
        <p:spPr>
          <a:xfrm>
            <a:off x="2086902" y="189105"/>
            <a:ext cx="8911687" cy="876216"/>
          </a:xfrm>
          <a:solidFill>
            <a:schemeClr val="bg2">
              <a:lumMod val="75000"/>
            </a:schemeClr>
          </a:solidFill>
          <a:ln>
            <a:solidFill>
              <a:schemeClr val="tx1"/>
            </a:solidFill>
          </a:ln>
          <a:effectLst>
            <a:glow rad="101600">
              <a:schemeClr val="accent5">
                <a:satMod val="175000"/>
                <a:alpha val="40000"/>
              </a:schemeClr>
            </a:glow>
          </a:effectLst>
        </p:spPr>
        <p:txBody>
          <a:bodyPr/>
          <a:lstStyle/>
          <a:p>
            <a:pPr algn="ctr"/>
            <a:r>
              <a:rPr lang="en-IN"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References</a:t>
            </a:r>
          </a:p>
        </p:txBody>
      </p:sp>
    </p:spTree>
    <p:extLst>
      <p:ext uri="{BB962C8B-B14F-4D97-AF65-F5344CB8AC3E}">
        <p14:creationId xmlns="" xmlns:p14="http://schemas.microsoft.com/office/powerpoint/2010/main" val="3760527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980826-FE09-49E1-A042-29B2C830DC7B}"/>
              </a:ext>
            </a:extLst>
          </p:cNvPr>
          <p:cNvSpPr>
            <a:spLocks noGrp="1"/>
          </p:cNvSpPr>
          <p:nvPr>
            <p:ph idx="1"/>
          </p:nvPr>
        </p:nvSpPr>
        <p:spPr>
          <a:xfrm>
            <a:off x="2109817" y="1540189"/>
            <a:ext cx="8915400" cy="3777622"/>
          </a:xfrm>
          <a:solidFill>
            <a:schemeClr val="bg2">
              <a:lumMod val="75000"/>
            </a:schemeClr>
          </a:solidFill>
          <a:ln>
            <a:solidFill>
              <a:schemeClr val="tx1"/>
            </a:solidFill>
          </a:ln>
          <a:effectLst>
            <a:glow rad="228600">
              <a:schemeClr val="accent6">
                <a:satMod val="175000"/>
                <a:alpha val="40000"/>
              </a:schemeClr>
            </a:glow>
          </a:effectLst>
        </p:spPr>
        <p:txBody>
          <a:bodyPr>
            <a:normAutofit/>
          </a:bodyPr>
          <a:lstStyle/>
          <a:p>
            <a:pPr marL="0" indent="0" algn="ctr">
              <a:buNone/>
            </a:pPr>
            <a:endParaRPr lang="en-US" sz="7200" dirty="0">
              <a:latin typeface="Bodoni MT Black" panose="02070A03080606020203" pitchFamily="18" charset="0"/>
            </a:endParaRPr>
          </a:p>
          <a:p>
            <a:pPr marL="0" indent="0" algn="ctr">
              <a:buNone/>
            </a:pPr>
            <a:r>
              <a:rPr lang="en-US" sz="7200" dirty="0">
                <a:solidFill>
                  <a:schemeClr val="accent6">
                    <a:lumMod val="50000"/>
                  </a:schemeClr>
                </a:solidFill>
                <a:latin typeface="Bodoni MT Black" panose="02070A03080606020203" pitchFamily="18" charset="0"/>
              </a:rPr>
              <a:t>THANK YOU</a:t>
            </a:r>
            <a:endParaRPr lang="en-IN" sz="7200" dirty="0">
              <a:solidFill>
                <a:schemeClr val="accent6">
                  <a:lumMod val="50000"/>
                </a:schemeClr>
              </a:solidFill>
              <a:latin typeface="Bodoni MT Black" panose="02070A03080606020203" pitchFamily="18" charset="0"/>
            </a:endParaRPr>
          </a:p>
        </p:txBody>
      </p:sp>
      <p:sp>
        <p:nvSpPr>
          <p:cNvPr id="4" name="Slide Number Placeholder 3">
            <a:extLst>
              <a:ext uri="{FF2B5EF4-FFF2-40B4-BE49-F238E27FC236}">
                <a16:creationId xmlns="" xmlns:a16="http://schemas.microsoft.com/office/drawing/2014/main" id="{F62945B6-5359-444D-8157-7289984858E5}"/>
              </a:ext>
            </a:extLst>
          </p:cNvPr>
          <p:cNvSpPr>
            <a:spLocks noGrp="1"/>
          </p:cNvSpPr>
          <p:nvPr>
            <p:ph type="sldNum" sz="quarter" idx="12"/>
          </p:nvPr>
        </p:nvSpPr>
        <p:spPr/>
        <p:txBody>
          <a:bodyPr/>
          <a:lstStyle/>
          <a:p>
            <a:fld id="{D3618E7D-0196-4DD6-B42A-12E9AEF6D197}" type="slidenum">
              <a:rPr lang="en-IN" smtClean="0"/>
              <a:pPr/>
              <a:t>17</a:t>
            </a:fld>
            <a:endParaRPr lang="en-IN"/>
          </a:p>
        </p:txBody>
      </p:sp>
    </p:spTree>
    <p:extLst>
      <p:ext uri="{BB962C8B-B14F-4D97-AF65-F5344CB8AC3E}">
        <p14:creationId xmlns="" xmlns:p14="http://schemas.microsoft.com/office/powerpoint/2010/main" val="359967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4945E94-9F77-4C29-9035-4D399E543EA2}"/>
              </a:ext>
            </a:extLst>
          </p:cNvPr>
          <p:cNvSpPr>
            <a:spLocks noGrp="1"/>
          </p:cNvSpPr>
          <p:nvPr>
            <p:ph idx="1"/>
          </p:nvPr>
        </p:nvSpPr>
        <p:spPr>
          <a:xfrm>
            <a:off x="691103" y="2886359"/>
            <a:ext cx="11123720" cy="2269841"/>
          </a:xfrm>
          <a:solidFill>
            <a:srgbClr val="002060"/>
          </a:solidFill>
          <a:ln>
            <a:solidFill>
              <a:schemeClr val="tx1"/>
            </a:solidFill>
          </a:ln>
          <a:effectLst>
            <a:glow rad="101600">
              <a:schemeClr val="accent5">
                <a:satMod val="175000"/>
                <a:alpha val="40000"/>
              </a:schemeClr>
            </a:glow>
          </a:effectLst>
        </p:spPr>
        <p:txBody>
          <a:bodyPr>
            <a:normAutofit lnSpcReduction="10000"/>
          </a:bodyPr>
          <a:lstStyle/>
          <a:p>
            <a:pPr marL="0" indent="0" algn="ctr">
              <a:buNone/>
            </a:pPr>
            <a:endParaRPr lang="en-US" sz="36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buNone/>
            </a:pPr>
            <a:r>
              <a:rPr lang="en-IN" sz="3600" b="1" dirty="0" smtClean="0">
                <a:solidFill>
                  <a:schemeClr val="bg1"/>
                </a:solidFill>
                <a:latin typeface="Times New Roman" pitchFamily="18" charset="0"/>
                <a:cs typeface="Times New Roman" pitchFamily="18" charset="0"/>
              </a:rPr>
              <a:t>Food synergy: A sustainable approach to improve the iron status of adolescent girls</a:t>
            </a:r>
          </a:p>
          <a:p>
            <a:pPr algn="ctr">
              <a:buNone/>
            </a:pPr>
            <a:r>
              <a:rPr lang="en-IN" sz="3600" b="1" dirty="0" smtClean="0">
                <a:latin typeface="Arial Black" pitchFamily="34" charset="0"/>
              </a:rPr>
              <a:t> </a:t>
            </a:r>
          </a:p>
          <a:p>
            <a:pPr marL="0" indent="0">
              <a:buNone/>
            </a:pPr>
            <a:endParaRPr lang="en-IN" dirty="0"/>
          </a:p>
        </p:txBody>
      </p:sp>
      <p:sp>
        <p:nvSpPr>
          <p:cNvPr id="4" name="Slide Number Placeholder 3">
            <a:extLst>
              <a:ext uri="{FF2B5EF4-FFF2-40B4-BE49-F238E27FC236}">
                <a16:creationId xmlns="" xmlns:a16="http://schemas.microsoft.com/office/drawing/2014/main" id="{835A5950-223B-4DE9-B7A2-C0A6C3E5A710}"/>
              </a:ext>
            </a:extLst>
          </p:cNvPr>
          <p:cNvSpPr>
            <a:spLocks noGrp="1"/>
          </p:cNvSpPr>
          <p:nvPr>
            <p:ph type="sldNum" sz="quarter" idx="12"/>
          </p:nvPr>
        </p:nvSpPr>
        <p:spPr/>
        <p:txBody>
          <a:bodyPr/>
          <a:lstStyle/>
          <a:p>
            <a:fld id="{D3618E7D-0196-4DD6-B42A-12E9AEF6D197}" type="slidenum">
              <a:rPr lang="en-IN" smtClean="0"/>
              <a:pPr/>
              <a:t>2</a:t>
            </a:fld>
            <a:endParaRPr lang="en-IN"/>
          </a:p>
        </p:txBody>
      </p:sp>
      <p:sp>
        <p:nvSpPr>
          <p:cNvPr id="2" name="Title 1">
            <a:extLst>
              <a:ext uri="{FF2B5EF4-FFF2-40B4-BE49-F238E27FC236}">
                <a16:creationId xmlns="" xmlns:a16="http://schemas.microsoft.com/office/drawing/2014/main" id="{08EAF8E5-FD4F-418A-B45C-82DCA3A82D06}"/>
              </a:ext>
            </a:extLst>
          </p:cNvPr>
          <p:cNvSpPr>
            <a:spLocks noGrp="1"/>
          </p:cNvSpPr>
          <p:nvPr>
            <p:ph type="title"/>
          </p:nvPr>
        </p:nvSpPr>
        <p:spPr>
          <a:xfrm>
            <a:off x="2070099" y="790649"/>
            <a:ext cx="8559801" cy="1208843"/>
          </a:xfrm>
          <a:solidFill>
            <a:schemeClr val="bg2">
              <a:lumMod val="75000"/>
            </a:schemeClr>
          </a:solidFill>
          <a:ln>
            <a:solidFill>
              <a:schemeClr val="tx1"/>
            </a:solidFill>
          </a:ln>
          <a:effectLst>
            <a:glow rad="101600">
              <a:schemeClr val="accent5">
                <a:satMod val="175000"/>
                <a:alpha val="40000"/>
              </a:schemeClr>
            </a:glow>
          </a:effectLst>
        </p:spPr>
        <p:txBody>
          <a:bodyPr>
            <a:normAutofit/>
          </a:bodyPr>
          <a:lstStyle/>
          <a:p>
            <a:pPr algn="ctr"/>
            <a:r>
              <a:rPr lang="en-IN" sz="44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Presentation Title…</a:t>
            </a:r>
          </a:p>
        </p:txBody>
      </p:sp>
    </p:spTree>
    <p:extLst>
      <p:ext uri="{BB962C8B-B14F-4D97-AF65-F5344CB8AC3E}">
        <p14:creationId xmlns="" xmlns:p14="http://schemas.microsoft.com/office/powerpoint/2010/main" val="3214120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FED72E-5A32-45E9-BF18-405883DF63C3}"/>
              </a:ext>
            </a:extLst>
          </p:cNvPr>
          <p:cNvSpPr>
            <a:spLocks noGrp="1"/>
          </p:cNvSpPr>
          <p:nvPr>
            <p:ph idx="1"/>
          </p:nvPr>
        </p:nvSpPr>
        <p:spPr>
          <a:xfrm>
            <a:off x="368300" y="838201"/>
            <a:ext cx="11430000" cy="5841999"/>
          </a:xfrm>
          <a:solidFill>
            <a:schemeClr val="accent1">
              <a:lumMod val="20000"/>
              <a:lumOff val="80000"/>
            </a:schemeClr>
          </a:solidFill>
          <a:ln>
            <a:solidFill>
              <a:schemeClr val="tx1"/>
            </a:solidFill>
          </a:ln>
          <a:effectLst>
            <a:glow rad="101600">
              <a:schemeClr val="accent5">
                <a:satMod val="175000"/>
                <a:alpha val="40000"/>
              </a:schemeClr>
            </a:glow>
          </a:effectLst>
        </p:spPr>
        <p:txBody>
          <a:bodyPr>
            <a:normAutofit fontScale="25000" lnSpcReduction="20000"/>
          </a:bodyPr>
          <a:lstStyle/>
          <a:p>
            <a:pPr algn="just">
              <a:lnSpc>
                <a:spcPct val="170000"/>
              </a:lnSpc>
              <a:buNone/>
            </a:pPr>
            <a:r>
              <a:rPr lang="en-IN" sz="3500" dirty="0" smtClean="0">
                <a:latin typeface="Times New Roman" pitchFamily="18" charset="0"/>
                <a:cs typeface="Times New Roman" pitchFamily="18" charset="0"/>
              </a:rPr>
              <a:t>          </a:t>
            </a:r>
            <a:r>
              <a:rPr lang="en-IN" sz="6400" dirty="0" smtClean="0">
                <a:latin typeface="Times New Roman" pitchFamily="18" charset="0"/>
                <a:cs typeface="Times New Roman" pitchFamily="18" charset="0"/>
              </a:rPr>
              <a:t>Low consumption of iron-rich foods combined with poor bio-availability of non-heme iron, has been considered as the foremost cause of iron deficiency in developing countries. According to National Family Health Survey (NFHS-4), 2015-16, the prevalence of anaemia among women aged 15-49 years is 53.1 % in India, which demands due emphasis on approaches that can bring down the total prevalence among rural adolescent girls. Evidence has proven that foods and food patterns act synergistically and can reduce the risk of chronic diseases. The exclusive initiative of food synergy is the interaction between nutrients among many foods When synergistic foods are consumed together, the support for potential health benefits becomes stronger. The present study was conducted to investigate the cross-sectional synergistic relationship between different nutrient combinations to increase the absorption and bio-availability of non-heme iron required to combat iron deficiency anemia among rural adolescent girls in the age group of 10-19 years. They were considered for the intervention of developed iron and vitamin C rich food. The finding indicated that the combination of poorly absorbed plant source non-heme iron and vitamin C rich food improves the bio-availability of iron. Ascorbic acid has been considered as the most potent enhancer of non-heme iron absorption in our body even in  the presence of inhibitors like phytates, oxalates, etc. It converts food ferric iron to the ferrous. Adding 50mg of Vitamin C to the same meal, doubles the iron absorption. This synergistic effect of food helps in combating iron deficiency anemia among adolescent girls and improves their nutritional status. Thus, this synergistic relationship between mineral and vitamin helps in development of sustainable food for iron deficient adolescent girls. </a:t>
            </a:r>
          </a:p>
          <a:p>
            <a:pPr algn="just">
              <a:buNone/>
            </a:pPr>
            <a:r>
              <a:rPr lang="en-IN" sz="6400" b="1" dirty="0" smtClean="0">
                <a:latin typeface="Times New Roman" pitchFamily="18" charset="0"/>
                <a:cs typeface="Times New Roman" pitchFamily="18" charset="0"/>
              </a:rPr>
              <a:t>     Key words:  anemia, bio-availability, adolescent, ascorbic acid</a:t>
            </a:r>
          </a:p>
          <a:p>
            <a:pPr marL="0" indent="0" algn="just">
              <a:lnSpc>
                <a:spcPct val="107000"/>
              </a:lnSpc>
              <a:spcAft>
                <a:spcPts val="800"/>
              </a:spcAft>
              <a:buNone/>
            </a:pPr>
            <a:r>
              <a:rPr lang="en-US" sz="4900" b="1" dirty="0">
                <a:solidFill>
                  <a:schemeClr val="accent3">
                    <a:lumMod val="50000"/>
                  </a:schemeClr>
                </a:solidFill>
                <a:effectLst/>
                <a:latin typeface="Times New Roman" pitchFamily="18" charset="0"/>
                <a:ea typeface="Calibri" panose="020F0502020204030204" pitchFamily="34" charset="0"/>
                <a:cs typeface="Times New Roman" pitchFamily="18" charset="0"/>
              </a:rPr>
              <a:t> </a:t>
            </a:r>
            <a:endParaRPr lang="en-IN" sz="4900" dirty="0">
              <a:solidFill>
                <a:schemeClr val="accent3">
                  <a:lumMod val="50000"/>
                </a:schemeClr>
              </a:solidFill>
              <a:effectLst/>
              <a:latin typeface="Times New Roman" pitchFamily="18" charset="0"/>
              <a:ea typeface="Calibri" panose="020F0502020204030204" pitchFamily="34" charset="0"/>
              <a:cs typeface="Times New Roman" pitchFamily="18" charset="0"/>
            </a:endParaRPr>
          </a:p>
          <a:p>
            <a:pPr marL="0" indent="0">
              <a:buNone/>
            </a:pPr>
            <a:endParaRPr lang="en-IN" dirty="0"/>
          </a:p>
        </p:txBody>
      </p:sp>
      <p:sp>
        <p:nvSpPr>
          <p:cNvPr id="4" name="Slide Number Placeholder 3">
            <a:extLst>
              <a:ext uri="{FF2B5EF4-FFF2-40B4-BE49-F238E27FC236}">
                <a16:creationId xmlns="" xmlns:a16="http://schemas.microsoft.com/office/drawing/2014/main" id="{B3AB0B0B-1DE9-46F4-A1C5-2B976AC82DF1}"/>
              </a:ext>
            </a:extLst>
          </p:cNvPr>
          <p:cNvSpPr>
            <a:spLocks noGrp="1"/>
          </p:cNvSpPr>
          <p:nvPr>
            <p:ph type="sldNum" sz="quarter" idx="12"/>
          </p:nvPr>
        </p:nvSpPr>
        <p:spPr/>
        <p:txBody>
          <a:bodyPr/>
          <a:lstStyle/>
          <a:p>
            <a:fld id="{D3618E7D-0196-4DD6-B42A-12E9AEF6D197}" type="slidenum">
              <a:rPr lang="en-IN" smtClean="0"/>
              <a:pPr/>
              <a:t>3</a:t>
            </a:fld>
            <a:endParaRPr lang="en-IN"/>
          </a:p>
        </p:txBody>
      </p:sp>
      <p:sp>
        <p:nvSpPr>
          <p:cNvPr id="2" name="Title 1">
            <a:extLst>
              <a:ext uri="{FF2B5EF4-FFF2-40B4-BE49-F238E27FC236}">
                <a16:creationId xmlns="" xmlns:a16="http://schemas.microsoft.com/office/drawing/2014/main" id="{9D8E0B49-E5A4-4DFF-B8F3-6644BEFF6F8E}"/>
              </a:ext>
            </a:extLst>
          </p:cNvPr>
          <p:cNvSpPr>
            <a:spLocks noGrp="1"/>
          </p:cNvSpPr>
          <p:nvPr>
            <p:ph type="title"/>
          </p:nvPr>
        </p:nvSpPr>
        <p:spPr>
          <a:xfrm>
            <a:off x="342900" y="165100"/>
            <a:ext cx="11430000" cy="494814"/>
          </a:xfrm>
          <a:solidFill>
            <a:srgbClr val="002060"/>
          </a:solidFill>
          <a:ln>
            <a:solidFill>
              <a:schemeClr val="tx1"/>
            </a:solidFill>
          </a:ln>
          <a:effectLst>
            <a:glow rad="101600">
              <a:schemeClr val="accent5">
                <a:satMod val="175000"/>
                <a:alpha val="40000"/>
              </a:schemeClr>
            </a:glow>
          </a:effectLst>
        </p:spPr>
        <p:txBody>
          <a:bodyPr>
            <a:normAutofit fontScale="90000"/>
          </a:bodyPr>
          <a:lstStyle/>
          <a:p>
            <a:pPr algn="ctr"/>
            <a:r>
              <a:rPr lang="en-I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Abstract</a:t>
            </a:r>
          </a:p>
        </p:txBody>
      </p:sp>
    </p:spTree>
    <p:extLst>
      <p:ext uri="{BB962C8B-B14F-4D97-AF65-F5344CB8AC3E}">
        <p14:creationId xmlns="" xmlns:p14="http://schemas.microsoft.com/office/powerpoint/2010/main" val="332466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203200" y="1088020"/>
            <a:ext cx="11785600" cy="5724644"/>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just">
              <a:lnSpc>
                <a:spcPct val="150000"/>
              </a:lnSpc>
              <a:buFont typeface="Arial" pitchFamily="34" charset="0"/>
              <a:buChar char="•"/>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IN" sz="28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r>
              <a:rPr lang="en-IN" sz="2800" b="1" dirty="0" smtClean="0">
                <a:solidFill>
                  <a:schemeClr val="tx1"/>
                </a:solidFill>
                <a:latin typeface="Times New Roman" panose="02020603050405020304" pitchFamily="18" charset="0"/>
                <a:cs typeface="Times New Roman" panose="02020603050405020304" pitchFamily="18" charset="0"/>
              </a:rPr>
              <a:t> </a:t>
            </a: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1"/>
          <p:cNvSpPr/>
          <p:nvPr/>
        </p:nvSpPr>
        <p:spPr>
          <a:xfrm>
            <a:off x="198120" y="151764"/>
            <a:ext cx="11803380" cy="923330"/>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IN" altLang="en-US" sz="5400" b="1" dirty="0" smtClean="0">
                <a:ln w="9525">
                  <a:solidFill>
                    <a:schemeClr val="bg1"/>
                  </a:solidFill>
                  <a:prstDash val="solid"/>
                </a:ln>
                <a:solidFill>
                  <a:schemeClr val="bg1"/>
                </a:solidFill>
              </a:rPr>
              <a:t>Anemia </a:t>
            </a:r>
            <a:endParaRPr lang="en-IN" altLang="en-US" sz="5400" b="1" cap="none" spc="0" dirty="0" smtClean="0">
              <a:ln w="9525">
                <a:solidFill>
                  <a:schemeClr val="bg1"/>
                </a:solidFill>
                <a:prstDash val="solid"/>
              </a:ln>
              <a:solidFill>
                <a:schemeClr val="bg1"/>
              </a:solidFill>
              <a:effectLst/>
            </a:endParaRPr>
          </a:p>
        </p:txBody>
      </p:sp>
      <p:pic>
        <p:nvPicPr>
          <p:cNvPr id="5" name="Picture 4" descr="blood image.jpg"/>
          <p:cNvPicPr>
            <a:picLocks noChangeAspect="1"/>
          </p:cNvPicPr>
          <p:nvPr/>
        </p:nvPicPr>
        <p:blipFill>
          <a:blip r:embed="rId2" cstate="print"/>
          <a:stretch>
            <a:fillRect/>
          </a:stretch>
        </p:blipFill>
        <p:spPr>
          <a:xfrm>
            <a:off x="8815387" y="2120900"/>
            <a:ext cx="3173413" cy="4559300"/>
          </a:xfrm>
          <a:prstGeom prst="rect">
            <a:avLst/>
          </a:prstGeom>
          <a:solidFill>
            <a:srgbClr val="FFFF00"/>
          </a:solidFill>
        </p:spPr>
      </p:pic>
      <p:graphicFrame>
        <p:nvGraphicFramePr>
          <p:cNvPr id="6" name="Diagram 5"/>
          <p:cNvGraphicFramePr/>
          <p:nvPr/>
        </p:nvGraphicFramePr>
        <p:xfrm>
          <a:off x="304800" y="2146300"/>
          <a:ext cx="8483600" cy="4550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924300" y="1231900"/>
            <a:ext cx="2019300" cy="707886"/>
          </a:xfrm>
          <a:prstGeom prst="rect">
            <a:avLst/>
          </a:prstGeom>
          <a:solidFill>
            <a:srgbClr val="FF0000"/>
          </a:solidFill>
        </p:spPr>
        <p:txBody>
          <a:bodyPr wrap="square" rtlCol="0">
            <a:spAutoFit/>
          </a:bodyPr>
          <a:lstStyle/>
          <a:p>
            <a:pPr algn="ctr"/>
            <a:r>
              <a:rPr lang="en-IN" sz="4000" b="1" dirty="0" smtClean="0">
                <a:solidFill>
                  <a:srgbClr val="FFFF00"/>
                </a:solidFill>
                <a:latin typeface="Times New Roman" pitchFamily="18" charset="0"/>
                <a:cs typeface="Times New Roman" pitchFamily="18" charset="0"/>
              </a:rPr>
              <a:t>Anemia</a:t>
            </a:r>
            <a:r>
              <a:rPr lang="en-IN" sz="4000" b="1" dirty="0" smtClean="0">
                <a:latin typeface="Times New Roman" pitchFamily="18" charset="0"/>
                <a:cs typeface="Times New Roman" pitchFamily="18" charset="0"/>
              </a:rPr>
              <a:t>  </a:t>
            </a:r>
            <a:endParaRPr lang="en-IN" sz="4000" b="1" dirty="0">
              <a:latin typeface="Times New Roman" pitchFamily="18" charset="0"/>
              <a:cs typeface="Times New Roman" pitchFamily="18" charset="0"/>
            </a:endParaRPr>
          </a:p>
        </p:txBody>
      </p:sp>
      <p:pic>
        <p:nvPicPr>
          <p:cNvPr id="9" name="Picture 8" descr="blood - 1.png"/>
          <p:cNvPicPr>
            <a:picLocks noChangeAspect="1"/>
          </p:cNvPicPr>
          <p:nvPr/>
        </p:nvPicPr>
        <p:blipFill>
          <a:blip r:embed="rId8" cstate="print"/>
          <a:srcRect l="3665" r="49999" b="30633"/>
          <a:stretch>
            <a:fillRect/>
          </a:stretch>
        </p:blipFill>
        <p:spPr>
          <a:xfrm>
            <a:off x="342900" y="2108200"/>
            <a:ext cx="1333500" cy="1358900"/>
          </a:xfrm>
          <a:prstGeom prst="rect">
            <a:avLst/>
          </a:prstGeom>
        </p:spPr>
      </p:pic>
      <p:pic>
        <p:nvPicPr>
          <p:cNvPr id="10" name="Picture 9" descr="blood - 1.png"/>
          <p:cNvPicPr>
            <a:picLocks noChangeAspect="1"/>
          </p:cNvPicPr>
          <p:nvPr/>
        </p:nvPicPr>
        <p:blipFill>
          <a:blip r:embed="rId8" cstate="print"/>
          <a:srcRect l="49054" r="3191" b="26909"/>
          <a:stretch>
            <a:fillRect/>
          </a:stretch>
        </p:blipFill>
        <p:spPr>
          <a:xfrm>
            <a:off x="317500" y="3732211"/>
            <a:ext cx="1358900" cy="132238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190500" y="1088020"/>
            <a:ext cx="11798300" cy="5632311"/>
          </a:xfrm>
          <a:prstGeom prst="rect">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endParaRPr lang="en-US"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pPr>
            <a:r>
              <a:rPr lang="en-US" sz="2000" b="1" i="1" dirty="0" smtClean="0">
                <a:solidFill>
                  <a:schemeClr val="tx1"/>
                </a:solidFill>
                <a:latin typeface="Times New Roman" panose="02020603050405020304" pitchFamily="18" charset="0"/>
                <a:cs typeface="Times New Roman" panose="02020603050405020304" pitchFamily="18" charset="0"/>
              </a:rPr>
              <a:t>Source</a:t>
            </a:r>
            <a:r>
              <a:rPr lang="en-US" sz="2000" b="1" dirty="0" smtClean="0">
                <a:solidFill>
                  <a:schemeClr val="tx1"/>
                </a:solidFill>
                <a:latin typeface="Times New Roman" panose="02020603050405020304" pitchFamily="18" charset="0"/>
                <a:cs typeface="Times New Roman" panose="02020603050405020304" pitchFamily="18" charset="0"/>
              </a:rPr>
              <a:t> : NFHS - 4 </a:t>
            </a:r>
            <a:endParaRPr lang="en-IN" sz="2000" b="1"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1"/>
          <p:cNvSpPr/>
          <p:nvPr/>
        </p:nvSpPr>
        <p:spPr>
          <a:xfrm>
            <a:off x="198120" y="151764"/>
            <a:ext cx="11803380" cy="923330"/>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IN" altLang="en-US" sz="5400" b="1" dirty="0" smtClean="0">
                <a:ln w="9525">
                  <a:solidFill>
                    <a:schemeClr val="bg1"/>
                  </a:solidFill>
                  <a:prstDash val="solid"/>
                </a:ln>
                <a:solidFill>
                  <a:schemeClr val="bg1"/>
                </a:solidFill>
                <a:latin typeface="Times New Roman" pitchFamily="18" charset="0"/>
                <a:cs typeface="Times New Roman" pitchFamily="18" charset="0"/>
              </a:rPr>
              <a:t>  Prevalence of </a:t>
            </a:r>
            <a:r>
              <a:rPr lang="en-IN" altLang="en-US" sz="5400" b="1" dirty="0" err="1" smtClean="0">
                <a:ln w="9525">
                  <a:solidFill>
                    <a:schemeClr val="bg1"/>
                  </a:solidFill>
                  <a:prstDash val="solid"/>
                </a:ln>
                <a:solidFill>
                  <a:schemeClr val="bg1"/>
                </a:solidFill>
                <a:latin typeface="Times New Roman" pitchFamily="18" charset="0"/>
                <a:cs typeface="Times New Roman" pitchFamily="18" charset="0"/>
              </a:rPr>
              <a:t>Anemia</a:t>
            </a:r>
            <a:r>
              <a:rPr lang="en-IN" altLang="en-US" sz="5400" b="1" dirty="0" smtClean="0">
                <a:ln w="9525">
                  <a:solidFill>
                    <a:schemeClr val="bg1"/>
                  </a:solidFill>
                  <a:prstDash val="solid"/>
                </a:ln>
                <a:solidFill>
                  <a:schemeClr val="bg1"/>
                </a:solidFill>
                <a:latin typeface="Times New Roman" pitchFamily="18" charset="0"/>
                <a:cs typeface="Times New Roman" pitchFamily="18" charset="0"/>
              </a:rPr>
              <a:t> (%)</a:t>
            </a:r>
            <a:endParaRPr lang="en-IN" altLang="en-US" sz="5400" b="1" cap="none" spc="0" dirty="0" smtClean="0">
              <a:ln w="9525">
                <a:solidFill>
                  <a:schemeClr val="bg1"/>
                </a:solidFill>
                <a:prstDash val="solid"/>
              </a:ln>
              <a:solidFill>
                <a:schemeClr val="bg1"/>
              </a:solidFill>
              <a:effectLst/>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77798" y="1104901"/>
          <a:ext cx="11836401" cy="5046725"/>
        </p:xfrm>
        <a:graphic>
          <a:graphicData uri="http://schemas.openxmlformats.org/drawingml/2006/table">
            <a:tbl>
              <a:tblPr firstRow="1" bandRow="1">
                <a:tableStyleId>{5C22544A-7EE6-4342-B048-85BDC9FD1C3A}</a:tableStyleId>
              </a:tblPr>
              <a:tblGrid>
                <a:gridCol w="3035498"/>
                <a:gridCol w="1514316"/>
                <a:gridCol w="1534447"/>
                <a:gridCol w="1427393"/>
                <a:gridCol w="1534447"/>
                <a:gridCol w="1409551"/>
                <a:gridCol w="1380749"/>
              </a:tblGrid>
              <a:tr h="75450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dirty="0" smtClean="0">
                          <a:solidFill>
                            <a:srgbClr val="FF0000"/>
                          </a:solidFill>
                          <a:latin typeface="Times New Roman" pitchFamily="18" charset="0"/>
                          <a:cs typeface="Times New Roman" pitchFamily="18" charset="0"/>
                        </a:rPr>
                        <a:t>Age Group</a:t>
                      </a:r>
                      <a:endParaRPr lang="en-IN" sz="2800" b="1" dirty="0" smtClean="0">
                        <a:solidFill>
                          <a:srgbClr val="FF0000"/>
                        </a:solidFill>
                        <a:latin typeface="Times New Roman" pitchFamily="18" charset="0"/>
                        <a:cs typeface="Times New Roman" pitchFamily="18" charset="0"/>
                      </a:endParaRPr>
                    </a:p>
                    <a:p>
                      <a:pPr algn="ctr"/>
                      <a:endParaRPr lang="en-IN" sz="2800" dirty="0">
                        <a:solidFill>
                          <a:srgbClr val="FF0000"/>
                        </a:solidFill>
                        <a:latin typeface="Times New Roman" pitchFamily="18" charset="0"/>
                        <a:cs typeface="Times New Roman" pitchFamily="18" charset="0"/>
                      </a:endParaRPr>
                    </a:p>
                  </a:txBody>
                  <a:tcPr>
                    <a:solidFill>
                      <a:srgbClr val="00B0F0"/>
                    </a:solidFill>
                  </a:tcPr>
                </a:tc>
                <a:tc gridSpan="3">
                  <a:txBody>
                    <a:bodyPr/>
                    <a:lstStyle/>
                    <a:p>
                      <a:pPr algn="ctr"/>
                      <a:r>
                        <a:rPr lang="en-US" sz="2800" dirty="0" smtClean="0">
                          <a:solidFill>
                            <a:srgbClr val="FF0000"/>
                          </a:solidFill>
                          <a:latin typeface="Times New Roman" pitchFamily="18" charset="0"/>
                          <a:cs typeface="Times New Roman" pitchFamily="18" charset="0"/>
                        </a:rPr>
                        <a:t>India</a:t>
                      </a:r>
                      <a:endParaRPr lang="en-IN" sz="2800" dirty="0">
                        <a:solidFill>
                          <a:srgbClr val="FF0000"/>
                        </a:solidFill>
                        <a:latin typeface="Times New Roman" pitchFamily="18" charset="0"/>
                        <a:cs typeface="Times New Roman" pitchFamily="18" charset="0"/>
                      </a:endParaRPr>
                    </a:p>
                  </a:txBody>
                  <a:tcPr>
                    <a:solidFill>
                      <a:srgbClr val="00B0F0"/>
                    </a:solidFill>
                  </a:tcPr>
                </a:tc>
                <a:tc hMerge="1">
                  <a:txBody>
                    <a:bodyPr/>
                    <a:lstStyle/>
                    <a:p>
                      <a:endParaRPr lang="en-IN" dirty="0"/>
                    </a:p>
                  </a:txBody>
                  <a:tcPr/>
                </a:tc>
                <a:tc hMerge="1">
                  <a:txBody>
                    <a:bodyPr/>
                    <a:lstStyle/>
                    <a:p>
                      <a:pPr algn="ctr"/>
                      <a:endParaRPr lang="en-IN" sz="18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latin typeface="Times New Roman" pitchFamily="18" charset="0"/>
                          <a:cs typeface="Times New Roman" pitchFamily="18" charset="0"/>
                        </a:rPr>
                        <a:t>Uttar Pradesh</a:t>
                      </a:r>
                      <a:endParaRPr lang="en-IN" sz="2800" dirty="0" smtClean="0">
                        <a:solidFill>
                          <a:srgbClr val="FF0000"/>
                        </a:solidFill>
                        <a:latin typeface="Times New Roman" pitchFamily="18" charset="0"/>
                        <a:cs typeface="Times New Roman" pitchFamily="18" charset="0"/>
                      </a:endParaRPr>
                    </a:p>
                    <a:p>
                      <a:pPr algn="ctr"/>
                      <a:endParaRPr lang="en-IN" sz="2800" dirty="0">
                        <a:solidFill>
                          <a:srgbClr val="FF0000"/>
                        </a:solidFill>
                        <a:latin typeface="Times New Roman" pitchFamily="18" charset="0"/>
                        <a:cs typeface="Times New Roman" pitchFamily="18" charset="0"/>
                      </a:endParaRPr>
                    </a:p>
                  </a:txBody>
                  <a:tcPr>
                    <a:solidFill>
                      <a:srgbClr val="00B0F0"/>
                    </a:solidFill>
                  </a:tcPr>
                </a:tc>
                <a:tc hMerge="1">
                  <a:txBody>
                    <a:bodyPr/>
                    <a:lstStyle/>
                    <a:p>
                      <a:pPr algn="ctr"/>
                      <a:endParaRPr lang="en-IN" sz="3600" dirty="0"/>
                    </a:p>
                  </a:txBody>
                  <a:tcPr/>
                </a:tc>
                <a:tc hMerge="1">
                  <a:txBody>
                    <a:bodyPr/>
                    <a:lstStyle/>
                    <a:p>
                      <a:endParaRPr lang="en-IN" dirty="0"/>
                    </a:p>
                  </a:txBody>
                  <a:tcPr/>
                </a:tc>
              </a:tr>
              <a:tr h="754507">
                <a:tc vMerge="1">
                  <a:txBody>
                    <a:bodyPr/>
                    <a:lstStyle/>
                    <a:p>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dirty="0" smtClean="0">
                          <a:latin typeface="Times New Roman" pitchFamily="18" charset="0"/>
                          <a:cs typeface="Times New Roman" pitchFamily="18" charset="0"/>
                        </a:rPr>
                        <a:t>Urban</a:t>
                      </a:r>
                      <a:endParaRPr lang="en-IN" sz="2400" b="1" dirty="0" smtClean="0">
                        <a:solidFill>
                          <a:srgbClr val="FFFF00"/>
                        </a:solidFill>
                        <a:latin typeface="Times New Roman" pitchFamily="18" charset="0"/>
                        <a:cs typeface="Times New Roman" pitchFamily="18" charset="0"/>
                      </a:endParaRPr>
                    </a:p>
                  </a:txBody>
                  <a:tcPr/>
                </a:tc>
                <a:tc>
                  <a:txBody>
                    <a:bodyPr/>
                    <a:lstStyle/>
                    <a:p>
                      <a:pPr algn="ctr"/>
                      <a:r>
                        <a:rPr lang="en-IN" sz="2400" b="1" dirty="0" smtClean="0">
                          <a:latin typeface="Times New Roman" pitchFamily="18" charset="0"/>
                          <a:cs typeface="Times New Roman" pitchFamily="18" charset="0"/>
                        </a:rPr>
                        <a:t>Rural</a:t>
                      </a:r>
                      <a:endParaRPr lang="en-IN" sz="2400" b="1" dirty="0">
                        <a:solidFill>
                          <a:srgbClr val="FFFF00"/>
                        </a:solidFill>
                        <a:latin typeface="Times New Roman" pitchFamily="18" charset="0"/>
                        <a:cs typeface="Times New Roman" pitchFamily="18" charset="0"/>
                      </a:endParaRPr>
                    </a:p>
                  </a:txBody>
                  <a:tcPr/>
                </a:tc>
                <a:tc>
                  <a:txBody>
                    <a:bodyPr/>
                    <a:lstStyle/>
                    <a:p>
                      <a:pPr algn="ctr"/>
                      <a:r>
                        <a:rPr lang="en-IN" sz="2400" b="1" dirty="0" smtClean="0">
                          <a:latin typeface="Times New Roman" pitchFamily="18" charset="0"/>
                          <a:cs typeface="Times New Roman" pitchFamily="18" charset="0"/>
                        </a:rPr>
                        <a:t>Total</a:t>
                      </a:r>
                      <a:endParaRPr lang="en-IN" sz="2400" b="1" dirty="0">
                        <a:solidFill>
                          <a:srgbClr val="FFFF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dirty="0" smtClean="0">
                          <a:latin typeface="Times New Roman" pitchFamily="18" charset="0"/>
                          <a:cs typeface="Times New Roman" pitchFamily="18" charset="0"/>
                        </a:rPr>
                        <a:t>Urban</a:t>
                      </a:r>
                      <a:endParaRPr lang="en-IN" sz="2400" b="1" dirty="0" smtClean="0">
                        <a:solidFill>
                          <a:srgbClr val="FFFF00"/>
                        </a:solidFill>
                        <a:latin typeface="Times New Roman" pitchFamily="18" charset="0"/>
                        <a:cs typeface="Times New Roman" pitchFamily="18" charset="0"/>
                      </a:endParaRPr>
                    </a:p>
                    <a:p>
                      <a:pPr algn="ctr"/>
                      <a:endParaRPr lang="en-IN" sz="2400" b="1" dirty="0">
                        <a:solidFill>
                          <a:srgbClr val="FFFF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dirty="0" smtClean="0">
                          <a:latin typeface="Times New Roman" pitchFamily="18" charset="0"/>
                          <a:cs typeface="Times New Roman" pitchFamily="18" charset="0"/>
                        </a:rPr>
                        <a:t>Rural</a:t>
                      </a:r>
                      <a:endParaRPr lang="en-IN" sz="2400" b="1" dirty="0" smtClean="0">
                        <a:solidFill>
                          <a:srgbClr val="FFFF00"/>
                        </a:solidFill>
                        <a:latin typeface="Times New Roman" pitchFamily="18" charset="0"/>
                        <a:cs typeface="Times New Roman" pitchFamily="18" charset="0"/>
                      </a:endParaRPr>
                    </a:p>
                    <a:p>
                      <a:pPr algn="ctr"/>
                      <a:endParaRPr lang="en-IN" sz="2400" b="1" dirty="0">
                        <a:solidFill>
                          <a:srgbClr val="FFFF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dirty="0" smtClean="0">
                          <a:latin typeface="Times New Roman" pitchFamily="18" charset="0"/>
                          <a:cs typeface="Times New Roman" pitchFamily="18" charset="0"/>
                        </a:rPr>
                        <a:t>Total</a:t>
                      </a:r>
                      <a:endParaRPr lang="en-IN" sz="2400" b="1" dirty="0" smtClean="0">
                        <a:solidFill>
                          <a:srgbClr val="FFFF00"/>
                        </a:solidFill>
                        <a:latin typeface="Times New Roman" pitchFamily="18" charset="0"/>
                        <a:cs typeface="Times New Roman" pitchFamily="18" charset="0"/>
                      </a:endParaRPr>
                    </a:p>
                    <a:p>
                      <a:pPr algn="ctr"/>
                      <a:endParaRPr lang="en-IN" sz="2400" b="1" dirty="0">
                        <a:solidFill>
                          <a:srgbClr val="FFFF00"/>
                        </a:solidFill>
                        <a:latin typeface="Times New Roman" pitchFamily="18" charset="0"/>
                        <a:cs typeface="Times New Roman" pitchFamily="18" charset="0"/>
                      </a:endParaRPr>
                    </a:p>
                  </a:txBody>
                  <a:tcPr/>
                </a:tc>
              </a:tr>
              <a:tr h="1235740">
                <a:tc>
                  <a:txBody>
                    <a:bodyPr/>
                    <a:lstStyle/>
                    <a:p>
                      <a:pPr algn="ctr"/>
                      <a:r>
                        <a:rPr lang="en-US" sz="1800" b="1" dirty="0" smtClean="0">
                          <a:solidFill>
                            <a:schemeClr val="tx1"/>
                          </a:solidFill>
                          <a:latin typeface="Times New Roman" pitchFamily="18" charset="0"/>
                          <a:cs typeface="Times New Roman" pitchFamily="18" charset="0"/>
                        </a:rPr>
                        <a:t>Non Pregnant women age 15 - 49 years who</a:t>
                      </a:r>
                      <a:r>
                        <a:rPr lang="en-US" sz="1800" b="1" baseline="0" dirty="0" smtClean="0">
                          <a:solidFill>
                            <a:schemeClr val="tx1"/>
                          </a:solidFill>
                          <a:latin typeface="Times New Roman" pitchFamily="18" charset="0"/>
                          <a:cs typeface="Times New Roman" pitchFamily="18" charset="0"/>
                        </a:rPr>
                        <a:t> are anemic </a:t>
                      </a:r>
                    </a:p>
                    <a:p>
                      <a:pPr algn="ctr"/>
                      <a:r>
                        <a:rPr lang="en-US" sz="1800" b="1" baseline="0" dirty="0" smtClean="0">
                          <a:solidFill>
                            <a:schemeClr val="tx1"/>
                          </a:solidFill>
                          <a:latin typeface="Times New Roman" pitchFamily="18" charset="0"/>
                          <a:cs typeface="Times New Roman" pitchFamily="18" charset="0"/>
                        </a:rPr>
                        <a:t>(&lt; 12.0 g/dl)</a:t>
                      </a: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51.0</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54.4</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53.2</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52.8</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52.4</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52.5</a:t>
                      </a:r>
                      <a:endParaRPr lang="en-IN" sz="2400" b="1" dirty="0">
                        <a:solidFill>
                          <a:schemeClr val="tx1"/>
                        </a:solidFill>
                        <a:latin typeface="Times New Roman" pitchFamily="18" charset="0"/>
                        <a:cs typeface="Times New Roman" pitchFamily="18" charset="0"/>
                      </a:endParaRPr>
                    </a:p>
                  </a:txBody>
                  <a:tcPr>
                    <a:solidFill>
                      <a:srgbClr val="00B0F0"/>
                    </a:solidFill>
                  </a:tcPr>
                </a:tc>
              </a:tr>
              <a:tr h="1004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imes New Roman" pitchFamily="18" charset="0"/>
                          <a:cs typeface="Times New Roman" pitchFamily="18" charset="0"/>
                        </a:rPr>
                        <a:t>Pregnant women age 15 - 49 years who</a:t>
                      </a:r>
                      <a:r>
                        <a:rPr lang="en-US" sz="1800" b="1" baseline="0" dirty="0" smtClean="0">
                          <a:latin typeface="Times New Roman" pitchFamily="18" charset="0"/>
                          <a:cs typeface="Times New Roman" pitchFamily="18" charset="0"/>
                        </a:rPr>
                        <a:t> are anemic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smtClean="0">
                          <a:latin typeface="Times New Roman" pitchFamily="18" charset="0"/>
                          <a:cs typeface="Times New Roman" pitchFamily="18" charset="0"/>
                        </a:rPr>
                        <a:t>(&lt; 11.0 g/dl)</a:t>
                      </a:r>
                      <a:endParaRPr lang="en-IN" sz="1800" b="1" dirty="0">
                        <a:latin typeface="Times New Roman" pitchFamily="18" charset="0"/>
                        <a:cs typeface="Times New Roman" pitchFamily="18" charset="0"/>
                      </a:endParaRPr>
                    </a:p>
                  </a:txBody>
                  <a:tcPr/>
                </a:tc>
                <a:tc>
                  <a:txBody>
                    <a:bodyPr/>
                    <a:lstStyle/>
                    <a:p>
                      <a:pPr algn="ctr"/>
                      <a:r>
                        <a:rPr lang="en-US" sz="2400" b="1" dirty="0" smtClean="0">
                          <a:solidFill>
                            <a:schemeClr val="tx1"/>
                          </a:solidFill>
                          <a:latin typeface="Times New Roman" pitchFamily="18" charset="0"/>
                          <a:cs typeface="Times New Roman" pitchFamily="18" charset="0"/>
                        </a:rPr>
                        <a:t>45.8</a:t>
                      </a:r>
                      <a:endParaRPr lang="en-IN"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latin typeface="Times New Roman" pitchFamily="18" charset="0"/>
                          <a:cs typeface="Times New Roman" pitchFamily="18" charset="0"/>
                        </a:rPr>
                        <a:t>52.2</a:t>
                      </a:r>
                      <a:endParaRPr lang="en-IN"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latin typeface="Times New Roman" pitchFamily="18" charset="0"/>
                          <a:cs typeface="Times New Roman" pitchFamily="18" charset="0"/>
                        </a:rPr>
                        <a:t>50.4</a:t>
                      </a:r>
                      <a:endParaRPr lang="en-IN"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latin typeface="Times New Roman" pitchFamily="18" charset="0"/>
                          <a:cs typeface="Times New Roman" pitchFamily="18" charset="0"/>
                        </a:rPr>
                        <a:t>49.2</a:t>
                      </a:r>
                      <a:endParaRPr lang="en-IN"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latin typeface="Times New Roman" pitchFamily="18" charset="0"/>
                          <a:cs typeface="Times New Roman" pitchFamily="18" charset="0"/>
                        </a:rPr>
                        <a:t>51.4</a:t>
                      </a:r>
                      <a:endParaRPr lang="en-IN"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latin typeface="Times New Roman" pitchFamily="18" charset="0"/>
                          <a:cs typeface="Times New Roman" pitchFamily="18" charset="0"/>
                        </a:rPr>
                        <a:t>51.0</a:t>
                      </a:r>
                      <a:endParaRPr lang="en-IN" sz="2400" b="1" dirty="0">
                        <a:solidFill>
                          <a:schemeClr val="tx1"/>
                        </a:solidFill>
                        <a:latin typeface="Times New Roman" pitchFamily="18" charset="0"/>
                        <a:cs typeface="Times New Roman" pitchFamily="18" charset="0"/>
                      </a:endParaRPr>
                    </a:p>
                  </a:txBody>
                  <a:tcPr/>
                </a:tc>
              </a:tr>
              <a:tr h="1039107">
                <a:tc>
                  <a:txBody>
                    <a:bodyPr/>
                    <a:lstStyle/>
                    <a:p>
                      <a:pPr algn="ctr"/>
                      <a:r>
                        <a:rPr lang="en-US" sz="1800" b="1" dirty="0" smtClean="0">
                          <a:solidFill>
                            <a:schemeClr val="tx1"/>
                          </a:solidFill>
                          <a:latin typeface="Times New Roman" pitchFamily="18" charset="0"/>
                          <a:cs typeface="Times New Roman" pitchFamily="18" charset="0"/>
                        </a:rPr>
                        <a:t>All women age </a:t>
                      </a:r>
                    </a:p>
                    <a:p>
                      <a:pPr algn="ctr"/>
                      <a:r>
                        <a:rPr lang="en-US" sz="1800" b="1" dirty="0" smtClean="0">
                          <a:solidFill>
                            <a:schemeClr val="tx1"/>
                          </a:solidFill>
                          <a:latin typeface="Times New Roman" pitchFamily="18" charset="0"/>
                          <a:cs typeface="Times New Roman" pitchFamily="18" charset="0"/>
                        </a:rPr>
                        <a:t>15 - 49 years who</a:t>
                      </a:r>
                      <a:r>
                        <a:rPr lang="en-US" sz="1800" b="1" baseline="0" dirty="0" smtClean="0">
                          <a:solidFill>
                            <a:schemeClr val="tx1"/>
                          </a:solidFill>
                          <a:latin typeface="Times New Roman" pitchFamily="18" charset="0"/>
                          <a:cs typeface="Times New Roman" pitchFamily="18" charset="0"/>
                        </a:rPr>
                        <a:t> are anemic (%)</a:t>
                      </a:r>
                      <a:endParaRPr lang="en-IN" sz="18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50.8</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54.3</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53.1</a:t>
                      </a:r>
                      <a:endParaRPr lang="en-IN" sz="2400" b="1" dirty="0" smtClean="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52.7</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52.4</a:t>
                      </a:r>
                      <a:endParaRPr lang="en-IN" sz="24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US" sz="2400" b="1" dirty="0" smtClean="0">
                          <a:solidFill>
                            <a:schemeClr val="tx1"/>
                          </a:solidFill>
                          <a:latin typeface="Times New Roman" pitchFamily="18" charset="0"/>
                          <a:cs typeface="Times New Roman" pitchFamily="18" charset="0"/>
                        </a:rPr>
                        <a:t>52.4</a:t>
                      </a:r>
                      <a:endParaRPr lang="en-IN" sz="2400" b="1" dirty="0">
                        <a:solidFill>
                          <a:schemeClr val="tx1"/>
                        </a:solidFill>
                        <a:latin typeface="Times New Roman" pitchFamily="18" charset="0"/>
                        <a:cs typeface="Times New Roman" pitchFamily="18" charset="0"/>
                      </a:endParaRPr>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165100" y="1088020"/>
            <a:ext cx="11823700" cy="5632311"/>
          </a:xfrm>
          <a:prstGeom prst="rect">
            <a:avLst/>
          </a:prstGeom>
          <a:solidFill>
            <a:srgbClr val="00B0F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itchFamily="34" charset="0"/>
              <a:buChar char="•"/>
            </a:pPr>
            <a:endParaRPr lang="en-IN" sz="2000" b="1"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1"/>
          <p:cNvSpPr/>
          <p:nvPr/>
        </p:nvSpPr>
        <p:spPr>
          <a:xfrm>
            <a:off x="198120" y="151764"/>
            <a:ext cx="11803380" cy="707886"/>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bodyPr>
          <a:lstStyle/>
          <a:p>
            <a:pPr algn="ctr"/>
            <a:r>
              <a:rPr lang="en-IN" altLang="en-US" sz="4000" b="1" dirty="0" smtClean="0">
                <a:ln w="9525">
                  <a:solidFill>
                    <a:schemeClr val="bg1"/>
                  </a:solidFill>
                  <a:prstDash val="solid"/>
                </a:ln>
                <a:solidFill>
                  <a:schemeClr val="bg1"/>
                </a:solidFill>
              </a:rPr>
              <a:t>Stages of anemia for adolescent girls</a:t>
            </a:r>
            <a:endParaRPr lang="en-IN" altLang="en-US" sz="4000" b="1" cap="none" spc="0" dirty="0" smtClean="0">
              <a:ln w="9525">
                <a:solidFill>
                  <a:schemeClr val="bg1"/>
                </a:solidFill>
                <a:prstDash val="solid"/>
              </a:ln>
              <a:solidFill>
                <a:schemeClr val="bg1"/>
              </a:solidFill>
              <a:effectLst/>
            </a:endParaRPr>
          </a:p>
        </p:txBody>
      </p:sp>
      <p:graphicFrame>
        <p:nvGraphicFramePr>
          <p:cNvPr id="7" name="Diagram 6"/>
          <p:cNvGraphicFramePr/>
          <p:nvPr/>
        </p:nvGraphicFramePr>
        <p:xfrm>
          <a:off x="317500" y="1028700"/>
          <a:ext cx="11658600" cy="561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199"/>
            <a:ext cx="12192000" cy="6019801"/>
          </a:xfrm>
          <a:solidFill>
            <a:schemeClr val="tx2">
              <a:lumMod val="20000"/>
              <a:lumOff val="80000"/>
            </a:schemeClr>
          </a:solidFill>
        </p:spPr>
        <p:txBody>
          <a:bodyPr>
            <a:noAutofit/>
          </a:bodyPr>
          <a:lstStyle/>
          <a:p>
            <a:pPr marL="0" indent="0" algn="just">
              <a:buNone/>
            </a:pPr>
            <a:endParaRPr lang="en-IN" sz="2400" dirty="0" smtClean="0">
              <a:latin typeface="Times New Roman" panose="02020603050405020304" pitchFamily="18" charset="0"/>
              <a:cs typeface="Times New Roman" panose="02020603050405020304" pitchFamily="18" charset="0"/>
            </a:endParaRPr>
          </a:p>
          <a:p>
            <a:pPr marL="0" indent="0" algn="ctr">
              <a:buNone/>
            </a:pPr>
            <a:endParaRPr lang="en-IN" sz="2400" dirty="0">
              <a:solidFill>
                <a:srgbClr val="00B0F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29852"/>
            <a:ext cx="12192000" cy="923330"/>
          </a:xfrm>
          <a:prstGeom prst="rect">
            <a:avLst/>
          </a:prstGeom>
          <a:solidFill>
            <a:srgbClr val="002060"/>
          </a:solidFill>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a:r>
              <a:rPr lang="en-IN" sz="5400" dirty="0" smtClean="0">
                <a:solidFill>
                  <a:schemeClr val="bg1"/>
                </a:solidFill>
                <a:latin typeface="Times New Roman" panose="02020603050405020304" pitchFamily="18" charset="0"/>
                <a:cs typeface="Times New Roman" panose="02020603050405020304" pitchFamily="18" charset="0"/>
              </a:rPr>
              <a:t>Etiology of Iron Deficiency </a:t>
            </a:r>
            <a:r>
              <a:rPr lang="en-IN" sz="5400" dirty="0" err="1" smtClean="0">
                <a:solidFill>
                  <a:schemeClr val="bg1"/>
                </a:solidFill>
                <a:latin typeface="Times New Roman" panose="02020603050405020304" pitchFamily="18" charset="0"/>
                <a:cs typeface="Times New Roman" panose="02020603050405020304" pitchFamily="18" charset="0"/>
              </a:rPr>
              <a:t>Anemia</a:t>
            </a:r>
            <a:endParaRPr lang="en-IN" sz="5400" dirty="0">
              <a:solidFill>
                <a:schemeClr val="bg1"/>
              </a:solidFill>
              <a:latin typeface="Times New Roman" panose="02020603050405020304" pitchFamily="18" charset="0"/>
              <a:cs typeface="Times New Roman" panose="02020603050405020304" pitchFamily="18" charset="0"/>
            </a:endParaRPr>
          </a:p>
        </p:txBody>
      </p:sp>
      <p:sp>
        <p:nvSpPr>
          <p:cNvPr id="4" name="Diamond 3"/>
          <p:cNvSpPr/>
          <p:nvPr/>
        </p:nvSpPr>
        <p:spPr>
          <a:xfrm>
            <a:off x="1600200" y="914400"/>
            <a:ext cx="3334361" cy="1771486"/>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anose="02020603050405020304" pitchFamily="18" charset="0"/>
                <a:cs typeface="Times New Roman" panose="02020603050405020304" pitchFamily="18" charset="0"/>
              </a:rPr>
              <a:t>Inadequate ingestion</a:t>
            </a: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6" name="Diamond 5"/>
          <p:cNvSpPr/>
          <p:nvPr/>
        </p:nvSpPr>
        <p:spPr>
          <a:xfrm>
            <a:off x="0" y="2514600"/>
            <a:ext cx="3267995" cy="2316126"/>
          </a:xfrm>
          <a:prstGeom prst="diamon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anose="02020603050405020304" pitchFamily="18" charset="0"/>
                <a:cs typeface="Times New Roman" panose="02020603050405020304" pitchFamily="18" charset="0"/>
              </a:rPr>
              <a:t>Defects in release from stores</a:t>
            </a: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7" name="Diamond 6"/>
          <p:cNvSpPr/>
          <p:nvPr/>
        </p:nvSpPr>
        <p:spPr>
          <a:xfrm>
            <a:off x="1066800" y="4750995"/>
            <a:ext cx="4191000" cy="2107005"/>
          </a:xfrm>
          <a:prstGeom prst="diamon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anose="02020603050405020304" pitchFamily="18" charset="0"/>
                <a:cs typeface="Times New Roman" panose="02020603050405020304" pitchFamily="18" charset="0"/>
              </a:rPr>
              <a:t>Increased blood loss or excretion</a:t>
            </a: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8" name="Diamond 7"/>
          <p:cNvSpPr/>
          <p:nvPr/>
        </p:nvSpPr>
        <p:spPr>
          <a:xfrm>
            <a:off x="6781800" y="838200"/>
            <a:ext cx="3318388" cy="1878892"/>
          </a:xfrm>
          <a:prstGeom prst="diamon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anose="02020603050405020304" pitchFamily="18" charset="0"/>
                <a:cs typeface="Times New Roman" panose="02020603050405020304" pitchFamily="18" charset="0"/>
              </a:rPr>
              <a:t>Inadequate absorption</a:t>
            </a: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9" name="Diamond 8"/>
          <p:cNvSpPr/>
          <p:nvPr/>
        </p:nvSpPr>
        <p:spPr>
          <a:xfrm>
            <a:off x="8458200" y="2590800"/>
            <a:ext cx="3733800" cy="2057400"/>
          </a:xfrm>
          <a:prstGeom prst="diamon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anose="02020603050405020304" pitchFamily="18" charset="0"/>
                <a:cs typeface="Times New Roman" panose="02020603050405020304" pitchFamily="18" charset="0"/>
              </a:rPr>
              <a:t>Inadequate utilization</a:t>
            </a: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10" name="Diamond 9"/>
          <p:cNvSpPr/>
          <p:nvPr/>
        </p:nvSpPr>
        <p:spPr>
          <a:xfrm>
            <a:off x="6248400" y="4653347"/>
            <a:ext cx="4038599" cy="2204653"/>
          </a:xfrm>
          <a:prstGeom prst="diamond">
            <a:avLst/>
          </a:prstGeom>
          <a:solidFill>
            <a:srgbClr val="F472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Times New Roman" panose="02020603050405020304" pitchFamily="18" charset="0"/>
                <a:cs typeface="Times New Roman" panose="02020603050405020304" pitchFamily="18" charset="0"/>
              </a:rPr>
              <a:t>Increased requirement</a:t>
            </a:r>
            <a:endParaRPr lang="en-IN" sz="2400" b="1" dirty="0">
              <a:solidFill>
                <a:schemeClr val="tx1"/>
              </a:solidFill>
              <a:latin typeface="Times New Roman" panose="02020603050405020304" pitchFamily="18" charset="0"/>
              <a:cs typeface="Times New Roman" panose="02020603050405020304" pitchFamily="18" charset="0"/>
            </a:endParaRPr>
          </a:p>
        </p:txBody>
      </p:sp>
      <p:sp>
        <p:nvSpPr>
          <p:cNvPr id="12" name="Hexagon 11"/>
          <p:cNvSpPr/>
          <p:nvPr/>
        </p:nvSpPr>
        <p:spPr>
          <a:xfrm>
            <a:off x="4267200" y="2438400"/>
            <a:ext cx="3048000" cy="2515757"/>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tx1"/>
                </a:solidFill>
                <a:latin typeface="Times New Roman" panose="02020603050405020304" pitchFamily="18" charset="0"/>
                <a:cs typeface="Times New Roman" panose="02020603050405020304" pitchFamily="18" charset="0"/>
              </a:rPr>
              <a:t>Iron deficiency</a:t>
            </a:r>
            <a:endParaRPr lang="en-IN" sz="2800" b="1" dirty="0">
              <a:solidFill>
                <a:schemeClr val="tx1"/>
              </a:solidFill>
              <a:latin typeface="Times New Roman" panose="02020603050405020304" pitchFamily="18" charset="0"/>
              <a:cs typeface="Times New Roman" panose="02020603050405020304" pitchFamily="18" charset="0"/>
            </a:endParaRPr>
          </a:p>
        </p:txBody>
      </p:sp>
      <p:sp>
        <p:nvSpPr>
          <p:cNvPr id="13" name="Right Arrow 12"/>
          <p:cNvSpPr/>
          <p:nvPr/>
        </p:nvSpPr>
        <p:spPr>
          <a:xfrm rot="3434580">
            <a:off x="3930109" y="2434137"/>
            <a:ext cx="553500" cy="4064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4" name="Right Arrow 13"/>
          <p:cNvSpPr/>
          <p:nvPr/>
        </p:nvSpPr>
        <p:spPr>
          <a:xfrm>
            <a:off x="3376337" y="3474413"/>
            <a:ext cx="609600" cy="4117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pic>
        <p:nvPicPr>
          <p:cNvPr id="17" name="Picture 16"/>
          <p:cNvPicPr>
            <a:picLocks noChangeAspect="1"/>
          </p:cNvPicPr>
          <p:nvPr/>
        </p:nvPicPr>
        <p:blipFill>
          <a:blip r:embed="rId2" cstate="print"/>
          <a:stretch>
            <a:fillRect/>
          </a:stretch>
        </p:blipFill>
        <p:spPr>
          <a:xfrm rot="7142237">
            <a:off x="7673057" y="3338118"/>
            <a:ext cx="481626" cy="579170"/>
          </a:xfrm>
          <a:prstGeom prst="rect">
            <a:avLst/>
          </a:prstGeom>
        </p:spPr>
      </p:pic>
      <p:pic>
        <p:nvPicPr>
          <p:cNvPr id="18" name="Picture 17"/>
          <p:cNvPicPr>
            <a:picLocks noChangeAspect="1"/>
          </p:cNvPicPr>
          <p:nvPr/>
        </p:nvPicPr>
        <p:blipFill>
          <a:blip r:embed="rId2" cstate="print"/>
          <a:stretch>
            <a:fillRect/>
          </a:stretch>
        </p:blipFill>
        <p:spPr>
          <a:xfrm rot="4002754">
            <a:off x="7054583" y="2332094"/>
            <a:ext cx="481626" cy="579170"/>
          </a:xfrm>
          <a:prstGeom prst="rect">
            <a:avLst/>
          </a:prstGeom>
        </p:spPr>
      </p:pic>
      <p:pic>
        <p:nvPicPr>
          <p:cNvPr id="19" name="Picture 18"/>
          <p:cNvPicPr>
            <a:picLocks noChangeAspect="1"/>
          </p:cNvPicPr>
          <p:nvPr/>
        </p:nvPicPr>
        <p:blipFill>
          <a:blip r:embed="rId2" cstate="print"/>
          <a:stretch>
            <a:fillRect/>
          </a:stretch>
        </p:blipFill>
        <p:spPr>
          <a:xfrm rot="9363999">
            <a:off x="6945412" y="4476431"/>
            <a:ext cx="481626" cy="579170"/>
          </a:xfrm>
          <a:prstGeom prst="rect">
            <a:avLst/>
          </a:prstGeom>
        </p:spPr>
      </p:pic>
      <p:pic>
        <p:nvPicPr>
          <p:cNvPr id="20" name="Picture 19"/>
          <p:cNvPicPr>
            <a:picLocks noChangeAspect="1"/>
          </p:cNvPicPr>
          <p:nvPr/>
        </p:nvPicPr>
        <p:blipFill>
          <a:blip r:embed="rId2" cstate="print"/>
          <a:stretch>
            <a:fillRect/>
          </a:stretch>
        </p:blipFill>
        <p:spPr>
          <a:xfrm rot="15613823">
            <a:off x="4087943" y="4611710"/>
            <a:ext cx="568558" cy="579170"/>
          </a:xfrm>
          <a:prstGeom prst="rect">
            <a:avLst/>
          </a:prstGeom>
        </p:spPr>
      </p:pic>
    </p:spTree>
    <p:extLst>
      <p:ext uri="{BB962C8B-B14F-4D97-AF65-F5344CB8AC3E}">
        <p14:creationId xmlns="" xmlns:p14="http://schemas.microsoft.com/office/powerpoint/2010/main" val="151191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190500" y="165100"/>
            <a:ext cx="11823700" cy="646331"/>
          </a:xfrm>
          <a:prstGeom prst="rect">
            <a:avLst/>
          </a:prstGeom>
          <a:solidFill>
            <a:schemeClr val="accent4">
              <a:lumMod val="50000"/>
            </a:schemeClr>
          </a:solidFill>
          <a:ln>
            <a:noFill/>
          </a:ln>
        </p:spPr>
        <p:txBody>
          <a:bodyPr wrap="square" rtlCol="0" anchor="t">
            <a:spAutoFit/>
          </a:bodyPr>
          <a:lstStyle/>
          <a:p>
            <a:pPr algn="ctr"/>
            <a:r>
              <a:rPr lang="en-IN" sz="3600" b="1" dirty="0" smtClean="0">
                <a:solidFill>
                  <a:schemeClr val="bg1"/>
                </a:solidFill>
                <a:latin typeface="Times New Roman" pitchFamily="18" charset="0"/>
                <a:cs typeface="Times New Roman" pitchFamily="18" charset="0"/>
              </a:rPr>
              <a:t>Dietary factors that enhance and inhibit Iron Absorption</a:t>
            </a:r>
            <a:endParaRPr lang="en-IN" sz="3600" b="1" dirty="0">
              <a:solidFill>
                <a:schemeClr val="bg1"/>
              </a:solidFill>
              <a:latin typeface="Times New Roman" pitchFamily="18" charset="0"/>
              <a:cs typeface="Times New Roman" pitchFamily="18" charset="0"/>
            </a:endParaRPr>
          </a:p>
        </p:txBody>
      </p:sp>
      <p:sp>
        <p:nvSpPr>
          <p:cNvPr id="12" name="Rectangles 4"/>
          <p:cNvSpPr/>
          <p:nvPr/>
        </p:nvSpPr>
        <p:spPr>
          <a:xfrm>
            <a:off x="203201" y="939801"/>
            <a:ext cx="11772899" cy="5632311"/>
          </a:xfrm>
          <a:prstGeom prst="rect">
            <a:avLst/>
          </a:prstGeom>
          <a:solidFill>
            <a:srgbClr val="FFC000"/>
          </a:solidFill>
          <a:ln>
            <a:noFill/>
          </a:ln>
        </p:spPr>
        <p:txBody>
          <a:bodyPr wrap="square" rtlCol="0" anchor="t">
            <a:spAutoFit/>
          </a:bodyPr>
          <a:lstStyle/>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a:p>
            <a:pPr algn="just"/>
            <a:endParaRPr lang="en-IN" sz="2000" dirty="0" smtClean="0"/>
          </a:p>
        </p:txBody>
      </p:sp>
      <p:graphicFrame>
        <p:nvGraphicFramePr>
          <p:cNvPr id="6" name="Table 5"/>
          <p:cNvGraphicFramePr>
            <a:graphicFrameLocks noGrp="1"/>
          </p:cNvGraphicFramePr>
          <p:nvPr/>
        </p:nvGraphicFramePr>
        <p:xfrm>
          <a:off x="203200" y="990600"/>
          <a:ext cx="11772900" cy="5715000"/>
        </p:xfrm>
        <a:graphic>
          <a:graphicData uri="http://schemas.openxmlformats.org/drawingml/2006/table">
            <a:tbl>
              <a:tblPr firstRow="1" bandRow="1">
                <a:tableStyleId>{5C22544A-7EE6-4342-B048-85BDC9FD1C3A}</a:tableStyleId>
              </a:tblPr>
              <a:tblGrid>
                <a:gridCol w="4579130"/>
                <a:gridCol w="7193770"/>
              </a:tblGrid>
              <a:tr h="714375">
                <a:tc>
                  <a:txBody>
                    <a:bodyPr/>
                    <a:lstStyle/>
                    <a:p>
                      <a:pPr algn="ctr"/>
                      <a:r>
                        <a:rPr lang="en-IN" sz="2800" dirty="0" smtClean="0">
                          <a:solidFill>
                            <a:srgbClr val="FF0000"/>
                          </a:solidFill>
                          <a:latin typeface="Times New Roman" pitchFamily="18" charset="0"/>
                          <a:cs typeface="Times New Roman" pitchFamily="18" charset="0"/>
                        </a:rPr>
                        <a:t>Enhancing factors</a:t>
                      </a:r>
                      <a:endParaRPr lang="en-IN" sz="2800" dirty="0">
                        <a:solidFill>
                          <a:srgbClr val="FF0000"/>
                        </a:solidFill>
                        <a:latin typeface="Times New Roman" pitchFamily="18" charset="0"/>
                        <a:cs typeface="Times New Roman" pitchFamily="18" charset="0"/>
                      </a:endParaRPr>
                    </a:p>
                  </a:txBody>
                  <a:tcPr>
                    <a:solidFill>
                      <a:srgbClr val="00B0F0"/>
                    </a:solidFill>
                  </a:tcPr>
                </a:tc>
                <a:tc>
                  <a:txBody>
                    <a:bodyPr/>
                    <a:lstStyle/>
                    <a:p>
                      <a:pPr algn="ctr"/>
                      <a:r>
                        <a:rPr lang="en-IN" sz="2800" dirty="0" smtClean="0">
                          <a:solidFill>
                            <a:srgbClr val="FF0000"/>
                          </a:solidFill>
                          <a:latin typeface="Times New Roman" pitchFamily="18" charset="0"/>
                          <a:cs typeface="Times New Roman" pitchFamily="18" charset="0"/>
                        </a:rPr>
                        <a:t>Inhibiting Factors </a:t>
                      </a:r>
                      <a:endParaRPr lang="en-IN" sz="2800" dirty="0">
                        <a:solidFill>
                          <a:srgbClr val="FF0000"/>
                        </a:solidFill>
                        <a:latin typeface="Times New Roman" pitchFamily="18" charset="0"/>
                        <a:cs typeface="Times New Roman" pitchFamily="18" charset="0"/>
                      </a:endParaRPr>
                    </a:p>
                  </a:txBody>
                  <a:tcPr>
                    <a:solidFill>
                      <a:srgbClr val="00B0F0"/>
                    </a:solidFill>
                  </a:tcPr>
                </a:tc>
              </a:tr>
              <a:tr h="714375">
                <a:tc>
                  <a:txBody>
                    <a:bodyPr/>
                    <a:lstStyle/>
                    <a:p>
                      <a:pPr algn="ctr"/>
                      <a:r>
                        <a:rPr lang="en-IN" sz="2800" b="1" dirty="0" smtClean="0">
                          <a:solidFill>
                            <a:schemeClr val="tx1"/>
                          </a:solidFill>
                          <a:latin typeface="Times New Roman" pitchFamily="18" charset="0"/>
                          <a:cs typeface="Times New Roman" pitchFamily="18" charset="0"/>
                        </a:rPr>
                        <a:t>Ascorbic acid</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c>
                  <a:txBody>
                    <a:bodyPr/>
                    <a:lstStyle/>
                    <a:p>
                      <a:pPr algn="ctr"/>
                      <a:r>
                        <a:rPr lang="en-IN" sz="2800" b="1" dirty="0" smtClean="0">
                          <a:solidFill>
                            <a:schemeClr val="tx1"/>
                          </a:solidFill>
                          <a:latin typeface="Times New Roman" pitchFamily="18" charset="0"/>
                          <a:cs typeface="Times New Roman" pitchFamily="18" charset="0"/>
                        </a:rPr>
                        <a:t>Tea, coffee,</a:t>
                      </a:r>
                      <a:r>
                        <a:rPr lang="en-IN" sz="2800" b="1" baseline="0" dirty="0" smtClean="0">
                          <a:solidFill>
                            <a:schemeClr val="tx1"/>
                          </a:solidFill>
                          <a:latin typeface="Times New Roman" pitchFamily="18" charset="0"/>
                          <a:cs typeface="Times New Roman" pitchFamily="18" charset="0"/>
                        </a:rPr>
                        <a:t> cocoa (Iron binding compound)</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r>
              <a:tr h="714375">
                <a:tc>
                  <a:txBody>
                    <a:bodyPr/>
                    <a:lstStyle/>
                    <a:p>
                      <a:pPr algn="ctr"/>
                      <a:r>
                        <a:rPr lang="en-IN" sz="2800" b="1" dirty="0" smtClean="0">
                          <a:solidFill>
                            <a:schemeClr val="tx1"/>
                          </a:solidFill>
                          <a:latin typeface="Times New Roman" pitchFamily="18" charset="0"/>
                          <a:cs typeface="Times New Roman" pitchFamily="18" charset="0"/>
                        </a:rPr>
                        <a:t>Citric acid</a:t>
                      </a:r>
                      <a:endParaRPr lang="en-IN" sz="2800" b="1" dirty="0">
                        <a:solidFill>
                          <a:schemeClr val="tx1"/>
                        </a:solidFill>
                        <a:latin typeface="Times New Roman" pitchFamily="18" charset="0"/>
                        <a:cs typeface="Times New Roman" pitchFamily="18" charset="0"/>
                      </a:endParaRPr>
                    </a:p>
                  </a:txBody>
                  <a:tcPr>
                    <a:solidFill>
                      <a:srgbClr val="00B0F0"/>
                    </a:solidFill>
                  </a:tcPr>
                </a:tc>
                <a:tc>
                  <a:txBody>
                    <a:bodyPr/>
                    <a:lstStyle/>
                    <a:p>
                      <a:pPr algn="ctr"/>
                      <a:r>
                        <a:rPr lang="en-IN" sz="2800" b="1" dirty="0" err="1" smtClean="0">
                          <a:solidFill>
                            <a:schemeClr val="tx1"/>
                          </a:solidFill>
                          <a:latin typeface="Times New Roman" pitchFamily="18" charset="0"/>
                          <a:cs typeface="Times New Roman" pitchFamily="18" charset="0"/>
                        </a:rPr>
                        <a:t>Phytates</a:t>
                      </a:r>
                      <a:endParaRPr lang="en-IN" sz="2800" b="1" dirty="0">
                        <a:solidFill>
                          <a:schemeClr val="tx1"/>
                        </a:solidFill>
                        <a:latin typeface="Times New Roman" pitchFamily="18" charset="0"/>
                        <a:cs typeface="Times New Roman" pitchFamily="18" charset="0"/>
                      </a:endParaRPr>
                    </a:p>
                  </a:txBody>
                  <a:tcPr>
                    <a:solidFill>
                      <a:srgbClr val="00B0F0"/>
                    </a:solidFill>
                  </a:tcPr>
                </a:tc>
              </a:tr>
              <a:tr h="714375">
                <a:tc>
                  <a:txBody>
                    <a:bodyPr/>
                    <a:lstStyle/>
                    <a:p>
                      <a:pPr algn="ctr"/>
                      <a:r>
                        <a:rPr lang="en-IN" sz="2800" b="1" dirty="0" smtClean="0">
                          <a:latin typeface="Times New Roman" pitchFamily="18" charset="0"/>
                          <a:cs typeface="Times New Roman" pitchFamily="18" charset="0"/>
                        </a:rPr>
                        <a:t>Some fruits </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c>
                  <a:txBody>
                    <a:bodyPr/>
                    <a:lstStyle/>
                    <a:p>
                      <a:pPr algn="ctr"/>
                      <a:r>
                        <a:rPr lang="en-IN" sz="2800" b="1" dirty="0" smtClean="0">
                          <a:solidFill>
                            <a:schemeClr val="tx1"/>
                          </a:solidFill>
                          <a:latin typeface="Times New Roman" pitchFamily="18" charset="0"/>
                          <a:cs typeface="Times New Roman" pitchFamily="18" charset="0"/>
                        </a:rPr>
                        <a:t>Carbonated beverages</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r>
              <a:tr h="714375">
                <a:tc>
                  <a:txBody>
                    <a:bodyPr/>
                    <a:lstStyle/>
                    <a:p>
                      <a:pPr algn="ctr"/>
                      <a:r>
                        <a:rPr lang="en-IN" sz="2800" b="1" dirty="0" smtClean="0">
                          <a:latin typeface="Times New Roman" pitchFamily="18" charset="0"/>
                          <a:cs typeface="Times New Roman" pitchFamily="18" charset="0"/>
                        </a:rPr>
                        <a:t>Some vegetables</a:t>
                      </a:r>
                      <a:endParaRPr lang="en-IN" sz="2800" b="1" dirty="0">
                        <a:latin typeface="Times New Roman" pitchFamily="18" charset="0"/>
                        <a:cs typeface="Times New Roman" pitchFamily="18" charset="0"/>
                      </a:endParaRPr>
                    </a:p>
                  </a:txBody>
                  <a:tcP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b="1" dirty="0" smtClean="0">
                          <a:latin typeface="Times New Roman" pitchFamily="18" charset="0"/>
                          <a:cs typeface="Times New Roman" pitchFamily="18" charset="0"/>
                        </a:rPr>
                        <a:t>Calcium</a:t>
                      </a:r>
                    </a:p>
                  </a:txBody>
                  <a:tcPr>
                    <a:solidFill>
                      <a:srgbClr val="00B0F0"/>
                    </a:solidFill>
                  </a:tcPr>
                </a:tc>
              </a:tr>
              <a:tr h="714375">
                <a:tc>
                  <a:txBody>
                    <a:bodyPr/>
                    <a:lstStyle/>
                    <a:p>
                      <a:pPr algn="ctr"/>
                      <a:r>
                        <a:rPr lang="en-IN" sz="2800" b="1" dirty="0" smtClean="0">
                          <a:solidFill>
                            <a:schemeClr val="tx1"/>
                          </a:solidFill>
                          <a:latin typeface="Times New Roman" pitchFamily="18" charset="0"/>
                          <a:cs typeface="Times New Roman" pitchFamily="18" charset="0"/>
                        </a:rPr>
                        <a:t>Meat, Fish and poultry</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c>
                  <a:txBody>
                    <a:bodyPr/>
                    <a:lstStyle/>
                    <a:p>
                      <a:pPr algn="ctr"/>
                      <a:r>
                        <a:rPr lang="en-IN" sz="2800" b="1" dirty="0" smtClean="0">
                          <a:solidFill>
                            <a:schemeClr val="tx1"/>
                          </a:solidFill>
                          <a:latin typeface="Times New Roman" pitchFamily="18" charset="0"/>
                          <a:cs typeface="Times New Roman" pitchFamily="18" charset="0"/>
                        </a:rPr>
                        <a:t>Fibres</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r>
              <a:tr h="714375">
                <a:tc>
                  <a:txBody>
                    <a:bodyPr/>
                    <a:lstStyle/>
                    <a:p>
                      <a:pPr algn="ctr"/>
                      <a:r>
                        <a:rPr lang="en-IN" sz="2800" b="1" dirty="0" smtClean="0">
                          <a:latin typeface="Times New Roman" pitchFamily="18" charset="0"/>
                          <a:cs typeface="Times New Roman" pitchFamily="18" charset="0"/>
                        </a:rPr>
                        <a:t>Sprouts</a:t>
                      </a:r>
                      <a:endParaRPr lang="en-IN" sz="2800" b="1" dirty="0">
                        <a:latin typeface="Times New Roman" pitchFamily="18" charset="0"/>
                        <a:cs typeface="Times New Roman" pitchFamily="18" charset="0"/>
                      </a:endParaRPr>
                    </a:p>
                  </a:txBody>
                  <a:tcPr>
                    <a:solidFill>
                      <a:srgbClr val="00B0F0"/>
                    </a:solidFill>
                  </a:tcPr>
                </a:tc>
                <a:tc>
                  <a:txBody>
                    <a:bodyPr/>
                    <a:lstStyle/>
                    <a:p>
                      <a:pPr algn="ctr"/>
                      <a:r>
                        <a:rPr lang="en-IN" sz="2800" b="1" dirty="0" smtClean="0">
                          <a:latin typeface="Times New Roman" pitchFamily="18" charset="0"/>
                          <a:cs typeface="Times New Roman" pitchFamily="18" charset="0"/>
                        </a:rPr>
                        <a:t>High dose of minerals</a:t>
                      </a:r>
                      <a:endParaRPr lang="en-IN" sz="2800" b="1" dirty="0">
                        <a:latin typeface="Times New Roman" pitchFamily="18" charset="0"/>
                        <a:cs typeface="Times New Roman" pitchFamily="18" charset="0"/>
                      </a:endParaRPr>
                    </a:p>
                  </a:txBody>
                  <a:tcPr>
                    <a:solidFill>
                      <a:srgbClr val="00B0F0"/>
                    </a:solidFill>
                  </a:tcPr>
                </a:tc>
              </a:tr>
              <a:tr h="714375">
                <a:tc>
                  <a:txBody>
                    <a:bodyPr/>
                    <a:lstStyle/>
                    <a:p>
                      <a:pPr algn="ctr"/>
                      <a:r>
                        <a:rPr lang="en-IN" sz="2800" b="1" dirty="0" smtClean="0">
                          <a:solidFill>
                            <a:schemeClr val="tx1"/>
                          </a:solidFill>
                          <a:latin typeface="Times New Roman" pitchFamily="18" charset="0"/>
                          <a:cs typeface="Times New Roman" pitchFamily="18" charset="0"/>
                        </a:rPr>
                        <a:t>Fermented foods</a:t>
                      </a:r>
                      <a:endParaRPr lang="en-IN" sz="2800" b="1" dirty="0">
                        <a:solidFill>
                          <a:schemeClr val="tx1"/>
                        </a:solidFill>
                        <a:latin typeface="Times New Roman" pitchFamily="18" charset="0"/>
                        <a:cs typeface="Times New Roman" pitchFamily="18" charset="0"/>
                      </a:endParaRPr>
                    </a:p>
                  </a:txBody>
                  <a:tcPr>
                    <a:solidFill>
                      <a:schemeClr val="bg2">
                        <a:lumMod val="90000"/>
                      </a:schemeClr>
                    </a:solidFill>
                  </a:tcPr>
                </a:tc>
                <a:tc>
                  <a:txBody>
                    <a:bodyPr/>
                    <a:lstStyle/>
                    <a:p>
                      <a:pPr algn="ctr"/>
                      <a:r>
                        <a:rPr lang="en-IN" sz="2800" b="1" dirty="0" smtClean="0">
                          <a:solidFill>
                            <a:schemeClr val="tx1"/>
                          </a:solidFill>
                          <a:latin typeface="Times New Roman" pitchFamily="18" charset="0"/>
                          <a:cs typeface="Times New Roman" pitchFamily="18" charset="0"/>
                        </a:rPr>
                        <a:t>Soy protein</a:t>
                      </a:r>
                    </a:p>
                  </a:txBody>
                  <a:tcP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FED72E-5A32-45E9-BF18-405883DF63C3}"/>
              </a:ext>
            </a:extLst>
          </p:cNvPr>
          <p:cNvSpPr>
            <a:spLocks noGrp="1"/>
          </p:cNvSpPr>
          <p:nvPr>
            <p:ph idx="1"/>
          </p:nvPr>
        </p:nvSpPr>
        <p:spPr>
          <a:xfrm>
            <a:off x="254000" y="838201"/>
            <a:ext cx="11734800" cy="5841999"/>
          </a:xfrm>
          <a:solidFill>
            <a:schemeClr val="accent1">
              <a:lumMod val="20000"/>
              <a:lumOff val="80000"/>
            </a:schemeClr>
          </a:solidFill>
          <a:ln>
            <a:solidFill>
              <a:schemeClr val="tx1"/>
            </a:solidFill>
          </a:ln>
          <a:effectLst>
            <a:glow rad="101600">
              <a:schemeClr val="accent5">
                <a:satMod val="175000"/>
                <a:alpha val="40000"/>
              </a:schemeClr>
            </a:glow>
          </a:effectLst>
        </p:spPr>
        <p:txBody>
          <a:bodyPr>
            <a:normAutofit/>
          </a:bodyPr>
          <a:lstStyle/>
          <a:p>
            <a:pPr algn="just">
              <a:lnSpc>
                <a:spcPct val="170000"/>
              </a:lnSpc>
              <a:buNone/>
            </a:pPr>
            <a:r>
              <a:rPr lang="en-IN" sz="1800" dirty="0" smtClean="0"/>
              <a:t>   </a:t>
            </a:r>
            <a:r>
              <a:rPr lang="en-IN" sz="2000" dirty="0" smtClean="0"/>
              <a:t>The concept of food synergy focuses on how distinct food components interact with one another to produce an effect that is greater than the sum of their separate effects. So, it is an illustration of understanding the positive or negative inter-relationships between nutrients, their absorption, and bio-availability in human body. It considered as the functioning model that elevates the nutritive value of individual food items and control micronutrient deficiency among vulnerable populations. The exclusive purpose of food synergy is the interaction between nutrients present in various foods rather than particular food component and how they affect nutrient absorption and bioavailability in our bodies. According to Jacobs et al (2011), food synergy can be defined as additive or more than additive influences of dietary patterns, foods, and food constituents on health.   </a:t>
            </a:r>
            <a:r>
              <a:rPr lang="en-US" sz="2000" b="1" dirty="0">
                <a:solidFill>
                  <a:schemeClr val="accent3">
                    <a:lumMod val="50000"/>
                  </a:schemeClr>
                </a:solidFill>
                <a:effectLst/>
                <a:latin typeface="Times New Roman" pitchFamily="18" charset="0"/>
                <a:ea typeface="Calibri" panose="020F0502020204030204" pitchFamily="34" charset="0"/>
                <a:cs typeface="Times New Roman" pitchFamily="18" charset="0"/>
              </a:rPr>
              <a:t> </a:t>
            </a:r>
            <a:endParaRPr lang="en-IN" sz="2000" dirty="0">
              <a:solidFill>
                <a:schemeClr val="accent3">
                  <a:lumMod val="50000"/>
                </a:schemeClr>
              </a:solidFill>
              <a:effectLst/>
              <a:latin typeface="Times New Roman" pitchFamily="18" charset="0"/>
              <a:ea typeface="Calibri" panose="020F0502020204030204" pitchFamily="34" charset="0"/>
              <a:cs typeface="Times New Roman" pitchFamily="18" charset="0"/>
            </a:endParaRPr>
          </a:p>
          <a:p>
            <a:pPr marL="0" indent="0">
              <a:buNone/>
            </a:pPr>
            <a:endParaRPr lang="en-IN" dirty="0"/>
          </a:p>
        </p:txBody>
      </p:sp>
      <p:sp>
        <p:nvSpPr>
          <p:cNvPr id="4" name="Slide Number Placeholder 3">
            <a:extLst>
              <a:ext uri="{FF2B5EF4-FFF2-40B4-BE49-F238E27FC236}">
                <a16:creationId xmlns="" xmlns:a16="http://schemas.microsoft.com/office/drawing/2014/main" id="{B3AB0B0B-1DE9-46F4-A1C5-2B976AC82DF1}"/>
              </a:ext>
            </a:extLst>
          </p:cNvPr>
          <p:cNvSpPr>
            <a:spLocks noGrp="1"/>
          </p:cNvSpPr>
          <p:nvPr>
            <p:ph type="sldNum" sz="quarter" idx="12"/>
          </p:nvPr>
        </p:nvSpPr>
        <p:spPr/>
        <p:txBody>
          <a:bodyPr/>
          <a:lstStyle/>
          <a:p>
            <a:fld id="{D3618E7D-0196-4DD6-B42A-12E9AEF6D197}" type="slidenum">
              <a:rPr lang="en-IN" smtClean="0"/>
              <a:pPr/>
              <a:t>9</a:t>
            </a:fld>
            <a:endParaRPr lang="en-IN"/>
          </a:p>
        </p:txBody>
      </p:sp>
      <p:sp>
        <p:nvSpPr>
          <p:cNvPr id="2" name="Title 1">
            <a:extLst>
              <a:ext uri="{FF2B5EF4-FFF2-40B4-BE49-F238E27FC236}">
                <a16:creationId xmlns="" xmlns:a16="http://schemas.microsoft.com/office/drawing/2014/main" id="{9D8E0B49-E5A4-4DFF-B8F3-6644BEFF6F8E}"/>
              </a:ext>
            </a:extLst>
          </p:cNvPr>
          <p:cNvSpPr>
            <a:spLocks noGrp="1"/>
          </p:cNvSpPr>
          <p:nvPr>
            <p:ph type="title"/>
          </p:nvPr>
        </p:nvSpPr>
        <p:spPr>
          <a:xfrm>
            <a:off x="444500" y="165100"/>
            <a:ext cx="11328400" cy="494814"/>
          </a:xfrm>
          <a:solidFill>
            <a:srgbClr val="002060"/>
          </a:solidFill>
          <a:ln>
            <a:solidFill>
              <a:schemeClr val="tx1"/>
            </a:solidFill>
          </a:ln>
          <a:effectLst>
            <a:glow rad="101600">
              <a:schemeClr val="accent5">
                <a:satMod val="175000"/>
                <a:alpha val="40000"/>
              </a:schemeClr>
            </a:glow>
          </a:effectLst>
        </p:spPr>
        <p:txBody>
          <a:bodyPr>
            <a:normAutofit fontScale="90000"/>
          </a:bodyPr>
          <a:lstStyle/>
          <a:p>
            <a:pPr algn="ctr"/>
            <a:r>
              <a:rPr lang="en-IN" sz="4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 Synergy</a:t>
            </a:r>
            <a:endParaRPr lang="en-IN"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4669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1114</TotalTime>
  <Words>1522</Words>
  <Application>Microsoft Office PowerPoint</Application>
  <PresentationFormat>Custom</PresentationFormat>
  <Paragraphs>238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The 2nd International Electronic Conference on Foods -  “Future Foods and Food Technologies for a Sustainable World” 15 - 30 Oct 2021 </vt:lpstr>
      <vt:lpstr>Presentation Title…</vt:lpstr>
      <vt:lpstr>Abstract</vt:lpstr>
      <vt:lpstr>Slide 4</vt:lpstr>
      <vt:lpstr>Slide 5</vt:lpstr>
      <vt:lpstr>Slide 6</vt:lpstr>
      <vt:lpstr>Slide 7</vt:lpstr>
      <vt:lpstr>Slide 8</vt:lpstr>
      <vt:lpstr>Food Synergy</vt:lpstr>
      <vt:lpstr>Benefits of synergistic combination of vitamins and minerals</vt:lpstr>
      <vt:lpstr>Slide 11</vt:lpstr>
      <vt:lpstr>Slide 12</vt:lpstr>
      <vt:lpstr>Preparation of Iron and vitamin C Rich Product </vt:lpstr>
      <vt:lpstr>Iron and Vitamin C synergy</vt:lpstr>
      <vt:lpstr>Conclusion </vt:lpstr>
      <vt:lpstr>References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ashmita singh</dc:creator>
  <cp:lastModifiedBy>iocl</cp:lastModifiedBy>
  <cp:revision>110</cp:revision>
  <dcterms:created xsi:type="dcterms:W3CDTF">2021-09-07T11:52:31Z</dcterms:created>
  <dcterms:modified xsi:type="dcterms:W3CDTF">2021-09-15T15:31:04Z</dcterms:modified>
</cp:coreProperties>
</file>