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19799300" cy="11879263"/>
  <p:notesSz cx="9144000" cy="6858000"/>
  <p:defaultTextStyle>
    <a:defPPr>
      <a:defRPr lang="it-IT"/>
    </a:defPPr>
    <a:lvl1pPr marL="0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1pPr>
    <a:lvl2pPr marL="321823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2pPr>
    <a:lvl3pPr marL="643646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3pPr>
    <a:lvl4pPr marL="965469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4pPr>
    <a:lvl5pPr marL="1287292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5pPr>
    <a:lvl6pPr marL="1609115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6pPr>
    <a:lvl7pPr marL="1930938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7pPr>
    <a:lvl8pPr marL="2252762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8pPr>
    <a:lvl9pPr marL="2574585" algn="l" defTabSz="643646" rtl="0" eaLnBrk="1" latinLnBrk="0" hangingPunct="1">
      <a:defRPr sz="126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3" autoAdjust="0"/>
    <p:restoredTop sz="94660"/>
  </p:normalViewPr>
  <p:slideViewPr>
    <p:cSldViewPr snapToGrid="0">
      <p:cViewPr varScale="1">
        <p:scale>
          <a:sx n="51" d="100"/>
          <a:sy n="51" d="100"/>
        </p:scale>
        <p:origin x="1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4913" y="1944130"/>
            <a:ext cx="14849475" cy="4135743"/>
          </a:xfrm>
        </p:spPr>
        <p:txBody>
          <a:bodyPr anchor="b"/>
          <a:lstStyle>
            <a:lvl1pPr algn="ctr">
              <a:defRPr sz="9744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4913" y="6239364"/>
            <a:ext cx="14849475" cy="2868071"/>
          </a:xfrm>
        </p:spPr>
        <p:txBody>
          <a:bodyPr/>
          <a:lstStyle>
            <a:lvl1pPr marL="0" indent="0" algn="ctr">
              <a:buNone/>
              <a:defRPr sz="3898"/>
            </a:lvl1pPr>
            <a:lvl2pPr marL="742493" indent="0" algn="ctr">
              <a:buNone/>
              <a:defRPr sz="3248"/>
            </a:lvl2pPr>
            <a:lvl3pPr marL="1484986" indent="0" algn="ctr">
              <a:buNone/>
              <a:defRPr sz="2923"/>
            </a:lvl3pPr>
            <a:lvl4pPr marL="2227478" indent="0" algn="ctr">
              <a:buNone/>
              <a:defRPr sz="2598"/>
            </a:lvl4pPr>
            <a:lvl5pPr marL="2969971" indent="0" algn="ctr">
              <a:buNone/>
              <a:defRPr sz="2598"/>
            </a:lvl5pPr>
            <a:lvl6pPr marL="3712464" indent="0" algn="ctr">
              <a:buNone/>
              <a:defRPr sz="2598"/>
            </a:lvl6pPr>
            <a:lvl7pPr marL="4454957" indent="0" algn="ctr">
              <a:buNone/>
              <a:defRPr sz="2598"/>
            </a:lvl7pPr>
            <a:lvl8pPr marL="5197450" indent="0" algn="ctr">
              <a:buNone/>
              <a:defRPr sz="2598"/>
            </a:lvl8pPr>
            <a:lvl9pPr marL="5939942" indent="0" algn="ctr">
              <a:buNone/>
              <a:defRPr sz="2598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9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66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68874" y="632461"/>
            <a:ext cx="4269224" cy="10067126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61202" y="632461"/>
            <a:ext cx="12560181" cy="10067126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19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03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890" y="2961568"/>
            <a:ext cx="17076896" cy="4941443"/>
          </a:xfrm>
        </p:spPr>
        <p:txBody>
          <a:bodyPr anchor="b"/>
          <a:lstStyle>
            <a:lvl1pPr>
              <a:defRPr sz="9744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890" y="7949758"/>
            <a:ext cx="17076896" cy="2598588"/>
          </a:xfrm>
        </p:spPr>
        <p:txBody>
          <a:bodyPr/>
          <a:lstStyle>
            <a:lvl1pPr marL="0" indent="0">
              <a:buNone/>
              <a:defRPr sz="3898">
                <a:solidFill>
                  <a:schemeClr val="tx1">
                    <a:tint val="75000"/>
                  </a:schemeClr>
                </a:solidFill>
              </a:defRPr>
            </a:lvl1pPr>
            <a:lvl2pPr marL="742493" indent="0">
              <a:buNone/>
              <a:defRPr sz="3248">
                <a:solidFill>
                  <a:schemeClr val="tx1">
                    <a:tint val="75000"/>
                  </a:schemeClr>
                </a:solidFill>
              </a:defRPr>
            </a:lvl2pPr>
            <a:lvl3pPr marL="1484986" indent="0">
              <a:buNone/>
              <a:defRPr sz="2923">
                <a:solidFill>
                  <a:schemeClr val="tx1">
                    <a:tint val="75000"/>
                  </a:schemeClr>
                </a:solidFill>
              </a:defRPr>
            </a:lvl3pPr>
            <a:lvl4pPr marL="2227478" indent="0">
              <a:buNone/>
              <a:defRPr sz="2598">
                <a:solidFill>
                  <a:schemeClr val="tx1">
                    <a:tint val="75000"/>
                  </a:schemeClr>
                </a:solidFill>
              </a:defRPr>
            </a:lvl4pPr>
            <a:lvl5pPr marL="2969971" indent="0">
              <a:buNone/>
              <a:defRPr sz="2598">
                <a:solidFill>
                  <a:schemeClr val="tx1">
                    <a:tint val="75000"/>
                  </a:schemeClr>
                </a:solidFill>
              </a:defRPr>
            </a:lvl5pPr>
            <a:lvl6pPr marL="3712464" indent="0">
              <a:buNone/>
              <a:defRPr sz="2598">
                <a:solidFill>
                  <a:schemeClr val="tx1">
                    <a:tint val="75000"/>
                  </a:schemeClr>
                </a:solidFill>
              </a:defRPr>
            </a:lvl6pPr>
            <a:lvl7pPr marL="4454957" indent="0">
              <a:buNone/>
              <a:defRPr sz="2598">
                <a:solidFill>
                  <a:schemeClr val="tx1">
                    <a:tint val="75000"/>
                  </a:schemeClr>
                </a:solidFill>
              </a:defRPr>
            </a:lvl7pPr>
            <a:lvl8pPr marL="5197450" indent="0">
              <a:buNone/>
              <a:defRPr sz="2598">
                <a:solidFill>
                  <a:schemeClr val="tx1">
                    <a:tint val="75000"/>
                  </a:schemeClr>
                </a:solidFill>
              </a:defRPr>
            </a:lvl8pPr>
            <a:lvl9pPr marL="5939942" indent="0">
              <a:buNone/>
              <a:defRPr sz="2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84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1202" y="3162304"/>
            <a:ext cx="8414703" cy="753728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23395" y="3162304"/>
            <a:ext cx="8414703" cy="753728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67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781" y="632462"/>
            <a:ext cx="17076896" cy="229610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3782" y="2912070"/>
            <a:ext cx="8376031" cy="1427161"/>
          </a:xfrm>
        </p:spPr>
        <p:txBody>
          <a:bodyPr anchor="b"/>
          <a:lstStyle>
            <a:lvl1pPr marL="0" indent="0">
              <a:buNone/>
              <a:defRPr sz="3898" b="1"/>
            </a:lvl1pPr>
            <a:lvl2pPr marL="742493" indent="0">
              <a:buNone/>
              <a:defRPr sz="3248" b="1"/>
            </a:lvl2pPr>
            <a:lvl3pPr marL="1484986" indent="0">
              <a:buNone/>
              <a:defRPr sz="2923" b="1"/>
            </a:lvl3pPr>
            <a:lvl4pPr marL="2227478" indent="0">
              <a:buNone/>
              <a:defRPr sz="2598" b="1"/>
            </a:lvl4pPr>
            <a:lvl5pPr marL="2969971" indent="0">
              <a:buNone/>
              <a:defRPr sz="2598" b="1"/>
            </a:lvl5pPr>
            <a:lvl6pPr marL="3712464" indent="0">
              <a:buNone/>
              <a:defRPr sz="2598" b="1"/>
            </a:lvl6pPr>
            <a:lvl7pPr marL="4454957" indent="0">
              <a:buNone/>
              <a:defRPr sz="2598" b="1"/>
            </a:lvl7pPr>
            <a:lvl8pPr marL="5197450" indent="0">
              <a:buNone/>
              <a:defRPr sz="2598" b="1"/>
            </a:lvl8pPr>
            <a:lvl9pPr marL="5939942" indent="0">
              <a:buNone/>
              <a:defRPr sz="2598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3782" y="4339231"/>
            <a:ext cx="8376031" cy="638235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3396" y="2912070"/>
            <a:ext cx="8417281" cy="1427161"/>
          </a:xfrm>
        </p:spPr>
        <p:txBody>
          <a:bodyPr anchor="b"/>
          <a:lstStyle>
            <a:lvl1pPr marL="0" indent="0">
              <a:buNone/>
              <a:defRPr sz="3898" b="1"/>
            </a:lvl1pPr>
            <a:lvl2pPr marL="742493" indent="0">
              <a:buNone/>
              <a:defRPr sz="3248" b="1"/>
            </a:lvl2pPr>
            <a:lvl3pPr marL="1484986" indent="0">
              <a:buNone/>
              <a:defRPr sz="2923" b="1"/>
            </a:lvl3pPr>
            <a:lvl4pPr marL="2227478" indent="0">
              <a:buNone/>
              <a:defRPr sz="2598" b="1"/>
            </a:lvl4pPr>
            <a:lvl5pPr marL="2969971" indent="0">
              <a:buNone/>
              <a:defRPr sz="2598" b="1"/>
            </a:lvl5pPr>
            <a:lvl6pPr marL="3712464" indent="0">
              <a:buNone/>
              <a:defRPr sz="2598" b="1"/>
            </a:lvl6pPr>
            <a:lvl7pPr marL="4454957" indent="0">
              <a:buNone/>
              <a:defRPr sz="2598" b="1"/>
            </a:lvl7pPr>
            <a:lvl8pPr marL="5197450" indent="0">
              <a:buNone/>
              <a:defRPr sz="2598" b="1"/>
            </a:lvl8pPr>
            <a:lvl9pPr marL="5939942" indent="0">
              <a:buNone/>
              <a:defRPr sz="2598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023396" y="4339231"/>
            <a:ext cx="8417281" cy="638235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78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90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25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782" y="791951"/>
            <a:ext cx="6385789" cy="2771828"/>
          </a:xfrm>
        </p:spPr>
        <p:txBody>
          <a:bodyPr anchor="b"/>
          <a:lstStyle>
            <a:lvl1pPr>
              <a:defRPr sz="5197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7281" y="1710395"/>
            <a:ext cx="10023396" cy="8441976"/>
          </a:xfrm>
        </p:spPr>
        <p:txBody>
          <a:bodyPr/>
          <a:lstStyle>
            <a:lvl1pPr>
              <a:defRPr sz="5197"/>
            </a:lvl1pPr>
            <a:lvl2pPr>
              <a:defRPr sz="4547"/>
            </a:lvl2pPr>
            <a:lvl3pPr>
              <a:defRPr sz="3898"/>
            </a:lvl3pPr>
            <a:lvl4pPr>
              <a:defRPr sz="3248"/>
            </a:lvl4pPr>
            <a:lvl5pPr>
              <a:defRPr sz="3248"/>
            </a:lvl5pPr>
            <a:lvl6pPr>
              <a:defRPr sz="3248"/>
            </a:lvl6pPr>
            <a:lvl7pPr>
              <a:defRPr sz="3248"/>
            </a:lvl7pPr>
            <a:lvl8pPr>
              <a:defRPr sz="3248"/>
            </a:lvl8pPr>
            <a:lvl9pPr>
              <a:defRPr sz="3248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3782" y="3563779"/>
            <a:ext cx="6385789" cy="6602341"/>
          </a:xfrm>
        </p:spPr>
        <p:txBody>
          <a:bodyPr/>
          <a:lstStyle>
            <a:lvl1pPr marL="0" indent="0">
              <a:buNone/>
              <a:defRPr sz="2598"/>
            </a:lvl1pPr>
            <a:lvl2pPr marL="742493" indent="0">
              <a:buNone/>
              <a:defRPr sz="2274"/>
            </a:lvl2pPr>
            <a:lvl3pPr marL="1484986" indent="0">
              <a:buNone/>
              <a:defRPr sz="1949"/>
            </a:lvl3pPr>
            <a:lvl4pPr marL="2227478" indent="0">
              <a:buNone/>
              <a:defRPr sz="1624"/>
            </a:lvl4pPr>
            <a:lvl5pPr marL="2969971" indent="0">
              <a:buNone/>
              <a:defRPr sz="1624"/>
            </a:lvl5pPr>
            <a:lvl6pPr marL="3712464" indent="0">
              <a:buNone/>
              <a:defRPr sz="1624"/>
            </a:lvl6pPr>
            <a:lvl7pPr marL="4454957" indent="0">
              <a:buNone/>
              <a:defRPr sz="1624"/>
            </a:lvl7pPr>
            <a:lvl8pPr marL="5197450" indent="0">
              <a:buNone/>
              <a:defRPr sz="1624"/>
            </a:lvl8pPr>
            <a:lvl9pPr marL="5939942" indent="0">
              <a:buNone/>
              <a:defRPr sz="1624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61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782" y="791951"/>
            <a:ext cx="6385789" cy="2771828"/>
          </a:xfrm>
        </p:spPr>
        <p:txBody>
          <a:bodyPr anchor="b"/>
          <a:lstStyle>
            <a:lvl1pPr>
              <a:defRPr sz="5197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17281" y="1710395"/>
            <a:ext cx="10023396" cy="8441976"/>
          </a:xfrm>
        </p:spPr>
        <p:txBody>
          <a:bodyPr anchor="t"/>
          <a:lstStyle>
            <a:lvl1pPr marL="0" indent="0">
              <a:buNone/>
              <a:defRPr sz="5197"/>
            </a:lvl1pPr>
            <a:lvl2pPr marL="742493" indent="0">
              <a:buNone/>
              <a:defRPr sz="4547"/>
            </a:lvl2pPr>
            <a:lvl3pPr marL="1484986" indent="0">
              <a:buNone/>
              <a:defRPr sz="3898"/>
            </a:lvl3pPr>
            <a:lvl4pPr marL="2227478" indent="0">
              <a:buNone/>
              <a:defRPr sz="3248"/>
            </a:lvl4pPr>
            <a:lvl5pPr marL="2969971" indent="0">
              <a:buNone/>
              <a:defRPr sz="3248"/>
            </a:lvl5pPr>
            <a:lvl6pPr marL="3712464" indent="0">
              <a:buNone/>
              <a:defRPr sz="3248"/>
            </a:lvl6pPr>
            <a:lvl7pPr marL="4454957" indent="0">
              <a:buNone/>
              <a:defRPr sz="3248"/>
            </a:lvl7pPr>
            <a:lvl8pPr marL="5197450" indent="0">
              <a:buNone/>
              <a:defRPr sz="3248"/>
            </a:lvl8pPr>
            <a:lvl9pPr marL="5939942" indent="0">
              <a:buNone/>
              <a:defRPr sz="3248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3782" y="3563779"/>
            <a:ext cx="6385789" cy="6602341"/>
          </a:xfrm>
        </p:spPr>
        <p:txBody>
          <a:bodyPr/>
          <a:lstStyle>
            <a:lvl1pPr marL="0" indent="0">
              <a:buNone/>
              <a:defRPr sz="2598"/>
            </a:lvl1pPr>
            <a:lvl2pPr marL="742493" indent="0">
              <a:buNone/>
              <a:defRPr sz="2274"/>
            </a:lvl2pPr>
            <a:lvl3pPr marL="1484986" indent="0">
              <a:buNone/>
              <a:defRPr sz="1949"/>
            </a:lvl3pPr>
            <a:lvl4pPr marL="2227478" indent="0">
              <a:buNone/>
              <a:defRPr sz="1624"/>
            </a:lvl4pPr>
            <a:lvl5pPr marL="2969971" indent="0">
              <a:buNone/>
              <a:defRPr sz="1624"/>
            </a:lvl5pPr>
            <a:lvl6pPr marL="3712464" indent="0">
              <a:buNone/>
              <a:defRPr sz="1624"/>
            </a:lvl6pPr>
            <a:lvl7pPr marL="4454957" indent="0">
              <a:buNone/>
              <a:defRPr sz="1624"/>
            </a:lvl7pPr>
            <a:lvl8pPr marL="5197450" indent="0">
              <a:buNone/>
              <a:defRPr sz="1624"/>
            </a:lvl8pPr>
            <a:lvl9pPr marL="5939942" indent="0">
              <a:buNone/>
              <a:defRPr sz="1624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74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1202" y="632462"/>
            <a:ext cx="17076896" cy="2296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1202" y="3162304"/>
            <a:ext cx="17076896" cy="753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61202" y="11010318"/>
            <a:ext cx="4454843" cy="632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80842-CAD1-48FB-BA88-5178474777EB}" type="datetimeFigureOut">
              <a:rPr lang="it-IT" smtClean="0"/>
              <a:t>15/09/2021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58518" y="11010318"/>
            <a:ext cx="6682264" cy="632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83255" y="11010318"/>
            <a:ext cx="4454843" cy="632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72312-7A42-424D-8166-5E8C89180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2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484986" rtl="0" eaLnBrk="1" latinLnBrk="0" hangingPunct="1">
        <a:lnSpc>
          <a:spcPct val="90000"/>
        </a:lnSpc>
        <a:spcBef>
          <a:spcPct val="0"/>
        </a:spcBef>
        <a:buNone/>
        <a:defRPr sz="71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246" indent="-371246" algn="l" defTabSz="1484986" rtl="0" eaLnBrk="1" latinLnBrk="0" hangingPunct="1">
        <a:lnSpc>
          <a:spcPct val="90000"/>
        </a:lnSpc>
        <a:spcBef>
          <a:spcPts val="1624"/>
        </a:spcBef>
        <a:buFont typeface="Arial" panose="020B0604020202020204" pitchFamily="34" charset="0"/>
        <a:buChar char="•"/>
        <a:defRPr sz="4547" kern="1200">
          <a:solidFill>
            <a:schemeClr val="tx1"/>
          </a:solidFill>
          <a:latin typeface="+mn-lt"/>
          <a:ea typeface="+mn-ea"/>
          <a:cs typeface="+mn-cs"/>
        </a:defRPr>
      </a:lvl1pPr>
      <a:lvl2pPr marL="1113739" indent="-371246" algn="l" defTabSz="148498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3898" kern="1200">
          <a:solidFill>
            <a:schemeClr val="tx1"/>
          </a:solidFill>
          <a:latin typeface="+mn-lt"/>
          <a:ea typeface="+mn-ea"/>
          <a:cs typeface="+mn-cs"/>
        </a:defRPr>
      </a:lvl2pPr>
      <a:lvl3pPr marL="1856232" indent="-371246" algn="l" defTabSz="148498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3248" kern="1200">
          <a:solidFill>
            <a:schemeClr val="tx1"/>
          </a:solidFill>
          <a:latin typeface="+mn-lt"/>
          <a:ea typeface="+mn-ea"/>
          <a:cs typeface="+mn-cs"/>
        </a:defRPr>
      </a:lvl3pPr>
      <a:lvl4pPr marL="2598725" indent="-371246" algn="l" defTabSz="148498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4pPr>
      <a:lvl5pPr marL="3341218" indent="-371246" algn="l" defTabSz="148498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5pPr>
      <a:lvl6pPr marL="4083710" indent="-371246" algn="l" defTabSz="148498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6pPr>
      <a:lvl7pPr marL="4826203" indent="-371246" algn="l" defTabSz="148498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7pPr>
      <a:lvl8pPr marL="5568696" indent="-371246" algn="l" defTabSz="148498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8pPr>
      <a:lvl9pPr marL="6311189" indent="-371246" algn="l" defTabSz="1484986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1pPr>
      <a:lvl2pPr marL="742493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3pPr>
      <a:lvl4pPr marL="2227478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4pPr>
      <a:lvl5pPr marL="2969971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5pPr>
      <a:lvl6pPr marL="3712464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6pPr>
      <a:lvl7pPr marL="4454957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7pPr>
      <a:lvl8pPr marL="5197450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8pPr>
      <a:lvl9pPr marL="5939942" algn="l" defTabSz="1484986" rtl="0" eaLnBrk="1" latinLnBrk="0" hangingPunct="1">
        <a:defRPr sz="29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emf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hyperlink" Target="http://www/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0934" y="182536"/>
            <a:ext cx="19075396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lbertus MT Lt" pitchFamily="2" charset="0"/>
              </a:rPr>
              <a:t>Non-targeted </a:t>
            </a:r>
            <a:r>
              <a:rPr lang="en-US" sz="2800" b="1" dirty="0" err="1" smtClean="0">
                <a:solidFill>
                  <a:srgbClr val="C00000"/>
                </a:solidFill>
                <a:latin typeface="Albertus MT Lt" pitchFamily="2" charset="0"/>
              </a:rPr>
              <a:t>metabolomic</a:t>
            </a:r>
            <a:r>
              <a:rPr lang="en-US" sz="2800" b="1" dirty="0" smtClean="0">
                <a:solidFill>
                  <a:srgbClr val="C00000"/>
                </a:solidFill>
                <a:latin typeface="Albertus MT Lt" pitchFamily="2" charset="0"/>
              </a:rPr>
              <a:t> approach as a tool to evaluate the chemical and volatile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lbertus MT Lt" pitchFamily="2" charset="0"/>
              </a:rPr>
              <a:t>profile of sparkling wines fermented with autochthonous yeast strains</a:t>
            </a:r>
          </a:p>
          <a:p>
            <a:pPr algn="ctr"/>
            <a:endParaRPr lang="en-US" sz="1000" b="1" dirty="0" smtClean="0">
              <a:solidFill>
                <a:srgbClr val="C00000"/>
              </a:solidFill>
              <a:latin typeface="Albertus MT Lt" pitchFamily="2" charset="0"/>
            </a:endParaRPr>
          </a:p>
          <a:p>
            <a:pPr algn="ctr"/>
            <a:r>
              <a:rPr lang="it-IT" sz="14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it-IT" sz="14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Rizzuti</a:t>
            </a:r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Tufariello</a:t>
            </a:r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V. Gallo, P. Mastrorilli, L. Palombi, B. </a:t>
            </a:r>
            <a:r>
              <a:rPr lang="it-IT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Musio</a:t>
            </a:r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V. </a:t>
            </a:r>
            <a:r>
              <a:rPr lang="it-IT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Capozzi</a:t>
            </a:r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F. Grieco</a:t>
            </a:r>
            <a:endParaRPr lang="it-IT" sz="3200" b="1" dirty="0">
              <a:solidFill>
                <a:srgbClr val="C00000"/>
              </a:solidFill>
              <a:latin typeface="Albertus MT Lt" pitchFamily="2" charset="0"/>
            </a:endParaRPr>
          </a:p>
        </p:txBody>
      </p:sp>
      <p:pic>
        <p:nvPicPr>
          <p:cNvPr id="5" name="Immagin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500" y="278475"/>
            <a:ext cx="1834297" cy="8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42" y="419523"/>
            <a:ext cx="1957202" cy="849460"/>
          </a:xfrm>
          <a:prstGeom prst="rect">
            <a:avLst/>
          </a:prstGeom>
        </p:spPr>
      </p:pic>
      <p:cxnSp>
        <p:nvCxnSpPr>
          <p:cNvPr id="9" name="Connettore diritto 8"/>
          <p:cNvCxnSpPr/>
          <p:nvPr/>
        </p:nvCxnSpPr>
        <p:spPr>
          <a:xfrm flipV="1">
            <a:off x="5469969" y="5953125"/>
            <a:ext cx="13155851" cy="103744"/>
          </a:xfrm>
          <a:prstGeom prst="line">
            <a:avLst/>
          </a:prstGeom>
          <a:ln w="381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H="1" flipV="1">
            <a:off x="143522" y="5395727"/>
            <a:ext cx="5469169" cy="22616"/>
          </a:xfrm>
          <a:prstGeom prst="line">
            <a:avLst/>
          </a:prstGeom>
          <a:ln w="381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5551486" y="1968926"/>
            <a:ext cx="6805" cy="4114186"/>
          </a:xfrm>
          <a:prstGeom prst="line">
            <a:avLst/>
          </a:prstGeom>
          <a:ln w="381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6"/>
          <p:cNvSpPr txBox="1"/>
          <p:nvPr/>
        </p:nvSpPr>
        <p:spPr>
          <a:xfrm>
            <a:off x="141082" y="1700211"/>
            <a:ext cx="5177030" cy="318933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R="115570" algn="ctr">
              <a:lnSpc>
                <a:spcPct val="100000"/>
              </a:lnSpc>
              <a:spcBef>
                <a:spcPts val="815"/>
              </a:spcBef>
            </a:pPr>
            <a:r>
              <a:rPr sz="2400" b="1" spc="-10" dirty="0" smtClean="0">
                <a:solidFill>
                  <a:srgbClr val="C00000"/>
                </a:solidFill>
                <a:latin typeface="Tahoma"/>
                <a:cs typeface="Tahoma"/>
              </a:rPr>
              <a:t>Aim</a:t>
            </a:r>
            <a:endParaRPr lang="it-IT" sz="2400" b="1" spc="-10" dirty="0" smtClean="0">
              <a:solidFill>
                <a:srgbClr val="C00000"/>
              </a:solidFill>
              <a:latin typeface="Tahoma"/>
              <a:cs typeface="Tahoma"/>
            </a:endParaRPr>
          </a:p>
          <a:p>
            <a:pPr marR="115570" algn="ctr">
              <a:lnSpc>
                <a:spcPct val="100000"/>
              </a:lnSpc>
              <a:spcBef>
                <a:spcPts val="815"/>
              </a:spcBef>
            </a:pPr>
            <a:endParaRPr sz="2000" dirty="0">
              <a:solidFill>
                <a:srgbClr val="C00000"/>
              </a:solidFill>
              <a:latin typeface="Tahoma"/>
              <a:cs typeface="Tahoma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sz="1400" b="1" i="1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Champenoise</a:t>
            </a:r>
            <a:r>
              <a:rPr lang="en-GB" sz="1400" b="1" i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 is based on “in bottle” </a:t>
            </a:r>
            <a:r>
              <a:rPr lang="en-GB" sz="14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refermentation</a:t>
            </a: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usually driven by few commercial strains belonging to the </a:t>
            </a:r>
            <a:r>
              <a:rPr lang="en-GB" sz="1400" b="1" i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 cerevisiae </a:t>
            </a: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species. In this study, the impact of selected </a:t>
            </a:r>
            <a:r>
              <a:rPr lang="en-GB" sz="14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autochthonous yeast strains </a:t>
            </a: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chemical profile of sparkling wines (SW) has been evaluated through non-targeted </a:t>
            </a:r>
            <a:r>
              <a:rPr lang="en-GB" sz="14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metabolomic</a:t>
            </a: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approach based on </a:t>
            </a:r>
            <a:r>
              <a:rPr lang="en-GB" sz="14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HPLC-HRMS</a:t>
            </a: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GB" sz="14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GC-MS </a:t>
            </a: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techniques. The HPLC-HRMS/GC-MS </a:t>
            </a:r>
            <a:r>
              <a:rPr lang="en-GB" sz="14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 analysis</a:t>
            </a:r>
            <a:r>
              <a:rPr lang="en-GB" sz="14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was permitted to draw a map that constitutes a useful tool to monitor the different patterns of aroma  release operated by the indigenous strains.</a:t>
            </a:r>
            <a:endParaRPr lang="it-IT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6"/>
          <p:cNvSpPr txBox="1"/>
          <p:nvPr/>
        </p:nvSpPr>
        <p:spPr>
          <a:xfrm>
            <a:off x="5395806" y="1667846"/>
            <a:ext cx="2844456" cy="473848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R="115570" algn="ctr">
              <a:lnSpc>
                <a:spcPct val="100000"/>
              </a:lnSpc>
              <a:spcBef>
                <a:spcPts val="815"/>
              </a:spcBef>
            </a:pPr>
            <a:r>
              <a:rPr lang="it-IT" sz="2400" b="1" spc="-10" dirty="0" err="1" smtClean="0">
                <a:solidFill>
                  <a:srgbClr val="C00000"/>
                </a:solidFill>
                <a:latin typeface="Tahoma"/>
                <a:cs typeface="Tahoma"/>
              </a:rPr>
              <a:t>Methods</a:t>
            </a:r>
            <a:endParaRPr sz="2400" dirty="0">
              <a:solidFill>
                <a:srgbClr val="C00000"/>
              </a:solidFill>
              <a:latin typeface="Tahoma"/>
              <a:cs typeface="Tahoma"/>
            </a:endParaRPr>
          </a:p>
        </p:txBody>
      </p:sp>
      <p:pic>
        <p:nvPicPr>
          <p:cNvPr id="18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4749" y="2255799"/>
            <a:ext cx="1693744" cy="98841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9" name="CasellaDiTesto 18"/>
          <p:cNvSpPr txBox="1"/>
          <p:nvPr/>
        </p:nvSpPr>
        <p:spPr>
          <a:xfrm>
            <a:off x="5664544" y="3399469"/>
            <a:ext cx="2151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autochthonous </a:t>
            </a:r>
            <a:r>
              <a:rPr lang="en-US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 cerevisiae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strains employed were previously selected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1]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 deposited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ITEM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Culture Collection of the CNR-ISPA (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www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.ispacnr.it/ </a:t>
            </a:r>
            <a:r>
              <a:rPr lang="en-US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collezioni-microbiche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The commercial  </a:t>
            </a:r>
            <a:r>
              <a:rPr lang="it-IT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t-IT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it-IT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cerevisiae</a:t>
            </a:r>
            <a:r>
              <a:rPr lang="it-IT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DV10 (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Lallemand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USA) was used as control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70155" y="3088948"/>
            <a:ext cx="545971" cy="543425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8422379" y="2192614"/>
            <a:ext cx="2470411" cy="1217025"/>
            <a:chOff x="6735826" y="6893207"/>
            <a:chExt cx="2470411" cy="1217025"/>
          </a:xfrm>
        </p:grpSpPr>
        <p:pic>
          <p:nvPicPr>
            <p:cNvPr id="26" name="Picture 5" descr="P_20170316_11423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826" y="7190290"/>
              <a:ext cx="1039021" cy="594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P_20170316_12325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558" y="6893208"/>
              <a:ext cx="672984" cy="1217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0" descr="P_20170316_143609"/>
            <p:cNvPicPr>
              <a:picLocks noChangeAspect="1" noChangeArrowheads="1"/>
            </p:cNvPicPr>
            <p:nvPr/>
          </p:nvPicPr>
          <p:blipFill>
            <a:blip r:embed="rId9" cstate="print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253" y="6893207"/>
              <a:ext cx="672984" cy="1217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CasellaDiTesto 32"/>
          <p:cNvSpPr txBox="1"/>
          <p:nvPr/>
        </p:nvSpPr>
        <p:spPr>
          <a:xfrm>
            <a:off x="8582199" y="3449681"/>
            <a:ext cx="234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of sparkling wine was made using the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traditional </a:t>
            </a:r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 </a:t>
            </a:r>
            <a:r>
              <a:rPr lang="it-IT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[2].</a:t>
            </a: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04839" y="3079423"/>
            <a:ext cx="545971" cy="543425"/>
          </a:xfrm>
          <a:prstGeom prst="rect">
            <a:avLst/>
          </a:prstGeom>
        </p:spPr>
      </p:pic>
      <p:sp>
        <p:nvSpPr>
          <p:cNvPr id="35" name="object 4"/>
          <p:cNvSpPr txBox="1"/>
          <p:nvPr/>
        </p:nvSpPr>
        <p:spPr>
          <a:xfrm>
            <a:off x="11577436" y="1641913"/>
            <a:ext cx="7348135" cy="327013"/>
          </a:xfrm>
          <a:prstGeom prst="rect">
            <a:avLst/>
          </a:prstGeom>
          <a:ln w="14184">
            <a:solidFill>
              <a:srgbClr val="9D2F7B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R="115570" indent="-135890" algn="ctr">
              <a:spcBef>
                <a:spcPts val="815"/>
              </a:spcBef>
            </a:pPr>
            <a:r>
              <a:rPr sz="2000" b="1" spc="-10" dirty="0">
                <a:solidFill>
                  <a:srgbClr val="00B050"/>
                </a:solidFill>
                <a:latin typeface="Tahoma"/>
                <a:cs typeface="Tahoma"/>
              </a:rPr>
              <a:t>Chemical  analyses</a:t>
            </a: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10"/>
          <a:srcRect l="5847" t="27220" r="2941" b="16573"/>
          <a:stretch/>
        </p:blipFill>
        <p:spPr>
          <a:xfrm>
            <a:off x="11689942" y="2063927"/>
            <a:ext cx="1676196" cy="106826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" name="CasellaDiTesto 37"/>
          <p:cNvSpPr txBox="1"/>
          <p:nvPr/>
        </p:nvSpPr>
        <p:spPr>
          <a:xfrm>
            <a:off x="11514548" y="3182767"/>
            <a:ext cx="2020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WineScan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Flex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used to determine the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 chemical parameters of SW</a:t>
            </a: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AutoShape 2" descr="GC/MSD, 5977B GC/MS instrument, GC mass spec | Agil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42" name="Gruppo 41"/>
          <p:cNvGrpSpPr/>
          <p:nvPr/>
        </p:nvGrpSpPr>
        <p:grpSpPr>
          <a:xfrm>
            <a:off x="13703601" y="1976694"/>
            <a:ext cx="2815067" cy="1352914"/>
            <a:chOff x="12496251" y="7088353"/>
            <a:chExt cx="2911389" cy="1352914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11"/>
            <a:srcRect l="70457" t="50459"/>
            <a:stretch/>
          </p:blipFill>
          <p:spPr>
            <a:xfrm>
              <a:off x="13899628" y="7088353"/>
              <a:ext cx="1508012" cy="1202207"/>
            </a:xfrm>
            <a:prstGeom prst="rect">
              <a:avLst/>
            </a:prstGeom>
          </p:spPr>
        </p:pic>
        <p:pic>
          <p:nvPicPr>
            <p:cNvPr id="41" name="Immagine 40"/>
            <p:cNvPicPr>
              <a:picLocks noChangeAspect="1"/>
            </p:cNvPicPr>
            <p:nvPr/>
          </p:nvPicPr>
          <p:blipFill rotWithShape="1">
            <a:blip r:embed="rId11"/>
            <a:srcRect r="67414" b="41023"/>
            <a:stretch/>
          </p:blipFill>
          <p:spPr>
            <a:xfrm>
              <a:off x="12496251" y="7149197"/>
              <a:ext cx="1507616" cy="1292070"/>
            </a:xfrm>
            <a:prstGeom prst="rect">
              <a:avLst/>
            </a:prstGeom>
          </p:spPr>
        </p:pic>
      </p:grpSp>
      <p:sp>
        <p:nvSpPr>
          <p:cNvPr id="44" name="CasellaDiTesto 43"/>
          <p:cNvSpPr txBox="1"/>
          <p:nvPr/>
        </p:nvSpPr>
        <p:spPr>
          <a:xfrm>
            <a:off x="13703601" y="3247513"/>
            <a:ext cx="281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volatile profile was analyzed using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SPME-GC/MS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[3].</a:t>
            </a: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16859" y="2045735"/>
            <a:ext cx="1414508" cy="108645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6" name="CasellaDiTesto 45"/>
          <p:cNvSpPr txBox="1"/>
          <p:nvPr/>
        </p:nvSpPr>
        <p:spPr>
          <a:xfrm>
            <a:off x="16498900" y="3221327"/>
            <a:ext cx="325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HPLC/High Resolution Mass Spectrometry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[4],</a:t>
            </a: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bject 4"/>
          <p:cNvSpPr txBox="1"/>
          <p:nvPr/>
        </p:nvSpPr>
        <p:spPr>
          <a:xfrm>
            <a:off x="11746766" y="4001466"/>
            <a:ext cx="7599563" cy="327013"/>
          </a:xfrm>
          <a:prstGeom prst="rect">
            <a:avLst/>
          </a:prstGeom>
          <a:ln w="14184">
            <a:solidFill>
              <a:srgbClr val="9D2F7B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R="115570" indent="-135890" algn="ctr">
              <a:spcBef>
                <a:spcPts val="815"/>
              </a:spcBef>
            </a:pPr>
            <a:r>
              <a:rPr lang="it-IT" sz="2000" b="1" spc="-10" dirty="0">
                <a:solidFill>
                  <a:srgbClr val="00B050"/>
                </a:solidFill>
                <a:latin typeface="Tahoma"/>
                <a:cs typeface="Tahoma"/>
              </a:rPr>
              <a:t>Statisti</a:t>
            </a:r>
            <a:r>
              <a:rPr sz="2000" b="1" spc="-10" dirty="0" err="1">
                <a:solidFill>
                  <a:srgbClr val="00B050"/>
                </a:solidFill>
                <a:latin typeface="Tahoma"/>
                <a:cs typeface="Tahoma"/>
              </a:rPr>
              <a:t>cal</a:t>
            </a:r>
            <a:r>
              <a:rPr sz="2000" b="1" spc="-10" dirty="0">
                <a:solidFill>
                  <a:srgbClr val="00B050"/>
                </a:solidFill>
                <a:latin typeface="Tahoma"/>
                <a:cs typeface="Tahoma"/>
              </a:rPr>
              <a:t>  analyses</a:t>
            </a:r>
          </a:p>
        </p:txBody>
      </p:sp>
      <p:pic>
        <p:nvPicPr>
          <p:cNvPr id="49" name="Immagine 48"/>
          <p:cNvPicPr>
            <a:picLocks noChangeAspect="1"/>
          </p:cNvPicPr>
          <p:nvPr/>
        </p:nvPicPr>
        <p:blipFill rotWithShape="1">
          <a:blip r:embed="rId13"/>
          <a:srcRect l="38531" t="-1" b="62152"/>
          <a:stretch/>
        </p:blipFill>
        <p:spPr>
          <a:xfrm>
            <a:off x="14266393" y="4413217"/>
            <a:ext cx="3466960" cy="1358691"/>
          </a:xfrm>
          <a:prstGeom prst="rect">
            <a:avLst/>
          </a:prstGeom>
        </p:spPr>
      </p:pic>
      <p:grpSp>
        <p:nvGrpSpPr>
          <p:cNvPr id="52" name="Gruppo 51"/>
          <p:cNvGrpSpPr/>
          <p:nvPr/>
        </p:nvGrpSpPr>
        <p:grpSpPr>
          <a:xfrm>
            <a:off x="11880072" y="4611503"/>
            <a:ext cx="946670" cy="699489"/>
            <a:chOff x="5498477" y="9382083"/>
            <a:chExt cx="1994308" cy="1036660"/>
          </a:xfrm>
        </p:grpSpPr>
        <p:sp>
          <p:nvSpPr>
            <p:cNvPr id="51" name="Elaborazione alternativa 50"/>
            <p:cNvSpPr/>
            <p:nvPr/>
          </p:nvSpPr>
          <p:spPr>
            <a:xfrm>
              <a:off x="5498477" y="9382083"/>
              <a:ext cx="1994308" cy="1036660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0" name="Immagine 49"/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4139" r="48740"/>
            <a:stretch/>
          </p:blipFill>
          <p:spPr>
            <a:xfrm>
              <a:off x="5620966" y="9415247"/>
              <a:ext cx="1749330" cy="1003496"/>
            </a:xfrm>
            <a:prstGeom prst="rect">
              <a:avLst/>
            </a:prstGeom>
          </p:spPr>
        </p:pic>
      </p:grpSp>
      <p:grpSp>
        <p:nvGrpSpPr>
          <p:cNvPr id="58" name="Gruppo 57"/>
          <p:cNvGrpSpPr/>
          <p:nvPr/>
        </p:nvGrpSpPr>
        <p:grpSpPr>
          <a:xfrm>
            <a:off x="12904437" y="4596758"/>
            <a:ext cx="946670" cy="716280"/>
            <a:chOff x="9859760" y="5885180"/>
            <a:chExt cx="946670" cy="716280"/>
          </a:xfrm>
        </p:grpSpPr>
        <p:sp>
          <p:nvSpPr>
            <p:cNvPr id="55" name="Elaborazione alternativa 54"/>
            <p:cNvSpPr/>
            <p:nvPr/>
          </p:nvSpPr>
          <p:spPr>
            <a:xfrm>
              <a:off x="9859760" y="5901971"/>
              <a:ext cx="946670" cy="699489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7" name="Immagine 56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85027" y="5885180"/>
              <a:ext cx="896136" cy="683260"/>
            </a:xfrm>
            <a:prstGeom prst="rect">
              <a:avLst/>
            </a:prstGeom>
          </p:spPr>
        </p:pic>
      </p:grpSp>
      <p:pic>
        <p:nvPicPr>
          <p:cNvPr id="5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91265" y="4872966"/>
            <a:ext cx="312953" cy="204595"/>
          </a:xfrm>
          <a:prstGeom prst="rect">
            <a:avLst/>
          </a:prstGeom>
        </p:spPr>
      </p:pic>
      <p:sp>
        <p:nvSpPr>
          <p:cNvPr id="60" name="CasellaDiTesto 59"/>
          <p:cNvSpPr txBox="1"/>
          <p:nvPr/>
        </p:nvSpPr>
        <p:spPr>
          <a:xfrm>
            <a:off x="14110713" y="5679965"/>
            <a:ext cx="1769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ANOVA analysis</a:t>
            </a:r>
            <a:endParaRPr lang="it-IT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15985233" y="5679965"/>
            <a:ext cx="2140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 Component Analysis</a:t>
            </a:r>
            <a:endParaRPr lang="it-IT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14433" y="4464857"/>
            <a:ext cx="1567384" cy="1126954"/>
          </a:xfrm>
          <a:prstGeom prst="rect">
            <a:avLst/>
          </a:prstGeom>
        </p:spPr>
      </p:pic>
      <p:sp>
        <p:nvSpPr>
          <p:cNvPr id="63" name="CasellaDiTesto 62"/>
          <p:cNvSpPr txBox="1"/>
          <p:nvPr/>
        </p:nvSpPr>
        <p:spPr>
          <a:xfrm>
            <a:off x="18174039" y="5679966"/>
            <a:ext cx="14855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 Analysis</a:t>
            </a:r>
            <a:endParaRPr lang="it-IT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object 13"/>
          <p:cNvSpPr txBox="1"/>
          <p:nvPr/>
        </p:nvSpPr>
        <p:spPr>
          <a:xfrm>
            <a:off x="180177" y="5484845"/>
            <a:ext cx="1687830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5570" algn="ctr">
              <a:spcBef>
                <a:spcPts val="815"/>
              </a:spcBef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Results </a:t>
            </a:r>
          </a:p>
        </p:txBody>
      </p:sp>
      <p:cxnSp>
        <p:nvCxnSpPr>
          <p:cNvPr id="67" name="Connettore diritto 66"/>
          <p:cNvCxnSpPr/>
          <p:nvPr/>
        </p:nvCxnSpPr>
        <p:spPr>
          <a:xfrm>
            <a:off x="19202932" y="6565900"/>
            <a:ext cx="2667" cy="4991100"/>
          </a:xfrm>
          <a:prstGeom prst="line">
            <a:avLst/>
          </a:prstGeom>
          <a:ln w="381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6" name="Gruppo 1025"/>
          <p:cNvGrpSpPr/>
          <p:nvPr/>
        </p:nvGrpSpPr>
        <p:grpSpPr>
          <a:xfrm>
            <a:off x="79957" y="9436100"/>
            <a:ext cx="6781623" cy="2382411"/>
            <a:chOff x="9969057" y="6372560"/>
            <a:chExt cx="9126529" cy="1608507"/>
          </a:xfrm>
        </p:grpSpPr>
        <p:sp>
          <p:nvSpPr>
            <p:cNvPr id="70" name="Rettangolo arrotondato 69"/>
            <p:cNvSpPr/>
            <p:nvPr/>
          </p:nvSpPr>
          <p:spPr>
            <a:xfrm>
              <a:off x="10051316" y="6372560"/>
              <a:ext cx="9044270" cy="1419567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4" name="CasellaDiTesto 1023"/>
            <p:cNvSpPr txBox="1"/>
            <p:nvPr/>
          </p:nvSpPr>
          <p:spPr>
            <a:xfrm>
              <a:off x="9969057" y="6372560"/>
              <a:ext cx="8912041" cy="1608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115570" indent="-135890" algn="ctr">
                <a:spcBef>
                  <a:spcPts val="815"/>
                </a:spcBef>
              </a:pPr>
              <a:r>
                <a:rPr lang="it-IT" sz="1400" b="1" spc="-10" dirty="0">
                  <a:solidFill>
                    <a:srgbClr val="00B050"/>
                  </a:solidFill>
                  <a:latin typeface="Tahoma"/>
                  <a:cs typeface="Tahoma"/>
                </a:rPr>
                <a:t>HPLC-HRMS </a:t>
              </a:r>
              <a:r>
                <a:rPr lang="it-IT" sz="1400" b="1" spc="-10" dirty="0" err="1" smtClean="0">
                  <a:solidFill>
                    <a:srgbClr val="00B050"/>
                  </a:solidFill>
                  <a:latin typeface="Tahoma"/>
                  <a:cs typeface="Tahoma"/>
                </a:rPr>
                <a:t>results</a:t>
              </a:r>
              <a:endParaRPr lang="it-IT" sz="1400" b="1" spc="-10" dirty="0" smtClean="0">
                <a:solidFill>
                  <a:srgbClr val="00B050"/>
                </a:solidFill>
                <a:latin typeface="Tahoma"/>
                <a:cs typeface="Tahoma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61 </a:t>
              </a: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compounds belonging to several metabolite classes </a:t>
              </a:r>
              <a:r>
                <a:rPr lang="it-IT" sz="11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were</a:t>
              </a:r>
              <a:r>
                <a:rPr lang="it-IT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it-IT" sz="11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identified</a:t>
              </a:r>
              <a:r>
                <a:rPr lang="it-IT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it-IT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HPLC-HRMS </a:t>
              </a:r>
              <a:r>
                <a:rPr lang="it-IT" sz="11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  <a:r>
                <a:rPr lang="it-IT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it-IT" sz="11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showed</a:t>
              </a:r>
              <a:r>
                <a:rPr lang="it-IT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that </a:t>
              </a:r>
              <a:r>
                <a:rPr lang="en-US" sz="1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DV10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sample was characterized by high values of </a:t>
              </a:r>
              <a:r>
                <a:rPr lang="en-US" sz="11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gluconic</a:t>
              </a:r>
              <a:r>
                <a:rPr lang="en-US" sz="1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acid 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that adversely affects wine </a:t>
              </a:r>
              <a:r>
                <a:rPr lang="en-US" sz="11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foamability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while lower concentrations of this molecule were detected in sparkling wines produced  by the other strains selected in Apulia region. In particular, samples </a:t>
              </a:r>
              <a:r>
                <a:rPr lang="en-US" sz="1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9518,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14077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</a:t>
              </a:r>
              <a:r>
                <a:rPr lang="en-US" sz="1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17294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showed a high content of polysaccharide that promotes a better foam stability and improves the sensory  quality.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</a:t>
              </a:r>
              <a:r>
                <a:rPr lang="en-US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HPLC-HRMS/GC-MS correlation </a:t>
              </a:r>
              <a:r>
                <a:rPr lang="en-US" sz="1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 </a:t>
              </a: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(Fig.2) was performed and permitted to obtain a map that constitutes a useful tool to monitor the different patterns of aroma 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release.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/>
                <a:t>Finally, this contribution provide information to modulate the quality of regional sparkling wines from minor autochthonous grape varieties using selected microbial resources. </a:t>
              </a:r>
              <a:endParaRPr lang="it-IT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it-IT" dirty="0"/>
            </a:p>
          </p:txBody>
        </p:sp>
      </p:grpSp>
      <p:pic>
        <p:nvPicPr>
          <p:cNvPr id="1025" name="Immagine 1024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7125" t="10681" r="17589" b="15202"/>
          <a:stretch/>
        </p:blipFill>
        <p:spPr>
          <a:xfrm>
            <a:off x="12094620" y="6083112"/>
            <a:ext cx="6441688" cy="411359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93" t="17366" r="26139" b="15853"/>
          <a:stretch/>
        </p:blipFill>
        <p:spPr>
          <a:xfrm>
            <a:off x="7035939" y="6118779"/>
            <a:ext cx="5080823" cy="403778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414574" y="10156562"/>
            <a:ext cx="452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Fig.1: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 value of the standardized concentration of the 26 compounds as a function of the</a:t>
            </a:r>
          </a:p>
          <a:p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percentage of compounds whose concentration is higher or equal to the average one.</a:t>
            </a:r>
            <a:endParaRPr lang="it-IT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178978" y="6083112"/>
            <a:ext cx="6466795" cy="3295536"/>
            <a:chOff x="178978" y="6083112"/>
            <a:chExt cx="6466795" cy="3295536"/>
          </a:xfrm>
        </p:grpSpPr>
        <p:sp>
          <p:nvSpPr>
            <p:cNvPr id="69" name="Rettangolo arrotondato 68"/>
            <p:cNvSpPr/>
            <p:nvPr/>
          </p:nvSpPr>
          <p:spPr>
            <a:xfrm>
              <a:off x="178978" y="6083112"/>
              <a:ext cx="6466795" cy="3295536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bject 4"/>
            <p:cNvSpPr txBox="1"/>
            <p:nvPr/>
          </p:nvSpPr>
          <p:spPr>
            <a:xfrm>
              <a:off x="270934" y="6226850"/>
              <a:ext cx="6244166" cy="3014928"/>
            </a:xfrm>
            <a:prstGeom prst="rect">
              <a:avLst/>
            </a:prstGeom>
            <a:ln w="14184">
              <a:noFill/>
            </a:ln>
          </p:spPr>
          <p:txBody>
            <a:bodyPr vert="horz" wrap="square" lIns="0" tIns="19050" rIns="0" bIns="0" rtlCol="0">
              <a:spAutoFit/>
            </a:bodyPr>
            <a:lstStyle/>
            <a:p>
              <a:pPr marR="115570" indent="-135890" algn="ctr">
                <a:spcBef>
                  <a:spcPts val="815"/>
                </a:spcBef>
              </a:pPr>
              <a:r>
                <a:rPr lang="it-IT" sz="1400" b="1" spc="-10" dirty="0" err="1" smtClean="0">
                  <a:solidFill>
                    <a:srgbClr val="00B050"/>
                  </a:solidFill>
                  <a:latin typeface="Tahoma"/>
                  <a:cs typeface="Tahoma"/>
                </a:rPr>
                <a:t>Volatolomic</a:t>
              </a:r>
              <a:r>
                <a:rPr lang="it-IT" sz="1400" b="1" spc="-10" dirty="0" smtClean="0">
                  <a:solidFill>
                    <a:srgbClr val="00B050"/>
                  </a:solidFill>
                  <a:latin typeface="Tahoma"/>
                  <a:cs typeface="Tahoma"/>
                </a:rPr>
                <a:t> </a:t>
              </a:r>
              <a:r>
                <a:rPr lang="it-IT" sz="1400" b="1" spc="-10" dirty="0" err="1" smtClean="0">
                  <a:solidFill>
                    <a:srgbClr val="00B050"/>
                  </a:solidFill>
                  <a:latin typeface="Tahoma"/>
                  <a:cs typeface="Tahoma"/>
                </a:rPr>
                <a:t>Profile</a:t>
              </a:r>
              <a:endParaRPr lang="it-IT" sz="1400" b="1" spc="-10" dirty="0" smtClean="0">
                <a:solidFill>
                  <a:srgbClr val="00B050"/>
                </a:solidFill>
                <a:latin typeface="Tahoma"/>
                <a:cs typeface="Tahoma"/>
              </a:endParaRPr>
            </a:p>
            <a:p>
              <a:pPr marL="177800" marR="115570" indent="-177800" algn="just">
                <a:spcBef>
                  <a:spcPts val="815"/>
                </a:spcBef>
                <a:buFont typeface="Arial" panose="020B0604020202020204" pitchFamily="34" charset="0"/>
                <a:buChar char="•"/>
              </a:pPr>
              <a:r>
                <a:rPr lang="en-GB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total of </a:t>
              </a:r>
              <a:r>
                <a:rPr lang="en-GB" sz="1100" b="1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 volatiles </a:t>
              </a:r>
              <a:r>
                <a:rPr lang="en-GB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belonging to higher alcohols, esters, terpenes, acids, were identified;</a:t>
              </a:r>
            </a:p>
            <a:p>
              <a:pPr marL="177800" marR="115570" indent="-177800" algn="just">
                <a:spcBef>
                  <a:spcPts val="815"/>
                </a:spcBef>
                <a:buFont typeface="Arial" panose="020B0604020202020204" pitchFamily="34" charset="0"/>
                <a:buChar char="•"/>
              </a:pPr>
              <a:r>
                <a:rPr lang="en-GB" sz="1100" b="1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Quantitative differences </a:t>
              </a:r>
              <a:r>
                <a:rPr lang="en-GB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the above compounds were detected in the produced wines;</a:t>
              </a:r>
            </a:p>
            <a:p>
              <a:pPr marL="177800" marR="115570" indent="-177800" algn="just">
                <a:spcBef>
                  <a:spcPts val="815"/>
                </a:spcBef>
                <a:buFont typeface="Arial" panose="020B0604020202020204" pitchFamily="34" charset="0"/>
                <a:buChar char="•"/>
              </a:pPr>
              <a:r>
                <a:rPr lang="en-GB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selected strains produced </a:t>
              </a:r>
              <a:r>
                <a:rPr lang="en-GB" sz="1100" b="1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higher concentrations </a:t>
              </a:r>
              <a:r>
                <a:rPr lang="en-GB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</a:t>
              </a:r>
              <a:r>
                <a:rPr lang="en-GB" sz="1100" b="1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esters</a:t>
              </a:r>
              <a:r>
                <a:rPr lang="en-GB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(ethyl and acetate), </a:t>
              </a:r>
              <a:r>
                <a:rPr lang="en-GB" sz="1100" b="1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alcohols</a:t>
              </a:r>
              <a:r>
                <a:rPr lang="en-GB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such as 2-phenylethanol and lower values (&lt;400 ppm) of higher alcohols compared to the wine produced with the control yeast;</a:t>
              </a:r>
            </a:p>
            <a:p>
              <a:pPr marL="177800" marR="115570" indent="-177800" algn="just">
                <a:spcBef>
                  <a:spcPts val="815"/>
                </a:spcBef>
                <a:buFont typeface="Arial" panose="020B0604020202020204" pitchFamily="34" charset="0"/>
                <a:buChar char="•"/>
              </a:pPr>
              <a:r>
                <a:rPr lang="en-US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Moreover, the SW produced with selected yeast showed  a </a:t>
              </a:r>
              <a:r>
                <a:rPr lang="en-US" sz="1100" b="1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low  volatile acidity </a:t>
              </a:r>
              <a:r>
                <a:rPr lang="en-US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(&lt;0.3 g/L), high glycerol content, a </a:t>
              </a:r>
              <a:r>
                <a:rPr lang="en-US" sz="1100" b="1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good phenolic and acid profile </a:t>
              </a:r>
              <a:r>
                <a:rPr lang="en-US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that influences the foam stability and the sensorial quality (body, bitterness and astringency);</a:t>
              </a:r>
            </a:p>
            <a:p>
              <a:pPr marL="177800" indent="-177800" algn="just">
                <a:buFont typeface="Arial" panose="020B0604020202020204" pitchFamily="34" charset="0"/>
                <a:buChar char="•"/>
              </a:pPr>
              <a:r>
                <a:rPr lang="en-US" sz="1100" spc="-1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Figure 1 </a:t>
              </a: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shows the score plot reporting, for each sample, the Mean 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Standardized Concentration  </a:t>
              </a: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(MSC) as a function of the number of volatiles (NV) (reported in percentage) with a 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concentration higher </a:t>
              </a: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 equal to the mean. This scatterplot allowed bettering outlining the differences among 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samples </a:t>
              </a: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that on the plane of the three PCs are 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clustered. </a:t>
              </a:r>
              <a:r>
                <a:rPr lang="en-US" sz="1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ITEM 9518, 17294, 14077, </a:t>
              </a:r>
              <a:r>
                <a:rPr lang="en-US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9520 samples</a:t>
              </a: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differ from both the control and other samples by a </a:t>
              </a:r>
              <a:r>
                <a:rPr lang="en-US" sz="1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higher number of </a:t>
              </a:r>
              <a:r>
                <a:rPr lang="en-US" sz="1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volatiles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</a:t>
              </a:r>
              <a:r>
                <a:rPr lang="en-US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concentration above the mean.</a:t>
              </a:r>
              <a:endParaRPr lang="it-IT" sz="1100" spc="-1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8" name="CasellaDiTesto 77"/>
          <p:cNvSpPr txBox="1"/>
          <p:nvPr/>
        </p:nvSpPr>
        <p:spPr>
          <a:xfrm>
            <a:off x="13458176" y="10180535"/>
            <a:ext cx="452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Fig.2: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Plot resulting from the HPLC-HRMS and GC-MS correlation analysis applied to </a:t>
            </a:r>
            <a:r>
              <a:rPr lang="it-IT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sparkling</a:t>
            </a:r>
            <a:r>
              <a:rPr lang="it-IT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wine</a:t>
            </a:r>
            <a:r>
              <a:rPr lang="it-IT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samples</a:t>
            </a:r>
            <a:r>
              <a:rPr lang="it-IT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7251746" y="10786794"/>
            <a:ext cx="4986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just"/>
            <a:r>
              <a:rPr lang="en-US" sz="1000" b="1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References</a:t>
            </a:r>
            <a:r>
              <a:rPr lang="en-US" sz="10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sz="1000" b="1" dirty="0">
              <a:solidFill>
                <a:srgbClr val="1F4E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6213" indent="-176213" algn="just"/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[1]	</a:t>
            </a:r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Grieco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 (</a:t>
            </a:r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2011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https://</a:t>
            </a:r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doi.org/10.1007/s13213-010-0091-7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6213" indent="-176213" algn="just"/>
            <a:r>
              <a:rPr lang="it-IT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it-IT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2]	</a:t>
            </a:r>
            <a:r>
              <a:rPr lang="it-IT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Garofalo </a:t>
            </a:r>
            <a:r>
              <a:rPr lang="it-IT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 (2018). https://doi.org/10.1016/j.ijfoodmicro.2018.07.004</a:t>
            </a:r>
          </a:p>
          <a:p>
            <a:pPr marL="176213" indent="-176213" algn="just"/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[3</a:t>
            </a:r>
            <a:r>
              <a:rPr lang="fr-F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r>
              <a:rPr lang="fr-FR" sz="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fr-FR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Tufariello</a:t>
            </a:r>
            <a:r>
              <a:rPr lang="fr-F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</a:t>
            </a:r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(2019). </a:t>
            </a:r>
            <a:r>
              <a:rPr lang="en-US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it-IT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ttps://doi.org/10.1016/j.lwt.2019.03.063</a:t>
            </a:r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6213" indent="-176213" algn="just"/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[4] </a:t>
            </a:r>
            <a:r>
              <a:rPr lang="fr-F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fr-FR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Rizzuti</a:t>
            </a:r>
            <a:r>
              <a:rPr lang="fr-FR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fr-F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 (2015). https://doi.org/10.1016/j.foodcont.2021.108099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79723" y="591128"/>
            <a:ext cx="1547040" cy="9057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0"/>
          <a:srcRect l="6148" t="16738" r="16177" b="25988"/>
          <a:stretch/>
        </p:blipFill>
        <p:spPr>
          <a:xfrm>
            <a:off x="16907927" y="10677519"/>
            <a:ext cx="2750905" cy="11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639</Words>
  <Application>Microsoft Office PowerPoint</Application>
  <PresentationFormat>Personalizzato</PresentationFormat>
  <Paragraphs>38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Albertus MT Lt</vt:lpstr>
      <vt:lpstr>Arial</vt:lpstr>
      <vt:lpstr>Calibri</vt:lpstr>
      <vt:lpstr>Calibri Light</vt:lpstr>
      <vt:lpstr>Tahoma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45</cp:revision>
  <dcterms:created xsi:type="dcterms:W3CDTF">2021-09-14T09:26:40Z</dcterms:created>
  <dcterms:modified xsi:type="dcterms:W3CDTF">2021-09-15T08:50:39Z</dcterms:modified>
</cp:coreProperties>
</file>