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81" r:id="rId4"/>
    <p:sldId id="279" r:id="rId5"/>
    <p:sldId id="277" r:id="rId6"/>
    <p:sldId id="278" r:id="rId7"/>
    <p:sldId id="274" r:id="rId8"/>
    <p:sldId id="272" r:id="rId9"/>
    <p:sldId id="271" r:id="rId10"/>
    <p:sldId id="264" r:id="rId11"/>
    <p:sldId id="265" r:id="rId12"/>
    <p:sldId id="275" r:id="rId13"/>
    <p:sldId id="273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useppe natrella" initials="gn" lastIdx="1" clrIdx="0">
    <p:extLst>
      <p:ext uri="{19B8F6BF-5375-455C-9EA6-DF929625EA0E}">
        <p15:presenceInfo xmlns:p15="http://schemas.microsoft.com/office/powerpoint/2012/main" userId="giuseppe natrel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1D1"/>
    <a:srgbClr val="EEFFCC"/>
    <a:srgbClr val="FFC000"/>
    <a:srgbClr val="A5A5A5"/>
    <a:srgbClr val="ED7D31"/>
    <a:srgbClr val="4472C4"/>
    <a:srgbClr val="FA0000"/>
    <a:srgbClr val="FBBC09"/>
    <a:srgbClr val="F8C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66" autoAdjust="0"/>
    <p:restoredTop sz="73082" autoAdjust="0"/>
  </p:normalViewPr>
  <p:slideViewPr>
    <p:cSldViewPr snapToGrid="0">
      <p:cViewPr varScale="1">
        <p:scale>
          <a:sx n="77" d="100"/>
          <a:sy n="77" d="100"/>
        </p:scale>
        <p:origin x="108" y="7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8934ea9c35c339f/UNIVERSITA'/convegni/ottobre%202021%20The%202nd%20International%20Electronic%20Conference%20on%20Foods%20-%20Future%20Foods%20and%20Food%20Technologies%20for%20a%20Sustainable%20World/PER%20CONVEGNO%20GRAFIC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8934ea9c35c339f/UNIVERSITA'/convegni/ottobre%202021%20The%202nd%20International%20Electronic%20Conference%20on%20Foods%20-%20Future%20Foods%20and%20Food%20Technologies%20for%20a%20Sustainable%20World/PER%20CONVEGNO%20GRAFIC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classes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'[PER CONVEGNO GRAFICI.xlsx]Sheet1'!$B$1</c:f>
              <c:strCache>
                <c:ptCount val="1"/>
                <c:pt idx="0">
                  <c:v>MozzC70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EC-4F58-9A08-C2A9D4C1A3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EC-4F58-9A08-C2A9D4C1A3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EC-4F58-9A08-C2A9D4C1A3D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EC-4F58-9A08-C2A9D4C1A3D5}"/>
                </c:ext>
              </c:extLst>
            </c:dLbl>
            <c:dLbl>
              <c:idx val="4"/>
              <c:layout>
                <c:manualLayout>
                  <c:x val="0"/>
                  <c:y val="1.23766316201173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EC-4F58-9A08-C2A9D4C1A3D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EC-4F58-9A08-C2A9D4C1A3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'[PER CONVEGNO GRAFICI.xlsx]Sheet1'!$A$2:$A$8</c:f>
              <c:strCache>
                <c:ptCount val="6"/>
                <c:pt idx="0">
                  <c:v>Ketones</c:v>
                </c:pt>
                <c:pt idx="1">
                  <c:v>Aldehydes</c:v>
                </c:pt>
                <c:pt idx="2">
                  <c:v>Acids</c:v>
                </c:pt>
                <c:pt idx="3">
                  <c:v>Alcohols</c:v>
                </c:pt>
                <c:pt idx="4">
                  <c:v>Esters</c:v>
                </c:pt>
                <c:pt idx="5">
                  <c:v>Sulfur compounds</c:v>
                </c:pt>
              </c:strCache>
              <c:extLst/>
            </c:strRef>
          </c:cat>
          <c:val>
            <c:numRef>
              <c:f>'[PER CONVEGNO GRAFICI.xlsx]Sheet1'!$B$2:$B$8</c:f>
              <c:numCache>
                <c:formatCode>General</c:formatCode>
                <c:ptCount val="6"/>
                <c:pt idx="0">
                  <c:v>145.07</c:v>
                </c:pt>
                <c:pt idx="1">
                  <c:v>158.53</c:v>
                </c:pt>
                <c:pt idx="2">
                  <c:v>10.36</c:v>
                </c:pt>
                <c:pt idx="3">
                  <c:v>61.09</c:v>
                </c:pt>
                <c:pt idx="4">
                  <c:v>0.55000000000000004</c:v>
                </c:pt>
                <c:pt idx="5">
                  <c:v>1.08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E992-4E90-ADC2-2C79E741A08C}"/>
            </c:ext>
          </c:extLst>
        </c:ser>
        <c:ser>
          <c:idx val="1"/>
          <c:order val="1"/>
          <c:tx>
            <c:strRef>
              <c:f>'[PER CONVEGNO GRAFICI.xlsx]Sheet1'!$C$1</c:f>
              <c:strCache>
                <c:ptCount val="1"/>
                <c:pt idx="0">
                  <c:v>MozzC90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EC-4F58-9A08-C2A9D4C1A3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EC-4F58-9A08-C2A9D4C1A3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EC-4F58-9A08-C2A9D4C1A3D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EC-4F58-9A08-C2A9D4C1A3D5}"/>
                </c:ext>
              </c:extLst>
            </c:dLbl>
            <c:dLbl>
              <c:idx val="4"/>
              <c:layout>
                <c:manualLayout>
                  <c:x val="-9.168141736798299E-17"/>
                  <c:y val="1.65021754934897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CEC-4F58-9A08-C2A9D4C1A3D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CEC-4F58-9A08-C2A9D4C1A3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'[PER CONVEGNO GRAFICI.xlsx]Sheet1'!$A$2:$A$8</c:f>
              <c:strCache>
                <c:ptCount val="6"/>
                <c:pt idx="0">
                  <c:v>Ketones</c:v>
                </c:pt>
                <c:pt idx="1">
                  <c:v>Aldehydes</c:v>
                </c:pt>
                <c:pt idx="2">
                  <c:v>Acids</c:v>
                </c:pt>
                <c:pt idx="3">
                  <c:v>Alcohols</c:v>
                </c:pt>
                <c:pt idx="4">
                  <c:v>Esters</c:v>
                </c:pt>
                <c:pt idx="5">
                  <c:v>Sulfur compounds</c:v>
                </c:pt>
              </c:strCache>
              <c:extLst/>
            </c:strRef>
          </c:cat>
          <c:val>
            <c:numRef>
              <c:f>'[PER CONVEGNO GRAFICI.xlsx]Sheet1'!$C$2:$C$8</c:f>
              <c:numCache>
                <c:formatCode>General</c:formatCode>
                <c:ptCount val="6"/>
                <c:pt idx="0">
                  <c:v>131.59</c:v>
                </c:pt>
                <c:pt idx="1">
                  <c:v>117</c:v>
                </c:pt>
                <c:pt idx="2">
                  <c:v>26.66</c:v>
                </c:pt>
                <c:pt idx="3">
                  <c:v>30.32</c:v>
                </c:pt>
                <c:pt idx="4">
                  <c:v>0</c:v>
                </c:pt>
                <c:pt idx="5">
                  <c:v>7.34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E992-4E90-ADC2-2C79E741A08C}"/>
            </c:ext>
          </c:extLst>
        </c:ser>
        <c:ser>
          <c:idx val="2"/>
          <c:order val="2"/>
          <c:tx>
            <c:strRef>
              <c:f>'[PER CONVEGNO GRAFICI.xlsx]Sheet1'!$D$1</c:f>
              <c:strCache>
                <c:ptCount val="1"/>
                <c:pt idx="0">
                  <c:v>MozzSA70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CEC-4F58-9A08-C2A9D4C1A3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CEC-4F58-9A08-C2A9D4C1A3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CEC-4F58-9A08-C2A9D4C1A3D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CEC-4F58-9A08-C2A9D4C1A3D5}"/>
                </c:ext>
              </c:extLst>
            </c:dLbl>
            <c:dLbl>
              <c:idx val="4"/>
              <c:layout>
                <c:manualLayout>
                  <c:x val="-5.0008623534294498E-3"/>
                  <c:y val="1.23766316201173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CEC-4F58-9A08-C2A9D4C1A3D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CEC-4F58-9A08-C2A9D4C1A3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'[PER CONVEGNO GRAFICI.xlsx]Sheet1'!$A$2:$A$8</c:f>
              <c:strCache>
                <c:ptCount val="6"/>
                <c:pt idx="0">
                  <c:v>Ketones</c:v>
                </c:pt>
                <c:pt idx="1">
                  <c:v>Aldehydes</c:v>
                </c:pt>
                <c:pt idx="2">
                  <c:v>Acids</c:v>
                </c:pt>
                <c:pt idx="3">
                  <c:v>Alcohols</c:v>
                </c:pt>
                <c:pt idx="4">
                  <c:v>Esters</c:v>
                </c:pt>
                <c:pt idx="5">
                  <c:v>Sulfur compounds</c:v>
                </c:pt>
              </c:strCache>
              <c:extLst/>
            </c:strRef>
          </c:cat>
          <c:val>
            <c:numRef>
              <c:f>'[PER CONVEGNO GRAFICI.xlsx]Sheet1'!$D$2:$D$8</c:f>
              <c:numCache>
                <c:formatCode>General</c:formatCode>
                <c:ptCount val="6"/>
                <c:pt idx="0">
                  <c:v>32.659999999999997</c:v>
                </c:pt>
                <c:pt idx="1">
                  <c:v>5.44</c:v>
                </c:pt>
                <c:pt idx="2">
                  <c:v>7.23</c:v>
                </c:pt>
                <c:pt idx="3">
                  <c:v>1.01</c:v>
                </c:pt>
                <c:pt idx="4">
                  <c:v>0.54</c:v>
                </c:pt>
                <c:pt idx="5">
                  <c:v>1.42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E992-4E90-ADC2-2C79E741A08C}"/>
            </c:ext>
          </c:extLst>
        </c:ser>
        <c:ser>
          <c:idx val="3"/>
          <c:order val="3"/>
          <c:tx>
            <c:strRef>
              <c:f>'[PER CONVEGNO GRAFICI.xlsx]Sheet1'!$E$1</c:f>
              <c:strCache>
                <c:ptCount val="1"/>
                <c:pt idx="0">
                  <c:v>MozzSA90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CEC-4F58-9A08-C2A9D4C1A3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CEC-4F58-9A08-C2A9D4C1A3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CEC-4F58-9A08-C2A9D4C1A3D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CEC-4F58-9A08-C2A9D4C1A3D5}"/>
                </c:ext>
              </c:extLst>
            </c:dLbl>
            <c:dLbl>
              <c:idx val="4"/>
              <c:layout>
                <c:manualLayout>
                  <c:x val="0"/>
                  <c:y val="1.23766316201171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CEC-4F58-9A08-C2A9D4C1A3D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CEC-4F58-9A08-C2A9D4C1A3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'[PER CONVEGNO GRAFICI.xlsx]Sheet1'!$A$2:$A$8</c:f>
              <c:strCache>
                <c:ptCount val="6"/>
                <c:pt idx="0">
                  <c:v>Ketones</c:v>
                </c:pt>
                <c:pt idx="1">
                  <c:v>Aldehydes</c:v>
                </c:pt>
                <c:pt idx="2">
                  <c:v>Acids</c:v>
                </c:pt>
                <c:pt idx="3">
                  <c:v>Alcohols</c:v>
                </c:pt>
                <c:pt idx="4">
                  <c:v>Esters</c:v>
                </c:pt>
                <c:pt idx="5">
                  <c:v>Sulfur compounds</c:v>
                </c:pt>
              </c:strCache>
              <c:extLst/>
            </c:strRef>
          </c:cat>
          <c:val>
            <c:numRef>
              <c:f>'[PER CONVEGNO GRAFICI.xlsx]Sheet1'!$E$2:$E$8</c:f>
              <c:numCache>
                <c:formatCode>General</c:formatCode>
                <c:ptCount val="6"/>
                <c:pt idx="0">
                  <c:v>44.96</c:v>
                </c:pt>
                <c:pt idx="1">
                  <c:v>5.64</c:v>
                </c:pt>
                <c:pt idx="2">
                  <c:v>19.96</c:v>
                </c:pt>
                <c:pt idx="3">
                  <c:v>1.18</c:v>
                </c:pt>
                <c:pt idx="4">
                  <c:v>0.3</c:v>
                </c:pt>
                <c:pt idx="5">
                  <c:v>6.05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B-E992-4E90-ADC2-2C79E741A0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9538920"/>
        <c:axId val="669539248"/>
      </c:barChart>
      <c:catAx>
        <c:axId val="669538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669539248"/>
        <c:crosses val="autoZero"/>
        <c:auto val="1"/>
        <c:lblAlgn val="ctr"/>
        <c:lblOffset val="100"/>
        <c:noMultiLvlLbl val="0"/>
      </c:catAx>
      <c:valAx>
        <c:axId val="66953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200">
                    <a:solidFill>
                      <a:sysClr val="windowText" lastClr="000000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it-IT" sz="1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kg</a:t>
                </a:r>
                <a:r>
                  <a:rPr lang="it-IT" sz="1200" baseline="300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669538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'[PER CONVEGNO GRAFICI.xlsx]Sheet1'!$B$1</c:f>
              <c:strCache>
                <c:ptCount val="1"/>
                <c:pt idx="0">
                  <c:v>MozzC70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AB-4AF4-ADE6-E88E6EA518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'[PER CONVEGNO GRAFICI.xlsx]Sheet1'!$A$2:$A$8</c:f>
              <c:strCache>
                <c:ptCount val="1"/>
                <c:pt idx="0">
                  <c:v>Total</c:v>
                </c:pt>
              </c:strCache>
              <c:extLst/>
            </c:strRef>
          </c:cat>
          <c:val>
            <c:numRef>
              <c:f>'[PER CONVEGNO GRAFICI.xlsx]Sheet1'!$B$2:$B$8</c:f>
              <c:numCache>
                <c:formatCode>General</c:formatCode>
                <c:ptCount val="1"/>
                <c:pt idx="0">
                  <c:v>376.67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9AB-4AF4-ADE6-E88E6EA51871}"/>
            </c:ext>
          </c:extLst>
        </c:ser>
        <c:ser>
          <c:idx val="1"/>
          <c:order val="1"/>
          <c:tx>
            <c:strRef>
              <c:f>'[PER CONVEGNO GRAFICI.xlsx]Sheet1'!$C$1</c:f>
              <c:strCache>
                <c:ptCount val="1"/>
                <c:pt idx="0">
                  <c:v>MozzC90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AB-4AF4-ADE6-E88E6EA518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'[PER CONVEGNO GRAFICI.xlsx]Sheet1'!$A$2:$A$8</c:f>
              <c:strCache>
                <c:ptCount val="1"/>
                <c:pt idx="0">
                  <c:v>Total</c:v>
                </c:pt>
              </c:strCache>
              <c:extLst/>
            </c:strRef>
          </c:cat>
          <c:val>
            <c:numRef>
              <c:f>'[PER CONVEGNO GRAFICI.xlsx]Sheet1'!$C$2:$C$8</c:f>
              <c:numCache>
                <c:formatCode>General</c:formatCode>
                <c:ptCount val="1"/>
                <c:pt idx="0">
                  <c:v>312.91000000000003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99AB-4AF4-ADE6-E88E6EA51871}"/>
            </c:ext>
          </c:extLst>
        </c:ser>
        <c:ser>
          <c:idx val="2"/>
          <c:order val="2"/>
          <c:tx>
            <c:strRef>
              <c:f>'[PER CONVEGNO GRAFICI.xlsx]Sheet1'!$D$1</c:f>
              <c:strCache>
                <c:ptCount val="1"/>
                <c:pt idx="0">
                  <c:v>MozzSA70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D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AB-4AF4-ADE6-E88E6EA518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'[PER CONVEGNO GRAFICI.xlsx]Sheet1'!$A$2:$A$8</c:f>
              <c:strCache>
                <c:ptCount val="1"/>
                <c:pt idx="0">
                  <c:v>Total</c:v>
                </c:pt>
              </c:strCache>
              <c:extLst/>
            </c:strRef>
          </c:cat>
          <c:val>
            <c:numRef>
              <c:f>'[PER CONVEGNO GRAFICI.xlsx]Sheet1'!$D$2:$D$8</c:f>
              <c:numCache>
                <c:formatCode>General</c:formatCode>
                <c:ptCount val="1"/>
                <c:pt idx="0">
                  <c:v>48.29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99AB-4AF4-ADE6-E88E6EA51871}"/>
            </c:ext>
          </c:extLst>
        </c:ser>
        <c:ser>
          <c:idx val="3"/>
          <c:order val="3"/>
          <c:tx>
            <c:strRef>
              <c:f>'[PER CONVEGNO GRAFICI.xlsx]Sheet1'!$E$1</c:f>
              <c:strCache>
                <c:ptCount val="1"/>
                <c:pt idx="0">
                  <c:v>MozzSA90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AB-4AF4-ADE6-E88E6EA518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'[PER CONVEGNO GRAFICI.xlsx]Sheet1'!$A$2:$A$8</c:f>
              <c:strCache>
                <c:ptCount val="1"/>
                <c:pt idx="0">
                  <c:v>Total</c:v>
                </c:pt>
              </c:strCache>
              <c:extLst/>
            </c:strRef>
          </c:cat>
          <c:val>
            <c:numRef>
              <c:f>'[PER CONVEGNO GRAFICI.xlsx]Sheet1'!$E$2:$E$8</c:f>
              <c:numCache>
                <c:formatCode>General</c:formatCode>
                <c:ptCount val="1"/>
                <c:pt idx="0">
                  <c:v>78.09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99AB-4AF4-ADE6-E88E6EA518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9538920"/>
        <c:axId val="669539248"/>
      </c:barChart>
      <c:catAx>
        <c:axId val="669538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669539248"/>
        <c:crosses val="autoZero"/>
        <c:auto val="1"/>
        <c:lblAlgn val="ctr"/>
        <c:lblOffset val="100"/>
        <c:noMultiLvlLbl val="0"/>
      </c:catAx>
      <c:valAx>
        <c:axId val="66953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500">
                    <a:solidFill>
                      <a:sysClr val="windowText" lastClr="000000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it-IT" sz="15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kg</a:t>
                </a:r>
                <a:r>
                  <a:rPr lang="it-IT" sz="1500" baseline="300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669538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AAE1D-F18C-4B2F-8CA3-3F650A01B8E1}" type="datetimeFigureOut">
              <a:rPr lang="it-IT" smtClean="0"/>
              <a:t>14/09/2021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116D1-0F7E-4E85-956C-935F86F8C3D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15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title</a:t>
            </a:r>
            <a:r>
              <a:rPr lang="it-IT" dirty="0"/>
              <a:t> of the </a:t>
            </a:r>
            <a:r>
              <a:rPr lang="it-IT" dirty="0" err="1"/>
              <a:t>present</a:t>
            </a:r>
            <a:r>
              <a:rPr lang="it-IT" dirty="0"/>
              <a:t> work </a:t>
            </a:r>
            <a:r>
              <a:rPr lang="it-IT" dirty="0" err="1"/>
              <a:t>is</a:t>
            </a:r>
            <a:r>
              <a:rPr lang="it-IT" dirty="0"/>
              <a:t> …..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116D1-0F7E-4E85-956C-935F86F8C3D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0170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latin typeface="Bradley Hand ITC" panose="03070402050302030203" pitchFamily="66" charset="0"/>
                <a:ea typeface="+mn-ea"/>
                <a:cs typeface="Times New Roman" panose="02020603050405020304" pitchFamily="18" charset="0"/>
              </a:rPr>
              <a:t>Single and total VOC content of control mozzarella result higher than aseptic mozzarella</a:t>
            </a: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latin typeface="Bradley Hand ITC" panose="03070402050302030203" pitchFamily="66" charset="0"/>
                <a:ea typeface="+mn-ea"/>
                <a:cs typeface="Times New Roman" panose="02020603050405020304" pitchFamily="18" charset="0"/>
              </a:rPr>
              <a:t>Lower stretching temperature preserve the aroma of control mozzarella, preserving the microbial activities</a:t>
            </a: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latin typeface="Bradley Hand ITC" panose="03070402050302030203" pitchFamily="66" charset="0"/>
                <a:ea typeface="+mn-ea"/>
                <a:cs typeface="Times New Roman" panose="02020603050405020304" pitchFamily="18" charset="0"/>
              </a:rPr>
              <a:t>Higher stretching temperature led to a more intense volatilization of VOC in mozzarella control</a:t>
            </a: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latin typeface="Bradley Hand ITC" panose="03070402050302030203" pitchFamily="66" charset="0"/>
                <a:ea typeface="+mn-ea"/>
                <a:cs typeface="Times New Roman" panose="02020603050405020304" pitchFamily="18" charset="0"/>
              </a:rPr>
              <a:t>Higher </a:t>
            </a:r>
            <a:r>
              <a:rPr lang="en-US" sz="12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stretching temperature led to a higher </a:t>
            </a:r>
            <a:r>
              <a:rPr lang="en-US" sz="1200" b="1" kern="1200" dirty="0">
                <a:solidFill>
                  <a:schemeClr val="tx1"/>
                </a:solidFill>
                <a:latin typeface="Bradley Hand ITC" panose="03070402050302030203" pitchFamily="66" charset="0"/>
                <a:ea typeface="+mn-ea"/>
                <a:cs typeface="Times New Roman" panose="02020603050405020304" pitchFamily="18" charset="0"/>
              </a:rPr>
              <a:t>VOC content when bacteria are absent</a:t>
            </a:r>
          </a:p>
          <a:p>
            <a:pPr marL="457200" indent="-4572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latin typeface="Bradley Hand ITC" panose="03070402050302030203" pitchFamily="66" charset="0"/>
                <a:ea typeface="+mn-ea"/>
                <a:cs typeface="Times New Roman" panose="02020603050405020304" pitchFamily="18" charset="0"/>
              </a:rPr>
              <a:t>The odor intensity result higher in mozzarella stretched at lower temperature, due to a less intense volatilization</a:t>
            </a:r>
            <a:endParaRPr lang="en-US" sz="1200" b="1" kern="1200" dirty="0">
              <a:solidFill>
                <a:schemeClr val="tx1"/>
              </a:solidFill>
              <a:highlight>
                <a:srgbClr val="FFFF00"/>
              </a:highlight>
              <a:latin typeface="Bradley Hand ITC" panose="03070402050302030203" pitchFamily="66" charset="0"/>
              <a:ea typeface="+mn-ea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116D1-0F7E-4E85-956C-935F86F8C3D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760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116D1-0F7E-4E85-956C-935F86F8C3D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34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116D1-0F7E-4E85-956C-935F86F8C3D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833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116D1-0F7E-4E85-956C-935F86F8C3D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910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116D1-0F7E-4E85-956C-935F86F8C3D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042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116D1-0F7E-4E85-956C-935F86F8C3D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084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116D1-0F7E-4E85-956C-935F86F8C3D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126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116D1-0F7E-4E85-956C-935F86F8C3D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830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116D1-0F7E-4E85-956C-935F86F8C3D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07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E50BA-2661-4C0B-B256-0484D4D87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58066-A8BE-4FD1-B31D-B4A2EF537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E15AB-3D7F-4E8D-8617-651FC27A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681-F46F-471D-8B86-D0DB0776AC1B}" type="datetimeFigureOut">
              <a:rPr lang="it-IT" smtClean="0"/>
              <a:t>14/09/2021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0A434-0066-4043-AE6B-6BADB668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5E059-0727-4F6D-8BC4-BE899CA0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3B6F-BD8E-4091-89E4-E8EFD539B9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22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8BDD-DBD4-4FBF-8939-5203C1C64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0D79BC-51D4-4ACB-AA1B-1167F4E7C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A77E2-8C61-4DA8-B64E-6D14C0BB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681-F46F-471D-8B86-D0DB0776AC1B}" type="datetimeFigureOut">
              <a:rPr lang="it-IT" smtClean="0"/>
              <a:t>14/09/2021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8FB5-1D18-4295-B32B-7885B9696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AF552-0F9B-441F-BF9C-C1ED0D73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3B6F-BD8E-4091-89E4-E8EFD539B9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2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4C41CA-F342-4264-950E-21E2C4E04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0BB17-E367-42B3-97CF-6D7FB5FC0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1F9B3-E88A-4E07-81DF-CE29D860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681-F46F-471D-8B86-D0DB0776AC1B}" type="datetimeFigureOut">
              <a:rPr lang="it-IT" smtClean="0"/>
              <a:t>14/09/2021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0B74E-0B6F-44A5-85BC-19F6C9845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922A4-6058-42EC-995A-A5E53F5D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3B6F-BD8E-4091-89E4-E8EFD539B9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31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F0F7-0CCB-4A74-986A-72EBD14AC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F4C40-4608-4E29-96D8-9011F47D0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12E38-CE15-43A1-8FBE-256CBC2DA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681-F46F-471D-8B86-D0DB0776AC1B}" type="datetimeFigureOut">
              <a:rPr lang="it-IT" smtClean="0"/>
              <a:t>14/09/2021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770AA-A177-4B3E-9B03-410EB5CC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3A80B-E3D7-46A6-AE57-3108B0F5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3B6F-BD8E-4091-89E4-E8EFD539B9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79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A2930-B50F-4F0B-8612-920F5B4C5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90697-31D4-4894-A42A-20D87BAB1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B1EC0-53A5-484A-BF16-4D5A9C159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681-F46F-471D-8B86-D0DB0776AC1B}" type="datetimeFigureOut">
              <a:rPr lang="it-IT" smtClean="0"/>
              <a:t>14/09/2021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FCCCD-BB82-4AFB-92FC-38D274C4A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DDDD5-5B12-459B-A572-0FD52791C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3B6F-BD8E-4091-89E4-E8EFD539B9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88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859CA-E80F-4530-8D0B-F89B335C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532FC-A1E2-451C-87A9-DAE4920AC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A35AD-D686-42B1-B80E-20A876232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CDFF1-DEEE-4F56-8EF7-A179D0981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681-F46F-471D-8B86-D0DB0776AC1B}" type="datetimeFigureOut">
              <a:rPr lang="it-IT" smtClean="0"/>
              <a:t>14/09/2021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75C40-26E9-4E7E-8280-4527811B2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F4B15-C7A6-4FFF-AAD6-15A007F6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3B6F-BD8E-4091-89E4-E8EFD539B9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8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70473-0EB9-466A-B771-7655E67F7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775F5-5BA3-4AD2-B071-534DFD078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4B1F5-F4C3-4F35-AA75-443021FBE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AE4E1-207A-47F0-BDC4-8EAA2F281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27E944-4902-4759-B8AB-80BDF2FEE3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63B702-1DBB-4B9F-9F71-230859EA3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681-F46F-471D-8B86-D0DB0776AC1B}" type="datetimeFigureOut">
              <a:rPr lang="it-IT" smtClean="0"/>
              <a:t>14/09/2021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9C25F-E493-439A-A9DB-16738C5C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AB4D1B-3EB4-4449-9FB9-B1647F54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3B6F-BD8E-4091-89E4-E8EFD539B9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13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60E72-0196-461F-BE2C-C343ADF0E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537193-7317-4AA1-80C0-0DE9F2533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681-F46F-471D-8B86-D0DB0776AC1B}" type="datetimeFigureOut">
              <a:rPr lang="it-IT" smtClean="0"/>
              <a:t>14/09/2021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7E2A6-93CF-451F-A2BD-4B53FA8A0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41105-D007-4D60-8664-852D7F2CF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3B6F-BD8E-4091-89E4-E8EFD539B9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09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9CEF3D-EFCD-402E-9F00-6E17A9D3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681-F46F-471D-8B86-D0DB0776AC1B}" type="datetimeFigureOut">
              <a:rPr lang="it-IT" smtClean="0"/>
              <a:t>14/09/2021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32F2E-3224-49E5-A869-CAB3EB3A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77248-7B1C-4176-9512-F4DFE66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3B6F-BD8E-4091-89E4-E8EFD539B9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5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0BD89-E059-4790-83B1-F36B257A9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77F16-947F-4C85-B535-6D89E4D47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5F061-4026-45A6-AB52-E9BDCE4EE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2D2DF-94A3-4A10-8F14-34A0BAB50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681-F46F-471D-8B86-D0DB0776AC1B}" type="datetimeFigureOut">
              <a:rPr lang="it-IT" smtClean="0"/>
              <a:t>14/09/2021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621AC-352F-4328-ACF8-80FB96918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A31ED-4F3F-4E0A-9462-C26F37A4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3B6F-BD8E-4091-89E4-E8EFD539B9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39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D2313-BCDC-45FD-B1A8-64B8B03C5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83DABB-6B60-46E8-A616-B41DFA546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94194-D457-490A-9BD1-5EC1C23BE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F5F64-CC91-402B-B16B-D2AC06F4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681-F46F-471D-8B86-D0DB0776AC1B}" type="datetimeFigureOut">
              <a:rPr lang="it-IT" smtClean="0"/>
              <a:t>14/09/2021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DA58B-8A36-4DEF-8816-5F258A0CB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4BF5E-3924-4E29-8DE4-1E64147F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3B6F-BD8E-4091-89E4-E8EFD539B9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123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A6CAB5-76EA-471A-8F55-785C892F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29AF6-C6C0-4CA0-B36C-6BB7C0789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4D20F-9DDC-4CF1-A1D3-4816BDD2C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43681-F46F-471D-8B86-D0DB0776AC1B}" type="datetimeFigureOut">
              <a:rPr lang="it-IT" smtClean="0"/>
              <a:t>14/09/2021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D1684-128D-495B-9A98-7D00F85AF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80EC8-5DDC-4924-9FD0-5B5B58090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E3B6F-BD8E-4091-89E4-E8EFD539B9C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7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1.png"/><Relationship Id="rId7" Type="http://schemas.openxmlformats.org/officeDocument/2006/relationships/image" Target="../media/image71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2.png"/><Relationship Id="rId10" Type="http://schemas.openxmlformats.org/officeDocument/2006/relationships/image" Target="../media/image73.png"/><Relationship Id="rId4" Type="http://schemas.openxmlformats.org/officeDocument/2006/relationships/chart" Target="../charts/chart2.xm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gif"/><Relationship Id="rId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77.png"/><Relationship Id="rId3" Type="http://schemas.openxmlformats.org/officeDocument/2006/relationships/image" Target="../media/image84.png"/><Relationship Id="rId7" Type="http://schemas.openxmlformats.org/officeDocument/2006/relationships/image" Target="../media/image85.png"/><Relationship Id="rId12" Type="http://schemas.openxmlformats.org/officeDocument/2006/relationships/image" Target="../media/image89.png"/><Relationship Id="rId17" Type="http://schemas.openxmlformats.org/officeDocument/2006/relationships/image" Target="../media/image9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88.png"/><Relationship Id="rId5" Type="http://schemas.openxmlformats.org/officeDocument/2006/relationships/image" Target="../media/image27.png"/><Relationship Id="rId15" Type="http://schemas.openxmlformats.org/officeDocument/2006/relationships/image" Target="../media/image91.png"/><Relationship Id="rId10" Type="http://schemas.openxmlformats.org/officeDocument/2006/relationships/image" Target="../media/image87.png"/><Relationship Id="rId4" Type="http://schemas.openxmlformats.org/officeDocument/2006/relationships/image" Target="../media/image62.png"/><Relationship Id="rId9" Type="http://schemas.openxmlformats.org/officeDocument/2006/relationships/image" Target="../media/image86.png"/><Relationship Id="rId1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1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2.png"/><Relationship Id="rId39" Type="http://schemas.openxmlformats.org/officeDocument/2006/relationships/image" Target="../media/image63.png"/><Relationship Id="rId3" Type="http://schemas.openxmlformats.org/officeDocument/2006/relationships/image" Target="../media/image33.png"/><Relationship Id="rId21" Type="http://schemas.microsoft.com/office/2007/relationships/hdphoto" Target="../media/hdphoto3.wdp"/><Relationship Id="rId34" Type="http://schemas.openxmlformats.org/officeDocument/2006/relationships/image" Target="../media/image59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1.png"/><Relationship Id="rId33" Type="http://schemas.openxmlformats.org/officeDocument/2006/relationships/image" Target="../media/image58.png"/><Relationship Id="rId38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5.png"/><Relationship Id="rId20" Type="http://schemas.openxmlformats.org/officeDocument/2006/relationships/image" Target="../media/image48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24" Type="http://schemas.openxmlformats.org/officeDocument/2006/relationships/image" Target="../media/image1.png"/><Relationship Id="rId32" Type="http://schemas.openxmlformats.org/officeDocument/2006/relationships/image" Target="../media/image31.png"/><Relationship Id="rId37" Type="http://schemas.openxmlformats.org/officeDocument/2006/relationships/image" Target="../media/image27.png"/><Relationship Id="rId5" Type="http://schemas.openxmlformats.org/officeDocument/2006/relationships/image" Target="../media/image35.png"/><Relationship Id="rId15" Type="http://schemas.openxmlformats.org/officeDocument/2006/relationships/image" Target="../media/image44.png"/><Relationship Id="rId23" Type="http://schemas.openxmlformats.org/officeDocument/2006/relationships/image" Target="../media/image50.png"/><Relationship Id="rId28" Type="http://schemas.openxmlformats.org/officeDocument/2006/relationships/image" Target="../media/image54.png"/><Relationship Id="rId36" Type="http://schemas.openxmlformats.org/officeDocument/2006/relationships/image" Target="../media/image61.png"/><Relationship Id="rId10" Type="http://schemas.openxmlformats.org/officeDocument/2006/relationships/image" Target="../media/image39.png"/><Relationship Id="rId19" Type="http://schemas.microsoft.com/office/2007/relationships/hdphoto" Target="../media/hdphoto2.wdp"/><Relationship Id="rId31" Type="http://schemas.openxmlformats.org/officeDocument/2006/relationships/image" Target="../media/image57.png"/><Relationship Id="rId4" Type="http://schemas.openxmlformats.org/officeDocument/2006/relationships/image" Target="../media/image34.png"/><Relationship Id="rId9" Type="http://schemas.microsoft.com/office/2007/relationships/hdphoto" Target="../media/hdphoto1.wdp"/><Relationship Id="rId14" Type="http://schemas.openxmlformats.org/officeDocument/2006/relationships/image" Target="../media/image43.png"/><Relationship Id="rId22" Type="http://schemas.openxmlformats.org/officeDocument/2006/relationships/image" Target="../media/image49.png"/><Relationship Id="rId27" Type="http://schemas.openxmlformats.org/officeDocument/2006/relationships/image" Target="../media/image53.png"/><Relationship Id="rId30" Type="http://schemas.openxmlformats.org/officeDocument/2006/relationships/image" Target="../media/image56.jpeg"/><Relationship Id="rId35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chart" Target="../charts/chart1.xml"/><Relationship Id="rId4" Type="http://schemas.openxmlformats.org/officeDocument/2006/relationships/image" Target="../media/image6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7F7D7B8D-EF99-4CA1-AB1E-4C0C04740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917370"/>
            <a:ext cx="12191999" cy="394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1E5C28-E54B-45F2-941C-9B39657D9A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142"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1B0624-4064-4E26-8525-23A1109264E5}"/>
              </a:ext>
            </a:extLst>
          </p:cNvPr>
          <p:cNvSpPr/>
          <p:nvPr/>
        </p:nvSpPr>
        <p:spPr>
          <a:xfrm>
            <a:off x="645263" y="4239483"/>
            <a:ext cx="10901471" cy="123644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VOC profile of high moisture mozzarella as affected by the processing temperature </a:t>
            </a:r>
            <a:endParaRPr lang="en-US" sz="3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8CB858-1BF2-438B-BBAF-94B93AA45359}"/>
              </a:ext>
            </a:extLst>
          </p:cNvPr>
          <p:cNvCxnSpPr>
            <a:cxnSpLocks/>
          </p:cNvCxnSpPr>
          <p:nvPr/>
        </p:nvCxnSpPr>
        <p:spPr>
          <a:xfrm>
            <a:off x="645263" y="5561596"/>
            <a:ext cx="109014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2C57D0A-F2C6-4ABB-BAD1-39FC56F4D1E2}"/>
              </a:ext>
            </a:extLst>
          </p:cNvPr>
          <p:cNvSpPr/>
          <p:nvPr/>
        </p:nvSpPr>
        <p:spPr>
          <a:xfrm>
            <a:off x="5130800" y="6143573"/>
            <a:ext cx="6949334" cy="65446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Dott</a:t>
            </a:r>
            <a:r>
              <a:rPr lang="en-US" sz="3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Natrella Giuseppe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Department of Soil, Plant and Food Sciences -University of Bari</a:t>
            </a:r>
          </a:p>
        </p:txBody>
      </p:sp>
    </p:spTree>
    <p:extLst>
      <p:ext uri="{BB962C8B-B14F-4D97-AF65-F5344CB8AC3E}">
        <p14:creationId xmlns:p14="http://schemas.microsoft.com/office/powerpoint/2010/main" val="220861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1E5C28-E54B-45F2-941C-9B39657D9A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50777"/>
          <a:stretch/>
        </p:blipFill>
        <p:spPr>
          <a:xfrm>
            <a:off x="-305" y="-13407"/>
            <a:ext cx="8026705" cy="2500784"/>
          </a:xfrm>
          <a:prstGeom prst="rect">
            <a:avLst/>
          </a:prstGeom>
        </p:spPr>
      </p:pic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7942D5BB-0D2C-49FA-80C4-BA0121714005}"/>
              </a:ext>
            </a:extLst>
          </p:cNvPr>
          <p:cNvCxnSpPr>
            <a:cxnSpLocks/>
          </p:cNvCxnSpPr>
          <p:nvPr/>
        </p:nvCxnSpPr>
        <p:spPr>
          <a:xfrm>
            <a:off x="-305" y="2482073"/>
            <a:ext cx="1219492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E23BC79-27C6-4040-A5B4-E10AEA4497CD}"/>
              </a:ext>
            </a:extLst>
          </p:cNvPr>
          <p:cNvSpPr/>
          <p:nvPr/>
        </p:nvSpPr>
        <p:spPr>
          <a:xfrm>
            <a:off x="8179955" y="330647"/>
            <a:ext cx="3782290" cy="12939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The heating intensity</a:t>
            </a:r>
            <a:endParaRPr lang="en-US" sz="3200" b="1" dirty="0">
              <a:highlight>
                <a:srgbClr val="FFFF00"/>
              </a:highlight>
              <a:latin typeface="Bradley Hand ITC" panose="03070402050302030203" pitchFamily="66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A8F9ED9-23CA-444B-83D9-0DFAFB7178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964267"/>
              </p:ext>
            </p:extLst>
          </p:nvPr>
        </p:nvGraphicFramePr>
        <p:xfrm>
          <a:off x="2736781" y="2675987"/>
          <a:ext cx="7570693" cy="3851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13E8AF5F-2104-46CA-B9B2-8A45F6142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852" y="4012827"/>
            <a:ext cx="933240" cy="931234"/>
          </a:xfrm>
          <a:prstGeom prst="rect">
            <a:avLst/>
          </a:prstGeom>
        </p:spPr>
      </p:pic>
      <p:pic>
        <p:nvPicPr>
          <p:cNvPr id="64" name="Picture 63" descr="A picture containing food, cheese, white, dark&#10;&#10;Description automatically generated">
            <a:extLst>
              <a:ext uri="{FF2B5EF4-FFF2-40B4-BE49-F238E27FC236}">
                <a16:creationId xmlns:a16="http://schemas.microsoft.com/office/drawing/2014/main" id="{D6C32E82-9149-4DC1-A428-58BFD5A42AC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" y="4645906"/>
            <a:ext cx="1431690" cy="1431690"/>
          </a:xfrm>
          <a:prstGeom prst="rect">
            <a:avLst/>
          </a:prstGeom>
        </p:spPr>
      </p:pic>
      <p:pic>
        <p:nvPicPr>
          <p:cNvPr id="65" name="Picture 64" descr="A picture containing food, cheese, white, dark&#10;&#10;Description automatically generated">
            <a:extLst>
              <a:ext uri="{FF2B5EF4-FFF2-40B4-BE49-F238E27FC236}">
                <a16:creationId xmlns:a16="http://schemas.microsoft.com/office/drawing/2014/main" id="{45A1AEA1-CD45-491B-B4A2-0509B883D76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867" y="4760212"/>
            <a:ext cx="1189750" cy="118975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328D41B-FE0C-4F9A-83F9-9F213DA5C54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520" y="4316121"/>
            <a:ext cx="682957" cy="700408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342A65A6-EB87-46C1-A95E-A1A6B5C46743}"/>
              </a:ext>
            </a:extLst>
          </p:cNvPr>
          <p:cNvSpPr/>
          <p:nvPr/>
        </p:nvSpPr>
        <p:spPr>
          <a:xfrm>
            <a:off x="493908" y="3736991"/>
            <a:ext cx="1891145" cy="3444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70°C      90°C</a:t>
            </a:r>
            <a:endParaRPr lang="en-US" sz="2000" b="1" dirty="0">
              <a:highlight>
                <a:srgbClr val="FFFF00"/>
              </a:highlight>
              <a:latin typeface="Bradley Hand ITC" panose="03070402050302030203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1" name="Picture 8" descr="Photos: How Mozzarella Cheese Is Made by Hand in Italy">
            <a:extLst>
              <a:ext uri="{FF2B5EF4-FFF2-40B4-BE49-F238E27FC236}">
                <a16:creationId xmlns:a16="http://schemas.microsoft.com/office/drawing/2014/main" id="{FE7BA49C-373F-4D83-AC06-66F29B8FB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65" y="2672947"/>
            <a:ext cx="1171496" cy="1078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0" name="Group 2059">
            <a:extLst>
              <a:ext uri="{FF2B5EF4-FFF2-40B4-BE49-F238E27FC236}">
                <a16:creationId xmlns:a16="http://schemas.microsoft.com/office/drawing/2014/main" id="{C08A2E99-73E9-4E2D-B02F-4C71876FD299}"/>
              </a:ext>
            </a:extLst>
          </p:cNvPr>
          <p:cNvGrpSpPr/>
          <p:nvPr/>
        </p:nvGrpSpPr>
        <p:grpSpPr>
          <a:xfrm>
            <a:off x="301137" y="4108471"/>
            <a:ext cx="839886" cy="869083"/>
            <a:chOff x="526161" y="4335058"/>
            <a:chExt cx="572630" cy="622170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32828E29-C7B7-4760-80CC-898400EF5D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72" t="7522" r="32763" b="56936"/>
            <a:stretch/>
          </p:blipFill>
          <p:spPr bwMode="auto">
            <a:xfrm>
              <a:off x="526161" y="4335058"/>
              <a:ext cx="531161" cy="530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" name="Picture 2048" descr="A picture containing mask, dark, light&#10;&#10;Description automatically generated">
              <a:extLst>
                <a:ext uri="{FF2B5EF4-FFF2-40B4-BE49-F238E27FC236}">
                  <a16:creationId xmlns:a16="http://schemas.microsoft.com/office/drawing/2014/main" id="{8F5D3922-37CC-468E-AB37-B20F76665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754132">
              <a:off x="620921" y="4372641"/>
              <a:ext cx="153157" cy="118271"/>
            </a:xfrm>
            <a:prstGeom prst="rect">
              <a:avLst/>
            </a:prstGeom>
          </p:spPr>
        </p:pic>
        <p:pic>
          <p:nvPicPr>
            <p:cNvPr id="83" name="Picture 82" descr="A picture containing mask, dark, light&#10;&#10;Description automatically generated">
              <a:extLst>
                <a:ext uri="{FF2B5EF4-FFF2-40B4-BE49-F238E27FC236}">
                  <a16:creationId xmlns:a16="http://schemas.microsoft.com/office/drawing/2014/main" id="{4609838D-71BA-45FE-9A58-FD3A4CF5AF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63860" b="10697"/>
            <a:stretch/>
          </p:blipFill>
          <p:spPr>
            <a:xfrm rot="7754132">
              <a:off x="1018307" y="4538258"/>
              <a:ext cx="55349" cy="105619"/>
            </a:xfrm>
            <a:prstGeom prst="rect">
              <a:avLst/>
            </a:prstGeom>
          </p:spPr>
        </p:pic>
        <p:pic>
          <p:nvPicPr>
            <p:cNvPr id="84" name="Picture 83" descr="A picture containing mask, dark, light&#10;&#10;Description automatically generated">
              <a:extLst>
                <a:ext uri="{FF2B5EF4-FFF2-40B4-BE49-F238E27FC236}">
                  <a16:creationId xmlns:a16="http://schemas.microsoft.com/office/drawing/2014/main" id="{AB4111BD-41F0-4CDC-AFEC-EF2E4DDEE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754132">
              <a:off x="511568" y="4637740"/>
              <a:ext cx="153157" cy="118271"/>
            </a:xfrm>
            <a:prstGeom prst="rect">
              <a:avLst/>
            </a:prstGeom>
          </p:spPr>
        </p:pic>
        <p:pic>
          <p:nvPicPr>
            <p:cNvPr id="87" name="Picture 86" descr="A picture containing mask, dark, light&#10;&#10;Description automatically generated">
              <a:extLst>
                <a:ext uri="{FF2B5EF4-FFF2-40B4-BE49-F238E27FC236}">
                  <a16:creationId xmlns:a16="http://schemas.microsoft.com/office/drawing/2014/main" id="{3539F6FC-CA1F-47D7-808C-AD4074D870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63860" b="10697"/>
            <a:stretch/>
          </p:blipFill>
          <p:spPr>
            <a:xfrm rot="13845868" flipH="1">
              <a:off x="876847" y="4531594"/>
              <a:ext cx="55349" cy="105619"/>
            </a:xfrm>
            <a:prstGeom prst="rect">
              <a:avLst/>
            </a:prstGeom>
          </p:spPr>
        </p:pic>
        <p:pic>
          <p:nvPicPr>
            <p:cNvPr id="88" name="Picture 87" descr="A picture containing mask, dark, light&#10;&#10;Description automatically generated">
              <a:extLst>
                <a:ext uri="{FF2B5EF4-FFF2-40B4-BE49-F238E27FC236}">
                  <a16:creationId xmlns:a16="http://schemas.microsoft.com/office/drawing/2014/main" id="{CE0E80FB-7C9C-4B96-8B20-BC3A9B2C7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63860" b="10697"/>
            <a:stretch/>
          </p:blipFill>
          <p:spPr>
            <a:xfrm rot="7754132">
              <a:off x="838131" y="4388867"/>
              <a:ext cx="55349" cy="105619"/>
            </a:xfrm>
            <a:prstGeom prst="rect">
              <a:avLst/>
            </a:prstGeom>
          </p:spPr>
        </p:pic>
        <p:pic>
          <p:nvPicPr>
            <p:cNvPr id="2055" name="Picture 2054">
              <a:extLst>
                <a:ext uri="{FF2B5EF4-FFF2-40B4-BE49-F238E27FC236}">
                  <a16:creationId xmlns:a16="http://schemas.microsoft.com/office/drawing/2014/main" id="{D3E6E3BC-2003-459C-8435-A81CC2125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516" y="4775788"/>
              <a:ext cx="532829" cy="181440"/>
            </a:xfrm>
            <a:prstGeom prst="rect">
              <a:avLst/>
            </a:prstGeom>
          </p:spPr>
        </p:pic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3DA33209-50DA-4EF2-990C-B8037D13EB87}"/>
              </a:ext>
            </a:extLst>
          </p:cNvPr>
          <p:cNvSpPr/>
          <p:nvPr/>
        </p:nvSpPr>
        <p:spPr>
          <a:xfrm>
            <a:off x="10203262" y="3736991"/>
            <a:ext cx="1891145" cy="3444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70°C      90°C</a:t>
            </a:r>
            <a:endParaRPr lang="en-US" sz="2000" b="1" dirty="0">
              <a:highlight>
                <a:srgbClr val="FFFF00"/>
              </a:highlight>
              <a:latin typeface="Bradley Hand ITC" panose="03070402050302030203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2" name="Picture 8" descr="Photos: How Mozzarella Cheese Is Made by Hand in Italy">
            <a:extLst>
              <a:ext uri="{FF2B5EF4-FFF2-40B4-BE49-F238E27FC236}">
                <a16:creationId xmlns:a16="http://schemas.microsoft.com/office/drawing/2014/main" id="{59490C68-31C2-4942-BF03-429C521BF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719" y="2672947"/>
            <a:ext cx="1171496" cy="1078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 descr="A picture containing food, cheese, white, dark&#10;&#10;Description automatically generated">
            <a:extLst>
              <a:ext uri="{FF2B5EF4-FFF2-40B4-BE49-F238E27FC236}">
                <a16:creationId xmlns:a16="http://schemas.microsoft.com/office/drawing/2014/main" id="{B683D933-3056-4A5F-9B80-4B48082B39D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48" y="4639242"/>
            <a:ext cx="1431690" cy="1431690"/>
          </a:xfrm>
          <a:prstGeom prst="rect">
            <a:avLst/>
          </a:prstGeom>
        </p:spPr>
      </p:pic>
      <p:pic>
        <p:nvPicPr>
          <p:cNvPr id="94" name="Picture 93" descr="A picture containing food, cheese, white, dark&#10;&#10;Description automatically generated">
            <a:extLst>
              <a:ext uri="{FF2B5EF4-FFF2-40B4-BE49-F238E27FC236}">
                <a16:creationId xmlns:a16="http://schemas.microsoft.com/office/drawing/2014/main" id="{3810D523-7ACE-4523-BB38-78FEA19A4B2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609" y="4812038"/>
            <a:ext cx="1189750" cy="1189750"/>
          </a:xfrm>
          <a:prstGeom prst="rect">
            <a:avLst/>
          </a:prstGeom>
        </p:spPr>
      </p:pic>
      <p:sp>
        <p:nvSpPr>
          <p:cNvPr id="2059" name="Arrow: Bent 2058">
            <a:extLst>
              <a:ext uri="{FF2B5EF4-FFF2-40B4-BE49-F238E27FC236}">
                <a16:creationId xmlns:a16="http://schemas.microsoft.com/office/drawing/2014/main" id="{A6A021AD-7675-481C-93A3-0D51218B5F1B}"/>
              </a:ext>
            </a:extLst>
          </p:cNvPr>
          <p:cNvSpPr/>
          <p:nvPr/>
        </p:nvSpPr>
        <p:spPr>
          <a:xfrm>
            <a:off x="697499" y="4904204"/>
            <a:ext cx="3849101" cy="264696"/>
          </a:xfrm>
          <a:prstGeom prst="bentArrow">
            <a:avLst/>
          </a:prstGeom>
          <a:solidFill>
            <a:schemeClr val="bg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9" name="Arrow: Bent 98">
            <a:extLst>
              <a:ext uri="{FF2B5EF4-FFF2-40B4-BE49-F238E27FC236}">
                <a16:creationId xmlns:a16="http://schemas.microsoft.com/office/drawing/2014/main" id="{CD2F745D-F752-42F6-83C9-C091A6F2E54C}"/>
              </a:ext>
            </a:extLst>
          </p:cNvPr>
          <p:cNvSpPr/>
          <p:nvPr/>
        </p:nvSpPr>
        <p:spPr>
          <a:xfrm rot="20968845" flipV="1">
            <a:off x="1974902" y="5415250"/>
            <a:ext cx="3849101" cy="264696"/>
          </a:xfrm>
          <a:prstGeom prst="bentArrow">
            <a:avLst/>
          </a:prstGeom>
          <a:solidFill>
            <a:schemeClr val="bg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0" name="Arrow: Bent 99">
            <a:extLst>
              <a:ext uri="{FF2B5EF4-FFF2-40B4-BE49-F238E27FC236}">
                <a16:creationId xmlns:a16="http://schemas.microsoft.com/office/drawing/2014/main" id="{E32FFD4B-CCA3-4AEE-8076-EA05FE4B9C8A}"/>
              </a:ext>
            </a:extLst>
          </p:cNvPr>
          <p:cNvSpPr/>
          <p:nvPr/>
        </p:nvSpPr>
        <p:spPr>
          <a:xfrm rot="20909259" flipH="1">
            <a:off x="9151904" y="5041910"/>
            <a:ext cx="2330263" cy="264696"/>
          </a:xfrm>
          <a:prstGeom prst="bent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1" name="Arrow: Bent 100">
            <a:extLst>
              <a:ext uri="{FF2B5EF4-FFF2-40B4-BE49-F238E27FC236}">
                <a16:creationId xmlns:a16="http://schemas.microsoft.com/office/drawing/2014/main" id="{5A985E18-AA73-4B23-A815-B98350E5E09F}"/>
              </a:ext>
            </a:extLst>
          </p:cNvPr>
          <p:cNvSpPr/>
          <p:nvPr/>
        </p:nvSpPr>
        <p:spPr>
          <a:xfrm rot="413185" flipH="1" flipV="1">
            <a:off x="8002006" y="5485045"/>
            <a:ext cx="2696159" cy="307906"/>
          </a:xfrm>
          <a:prstGeom prst="bentArrow">
            <a:avLst/>
          </a:prstGeom>
          <a:solidFill>
            <a:schemeClr val="bg1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C5362-FB0A-4583-ABDF-D31BA495B45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6847" y="3946270"/>
            <a:ext cx="470756" cy="53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91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1E5C28-E54B-45F2-941C-9B39657D9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50777"/>
          <a:stretch/>
        </p:blipFill>
        <p:spPr>
          <a:xfrm>
            <a:off x="-305" y="-13407"/>
            <a:ext cx="8026705" cy="2500784"/>
          </a:xfrm>
          <a:prstGeom prst="rect">
            <a:avLst/>
          </a:prstGeom>
        </p:spPr>
      </p:pic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7942D5BB-0D2C-49FA-80C4-BA0121714005}"/>
              </a:ext>
            </a:extLst>
          </p:cNvPr>
          <p:cNvCxnSpPr>
            <a:cxnSpLocks/>
          </p:cNvCxnSpPr>
          <p:nvPr/>
        </p:nvCxnSpPr>
        <p:spPr>
          <a:xfrm>
            <a:off x="-305" y="2482073"/>
            <a:ext cx="1219492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E23BC79-27C6-4040-A5B4-E10AEA4497CD}"/>
              </a:ext>
            </a:extLst>
          </p:cNvPr>
          <p:cNvSpPr/>
          <p:nvPr/>
        </p:nvSpPr>
        <p:spPr>
          <a:xfrm>
            <a:off x="8179955" y="330647"/>
            <a:ext cx="3782290" cy="12939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Sensory point of view: Ranking</a:t>
            </a:r>
            <a:endParaRPr lang="en-US" sz="3200" b="1" dirty="0">
              <a:highlight>
                <a:srgbClr val="FFFF00"/>
              </a:highlight>
              <a:latin typeface="Bradley Hand ITC" panose="03070402050302030203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9593-44FB-4C03-AD1F-1712F88DB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54" y="3822706"/>
            <a:ext cx="8723746" cy="30352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039131E-3354-4241-A630-A1FE84BC7D24}"/>
              </a:ext>
            </a:extLst>
          </p:cNvPr>
          <p:cNvSpPr/>
          <p:nvPr/>
        </p:nvSpPr>
        <p:spPr>
          <a:xfrm>
            <a:off x="3754582" y="2272522"/>
            <a:ext cx="3782290" cy="7627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Odor intensity</a:t>
            </a:r>
            <a:endParaRPr lang="en-US" sz="3200" b="1" dirty="0">
              <a:highlight>
                <a:srgbClr val="FFFF00"/>
              </a:highlight>
              <a:latin typeface="Bradley Hand ITC" panose="03070402050302030203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01FF91-0FE0-4176-845A-F40283BC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195" y="5396823"/>
            <a:ext cx="503513" cy="4304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82AB12-58F9-4FC7-BAE8-890AEFD4D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498" y="4876705"/>
            <a:ext cx="860165" cy="7353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B87AEE-852B-4523-A81B-D62ED2C92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854" y="4059297"/>
            <a:ext cx="1312815" cy="11223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EAF8E4-35D8-4218-9451-9313354B3F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50" t="4213" b="7443"/>
          <a:stretch/>
        </p:blipFill>
        <p:spPr>
          <a:xfrm>
            <a:off x="8746825" y="2504310"/>
            <a:ext cx="1505539" cy="135604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80A25F8-5311-4DC3-A5DC-F238CA7CEE6F}"/>
              </a:ext>
            </a:extLst>
          </p:cNvPr>
          <p:cNvSpPr/>
          <p:nvPr/>
        </p:nvSpPr>
        <p:spPr>
          <a:xfrm>
            <a:off x="1775040" y="4962194"/>
            <a:ext cx="1769822" cy="553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MozzSA70</a:t>
            </a:r>
            <a:endParaRPr lang="en-US" sz="2000" b="1" dirty="0">
              <a:highlight>
                <a:srgbClr val="FFFF00"/>
              </a:highlight>
              <a:latin typeface="Bradley Hand ITC" panose="03070402050302030203" pitchFamily="66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A0506C-27DA-4AC4-8C8F-C0075A29308C}"/>
              </a:ext>
            </a:extLst>
          </p:cNvPr>
          <p:cNvSpPr/>
          <p:nvPr/>
        </p:nvSpPr>
        <p:spPr>
          <a:xfrm>
            <a:off x="3053397" y="4373730"/>
            <a:ext cx="1769822" cy="553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MozzSA90</a:t>
            </a:r>
            <a:endParaRPr lang="en-US" sz="2000" b="1" dirty="0">
              <a:highlight>
                <a:srgbClr val="FFFF00"/>
              </a:highlight>
              <a:latin typeface="Bradley Hand ITC" panose="03070402050302030203" pitchFamily="66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017BFC-77A0-435A-A8EE-3CDF58BD98A6}"/>
              </a:ext>
            </a:extLst>
          </p:cNvPr>
          <p:cNvSpPr/>
          <p:nvPr/>
        </p:nvSpPr>
        <p:spPr>
          <a:xfrm>
            <a:off x="4610350" y="3551399"/>
            <a:ext cx="1769822" cy="553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MozzC90</a:t>
            </a:r>
            <a:endParaRPr lang="en-US" sz="2400" b="1" dirty="0">
              <a:highlight>
                <a:srgbClr val="FFFF00"/>
              </a:highlight>
              <a:latin typeface="Bradley Hand ITC" panose="03070402050302030203" pitchFamily="66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E61D80-1BAF-47A8-AAEF-02F0A04FFDD4}"/>
              </a:ext>
            </a:extLst>
          </p:cNvPr>
          <p:cNvSpPr/>
          <p:nvPr/>
        </p:nvSpPr>
        <p:spPr>
          <a:xfrm>
            <a:off x="10071100" y="2612179"/>
            <a:ext cx="1769822" cy="5532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MozzC70</a:t>
            </a:r>
            <a:endParaRPr lang="en-US" sz="2800" b="1" dirty="0">
              <a:highlight>
                <a:srgbClr val="FFFF00"/>
              </a:highlight>
              <a:latin typeface="Bradley Hand ITC" panose="03070402050302030203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887637-49A9-4217-802D-BDA4B6D0656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9" y="5003827"/>
            <a:ext cx="1769822" cy="1769822"/>
          </a:xfrm>
          <a:prstGeom prst="rect">
            <a:avLst/>
          </a:prstGeom>
        </p:spPr>
      </p:pic>
      <p:pic>
        <p:nvPicPr>
          <p:cNvPr id="30" name="Picture 29" descr="A picture containing food, cheese, white, dark&#10;&#10;Description automatically generated">
            <a:extLst>
              <a:ext uri="{FF2B5EF4-FFF2-40B4-BE49-F238E27FC236}">
                <a16:creationId xmlns:a16="http://schemas.microsoft.com/office/drawing/2014/main" id="{70B20F7B-6D29-4192-B65D-22CDAE9F87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duotone>
              <a:prstClr val="black"/>
              <a:srgbClr val="EE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81" b="25603"/>
          <a:stretch/>
        </p:blipFill>
        <p:spPr>
          <a:xfrm rot="21371174">
            <a:off x="795446" y="5713945"/>
            <a:ext cx="737224" cy="714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6DD704-2CD2-4CAF-85AE-F76C648B7C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9"/>
          <a:stretch/>
        </p:blipFill>
        <p:spPr>
          <a:xfrm>
            <a:off x="11387921" y="3062986"/>
            <a:ext cx="377436" cy="5532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1E13D3-1165-4C9C-B635-5D33B31BD65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1" t="-13523" r="51534" b="1208"/>
          <a:stretch/>
        </p:blipFill>
        <p:spPr>
          <a:xfrm>
            <a:off x="4398496" y="4794631"/>
            <a:ext cx="396561" cy="55321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C2A2B81-82B7-45A9-B35E-B508EF8F30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7" r="22799"/>
          <a:stretch/>
        </p:blipFill>
        <p:spPr>
          <a:xfrm>
            <a:off x="6160598" y="3976851"/>
            <a:ext cx="448078" cy="5532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97E7657-D80E-488E-B5A3-9B8754A0A7F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72" b="-11020"/>
          <a:stretch/>
        </p:blipFill>
        <p:spPr>
          <a:xfrm>
            <a:off x="3053090" y="5413608"/>
            <a:ext cx="388938" cy="55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1E5C28-E54B-45F2-941C-9B39657D9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50777"/>
          <a:stretch/>
        </p:blipFill>
        <p:spPr>
          <a:xfrm>
            <a:off x="-305" y="-13407"/>
            <a:ext cx="8026705" cy="2500784"/>
          </a:xfrm>
          <a:prstGeom prst="rect">
            <a:avLst/>
          </a:prstGeom>
        </p:spPr>
      </p:pic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7942D5BB-0D2C-49FA-80C4-BA0121714005}"/>
              </a:ext>
            </a:extLst>
          </p:cNvPr>
          <p:cNvCxnSpPr>
            <a:cxnSpLocks/>
          </p:cNvCxnSpPr>
          <p:nvPr/>
        </p:nvCxnSpPr>
        <p:spPr>
          <a:xfrm>
            <a:off x="-305" y="2482073"/>
            <a:ext cx="1219492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E23BC79-27C6-4040-A5B4-E10AEA4497CD}"/>
              </a:ext>
            </a:extLst>
          </p:cNvPr>
          <p:cNvSpPr/>
          <p:nvPr/>
        </p:nvSpPr>
        <p:spPr>
          <a:xfrm>
            <a:off x="8179955" y="330647"/>
            <a:ext cx="3782290" cy="12939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Sensory point of view: Ranking</a:t>
            </a:r>
            <a:endParaRPr lang="en-US" sz="3200" b="1" dirty="0">
              <a:highlight>
                <a:srgbClr val="FFFF00"/>
              </a:highlight>
              <a:latin typeface="Bradley Hand ITC" panose="03070402050302030203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9593-44FB-4C03-AD1F-1712F88DB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54" y="3822706"/>
            <a:ext cx="8723746" cy="30352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039131E-3354-4241-A630-A1FE84BC7D24}"/>
              </a:ext>
            </a:extLst>
          </p:cNvPr>
          <p:cNvSpPr/>
          <p:nvPr/>
        </p:nvSpPr>
        <p:spPr>
          <a:xfrm>
            <a:off x="3754582" y="2272522"/>
            <a:ext cx="3782290" cy="7627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More pleasant odor</a:t>
            </a:r>
            <a:endParaRPr lang="en-US" sz="3200" b="1" dirty="0">
              <a:highlight>
                <a:srgbClr val="FFFF00"/>
              </a:highlight>
              <a:latin typeface="Bradley Hand ITC" panose="03070402050302030203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01FF91-0FE0-4176-845A-F40283BC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195" y="5396823"/>
            <a:ext cx="503513" cy="4304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82AB12-58F9-4FC7-BAE8-890AEFD4D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498" y="4876705"/>
            <a:ext cx="860165" cy="7353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B87AEE-852B-4523-A81B-D62ED2C92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854" y="4059297"/>
            <a:ext cx="1312815" cy="11223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EAF8E4-35D8-4218-9451-9313354B3F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50" t="4213" b="7443"/>
          <a:stretch/>
        </p:blipFill>
        <p:spPr>
          <a:xfrm>
            <a:off x="8746825" y="2504310"/>
            <a:ext cx="1505539" cy="135604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80A25F8-5311-4DC3-A5DC-F238CA7CEE6F}"/>
              </a:ext>
            </a:extLst>
          </p:cNvPr>
          <p:cNvSpPr/>
          <p:nvPr/>
        </p:nvSpPr>
        <p:spPr>
          <a:xfrm>
            <a:off x="1775040" y="4962194"/>
            <a:ext cx="1769822" cy="553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MozzSA70</a:t>
            </a:r>
            <a:endParaRPr lang="en-US" sz="2000" b="1" dirty="0">
              <a:highlight>
                <a:srgbClr val="FFFF00"/>
              </a:highlight>
              <a:latin typeface="Bradley Hand ITC" panose="03070402050302030203" pitchFamily="66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A0506C-27DA-4AC4-8C8F-C0075A29308C}"/>
              </a:ext>
            </a:extLst>
          </p:cNvPr>
          <p:cNvSpPr/>
          <p:nvPr/>
        </p:nvSpPr>
        <p:spPr>
          <a:xfrm>
            <a:off x="3053397" y="4373730"/>
            <a:ext cx="1769822" cy="553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MozzSA90</a:t>
            </a:r>
            <a:endParaRPr lang="en-US" sz="2000" b="1" dirty="0">
              <a:highlight>
                <a:srgbClr val="FFFF00"/>
              </a:highlight>
              <a:latin typeface="Bradley Hand ITC" panose="03070402050302030203" pitchFamily="66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017BFC-77A0-435A-A8EE-3CDF58BD98A6}"/>
              </a:ext>
            </a:extLst>
          </p:cNvPr>
          <p:cNvSpPr/>
          <p:nvPr/>
        </p:nvSpPr>
        <p:spPr>
          <a:xfrm>
            <a:off x="4610350" y="3551399"/>
            <a:ext cx="1769822" cy="553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MozzC90</a:t>
            </a:r>
            <a:endParaRPr lang="en-US" sz="2400" b="1" dirty="0">
              <a:highlight>
                <a:srgbClr val="FFFF00"/>
              </a:highlight>
              <a:latin typeface="Bradley Hand ITC" panose="03070402050302030203" pitchFamily="66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E61D80-1BAF-47A8-AAEF-02F0A04FFDD4}"/>
              </a:ext>
            </a:extLst>
          </p:cNvPr>
          <p:cNvSpPr/>
          <p:nvPr/>
        </p:nvSpPr>
        <p:spPr>
          <a:xfrm>
            <a:off x="10071100" y="2612179"/>
            <a:ext cx="1769822" cy="5532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MozzC70</a:t>
            </a:r>
            <a:endParaRPr lang="en-US" sz="2800" b="1" dirty="0">
              <a:highlight>
                <a:srgbClr val="FFFF00"/>
              </a:highlight>
              <a:latin typeface="Bradley Hand ITC" panose="03070402050302030203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0A1FF6-6A03-438E-BD19-E1ADBA5099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070" y="3952811"/>
            <a:ext cx="2452151" cy="1634767"/>
          </a:xfrm>
          <a:prstGeom prst="rect">
            <a:avLst/>
          </a:prstGeom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F85BE73-E81A-4F30-9E51-CF360E4A37D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381" y="5340352"/>
            <a:ext cx="1273273" cy="129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78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4D40819-D669-40F2-A050-1CB113125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703" y="3082914"/>
            <a:ext cx="693017" cy="52251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8E057FC-258C-4306-A7B2-4B6A144F0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941" y="3314486"/>
            <a:ext cx="591701" cy="590429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282FEAA-B1C8-4656-9614-AD097B06F471}"/>
              </a:ext>
            </a:extLst>
          </p:cNvPr>
          <p:cNvSpPr/>
          <p:nvPr/>
        </p:nvSpPr>
        <p:spPr>
          <a:xfrm>
            <a:off x="7404424" y="2798173"/>
            <a:ext cx="1268038" cy="2578997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4F104B3C-9AF0-4D87-9789-BAA416D157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7522" r="32763" b="56936"/>
          <a:stretch/>
        </p:blipFill>
        <p:spPr bwMode="auto">
          <a:xfrm>
            <a:off x="4577688" y="3515812"/>
            <a:ext cx="621082" cy="59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4ECB9-DFBA-4399-BD05-C8514BD44341}"/>
              </a:ext>
            </a:extLst>
          </p:cNvPr>
          <p:cNvSpPr/>
          <p:nvPr/>
        </p:nvSpPr>
        <p:spPr>
          <a:xfrm>
            <a:off x="4911792" y="2798168"/>
            <a:ext cx="1271317" cy="2579002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1E5C28-E54B-45F2-941C-9B39657D9A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b="50777"/>
          <a:stretch/>
        </p:blipFill>
        <p:spPr>
          <a:xfrm>
            <a:off x="-305" y="-13407"/>
            <a:ext cx="8026705" cy="2500784"/>
          </a:xfrm>
          <a:prstGeom prst="rect">
            <a:avLst/>
          </a:prstGeom>
        </p:spPr>
      </p:pic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7942D5BB-0D2C-49FA-80C4-BA0121714005}"/>
              </a:ext>
            </a:extLst>
          </p:cNvPr>
          <p:cNvCxnSpPr>
            <a:cxnSpLocks/>
          </p:cNvCxnSpPr>
          <p:nvPr/>
        </p:nvCxnSpPr>
        <p:spPr>
          <a:xfrm>
            <a:off x="-305" y="2482073"/>
            <a:ext cx="1219492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E23BC79-27C6-4040-A5B4-E10AEA4497CD}"/>
              </a:ext>
            </a:extLst>
          </p:cNvPr>
          <p:cNvSpPr/>
          <p:nvPr/>
        </p:nvSpPr>
        <p:spPr>
          <a:xfrm>
            <a:off x="8026400" y="622906"/>
            <a:ext cx="3972637" cy="10196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Conclusion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29E1EB-68C9-48A4-A585-097C0AB4B73F}"/>
              </a:ext>
            </a:extLst>
          </p:cNvPr>
          <p:cNvGrpSpPr/>
          <p:nvPr/>
        </p:nvGrpSpPr>
        <p:grpSpPr>
          <a:xfrm>
            <a:off x="438639" y="2716723"/>
            <a:ext cx="3493192" cy="2829486"/>
            <a:chOff x="2372259" y="2601511"/>
            <a:chExt cx="4069253" cy="36027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328A100-0DF6-4DEA-88FB-9C53A581C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136" y="4018704"/>
              <a:ext cx="1058864" cy="64887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19E48E3-0305-4A5F-8295-F13978548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021" y="4455470"/>
              <a:ext cx="1337273" cy="81948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33793A-B345-4319-8C02-1C1F5B404AEF}"/>
                </a:ext>
              </a:extLst>
            </p:cNvPr>
            <p:cNvSpPr/>
            <p:nvPr/>
          </p:nvSpPr>
          <p:spPr>
            <a:xfrm>
              <a:off x="2372259" y="3044337"/>
              <a:ext cx="1996881" cy="6488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85000" lnSpcReduction="20000"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4000" b="1" dirty="0">
                  <a:latin typeface="Bradley Hand ITC" panose="03070402050302030203" pitchFamily="66" charset="0"/>
                  <a:ea typeface="+mj-ea"/>
                  <a:cs typeface="Times New Roman" panose="02020603050405020304" pitchFamily="18" charset="0"/>
                </a:rPr>
                <a:t>Control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C82F7C4-3522-4DF0-854C-6D20C6A0B6B2}"/>
                </a:ext>
              </a:extLst>
            </p:cNvPr>
            <p:cNvSpPr/>
            <p:nvPr/>
          </p:nvSpPr>
          <p:spPr>
            <a:xfrm>
              <a:off x="4524593" y="2601511"/>
              <a:ext cx="1916919" cy="6488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85000" lnSpcReduction="20000"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4000" b="1" dirty="0">
                  <a:latin typeface="Bradley Hand ITC" panose="03070402050302030203" pitchFamily="66" charset="0"/>
                  <a:ea typeface="+mj-ea"/>
                  <a:cs typeface="Times New Roman" panose="02020603050405020304" pitchFamily="18" charset="0"/>
                </a:rPr>
                <a:t>Aseptic</a:t>
              </a:r>
            </a:p>
          </p:txBody>
        </p:sp>
        <p:pic>
          <p:nvPicPr>
            <p:cNvPr id="4" name="Picture 3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2D2681B-228C-47CA-BA02-634A23DAC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47936" y="3049641"/>
              <a:ext cx="3649663" cy="3154571"/>
            </a:xfrm>
            <a:prstGeom prst="rect">
              <a:avLst/>
            </a:prstGeom>
          </p:spPr>
        </p:pic>
      </p:grp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50509E47-4125-4FE0-9946-B59E0A44FBD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432" y="2999910"/>
            <a:ext cx="1207370" cy="739882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0064066E-7C06-4322-93AA-75C4349098B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33" y="3310219"/>
            <a:ext cx="666219" cy="408262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9DBABA15-B520-4A0A-824C-483BB9F7F38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99" y="4360223"/>
            <a:ext cx="1207370" cy="739882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354CCC6E-72BB-4CF3-8133-5AC3834FFC4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652" y="4652700"/>
            <a:ext cx="666219" cy="408262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493D572-946A-4657-8867-19A990D98F55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4013048" y="2487377"/>
            <a:ext cx="21839" cy="43706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10D8B30-6FE7-4E50-A734-B8944F4C34AD}"/>
              </a:ext>
            </a:extLst>
          </p:cNvPr>
          <p:cNvCxnSpPr>
            <a:cxnSpLocks/>
          </p:cNvCxnSpPr>
          <p:nvPr/>
        </p:nvCxnSpPr>
        <p:spPr>
          <a:xfrm>
            <a:off x="9156835" y="2487377"/>
            <a:ext cx="21839" cy="43706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A5520B54-FF92-4182-83D4-9235008058E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61" y="4500076"/>
            <a:ext cx="866956" cy="56925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B61A5F6-6D6B-47CE-909C-4E5F9AA001F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308" y="3147884"/>
            <a:ext cx="866956" cy="569251"/>
          </a:xfrm>
          <a:prstGeom prst="rect">
            <a:avLst/>
          </a:prstGeom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084D8ACC-FBF5-438B-B85C-02F92791986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39"/>
          <a:stretch/>
        </p:blipFill>
        <p:spPr>
          <a:xfrm>
            <a:off x="6358690" y="5047555"/>
            <a:ext cx="706528" cy="246483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21FC4F63-DB92-44AF-924A-5E48B5097EF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39"/>
          <a:stretch/>
        </p:blipFill>
        <p:spPr>
          <a:xfrm>
            <a:off x="6360507" y="3680450"/>
            <a:ext cx="706528" cy="2464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891813A-52F1-4F11-B74D-CC436E30921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6150" t="4213" b="7443"/>
          <a:stretch/>
        </p:blipFill>
        <p:spPr>
          <a:xfrm>
            <a:off x="10037502" y="3277268"/>
            <a:ext cx="606710" cy="54646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6B02476-55A5-4EDC-981B-77DD0AE9C32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95"/>
          <a:stretch/>
        </p:blipFill>
        <p:spPr>
          <a:xfrm>
            <a:off x="9340548" y="2710677"/>
            <a:ext cx="922643" cy="949252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63F14760-FFD6-4185-894E-E3DC4AAD8D4D}"/>
              </a:ext>
            </a:extLst>
          </p:cNvPr>
          <p:cNvSpPr/>
          <p:nvPr/>
        </p:nvSpPr>
        <p:spPr>
          <a:xfrm>
            <a:off x="10406306" y="3907091"/>
            <a:ext cx="1769822" cy="5532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MozzC70</a:t>
            </a:r>
            <a:endParaRPr lang="en-US" sz="2800" b="1" dirty="0">
              <a:highlight>
                <a:srgbClr val="FFFF00"/>
              </a:highlight>
              <a:latin typeface="Bradley Hand ITC" panose="03070402050302030203" pitchFamily="66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611BC40-C12B-4F02-A154-8C719DA7F2C2}"/>
              </a:ext>
            </a:extLst>
          </p:cNvPr>
          <p:cNvSpPr/>
          <p:nvPr/>
        </p:nvSpPr>
        <p:spPr>
          <a:xfrm>
            <a:off x="10220714" y="2660985"/>
            <a:ext cx="2141007" cy="6881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MozzSA90</a:t>
            </a:r>
            <a:endParaRPr lang="en-US" sz="3000" b="1" dirty="0">
              <a:highlight>
                <a:srgbClr val="FFFF00"/>
              </a:highlight>
              <a:latin typeface="Bradley Hand ITC" panose="03070402050302030203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4D1A3D81-2623-4DCF-B453-5EB8A6D9CD3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9"/>
          <a:stretch/>
        </p:blipFill>
        <p:spPr>
          <a:xfrm>
            <a:off x="11240317" y="3319316"/>
            <a:ext cx="248808" cy="364686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FEADC81-F387-4342-9EAC-09349D87C6AC}"/>
              </a:ext>
            </a:extLst>
          </p:cNvPr>
          <p:cNvSpPr/>
          <p:nvPr/>
        </p:nvSpPr>
        <p:spPr>
          <a:xfrm>
            <a:off x="8068831" y="2519575"/>
            <a:ext cx="725025" cy="368899"/>
          </a:xfrm>
          <a:prstGeom prst="roundRect">
            <a:avLst/>
          </a:prstGeom>
          <a:solidFill>
            <a:schemeClr val="accent2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90°C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C827FF5-A0D9-44E9-8882-7E5BB7ADD718}"/>
              </a:ext>
            </a:extLst>
          </p:cNvPr>
          <p:cNvSpPr/>
          <p:nvPr/>
        </p:nvSpPr>
        <p:spPr>
          <a:xfrm>
            <a:off x="4571454" y="2519574"/>
            <a:ext cx="725025" cy="368899"/>
          </a:xfrm>
          <a:prstGeom prst="roundRect">
            <a:avLst/>
          </a:prstGeom>
          <a:solidFill>
            <a:schemeClr val="accent2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70°C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885E42B-D50D-4ADC-B904-2AF35BA6F751}"/>
              </a:ext>
            </a:extLst>
          </p:cNvPr>
          <p:cNvSpPr/>
          <p:nvPr/>
        </p:nvSpPr>
        <p:spPr>
          <a:xfrm>
            <a:off x="67749" y="5767779"/>
            <a:ext cx="4048098" cy="8044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Single and total VOC content of control mozzarella result higher than aseptic mozzarella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1FDA4AA-6994-4CFD-8E49-0A17023A0191}"/>
              </a:ext>
            </a:extLst>
          </p:cNvPr>
          <p:cNvSpPr/>
          <p:nvPr/>
        </p:nvSpPr>
        <p:spPr>
          <a:xfrm>
            <a:off x="4002926" y="5346569"/>
            <a:ext cx="5106142" cy="15829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Lower stretching temperature preserve the aroma of control mozzarella, preserving the microbial activities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Higher stretching temperature led to a more intense volatilization of VOC in mozzarella control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Higher stretching temperature led to a higher VOC content when bacteria are absent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730E844-F667-4BF8-88A7-9AE01BACA46B}"/>
              </a:ext>
            </a:extLst>
          </p:cNvPr>
          <p:cNvSpPr/>
          <p:nvPr/>
        </p:nvSpPr>
        <p:spPr>
          <a:xfrm>
            <a:off x="9287261" y="5474308"/>
            <a:ext cx="2941048" cy="1352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The odor intensity result higher in mozzarella stretched at lower temperature, due to a less intense volatilization</a:t>
            </a:r>
            <a:endParaRPr lang="en-US" b="1" dirty="0">
              <a:highlight>
                <a:srgbClr val="FFFF00"/>
              </a:highlight>
              <a:latin typeface="Bradley Hand ITC" panose="03070402050302030203" pitchFamily="66" charset="0"/>
              <a:cs typeface="Times New Roman" panose="02020603050405020304" pitchFamily="18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E83A968-B6F3-473C-AE94-042B2DC3A3F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6150" t="4213" b="7443"/>
          <a:stretch/>
        </p:blipFill>
        <p:spPr>
          <a:xfrm>
            <a:off x="10036466" y="4417467"/>
            <a:ext cx="606710" cy="54646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73B302A-B13B-4E80-889D-A50C8A60411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95"/>
          <a:stretch/>
        </p:blipFill>
        <p:spPr>
          <a:xfrm>
            <a:off x="9339512" y="3850876"/>
            <a:ext cx="922643" cy="9492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10E5197-930D-49A8-9848-ED01106C0A5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9"/>
          <a:stretch/>
        </p:blipFill>
        <p:spPr>
          <a:xfrm>
            <a:off x="11240317" y="4420016"/>
            <a:ext cx="248808" cy="364686"/>
          </a:xfrm>
          <a:prstGeom prst="rect">
            <a:avLst/>
          </a:prstGeom>
        </p:spPr>
      </p:pic>
      <p:pic>
        <p:nvPicPr>
          <p:cNvPr id="67" name="Picture 66" descr="A picture containing food, cheese, white, dark&#10;&#10;Description automatically generated">
            <a:extLst>
              <a:ext uri="{FF2B5EF4-FFF2-40B4-BE49-F238E27FC236}">
                <a16:creationId xmlns:a16="http://schemas.microsoft.com/office/drawing/2014/main" id="{CAF03AFA-F747-4FFE-901B-02863DD88980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12" y="3443546"/>
            <a:ext cx="836515" cy="836515"/>
          </a:xfrm>
          <a:prstGeom prst="rect">
            <a:avLst/>
          </a:prstGeom>
        </p:spPr>
      </p:pic>
      <p:pic>
        <p:nvPicPr>
          <p:cNvPr id="68" name="Picture 67" descr="A picture containing food, cheese, white, dark&#10;&#10;Description automatically generated">
            <a:extLst>
              <a:ext uri="{FF2B5EF4-FFF2-40B4-BE49-F238E27FC236}">
                <a16:creationId xmlns:a16="http://schemas.microsoft.com/office/drawing/2014/main" id="{8D3BFD52-5813-443B-9CE8-A784885AD2EA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163" y="3369482"/>
            <a:ext cx="836515" cy="836515"/>
          </a:xfrm>
          <a:prstGeom prst="rect">
            <a:avLst/>
          </a:prstGeom>
        </p:spPr>
      </p:pic>
      <p:pic>
        <p:nvPicPr>
          <p:cNvPr id="69" name="Picture 68" descr="A picture containing food, cheese, white, dark&#10;&#10;Description automatically generated">
            <a:extLst>
              <a:ext uri="{FF2B5EF4-FFF2-40B4-BE49-F238E27FC236}">
                <a16:creationId xmlns:a16="http://schemas.microsoft.com/office/drawing/2014/main" id="{27E3F1FB-767B-406C-BD7B-A790F008C0D6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64" y="4706846"/>
            <a:ext cx="836515" cy="8365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E322AB-BF46-45C3-803D-255D0B858672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05" y="4909699"/>
            <a:ext cx="326464" cy="33480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70" name="Picture 69" descr="A picture containing food, cheese, white, dark&#10;&#10;Description automatically generated">
            <a:extLst>
              <a:ext uri="{FF2B5EF4-FFF2-40B4-BE49-F238E27FC236}">
                <a16:creationId xmlns:a16="http://schemas.microsoft.com/office/drawing/2014/main" id="{C815B83E-4BA3-45B0-926C-4CD066C1C49D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27" y="4625976"/>
            <a:ext cx="836515" cy="83651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73875A0-CD46-4046-9096-11743830AA01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789" y="4688780"/>
            <a:ext cx="326464" cy="33480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15119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1E5C28-E54B-45F2-941C-9B39657D9A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50777"/>
          <a:stretch/>
        </p:blipFill>
        <p:spPr>
          <a:xfrm>
            <a:off x="-305" y="-13407"/>
            <a:ext cx="8026705" cy="2500784"/>
          </a:xfrm>
          <a:prstGeom prst="rect">
            <a:avLst/>
          </a:prstGeom>
        </p:spPr>
      </p:pic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7942D5BB-0D2C-49FA-80C4-BA0121714005}"/>
              </a:ext>
            </a:extLst>
          </p:cNvPr>
          <p:cNvCxnSpPr>
            <a:cxnSpLocks/>
          </p:cNvCxnSpPr>
          <p:nvPr/>
        </p:nvCxnSpPr>
        <p:spPr>
          <a:xfrm>
            <a:off x="-305" y="2482073"/>
            <a:ext cx="1219492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E23BC79-27C6-4040-A5B4-E10AEA4497CD}"/>
              </a:ext>
            </a:extLst>
          </p:cNvPr>
          <p:cNvSpPr/>
          <p:nvPr/>
        </p:nvSpPr>
        <p:spPr>
          <a:xfrm>
            <a:off x="8026400" y="572860"/>
            <a:ext cx="3782290" cy="12939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PASTA FILATA CHEESE</a:t>
            </a:r>
          </a:p>
        </p:txBody>
      </p:sp>
      <p:pic>
        <p:nvPicPr>
          <p:cNvPr id="2056" name="Picture 8" descr="Tecnolat Spa - Impianti per l&amp;#39;industria Casearia, Alimentare e Farmaceutica">
            <a:extLst>
              <a:ext uri="{FF2B5EF4-FFF2-40B4-BE49-F238E27FC236}">
                <a16:creationId xmlns:a16="http://schemas.microsoft.com/office/drawing/2014/main" id="{3D7AE4F4-5D34-4E68-B112-6AF67490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" y="2581835"/>
            <a:ext cx="8200864" cy="42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ome viene preparata la mozzarella? â Caseificio Ruggiero">
            <a:extLst>
              <a:ext uri="{FF2B5EF4-FFF2-40B4-BE49-F238E27FC236}">
                <a16:creationId xmlns:a16="http://schemas.microsoft.com/office/drawing/2014/main" id="{00246EA5-E5B6-4A65-A65C-7078EE206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538" y="5510811"/>
            <a:ext cx="2191869" cy="14590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07676-5239-43E7-81AA-60A0A1D250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9"/>
          <a:stretch/>
        </p:blipFill>
        <p:spPr>
          <a:xfrm rot="15950647" flipV="1">
            <a:off x="6739025" y="626698"/>
            <a:ext cx="1243481" cy="4988263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C7C24B19-5BBC-4B83-BBF5-CCDB2FF5BD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747"/>
          <a:stretch/>
        </p:blipFill>
        <p:spPr>
          <a:xfrm rot="3249413" flipH="1" flipV="1">
            <a:off x="9853266" y="5050001"/>
            <a:ext cx="816870" cy="989342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451B2779-13EA-4F56-9BD5-AC2FD295D1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6"/>
          <a:stretch/>
        </p:blipFill>
        <p:spPr>
          <a:xfrm rot="3027277" flipV="1">
            <a:off x="10370346" y="2869283"/>
            <a:ext cx="1243481" cy="1924863"/>
          </a:xfrm>
          <a:prstGeom prst="rect">
            <a:avLst/>
          </a:prstGeom>
        </p:spPr>
      </p:pic>
      <p:pic>
        <p:nvPicPr>
          <p:cNvPr id="2062" name="Picture 14" descr="Lavorazione della mozzarella - Vittorio Vergara">
            <a:extLst>
              <a:ext uri="{FF2B5EF4-FFF2-40B4-BE49-F238E27FC236}">
                <a16:creationId xmlns:a16="http://schemas.microsoft.com/office/drawing/2014/main" id="{E679BE85-6005-4141-B3E4-162660773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887" y="2423512"/>
            <a:ext cx="2527113" cy="13872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A7F3E247-D5D5-41FB-B7E4-3E2CE72DFE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41"/>
          <a:stretch/>
        </p:blipFill>
        <p:spPr>
          <a:xfrm rot="7096466">
            <a:off x="8950683" y="3796937"/>
            <a:ext cx="899062" cy="1836960"/>
          </a:xfrm>
          <a:prstGeom prst="rect">
            <a:avLst/>
          </a:prstGeom>
        </p:spPr>
      </p:pic>
      <p:pic>
        <p:nvPicPr>
          <p:cNvPr id="2060" name="Picture 12" descr="Fisica della mozzarella â Ruminantia â Web Magazine del mondo dei Ruminanti">
            <a:extLst>
              <a:ext uri="{FF2B5EF4-FFF2-40B4-BE49-F238E27FC236}">
                <a16:creationId xmlns:a16="http://schemas.microsoft.com/office/drawing/2014/main" id="{358B7A6A-7A61-4280-8A1C-8D00BA27C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976" y="3389154"/>
            <a:ext cx="2468340" cy="1387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roduzione di mozzarella in Italia: perchÃ© la migliore Ã¨ dei caseifici -  Latteria Sorrentina">
            <a:extLst>
              <a:ext uri="{FF2B5EF4-FFF2-40B4-BE49-F238E27FC236}">
                <a16:creationId xmlns:a16="http://schemas.microsoft.com/office/drawing/2014/main" id="{5A244E3F-E4AB-4B45-A16A-4A3F81919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303" y="4151708"/>
            <a:ext cx="2191869" cy="14612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6B6BED-0503-4D1E-A96B-6FA2BD0EB24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duotone>
              <a:prstClr val="black"/>
              <a:srgbClr val="FA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76" y="2899645"/>
            <a:ext cx="1693253" cy="164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24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1E5C28-E54B-45F2-941C-9B39657D9A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50777"/>
          <a:stretch/>
        </p:blipFill>
        <p:spPr>
          <a:xfrm>
            <a:off x="-305" y="-13407"/>
            <a:ext cx="8026705" cy="2500784"/>
          </a:xfrm>
          <a:prstGeom prst="rect">
            <a:avLst/>
          </a:prstGeom>
        </p:spPr>
      </p:pic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7942D5BB-0D2C-49FA-80C4-BA0121714005}"/>
              </a:ext>
            </a:extLst>
          </p:cNvPr>
          <p:cNvCxnSpPr>
            <a:cxnSpLocks/>
          </p:cNvCxnSpPr>
          <p:nvPr/>
        </p:nvCxnSpPr>
        <p:spPr>
          <a:xfrm>
            <a:off x="-305" y="2482073"/>
            <a:ext cx="1219492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E23BC79-27C6-4040-A5B4-E10AEA4497CD}"/>
              </a:ext>
            </a:extLst>
          </p:cNvPr>
          <p:cNvSpPr/>
          <p:nvPr/>
        </p:nvSpPr>
        <p:spPr>
          <a:xfrm>
            <a:off x="8026400" y="572860"/>
            <a:ext cx="3782290" cy="12939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PASTA FILATA CHEESE: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The Stretching phase</a:t>
            </a:r>
          </a:p>
        </p:txBody>
      </p:sp>
      <p:pic>
        <p:nvPicPr>
          <p:cNvPr id="1028" name="Picture 4" descr="How to stretch fresh mozzarella - B+C Guides">
            <a:extLst>
              <a:ext uri="{FF2B5EF4-FFF2-40B4-BE49-F238E27FC236}">
                <a16:creationId xmlns:a16="http://schemas.microsoft.com/office/drawing/2014/main" id="{55A16A49-3E54-4C36-93FD-2D3BE71D7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305" y="4625770"/>
            <a:ext cx="2372218" cy="1779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n Education in Cheese...Stretching Mozzarella â The Fountain Avenue Kitchen">
            <a:extLst>
              <a:ext uri="{FF2B5EF4-FFF2-40B4-BE49-F238E27FC236}">
                <a16:creationId xmlns:a16="http://schemas.microsoft.com/office/drawing/2014/main" id="{42796D3A-8212-4151-8E63-185EA13AE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6"/>
          <a:stretch/>
        </p:blipFill>
        <p:spPr bwMode="auto">
          <a:xfrm>
            <a:off x="347377" y="2629801"/>
            <a:ext cx="2035855" cy="1944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l Gerrei la mozzarella di pecora: mix di tradizione e innovazione -  Sardiniapost.it">
            <a:extLst>
              <a:ext uri="{FF2B5EF4-FFF2-40B4-BE49-F238E27FC236}">
                <a16:creationId xmlns:a16="http://schemas.microsoft.com/office/drawing/2014/main" id="{E63E9BAC-C38F-4704-A07B-208FC765A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294" y="4625770"/>
            <a:ext cx="2584249" cy="1722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cetta della mozzarella fatta in casa: semplice e genuina - Social Magazine">
            <a:extLst>
              <a:ext uri="{FF2B5EF4-FFF2-40B4-BE49-F238E27FC236}">
                <a16:creationId xmlns:a16="http://schemas.microsoft.com/office/drawing/2014/main" id="{FB9DD5B8-FC4C-48F6-94E4-635A13EC8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335" y="4977554"/>
            <a:ext cx="2555124" cy="1843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ozzarella Stretch with Burrata | Cherry Grove Farm">
            <a:extLst>
              <a:ext uri="{FF2B5EF4-FFF2-40B4-BE49-F238E27FC236}">
                <a16:creationId xmlns:a16="http://schemas.microsoft.com/office/drawing/2014/main" id="{BB1FF40B-AB6C-48F1-919B-84C723B77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029" y="2861487"/>
            <a:ext cx="2387902" cy="1712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8D2BA5-11EE-46BD-BEB4-1C337B68C2A3}"/>
              </a:ext>
            </a:extLst>
          </p:cNvPr>
          <p:cNvCxnSpPr>
            <a:cxnSpLocks/>
          </p:cNvCxnSpPr>
          <p:nvPr/>
        </p:nvCxnSpPr>
        <p:spPr>
          <a:xfrm flipV="1">
            <a:off x="2634249" y="3680195"/>
            <a:ext cx="5967296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BE17625-D7A5-44D8-AF11-0FCB78DCD3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3500" y="2564337"/>
            <a:ext cx="3628794" cy="23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9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1E5C28-E54B-45F2-941C-9B39657D9A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50777"/>
          <a:stretch/>
        </p:blipFill>
        <p:spPr>
          <a:xfrm>
            <a:off x="-305" y="-13407"/>
            <a:ext cx="8026705" cy="2500784"/>
          </a:xfrm>
          <a:prstGeom prst="rect">
            <a:avLst/>
          </a:prstGeom>
        </p:spPr>
      </p:pic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7942D5BB-0D2C-49FA-80C4-BA0121714005}"/>
              </a:ext>
            </a:extLst>
          </p:cNvPr>
          <p:cNvCxnSpPr>
            <a:cxnSpLocks/>
          </p:cNvCxnSpPr>
          <p:nvPr/>
        </p:nvCxnSpPr>
        <p:spPr>
          <a:xfrm>
            <a:off x="-305" y="2482073"/>
            <a:ext cx="1219492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E23BC79-27C6-4040-A5B4-E10AEA4497CD}"/>
              </a:ext>
            </a:extLst>
          </p:cNvPr>
          <p:cNvSpPr/>
          <p:nvPr/>
        </p:nvSpPr>
        <p:spPr>
          <a:xfrm>
            <a:off x="8026400" y="572860"/>
            <a:ext cx="3782290" cy="12939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PASTA FILATA CHEESE: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Literature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5B5FA8-EE68-4C30-A715-1330EC121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5" y="2587565"/>
            <a:ext cx="3911912" cy="13185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17DB91-2CEF-4C05-96C3-13D0C69E9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1735" y="3024979"/>
            <a:ext cx="4172118" cy="1318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DB04EA-832C-49C1-8754-33F5E324D5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62"/>
          <a:stretch/>
        </p:blipFill>
        <p:spPr>
          <a:xfrm>
            <a:off x="-305" y="5349349"/>
            <a:ext cx="3688527" cy="10771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D9BA24-60C3-4DDD-B8FA-BC6FEC96CE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842" y="3949436"/>
            <a:ext cx="3890449" cy="12127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FED447-CCC9-4B62-92A1-E3E8B05F4B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6343" y="4272409"/>
            <a:ext cx="5760114" cy="15871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593D49-84D1-4820-9CBB-77EB43630E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96" y="2764750"/>
            <a:ext cx="4558000" cy="1586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5803E0-E89F-47C0-922E-E75D1AD343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7639" y="5454453"/>
            <a:ext cx="4824361" cy="13605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C15224-0A23-4A21-9477-8ED21911CB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5596" y="5508608"/>
            <a:ext cx="3688526" cy="116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1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>
            <a:extLst>
              <a:ext uri="{FF2B5EF4-FFF2-40B4-BE49-F238E27FC236}">
                <a16:creationId xmlns:a16="http://schemas.microsoft.com/office/drawing/2014/main" id="{B38C60F4-E252-4A1B-A21F-DC4CFB890EB8}"/>
              </a:ext>
            </a:extLst>
          </p:cNvPr>
          <p:cNvSpPr/>
          <p:nvPr/>
        </p:nvSpPr>
        <p:spPr>
          <a:xfrm>
            <a:off x="605208" y="5183427"/>
            <a:ext cx="1904661" cy="829583"/>
          </a:xfrm>
          <a:prstGeom prst="ellipse">
            <a:avLst/>
          </a:prstGeom>
          <a:noFill/>
          <a:ln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C7CAC20-E069-46D4-8DD9-FBF2846AA432}"/>
              </a:ext>
            </a:extLst>
          </p:cNvPr>
          <p:cNvSpPr/>
          <p:nvPr/>
        </p:nvSpPr>
        <p:spPr>
          <a:xfrm>
            <a:off x="4771783" y="5183428"/>
            <a:ext cx="1904661" cy="829583"/>
          </a:xfrm>
          <a:prstGeom prst="ellipse">
            <a:avLst/>
          </a:prstGeom>
          <a:noFill/>
          <a:ln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D2EB0C1-B864-4F92-B092-2E4739D356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-1833" r="36836" b="61035"/>
          <a:stretch/>
        </p:blipFill>
        <p:spPr>
          <a:xfrm>
            <a:off x="9390283" y="4716993"/>
            <a:ext cx="1207523" cy="5595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6E0C45-B78F-4DB8-80DC-5E9CF5516E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5" b="22812"/>
          <a:stretch/>
        </p:blipFill>
        <p:spPr>
          <a:xfrm>
            <a:off x="4842815" y="5013369"/>
            <a:ext cx="1821046" cy="901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069CF5-B2A8-46F0-AF3C-0ADAFEE4AF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5" b="22812"/>
          <a:stretch/>
        </p:blipFill>
        <p:spPr>
          <a:xfrm>
            <a:off x="647016" y="5020978"/>
            <a:ext cx="1821046" cy="901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1E5C28-E54B-45F2-941C-9B39657D9A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b="50777"/>
          <a:stretch/>
        </p:blipFill>
        <p:spPr>
          <a:xfrm>
            <a:off x="-305" y="-13407"/>
            <a:ext cx="8026705" cy="2500784"/>
          </a:xfrm>
          <a:prstGeom prst="rect">
            <a:avLst/>
          </a:prstGeom>
        </p:spPr>
      </p:pic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7942D5BB-0D2C-49FA-80C4-BA0121714005}"/>
              </a:ext>
            </a:extLst>
          </p:cNvPr>
          <p:cNvCxnSpPr>
            <a:cxnSpLocks/>
          </p:cNvCxnSpPr>
          <p:nvPr/>
        </p:nvCxnSpPr>
        <p:spPr>
          <a:xfrm>
            <a:off x="-305" y="2482073"/>
            <a:ext cx="1219492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E23BC79-27C6-4040-A5B4-E10AEA4497CD}"/>
              </a:ext>
            </a:extLst>
          </p:cNvPr>
          <p:cNvSpPr/>
          <p:nvPr/>
        </p:nvSpPr>
        <p:spPr>
          <a:xfrm>
            <a:off x="8162524" y="637902"/>
            <a:ext cx="3782290" cy="8619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AIMS 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4DF255D7-8864-4AAF-991E-22D44F3595F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04" y="4429963"/>
            <a:ext cx="1514482" cy="928082"/>
          </a:xfrm>
          <a:prstGeom prst="rect">
            <a:avLst/>
          </a:prstGeom>
        </p:spPr>
      </p:pic>
      <p:pic>
        <p:nvPicPr>
          <p:cNvPr id="1036" name="Picture 12" descr="Fresh Homemade Mozzarella Recipe | Fix.com">
            <a:extLst>
              <a:ext uri="{FF2B5EF4-FFF2-40B4-BE49-F238E27FC236}">
                <a16:creationId xmlns:a16="http://schemas.microsoft.com/office/drawing/2014/main" id="{082C3515-9187-4EEC-9F51-0DC6B519A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9" r="37396"/>
          <a:stretch/>
        </p:blipFill>
        <p:spPr bwMode="auto">
          <a:xfrm>
            <a:off x="733942" y="3027214"/>
            <a:ext cx="1884546" cy="142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7A7247B-8151-417F-AA37-E7D942455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7522" r="32763" b="56936"/>
          <a:stretch/>
        </p:blipFill>
        <p:spPr bwMode="auto">
          <a:xfrm>
            <a:off x="733942" y="3021911"/>
            <a:ext cx="847545" cy="80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ssun Simbolo Divieto Cartello - Grafica vettoriale gratuita su Pixabay">
            <a:extLst>
              <a:ext uri="{FF2B5EF4-FFF2-40B4-BE49-F238E27FC236}">
                <a16:creationId xmlns:a16="http://schemas.microsoft.com/office/drawing/2014/main" id="{258D1C17-40C5-4C36-88A8-D666818A2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80" y="3032098"/>
            <a:ext cx="769067" cy="76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C7C9459-48B3-4C18-BC1C-BBE1C48EA5DF}"/>
              </a:ext>
            </a:extLst>
          </p:cNvPr>
          <p:cNvSpPr/>
          <p:nvPr/>
        </p:nvSpPr>
        <p:spPr>
          <a:xfrm>
            <a:off x="387671" y="6057153"/>
            <a:ext cx="3149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Does the stretching phase cause the formation of new VOC?</a:t>
            </a:r>
          </a:p>
        </p:txBody>
      </p:sp>
      <p:pic>
        <p:nvPicPr>
          <p:cNvPr id="27" name="Picture 12" descr="Fresh Homemade Mozzarella Recipe | Fix.com">
            <a:extLst>
              <a:ext uri="{FF2B5EF4-FFF2-40B4-BE49-F238E27FC236}">
                <a16:creationId xmlns:a16="http://schemas.microsoft.com/office/drawing/2014/main" id="{7DA0DE35-71E2-491F-9365-BDB7880AF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9" r="37396"/>
          <a:stretch/>
        </p:blipFill>
        <p:spPr bwMode="auto">
          <a:xfrm>
            <a:off x="4855499" y="3027214"/>
            <a:ext cx="1884546" cy="142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7E48B905-E67B-44A1-88BB-B80E7DDC0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7522" r="32763" b="56936"/>
          <a:stretch/>
        </p:blipFill>
        <p:spPr bwMode="auto">
          <a:xfrm>
            <a:off x="4855499" y="3021911"/>
            <a:ext cx="847545" cy="80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F93C07-D28B-4E9F-8B9E-FE03AC4932E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008">
            <a:off x="6331378" y="4314781"/>
            <a:ext cx="724157" cy="72415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FCF5CCE-27F9-487F-9152-D6C86802BA03}"/>
              </a:ext>
            </a:extLst>
          </p:cNvPr>
          <p:cNvSpPr/>
          <p:nvPr/>
        </p:nvSpPr>
        <p:spPr>
          <a:xfrm>
            <a:off x="4207820" y="5891929"/>
            <a:ext cx="3179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What happens to the VOC profile during stretching phase in presence of microorganism?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E54507B-A03B-4361-993C-D59BADA8F87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46" y="4390112"/>
            <a:ext cx="1514482" cy="928082"/>
          </a:xfrm>
          <a:prstGeom prst="rect">
            <a:avLst/>
          </a:prstGeom>
        </p:spPr>
      </p:pic>
      <p:pic>
        <p:nvPicPr>
          <p:cNvPr id="1028" name="Picture 4" descr="new-png-transparent â Istituto Comprensivo Ripi">
            <a:extLst>
              <a:ext uri="{FF2B5EF4-FFF2-40B4-BE49-F238E27FC236}">
                <a16:creationId xmlns:a16="http://schemas.microsoft.com/office/drawing/2014/main" id="{A20EC666-F55C-40D4-8C47-BCA67E48E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33" y="4304867"/>
            <a:ext cx="531996" cy="5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3798AA6-E808-4EDC-999B-7831C1B4BF20}"/>
              </a:ext>
            </a:extLst>
          </p:cNvPr>
          <p:cNvSpPr/>
          <p:nvPr/>
        </p:nvSpPr>
        <p:spPr>
          <a:xfrm>
            <a:off x="8236665" y="5954551"/>
            <a:ext cx="3784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Does the different stretching water temperature affect the odor intensity of mozzarella?</a:t>
            </a:r>
          </a:p>
        </p:txBody>
      </p:sp>
      <p:pic>
        <p:nvPicPr>
          <p:cNvPr id="32" name="Picture 12" descr="Fresh Homemade Mozzarella Recipe | Fix.com">
            <a:extLst>
              <a:ext uri="{FF2B5EF4-FFF2-40B4-BE49-F238E27FC236}">
                <a16:creationId xmlns:a16="http://schemas.microsoft.com/office/drawing/2014/main" id="{C23AD9C5-03A1-468E-9E90-763C4A13F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9" r="37396"/>
          <a:stretch/>
        </p:blipFill>
        <p:spPr bwMode="auto">
          <a:xfrm>
            <a:off x="9083785" y="3021911"/>
            <a:ext cx="1884546" cy="142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127FFBEF-03F5-44F8-BC64-D92FDC78928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2"/>
          <a:stretch/>
        </p:blipFill>
        <p:spPr>
          <a:xfrm>
            <a:off x="10965746" y="3499151"/>
            <a:ext cx="437289" cy="80571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91790A7-26B3-42FC-A1A7-B7DF372825A7}"/>
              </a:ext>
            </a:extLst>
          </p:cNvPr>
          <p:cNvSpPr/>
          <p:nvPr/>
        </p:nvSpPr>
        <p:spPr>
          <a:xfrm>
            <a:off x="11359327" y="3219676"/>
            <a:ext cx="494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90</a:t>
            </a:r>
          </a:p>
          <a:p>
            <a:r>
              <a:rPr lang="en-US" sz="20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70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526E01B-7023-4C05-9EC8-0733925FAA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5" b="22812"/>
          <a:stretch/>
        </p:blipFill>
        <p:spPr>
          <a:xfrm>
            <a:off x="9083785" y="5013368"/>
            <a:ext cx="1821046" cy="901275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56F473D1-1832-4679-89F7-134966F6B084}"/>
              </a:ext>
            </a:extLst>
          </p:cNvPr>
          <p:cNvSpPr/>
          <p:nvPr/>
        </p:nvSpPr>
        <p:spPr>
          <a:xfrm>
            <a:off x="9083785" y="5183428"/>
            <a:ext cx="1904661" cy="829583"/>
          </a:xfrm>
          <a:prstGeom prst="ellipse">
            <a:avLst/>
          </a:prstGeom>
          <a:noFill/>
          <a:ln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6FACB88-AFD2-466E-B7ED-94CD0D388E9D}"/>
              </a:ext>
            </a:extLst>
          </p:cNvPr>
          <p:cNvCxnSpPr>
            <a:cxnSpLocks/>
          </p:cNvCxnSpPr>
          <p:nvPr/>
        </p:nvCxnSpPr>
        <p:spPr>
          <a:xfrm>
            <a:off x="3657600" y="2476770"/>
            <a:ext cx="0" cy="43812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9D73714-848F-4ECE-8E45-BD7C781C82E8}"/>
              </a:ext>
            </a:extLst>
          </p:cNvPr>
          <p:cNvCxnSpPr>
            <a:cxnSpLocks/>
          </p:cNvCxnSpPr>
          <p:nvPr/>
        </p:nvCxnSpPr>
        <p:spPr>
          <a:xfrm>
            <a:off x="7906002" y="2478858"/>
            <a:ext cx="0" cy="43812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3D0E7D37-69A6-4B07-96F7-208B58BB1982}"/>
              </a:ext>
            </a:extLst>
          </p:cNvPr>
          <p:cNvSpPr/>
          <p:nvPr/>
        </p:nvSpPr>
        <p:spPr>
          <a:xfrm>
            <a:off x="1542309" y="2466256"/>
            <a:ext cx="573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F963216-D363-406C-9DED-A0628F5E928F}"/>
              </a:ext>
            </a:extLst>
          </p:cNvPr>
          <p:cNvSpPr/>
          <p:nvPr/>
        </p:nvSpPr>
        <p:spPr>
          <a:xfrm>
            <a:off x="5648246" y="2504023"/>
            <a:ext cx="573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274381F-ECDE-4337-BB5F-187997C16BDB}"/>
              </a:ext>
            </a:extLst>
          </p:cNvPr>
          <p:cNvSpPr/>
          <p:nvPr/>
        </p:nvSpPr>
        <p:spPr>
          <a:xfrm>
            <a:off x="9845869" y="2493379"/>
            <a:ext cx="573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AAADDA-63C3-4E75-A67D-46A666F4F17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8" t="64399" r="40736" b="2413"/>
          <a:stretch/>
        </p:blipFill>
        <p:spPr>
          <a:xfrm>
            <a:off x="10195512" y="4325746"/>
            <a:ext cx="1390196" cy="12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2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0425890-5DF8-4A62-ABD5-19FA6D45AB2B}"/>
              </a:ext>
            </a:extLst>
          </p:cNvPr>
          <p:cNvSpPr/>
          <p:nvPr/>
        </p:nvSpPr>
        <p:spPr>
          <a:xfrm>
            <a:off x="3038604" y="2583516"/>
            <a:ext cx="4007896" cy="5436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Experimental design</a:t>
            </a:r>
            <a:endParaRPr lang="en-US" sz="4000" b="1" kern="1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cup, vessel, dark, porcelain&#10;&#10;Description automatically generated">
            <a:extLst>
              <a:ext uri="{FF2B5EF4-FFF2-40B4-BE49-F238E27FC236}">
                <a16:creationId xmlns:a16="http://schemas.microsoft.com/office/drawing/2014/main" id="{65E10CA1-F3AA-45E5-8A95-89AF3ADDF28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40" y="3435211"/>
            <a:ext cx="777492" cy="9184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7797C4-1576-4377-B7C8-40D9365C90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1330">
            <a:off x="971289" y="3189556"/>
            <a:ext cx="371663" cy="40569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3C79C1C-3CA5-490E-A9AE-340BEDADD4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0" t="-7505" b="59757"/>
          <a:stretch/>
        </p:blipFill>
        <p:spPr>
          <a:xfrm>
            <a:off x="1950806" y="3636318"/>
            <a:ext cx="633876" cy="5267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4063859-E6DE-4F2F-B2EB-7F70F3565E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0" t="-7505" b="59757"/>
          <a:stretch/>
        </p:blipFill>
        <p:spPr>
          <a:xfrm>
            <a:off x="1949596" y="5382819"/>
            <a:ext cx="633876" cy="52678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7533314C-781F-4EC6-9E80-16D734E65D03}"/>
              </a:ext>
            </a:extLst>
          </p:cNvPr>
          <p:cNvGrpSpPr/>
          <p:nvPr/>
        </p:nvGrpSpPr>
        <p:grpSpPr>
          <a:xfrm>
            <a:off x="2492150" y="3400808"/>
            <a:ext cx="1170393" cy="2917780"/>
            <a:chOff x="3264607" y="3263762"/>
            <a:chExt cx="1582652" cy="4163763"/>
          </a:xfrm>
        </p:grpSpPr>
        <p:pic>
          <p:nvPicPr>
            <p:cNvPr id="46" name="Picture 45" descr="A picture containing cup, vessel, dark, porcelain&#10;&#10;Description automatically generated">
              <a:extLst>
                <a:ext uri="{FF2B5EF4-FFF2-40B4-BE49-F238E27FC236}">
                  <a16:creationId xmlns:a16="http://schemas.microsoft.com/office/drawing/2014/main" id="{6B415E4B-2F04-48D6-ACD9-5C48CD45B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1932" y="3690273"/>
              <a:ext cx="1054697" cy="1245878"/>
            </a:xfrm>
            <a:custGeom>
              <a:avLst/>
              <a:gdLst>
                <a:gd name="connsiteX0" fmla="*/ 0 w 1054697"/>
                <a:gd name="connsiteY0" fmla="*/ 0 h 1245878"/>
                <a:gd name="connsiteX1" fmla="*/ 516802 w 1054697"/>
                <a:gd name="connsiteY1" fmla="*/ 0 h 1245878"/>
                <a:gd name="connsiteX2" fmla="*/ 1054697 w 1054697"/>
                <a:gd name="connsiteY2" fmla="*/ 0 h 1245878"/>
                <a:gd name="connsiteX3" fmla="*/ 1054697 w 1054697"/>
                <a:gd name="connsiteY3" fmla="*/ 440210 h 1245878"/>
                <a:gd name="connsiteX4" fmla="*/ 1054697 w 1054697"/>
                <a:gd name="connsiteY4" fmla="*/ 855503 h 1245878"/>
                <a:gd name="connsiteX5" fmla="*/ 1054697 w 1054697"/>
                <a:gd name="connsiteY5" fmla="*/ 1245878 h 1245878"/>
                <a:gd name="connsiteX6" fmla="*/ 548442 w 1054697"/>
                <a:gd name="connsiteY6" fmla="*/ 1245878 h 1245878"/>
                <a:gd name="connsiteX7" fmla="*/ 0 w 1054697"/>
                <a:gd name="connsiteY7" fmla="*/ 1245878 h 1245878"/>
                <a:gd name="connsiteX8" fmla="*/ 0 w 1054697"/>
                <a:gd name="connsiteY8" fmla="*/ 805668 h 1245878"/>
                <a:gd name="connsiteX9" fmla="*/ 0 w 1054697"/>
                <a:gd name="connsiteY9" fmla="*/ 365458 h 1245878"/>
                <a:gd name="connsiteX10" fmla="*/ 0 w 1054697"/>
                <a:gd name="connsiteY10" fmla="*/ 0 h 124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4697" h="1245878" extrusionOk="0">
                  <a:moveTo>
                    <a:pt x="0" y="0"/>
                  </a:moveTo>
                  <a:cubicBezTo>
                    <a:pt x="232250" y="-32088"/>
                    <a:pt x="280192" y="51155"/>
                    <a:pt x="516802" y="0"/>
                  </a:cubicBezTo>
                  <a:cubicBezTo>
                    <a:pt x="753412" y="-51155"/>
                    <a:pt x="885260" y="12006"/>
                    <a:pt x="1054697" y="0"/>
                  </a:cubicBezTo>
                  <a:cubicBezTo>
                    <a:pt x="1064230" y="181682"/>
                    <a:pt x="1002156" y="299045"/>
                    <a:pt x="1054697" y="440210"/>
                  </a:cubicBezTo>
                  <a:cubicBezTo>
                    <a:pt x="1107238" y="581375"/>
                    <a:pt x="1048781" y="710264"/>
                    <a:pt x="1054697" y="855503"/>
                  </a:cubicBezTo>
                  <a:cubicBezTo>
                    <a:pt x="1060613" y="1000742"/>
                    <a:pt x="1031829" y="1137457"/>
                    <a:pt x="1054697" y="1245878"/>
                  </a:cubicBezTo>
                  <a:cubicBezTo>
                    <a:pt x="863443" y="1299964"/>
                    <a:pt x="783323" y="1238872"/>
                    <a:pt x="548442" y="1245878"/>
                  </a:cubicBezTo>
                  <a:cubicBezTo>
                    <a:pt x="313562" y="1252884"/>
                    <a:pt x="180584" y="1229182"/>
                    <a:pt x="0" y="1245878"/>
                  </a:cubicBezTo>
                  <a:cubicBezTo>
                    <a:pt x="-23836" y="1126599"/>
                    <a:pt x="51009" y="932193"/>
                    <a:pt x="0" y="805668"/>
                  </a:cubicBezTo>
                  <a:cubicBezTo>
                    <a:pt x="-51009" y="679143"/>
                    <a:pt x="41829" y="466368"/>
                    <a:pt x="0" y="365458"/>
                  </a:cubicBezTo>
                  <a:cubicBezTo>
                    <a:pt x="-41829" y="264548"/>
                    <a:pt x="13153" y="116644"/>
                    <a:pt x="0" y="0"/>
                  </a:cubicBezTo>
                  <a:close/>
                </a:path>
              </a:pathLst>
            </a:custGeom>
            <a:noFill/>
            <a:ln w="3175" cap="flat">
              <a:noFill/>
              <a:round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EBE54BE-307E-4EB7-A32D-9950C5480707}"/>
                </a:ext>
              </a:extLst>
            </p:cNvPr>
            <p:cNvGrpSpPr/>
            <p:nvPr/>
          </p:nvGrpSpPr>
          <p:grpSpPr>
            <a:xfrm>
              <a:off x="3661385" y="3263762"/>
              <a:ext cx="531833" cy="712334"/>
              <a:chOff x="3621067" y="3117083"/>
              <a:chExt cx="918666" cy="1203949"/>
            </a:xfrm>
          </p:grpSpPr>
          <p:pic>
            <p:nvPicPr>
              <p:cNvPr id="20" name="Picture 19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9B952583-A0E3-4AE0-83BC-240995EE9E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617"/>
              <a:stretch/>
            </p:blipFill>
            <p:spPr>
              <a:xfrm rot="20119982" flipH="1">
                <a:off x="3621067" y="3117083"/>
                <a:ext cx="541888" cy="837870"/>
              </a:xfrm>
              <a:prstGeom prst="rect">
                <a:avLst/>
              </a:prstGeom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0774268-2378-4253-9861-64CD06D21C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100000"/>
                        </a14:imgEffect>
                        <a14:imgEffect>
                          <a14:brightnessContrast bright="-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7584" y="3787775"/>
                <a:ext cx="302149" cy="533257"/>
              </a:xfrm>
              <a:prstGeom prst="rect">
                <a:avLst/>
              </a:prstGeom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</p:spPr>
          </p:pic>
        </p:grpSp>
        <p:pic>
          <p:nvPicPr>
            <p:cNvPr id="48" name="Picture 47" descr="A picture containing cup, vessel, dark, porcelain&#10;&#10;Description automatically generated">
              <a:extLst>
                <a:ext uri="{FF2B5EF4-FFF2-40B4-BE49-F238E27FC236}">
                  <a16:creationId xmlns:a16="http://schemas.microsoft.com/office/drawing/2014/main" id="{2F383A4C-E9B3-4B50-A97E-5DFC2225A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971" y="5878502"/>
              <a:ext cx="1054697" cy="1245878"/>
            </a:xfrm>
            <a:prstGeom prst="rect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00AB0CC-1AC3-458A-8461-34E1BFA2D2DA}"/>
                </a:ext>
              </a:extLst>
            </p:cNvPr>
            <p:cNvGrpSpPr/>
            <p:nvPr/>
          </p:nvGrpSpPr>
          <p:grpSpPr>
            <a:xfrm>
              <a:off x="3610377" y="5487562"/>
              <a:ext cx="530428" cy="703200"/>
              <a:chOff x="3558693" y="4202006"/>
              <a:chExt cx="916243" cy="1188511"/>
            </a:xfrm>
          </p:grpSpPr>
          <p:pic>
            <p:nvPicPr>
              <p:cNvPr id="50" name="Picture 49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6C22DBA3-973B-44DB-872D-0852E6ACF0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617"/>
              <a:stretch/>
            </p:blipFill>
            <p:spPr>
              <a:xfrm rot="20119982" flipH="1">
                <a:off x="3558693" y="4202006"/>
                <a:ext cx="541887" cy="837867"/>
              </a:xfrm>
              <a:prstGeom prst="rect">
                <a:avLst/>
              </a:prstGeom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51EF0402-A93C-4976-B5C5-DBF502998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100000"/>
                        </a14:imgEffect>
                        <a14:imgEffect>
                          <a14:brightnessContrast bright="-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2787" y="4857262"/>
                <a:ext cx="302149" cy="533255"/>
              </a:xfrm>
              <a:prstGeom prst="rect">
                <a:avLst/>
              </a:prstGeom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</p:spPr>
          </p:pic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0FFD030-48CC-4D5D-934C-3418689EC4B0}"/>
                </a:ext>
              </a:extLst>
            </p:cNvPr>
            <p:cNvSpPr/>
            <p:nvPr/>
          </p:nvSpPr>
          <p:spPr>
            <a:xfrm>
              <a:off x="3357955" y="4730005"/>
              <a:ext cx="1489304" cy="47166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85000" lnSpcReduction="20000"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400" kern="1200" dirty="0">
                  <a:effectLst/>
                  <a:latin typeface="Bradley Hand ITC" panose="03070402050302030203" pitchFamily="66" charset="0"/>
                  <a:ea typeface="+mj-ea"/>
                  <a:cs typeface="Times New Roman" panose="02020603050405020304" pitchFamily="18" charset="0"/>
                </a:rPr>
                <a:t>pH 5.6</a:t>
              </a:r>
              <a:endParaRPr lang="en-US" sz="2400" kern="1200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180F0F-9E94-4175-8794-3C561515CFE4}"/>
                </a:ext>
              </a:extLst>
            </p:cNvPr>
            <p:cNvSpPr/>
            <p:nvPr/>
          </p:nvSpPr>
          <p:spPr>
            <a:xfrm>
              <a:off x="3264607" y="6955860"/>
              <a:ext cx="1489304" cy="47166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85000" lnSpcReduction="20000"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400" kern="1200" dirty="0">
                  <a:effectLst/>
                  <a:latin typeface="Bradley Hand ITC" panose="03070402050302030203" pitchFamily="66" charset="0"/>
                  <a:ea typeface="+mj-ea"/>
                  <a:cs typeface="Times New Roman" panose="02020603050405020304" pitchFamily="18" charset="0"/>
                </a:rPr>
                <a:t>pH 5.6</a:t>
              </a:r>
              <a:endParaRPr lang="en-US" sz="2400" kern="1200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53E4721A-8D33-4910-9FD8-ACC743045C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0" t="-7505" b="59757"/>
          <a:stretch/>
        </p:blipFill>
        <p:spPr>
          <a:xfrm>
            <a:off x="3644493" y="3631033"/>
            <a:ext cx="633876" cy="52678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4B6A4E1-67BC-4EA1-B17D-7DF5621BDE3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441" y="3937403"/>
            <a:ext cx="1000018" cy="566448"/>
          </a:xfrm>
          <a:prstGeom prst="rect">
            <a:avLst/>
          </a:prstGeom>
        </p:spPr>
      </p:pic>
      <p:pic>
        <p:nvPicPr>
          <p:cNvPr id="54" name="Picture 53" descr="A picture containing cup, vessel, dark, porcelain&#10;&#10;Description automatically generated">
            <a:extLst>
              <a:ext uri="{FF2B5EF4-FFF2-40B4-BE49-F238E27FC236}">
                <a16:creationId xmlns:a16="http://schemas.microsoft.com/office/drawing/2014/main" id="{821AFCC3-23C6-40B9-A1D7-DAF842B5182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738" y="3450037"/>
            <a:ext cx="779963" cy="921344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2" name="Picture 61" descr="A picture containing logo&#10;&#10;Description automatically generated">
            <a:extLst>
              <a:ext uri="{FF2B5EF4-FFF2-40B4-BE49-F238E27FC236}">
                <a16:creationId xmlns:a16="http://schemas.microsoft.com/office/drawing/2014/main" id="{44401FAA-B084-48A9-B74D-AAB4D74C94E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3"/>
          <a:stretch/>
        </p:blipFill>
        <p:spPr>
          <a:xfrm>
            <a:off x="4987532" y="3194420"/>
            <a:ext cx="233073" cy="429973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54C87FC1-195F-45BD-9A66-37F262B2D71D}"/>
              </a:ext>
            </a:extLst>
          </p:cNvPr>
          <p:cNvSpPr/>
          <p:nvPr/>
        </p:nvSpPr>
        <p:spPr>
          <a:xfrm>
            <a:off x="5221472" y="3025711"/>
            <a:ext cx="640651" cy="3305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effectLst/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38°C</a:t>
            </a:r>
            <a:endParaRPr lang="en-US" sz="2400" kern="1200" dirty="0">
              <a:latin typeface="Bradley Hand ITC" panose="03070402050302030203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A6A9043-05AC-4F21-8E16-2829EE0D000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74" y="5613971"/>
            <a:ext cx="1000018" cy="566448"/>
          </a:xfrm>
          <a:prstGeom prst="rect">
            <a:avLst/>
          </a:prstGeom>
        </p:spPr>
      </p:pic>
      <p:pic>
        <p:nvPicPr>
          <p:cNvPr id="65" name="Picture 64" descr="A picture containing cup, vessel, dark, porcelain&#10;&#10;Description automatically generated">
            <a:extLst>
              <a:ext uri="{FF2B5EF4-FFF2-40B4-BE49-F238E27FC236}">
                <a16:creationId xmlns:a16="http://schemas.microsoft.com/office/drawing/2014/main" id="{85AA26C9-9F3C-4630-8CAC-4AEEFEB85B9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20" y="5124985"/>
            <a:ext cx="779963" cy="921344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6" name="Picture 65" descr="A picture containing logo&#10;&#10;Description automatically generated">
            <a:extLst>
              <a:ext uri="{FF2B5EF4-FFF2-40B4-BE49-F238E27FC236}">
                <a16:creationId xmlns:a16="http://schemas.microsoft.com/office/drawing/2014/main" id="{8E6CD1B8-CA99-4EB7-8A28-3ECCAF93D77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3"/>
          <a:stretch/>
        </p:blipFill>
        <p:spPr>
          <a:xfrm>
            <a:off x="4970714" y="4869368"/>
            <a:ext cx="233073" cy="429973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2DA57107-45E5-4166-B1A3-5A575E45FA10}"/>
              </a:ext>
            </a:extLst>
          </p:cNvPr>
          <p:cNvSpPr/>
          <p:nvPr/>
        </p:nvSpPr>
        <p:spPr>
          <a:xfrm>
            <a:off x="5151363" y="4693486"/>
            <a:ext cx="640651" cy="3305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effectLst/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38°C</a:t>
            </a:r>
            <a:endParaRPr lang="en-US" sz="2400" kern="1200" dirty="0">
              <a:latin typeface="Bradley Hand ITC" panose="03070402050302030203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7B52CA4E-FD8B-4C64-996C-927E1DF3A2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0" t="-7505" b="59757"/>
          <a:stretch/>
        </p:blipFill>
        <p:spPr>
          <a:xfrm>
            <a:off x="3647512" y="5374885"/>
            <a:ext cx="633876" cy="52678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3B76624-ED70-4D0C-8882-5EA00B695B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0" t="-7505" b="59757"/>
          <a:stretch/>
        </p:blipFill>
        <p:spPr>
          <a:xfrm>
            <a:off x="5389698" y="3624393"/>
            <a:ext cx="633876" cy="52678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9104441-A2A4-4E5E-8405-0E48749039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0" t="-7505" b="59757"/>
          <a:stretch/>
        </p:blipFill>
        <p:spPr>
          <a:xfrm>
            <a:off x="5384380" y="5380099"/>
            <a:ext cx="633876" cy="526780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E595FE4C-B971-4C63-A637-3598B1026D34}"/>
              </a:ext>
            </a:extLst>
          </p:cNvPr>
          <p:cNvGrpSpPr/>
          <p:nvPr/>
        </p:nvGrpSpPr>
        <p:grpSpPr>
          <a:xfrm>
            <a:off x="6096744" y="3185113"/>
            <a:ext cx="1108405" cy="3112637"/>
            <a:chOff x="3350145" y="3263762"/>
            <a:chExt cx="1498829" cy="4441831"/>
          </a:xfrm>
        </p:grpSpPr>
        <p:pic>
          <p:nvPicPr>
            <p:cNvPr id="72" name="Picture 71" descr="A picture containing cup, vessel, dark, porcelain&#10;&#10;Description automatically generated">
              <a:extLst>
                <a:ext uri="{FF2B5EF4-FFF2-40B4-BE49-F238E27FC236}">
                  <a16:creationId xmlns:a16="http://schemas.microsoft.com/office/drawing/2014/main" id="{A870F2DC-11C0-475A-B621-D0AD68793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1932" y="3690273"/>
              <a:ext cx="1054697" cy="1245878"/>
            </a:xfrm>
            <a:prstGeom prst="rect">
              <a:avLst/>
            </a:prstGeom>
            <a:effectLst>
              <a:glow rad="63500">
                <a:srgbClr val="FBBC09">
                  <a:alpha val="40000"/>
                </a:srgbClr>
              </a:glow>
            </a:effectLst>
          </p:spPr>
        </p:pic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ED7F74D-769C-4CC1-A599-AF76EE21989A}"/>
                </a:ext>
              </a:extLst>
            </p:cNvPr>
            <p:cNvGrpSpPr/>
            <p:nvPr/>
          </p:nvGrpSpPr>
          <p:grpSpPr>
            <a:xfrm>
              <a:off x="3661385" y="3263762"/>
              <a:ext cx="531833" cy="712334"/>
              <a:chOff x="3621067" y="3117083"/>
              <a:chExt cx="918666" cy="1203949"/>
            </a:xfrm>
          </p:grpSpPr>
          <p:pic>
            <p:nvPicPr>
              <p:cNvPr id="80" name="Picture 79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3D855B94-1701-4280-B60F-FEA66ED9D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617"/>
              <a:stretch/>
            </p:blipFill>
            <p:spPr>
              <a:xfrm rot="20119982" flipH="1">
                <a:off x="3621067" y="3117083"/>
                <a:ext cx="541888" cy="837870"/>
              </a:xfrm>
              <a:prstGeom prst="rect">
                <a:avLst/>
              </a:prstGeom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B1C81887-0ED4-49EB-BD97-0D0248CFA0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100000"/>
                        </a14:imgEffect>
                        <a14:imgEffect>
                          <a14:brightnessContrast bright="-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7584" y="3787775"/>
                <a:ext cx="302149" cy="533257"/>
              </a:xfrm>
              <a:prstGeom prst="rect">
                <a:avLst/>
              </a:prstGeom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</p:spPr>
          </p:pic>
        </p:grpSp>
        <p:pic>
          <p:nvPicPr>
            <p:cNvPr id="74" name="Picture 73" descr="A picture containing cup, vessel, dark, porcelain&#10;&#10;Description automatically generated">
              <a:extLst>
                <a:ext uri="{FF2B5EF4-FFF2-40B4-BE49-F238E27FC236}">
                  <a16:creationId xmlns:a16="http://schemas.microsoft.com/office/drawing/2014/main" id="{BB969AAD-9E74-4C05-89F1-96F61024E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2964" y="6159141"/>
              <a:ext cx="1054697" cy="1245878"/>
            </a:xfrm>
            <a:prstGeom prst="rect">
              <a:avLst/>
            </a:prstGeom>
            <a:effectLst>
              <a:glow rad="63500">
                <a:srgbClr val="FBBC09">
                  <a:alpha val="40000"/>
                </a:srgbClr>
              </a:glow>
            </a:effectLst>
          </p:spPr>
        </p:pic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2E5F8FC-917B-41D6-9AC1-1F7BB8644F17}"/>
                </a:ext>
              </a:extLst>
            </p:cNvPr>
            <p:cNvGrpSpPr/>
            <p:nvPr/>
          </p:nvGrpSpPr>
          <p:grpSpPr>
            <a:xfrm>
              <a:off x="3697376" y="5768202"/>
              <a:ext cx="531831" cy="712334"/>
              <a:chOff x="3708956" y="4676327"/>
              <a:chExt cx="918662" cy="1203949"/>
            </a:xfrm>
          </p:grpSpPr>
          <p:pic>
            <p:nvPicPr>
              <p:cNvPr id="78" name="Picture 77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6492A89E-AE52-420F-8C8A-AB4DA3A3A5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617"/>
              <a:stretch/>
            </p:blipFill>
            <p:spPr>
              <a:xfrm rot="20119982" flipH="1">
                <a:off x="3708956" y="4676327"/>
                <a:ext cx="541888" cy="837870"/>
              </a:xfrm>
              <a:prstGeom prst="rect">
                <a:avLst/>
              </a:prstGeom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D877B487-ED42-4D25-8DEE-DBF9FF299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100000"/>
                        </a14:imgEffect>
                        <a14:imgEffect>
                          <a14:brightnessContrast bright="-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5468" y="5347019"/>
                <a:ext cx="302150" cy="533257"/>
              </a:xfrm>
              <a:prstGeom prst="rect">
                <a:avLst/>
              </a:prstGeom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</p:spPr>
          </p:pic>
        </p:grp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30E9C97-4B2C-4342-8FE0-DC926D0C09DE}"/>
                </a:ext>
              </a:extLst>
            </p:cNvPr>
            <p:cNvSpPr/>
            <p:nvPr/>
          </p:nvSpPr>
          <p:spPr>
            <a:xfrm>
              <a:off x="3359670" y="4771474"/>
              <a:ext cx="1489304" cy="47166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85000" lnSpcReduction="20000"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400" kern="1200" dirty="0">
                  <a:effectLst/>
                  <a:latin typeface="Bradley Hand ITC" panose="03070402050302030203" pitchFamily="66" charset="0"/>
                  <a:ea typeface="+mj-ea"/>
                  <a:cs typeface="Times New Roman" panose="02020603050405020304" pitchFamily="18" charset="0"/>
                </a:rPr>
                <a:t>0.2ml/L</a:t>
              </a:r>
              <a:endParaRPr lang="en-US" sz="2400" kern="1200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E97DFBA-A44D-4C86-88D2-83A05C5C9F82}"/>
                </a:ext>
              </a:extLst>
            </p:cNvPr>
            <p:cNvSpPr/>
            <p:nvPr/>
          </p:nvSpPr>
          <p:spPr>
            <a:xfrm>
              <a:off x="3350145" y="7233928"/>
              <a:ext cx="1489304" cy="47166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85000" lnSpcReduction="20000"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400" dirty="0">
                  <a:latin typeface="Bradley Hand ITC" panose="03070402050302030203" pitchFamily="66" charset="0"/>
                  <a:cs typeface="Times New Roman" panose="02020603050405020304" pitchFamily="18" charset="0"/>
                </a:rPr>
                <a:t>0.2ml/L</a:t>
              </a:r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A44343AE-CDE5-4C10-B291-D36BA3C7AF0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0" t="-7505" b="59757"/>
          <a:stretch/>
        </p:blipFill>
        <p:spPr>
          <a:xfrm>
            <a:off x="7044173" y="3631033"/>
            <a:ext cx="462856" cy="52678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E357673-46B0-412E-89E7-59424A91480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0" t="-7505" b="59757"/>
          <a:stretch/>
        </p:blipFill>
        <p:spPr>
          <a:xfrm>
            <a:off x="7058326" y="5370415"/>
            <a:ext cx="438601" cy="526780"/>
          </a:xfrm>
          <a:prstGeom prst="rect">
            <a:avLst/>
          </a:prstGeom>
        </p:spPr>
      </p:pic>
      <p:pic>
        <p:nvPicPr>
          <p:cNvPr id="96" name="Picture 95" descr="A picture containing plate, food, white, cream&#10;&#10;Description automatically generated">
            <a:extLst>
              <a:ext uri="{FF2B5EF4-FFF2-40B4-BE49-F238E27FC236}">
                <a16:creationId xmlns:a16="http://schemas.microsoft.com/office/drawing/2014/main" id="{354214E7-7D18-4855-A4A3-69DDD4E92B78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249" y="2679549"/>
            <a:ext cx="1108912" cy="831683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57824CAE-6FE0-49EF-88C8-E7192E203B85}"/>
              </a:ext>
            </a:extLst>
          </p:cNvPr>
          <p:cNvSpPr/>
          <p:nvPr/>
        </p:nvSpPr>
        <p:spPr>
          <a:xfrm>
            <a:off x="10616536" y="2359636"/>
            <a:ext cx="1530907" cy="49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effectLst/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MozzSA70</a:t>
            </a:r>
            <a:endParaRPr lang="en-US" sz="2000" kern="1200" dirty="0">
              <a:latin typeface="Bradley Hand ITC" panose="03070402050302030203" pitchFamily="66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1D891E9-3580-43FC-B003-9B9874AC83B3}"/>
              </a:ext>
            </a:extLst>
          </p:cNvPr>
          <p:cNvSpPr/>
          <p:nvPr/>
        </p:nvSpPr>
        <p:spPr>
          <a:xfrm>
            <a:off x="10587328" y="3315912"/>
            <a:ext cx="1425309" cy="5274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effectLst/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MozzSA90</a:t>
            </a:r>
            <a:endParaRPr lang="en-US" sz="2000" kern="1200" dirty="0">
              <a:latin typeface="Bradley Hand ITC" panose="03070402050302030203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9" name="Picture 138" descr="A picture containing cup, vessel, dark, porcelain&#10;&#10;Description automatically generated">
            <a:extLst>
              <a:ext uri="{FF2B5EF4-FFF2-40B4-BE49-F238E27FC236}">
                <a16:creationId xmlns:a16="http://schemas.microsoft.com/office/drawing/2014/main" id="{4ABF64B3-F3E7-438E-9296-F9025C9253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82" y="5214065"/>
            <a:ext cx="777492" cy="918424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74A5F8CA-248E-4FB3-9470-53100F878877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793" y="101802"/>
            <a:ext cx="328913" cy="337317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161" name="Rectangle 160">
            <a:extLst>
              <a:ext uri="{FF2B5EF4-FFF2-40B4-BE49-F238E27FC236}">
                <a16:creationId xmlns:a16="http://schemas.microsoft.com/office/drawing/2014/main" id="{65204C6E-F20E-413E-9DBC-049C178BF4F3}"/>
              </a:ext>
            </a:extLst>
          </p:cNvPr>
          <p:cNvSpPr/>
          <p:nvPr/>
        </p:nvSpPr>
        <p:spPr>
          <a:xfrm>
            <a:off x="8464872" y="33233"/>
            <a:ext cx="3575704" cy="24545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     		</a:t>
            </a:r>
            <a:r>
              <a:rPr lang="en-US" kern="1200" dirty="0">
                <a:effectLst/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Sodium </a:t>
            </a:r>
            <a:r>
              <a:rPr lang="en-US" kern="1200" dirty="0" err="1">
                <a:effectLst/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azide</a:t>
            </a:r>
            <a:endParaRPr lang="en-US" kern="1200" dirty="0">
              <a:effectLst/>
              <a:latin typeface="Bradley Hand ITC" panose="03070402050302030203" pitchFamily="66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Raw milk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kern="1200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     	</a:t>
            </a:r>
            <a:r>
              <a:rPr lang="en-US" kern="1200" dirty="0" err="1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Citrc</a:t>
            </a:r>
            <a:r>
              <a:rPr lang="en-US" kern="1200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 acid solution 10%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Calf rennet 0.2 ml/L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kern="1200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     		Stretching water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Heater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kern="1200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     Temperature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Curd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kern="1200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Mozzarella</a:t>
            </a:r>
          </a:p>
        </p:txBody>
      </p:sp>
      <p:grpSp>
        <p:nvGrpSpPr>
          <p:cNvPr id="1026" name="Group 1025">
            <a:extLst>
              <a:ext uri="{FF2B5EF4-FFF2-40B4-BE49-F238E27FC236}">
                <a16:creationId xmlns:a16="http://schemas.microsoft.com/office/drawing/2014/main" id="{C6F270B3-A3B3-400D-B3A9-1451008D9FAA}"/>
              </a:ext>
            </a:extLst>
          </p:cNvPr>
          <p:cNvGrpSpPr/>
          <p:nvPr/>
        </p:nvGrpSpPr>
        <p:grpSpPr>
          <a:xfrm>
            <a:off x="9545143" y="512536"/>
            <a:ext cx="285694" cy="365223"/>
            <a:chOff x="8543713" y="610558"/>
            <a:chExt cx="395253" cy="527240"/>
          </a:xfrm>
        </p:grpSpPr>
        <p:pic>
          <p:nvPicPr>
            <p:cNvPr id="162" name="Picture 161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C41CAE5-60CC-46C2-B841-03DBB3595D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17"/>
            <a:stretch/>
          </p:blipFill>
          <p:spPr>
            <a:xfrm rot="20119982" flipH="1">
              <a:off x="8543713" y="610558"/>
              <a:ext cx="232282" cy="36706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311DAA4C-4C3A-4831-B80C-A5713D4CC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harpenSoften amount="10000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9449" y="904183"/>
              <a:ext cx="129517" cy="233615"/>
            </a:xfrm>
            <a:prstGeom prst="rect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</p:spPr>
        </p:pic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9734B4DD-232C-43B3-A8BA-E194773519D7}"/>
              </a:ext>
            </a:extLst>
          </p:cNvPr>
          <p:cNvGrpSpPr/>
          <p:nvPr/>
        </p:nvGrpSpPr>
        <p:grpSpPr>
          <a:xfrm>
            <a:off x="8123831" y="754768"/>
            <a:ext cx="313744" cy="510622"/>
            <a:chOff x="8525248" y="1060645"/>
            <a:chExt cx="404157" cy="534486"/>
          </a:xfrm>
        </p:grpSpPr>
        <p:pic>
          <p:nvPicPr>
            <p:cNvPr id="166" name="Picture 16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578DFB1-35C4-4018-B6A2-8D8DE8878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17"/>
            <a:stretch/>
          </p:blipFill>
          <p:spPr>
            <a:xfrm rot="20119982" flipH="1">
              <a:off x="8525248" y="1060645"/>
              <a:ext cx="231859" cy="366394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83BEFA8E-2E2C-455D-8DB6-E77F686DA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harpenSoften amount="10000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9888" y="1361516"/>
              <a:ext cx="129517" cy="233615"/>
            </a:xfrm>
            <a:prstGeom prst="rect">
              <a:avLst/>
            </a:prstGeom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</p:spPr>
        </p:pic>
      </p:grpSp>
      <p:pic>
        <p:nvPicPr>
          <p:cNvPr id="170" name="Picture 169" descr="Shape, circle&#10;&#10;Description automatically generated">
            <a:extLst>
              <a:ext uri="{FF2B5EF4-FFF2-40B4-BE49-F238E27FC236}">
                <a16:creationId xmlns:a16="http://schemas.microsoft.com/office/drawing/2014/main" id="{2C53230A-5061-4964-B7EF-4102F582E71F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887" y="1109152"/>
            <a:ext cx="277627" cy="314174"/>
          </a:xfrm>
          <a:prstGeom prst="rect">
            <a:avLst/>
          </a:prstGeom>
        </p:spPr>
      </p:pic>
      <p:pic>
        <p:nvPicPr>
          <p:cNvPr id="172" name="Picture 171" descr="A picture containing cup, vessel, dark, porcelain&#10;&#10;Description automatically generated">
            <a:extLst>
              <a:ext uri="{FF2B5EF4-FFF2-40B4-BE49-F238E27FC236}">
                <a16:creationId xmlns:a16="http://schemas.microsoft.com/office/drawing/2014/main" id="{D18E02A6-B76D-44A6-94A7-AE7892BA25B4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74" y="293443"/>
            <a:ext cx="400543" cy="473148"/>
          </a:xfrm>
          <a:prstGeom prst="rect">
            <a:avLst/>
          </a:prstGeom>
        </p:spPr>
      </p:pic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A5F34237-32F4-4EE1-9EC9-C644FB8EFB55}"/>
              </a:ext>
            </a:extLst>
          </p:cNvPr>
          <p:cNvCxnSpPr>
            <a:cxnSpLocks/>
          </p:cNvCxnSpPr>
          <p:nvPr/>
        </p:nvCxnSpPr>
        <p:spPr>
          <a:xfrm>
            <a:off x="-305" y="2482073"/>
            <a:ext cx="1219492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0" name="Picture 179">
            <a:extLst>
              <a:ext uri="{FF2B5EF4-FFF2-40B4-BE49-F238E27FC236}">
                <a16:creationId xmlns:a16="http://schemas.microsoft.com/office/drawing/2014/main" id="{BE9D45C4-87BF-4FBE-B009-60C2AFCD3EB3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-1" b="50777"/>
          <a:stretch/>
        </p:blipFill>
        <p:spPr>
          <a:xfrm>
            <a:off x="-305" y="-13407"/>
            <a:ext cx="8026705" cy="2500784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F8EEB44A-0FA6-455C-A6CB-5801E68E1A57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516" y="1436164"/>
            <a:ext cx="572420" cy="324240"/>
          </a:xfrm>
          <a:prstGeom prst="rect">
            <a:avLst/>
          </a:prstGeom>
        </p:spPr>
      </p:pic>
      <p:pic>
        <p:nvPicPr>
          <p:cNvPr id="110" name="Picture 109" descr="A picture containing logo&#10;&#10;Description automatically generated">
            <a:extLst>
              <a:ext uri="{FF2B5EF4-FFF2-40B4-BE49-F238E27FC236}">
                <a16:creationId xmlns:a16="http://schemas.microsoft.com/office/drawing/2014/main" id="{BB30A00A-6FE1-4B33-B333-BAC57B8AD94F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3"/>
          <a:stretch/>
        </p:blipFill>
        <p:spPr>
          <a:xfrm>
            <a:off x="10592041" y="1536264"/>
            <a:ext cx="190096" cy="350689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DE73B606-A52B-4B61-B895-83FFA7BE4680}"/>
              </a:ext>
            </a:extLst>
          </p:cNvPr>
          <p:cNvSpPr/>
          <p:nvPr/>
        </p:nvSpPr>
        <p:spPr>
          <a:xfrm>
            <a:off x="8309592" y="51584"/>
            <a:ext cx="1314356" cy="3506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kern="1200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LEGEND:</a:t>
            </a:r>
            <a:endParaRPr lang="en-US" b="1" dirty="0">
              <a:latin typeface="Bradley Hand ITC" panose="03070402050302030203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3" name="Picture 112" descr="A picture containing plate, food, white, cream&#10;&#10;Description automatically generated">
            <a:extLst>
              <a:ext uri="{FF2B5EF4-FFF2-40B4-BE49-F238E27FC236}">
                <a16:creationId xmlns:a16="http://schemas.microsoft.com/office/drawing/2014/main" id="{675A6D77-9E8D-4ACD-9E83-CF7B296C1B7C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557" y="2100300"/>
            <a:ext cx="464185" cy="348139"/>
          </a:xfrm>
          <a:prstGeom prst="rect">
            <a:avLst/>
          </a:prstGeom>
        </p:spPr>
      </p:pic>
      <p:pic>
        <p:nvPicPr>
          <p:cNvPr id="112" name="Picture 111" descr="A bowl of rice&#10;&#10;Description automatically generated">
            <a:extLst>
              <a:ext uri="{FF2B5EF4-FFF2-40B4-BE49-F238E27FC236}">
                <a16:creationId xmlns:a16="http://schemas.microsoft.com/office/drawing/2014/main" id="{636F35D6-AC66-4BF5-B4C3-8283A0CC75A0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061" y="1857547"/>
            <a:ext cx="464185" cy="32153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A738D39-FBCB-40C9-AB03-0DD4385A252B}"/>
              </a:ext>
            </a:extLst>
          </p:cNvPr>
          <p:cNvGrpSpPr/>
          <p:nvPr/>
        </p:nvGrpSpPr>
        <p:grpSpPr>
          <a:xfrm>
            <a:off x="7595512" y="2457255"/>
            <a:ext cx="2708205" cy="4388241"/>
            <a:chOff x="7855332" y="2504321"/>
            <a:chExt cx="2925203" cy="5176550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5E858728-34D4-4FAE-84A8-E13C66133FA0}"/>
                </a:ext>
              </a:extLst>
            </p:cNvPr>
            <p:cNvGrpSpPr/>
            <p:nvPr/>
          </p:nvGrpSpPr>
          <p:grpSpPr>
            <a:xfrm>
              <a:off x="10023367" y="3323937"/>
              <a:ext cx="702582" cy="1420698"/>
              <a:chOff x="10015413" y="3419098"/>
              <a:chExt cx="702582" cy="1420698"/>
            </a:xfrm>
          </p:grpSpPr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66D54E09-FA9E-4966-A846-42F38C948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81330">
                <a:off x="10015413" y="4089131"/>
                <a:ext cx="687690" cy="750665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09707A83-0F0A-40F7-92E4-D6FD5B429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18670" flipV="1">
                <a:off x="10030305" y="3419098"/>
                <a:ext cx="687690" cy="750665"/>
              </a:xfrm>
              <a:prstGeom prst="rect">
                <a:avLst/>
              </a:prstGeom>
            </p:spPr>
          </p:pic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20059B9-AFCE-449F-B5FC-FFEF40B76AD6}"/>
                </a:ext>
              </a:extLst>
            </p:cNvPr>
            <p:cNvGrpSpPr/>
            <p:nvPr/>
          </p:nvGrpSpPr>
          <p:grpSpPr>
            <a:xfrm>
              <a:off x="10077953" y="5864159"/>
              <a:ext cx="702582" cy="1377157"/>
              <a:chOff x="10062739" y="4079718"/>
              <a:chExt cx="702582" cy="1377157"/>
            </a:xfrm>
          </p:grpSpPr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7881912F-320B-4936-8268-9B3F0D32F4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81330">
                <a:off x="10062739" y="4706210"/>
                <a:ext cx="687690" cy="750665"/>
              </a:xfrm>
              <a:prstGeom prst="rect">
                <a:avLst/>
              </a:prstGeom>
            </p:spPr>
          </p:pic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0CF6A9AC-3A58-4CE6-9556-B485AE6A6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18670" flipV="1">
                <a:off x="10077631" y="4079718"/>
                <a:ext cx="687690" cy="750665"/>
              </a:xfrm>
              <a:prstGeom prst="rect">
                <a:avLst/>
              </a:prstGeom>
            </p:spPr>
          </p:pic>
        </p:grpSp>
        <p:pic>
          <p:nvPicPr>
            <p:cNvPr id="140" name="Picture 8" descr="Photos: How Mozzarella Cheese Is Made by Hand in Italy">
              <a:extLst>
                <a:ext uri="{FF2B5EF4-FFF2-40B4-BE49-F238E27FC236}">
                  <a16:creationId xmlns:a16="http://schemas.microsoft.com/office/drawing/2014/main" id="{1E6FB00F-28D2-4C9B-898A-C591BD3B0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8391" y="3398007"/>
              <a:ext cx="1171496" cy="10780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8" descr="Photos: How Mozzarella Cheese Is Made by Hand in Italy">
              <a:extLst>
                <a:ext uri="{FF2B5EF4-FFF2-40B4-BE49-F238E27FC236}">
                  <a16:creationId xmlns:a16="http://schemas.microsoft.com/office/drawing/2014/main" id="{6A95D644-0D88-4C43-94F4-F081CEBC1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1973" y="5909189"/>
              <a:ext cx="1171496" cy="10780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" name="Picture 1023" descr="A bowl of rice&#10;&#10;Description automatically generated">
              <a:extLst>
                <a:ext uri="{FF2B5EF4-FFF2-40B4-BE49-F238E27FC236}">
                  <a16:creationId xmlns:a16="http://schemas.microsoft.com/office/drawing/2014/main" id="{945CA1E8-C7FF-4D82-9828-E968048D0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5332" y="3695739"/>
              <a:ext cx="1073168" cy="743364"/>
            </a:xfrm>
            <a:prstGeom prst="rect">
              <a:avLst/>
            </a:prstGeom>
          </p:spPr>
        </p:pic>
        <p:pic>
          <p:nvPicPr>
            <p:cNvPr id="144" name="Picture 143" descr="A bowl of rice&#10;&#10;Description automatically generated">
              <a:extLst>
                <a:ext uri="{FF2B5EF4-FFF2-40B4-BE49-F238E27FC236}">
                  <a16:creationId xmlns:a16="http://schemas.microsoft.com/office/drawing/2014/main" id="{3E7A0CD4-6C9B-45A2-8FBD-EC32C879E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5757" y="6076549"/>
              <a:ext cx="1073168" cy="743364"/>
            </a:xfrm>
            <a:prstGeom prst="rect">
              <a:avLst/>
            </a:prstGeom>
          </p:spPr>
        </p:pic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D7FEE9AF-3B9E-4CBF-BE41-7DA4D810C395}"/>
                </a:ext>
              </a:extLst>
            </p:cNvPr>
            <p:cNvGrpSpPr/>
            <p:nvPr/>
          </p:nvGrpSpPr>
          <p:grpSpPr>
            <a:xfrm>
              <a:off x="7994422" y="2504321"/>
              <a:ext cx="1256381" cy="1164446"/>
              <a:chOff x="7994422" y="2504321"/>
              <a:chExt cx="1256381" cy="1164446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0EA83D4B-4921-49C0-95FC-3FA52D769351}"/>
                  </a:ext>
                </a:extLst>
              </p:cNvPr>
              <p:cNvGrpSpPr/>
              <p:nvPr/>
            </p:nvGrpSpPr>
            <p:grpSpPr>
              <a:xfrm>
                <a:off x="7994422" y="2504321"/>
                <a:ext cx="1107878" cy="858524"/>
                <a:chOff x="8804940" y="2440757"/>
                <a:chExt cx="1107878" cy="858524"/>
              </a:xfrm>
            </p:grpSpPr>
            <p:pic>
              <p:nvPicPr>
                <p:cNvPr id="125" name="Picture 124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CE27991C-4E19-4485-B987-FA369631B7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763"/>
                <a:stretch/>
              </p:blipFill>
              <p:spPr>
                <a:xfrm>
                  <a:off x="8804940" y="2607300"/>
                  <a:ext cx="315170" cy="581426"/>
                </a:xfrm>
                <a:prstGeom prst="rect">
                  <a:avLst/>
                </a:prstGeom>
              </p:spPr>
            </p:pic>
            <p:pic>
              <p:nvPicPr>
                <p:cNvPr id="115" name="Picture 114" descr="Shape, circle&#10;&#10;Description automatically generated">
                  <a:extLst>
                    <a:ext uri="{FF2B5EF4-FFF2-40B4-BE49-F238E27FC236}">
                      <a16:creationId xmlns:a16="http://schemas.microsoft.com/office/drawing/2014/main" id="{1654E41E-72E6-4BAD-9821-9D9CC89139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 cstate="hq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16505" y="2888318"/>
                  <a:ext cx="363157" cy="410963"/>
                </a:xfrm>
                <a:prstGeom prst="rect">
                  <a:avLst/>
                </a:prstGeom>
              </p:spPr>
            </p:pic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ED016F3E-6CFF-4C3B-8525-A1A8A6117B35}"/>
                    </a:ext>
                  </a:extLst>
                </p:cNvPr>
                <p:cNvSpPr/>
                <p:nvPr/>
              </p:nvSpPr>
              <p:spPr>
                <a:xfrm>
                  <a:off x="9046505" y="2440757"/>
                  <a:ext cx="866313" cy="47166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rmAutofit fontScale="92500" lnSpcReduction="10000"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600"/>
                    </a:spcAft>
                  </a:pPr>
                  <a:r>
                    <a:rPr lang="en-US" sz="2400" kern="1200" dirty="0">
                      <a:effectLst/>
                      <a:latin typeface="Bradley Hand ITC" panose="03070402050302030203" pitchFamily="66" charset="0"/>
                      <a:ea typeface="+mj-ea"/>
                      <a:cs typeface="Times New Roman" panose="02020603050405020304" pitchFamily="18" charset="0"/>
                    </a:rPr>
                    <a:t>70°C</a:t>
                  </a:r>
                  <a:endParaRPr lang="en-US" sz="2400" kern="1200" dirty="0">
                    <a:latin typeface="Bradley Hand ITC" panose="03070402050302030203" pitchFamily="66" charset="0"/>
                    <a:ea typeface="+mj-ea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1237DF58-27D4-41D2-BD83-77E271E2A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81330">
                <a:off x="8748225" y="3120166"/>
                <a:ext cx="502578" cy="548601"/>
              </a:xfrm>
              <a:prstGeom prst="rect">
                <a:avLst/>
              </a:prstGeom>
            </p:spPr>
          </p:pic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37BB8307-391A-42D1-885F-8E23A1C307C5}"/>
                </a:ext>
              </a:extLst>
            </p:cNvPr>
            <p:cNvGrpSpPr/>
            <p:nvPr/>
          </p:nvGrpSpPr>
          <p:grpSpPr>
            <a:xfrm>
              <a:off x="7925180" y="4723788"/>
              <a:ext cx="1415580" cy="1425650"/>
              <a:chOff x="7851195" y="2955095"/>
              <a:chExt cx="1415580" cy="1425650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77BA9025-59F7-4CBA-B147-60D81EAFBEF6}"/>
                  </a:ext>
                </a:extLst>
              </p:cNvPr>
              <p:cNvGrpSpPr/>
              <p:nvPr/>
            </p:nvGrpSpPr>
            <p:grpSpPr>
              <a:xfrm>
                <a:off x="7851195" y="2955095"/>
                <a:ext cx="1109350" cy="962785"/>
                <a:chOff x="8661713" y="2891531"/>
                <a:chExt cx="1109350" cy="962785"/>
              </a:xfrm>
            </p:grpSpPr>
            <p:pic>
              <p:nvPicPr>
                <p:cNvPr id="150" name="Picture 149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90414149-B24A-4F63-905A-35F71BE8FE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763"/>
                <a:stretch/>
              </p:blipFill>
              <p:spPr>
                <a:xfrm>
                  <a:off x="8661713" y="3116281"/>
                  <a:ext cx="315170" cy="581426"/>
                </a:xfrm>
                <a:prstGeom prst="rect">
                  <a:avLst/>
                </a:prstGeom>
              </p:spPr>
            </p:pic>
            <p:pic>
              <p:nvPicPr>
                <p:cNvPr id="151" name="Picture 150" descr="Shape, circle&#10;&#10;Description automatically generated">
                  <a:extLst>
                    <a:ext uri="{FF2B5EF4-FFF2-40B4-BE49-F238E27FC236}">
                      <a16:creationId xmlns:a16="http://schemas.microsoft.com/office/drawing/2014/main" id="{051941C0-632B-4AB7-8A00-6D67410C49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 cstate="hq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50396" y="3443352"/>
                  <a:ext cx="363157" cy="410964"/>
                </a:xfrm>
                <a:prstGeom prst="rect">
                  <a:avLst/>
                </a:prstGeom>
              </p:spPr>
            </p:pic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169028F4-61B4-4274-BF01-E9487034A6D1}"/>
                    </a:ext>
                  </a:extLst>
                </p:cNvPr>
                <p:cNvSpPr/>
                <p:nvPr/>
              </p:nvSpPr>
              <p:spPr>
                <a:xfrm>
                  <a:off x="8904750" y="2891531"/>
                  <a:ext cx="866313" cy="47166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rmAutofit fontScale="92500" lnSpcReduction="10000"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600"/>
                    </a:spcAft>
                  </a:pPr>
                  <a:r>
                    <a:rPr lang="en-US" sz="2400" kern="1200" dirty="0">
                      <a:effectLst/>
                      <a:latin typeface="Bradley Hand ITC" panose="03070402050302030203" pitchFamily="66" charset="0"/>
                      <a:ea typeface="+mj-ea"/>
                      <a:cs typeface="Times New Roman" panose="02020603050405020304" pitchFamily="18" charset="0"/>
                    </a:rPr>
                    <a:t>90°C</a:t>
                  </a:r>
                  <a:endParaRPr lang="en-US" sz="2400" kern="1200" dirty="0">
                    <a:latin typeface="Bradley Hand ITC" panose="03070402050302030203" pitchFamily="66" charset="0"/>
                    <a:ea typeface="+mj-ea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id="{05D99AD1-8CF1-4D52-822E-A732A5722F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81330">
                <a:off x="8764197" y="3551948"/>
                <a:ext cx="502578" cy="828797"/>
              </a:xfrm>
              <a:prstGeom prst="rect">
                <a:avLst/>
              </a:prstGeom>
            </p:spPr>
          </p:pic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83115E4D-302B-45AE-B66B-226E837124B1}"/>
                </a:ext>
              </a:extLst>
            </p:cNvPr>
            <p:cNvGrpSpPr/>
            <p:nvPr/>
          </p:nvGrpSpPr>
          <p:grpSpPr>
            <a:xfrm>
              <a:off x="8022185" y="6827173"/>
              <a:ext cx="1384885" cy="853698"/>
              <a:chOff x="7999884" y="3524470"/>
              <a:chExt cx="1384885" cy="853698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F325E371-4EB4-41B3-86BB-75E657755C10}"/>
                  </a:ext>
                </a:extLst>
              </p:cNvPr>
              <p:cNvGrpSpPr/>
              <p:nvPr/>
            </p:nvGrpSpPr>
            <p:grpSpPr>
              <a:xfrm>
                <a:off x="7999884" y="3524470"/>
                <a:ext cx="1090678" cy="853698"/>
                <a:chOff x="8810402" y="3460906"/>
                <a:chExt cx="1090678" cy="853698"/>
              </a:xfrm>
            </p:grpSpPr>
            <p:pic>
              <p:nvPicPr>
                <p:cNvPr id="157" name="Picture 156" descr="Shape, circle&#10;&#10;Description automatically generated">
                  <a:extLst>
                    <a:ext uri="{FF2B5EF4-FFF2-40B4-BE49-F238E27FC236}">
                      <a16:creationId xmlns:a16="http://schemas.microsoft.com/office/drawing/2014/main" id="{2B38E336-C7EE-47E7-AD14-A8AACF4C27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 cstate="hq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80375" y="3903641"/>
                  <a:ext cx="363157" cy="410963"/>
                </a:xfrm>
                <a:prstGeom prst="rect">
                  <a:avLst/>
                </a:prstGeom>
              </p:spPr>
            </p:pic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03DB0BB3-672B-4FE9-BA0A-1C7BF4DB5C47}"/>
                    </a:ext>
                  </a:extLst>
                </p:cNvPr>
                <p:cNvSpPr/>
                <p:nvPr/>
              </p:nvSpPr>
              <p:spPr>
                <a:xfrm>
                  <a:off x="9034767" y="3460906"/>
                  <a:ext cx="866313" cy="47166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rmAutofit fontScale="92500" lnSpcReduction="10000"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600"/>
                    </a:spcAft>
                  </a:pPr>
                  <a:r>
                    <a:rPr lang="en-US" sz="2400" kern="1200" dirty="0">
                      <a:effectLst/>
                      <a:latin typeface="Bradley Hand ITC" panose="03070402050302030203" pitchFamily="66" charset="0"/>
                      <a:ea typeface="+mj-ea"/>
                      <a:cs typeface="Times New Roman" panose="02020603050405020304" pitchFamily="18" charset="0"/>
                    </a:rPr>
                    <a:t>70°C</a:t>
                  </a:r>
                  <a:endParaRPr lang="en-US" sz="2400" kern="1200" dirty="0">
                    <a:latin typeface="Bradley Hand ITC" panose="03070402050302030203" pitchFamily="66" charset="0"/>
                    <a:ea typeface="+mj-ea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56" name="Picture 155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16E4D55F-9645-4D11-B0D2-E5D96FD243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763"/>
                <a:stretch/>
              </p:blipFill>
              <p:spPr>
                <a:xfrm>
                  <a:off x="8810402" y="3683997"/>
                  <a:ext cx="315170" cy="581426"/>
                </a:xfrm>
                <a:prstGeom prst="rect">
                  <a:avLst/>
                </a:prstGeom>
              </p:spPr>
            </p:pic>
          </p:grpSp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EB9D5FEF-1CEC-450F-BDAF-D30B2813F1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57189" flipV="1">
                <a:off x="8882191" y="3525759"/>
                <a:ext cx="502578" cy="548601"/>
              </a:xfrm>
              <a:prstGeom prst="rect">
                <a:avLst/>
              </a:prstGeom>
            </p:spPr>
          </p:pic>
        </p:grpSp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F04015A9-560C-45D0-BD1F-15497EF20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1402" flipV="1">
              <a:off x="8832936" y="4636086"/>
              <a:ext cx="698676" cy="762657"/>
            </a:xfrm>
            <a:prstGeom prst="rect">
              <a:avLst/>
            </a:prstGeom>
          </p:spPr>
        </p:pic>
        <p:sp>
          <p:nvSpPr>
            <p:cNvPr id="2" name="Arc 1">
              <a:extLst>
                <a:ext uri="{FF2B5EF4-FFF2-40B4-BE49-F238E27FC236}">
                  <a16:creationId xmlns:a16="http://schemas.microsoft.com/office/drawing/2014/main" id="{84B7A32A-E881-44A9-B7AB-7314645D9A86}"/>
                </a:ext>
              </a:extLst>
            </p:cNvPr>
            <p:cNvSpPr/>
            <p:nvPr/>
          </p:nvSpPr>
          <p:spPr>
            <a:xfrm rot="9028170">
              <a:off x="9255929" y="3031539"/>
              <a:ext cx="740375" cy="827943"/>
            </a:xfrm>
            <a:prstGeom prst="arc">
              <a:avLst>
                <a:gd name="adj1" fmla="val 16364123"/>
                <a:gd name="adj2" fmla="val 0"/>
              </a:avLst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4" name="Arc 113">
              <a:extLst>
                <a:ext uri="{FF2B5EF4-FFF2-40B4-BE49-F238E27FC236}">
                  <a16:creationId xmlns:a16="http://schemas.microsoft.com/office/drawing/2014/main" id="{2EC1CB0F-C866-43AA-A80E-FBD77121E6FE}"/>
                </a:ext>
              </a:extLst>
            </p:cNvPr>
            <p:cNvSpPr/>
            <p:nvPr/>
          </p:nvSpPr>
          <p:spPr>
            <a:xfrm rot="16200000">
              <a:off x="9549941" y="4170238"/>
              <a:ext cx="740375" cy="827943"/>
            </a:xfrm>
            <a:prstGeom prst="arc">
              <a:avLst>
                <a:gd name="adj1" fmla="val 16364123"/>
                <a:gd name="adj2" fmla="val 0"/>
              </a:avLst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4" name="Arc 123">
              <a:extLst>
                <a:ext uri="{FF2B5EF4-FFF2-40B4-BE49-F238E27FC236}">
                  <a16:creationId xmlns:a16="http://schemas.microsoft.com/office/drawing/2014/main" id="{E41D1058-4AE6-421E-93C8-3E6DE159B379}"/>
                </a:ext>
              </a:extLst>
            </p:cNvPr>
            <p:cNvSpPr/>
            <p:nvPr/>
          </p:nvSpPr>
          <p:spPr>
            <a:xfrm rot="18005726">
              <a:off x="9382983" y="6569984"/>
              <a:ext cx="740375" cy="827943"/>
            </a:xfrm>
            <a:prstGeom prst="arc">
              <a:avLst>
                <a:gd name="adj1" fmla="val 16364123"/>
                <a:gd name="adj2" fmla="val 0"/>
              </a:avLst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9" name="Arc 128">
              <a:extLst>
                <a:ext uri="{FF2B5EF4-FFF2-40B4-BE49-F238E27FC236}">
                  <a16:creationId xmlns:a16="http://schemas.microsoft.com/office/drawing/2014/main" id="{DB2BE352-F376-408B-9B03-B5CD5C1B1503}"/>
                </a:ext>
              </a:extLst>
            </p:cNvPr>
            <p:cNvSpPr/>
            <p:nvPr/>
          </p:nvSpPr>
          <p:spPr>
            <a:xfrm rot="10110411">
              <a:off x="9424535" y="5549118"/>
              <a:ext cx="740375" cy="827943"/>
            </a:xfrm>
            <a:prstGeom prst="arc">
              <a:avLst>
                <a:gd name="adj1" fmla="val 16364123"/>
                <a:gd name="adj2" fmla="val 0"/>
              </a:avLst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27" name="Picture 126" descr="A picture containing plate, food, white, cream&#10;&#10;Description automatically generated">
            <a:extLst>
              <a:ext uri="{FF2B5EF4-FFF2-40B4-BE49-F238E27FC236}">
                <a16:creationId xmlns:a16="http://schemas.microsoft.com/office/drawing/2014/main" id="{B25DDB26-6D94-436B-890B-A9A5939AFD69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873" y="5960108"/>
            <a:ext cx="1108912" cy="831683"/>
          </a:xfrm>
          <a:prstGeom prst="rect">
            <a:avLst/>
          </a:prstGeom>
        </p:spPr>
      </p:pic>
      <p:pic>
        <p:nvPicPr>
          <p:cNvPr id="130" name="Picture 129" descr="A picture containing plate, food, white, cream&#10;&#10;Description automatically generated">
            <a:extLst>
              <a:ext uri="{FF2B5EF4-FFF2-40B4-BE49-F238E27FC236}">
                <a16:creationId xmlns:a16="http://schemas.microsoft.com/office/drawing/2014/main" id="{DAC88BB8-0AEA-4871-9F6E-56716EB1C0F1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531" y="4863476"/>
            <a:ext cx="1108912" cy="831683"/>
          </a:xfrm>
          <a:prstGeom prst="rect">
            <a:avLst/>
          </a:prstGeom>
        </p:spPr>
      </p:pic>
      <p:pic>
        <p:nvPicPr>
          <p:cNvPr id="131" name="Picture 130" descr="A picture containing plate, food, white, cream&#10;&#10;Description automatically generated">
            <a:extLst>
              <a:ext uri="{FF2B5EF4-FFF2-40B4-BE49-F238E27FC236}">
                <a16:creationId xmlns:a16="http://schemas.microsoft.com/office/drawing/2014/main" id="{F3DD2B18-4D48-4C17-B518-010F21ED7A5F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49" y="3771227"/>
            <a:ext cx="1108912" cy="831683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1981743F-9182-4403-BC0C-2B2643F24B0F}"/>
              </a:ext>
            </a:extLst>
          </p:cNvPr>
          <p:cNvSpPr/>
          <p:nvPr/>
        </p:nvSpPr>
        <p:spPr>
          <a:xfrm>
            <a:off x="10673462" y="4658574"/>
            <a:ext cx="1184787" cy="3635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effectLst/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MozzC90</a:t>
            </a:r>
            <a:endParaRPr lang="en-US" sz="2000" kern="1200" dirty="0">
              <a:latin typeface="Bradley Hand ITC" panose="03070402050302030203" pitchFamily="66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6DDFC68-30BF-43F5-9A2C-E8935CDF60C5}"/>
              </a:ext>
            </a:extLst>
          </p:cNvPr>
          <p:cNvSpPr/>
          <p:nvPr/>
        </p:nvSpPr>
        <p:spPr>
          <a:xfrm>
            <a:off x="10628167" y="5603253"/>
            <a:ext cx="1243573" cy="481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effectLst/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MozzC70</a:t>
            </a:r>
            <a:endParaRPr lang="en-US" sz="2000" kern="1200" dirty="0">
              <a:latin typeface="Bradley Hand ITC" panose="03070402050302030203" pitchFamily="66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C8DF93F-7A07-4B1E-B02A-696818AD0C6E}"/>
              </a:ext>
            </a:extLst>
          </p:cNvPr>
          <p:cNvSpPr/>
          <p:nvPr/>
        </p:nvSpPr>
        <p:spPr>
          <a:xfrm>
            <a:off x="606439" y="2727979"/>
            <a:ext cx="1101361" cy="3305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effectLst/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0.5g/L</a:t>
            </a:r>
            <a:endParaRPr lang="en-US" sz="2400" kern="1200" dirty="0">
              <a:latin typeface="Bradley Hand ITC" panose="03070402050302030203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2" name="Picture 2">
            <a:extLst>
              <a:ext uri="{FF2B5EF4-FFF2-40B4-BE49-F238E27FC236}">
                <a16:creationId xmlns:a16="http://schemas.microsoft.com/office/drawing/2014/main" id="{F6949889-F0C7-4AF2-A89C-0A25FE3F7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7522" r="32763" b="56936"/>
          <a:stretch/>
        </p:blipFill>
        <p:spPr bwMode="auto">
          <a:xfrm>
            <a:off x="165462" y="5113808"/>
            <a:ext cx="571905" cy="54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F7FFE056-D0CC-4F5E-AD65-58C6385F1759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4285" y="3525324"/>
            <a:ext cx="556630" cy="55543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694C5E4-1716-45B2-A17C-6A75F7BCEA1F}"/>
              </a:ext>
            </a:extLst>
          </p:cNvPr>
          <p:cNvSpPr/>
          <p:nvPr/>
        </p:nvSpPr>
        <p:spPr>
          <a:xfrm>
            <a:off x="96423" y="3720157"/>
            <a:ext cx="1434462" cy="5436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effectLst/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Aseptic</a:t>
            </a:r>
            <a:endParaRPr lang="en-US" sz="4000" kern="1200" dirty="0">
              <a:latin typeface="Bradley Hand ITC" panose="03070402050302030203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A412C7-A458-4D2B-9ECA-9F5C759CEF61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17" y="2936145"/>
            <a:ext cx="632666" cy="648832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46A7ABF-A73A-483A-9E8E-73869B61209C}"/>
              </a:ext>
            </a:extLst>
          </p:cNvPr>
          <p:cNvSpPr/>
          <p:nvPr/>
        </p:nvSpPr>
        <p:spPr>
          <a:xfrm>
            <a:off x="-23537" y="5393978"/>
            <a:ext cx="1434462" cy="5436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effectLst/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Control</a:t>
            </a:r>
            <a:endParaRPr lang="en-US" sz="4000" kern="1200" dirty="0">
              <a:latin typeface="Bradley Hand ITC" panose="03070402050302030203" pitchFamily="66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81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1E5C28-E54B-45F2-941C-9B39657D9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50777"/>
          <a:stretch/>
        </p:blipFill>
        <p:spPr>
          <a:xfrm>
            <a:off x="-305" y="-13407"/>
            <a:ext cx="8026705" cy="2500784"/>
          </a:xfrm>
          <a:prstGeom prst="rect">
            <a:avLst/>
          </a:prstGeom>
        </p:spPr>
      </p:pic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7942D5BB-0D2C-49FA-80C4-BA0121714005}"/>
              </a:ext>
            </a:extLst>
          </p:cNvPr>
          <p:cNvCxnSpPr>
            <a:cxnSpLocks/>
          </p:cNvCxnSpPr>
          <p:nvPr/>
        </p:nvCxnSpPr>
        <p:spPr>
          <a:xfrm>
            <a:off x="-305" y="2482073"/>
            <a:ext cx="1219492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E23BC79-27C6-4040-A5B4-E10AEA4497CD}"/>
              </a:ext>
            </a:extLst>
          </p:cNvPr>
          <p:cNvSpPr/>
          <p:nvPr/>
        </p:nvSpPr>
        <p:spPr>
          <a:xfrm>
            <a:off x="8132811" y="963066"/>
            <a:ext cx="3955394" cy="700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Total VOC amount</a:t>
            </a:r>
          </a:p>
        </p:txBody>
      </p:sp>
      <p:pic>
        <p:nvPicPr>
          <p:cNvPr id="2064" name="Picture 16" descr="Come viene preparata la mozzarella? â Caseificio Ruggiero">
            <a:extLst>
              <a:ext uri="{FF2B5EF4-FFF2-40B4-BE49-F238E27FC236}">
                <a16:creationId xmlns:a16="http://schemas.microsoft.com/office/drawing/2014/main" id="{00246EA5-E5B6-4A65-A65C-7078EE206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9" y="5212599"/>
            <a:ext cx="2471759" cy="16454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talian stretched-curd cheeses Ç Italy Bite">
            <a:extLst>
              <a:ext uri="{FF2B5EF4-FFF2-40B4-BE49-F238E27FC236}">
                <a16:creationId xmlns:a16="http://schemas.microsoft.com/office/drawing/2014/main" id="{3F3DB56D-9535-40CD-BA45-ACBAE6BC2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57594"/>
            <a:ext cx="2607928" cy="14884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76F35E0-1119-461C-A7EF-68451ECD1825}"/>
              </a:ext>
            </a:extLst>
          </p:cNvPr>
          <p:cNvGrpSpPr/>
          <p:nvPr/>
        </p:nvGrpSpPr>
        <p:grpSpPr>
          <a:xfrm>
            <a:off x="3871008" y="2627811"/>
            <a:ext cx="8254379" cy="4230189"/>
            <a:chOff x="0" y="0"/>
            <a:chExt cx="5097118" cy="347766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C02AABE-4C52-49D6-8F2F-95762A178A3C}"/>
                </a:ext>
              </a:extLst>
            </p:cNvPr>
            <p:cNvGrpSpPr/>
            <p:nvPr/>
          </p:nvGrpSpPr>
          <p:grpSpPr>
            <a:xfrm>
              <a:off x="0" y="0"/>
              <a:ext cx="5097118" cy="3477661"/>
              <a:chOff x="0" y="0"/>
              <a:chExt cx="5097118" cy="3477661"/>
            </a:xfrm>
          </p:grpSpPr>
          <p:graphicFrame>
            <p:nvGraphicFramePr>
              <p:cNvPr id="15" name="Chart 14">
                <a:extLst>
                  <a:ext uri="{FF2B5EF4-FFF2-40B4-BE49-F238E27FC236}">
                    <a16:creationId xmlns:a16="http://schemas.microsoft.com/office/drawing/2014/main" id="{FA8F9ED9-23CA-444B-83D9-0DFAFB71786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48212804"/>
                  </p:ext>
                </p:extLst>
              </p:nvPr>
            </p:nvGraphicFramePr>
            <p:xfrm>
              <a:off x="0" y="0"/>
              <a:ext cx="5097118" cy="347766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8794AEA-991F-4533-8BAA-DE4B7B3E12F6}"/>
                  </a:ext>
                </a:extLst>
              </p:cNvPr>
              <p:cNvSpPr/>
              <p:nvPr/>
            </p:nvSpPr>
            <p:spPr>
              <a:xfrm>
                <a:off x="3579312" y="2318504"/>
                <a:ext cx="1326361" cy="486103"/>
              </a:xfrm>
              <a:prstGeom prst="rect">
                <a:avLst/>
              </a:prstGeom>
              <a:solidFill>
                <a:schemeClr val="accent1">
                  <a:alpha val="20000"/>
                </a:schemeClr>
              </a:solidFill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it-IT" sz="110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3E13100-29F1-4140-9044-8D7B117FC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49769" y="528222"/>
                <a:ext cx="1573951" cy="1157173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02DAE28-C29B-4A4F-832D-271ECE3F6C75}"/>
                  </a:ext>
                </a:extLst>
              </p:cNvPr>
              <p:cNvSpPr/>
              <p:nvPr/>
            </p:nvSpPr>
            <p:spPr>
              <a:xfrm>
                <a:off x="2849769" y="474732"/>
                <a:ext cx="1571697" cy="1224969"/>
              </a:xfrm>
              <a:prstGeom prst="rect">
                <a:avLst/>
              </a:prstGeom>
              <a:solidFill>
                <a:schemeClr val="accent1">
                  <a:alpha val="20000"/>
                </a:schemeClr>
              </a:solidFill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it-IT" sz="1100"/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CF467C7-EE64-4681-80B5-38D894EC43DE}"/>
                </a:ext>
              </a:extLst>
            </p:cNvPr>
            <p:cNvCxnSpPr>
              <a:cxnSpLocks/>
              <a:stCxn id="16" idx="0"/>
              <a:endCxn id="18" idx="2"/>
            </p:cNvCxnSpPr>
            <p:nvPr/>
          </p:nvCxnSpPr>
          <p:spPr>
            <a:xfrm flipH="1" flipV="1">
              <a:off x="3635618" y="1699701"/>
              <a:ext cx="606875" cy="618803"/>
            </a:xfrm>
            <a:prstGeom prst="straightConnector1">
              <a:avLst/>
            </a:prstGeom>
            <a:ln w="3175"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 descr="How to Make Fresh Mozzarella Cheese at Home: Recipe | PEOPLE.com">
            <a:extLst>
              <a:ext uri="{FF2B5EF4-FFF2-40B4-BE49-F238E27FC236}">
                <a16:creationId xmlns:a16="http://schemas.microsoft.com/office/drawing/2014/main" id="{24708B3C-3CB9-408D-A114-AFB8E2948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03" y="3910223"/>
            <a:ext cx="2303763" cy="15353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83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1E5C28-E54B-45F2-941C-9B39657D9A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50777"/>
          <a:stretch/>
        </p:blipFill>
        <p:spPr>
          <a:xfrm>
            <a:off x="-305" y="-13407"/>
            <a:ext cx="8026705" cy="2500784"/>
          </a:xfrm>
          <a:prstGeom prst="rect">
            <a:avLst/>
          </a:prstGeom>
        </p:spPr>
      </p:pic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7942D5BB-0D2C-49FA-80C4-BA0121714005}"/>
              </a:ext>
            </a:extLst>
          </p:cNvPr>
          <p:cNvCxnSpPr>
            <a:cxnSpLocks/>
          </p:cNvCxnSpPr>
          <p:nvPr/>
        </p:nvCxnSpPr>
        <p:spPr>
          <a:xfrm>
            <a:off x="-305" y="2482073"/>
            <a:ext cx="1219492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E23BC79-27C6-4040-A5B4-E10AEA4497CD}"/>
              </a:ext>
            </a:extLst>
          </p:cNvPr>
          <p:cNvSpPr/>
          <p:nvPr/>
        </p:nvSpPr>
        <p:spPr>
          <a:xfrm>
            <a:off x="8219363" y="514937"/>
            <a:ext cx="3782290" cy="129390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MOST IMPORTANT VOC FOUND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8FD431-42A1-4E7F-A5C9-B328B9FEA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290315"/>
              </p:ext>
            </p:extLst>
          </p:nvPr>
        </p:nvGraphicFramePr>
        <p:xfrm>
          <a:off x="2584137" y="2937935"/>
          <a:ext cx="7176119" cy="3589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9867">
                  <a:extLst>
                    <a:ext uri="{9D8B030D-6E8A-4147-A177-3AD203B41FA5}">
                      <a16:colId xmlns:a16="http://schemas.microsoft.com/office/drawing/2014/main" val="4054391984"/>
                    </a:ext>
                  </a:extLst>
                </a:gridCol>
                <a:gridCol w="806190">
                  <a:extLst>
                    <a:ext uri="{9D8B030D-6E8A-4147-A177-3AD203B41FA5}">
                      <a16:colId xmlns:a16="http://schemas.microsoft.com/office/drawing/2014/main" val="3592440589"/>
                    </a:ext>
                  </a:extLst>
                </a:gridCol>
                <a:gridCol w="806190">
                  <a:extLst>
                    <a:ext uri="{9D8B030D-6E8A-4147-A177-3AD203B41FA5}">
                      <a16:colId xmlns:a16="http://schemas.microsoft.com/office/drawing/2014/main" val="2733380381"/>
                    </a:ext>
                  </a:extLst>
                </a:gridCol>
                <a:gridCol w="929825">
                  <a:extLst>
                    <a:ext uri="{9D8B030D-6E8A-4147-A177-3AD203B41FA5}">
                      <a16:colId xmlns:a16="http://schemas.microsoft.com/office/drawing/2014/main" val="1664004886"/>
                    </a:ext>
                  </a:extLst>
                </a:gridCol>
                <a:gridCol w="1001349">
                  <a:extLst>
                    <a:ext uri="{9D8B030D-6E8A-4147-A177-3AD203B41FA5}">
                      <a16:colId xmlns:a16="http://schemas.microsoft.com/office/drawing/2014/main" val="10663021"/>
                    </a:ext>
                  </a:extLst>
                </a:gridCol>
                <a:gridCol w="1001349">
                  <a:extLst>
                    <a:ext uri="{9D8B030D-6E8A-4147-A177-3AD203B41FA5}">
                      <a16:colId xmlns:a16="http://schemas.microsoft.com/office/drawing/2014/main" val="3014702091"/>
                    </a:ext>
                  </a:extLst>
                </a:gridCol>
                <a:gridCol w="1001349">
                  <a:extLst>
                    <a:ext uri="{9D8B030D-6E8A-4147-A177-3AD203B41FA5}">
                      <a16:colId xmlns:a16="http://schemas.microsoft.com/office/drawing/2014/main" val="1395522213"/>
                    </a:ext>
                  </a:extLst>
                </a:gridCol>
              </a:tblGrid>
              <a:tr h="505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Compound</a:t>
                      </a: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Curd</a:t>
                      </a:r>
                      <a:r>
                        <a:rPr lang="it-IT" sz="1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Mozz</a:t>
                      </a:r>
                      <a:r>
                        <a:rPr lang="it-IT" sz="1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C70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Mozz</a:t>
                      </a:r>
                      <a:r>
                        <a:rPr lang="it-IT" sz="1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C90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Curd</a:t>
                      </a:r>
                      <a:r>
                        <a:rPr lang="it-IT" sz="1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Mozz</a:t>
                      </a:r>
                      <a:r>
                        <a:rPr lang="it-IT" sz="1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SA70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Mozz</a:t>
                      </a:r>
                      <a:r>
                        <a:rPr lang="it-IT" sz="1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SA90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504533"/>
                  </a:ext>
                </a:extLst>
              </a:tr>
              <a:tr h="238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Acetic</a:t>
                      </a: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 acid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10.43 </a:t>
                      </a:r>
                      <a:r>
                        <a:rPr lang="it-IT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7.14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14.52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3.56 </a:t>
                      </a:r>
                      <a:r>
                        <a:rPr lang="it-IT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1.29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3.63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010811"/>
                  </a:ext>
                </a:extLst>
              </a:tr>
              <a:tr h="238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Butanoic</a:t>
                      </a: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 acid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7.68 </a:t>
                      </a:r>
                      <a:r>
                        <a:rPr lang="it-IT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1.02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c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3.97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6.28 </a:t>
                      </a:r>
                      <a:r>
                        <a:rPr lang="it-IT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2.01 </a:t>
                      </a:r>
                      <a:r>
                        <a:rPr lang="it-IT" sz="1600" baseline="300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bc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6.58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271964"/>
                  </a:ext>
                </a:extLst>
              </a:tr>
              <a:tr h="492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3-Methyl-Butanoic acid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 </a:t>
                      </a:r>
                      <a:r>
                        <a:rPr lang="it-IT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0.96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1.54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 </a:t>
                      </a:r>
                      <a:r>
                        <a:rPr lang="it-IT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0.00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0.00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935804"/>
                  </a:ext>
                </a:extLst>
              </a:tr>
              <a:tr h="439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Hexanoic</a:t>
                      </a: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 acid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9.02 </a:t>
                      </a:r>
                      <a:r>
                        <a:rPr lang="it-IT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1.23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c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4.97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ab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8.47 </a:t>
                      </a:r>
                      <a:r>
                        <a:rPr lang="it-IT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2.34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7.24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682231"/>
                  </a:ext>
                </a:extLst>
              </a:tr>
              <a:tr h="238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Octanoic</a:t>
                      </a: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 acid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3.47 </a:t>
                      </a:r>
                      <a:r>
                        <a:rPr lang="it-IT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0.00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c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1.66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3.29 </a:t>
                      </a:r>
                      <a:r>
                        <a:rPr lang="it-IT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1.59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2.50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999357"/>
                  </a:ext>
                </a:extLst>
              </a:tr>
              <a:tr h="330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2-Methyl-Butanal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3.77 </a:t>
                      </a:r>
                      <a:r>
                        <a:rPr lang="it-IT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2.18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2.25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 </a:t>
                      </a:r>
                      <a:r>
                        <a:rPr lang="it-IT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0.00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0.00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125507"/>
                  </a:ext>
                </a:extLst>
              </a:tr>
              <a:tr h="330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3-Methyl-Butanal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32.48 </a:t>
                      </a:r>
                      <a:r>
                        <a:rPr lang="it-IT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152.17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109.07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 </a:t>
                      </a:r>
                      <a:r>
                        <a:rPr lang="it-IT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0.00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d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0.00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d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746719"/>
                  </a:ext>
                </a:extLst>
              </a:tr>
              <a:tr h="256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Hexanal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7.20 </a:t>
                      </a:r>
                      <a:r>
                        <a:rPr lang="it-IT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0.50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d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1.40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cd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4.63 </a:t>
                      </a:r>
                      <a:r>
                        <a:rPr lang="it-IT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1.02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cd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2.61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c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190138"/>
                  </a:ext>
                </a:extLst>
              </a:tr>
              <a:tr h="330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Heptanal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2.68 </a:t>
                      </a:r>
                      <a:r>
                        <a:rPr lang="it-IT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0.30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c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0.00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d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1.88 </a:t>
                      </a:r>
                      <a:r>
                        <a:rPr lang="it-IT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1.37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0.00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d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586817"/>
                  </a:ext>
                </a:extLst>
              </a:tr>
            </a:tbl>
          </a:graphicData>
        </a:graphic>
      </p:graphicFrame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5ED893B-5D32-4ACA-81B9-AC8ED9155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45" y="2792950"/>
            <a:ext cx="1505427" cy="1511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9EDEBE-34F5-49FC-A51D-078E4DE298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54" y="4799331"/>
            <a:ext cx="1187901" cy="1407097"/>
          </a:xfrm>
          <a:prstGeom prst="rect">
            <a:avLst/>
          </a:prstGeom>
        </p:spPr>
      </p:pic>
      <p:pic>
        <p:nvPicPr>
          <p:cNvPr id="9" name="Picture 8" descr="A picture containing food, cheese, white, dark&#10;&#10;Description automatically generated">
            <a:extLst>
              <a:ext uri="{FF2B5EF4-FFF2-40B4-BE49-F238E27FC236}">
                <a16:creationId xmlns:a16="http://schemas.microsoft.com/office/drawing/2014/main" id="{64AE6C9E-1BB7-485B-8058-8191BC68225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256" y="4478662"/>
            <a:ext cx="2048434" cy="2048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BCA4CB-A372-4AE6-B6C9-FEDAE1E9485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" y="2885375"/>
            <a:ext cx="2559865" cy="153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03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1E5C28-E54B-45F2-941C-9B39657D9A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50777"/>
          <a:stretch/>
        </p:blipFill>
        <p:spPr>
          <a:xfrm>
            <a:off x="-305" y="-13407"/>
            <a:ext cx="8026705" cy="2500784"/>
          </a:xfrm>
          <a:prstGeom prst="rect">
            <a:avLst/>
          </a:prstGeom>
        </p:spPr>
      </p:pic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7942D5BB-0D2C-49FA-80C4-BA0121714005}"/>
              </a:ext>
            </a:extLst>
          </p:cNvPr>
          <p:cNvCxnSpPr>
            <a:cxnSpLocks/>
          </p:cNvCxnSpPr>
          <p:nvPr/>
        </p:nvCxnSpPr>
        <p:spPr>
          <a:xfrm>
            <a:off x="-305" y="2482073"/>
            <a:ext cx="1219492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8FD431-42A1-4E7F-A5C9-B328B9FEA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637015"/>
              </p:ext>
            </p:extLst>
          </p:nvPr>
        </p:nvGraphicFramePr>
        <p:xfrm>
          <a:off x="2602173" y="2866176"/>
          <a:ext cx="6987654" cy="3957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7062">
                  <a:extLst>
                    <a:ext uri="{9D8B030D-6E8A-4147-A177-3AD203B41FA5}">
                      <a16:colId xmlns:a16="http://schemas.microsoft.com/office/drawing/2014/main" val="4054391984"/>
                    </a:ext>
                  </a:extLst>
                </a:gridCol>
                <a:gridCol w="785017">
                  <a:extLst>
                    <a:ext uri="{9D8B030D-6E8A-4147-A177-3AD203B41FA5}">
                      <a16:colId xmlns:a16="http://schemas.microsoft.com/office/drawing/2014/main" val="2164189995"/>
                    </a:ext>
                  </a:extLst>
                </a:gridCol>
                <a:gridCol w="785017">
                  <a:extLst>
                    <a:ext uri="{9D8B030D-6E8A-4147-A177-3AD203B41FA5}">
                      <a16:colId xmlns:a16="http://schemas.microsoft.com/office/drawing/2014/main" val="2733380381"/>
                    </a:ext>
                  </a:extLst>
                </a:gridCol>
                <a:gridCol w="905405">
                  <a:extLst>
                    <a:ext uri="{9D8B030D-6E8A-4147-A177-3AD203B41FA5}">
                      <a16:colId xmlns:a16="http://schemas.microsoft.com/office/drawing/2014/main" val="1664004886"/>
                    </a:ext>
                  </a:extLst>
                </a:gridCol>
                <a:gridCol w="975051">
                  <a:extLst>
                    <a:ext uri="{9D8B030D-6E8A-4147-A177-3AD203B41FA5}">
                      <a16:colId xmlns:a16="http://schemas.microsoft.com/office/drawing/2014/main" val="1001974335"/>
                    </a:ext>
                  </a:extLst>
                </a:gridCol>
                <a:gridCol w="975051">
                  <a:extLst>
                    <a:ext uri="{9D8B030D-6E8A-4147-A177-3AD203B41FA5}">
                      <a16:colId xmlns:a16="http://schemas.microsoft.com/office/drawing/2014/main" val="3014702091"/>
                    </a:ext>
                  </a:extLst>
                </a:gridCol>
                <a:gridCol w="975051">
                  <a:extLst>
                    <a:ext uri="{9D8B030D-6E8A-4147-A177-3AD203B41FA5}">
                      <a16:colId xmlns:a16="http://schemas.microsoft.com/office/drawing/2014/main" val="1395522213"/>
                    </a:ext>
                  </a:extLst>
                </a:gridCol>
              </a:tblGrid>
              <a:tr h="254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VOC</a:t>
                      </a: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Curd</a:t>
                      </a:r>
                      <a:r>
                        <a:rPr lang="it-IT" sz="1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Mozz</a:t>
                      </a:r>
                      <a:r>
                        <a:rPr lang="it-IT" sz="1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C70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Mozz</a:t>
                      </a:r>
                      <a:r>
                        <a:rPr lang="it-IT" sz="1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C90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Curd</a:t>
                      </a:r>
                      <a:r>
                        <a:rPr lang="it-IT" sz="1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Mozz</a:t>
                      </a:r>
                      <a:r>
                        <a:rPr lang="it-IT" sz="1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SA70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Mozz</a:t>
                      </a:r>
                      <a:r>
                        <a:rPr lang="it-IT" sz="1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SA90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504533"/>
                  </a:ext>
                </a:extLst>
              </a:tr>
              <a:tr h="254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Ethanol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 </a:t>
                      </a:r>
                      <a:r>
                        <a:rPr lang="it-IT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9.58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1.98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 </a:t>
                      </a:r>
                      <a:r>
                        <a:rPr lang="it-IT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0.00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d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0.00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d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613438"/>
                  </a:ext>
                </a:extLst>
              </a:tr>
              <a:tr h="409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3-Methyl-1-Butanol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</a:t>
                      </a:r>
                      <a:r>
                        <a:rPr lang="it-IT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50.48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27.17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 </a:t>
                      </a:r>
                      <a:r>
                        <a:rPr lang="it-IT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0.00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d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0.00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d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420295"/>
                  </a:ext>
                </a:extLst>
              </a:tr>
              <a:tr h="409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Acetone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39.46 </a:t>
                      </a:r>
                      <a:r>
                        <a:rPr lang="it-IT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32.21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ab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27.05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42.58 </a:t>
                      </a:r>
                      <a:r>
                        <a:rPr lang="it-IT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15.02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d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21.70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cd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337997"/>
                  </a:ext>
                </a:extLst>
              </a:tr>
              <a:tr h="409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2-Butanone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35.73 </a:t>
                      </a:r>
                      <a:r>
                        <a:rPr lang="it-IT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19.23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c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23.48 </a:t>
                      </a:r>
                      <a:r>
                        <a:rPr lang="it-IT" sz="1600" baseline="300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bc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33.80 </a:t>
                      </a:r>
                      <a:r>
                        <a:rPr lang="it-IT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16.17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c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21.99 </a:t>
                      </a:r>
                      <a:r>
                        <a:rPr lang="it-IT" sz="1600" baseline="300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bc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826005"/>
                  </a:ext>
                </a:extLst>
              </a:tr>
              <a:tr h="409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6-Methyl-5-hepten-2-one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0.62 </a:t>
                      </a:r>
                      <a:r>
                        <a:rPr lang="it-IT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0.47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0.28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c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 </a:t>
                      </a:r>
                      <a:r>
                        <a:rPr lang="it-IT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0.19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c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0.18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c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993838"/>
                  </a:ext>
                </a:extLst>
              </a:tr>
              <a:tr h="409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Acetoin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11.13 </a:t>
                      </a:r>
                      <a:r>
                        <a:rPr lang="it-IT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92.51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80.06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1.46 </a:t>
                      </a:r>
                      <a:r>
                        <a:rPr lang="it-IT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0.77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0.61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513727"/>
                  </a:ext>
                </a:extLst>
              </a:tr>
              <a:tr h="409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2-Nonanone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 </a:t>
                      </a:r>
                      <a:r>
                        <a:rPr lang="it-IT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0.14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0.14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 </a:t>
                      </a:r>
                      <a:r>
                        <a:rPr lang="it-IT" sz="16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0.00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0.00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822873"/>
                  </a:ext>
                </a:extLst>
              </a:tr>
              <a:tr h="409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Ethyl</a:t>
                      </a: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 acetate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 </a:t>
                      </a:r>
                      <a:r>
                        <a:rPr lang="it-IT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0.55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0.00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 </a:t>
                      </a:r>
                      <a:r>
                        <a:rPr lang="it-IT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0.54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0.30 </a:t>
                      </a:r>
                      <a:r>
                        <a:rPr lang="it-IT" sz="16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41" marR="2574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129434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01C6344-1749-4767-8D17-1B5A74A54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45" y="2792950"/>
            <a:ext cx="1505427" cy="1511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E96DD4-5A16-4806-B17D-EB6EDCD1E27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54" y="4799331"/>
            <a:ext cx="1187901" cy="1407097"/>
          </a:xfrm>
          <a:prstGeom prst="rect">
            <a:avLst/>
          </a:prstGeom>
        </p:spPr>
      </p:pic>
      <p:pic>
        <p:nvPicPr>
          <p:cNvPr id="8" name="Picture 7" descr="A picture containing food, cheese, white, dark&#10;&#10;Description automatically generated">
            <a:extLst>
              <a:ext uri="{FF2B5EF4-FFF2-40B4-BE49-F238E27FC236}">
                <a16:creationId xmlns:a16="http://schemas.microsoft.com/office/drawing/2014/main" id="{D4C1680A-6BEE-4539-A640-DEC316E8B7C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256" y="4478662"/>
            <a:ext cx="2048434" cy="20484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E7B8D4-ACF8-4E28-8F44-D5BD313306E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" y="2885375"/>
            <a:ext cx="2559865" cy="1536786"/>
          </a:xfrm>
          <a:prstGeom prst="rect">
            <a:avLst/>
          </a:prstGeom>
        </p:spPr>
      </p:pic>
      <p:sp>
        <p:nvSpPr>
          <p:cNvPr id="12" name="Rectangle 108">
            <a:extLst>
              <a:ext uri="{FF2B5EF4-FFF2-40B4-BE49-F238E27FC236}">
                <a16:creationId xmlns:a16="http://schemas.microsoft.com/office/drawing/2014/main" id="{FE23BC79-27C6-4040-A5B4-E10AEA4497CD}"/>
              </a:ext>
            </a:extLst>
          </p:cNvPr>
          <p:cNvSpPr/>
          <p:nvPr/>
        </p:nvSpPr>
        <p:spPr>
          <a:xfrm>
            <a:off x="8219363" y="514937"/>
            <a:ext cx="3782290" cy="129390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Bradley Hand ITC" panose="03070402050302030203" pitchFamily="66" charset="0"/>
                <a:ea typeface="+mj-ea"/>
                <a:cs typeface="Times New Roman" panose="02020603050405020304" pitchFamily="18" charset="0"/>
              </a:rPr>
              <a:t>MOST IMPORTANT VOC FOUND</a:t>
            </a:r>
          </a:p>
        </p:txBody>
      </p:sp>
    </p:spTree>
    <p:extLst>
      <p:ext uri="{BB962C8B-B14F-4D97-AF65-F5344CB8AC3E}">
        <p14:creationId xmlns:p14="http://schemas.microsoft.com/office/powerpoint/2010/main" val="8489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8860</TotalTime>
  <Words>668</Words>
  <Application>Microsoft Office PowerPoint</Application>
  <PresentationFormat>Widescreen</PresentationFormat>
  <Paragraphs>260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Bradley Hand ITC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giuseppe natrella</dc:creator>
  <cp:lastModifiedBy>giuseppe natrella</cp:lastModifiedBy>
  <cp:revision>127</cp:revision>
  <dcterms:created xsi:type="dcterms:W3CDTF">2021-08-30T09:35:07Z</dcterms:created>
  <dcterms:modified xsi:type="dcterms:W3CDTF">2021-09-14T14:24:36Z</dcterms:modified>
</cp:coreProperties>
</file>