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71" r:id="rId12"/>
    <p:sldId id="265" r:id="rId13"/>
    <p:sldId id="270" r:id="rId14"/>
    <p:sldId id="266" r:id="rId15"/>
    <p:sldId id="268" r:id="rId16"/>
    <p:sldId id="272"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D6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BA6D4-2B44-41DD-A006-1C9D3B68D593}" type="datetimeFigureOut">
              <a:rPr lang="en-IN" smtClean="0"/>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2B8CE-ABC2-43DB-B0C4-8FB6D7CAB554}"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353B49-7810-4E09-9B1C-5D20F9F7AEEC}"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FD3F82-2C46-4A50-80FC-14FAB6F9952B}"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DEB96E3-1A25-4552-A8CD-79F17AEA9F42}"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618E7D-0196-4DD6-B42A-12E9AEF6D197}" type="slidenum">
              <a:rPr lang="en-IN" smtClean="0"/>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endParaRPr lang="en-US"/>
          </a:p>
        </p:txBody>
      </p:sp>
      <p:sp>
        <p:nvSpPr>
          <p:cNvPr id="5" name="Date Placeholder 4"/>
          <p:cNvSpPr>
            <a:spLocks noGrp="1"/>
          </p:cNvSpPr>
          <p:nvPr>
            <p:ph type="dt" sz="half" idx="10"/>
          </p:nvPr>
        </p:nvSpPr>
        <p:spPr/>
        <p:txBody>
          <a:bodyPr/>
          <a:lstStyle/>
          <a:p>
            <a:fld id="{E6BD348B-8B95-426A-9CF4-581D5AF0D377}" type="datetime1">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endParaRPr lang="en-US"/>
          </a:p>
        </p:txBody>
      </p:sp>
      <p:sp>
        <p:nvSpPr>
          <p:cNvPr id="5" name="Date Placeholder 4"/>
          <p:cNvSpPr>
            <a:spLocks noGrp="1"/>
          </p:cNvSpPr>
          <p:nvPr>
            <p:ph type="dt" sz="half" idx="10"/>
          </p:nvPr>
        </p:nvSpPr>
        <p:spPr/>
        <p:txBody>
          <a:bodyPr/>
          <a:lstStyle/>
          <a:p>
            <a:fld id="{5F4D29B2-44F8-4190-AB8A-4FE21F8F169B}" type="datetime1">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618E7D-0196-4DD6-B42A-12E9AEF6D197}" type="slidenum">
              <a:rPr lang="en-IN" smtClean="0"/>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endParaRPr lang="en-US"/>
          </a:p>
        </p:txBody>
      </p:sp>
      <p:sp>
        <p:nvSpPr>
          <p:cNvPr id="5" name="Date Placeholder 4"/>
          <p:cNvSpPr>
            <a:spLocks noGrp="1"/>
          </p:cNvSpPr>
          <p:nvPr>
            <p:ph type="dt" sz="half" idx="10"/>
          </p:nvPr>
        </p:nvSpPr>
        <p:spPr/>
        <p:txBody>
          <a:bodyPr/>
          <a:lstStyle/>
          <a:p>
            <a:fld id="{284655CC-D620-4246-BDB1-D4583CDC3654}" type="datetime1">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AB7B9A1D-207B-4AEF-ADC4-26FC899D5BA5}"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64646EDD-6A6B-4317-AFD3-1A7698B8BAEE}"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0571EA5-14BE-4719-AC3B-42AA4C5C20F0}"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CAC04DB-8F1A-48F5-AD5C-A75F326F429D}" type="datetime1">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59949B3E-AADC-4F8E-86AA-D67806671E68}" type="datetime1">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503A39F-235E-428E-A9BC-C30F42CD5B49}" type="datetime1">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3618E7D-0196-4DD6-B42A-12E9AEF6D197}" type="slidenum">
              <a:rPr lang="en-IN" smtClean="0"/>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EA02EE-3AD0-47AC-927C-D64080F43A73}" type="datetime1">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C68A6-4392-4750-B1E6-6A029923F1D3}" type="datetime1">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37C985-2B79-44ED-80B0-6243B078FF87}" type="datetime1">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0F6073C-CCF9-47B7-9155-88E024556F10}" type="datetime1">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618E7D-0196-4DD6-B42A-12E9AEF6D197}" type="slidenum">
              <a:rPr lang="en-IN" smtClean="0"/>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34433D0-3F3E-4E5F-AA1E-0BEE0D54AD1E}" type="datetime1">
              <a:rPr lang="en-IN" smtClean="0"/>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3618E7D-0196-4DD6-B42A-12E9AEF6D197}"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www.ncbi.nlm.nih.gov/pmc/articles/PMC455723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45360" y="4894580"/>
            <a:ext cx="8414385" cy="1178560"/>
          </a:xfrm>
          <a:solidFill>
            <a:schemeClr val="accent5">
              <a:lumMod val="20000"/>
              <a:lumOff val="80000"/>
            </a:schemeClr>
          </a:solidFill>
          <a:ln>
            <a:solidFill>
              <a:schemeClr val="tx1"/>
            </a:solidFill>
          </a:ln>
          <a:effectLst>
            <a:glow rad="101600">
              <a:schemeClr val="accent4">
                <a:satMod val="175000"/>
                <a:alpha val="40000"/>
              </a:schemeClr>
            </a:glow>
          </a:effectLst>
        </p:spPr>
        <p:txBody>
          <a:bodyPr>
            <a:normAutofit lnSpcReduction="10000"/>
          </a:bodyPr>
          <a:lstStyle/>
          <a:p>
            <a:pPr algn="ctr"/>
            <a:r>
              <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t>Presented by: Ashmita Singh</a:t>
            </a:r>
            <a:r>
              <a:rPr lang="en-GB" alt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t> and Dr. Monika Thakur</a:t>
            </a:r>
            <a:endPar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endParaRPr>
          </a:p>
          <a:p>
            <a:pPr algn="ctr"/>
            <a:r>
              <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t>A</a:t>
            </a:r>
            <a:r>
              <a:rPr lang="en-GB" alt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t>mity Institute of Food Technology</a:t>
            </a:r>
            <a:endPar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endParaRPr>
          </a:p>
          <a:p>
            <a:pPr algn="ctr"/>
            <a:r>
              <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t>Amity University, Noida, UP</a:t>
            </a:r>
            <a:endPar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endParaRPr>
          </a:p>
          <a:p>
            <a:pPr algn="ctr"/>
            <a:endParaRPr lang="en-IN" sz="1600" b="1" i="1" dirty="0">
              <a:solidFill>
                <a:schemeClr val="accent3">
                  <a:lumMod val="50000"/>
                </a:schemeClr>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7" name="Title 6"/>
          <p:cNvSpPr>
            <a:spLocks noGrp="1"/>
          </p:cNvSpPr>
          <p:nvPr>
            <p:ph type="ctrTitle"/>
          </p:nvPr>
        </p:nvSpPr>
        <p:spPr>
          <a:xfrm>
            <a:off x="689483" y="1925722"/>
            <a:ext cx="11262833" cy="2238639"/>
          </a:xfrm>
          <a:solidFill>
            <a:schemeClr val="bg2">
              <a:lumMod val="75000"/>
            </a:schemeClr>
          </a:solidFill>
          <a:ln>
            <a:solidFill>
              <a:schemeClr val="tx1"/>
            </a:solidFill>
          </a:ln>
          <a:effectLst>
            <a:glow rad="101600">
              <a:schemeClr val="accent5">
                <a:satMod val="175000"/>
                <a:alpha val="40000"/>
              </a:schemeClr>
            </a:glow>
          </a:effectLst>
        </p:spPr>
        <p:txBody>
          <a:bodyPr>
            <a:noAutofit/>
          </a:bodyPr>
          <a:lstStyle/>
          <a:p>
            <a:pPr algn="ct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latin typeface="Times New Roman" panose="02020603050405020304" pitchFamily="18" charset="0"/>
                <a:ea typeface="Segoe UI Black" panose="020B0A02040204020203" pitchFamily="34" charset="0"/>
                <a:cs typeface="Times New Roman" panose="02020603050405020304" pitchFamily="18" charset="0"/>
              </a:rPr>
            </a:br>
            <a:br>
              <a:rPr lang="en-US" sz="2800" b="1" i="1" dirty="0">
                <a:solidFill>
                  <a:schemeClr val="accent6">
                    <a:lumMod val="50000"/>
                  </a:schemeClr>
                </a:solidFill>
                <a:effectLst/>
                <a:latin typeface="Times New Roman" panose="02020603050405020304" pitchFamily="18" charset="0"/>
                <a:ea typeface="Segoe UI Black" panose="020B0A02040204020203" pitchFamily="34" charset="0"/>
                <a:cs typeface="Times New Roman" panose="02020603050405020304" pitchFamily="18" charset="0"/>
              </a:rPr>
            </a:br>
            <a:r>
              <a:rPr lang="en-US" sz="28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The 2nd International Electronic Conference on Foods – “Future Foods and Food Technologies for a Sustainable World”</a:t>
            </a:r>
            <a:br>
              <a:rPr lang="en-US" sz="28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20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15-30 Oct 2021</a:t>
            </a:r>
            <a:br>
              <a:rPr lang="en-US" sz="28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endParaRPr lang="en-IN" sz="2800" dirty="0">
              <a:solidFill>
                <a:schemeClr val="accent3">
                  <a:lumMod val="50000"/>
                </a:schemeClr>
              </a:solidFill>
              <a:effectLst>
                <a:outerShdw blurRad="38100" dist="38100" dir="2700000" algn="tl">
                  <a:srgbClr val="000000">
                    <a:alpha val="43137"/>
                  </a:srgbClr>
                </a:outerShdw>
              </a:effectLst>
            </a:endParaRPr>
          </a:p>
        </p:txBody>
      </p:sp>
      <p:pic>
        <p:nvPicPr>
          <p:cNvPr id="1026" name="Picture 2" descr="Foods | An Open Access Journal from MDP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1235" y="130870"/>
            <a:ext cx="5539666" cy="1227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ity University, Noida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6052" y="249440"/>
            <a:ext cx="1774702" cy="1386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nior Fellow Nina Łazarczyk-Bilal published a research paper! - Humanity  in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106" y="306660"/>
            <a:ext cx="2787589" cy="1137505"/>
          </a:xfrm>
          <a:prstGeom prst="rect">
            <a:avLst/>
          </a:prstGeom>
          <a:solidFill>
            <a:schemeClr val="accent5">
              <a:lumMod val="40000"/>
              <a:lumOff val="60000"/>
            </a:schemeClr>
          </a:solidFill>
          <a:ln>
            <a:solidFill>
              <a:schemeClr val="tx1"/>
            </a:solidFill>
          </a:ln>
        </p:spPr>
      </p:pic>
      <p:sp>
        <p:nvSpPr>
          <p:cNvPr id="9" name="Slide Number Placeholder 8"/>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pic>
        <p:nvPicPr>
          <p:cNvPr id="5"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516645" y="3038757"/>
            <a:ext cx="3527394" cy="3657600"/>
          </a:xfrm>
          <a:prstGeom prst="rect">
            <a:avLst/>
          </a:prstGeom>
          <a:ln>
            <a:noFill/>
          </a:ln>
          <a:effectLst>
            <a:outerShdw blurRad="292100" dist="139700" dir="2700000" algn="tl" rotWithShape="0">
              <a:srgbClr val="333333">
                <a:alpha val="65000"/>
              </a:srgbClr>
            </a:outerShdw>
          </a:effectLst>
        </p:spPr>
      </p:pic>
      <p:pic>
        <p:nvPicPr>
          <p:cNvPr id="6" name="Picture 2" descr="Fresh Lasode ka Achar - Pickel Recipe Cooking with Asifa. - YouTube"/>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5686" b="7932"/>
          <a:stretch>
            <a:fillRect/>
          </a:stretch>
        </p:blipFill>
        <p:spPr bwMode="auto">
          <a:xfrm>
            <a:off x="4989251" y="1905168"/>
            <a:ext cx="3527394" cy="3581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49302" y="1905168"/>
            <a:ext cx="1336088" cy="307777"/>
          </a:xfrm>
          <a:prstGeom prst="rect">
            <a:avLst/>
          </a:prstGeom>
          <a:solidFill>
            <a:schemeClr val="tx1"/>
          </a:solidFill>
          <a:ln>
            <a:solidFill>
              <a:schemeClr val="bg1"/>
            </a:solidFill>
          </a:ln>
        </p:spPr>
        <p:txBody>
          <a:bodyPr wrap="square" rtlCol="0">
            <a:spAutoFit/>
          </a:bodyPr>
          <a:lstStyle/>
          <a:p>
            <a:r>
              <a:rPr lang="en-IN" sz="1400" b="1" dirty="0">
                <a:solidFill>
                  <a:schemeClr val="bg1"/>
                </a:solidFill>
                <a:latin typeface="Times New Roman" panose="02020603050405020304" pitchFamily="18" charset="0"/>
                <a:cs typeface="Times New Roman" panose="02020603050405020304" pitchFamily="18" charset="0"/>
              </a:rPr>
              <a:t>Cordia Pickle</a:t>
            </a:r>
            <a:endParaRPr lang="en-IN" sz="14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516645" y="3059668"/>
            <a:ext cx="1222159" cy="307777"/>
          </a:xfrm>
          <a:prstGeom prst="rect">
            <a:avLst/>
          </a:prstGeom>
          <a:solidFill>
            <a:schemeClr val="tx1"/>
          </a:solidFill>
          <a:ln>
            <a:solidFill>
              <a:schemeClr val="bg1"/>
            </a:solidFill>
          </a:ln>
        </p:spPr>
        <p:txBody>
          <a:bodyPr wrap="square" rtlCol="0">
            <a:spAutoFit/>
          </a:bodyPr>
          <a:lstStyle/>
          <a:p>
            <a:r>
              <a:rPr lang="en-IN" sz="1400" b="1" dirty="0">
                <a:solidFill>
                  <a:schemeClr val="bg1"/>
                </a:solidFill>
                <a:latin typeface="Times New Roman" panose="02020603050405020304" pitchFamily="18" charset="0"/>
                <a:cs typeface="Times New Roman" panose="02020603050405020304" pitchFamily="18" charset="0"/>
              </a:rPr>
              <a:t>Dried Cordia</a:t>
            </a:r>
            <a:endParaRPr lang="en-IN" sz="14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African Plants - A Photo Guide - Cordia myxa L."/>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71348" y="76369"/>
            <a:ext cx="3417903"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71349" y="76369"/>
            <a:ext cx="1597980" cy="307777"/>
          </a:xfrm>
          <a:prstGeom prst="rect">
            <a:avLst/>
          </a:prstGeom>
          <a:solidFill>
            <a:schemeClr val="tx1"/>
          </a:solidFill>
          <a:ln>
            <a:solidFill>
              <a:schemeClr val="bg1"/>
            </a:solidFill>
          </a:ln>
        </p:spPr>
        <p:txBody>
          <a:bodyPr wrap="square" rtlCol="0">
            <a:spAutoFit/>
          </a:bodyPr>
          <a:lstStyle/>
          <a:p>
            <a:r>
              <a:rPr lang="en-IN" sz="1400" b="1" dirty="0">
                <a:solidFill>
                  <a:schemeClr val="bg1"/>
                </a:solidFill>
                <a:latin typeface="Times New Roman" panose="02020603050405020304" pitchFamily="18" charset="0"/>
                <a:cs typeface="Times New Roman" panose="02020603050405020304" pitchFamily="18" charset="0"/>
              </a:rPr>
              <a:t>Ripe Cordia fruits</a:t>
            </a:r>
            <a:endParaRPr lang="en-IN" sz="1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555" y="482903"/>
            <a:ext cx="9476281" cy="946402"/>
          </a:xfrm>
          <a:solidFill>
            <a:schemeClr val="bg2">
              <a:lumMod val="75000"/>
            </a:schemeClr>
          </a:solidFill>
          <a:ln>
            <a:solidFill>
              <a:schemeClr val="tx1"/>
            </a:solidFill>
          </a:ln>
          <a:effectLst>
            <a:glow rad="101600">
              <a:schemeClr val="accent5">
                <a:satMod val="175000"/>
                <a:alpha val="40000"/>
              </a:schemeClr>
            </a:glow>
          </a:effectLst>
        </p:spPr>
        <p:txBody>
          <a:bodyPr>
            <a:normAutofit/>
          </a:bodyPr>
          <a:lstStyle/>
          <a:p>
            <a:pPr algn="ctr"/>
            <a:r>
              <a:rPr lang="en-US" sz="32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 </a:t>
            </a:r>
            <a:r>
              <a:rPr lang="en-US" sz="32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 Underutilized Crop</a:t>
            </a:r>
            <a:endParaRPr lang="en-IN" sz="32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81235" y="1740023"/>
            <a:ext cx="11008312" cy="4635073"/>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lnSpcReduction="10000"/>
          </a:bodyPr>
          <a:lstStyle/>
          <a:p>
            <a:pPr algn="just">
              <a:buFont typeface="Arial" panose="020B0604020202020204" pitchFamily="34" charset="0"/>
              <a:buChar char="•"/>
            </a:pPr>
            <a:r>
              <a:rPr lang="en-IN" sz="20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is an underutilized tree which has the potential to act as a food or non-food ingredient; every part of this tree from fruits to roots has therapeutic and dietary potential, fruits of cordia have many pharmacological activities including anti-inflammatory, analgesic, hepatoprotective, anti-helmentic etc. </a:t>
            </a:r>
            <a:endPar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Fruits of Cordia are filled with edible soluble gum, generally utilized raw, cooked vegetable, as pickle and also utilised as a natural adhesive but still it is one of the grossly underutilized plant species because its </a:t>
            </a:r>
            <a:r>
              <a:rPr lang="en-IN" sz="20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potentials only utilized by the local communities for purposes like culinary, medicinal, wood, animal fodder etc.</a:t>
            </a:r>
            <a:endPar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Indigenous people evolve their knowledge about these underutilized plants, develop different ways of their consumption and conservation through the traditional knowledge given by their ancestors. For them, these traditional plants are the only primary option for their therapeutic and dietary needs.</a:t>
            </a:r>
            <a:endPar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Despite all the therapeutic potential, cordia is still considered underutilized because of the lack of knowledge about its functional potential and because it is seasonal in nature due to that people cannot utilize it throughout the year; to overcome such problems, we need to do research and development in functional foods and nutraceutical by utilizing cordia as functional ingredient.</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549991"/>
            <a:ext cx="7750206" cy="840706"/>
          </a:xfrm>
          <a:solidFill>
            <a:schemeClr val="bg2">
              <a:lumMod val="75000"/>
            </a:schemeClr>
          </a:solidFill>
          <a:ln>
            <a:solidFill>
              <a:schemeClr val="tx1"/>
            </a:solidFill>
          </a:ln>
          <a:effectLst>
            <a:glow rad="101600">
              <a:schemeClr val="accent5">
                <a:satMod val="175000"/>
                <a:alpha val="40000"/>
              </a:schemeClr>
            </a:glow>
          </a:effectLst>
        </p:spPr>
        <p:txBody>
          <a:bodyPr/>
          <a:lstStyle/>
          <a:p>
            <a:pPr algn="ctr"/>
            <a:r>
              <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Functional Potential of Gum Cordia</a:t>
            </a:r>
            <a:endPar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15736" y="1791070"/>
            <a:ext cx="9925235" cy="3275860"/>
          </a:xfrm>
          <a:solidFill>
            <a:schemeClr val="accent5">
              <a:lumMod val="20000"/>
              <a:lumOff val="80000"/>
            </a:schemeClr>
          </a:solidFill>
          <a:ln>
            <a:solidFill>
              <a:schemeClr val="tx1"/>
            </a:solidFill>
          </a:ln>
          <a:effectLst>
            <a:glow rad="101600">
              <a:schemeClr val="accent5">
                <a:satMod val="175000"/>
                <a:alpha val="40000"/>
              </a:schemeClr>
            </a:glow>
          </a:effectLst>
        </p:spPr>
        <p:txBody>
          <a:bodyPr/>
          <a:lstStyle/>
          <a:p>
            <a:pPr algn="just">
              <a:buFont typeface="Wingdings" panose="05000000000000000000" pitchFamily="2" charset="2"/>
              <a:buChar char="Ø"/>
            </a:pPr>
            <a:r>
              <a:rPr lang="en-IN" sz="2400" b="1" i="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Gum Cordia as Probiotics: Nutraceutical Yoghurt Drink</a:t>
            </a:r>
            <a:endParaRPr lang="en-IN" sz="2400" b="1" i="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sz="2400" b="1" i="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Gum Cordia as Natural Emulsifier</a:t>
            </a:r>
            <a:endParaRPr lang="en-IN" sz="2400" b="1" i="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sz="2400" b="1"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Gum Cordia as Binding agent</a:t>
            </a:r>
            <a:endParaRPr lang="en-IN" sz="2400" b="1"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sz="2400" b="1"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Gum Cordia as Natural Hydrocolloid</a:t>
            </a:r>
            <a:endParaRPr lang="en-IN" sz="2400" b="1"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sz="2400" b="1" i="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Gum Cordia as Natural thickner and potential Stabilizer</a:t>
            </a:r>
            <a:endParaRPr lang="en-IN" sz="2400" b="1" i="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en-IN" sz="2400" b="1"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Gum Cordia as Edible Coating</a:t>
            </a:r>
            <a:endParaRPr lang="en-IN" sz="2400" b="1" i="1"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54" y="187915"/>
            <a:ext cx="10093910" cy="964992"/>
          </a:xfrm>
          <a:solidFill>
            <a:schemeClr val="bg2">
              <a:lumMod val="75000"/>
            </a:schemeClr>
          </a:solidFill>
          <a:ln>
            <a:solidFill>
              <a:schemeClr val="tx1"/>
            </a:solidFill>
          </a:ln>
          <a:effectLst>
            <a:glow rad="101600">
              <a:schemeClr val="accent5">
                <a:satMod val="175000"/>
                <a:alpha val="40000"/>
              </a:schemeClr>
            </a:glow>
          </a:effectLst>
        </p:spPr>
        <p:txBody>
          <a:bodyPr>
            <a:noAutofit/>
          </a:bodyPr>
          <a:lstStyle/>
          <a:p>
            <a:pPr algn="ctr"/>
            <a:r>
              <a:rPr lang="en-US" sz="28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 </a:t>
            </a:r>
            <a:r>
              <a:rPr lang="en-US" sz="28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Future Food- A way towards Food Security and Food Sustainability</a:t>
            </a:r>
            <a:endParaRPr lang="en-IN" sz="28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92963" y="1367162"/>
            <a:ext cx="11762911" cy="5409456"/>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fontScale="62500" lnSpcReduction="20000"/>
          </a:bodyPr>
          <a:lstStyle/>
          <a:p>
            <a:pPr marL="0" indent="0" algn="just">
              <a:buNone/>
            </a:pPr>
            <a:endParaRPr lang="en-IN" sz="2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800" dirty="0">
                <a:effectLst/>
                <a:latin typeface="Times New Roman" panose="02020603050405020304" pitchFamily="18" charset="0"/>
                <a:ea typeface="Calibri" panose="020F0502020204030204" pitchFamily="34" charset="0"/>
                <a:cs typeface="Times New Roman" panose="02020603050405020304" pitchFamily="18" charset="0"/>
              </a:rPr>
              <a:t>In current scenario, the demand of food security and sustainability is flaring up. As the population increases the food demand also increases in the market; due to that there is an over-dependency on staple food crops which would result in the major challenges in the near future. </a:t>
            </a:r>
            <a:r>
              <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To overcome this over-exploitation, diversification in the food consumption is needed today. </a:t>
            </a:r>
            <a:endPar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Some plant species are “Underutilized” which may contribute in health and nutrition, income generation for local farmers and also helps in maintaining the ecological balance. </a:t>
            </a:r>
            <a:r>
              <a:rPr lang="en-IN" sz="29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is one </a:t>
            </a:r>
            <a:r>
              <a:rPr lang="en-IN" sz="29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among </a:t>
            </a:r>
            <a:r>
              <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these underutilized plants which is being utilized indigenously at some level as the source of traditional medicine, as vegetables, pickles, decoctions, pastes, powders etc. within the local areas but it has the potential to be used way beyond that. </a:t>
            </a:r>
            <a:endPar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900" dirty="0">
                <a:solidFill>
                  <a:schemeClr val="accent3">
                    <a:lumMod val="50000"/>
                  </a:schemeClr>
                </a:solidFill>
                <a:effectLst/>
                <a:latin typeface="Times New Roman" panose="02020603050405020304" pitchFamily="18" charset="0"/>
                <a:ea typeface="Times New Roman" panose="02020603050405020304" pitchFamily="18" charset="0"/>
              </a:rPr>
              <a:t>Every part of this tree from roots to fruits has therapeutic potential, Despite being supremely nutritive in nature, it has great adaptability towards harsh climatic conditions and soil conditions which makes it more economical;</a:t>
            </a:r>
            <a:endPar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800" dirty="0">
                <a:effectLst/>
                <a:latin typeface="Times New Roman" panose="02020603050405020304" pitchFamily="18" charset="0"/>
                <a:ea typeface="Calibri" panose="020F0502020204030204" pitchFamily="34" charset="0"/>
                <a:cs typeface="Times New Roman" panose="02020603050405020304" pitchFamily="18" charset="0"/>
              </a:rPr>
              <a:t>Nowadays people are more inclined towards the plant-based materials for their food and non-food purposes, because of their least side effects and therapeutical activities. </a:t>
            </a:r>
            <a:r>
              <a:rPr lang="en-IN" sz="2800" i="1" dirty="0">
                <a:effectLst/>
                <a:latin typeface="Times New Roman" panose="02020603050405020304" pitchFamily="18" charset="0"/>
                <a:ea typeface="Calibri" panose="020F0502020204030204" pitchFamily="34" charset="0"/>
                <a:cs typeface="Times New Roman" panose="02020603050405020304" pitchFamily="18" charset="0"/>
              </a:rPr>
              <a:t>Cordia dichotoma</a:t>
            </a:r>
            <a:r>
              <a:rPr lang="en-IN" sz="2800" dirty="0">
                <a:effectLst/>
                <a:latin typeface="Times New Roman" panose="02020603050405020304" pitchFamily="18" charset="0"/>
                <a:ea typeface="Calibri" panose="020F0502020204030204" pitchFamily="34" charset="0"/>
                <a:cs typeface="Times New Roman" panose="02020603050405020304" pitchFamily="18" charset="0"/>
              </a:rPr>
              <a:t> is a promising food crop which has an incredible potential to be formulated as a functional food and nutraceutical. Cordia gum is a natural form of gum which can act as an emulsifier, thickner, stabilizer, binder, food supplement or food ingredient but their commercialization is required. </a:t>
            </a:r>
            <a:endParaRPr lang="en-I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An organization named Crops for future (CFF) is formed which primarily focuses on the underutilized part of the plant world and to make a sustainable and secured utilization of it and to preserve it for our future generations</a:t>
            </a:r>
            <a:r>
              <a:rPr lang="en-IN" sz="290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IN" sz="2900" i="1">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N" sz="2900" i="1">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900" i="1">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a:t>
            </a:r>
            <a:r>
              <a:rPr lang="en-IN" sz="29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dichotoma</a:t>
            </a:r>
            <a:r>
              <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is a promising food crop which has an incredible potential to be formulated as a functional food and nutraceutical</a:t>
            </a:r>
            <a:r>
              <a:rPr lang="en-IN" sz="29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or as a food ingredient in order to maintain the food security and food sustainability by balancing their utilization by present generation and saving them for future generations. </a:t>
            </a:r>
            <a:endPar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n-IN" sz="29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en-IN" sz="2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9356" y="575968"/>
            <a:ext cx="7367821" cy="923764"/>
          </a:xfrm>
          <a:solidFill>
            <a:schemeClr val="bg2">
              <a:lumMod val="75000"/>
            </a:schemeClr>
          </a:solidFill>
          <a:ln>
            <a:solidFill>
              <a:schemeClr val="tx1"/>
            </a:solidFill>
          </a:ln>
          <a:effectLst>
            <a:glow rad="101600">
              <a:schemeClr val="accent5">
                <a:satMod val="175000"/>
                <a:alpha val="40000"/>
              </a:schemeClr>
            </a:glow>
          </a:effectLst>
        </p:spPr>
        <p:txBody>
          <a:bodyPr>
            <a:normAutofit/>
          </a:bodyPr>
          <a:lstStyle/>
          <a:p>
            <a:pPr algn="ctr"/>
            <a:r>
              <a:rPr lang="en-US" sz="40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 </a:t>
            </a:r>
            <a:endParaRPr lang="en-IN" sz="4000" b="1" dirty="0">
              <a:solidFill>
                <a:schemeClr val="accent3">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72160" y="1846580"/>
            <a:ext cx="11097260" cy="3605530"/>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fontScale="70000" lnSpcReduction="20000"/>
          </a:bodyPr>
          <a:lstStyle/>
          <a:p>
            <a:pPr marL="0" indent="0" algn="just">
              <a:buNone/>
            </a:pPr>
            <a:endPar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buFont typeface="Wingdings" panose="05000000000000000000" charset="0"/>
              <a:buChar char="q"/>
            </a:pP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Through the study we </a:t>
            </a:r>
            <a:r>
              <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concluded that Cordia is a potential bio-source of many phytochemicals which acts as an incredible therapeutic agent, food modulator</a:t>
            </a: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stabilizer, as a natural substitute to drug delivery systems. </a:t>
            </a:r>
            <a:endPar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buFont typeface="Wingdings" panose="05000000000000000000" charset="0"/>
              <a:buChar char="q"/>
            </a:pP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Cordia has a potential to act as a future food as </a:t>
            </a:r>
            <a:r>
              <a:rPr lang="en-IN" sz="22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mn-ea"/>
              </a:rPr>
              <a:t>health supplement, functional food ingredient and a</a:t>
            </a:r>
            <a:r>
              <a:rPr lang="en-GB" altLang="en-IN" sz="22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mn-ea"/>
              </a:rPr>
              <a:t>s</a:t>
            </a:r>
            <a:r>
              <a:rPr lang="en-IN" sz="22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mn-ea"/>
              </a:rPr>
              <a:t> potential nutraceutical. </a:t>
            </a:r>
            <a:endPar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buFont typeface="Wingdings" panose="05000000000000000000" charset="0"/>
              <a:buChar char="q"/>
            </a:pPr>
            <a:r>
              <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Natural gum present in cordia fruits are renewable, non-toxic and biodegradable in nature which make </a:t>
            </a: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it</a:t>
            </a:r>
            <a:r>
              <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remarkable substitute over </a:t>
            </a: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synthetics.</a:t>
            </a:r>
            <a:endPar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buFont typeface="Wingdings" panose="05000000000000000000" charset="0"/>
              <a:buChar char="q"/>
            </a:pPr>
            <a:r>
              <a:rPr 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Cordia</a:t>
            </a:r>
            <a:r>
              <a:rPr lang="en-IN" sz="22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species can provide new dimension to the health care and food system and also helps in promoting economic security to the local farmers</a:t>
            </a:r>
            <a:r>
              <a:rPr lang="en-GB" altLang="en-IN" sz="22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 by that we can </a:t>
            </a:r>
            <a:r>
              <a:rPr lang="en-GB" altLang="en-IN" sz="22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sym typeface="+mn-ea"/>
              </a:rPr>
              <a:t>mark our ways towards food security and sustainability.</a:t>
            </a:r>
            <a:endParaRPr lang="en-IN" sz="22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70000"/>
              </a:lnSpc>
              <a:buFont typeface="Wingdings" panose="05000000000000000000" charset="0"/>
              <a:buNone/>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898" y="189105"/>
            <a:ext cx="8911687" cy="876216"/>
          </a:xfrm>
          <a:solidFill>
            <a:schemeClr val="bg2">
              <a:lumMod val="75000"/>
            </a:schemeClr>
          </a:solidFill>
          <a:ln>
            <a:solidFill>
              <a:schemeClr val="tx1"/>
            </a:solidFill>
          </a:ln>
          <a:effectLst>
            <a:glow rad="101600">
              <a:schemeClr val="accent5">
                <a:satMod val="175000"/>
                <a:alpha val="40000"/>
              </a:schemeClr>
            </a:glow>
          </a:effectLst>
        </p:spPr>
        <p:txBody>
          <a:bodyPr/>
          <a:lstStyle/>
          <a:p>
            <a:pPr algn="ctr"/>
            <a:r>
              <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References</a:t>
            </a:r>
            <a:endPar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4976" y="1278383"/>
            <a:ext cx="11382021" cy="5390512"/>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fontScale="92500" lnSpcReduction="20000"/>
          </a:bodyPr>
          <a:lstStyle/>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Hussain N and Kakoti BB (2013). Review on Ethnobotany and Phytopharmacology of Cordia Dichotoma.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J. drug deliv. ther.,</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110–113.</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Krishna H, Saroj PL, Maheshwari SK, Singh RS, Meena RK, Chandra R and Parashar A (2019). </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Underutilized fruits of arid &amp; semi-arid regions for nutritional and livelihood security.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IJMFM &amp; AP., </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Vol. 5(2); 01-14, December 2019.</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Meghwal PR, Singh A, Kumar P and Morwal BR (2014). Diversity, distribution and horticultural potential of Cordia myxa L.: A promising underutilized fruit species of arid and semi-arid regions of India.</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Genet. Resour. Crop Evol</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61</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(8), 1633–1643. </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Meghwal PR and Singh A (2017). </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Underutilized fruits research in arid regions: A review.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Annals of Arid Zone</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56</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(1–2), 23–36.</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Ganjare AB, Nirmal SA, Rub RA, Patil AN and Pattan SR (2011). Use of Cordia dichotoma bark in the treatment of ulcerative colitis.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Pharm. Biol.,</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49(</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8), 850–855. </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Gupta R and Gupta GD (2015). </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 review on plant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obliqua</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Willd. (Clammy cherry).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hlinkClick r:id="rId1"/>
              </a:rPr>
              <a:t>Pharmacogn Rev.</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9(18): 127–131. </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Jamkhande PG, Barde SR, Patwekar SL and Tidke PS (2013). </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Plant profile, phytochemistry and pharmacology of Cordia dichotoma (Indian cherry): A review.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Asian Pac. J. Trop. Biomed.,</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(12), 1009–1012.</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Stalin N (2020).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Cordia dichotoma G. Forst. Boraginaceae</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1–9.</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Meghwal PR, Singh A, Kumar P and Morwal BR (2014). Diversity, distribution and horticultural potential of Cordia myxa L.: A promising underutilized fruit species of arid and semi-arid regions of India.</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Genet. Resour. Crop Evol</a:t>
            </a:r>
            <a:r>
              <a:rPr lang="en-US"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61</a:t>
            </a:r>
            <a:r>
              <a:rPr lang="en-US" sz="18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(8), 1633–1643. </a:t>
            </a:r>
            <a:endParaRPr lang="en-IN" sz="18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9817" y="1540189"/>
            <a:ext cx="8915400" cy="3777622"/>
          </a:xfrm>
          <a:solidFill>
            <a:schemeClr val="bg2">
              <a:lumMod val="75000"/>
            </a:schemeClr>
          </a:solidFill>
          <a:ln>
            <a:solidFill>
              <a:schemeClr val="tx1"/>
            </a:solidFill>
          </a:ln>
          <a:effectLst>
            <a:glow rad="228600">
              <a:schemeClr val="accent6">
                <a:satMod val="175000"/>
                <a:alpha val="40000"/>
              </a:schemeClr>
            </a:glow>
          </a:effectLst>
        </p:spPr>
        <p:txBody>
          <a:bodyPr>
            <a:normAutofit/>
          </a:bodyPr>
          <a:lstStyle/>
          <a:p>
            <a:pPr marL="0" indent="0" algn="ctr">
              <a:buNone/>
            </a:pPr>
            <a:endParaRPr lang="en-US" sz="7200" dirty="0">
              <a:latin typeface="Bodoni MT Black" panose="02070A03080606020203" pitchFamily="18" charset="0"/>
            </a:endParaRPr>
          </a:p>
          <a:p>
            <a:pPr marL="0" indent="0" algn="ctr">
              <a:buNone/>
            </a:pPr>
            <a:r>
              <a:rPr lang="en-US" sz="7200" dirty="0">
                <a:solidFill>
                  <a:schemeClr val="accent6">
                    <a:lumMod val="50000"/>
                  </a:schemeClr>
                </a:solidFill>
                <a:latin typeface="Bodoni MT Black" panose="02070A03080606020203" pitchFamily="18" charset="0"/>
              </a:rPr>
              <a:t>THANK YOU</a:t>
            </a:r>
            <a:endParaRPr lang="en-IN" sz="7200" dirty="0">
              <a:solidFill>
                <a:schemeClr val="accent6">
                  <a:lumMod val="50000"/>
                </a:schemeClr>
              </a:solidFill>
              <a:latin typeface="Bodoni MT Black" panose="02070A03080606020203" pitchFamily="18" charset="0"/>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515" y="1374848"/>
            <a:ext cx="9636078" cy="1208843"/>
          </a:xfrm>
          <a:solidFill>
            <a:schemeClr val="bg2">
              <a:lumMod val="75000"/>
            </a:schemeClr>
          </a:solidFill>
          <a:ln>
            <a:solidFill>
              <a:schemeClr val="tx1"/>
            </a:solidFill>
          </a:ln>
          <a:effectLst>
            <a:glow rad="101600">
              <a:schemeClr val="accent5">
                <a:satMod val="175000"/>
                <a:alpha val="40000"/>
              </a:schemeClr>
            </a:glow>
          </a:effectLst>
        </p:spPr>
        <p:txBody>
          <a:bodyPr>
            <a:normAutofit/>
          </a:bodyPr>
          <a:lstStyle/>
          <a:p>
            <a:pPr algn="ctr"/>
            <a:r>
              <a:rPr lang="en-IN" sz="44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Presentation Title…</a:t>
            </a:r>
            <a:endParaRPr lang="en-IN" sz="44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54603" y="3000653"/>
            <a:ext cx="11123720" cy="2796465"/>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a:bodyPr>
          <a:lstStyle/>
          <a:p>
            <a:pPr marL="0" indent="0" algn="ctr">
              <a:buNone/>
            </a:pPr>
            <a:endParaRPr lang="en-US" sz="36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en-US" sz="3600" b="1" i="1"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US" sz="3600" b="1"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as Future Food- A way towards Food Security and Sustainability</a:t>
            </a:r>
            <a:endParaRPr lang="en-IN" sz="3600"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653" y="305286"/>
            <a:ext cx="8911687" cy="929482"/>
          </a:xfrm>
          <a:solidFill>
            <a:schemeClr val="bg2">
              <a:lumMod val="75000"/>
            </a:schemeClr>
          </a:solidFill>
          <a:ln>
            <a:solidFill>
              <a:schemeClr val="tx1"/>
            </a:solidFill>
          </a:ln>
          <a:effectLst>
            <a:glow rad="101600">
              <a:schemeClr val="accent5">
                <a:satMod val="175000"/>
                <a:alpha val="40000"/>
              </a:schemeClr>
            </a:glow>
          </a:effectLst>
        </p:spPr>
        <p:txBody>
          <a:bodyPr>
            <a:normAutofit/>
          </a:bodyPr>
          <a:lstStyle/>
          <a:p>
            <a:pPr algn="ctr"/>
            <a:r>
              <a:rPr lang="en-IN" sz="40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Abstract</a:t>
            </a:r>
            <a:endParaRPr lang="en-IN" sz="40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3480" y="1501319"/>
            <a:ext cx="11185864" cy="5051395"/>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fontScale="62500" lnSpcReduction="20000"/>
          </a:bodyPr>
          <a:lstStyle/>
          <a:p>
            <a:pPr marL="0" indent="0" algn="just">
              <a:lnSpc>
                <a:spcPct val="150000"/>
              </a:lnSpc>
              <a:spcAft>
                <a:spcPts val="800"/>
              </a:spcAft>
              <a:buNone/>
            </a:pPr>
            <a:r>
              <a:rPr lang="en-IN" sz="2600"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In the last few decades, the attention towards the ethnomedicinal plants has been significantly increased, these plants are underutilized and considered as the mines of various bioactive components. They are generally utilized by local communities for various purposes including culinary, medicinal, wood, animal fodder etc. They are highly nutritious in nature despite have the potential to grow under adverse climatic and soil conditions, these plants also help in achieving the food security by controlling the over-exploitation of the staple food crops. One among these underutilized plants include </a:t>
            </a:r>
            <a:r>
              <a:rPr lang="en-IN" sz="2600" i="1"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2600"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belongs to Boraginaceae family, commonly known as Lasora in many parts of the India. It mainly grows in tropical and sub-tropical regions including northern parts of India. Cordia has been traditionally utilized as pickle, vegetable, natural gum, decoctions etc.  Cordia species has been identified with various bioactive components including </a:t>
            </a:r>
            <a:r>
              <a:rPr lang="en-IN" sz="2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Lignans, Terpenoids, Saponins, Carotenoids, Quinones, Phenolics, Alkaloids, Coumarins, Steroids, Flavonoids, Fatty acids, Porphyrins and many Essential oils. Various </a:t>
            </a:r>
            <a:r>
              <a:rPr lang="en-IN" sz="2600"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pharmacological activities including analgesic, anti-helmentic, anti- inflammatory, diuretic, aphrodisiac, anti-microbial etc were reported in cordia. Despite all the functional attributes, it is still underutilized but has the potential to be considered as future food. Therefore, a systematic research is required to manifest cordia as a nutritional alternative in both food and non-food sector in order to promote food security and sustainability.</a:t>
            </a:r>
            <a:endParaRPr lang="en-IN" sz="2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en-IN" sz="2200" b="1"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Keywords: Underutilized plant, </a:t>
            </a:r>
            <a:r>
              <a:rPr lang="en-IN" sz="2200" b="1" i="1"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2200" b="1" u="none" strike="noStrike"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Future food, Food Security, Food Sustainability, Bioactive components.</a:t>
            </a:r>
            <a:endParaRPr lang="en-IN" sz="22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22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N" sz="22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247" y="132312"/>
            <a:ext cx="9809825" cy="849583"/>
          </a:xfrm>
          <a:solidFill>
            <a:schemeClr val="bg2">
              <a:lumMod val="75000"/>
            </a:schemeClr>
          </a:solidFill>
          <a:ln>
            <a:solidFill>
              <a:schemeClr val="tx1"/>
            </a:solidFill>
          </a:ln>
          <a:effectLst>
            <a:glow rad="101600">
              <a:schemeClr val="accent5">
                <a:satMod val="175000"/>
                <a:alpha val="40000"/>
              </a:schemeClr>
            </a:glow>
          </a:effectLst>
        </p:spPr>
        <p:txBody>
          <a:bodyPr>
            <a:normAutofit/>
          </a:bodyPr>
          <a:lstStyle/>
          <a:p>
            <a:pPr algn="ctr"/>
            <a:r>
              <a:rPr lang="en-IN" sz="40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Cordia Dichotoma G. Forst</a:t>
            </a:r>
            <a:endParaRPr lang="en-IN" sz="4000" dirty="0">
              <a:solidFill>
                <a:schemeClr val="accent3">
                  <a:lumMod val="50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pic>
        <p:nvPicPr>
          <p:cNvPr id="2052" name="Picture 4" descr="Video Gallery | BAIF"/>
          <p:cNvPicPr>
            <a:picLocks noChangeAspect="1" noChangeArrowheads="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77288" y="1065322"/>
            <a:ext cx="4543367" cy="5660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Flying Fish Friends: August 2018"/>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99504" y="1065322"/>
            <a:ext cx="4474663" cy="5660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34454" y="6354534"/>
            <a:ext cx="2841816" cy="276999"/>
          </a:xfrm>
          <a:prstGeom prst="rect">
            <a:avLst/>
          </a:prstGeom>
          <a:solidFill>
            <a:schemeClr val="tx1">
              <a:lumMod val="85000"/>
              <a:lumOff val="15000"/>
            </a:schemeClr>
          </a:solidFill>
          <a:ln>
            <a:solidFill>
              <a:schemeClr val="bg1"/>
            </a:solidFill>
          </a:ln>
        </p:spPr>
        <p:txBody>
          <a:bodyPr wrap="square" rtlCol="0">
            <a:spAutoFit/>
          </a:bodyPr>
          <a:lstStyle/>
          <a:p>
            <a:pPr algn="ctr"/>
            <a:r>
              <a:rPr lang="en-IN" sz="12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 </a:t>
            </a:r>
            <a:r>
              <a:rPr lang="en-IN"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tree</a:t>
            </a:r>
            <a:endParaRPr lang="en-IN"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8309499" y="6354533"/>
            <a:ext cx="1722267" cy="276999"/>
          </a:xfrm>
          <a:prstGeom prst="rect">
            <a:avLst/>
          </a:prstGeom>
          <a:solidFill>
            <a:schemeClr val="tx1">
              <a:lumMod val="85000"/>
              <a:lumOff val="15000"/>
            </a:schemeClr>
          </a:solidFill>
          <a:ln>
            <a:solidFill>
              <a:schemeClr val="bg1"/>
            </a:solidFill>
          </a:ln>
        </p:spPr>
        <p:txBody>
          <a:bodyPr wrap="square" rtlCol="0">
            <a:spAutoFit/>
          </a:bodyPr>
          <a:lstStyle/>
          <a:p>
            <a:r>
              <a:rPr lang="en-IN"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Unripe Cordia Fruits</a:t>
            </a:r>
            <a:endParaRPr lang="en-IN" sz="1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008" y="213063"/>
            <a:ext cx="9467403" cy="785759"/>
          </a:xfrm>
          <a:solidFill>
            <a:schemeClr val="bg2">
              <a:lumMod val="75000"/>
            </a:schemeClr>
          </a:solidFill>
          <a:ln>
            <a:solidFill>
              <a:schemeClr val="tx1"/>
            </a:solidFill>
          </a:ln>
          <a:effectLst>
            <a:glow rad="101600">
              <a:schemeClr val="accent5">
                <a:satMod val="175000"/>
                <a:alpha val="40000"/>
              </a:schemeClr>
            </a:glow>
          </a:effectLst>
        </p:spPr>
        <p:txBody>
          <a:bodyPr/>
          <a:lstStyle/>
          <a:p>
            <a:pPr algn="ctr"/>
            <a:r>
              <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 to </a:t>
            </a:r>
            <a:r>
              <a:rPr lang="en-IN"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a:t>
            </a:r>
            <a:endParaRPr lang="en-IN"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78206" y="1251751"/>
            <a:ext cx="8833280" cy="5450889"/>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lnSpcReduction="10000"/>
          </a:bodyPr>
          <a:lstStyle/>
          <a:p>
            <a:pPr marL="0" indent="0">
              <a:buNone/>
            </a:pPr>
            <a:r>
              <a:rPr lang="en-IN" dirty="0">
                <a:solidFill>
                  <a:srgbClr val="000000"/>
                </a:solidFill>
                <a:latin typeface="Calibri" panose="020F0502020204030204" pitchFamily="34" charset="0"/>
                <a:cs typeface="Times New Roman" panose="02020603050405020304" pitchFamily="18" charset="0"/>
              </a:rPr>
              <a:t> </a:t>
            </a:r>
            <a:r>
              <a:rPr lang="en-IN" sz="1600" b="1" i="1" dirty="0">
                <a:solidFill>
                  <a:srgbClr val="000000"/>
                </a:solidFill>
                <a:latin typeface="Times New Roman" panose="02020603050405020304" pitchFamily="18" charset="0"/>
                <a:cs typeface="Times New Roman" panose="02020603050405020304" pitchFamily="18" charset="0"/>
              </a:rPr>
              <a:t>Description:</a:t>
            </a:r>
            <a:endParaRPr lang="en-IN" sz="1600" b="1" i="1" dirty="0">
              <a:solidFill>
                <a:srgbClr val="0000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IN" sz="16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belongs to Boraginaceae family, it’s a moderate-sized, deciduous tree with short trunk and spreading crown, the bark of this tree is greyish-brown in color either smooth or longitudinally wrinkled in texture.</a:t>
            </a:r>
            <a:r>
              <a:rPr lang="en-IN" sz="16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 leaves of cordia are simple and arranged spirally, flowers are white to pinkish in colour, short stalked and bisexual in nature </a:t>
            </a:r>
            <a:r>
              <a:rPr lang="en-IN" sz="16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(Hussain and Kakoti, 2013).</a:t>
            </a:r>
            <a:endPar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leaves are reported with sunken stomata which makes it drought tolerant in nature, the vegetative growth in </a:t>
            </a:r>
            <a:r>
              <a:rPr lang="en-IN" sz="16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is very fast, new flowering appears with the spring in March-April, at that time bunches of light-yellow coloured hermaphrodite fragrant flowers appears </a:t>
            </a:r>
            <a:r>
              <a:rPr lang="en-IN" sz="16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(Krishna </a:t>
            </a:r>
            <a:r>
              <a:rPr lang="en-IN" sz="1600" b="1"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et al.,</a:t>
            </a:r>
            <a:r>
              <a:rPr lang="en-IN" sz="16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2019).</a:t>
            </a: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fruits are round oval-shaped, filled with sweet, transparent, viscid gum surrounding the stone, fruits are green at maturity and turned yellowish-brown to light pink in colour upon ripening. During winters (December-January), the plant goes into dormant stage and shed its leaves naturally during the month of February-March and fruits are harvested during April-May </a:t>
            </a:r>
            <a:r>
              <a:rPr lang="en-IN" sz="16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(Meghwal </a:t>
            </a:r>
            <a:r>
              <a:rPr lang="en-IN" sz="1600" b="1"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et al.,</a:t>
            </a:r>
            <a:r>
              <a:rPr lang="en-IN" sz="16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2014).</a:t>
            </a:r>
            <a:r>
              <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160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IN" sz="16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mmature fruits of Cordia are used as vegetable, pickle and also dehydrated for off-seasons. Cordia fruits consist of about 80% pulp, 100g dry weight of Cordia pulp contains: Ash- 6.7g, Crude protein- 8.32g, Lipid-2.2g, Crude Fibre-25.7g, Carbohydrates- 57.08g and K/Cal- 281.4; </a:t>
            </a:r>
            <a:r>
              <a:rPr lang="en-IN" sz="16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(Meghwal and Singh, 2017). </a:t>
            </a:r>
            <a:endParaRPr lang="en-IN" sz="16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IN" sz="16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Indigenous system considers Cordia as a medicine, this species claimed to cure various diseases related to kidney, liver, heart, blood etc. Each part of cordia has its own functionality as an Antipyretic, Antianemia, remedy for impotency, Gastric pain, Asthma, Diarrhea, Mouth ulcers, Dental care, Bronchitis etc </a:t>
            </a:r>
            <a:r>
              <a:rPr lang="en-IN" sz="16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(Ganjare </a:t>
            </a:r>
            <a:r>
              <a:rPr lang="en-IN" sz="1600" b="1"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IN" sz="16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2011).</a:t>
            </a:r>
            <a:endParaRPr lang="en-IN" sz="1600"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IN" sz="1600" b="1" i="1"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pic>
        <p:nvPicPr>
          <p:cNvPr id="1026" name="Picture 2" descr="Cordia dichotoma - Wikiped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2" y="1251751"/>
            <a:ext cx="2873404" cy="2696593"/>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Cordia dichotoma flowers | Cordia dichotoma. Common Names - …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3" y="3948344"/>
            <a:ext cx="2873404" cy="2754296"/>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82211" y="3630330"/>
            <a:ext cx="1118586" cy="261610"/>
          </a:xfrm>
          <a:prstGeom prst="rect">
            <a:avLst/>
          </a:prstGeom>
          <a:solidFill>
            <a:schemeClr val="bg2">
              <a:lumMod val="25000"/>
            </a:schemeClr>
          </a:solidFill>
          <a:ln>
            <a:solidFill>
              <a:schemeClr val="bg1"/>
            </a:solidFill>
          </a:ln>
        </p:spPr>
        <p:txBody>
          <a:bodyPr wrap="square" rtlCol="0">
            <a:spAutoFit/>
          </a:bodyPr>
          <a:lstStyle/>
          <a:p>
            <a:r>
              <a:rPr lang="en-US" sz="11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Leaves</a:t>
            </a:r>
            <a:endParaRPr lang="en-IN" sz="11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173333" y="6383327"/>
            <a:ext cx="1127464" cy="261610"/>
          </a:xfrm>
          <a:prstGeom prst="rect">
            <a:avLst/>
          </a:prstGeom>
          <a:solidFill>
            <a:schemeClr val="bg2">
              <a:lumMod val="25000"/>
            </a:schemeClr>
          </a:solidFill>
          <a:ln>
            <a:solidFill>
              <a:schemeClr val="bg1"/>
            </a:solidFill>
          </a:ln>
        </p:spPr>
        <p:txBody>
          <a:bodyPr wrap="square" rtlCol="0">
            <a:spAutoFit/>
          </a:bodyPr>
          <a:lstStyle/>
          <a:p>
            <a:r>
              <a:rPr lang="en-US" sz="1100" b="1" dirty="0">
                <a:solidFill>
                  <a:schemeClr val="bg1"/>
                </a:solidFill>
                <a:latin typeface="Times New Roman" panose="02020603050405020304" pitchFamily="18" charset="0"/>
                <a:cs typeface="Times New Roman" panose="02020603050405020304" pitchFamily="18" charset="0"/>
              </a:rPr>
              <a:t>Cordia Flowers</a:t>
            </a:r>
            <a:endParaRPr lang="en-IN" sz="11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490" y="519345"/>
            <a:ext cx="8593583" cy="734173"/>
          </a:xfrm>
          <a:solidFill>
            <a:schemeClr val="bg2">
              <a:lumMod val="75000"/>
            </a:schemeClr>
          </a:solidFill>
          <a:ln>
            <a:solidFill>
              <a:schemeClr val="tx1"/>
            </a:solidFill>
          </a:ln>
          <a:effectLst>
            <a:glow rad="101600">
              <a:schemeClr val="accent5">
                <a:satMod val="175000"/>
                <a:alpha val="40000"/>
              </a:schemeClr>
            </a:glow>
          </a:effectLst>
        </p:spPr>
        <p:txBody>
          <a:bodyPr/>
          <a:lstStyle/>
          <a:p>
            <a:r>
              <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 to </a:t>
            </a:r>
            <a:r>
              <a:rPr lang="en-IN"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a:t>
            </a:r>
            <a:endParaRPr lang="en-IN" dirty="0"/>
          </a:p>
        </p:txBody>
      </p:sp>
      <p:sp>
        <p:nvSpPr>
          <p:cNvPr id="3" name="Content Placeholder 2"/>
          <p:cNvSpPr>
            <a:spLocks noGrp="1"/>
          </p:cNvSpPr>
          <p:nvPr>
            <p:ph idx="1"/>
          </p:nvPr>
        </p:nvSpPr>
        <p:spPr>
          <a:xfrm>
            <a:off x="426128" y="1553592"/>
            <a:ext cx="11505460" cy="4900474"/>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fontScale="92500" lnSpcReduction="10000"/>
          </a:bodyPr>
          <a:lstStyle/>
          <a:p>
            <a:pPr marL="0" indent="0">
              <a:buNone/>
            </a:pPr>
            <a:r>
              <a:rPr lang="en-IN" sz="1700" b="1" i="1" dirty="0">
                <a:solidFill>
                  <a:srgbClr val="000000"/>
                </a:solidFill>
                <a:latin typeface="Times New Roman" panose="02020603050405020304" pitchFamily="18" charset="0"/>
                <a:cs typeface="Times New Roman" panose="02020603050405020304" pitchFamily="18" charset="0"/>
              </a:rPr>
              <a:t>Distribution: </a:t>
            </a:r>
            <a:endParaRPr lang="en-IN" sz="1700" b="1" i="1" dirty="0">
              <a:solidFill>
                <a:srgbClr val="0000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IN" sz="20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 </a:t>
            </a: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is the medicinal plant extensively distributed throughout the north-western India to southern China </a:t>
            </a: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(Gupta and Kaur, 2015). </a:t>
            </a:r>
            <a:endPar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000"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dichotoma G. Forst</a:t>
            </a: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mainly distributed in tropical and sub-tropical regions. It grows in Himalayan region and outer ranges; it has great diversity ranging from dry deciduous forests of Rajasthan to the moist deciduous forests of Western Ghats in India. Cordia also found in the tidal forests of Myanmar </a:t>
            </a: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(Jamkhande </a:t>
            </a:r>
            <a:r>
              <a:rPr lang="en-IN" sz="2000" b="1"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et al.,</a:t>
            </a: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2013).</a:t>
            </a:r>
            <a:endPar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a:t>
            </a: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tree naturally grows in the coastal hills, in primary and secondary forests, riverine zones and also in semi-humid regions at the elevation from 500–1500-meter altitude. Cordia trees has great resistance towards tolerating wide range of soils including deep, moist, sandy loams except dry gravelly soil, it can grow in areas with annual rainfall ranges from 500-3000 mm </a:t>
            </a: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(Stalin, 2020). </a:t>
            </a:r>
            <a:endPar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In India, Cordia trees mainly distributed in the regions including the states of Uttar Pradesh, Himachal Pradesh, Madhya Pradesh, Rajasthan, Chhattisgarh, Haryana, Punjab, Gujarat. </a:t>
            </a:r>
            <a:r>
              <a:rPr lang="en-IN" sz="2000" dirty="0">
                <a:solidFill>
                  <a:schemeClr val="accent3">
                    <a:lumMod val="50000"/>
                  </a:schemeClr>
                </a:solidFill>
                <a:latin typeface="Times New Roman" panose="02020603050405020304" pitchFamily="18" charset="0"/>
                <a:ea typeface="Calibri" panose="020F0502020204030204" pitchFamily="34" charset="0"/>
                <a:cs typeface="Times New Roman" panose="02020603050405020304" pitchFamily="18" charset="0"/>
              </a:rPr>
              <a:t>It </a:t>
            </a:r>
            <a:r>
              <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mainly grows as an isolated tree on farm boundaries preferably in dry, arid regions like wastelands, cultivated lands, road sides, drying water bodies due to its adaptive feature and high tolerance </a:t>
            </a: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(Meghwal </a:t>
            </a:r>
            <a:r>
              <a:rPr lang="en-IN" sz="2000" b="1" i="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et al.,</a:t>
            </a:r>
            <a:r>
              <a:rPr lang="en-IN" sz="2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2014).</a:t>
            </a:r>
            <a:endParaRPr lang="en-IN" sz="20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IN" sz="2000" dirty="0">
                <a:solidFill>
                  <a:schemeClr val="accent3">
                    <a:lumMod val="50000"/>
                  </a:schemeClr>
                </a:solidFill>
                <a:latin typeface="Times New Roman" panose="02020603050405020304" pitchFamily="18" charset="0"/>
                <a:cs typeface="Times New Roman" panose="02020603050405020304" pitchFamily="18" charset="0"/>
              </a:rPr>
              <a:t> </a:t>
            </a:r>
            <a:endParaRPr lang="en-IN" sz="20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412" y="217504"/>
            <a:ext cx="9684690" cy="840706"/>
          </a:xfrm>
          <a:solidFill>
            <a:schemeClr val="bg2">
              <a:lumMod val="75000"/>
            </a:schemeClr>
          </a:solidFill>
          <a:ln>
            <a:solidFill>
              <a:schemeClr val="tx1"/>
            </a:solidFill>
          </a:ln>
          <a:effectLst>
            <a:glow rad="101600">
              <a:schemeClr val="accent5">
                <a:satMod val="175000"/>
                <a:alpha val="40000"/>
              </a:schemeClr>
            </a:glow>
          </a:effectLst>
        </p:spPr>
        <p:txBody>
          <a:bodyPr/>
          <a:lstStyle/>
          <a:p>
            <a:pPr algn="ctr"/>
            <a:r>
              <a:rPr lang="en-IN"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Phytochemistry of </a:t>
            </a:r>
            <a:r>
              <a:rPr lang="en-IN"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a:t>
            </a:r>
            <a:endParaRPr lang="en-IN"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34649" y="1269507"/>
            <a:ext cx="7750206" cy="5370989"/>
          </a:xfrm>
          <a:solidFill>
            <a:schemeClr val="accent5">
              <a:lumMod val="20000"/>
              <a:lumOff val="80000"/>
            </a:schemeClr>
          </a:solidFill>
          <a:ln>
            <a:solidFill>
              <a:schemeClr val="tx1"/>
            </a:solidFill>
          </a:ln>
          <a:effectLst>
            <a:glow rad="101600">
              <a:schemeClr val="accent5">
                <a:satMod val="175000"/>
                <a:alpha val="40000"/>
              </a:schemeClr>
            </a:glow>
          </a:effectLst>
        </p:spPr>
        <p:txBody>
          <a:bodyPr>
            <a:normAutofit fontScale="70000" lnSpcReduction="20000"/>
          </a:bodyPr>
          <a:lstStyle/>
          <a:p>
            <a:pPr algn="just">
              <a:lnSpc>
                <a:spcPct val="150000"/>
              </a:lnSpc>
              <a:buFont typeface="Arial" panose="020B0604020202020204" pitchFamily="34" charset="0"/>
              <a:buChar char="•"/>
            </a:pPr>
            <a:r>
              <a:rPr lang="en-IN" i="1" dirty="0">
                <a:solidFill>
                  <a:schemeClr val="accent3">
                    <a:lumMod val="50000"/>
                  </a:schemeClr>
                </a:solidFill>
                <a:effectLst/>
                <a:latin typeface="Times New Roman" panose="02020603050405020304" pitchFamily="18" charset="0"/>
                <a:ea typeface="Calibri" panose="020F0502020204030204" pitchFamily="34" charset="0"/>
              </a:rPr>
              <a:t>Cordia dichotoma G. Forst </a:t>
            </a:r>
            <a:r>
              <a:rPr lang="en-IN" dirty="0">
                <a:solidFill>
                  <a:schemeClr val="accent3">
                    <a:lumMod val="50000"/>
                  </a:schemeClr>
                </a:solidFill>
                <a:effectLst/>
                <a:latin typeface="Times New Roman" panose="02020603050405020304" pitchFamily="18" charset="0"/>
                <a:ea typeface="Calibri" panose="020F0502020204030204" pitchFamily="34" charset="0"/>
              </a:rPr>
              <a:t>reported to be loaded with various types of phytochemicals, till today, around 290 different chemical compounds were identified in cordia, including Lignans, Terpenoids, Saponins, Carotenoids, Quinones, Phenolics, Alkaloids, Coumarins, Steroids, Flavonoids, Fatty acids, Porphyrins, Essential oils etc. </a:t>
            </a:r>
            <a:endParaRPr lang="en-IN" dirty="0">
              <a:solidFill>
                <a:schemeClr val="accent3">
                  <a:lumMod val="50000"/>
                </a:schemeClr>
              </a:solidFill>
              <a:effectLst/>
              <a:latin typeface="Times New Roman" panose="02020603050405020304" pitchFamily="18" charset="0"/>
              <a:ea typeface="Calibri" panose="020F0502020204030204" pitchFamily="34" charset="0"/>
            </a:endParaRPr>
          </a:p>
          <a:p>
            <a:pPr algn="just">
              <a:lnSpc>
                <a:spcPct val="150000"/>
              </a:lnSpc>
              <a:buFont typeface="Arial" panose="020B0604020202020204" pitchFamily="34" charset="0"/>
              <a:buChar char="•"/>
            </a:pPr>
            <a:r>
              <a:rPr lang="en-IN" dirty="0">
                <a:solidFill>
                  <a:schemeClr val="accent3">
                    <a:lumMod val="50000"/>
                  </a:schemeClr>
                </a:solidFill>
                <a:latin typeface="Times New Roman" panose="02020603050405020304" pitchFamily="18" charset="0"/>
                <a:cs typeface="Times New Roman" panose="02020603050405020304" pitchFamily="18" charset="0"/>
              </a:rPr>
              <a:t>The seed of </a:t>
            </a:r>
            <a:r>
              <a:rPr lang="en-IN" i="1" dirty="0">
                <a:solidFill>
                  <a:schemeClr val="accent3">
                    <a:lumMod val="50000"/>
                  </a:schemeClr>
                </a:solidFill>
                <a:latin typeface="Times New Roman" panose="02020603050405020304" pitchFamily="18" charset="0"/>
                <a:cs typeface="Times New Roman" panose="02020603050405020304" pitchFamily="18" charset="0"/>
              </a:rPr>
              <a:t>Cordia dichotoma G.Forst </a:t>
            </a:r>
            <a:r>
              <a:rPr lang="en-IN" dirty="0">
                <a:solidFill>
                  <a:schemeClr val="accent3">
                    <a:lumMod val="50000"/>
                  </a:schemeClr>
                </a:solidFill>
                <a:latin typeface="Times New Roman" panose="02020603050405020304" pitchFamily="18" charset="0"/>
                <a:cs typeface="Times New Roman" panose="02020603050405020304" pitchFamily="18" charset="0"/>
              </a:rPr>
              <a:t>contains </a:t>
            </a:r>
            <a:r>
              <a:rPr lang="el-GR" dirty="0">
                <a:solidFill>
                  <a:schemeClr val="accent3">
                    <a:lumMod val="50000"/>
                  </a:schemeClr>
                </a:solidFill>
                <a:latin typeface="Times New Roman" panose="02020603050405020304" pitchFamily="18" charset="0"/>
                <a:cs typeface="Times New Roman" panose="02020603050405020304" pitchFamily="18" charset="0"/>
              </a:rPr>
              <a:t>α-</a:t>
            </a:r>
            <a:r>
              <a:rPr lang="en-IN" dirty="0">
                <a:solidFill>
                  <a:schemeClr val="accent3">
                    <a:lumMod val="50000"/>
                  </a:schemeClr>
                </a:solidFill>
                <a:latin typeface="Times New Roman" panose="02020603050405020304" pitchFamily="18" charset="0"/>
                <a:cs typeface="Times New Roman" panose="02020603050405020304" pitchFamily="18" charset="0"/>
              </a:rPr>
              <a:t>Amyrins, Betulin, Octacosanol, Lupeol-3rhamnoside, </a:t>
            </a:r>
            <a:r>
              <a:rPr lang="el-GR" dirty="0">
                <a:solidFill>
                  <a:schemeClr val="accent3">
                    <a:lumMod val="50000"/>
                  </a:schemeClr>
                </a:solidFill>
                <a:latin typeface="Times New Roman" panose="02020603050405020304" pitchFamily="18" charset="0"/>
                <a:cs typeface="Times New Roman" panose="02020603050405020304" pitchFamily="18" charset="0"/>
              </a:rPr>
              <a:t>β-</a:t>
            </a:r>
            <a:r>
              <a:rPr lang="en-IN" dirty="0">
                <a:solidFill>
                  <a:schemeClr val="accent3">
                    <a:lumMod val="50000"/>
                  </a:schemeClr>
                </a:solidFill>
                <a:latin typeface="Times New Roman" panose="02020603050405020304" pitchFamily="18" charset="0"/>
                <a:cs typeface="Times New Roman" panose="02020603050405020304" pitchFamily="18" charset="0"/>
              </a:rPr>
              <a:t>Sitosterol, </a:t>
            </a:r>
            <a:r>
              <a:rPr lang="el-GR" dirty="0">
                <a:solidFill>
                  <a:schemeClr val="accent3">
                    <a:lumMod val="50000"/>
                  </a:schemeClr>
                </a:solidFill>
                <a:latin typeface="Times New Roman" panose="02020603050405020304" pitchFamily="18" charset="0"/>
                <a:cs typeface="Times New Roman" panose="02020603050405020304" pitchFamily="18" charset="0"/>
              </a:rPr>
              <a:t>β-</a:t>
            </a:r>
            <a:r>
              <a:rPr lang="en-IN" dirty="0">
                <a:solidFill>
                  <a:schemeClr val="accent3">
                    <a:lumMod val="50000"/>
                  </a:schemeClr>
                </a:solidFill>
                <a:latin typeface="Times New Roman" panose="02020603050405020304" pitchFamily="18" charset="0"/>
                <a:cs typeface="Times New Roman" panose="02020603050405020304" pitchFamily="18" charset="0"/>
              </a:rPr>
              <a:t>Sitosterol 3glucoside, Hentricontanol, Hentricontane, Taxifolin-3-5- dirhamnoside, Hesperitin-7-rhamnoside and Fatty acids such as Palmitic acid, Stearic acid, Arachidic acid, Behenic acid, Oleic acid and Linoleic acid. The significant anti-inflammatory activity of seeds is because of </a:t>
            </a:r>
            <a:r>
              <a:rPr lang="el-GR" dirty="0">
                <a:solidFill>
                  <a:schemeClr val="accent3">
                    <a:lumMod val="50000"/>
                  </a:schemeClr>
                </a:solidFill>
                <a:latin typeface="Times New Roman" panose="02020603050405020304" pitchFamily="18" charset="0"/>
                <a:cs typeface="Times New Roman" panose="02020603050405020304" pitchFamily="18" charset="0"/>
              </a:rPr>
              <a:t>α-</a:t>
            </a:r>
            <a:r>
              <a:rPr lang="en-IN" dirty="0">
                <a:solidFill>
                  <a:schemeClr val="accent3">
                    <a:lumMod val="50000"/>
                  </a:schemeClr>
                </a:solidFill>
                <a:latin typeface="Times New Roman" panose="02020603050405020304" pitchFamily="18" charset="0"/>
                <a:cs typeface="Times New Roman" panose="02020603050405020304" pitchFamily="18" charset="0"/>
              </a:rPr>
              <a:t>Amyrins and Taxifolin-3- 5-Dirhamnoside (71.4%, 67.8% respectively). </a:t>
            </a:r>
            <a:endParaRPr lang="en-IN" dirty="0">
              <a:solidFill>
                <a:schemeClr val="accent3">
                  <a:lumMod val="50000"/>
                </a:schemeClr>
              </a:solidFill>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en-IN" dirty="0">
                <a:solidFill>
                  <a:schemeClr val="accent3">
                    <a:lumMod val="50000"/>
                  </a:schemeClr>
                </a:solidFill>
                <a:latin typeface="Times New Roman" panose="02020603050405020304" pitchFamily="18" charset="0"/>
                <a:cs typeface="Times New Roman" panose="02020603050405020304" pitchFamily="18" charset="0"/>
              </a:rPr>
              <a:t>Four flavonoid glycosides (Robinin, Rutin, Rutoside, Datiscoside and Hesperidin), a flavonoid aglycone (Dihydrorobinetin) and 2 phenolic derivatives (Chlorogenic acid and Caffeic acid) were isolated from seeds.</a:t>
            </a:r>
            <a:endParaRPr lang="en-IN" dirty="0">
              <a:solidFill>
                <a:schemeClr val="accent3">
                  <a:lumMod val="50000"/>
                </a:schemeClr>
              </a:solidFill>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en-IN" dirty="0">
                <a:solidFill>
                  <a:schemeClr val="accent3">
                    <a:lumMod val="50000"/>
                  </a:schemeClr>
                </a:solidFill>
                <a:latin typeface="Times New Roman" panose="02020603050405020304" pitchFamily="18" charset="0"/>
                <a:cs typeface="Times New Roman" panose="02020603050405020304" pitchFamily="18" charset="0"/>
              </a:rPr>
              <a:t>The bark is medicinal and contains several chemicals including Allantoin, </a:t>
            </a:r>
            <a:r>
              <a:rPr lang="el-GR" dirty="0">
                <a:solidFill>
                  <a:schemeClr val="accent3">
                    <a:lumMod val="50000"/>
                  </a:schemeClr>
                </a:solidFill>
                <a:latin typeface="Times New Roman" panose="02020603050405020304" pitchFamily="18" charset="0"/>
                <a:cs typeface="Times New Roman" panose="02020603050405020304" pitchFamily="18" charset="0"/>
              </a:rPr>
              <a:t>β-</a:t>
            </a:r>
            <a:r>
              <a:rPr lang="en-IN" dirty="0">
                <a:solidFill>
                  <a:schemeClr val="accent3">
                    <a:lumMod val="50000"/>
                  </a:schemeClr>
                </a:solidFill>
                <a:latin typeface="Times New Roman" panose="02020603050405020304" pitchFamily="18" charset="0"/>
                <a:cs typeface="Times New Roman" panose="02020603050405020304" pitchFamily="18" charset="0"/>
              </a:rPr>
              <a:t>Sitosterol and 3’,5-dihydroxy-4’- methoxy flavanone-7-O-alpha-L-rhamnopyranoside. </a:t>
            </a:r>
            <a:endParaRPr lang="en-IN" dirty="0">
              <a:solidFill>
                <a:schemeClr val="accent3">
                  <a:lumMod val="50000"/>
                </a:schemeClr>
              </a:solidFill>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en-IN" dirty="0">
                <a:solidFill>
                  <a:schemeClr val="accent3">
                    <a:lumMod val="50000"/>
                  </a:schemeClr>
                </a:solidFill>
                <a:latin typeface="Times New Roman" panose="02020603050405020304" pitchFamily="18" charset="0"/>
                <a:cs typeface="Times New Roman" panose="02020603050405020304" pitchFamily="18" charset="0"/>
              </a:rPr>
              <a:t>Fruits and leaves showed presence of Pyrrolizidine Alkaloids, Coumarins, Flavonoids, Saponins, Terpenes and Sterols. Fruit has been identified for Arabinoglucan, D-glucose (67.6%) and L-arabinose (13.2%)</a:t>
            </a:r>
            <a:endParaRPr lang="en-IN" dirty="0">
              <a:solidFill>
                <a:schemeClr val="accent3">
                  <a:lumMod val="50000"/>
                </a:schemeClr>
              </a:solidFill>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en-IN" dirty="0">
                <a:solidFill>
                  <a:schemeClr val="accent3">
                    <a:lumMod val="50000"/>
                  </a:schemeClr>
                </a:solidFill>
                <a:latin typeface="Times New Roman" panose="02020603050405020304" pitchFamily="18" charset="0"/>
                <a:cs typeface="Times New Roman" panose="02020603050405020304" pitchFamily="18" charset="0"/>
              </a:rPr>
              <a:t>Leaves also contain Quercetin and Quercitrin. </a:t>
            </a:r>
            <a:endParaRPr lang="en-IN" dirty="0">
              <a:solidFill>
                <a:schemeClr val="accent3">
                  <a:lumMod val="50000"/>
                </a:schemeClr>
              </a:solidFill>
              <a:latin typeface="Times New Roman" panose="02020603050405020304" pitchFamily="18" charset="0"/>
              <a:cs typeface="Times New Roman" panose="02020603050405020304" pitchFamily="18" charset="0"/>
            </a:endParaRPr>
          </a:p>
          <a:p>
            <a:pPr marL="0" indent="0">
              <a:buNone/>
            </a:pPr>
            <a:endParaRPr lang="en-IN" dirty="0"/>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pic>
        <p:nvPicPr>
          <p:cNvPr id="5" name="Picture 2" descr="alpha-Amyrin | C30H50O - PubChe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7244" y="1480443"/>
            <a:ext cx="1753175" cy="1509205"/>
          </a:xfrm>
          <a:prstGeom prst="rect">
            <a:avLst/>
          </a:prstGeom>
          <a:ln>
            <a:noFill/>
          </a:ln>
          <a:effectLst>
            <a:outerShdw blurRad="292100" dist="139700" dir="2700000" algn="tl" rotWithShape="0">
              <a:srgbClr val="333333">
                <a:alpha val="65000"/>
              </a:srgbClr>
            </a:outerShdw>
          </a:effectLst>
        </p:spPr>
      </p:pic>
      <p:pic>
        <p:nvPicPr>
          <p:cNvPr id="6" name="Picture 4" descr="Taxifolin 7-O-rhamnoside | C21H22O11 - PubC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615" y="1480443"/>
            <a:ext cx="1753175" cy="1509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Quercitrin | C21H20O11 - PubC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45" y="3102560"/>
            <a:ext cx="1753174" cy="1704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615" y="3102560"/>
            <a:ext cx="1753175" cy="1717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2" descr="Coumarin 7 | C20H19N3O2 - PubCh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45" y="4921088"/>
            <a:ext cx="1753175" cy="1599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6" descr="Hesperidine | C28H34O15 - PubC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085" y="4921088"/>
            <a:ext cx="1736356" cy="1599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19083" y="2783758"/>
            <a:ext cx="802331" cy="230832"/>
          </a:xfrm>
          <a:prstGeom prst="rect">
            <a:avLst/>
          </a:prstGeom>
          <a:noFill/>
        </p:spPr>
        <p:txBody>
          <a:bodyPr wrap="square" rtlCol="0">
            <a:spAutoFit/>
          </a:bodyPr>
          <a:lstStyle/>
          <a:p>
            <a:r>
              <a:rPr lang="el-GR" sz="900" b="1" dirty="0">
                <a:latin typeface="Times New Roman" panose="02020603050405020304" pitchFamily="18" charset="0"/>
                <a:cs typeface="Times New Roman" panose="02020603050405020304" pitchFamily="18" charset="0"/>
              </a:rPr>
              <a:t>α</a:t>
            </a:r>
            <a:r>
              <a:rPr lang="en-US" sz="900" b="1" dirty="0">
                <a:latin typeface="Times New Roman" panose="02020603050405020304" pitchFamily="18" charset="0"/>
                <a:cs typeface="Times New Roman" panose="02020603050405020304" pitchFamily="18" charset="0"/>
              </a:rPr>
              <a:t> - amyrins</a:t>
            </a:r>
            <a:endParaRPr lang="en-IN" sz="9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132113" y="2647501"/>
            <a:ext cx="1449358" cy="369332"/>
          </a:xfrm>
          <a:prstGeom prst="rect">
            <a:avLst/>
          </a:prstGeom>
          <a:noFill/>
        </p:spPr>
        <p:txBody>
          <a:bodyPr wrap="square">
            <a:spAutoFit/>
          </a:bodyPr>
          <a:lstStyle/>
          <a:p>
            <a:r>
              <a:rPr lang="en-IN" sz="900" b="1" dirty="0">
                <a:latin typeface="Times New Roman" panose="02020603050405020304" pitchFamily="18" charset="0"/>
                <a:cs typeface="Times New Roman" panose="02020603050405020304" pitchFamily="18" charset="0"/>
              </a:rPr>
              <a:t>Taxifolin-3- 5-dirhamnoside</a:t>
            </a:r>
            <a:endParaRPr lang="en-IN" sz="900" b="1" dirty="0"/>
          </a:p>
        </p:txBody>
      </p:sp>
      <p:sp>
        <p:nvSpPr>
          <p:cNvPr id="15" name="TextBox 14"/>
          <p:cNvSpPr txBox="1"/>
          <p:nvPr/>
        </p:nvSpPr>
        <p:spPr>
          <a:xfrm>
            <a:off x="1442028" y="4599780"/>
            <a:ext cx="786587" cy="230832"/>
          </a:xfrm>
          <a:prstGeom prst="rect">
            <a:avLst/>
          </a:prstGeom>
          <a:noFill/>
        </p:spPr>
        <p:txBody>
          <a:bodyPr wrap="square">
            <a:spAutoFit/>
          </a:bodyPr>
          <a:lstStyle/>
          <a:p>
            <a:r>
              <a:rPr lang="en-IN" sz="900" b="1" dirty="0">
                <a:latin typeface="Times New Roman" panose="02020603050405020304" pitchFamily="18" charset="0"/>
                <a:cs typeface="Times New Roman" panose="02020603050405020304" pitchFamily="18" charset="0"/>
              </a:rPr>
              <a:t>Quercitrin</a:t>
            </a:r>
            <a:endParaRPr lang="en-IN" sz="900" b="1" dirty="0"/>
          </a:p>
        </p:txBody>
      </p:sp>
      <p:sp>
        <p:nvSpPr>
          <p:cNvPr id="17" name="TextBox 16"/>
          <p:cNvSpPr txBox="1"/>
          <p:nvPr/>
        </p:nvSpPr>
        <p:spPr>
          <a:xfrm>
            <a:off x="3003478" y="4594571"/>
            <a:ext cx="1154097" cy="230832"/>
          </a:xfrm>
          <a:prstGeom prst="rect">
            <a:avLst/>
          </a:prstGeom>
          <a:noFill/>
        </p:spPr>
        <p:txBody>
          <a:bodyPr wrap="square">
            <a:spAutoFit/>
          </a:bodyPr>
          <a:lstStyle/>
          <a:p>
            <a:r>
              <a:rPr lang="en-US" sz="900" b="1" dirty="0">
                <a:latin typeface="Times New Roman" panose="02020603050405020304" pitchFamily="18" charset="0"/>
                <a:cs typeface="Times New Roman" panose="02020603050405020304" pitchFamily="18" charset="0"/>
              </a:rPr>
              <a:t>Chlorogenic acid</a:t>
            </a:r>
            <a:endParaRPr lang="en-IN" sz="900" b="1" dirty="0">
              <a:latin typeface="Times New Roman" panose="02020603050405020304" pitchFamily="18" charset="0"/>
              <a:cs typeface="Times New Roman" panose="02020603050405020304" pitchFamily="18" charset="0"/>
            </a:endParaRPr>
          </a:p>
        </p:txBody>
      </p:sp>
      <p:pic>
        <p:nvPicPr>
          <p:cNvPr id="18" name="Picture 12" descr="Coumarin 7 | C20H19N3O2 - PubCh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44" y="4921087"/>
            <a:ext cx="1753175" cy="1599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419083" y="6304662"/>
            <a:ext cx="1110315" cy="230832"/>
          </a:xfrm>
          <a:prstGeom prst="rect">
            <a:avLst/>
          </a:prstGeom>
          <a:noFill/>
        </p:spPr>
        <p:txBody>
          <a:bodyPr wrap="square">
            <a:spAutoFit/>
          </a:bodyPr>
          <a:lstStyle/>
          <a:p>
            <a:r>
              <a:rPr lang="en-IN" sz="900" b="1" dirty="0">
                <a:latin typeface="Times New Roman" panose="02020603050405020304" pitchFamily="18" charset="0"/>
                <a:cs typeface="Times New Roman" panose="02020603050405020304" pitchFamily="18" charset="0"/>
              </a:rPr>
              <a:t>Coumarins</a:t>
            </a:r>
            <a:endParaRPr lang="en-IN" sz="900" b="1" dirty="0"/>
          </a:p>
        </p:txBody>
      </p:sp>
      <p:sp>
        <p:nvSpPr>
          <p:cNvPr id="22" name="TextBox 21"/>
          <p:cNvSpPr txBox="1"/>
          <p:nvPr/>
        </p:nvSpPr>
        <p:spPr>
          <a:xfrm>
            <a:off x="3248712" y="6304662"/>
            <a:ext cx="1285043" cy="230832"/>
          </a:xfrm>
          <a:prstGeom prst="rect">
            <a:avLst/>
          </a:prstGeom>
          <a:noFill/>
        </p:spPr>
        <p:txBody>
          <a:bodyPr wrap="square">
            <a:spAutoFit/>
          </a:bodyPr>
          <a:lstStyle/>
          <a:p>
            <a:r>
              <a:rPr lang="en-US" sz="900" b="1" dirty="0">
                <a:latin typeface="Times New Roman" panose="02020603050405020304" pitchFamily="18" charset="0"/>
                <a:cs typeface="Times New Roman" panose="02020603050405020304" pitchFamily="18" charset="0"/>
              </a:rPr>
              <a:t>Hesperidin</a:t>
            </a:r>
            <a:endParaRPr lang="en-IN" sz="9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647" y="252318"/>
            <a:ext cx="8815526" cy="596776"/>
          </a:xfrm>
          <a:solidFill>
            <a:schemeClr val="bg2">
              <a:lumMod val="75000"/>
            </a:schemeClr>
          </a:solidFill>
          <a:ln>
            <a:solidFill>
              <a:schemeClr val="tx1"/>
            </a:solidFill>
          </a:ln>
          <a:effectLst>
            <a:glow rad="101600">
              <a:schemeClr val="accent5">
                <a:satMod val="175000"/>
                <a:alpha val="40000"/>
              </a:schemeClr>
            </a:glow>
          </a:effectLst>
        </p:spPr>
        <p:txBody>
          <a:bodyPr>
            <a:noAutofit/>
          </a:bodyPr>
          <a:lstStyle/>
          <a:p>
            <a:pPr algn="just"/>
            <a:r>
              <a:rPr lang="en-US" sz="20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a:t>
            </a:r>
            <a:r>
              <a:rPr lang="en-US" sz="20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Phytochemicals and their Pharmacological activities</a:t>
            </a:r>
            <a:endParaRPr lang="en-IN" sz="20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graphicFrame>
        <p:nvGraphicFramePr>
          <p:cNvPr id="8" name="Table 8"/>
          <p:cNvGraphicFramePr>
            <a:graphicFrameLocks noGrp="1"/>
          </p:cNvGraphicFramePr>
          <p:nvPr>
            <p:ph idx="1"/>
          </p:nvPr>
        </p:nvGraphicFramePr>
        <p:xfrm>
          <a:off x="1693319" y="970344"/>
          <a:ext cx="10140615" cy="5748481"/>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730676"/>
                <a:gridCol w="1490976"/>
                <a:gridCol w="2574939"/>
                <a:gridCol w="5344024"/>
              </a:tblGrid>
              <a:tr h="277321">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S. No.</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Part of Cordia</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Phytochemical Components</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Pharmacological activity</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r h="1722472">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1. </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Leaves</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Luteolin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Alkaloids, Polyphenols</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β-sitosterol</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Apigenin</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Carotenoids, Flavonoids</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txBody>
                  <a:tcPr>
                    <a:solidFill>
                      <a:schemeClr val="accent6">
                        <a:lumMod val="40000"/>
                        <a:lumOff val="60000"/>
                      </a:schemeClr>
                    </a:solidFill>
                  </a:tcPr>
                </a:tc>
                <a:tc>
                  <a:txBody>
                    <a:bodyPr/>
                    <a:lstStyle/>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Hypertensive, Anti-inflammatory, Chemo preventive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Antioxidant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Growth inhibitory effects on human breast adenocarcinoma cells</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Antifertility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Antioxidant activity, Anti-Cancer activity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r h="579107">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2. </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Bark</a:t>
                      </a:r>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Phenolic compounds</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Flavonoids, Saponins, Alkaloids</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Free-Radical Scavenging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Anti-inflammatory activity, Anti-Oxidant activity</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r h="3029175">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3. </a:t>
                      </a:r>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4. </a:t>
                      </a:r>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Fruits</a:t>
                      </a:r>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endParaRPr lang="en-US" sz="1100" b="1" dirty="0">
                        <a:solidFill>
                          <a:schemeClr val="accent3">
                            <a:lumMod val="50000"/>
                          </a:schemeClr>
                        </a:solidFill>
                        <a:effectLst/>
                        <a:latin typeface="Times New Roman" panose="02020603050405020304" pitchFamily="18" charset="0"/>
                        <a:cs typeface="Times New Roman" panose="02020603050405020304" pitchFamily="18" charset="0"/>
                      </a:endParaRPr>
                    </a:p>
                    <a:p>
                      <a:pPr algn="just"/>
                      <a:r>
                        <a:rPr lang="en-US" sz="1100" b="1" dirty="0">
                          <a:solidFill>
                            <a:schemeClr val="accent3">
                              <a:lumMod val="50000"/>
                            </a:schemeClr>
                          </a:solidFill>
                          <a:effectLst/>
                          <a:latin typeface="Times New Roman" panose="02020603050405020304" pitchFamily="18" charset="0"/>
                          <a:cs typeface="Times New Roman" panose="02020603050405020304" pitchFamily="18" charset="0"/>
                        </a:rPr>
                        <a:t>Seeds</a:t>
                      </a:r>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Saponins, Flavonoids</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lupa-20(29)-ene-3-O-alpha-L-rhamnopyranoside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Apigenin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Steroids, Tannins, and Glycosides</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α-Amyrin</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Hentricontanol, Hesperetin, Taxifolin3-5-dirhamnoside</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Betulin</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txBody>
                  <a:tcPr>
                    <a:solidFill>
                      <a:schemeClr val="accent6">
                        <a:lumMod val="40000"/>
                        <a:lumOff val="60000"/>
                      </a:schemeClr>
                    </a:solidFill>
                  </a:tcPr>
                </a:tc>
                <a:tc>
                  <a:txBody>
                    <a:bodyPr/>
                    <a:lstStyle/>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Anthelmintic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Natural gum and Mucilage</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Anti-Ulcer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Antibacterial and Antifungal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Anti-inflammatory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Anti-inflammatory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Anti-inflammatory activity</a:t>
                      </a:r>
                      <a:endParaRPr lang="en-IN" sz="11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endParaRPr lang="en-IN" sz="1100" b="1" dirty="0">
                        <a:solidFill>
                          <a:schemeClr val="accent3">
                            <a:lumMod val="50000"/>
                          </a:schemeClr>
                        </a:solidFill>
                        <a:effectLst/>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220" y="334543"/>
            <a:ext cx="7981025" cy="635801"/>
          </a:xfrm>
          <a:solidFill>
            <a:schemeClr val="bg2">
              <a:lumMod val="75000"/>
            </a:schemeClr>
          </a:solidFill>
          <a:ln>
            <a:solidFill>
              <a:schemeClr val="tx1"/>
            </a:solidFill>
          </a:ln>
          <a:effectLst>
            <a:glow rad="101600">
              <a:schemeClr val="accent5">
                <a:satMod val="175000"/>
                <a:alpha val="40000"/>
              </a:schemeClr>
            </a:glow>
          </a:effectLst>
        </p:spPr>
        <p:txBody>
          <a:bodyPr>
            <a:normAutofit/>
          </a:bodyPr>
          <a:lstStyle/>
          <a:p>
            <a:pPr algn="ctr"/>
            <a:r>
              <a:rPr lang="en-US" sz="2800" b="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Traditional Uses of </a:t>
            </a:r>
            <a:r>
              <a:rPr lang="en-US" sz="28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Cordia dichotoma G. Forst</a:t>
            </a:r>
            <a:endParaRPr lang="en-IN" sz="2800" b="1" i="1" dirty="0">
              <a:solidFill>
                <a:schemeClr val="accent3">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3618E7D-0196-4DD6-B42A-12E9AEF6D197}" type="slidenum">
              <a:rPr lang="en-IN" smtClean="0"/>
            </a:fld>
            <a:endParaRPr lang="en-IN"/>
          </a:p>
        </p:txBody>
      </p:sp>
      <p:graphicFrame>
        <p:nvGraphicFramePr>
          <p:cNvPr id="8" name="Table 8"/>
          <p:cNvGraphicFramePr>
            <a:graphicFrameLocks noGrp="1"/>
          </p:cNvGraphicFramePr>
          <p:nvPr>
            <p:ph idx="1"/>
          </p:nvPr>
        </p:nvGraphicFramePr>
        <p:xfrm>
          <a:off x="372862" y="1152907"/>
          <a:ext cx="11680698" cy="5599861"/>
        </p:xfrm>
        <a:graphic>
          <a:graphicData uri="http://schemas.openxmlformats.org/drawingml/2006/table">
            <a:tbl>
              <a:tblPr firstRow="1" bandRow="1">
                <a:effectLst>
                  <a:outerShdw blurRad="63500" sx="102000" sy="102000" algn="ctr" rotWithShape="0">
                    <a:prstClr val="black">
                      <a:alpha val="40000"/>
                    </a:prstClr>
                  </a:outerShdw>
                </a:effectLst>
                <a:tableStyleId>{7DF18680-E054-41AD-8BC1-D1AEF772440D}</a:tableStyleId>
              </a:tblPr>
              <a:tblGrid>
                <a:gridCol w="727969"/>
                <a:gridCol w="1100831"/>
                <a:gridCol w="9851898"/>
              </a:tblGrid>
              <a:tr h="324858">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S. No.</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Part of Cordia</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Culinary/Ethnomedicinal Uses</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r>
              <a:tr h="1500989">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1.</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Fruits</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lnSpc>
                          <a:spcPct val="150000"/>
                        </a:lnSpc>
                        <a:spcAft>
                          <a:spcPts val="800"/>
                        </a:spcAft>
                      </a:pPr>
                      <a:r>
                        <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Immature fruits are pickled for off-seasons, used as a vegetable</a:t>
                      </a:r>
                      <a:endPar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Fruits of Cordia are used for curing skin diseases, dropsy, dysentery, dyspepsia.</a:t>
                      </a:r>
                      <a:endPar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Fruits of Cordia eaten by tribals of Nandurbar district (Maharashtra) to treat Gonorrhoea</a:t>
                      </a:r>
                      <a:endPar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Fruits are utilized as Astringent, Expectorant, Demulcent and given in urinary infection in the Northwest Himalayas </a:t>
                      </a:r>
                      <a:endPar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Cordia Fruits are recommended to be eaten before meals for the treatment of male sexual weakness</a:t>
                      </a:r>
                      <a:endParaRPr lang="en-IN" sz="1000" b="1"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r>
              <a:tr h="541055">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2.</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Flowers</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Mixture of Cordia flowers and curd applied twice a day in order to protect the body against heavy sun heat waves</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Flowers of Cordia utilized as the fodder plant for honey bees due to its scented fragrance</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r h="1893691">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3.</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Leaves</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Decoction of cordia leaves used for the treatment of menstrual cramps, snakebite, headache</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Utilized as a cooling tea for the treatment of colds, flu, fever or detoxification</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Cordia leaves are utilized as the therapy of Jaundice in Dandakaranya area, Andhra Pradesh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Cordia leaves utilized in a birth control practices among tribal women of Meena community of Rajasthan</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In Myanmar, powdered wood of </a:t>
                      </a:r>
                      <a:r>
                        <a:rPr lang="en-IN" sz="1000" b="1" i="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Aquilaria Malaccensis</a:t>
                      </a:r>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(Agarwood) mixed with honey and rolled in Cordia leaves and smoked like cigarette to strength heart and stomach by local community in Pin Sein Pin, Southern Shan state</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txBody>
                  <a:tcPr>
                    <a:solidFill>
                      <a:schemeClr val="accent6">
                        <a:lumMod val="40000"/>
                        <a:lumOff val="60000"/>
                      </a:schemeClr>
                    </a:solidFill>
                  </a:tcPr>
                </a:tc>
              </a:tr>
              <a:tr h="1292519">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4.</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US" sz="1000" b="1" dirty="0">
                          <a:solidFill>
                            <a:schemeClr val="accent3">
                              <a:lumMod val="50000"/>
                            </a:schemeClr>
                          </a:solidFill>
                          <a:latin typeface="Times New Roman" panose="02020603050405020304" pitchFamily="18" charset="0"/>
                          <a:cs typeface="Times New Roman" panose="02020603050405020304" pitchFamily="18" charset="0"/>
                        </a:rPr>
                        <a:t>Bark</a:t>
                      </a:r>
                      <a:endParaRPr lang="en-IN" sz="1000" b="1" dirty="0">
                        <a:solidFill>
                          <a:schemeClr val="accent3">
                            <a:lumMod val="50000"/>
                          </a:schemeClr>
                        </a:solidFill>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Mishing tribe of Assam use Cordia (Buwal) bark for treatment of Stomach problem, Gastritis</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The bark juice mixed with Coconut milk relieves severe colic and also for Dysentery when mixed with pomegranate rind</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Bark is moistened and applied over the boils and tumors for fast healing, infusion of it is used for gargle.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Bark decoction is taken to treat urine infection</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p>
                      <a:pPr algn="just"/>
                      <a:r>
                        <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rPr>
                        <a:t> </a:t>
                      </a:r>
                      <a:endParaRPr lang="en-IN" sz="1000" b="1" kern="1200" dirty="0">
                        <a:solidFill>
                          <a:schemeClr val="accent3">
                            <a:lumMod val="50000"/>
                          </a:schemeClr>
                        </a:solidFill>
                        <a:effectLst/>
                        <a:latin typeface="Times New Roman" panose="02020603050405020304" pitchFamily="18" charset="0"/>
                        <a:ea typeface="+mn-ea"/>
                        <a:cs typeface="Times New Roman" panose="02020603050405020304" pitchFamily="18" charset="0"/>
                      </a:endParaRPr>
                    </a:p>
                  </a:txBody>
                  <a:tcPr>
                    <a:solidFill>
                      <a:schemeClr val="accent6">
                        <a:lumMod val="40000"/>
                        <a:lumOff val="60000"/>
                      </a:schemeClr>
                    </a:solidFill>
                  </a:tcPr>
                </a:tc>
              </a:tr>
            </a:tbl>
          </a:graphicData>
        </a:graphic>
      </p:graphicFrame>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15716</Words>
  <Application>WPS Presentation</Application>
  <PresentationFormat>Widescreen</PresentationFormat>
  <Paragraphs>329</Paragraphs>
  <Slides>16</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16</vt:i4>
      </vt:variant>
    </vt:vector>
  </HeadingPairs>
  <TitlesOfParts>
    <vt:vector size="31" baseType="lpstr">
      <vt:lpstr>Arial</vt:lpstr>
      <vt:lpstr>SimSun</vt:lpstr>
      <vt:lpstr>Wingdings</vt:lpstr>
      <vt:lpstr>Wingdings 3</vt:lpstr>
      <vt:lpstr>Arial</vt:lpstr>
      <vt:lpstr>Times New Roman</vt:lpstr>
      <vt:lpstr>Segoe UI Black</vt:lpstr>
      <vt:lpstr>Calibri</vt:lpstr>
      <vt:lpstr>Bodoni MT Black</vt:lpstr>
      <vt:lpstr>Segoe Print</vt:lpstr>
      <vt:lpstr>Century Gothic</vt:lpstr>
      <vt:lpstr>Microsoft YaHei</vt:lpstr>
      <vt:lpstr>Arial Unicode MS</vt:lpstr>
      <vt:lpstr>Wingdings</vt:lpstr>
      <vt:lpstr>Wisp</vt:lpstr>
      <vt:lpstr>                             The 2nd International Electronic Conference on Foods – “Future Foods and Food Technologies for a Sustainable World” 15-30 Oct 2021 </vt:lpstr>
      <vt:lpstr>Presentation Title…</vt:lpstr>
      <vt:lpstr>Abstract</vt:lpstr>
      <vt:lpstr>Cordia Dichotoma G. Forst</vt:lpstr>
      <vt:lpstr>Introduction to Cordia dichotoma G. Forst</vt:lpstr>
      <vt:lpstr>Introduction to Cordia dichotoma G. Forst</vt:lpstr>
      <vt:lpstr>Phytochemistry of Cordia dichotoma G. Forst</vt:lpstr>
      <vt:lpstr>Cordia dichotoma G. Forst- Phytochemicals and their Pharmacological activities</vt:lpstr>
      <vt:lpstr>Traditional Uses of Cordia dichotoma G. Forst</vt:lpstr>
      <vt:lpstr>PowerPoint 演示文稿</vt:lpstr>
      <vt:lpstr>Cordia dichotoma G. Forst- An Underutilized Crop</vt:lpstr>
      <vt:lpstr>Functional Potential of Gum Cordia</vt:lpstr>
      <vt:lpstr>Cordia dichotoma G. Forst as Future Food- A way towards Food Security and Food Sustainability</vt:lpstr>
      <vt:lpstr>Conclusion </vt:lpstr>
      <vt:lpstr>References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ashmita singh</dc:creator>
  <cp:lastModifiedBy>SQUAD GAMING</cp:lastModifiedBy>
  <cp:revision>106</cp:revision>
  <dcterms:created xsi:type="dcterms:W3CDTF">2021-09-07T11:52:00Z</dcterms:created>
  <dcterms:modified xsi:type="dcterms:W3CDTF">2021-09-15T13:03:54Z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2F15E12311594C44B08F72C5A08A2627</vt:lpwstr>
  </property>
  <property fmtid="{D5CDD505-2E9C-101B-9397-08002B2CF9AE}" pid="3" name="KSOProductBuildVer">
    <vt:lpwstr>1033-11.2.0.10296</vt:lpwstr>
  </property>
</Properties>
</file>