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Lst>
  <p:sldSz cy="5143500" cx="9144000"/>
  <p:notesSz cx="6858000" cy="9144000"/>
  <p:embeddedFontLst>
    <p:embeddedFont>
      <p:font typeface="Ubuntu"/>
      <p:regular r:id="rId20"/>
      <p:bold r:id="rId21"/>
      <p:italic r:id="rId22"/>
      <p:boldItalic r:id="rId23"/>
    </p:embeddedFont>
    <p:embeddedFont>
      <p:font typeface="Comfortaa"/>
      <p:regular r:id="rId24"/>
      <p:bold r:id="rId2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Ubuntu-regular.fntdata"/><Relationship Id="rId22" Type="http://schemas.openxmlformats.org/officeDocument/2006/relationships/font" Target="fonts/Ubuntu-italic.fntdata"/><Relationship Id="rId21" Type="http://schemas.openxmlformats.org/officeDocument/2006/relationships/font" Target="fonts/Ubuntu-bold.fntdata"/><Relationship Id="rId24" Type="http://schemas.openxmlformats.org/officeDocument/2006/relationships/font" Target="fonts/Comfortaa-regular.fntdata"/><Relationship Id="rId23" Type="http://schemas.openxmlformats.org/officeDocument/2006/relationships/font" Target="fonts/Ubuntu-bold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5" Type="http://schemas.openxmlformats.org/officeDocument/2006/relationships/font" Target="fonts/Comfortaa-bold.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e9e43b635a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e9e43b635a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e9e43b635a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e9e43b635a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eeff333d06_0_1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eeff333d06_0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e8dc4fc04f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5" name="Google Shape;205;ge8dc4fc04f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87346b89f3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87346b89f3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 name="Shape 60"/>
        <p:cNvGrpSpPr/>
        <p:nvPr/>
      </p:nvGrpSpPr>
      <p:grpSpPr>
        <a:xfrm>
          <a:off x="0" y="0"/>
          <a:ext cx="0" cy="0"/>
          <a:chOff x="0" y="0"/>
          <a:chExt cx="0" cy="0"/>
        </a:xfrm>
      </p:grpSpPr>
      <p:sp>
        <p:nvSpPr>
          <p:cNvPr id="61" name="Google Shape;61;g782ea3b73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 name="Google Shape;62;g782ea3b73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g87346b89f3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 name="Google Shape;73;g87346b89f3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geea78773cb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 name="Google Shape;85;geea78773cb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e8cce03f47_0_1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e8cce03f47_0_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e8cce03f47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e8cce03f47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eeff333d06_0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eeff333d06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e9a621d710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e9a621d710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eeff333d06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eeff333d06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2"/>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jpg"/><Relationship Id="rId4" Type="http://schemas.openxmlformats.org/officeDocument/2006/relationships/image" Target="../media/image3.png"/><Relationship Id="rId5"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8.png"/><Relationship Id="rId4" Type="http://schemas.openxmlformats.org/officeDocument/2006/relationships/image" Target="../media/image26.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7.png"/><Relationship Id="rId4" Type="http://schemas.openxmlformats.org/officeDocument/2006/relationships/image" Target="../media/image29.png"/><Relationship Id="rId5" Type="http://schemas.openxmlformats.org/officeDocument/2006/relationships/image" Target="../media/image32.png"/><Relationship Id="rId6" Type="http://schemas.openxmlformats.org/officeDocument/2006/relationships/image" Target="../media/image3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30.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hyperlink" Target="mailto:oliveirajarina@gmail.com" TargetMode="External"/><Relationship Id="rId4" Type="http://schemas.openxmlformats.org/officeDocument/2006/relationships/image" Target="../media/image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7.jpg"/><Relationship Id="rId4" Type="http://schemas.openxmlformats.org/officeDocument/2006/relationships/image" Target="../media/image6.jpg"/><Relationship Id="rId5" Type="http://schemas.openxmlformats.org/officeDocument/2006/relationships/image" Target="../media/image10.jpg"/><Relationship Id="rId6" Type="http://schemas.openxmlformats.org/officeDocument/2006/relationships/image" Target="../media/image8.jpg"/><Relationship Id="rId7" Type="http://schemas.openxmlformats.org/officeDocument/2006/relationships/image" Target="../media/image4.jpg"/><Relationship Id="rId8" Type="http://schemas.openxmlformats.org/officeDocument/2006/relationships/image" Target="../media/image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jpg"/><Relationship Id="rId4" Type="http://schemas.openxmlformats.org/officeDocument/2006/relationships/image" Target="../media/image1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7.png"/><Relationship Id="rId4" Type="http://schemas.openxmlformats.org/officeDocument/2006/relationships/image" Target="../media/image19.png"/><Relationship Id="rId5" Type="http://schemas.openxmlformats.org/officeDocument/2006/relationships/image" Target="../media/image14.png"/><Relationship Id="rId6" Type="http://schemas.openxmlformats.org/officeDocument/2006/relationships/image" Target="../media/image2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3.jpg"/><Relationship Id="rId4" Type="http://schemas.openxmlformats.org/officeDocument/2006/relationships/image" Target="../media/image15.jpg"/><Relationship Id="rId5" Type="http://schemas.openxmlformats.org/officeDocument/2006/relationships/image" Target="../media/image23.jpg"/><Relationship Id="rId6" Type="http://schemas.openxmlformats.org/officeDocument/2006/relationships/image" Target="../media/image18.jpg"/><Relationship Id="rId7" Type="http://schemas.openxmlformats.org/officeDocument/2006/relationships/image" Target="../media/image20.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4.png"/><Relationship Id="rId4" Type="http://schemas.openxmlformats.org/officeDocument/2006/relationships/image" Target="../media/image22.jpg"/><Relationship Id="rId5" Type="http://schemas.openxmlformats.org/officeDocument/2006/relationships/image" Target="../media/image25.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pic>
        <p:nvPicPr>
          <p:cNvPr id="54" name="Google Shape;54;p13"/>
          <p:cNvPicPr preferRelativeResize="0"/>
          <p:nvPr/>
        </p:nvPicPr>
        <p:blipFill rotWithShape="1">
          <a:blip r:embed="rId3">
            <a:alphaModFix/>
          </a:blip>
          <a:srcRect b="30333" l="0" r="0" t="0"/>
          <a:stretch/>
        </p:blipFill>
        <p:spPr>
          <a:xfrm>
            <a:off x="378300" y="303075"/>
            <a:ext cx="8387400" cy="2375399"/>
          </a:xfrm>
          <a:prstGeom prst="rect">
            <a:avLst/>
          </a:prstGeom>
          <a:noFill/>
          <a:ln>
            <a:noFill/>
          </a:ln>
          <a:effectLst>
            <a:outerShdw blurRad="114300" rotWithShape="0" algn="bl" dir="5400000" dist="19050">
              <a:srgbClr val="000000">
                <a:alpha val="97000"/>
              </a:srgbClr>
            </a:outerShdw>
          </a:effectLst>
        </p:spPr>
      </p:pic>
      <p:sp>
        <p:nvSpPr>
          <p:cNvPr id="55" name="Google Shape;55;p13"/>
          <p:cNvSpPr txBox="1"/>
          <p:nvPr>
            <p:ph type="ctrTitle"/>
          </p:nvPr>
        </p:nvSpPr>
        <p:spPr>
          <a:xfrm>
            <a:off x="311708" y="1986450"/>
            <a:ext cx="8520600" cy="2052600"/>
          </a:xfrm>
          <a:prstGeom prst="rect">
            <a:avLst/>
          </a:prstGeom>
        </p:spPr>
        <p:txBody>
          <a:bodyPr anchorCtr="0" anchor="b" bIns="91425" lIns="91425" spcFirstLastPara="1" rIns="91425" wrap="square" tIns="91425">
            <a:noAutofit/>
          </a:bodyPr>
          <a:lstStyle/>
          <a:p>
            <a:pPr indent="0" lvl="0" marL="0" rtl="0" algn="ctr">
              <a:lnSpc>
                <a:spcPct val="150000"/>
              </a:lnSpc>
              <a:spcBef>
                <a:spcPts val="0"/>
              </a:spcBef>
              <a:spcAft>
                <a:spcPts val="0"/>
              </a:spcAft>
              <a:buNone/>
            </a:pPr>
            <a:r>
              <a:rPr b="1" lang="en" sz="2000">
                <a:solidFill>
                  <a:srgbClr val="434343"/>
                </a:solidFill>
                <a:latin typeface="Ubuntu"/>
                <a:ea typeface="Ubuntu"/>
                <a:cs typeface="Ubuntu"/>
                <a:sym typeface="Ubuntu"/>
              </a:rPr>
              <a:t>The Impact of Covid-19 Hygienic Measures </a:t>
            </a:r>
            <a:endParaRPr b="1" sz="2000">
              <a:solidFill>
                <a:srgbClr val="434343"/>
              </a:solidFill>
              <a:latin typeface="Ubuntu"/>
              <a:ea typeface="Ubuntu"/>
              <a:cs typeface="Ubuntu"/>
              <a:sym typeface="Ubuntu"/>
            </a:endParaRPr>
          </a:p>
          <a:p>
            <a:pPr indent="0" lvl="0" marL="0" rtl="0" algn="ctr">
              <a:lnSpc>
                <a:spcPct val="150000"/>
              </a:lnSpc>
              <a:spcBef>
                <a:spcPts val="0"/>
              </a:spcBef>
              <a:spcAft>
                <a:spcPts val="0"/>
              </a:spcAft>
              <a:buClr>
                <a:schemeClr val="dk1"/>
              </a:buClr>
              <a:buSzPts val="1100"/>
              <a:buFont typeface="Arial"/>
              <a:buNone/>
            </a:pPr>
            <a:r>
              <a:rPr b="1" lang="en" sz="2000">
                <a:solidFill>
                  <a:srgbClr val="434343"/>
                </a:solidFill>
                <a:latin typeface="Ubuntu"/>
                <a:ea typeface="Ubuntu"/>
                <a:cs typeface="Ubuntu"/>
                <a:sym typeface="Ubuntu"/>
              </a:rPr>
              <a:t>on Food Choice and Eating Behavior </a:t>
            </a:r>
            <a:endParaRPr sz="2000">
              <a:solidFill>
                <a:srgbClr val="434343"/>
              </a:solidFill>
              <a:latin typeface="Ubuntu"/>
              <a:ea typeface="Ubuntu"/>
              <a:cs typeface="Ubuntu"/>
              <a:sym typeface="Ubuntu"/>
            </a:endParaRPr>
          </a:p>
        </p:txBody>
      </p:sp>
      <p:sp>
        <p:nvSpPr>
          <p:cNvPr id="56" name="Google Shape;56;p13"/>
          <p:cNvSpPr txBox="1"/>
          <p:nvPr/>
        </p:nvSpPr>
        <p:spPr>
          <a:xfrm>
            <a:off x="756600" y="3928875"/>
            <a:ext cx="7630800" cy="495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300">
                <a:solidFill>
                  <a:srgbClr val="434343"/>
                </a:solidFill>
                <a:latin typeface="Ubuntu"/>
                <a:ea typeface="Ubuntu"/>
                <a:cs typeface="Ubuntu"/>
                <a:sym typeface="Ubuntu"/>
              </a:rPr>
              <a:t> </a:t>
            </a:r>
            <a:r>
              <a:rPr lang="en" sz="1300">
                <a:solidFill>
                  <a:srgbClr val="434343"/>
                </a:solidFill>
                <a:latin typeface="Ubuntu"/>
                <a:ea typeface="Ubuntu"/>
                <a:cs typeface="Ubuntu"/>
                <a:sym typeface="Ubuntu"/>
              </a:rPr>
              <a:t>Jarina G. Oliveira¹, Ph.D Adriana Sampaio¹, Ph.D Olivia M. Lapenta¹ </a:t>
            </a:r>
            <a:endParaRPr sz="1300">
              <a:solidFill>
                <a:srgbClr val="434343"/>
              </a:solidFill>
              <a:latin typeface="Ubuntu"/>
              <a:ea typeface="Ubuntu"/>
              <a:cs typeface="Ubuntu"/>
              <a:sym typeface="Ubuntu"/>
            </a:endParaRPr>
          </a:p>
          <a:p>
            <a:pPr indent="0" lvl="0" marL="0" rtl="0" algn="ctr">
              <a:spcBef>
                <a:spcPts val="0"/>
              </a:spcBef>
              <a:spcAft>
                <a:spcPts val="0"/>
              </a:spcAft>
              <a:buNone/>
            </a:pPr>
            <a:br>
              <a:rPr lang="en" sz="1300">
                <a:solidFill>
                  <a:srgbClr val="434343"/>
                </a:solidFill>
                <a:latin typeface="Ubuntu"/>
                <a:ea typeface="Ubuntu"/>
                <a:cs typeface="Ubuntu"/>
                <a:sym typeface="Ubuntu"/>
              </a:rPr>
            </a:br>
            <a:r>
              <a:rPr b="1" lang="en" sz="1000">
                <a:solidFill>
                  <a:srgbClr val="434343"/>
                </a:solidFill>
                <a:latin typeface="Ubuntu"/>
                <a:ea typeface="Ubuntu"/>
                <a:cs typeface="Ubuntu"/>
                <a:sym typeface="Ubuntu"/>
              </a:rPr>
              <a:t> ¹</a:t>
            </a:r>
            <a:r>
              <a:rPr lang="en" sz="1000">
                <a:solidFill>
                  <a:srgbClr val="434343"/>
                </a:solidFill>
                <a:latin typeface="Ubuntu"/>
                <a:ea typeface="Ubuntu"/>
                <a:cs typeface="Ubuntu"/>
                <a:sym typeface="Ubuntu"/>
              </a:rPr>
              <a:t>Psychological Neuroscience Lab, CIPsi, School of Psychology, University of Minho, Campus de Gualtar, Braga,</a:t>
            </a:r>
            <a:r>
              <a:rPr lang="en" sz="1000">
                <a:solidFill>
                  <a:srgbClr val="434343"/>
                </a:solidFill>
                <a:latin typeface="Times New Roman"/>
                <a:ea typeface="Times New Roman"/>
                <a:cs typeface="Times New Roman"/>
                <a:sym typeface="Times New Roman"/>
              </a:rPr>
              <a:t> </a:t>
            </a:r>
            <a:r>
              <a:rPr lang="en" sz="1000">
                <a:solidFill>
                  <a:srgbClr val="434343"/>
                </a:solidFill>
                <a:latin typeface="Ubuntu"/>
                <a:ea typeface="Ubuntu"/>
                <a:cs typeface="Ubuntu"/>
                <a:sym typeface="Ubuntu"/>
              </a:rPr>
              <a:t>Portugal.</a:t>
            </a:r>
            <a:r>
              <a:rPr lang="en" sz="1000">
                <a:solidFill>
                  <a:srgbClr val="434343"/>
                </a:solidFill>
                <a:latin typeface="Ubuntu"/>
                <a:ea typeface="Ubuntu"/>
                <a:cs typeface="Ubuntu"/>
                <a:sym typeface="Ubuntu"/>
              </a:rPr>
              <a:t>    </a:t>
            </a:r>
            <a:r>
              <a:rPr lang="en" sz="1300">
                <a:solidFill>
                  <a:srgbClr val="434343"/>
                </a:solidFill>
                <a:latin typeface="Comfortaa"/>
                <a:ea typeface="Comfortaa"/>
                <a:cs typeface="Comfortaa"/>
                <a:sym typeface="Comfortaa"/>
              </a:rPr>
              <a:t>                                                      </a:t>
            </a:r>
            <a:endParaRPr sz="1300">
              <a:solidFill>
                <a:srgbClr val="434343"/>
              </a:solidFill>
              <a:latin typeface="Comfortaa"/>
              <a:ea typeface="Comfortaa"/>
              <a:cs typeface="Comfortaa"/>
              <a:sym typeface="Comfortaa"/>
            </a:endParaRPr>
          </a:p>
          <a:p>
            <a:pPr indent="0" lvl="0" marL="0" rtl="0" algn="l">
              <a:spcBef>
                <a:spcPts val="0"/>
              </a:spcBef>
              <a:spcAft>
                <a:spcPts val="0"/>
              </a:spcAft>
              <a:buNone/>
            </a:pPr>
            <a:r>
              <a:t/>
            </a:r>
            <a:endParaRPr sz="1300">
              <a:solidFill>
                <a:srgbClr val="434343"/>
              </a:solidFill>
              <a:latin typeface="Ubuntu"/>
              <a:ea typeface="Ubuntu"/>
              <a:cs typeface="Ubuntu"/>
              <a:sym typeface="Ubuntu"/>
            </a:endParaRPr>
          </a:p>
          <a:p>
            <a:pPr indent="0" lvl="0" marL="0" rtl="0" algn="l">
              <a:spcBef>
                <a:spcPts val="0"/>
              </a:spcBef>
              <a:spcAft>
                <a:spcPts val="0"/>
              </a:spcAft>
              <a:buNone/>
            </a:pPr>
            <a:r>
              <a:t/>
            </a:r>
            <a:endParaRPr sz="1300">
              <a:solidFill>
                <a:srgbClr val="434343"/>
              </a:solidFill>
              <a:latin typeface="Comfortaa"/>
              <a:ea typeface="Comfortaa"/>
              <a:cs typeface="Comfortaa"/>
              <a:sym typeface="Comfortaa"/>
            </a:endParaRPr>
          </a:p>
        </p:txBody>
      </p:sp>
      <p:sp>
        <p:nvSpPr>
          <p:cNvPr id="57" name="Google Shape;57;p13"/>
          <p:cNvSpPr/>
          <p:nvPr/>
        </p:nvSpPr>
        <p:spPr>
          <a:xfrm>
            <a:off x="3129300" y="1657750"/>
            <a:ext cx="3069000" cy="848700"/>
          </a:xfrm>
          <a:prstGeom prst="rect">
            <a:avLst/>
          </a:prstGeom>
          <a:solidFill>
            <a:schemeClr val="lt1"/>
          </a:soli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8" name="Google Shape;58;p13"/>
          <p:cNvPicPr preferRelativeResize="0"/>
          <p:nvPr/>
        </p:nvPicPr>
        <p:blipFill>
          <a:blip r:embed="rId4">
            <a:alphaModFix/>
          </a:blip>
          <a:stretch>
            <a:fillRect/>
          </a:stretch>
        </p:blipFill>
        <p:spPr>
          <a:xfrm>
            <a:off x="3682725" y="1748725"/>
            <a:ext cx="981075" cy="666750"/>
          </a:xfrm>
          <a:prstGeom prst="rect">
            <a:avLst/>
          </a:prstGeom>
          <a:noFill/>
          <a:ln>
            <a:noFill/>
          </a:ln>
        </p:spPr>
      </p:pic>
      <p:pic>
        <p:nvPicPr>
          <p:cNvPr id="59" name="Google Shape;59;p13"/>
          <p:cNvPicPr preferRelativeResize="0"/>
          <p:nvPr/>
        </p:nvPicPr>
        <p:blipFill>
          <a:blip r:embed="rId5">
            <a:alphaModFix/>
          </a:blip>
          <a:stretch>
            <a:fillRect/>
          </a:stretch>
        </p:blipFill>
        <p:spPr>
          <a:xfrm>
            <a:off x="4833525" y="1748725"/>
            <a:ext cx="741463" cy="666749"/>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22"/>
          <p:cNvSpPr txBox="1"/>
          <p:nvPr>
            <p:ph idx="1" type="body"/>
          </p:nvPr>
        </p:nvSpPr>
        <p:spPr>
          <a:xfrm>
            <a:off x="336000" y="1032050"/>
            <a:ext cx="8472000" cy="3734100"/>
          </a:xfrm>
          <a:prstGeom prst="rect">
            <a:avLst/>
          </a:prstGeom>
        </p:spPr>
        <p:txBody>
          <a:bodyPr anchorCtr="0" anchor="t" bIns="91425" lIns="91425" spcFirstLastPara="1" rIns="91425" wrap="square" tIns="91425">
            <a:noAutofit/>
          </a:bodyPr>
          <a:lstStyle/>
          <a:p>
            <a:pPr indent="457200" lvl="0" marL="0" rtl="0" algn="ctr">
              <a:lnSpc>
                <a:spcPct val="150000"/>
              </a:lnSpc>
              <a:spcBef>
                <a:spcPts val="0"/>
              </a:spcBef>
              <a:spcAft>
                <a:spcPts val="0"/>
              </a:spcAft>
              <a:buNone/>
            </a:pPr>
            <a:r>
              <a:rPr b="1" lang="en" sz="1200">
                <a:latin typeface="Ubuntu"/>
                <a:ea typeface="Ubuntu"/>
                <a:cs typeface="Ubuntu"/>
                <a:sym typeface="Ubuntu"/>
              </a:rPr>
              <a:t>S</a:t>
            </a:r>
            <a:r>
              <a:rPr b="1" lang="en" sz="1200">
                <a:latin typeface="Ubuntu"/>
                <a:ea typeface="Ubuntu"/>
                <a:cs typeface="Ubuntu"/>
                <a:sym typeface="Ubuntu"/>
              </a:rPr>
              <a:t>ignificant increased in ratings </a:t>
            </a:r>
            <a:r>
              <a:rPr b="1" lang="en" sz="1200">
                <a:latin typeface="Ubuntu"/>
                <a:ea typeface="Ubuntu"/>
                <a:cs typeface="Ubuntu"/>
                <a:sym typeface="Ubuntu"/>
              </a:rPr>
              <a:t> in final desire to eat</a:t>
            </a:r>
            <a:r>
              <a:rPr lang="en" sz="1200">
                <a:latin typeface="Ubuntu"/>
                <a:ea typeface="Ubuntu"/>
                <a:cs typeface="Ubuntu"/>
                <a:sym typeface="Ubuntu"/>
              </a:rPr>
              <a:t> </a:t>
            </a:r>
            <a:r>
              <a:rPr b="1" lang="en" sz="1200">
                <a:latin typeface="Ubuntu"/>
                <a:ea typeface="Ubuntu"/>
                <a:cs typeface="Ubuntu"/>
                <a:sym typeface="Ubuntu"/>
              </a:rPr>
              <a:t>in both conditions</a:t>
            </a:r>
            <a:r>
              <a:rPr lang="en" sz="1200">
                <a:latin typeface="Ubuntu"/>
                <a:ea typeface="Ubuntu"/>
                <a:cs typeface="Ubuntu"/>
                <a:sym typeface="Ubuntu"/>
              </a:rPr>
              <a:t>.  </a:t>
            </a:r>
            <a:br>
              <a:rPr lang="en" sz="1200">
                <a:latin typeface="Ubuntu"/>
                <a:ea typeface="Ubuntu"/>
                <a:cs typeface="Ubuntu"/>
                <a:sym typeface="Ubuntu"/>
              </a:rPr>
            </a:br>
            <a:endParaRPr b="1" sz="1200">
              <a:latin typeface="Ubuntu"/>
              <a:ea typeface="Ubuntu"/>
              <a:cs typeface="Ubuntu"/>
              <a:sym typeface="Ubuntu"/>
            </a:endParaRPr>
          </a:p>
          <a:p>
            <a:pPr indent="457200" lvl="0" marL="0" rtl="0" algn="ctr">
              <a:lnSpc>
                <a:spcPct val="150000"/>
              </a:lnSpc>
              <a:spcBef>
                <a:spcPts val="0"/>
              </a:spcBef>
              <a:spcAft>
                <a:spcPts val="0"/>
              </a:spcAft>
              <a:buNone/>
            </a:pPr>
            <a:r>
              <a:t/>
            </a:r>
            <a:endParaRPr sz="1200">
              <a:solidFill>
                <a:srgbClr val="434343"/>
              </a:solidFill>
              <a:latin typeface="Ubuntu"/>
              <a:ea typeface="Ubuntu"/>
              <a:cs typeface="Ubuntu"/>
              <a:sym typeface="Ubuntu"/>
            </a:endParaRPr>
          </a:p>
          <a:p>
            <a:pPr indent="457200" lvl="0" marL="0" rtl="0" algn="ctr">
              <a:lnSpc>
                <a:spcPct val="150000"/>
              </a:lnSpc>
              <a:spcBef>
                <a:spcPts val="0"/>
              </a:spcBef>
              <a:spcAft>
                <a:spcPts val="0"/>
              </a:spcAft>
              <a:buNone/>
            </a:pPr>
            <a:r>
              <a:t/>
            </a:r>
            <a:endParaRPr sz="1200">
              <a:solidFill>
                <a:srgbClr val="434343"/>
              </a:solidFill>
              <a:latin typeface="Ubuntu"/>
              <a:ea typeface="Ubuntu"/>
              <a:cs typeface="Ubuntu"/>
              <a:sym typeface="Ubuntu"/>
            </a:endParaRPr>
          </a:p>
          <a:p>
            <a:pPr indent="457200" lvl="0" marL="0" rtl="0" algn="ctr">
              <a:lnSpc>
                <a:spcPct val="150000"/>
              </a:lnSpc>
              <a:spcBef>
                <a:spcPts val="0"/>
              </a:spcBef>
              <a:spcAft>
                <a:spcPts val="0"/>
              </a:spcAft>
              <a:buNone/>
            </a:pPr>
            <a:r>
              <a:t/>
            </a:r>
            <a:endParaRPr sz="1200">
              <a:latin typeface="Ubuntu"/>
              <a:ea typeface="Ubuntu"/>
              <a:cs typeface="Ubuntu"/>
              <a:sym typeface="Ubuntu"/>
            </a:endParaRPr>
          </a:p>
          <a:p>
            <a:pPr indent="0" lvl="0" marL="914400" rtl="0" algn="ctr">
              <a:lnSpc>
                <a:spcPct val="150000"/>
              </a:lnSpc>
              <a:spcBef>
                <a:spcPts val="0"/>
              </a:spcBef>
              <a:spcAft>
                <a:spcPts val="0"/>
              </a:spcAft>
              <a:buNone/>
            </a:pPr>
            <a:r>
              <a:t/>
            </a:r>
            <a:endParaRPr b="1" sz="1200">
              <a:latin typeface="Ubuntu"/>
              <a:ea typeface="Ubuntu"/>
              <a:cs typeface="Ubuntu"/>
              <a:sym typeface="Ubuntu"/>
            </a:endParaRPr>
          </a:p>
          <a:p>
            <a:pPr indent="457200" lvl="0" marL="0" rtl="0" algn="ctr">
              <a:lnSpc>
                <a:spcPct val="150000"/>
              </a:lnSpc>
              <a:spcBef>
                <a:spcPts val="0"/>
              </a:spcBef>
              <a:spcAft>
                <a:spcPts val="0"/>
              </a:spcAft>
              <a:buNone/>
            </a:pPr>
            <a:r>
              <a:t/>
            </a:r>
            <a:endParaRPr sz="1200">
              <a:latin typeface="Ubuntu"/>
              <a:ea typeface="Ubuntu"/>
              <a:cs typeface="Ubuntu"/>
              <a:sym typeface="Ubuntu"/>
            </a:endParaRPr>
          </a:p>
          <a:p>
            <a:pPr indent="457200" lvl="0" marL="0" rtl="0" algn="ctr">
              <a:lnSpc>
                <a:spcPct val="150000"/>
              </a:lnSpc>
              <a:spcBef>
                <a:spcPts val="0"/>
              </a:spcBef>
              <a:spcAft>
                <a:spcPts val="0"/>
              </a:spcAft>
              <a:buNone/>
            </a:pPr>
            <a:r>
              <a:rPr lang="en" sz="1200">
                <a:latin typeface="Ubuntu"/>
                <a:ea typeface="Ubuntu"/>
                <a:cs typeface="Ubuntu"/>
                <a:sym typeface="Ubuntu"/>
              </a:rPr>
              <a:t> </a:t>
            </a:r>
            <a:endParaRPr sz="1200">
              <a:latin typeface="Ubuntu"/>
              <a:ea typeface="Ubuntu"/>
              <a:cs typeface="Ubuntu"/>
              <a:sym typeface="Ubuntu"/>
            </a:endParaRPr>
          </a:p>
          <a:p>
            <a:pPr indent="457200" lvl="0" marL="0" rtl="0" algn="ctr">
              <a:spcBef>
                <a:spcPts val="0"/>
              </a:spcBef>
              <a:spcAft>
                <a:spcPts val="0"/>
              </a:spcAft>
              <a:buNone/>
            </a:pPr>
            <a:r>
              <a:t/>
            </a:r>
            <a:endParaRPr sz="1300">
              <a:solidFill>
                <a:srgbClr val="666666"/>
              </a:solidFill>
              <a:latin typeface="Times New Roman"/>
              <a:ea typeface="Times New Roman"/>
              <a:cs typeface="Times New Roman"/>
              <a:sym typeface="Times New Roman"/>
            </a:endParaRPr>
          </a:p>
          <a:p>
            <a:pPr indent="457200" lvl="0" marL="0" rtl="0" algn="ctr">
              <a:spcBef>
                <a:spcPts val="1600"/>
              </a:spcBef>
              <a:spcAft>
                <a:spcPts val="0"/>
              </a:spcAft>
              <a:buNone/>
            </a:pPr>
            <a:r>
              <a:t/>
            </a:r>
            <a:endParaRPr sz="1300">
              <a:solidFill>
                <a:srgbClr val="666666"/>
              </a:solidFill>
              <a:latin typeface="Times New Roman"/>
              <a:ea typeface="Times New Roman"/>
              <a:cs typeface="Times New Roman"/>
              <a:sym typeface="Times New Roman"/>
            </a:endParaRPr>
          </a:p>
          <a:p>
            <a:pPr indent="457200" lvl="0" marL="0" rtl="0" algn="ctr">
              <a:spcBef>
                <a:spcPts val="1600"/>
              </a:spcBef>
              <a:spcAft>
                <a:spcPts val="0"/>
              </a:spcAft>
              <a:buNone/>
            </a:pPr>
            <a:r>
              <a:t/>
            </a:r>
            <a:endParaRPr sz="1300">
              <a:solidFill>
                <a:srgbClr val="666666"/>
              </a:solidFill>
              <a:latin typeface="Times New Roman"/>
              <a:ea typeface="Times New Roman"/>
              <a:cs typeface="Times New Roman"/>
              <a:sym typeface="Times New Roman"/>
            </a:endParaRPr>
          </a:p>
          <a:p>
            <a:pPr indent="0" lvl="0" marL="0" rtl="0" algn="ctr">
              <a:spcBef>
                <a:spcPts val="1600"/>
              </a:spcBef>
              <a:spcAft>
                <a:spcPts val="0"/>
              </a:spcAft>
              <a:buNone/>
            </a:pPr>
            <a:r>
              <a:t/>
            </a:r>
            <a:endParaRPr sz="1000">
              <a:solidFill>
                <a:srgbClr val="434343"/>
              </a:solidFill>
              <a:latin typeface="Times New Roman"/>
              <a:ea typeface="Times New Roman"/>
              <a:cs typeface="Times New Roman"/>
              <a:sym typeface="Times New Roman"/>
            </a:endParaRPr>
          </a:p>
          <a:p>
            <a:pPr indent="0" lvl="0" marL="457200" rtl="0" algn="ctr">
              <a:spcBef>
                <a:spcPts val="1600"/>
              </a:spcBef>
              <a:spcAft>
                <a:spcPts val="1600"/>
              </a:spcAft>
              <a:buNone/>
            </a:pPr>
            <a:r>
              <a:t/>
            </a:r>
            <a:endParaRPr sz="1000">
              <a:solidFill>
                <a:srgbClr val="666666"/>
              </a:solidFill>
              <a:latin typeface="Times New Roman"/>
              <a:ea typeface="Times New Roman"/>
              <a:cs typeface="Times New Roman"/>
              <a:sym typeface="Times New Roman"/>
            </a:endParaRPr>
          </a:p>
        </p:txBody>
      </p:sp>
      <p:sp>
        <p:nvSpPr>
          <p:cNvPr id="178" name="Google Shape;178;p22"/>
          <p:cNvSpPr txBox="1"/>
          <p:nvPr>
            <p:ph type="title"/>
          </p:nvPr>
        </p:nvSpPr>
        <p:spPr>
          <a:xfrm>
            <a:off x="311700" y="3799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rgbClr val="999999"/>
                </a:solidFill>
                <a:latin typeface="Ubuntu"/>
                <a:ea typeface="Ubuntu"/>
                <a:cs typeface="Ubuntu"/>
                <a:sym typeface="Ubuntu"/>
              </a:rPr>
              <a:t>Results / videos</a:t>
            </a:r>
            <a:endParaRPr sz="2400">
              <a:solidFill>
                <a:srgbClr val="999999"/>
              </a:solidFill>
              <a:latin typeface="Ubuntu"/>
              <a:ea typeface="Ubuntu"/>
              <a:cs typeface="Ubuntu"/>
              <a:sym typeface="Ubuntu"/>
            </a:endParaRPr>
          </a:p>
        </p:txBody>
      </p:sp>
      <p:sp>
        <p:nvSpPr>
          <p:cNvPr id="179" name="Google Shape;179;p22"/>
          <p:cNvSpPr txBox="1"/>
          <p:nvPr/>
        </p:nvSpPr>
        <p:spPr>
          <a:xfrm>
            <a:off x="1257750" y="1374800"/>
            <a:ext cx="6628500" cy="369300"/>
          </a:xfrm>
          <a:prstGeom prst="rect">
            <a:avLst/>
          </a:prstGeom>
          <a:noFill/>
          <a:ln>
            <a:noFill/>
          </a:ln>
        </p:spPr>
        <p:txBody>
          <a:bodyPr anchorCtr="0" anchor="t" bIns="91425" lIns="91425" spcFirstLastPara="1" rIns="91425" wrap="square" tIns="91425">
            <a:spAutoFit/>
          </a:bodyPr>
          <a:lstStyle/>
          <a:p>
            <a:pPr indent="457200" lvl="0" marL="0" rtl="0" algn="ctr">
              <a:lnSpc>
                <a:spcPct val="150000"/>
              </a:lnSpc>
              <a:spcBef>
                <a:spcPts val="0"/>
              </a:spcBef>
              <a:spcAft>
                <a:spcPts val="0"/>
              </a:spcAft>
              <a:buClr>
                <a:schemeClr val="dk1"/>
              </a:buClr>
              <a:buSzPts val="1100"/>
              <a:buFont typeface="Arial"/>
              <a:buNone/>
            </a:pPr>
            <a:r>
              <a:rPr b="1" lang="en" sz="1200">
                <a:solidFill>
                  <a:schemeClr val="dk2"/>
                </a:solidFill>
                <a:latin typeface="Ubuntu"/>
                <a:ea typeface="Ubuntu"/>
                <a:cs typeface="Ubuntu"/>
                <a:sym typeface="Ubuntu"/>
              </a:rPr>
              <a:t>Ratings increase on initial and post-priming evaluations for Non Covid condition. </a:t>
            </a:r>
            <a:endParaRPr/>
          </a:p>
        </p:txBody>
      </p:sp>
      <p:pic>
        <p:nvPicPr>
          <p:cNvPr id="180" name="Google Shape;180;p22"/>
          <p:cNvPicPr preferRelativeResize="0"/>
          <p:nvPr/>
        </p:nvPicPr>
        <p:blipFill rotWithShape="1">
          <a:blip r:embed="rId3">
            <a:alphaModFix/>
          </a:blip>
          <a:srcRect b="4287" l="0" r="0" t="15712"/>
          <a:stretch/>
        </p:blipFill>
        <p:spPr>
          <a:xfrm>
            <a:off x="336000" y="1963775"/>
            <a:ext cx="4405900" cy="3045849"/>
          </a:xfrm>
          <a:prstGeom prst="rect">
            <a:avLst/>
          </a:prstGeom>
          <a:noFill/>
          <a:ln>
            <a:noFill/>
          </a:ln>
        </p:spPr>
      </p:pic>
      <p:pic>
        <p:nvPicPr>
          <p:cNvPr id="181" name="Google Shape;181;p22"/>
          <p:cNvPicPr preferRelativeResize="0"/>
          <p:nvPr/>
        </p:nvPicPr>
        <p:blipFill>
          <a:blip r:embed="rId4">
            <a:alphaModFix/>
          </a:blip>
          <a:stretch>
            <a:fillRect/>
          </a:stretch>
        </p:blipFill>
        <p:spPr>
          <a:xfrm>
            <a:off x="5554951" y="2132325"/>
            <a:ext cx="2595748" cy="1730049"/>
          </a:xfrm>
          <a:prstGeom prst="rect">
            <a:avLst/>
          </a:prstGeom>
          <a:noFill/>
          <a:ln>
            <a:noFill/>
          </a:ln>
        </p:spPr>
      </p:pic>
      <p:sp>
        <p:nvSpPr>
          <p:cNvPr id="182" name="Google Shape;182;p22"/>
          <p:cNvSpPr txBox="1"/>
          <p:nvPr/>
        </p:nvSpPr>
        <p:spPr>
          <a:xfrm>
            <a:off x="4973475" y="4194725"/>
            <a:ext cx="3758700" cy="877200"/>
          </a:xfrm>
          <a:prstGeom prst="rect">
            <a:avLst/>
          </a:prstGeom>
          <a:noFill/>
          <a:ln>
            <a:noFill/>
          </a:ln>
        </p:spPr>
        <p:txBody>
          <a:bodyPr anchorCtr="0" anchor="t" bIns="91425" lIns="91425" spcFirstLastPara="1" rIns="91425" wrap="square" tIns="91425">
            <a:spAutoFit/>
          </a:bodyPr>
          <a:lstStyle/>
          <a:p>
            <a:pPr indent="0" lvl="0" marL="0" rtl="0" algn="just">
              <a:lnSpc>
                <a:spcPct val="100000"/>
              </a:lnSpc>
              <a:spcBef>
                <a:spcPts val="0"/>
              </a:spcBef>
              <a:spcAft>
                <a:spcPts val="0"/>
              </a:spcAft>
              <a:buNone/>
            </a:pPr>
            <a:r>
              <a:rPr lang="en" sz="900">
                <a:solidFill>
                  <a:schemeClr val="dk2"/>
                </a:solidFill>
                <a:latin typeface="Ubuntu"/>
                <a:ea typeface="Ubuntu"/>
                <a:cs typeface="Ubuntu"/>
                <a:sym typeface="Ubuntu"/>
              </a:rPr>
              <a:t>Note. (*) Final assessment, after the end of the task showed higher desire to eat when compared to the assessment before the procedures on both Covid and Non Covid conditions and (**) to Post priming evaluation at Covid condition.  Bars indicate confidence interval (95%).</a:t>
            </a:r>
            <a:endParaRPr sz="900">
              <a:solidFill>
                <a:schemeClr val="dk2"/>
              </a:solidFill>
              <a:latin typeface="Ubuntu"/>
              <a:ea typeface="Ubuntu"/>
              <a:cs typeface="Ubuntu"/>
              <a:sym typeface="Ubuntu"/>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23"/>
          <p:cNvSpPr txBox="1"/>
          <p:nvPr>
            <p:ph idx="1" type="body"/>
          </p:nvPr>
        </p:nvSpPr>
        <p:spPr>
          <a:xfrm>
            <a:off x="869550" y="4339825"/>
            <a:ext cx="7404900" cy="720600"/>
          </a:xfrm>
          <a:prstGeom prst="rect">
            <a:avLst/>
          </a:prstGeom>
        </p:spPr>
        <p:txBody>
          <a:bodyPr anchorCtr="0" anchor="t" bIns="91425" lIns="91425" spcFirstLastPara="1" rIns="91425" wrap="square" tIns="91425">
            <a:noAutofit/>
          </a:bodyPr>
          <a:lstStyle/>
          <a:p>
            <a:pPr indent="0" lvl="0" marL="0" rtl="0" algn="ctr">
              <a:lnSpc>
                <a:spcPct val="150000"/>
              </a:lnSpc>
              <a:spcBef>
                <a:spcPts val="0"/>
              </a:spcBef>
              <a:spcAft>
                <a:spcPts val="0"/>
              </a:spcAft>
              <a:buNone/>
            </a:pPr>
            <a:r>
              <a:rPr b="1" lang="en" sz="1200">
                <a:latin typeface="Ubuntu"/>
                <a:ea typeface="Ubuntu"/>
                <a:cs typeface="Ubuntu"/>
                <a:sym typeface="Ubuntu"/>
              </a:rPr>
              <a:t> Negative correlations </a:t>
            </a:r>
            <a:r>
              <a:rPr b="1" lang="en" sz="1200">
                <a:latin typeface="Ubuntu"/>
                <a:ea typeface="Ubuntu"/>
                <a:cs typeface="Ubuntu"/>
                <a:sym typeface="Ubuntu"/>
              </a:rPr>
              <a:t>between the smell evaluation and PHQ-9 only at the Covid condition</a:t>
            </a:r>
            <a:r>
              <a:rPr lang="en" sz="1200">
                <a:latin typeface="Ubuntu"/>
                <a:ea typeface="Ubuntu"/>
                <a:cs typeface="Ubuntu"/>
                <a:sym typeface="Ubuntu"/>
              </a:rPr>
              <a:t>. </a:t>
            </a:r>
            <a:r>
              <a:rPr b="1" lang="en" sz="1200">
                <a:latin typeface="Ubuntu"/>
                <a:ea typeface="Ubuntu"/>
                <a:cs typeface="Ubuntu"/>
                <a:sym typeface="Ubuntu"/>
              </a:rPr>
              <a:t> </a:t>
            </a:r>
            <a:endParaRPr sz="1200">
              <a:latin typeface="Ubuntu"/>
              <a:ea typeface="Ubuntu"/>
              <a:cs typeface="Ubuntu"/>
              <a:sym typeface="Ubuntu"/>
            </a:endParaRPr>
          </a:p>
          <a:p>
            <a:pPr indent="0" lvl="0" marL="914400" rtl="0" algn="ctr">
              <a:lnSpc>
                <a:spcPct val="150000"/>
              </a:lnSpc>
              <a:spcBef>
                <a:spcPts val="0"/>
              </a:spcBef>
              <a:spcAft>
                <a:spcPts val="0"/>
              </a:spcAft>
              <a:buNone/>
            </a:pPr>
            <a:r>
              <a:t/>
            </a:r>
            <a:endParaRPr b="1" sz="1200">
              <a:latin typeface="Ubuntu"/>
              <a:ea typeface="Ubuntu"/>
              <a:cs typeface="Ubuntu"/>
              <a:sym typeface="Ubuntu"/>
            </a:endParaRPr>
          </a:p>
          <a:p>
            <a:pPr indent="457200" lvl="0" marL="0" rtl="0" algn="ctr">
              <a:lnSpc>
                <a:spcPct val="150000"/>
              </a:lnSpc>
              <a:spcBef>
                <a:spcPts val="0"/>
              </a:spcBef>
              <a:spcAft>
                <a:spcPts val="0"/>
              </a:spcAft>
              <a:buNone/>
            </a:pPr>
            <a:r>
              <a:t/>
            </a:r>
            <a:endParaRPr sz="1200">
              <a:latin typeface="Ubuntu"/>
              <a:ea typeface="Ubuntu"/>
              <a:cs typeface="Ubuntu"/>
              <a:sym typeface="Ubuntu"/>
            </a:endParaRPr>
          </a:p>
          <a:p>
            <a:pPr indent="457200" lvl="0" marL="0" rtl="0" algn="ctr">
              <a:lnSpc>
                <a:spcPct val="150000"/>
              </a:lnSpc>
              <a:spcBef>
                <a:spcPts val="0"/>
              </a:spcBef>
              <a:spcAft>
                <a:spcPts val="0"/>
              </a:spcAft>
              <a:buNone/>
            </a:pPr>
            <a:r>
              <a:rPr lang="en" sz="1200">
                <a:latin typeface="Ubuntu"/>
                <a:ea typeface="Ubuntu"/>
                <a:cs typeface="Ubuntu"/>
                <a:sym typeface="Ubuntu"/>
              </a:rPr>
              <a:t> </a:t>
            </a:r>
            <a:endParaRPr sz="1200">
              <a:latin typeface="Ubuntu"/>
              <a:ea typeface="Ubuntu"/>
              <a:cs typeface="Ubuntu"/>
              <a:sym typeface="Ubuntu"/>
            </a:endParaRPr>
          </a:p>
          <a:p>
            <a:pPr indent="457200" lvl="0" marL="0" rtl="0" algn="ctr">
              <a:spcBef>
                <a:spcPts val="0"/>
              </a:spcBef>
              <a:spcAft>
                <a:spcPts val="0"/>
              </a:spcAft>
              <a:buNone/>
            </a:pPr>
            <a:r>
              <a:t/>
            </a:r>
            <a:endParaRPr sz="1300">
              <a:solidFill>
                <a:srgbClr val="666666"/>
              </a:solidFill>
              <a:latin typeface="Times New Roman"/>
              <a:ea typeface="Times New Roman"/>
              <a:cs typeface="Times New Roman"/>
              <a:sym typeface="Times New Roman"/>
            </a:endParaRPr>
          </a:p>
          <a:p>
            <a:pPr indent="457200" lvl="0" marL="0" rtl="0" algn="ctr">
              <a:spcBef>
                <a:spcPts val="1600"/>
              </a:spcBef>
              <a:spcAft>
                <a:spcPts val="0"/>
              </a:spcAft>
              <a:buNone/>
            </a:pPr>
            <a:r>
              <a:t/>
            </a:r>
            <a:endParaRPr sz="1300">
              <a:solidFill>
                <a:srgbClr val="666666"/>
              </a:solidFill>
              <a:latin typeface="Times New Roman"/>
              <a:ea typeface="Times New Roman"/>
              <a:cs typeface="Times New Roman"/>
              <a:sym typeface="Times New Roman"/>
            </a:endParaRPr>
          </a:p>
          <a:p>
            <a:pPr indent="457200" lvl="0" marL="0" rtl="0" algn="ctr">
              <a:spcBef>
                <a:spcPts val="1600"/>
              </a:spcBef>
              <a:spcAft>
                <a:spcPts val="0"/>
              </a:spcAft>
              <a:buNone/>
            </a:pPr>
            <a:r>
              <a:t/>
            </a:r>
            <a:endParaRPr sz="1300">
              <a:solidFill>
                <a:srgbClr val="666666"/>
              </a:solidFill>
              <a:latin typeface="Times New Roman"/>
              <a:ea typeface="Times New Roman"/>
              <a:cs typeface="Times New Roman"/>
              <a:sym typeface="Times New Roman"/>
            </a:endParaRPr>
          </a:p>
          <a:p>
            <a:pPr indent="0" lvl="0" marL="0" rtl="0" algn="ctr">
              <a:spcBef>
                <a:spcPts val="1600"/>
              </a:spcBef>
              <a:spcAft>
                <a:spcPts val="0"/>
              </a:spcAft>
              <a:buNone/>
            </a:pPr>
            <a:r>
              <a:t/>
            </a:r>
            <a:endParaRPr sz="1000">
              <a:solidFill>
                <a:srgbClr val="434343"/>
              </a:solidFill>
              <a:latin typeface="Times New Roman"/>
              <a:ea typeface="Times New Roman"/>
              <a:cs typeface="Times New Roman"/>
              <a:sym typeface="Times New Roman"/>
            </a:endParaRPr>
          </a:p>
          <a:p>
            <a:pPr indent="0" lvl="0" marL="457200" rtl="0" algn="ctr">
              <a:spcBef>
                <a:spcPts val="1600"/>
              </a:spcBef>
              <a:spcAft>
                <a:spcPts val="1600"/>
              </a:spcAft>
              <a:buNone/>
            </a:pPr>
            <a:r>
              <a:t/>
            </a:r>
            <a:endParaRPr sz="1000">
              <a:solidFill>
                <a:srgbClr val="666666"/>
              </a:solidFill>
              <a:latin typeface="Times New Roman"/>
              <a:ea typeface="Times New Roman"/>
              <a:cs typeface="Times New Roman"/>
              <a:sym typeface="Times New Roman"/>
            </a:endParaRPr>
          </a:p>
        </p:txBody>
      </p:sp>
      <p:sp>
        <p:nvSpPr>
          <p:cNvPr id="188" name="Google Shape;188;p23"/>
          <p:cNvSpPr txBox="1"/>
          <p:nvPr>
            <p:ph type="title"/>
          </p:nvPr>
        </p:nvSpPr>
        <p:spPr>
          <a:xfrm>
            <a:off x="311700" y="3799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rgbClr val="999999"/>
                </a:solidFill>
                <a:latin typeface="Ubuntu"/>
                <a:ea typeface="Ubuntu"/>
                <a:cs typeface="Ubuntu"/>
                <a:sym typeface="Ubuntu"/>
              </a:rPr>
              <a:t>Results / videos</a:t>
            </a:r>
            <a:endParaRPr sz="2400">
              <a:solidFill>
                <a:srgbClr val="999999"/>
              </a:solidFill>
              <a:latin typeface="Ubuntu"/>
              <a:ea typeface="Ubuntu"/>
              <a:cs typeface="Ubuntu"/>
              <a:sym typeface="Ubuntu"/>
            </a:endParaRPr>
          </a:p>
        </p:txBody>
      </p:sp>
      <p:sp>
        <p:nvSpPr>
          <p:cNvPr id="189" name="Google Shape;189;p23"/>
          <p:cNvSpPr txBox="1"/>
          <p:nvPr>
            <p:ph idx="1" type="body"/>
          </p:nvPr>
        </p:nvSpPr>
        <p:spPr>
          <a:xfrm>
            <a:off x="1438800" y="952625"/>
            <a:ext cx="6266400" cy="720600"/>
          </a:xfrm>
          <a:prstGeom prst="rect">
            <a:avLst/>
          </a:prstGeom>
        </p:spPr>
        <p:txBody>
          <a:bodyPr anchorCtr="0" anchor="t" bIns="91425" lIns="91425" spcFirstLastPara="1" rIns="91425" wrap="square" tIns="91425">
            <a:noAutofit/>
          </a:bodyPr>
          <a:lstStyle/>
          <a:p>
            <a:pPr indent="457200" lvl="0" marL="0" rtl="0" algn="ctr">
              <a:lnSpc>
                <a:spcPct val="150000"/>
              </a:lnSpc>
              <a:spcBef>
                <a:spcPts val="0"/>
              </a:spcBef>
              <a:spcAft>
                <a:spcPts val="0"/>
              </a:spcAft>
              <a:buNone/>
            </a:pPr>
            <a:r>
              <a:rPr b="1" lang="en" sz="1200">
                <a:latin typeface="Ubuntu"/>
                <a:ea typeface="Ubuntu"/>
                <a:cs typeface="Ubuntu"/>
                <a:sym typeface="Ubuntu"/>
              </a:rPr>
              <a:t>Greater evaluations in Non-Covid condition evaluations, in all dimensions.  </a:t>
            </a:r>
            <a:endParaRPr sz="1200">
              <a:latin typeface="Ubuntu"/>
              <a:ea typeface="Ubuntu"/>
              <a:cs typeface="Ubuntu"/>
              <a:sym typeface="Ubuntu"/>
            </a:endParaRPr>
          </a:p>
          <a:p>
            <a:pPr indent="0" lvl="0" marL="914400" rtl="0" algn="ctr">
              <a:lnSpc>
                <a:spcPct val="150000"/>
              </a:lnSpc>
              <a:spcBef>
                <a:spcPts val="0"/>
              </a:spcBef>
              <a:spcAft>
                <a:spcPts val="0"/>
              </a:spcAft>
              <a:buNone/>
            </a:pPr>
            <a:r>
              <a:t/>
            </a:r>
            <a:endParaRPr b="1" sz="1200">
              <a:latin typeface="Ubuntu"/>
              <a:ea typeface="Ubuntu"/>
              <a:cs typeface="Ubuntu"/>
              <a:sym typeface="Ubuntu"/>
            </a:endParaRPr>
          </a:p>
          <a:p>
            <a:pPr indent="457200" lvl="0" marL="0" rtl="0" algn="ctr">
              <a:lnSpc>
                <a:spcPct val="150000"/>
              </a:lnSpc>
              <a:spcBef>
                <a:spcPts val="0"/>
              </a:spcBef>
              <a:spcAft>
                <a:spcPts val="0"/>
              </a:spcAft>
              <a:buNone/>
            </a:pPr>
            <a:r>
              <a:t/>
            </a:r>
            <a:endParaRPr sz="1200">
              <a:latin typeface="Ubuntu"/>
              <a:ea typeface="Ubuntu"/>
              <a:cs typeface="Ubuntu"/>
              <a:sym typeface="Ubuntu"/>
            </a:endParaRPr>
          </a:p>
          <a:p>
            <a:pPr indent="457200" lvl="0" marL="0" rtl="0" algn="ctr">
              <a:lnSpc>
                <a:spcPct val="150000"/>
              </a:lnSpc>
              <a:spcBef>
                <a:spcPts val="0"/>
              </a:spcBef>
              <a:spcAft>
                <a:spcPts val="0"/>
              </a:spcAft>
              <a:buNone/>
            </a:pPr>
            <a:r>
              <a:rPr lang="en" sz="1200">
                <a:latin typeface="Ubuntu"/>
                <a:ea typeface="Ubuntu"/>
                <a:cs typeface="Ubuntu"/>
                <a:sym typeface="Ubuntu"/>
              </a:rPr>
              <a:t> </a:t>
            </a:r>
            <a:endParaRPr sz="1200">
              <a:latin typeface="Ubuntu"/>
              <a:ea typeface="Ubuntu"/>
              <a:cs typeface="Ubuntu"/>
              <a:sym typeface="Ubuntu"/>
            </a:endParaRPr>
          </a:p>
          <a:p>
            <a:pPr indent="457200" lvl="0" marL="0" rtl="0" algn="ctr">
              <a:spcBef>
                <a:spcPts val="0"/>
              </a:spcBef>
              <a:spcAft>
                <a:spcPts val="0"/>
              </a:spcAft>
              <a:buNone/>
            </a:pPr>
            <a:r>
              <a:t/>
            </a:r>
            <a:endParaRPr sz="1300">
              <a:solidFill>
                <a:srgbClr val="666666"/>
              </a:solidFill>
              <a:latin typeface="Times New Roman"/>
              <a:ea typeface="Times New Roman"/>
              <a:cs typeface="Times New Roman"/>
              <a:sym typeface="Times New Roman"/>
            </a:endParaRPr>
          </a:p>
          <a:p>
            <a:pPr indent="457200" lvl="0" marL="0" rtl="0" algn="ctr">
              <a:spcBef>
                <a:spcPts val="1600"/>
              </a:spcBef>
              <a:spcAft>
                <a:spcPts val="0"/>
              </a:spcAft>
              <a:buNone/>
            </a:pPr>
            <a:r>
              <a:t/>
            </a:r>
            <a:endParaRPr sz="1300">
              <a:solidFill>
                <a:srgbClr val="666666"/>
              </a:solidFill>
              <a:latin typeface="Times New Roman"/>
              <a:ea typeface="Times New Roman"/>
              <a:cs typeface="Times New Roman"/>
              <a:sym typeface="Times New Roman"/>
            </a:endParaRPr>
          </a:p>
          <a:p>
            <a:pPr indent="457200" lvl="0" marL="0" rtl="0" algn="ctr">
              <a:spcBef>
                <a:spcPts val="1600"/>
              </a:spcBef>
              <a:spcAft>
                <a:spcPts val="0"/>
              </a:spcAft>
              <a:buNone/>
            </a:pPr>
            <a:r>
              <a:t/>
            </a:r>
            <a:endParaRPr sz="1300">
              <a:solidFill>
                <a:srgbClr val="666666"/>
              </a:solidFill>
              <a:latin typeface="Times New Roman"/>
              <a:ea typeface="Times New Roman"/>
              <a:cs typeface="Times New Roman"/>
              <a:sym typeface="Times New Roman"/>
            </a:endParaRPr>
          </a:p>
          <a:p>
            <a:pPr indent="0" lvl="0" marL="0" rtl="0" algn="ctr">
              <a:spcBef>
                <a:spcPts val="1600"/>
              </a:spcBef>
              <a:spcAft>
                <a:spcPts val="0"/>
              </a:spcAft>
              <a:buNone/>
            </a:pPr>
            <a:r>
              <a:t/>
            </a:r>
            <a:endParaRPr sz="1000">
              <a:solidFill>
                <a:srgbClr val="434343"/>
              </a:solidFill>
              <a:latin typeface="Times New Roman"/>
              <a:ea typeface="Times New Roman"/>
              <a:cs typeface="Times New Roman"/>
              <a:sym typeface="Times New Roman"/>
            </a:endParaRPr>
          </a:p>
          <a:p>
            <a:pPr indent="0" lvl="0" marL="457200" rtl="0" algn="ctr">
              <a:spcBef>
                <a:spcPts val="1600"/>
              </a:spcBef>
              <a:spcAft>
                <a:spcPts val="1600"/>
              </a:spcAft>
              <a:buNone/>
            </a:pPr>
            <a:r>
              <a:t/>
            </a:r>
            <a:endParaRPr sz="1000">
              <a:solidFill>
                <a:srgbClr val="666666"/>
              </a:solidFill>
              <a:latin typeface="Times New Roman"/>
              <a:ea typeface="Times New Roman"/>
              <a:cs typeface="Times New Roman"/>
              <a:sym typeface="Times New Roman"/>
            </a:endParaRPr>
          </a:p>
        </p:txBody>
      </p:sp>
      <p:pic>
        <p:nvPicPr>
          <p:cNvPr id="190" name="Google Shape;190;p23"/>
          <p:cNvPicPr preferRelativeResize="0"/>
          <p:nvPr/>
        </p:nvPicPr>
        <p:blipFill rotWithShape="1">
          <a:blip r:embed="rId3">
            <a:alphaModFix/>
          </a:blip>
          <a:srcRect b="0" l="0" r="0" t="19923"/>
          <a:stretch/>
        </p:blipFill>
        <p:spPr>
          <a:xfrm>
            <a:off x="1271550" y="1397050"/>
            <a:ext cx="6600899" cy="1969225"/>
          </a:xfrm>
          <a:prstGeom prst="rect">
            <a:avLst/>
          </a:prstGeom>
          <a:noFill/>
          <a:ln>
            <a:noFill/>
          </a:ln>
        </p:spPr>
      </p:pic>
      <p:pic>
        <p:nvPicPr>
          <p:cNvPr id="191" name="Google Shape;191;p23"/>
          <p:cNvPicPr preferRelativeResize="0"/>
          <p:nvPr/>
        </p:nvPicPr>
        <p:blipFill rotWithShape="1">
          <a:blip r:embed="rId4">
            <a:alphaModFix/>
          </a:blip>
          <a:srcRect b="0" l="2437" r="71683" t="65640"/>
          <a:stretch/>
        </p:blipFill>
        <p:spPr>
          <a:xfrm>
            <a:off x="3127638" y="2007059"/>
            <a:ext cx="624427" cy="466355"/>
          </a:xfrm>
          <a:prstGeom prst="rect">
            <a:avLst/>
          </a:prstGeom>
          <a:noFill/>
          <a:ln>
            <a:noFill/>
          </a:ln>
        </p:spPr>
      </p:pic>
      <p:pic>
        <p:nvPicPr>
          <p:cNvPr id="192" name="Google Shape;192;p23"/>
          <p:cNvPicPr preferRelativeResize="0"/>
          <p:nvPr/>
        </p:nvPicPr>
        <p:blipFill rotWithShape="1">
          <a:blip r:embed="rId5">
            <a:alphaModFix/>
          </a:blip>
          <a:srcRect b="51594" l="65938" r="0" t="0"/>
          <a:stretch/>
        </p:blipFill>
        <p:spPr>
          <a:xfrm>
            <a:off x="5206000" y="1974269"/>
            <a:ext cx="624427" cy="499157"/>
          </a:xfrm>
          <a:prstGeom prst="rect">
            <a:avLst/>
          </a:prstGeom>
          <a:noFill/>
          <a:ln>
            <a:noFill/>
          </a:ln>
        </p:spPr>
      </p:pic>
      <p:pic>
        <p:nvPicPr>
          <p:cNvPr id="193" name="Google Shape;193;p23"/>
          <p:cNvPicPr preferRelativeResize="0"/>
          <p:nvPr/>
        </p:nvPicPr>
        <p:blipFill rotWithShape="1">
          <a:blip r:embed="rId4">
            <a:alphaModFix/>
          </a:blip>
          <a:srcRect b="65640" l="37060" r="37060" t="0"/>
          <a:stretch/>
        </p:blipFill>
        <p:spPr>
          <a:xfrm>
            <a:off x="814363" y="2007059"/>
            <a:ext cx="624427" cy="466355"/>
          </a:xfrm>
          <a:prstGeom prst="rect">
            <a:avLst/>
          </a:prstGeom>
          <a:noFill/>
          <a:ln>
            <a:noFill/>
          </a:ln>
        </p:spPr>
      </p:pic>
      <p:pic>
        <p:nvPicPr>
          <p:cNvPr id="194" name="Google Shape;194;p23"/>
          <p:cNvPicPr preferRelativeResize="0"/>
          <p:nvPr/>
        </p:nvPicPr>
        <p:blipFill rotWithShape="1">
          <a:blip r:embed="rId6">
            <a:alphaModFix/>
          </a:blip>
          <a:srcRect b="0" l="70555" r="0" t="52967"/>
          <a:stretch/>
        </p:blipFill>
        <p:spPr>
          <a:xfrm>
            <a:off x="7608550" y="3938163"/>
            <a:ext cx="1476523" cy="1326637"/>
          </a:xfrm>
          <a:prstGeom prst="rect">
            <a:avLst/>
          </a:prstGeom>
          <a:noFill/>
          <a:ln>
            <a:noFill/>
          </a:ln>
        </p:spPr>
      </p:pic>
      <p:sp>
        <p:nvSpPr>
          <p:cNvPr id="195" name="Google Shape;195;p23"/>
          <p:cNvSpPr txBox="1"/>
          <p:nvPr/>
        </p:nvSpPr>
        <p:spPr>
          <a:xfrm>
            <a:off x="598650" y="3366275"/>
            <a:ext cx="7946700" cy="877200"/>
          </a:xfrm>
          <a:prstGeom prst="rect">
            <a:avLst/>
          </a:prstGeom>
          <a:noFill/>
          <a:ln>
            <a:noFill/>
          </a:ln>
        </p:spPr>
        <p:txBody>
          <a:bodyPr anchorCtr="0" anchor="t" bIns="91425" lIns="91425" spcFirstLastPara="1" rIns="91425" wrap="square" tIns="91425">
            <a:spAutoFit/>
          </a:bodyPr>
          <a:lstStyle/>
          <a:p>
            <a:pPr indent="0" lvl="0" marL="0" rtl="0" algn="just">
              <a:lnSpc>
                <a:spcPct val="100000"/>
              </a:lnSpc>
              <a:spcBef>
                <a:spcPts val="0"/>
              </a:spcBef>
              <a:spcAft>
                <a:spcPts val="0"/>
              </a:spcAft>
              <a:buNone/>
            </a:pPr>
            <a:r>
              <a:rPr i="1" lang="en" sz="900">
                <a:solidFill>
                  <a:schemeClr val="dk2"/>
                </a:solidFill>
                <a:latin typeface="Ubuntu"/>
                <a:ea typeface="Ubuntu"/>
                <a:cs typeface="Ubuntu"/>
                <a:sym typeface="Ubuntu"/>
              </a:rPr>
              <a:t>Note. </a:t>
            </a:r>
            <a:r>
              <a:rPr lang="en" sz="900">
                <a:solidFill>
                  <a:schemeClr val="dk2"/>
                </a:solidFill>
                <a:latin typeface="Ubuntu"/>
                <a:ea typeface="Ubuntu"/>
                <a:cs typeface="Ubuntu"/>
                <a:sym typeface="Ubuntu"/>
              </a:rPr>
              <a:t>(A) Taste expectation, compared between Covid (Mean=6.25, SD=2.29) and Non- Covid (Mean=6.82, SD=1.90) conditions, showed higher scores on Non- Covid condition; (B) Visual aspect between conditions showed higher rates to Non- Covid (Mean=6.67, SD=2.13) condition compared to Covid (Mean=5.77, SD=2.35) and (C) Smell expectation, comparing Covid (Mean=5.55, SD=2.06) to Non -Covid (Mean=6.13, SD=1.99) conditions showed higher scores to Non- Covid condition. Bars confidence interval (95%) and (*)=&lt;0.05. The letter C on the plots stands for Covid-condition whereas the letters NC stands for Non-Covid condition.</a:t>
            </a:r>
            <a:endParaRPr sz="900">
              <a:solidFill>
                <a:schemeClr val="dk2"/>
              </a:solidFill>
              <a:latin typeface="Ubuntu"/>
              <a:ea typeface="Ubuntu"/>
              <a:cs typeface="Ubuntu"/>
              <a:sym typeface="Ubuntu"/>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7"/>
                                        </p:tgtEl>
                                        <p:attrNameLst>
                                          <p:attrName>style.visibility</p:attrName>
                                        </p:attrNameLst>
                                      </p:cBhvr>
                                      <p:to>
                                        <p:strVal val="visible"/>
                                      </p:to>
                                    </p:set>
                                  </p:childTnLst>
                                </p:cTn>
                              </p:par>
                            </p:childTnLst>
                          </p:cTn>
                        </p:par>
                        <p:par>
                          <p:cTn fill="hold">
                            <p:stCondLst>
                              <p:cond delay="0"/>
                            </p:stCondLst>
                            <p:childTnLst>
                              <p:par>
                                <p:cTn fill="hold" nodeType="afterEffect" presetClass="entr" presetID="1" presetSubtype="0">
                                  <p:stCondLst>
                                    <p:cond delay="0"/>
                                  </p:stCondLst>
                                  <p:childTnLst>
                                    <p:set>
                                      <p:cBhvr>
                                        <p:cTn dur="1" fill="hold">
                                          <p:stCondLst>
                                            <p:cond delay="0"/>
                                          </p:stCondLst>
                                        </p:cTn>
                                        <p:tgtEl>
                                          <p:spTgt spid="19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24"/>
          <p:cNvSpPr txBox="1"/>
          <p:nvPr>
            <p:ph idx="1" type="body"/>
          </p:nvPr>
        </p:nvSpPr>
        <p:spPr>
          <a:xfrm>
            <a:off x="290100" y="681825"/>
            <a:ext cx="8563800" cy="1102500"/>
          </a:xfrm>
          <a:prstGeom prst="rect">
            <a:avLst/>
          </a:prstGeom>
        </p:spPr>
        <p:txBody>
          <a:bodyPr anchorCtr="0" anchor="t" bIns="91425" lIns="91425" spcFirstLastPara="1" rIns="91425" wrap="square" tIns="91425">
            <a:noAutofit/>
          </a:bodyPr>
          <a:lstStyle/>
          <a:p>
            <a:pPr indent="0" lvl="0" marL="0" rtl="0" algn="just">
              <a:lnSpc>
                <a:spcPct val="200000"/>
              </a:lnSpc>
              <a:spcBef>
                <a:spcPts val="0"/>
              </a:spcBef>
              <a:spcAft>
                <a:spcPts val="0"/>
              </a:spcAft>
              <a:buNone/>
            </a:pPr>
            <a:r>
              <a:rPr lang="en" sz="900">
                <a:highlight>
                  <a:schemeClr val="accent6"/>
                </a:highlight>
                <a:latin typeface="Ubuntu"/>
                <a:ea typeface="Ubuntu"/>
                <a:cs typeface="Ubuntu"/>
                <a:sym typeface="Ubuntu"/>
              </a:rPr>
              <a:t>Our strengths </a:t>
            </a:r>
            <a:r>
              <a:rPr lang="en" sz="900">
                <a:highlight>
                  <a:schemeClr val="accent6"/>
                </a:highlight>
                <a:latin typeface="Ubuntu"/>
                <a:ea typeface="Ubuntu"/>
                <a:cs typeface="Ubuntu"/>
                <a:sym typeface="Ubuntu"/>
              </a:rPr>
              <a:t>corroborating with our primary hypothesis, we have different findings: </a:t>
            </a:r>
            <a:endParaRPr sz="900">
              <a:highlight>
                <a:schemeClr val="accent6"/>
              </a:highlight>
              <a:latin typeface="Ubuntu"/>
              <a:ea typeface="Ubuntu"/>
              <a:cs typeface="Ubuntu"/>
              <a:sym typeface="Ubuntu"/>
            </a:endParaRPr>
          </a:p>
          <a:p>
            <a:pPr indent="-285750" lvl="0" marL="457200" rtl="0" algn="just">
              <a:lnSpc>
                <a:spcPct val="150000"/>
              </a:lnSpc>
              <a:spcBef>
                <a:spcPts val="0"/>
              </a:spcBef>
              <a:spcAft>
                <a:spcPts val="0"/>
              </a:spcAft>
              <a:buSzPts val="900"/>
              <a:buFont typeface="Ubuntu"/>
              <a:buChar char="●"/>
            </a:pPr>
            <a:r>
              <a:rPr lang="en" sz="900">
                <a:latin typeface="Ubuntu"/>
                <a:ea typeface="Ubuntu"/>
                <a:cs typeface="Ubuntu"/>
                <a:sym typeface="Ubuntu"/>
              </a:rPr>
              <a:t>For the </a:t>
            </a:r>
            <a:r>
              <a:rPr b="1" lang="en" sz="900">
                <a:latin typeface="Ubuntu"/>
                <a:ea typeface="Ubuntu"/>
                <a:cs typeface="Ubuntu"/>
                <a:sym typeface="Ubuntu"/>
              </a:rPr>
              <a:t>food pictures, </a:t>
            </a:r>
            <a:r>
              <a:rPr lang="en" sz="900">
                <a:latin typeface="Ubuntu"/>
                <a:ea typeface="Ubuntu"/>
                <a:cs typeface="Ubuntu"/>
                <a:sym typeface="Ubuntu"/>
              </a:rPr>
              <a:t>Sweet and high-calorie foods received greater ratings over the other categories and evaluations.</a:t>
            </a:r>
            <a:endParaRPr sz="900">
              <a:latin typeface="Ubuntu"/>
              <a:ea typeface="Ubuntu"/>
              <a:cs typeface="Ubuntu"/>
              <a:sym typeface="Ubuntu"/>
            </a:endParaRPr>
          </a:p>
          <a:p>
            <a:pPr indent="-285750" lvl="0" marL="457200" rtl="0" algn="just">
              <a:lnSpc>
                <a:spcPct val="150000"/>
              </a:lnSpc>
              <a:spcBef>
                <a:spcPts val="0"/>
              </a:spcBef>
              <a:spcAft>
                <a:spcPts val="0"/>
              </a:spcAft>
              <a:buSzPts val="900"/>
              <a:buFont typeface="Ubuntu"/>
              <a:buChar char="●"/>
            </a:pPr>
            <a:r>
              <a:rPr lang="en" sz="900">
                <a:latin typeface="Ubuntu"/>
                <a:ea typeface="Ubuntu"/>
                <a:cs typeface="Ubuntu"/>
                <a:sym typeface="Ubuntu"/>
              </a:rPr>
              <a:t>For the </a:t>
            </a:r>
            <a:r>
              <a:rPr b="1" lang="en" sz="900">
                <a:latin typeface="Ubuntu"/>
                <a:ea typeface="Ubuntu"/>
                <a:cs typeface="Ubuntu"/>
                <a:sym typeface="Ubuntu"/>
              </a:rPr>
              <a:t>food video</a:t>
            </a:r>
            <a:r>
              <a:rPr lang="en" sz="900">
                <a:latin typeface="Ubuntu"/>
                <a:ea typeface="Ubuntu"/>
                <a:cs typeface="Ubuntu"/>
                <a:sym typeface="Ubuntu"/>
              </a:rPr>
              <a:t>, in all dimensions (taste and smell expectation, and visual aspect),  on Non-Covid condition better evaluations were given. </a:t>
            </a:r>
            <a:r>
              <a:rPr lang="en" sz="900">
                <a:latin typeface="Ubuntu"/>
                <a:ea typeface="Ubuntu"/>
                <a:cs typeface="Ubuntu"/>
                <a:sym typeface="Ubuntu"/>
              </a:rPr>
              <a:t> </a:t>
            </a:r>
            <a:endParaRPr sz="900">
              <a:latin typeface="Ubuntu"/>
              <a:ea typeface="Ubuntu"/>
              <a:cs typeface="Ubuntu"/>
              <a:sym typeface="Ubuntu"/>
            </a:endParaRPr>
          </a:p>
          <a:p>
            <a:pPr indent="457200" lvl="0" marL="0" rtl="0" algn="ctr">
              <a:lnSpc>
                <a:spcPct val="150000"/>
              </a:lnSpc>
              <a:spcBef>
                <a:spcPts val="0"/>
              </a:spcBef>
              <a:spcAft>
                <a:spcPts val="0"/>
              </a:spcAft>
              <a:buNone/>
            </a:pPr>
            <a:r>
              <a:t/>
            </a:r>
            <a:endParaRPr b="1" sz="900">
              <a:solidFill>
                <a:schemeClr val="accent6"/>
              </a:solidFill>
              <a:highlight>
                <a:schemeClr val="dk2"/>
              </a:highlight>
              <a:latin typeface="Ubuntu"/>
              <a:ea typeface="Ubuntu"/>
              <a:cs typeface="Ubuntu"/>
              <a:sym typeface="Ubuntu"/>
            </a:endParaRPr>
          </a:p>
          <a:p>
            <a:pPr indent="457200" lvl="0" marL="0" rtl="0" algn="ctr">
              <a:lnSpc>
                <a:spcPct val="150000"/>
              </a:lnSpc>
              <a:spcBef>
                <a:spcPts val="0"/>
              </a:spcBef>
              <a:spcAft>
                <a:spcPts val="0"/>
              </a:spcAft>
              <a:buNone/>
            </a:pPr>
            <a:r>
              <a:rPr b="1" lang="en" sz="900">
                <a:solidFill>
                  <a:schemeClr val="accent6"/>
                </a:solidFill>
                <a:highlight>
                  <a:schemeClr val="dk2"/>
                </a:highlight>
                <a:latin typeface="Ubuntu"/>
                <a:ea typeface="Ubuntu"/>
                <a:cs typeface="Ubuntu"/>
                <a:sym typeface="Ubuntu"/>
              </a:rPr>
              <a:t>The video evaluation findings are aligned to the food pictures priming findings, demonstrating that it is more likely to positively evaluate foods in the absence of negative events association.</a:t>
            </a:r>
            <a:br>
              <a:rPr lang="en" sz="1100">
                <a:solidFill>
                  <a:schemeClr val="dk1"/>
                </a:solidFill>
                <a:latin typeface="Times New Roman"/>
                <a:ea typeface="Times New Roman"/>
                <a:cs typeface="Times New Roman"/>
                <a:sym typeface="Times New Roman"/>
              </a:rPr>
            </a:br>
            <a:endParaRPr sz="900">
              <a:latin typeface="Ubuntu"/>
              <a:ea typeface="Ubuntu"/>
              <a:cs typeface="Ubuntu"/>
              <a:sym typeface="Ubuntu"/>
            </a:endParaRPr>
          </a:p>
          <a:p>
            <a:pPr indent="457200" lvl="0" marL="0" rtl="0" algn="l">
              <a:spcBef>
                <a:spcPts val="0"/>
              </a:spcBef>
              <a:spcAft>
                <a:spcPts val="0"/>
              </a:spcAft>
              <a:buNone/>
            </a:pPr>
            <a:r>
              <a:t/>
            </a:r>
            <a:endParaRPr sz="900">
              <a:latin typeface="Times New Roman"/>
              <a:ea typeface="Times New Roman"/>
              <a:cs typeface="Times New Roman"/>
              <a:sym typeface="Times New Roman"/>
            </a:endParaRPr>
          </a:p>
          <a:p>
            <a:pPr indent="457200" lvl="0" marL="0" rtl="0" algn="l">
              <a:spcBef>
                <a:spcPts val="1600"/>
              </a:spcBef>
              <a:spcAft>
                <a:spcPts val="0"/>
              </a:spcAft>
              <a:buNone/>
            </a:pPr>
            <a:r>
              <a:t/>
            </a:r>
            <a:endParaRPr sz="900">
              <a:latin typeface="Times New Roman"/>
              <a:ea typeface="Times New Roman"/>
              <a:cs typeface="Times New Roman"/>
              <a:sym typeface="Times New Roman"/>
            </a:endParaRPr>
          </a:p>
          <a:p>
            <a:pPr indent="457200" lvl="0" marL="0" rtl="0" algn="l">
              <a:spcBef>
                <a:spcPts val="1600"/>
              </a:spcBef>
              <a:spcAft>
                <a:spcPts val="0"/>
              </a:spcAft>
              <a:buNone/>
            </a:pPr>
            <a:r>
              <a:t/>
            </a:r>
            <a:endParaRPr sz="900">
              <a:latin typeface="Times New Roman"/>
              <a:ea typeface="Times New Roman"/>
              <a:cs typeface="Times New Roman"/>
              <a:sym typeface="Times New Roman"/>
            </a:endParaRPr>
          </a:p>
          <a:p>
            <a:pPr indent="0" lvl="0" marL="0" rtl="0" algn="l">
              <a:spcBef>
                <a:spcPts val="1600"/>
              </a:spcBef>
              <a:spcAft>
                <a:spcPts val="0"/>
              </a:spcAft>
              <a:buNone/>
            </a:pPr>
            <a:r>
              <a:t/>
            </a:r>
            <a:endParaRPr sz="900">
              <a:latin typeface="Times New Roman"/>
              <a:ea typeface="Times New Roman"/>
              <a:cs typeface="Times New Roman"/>
              <a:sym typeface="Times New Roman"/>
            </a:endParaRPr>
          </a:p>
          <a:p>
            <a:pPr indent="0" lvl="0" marL="457200" rtl="0" algn="l">
              <a:spcBef>
                <a:spcPts val="1600"/>
              </a:spcBef>
              <a:spcAft>
                <a:spcPts val="1600"/>
              </a:spcAft>
              <a:buNone/>
            </a:pPr>
            <a:r>
              <a:t/>
            </a:r>
            <a:endParaRPr sz="900">
              <a:latin typeface="Times New Roman"/>
              <a:ea typeface="Times New Roman"/>
              <a:cs typeface="Times New Roman"/>
              <a:sym typeface="Times New Roman"/>
            </a:endParaRPr>
          </a:p>
        </p:txBody>
      </p:sp>
      <p:sp>
        <p:nvSpPr>
          <p:cNvPr id="201" name="Google Shape;201;p24"/>
          <p:cNvSpPr txBox="1"/>
          <p:nvPr>
            <p:ph idx="1" type="body"/>
          </p:nvPr>
        </p:nvSpPr>
        <p:spPr>
          <a:xfrm>
            <a:off x="290100" y="1853550"/>
            <a:ext cx="8563800" cy="1102500"/>
          </a:xfrm>
          <a:prstGeom prst="rect">
            <a:avLst/>
          </a:prstGeom>
        </p:spPr>
        <p:txBody>
          <a:bodyPr anchorCtr="0" anchor="t" bIns="91425" lIns="91425" spcFirstLastPara="1" rIns="91425" wrap="square" tIns="91425">
            <a:noAutofit/>
          </a:bodyPr>
          <a:lstStyle/>
          <a:p>
            <a:pPr indent="0" lvl="0" marL="0" rtl="0" algn="just">
              <a:lnSpc>
                <a:spcPct val="100000"/>
              </a:lnSpc>
              <a:spcBef>
                <a:spcPts val="0"/>
              </a:spcBef>
              <a:spcAft>
                <a:spcPts val="0"/>
              </a:spcAft>
              <a:buNone/>
            </a:pPr>
            <a:r>
              <a:rPr lang="en" sz="900">
                <a:highlight>
                  <a:schemeClr val="accent6"/>
                </a:highlight>
                <a:latin typeface="Ubuntu"/>
                <a:ea typeface="Ubuntu"/>
                <a:cs typeface="Ubuntu"/>
                <a:sym typeface="Ubuntu"/>
              </a:rPr>
              <a:t>Other findings</a:t>
            </a:r>
            <a:endParaRPr sz="900">
              <a:highlight>
                <a:schemeClr val="accent6"/>
              </a:highlight>
              <a:latin typeface="Ubuntu"/>
              <a:ea typeface="Ubuntu"/>
              <a:cs typeface="Ubuntu"/>
              <a:sym typeface="Ubuntu"/>
            </a:endParaRPr>
          </a:p>
          <a:p>
            <a:pPr indent="0" lvl="0" marL="0" rtl="0" algn="just">
              <a:lnSpc>
                <a:spcPct val="150000"/>
              </a:lnSpc>
              <a:spcBef>
                <a:spcPts val="0"/>
              </a:spcBef>
              <a:spcAft>
                <a:spcPts val="0"/>
              </a:spcAft>
              <a:buNone/>
            </a:pPr>
            <a:r>
              <a:t/>
            </a:r>
            <a:endParaRPr sz="900">
              <a:highlight>
                <a:schemeClr val="accent6"/>
              </a:highlight>
              <a:latin typeface="Ubuntu"/>
              <a:ea typeface="Ubuntu"/>
              <a:cs typeface="Ubuntu"/>
              <a:sym typeface="Ubuntu"/>
            </a:endParaRPr>
          </a:p>
          <a:p>
            <a:pPr indent="-285750" lvl="0" marL="457200" rtl="0" algn="just">
              <a:lnSpc>
                <a:spcPct val="150000"/>
              </a:lnSpc>
              <a:spcBef>
                <a:spcPts val="0"/>
              </a:spcBef>
              <a:spcAft>
                <a:spcPts val="0"/>
              </a:spcAft>
              <a:buSzPts val="900"/>
              <a:buFont typeface="Ubuntu"/>
              <a:buChar char="●"/>
            </a:pPr>
            <a:r>
              <a:rPr lang="en" sz="900">
                <a:latin typeface="Ubuntu"/>
                <a:ea typeface="Ubuntu"/>
                <a:cs typeface="Ubuntu"/>
                <a:sym typeface="Ubuntu"/>
              </a:rPr>
              <a:t>C</a:t>
            </a:r>
            <a:r>
              <a:rPr lang="en" sz="900">
                <a:latin typeface="Ubuntu"/>
                <a:ea typeface="Ubuntu"/>
                <a:cs typeface="Ubuntu"/>
                <a:sym typeface="Ubuntu"/>
              </a:rPr>
              <a:t>orrelations between PHQ-9 and the video subjective evaluations showed </a:t>
            </a:r>
            <a:r>
              <a:rPr b="1" lang="en" sz="900">
                <a:latin typeface="Ubuntu"/>
                <a:ea typeface="Ubuntu"/>
                <a:cs typeface="Ubuntu"/>
                <a:sym typeface="Ubuntu"/>
              </a:rPr>
              <a:t>negative correlation between the smell evaluation and PHQ-9 only at the Covid condition</a:t>
            </a:r>
            <a:r>
              <a:rPr lang="en" sz="900">
                <a:latin typeface="Ubuntu"/>
                <a:ea typeface="Ubuntu"/>
                <a:cs typeface="Ubuntu"/>
                <a:sym typeface="Ubuntu"/>
              </a:rPr>
              <a:t>. </a:t>
            </a:r>
            <a:endParaRPr sz="900">
              <a:latin typeface="Ubuntu"/>
              <a:ea typeface="Ubuntu"/>
              <a:cs typeface="Ubuntu"/>
              <a:sym typeface="Ubuntu"/>
            </a:endParaRPr>
          </a:p>
          <a:p>
            <a:pPr indent="0" lvl="0" marL="457200" rtl="0" algn="just">
              <a:lnSpc>
                <a:spcPct val="150000"/>
              </a:lnSpc>
              <a:spcBef>
                <a:spcPts val="0"/>
              </a:spcBef>
              <a:spcAft>
                <a:spcPts val="0"/>
              </a:spcAft>
              <a:buNone/>
            </a:pPr>
            <a:r>
              <a:t/>
            </a:r>
            <a:endParaRPr sz="900">
              <a:latin typeface="Ubuntu"/>
              <a:ea typeface="Ubuntu"/>
              <a:cs typeface="Ubuntu"/>
              <a:sym typeface="Ubuntu"/>
            </a:endParaRPr>
          </a:p>
          <a:p>
            <a:pPr indent="0" lvl="0" marL="0" rtl="0" algn="ctr">
              <a:lnSpc>
                <a:spcPct val="150000"/>
              </a:lnSpc>
              <a:spcBef>
                <a:spcPts val="0"/>
              </a:spcBef>
              <a:spcAft>
                <a:spcPts val="0"/>
              </a:spcAft>
              <a:buNone/>
            </a:pPr>
            <a:r>
              <a:rPr b="1" lang="en" sz="900">
                <a:solidFill>
                  <a:schemeClr val="accent6"/>
                </a:solidFill>
                <a:highlight>
                  <a:schemeClr val="dk2"/>
                </a:highlight>
                <a:latin typeface="Ubuntu"/>
                <a:ea typeface="Ubuntu"/>
                <a:cs typeface="Ubuntu"/>
                <a:sym typeface="Ubuntu"/>
              </a:rPr>
              <a:t>Importantly, our study differs from investigations which presented real food  since the foods were presented in the online format and thus, not allowing actual smell appreciation. </a:t>
            </a:r>
            <a:endParaRPr b="1" sz="900">
              <a:solidFill>
                <a:schemeClr val="accent6"/>
              </a:solidFill>
              <a:highlight>
                <a:schemeClr val="dk2"/>
              </a:highlight>
              <a:latin typeface="Ubuntu"/>
              <a:ea typeface="Ubuntu"/>
              <a:cs typeface="Ubuntu"/>
              <a:sym typeface="Ubuntu"/>
            </a:endParaRPr>
          </a:p>
          <a:p>
            <a:pPr indent="-285750" lvl="0" marL="457200" rtl="0" algn="just">
              <a:lnSpc>
                <a:spcPct val="150000"/>
              </a:lnSpc>
              <a:spcBef>
                <a:spcPts val="0"/>
              </a:spcBef>
              <a:spcAft>
                <a:spcPts val="0"/>
              </a:spcAft>
              <a:buSzPts val="900"/>
              <a:buFont typeface="Ubuntu"/>
              <a:buChar char="●"/>
            </a:pPr>
            <a:r>
              <a:rPr lang="en" sz="900">
                <a:latin typeface="Ubuntu"/>
                <a:ea typeface="Ubuntu"/>
                <a:cs typeface="Ubuntu"/>
                <a:sym typeface="Ubuntu"/>
              </a:rPr>
              <a:t>The desire to eat over time showed that the final urge to eat was higher in both conditions compared to baseline assessment, in accordance to our initial hypothesis. Comparing the initial desire to eat with the post video desire to eat we observed that only the Non-Covid video led to increased ratings compared to baseline. </a:t>
            </a:r>
            <a:endParaRPr sz="900">
              <a:latin typeface="Ubuntu"/>
              <a:ea typeface="Ubuntu"/>
              <a:cs typeface="Ubuntu"/>
              <a:sym typeface="Ubuntu"/>
            </a:endParaRPr>
          </a:p>
          <a:p>
            <a:pPr indent="0" lvl="0" marL="457200" rtl="0" algn="just">
              <a:lnSpc>
                <a:spcPct val="150000"/>
              </a:lnSpc>
              <a:spcBef>
                <a:spcPts val="0"/>
              </a:spcBef>
              <a:spcAft>
                <a:spcPts val="0"/>
              </a:spcAft>
              <a:buNone/>
            </a:pPr>
            <a:r>
              <a:t/>
            </a:r>
            <a:endParaRPr sz="900">
              <a:latin typeface="Ubuntu"/>
              <a:ea typeface="Ubuntu"/>
              <a:cs typeface="Ubuntu"/>
              <a:sym typeface="Ubuntu"/>
            </a:endParaRPr>
          </a:p>
          <a:p>
            <a:pPr indent="0" lvl="0" marL="457200" rtl="0" algn="ctr">
              <a:lnSpc>
                <a:spcPct val="150000"/>
              </a:lnSpc>
              <a:spcBef>
                <a:spcPts val="0"/>
              </a:spcBef>
              <a:spcAft>
                <a:spcPts val="0"/>
              </a:spcAft>
              <a:buNone/>
            </a:pPr>
            <a:r>
              <a:rPr b="1" lang="en" sz="900">
                <a:solidFill>
                  <a:schemeClr val="accent6"/>
                </a:solidFill>
                <a:highlight>
                  <a:schemeClr val="dk2"/>
                </a:highlight>
                <a:latin typeface="Ubuntu"/>
                <a:ea typeface="Ubuntu"/>
                <a:cs typeface="Ubuntu"/>
                <a:sym typeface="Ubuntu"/>
              </a:rPr>
              <a:t>Such effects likely arise from the aversive/negative priming of Covid condition which was also associated with lower hedonic appreciation of the foods. Therefore, the final desire to eat evaluation, which was similar in both conditions, demonstrated a craving effect due to  repetitive food exposure, including during the pictures evaluations, which provided no information regarding covid vs non-covid and thus, is expected to increase craving.</a:t>
            </a:r>
            <a:endParaRPr b="1" sz="900">
              <a:solidFill>
                <a:schemeClr val="accent6"/>
              </a:solidFill>
              <a:highlight>
                <a:schemeClr val="dk2"/>
              </a:highlight>
              <a:latin typeface="Ubuntu"/>
              <a:ea typeface="Ubuntu"/>
              <a:cs typeface="Ubuntu"/>
              <a:sym typeface="Ubuntu"/>
            </a:endParaRPr>
          </a:p>
          <a:p>
            <a:pPr indent="0" lvl="0" marL="1371600" rtl="0" algn="ctr">
              <a:lnSpc>
                <a:spcPct val="150000"/>
              </a:lnSpc>
              <a:spcBef>
                <a:spcPts val="0"/>
              </a:spcBef>
              <a:spcAft>
                <a:spcPts val="0"/>
              </a:spcAft>
              <a:buClr>
                <a:schemeClr val="dk1"/>
              </a:buClr>
              <a:buSzPts val="1100"/>
              <a:buFont typeface="Arial"/>
              <a:buNone/>
            </a:pPr>
            <a:r>
              <a:t/>
            </a:r>
            <a:endParaRPr b="1" sz="1000">
              <a:latin typeface="Ubuntu"/>
              <a:ea typeface="Ubuntu"/>
              <a:cs typeface="Ubuntu"/>
              <a:sym typeface="Ubuntu"/>
            </a:endParaRPr>
          </a:p>
          <a:p>
            <a:pPr indent="0" lvl="0" marL="457200" rtl="0" algn="just">
              <a:lnSpc>
                <a:spcPct val="150000"/>
              </a:lnSpc>
              <a:spcBef>
                <a:spcPts val="0"/>
              </a:spcBef>
              <a:spcAft>
                <a:spcPts val="0"/>
              </a:spcAft>
              <a:buNone/>
            </a:pPr>
            <a:r>
              <a:t/>
            </a:r>
            <a:endParaRPr sz="900">
              <a:latin typeface="Ubuntu"/>
              <a:ea typeface="Ubuntu"/>
              <a:cs typeface="Ubuntu"/>
              <a:sym typeface="Ubuntu"/>
            </a:endParaRPr>
          </a:p>
          <a:p>
            <a:pPr indent="457200" lvl="0" marL="0" rtl="0" algn="just">
              <a:lnSpc>
                <a:spcPct val="150000"/>
              </a:lnSpc>
              <a:spcBef>
                <a:spcPts val="0"/>
              </a:spcBef>
              <a:spcAft>
                <a:spcPts val="0"/>
              </a:spcAft>
              <a:buNone/>
            </a:pPr>
            <a:r>
              <a:rPr lang="en" sz="900">
                <a:latin typeface="Ubuntu"/>
                <a:ea typeface="Ubuntu"/>
                <a:cs typeface="Ubuntu"/>
                <a:sym typeface="Ubuntu"/>
              </a:rPr>
              <a:t> </a:t>
            </a:r>
            <a:endParaRPr sz="900">
              <a:latin typeface="Ubuntu"/>
              <a:ea typeface="Ubuntu"/>
              <a:cs typeface="Ubuntu"/>
              <a:sym typeface="Ubuntu"/>
            </a:endParaRPr>
          </a:p>
          <a:p>
            <a:pPr indent="457200" lvl="0" marL="0" rtl="0" algn="l">
              <a:spcBef>
                <a:spcPts val="0"/>
              </a:spcBef>
              <a:spcAft>
                <a:spcPts val="0"/>
              </a:spcAft>
              <a:buNone/>
            </a:pPr>
            <a:r>
              <a:t/>
            </a:r>
            <a:endParaRPr sz="900">
              <a:solidFill>
                <a:srgbClr val="666666"/>
              </a:solidFill>
              <a:latin typeface="Times New Roman"/>
              <a:ea typeface="Times New Roman"/>
              <a:cs typeface="Times New Roman"/>
              <a:sym typeface="Times New Roman"/>
            </a:endParaRPr>
          </a:p>
          <a:p>
            <a:pPr indent="457200" lvl="0" marL="0" rtl="0" algn="l">
              <a:spcBef>
                <a:spcPts val="1600"/>
              </a:spcBef>
              <a:spcAft>
                <a:spcPts val="0"/>
              </a:spcAft>
              <a:buNone/>
            </a:pPr>
            <a:r>
              <a:t/>
            </a:r>
            <a:endParaRPr sz="900">
              <a:solidFill>
                <a:srgbClr val="666666"/>
              </a:solidFill>
              <a:latin typeface="Times New Roman"/>
              <a:ea typeface="Times New Roman"/>
              <a:cs typeface="Times New Roman"/>
              <a:sym typeface="Times New Roman"/>
            </a:endParaRPr>
          </a:p>
          <a:p>
            <a:pPr indent="457200" lvl="0" marL="0" rtl="0" algn="l">
              <a:spcBef>
                <a:spcPts val="1600"/>
              </a:spcBef>
              <a:spcAft>
                <a:spcPts val="0"/>
              </a:spcAft>
              <a:buNone/>
            </a:pPr>
            <a:r>
              <a:t/>
            </a:r>
            <a:endParaRPr sz="900">
              <a:solidFill>
                <a:srgbClr val="666666"/>
              </a:solidFill>
              <a:latin typeface="Times New Roman"/>
              <a:ea typeface="Times New Roman"/>
              <a:cs typeface="Times New Roman"/>
              <a:sym typeface="Times New Roman"/>
            </a:endParaRPr>
          </a:p>
          <a:p>
            <a:pPr indent="0" lvl="0" marL="0" rtl="0" algn="l">
              <a:spcBef>
                <a:spcPts val="1600"/>
              </a:spcBef>
              <a:spcAft>
                <a:spcPts val="0"/>
              </a:spcAft>
              <a:buNone/>
            </a:pPr>
            <a:r>
              <a:t/>
            </a:r>
            <a:endParaRPr sz="900">
              <a:solidFill>
                <a:srgbClr val="434343"/>
              </a:solidFill>
              <a:latin typeface="Times New Roman"/>
              <a:ea typeface="Times New Roman"/>
              <a:cs typeface="Times New Roman"/>
              <a:sym typeface="Times New Roman"/>
            </a:endParaRPr>
          </a:p>
          <a:p>
            <a:pPr indent="0" lvl="0" marL="457200" rtl="0" algn="l">
              <a:spcBef>
                <a:spcPts val="1600"/>
              </a:spcBef>
              <a:spcAft>
                <a:spcPts val="1600"/>
              </a:spcAft>
              <a:buNone/>
            </a:pPr>
            <a:r>
              <a:t/>
            </a:r>
            <a:endParaRPr sz="900">
              <a:solidFill>
                <a:srgbClr val="666666"/>
              </a:solidFill>
              <a:latin typeface="Times New Roman"/>
              <a:ea typeface="Times New Roman"/>
              <a:cs typeface="Times New Roman"/>
              <a:sym typeface="Times New Roman"/>
            </a:endParaRPr>
          </a:p>
        </p:txBody>
      </p:sp>
      <p:sp>
        <p:nvSpPr>
          <p:cNvPr id="202" name="Google Shape;202;p24"/>
          <p:cNvSpPr txBox="1"/>
          <p:nvPr>
            <p:ph type="title"/>
          </p:nvPr>
        </p:nvSpPr>
        <p:spPr>
          <a:xfrm>
            <a:off x="311700" y="1783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rgbClr val="999999"/>
                </a:solidFill>
                <a:latin typeface="Ubuntu"/>
                <a:ea typeface="Ubuntu"/>
                <a:cs typeface="Ubuntu"/>
                <a:sym typeface="Ubuntu"/>
              </a:rPr>
              <a:t>Discussion</a:t>
            </a:r>
            <a:endParaRPr sz="2400">
              <a:solidFill>
                <a:srgbClr val="999999"/>
              </a:solidFill>
              <a:latin typeface="Ubuntu"/>
              <a:ea typeface="Ubuntu"/>
              <a:cs typeface="Ubuntu"/>
              <a:sym typeface="Ubuntu"/>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p25"/>
          <p:cNvSpPr txBox="1"/>
          <p:nvPr>
            <p:ph idx="1" type="body"/>
          </p:nvPr>
        </p:nvSpPr>
        <p:spPr>
          <a:xfrm>
            <a:off x="203600" y="1133025"/>
            <a:ext cx="8563800" cy="720600"/>
          </a:xfrm>
          <a:prstGeom prst="rect">
            <a:avLst/>
          </a:prstGeom>
        </p:spPr>
        <p:txBody>
          <a:bodyPr anchorCtr="0" anchor="t" bIns="91425" lIns="91425" spcFirstLastPara="1" rIns="91425" wrap="square" tIns="91425">
            <a:noAutofit/>
          </a:bodyPr>
          <a:lstStyle/>
          <a:p>
            <a:pPr indent="0" lvl="0" marL="0" rtl="0" algn="just">
              <a:lnSpc>
                <a:spcPct val="150000"/>
              </a:lnSpc>
              <a:spcBef>
                <a:spcPts val="0"/>
              </a:spcBef>
              <a:spcAft>
                <a:spcPts val="0"/>
              </a:spcAft>
              <a:buNone/>
            </a:pPr>
            <a:r>
              <a:rPr lang="en" sz="1200">
                <a:highlight>
                  <a:schemeClr val="accent6"/>
                </a:highlight>
                <a:latin typeface="Ubuntu"/>
                <a:ea typeface="Ubuntu"/>
                <a:cs typeface="Ubuntu"/>
                <a:sym typeface="Ubuntu"/>
              </a:rPr>
              <a:t>Our study supported </a:t>
            </a:r>
            <a:r>
              <a:rPr lang="en" sz="1200">
                <a:highlight>
                  <a:schemeClr val="accent6"/>
                </a:highlight>
                <a:latin typeface="Ubuntu"/>
                <a:ea typeface="Ubuntu"/>
                <a:cs typeface="Ubuntu"/>
                <a:sym typeface="Ubuntu"/>
              </a:rPr>
              <a:t>previous findings</a:t>
            </a:r>
            <a:r>
              <a:rPr lang="en" sz="1200">
                <a:highlight>
                  <a:schemeClr val="accent6"/>
                </a:highlight>
                <a:latin typeface="Ubuntu"/>
                <a:ea typeface="Ubuntu"/>
                <a:cs typeface="Ubuntu"/>
                <a:sym typeface="Ubuntu"/>
              </a:rPr>
              <a:t> </a:t>
            </a:r>
            <a:endParaRPr sz="1200">
              <a:highlight>
                <a:schemeClr val="accent6"/>
              </a:highlight>
              <a:latin typeface="Ubuntu"/>
              <a:ea typeface="Ubuntu"/>
              <a:cs typeface="Ubuntu"/>
              <a:sym typeface="Ubuntu"/>
            </a:endParaRPr>
          </a:p>
          <a:p>
            <a:pPr indent="0" lvl="0" marL="914400" rtl="0" algn="just">
              <a:lnSpc>
                <a:spcPct val="150000"/>
              </a:lnSpc>
              <a:spcBef>
                <a:spcPts val="0"/>
              </a:spcBef>
              <a:spcAft>
                <a:spcPts val="0"/>
              </a:spcAft>
              <a:buNone/>
            </a:pPr>
            <a:r>
              <a:t/>
            </a:r>
            <a:endParaRPr b="1" sz="1200">
              <a:latin typeface="Ubuntu"/>
              <a:ea typeface="Ubuntu"/>
              <a:cs typeface="Ubuntu"/>
              <a:sym typeface="Ubuntu"/>
            </a:endParaRPr>
          </a:p>
          <a:p>
            <a:pPr indent="457200" lvl="0" marL="0" rtl="0" algn="just">
              <a:lnSpc>
                <a:spcPct val="150000"/>
              </a:lnSpc>
              <a:spcBef>
                <a:spcPts val="0"/>
              </a:spcBef>
              <a:spcAft>
                <a:spcPts val="0"/>
              </a:spcAft>
              <a:buNone/>
            </a:pPr>
            <a:r>
              <a:t/>
            </a:r>
            <a:endParaRPr sz="1200">
              <a:latin typeface="Ubuntu"/>
              <a:ea typeface="Ubuntu"/>
              <a:cs typeface="Ubuntu"/>
              <a:sym typeface="Ubuntu"/>
            </a:endParaRPr>
          </a:p>
          <a:p>
            <a:pPr indent="457200" lvl="0" marL="0" rtl="0" algn="just">
              <a:lnSpc>
                <a:spcPct val="150000"/>
              </a:lnSpc>
              <a:spcBef>
                <a:spcPts val="0"/>
              </a:spcBef>
              <a:spcAft>
                <a:spcPts val="0"/>
              </a:spcAft>
              <a:buNone/>
            </a:pPr>
            <a:r>
              <a:rPr lang="en" sz="1200">
                <a:latin typeface="Ubuntu"/>
                <a:ea typeface="Ubuntu"/>
                <a:cs typeface="Ubuntu"/>
                <a:sym typeface="Ubuntu"/>
              </a:rPr>
              <a:t> </a:t>
            </a:r>
            <a:endParaRPr sz="1200">
              <a:latin typeface="Ubuntu"/>
              <a:ea typeface="Ubuntu"/>
              <a:cs typeface="Ubuntu"/>
              <a:sym typeface="Ubuntu"/>
            </a:endParaRPr>
          </a:p>
          <a:p>
            <a:pPr indent="457200" lvl="0" marL="0" rtl="0" algn="l">
              <a:spcBef>
                <a:spcPts val="0"/>
              </a:spcBef>
              <a:spcAft>
                <a:spcPts val="0"/>
              </a:spcAft>
              <a:buNone/>
            </a:pPr>
            <a:r>
              <a:t/>
            </a:r>
            <a:endParaRPr sz="1300">
              <a:solidFill>
                <a:srgbClr val="666666"/>
              </a:solidFill>
              <a:latin typeface="Times New Roman"/>
              <a:ea typeface="Times New Roman"/>
              <a:cs typeface="Times New Roman"/>
              <a:sym typeface="Times New Roman"/>
            </a:endParaRPr>
          </a:p>
          <a:p>
            <a:pPr indent="457200" lvl="0" marL="0" rtl="0" algn="l">
              <a:spcBef>
                <a:spcPts val="1600"/>
              </a:spcBef>
              <a:spcAft>
                <a:spcPts val="0"/>
              </a:spcAft>
              <a:buNone/>
            </a:pPr>
            <a:r>
              <a:t/>
            </a:r>
            <a:endParaRPr sz="1300">
              <a:solidFill>
                <a:srgbClr val="666666"/>
              </a:solidFill>
              <a:latin typeface="Times New Roman"/>
              <a:ea typeface="Times New Roman"/>
              <a:cs typeface="Times New Roman"/>
              <a:sym typeface="Times New Roman"/>
            </a:endParaRPr>
          </a:p>
          <a:p>
            <a:pPr indent="457200" lvl="0" marL="0" rtl="0" algn="l">
              <a:spcBef>
                <a:spcPts val="1600"/>
              </a:spcBef>
              <a:spcAft>
                <a:spcPts val="0"/>
              </a:spcAft>
              <a:buNone/>
            </a:pPr>
            <a:r>
              <a:t/>
            </a:r>
            <a:endParaRPr sz="1300">
              <a:solidFill>
                <a:srgbClr val="666666"/>
              </a:solidFill>
              <a:latin typeface="Times New Roman"/>
              <a:ea typeface="Times New Roman"/>
              <a:cs typeface="Times New Roman"/>
              <a:sym typeface="Times New Roman"/>
            </a:endParaRPr>
          </a:p>
          <a:p>
            <a:pPr indent="0" lvl="0" marL="0" rtl="0" algn="l">
              <a:spcBef>
                <a:spcPts val="1600"/>
              </a:spcBef>
              <a:spcAft>
                <a:spcPts val="0"/>
              </a:spcAft>
              <a:buNone/>
            </a:pPr>
            <a:r>
              <a:t/>
            </a:r>
            <a:endParaRPr sz="1000">
              <a:solidFill>
                <a:srgbClr val="434343"/>
              </a:solidFill>
              <a:latin typeface="Times New Roman"/>
              <a:ea typeface="Times New Roman"/>
              <a:cs typeface="Times New Roman"/>
              <a:sym typeface="Times New Roman"/>
            </a:endParaRPr>
          </a:p>
          <a:p>
            <a:pPr indent="0" lvl="0" marL="457200" rtl="0" algn="l">
              <a:spcBef>
                <a:spcPts val="1600"/>
              </a:spcBef>
              <a:spcAft>
                <a:spcPts val="1600"/>
              </a:spcAft>
              <a:buNone/>
            </a:pPr>
            <a:r>
              <a:t/>
            </a:r>
            <a:endParaRPr sz="1000">
              <a:solidFill>
                <a:srgbClr val="666666"/>
              </a:solidFill>
              <a:latin typeface="Times New Roman"/>
              <a:ea typeface="Times New Roman"/>
              <a:cs typeface="Times New Roman"/>
              <a:sym typeface="Times New Roman"/>
            </a:endParaRPr>
          </a:p>
        </p:txBody>
      </p:sp>
      <p:sp>
        <p:nvSpPr>
          <p:cNvPr id="208" name="Google Shape;208;p25"/>
          <p:cNvSpPr txBox="1"/>
          <p:nvPr>
            <p:ph idx="1" type="body"/>
          </p:nvPr>
        </p:nvSpPr>
        <p:spPr>
          <a:xfrm>
            <a:off x="378300" y="3064075"/>
            <a:ext cx="8387400" cy="780300"/>
          </a:xfrm>
          <a:prstGeom prst="rect">
            <a:avLst/>
          </a:prstGeom>
        </p:spPr>
        <p:txBody>
          <a:bodyPr anchorCtr="0" anchor="t" bIns="91425" lIns="91425" spcFirstLastPara="1" rIns="91425" wrap="square" tIns="91425">
            <a:noAutofit/>
          </a:bodyPr>
          <a:lstStyle/>
          <a:p>
            <a:pPr indent="0" lvl="0" marL="0" rtl="0" algn="ctr">
              <a:lnSpc>
                <a:spcPct val="150000"/>
              </a:lnSpc>
              <a:spcBef>
                <a:spcPts val="0"/>
              </a:spcBef>
              <a:spcAft>
                <a:spcPts val="0"/>
              </a:spcAft>
              <a:buNone/>
            </a:pPr>
            <a:r>
              <a:rPr b="1" lang="en" sz="1200">
                <a:latin typeface="Ubuntu"/>
                <a:ea typeface="Ubuntu"/>
                <a:cs typeface="Ubuntu"/>
                <a:sym typeface="Ubuntu"/>
              </a:rPr>
              <a:t>H</a:t>
            </a:r>
            <a:r>
              <a:rPr b="1" lang="en" sz="1200">
                <a:latin typeface="Ubuntu"/>
                <a:ea typeface="Ubuntu"/>
                <a:cs typeface="Ubuntu"/>
                <a:sym typeface="Ubuntu"/>
              </a:rPr>
              <a:t>ygienic measures of Covid-19 may elicit lower smell assessment and desire to eat</a:t>
            </a:r>
            <a:endParaRPr sz="1200">
              <a:latin typeface="Ubuntu"/>
              <a:ea typeface="Ubuntu"/>
              <a:cs typeface="Ubuntu"/>
              <a:sym typeface="Ubuntu"/>
            </a:endParaRPr>
          </a:p>
          <a:p>
            <a:pPr indent="0" lvl="0" marL="0" rtl="0" algn="ctr">
              <a:lnSpc>
                <a:spcPct val="150000"/>
              </a:lnSpc>
              <a:spcBef>
                <a:spcPts val="0"/>
              </a:spcBef>
              <a:spcAft>
                <a:spcPts val="0"/>
              </a:spcAft>
              <a:buNone/>
            </a:pPr>
            <a:r>
              <a:t/>
            </a:r>
            <a:endParaRPr sz="1300">
              <a:latin typeface="Ubuntu"/>
              <a:ea typeface="Ubuntu"/>
              <a:cs typeface="Ubuntu"/>
              <a:sym typeface="Ubuntu"/>
            </a:endParaRPr>
          </a:p>
          <a:p>
            <a:pPr indent="457200" lvl="0" marL="0" rtl="0" algn="ctr">
              <a:spcBef>
                <a:spcPts val="0"/>
              </a:spcBef>
              <a:spcAft>
                <a:spcPts val="0"/>
              </a:spcAft>
              <a:buNone/>
            </a:pPr>
            <a:r>
              <a:t/>
            </a:r>
            <a:endParaRPr sz="1300">
              <a:solidFill>
                <a:srgbClr val="666666"/>
              </a:solidFill>
              <a:latin typeface="Times New Roman"/>
              <a:ea typeface="Times New Roman"/>
              <a:cs typeface="Times New Roman"/>
              <a:sym typeface="Times New Roman"/>
            </a:endParaRPr>
          </a:p>
          <a:p>
            <a:pPr indent="0" lvl="0" marL="0" rtl="0" algn="ctr">
              <a:spcBef>
                <a:spcPts val="1600"/>
              </a:spcBef>
              <a:spcAft>
                <a:spcPts val="0"/>
              </a:spcAft>
              <a:buNone/>
            </a:pPr>
            <a:r>
              <a:t/>
            </a:r>
            <a:endParaRPr sz="1000">
              <a:solidFill>
                <a:srgbClr val="434343"/>
              </a:solidFill>
              <a:latin typeface="Times New Roman"/>
              <a:ea typeface="Times New Roman"/>
              <a:cs typeface="Times New Roman"/>
              <a:sym typeface="Times New Roman"/>
            </a:endParaRPr>
          </a:p>
          <a:p>
            <a:pPr indent="0" lvl="0" marL="457200" rtl="0" algn="ctr">
              <a:spcBef>
                <a:spcPts val="1600"/>
              </a:spcBef>
              <a:spcAft>
                <a:spcPts val="1600"/>
              </a:spcAft>
              <a:buNone/>
            </a:pPr>
            <a:r>
              <a:t/>
            </a:r>
            <a:endParaRPr sz="1000">
              <a:solidFill>
                <a:srgbClr val="666666"/>
              </a:solidFill>
              <a:latin typeface="Times New Roman"/>
              <a:ea typeface="Times New Roman"/>
              <a:cs typeface="Times New Roman"/>
              <a:sym typeface="Times New Roman"/>
            </a:endParaRPr>
          </a:p>
        </p:txBody>
      </p:sp>
      <p:sp>
        <p:nvSpPr>
          <p:cNvPr id="209" name="Google Shape;209;p25"/>
          <p:cNvSpPr txBox="1"/>
          <p:nvPr>
            <p:ph type="title"/>
          </p:nvPr>
        </p:nvSpPr>
        <p:spPr>
          <a:xfrm>
            <a:off x="311700" y="3799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rgbClr val="999999"/>
                </a:solidFill>
                <a:latin typeface="Ubuntu"/>
                <a:ea typeface="Ubuntu"/>
                <a:cs typeface="Ubuntu"/>
                <a:sym typeface="Ubuntu"/>
              </a:rPr>
              <a:t>Conclusions</a:t>
            </a:r>
            <a:endParaRPr sz="2400">
              <a:solidFill>
                <a:srgbClr val="999999"/>
              </a:solidFill>
              <a:latin typeface="Ubuntu"/>
              <a:ea typeface="Ubuntu"/>
              <a:cs typeface="Ubuntu"/>
              <a:sym typeface="Ubuntu"/>
            </a:endParaRPr>
          </a:p>
        </p:txBody>
      </p:sp>
      <p:sp>
        <p:nvSpPr>
          <p:cNvPr id="210" name="Google Shape;210;p25"/>
          <p:cNvSpPr txBox="1"/>
          <p:nvPr/>
        </p:nvSpPr>
        <p:spPr>
          <a:xfrm>
            <a:off x="518700" y="1463550"/>
            <a:ext cx="8106600" cy="2008800"/>
          </a:xfrm>
          <a:prstGeom prst="rect">
            <a:avLst/>
          </a:prstGeom>
          <a:noFill/>
          <a:ln>
            <a:noFill/>
          </a:ln>
        </p:spPr>
        <p:txBody>
          <a:bodyPr anchorCtr="0" anchor="t" bIns="91425" lIns="91425" spcFirstLastPara="1" rIns="91425" wrap="square" tIns="91425">
            <a:spAutoFit/>
          </a:bodyPr>
          <a:lstStyle/>
          <a:p>
            <a:pPr indent="0" lvl="0" marL="457200" rtl="0" algn="ctr">
              <a:lnSpc>
                <a:spcPct val="150000"/>
              </a:lnSpc>
              <a:spcBef>
                <a:spcPts val="0"/>
              </a:spcBef>
              <a:spcAft>
                <a:spcPts val="0"/>
              </a:spcAft>
              <a:buNone/>
            </a:pPr>
            <a:r>
              <a:rPr b="1" lang="en" sz="1200">
                <a:solidFill>
                  <a:schemeClr val="dk2"/>
                </a:solidFill>
                <a:latin typeface="Ubuntu"/>
                <a:ea typeface="Ubuntu"/>
                <a:cs typeface="Ubuntu"/>
                <a:sym typeface="Ubuntu"/>
              </a:rPr>
              <a:t>Greater </a:t>
            </a:r>
            <a:r>
              <a:rPr b="1" lang="en" sz="1200">
                <a:solidFill>
                  <a:schemeClr val="dk2"/>
                </a:solidFill>
                <a:latin typeface="Ubuntu"/>
                <a:ea typeface="Ubuntu"/>
                <a:cs typeface="Ubuntu"/>
                <a:sym typeface="Ubuntu"/>
              </a:rPr>
              <a:t>evaluations to s</a:t>
            </a:r>
            <a:r>
              <a:rPr b="1" lang="en" sz="1200">
                <a:solidFill>
                  <a:schemeClr val="dk2"/>
                </a:solidFill>
                <a:latin typeface="Ubuntu"/>
                <a:ea typeface="Ubuntu"/>
                <a:cs typeface="Ubuntu"/>
                <a:sym typeface="Ubuntu"/>
              </a:rPr>
              <a:t>weet and high-calorie foods compared to salty and low-</a:t>
            </a:r>
            <a:r>
              <a:rPr b="1" lang="en" sz="1200">
                <a:solidFill>
                  <a:schemeClr val="dk2"/>
                </a:solidFill>
                <a:latin typeface="Ubuntu"/>
                <a:ea typeface="Ubuntu"/>
                <a:cs typeface="Ubuntu"/>
                <a:sym typeface="Ubuntu"/>
              </a:rPr>
              <a:t>calorie</a:t>
            </a:r>
            <a:r>
              <a:rPr b="1" lang="en" sz="1200">
                <a:solidFill>
                  <a:schemeClr val="dk2"/>
                </a:solidFill>
                <a:latin typeface="Ubuntu"/>
                <a:ea typeface="Ubuntu"/>
                <a:cs typeface="Ubuntu"/>
                <a:sym typeface="Ubuntu"/>
              </a:rPr>
              <a:t> ones</a:t>
            </a:r>
            <a:br>
              <a:rPr b="1" lang="en" sz="1200">
                <a:solidFill>
                  <a:schemeClr val="dk2"/>
                </a:solidFill>
                <a:latin typeface="Ubuntu"/>
                <a:ea typeface="Ubuntu"/>
                <a:cs typeface="Ubuntu"/>
                <a:sym typeface="Ubuntu"/>
              </a:rPr>
            </a:br>
            <a:r>
              <a:rPr lang="en" sz="1100">
                <a:solidFill>
                  <a:schemeClr val="dk2"/>
                </a:solidFill>
                <a:latin typeface="Ubuntu"/>
                <a:ea typeface="Ubuntu"/>
                <a:cs typeface="Ubuntu"/>
                <a:sym typeface="Ubuntu"/>
              </a:rPr>
              <a:t>(Ohla et al., 2012; Buckland et al., 2021)</a:t>
            </a:r>
            <a:endParaRPr b="1" sz="1100">
              <a:solidFill>
                <a:schemeClr val="dk2"/>
              </a:solidFill>
              <a:latin typeface="Ubuntu"/>
              <a:ea typeface="Ubuntu"/>
              <a:cs typeface="Ubuntu"/>
              <a:sym typeface="Ubuntu"/>
            </a:endParaRPr>
          </a:p>
          <a:p>
            <a:pPr indent="0" lvl="0" marL="457200" rtl="0" algn="ctr">
              <a:lnSpc>
                <a:spcPct val="200000"/>
              </a:lnSpc>
              <a:spcBef>
                <a:spcPts val="0"/>
              </a:spcBef>
              <a:spcAft>
                <a:spcPts val="0"/>
              </a:spcAft>
              <a:buNone/>
            </a:pPr>
            <a:r>
              <a:t/>
            </a:r>
            <a:endParaRPr/>
          </a:p>
          <a:p>
            <a:pPr indent="0" lvl="0" marL="457200" rtl="0" algn="l">
              <a:lnSpc>
                <a:spcPct val="150000"/>
              </a:lnSpc>
              <a:spcBef>
                <a:spcPts val="0"/>
              </a:spcBef>
              <a:spcAft>
                <a:spcPts val="0"/>
              </a:spcAft>
              <a:buNone/>
            </a:pPr>
            <a:br>
              <a:rPr lang="en">
                <a:solidFill>
                  <a:schemeClr val="dk2"/>
                </a:solidFill>
              </a:rPr>
            </a:br>
            <a:br>
              <a:rPr lang="en"/>
            </a:br>
            <a:endParaRPr/>
          </a:p>
        </p:txBody>
      </p:sp>
      <p:sp>
        <p:nvSpPr>
          <p:cNvPr id="211" name="Google Shape;211;p25"/>
          <p:cNvSpPr txBox="1"/>
          <p:nvPr/>
        </p:nvSpPr>
        <p:spPr>
          <a:xfrm>
            <a:off x="1097100" y="2028038"/>
            <a:ext cx="6949800" cy="631200"/>
          </a:xfrm>
          <a:prstGeom prst="rect">
            <a:avLst/>
          </a:prstGeom>
          <a:noFill/>
          <a:ln>
            <a:noFill/>
          </a:ln>
        </p:spPr>
        <p:txBody>
          <a:bodyPr anchorCtr="0" anchor="t" bIns="91425" lIns="91425" spcFirstLastPara="1" rIns="91425" wrap="square" tIns="91425">
            <a:spAutoFit/>
          </a:bodyPr>
          <a:lstStyle/>
          <a:p>
            <a:pPr indent="0" lvl="0" marL="457200" rtl="0" algn="ctr">
              <a:lnSpc>
                <a:spcPct val="150000"/>
              </a:lnSpc>
              <a:spcBef>
                <a:spcPts val="0"/>
              </a:spcBef>
              <a:spcAft>
                <a:spcPts val="0"/>
              </a:spcAft>
              <a:buClr>
                <a:schemeClr val="dk1"/>
              </a:buClr>
              <a:buSzPts val="1100"/>
              <a:buFont typeface="Arial"/>
              <a:buNone/>
            </a:pPr>
            <a:r>
              <a:rPr b="1" lang="en" sz="1200">
                <a:solidFill>
                  <a:schemeClr val="dk2"/>
                </a:solidFill>
                <a:latin typeface="Ubuntu"/>
                <a:ea typeface="Ubuntu"/>
                <a:cs typeface="Ubuntu"/>
                <a:sym typeface="Ubuntu"/>
              </a:rPr>
              <a:t>Increased desire to eat after food exposure</a:t>
            </a:r>
            <a:br>
              <a:rPr b="1" lang="en" sz="1000">
                <a:solidFill>
                  <a:schemeClr val="dk2"/>
                </a:solidFill>
                <a:latin typeface="Ubuntu"/>
                <a:ea typeface="Ubuntu"/>
                <a:cs typeface="Ubuntu"/>
                <a:sym typeface="Ubuntu"/>
              </a:rPr>
            </a:br>
            <a:r>
              <a:rPr lang="en" sz="1100">
                <a:solidFill>
                  <a:schemeClr val="dk2"/>
                </a:solidFill>
                <a:latin typeface="Ubuntu"/>
                <a:ea typeface="Ubuntu"/>
                <a:cs typeface="Ubuntu"/>
                <a:sym typeface="Ubuntu"/>
              </a:rPr>
              <a:t>(Sun &amp; Kober, 2020)</a:t>
            </a:r>
            <a:endParaRPr sz="1300">
              <a:solidFill>
                <a:schemeClr val="dk2"/>
              </a:solidFill>
              <a:latin typeface="Ubuntu"/>
              <a:ea typeface="Ubuntu"/>
              <a:cs typeface="Ubuntu"/>
              <a:sym typeface="Ubuntu"/>
            </a:endParaRPr>
          </a:p>
        </p:txBody>
      </p:sp>
      <p:sp>
        <p:nvSpPr>
          <p:cNvPr id="212" name="Google Shape;212;p25"/>
          <p:cNvSpPr txBox="1"/>
          <p:nvPr>
            <p:ph idx="1" type="body"/>
          </p:nvPr>
        </p:nvSpPr>
        <p:spPr>
          <a:xfrm>
            <a:off x="203600" y="2766963"/>
            <a:ext cx="8563800" cy="720600"/>
          </a:xfrm>
          <a:prstGeom prst="rect">
            <a:avLst/>
          </a:prstGeom>
        </p:spPr>
        <p:txBody>
          <a:bodyPr anchorCtr="0" anchor="t" bIns="91425" lIns="91425" spcFirstLastPara="1" rIns="91425" wrap="square" tIns="91425">
            <a:noAutofit/>
          </a:bodyPr>
          <a:lstStyle/>
          <a:p>
            <a:pPr indent="0" lvl="0" marL="0" rtl="0" algn="just">
              <a:lnSpc>
                <a:spcPct val="150000"/>
              </a:lnSpc>
              <a:spcBef>
                <a:spcPts val="0"/>
              </a:spcBef>
              <a:spcAft>
                <a:spcPts val="0"/>
              </a:spcAft>
              <a:buNone/>
            </a:pPr>
            <a:r>
              <a:rPr lang="en" sz="1200">
                <a:highlight>
                  <a:schemeClr val="accent6"/>
                </a:highlight>
                <a:latin typeface="Ubuntu"/>
                <a:ea typeface="Ubuntu"/>
                <a:cs typeface="Ubuntu"/>
                <a:sym typeface="Ubuntu"/>
              </a:rPr>
              <a:t>And also </a:t>
            </a:r>
            <a:r>
              <a:rPr lang="en" sz="1200">
                <a:highlight>
                  <a:schemeClr val="accent6"/>
                </a:highlight>
                <a:latin typeface="Ubuntu"/>
                <a:ea typeface="Ubuntu"/>
                <a:cs typeface="Ubuntu"/>
                <a:sym typeface="Ubuntu"/>
              </a:rPr>
              <a:t>provided</a:t>
            </a:r>
            <a:r>
              <a:rPr lang="en" sz="1200">
                <a:highlight>
                  <a:schemeClr val="accent6"/>
                </a:highlight>
                <a:latin typeface="Ubuntu"/>
                <a:ea typeface="Ubuntu"/>
                <a:cs typeface="Ubuntu"/>
                <a:sym typeface="Ubuntu"/>
              </a:rPr>
              <a:t> new insights</a:t>
            </a:r>
            <a:endParaRPr sz="1200">
              <a:highlight>
                <a:schemeClr val="accent6"/>
              </a:highlight>
              <a:latin typeface="Ubuntu"/>
              <a:ea typeface="Ubuntu"/>
              <a:cs typeface="Ubuntu"/>
              <a:sym typeface="Ubuntu"/>
            </a:endParaRPr>
          </a:p>
          <a:p>
            <a:pPr indent="0" lvl="0" marL="914400" rtl="0" algn="just">
              <a:lnSpc>
                <a:spcPct val="150000"/>
              </a:lnSpc>
              <a:spcBef>
                <a:spcPts val="0"/>
              </a:spcBef>
              <a:spcAft>
                <a:spcPts val="0"/>
              </a:spcAft>
              <a:buNone/>
            </a:pPr>
            <a:r>
              <a:t/>
            </a:r>
            <a:endParaRPr b="1" sz="1200">
              <a:latin typeface="Ubuntu"/>
              <a:ea typeface="Ubuntu"/>
              <a:cs typeface="Ubuntu"/>
              <a:sym typeface="Ubuntu"/>
            </a:endParaRPr>
          </a:p>
          <a:p>
            <a:pPr indent="457200" lvl="0" marL="0" rtl="0" algn="just">
              <a:lnSpc>
                <a:spcPct val="150000"/>
              </a:lnSpc>
              <a:spcBef>
                <a:spcPts val="0"/>
              </a:spcBef>
              <a:spcAft>
                <a:spcPts val="0"/>
              </a:spcAft>
              <a:buNone/>
            </a:pPr>
            <a:r>
              <a:t/>
            </a:r>
            <a:endParaRPr sz="1200">
              <a:latin typeface="Ubuntu"/>
              <a:ea typeface="Ubuntu"/>
              <a:cs typeface="Ubuntu"/>
              <a:sym typeface="Ubuntu"/>
            </a:endParaRPr>
          </a:p>
          <a:p>
            <a:pPr indent="457200" lvl="0" marL="0" rtl="0" algn="just">
              <a:lnSpc>
                <a:spcPct val="150000"/>
              </a:lnSpc>
              <a:spcBef>
                <a:spcPts val="0"/>
              </a:spcBef>
              <a:spcAft>
                <a:spcPts val="0"/>
              </a:spcAft>
              <a:buNone/>
            </a:pPr>
            <a:r>
              <a:rPr lang="en" sz="1200">
                <a:latin typeface="Ubuntu"/>
                <a:ea typeface="Ubuntu"/>
                <a:cs typeface="Ubuntu"/>
                <a:sym typeface="Ubuntu"/>
              </a:rPr>
              <a:t> </a:t>
            </a:r>
            <a:endParaRPr sz="1200">
              <a:latin typeface="Ubuntu"/>
              <a:ea typeface="Ubuntu"/>
              <a:cs typeface="Ubuntu"/>
              <a:sym typeface="Ubuntu"/>
            </a:endParaRPr>
          </a:p>
          <a:p>
            <a:pPr indent="457200" lvl="0" marL="0" rtl="0" algn="l">
              <a:spcBef>
                <a:spcPts val="0"/>
              </a:spcBef>
              <a:spcAft>
                <a:spcPts val="0"/>
              </a:spcAft>
              <a:buNone/>
            </a:pPr>
            <a:r>
              <a:t/>
            </a:r>
            <a:endParaRPr sz="1300">
              <a:solidFill>
                <a:srgbClr val="666666"/>
              </a:solidFill>
              <a:latin typeface="Times New Roman"/>
              <a:ea typeface="Times New Roman"/>
              <a:cs typeface="Times New Roman"/>
              <a:sym typeface="Times New Roman"/>
            </a:endParaRPr>
          </a:p>
          <a:p>
            <a:pPr indent="457200" lvl="0" marL="0" rtl="0" algn="l">
              <a:spcBef>
                <a:spcPts val="1600"/>
              </a:spcBef>
              <a:spcAft>
                <a:spcPts val="0"/>
              </a:spcAft>
              <a:buNone/>
            </a:pPr>
            <a:r>
              <a:t/>
            </a:r>
            <a:endParaRPr sz="1300">
              <a:solidFill>
                <a:srgbClr val="666666"/>
              </a:solidFill>
              <a:latin typeface="Times New Roman"/>
              <a:ea typeface="Times New Roman"/>
              <a:cs typeface="Times New Roman"/>
              <a:sym typeface="Times New Roman"/>
            </a:endParaRPr>
          </a:p>
          <a:p>
            <a:pPr indent="457200" lvl="0" marL="0" rtl="0" algn="l">
              <a:spcBef>
                <a:spcPts val="1600"/>
              </a:spcBef>
              <a:spcAft>
                <a:spcPts val="0"/>
              </a:spcAft>
              <a:buNone/>
            </a:pPr>
            <a:r>
              <a:t/>
            </a:r>
            <a:endParaRPr sz="1300">
              <a:solidFill>
                <a:srgbClr val="666666"/>
              </a:solidFill>
              <a:latin typeface="Times New Roman"/>
              <a:ea typeface="Times New Roman"/>
              <a:cs typeface="Times New Roman"/>
              <a:sym typeface="Times New Roman"/>
            </a:endParaRPr>
          </a:p>
          <a:p>
            <a:pPr indent="0" lvl="0" marL="0" rtl="0" algn="l">
              <a:spcBef>
                <a:spcPts val="1600"/>
              </a:spcBef>
              <a:spcAft>
                <a:spcPts val="0"/>
              </a:spcAft>
              <a:buNone/>
            </a:pPr>
            <a:r>
              <a:t/>
            </a:r>
            <a:endParaRPr sz="1000">
              <a:solidFill>
                <a:srgbClr val="434343"/>
              </a:solidFill>
              <a:latin typeface="Times New Roman"/>
              <a:ea typeface="Times New Roman"/>
              <a:cs typeface="Times New Roman"/>
              <a:sym typeface="Times New Roman"/>
            </a:endParaRPr>
          </a:p>
          <a:p>
            <a:pPr indent="0" lvl="0" marL="457200" rtl="0" algn="l">
              <a:spcBef>
                <a:spcPts val="1600"/>
              </a:spcBef>
              <a:spcAft>
                <a:spcPts val="1600"/>
              </a:spcAft>
              <a:buNone/>
            </a:pPr>
            <a:r>
              <a:t/>
            </a:r>
            <a:endParaRPr sz="1000">
              <a:solidFill>
                <a:srgbClr val="666666"/>
              </a:solidFill>
              <a:latin typeface="Times New Roman"/>
              <a:ea typeface="Times New Roman"/>
              <a:cs typeface="Times New Roman"/>
              <a:sym typeface="Times New Roman"/>
            </a:endParaRPr>
          </a:p>
        </p:txBody>
      </p:sp>
      <p:sp>
        <p:nvSpPr>
          <p:cNvPr id="213" name="Google Shape;213;p25"/>
          <p:cNvSpPr txBox="1"/>
          <p:nvPr/>
        </p:nvSpPr>
        <p:spPr>
          <a:xfrm>
            <a:off x="950250" y="3411675"/>
            <a:ext cx="7243500" cy="3693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Clr>
                <a:schemeClr val="dk1"/>
              </a:buClr>
              <a:buSzPts val="1100"/>
              <a:buFont typeface="Arial"/>
              <a:buNone/>
            </a:pPr>
            <a:r>
              <a:rPr b="1" lang="en" sz="1200">
                <a:solidFill>
                  <a:schemeClr val="dk2"/>
                </a:solidFill>
                <a:latin typeface="Ubuntu"/>
                <a:ea typeface="Ubuntu"/>
                <a:cs typeface="Ubuntu"/>
                <a:sym typeface="Ubuntu"/>
              </a:rPr>
              <a:t>Priming effect was observed for sweet food pictures evaluation, but not other food categories</a:t>
            </a:r>
            <a:r>
              <a:rPr lang="en" sz="1200">
                <a:solidFill>
                  <a:schemeClr val="dk2"/>
                </a:solidFill>
                <a:latin typeface="Ubuntu"/>
                <a:ea typeface="Ubuntu"/>
                <a:cs typeface="Ubuntu"/>
                <a:sym typeface="Ubuntu"/>
              </a:rPr>
              <a:t> </a:t>
            </a:r>
            <a:endParaRPr/>
          </a:p>
        </p:txBody>
      </p:sp>
      <p:pic>
        <p:nvPicPr>
          <p:cNvPr id="214" name="Google Shape;214;p25"/>
          <p:cNvPicPr preferRelativeResize="0"/>
          <p:nvPr/>
        </p:nvPicPr>
        <p:blipFill rotWithShape="1">
          <a:blip r:embed="rId3">
            <a:alphaModFix/>
          </a:blip>
          <a:srcRect b="37974" l="59211" r="2334" t="4418"/>
          <a:stretch/>
        </p:blipFill>
        <p:spPr>
          <a:xfrm>
            <a:off x="6683100" y="1831475"/>
            <a:ext cx="1510651" cy="1272950"/>
          </a:xfrm>
          <a:prstGeom prst="rect">
            <a:avLst/>
          </a:prstGeom>
          <a:noFill/>
          <a:ln>
            <a:noFill/>
          </a:ln>
        </p:spPr>
      </p:pic>
      <p:pic>
        <p:nvPicPr>
          <p:cNvPr id="215" name="Google Shape;215;p25"/>
          <p:cNvPicPr preferRelativeResize="0"/>
          <p:nvPr/>
        </p:nvPicPr>
        <p:blipFill rotWithShape="1">
          <a:blip r:embed="rId4">
            <a:alphaModFix/>
          </a:blip>
          <a:srcRect b="0" l="0" r="61169" t="56715"/>
          <a:stretch/>
        </p:blipFill>
        <p:spPr>
          <a:xfrm>
            <a:off x="518700" y="3780975"/>
            <a:ext cx="1614398" cy="101224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26"/>
          <p:cNvSpPr txBox="1"/>
          <p:nvPr/>
        </p:nvSpPr>
        <p:spPr>
          <a:xfrm>
            <a:off x="2029025" y="3806650"/>
            <a:ext cx="5251200" cy="1614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rgbClr val="666666"/>
                </a:solidFill>
                <a:uFill>
                  <a:noFill/>
                </a:uFill>
                <a:latin typeface="Comfortaa"/>
                <a:ea typeface="Comfortaa"/>
                <a:cs typeface="Comfortaa"/>
                <a:sym typeface="Comfortaa"/>
                <a:hlinkClick r:id="rId3">
                  <a:extLst>
                    <a:ext uri="{A12FA001-AC4F-418D-AE19-62706E023703}">
                      <ahyp:hlinkClr val="tx"/>
                    </a:ext>
                  </a:extLst>
                </a:hlinkClick>
              </a:rPr>
              <a:t>oliveirajarina@gmail.com</a:t>
            </a:r>
            <a:endParaRPr sz="1200">
              <a:solidFill>
                <a:srgbClr val="666666"/>
              </a:solidFill>
              <a:latin typeface="Comfortaa"/>
              <a:ea typeface="Comfortaa"/>
              <a:cs typeface="Comfortaa"/>
              <a:sym typeface="Comfortaa"/>
            </a:endParaRPr>
          </a:p>
          <a:p>
            <a:pPr indent="0" lvl="0" marL="0" rtl="0" algn="ctr">
              <a:spcBef>
                <a:spcPts val="0"/>
              </a:spcBef>
              <a:spcAft>
                <a:spcPts val="0"/>
              </a:spcAft>
              <a:buNone/>
            </a:pPr>
            <a:r>
              <a:t/>
            </a:r>
            <a:endParaRPr sz="1200">
              <a:solidFill>
                <a:srgbClr val="666666"/>
              </a:solidFill>
              <a:latin typeface="Comfortaa"/>
              <a:ea typeface="Comfortaa"/>
              <a:cs typeface="Comfortaa"/>
              <a:sym typeface="Comfortaa"/>
            </a:endParaRPr>
          </a:p>
          <a:p>
            <a:pPr indent="0" lvl="0" marL="0" rtl="0" algn="l">
              <a:spcBef>
                <a:spcPts val="0"/>
              </a:spcBef>
              <a:spcAft>
                <a:spcPts val="0"/>
              </a:spcAft>
              <a:buNone/>
            </a:pPr>
            <a:r>
              <a:t/>
            </a:r>
            <a:endParaRPr/>
          </a:p>
        </p:txBody>
      </p:sp>
      <p:sp>
        <p:nvSpPr>
          <p:cNvPr id="221" name="Google Shape;221;p26"/>
          <p:cNvSpPr txBox="1"/>
          <p:nvPr>
            <p:ph type="title"/>
          </p:nvPr>
        </p:nvSpPr>
        <p:spPr>
          <a:xfrm>
            <a:off x="311700" y="330967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dk2"/>
                </a:solidFill>
                <a:latin typeface="Ubuntu"/>
                <a:ea typeface="Ubuntu"/>
                <a:cs typeface="Ubuntu"/>
                <a:sym typeface="Ubuntu"/>
              </a:rPr>
              <a:t>Thank you </a:t>
            </a:r>
            <a:endParaRPr>
              <a:solidFill>
                <a:schemeClr val="dk2"/>
              </a:solidFill>
              <a:latin typeface="Ubuntu"/>
              <a:ea typeface="Ubuntu"/>
              <a:cs typeface="Ubuntu"/>
              <a:sym typeface="Ubuntu"/>
            </a:endParaRPr>
          </a:p>
        </p:txBody>
      </p:sp>
      <p:pic>
        <p:nvPicPr>
          <p:cNvPr id="222" name="Google Shape;222;p26"/>
          <p:cNvPicPr preferRelativeResize="0"/>
          <p:nvPr/>
        </p:nvPicPr>
        <p:blipFill rotWithShape="1">
          <a:blip r:embed="rId4">
            <a:alphaModFix/>
          </a:blip>
          <a:srcRect b="28987" l="0" r="0" t="0"/>
          <a:stretch/>
        </p:blipFill>
        <p:spPr>
          <a:xfrm>
            <a:off x="378300" y="303075"/>
            <a:ext cx="8387400" cy="2421301"/>
          </a:xfrm>
          <a:prstGeom prst="rect">
            <a:avLst/>
          </a:prstGeom>
          <a:noFill/>
          <a:ln>
            <a:noFill/>
          </a:ln>
          <a:effectLst>
            <a:outerShdw blurRad="114300" rotWithShape="0" algn="bl" dir="5400000" dist="19050">
              <a:srgbClr val="000000">
                <a:alpha val="97000"/>
              </a:srgb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 name="Shape 63"/>
        <p:cNvGrpSpPr/>
        <p:nvPr/>
      </p:nvGrpSpPr>
      <p:grpSpPr>
        <a:xfrm>
          <a:off x="0" y="0"/>
          <a:ext cx="0" cy="0"/>
          <a:chOff x="0" y="0"/>
          <a:chExt cx="0" cy="0"/>
        </a:xfrm>
      </p:grpSpPr>
      <p:sp>
        <p:nvSpPr>
          <p:cNvPr id="64" name="Google Shape;64;p14"/>
          <p:cNvSpPr txBox="1"/>
          <p:nvPr>
            <p:ph idx="1" type="body"/>
          </p:nvPr>
        </p:nvSpPr>
        <p:spPr>
          <a:xfrm>
            <a:off x="505800" y="2647425"/>
            <a:ext cx="8132400" cy="3693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1200">
                <a:latin typeface="Ubuntu"/>
                <a:ea typeface="Ubuntu"/>
                <a:cs typeface="Ubuntu"/>
                <a:sym typeface="Ubuntu"/>
              </a:rPr>
              <a:t>P</a:t>
            </a:r>
            <a:r>
              <a:rPr b="1" lang="en" sz="1200">
                <a:latin typeface="Ubuntu"/>
                <a:ea typeface="Ubuntu"/>
                <a:cs typeface="Ubuntu"/>
                <a:sym typeface="Ubuntu"/>
              </a:rPr>
              <a:t>riming</a:t>
            </a:r>
            <a:r>
              <a:rPr b="1" lang="en" sz="1200">
                <a:latin typeface="Ubuntu"/>
                <a:ea typeface="Ubuntu"/>
                <a:cs typeface="Ubuntu"/>
                <a:sym typeface="Ubuntu"/>
              </a:rPr>
              <a:t> effects can provoke behavioral changes </a:t>
            </a:r>
            <a:r>
              <a:rPr lang="en" sz="1000">
                <a:latin typeface="Ubuntu"/>
                <a:ea typeface="Ubuntu"/>
                <a:cs typeface="Ubuntu"/>
                <a:sym typeface="Ubuntu"/>
              </a:rPr>
              <a:t>(Dijksterhuis, 2016)</a:t>
            </a:r>
            <a:r>
              <a:rPr lang="en" sz="1200">
                <a:latin typeface="Ubuntu"/>
                <a:ea typeface="Ubuntu"/>
                <a:cs typeface="Ubuntu"/>
                <a:sym typeface="Ubuntu"/>
              </a:rPr>
              <a:t>. </a:t>
            </a:r>
            <a:endParaRPr sz="1300">
              <a:solidFill>
                <a:srgbClr val="666666"/>
              </a:solidFill>
              <a:latin typeface="Times New Roman"/>
              <a:ea typeface="Times New Roman"/>
              <a:cs typeface="Times New Roman"/>
              <a:sym typeface="Times New Roman"/>
            </a:endParaRPr>
          </a:p>
          <a:p>
            <a:pPr indent="457200" lvl="0" marL="0" rtl="0" algn="ctr">
              <a:spcBef>
                <a:spcPts val="1600"/>
              </a:spcBef>
              <a:spcAft>
                <a:spcPts val="0"/>
              </a:spcAft>
              <a:buNone/>
            </a:pPr>
            <a:r>
              <a:t/>
            </a:r>
            <a:endParaRPr sz="1300">
              <a:solidFill>
                <a:srgbClr val="666666"/>
              </a:solidFill>
              <a:latin typeface="Times New Roman"/>
              <a:ea typeface="Times New Roman"/>
              <a:cs typeface="Times New Roman"/>
              <a:sym typeface="Times New Roman"/>
            </a:endParaRPr>
          </a:p>
          <a:p>
            <a:pPr indent="457200" lvl="0" marL="0" rtl="0" algn="ctr">
              <a:spcBef>
                <a:spcPts val="1600"/>
              </a:spcBef>
              <a:spcAft>
                <a:spcPts val="0"/>
              </a:spcAft>
              <a:buNone/>
            </a:pPr>
            <a:r>
              <a:t/>
            </a:r>
            <a:endParaRPr sz="1300">
              <a:solidFill>
                <a:srgbClr val="666666"/>
              </a:solidFill>
              <a:latin typeface="Times New Roman"/>
              <a:ea typeface="Times New Roman"/>
              <a:cs typeface="Times New Roman"/>
              <a:sym typeface="Times New Roman"/>
            </a:endParaRPr>
          </a:p>
          <a:p>
            <a:pPr indent="0" lvl="0" marL="0" rtl="0" algn="ctr">
              <a:spcBef>
                <a:spcPts val="1600"/>
              </a:spcBef>
              <a:spcAft>
                <a:spcPts val="0"/>
              </a:spcAft>
              <a:buNone/>
            </a:pPr>
            <a:r>
              <a:t/>
            </a:r>
            <a:endParaRPr sz="1000">
              <a:solidFill>
                <a:srgbClr val="434343"/>
              </a:solidFill>
              <a:latin typeface="Times New Roman"/>
              <a:ea typeface="Times New Roman"/>
              <a:cs typeface="Times New Roman"/>
              <a:sym typeface="Times New Roman"/>
            </a:endParaRPr>
          </a:p>
          <a:p>
            <a:pPr indent="0" lvl="0" marL="457200" rtl="0" algn="ctr">
              <a:spcBef>
                <a:spcPts val="1600"/>
              </a:spcBef>
              <a:spcAft>
                <a:spcPts val="1600"/>
              </a:spcAft>
              <a:buNone/>
            </a:pPr>
            <a:r>
              <a:t/>
            </a:r>
            <a:endParaRPr sz="1000">
              <a:solidFill>
                <a:srgbClr val="666666"/>
              </a:solidFill>
              <a:latin typeface="Times New Roman"/>
              <a:ea typeface="Times New Roman"/>
              <a:cs typeface="Times New Roman"/>
              <a:sym typeface="Times New Roman"/>
            </a:endParaRPr>
          </a:p>
        </p:txBody>
      </p:sp>
      <p:pic>
        <p:nvPicPr>
          <p:cNvPr id="65" name="Google Shape;65;p14"/>
          <p:cNvPicPr preferRelativeResize="0"/>
          <p:nvPr/>
        </p:nvPicPr>
        <p:blipFill rotWithShape="1">
          <a:blip r:embed="rId3">
            <a:alphaModFix/>
          </a:blip>
          <a:srcRect b="26256" l="0" r="0" t="19572"/>
          <a:stretch/>
        </p:blipFill>
        <p:spPr>
          <a:xfrm>
            <a:off x="2273350" y="3224675"/>
            <a:ext cx="4523848" cy="1593750"/>
          </a:xfrm>
          <a:prstGeom prst="rect">
            <a:avLst/>
          </a:prstGeom>
          <a:noFill/>
          <a:ln>
            <a:noFill/>
          </a:ln>
          <a:effectLst>
            <a:outerShdw blurRad="957263" rotWithShape="0" algn="bl" dist="9525">
              <a:srgbClr val="000000">
                <a:alpha val="60000"/>
              </a:srgbClr>
            </a:outerShdw>
          </a:effectLst>
        </p:spPr>
      </p:pic>
      <p:sp>
        <p:nvSpPr>
          <p:cNvPr id="66" name="Google Shape;66;p14"/>
          <p:cNvSpPr txBox="1"/>
          <p:nvPr/>
        </p:nvSpPr>
        <p:spPr>
          <a:xfrm>
            <a:off x="775800" y="1055250"/>
            <a:ext cx="7592400" cy="3693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600"/>
              </a:spcAft>
              <a:buNone/>
            </a:pPr>
            <a:r>
              <a:rPr b="1" lang="en" sz="1200">
                <a:solidFill>
                  <a:srgbClr val="666666"/>
                </a:solidFill>
                <a:latin typeface="Ubuntu"/>
                <a:ea typeface="Ubuntu"/>
                <a:cs typeface="Ubuntu"/>
                <a:sym typeface="Ubuntu"/>
              </a:rPr>
              <a:t>Behaviors towards foods are sensitive</a:t>
            </a:r>
            <a:r>
              <a:rPr lang="en" sz="1200">
                <a:solidFill>
                  <a:srgbClr val="666666"/>
                </a:solidFill>
                <a:latin typeface="Ubuntu"/>
                <a:ea typeface="Ubuntu"/>
                <a:cs typeface="Ubuntu"/>
                <a:sym typeface="Ubuntu"/>
              </a:rPr>
              <a:t> to many factors;</a:t>
            </a:r>
            <a:endParaRPr/>
          </a:p>
        </p:txBody>
      </p:sp>
      <p:sp>
        <p:nvSpPr>
          <p:cNvPr id="67" name="Google Shape;67;p14"/>
          <p:cNvSpPr txBox="1"/>
          <p:nvPr/>
        </p:nvSpPr>
        <p:spPr>
          <a:xfrm>
            <a:off x="775800" y="1424550"/>
            <a:ext cx="7592400" cy="3693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600"/>
              </a:spcAft>
              <a:buNone/>
            </a:pPr>
            <a:r>
              <a:rPr lang="en" sz="1200">
                <a:solidFill>
                  <a:srgbClr val="666666"/>
                </a:solidFill>
                <a:latin typeface="Ubuntu"/>
                <a:ea typeface="Ubuntu"/>
                <a:cs typeface="Ubuntu"/>
                <a:sym typeface="Ubuntu"/>
              </a:rPr>
              <a:t>Altering </a:t>
            </a:r>
            <a:r>
              <a:rPr b="1" lang="en" sz="1200">
                <a:solidFill>
                  <a:srgbClr val="666666"/>
                </a:solidFill>
                <a:latin typeface="Ubuntu"/>
                <a:ea typeface="Ubuntu"/>
                <a:cs typeface="Ubuntu"/>
                <a:sym typeface="Ubuntu"/>
              </a:rPr>
              <a:t>food choices, preferences and even the flavor percep</a:t>
            </a:r>
            <a:r>
              <a:rPr b="1" lang="en" sz="1200">
                <a:solidFill>
                  <a:schemeClr val="dk2"/>
                </a:solidFill>
                <a:latin typeface="Ubuntu"/>
                <a:ea typeface="Ubuntu"/>
                <a:cs typeface="Ubuntu"/>
                <a:sym typeface="Ubuntu"/>
              </a:rPr>
              <a:t>tion </a:t>
            </a:r>
            <a:r>
              <a:rPr lang="en" sz="1000">
                <a:solidFill>
                  <a:schemeClr val="dk2"/>
                </a:solidFill>
                <a:latin typeface="Ubuntu"/>
                <a:ea typeface="Ubuntu"/>
                <a:cs typeface="Ubuntu"/>
                <a:sym typeface="Ubuntu"/>
              </a:rPr>
              <a:t>(Spence, 2017)</a:t>
            </a:r>
            <a:r>
              <a:rPr lang="en" sz="1200">
                <a:solidFill>
                  <a:schemeClr val="dk2"/>
                </a:solidFill>
                <a:latin typeface="Ubuntu"/>
                <a:ea typeface="Ubuntu"/>
                <a:cs typeface="Ubuntu"/>
                <a:sym typeface="Ubuntu"/>
              </a:rPr>
              <a:t>. </a:t>
            </a:r>
            <a:endParaRPr/>
          </a:p>
        </p:txBody>
      </p:sp>
      <p:sp>
        <p:nvSpPr>
          <p:cNvPr id="68" name="Google Shape;68;p14"/>
          <p:cNvSpPr txBox="1"/>
          <p:nvPr/>
        </p:nvSpPr>
        <p:spPr>
          <a:xfrm>
            <a:off x="775800" y="1793850"/>
            <a:ext cx="7592400" cy="3693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600"/>
              </a:spcAft>
              <a:buNone/>
            </a:pPr>
            <a:r>
              <a:rPr lang="en" sz="1200">
                <a:solidFill>
                  <a:srgbClr val="666666"/>
                </a:solidFill>
                <a:latin typeface="Ubuntu"/>
                <a:ea typeface="Ubuntu"/>
                <a:cs typeface="Ubuntu"/>
                <a:sym typeface="Ubuntu"/>
              </a:rPr>
              <a:t>With the </a:t>
            </a:r>
            <a:r>
              <a:rPr b="1" lang="en" sz="1200">
                <a:solidFill>
                  <a:srgbClr val="666666"/>
                </a:solidFill>
                <a:latin typeface="Ubuntu"/>
                <a:ea typeface="Ubuntu"/>
                <a:cs typeface="Ubuntu"/>
                <a:sym typeface="Ubuntu"/>
              </a:rPr>
              <a:t>Covid-19 pandemic everyday life have been changing </a:t>
            </a:r>
            <a:r>
              <a:rPr lang="en" sz="1000">
                <a:solidFill>
                  <a:schemeClr val="dk2"/>
                </a:solidFill>
                <a:latin typeface="Ubuntu"/>
                <a:ea typeface="Ubuntu"/>
                <a:cs typeface="Ubuntu"/>
                <a:sym typeface="Ubuntu"/>
              </a:rPr>
              <a:t>(Bavel et al., 2020)</a:t>
            </a:r>
            <a:r>
              <a:rPr lang="en" sz="1200">
                <a:solidFill>
                  <a:srgbClr val="666666"/>
                </a:solidFill>
                <a:latin typeface="Ubuntu"/>
                <a:ea typeface="Ubuntu"/>
                <a:cs typeface="Ubuntu"/>
                <a:sym typeface="Ubuntu"/>
              </a:rPr>
              <a:t>;</a:t>
            </a:r>
            <a:endParaRPr/>
          </a:p>
        </p:txBody>
      </p:sp>
      <p:sp>
        <p:nvSpPr>
          <p:cNvPr id="69" name="Google Shape;69;p14"/>
          <p:cNvSpPr txBox="1"/>
          <p:nvPr/>
        </p:nvSpPr>
        <p:spPr>
          <a:xfrm>
            <a:off x="739075" y="2158775"/>
            <a:ext cx="7592400" cy="554100"/>
          </a:xfrm>
          <a:prstGeom prst="rect">
            <a:avLst/>
          </a:prstGeom>
          <a:noFill/>
          <a:ln>
            <a:noFill/>
          </a:ln>
        </p:spPr>
        <p:txBody>
          <a:bodyPr anchorCtr="0" anchor="t" bIns="91425" lIns="91425" spcFirstLastPara="1" rIns="91425" wrap="square" tIns="91425">
            <a:spAutoFit/>
          </a:bodyPr>
          <a:lstStyle/>
          <a:p>
            <a:pPr indent="0" lvl="0" marL="0" rtl="0" algn="ctr">
              <a:lnSpc>
                <a:spcPct val="100000"/>
              </a:lnSpc>
              <a:spcBef>
                <a:spcPts val="0"/>
              </a:spcBef>
              <a:spcAft>
                <a:spcPts val="1600"/>
              </a:spcAft>
              <a:buNone/>
            </a:pPr>
            <a:r>
              <a:rPr lang="en" sz="1200">
                <a:solidFill>
                  <a:srgbClr val="666666"/>
                </a:solidFill>
                <a:latin typeface="Ubuntu"/>
                <a:ea typeface="Ubuntu"/>
                <a:cs typeface="Ubuntu"/>
                <a:sym typeface="Ubuntu"/>
              </a:rPr>
              <a:t>And </a:t>
            </a:r>
            <a:r>
              <a:rPr b="1" lang="en" sz="1200">
                <a:solidFill>
                  <a:srgbClr val="666666"/>
                </a:solidFill>
                <a:latin typeface="Ubuntu"/>
                <a:ea typeface="Ubuntu"/>
                <a:cs typeface="Ubuntu"/>
                <a:sym typeface="Ubuntu"/>
              </a:rPr>
              <a:t>behavioral outcomes in eating, purchasing and preferences relate to food</a:t>
            </a:r>
            <a:r>
              <a:rPr lang="en" sz="1200">
                <a:solidFill>
                  <a:srgbClr val="666666"/>
                </a:solidFill>
                <a:latin typeface="Ubuntu"/>
                <a:ea typeface="Ubuntu"/>
                <a:cs typeface="Ubuntu"/>
                <a:sym typeface="Ubuntu"/>
              </a:rPr>
              <a:t> were re</a:t>
            </a:r>
            <a:r>
              <a:rPr lang="en" sz="1200">
                <a:solidFill>
                  <a:schemeClr val="dk2"/>
                </a:solidFill>
                <a:latin typeface="Ubuntu"/>
                <a:ea typeface="Ubuntu"/>
                <a:cs typeface="Ubuntu"/>
                <a:sym typeface="Ubuntu"/>
              </a:rPr>
              <a:t>ported </a:t>
            </a:r>
            <a:r>
              <a:rPr lang="en" sz="1000">
                <a:solidFill>
                  <a:schemeClr val="dk2"/>
                </a:solidFill>
                <a:latin typeface="Ubuntu"/>
                <a:ea typeface="Ubuntu"/>
                <a:cs typeface="Ubuntu"/>
                <a:sym typeface="Ubuntu"/>
              </a:rPr>
              <a:t>(Marty et al., 2021; Martinez-de-Quel, 2021; Poelman et al., 2021)</a:t>
            </a:r>
            <a:r>
              <a:rPr lang="en" sz="1200">
                <a:solidFill>
                  <a:schemeClr val="dk2"/>
                </a:solidFill>
                <a:latin typeface="Ubuntu"/>
                <a:ea typeface="Ubuntu"/>
                <a:cs typeface="Ubuntu"/>
                <a:sym typeface="Ubuntu"/>
              </a:rPr>
              <a:t>.</a:t>
            </a:r>
            <a:endParaRPr>
              <a:solidFill>
                <a:schemeClr val="dk2"/>
              </a:solidFill>
              <a:latin typeface="Ubuntu"/>
              <a:ea typeface="Ubuntu"/>
              <a:cs typeface="Ubuntu"/>
              <a:sym typeface="Ubuntu"/>
            </a:endParaRPr>
          </a:p>
        </p:txBody>
      </p:sp>
      <p:sp>
        <p:nvSpPr>
          <p:cNvPr id="70" name="Google Shape;70;p14"/>
          <p:cNvSpPr txBox="1"/>
          <p:nvPr>
            <p:ph type="title"/>
          </p:nvPr>
        </p:nvSpPr>
        <p:spPr>
          <a:xfrm>
            <a:off x="348425" y="3799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rgbClr val="999999"/>
                </a:solidFill>
                <a:latin typeface="Ubuntu"/>
                <a:ea typeface="Ubuntu"/>
                <a:cs typeface="Ubuntu"/>
                <a:sym typeface="Ubuntu"/>
              </a:rPr>
              <a:t>Study background</a:t>
            </a:r>
            <a:endParaRPr sz="2400">
              <a:solidFill>
                <a:srgbClr val="999999"/>
              </a:solidFill>
              <a:latin typeface="Ubuntu"/>
              <a:ea typeface="Ubuntu"/>
              <a:cs typeface="Ubuntu"/>
              <a:sym typeface="Ubuntu"/>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 name="Shape 74"/>
        <p:cNvGrpSpPr/>
        <p:nvPr/>
      </p:nvGrpSpPr>
      <p:grpSpPr>
        <a:xfrm>
          <a:off x="0" y="0"/>
          <a:ext cx="0" cy="0"/>
          <a:chOff x="0" y="0"/>
          <a:chExt cx="0" cy="0"/>
        </a:xfrm>
      </p:grpSpPr>
      <p:sp>
        <p:nvSpPr>
          <p:cNvPr id="75" name="Google Shape;75;p15"/>
          <p:cNvSpPr txBox="1"/>
          <p:nvPr/>
        </p:nvSpPr>
        <p:spPr>
          <a:xfrm>
            <a:off x="435275" y="1290950"/>
            <a:ext cx="83469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500">
                <a:solidFill>
                  <a:schemeClr val="dk2"/>
                </a:solidFill>
                <a:highlight>
                  <a:schemeClr val="accent6"/>
                </a:highlight>
                <a:latin typeface="Ubuntu"/>
                <a:ea typeface="Ubuntu"/>
                <a:cs typeface="Ubuntu"/>
                <a:sym typeface="Ubuntu"/>
              </a:rPr>
              <a:t>Does the </a:t>
            </a:r>
            <a:r>
              <a:rPr b="1" lang="en" sz="1500">
                <a:solidFill>
                  <a:schemeClr val="dk2"/>
                </a:solidFill>
                <a:highlight>
                  <a:schemeClr val="accent6"/>
                </a:highlight>
                <a:latin typeface="Ubuntu"/>
                <a:ea typeface="Ubuntu"/>
                <a:cs typeface="Ubuntu"/>
                <a:sym typeface="Ubuntu"/>
              </a:rPr>
              <a:t>hygienic measures adopted during Covid-19 pandemic can </a:t>
            </a:r>
            <a:r>
              <a:rPr b="1" lang="en" sz="1500">
                <a:solidFill>
                  <a:schemeClr val="dk2"/>
                </a:solidFill>
                <a:highlight>
                  <a:schemeClr val="accent6"/>
                </a:highlight>
                <a:latin typeface="Ubuntu"/>
                <a:ea typeface="Ubuntu"/>
                <a:cs typeface="Ubuntu"/>
                <a:sym typeface="Ubuntu"/>
              </a:rPr>
              <a:t>influence</a:t>
            </a:r>
            <a:r>
              <a:rPr b="1" lang="en" sz="1500">
                <a:solidFill>
                  <a:schemeClr val="dk2"/>
                </a:solidFill>
                <a:highlight>
                  <a:schemeClr val="accent6"/>
                </a:highlight>
                <a:latin typeface="Ubuntu"/>
                <a:ea typeface="Ubuntu"/>
                <a:cs typeface="Ubuntu"/>
                <a:sym typeface="Ubuntu"/>
              </a:rPr>
              <a:t> and modify food choice and food </a:t>
            </a:r>
            <a:r>
              <a:rPr b="1" lang="en" sz="1500">
                <a:solidFill>
                  <a:schemeClr val="dk2"/>
                </a:solidFill>
                <a:highlight>
                  <a:schemeClr val="accent6"/>
                </a:highlight>
                <a:latin typeface="Ubuntu"/>
                <a:ea typeface="Ubuntu"/>
                <a:cs typeface="Ubuntu"/>
                <a:sym typeface="Ubuntu"/>
              </a:rPr>
              <a:t>attractiveness</a:t>
            </a:r>
            <a:r>
              <a:rPr b="1" lang="en" sz="1500">
                <a:solidFill>
                  <a:schemeClr val="dk2"/>
                </a:solidFill>
                <a:highlight>
                  <a:schemeClr val="accent6"/>
                </a:highlight>
                <a:latin typeface="Ubuntu"/>
                <a:ea typeface="Ubuntu"/>
                <a:cs typeface="Ubuntu"/>
                <a:sym typeface="Ubuntu"/>
              </a:rPr>
              <a:t>? </a:t>
            </a:r>
            <a:endParaRPr b="1" sz="1500">
              <a:solidFill>
                <a:schemeClr val="dk2"/>
              </a:solidFill>
              <a:highlight>
                <a:schemeClr val="accent6"/>
              </a:highlight>
              <a:latin typeface="Ubuntu"/>
              <a:ea typeface="Ubuntu"/>
              <a:cs typeface="Ubuntu"/>
              <a:sym typeface="Ubuntu"/>
            </a:endParaRPr>
          </a:p>
        </p:txBody>
      </p:sp>
      <p:sp>
        <p:nvSpPr>
          <p:cNvPr id="76" name="Google Shape;76;p15"/>
          <p:cNvSpPr txBox="1"/>
          <p:nvPr>
            <p:ph type="title"/>
          </p:nvPr>
        </p:nvSpPr>
        <p:spPr>
          <a:xfrm>
            <a:off x="348425" y="3799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rgbClr val="999999"/>
                </a:solidFill>
                <a:latin typeface="Ubuntu"/>
                <a:ea typeface="Ubuntu"/>
                <a:cs typeface="Ubuntu"/>
                <a:sym typeface="Ubuntu"/>
              </a:rPr>
              <a:t>Research question</a:t>
            </a:r>
            <a:endParaRPr sz="2400">
              <a:solidFill>
                <a:srgbClr val="999999"/>
              </a:solidFill>
              <a:latin typeface="Ubuntu"/>
              <a:ea typeface="Ubuntu"/>
              <a:cs typeface="Ubuntu"/>
              <a:sym typeface="Ubuntu"/>
            </a:endParaRPr>
          </a:p>
        </p:txBody>
      </p:sp>
      <p:pic>
        <p:nvPicPr>
          <p:cNvPr id="77" name="Google Shape;77;p15"/>
          <p:cNvPicPr preferRelativeResize="0"/>
          <p:nvPr/>
        </p:nvPicPr>
        <p:blipFill>
          <a:blip r:embed="rId3">
            <a:alphaModFix/>
          </a:blip>
          <a:stretch>
            <a:fillRect/>
          </a:stretch>
        </p:blipFill>
        <p:spPr>
          <a:xfrm>
            <a:off x="348425" y="2368175"/>
            <a:ext cx="3629937" cy="2419350"/>
          </a:xfrm>
          <a:prstGeom prst="rect">
            <a:avLst/>
          </a:prstGeom>
          <a:noFill/>
          <a:ln>
            <a:noFill/>
          </a:ln>
        </p:spPr>
      </p:pic>
      <p:pic>
        <p:nvPicPr>
          <p:cNvPr id="78" name="Google Shape;78;p15"/>
          <p:cNvPicPr preferRelativeResize="0"/>
          <p:nvPr/>
        </p:nvPicPr>
        <p:blipFill>
          <a:blip r:embed="rId4">
            <a:alphaModFix/>
          </a:blip>
          <a:stretch>
            <a:fillRect/>
          </a:stretch>
        </p:blipFill>
        <p:spPr>
          <a:xfrm>
            <a:off x="2950650" y="2368174"/>
            <a:ext cx="3418476" cy="2419350"/>
          </a:xfrm>
          <a:prstGeom prst="rect">
            <a:avLst/>
          </a:prstGeom>
          <a:noFill/>
          <a:ln>
            <a:noFill/>
          </a:ln>
        </p:spPr>
      </p:pic>
      <p:pic>
        <p:nvPicPr>
          <p:cNvPr id="79" name="Google Shape;79;p15"/>
          <p:cNvPicPr preferRelativeResize="0"/>
          <p:nvPr/>
        </p:nvPicPr>
        <p:blipFill>
          <a:blip r:embed="rId5">
            <a:alphaModFix/>
          </a:blip>
          <a:stretch>
            <a:fillRect/>
          </a:stretch>
        </p:blipFill>
        <p:spPr>
          <a:xfrm>
            <a:off x="5716051" y="2368175"/>
            <a:ext cx="3066122" cy="2419350"/>
          </a:xfrm>
          <a:prstGeom prst="rect">
            <a:avLst/>
          </a:prstGeom>
          <a:noFill/>
          <a:ln>
            <a:noFill/>
          </a:ln>
        </p:spPr>
      </p:pic>
      <p:pic>
        <p:nvPicPr>
          <p:cNvPr id="80" name="Google Shape;80;p15"/>
          <p:cNvPicPr preferRelativeResize="0"/>
          <p:nvPr/>
        </p:nvPicPr>
        <p:blipFill>
          <a:blip r:embed="rId6">
            <a:alphaModFix/>
          </a:blip>
          <a:stretch>
            <a:fillRect/>
          </a:stretch>
        </p:blipFill>
        <p:spPr>
          <a:xfrm>
            <a:off x="348425" y="2368175"/>
            <a:ext cx="3532723" cy="2419350"/>
          </a:xfrm>
          <a:prstGeom prst="rect">
            <a:avLst/>
          </a:prstGeom>
          <a:noFill/>
          <a:ln>
            <a:noFill/>
          </a:ln>
        </p:spPr>
      </p:pic>
      <p:pic>
        <p:nvPicPr>
          <p:cNvPr id="81" name="Google Shape;81;p15"/>
          <p:cNvPicPr preferRelativeResize="0"/>
          <p:nvPr/>
        </p:nvPicPr>
        <p:blipFill rotWithShape="1">
          <a:blip r:embed="rId7">
            <a:alphaModFix/>
          </a:blip>
          <a:srcRect b="0" l="0" r="0" t="15196"/>
          <a:stretch/>
        </p:blipFill>
        <p:spPr>
          <a:xfrm>
            <a:off x="3501400" y="2368175"/>
            <a:ext cx="2004751" cy="2419348"/>
          </a:xfrm>
          <a:prstGeom prst="rect">
            <a:avLst/>
          </a:prstGeom>
          <a:noFill/>
          <a:ln>
            <a:noFill/>
          </a:ln>
        </p:spPr>
      </p:pic>
      <p:pic>
        <p:nvPicPr>
          <p:cNvPr id="82" name="Google Shape;82;p15"/>
          <p:cNvPicPr preferRelativeResize="0"/>
          <p:nvPr/>
        </p:nvPicPr>
        <p:blipFill>
          <a:blip r:embed="rId8">
            <a:alphaModFix/>
          </a:blip>
          <a:stretch>
            <a:fillRect/>
          </a:stretch>
        </p:blipFill>
        <p:spPr>
          <a:xfrm>
            <a:off x="5363704" y="2368186"/>
            <a:ext cx="3418476" cy="241696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80"/>
                                        </p:tgtEl>
                                        <p:attrNameLst>
                                          <p:attrName>style.visibility</p:attrName>
                                        </p:attrNameLst>
                                      </p:cBhvr>
                                      <p:to>
                                        <p:strVal val="visible"/>
                                      </p:to>
                                    </p:set>
                                    <p:anim calcmode="lin" valueType="num">
                                      <p:cBhvr additive="base">
                                        <p:cTn dur="1"/>
                                        <p:tgtEl>
                                          <p:spTgt spid="80"/>
                                        </p:tgtEl>
                                        <p:attrNameLst>
                                          <p:attrName>ppt_w</p:attrName>
                                        </p:attrNameLst>
                                      </p:cBhvr>
                                      <p:tavLst>
                                        <p:tav fmla="" tm="0">
                                          <p:val>
                                            <p:strVal val="0"/>
                                          </p:val>
                                        </p:tav>
                                        <p:tav fmla="" tm="100000">
                                          <p:val>
                                            <p:strVal val="#ppt_w"/>
                                          </p:val>
                                        </p:tav>
                                      </p:tavLst>
                                    </p:anim>
                                    <p:anim calcmode="lin" valueType="num">
                                      <p:cBhvr additive="base">
                                        <p:cTn dur="1"/>
                                        <p:tgtEl>
                                          <p:spTgt spid="80"/>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81"/>
                                        </p:tgtEl>
                                        <p:attrNameLst>
                                          <p:attrName>style.visibility</p:attrName>
                                        </p:attrNameLst>
                                      </p:cBhvr>
                                      <p:to>
                                        <p:strVal val="visible"/>
                                      </p:to>
                                    </p:set>
                                    <p:anim calcmode="lin" valueType="num">
                                      <p:cBhvr additive="base">
                                        <p:cTn dur="1"/>
                                        <p:tgtEl>
                                          <p:spTgt spid="81"/>
                                        </p:tgtEl>
                                        <p:attrNameLst>
                                          <p:attrName>ppt_w</p:attrName>
                                        </p:attrNameLst>
                                      </p:cBhvr>
                                      <p:tavLst>
                                        <p:tav fmla="" tm="0">
                                          <p:val>
                                            <p:strVal val="0"/>
                                          </p:val>
                                        </p:tav>
                                        <p:tav fmla="" tm="100000">
                                          <p:val>
                                            <p:strVal val="#ppt_w"/>
                                          </p:val>
                                        </p:tav>
                                      </p:tavLst>
                                    </p:anim>
                                    <p:anim calcmode="lin" valueType="num">
                                      <p:cBhvr additive="base">
                                        <p:cTn dur="1"/>
                                        <p:tgtEl>
                                          <p:spTgt spid="81"/>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2"/>
                                        </p:tgtEl>
                                        <p:attrNameLst>
                                          <p:attrName>style.visibility</p:attrName>
                                        </p:attrNameLst>
                                      </p:cBhvr>
                                      <p:to>
                                        <p:strVal val="visible"/>
                                      </p:to>
                                    </p:set>
                                    <p:animEffect filter="fade" transition="in">
                                      <p:cBhvr>
                                        <p:cTn dur="1"/>
                                        <p:tgtEl>
                                          <p:spTgt spid="8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 name="Shape 86"/>
        <p:cNvGrpSpPr/>
        <p:nvPr/>
      </p:nvGrpSpPr>
      <p:grpSpPr>
        <a:xfrm>
          <a:off x="0" y="0"/>
          <a:ext cx="0" cy="0"/>
          <a:chOff x="0" y="0"/>
          <a:chExt cx="0" cy="0"/>
        </a:xfrm>
      </p:grpSpPr>
      <p:sp>
        <p:nvSpPr>
          <p:cNvPr id="87" name="Google Shape;87;p16"/>
          <p:cNvSpPr txBox="1"/>
          <p:nvPr/>
        </p:nvSpPr>
        <p:spPr>
          <a:xfrm>
            <a:off x="864600" y="1337163"/>
            <a:ext cx="7414800" cy="1262100"/>
          </a:xfrm>
          <a:prstGeom prst="rect">
            <a:avLst/>
          </a:prstGeom>
          <a:noFill/>
          <a:ln>
            <a:noFill/>
          </a:ln>
        </p:spPr>
        <p:txBody>
          <a:bodyPr anchorCtr="0" anchor="t" bIns="91425" lIns="91425" spcFirstLastPara="1" rIns="91425" wrap="square" tIns="91425">
            <a:spAutoFit/>
          </a:bodyPr>
          <a:lstStyle/>
          <a:p>
            <a:pPr indent="457200" lvl="0" marL="0" rtl="0" algn="just">
              <a:lnSpc>
                <a:spcPct val="200000"/>
              </a:lnSpc>
              <a:spcBef>
                <a:spcPts val="0"/>
              </a:spcBef>
              <a:spcAft>
                <a:spcPts val="0"/>
              </a:spcAft>
              <a:buNone/>
            </a:pPr>
            <a:r>
              <a:rPr lang="en" sz="1000">
                <a:solidFill>
                  <a:schemeClr val="dk2"/>
                </a:solidFill>
                <a:latin typeface="Ubuntu"/>
                <a:ea typeface="Ubuntu"/>
                <a:cs typeface="Ubuntu"/>
                <a:sym typeface="Ubuntu"/>
              </a:rPr>
              <a:t> </a:t>
            </a:r>
            <a:endParaRPr sz="1000">
              <a:solidFill>
                <a:schemeClr val="dk2"/>
              </a:solidFill>
              <a:latin typeface="Ubuntu"/>
              <a:ea typeface="Ubuntu"/>
              <a:cs typeface="Ubuntu"/>
              <a:sym typeface="Ubuntu"/>
            </a:endParaRPr>
          </a:p>
          <a:p>
            <a:pPr indent="457200" lvl="0" marL="0" rtl="0" algn="ctr">
              <a:lnSpc>
                <a:spcPct val="200000"/>
              </a:lnSpc>
              <a:spcBef>
                <a:spcPts val="0"/>
              </a:spcBef>
              <a:spcAft>
                <a:spcPts val="0"/>
              </a:spcAft>
              <a:buNone/>
            </a:pPr>
            <a:r>
              <a:t/>
            </a:r>
            <a:endParaRPr sz="1000">
              <a:solidFill>
                <a:schemeClr val="dk2"/>
              </a:solidFill>
              <a:latin typeface="Ubuntu"/>
              <a:ea typeface="Ubuntu"/>
              <a:cs typeface="Ubuntu"/>
              <a:sym typeface="Ubuntu"/>
            </a:endParaRPr>
          </a:p>
          <a:p>
            <a:pPr indent="457200" lvl="0" marL="0" rtl="0" algn="l">
              <a:lnSpc>
                <a:spcPct val="200000"/>
              </a:lnSpc>
              <a:spcBef>
                <a:spcPts val="0"/>
              </a:spcBef>
              <a:spcAft>
                <a:spcPts val="0"/>
              </a:spcAft>
              <a:buNone/>
            </a:pPr>
            <a:r>
              <a:rPr lang="en" sz="1000">
                <a:solidFill>
                  <a:schemeClr val="dk2"/>
                </a:solidFill>
                <a:latin typeface="Ubuntu"/>
                <a:ea typeface="Ubuntu"/>
                <a:cs typeface="Ubuntu"/>
                <a:sym typeface="Ubuntu"/>
              </a:rPr>
              <a:t> 		             </a:t>
            </a:r>
            <a:r>
              <a:rPr b="1" lang="en" sz="1000">
                <a:solidFill>
                  <a:schemeClr val="dk2"/>
                </a:solidFill>
                <a:latin typeface="Ubuntu"/>
                <a:ea typeface="Ubuntu"/>
                <a:cs typeface="Ubuntu"/>
                <a:sym typeface="Ubuntu"/>
              </a:rPr>
              <a:t>food preferences can be influenced by these sanitary habits</a:t>
            </a:r>
            <a:endParaRPr sz="1000">
              <a:solidFill>
                <a:schemeClr val="dk2"/>
              </a:solidFill>
              <a:latin typeface="Ubuntu"/>
              <a:ea typeface="Ubuntu"/>
              <a:cs typeface="Ubuntu"/>
              <a:sym typeface="Ubuntu"/>
            </a:endParaRPr>
          </a:p>
          <a:p>
            <a:pPr indent="0" lvl="0" marL="0" rtl="0" algn="ctr">
              <a:spcBef>
                <a:spcPts val="0"/>
              </a:spcBef>
              <a:spcAft>
                <a:spcPts val="0"/>
              </a:spcAft>
              <a:buNone/>
            </a:pPr>
            <a:r>
              <a:t/>
            </a:r>
            <a:endParaRPr b="1" sz="1000">
              <a:solidFill>
                <a:schemeClr val="dk2"/>
              </a:solidFill>
              <a:latin typeface="Ubuntu"/>
              <a:ea typeface="Ubuntu"/>
              <a:cs typeface="Ubuntu"/>
              <a:sym typeface="Ubuntu"/>
            </a:endParaRPr>
          </a:p>
        </p:txBody>
      </p:sp>
      <p:sp>
        <p:nvSpPr>
          <p:cNvPr id="88" name="Google Shape;88;p16"/>
          <p:cNvSpPr txBox="1"/>
          <p:nvPr>
            <p:ph type="title"/>
          </p:nvPr>
        </p:nvSpPr>
        <p:spPr>
          <a:xfrm>
            <a:off x="348425" y="3799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rgbClr val="999999"/>
                </a:solidFill>
                <a:latin typeface="Ubuntu"/>
                <a:ea typeface="Ubuntu"/>
                <a:cs typeface="Ubuntu"/>
                <a:sym typeface="Ubuntu"/>
              </a:rPr>
              <a:t>Our hypothesis</a:t>
            </a:r>
            <a:endParaRPr sz="2400">
              <a:solidFill>
                <a:srgbClr val="999999"/>
              </a:solidFill>
              <a:latin typeface="Ubuntu"/>
              <a:ea typeface="Ubuntu"/>
              <a:cs typeface="Ubuntu"/>
              <a:sym typeface="Ubuntu"/>
            </a:endParaRPr>
          </a:p>
        </p:txBody>
      </p:sp>
      <p:pic>
        <p:nvPicPr>
          <p:cNvPr id="89" name="Google Shape;89;p16"/>
          <p:cNvPicPr preferRelativeResize="0"/>
          <p:nvPr/>
        </p:nvPicPr>
        <p:blipFill>
          <a:blip r:embed="rId3">
            <a:alphaModFix/>
          </a:blip>
          <a:stretch>
            <a:fillRect/>
          </a:stretch>
        </p:blipFill>
        <p:spPr>
          <a:xfrm>
            <a:off x="2927061" y="2368375"/>
            <a:ext cx="3289876" cy="1580700"/>
          </a:xfrm>
          <a:prstGeom prst="rect">
            <a:avLst/>
          </a:prstGeom>
          <a:noFill/>
          <a:ln>
            <a:noFill/>
          </a:ln>
        </p:spPr>
      </p:pic>
      <p:pic>
        <p:nvPicPr>
          <p:cNvPr id="90" name="Google Shape;90;p16"/>
          <p:cNvPicPr preferRelativeResize="0"/>
          <p:nvPr/>
        </p:nvPicPr>
        <p:blipFill>
          <a:blip r:embed="rId4">
            <a:alphaModFix/>
          </a:blip>
          <a:stretch>
            <a:fillRect/>
          </a:stretch>
        </p:blipFill>
        <p:spPr>
          <a:xfrm>
            <a:off x="2927062" y="2368375"/>
            <a:ext cx="3289876" cy="1629800"/>
          </a:xfrm>
          <a:prstGeom prst="rect">
            <a:avLst/>
          </a:prstGeom>
          <a:noFill/>
          <a:ln>
            <a:noFill/>
          </a:ln>
        </p:spPr>
      </p:pic>
      <p:sp>
        <p:nvSpPr>
          <p:cNvPr id="91" name="Google Shape;91;p16"/>
          <p:cNvSpPr txBox="1"/>
          <p:nvPr/>
        </p:nvSpPr>
        <p:spPr>
          <a:xfrm>
            <a:off x="567300" y="1030800"/>
            <a:ext cx="8009400" cy="369300"/>
          </a:xfrm>
          <a:prstGeom prst="rect">
            <a:avLst/>
          </a:prstGeom>
          <a:noFill/>
          <a:ln>
            <a:noFill/>
          </a:ln>
        </p:spPr>
        <p:txBody>
          <a:bodyPr anchorCtr="0" anchor="t" bIns="91425" lIns="91425" spcFirstLastPara="1" rIns="91425" wrap="square" tIns="91425">
            <a:spAutoFit/>
          </a:bodyPr>
          <a:lstStyle/>
          <a:p>
            <a:pPr indent="0" lvl="0" marL="0" rtl="0" algn="ctr">
              <a:lnSpc>
                <a:spcPct val="200000"/>
              </a:lnSpc>
              <a:spcBef>
                <a:spcPts val="0"/>
              </a:spcBef>
              <a:spcAft>
                <a:spcPts val="0"/>
              </a:spcAft>
              <a:buClr>
                <a:schemeClr val="dk1"/>
              </a:buClr>
              <a:buSzPts val="1100"/>
              <a:buFont typeface="Arial"/>
              <a:buNone/>
            </a:pPr>
            <a:r>
              <a:rPr lang="en" sz="1200">
                <a:solidFill>
                  <a:schemeClr val="dk2"/>
                </a:solidFill>
                <a:latin typeface="Ubuntu"/>
                <a:ea typeface="Ubuntu"/>
                <a:cs typeface="Ubuntu"/>
                <a:sym typeface="Ubuntu"/>
              </a:rPr>
              <a:t>We propose a model in which </a:t>
            </a:r>
            <a:endParaRPr b="1">
              <a:solidFill>
                <a:schemeClr val="dk2"/>
              </a:solidFill>
            </a:endParaRPr>
          </a:p>
        </p:txBody>
      </p:sp>
      <p:sp>
        <p:nvSpPr>
          <p:cNvPr id="92" name="Google Shape;92;p16"/>
          <p:cNvSpPr txBox="1"/>
          <p:nvPr/>
        </p:nvSpPr>
        <p:spPr>
          <a:xfrm>
            <a:off x="540600" y="1337163"/>
            <a:ext cx="8062800" cy="677100"/>
          </a:xfrm>
          <a:prstGeom prst="rect">
            <a:avLst/>
          </a:prstGeom>
          <a:noFill/>
          <a:ln>
            <a:noFill/>
          </a:ln>
        </p:spPr>
        <p:txBody>
          <a:bodyPr anchorCtr="0" anchor="t" bIns="91425" lIns="91425" spcFirstLastPara="1" rIns="91425" wrap="square" tIns="91425">
            <a:spAutoFit/>
          </a:bodyPr>
          <a:lstStyle/>
          <a:p>
            <a:pPr indent="0" lvl="0" marL="0" rtl="0" algn="ctr">
              <a:lnSpc>
                <a:spcPct val="200000"/>
              </a:lnSpc>
              <a:spcBef>
                <a:spcPts val="0"/>
              </a:spcBef>
              <a:spcAft>
                <a:spcPts val="0"/>
              </a:spcAft>
              <a:buNone/>
            </a:pPr>
            <a:r>
              <a:rPr b="1" lang="en" sz="1000">
                <a:solidFill>
                  <a:schemeClr val="dk2"/>
                </a:solidFill>
                <a:latin typeface="Ubuntu"/>
                <a:ea typeface="Ubuntu"/>
                <a:cs typeface="Ubuntu"/>
                <a:sym typeface="Ubuntu"/>
              </a:rPr>
              <a:t>food preferences are influenced by multiple sensory inputs and social cues</a:t>
            </a:r>
            <a:endParaRPr b="1" sz="1200">
              <a:solidFill>
                <a:schemeClr val="dk2"/>
              </a:solidFill>
            </a:endParaRPr>
          </a:p>
          <a:p>
            <a:pPr indent="0" lvl="0" marL="0" rtl="0" algn="ctr">
              <a:lnSpc>
                <a:spcPct val="200000"/>
              </a:lnSpc>
              <a:spcBef>
                <a:spcPts val="0"/>
              </a:spcBef>
              <a:spcAft>
                <a:spcPts val="0"/>
              </a:spcAft>
              <a:buNone/>
            </a:pPr>
            <a:r>
              <a:t/>
            </a:r>
            <a:endParaRPr sz="1200">
              <a:solidFill>
                <a:schemeClr val="dk2"/>
              </a:solidFill>
            </a:endParaRPr>
          </a:p>
        </p:txBody>
      </p:sp>
      <p:sp>
        <p:nvSpPr>
          <p:cNvPr id="93" name="Google Shape;93;p16"/>
          <p:cNvSpPr txBox="1"/>
          <p:nvPr/>
        </p:nvSpPr>
        <p:spPr>
          <a:xfrm>
            <a:off x="169600" y="4130550"/>
            <a:ext cx="8825700" cy="738900"/>
          </a:xfrm>
          <a:prstGeom prst="rect">
            <a:avLst/>
          </a:prstGeom>
          <a:noFill/>
          <a:ln>
            <a:noFill/>
          </a:ln>
        </p:spPr>
        <p:txBody>
          <a:bodyPr anchorCtr="0" anchor="t" bIns="91425" lIns="91425" spcFirstLastPara="1" rIns="91425" wrap="square" tIns="91425">
            <a:spAutoFit/>
          </a:bodyPr>
          <a:lstStyle/>
          <a:p>
            <a:pPr indent="0" lvl="0" marL="0" rtl="0" algn="ctr">
              <a:lnSpc>
                <a:spcPct val="200000"/>
              </a:lnSpc>
              <a:spcBef>
                <a:spcPts val="0"/>
              </a:spcBef>
              <a:spcAft>
                <a:spcPts val="0"/>
              </a:spcAft>
              <a:buClr>
                <a:schemeClr val="dk1"/>
              </a:buClr>
              <a:buSzPts val="1100"/>
              <a:buFont typeface="Arial"/>
              <a:buNone/>
            </a:pPr>
            <a:r>
              <a:rPr b="1" lang="en" sz="1200">
                <a:solidFill>
                  <a:schemeClr val="dk2"/>
                </a:solidFill>
                <a:latin typeface="Ubuntu"/>
                <a:ea typeface="Ubuntu"/>
                <a:cs typeface="Ubuntu"/>
                <a:sym typeface="Ubuntu"/>
              </a:rPr>
              <a:t>The principal hypothesis is that the hygienic protocols decrease the attractiveness of food to participants, also we expected to observe differential evaluations regarding high versus low calorie and sweet versus salty foods. </a:t>
            </a:r>
            <a:endParaRPr b="1">
              <a:solidFill>
                <a:schemeClr val="dk2"/>
              </a:solidFill>
              <a:latin typeface="Ubuntu"/>
              <a:ea typeface="Ubuntu"/>
              <a:cs typeface="Ubuntu"/>
              <a:sym typeface="Ubuntu"/>
            </a:endParaRPr>
          </a:p>
        </p:txBody>
      </p:sp>
      <p:sp>
        <p:nvSpPr>
          <p:cNvPr id="94" name="Google Shape;94;p16"/>
          <p:cNvSpPr txBox="1"/>
          <p:nvPr/>
        </p:nvSpPr>
        <p:spPr>
          <a:xfrm>
            <a:off x="567288" y="1616263"/>
            <a:ext cx="8009400" cy="677100"/>
          </a:xfrm>
          <a:prstGeom prst="rect">
            <a:avLst/>
          </a:prstGeom>
          <a:noFill/>
          <a:ln>
            <a:noFill/>
          </a:ln>
        </p:spPr>
        <p:txBody>
          <a:bodyPr anchorCtr="0" anchor="t" bIns="91425" lIns="91425" spcFirstLastPara="1" rIns="91425" wrap="square" tIns="91425">
            <a:spAutoFit/>
          </a:bodyPr>
          <a:lstStyle/>
          <a:p>
            <a:pPr indent="0" lvl="0" marL="0" rtl="0" algn="ctr">
              <a:lnSpc>
                <a:spcPct val="200000"/>
              </a:lnSpc>
              <a:spcBef>
                <a:spcPts val="0"/>
              </a:spcBef>
              <a:spcAft>
                <a:spcPts val="0"/>
              </a:spcAft>
              <a:buClr>
                <a:schemeClr val="dk1"/>
              </a:buClr>
              <a:buSzPts val="1100"/>
              <a:buFont typeface="Arial"/>
              <a:buNone/>
            </a:pPr>
            <a:r>
              <a:rPr b="1" lang="en" sz="1000">
                <a:solidFill>
                  <a:schemeClr val="dk2"/>
                </a:solidFill>
                <a:latin typeface="Ubuntu"/>
                <a:ea typeface="Ubuntu"/>
                <a:cs typeface="Ubuntu"/>
                <a:sym typeface="Ubuntu"/>
              </a:rPr>
              <a:t>sanitary measures can influence the food quality perception when having meals in different conditions</a:t>
            </a:r>
            <a:endParaRPr sz="1200">
              <a:solidFill>
                <a:schemeClr val="dk2"/>
              </a:solidFill>
            </a:endParaRPr>
          </a:p>
          <a:p>
            <a:pPr indent="0" lvl="0" marL="0" rtl="0" algn="l">
              <a:spcBef>
                <a:spcPts val="0"/>
              </a:spcBef>
              <a:spcAft>
                <a:spcPts val="0"/>
              </a:spcAft>
              <a:buNone/>
            </a:pPr>
            <a:r>
              <a:rPr lang="en" sz="1200"/>
              <a:t>			       </a:t>
            </a:r>
            <a:endParaRPr sz="12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90"/>
                                        </p:tgtEl>
                                        <p:attrNameLst>
                                          <p:attrName>style.visibility</p:attrName>
                                        </p:attrNameLst>
                                      </p:cBhvr>
                                      <p:to>
                                        <p:strVal val="visible"/>
                                      </p:to>
                                    </p:set>
                                    <p:anim calcmode="lin" valueType="num">
                                      <p:cBhvr additive="base">
                                        <p:cTn dur="1"/>
                                        <p:tgtEl>
                                          <p:spTgt spid="90"/>
                                        </p:tgtEl>
                                        <p:attrNameLst>
                                          <p:attrName>ppt_w</p:attrName>
                                        </p:attrNameLst>
                                      </p:cBhvr>
                                      <p:tavLst>
                                        <p:tav fmla="" tm="0">
                                          <p:val>
                                            <p:strVal val="0"/>
                                          </p:val>
                                        </p:tav>
                                        <p:tav fmla="" tm="100000">
                                          <p:val>
                                            <p:strVal val="#ppt_w"/>
                                          </p:val>
                                        </p:tav>
                                      </p:tavLst>
                                    </p:anim>
                                    <p:anim calcmode="lin" valueType="num">
                                      <p:cBhvr additive="base">
                                        <p:cTn dur="1"/>
                                        <p:tgtEl>
                                          <p:spTgt spid="90"/>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17"/>
          <p:cNvSpPr txBox="1"/>
          <p:nvPr/>
        </p:nvSpPr>
        <p:spPr>
          <a:xfrm>
            <a:off x="2069111" y="1835068"/>
            <a:ext cx="4721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cxnSp>
        <p:nvCxnSpPr>
          <p:cNvPr id="100" name="Google Shape;100;p17"/>
          <p:cNvCxnSpPr/>
          <p:nvPr/>
        </p:nvCxnSpPr>
        <p:spPr>
          <a:xfrm flipH="1" rot="10800000">
            <a:off x="1837008" y="3837617"/>
            <a:ext cx="5190000" cy="5100"/>
          </a:xfrm>
          <a:prstGeom prst="straightConnector1">
            <a:avLst/>
          </a:prstGeom>
          <a:noFill/>
          <a:ln cap="flat" cmpd="sng" w="9525">
            <a:solidFill>
              <a:schemeClr val="dk2"/>
            </a:solidFill>
            <a:prstDash val="solid"/>
            <a:round/>
            <a:headEnd len="med" w="med" type="diamond"/>
            <a:tailEnd len="med" w="med" type="diamond"/>
          </a:ln>
        </p:spPr>
      </p:cxnSp>
      <p:sp>
        <p:nvSpPr>
          <p:cNvPr id="101" name="Google Shape;101;p17"/>
          <p:cNvSpPr txBox="1"/>
          <p:nvPr/>
        </p:nvSpPr>
        <p:spPr>
          <a:xfrm>
            <a:off x="1686895" y="3837690"/>
            <a:ext cx="5517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2"/>
                </a:solidFill>
                <a:latin typeface="Ubuntu"/>
                <a:ea typeface="Ubuntu"/>
                <a:cs typeface="Ubuntu"/>
                <a:sym typeface="Ubuntu"/>
              </a:rPr>
              <a:t>0 seg     ~1min                                             ~5min                                                  ~10min                                            ~</a:t>
            </a:r>
            <a:r>
              <a:rPr lang="en" sz="800">
                <a:solidFill>
                  <a:schemeClr val="dk2"/>
                </a:solidFill>
                <a:latin typeface="Ubuntu"/>
                <a:ea typeface="Ubuntu"/>
                <a:cs typeface="Ubuntu"/>
                <a:sym typeface="Ubuntu"/>
              </a:rPr>
              <a:t>1 min</a:t>
            </a:r>
            <a:r>
              <a:rPr lang="en" sz="800">
                <a:solidFill>
                  <a:schemeClr val="dk2"/>
                </a:solidFill>
                <a:latin typeface="Ubuntu"/>
                <a:ea typeface="Ubuntu"/>
                <a:cs typeface="Ubuntu"/>
                <a:sym typeface="Ubuntu"/>
              </a:rPr>
              <a:t>    ~17min </a:t>
            </a:r>
            <a:endParaRPr sz="800">
              <a:solidFill>
                <a:schemeClr val="dk2"/>
              </a:solidFill>
              <a:latin typeface="Ubuntu"/>
              <a:ea typeface="Ubuntu"/>
              <a:cs typeface="Ubuntu"/>
              <a:sym typeface="Ubuntu"/>
            </a:endParaRPr>
          </a:p>
        </p:txBody>
      </p:sp>
      <p:sp>
        <p:nvSpPr>
          <p:cNvPr id="102" name="Google Shape;102;p17"/>
          <p:cNvSpPr txBox="1"/>
          <p:nvPr/>
        </p:nvSpPr>
        <p:spPr>
          <a:xfrm>
            <a:off x="2761616" y="2268853"/>
            <a:ext cx="230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a:solidFill>
                <a:schemeClr val="dk2"/>
              </a:solidFill>
              <a:latin typeface="Ubuntu"/>
              <a:ea typeface="Ubuntu"/>
              <a:cs typeface="Ubuntu"/>
              <a:sym typeface="Ubuntu"/>
            </a:endParaRPr>
          </a:p>
        </p:txBody>
      </p:sp>
      <p:cxnSp>
        <p:nvCxnSpPr>
          <p:cNvPr id="103" name="Google Shape;103;p17"/>
          <p:cNvCxnSpPr/>
          <p:nvPr/>
        </p:nvCxnSpPr>
        <p:spPr>
          <a:xfrm rot="10800000">
            <a:off x="2276026" y="3033758"/>
            <a:ext cx="0" cy="804000"/>
          </a:xfrm>
          <a:prstGeom prst="straightConnector1">
            <a:avLst/>
          </a:prstGeom>
          <a:noFill/>
          <a:ln cap="flat" cmpd="sng" w="9525">
            <a:solidFill>
              <a:schemeClr val="dk2"/>
            </a:solidFill>
            <a:prstDash val="solid"/>
            <a:round/>
            <a:headEnd len="med" w="med" type="none"/>
            <a:tailEnd len="med" w="med" type="none"/>
          </a:ln>
        </p:spPr>
      </p:cxnSp>
      <p:sp>
        <p:nvSpPr>
          <p:cNvPr id="104" name="Google Shape;104;p17"/>
          <p:cNvSpPr txBox="1"/>
          <p:nvPr/>
        </p:nvSpPr>
        <p:spPr>
          <a:xfrm>
            <a:off x="1930286" y="1923475"/>
            <a:ext cx="13185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800">
                <a:solidFill>
                  <a:schemeClr val="dk2"/>
                </a:solidFill>
                <a:latin typeface="Ubuntu"/>
                <a:ea typeface="Ubuntu"/>
                <a:cs typeface="Ubuntu"/>
                <a:sym typeface="Ubuntu"/>
              </a:rPr>
              <a:t>Desire to eat evaluation</a:t>
            </a:r>
            <a:r>
              <a:rPr lang="en" sz="1000">
                <a:solidFill>
                  <a:schemeClr val="dk2"/>
                </a:solidFill>
                <a:latin typeface="Ubuntu"/>
                <a:ea typeface="Ubuntu"/>
                <a:cs typeface="Ubuntu"/>
                <a:sym typeface="Ubuntu"/>
              </a:rPr>
              <a:t> </a:t>
            </a:r>
            <a:br>
              <a:rPr lang="en" sz="1000">
                <a:solidFill>
                  <a:schemeClr val="dk2"/>
                </a:solidFill>
                <a:latin typeface="Ubuntu"/>
                <a:ea typeface="Ubuntu"/>
                <a:cs typeface="Ubuntu"/>
                <a:sym typeface="Ubuntu"/>
              </a:rPr>
            </a:br>
            <a:r>
              <a:rPr lang="en" sz="1000">
                <a:solidFill>
                  <a:schemeClr val="dk2"/>
                </a:solidFill>
                <a:latin typeface="Ubuntu"/>
                <a:ea typeface="Ubuntu"/>
                <a:cs typeface="Ubuntu"/>
                <a:sym typeface="Ubuntu"/>
              </a:rPr>
              <a:t>	    </a:t>
            </a:r>
            <a:endParaRPr b="1" sz="1000">
              <a:solidFill>
                <a:schemeClr val="dk2"/>
              </a:solidFill>
              <a:latin typeface="Ubuntu"/>
              <a:ea typeface="Ubuntu"/>
              <a:cs typeface="Ubuntu"/>
              <a:sym typeface="Ubuntu"/>
            </a:endParaRPr>
          </a:p>
        </p:txBody>
      </p:sp>
      <p:cxnSp>
        <p:nvCxnSpPr>
          <p:cNvPr id="105" name="Google Shape;105;p17"/>
          <p:cNvCxnSpPr/>
          <p:nvPr/>
        </p:nvCxnSpPr>
        <p:spPr>
          <a:xfrm rot="10800000">
            <a:off x="3614700" y="3038717"/>
            <a:ext cx="0" cy="804000"/>
          </a:xfrm>
          <a:prstGeom prst="straightConnector1">
            <a:avLst/>
          </a:prstGeom>
          <a:noFill/>
          <a:ln cap="flat" cmpd="sng" w="9525">
            <a:solidFill>
              <a:schemeClr val="dk2"/>
            </a:solidFill>
            <a:prstDash val="solid"/>
            <a:round/>
            <a:headEnd len="med" w="med" type="none"/>
            <a:tailEnd len="med" w="med" type="none"/>
          </a:ln>
        </p:spPr>
      </p:cxnSp>
      <p:sp>
        <p:nvSpPr>
          <p:cNvPr id="106" name="Google Shape;106;p17"/>
          <p:cNvSpPr txBox="1"/>
          <p:nvPr/>
        </p:nvSpPr>
        <p:spPr>
          <a:xfrm>
            <a:off x="2761614" y="1770118"/>
            <a:ext cx="1534200" cy="9789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 sz="800">
                <a:solidFill>
                  <a:schemeClr val="dk2"/>
                </a:solidFill>
                <a:latin typeface="Ubuntu"/>
                <a:ea typeface="Ubuntu"/>
                <a:cs typeface="Ubuntu"/>
                <a:sym typeface="Ubuntu"/>
              </a:rPr>
              <a:t>Priming video</a:t>
            </a:r>
            <a:br>
              <a:rPr b="1" lang="en" sz="800">
                <a:solidFill>
                  <a:schemeClr val="dk2"/>
                </a:solidFill>
                <a:latin typeface="Ubuntu"/>
                <a:ea typeface="Ubuntu"/>
                <a:cs typeface="Ubuntu"/>
                <a:sym typeface="Ubuntu"/>
              </a:rPr>
            </a:br>
            <a:r>
              <a:rPr b="1" lang="en" sz="800">
                <a:solidFill>
                  <a:schemeClr val="dk2"/>
                </a:solidFill>
                <a:latin typeface="Ubuntu"/>
                <a:ea typeface="Ubuntu"/>
                <a:cs typeface="Ubuntu"/>
                <a:sym typeface="Ubuntu"/>
              </a:rPr>
              <a:t>Desire to eat evaluation</a:t>
            </a:r>
            <a:r>
              <a:rPr lang="en" sz="800">
                <a:solidFill>
                  <a:schemeClr val="dk2"/>
                </a:solidFill>
                <a:latin typeface="Ubuntu"/>
                <a:ea typeface="Ubuntu"/>
                <a:cs typeface="Ubuntu"/>
                <a:sym typeface="Ubuntu"/>
              </a:rPr>
              <a:t> </a:t>
            </a:r>
            <a:br>
              <a:rPr lang="en" sz="800">
                <a:solidFill>
                  <a:schemeClr val="dk2"/>
                </a:solidFill>
                <a:latin typeface="Ubuntu"/>
                <a:ea typeface="Ubuntu"/>
                <a:cs typeface="Ubuntu"/>
                <a:sym typeface="Ubuntu"/>
              </a:rPr>
            </a:br>
            <a:r>
              <a:rPr b="1" lang="en" sz="800">
                <a:solidFill>
                  <a:schemeClr val="dk2"/>
                </a:solidFill>
                <a:latin typeface="Ubuntu"/>
                <a:ea typeface="Ubuntu"/>
                <a:cs typeface="Ubuntu"/>
                <a:sym typeface="Ubuntu"/>
              </a:rPr>
              <a:t>Food attractiveness ratings</a:t>
            </a:r>
            <a:endParaRPr b="1" sz="800">
              <a:solidFill>
                <a:schemeClr val="dk2"/>
              </a:solidFill>
              <a:latin typeface="Ubuntu"/>
              <a:ea typeface="Ubuntu"/>
              <a:cs typeface="Ubuntu"/>
              <a:sym typeface="Ubuntu"/>
            </a:endParaRPr>
          </a:p>
          <a:p>
            <a:pPr indent="0" lvl="0" marL="0" rtl="0" algn="ctr">
              <a:spcBef>
                <a:spcPts val="0"/>
              </a:spcBef>
              <a:spcAft>
                <a:spcPts val="0"/>
              </a:spcAft>
              <a:buNone/>
            </a:pPr>
            <a:br>
              <a:rPr lang="en" sz="1200">
                <a:solidFill>
                  <a:schemeClr val="dk2"/>
                </a:solidFill>
                <a:latin typeface="Ubuntu"/>
                <a:ea typeface="Ubuntu"/>
                <a:cs typeface="Ubuntu"/>
                <a:sym typeface="Ubuntu"/>
              </a:rPr>
            </a:br>
            <a:endParaRPr b="1" sz="1200">
              <a:solidFill>
                <a:schemeClr val="dk2"/>
              </a:solidFill>
              <a:latin typeface="Ubuntu"/>
              <a:ea typeface="Ubuntu"/>
              <a:cs typeface="Ubuntu"/>
              <a:sym typeface="Ubuntu"/>
            </a:endParaRPr>
          </a:p>
        </p:txBody>
      </p:sp>
      <p:cxnSp>
        <p:nvCxnSpPr>
          <p:cNvPr id="107" name="Google Shape;107;p17"/>
          <p:cNvCxnSpPr/>
          <p:nvPr/>
        </p:nvCxnSpPr>
        <p:spPr>
          <a:xfrm rot="10800000">
            <a:off x="5144189" y="3038717"/>
            <a:ext cx="0" cy="804000"/>
          </a:xfrm>
          <a:prstGeom prst="straightConnector1">
            <a:avLst/>
          </a:prstGeom>
          <a:noFill/>
          <a:ln cap="flat" cmpd="sng" w="9525">
            <a:solidFill>
              <a:schemeClr val="dk2"/>
            </a:solidFill>
            <a:prstDash val="solid"/>
            <a:round/>
            <a:headEnd len="med" w="med" type="none"/>
            <a:tailEnd len="med" w="med" type="none"/>
          </a:ln>
        </p:spPr>
      </p:cxnSp>
      <p:pic>
        <p:nvPicPr>
          <p:cNvPr id="108" name="Google Shape;108;p17"/>
          <p:cNvPicPr preferRelativeResize="0"/>
          <p:nvPr/>
        </p:nvPicPr>
        <p:blipFill rotWithShape="1">
          <a:blip r:embed="rId3">
            <a:alphaModFix/>
          </a:blip>
          <a:srcRect b="61939" l="0" r="82582" t="12057"/>
          <a:stretch/>
        </p:blipFill>
        <p:spPr>
          <a:xfrm>
            <a:off x="4200000" y="2243963"/>
            <a:ext cx="589118" cy="437503"/>
          </a:xfrm>
          <a:prstGeom prst="rect">
            <a:avLst/>
          </a:prstGeom>
          <a:noFill/>
          <a:ln>
            <a:noFill/>
          </a:ln>
        </p:spPr>
      </p:pic>
      <p:sp>
        <p:nvSpPr>
          <p:cNvPr id="109" name="Google Shape;109;p17"/>
          <p:cNvSpPr txBox="1"/>
          <p:nvPr/>
        </p:nvSpPr>
        <p:spPr>
          <a:xfrm>
            <a:off x="4295774" y="1770108"/>
            <a:ext cx="1534200" cy="9789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 sz="800">
                <a:solidFill>
                  <a:schemeClr val="dk2"/>
                </a:solidFill>
                <a:latin typeface="Ubuntu"/>
                <a:ea typeface="Ubuntu"/>
                <a:cs typeface="Ubuntu"/>
                <a:sym typeface="Ubuntu"/>
              </a:rPr>
              <a:t>Food pictures presentation</a:t>
            </a:r>
            <a:br>
              <a:rPr b="1" lang="en" sz="800">
                <a:solidFill>
                  <a:schemeClr val="dk2"/>
                </a:solidFill>
                <a:latin typeface="Ubuntu"/>
                <a:ea typeface="Ubuntu"/>
                <a:cs typeface="Ubuntu"/>
                <a:sym typeface="Ubuntu"/>
              </a:rPr>
            </a:br>
            <a:r>
              <a:rPr b="1" lang="en" sz="800">
                <a:solidFill>
                  <a:schemeClr val="dk2"/>
                </a:solidFill>
                <a:latin typeface="Ubuntu"/>
                <a:ea typeface="Ubuntu"/>
                <a:cs typeface="Ubuntu"/>
                <a:sym typeface="Ubuntu"/>
              </a:rPr>
              <a:t>Desire to eat evaluation</a:t>
            </a:r>
            <a:r>
              <a:rPr lang="en" sz="800">
                <a:solidFill>
                  <a:schemeClr val="dk2"/>
                </a:solidFill>
                <a:latin typeface="Ubuntu"/>
                <a:ea typeface="Ubuntu"/>
                <a:cs typeface="Ubuntu"/>
                <a:sym typeface="Ubuntu"/>
              </a:rPr>
              <a:t> </a:t>
            </a:r>
            <a:br>
              <a:rPr lang="en" sz="800">
                <a:solidFill>
                  <a:schemeClr val="dk2"/>
                </a:solidFill>
                <a:latin typeface="Ubuntu"/>
                <a:ea typeface="Ubuntu"/>
                <a:cs typeface="Ubuntu"/>
                <a:sym typeface="Ubuntu"/>
              </a:rPr>
            </a:br>
            <a:r>
              <a:rPr b="1" lang="en" sz="800">
                <a:solidFill>
                  <a:schemeClr val="dk2"/>
                </a:solidFill>
                <a:latin typeface="Ubuntu"/>
                <a:ea typeface="Ubuntu"/>
                <a:cs typeface="Ubuntu"/>
                <a:sym typeface="Ubuntu"/>
              </a:rPr>
              <a:t>Food attractiveness ratings</a:t>
            </a:r>
            <a:endParaRPr b="1" sz="800">
              <a:solidFill>
                <a:schemeClr val="dk2"/>
              </a:solidFill>
              <a:latin typeface="Ubuntu"/>
              <a:ea typeface="Ubuntu"/>
              <a:cs typeface="Ubuntu"/>
              <a:sym typeface="Ubuntu"/>
            </a:endParaRPr>
          </a:p>
          <a:p>
            <a:pPr indent="0" lvl="0" marL="0" rtl="0" algn="ctr">
              <a:spcBef>
                <a:spcPts val="0"/>
              </a:spcBef>
              <a:spcAft>
                <a:spcPts val="0"/>
              </a:spcAft>
              <a:buNone/>
            </a:pPr>
            <a:br>
              <a:rPr lang="en" sz="1200">
                <a:solidFill>
                  <a:schemeClr val="dk2"/>
                </a:solidFill>
                <a:latin typeface="Ubuntu"/>
                <a:ea typeface="Ubuntu"/>
                <a:cs typeface="Ubuntu"/>
                <a:sym typeface="Ubuntu"/>
              </a:rPr>
            </a:br>
            <a:endParaRPr b="1" sz="1200">
              <a:solidFill>
                <a:schemeClr val="dk2"/>
              </a:solidFill>
              <a:latin typeface="Ubuntu"/>
              <a:ea typeface="Ubuntu"/>
              <a:cs typeface="Ubuntu"/>
              <a:sym typeface="Ubuntu"/>
            </a:endParaRPr>
          </a:p>
        </p:txBody>
      </p:sp>
      <p:cxnSp>
        <p:nvCxnSpPr>
          <p:cNvPr id="110" name="Google Shape;110;p17"/>
          <p:cNvCxnSpPr/>
          <p:nvPr/>
        </p:nvCxnSpPr>
        <p:spPr>
          <a:xfrm rot="10800000">
            <a:off x="6546834" y="3033758"/>
            <a:ext cx="0" cy="804000"/>
          </a:xfrm>
          <a:prstGeom prst="straightConnector1">
            <a:avLst/>
          </a:prstGeom>
          <a:noFill/>
          <a:ln cap="flat" cmpd="sng" w="9525">
            <a:solidFill>
              <a:schemeClr val="dk2"/>
            </a:solidFill>
            <a:prstDash val="solid"/>
            <a:round/>
            <a:headEnd len="med" w="med" type="none"/>
            <a:tailEnd len="med" w="med" type="none"/>
          </a:ln>
        </p:spPr>
      </p:cxnSp>
      <p:sp>
        <p:nvSpPr>
          <p:cNvPr id="111" name="Google Shape;111;p17"/>
          <p:cNvSpPr txBox="1"/>
          <p:nvPr/>
        </p:nvSpPr>
        <p:spPr>
          <a:xfrm>
            <a:off x="6113344" y="1923475"/>
            <a:ext cx="13185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800">
                <a:solidFill>
                  <a:schemeClr val="dk2"/>
                </a:solidFill>
                <a:latin typeface="Ubuntu"/>
                <a:ea typeface="Ubuntu"/>
                <a:cs typeface="Ubuntu"/>
                <a:sym typeface="Ubuntu"/>
              </a:rPr>
              <a:t>Desire to eat evaluation</a:t>
            </a:r>
            <a:r>
              <a:rPr lang="en" sz="1000">
                <a:solidFill>
                  <a:schemeClr val="dk2"/>
                </a:solidFill>
                <a:latin typeface="Ubuntu"/>
                <a:ea typeface="Ubuntu"/>
                <a:cs typeface="Ubuntu"/>
                <a:sym typeface="Ubuntu"/>
              </a:rPr>
              <a:t> </a:t>
            </a:r>
            <a:br>
              <a:rPr lang="en" sz="1000">
                <a:solidFill>
                  <a:schemeClr val="dk2"/>
                </a:solidFill>
                <a:latin typeface="Ubuntu"/>
                <a:ea typeface="Ubuntu"/>
                <a:cs typeface="Ubuntu"/>
                <a:sym typeface="Ubuntu"/>
              </a:rPr>
            </a:br>
            <a:r>
              <a:rPr lang="en" sz="1000">
                <a:solidFill>
                  <a:schemeClr val="dk2"/>
                </a:solidFill>
                <a:latin typeface="Ubuntu"/>
                <a:ea typeface="Ubuntu"/>
                <a:cs typeface="Ubuntu"/>
                <a:sym typeface="Ubuntu"/>
              </a:rPr>
              <a:t>	    </a:t>
            </a:r>
            <a:endParaRPr b="1" sz="1000">
              <a:solidFill>
                <a:schemeClr val="dk2"/>
              </a:solidFill>
              <a:latin typeface="Ubuntu"/>
              <a:ea typeface="Ubuntu"/>
              <a:cs typeface="Ubuntu"/>
              <a:sym typeface="Ubuntu"/>
            </a:endParaRPr>
          </a:p>
        </p:txBody>
      </p:sp>
      <p:sp>
        <p:nvSpPr>
          <p:cNvPr id="112" name="Google Shape;112;p17"/>
          <p:cNvSpPr/>
          <p:nvPr/>
        </p:nvSpPr>
        <p:spPr>
          <a:xfrm>
            <a:off x="1475400" y="1735925"/>
            <a:ext cx="6104400" cy="24096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7"/>
          <p:cNvSpPr txBox="1"/>
          <p:nvPr>
            <p:ph type="title"/>
          </p:nvPr>
        </p:nvSpPr>
        <p:spPr>
          <a:xfrm>
            <a:off x="348425" y="3799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rgbClr val="999999"/>
                </a:solidFill>
                <a:latin typeface="Ubuntu"/>
                <a:ea typeface="Ubuntu"/>
                <a:cs typeface="Ubuntu"/>
                <a:sym typeface="Ubuntu"/>
              </a:rPr>
              <a:t>Task design</a:t>
            </a:r>
            <a:endParaRPr sz="2400">
              <a:solidFill>
                <a:srgbClr val="999999"/>
              </a:solidFill>
              <a:latin typeface="Ubuntu"/>
              <a:ea typeface="Ubuntu"/>
              <a:cs typeface="Ubuntu"/>
              <a:sym typeface="Ubuntu"/>
            </a:endParaRPr>
          </a:p>
        </p:txBody>
      </p:sp>
      <p:sp>
        <p:nvSpPr>
          <p:cNvPr id="114" name="Google Shape;114;p17"/>
          <p:cNvSpPr txBox="1"/>
          <p:nvPr/>
        </p:nvSpPr>
        <p:spPr>
          <a:xfrm>
            <a:off x="619650" y="905938"/>
            <a:ext cx="7904700" cy="646500"/>
          </a:xfrm>
          <a:prstGeom prst="rect">
            <a:avLst/>
          </a:prstGeom>
          <a:noFill/>
          <a:ln>
            <a:noFill/>
          </a:ln>
        </p:spPr>
        <p:txBody>
          <a:bodyPr anchorCtr="0" anchor="t" bIns="91425" lIns="91425" spcFirstLastPara="1" rIns="91425" wrap="square" tIns="91425">
            <a:spAutoFit/>
          </a:bodyPr>
          <a:lstStyle/>
          <a:p>
            <a:pPr indent="0" lvl="0" marL="457200" rtl="0" algn="l">
              <a:lnSpc>
                <a:spcPct val="150000"/>
              </a:lnSpc>
              <a:spcBef>
                <a:spcPts val="0"/>
              </a:spcBef>
              <a:spcAft>
                <a:spcPts val="0"/>
              </a:spcAft>
              <a:buNone/>
            </a:pPr>
            <a:r>
              <a:rPr b="1" lang="en" sz="1200">
                <a:solidFill>
                  <a:schemeClr val="dk2"/>
                </a:solidFill>
                <a:latin typeface="Ubuntu"/>
                <a:ea typeface="Ubuntu"/>
                <a:cs typeface="Ubuntu"/>
                <a:sym typeface="Ubuntu"/>
              </a:rPr>
              <a:t>    </a:t>
            </a:r>
            <a:r>
              <a:rPr b="1" lang="en" sz="1200">
                <a:solidFill>
                  <a:schemeClr val="dk2"/>
                </a:solidFill>
                <a:latin typeface="Ubuntu"/>
                <a:ea typeface="Ubuntu"/>
                <a:cs typeface="Ubuntu"/>
                <a:sym typeface="Ubuntu"/>
              </a:rPr>
              <a:t>Men and women</a:t>
            </a:r>
            <a:r>
              <a:rPr lang="en" sz="1200">
                <a:solidFill>
                  <a:schemeClr val="dk2"/>
                </a:solidFill>
                <a:latin typeface="Ubuntu"/>
                <a:ea typeface="Ubuntu"/>
                <a:cs typeface="Ubuntu"/>
                <a:sym typeface="Ubuntu"/>
              </a:rPr>
              <a:t> between </a:t>
            </a:r>
            <a:r>
              <a:rPr b="1" lang="en" sz="1200">
                <a:solidFill>
                  <a:schemeClr val="dk2"/>
                </a:solidFill>
                <a:latin typeface="Ubuntu"/>
                <a:ea typeface="Ubuntu"/>
                <a:cs typeface="Ubuntu"/>
                <a:sym typeface="Ubuntu"/>
              </a:rPr>
              <a:t>18 and 59</a:t>
            </a:r>
            <a:r>
              <a:rPr lang="en" sz="1200">
                <a:solidFill>
                  <a:schemeClr val="dk2"/>
                </a:solidFill>
                <a:latin typeface="Ubuntu"/>
                <a:ea typeface="Ubuntu"/>
                <a:cs typeface="Ubuntu"/>
                <a:sym typeface="Ubuntu"/>
              </a:rPr>
              <a:t> years old            </a:t>
            </a:r>
            <a:r>
              <a:rPr b="1" lang="en" sz="1200">
                <a:solidFill>
                  <a:schemeClr val="dk2"/>
                </a:solidFill>
                <a:latin typeface="Ubuntu"/>
                <a:ea typeface="Ubuntu"/>
                <a:cs typeface="Ubuntu"/>
                <a:sym typeface="Ubuntu"/>
              </a:rPr>
              <a:t>   </a:t>
            </a:r>
            <a:r>
              <a:rPr b="1" lang="en" sz="1200">
                <a:solidFill>
                  <a:schemeClr val="dk2"/>
                </a:solidFill>
                <a:latin typeface="Ubuntu"/>
                <a:ea typeface="Ubuntu"/>
                <a:cs typeface="Ubuntu"/>
                <a:sym typeface="Ubuntu"/>
              </a:rPr>
              <a:t>Self-report</a:t>
            </a:r>
            <a:r>
              <a:rPr lang="en" sz="1200">
                <a:solidFill>
                  <a:schemeClr val="dk2"/>
                </a:solidFill>
                <a:latin typeface="Ubuntu"/>
                <a:ea typeface="Ubuntu"/>
                <a:cs typeface="Ubuntu"/>
                <a:sym typeface="Ubuntu"/>
              </a:rPr>
              <a:t> scales: PHQ-9, GAD-7, LOCES</a:t>
            </a:r>
            <a:br>
              <a:rPr lang="en" sz="1200">
                <a:solidFill>
                  <a:schemeClr val="dk2"/>
                </a:solidFill>
                <a:latin typeface="Ubuntu"/>
                <a:ea typeface="Ubuntu"/>
                <a:cs typeface="Ubuntu"/>
                <a:sym typeface="Ubuntu"/>
              </a:rPr>
            </a:br>
            <a:r>
              <a:rPr lang="en" sz="1200">
                <a:solidFill>
                  <a:schemeClr val="dk2"/>
                </a:solidFill>
                <a:latin typeface="Ubuntu"/>
                <a:ea typeface="Ubuntu"/>
                <a:cs typeface="Ubuntu"/>
                <a:sym typeface="Ubuntu"/>
              </a:rPr>
              <a:t>    </a:t>
            </a:r>
            <a:r>
              <a:rPr b="1" lang="en" sz="1200">
                <a:solidFill>
                  <a:schemeClr val="dk2"/>
                </a:solidFill>
                <a:latin typeface="Ubuntu"/>
                <a:ea typeface="Ubuntu"/>
                <a:cs typeface="Ubuntu"/>
                <a:sym typeface="Ubuntu"/>
              </a:rPr>
              <a:t>Demographic</a:t>
            </a:r>
            <a:r>
              <a:rPr lang="en" sz="1200">
                <a:solidFill>
                  <a:schemeClr val="dk2"/>
                </a:solidFill>
                <a:latin typeface="Ubuntu"/>
                <a:ea typeface="Ubuntu"/>
                <a:cs typeface="Ubuntu"/>
                <a:sym typeface="Ubuntu"/>
              </a:rPr>
              <a:t> data                                                              </a:t>
            </a:r>
            <a:r>
              <a:rPr b="1" lang="en" sz="1200">
                <a:solidFill>
                  <a:schemeClr val="dk2"/>
                </a:solidFill>
                <a:latin typeface="Ubuntu"/>
                <a:ea typeface="Ubuntu"/>
                <a:cs typeface="Ubuntu"/>
                <a:sym typeface="Ubuntu"/>
              </a:rPr>
              <a:t> Covid-19</a:t>
            </a:r>
            <a:r>
              <a:rPr lang="en" sz="1200">
                <a:solidFill>
                  <a:schemeClr val="dk2"/>
                </a:solidFill>
                <a:latin typeface="Ubuntu"/>
                <a:ea typeface="Ubuntu"/>
                <a:cs typeface="Ubuntu"/>
                <a:sym typeface="Ubuntu"/>
              </a:rPr>
              <a:t> and </a:t>
            </a:r>
            <a:r>
              <a:rPr b="1" lang="en" sz="1200">
                <a:solidFill>
                  <a:schemeClr val="dk2"/>
                </a:solidFill>
                <a:latin typeface="Ubuntu"/>
                <a:ea typeface="Ubuntu"/>
                <a:cs typeface="Ubuntu"/>
                <a:sym typeface="Ubuntu"/>
              </a:rPr>
              <a:t>eating behavior</a:t>
            </a:r>
            <a:r>
              <a:rPr lang="en" sz="1200">
                <a:solidFill>
                  <a:schemeClr val="dk2"/>
                </a:solidFill>
                <a:latin typeface="Ubuntu"/>
                <a:ea typeface="Ubuntu"/>
                <a:cs typeface="Ubuntu"/>
                <a:sym typeface="Ubuntu"/>
              </a:rPr>
              <a:t> informations </a:t>
            </a:r>
            <a:endParaRPr/>
          </a:p>
        </p:txBody>
      </p:sp>
      <p:pic>
        <p:nvPicPr>
          <p:cNvPr id="115" name="Google Shape;115;p17"/>
          <p:cNvPicPr preferRelativeResize="0"/>
          <p:nvPr/>
        </p:nvPicPr>
        <p:blipFill>
          <a:blip r:embed="rId4">
            <a:alphaModFix/>
          </a:blip>
          <a:stretch>
            <a:fillRect/>
          </a:stretch>
        </p:blipFill>
        <p:spPr>
          <a:xfrm>
            <a:off x="2678066" y="2224569"/>
            <a:ext cx="1775357" cy="908777"/>
          </a:xfrm>
          <a:prstGeom prst="rect">
            <a:avLst/>
          </a:prstGeom>
          <a:noFill/>
          <a:ln>
            <a:noFill/>
          </a:ln>
        </p:spPr>
      </p:pic>
      <p:pic>
        <p:nvPicPr>
          <p:cNvPr id="116" name="Google Shape;116;p17"/>
          <p:cNvPicPr preferRelativeResize="0"/>
          <p:nvPr/>
        </p:nvPicPr>
        <p:blipFill rotWithShape="1">
          <a:blip r:embed="rId3">
            <a:alphaModFix/>
          </a:blip>
          <a:srcRect b="43125" l="17928" r="66744" t="37715"/>
          <a:stretch/>
        </p:blipFill>
        <p:spPr>
          <a:xfrm>
            <a:off x="4842322" y="2395585"/>
            <a:ext cx="518414" cy="322361"/>
          </a:xfrm>
          <a:prstGeom prst="rect">
            <a:avLst/>
          </a:prstGeom>
          <a:noFill/>
          <a:ln>
            <a:noFill/>
          </a:ln>
        </p:spPr>
      </p:pic>
      <p:pic>
        <p:nvPicPr>
          <p:cNvPr id="117" name="Google Shape;117;p17"/>
          <p:cNvPicPr preferRelativeResize="0"/>
          <p:nvPr/>
        </p:nvPicPr>
        <p:blipFill rotWithShape="1">
          <a:blip r:embed="rId3">
            <a:alphaModFix/>
          </a:blip>
          <a:srcRect b="44423" l="1903" r="82769" t="37405"/>
          <a:stretch/>
        </p:blipFill>
        <p:spPr>
          <a:xfrm>
            <a:off x="4268396" y="2670658"/>
            <a:ext cx="518414" cy="305726"/>
          </a:xfrm>
          <a:prstGeom prst="rect">
            <a:avLst/>
          </a:prstGeom>
          <a:noFill/>
          <a:ln>
            <a:noFill/>
          </a:ln>
        </p:spPr>
      </p:pic>
      <p:pic>
        <p:nvPicPr>
          <p:cNvPr id="118" name="Google Shape;118;p17"/>
          <p:cNvPicPr preferRelativeResize="0"/>
          <p:nvPr/>
        </p:nvPicPr>
        <p:blipFill rotWithShape="1">
          <a:blip r:embed="rId3">
            <a:alphaModFix/>
          </a:blip>
          <a:srcRect b="62066" l="17812" r="66860" t="20415"/>
          <a:stretch/>
        </p:blipFill>
        <p:spPr>
          <a:xfrm>
            <a:off x="4842322" y="2670671"/>
            <a:ext cx="518414" cy="294746"/>
          </a:xfrm>
          <a:prstGeom prst="rect">
            <a:avLst/>
          </a:prstGeom>
          <a:noFill/>
          <a:ln>
            <a:noFill/>
          </a:ln>
        </p:spPr>
      </p:pic>
      <p:pic>
        <p:nvPicPr>
          <p:cNvPr id="119" name="Google Shape;119;p17"/>
          <p:cNvPicPr preferRelativeResize="0"/>
          <p:nvPr/>
        </p:nvPicPr>
        <p:blipFill rotWithShape="1">
          <a:blip r:embed="rId5">
            <a:alphaModFix/>
          </a:blip>
          <a:srcRect b="51851" l="0" r="56061" t="0"/>
          <a:stretch/>
        </p:blipFill>
        <p:spPr>
          <a:xfrm>
            <a:off x="1714980" y="2310900"/>
            <a:ext cx="1122082" cy="651453"/>
          </a:xfrm>
          <a:prstGeom prst="rect">
            <a:avLst/>
          </a:prstGeom>
          <a:noFill/>
          <a:ln>
            <a:noFill/>
          </a:ln>
        </p:spPr>
      </p:pic>
      <p:pic>
        <p:nvPicPr>
          <p:cNvPr id="120" name="Google Shape;120;p17"/>
          <p:cNvPicPr preferRelativeResize="0"/>
          <p:nvPr/>
        </p:nvPicPr>
        <p:blipFill rotWithShape="1">
          <a:blip r:embed="rId5">
            <a:alphaModFix/>
          </a:blip>
          <a:srcRect b="51851" l="0" r="56061" t="0"/>
          <a:stretch/>
        </p:blipFill>
        <p:spPr>
          <a:xfrm>
            <a:off x="5997376" y="2310900"/>
            <a:ext cx="1122082" cy="651453"/>
          </a:xfrm>
          <a:prstGeom prst="rect">
            <a:avLst/>
          </a:prstGeom>
          <a:noFill/>
          <a:ln>
            <a:noFill/>
          </a:ln>
        </p:spPr>
      </p:pic>
      <p:pic>
        <p:nvPicPr>
          <p:cNvPr id="121" name="Google Shape;121;p17"/>
          <p:cNvPicPr preferRelativeResize="0"/>
          <p:nvPr/>
        </p:nvPicPr>
        <p:blipFill rotWithShape="1">
          <a:blip r:embed="rId5">
            <a:alphaModFix/>
          </a:blip>
          <a:srcRect b="51851" l="0" r="56061" t="0"/>
          <a:stretch/>
        </p:blipFill>
        <p:spPr>
          <a:xfrm>
            <a:off x="3494644" y="2276980"/>
            <a:ext cx="555259" cy="322364"/>
          </a:xfrm>
          <a:prstGeom prst="rect">
            <a:avLst/>
          </a:prstGeom>
          <a:noFill/>
          <a:ln>
            <a:noFill/>
          </a:ln>
        </p:spPr>
      </p:pic>
      <p:pic>
        <p:nvPicPr>
          <p:cNvPr id="122" name="Google Shape;122;p17"/>
          <p:cNvPicPr preferRelativeResize="0"/>
          <p:nvPr/>
        </p:nvPicPr>
        <p:blipFill rotWithShape="1">
          <a:blip r:embed="rId5">
            <a:alphaModFix/>
          </a:blip>
          <a:srcRect b="51851" l="0" r="56061" t="0"/>
          <a:stretch/>
        </p:blipFill>
        <p:spPr>
          <a:xfrm>
            <a:off x="5330317" y="2310909"/>
            <a:ext cx="555259" cy="322364"/>
          </a:xfrm>
          <a:prstGeom prst="rect">
            <a:avLst/>
          </a:prstGeom>
          <a:noFill/>
          <a:ln>
            <a:noFill/>
          </a:ln>
        </p:spPr>
      </p:pic>
      <p:pic>
        <p:nvPicPr>
          <p:cNvPr id="123" name="Google Shape;123;p17"/>
          <p:cNvPicPr preferRelativeResize="0"/>
          <p:nvPr/>
        </p:nvPicPr>
        <p:blipFill rotWithShape="1">
          <a:blip r:embed="rId6">
            <a:alphaModFix/>
          </a:blip>
          <a:srcRect b="0" l="0" r="77499" t="63289"/>
          <a:stretch/>
        </p:blipFill>
        <p:spPr>
          <a:xfrm>
            <a:off x="3531216" y="2610692"/>
            <a:ext cx="482131" cy="416788"/>
          </a:xfrm>
          <a:prstGeom prst="rect">
            <a:avLst/>
          </a:prstGeom>
          <a:noFill/>
          <a:ln>
            <a:noFill/>
          </a:ln>
        </p:spPr>
      </p:pic>
      <p:pic>
        <p:nvPicPr>
          <p:cNvPr id="124" name="Google Shape;124;p17"/>
          <p:cNvPicPr preferRelativeResize="0"/>
          <p:nvPr/>
        </p:nvPicPr>
        <p:blipFill rotWithShape="1">
          <a:blip r:embed="rId6">
            <a:alphaModFix/>
          </a:blip>
          <a:srcRect b="0" l="0" r="77499" t="63289"/>
          <a:stretch/>
        </p:blipFill>
        <p:spPr>
          <a:xfrm>
            <a:off x="5330305" y="2609645"/>
            <a:ext cx="482131" cy="416788"/>
          </a:xfrm>
          <a:prstGeom prst="rect">
            <a:avLst/>
          </a:prstGeom>
          <a:noFill/>
          <a:ln>
            <a:noFill/>
          </a:ln>
        </p:spPr>
      </p:pic>
      <p:sp>
        <p:nvSpPr>
          <p:cNvPr id="125" name="Google Shape;125;p17"/>
          <p:cNvSpPr txBox="1"/>
          <p:nvPr/>
        </p:nvSpPr>
        <p:spPr>
          <a:xfrm>
            <a:off x="1475400" y="4280050"/>
            <a:ext cx="6104400" cy="6003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 sz="900">
                <a:solidFill>
                  <a:schemeClr val="dk2"/>
                </a:solidFill>
                <a:latin typeface="Ubuntu"/>
                <a:ea typeface="Ubuntu"/>
                <a:cs typeface="Ubuntu"/>
                <a:sym typeface="Ubuntu"/>
              </a:rPr>
              <a:t>Note. Task design, containing steps and approximate duration of each stage and total duration. </a:t>
            </a:r>
            <a:r>
              <a:rPr lang="en" sz="900">
                <a:solidFill>
                  <a:schemeClr val="dk2"/>
                </a:solidFill>
                <a:latin typeface="Ubuntu"/>
                <a:ea typeface="Ubuntu"/>
                <a:cs typeface="Ubuntu"/>
                <a:sym typeface="Ubuntu"/>
              </a:rPr>
              <a:t>Desire to eat and food attractiveness (expected taste and smell, and visual aspect of foods presented) were evaluated using visual analogue scales (VAS) from 0 to 10, where 0 was the lower rate and 10 the best one.</a:t>
            </a:r>
            <a:endParaRPr sz="900">
              <a:solidFill>
                <a:schemeClr val="dk2"/>
              </a:solidFill>
              <a:latin typeface="Ubuntu"/>
              <a:ea typeface="Ubuntu"/>
              <a:cs typeface="Ubuntu"/>
              <a:sym typeface="Ubuntu"/>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18"/>
          <p:cNvSpPr txBox="1"/>
          <p:nvPr/>
        </p:nvSpPr>
        <p:spPr>
          <a:xfrm>
            <a:off x="4235875" y="4677500"/>
            <a:ext cx="1967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31" name="Google Shape;131;p18"/>
          <p:cNvSpPr txBox="1"/>
          <p:nvPr/>
        </p:nvSpPr>
        <p:spPr>
          <a:xfrm>
            <a:off x="1158525" y="658525"/>
            <a:ext cx="7219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32" name="Google Shape;132;p18"/>
          <p:cNvSpPr txBox="1"/>
          <p:nvPr>
            <p:ph type="title"/>
          </p:nvPr>
        </p:nvSpPr>
        <p:spPr>
          <a:xfrm>
            <a:off x="348425" y="3799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rgbClr val="999999"/>
                </a:solidFill>
                <a:latin typeface="Ubuntu"/>
                <a:ea typeface="Ubuntu"/>
                <a:cs typeface="Ubuntu"/>
                <a:sym typeface="Ubuntu"/>
              </a:rPr>
              <a:t>Methodology and sample characterization</a:t>
            </a:r>
            <a:endParaRPr sz="2400">
              <a:solidFill>
                <a:srgbClr val="999999"/>
              </a:solidFill>
              <a:latin typeface="Ubuntu"/>
              <a:ea typeface="Ubuntu"/>
              <a:cs typeface="Ubuntu"/>
              <a:sym typeface="Ubuntu"/>
            </a:endParaRPr>
          </a:p>
        </p:txBody>
      </p:sp>
      <p:sp>
        <p:nvSpPr>
          <p:cNvPr id="133" name="Google Shape;133;p18"/>
          <p:cNvSpPr txBox="1"/>
          <p:nvPr/>
        </p:nvSpPr>
        <p:spPr>
          <a:xfrm>
            <a:off x="546275" y="1058725"/>
            <a:ext cx="8124900" cy="17547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lang="en" sz="1200">
                <a:solidFill>
                  <a:schemeClr val="dk2"/>
                </a:solidFill>
                <a:latin typeface="Ubuntu"/>
                <a:ea typeface="Ubuntu"/>
                <a:cs typeface="Ubuntu"/>
                <a:sym typeface="Ubuntu"/>
              </a:rPr>
              <a:t>The study was conducted in accordance to the Declaration of </a:t>
            </a:r>
            <a:r>
              <a:rPr lang="en" sz="1200">
                <a:solidFill>
                  <a:schemeClr val="dk2"/>
                </a:solidFill>
                <a:latin typeface="Ubuntu"/>
                <a:ea typeface="Ubuntu"/>
                <a:cs typeface="Ubuntu"/>
                <a:sym typeface="Ubuntu"/>
              </a:rPr>
              <a:t>Helsinki</a:t>
            </a:r>
            <a:r>
              <a:rPr lang="en" sz="1200">
                <a:solidFill>
                  <a:schemeClr val="dk2"/>
                </a:solidFill>
                <a:latin typeface="Ubuntu"/>
                <a:ea typeface="Ubuntu"/>
                <a:cs typeface="Ubuntu"/>
                <a:sym typeface="Ubuntu"/>
              </a:rPr>
              <a:t> and was approved by the local </a:t>
            </a:r>
            <a:endParaRPr sz="1200">
              <a:solidFill>
                <a:schemeClr val="dk2"/>
              </a:solidFill>
              <a:latin typeface="Ubuntu"/>
              <a:ea typeface="Ubuntu"/>
              <a:cs typeface="Ubuntu"/>
              <a:sym typeface="Ubuntu"/>
            </a:endParaRPr>
          </a:p>
          <a:p>
            <a:pPr indent="0" lvl="0" marL="0" rtl="0" algn="ctr">
              <a:lnSpc>
                <a:spcPct val="150000"/>
              </a:lnSpc>
              <a:spcBef>
                <a:spcPts val="0"/>
              </a:spcBef>
              <a:spcAft>
                <a:spcPts val="0"/>
              </a:spcAft>
              <a:buNone/>
            </a:pPr>
            <a:r>
              <a:rPr b="1" lang="en" sz="1200">
                <a:solidFill>
                  <a:schemeClr val="dk2"/>
                </a:solidFill>
                <a:latin typeface="Ubuntu"/>
                <a:ea typeface="Ubuntu"/>
                <a:cs typeface="Ubuntu"/>
                <a:sym typeface="Ubuntu"/>
              </a:rPr>
              <a:t>Ethics Committee for Science and Health Investigations </a:t>
            </a:r>
            <a:r>
              <a:rPr b="1" lang="en" sz="1200">
                <a:solidFill>
                  <a:schemeClr val="dk2"/>
                </a:solidFill>
                <a:latin typeface="Ubuntu"/>
                <a:ea typeface="Ubuntu"/>
                <a:cs typeface="Ubuntu"/>
                <a:sym typeface="Ubuntu"/>
              </a:rPr>
              <a:t>(#129/2020) </a:t>
            </a:r>
            <a:br>
              <a:rPr b="1" lang="en" sz="1200">
                <a:solidFill>
                  <a:schemeClr val="dk2"/>
                </a:solidFill>
                <a:latin typeface="Ubuntu"/>
                <a:ea typeface="Ubuntu"/>
                <a:cs typeface="Ubuntu"/>
                <a:sym typeface="Ubuntu"/>
              </a:rPr>
            </a:br>
            <a:r>
              <a:rPr b="1" lang="en" sz="1200">
                <a:solidFill>
                  <a:schemeClr val="dk2"/>
                </a:solidFill>
                <a:latin typeface="Ubuntu"/>
                <a:ea typeface="Ubuntu"/>
                <a:cs typeface="Ubuntu"/>
                <a:sym typeface="Ubuntu"/>
              </a:rPr>
              <a:t>N=85</a:t>
            </a:r>
            <a:endParaRPr b="1" sz="1200">
              <a:solidFill>
                <a:schemeClr val="dk2"/>
              </a:solidFill>
              <a:latin typeface="Ubuntu"/>
              <a:ea typeface="Ubuntu"/>
              <a:cs typeface="Ubuntu"/>
              <a:sym typeface="Ubuntu"/>
            </a:endParaRPr>
          </a:p>
          <a:p>
            <a:pPr indent="0" lvl="0" marL="0" rtl="0" algn="ctr">
              <a:lnSpc>
                <a:spcPct val="150000"/>
              </a:lnSpc>
              <a:spcBef>
                <a:spcPts val="0"/>
              </a:spcBef>
              <a:spcAft>
                <a:spcPts val="0"/>
              </a:spcAft>
              <a:buNone/>
            </a:pPr>
            <a:r>
              <a:rPr lang="en" sz="1200">
                <a:solidFill>
                  <a:schemeClr val="dk2"/>
                </a:solidFill>
                <a:latin typeface="Ubuntu"/>
                <a:ea typeface="Ubuntu"/>
                <a:cs typeface="Ubuntu"/>
                <a:sym typeface="Ubuntu"/>
              </a:rPr>
              <a:t>E</a:t>
            </a:r>
            <a:r>
              <a:rPr lang="en" sz="1200">
                <a:solidFill>
                  <a:schemeClr val="dk2"/>
                </a:solidFill>
                <a:latin typeface="Ubuntu"/>
                <a:ea typeface="Ubuntu"/>
                <a:cs typeface="Ubuntu"/>
                <a:sym typeface="Ubuntu"/>
              </a:rPr>
              <a:t>xperimental protocol was</a:t>
            </a:r>
            <a:r>
              <a:rPr b="1" lang="en" sz="1200">
                <a:solidFill>
                  <a:schemeClr val="dk2"/>
                </a:solidFill>
                <a:latin typeface="Ubuntu"/>
                <a:ea typeface="Ubuntu"/>
                <a:cs typeface="Ubuntu"/>
                <a:sym typeface="Ubuntu"/>
              </a:rPr>
              <a:t> build and applied through an online platform.</a:t>
            </a:r>
            <a:endParaRPr sz="1200">
              <a:solidFill>
                <a:schemeClr val="dk2"/>
              </a:solidFill>
              <a:latin typeface="Ubuntu"/>
              <a:ea typeface="Ubuntu"/>
              <a:cs typeface="Ubuntu"/>
              <a:sym typeface="Ubuntu"/>
            </a:endParaRPr>
          </a:p>
          <a:p>
            <a:pPr indent="457200" lvl="0" marL="0" rtl="0" algn="l">
              <a:lnSpc>
                <a:spcPct val="150000"/>
              </a:lnSpc>
              <a:spcBef>
                <a:spcPts val="0"/>
              </a:spcBef>
              <a:spcAft>
                <a:spcPts val="0"/>
              </a:spcAft>
              <a:buNone/>
            </a:pPr>
            <a:r>
              <a:rPr lang="en" sz="1200">
                <a:solidFill>
                  <a:schemeClr val="dk2"/>
                </a:solidFill>
                <a:latin typeface="Ubuntu"/>
                <a:ea typeface="Ubuntu"/>
                <a:cs typeface="Ubuntu"/>
                <a:sym typeface="Ubuntu"/>
              </a:rPr>
              <a:t>Data collection - </a:t>
            </a:r>
            <a:r>
              <a:rPr b="1" lang="en" sz="1200">
                <a:solidFill>
                  <a:schemeClr val="dk2"/>
                </a:solidFill>
                <a:latin typeface="Ubuntu"/>
                <a:ea typeface="Ubuntu"/>
                <a:cs typeface="Ubuntu"/>
                <a:sym typeface="Ubuntu"/>
              </a:rPr>
              <a:t>February and April.                         </a:t>
            </a:r>
            <a:r>
              <a:rPr lang="en" sz="1200">
                <a:solidFill>
                  <a:schemeClr val="dk2"/>
                </a:solidFill>
                <a:latin typeface="Ubuntu"/>
                <a:ea typeface="Ubuntu"/>
                <a:cs typeface="Ubuntu"/>
                <a:sym typeface="Ubuntu"/>
              </a:rPr>
              <a:t>D</a:t>
            </a:r>
            <a:r>
              <a:rPr lang="en" sz="1200">
                <a:solidFill>
                  <a:schemeClr val="dk2"/>
                </a:solidFill>
                <a:latin typeface="Ubuntu"/>
                <a:ea typeface="Ubuntu"/>
                <a:cs typeface="Ubuntu"/>
                <a:sym typeface="Ubuntu"/>
              </a:rPr>
              <a:t>ata analysis using </a:t>
            </a:r>
            <a:r>
              <a:rPr b="1" lang="en" sz="1200">
                <a:solidFill>
                  <a:schemeClr val="dk2"/>
                </a:solidFill>
                <a:latin typeface="Ubuntu"/>
                <a:ea typeface="Ubuntu"/>
                <a:cs typeface="Ubuntu"/>
                <a:sym typeface="Ubuntu"/>
              </a:rPr>
              <a:t>Jamovi </a:t>
            </a:r>
            <a:r>
              <a:rPr lang="en" sz="1200">
                <a:solidFill>
                  <a:schemeClr val="dk2"/>
                </a:solidFill>
                <a:latin typeface="Ubuntu"/>
                <a:ea typeface="Ubuntu"/>
                <a:cs typeface="Ubuntu"/>
                <a:sym typeface="Ubuntu"/>
              </a:rPr>
              <a:t>software - </a:t>
            </a:r>
            <a:r>
              <a:rPr b="1" lang="en" sz="1200">
                <a:solidFill>
                  <a:schemeClr val="dk2"/>
                </a:solidFill>
                <a:latin typeface="Ubuntu"/>
                <a:ea typeface="Ubuntu"/>
                <a:cs typeface="Ubuntu"/>
                <a:sym typeface="Ubuntu"/>
              </a:rPr>
              <a:t>April and June.</a:t>
            </a:r>
            <a:br>
              <a:rPr b="1" lang="en" sz="1200">
                <a:solidFill>
                  <a:schemeClr val="dk2"/>
                </a:solidFill>
                <a:latin typeface="Ubuntu"/>
                <a:ea typeface="Ubuntu"/>
                <a:cs typeface="Ubuntu"/>
                <a:sym typeface="Ubuntu"/>
              </a:rPr>
            </a:br>
            <a:r>
              <a:rPr b="1" lang="en" sz="1200">
                <a:solidFill>
                  <a:schemeClr val="dk2"/>
                </a:solidFill>
                <a:latin typeface="Ubuntu"/>
                <a:ea typeface="Ubuntu"/>
                <a:cs typeface="Ubuntu"/>
                <a:sym typeface="Ubuntu"/>
              </a:rPr>
              <a:t>					</a:t>
            </a:r>
            <a:endParaRPr sz="1200">
              <a:solidFill>
                <a:srgbClr val="434343"/>
              </a:solidFill>
              <a:latin typeface="Ubuntu"/>
              <a:ea typeface="Ubuntu"/>
              <a:cs typeface="Ubuntu"/>
              <a:sym typeface="Ubuntu"/>
            </a:endParaRPr>
          </a:p>
        </p:txBody>
      </p:sp>
      <p:pic>
        <p:nvPicPr>
          <p:cNvPr id="134" name="Google Shape;134;p18"/>
          <p:cNvPicPr preferRelativeResize="0"/>
          <p:nvPr/>
        </p:nvPicPr>
        <p:blipFill rotWithShape="1">
          <a:blip r:embed="rId3">
            <a:alphaModFix/>
          </a:blip>
          <a:srcRect b="0" l="0" r="49578" t="64552"/>
          <a:stretch/>
        </p:blipFill>
        <p:spPr>
          <a:xfrm>
            <a:off x="2452423" y="3310650"/>
            <a:ext cx="4312598" cy="1705450"/>
          </a:xfrm>
          <a:prstGeom prst="rect">
            <a:avLst/>
          </a:prstGeom>
          <a:noFill/>
          <a:ln>
            <a:noFill/>
          </a:ln>
        </p:spPr>
      </p:pic>
      <p:sp>
        <p:nvSpPr>
          <p:cNvPr id="135" name="Google Shape;135;p18"/>
          <p:cNvSpPr txBox="1"/>
          <p:nvPr/>
        </p:nvSpPr>
        <p:spPr>
          <a:xfrm>
            <a:off x="2452425" y="3218825"/>
            <a:ext cx="14688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900">
                <a:solidFill>
                  <a:schemeClr val="dk2"/>
                </a:solidFill>
                <a:latin typeface="Ubuntu"/>
                <a:ea typeface="Ubuntu"/>
                <a:cs typeface="Ubuntu"/>
                <a:sym typeface="Ubuntu"/>
              </a:rPr>
              <a:t>Mean = 20.8</a:t>
            </a:r>
            <a:br>
              <a:rPr b="1" lang="en" sz="900">
                <a:solidFill>
                  <a:schemeClr val="dk2"/>
                </a:solidFill>
                <a:latin typeface="Ubuntu"/>
                <a:ea typeface="Ubuntu"/>
                <a:cs typeface="Ubuntu"/>
                <a:sym typeface="Ubuntu"/>
              </a:rPr>
            </a:br>
            <a:r>
              <a:rPr b="1" lang="en" sz="900">
                <a:solidFill>
                  <a:schemeClr val="dk2"/>
                </a:solidFill>
                <a:latin typeface="Ubuntu"/>
                <a:ea typeface="Ubuntu"/>
                <a:cs typeface="Ubuntu"/>
                <a:sym typeface="Ubuntu"/>
              </a:rPr>
              <a:t>SD = 4.5</a:t>
            </a:r>
            <a:endParaRPr b="1" sz="900">
              <a:solidFill>
                <a:schemeClr val="dk2"/>
              </a:solidFill>
              <a:latin typeface="Ubuntu"/>
              <a:ea typeface="Ubuntu"/>
              <a:cs typeface="Ubuntu"/>
              <a:sym typeface="Ubuntu"/>
            </a:endParaRPr>
          </a:p>
        </p:txBody>
      </p:sp>
      <p:sp>
        <p:nvSpPr>
          <p:cNvPr id="136" name="Google Shape;136;p18"/>
          <p:cNvSpPr txBox="1"/>
          <p:nvPr/>
        </p:nvSpPr>
        <p:spPr>
          <a:xfrm>
            <a:off x="3575600" y="3218825"/>
            <a:ext cx="14688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900">
                <a:solidFill>
                  <a:schemeClr val="dk2"/>
                </a:solidFill>
                <a:latin typeface="Ubuntu"/>
                <a:ea typeface="Ubuntu"/>
                <a:cs typeface="Ubuntu"/>
                <a:sym typeface="Ubuntu"/>
              </a:rPr>
              <a:t>75 women</a:t>
            </a:r>
            <a:br>
              <a:rPr b="1" lang="en" sz="900">
                <a:solidFill>
                  <a:schemeClr val="dk2"/>
                </a:solidFill>
                <a:latin typeface="Ubuntu"/>
                <a:ea typeface="Ubuntu"/>
                <a:cs typeface="Ubuntu"/>
                <a:sym typeface="Ubuntu"/>
              </a:rPr>
            </a:br>
            <a:r>
              <a:rPr b="1" lang="en" sz="900">
                <a:solidFill>
                  <a:schemeClr val="dk2"/>
                </a:solidFill>
                <a:latin typeface="Ubuntu"/>
                <a:ea typeface="Ubuntu"/>
                <a:cs typeface="Ubuntu"/>
                <a:sym typeface="Ubuntu"/>
              </a:rPr>
              <a:t>10 men</a:t>
            </a:r>
            <a:endParaRPr b="1" sz="900">
              <a:solidFill>
                <a:schemeClr val="dk2"/>
              </a:solidFill>
              <a:latin typeface="Ubuntu"/>
              <a:ea typeface="Ubuntu"/>
              <a:cs typeface="Ubuntu"/>
              <a:sym typeface="Ubuntu"/>
            </a:endParaRPr>
          </a:p>
        </p:txBody>
      </p:sp>
      <p:sp>
        <p:nvSpPr>
          <p:cNvPr id="137" name="Google Shape;137;p18"/>
          <p:cNvSpPr txBox="1"/>
          <p:nvPr/>
        </p:nvSpPr>
        <p:spPr>
          <a:xfrm>
            <a:off x="4485025" y="3218825"/>
            <a:ext cx="14688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900">
                <a:solidFill>
                  <a:schemeClr val="dk2"/>
                </a:solidFill>
                <a:latin typeface="Ubuntu"/>
                <a:ea typeface="Ubuntu"/>
                <a:cs typeface="Ubuntu"/>
                <a:sym typeface="Ubuntu"/>
              </a:rPr>
              <a:t>Mean = 60.3kg</a:t>
            </a:r>
            <a:br>
              <a:rPr b="1" lang="en" sz="900">
                <a:solidFill>
                  <a:schemeClr val="dk2"/>
                </a:solidFill>
                <a:latin typeface="Ubuntu"/>
                <a:ea typeface="Ubuntu"/>
                <a:cs typeface="Ubuntu"/>
                <a:sym typeface="Ubuntu"/>
              </a:rPr>
            </a:br>
            <a:r>
              <a:rPr b="1" lang="en" sz="900">
                <a:solidFill>
                  <a:schemeClr val="dk2"/>
                </a:solidFill>
                <a:latin typeface="Ubuntu"/>
                <a:ea typeface="Ubuntu"/>
                <a:cs typeface="Ubuntu"/>
                <a:sym typeface="Ubuntu"/>
              </a:rPr>
              <a:t>SD = 9.8</a:t>
            </a:r>
            <a:endParaRPr b="1" sz="900">
              <a:solidFill>
                <a:schemeClr val="dk2"/>
              </a:solidFill>
              <a:latin typeface="Ubuntu"/>
              <a:ea typeface="Ubuntu"/>
              <a:cs typeface="Ubuntu"/>
              <a:sym typeface="Ubuntu"/>
            </a:endParaRPr>
          </a:p>
        </p:txBody>
      </p:sp>
      <p:sp>
        <p:nvSpPr>
          <p:cNvPr id="138" name="Google Shape;138;p18"/>
          <p:cNvSpPr txBox="1"/>
          <p:nvPr/>
        </p:nvSpPr>
        <p:spPr>
          <a:xfrm>
            <a:off x="5415575" y="3218825"/>
            <a:ext cx="14688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900">
                <a:solidFill>
                  <a:schemeClr val="dk2"/>
                </a:solidFill>
                <a:latin typeface="Ubuntu"/>
                <a:ea typeface="Ubuntu"/>
                <a:cs typeface="Ubuntu"/>
                <a:sym typeface="Ubuntu"/>
              </a:rPr>
              <a:t>Mean = 163cm</a:t>
            </a:r>
            <a:br>
              <a:rPr b="1" lang="en" sz="900">
                <a:solidFill>
                  <a:schemeClr val="dk2"/>
                </a:solidFill>
                <a:latin typeface="Ubuntu"/>
                <a:ea typeface="Ubuntu"/>
                <a:cs typeface="Ubuntu"/>
                <a:sym typeface="Ubuntu"/>
              </a:rPr>
            </a:br>
            <a:r>
              <a:rPr b="1" lang="en" sz="900">
                <a:solidFill>
                  <a:schemeClr val="dk2"/>
                </a:solidFill>
                <a:latin typeface="Ubuntu"/>
                <a:ea typeface="Ubuntu"/>
                <a:cs typeface="Ubuntu"/>
                <a:sym typeface="Ubuntu"/>
              </a:rPr>
              <a:t>SD = 0.07</a:t>
            </a:r>
            <a:endParaRPr b="1" sz="900">
              <a:solidFill>
                <a:schemeClr val="dk2"/>
              </a:solidFill>
              <a:latin typeface="Ubuntu"/>
              <a:ea typeface="Ubuntu"/>
              <a:cs typeface="Ubuntu"/>
              <a:sym typeface="Ubuntu"/>
            </a:endParaRPr>
          </a:p>
        </p:txBody>
      </p:sp>
      <p:sp>
        <p:nvSpPr>
          <p:cNvPr id="139" name="Google Shape;139;p18"/>
          <p:cNvSpPr txBox="1"/>
          <p:nvPr/>
        </p:nvSpPr>
        <p:spPr>
          <a:xfrm>
            <a:off x="889125" y="2509450"/>
            <a:ext cx="7758300" cy="12006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b="1" lang="en" sz="1200">
                <a:solidFill>
                  <a:schemeClr val="dk2"/>
                </a:solidFill>
                <a:latin typeface="Ubuntu"/>
                <a:ea typeface="Ubuntu"/>
                <a:cs typeface="Ubuntu"/>
                <a:sym typeface="Ubuntu"/>
              </a:rPr>
              <a:t>Psychologically</a:t>
            </a:r>
            <a:r>
              <a:rPr lang="en" sz="1200">
                <a:solidFill>
                  <a:schemeClr val="dk2"/>
                </a:solidFill>
                <a:latin typeface="Ubuntu"/>
                <a:ea typeface="Ubuntu"/>
                <a:cs typeface="Ubuntu"/>
                <a:sym typeface="Ubuntu"/>
              </a:rPr>
              <a:t>, our sample has</a:t>
            </a:r>
            <a:r>
              <a:rPr b="1" lang="en" sz="1200">
                <a:solidFill>
                  <a:schemeClr val="dk2"/>
                </a:solidFill>
                <a:latin typeface="Ubuntu"/>
                <a:ea typeface="Ubuntu"/>
                <a:cs typeface="Ubuntu"/>
                <a:sym typeface="Ubuntu"/>
              </a:rPr>
              <a:t> </a:t>
            </a:r>
            <a:r>
              <a:rPr b="1" lang="en" sz="1200">
                <a:solidFill>
                  <a:schemeClr val="dk2"/>
                </a:solidFill>
                <a:latin typeface="Ubuntu"/>
                <a:ea typeface="Ubuntu"/>
                <a:cs typeface="Ubuntu"/>
                <a:sym typeface="Ubuntu"/>
              </a:rPr>
              <a:t>heterogeneous markers</a:t>
            </a:r>
            <a:r>
              <a:rPr lang="en" sz="1200">
                <a:solidFill>
                  <a:schemeClr val="dk2"/>
                </a:solidFill>
                <a:latin typeface="Ubuntu"/>
                <a:ea typeface="Ubuntu"/>
                <a:cs typeface="Ubuntu"/>
                <a:sym typeface="Ubuntu"/>
              </a:rPr>
              <a:t> for </a:t>
            </a:r>
            <a:r>
              <a:rPr b="1" lang="en" sz="1200">
                <a:solidFill>
                  <a:schemeClr val="dk2"/>
                </a:solidFill>
                <a:latin typeface="Ubuntu"/>
                <a:ea typeface="Ubuntu"/>
                <a:cs typeface="Ubuntu"/>
                <a:sym typeface="Ubuntu"/>
              </a:rPr>
              <a:t>anxiety and depression</a:t>
            </a:r>
            <a:r>
              <a:rPr lang="en" sz="1200">
                <a:solidFill>
                  <a:schemeClr val="dk2"/>
                </a:solidFill>
                <a:latin typeface="Ubuntu"/>
                <a:ea typeface="Ubuntu"/>
                <a:cs typeface="Ubuntu"/>
                <a:sym typeface="Ubuntu"/>
              </a:rPr>
              <a:t> symptomatology. </a:t>
            </a:r>
            <a:br>
              <a:rPr lang="en" sz="1200">
                <a:solidFill>
                  <a:schemeClr val="dk2"/>
                </a:solidFill>
                <a:latin typeface="Ubuntu"/>
                <a:ea typeface="Ubuntu"/>
                <a:cs typeface="Ubuntu"/>
                <a:sym typeface="Ubuntu"/>
              </a:rPr>
            </a:br>
            <a:r>
              <a:rPr b="1" lang="en" sz="1200">
                <a:solidFill>
                  <a:schemeClr val="dk2"/>
                </a:solidFill>
                <a:latin typeface="Ubuntu"/>
                <a:ea typeface="Ubuntu"/>
                <a:cs typeface="Ubuntu"/>
                <a:sym typeface="Ubuntu"/>
              </a:rPr>
              <a:t>LOCES</a:t>
            </a:r>
            <a:r>
              <a:rPr lang="en" sz="1200">
                <a:solidFill>
                  <a:schemeClr val="dk2"/>
                </a:solidFill>
                <a:latin typeface="Ubuntu"/>
                <a:ea typeface="Ubuntu"/>
                <a:cs typeface="Ubuntu"/>
                <a:sym typeface="Ubuntu"/>
              </a:rPr>
              <a:t> mean score is</a:t>
            </a:r>
            <a:r>
              <a:rPr b="1" lang="en" sz="1200">
                <a:solidFill>
                  <a:schemeClr val="dk2"/>
                </a:solidFill>
                <a:latin typeface="Ubuntu"/>
                <a:ea typeface="Ubuntu"/>
                <a:cs typeface="Ubuntu"/>
                <a:sym typeface="Ubuntu"/>
              </a:rPr>
              <a:t> 1.8 (SD=0.56) </a:t>
            </a:r>
            <a:br>
              <a:rPr b="1" lang="en" sz="1200">
                <a:solidFill>
                  <a:schemeClr val="dk2"/>
                </a:solidFill>
                <a:latin typeface="Ubuntu"/>
                <a:ea typeface="Ubuntu"/>
                <a:cs typeface="Ubuntu"/>
                <a:sym typeface="Ubuntu"/>
              </a:rPr>
            </a:br>
            <a:br>
              <a:rPr lang="en" sz="1200">
                <a:solidFill>
                  <a:schemeClr val="dk2"/>
                </a:solidFill>
              </a:rPr>
            </a:br>
            <a:r>
              <a:rPr lang="en" sz="1200">
                <a:solidFill>
                  <a:schemeClr val="dk2"/>
                </a:solidFill>
              </a:rPr>
              <a:t> </a:t>
            </a:r>
            <a:r>
              <a:rPr lang="en" sz="1200">
                <a:solidFill>
                  <a:schemeClr val="dk2"/>
                </a:solidFill>
              </a:rPr>
              <a:t> </a:t>
            </a:r>
            <a:endParaRPr sz="1200">
              <a:solidFill>
                <a:schemeClr val="dk2"/>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p19"/>
          <p:cNvSpPr txBox="1"/>
          <p:nvPr>
            <p:ph type="title"/>
          </p:nvPr>
        </p:nvSpPr>
        <p:spPr>
          <a:xfrm>
            <a:off x="311700" y="3799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rgbClr val="999999"/>
                </a:solidFill>
                <a:latin typeface="Ubuntu"/>
                <a:ea typeface="Ubuntu"/>
                <a:cs typeface="Ubuntu"/>
                <a:sym typeface="Ubuntu"/>
              </a:rPr>
              <a:t>Results </a:t>
            </a:r>
            <a:endParaRPr sz="2400">
              <a:solidFill>
                <a:srgbClr val="999999"/>
              </a:solidFill>
              <a:latin typeface="Ubuntu"/>
              <a:ea typeface="Ubuntu"/>
              <a:cs typeface="Ubuntu"/>
              <a:sym typeface="Ubuntu"/>
            </a:endParaRPr>
          </a:p>
        </p:txBody>
      </p:sp>
      <p:sp>
        <p:nvSpPr>
          <p:cNvPr id="145" name="Google Shape;145;p19"/>
          <p:cNvSpPr txBox="1"/>
          <p:nvPr>
            <p:ph idx="1" type="body"/>
          </p:nvPr>
        </p:nvSpPr>
        <p:spPr>
          <a:xfrm>
            <a:off x="2475100" y="1956125"/>
            <a:ext cx="2176500" cy="369300"/>
          </a:xfrm>
          <a:prstGeom prst="rect">
            <a:avLst/>
          </a:prstGeom>
        </p:spPr>
        <p:txBody>
          <a:bodyPr anchorCtr="0" anchor="t" bIns="91425" lIns="91425" spcFirstLastPara="1" rIns="91425" wrap="square" tIns="91425">
            <a:noAutofit/>
          </a:bodyPr>
          <a:lstStyle/>
          <a:p>
            <a:pPr indent="457200" lvl="0" marL="0" rtl="0" algn="just">
              <a:lnSpc>
                <a:spcPct val="150000"/>
              </a:lnSpc>
              <a:spcBef>
                <a:spcPts val="0"/>
              </a:spcBef>
              <a:spcAft>
                <a:spcPts val="0"/>
              </a:spcAft>
              <a:buClr>
                <a:schemeClr val="dk1"/>
              </a:buClr>
              <a:buSzPts val="1100"/>
              <a:buFont typeface="Arial"/>
              <a:buNone/>
            </a:pPr>
            <a:r>
              <a:rPr b="1" lang="en" sz="1000">
                <a:latin typeface="Ubuntu"/>
                <a:ea typeface="Ubuntu"/>
                <a:cs typeface="Ubuntu"/>
                <a:sym typeface="Ubuntu"/>
              </a:rPr>
              <a:t>rmANOVA </a:t>
            </a:r>
            <a:r>
              <a:rPr lang="en" sz="1000">
                <a:latin typeface="Ubuntu"/>
                <a:ea typeface="Ubuntu"/>
                <a:cs typeface="Ubuntu"/>
                <a:sym typeface="Ubuntu"/>
              </a:rPr>
              <a:t>was performed for </a:t>
            </a:r>
            <a:r>
              <a:rPr b="1" lang="en" sz="1000">
                <a:latin typeface="Ubuntu"/>
                <a:ea typeface="Ubuntu"/>
                <a:cs typeface="Ubuntu"/>
                <a:sym typeface="Ubuntu"/>
              </a:rPr>
              <a:t>Desire to eat</a:t>
            </a:r>
            <a:r>
              <a:rPr lang="en" sz="1000">
                <a:latin typeface="Ubuntu"/>
                <a:ea typeface="Ubuntu"/>
                <a:cs typeface="Ubuntu"/>
                <a:sym typeface="Ubuntu"/>
              </a:rPr>
              <a:t> </a:t>
            </a:r>
            <a:r>
              <a:rPr b="1" lang="en" sz="1000">
                <a:latin typeface="Ubuntu"/>
                <a:ea typeface="Ubuntu"/>
                <a:cs typeface="Ubuntu"/>
                <a:sym typeface="Ubuntu"/>
              </a:rPr>
              <a:t>considering priming</a:t>
            </a:r>
            <a:r>
              <a:rPr lang="en" sz="1000">
                <a:latin typeface="Ubuntu"/>
                <a:ea typeface="Ubuntu"/>
                <a:cs typeface="Ubuntu"/>
                <a:sym typeface="Ubuntu"/>
              </a:rPr>
              <a:t> (Covid vs Non-Covid) </a:t>
            </a:r>
            <a:r>
              <a:rPr b="1" lang="en" sz="1000">
                <a:latin typeface="Ubuntu"/>
                <a:ea typeface="Ubuntu"/>
                <a:cs typeface="Ubuntu"/>
                <a:sym typeface="Ubuntu"/>
              </a:rPr>
              <a:t>and time-point </a:t>
            </a:r>
            <a:r>
              <a:rPr lang="en" sz="1000">
                <a:latin typeface="Ubuntu"/>
                <a:ea typeface="Ubuntu"/>
                <a:cs typeface="Ubuntu"/>
                <a:sym typeface="Ubuntu"/>
              </a:rPr>
              <a:t>(baseline vs after video vs after task) as within-subjects factors</a:t>
            </a:r>
            <a:r>
              <a:rPr b="1" lang="en" sz="1000">
                <a:latin typeface="Ubuntu"/>
                <a:ea typeface="Ubuntu"/>
                <a:cs typeface="Ubuntu"/>
                <a:sym typeface="Ubuntu"/>
              </a:rPr>
              <a:t>.</a:t>
            </a:r>
            <a:endParaRPr b="1" sz="1100">
              <a:latin typeface="Ubuntu"/>
              <a:ea typeface="Ubuntu"/>
              <a:cs typeface="Ubuntu"/>
              <a:sym typeface="Ubuntu"/>
            </a:endParaRPr>
          </a:p>
          <a:p>
            <a:pPr indent="457200" lvl="0" marL="0" rtl="0" algn="ctr">
              <a:spcBef>
                <a:spcPts val="0"/>
              </a:spcBef>
              <a:spcAft>
                <a:spcPts val="0"/>
              </a:spcAft>
              <a:buNone/>
            </a:pPr>
            <a:r>
              <a:t/>
            </a:r>
            <a:endParaRPr b="1" sz="1100">
              <a:latin typeface="Ubuntu"/>
              <a:ea typeface="Ubuntu"/>
              <a:cs typeface="Ubuntu"/>
              <a:sym typeface="Ubuntu"/>
            </a:endParaRPr>
          </a:p>
          <a:p>
            <a:pPr indent="457200" lvl="0" marL="0" rtl="0" algn="ctr">
              <a:spcBef>
                <a:spcPts val="1600"/>
              </a:spcBef>
              <a:spcAft>
                <a:spcPts val="0"/>
              </a:spcAft>
              <a:buNone/>
            </a:pPr>
            <a:r>
              <a:t/>
            </a:r>
            <a:endParaRPr b="1" sz="1100">
              <a:latin typeface="Ubuntu"/>
              <a:ea typeface="Ubuntu"/>
              <a:cs typeface="Ubuntu"/>
              <a:sym typeface="Ubuntu"/>
            </a:endParaRPr>
          </a:p>
          <a:p>
            <a:pPr indent="0" lvl="0" marL="0" rtl="0" algn="ctr">
              <a:spcBef>
                <a:spcPts val="1600"/>
              </a:spcBef>
              <a:spcAft>
                <a:spcPts val="0"/>
              </a:spcAft>
              <a:buNone/>
            </a:pPr>
            <a:r>
              <a:t/>
            </a:r>
            <a:endParaRPr b="1" sz="800">
              <a:latin typeface="Ubuntu"/>
              <a:ea typeface="Ubuntu"/>
              <a:cs typeface="Ubuntu"/>
              <a:sym typeface="Ubuntu"/>
            </a:endParaRPr>
          </a:p>
          <a:p>
            <a:pPr indent="0" lvl="0" marL="457200" rtl="0" algn="ctr">
              <a:spcBef>
                <a:spcPts val="1600"/>
              </a:spcBef>
              <a:spcAft>
                <a:spcPts val="1600"/>
              </a:spcAft>
              <a:buNone/>
            </a:pPr>
            <a:r>
              <a:t/>
            </a:r>
            <a:endParaRPr b="1" sz="800">
              <a:latin typeface="Ubuntu"/>
              <a:ea typeface="Ubuntu"/>
              <a:cs typeface="Ubuntu"/>
              <a:sym typeface="Ubuntu"/>
            </a:endParaRPr>
          </a:p>
        </p:txBody>
      </p:sp>
      <p:sp>
        <p:nvSpPr>
          <p:cNvPr id="146" name="Google Shape;146;p19"/>
          <p:cNvSpPr txBox="1"/>
          <p:nvPr/>
        </p:nvSpPr>
        <p:spPr>
          <a:xfrm>
            <a:off x="200725" y="1956125"/>
            <a:ext cx="2118000" cy="2416500"/>
          </a:xfrm>
          <a:prstGeom prst="rect">
            <a:avLst/>
          </a:prstGeom>
          <a:noFill/>
          <a:ln>
            <a:noFill/>
          </a:ln>
        </p:spPr>
        <p:txBody>
          <a:bodyPr anchorCtr="0" anchor="t" bIns="91425" lIns="91425" spcFirstLastPara="1" rIns="91425" wrap="square" tIns="91425">
            <a:spAutoFit/>
          </a:bodyPr>
          <a:lstStyle/>
          <a:p>
            <a:pPr indent="457200" lvl="0" marL="0" rtl="0" algn="just">
              <a:lnSpc>
                <a:spcPct val="150000"/>
              </a:lnSpc>
              <a:spcBef>
                <a:spcPts val="0"/>
              </a:spcBef>
              <a:spcAft>
                <a:spcPts val="0"/>
              </a:spcAft>
              <a:buClr>
                <a:schemeClr val="dk1"/>
              </a:buClr>
              <a:buSzPts val="1100"/>
              <a:buFont typeface="Arial"/>
              <a:buNone/>
            </a:pPr>
            <a:r>
              <a:rPr b="1" lang="en" sz="1000">
                <a:solidFill>
                  <a:schemeClr val="dk2"/>
                </a:solidFill>
                <a:latin typeface="Ubuntu"/>
                <a:ea typeface="Ubuntu"/>
                <a:cs typeface="Ubuntu"/>
                <a:sym typeface="Ubuntu"/>
              </a:rPr>
              <a:t>rmANOVA</a:t>
            </a:r>
            <a:r>
              <a:rPr b="1" lang="en" sz="1000">
                <a:solidFill>
                  <a:schemeClr val="dk2"/>
                </a:solidFill>
                <a:latin typeface="Ubuntu"/>
                <a:ea typeface="Ubuntu"/>
                <a:cs typeface="Ubuntu"/>
                <a:sym typeface="Ubuntu"/>
              </a:rPr>
              <a:t> </a:t>
            </a:r>
            <a:r>
              <a:rPr lang="en" sz="1000">
                <a:solidFill>
                  <a:schemeClr val="dk2"/>
                </a:solidFill>
                <a:latin typeface="Ubuntu"/>
                <a:ea typeface="Ubuntu"/>
                <a:cs typeface="Ubuntu"/>
                <a:sym typeface="Ubuntu"/>
              </a:rPr>
              <a:t>was conducted considering as </a:t>
            </a:r>
            <a:r>
              <a:rPr b="1" lang="en" sz="1000">
                <a:solidFill>
                  <a:schemeClr val="dk2"/>
                </a:solidFill>
                <a:latin typeface="Ubuntu"/>
                <a:ea typeface="Ubuntu"/>
                <a:cs typeface="Ubuntu"/>
                <a:sym typeface="Ubuntu"/>
              </a:rPr>
              <a:t>dependent variable each of the perceptual dimensions</a:t>
            </a:r>
            <a:r>
              <a:rPr lang="en" sz="1000">
                <a:solidFill>
                  <a:schemeClr val="dk2"/>
                </a:solidFill>
                <a:latin typeface="Ubuntu"/>
                <a:ea typeface="Ubuntu"/>
                <a:cs typeface="Ubuntu"/>
                <a:sym typeface="Ubuntu"/>
              </a:rPr>
              <a:t> and the </a:t>
            </a:r>
            <a:r>
              <a:rPr b="1" lang="en" sz="1000">
                <a:solidFill>
                  <a:schemeClr val="dk2"/>
                </a:solidFill>
                <a:latin typeface="Ubuntu"/>
                <a:ea typeface="Ubuntu"/>
                <a:cs typeface="Ubuntu"/>
                <a:sym typeface="Ubuntu"/>
              </a:rPr>
              <a:t>desire to eat considering Priming</a:t>
            </a:r>
            <a:r>
              <a:rPr lang="en" sz="1000">
                <a:solidFill>
                  <a:schemeClr val="dk2"/>
                </a:solidFill>
                <a:latin typeface="Ubuntu"/>
                <a:ea typeface="Ubuntu"/>
                <a:cs typeface="Ubuntu"/>
                <a:sym typeface="Ubuntu"/>
              </a:rPr>
              <a:t> (Covid vs Non-Covid video), </a:t>
            </a:r>
            <a:r>
              <a:rPr b="1" lang="en" sz="1000">
                <a:solidFill>
                  <a:schemeClr val="dk2"/>
                </a:solidFill>
                <a:latin typeface="Ubuntu"/>
                <a:ea typeface="Ubuntu"/>
                <a:cs typeface="Ubuntu"/>
                <a:sym typeface="Ubuntu"/>
              </a:rPr>
              <a:t>Taste</a:t>
            </a:r>
            <a:r>
              <a:rPr lang="en" sz="1000">
                <a:solidFill>
                  <a:schemeClr val="dk2"/>
                </a:solidFill>
                <a:latin typeface="Ubuntu"/>
                <a:ea typeface="Ubuntu"/>
                <a:cs typeface="Ubuntu"/>
                <a:sym typeface="Ubuntu"/>
              </a:rPr>
              <a:t> (Sweet vs Salty) and </a:t>
            </a:r>
            <a:r>
              <a:rPr b="1" lang="en" sz="1000">
                <a:solidFill>
                  <a:schemeClr val="dk2"/>
                </a:solidFill>
                <a:latin typeface="Ubuntu"/>
                <a:ea typeface="Ubuntu"/>
                <a:cs typeface="Ubuntu"/>
                <a:sym typeface="Ubuntu"/>
              </a:rPr>
              <a:t>Calories</a:t>
            </a:r>
            <a:r>
              <a:rPr lang="en" sz="1000">
                <a:solidFill>
                  <a:schemeClr val="dk2"/>
                </a:solidFill>
                <a:latin typeface="Ubuntu"/>
                <a:ea typeface="Ubuntu"/>
                <a:cs typeface="Ubuntu"/>
                <a:sym typeface="Ubuntu"/>
              </a:rPr>
              <a:t> (High vs Low calorie) as within subjects factors.</a:t>
            </a:r>
            <a:endParaRPr sz="1000">
              <a:solidFill>
                <a:schemeClr val="dk2"/>
              </a:solidFill>
              <a:latin typeface="Ubuntu"/>
              <a:ea typeface="Ubuntu"/>
              <a:cs typeface="Ubuntu"/>
              <a:sym typeface="Ubuntu"/>
            </a:endParaRPr>
          </a:p>
          <a:p>
            <a:pPr indent="0" lvl="0" marL="0" rtl="0" algn="ctr">
              <a:lnSpc>
                <a:spcPct val="115000"/>
              </a:lnSpc>
              <a:spcBef>
                <a:spcPts val="0"/>
              </a:spcBef>
              <a:spcAft>
                <a:spcPts val="1600"/>
              </a:spcAft>
              <a:buNone/>
            </a:pPr>
            <a:r>
              <a:t/>
            </a:r>
            <a:endParaRPr b="1" sz="1000">
              <a:solidFill>
                <a:schemeClr val="dk2"/>
              </a:solidFill>
              <a:latin typeface="Ubuntu"/>
              <a:ea typeface="Ubuntu"/>
              <a:cs typeface="Ubuntu"/>
              <a:sym typeface="Ubuntu"/>
            </a:endParaRPr>
          </a:p>
        </p:txBody>
      </p:sp>
      <p:sp>
        <p:nvSpPr>
          <p:cNvPr id="147" name="Google Shape;147;p19"/>
          <p:cNvSpPr txBox="1"/>
          <p:nvPr/>
        </p:nvSpPr>
        <p:spPr>
          <a:xfrm>
            <a:off x="775800" y="898875"/>
            <a:ext cx="7592400" cy="6465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Clr>
                <a:schemeClr val="dk1"/>
              </a:buClr>
              <a:buSzPts val="1100"/>
              <a:buFont typeface="Arial"/>
              <a:buNone/>
            </a:pPr>
            <a:r>
              <a:rPr lang="en" sz="1200">
                <a:solidFill>
                  <a:schemeClr val="dk2"/>
                </a:solidFill>
                <a:latin typeface="Ubuntu"/>
                <a:ea typeface="Ubuntu"/>
                <a:cs typeface="Ubuntu"/>
                <a:sym typeface="Ubuntu"/>
              </a:rPr>
              <a:t>In order to analyse the data w</a:t>
            </a:r>
            <a:r>
              <a:rPr lang="en" sz="1200">
                <a:solidFill>
                  <a:schemeClr val="dk2"/>
                </a:solidFill>
                <a:latin typeface="Ubuntu"/>
                <a:ea typeface="Ubuntu"/>
                <a:cs typeface="Ubuntu"/>
                <a:sym typeface="Ubuntu"/>
              </a:rPr>
              <a:t>e computed </a:t>
            </a:r>
            <a:r>
              <a:rPr b="1" lang="en" sz="1200">
                <a:solidFill>
                  <a:schemeClr val="dk2"/>
                </a:solidFill>
                <a:latin typeface="Ubuntu"/>
                <a:ea typeface="Ubuntu"/>
                <a:cs typeface="Ubuntu"/>
                <a:sym typeface="Ubuntu"/>
              </a:rPr>
              <a:t>each individual mean VAS</a:t>
            </a:r>
            <a:r>
              <a:rPr lang="en" sz="1200">
                <a:solidFill>
                  <a:schemeClr val="dk2"/>
                </a:solidFill>
                <a:latin typeface="Ubuntu"/>
                <a:ea typeface="Ubuntu"/>
                <a:cs typeface="Ubuntu"/>
                <a:sym typeface="Ubuntu"/>
              </a:rPr>
              <a:t> evaluation of such dimensions </a:t>
            </a:r>
            <a:r>
              <a:rPr b="1" lang="en" sz="1200">
                <a:solidFill>
                  <a:schemeClr val="dk2"/>
                </a:solidFill>
                <a:latin typeface="Ubuntu"/>
                <a:ea typeface="Ubuntu"/>
                <a:cs typeface="Ubuntu"/>
                <a:sym typeface="Ubuntu"/>
              </a:rPr>
              <a:t>according to the calories</a:t>
            </a:r>
            <a:r>
              <a:rPr lang="en" sz="1200">
                <a:solidFill>
                  <a:schemeClr val="dk2"/>
                </a:solidFill>
                <a:latin typeface="Ubuntu"/>
                <a:ea typeface="Ubuntu"/>
                <a:cs typeface="Ubuntu"/>
                <a:sym typeface="Ubuntu"/>
              </a:rPr>
              <a:t> (high and low) and the </a:t>
            </a:r>
            <a:r>
              <a:rPr b="1" lang="en" sz="1200">
                <a:solidFill>
                  <a:schemeClr val="dk2"/>
                </a:solidFill>
                <a:latin typeface="Ubuntu"/>
                <a:ea typeface="Ubuntu"/>
                <a:cs typeface="Ubuntu"/>
                <a:sym typeface="Ubuntu"/>
              </a:rPr>
              <a:t>primary taste</a:t>
            </a:r>
            <a:r>
              <a:rPr lang="en" sz="1200">
                <a:solidFill>
                  <a:schemeClr val="dk2"/>
                </a:solidFill>
                <a:latin typeface="Ubuntu"/>
                <a:ea typeface="Ubuntu"/>
                <a:cs typeface="Ubuntu"/>
                <a:sym typeface="Ubuntu"/>
              </a:rPr>
              <a:t> (salty and sweet) of the presented food.</a:t>
            </a:r>
            <a:endParaRPr sz="1200">
              <a:solidFill>
                <a:schemeClr val="dk2"/>
              </a:solidFill>
              <a:latin typeface="Ubuntu"/>
              <a:ea typeface="Ubuntu"/>
              <a:cs typeface="Ubuntu"/>
              <a:sym typeface="Ubuntu"/>
            </a:endParaRPr>
          </a:p>
        </p:txBody>
      </p:sp>
      <p:sp>
        <p:nvSpPr>
          <p:cNvPr id="148" name="Google Shape;148;p19"/>
          <p:cNvSpPr txBox="1"/>
          <p:nvPr/>
        </p:nvSpPr>
        <p:spPr>
          <a:xfrm>
            <a:off x="4807963" y="1956125"/>
            <a:ext cx="1972800" cy="1493100"/>
          </a:xfrm>
          <a:prstGeom prst="rect">
            <a:avLst/>
          </a:prstGeom>
          <a:noFill/>
          <a:ln>
            <a:noFill/>
          </a:ln>
        </p:spPr>
        <p:txBody>
          <a:bodyPr anchorCtr="0" anchor="t" bIns="91425" lIns="91425" spcFirstLastPara="1" rIns="91425" wrap="square" tIns="91425">
            <a:spAutoFit/>
          </a:bodyPr>
          <a:lstStyle/>
          <a:p>
            <a:pPr indent="457200" lvl="0" marL="0" rtl="0" algn="just">
              <a:lnSpc>
                <a:spcPct val="150000"/>
              </a:lnSpc>
              <a:spcBef>
                <a:spcPts val="0"/>
              </a:spcBef>
              <a:spcAft>
                <a:spcPts val="0"/>
              </a:spcAft>
              <a:buNone/>
            </a:pPr>
            <a:r>
              <a:rPr b="1" lang="en" sz="1000">
                <a:solidFill>
                  <a:schemeClr val="dk2"/>
                </a:solidFill>
                <a:latin typeface="Ubuntu"/>
                <a:ea typeface="Ubuntu"/>
                <a:cs typeface="Ubuntu"/>
                <a:sym typeface="Ubuntu"/>
              </a:rPr>
              <a:t>Paired-sample t-test</a:t>
            </a:r>
            <a:r>
              <a:rPr lang="en" sz="1000">
                <a:solidFill>
                  <a:schemeClr val="dk2"/>
                </a:solidFill>
                <a:latin typeface="Ubuntu"/>
                <a:ea typeface="Ubuntu"/>
                <a:cs typeface="Ubuntu"/>
                <a:sym typeface="Ubuntu"/>
              </a:rPr>
              <a:t> was conducted on </a:t>
            </a:r>
            <a:r>
              <a:rPr b="1" lang="en" sz="1000">
                <a:solidFill>
                  <a:schemeClr val="dk2"/>
                </a:solidFill>
                <a:latin typeface="Ubuntu"/>
                <a:ea typeface="Ubuntu"/>
                <a:cs typeface="Ubuntu"/>
                <a:sym typeface="Ubuntu"/>
              </a:rPr>
              <a:t>each feature</a:t>
            </a:r>
            <a:r>
              <a:rPr lang="en" sz="1000">
                <a:solidFill>
                  <a:schemeClr val="dk2"/>
                </a:solidFill>
                <a:latin typeface="Ubuntu"/>
                <a:ea typeface="Ubuntu"/>
                <a:cs typeface="Ubuntu"/>
                <a:sym typeface="Ubuntu"/>
              </a:rPr>
              <a:t> (Visual, Taste and Smell) </a:t>
            </a:r>
            <a:r>
              <a:rPr b="1" lang="en" sz="1000">
                <a:solidFill>
                  <a:schemeClr val="dk2"/>
                </a:solidFill>
                <a:latin typeface="Ubuntu"/>
                <a:ea typeface="Ubuntu"/>
                <a:cs typeface="Ubuntu"/>
                <a:sym typeface="Ubuntu"/>
              </a:rPr>
              <a:t>considering the type of video</a:t>
            </a:r>
            <a:r>
              <a:rPr lang="en" sz="1000">
                <a:solidFill>
                  <a:schemeClr val="dk2"/>
                </a:solidFill>
                <a:latin typeface="Ubuntu"/>
                <a:ea typeface="Ubuntu"/>
                <a:cs typeface="Ubuntu"/>
                <a:sym typeface="Ubuntu"/>
              </a:rPr>
              <a:t> (Covid vs Non-Covid). </a:t>
            </a:r>
            <a:endParaRPr sz="1000">
              <a:solidFill>
                <a:schemeClr val="dk2"/>
              </a:solidFill>
              <a:latin typeface="Ubuntu"/>
              <a:ea typeface="Ubuntu"/>
              <a:cs typeface="Ubuntu"/>
              <a:sym typeface="Ubuntu"/>
            </a:endParaRPr>
          </a:p>
          <a:p>
            <a:pPr indent="0" lvl="0" marL="0" rtl="0" algn="ctr">
              <a:lnSpc>
                <a:spcPct val="100000"/>
              </a:lnSpc>
              <a:spcBef>
                <a:spcPts val="0"/>
              </a:spcBef>
              <a:spcAft>
                <a:spcPts val="1600"/>
              </a:spcAft>
              <a:buNone/>
            </a:pPr>
            <a:r>
              <a:t/>
            </a:r>
            <a:endParaRPr sz="1000">
              <a:solidFill>
                <a:schemeClr val="dk2"/>
              </a:solidFill>
              <a:latin typeface="Ubuntu"/>
              <a:ea typeface="Ubuntu"/>
              <a:cs typeface="Ubuntu"/>
              <a:sym typeface="Ubuntu"/>
            </a:endParaRPr>
          </a:p>
        </p:txBody>
      </p:sp>
      <p:sp>
        <p:nvSpPr>
          <p:cNvPr id="149" name="Google Shape;149;p19"/>
          <p:cNvSpPr txBox="1"/>
          <p:nvPr/>
        </p:nvSpPr>
        <p:spPr>
          <a:xfrm>
            <a:off x="6991225" y="1956125"/>
            <a:ext cx="1924500" cy="2678100"/>
          </a:xfrm>
          <a:prstGeom prst="rect">
            <a:avLst/>
          </a:prstGeom>
          <a:noFill/>
          <a:ln>
            <a:noFill/>
          </a:ln>
        </p:spPr>
        <p:txBody>
          <a:bodyPr anchorCtr="0" anchor="t" bIns="91425" lIns="91425" spcFirstLastPara="1" rIns="91425" wrap="square" tIns="91425">
            <a:spAutoFit/>
          </a:bodyPr>
          <a:lstStyle/>
          <a:p>
            <a:pPr indent="457200" lvl="0" marL="0" rtl="0" algn="just">
              <a:lnSpc>
                <a:spcPct val="150000"/>
              </a:lnSpc>
              <a:spcBef>
                <a:spcPts val="0"/>
              </a:spcBef>
              <a:spcAft>
                <a:spcPts val="0"/>
              </a:spcAft>
              <a:buClr>
                <a:schemeClr val="dk1"/>
              </a:buClr>
              <a:buSzPts val="1100"/>
              <a:buFont typeface="Arial"/>
              <a:buNone/>
            </a:pPr>
            <a:r>
              <a:rPr b="1" lang="en" sz="1000">
                <a:solidFill>
                  <a:schemeClr val="dk2"/>
                </a:solidFill>
                <a:latin typeface="Ubuntu"/>
                <a:ea typeface="Ubuntu"/>
                <a:cs typeface="Ubuntu"/>
                <a:sym typeface="Ubuntu"/>
              </a:rPr>
              <a:t>Pearson correlations</a:t>
            </a:r>
            <a:r>
              <a:rPr lang="en" sz="1000">
                <a:solidFill>
                  <a:schemeClr val="dk2"/>
                </a:solidFill>
                <a:latin typeface="Ubuntu"/>
                <a:ea typeface="Ubuntu"/>
                <a:cs typeface="Ubuntu"/>
                <a:sym typeface="Ubuntu"/>
              </a:rPr>
              <a:t> were performed between the </a:t>
            </a:r>
            <a:r>
              <a:rPr b="1" lang="en" sz="1000">
                <a:solidFill>
                  <a:schemeClr val="dk2"/>
                </a:solidFill>
                <a:latin typeface="Ubuntu"/>
                <a:ea typeface="Ubuntu"/>
                <a:cs typeface="Ubuntu"/>
                <a:sym typeface="Ubuntu"/>
              </a:rPr>
              <a:t>two psychological scales</a:t>
            </a:r>
            <a:r>
              <a:rPr lang="en" sz="1000">
                <a:solidFill>
                  <a:schemeClr val="dk2"/>
                </a:solidFill>
                <a:latin typeface="Ubuntu"/>
                <a:ea typeface="Ubuntu"/>
                <a:cs typeface="Ubuntu"/>
                <a:sym typeface="Ubuntu"/>
              </a:rPr>
              <a:t> (i.e., PHQ-19 and GAD-7) </a:t>
            </a:r>
            <a:r>
              <a:rPr b="1" lang="en" sz="1000">
                <a:solidFill>
                  <a:schemeClr val="dk2"/>
                </a:solidFill>
                <a:latin typeface="Ubuntu"/>
                <a:ea typeface="Ubuntu"/>
                <a:cs typeface="Ubuntu"/>
                <a:sym typeface="Ubuntu"/>
              </a:rPr>
              <a:t>and</a:t>
            </a:r>
            <a:r>
              <a:rPr lang="en" sz="1000">
                <a:solidFill>
                  <a:schemeClr val="dk2"/>
                </a:solidFill>
                <a:latin typeface="Ubuntu"/>
                <a:ea typeface="Ubuntu"/>
                <a:cs typeface="Ubuntu"/>
                <a:sym typeface="Ubuntu"/>
              </a:rPr>
              <a:t> further </a:t>
            </a:r>
            <a:r>
              <a:rPr b="1" lang="en" sz="1000">
                <a:solidFill>
                  <a:schemeClr val="dk2"/>
                </a:solidFill>
                <a:latin typeface="Ubuntu"/>
                <a:ea typeface="Ubuntu"/>
                <a:cs typeface="Ubuntu"/>
                <a:sym typeface="Ubuntu"/>
              </a:rPr>
              <a:t>between the scales and the subjective evaluations of food pictures and priming videos</a:t>
            </a:r>
            <a:r>
              <a:rPr lang="en" sz="1000">
                <a:solidFill>
                  <a:schemeClr val="dk2"/>
                </a:solidFill>
                <a:latin typeface="Ubuntu"/>
                <a:ea typeface="Ubuntu"/>
                <a:cs typeface="Ubuntu"/>
                <a:sym typeface="Ubuntu"/>
              </a:rPr>
              <a:t> (visual aspect, smell, taste and desire to eat).</a:t>
            </a:r>
            <a:endParaRPr sz="1000">
              <a:solidFill>
                <a:schemeClr val="dk2"/>
              </a:solidFill>
              <a:latin typeface="Ubuntu"/>
              <a:ea typeface="Ubuntu"/>
              <a:cs typeface="Ubuntu"/>
              <a:sym typeface="Ubuntu"/>
            </a:endParaRPr>
          </a:p>
          <a:p>
            <a:pPr indent="0" lvl="0" marL="0" rtl="0" algn="l">
              <a:spcBef>
                <a:spcPts val="0"/>
              </a:spcBef>
              <a:spcAft>
                <a:spcPts val="0"/>
              </a:spcAft>
              <a:buNone/>
            </a:pPr>
            <a:r>
              <a:t/>
            </a:r>
            <a:endParaRPr sz="12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20"/>
          <p:cNvSpPr txBox="1"/>
          <p:nvPr>
            <p:ph idx="1" type="body"/>
          </p:nvPr>
        </p:nvSpPr>
        <p:spPr>
          <a:xfrm>
            <a:off x="1015350" y="1231900"/>
            <a:ext cx="7113300" cy="673200"/>
          </a:xfrm>
          <a:prstGeom prst="rect">
            <a:avLst/>
          </a:prstGeom>
        </p:spPr>
        <p:txBody>
          <a:bodyPr anchorCtr="0" anchor="t" bIns="91425" lIns="91425" spcFirstLastPara="1" rIns="91425" wrap="square" tIns="91425">
            <a:noAutofit/>
          </a:bodyPr>
          <a:lstStyle/>
          <a:p>
            <a:pPr indent="0" lvl="0" marL="0" rtl="0" algn="ctr">
              <a:lnSpc>
                <a:spcPct val="150000"/>
              </a:lnSpc>
              <a:spcBef>
                <a:spcPts val="0"/>
              </a:spcBef>
              <a:spcAft>
                <a:spcPts val="0"/>
              </a:spcAft>
              <a:buNone/>
            </a:pPr>
            <a:r>
              <a:rPr b="1" lang="en" sz="1200">
                <a:latin typeface="Ubuntu"/>
                <a:ea typeface="Ubuntu"/>
                <a:cs typeface="Ubuntu"/>
                <a:sym typeface="Ubuntu"/>
              </a:rPr>
              <a:t>S</a:t>
            </a:r>
            <a:r>
              <a:rPr b="1" lang="en" sz="1200">
                <a:latin typeface="Ubuntu"/>
                <a:ea typeface="Ubuntu"/>
                <a:cs typeface="Ubuntu"/>
                <a:sym typeface="Ubuntu"/>
              </a:rPr>
              <a:t>aliency in Sweet foods over salty foods and High calories food over low calories food ratings in all evaluated dimensions.</a:t>
            </a:r>
            <a:endParaRPr b="1" sz="1200">
              <a:latin typeface="Ubuntu"/>
              <a:ea typeface="Ubuntu"/>
              <a:cs typeface="Ubuntu"/>
              <a:sym typeface="Ubuntu"/>
            </a:endParaRPr>
          </a:p>
          <a:p>
            <a:pPr indent="0" lvl="0" marL="914400" rtl="0" algn="just">
              <a:lnSpc>
                <a:spcPct val="150000"/>
              </a:lnSpc>
              <a:spcBef>
                <a:spcPts val="0"/>
              </a:spcBef>
              <a:spcAft>
                <a:spcPts val="0"/>
              </a:spcAft>
              <a:buNone/>
            </a:pPr>
            <a:r>
              <a:t/>
            </a:r>
            <a:endParaRPr b="1" sz="1200">
              <a:latin typeface="Ubuntu"/>
              <a:ea typeface="Ubuntu"/>
              <a:cs typeface="Ubuntu"/>
              <a:sym typeface="Ubuntu"/>
            </a:endParaRPr>
          </a:p>
          <a:p>
            <a:pPr indent="457200" lvl="0" marL="0" rtl="0" algn="just">
              <a:lnSpc>
                <a:spcPct val="150000"/>
              </a:lnSpc>
              <a:spcBef>
                <a:spcPts val="0"/>
              </a:spcBef>
              <a:spcAft>
                <a:spcPts val="0"/>
              </a:spcAft>
              <a:buNone/>
            </a:pPr>
            <a:r>
              <a:t/>
            </a:r>
            <a:endParaRPr sz="1200">
              <a:latin typeface="Ubuntu"/>
              <a:ea typeface="Ubuntu"/>
              <a:cs typeface="Ubuntu"/>
              <a:sym typeface="Ubuntu"/>
            </a:endParaRPr>
          </a:p>
          <a:p>
            <a:pPr indent="457200" lvl="0" marL="0" rtl="0" algn="just">
              <a:lnSpc>
                <a:spcPct val="150000"/>
              </a:lnSpc>
              <a:spcBef>
                <a:spcPts val="0"/>
              </a:spcBef>
              <a:spcAft>
                <a:spcPts val="0"/>
              </a:spcAft>
              <a:buNone/>
            </a:pPr>
            <a:r>
              <a:rPr lang="en" sz="1200">
                <a:latin typeface="Ubuntu"/>
                <a:ea typeface="Ubuntu"/>
                <a:cs typeface="Ubuntu"/>
                <a:sym typeface="Ubuntu"/>
              </a:rPr>
              <a:t> </a:t>
            </a:r>
            <a:endParaRPr sz="1200">
              <a:latin typeface="Ubuntu"/>
              <a:ea typeface="Ubuntu"/>
              <a:cs typeface="Ubuntu"/>
              <a:sym typeface="Ubuntu"/>
            </a:endParaRPr>
          </a:p>
          <a:p>
            <a:pPr indent="457200" lvl="0" marL="0" rtl="0" algn="l">
              <a:spcBef>
                <a:spcPts val="0"/>
              </a:spcBef>
              <a:spcAft>
                <a:spcPts val="0"/>
              </a:spcAft>
              <a:buNone/>
            </a:pPr>
            <a:r>
              <a:t/>
            </a:r>
            <a:endParaRPr sz="1300">
              <a:solidFill>
                <a:srgbClr val="666666"/>
              </a:solidFill>
              <a:latin typeface="Times New Roman"/>
              <a:ea typeface="Times New Roman"/>
              <a:cs typeface="Times New Roman"/>
              <a:sym typeface="Times New Roman"/>
            </a:endParaRPr>
          </a:p>
          <a:p>
            <a:pPr indent="457200" lvl="0" marL="0" rtl="0" algn="l">
              <a:spcBef>
                <a:spcPts val="1600"/>
              </a:spcBef>
              <a:spcAft>
                <a:spcPts val="0"/>
              </a:spcAft>
              <a:buNone/>
            </a:pPr>
            <a:r>
              <a:t/>
            </a:r>
            <a:endParaRPr sz="1300">
              <a:solidFill>
                <a:srgbClr val="666666"/>
              </a:solidFill>
              <a:latin typeface="Times New Roman"/>
              <a:ea typeface="Times New Roman"/>
              <a:cs typeface="Times New Roman"/>
              <a:sym typeface="Times New Roman"/>
            </a:endParaRPr>
          </a:p>
          <a:p>
            <a:pPr indent="457200" lvl="0" marL="0" rtl="0" algn="l">
              <a:spcBef>
                <a:spcPts val="1600"/>
              </a:spcBef>
              <a:spcAft>
                <a:spcPts val="0"/>
              </a:spcAft>
              <a:buNone/>
            </a:pPr>
            <a:r>
              <a:t/>
            </a:r>
            <a:endParaRPr sz="1300">
              <a:solidFill>
                <a:srgbClr val="666666"/>
              </a:solidFill>
              <a:latin typeface="Times New Roman"/>
              <a:ea typeface="Times New Roman"/>
              <a:cs typeface="Times New Roman"/>
              <a:sym typeface="Times New Roman"/>
            </a:endParaRPr>
          </a:p>
          <a:p>
            <a:pPr indent="0" lvl="0" marL="0" rtl="0" algn="l">
              <a:spcBef>
                <a:spcPts val="1600"/>
              </a:spcBef>
              <a:spcAft>
                <a:spcPts val="0"/>
              </a:spcAft>
              <a:buNone/>
            </a:pPr>
            <a:r>
              <a:t/>
            </a:r>
            <a:endParaRPr sz="1000">
              <a:solidFill>
                <a:srgbClr val="434343"/>
              </a:solidFill>
              <a:latin typeface="Times New Roman"/>
              <a:ea typeface="Times New Roman"/>
              <a:cs typeface="Times New Roman"/>
              <a:sym typeface="Times New Roman"/>
            </a:endParaRPr>
          </a:p>
          <a:p>
            <a:pPr indent="0" lvl="0" marL="457200" rtl="0" algn="l">
              <a:spcBef>
                <a:spcPts val="1600"/>
              </a:spcBef>
              <a:spcAft>
                <a:spcPts val="1600"/>
              </a:spcAft>
              <a:buNone/>
            </a:pPr>
            <a:r>
              <a:t/>
            </a:r>
            <a:endParaRPr sz="1000">
              <a:solidFill>
                <a:srgbClr val="666666"/>
              </a:solidFill>
              <a:latin typeface="Times New Roman"/>
              <a:ea typeface="Times New Roman"/>
              <a:cs typeface="Times New Roman"/>
              <a:sym typeface="Times New Roman"/>
            </a:endParaRPr>
          </a:p>
        </p:txBody>
      </p:sp>
      <p:sp>
        <p:nvSpPr>
          <p:cNvPr id="155" name="Google Shape;155;p20"/>
          <p:cNvSpPr txBox="1"/>
          <p:nvPr>
            <p:ph type="title"/>
          </p:nvPr>
        </p:nvSpPr>
        <p:spPr>
          <a:xfrm>
            <a:off x="311700" y="3799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rgbClr val="999999"/>
                </a:solidFill>
                <a:latin typeface="Ubuntu"/>
                <a:ea typeface="Ubuntu"/>
                <a:cs typeface="Ubuntu"/>
                <a:sym typeface="Ubuntu"/>
              </a:rPr>
              <a:t>Results / images</a:t>
            </a:r>
            <a:endParaRPr sz="2400">
              <a:solidFill>
                <a:srgbClr val="999999"/>
              </a:solidFill>
              <a:latin typeface="Ubuntu"/>
              <a:ea typeface="Ubuntu"/>
              <a:cs typeface="Ubuntu"/>
              <a:sym typeface="Ubuntu"/>
            </a:endParaRPr>
          </a:p>
        </p:txBody>
      </p:sp>
      <p:sp>
        <p:nvSpPr>
          <p:cNvPr id="156" name="Google Shape;156;p20"/>
          <p:cNvSpPr txBox="1"/>
          <p:nvPr/>
        </p:nvSpPr>
        <p:spPr>
          <a:xfrm>
            <a:off x="1237100" y="4790050"/>
            <a:ext cx="2919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157" name="Google Shape;157;p20"/>
          <p:cNvPicPr preferRelativeResize="0"/>
          <p:nvPr/>
        </p:nvPicPr>
        <p:blipFill rotWithShape="1">
          <a:blip r:embed="rId3">
            <a:alphaModFix/>
          </a:blip>
          <a:srcRect b="13365" l="8941" r="1008" t="22532"/>
          <a:stretch/>
        </p:blipFill>
        <p:spPr>
          <a:xfrm>
            <a:off x="4655375" y="2451287"/>
            <a:ext cx="4111124" cy="2068825"/>
          </a:xfrm>
          <a:prstGeom prst="rect">
            <a:avLst/>
          </a:prstGeom>
          <a:noFill/>
          <a:ln>
            <a:noFill/>
          </a:ln>
        </p:spPr>
      </p:pic>
      <p:pic>
        <p:nvPicPr>
          <p:cNvPr id="158" name="Google Shape;158;p20"/>
          <p:cNvPicPr preferRelativeResize="0"/>
          <p:nvPr/>
        </p:nvPicPr>
        <p:blipFill rotWithShape="1">
          <a:blip r:embed="rId4">
            <a:alphaModFix/>
          </a:blip>
          <a:srcRect b="13605" l="0" r="0" t="49432"/>
          <a:stretch/>
        </p:blipFill>
        <p:spPr>
          <a:xfrm>
            <a:off x="377500" y="2451287"/>
            <a:ext cx="4409476" cy="2068803"/>
          </a:xfrm>
          <a:prstGeom prst="rect">
            <a:avLst/>
          </a:prstGeom>
          <a:noFill/>
          <a:ln>
            <a:noFill/>
          </a:ln>
        </p:spPr>
      </p:pic>
      <p:pic>
        <p:nvPicPr>
          <p:cNvPr id="159" name="Google Shape;159;p20"/>
          <p:cNvPicPr preferRelativeResize="0"/>
          <p:nvPr/>
        </p:nvPicPr>
        <p:blipFill>
          <a:blip r:embed="rId5">
            <a:alphaModFix/>
          </a:blip>
          <a:stretch>
            <a:fillRect/>
          </a:stretch>
        </p:blipFill>
        <p:spPr>
          <a:xfrm>
            <a:off x="5598737" y="2431587"/>
            <a:ext cx="3167749" cy="2127649"/>
          </a:xfrm>
          <a:prstGeom prst="rect">
            <a:avLst/>
          </a:prstGeom>
          <a:noFill/>
          <a:ln>
            <a:noFill/>
          </a:ln>
        </p:spPr>
      </p:pic>
      <p:pic>
        <p:nvPicPr>
          <p:cNvPr id="160" name="Google Shape;160;p20"/>
          <p:cNvPicPr preferRelativeResize="0"/>
          <p:nvPr/>
        </p:nvPicPr>
        <p:blipFill rotWithShape="1">
          <a:blip r:embed="rId6">
            <a:alphaModFix/>
          </a:blip>
          <a:srcRect b="0" l="0" r="11738" t="0"/>
          <a:stretch/>
        </p:blipFill>
        <p:spPr>
          <a:xfrm>
            <a:off x="3111538" y="2431575"/>
            <a:ext cx="2795924" cy="2127650"/>
          </a:xfrm>
          <a:prstGeom prst="rect">
            <a:avLst/>
          </a:prstGeom>
          <a:noFill/>
          <a:ln>
            <a:noFill/>
          </a:ln>
        </p:spPr>
      </p:pic>
      <p:pic>
        <p:nvPicPr>
          <p:cNvPr id="161" name="Google Shape;161;p20"/>
          <p:cNvPicPr preferRelativeResize="0"/>
          <p:nvPr/>
        </p:nvPicPr>
        <p:blipFill rotWithShape="1">
          <a:blip r:embed="rId7">
            <a:alphaModFix/>
          </a:blip>
          <a:srcRect b="0" l="0" r="10833" t="0"/>
          <a:stretch/>
        </p:blipFill>
        <p:spPr>
          <a:xfrm>
            <a:off x="377513" y="2431575"/>
            <a:ext cx="2767698" cy="212764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61"/>
                                        </p:tgtEl>
                                        <p:attrNameLst>
                                          <p:attrName>style.visibility</p:attrName>
                                        </p:attrNameLst>
                                      </p:cBhvr>
                                      <p:to>
                                        <p:strVal val="visible"/>
                                      </p:to>
                                    </p:set>
                                    <p:anim calcmode="lin" valueType="num">
                                      <p:cBhvr additive="base">
                                        <p:cTn dur="1"/>
                                        <p:tgtEl>
                                          <p:spTgt spid="161"/>
                                        </p:tgtEl>
                                        <p:attrNameLst>
                                          <p:attrName>ppt_w</p:attrName>
                                        </p:attrNameLst>
                                      </p:cBhvr>
                                      <p:tavLst>
                                        <p:tav fmla="" tm="0">
                                          <p:val>
                                            <p:strVal val="0"/>
                                          </p:val>
                                        </p:tav>
                                        <p:tav fmla="" tm="100000">
                                          <p:val>
                                            <p:strVal val="#ppt_w"/>
                                          </p:val>
                                        </p:tav>
                                      </p:tavLst>
                                    </p:anim>
                                    <p:anim calcmode="lin" valueType="num">
                                      <p:cBhvr additive="base">
                                        <p:cTn dur="1"/>
                                        <p:tgtEl>
                                          <p:spTgt spid="161"/>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60"/>
                                        </p:tgtEl>
                                        <p:attrNameLst>
                                          <p:attrName>style.visibility</p:attrName>
                                        </p:attrNameLst>
                                      </p:cBhvr>
                                      <p:to>
                                        <p:strVal val="visible"/>
                                      </p:to>
                                    </p:set>
                                    <p:anim calcmode="lin" valueType="num">
                                      <p:cBhvr additive="base">
                                        <p:cTn dur="1"/>
                                        <p:tgtEl>
                                          <p:spTgt spid="160"/>
                                        </p:tgtEl>
                                        <p:attrNameLst>
                                          <p:attrName>ppt_w</p:attrName>
                                        </p:attrNameLst>
                                      </p:cBhvr>
                                      <p:tavLst>
                                        <p:tav fmla="" tm="0">
                                          <p:val>
                                            <p:strVal val="0"/>
                                          </p:val>
                                        </p:tav>
                                        <p:tav fmla="" tm="100000">
                                          <p:val>
                                            <p:strVal val="#ppt_w"/>
                                          </p:val>
                                        </p:tav>
                                      </p:tavLst>
                                    </p:anim>
                                    <p:anim calcmode="lin" valueType="num">
                                      <p:cBhvr additive="base">
                                        <p:cTn dur="1"/>
                                        <p:tgtEl>
                                          <p:spTgt spid="160"/>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59"/>
                                        </p:tgtEl>
                                        <p:attrNameLst>
                                          <p:attrName>style.visibility</p:attrName>
                                        </p:attrNameLst>
                                      </p:cBhvr>
                                      <p:to>
                                        <p:strVal val="visible"/>
                                      </p:to>
                                    </p:set>
                                    <p:anim calcmode="lin" valueType="num">
                                      <p:cBhvr additive="base">
                                        <p:cTn dur="1"/>
                                        <p:tgtEl>
                                          <p:spTgt spid="159"/>
                                        </p:tgtEl>
                                        <p:attrNameLst>
                                          <p:attrName>ppt_w</p:attrName>
                                        </p:attrNameLst>
                                      </p:cBhvr>
                                      <p:tavLst>
                                        <p:tav fmla="" tm="0">
                                          <p:val>
                                            <p:strVal val="0"/>
                                          </p:val>
                                        </p:tav>
                                        <p:tav fmla="" tm="100000">
                                          <p:val>
                                            <p:strVal val="#ppt_w"/>
                                          </p:val>
                                        </p:tav>
                                      </p:tavLst>
                                    </p:anim>
                                    <p:anim calcmode="lin" valueType="num">
                                      <p:cBhvr additive="base">
                                        <p:cTn dur="1"/>
                                        <p:tgtEl>
                                          <p:spTgt spid="159"/>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21"/>
          <p:cNvSpPr txBox="1"/>
          <p:nvPr>
            <p:ph type="title"/>
          </p:nvPr>
        </p:nvSpPr>
        <p:spPr>
          <a:xfrm>
            <a:off x="311700" y="3799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rgbClr val="999999"/>
                </a:solidFill>
                <a:latin typeface="Ubuntu"/>
                <a:ea typeface="Ubuntu"/>
                <a:cs typeface="Ubuntu"/>
                <a:sym typeface="Ubuntu"/>
              </a:rPr>
              <a:t>Results / priming</a:t>
            </a:r>
            <a:endParaRPr sz="2400">
              <a:solidFill>
                <a:srgbClr val="999999"/>
              </a:solidFill>
              <a:latin typeface="Ubuntu"/>
              <a:ea typeface="Ubuntu"/>
              <a:cs typeface="Ubuntu"/>
              <a:sym typeface="Ubuntu"/>
            </a:endParaRPr>
          </a:p>
        </p:txBody>
      </p:sp>
      <p:sp>
        <p:nvSpPr>
          <p:cNvPr id="167" name="Google Shape;167;p21"/>
          <p:cNvSpPr txBox="1"/>
          <p:nvPr>
            <p:ph idx="1" type="body"/>
          </p:nvPr>
        </p:nvSpPr>
        <p:spPr>
          <a:xfrm>
            <a:off x="705760" y="1103950"/>
            <a:ext cx="7732500" cy="618300"/>
          </a:xfrm>
          <a:prstGeom prst="rect">
            <a:avLst/>
          </a:prstGeom>
        </p:spPr>
        <p:txBody>
          <a:bodyPr anchorCtr="0" anchor="t" bIns="91425" lIns="91425" spcFirstLastPara="1" rIns="91425" wrap="square" tIns="91425">
            <a:noAutofit/>
          </a:bodyPr>
          <a:lstStyle/>
          <a:p>
            <a:pPr indent="0" lvl="0" marL="0" rtl="0" algn="ctr">
              <a:lnSpc>
                <a:spcPct val="150000"/>
              </a:lnSpc>
              <a:spcBef>
                <a:spcPts val="0"/>
              </a:spcBef>
              <a:spcAft>
                <a:spcPts val="0"/>
              </a:spcAft>
              <a:buNone/>
            </a:pPr>
            <a:r>
              <a:rPr b="1" lang="en" sz="1200">
                <a:latin typeface="Ubuntu"/>
                <a:ea typeface="Ubuntu"/>
                <a:cs typeface="Ubuntu"/>
                <a:sym typeface="Ubuntu"/>
              </a:rPr>
              <a:t>A priming effect was observed on sweet testant comparing Covid and Non Covid conditions.  </a:t>
            </a:r>
            <a:br>
              <a:rPr b="1" lang="en" sz="1200">
                <a:latin typeface="Ubuntu"/>
                <a:ea typeface="Ubuntu"/>
                <a:cs typeface="Ubuntu"/>
                <a:sym typeface="Ubuntu"/>
              </a:rPr>
            </a:br>
            <a:endParaRPr b="1" sz="1200">
              <a:latin typeface="Ubuntu"/>
              <a:ea typeface="Ubuntu"/>
              <a:cs typeface="Ubuntu"/>
              <a:sym typeface="Ubuntu"/>
            </a:endParaRPr>
          </a:p>
          <a:p>
            <a:pPr indent="0" lvl="0" marL="0" rtl="0" algn="ctr">
              <a:lnSpc>
                <a:spcPct val="150000"/>
              </a:lnSpc>
              <a:spcBef>
                <a:spcPts val="0"/>
              </a:spcBef>
              <a:spcAft>
                <a:spcPts val="0"/>
              </a:spcAft>
              <a:buNone/>
            </a:pPr>
            <a:r>
              <a:t/>
            </a:r>
            <a:endParaRPr b="1" sz="1200">
              <a:latin typeface="Ubuntu"/>
              <a:ea typeface="Ubuntu"/>
              <a:cs typeface="Ubuntu"/>
              <a:sym typeface="Ubuntu"/>
            </a:endParaRPr>
          </a:p>
          <a:p>
            <a:pPr indent="457200" lvl="0" marL="0" rtl="0" algn="ctr">
              <a:lnSpc>
                <a:spcPct val="150000"/>
              </a:lnSpc>
              <a:spcBef>
                <a:spcPts val="0"/>
              </a:spcBef>
              <a:spcAft>
                <a:spcPts val="0"/>
              </a:spcAft>
              <a:buNone/>
            </a:pPr>
            <a:r>
              <a:rPr lang="en" sz="1200">
                <a:latin typeface="Ubuntu"/>
                <a:ea typeface="Ubuntu"/>
                <a:cs typeface="Ubuntu"/>
                <a:sym typeface="Ubuntu"/>
              </a:rPr>
              <a:t> </a:t>
            </a:r>
            <a:endParaRPr sz="1200">
              <a:latin typeface="Ubuntu"/>
              <a:ea typeface="Ubuntu"/>
              <a:cs typeface="Ubuntu"/>
              <a:sym typeface="Ubuntu"/>
            </a:endParaRPr>
          </a:p>
          <a:p>
            <a:pPr indent="457200" lvl="0" marL="0" rtl="0" algn="ctr">
              <a:spcBef>
                <a:spcPts val="0"/>
              </a:spcBef>
              <a:spcAft>
                <a:spcPts val="0"/>
              </a:spcAft>
              <a:buNone/>
            </a:pPr>
            <a:r>
              <a:t/>
            </a:r>
            <a:endParaRPr sz="1300">
              <a:latin typeface="Times New Roman"/>
              <a:ea typeface="Times New Roman"/>
              <a:cs typeface="Times New Roman"/>
              <a:sym typeface="Times New Roman"/>
            </a:endParaRPr>
          </a:p>
          <a:p>
            <a:pPr indent="457200" lvl="0" marL="0" rtl="0" algn="ctr">
              <a:spcBef>
                <a:spcPts val="1600"/>
              </a:spcBef>
              <a:spcAft>
                <a:spcPts val="0"/>
              </a:spcAft>
              <a:buNone/>
            </a:pPr>
            <a:r>
              <a:t/>
            </a:r>
            <a:endParaRPr sz="1300">
              <a:latin typeface="Times New Roman"/>
              <a:ea typeface="Times New Roman"/>
              <a:cs typeface="Times New Roman"/>
              <a:sym typeface="Times New Roman"/>
            </a:endParaRPr>
          </a:p>
          <a:p>
            <a:pPr indent="457200" lvl="0" marL="0" rtl="0" algn="ctr">
              <a:spcBef>
                <a:spcPts val="1600"/>
              </a:spcBef>
              <a:spcAft>
                <a:spcPts val="0"/>
              </a:spcAft>
              <a:buNone/>
            </a:pPr>
            <a:r>
              <a:t/>
            </a:r>
            <a:endParaRPr sz="1300">
              <a:latin typeface="Times New Roman"/>
              <a:ea typeface="Times New Roman"/>
              <a:cs typeface="Times New Roman"/>
              <a:sym typeface="Times New Roman"/>
            </a:endParaRPr>
          </a:p>
          <a:p>
            <a:pPr indent="0" lvl="0" marL="0" rtl="0" algn="ctr">
              <a:spcBef>
                <a:spcPts val="1600"/>
              </a:spcBef>
              <a:spcAft>
                <a:spcPts val="0"/>
              </a:spcAft>
              <a:buNone/>
            </a:pPr>
            <a:r>
              <a:t/>
            </a:r>
            <a:endParaRPr sz="1000">
              <a:latin typeface="Times New Roman"/>
              <a:ea typeface="Times New Roman"/>
              <a:cs typeface="Times New Roman"/>
              <a:sym typeface="Times New Roman"/>
            </a:endParaRPr>
          </a:p>
          <a:p>
            <a:pPr indent="0" lvl="0" marL="457200" rtl="0" algn="ctr">
              <a:spcBef>
                <a:spcPts val="1600"/>
              </a:spcBef>
              <a:spcAft>
                <a:spcPts val="1600"/>
              </a:spcAft>
              <a:buNone/>
            </a:pPr>
            <a:r>
              <a:t/>
            </a:r>
            <a:endParaRPr sz="1000">
              <a:latin typeface="Times New Roman"/>
              <a:ea typeface="Times New Roman"/>
              <a:cs typeface="Times New Roman"/>
              <a:sym typeface="Times New Roman"/>
            </a:endParaRPr>
          </a:p>
        </p:txBody>
      </p:sp>
      <p:pic>
        <p:nvPicPr>
          <p:cNvPr id="168" name="Google Shape;168;p21"/>
          <p:cNvPicPr preferRelativeResize="0"/>
          <p:nvPr/>
        </p:nvPicPr>
        <p:blipFill rotWithShape="1">
          <a:blip r:embed="rId3">
            <a:alphaModFix/>
          </a:blip>
          <a:srcRect b="0" l="0" r="5329" t="0"/>
          <a:stretch/>
        </p:blipFill>
        <p:spPr>
          <a:xfrm>
            <a:off x="705753" y="1818475"/>
            <a:ext cx="4549100" cy="3143576"/>
          </a:xfrm>
          <a:prstGeom prst="rect">
            <a:avLst/>
          </a:prstGeom>
          <a:noFill/>
          <a:ln>
            <a:noFill/>
          </a:ln>
        </p:spPr>
      </p:pic>
      <p:sp>
        <p:nvSpPr>
          <p:cNvPr id="169" name="Google Shape;169;p21"/>
          <p:cNvSpPr txBox="1"/>
          <p:nvPr/>
        </p:nvSpPr>
        <p:spPr>
          <a:xfrm>
            <a:off x="1237100" y="4790050"/>
            <a:ext cx="2919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170" name="Google Shape;170;p21"/>
          <p:cNvPicPr preferRelativeResize="0"/>
          <p:nvPr/>
        </p:nvPicPr>
        <p:blipFill>
          <a:blip r:embed="rId4">
            <a:alphaModFix/>
          </a:blip>
          <a:stretch>
            <a:fillRect/>
          </a:stretch>
        </p:blipFill>
        <p:spPr>
          <a:xfrm>
            <a:off x="5901600" y="2268400"/>
            <a:ext cx="2536648" cy="1690675"/>
          </a:xfrm>
          <a:prstGeom prst="rect">
            <a:avLst/>
          </a:prstGeom>
          <a:noFill/>
          <a:ln>
            <a:noFill/>
          </a:ln>
        </p:spPr>
      </p:pic>
      <p:pic>
        <p:nvPicPr>
          <p:cNvPr id="171" name="Google Shape;171;p21"/>
          <p:cNvPicPr preferRelativeResize="0"/>
          <p:nvPr/>
        </p:nvPicPr>
        <p:blipFill rotWithShape="1">
          <a:blip r:embed="rId5">
            <a:alphaModFix/>
          </a:blip>
          <a:srcRect b="9909" l="0" r="0" t="0"/>
          <a:stretch/>
        </p:blipFill>
        <p:spPr>
          <a:xfrm>
            <a:off x="5853149" y="2268400"/>
            <a:ext cx="2712566" cy="1745776"/>
          </a:xfrm>
          <a:prstGeom prst="rect">
            <a:avLst/>
          </a:prstGeom>
          <a:noFill/>
          <a:ln>
            <a:noFill/>
          </a:ln>
        </p:spPr>
      </p:pic>
      <p:sp>
        <p:nvSpPr>
          <p:cNvPr id="172" name="Google Shape;172;p21"/>
          <p:cNvSpPr txBox="1"/>
          <p:nvPr/>
        </p:nvSpPr>
        <p:spPr>
          <a:xfrm>
            <a:off x="5497100" y="4375000"/>
            <a:ext cx="3221100" cy="6003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i="1" lang="en" sz="900">
                <a:solidFill>
                  <a:schemeClr val="dk2"/>
                </a:solidFill>
                <a:latin typeface="Ubuntu"/>
                <a:ea typeface="Ubuntu"/>
                <a:cs typeface="Ubuntu"/>
                <a:sym typeface="Ubuntu"/>
              </a:rPr>
              <a:t>Note.</a:t>
            </a:r>
            <a:r>
              <a:rPr lang="en" sz="900">
                <a:solidFill>
                  <a:schemeClr val="dk2"/>
                </a:solidFill>
                <a:latin typeface="Ubuntu"/>
                <a:ea typeface="Ubuntu"/>
                <a:cs typeface="Ubuntu"/>
                <a:sym typeface="Ubuntu"/>
              </a:rPr>
              <a:t> (*) SwF received higher evaluations at Non Covid condition when compared to SwF at Covid condition. Bars indicate confidence interval (95%).</a:t>
            </a:r>
            <a:endParaRPr sz="900">
              <a:solidFill>
                <a:schemeClr val="dk2"/>
              </a:solidFill>
              <a:latin typeface="Ubuntu"/>
              <a:ea typeface="Ubuntu"/>
              <a:cs typeface="Ubuntu"/>
              <a:sym typeface="Ubuntu"/>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71"/>
                                        </p:tgtEl>
                                        <p:attrNameLst>
                                          <p:attrName>style.visibility</p:attrName>
                                        </p:attrNameLst>
                                      </p:cBhvr>
                                      <p:to>
                                        <p:strVal val="visible"/>
                                      </p:to>
                                    </p:set>
                                    <p:anim calcmode="lin" valueType="num">
                                      <p:cBhvr additive="base">
                                        <p:cTn dur="1"/>
                                        <p:tgtEl>
                                          <p:spTgt spid="171"/>
                                        </p:tgtEl>
                                        <p:attrNameLst>
                                          <p:attrName>ppt_w</p:attrName>
                                        </p:attrNameLst>
                                      </p:cBhvr>
                                      <p:tavLst>
                                        <p:tav fmla="" tm="0">
                                          <p:val>
                                            <p:strVal val="0"/>
                                          </p:val>
                                        </p:tav>
                                        <p:tav fmla="" tm="100000">
                                          <p:val>
                                            <p:strVal val="#ppt_w"/>
                                          </p:val>
                                        </p:tav>
                                      </p:tavLst>
                                    </p:anim>
                                    <p:anim calcmode="lin" valueType="num">
                                      <p:cBhvr additive="base">
                                        <p:cTn dur="1"/>
                                        <p:tgtEl>
                                          <p:spTgt spid="171"/>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2"/>
                                        </p:tgtEl>
                                        <p:attrNameLst>
                                          <p:attrName>style.visibility</p:attrName>
                                        </p:attrNameLst>
                                      </p:cBhvr>
                                      <p:to>
                                        <p:strVal val="visible"/>
                                      </p:to>
                                    </p:set>
                                    <p:animEffect filter="fade" transition="in">
                                      <p:cBhvr>
                                        <p:cTn dur="1000"/>
                                        <p:tgtEl>
                                          <p:spTgt spid="17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