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7" r:id="rId4"/>
    <p:sldId id="270" r:id="rId5"/>
    <p:sldId id="258" r:id="rId6"/>
    <p:sldId id="272" r:id="rId7"/>
    <p:sldId id="325" r:id="rId8"/>
    <p:sldId id="316" r:id="rId9"/>
    <p:sldId id="326" r:id="rId10"/>
    <p:sldId id="260" r:id="rId11"/>
    <p:sldId id="261" r:id="rId12"/>
    <p:sldId id="263" r:id="rId13"/>
    <p:sldId id="328" r:id="rId14"/>
    <p:sldId id="329" r:id="rId15"/>
    <p:sldId id="265" r:id="rId16"/>
    <p:sldId id="266" r:id="rId17"/>
    <p:sldId id="330" r:id="rId18"/>
    <p:sldId id="267" r:id="rId19"/>
    <p:sldId id="268" r:id="rId20"/>
    <p:sldId id="269" r:id="rId21"/>
    <p:sldId id="332" r:id="rId22"/>
    <p:sldId id="331" r:id="rId23"/>
    <p:sldId id="333" r:id="rId24"/>
    <p:sldId id="273"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27FB96-3AAC-4496-B8F7-85A0879F865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586D5F1-5F55-4647-9152-D2F71AC76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4FE337F-FC4A-4E90-B745-D14029A5528B}"/>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5" name="Segnaposto piè di pagina 4">
            <a:extLst>
              <a:ext uri="{FF2B5EF4-FFF2-40B4-BE49-F238E27FC236}">
                <a16:creationId xmlns:a16="http://schemas.microsoft.com/office/drawing/2014/main" id="{0EBAF29F-66C3-438F-9C61-31E810C39DC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68BD03F-2BC4-4597-87DE-67CA6106B838}"/>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771300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82489A-D614-4880-917F-ED00AB9F599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798A50A-7321-43DA-B9CA-C94A62A098C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8D54B0B-E24D-45E5-86DD-7466A0C39419}"/>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5" name="Segnaposto piè di pagina 4">
            <a:extLst>
              <a:ext uri="{FF2B5EF4-FFF2-40B4-BE49-F238E27FC236}">
                <a16:creationId xmlns:a16="http://schemas.microsoft.com/office/drawing/2014/main" id="{28B00EE9-222C-4043-A66C-7D5985E134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EB9E7A2-C7AA-48E2-A333-6252111353E3}"/>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92173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F47D8F5-7953-49D1-A713-C41004E83A8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F7F91AA-AF9E-412E-8A13-394BDFF6E27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EC38DB-7D41-4B8E-AFDC-876EF535E882}"/>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5" name="Segnaposto piè di pagina 4">
            <a:extLst>
              <a:ext uri="{FF2B5EF4-FFF2-40B4-BE49-F238E27FC236}">
                <a16:creationId xmlns:a16="http://schemas.microsoft.com/office/drawing/2014/main" id="{4D48063B-A6A8-40CC-AFE9-F8C9F1B716D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B1FDFE-B6D0-47D7-B473-F6826828589F}"/>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49422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53982F-3C8B-403E-B3DD-EEB4610CBF4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2ED2E9-178A-4B6A-A1F5-2FAE69B6272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52F01E3-BC2C-4476-9A54-4FD8D70EF949}"/>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5" name="Segnaposto piè di pagina 4">
            <a:extLst>
              <a:ext uri="{FF2B5EF4-FFF2-40B4-BE49-F238E27FC236}">
                <a16:creationId xmlns:a16="http://schemas.microsoft.com/office/drawing/2014/main" id="{DE490305-ABF6-4BBD-A1E9-D5638D9AAE3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D2802A6-74FA-4C81-8970-37B648A0E23F}"/>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407680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671E0-E73B-4FDA-B196-63B5D7C3974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5382D8A-F105-4D09-AA3D-33F72F819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A46FCC2-4C84-4F9E-86B2-26FDEFCC5963}"/>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5" name="Segnaposto piè di pagina 4">
            <a:extLst>
              <a:ext uri="{FF2B5EF4-FFF2-40B4-BE49-F238E27FC236}">
                <a16:creationId xmlns:a16="http://schemas.microsoft.com/office/drawing/2014/main" id="{6109B648-22A8-4808-AE73-C86BED193BF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4748ADB-A871-4B65-96AB-F62F9DEE9440}"/>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411593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555FD2-8697-462D-966C-EAB4FF151D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036E5EC-68FF-4656-BA41-C52A71686DF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E33D989-8DD7-4739-8C7C-AF846E37EFD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AEBE7D7-3895-4C17-A360-6400BA59035D}"/>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6" name="Segnaposto piè di pagina 5">
            <a:extLst>
              <a:ext uri="{FF2B5EF4-FFF2-40B4-BE49-F238E27FC236}">
                <a16:creationId xmlns:a16="http://schemas.microsoft.com/office/drawing/2014/main" id="{B6862D35-812B-4F49-8AD3-F7636E0412D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EA3EB3-3C80-470D-8716-F4A20A28AE7E}"/>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1051117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CAA879-BD08-4EB2-865B-D26F8A793D3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0E824CE-69BD-4760-B9A5-EBE495AE30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0FA1CC7-EAAB-419C-8D4B-2B59132D877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CE089A3-3CC1-4979-B5A0-DC0C0F9F6E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1FF3995-ACE3-4BAF-988F-10324980F08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52F8F90-D1C8-4FB3-AF95-CF2DE48F3F00}"/>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8" name="Segnaposto piè di pagina 7">
            <a:extLst>
              <a:ext uri="{FF2B5EF4-FFF2-40B4-BE49-F238E27FC236}">
                <a16:creationId xmlns:a16="http://schemas.microsoft.com/office/drawing/2014/main" id="{5E205F59-37EC-40CC-B1EF-859E74E18FE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3B1A896-DA85-4E74-8F3F-923241D47BB6}"/>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2835315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5A268E-34DF-4D07-AE5A-4AC6D712C0A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E05852D-40ED-487D-86A6-972ADBFB92BC}"/>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4" name="Segnaposto piè di pagina 3">
            <a:extLst>
              <a:ext uri="{FF2B5EF4-FFF2-40B4-BE49-F238E27FC236}">
                <a16:creationId xmlns:a16="http://schemas.microsoft.com/office/drawing/2014/main" id="{1005B2EF-2110-4282-9088-CF8D0956AB6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3985ECD-2A86-46B7-9BB6-E4FF24FB4826}"/>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107110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E356000-C72A-4831-9137-EF4CA8BFE3E3}"/>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3" name="Segnaposto piè di pagina 2">
            <a:extLst>
              <a:ext uri="{FF2B5EF4-FFF2-40B4-BE49-F238E27FC236}">
                <a16:creationId xmlns:a16="http://schemas.microsoft.com/office/drawing/2014/main" id="{B3D9475F-7329-48A3-990E-4E0A4FA8F6A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EAB05E9-A1CF-4FA8-91D6-8C013FA5685E}"/>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2516438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99E75E-70B8-4000-B4A2-32AB25A15E7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33502EE-9E5D-4AD5-985A-03CA4AB567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C93A0FA-E228-4F94-94C0-98B1B4EB2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A2C83E9-ADC9-4285-85BF-1D755F1317C6}"/>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6" name="Segnaposto piè di pagina 5">
            <a:extLst>
              <a:ext uri="{FF2B5EF4-FFF2-40B4-BE49-F238E27FC236}">
                <a16:creationId xmlns:a16="http://schemas.microsoft.com/office/drawing/2014/main" id="{66B6ED6F-3B4A-4173-BF96-2D42049E8BD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CDB8856-60DA-4564-9854-6631951A103B}"/>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3519004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DC357B-A1F1-4F40-989B-53B18BD83CD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C53EB9B-00B4-4A81-B1AB-B897FAA97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856A1D7-DE38-4BCA-B15D-2ED3D73F7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11900B0-F5B7-4499-9F9C-4B10FF8CC3BB}"/>
              </a:ext>
            </a:extLst>
          </p:cNvPr>
          <p:cNvSpPr>
            <a:spLocks noGrp="1"/>
          </p:cNvSpPr>
          <p:nvPr>
            <p:ph type="dt" sz="half" idx="10"/>
          </p:nvPr>
        </p:nvSpPr>
        <p:spPr/>
        <p:txBody>
          <a:bodyPr/>
          <a:lstStyle/>
          <a:p>
            <a:fld id="{11352DC6-1462-46BD-80D9-9B0B66A35386}" type="datetimeFigureOut">
              <a:rPr lang="it-IT" smtClean="0"/>
              <a:t>11/09/2021</a:t>
            </a:fld>
            <a:endParaRPr lang="it-IT"/>
          </a:p>
        </p:txBody>
      </p:sp>
      <p:sp>
        <p:nvSpPr>
          <p:cNvPr id="6" name="Segnaposto piè di pagina 5">
            <a:extLst>
              <a:ext uri="{FF2B5EF4-FFF2-40B4-BE49-F238E27FC236}">
                <a16:creationId xmlns:a16="http://schemas.microsoft.com/office/drawing/2014/main" id="{D26BD227-13BF-4E65-B5A4-9B3AE9F7A57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3F07A23-2334-4BA5-864C-CB1FD6A1FF66}"/>
              </a:ext>
            </a:extLst>
          </p:cNvPr>
          <p:cNvSpPr>
            <a:spLocks noGrp="1"/>
          </p:cNvSpPr>
          <p:nvPr>
            <p:ph type="sldNum" sz="quarter" idx="12"/>
          </p:nvPr>
        </p:nvSpPr>
        <p:spPr/>
        <p:txBody>
          <a:bodyPr/>
          <a:lstStyle/>
          <a:p>
            <a:fld id="{C093F044-EC3E-41F4-B675-45654F89390F}" type="slidenum">
              <a:rPr lang="it-IT" smtClean="0"/>
              <a:t>‹N›</a:t>
            </a:fld>
            <a:endParaRPr lang="it-IT"/>
          </a:p>
        </p:txBody>
      </p:sp>
    </p:spTree>
    <p:extLst>
      <p:ext uri="{BB962C8B-B14F-4D97-AF65-F5344CB8AC3E}">
        <p14:creationId xmlns:p14="http://schemas.microsoft.com/office/powerpoint/2010/main" val="174771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FDF39BC-35B3-43C2-B0CC-E8AE3CDC12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4865854-1191-4086-97C7-9B260A3E4F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7D7DA13-6ACA-4670-9B7F-840CB65D6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52DC6-1462-46BD-80D9-9B0B66A35386}" type="datetimeFigureOut">
              <a:rPr lang="it-IT" smtClean="0"/>
              <a:t>11/09/2021</a:t>
            </a:fld>
            <a:endParaRPr lang="it-IT"/>
          </a:p>
        </p:txBody>
      </p:sp>
      <p:sp>
        <p:nvSpPr>
          <p:cNvPr id="5" name="Segnaposto piè di pagina 4">
            <a:extLst>
              <a:ext uri="{FF2B5EF4-FFF2-40B4-BE49-F238E27FC236}">
                <a16:creationId xmlns:a16="http://schemas.microsoft.com/office/drawing/2014/main" id="{8DC0D791-F960-4B09-8252-1FF1B1EF7D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F5BFF85-27D1-4A40-B1E4-9C3C79370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93F044-EC3E-41F4-B675-45654F89390F}" type="slidenum">
              <a:rPr lang="it-IT" smtClean="0"/>
              <a:t>‹N›</a:t>
            </a:fld>
            <a:endParaRPr lang="it-IT"/>
          </a:p>
        </p:txBody>
      </p:sp>
    </p:spTree>
    <p:extLst>
      <p:ext uri="{BB962C8B-B14F-4D97-AF65-F5344CB8AC3E}">
        <p14:creationId xmlns:p14="http://schemas.microsoft.com/office/powerpoint/2010/main" val="2997899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6A80E5-AB75-41AB-80F0-D308E24D6C29}"/>
              </a:ext>
            </a:extLst>
          </p:cNvPr>
          <p:cNvSpPr>
            <a:spLocks noGrp="1"/>
          </p:cNvSpPr>
          <p:nvPr>
            <p:ph type="ctrTitle"/>
          </p:nvPr>
        </p:nvSpPr>
        <p:spPr>
          <a:xfrm>
            <a:off x="1454458" y="795287"/>
            <a:ext cx="9549414" cy="2387600"/>
          </a:xfrm>
        </p:spPr>
        <p:txBody>
          <a:bodyPr>
            <a:noAutofit/>
          </a:bodyPr>
          <a:lstStyle/>
          <a:p>
            <a:r>
              <a:rPr lang="en-US" sz="3600" i="1" dirty="0">
                <a:latin typeface="Verdana" panose="020B0604030504040204" pitchFamily="34" charset="0"/>
                <a:ea typeface="Verdana" panose="020B0604030504040204" pitchFamily="34" charset="0"/>
              </a:rPr>
              <a:t>In vivo </a:t>
            </a:r>
            <a:r>
              <a:rPr lang="en-US" sz="3600" dirty="0">
                <a:latin typeface="Verdana" panose="020B0604030504040204" pitchFamily="34" charset="0"/>
                <a:ea typeface="Verdana" panose="020B0604030504040204" pitchFamily="34" charset="0"/>
              </a:rPr>
              <a:t>formed metabolites of polyphenols and their anti-inflammatory efficacy at intestinal level </a:t>
            </a:r>
            <a:endParaRPr lang="it-IT" sz="3600" dirty="0">
              <a:latin typeface="Verdana" panose="020B0604030504040204" pitchFamily="34" charset="0"/>
              <a:ea typeface="Verdana" panose="020B0604030504040204" pitchFamily="34" charset="0"/>
            </a:endParaRPr>
          </a:p>
        </p:txBody>
      </p:sp>
      <p:sp>
        <p:nvSpPr>
          <p:cNvPr id="5" name="CasellaDiTesto 4">
            <a:extLst>
              <a:ext uri="{FF2B5EF4-FFF2-40B4-BE49-F238E27FC236}">
                <a16:creationId xmlns:a16="http://schemas.microsoft.com/office/drawing/2014/main" id="{F7893FC7-6182-4D2A-B04B-A84A9792BF49}"/>
              </a:ext>
            </a:extLst>
          </p:cNvPr>
          <p:cNvSpPr txBox="1"/>
          <p:nvPr/>
        </p:nvSpPr>
        <p:spPr>
          <a:xfrm>
            <a:off x="1280602" y="3338874"/>
            <a:ext cx="10207103" cy="646331"/>
          </a:xfrm>
          <a:prstGeom prst="rect">
            <a:avLst/>
          </a:prstGeom>
          <a:noFill/>
        </p:spPr>
        <p:txBody>
          <a:bodyPr wrap="square">
            <a:spAutoFit/>
          </a:bodyPr>
          <a:lstStyle/>
          <a:p>
            <a:r>
              <a:rPr lang="it-IT" b="0" i="0" dirty="0">
                <a:solidFill>
                  <a:srgbClr val="000000"/>
                </a:solidFill>
                <a:effectLst/>
                <a:latin typeface="Verdana" panose="020B0604030504040204" pitchFamily="34" charset="0"/>
                <a:ea typeface="Verdana" panose="020B0604030504040204" pitchFamily="34" charset="0"/>
              </a:rPr>
              <a:t>Gabriele Serreli</a:t>
            </a:r>
            <a:r>
              <a:rPr lang="it-IT" b="0" i="0" baseline="30000" dirty="0">
                <a:solidFill>
                  <a:srgbClr val="000000"/>
                </a:solidFill>
                <a:effectLst/>
                <a:latin typeface="Verdana" panose="020B0604030504040204" pitchFamily="34" charset="0"/>
                <a:ea typeface="Verdana" panose="020B0604030504040204" pitchFamily="34" charset="0"/>
              </a:rPr>
              <a:t>*1</a:t>
            </a:r>
            <a:r>
              <a:rPr lang="it-IT" b="0" i="0" dirty="0">
                <a:solidFill>
                  <a:srgbClr val="000000"/>
                </a:solidFill>
                <a:effectLst/>
                <a:latin typeface="Verdana" panose="020B0604030504040204" pitchFamily="34" charset="0"/>
                <a:ea typeface="Verdana" panose="020B0604030504040204" pitchFamily="34" charset="0"/>
              </a:rPr>
              <a:t>, Maria Paola Melis</a:t>
            </a:r>
            <a:r>
              <a:rPr lang="it-IT" baseline="30000" dirty="0">
                <a:solidFill>
                  <a:srgbClr val="000000"/>
                </a:solidFill>
                <a:latin typeface="Verdana" panose="020B0604030504040204" pitchFamily="34" charset="0"/>
                <a:ea typeface="Verdana" panose="020B0604030504040204" pitchFamily="34" charset="0"/>
              </a:rPr>
              <a:t>1</a:t>
            </a:r>
            <a:r>
              <a:rPr lang="it-IT" b="0" i="0" dirty="0">
                <a:solidFill>
                  <a:srgbClr val="000000"/>
                </a:solidFill>
                <a:effectLst/>
                <a:latin typeface="Verdana" panose="020B0604030504040204" pitchFamily="34" charset="0"/>
                <a:ea typeface="Verdana" panose="020B0604030504040204" pitchFamily="34" charset="0"/>
              </a:rPr>
              <a:t>, Micaela Rita Naitza</a:t>
            </a:r>
            <a:r>
              <a:rPr lang="it-IT" baseline="30000" dirty="0">
                <a:solidFill>
                  <a:srgbClr val="000000"/>
                </a:solidFill>
                <a:latin typeface="Verdana" panose="020B0604030504040204" pitchFamily="34" charset="0"/>
                <a:ea typeface="Verdana" panose="020B0604030504040204" pitchFamily="34" charset="0"/>
              </a:rPr>
              <a:t>1</a:t>
            </a:r>
            <a:r>
              <a:rPr lang="it-IT" b="0" i="0" dirty="0">
                <a:solidFill>
                  <a:srgbClr val="000000"/>
                </a:solidFill>
                <a:effectLst/>
                <a:latin typeface="Verdana" panose="020B0604030504040204" pitchFamily="34" charset="0"/>
                <a:ea typeface="Verdana" panose="020B0604030504040204" pitchFamily="34" charset="0"/>
              </a:rPr>
              <a:t>, Sonia Zodio</a:t>
            </a:r>
            <a:r>
              <a:rPr lang="it-IT" baseline="30000" dirty="0">
                <a:solidFill>
                  <a:srgbClr val="000000"/>
                </a:solidFill>
                <a:latin typeface="Verdana" panose="020B0604030504040204" pitchFamily="34" charset="0"/>
                <a:ea typeface="Verdana" panose="020B0604030504040204" pitchFamily="34" charset="0"/>
              </a:rPr>
              <a:t>1</a:t>
            </a:r>
            <a:r>
              <a:rPr lang="it-IT" b="0" i="0" dirty="0">
                <a:solidFill>
                  <a:srgbClr val="000000"/>
                </a:solidFill>
                <a:effectLst/>
                <a:latin typeface="Verdana" panose="020B0604030504040204" pitchFamily="34" charset="0"/>
                <a:ea typeface="Verdana" panose="020B0604030504040204" pitchFamily="34" charset="0"/>
              </a:rPr>
              <a:t>, Roberto Loi</a:t>
            </a:r>
            <a:r>
              <a:rPr lang="it-IT" baseline="30000" dirty="0">
                <a:solidFill>
                  <a:srgbClr val="000000"/>
                </a:solidFill>
                <a:latin typeface="Verdana" panose="020B0604030504040204" pitchFamily="34" charset="0"/>
                <a:ea typeface="Verdana" panose="020B0604030504040204" pitchFamily="34" charset="0"/>
              </a:rPr>
              <a:t>1</a:t>
            </a:r>
            <a:r>
              <a:rPr lang="it-IT" b="0" i="0" dirty="0">
                <a:solidFill>
                  <a:srgbClr val="000000"/>
                </a:solidFill>
                <a:effectLst/>
                <a:latin typeface="Verdana" panose="020B0604030504040204" pitchFamily="34" charset="0"/>
                <a:ea typeface="Verdana" panose="020B0604030504040204" pitchFamily="34" charset="0"/>
              </a:rPr>
              <a:t>, Giuseppina Sanna</a:t>
            </a:r>
            <a:r>
              <a:rPr lang="it-IT" baseline="30000" dirty="0">
                <a:solidFill>
                  <a:srgbClr val="000000"/>
                </a:solidFill>
                <a:latin typeface="Verdana" panose="020B0604030504040204" pitchFamily="34" charset="0"/>
                <a:ea typeface="Verdana" panose="020B0604030504040204" pitchFamily="34" charset="0"/>
              </a:rPr>
              <a:t>1</a:t>
            </a:r>
            <a:r>
              <a:rPr lang="it-IT" b="0" i="0" dirty="0">
                <a:solidFill>
                  <a:srgbClr val="000000"/>
                </a:solidFill>
                <a:effectLst/>
                <a:latin typeface="Verdana" panose="020B0604030504040204" pitchFamily="34" charset="0"/>
                <a:ea typeface="Verdana" panose="020B0604030504040204" pitchFamily="34" charset="0"/>
              </a:rPr>
              <a:t>, Juan Carlos Morales</a:t>
            </a:r>
            <a:r>
              <a:rPr lang="it-IT" baseline="30000" dirty="0">
                <a:solidFill>
                  <a:srgbClr val="000000"/>
                </a:solidFill>
                <a:latin typeface="Verdana" panose="020B0604030504040204" pitchFamily="34" charset="0"/>
                <a:ea typeface="Verdana" panose="020B0604030504040204" pitchFamily="34" charset="0"/>
              </a:rPr>
              <a:t>2</a:t>
            </a:r>
            <a:r>
              <a:rPr lang="it-IT" b="0" i="0" dirty="0">
                <a:solidFill>
                  <a:srgbClr val="000000"/>
                </a:solidFill>
                <a:effectLst/>
                <a:latin typeface="Verdana" panose="020B0604030504040204" pitchFamily="34" charset="0"/>
                <a:ea typeface="Verdana" panose="020B0604030504040204" pitchFamily="34" charset="0"/>
              </a:rPr>
              <a:t>, Pablo Peñalver</a:t>
            </a:r>
            <a:r>
              <a:rPr lang="it-IT" baseline="30000" dirty="0">
                <a:solidFill>
                  <a:srgbClr val="000000"/>
                </a:solidFill>
                <a:latin typeface="Verdana" panose="020B0604030504040204" pitchFamily="34" charset="0"/>
                <a:ea typeface="Verdana" panose="020B0604030504040204" pitchFamily="34" charset="0"/>
              </a:rPr>
              <a:t>2</a:t>
            </a:r>
            <a:r>
              <a:rPr lang="it-IT" b="0" i="0" dirty="0">
                <a:solidFill>
                  <a:srgbClr val="000000"/>
                </a:solidFill>
                <a:effectLst/>
                <a:latin typeface="Verdana" panose="020B0604030504040204" pitchFamily="34" charset="0"/>
                <a:ea typeface="Verdana" panose="020B0604030504040204" pitchFamily="34" charset="0"/>
              </a:rPr>
              <a:t> &amp; Monica Deiana</a:t>
            </a:r>
            <a:r>
              <a:rPr lang="it-IT" baseline="30000" dirty="0">
                <a:solidFill>
                  <a:srgbClr val="000000"/>
                </a:solidFill>
                <a:latin typeface="Verdana" panose="020B0604030504040204" pitchFamily="34" charset="0"/>
                <a:ea typeface="Verdana" panose="020B0604030504040204" pitchFamily="34" charset="0"/>
              </a:rPr>
              <a:t>1</a:t>
            </a:r>
            <a:r>
              <a:rPr lang="it-IT" b="0" i="0" dirty="0">
                <a:solidFill>
                  <a:srgbClr val="000000"/>
                </a:solidFill>
                <a:effectLst/>
                <a:latin typeface="Verdana" panose="020B0604030504040204" pitchFamily="34" charset="0"/>
                <a:ea typeface="Verdana" panose="020B0604030504040204" pitchFamily="34" charset="0"/>
              </a:rPr>
              <a:t>. </a:t>
            </a:r>
            <a:endParaRPr lang="it-IT" b="1" dirty="0">
              <a:latin typeface="Verdana" panose="020B0604030504040204" pitchFamily="34" charset="0"/>
              <a:ea typeface="Verdana" panose="020B0604030504040204" pitchFamily="34" charset="0"/>
            </a:endParaRPr>
          </a:p>
        </p:txBody>
      </p:sp>
      <p:sp>
        <p:nvSpPr>
          <p:cNvPr id="7" name="CasellaDiTesto 6">
            <a:extLst>
              <a:ext uri="{FF2B5EF4-FFF2-40B4-BE49-F238E27FC236}">
                <a16:creationId xmlns:a16="http://schemas.microsoft.com/office/drawing/2014/main" id="{9F9D1A29-E075-4C91-8F5F-F2E62CC9BE39}"/>
              </a:ext>
            </a:extLst>
          </p:cNvPr>
          <p:cNvSpPr txBox="1"/>
          <p:nvPr/>
        </p:nvSpPr>
        <p:spPr>
          <a:xfrm>
            <a:off x="1280602" y="3985205"/>
            <a:ext cx="10491188" cy="646331"/>
          </a:xfrm>
          <a:prstGeom prst="rect">
            <a:avLst/>
          </a:prstGeom>
          <a:noFill/>
        </p:spPr>
        <p:txBody>
          <a:bodyPr wrap="square">
            <a:spAutoFit/>
          </a:bodyPr>
          <a:lstStyle/>
          <a:p>
            <a:r>
              <a:rPr lang="en-US" sz="1200" b="0" i="0" baseline="30000" dirty="0">
                <a:effectLst/>
                <a:latin typeface="Verdana" panose="020B0604030504040204" pitchFamily="34" charset="0"/>
                <a:ea typeface="Verdana" panose="020B0604030504040204" pitchFamily="34" charset="0"/>
              </a:rPr>
              <a:t>1</a:t>
            </a:r>
            <a:r>
              <a:rPr lang="en-US" sz="1200" b="0" i="0" dirty="0">
                <a:effectLst/>
                <a:latin typeface="Verdana" panose="020B0604030504040204" pitchFamily="34" charset="0"/>
                <a:ea typeface="Verdana" panose="020B0604030504040204" pitchFamily="34" charset="0"/>
              </a:rPr>
              <a:t>  Department of Biomedical Sciences, University of Cagliari</a:t>
            </a:r>
            <a:br>
              <a:rPr lang="en-US" sz="1200" dirty="0">
                <a:latin typeface="Verdana" panose="020B0604030504040204" pitchFamily="34" charset="0"/>
                <a:ea typeface="Verdana" panose="020B0604030504040204" pitchFamily="34" charset="0"/>
              </a:rPr>
            </a:br>
            <a:r>
              <a:rPr lang="en-US" sz="1200" b="0" i="0" baseline="30000" dirty="0">
                <a:effectLst/>
                <a:latin typeface="Verdana" panose="020B0604030504040204" pitchFamily="34" charset="0"/>
                <a:ea typeface="Verdana" panose="020B0604030504040204" pitchFamily="34" charset="0"/>
              </a:rPr>
              <a:t>2</a:t>
            </a:r>
            <a:r>
              <a:rPr lang="en-US" sz="1200" b="0" i="0" dirty="0">
                <a:effectLst/>
                <a:latin typeface="Verdana" panose="020B0604030504040204" pitchFamily="34" charset="0"/>
                <a:ea typeface="Verdana" panose="020B0604030504040204" pitchFamily="34" charset="0"/>
              </a:rPr>
              <a:t>  Department of Biochemistry and Molecular Pharmacology, Institute of Parasitology and Biomedicine López </a:t>
            </a:r>
            <a:r>
              <a:rPr lang="en-US" sz="1200" b="0" i="0" dirty="0" err="1">
                <a:effectLst/>
                <a:latin typeface="Verdana" panose="020B0604030504040204" pitchFamily="34" charset="0"/>
                <a:ea typeface="Verdana" panose="020B0604030504040204" pitchFamily="34" charset="0"/>
              </a:rPr>
              <a:t>Neyra</a:t>
            </a:r>
            <a:r>
              <a:rPr lang="en-US" sz="1200" b="0" i="0" dirty="0">
                <a:effectLst/>
                <a:latin typeface="Verdana" panose="020B0604030504040204" pitchFamily="34" charset="0"/>
                <a:ea typeface="Verdana" panose="020B0604030504040204" pitchFamily="34" charset="0"/>
              </a:rPr>
              <a:t>, CSIC, PTS Granada</a:t>
            </a:r>
            <a:endParaRPr lang="it-IT" sz="1200" dirty="0">
              <a:latin typeface="Verdana" panose="020B0604030504040204" pitchFamily="34" charset="0"/>
              <a:ea typeface="Verdana" panose="020B0604030504040204" pitchFamily="34" charset="0"/>
            </a:endParaRPr>
          </a:p>
        </p:txBody>
      </p:sp>
      <p:pic>
        <p:nvPicPr>
          <p:cNvPr id="8" name="Immagine 7">
            <a:extLst>
              <a:ext uri="{FF2B5EF4-FFF2-40B4-BE49-F238E27FC236}">
                <a16:creationId xmlns:a16="http://schemas.microsoft.com/office/drawing/2014/main" id="{8A11C8FD-99D5-4EE1-A83E-71A613C17D3B}"/>
              </a:ext>
            </a:extLst>
          </p:cNvPr>
          <p:cNvPicPr>
            <a:picLocks noChangeAspect="1"/>
          </p:cNvPicPr>
          <p:nvPr/>
        </p:nvPicPr>
        <p:blipFill>
          <a:blip r:embed="rId2"/>
          <a:stretch>
            <a:fillRect/>
          </a:stretch>
        </p:blipFill>
        <p:spPr>
          <a:xfrm>
            <a:off x="3147134" y="4631536"/>
            <a:ext cx="1788325" cy="1796309"/>
          </a:xfrm>
          <a:prstGeom prst="rect">
            <a:avLst/>
          </a:prstGeom>
        </p:spPr>
      </p:pic>
      <p:pic>
        <p:nvPicPr>
          <p:cNvPr id="9" name="Immagine 8">
            <a:extLst>
              <a:ext uri="{FF2B5EF4-FFF2-40B4-BE49-F238E27FC236}">
                <a16:creationId xmlns:a16="http://schemas.microsoft.com/office/drawing/2014/main" id="{49E19E13-1285-4B41-807D-3E83809C871F}"/>
              </a:ext>
            </a:extLst>
          </p:cNvPr>
          <p:cNvPicPr>
            <a:picLocks noChangeAspect="1"/>
          </p:cNvPicPr>
          <p:nvPr/>
        </p:nvPicPr>
        <p:blipFill>
          <a:blip r:embed="rId3"/>
          <a:stretch>
            <a:fillRect/>
          </a:stretch>
        </p:blipFill>
        <p:spPr>
          <a:xfrm>
            <a:off x="6096000" y="4595346"/>
            <a:ext cx="3607732" cy="1832499"/>
          </a:xfrm>
          <a:prstGeom prst="rect">
            <a:avLst/>
          </a:prstGeom>
        </p:spPr>
      </p:pic>
      <p:pic>
        <p:nvPicPr>
          <p:cNvPr id="11" name="Immagine 10">
            <a:extLst>
              <a:ext uri="{FF2B5EF4-FFF2-40B4-BE49-F238E27FC236}">
                <a16:creationId xmlns:a16="http://schemas.microsoft.com/office/drawing/2014/main" id="{A822CAD0-C276-4EF2-8F61-B29D35FB886C}"/>
              </a:ext>
            </a:extLst>
          </p:cNvPr>
          <p:cNvPicPr>
            <a:picLocks noChangeAspect="1"/>
          </p:cNvPicPr>
          <p:nvPr/>
        </p:nvPicPr>
        <p:blipFill>
          <a:blip r:embed="rId4"/>
          <a:stretch>
            <a:fillRect/>
          </a:stretch>
        </p:blipFill>
        <p:spPr>
          <a:xfrm>
            <a:off x="9703732" y="1"/>
            <a:ext cx="2488268" cy="1011896"/>
          </a:xfrm>
          <a:prstGeom prst="rect">
            <a:avLst/>
          </a:prstGeom>
        </p:spPr>
      </p:pic>
    </p:spTree>
    <p:extLst>
      <p:ext uri="{BB962C8B-B14F-4D97-AF65-F5344CB8AC3E}">
        <p14:creationId xmlns:p14="http://schemas.microsoft.com/office/powerpoint/2010/main" val="1090048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C52475E-BAE1-4CB5-AA28-AC7FBA3B8D1D}"/>
              </a:ext>
            </a:extLst>
          </p:cNvPr>
          <p:cNvPicPr>
            <a:picLocks noChangeAspect="1"/>
          </p:cNvPicPr>
          <p:nvPr/>
        </p:nvPicPr>
        <p:blipFill>
          <a:blip r:embed="rId2"/>
          <a:stretch>
            <a:fillRect/>
          </a:stretch>
        </p:blipFill>
        <p:spPr>
          <a:xfrm>
            <a:off x="303045" y="927881"/>
            <a:ext cx="3798438" cy="3723304"/>
          </a:xfrm>
          <a:prstGeom prst="rect">
            <a:avLst/>
          </a:prstGeom>
        </p:spPr>
      </p:pic>
      <p:pic>
        <p:nvPicPr>
          <p:cNvPr id="7" name="Immagine 6">
            <a:extLst>
              <a:ext uri="{FF2B5EF4-FFF2-40B4-BE49-F238E27FC236}">
                <a16:creationId xmlns:a16="http://schemas.microsoft.com/office/drawing/2014/main" id="{A16BE787-62DE-4993-9B4F-A730A91FD4CE}"/>
              </a:ext>
            </a:extLst>
          </p:cNvPr>
          <p:cNvPicPr>
            <a:picLocks noChangeAspect="1"/>
          </p:cNvPicPr>
          <p:nvPr/>
        </p:nvPicPr>
        <p:blipFill>
          <a:blip r:embed="rId3"/>
          <a:stretch>
            <a:fillRect/>
          </a:stretch>
        </p:blipFill>
        <p:spPr>
          <a:xfrm>
            <a:off x="5442189" y="582011"/>
            <a:ext cx="3495484" cy="4753858"/>
          </a:xfrm>
          <a:prstGeom prst="rect">
            <a:avLst/>
          </a:prstGeom>
        </p:spPr>
      </p:pic>
      <p:sp>
        <p:nvSpPr>
          <p:cNvPr id="11" name="CasellaDiTesto 10">
            <a:extLst>
              <a:ext uri="{FF2B5EF4-FFF2-40B4-BE49-F238E27FC236}">
                <a16:creationId xmlns:a16="http://schemas.microsoft.com/office/drawing/2014/main" id="{484A4495-1D50-4286-B0AB-0BAE95C7EAB9}"/>
              </a:ext>
            </a:extLst>
          </p:cNvPr>
          <p:cNvSpPr txBox="1"/>
          <p:nvPr/>
        </p:nvSpPr>
        <p:spPr>
          <a:xfrm>
            <a:off x="5168126" y="5845542"/>
            <a:ext cx="4881396" cy="900246"/>
          </a:xfrm>
          <a:prstGeom prst="rect">
            <a:avLst/>
          </a:prstGeom>
          <a:noFill/>
        </p:spPr>
        <p:txBody>
          <a:bodyPr wrap="square">
            <a:spAutoFit/>
          </a:bodyPr>
          <a:lstStyle/>
          <a:p>
            <a:r>
              <a:rPr lang="en-US" sz="1050" dirty="0">
                <a:latin typeface="Verdana" panose="020B0604030504040204" pitchFamily="34" charset="0"/>
                <a:ea typeface="Verdana" panose="020B0604030504040204" pitchFamily="34" charset="0"/>
              </a:rPr>
              <a:t>LPS-induced decreased levels of </a:t>
            </a:r>
            <a:r>
              <a:rPr lang="en-US" sz="1050" b="1" dirty="0">
                <a:latin typeface="Verdana" panose="020B0604030504040204" pitchFamily="34" charset="0"/>
                <a:ea typeface="Verdana" panose="020B0604030504040204" pitchFamily="34" charset="0"/>
              </a:rPr>
              <a:t>ZO-1</a:t>
            </a:r>
            <a:r>
              <a:rPr lang="en-US" sz="1050" dirty="0">
                <a:latin typeface="Verdana" panose="020B0604030504040204" pitchFamily="34" charset="0"/>
                <a:ea typeface="Verdana" panose="020B0604030504040204" pitchFamily="34" charset="0"/>
              </a:rPr>
              <a:t> and </a:t>
            </a:r>
            <a:r>
              <a:rPr lang="en-US" sz="1050" b="1" dirty="0" err="1">
                <a:latin typeface="Verdana" panose="020B0604030504040204" pitchFamily="34" charset="0"/>
                <a:ea typeface="Verdana" panose="020B0604030504040204" pitchFamily="34" charset="0"/>
              </a:rPr>
              <a:t>occludin</a:t>
            </a:r>
            <a:r>
              <a:rPr lang="en-US" sz="1050" b="1" dirty="0">
                <a:latin typeface="Verdana" panose="020B0604030504040204" pitchFamily="34" charset="0"/>
                <a:ea typeface="Verdana" panose="020B0604030504040204" pitchFamily="34" charset="0"/>
              </a:rPr>
              <a:t>. </a:t>
            </a:r>
            <a:r>
              <a:rPr lang="en-US" sz="1050" dirty="0">
                <a:latin typeface="Verdana" panose="020B0604030504040204" pitchFamily="34" charset="0"/>
                <a:ea typeface="Verdana" panose="020B0604030504040204" pitchFamily="34" charset="0"/>
              </a:rPr>
              <a:t>Measurements were assessed in differentiated Caco-2 cells incubated with 1 </a:t>
            </a:r>
            <a:r>
              <a:rPr lang="en-US" sz="1050" dirty="0" err="1">
                <a:latin typeface="Verdana" panose="020B0604030504040204" pitchFamily="34" charset="0"/>
                <a:ea typeface="Verdana" panose="020B0604030504040204" pitchFamily="34" charset="0"/>
              </a:rPr>
              <a:t>μg</a:t>
            </a:r>
            <a:r>
              <a:rPr lang="en-US" sz="1050" dirty="0">
                <a:latin typeface="Verdana" panose="020B0604030504040204" pitchFamily="34" charset="0"/>
                <a:ea typeface="Verdana" panose="020B0604030504040204" pitchFamily="34" charset="0"/>
              </a:rPr>
              <a:t>/mL from 1 to 48 h. Significant differences vs time 0 are reported when p &lt;0.05. * =p &lt;0.05; ** =p &lt;0.01; *** =p &lt;0.001. Representative WB images of the experiment are shown. </a:t>
            </a:r>
            <a:endParaRPr lang="it-IT" sz="1050" dirty="0">
              <a:latin typeface="Verdana" panose="020B0604030504040204" pitchFamily="34" charset="0"/>
              <a:ea typeface="Verdana" panose="020B0604030504040204" pitchFamily="34" charset="0"/>
            </a:endParaRPr>
          </a:p>
        </p:txBody>
      </p:sp>
      <p:sp>
        <p:nvSpPr>
          <p:cNvPr id="13" name="CasellaDiTesto 12">
            <a:extLst>
              <a:ext uri="{FF2B5EF4-FFF2-40B4-BE49-F238E27FC236}">
                <a16:creationId xmlns:a16="http://schemas.microsoft.com/office/drawing/2014/main" id="{8D11B105-9658-4375-B1EC-D50B76C33EE8}"/>
              </a:ext>
            </a:extLst>
          </p:cNvPr>
          <p:cNvSpPr txBox="1"/>
          <p:nvPr/>
        </p:nvSpPr>
        <p:spPr>
          <a:xfrm>
            <a:off x="162016" y="4651184"/>
            <a:ext cx="4014557" cy="1223412"/>
          </a:xfrm>
          <a:prstGeom prst="rect">
            <a:avLst/>
          </a:prstGeom>
          <a:noFill/>
        </p:spPr>
        <p:txBody>
          <a:bodyPr wrap="square">
            <a:spAutoFit/>
          </a:bodyPr>
          <a:lstStyle/>
          <a:p>
            <a:r>
              <a:rPr lang="it-IT" sz="1050" dirty="0" err="1">
                <a:latin typeface="Verdana" panose="020B0604030504040204" pitchFamily="34" charset="0"/>
                <a:ea typeface="Verdana" panose="020B0604030504040204" pitchFamily="34" charset="0"/>
              </a:rPr>
              <a:t>Changes</a:t>
            </a:r>
            <a:r>
              <a:rPr lang="it-IT" sz="1050" dirty="0">
                <a:latin typeface="Verdana" panose="020B0604030504040204" pitchFamily="34" charset="0"/>
                <a:ea typeface="Verdana" panose="020B0604030504040204" pitchFamily="34" charset="0"/>
              </a:rPr>
              <a:t> of Caco-2 </a:t>
            </a:r>
            <a:r>
              <a:rPr lang="it-IT" sz="1050" dirty="0" err="1">
                <a:latin typeface="Verdana" panose="020B0604030504040204" pitchFamily="34" charset="0"/>
                <a:ea typeface="Verdana" panose="020B0604030504040204" pitchFamily="34" charset="0"/>
              </a:rPr>
              <a:t>cell</a:t>
            </a:r>
            <a:r>
              <a:rPr lang="it-IT" sz="1050" dirty="0">
                <a:latin typeface="Verdana" panose="020B0604030504040204" pitchFamily="34" charset="0"/>
                <a:ea typeface="Verdana" panose="020B0604030504040204" pitchFamily="34" charset="0"/>
              </a:rPr>
              <a:t> </a:t>
            </a:r>
            <a:r>
              <a:rPr lang="it-IT" sz="1050" dirty="0" err="1">
                <a:latin typeface="Verdana" panose="020B0604030504040204" pitchFamily="34" charset="0"/>
                <a:ea typeface="Verdana" panose="020B0604030504040204" pitchFamily="34" charset="0"/>
              </a:rPr>
              <a:t>monolayer</a:t>
            </a:r>
            <a:r>
              <a:rPr lang="it-IT" sz="1050" dirty="0">
                <a:latin typeface="Verdana" panose="020B0604030504040204" pitchFamily="34" charset="0"/>
                <a:ea typeface="Verdana" panose="020B0604030504040204" pitchFamily="34" charset="0"/>
              </a:rPr>
              <a:t> </a:t>
            </a:r>
            <a:r>
              <a:rPr lang="it-IT" sz="1050" b="1" dirty="0" err="1">
                <a:latin typeface="Verdana" panose="020B0604030504040204" pitchFamily="34" charset="0"/>
                <a:ea typeface="Verdana" panose="020B0604030504040204" pitchFamily="34" charset="0"/>
              </a:rPr>
              <a:t>permeability</a:t>
            </a:r>
            <a:r>
              <a:rPr lang="it-IT" sz="1050" b="1" dirty="0">
                <a:latin typeface="Verdana" panose="020B0604030504040204" pitchFamily="34" charset="0"/>
                <a:ea typeface="Verdana" panose="020B0604030504040204" pitchFamily="34" charset="0"/>
              </a:rPr>
              <a:t> </a:t>
            </a:r>
            <a:r>
              <a:rPr lang="it-IT" sz="1050" dirty="0">
                <a:latin typeface="Verdana" panose="020B0604030504040204" pitchFamily="34" charset="0"/>
                <a:ea typeface="Verdana" panose="020B0604030504040204" pitchFamily="34" charset="0"/>
              </a:rPr>
              <a:t>after LPS and </a:t>
            </a:r>
            <a:r>
              <a:rPr lang="it-IT" sz="1050" dirty="0" err="1">
                <a:latin typeface="Verdana" panose="020B0604030504040204" pitchFamily="34" charset="0"/>
                <a:ea typeface="Verdana" panose="020B0604030504040204" pitchFamily="34" charset="0"/>
              </a:rPr>
              <a:t>stilbenes</a:t>
            </a:r>
            <a:r>
              <a:rPr lang="it-IT" sz="1050" dirty="0">
                <a:latin typeface="Verdana" panose="020B0604030504040204" pitchFamily="34" charset="0"/>
                <a:ea typeface="Verdana" panose="020B0604030504040204" pitchFamily="34" charset="0"/>
              </a:rPr>
              <a:t> treatments. </a:t>
            </a:r>
            <a:r>
              <a:rPr lang="it-IT" sz="1050" b="1" dirty="0">
                <a:latin typeface="Verdana" panose="020B0604030504040204" pitchFamily="34" charset="0"/>
                <a:ea typeface="Verdana" panose="020B0604030504040204" pitchFamily="34" charset="0"/>
              </a:rPr>
              <a:t>TEER</a:t>
            </a:r>
            <a:r>
              <a:rPr lang="it-IT" sz="1050" dirty="0">
                <a:latin typeface="Verdana" panose="020B0604030504040204" pitchFamily="34" charset="0"/>
                <a:ea typeface="Verdana" panose="020B0604030504040204" pitchFamily="34" charset="0"/>
              </a:rPr>
              <a:t> </a:t>
            </a:r>
            <a:r>
              <a:rPr lang="it-IT" sz="1050" dirty="0" err="1">
                <a:latin typeface="Verdana" panose="020B0604030504040204" pitchFamily="34" charset="0"/>
                <a:ea typeface="Verdana" panose="020B0604030504040204" pitchFamily="34" charset="0"/>
              </a:rPr>
              <a:t>value</a:t>
            </a:r>
            <a:r>
              <a:rPr lang="it-IT" sz="1050" dirty="0">
                <a:latin typeface="Verdana" panose="020B0604030504040204" pitchFamily="34" charset="0"/>
                <a:ea typeface="Verdana" panose="020B0604030504040204" pitchFamily="34" charset="0"/>
              </a:rPr>
              <a:t> in Caco-2 </a:t>
            </a:r>
            <a:r>
              <a:rPr lang="it-IT" sz="1050" dirty="0" err="1">
                <a:latin typeface="Verdana" panose="020B0604030504040204" pitchFamily="34" charset="0"/>
                <a:ea typeface="Verdana" panose="020B0604030504040204" pitchFamily="34" charset="0"/>
              </a:rPr>
              <a:t>cell</a:t>
            </a:r>
            <a:r>
              <a:rPr lang="it-IT" sz="1050" dirty="0">
                <a:latin typeface="Verdana" panose="020B0604030504040204" pitchFamily="34" charset="0"/>
                <a:ea typeface="Verdana" panose="020B0604030504040204" pitchFamily="34" charset="0"/>
              </a:rPr>
              <a:t> </a:t>
            </a:r>
            <a:r>
              <a:rPr lang="it-IT" sz="1050" dirty="0" err="1">
                <a:latin typeface="Verdana" panose="020B0604030504040204" pitchFamily="34" charset="0"/>
                <a:ea typeface="Verdana" panose="020B0604030504040204" pitchFamily="34" charset="0"/>
              </a:rPr>
              <a:t>monolayers</a:t>
            </a:r>
            <a:r>
              <a:rPr lang="it-IT" sz="1050" dirty="0">
                <a:latin typeface="Verdana" panose="020B0604030504040204" pitchFamily="34" charset="0"/>
                <a:ea typeface="Verdana" panose="020B0604030504040204" pitchFamily="34" charset="0"/>
              </a:rPr>
              <a:t> </a:t>
            </a:r>
            <a:r>
              <a:rPr lang="it-IT" sz="1050" dirty="0" err="1">
                <a:latin typeface="Verdana" panose="020B0604030504040204" pitchFamily="34" charset="0"/>
                <a:ea typeface="Verdana" panose="020B0604030504040204" pitchFamily="34" charset="0"/>
              </a:rPr>
              <a:t>incubated</a:t>
            </a:r>
            <a:r>
              <a:rPr lang="it-IT" sz="1050" dirty="0">
                <a:latin typeface="Verdana" panose="020B0604030504040204" pitchFamily="34" charset="0"/>
                <a:ea typeface="Verdana" panose="020B0604030504040204" pitchFamily="34" charset="0"/>
              </a:rPr>
              <a:t> for 0–24 h with LPS (1 </a:t>
            </a:r>
            <a:r>
              <a:rPr lang="el-GR" sz="1050" dirty="0">
                <a:latin typeface="Verdana" panose="020B0604030504040204" pitchFamily="34" charset="0"/>
                <a:ea typeface="Verdana" panose="020B0604030504040204" pitchFamily="34" charset="0"/>
              </a:rPr>
              <a:t>μ</a:t>
            </a:r>
            <a:r>
              <a:rPr lang="it-IT" sz="1050" dirty="0">
                <a:latin typeface="Verdana" panose="020B0604030504040204" pitchFamily="34" charset="0"/>
                <a:ea typeface="Verdana" panose="020B0604030504040204" pitchFamily="34" charset="0"/>
              </a:rPr>
              <a:t>g/</a:t>
            </a:r>
            <a:r>
              <a:rPr lang="it-IT" sz="1050" dirty="0" err="1">
                <a:latin typeface="Verdana" panose="020B0604030504040204" pitchFamily="34" charset="0"/>
                <a:ea typeface="Verdana" panose="020B0604030504040204" pitchFamily="34" charset="0"/>
              </a:rPr>
              <a:t>mL</a:t>
            </a:r>
            <a:r>
              <a:rPr lang="it-IT" sz="1050" dirty="0">
                <a:latin typeface="Verdana" panose="020B0604030504040204" pitchFamily="34" charset="0"/>
                <a:ea typeface="Verdana" panose="020B0604030504040204" pitchFamily="34" charset="0"/>
              </a:rPr>
              <a:t>) alone or  with </a:t>
            </a:r>
            <a:r>
              <a:rPr lang="it-IT" sz="1050" dirty="0" err="1">
                <a:latin typeface="Verdana" panose="020B0604030504040204" pitchFamily="34" charset="0"/>
                <a:ea typeface="Verdana" panose="020B0604030504040204" pitchFamily="34" charset="0"/>
              </a:rPr>
              <a:t>metabolites</a:t>
            </a:r>
            <a:r>
              <a:rPr lang="it-IT" sz="1050" dirty="0">
                <a:latin typeface="Verdana" panose="020B0604030504040204" pitchFamily="34" charset="0"/>
                <a:ea typeface="Verdana" panose="020B0604030504040204" pitchFamily="34" charset="0"/>
              </a:rPr>
              <a:t> (1 </a:t>
            </a:r>
            <a:r>
              <a:rPr lang="el-GR" sz="1050" dirty="0">
                <a:latin typeface="Verdana" panose="020B0604030504040204" pitchFamily="34" charset="0"/>
                <a:ea typeface="Verdana" panose="020B0604030504040204" pitchFamily="34" charset="0"/>
              </a:rPr>
              <a:t>μ</a:t>
            </a:r>
            <a:r>
              <a:rPr lang="it-IT" sz="1050" dirty="0">
                <a:latin typeface="Verdana" panose="020B0604030504040204" pitchFamily="34" charset="0"/>
                <a:ea typeface="Verdana" panose="020B0604030504040204" pitchFamily="34" charset="0"/>
              </a:rPr>
              <a:t>M) a =</a:t>
            </a:r>
            <a:r>
              <a:rPr lang="it-IT" sz="1050" dirty="0" err="1">
                <a:latin typeface="Verdana" panose="020B0604030504040204" pitchFamily="34" charset="0"/>
                <a:ea typeface="Verdana" panose="020B0604030504040204" pitchFamily="34" charset="0"/>
              </a:rPr>
              <a:t>significant</a:t>
            </a:r>
            <a:r>
              <a:rPr lang="it-IT" sz="1050" dirty="0">
                <a:latin typeface="Verdana" panose="020B0604030504040204" pitchFamily="34" charset="0"/>
                <a:ea typeface="Verdana" panose="020B0604030504040204" pitchFamily="34" charset="0"/>
              </a:rPr>
              <a:t> vs LPS and </a:t>
            </a:r>
            <a:r>
              <a:rPr lang="it-IT" sz="1050" dirty="0" err="1">
                <a:latin typeface="Verdana" panose="020B0604030504040204" pitchFamily="34" charset="0"/>
                <a:ea typeface="Verdana" panose="020B0604030504040204" pitchFamily="34" charset="0"/>
              </a:rPr>
              <a:t>compounds</a:t>
            </a:r>
            <a:r>
              <a:rPr lang="it-IT" sz="1050" dirty="0">
                <a:latin typeface="Verdana" panose="020B0604030504040204" pitchFamily="34" charset="0"/>
                <a:ea typeface="Verdana" panose="020B0604030504040204" pitchFamily="34" charset="0"/>
              </a:rPr>
              <a:t>; # =</a:t>
            </a:r>
            <a:r>
              <a:rPr lang="it-IT" sz="1050" dirty="0" err="1">
                <a:latin typeface="Verdana" panose="020B0604030504040204" pitchFamily="34" charset="0"/>
                <a:ea typeface="Verdana" panose="020B0604030504040204" pitchFamily="34" charset="0"/>
              </a:rPr>
              <a:t>significant</a:t>
            </a:r>
            <a:r>
              <a:rPr lang="it-IT" sz="1050" dirty="0">
                <a:latin typeface="Verdana" panose="020B0604030504040204" pitchFamily="34" charset="0"/>
                <a:ea typeface="Verdana" panose="020B0604030504040204" pitchFamily="34" charset="0"/>
              </a:rPr>
              <a:t> vs control and </a:t>
            </a:r>
            <a:r>
              <a:rPr lang="it-IT" sz="1050" dirty="0" err="1">
                <a:latin typeface="Verdana" panose="020B0604030504040204" pitchFamily="34" charset="0"/>
                <a:ea typeface="Verdana" panose="020B0604030504040204" pitchFamily="34" charset="0"/>
              </a:rPr>
              <a:t>compounds</a:t>
            </a:r>
            <a:r>
              <a:rPr lang="it-IT" sz="1050" dirty="0">
                <a:latin typeface="Verdana" panose="020B0604030504040204" pitchFamily="34" charset="0"/>
                <a:ea typeface="Verdana" panose="020B0604030504040204" pitchFamily="34" charset="0"/>
              </a:rPr>
              <a:t>; * =</a:t>
            </a:r>
            <a:r>
              <a:rPr lang="it-IT" sz="1050" dirty="0" err="1">
                <a:latin typeface="Verdana" panose="020B0604030504040204" pitchFamily="34" charset="0"/>
                <a:ea typeface="Verdana" panose="020B0604030504040204" pitchFamily="34" charset="0"/>
              </a:rPr>
              <a:t>significant</a:t>
            </a:r>
            <a:r>
              <a:rPr lang="it-IT" sz="1050" dirty="0">
                <a:latin typeface="Verdana" panose="020B0604030504040204" pitchFamily="34" charset="0"/>
                <a:ea typeface="Verdana" panose="020B0604030504040204" pitchFamily="34" charset="0"/>
              </a:rPr>
              <a:t> vs control, PT and PT </a:t>
            </a:r>
            <a:r>
              <a:rPr lang="it-IT" sz="1050" dirty="0" err="1">
                <a:latin typeface="Verdana" panose="020B0604030504040204" pitchFamily="34" charset="0"/>
                <a:ea typeface="Verdana" panose="020B0604030504040204" pitchFamily="34" charset="0"/>
              </a:rPr>
              <a:t>glu</a:t>
            </a:r>
            <a:r>
              <a:rPr lang="it-IT" sz="1050" dirty="0">
                <a:latin typeface="Verdana" panose="020B0604030504040204" pitchFamily="34" charset="0"/>
                <a:ea typeface="Verdana" panose="020B0604030504040204" pitchFamily="34" charset="0"/>
              </a:rPr>
              <a:t> (p &lt;0.05)</a:t>
            </a:r>
          </a:p>
        </p:txBody>
      </p:sp>
      <p:pic>
        <p:nvPicPr>
          <p:cNvPr id="14" name="Immagine 13">
            <a:extLst>
              <a:ext uri="{FF2B5EF4-FFF2-40B4-BE49-F238E27FC236}">
                <a16:creationId xmlns:a16="http://schemas.microsoft.com/office/drawing/2014/main" id="{C889B1A7-731F-4436-B5D5-C5C6D9811B3E}"/>
              </a:ext>
            </a:extLst>
          </p:cNvPr>
          <p:cNvPicPr>
            <a:picLocks noChangeAspect="1"/>
          </p:cNvPicPr>
          <p:nvPr/>
        </p:nvPicPr>
        <p:blipFill>
          <a:blip r:embed="rId4"/>
          <a:stretch>
            <a:fillRect/>
          </a:stretch>
        </p:blipFill>
        <p:spPr>
          <a:xfrm>
            <a:off x="9704616" y="0"/>
            <a:ext cx="2487384" cy="1012024"/>
          </a:xfrm>
          <a:prstGeom prst="rect">
            <a:avLst/>
          </a:prstGeom>
        </p:spPr>
      </p:pic>
      <p:sp>
        <p:nvSpPr>
          <p:cNvPr id="15" name="CasellaDiTesto 14">
            <a:extLst>
              <a:ext uri="{FF2B5EF4-FFF2-40B4-BE49-F238E27FC236}">
                <a16:creationId xmlns:a16="http://schemas.microsoft.com/office/drawing/2014/main" id="{D7D56041-46C9-4809-9EAD-4662673A0E88}"/>
              </a:ext>
            </a:extLst>
          </p:cNvPr>
          <p:cNvSpPr txBox="1"/>
          <p:nvPr/>
        </p:nvSpPr>
        <p:spPr>
          <a:xfrm>
            <a:off x="303045" y="221942"/>
            <a:ext cx="1964833" cy="523220"/>
          </a:xfrm>
          <a:prstGeom prst="rect">
            <a:avLst/>
          </a:prstGeom>
          <a:noFill/>
        </p:spPr>
        <p:txBody>
          <a:bodyPr wrap="none" rtlCol="0">
            <a:spAutoFit/>
          </a:bodyPr>
          <a:lstStyle/>
          <a:p>
            <a:r>
              <a:rPr lang="it-IT" sz="2800" dirty="0">
                <a:solidFill>
                  <a:srgbClr val="FF0000"/>
                </a:solidFill>
                <a:latin typeface="Verdana" panose="020B0604030504040204" pitchFamily="34" charset="0"/>
                <a:ea typeface="Verdana" panose="020B0604030504040204" pitchFamily="34" charset="0"/>
              </a:rPr>
              <a:t>1. </a:t>
            </a:r>
            <a:r>
              <a:rPr lang="it-IT" sz="2800" dirty="0" err="1">
                <a:solidFill>
                  <a:srgbClr val="FF0000"/>
                </a:solidFill>
                <a:latin typeface="Verdana" panose="020B0604030504040204" pitchFamily="34" charset="0"/>
                <a:ea typeface="Verdana" panose="020B0604030504040204" pitchFamily="34" charset="0"/>
              </a:rPr>
              <a:t>Results</a:t>
            </a:r>
            <a:endParaRPr lang="it-IT" sz="2800" dirty="0">
              <a:solidFill>
                <a:srgbClr val="FF0000"/>
              </a:solidFill>
              <a:latin typeface="Verdana" panose="020B0604030504040204" pitchFamily="34" charset="0"/>
              <a:ea typeface="Verdana" panose="020B0604030504040204" pitchFamily="34" charset="0"/>
            </a:endParaRPr>
          </a:p>
        </p:txBody>
      </p:sp>
      <p:sp>
        <p:nvSpPr>
          <p:cNvPr id="16" name="Freccia a destra 15">
            <a:extLst>
              <a:ext uri="{FF2B5EF4-FFF2-40B4-BE49-F238E27FC236}">
                <a16:creationId xmlns:a16="http://schemas.microsoft.com/office/drawing/2014/main" id="{B0CC025F-3CF3-478B-8A08-277B83195342}"/>
              </a:ext>
            </a:extLst>
          </p:cNvPr>
          <p:cNvSpPr/>
          <p:nvPr/>
        </p:nvSpPr>
        <p:spPr>
          <a:xfrm>
            <a:off x="4390397" y="2644814"/>
            <a:ext cx="777729" cy="289438"/>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45447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1BBC4B2-F546-45C1-8092-1D010949643E}"/>
              </a:ext>
            </a:extLst>
          </p:cNvPr>
          <p:cNvPicPr>
            <a:picLocks noChangeAspect="1"/>
          </p:cNvPicPr>
          <p:nvPr/>
        </p:nvPicPr>
        <p:blipFill>
          <a:blip r:embed="rId2"/>
          <a:stretch>
            <a:fillRect/>
          </a:stretch>
        </p:blipFill>
        <p:spPr>
          <a:xfrm>
            <a:off x="3567556" y="899049"/>
            <a:ext cx="8237349" cy="2938163"/>
          </a:xfrm>
          <a:prstGeom prst="rect">
            <a:avLst/>
          </a:prstGeom>
        </p:spPr>
      </p:pic>
      <p:sp>
        <p:nvSpPr>
          <p:cNvPr id="7" name="CasellaDiTesto 6">
            <a:extLst>
              <a:ext uri="{FF2B5EF4-FFF2-40B4-BE49-F238E27FC236}">
                <a16:creationId xmlns:a16="http://schemas.microsoft.com/office/drawing/2014/main" id="{675C0E8C-CC1C-4C9D-B7E7-0F90DD906EFE}"/>
              </a:ext>
            </a:extLst>
          </p:cNvPr>
          <p:cNvSpPr txBox="1"/>
          <p:nvPr/>
        </p:nvSpPr>
        <p:spPr>
          <a:xfrm>
            <a:off x="131927" y="2536234"/>
            <a:ext cx="3350990" cy="1815882"/>
          </a:xfrm>
          <a:prstGeom prst="rect">
            <a:avLst/>
          </a:prstGeom>
          <a:noFill/>
        </p:spPr>
        <p:txBody>
          <a:bodyPr wrap="square">
            <a:spAutoFit/>
          </a:bodyPr>
          <a:lstStyle/>
          <a:p>
            <a:r>
              <a:rPr lang="en-US" sz="1400" dirty="0">
                <a:latin typeface="Verdana" panose="020B0604030504040204" pitchFamily="34" charset="0"/>
                <a:ea typeface="Verdana" panose="020B0604030504040204" pitchFamily="34" charset="0"/>
              </a:rPr>
              <a:t>Protective effects against </a:t>
            </a:r>
            <a:r>
              <a:rPr lang="en-US" sz="1400" b="1" dirty="0">
                <a:latin typeface="Verdana" panose="020B0604030504040204" pitchFamily="34" charset="0"/>
                <a:ea typeface="Verdana" panose="020B0604030504040204" pitchFamily="34" charset="0"/>
              </a:rPr>
              <a:t>ZO-1 and </a:t>
            </a:r>
            <a:r>
              <a:rPr lang="en-US" sz="1400" b="1" dirty="0" err="1">
                <a:latin typeface="Verdana" panose="020B0604030504040204" pitchFamily="34" charset="0"/>
                <a:ea typeface="Verdana" panose="020B0604030504040204" pitchFamily="34" charset="0"/>
              </a:rPr>
              <a:t>occludin</a:t>
            </a:r>
            <a:r>
              <a:rPr lang="en-US" sz="1400" b="1" dirty="0">
                <a:latin typeface="Verdana" panose="020B0604030504040204" pitchFamily="34" charset="0"/>
                <a:ea typeface="Verdana" panose="020B0604030504040204" pitchFamily="34" charset="0"/>
              </a:rPr>
              <a:t> impairment </a:t>
            </a:r>
            <a:r>
              <a:rPr lang="en-US" sz="1400" dirty="0">
                <a:latin typeface="Verdana" panose="020B0604030504040204" pitchFamily="34" charset="0"/>
                <a:ea typeface="Verdana" panose="020B0604030504040204" pitchFamily="34" charset="0"/>
              </a:rPr>
              <a:t>measured by western blotting (WB) (A) and immunofluorescence (B) Significant differences vs control is reported when p &lt;0.05 (*). Representative WB image of the experiments is shown. </a:t>
            </a:r>
            <a:endParaRPr lang="it-IT" sz="1400" dirty="0">
              <a:latin typeface="Verdana" panose="020B0604030504040204" pitchFamily="34" charset="0"/>
              <a:ea typeface="Verdana" panose="020B0604030504040204" pitchFamily="34" charset="0"/>
            </a:endParaRPr>
          </a:p>
        </p:txBody>
      </p:sp>
      <p:sp>
        <p:nvSpPr>
          <p:cNvPr id="8" name="CasellaDiTesto 7">
            <a:extLst>
              <a:ext uri="{FF2B5EF4-FFF2-40B4-BE49-F238E27FC236}">
                <a16:creationId xmlns:a16="http://schemas.microsoft.com/office/drawing/2014/main" id="{C8198732-8001-4877-923C-7B3B5608E426}"/>
              </a:ext>
            </a:extLst>
          </p:cNvPr>
          <p:cNvSpPr txBox="1"/>
          <p:nvPr/>
        </p:nvSpPr>
        <p:spPr>
          <a:xfrm>
            <a:off x="95809" y="105902"/>
            <a:ext cx="1964833" cy="523220"/>
          </a:xfrm>
          <a:prstGeom prst="rect">
            <a:avLst/>
          </a:prstGeom>
          <a:noFill/>
        </p:spPr>
        <p:txBody>
          <a:bodyPr wrap="none" rtlCol="0">
            <a:spAutoFit/>
          </a:bodyPr>
          <a:lstStyle/>
          <a:p>
            <a:r>
              <a:rPr lang="it-IT" sz="2800" dirty="0">
                <a:solidFill>
                  <a:srgbClr val="FF0000"/>
                </a:solidFill>
                <a:latin typeface="Verdana" panose="020B0604030504040204" pitchFamily="34" charset="0"/>
                <a:ea typeface="Verdana" panose="020B0604030504040204" pitchFamily="34" charset="0"/>
              </a:rPr>
              <a:t>1. </a:t>
            </a:r>
            <a:r>
              <a:rPr lang="it-IT" sz="2800" dirty="0" err="1">
                <a:solidFill>
                  <a:srgbClr val="FF0000"/>
                </a:solidFill>
                <a:latin typeface="Verdana" panose="020B0604030504040204" pitchFamily="34" charset="0"/>
                <a:ea typeface="Verdana" panose="020B0604030504040204" pitchFamily="34" charset="0"/>
              </a:rPr>
              <a:t>Results</a:t>
            </a:r>
            <a:endParaRPr lang="it-IT" sz="2800" dirty="0">
              <a:solidFill>
                <a:srgbClr val="FF0000"/>
              </a:solidFill>
              <a:latin typeface="Verdana" panose="020B0604030504040204" pitchFamily="34" charset="0"/>
              <a:ea typeface="Verdana" panose="020B0604030504040204" pitchFamily="34" charset="0"/>
            </a:endParaRPr>
          </a:p>
        </p:txBody>
      </p:sp>
      <p:pic>
        <p:nvPicPr>
          <p:cNvPr id="9" name="Immagine 8">
            <a:extLst>
              <a:ext uri="{FF2B5EF4-FFF2-40B4-BE49-F238E27FC236}">
                <a16:creationId xmlns:a16="http://schemas.microsoft.com/office/drawing/2014/main" id="{6791AE06-CA9A-4061-A772-B077C34D53BF}"/>
              </a:ext>
            </a:extLst>
          </p:cNvPr>
          <p:cNvPicPr>
            <a:picLocks noChangeAspect="1"/>
          </p:cNvPicPr>
          <p:nvPr/>
        </p:nvPicPr>
        <p:blipFill>
          <a:blip r:embed="rId3"/>
          <a:stretch>
            <a:fillRect/>
          </a:stretch>
        </p:blipFill>
        <p:spPr>
          <a:xfrm>
            <a:off x="9704616" y="0"/>
            <a:ext cx="2487384" cy="1012024"/>
          </a:xfrm>
          <a:prstGeom prst="rect">
            <a:avLst/>
          </a:prstGeom>
        </p:spPr>
      </p:pic>
      <p:pic>
        <p:nvPicPr>
          <p:cNvPr id="6" name="Immagine 5">
            <a:extLst>
              <a:ext uri="{FF2B5EF4-FFF2-40B4-BE49-F238E27FC236}">
                <a16:creationId xmlns:a16="http://schemas.microsoft.com/office/drawing/2014/main" id="{9B068646-ADEE-41B9-A5F6-8682B0E928CB}"/>
              </a:ext>
            </a:extLst>
          </p:cNvPr>
          <p:cNvPicPr>
            <a:picLocks noChangeAspect="1"/>
          </p:cNvPicPr>
          <p:nvPr/>
        </p:nvPicPr>
        <p:blipFill>
          <a:blip r:embed="rId4"/>
          <a:stretch>
            <a:fillRect/>
          </a:stretch>
        </p:blipFill>
        <p:spPr>
          <a:xfrm>
            <a:off x="3480319" y="3837212"/>
            <a:ext cx="8579754" cy="3020788"/>
          </a:xfrm>
          <a:prstGeom prst="rect">
            <a:avLst/>
          </a:prstGeom>
        </p:spPr>
      </p:pic>
    </p:spTree>
    <p:extLst>
      <p:ext uri="{BB962C8B-B14F-4D97-AF65-F5344CB8AC3E}">
        <p14:creationId xmlns:p14="http://schemas.microsoft.com/office/powerpoint/2010/main" val="1602936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A7F83A0-A1D9-4B1D-BB93-FB15ABFF39B2}"/>
              </a:ext>
            </a:extLst>
          </p:cNvPr>
          <p:cNvPicPr>
            <a:picLocks noChangeAspect="1"/>
          </p:cNvPicPr>
          <p:nvPr/>
        </p:nvPicPr>
        <p:blipFill>
          <a:blip r:embed="rId2"/>
          <a:stretch>
            <a:fillRect/>
          </a:stretch>
        </p:blipFill>
        <p:spPr>
          <a:xfrm>
            <a:off x="5139382" y="868669"/>
            <a:ext cx="5145209" cy="5498088"/>
          </a:xfrm>
          <a:prstGeom prst="rect">
            <a:avLst/>
          </a:prstGeom>
        </p:spPr>
      </p:pic>
      <p:sp>
        <p:nvSpPr>
          <p:cNvPr id="7" name="CasellaDiTesto 6">
            <a:extLst>
              <a:ext uri="{FF2B5EF4-FFF2-40B4-BE49-F238E27FC236}">
                <a16:creationId xmlns:a16="http://schemas.microsoft.com/office/drawing/2014/main" id="{A4BF3D6D-3B98-417E-8C93-21EEB4333987}"/>
              </a:ext>
            </a:extLst>
          </p:cNvPr>
          <p:cNvSpPr txBox="1"/>
          <p:nvPr/>
        </p:nvSpPr>
        <p:spPr>
          <a:xfrm>
            <a:off x="303045" y="2626305"/>
            <a:ext cx="4836337" cy="2246769"/>
          </a:xfrm>
          <a:prstGeom prst="rect">
            <a:avLst/>
          </a:prstGeom>
          <a:noFill/>
        </p:spPr>
        <p:txBody>
          <a:bodyPr wrap="square">
            <a:spAutoFit/>
          </a:bodyPr>
          <a:lstStyle/>
          <a:p>
            <a:r>
              <a:rPr lang="it-IT" sz="1400" dirty="0" err="1">
                <a:latin typeface="Verdana" panose="020B0604030504040204" pitchFamily="34" charset="0"/>
                <a:ea typeface="Verdana" panose="020B0604030504040204" pitchFamily="34" charset="0"/>
              </a:rPr>
              <a:t>Modulation</a:t>
            </a:r>
            <a:r>
              <a:rPr lang="it-IT" sz="1400" dirty="0">
                <a:latin typeface="Verdana" panose="020B0604030504040204" pitchFamily="34" charset="0"/>
                <a:ea typeface="Verdana" panose="020B0604030504040204" pitchFamily="34" charset="0"/>
              </a:rPr>
              <a:t> of </a:t>
            </a:r>
            <a:r>
              <a:rPr lang="it-IT" sz="1400" dirty="0" err="1">
                <a:latin typeface="Verdana" panose="020B0604030504040204" pitchFamily="34" charset="0"/>
                <a:ea typeface="Verdana" panose="020B0604030504040204" pitchFamily="34" charset="0"/>
              </a:rPr>
              <a:t>MAPKs</a:t>
            </a:r>
            <a:r>
              <a:rPr lang="it-IT" sz="1400" dirty="0">
                <a:latin typeface="Verdana" panose="020B0604030504040204" pitchFamily="34" charset="0"/>
                <a:ea typeface="Verdana" panose="020B0604030504040204" pitchFamily="34" charset="0"/>
              </a:rPr>
              <a:t> </a:t>
            </a:r>
            <a:r>
              <a:rPr lang="it-IT" sz="1400" b="1" dirty="0">
                <a:latin typeface="Verdana" panose="020B0604030504040204" pitchFamily="34" charset="0"/>
                <a:ea typeface="Verdana" panose="020B0604030504040204" pitchFamily="34" charset="0"/>
              </a:rPr>
              <a:t>ERK1/2</a:t>
            </a:r>
            <a:r>
              <a:rPr lang="it-IT" sz="1400" dirty="0">
                <a:latin typeface="Verdana" panose="020B0604030504040204" pitchFamily="34" charset="0"/>
                <a:ea typeface="Verdana" panose="020B0604030504040204" pitchFamily="34" charset="0"/>
              </a:rPr>
              <a:t> and </a:t>
            </a:r>
            <a:r>
              <a:rPr lang="it-IT" sz="1400" b="1" dirty="0">
                <a:latin typeface="Verdana" panose="020B0604030504040204" pitchFamily="34" charset="0"/>
                <a:ea typeface="Verdana" panose="020B0604030504040204" pitchFamily="34" charset="0"/>
              </a:rPr>
              <a:t>p38. </a:t>
            </a:r>
            <a:r>
              <a:rPr lang="it-IT" sz="1400" dirty="0" err="1">
                <a:latin typeface="Verdana" panose="020B0604030504040204" pitchFamily="34" charset="0"/>
                <a:ea typeface="Verdana" panose="020B0604030504040204" pitchFamily="34" charset="0"/>
              </a:rPr>
              <a:t>Significant</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differences</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were</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expressed</a:t>
            </a:r>
            <a:r>
              <a:rPr lang="it-IT" sz="1400" dirty="0">
                <a:latin typeface="Verdana" panose="020B0604030504040204" pitchFamily="34" charset="0"/>
                <a:ea typeface="Verdana" panose="020B0604030504040204" pitchFamily="34" charset="0"/>
              </a:rPr>
              <a:t> with </a:t>
            </a:r>
            <a:r>
              <a:rPr lang="it-IT" sz="1400" dirty="0" err="1">
                <a:latin typeface="Verdana" panose="020B0604030504040204" pitchFamily="34" charset="0"/>
                <a:ea typeface="Verdana" panose="020B0604030504040204" pitchFamily="34" charset="0"/>
              </a:rPr>
              <a:t>different</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letters</a:t>
            </a:r>
            <a:r>
              <a:rPr lang="it-IT" sz="1400" dirty="0">
                <a:latin typeface="Verdana" panose="020B0604030504040204" pitchFamily="34" charset="0"/>
                <a:ea typeface="Verdana" panose="020B0604030504040204" pitchFamily="34" charset="0"/>
              </a:rPr>
              <a:t> (p &lt;0.05) ERK 1/2: *** =</a:t>
            </a:r>
            <a:r>
              <a:rPr lang="it-IT" sz="1400" dirty="0" err="1">
                <a:latin typeface="Verdana" panose="020B0604030504040204" pitchFamily="34" charset="0"/>
                <a:ea typeface="Verdana" panose="020B0604030504040204" pitchFamily="34" charset="0"/>
              </a:rPr>
              <a:t>significant</a:t>
            </a:r>
            <a:r>
              <a:rPr lang="it-IT" sz="1400" dirty="0">
                <a:latin typeface="Verdana" panose="020B0604030504040204" pitchFamily="34" charset="0"/>
                <a:ea typeface="Verdana" panose="020B0604030504040204" pitchFamily="34" charset="0"/>
              </a:rPr>
              <a:t> (p &lt;0.001) vs control and </a:t>
            </a:r>
            <a:r>
              <a:rPr lang="it-IT" sz="1400" dirty="0" err="1">
                <a:latin typeface="Verdana" panose="020B0604030504040204" pitchFamily="34" charset="0"/>
                <a:ea typeface="Verdana" panose="020B0604030504040204" pitchFamily="34" charset="0"/>
              </a:rPr>
              <a:t>compounds</a:t>
            </a:r>
            <a:r>
              <a:rPr lang="it-IT" sz="1400" dirty="0">
                <a:latin typeface="Verdana" panose="020B0604030504040204" pitchFamily="34" charset="0"/>
                <a:ea typeface="Verdana" panose="020B0604030504040204" pitchFamily="34" charset="0"/>
              </a:rPr>
              <a:t>; # =</a:t>
            </a:r>
            <a:r>
              <a:rPr lang="it-IT" sz="1400" dirty="0" err="1">
                <a:latin typeface="Verdana" panose="020B0604030504040204" pitchFamily="34" charset="0"/>
                <a:ea typeface="Verdana" panose="020B0604030504040204" pitchFamily="34" charset="0"/>
              </a:rPr>
              <a:t>significant</a:t>
            </a:r>
            <a:r>
              <a:rPr lang="it-IT" sz="1400" dirty="0">
                <a:latin typeface="Verdana" panose="020B0604030504040204" pitchFamily="34" charset="0"/>
                <a:ea typeface="Verdana" panose="020B0604030504040204" pitchFamily="34" charset="0"/>
              </a:rPr>
              <a:t> (p &lt;0.05) vs LPS, control, PT and PT </a:t>
            </a:r>
            <a:r>
              <a:rPr lang="it-IT" sz="1400" dirty="0" err="1">
                <a:latin typeface="Verdana" panose="020B0604030504040204" pitchFamily="34" charset="0"/>
                <a:ea typeface="Verdana" panose="020B0604030504040204" pitchFamily="34" charset="0"/>
              </a:rPr>
              <a:t>sulf</a:t>
            </a:r>
            <a:r>
              <a:rPr lang="it-IT" sz="1400" dirty="0">
                <a:latin typeface="Verdana" panose="020B0604030504040204" pitchFamily="34" charset="0"/>
                <a:ea typeface="Verdana" panose="020B0604030504040204" pitchFamily="34" charset="0"/>
              </a:rPr>
              <a:t>; a =</a:t>
            </a:r>
            <a:r>
              <a:rPr lang="it-IT" sz="1400" dirty="0" err="1">
                <a:latin typeface="Verdana" panose="020B0604030504040204" pitchFamily="34" charset="0"/>
                <a:ea typeface="Verdana" panose="020B0604030504040204" pitchFamily="34" charset="0"/>
              </a:rPr>
              <a:t>significant</a:t>
            </a:r>
            <a:r>
              <a:rPr lang="it-IT" sz="1400" dirty="0">
                <a:latin typeface="Verdana" panose="020B0604030504040204" pitchFamily="34" charset="0"/>
                <a:ea typeface="Verdana" panose="020B0604030504040204" pitchFamily="34" charset="0"/>
              </a:rPr>
              <a:t> (p &lt;0.05) vs LPS and control; p38: *** =</a:t>
            </a:r>
            <a:r>
              <a:rPr lang="it-IT" sz="1400" dirty="0" err="1">
                <a:latin typeface="Verdana" panose="020B0604030504040204" pitchFamily="34" charset="0"/>
                <a:ea typeface="Verdana" panose="020B0604030504040204" pitchFamily="34" charset="0"/>
              </a:rPr>
              <a:t>significant</a:t>
            </a:r>
            <a:r>
              <a:rPr lang="it-IT" sz="1400" dirty="0">
                <a:latin typeface="Verdana" panose="020B0604030504040204" pitchFamily="34" charset="0"/>
                <a:ea typeface="Verdana" panose="020B0604030504040204" pitchFamily="34" charset="0"/>
              </a:rPr>
              <a:t> (p &lt;0.001) vs control and </a:t>
            </a:r>
            <a:r>
              <a:rPr lang="it-IT" sz="1400" dirty="0" err="1">
                <a:latin typeface="Verdana" panose="020B0604030504040204" pitchFamily="34" charset="0"/>
                <a:ea typeface="Verdana" panose="020B0604030504040204" pitchFamily="34" charset="0"/>
              </a:rPr>
              <a:t>compounds</a:t>
            </a:r>
            <a:r>
              <a:rPr lang="it-IT" sz="1400" dirty="0">
                <a:latin typeface="Verdana" panose="020B0604030504040204" pitchFamily="34" charset="0"/>
                <a:ea typeface="Verdana" panose="020B0604030504040204" pitchFamily="34" charset="0"/>
              </a:rPr>
              <a:t>; # =</a:t>
            </a:r>
            <a:r>
              <a:rPr lang="it-IT" sz="1400" dirty="0" err="1">
                <a:latin typeface="Verdana" panose="020B0604030504040204" pitchFamily="34" charset="0"/>
                <a:ea typeface="Verdana" panose="020B0604030504040204" pitchFamily="34" charset="0"/>
              </a:rPr>
              <a:t>significant</a:t>
            </a:r>
            <a:r>
              <a:rPr lang="it-IT" sz="1400" dirty="0">
                <a:latin typeface="Verdana" panose="020B0604030504040204" pitchFamily="34" charset="0"/>
                <a:ea typeface="Verdana" panose="020B0604030504040204" pitchFamily="34" charset="0"/>
              </a:rPr>
              <a:t> (p &lt;0.05) vs LPS, control, PI </a:t>
            </a:r>
            <a:r>
              <a:rPr lang="it-IT" sz="1400" dirty="0" err="1">
                <a:latin typeface="Verdana" panose="020B0604030504040204" pitchFamily="34" charset="0"/>
                <a:ea typeface="Verdana" panose="020B0604030504040204" pitchFamily="34" charset="0"/>
              </a:rPr>
              <a:t>glu</a:t>
            </a:r>
            <a:r>
              <a:rPr lang="it-IT" sz="1400" dirty="0">
                <a:latin typeface="Verdana" panose="020B0604030504040204" pitchFamily="34" charset="0"/>
                <a:ea typeface="Verdana" panose="020B0604030504040204" pitchFamily="34" charset="0"/>
              </a:rPr>
              <a:t>, PI </a:t>
            </a:r>
            <a:r>
              <a:rPr lang="it-IT" sz="1400" dirty="0" err="1">
                <a:latin typeface="Verdana" panose="020B0604030504040204" pitchFamily="34" charset="0"/>
                <a:ea typeface="Verdana" panose="020B0604030504040204" pitchFamily="34" charset="0"/>
              </a:rPr>
              <a:t>sulf</a:t>
            </a:r>
            <a:r>
              <a:rPr lang="it-IT" sz="1400" dirty="0">
                <a:latin typeface="Verdana" panose="020B0604030504040204" pitchFamily="34" charset="0"/>
                <a:ea typeface="Verdana" panose="020B0604030504040204" pitchFamily="34" charset="0"/>
              </a:rPr>
              <a:t> and PT </a:t>
            </a:r>
            <a:r>
              <a:rPr lang="it-IT" sz="1400" dirty="0" err="1">
                <a:latin typeface="Verdana" panose="020B0604030504040204" pitchFamily="34" charset="0"/>
                <a:ea typeface="Verdana" panose="020B0604030504040204" pitchFamily="34" charset="0"/>
              </a:rPr>
              <a:t>sulf</a:t>
            </a:r>
            <a:r>
              <a:rPr lang="it-IT" sz="1400" dirty="0">
                <a:latin typeface="Verdana" panose="020B0604030504040204" pitchFamily="34" charset="0"/>
                <a:ea typeface="Verdana" panose="020B0604030504040204" pitchFamily="34" charset="0"/>
              </a:rPr>
              <a:t>; a =</a:t>
            </a:r>
            <a:r>
              <a:rPr lang="it-IT" sz="1400" dirty="0" err="1">
                <a:latin typeface="Verdana" panose="020B0604030504040204" pitchFamily="34" charset="0"/>
                <a:ea typeface="Verdana" panose="020B0604030504040204" pitchFamily="34" charset="0"/>
              </a:rPr>
              <a:t>significant</a:t>
            </a:r>
            <a:r>
              <a:rPr lang="it-IT" sz="1400" dirty="0">
                <a:latin typeface="Verdana" panose="020B0604030504040204" pitchFamily="34" charset="0"/>
                <a:ea typeface="Verdana" panose="020B0604030504040204" pitchFamily="34" charset="0"/>
              </a:rPr>
              <a:t> (p &lt;0.05) vs LPS, control and PI </a:t>
            </a:r>
            <a:r>
              <a:rPr lang="it-IT" sz="1400" dirty="0" err="1">
                <a:latin typeface="Verdana" panose="020B0604030504040204" pitchFamily="34" charset="0"/>
                <a:ea typeface="Verdana" panose="020B0604030504040204" pitchFamily="34" charset="0"/>
              </a:rPr>
              <a:t>glu</a:t>
            </a:r>
            <a:r>
              <a:rPr lang="it-IT" sz="1400" dirty="0">
                <a:latin typeface="Verdana" panose="020B0604030504040204" pitchFamily="34" charset="0"/>
                <a:ea typeface="Verdana" panose="020B0604030504040204" pitchFamily="34" charset="0"/>
              </a:rPr>
              <a:t>. </a:t>
            </a:r>
          </a:p>
        </p:txBody>
      </p:sp>
      <p:sp>
        <p:nvSpPr>
          <p:cNvPr id="8" name="CasellaDiTesto 7">
            <a:extLst>
              <a:ext uri="{FF2B5EF4-FFF2-40B4-BE49-F238E27FC236}">
                <a16:creationId xmlns:a16="http://schemas.microsoft.com/office/drawing/2014/main" id="{23FD787F-40F5-4495-BF8C-F5E13E0F7F54}"/>
              </a:ext>
            </a:extLst>
          </p:cNvPr>
          <p:cNvSpPr txBox="1"/>
          <p:nvPr/>
        </p:nvSpPr>
        <p:spPr>
          <a:xfrm>
            <a:off x="303045" y="221942"/>
            <a:ext cx="1964833" cy="523220"/>
          </a:xfrm>
          <a:prstGeom prst="rect">
            <a:avLst/>
          </a:prstGeom>
          <a:noFill/>
        </p:spPr>
        <p:txBody>
          <a:bodyPr wrap="none" rtlCol="0">
            <a:spAutoFit/>
          </a:bodyPr>
          <a:lstStyle/>
          <a:p>
            <a:r>
              <a:rPr lang="it-IT" sz="2800" dirty="0">
                <a:solidFill>
                  <a:srgbClr val="FF0000"/>
                </a:solidFill>
                <a:latin typeface="Verdana" panose="020B0604030504040204" pitchFamily="34" charset="0"/>
                <a:ea typeface="Verdana" panose="020B0604030504040204" pitchFamily="34" charset="0"/>
              </a:rPr>
              <a:t>1. </a:t>
            </a:r>
            <a:r>
              <a:rPr lang="it-IT" sz="2800" dirty="0" err="1">
                <a:solidFill>
                  <a:srgbClr val="FF0000"/>
                </a:solidFill>
                <a:latin typeface="Verdana" panose="020B0604030504040204" pitchFamily="34" charset="0"/>
                <a:ea typeface="Verdana" panose="020B0604030504040204" pitchFamily="34" charset="0"/>
              </a:rPr>
              <a:t>Results</a:t>
            </a:r>
            <a:endParaRPr lang="it-IT" sz="2800" dirty="0">
              <a:solidFill>
                <a:srgbClr val="FF0000"/>
              </a:solidFill>
              <a:latin typeface="Verdana" panose="020B0604030504040204" pitchFamily="34" charset="0"/>
              <a:ea typeface="Verdana" panose="020B0604030504040204" pitchFamily="34" charset="0"/>
            </a:endParaRPr>
          </a:p>
        </p:txBody>
      </p:sp>
      <p:pic>
        <p:nvPicPr>
          <p:cNvPr id="9" name="Immagine 8">
            <a:extLst>
              <a:ext uri="{FF2B5EF4-FFF2-40B4-BE49-F238E27FC236}">
                <a16:creationId xmlns:a16="http://schemas.microsoft.com/office/drawing/2014/main" id="{10BBC795-1EC7-49AF-8037-8A14345C087B}"/>
              </a:ext>
            </a:extLst>
          </p:cNvPr>
          <p:cNvPicPr>
            <a:picLocks noChangeAspect="1"/>
          </p:cNvPicPr>
          <p:nvPr/>
        </p:nvPicPr>
        <p:blipFill>
          <a:blip r:embed="rId3"/>
          <a:stretch>
            <a:fillRect/>
          </a:stretch>
        </p:blipFill>
        <p:spPr>
          <a:xfrm>
            <a:off x="9704616" y="0"/>
            <a:ext cx="2487384" cy="1012024"/>
          </a:xfrm>
          <a:prstGeom prst="rect">
            <a:avLst/>
          </a:prstGeom>
        </p:spPr>
      </p:pic>
    </p:spTree>
    <p:extLst>
      <p:ext uri="{BB962C8B-B14F-4D97-AF65-F5344CB8AC3E}">
        <p14:creationId xmlns:p14="http://schemas.microsoft.com/office/powerpoint/2010/main" val="1774505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B85DCC-BF94-481D-AC99-0773DA800695}"/>
              </a:ext>
            </a:extLst>
          </p:cNvPr>
          <p:cNvSpPr>
            <a:spLocks noGrp="1"/>
          </p:cNvSpPr>
          <p:nvPr>
            <p:ph type="title"/>
          </p:nvPr>
        </p:nvSpPr>
        <p:spPr>
          <a:xfrm>
            <a:off x="136865" y="-149780"/>
            <a:ext cx="2650724" cy="1325563"/>
          </a:xfrm>
        </p:spPr>
        <p:txBody>
          <a:bodyPr>
            <a:normAutofit/>
          </a:bodyPr>
          <a:lstStyle/>
          <a:p>
            <a:r>
              <a:rPr lang="it-IT" sz="2800" dirty="0">
                <a:solidFill>
                  <a:srgbClr val="00B050"/>
                </a:solidFill>
                <a:latin typeface="Verdana" panose="020B0604030504040204" pitchFamily="34" charset="0"/>
                <a:ea typeface="Verdana" panose="020B0604030504040204" pitchFamily="34" charset="0"/>
              </a:rPr>
              <a:t>2. </a:t>
            </a:r>
            <a:r>
              <a:rPr lang="it-IT" sz="2800" dirty="0" err="1">
                <a:solidFill>
                  <a:srgbClr val="00B050"/>
                </a:solidFill>
                <a:latin typeface="Verdana" panose="020B0604030504040204" pitchFamily="34" charset="0"/>
                <a:ea typeface="Verdana" panose="020B0604030504040204" pitchFamily="34" charset="0"/>
              </a:rPr>
              <a:t>Methods</a:t>
            </a:r>
            <a:endParaRPr lang="it-IT" sz="2800" dirty="0">
              <a:solidFill>
                <a:srgbClr val="00B050"/>
              </a:solidFill>
              <a:latin typeface="Verdana" panose="020B0604030504040204" pitchFamily="34" charset="0"/>
              <a:ea typeface="Verdana" panose="020B0604030504040204" pitchFamily="34" charset="0"/>
            </a:endParaRPr>
          </a:p>
        </p:txBody>
      </p:sp>
      <p:pic>
        <p:nvPicPr>
          <p:cNvPr id="4" name="Immagine 3">
            <a:extLst>
              <a:ext uri="{FF2B5EF4-FFF2-40B4-BE49-F238E27FC236}">
                <a16:creationId xmlns:a16="http://schemas.microsoft.com/office/drawing/2014/main" id="{2D0D8F3C-1FA7-436C-9565-A3E9C0F6DD1E}"/>
              </a:ext>
            </a:extLst>
          </p:cNvPr>
          <p:cNvPicPr>
            <a:picLocks noChangeAspect="1"/>
          </p:cNvPicPr>
          <p:nvPr/>
        </p:nvPicPr>
        <p:blipFill>
          <a:blip r:embed="rId2"/>
          <a:stretch>
            <a:fillRect/>
          </a:stretch>
        </p:blipFill>
        <p:spPr>
          <a:xfrm>
            <a:off x="9704616" y="0"/>
            <a:ext cx="2487384" cy="1012024"/>
          </a:xfrm>
          <a:prstGeom prst="rect">
            <a:avLst/>
          </a:prstGeom>
        </p:spPr>
      </p:pic>
      <p:sp>
        <p:nvSpPr>
          <p:cNvPr id="5" name="CasellaDiTesto 4">
            <a:extLst>
              <a:ext uri="{FF2B5EF4-FFF2-40B4-BE49-F238E27FC236}">
                <a16:creationId xmlns:a16="http://schemas.microsoft.com/office/drawing/2014/main" id="{91AA30C7-22F7-4AD9-BE73-E0A98D0EA128}"/>
              </a:ext>
            </a:extLst>
          </p:cNvPr>
          <p:cNvSpPr txBox="1"/>
          <p:nvPr/>
        </p:nvSpPr>
        <p:spPr>
          <a:xfrm>
            <a:off x="136865" y="1596983"/>
            <a:ext cx="5391142" cy="2862322"/>
          </a:xfrm>
          <a:prstGeom prst="rect">
            <a:avLst/>
          </a:prstGeom>
          <a:noFill/>
        </p:spPr>
        <p:txBody>
          <a:bodyPr wrap="square" rtlCol="0">
            <a:spAutoFit/>
          </a:bodyPr>
          <a:lstStyle/>
          <a:p>
            <a:pPr marL="342900" indent="-342900">
              <a:buAutoNum type="arabicParenR"/>
            </a:pPr>
            <a:r>
              <a:rPr lang="it-IT" sz="1800" dirty="0">
                <a:latin typeface="Verdana" panose="020B0604030504040204" pitchFamily="34" charset="0"/>
                <a:ea typeface="Verdana" panose="020B0604030504040204" pitchFamily="34" charset="0"/>
              </a:rPr>
              <a:t>Evaluation of </a:t>
            </a:r>
            <a:r>
              <a:rPr lang="it-IT" sz="1800" dirty="0" err="1">
                <a:latin typeface="Verdana" panose="020B0604030504040204" pitchFamily="34" charset="0"/>
                <a:ea typeface="Verdana" panose="020B0604030504040204" pitchFamily="34" charset="0"/>
              </a:rPr>
              <a:t>inducible</a:t>
            </a:r>
            <a:r>
              <a:rPr lang="it-IT" sz="1800" dirty="0">
                <a:latin typeface="Verdana" panose="020B0604030504040204" pitchFamily="34" charset="0"/>
                <a:ea typeface="Verdana" panose="020B0604030504040204" pitchFamily="34" charset="0"/>
              </a:rPr>
              <a:t> NOS </a:t>
            </a:r>
            <a:r>
              <a:rPr lang="it-IT" sz="1800" dirty="0" err="1">
                <a:latin typeface="Verdana" panose="020B0604030504040204" pitchFamily="34" charset="0"/>
                <a:ea typeface="Verdana" panose="020B0604030504040204" pitchFamily="34" charset="0"/>
              </a:rPr>
              <a:t>expression</a:t>
            </a:r>
            <a:r>
              <a:rPr lang="it-IT" sz="1800" dirty="0">
                <a:latin typeface="Verdana" panose="020B0604030504040204" pitchFamily="34" charset="0"/>
                <a:ea typeface="Verdana" panose="020B0604030504040204" pitchFamily="34" charset="0"/>
              </a:rPr>
              <a:t> and </a:t>
            </a:r>
            <a:r>
              <a:rPr lang="it-IT" sz="1800" dirty="0" err="1">
                <a:latin typeface="Verdana" panose="020B0604030504040204" pitchFamily="34" charset="0"/>
                <a:ea typeface="Verdana" panose="020B0604030504040204" pitchFamily="34" charset="0"/>
              </a:rPr>
              <a:t>nitric</a:t>
            </a:r>
            <a:r>
              <a:rPr lang="it-IT" sz="1800" dirty="0">
                <a:latin typeface="Verdana" panose="020B0604030504040204" pitchFamily="34" charset="0"/>
                <a:ea typeface="Verdana" panose="020B0604030504040204" pitchFamily="34" charset="0"/>
              </a:rPr>
              <a:t> </a:t>
            </a:r>
            <a:r>
              <a:rPr lang="it-IT" sz="1800" dirty="0" err="1">
                <a:latin typeface="Verdana" panose="020B0604030504040204" pitchFamily="34" charset="0"/>
                <a:ea typeface="Verdana" panose="020B0604030504040204" pitchFamily="34" charset="0"/>
              </a:rPr>
              <a:t>oxide</a:t>
            </a:r>
            <a:r>
              <a:rPr lang="it-IT" sz="1800" dirty="0">
                <a:latin typeface="Verdana" panose="020B0604030504040204" pitchFamily="34" charset="0"/>
                <a:ea typeface="Verdana" panose="020B0604030504040204" pitchFamily="34" charset="0"/>
              </a:rPr>
              <a:t> release (48 h) after LPS and </a:t>
            </a:r>
            <a:r>
              <a:rPr lang="it-IT" sz="1800" dirty="0" err="1">
                <a:latin typeface="Verdana" panose="020B0604030504040204" pitchFamily="34" charset="0"/>
                <a:ea typeface="Verdana" panose="020B0604030504040204" pitchFamily="34" charset="0"/>
              </a:rPr>
              <a:t>compounds</a:t>
            </a:r>
            <a:r>
              <a:rPr lang="it-IT" sz="1800" dirty="0">
                <a:latin typeface="Verdana" panose="020B0604030504040204" pitchFamily="34" charset="0"/>
                <a:ea typeface="Verdana" panose="020B0604030504040204" pitchFamily="34" charset="0"/>
              </a:rPr>
              <a:t> </a:t>
            </a:r>
            <a:r>
              <a:rPr lang="it-IT" sz="1800" dirty="0" err="1">
                <a:latin typeface="Verdana" panose="020B0604030504040204" pitchFamily="34" charset="0"/>
                <a:ea typeface="Verdana" panose="020B0604030504040204" pitchFamily="34" charset="0"/>
              </a:rPr>
              <a:t>coincubation</a:t>
            </a:r>
            <a:r>
              <a:rPr lang="it-IT" sz="1800" dirty="0">
                <a:latin typeface="Verdana" panose="020B0604030504040204" pitchFamily="34" charset="0"/>
                <a:ea typeface="Verdana" panose="020B0604030504040204" pitchFamily="34" charset="0"/>
              </a:rPr>
              <a:t> </a:t>
            </a:r>
            <a:r>
              <a:rPr lang="it-IT" sz="1800" dirty="0">
                <a:solidFill>
                  <a:schemeClr val="accent6"/>
                </a:solidFill>
                <a:latin typeface="Verdana" panose="020B0604030504040204" pitchFamily="34" charset="0"/>
                <a:ea typeface="Verdana" panose="020B0604030504040204" pitchFamily="34" charset="0"/>
              </a:rPr>
              <a:t>(HT, </a:t>
            </a:r>
            <a:r>
              <a:rPr lang="it-IT" sz="1800" dirty="0" err="1">
                <a:solidFill>
                  <a:schemeClr val="accent6"/>
                </a:solidFill>
                <a:latin typeface="Verdana" panose="020B0604030504040204" pitchFamily="34" charset="0"/>
                <a:ea typeface="Verdana" panose="020B0604030504040204" pitchFamily="34" charset="0"/>
              </a:rPr>
              <a:t>Tyr</a:t>
            </a:r>
            <a:r>
              <a:rPr lang="it-IT" sz="1800" dirty="0">
                <a:solidFill>
                  <a:schemeClr val="accent6"/>
                </a:solidFill>
                <a:latin typeface="Verdana" panose="020B0604030504040204" pitchFamily="34" charset="0"/>
                <a:ea typeface="Verdana" panose="020B0604030504040204" pitchFamily="34" charset="0"/>
              </a:rPr>
              <a:t> and </a:t>
            </a:r>
            <a:r>
              <a:rPr lang="it-IT" sz="1800" dirty="0" err="1">
                <a:solidFill>
                  <a:schemeClr val="accent6"/>
                </a:solidFill>
                <a:latin typeface="Verdana" panose="020B0604030504040204" pitchFamily="34" charset="0"/>
                <a:ea typeface="Verdana" panose="020B0604030504040204" pitchFamily="34" charset="0"/>
              </a:rPr>
              <a:t>their</a:t>
            </a:r>
            <a:r>
              <a:rPr lang="it-IT" sz="1800" dirty="0">
                <a:solidFill>
                  <a:schemeClr val="accent6"/>
                </a:solidFill>
                <a:latin typeface="Verdana" panose="020B0604030504040204" pitchFamily="34" charset="0"/>
                <a:ea typeface="Verdana" panose="020B0604030504040204" pitchFamily="34" charset="0"/>
              </a:rPr>
              <a:t> </a:t>
            </a:r>
            <a:r>
              <a:rPr lang="it-IT" sz="1800" dirty="0" err="1">
                <a:solidFill>
                  <a:schemeClr val="accent6"/>
                </a:solidFill>
                <a:latin typeface="Verdana" panose="020B0604030504040204" pitchFamily="34" charset="0"/>
                <a:ea typeface="Verdana" panose="020B0604030504040204" pitchFamily="34" charset="0"/>
              </a:rPr>
              <a:t>metabolites</a:t>
            </a:r>
            <a:r>
              <a:rPr lang="it-IT" sz="1800" dirty="0">
                <a:solidFill>
                  <a:schemeClr val="accent6"/>
                </a:solidFill>
                <a:latin typeface="Verdana" panose="020B0604030504040204" pitchFamily="34" charset="0"/>
                <a:ea typeface="Verdana" panose="020B0604030504040204" pitchFamily="34" charset="0"/>
              </a:rPr>
              <a:t>)</a:t>
            </a:r>
          </a:p>
          <a:p>
            <a:pPr marL="342900" indent="-342900">
              <a:buAutoNum type="arabicParenR"/>
            </a:pPr>
            <a:endParaRPr lang="it-IT" sz="1800" dirty="0">
              <a:solidFill>
                <a:schemeClr val="accent6"/>
              </a:solidFill>
              <a:latin typeface="Verdana" panose="020B0604030504040204" pitchFamily="34" charset="0"/>
              <a:ea typeface="Verdana" panose="020B0604030504040204" pitchFamily="34" charset="0"/>
            </a:endParaRPr>
          </a:p>
          <a:p>
            <a:pPr marL="342900" indent="-342900">
              <a:buAutoNum type="arabicParenR"/>
            </a:pPr>
            <a:r>
              <a:rPr lang="it-IT" sz="1800" dirty="0" err="1">
                <a:latin typeface="Verdana" panose="020B0604030504040204" pitchFamily="34" charset="0"/>
                <a:ea typeface="Verdana" panose="020B0604030504040204" pitchFamily="34" charset="0"/>
              </a:rPr>
              <a:t>Assessment</a:t>
            </a:r>
            <a:r>
              <a:rPr lang="it-IT" sz="1800" dirty="0">
                <a:latin typeface="Verdana" panose="020B0604030504040204" pitchFamily="34" charset="0"/>
                <a:ea typeface="Verdana" panose="020B0604030504040204" pitchFamily="34" charset="0"/>
              </a:rPr>
              <a:t> of </a:t>
            </a:r>
            <a:r>
              <a:rPr lang="it-IT" sz="1800" dirty="0" err="1">
                <a:latin typeface="Verdana" panose="020B0604030504040204" pitchFamily="34" charset="0"/>
                <a:ea typeface="Verdana" panose="020B0604030504040204" pitchFamily="34" charset="0"/>
              </a:rPr>
              <a:t>IĸB</a:t>
            </a:r>
            <a:r>
              <a:rPr lang="el-GR" sz="1800" dirty="0">
                <a:latin typeface="Verdana" panose="020B0604030504040204" pitchFamily="34" charset="0"/>
                <a:ea typeface="Verdana" panose="020B0604030504040204" pitchFamily="34" charset="0"/>
              </a:rPr>
              <a:t>α</a:t>
            </a:r>
            <a:r>
              <a:rPr lang="it-IT" sz="1800" dirty="0">
                <a:latin typeface="Verdana" panose="020B0604030504040204" pitchFamily="34" charset="0"/>
                <a:ea typeface="Verdana" panose="020B0604030504040204" pitchFamily="34" charset="0"/>
              </a:rPr>
              <a:t> </a:t>
            </a:r>
            <a:r>
              <a:rPr lang="it-IT" sz="1800" dirty="0" err="1">
                <a:latin typeface="Verdana" panose="020B0604030504040204" pitchFamily="34" charset="0"/>
                <a:ea typeface="Verdana" panose="020B0604030504040204" pitchFamily="34" charset="0"/>
              </a:rPr>
              <a:t>degradation</a:t>
            </a:r>
            <a:r>
              <a:rPr lang="it-IT" sz="1800" dirty="0">
                <a:latin typeface="Verdana" panose="020B0604030504040204" pitchFamily="34" charset="0"/>
                <a:ea typeface="Verdana" panose="020B0604030504040204" pitchFamily="34" charset="0"/>
              </a:rPr>
              <a:t> </a:t>
            </a:r>
            <a:r>
              <a:rPr lang="it-IT" sz="1800" dirty="0" err="1">
                <a:latin typeface="Verdana" panose="020B0604030504040204" pitchFamily="34" charset="0"/>
                <a:ea typeface="Verdana" panose="020B0604030504040204" pitchFamily="34" charset="0"/>
              </a:rPr>
              <a:t>related</a:t>
            </a:r>
            <a:r>
              <a:rPr lang="it-IT" sz="1800" dirty="0">
                <a:latin typeface="Verdana" panose="020B0604030504040204" pitchFamily="34" charset="0"/>
                <a:ea typeface="Verdana" panose="020B0604030504040204" pitchFamily="34" charset="0"/>
              </a:rPr>
              <a:t> to </a:t>
            </a:r>
            <a:r>
              <a:rPr lang="it-IT" sz="1800" dirty="0" err="1">
                <a:latin typeface="Verdana" panose="020B0604030504040204" pitchFamily="34" charset="0"/>
                <a:ea typeface="Verdana" panose="020B0604030504040204" pitchFamily="34" charset="0"/>
              </a:rPr>
              <a:t>Akt</a:t>
            </a:r>
            <a:r>
              <a:rPr lang="it-IT" sz="1800" dirty="0">
                <a:latin typeface="Verdana" panose="020B0604030504040204" pitchFamily="34" charset="0"/>
                <a:ea typeface="Verdana" panose="020B0604030504040204" pitchFamily="34" charset="0"/>
              </a:rPr>
              <a:t> and MAPK </a:t>
            </a:r>
            <a:r>
              <a:rPr lang="it-IT" sz="1800" dirty="0" err="1">
                <a:latin typeface="Verdana" panose="020B0604030504040204" pitchFamily="34" charset="0"/>
                <a:ea typeface="Verdana" panose="020B0604030504040204" pitchFamily="34" charset="0"/>
              </a:rPr>
              <a:t>phosphorylation</a:t>
            </a:r>
            <a:r>
              <a:rPr lang="it-IT" sz="1800" dirty="0">
                <a:latin typeface="Verdana" panose="020B0604030504040204" pitchFamily="34" charset="0"/>
                <a:ea typeface="Verdana" panose="020B0604030504040204" pitchFamily="34" charset="0"/>
              </a:rPr>
              <a:t> after 2-48 h </a:t>
            </a:r>
            <a:r>
              <a:rPr lang="it-IT" sz="1800" dirty="0" err="1">
                <a:latin typeface="Verdana" panose="020B0604030504040204" pitchFamily="34" charset="0"/>
                <a:ea typeface="Verdana" panose="020B0604030504040204" pitchFamily="34" charset="0"/>
              </a:rPr>
              <a:t>incubation</a:t>
            </a:r>
            <a:r>
              <a:rPr lang="it-IT" sz="1800" dirty="0">
                <a:latin typeface="Verdana" panose="020B0604030504040204" pitchFamily="34" charset="0"/>
                <a:ea typeface="Verdana" panose="020B0604030504040204" pitchFamily="34" charset="0"/>
              </a:rPr>
              <a:t> with LPS and </a:t>
            </a:r>
            <a:r>
              <a:rPr lang="it-IT" sz="1800" dirty="0" err="1">
                <a:solidFill>
                  <a:schemeClr val="accent6"/>
                </a:solidFill>
                <a:latin typeface="Verdana" panose="020B0604030504040204" pitchFamily="34" charset="0"/>
                <a:ea typeface="Verdana" panose="020B0604030504040204" pitchFamily="34" charset="0"/>
              </a:rPr>
              <a:t>metabolites</a:t>
            </a:r>
            <a:r>
              <a:rPr lang="it-IT" sz="1800" dirty="0">
                <a:solidFill>
                  <a:schemeClr val="accent6"/>
                </a:solidFill>
                <a:latin typeface="Verdana" panose="020B0604030504040204" pitchFamily="34" charset="0"/>
                <a:ea typeface="Verdana" panose="020B0604030504040204" pitchFamily="34" charset="0"/>
              </a:rPr>
              <a:t> of HT and </a:t>
            </a:r>
            <a:r>
              <a:rPr lang="it-IT" sz="1800" dirty="0" err="1">
                <a:solidFill>
                  <a:schemeClr val="accent6"/>
                </a:solidFill>
                <a:latin typeface="Verdana" panose="020B0604030504040204" pitchFamily="34" charset="0"/>
                <a:ea typeface="Verdana" panose="020B0604030504040204" pitchFamily="34" charset="0"/>
              </a:rPr>
              <a:t>Tyr</a:t>
            </a:r>
            <a:endParaRPr lang="it-IT" sz="1800" dirty="0">
              <a:solidFill>
                <a:schemeClr val="accent6"/>
              </a:solidFill>
              <a:latin typeface="Verdana" panose="020B0604030504040204" pitchFamily="34" charset="0"/>
              <a:ea typeface="Verdana" panose="020B0604030504040204" pitchFamily="34" charset="0"/>
            </a:endParaRPr>
          </a:p>
          <a:p>
            <a:endParaRPr lang="it-IT" dirty="0">
              <a:latin typeface="Verdana" panose="020B0604030504040204" pitchFamily="34" charset="0"/>
              <a:ea typeface="Verdana" panose="020B0604030504040204" pitchFamily="34" charset="0"/>
            </a:endParaRPr>
          </a:p>
        </p:txBody>
      </p:sp>
      <p:pic>
        <p:nvPicPr>
          <p:cNvPr id="7" name="Immagine 6">
            <a:extLst>
              <a:ext uri="{FF2B5EF4-FFF2-40B4-BE49-F238E27FC236}">
                <a16:creationId xmlns:a16="http://schemas.microsoft.com/office/drawing/2014/main" id="{667097A4-81A1-4CD4-8ED0-B9F51EB191B3}"/>
              </a:ext>
            </a:extLst>
          </p:cNvPr>
          <p:cNvPicPr>
            <a:picLocks noChangeAspect="1"/>
          </p:cNvPicPr>
          <p:nvPr/>
        </p:nvPicPr>
        <p:blipFill>
          <a:blip r:embed="rId3"/>
          <a:stretch>
            <a:fillRect/>
          </a:stretch>
        </p:blipFill>
        <p:spPr>
          <a:xfrm>
            <a:off x="5528007" y="1249044"/>
            <a:ext cx="6804669" cy="5473867"/>
          </a:xfrm>
          <a:prstGeom prst="rect">
            <a:avLst/>
          </a:prstGeom>
        </p:spPr>
      </p:pic>
    </p:spTree>
    <p:extLst>
      <p:ext uri="{BB962C8B-B14F-4D97-AF65-F5344CB8AC3E}">
        <p14:creationId xmlns:p14="http://schemas.microsoft.com/office/powerpoint/2010/main" val="144487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B85DCC-BF94-481D-AC99-0773DA800695}"/>
              </a:ext>
            </a:extLst>
          </p:cNvPr>
          <p:cNvSpPr>
            <a:spLocks noGrp="1"/>
          </p:cNvSpPr>
          <p:nvPr>
            <p:ph type="title"/>
          </p:nvPr>
        </p:nvSpPr>
        <p:spPr>
          <a:xfrm>
            <a:off x="136865" y="-149780"/>
            <a:ext cx="2650724" cy="1325563"/>
          </a:xfrm>
        </p:spPr>
        <p:txBody>
          <a:bodyPr>
            <a:normAutofit/>
          </a:bodyPr>
          <a:lstStyle/>
          <a:p>
            <a:r>
              <a:rPr lang="it-IT" sz="2800" dirty="0">
                <a:solidFill>
                  <a:srgbClr val="00B050"/>
                </a:solidFill>
                <a:latin typeface="Verdana" panose="020B0604030504040204" pitchFamily="34" charset="0"/>
                <a:ea typeface="Verdana" panose="020B0604030504040204" pitchFamily="34" charset="0"/>
              </a:rPr>
              <a:t>2. </a:t>
            </a:r>
            <a:r>
              <a:rPr lang="it-IT" sz="2800" dirty="0" err="1">
                <a:solidFill>
                  <a:srgbClr val="00B050"/>
                </a:solidFill>
                <a:latin typeface="Verdana" panose="020B0604030504040204" pitchFamily="34" charset="0"/>
                <a:ea typeface="Verdana" panose="020B0604030504040204" pitchFamily="34" charset="0"/>
              </a:rPr>
              <a:t>Results</a:t>
            </a:r>
            <a:endParaRPr lang="it-IT" sz="2800" dirty="0">
              <a:solidFill>
                <a:srgbClr val="00B050"/>
              </a:solidFill>
              <a:latin typeface="Verdana" panose="020B0604030504040204" pitchFamily="34" charset="0"/>
              <a:ea typeface="Verdana" panose="020B0604030504040204" pitchFamily="34" charset="0"/>
            </a:endParaRPr>
          </a:p>
        </p:txBody>
      </p:sp>
      <p:pic>
        <p:nvPicPr>
          <p:cNvPr id="4" name="Immagine 3">
            <a:extLst>
              <a:ext uri="{FF2B5EF4-FFF2-40B4-BE49-F238E27FC236}">
                <a16:creationId xmlns:a16="http://schemas.microsoft.com/office/drawing/2014/main" id="{2D0D8F3C-1FA7-436C-9565-A3E9C0F6DD1E}"/>
              </a:ext>
            </a:extLst>
          </p:cNvPr>
          <p:cNvPicPr>
            <a:picLocks noChangeAspect="1"/>
          </p:cNvPicPr>
          <p:nvPr/>
        </p:nvPicPr>
        <p:blipFill>
          <a:blip r:embed="rId2"/>
          <a:stretch>
            <a:fillRect/>
          </a:stretch>
        </p:blipFill>
        <p:spPr>
          <a:xfrm>
            <a:off x="9704616" y="0"/>
            <a:ext cx="2487384" cy="1012024"/>
          </a:xfrm>
          <a:prstGeom prst="rect">
            <a:avLst/>
          </a:prstGeom>
        </p:spPr>
      </p:pic>
      <p:pic>
        <p:nvPicPr>
          <p:cNvPr id="5" name="Immagine 4">
            <a:extLst>
              <a:ext uri="{FF2B5EF4-FFF2-40B4-BE49-F238E27FC236}">
                <a16:creationId xmlns:a16="http://schemas.microsoft.com/office/drawing/2014/main" id="{1951C797-EED0-40E5-AF64-7C2436C1BA16}"/>
              </a:ext>
            </a:extLst>
          </p:cNvPr>
          <p:cNvPicPr>
            <a:picLocks noChangeAspect="1"/>
          </p:cNvPicPr>
          <p:nvPr/>
        </p:nvPicPr>
        <p:blipFill>
          <a:blip r:embed="rId3"/>
          <a:stretch>
            <a:fillRect/>
          </a:stretch>
        </p:blipFill>
        <p:spPr>
          <a:xfrm>
            <a:off x="237798" y="1276686"/>
            <a:ext cx="5099581" cy="3132926"/>
          </a:xfrm>
          <a:prstGeom prst="rect">
            <a:avLst/>
          </a:prstGeom>
        </p:spPr>
      </p:pic>
      <p:sp>
        <p:nvSpPr>
          <p:cNvPr id="6" name="CasellaDiTesto 5">
            <a:extLst>
              <a:ext uri="{FF2B5EF4-FFF2-40B4-BE49-F238E27FC236}">
                <a16:creationId xmlns:a16="http://schemas.microsoft.com/office/drawing/2014/main" id="{B556D39A-B6F5-4F19-8823-F3DE876028CF}"/>
              </a:ext>
            </a:extLst>
          </p:cNvPr>
          <p:cNvSpPr txBox="1"/>
          <p:nvPr/>
        </p:nvSpPr>
        <p:spPr>
          <a:xfrm>
            <a:off x="136865" y="4453297"/>
            <a:ext cx="5703006" cy="1107996"/>
          </a:xfrm>
          <a:prstGeom prst="rect">
            <a:avLst/>
          </a:prstGeom>
          <a:noFill/>
        </p:spPr>
        <p:txBody>
          <a:bodyPr wrap="square">
            <a:spAutoFit/>
          </a:bodyPr>
          <a:lstStyle/>
          <a:p>
            <a:r>
              <a:rPr lang="it-IT" sz="1100" dirty="0" err="1">
                <a:latin typeface="Verdana" panose="020B0604030504040204" pitchFamily="34" charset="0"/>
                <a:ea typeface="Verdana" panose="020B0604030504040204" pitchFamily="34" charset="0"/>
              </a:rPr>
              <a:t>Expression</a:t>
            </a:r>
            <a:r>
              <a:rPr lang="it-IT" sz="1100" dirty="0">
                <a:latin typeface="Verdana" panose="020B0604030504040204" pitchFamily="34" charset="0"/>
                <a:ea typeface="Verdana" panose="020B0604030504040204" pitchFamily="34" charset="0"/>
              </a:rPr>
              <a:t> of </a:t>
            </a:r>
            <a:r>
              <a:rPr lang="it-IT" sz="1100" b="1" dirty="0" err="1">
                <a:latin typeface="Verdana" panose="020B0604030504040204" pitchFamily="34" charset="0"/>
                <a:ea typeface="Verdana" panose="020B0604030504040204" pitchFamily="34" charset="0"/>
              </a:rPr>
              <a:t>iNOS</a:t>
            </a:r>
            <a:r>
              <a:rPr lang="it-IT" sz="1100" dirty="0">
                <a:latin typeface="Verdana" panose="020B0604030504040204" pitchFamily="34" charset="0"/>
                <a:ea typeface="Verdana" panose="020B0604030504040204" pitchFamily="34" charset="0"/>
              </a:rPr>
              <a:t> in Caco-2 </a:t>
            </a:r>
            <a:r>
              <a:rPr lang="it-IT" sz="1100" dirty="0" err="1">
                <a:latin typeface="Verdana" panose="020B0604030504040204" pitchFamily="34" charset="0"/>
                <a:ea typeface="Verdana" panose="020B0604030504040204" pitchFamily="34" charset="0"/>
              </a:rPr>
              <a:t>cells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treated</a:t>
            </a:r>
            <a:r>
              <a:rPr lang="it-IT" sz="1100" dirty="0">
                <a:latin typeface="Verdana" panose="020B0604030504040204" pitchFamily="34" charset="0"/>
                <a:ea typeface="Verdana" panose="020B0604030504040204" pitchFamily="34" charset="0"/>
              </a:rPr>
              <a:t> with LPS (1 </a:t>
            </a:r>
            <a:r>
              <a:rPr lang="el-GR" sz="1100" dirty="0">
                <a:latin typeface="Verdana" panose="020B0604030504040204" pitchFamily="34" charset="0"/>
                <a:ea typeface="Verdana" panose="020B0604030504040204" pitchFamily="34" charset="0"/>
              </a:rPr>
              <a:t>μ</a:t>
            </a:r>
            <a:r>
              <a:rPr lang="it-IT" sz="1100" dirty="0">
                <a:latin typeface="Verdana" panose="020B0604030504040204" pitchFamily="34" charset="0"/>
                <a:ea typeface="Verdana" panose="020B0604030504040204" pitchFamily="34" charset="0"/>
              </a:rPr>
              <a:t>g/</a:t>
            </a:r>
            <a:r>
              <a:rPr lang="it-IT" sz="1100" dirty="0" err="1">
                <a:latin typeface="Verdana" panose="020B0604030504040204" pitchFamily="34" charset="0"/>
                <a:ea typeface="Verdana" panose="020B0604030504040204" pitchFamily="34" charset="0"/>
              </a:rPr>
              <a:t>mL</a:t>
            </a:r>
            <a:r>
              <a:rPr lang="it-IT" sz="1100" dirty="0">
                <a:latin typeface="Verdana" panose="020B0604030504040204" pitchFamily="34" charset="0"/>
                <a:ea typeface="Verdana" panose="020B0604030504040204" pitchFamily="34" charset="0"/>
              </a:rPr>
              <a:t>) for 48 h and </a:t>
            </a:r>
            <a:r>
              <a:rPr lang="it-IT" sz="1100" dirty="0" err="1">
                <a:latin typeface="Verdana" panose="020B0604030504040204" pitchFamily="34" charset="0"/>
                <a:ea typeface="Verdana" panose="020B0604030504040204" pitchFamily="34" charset="0"/>
              </a:rPr>
              <a:t>pretreated</a:t>
            </a:r>
            <a:r>
              <a:rPr lang="it-IT" sz="1100" dirty="0">
                <a:latin typeface="Verdana" panose="020B0604030504040204" pitchFamily="34" charset="0"/>
                <a:ea typeface="Verdana" panose="020B0604030504040204" pitchFamily="34" charset="0"/>
              </a:rPr>
              <a:t> (30 min) with </a:t>
            </a:r>
            <a:r>
              <a:rPr lang="it-IT" sz="1100" dirty="0" err="1">
                <a:latin typeface="Verdana" panose="020B0604030504040204" pitchFamily="34" charset="0"/>
                <a:ea typeface="Verdana" panose="020B0604030504040204" pitchFamily="34" charset="0"/>
              </a:rPr>
              <a:t>hydroxytyrosol</a:t>
            </a:r>
            <a:r>
              <a:rPr lang="it-IT" sz="1100" dirty="0">
                <a:latin typeface="Verdana" panose="020B0604030504040204" pitchFamily="34" charset="0"/>
                <a:ea typeface="Verdana" panose="020B0604030504040204" pitchFamily="34" charset="0"/>
              </a:rPr>
              <a:t> (HT), </a:t>
            </a:r>
            <a:r>
              <a:rPr lang="it-IT" sz="1100" dirty="0" err="1">
                <a:latin typeface="Verdana" panose="020B0604030504040204" pitchFamily="34" charset="0"/>
                <a:ea typeface="Verdana" panose="020B0604030504040204" pitchFamily="34" charset="0"/>
              </a:rPr>
              <a:t>tyrosol</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Tyr</a:t>
            </a:r>
            <a:r>
              <a:rPr lang="it-IT" sz="1100" dirty="0">
                <a:latin typeface="Verdana" panose="020B0604030504040204" pitchFamily="34" charset="0"/>
                <a:ea typeface="Verdana" panose="020B0604030504040204" pitchFamily="34" charset="0"/>
              </a:rPr>
              <a:t>) and </a:t>
            </a:r>
            <a:r>
              <a:rPr lang="it-IT" sz="1100" dirty="0" err="1">
                <a:latin typeface="Verdana" panose="020B0604030504040204" pitchFamily="34" charset="0"/>
                <a:ea typeface="Verdana" panose="020B0604030504040204" pitchFamily="34" charset="0"/>
              </a:rPr>
              <a:t>their</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glucuronide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glu</a:t>
            </a:r>
            <a:r>
              <a:rPr lang="it-IT" sz="1100" dirty="0">
                <a:latin typeface="Verdana" panose="020B0604030504040204" pitchFamily="34" charset="0"/>
                <a:ea typeface="Verdana" panose="020B0604030504040204" pitchFamily="34" charset="0"/>
              </a:rPr>
              <a:t>) and </a:t>
            </a:r>
            <a:r>
              <a:rPr lang="it-IT" sz="1100" dirty="0" err="1">
                <a:latin typeface="Verdana" panose="020B0604030504040204" pitchFamily="34" charset="0"/>
                <a:ea typeface="Verdana" panose="020B0604030504040204" pitchFamily="34" charset="0"/>
              </a:rPr>
              <a:t>sulfate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sulf</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metabolites</a:t>
            </a:r>
            <a:r>
              <a:rPr lang="it-IT" sz="1100" dirty="0">
                <a:latin typeface="Verdana" panose="020B0604030504040204" pitchFamily="34" charset="0"/>
                <a:ea typeface="Verdana" panose="020B0604030504040204" pitchFamily="34" charset="0"/>
              </a:rPr>
              <a:t> (1 </a:t>
            </a:r>
            <a:r>
              <a:rPr lang="el-GR" sz="1100" dirty="0">
                <a:latin typeface="Verdana" panose="020B0604030504040204" pitchFamily="34" charset="0"/>
                <a:ea typeface="Verdana" panose="020B0604030504040204" pitchFamily="34" charset="0"/>
              </a:rPr>
              <a:t>μ</a:t>
            </a:r>
            <a:r>
              <a:rPr lang="it-IT" sz="1100" dirty="0">
                <a:latin typeface="Verdana" panose="020B0604030504040204" pitchFamily="34" charset="0"/>
                <a:ea typeface="Verdana" panose="020B0604030504040204" pitchFamily="34" charset="0"/>
              </a:rPr>
              <a:t>M) </a:t>
            </a:r>
            <a:r>
              <a:rPr lang="it-IT" sz="1100" dirty="0" err="1">
                <a:latin typeface="Verdana" panose="020B0604030504040204" pitchFamily="34" charset="0"/>
                <a:ea typeface="Verdana" panose="020B0604030504040204" pitchFamily="34" charset="0"/>
              </a:rPr>
              <a:t>prior</a:t>
            </a:r>
            <a:r>
              <a:rPr lang="it-IT" sz="1100" dirty="0">
                <a:latin typeface="Verdana" panose="020B0604030504040204" pitchFamily="34" charset="0"/>
                <a:ea typeface="Verdana" panose="020B0604030504040204" pitchFamily="34" charset="0"/>
              </a:rPr>
              <a:t> to LPS co-</a:t>
            </a:r>
            <a:r>
              <a:rPr lang="it-IT" sz="1100" dirty="0" err="1">
                <a:latin typeface="Verdana" panose="020B0604030504040204" pitchFamily="34" charset="0"/>
                <a:ea typeface="Verdana" panose="020B0604030504040204" pitchFamily="34" charset="0"/>
              </a:rPr>
              <a:t>exposure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differences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among</a:t>
            </a:r>
            <a:r>
              <a:rPr lang="it-IT" sz="1100" dirty="0">
                <a:latin typeface="Verdana" panose="020B0604030504040204" pitchFamily="34" charset="0"/>
                <a:ea typeface="Verdana" panose="020B0604030504040204" pitchFamily="34" charset="0"/>
              </a:rPr>
              <a:t> groups are </a:t>
            </a:r>
            <a:r>
              <a:rPr lang="it-IT" sz="1100" dirty="0" err="1">
                <a:latin typeface="Verdana" panose="020B0604030504040204" pitchFamily="34" charset="0"/>
                <a:ea typeface="Verdana" panose="020B0604030504040204" pitchFamily="34" charset="0"/>
              </a:rPr>
              <a:t>reported</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using</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different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superscript</a:t>
            </a:r>
            <a:r>
              <a:rPr lang="it-IT" sz="1100" dirty="0">
                <a:latin typeface="Verdana" panose="020B0604030504040204" pitchFamily="34" charset="0"/>
                <a:ea typeface="Verdana" panose="020B0604030504040204" pitchFamily="34" charset="0"/>
              </a:rPr>
              <a:t> symbols (p &lt; 0.05);*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control;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LPS;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a:t>
            </a:r>
            <a:r>
              <a:rPr lang="it-IT" sz="1100" dirty="0" err="1">
                <a:latin typeface="Verdana" panose="020B0604030504040204" pitchFamily="34" charset="0"/>
                <a:ea typeface="Verdana" panose="020B0604030504040204" pitchFamily="34" charset="0"/>
              </a:rPr>
              <a:t>HTsulf</a:t>
            </a:r>
            <a:r>
              <a:rPr lang="it-IT" sz="1100" dirty="0">
                <a:latin typeface="Verdana" panose="020B0604030504040204" pitchFamily="34" charset="0"/>
                <a:ea typeface="Verdana" panose="020B0604030504040204" pitchFamily="34" charset="0"/>
              </a:rPr>
              <a:t> + LPS;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a:t>
            </a:r>
            <a:r>
              <a:rPr lang="it-IT" sz="1100" dirty="0" err="1">
                <a:latin typeface="Verdana" panose="020B0604030504040204" pitchFamily="34" charset="0"/>
                <a:ea typeface="Verdana" panose="020B0604030504040204" pitchFamily="34" charset="0"/>
              </a:rPr>
              <a:t>Tyr</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sulf</a:t>
            </a:r>
            <a:r>
              <a:rPr lang="it-IT" sz="1100" dirty="0">
                <a:latin typeface="Verdana" panose="020B0604030504040204" pitchFamily="34" charset="0"/>
                <a:ea typeface="Verdana" panose="020B0604030504040204" pitchFamily="34" charset="0"/>
              </a:rPr>
              <a:t> + LPS. </a:t>
            </a:r>
          </a:p>
        </p:txBody>
      </p:sp>
      <p:sp>
        <p:nvSpPr>
          <p:cNvPr id="7" name="CasellaDiTesto 6">
            <a:extLst>
              <a:ext uri="{FF2B5EF4-FFF2-40B4-BE49-F238E27FC236}">
                <a16:creationId xmlns:a16="http://schemas.microsoft.com/office/drawing/2014/main" id="{33D73E3D-0D1A-4F3B-8FE9-26DC950EBECF}"/>
              </a:ext>
            </a:extLst>
          </p:cNvPr>
          <p:cNvSpPr txBox="1"/>
          <p:nvPr/>
        </p:nvSpPr>
        <p:spPr>
          <a:xfrm>
            <a:off x="6583854" y="4453297"/>
            <a:ext cx="5623968" cy="1107996"/>
          </a:xfrm>
          <a:prstGeom prst="rect">
            <a:avLst/>
          </a:prstGeom>
          <a:noFill/>
        </p:spPr>
        <p:txBody>
          <a:bodyPr wrap="square">
            <a:spAutoFit/>
          </a:bodyPr>
          <a:lstStyle/>
          <a:p>
            <a:r>
              <a:rPr lang="it-IT" sz="1100" b="1" dirty="0">
                <a:latin typeface="Verdana" panose="020B0604030504040204" pitchFamily="34" charset="0"/>
                <a:ea typeface="Verdana" panose="020B0604030504040204" pitchFamily="34" charset="0"/>
              </a:rPr>
              <a:t>NO production </a:t>
            </a:r>
            <a:r>
              <a:rPr lang="it-IT" sz="1100" dirty="0">
                <a:latin typeface="Verdana" panose="020B0604030504040204" pitchFamily="34" charset="0"/>
                <a:ea typeface="Verdana" panose="020B0604030504040204" pitchFamily="34" charset="0"/>
              </a:rPr>
              <a:t>in Caco-2 </a:t>
            </a:r>
            <a:r>
              <a:rPr lang="it-IT" sz="1100" dirty="0" err="1">
                <a:latin typeface="Verdana" panose="020B0604030504040204" pitchFamily="34" charset="0"/>
                <a:ea typeface="Verdana" panose="020B0604030504040204" pitchFamily="34" charset="0"/>
              </a:rPr>
              <a:t>cells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treated</a:t>
            </a:r>
            <a:r>
              <a:rPr lang="it-IT" sz="1100" dirty="0">
                <a:latin typeface="Verdana" panose="020B0604030504040204" pitchFamily="34" charset="0"/>
                <a:ea typeface="Verdana" panose="020B0604030504040204" pitchFamily="34" charset="0"/>
              </a:rPr>
              <a:t> with LPS (1μg/</a:t>
            </a:r>
            <a:r>
              <a:rPr lang="it-IT" sz="1100" dirty="0" err="1">
                <a:latin typeface="Verdana" panose="020B0604030504040204" pitchFamily="34" charset="0"/>
                <a:ea typeface="Verdana" panose="020B0604030504040204" pitchFamily="34" charset="0"/>
              </a:rPr>
              <a:t>mL</a:t>
            </a:r>
            <a:r>
              <a:rPr lang="it-IT" sz="1100" dirty="0">
                <a:latin typeface="Verdana" panose="020B0604030504040204" pitchFamily="34" charset="0"/>
                <a:ea typeface="Verdana" panose="020B0604030504040204" pitchFamily="34" charset="0"/>
              </a:rPr>
              <a:t>) for 48 h and </a:t>
            </a:r>
            <a:r>
              <a:rPr lang="it-IT" sz="1100" dirty="0" err="1">
                <a:latin typeface="Verdana" panose="020B0604030504040204" pitchFamily="34" charset="0"/>
                <a:ea typeface="Verdana" panose="020B0604030504040204" pitchFamily="34" charset="0"/>
              </a:rPr>
              <a:t>pretreated</a:t>
            </a:r>
            <a:r>
              <a:rPr lang="it-IT" sz="1100" dirty="0">
                <a:latin typeface="Verdana" panose="020B0604030504040204" pitchFamily="34" charset="0"/>
                <a:ea typeface="Verdana" panose="020B0604030504040204" pitchFamily="34" charset="0"/>
              </a:rPr>
              <a:t> (30 min) with </a:t>
            </a:r>
            <a:r>
              <a:rPr lang="it-IT" sz="1100" dirty="0" err="1">
                <a:latin typeface="Verdana" panose="020B0604030504040204" pitchFamily="34" charset="0"/>
                <a:ea typeface="Verdana" panose="020B0604030504040204" pitchFamily="34" charset="0"/>
              </a:rPr>
              <a:t>hydroxytyrosol</a:t>
            </a:r>
            <a:r>
              <a:rPr lang="it-IT" sz="1100" dirty="0">
                <a:latin typeface="Verdana" panose="020B0604030504040204" pitchFamily="34" charset="0"/>
                <a:ea typeface="Verdana" panose="020B0604030504040204" pitchFamily="34" charset="0"/>
              </a:rPr>
              <a:t> (HT),</a:t>
            </a:r>
            <a:r>
              <a:rPr lang="it-IT" sz="1100" dirty="0" err="1">
                <a:latin typeface="Verdana" panose="020B0604030504040204" pitchFamily="34" charset="0"/>
                <a:ea typeface="Verdana" panose="020B0604030504040204" pitchFamily="34" charset="0"/>
              </a:rPr>
              <a:t>tyrosol</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Tyr</a:t>
            </a:r>
            <a:r>
              <a:rPr lang="it-IT" sz="1100" dirty="0">
                <a:latin typeface="Verdana" panose="020B0604030504040204" pitchFamily="34" charset="0"/>
                <a:ea typeface="Verdana" panose="020B0604030504040204" pitchFamily="34" charset="0"/>
              </a:rPr>
              <a:t>) and </a:t>
            </a:r>
            <a:r>
              <a:rPr lang="it-IT" sz="1100" dirty="0" err="1">
                <a:latin typeface="Verdana" panose="020B0604030504040204" pitchFamily="34" charset="0"/>
                <a:ea typeface="Verdana" panose="020B0604030504040204" pitchFamily="34" charset="0"/>
              </a:rPr>
              <a:t>their</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glucuronide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glu</a:t>
            </a:r>
            <a:r>
              <a:rPr lang="it-IT" sz="1100" dirty="0">
                <a:latin typeface="Verdana" panose="020B0604030504040204" pitchFamily="34" charset="0"/>
                <a:ea typeface="Verdana" panose="020B0604030504040204" pitchFamily="34" charset="0"/>
              </a:rPr>
              <a:t>) and </a:t>
            </a:r>
            <a:r>
              <a:rPr lang="it-IT" sz="1100" dirty="0" err="1">
                <a:latin typeface="Verdana" panose="020B0604030504040204" pitchFamily="34" charset="0"/>
                <a:ea typeface="Verdana" panose="020B0604030504040204" pitchFamily="34" charset="0"/>
              </a:rPr>
              <a:t>sulfate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sulf</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metabolites</a:t>
            </a:r>
            <a:r>
              <a:rPr lang="it-IT" sz="1100" dirty="0">
                <a:latin typeface="Verdana" panose="020B0604030504040204" pitchFamily="34" charset="0"/>
                <a:ea typeface="Verdana" panose="020B0604030504040204" pitchFamily="34" charset="0"/>
              </a:rPr>
              <a:t> (1 </a:t>
            </a:r>
            <a:r>
              <a:rPr lang="it-IT" sz="1100" dirty="0" err="1">
                <a:latin typeface="Verdana" panose="020B0604030504040204" pitchFamily="34" charset="0"/>
                <a:ea typeface="Verdana" panose="020B0604030504040204" pitchFamily="34" charset="0"/>
              </a:rPr>
              <a:t>μM</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prior</a:t>
            </a:r>
            <a:r>
              <a:rPr lang="it-IT" sz="1100" dirty="0">
                <a:latin typeface="Verdana" panose="020B0604030504040204" pitchFamily="34" charset="0"/>
                <a:ea typeface="Verdana" panose="020B0604030504040204" pitchFamily="34" charset="0"/>
              </a:rPr>
              <a:t> to LPS co-</a:t>
            </a:r>
            <a:r>
              <a:rPr lang="it-IT" sz="1100" dirty="0" err="1">
                <a:latin typeface="Verdana" panose="020B0604030504040204" pitchFamily="34" charset="0"/>
                <a:ea typeface="Verdana" panose="020B0604030504040204" pitchFamily="34" charset="0"/>
              </a:rPr>
              <a:t>exposure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differences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among</a:t>
            </a:r>
            <a:r>
              <a:rPr lang="it-IT" sz="1100" dirty="0">
                <a:latin typeface="Verdana" panose="020B0604030504040204" pitchFamily="34" charset="0"/>
                <a:ea typeface="Verdana" panose="020B0604030504040204" pitchFamily="34" charset="0"/>
              </a:rPr>
              <a:t> groups are </a:t>
            </a:r>
            <a:r>
              <a:rPr lang="it-IT" sz="1100" dirty="0" err="1">
                <a:latin typeface="Verdana" panose="020B0604030504040204" pitchFamily="34" charset="0"/>
                <a:ea typeface="Verdana" panose="020B0604030504040204" pitchFamily="34" charset="0"/>
              </a:rPr>
              <a:t>reported</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using</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different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superscript</a:t>
            </a:r>
            <a:r>
              <a:rPr lang="it-IT" sz="1100" dirty="0">
                <a:latin typeface="Verdana" panose="020B0604030504040204" pitchFamily="34" charset="0"/>
                <a:ea typeface="Verdana" panose="020B0604030504040204" pitchFamily="34" charset="0"/>
              </a:rPr>
              <a:t> symbols (p &lt; 0.05);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vscontrol</a:t>
            </a:r>
            <a:r>
              <a:rPr lang="it-IT" sz="1100" dirty="0">
                <a:latin typeface="Verdana" panose="020B0604030504040204" pitchFamily="34" charset="0"/>
                <a:ea typeface="Verdana" panose="020B0604030504040204" pitchFamily="34" charset="0"/>
              </a:rPr>
              <a:t>;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LPS;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HT + LPS and HT </a:t>
            </a:r>
            <a:r>
              <a:rPr lang="it-IT" sz="1100" dirty="0" err="1">
                <a:latin typeface="Verdana" panose="020B0604030504040204" pitchFamily="34" charset="0"/>
                <a:ea typeface="Verdana" panose="020B0604030504040204" pitchFamily="34" charset="0"/>
              </a:rPr>
              <a:t>sulf</a:t>
            </a:r>
            <a:r>
              <a:rPr lang="it-IT" sz="1100" dirty="0">
                <a:latin typeface="Verdana" panose="020B0604030504040204" pitchFamily="34" charset="0"/>
                <a:ea typeface="Verdana" panose="020B0604030504040204" pitchFamily="34" charset="0"/>
              </a:rPr>
              <a:t> + LPS.</a:t>
            </a:r>
          </a:p>
        </p:txBody>
      </p:sp>
      <p:pic>
        <p:nvPicPr>
          <p:cNvPr id="8" name="Immagine 7">
            <a:extLst>
              <a:ext uri="{FF2B5EF4-FFF2-40B4-BE49-F238E27FC236}">
                <a16:creationId xmlns:a16="http://schemas.microsoft.com/office/drawing/2014/main" id="{0FA680A3-A099-45B9-AFC4-0A794AA0C739}"/>
              </a:ext>
            </a:extLst>
          </p:cNvPr>
          <p:cNvPicPr>
            <a:picLocks noChangeAspect="1"/>
          </p:cNvPicPr>
          <p:nvPr/>
        </p:nvPicPr>
        <p:blipFill>
          <a:blip r:embed="rId4"/>
          <a:stretch>
            <a:fillRect/>
          </a:stretch>
        </p:blipFill>
        <p:spPr>
          <a:xfrm>
            <a:off x="6730529" y="1373045"/>
            <a:ext cx="5330619" cy="2940207"/>
          </a:xfrm>
          <a:prstGeom prst="rect">
            <a:avLst/>
          </a:prstGeom>
        </p:spPr>
      </p:pic>
      <p:sp>
        <p:nvSpPr>
          <p:cNvPr id="3" name="Freccia a destra 2">
            <a:extLst>
              <a:ext uri="{FF2B5EF4-FFF2-40B4-BE49-F238E27FC236}">
                <a16:creationId xmlns:a16="http://schemas.microsoft.com/office/drawing/2014/main" id="{BCCD4C96-AA0A-4558-BA50-C8709FBFA9E1}"/>
              </a:ext>
            </a:extLst>
          </p:cNvPr>
          <p:cNvSpPr/>
          <p:nvPr/>
        </p:nvSpPr>
        <p:spPr>
          <a:xfrm>
            <a:off x="5544750" y="2600833"/>
            <a:ext cx="978408" cy="48463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22414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BB4B8621-8A0D-43A3-A573-DEC43FA4BFA9}"/>
              </a:ext>
            </a:extLst>
          </p:cNvPr>
          <p:cNvPicPr>
            <a:picLocks noChangeAspect="1"/>
          </p:cNvPicPr>
          <p:nvPr/>
        </p:nvPicPr>
        <p:blipFill>
          <a:blip r:embed="rId2"/>
          <a:stretch>
            <a:fillRect/>
          </a:stretch>
        </p:blipFill>
        <p:spPr>
          <a:xfrm>
            <a:off x="7152981" y="1458677"/>
            <a:ext cx="4700163" cy="3189024"/>
          </a:xfrm>
          <a:prstGeom prst="rect">
            <a:avLst/>
          </a:prstGeom>
        </p:spPr>
      </p:pic>
      <p:sp>
        <p:nvSpPr>
          <p:cNvPr id="11" name="CasellaDiTesto 10">
            <a:extLst>
              <a:ext uri="{FF2B5EF4-FFF2-40B4-BE49-F238E27FC236}">
                <a16:creationId xmlns:a16="http://schemas.microsoft.com/office/drawing/2014/main" id="{904E7051-17D1-4EC3-A0D1-C446354FB12C}"/>
              </a:ext>
            </a:extLst>
          </p:cNvPr>
          <p:cNvSpPr txBox="1"/>
          <p:nvPr/>
        </p:nvSpPr>
        <p:spPr>
          <a:xfrm>
            <a:off x="7152980" y="4722346"/>
            <a:ext cx="5039019" cy="1738938"/>
          </a:xfrm>
          <a:prstGeom prst="rect">
            <a:avLst/>
          </a:prstGeom>
          <a:noFill/>
        </p:spPr>
        <p:txBody>
          <a:bodyPr wrap="square">
            <a:spAutoFit/>
          </a:bodyPr>
          <a:lstStyle/>
          <a:p>
            <a:r>
              <a:rPr lang="it-IT" sz="1200" b="1" dirty="0" err="1">
                <a:latin typeface="Verdana" panose="020B0604030504040204" pitchFamily="34" charset="0"/>
                <a:ea typeface="Verdana" panose="020B0604030504040204" pitchFamily="34" charset="0"/>
              </a:rPr>
              <a:t>Degradation</a:t>
            </a:r>
            <a:r>
              <a:rPr lang="it-IT" sz="1200" b="1" dirty="0">
                <a:latin typeface="Verdana" panose="020B0604030504040204" pitchFamily="34" charset="0"/>
                <a:ea typeface="Verdana" panose="020B0604030504040204" pitchFamily="34" charset="0"/>
              </a:rPr>
              <a:t> of </a:t>
            </a:r>
            <a:r>
              <a:rPr lang="it-IT" sz="1200" b="1" dirty="0" err="1">
                <a:latin typeface="Verdana" panose="020B0604030504040204" pitchFamily="34" charset="0"/>
                <a:ea typeface="Verdana" panose="020B0604030504040204" pitchFamily="34" charset="0"/>
              </a:rPr>
              <a:t>IĸB</a:t>
            </a:r>
            <a:r>
              <a:rPr lang="el-GR" sz="1200" b="1" dirty="0">
                <a:latin typeface="Verdana" panose="020B0604030504040204" pitchFamily="34" charset="0"/>
                <a:ea typeface="Verdana" panose="020B0604030504040204" pitchFamily="34" charset="0"/>
              </a:rPr>
              <a:t>α</a:t>
            </a:r>
            <a:r>
              <a:rPr lang="it-IT" sz="1200" b="1" dirty="0">
                <a:latin typeface="Verdana" panose="020B0604030504040204" pitchFamily="34" charset="0"/>
                <a:ea typeface="Verdana" panose="020B0604030504040204" pitchFamily="34" charset="0"/>
              </a:rPr>
              <a:t> </a:t>
            </a:r>
            <a:r>
              <a:rPr lang="it-IT" sz="1200" dirty="0">
                <a:latin typeface="Verdana" panose="020B0604030504040204" pitchFamily="34" charset="0"/>
                <a:ea typeface="Verdana" panose="020B0604030504040204" pitchFamily="34" charset="0"/>
              </a:rPr>
              <a:t>in Caco-2 </a:t>
            </a:r>
            <a:r>
              <a:rPr lang="it-IT" sz="1200" dirty="0" err="1">
                <a:latin typeface="Verdana" panose="020B0604030504040204" pitchFamily="34" charset="0"/>
                <a:ea typeface="Verdana" panose="020B0604030504040204" pitchFamily="34" charset="0"/>
              </a:rPr>
              <a:t>cells</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treated</a:t>
            </a:r>
            <a:r>
              <a:rPr lang="it-IT" sz="1200" dirty="0">
                <a:latin typeface="Verdana" panose="020B0604030504040204" pitchFamily="34" charset="0"/>
                <a:ea typeface="Verdana" panose="020B0604030504040204" pitchFamily="34" charset="0"/>
              </a:rPr>
              <a:t> with LPS (1</a:t>
            </a:r>
            <a:r>
              <a:rPr lang="el-GR" sz="1200" dirty="0">
                <a:latin typeface="Verdana" panose="020B0604030504040204" pitchFamily="34" charset="0"/>
                <a:ea typeface="Verdana" panose="020B0604030504040204" pitchFamily="34" charset="0"/>
              </a:rPr>
              <a:t>μ</a:t>
            </a:r>
            <a:r>
              <a:rPr lang="it-IT" sz="1200" dirty="0">
                <a:latin typeface="Verdana" panose="020B0604030504040204" pitchFamily="34" charset="0"/>
                <a:ea typeface="Verdana" panose="020B0604030504040204" pitchFamily="34" charset="0"/>
              </a:rPr>
              <a:t>g/</a:t>
            </a:r>
            <a:r>
              <a:rPr lang="it-IT" sz="1200" dirty="0" err="1">
                <a:latin typeface="Verdana" panose="020B0604030504040204" pitchFamily="34" charset="0"/>
                <a:ea typeface="Verdana" panose="020B0604030504040204" pitchFamily="34" charset="0"/>
              </a:rPr>
              <a:t>mL</a:t>
            </a:r>
            <a:r>
              <a:rPr lang="it-IT" sz="1200" dirty="0">
                <a:latin typeface="Verdana" panose="020B0604030504040204" pitchFamily="34" charset="0"/>
                <a:ea typeface="Verdana" panose="020B0604030504040204" pitchFamily="34" charset="0"/>
              </a:rPr>
              <a:t>) for 48 h and </a:t>
            </a:r>
            <a:r>
              <a:rPr lang="it-IT" sz="1200" dirty="0" err="1">
                <a:latin typeface="Verdana" panose="020B0604030504040204" pitchFamily="34" charset="0"/>
                <a:ea typeface="Verdana" panose="020B0604030504040204" pitchFamily="34" charset="0"/>
              </a:rPr>
              <a:t>pretreated</a:t>
            </a:r>
            <a:r>
              <a:rPr lang="it-IT" sz="1200" dirty="0">
                <a:latin typeface="Verdana" panose="020B0604030504040204" pitchFamily="34" charset="0"/>
                <a:ea typeface="Verdana" panose="020B0604030504040204" pitchFamily="34" charset="0"/>
              </a:rPr>
              <a:t> (30 min) with </a:t>
            </a:r>
            <a:r>
              <a:rPr lang="it-IT" sz="1200" dirty="0" err="1">
                <a:latin typeface="Verdana" panose="020B0604030504040204" pitchFamily="34" charset="0"/>
                <a:ea typeface="Verdana" panose="020B0604030504040204" pitchFamily="34" charset="0"/>
              </a:rPr>
              <a:t>hydroxytyrosol</a:t>
            </a:r>
            <a:r>
              <a:rPr lang="it-IT" sz="1200" dirty="0">
                <a:latin typeface="Verdana" panose="020B0604030504040204" pitchFamily="34" charset="0"/>
                <a:ea typeface="Verdana" panose="020B0604030504040204" pitchFamily="34" charset="0"/>
              </a:rPr>
              <a:t> (HT), </a:t>
            </a:r>
            <a:r>
              <a:rPr lang="it-IT" sz="1200" dirty="0" err="1">
                <a:latin typeface="Verdana" panose="020B0604030504040204" pitchFamily="34" charset="0"/>
                <a:ea typeface="Verdana" panose="020B0604030504040204" pitchFamily="34" charset="0"/>
              </a:rPr>
              <a:t>tyrosol</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Tyr</a:t>
            </a:r>
            <a:r>
              <a:rPr lang="it-IT" sz="1200" dirty="0">
                <a:latin typeface="Verdana" panose="020B0604030504040204" pitchFamily="34" charset="0"/>
                <a:ea typeface="Verdana" panose="020B0604030504040204" pitchFamily="34" charset="0"/>
              </a:rPr>
              <a:t>) and </a:t>
            </a:r>
            <a:r>
              <a:rPr lang="it-IT" sz="1200" dirty="0" err="1">
                <a:latin typeface="Verdana" panose="020B0604030504040204" pitchFamily="34" charset="0"/>
                <a:ea typeface="Verdana" panose="020B0604030504040204" pitchFamily="34" charset="0"/>
              </a:rPr>
              <a:t>their</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glucuronide</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and </a:t>
            </a:r>
            <a:r>
              <a:rPr lang="it-IT" sz="1200" dirty="0" err="1">
                <a:latin typeface="Verdana" panose="020B0604030504040204" pitchFamily="34" charset="0"/>
                <a:ea typeface="Verdana" panose="020B0604030504040204" pitchFamily="34" charset="0"/>
              </a:rPr>
              <a:t>sulfate</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sulf</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metabolites</a:t>
            </a:r>
            <a:r>
              <a:rPr lang="it-IT" sz="1200" dirty="0">
                <a:latin typeface="Verdana" panose="020B0604030504040204" pitchFamily="34" charset="0"/>
                <a:ea typeface="Verdana" panose="020B0604030504040204" pitchFamily="34" charset="0"/>
              </a:rPr>
              <a:t> (1 </a:t>
            </a:r>
            <a:r>
              <a:rPr lang="el-GR" sz="1200" dirty="0">
                <a:latin typeface="Verdana" panose="020B0604030504040204" pitchFamily="34" charset="0"/>
                <a:ea typeface="Verdana" panose="020B0604030504040204" pitchFamily="34" charset="0"/>
              </a:rPr>
              <a:t>μ</a:t>
            </a:r>
            <a:r>
              <a:rPr lang="it-IT" sz="1200" dirty="0">
                <a:latin typeface="Verdana" panose="020B0604030504040204" pitchFamily="34" charset="0"/>
                <a:ea typeface="Verdana" panose="020B0604030504040204" pitchFamily="34" charset="0"/>
              </a:rPr>
              <a:t>M) </a:t>
            </a:r>
            <a:r>
              <a:rPr lang="it-IT" sz="1200" dirty="0" err="1">
                <a:latin typeface="Verdana" panose="020B0604030504040204" pitchFamily="34" charset="0"/>
                <a:ea typeface="Verdana" panose="020B0604030504040204" pitchFamily="34" charset="0"/>
              </a:rPr>
              <a:t>prior</a:t>
            </a:r>
            <a:r>
              <a:rPr lang="it-IT" sz="1200" dirty="0">
                <a:latin typeface="Verdana" panose="020B0604030504040204" pitchFamily="34" charset="0"/>
                <a:ea typeface="Verdana" panose="020B0604030504040204" pitchFamily="34" charset="0"/>
              </a:rPr>
              <a:t> to LPS co-</a:t>
            </a:r>
            <a:r>
              <a:rPr lang="it-IT" sz="1200" dirty="0" err="1">
                <a:latin typeface="Verdana" panose="020B0604030504040204" pitchFamily="34" charset="0"/>
                <a:ea typeface="Verdana" panose="020B0604030504040204" pitchFamily="34" charset="0"/>
              </a:rPr>
              <a:t>exposure</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Significant</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differences</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among</a:t>
            </a:r>
            <a:r>
              <a:rPr lang="it-IT" sz="1200" dirty="0">
                <a:latin typeface="Verdana" panose="020B0604030504040204" pitchFamily="34" charset="0"/>
                <a:ea typeface="Verdana" panose="020B0604030504040204" pitchFamily="34" charset="0"/>
              </a:rPr>
              <a:t> groups are </a:t>
            </a:r>
            <a:r>
              <a:rPr lang="it-IT" sz="1200" dirty="0" err="1">
                <a:latin typeface="Verdana" panose="020B0604030504040204" pitchFamily="34" charset="0"/>
                <a:ea typeface="Verdana" panose="020B0604030504040204" pitchFamily="34" charset="0"/>
              </a:rPr>
              <a:t>reported</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using</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different</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superscript</a:t>
            </a:r>
            <a:r>
              <a:rPr lang="it-IT" sz="1200" dirty="0">
                <a:latin typeface="Verdana" panose="020B0604030504040204" pitchFamily="34" charset="0"/>
                <a:ea typeface="Verdana" panose="020B0604030504040204" pitchFamily="34" charset="0"/>
              </a:rPr>
              <a:t> symbols (p &lt; 0.05);* = </a:t>
            </a:r>
            <a:r>
              <a:rPr lang="it-IT" sz="1200" dirty="0" err="1">
                <a:latin typeface="Verdana" panose="020B0604030504040204" pitchFamily="34" charset="0"/>
                <a:ea typeface="Verdana" panose="020B0604030504040204" pitchFamily="34" charset="0"/>
              </a:rPr>
              <a:t>significant</a:t>
            </a:r>
            <a:r>
              <a:rPr lang="it-IT" sz="1200" dirty="0">
                <a:latin typeface="Verdana" panose="020B0604030504040204" pitchFamily="34" charset="0"/>
                <a:ea typeface="Verdana" panose="020B0604030504040204" pitchFamily="34" charset="0"/>
              </a:rPr>
              <a:t> vs control; # = </a:t>
            </a:r>
            <a:r>
              <a:rPr lang="it-IT" sz="1200" dirty="0" err="1">
                <a:latin typeface="Verdana" panose="020B0604030504040204" pitchFamily="34" charset="0"/>
                <a:ea typeface="Verdana" panose="020B0604030504040204" pitchFamily="34" charset="0"/>
              </a:rPr>
              <a:t>significant</a:t>
            </a:r>
            <a:r>
              <a:rPr lang="it-IT" sz="1200" dirty="0">
                <a:latin typeface="Verdana" panose="020B0604030504040204" pitchFamily="34" charset="0"/>
                <a:ea typeface="Verdana" panose="020B0604030504040204" pitchFamily="34" charset="0"/>
              </a:rPr>
              <a:t> vs LPS; ° = </a:t>
            </a:r>
            <a:r>
              <a:rPr lang="it-IT" sz="1200" dirty="0" err="1">
                <a:latin typeface="Verdana" panose="020B0604030504040204" pitchFamily="34" charset="0"/>
                <a:ea typeface="Verdana" panose="020B0604030504040204" pitchFamily="34" charset="0"/>
              </a:rPr>
              <a:t>significant</a:t>
            </a:r>
            <a:r>
              <a:rPr lang="it-IT" sz="1200" dirty="0">
                <a:latin typeface="Verdana" panose="020B0604030504040204" pitchFamily="34" charset="0"/>
                <a:ea typeface="Verdana" panose="020B0604030504040204" pitchFamily="34" charset="0"/>
              </a:rPr>
              <a:t> vs HT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 LPS and HT </a:t>
            </a:r>
            <a:r>
              <a:rPr lang="it-IT" sz="1200" dirty="0" err="1">
                <a:latin typeface="Verdana" panose="020B0604030504040204" pitchFamily="34" charset="0"/>
                <a:ea typeface="Verdana" panose="020B0604030504040204" pitchFamily="34" charset="0"/>
              </a:rPr>
              <a:t>sulf</a:t>
            </a:r>
            <a:r>
              <a:rPr lang="it-IT" sz="1200" dirty="0">
                <a:latin typeface="Verdana" panose="020B0604030504040204" pitchFamily="34" charset="0"/>
                <a:ea typeface="Verdana" panose="020B0604030504040204" pitchFamily="34" charset="0"/>
              </a:rPr>
              <a:t> + LPS. </a:t>
            </a:r>
          </a:p>
          <a:p>
            <a:endParaRPr lang="it-IT" sz="1100" dirty="0"/>
          </a:p>
        </p:txBody>
      </p:sp>
      <p:pic>
        <p:nvPicPr>
          <p:cNvPr id="14" name="Immagine 13">
            <a:extLst>
              <a:ext uri="{FF2B5EF4-FFF2-40B4-BE49-F238E27FC236}">
                <a16:creationId xmlns:a16="http://schemas.microsoft.com/office/drawing/2014/main" id="{C3E99765-745F-40BB-827F-D166B7818549}"/>
              </a:ext>
            </a:extLst>
          </p:cNvPr>
          <p:cNvPicPr>
            <a:picLocks noChangeAspect="1"/>
          </p:cNvPicPr>
          <p:nvPr/>
        </p:nvPicPr>
        <p:blipFill>
          <a:blip r:embed="rId3"/>
          <a:stretch>
            <a:fillRect/>
          </a:stretch>
        </p:blipFill>
        <p:spPr>
          <a:xfrm>
            <a:off x="9704616" y="0"/>
            <a:ext cx="2487384" cy="1012024"/>
          </a:xfrm>
          <a:prstGeom prst="rect">
            <a:avLst/>
          </a:prstGeom>
        </p:spPr>
      </p:pic>
      <p:sp>
        <p:nvSpPr>
          <p:cNvPr id="16" name="CasellaDiTesto 15">
            <a:extLst>
              <a:ext uri="{FF2B5EF4-FFF2-40B4-BE49-F238E27FC236}">
                <a16:creationId xmlns:a16="http://schemas.microsoft.com/office/drawing/2014/main" id="{2EF57C72-44F4-4401-A204-1D072CBC77C1}"/>
              </a:ext>
            </a:extLst>
          </p:cNvPr>
          <p:cNvSpPr txBox="1"/>
          <p:nvPr/>
        </p:nvSpPr>
        <p:spPr>
          <a:xfrm>
            <a:off x="153139" y="155365"/>
            <a:ext cx="6094520" cy="523220"/>
          </a:xfrm>
          <a:prstGeom prst="rect">
            <a:avLst/>
          </a:prstGeom>
          <a:noFill/>
        </p:spPr>
        <p:txBody>
          <a:bodyPr wrap="square">
            <a:spAutoFit/>
          </a:bodyPr>
          <a:lstStyle/>
          <a:p>
            <a:r>
              <a:rPr lang="it-IT" sz="2800" dirty="0">
                <a:solidFill>
                  <a:srgbClr val="00B050"/>
                </a:solidFill>
                <a:latin typeface="Verdana" panose="020B0604030504040204" pitchFamily="34" charset="0"/>
                <a:ea typeface="Verdana" panose="020B0604030504040204" pitchFamily="34" charset="0"/>
              </a:rPr>
              <a:t>2. </a:t>
            </a:r>
            <a:r>
              <a:rPr lang="it-IT" sz="2800" dirty="0" err="1">
                <a:solidFill>
                  <a:srgbClr val="00B050"/>
                </a:solidFill>
                <a:latin typeface="Verdana" panose="020B0604030504040204" pitchFamily="34" charset="0"/>
                <a:ea typeface="Verdana" panose="020B0604030504040204" pitchFamily="34" charset="0"/>
              </a:rPr>
              <a:t>Results</a:t>
            </a:r>
            <a:endParaRPr lang="it-IT" sz="2800" dirty="0">
              <a:solidFill>
                <a:srgbClr val="00B050"/>
              </a:solidFill>
            </a:endParaRPr>
          </a:p>
        </p:txBody>
      </p:sp>
      <p:pic>
        <p:nvPicPr>
          <p:cNvPr id="6" name="Immagine 5">
            <a:extLst>
              <a:ext uri="{FF2B5EF4-FFF2-40B4-BE49-F238E27FC236}">
                <a16:creationId xmlns:a16="http://schemas.microsoft.com/office/drawing/2014/main" id="{E8E591EA-8D66-44C2-B8EF-8B34E13037AB}"/>
              </a:ext>
            </a:extLst>
          </p:cNvPr>
          <p:cNvPicPr>
            <a:picLocks noChangeAspect="1"/>
          </p:cNvPicPr>
          <p:nvPr/>
        </p:nvPicPr>
        <p:blipFill>
          <a:blip r:embed="rId4"/>
          <a:stretch>
            <a:fillRect/>
          </a:stretch>
        </p:blipFill>
        <p:spPr>
          <a:xfrm>
            <a:off x="553751" y="970052"/>
            <a:ext cx="4989052" cy="3116756"/>
          </a:xfrm>
          <a:prstGeom prst="rect">
            <a:avLst/>
          </a:prstGeom>
        </p:spPr>
      </p:pic>
      <p:sp>
        <p:nvSpPr>
          <p:cNvPr id="7" name="CasellaDiTesto 6">
            <a:extLst>
              <a:ext uri="{FF2B5EF4-FFF2-40B4-BE49-F238E27FC236}">
                <a16:creationId xmlns:a16="http://schemas.microsoft.com/office/drawing/2014/main" id="{BDDE7CED-E8BF-4D4C-8CCB-4272B9A5A5DD}"/>
              </a:ext>
            </a:extLst>
          </p:cNvPr>
          <p:cNvSpPr txBox="1"/>
          <p:nvPr/>
        </p:nvSpPr>
        <p:spPr>
          <a:xfrm>
            <a:off x="455844" y="4168348"/>
            <a:ext cx="5184866" cy="1107996"/>
          </a:xfrm>
          <a:prstGeom prst="rect">
            <a:avLst/>
          </a:prstGeom>
          <a:noFill/>
        </p:spPr>
        <p:txBody>
          <a:bodyPr wrap="square">
            <a:spAutoFit/>
          </a:bodyPr>
          <a:lstStyle/>
          <a:p>
            <a:r>
              <a:rPr lang="it-IT" sz="1100" b="1" dirty="0">
                <a:latin typeface="Verdana" panose="020B0604030504040204" pitchFamily="34" charset="0"/>
                <a:ea typeface="Verdana" panose="020B0604030504040204" pitchFamily="34" charset="0"/>
              </a:rPr>
              <a:t>Activation of </a:t>
            </a:r>
            <a:r>
              <a:rPr lang="it-IT" sz="1100" b="1" dirty="0" err="1">
                <a:latin typeface="Verdana" panose="020B0604030504040204" pitchFamily="34" charset="0"/>
                <a:ea typeface="Verdana" panose="020B0604030504040204" pitchFamily="34" charset="0"/>
              </a:rPr>
              <a:t>Akt</a:t>
            </a:r>
            <a:r>
              <a:rPr lang="it-IT" sz="1100" b="1" dirty="0">
                <a:latin typeface="Verdana" panose="020B0604030504040204" pitchFamily="34" charset="0"/>
                <a:ea typeface="Verdana" panose="020B0604030504040204" pitchFamily="34" charset="0"/>
              </a:rPr>
              <a:t> </a:t>
            </a:r>
            <a:r>
              <a:rPr lang="it-IT" sz="1100" dirty="0">
                <a:latin typeface="Verdana" panose="020B0604030504040204" pitchFamily="34" charset="0"/>
                <a:ea typeface="Verdana" panose="020B0604030504040204" pitchFamily="34" charset="0"/>
              </a:rPr>
              <a:t>in Caco-2 </a:t>
            </a:r>
            <a:r>
              <a:rPr lang="it-IT" sz="1100" dirty="0" err="1">
                <a:latin typeface="Verdana" panose="020B0604030504040204" pitchFamily="34" charset="0"/>
                <a:ea typeface="Verdana" panose="020B0604030504040204" pitchFamily="34" charset="0"/>
              </a:rPr>
              <a:t>cells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treated</a:t>
            </a:r>
            <a:r>
              <a:rPr lang="it-IT" sz="1100" dirty="0">
                <a:latin typeface="Verdana" panose="020B0604030504040204" pitchFamily="34" charset="0"/>
                <a:ea typeface="Verdana" panose="020B0604030504040204" pitchFamily="34" charset="0"/>
              </a:rPr>
              <a:t> with LPS (1 </a:t>
            </a:r>
            <a:r>
              <a:rPr lang="el-GR" sz="1100" dirty="0">
                <a:latin typeface="Verdana" panose="020B0604030504040204" pitchFamily="34" charset="0"/>
                <a:ea typeface="Verdana" panose="020B0604030504040204" pitchFamily="34" charset="0"/>
              </a:rPr>
              <a:t>μ</a:t>
            </a:r>
            <a:r>
              <a:rPr lang="it-IT" sz="1100" dirty="0">
                <a:latin typeface="Verdana" panose="020B0604030504040204" pitchFamily="34" charset="0"/>
                <a:ea typeface="Verdana" panose="020B0604030504040204" pitchFamily="34" charset="0"/>
              </a:rPr>
              <a:t>g/</a:t>
            </a:r>
            <a:r>
              <a:rPr lang="it-IT" sz="1100" dirty="0" err="1">
                <a:latin typeface="Verdana" panose="020B0604030504040204" pitchFamily="34" charset="0"/>
                <a:ea typeface="Verdana" panose="020B0604030504040204" pitchFamily="34" charset="0"/>
              </a:rPr>
              <a:t>mL</a:t>
            </a:r>
            <a:r>
              <a:rPr lang="it-IT" sz="1100" dirty="0">
                <a:latin typeface="Verdana" panose="020B0604030504040204" pitchFamily="34" charset="0"/>
                <a:ea typeface="Verdana" panose="020B0604030504040204" pitchFamily="34" charset="0"/>
              </a:rPr>
              <a:t>) for 2 h and </a:t>
            </a:r>
            <a:r>
              <a:rPr lang="it-IT" sz="1100" dirty="0" err="1">
                <a:latin typeface="Verdana" panose="020B0604030504040204" pitchFamily="34" charset="0"/>
                <a:ea typeface="Verdana" panose="020B0604030504040204" pitchFamily="34" charset="0"/>
              </a:rPr>
              <a:t>pretreated</a:t>
            </a:r>
            <a:r>
              <a:rPr lang="it-IT" sz="1100" dirty="0">
                <a:latin typeface="Verdana" panose="020B0604030504040204" pitchFamily="34" charset="0"/>
                <a:ea typeface="Verdana" panose="020B0604030504040204" pitchFamily="34" charset="0"/>
              </a:rPr>
              <a:t> (30 min) with </a:t>
            </a:r>
            <a:r>
              <a:rPr lang="it-IT" sz="1100" dirty="0" err="1">
                <a:latin typeface="Verdana" panose="020B0604030504040204" pitchFamily="34" charset="0"/>
                <a:ea typeface="Verdana" panose="020B0604030504040204" pitchFamily="34" charset="0"/>
              </a:rPr>
              <a:t>hydroxytyrosol</a:t>
            </a:r>
            <a:r>
              <a:rPr lang="it-IT" sz="1100" dirty="0">
                <a:latin typeface="Verdana" panose="020B0604030504040204" pitchFamily="34" charset="0"/>
                <a:ea typeface="Verdana" panose="020B0604030504040204" pitchFamily="34" charset="0"/>
              </a:rPr>
              <a:t> (HT), </a:t>
            </a:r>
            <a:r>
              <a:rPr lang="it-IT" sz="1100" dirty="0" err="1">
                <a:latin typeface="Verdana" panose="020B0604030504040204" pitchFamily="34" charset="0"/>
                <a:ea typeface="Verdana" panose="020B0604030504040204" pitchFamily="34" charset="0"/>
              </a:rPr>
              <a:t>tyrosol</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Tyr</a:t>
            </a:r>
            <a:r>
              <a:rPr lang="it-IT" sz="1100" dirty="0">
                <a:latin typeface="Verdana" panose="020B0604030504040204" pitchFamily="34" charset="0"/>
                <a:ea typeface="Verdana" panose="020B0604030504040204" pitchFamily="34" charset="0"/>
              </a:rPr>
              <a:t>) and </a:t>
            </a:r>
            <a:r>
              <a:rPr lang="it-IT" sz="1100" dirty="0" err="1">
                <a:latin typeface="Verdana" panose="020B0604030504040204" pitchFamily="34" charset="0"/>
                <a:ea typeface="Verdana" panose="020B0604030504040204" pitchFamily="34" charset="0"/>
              </a:rPr>
              <a:t>their</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glucuronide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glu</a:t>
            </a:r>
            <a:r>
              <a:rPr lang="it-IT" sz="1100" dirty="0">
                <a:latin typeface="Verdana" panose="020B0604030504040204" pitchFamily="34" charset="0"/>
                <a:ea typeface="Verdana" panose="020B0604030504040204" pitchFamily="34" charset="0"/>
              </a:rPr>
              <a:t>) and </a:t>
            </a:r>
            <a:r>
              <a:rPr lang="it-IT" sz="1100" dirty="0" err="1">
                <a:latin typeface="Verdana" panose="020B0604030504040204" pitchFamily="34" charset="0"/>
                <a:ea typeface="Verdana" panose="020B0604030504040204" pitchFamily="34" charset="0"/>
              </a:rPr>
              <a:t>sulfate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sulf</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metabolites</a:t>
            </a:r>
            <a:r>
              <a:rPr lang="it-IT" sz="1100" dirty="0">
                <a:latin typeface="Verdana" panose="020B0604030504040204" pitchFamily="34" charset="0"/>
                <a:ea typeface="Verdana" panose="020B0604030504040204" pitchFamily="34" charset="0"/>
              </a:rPr>
              <a:t> (1</a:t>
            </a:r>
            <a:r>
              <a:rPr lang="el-GR" sz="1100" dirty="0">
                <a:latin typeface="Verdana" panose="020B0604030504040204" pitchFamily="34" charset="0"/>
                <a:ea typeface="Verdana" panose="020B0604030504040204" pitchFamily="34" charset="0"/>
              </a:rPr>
              <a:t>μ</a:t>
            </a:r>
            <a:r>
              <a:rPr lang="it-IT" sz="1100" dirty="0">
                <a:latin typeface="Verdana" panose="020B0604030504040204" pitchFamily="34" charset="0"/>
                <a:ea typeface="Verdana" panose="020B0604030504040204" pitchFamily="34" charset="0"/>
              </a:rPr>
              <a:t>M) </a:t>
            </a:r>
            <a:r>
              <a:rPr lang="it-IT" sz="1100" dirty="0" err="1">
                <a:latin typeface="Verdana" panose="020B0604030504040204" pitchFamily="34" charset="0"/>
                <a:ea typeface="Verdana" panose="020B0604030504040204" pitchFamily="34" charset="0"/>
              </a:rPr>
              <a:t>prior</a:t>
            </a:r>
            <a:r>
              <a:rPr lang="it-IT" sz="1100" dirty="0">
                <a:latin typeface="Verdana" panose="020B0604030504040204" pitchFamily="34" charset="0"/>
                <a:ea typeface="Verdana" panose="020B0604030504040204" pitchFamily="34" charset="0"/>
              </a:rPr>
              <a:t> to LPS co-</a:t>
            </a:r>
            <a:r>
              <a:rPr lang="it-IT" sz="1100" dirty="0" err="1">
                <a:latin typeface="Verdana" panose="020B0604030504040204" pitchFamily="34" charset="0"/>
                <a:ea typeface="Verdana" panose="020B0604030504040204" pitchFamily="34" charset="0"/>
              </a:rPr>
              <a:t>exposure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differences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among</a:t>
            </a:r>
            <a:r>
              <a:rPr lang="it-IT" sz="1100" dirty="0">
                <a:latin typeface="Verdana" panose="020B0604030504040204" pitchFamily="34" charset="0"/>
                <a:ea typeface="Verdana" panose="020B0604030504040204" pitchFamily="34" charset="0"/>
              </a:rPr>
              <a:t> groups are </a:t>
            </a:r>
            <a:r>
              <a:rPr lang="it-IT" sz="1100" dirty="0" err="1">
                <a:latin typeface="Verdana" panose="020B0604030504040204" pitchFamily="34" charset="0"/>
                <a:ea typeface="Verdana" panose="020B0604030504040204" pitchFamily="34" charset="0"/>
              </a:rPr>
              <a:t>reported</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using</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different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superscript</a:t>
            </a:r>
            <a:r>
              <a:rPr lang="it-IT" sz="1100" dirty="0">
                <a:latin typeface="Verdana" panose="020B0604030504040204" pitchFamily="34" charset="0"/>
                <a:ea typeface="Verdana" panose="020B0604030504040204" pitchFamily="34" charset="0"/>
              </a:rPr>
              <a:t> symbols (p &lt; 0.05);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control. </a:t>
            </a:r>
          </a:p>
        </p:txBody>
      </p:sp>
      <p:sp>
        <p:nvSpPr>
          <p:cNvPr id="2" name="Freccia a destra 1">
            <a:extLst>
              <a:ext uri="{FF2B5EF4-FFF2-40B4-BE49-F238E27FC236}">
                <a16:creationId xmlns:a16="http://schemas.microsoft.com/office/drawing/2014/main" id="{983F52D1-E95F-4778-A01B-685685294EDF}"/>
              </a:ext>
            </a:extLst>
          </p:cNvPr>
          <p:cNvSpPr/>
          <p:nvPr/>
        </p:nvSpPr>
        <p:spPr>
          <a:xfrm rot="1663753">
            <a:off x="5816047" y="2480055"/>
            <a:ext cx="1063689" cy="461665"/>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accent2"/>
                </a:solidFill>
              </a:ln>
              <a:solidFill>
                <a:schemeClr val="accent2"/>
              </a:solidFill>
            </a:endParaRPr>
          </a:p>
        </p:txBody>
      </p:sp>
      <p:cxnSp>
        <p:nvCxnSpPr>
          <p:cNvPr id="4" name="Connettore diritto 3">
            <a:extLst>
              <a:ext uri="{FF2B5EF4-FFF2-40B4-BE49-F238E27FC236}">
                <a16:creationId xmlns:a16="http://schemas.microsoft.com/office/drawing/2014/main" id="{87D278D7-9D81-41C6-9600-F8457BBE4DBB}"/>
              </a:ext>
            </a:extLst>
          </p:cNvPr>
          <p:cNvCxnSpPr/>
          <p:nvPr/>
        </p:nvCxnSpPr>
        <p:spPr>
          <a:xfrm>
            <a:off x="6247659" y="2175029"/>
            <a:ext cx="100232" cy="987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5FAA58B3-C3C6-47A0-8AE1-ABAA2BD84410}"/>
              </a:ext>
            </a:extLst>
          </p:cNvPr>
          <p:cNvCxnSpPr/>
          <p:nvPr/>
        </p:nvCxnSpPr>
        <p:spPr>
          <a:xfrm flipH="1">
            <a:off x="5983550" y="2352583"/>
            <a:ext cx="630314" cy="559293"/>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0B0DD6F9-4509-4BFA-80DC-C45275C02FB6}"/>
              </a:ext>
            </a:extLst>
          </p:cNvPr>
          <p:cNvSpPr txBox="1"/>
          <p:nvPr/>
        </p:nvSpPr>
        <p:spPr>
          <a:xfrm>
            <a:off x="680889" y="5591815"/>
            <a:ext cx="5039019" cy="1200329"/>
          </a:xfrm>
          <a:prstGeom prst="rect">
            <a:avLst/>
          </a:prstGeom>
          <a:noFill/>
        </p:spPr>
        <p:txBody>
          <a:bodyPr wrap="square" rtlCol="0">
            <a:spAutoFit/>
          </a:bodyPr>
          <a:lstStyle/>
          <a:p>
            <a:r>
              <a:rPr lang="it-IT" sz="2400" dirty="0" err="1">
                <a:latin typeface="Verdana" panose="020B0604030504040204" pitchFamily="34" charset="0"/>
                <a:ea typeface="Verdana" panose="020B0604030504040204" pitchFamily="34" charset="0"/>
              </a:rPr>
              <a:t>Akt</a:t>
            </a:r>
            <a:r>
              <a:rPr lang="it-IT" sz="2400" dirty="0">
                <a:latin typeface="Verdana" panose="020B0604030504040204" pitchFamily="34" charset="0"/>
                <a:ea typeface="Verdana" panose="020B0604030504040204" pitchFamily="34" charset="0"/>
              </a:rPr>
              <a:t> </a:t>
            </a:r>
            <a:r>
              <a:rPr lang="it-IT" sz="2400" dirty="0" err="1">
                <a:latin typeface="Verdana" panose="020B0604030504040204" pitchFamily="34" charset="0"/>
                <a:ea typeface="Verdana" panose="020B0604030504040204" pitchFamily="34" charset="0"/>
              </a:rPr>
              <a:t>was</a:t>
            </a:r>
            <a:r>
              <a:rPr lang="it-IT" sz="2400" dirty="0">
                <a:latin typeface="Verdana" panose="020B0604030504040204" pitchFamily="34" charset="0"/>
                <a:ea typeface="Verdana" panose="020B0604030504040204" pitchFamily="34" charset="0"/>
              </a:rPr>
              <a:t> </a:t>
            </a:r>
            <a:r>
              <a:rPr lang="it-IT" sz="2400" dirty="0" err="1">
                <a:latin typeface="Verdana" panose="020B0604030504040204" pitchFamily="34" charset="0"/>
                <a:ea typeface="Verdana" panose="020B0604030504040204" pitchFamily="34" charset="0"/>
              </a:rPr>
              <a:t>not</a:t>
            </a:r>
            <a:r>
              <a:rPr lang="it-IT" sz="2400" dirty="0">
                <a:latin typeface="Verdana" panose="020B0604030504040204" pitchFamily="34" charset="0"/>
                <a:ea typeface="Verdana" panose="020B0604030504040204" pitchFamily="34" charset="0"/>
              </a:rPr>
              <a:t> </a:t>
            </a:r>
            <a:r>
              <a:rPr lang="it-IT" sz="2400" dirty="0" err="1">
                <a:latin typeface="Verdana" panose="020B0604030504040204" pitchFamily="34" charset="0"/>
                <a:ea typeface="Verdana" panose="020B0604030504040204" pitchFamily="34" charset="0"/>
              </a:rPr>
              <a:t>modulated</a:t>
            </a:r>
            <a:r>
              <a:rPr lang="it-IT" sz="2400" dirty="0">
                <a:latin typeface="Verdana" panose="020B0604030504040204" pitchFamily="34" charset="0"/>
                <a:ea typeface="Verdana" panose="020B0604030504040204" pitchFamily="34" charset="0"/>
              </a:rPr>
              <a:t>, </a:t>
            </a:r>
            <a:r>
              <a:rPr lang="it-IT" sz="2400" dirty="0" err="1">
                <a:latin typeface="Verdana" panose="020B0604030504040204" pitchFamily="34" charset="0"/>
                <a:ea typeface="Verdana" panose="020B0604030504040204" pitchFamily="34" charset="0"/>
              </a:rPr>
              <a:t>but</a:t>
            </a:r>
            <a:r>
              <a:rPr lang="it-IT" sz="2400" dirty="0">
                <a:latin typeface="Verdana" panose="020B0604030504040204" pitchFamily="34" charset="0"/>
                <a:ea typeface="Verdana" panose="020B0604030504040204" pitchFamily="34" charset="0"/>
              </a:rPr>
              <a:t> </a:t>
            </a:r>
            <a:r>
              <a:rPr lang="it-IT" sz="2400" dirty="0" err="1">
                <a:latin typeface="Verdana" panose="020B0604030504040204" pitchFamily="34" charset="0"/>
                <a:ea typeface="Verdana" panose="020B0604030504040204" pitchFamily="34" charset="0"/>
              </a:rPr>
              <a:t>IĸB</a:t>
            </a:r>
            <a:r>
              <a:rPr lang="el-GR" sz="2400" dirty="0">
                <a:latin typeface="Verdana" panose="020B0604030504040204" pitchFamily="34" charset="0"/>
                <a:ea typeface="Verdana" panose="020B0604030504040204" pitchFamily="34" charset="0"/>
              </a:rPr>
              <a:t>α</a:t>
            </a:r>
            <a:r>
              <a:rPr lang="it-IT" sz="2400" dirty="0">
                <a:latin typeface="Verdana" panose="020B0604030504040204" pitchFamily="34" charset="0"/>
                <a:ea typeface="Verdana" panose="020B0604030504040204" pitchFamily="34" charset="0"/>
              </a:rPr>
              <a:t> </a:t>
            </a:r>
            <a:r>
              <a:rPr lang="it-IT" sz="2400" dirty="0" err="1">
                <a:latin typeface="Verdana" panose="020B0604030504040204" pitchFamily="34" charset="0"/>
                <a:ea typeface="Verdana" panose="020B0604030504040204" pitchFamily="34" charset="0"/>
              </a:rPr>
              <a:t>was</a:t>
            </a:r>
            <a:r>
              <a:rPr lang="it-IT" sz="2400" dirty="0">
                <a:latin typeface="Verdana" panose="020B0604030504040204" pitchFamily="34" charset="0"/>
                <a:ea typeface="Verdana" panose="020B0604030504040204" pitchFamily="34" charset="0"/>
              </a:rPr>
              <a:t> </a:t>
            </a:r>
            <a:r>
              <a:rPr lang="it-IT" sz="2400" dirty="0" err="1">
                <a:latin typeface="Verdana" panose="020B0604030504040204" pitchFamily="34" charset="0"/>
                <a:ea typeface="Verdana" panose="020B0604030504040204" pitchFamily="34" charset="0"/>
              </a:rPr>
              <a:t>conversely</a:t>
            </a:r>
            <a:r>
              <a:rPr lang="it-IT" sz="2400" dirty="0">
                <a:latin typeface="Verdana" panose="020B0604030504040204" pitchFamily="34" charset="0"/>
                <a:ea typeface="Verdana" panose="020B0604030504040204" pitchFamily="34" charset="0"/>
              </a:rPr>
              <a:t> </a:t>
            </a:r>
            <a:r>
              <a:rPr lang="it-IT" sz="2400" dirty="0" err="1">
                <a:latin typeface="Verdana" panose="020B0604030504040204" pitchFamily="34" charset="0"/>
                <a:ea typeface="Verdana" panose="020B0604030504040204" pitchFamily="34" charset="0"/>
              </a:rPr>
              <a:t>downregulated</a:t>
            </a:r>
            <a:r>
              <a:rPr lang="it-IT" sz="24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931230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6D957BB-EFEE-4C11-ADCB-2E12C54F6315}"/>
              </a:ext>
            </a:extLst>
          </p:cNvPr>
          <p:cNvPicPr>
            <a:picLocks noChangeAspect="1"/>
          </p:cNvPicPr>
          <p:nvPr/>
        </p:nvPicPr>
        <p:blipFill>
          <a:blip r:embed="rId2"/>
          <a:stretch>
            <a:fillRect/>
          </a:stretch>
        </p:blipFill>
        <p:spPr>
          <a:xfrm>
            <a:off x="5284271" y="1486466"/>
            <a:ext cx="4908823" cy="4926077"/>
          </a:xfrm>
          <a:prstGeom prst="rect">
            <a:avLst/>
          </a:prstGeom>
        </p:spPr>
      </p:pic>
      <p:sp>
        <p:nvSpPr>
          <p:cNvPr id="7" name="CasellaDiTesto 6">
            <a:extLst>
              <a:ext uri="{FF2B5EF4-FFF2-40B4-BE49-F238E27FC236}">
                <a16:creationId xmlns:a16="http://schemas.microsoft.com/office/drawing/2014/main" id="{86711C89-195E-48D9-91B7-C4A9EFF5E13B}"/>
              </a:ext>
            </a:extLst>
          </p:cNvPr>
          <p:cNvSpPr txBox="1"/>
          <p:nvPr/>
        </p:nvSpPr>
        <p:spPr>
          <a:xfrm>
            <a:off x="413354" y="2164400"/>
            <a:ext cx="4170183" cy="1785104"/>
          </a:xfrm>
          <a:prstGeom prst="rect">
            <a:avLst/>
          </a:prstGeom>
          <a:noFill/>
        </p:spPr>
        <p:txBody>
          <a:bodyPr wrap="square">
            <a:spAutoFit/>
          </a:bodyPr>
          <a:lstStyle/>
          <a:p>
            <a:r>
              <a:rPr lang="it-IT" sz="1100" b="1" dirty="0" err="1">
                <a:latin typeface="Verdana" panose="020B0604030504040204" pitchFamily="34" charset="0"/>
                <a:ea typeface="Verdana" panose="020B0604030504040204" pitchFamily="34" charset="0"/>
              </a:rPr>
              <a:t>Modulation</a:t>
            </a:r>
            <a:r>
              <a:rPr lang="it-IT" sz="1100" b="1" dirty="0">
                <a:latin typeface="Verdana" panose="020B0604030504040204" pitchFamily="34" charset="0"/>
                <a:ea typeface="Verdana" panose="020B0604030504040204" pitchFamily="34" charset="0"/>
              </a:rPr>
              <a:t> of MAPK p38 </a:t>
            </a:r>
            <a:r>
              <a:rPr lang="it-IT" sz="1100" dirty="0">
                <a:latin typeface="Verdana" panose="020B0604030504040204" pitchFamily="34" charset="0"/>
                <a:ea typeface="Verdana" panose="020B0604030504040204" pitchFamily="34" charset="0"/>
              </a:rPr>
              <a:t>(A) </a:t>
            </a:r>
            <a:r>
              <a:rPr lang="it-IT" sz="1100" b="1" dirty="0">
                <a:latin typeface="Verdana" panose="020B0604030504040204" pitchFamily="34" charset="0"/>
                <a:ea typeface="Verdana" panose="020B0604030504040204" pitchFamily="34" charset="0"/>
              </a:rPr>
              <a:t>and ERK1/2 </a:t>
            </a:r>
            <a:r>
              <a:rPr lang="it-IT" sz="1100" dirty="0">
                <a:latin typeface="Verdana" panose="020B0604030504040204" pitchFamily="34" charset="0"/>
                <a:ea typeface="Verdana" panose="020B0604030504040204" pitchFamily="34" charset="0"/>
              </a:rPr>
              <a:t>(B) in Caco-2 </a:t>
            </a:r>
            <a:r>
              <a:rPr lang="it-IT" sz="1100" dirty="0" err="1">
                <a:latin typeface="Verdana" panose="020B0604030504040204" pitchFamily="34" charset="0"/>
                <a:ea typeface="Verdana" panose="020B0604030504040204" pitchFamily="34" charset="0"/>
              </a:rPr>
              <a:t>cells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treated</a:t>
            </a:r>
            <a:r>
              <a:rPr lang="it-IT" sz="1100" dirty="0">
                <a:latin typeface="Verdana" panose="020B0604030504040204" pitchFamily="34" charset="0"/>
                <a:ea typeface="Verdana" panose="020B0604030504040204" pitchFamily="34" charset="0"/>
              </a:rPr>
              <a:t> with LPS (1 </a:t>
            </a:r>
            <a:r>
              <a:rPr lang="el-GR" sz="1100" dirty="0">
                <a:latin typeface="Verdana" panose="020B0604030504040204" pitchFamily="34" charset="0"/>
                <a:ea typeface="Verdana" panose="020B0604030504040204" pitchFamily="34" charset="0"/>
              </a:rPr>
              <a:t>μ</a:t>
            </a:r>
            <a:r>
              <a:rPr lang="it-IT" sz="1100" dirty="0">
                <a:latin typeface="Verdana" panose="020B0604030504040204" pitchFamily="34" charset="0"/>
                <a:ea typeface="Verdana" panose="020B0604030504040204" pitchFamily="34" charset="0"/>
              </a:rPr>
              <a:t>g/</a:t>
            </a:r>
            <a:r>
              <a:rPr lang="it-IT" sz="1100" dirty="0" err="1">
                <a:latin typeface="Verdana" panose="020B0604030504040204" pitchFamily="34" charset="0"/>
                <a:ea typeface="Verdana" panose="020B0604030504040204" pitchFamily="34" charset="0"/>
              </a:rPr>
              <a:t>mL</a:t>
            </a:r>
            <a:r>
              <a:rPr lang="it-IT" sz="1100" dirty="0">
                <a:latin typeface="Verdana" panose="020B0604030504040204" pitchFamily="34" charset="0"/>
                <a:ea typeface="Verdana" panose="020B0604030504040204" pitchFamily="34" charset="0"/>
              </a:rPr>
              <a:t>) for 2 h and </a:t>
            </a:r>
            <a:r>
              <a:rPr lang="it-IT" sz="1100" dirty="0" err="1">
                <a:latin typeface="Verdana" panose="020B0604030504040204" pitchFamily="34" charset="0"/>
                <a:ea typeface="Verdana" panose="020B0604030504040204" pitchFamily="34" charset="0"/>
              </a:rPr>
              <a:t>pretreated</a:t>
            </a:r>
            <a:r>
              <a:rPr lang="it-IT" sz="1100" dirty="0">
                <a:latin typeface="Verdana" panose="020B0604030504040204" pitchFamily="34" charset="0"/>
                <a:ea typeface="Verdana" panose="020B0604030504040204" pitchFamily="34" charset="0"/>
              </a:rPr>
              <a:t> (30 min) with </a:t>
            </a:r>
            <a:r>
              <a:rPr lang="it-IT" sz="1100" dirty="0" err="1">
                <a:latin typeface="Verdana" panose="020B0604030504040204" pitchFamily="34" charset="0"/>
                <a:ea typeface="Verdana" panose="020B0604030504040204" pitchFamily="34" charset="0"/>
              </a:rPr>
              <a:t>hydroxytyrosol</a:t>
            </a:r>
            <a:r>
              <a:rPr lang="it-IT" sz="1100" dirty="0">
                <a:latin typeface="Verdana" panose="020B0604030504040204" pitchFamily="34" charset="0"/>
                <a:ea typeface="Verdana" panose="020B0604030504040204" pitchFamily="34" charset="0"/>
              </a:rPr>
              <a:t> (HT), </a:t>
            </a:r>
            <a:r>
              <a:rPr lang="it-IT" sz="1100" dirty="0" err="1">
                <a:latin typeface="Verdana" panose="020B0604030504040204" pitchFamily="34" charset="0"/>
                <a:ea typeface="Verdana" panose="020B0604030504040204" pitchFamily="34" charset="0"/>
              </a:rPr>
              <a:t>tyrosol</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Tyr</a:t>
            </a:r>
            <a:r>
              <a:rPr lang="it-IT" sz="1100" dirty="0">
                <a:latin typeface="Verdana" panose="020B0604030504040204" pitchFamily="34" charset="0"/>
                <a:ea typeface="Verdana" panose="020B0604030504040204" pitchFamily="34" charset="0"/>
              </a:rPr>
              <a:t>) and </a:t>
            </a:r>
            <a:r>
              <a:rPr lang="it-IT" sz="1100" dirty="0" err="1">
                <a:latin typeface="Verdana" panose="020B0604030504040204" pitchFamily="34" charset="0"/>
                <a:ea typeface="Verdana" panose="020B0604030504040204" pitchFamily="34" charset="0"/>
              </a:rPr>
              <a:t>their</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glucuronide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glu</a:t>
            </a:r>
            <a:r>
              <a:rPr lang="it-IT" sz="1100" dirty="0">
                <a:latin typeface="Verdana" panose="020B0604030504040204" pitchFamily="34" charset="0"/>
                <a:ea typeface="Verdana" panose="020B0604030504040204" pitchFamily="34" charset="0"/>
              </a:rPr>
              <a:t>) and </a:t>
            </a:r>
            <a:r>
              <a:rPr lang="it-IT" sz="1100" dirty="0" err="1">
                <a:latin typeface="Verdana" panose="020B0604030504040204" pitchFamily="34" charset="0"/>
                <a:ea typeface="Verdana" panose="020B0604030504040204" pitchFamily="34" charset="0"/>
              </a:rPr>
              <a:t>sulfate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sulf</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metabolites</a:t>
            </a:r>
            <a:r>
              <a:rPr lang="it-IT" sz="1100" dirty="0">
                <a:latin typeface="Verdana" panose="020B0604030504040204" pitchFamily="34" charset="0"/>
                <a:ea typeface="Verdana" panose="020B0604030504040204" pitchFamily="34" charset="0"/>
              </a:rPr>
              <a:t> (1 </a:t>
            </a:r>
            <a:r>
              <a:rPr lang="el-GR" sz="1100" dirty="0">
                <a:latin typeface="Verdana" panose="020B0604030504040204" pitchFamily="34" charset="0"/>
                <a:ea typeface="Verdana" panose="020B0604030504040204" pitchFamily="34" charset="0"/>
              </a:rPr>
              <a:t>μ</a:t>
            </a:r>
            <a:r>
              <a:rPr lang="it-IT" sz="1100" dirty="0">
                <a:latin typeface="Verdana" panose="020B0604030504040204" pitchFamily="34" charset="0"/>
                <a:ea typeface="Verdana" panose="020B0604030504040204" pitchFamily="34" charset="0"/>
              </a:rPr>
              <a:t>M) </a:t>
            </a:r>
            <a:r>
              <a:rPr lang="it-IT" sz="1100" dirty="0" err="1">
                <a:latin typeface="Verdana" panose="020B0604030504040204" pitchFamily="34" charset="0"/>
                <a:ea typeface="Verdana" panose="020B0604030504040204" pitchFamily="34" charset="0"/>
              </a:rPr>
              <a:t>prior</a:t>
            </a:r>
            <a:r>
              <a:rPr lang="it-IT" sz="1100" dirty="0">
                <a:latin typeface="Verdana" panose="020B0604030504040204" pitchFamily="34" charset="0"/>
                <a:ea typeface="Verdana" panose="020B0604030504040204" pitchFamily="34" charset="0"/>
              </a:rPr>
              <a:t> to LPS co-</a:t>
            </a:r>
            <a:r>
              <a:rPr lang="it-IT" sz="1100" dirty="0" err="1">
                <a:latin typeface="Verdana" panose="020B0604030504040204" pitchFamily="34" charset="0"/>
                <a:ea typeface="Verdana" panose="020B0604030504040204" pitchFamily="34" charset="0"/>
              </a:rPr>
              <a:t>exposure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differences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among</a:t>
            </a:r>
            <a:r>
              <a:rPr lang="it-IT" sz="1100" dirty="0">
                <a:latin typeface="Verdana" panose="020B0604030504040204" pitchFamily="34" charset="0"/>
                <a:ea typeface="Verdana" panose="020B0604030504040204" pitchFamily="34" charset="0"/>
              </a:rPr>
              <a:t> groups are </a:t>
            </a:r>
            <a:r>
              <a:rPr lang="it-IT" sz="1100" dirty="0" err="1">
                <a:latin typeface="Verdana" panose="020B0604030504040204" pitchFamily="34" charset="0"/>
                <a:ea typeface="Verdana" panose="020B0604030504040204" pitchFamily="34" charset="0"/>
              </a:rPr>
              <a:t>reported</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using</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different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superscript</a:t>
            </a:r>
            <a:r>
              <a:rPr lang="it-IT" sz="1100" dirty="0">
                <a:latin typeface="Verdana" panose="020B0604030504040204" pitchFamily="34" charset="0"/>
                <a:ea typeface="Verdana" panose="020B0604030504040204" pitchFamily="34" charset="0"/>
              </a:rPr>
              <a:t> symbols (p &lt; 0.05); (A)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control;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LPS;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HT </a:t>
            </a:r>
            <a:r>
              <a:rPr lang="it-IT" sz="1100" dirty="0" err="1">
                <a:latin typeface="Verdana" panose="020B0604030504040204" pitchFamily="34" charset="0"/>
                <a:ea typeface="Verdana" panose="020B0604030504040204" pitchFamily="34" charset="0"/>
              </a:rPr>
              <a:t>glu</a:t>
            </a:r>
            <a:r>
              <a:rPr lang="it-IT" sz="1100" dirty="0">
                <a:latin typeface="Verdana" panose="020B0604030504040204" pitchFamily="34" charset="0"/>
                <a:ea typeface="Verdana" panose="020B0604030504040204" pitchFamily="34" charset="0"/>
              </a:rPr>
              <a:t> + LPS; (B)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control;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LPS;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HT + LPS. </a:t>
            </a:r>
          </a:p>
        </p:txBody>
      </p:sp>
      <p:pic>
        <p:nvPicPr>
          <p:cNvPr id="13" name="Immagine 12">
            <a:extLst>
              <a:ext uri="{FF2B5EF4-FFF2-40B4-BE49-F238E27FC236}">
                <a16:creationId xmlns:a16="http://schemas.microsoft.com/office/drawing/2014/main" id="{A1DDCBAD-E1C2-428C-900D-7F99E5E03FBB}"/>
              </a:ext>
            </a:extLst>
          </p:cNvPr>
          <p:cNvPicPr>
            <a:picLocks noChangeAspect="1"/>
          </p:cNvPicPr>
          <p:nvPr/>
        </p:nvPicPr>
        <p:blipFill>
          <a:blip r:embed="rId3"/>
          <a:stretch>
            <a:fillRect/>
          </a:stretch>
        </p:blipFill>
        <p:spPr>
          <a:xfrm>
            <a:off x="9704616" y="0"/>
            <a:ext cx="2487384" cy="1012024"/>
          </a:xfrm>
          <a:prstGeom prst="rect">
            <a:avLst/>
          </a:prstGeom>
        </p:spPr>
      </p:pic>
      <p:sp>
        <p:nvSpPr>
          <p:cNvPr id="16" name="CasellaDiTesto 15">
            <a:extLst>
              <a:ext uri="{FF2B5EF4-FFF2-40B4-BE49-F238E27FC236}">
                <a16:creationId xmlns:a16="http://schemas.microsoft.com/office/drawing/2014/main" id="{D0FC4A08-D2A4-4F3F-9DA5-35FD7EB6C5AE}"/>
              </a:ext>
            </a:extLst>
          </p:cNvPr>
          <p:cNvSpPr txBox="1"/>
          <p:nvPr/>
        </p:nvSpPr>
        <p:spPr>
          <a:xfrm>
            <a:off x="153138" y="155365"/>
            <a:ext cx="2322775" cy="523220"/>
          </a:xfrm>
          <a:prstGeom prst="rect">
            <a:avLst/>
          </a:prstGeom>
          <a:noFill/>
        </p:spPr>
        <p:txBody>
          <a:bodyPr wrap="square">
            <a:spAutoFit/>
          </a:bodyPr>
          <a:lstStyle/>
          <a:p>
            <a:r>
              <a:rPr lang="it-IT" sz="2800" dirty="0">
                <a:solidFill>
                  <a:srgbClr val="00B050"/>
                </a:solidFill>
                <a:latin typeface="Verdana" panose="020B0604030504040204" pitchFamily="34" charset="0"/>
                <a:ea typeface="Verdana" panose="020B0604030504040204" pitchFamily="34" charset="0"/>
              </a:rPr>
              <a:t>2. </a:t>
            </a:r>
            <a:r>
              <a:rPr lang="it-IT" sz="2800" dirty="0" err="1">
                <a:solidFill>
                  <a:srgbClr val="00B050"/>
                </a:solidFill>
                <a:latin typeface="Verdana" panose="020B0604030504040204" pitchFamily="34" charset="0"/>
                <a:ea typeface="Verdana" panose="020B0604030504040204" pitchFamily="34" charset="0"/>
              </a:rPr>
              <a:t>Results</a:t>
            </a:r>
            <a:endParaRPr lang="it-IT" sz="2800" dirty="0">
              <a:solidFill>
                <a:srgbClr val="00B050"/>
              </a:solidFill>
            </a:endParaRPr>
          </a:p>
        </p:txBody>
      </p:sp>
      <p:sp>
        <p:nvSpPr>
          <p:cNvPr id="2" name="CasellaDiTesto 1">
            <a:extLst>
              <a:ext uri="{FF2B5EF4-FFF2-40B4-BE49-F238E27FC236}">
                <a16:creationId xmlns:a16="http://schemas.microsoft.com/office/drawing/2014/main" id="{2FD51FFC-D839-45C6-9685-3EC782D028AE}"/>
              </a:ext>
            </a:extLst>
          </p:cNvPr>
          <p:cNvSpPr txBox="1"/>
          <p:nvPr/>
        </p:nvSpPr>
        <p:spPr>
          <a:xfrm>
            <a:off x="820023" y="4495106"/>
            <a:ext cx="2974020" cy="1323439"/>
          </a:xfrm>
          <a:prstGeom prst="rect">
            <a:avLst/>
          </a:prstGeom>
          <a:noFill/>
        </p:spPr>
        <p:txBody>
          <a:bodyPr wrap="square" rtlCol="0">
            <a:spAutoFit/>
          </a:bodyPr>
          <a:lstStyle/>
          <a:p>
            <a:r>
              <a:rPr lang="it-IT" sz="2000" dirty="0">
                <a:latin typeface="Verdana" panose="020B0604030504040204" pitchFamily="34" charset="0"/>
                <a:ea typeface="Verdana" panose="020B0604030504040204" pitchFamily="34" charset="0"/>
              </a:rPr>
              <a:t>MAPK </a:t>
            </a:r>
            <a:r>
              <a:rPr lang="it-IT" sz="2000" dirty="0" err="1">
                <a:latin typeface="Verdana" panose="020B0604030504040204" pitchFamily="34" charset="0"/>
                <a:ea typeface="Verdana" panose="020B0604030504040204" pitchFamily="34" charset="0"/>
              </a:rPr>
              <a:t>were</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downregulated</a:t>
            </a:r>
            <a:r>
              <a:rPr lang="it-IT" sz="2000" dirty="0">
                <a:latin typeface="Verdana" panose="020B0604030504040204" pitchFamily="34" charset="0"/>
                <a:ea typeface="Verdana" panose="020B0604030504040204" pitchFamily="34" charset="0"/>
              </a:rPr>
              <a:t> by the </a:t>
            </a:r>
            <a:r>
              <a:rPr lang="it-IT" sz="2000" dirty="0" err="1">
                <a:latin typeface="Verdana" panose="020B0604030504040204" pitchFamily="34" charset="0"/>
                <a:ea typeface="Verdana" panose="020B0604030504040204" pitchFamily="34" charset="0"/>
              </a:rPr>
              <a:t>compounds</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as</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well</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as</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IĸB</a:t>
            </a:r>
            <a:r>
              <a:rPr lang="el-GR" sz="2000" dirty="0">
                <a:latin typeface="Verdana" panose="020B0604030504040204" pitchFamily="34" charset="0"/>
                <a:ea typeface="Verdana" panose="020B0604030504040204" pitchFamily="34" charset="0"/>
              </a:rPr>
              <a:t>α</a:t>
            </a:r>
            <a:r>
              <a:rPr lang="it-IT"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4293554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B85DCC-BF94-481D-AC99-0773DA800695}"/>
              </a:ext>
            </a:extLst>
          </p:cNvPr>
          <p:cNvSpPr>
            <a:spLocks noGrp="1"/>
          </p:cNvSpPr>
          <p:nvPr>
            <p:ph type="title"/>
          </p:nvPr>
        </p:nvSpPr>
        <p:spPr>
          <a:xfrm>
            <a:off x="136865" y="-149780"/>
            <a:ext cx="2650724" cy="1325563"/>
          </a:xfrm>
        </p:spPr>
        <p:txBody>
          <a:bodyPr>
            <a:normAutofit/>
          </a:bodyPr>
          <a:lstStyle/>
          <a:p>
            <a:r>
              <a:rPr lang="it-IT" sz="2400" dirty="0">
                <a:solidFill>
                  <a:schemeClr val="accent2"/>
                </a:solidFill>
                <a:latin typeface="Verdana" panose="020B0604030504040204" pitchFamily="34" charset="0"/>
                <a:ea typeface="Verdana" panose="020B0604030504040204" pitchFamily="34" charset="0"/>
              </a:rPr>
              <a:t>3. </a:t>
            </a:r>
            <a:r>
              <a:rPr lang="it-IT" sz="2400" dirty="0" err="1">
                <a:solidFill>
                  <a:schemeClr val="accent2"/>
                </a:solidFill>
                <a:latin typeface="Verdana" panose="020B0604030504040204" pitchFamily="34" charset="0"/>
                <a:ea typeface="Verdana" panose="020B0604030504040204" pitchFamily="34" charset="0"/>
              </a:rPr>
              <a:t>Methods</a:t>
            </a:r>
            <a:endParaRPr lang="it-IT" sz="2400" dirty="0">
              <a:solidFill>
                <a:schemeClr val="accent2"/>
              </a:solidFill>
              <a:latin typeface="Verdana" panose="020B0604030504040204" pitchFamily="34" charset="0"/>
              <a:ea typeface="Verdana" panose="020B0604030504040204" pitchFamily="34" charset="0"/>
            </a:endParaRPr>
          </a:p>
        </p:txBody>
      </p:sp>
      <p:pic>
        <p:nvPicPr>
          <p:cNvPr id="4" name="Immagine 3">
            <a:extLst>
              <a:ext uri="{FF2B5EF4-FFF2-40B4-BE49-F238E27FC236}">
                <a16:creationId xmlns:a16="http://schemas.microsoft.com/office/drawing/2014/main" id="{2D0D8F3C-1FA7-436C-9565-A3E9C0F6DD1E}"/>
              </a:ext>
            </a:extLst>
          </p:cNvPr>
          <p:cNvPicPr>
            <a:picLocks noChangeAspect="1"/>
          </p:cNvPicPr>
          <p:nvPr/>
        </p:nvPicPr>
        <p:blipFill>
          <a:blip r:embed="rId2"/>
          <a:stretch>
            <a:fillRect/>
          </a:stretch>
        </p:blipFill>
        <p:spPr>
          <a:xfrm>
            <a:off x="9704616" y="0"/>
            <a:ext cx="2487384" cy="1012024"/>
          </a:xfrm>
          <a:prstGeom prst="rect">
            <a:avLst/>
          </a:prstGeom>
        </p:spPr>
      </p:pic>
      <p:pic>
        <p:nvPicPr>
          <p:cNvPr id="3" name="Immagine 2">
            <a:extLst>
              <a:ext uri="{FF2B5EF4-FFF2-40B4-BE49-F238E27FC236}">
                <a16:creationId xmlns:a16="http://schemas.microsoft.com/office/drawing/2014/main" id="{830EC9C1-8F18-4A04-9C5F-7F51846BE0D9}"/>
              </a:ext>
            </a:extLst>
          </p:cNvPr>
          <p:cNvPicPr>
            <a:picLocks noChangeAspect="1"/>
          </p:cNvPicPr>
          <p:nvPr/>
        </p:nvPicPr>
        <p:blipFill>
          <a:blip r:embed="rId3"/>
          <a:stretch>
            <a:fillRect/>
          </a:stretch>
        </p:blipFill>
        <p:spPr>
          <a:xfrm>
            <a:off x="5894773" y="1520555"/>
            <a:ext cx="6625342" cy="4716039"/>
          </a:xfrm>
          <a:prstGeom prst="rect">
            <a:avLst/>
          </a:prstGeom>
        </p:spPr>
      </p:pic>
      <p:sp>
        <p:nvSpPr>
          <p:cNvPr id="5" name="CasellaDiTesto 4">
            <a:extLst>
              <a:ext uri="{FF2B5EF4-FFF2-40B4-BE49-F238E27FC236}">
                <a16:creationId xmlns:a16="http://schemas.microsoft.com/office/drawing/2014/main" id="{8AE5DF81-C074-4BF6-A9AB-64AFB1D8B918}"/>
              </a:ext>
            </a:extLst>
          </p:cNvPr>
          <p:cNvSpPr txBox="1"/>
          <p:nvPr/>
        </p:nvSpPr>
        <p:spPr>
          <a:xfrm>
            <a:off x="136865" y="1788906"/>
            <a:ext cx="5959135" cy="3785652"/>
          </a:xfrm>
          <a:prstGeom prst="rect">
            <a:avLst/>
          </a:prstGeom>
          <a:noFill/>
        </p:spPr>
        <p:txBody>
          <a:bodyPr wrap="square" rtlCol="0">
            <a:spAutoFit/>
          </a:bodyPr>
          <a:lstStyle/>
          <a:p>
            <a:pPr marL="342900" indent="-342900">
              <a:buAutoNum type="arabicParenR"/>
            </a:pPr>
            <a:r>
              <a:rPr lang="it-IT" sz="2000" dirty="0">
                <a:latin typeface="Verdana" panose="020B0604030504040204" pitchFamily="34" charset="0"/>
                <a:ea typeface="Verdana" panose="020B0604030504040204" pitchFamily="34" charset="0"/>
              </a:rPr>
              <a:t>Evaluation of </a:t>
            </a:r>
            <a:r>
              <a:rPr lang="it-IT" sz="2000" dirty="0" err="1">
                <a:latin typeface="Verdana" panose="020B0604030504040204" pitchFamily="34" charset="0"/>
                <a:ea typeface="Verdana" panose="020B0604030504040204" pitchFamily="34" charset="0"/>
              </a:rPr>
              <a:t>inducible</a:t>
            </a:r>
            <a:r>
              <a:rPr lang="it-IT" sz="2000" dirty="0">
                <a:latin typeface="Verdana" panose="020B0604030504040204" pitchFamily="34" charset="0"/>
                <a:ea typeface="Verdana" panose="020B0604030504040204" pitchFamily="34" charset="0"/>
              </a:rPr>
              <a:t> NOS </a:t>
            </a:r>
            <a:r>
              <a:rPr lang="it-IT" sz="2000" dirty="0" err="1">
                <a:latin typeface="Verdana" panose="020B0604030504040204" pitchFamily="34" charset="0"/>
                <a:ea typeface="Verdana" panose="020B0604030504040204" pitchFamily="34" charset="0"/>
              </a:rPr>
              <a:t>expression</a:t>
            </a:r>
            <a:r>
              <a:rPr lang="it-IT" sz="2000" dirty="0">
                <a:latin typeface="Verdana" panose="020B0604030504040204" pitchFamily="34" charset="0"/>
                <a:ea typeface="Verdana" panose="020B0604030504040204" pitchFamily="34" charset="0"/>
              </a:rPr>
              <a:t> and </a:t>
            </a:r>
            <a:r>
              <a:rPr lang="it-IT" sz="2000" dirty="0" err="1">
                <a:latin typeface="Verdana" panose="020B0604030504040204" pitchFamily="34" charset="0"/>
                <a:ea typeface="Verdana" panose="020B0604030504040204" pitchFamily="34" charset="0"/>
              </a:rPr>
              <a:t>nitric</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oxide</a:t>
            </a:r>
            <a:r>
              <a:rPr lang="it-IT" sz="2000" dirty="0">
                <a:latin typeface="Verdana" panose="020B0604030504040204" pitchFamily="34" charset="0"/>
                <a:ea typeface="Verdana" panose="020B0604030504040204" pitchFamily="34" charset="0"/>
              </a:rPr>
              <a:t> release (48 h) after LPS and </a:t>
            </a:r>
            <a:r>
              <a:rPr lang="it-IT" sz="2000" dirty="0" err="1">
                <a:latin typeface="Verdana" panose="020B0604030504040204" pitchFamily="34" charset="0"/>
                <a:ea typeface="Verdana" panose="020B0604030504040204" pitchFamily="34" charset="0"/>
              </a:rPr>
              <a:t>compounds</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coincubation</a:t>
            </a:r>
            <a:r>
              <a:rPr lang="it-IT" sz="2000" dirty="0">
                <a:latin typeface="Verdana" panose="020B0604030504040204" pitchFamily="34" charset="0"/>
                <a:ea typeface="Verdana" panose="020B0604030504040204" pitchFamily="34" charset="0"/>
              </a:rPr>
              <a:t> </a:t>
            </a:r>
            <a:r>
              <a:rPr lang="it-IT" sz="2000" dirty="0">
                <a:solidFill>
                  <a:schemeClr val="accent2"/>
                </a:solidFill>
                <a:latin typeface="Verdana" panose="020B0604030504040204" pitchFamily="34" charset="0"/>
                <a:ea typeface="Verdana" panose="020B0604030504040204" pitchFamily="34" charset="0"/>
              </a:rPr>
              <a:t>(FA and </a:t>
            </a:r>
            <a:r>
              <a:rPr lang="it-IT" sz="2000" dirty="0" err="1">
                <a:solidFill>
                  <a:schemeClr val="accent2"/>
                </a:solidFill>
                <a:latin typeface="Verdana" panose="020B0604030504040204" pitchFamily="34" charset="0"/>
                <a:ea typeface="Verdana" panose="020B0604030504040204" pitchFamily="34" charset="0"/>
              </a:rPr>
              <a:t>its</a:t>
            </a:r>
            <a:r>
              <a:rPr lang="it-IT" sz="2000" dirty="0">
                <a:solidFill>
                  <a:schemeClr val="accent2"/>
                </a:solidFill>
                <a:latin typeface="Verdana" panose="020B0604030504040204" pitchFamily="34" charset="0"/>
                <a:ea typeface="Verdana" panose="020B0604030504040204" pitchFamily="34" charset="0"/>
              </a:rPr>
              <a:t> </a:t>
            </a:r>
            <a:r>
              <a:rPr lang="it-IT" sz="2000" dirty="0" err="1">
                <a:solidFill>
                  <a:schemeClr val="accent2"/>
                </a:solidFill>
                <a:latin typeface="Verdana" panose="020B0604030504040204" pitchFamily="34" charset="0"/>
                <a:ea typeface="Verdana" panose="020B0604030504040204" pitchFamily="34" charset="0"/>
              </a:rPr>
              <a:t>metabolites</a:t>
            </a:r>
            <a:r>
              <a:rPr lang="it-IT" sz="2000" dirty="0">
                <a:solidFill>
                  <a:schemeClr val="accent2"/>
                </a:solidFill>
                <a:latin typeface="Verdana" panose="020B0604030504040204" pitchFamily="34" charset="0"/>
                <a:ea typeface="Verdana" panose="020B0604030504040204" pitchFamily="34" charset="0"/>
              </a:rPr>
              <a:t>)</a:t>
            </a:r>
          </a:p>
          <a:p>
            <a:pPr marL="342900" indent="-342900">
              <a:buAutoNum type="arabicParenR"/>
            </a:pPr>
            <a:endParaRPr lang="it-IT" sz="2000" dirty="0">
              <a:solidFill>
                <a:schemeClr val="accent2"/>
              </a:solidFill>
              <a:latin typeface="Verdana" panose="020B0604030504040204" pitchFamily="34" charset="0"/>
              <a:ea typeface="Verdana" panose="020B0604030504040204" pitchFamily="34" charset="0"/>
            </a:endParaRPr>
          </a:p>
          <a:p>
            <a:pPr marL="342900" indent="-342900">
              <a:buAutoNum type="arabicParenR"/>
            </a:pPr>
            <a:r>
              <a:rPr lang="it-IT" sz="2000" dirty="0" err="1">
                <a:latin typeface="Verdana" panose="020B0604030504040204" pitchFamily="34" charset="0"/>
                <a:ea typeface="Verdana" panose="020B0604030504040204" pitchFamily="34" charset="0"/>
              </a:rPr>
              <a:t>Assessment</a:t>
            </a:r>
            <a:r>
              <a:rPr lang="it-IT" sz="2000" dirty="0">
                <a:latin typeface="Verdana" panose="020B0604030504040204" pitchFamily="34" charset="0"/>
                <a:ea typeface="Verdana" panose="020B0604030504040204" pitchFamily="34" charset="0"/>
              </a:rPr>
              <a:t> of </a:t>
            </a:r>
            <a:r>
              <a:rPr lang="it-IT" sz="2000" dirty="0" err="1">
                <a:latin typeface="Verdana" panose="020B0604030504040204" pitchFamily="34" charset="0"/>
                <a:ea typeface="Verdana" panose="020B0604030504040204" pitchFamily="34" charset="0"/>
              </a:rPr>
              <a:t>IĸB</a:t>
            </a:r>
            <a:r>
              <a:rPr lang="el-GR" sz="2000" dirty="0">
                <a:latin typeface="Verdana" panose="020B0604030504040204" pitchFamily="34" charset="0"/>
                <a:ea typeface="Verdana" panose="020B0604030504040204" pitchFamily="34" charset="0"/>
              </a:rPr>
              <a:t>α</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degradation</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related</a:t>
            </a:r>
            <a:r>
              <a:rPr lang="it-IT" sz="2000" dirty="0">
                <a:latin typeface="Verdana" panose="020B0604030504040204" pitchFamily="34" charset="0"/>
                <a:ea typeface="Verdana" panose="020B0604030504040204" pitchFamily="34" charset="0"/>
              </a:rPr>
              <a:t> to </a:t>
            </a:r>
            <a:r>
              <a:rPr lang="it-IT" sz="2000" dirty="0" err="1">
                <a:latin typeface="Verdana" panose="020B0604030504040204" pitchFamily="34" charset="0"/>
                <a:ea typeface="Verdana" panose="020B0604030504040204" pitchFamily="34" charset="0"/>
              </a:rPr>
              <a:t>Akt</a:t>
            </a:r>
            <a:r>
              <a:rPr lang="it-IT" sz="2000" dirty="0">
                <a:latin typeface="Verdana" panose="020B0604030504040204" pitchFamily="34" charset="0"/>
                <a:ea typeface="Verdana" panose="020B0604030504040204" pitchFamily="34" charset="0"/>
              </a:rPr>
              <a:t> and MAPK </a:t>
            </a:r>
            <a:r>
              <a:rPr lang="it-IT" sz="2000" dirty="0" err="1">
                <a:latin typeface="Verdana" panose="020B0604030504040204" pitchFamily="34" charset="0"/>
                <a:ea typeface="Verdana" panose="020B0604030504040204" pitchFamily="34" charset="0"/>
              </a:rPr>
              <a:t>phosphorylation</a:t>
            </a:r>
            <a:r>
              <a:rPr lang="it-IT" sz="2000" dirty="0">
                <a:latin typeface="Verdana" panose="020B0604030504040204" pitchFamily="34" charset="0"/>
                <a:ea typeface="Verdana" panose="020B0604030504040204" pitchFamily="34" charset="0"/>
              </a:rPr>
              <a:t> after 2-48 h </a:t>
            </a:r>
            <a:r>
              <a:rPr lang="it-IT" sz="2000" dirty="0" err="1">
                <a:latin typeface="Verdana" panose="020B0604030504040204" pitchFamily="34" charset="0"/>
                <a:ea typeface="Verdana" panose="020B0604030504040204" pitchFamily="34" charset="0"/>
              </a:rPr>
              <a:t>incubation</a:t>
            </a:r>
            <a:r>
              <a:rPr lang="it-IT" sz="2000" dirty="0">
                <a:latin typeface="Verdana" panose="020B0604030504040204" pitchFamily="34" charset="0"/>
                <a:ea typeface="Verdana" panose="020B0604030504040204" pitchFamily="34" charset="0"/>
              </a:rPr>
              <a:t> with LPS and </a:t>
            </a:r>
            <a:r>
              <a:rPr lang="it-IT" sz="2000" dirty="0" err="1">
                <a:latin typeface="Verdana" panose="020B0604030504040204" pitchFamily="34" charset="0"/>
                <a:ea typeface="Verdana" panose="020B0604030504040204" pitchFamily="34" charset="0"/>
              </a:rPr>
              <a:t>metabolites</a:t>
            </a:r>
            <a:r>
              <a:rPr lang="it-IT" sz="2000" dirty="0">
                <a:latin typeface="Verdana" panose="020B0604030504040204" pitchFamily="34" charset="0"/>
                <a:ea typeface="Verdana" panose="020B0604030504040204" pitchFamily="34" charset="0"/>
              </a:rPr>
              <a:t> of FA</a:t>
            </a:r>
          </a:p>
          <a:p>
            <a:pPr marL="342900" indent="-342900">
              <a:buAutoNum type="arabicParenR"/>
            </a:pPr>
            <a:endParaRPr lang="it-IT" sz="2000" dirty="0">
              <a:latin typeface="Verdana" panose="020B0604030504040204" pitchFamily="34" charset="0"/>
              <a:ea typeface="Verdana" panose="020B0604030504040204" pitchFamily="34" charset="0"/>
            </a:endParaRPr>
          </a:p>
          <a:p>
            <a:pPr marL="342900" indent="-342900">
              <a:buAutoNum type="arabicParenR"/>
            </a:pPr>
            <a:r>
              <a:rPr lang="it-IT" sz="2000" dirty="0" err="1">
                <a:latin typeface="Verdana" panose="020B0604030504040204" pitchFamily="34" charset="0"/>
                <a:ea typeface="Verdana" panose="020B0604030504040204" pitchFamily="34" charset="0"/>
              </a:rPr>
              <a:t>Detection</a:t>
            </a:r>
            <a:r>
              <a:rPr lang="it-IT" sz="2000" dirty="0">
                <a:latin typeface="Verdana" panose="020B0604030504040204" pitchFamily="34" charset="0"/>
                <a:ea typeface="Verdana" panose="020B0604030504040204" pitchFamily="34" charset="0"/>
              </a:rPr>
              <a:t> of Nrf2 </a:t>
            </a:r>
            <a:r>
              <a:rPr lang="it-IT" sz="2000" dirty="0" err="1">
                <a:latin typeface="Verdana" panose="020B0604030504040204" pitchFamily="34" charset="0"/>
                <a:ea typeface="Verdana" panose="020B0604030504040204" pitchFamily="34" charset="0"/>
              </a:rPr>
              <a:t>expression</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induced</a:t>
            </a:r>
            <a:r>
              <a:rPr lang="it-IT" sz="2000" dirty="0">
                <a:latin typeface="Verdana" panose="020B0604030504040204" pitchFamily="34" charset="0"/>
                <a:ea typeface="Verdana" panose="020B0604030504040204" pitchFamily="34" charset="0"/>
              </a:rPr>
              <a:t> by the </a:t>
            </a:r>
            <a:r>
              <a:rPr lang="it-IT" sz="2000" dirty="0" err="1">
                <a:solidFill>
                  <a:schemeClr val="accent2"/>
                </a:solidFill>
                <a:latin typeface="Verdana" panose="020B0604030504040204" pitchFamily="34" charset="0"/>
                <a:ea typeface="Verdana" panose="020B0604030504040204" pitchFamily="34" charset="0"/>
              </a:rPr>
              <a:t>metabolites</a:t>
            </a:r>
            <a:r>
              <a:rPr lang="it-IT" sz="2000" dirty="0">
                <a:solidFill>
                  <a:schemeClr val="accent2"/>
                </a:solidFill>
                <a:latin typeface="Verdana" panose="020B0604030504040204" pitchFamily="34" charset="0"/>
                <a:ea typeface="Verdana" panose="020B0604030504040204" pitchFamily="34" charset="0"/>
              </a:rPr>
              <a:t> of FA</a:t>
            </a:r>
          </a:p>
        </p:txBody>
      </p:sp>
    </p:spTree>
    <p:extLst>
      <p:ext uri="{BB962C8B-B14F-4D97-AF65-F5344CB8AC3E}">
        <p14:creationId xmlns:p14="http://schemas.microsoft.com/office/powerpoint/2010/main" val="3664817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3993A8D-7563-4BB5-A8A3-6CE66571AA86}"/>
              </a:ext>
            </a:extLst>
          </p:cNvPr>
          <p:cNvPicPr>
            <a:picLocks noChangeAspect="1"/>
          </p:cNvPicPr>
          <p:nvPr/>
        </p:nvPicPr>
        <p:blipFill>
          <a:blip r:embed="rId2"/>
          <a:stretch>
            <a:fillRect/>
          </a:stretch>
        </p:blipFill>
        <p:spPr>
          <a:xfrm>
            <a:off x="197280" y="788361"/>
            <a:ext cx="3981450" cy="2524125"/>
          </a:xfrm>
          <a:prstGeom prst="rect">
            <a:avLst/>
          </a:prstGeom>
        </p:spPr>
      </p:pic>
      <p:pic>
        <p:nvPicPr>
          <p:cNvPr id="7" name="Immagine 6">
            <a:extLst>
              <a:ext uri="{FF2B5EF4-FFF2-40B4-BE49-F238E27FC236}">
                <a16:creationId xmlns:a16="http://schemas.microsoft.com/office/drawing/2014/main" id="{7EB77F41-0ED2-4399-A584-11DA733D6DDE}"/>
              </a:ext>
            </a:extLst>
          </p:cNvPr>
          <p:cNvPicPr>
            <a:picLocks noChangeAspect="1"/>
          </p:cNvPicPr>
          <p:nvPr/>
        </p:nvPicPr>
        <p:blipFill>
          <a:blip r:embed="rId3"/>
          <a:stretch>
            <a:fillRect/>
          </a:stretch>
        </p:blipFill>
        <p:spPr>
          <a:xfrm>
            <a:off x="4239145" y="788361"/>
            <a:ext cx="4681676" cy="2524125"/>
          </a:xfrm>
          <a:prstGeom prst="rect">
            <a:avLst/>
          </a:prstGeom>
        </p:spPr>
      </p:pic>
      <p:sp>
        <p:nvSpPr>
          <p:cNvPr id="11" name="CasellaDiTesto 10">
            <a:extLst>
              <a:ext uri="{FF2B5EF4-FFF2-40B4-BE49-F238E27FC236}">
                <a16:creationId xmlns:a16="http://schemas.microsoft.com/office/drawing/2014/main" id="{70AA91D8-BEE1-45E7-9E02-AEB56D2FA37A}"/>
              </a:ext>
            </a:extLst>
          </p:cNvPr>
          <p:cNvSpPr txBox="1"/>
          <p:nvPr/>
        </p:nvSpPr>
        <p:spPr>
          <a:xfrm>
            <a:off x="136865" y="3325730"/>
            <a:ext cx="9841636" cy="646331"/>
          </a:xfrm>
          <a:prstGeom prst="rect">
            <a:avLst/>
          </a:prstGeom>
          <a:noFill/>
        </p:spPr>
        <p:txBody>
          <a:bodyPr wrap="square">
            <a:spAutoFit/>
          </a:bodyPr>
          <a:lstStyle/>
          <a:p>
            <a:r>
              <a:rPr lang="it-IT" sz="1200" b="1" dirty="0">
                <a:latin typeface="Verdana" panose="020B0604030504040204" pitchFamily="34" charset="0"/>
                <a:ea typeface="Verdana" panose="020B0604030504040204" pitchFamily="34" charset="0"/>
              </a:rPr>
              <a:t>Level of </a:t>
            </a:r>
            <a:r>
              <a:rPr lang="it-IT" sz="1200" b="1" dirty="0" err="1">
                <a:latin typeface="Verdana" panose="020B0604030504040204" pitchFamily="34" charset="0"/>
                <a:ea typeface="Verdana" panose="020B0604030504040204" pitchFamily="34" charset="0"/>
              </a:rPr>
              <a:t>iNOS</a:t>
            </a:r>
            <a:r>
              <a:rPr lang="it-IT" sz="1200" b="1"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dosed</a:t>
            </a:r>
            <a:r>
              <a:rPr lang="it-IT" sz="1200" dirty="0">
                <a:latin typeface="Verdana" panose="020B0604030504040204" pitchFamily="34" charset="0"/>
                <a:ea typeface="Verdana" panose="020B0604030504040204" pitchFamily="34" charset="0"/>
              </a:rPr>
              <a:t> by Western </a:t>
            </a:r>
            <a:r>
              <a:rPr lang="it-IT" sz="1200" dirty="0" err="1">
                <a:latin typeface="Verdana" panose="020B0604030504040204" pitchFamily="34" charset="0"/>
                <a:ea typeface="Verdana" panose="020B0604030504040204" pitchFamily="34" charset="0"/>
              </a:rPr>
              <a:t>blot</a:t>
            </a:r>
            <a:r>
              <a:rPr lang="it-IT" sz="1200" dirty="0">
                <a:latin typeface="Verdana" panose="020B0604030504040204" pitchFamily="34" charset="0"/>
                <a:ea typeface="Verdana" panose="020B0604030504040204" pitchFamily="34" charset="0"/>
              </a:rPr>
              <a:t> and </a:t>
            </a:r>
            <a:r>
              <a:rPr lang="it-IT" sz="1200" dirty="0" err="1">
                <a:latin typeface="Verdana" panose="020B0604030504040204" pitchFamily="34" charset="0"/>
                <a:ea typeface="Verdana" panose="020B0604030504040204" pitchFamily="34" charset="0"/>
              </a:rPr>
              <a:t>rt</a:t>
            </a:r>
            <a:r>
              <a:rPr lang="it-IT" sz="1200" dirty="0">
                <a:latin typeface="Verdana" panose="020B0604030504040204" pitchFamily="34" charset="0"/>
                <a:ea typeface="Verdana" panose="020B0604030504040204" pitchFamily="34" charset="0"/>
              </a:rPr>
              <a:t>-PCR in Caco-2 </a:t>
            </a:r>
            <a:r>
              <a:rPr lang="it-IT" sz="1200" dirty="0" err="1">
                <a:latin typeface="Verdana" panose="020B0604030504040204" pitchFamily="34" charset="0"/>
                <a:ea typeface="Verdana" panose="020B0604030504040204" pitchFamily="34" charset="0"/>
              </a:rPr>
              <a:t>cells</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treated</a:t>
            </a:r>
            <a:r>
              <a:rPr lang="it-IT" sz="1200" dirty="0">
                <a:latin typeface="Verdana" panose="020B0604030504040204" pitchFamily="34" charset="0"/>
                <a:ea typeface="Verdana" panose="020B0604030504040204" pitchFamily="34" charset="0"/>
              </a:rPr>
              <a:t> with LPS (1 </a:t>
            </a:r>
            <a:r>
              <a:rPr lang="el-GR" sz="1200" dirty="0">
                <a:latin typeface="Verdana" panose="020B0604030504040204" pitchFamily="34" charset="0"/>
                <a:ea typeface="Verdana" panose="020B0604030504040204" pitchFamily="34" charset="0"/>
              </a:rPr>
              <a:t>μ</a:t>
            </a:r>
            <a:r>
              <a:rPr lang="it-IT" sz="1200" dirty="0">
                <a:latin typeface="Verdana" panose="020B0604030504040204" pitchFamily="34" charset="0"/>
                <a:ea typeface="Verdana" panose="020B0604030504040204" pitchFamily="34" charset="0"/>
              </a:rPr>
              <a:t>g/</a:t>
            </a:r>
            <a:r>
              <a:rPr lang="it-IT" sz="1200" dirty="0" err="1">
                <a:latin typeface="Verdana" panose="020B0604030504040204" pitchFamily="34" charset="0"/>
                <a:ea typeface="Verdana" panose="020B0604030504040204" pitchFamily="34" charset="0"/>
              </a:rPr>
              <a:t>mL</a:t>
            </a:r>
            <a:r>
              <a:rPr lang="it-IT" sz="1200" dirty="0">
                <a:latin typeface="Verdana" panose="020B0604030504040204" pitchFamily="34" charset="0"/>
                <a:ea typeface="Verdana" panose="020B0604030504040204" pitchFamily="34" charset="0"/>
              </a:rPr>
              <a:t>) for 48 h and </a:t>
            </a:r>
            <a:r>
              <a:rPr lang="it-IT" sz="1200" dirty="0" err="1">
                <a:latin typeface="Verdana" panose="020B0604030504040204" pitchFamily="34" charset="0"/>
                <a:ea typeface="Verdana" panose="020B0604030504040204" pitchFamily="34" charset="0"/>
              </a:rPr>
              <a:t>pretreated</a:t>
            </a:r>
            <a:r>
              <a:rPr lang="it-IT" sz="1200" dirty="0">
                <a:latin typeface="Verdana" panose="020B0604030504040204" pitchFamily="34" charset="0"/>
                <a:ea typeface="Verdana" panose="020B0604030504040204" pitchFamily="34" charset="0"/>
              </a:rPr>
              <a:t> (30 min) with </a:t>
            </a:r>
            <a:r>
              <a:rPr lang="it-IT" sz="1200" dirty="0" err="1">
                <a:latin typeface="Verdana" panose="020B0604030504040204" pitchFamily="34" charset="0"/>
                <a:ea typeface="Verdana" panose="020B0604030504040204" pitchFamily="34" charset="0"/>
              </a:rPr>
              <a:t>ferulic</a:t>
            </a:r>
            <a:r>
              <a:rPr lang="it-IT" sz="1200" dirty="0">
                <a:latin typeface="Verdana" panose="020B0604030504040204" pitchFamily="34" charset="0"/>
                <a:ea typeface="Verdana" panose="020B0604030504040204" pitchFamily="34" charset="0"/>
              </a:rPr>
              <a:t> acid (FA), </a:t>
            </a:r>
            <a:r>
              <a:rPr lang="it-IT" sz="1200" dirty="0" err="1">
                <a:latin typeface="Verdana" panose="020B0604030504040204" pitchFamily="34" charset="0"/>
                <a:ea typeface="Verdana" panose="020B0604030504040204" pitchFamily="34" charset="0"/>
              </a:rPr>
              <a:t>dihydroferulic</a:t>
            </a:r>
            <a:r>
              <a:rPr lang="it-IT" sz="1200" dirty="0">
                <a:latin typeface="Verdana" panose="020B0604030504040204" pitchFamily="34" charset="0"/>
                <a:ea typeface="Verdana" panose="020B0604030504040204" pitchFamily="34" charset="0"/>
              </a:rPr>
              <a:t> acid (DHFA), </a:t>
            </a:r>
            <a:r>
              <a:rPr lang="it-IT" sz="1200" dirty="0" err="1">
                <a:latin typeface="Verdana" panose="020B0604030504040204" pitchFamily="34" charset="0"/>
                <a:ea typeface="Verdana" panose="020B0604030504040204" pitchFamily="34" charset="0"/>
              </a:rPr>
              <a:t>isoferulic</a:t>
            </a:r>
            <a:r>
              <a:rPr lang="it-IT" sz="1200" dirty="0">
                <a:latin typeface="Verdana" panose="020B0604030504040204" pitchFamily="34" charset="0"/>
                <a:ea typeface="Verdana" panose="020B0604030504040204" pitchFamily="34" charset="0"/>
              </a:rPr>
              <a:t> acid (IFA), </a:t>
            </a:r>
            <a:r>
              <a:rPr lang="it-IT" sz="1200" dirty="0" err="1">
                <a:latin typeface="Verdana" panose="020B0604030504040204" pitchFamily="34" charset="0"/>
                <a:ea typeface="Verdana" panose="020B0604030504040204" pitchFamily="34" charset="0"/>
              </a:rPr>
              <a:t>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glucuronide</a:t>
            </a:r>
            <a:r>
              <a:rPr lang="it-IT" sz="1200" dirty="0">
                <a:latin typeface="Verdana" panose="020B0604030504040204" pitchFamily="34" charset="0"/>
                <a:ea typeface="Verdana" panose="020B0604030504040204" pitchFamily="34" charset="0"/>
              </a:rPr>
              <a:t> (FA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dihydroferulic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glucuronide</a:t>
            </a:r>
            <a:r>
              <a:rPr lang="it-IT" sz="1200" dirty="0">
                <a:latin typeface="Verdana" panose="020B0604030504040204" pitchFamily="34" charset="0"/>
                <a:ea typeface="Verdana" panose="020B0604030504040204" pitchFamily="34" charset="0"/>
              </a:rPr>
              <a:t> (DHFA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and </a:t>
            </a:r>
            <a:r>
              <a:rPr lang="it-IT" sz="1200" dirty="0" err="1">
                <a:latin typeface="Verdana" panose="020B0604030504040204" pitchFamily="34" charset="0"/>
                <a:ea typeface="Verdana" panose="020B0604030504040204" pitchFamily="34" charset="0"/>
              </a:rPr>
              <a:t>isoferulic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sulfate</a:t>
            </a:r>
            <a:r>
              <a:rPr lang="it-IT" sz="1200" dirty="0">
                <a:latin typeface="Verdana" panose="020B0604030504040204" pitchFamily="34" charset="0"/>
                <a:ea typeface="Verdana" panose="020B0604030504040204" pitchFamily="34" charset="0"/>
              </a:rPr>
              <a:t> (IFA </a:t>
            </a:r>
            <a:r>
              <a:rPr lang="it-IT" sz="1200" dirty="0" err="1">
                <a:latin typeface="Verdana" panose="020B0604030504040204" pitchFamily="34" charset="0"/>
                <a:ea typeface="Verdana" panose="020B0604030504040204" pitchFamily="34" charset="0"/>
              </a:rPr>
              <a:t>sulf</a:t>
            </a:r>
            <a:r>
              <a:rPr lang="it-IT" sz="1200" dirty="0">
                <a:latin typeface="Verdana" panose="020B0604030504040204" pitchFamily="34" charset="0"/>
                <a:ea typeface="Verdana" panose="020B0604030504040204" pitchFamily="34" charset="0"/>
              </a:rPr>
              <a:t>) (1 </a:t>
            </a:r>
            <a:r>
              <a:rPr lang="el-GR" sz="1200" dirty="0">
                <a:latin typeface="Verdana" panose="020B0604030504040204" pitchFamily="34" charset="0"/>
                <a:ea typeface="Verdana" panose="020B0604030504040204" pitchFamily="34" charset="0"/>
              </a:rPr>
              <a:t>μ</a:t>
            </a:r>
            <a:r>
              <a:rPr lang="it-IT" sz="1200" dirty="0">
                <a:latin typeface="Verdana" panose="020B0604030504040204" pitchFamily="34" charset="0"/>
                <a:ea typeface="Verdana" panose="020B0604030504040204" pitchFamily="34" charset="0"/>
              </a:rPr>
              <a:t>M) </a:t>
            </a:r>
            <a:r>
              <a:rPr lang="it-IT" sz="1200" dirty="0" err="1">
                <a:latin typeface="Verdana" panose="020B0604030504040204" pitchFamily="34" charset="0"/>
                <a:ea typeface="Verdana" panose="020B0604030504040204" pitchFamily="34" charset="0"/>
              </a:rPr>
              <a:t>prior</a:t>
            </a:r>
            <a:r>
              <a:rPr lang="it-IT" sz="1200" dirty="0">
                <a:latin typeface="Verdana" panose="020B0604030504040204" pitchFamily="34" charset="0"/>
                <a:ea typeface="Verdana" panose="020B0604030504040204" pitchFamily="34" charset="0"/>
              </a:rPr>
              <a:t> to LPS co-</a:t>
            </a:r>
            <a:r>
              <a:rPr lang="it-IT" sz="1200" dirty="0" err="1">
                <a:latin typeface="Verdana" panose="020B0604030504040204" pitchFamily="34" charset="0"/>
                <a:ea typeface="Verdana" panose="020B0604030504040204" pitchFamily="34" charset="0"/>
              </a:rPr>
              <a:t>exposure</a:t>
            </a:r>
            <a:r>
              <a:rPr lang="it-IT" sz="1200" dirty="0">
                <a:latin typeface="Verdana" panose="020B0604030504040204" pitchFamily="34" charset="0"/>
                <a:ea typeface="Verdana" panose="020B0604030504040204" pitchFamily="34" charset="0"/>
              </a:rPr>
              <a:t>. </a:t>
            </a:r>
          </a:p>
        </p:txBody>
      </p:sp>
      <p:pic>
        <p:nvPicPr>
          <p:cNvPr id="14" name="Immagine 13">
            <a:extLst>
              <a:ext uri="{FF2B5EF4-FFF2-40B4-BE49-F238E27FC236}">
                <a16:creationId xmlns:a16="http://schemas.microsoft.com/office/drawing/2014/main" id="{3742794F-1589-4AB4-B48C-A708EFB06E15}"/>
              </a:ext>
            </a:extLst>
          </p:cNvPr>
          <p:cNvPicPr>
            <a:picLocks noChangeAspect="1"/>
          </p:cNvPicPr>
          <p:nvPr/>
        </p:nvPicPr>
        <p:blipFill>
          <a:blip r:embed="rId4"/>
          <a:stretch>
            <a:fillRect/>
          </a:stretch>
        </p:blipFill>
        <p:spPr>
          <a:xfrm>
            <a:off x="197280" y="4199532"/>
            <a:ext cx="4446769" cy="2397916"/>
          </a:xfrm>
          <a:prstGeom prst="rect">
            <a:avLst/>
          </a:prstGeom>
        </p:spPr>
      </p:pic>
      <p:sp>
        <p:nvSpPr>
          <p:cNvPr id="16" name="CasellaDiTesto 15">
            <a:extLst>
              <a:ext uri="{FF2B5EF4-FFF2-40B4-BE49-F238E27FC236}">
                <a16:creationId xmlns:a16="http://schemas.microsoft.com/office/drawing/2014/main" id="{77218F78-4031-4479-9154-A50A9D6D4EAE}"/>
              </a:ext>
            </a:extLst>
          </p:cNvPr>
          <p:cNvSpPr txBox="1"/>
          <p:nvPr/>
        </p:nvSpPr>
        <p:spPr>
          <a:xfrm>
            <a:off x="4776134" y="4768150"/>
            <a:ext cx="6196612" cy="1015663"/>
          </a:xfrm>
          <a:prstGeom prst="rect">
            <a:avLst/>
          </a:prstGeom>
          <a:noFill/>
        </p:spPr>
        <p:txBody>
          <a:bodyPr wrap="square">
            <a:spAutoFit/>
          </a:bodyPr>
          <a:lstStyle/>
          <a:p>
            <a:r>
              <a:rPr lang="it-IT" sz="1200" b="1" dirty="0">
                <a:latin typeface="Verdana" panose="020B0604030504040204" pitchFamily="34" charset="0"/>
                <a:ea typeface="Verdana" panose="020B0604030504040204" pitchFamily="34" charset="0"/>
              </a:rPr>
              <a:t>NO production </a:t>
            </a:r>
            <a:r>
              <a:rPr lang="it-IT" sz="1200" dirty="0">
                <a:latin typeface="Verdana" panose="020B0604030504040204" pitchFamily="34" charset="0"/>
                <a:ea typeface="Verdana" panose="020B0604030504040204" pitchFamily="34" charset="0"/>
              </a:rPr>
              <a:t>in Caco-2 </a:t>
            </a:r>
            <a:r>
              <a:rPr lang="it-IT" sz="1200" dirty="0" err="1">
                <a:latin typeface="Verdana" panose="020B0604030504040204" pitchFamily="34" charset="0"/>
                <a:ea typeface="Verdana" panose="020B0604030504040204" pitchFamily="34" charset="0"/>
              </a:rPr>
              <a:t>cells</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treated</a:t>
            </a:r>
            <a:r>
              <a:rPr lang="it-IT" sz="1200" dirty="0">
                <a:latin typeface="Verdana" panose="020B0604030504040204" pitchFamily="34" charset="0"/>
                <a:ea typeface="Verdana" panose="020B0604030504040204" pitchFamily="34" charset="0"/>
              </a:rPr>
              <a:t> with LPS (1 </a:t>
            </a:r>
            <a:r>
              <a:rPr lang="el-GR" sz="1200" dirty="0">
                <a:latin typeface="Verdana" panose="020B0604030504040204" pitchFamily="34" charset="0"/>
                <a:ea typeface="Verdana" panose="020B0604030504040204" pitchFamily="34" charset="0"/>
              </a:rPr>
              <a:t>μ</a:t>
            </a:r>
            <a:r>
              <a:rPr lang="it-IT" sz="1200" dirty="0">
                <a:latin typeface="Verdana" panose="020B0604030504040204" pitchFamily="34" charset="0"/>
                <a:ea typeface="Verdana" panose="020B0604030504040204" pitchFamily="34" charset="0"/>
              </a:rPr>
              <a:t>g/</a:t>
            </a:r>
            <a:r>
              <a:rPr lang="it-IT" sz="1200" dirty="0" err="1">
                <a:latin typeface="Verdana" panose="020B0604030504040204" pitchFamily="34" charset="0"/>
                <a:ea typeface="Verdana" panose="020B0604030504040204" pitchFamily="34" charset="0"/>
              </a:rPr>
              <a:t>mL</a:t>
            </a:r>
            <a:r>
              <a:rPr lang="it-IT" sz="1200" dirty="0">
                <a:latin typeface="Verdana" panose="020B0604030504040204" pitchFamily="34" charset="0"/>
                <a:ea typeface="Verdana" panose="020B0604030504040204" pitchFamily="34" charset="0"/>
              </a:rPr>
              <a:t>) for 48 h and </a:t>
            </a:r>
            <a:r>
              <a:rPr lang="it-IT" sz="1200" dirty="0" err="1">
                <a:latin typeface="Verdana" panose="020B0604030504040204" pitchFamily="34" charset="0"/>
                <a:ea typeface="Verdana" panose="020B0604030504040204" pitchFamily="34" charset="0"/>
              </a:rPr>
              <a:t>pretreated</a:t>
            </a:r>
            <a:r>
              <a:rPr lang="it-IT" sz="1200" dirty="0">
                <a:latin typeface="Verdana" panose="020B0604030504040204" pitchFamily="34" charset="0"/>
                <a:ea typeface="Verdana" panose="020B0604030504040204" pitchFamily="34" charset="0"/>
              </a:rPr>
              <a:t> (30 min) with </a:t>
            </a:r>
            <a:r>
              <a:rPr lang="it-IT" sz="1200" dirty="0" err="1">
                <a:latin typeface="Verdana" panose="020B0604030504040204" pitchFamily="34" charset="0"/>
                <a:ea typeface="Verdana" panose="020B0604030504040204" pitchFamily="34" charset="0"/>
              </a:rPr>
              <a:t>ferulic</a:t>
            </a:r>
            <a:r>
              <a:rPr lang="it-IT" sz="1200" dirty="0">
                <a:latin typeface="Verdana" panose="020B0604030504040204" pitchFamily="34" charset="0"/>
                <a:ea typeface="Verdana" panose="020B0604030504040204" pitchFamily="34" charset="0"/>
              </a:rPr>
              <a:t> acid (FA), </a:t>
            </a:r>
            <a:r>
              <a:rPr lang="it-IT" sz="1200" dirty="0" err="1">
                <a:latin typeface="Verdana" panose="020B0604030504040204" pitchFamily="34" charset="0"/>
                <a:ea typeface="Verdana" panose="020B0604030504040204" pitchFamily="34" charset="0"/>
              </a:rPr>
              <a:t>dihydroferulic</a:t>
            </a:r>
            <a:r>
              <a:rPr lang="it-IT" sz="1200" dirty="0">
                <a:latin typeface="Verdana" panose="020B0604030504040204" pitchFamily="34" charset="0"/>
                <a:ea typeface="Verdana" panose="020B0604030504040204" pitchFamily="34" charset="0"/>
              </a:rPr>
              <a:t> acid (DHFA), </a:t>
            </a:r>
            <a:r>
              <a:rPr lang="it-IT" sz="1200" dirty="0" err="1">
                <a:latin typeface="Verdana" panose="020B0604030504040204" pitchFamily="34" charset="0"/>
                <a:ea typeface="Verdana" panose="020B0604030504040204" pitchFamily="34" charset="0"/>
              </a:rPr>
              <a:t>isoferulic</a:t>
            </a:r>
            <a:r>
              <a:rPr lang="it-IT" sz="1200" dirty="0">
                <a:latin typeface="Verdana" panose="020B0604030504040204" pitchFamily="34" charset="0"/>
                <a:ea typeface="Verdana" panose="020B0604030504040204" pitchFamily="34" charset="0"/>
              </a:rPr>
              <a:t> acid (IFA), </a:t>
            </a:r>
            <a:r>
              <a:rPr lang="it-IT" sz="1200" dirty="0" err="1">
                <a:latin typeface="Verdana" panose="020B0604030504040204" pitchFamily="34" charset="0"/>
                <a:ea typeface="Verdana" panose="020B0604030504040204" pitchFamily="34" charset="0"/>
              </a:rPr>
              <a:t>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glucuronide</a:t>
            </a:r>
            <a:r>
              <a:rPr lang="it-IT" sz="1200" dirty="0">
                <a:latin typeface="Verdana" panose="020B0604030504040204" pitchFamily="34" charset="0"/>
                <a:ea typeface="Verdana" panose="020B0604030504040204" pitchFamily="34" charset="0"/>
              </a:rPr>
              <a:t> (FA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dihydroferulic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glucuronide</a:t>
            </a:r>
            <a:r>
              <a:rPr lang="it-IT" sz="1200" dirty="0">
                <a:latin typeface="Verdana" panose="020B0604030504040204" pitchFamily="34" charset="0"/>
                <a:ea typeface="Verdana" panose="020B0604030504040204" pitchFamily="34" charset="0"/>
              </a:rPr>
              <a:t> (DHFA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and </a:t>
            </a:r>
            <a:r>
              <a:rPr lang="it-IT" sz="1200" dirty="0" err="1">
                <a:latin typeface="Verdana" panose="020B0604030504040204" pitchFamily="34" charset="0"/>
                <a:ea typeface="Verdana" panose="020B0604030504040204" pitchFamily="34" charset="0"/>
              </a:rPr>
              <a:t>isoferulic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sulfate</a:t>
            </a:r>
            <a:r>
              <a:rPr lang="it-IT" sz="1200" dirty="0">
                <a:latin typeface="Verdana" panose="020B0604030504040204" pitchFamily="34" charset="0"/>
                <a:ea typeface="Verdana" panose="020B0604030504040204" pitchFamily="34" charset="0"/>
              </a:rPr>
              <a:t> (IFA </a:t>
            </a:r>
            <a:r>
              <a:rPr lang="it-IT" sz="1200" dirty="0" err="1">
                <a:latin typeface="Verdana" panose="020B0604030504040204" pitchFamily="34" charset="0"/>
                <a:ea typeface="Verdana" panose="020B0604030504040204" pitchFamily="34" charset="0"/>
              </a:rPr>
              <a:t>sulf</a:t>
            </a:r>
            <a:r>
              <a:rPr lang="it-IT" sz="1200" dirty="0">
                <a:latin typeface="Verdana" panose="020B0604030504040204" pitchFamily="34" charset="0"/>
                <a:ea typeface="Verdana" panose="020B0604030504040204" pitchFamily="34" charset="0"/>
              </a:rPr>
              <a:t>) (1 </a:t>
            </a:r>
            <a:r>
              <a:rPr lang="el-GR" sz="1200" dirty="0">
                <a:latin typeface="Verdana" panose="020B0604030504040204" pitchFamily="34" charset="0"/>
                <a:ea typeface="Verdana" panose="020B0604030504040204" pitchFamily="34" charset="0"/>
              </a:rPr>
              <a:t>μ</a:t>
            </a:r>
            <a:r>
              <a:rPr lang="it-IT" sz="1200" dirty="0">
                <a:latin typeface="Verdana" panose="020B0604030504040204" pitchFamily="34" charset="0"/>
                <a:ea typeface="Verdana" panose="020B0604030504040204" pitchFamily="34" charset="0"/>
              </a:rPr>
              <a:t>M) </a:t>
            </a:r>
            <a:r>
              <a:rPr lang="it-IT" sz="1200" dirty="0" err="1">
                <a:latin typeface="Verdana" panose="020B0604030504040204" pitchFamily="34" charset="0"/>
                <a:ea typeface="Verdana" panose="020B0604030504040204" pitchFamily="34" charset="0"/>
              </a:rPr>
              <a:t>prior</a:t>
            </a:r>
            <a:r>
              <a:rPr lang="it-IT" sz="1200" dirty="0">
                <a:latin typeface="Verdana" panose="020B0604030504040204" pitchFamily="34" charset="0"/>
                <a:ea typeface="Verdana" panose="020B0604030504040204" pitchFamily="34" charset="0"/>
              </a:rPr>
              <a:t> to LPS co-</a:t>
            </a:r>
            <a:r>
              <a:rPr lang="it-IT" sz="1200" dirty="0" err="1">
                <a:latin typeface="Verdana" panose="020B0604030504040204" pitchFamily="34" charset="0"/>
                <a:ea typeface="Verdana" panose="020B0604030504040204" pitchFamily="34" charset="0"/>
              </a:rPr>
              <a:t>exposure</a:t>
            </a:r>
            <a:r>
              <a:rPr lang="it-IT" sz="1200" dirty="0">
                <a:latin typeface="Verdana" panose="020B0604030504040204" pitchFamily="34" charset="0"/>
                <a:ea typeface="Verdana" panose="020B0604030504040204" pitchFamily="34" charset="0"/>
              </a:rPr>
              <a:t>. </a:t>
            </a:r>
          </a:p>
        </p:txBody>
      </p:sp>
      <p:sp>
        <p:nvSpPr>
          <p:cNvPr id="17" name="Titolo 1">
            <a:extLst>
              <a:ext uri="{FF2B5EF4-FFF2-40B4-BE49-F238E27FC236}">
                <a16:creationId xmlns:a16="http://schemas.microsoft.com/office/drawing/2014/main" id="{5B256160-2DFC-44D0-8F8B-22AB7282A3A5}"/>
              </a:ext>
            </a:extLst>
          </p:cNvPr>
          <p:cNvSpPr>
            <a:spLocks noGrp="1"/>
          </p:cNvSpPr>
          <p:nvPr>
            <p:ph type="title"/>
          </p:nvPr>
        </p:nvSpPr>
        <p:spPr>
          <a:xfrm>
            <a:off x="136865" y="-149780"/>
            <a:ext cx="2650724" cy="1325563"/>
          </a:xfrm>
        </p:spPr>
        <p:txBody>
          <a:bodyPr>
            <a:normAutofit/>
          </a:bodyPr>
          <a:lstStyle/>
          <a:p>
            <a:r>
              <a:rPr lang="it-IT" sz="2400" dirty="0">
                <a:solidFill>
                  <a:schemeClr val="accent2"/>
                </a:solidFill>
                <a:latin typeface="Verdana" panose="020B0604030504040204" pitchFamily="34" charset="0"/>
                <a:ea typeface="Verdana" panose="020B0604030504040204" pitchFamily="34" charset="0"/>
              </a:rPr>
              <a:t>3. </a:t>
            </a:r>
            <a:r>
              <a:rPr lang="it-IT" sz="2400" dirty="0" err="1">
                <a:solidFill>
                  <a:schemeClr val="accent2"/>
                </a:solidFill>
                <a:latin typeface="Verdana" panose="020B0604030504040204" pitchFamily="34" charset="0"/>
                <a:ea typeface="Verdana" panose="020B0604030504040204" pitchFamily="34" charset="0"/>
              </a:rPr>
              <a:t>Results</a:t>
            </a:r>
            <a:endParaRPr lang="it-IT" sz="2400" dirty="0">
              <a:solidFill>
                <a:schemeClr val="accent2"/>
              </a:solidFill>
              <a:latin typeface="Verdana" panose="020B0604030504040204" pitchFamily="34" charset="0"/>
              <a:ea typeface="Verdana" panose="020B0604030504040204" pitchFamily="34" charset="0"/>
            </a:endParaRPr>
          </a:p>
        </p:txBody>
      </p:sp>
      <p:pic>
        <p:nvPicPr>
          <p:cNvPr id="18" name="Immagine 17">
            <a:extLst>
              <a:ext uri="{FF2B5EF4-FFF2-40B4-BE49-F238E27FC236}">
                <a16:creationId xmlns:a16="http://schemas.microsoft.com/office/drawing/2014/main" id="{FC27B189-7FAB-4BC1-8E5B-205AAB5FA110}"/>
              </a:ext>
            </a:extLst>
          </p:cNvPr>
          <p:cNvPicPr>
            <a:picLocks noChangeAspect="1"/>
          </p:cNvPicPr>
          <p:nvPr/>
        </p:nvPicPr>
        <p:blipFill>
          <a:blip r:embed="rId5"/>
          <a:stretch>
            <a:fillRect/>
          </a:stretch>
        </p:blipFill>
        <p:spPr>
          <a:xfrm>
            <a:off x="9704616" y="0"/>
            <a:ext cx="2487384" cy="1012024"/>
          </a:xfrm>
          <a:prstGeom prst="rect">
            <a:avLst/>
          </a:prstGeom>
        </p:spPr>
      </p:pic>
    </p:spTree>
    <p:extLst>
      <p:ext uri="{BB962C8B-B14F-4D97-AF65-F5344CB8AC3E}">
        <p14:creationId xmlns:p14="http://schemas.microsoft.com/office/powerpoint/2010/main" val="2865185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247FF52-B823-4B69-B96C-11339B226C80}"/>
              </a:ext>
            </a:extLst>
          </p:cNvPr>
          <p:cNvPicPr>
            <a:picLocks noChangeAspect="1"/>
          </p:cNvPicPr>
          <p:nvPr/>
        </p:nvPicPr>
        <p:blipFill>
          <a:blip r:embed="rId2"/>
          <a:stretch>
            <a:fillRect/>
          </a:stretch>
        </p:blipFill>
        <p:spPr>
          <a:xfrm>
            <a:off x="6729408" y="1571348"/>
            <a:ext cx="5131162" cy="3325149"/>
          </a:xfrm>
          <a:prstGeom prst="rect">
            <a:avLst/>
          </a:prstGeom>
        </p:spPr>
      </p:pic>
      <p:sp>
        <p:nvSpPr>
          <p:cNvPr id="6" name="CasellaDiTesto 5">
            <a:extLst>
              <a:ext uri="{FF2B5EF4-FFF2-40B4-BE49-F238E27FC236}">
                <a16:creationId xmlns:a16="http://schemas.microsoft.com/office/drawing/2014/main" id="{FE2E8335-0248-43DC-961C-B2D856F88EC7}"/>
              </a:ext>
            </a:extLst>
          </p:cNvPr>
          <p:cNvSpPr txBox="1"/>
          <p:nvPr/>
        </p:nvSpPr>
        <p:spPr>
          <a:xfrm>
            <a:off x="6658587" y="4925949"/>
            <a:ext cx="5201983" cy="1759456"/>
          </a:xfrm>
          <a:prstGeom prst="rect">
            <a:avLst/>
          </a:prstGeom>
          <a:noFill/>
        </p:spPr>
        <p:txBody>
          <a:bodyPr wrap="square">
            <a:spAutoFit/>
          </a:bodyPr>
          <a:lstStyle/>
          <a:p>
            <a:pPr algn="just">
              <a:lnSpc>
                <a:spcPts val="1300"/>
              </a:lnSpc>
            </a:pPr>
            <a:r>
              <a:rPr lang="en-US" sz="12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Degradation of </a:t>
            </a:r>
            <a:r>
              <a:rPr lang="en-US" sz="1200" b="1"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IĸB</a:t>
            </a:r>
            <a:r>
              <a:rPr lang="en-US" sz="12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α </a:t>
            </a:r>
            <a:r>
              <a:rPr lang="en-US" sz="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in Caco- 2 cells treated with LPS (1 μg/mL) for 48 h and pretreated (30 min) with ferulic acid (FA), dihydroferulic acid (DHFA), isoferulic acid (IFA), ferulic acid glucuronide (FA glu), dihydroferulic acid glucuronide (DHFA glu) and isoferulic acid sulfate (IFA sulf) (1 μM) prior to LPS co-exposure. Significant differences among groups are reported using different superscript symbols; * = significant vs LPS (p&lt;0.001); # = significant vs control (p&lt;0.001); ° = significant vs FA </a:t>
            </a:r>
            <a:r>
              <a:rPr lang="en-US" sz="12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glu</a:t>
            </a:r>
            <a:r>
              <a:rPr lang="en-US" sz="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 LPS (p&lt;0.05); § = significant vs LPS and FA </a:t>
            </a:r>
            <a:r>
              <a:rPr lang="en-US" sz="12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glu</a:t>
            </a:r>
            <a:r>
              <a:rPr lang="en-US" sz="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 LPS (p&lt;0.01). </a:t>
            </a:r>
            <a:endParaRPr lang="it-IT"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7" name="Immagine 6">
            <a:extLst>
              <a:ext uri="{FF2B5EF4-FFF2-40B4-BE49-F238E27FC236}">
                <a16:creationId xmlns:a16="http://schemas.microsoft.com/office/drawing/2014/main" id="{0946FFFE-D66D-4E7E-8EAD-0EB6F6586455}"/>
              </a:ext>
            </a:extLst>
          </p:cNvPr>
          <p:cNvPicPr>
            <a:picLocks noChangeAspect="1"/>
          </p:cNvPicPr>
          <p:nvPr/>
        </p:nvPicPr>
        <p:blipFill>
          <a:blip r:embed="rId3"/>
          <a:stretch>
            <a:fillRect/>
          </a:stretch>
        </p:blipFill>
        <p:spPr>
          <a:xfrm>
            <a:off x="216020" y="1175783"/>
            <a:ext cx="4797970" cy="3356842"/>
          </a:xfrm>
          <a:prstGeom prst="rect">
            <a:avLst/>
          </a:prstGeom>
        </p:spPr>
      </p:pic>
      <p:sp>
        <p:nvSpPr>
          <p:cNvPr id="9" name="CasellaDiTesto 8">
            <a:extLst>
              <a:ext uri="{FF2B5EF4-FFF2-40B4-BE49-F238E27FC236}">
                <a16:creationId xmlns:a16="http://schemas.microsoft.com/office/drawing/2014/main" id="{005B982A-B77A-4A65-90E4-5631546ED35C}"/>
              </a:ext>
            </a:extLst>
          </p:cNvPr>
          <p:cNvSpPr txBox="1"/>
          <p:nvPr/>
        </p:nvSpPr>
        <p:spPr>
          <a:xfrm>
            <a:off x="216020" y="4557045"/>
            <a:ext cx="4797970" cy="2308324"/>
          </a:xfrm>
          <a:prstGeom prst="rect">
            <a:avLst/>
          </a:prstGeom>
          <a:noFill/>
        </p:spPr>
        <p:txBody>
          <a:bodyPr wrap="square">
            <a:spAutoFit/>
          </a:bodyPr>
          <a:lstStyle/>
          <a:p>
            <a:pPr algn="just"/>
            <a:r>
              <a:rPr lang="it-IT" sz="1200" b="1" dirty="0">
                <a:latin typeface="Verdana" panose="020B0604030504040204" pitchFamily="34" charset="0"/>
                <a:ea typeface="Verdana" panose="020B0604030504040204" pitchFamily="34" charset="0"/>
              </a:rPr>
              <a:t>Activation of </a:t>
            </a:r>
            <a:r>
              <a:rPr lang="it-IT" sz="1200" b="1" dirty="0" err="1">
                <a:latin typeface="Verdana" panose="020B0604030504040204" pitchFamily="34" charset="0"/>
                <a:ea typeface="Verdana" panose="020B0604030504040204" pitchFamily="34" charset="0"/>
              </a:rPr>
              <a:t>Akt</a:t>
            </a:r>
            <a:r>
              <a:rPr lang="it-IT" sz="1200" b="1" dirty="0">
                <a:latin typeface="Verdana" panose="020B0604030504040204" pitchFamily="34" charset="0"/>
                <a:ea typeface="Verdana" panose="020B0604030504040204" pitchFamily="34" charset="0"/>
              </a:rPr>
              <a:t> </a:t>
            </a:r>
            <a:r>
              <a:rPr lang="it-IT" sz="1200" dirty="0">
                <a:latin typeface="Verdana" panose="020B0604030504040204" pitchFamily="34" charset="0"/>
                <a:ea typeface="Verdana" panose="020B0604030504040204" pitchFamily="34" charset="0"/>
              </a:rPr>
              <a:t>in Caco-2 </a:t>
            </a:r>
            <a:r>
              <a:rPr lang="it-IT" sz="1200" dirty="0" err="1">
                <a:latin typeface="Verdana" panose="020B0604030504040204" pitchFamily="34" charset="0"/>
                <a:ea typeface="Verdana" panose="020B0604030504040204" pitchFamily="34" charset="0"/>
              </a:rPr>
              <a:t>cells</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treated</a:t>
            </a:r>
            <a:r>
              <a:rPr lang="it-IT" sz="1200" dirty="0">
                <a:latin typeface="Verdana" panose="020B0604030504040204" pitchFamily="34" charset="0"/>
                <a:ea typeface="Verdana" panose="020B0604030504040204" pitchFamily="34" charset="0"/>
              </a:rPr>
              <a:t> with LPS (1 </a:t>
            </a:r>
            <a:r>
              <a:rPr lang="el-GR" sz="1200" dirty="0">
                <a:latin typeface="Verdana" panose="020B0604030504040204" pitchFamily="34" charset="0"/>
                <a:ea typeface="Verdana" panose="020B0604030504040204" pitchFamily="34" charset="0"/>
              </a:rPr>
              <a:t>μ</a:t>
            </a:r>
            <a:r>
              <a:rPr lang="it-IT" sz="1200" dirty="0">
                <a:latin typeface="Verdana" panose="020B0604030504040204" pitchFamily="34" charset="0"/>
                <a:ea typeface="Verdana" panose="020B0604030504040204" pitchFamily="34" charset="0"/>
              </a:rPr>
              <a:t>g/</a:t>
            </a:r>
            <a:r>
              <a:rPr lang="it-IT" sz="1200" dirty="0" err="1">
                <a:latin typeface="Verdana" panose="020B0604030504040204" pitchFamily="34" charset="0"/>
                <a:ea typeface="Verdana" panose="020B0604030504040204" pitchFamily="34" charset="0"/>
              </a:rPr>
              <a:t>mL</a:t>
            </a:r>
            <a:r>
              <a:rPr lang="it-IT" sz="1200" dirty="0">
                <a:latin typeface="Verdana" panose="020B0604030504040204" pitchFamily="34" charset="0"/>
                <a:ea typeface="Verdana" panose="020B0604030504040204" pitchFamily="34" charset="0"/>
              </a:rPr>
              <a:t>) for 2 h and </a:t>
            </a:r>
            <a:r>
              <a:rPr lang="it-IT" sz="1200" dirty="0" err="1">
                <a:latin typeface="Verdana" panose="020B0604030504040204" pitchFamily="34" charset="0"/>
                <a:ea typeface="Verdana" panose="020B0604030504040204" pitchFamily="34" charset="0"/>
              </a:rPr>
              <a:t>pretreated</a:t>
            </a:r>
            <a:r>
              <a:rPr lang="it-IT" sz="1200" dirty="0">
                <a:latin typeface="Verdana" panose="020B0604030504040204" pitchFamily="34" charset="0"/>
                <a:ea typeface="Verdana" panose="020B0604030504040204" pitchFamily="34" charset="0"/>
              </a:rPr>
              <a:t> (30 min) with </a:t>
            </a:r>
            <a:r>
              <a:rPr lang="it-IT" sz="1200" dirty="0" err="1">
                <a:latin typeface="Verdana" panose="020B0604030504040204" pitchFamily="34" charset="0"/>
                <a:ea typeface="Verdana" panose="020B0604030504040204" pitchFamily="34" charset="0"/>
              </a:rPr>
              <a:t>ferulic</a:t>
            </a:r>
            <a:r>
              <a:rPr lang="it-IT" sz="1200" dirty="0">
                <a:latin typeface="Verdana" panose="020B0604030504040204" pitchFamily="34" charset="0"/>
                <a:ea typeface="Verdana" panose="020B0604030504040204" pitchFamily="34" charset="0"/>
              </a:rPr>
              <a:t> acid (FA), </a:t>
            </a:r>
            <a:r>
              <a:rPr lang="it-IT" sz="1200" dirty="0" err="1">
                <a:latin typeface="Verdana" panose="020B0604030504040204" pitchFamily="34" charset="0"/>
                <a:ea typeface="Verdana" panose="020B0604030504040204" pitchFamily="34" charset="0"/>
              </a:rPr>
              <a:t>dihydroferulic</a:t>
            </a:r>
            <a:r>
              <a:rPr lang="it-IT" sz="1200" dirty="0">
                <a:latin typeface="Verdana" panose="020B0604030504040204" pitchFamily="34" charset="0"/>
                <a:ea typeface="Verdana" panose="020B0604030504040204" pitchFamily="34" charset="0"/>
              </a:rPr>
              <a:t> acid (DHFA), </a:t>
            </a:r>
            <a:r>
              <a:rPr lang="it-IT" sz="1200" dirty="0" err="1">
                <a:latin typeface="Verdana" panose="020B0604030504040204" pitchFamily="34" charset="0"/>
                <a:ea typeface="Verdana" panose="020B0604030504040204" pitchFamily="34" charset="0"/>
              </a:rPr>
              <a:t>isoferulic</a:t>
            </a:r>
            <a:r>
              <a:rPr lang="it-IT" sz="1200" dirty="0">
                <a:latin typeface="Verdana" panose="020B0604030504040204" pitchFamily="34" charset="0"/>
                <a:ea typeface="Verdana" panose="020B0604030504040204" pitchFamily="34" charset="0"/>
              </a:rPr>
              <a:t> acid (IFA), </a:t>
            </a:r>
            <a:r>
              <a:rPr lang="it-IT" sz="1200" dirty="0" err="1">
                <a:latin typeface="Verdana" panose="020B0604030504040204" pitchFamily="34" charset="0"/>
                <a:ea typeface="Verdana" panose="020B0604030504040204" pitchFamily="34" charset="0"/>
              </a:rPr>
              <a:t>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glucuronide</a:t>
            </a:r>
            <a:r>
              <a:rPr lang="it-IT" sz="1200" dirty="0">
                <a:latin typeface="Verdana" panose="020B0604030504040204" pitchFamily="34" charset="0"/>
                <a:ea typeface="Verdana" panose="020B0604030504040204" pitchFamily="34" charset="0"/>
              </a:rPr>
              <a:t> (FA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dihydroferulic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glucuronide</a:t>
            </a:r>
            <a:r>
              <a:rPr lang="it-IT" sz="1200" dirty="0">
                <a:latin typeface="Verdana" panose="020B0604030504040204" pitchFamily="34" charset="0"/>
                <a:ea typeface="Verdana" panose="020B0604030504040204" pitchFamily="34" charset="0"/>
              </a:rPr>
              <a:t> (DHFA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and </a:t>
            </a:r>
            <a:r>
              <a:rPr lang="it-IT" sz="1200" dirty="0" err="1">
                <a:latin typeface="Verdana" panose="020B0604030504040204" pitchFamily="34" charset="0"/>
                <a:ea typeface="Verdana" panose="020B0604030504040204" pitchFamily="34" charset="0"/>
              </a:rPr>
              <a:t>isoferulic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sulfate</a:t>
            </a:r>
            <a:r>
              <a:rPr lang="it-IT" sz="1200" dirty="0">
                <a:latin typeface="Verdana" panose="020B0604030504040204" pitchFamily="34" charset="0"/>
                <a:ea typeface="Verdana" panose="020B0604030504040204" pitchFamily="34" charset="0"/>
              </a:rPr>
              <a:t> (IFA </a:t>
            </a:r>
            <a:r>
              <a:rPr lang="it-IT" sz="1200" dirty="0" err="1">
                <a:latin typeface="Verdana" panose="020B0604030504040204" pitchFamily="34" charset="0"/>
                <a:ea typeface="Verdana" panose="020B0604030504040204" pitchFamily="34" charset="0"/>
              </a:rPr>
              <a:t>sulf</a:t>
            </a:r>
            <a:r>
              <a:rPr lang="it-IT" sz="1200" dirty="0">
                <a:latin typeface="Verdana" panose="020B0604030504040204" pitchFamily="34" charset="0"/>
                <a:ea typeface="Verdana" panose="020B0604030504040204" pitchFamily="34" charset="0"/>
              </a:rPr>
              <a:t>) (1 </a:t>
            </a:r>
            <a:r>
              <a:rPr lang="el-GR" sz="1200" dirty="0">
                <a:latin typeface="Verdana" panose="020B0604030504040204" pitchFamily="34" charset="0"/>
                <a:ea typeface="Verdana" panose="020B0604030504040204" pitchFamily="34" charset="0"/>
              </a:rPr>
              <a:t>μ</a:t>
            </a:r>
            <a:r>
              <a:rPr lang="it-IT" sz="1200" dirty="0">
                <a:latin typeface="Verdana" panose="020B0604030504040204" pitchFamily="34" charset="0"/>
                <a:ea typeface="Verdana" panose="020B0604030504040204" pitchFamily="34" charset="0"/>
              </a:rPr>
              <a:t>M) </a:t>
            </a:r>
            <a:r>
              <a:rPr lang="it-IT" sz="1200" dirty="0" err="1">
                <a:latin typeface="Verdana" panose="020B0604030504040204" pitchFamily="34" charset="0"/>
                <a:ea typeface="Verdana" panose="020B0604030504040204" pitchFamily="34" charset="0"/>
              </a:rPr>
              <a:t>prior</a:t>
            </a:r>
            <a:r>
              <a:rPr lang="it-IT" sz="1200" dirty="0">
                <a:latin typeface="Verdana" panose="020B0604030504040204" pitchFamily="34" charset="0"/>
                <a:ea typeface="Verdana" panose="020B0604030504040204" pitchFamily="34" charset="0"/>
              </a:rPr>
              <a:t> to LPS co-</a:t>
            </a:r>
            <a:r>
              <a:rPr lang="it-IT" sz="1200" dirty="0" err="1">
                <a:latin typeface="Verdana" panose="020B0604030504040204" pitchFamily="34" charset="0"/>
                <a:ea typeface="Verdana" panose="020B0604030504040204" pitchFamily="34" charset="0"/>
              </a:rPr>
              <a:t>exposure</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Significant</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differences</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among</a:t>
            </a:r>
            <a:r>
              <a:rPr lang="it-IT" sz="1200" dirty="0">
                <a:latin typeface="Verdana" panose="020B0604030504040204" pitchFamily="34" charset="0"/>
                <a:ea typeface="Verdana" panose="020B0604030504040204" pitchFamily="34" charset="0"/>
              </a:rPr>
              <a:t> groups are </a:t>
            </a:r>
            <a:r>
              <a:rPr lang="it-IT" sz="1200" dirty="0" err="1">
                <a:latin typeface="Verdana" panose="020B0604030504040204" pitchFamily="34" charset="0"/>
                <a:ea typeface="Verdana" panose="020B0604030504040204" pitchFamily="34" charset="0"/>
              </a:rPr>
              <a:t>reported</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using</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different</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superscript</a:t>
            </a:r>
            <a:r>
              <a:rPr lang="it-IT" sz="1200" dirty="0">
                <a:latin typeface="Verdana" panose="020B0604030504040204" pitchFamily="34" charset="0"/>
                <a:ea typeface="Verdana" panose="020B0604030504040204" pitchFamily="34" charset="0"/>
              </a:rPr>
              <a:t> symbols; # = </a:t>
            </a:r>
            <a:r>
              <a:rPr lang="it-IT" sz="1200" dirty="0" err="1">
                <a:latin typeface="Verdana" panose="020B0604030504040204" pitchFamily="34" charset="0"/>
                <a:ea typeface="Verdana" panose="020B0604030504040204" pitchFamily="34" charset="0"/>
              </a:rPr>
              <a:t>significant</a:t>
            </a:r>
            <a:r>
              <a:rPr lang="it-IT" sz="1200" dirty="0">
                <a:latin typeface="Verdana" panose="020B0604030504040204" pitchFamily="34" charset="0"/>
                <a:ea typeface="Verdana" panose="020B0604030504040204" pitchFamily="34" charset="0"/>
              </a:rPr>
              <a:t> vs control (p&lt;0.001); * = </a:t>
            </a:r>
            <a:r>
              <a:rPr lang="it-IT" sz="1200" dirty="0" err="1">
                <a:latin typeface="Verdana" panose="020B0604030504040204" pitchFamily="34" charset="0"/>
                <a:ea typeface="Verdana" panose="020B0604030504040204" pitchFamily="34" charset="0"/>
              </a:rPr>
              <a:t>significant</a:t>
            </a:r>
            <a:r>
              <a:rPr lang="it-IT" sz="1200" dirty="0">
                <a:latin typeface="Verdana" panose="020B0604030504040204" pitchFamily="34" charset="0"/>
                <a:ea typeface="Verdana" panose="020B0604030504040204" pitchFamily="34" charset="0"/>
              </a:rPr>
              <a:t> vs LPS (p&lt;0.001); § = </a:t>
            </a:r>
            <a:r>
              <a:rPr lang="it-IT" sz="1200" dirty="0" err="1">
                <a:latin typeface="Verdana" panose="020B0604030504040204" pitchFamily="34" charset="0"/>
                <a:ea typeface="Verdana" panose="020B0604030504040204" pitchFamily="34" charset="0"/>
              </a:rPr>
              <a:t>significant</a:t>
            </a:r>
            <a:r>
              <a:rPr lang="it-IT" sz="1200" dirty="0">
                <a:latin typeface="Verdana" panose="020B0604030504040204" pitchFamily="34" charset="0"/>
                <a:ea typeface="Verdana" panose="020B0604030504040204" pitchFamily="34" charset="0"/>
              </a:rPr>
              <a:t> vs LPS (p&lt;0.05) and vs FA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 LPS (p&lt;0.001); ° = </a:t>
            </a:r>
            <a:r>
              <a:rPr lang="it-IT" sz="1200" dirty="0" err="1">
                <a:latin typeface="Verdana" panose="020B0604030504040204" pitchFamily="34" charset="0"/>
                <a:ea typeface="Verdana" panose="020B0604030504040204" pitchFamily="34" charset="0"/>
              </a:rPr>
              <a:t>significant</a:t>
            </a:r>
            <a:r>
              <a:rPr lang="it-IT" sz="1200" dirty="0">
                <a:latin typeface="Verdana" panose="020B0604030504040204" pitchFamily="34" charset="0"/>
                <a:ea typeface="Verdana" panose="020B0604030504040204" pitchFamily="34" charset="0"/>
              </a:rPr>
              <a:t> vs FA + LPS, IFA + LPS, DHFA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 LPS and IFA </a:t>
            </a:r>
            <a:r>
              <a:rPr lang="it-IT" sz="1200" dirty="0" err="1">
                <a:latin typeface="Verdana" panose="020B0604030504040204" pitchFamily="34" charset="0"/>
                <a:ea typeface="Verdana" panose="020B0604030504040204" pitchFamily="34" charset="0"/>
              </a:rPr>
              <a:t>sulf</a:t>
            </a:r>
            <a:r>
              <a:rPr lang="it-IT" sz="1200" dirty="0">
                <a:latin typeface="Verdana" panose="020B0604030504040204" pitchFamily="34" charset="0"/>
                <a:ea typeface="Verdana" panose="020B0604030504040204" pitchFamily="34" charset="0"/>
              </a:rPr>
              <a:t> + LPS (p&lt;0.01).</a:t>
            </a:r>
          </a:p>
        </p:txBody>
      </p:sp>
      <p:sp>
        <p:nvSpPr>
          <p:cNvPr id="10" name="Titolo 1">
            <a:extLst>
              <a:ext uri="{FF2B5EF4-FFF2-40B4-BE49-F238E27FC236}">
                <a16:creationId xmlns:a16="http://schemas.microsoft.com/office/drawing/2014/main" id="{45D34877-31ED-4F93-B71F-217BA33357E1}"/>
              </a:ext>
            </a:extLst>
          </p:cNvPr>
          <p:cNvSpPr>
            <a:spLocks noGrp="1"/>
          </p:cNvSpPr>
          <p:nvPr>
            <p:ph type="title"/>
          </p:nvPr>
        </p:nvSpPr>
        <p:spPr>
          <a:xfrm>
            <a:off x="136865" y="-149780"/>
            <a:ext cx="2650724" cy="1325563"/>
          </a:xfrm>
        </p:spPr>
        <p:txBody>
          <a:bodyPr>
            <a:normAutofit/>
          </a:bodyPr>
          <a:lstStyle/>
          <a:p>
            <a:r>
              <a:rPr lang="it-IT" sz="2400" dirty="0">
                <a:solidFill>
                  <a:schemeClr val="accent2"/>
                </a:solidFill>
                <a:latin typeface="Verdana" panose="020B0604030504040204" pitchFamily="34" charset="0"/>
                <a:ea typeface="Verdana" panose="020B0604030504040204" pitchFamily="34" charset="0"/>
              </a:rPr>
              <a:t>3. </a:t>
            </a:r>
            <a:r>
              <a:rPr lang="it-IT" sz="2400" dirty="0" err="1">
                <a:solidFill>
                  <a:schemeClr val="accent2"/>
                </a:solidFill>
                <a:latin typeface="Verdana" panose="020B0604030504040204" pitchFamily="34" charset="0"/>
                <a:ea typeface="Verdana" panose="020B0604030504040204" pitchFamily="34" charset="0"/>
              </a:rPr>
              <a:t>Results</a:t>
            </a:r>
            <a:endParaRPr lang="it-IT" sz="2400" dirty="0">
              <a:solidFill>
                <a:schemeClr val="accent2"/>
              </a:solidFill>
              <a:latin typeface="Verdana" panose="020B0604030504040204" pitchFamily="34" charset="0"/>
              <a:ea typeface="Verdana" panose="020B0604030504040204" pitchFamily="34" charset="0"/>
            </a:endParaRPr>
          </a:p>
        </p:txBody>
      </p:sp>
      <p:pic>
        <p:nvPicPr>
          <p:cNvPr id="11" name="Immagine 10">
            <a:extLst>
              <a:ext uri="{FF2B5EF4-FFF2-40B4-BE49-F238E27FC236}">
                <a16:creationId xmlns:a16="http://schemas.microsoft.com/office/drawing/2014/main" id="{D07238AD-170F-46DE-93CE-A62B96733BD9}"/>
              </a:ext>
            </a:extLst>
          </p:cNvPr>
          <p:cNvPicPr>
            <a:picLocks noChangeAspect="1"/>
          </p:cNvPicPr>
          <p:nvPr/>
        </p:nvPicPr>
        <p:blipFill>
          <a:blip r:embed="rId4"/>
          <a:stretch>
            <a:fillRect/>
          </a:stretch>
        </p:blipFill>
        <p:spPr>
          <a:xfrm>
            <a:off x="9704616" y="0"/>
            <a:ext cx="2487384" cy="1012024"/>
          </a:xfrm>
          <a:prstGeom prst="rect">
            <a:avLst/>
          </a:prstGeom>
        </p:spPr>
      </p:pic>
      <p:sp>
        <p:nvSpPr>
          <p:cNvPr id="2" name="Freccia in giù 1">
            <a:extLst>
              <a:ext uri="{FF2B5EF4-FFF2-40B4-BE49-F238E27FC236}">
                <a16:creationId xmlns:a16="http://schemas.microsoft.com/office/drawing/2014/main" id="{89D4165E-9244-4E57-9DAC-CD6BFBA67169}"/>
              </a:ext>
            </a:extLst>
          </p:cNvPr>
          <p:cNvSpPr/>
          <p:nvPr/>
        </p:nvSpPr>
        <p:spPr>
          <a:xfrm rot="17365481">
            <a:off x="5715322" y="2515601"/>
            <a:ext cx="501566" cy="119726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77214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e 15">
            <a:extLst>
              <a:ext uri="{FF2B5EF4-FFF2-40B4-BE49-F238E27FC236}">
                <a16:creationId xmlns:a16="http://schemas.microsoft.com/office/drawing/2014/main" id="{2D09A63D-3312-4094-8C28-D9FEBF34CA7E}"/>
              </a:ext>
            </a:extLst>
          </p:cNvPr>
          <p:cNvSpPr/>
          <p:nvPr/>
        </p:nvSpPr>
        <p:spPr>
          <a:xfrm>
            <a:off x="5019374" y="885080"/>
            <a:ext cx="3955950" cy="218027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F7E4BD65-672A-4EFC-8C8B-3C260C879F79}"/>
              </a:ext>
            </a:extLst>
          </p:cNvPr>
          <p:cNvSpPr>
            <a:spLocks noGrp="1"/>
          </p:cNvSpPr>
          <p:nvPr>
            <p:ph idx="1"/>
          </p:nvPr>
        </p:nvSpPr>
        <p:spPr>
          <a:xfrm>
            <a:off x="75460" y="3358761"/>
            <a:ext cx="12041080" cy="2966979"/>
          </a:xfrm>
        </p:spPr>
        <p:txBody>
          <a:bodyPr>
            <a:normAutofit/>
          </a:bodyPr>
          <a:lstStyle/>
          <a:p>
            <a:pPr marL="0" indent="0">
              <a:buNone/>
            </a:pPr>
            <a:r>
              <a:rPr lang="en-US" sz="2400" dirty="0">
                <a:latin typeface="Verdana" panose="020B0604030504040204" pitchFamily="34" charset="0"/>
                <a:ea typeface="Verdana" panose="020B0604030504040204" pitchFamily="34" charset="0"/>
              </a:rPr>
              <a:t>- </a:t>
            </a:r>
            <a:r>
              <a:rPr lang="en-US" sz="2400" b="1" dirty="0">
                <a:latin typeface="Verdana" panose="020B0604030504040204" pitchFamily="34" charset="0"/>
                <a:ea typeface="Verdana" panose="020B0604030504040204" pitchFamily="34" charset="0"/>
              </a:rPr>
              <a:t>Polyphenols</a:t>
            </a:r>
            <a:r>
              <a:rPr lang="en-US" sz="2400" dirty="0">
                <a:latin typeface="Verdana" panose="020B0604030504040204" pitchFamily="34" charset="0"/>
                <a:ea typeface="Verdana" panose="020B0604030504040204" pitchFamily="34" charset="0"/>
              </a:rPr>
              <a:t> are a large class of phytochemicals with biological importance as they may confer health benefits. For this reason, they have been the focus of thousands of studies carried out in the last few decades. </a:t>
            </a:r>
            <a:br>
              <a:rPr lang="en-US" sz="2400" dirty="0">
                <a:latin typeface="Verdana" panose="020B0604030504040204" pitchFamily="34" charset="0"/>
                <a:ea typeface="Verdana" panose="020B0604030504040204" pitchFamily="34" charset="0"/>
              </a:rPr>
            </a:br>
            <a:br>
              <a:rPr lang="en-US" sz="2400"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 Unfortunately, many of the </a:t>
            </a:r>
            <a:r>
              <a:rPr lang="en-US" sz="2400" i="1" dirty="0">
                <a:latin typeface="Verdana" panose="020B0604030504040204" pitchFamily="34" charset="0"/>
                <a:ea typeface="Verdana" panose="020B0604030504040204" pitchFamily="34" charset="0"/>
              </a:rPr>
              <a:t>in vitro </a:t>
            </a:r>
            <a:r>
              <a:rPr lang="en-US" sz="2400" dirty="0">
                <a:latin typeface="Verdana" panose="020B0604030504040204" pitchFamily="34" charset="0"/>
                <a:ea typeface="Verdana" panose="020B0604030504040204" pitchFamily="34" charset="0"/>
              </a:rPr>
              <a:t>studies with polyphenols did not take into account the metabolic transformations which normally occur, the physiological concentrations after polyphenol intake, or the contemporary presence of more than one metabolite</a:t>
            </a:r>
            <a:endParaRPr lang="it-IT" sz="2400" dirty="0"/>
          </a:p>
        </p:txBody>
      </p:sp>
      <p:pic>
        <p:nvPicPr>
          <p:cNvPr id="6" name="Immagine 5">
            <a:extLst>
              <a:ext uri="{FF2B5EF4-FFF2-40B4-BE49-F238E27FC236}">
                <a16:creationId xmlns:a16="http://schemas.microsoft.com/office/drawing/2014/main" id="{EEBCFED6-965F-4963-8D2C-862AD9FDAAF9}"/>
              </a:ext>
            </a:extLst>
          </p:cNvPr>
          <p:cNvPicPr>
            <a:picLocks noChangeAspect="1"/>
          </p:cNvPicPr>
          <p:nvPr/>
        </p:nvPicPr>
        <p:blipFill>
          <a:blip r:embed="rId2"/>
          <a:stretch>
            <a:fillRect/>
          </a:stretch>
        </p:blipFill>
        <p:spPr>
          <a:xfrm>
            <a:off x="9703732" y="1"/>
            <a:ext cx="2488268" cy="1011896"/>
          </a:xfrm>
          <a:prstGeom prst="rect">
            <a:avLst/>
          </a:prstGeom>
        </p:spPr>
      </p:pic>
      <p:pic>
        <p:nvPicPr>
          <p:cNvPr id="8" name="Immagine 7">
            <a:extLst>
              <a:ext uri="{FF2B5EF4-FFF2-40B4-BE49-F238E27FC236}">
                <a16:creationId xmlns:a16="http://schemas.microsoft.com/office/drawing/2014/main" id="{A227B72C-59F6-4A22-86D0-1BDB8FE36952}"/>
              </a:ext>
            </a:extLst>
          </p:cNvPr>
          <p:cNvPicPr>
            <a:picLocks noChangeAspect="1"/>
          </p:cNvPicPr>
          <p:nvPr/>
        </p:nvPicPr>
        <p:blipFill>
          <a:blip r:embed="rId3" cstate="print"/>
          <a:stretch>
            <a:fillRect/>
          </a:stretch>
        </p:blipFill>
        <p:spPr>
          <a:xfrm>
            <a:off x="6381565" y="2026349"/>
            <a:ext cx="1150806" cy="869386"/>
          </a:xfrm>
          <a:prstGeom prst="rect">
            <a:avLst/>
          </a:prstGeom>
        </p:spPr>
      </p:pic>
      <p:pic>
        <p:nvPicPr>
          <p:cNvPr id="9" name="Immagine 8">
            <a:extLst>
              <a:ext uri="{FF2B5EF4-FFF2-40B4-BE49-F238E27FC236}">
                <a16:creationId xmlns:a16="http://schemas.microsoft.com/office/drawing/2014/main" id="{10EA7933-B71B-479D-AC76-5C6B9366E173}"/>
              </a:ext>
            </a:extLst>
          </p:cNvPr>
          <p:cNvPicPr>
            <a:picLocks noChangeAspect="1"/>
          </p:cNvPicPr>
          <p:nvPr/>
        </p:nvPicPr>
        <p:blipFill>
          <a:blip r:embed="rId4"/>
          <a:stretch>
            <a:fillRect/>
          </a:stretch>
        </p:blipFill>
        <p:spPr>
          <a:xfrm>
            <a:off x="5448595" y="1376360"/>
            <a:ext cx="1753647" cy="904563"/>
          </a:xfrm>
          <a:prstGeom prst="rect">
            <a:avLst/>
          </a:prstGeom>
        </p:spPr>
      </p:pic>
      <p:pic>
        <p:nvPicPr>
          <p:cNvPr id="10" name="Immagine 9">
            <a:extLst>
              <a:ext uri="{FF2B5EF4-FFF2-40B4-BE49-F238E27FC236}">
                <a16:creationId xmlns:a16="http://schemas.microsoft.com/office/drawing/2014/main" id="{8B9568B4-A495-4626-A4DB-2BAA54DD7361}"/>
              </a:ext>
            </a:extLst>
          </p:cNvPr>
          <p:cNvPicPr>
            <a:picLocks noChangeAspect="1"/>
          </p:cNvPicPr>
          <p:nvPr/>
        </p:nvPicPr>
        <p:blipFill>
          <a:blip r:embed="rId5" cstate="print"/>
          <a:stretch>
            <a:fillRect/>
          </a:stretch>
        </p:blipFill>
        <p:spPr>
          <a:xfrm>
            <a:off x="7198957" y="1259273"/>
            <a:ext cx="1241005" cy="869386"/>
          </a:xfrm>
          <a:prstGeom prst="rect">
            <a:avLst/>
          </a:prstGeom>
        </p:spPr>
      </p:pic>
      <p:pic>
        <p:nvPicPr>
          <p:cNvPr id="11" name="Immagine 10">
            <a:extLst>
              <a:ext uri="{FF2B5EF4-FFF2-40B4-BE49-F238E27FC236}">
                <a16:creationId xmlns:a16="http://schemas.microsoft.com/office/drawing/2014/main" id="{C8AAB7D9-24B5-42B0-B383-C18E1E75DA46}"/>
              </a:ext>
            </a:extLst>
          </p:cNvPr>
          <p:cNvPicPr>
            <a:picLocks noChangeAspect="1"/>
          </p:cNvPicPr>
          <p:nvPr/>
        </p:nvPicPr>
        <p:blipFill>
          <a:blip r:embed="rId6"/>
          <a:stretch>
            <a:fillRect/>
          </a:stretch>
        </p:blipFill>
        <p:spPr>
          <a:xfrm>
            <a:off x="1535666" y="257691"/>
            <a:ext cx="3016660" cy="2012112"/>
          </a:xfrm>
          <a:prstGeom prst="rect">
            <a:avLst/>
          </a:prstGeom>
        </p:spPr>
      </p:pic>
      <p:cxnSp>
        <p:nvCxnSpPr>
          <p:cNvPr id="18" name="Connettore 2 17">
            <a:extLst>
              <a:ext uri="{FF2B5EF4-FFF2-40B4-BE49-F238E27FC236}">
                <a16:creationId xmlns:a16="http://schemas.microsoft.com/office/drawing/2014/main" id="{618A0C7C-8AC1-4D85-AC5E-C1D0B2A2CE2A}"/>
              </a:ext>
            </a:extLst>
          </p:cNvPr>
          <p:cNvCxnSpPr/>
          <p:nvPr/>
        </p:nvCxnSpPr>
        <p:spPr>
          <a:xfrm>
            <a:off x="4669654" y="1154097"/>
            <a:ext cx="559294" cy="22226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958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F52FBD7-AFC8-4D57-8DFB-22EE92CEC231}"/>
              </a:ext>
            </a:extLst>
          </p:cNvPr>
          <p:cNvPicPr>
            <a:picLocks noChangeAspect="1"/>
          </p:cNvPicPr>
          <p:nvPr/>
        </p:nvPicPr>
        <p:blipFill>
          <a:blip r:embed="rId2"/>
          <a:stretch>
            <a:fillRect/>
          </a:stretch>
        </p:blipFill>
        <p:spPr>
          <a:xfrm>
            <a:off x="6428936" y="1710925"/>
            <a:ext cx="5387320" cy="3403591"/>
          </a:xfrm>
          <a:prstGeom prst="rect">
            <a:avLst/>
          </a:prstGeom>
        </p:spPr>
      </p:pic>
      <p:sp>
        <p:nvSpPr>
          <p:cNvPr id="13" name="Titolo 1">
            <a:extLst>
              <a:ext uri="{FF2B5EF4-FFF2-40B4-BE49-F238E27FC236}">
                <a16:creationId xmlns:a16="http://schemas.microsoft.com/office/drawing/2014/main" id="{FD199FCE-CE44-42A7-B3E3-B3B8CBF0671F}"/>
              </a:ext>
            </a:extLst>
          </p:cNvPr>
          <p:cNvSpPr>
            <a:spLocks noGrp="1"/>
          </p:cNvSpPr>
          <p:nvPr>
            <p:ph type="title"/>
          </p:nvPr>
        </p:nvSpPr>
        <p:spPr>
          <a:xfrm>
            <a:off x="136865" y="-149780"/>
            <a:ext cx="2650724" cy="1325563"/>
          </a:xfrm>
        </p:spPr>
        <p:txBody>
          <a:bodyPr>
            <a:normAutofit/>
          </a:bodyPr>
          <a:lstStyle/>
          <a:p>
            <a:r>
              <a:rPr lang="it-IT" sz="2400" dirty="0">
                <a:solidFill>
                  <a:schemeClr val="accent2"/>
                </a:solidFill>
                <a:latin typeface="Verdana" panose="020B0604030504040204" pitchFamily="34" charset="0"/>
                <a:ea typeface="Verdana" panose="020B0604030504040204" pitchFamily="34" charset="0"/>
              </a:rPr>
              <a:t>3. </a:t>
            </a:r>
            <a:r>
              <a:rPr lang="it-IT" sz="2400" dirty="0" err="1">
                <a:solidFill>
                  <a:schemeClr val="accent2"/>
                </a:solidFill>
                <a:latin typeface="Verdana" panose="020B0604030504040204" pitchFamily="34" charset="0"/>
                <a:ea typeface="Verdana" panose="020B0604030504040204" pitchFamily="34" charset="0"/>
              </a:rPr>
              <a:t>Methods</a:t>
            </a:r>
            <a:endParaRPr lang="it-IT" sz="2400" dirty="0">
              <a:solidFill>
                <a:schemeClr val="accent2"/>
              </a:solidFill>
              <a:latin typeface="Verdana" panose="020B0604030504040204" pitchFamily="34" charset="0"/>
              <a:ea typeface="Verdana" panose="020B0604030504040204" pitchFamily="34" charset="0"/>
            </a:endParaRPr>
          </a:p>
        </p:txBody>
      </p:sp>
      <p:pic>
        <p:nvPicPr>
          <p:cNvPr id="14" name="Immagine 13">
            <a:extLst>
              <a:ext uri="{FF2B5EF4-FFF2-40B4-BE49-F238E27FC236}">
                <a16:creationId xmlns:a16="http://schemas.microsoft.com/office/drawing/2014/main" id="{E51B6ED1-FE63-41CE-A15D-537B739CA109}"/>
              </a:ext>
            </a:extLst>
          </p:cNvPr>
          <p:cNvPicPr>
            <a:picLocks noChangeAspect="1"/>
          </p:cNvPicPr>
          <p:nvPr/>
        </p:nvPicPr>
        <p:blipFill>
          <a:blip r:embed="rId3"/>
          <a:stretch>
            <a:fillRect/>
          </a:stretch>
        </p:blipFill>
        <p:spPr>
          <a:xfrm>
            <a:off x="9704616" y="0"/>
            <a:ext cx="2487384" cy="1012024"/>
          </a:xfrm>
          <a:prstGeom prst="rect">
            <a:avLst/>
          </a:prstGeom>
        </p:spPr>
      </p:pic>
      <p:pic>
        <p:nvPicPr>
          <p:cNvPr id="11" name="Immagine 10">
            <a:extLst>
              <a:ext uri="{FF2B5EF4-FFF2-40B4-BE49-F238E27FC236}">
                <a16:creationId xmlns:a16="http://schemas.microsoft.com/office/drawing/2014/main" id="{790679C9-ECDC-4775-ADC1-0E6FF0A72C61}"/>
              </a:ext>
            </a:extLst>
          </p:cNvPr>
          <p:cNvPicPr/>
          <p:nvPr/>
        </p:nvPicPr>
        <p:blipFill>
          <a:blip r:embed="rId4">
            <a:extLst>
              <a:ext uri="{28A0092B-C50C-407E-A947-70E740481C1C}">
                <a14:useLocalDpi xmlns:a14="http://schemas.microsoft.com/office/drawing/2010/main" val="0"/>
              </a:ext>
            </a:extLst>
          </a:blip>
          <a:stretch>
            <a:fillRect/>
          </a:stretch>
        </p:blipFill>
        <p:spPr>
          <a:xfrm>
            <a:off x="462336" y="1710925"/>
            <a:ext cx="5633664" cy="3403591"/>
          </a:xfrm>
          <a:prstGeom prst="rect">
            <a:avLst/>
          </a:prstGeom>
          <a:ln>
            <a:solidFill>
              <a:schemeClr val="tx1"/>
            </a:solidFill>
          </a:ln>
        </p:spPr>
      </p:pic>
      <p:sp>
        <p:nvSpPr>
          <p:cNvPr id="15" name="CasellaDiTesto 14">
            <a:extLst>
              <a:ext uri="{FF2B5EF4-FFF2-40B4-BE49-F238E27FC236}">
                <a16:creationId xmlns:a16="http://schemas.microsoft.com/office/drawing/2014/main" id="{93B96381-3535-42E8-93BE-EB12BC831929}"/>
              </a:ext>
            </a:extLst>
          </p:cNvPr>
          <p:cNvSpPr txBox="1"/>
          <p:nvPr/>
        </p:nvSpPr>
        <p:spPr>
          <a:xfrm>
            <a:off x="367888" y="5326492"/>
            <a:ext cx="11456223" cy="646331"/>
          </a:xfrm>
          <a:prstGeom prst="rect">
            <a:avLst/>
          </a:prstGeom>
          <a:noFill/>
        </p:spPr>
        <p:txBody>
          <a:bodyPr wrap="square">
            <a:spAutoFit/>
          </a:bodyPr>
          <a:lstStyle/>
          <a:p>
            <a:r>
              <a:rPr lang="it-IT" sz="1200" b="1" dirty="0" err="1">
                <a:latin typeface="Verdana" panose="020B0604030504040204" pitchFamily="34" charset="0"/>
                <a:ea typeface="Verdana" panose="020B0604030504040204" pitchFamily="34" charset="0"/>
              </a:rPr>
              <a:t>Modulation</a:t>
            </a:r>
            <a:r>
              <a:rPr lang="it-IT" sz="1200" b="1" dirty="0">
                <a:latin typeface="Verdana" panose="020B0604030504040204" pitchFamily="34" charset="0"/>
                <a:ea typeface="Verdana" panose="020B0604030504040204" pitchFamily="34" charset="0"/>
              </a:rPr>
              <a:t> of MAPK p38 and ERK1/2 </a:t>
            </a:r>
            <a:r>
              <a:rPr lang="it-IT" sz="1200" dirty="0">
                <a:latin typeface="Verdana" panose="020B0604030504040204" pitchFamily="34" charset="0"/>
                <a:ea typeface="Verdana" panose="020B0604030504040204" pitchFamily="34" charset="0"/>
              </a:rPr>
              <a:t>in Caco-2 </a:t>
            </a:r>
            <a:r>
              <a:rPr lang="it-IT" sz="1200" dirty="0" err="1">
                <a:latin typeface="Verdana" panose="020B0604030504040204" pitchFamily="34" charset="0"/>
                <a:ea typeface="Verdana" panose="020B0604030504040204" pitchFamily="34" charset="0"/>
              </a:rPr>
              <a:t>cells</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treated</a:t>
            </a:r>
            <a:r>
              <a:rPr lang="it-IT" sz="1200" dirty="0">
                <a:latin typeface="Verdana" panose="020B0604030504040204" pitchFamily="34" charset="0"/>
                <a:ea typeface="Verdana" panose="020B0604030504040204" pitchFamily="34" charset="0"/>
              </a:rPr>
              <a:t> with LPS (1 </a:t>
            </a:r>
            <a:r>
              <a:rPr lang="el-GR" sz="1200" dirty="0">
                <a:latin typeface="Verdana" panose="020B0604030504040204" pitchFamily="34" charset="0"/>
                <a:ea typeface="Verdana" panose="020B0604030504040204" pitchFamily="34" charset="0"/>
              </a:rPr>
              <a:t>μ</a:t>
            </a:r>
            <a:r>
              <a:rPr lang="it-IT" sz="1200" dirty="0">
                <a:latin typeface="Verdana" panose="020B0604030504040204" pitchFamily="34" charset="0"/>
                <a:ea typeface="Verdana" panose="020B0604030504040204" pitchFamily="34" charset="0"/>
              </a:rPr>
              <a:t>g/</a:t>
            </a:r>
            <a:r>
              <a:rPr lang="it-IT" sz="1200" dirty="0" err="1">
                <a:latin typeface="Verdana" panose="020B0604030504040204" pitchFamily="34" charset="0"/>
                <a:ea typeface="Verdana" panose="020B0604030504040204" pitchFamily="34" charset="0"/>
              </a:rPr>
              <a:t>mL</a:t>
            </a:r>
            <a:r>
              <a:rPr lang="it-IT" sz="1200" dirty="0">
                <a:latin typeface="Verdana" panose="020B0604030504040204" pitchFamily="34" charset="0"/>
                <a:ea typeface="Verdana" panose="020B0604030504040204" pitchFamily="34" charset="0"/>
              </a:rPr>
              <a:t>) for 2 h and </a:t>
            </a:r>
            <a:r>
              <a:rPr lang="it-IT" sz="1200" dirty="0" err="1">
                <a:latin typeface="Verdana" panose="020B0604030504040204" pitchFamily="34" charset="0"/>
                <a:ea typeface="Verdana" panose="020B0604030504040204" pitchFamily="34" charset="0"/>
              </a:rPr>
              <a:t>pretreated</a:t>
            </a:r>
            <a:r>
              <a:rPr lang="it-IT" sz="1200" dirty="0">
                <a:latin typeface="Verdana" panose="020B0604030504040204" pitchFamily="34" charset="0"/>
                <a:ea typeface="Verdana" panose="020B0604030504040204" pitchFamily="34" charset="0"/>
              </a:rPr>
              <a:t> (30 min) with </a:t>
            </a:r>
            <a:r>
              <a:rPr lang="it-IT" sz="1200" dirty="0" err="1">
                <a:latin typeface="Verdana" panose="020B0604030504040204" pitchFamily="34" charset="0"/>
                <a:ea typeface="Verdana" panose="020B0604030504040204" pitchFamily="34" charset="0"/>
              </a:rPr>
              <a:t>ferulic</a:t>
            </a:r>
            <a:r>
              <a:rPr lang="it-IT" sz="1200" dirty="0">
                <a:latin typeface="Verdana" panose="020B0604030504040204" pitchFamily="34" charset="0"/>
                <a:ea typeface="Verdana" panose="020B0604030504040204" pitchFamily="34" charset="0"/>
              </a:rPr>
              <a:t> acid (FA), </a:t>
            </a:r>
            <a:r>
              <a:rPr lang="it-IT" sz="1200" dirty="0" err="1">
                <a:latin typeface="Verdana" panose="020B0604030504040204" pitchFamily="34" charset="0"/>
                <a:ea typeface="Verdana" panose="020B0604030504040204" pitchFamily="34" charset="0"/>
              </a:rPr>
              <a:t>dihydroferulic</a:t>
            </a:r>
            <a:r>
              <a:rPr lang="it-IT" sz="1200" dirty="0">
                <a:latin typeface="Verdana" panose="020B0604030504040204" pitchFamily="34" charset="0"/>
                <a:ea typeface="Verdana" panose="020B0604030504040204" pitchFamily="34" charset="0"/>
              </a:rPr>
              <a:t> acid (DHFA), </a:t>
            </a:r>
            <a:r>
              <a:rPr lang="it-IT" sz="1200" dirty="0" err="1">
                <a:latin typeface="Verdana" panose="020B0604030504040204" pitchFamily="34" charset="0"/>
                <a:ea typeface="Verdana" panose="020B0604030504040204" pitchFamily="34" charset="0"/>
              </a:rPr>
              <a:t>isoferulic</a:t>
            </a:r>
            <a:r>
              <a:rPr lang="it-IT" sz="1200" dirty="0">
                <a:latin typeface="Verdana" panose="020B0604030504040204" pitchFamily="34" charset="0"/>
                <a:ea typeface="Verdana" panose="020B0604030504040204" pitchFamily="34" charset="0"/>
              </a:rPr>
              <a:t> acid (IFA), </a:t>
            </a:r>
            <a:r>
              <a:rPr lang="it-IT" sz="1200" dirty="0" err="1">
                <a:latin typeface="Verdana" panose="020B0604030504040204" pitchFamily="34" charset="0"/>
                <a:ea typeface="Verdana" panose="020B0604030504040204" pitchFamily="34" charset="0"/>
              </a:rPr>
              <a:t>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glucuronide</a:t>
            </a:r>
            <a:r>
              <a:rPr lang="it-IT" sz="1200" dirty="0">
                <a:latin typeface="Verdana" panose="020B0604030504040204" pitchFamily="34" charset="0"/>
                <a:ea typeface="Verdana" panose="020B0604030504040204" pitchFamily="34" charset="0"/>
              </a:rPr>
              <a:t> (FA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a:t>
            </a:r>
            <a:r>
              <a:rPr lang="it-IT" sz="1200" dirty="0" err="1">
                <a:latin typeface="Verdana" panose="020B0604030504040204" pitchFamily="34" charset="0"/>
                <a:ea typeface="Verdana" panose="020B0604030504040204" pitchFamily="34" charset="0"/>
              </a:rPr>
              <a:t>dihydroferulic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glucuronide</a:t>
            </a:r>
            <a:r>
              <a:rPr lang="it-IT" sz="1200" dirty="0">
                <a:latin typeface="Verdana" panose="020B0604030504040204" pitchFamily="34" charset="0"/>
                <a:ea typeface="Verdana" panose="020B0604030504040204" pitchFamily="34" charset="0"/>
              </a:rPr>
              <a:t> (DHFA </a:t>
            </a:r>
            <a:r>
              <a:rPr lang="it-IT" sz="1200" dirty="0" err="1">
                <a:latin typeface="Verdana" panose="020B0604030504040204" pitchFamily="34" charset="0"/>
                <a:ea typeface="Verdana" panose="020B0604030504040204" pitchFamily="34" charset="0"/>
              </a:rPr>
              <a:t>glu</a:t>
            </a:r>
            <a:r>
              <a:rPr lang="it-IT" sz="1200" dirty="0">
                <a:latin typeface="Verdana" panose="020B0604030504040204" pitchFamily="34" charset="0"/>
                <a:ea typeface="Verdana" panose="020B0604030504040204" pitchFamily="34" charset="0"/>
              </a:rPr>
              <a:t>) and </a:t>
            </a:r>
            <a:r>
              <a:rPr lang="it-IT" sz="1200" dirty="0" err="1">
                <a:latin typeface="Verdana" panose="020B0604030504040204" pitchFamily="34" charset="0"/>
                <a:ea typeface="Verdana" panose="020B0604030504040204" pitchFamily="34" charset="0"/>
              </a:rPr>
              <a:t>isoferulic</a:t>
            </a:r>
            <a:r>
              <a:rPr lang="it-IT" sz="1200" dirty="0">
                <a:latin typeface="Verdana" panose="020B0604030504040204" pitchFamily="34" charset="0"/>
                <a:ea typeface="Verdana" panose="020B0604030504040204" pitchFamily="34" charset="0"/>
              </a:rPr>
              <a:t> acid </a:t>
            </a:r>
            <a:r>
              <a:rPr lang="it-IT" sz="1200" dirty="0" err="1">
                <a:latin typeface="Verdana" panose="020B0604030504040204" pitchFamily="34" charset="0"/>
                <a:ea typeface="Verdana" panose="020B0604030504040204" pitchFamily="34" charset="0"/>
              </a:rPr>
              <a:t>sulfate</a:t>
            </a:r>
            <a:r>
              <a:rPr lang="it-IT" sz="1200" dirty="0">
                <a:latin typeface="Verdana" panose="020B0604030504040204" pitchFamily="34" charset="0"/>
                <a:ea typeface="Verdana" panose="020B0604030504040204" pitchFamily="34" charset="0"/>
              </a:rPr>
              <a:t> (IFA </a:t>
            </a:r>
            <a:r>
              <a:rPr lang="it-IT" sz="1200" dirty="0" err="1">
                <a:latin typeface="Verdana" panose="020B0604030504040204" pitchFamily="34" charset="0"/>
                <a:ea typeface="Verdana" panose="020B0604030504040204" pitchFamily="34" charset="0"/>
              </a:rPr>
              <a:t>sulf</a:t>
            </a:r>
            <a:r>
              <a:rPr lang="it-IT" sz="1200" dirty="0">
                <a:latin typeface="Verdana" panose="020B0604030504040204" pitchFamily="34" charset="0"/>
                <a:ea typeface="Verdana" panose="020B0604030504040204" pitchFamily="34" charset="0"/>
              </a:rPr>
              <a:t>) (1 </a:t>
            </a:r>
            <a:r>
              <a:rPr lang="el-GR" sz="1200" dirty="0">
                <a:latin typeface="Verdana" panose="020B0604030504040204" pitchFamily="34" charset="0"/>
                <a:ea typeface="Verdana" panose="020B0604030504040204" pitchFamily="34" charset="0"/>
              </a:rPr>
              <a:t>μ</a:t>
            </a:r>
            <a:r>
              <a:rPr lang="it-IT" sz="1200" dirty="0">
                <a:latin typeface="Verdana" panose="020B0604030504040204" pitchFamily="34" charset="0"/>
                <a:ea typeface="Verdana" panose="020B0604030504040204" pitchFamily="34" charset="0"/>
              </a:rPr>
              <a:t>M) </a:t>
            </a:r>
            <a:r>
              <a:rPr lang="it-IT" sz="1200" dirty="0" err="1">
                <a:latin typeface="Verdana" panose="020B0604030504040204" pitchFamily="34" charset="0"/>
                <a:ea typeface="Verdana" panose="020B0604030504040204" pitchFamily="34" charset="0"/>
              </a:rPr>
              <a:t>prior</a:t>
            </a:r>
            <a:r>
              <a:rPr lang="it-IT" sz="1200" dirty="0">
                <a:latin typeface="Verdana" panose="020B0604030504040204" pitchFamily="34" charset="0"/>
                <a:ea typeface="Verdana" panose="020B0604030504040204" pitchFamily="34" charset="0"/>
              </a:rPr>
              <a:t> to LPS co-</a:t>
            </a:r>
            <a:r>
              <a:rPr lang="it-IT" sz="1200" dirty="0" err="1">
                <a:latin typeface="Verdana" panose="020B0604030504040204" pitchFamily="34" charset="0"/>
                <a:ea typeface="Verdana" panose="020B0604030504040204" pitchFamily="34" charset="0"/>
              </a:rPr>
              <a:t>exposure</a:t>
            </a:r>
            <a:r>
              <a:rPr lang="it-IT" sz="12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27519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A2256B7-0AEC-48E2-9282-B6C8C76DDF12}"/>
              </a:ext>
            </a:extLst>
          </p:cNvPr>
          <p:cNvPicPr>
            <a:picLocks noChangeAspect="1"/>
          </p:cNvPicPr>
          <p:nvPr/>
        </p:nvPicPr>
        <p:blipFill>
          <a:blip r:embed="rId2"/>
          <a:stretch>
            <a:fillRect/>
          </a:stretch>
        </p:blipFill>
        <p:spPr>
          <a:xfrm>
            <a:off x="381497" y="1440125"/>
            <a:ext cx="4682134" cy="3005588"/>
          </a:xfrm>
          <a:prstGeom prst="rect">
            <a:avLst/>
          </a:prstGeom>
        </p:spPr>
      </p:pic>
      <p:sp>
        <p:nvSpPr>
          <p:cNvPr id="9" name="CasellaDiTesto 8">
            <a:extLst>
              <a:ext uri="{FF2B5EF4-FFF2-40B4-BE49-F238E27FC236}">
                <a16:creationId xmlns:a16="http://schemas.microsoft.com/office/drawing/2014/main" id="{853A65FF-C161-4AD0-9793-C4E437A39D69}"/>
              </a:ext>
            </a:extLst>
          </p:cNvPr>
          <p:cNvSpPr txBox="1"/>
          <p:nvPr/>
        </p:nvSpPr>
        <p:spPr>
          <a:xfrm>
            <a:off x="307352" y="4603524"/>
            <a:ext cx="10703100" cy="769441"/>
          </a:xfrm>
          <a:prstGeom prst="rect">
            <a:avLst/>
          </a:prstGeom>
          <a:noFill/>
        </p:spPr>
        <p:txBody>
          <a:bodyPr wrap="square">
            <a:spAutoFit/>
          </a:bodyPr>
          <a:lstStyle/>
          <a:p>
            <a:r>
              <a:rPr lang="it-IT" sz="1100" b="1" dirty="0">
                <a:latin typeface="Verdana" panose="020B0604030504040204" pitchFamily="34" charset="0"/>
                <a:ea typeface="Verdana" panose="020B0604030504040204" pitchFamily="34" charset="0"/>
              </a:rPr>
              <a:t>Level of Nrf2 </a:t>
            </a:r>
            <a:r>
              <a:rPr lang="it-IT" sz="1100" b="1" dirty="0" err="1">
                <a:latin typeface="Verdana" panose="020B0604030504040204" pitchFamily="34" charset="0"/>
                <a:ea typeface="Verdana" panose="020B0604030504040204" pitchFamily="34" charset="0"/>
              </a:rPr>
              <a:t>expression</a:t>
            </a:r>
            <a:r>
              <a:rPr lang="it-IT" sz="1100" b="1"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dosed</a:t>
            </a:r>
            <a:r>
              <a:rPr lang="it-IT" sz="1100" dirty="0">
                <a:latin typeface="Verdana" panose="020B0604030504040204" pitchFamily="34" charset="0"/>
                <a:ea typeface="Verdana" panose="020B0604030504040204" pitchFamily="34" charset="0"/>
              </a:rPr>
              <a:t> by Western </a:t>
            </a:r>
            <a:r>
              <a:rPr lang="it-IT" sz="1100" dirty="0" err="1">
                <a:latin typeface="Verdana" panose="020B0604030504040204" pitchFamily="34" charset="0"/>
                <a:ea typeface="Verdana" panose="020B0604030504040204" pitchFamily="34" charset="0"/>
              </a:rPr>
              <a:t>blot</a:t>
            </a:r>
            <a:r>
              <a:rPr lang="it-IT" sz="1100" dirty="0">
                <a:latin typeface="Verdana" panose="020B0604030504040204" pitchFamily="34" charset="0"/>
                <a:ea typeface="Verdana" panose="020B0604030504040204" pitchFamily="34" charset="0"/>
              </a:rPr>
              <a:t> and </a:t>
            </a:r>
            <a:r>
              <a:rPr lang="it-IT" sz="1100" dirty="0" err="1">
                <a:latin typeface="Verdana" panose="020B0604030504040204" pitchFamily="34" charset="0"/>
                <a:ea typeface="Verdana" panose="020B0604030504040204" pitchFamily="34" charset="0"/>
              </a:rPr>
              <a:t>rt</a:t>
            </a:r>
            <a:r>
              <a:rPr lang="it-IT" sz="1100" dirty="0">
                <a:latin typeface="Verdana" panose="020B0604030504040204" pitchFamily="34" charset="0"/>
                <a:ea typeface="Verdana" panose="020B0604030504040204" pitchFamily="34" charset="0"/>
              </a:rPr>
              <a:t>-PCR </a:t>
            </a:r>
            <a:r>
              <a:rPr lang="it-IT" sz="1100" dirty="0" err="1">
                <a:latin typeface="Verdana" panose="020B0604030504040204" pitchFamily="34" charset="0"/>
                <a:ea typeface="Verdana" panose="020B0604030504040204" pitchFamily="34" charset="0"/>
              </a:rPr>
              <a:t>reported</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as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percentage</a:t>
            </a:r>
            <a:r>
              <a:rPr lang="it-IT" sz="1100" dirty="0">
                <a:latin typeface="Verdana" panose="020B0604030504040204" pitchFamily="34" charset="0"/>
                <a:ea typeface="Verdana" panose="020B0604030504040204" pitchFamily="34" charset="0"/>
              </a:rPr>
              <a:t> of the control, in Caco-2 </a:t>
            </a:r>
            <a:r>
              <a:rPr lang="it-IT" sz="1100" dirty="0" err="1">
                <a:latin typeface="Verdana" panose="020B0604030504040204" pitchFamily="34" charset="0"/>
                <a:ea typeface="Verdana" panose="020B0604030504040204" pitchFamily="34" charset="0"/>
              </a:rPr>
              <a:t>cells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treated</a:t>
            </a:r>
            <a:r>
              <a:rPr lang="it-IT" sz="1100" dirty="0">
                <a:latin typeface="Verdana" panose="020B0604030504040204" pitchFamily="34" charset="0"/>
                <a:ea typeface="Verdana" panose="020B0604030504040204" pitchFamily="34" charset="0"/>
              </a:rPr>
              <a:t> with LPS (1 </a:t>
            </a:r>
            <a:r>
              <a:rPr lang="el-GR" sz="1100" dirty="0">
                <a:latin typeface="Verdana" panose="020B0604030504040204" pitchFamily="34" charset="0"/>
                <a:ea typeface="Verdana" panose="020B0604030504040204" pitchFamily="34" charset="0"/>
              </a:rPr>
              <a:t>μ</a:t>
            </a:r>
            <a:r>
              <a:rPr lang="it-IT" sz="1100" dirty="0">
                <a:latin typeface="Verdana" panose="020B0604030504040204" pitchFamily="34" charset="0"/>
                <a:ea typeface="Verdana" panose="020B0604030504040204" pitchFamily="34" charset="0"/>
              </a:rPr>
              <a:t>g/</a:t>
            </a:r>
            <a:r>
              <a:rPr lang="it-IT" sz="1100" dirty="0" err="1">
                <a:latin typeface="Verdana" panose="020B0604030504040204" pitchFamily="34" charset="0"/>
                <a:ea typeface="Verdana" panose="020B0604030504040204" pitchFamily="34" charset="0"/>
              </a:rPr>
              <a:t>mL</a:t>
            </a:r>
            <a:r>
              <a:rPr lang="it-IT" sz="1100" dirty="0">
                <a:latin typeface="Verdana" panose="020B0604030504040204" pitchFamily="34" charset="0"/>
                <a:ea typeface="Verdana" panose="020B0604030504040204" pitchFamily="34" charset="0"/>
              </a:rPr>
              <a:t>) for 48 h and </a:t>
            </a:r>
            <a:r>
              <a:rPr lang="it-IT" sz="1100" dirty="0" err="1">
                <a:latin typeface="Verdana" panose="020B0604030504040204" pitchFamily="34" charset="0"/>
                <a:ea typeface="Verdana" panose="020B0604030504040204" pitchFamily="34" charset="0"/>
              </a:rPr>
              <a:t>pretreated</a:t>
            </a:r>
            <a:r>
              <a:rPr lang="it-IT" sz="1100" dirty="0">
                <a:latin typeface="Verdana" panose="020B0604030504040204" pitchFamily="34" charset="0"/>
                <a:ea typeface="Verdana" panose="020B0604030504040204" pitchFamily="34" charset="0"/>
              </a:rPr>
              <a:t> (30 min) with </a:t>
            </a:r>
            <a:r>
              <a:rPr lang="it-IT" sz="1100" dirty="0" err="1">
                <a:latin typeface="Verdana" panose="020B0604030504040204" pitchFamily="34" charset="0"/>
                <a:ea typeface="Verdana" panose="020B0604030504040204" pitchFamily="34" charset="0"/>
              </a:rPr>
              <a:t>ferulic</a:t>
            </a:r>
            <a:r>
              <a:rPr lang="it-IT" sz="1100" dirty="0">
                <a:latin typeface="Verdana" panose="020B0604030504040204" pitchFamily="34" charset="0"/>
                <a:ea typeface="Verdana" panose="020B0604030504040204" pitchFamily="34" charset="0"/>
              </a:rPr>
              <a:t> acid (FA), </a:t>
            </a:r>
            <a:r>
              <a:rPr lang="it-IT" sz="1100" dirty="0" err="1">
                <a:latin typeface="Verdana" panose="020B0604030504040204" pitchFamily="34" charset="0"/>
                <a:ea typeface="Verdana" panose="020B0604030504040204" pitchFamily="34" charset="0"/>
              </a:rPr>
              <a:t>dihydroferulic</a:t>
            </a:r>
            <a:r>
              <a:rPr lang="it-IT" sz="1100" dirty="0">
                <a:latin typeface="Verdana" panose="020B0604030504040204" pitchFamily="34" charset="0"/>
                <a:ea typeface="Verdana" panose="020B0604030504040204" pitchFamily="34" charset="0"/>
              </a:rPr>
              <a:t> acid (DHFA), </a:t>
            </a:r>
            <a:r>
              <a:rPr lang="it-IT" sz="1100" dirty="0" err="1">
                <a:latin typeface="Verdana" panose="020B0604030504040204" pitchFamily="34" charset="0"/>
                <a:ea typeface="Verdana" panose="020B0604030504040204" pitchFamily="34" charset="0"/>
              </a:rPr>
              <a:t>isoferulic</a:t>
            </a:r>
            <a:r>
              <a:rPr lang="it-IT" sz="1100" dirty="0">
                <a:latin typeface="Verdana" panose="020B0604030504040204" pitchFamily="34" charset="0"/>
                <a:ea typeface="Verdana" panose="020B0604030504040204" pitchFamily="34" charset="0"/>
              </a:rPr>
              <a:t> acid (IFA), </a:t>
            </a:r>
            <a:r>
              <a:rPr lang="it-IT" sz="1100" dirty="0" err="1">
                <a:latin typeface="Verdana" panose="020B0604030504040204" pitchFamily="34" charset="0"/>
                <a:ea typeface="Verdana" panose="020B0604030504040204" pitchFamily="34" charset="0"/>
              </a:rPr>
              <a:t>ferulic</a:t>
            </a:r>
            <a:r>
              <a:rPr lang="it-IT" sz="1100" dirty="0">
                <a:latin typeface="Verdana" panose="020B0604030504040204" pitchFamily="34" charset="0"/>
                <a:ea typeface="Verdana" panose="020B0604030504040204" pitchFamily="34" charset="0"/>
              </a:rPr>
              <a:t> acid </a:t>
            </a:r>
            <a:r>
              <a:rPr lang="it-IT" sz="1100" dirty="0" err="1">
                <a:latin typeface="Verdana" panose="020B0604030504040204" pitchFamily="34" charset="0"/>
                <a:ea typeface="Verdana" panose="020B0604030504040204" pitchFamily="34" charset="0"/>
              </a:rPr>
              <a:t>glucuronide</a:t>
            </a:r>
            <a:r>
              <a:rPr lang="it-IT" sz="1100" dirty="0">
                <a:latin typeface="Verdana" panose="020B0604030504040204" pitchFamily="34" charset="0"/>
                <a:ea typeface="Verdana" panose="020B0604030504040204" pitchFamily="34" charset="0"/>
              </a:rPr>
              <a:t> (FA </a:t>
            </a:r>
            <a:r>
              <a:rPr lang="it-IT" sz="1100" dirty="0" err="1">
                <a:latin typeface="Verdana" panose="020B0604030504040204" pitchFamily="34" charset="0"/>
                <a:ea typeface="Verdana" panose="020B0604030504040204" pitchFamily="34" charset="0"/>
              </a:rPr>
              <a:t>glu</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dihydroferulic</a:t>
            </a:r>
            <a:r>
              <a:rPr lang="it-IT" sz="1100" dirty="0">
                <a:latin typeface="Verdana" panose="020B0604030504040204" pitchFamily="34" charset="0"/>
                <a:ea typeface="Verdana" panose="020B0604030504040204" pitchFamily="34" charset="0"/>
              </a:rPr>
              <a:t> acid </a:t>
            </a:r>
            <a:r>
              <a:rPr lang="it-IT" sz="1100" dirty="0" err="1">
                <a:latin typeface="Verdana" panose="020B0604030504040204" pitchFamily="34" charset="0"/>
                <a:ea typeface="Verdana" panose="020B0604030504040204" pitchFamily="34" charset="0"/>
              </a:rPr>
              <a:t>glucuronide</a:t>
            </a:r>
            <a:r>
              <a:rPr lang="it-IT" sz="1100" dirty="0">
                <a:latin typeface="Verdana" panose="020B0604030504040204" pitchFamily="34" charset="0"/>
                <a:ea typeface="Verdana" panose="020B0604030504040204" pitchFamily="34" charset="0"/>
              </a:rPr>
              <a:t> (DHFA </a:t>
            </a:r>
            <a:r>
              <a:rPr lang="it-IT" sz="1100" dirty="0" err="1">
                <a:latin typeface="Verdana" panose="020B0604030504040204" pitchFamily="34" charset="0"/>
                <a:ea typeface="Verdana" panose="020B0604030504040204" pitchFamily="34" charset="0"/>
              </a:rPr>
              <a:t>glu</a:t>
            </a:r>
            <a:r>
              <a:rPr lang="it-IT" sz="1100" dirty="0">
                <a:latin typeface="Verdana" panose="020B0604030504040204" pitchFamily="34" charset="0"/>
                <a:ea typeface="Verdana" panose="020B0604030504040204" pitchFamily="34" charset="0"/>
              </a:rPr>
              <a:t>) and </a:t>
            </a:r>
            <a:r>
              <a:rPr lang="it-IT" sz="1100" dirty="0" err="1">
                <a:latin typeface="Verdana" panose="020B0604030504040204" pitchFamily="34" charset="0"/>
                <a:ea typeface="Verdana" panose="020B0604030504040204" pitchFamily="34" charset="0"/>
              </a:rPr>
              <a:t>isoferulic</a:t>
            </a:r>
            <a:r>
              <a:rPr lang="it-IT" sz="1100" dirty="0">
                <a:latin typeface="Verdana" panose="020B0604030504040204" pitchFamily="34" charset="0"/>
                <a:ea typeface="Verdana" panose="020B0604030504040204" pitchFamily="34" charset="0"/>
              </a:rPr>
              <a:t> acid </a:t>
            </a:r>
            <a:r>
              <a:rPr lang="it-IT" sz="1100" dirty="0" err="1">
                <a:latin typeface="Verdana" panose="020B0604030504040204" pitchFamily="34" charset="0"/>
                <a:ea typeface="Verdana" panose="020B0604030504040204" pitchFamily="34" charset="0"/>
              </a:rPr>
              <a:t>sulfate</a:t>
            </a:r>
            <a:r>
              <a:rPr lang="it-IT" sz="1100" dirty="0">
                <a:latin typeface="Verdana" panose="020B0604030504040204" pitchFamily="34" charset="0"/>
                <a:ea typeface="Verdana" panose="020B0604030504040204" pitchFamily="34" charset="0"/>
              </a:rPr>
              <a:t> (IFA </a:t>
            </a:r>
            <a:r>
              <a:rPr lang="it-IT" sz="1100" dirty="0" err="1">
                <a:latin typeface="Verdana" panose="020B0604030504040204" pitchFamily="34" charset="0"/>
                <a:ea typeface="Verdana" panose="020B0604030504040204" pitchFamily="34" charset="0"/>
              </a:rPr>
              <a:t>sulf</a:t>
            </a:r>
            <a:r>
              <a:rPr lang="it-IT" sz="1100" dirty="0">
                <a:latin typeface="Verdana" panose="020B0604030504040204" pitchFamily="34" charset="0"/>
                <a:ea typeface="Verdana" panose="020B0604030504040204" pitchFamily="34" charset="0"/>
              </a:rPr>
              <a:t>) (1 </a:t>
            </a:r>
            <a:r>
              <a:rPr lang="el-GR" sz="1100" dirty="0">
                <a:latin typeface="Verdana" panose="020B0604030504040204" pitchFamily="34" charset="0"/>
                <a:ea typeface="Verdana" panose="020B0604030504040204" pitchFamily="34" charset="0"/>
              </a:rPr>
              <a:t>μ</a:t>
            </a:r>
            <a:r>
              <a:rPr lang="it-IT" sz="1100" dirty="0">
                <a:latin typeface="Verdana" panose="020B0604030504040204" pitchFamily="34" charset="0"/>
                <a:ea typeface="Verdana" panose="020B0604030504040204" pitchFamily="34" charset="0"/>
              </a:rPr>
              <a:t>M) </a:t>
            </a:r>
            <a:r>
              <a:rPr lang="it-IT" sz="1100" dirty="0" err="1">
                <a:latin typeface="Verdana" panose="020B0604030504040204" pitchFamily="34" charset="0"/>
                <a:ea typeface="Verdana" panose="020B0604030504040204" pitchFamily="34" charset="0"/>
              </a:rPr>
              <a:t>prior</a:t>
            </a:r>
            <a:r>
              <a:rPr lang="it-IT" sz="1100" dirty="0">
                <a:latin typeface="Verdana" panose="020B0604030504040204" pitchFamily="34" charset="0"/>
                <a:ea typeface="Verdana" panose="020B0604030504040204" pitchFamily="34" charset="0"/>
              </a:rPr>
              <a:t> to LPS co-</a:t>
            </a:r>
            <a:r>
              <a:rPr lang="it-IT" sz="1100" dirty="0" err="1">
                <a:latin typeface="Verdana" panose="020B0604030504040204" pitchFamily="34" charset="0"/>
                <a:ea typeface="Verdana" panose="020B0604030504040204" pitchFamily="34" charset="0"/>
              </a:rPr>
              <a:t>exposure</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differences</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among</a:t>
            </a:r>
            <a:r>
              <a:rPr lang="it-IT" sz="1100" dirty="0">
                <a:latin typeface="Verdana" panose="020B0604030504040204" pitchFamily="34" charset="0"/>
                <a:ea typeface="Verdana" panose="020B0604030504040204" pitchFamily="34" charset="0"/>
              </a:rPr>
              <a:t> groups are </a:t>
            </a:r>
            <a:r>
              <a:rPr lang="it-IT" sz="1100" dirty="0" err="1">
                <a:latin typeface="Verdana" panose="020B0604030504040204" pitchFamily="34" charset="0"/>
                <a:ea typeface="Verdana" panose="020B0604030504040204" pitchFamily="34" charset="0"/>
              </a:rPr>
              <a:t>reported</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using</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different</a:t>
            </a:r>
            <a:r>
              <a:rPr lang="it-IT" sz="1100" dirty="0">
                <a:latin typeface="Verdana" panose="020B0604030504040204" pitchFamily="34" charset="0"/>
                <a:ea typeface="Verdana" panose="020B0604030504040204" pitchFamily="34" charset="0"/>
              </a:rPr>
              <a:t> </a:t>
            </a:r>
            <a:r>
              <a:rPr lang="it-IT" sz="1100" dirty="0" err="1">
                <a:latin typeface="Verdana" panose="020B0604030504040204" pitchFamily="34" charset="0"/>
                <a:ea typeface="Verdana" panose="020B0604030504040204" pitchFamily="34" charset="0"/>
              </a:rPr>
              <a:t>superscript</a:t>
            </a:r>
            <a:r>
              <a:rPr lang="it-IT" sz="1100" dirty="0">
                <a:latin typeface="Verdana" panose="020B0604030504040204" pitchFamily="34" charset="0"/>
                <a:ea typeface="Verdana" panose="020B0604030504040204" pitchFamily="34" charset="0"/>
              </a:rPr>
              <a:t> symbols; * = </a:t>
            </a:r>
            <a:r>
              <a:rPr lang="it-IT" sz="1100" dirty="0" err="1">
                <a:latin typeface="Verdana" panose="020B0604030504040204" pitchFamily="34" charset="0"/>
                <a:ea typeface="Verdana" panose="020B0604030504040204" pitchFamily="34" charset="0"/>
              </a:rPr>
              <a:t>significant</a:t>
            </a:r>
            <a:r>
              <a:rPr lang="it-IT" sz="1100" dirty="0">
                <a:latin typeface="Verdana" panose="020B0604030504040204" pitchFamily="34" charset="0"/>
                <a:ea typeface="Verdana" panose="020B0604030504040204" pitchFamily="34" charset="0"/>
              </a:rPr>
              <a:t> vs control (p&lt;0.001) and LPS (p&lt;0.001). </a:t>
            </a:r>
          </a:p>
        </p:txBody>
      </p:sp>
      <p:pic>
        <p:nvPicPr>
          <p:cNvPr id="10" name="Immagine 9">
            <a:extLst>
              <a:ext uri="{FF2B5EF4-FFF2-40B4-BE49-F238E27FC236}">
                <a16:creationId xmlns:a16="http://schemas.microsoft.com/office/drawing/2014/main" id="{F04AF384-625F-4CC5-B5F3-20E3026E6315}"/>
              </a:ext>
            </a:extLst>
          </p:cNvPr>
          <p:cNvPicPr>
            <a:picLocks noChangeAspect="1"/>
          </p:cNvPicPr>
          <p:nvPr/>
        </p:nvPicPr>
        <p:blipFill>
          <a:blip r:embed="rId3"/>
          <a:stretch>
            <a:fillRect/>
          </a:stretch>
        </p:blipFill>
        <p:spPr>
          <a:xfrm>
            <a:off x="5332288" y="1440125"/>
            <a:ext cx="5953653" cy="3005588"/>
          </a:xfrm>
          <a:prstGeom prst="rect">
            <a:avLst/>
          </a:prstGeom>
        </p:spPr>
      </p:pic>
      <p:sp>
        <p:nvSpPr>
          <p:cNvPr id="13" name="Titolo 1">
            <a:extLst>
              <a:ext uri="{FF2B5EF4-FFF2-40B4-BE49-F238E27FC236}">
                <a16:creationId xmlns:a16="http://schemas.microsoft.com/office/drawing/2014/main" id="{FD199FCE-CE44-42A7-B3E3-B3B8CBF0671F}"/>
              </a:ext>
            </a:extLst>
          </p:cNvPr>
          <p:cNvSpPr>
            <a:spLocks noGrp="1"/>
          </p:cNvSpPr>
          <p:nvPr>
            <p:ph type="title"/>
          </p:nvPr>
        </p:nvSpPr>
        <p:spPr>
          <a:xfrm>
            <a:off x="136865" y="-149780"/>
            <a:ext cx="2650724" cy="1325563"/>
          </a:xfrm>
        </p:spPr>
        <p:txBody>
          <a:bodyPr>
            <a:normAutofit/>
          </a:bodyPr>
          <a:lstStyle/>
          <a:p>
            <a:r>
              <a:rPr lang="it-IT" sz="2400" dirty="0">
                <a:solidFill>
                  <a:schemeClr val="accent2"/>
                </a:solidFill>
                <a:latin typeface="Verdana" panose="020B0604030504040204" pitchFamily="34" charset="0"/>
                <a:ea typeface="Verdana" panose="020B0604030504040204" pitchFamily="34" charset="0"/>
              </a:rPr>
              <a:t>3. </a:t>
            </a:r>
            <a:r>
              <a:rPr lang="it-IT" sz="2400" dirty="0" err="1">
                <a:solidFill>
                  <a:schemeClr val="accent2"/>
                </a:solidFill>
                <a:latin typeface="Verdana" panose="020B0604030504040204" pitchFamily="34" charset="0"/>
                <a:ea typeface="Verdana" panose="020B0604030504040204" pitchFamily="34" charset="0"/>
              </a:rPr>
              <a:t>Methods</a:t>
            </a:r>
            <a:endParaRPr lang="it-IT" sz="2400" dirty="0">
              <a:solidFill>
                <a:schemeClr val="accent2"/>
              </a:solidFill>
              <a:latin typeface="Verdana" panose="020B0604030504040204" pitchFamily="34" charset="0"/>
              <a:ea typeface="Verdana" panose="020B0604030504040204" pitchFamily="34" charset="0"/>
            </a:endParaRPr>
          </a:p>
        </p:txBody>
      </p:sp>
      <p:pic>
        <p:nvPicPr>
          <p:cNvPr id="14" name="Immagine 13">
            <a:extLst>
              <a:ext uri="{FF2B5EF4-FFF2-40B4-BE49-F238E27FC236}">
                <a16:creationId xmlns:a16="http://schemas.microsoft.com/office/drawing/2014/main" id="{E51B6ED1-FE63-41CE-A15D-537B739CA109}"/>
              </a:ext>
            </a:extLst>
          </p:cNvPr>
          <p:cNvPicPr>
            <a:picLocks noChangeAspect="1"/>
          </p:cNvPicPr>
          <p:nvPr/>
        </p:nvPicPr>
        <p:blipFill>
          <a:blip r:embed="rId4"/>
          <a:stretch>
            <a:fillRect/>
          </a:stretch>
        </p:blipFill>
        <p:spPr>
          <a:xfrm>
            <a:off x="9704616" y="0"/>
            <a:ext cx="2487384" cy="1012024"/>
          </a:xfrm>
          <a:prstGeom prst="rect">
            <a:avLst/>
          </a:prstGeom>
        </p:spPr>
      </p:pic>
      <p:sp>
        <p:nvSpPr>
          <p:cNvPr id="2" name="CasellaDiTesto 1">
            <a:extLst>
              <a:ext uri="{FF2B5EF4-FFF2-40B4-BE49-F238E27FC236}">
                <a16:creationId xmlns:a16="http://schemas.microsoft.com/office/drawing/2014/main" id="{603C92D2-D0C7-4469-B2CE-38A8D6586A14}"/>
              </a:ext>
            </a:extLst>
          </p:cNvPr>
          <p:cNvSpPr txBox="1"/>
          <p:nvPr/>
        </p:nvSpPr>
        <p:spPr>
          <a:xfrm>
            <a:off x="381497" y="5797119"/>
            <a:ext cx="4256550" cy="369332"/>
          </a:xfrm>
          <a:prstGeom prst="rect">
            <a:avLst/>
          </a:prstGeom>
          <a:noFill/>
        </p:spPr>
        <p:txBody>
          <a:bodyPr wrap="none" rtlCol="0">
            <a:spAutoFit/>
          </a:bodyPr>
          <a:lstStyle/>
          <a:p>
            <a:r>
              <a:rPr lang="it-IT" dirty="0" err="1">
                <a:latin typeface="Verdana" panose="020B0604030504040204" pitchFamily="34" charset="0"/>
                <a:ea typeface="Verdana" panose="020B0604030504040204" pitchFamily="34" charset="0"/>
              </a:rPr>
              <a:t>Improvement</a:t>
            </a:r>
            <a:r>
              <a:rPr lang="it-IT" dirty="0">
                <a:latin typeface="Verdana" panose="020B0604030504040204" pitchFamily="34" charset="0"/>
                <a:ea typeface="Verdana" panose="020B0604030504040204" pitchFamily="34" charset="0"/>
              </a:rPr>
              <a:t> of Nrf-2 </a:t>
            </a:r>
            <a:r>
              <a:rPr lang="it-IT" dirty="0" err="1">
                <a:latin typeface="Verdana" panose="020B0604030504040204" pitchFamily="34" charset="0"/>
                <a:ea typeface="Verdana" panose="020B0604030504040204" pitchFamily="34" charset="0"/>
              </a:rPr>
              <a:t>expression</a:t>
            </a:r>
            <a:r>
              <a:rPr lang="it-IT" dirty="0">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3056493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F8B209-0911-4858-8B4B-BC656C6C4F65}"/>
              </a:ext>
            </a:extLst>
          </p:cNvPr>
          <p:cNvSpPr>
            <a:spLocks noGrp="1"/>
          </p:cNvSpPr>
          <p:nvPr>
            <p:ph type="title"/>
          </p:nvPr>
        </p:nvSpPr>
        <p:spPr>
          <a:xfrm>
            <a:off x="108873" y="0"/>
            <a:ext cx="3707167" cy="1325563"/>
          </a:xfrm>
        </p:spPr>
        <p:txBody>
          <a:bodyPr/>
          <a:lstStyle/>
          <a:p>
            <a:r>
              <a:rPr lang="it-IT" dirty="0" err="1">
                <a:solidFill>
                  <a:srgbClr val="FF0000"/>
                </a:solidFill>
              </a:rPr>
              <a:t>Summarizing</a:t>
            </a:r>
            <a:r>
              <a:rPr lang="it-IT" dirty="0">
                <a:solidFill>
                  <a:srgbClr val="FF0000"/>
                </a:solidFill>
              </a:rPr>
              <a:t>…</a:t>
            </a:r>
          </a:p>
        </p:txBody>
      </p:sp>
      <p:pic>
        <p:nvPicPr>
          <p:cNvPr id="5" name="Immagine 4">
            <a:extLst>
              <a:ext uri="{FF2B5EF4-FFF2-40B4-BE49-F238E27FC236}">
                <a16:creationId xmlns:a16="http://schemas.microsoft.com/office/drawing/2014/main" id="{B75CEA6D-E8A8-45E1-8189-2EB263B385CD}"/>
              </a:ext>
            </a:extLst>
          </p:cNvPr>
          <p:cNvPicPr>
            <a:picLocks noChangeAspect="1"/>
          </p:cNvPicPr>
          <p:nvPr/>
        </p:nvPicPr>
        <p:blipFill>
          <a:blip r:embed="rId2"/>
          <a:stretch>
            <a:fillRect/>
          </a:stretch>
        </p:blipFill>
        <p:spPr>
          <a:xfrm>
            <a:off x="9704616" y="0"/>
            <a:ext cx="2487384" cy="1012024"/>
          </a:xfrm>
          <a:prstGeom prst="rect">
            <a:avLst/>
          </a:prstGeom>
        </p:spPr>
      </p:pic>
      <p:sp>
        <p:nvSpPr>
          <p:cNvPr id="6" name="Rettangolo 5">
            <a:extLst>
              <a:ext uri="{FF2B5EF4-FFF2-40B4-BE49-F238E27FC236}">
                <a16:creationId xmlns:a16="http://schemas.microsoft.com/office/drawing/2014/main" id="{86A7E1F7-0171-4BDD-BD14-97C002F76F4D}"/>
              </a:ext>
            </a:extLst>
          </p:cNvPr>
          <p:cNvSpPr/>
          <p:nvPr/>
        </p:nvSpPr>
        <p:spPr>
          <a:xfrm>
            <a:off x="256073" y="3429000"/>
            <a:ext cx="11099409" cy="1323439"/>
          </a:xfrm>
          <a:prstGeom prst="rect">
            <a:avLst/>
          </a:prstGeom>
        </p:spPr>
        <p:txBody>
          <a:bodyPr wrap="square">
            <a:spAutoFit/>
          </a:bodyPr>
          <a:lstStyle/>
          <a:p>
            <a:pPr marL="342900" indent="-342900" algn="just">
              <a:buClr>
                <a:schemeClr val="accent1"/>
              </a:buClr>
              <a:buFont typeface="Arial" panose="020B0604020202020204" pitchFamily="34" charset="0"/>
              <a:buChar char="•"/>
            </a:pPr>
            <a:r>
              <a:rPr lang="it-IT" sz="2000" dirty="0" err="1">
                <a:latin typeface="Verdana" panose="020B0604030504040204" pitchFamily="34" charset="0"/>
                <a:ea typeface="Verdana" panose="020B0604030504040204" pitchFamily="34" charset="0"/>
                <a:cs typeface="Verdana" panose="020B0604030504040204" pitchFamily="34" charset="0"/>
              </a:rPr>
              <a:t>Abnormal</a:t>
            </a:r>
            <a:r>
              <a:rPr lang="it-IT" sz="2000" dirty="0">
                <a:latin typeface="Verdana" panose="020B0604030504040204" pitchFamily="34" charset="0"/>
                <a:ea typeface="Verdana" panose="020B0604030504040204" pitchFamily="34" charset="0"/>
                <a:cs typeface="Verdana" panose="020B0604030504040204" pitchFamily="34" charset="0"/>
              </a:rPr>
              <a:t> NO· production </a:t>
            </a:r>
            <a:r>
              <a:rPr lang="it-IT" sz="2000" dirty="0" err="1">
                <a:latin typeface="Verdana" panose="020B0604030504040204" pitchFamily="34" charset="0"/>
                <a:ea typeface="Verdana" panose="020B0604030504040204" pitchFamily="34" charset="0"/>
                <a:cs typeface="Verdana" panose="020B0604030504040204" pitchFamily="34" charset="0"/>
              </a:rPr>
              <a:t>was</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counteracted</a:t>
            </a:r>
            <a:r>
              <a:rPr lang="it-IT" sz="2000" dirty="0">
                <a:latin typeface="Verdana" panose="020B0604030504040204" pitchFamily="34" charset="0"/>
                <a:ea typeface="Verdana" panose="020B0604030504040204" pitchFamily="34" charset="0"/>
                <a:cs typeface="Verdana" panose="020B0604030504040204" pitchFamily="34" charset="0"/>
              </a:rPr>
              <a:t> by </a:t>
            </a:r>
            <a:r>
              <a:rPr lang="it-IT" sz="2000" dirty="0" err="1">
                <a:latin typeface="Verdana" panose="020B0604030504040204" pitchFamily="34" charset="0"/>
                <a:ea typeface="Verdana" panose="020B0604030504040204" pitchFamily="34" charset="0"/>
                <a:cs typeface="Verdana" panose="020B0604030504040204" pitchFamily="34" charset="0"/>
              </a:rPr>
              <a:t>pretreatments</a:t>
            </a:r>
            <a:r>
              <a:rPr lang="it-IT" sz="2000" dirty="0">
                <a:latin typeface="Verdana" panose="020B0604030504040204" pitchFamily="34" charset="0"/>
                <a:ea typeface="Verdana" panose="020B0604030504040204" pitchFamily="34" charset="0"/>
                <a:cs typeface="Verdana" panose="020B0604030504040204" pitchFamily="34" charset="0"/>
              </a:rPr>
              <a:t> with olive </a:t>
            </a:r>
            <a:r>
              <a:rPr lang="it-IT" sz="2000" dirty="0" err="1">
                <a:latin typeface="Verdana" panose="020B0604030504040204" pitchFamily="34" charset="0"/>
                <a:ea typeface="Verdana" panose="020B0604030504040204" pitchFamily="34" charset="0"/>
                <a:cs typeface="Verdana" panose="020B0604030504040204" pitchFamily="34" charset="0"/>
              </a:rPr>
              <a:t>oil</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phenolic</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compounds</a:t>
            </a:r>
            <a:r>
              <a:rPr lang="it-IT" sz="2000" dirty="0">
                <a:latin typeface="Verdana" panose="020B0604030504040204" pitchFamily="34" charset="0"/>
                <a:ea typeface="Verdana" panose="020B0604030504040204" pitchFamily="34" charset="0"/>
                <a:cs typeface="Verdana" panose="020B0604030504040204" pitchFamily="34" charset="0"/>
              </a:rPr>
              <a:t> and </a:t>
            </a:r>
            <a:r>
              <a:rPr lang="it-IT" sz="2000" dirty="0" err="1">
                <a:latin typeface="Verdana" panose="020B0604030504040204" pitchFamily="34" charset="0"/>
                <a:ea typeface="Verdana" panose="020B0604030504040204" pitchFamily="34" charset="0"/>
                <a:cs typeface="Verdana" panose="020B0604030504040204" pitchFamily="34" charset="0"/>
              </a:rPr>
              <a:t>ferulic</a:t>
            </a:r>
            <a:r>
              <a:rPr lang="it-IT" sz="2000" dirty="0">
                <a:latin typeface="Verdana" panose="020B0604030504040204" pitchFamily="34" charset="0"/>
                <a:ea typeface="Verdana" panose="020B0604030504040204" pitchFamily="34" charset="0"/>
                <a:cs typeface="Verdana" panose="020B0604030504040204" pitchFamily="34" charset="0"/>
              </a:rPr>
              <a:t> acid </a:t>
            </a:r>
            <a:r>
              <a:rPr lang="it-IT" sz="2000" dirty="0" err="1">
                <a:latin typeface="Verdana" panose="020B0604030504040204" pitchFamily="34" charset="0"/>
                <a:ea typeface="Verdana" panose="020B0604030504040204" pitchFamily="34" charset="0"/>
                <a:cs typeface="Verdana" panose="020B0604030504040204" pitchFamily="34" charset="0"/>
              </a:rPr>
              <a:t>derivatives</a:t>
            </a:r>
            <a:r>
              <a:rPr lang="it-IT" sz="2000" dirty="0">
                <a:latin typeface="Verdana" panose="020B0604030504040204" pitchFamily="34" charset="0"/>
                <a:ea typeface="Verdana" panose="020B0604030504040204" pitchFamily="34" charset="0"/>
                <a:cs typeface="Verdana" panose="020B0604030504040204" pitchFamily="34" charset="0"/>
              </a:rPr>
              <a:t>. The </a:t>
            </a:r>
            <a:r>
              <a:rPr lang="it-IT" sz="2000" dirty="0" err="1">
                <a:latin typeface="Verdana" panose="020B0604030504040204" pitchFamily="34" charset="0"/>
                <a:ea typeface="Verdana" panose="020B0604030504040204" pitchFamily="34" charset="0"/>
                <a:cs typeface="Verdana" panose="020B0604030504040204" pitchFamily="34" charset="0"/>
              </a:rPr>
              <a:t>inhibition</a:t>
            </a:r>
            <a:r>
              <a:rPr lang="it-IT" sz="2000" dirty="0">
                <a:latin typeface="Verdana" panose="020B0604030504040204" pitchFamily="34" charset="0"/>
                <a:ea typeface="Verdana" panose="020B0604030504040204" pitchFamily="34" charset="0"/>
                <a:cs typeface="Verdana" panose="020B0604030504040204" pitchFamily="34" charset="0"/>
              </a:rPr>
              <a:t> of </a:t>
            </a:r>
            <a:r>
              <a:rPr lang="it-IT" sz="2000" dirty="0" err="1">
                <a:latin typeface="Verdana" panose="020B0604030504040204" pitchFamily="34" charset="0"/>
                <a:ea typeface="Verdana" panose="020B0604030504040204" pitchFamily="34" charset="0"/>
                <a:cs typeface="Verdana" panose="020B0604030504040204" pitchFamily="34" charset="0"/>
              </a:rPr>
              <a:t>iNOS</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expression</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appeared</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related</a:t>
            </a:r>
            <a:r>
              <a:rPr lang="it-IT" sz="2000" dirty="0">
                <a:latin typeface="Verdana" panose="020B0604030504040204" pitchFamily="34" charset="0"/>
                <a:ea typeface="Verdana" panose="020B0604030504040204" pitchFamily="34" charset="0"/>
                <a:cs typeface="Verdana" panose="020B0604030504040204" pitchFamily="34" charset="0"/>
              </a:rPr>
              <a:t> to an </a:t>
            </a:r>
            <a:r>
              <a:rPr lang="it-IT" sz="2000" dirty="0" err="1">
                <a:latin typeface="Verdana" panose="020B0604030504040204" pitchFamily="34" charset="0"/>
                <a:ea typeface="Verdana" panose="020B0604030504040204" pitchFamily="34" charset="0"/>
                <a:cs typeface="Verdana" panose="020B0604030504040204" pitchFamily="34" charset="0"/>
              </a:rPr>
              <a:t>Akt</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suppression</a:t>
            </a:r>
            <a:r>
              <a:rPr lang="it-IT" sz="2000" dirty="0">
                <a:latin typeface="Verdana" panose="020B0604030504040204" pitchFamily="34" charset="0"/>
                <a:ea typeface="Verdana" panose="020B0604030504040204" pitchFamily="34" charset="0"/>
                <a:cs typeface="Verdana" panose="020B0604030504040204" pitchFamily="34" charset="0"/>
              </a:rPr>
              <a:t> (in the case of FA), </a:t>
            </a:r>
            <a:r>
              <a:rPr lang="it-IT" sz="2000" dirty="0" err="1">
                <a:latin typeface="Verdana" panose="020B0604030504040204" pitchFamily="34" charset="0"/>
                <a:ea typeface="Verdana" panose="020B0604030504040204" pitchFamily="34" charset="0"/>
                <a:cs typeface="Verdana" panose="020B0604030504040204" pitchFamily="34" charset="0"/>
              </a:rPr>
              <a:t>but</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also</a:t>
            </a:r>
            <a:r>
              <a:rPr lang="it-IT" sz="2000" dirty="0">
                <a:latin typeface="Verdana" panose="020B0604030504040204" pitchFamily="34" charset="0"/>
                <a:ea typeface="Verdana" panose="020B0604030504040204" pitchFamily="34" charset="0"/>
                <a:cs typeface="Verdana" panose="020B0604030504040204" pitchFamily="34" charset="0"/>
              </a:rPr>
              <a:t> to the </a:t>
            </a:r>
            <a:r>
              <a:rPr lang="it-IT" sz="2000" dirty="0" err="1">
                <a:latin typeface="Verdana" panose="020B0604030504040204" pitchFamily="34" charset="0"/>
                <a:ea typeface="Verdana" panose="020B0604030504040204" pitchFamily="34" charset="0"/>
                <a:cs typeface="Verdana" panose="020B0604030504040204" pitchFamily="34" charset="0"/>
              </a:rPr>
              <a:t>modulation</a:t>
            </a:r>
            <a:r>
              <a:rPr lang="it-IT" sz="2000" dirty="0">
                <a:latin typeface="Verdana" panose="020B0604030504040204" pitchFamily="34" charset="0"/>
                <a:ea typeface="Verdana" panose="020B0604030504040204" pitchFamily="34" charset="0"/>
                <a:cs typeface="Verdana" panose="020B0604030504040204" pitchFamily="34" charset="0"/>
              </a:rPr>
              <a:t> of MAPK and Nrf2 </a:t>
            </a:r>
            <a:r>
              <a:rPr lang="it-IT" sz="2000" dirty="0" err="1">
                <a:latin typeface="Verdana" panose="020B0604030504040204" pitchFamily="34" charset="0"/>
                <a:ea typeface="Verdana" panose="020B0604030504040204" pitchFamily="34" charset="0"/>
                <a:cs typeface="Verdana" panose="020B0604030504040204" pitchFamily="34" charset="0"/>
              </a:rPr>
              <a:t>involved</a:t>
            </a:r>
            <a:r>
              <a:rPr lang="it-IT" sz="2000" dirty="0">
                <a:latin typeface="Verdana" panose="020B0604030504040204" pitchFamily="34" charset="0"/>
                <a:ea typeface="Verdana" panose="020B0604030504040204" pitchFamily="34" charset="0"/>
                <a:cs typeface="Verdana" panose="020B0604030504040204" pitchFamily="34" charset="0"/>
              </a:rPr>
              <a:t> in the NF-</a:t>
            </a:r>
            <a:r>
              <a:rPr lang="it-IT" sz="2000" dirty="0" err="1">
                <a:latin typeface="Verdana" panose="020B0604030504040204" pitchFamily="34" charset="0"/>
                <a:ea typeface="Verdana" panose="020B0604030504040204" pitchFamily="34" charset="0"/>
                <a:cs typeface="Verdana" panose="020B0604030504040204" pitchFamily="34" charset="0"/>
              </a:rPr>
              <a:t>ĸB</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downregulation</a:t>
            </a:r>
            <a:r>
              <a:rPr lang="it-IT" sz="2000" dirty="0">
                <a:latin typeface="Verdana" panose="020B0604030504040204" pitchFamily="34" charset="0"/>
                <a:ea typeface="Verdana" panose="020B0604030504040204" pitchFamily="34" charset="0"/>
                <a:cs typeface="Verdana" panose="020B0604030504040204" pitchFamily="34" charset="0"/>
              </a:rPr>
              <a:t>. </a:t>
            </a:r>
          </a:p>
        </p:txBody>
      </p:sp>
      <p:sp>
        <p:nvSpPr>
          <p:cNvPr id="7" name="Rettangolo 6">
            <a:extLst>
              <a:ext uri="{FF2B5EF4-FFF2-40B4-BE49-F238E27FC236}">
                <a16:creationId xmlns:a16="http://schemas.microsoft.com/office/drawing/2014/main" id="{0A1E824F-58C1-4345-B4E4-12DE1FA7956E}"/>
              </a:ext>
            </a:extLst>
          </p:cNvPr>
          <p:cNvSpPr/>
          <p:nvPr/>
        </p:nvSpPr>
        <p:spPr>
          <a:xfrm>
            <a:off x="256073" y="2322399"/>
            <a:ext cx="10834977" cy="707886"/>
          </a:xfrm>
          <a:prstGeom prst="rect">
            <a:avLst/>
          </a:prstGeom>
        </p:spPr>
        <p:txBody>
          <a:bodyPr wrap="square">
            <a:spAutoFit/>
          </a:bodyPr>
          <a:lstStyle/>
          <a:p>
            <a:pPr marL="285750" indent="-285750">
              <a:buFont typeface="Arial" panose="020B0604020202020204" pitchFamily="34" charset="0"/>
              <a:buChar char="•"/>
            </a:pPr>
            <a:r>
              <a:rPr lang="it-IT" sz="2000" dirty="0">
                <a:latin typeface="Verdana" panose="020B0604030504040204" pitchFamily="34" charset="0"/>
                <a:ea typeface="Verdana" panose="020B0604030504040204" pitchFamily="34" charset="0"/>
                <a:cs typeface="Verdana" panose="020B0604030504040204" pitchFamily="34" charset="0"/>
              </a:rPr>
              <a:t>Pinostilbene and pterostilbene </a:t>
            </a:r>
            <a:r>
              <a:rPr lang="it-IT" sz="2000" dirty="0" err="1">
                <a:latin typeface="Verdana" panose="020B0604030504040204" pitchFamily="34" charset="0"/>
                <a:ea typeface="Verdana" panose="020B0604030504040204" pitchFamily="34" charset="0"/>
                <a:cs typeface="Verdana" panose="020B0604030504040204" pitchFamily="34" charset="0"/>
              </a:rPr>
              <a:t>as</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well</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as</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their</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metabolites</a:t>
            </a:r>
            <a:r>
              <a:rPr lang="it-IT" sz="2000" dirty="0">
                <a:latin typeface="Verdana" panose="020B0604030504040204" pitchFamily="34" charset="0"/>
                <a:ea typeface="Verdana" panose="020B0604030504040204" pitchFamily="34" charset="0"/>
                <a:cs typeface="Verdana" panose="020B0604030504040204" pitchFamily="34" charset="0"/>
              </a:rPr>
              <a:t> are </a:t>
            </a:r>
            <a:r>
              <a:rPr lang="it-IT" sz="2000" dirty="0" err="1">
                <a:latin typeface="Verdana" panose="020B0604030504040204" pitchFamily="34" charset="0"/>
                <a:ea typeface="Verdana" panose="020B0604030504040204" pitchFamily="34" charset="0"/>
                <a:cs typeface="Verdana" panose="020B0604030504040204" pitchFamily="34" charset="0"/>
              </a:rPr>
              <a:t>equally</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effective</a:t>
            </a:r>
            <a:r>
              <a:rPr lang="it-IT" sz="2000" dirty="0">
                <a:latin typeface="Verdana" panose="020B0604030504040204" pitchFamily="34" charset="0"/>
                <a:ea typeface="Verdana" panose="020B0604030504040204" pitchFamily="34" charset="0"/>
                <a:cs typeface="Verdana" panose="020B0604030504040204" pitchFamily="34" charset="0"/>
              </a:rPr>
              <a:t> in the </a:t>
            </a:r>
            <a:r>
              <a:rPr lang="it-IT" sz="2000" dirty="0" err="1">
                <a:latin typeface="Verdana" panose="020B0604030504040204" pitchFamily="34" charset="0"/>
                <a:ea typeface="Verdana" panose="020B0604030504040204" pitchFamily="34" charset="0"/>
                <a:cs typeface="Verdana" panose="020B0604030504040204" pitchFamily="34" charset="0"/>
              </a:rPr>
              <a:t>inhibition</a:t>
            </a:r>
            <a:r>
              <a:rPr lang="it-IT" sz="2000" dirty="0">
                <a:latin typeface="Verdana" panose="020B0604030504040204" pitchFamily="34" charset="0"/>
                <a:ea typeface="Verdana" panose="020B0604030504040204" pitchFamily="34" charset="0"/>
                <a:cs typeface="Verdana" panose="020B0604030504040204" pitchFamily="34" charset="0"/>
              </a:rPr>
              <a:t> of TJ </a:t>
            </a:r>
            <a:r>
              <a:rPr lang="it-IT" sz="2000" dirty="0" err="1">
                <a:latin typeface="Verdana" panose="020B0604030504040204" pitchFamily="34" charset="0"/>
                <a:ea typeface="Verdana" panose="020B0604030504040204" pitchFamily="34" charset="0"/>
                <a:cs typeface="Verdana" panose="020B0604030504040204" pitchFamily="34" charset="0"/>
              </a:rPr>
              <a:t>degradation</a:t>
            </a:r>
            <a:r>
              <a:rPr lang="it-IT" sz="2000" dirty="0">
                <a:latin typeface="Verdana" panose="020B0604030504040204" pitchFamily="34" charset="0"/>
                <a:ea typeface="Verdana" panose="020B0604030504040204" pitchFamily="34" charset="0"/>
                <a:cs typeface="Verdana" panose="020B0604030504040204" pitchFamily="34" charset="0"/>
              </a:rPr>
              <a:t> </a:t>
            </a:r>
            <a:r>
              <a:rPr lang="it-IT" sz="2000" dirty="0" err="1">
                <a:latin typeface="Verdana" panose="020B0604030504040204" pitchFamily="34" charset="0"/>
                <a:ea typeface="Verdana" panose="020B0604030504040204" pitchFamily="34" charset="0"/>
                <a:cs typeface="Verdana" panose="020B0604030504040204" pitchFamily="34" charset="0"/>
              </a:rPr>
              <a:t>through</a:t>
            </a:r>
            <a:r>
              <a:rPr lang="it-IT" sz="2000" dirty="0">
                <a:latin typeface="Verdana" panose="020B0604030504040204" pitchFamily="34" charset="0"/>
                <a:ea typeface="Verdana" panose="020B0604030504040204" pitchFamily="34" charset="0"/>
                <a:cs typeface="Verdana" panose="020B0604030504040204" pitchFamily="34" charset="0"/>
              </a:rPr>
              <a:t> MAPK </a:t>
            </a:r>
            <a:r>
              <a:rPr lang="it-IT" sz="2000" dirty="0" err="1">
                <a:latin typeface="Verdana" panose="020B0604030504040204" pitchFamily="34" charset="0"/>
                <a:ea typeface="Verdana" panose="020B0604030504040204" pitchFamily="34" charset="0"/>
                <a:cs typeface="Verdana" panose="020B0604030504040204" pitchFamily="34" charset="0"/>
              </a:rPr>
              <a:t>modulation</a:t>
            </a:r>
            <a:endParaRPr lang="it-IT"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65533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F8B209-0911-4858-8B4B-BC656C6C4F65}"/>
              </a:ext>
            </a:extLst>
          </p:cNvPr>
          <p:cNvSpPr>
            <a:spLocks noGrp="1"/>
          </p:cNvSpPr>
          <p:nvPr>
            <p:ph type="title"/>
          </p:nvPr>
        </p:nvSpPr>
        <p:spPr>
          <a:xfrm>
            <a:off x="108873" y="0"/>
            <a:ext cx="4758549" cy="1325563"/>
          </a:xfrm>
        </p:spPr>
        <p:txBody>
          <a:bodyPr/>
          <a:lstStyle/>
          <a:p>
            <a:r>
              <a:rPr lang="it-IT" dirty="0">
                <a:solidFill>
                  <a:srgbClr val="FF0000"/>
                </a:solidFill>
              </a:rPr>
              <a:t>Take home </a:t>
            </a:r>
            <a:r>
              <a:rPr lang="it-IT" dirty="0" err="1">
                <a:solidFill>
                  <a:srgbClr val="FF0000"/>
                </a:solidFill>
              </a:rPr>
              <a:t>message</a:t>
            </a:r>
            <a:endParaRPr lang="it-IT" dirty="0">
              <a:solidFill>
                <a:srgbClr val="FF0000"/>
              </a:solidFill>
            </a:endParaRPr>
          </a:p>
        </p:txBody>
      </p:sp>
      <p:pic>
        <p:nvPicPr>
          <p:cNvPr id="5" name="Immagine 4">
            <a:extLst>
              <a:ext uri="{FF2B5EF4-FFF2-40B4-BE49-F238E27FC236}">
                <a16:creationId xmlns:a16="http://schemas.microsoft.com/office/drawing/2014/main" id="{B75CEA6D-E8A8-45E1-8189-2EB263B385CD}"/>
              </a:ext>
            </a:extLst>
          </p:cNvPr>
          <p:cNvPicPr>
            <a:picLocks noChangeAspect="1"/>
          </p:cNvPicPr>
          <p:nvPr/>
        </p:nvPicPr>
        <p:blipFill>
          <a:blip r:embed="rId2"/>
          <a:stretch>
            <a:fillRect/>
          </a:stretch>
        </p:blipFill>
        <p:spPr>
          <a:xfrm>
            <a:off x="9704616" y="0"/>
            <a:ext cx="2487384" cy="1012024"/>
          </a:xfrm>
          <a:prstGeom prst="rect">
            <a:avLst/>
          </a:prstGeom>
        </p:spPr>
      </p:pic>
      <p:sp>
        <p:nvSpPr>
          <p:cNvPr id="4" name="Rettangolo 3">
            <a:extLst>
              <a:ext uri="{FF2B5EF4-FFF2-40B4-BE49-F238E27FC236}">
                <a16:creationId xmlns:a16="http://schemas.microsoft.com/office/drawing/2014/main" id="{A36B5882-8B7C-431D-AE0D-9026B086C574}"/>
              </a:ext>
            </a:extLst>
          </p:cNvPr>
          <p:cNvSpPr/>
          <p:nvPr/>
        </p:nvSpPr>
        <p:spPr>
          <a:xfrm>
            <a:off x="258928" y="2895663"/>
            <a:ext cx="11933072" cy="1569660"/>
          </a:xfrm>
          <a:prstGeom prst="rect">
            <a:avLst/>
          </a:prstGeom>
        </p:spPr>
        <p:txBody>
          <a:bodyPr wrap="square">
            <a:spAutoFit/>
          </a:bodyPr>
          <a:lstStyle/>
          <a:p>
            <a:r>
              <a:rPr lang="en-US" sz="2400" dirty="0">
                <a:solidFill>
                  <a:schemeClr val="accent1"/>
                </a:solidFill>
                <a:latin typeface="Verdana" panose="020B0604030504040204" pitchFamily="34" charset="0"/>
                <a:ea typeface="Verdana" panose="020B0604030504040204" pitchFamily="34" charset="0"/>
                <a:cs typeface="Verdana" panose="020B0604030504040204" pitchFamily="34" charset="0"/>
              </a:rPr>
              <a:t>The results confirm that the metabolic conversion of dietary polyphenols into its metabolites does not undermine the bioactivity of the free forms, but on the contrary originates compounds equally capable of preserving intestinal integrity against pro-inflammatory agents.</a:t>
            </a:r>
            <a:endParaRPr lang="it-IT" sz="2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02640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contenuto 1">
            <a:extLst>
              <a:ext uri="{FF2B5EF4-FFF2-40B4-BE49-F238E27FC236}">
                <a16:creationId xmlns:a16="http://schemas.microsoft.com/office/drawing/2014/main" id="{39CBDA49-07D0-4BE4-80A2-A1474E20BD3D}"/>
              </a:ext>
            </a:extLst>
          </p:cNvPr>
          <p:cNvSpPr txBox="1">
            <a:spLocks/>
          </p:cNvSpPr>
          <p:nvPr/>
        </p:nvSpPr>
        <p:spPr>
          <a:xfrm>
            <a:off x="928512" y="4985230"/>
            <a:ext cx="4391024" cy="1173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spcBef>
                <a:spcPct val="0"/>
              </a:spcBef>
              <a:spcAft>
                <a:spcPts val="600"/>
              </a:spcAft>
              <a:buNone/>
            </a:pPr>
            <a:r>
              <a:rPr lang="en-US" sz="3700" dirty="0">
                <a:solidFill>
                  <a:schemeClr val="bg1"/>
                </a:solidFill>
                <a:latin typeface="Verdana" panose="020B0604030504040204" pitchFamily="34" charset="0"/>
                <a:ea typeface="Verdana" panose="020B0604030504040204" pitchFamily="34" charset="0"/>
                <a:cs typeface="+mj-cs"/>
              </a:rPr>
              <a:t>Thank you for your attention</a:t>
            </a:r>
          </a:p>
        </p:txBody>
      </p:sp>
      <p:pic>
        <p:nvPicPr>
          <p:cNvPr id="5" name="Immagine 4">
            <a:extLst>
              <a:ext uri="{FF2B5EF4-FFF2-40B4-BE49-F238E27FC236}">
                <a16:creationId xmlns:a16="http://schemas.microsoft.com/office/drawing/2014/main" id="{A9D3C975-A064-4A60-B79F-91724698ECD0}"/>
              </a:ext>
            </a:extLst>
          </p:cNvPr>
          <p:cNvPicPr>
            <a:picLocks noChangeAspect="1"/>
          </p:cNvPicPr>
          <p:nvPr/>
        </p:nvPicPr>
        <p:blipFill rotWithShape="1">
          <a:blip r:embed="rId2"/>
          <a:srcRect t="21458" b="2970"/>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3" name="Group 1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Rettangolo 5">
            <a:extLst>
              <a:ext uri="{FF2B5EF4-FFF2-40B4-BE49-F238E27FC236}">
                <a16:creationId xmlns:a16="http://schemas.microsoft.com/office/drawing/2014/main" id="{F0CF749A-B2E4-4384-A8F8-C45825E2FA5C}"/>
              </a:ext>
            </a:extLst>
          </p:cNvPr>
          <p:cNvSpPr/>
          <p:nvPr/>
        </p:nvSpPr>
        <p:spPr>
          <a:xfrm>
            <a:off x="0" y="3315462"/>
            <a:ext cx="7223355" cy="427060"/>
          </a:xfrm>
          <a:prstGeom prst="rect">
            <a:avLst/>
          </a:prstGeom>
        </p:spPr>
        <p:txBody>
          <a:bodyPr vert="horz" lIns="91440" tIns="45720" rIns="91440" bIns="45720" rtlCol="0">
            <a:normAutofit/>
          </a:bodyPr>
          <a:lstStyle/>
          <a:p>
            <a:pPr>
              <a:lnSpc>
                <a:spcPct val="90000"/>
              </a:lnSpc>
              <a:spcAft>
                <a:spcPts val="600"/>
              </a:spcAft>
            </a:pPr>
            <a:r>
              <a:rPr lang="en-US" sz="1600" dirty="0">
                <a:solidFill>
                  <a:schemeClr val="bg1">
                    <a:alpha val="80000"/>
                  </a:schemeClr>
                </a:solidFill>
                <a:latin typeface="Verdana" panose="020B0604030504040204" pitchFamily="34" charset="0"/>
                <a:ea typeface="Verdana" panose="020B0604030504040204" pitchFamily="34" charset="0"/>
              </a:rPr>
              <a:t>Galileo and his telescope, the first eyes to look deeply into space</a:t>
            </a:r>
          </a:p>
        </p:txBody>
      </p:sp>
    </p:spTree>
    <p:extLst>
      <p:ext uri="{BB962C8B-B14F-4D97-AF65-F5344CB8AC3E}">
        <p14:creationId xmlns:p14="http://schemas.microsoft.com/office/powerpoint/2010/main" val="2494736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052C1345-B028-4B84-BBCF-F29542D2BD81}"/>
              </a:ext>
            </a:extLst>
          </p:cNvPr>
          <p:cNvPicPr>
            <a:picLocks noChangeAspect="1"/>
          </p:cNvPicPr>
          <p:nvPr/>
        </p:nvPicPr>
        <p:blipFill>
          <a:blip r:embed="rId2"/>
          <a:stretch>
            <a:fillRect/>
          </a:stretch>
        </p:blipFill>
        <p:spPr>
          <a:xfrm>
            <a:off x="3460653" y="447392"/>
            <a:ext cx="7984292" cy="5638758"/>
          </a:xfrm>
          <a:prstGeom prst="rect">
            <a:avLst/>
          </a:prstGeom>
        </p:spPr>
      </p:pic>
      <p:pic>
        <p:nvPicPr>
          <p:cNvPr id="10" name="Immagine 9">
            <a:extLst>
              <a:ext uri="{FF2B5EF4-FFF2-40B4-BE49-F238E27FC236}">
                <a16:creationId xmlns:a16="http://schemas.microsoft.com/office/drawing/2014/main" id="{AC8630E5-E4DC-4205-A0C5-55E3FDFB7E80}"/>
              </a:ext>
            </a:extLst>
          </p:cNvPr>
          <p:cNvPicPr>
            <a:picLocks noChangeAspect="1"/>
          </p:cNvPicPr>
          <p:nvPr/>
        </p:nvPicPr>
        <p:blipFill>
          <a:blip r:embed="rId3"/>
          <a:stretch>
            <a:fillRect/>
          </a:stretch>
        </p:blipFill>
        <p:spPr>
          <a:xfrm>
            <a:off x="9703732" y="1"/>
            <a:ext cx="2488268" cy="1011896"/>
          </a:xfrm>
          <a:prstGeom prst="rect">
            <a:avLst/>
          </a:prstGeom>
        </p:spPr>
      </p:pic>
      <p:sp>
        <p:nvSpPr>
          <p:cNvPr id="14" name="CasellaDiTesto 13">
            <a:extLst>
              <a:ext uri="{FF2B5EF4-FFF2-40B4-BE49-F238E27FC236}">
                <a16:creationId xmlns:a16="http://schemas.microsoft.com/office/drawing/2014/main" id="{315F27CE-2BA2-48BD-8282-CD66107571EB}"/>
              </a:ext>
            </a:extLst>
          </p:cNvPr>
          <p:cNvSpPr txBox="1"/>
          <p:nvPr/>
        </p:nvSpPr>
        <p:spPr>
          <a:xfrm>
            <a:off x="363984" y="6273225"/>
            <a:ext cx="11828016" cy="584775"/>
          </a:xfrm>
          <a:prstGeom prst="rect">
            <a:avLst/>
          </a:prstGeom>
          <a:noFill/>
        </p:spPr>
        <p:txBody>
          <a:bodyPr wrap="square">
            <a:spAutoFit/>
          </a:bodyPr>
          <a:lstStyle/>
          <a:p>
            <a:r>
              <a:rPr lang="en-US" sz="1600" dirty="0">
                <a:latin typeface="Verdana" panose="020B0604030504040204" pitchFamily="34" charset="0"/>
                <a:ea typeface="Verdana" panose="020B0604030504040204" pitchFamily="34" charset="0"/>
              </a:rPr>
              <a:t>Patterns of </a:t>
            </a:r>
            <a:r>
              <a:rPr lang="en-US" sz="1600" i="1" dirty="0">
                <a:latin typeface="Verdana" panose="020B0604030504040204" pitchFamily="34" charset="0"/>
                <a:ea typeface="Verdana" panose="020B0604030504040204" pitchFamily="34" charset="0"/>
              </a:rPr>
              <a:t>in vivo </a:t>
            </a:r>
            <a:r>
              <a:rPr lang="en-US" sz="1600" dirty="0">
                <a:latin typeface="Verdana" panose="020B0604030504040204" pitchFamily="34" charset="0"/>
                <a:ea typeface="Verdana" panose="020B0604030504040204" pitchFamily="34" charset="0"/>
              </a:rPr>
              <a:t>formation of the main metabolites of polyphenols </a:t>
            </a:r>
            <a:r>
              <a:rPr lang="en-US" sz="1600" b="1" dirty="0">
                <a:latin typeface="Verdana" panose="020B0604030504040204" pitchFamily="34" charset="0"/>
                <a:ea typeface="Verdana" panose="020B0604030504040204" pitchFamily="34" charset="0"/>
              </a:rPr>
              <a:t>(Food </a:t>
            </a:r>
            <a:r>
              <a:rPr lang="en-US" sz="1600" b="1" dirty="0" err="1">
                <a:latin typeface="Verdana" panose="020B0604030504040204" pitchFamily="34" charset="0"/>
                <a:ea typeface="Verdana" panose="020B0604030504040204" pitchFamily="34" charset="0"/>
              </a:rPr>
              <a:t>Funct</a:t>
            </a:r>
            <a:r>
              <a:rPr lang="en-US" sz="1600" b="1" dirty="0">
                <a:latin typeface="Verdana" panose="020B0604030504040204" pitchFamily="34" charset="0"/>
                <a:ea typeface="Verdana" panose="020B0604030504040204" pitchFamily="34" charset="0"/>
              </a:rPr>
              <a:t>., 2019, 10, 6999–7021, </a:t>
            </a:r>
            <a:r>
              <a:rPr lang="en-US" sz="1600" b="1" dirty="0" err="1">
                <a:latin typeface="Verdana" panose="020B0604030504040204" pitchFamily="34" charset="0"/>
                <a:ea typeface="Verdana" panose="020B0604030504040204" pitchFamily="34" charset="0"/>
              </a:rPr>
              <a:t>doi</a:t>
            </a:r>
            <a:r>
              <a:rPr lang="en-US" sz="1600" b="1" dirty="0">
                <a:latin typeface="Verdana" panose="020B0604030504040204" pitchFamily="34" charset="0"/>
                <a:ea typeface="Verdana" panose="020B0604030504040204" pitchFamily="34" charset="0"/>
              </a:rPr>
              <a:t>: 10.1039/c9fo01733j)</a:t>
            </a:r>
            <a:r>
              <a:rPr lang="en-US" sz="1600" dirty="0">
                <a:latin typeface="Verdana" panose="020B0604030504040204" pitchFamily="34" charset="0"/>
                <a:ea typeface="Verdana" panose="020B0604030504040204" pitchFamily="34" charset="0"/>
              </a:rPr>
              <a:t>. </a:t>
            </a:r>
            <a:endParaRPr lang="it-IT" sz="1600" dirty="0">
              <a:latin typeface="Verdana" panose="020B0604030504040204" pitchFamily="34" charset="0"/>
              <a:ea typeface="Verdana" panose="020B0604030504040204" pitchFamily="34" charset="0"/>
            </a:endParaRPr>
          </a:p>
        </p:txBody>
      </p:sp>
      <p:sp>
        <p:nvSpPr>
          <p:cNvPr id="16" name="CasellaDiTesto 15">
            <a:extLst>
              <a:ext uri="{FF2B5EF4-FFF2-40B4-BE49-F238E27FC236}">
                <a16:creationId xmlns:a16="http://schemas.microsoft.com/office/drawing/2014/main" id="{00C76193-3F9F-4F96-9C66-F0362811CB3D}"/>
              </a:ext>
            </a:extLst>
          </p:cNvPr>
          <p:cNvSpPr txBox="1"/>
          <p:nvPr/>
        </p:nvSpPr>
        <p:spPr>
          <a:xfrm>
            <a:off x="217733" y="680528"/>
            <a:ext cx="3573032" cy="2308324"/>
          </a:xfrm>
          <a:prstGeom prst="rect">
            <a:avLst/>
          </a:prstGeom>
          <a:noFill/>
        </p:spPr>
        <p:txBody>
          <a:bodyPr wrap="square">
            <a:spAutoFit/>
          </a:bodyPr>
          <a:lstStyle/>
          <a:p>
            <a:r>
              <a:rPr lang="en-US" sz="1600" dirty="0">
                <a:latin typeface="Verdana" panose="020B0604030504040204" pitchFamily="34" charset="0"/>
                <a:ea typeface="Verdana" panose="020B0604030504040204" pitchFamily="34" charset="0"/>
              </a:rPr>
              <a:t>Once polyphenols enter the gastrointestinal tract, they are in fact subjected to phase I/II metabolism which is organ-dependent and is carried out in </a:t>
            </a:r>
            <a:r>
              <a:rPr lang="en-US" sz="1600" b="1" dirty="0">
                <a:latin typeface="Verdana" panose="020B0604030504040204" pitchFamily="34" charset="0"/>
                <a:ea typeface="Verdana" panose="020B0604030504040204" pitchFamily="34" charset="0"/>
              </a:rPr>
              <a:t>gut</a:t>
            </a:r>
            <a:r>
              <a:rPr lang="en-US" sz="1600" dirty="0">
                <a:latin typeface="Verdana" panose="020B0604030504040204" pitchFamily="34" charset="0"/>
                <a:ea typeface="Verdana" panose="020B0604030504040204" pitchFamily="34" charset="0"/>
              </a:rPr>
              <a:t> (phase II) and </a:t>
            </a:r>
            <a:r>
              <a:rPr lang="en-US" sz="1600" b="1" dirty="0">
                <a:latin typeface="Verdana" panose="020B0604030504040204" pitchFamily="34" charset="0"/>
                <a:ea typeface="Verdana" panose="020B0604030504040204" pitchFamily="34" charset="0"/>
              </a:rPr>
              <a:t>liver cells </a:t>
            </a:r>
            <a:r>
              <a:rPr lang="en-US" sz="1600" dirty="0">
                <a:latin typeface="Verdana" panose="020B0604030504040204" pitchFamily="34" charset="0"/>
                <a:ea typeface="Verdana" panose="020B0604030504040204" pitchFamily="34" charset="0"/>
              </a:rPr>
              <a:t>(phase I/II), and to degradation caused by microflora at the </a:t>
            </a:r>
            <a:r>
              <a:rPr lang="en-US" sz="1600" b="1" dirty="0">
                <a:latin typeface="Verdana" panose="020B0604030504040204" pitchFamily="34" charset="0"/>
                <a:ea typeface="Verdana" panose="020B0604030504040204" pitchFamily="34" charset="0"/>
              </a:rPr>
              <a:t>colon</a:t>
            </a:r>
            <a:r>
              <a:rPr lang="en-US" sz="1600" dirty="0">
                <a:latin typeface="Verdana" panose="020B0604030504040204" pitchFamily="34" charset="0"/>
                <a:ea typeface="Verdana" panose="020B0604030504040204" pitchFamily="34" charset="0"/>
              </a:rPr>
              <a:t> level</a:t>
            </a:r>
            <a:endParaRPr lang="it-IT"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943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E8CB2FA-EC0B-41D1-B5A5-E8F7E744923F}"/>
              </a:ext>
            </a:extLst>
          </p:cNvPr>
          <p:cNvPicPr>
            <a:picLocks noChangeAspect="1"/>
          </p:cNvPicPr>
          <p:nvPr/>
        </p:nvPicPr>
        <p:blipFill>
          <a:blip r:embed="rId2"/>
          <a:stretch>
            <a:fillRect/>
          </a:stretch>
        </p:blipFill>
        <p:spPr>
          <a:xfrm>
            <a:off x="3293616" y="384333"/>
            <a:ext cx="7537141" cy="5469944"/>
          </a:xfrm>
          <a:prstGeom prst="rect">
            <a:avLst/>
          </a:prstGeom>
        </p:spPr>
      </p:pic>
      <p:sp>
        <p:nvSpPr>
          <p:cNvPr id="7" name="CasellaDiTesto 6">
            <a:extLst>
              <a:ext uri="{FF2B5EF4-FFF2-40B4-BE49-F238E27FC236}">
                <a16:creationId xmlns:a16="http://schemas.microsoft.com/office/drawing/2014/main" id="{F6442DDA-B4EB-4501-944C-8B48B85BCD16}"/>
              </a:ext>
            </a:extLst>
          </p:cNvPr>
          <p:cNvSpPr txBox="1"/>
          <p:nvPr/>
        </p:nvSpPr>
        <p:spPr>
          <a:xfrm>
            <a:off x="384699" y="5854277"/>
            <a:ext cx="11887200" cy="738664"/>
          </a:xfrm>
          <a:prstGeom prst="rect">
            <a:avLst/>
          </a:prstGeom>
          <a:noFill/>
        </p:spPr>
        <p:txBody>
          <a:bodyPr wrap="square">
            <a:spAutoFit/>
          </a:bodyPr>
          <a:lstStyle/>
          <a:p>
            <a:r>
              <a:rPr lang="it-IT" sz="1400" b="1" dirty="0">
                <a:latin typeface="Verdana" panose="020B0604030504040204" pitchFamily="34" charset="0"/>
                <a:ea typeface="Verdana" panose="020B0604030504040204" pitchFamily="34" charset="0"/>
              </a:rPr>
              <a:t>ABC</a:t>
            </a:r>
            <a:r>
              <a:rPr lang="it-IT" sz="1400" dirty="0">
                <a:latin typeface="Verdana" panose="020B0604030504040204" pitchFamily="34" charset="0"/>
                <a:ea typeface="Verdana" panose="020B0604030504040204" pitchFamily="34" charset="0"/>
              </a:rPr>
              <a:t>, ATP-</a:t>
            </a:r>
            <a:r>
              <a:rPr lang="it-IT" sz="1400" dirty="0" err="1">
                <a:latin typeface="Verdana" panose="020B0604030504040204" pitchFamily="34" charset="0"/>
                <a:ea typeface="Verdana" panose="020B0604030504040204" pitchFamily="34" charset="0"/>
              </a:rPr>
              <a:t>binding</a:t>
            </a:r>
            <a:r>
              <a:rPr lang="it-IT" sz="1400" dirty="0">
                <a:latin typeface="Verdana" panose="020B0604030504040204" pitchFamily="34" charset="0"/>
                <a:ea typeface="Verdana" panose="020B0604030504040204" pitchFamily="34" charset="0"/>
              </a:rPr>
              <a:t> cassette; </a:t>
            </a:r>
            <a:r>
              <a:rPr lang="it-IT" sz="1400" b="1" dirty="0">
                <a:latin typeface="Verdana" panose="020B0604030504040204" pitchFamily="34" charset="0"/>
                <a:ea typeface="Verdana" panose="020B0604030504040204" pitchFamily="34" charset="0"/>
              </a:rPr>
              <a:t>ARS</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arylsulfatases</a:t>
            </a:r>
            <a:r>
              <a:rPr lang="it-IT" sz="1400" dirty="0">
                <a:latin typeface="Verdana" panose="020B0604030504040204" pitchFamily="34" charset="0"/>
                <a:ea typeface="Verdana" panose="020B0604030504040204" pitchFamily="34" charset="0"/>
              </a:rPr>
              <a:t>; </a:t>
            </a:r>
            <a:r>
              <a:rPr lang="el-GR" sz="1400" b="1" dirty="0">
                <a:latin typeface="Verdana" panose="020B0604030504040204" pitchFamily="34" charset="0"/>
                <a:ea typeface="Verdana" panose="020B0604030504040204" pitchFamily="34" charset="0"/>
              </a:rPr>
              <a:t>β-</a:t>
            </a:r>
            <a:r>
              <a:rPr lang="it-IT" sz="1400" b="1" dirty="0" err="1">
                <a:latin typeface="Verdana" panose="020B0604030504040204" pitchFamily="34" charset="0"/>
                <a:ea typeface="Verdana" panose="020B0604030504040204" pitchFamily="34" charset="0"/>
              </a:rPr>
              <a:t>gluc</a:t>
            </a:r>
            <a:r>
              <a:rPr lang="it-IT" sz="1400" dirty="0">
                <a:latin typeface="Verdana" panose="020B0604030504040204" pitchFamily="34" charset="0"/>
                <a:ea typeface="Verdana" panose="020B0604030504040204" pitchFamily="34" charset="0"/>
              </a:rPr>
              <a:t>, </a:t>
            </a:r>
            <a:r>
              <a:rPr lang="el-GR" sz="1400" dirty="0">
                <a:latin typeface="Verdana" panose="020B0604030504040204" pitchFamily="34" charset="0"/>
                <a:ea typeface="Verdana" panose="020B0604030504040204" pitchFamily="34" charset="0"/>
              </a:rPr>
              <a:t>β-</a:t>
            </a:r>
            <a:r>
              <a:rPr lang="it-IT" sz="1400" dirty="0" err="1">
                <a:latin typeface="Verdana" panose="020B0604030504040204" pitchFamily="34" charset="0"/>
                <a:ea typeface="Verdana" panose="020B0604030504040204" pitchFamily="34" charset="0"/>
              </a:rPr>
              <a:t>glucuronidase</a:t>
            </a:r>
            <a:r>
              <a:rPr lang="it-IT" sz="1400" dirty="0">
                <a:latin typeface="Verdana" panose="020B0604030504040204" pitchFamily="34" charset="0"/>
                <a:ea typeface="Verdana" panose="020B0604030504040204" pitchFamily="34" charset="0"/>
              </a:rPr>
              <a:t>; </a:t>
            </a:r>
            <a:r>
              <a:rPr lang="it-IT" sz="1400" b="1" dirty="0">
                <a:latin typeface="Verdana" panose="020B0604030504040204" pitchFamily="34" charset="0"/>
                <a:ea typeface="Verdana" panose="020B0604030504040204" pitchFamily="34" charset="0"/>
              </a:rPr>
              <a:t>ER</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endoplasmic</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reticulum</a:t>
            </a:r>
            <a:r>
              <a:rPr lang="it-IT" sz="1400" dirty="0">
                <a:latin typeface="Verdana" panose="020B0604030504040204" pitchFamily="34" charset="0"/>
                <a:ea typeface="Verdana" panose="020B0604030504040204" pitchFamily="34" charset="0"/>
              </a:rPr>
              <a:t>; </a:t>
            </a:r>
            <a:r>
              <a:rPr lang="it-IT" sz="1400" b="1" dirty="0">
                <a:latin typeface="Verdana" panose="020B0604030504040204" pitchFamily="34" charset="0"/>
                <a:ea typeface="Verdana" panose="020B0604030504040204" pitchFamily="34" charset="0"/>
              </a:rPr>
              <a:t>OATP</a:t>
            </a:r>
            <a:r>
              <a:rPr lang="it-IT" sz="1400" dirty="0">
                <a:latin typeface="Verdana" panose="020B0604030504040204" pitchFamily="34" charset="0"/>
                <a:ea typeface="Verdana" panose="020B0604030504040204" pitchFamily="34" charset="0"/>
              </a:rPr>
              <a:t>, organic-</a:t>
            </a:r>
            <a:r>
              <a:rPr lang="it-IT" sz="1400" dirty="0" err="1">
                <a:latin typeface="Verdana" panose="020B0604030504040204" pitchFamily="34" charset="0"/>
                <a:ea typeface="Verdana" panose="020B0604030504040204" pitchFamily="34" charset="0"/>
              </a:rPr>
              <a:t>anion</a:t>
            </a:r>
            <a:r>
              <a:rPr lang="it-IT" sz="1400" dirty="0">
                <a:latin typeface="Verdana" panose="020B0604030504040204" pitchFamily="34" charset="0"/>
                <a:ea typeface="Verdana" panose="020B0604030504040204" pitchFamily="34" charset="0"/>
              </a:rPr>
              <a:t>-</a:t>
            </a:r>
            <a:r>
              <a:rPr lang="it-IT" sz="1400" dirty="0" err="1">
                <a:latin typeface="Verdana" panose="020B0604030504040204" pitchFamily="34" charset="0"/>
                <a:ea typeface="Verdana" panose="020B0604030504040204" pitchFamily="34" charset="0"/>
              </a:rPr>
              <a:t>transporting</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polypeptides</a:t>
            </a:r>
            <a:r>
              <a:rPr lang="it-IT" sz="1400" dirty="0">
                <a:latin typeface="Verdana" panose="020B0604030504040204" pitchFamily="34" charset="0"/>
                <a:ea typeface="Verdana" panose="020B0604030504040204" pitchFamily="34" charset="0"/>
              </a:rPr>
              <a:t>; </a:t>
            </a:r>
            <a:r>
              <a:rPr lang="it-IT" sz="1400" b="1" dirty="0">
                <a:latin typeface="Verdana" panose="020B0604030504040204" pitchFamily="34" charset="0"/>
                <a:ea typeface="Verdana" panose="020B0604030504040204" pitchFamily="34" charset="0"/>
              </a:rPr>
              <a:t>OCT</a:t>
            </a:r>
            <a:r>
              <a:rPr lang="it-IT" sz="1400" dirty="0">
                <a:latin typeface="Verdana" panose="020B0604030504040204" pitchFamily="34" charset="0"/>
                <a:ea typeface="Verdana" panose="020B0604030504040204" pitchFamily="34" charset="0"/>
              </a:rPr>
              <a:t>, organic </a:t>
            </a:r>
            <a:r>
              <a:rPr lang="it-IT" sz="1400" dirty="0" err="1">
                <a:latin typeface="Verdana" panose="020B0604030504040204" pitchFamily="34" charset="0"/>
                <a:ea typeface="Verdana" panose="020B0604030504040204" pitchFamily="34" charset="0"/>
              </a:rPr>
              <a:t>cation</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transporter</a:t>
            </a:r>
            <a:r>
              <a:rPr lang="it-IT" sz="1400" dirty="0">
                <a:latin typeface="Verdana" panose="020B0604030504040204" pitchFamily="34" charset="0"/>
                <a:ea typeface="Verdana" panose="020B0604030504040204" pitchFamily="34" charset="0"/>
              </a:rPr>
              <a:t>; </a:t>
            </a:r>
            <a:r>
              <a:rPr lang="it-IT" sz="1400" b="1" dirty="0">
                <a:latin typeface="Verdana" panose="020B0604030504040204" pitchFamily="34" charset="0"/>
                <a:ea typeface="Verdana" panose="020B0604030504040204" pitchFamily="34" charset="0"/>
              </a:rPr>
              <a:t>SULT,</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sulfotransferase</a:t>
            </a:r>
            <a:r>
              <a:rPr lang="it-IT" sz="1400" dirty="0">
                <a:latin typeface="Verdana" panose="020B0604030504040204" pitchFamily="34" charset="0"/>
                <a:ea typeface="Verdana" panose="020B0604030504040204" pitchFamily="34" charset="0"/>
              </a:rPr>
              <a:t>; </a:t>
            </a:r>
            <a:r>
              <a:rPr lang="it-IT" sz="1400" b="1" dirty="0">
                <a:latin typeface="Verdana" panose="020B0604030504040204" pitchFamily="34" charset="0"/>
                <a:ea typeface="Verdana" panose="020B0604030504040204" pitchFamily="34" charset="0"/>
              </a:rPr>
              <a:t>STS</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steroid</a:t>
            </a:r>
            <a:r>
              <a:rPr lang="it-IT" sz="1400" dirty="0">
                <a:latin typeface="Verdana" panose="020B0604030504040204" pitchFamily="34" charset="0"/>
                <a:ea typeface="Verdana" panose="020B0604030504040204" pitchFamily="34" charset="0"/>
              </a:rPr>
              <a:t> </a:t>
            </a:r>
            <a:r>
              <a:rPr lang="it-IT" sz="1400" dirty="0" err="1">
                <a:latin typeface="Verdana" panose="020B0604030504040204" pitchFamily="34" charset="0"/>
                <a:ea typeface="Verdana" panose="020B0604030504040204" pitchFamily="34" charset="0"/>
              </a:rPr>
              <a:t>sulfatase</a:t>
            </a:r>
            <a:r>
              <a:rPr lang="it-IT" sz="1400" dirty="0">
                <a:latin typeface="Verdana" panose="020B0604030504040204" pitchFamily="34" charset="0"/>
                <a:ea typeface="Verdana" panose="020B0604030504040204" pitchFamily="34" charset="0"/>
              </a:rPr>
              <a:t>; </a:t>
            </a:r>
            <a:r>
              <a:rPr lang="it-IT" sz="1400" b="1" dirty="0">
                <a:latin typeface="Verdana" panose="020B0604030504040204" pitchFamily="34" charset="0"/>
                <a:ea typeface="Verdana" panose="020B0604030504040204" pitchFamily="34" charset="0"/>
              </a:rPr>
              <a:t>UGT</a:t>
            </a:r>
            <a:r>
              <a:rPr lang="it-IT" sz="1400" dirty="0">
                <a:latin typeface="Verdana" panose="020B0604030504040204" pitchFamily="34" charset="0"/>
                <a:ea typeface="Verdana" panose="020B0604030504040204" pitchFamily="34" charset="0"/>
              </a:rPr>
              <a:t>, UDP-</a:t>
            </a:r>
            <a:r>
              <a:rPr lang="it-IT" sz="1400" dirty="0" err="1">
                <a:latin typeface="Verdana" panose="020B0604030504040204" pitchFamily="34" charset="0"/>
                <a:ea typeface="Verdana" panose="020B0604030504040204" pitchFamily="34" charset="0"/>
              </a:rPr>
              <a:t>glucuronosyltransferase</a:t>
            </a:r>
            <a:r>
              <a:rPr lang="it-IT" sz="1400" dirty="0">
                <a:latin typeface="Verdana" panose="020B0604030504040204" pitchFamily="34" charset="0"/>
                <a:ea typeface="Verdana" panose="020B0604030504040204" pitchFamily="34" charset="0"/>
              </a:rPr>
              <a:t> </a:t>
            </a:r>
            <a:r>
              <a:rPr lang="it-IT" sz="1400" b="1" dirty="0">
                <a:latin typeface="Verdana" panose="020B0604030504040204" pitchFamily="34" charset="0"/>
                <a:ea typeface="Verdana" panose="020B0604030504040204" pitchFamily="34" charset="0"/>
              </a:rPr>
              <a:t>(</a:t>
            </a:r>
            <a:r>
              <a:rPr lang="pt-BR" sz="1400" b="1" dirty="0">
                <a:latin typeface="Verdana" panose="020B0604030504040204" pitchFamily="34" charset="0"/>
                <a:ea typeface="Verdana" panose="020B0604030504040204" pitchFamily="34" charset="0"/>
              </a:rPr>
              <a:t>Adv Nutr 2021;00:1–18; doi: 10.1093/advances/nmab085.</a:t>
            </a:r>
            <a:r>
              <a:rPr lang="it-IT" sz="1400" b="1" dirty="0">
                <a:latin typeface="Verdana" panose="020B0604030504040204" pitchFamily="34" charset="0"/>
                <a:ea typeface="Verdana" panose="020B0604030504040204" pitchFamily="34" charset="0"/>
              </a:rPr>
              <a:t>)</a:t>
            </a:r>
            <a:r>
              <a:rPr lang="it-IT" sz="1400" dirty="0">
                <a:latin typeface="Verdana" panose="020B0604030504040204" pitchFamily="34" charset="0"/>
                <a:ea typeface="Verdana" panose="020B0604030504040204" pitchFamily="34" charset="0"/>
              </a:rPr>
              <a:t>.</a:t>
            </a:r>
          </a:p>
        </p:txBody>
      </p:sp>
      <p:sp>
        <p:nvSpPr>
          <p:cNvPr id="9" name="CasellaDiTesto 8">
            <a:extLst>
              <a:ext uri="{FF2B5EF4-FFF2-40B4-BE49-F238E27FC236}">
                <a16:creationId xmlns:a16="http://schemas.microsoft.com/office/drawing/2014/main" id="{368494B4-031B-4B51-83A8-FB77847B898E}"/>
              </a:ext>
            </a:extLst>
          </p:cNvPr>
          <p:cNvSpPr txBox="1"/>
          <p:nvPr/>
        </p:nvSpPr>
        <p:spPr>
          <a:xfrm>
            <a:off x="127248" y="336080"/>
            <a:ext cx="3778927" cy="3046988"/>
          </a:xfrm>
          <a:prstGeom prst="rect">
            <a:avLst/>
          </a:prstGeom>
          <a:noFill/>
        </p:spPr>
        <p:txBody>
          <a:bodyPr wrap="square">
            <a:spAutoFit/>
          </a:bodyPr>
          <a:lstStyle/>
          <a:p>
            <a:pPr algn="just"/>
            <a:r>
              <a:rPr lang="en-US" sz="1600" dirty="0">
                <a:latin typeface="Verdana" panose="020B0604030504040204" pitchFamily="34" charset="0"/>
                <a:ea typeface="Verdana" panose="020B0604030504040204" pitchFamily="34" charset="0"/>
              </a:rPr>
              <a:t>The intra- and extracellular concentration of glucuronide and sulfate metabolites is also regulated by </a:t>
            </a:r>
            <a:r>
              <a:rPr lang="en-US" sz="1600" b="1" dirty="0">
                <a:latin typeface="Verdana" panose="020B0604030504040204" pitchFamily="34" charset="0"/>
                <a:ea typeface="Verdana" panose="020B0604030504040204" pitchFamily="34" charset="0"/>
              </a:rPr>
              <a:t>transport proteins </a:t>
            </a:r>
            <a:r>
              <a:rPr lang="en-US" sz="1600" dirty="0">
                <a:latin typeface="Verdana" panose="020B0604030504040204" pitchFamily="34" charset="0"/>
                <a:ea typeface="Verdana" panose="020B0604030504040204" pitchFamily="34" charset="0"/>
              </a:rPr>
              <a:t>and by </a:t>
            </a:r>
            <a:r>
              <a:rPr lang="en-US" sz="1600" b="1" dirty="0">
                <a:latin typeface="Verdana" panose="020B0604030504040204" pitchFamily="34" charset="0"/>
                <a:ea typeface="Verdana" panose="020B0604030504040204" pitchFamily="34" charset="0"/>
              </a:rPr>
              <a:t>deconjugating enzymes</a:t>
            </a:r>
            <a:r>
              <a:rPr lang="en-US" sz="1600" dirty="0">
                <a:latin typeface="Verdana" panose="020B0604030504040204" pitchFamily="34" charset="0"/>
                <a:ea typeface="Verdana" panose="020B0604030504040204" pitchFamily="34" charset="0"/>
              </a:rPr>
              <a:t>. Expression, distribution, and activation of metabolizing enzymes and transporters are influenced by pathophysiological status (e.g., activation of macrophages) and by protein polymorphisms</a:t>
            </a:r>
            <a:r>
              <a:rPr lang="en-US" sz="1600" dirty="0"/>
              <a:t>. </a:t>
            </a:r>
          </a:p>
        </p:txBody>
      </p:sp>
      <p:pic>
        <p:nvPicPr>
          <p:cNvPr id="10" name="Immagine 9">
            <a:extLst>
              <a:ext uri="{FF2B5EF4-FFF2-40B4-BE49-F238E27FC236}">
                <a16:creationId xmlns:a16="http://schemas.microsoft.com/office/drawing/2014/main" id="{8A88147C-08FF-4C82-8299-09A6416CE644}"/>
              </a:ext>
            </a:extLst>
          </p:cNvPr>
          <p:cNvPicPr>
            <a:picLocks noChangeAspect="1"/>
          </p:cNvPicPr>
          <p:nvPr/>
        </p:nvPicPr>
        <p:blipFill>
          <a:blip r:embed="rId3"/>
          <a:stretch>
            <a:fillRect/>
          </a:stretch>
        </p:blipFill>
        <p:spPr>
          <a:xfrm>
            <a:off x="9703732" y="1"/>
            <a:ext cx="2488268" cy="1011896"/>
          </a:xfrm>
          <a:prstGeom prst="rect">
            <a:avLst/>
          </a:prstGeom>
        </p:spPr>
      </p:pic>
    </p:spTree>
    <p:extLst>
      <p:ext uri="{BB962C8B-B14F-4D97-AF65-F5344CB8AC3E}">
        <p14:creationId xmlns:p14="http://schemas.microsoft.com/office/powerpoint/2010/main" val="377465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B6C138-B6A5-4CD0-980D-647392FFA9D3}"/>
              </a:ext>
            </a:extLst>
          </p:cNvPr>
          <p:cNvSpPr>
            <a:spLocks noGrp="1"/>
          </p:cNvSpPr>
          <p:nvPr>
            <p:ph type="title"/>
          </p:nvPr>
        </p:nvSpPr>
        <p:spPr>
          <a:xfrm>
            <a:off x="876601" y="5187126"/>
            <a:ext cx="10568107" cy="1011896"/>
          </a:xfrm>
          <a:solidFill>
            <a:schemeClr val="accent6">
              <a:lumMod val="20000"/>
              <a:lumOff val="80000"/>
            </a:schemeClr>
          </a:solidFill>
          <a:ln>
            <a:solidFill>
              <a:schemeClr val="accent6"/>
            </a:solidFill>
          </a:ln>
        </p:spPr>
        <p:txBody>
          <a:bodyPr>
            <a:noAutofit/>
          </a:bodyPr>
          <a:lstStyle/>
          <a:p>
            <a:pPr algn="ctr"/>
            <a:r>
              <a:rPr lang="en-US" sz="2000" dirty="0">
                <a:latin typeface="Verdana" panose="020B0604030504040204" pitchFamily="34" charset="0"/>
                <a:ea typeface="Verdana" panose="020B0604030504040204" pitchFamily="34" charset="0"/>
                <a:cs typeface="+mn-cs"/>
              </a:rPr>
              <a:t>Evaluate the mechanisms of action of different classes of </a:t>
            </a:r>
            <a:r>
              <a:rPr lang="en-US" sz="2000" b="1" dirty="0">
                <a:latin typeface="Verdana" panose="020B0604030504040204" pitchFamily="34" charset="0"/>
                <a:ea typeface="Verdana" panose="020B0604030504040204" pitchFamily="34" charset="0"/>
                <a:cs typeface="+mn-cs"/>
              </a:rPr>
              <a:t>phase I/II metabolites of polyphenols </a:t>
            </a:r>
            <a:r>
              <a:rPr lang="en-US" sz="2000" dirty="0">
                <a:latin typeface="Verdana" panose="020B0604030504040204" pitchFamily="34" charset="0"/>
                <a:ea typeface="Verdana" panose="020B0604030504040204" pitchFamily="34" charset="0"/>
                <a:cs typeface="+mn-cs"/>
              </a:rPr>
              <a:t>coming from different plant foods against intestinal inflammation and epithelial barrier damage.</a:t>
            </a:r>
            <a:endParaRPr lang="it-IT" sz="2000" dirty="0">
              <a:latin typeface="Verdana" panose="020B0604030504040204" pitchFamily="34" charset="0"/>
              <a:ea typeface="Verdana" panose="020B0604030504040204" pitchFamily="34" charset="0"/>
              <a:cs typeface="+mn-cs"/>
            </a:endParaRPr>
          </a:p>
        </p:txBody>
      </p:sp>
      <p:pic>
        <p:nvPicPr>
          <p:cNvPr id="6" name="Immagine 5">
            <a:extLst>
              <a:ext uri="{FF2B5EF4-FFF2-40B4-BE49-F238E27FC236}">
                <a16:creationId xmlns:a16="http://schemas.microsoft.com/office/drawing/2014/main" id="{7C4861DF-3E4C-4B30-BC93-CD92FAF07EEA}"/>
              </a:ext>
            </a:extLst>
          </p:cNvPr>
          <p:cNvPicPr>
            <a:picLocks noChangeAspect="1"/>
          </p:cNvPicPr>
          <p:nvPr/>
        </p:nvPicPr>
        <p:blipFill>
          <a:blip r:embed="rId2"/>
          <a:stretch>
            <a:fillRect/>
          </a:stretch>
        </p:blipFill>
        <p:spPr>
          <a:xfrm>
            <a:off x="9703732" y="1"/>
            <a:ext cx="2488268" cy="1011896"/>
          </a:xfrm>
          <a:prstGeom prst="rect">
            <a:avLst/>
          </a:prstGeom>
        </p:spPr>
      </p:pic>
      <p:sp>
        <p:nvSpPr>
          <p:cNvPr id="7" name="CasellaDiTesto 6">
            <a:extLst>
              <a:ext uri="{FF2B5EF4-FFF2-40B4-BE49-F238E27FC236}">
                <a16:creationId xmlns:a16="http://schemas.microsoft.com/office/drawing/2014/main" id="{2C4331A0-6C10-4016-8169-F8225B19132D}"/>
              </a:ext>
            </a:extLst>
          </p:cNvPr>
          <p:cNvSpPr txBox="1"/>
          <p:nvPr/>
        </p:nvSpPr>
        <p:spPr>
          <a:xfrm>
            <a:off x="4485753" y="4374254"/>
            <a:ext cx="3220493" cy="400110"/>
          </a:xfrm>
          <a:prstGeom prst="rect">
            <a:avLst/>
          </a:prstGeom>
          <a:blipFill>
            <a:blip r:embed="rId3"/>
            <a:tile tx="0" ty="0" sx="100000" sy="100000" flip="none" algn="tl"/>
          </a:blipFill>
        </p:spPr>
        <p:txBody>
          <a:bodyPr wrap="square" rtlCol="0">
            <a:spAutoFit/>
          </a:bodyPr>
          <a:lstStyle/>
          <a:p>
            <a:r>
              <a:rPr lang="it-IT" sz="2000" b="1" dirty="0" err="1">
                <a:latin typeface="Verdana" panose="020B0604030504040204" pitchFamily="34" charset="0"/>
                <a:ea typeface="Verdana" panose="020B0604030504040204" pitchFamily="34" charset="0"/>
              </a:rPr>
              <a:t>Purpose</a:t>
            </a:r>
            <a:r>
              <a:rPr lang="it-IT" sz="2000" b="1" dirty="0">
                <a:latin typeface="Verdana" panose="020B0604030504040204" pitchFamily="34" charset="0"/>
                <a:ea typeface="Verdana" panose="020B0604030504040204" pitchFamily="34" charset="0"/>
              </a:rPr>
              <a:t> of </a:t>
            </a:r>
            <a:r>
              <a:rPr lang="it-IT" sz="2000" b="1" dirty="0" err="1">
                <a:latin typeface="Verdana" panose="020B0604030504040204" pitchFamily="34" charset="0"/>
                <a:ea typeface="Verdana" panose="020B0604030504040204" pitchFamily="34" charset="0"/>
              </a:rPr>
              <a:t>our</a:t>
            </a:r>
            <a:r>
              <a:rPr lang="it-IT" sz="2000" b="1" dirty="0">
                <a:latin typeface="Verdana" panose="020B0604030504040204" pitchFamily="34" charset="0"/>
                <a:ea typeface="Verdana" panose="020B0604030504040204" pitchFamily="34" charset="0"/>
              </a:rPr>
              <a:t> study</a:t>
            </a:r>
          </a:p>
        </p:txBody>
      </p:sp>
      <p:sp>
        <p:nvSpPr>
          <p:cNvPr id="11" name="CasellaDiTesto 10">
            <a:extLst>
              <a:ext uri="{FF2B5EF4-FFF2-40B4-BE49-F238E27FC236}">
                <a16:creationId xmlns:a16="http://schemas.microsoft.com/office/drawing/2014/main" id="{C86F21CA-D2F7-4A8A-9909-2B1ECF4047C3}"/>
              </a:ext>
            </a:extLst>
          </p:cNvPr>
          <p:cNvSpPr txBox="1"/>
          <p:nvPr/>
        </p:nvSpPr>
        <p:spPr>
          <a:xfrm>
            <a:off x="225517" y="779051"/>
            <a:ext cx="9343356" cy="2031325"/>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0070C0"/>
                </a:solidFill>
                <a:latin typeface="Verdana" panose="020B0604030504040204" pitchFamily="34" charset="0"/>
                <a:ea typeface="Verdana" panose="020B0604030504040204" pitchFamily="34" charset="0"/>
              </a:rPr>
              <a:t>As the most important site of absorption of exogenous substances, the intestine endures the effects not only of harmful substances, but also of positive bioactive compounds deriving from the diet such as the polyphenols</a:t>
            </a:r>
          </a:p>
          <a:p>
            <a:pPr marL="285750" indent="-285750">
              <a:buFont typeface="Wingdings" panose="05000000000000000000" pitchFamily="2" charset="2"/>
              <a:buChar char="Ø"/>
            </a:pPr>
            <a:endParaRPr lang="en-US"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Ø"/>
            </a:pPr>
            <a:r>
              <a:rPr lang="en-US" dirty="0">
                <a:solidFill>
                  <a:srgbClr val="0070C0"/>
                </a:solidFill>
                <a:latin typeface="Verdana" panose="020B0604030504040204" pitchFamily="34" charset="0"/>
                <a:ea typeface="Verdana" panose="020B0604030504040204" pitchFamily="34" charset="0"/>
              </a:rPr>
              <a:t>Once formed, the metabolites of polyphenols concentrate in the intestine where they can reach physiologically relevant concentrations </a:t>
            </a:r>
          </a:p>
          <a:p>
            <a:pPr marL="285750" indent="-285750">
              <a:buFont typeface="Wingdings" panose="05000000000000000000" pitchFamily="2" charset="2"/>
              <a:buChar char="Ø"/>
            </a:pPr>
            <a:endParaRPr lang="it-IT" dirty="0">
              <a:latin typeface="Verdana" panose="020B0604030504040204" pitchFamily="34" charset="0"/>
              <a:ea typeface="Verdana" panose="020B0604030504040204" pitchFamily="34" charset="0"/>
            </a:endParaRPr>
          </a:p>
        </p:txBody>
      </p:sp>
      <p:sp>
        <p:nvSpPr>
          <p:cNvPr id="12" name="CasellaDiTesto 11">
            <a:extLst>
              <a:ext uri="{FF2B5EF4-FFF2-40B4-BE49-F238E27FC236}">
                <a16:creationId xmlns:a16="http://schemas.microsoft.com/office/drawing/2014/main" id="{C3F4FFF6-2713-48E4-AC09-2646791B3F4D}"/>
              </a:ext>
            </a:extLst>
          </p:cNvPr>
          <p:cNvSpPr txBox="1"/>
          <p:nvPr/>
        </p:nvSpPr>
        <p:spPr>
          <a:xfrm>
            <a:off x="225517" y="142504"/>
            <a:ext cx="2118188" cy="369332"/>
          </a:xfrm>
          <a:prstGeom prst="rect">
            <a:avLst/>
          </a:prstGeom>
          <a:noFill/>
        </p:spPr>
        <p:txBody>
          <a:bodyPr wrap="square">
            <a:spAutoFit/>
          </a:bodyPr>
          <a:lstStyle/>
          <a:p>
            <a:r>
              <a:rPr lang="en-US" b="1" dirty="0">
                <a:latin typeface="Verdana" panose="020B0604030504040204" pitchFamily="34" charset="0"/>
                <a:ea typeface="Verdana" panose="020B0604030504040204" pitchFamily="34" charset="0"/>
              </a:rPr>
              <a:t>Background</a:t>
            </a:r>
            <a:endParaRPr lang="it-IT" b="1" dirty="0">
              <a:latin typeface="Verdana" panose="020B0604030504040204" pitchFamily="34" charset="0"/>
              <a:ea typeface="Verdana" panose="020B0604030504040204" pitchFamily="34" charset="0"/>
            </a:endParaRPr>
          </a:p>
        </p:txBody>
      </p:sp>
      <p:sp>
        <p:nvSpPr>
          <p:cNvPr id="13" name="Freccia destra con strisce 12">
            <a:extLst>
              <a:ext uri="{FF2B5EF4-FFF2-40B4-BE49-F238E27FC236}">
                <a16:creationId xmlns:a16="http://schemas.microsoft.com/office/drawing/2014/main" id="{5D2B9BBC-4C58-41B1-85E3-F4211FF7B640}"/>
              </a:ext>
            </a:extLst>
          </p:cNvPr>
          <p:cNvSpPr/>
          <p:nvPr/>
        </p:nvSpPr>
        <p:spPr>
          <a:xfrm rot="5400000">
            <a:off x="5585081" y="2710375"/>
            <a:ext cx="1021835" cy="1437250"/>
          </a:xfrm>
          <a:prstGeom prst="striped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27845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20DDB4C-093B-4CF1-BB2B-F5A26034F0DB}"/>
              </a:ext>
            </a:extLst>
          </p:cNvPr>
          <p:cNvSpPr/>
          <p:nvPr/>
        </p:nvSpPr>
        <p:spPr>
          <a:xfrm>
            <a:off x="7202662" y="859214"/>
            <a:ext cx="5003907" cy="1841530"/>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Clr>
                <a:srgbClr val="353535"/>
              </a:buClr>
              <a:buFont typeface="Wingdings 3" charset="2"/>
              <a:buChar char=""/>
            </a:pPr>
            <a:r>
              <a:rPr lang="en-GB" sz="1200" b="1" dirty="0">
                <a:solidFill>
                  <a:schemeClr val="accent2"/>
                </a:solidFill>
                <a:latin typeface="Verdana" panose="020B0604030504040204" pitchFamily="34" charset="0"/>
                <a:ea typeface="Verdana" panose="020B0604030504040204" pitchFamily="34" charset="0"/>
              </a:rPr>
              <a:t>Ferulic Acid  (FA)                         </a:t>
            </a:r>
          </a:p>
          <a:p>
            <a:pPr marL="342900" indent="-342900">
              <a:spcBef>
                <a:spcPts val="1000"/>
              </a:spcBef>
              <a:buClr>
                <a:srgbClr val="353535"/>
              </a:buClr>
              <a:buFont typeface="Wingdings 3" charset="2"/>
              <a:buChar char=""/>
            </a:pPr>
            <a:r>
              <a:rPr lang="en-GB" sz="1200" b="1" dirty="0" err="1">
                <a:solidFill>
                  <a:schemeClr val="accent2"/>
                </a:solidFill>
                <a:latin typeface="Verdana" panose="020B0604030504040204" pitchFamily="34" charset="0"/>
                <a:ea typeface="Verdana" panose="020B0604030504040204" pitchFamily="34" charset="0"/>
              </a:rPr>
              <a:t>Isoferulic</a:t>
            </a:r>
            <a:r>
              <a:rPr lang="en-GB" sz="1200" b="1" dirty="0">
                <a:solidFill>
                  <a:schemeClr val="accent2"/>
                </a:solidFill>
                <a:latin typeface="Verdana" panose="020B0604030504040204" pitchFamily="34" charset="0"/>
                <a:ea typeface="Verdana" panose="020B0604030504040204" pitchFamily="34" charset="0"/>
              </a:rPr>
              <a:t> acid (IFA)</a:t>
            </a:r>
          </a:p>
          <a:p>
            <a:pPr marL="342900" indent="-342900">
              <a:spcBef>
                <a:spcPts val="1000"/>
              </a:spcBef>
              <a:buClr>
                <a:srgbClr val="353535"/>
              </a:buClr>
              <a:buFont typeface="Wingdings 3" charset="2"/>
              <a:buChar char=""/>
            </a:pPr>
            <a:r>
              <a:rPr lang="en-GB" sz="1200" b="1" dirty="0" err="1">
                <a:solidFill>
                  <a:schemeClr val="accent2"/>
                </a:solidFill>
                <a:latin typeface="Verdana" panose="020B0604030504040204" pitchFamily="34" charset="0"/>
                <a:ea typeface="Verdana" panose="020B0604030504040204" pitchFamily="34" charset="0"/>
              </a:rPr>
              <a:t>Hydroferulic</a:t>
            </a:r>
            <a:r>
              <a:rPr lang="en-GB" sz="1200" b="1" dirty="0">
                <a:solidFill>
                  <a:schemeClr val="accent2"/>
                </a:solidFill>
                <a:latin typeface="Verdana" panose="020B0604030504040204" pitchFamily="34" charset="0"/>
                <a:ea typeface="Verdana" panose="020B0604030504040204" pitchFamily="34" charset="0"/>
              </a:rPr>
              <a:t> acid (DHFA)</a:t>
            </a:r>
          </a:p>
          <a:p>
            <a:pPr marL="342900" indent="-342900">
              <a:spcBef>
                <a:spcPts val="1000"/>
              </a:spcBef>
              <a:buClr>
                <a:srgbClr val="353535"/>
              </a:buClr>
              <a:buFont typeface="Wingdings 3" charset="2"/>
              <a:buChar char=""/>
            </a:pPr>
            <a:r>
              <a:rPr lang="en-GB" sz="1200" b="1" dirty="0">
                <a:solidFill>
                  <a:srgbClr val="DA1F28">
                    <a:lumMod val="50000"/>
                  </a:srgbClr>
                </a:solidFill>
                <a:latin typeface="Verdana" panose="020B0604030504040204" pitchFamily="34" charset="0"/>
                <a:ea typeface="Verdana" panose="020B0604030504040204" pitchFamily="34" charset="0"/>
              </a:rPr>
              <a:t>Ferulic acid 4-</a:t>
            </a:r>
            <a:r>
              <a:rPr lang="en-GB" sz="1200" b="1" i="1" dirty="0">
                <a:solidFill>
                  <a:srgbClr val="DA1F28">
                    <a:lumMod val="50000"/>
                  </a:srgbClr>
                </a:solidFill>
                <a:latin typeface="Verdana" panose="020B0604030504040204" pitchFamily="34" charset="0"/>
                <a:ea typeface="Verdana" panose="020B0604030504040204" pitchFamily="34" charset="0"/>
              </a:rPr>
              <a:t>O</a:t>
            </a:r>
            <a:r>
              <a:rPr lang="en-GB" sz="1200" b="1" dirty="0">
                <a:solidFill>
                  <a:srgbClr val="DA1F28">
                    <a:lumMod val="50000"/>
                  </a:srgbClr>
                </a:solidFill>
                <a:latin typeface="Verdana" panose="020B0604030504040204" pitchFamily="34" charset="0"/>
                <a:ea typeface="Verdana" panose="020B0604030504040204" pitchFamily="34" charset="0"/>
              </a:rPr>
              <a:t>-</a:t>
            </a:r>
            <a:r>
              <a:rPr lang="el-GR" sz="1200" b="1" dirty="0">
                <a:solidFill>
                  <a:srgbClr val="DA1F28">
                    <a:lumMod val="50000"/>
                  </a:srgbClr>
                </a:solidFill>
                <a:latin typeface="Verdana" panose="020B0604030504040204" pitchFamily="34" charset="0"/>
                <a:ea typeface="Verdana" panose="020B0604030504040204" pitchFamily="34" charset="0"/>
              </a:rPr>
              <a:t>β-</a:t>
            </a:r>
            <a:r>
              <a:rPr lang="en-GB" sz="1200" b="1" dirty="0">
                <a:solidFill>
                  <a:srgbClr val="DA1F28">
                    <a:lumMod val="50000"/>
                  </a:srgbClr>
                </a:solidFill>
                <a:latin typeface="Verdana" panose="020B0604030504040204" pitchFamily="34" charset="0"/>
                <a:ea typeface="Verdana" panose="020B0604030504040204" pitchFamily="34" charset="0"/>
              </a:rPr>
              <a:t>D-glucuronide (FA </a:t>
            </a:r>
            <a:r>
              <a:rPr lang="en-GB" sz="1200" b="1" dirty="0" err="1">
                <a:solidFill>
                  <a:srgbClr val="DA1F28">
                    <a:lumMod val="50000"/>
                  </a:srgbClr>
                </a:solidFill>
                <a:latin typeface="Verdana" panose="020B0604030504040204" pitchFamily="34" charset="0"/>
                <a:ea typeface="Verdana" panose="020B0604030504040204" pitchFamily="34" charset="0"/>
              </a:rPr>
              <a:t>glu</a:t>
            </a:r>
            <a:r>
              <a:rPr lang="en-GB" sz="1200" b="1" dirty="0">
                <a:solidFill>
                  <a:srgbClr val="DA1F28">
                    <a:lumMod val="50000"/>
                  </a:srgbClr>
                </a:solidFill>
                <a:latin typeface="Verdana" panose="020B0604030504040204" pitchFamily="34" charset="0"/>
                <a:ea typeface="Verdana" panose="020B0604030504040204" pitchFamily="34" charset="0"/>
              </a:rPr>
              <a:t>)</a:t>
            </a:r>
          </a:p>
          <a:p>
            <a:pPr marL="342900" indent="-342900">
              <a:spcBef>
                <a:spcPts val="1000"/>
              </a:spcBef>
              <a:buClr>
                <a:srgbClr val="353535"/>
              </a:buClr>
              <a:buFont typeface="Wingdings 3" charset="2"/>
              <a:buChar char=""/>
            </a:pPr>
            <a:r>
              <a:rPr lang="en-GB" sz="1200" b="1" dirty="0" err="1">
                <a:solidFill>
                  <a:srgbClr val="DA1F28">
                    <a:lumMod val="50000"/>
                  </a:srgbClr>
                </a:solidFill>
                <a:latin typeface="Verdana" panose="020B0604030504040204" pitchFamily="34" charset="0"/>
                <a:ea typeface="Verdana" panose="020B0604030504040204" pitchFamily="34" charset="0"/>
              </a:rPr>
              <a:t>Isoferulic</a:t>
            </a:r>
            <a:r>
              <a:rPr lang="en-GB" sz="1200" b="1" dirty="0">
                <a:solidFill>
                  <a:srgbClr val="DA1F28">
                    <a:lumMod val="50000"/>
                  </a:srgbClr>
                </a:solidFill>
                <a:latin typeface="Verdana" panose="020B0604030504040204" pitchFamily="34" charset="0"/>
                <a:ea typeface="Verdana" panose="020B0604030504040204" pitchFamily="34" charset="0"/>
              </a:rPr>
              <a:t> acid 3-</a:t>
            </a:r>
            <a:r>
              <a:rPr lang="en-GB" sz="1200" b="1" i="1" dirty="0">
                <a:solidFill>
                  <a:srgbClr val="DA1F28">
                    <a:lumMod val="50000"/>
                  </a:srgbClr>
                </a:solidFill>
                <a:latin typeface="Verdana" panose="020B0604030504040204" pitchFamily="34" charset="0"/>
                <a:ea typeface="Verdana" panose="020B0604030504040204" pitchFamily="34" charset="0"/>
              </a:rPr>
              <a:t>O</a:t>
            </a:r>
            <a:r>
              <a:rPr lang="en-GB" sz="1200" b="1" dirty="0">
                <a:solidFill>
                  <a:srgbClr val="DA1F28">
                    <a:lumMod val="50000"/>
                  </a:srgbClr>
                </a:solidFill>
                <a:latin typeface="Verdana" panose="020B0604030504040204" pitchFamily="34" charset="0"/>
                <a:ea typeface="Verdana" panose="020B0604030504040204" pitchFamily="34" charset="0"/>
              </a:rPr>
              <a:t>-sulfate (IFA </a:t>
            </a:r>
            <a:r>
              <a:rPr lang="en-GB" sz="1200" b="1" dirty="0" err="1">
                <a:solidFill>
                  <a:srgbClr val="DA1F28">
                    <a:lumMod val="50000"/>
                  </a:srgbClr>
                </a:solidFill>
                <a:latin typeface="Verdana" panose="020B0604030504040204" pitchFamily="34" charset="0"/>
                <a:ea typeface="Verdana" panose="020B0604030504040204" pitchFamily="34" charset="0"/>
              </a:rPr>
              <a:t>sulf</a:t>
            </a:r>
            <a:r>
              <a:rPr lang="en-GB" sz="1200" b="1" dirty="0">
                <a:solidFill>
                  <a:srgbClr val="DA1F28">
                    <a:lumMod val="50000"/>
                  </a:srgbClr>
                </a:solidFill>
                <a:latin typeface="Verdana" panose="020B0604030504040204" pitchFamily="34" charset="0"/>
                <a:ea typeface="Verdana" panose="020B0604030504040204" pitchFamily="34" charset="0"/>
              </a:rPr>
              <a:t>)</a:t>
            </a:r>
          </a:p>
          <a:p>
            <a:pPr marL="342900" indent="-342900">
              <a:spcBef>
                <a:spcPts val="1000"/>
              </a:spcBef>
              <a:buClr>
                <a:srgbClr val="353535"/>
              </a:buClr>
              <a:buFont typeface="Wingdings 3" charset="2"/>
              <a:buChar char=""/>
            </a:pPr>
            <a:r>
              <a:rPr lang="en-GB" sz="1200" b="1" dirty="0" err="1">
                <a:solidFill>
                  <a:srgbClr val="DA1F28">
                    <a:lumMod val="50000"/>
                  </a:srgbClr>
                </a:solidFill>
                <a:latin typeface="Verdana" panose="020B0604030504040204" pitchFamily="34" charset="0"/>
                <a:ea typeface="Verdana" panose="020B0604030504040204" pitchFamily="34" charset="0"/>
              </a:rPr>
              <a:t>Dihydroferulic</a:t>
            </a:r>
            <a:r>
              <a:rPr lang="en-GB" sz="1200" b="1" dirty="0">
                <a:solidFill>
                  <a:srgbClr val="DA1F28">
                    <a:lumMod val="50000"/>
                  </a:srgbClr>
                </a:solidFill>
                <a:latin typeface="Verdana" panose="020B0604030504040204" pitchFamily="34" charset="0"/>
                <a:ea typeface="Verdana" panose="020B0604030504040204" pitchFamily="34" charset="0"/>
              </a:rPr>
              <a:t> acid 4-</a:t>
            </a:r>
            <a:r>
              <a:rPr lang="en-GB" sz="1200" b="1" i="1" dirty="0">
                <a:solidFill>
                  <a:srgbClr val="DA1F28">
                    <a:lumMod val="50000"/>
                  </a:srgbClr>
                </a:solidFill>
                <a:latin typeface="Verdana" panose="020B0604030504040204" pitchFamily="34" charset="0"/>
                <a:ea typeface="Verdana" panose="020B0604030504040204" pitchFamily="34" charset="0"/>
              </a:rPr>
              <a:t>O</a:t>
            </a:r>
            <a:r>
              <a:rPr lang="en-GB" sz="1200" b="1" dirty="0">
                <a:solidFill>
                  <a:srgbClr val="DA1F28">
                    <a:lumMod val="50000"/>
                  </a:srgbClr>
                </a:solidFill>
                <a:latin typeface="Verdana" panose="020B0604030504040204" pitchFamily="34" charset="0"/>
                <a:ea typeface="Verdana" panose="020B0604030504040204" pitchFamily="34" charset="0"/>
              </a:rPr>
              <a:t>-</a:t>
            </a:r>
            <a:r>
              <a:rPr lang="el-GR" sz="1200" b="1" dirty="0">
                <a:solidFill>
                  <a:srgbClr val="DA1F28">
                    <a:lumMod val="50000"/>
                  </a:srgbClr>
                </a:solidFill>
                <a:latin typeface="Verdana" panose="020B0604030504040204" pitchFamily="34" charset="0"/>
                <a:ea typeface="Verdana" panose="020B0604030504040204" pitchFamily="34" charset="0"/>
              </a:rPr>
              <a:t>β-</a:t>
            </a:r>
            <a:r>
              <a:rPr lang="en-GB" sz="1200" b="1" dirty="0">
                <a:solidFill>
                  <a:srgbClr val="DA1F28">
                    <a:lumMod val="50000"/>
                  </a:srgbClr>
                </a:solidFill>
                <a:latin typeface="Verdana" panose="020B0604030504040204" pitchFamily="34" charset="0"/>
                <a:ea typeface="Verdana" panose="020B0604030504040204" pitchFamily="34" charset="0"/>
              </a:rPr>
              <a:t>D-glucuronide (DHFA </a:t>
            </a:r>
            <a:r>
              <a:rPr lang="en-GB" sz="1200" b="1" dirty="0" err="1">
                <a:solidFill>
                  <a:srgbClr val="DA1F28">
                    <a:lumMod val="50000"/>
                  </a:srgbClr>
                </a:solidFill>
                <a:latin typeface="Verdana" panose="020B0604030504040204" pitchFamily="34" charset="0"/>
                <a:ea typeface="Verdana" panose="020B0604030504040204" pitchFamily="34" charset="0"/>
              </a:rPr>
              <a:t>glu</a:t>
            </a:r>
            <a:r>
              <a:rPr lang="en-GB" sz="1200" b="1" dirty="0">
                <a:solidFill>
                  <a:srgbClr val="DA1F28">
                    <a:lumMod val="50000"/>
                  </a:srgbClr>
                </a:solidFill>
                <a:latin typeface="Verdana" panose="020B0604030504040204" pitchFamily="34" charset="0"/>
                <a:ea typeface="Verdana" panose="020B0604030504040204" pitchFamily="34" charset="0"/>
              </a:rPr>
              <a:t>)</a:t>
            </a:r>
          </a:p>
        </p:txBody>
      </p:sp>
      <p:pic>
        <p:nvPicPr>
          <p:cNvPr id="5" name="Immagine 4">
            <a:extLst>
              <a:ext uri="{FF2B5EF4-FFF2-40B4-BE49-F238E27FC236}">
                <a16:creationId xmlns:a16="http://schemas.microsoft.com/office/drawing/2014/main" id="{E1B9178B-A9CE-4D1D-95B1-C0B2759C5FB2}"/>
              </a:ext>
            </a:extLst>
          </p:cNvPr>
          <p:cNvPicPr>
            <a:picLocks noChangeAspect="1"/>
          </p:cNvPicPr>
          <p:nvPr/>
        </p:nvPicPr>
        <p:blipFill>
          <a:blip r:embed="rId2" cstate="print"/>
          <a:stretch>
            <a:fillRect/>
          </a:stretch>
        </p:blipFill>
        <p:spPr>
          <a:xfrm>
            <a:off x="9080036" y="2700744"/>
            <a:ext cx="2447363" cy="1714500"/>
          </a:xfrm>
          <a:prstGeom prst="rect">
            <a:avLst/>
          </a:prstGeom>
        </p:spPr>
      </p:pic>
      <p:sp>
        <p:nvSpPr>
          <p:cNvPr id="6" name="CasellaDiTesto 23">
            <a:extLst>
              <a:ext uri="{FF2B5EF4-FFF2-40B4-BE49-F238E27FC236}">
                <a16:creationId xmlns:a16="http://schemas.microsoft.com/office/drawing/2014/main" id="{A06D1D14-9EFC-4089-B623-83A724CEB5F7}"/>
              </a:ext>
            </a:extLst>
          </p:cNvPr>
          <p:cNvSpPr txBox="1"/>
          <p:nvPr/>
        </p:nvSpPr>
        <p:spPr>
          <a:xfrm>
            <a:off x="9163914" y="4509226"/>
            <a:ext cx="1869649"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solidFill>
                  <a:srgbClr val="DA1F28">
                    <a:lumMod val="50000"/>
                  </a:srgbClr>
                </a:solidFill>
                <a:latin typeface="Constantia" panose="02030602050306030303" pitchFamily="18" charset="0"/>
              </a:rPr>
              <a:t>   </a:t>
            </a:r>
            <a:r>
              <a:rPr lang="it-IT" sz="1600" b="1" dirty="0" err="1">
                <a:solidFill>
                  <a:schemeClr val="accent2"/>
                </a:solidFill>
                <a:latin typeface="Verdana" panose="020B0604030504040204" pitchFamily="34" charset="0"/>
                <a:ea typeface="Verdana" panose="020B0604030504040204" pitchFamily="34" charset="0"/>
              </a:rPr>
              <a:t>Ferulic</a:t>
            </a:r>
            <a:r>
              <a:rPr lang="it-IT" sz="1600" b="1" dirty="0">
                <a:solidFill>
                  <a:schemeClr val="accent2"/>
                </a:solidFill>
                <a:latin typeface="Verdana" panose="020B0604030504040204" pitchFamily="34" charset="0"/>
                <a:ea typeface="Verdana" panose="020B0604030504040204" pitchFamily="34" charset="0"/>
              </a:rPr>
              <a:t> acid</a:t>
            </a:r>
          </a:p>
        </p:txBody>
      </p:sp>
      <p:sp>
        <p:nvSpPr>
          <p:cNvPr id="12" name="CasellaDiTesto 11">
            <a:extLst>
              <a:ext uri="{FF2B5EF4-FFF2-40B4-BE49-F238E27FC236}">
                <a16:creationId xmlns:a16="http://schemas.microsoft.com/office/drawing/2014/main" id="{6E878B1A-14A9-4F0B-A615-C7AD443BE72C}"/>
              </a:ext>
            </a:extLst>
          </p:cNvPr>
          <p:cNvSpPr txBox="1"/>
          <p:nvPr/>
        </p:nvSpPr>
        <p:spPr>
          <a:xfrm>
            <a:off x="4160649" y="2158329"/>
            <a:ext cx="6094520" cy="1841530"/>
          </a:xfrm>
          <a:prstGeom prst="rect">
            <a:avLst/>
          </a:prstGeom>
          <a:noFill/>
        </p:spPr>
        <p:txBody>
          <a:bodyPr wrap="square">
            <a:spAutoFit/>
          </a:bodyPr>
          <a:lstStyle/>
          <a:p>
            <a:pPr marL="342900" indent="-342900">
              <a:spcBef>
                <a:spcPts val="1000"/>
              </a:spcBef>
              <a:buClr>
                <a:srgbClr val="353535"/>
              </a:buClr>
              <a:buFont typeface="Wingdings 3" charset="2"/>
              <a:buChar char=""/>
            </a:pPr>
            <a:r>
              <a:rPr lang="en-GB" sz="1200" b="1" dirty="0" err="1">
                <a:solidFill>
                  <a:srgbClr val="00B050"/>
                </a:solidFill>
                <a:latin typeface="Verdana" panose="020B0604030504040204" pitchFamily="34" charset="0"/>
                <a:ea typeface="Verdana" panose="020B0604030504040204" pitchFamily="34" charset="0"/>
              </a:rPr>
              <a:t>Tyrosol</a:t>
            </a:r>
            <a:r>
              <a:rPr lang="en-GB" sz="1200" b="1" dirty="0">
                <a:solidFill>
                  <a:srgbClr val="00B050"/>
                </a:solidFill>
                <a:latin typeface="Verdana" panose="020B0604030504040204" pitchFamily="34" charset="0"/>
                <a:ea typeface="Verdana" panose="020B0604030504040204" pitchFamily="34" charset="0"/>
              </a:rPr>
              <a:t> (Tyr)</a:t>
            </a:r>
          </a:p>
          <a:p>
            <a:pPr marL="342900" indent="-342900">
              <a:spcBef>
                <a:spcPts val="1000"/>
              </a:spcBef>
              <a:buClr>
                <a:srgbClr val="353535"/>
              </a:buClr>
              <a:buFont typeface="Wingdings 3" charset="2"/>
              <a:buChar char=""/>
            </a:pPr>
            <a:r>
              <a:rPr lang="en-GB" sz="1200" b="1" dirty="0" err="1">
                <a:solidFill>
                  <a:srgbClr val="00B050"/>
                </a:solidFill>
                <a:latin typeface="Verdana" panose="020B0604030504040204" pitchFamily="34" charset="0"/>
                <a:ea typeface="Verdana" panose="020B0604030504040204" pitchFamily="34" charset="0"/>
              </a:rPr>
              <a:t>Hydroxytyrosol</a:t>
            </a:r>
            <a:r>
              <a:rPr lang="en-GB" sz="1200" b="1" dirty="0">
                <a:solidFill>
                  <a:srgbClr val="00B050"/>
                </a:solidFill>
                <a:latin typeface="Verdana" panose="020B0604030504040204" pitchFamily="34" charset="0"/>
                <a:ea typeface="Verdana" panose="020B0604030504040204" pitchFamily="34" charset="0"/>
              </a:rPr>
              <a:t> (HT)</a:t>
            </a:r>
          </a:p>
          <a:p>
            <a:pPr marL="342900" indent="-342900">
              <a:spcBef>
                <a:spcPts val="1000"/>
              </a:spcBef>
              <a:buClr>
                <a:srgbClr val="353535"/>
              </a:buClr>
              <a:buFont typeface="Wingdings 3" charset="2"/>
              <a:buChar char=""/>
            </a:pPr>
            <a:r>
              <a:rPr lang="en-GB" sz="1200" b="1" dirty="0" err="1">
                <a:solidFill>
                  <a:srgbClr val="39639D">
                    <a:lumMod val="50000"/>
                  </a:srgbClr>
                </a:solidFill>
                <a:latin typeface="Verdana" panose="020B0604030504040204" pitchFamily="34" charset="0"/>
                <a:ea typeface="Verdana" panose="020B0604030504040204" pitchFamily="34" charset="0"/>
              </a:rPr>
              <a:t>Tyrosol</a:t>
            </a:r>
            <a:r>
              <a:rPr lang="en-GB" sz="1200" b="1" dirty="0">
                <a:solidFill>
                  <a:srgbClr val="39639D">
                    <a:lumMod val="50000"/>
                  </a:srgbClr>
                </a:solidFill>
                <a:latin typeface="Verdana" panose="020B0604030504040204" pitchFamily="34" charset="0"/>
                <a:ea typeface="Verdana" panose="020B0604030504040204" pitchFamily="34" charset="0"/>
              </a:rPr>
              <a:t> </a:t>
            </a:r>
            <a:r>
              <a:rPr lang="en-GB" sz="1200" b="1" dirty="0" err="1">
                <a:solidFill>
                  <a:srgbClr val="39639D">
                    <a:lumMod val="50000"/>
                  </a:srgbClr>
                </a:solidFill>
                <a:latin typeface="Verdana" panose="020B0604030504040204" pitchFamily="34" charset="0"/>
                <a:ea typeface="Verdana" panose="020B0604030504040204" pitchFamily="34" charset="0"/>
              </a:rPr>
              <a:t>sulfate</a:t>
            </a:r>
            <a:r>
              <a:rPr lang="en-GB" sz="1200" b="1" dirty="0">
                <a:solidFill>
                  <a:srgbClr val="39639D">
                    <a:lumMod val="50000"/>
                  </a:srgbClr>
                </a:solidFill>
                <a:latin typeface="Verdana" panose="020B0604030504040204" pitchFamily="34" charset="0"/>
                <a:ea typeface="Verdana" panose="020B0604030504040204" pitchFamily="34" charset="0"/>
              </a:rPr>
              <a:t> (Tyr </a:t>
            </a:r>
            <a:r>
              <a:rPr lang="en-GB" sz="1200" b="1" dirty="0" err="1">
                <a:solidFill>
                  <a:srgbClr val="39639D">
                    <a:lumMod val="50000"/>
                  </a:srgbClr>
                </a:solidFill>
                <a:latin typeface="Verdana" panose="020B0604030504040204" pitchFamily="34" charset="0"/>
                <a:ea typeface="Verdana" panose="020B0604030504040204" pitchFamily="34" charset="0"/>
              </a:rPr>
              <a:t>sulf</a:t>
            </a:r>
            <a:r>
              <a:rPr lang="en-GB" sz="1200" b="1" dirty="0">
                <a:solidFill>
                  <a:srgbClr val="39639D">
                    <a:lumMod val="50000"/>
                  </a:srgbClr>
                </a:solidFill>
                <a:latin typeface="Verdana" panose="020B0604030504040204" pitchFamily="34" charset="0"/>
                <a:ea typeface="Verdana" panose="020B0604030504040204" pitchFamily="34" charset="0"/>
              </a:rPr>
              <a:t>)</a:t>
            </a:r>
          </a:p>
          <a:p>
            <a:pPr marL="342900" indent="-342900">
              <a:spcBef>
                <a:spcPts val="1000"/>
              </a:spcBef>
              <a:buClr>
                <a:srgbClr val="353535"/>
              </a:buClr>
              <a:buFont typeface="Wingdings 3" charset="2"/>
              <a:buChar char=""/>
            </a:pPr>
            <a:r>
              <a:rPr lang="en-GB" sz="1200" b="1" dirty="0" err="1">
                <a:solidFill>
                  <a:srgbClr val="39639D">
                    <a:lumMod val="50000"/>
                  </a:srgbClr>
                </a:solidFill>
                <a:latin typeface="Verdana" panose="020B0604030504040204" pitchFamily="34" charset="0"/>
                <a:ea typeface="Verdana" panose="020B0604030504040204" pitchFamily="34" charset="0"/>
              </a:rPr>
              <a:t>Tyrosol</a:t>
            </a:r>
            <a:r>
              <a:rPr lang="en-GB" sz="1200" b="1" dirty="0">
                <a:solidFill>
                  <a:srgbClr val="39639D">
                    <a:lumMod val="50000"/>
                  </a:srgbClr>
                </a:solidFill>
                <a:latin typeface="Verdana" panose="020B0604030504040204" pitchFamily="34" charset="0"/>
                <a:ea typeface="Verdana" panose="020B0604030504040204" pitchFamily="34" charset="0"/>
              </a:rPr>
              <a:t> glucuronide (Tyr </a:t>
            </a:r>
            <a:r>
              <a:rPr lang="en-GB" sz="1200" b="1" dirty="0" err="1">
                <a:solidFill>
                  <a:srgbClr val="39639D">
                    <a:lumMod val="50000"/>
                  </a:srgbClr>
                </a:solidFill>
                <a:latin typeface="Verdana" panose="020B0604030504040204" pitchFamily="34" charset="0"/>
                <a:ea typeface="Verdana" panose="020B0604030504040204" pitchFamily="34" charset="0"/>
              </a:rPr>
              <a:t>glu</a:t>
            </a:r>
            <a:r>
              <a:rPr lang="en-GB" sz="1200" b="1" dirty="0">
                <a:solidFill>
                  <a:srgbClr val="39639D">
                    <a:lumMod val="50000"/>
                  </a:srgbClr>
                </a:solidFill>
                <a:latin typeface="Verdana" panose="020B0604030504040204" pitchFamily="34" charset="0"/>
                <a:ea typeface="Verdana" panose="020B0604030504040204" pitchFamily="34" charset="0"/>
              </a:rPr>
              <a:t>)</a:t>
            </a:r>
          </a:p>
          <a:p>
            <a:pPr marL="342900" indent="-342900">
              <a:spcBef>
                <a:spcPts val="1000"/>
              </a:spcBef>
              <a:buClr>
                <a:srgbClr val="353535"/>
              </a:buClr>
              <a:buFont typeface="Wingdings 3" charset="2"/>
              <a:buChar char=""/>
            </a:pPr>
            <a:r>
              <a:rPr lang="en-GB" sz="1200" b="1" dirty="0" err="1">
                <a:solidFill>
                  <a:srgbClr val="39639D">
                    <a:lumMod val="50000"/>
                  </a:srgbClr>
                </a:solidFill>
                <a:latin typeface="Verdana" panose="020B0604030504040204" pitchFamily="34" charset="0"/>
                <a:ea typeface="Verdana" panose="020B0604030504040204" pitchFamily="34" charset="0"/>
              </a:rPr>
              <a:t>Hydroxytyrosol</a:t>
            </a:r>
            <a:r>
              <a:rPr lang="en-GB" sz="1200" b="1" dirty="0">
                <a:solidFill>
                  <a:srgbClr val="39639D">
                    <a:lumMod val="50000"/>
                  </a:srgbClr>
                </a:solidFill>
                <a:latin typeface="Verdana" panose="020B0604030504040204" pitchFamily="34" charset="0"/>
                <a:ea typeface="Verdana" panose="020B0604030504040204" pitchFamily="34" charset="0"/>
              </a:rPr>
              <a:t> 3-</a:t>
            </a:r>
            <a:r>
              <a:rPr lang="en-GB" sz="1200" b="1" i="1" dirty="0">
                <a:solidFill>
                  <a:srgbClr val="39639D">
                    <a:lumMod val="50000"/>
                  </a:srgbClr>
                </a:solidFill>
                <a:latin typeface="Verdana" panose="020B0604030504040204" pitchFamily="34" charset="0"/>
                <a:ea typeface="Verdana" panose="020B0604030504040204" pitchFamily="34" charset="0"/>
              </a:rPr>
              <a:t>O</a:t>
            </a:r>
            <a:r>
              <a:rPr lang="en-GB" sz="1200" b="1" dirty="0">
                <a:solidFill>
                  <a:srgbClr val="39639D">
                    <a:lumMod val="50000"/>
                  </a:srgbClr>
                </a:solidFill>
                <a:latin typeface="Verdana" panose="020B0604030504040204" pitchFamily="34" charset="0"/>
                <a:ea typeface="Verdana" panose="020B0604030504040204" pitchFamily="34" charset="0"/>
              </a:rPr>
              <a:t>-sulfate (HT </a:t>
            </a:r>
            <a:r>
              <a:rPr lang="en-GB" sz="1200" b="1" dirty="0" err="1">
                <a:solidFill>
                  <a:srgbClr val="39639D">
                    <a:lumMod val="50000"/>
                  </a:srgbClr>
                </a:solidFill>
                <a:latin typeface="Verdana" panose="020B0604030504040204" pitchFamily="34" charset="0"/>
                <a:ea typeface="Verdana" panose="020B0604030504040204" pitchFamily="34" charset="0"/>
              </a:rPr>
              <a:t>sulf</a:t>
            </a:r>
            <a:r>
              <a:rPr lang="en-GB" sz="1200" b="1" dirty="0">
                <a:solidFill>
                  <a:srgbClr val="39639D">
                    <a:lumMod val="50000"/>
                  </a:srgbClr>
                </a:solidFill>
                <a:latin typeface="Verdana" panose="020B0604030504040204" pitchFamily="34" charset="0"/>
                <a:ea typeface="Verdana" panose="020B0604030504040204" pitchFamily="34" charset="0"/>
              </a:rPr>
              <a:t>)</a:t>
            </a:r>
          </a:p>
          <a:p>
            <a:pPr marL="342900" indent="-342900">
              <a:spcBef>
                <a:spcPts val="1000"/>
              </a:spcBef>
              <a:buClr>
                <a:srgbClr val="353535"/>
              </a:buClr>
              <a:buFont typeface="Wingdings 3" charset="2"/>
              <a:buChar char=""/>
            </a:pPr>
            <a:r>
              <a:rPr lang="en-GB" sz="1200" b="1" dirty="0" err="1">
                <a:solidFill>
                  <a:srgbClr val="39639D">
                    <a:lumMod val="50000"/>
                  </a:srgbClr>
                </a:solidFill>
                <a:latin typeface="Verdana" panose="020B0604030504040204" pitchFamily="34" charset="0"/>
                <a:ea typeface="Verdana" panose="020B0604030504040204" pitchFamily="34" charset="0"/>
              </a:rPr>
              <a:t>Hydroxytyrosol</a:t>
            </a:r>
            <a:r>
              <a:rPr lang="en-GB" sz="1200" b="1" dirty="0">
                <a:solidFill>
                  <a:srgbClr val="39639D">
                    <a:lumMod val="50000"/>
                  </a:srgbClr>
                </a:solidFill>
                <a:latin typeface="Verdana" panose="020B0604030504040204" pitchFamily="34" charset="0"/>
                <a:ea typeface="Verdana" panose="020B0604030504040204" pitchFamily="34" charset="0"/>
              </a:rPr>
              <a:t> 3-</a:t>
            </a:r>
            <a:r>
              <a:rPr lang="en-GB" sz="1200" b="1" i="1" dirty="0">
                <a:solidFill>
                  <a:srgbClr val="39639D">
                    <a:lumMod val="50000"/>
                  </a:srgbClr>
                </a:solidFill>
                <a:latin typeface="Verdana" panose="020B0604030504040204" pitchFamily="34" charset="0"/>
                <a:ea typeface="Verdana" panose="020B0604030504040204" pitchFamily="34" charset="0"/>
              </a:rPr>
              <a:t>O</a:t>
            </a:r>
            <a:r>
              <a:rPr lang="en-GB" sz="1200" b="1" dirty="0">
                <a:solidFill>
                  <a:srgbClr val="39639D">
                    <a:lumMod val="50000"/>
                  </a:srgbClr>
                </a:solidFill>
                <a:latin typeface="Verdana" panose="020B0604030504040204" pitchFamily="34" charset="0"/>
                <a:ea typeface="Verdana" panose="020B0604030504040204" pitchFamily="34" charset="0"/>
              </a:rPr>
              <a:t>-glucuronide (HT </a:t>
            </a:r>
            <a:r>
              <a:rPr lang="en-GB" sz="1200" b="1" dirty="0" err="1">
                <a:solidFill>
                  <a:srgbClr val="39639D">
                    <a:lumMod val="50000"/>
                  </a:srgbClr>
                </a:solidFill>
                <a:latin typeface="Verdana" panose="020B0604030504040204" pitchFamily="34" charset="0"/>
                <a:ea typeface="Verdana" panose="020B0604030504040204" pitchFamily="34" charset="0"/>
              </a:rPr>
              <a:t>glu</a:t>
            </a:r>
            <a:r>
              <a:rPr lang="en-GB" sz="1200" b="1" dirty="0">
                <a:solidFill>
                  <a:srgbClr val="39639D">
                    <a:lumMod val="50000"/>
                  </a:srgbClr>
                </a:solidFill>
                <a:latin typeface="Verdana" panose="020B0604030504040204" pitchFamily="34" charset="0"/>
                <a:ea typeface="Verdana" panose="020B0604030504040204" pitchFamily="34" charset="0"/>
              </a:rPr>
              <a:t>)</a:t>
            </a:r>
          </a:p>
        </p:txBody>
      </p:sp>
      <p:pic>
        <p:nvPicPr>
          <p:cNvPr id="14" name="Immagine 13">
            <a:extLst>
              <a:ext uri="{FF2B5EF4-FFF2-40B4-BE49-F238E27FC236}">
                <a16:creationId xmlns:a16="http://schemas.microsoft.com/office/drawing/2014/main" id="{57A20F67-17AB-49DC-A15D-4877F182A98C}"/>
              </a:ext>
            </a:extLst>
          </p:cNvPr>
          <p:cNvPicPr>
            <a:picLocks noChangeAspect="1"/>
          </p:cNvPicPr>
          <p:nvPr/>
        </p:nvPicPr>
        <p:blipFill>
          <a:blip r:embed="rId3" cstate="print"/>
          <a:stretch>
            <a:fillRect/>
          </a:stretch>
        </p:blipFill>
        <p:spPr>
          <a:xfrm>
            <a:off x="5235832" y="3917140"/>
            <a:ext cx="2181225" cy="1647825"/>
          </a:xfrm>
          <a:prstGeom prst="rect">
            <a:avLst/>
          </a:prstGeom>
        </p:spPr>
      </p:pic>
      <p:sp>
        <p:nvSpPr>
          <p:cNvPr id="15" name="CasellaDiTesto 25">
            <a:extLst>
              <a:ext uri="{FF2B5EF4-FFF2-40B4-BE49-F238E27FC236}">
                <a16:creationId xmlns:a16="http://schemas.microsoft.com/office/drawing/2014/main" id="{A29EE3F6-3F74-4C39-AD0B-C2E1B22F5625}"/>
              </a:ext>
            </a:extLst>
          </p:cNvPr>
          <p:cNvSpPr txBox="1"/>
          <p:nvPr/>
        </p:nvSpPr>
        <p:spPr>
          <a:xfrm>
            <a:off x="5301589" y="5147539"/>
            <a:ext cx="2181225" cy="615553"/>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solidFill>
                  <a:prstClr val="black"/>
                </a:solidFill>
                <a:latin typeface="Verdana" panose="020B0604030504040204" pitchFamily="34" charset="0"/>
                <a:ea typeface="Verdana" panose="020B0604030504040204" pitchFamily="34" charset="0"/>
              </a:rPr>
              <a:t>       </a:t>
            </a:r>
            <a:r>
              <a:rPr lang="it-IT" sz="1600" b="1" dirty="0" err="1">
                <a:solidFill>
                  <a:srgbClr val="00B050"/>
                </a:solidFill>
                <a:latin typeface="Verdana" panose="020B0604030504040204" pitchFamily="34" charset="0"/>
                <a:ea typeface="Verdana" panose="020B0604030504040204" pitchFamily="34" charset="0"/>
              </a:rPr>
              <a:t>Hydroxytyrosol</a:t>
            </a:r>
            <a:endParaRPr lang="it-IT" sz="1600" b="1" dirty="0">
              <a:solidFill>
                <a:srgbClr val="00B050"/>
              </a:solidFill>
              <a:latin typeface="Verdana" panose="020B0604030504040204" pitchFamily="34" charset="0"/>
              <a:ea typeface="Verdana" panose="020B0604030504040204" pitchFamily="34" charset="0"/>
            </a:endParaRPr>
          </a:p>
        </p:txBody>
      </p:sp>
      <p:sp>
        <p:nvSpPr>
          <p:cNvPr id="17" name="CasellaDiTesto 16">
            <a:extLst>
              <a:ext uri="{FF2B5EF4-FFF2-40B4-BE49-F238E27FC236}">
                <a16:creationId xmlns:a16="http://schemas.microsoft.com/office/drawing/2014/main" id="{E8BFED50-926F-48BE-AB74-9DBE50FC520E}"/>
              </a:ext>
            </a:extLst>
          </p:cNvPr>
          <p:cNvSpPr txBox="1"/>
          <p:nvPr/>
        </p:nvSpPr>
        <p:spPr>
          <a:xfrm>
            <a:off x="2951382" y="697697"/>
            <a:ext cx="3838765" cy="646331"/>
          </a:xfrm>
          <a:prstGeom prst="rect">
            <a:avLst/>
          </a:prstGeom>
          <a:blipFill>
            <a:blip r:embed="rId4"/>
            <a:tile tx="0" ty="0" sx="100000" sy="100000" flip="none" algn="tl"/>
          </a:blip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j-cs"/>
              </a:rPr>
              <a:t>Phenolic compounds tested in this study</a:t>
            </a:r>
            <a:endParaRPr kumimoji="0" lang="it-IT" sz="1800" b="1"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j-cs"/>
            </a:endParaRPr>
          </a:p>
        </p:txBody>
      </p:sp>
      <p:sp>
        <p:nvSpPr>
          <p:cNvPr id="18" name="CasellaDiTesto 17">
            <a:extLst>
              <a:ext uri="{FF2B5EF4-FFF2-40B4-BE49-F238E27FC236}">
                <a16:creationId xmlns:a16="http://schemas.microsoft.com/office/drawing/2014/main" id="{F1474123-7DB6-46E3-AB65-A131841CDDA7}"/>
              </a:ext>
            </a:extLst>
          </p:cNvPr>
          <p:cNvSpPr txBox="1"/>
          <p:nvPr/>
        </p:nvSpPr>
        <p:spPr>
          <a:xfrm>
            <a:off x="297682" y="1237643"/>
            <a:ext cx="6094520" cy="1841530"/>
          </a:xfrm>
          <a:prstGeom prst="rect">
            <a:avLst/>
          </a:prstGeom>
          <a:noFill/>
        </p:spPr>
        <p:txBody>
          <a:bodyPr wrap="square">
            <a:spAutoFit/>
          </a:bodyPr>
          <a:lstStyle/>
          <a:p>
            <a:pPr marL="342900" indent="-342900">
              <a:spcBef>
                <a:spcPts val="1000"/>
              </a:spcBef>
              <a:buClr>
                <a:srgbClr val="353535"/>
              </a:buClr>
              <a:buFont typeface="Wingdings 3" charset="2"/>
              <a:buChar char=""/>
            </a:pPr>
            <a:r>
              <a:rPr lang="en-GB" sz="1200" b="1" dirty="0">
                <a:solidFill>
                  <a:srgbClr val="FF0000"/>
                </a:solidFill>
                <a:latin typeface="Verdana" panose="020B0604030504040204" pitchFamily="34" charset="0"/>
                <a:ea typeface="Verdana" panose="020B0604030504040204" pitchFamily="34" charset="0"/>
              </a:rPr>
              <a:t>Pterostilbene (PT)</a:t>
            </a:r>
          </a:p>
          <a:p>
            <a:pPr marL="342900" indent="-342900">
              <a:spcBef>
                <a:spcPts val="1000"/>
              </a:spcBef>
              <a:buClr>
                <a:srgbClr val="353535"/>
              </a:buClr>
              <a:buFont typeface="Wingdings 3" charset="2"/>
              <a:buChar char=""/>
            </a:pPr>
            <a:r>
              <a:rPr lang="en-GB" sz="1200" b="1" dirty="0" err="1">
                <a:solidFill>
                  <a:srgbClr val="FF0000"/>
                </a:solidFill>
                <a:latin typeface="Verdana" panose="020B0604030504040204" pitchFamily="34" charset="0"/>
                <a:ea typeface="Verdana" panose="020B0604030504040204" pitchFamily="34" charset="0"/>
              </a:rPr>
              <a:t>Pinostilbene</a:t>
            </a:r>
            <a:r>
              <a:rPr lang="en-GB" sz="1200" b="1" dirty="0">
                <a:solidFill>
                  <a:srgbClr val="FF0000"/>
                </a:solidFill>
                <a:latin typeface="Verdana" panose="020B0604030504040204" pitchFamily="34" charset="0"/>
                <a:ea typeface="Verdana" panose="020B0604030504040204" pitchFamily="34" charset="0"/>
              </a:rPr>
              <a:t> (PI)</a:t>
            </a:r>
          </a:p>
          <a:p>
            <a:pPr marL="342900" indent="-342900">
              <a:spcBef>
                <a:spcPts val="1000"/>
              </a:spcBef>
              <a:buClr>
                <a:srgbClr val="353535"/>
              </a:buClr>
              <a:buFont typeface="Wingdings 3" charset="2"/>
              <a:buChar char=""/>
            </a:pPr>
            <a:r>
              <a:rPr lang="en-GB" sz="1200" b="1" dirty="0">
                <a:latin typeface="Verdana" panose="020B0604030504040204" pitchFamily="34" charset="0"/>
                <a:ea typeface="Verdana" panose="020B0604030504040204" pitchFamily="34" charset="0"/>
              </a:rPr>
              <a:t>Pterostilbene </a:t>
            </a:r>
            <a:r>
              <a:rPr lang="en-GB" sz="1200" b="1" dirty="0" err="1">
                <a:latin typeface="Verdana" panose="020B0604030504040204" pitchFamily="34" charset="0"/>
                <a:ea typeface="Verdana" panose="020B0604030504040204" pitchFamily="34" charset="0"/>
              </a:rPr>
              <a:t>sulfate</a:t>
            </a:r>
            <a:r>
              <a:rPr lang="en-GB" sz="1200" b="1" dirty="0">
                <a:latin typeface="Verdana" panose="020B0604030504040204" pitchFamily="34" charset="0"/>
                <a:ea typeface="Verdana" panose="020B0604030504040204" pitchFamily="34" charset="0"/>
              </a:rPr>
              <a:t> (PT </a:t>
            </a:r>
            <a:r>
              <a:rPr lang="en-GB" sz="1200" b="1" dirty="0" err="1">
                <a:latin typeface="Verdana" panose="020B0604030504040204" pitchFamily="34" charset="0"/>
                <a:ea typeface="Verdana" panose="020B0604030504040204" pitchFamily="34" charset="0"/>
              </a:rPr>
              <a:t>sulf</a:t>
            </a:r>
            <a:r>
              <a:rPr lang="en-GB" sz="1200" b="1" dirty="0">
                <a:latin typeface="Verdana" panose="020B0604030504040204" pitchFamily="34" charset="0"/>
                <a:ea typeface="Verdana" panose="020B0604030504040204" pitchFamily="34" charset="0"/>
              </a:rPr>
              <a:t>)</a:t>
            </a:r>
          </a:p>
          <a:p>
            <a:pPr marL="342900" indent="-342900">
              <a:spcBef>
                <a:spcPts val="1000"/>
              </a:spcBef>
              <a:buClr>
                <a:srgbClr val="353535"/>
              </a:buClr>
              <a:buFont typeface="Wingdings 3" charset="2"/>
              <a:buChar char=""/>
            </a:pPr>
            <a:r>
              <a:rPr lang="en-GB" sz="1200" b="1" dirty="0">
                <a:latin typeface="Verdana" panose="020B0604030504040204" pitchFamily="34" charset="0"/>
                <a:ea typeface="Verdana" panose="020B0604030504040204" pitchFamily="34" charset="0"/>
              </a:rPr>
              <a:t>Pterostilbene glucuronide (PT </a:t>
            </a:r>
            <a:r>
              <a:rPr lang="en-GB" sz="1200" b="1" dirty="0" err="1">
                <a:latin typeface="Verdana" panose="020B0604030504040204" pitchFamily="34" charset="0"/>
                <a:ea typeface="Verdana" panose="020B0604030504040204" pitchFamily="34" charset="0"/>
              </a:rPr>
              <a:t>glu</a:t>
            </a:r>
            <a:r>
              <a:rPr lang="en-GB" sz="1200" b="1" dirty="0">
                <a:latin typeface="Verdana" panose="020B0604030504040204" pitchFamily="34" charset="0"/>
                <a:ea typeface="Verdana" panose="020B0604030504040204" pitchFamily="34" charset="0"/>
              </a:rPr>
              <a:t>)</a:t>
            </a:r>
          </a:p>
          <a:p>
            <a:pPr marL="342900" indent="-342900">
              <a:spcBef>
                <a:spcPts val="1000"/>
              </a:spcBef>
              <a:buClr>
                <a:srgbClr val="353535"/>
              </a:buClr>
              <a:buFont typeface="Wingdings 3" charset="2"/>
              <a:buChar char=""/>
            </a:pPr>
            <a:r>
              <a:rPr lang="en-GB" sz="1200" b="1" dirty="0" err="1">
                <a:latin typeface="Verdana" panose="020B0604030504040204" pitchFamily="34" charset="0"/>
                <a:ea typeface="Verdana" panose="020B0604030504040204" pitchFamily="34" charset="0"/>
              </a:rPr>
              <a:t>Pinostilbene</a:t>
            </a:r>
            <a:r>
              <a:rPr lang="en-GB" sz="1200" b="1" dirty="0">
                <a:latin typeface="Verdana" panose="020B0604030504040204" pitchFamily="34" charset="0"/>
                <a:ea typeface="Verdana" panose="020B0604030504040204" pitchFamily="34" charset="0"/>
              </a:rPr>
              <a:t> </a:t>
            </a:r>
            <a:r>
              <a:rPr lang="en-GB" sz="1200" b="1" dirty="0" err="1">
                <a:latin typeface="Verdana" panose="020B0604030504040204" pitchFamily="34" charset="0"/>
                <a:ea typeface="Verdana" panose="020B0604030504040204" pitchFamily="34" charset="0"/>
              </a:rPr>
              <a:t>sulfate</a:t>
            </a:r>
            <a:r>
              <a:rPr lang="en-GB" sz="1200" b="1" dirty="0">
                <a:latin typeface="Verdana" panose="020B0604030504040204" pitchFamily="34" charset="0"/>
                <a:ea typeface="Verdana" panose="020B0604030504040204" pitchFamily="34" charset="0"/>
              </a:rPr>
              <a:t> (PI </a:t>
            </a:r>
            <a:r>
              <a:rPr lang="en-GB" sz="1200" b="1" dirty="0" err="1">
                <a:latin typeface="Verdana" panose="020B0604030504040204" pitchFamily="34" charset="0"/>
                <a:ea typeface="Verdana" panose="020B0604030504040204" pitchFamily="34" charset="0"/>
              </a:rPr>
              <a:t>sulf</a:t>
            </a:r>
            <a:r>
              <a:rPr lang="en-GB" sz="1200" b="1" dirty="0">
                <a:latin typeface="Verdana" panose="020B0604030504040204" pitchFamily="34" charset="0"/>
                <a:ea typeface="Verdana" panose="020B0604030504040204" pitchFamily="34" charset="0"/>
              </a:rPr>
              <a:t>)</a:t>
            </a:r>
          </a:p>
          <a:p>
            <a:pPr marL="342900" indent="-342900">
              <a:spcBef>
                <a:spcPts val="1000"/>
              </a:spcBef>
              <a:buClr>
                <a:srgbClr val="353535"/>
              </a:buClr>
              <a:buFont typeface="Wingdings 3" charset="2"/>
              <a:buChar char=""/>
            </a:pPr>
            <a:r>
              <a:rPr lang="en-GB" sz="1200" b="1" dirty="0" err="1">
                <a:latin typeface="Verdana" panose="020B0604030504040204" pitchFamily="34" charset="0"/>
                <a:ea typeface="Verdana" panose="020B0604030504040204" pitchFamily="34" charset="0"/>
              </a:rPr>
              <a:t>Pinostilbene</a:t>
            </a:r>
            <a:r>
              <a:rPr lang="en-GB" sz="1200" b="1" dirty="0">
                <a:latin typeface="Verdana" panose="020B0604030504040204" pitchFamily="34" charset="0"/>
                <a:ea typeface="Verdana" panose="020B0604030504040204" pitchFamily="34" charset="0"/>
              </a:rPr>
              <a:t> glucuronide (PI </a:t>
            </a:r>
            <a:r>
              <a:rPr lang="en-GB" sz="1200" b="1" dirty="0" err="1">
                <a:latin typeface="Verdana" panose="020B0604030504040204" pitchFamily="34" charset="0"/>
                <a:ea typeface="Verdana" panose="020B0604030504040204" pitchFamily="34" charset="0"/>
              </a:rPr>
              <a:t>glu</a:t>
            </a:r>
            <a:r>
              <a:rPr lang="en-GB" sz="1200" b="1" dirty="0">
                <a:latin typeface="Verdana" panose="020B0604030504040204" pitchFamily="34" charset="0"/>
                <a:ea typeface="Verdana" panose="020B0604030504040204" pitchFamily="34" charset="0"/>
              </a:rPr>
              <a:t>)</a:t>
            </a:r>
          </a:p>
        </p:txBody>
      </p:sp>
      <p:pic>
        <p:nvPicPr>
          <p:cNvPr id="19" name="Immagine 18">
            <a:extLst>
              <a:ext uri="{FF2B5EF4-FFF2-40B4-BE49-F238E27FC236}">
                <a16:creationId xmlns:a16="http://schemas.microsoft.com/office/drawing/2014/main" id="{D94CB3C7-0E5B-4BC6-A613-1F27DEC6B22E}"/>
              </a:ext>
            </a:extLst>
          </p:cNvPr>
          <p:cNvPicPr>
            <a:picLocks noChangeAspect="1"/>
          </p:cNvPicPr>
          <p:nvPr/>
        </p:nvPicPr>
        <p:blipFill>
          <a:blip r:embed="rId5"/>
          <a:stretch>
            <a:fillRect/>
          </a:stretch>
        </p:blipFill>
        <p:spPr>
          <a:xfrm>
            <a:off x="409165" y="3280153"/>
            <a:ext cx="3323844" cy="1714500"/>
          </a:xfrm>
          <a:prstGeom prst="rect">
            <a:avLst/>
          </a:prstGeom>
        </p:spPr>
      </p:pic>
      <p:sp>
        <p:nvSpPr>
          <p:cNvPr id="20" name="CasellaDiTesto 25">
            <a:extLst>
              <a:ext uri="{FF2B5EF4-FFF2-40B4-BE49-F238E27FC236}">
                <a16:creationId xmlns:a16="http://schemas.microsoft.com/office/drawing/2014/main" id="{BF13A77E-E5DE-41C1-B77A-218044B76E47}"/>
              </a:ext>
            </a:extLst>
          </p:cNvPr>
          <p:cNvSpPr txBox="1"/>
          <p:nvPr/>
        </p:nvSpPr>
        <p:spPr>
          <a:xfrm>
            <a:off x="868669" y="5195633"/>
            <a:ext cx="2181225"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solidFill>
                  <a:prstClr val="black"/>
                </a:solidFill>
                <a:latin typeface="Verdana" panose="020B0604030504040204" pitchFamily="34" charset="0"/>
                <a:ea typeface="Verdana" panose="020B0604030504040204" pitchFamily="34" charset="0"/>
              </a:rPr>
              <a:t> </a:t>
            </a:r>
            <a:r>
              <a:rPr lang="en-GB" sz="1800" b="1" dirty="0">
                <a:solidFill>
                  <a:srgbClr val="FF0000"/>
                </a:solidFill>
                <a:latin typeface="Verdana" panose="020B0604030504040204" pitchFamily="34" charset="0"/>
                <a:ea typeface="Verdana" panose="020B0604030504040204" pitchFamily="34" charset="0"/>
              </a:rPr>
              <a:t>Pterostilbene</a:t>
            </a:r>
            <a:endParaRPr lang="it-IT" sz="1600" b="1" dirty="0">
              <a:solidFill>
                <a:srgbClr val="00B050"/>
              </a:solidFill>
              <a:latin typeface="Verdana" panose="020B0604030504040204" pitchFamily="34" charset="0"/>
              <a:ea typeface="Verdana" panose="020B0604030504040204" pitchFamily="34" charset="0"/>
            </a:endParaRPr>
          </a:p>
        </p:txBody>
      </p:sp>
      <p:pic>
        <p:nvPicPr>
          <p:cNvPr id="21" name="Immagine 20">
            <a:extLst>
              <a:ext uri="{FF2B5EF4-FFF2-40B4-BE49-F238E27FC236}">
                <a16:creationId xmlns:a16="http://schemas.microsoft.com/office/drawing/2014/main" id="{1EEC77A5-9CF6-401E-B1CA-C579DE003A20}"/>
              </a:ext>
            </a:extLst>
          </p:cNvPr>
          <p:cNvPicPr>
            <a:picLocks noChangeAspect="1"/>
          </p:cNvPicPr>
          <p:nvPr/>
        </p:nvPicPr>
        <p:blipFill>
          <a:blip r:embed="rId6"/>
          <a:stretch>
            <a:fillRect/>
          </a:stretch>
        </p:blipFill>
        <p:spPr>
          <a:xfrm>
            <a:off x="9704616" y="0"/>
            <a:ext cx="2487384" cy="1012024"/>
          </a:xfrm>
          <a:prstGeom prst="rect">
            <a:avLst/>
          </a:prstGeom>
        </p:spPr>
      </p:pic>
      <p:sp>
        <p:nvSpPr>
          <p:cNvPr id="22" name="CasellaDiTesto 21">
            <a:extLst>
              <a:ext uri="{FF2B5EF4-FFF2-40B4-BE49-F238E27FC236}">
                <a16:creationId xmlns:a16="http://schemas.microsoft.com/office/drawing/2014/main" id="{4E6C7B50-5F90-419C-A031-54C2BEDD9414}"/>
              </a:ext>
            </a:extLst>
          </p:cNvPr>
          <p:cNvSpPr txBox="1"/>
          <p:nvPr/>
        </p:nvSpPr>
        <p:spPr>
          <a:xfrm>
            <a:off x="297682" y="667331"/>
            <a:ext cx="436338" cy="369332"/>
          </a:xfrm>
          <a:prstGeom prst="rect">
            <a:avLst/>
          </a:prstGeom>
          <a:noFill/>
        </p:spPr>
        <p:txBody>
          <a:bodyPr wrap="none" rtlCol="0">
            <a:spAutoFit/>
          </a:bodyPr>
          <a:lstStyle/>
          <a:p>
            <a:r>
              <a:rPr lang="it-IT" dirty="0">
                <a:solidFill>
                  <a:srgbClr val="FF0000"/>
                </a:solidFill>
                <a:latin typeface="Verdana" panose="020B0604030504040204" pitchFamily="34" charset="0"/>
                <a:ea typeface="Verdana" panose="020B0604030504040204" pitchFamily="34" charset="0"/>
              </a:rPr>
              <a:t>1)</a:t>
            </a:r>
          </a:p>
        </p:txBody>
      </p:sp>
      <p:sp>
        <p:nvSpPr>
          <p:cNvPr id="23" name="CasellaDiTesto 22">
            <a:extLst>
              <a:ext uri="{FF2B5EF4-FFF2-40B4-BE49-F238E27FC236}">
                <a16:creationId xmlns:a16="http://schemas.microsoft.com/office/drawing/2014/main" id="{B53C1ECE-140C-4DEC-A8F2-7BFC96AEBD2C}"/>
              </a:ext>
            </a:extLst>
          </p:cNvPr>
          <p:cNvSpPr txBox="1"/>
          <p:nvPr/>
        </p:nvSpPr>
        <p:spPr>
          <a:xfrm>
            <a:off x="4160649" y="1779979"/>
            <a:ext cx="436338" cy="369332"/>
          </a:xfrm>
          <a:prstGeom prst="rect">
            <a:avLst/>
          </a:prstGeom>
          <a:noFill/>
        </p:spPr>
        <p:txBody>
          <a:bodyPr wrap="none" rtlCol="0">
            <a:spAutoFit/>
          </a:bodyPr>
          <a:lstStyle/>
          <a:p>
            <a:r>
              <a:rPr lang="it-IT" dirty="0">
                <a:solidFill>
                  <a:srgbClr val="00B050"/>
                </a:solidFill>
                <a:latin typeface="Verdana" panose="020B0604030504040204" pitchFamily="34" charset="0"/>
                <a:ea typeface="Verdana" panose="020B0604030504040204" pitchFamily="34" charset="0"/>
              </a:rPr>
              <a:t>2)</a:t>
            </a:r>
          </a:p>
        </p:txBody>
      </p:sp>
      <p:sp>
        <p:nvSpPr>
          <p:cNvPr id="24" name="CasellaDiTesto 23">
            <a:extLst>
              <a:ext uri="{FF2B5EF4-FFF2-40B4-BE49-F238E27FC236}">
                <a16:creationId xmlns:a16="http://schemas.microsoft.com/office/drawing/2014/main" id="{1C02140E-F61D-4E04-94BE-08AB7BE214AD}"/>
              </a:ext>
            </a:extLst>
          </p:cNvPr>
          <p:cNvSpPr txBox="1"/>
          <p:nvPr/>
        </p:nvSpPr>
        <p:spPr>
          <a:xfrm>
            <a:off x="7230948" y="443829"/>
            <a:ext cx="436338" cy="369332"/>
          </a:xfrm>
          <a:prstGeom prst="rect">
            <a:avLst/>
          </a:prstGeom>
          <a:noFill/>
        </p:spPr>
        <p:txBody>
          <a:bodyPr wrap="none" rtlCol="0">
            <a:spAutoFit/>
          </a:bodyPr>
          <a:lstStyle/>
          <a:p>
            <a:r>
              <a:rPr lang="it-IT" dirty="0">
                <a:solidFill>
                  <a:schemeClr val="accent2"/>
                </a:solidFill>
                <a:latin typeface="Verdana" panose="020B0604030504040204" pitchFamily="34" charset="0"/>
                <a:ea typeface="Verdana" panose="020B0604030504040204" pitchFamily="34" charset="0"/>
              </a:rPr>
              <a:t>3)</a:t>
            </a:r>
          </a:p>
        </p:txBody>
      </p:sp>
      <p:pic>
        <p:nvPicPr>
          <p:cNvPr id="2" name="Immagine 1">
            <a:extLst>
              <a:ext uri="{FF2B5EF4-FFF2-40B4-BE49-F238E27FC236}">
                <a16:creationId xmlns:a16="http://schemas.microsoft.com/office/drawing/2014/main" id="{D6401E26-A413-4351-96B1-99AB0E0D9AE0}"/>
              </a:ext>
            </a:extLst>
          </p:cNvPr>
          <p:cNvPicPr>
            <a:picLocks noChangeAspect="1"/>
          </p:cNvPicPr>
          <p:nvPr/>
        </p:nvPicPr>
        <p:blipFill>
          <a:blip r:embed="rId7"/>
          <a:stretch>
            <a:fillRect/>
          </a:stretch>
        </p:blipFill>
        <p:spPr>
          <a:xfrm>
            <a:off x="2255089" y="4106713"/>
            <a:ext cx="1446951" cy="1060361"/>
          </a:xfrm>
          <a:prstGeom prst="ellipse">
            <a:avLst/>
          </a:prstGeom>
          <a:ln>
            <a:noFill/>
          </a:ln>
          <a:effectLst>
            <a:softEdge rad="112500"/>
          </a:effectLst>
        </p:spPr>
      </p:pic>
      <p:pic>
        <p:nvPicPr>
          <p:cNvPr id="3" name="Immagine 2">
            <a:extLst>
              <a:ext uri="{FF2B5EF4-FFF2-40B4-BE49-F238E27FC236}">
                <a16:creationId xmlns:a16="http://schemas.microsoft.com/office/drawing/2014/main" id="{E9BE3485-A226-4059-940F-54AE8F8FE86C}"/>
              </a:ext>
            </a:extLst>
          </p:cNvPr>
          <p:cNvPicPr>
            <a:picLocks noChangeAspect="1"/>
          </p:cNvPicPr>
          <p:nvPr/>
        </p:nvPicPr>
        <p:blipFill>
          <a:blip r:embed="rId8"/>
          <a:stretch>
            <a:fillRect/>
          </a:stretch>
        </p:blipFill>
        <p:spPr>
          <a:xfrm>
            <a:off x="6890395" y="4452228"/>
            <a:ext cx="1553781" cy="1036663"/>
          </a:xfrm>
          <a:prstGeom prst="ellipse">
            <a:avLst/>
          </a:prstGeom>
          <a:ln>
            <a:noFill/>
          </a:ln>
          <a:effectLst>
            <a:softEdge rad="112500"/>
          </a:effectLst>
        </p:spPr>
      </p:pic>
      <p:pic>
        <p:nvPicPr>
          <p:cNvPr id="7" name="Immagine 6">
            <a:extLst>
              <a:ext uri="{FF2B5EF4-FFF2-40B4-BE49-F238E27FC236}">
                <a16:creationId xmlns:a16="http://schemas.microsoft.com/office/drawing/2014/main" id="{09430F38-4A87-4BF4-BCDD-88AFE85BDA77}"/>
              </a:ext>
            </a:extLst>
          </p:cNvPr>
          <p:cNvPicPr>
            <a:picLocks noChangeAspect="1"/>
          </p:cNvPicPr>
          <p:nvPr/>
        </p:nvPicPr>
        <p:blipFill>
          <a:blip r:embed="rId9"/>
          <a:stretch>
            <a:fillRect/>
          </a:stretch>
        </p:blipFill>
        <p:spPr>
          <a:xfrm>
            <a:off x="10411698" y="3501208"/>
            <a:ext cx="1837307" cy="1135685"/>
          </a:xfrm>
          <a:prstGeom prst="ellipse">
            <a:avLst/>
          </a:prstGeom>
          <a:ln>
            <a:noFill/>
          </a:ln>
          <a:effectLst>
            <a:softEdge rad="112500"/>
          </a:effectLst>
        </p:spPr>
      </p:pic>
    </p:spTree>
    <p:extLst>
      <p:ext uri="{BB962C8B-B14F-4D97-AF65-F5344CB8AC3E}">
        <p14:creationId xmlns:p14="http://schemas.microsoft.com/office/powerpoint/2010/main" val="3873195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BC9AB13-6597-4419-9F38-45DF72CC029C}"/>
              </a:ext>
            </a:extLst>
          </p:cNvPr>
          <p:cNvSpPr txBox="1"/>
          <p:nvPr/>
        </p:nvSpPr>
        <p:spPr>
          <a:xfrm>
            <a:off x="258172" y="113927"/>
            <a:ext cx="1871026" cy="584775"/>
          </a:xfrm>
          <a:prstGeom prst="rect">
            <a:avLst/>
          </a:prstGeom>
          <a:noFill/>
        </p:spPr>
        <p:txBody>
          <a:bodyPr wrap="none" rtlCol="0">
            <a:spAutoFit/>
          </a:bodyPr>
          <a:lstStyle/>
          <a:p>
            <a:pPr algn="ctr"/>
            <a:r>
              <a:rPr lang="en-US" sz="3200" spc="-50" dirty="0">
                <a:latin typeface="Verdana" panose="020B0604030504040204" pitchFamily="34" charset="0"/>
                <a:ea typeface="Verdana" panose="020B0604030504040204" pitchFamily="34" charset="0"/>
                <a:cs typeface="Arial Unicode MS" panose="020B0604020202020204" pitchFamily="34" charset="-128"/>
              </a:rPr>
              <a:t>Methods</a:t>
            </a:r>
          </a:p>
        </p:txBody>
      </p:sp>
      <p:sp>
        <p:nvSpPr>
          <p:cNvPr id="4" name="CasellaDiTesto 3">
            <a:extLst>
              <a:ext uri="{FF2B5EF4-FFF2-40B4-BE49-F238E27FC236}">
                <a16:creationId xmlns:a16="http://schemas.microsoft.com/office/drawing/2014/main" id="{81829B60-0C79-44EF-87C4-5547C6BBC7BC}"/>
              </a:ext>
            </a:extLst>
          </p:cNvPr>
          <p:cNvSpPr txBox="1"/>
          <p:nvPr/>
        </p:nvSpPr>
        <p:spPr>
          <a:xfrm>
            <a:off x="7679183" y="2206596"/>
            <a:ext cx="4343421" cy="1200329"/>
          </a:xfrm>
          <a:prstGeom prst="rect">
            <a:avLst/>
          </a:prstGeom>
          <a:noFill/>
        </p:spPr>
        <p:txBody>
          <a:bodyPr wrap="square" rtlCol="0">
            <a:spAutoFit/>
          </a:bodyPr>
          <a:lstStyle/>
          <a:p>
            <a:pPr algn="ctr"/>
            <a:r>
              <a:rPr lang="en-US" dirty="0">
                <a:latin typeface="Arial Unicode MS" panose="020B0604020202020204" pitchFamily="34" charset="-128"/>
                <a:ea typeface="Arial Unicode MS" panose="020B0604020202020204" pitchFamily="34" charset="-128"/>
                <a:cs typeface="Arial Unicode MS" panose="020B0604020202020204" pitchFamily="34" charset="-128"/>
              </a:rPr>
              <a:t>Treatment on intestinal Caco-2 cells differentiated with LPS </a:t>
            </a:r>
          </a:p>
          <a:p>
            <a:pPr algn="ctr"/>
            <a:r>
              <a:rPr lang="en-US" dirty="0">
                <a:latin typeface="Arial Unicode MS" panose="020B0604020202020204" pitchFamily="34" charset="-128"/>
                <a:ea typeface="Arial Unicode MS" panose="020B0604020202020204" pitchFamily="34" charset="-128"/>
                <a:cs typeface="Arial Unicode MS" panose="020B0604020202020204" pitchFamily="34" charset="-128"/>
              </a:rPr>
              <a:t>(1 µg/mL)</a:t>
            </a:r>
          </a:p>
          <a:p>
            <a:pPr algn="ct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and with the compounds (1 µM)</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0806" y="3354518"/>
            <a:ext cx="2312819" cy="2140866"/>
          </a:xfrm>
          <a:prstGeom prst="rect">
            <a:avLst/>
          </a:prstGeom>
          <a:effectLst>
            <a:softEdge rad="12700"/>
          </a:effectLst>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9943" y="5622022"/>
            <a:ext cx="1543442" cy="796136"/>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7619" y="5555351"/>
            <a:ext cx="1647778" cy="1231099"/>
          </a:xfrm>
          <a:prstGeom prst="rect">
            <a:avLst/>
          </a:prstGeom>
        </p:spPr>
      </p:pic>
      <p:pic>
        <p:nvPicPr>
          <p:cNvPr id="10" name="Immagine 9"/>
          <p:cNvPicPr>
            <a:picLocks noChangeAspect="1"/>
          </p:cNvPicPr>
          <p:nvPr/>
        </p:nvPicPr>
        <p:blipFill>
          <a:blip r:embed="rId5"/>
          <a:stretch>
            <a:fillRect/>
          </a:stretch>
        </p:blipFill>
        <p:spPr>
          <a:xfrm>
            <a:off x="250930" y="5773652"/>
            <a:ext cx="3873432" cy="1012798"/>
          </a:xfrm>
          <a:prstGeom prst="rect">
            <a:avLst/>
          </a:prstGeom>
        </p:spPr>
      </p:pic>
      <p:cxnSp>
        <p:nvCxnSpPr>
          <p:cNvPr id="12" name="Connettore 2 11"/>
          <p:cNvCxnSpPr>
            <a:cxnSpLocks/>
          </p:cNvCxnSpPr>
          <p:nvPr/>
        </p:nvCxnSpPr>
        <p:spPr>
          <a:xfrm flipV="1">
            <a:off x="3298106" y="4922127"/>
            <a:ext cx="1039485" cy="6998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p:cNvCxnSpPr>
            <a:cxnSpLocks/>
          </p:cNvCxnSpPr>
          <p:nvPr/>
        </p:nvCxnSpPr>
        <p:spPr>
          <a:xfrm flipH="1" flipV="1">
            <a:off x="7185592" y="4885766"/>
            <a:ext cx="1252621" cy="73625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Rettangolo arrotondato 20"/>
          <p:cNvSpPr/>
          <p:nvPr/>
        </p:nvSpPr>
        <p:spPr>
          <a:xfrm>
            <a:off x="7761976" y="2162249"/>
            <a:ext cx="4343421" cy="1362186"/>
          </a:xfrm>
          <a:prstGeom prst="roundRect">
            <a:avLst/>
          </a:prstGeom>
          <a:noFill/>
          <a:ln w="38100">
            <a:solidFill>
              <a:srgbClr val="F37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p:cNvSpPr txBox="1"/>
          <p:nvPr/>
        </p:nvSpPr>
        <p:spPr>
          <a:xfrm>
            <a:off x="1044258" y="4633610"/>
            <a:ext cx="2813591" cy="861774"/>
          </a:xfrm>
          <a:prstGeom prst="rect">
            <a:avLst/>
          </a:prstGeom>
          <a:noFill/>
        </p:spPr>
        <p:txBody>
          <a:bodyPr wrap="none" rtlCol="0">
            <a:spAutoFit/>
          </a:bodyPr>
          <a:lstStyle/>
          <a:p>
            <a:r>
              <a:rPr lang="it-IT" dirty="0">
                <a:latin typeface="Arial Unicode MS" panose="020B0604020202020204" pitchFamily="34" charset="-128"/>
                <a:ea typeface="Arial Unicode MS" panose="020B0604020202020204" pitchFamily="34" charset="-128"/>
                <a:cs typeface="Arial Unicode MS" panose="020B0604020202020204" pitchFamily="34" charset="-128"/>
              </a:rPr>
              <a:t>LPS (</a:t>
            </a:r>
            <a:r>
              <a:rPr lang="it-IT" dirty="0" err="1">
                <a:latin typeface="Arial Unicode MS" panose="020B0604020202020204" pitchFamily="34" charset="-128"/>
                <a:ea typeface="Arial Unicode MS" panose="020B0604020202020204" pitchFamily="34" charset="-128"/>
                <a:cs typeface="Arial Unicode MS" panose="020B0604020202020204" pitchFamily="34" charset="-128"/>
              </a:rPr>
              <a:t>Lipopolysaccharide</a:t>
            </a:r>
            <a:r>
              <a:rPr lang="it-IT" dirty="0">
                <a:latin typeface="Arial Unicode MS" panose="020B0604020202020204" pitchFamily="34" charset="-128"/>
                <a:ea typeface="Arial Unicode MS" panose="020B0604020202020204" pitchFamily="34" charset="-128"/>
                <a:cs typeface="Arial Unicode MS" panose="020B0604020202020204" pitchFamily="34" charset="-128"/>
              </a:rPr>
              <a:t>)</a:t>
            </a:r>
          </a:p>
          <a:p>
            <a:pPr marL="285750" indent="-285750">
              <a:buFont typeface="Wingdings" panose="05000000000000000000" pitchFamily="2" charset="2"/>
              <a:buChar char="Ø"/>
            </a:pPr>
            <a:r>
              <a:rPr lang="it-IT" sz="1600" dirty="0" err="1">
                <a:latin typeface="Arial Unicode MS" panose="020B0604020202020204" pitchFamily="34" charset="-128"/>
                <a:ea typeface="Arial Unicode MS" panose="020B0604020202020204" pitchFamily="34" charset="-128"/>
                <a:cs typeface="Arial Unicode MS" panose="020B0604020202020204" pitchFamily="34" charset="-128"/>
              </a:rPr>
              <a:t>Bacterial</a:t>
            </a:r>
            <a:r>
              <a:rPr lang="it-IT" sz="16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it-IT" sz="1600" dirty="0" err="1">
                <a:latin typeface="Arial Unicode MS" panose="020B0604020202020204" pitchFamily="34" charset="-128"/>
                <a:ea typeface="Arial Unicode MS" panose="020B0604020202020204" pitchFamily="34" charset="-128"/>
                <a:cs typeface="Arial Unicode MS" panose="020B0604020202020204" pitchFamily="34" charset="-128"/>
              </a:rPr>
              <a:t>endotoxin</a:t>
            </a:r>
            <a:r>
              <a:rPr lang="it-IT" sz="1600" dirty="0">
                <a:latin typeface="Arial Unicode MS" panose="020B0604020202020204" pitchFamily="34" charset="-128"/>
                <a:ea typeface="Arial Unicode MS" panose="020B0604020202020204" pitchFamily="34" charset="-128"/>
                <a:cs typeface="Arial Unicode MS" panose="020B0604020202020204" pitchFamily="34" charset="-128"/>
              </a:rPr>
              <a:t> with </a:t>
            </a:r>
          </a:p>
          <a:p>
            <a:r>
              <a:rPr lang="it-IT" sz="1600" dirty="0">
                <a:latin typeface="Arial Unicode MS" panose="020B0604020202020204" pitchFamily="34" charset="-128"/>
                <a:ea typeface="Arial Unicode MS" panose="020B0604020202020204" pitchFamily="34" charset="-128"/>
                <a:cs typeface="Arial Unicode MS" panose="020B0604020202020204" pitchFamily="34" charset="-128"/>
              </a:rPr>
              <a:t>pro-</a:t>
            </a:r>
            <a:r>
              <a:rPr lang="it-IT" sz="1600" dirty="0" err="1">
                <a:latin typeface="Arial Unicode MS" panose="020B0604020202020204" pitchFamily="34" charset="-128"/>
                <a:ea typeface="Arial Unicode MS" panose="020B0604020202020204" pitchFamily="34" charset="-128"/>
                <a:cs typeface="Arial Unicode MS" panose="020B0604020202020204" pitchFamily="34" charset="-128"/>
              </a:rPr>
              <a:t>inflammatory</a:t>
            </a:r>
            <a:r>
              <a:rPr lang="it-IT" sz="16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it-IT" sz="1600" dirty="0" err="1">
                <a:latin typeface="Arial Unicode MS" panose="020B0604020202020204" pitchFamily="34" charset="-128"/>
                <a:ea typeface="Arial Unicode MS" panose="020B0604020202020204" pitchFamily="34" charset="-128"/>
                <a:cs typeface="Arial Unicode MS" panose="020B0604020202020204" pitchFamily="34" charset="-128"/>
              </a:rPr>
              <a:t>effects</a:t>
            </a:r>
            <a:endParaRPr lang="it-IT"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3" name="Immagine 12">
            <a:extLst>
              <a:ext uri="{FF2B5EF4-FFF2-40B4-BE49-F238E27FC236}">
                <a16:creationId xmlns:a16="http://schemas.microsoft.com/office/drawing/2014/main" id="{CA03DF76-BABB-4DD9-A4E9-9501C2B06B08}"/>
              </a:ext>
            </a:extLst>
          </p:cNvPr>
          <p:cNvPicPr>
            <a:picLocks noChangeAspect="1"/>
          </p:cNvPicPr>
          <p:nvPr/>
        </p:nvPicPr>
        <p:blipFill>
          <a:blip r:embed="rId6"/>
          <a:stretch>
            <a:fillRect/>
          </a:stretch>
        </p:blipFill>
        <p:spPr>
          <a:xfrm>
            <a:off x="9704616" y="0"/>
            <a:ext cx="2487384" cy="1012024"/>
          </a:xfrm>
          <a:prstGeom prst="rect">
            <a:avLst/>
          </a:prstGeom>
        </p:spPr>
      </p:pic>
      <p:pic>
        <p:nvPicPr>
          <p:cNvPr id="15" name="Immagine 14">
            <a:extLst>
              <a:ext uri="{FF2B5EF4-FFF2-40B4-BE49-F238E27FC236}">
                <a16:creationId xmlns:a16="http://schemas.microsoft.com/office/drawing/2014/main" id="{3B3C7862-4AA2-47FC-B8DE-1328B06447DD}"/>
              </a:ext>
            </a:extLst>
          </p:cNvPr>
          <p:cNvPicPr>
            <a:picLocks noChangeAspect="1"/>
          </p:cNvPicPr>
          <p:nvPr/>
        </p:nvPicPr>
        <p:blipFill>
          <a:blip r:embed="rId7" cstate="print"/>
          <a:stretch>
            <a:fillRect/>
          </a:stretch>
        </p:blipFill>
        <p:spPr>
          <a:xfrm>
            <a:off x="9113022" y="4872261"/>
            <a:ext cx="1078084" cy="755252"/>
          </a:xfrm>
          <a:prstGeom prst="rect">
            <a:avLst/>
          </a:prstGeom>
        </p:spPr>
      </p:pic>
      <p:pic>
        <p:nvPicPr>
          <p:cNvPr id="16" name="Immagine 15">
            <a:extLst>
              <a:ext uri="{FF2B5EF4-FFF2-40B4-BE49-F238E27FC236}">
                <a16:creationId xmlns:a16="http://schemas.microsoft.com/office/drawing/2014/main" id="{9EBF9505-814E-4967-9389-A5C209D25E40}"/>
              </a:ext>
            </a:extLst>
          </p:cNvPr>
          <p:cNvPicPr>
            <a:picLocks noChangeAspect="1"/>
          </p:cNvPicPr>
          <p:nvPr/>
        </p:nvPicPr>
        <p:blipFill>
          <a:blip r:embed="rId8" cstate="print"/>
          <a:stretch>
            <a:fillRect/>
          </a:stretch>
        </p:blipFill>
        <p:spPr>
          <a:xfrm>
            <a:off x="10488031" y="4742711"/>
            <a:ext cx="960848" cy="725881"/>
          </a:xfrm>
          <a:prstGeom prst="rect">
            <a:avLst/>
          </a:prstGeom>
        </p:spPr>
      </p:pic>
      <p:sp>
        <p:nvSpPr>
          <p:cNvPr id="19" name="CasellaDiTesto 18">
            <a:extLst>
              <a:ext uri="{FF2B5EF4-FFF2-40B4-BE49-F238E27FC236}">
                <a16:creationId xmlns:a16="http://schemas.microsoft.com/office/drawing/2014/main" id="{89495721-43CA-4184-8D19-11B508DBB7C2}"/>
              </a:ext>
            </a:extLst>
          </p:cNvPr>
          <p:cNvSpPr txBox="1"/>
          <p:nvPr/>
        </p:nvSpPr>
        <p:spPr>
          <a:xfrm>
            <a:off x="169395" y="902837"/>
            <a:ext cx="6204772" cy="1754326"/>
          </a:xfrm>
          <a:prstGeom prst="rect">
            <a:avLst/>
          </a:prstGeom>
          <a:noFill/>
        </p:spPr>
        <p:txBody>
          <a:bodyPr wrap="square">
            <a:spAutoFit/>
          </a:bodyPr>
          <a:lstStyle/>
          <a:p>
            <a:r>
              <a:rPr lang="en-US" b="0" i="0" dirty="0">
                <a:effectLst/>
                <a:latin typeface="Source Sans Pro" panose="020B0503030403020204" pitchFamily="34" charset="0"/>
              </a:rPr>
              <a:t>Metabolites were tested in intestinal cell cultures to assess their efficacy against LPS-induced altered membrane permeability related to disruption and/or relocation of tight junction (TJ) proteins </a:t>
            </a:r>
            <a:r>
              <a:rPr lang="en-US" b="1" i="0" dirty="0">
                <a:effectLst/>
                <a:latin typeface="Source Sans Pro" panose="020B0503030403020204" pitchFamily="34" charset="0"/>
              </a:rPr>
              <a:t>(1. PT and PI)</a:t>
            </a:r>
            <a:r>
              <a:rPr lang="en-US" b="0" i="0" dirty="0">
                <a:effectLst/>
                <a:latin typeface="Source Sans Pro" panose="020B0503030403020204" pitchFamily="34" charset="0"/>
              </a:rPr>
              <a:t>, as well as to the induction of </a:t>
            </a:r>
            <a:r>
              <a:rPr lang="en-US" b="0" i="0" dirty="0" err="1">
                <a:effectLst/>
                <a:latin typeface="Source Sans Pro" panose="020B0503030403020204" pitchFamily="34" charset="0"/>
              </a:rPr>
              <a:t>iNOS</a:t>
            </a:r>
            <a:r>
              <a:rPr lang="en-US" b="0" i="0" dirty="0">
                <a:effectLst/>
                <a:latin typeface="Source Sans Pro" panose="020B0503030403020204" pitchFamily="34" charset="0"/>
              </a:rPr>
              <a:t> expression associated to MAPKs and NF-</a:t>
            </a:r>
            <a:r>
              <a:rPr lang="en-US" b="0" i="0" dirty="0" err="1">
                <a:effectLst/>
                <a:latin typeface="Source Sans Pro" panose="020B0503030403020204" pitchFamily="34" charset="0"/>
              </a:rPr>
              <a:t>ĸB</a:t>
            </a:r>
            <a:r>
              <a:rPr lang="en-US" b="0" i="0" dirty="0">
                <a:effectLst/>
                <a:latin typeface="Source Sans Pro" panose="020B0503030403020204" pitchFamily="34" charset="0"/>
              </a:rPr>
              <a:t> pathways </a:t>
            </a:r>
            <a:r>
              <a:rPr lang="en-US" b="1" i="0" dirty="0">
                <a:effectLst/>
                <a:latin typeface="Source Sans Pro" panose="020B0503030403020204" pitchFamily="34" charset="0"/>
              </a:rPr>
              <a:t>(2. HT and Tyr, 3. FA, DHFA and IFA).</a:t>
            </a:r>
            <a:endParaRPr lang="it-IT" b="1" dirty="0"/>
          </a:p>
        </p:txBody>
      </p:sp>
    </p:spTree>
    <p:extLst>
      <p:ext uri="{BB962C8B-B14F-4D97-AF65-F5344CB8AC3E}">
        <p14:creationId xmlns:p14="http://schemas.microsoft.com/office/powerpoint/2010/main" val="198545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a:xfrm>
            <a:off x="3724083" y="1373975"/>
            <a:ext cx="4660114" cy="3915295"/>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Verdana" panose="020B0604030504040204" pitchFamily="34" charset="0"/>
                <a:ea typeface="Verdana" panose="020B0604030504040204" pitchFamily="34" charset="0"/>
                <a:cs typeface="Verdana" panose="020B0604030504040204" pitchFamily="34" charset="0"/>
              </a:rPr>
              <a:t>P38</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8" name="Rettangolo arrotondato 7"/>
          <p:cNvSpPr/>
          <p:nvPr/>
        </p:nvSpPr>
        <p:spPr>
          <a:xfrm>
            <a:off x="-1303158" y="1373975"/>
            <a:ext cx="4381638" cy="39152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 name="Rettangolo arrotondato 8"/>
          <p:cNvSpPr/>
          <p:nvPr/>
        </p:nvSpPr>
        <p:spPr>
          <a:xfrm>
            <a:off x="9046834" y="1373974"/>
            <a:ext cx="4837484" cy="3915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 name="Cilindro 9"/>
          <p:cNvSpPr/>
          <p:nvPr/>
        </p:nvSpPr>
        <p:spPr>
          <a:xfrm>
            <a:off x="3078480" y="2115469"/>
            <a:ext cx="654120" cy="1101864"/>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1" name="Cilindro 10"/>
          <p:cNvSpPr/>
          <p:nvPr/>
        </p:nvSpPr>
        <p:spPr>
          <a:xfrm>
            <a:off x="8392714" y="2166269"/>
            <a:ext cx="654120" cy="1101864"/>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CasellaDiTesto 11"/>
          <p:cNvSpPr txBox="1"/>
          <p:nvPr/>
        </p:nvSpPr>
        <p:spPr>
          <a:xfrm>
            <a:off x="3724084" y="505138"/>
            <a:ext cx="4847609" cy="369332"/>
          </a:xfrm>
          <a:prstGeom prst="rect">
            <a:avLst/>
          </a:prstGeom>
          <a:solidFill>
            <a:schemeClr val="bg1">
              <a:lumMod val="95000"/>
            </a:schemeClr>
          </a:solidFill>
          <a:ln>
            <a:solidFill>
              <a:schemeClr val="tx1">
                <a:lumMod val="50000"/>
                <a:lumOff val="50000"/>
              </a:schemeClr>
            </a:solidFill>
          </a:ln>
        </p:spPr>
        <p:txBody>
          <a:bodyPr wrap="none" rtlCol="0">
            <a:spAutoFit/>
          </a:bodyPr>
          <a:lstStyle/>
          <a:p>
            <a:r>
              <a:rPr lang="it-IT" dirty="0">
                <a:latin typeface="Verdana" panose="020B0604030504040204" pitchFamily="34" charset="0"/>
                <a:ea typeface="Verdana" panose="020B0604030504040204" pitchFamily="34" charset="0"/>
                <a:cs typeface="Verdana" panose="020B0604030504040204" pitchFamily="34" charset="0"/>
              </a:rPr>
              <a:t>LPS, IL-1</a:t>
            </a:r>
            <a:r>
              <a:rPr lang="el-GR" dirty="0">
                <a:latin typeface="Verdana" panose="020B0604030504040204" pitchFamily="34" charset="0"/>
                <a:ea typeface="Verdana" panose="020B0604030504040204" pitchFamily="34" charset="0"/>
                <a:cs typeface="Verdana" panose="020B0604030504040204" pitchFamily="34" charset="0"/>
              </a:rPr>
              <a:t>β</a:t>
            </a:r>
            <a:r>
              <a:rPr lang="it-IT" dirty="0">
                <a:latin typeface="Verdana" panose="020B0604030504040204" pitchFamily="34" charset="0"/>
                <a:ea typeface="Verdana" panose="020B0604030504040204" pitchFamily="34" charset="0"/>
                <a:cs typeface="Verdana" panose="020B0604030504040204" pitchFamily="34" charset="0"/>
              </a:rPr>
              <a:t>, TNF-</a:t>
            </a:r>
            <a:r>
              <a:rPr lang="el-GR" dirty="0">
                <a:latin typeface="Verdana" panose="020B0604030504040204" pitchFamily="34" charset="0"/>
                <a:ea typeface="Verdana" panose="020B0604030504040204" pitchFamily="34" charset="0"/>
                <a:cs typeface="Verdana" panose="020B0604030504040204" pitchFamily="34" charset="0"/>
              </a:rPr>
              <a:t>α</a:t>
            </a:r>
            <a:r>
              <a:rPr lang="it-IT" dirty="0">
                <a:latin typeface="Verdana" panose="020B0604030504040204" pitchFamily="34" charset="0"/>
                <a:ea typeface="Verdana" panose="020B0604030504040204" pitchFamily="34" charset="0"/>
                <a:cs typeface="Verdana" panose="020B0604030504040204" pitchFamily="34" charset="0"/>
              </a:rPr>
              <a:t>, IL-6, </a:t>
            </a:r>
            <a:r>
              <a:rPr lang="it-IT" dirty="0" err="1">
                <a:latin typeface="Verdana" panose="020B0604030504040204" pitchFamily="34" charset="0"/>
                <a:ea typeface="Verdana" panose="020B0604030504040204" pitchFamily="34" charset="0"/>
                <a:cs typeface="Verdana" panose="020B0604030504040204" pitchFamily="34" charset="0"/>
              </a:rPr>
              <a:t>oxidized</a:t>
            </a:r>
            <a:r>
              <a:rPr lang="it-IT" dirty="0">
                <a:latin typeface="Verdana" panose="020B0604030504040204" pitchFamily="34" charset="0"/>
                <a:ea typeface="Verdana" panose="020B0604030504040204" pitchFamily="34" charset="0"/>
                <a:cs typeface="Verdana" panose="020B0604030504040204" pitchFamily="34" charset="0"/>
              </a:rPr>
              <a:t> </a:t>
            </a:r>
            <a:r>
              <a:rPr lang="it-IT" dirty="0" err="1">
                <a:latin typeface="Verdana" panose="020B0604030504040204" pitchFamily="34" charset="0"/>
                <a:ea typeface="Verdana" panose="020B0604030504040204" pitchFamily="34" charset="0"/>
                <a:cs typeface="Verdana" panose="020B0604030504040204" pitchFamily="34" charset="0"/>
              </a:rPr>
              <a:t>lipids</a:t>
            </a:r>
            <a:r>
              <a:rPr lang="it-IT"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3" name="Esplosione 1 12"/>
          <p:cNvSpPr/>
          <p:nvPr/>
        </p:nvSpPr>
        <p:spPr>
          <a:xfrm>
            <a:off x="8262574" y="2302933"/>
            <a:ext cx="914400" cy="914400"/>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CasellaDiTesto 13"/>
          <p:cNvSpPr txBox="1"/>
          <p:nvPr/>
        </p:nvSpPr>
        <p:spPr>
          <a:xfrm>
            <a:off x="9224681" y="2528719"/>
            <a:ext cx="1358653" cy="584775"/>
          </a:xfrm>
          <a:prstGeom prst="rect">
            <a:avLst/>
          </a:prstGeom>
          <a:noFill/>
          <a:ln w="28575">
            <a:solidFill>
              <a:srgbClr val="FF0000"/>
            </a:solidFill>
          </a:ln>
        </p:spPr>
        <p:txBody>
          <a:bodyPr wrap="square" rtlCol="0">
            <a:spAutoFit/>
          </a:bodyPr>
          <a:lstStyle/>
          <a:p>
            <a:pPr algn="ctr"/>
            <a:r>
              <a:rPr lang="it-IT" sz="1600" dirty="0">
                <a:latin typeface="Verdana" panose="020B0604030504040204" pitchFamily="34" charset="0"/>
                <a:ea typeface="Verdana" panose="020B0604030504040204" pitchFamily="34" charset="0"/>
                <a:cs typeface="Verdana" panose="020B0604030504040204" pitchFamily="34" charset="0"/>
              </a:rPr>
              <a:t>TJ </a:t>
            </a:r>
            <a:r>
              <a:rPr lang="it-IT" sz="1600" dirty="0" err="1">
                <a:latin typeface="Verdana" panose="020B0604030504040204" pitchFamily="34" charset="0"/>
                <a:ea typeface="Verdana" panose="020B0604030504040204" pitchFamily="34" charset="0"/>
                <a:cs typeface="Verdana" panose="020B0604030504040204" pitchFamily="34" charset="0"/>
              </a:rPr>
              <a:t>impairment</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5" name="CasellaDiTesto 14"/>
          <p:cNvSpPr txBox="1"/>
          <p:nvPr/>
        </p:nvSpPr>
        <p:spPr>
          <a:xfrm>
            <a:off x="3142354" y="2486487"/>
            <a:ext cx="513282" cy="461665"/>
          </a:xfrm>
          <a:prstGeom prst="rect">
            <a:avLst/>
          </a:prstGeom>
          <a:noFill/>
        </p:spPr>
        <p:txBody>
          <a:bodyPr wrap="none" rtlCol="0">
            <a:spAutoFit/>
          </a:bodyPr>
          <a:lstStyle/>
          <a:p>
            <a:r>
              <a:rPr lang="it-IT" sz="2400" dirty="0">
                <a:latin typeface="Verdana" panose="020B0604030504040204" pitchFamily="34" charset="0"/>
                <a:ea typeface="Verdana" panose="020B0604030504040204" pitchFamily="34" charset="0"/>
                <a:cs typeface="Verdana" panose="020B0604030504040204" pitchFamily="34" charset="0"/>
              </a:rPr>
              <a:t>TJ</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cxnSp>
        <p:nvCxnSpPr>
          <p:cNvPr id="17" name="Connettore 2 16"/>
          <p:cNvCxnSpPr>
            <a:cxnSpLocks/>
          </p:cNvCxnSpPr>
          <p:nvPr/>
        </p:nvCxnSpPr>
        <p:spPr>
          <a:xfrm flipH="1">
            <a:off x="5021404" y="1058334"/>
            <a:ext cx="575064" cy="1428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3932818" y="2528718"/>
            <a:ext cx="1988735" cy="523220"/>
          </a:xfrm>
          <a:prstGeom prst="rect">
            <a:avLst/>
          </a:prstGeom>
          <a:noFill/>
          <a:ln>
            <a:solidFill>
              <a:schemeClr val="accent2">
                <a:lumMod val="60000"/>
                <a:lumOff val="40000"/>
              </a:schemeClr>
            </a:solidFill>
          </a:ln>
        </p:spPr>
        <p:txBody>
          <a:bodyPr wrap="square" rtlCol="0">
            <a:spAutoFit/>
          </a:bodyPr>
          <a:lstStyle/>
          <a:p>
            <a:pPr algn="ctr"/>
            <a:r>
              <a:rPr lang="it-IT" sz="1400" dirty="0">
                <a:latin typeface="Verdana" panose="020B0604030504040204" pitchFamily="34" charset="0"/>
                <a:ea typeface="Verdana" panose="020B0604030504040204" pitchFamily="34" charset="0"/>
                <a:cs typeface="Verdana" panose="020B0604030504040204" pitchFamily="34" charset="0"/>
              </a:rPr>
              <a:t>P38, ERK1/2, JNK </a:t>
            </a:r>
            <a:r>
              <a:rPr lang="it-IT" sz="1400" dirty="0" err="1">
                <a:latin typeface="Verdana" panose="020B0604030504040204" pitchFamily="34" charset="0"/>
                <a:ea typeface="Verdana" panose="020B0604030504040204" pitchFamily="34" charset="0"/>
                <a:cs typeface="Verdana" panose="020B0604030504040204" pitchFamily="34" charset="0"/>
              </a:rPr>
              <a:t>phosphorylation</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9" name="CasellaDiTesto 18"/>
          <p:cNvSpPr txBox="1"/>
          <p:nvPr/>
        </p:nvSpPr>
        <p:spPr>
          <a:xfrm>
            <a:off x="6442476" y="2222074"/>
            <a:ext cx="1804388" cy="1169551"/>
          </a:xfrm>
          <a:prstGeom prst="rect">
            <a:avLst/>
          </a:prstGeom>
          <a:solidFill>
            <a:schemeClr val="bg1">
              <a:lumMod val="95000"/>
            </a:schemeClr>
          </a:solidFill>
        </p:spPr>
        <p:txBody>
          <a:bodyPr wrap="square" rtlCol="0">
            <a:spAutoFit/>
          </a:bodyPr>
          <a:lstStyle/>
          <a:p>
            <a:pPr algn="ctr"/>
            <a:r>
              <a:rPr lang="it-IT" sz="1400" dirty="0" err="1">
                <a:latin typeface="Verdana" panose="020B0604030504040204" pitchFamily="34" charset="0"/>
                <a:ea typeface="Verdana" panose="020B0604030504040204" pitchFamily="34" charset="0"/>
                <a:cs typeface="Verdana" panose="020B0604030504040204" pitchFamily="34" charset="0"/>
              </a:rPr>
              <a:t>Occludin</a:t>
            </a:r>
            <a:r>
              <a:rPr lang="it-IT" sz="1400" dirty="0">
                <a:latin typeface="Verdana" panose="020B0604030504040204" pitchFamily="34" charset="0"/>
                <a:ea typeface="Verdana" panose="020B0604030504040204" pitchFamily="34" charset="0"/>
                <a:cs typeface="Verdana" panose="020B0604030504040204" pitchFamily="34" charset="0"/>
              </a:rPr>
              <a:t> an ZO-1 </a:t>
            </a:r>
            <a:r>
              <a:rPr lang="it-IT" sz="1400" dirty="0" err="1">
                <a:latin typeface="Verdana" panose="020B0604030504040204" pitchFamily="34" charset="0"/>
                <a:ea typeface="Verdana" panose="020B0604030504040204" pitchFamily="34" charset="0"/>
                <a:cs typeface="Verdana" panose="020B0604030504040204" pitchFamily="34" charset="0"/>
              </a:rPr>
              <a:t>downregulation</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redistribution</a:t>
            </a:r>
            <a:r>
              <a:rPr lang="it-IT" sz="1400" dirty="0">
                <a:latin typeface="Verdana" panose="020B0604030504040204" pitchFamily="34" charset="0"/>
                <a:ea typeface="Verdana" panose="020B0604030504040204" pitchFamily="34" charset="0"/>
                <a:cs typeface="Verdana" panose="020B0604030504040204" pitchFamily="34" charset="0"/>
              </a:rPr>
              <a:t> of </a:t>
            </a:r>
            <a:r>
              <a:rPr lang="it-IT" sz="1400" dirty="0" err="1">
                <a:latin typeface="Verdana" panose="020B0604030504040204" pitchFamily="34" charset="0"/>
                <a:ea typeface="Verdana" panose="020B0604030504040204" pitchFamily="34" charset="0"/>
                <a:cs typeface="Verdana" panose="020B0604030504040204" pitchFamily="34" charset="0"/>
              </a:rPr>
              <a:t>occludin</a:t>
            </a:r>
            <a:r>
              <a:rPr lang="it-IT" sz="1400" dirty="0">
                <a:latin typeface="Verdana" panose="020B0604030504040204" pitchFamily="34" charset="0"/>
                <a:ea typeface="Verdana" panose="020B0604030504040204" pitchFamily="34" charset="0"/>
                <a:cs typeface="Verdana" panose="020B0604030504040204" pitchFamily="34" charset="0"/>
              </a:rPr>
              <a:t> and ZO-1 </a:t>
            </a:r>
            <a:r>
              <a:rPr lang="it-IT" sz="1400" dirty="0" err="1">
                <a:latin typeface="Verdana" panose="020B0604030504040204" pitchFamily="34" charset="0"/>
                <a:ea typeface="Verdana" panose="020B0604030504040204" pitchFamily="34" charset="0"/>
                <a:cs typeface="Verdana" panose="020B0604030504040204" pitchFamily="34" charset="0"/>
              </a:rPr>
              <a:t>protein</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cxnSp>
        <p:nvCxnSpPr>
          <p:cNvPr id="3" name="Connettore 2 2">
            <a:extLst>
              <a:ext uri="{FF2B5EF4-FFF2-40B4-BE49-F238E27FC236}">
                <a16:creationId xmlns:a16="http://schemas.microsoft.com/office/drawing/2014/main" id="{6026D513-6268-4AC9-849C-5B0E90774536}"/>
              </a:ext>
            </a:extLst>
          </p:cNvPr>
          <p:cNvCxnSpPr>
            <a:cxnSpLocks/>
          </p:cNvCxnSpPr>
          <p:nvPr/>
        </p:nvCxnSpPr>
        <p:spPr>
          <a:xfrm flipH="1">
            <a:off x="8115870" y="3348276"/>
            <a:ext cx="1344215" cy="21357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EF24AAB6-5AE2-4608-B8E3-1528A556BAC4}"/>
              </a:ext>
            </a:extLst>
          </p:cNvPr>
          <p:cNvSpPr txBox="1"/>
          <p:nvPr/>
        </p:nvSpPr>
        <p:spPr>
          <a:xfrm>
            <a:off x="7067841" y="5545597"/>
            <a:ext cx="1962837" cy="646331"/>
          </a:xfrm>
          <a:prstGeom prst="rect">
            <a:avLst/>
          </a:prstGeom>
          <a:solidFill>
            <a:srgbClr val="FFC000"/>
          </a:solidFill>
          <a:ln>
            <a:solidFill>
              <a:srgbClr val="0070C0"/>
            </a:solidFill>
          </a:ln>
        </p:spPr>
        <p:txBody>
          <a:bodyPr wrap="square" rtlCol="0">
            <a:spAutoFit/>
          </a:bodyPr>
          <a:lstStyle/>
          <a:p>
            <a:pPr algn="ctr"/>
            <a:r>
              <a:rPr lang="it-IT" dirty="0" err="1">
                <a:latin typeface="Verdana" panose="020B0604030504040204" pitchFamily="34" charset="0"/>
                <a:ea typeface="Verdana" panose="020B0604030504040204" pitchFamily="34" charset="0"/>
                <a:cs typeface="Verdana" panose="020B0604030504040204" pitchFamily="34" charset="0"/>
              </a:rPr>
              <a:t>Pathogenic</a:t>
            </a:r>
            <a:r>
              <a:rPr lang="it-IT" dirty="0">
                <a:latin typeface="Verdana" panose="020B0604030504040204" pitchFamily="34" charset="0"/>
                <a:ea typeface="Verdana" panose="020B0604030504040204" pitchFamily="34" charset="0"/>
                <a:cs typeface="Verdana" panose="020B0604030504040204" pitchFamily="34" charset="0"/>
              </a:rPr>
              <a:t> </a:t>
            </a:r>
            <a:r>
              <a:rPr lang="it-IT" dirty="0" err="1">
                <a:latin typeface="Verdana" panose="020B0604030504040204" pitchFamily="34" charset="0"/>
                <a:ea typeface="Verdana" panose="020B0604030504040204" pitchFamily="34" charset="0"/>
                <a:cs typeface="Verdana" panose="020B0604030504040204" pitchFamily="34" charset="0"/>
              </a:rPr>
              <a:t>factor</a:t>
            </a:r>
            <a:r>
              <a:rPr lang="it-IT" dirty="0">
                <a:latin typeface="Verdana" panose="020B0604030504040204" pitchFamily="34" charset="0"/>
                <a:ea typeface="Verdana" panose="020B0604030504040204" pitchFamily="34" charset="0"/>
                <a:cs typeface="Verdana" panose="020B0604030504040204" pitchFamily="34" charset="0"/>
              </a:rPr>
              <a:t> of </a:t>
            </a:r>
            <a:r>
              <a:rPr lang="it-IT" dirty="0" err="1">
                <a:latin typeface="Verdana" panose="020B0604030504040204" pitchFamily="34" charset="0"/>
                <a:ea typeface="Verdana" panose="020B0604030504040204" pitchFamily="34" charset="0"/>
                <a:cs typeface="Verdana" panose="020B0604030504040204" pitchFamily="34" charset="0"/>
              </a:rPr>
              <a:t>IBDs</a:t>
            </a: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21" name="Connettore 2 20">
            <a:extLst>
              <a:ext uri="{FF2B5EF4-FFF2-40B4-BE49-F238E27FC236}">
                <a16:creationId xmlns:a16="http://schemas.microsoft.com/office/drawing/2014/main" id="{A112BFF0-83B1-46F4-8AD9-CBEA51074901}"/>
              </a:ext>
            </a:extLst>
          </p:cNvPr>
          <p:cNvCxnSpPr>
            <a:cxnSpLocks/>
          </p:cNvCxnSpPr>
          <p:nvPr/>
        </p:nvCxnSpPr>
        <p:spPr>
          <a:xfrm flipV="1">
            <a:off x="4060277" y="2566092"/>
            <a:ext cx="0" cy="444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F249D6DA-6A81-4220-8875-266C01A2245E}"/>
              </a:ext>
            </a:extLst>
          </p:cNvPr>
          <p:cNvCxnSpPr>
            <a:cxnSpLocks/>
          </p:cNvCxnSpPr>
          <p:nvPr/>
        </p:nvCxnSpPr>
        <p:spPr>
          <a:xfrm>
            <a:off x="5757928" y="2820574"/>
            <a:ext cx="6245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Connettore 2 3"/>
          <p:cNvCxnSpPr/>
          <p:nvPr/>
        </p:nvCxnSpPr>
        <p:spPr>
          <a:xfrm>
            <a:off x="3998994" y="1456444"/>
            <a:ext cx="1036744" cy="682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Per 15"/>
          <p:cNvSpPr/>
          <p:nvPr/>
        </p:nvSpPr>
        <p:spPr>
          <a:xfrm rot="17857367">
            <a:off x="5026952" y="2092158"/>
            <a:ext cx="230146" cy="241322"/>
          </a:xfrm>
          <a:prstGeom prst="mathMultiply">
            <a:avLst/>
          </a:prstGeom>
          <a:solidFill>
            <a:srgbClr val="FF00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CasellaDiTesto 22"/>
          <p:cNvSpPr txBox="1"/>
          <p:nvPr/>
        </p:nvSpPr>
        <p:spPr>
          <a:xfrm>
            <a:off x="1595046" y="1091599"/>
            <a:ext cx="3629520" cy="307777"/>
          </a:xfrm>
          <a:prstGeom prst="rect">
            <a:avLst/>
          </a:prstGeom>
          <a:solidFill>
            <a:schemeClr val="accent1">
              <a:lumMod val="20000"/>
              <a:lumOff val="80000"/>
            </a:schemeClr>
          </a:solidFill>
          <a:ln w="28575">
            <a:solidFill>
              <a:schemeClr val="accent2">
                <a:lumMod val="75000"/>
              </a:schemeClr>
            </a:solidFill>
          </a:ln>
        </p:spPr>
        <p:txBody>
          <a:bodyPr wrap="none" rtlCol="0">
            <a:spAutoFit/>
          </a:bodyPr>
          <a:lstStyle/>
          <a:p>
            <a:pPr algn="ctr"/>
            <a:r>
              <a:rPr lang="it-IT" sz="1400" dirty="0" err="1">
                <a:latin typeface="Verdana" panose="020B0604030504040204" pitchFamily="34" charset="0"/>
                <a:ea typeface="Verdana" panose="020B0604030504040204" pitchFamily="34" charset="0"/>
                <a:cs typeface="Verdana" panose="020B0604030504040204" pitchFamily="34" charset="0"/>
              </a:rPr>
              <a:t>Dietary</a:t>
            </a:r>
            <a:r>
              <a:rPr lang="it-IT" sz="1400" dirty="0">
                <a:latin typeface="Verdana" panose="020B0604030504040204" pitchFamily="34" charset="0"/>
                <a:ea typeface="Verdana" panose="020B0604030504040204" pitchFamily="34" charset="0"/>
                <a:cs typeface="Verdana" panose="020B0604030504040204" pitchFamily="34" charset="0"/>
              </a:rPr>
              <a:t> pinostilbene and pterostilbene</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pic>
        <p:nvPicPr>
          <p:cNvPr id="22" name="Immagine 21">
            <a:extLst>
              <a:ext uri="{FF2B5EF4-FFF2-40B4-BE49-F238E27FC236}">
                <a16:creationId xmlns:a16="http://schemas.microsoft.com/office/drawing/2014/main" id="{5C1F5A9E-4FFF-4B74-B265-775C6708C239}"/>
              </a:ext>
            </a:extLst>
          </p:cNvPr>
          <p:cNvPicPr>
            <a:picLocks noChangeAspect="1"/>
          </p:cNvPicPr>
          <p:nvPr/>
        </p:nvPicPr>
        <p:blipFill>
          <a:blip r:embed="rId2"/>
          <a:stretch>
            <a:fillRect/>
          </a:stretch>
        </p:blipFill>
        <p:spPr>
          <a:xfrm>
            <a:off x="9704616" y="0"/>
            <a:ext cx="2487384" cy="1012024"/>
          </a:xfrm>
          <a:prstGeom prst="rect">
            <a:avLst/>
          </a:prstGeom>
        </p:spPr>
      </p:pic>
      <p:sp>
        <p:nvSpPr>
          <p:cNvPr id="2" name="CasellaDiTesto 1">
            <a:extLst>
              <a:ext uri="{FF2B5EF4-FFF2-40B4-BE49-F238E27FC236}">
                <a16:creationId xmlns:a16="http://schemas.microsoft.com/office/drawing/2014/main" id="{20280973-97D3-4F49-9A4D-2B530DDB3FC3}"/>
              </a:ext>
            </a:extLst>
          </p:cNvPr>
          <p:cNvSpPr txBox="1"/>
          <p:nvPr/>
        </p:nvSpPr>
        <p:spPr>
          <a:xfrm>
            <a:off x="337625" y="239151"/>
            <a:ext cx="575799" cy="523220"/>
          </a:xfrm>
          <a:prstGeom prst="rect">
            <a:avLst/>
          </a:prstGeom>
          <a:noFill/>
        </p:spPr>
        <p:txBody>
          <a:bodyPr wrap="none" rtlCol="0">
            <a:spAutoFit/>
          </a:bodyPr>
          <a:lstStyle/>
          <a:p>
            <a:r>
              <a:rPr lang="it-IT" sz="2800" dirty="0">
                <a:solidFill>
                  <a:srgbClr val="FF0000"/>
                </a:solidFill>
                <a:latin typeface="Verdana" panose="020B0604030504040204" pitchFamily="34" charset="0"/>
                <a:ea typeface="Verdana" panose="020B0604030504040204" pitchFamily="34" charset="0"/>
                <a:cs typeface="Verdana" panose="020B0604030504040204" pitchFamily="34" charset="0"/>
              </a:rPr>
              <a:t>1)</a:t>
            </a:r>
          </a:p>
        </p:txBody>
      </p:sp>
    </p:spTree>
    <p:extLst>
      <p:ext uri="{BB962C8B-B14F-4D97-AF65-F5344CB8AC3E}">
        <p14:creationId xmlns:p14="http://schemas.microsoft.com/office/powerpoint/2010/main" val="4154771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BC9AB13-6597-4419-9F38-45DF72CC029C}"/>
              </a:ext>
            </a:extLst>
          </p:cNvPr>
          <p:cNvSpPr txBox="1"/>
          <p:nvPr/>
        </p:nvSpPr>
        <p:spPr>
          <a:xfrm>
            <a:off x="117109" y="113927"/>
            <a:ext cx="2153154" cy="523220"/>
          </a:xfrm>
          <a:prstGeom prst="rect">
            <a:avLst/>
          </a:prstGeom>
          <a:noFill/>
        </p:spPr>
        <p:txBody>
          <a:bodyPr wrap="none" rtlCol="0">
            <a:spAutoFit/>
          </a:bodyPr>
          <a:lstStyle/>
          <a:p>
            <a:pPr algn="ctr"/>
            <a:r>
              <a:rPr lang="en-US" sz="2800" spc="-50" dirty="0">
                <a:solidFill>
                  <a:srgbClr val="FF0000"/>
                </a:solidFill>
                <a:latin typeface="Verdana" panose="020B0604030504040204" pitchFamily="34" charset="0"/>
                <a:ea typeface="Verdana" panose="020B0604030504040204" pitchFamily="34" charset="0"/>
                <a:cs typeface="Arial Unicode MS" panose="020B0604020202020204" pitchFamily="34" charset="-128"/>
              </a:rPr>
              <a:t>1) Methods</a:t>
            </a:r>
          </a:p>
        </p:txBody>
      </p:sp>
      <p:pic>
        <p:nvPicPr>
          <p:cNvPr id="13" name="Immagine 12">
            <a:extLst>
              <a:ext uri="{FF2B5EF4-FFF2-40B4-BE49-F238E27FC236}">
                <a16:creationId xmlns:a16="http://schemas.microsoft.com/office/drawing/2014/main" id="{CA03DF76-BABB-4DD9-A4E9-9501C2B06B08}"/>
              </a:ext>
            </a:extLst>
          </p:cNvPr>
          <p:cNvPicPr>
            <a:picLocks noChangeAspect="1"/>
          </p:cNvPicPr>
          <p:nvPr/>
        </p:nvPicPr>
        <p:blipFill>
          <a:blip r:embed="rId2"/>
          <a:stretch>
            <a:fillRect/>
          </a:stretch>
        </p:blipFill>
        <p:spPr>
          <a:xfrm>
            <a:off x="9704616" y="0"/>
            <a:ext cx="2487384" cy="1012024"/>
          </a:xfrm>
          <a:prstGeom prst="rect">
            <a:avLst/>
          </a:prstGeom>
        </p:spPr>
      </p:pic>
      <p:sp>
        <p:nvSpPr>
          <p:cNvPr id="17" name="CasellaDiTesto 16">
            <a:extLst>
              <a:ext uri="{FF2B5EF4-FFF2-40B4-BE49-F238E27FC236}">
                <a16:creationId xmlns:a16="http://schemas.microsoft.com/office/drawing/2014/main" id="{B5DEFB59-A340-4D7C-9D04-ED0CBEFE2FE3}"/>
              </a:ext>
            </a:extLst>
          </p:cNvPr>
          <p:cNvSpPr txBox="1"/>
          <p:nvPr/>
        </p:nvSpPr>
        <p:spPr>
          <a:xfrm>
            <a:off x="-27964" y="1012024"/>
            <a:ext cx="9962075" cy="5026632"/>
          </a:xfrm>
          <a:prstGeom prst="rect">
            <a:avLst/>
          </a:prstGeom>
          <a:noFill/>
        </p:spPr>
        <p:txBody>
          <a:bodyPr wrap="square" rtlCol="0">
            <a:spAutoFit/>
          </a:bodyPr>
          <a:lstStyle/>
          <a:p>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lgn="ctr">
              <a:lnSpc>
                <a:spcPct val="200000"/>
              </a:lnSpc>
              <a:buAutoNum type="arabicParenR"/>
            </a:pPr>
            <a:r>
              <a:rPr lang="en-US" sz="2000" dirty="0">
                <a:latin typeface="Verdana" panose="020B0604030504040204" pitchFamily="34" charset="0"/>
                <a:ea typeface="Verdana" panose="020B0604030504040204" pitchFamily="34" charset="0"/>
                <a:cs typeface="Arial Unicode MS" panose="020B0604020202020204" pitchFamily="34" charset="-128"/>
              </a:rPr>
              <a:t>Measurement of transepithelial electrical resistance </a:t>
            </a:r>
            <a:r>
              <a:rPr lang="en-US" sz="2000" b="1" dirty="0">
                <a:latin typeface="Verdana" panose="020B0604030504040204" pitchFamily="34" charset="0"/>
                <a:ea typeface="Verdana" panose="020B0604030504040204" pitchFamily="34" charset="0"/>
                <a:cs typeface="Arial Unicode MS" panose="020B0604020202020204" pitchFamily="34" charset="-128"/>
              </a:rPr>
              <a:t>(TEER) </a:t>
            </a:r>
            <a:r>
              <a:rPr lang="en-US" sz="2000" dirty="0">
                <a:latin typeface="Verdana" panose="020B0604030504040204" pitchFamily="34" charset="0"/>
                <a:ea typeface="Verdana" panose="020B0604030504040204" pitchFamily="34" charset="0"/>
                <a:cs typeface="Arial Unicode MS" panose="020B0604020202020204" pitchFamily="34" charset="-128"/>
              </a:rPr>
              <a:t>(15’ – 24 h)</a:t>
            </a:r>
          </a:p>
          <a:p>
            <a:pPr marL="342900" indent="-342900" algn="ctr">
              <a:lnSpc>
                <a:spcPct val="200000"/>
              </a:lnSpc>
              <a:buAutoNum type="arabicParenR"/>
            </a:pPr>
            <a:r>
              <a:rPr lang="en-US" sz="2000" dirty="0">
                <a:latin typeface="Verdana" panose="020B0604030504040204" pitchFamily="34" charset="0"/>
                <a:ea typeface="Verdana" panose="020B0604030504040204" pitchFamily="34" charset="0"/>
                <a:cs typeface="Arial Unicode MS" panose="020B0604020202020204" pitchFamily="34" charset="-128"/>
              </a:rPr>
              <a:t>Evaluation of </a:t>
            </a:r>
            <a:r>
              <a:rPr lang="en-US" sz="2000" dirty="0" err="1">
                <a:latin typeface="Verdana" panose="020B0604030504040204" pitchFamily="34" charset="0"/>
                <a:ea typeface="Verdana" panose="020B0604030504040204" pitchFamily="34" charset="0"/>
                <a:cs typeface="Arial Unicode MS" panose="020B0604020202020204" pitchFamily="34" charset="-128"/>
              </a:rPr>
              <a:t>occludin</a:t>
            </a:r>
            <a:r>
              <a:rPr lang="en-US" sz="2000" dirty="0">
                <a:latin typeface="Verdana" panose="020B0604030504040204" pitchFamily="34" charset="0"/>
                <a:ea typeface="Verdana" panose="020B0604030504040204" pitchFamily="34" charset="0"/>
                <a:cs typeface="Arial Unicode MS" panose="020B0604020202020204" pitchFamily="34" charset="-128"/>
              </a:rPr>
              <a:t> and ZO-1 levels after LPS exposure (1 - 48 h)</a:t>
            </a:r>
          </a:p>
          <a:p>
            <a:pPr marL="342900" indent="-342900" algn="ctr">
              <a:lnSpc>
                <a:spcPct val="200000"/>
              </a:lnSpc>
              <a:buAutoNum type="arabicParenR"/>
            </a:pPr>
            <a:r>
              <a:rPr lang="en-US" sz="2000" dirty="0">
                <a:latin typeface="Verdana" panose="020B0604030504040204" pitchFamily="34" charset="0"/>
                <a:ea typeface="Verdana" panose="020B0604030504040204" pitchFamily="34" charset="0"/>
                <a:cs typeface="Arial Unicode MS" panose="020B0604020202020204" pitchFamily="34" charset="-128"/>
              </a:rPr>
              <a:t>Assessment of </a:t>
            </a:r>
            <a:r>
              <a:rPr lang="en-US" sz="2000" dirty="0" err="1">
                <a:latin typeface="Verdana" panose="020B0604030504040204" pitchFamily="34" charset="0"/>
                <a:ea typeface="Verdana" panose="020B0604030504040204" pitchFamily="34" charset="0"/>
                <a:cs typeface="Arial Unicode MS" panose="020B0604020202020204" pitchFamily="34" charset="-128"/>
              </a:rPr>
              <a:t>occludin</a:t>
            </a:r>
            <a:r>
              <a:rPr lang="en-US" sz="2000" dirty="0">
                <a:latin typeface="Verdana" panose="020B0604030504040204" pitchFamily="34" charset="0"/>
                <a:ea typeface="Verdana" panose="020B0604030504040204" pitchFamily="34" charset="0"/>
                <a:cs typeface="Arial Unicode MS" panose="020B0604020202020204" pitchFamily="34" charset="-128"/>
              </a:rPr>
              <a:t> and ZO-1 related to MAPK expression/activation after LPS exposure and co-treatment with the compounds </a:t>
            </a:r>
            <a:r>
              <a:rPr lang="en-US" sz="2000" dirty="0">
                <a:solidFill>
                  <a:srgbClr val="FF0000"/>
                </a:solidFill>
                <a:latin typeface="Verdana" panose="020B0604030504040204" pitchFamily="34" charset="0"/>
                <a:ea typeface="Verdana" panose="020B0604030504040204" pitchFamily="34" charset="0"/>
                <a:cs typeface="Arial Unicode MS" panose="020B0604020202020204" pitchFamily="34" charset="-128"/>
              </a:rPr>
              <a:t>(PT, PI, PT </a:t>
            </a:r>
            <a:r>
              <a:rPr lang="en-US" sz="2000" dirty="0" err="1">
                <a:solidFill>
                  <a:srgbClr val="FF0000"/>
                </a:solidFill>
                <a:latin typeface="Verdana" panose="020B0604030504040204" pitchFamily="34" charset="0"/>
                <a:ea typeface="Verdana" panose="020B0604030504040204" pitchFamily="34" charset="0"/>
                <a:cs typeface="Arial Unicode MS" panose="020B0604020202020204" pitchFamily="34" charset="-128"/>
              </a:rPr>
              <a:t>sulf</a:t>
            </a:r>
            <a:r>
              <a:rPr lang="en-US" sz="2000" dirty="0">
                <a:solidFill>
                  <a:srgbClr val="FF0000"/>
                </a:solidFill>
                <a:latin typeface="Verdana" panose="020B0604030504040204" pitchFamily="34" charset="0"/>
                <a:ea typeface="Verdana" panose="020B0604030504040204" pitchFamily="34" charset="0"/>
                <a:cs typeface="Arial Unicode MS" panose="020B0604020202020204" pitchFamily="34" charset="-128"/>
              </a:rPr>
              <a:t>, PT </a:t>
            </a:r>
            <a:r>
              <a:rPr lang="en-US" sz="2000" dirty="0" err="1">
                <a:solidFill>
                  <a:srgbClr val="FF0000"/>
                </a:solidFill>
                <a:latin typeface="Verdana" panose="020B0604030504040204" pitchFamily="34" charset="0"/>
                <a:ea typeface="Verdana" panose="020B0604030504040204" pitchFamily="34" charset="0"/>
                <a:cs typeface="Arial Unicode MS" panose="020B0604020202020204" pitchFamily="34" charset="-128"/>
              </a:rPr>
              <a:t>glu</a:t>
            </a:r>
            <a:r>
              <a:rPr lang="en-US" sz="2000" dirty="0">
                <a:solidFill>
                  <a:srgbClr val="FF0000"/>
                </a:solidFill>
                <a:latin typeface="Verdana" panose="020B0604030504040204" pitchFamily="34" charset="0"/>
                <a:ea typeface="Verdana" panose="020B0604030504040204" pitchFamily="34" charset="0"/>
                <a:cs typeface="Arial Unicode MS" panose="020B0604020202020204" pitchFamily="34" charset="-128"/>
              </a:rPr>
              <a:t>, PI </a:t>
            </a:r>
            <a:r>
              <a:rPr lang="en-US" sz="2000" dirty="0" err="1">
                <a:solidFill>
                  <a:srgbClr val="FF0000"/>
                </a:solidFill>
                <a:latin typeface="Verdana" panose="020B0604030504040204" pitchFamily="34" charset="0"/>
                <a:ea typeface="Verdana" panose="020B0604030504040204" pitchFamily="34" charset="0"/>
                <a:cs typeface="Arial Unicode MS" panose="020B0604020202020204" pitchFamily="34" charset="-128"/>
              </a:rPr>
              <a:t>sulf</a:t>
            </a:r>
            <a:r>
              <a:rPr lang="en-US" sz="2000" dirty="0">
                <a:solidFill>
                  <a:srgbClr val="FF0000"/>
                </a:solidFill>
                <a:latin typeface="Verdana" panose="020B0604030504040204" pitchFamily="34" charset="0"/>
                <a:ea typeface="Verdana" panose="020B0604030504040204" pitchFamily="34" charset="0"/>
                <a:cs typeface="Arial Unicode MS" panose="020B0604020202020204" pitchFamily="34" charset="-128"/>
              </a:rPr>
              <a:t>, PI </a:t>
            </a:r>
            <a:r>
              <a:rPr lang="en-US" sz="2000" dirty="0" err="1">
                <a:solidFill>
                  <a:srgbClr val="FF0000"/>
                </a:solidFill>
                <a:latin typeface="Verdana" panose="020B0604030504040204" pitchFamily="34" charset="0"/>
                <a:ea typeface="Verdana" panose="020B0604030504040204" pitchFamily="34" charset="0"/>
                <a:cs typeface="Arial Unicode MS" panose="020B0604020202020204" pitchFamily="34" charset="-128"/>
              </a:rPr>
              <a:t>glu</a:t>
            </a:r>
            <a:r>
              <a:rPr lang="en-US" sz="2000" dirty="0">
                <a:solidFill>
                  <a:srgbClr val="FF0000"/>
                </a:solidFill>
                <a:latin typeface="Verdana" panose="020B0604030504040204" pitchFamily="34" charset="0"/>
                <a:ea typeface="Verdana" panose="020B0604030504040204" pitchFamily="34" charset="0"/>
                <a:cs typeface="Arial Unicode MS" panose="020B0604020202020204" pitchFamily="34" charset="-128"/>
              </a:rPr>
              <a:t>)     </a:t>
            </a:r>
          </a:p>
          <a:p>
            <a:pPr marL="285750" indent="-285750">
              <a:lnSpc>
                <a:spcPct val="200000"/>
              </a:lnSpc>
              <a:buFont typeface="Arial" panose="020B0604020202020204" pitchFamily="34" charset="0"/>
              <a:buChar cha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indent="-285750">
              <a:lnSpc>
                <a:spcPct val="200000"/>
              </a:lnSpc>
              <a:buFont typeface="Arial" panose="020B0604020202020204" pitchFamily="34" charset="0"/>
              <a:buChar cha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indent="-285750">
              <a:lnSpc>
                <a:spcPct val="200000"/>
              </a:lnSpc>
              <a:buFont typeface="Arial" panose="020B0604020202020204" pitchFamily="34" charset="0"/>
              <a:buChar cha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9" name="Immagine 18">
            <a:extLst>
              <a:ext uri="{FF2B5EF4-FFF2-40B4-BE49-F238E27FC236}">
                <a16:creationId xmlns:a16="http://schemas.microsoft.com/office/drawing/2014/main" id="{3CDBCD55-51C2-44EC-82A6-BEE72861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4112" y="4648690"/>
            <a:ext cx="2041141" cy="1848942"/>
          </a:xfrm>
          <a:prstGeom prst="rect">
            <a:avLst/>
          </a:prstGeom>
          <a:effectLst>
            <a:softEdge rad="31750"/>
          </a:effectLst>
        </p:spPr>
      </p:pic>
    </p:spTree>
    <p:extLst>
      <p:ext uri="{BB962C8B-B14F-4D97-AF65-F5344CB8AC3E}">
        <p14:creationId xmlns:p14="http://schemas.microsoft.com/office/powerpoint/2010/main" val="139662764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2477</Words>
  <Application>Microsoft Office PowerPoint</Application>
  <PresentationFormat>Widescreen</PresentationFormat>
  <Paragraphs>107</Paragraphs>
  <Slides>24</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24</vt:i4>
      </vt:variant>
    </vt:vector>
  </HeadingPairs>
  <TitlesOfParts>
    <vt:vector size="34" baseType="lpstr">
      <vt:lpstr>Arial Unicode MS</vt:lpstr>
      <vt:lpstr>Arial</vt:lpstr>
      <vt:lpstr>Calibri</vt:lpstr>
      <vt:lpstr>Calibri Light</vt:lpstr>
      <vt:lpstr>Constantia</vt:lpstr>
      <vt:lpstr>Source Sans Pro</vt:lpstr>
      <vt:lpstr>Verdana</vt:lpstr>
      <vt:lpstr>Wingdings</vt:lpstr>
      <vt:lpstr>Wingdings 3</vt:lpstr>
      <vt:lpstr>Tema di Office</vt:lpstr>
      <vt:lpstr>In vivo formed metabolites of polyphenols and their anti-inflammatory efficacy at intestinal level </vt:lpstr>
      <vt:lpstr>Presentazione standard di PowerPoint</vt:lpstr>
      <vt:lpstr>Presentazione standard di PowerPoint</vt:lpstr>
      <vt:lpstr>Presentazione standard di PowerPoint</vt:lpstr>
      <vt:lpstr>Evaluate the mechanisms of action of different classes of phase I/II metabolites of polyphenols coming from different plant foods against intestinal inflammation and epithelial barrier damage.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 Methods</vt:lpstr>
      <vt:lpstr>2. Results</vt:lpstr>
      <vt:lpstr>Presentazione standard di PowerPoint</vt:lpstr>
      <vt:lpstr>Presentazione standard di PowerPoint</vt:lpstr>
      <vt:lpstr>3. Methods</vt:lpstr>
      <vt:lpstr>3. Results</vt:lpstr>
      <vt:lpstr>3. Results</vt:lpstr>
      <vt:lpstr>3. Methods</vt:lpstr>
      <vt:lpstr>3. Methods</vt:lpstr>
      <vt:lpstr>Summarizing…</vt:lpstr>
      <vt:lpstr>Take home message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vivo formed metabolites of polyphenols and their anti-inflammatory efficacy at intestinal level </dc:title>
  <dc:creator>Gabriele Serreli</dc:creator>
  <cp:lastModifiedBy>Gabriele Serreli</cp:lastModifiedBy>
  <cp:revision>10</cp:revision>
  <dcterms:created xsi:type="dcterms:W3CDTF">2021-09-06T07:07:28Z</dcterms:created>
  <dcterms:modified xsi:type="dcterms:W3CDTF">2021-09-11T06:43:27Z</dcterms:modified>
</cp:coreProperties>
</file>