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6" r:id="rId6"/>
    <p:sldId id="260" r:id="rId7"/>
    <p:sldId id="264" r:id="rId8"/>
    <p:sldId id="265" r:id="rId9"/>
    <p:sldId id="263"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9" d="100"/>
          <a:sy n="79" d="100"/>
        </p:scale>
        <p:origin x="101"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F0A5AD7-0915-47B3-919C-6B7259F19AE6}" type="doc">
      <dgm:prSet loTypeId="urn:microsoft.com/office/officeart/2005/8/layout/matrix3" loCatId="matrix" qsTypeId="urn:microsoft.com/office/officeart/2005/8/quickstyle/simple1" qsCatId="simple" csTypeId="urn:microsoft.com/office/officeart/2005/8/colors/colorful2" csCatId="colorful"/>
      <dgm:spPr/>
      <dgm:t>
        <a:bodyPr/>
        <a:lstStyle/>
        <a:p>
          <a:endParaRPr lang="en-US"/>
        </a:p>
      </dgm:t>
    </dgm:pt>
    <dgm:pt modelId="{C3F8034D-CD79-4061-A41B-022A7C3DF9DF}">
      <dgm:prSet/>
      <dgm:spPr/>
      <dgm:t>
        <a:bodyPr/>
        <a:lstStyle/>
        <a:p>
          <a:r>
            <a:rPr lang="en-US"/>
            <a:t>Milk-based desserts are one of the most popular ones to all age groups. </a:t>
          </a:r>
        </a:p>
      </dgm:t>
    </dgm:pt>
    <dgm:pt modelId="{6A8B4E4A-512B-4F30-8796-862BC7554812}" type="parTrans" cxnId="{E14D90EC-70C0-4684-99F4-CCDDBE1D1263}">
      <dgm:prSet/>
      <dgm:spPr/>
      <dgm:t>
        <a:bodyPr/>
        <a:lstStyle/>
        <a:p>
          <a:endParaRPr lang="en-US"/>
        </a:p>
      </dgm:t>
    </dgm:pt>
    <dgm:pt modelId="{F95513CA-69F6-4FAB-B3DB-13E201152D35}" type="sibTrans" cxnId="{E14D90EC-70C0-4684-99F4-CCDDBE1D1263}">
      <dgm:prSet/>
      <dgm:spPr/>
      <dgm:t>
        <a:bodyPr/>
        <a:lstStyle/>
        <a:p>
          <a:endParaRPr lang="en-US"/>
        </a:p>
      </dgm:t>
    </dgm:pt>
    <dgm:pt modelId="{89D72019-48A8-4C0C-BD36-718B98749BAA}">
      <dgm:prSet/>
      <dgm:spPr/>
      <dgm:t>
        <a:bodyPr/>
        <a:lstStyle/>
        <a:p>
          <a:r>
            <a:rPr lang="en-US"/>
            <a:t>The food industry has been putting efforts in the development of products with functional properties. </a:t>
          </a:r>
        </a:p>
      </dgm:t>
    </dgm:pt>
    <dgm:pt modelId="{8C27ECD9-C24E-4B38-BBC4-CEBD77B65C65}" type="parTrans" cxnId="{4A0FBA89-6190-42EE-9EC5-5B36618799A6}">
      <dgm:prSet/>
      <dgm:spPr/>
      <dgm:t>
        <a:bodyPr/>
        <a:lstStyle/>
        <a:p>
          <a:endParaRPr lang="en-US"/>
        </a:p>
      </dgm:t>
    </dgm:pt>
    <dgm:pt modelId="{C88883B3-B4EB-4B7E-B9BC-74D313349246}" type="sibTrans" cxnId="{4A0FBA89-6190-42EE-9EC5-5B36618799A6}">
      <dgm:prSet/>
      <dgm:spPr/>
      <dgm:t>
        <a:bodyPr/>
        <a:lstStyle/>
        <a:p>
          <a:endParaRPr lang="en-US"/>
        </a:p>
      </dgm:t>
    </dgm:pt>
    <dgm:pt modelId="{7B6EB72A-B007-401E-9B00-C4F35AB48249}">
      <dgm:prSet/>
      <dgm:spPr/>
      <dgm:t>
        <a:bodyPr/>
        <a:lstStyle/>
        <a:p>
          <a:r>
            <a:rPr lang="en-US"/>
            <a:t>The excessive refined sugar intake has always been seen as one of the major issues leading to unhealthy weight gain at an early age. </a:t>
          </a:r>
        </a:p>
      </dgm:t>
    </dgm:pt>
    <dgm:pt modelId="{76B4ACAF-4CF7-4182-8F64-A32FDC662478}" type="parTrans" cxnId="{1AC51429-001E-419D-9552-2CE182953D4C}">
      <dgm:prSet/>
      <dgm:spPr/>
      <dgm:t>
        <a:bodyPr/>
        <a:lstStyle/>
        <a:p>
          <a:endParaRPr lang="en-US"/>
        </a:p>
      </dgm:t>
    </dgm:pt>
    <dgm:pt modelId="{3D34B4B7-EF32-4C27-85AB-9735466BAE27}" type="sibTrans" cxnId="{1AC51429-001E-419D-9552-2CE182953D4C}">
      <dgm:prSet/>
      <dgm:spPr/>
      <dgm:t>
        <a:bodyPr/>
        <a:lstStyle/>
        <a:p>
          <a:endParaRPr lang="en-US"/>
        </a:p>
      </dgm:t>
    </dgm:pt>
    <dgm:pt modelId="{A67793AF-1BB7-4FA7-A112-08634B20212A}">
      <dgm:prSet/>
      <dgm:spPr/>
      <dgm:t>
        <a:bodyPr/>
        <a:lstStyle/>
        <a:p>
          <a:r>
            <a:rPr lang="en-US"/>
            <a:t>Constant advice on the reduction of sugar intake in the children’s daily menu as the over-weight statistics continue to grow.</a:t>
          </a:r>
        </a:p>
      </dgm:t>
    </dgm:pt>
    <dgm:pt modelId="{2DA20680-FFB5-409B-BD0D-2D6A12DFC90D}" type="parTrans" cxnId="{2038C798-272F-4B99-8BE7-46FA1B431BA7}">
      <dgm:prSet/>
      <dgm:spPr/>
      <dgm:t>
        <a:bodyPr/>
        <a:lstStyle/>
        <a:p>
          <a:endParaRPr lang="en-US"/>
        </a:p>
      </dgm:t>
    </dgm:pt>
    <dgm:pt modelId="{C89B6805-A604-44A9-A4B6-56AD3C873EE2}" type="sibTrans" cxnId="{2038C798-272F-4B99-8BE7-46FA1B431BA7}">
      <dgm:prSet/>
      <dgm:spPr/>
      <dgm:t>
        <a:bodyPr/>
        <a:lstStyle/>
        <a:p>
          <a:endParaRPr lang="en-US"/>
        </a:p>
      </dgm:t>
    </dgm:pt>
    <dgm:pt modelId="{78434388-2DBE-40A9-AB64-1BAE4CE80A3F}" type="pres">
      <dgm:prSet presAssocID="{0F0A5AD7-0915-47B3-919C-6B7259F19AE6}" presName="matrix" presStyleCnt="0">
        <dgm:presLayoutVars>
          <dgm:chMax val="1"/>
          <dgm:dir/>
          <dgm:resizeHandles val="exact"/>
        </dgm:presLayoutVars>
      </dgm:prSet>
      <dgm:spPr/>
    </dgm:pt>
    <dgm:pt modelId="{9E92C74F-4AF4-4D44-844A-828629CA23A7}" type="pres">
      <dgm:prSet presAssocID="{0F0A5AD7-0915-47B3-919C-6B7259F19AE6}" presName="diamond" presStyleLbl="bgShp" presStyleIdx="0" presStyleCnt="1"/>
      <dgm:spPr/>
    </dgm:pt>
    <dgm:pt modelId="{197AF6EE-C134-4F25-86F1-44782252A8FF}" type="pres">
      <dgm:prSet presAssocID="{0F0A5AD7-0915-47B3-919C-6B7259F19AE6}" presName="quad1" presStyleLbl="node1" presStyleIdx="0" presStyleCnt="4">
        <dgm:presLayoutVars>
          <dgm:chMax val="0"/>
          <dgm:chPref val="0"/>
          <dgm:bulletEnabled val="1"/>
        </dgm:presLayoutVars>
      </dgm:prSet>
      <dgm:spPr/>
    </dgm:pt>
    <dgm:pt modelId="{D5C000EF-ADB6-4670-861D-2AD38166B962}" type="pres">
      <dgm:prSet presAssocID="{0F0A5AD7-0915-47B3-919C-6B7259F19AE6}" presName="quad2" presStyleLbl="node1" presStyleIdx="1" presStyleCnt="4">
        <dgm:presLayoutVars>
          <dgm:chMax val="0"/>
          <dgm:chPref val="0"/>
          <dgm:bulletEnabled val="1"/>
        </dgm:presLayoutVars>
      </dgm:prSet>
      <dgm:spPr/>
    </dgm:pt>
    <dgm:pt modelId="{A47776AB-EE3B-48F7-95FB-9E4790B121D6}" type="pres">
      <dgm:prSet presAssocID="{0F0A5AD7-0915-47B3-919C-6B7259F19AE6}" presName="quad3" presStyleLbl="node1" presStyleIdx="2" presStyleCnt="4">
        <dgm:presLayoutVars>
          <dgm:chMax val="0"/>
          <dgm:chPref val="0"/>
          <dgm:bulletEnabled val="1"/>
        </dgm:presLayoutVars>
      </dgm:prSet>
      <dgm:spPr/>
    </dgm:pt>
    <dgm:pt modelId="{5AB28E89-26D6-4476-922E-37BE82E8673A}" type="pres">
      <dgm:prSet presAssocID="{0F0A5AD7-0915-47B3-919C-6B7259F19AE6}" presName="quad4" presStyleLbl="node1" presStyleIdx="3" presStyleCnt="4">
        <dgm:presLayoutVars>
          <dgm:chMax val="0"/>
          <dgm:chPref val="0"/>
          <dgm:bulletEnabled val="1"/>
        </dgm:presLayoutVars>
      </dgm:prSet>
      <dgm:spPr/>
    </dgm:pt>
  </dgm:ptLst>
  <dgm:cxnLst>
    <dgm:cxn modelId="{7D4B9F03-111B-4933-BE0E-434A5B66BE4A}" type="presOf" srcId="{89D72019-48A8-4C0C-BD36-718B98749BAA}" destId="{D5C000EF-ADB6-4670-861D-2AD38166B962}" srcOrd="0" destOrd="0" presId="urn:microsoft.com/office/officeart/2005/8/layout/matrix3"/>
    <dgm:cxn modelId="{1AC51429-001E-419D-9552-2CE182953D4C}" srcId="{0F0A5AD7-0915-47B3-919C-6B7259F19AE6}" destId="{7B6EB72A-B007-401E-9B00-C4F35AB48249}" srcOrd="2" destOrd="0" parTransId="{76B4ACAF-4CF7-4182-8F64-A32FDC662478}" sibTransId="{3D34B4B7-EF32-4C27-85AB-9735466BAE27}"/>
    <dgm:cxn modelId="{43FB0440-3531-4DC0-ADC1-AC2903A746F4}" type="presOf" srcId="{7B6EB72A-B007-401E-9B00-C4F35AB48249}" destId="{A47776AB-EE3B-48F7-95FB-9E4790B121D6}" srcOrd="0" destOrd="0" presId="urn:microsoft.com/office/officeart/2005/8/layout/matrix3"/>
    <dgm:cxn modelId="{5CC1E242-7EEE-4565-B6BA-FA5E90CF6CF6}" type="presOf" srcId="{C3F8034D-CD79-4061-A41B-022A7C3DF9DF}" destId="{197AF6EE-C134-4F25-86F1-44782252A8FF}" srcOrd="0" destOrd="0" presId="urn:microsoft.com/office/officeart/2005/8/layout/matrix3"/>
    <dgm:cxn modelId="{4A0FBA89-6190-42EE-9EC5-5B36618799A6}" srcId="{0F0A5AD7-0915-47B3-919C-6B7259F19AE6}" destId="{89D72019-48A8-4C0C-BD36-718B98749BAA}" srcOrd="1" destOrd="0" parTransId="{8C27ECD9-C24E-4B38-BBC4-CEBD77B65C65}" sibTransId="{C88883B3-B4EB-4B7E-B9BC-74D313349246}"/>
    <dgm:cxn modelId="{2038C798-272F-4B99-8BE7-46FA1B431BA7}" srcId="{0F0A5AD7-0915-47B3-919C-6B7259F19AE6}" destId="{A67793AF-1BB7-4FA7-A112-08634B20212A}" srcOrd="3" destOrd="0" parTransId="{2DA20680-FFB5-409B-BD0D-2D6A12DFC90D}" sibTransId="{C89B6805-A604-44A9-A4B6-56AD3C873EE2}"/>
    <dgm:cxn modelId="{944F25B0-1512-4477-8575-48D63F268081}" type="presOf" srcId="{A67793AF-1BB7-4FA7-A112-08634B20212A}" destId="{5AB28E89-26D6-4476-922E-37BE82E8673A}" srcOrd="0" destOrd="0" presId="urn:microsoft.com/office/officeart/2005/8/layout/matrix3"/>
    <dgm:cxn modelId="{0580FCBC-87BF-4578-9219-320531D405D6}" type="presOf" srcId="{0F0A5AD7-0915-47B3-919C-6B7259F19AE6}" destId="{78434388-2DBE-40A9-AB64-1BAE4CE80A3F}" srcOrd="0" destOrd="0" presId="urn:microsoft.com/office/officeart/2005/8/layout/matrix3"/>
    <dgm:cxn modelId="{E14D90EC-70C0-4684-99F4-CCDDBE1D1263}" srcId="{0F0A5AD7-0915-47B3-919C-6B7259F19AE6}" destId="{C3F8034D-CD79-4061-A41B-022A7C3DF9DF}" srcOrd="0" destOrd="0" parTransId="{6A8B4E4A-512B-4F30-8796-862BC7554812}" sibTransId="{F95513CA-69F6-4FAB-B3DB-13E201152D35}"/>
    <dgm:cxn modelId="{CA1D3140-D681-4DDA-A286-03DAAF666D4C}" type="presParOf" srcId="{78434388-2DBE-40A9-AB64-1BAE4CE80A3F}" destId="{9E92C74F-4AF4-4D44-844A-828629CA23A7}" srcOrd="0" destOrd="0" presId="urn:microsoft.com/office/officeart/2005/8/layout/matrix3"/>
    <dgm:cxn modelId="{E619A742-BE5D-4777-9EA5-6D0ABF6825DE}" type="presParOf" srcId="{78434388-2DBE-40A9-AB64-1BAE4CE80A3F}" destId="{197AF6EE-C134-4F25-86F1-44782252A8FF}" srcOrd="1" destOrd="0" presId="urn:microsoft.com/office/officeart/2005/8/layout/matrix3"/>
    <dgm:cxn modelId="{BD096CF2-19B3-40FE-A7D8-8940A078F7DA}" type="presParOf" srcId="{78434388-2DBE-40A9-AB64-1BAE4CE80A3F}" destId="{D5C000EF-ADB6-4670-861D-2AD38166B962}" srcOrd="2" destOrd="0" presId="urn:microsoft.com/office/officeart/2005/8/layout/matrix3"/>
    <dgm:cxn modelId="{954DD332-7E95-4BB6-B8B7-B766174A5E02}" type="presParOf" srcId="{78434388-2DBE-40A9-AB64-1BAE4CE80A3F}" destId="{A47776AB-EE3B-48F7-95FB-9E4790B121D6}" srcOrd="3" destOrd="0" presId="urn:microsoft.com/office/officeart/2005/8/layout/matrix3"/>
    <dgm:cxn modelId="{0F7CE127-5435-4331-8398-EA2E53E95511}" type="presParOf" srcId="{78434388-2DBE-40A9-AB64-1BAE4CE80A3F}" destId="{5AB28E89-26D6-4476-922E-37BE82E8673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05431-F1A3-40BD-AB9B-9D1232F32397}"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4D9ABE5B-FC75-4059-AF18-DEB5A9D9FEC3}">
      <dgm:prSet/>
      <dgm:spPr/>
      <dgm:t>
        <a:bodyPr/>
        <a:lstStyle/>
        <a:p>
          <a:pPr>
            <a:defRPr cap="all"/>
          </a:pPr>
          <a:r>
            <a:rPr lang="en-US">
              <a:latin typeface="Bradley Hand ITC" panose="03070402050302030203" pitchFamily="66" charset="0"/>
            </a:rPr>
            <a:t>evaluate the complete substitution of sugar with nectarines as lyophilized powder and purée, in puddings prepared with corn and rice starches in order to meet the needs of the trending healthy lifestyle and diet;</a:t>
          </a:r>
        </a:p>
      </dgm:t>
    </dgm:pt>
    <dgm:pt modelId="{B5EC7CEC-890F-47D7-BF8E-0B5F61393041}" type="parTrans" cxnId="{CBBDCDE2-2F05-4AA3-8BF0-AC00DEF92A82}">
      <dgm:prSet/>
      <dgm:spPr/>
      <dgm:t>
        <a:bodyPr/>
        <a:lstStyle/>
        <a:p>
          <a:endParaRPr lang="en-US"/>
        </a:p>
      </dgm:t>
    </dgm:pt>
    <dgm:pt modelId="{8F9E6148-AE6C-4C37-890B-C717A5055019}" type="sibTrans" cxnId="{CBBDCDE2-2F05-4AA3-8BF0-AC00DEF92A82}">
      <dgm:prSet/>
      <dgm:spPr/>
      <dgm:t>
        <a:bodyPr/>
        <a:lstStyle/>
        <a:p>
          <a:endParaRPr lang="en-US"/>
        </a:p>
      </dgm:t>
    </dgm:pt>
    <dgm:pt modelId="{C4CD8B27-EF6B-4EDE-8824-50B408CEB9BA}">
      <dgm:prSet/>
      <dgm:spPr/>
      <dgm:t>
        <a:bodyPr/>
        <a:lstStyle/>
        <a:p>
          <a:pPr>
            <a:defRPr cap="all"/>
          </a:pPr>
          <a:r>
            <a:rPr lang="en-US">
              <a:latin typeface="Bradley Hand ITC" panose="03070402050302030203" pitchFamily="66" charset="0"/>
            </a:rPr>
            <a:t>physical, rheological, nutritional, and sensory characteristics of the nectarine-enriched puddings were used to describe the newly developed formulations</a:t>
          </a:r>
          <a:r>
            <a:rPr lang="en-US"/>
            <a:t>. </a:t>
          </a:r>
        </a:p>
      </dgm:t>
    </dgm:pt>
    <dgm:pt modelId="{731C5102-899E-44C0-8913-42B77F8CBA7C}" type="parTrans" cxnId="{36751C79-F33D-466F-A0AD-0D20CB8ADD15}">
      <dgm:prSet/>
      <dgm:spPr/>
      <dgm:t>
        <a:bodyPr/>
        <a:lstStyle/>
        <a:p>
          <a:endParaRPr lang="en-US"/>
        </a:p>
      </dgm:t>
    </dgm:pt>
    <dgm:pt modelId="{0DE7A97B-2C21-4304-9F0F-1DCC180BDAE7}" type="sibTrans" cxnId="{36751C79-F33D-466F-A0AD-0D20CB8ADD15}">
      <dgm:prSet/>
      <dgm:spPr/>
      <dgm:t>
        <a:bodyPr/>
        <a:lstStyle/>
        <a:p>
          <a:endParaRPr lang="en-US"/>
        </a:p>
      </dgm:t>
    </dgm:pt>
    <dgm:pt modelId="{1FA7A977-ECAD-4551-A717-318D833ABB86}" type="pres">
      <dgm:prSet presAssocID="{9D505431-F1A3-40BD-AB9B-9D1232F32397}" presName="linear" presStyleCnt="0">
        <dgm:presLayoutVars>
          <dgm:animLvl val="lvl"/>
          <dgm:resizeHandles val="exact"/>
        </dgm:presLayoutVars>
      </dgm:prSet>
      <dgm:spPr/>
    </dgm:pt>
    <dgm:pt modelId="{36196BCA-92FC-4A8A-B3A3-1122849EC492}" type="pres">
      <dgm:prSet presAssocID="{4D9ABE5B-FC75-4059-AF18-DEB5A9D9FEC3}" presName="parentText" presStyleLbl="node1" presStyleIdx="0" presStyleCnt="2">
        <dgm:presLayoutVars>
          <dgm:chMax val="0"/>
          <dgm:bulletEnabled val="1"/>
        </dgm:presLayoutVars>
      </dgm:prSet>
      <dgm:spPr/>
    </dgm:pt>
    <dgm:pt modelId="{6942A5A0-3F58-4D0F-8E7C-FB1C8922D1BD}" type="pres">
      <dgm:prSet presAssocID="{8F9E6148-AE6C-4C37-890B-C717A5055019}" presName="spacer" presStyleCnt="0"/>
      <dgm:spPr/>
    </dgm:pt>
    <dgm:pt modelId="{E25A0C39-C611-497D-BF65-1D9D2AB4147F}" type="pres">
      <dgm:prSet presAssocID="{C4CD8B27-EF6B-4EDE-8824-50B408CEB9BA}" presName="parentText" presStyleLbl="node1" presStyleIdx="1" presStyleCnt="2">
        <dgm:presLayoutVars>
          <dgm:chMax val="0"/>
          <dgm:bulletEnabled val="1"/>
        </dgm:presLayoutVars>
      </dgm:prSet>
      <dgm:spPr/>
    </dgm:pt>
  </dgm:ptLst>
  <dgm:cxnLst>
    <dgm:cxn modelId="{4EFA721A-CD26-41AF-AB6C-59CC3925787A}" type="presOf" srcId="{C4CD8B27-EF6B-4EDE-8824-50B408CEB9BA}" destId="{E25A0C39-C611-497D-BF65-1D9D2AB4147F}" srcOrd="0" destOrd="0" presId="urn:microsoft.com/office/officeart/2005/8/layout/vList2"/>
    <dgm:cxn modelId="{FFE08920-F6E6-4A7F-B60C-DF55C962CF39}" type="presOf" srcId="{9D505431-F1A3-40BD-AB9B-9D1232F32397}" destId="{1FA7A977-ECAD-4551-A717-318D833ABB86}" srcOrd="0" destOrd="0" presId="urn:microsoft.com/office/officeart/2005/8/layout/vList2"/>
    <dgm:cxn modelId="{36751C79-F33D-466F-A0AD-0D20CB8ADD15}" srcId="{9D505431-F1A3-40BD-AB9B-9D1232F32397}" destId="{C4CD8B27-EF6B-4EDE-8824-50B408CEB9BA}" srcOrd="1" destOrd="0" parTransId="{731C5102-899E-44C0-8913-42B77F8CBA7C}" sibTransId="{0DE7A97B-2C21-4304-9F0F-1DCC180BDAE7}"/>
    <dgm:cxn modelId="{CBBDCDE2-2F05-4AA3-8BF0-AC00DEF92A82}" srcId="{9D505431-F1A3-40BD-AB9B-9D1232F32397}" destId="{4D9ABE5B-FC75-4059-AF18-DEB5A9D9FEC3}" srcOrd="0" destOrd="0" parTransId="{B5EC7CEC-890F-47D7-BF8E-0B5F61393041}" sibTransId="{8F9E6148-AE6C-4C37-890B-C717A5055019}"/>
    <dgm:cxn modelId="{837394F4-3677-4332-9D8E-19267BC378C5}" type="presOf" srcId="{4D9ABE5B-FC75-4059-AF18-DEB5A9D9FEC3}" destId="{36196BCA-92FC-4A8A-B3A3-1122849EC492}" srcOrd="0" destOrd="0" presId="urn:microsoft.com/office/officeart/2005/8/layout/vList2"/>
    <dgm:cxn modelId="{D3912EA2-BB74-4DB7-A5FC-F67B7B4522A8}" type="presParOf" srcId="{1FA7A977-ECAD-4551-A717-318D833ABB86}" destId="{36196BCA-92FC-4A8A-B3A3-1122849EC492}" srcOrd="0" destOrd="0" presId="urn:microsoft.com/office/officeart/2005/8/layout/vList2"/>
    <dgm:cxn modelId="{08781E7E-EDC1-49DE-9AC7-789EED7C07BF}" type="presParOf" srcId="{1FA7A977-ECAD-4551-A717-318D833ABB86}" destId="{6942A5A0-3F58-4D0F-8E7C-FB1C8922D1BD}" srcOrd="1" destOrd="0" presId="urn:microsoft.com/office/officeart/2005/8/layout/vList2"/>
    <dgm:cxn modelId="{C583F775-5359-44BD-82F6-EA5D0D41BEA3}" type="presParOf" srcId="{1FA7A977-ECAD-4551-A717-318D833ABB86}" destId="{E25A0C39-C611-497D-BF65-1D9D2AB4147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6D7F3D-6C91-4350-AA11-A733F0ACA6C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B4ADB78-0E01-46CA-A6FF-6C662E34F305}">
      <dgm:prSet/>
      <dgm:spPr/>
      <dgm:t>
        <a:bodyPr/>
        <a:lstStyle/>
        <a:p>
          <a:r>
            <a:rPr lang="en-US"/>
            <a:t>Official AOAC methods were used to determine the moisture and ash content.</a:t>
          </a:r>
        </a:p>
      </dgm:t>
    </dgm:pt>
    <dgm:pt modelId="{D8D51377-56F3-4F10-8B62-0E1E54C8543F}" type="parTrans" cxnId="{69D1C1B0-5F62-45A7-8DB2-241D69801441}">
      <dgm:prSet/>
      <dgm:spPr/>
      <dgm:t>
        <a:bodyPr/>
        <a:lstStyle/>
        <a:p>
          <a:endParaRPr lang="en-US"/>
        </a:p>
      </dgm:t>
    </dgm:pt>
    <dgm:pt modelId="{B1F8363C-20C1-4278-A5D2-E0486CD78BE3}" type="sibTrans" cxnId="{69D1C1B0-5F62-45A7-8DB2-241D69801441}">
      <dgm:prSet/>
      <dgm:spPr/>
      <dgm:t>
        <a:bodyPr/>
        <a:lstStyle/>
        <a:p>
          <a:endParaRPr lang="en-US"/>
        </a:p>
      </dgm:t>
    </dgm:pt>
    <dgm:pt modelId="{243C7E33-D2CC-4BDF-9C3C-167BB7E72D9C}">
      <dgm:prSet/>
      <dgm:spPr/>
      <dgm:t>
        <a:bodyPr/>
        <a:lstStyle/>
        <a:p>
          <a:r>
            <a:rPr lang="en-US"/>
            <a:t>The nutritional data was determined by the calculation method.</a:t>
          </a:r>
        </a:p>
      </dgm:t>
    </dgm:pt>
    <dgm:pt modelId="{0C6EED4A-2FDB-4952-AF39-88ED6A374657}" type="parTrans" cxnId="{C16B7D38-6A93-4EB6-B325-408DCB7C7266}">
      <dgm:prSet/>
      <dgm:spPr/>
      <dgm:t>
        <a:bodyPr/>
        <a:lstStyle/>
        <a:p>
          <a:endParaRPr lang="en-US"/>
        </a:p>
      </dgm:t>
    </dgm:pt>
    <dgm:pt modelId="{EF746E39-14AA-4012-949D-D7436EB2CC37}" type="sibTrans" cxnId="{C16B7D38-6A93-4EB6-B325-408DCB7C7266}">
      <dgm:prSet/>
      <dgm:spPr/>
      <dgm:t>
        <a:bodyPr/>
        <a:lstStyle/>
        <a:p>
          <a:endParaRPr lang="en-US"/>
        </a:p>
      </dgm:t>
    </dgm:pt>
    <dgm:pt modelId="{CB431E08-A17B-4073-9BEA-D5DBA0F0E0D7}">
      <dgm:prSet/>
      <dgm:spPr/>
      <dgm:t>
        <a:bodyPr/>
        <a:lstStyle/>
        <a:p>
          <a:r>
            <a:rPr lang="en-US"/>
            <a:t>Data were analyzed using MS Excel software. Relevant statistical analyses of the data were performed using one-way ANOVA and a Tukey–Kramer post hoc test (α = 0.05). The Pearson’s correlation coefficients between moisture content, density, aw and textural parameters have been plotted with the use of Excel STAT Cloud function in Microsoft Excel 365 software. </a:t>
          </a:r>
        </a:p>
      </dgm:t>
    </dgm:pt>
    <dgm:pt modelId="{EB7C9937-BFF2-479A-ABD0-FAF98DD781C2}" type="parTrans" cxnId="{32180B23-A54B-453C-A237-356CAAE597C7}">
      <dgm:prSet/>
      <dgm:spPr/>
      <dgm:t>
        <a:bodyPr/>
        <a:lstStyle/>
        <a:p>
          <a:endParaRPr lang="en-US"/>
        </a:p>
      </dgm:t>
    </dgm:pt>
    <dgm:pt modelId="{93F2BC3D-8029-4E75-8DA8-498A24988580}" type="sibTrans" cxnId="{32180B23-A54B-453C-A237-356CAAE597C7}">
      <dgm:prSet/>
      <dgm:spPr/>
      <dgm:t>
        <a:bodyPr/>
        <a:lstStyle/>
        <a:p>
          <a:endParaRPr lang="en-US"/>
        </a:p>
      </dgm:t>
    </dgm:pt>
    <dgm:pt modelId="{909FF8EE-D51D-4A90-92E0-DAB91DF1E376}" type="pres">
      <dgm:prSet presAssocID="{806D7F3D-6C91-4350-AA11-A733F0ACA6C2}" presName="root" presStyleCnt="0">
        <dgm:presLayoutVars>
          <dgm:dir/>
          <dgm:resizeHandles val="exact"/>
        </dgm:presLayoutVars>
      </dgm:prSet>
      <dgm:spPr/>
    </dgm:pt>
    <dgm:pt modelId="{68FBBAA5-D899-4C21-84B8-85AF3D299B50}" type="pres">
      <dgm:prSet presAssocID="{3B4ADB78-0E01-46CA-A6FF-6C662E34F305}" presName="compNode" presStyleCnt="0"/>
      <dgm:spPr/>
    </dgm:pt>
    <dgm:pt modelId="{4F5732D0-9497-41CC-B97C-8526779171AA}" type="pres">
      <dgm:prSet presAssocID="{3B4ADB78-0E01-46CA-A6FF-6C662E34F305}" presName="bgRect" presStyleLbl="bgShp" presStyleIdx="0" presStyleCnt="3"/>
      <dgm:spPr/>
    </dgm:pt>
    <dgm:pt modelId="{C9892AC0-CA96-418A-91B4-0018AE37D622}" type="pres">
      <dgm:prSet presAssocID="{3B4ADB78-0E01-46CA-A6FF-6C662E34F30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laybook with solid fill"/>
        </a:ext>
      </dgm:extLst>
    </dgm:pt>
    <dgm:pt modelId="{6CCDEFC7-A527-4D3B-B97F-725BC72AF0E1}" type="pres">
      <dgm:prSet presAssocID="{3B4ADB78-0E01-46CA-A6FF-6C662E34F305}" presName="spaceRect" presStyleCnt="0"/>
      <dgm:spPr/>
    </dgm:pt>
    <dgm:pt modelId="{0F60F767-93D0-4A01-BD1F-0203B73BCF4A}" type="pres">
      <dgm:prSet presAssocID="{3B4ADB78-0E01-46CA-A6FF-6C662E34F305}" presName="parTx" presStyleLbl="revTx" presStyleIdx="0" presStyleCnt="3">
        <dgm:presLayoutVars>
          <dgm:chMax val="0"/>
          <dgm:chPref val="0"/>
        </dgm:presLayoutVars>
      </dgm:prSet>
      <dgm:spPr/>
    </dgm:pt>
    <dgm:pt modelId="{00C91886-46DB-42B0-A0A9-63FE767A2047}" type="pres">
      <dgm:prSet presAssocID="{B1F8363C-20C1-4278-A5D2-E0486CD78BE3}" presName="sibTrans" presStyleCnt="0"/>
      <dgm:spPr/>
    </dgm:pt>
    <dgm:pt modelId="{0540106B-5883-4BCB-889F-E319DDE82956}" type="pres">
      <dgm:prSet presAssocID="{243C7E33-D2CC-4BDF-9C3C-167BB7E72D9C}" presName="compNode" presStyleCnt="0"/>
      <dgm:spPr/>
    </dgm:pt>
    <dgm:pt modelId="{7ABD4DFC-FC33-4E4C-9D00-217998619011}" type="pres">
      <dgm:prSet presAssocID="{243C7E33-D2CC-4BDF-9C3C-167BB7E72D9C}" presName="bgRect" presStyleLbl="bgShp" presStyleIdx="1" presStyleCnt="3"/>
      <dgm:spPr/>
    </dgm:pt>
    <dgm:pt modelId="{32D9E19E-C510-415A-A073-8688FBE85EC0}" type="pres">
      <dgm:prSet presAssocID="{243C7E33-D2CC-4BDF-9C3C-167BB7E72D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231EAB1F-C8D2-428D-A4D0-BFB22D5EFFB2}" type="pres">
      <dgm:prSet presAssocID="{243C7E33-D2CC-4BDF-9C3C-167BB7E72D9C}" presName="spaceRect" presStyleCnt="0"/>
      <dgm:spPr/>
    </dgm:pt>
    <dgm:pt modelId="{67C77608-DEE6-4ABF-89C4-0E5F87A315B9}" type="pres">
      <dgm:prSet presAssocID="{243C7E33-D2CC-4BDF-9C3C-167BB7E72D9C}" presName="parTx" presStyleLbl="revTx" presStyleIdx="1" presStyleCnt="3">
        <dgm:presLayoutVars>
          <dgm:chMax val="0"/>
          <dgm:chPref val="0"/>
        </dgm:presLayoutVars>
      </dgm:prSet>
      <dgm:spPr/>
    </dgm:pt>
    <dgm:pt modelId="{92D225B9-C38A-4C9B-B289-343C9880A441}" type="pres">
      <dgm:prSet presAssocID="{EF746E39-14AA-4012-949D-D7436EB2CC37}" presName="sibTrans" presStyleCnt="0"/>
      <dgm:spPr/>
    </dgm:pt>
    <dgm:pt modelId="{6FE1E6A5-2458-4162-AF63-2A3712FB1B9A}" type="pres">
      <dgm:prSet presAssocID="{CB431E08-A17B-4073-9BEA-D5DBA0F0E0D7}" presName="compNode" presStyleCnt="0"/>
      <dgm:spPr/>
    </dgm:pt>
    <dgm:pt modelId="{6BFEB48D-EF9E-4671-8CFC-3A9C0F4FE280}" type="pres">
      <dgm:prSet presAssocID="{CB431E08-A17B-4073-9BEA-D5DBA0F0E0D7}" presName="bgRect" presStyleLbl="bgShp" presStyleIdx="2" presStyleCnt="3"/>
      <dgm:spPr/>
    </dgm:pt>
    <dgm:pt modelId="{AEDCDCAC-8296-46EF-9AED-2AE9578FB67E}" type="pres">
      <dgm:prSet presAssocID="{CB431E08-A17B-4073-9BEA-D5DBA0F0E0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08DB35A5-8F76-46B5-A5F5-8EC6BA511209}" type="pres">
      <dgm:prSet presAssocID="{CB431E08-A17B-4073-9BEA-D5DBA0F0E0D7}" presName="spaceRect" presStyleCnt="0"/>
      <dgm:spPr/>
    </dgm:pt>
    <dgm:pt modelId="{DB3FE874-2740-4115-968C-0F41AECE4EB0}" type="pres">
      <dgm:prSet presAssocID="{CB431E08-A17B-4073-9BEA-D5DBA0F0E0D7}" presName="parTx" presStyleLbl="revTx" presStyleIdx="2" presStyleCnt="3">
        <dgm:presLayoutVars>
          <dgm:chMax val="0"/>
          <dgm:chPref val="0"/>
        </dgm:presLayoutVars>
      </dgm:prSet>
      <dgm:spPr/>
    </dgm:pt>
  </dgm:ptLst>
  <dgm:cxnLst>
    <dgm:cxn modelId="{13F6500A-66A4-4BE1-8C40-D4221560B581}" type="presOf" srcId="{806D7F3D-6C91-4350-AA11-A733F0ACA6C2}" destId="{909FF8EE-D51D-4A90-92E0-DAB91DF1E376}" srcOrd="0" destOrd="0" presId="urn:microsoft.com/office/officeart/2018/2/layout/IconVerticalSolidList"/>
    <dgm:cxn modelId="{32180B23-A54B-453C-A237-356CAAE597C7}" srcId="{806D7F3D-6C91-4350-AA11-A733F0ACA6C2}" destId="{CB431E08-A17B-4073-9BEA-D5DBA0F0E0D7}" srcOrd="2" destOrd="0" parTransId="{EB7C9937-BFF2-479A-ABD0-FAF98DD781C2}" sibTransId="{93F2BC3D-8029-4E75-8DA8-498A24988580}"/>
    <dgm:cxn modelId="{C16B7D38-6A93-4EB6-B325-408DCB7C7266}" srcId="{806D7F3D-6C91-4350-AA11-A733F0ACA6C2}" destId="{243C7E33-D2CC-4BDF-9C3C-167BB7E72D9C}" srcOrd="1" destOrd="0" parTransId="{0C6EED4A-2FDB-4952-AF39-88ED6A374657}" sibTransId="{EF746E39-14AA-4012-949D-D7436EB2CC37}"/>
    <dgm:cxn modelId="{3C1AFA53-C89C-4BF6-A76F-8704CF89F630}" type="presOf" srcId="{3B4ADB78-0E01-46CA-A6FF-6C662E34F305}" destId="{0F60F767-93D0-4A01-BD1F-0203B73BCF4A}" srcOrd="0" destOrd="0" presId="urn:microsoft.com/office/officeart/2018/2/layout/IconVerticalSolidList"/>
    <dgm:cxn modelId="{659E2796-BD98-4473-8127-0FB35D55720F}" type="presOf" srcId="{243C7E33-D2CC-4BDF-9C3C-167BB7E72D9C}" destId="{67C77608-DEE6-4ABF-89C4-0E5F87A315B9}" srcOrd="0" destOrd="0" presId="urn:microsoft.com/office/officeart/2018/2/layout/IconVerticalSolidList"/>
    <dgm:cxn modelId="{69D1C1B0-5F62-45A7-8DB2-241D69801441}" srcId="{806D7F3D-6C91-4350-AA11-A733F0ACA6C2}" destId="{3B4ADB78-0E01-46CA-A6FF-6C662E34F305}" srcOrd="0" destOrd="0" parTransId="{D8D51377-56F3-4F10-8B62-0E1E54C8543F}" sibTransId="{B1F8363C-20C1-4278-A5D2-E0486CD78BE3}"/>
    <dgm:cxn modelId="{9A652BB5-2175-43C4-B16B-2D373DAD7321}" type="presOf" srcId="{CB431E08-A17B-4073-9BEA-D5DBA0F0E0D7}" destId="{DB3FE874-2740-4115-968C-0F41AECE4EB0}" srcOrd="0" destOrd="0" presId="urn:microsoft.com/office/officeart/2018/2/layout/IconVerticalSolidList"/>
    <dgm:cxn modelId="{98B9FB3E-BEDF-433C-BC81-D3BEC79B5337}" type="presParOf" srcId="{909FF8EE-D51D-4A90-92E0-DAB91DF1E376}" destId="{68FBBAA5-D899-4C21-84B8-85AF3D299B50}" srcOrd="0" destOrd="0" presId="urn:microsoft.com/office/officeart/2018/2/layout/IconVerticalSolidList"/>
    <dgm:cxn modelId="{045EB659-223D-478A-A642-C777741434EB}" type="presParOf" srcId="{68FBBAA5-D899-4C21-84B8-85AF3D299B50}" destId="{4F5732D0-9497-41CC-B97C-8526779171AA}" srcOrd="0" destOrd="0" presId="urn:microsoft.com/office/officeart/2018/2/layout/IconVerticalSolidList"/>
    <dgm:cxn modelId="{8E96C05A-57D6-402B-84B7-CB91191CB6E8}" type="presParOf" srcId="{68FBBAA5-D899-4C21-84B8-85AF3D299B50}" destId="{C9892AC0-CA96-418A-91B4-0018AE37D622}" srcOrd="1" destOrd="0" presId="urn:microsoft.com/office/officeart/2018/2/layout/IconVerticalSolidList"/>
    <dgm:cxn modelId="{F2BF9DB3-D97A-4908-B62F-1AA868BC7488}" type="presParOf" srcId="{68FBBAA5-D899-4C21-84B8-85AF3D299B50}" destId="{6CCDEFC7-A527-4D3B-B97F-725BC72AF0E1}" srcOrd="2" destOrd="0" presId="urn:microsoft.com/office/officeart/2018/2/layout/IconVerticalSolidList"/>
    <dgm:cxn modelId="{C65D2E28-F1EA-4C8E-80E3-6C21D45F72E6}" type="presParOf" srcId="{68FBBAA5-D899-4C21-84B8-85AF3D299B50}" destId="{0F60F767-93D0-4A01-BD1F-0203B73BCF4A}" srcOrd="3" destOrd="0" presId="urn:microsoft.com/office/officeart/2018/2/layout/IconVerticalSolidList"/>
    <dgm:cxn modelId="{3F6CD653-190C-485C-B422-B9DEB2422846}" type="presParOf" srcId="{909FF8EE-D51D-4A90-92E0-DAB91DF1E376}" destId="{00C91886-46DB-42B0-A0A9-63FE767A2047}" srcOrd="1" destOrd="0" presId="urn:microsoft.com/office/officeart/2018/2/layout/IconVerticalSolidList"/>
    <dgm:cxn modelId="{01F6211D-64B5-41DB-8B4C-7E3DE1D34EBA}" type="presParOf" srcId="{909FF8EE-D51D-4A90-92E0-DAB91DF1E376}" destId="{0540106B-5883-4BCB-889F-E319DDE82956}" srcOrd="2" destOrd="0" presId="urn:microsoft.com/office/officeart/2018/2/layout/IconVerticalSolidList"/>
    <dgm:cxn modelId="{46F9910B-DAE4-4A96-9610-D1952AC63A22}" type="presParOf" srcId="{0540106B-5883-4BCB-889F-E319DDE82956}" destId="{7ABD4DFC-FC33-4E4C-9D00-217998619011}" srcOrd="0" destOrd="0" presId="urn:microsoft.com/office/officeart/2018/2/layout/IconVerticalSolidList"/>
    <dgm:cxn modelId="{0362865B-6FDD-4A7E-A9E6-27101B862B64}" type="presParOf" srcId="{0540106B-5883-4BCB-889F-E319DDE82956}" destId="{32D9E19E-C510-415A-A073-8688FBE85EC0}" srcOrd="1" destOrd="0" presId="urn:microsoft.com/office/officeart/2018/2/layout/IconVerticalSolidList"/>
    <dgm:cxn modelId="{73B35F5E-CE4B-4FAF-8EEC-8CE714C19B71}" type="presParOf" srcId="{0540106B-5883-4BCB-889F-E319DDE82956}" destId="{231EAB1F-C8D2-428D-A4D0-BFB22D5EFFB2}" srcOrd="2" destOrd="0" presId="urn:microsoft.com/office/officeart/2018/2/layout/IconVerticalSolidList"/>
    <dgm:cxn modelId="{F6AAF899-AD66-49AD-B787-E590685FD599}" type="presParOf" srcId="{0540106B-5883-4BCB-889F-E319DDE82956}" destId="{67C77608-DEE6-4ABF-89C4-0E5F87A315B9}" srcOrd="3" destOrd="0" presId="urn:microsoft.com/office/officeart/2018/2/layout/IconVerticalSolidList"/>
    <dgm:cxn modelId="{BEA74AA2-C6BD-480E-B06C-7E8DED5FDE90}" type="presParOf" srcId="{909FF8EE-D51D-4A90-92E0-DAB91DF1E376}" destId="{92D225B9-C38A-4C9B-B289-343C9880A441}" srcOrd="3" destOrd="0" presId="urn:microsoft.com/office/officeart/2018/2/layout/IconVerticalSolidList"/>
    <dgm:cxn modelId="{C18B443E-F58B-4131-A492-94F6DF7FC60C}" type="presParOf" srcId="{909FF8EE-D51D-4A90-92E0-DAB91DF1E376}" destId="{6FE1E6A5-2458-4162-AF63-2A3712FB1B9A}" srcOrd="4" destOrd="0" presId="urn:microsoft.com/office/officeart/2018/2/layout/IconVerticalSolidList"/>
    <dgm:cxn modelId="{802E665A-C845-4E4B-8C6D-8ACB4A745F86}" type="presParOf" srcId="{6FE1E6A5-2458-4162-AF63-2A3712FB1B9A}" destId="{6BFEB48D-EF9E-4671-8CFC-3A9C0F4FE280}" srcOrd="0" destOrd="0" presId="urn:microsoft.com/office/officeart/2018/2/layout/IconVerticalSolidList"/>
    <dgm:cxn modelId="{403627E6-E37F-4FF7-B955-A115C912909B}" type="presParOf" srcId="{6FE1E6A5-2458-4162-AF63-2A3712FB1B9A}" destId="{AEDCDCAC-8296-46EF-9AED-2AE9578FB67E}" srcOrd="1" destOrd="0" presId="urn:microsoft.com/office/officeart/2018/2/layout/IconVerticalSolidList"/>
    <dgm:cxn modelId="{0F6B4F06-385C-4035-B9BB-D0B816131481}" type="presParOf" srcId="{6FE1E6A5-2458-4162-AF63-2A3712FB1B9A}" destId="{08DB35A5-8F76-46B5-A5F5-8EC6BA511209}" srcOrd="2" destOrd="0" presId="urn:microsoft.com/office/officeart/2018/2/layout/IconVerticalSolidList"/>
    <dgm:cxn modelId="{8D757432-CDDF-4255-9978-5642009F04A9}" type="presParOf" srcId="{6FE1E6A5-2458-4162-AF63-2A3712FB1B9A}" destId="{DB3FE874-2740-4115-968C-0F41AECE4E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2C74F-4AF4-4D44-844A-828629CA23A7}">
      <dsp:nvSpPr>
        <dsp:cNvPr id="0" name=""/>
        <dsp:cNvSpPr/>
      </dsp:nvSpPr>
      <dsp:spPr>
        <a:xfrm>
          <a:off x="691844" y="0"/>
          <a:ext cx="5977647" cy="597764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7AF6EE-C134-4F25-86F1-44782252A8FF}">
      <dsp:nvSpPr>
        <dsp:cNvPr id="0" name=""/>
        <dsp:cNvSpPr/>
      </dsp:nvSpPr>
      <dsp:spPr>
        <a:xfrm>
          <a:off x="1259720" y="567876"/>
          <a:ext cx="2331282" cy="23312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Milk-based desserts are one of the most popular ones to all age groups. </a:t>
          </a:r>
        </a:p>
      </dsp:txBody>
      <dsp:txXfrm>
        <a:off x="1373524" y="681680"/>
        <a:ext cx="2103674" cy="2103674"/>
      </dsp:txXfrm>
    </dsp:sp>
    <dsp:sp modelId="{D5C000EF-ADB6-4670-861D-2AD38166B962}">
      <dsp:nvSpPr>
        <dsp:cNvPr id="0" name=""/>
        <dsp:cNvSpPr/>
      </dsp:nvSpPr>
      <dsp:spPr>
        <a:xfrm>
          <a:off x="3770332" y="567876"/>
          <a:ext cx="2331282" cy="233128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food industry has been putting efforts in the development of products with functional properties. </a:t>
          </a:r>
        </a:p>
      </dsp:txBody>
      <dsp:txXfrm>
        <a:off x="3884136" y="681680"/>
        <a:ext cx="2103674" cy="2103674"/>
      </dsp:txXfrm>
    </dsp:sp>
    <dsp:sp modelId="{A47776AB-EE3B-48F7-95FB-9E4790B121D6}">
      <dsp:nvSpPr>
        <dsp:cNvPr id="0" name=""/>
        <dsp:cNvSpPr/>
      </dsp:nvSpPr>
      <dsp:spPr>
        <a:xfrm>
          <a:off x="1259720" y="3078488"/>
          <a:ext cx="2331282" cy="233128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excessive refined sugar intake has always been seen as one of the major issues leading to unhealthy weight gain at an early age. </a:t>
          </a:r>
        </a:p>
      </dsp:txBody>
      <dsp:txXfrm>
        <a:off x="1373524" y="3192292"/>
        <a:ext cx="2103674" cy="2103674"/>
      </dsp:txXfrm>
    </dsp:sp>
    <dsp:sp modelId="{5AB28E89-26D6-4476-922E-37BE82E8673A}">
      <dsp:nvSpPr>
        <dsp:cNvPr id="0" name=""/>
        <dsp:cNvSpPr/>
      </dsp:nvSpPr>
      <dsp:spPr>
        <a:xfrm>
          <a:off x="3770332" y="3078488"/>
          <a:ext cx="2331282" cy="233128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Constant advice on the reduction of sugar intake in the children’s daily menu as the over-weight statistics continue to grow.</a:t>
          </a:r>
        </a:p>
      </dsp:txBody>
      <dsp:txXfrm>
        <a:off x="3884136" y="3192292"/>
        <a:ext cx="2103674" cy="2103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96BCA-92FC-4A8A-B3A3-1122849EC492}">
      <dsp:nvSpPr>
        <dsp:cNvPr id="0" name=""/>
        <dsp:cNvSpPr/>
      </dsp:nvSpPr>
      <dsp:spPr>
        <a:xfrm>
          <a:off x="0" y="121598"/>
          <a:ext cx="6192319" cy="221129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cap="all"/>
          </a:pPr>
          <a:r>
            <a:rPr lang="en-US" sz="2100" kern="1200">
              <a:latin typeface="Bradley Hand ITC" panose="03070402050302030203" pitchFamily="66" charset="0"/>
            </a:rPr>
            <a:t>evaluate the complete substitution of sugar with nectarines as lyophilized powder and purée, in puddings prepared with corn and rice starches in order to meet the needs of the trending healthy lifestyle and diet;</a:t>
          </a:r>
        </a:p>
      </dsp:txBody>
      <dsp:txXfrm>
        <a:off x="107947" y="229545"/>
        <a:ext cx="5976425" cy="1995405"/>
      </dsp:txXfrm>
    </dsp:sp>
    <dsp:sp modelId="{E25A0C39-C611-497D-BF65-1D9D2AB4147F}">
      <dsp:nvSpPr>
        <dsp:cNvPr id="0" name=""/>
        <dsp:cNvSpPr/>
      </dsp:nvSpPr>
      <dsp:spPr>
        <a:xfrm>
          <a:off x="0" y="2393378"/>
          <a:ext cx="6192319" cy="221129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defRPr cap="all"/>
          </a:pPr>
          <a:r>
            <a:rPr lang="en-US" sz="2100" kern="1200">
              <a:latin typeface="Bradley Hand ITC" panose="03070402050302030203" pitchFamily="66" charset="0"/>
            </a:rPr>
            <a:t>physical, rheological, nutritional, and sensory characteristics of the nectarine-enriched puddings were used to describe the newly developed formulations</a:t>
          </a:r>
          <a:r>
            <a:rPr lang="en-US" sz="2100" kern="1200"/>
            <a:t>. </a:t>
          </a:r>
        </a:p>
      </dsp:txBody>
      <dsp:txXfrm>
        <a:off x="107947" y="2501325"/>
        <a:ext cx="5976425" cy="19954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732D0-9497-41CC-B97C-8526779171AA}">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92AC0-CA96-418A-91B4-0018AE37D622}">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60F767-93D0-4A01-BD1F-0203B73BCF4A}">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en-US" sz="1700" kern="1200"/>
            <a:t>Official AOAC methods were used to determine the moisture and ash content.</a:t>
          </a:r>
        </a:p>
      </dsp:txBody>
      <dsp:txXfrm>
        <a:off x="1437631" y="531"/>
        <a:ext cx="9077968" cy="1244702"/>
      </dsp:txXfrm>
    </dsp:sp>
    <dsp:sp modelId="{7ABD4DFC-FC33-4E4C-9D00-217998619011}">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9E19E-C510-415A-A073-8688FBE85EC0}">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C77608-DEE6-4ABF-89C4-0E5F87A315B9}">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en-US" sz="1700" kern="1200"/>
            <a:t>The nutritional data was determined by the calculation method.</a:t>
          </a:r>
        </a:p>
      </dsp:txBody>
      <dsp:txXfrm>
        <a:off x="1437631" y="1556410"/>
        <a:ext cx="9077968" cy="1244702"/>
      </dsp:txXfrm>
    </dsp:sp>
    <dsp:sp modelId="{6BFEB48D-EF9E-4671-8CFC-3A9C0F4FE280}">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CDCAC-8296-46EF-9AED-2AE9578FB67E}">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3FE874-2740-4115-968C-0F41AECE4EB0}">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en-US" sz="1700" kern="1200"/>
            <a:t>Data were analyzed using MS Excel software. Relevant statistical analyses of the data were performed using one-way ANOVA and a Tukey–Kramer post hoc test (α = 0.05). The Pearson’s correlation coefficients between moisture content, density, aw and textural parameters have been plotted with the use of Excel STAT Cloud function in Microsoft Excel 365 software. </a:t>
          </a:r>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47FB-AFCB-4835-894F-2644E33BB4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CA401D-D0ED-4E5D-9808-5B418F330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BD1A9C-0E77-427F-BA16-78360EC4B9D9}"/>
              </a:ext>
            </a:extLst>
          </p:cNvPr>
          <p:cNvSpPr>
            <a:spLocks noGrp="1"/>
          </p:cNvSpPr>
          <p:nvPr>
            <p:ph type="dt" sz="half" idx="10"/>
          </p:nvPr>
        </p:nvSpPr>
        <p:spPr/>
        <p:txBody>
          <a:bodyPr/>
          <a:lstStyle/>
          <a:p>
            <a:fld id="{B48A8E61-44C3-43B0-A4EC-F82317E1AC2C}" type="datetimeFigureOut">
              <a:rPr lang="en-US" smtClean="0"/>
              <a:t>9/8/2021</a:t>
            </a:fld>
            <a:endParaRPr lang="en-US"/>
          </a:p>
        </p:txBody>
      </p:sp>
      <p:sp>
        <p:nvSpPr>
          <p:cNvPr id="5" name="Footer Placeholder 4">
            <a:extLst>
              <a:ext uri="{FF2B5EF4-FFF2-40B4-BE49-F238E27FC236}">
                <a16:creationId xmlns:a16="http://schemas.microsoft.com/office/drawing/2014/main" id="{7E25FF68-F010-401D-93C8-9FF30BB60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D679D-BAFE-47E3-AC29-4382988DDF8F}"/>
              </a:ext>
            </a:extLst>
          </p:cNvPr>
          <p:cNvSpPr>
            <a:spLocks noGrp="1"/>
          </p:cNvSpPr>
          <p:nvPr>
            <p:ph type="sldNum" sz="quarter" idx="12"/>
          </p:nvPr>
        </p:nvSpPr>
        <p:spPr/>
        <p:txBody>
          <a:bodyPr/>
          <a:lstStyle/>
          <a:p>
            <a:fld id="{96B42482-3B36-4B3B-873E-4EEFBC77A976}" type="slidenum">
              <a:rPr lang="en-US" smtClean="0"/>
              <a:t>‹#›</a:t>
            </a:fld>
            <a:endParaRPr lang="en-US"/>
          </a:p>
        </p:txBody>
      </p:sp>
    </p:spTree>
    <p:extLst>
      <p:ext uri="{BB962C8B-B14F-4D97-AF65-F5344CB8AC3E}">
        <p14:creationId xmlns:p14="http://schemas.microsoft.com/office/powerpoint/2010/main" val="331144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E7944-1DD8-4FCE-943A-30DF47409D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739C4-0E4F-4AB5-BE73-6125BC086F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4C3DB-AA1D-4FAF-BE9F-706E30DE0F84}"/>
              </a:ext>
            </a:extLst>
          </p:cNvPr>
          <p:cNvSpPr>
            <a:spLocks noGrp="1"/>
          </p:cNvSpPr>
          <p:nvPr>
            <p:ph type="dt" sz="half" idx="10"/>
          </p:nvPr>
        </p:nvSpPr>
        <p:spPr/>
        <p:txBody>
          <a:bodyPr/>
          <a:lstStyle/>
          <a:p>
            <a:fld id="{B48A8E61-44C3-43B0-A4EC-F82317E1AC2C}" type="datetimeFigureOut">
              <a:rPr lang="en-US" smtClean="0"/>
              <a:t>9/8/2021</a:t>
            </a:fld>
            <a:endParaRPr lang="en-US"/>
          </a:p>
        </p:txBody>
      </p:sp>
      <p:sp>
        <p:nvSpPr>
          <p:cNvPr id="5" name="Footer Placeholder 4">
            <a:extLst>
              <a:ext uri="{FF2B5EF4-FFF2-40B4-BE49-F238E27FC236}">
                <a16:creationId xmlns:a16="http://schemas.microsoft.com/office/drawing/2014/main" id="{8F06735E-8848-4210-A0F4-D866251E4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B88FD-564D-461E-835E-99597249445D}"/>
              </a:ext>
            </a:extLst>
          </p:cNvPr>
          <p:cNvSpPr>
            <a:spLocks noGrp="1"/>
          </p:cNvSpPr>
          <p:nvPr>
            <p:ph type="sldNum" sz="quarter" idx="12"/>
          </p:nvPr>
        </p:nvSpPr>
        <p:spPr/>
        <p:txBody>
          <a:bodyPr/>
          <a:lstStyle/>
          <a:p>
            <a:fld id="{96B42482-3B36-4B3B-873E-4EEFBC77A976}" type="slidenum">
              <a:rPr lang="en-US" smtClean="0"/>
              <a:t>‹#›</a:t>
            </a:fld>
            <a:endParaRPr lang="en-US"/>
          </a:p>
        </p:txBody>
      </p:sp>
    </p:spTree>
    <p:extLst>
      <p:ext uri="{BB962C8B-B14F-4D97-AF65-F5344CB8AC3E}">
        <p14:creationId xmlns:p14="http://schemas.microsoft.com/office/powerpoint/2010/main" val="296452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B91099-FC09-456C-8EF4-CD2611113B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06B81-C3D6-4809-922E-BB87109470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2A428-34AA-44A9-A13E-6CE68D50675B}"/>
              </a:ext>
            </a:extLst>
          </p:cNvPr>
          <p:cNvSpPr>
            <a:spLocks noGrp="1"/>
          </p:cNvSpPr>
          <p:nvPr>
            <p:ph type="dt" sz="half" idx="10"/>
          </p:nvPr>
        </p:nvSpPr>
        <p:spPr/>
        <p:txBody>
          <a:bodyPr/>
          <a:lstStyle/>
          <a:p>
            <a:fld id="{B48A8E61-44C3-43B0-A4EC-F82317E1AC2C}" type="datetimeFigureOut">
              <a:rPr lang="en-US" smtClean="0"/>
              <a:t>9/8/2021</a:t>
            </a:fld>
            <a:endParaRPr lang="en-US"/>
          </a:p>
        </p:txBody>
      </p:sp>
      <p:sp>
        <p:nvSpPr>
          <p:cNvPr id="5" name="Footer Placeholder 4">
            <a:extLst>
              <a:ext uri="{FF2B5EF4-FFF2-40B4-BE49-F238E27FC236}">
                <a16:creationId xmlns:a16="http://schemas.microsoft.com/office/drawing/2014/main" id="{0040ACC2-B867-4CE8-9295-73DFA39A8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CA656-186C-46B8-B72F-E86B8D2B7705}"/>
              </a:ext>
            </a:extLst>
          </p:cNvPr>
          <p:cNvSpPr>
            <a:spLocks noGrp="1"/>
          </p:cNvSpPr>
          <p:nvPr>
            <p:ph type="sldNum" sz="quarter" idx="12"/>
          </p:nvPr>
        </p:nvSpPr>
        <p:spPr/>
        <p:txBody>
          <a:bodyPr/>
          <a:lstStyle/>
          <a:p>
            <a:fld id="{96B42482-3B36-4B3B-873E-4EEFBC77A976}" type="slidenum">
              <a:rPr lang="en-US" smtClean="0"/>
              <a:t>‹#›</a:t>
            </a:fld>
            <a:endParaRPr lang="en-US"/>
          </a:p>
        </p:txBody>
      </p:sp>
    </p:spTree>
    <p:extLst>
      <p:ext uri="{BB962C8B-B14F-4D97-AF65-F5344CB8AC3E}">
        <p14:creationId xmlns:p14="http://schemas.microsoft.com/office/powerpoint/2010/main" val="363613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B64A-8069-4399-BD94-706C9A9396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9FFA99-B13E-4B3E-B2D3-B828200346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9A28A-8D09-4A6F-AD01-E2E979A730D8}"/>
              </a:ext>
            </a:extLst>
          </p:cNvPr>
          <p:cNvSpPr>
            <a:spLocks noGrp="1"/>
          </p:cNvSpPr>
          <p:nvPr>
            <p:ph type="dt" sz="half" idx="10"/>
          </p:nvPr>
        </p:nvSpPr>
        <p:spPr/>
        <p:txBody>
          <a:bodyPr/>
          <a:lstStyle/>
          <a:p>
            <a:fld id="{B48A8E61-44C3-43B0-A4EC-F82317E1AC2C}" type="datetimeFigureOut">
              <a:rPr lang="en-US" smtClean="0"/>
              <a:t>9/8/2021</a:t>
            </a:fld>
            <a:endParaRPr lang="en-US"/>
          </a:p>
        </p:txBody>
      </p:sp>
      <p:sp>
        <p:nvSpPr>
          <p:cNvPr id="5" name="Footer Placeholder 4">
            <a:extLst>
              <a:ext uri="{FF2B5EF4-FFF2-40B4-BE49-F238E27FC236}">
                <a16:creationId xmlns:a16="http://schemas.microsoft.com/office/drawing/2014/main" id="{8B61D2FE-7B80-407F-BF4D-CD13BCB68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CCD79-4491-4BB3-9DEC-4E5B04407DB4}"/>
              </a:ext>
            </a:extLst>
          </p:cNvPr>
          <p:cNvSpPr>
            <a:spLocks noGrp="1"/>
          </p:cNvSpPr>
          <p:nvPr>
            <p:ph type="sldNum" sz="quarter" idx="12"/>
          </p:nvPr>
        </p:nvSpPr>
        <p:spPr/>
        <p:txBody>
          <a:bodyPr/>
          <a:lstStyle/>
          <a:p>
            <a:fld id="{96B42482-3B36-4B3B-873E-4EEFBC77A976}" type="slidenum">
              <a:rPr lang="en-US" smtClean="0"/>
              <a:t>‹#›</a:t>
            </a:fld>
            <a:endParaRPr lang="en-US"/>
          </a:p>
        </p:txBody>
      </p:sp>
    </p:spTree>
    <p:extLst>
      <p:ext uri="{BB962C8B-B14F-4D97-AF65-F5344CB8AC3E}">
        <p14:creationId xmlns:p14="http://schemas.microsoft.com/office/powerpoint/2010/main" val="320170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02AF-FCBE-4BCE-9D05-DDF2AABE8F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5B327D-043A-414B-89B8-D1F5DDB800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3BF2FE-26D4-4CF1-963B-1BB023675D9E}"/>
              </a:ext>
            </a:extLst>
          </p:cNvPr>
          <p:cNvSpPr>
            <a:spLocks noGrp="1"/>
          </p:cNvSpPr>
          <p:nvPr>
            <p:ph type="dt" sz="half" idx="10"/>
          </p:nvPr>
        </p:nvSpPr>
        <p:spPr/>
        <p:txBody>
          <a:bodyPr/>
          <a:lstStyle/>
          <a:p>
            <a:fld id="{B48A8E61-44C3-43B0-A4EC-F82317E1AC2C}" type="datetimeFigureOut">
              <a:rPr lang="en-US" smtClean="0"/>
              <a:t>9/8/2021</a:t>
            </a:fld>
            <a:endParaRPr lang="en-US"/>
          </a:p>
        </p:txBody>
      </p:sp>
      <p:sp>
        <p:nvSpPr>
          <p:cNvPr id="5" name="Footer Placeholder 4">
            <a:extLst>
              <a:ext uri="{FF2B5EF4-FFF2-40B4-BE49-F238E27FC236}">
                <a16:creationId xmlns:a16="http://schemas.microsoft.com/office/drawing/2014/main" id="{F5202329-63FA-4EB4-9AA6-2DE72E943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7F5CB-81EB-4B0F-B125-F05F5003700E}"/>
              </a:ext>
            </a:extLst>
          </p:cNvPr>
          <p:cNvSpPr>
            <a:spLocks noGrp="1"/>
          </p:cNvSpPr>
          <p:nvPr>
            <p:ph type="sldNum" sz="quarter" idx="12"/>
          </p:nvPr>
        </p:nvSpPr>
        <p:spPr/>
        <p:txBody>
          <a:bodyPr/>
          <a:lstStyle/>
          <a:p>
            <a:fld id="{96B42482-3B36-4B3B-873E-4EEFBC77A976}" type="slidenum">
              <a:rPr lang="en-US" smtClean="0"/>
              <a:t>‹#›</a:t>
            </a:fld>
            <a:endParaRPr lang="en-US"/>
          </a:p>
        </p:txBody>
      </p:sp>
    </p:spTree>
    <p:extLst>
      <p:ext uri="{BB962C8B-B14F-4D97-AF65-F5344CB8AC3E}">
        <p14:creationId xmlns:p14="http://schemas.microsoft.com/office/powerpoint/2010/main" val="222584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80B26-B852-4719-839E-9CFD17414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F4FC8-3D87-43F2-9C27-CD233220DC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103C8F-21EC-41F9-9EF0-6FE94B661D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3B1770-A41D-4DE9-AF49-EF9B4DEA05A9}"/>
              </a:ext>
            </a:extLst>
          </p:cNvPr>
          <p:cNvSpPr>
            <a:spLocks noGrp="1"/>
          </p:cNvSpPr>
          <p:nvPr>
            <p:ph type="dt" sz="half" idx="10"/>
          </p:nvPr>
        </p:nvSpPr>
        <p:spPr/>
        <p:txBody>
          <a:bodyPr/>
          <a:lstStyle/>
          <a:p>
            <a:fld id="{B48A8E61-44C3-43B0-A4EC-F82317E1AC2C}" type="datetimeFigureOut">
              <a:rPr lang="en-US" smtClean="0"/>
              <a:t>9/8/2021</a:t>
            </a:fld>
            <a:endParaRPr lang="en-US"/>
          </a:p>
        </p:txBody>
      </p:sp>
      <p:sp>
        <p:nvSpPr>
          <p:cNvPr id="6" name="Footer Placeholder 5">
            <a:extLst>
              <a:ext uri="{FF2B5EF4-FFF2-40B4-BE49-F238E27FC236}">
                <a16:creationId xmlns:a16="http://schemas.microsoft.com/office/drawing/2014/main" id="{0B9350C4-1F98-48F9-BF93-8C83CB9BD7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DDEA8-3A95-4E6A-A7AB-5903EC47877A}"/>
              </a:ext>
            </a:extLst>
          </p:cNvPr>
          <p:cNvSpPr>
            <a:spLocks noGrp="1"/>
          </p:cNvSpPr>
          <p:nvPr>
            <p:ph type="sldNum" sz="quarter" idx="12"/>
          </p:nvPr>
        </p:nvSpPr>
        <p:spPr/>
        <p:txBody>
          <a:bodyPr/>
          <a:lstStyle/>
          <a:p>
            <a:fld id="{96B42482-3B36-4B3B-873E-4EEFBC77A976}" type="slidenum">
              <a:rPr lang="en-US" smtClean="0"/>
              <a:t>‹#›</a:t>
            </a:fld>
            <a:endParaRPr lang="en-US"/>
          </a:p>
        </p:txBody>
      </p:sp>
    </p:spTree>
    <p:extLst>
      <p:ext uri="{BB962C8B-B14F-4D97-AF65-F5344CB8AC3E}">
        <p14:creationId xmlns:p14="http://schemas.microsoft.com/office/powerpoint/2010/main" val="19835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FBA6-830D-4893-95C8-7A6E26D4F6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D2D7C2-D7A7-4406-953B-3A493462F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49457A-1979-4D48-B971-46B074FC1D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6FAE73-F66D-4B91-B6A6-B6AE26917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F8F1FC-FA3E-4A03-A2FD-900AAA7FA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C5EC1-5C44-4BD7-8B21-2696E58E4491}"/>
              </a:ext>
            </a:extLst>
          </p:cNvPr>
          <p:cNvSpPr>
            <a:spLocks noGrp="1"/>
          </p:cNvSpPr>
          <p:nvPr>
            <p:ph type="dt" sz="half" idx="10"/>
          </p:nvPr>
        </p:nvSpPr>
        <p:spPr/>
        <p:txBody>
          <a:bodyPr/>
          <a:lstStyle/>
          <a:p>
            <a:fld id="{B48A8E61-44C3-43B0-A4EC-F82317E1AC2C}" type="datetimeFigureOut">
              <a:rPr lang="en-US" smtClean="0"/>
              <a:t>9/8/2021</a:t>
            </a:fld>
            <a:endParaRPr lang="en-US"/>
          </a:p>
        </p:txBody>
      </p:sp>
      <p:sp>
        <p:nvSpPr>
          <p:cNvPr id="8" name="Footer Placeholder 7">
            <a:extLst>
              <a:ext uri="{FF2B5EF4-FFF2-40B4-BE49-F238E27FC236}">
                <a16:creationId xmlns:a16="http://schemas.microsoft.com/office/drawing/2014/main" id="{22BAC590-0EEC-4623-A03A-4DDD01122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DDDF40-8117-45A5-89CF-2E5F2BF6DA66}"/>
              </a:ext>
            </a:extLst>
          </p:cNvPr>
          <p:cNvSpPr>
            <a:spLocks noGrp="1"/>
          </p:cNvSpPr>
          <p:nvPr>
            <p:ph type="sldNum" sz="quarter" idx="12"/>
          </p:nvPr>
        </p:nvSpPr>
        <p:spPr/>
        <p:txBody>
          <a:bodyPr/>
          <a:lstStyle/>
          <a:p>
            <a:fld id="{96B42482-3B36-4B3B-873E-4EEFBC77A976}" type="slidenum">
              <a:rPr lang="en-US" smtClean="0"/>
              <a:t>‹#›</a:t>
            </a:fld>
            <a:endParaRPr lang="en-US"/>
          </a:p>
        </p:txBody>
      </p:sp>
    </p:spTree>
    <p:extLst>
      <p:ext uri="{BB962C8B-B14F-4D97-AF65-F5344CB8AC3E}">
        <p14:creationId xmlns:p14="http://schemas.microsoft.com/office/powerpoint/2010/main" val="142028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58E0-B630-4F3A-82C2-9CB5AEE36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449BC3-C7F1-439D-821C-484E5C8365D5}"/>
              </a:ext>
            </a:extLst>
          </p:cNvPr>
          <p:cNvSpPr>
            <a:spLocks noGrp="1"/>
          </p:cNvSpPr>
          <p:nvPr>
            <p:ph type="dt" sz="half" idx="10"/>
          </p:nvPr>
        </p:nvSpPr>
        <p:spPr/>
        <p:txBody>
          <a:bodyPr/>
          <a:lstStyle/>
          <a:p>
            <a:fld id="{B48A8E61-44C3-43B0-A4EC-F82317E1AC2C}" type="datetimeFigureOut">
              <a:rPr lang="en-US" smtClean="0"/>
              <a:t>9/8/2021</a:t>
            </a:fld>
            <a:endParaRPr lang="en-US"/>
          </a:p>
        </p:txBody>
      </p:sp>
      <p:sp>
        <p:nvSpPr>
          <p:cNvPr id="4" name="Footer Placeholder 3">
            <a:extLst>
              <a:ext uri="{FF2B5EF4-FFF2-40B4-BE49-F238E27FC236}">
                <a16:creationId xmlns:a16="http://schemas.microsoft.com/office/drawing/2014/main" id="{F34B3B80-1532-4E3A-9A90-14009751F5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BC98D-FA15-49D1-B5FB-D94EFE0883C4}"/>
              </a:ext>
            </a:extLst>
          </p:cNvPr>
          <p:cNvSpPr>
            <a:spLocks noGrp="1"/>
          </p:cNvSpPr>
          <p:nvPr>
            <p:ph type="sldNum" sz="quarter" idx="12"/>
          </p:nvPr>
        </p:nvSpPr>
        <p:spPr/>
        <p:txBody>
          <a:bodyPr/>
          <a:lstStyle/>
          <a:p>
            <a:fld id="{96B42482-3B36-4B3B-873E-4EEFBC77A976}" type="slidenum">
              <a:rPr lang="en-US" smtClean="0"/>
              <a:t>‹#›</a:t>
            </a:fld>
            <a:endParaRPr lang="en-US"/>
          </a:p>
        </p:txBody>
      </p:sp>
    </p:spTree>
    <p:extLst>
      <p:ext uri="{BB962C8B-B14F-4D97-AF65-F5344CB8AC3E}">
        <p14:creationId xmlns:p14="http://schemas.microsoft.com/office/powerpoint/2010/main" val="240855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978D3-4BA7-4D93-86B4-9333F6EBB556}"/>
              </a:ext>
            </a:extLst>
          </p:cNvPr>
          <p:cNvSpPr>
            <a:spLocks noGrp="1"/>
          </p:cNvSpPr>
          <p:nvPr>
            <p:ph type="dt" sz="half" idx="10"/>
          </p:nvPr>
        </p:nvSpPr>
        <p:spPr/>
        <p:txBody>
          <a:bodyPr/>
          <a:lstStyle/>
          <a:p>
            <a:fld id="{B48A8E61-44C3-43B0-A4EC-F82317E1AC2C}" type="datetimeFigureOut">
              <a:rPr lang="en-US" smtClean="0"/>
              <a:t>9/8/2021</a:t>
            </a:fld>
            <a:endParaRPr lang="en-US"/>
          </a:p>
        </p:txBody>
      </p:sp>
      <p:sp>
        <p:nvSpPr>
          <p:cNvPr id="3" name="Footer Placeholder 2">
            <a:extLst>
              <a:ext uri="{FF2B5EF4-FFF2-40B4-BE49-F238E27FC236}">
                <a16:creationId xmlns:a16="http://schemas.microsoft.com/office/drawing/2014/main" id="{391FBEC3-7296-4039-9C75-4DB25DC574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6EE981-4DDF-4634-ACA9-79D5956EA83D}"/>
              </a:ext>
            </a:extLst>
          </p:cNvPr>
          <p:cNvSpPr>
            <a:spLocks noGrp="1"/>
          </p:cNvSpPr>
          <p:nvPr>
            <p:ph type="sldNum" sz="quarter" idx="12"/>
          </p:nvPr>
        </p:nvSpPr>
        <p:spPr/>
        <p:txBody>
          <a:bodyPr/>
          <a:lstStyle/>
          <a:p>
            <a:fld id="{96B42482-3B36-4B3B-873E-4EEFBC77A976}" type="slidenum">
              <a:rPr lang="en-US" smtClean="0"/>
              <a:t>‹#›</a:t>
            </a:fld>
            <a:endParaRPr lang="en-US"/>
          </a:p>
        </p:txBody>
      </p:sp>
    </p:spTree>
    <p:extLst>
      <p:ext uri="{BB962C8B-B14F-4D97-AF65-F5344CB8AC3E}">
        <p14:creationId xmlns:p14="http://schemas.microsoft.com/office/powerpoint/2010/main" val="270692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400C-2AF3-4BD4-8697-98503188FA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B89BB9-3935-4FAB-A846-1DF5CCA8A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A436E1-76AE-42EC-A08B-FC49090D3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BA9F85-2354-43CC-B9D7-9348BA182971}"/>
              </a:ext>
            </a:extLst>
          </p:cNvPr>
          <p:cNvSpPr>
            <a:spLocks noGrp="1"/>
          </p:cNvSpPr>
          <p:nvPr>
            <p:ph type="dt" sz="half" idx="10"/>
          </p:nvPr>
        </p:nvSpPr>
        <p:spPr/>
        <p:txBody>
          <a:bodyPr/>
          <a:lstStyle/>
          <a:p>
            <a:fld id="{B48A8E61-44C3-43B0-A4EC-F82317E1AC2C}" type="datetimeFigureOut">
              <a:rPr lang="en-US" smtClean="0"/>
              <a:t>9/8/2021</a:t>
            </a:fld>
            <a:endParaRPr lang="en-US"/>
          </a:p>
        </p:txBody>
      </p:sp>
      <p:sp>
        <p:nvSpPr>
          <p:cNvPr id="6" name="Footer Placeholder 5">
            <a:extLst>
              <a:ext uri="{FF2B5EF4-FFF2-40B4-BE49-F238E27FC236}">
                <a16:creationId xmlns:a16="http://schemas.microsoft.com/office/drawing/2014/main" id="{7F12FB7E-54B0-40D9-BB5A-277EA72C3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9DA74-8D59-4318-85A8-DA763964435C}"/>
              </a:ext>
            </a:extLst>
          </p:cNvPr>
          <p:cNvSpPr>
            <a:spLocks noGrp="1"/>
          </p:cNvSpPr>
          <p:nvPr>
            <p:ph type="sldNum" sz="quarter" idx="12"/>
          </p:nvPr>
        </p:nvSpPr>
        <p:spPr/>
        <p:txBody>
          <a:bodyPr/>
          <a:lstStyle/>
          <a:p>
            <a:fld id="{96B42482-3B36-4B3B-873E-4EEFBC77A976}" type="slidenum">
              <a:rPr lang="en-US" smtClean="0"/>
              <a:t>‹#›</a:t>
            </a:fld>
            <a:endParaRPr lang="en-US"/>
          </a:p>
        </p:txBody>
      </p:sp>
    </p:spTree>
    <p:extLst>
      <p:ext uri="{BB962C8B-B14F-4D97-AF65-F5344CB8AC3E}">
        <p14:creationId xmlns:p14="http://schemas.microsoft.com/office/powerpoint/2010/main" val="33819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790D-E92D-4D49-9A8E-1961BF55F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730F4A-DDBE-48C6-9949-C1CA665ACF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359799-140D-477A-BB5A-41CA9CC0D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197F-E5DB-4C1D-95CC-E3D166E12FBF}"/>
              </a:ext>
            </a:extLst>
          </p:cNvPr>
          <p:cNvSpPr>
            <a:spLocks noGrp="1"/>
          </p:cNvSpPr>
          <p:nvPr>
            <p:ph type="dt" sz="half" idx="10"/>
          </p:nvPr>
        </p:nvSpPr>
        <p:spPr/>
        <p:txBody>
          <a:bodyPr/>
          <a:lstStyle/>
          <a:p>
            <a:fld id="{B48A8E61-44C3-43B0-A4EC-F82317E1AC2C}" type="datetimeFigureOut">
              <a:rPr lang="en-US" smtClean="0"/>
              <a:t>9/8/2021</a:t>
            </a:fld>
            <a:endParaRPr lang="en-US"/>
          </a:p>
        </p:txBody>
      </p:sp>
      <p:sp>
        <p:nvSpPr>
          <p:cNvPr id="6" name="Footer Placeholder 5">
            <a:extLst>
              <a:ext uri="{FF2B5EF4-FFF2-40B4-BE49-F238E27FC236}">
                <a16:creationId xmlns:a16="http://schemas.microsoft.com/office/drawing/2014/main" id="{5BF73C1D-F5B1-432E-822C-CAE02C328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925D5-3AFC-4AA8-A345-36A8D255E38B}"/>
              </a:ext>
            </a:extLst>
          </p:cNvPr>
          <p:cNvSpPr>
            <a:spLocks noGrp="1"/>
          </p:cNvSpPr>
          <p:nvPr>
            <p:ph type="sldNum" sz="quarter" idx="12"/>
          </p:nvPr>
        </p:nvSpPr>
        <p:spPr/>
        <p:txBody>
          <a:bodyPr/>
          <a:lstStyle/>
          <a:p>
            <a:fld id="{96B42482-3B36-4B3B-873E-4EEFBC77A976}" type="slidenum">
              <a:rPr lang="en-US" smtClean="0"/>
              <a:t>‹#›</a:t>
            </a:fld>
            <a:endParaRPr lang="en-US"/>
          </a:p>
        </p:txBody>
      </p:sp>
    </p:spTree>
    <p:extLst>
      <p:ext uri="{BB962C8B-B14F-4D97-AF65-F5344CB8AC3E}">
        <p14:creationId xmlns:p14="http://schemas.microsoft.com/office/powerpoint/2010/main" val="419933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1075B6-B423-4594-A016-16B8D3068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60C99B-C312-483B-9C27-ADA045BC86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33791-6076-4868-88EB-6D450C171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A8E61-44C3-43B0-A4EC-F82317E1AC2C}" type="datetimeFigureOut">
              <a:rPr lang="en-US" smtClean="0"/>
              <a:t>9/8/2021</a:t>
            </a:fld>
            <a:endParaRPr lang="en-US"/>
          </a:p>
        </p:txBody>
      </p:sp>
      <p:sp>
        <p:nvSpPr>
          <p:cNvPr id="5" name="Footer Placeholder 4">
            <a:extLst>
              <a:ext uri="{FF2B5EF4-FFF2-40B4-BE49-F238E27FC236}">
                <a16:creationId xmlns:a16="http://schemas.microsoft.com/office/drawing/2014/main" id="{B7A8F990-7AAF-4E36-ACAF-8524A93C2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805DA6-9E45-4B9A-B7C6-AF384CEB0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42482-3B36-4B3B-873E-4EEFBC77A976}" type="slidenum">
              <a:rPr lang="en-US" smtClean="0"/>
              <a:t>‹#›</a:t>
            </a:fld>
            <a:endParaRPr lang="en-US"/>
          </a:p>
        </p:txBody>
      </p:sp>
    </p:spTree>
    <p:extLst>
      <p:ext uri="{BB962C8B-B14F-4D97-AF65-F5344CB8AC3E}">
        <p14:creationId xmlns:p14="http://schemas.microsoft.com/office/powerpoint/2010/main" val="6184806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6" Type="http://schemas.openxmlformats.org/officeDocument/2006/relationships/package" Target="../embeddings/Microsoft_Word_Document2.docx"/><Relationship Id="rId5" Type="http://schemas.openxmlformats.org/officeDocument/2006/relationships/image" Target="../media/image13.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3.docx"/><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_Document4.docx"/><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Word_Document5.docx"/><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FB96F-7795-4BB7-AD89-075AC4E9A838}"/>
              </a:ext>
            </a:extLst>
          </p:cNvPr>
          <p:cNvSpPr>
            <a:spLocks noGrp="1"/>
          </p:cNvSpPr>
          <p:nvPr>
            <p:ph type="ctrTitle"/>
          </p:nvPr>
        </p:nvSpPr>
        <p:spPr>
          <a:xfrm>
            <a:off x="650449" y="4559523"/>
            <a:ext cx="10901471" cy="1236440"/>
          </a:xfrm>
          <a:noFill/>
        </p:spPr>
        <p:txBody>
          <a:bodyPr>
            <a:normAutofit/>
          </a:bodyPr>
          <a:lstStyle/>
          <a:p>
            <a:r>
              <a:rPr lang="en-US" sz="3300" dirty="0">
                <a:solidFill>
                  <a:schemeClr val="bg1"/>
                </a:solidFill>
              </a:rPr>
              <a:t>The perspective of nectarine fruit as a functional ingredient of puddings prepared with corn and rice starch</a:t>
            </a:r>
          </a:p>
        </p:txBody>
      </p:sp>
      <p:sp>
        <p:nvSpPr>
          <p:cNvPr id="3" name="Subtitle 2">
            <a:extLst>
              <a:ext uri="{FF2B5EF4-FFF2-40B4-BE49-F238E27FC236}">
                <a16:creationId xmlns:a16="http://schemas.microsoft.com/office/drawing/2014/main" id="{F7F501B1-3956-4914-99DB-E22264C6552D}"/>
              </a:ext>
            </a:extLst>
          </p:cNvPr>
          <p:cNvSpPr>
            <a:spLocks noGrp="1"/>
          </p:cNvSpPr>
          <p:nvPr>
            <p:ph type="subTitle" idx="1"/>
          </p:nvPr>
        </p:nvSpPr>
        <p:spPr>
          <a:xfrm>
            <a:off x="650449" y="5795963"/>
            <a:ext cx="10901471" cy="560388"/>
          </a:xfrm>
          <a:noFill/>
        </p:spPr>
        <p:txBody>
          <a:bodyPr>
            <a:normAutofit/>
          </a:bodyPr>
          <a:lstStyle/>
          <a:p>
            <a:r>
              <a:rPr lang="en-US" sz="2000" i="1">
                <a:solidFill>
                  <a:schemeClr val="bg1"/>
                </a:solidFill>
              </a:rPr>
              <a:t>Dasha Mihaylova, Aneta Popova, Zhivka Goranova, Dorina Petkova, Pavlina Doykina, and Anna Lante </a:t>
            </a:r>
          </a:p>
        </p:txBody>
      </p:sp>
      <p:pic>
        <p:nvPicPr>
          <p:cNvPr id="4" name="Picture 3">
            <a:extLst>
              <a:ext uri="{FF2B5EF4-FFF2-40B4-BE49-F238E27FC236}">
                <a16:creationId xmlns:a16="http://schemas.microsoft.com/office/drawing/2014/main" id="{3F839E34-95FE-44ED-A340-B00D67548FBE}"/>
              </a:ext>
            </a:extLst>
          </p:cNvPr>
          <p:cNvPicPr>
            <a:picLocks noChangeAspect="1"/>
          </p:cNvPicPr>
          <p:nvPr/>
        </p:nvPicPr>
        <p:blipFill rotWithShape="1">
          <a:blip r:embed="rId2"/>
          <a:srcRect b="14668"/>
          <a:stretch/>
        </p:blipFill>
        <p:spPr>
          <a:xfrm>
            <a:off x="20" y="1"/>
            <a:ext cx="12191979" cy="4239482"/>
          </a:xfrm>
          <a:prstGeom prst="rect">
            <a:avLst/>
          </a:prstGeom>
        </p:spPr>
      </p:pic>
    </p:spTree>
    <p:extLst>
      <p:ext uri="{BB962C8B-B14F-4D97-AF65-F5344CB8AC3E}">
        <p14:creationId xmlns:p14="http://schemas.microsoft.com/office/powerpoint/2010/main" val="427076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642D4-BD01-4A57-9422-784FD3DC65BC}"/>
              </a:ext>
            </a:extLst>
          </p:cNvPr>
          <p:cNvSpPr>
            <a:spLocks noGrp="1"/>
          </p:cNvSpPr>
          <p:nvPr>
            <p:ph type="title"/>
          </p:nvPr>
        </p:nvSpPr>
        <p:spPr>
          <a:xfrm>
            <a:off x="1171074" y="1396686"/>
            <a:ext cx="3240506" cy="4064628"/>
          </a:xfrm>
        </p:spPr>
        <p:txBody>
          <a:bodyPr>
            <a:normAutofit/>
          </a:bodyPr>
          <a:lstStyle/>
          <a:p>
            <a:r>
              <a:rPr lang="en-US">
                <a:solidFill>
                  <a:srgbClr val="FFFFFF"/>
                </a:solidFill>
              </a:rPr>
              <a:t>Conclusion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87F8500-6DC4-424E-89AC-ED367FFB48CC}"/>
              </a:ext>
            </a:extLst>
          </p:cNvPr>
          <p:cNvSpPr>
            <a:spLocks noGrp="1"/>
          </p:cNvSpPr>
          <p:nvPr>
            <p:ph idx="1"/>
          </p:nvPr>
        </p:nvSpPr>
        <p:spPr>
          <a:xfrm>
            <a:off x="5370153" y="1526033"/>
            <a:ext cx="5536397" cy="3935281"/>
          </a:xfrm>
        </p:spPr>
        <p:txBody>
          <a:bodyPr>
            <a:normAutofit/>
          </a:bodyPr>
          <a:lstStyle/>
          <a:p>
            <a:r>
              <a:rPr lang="en-US" sz="2600"/>
              <a:t>The effect of total sugar substitution in pudding recipes has been evaluated in order to meet the recent necessity of reduced sugar intake and healthier nutrition in general. </a:t>
            </a:r>
          </a:p>
          <a:p>
            <a:r>
              <a:rPr lang="en-US" sz="2600"/>
              <a:t>Further exploration of the perspective of fruit-enriched puddings should be made in order to improve their technological and health-promoting properties.</a:t>
            </a:r>
          </a:p>
        </p:txBody>
      </p:sp>
    </p:spTree>
    <p:extLst>
      <p:ext uri="{BB962C8B-B14F-4D97-AF65-F5344CB8AC3E}">
        <p14:creationId xmlns:p14="http://schemas.microsoft.com/office/powerpoint/2010/main" val="376333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CF78D638-FEF4-4A1E-B8A9-E96FD216EFC4}"/>
              </a:ext>
            </a:extLst>
          </p:cNvPr>
          <p:cNvPicPr>
            <a:picLocks noChangeAspect="1"/>
          </p:cNvPicPr>
          <p:nvPr/>
        </p:nvPicPr>
        <p:blipFill rotWithShape="1">
          <a:blip r:embed="rId2"/>
          <a:srcRect t="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A1B7FD26-7DA7-4318-BC9C-D456F80EBAC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Acknowledgements</a:t>
            </a:r>
          </a:p>
        </p:txBody>
      </p:sp>
      <p:sp>
        <p:nvSpPr>
          <p:cNvPr id="10" name="TextBox 9">
            <a:extLst>
              <a:ext uri="{FF2B5EF4-FFF2-40B4-BE49-F238E27FC236}">
                <a16:creationId xmlns:a16="http://schemas.microsoft.com/office/drawing/2014/main" id="{CD5CE9A3-4642-4997-9861-86417D8BDFC9}"/>
              </a:ext>
            </a:extLst>
          </p:cNvPr>
          <p:cNvSpPr txBox="1"/>
          <p:nvPr/>
        </p:nvSpPr>
        <p:spPr>
          <a:xfrm>
            <a:off x="266308" y="3645118"/>
            <a:ext cx="7218574" cy="1323439"/>
          </a:xfrm>
          <a:prstGeom prst="rect">
            <a:avLst/>
          </a:prstGeom>
          <a:noFill/>
        </p:spPr>
        <p:txBody>
          <a:bodyPr wrap="square">
            <a:spAutoFit/>
          </a:bodyPr>
          <a:lstStyle/>
          <a:p>
            <a:pPr algn="just"/>
            <a:r>
              <a:rPr lang="en-US" sz="2000" dirty="0"/>
              <a:t>The authors would like to express their gratitude to prof. </a:t>
            </a:r>
            <a:r>
              <a:rPr lang="en-US" sz="2000" dirty="0" err="1"/>
              <a:t>Zhivondov</a:t>
            </a:r>
            <a:r>
              <a:rPr lang="en-US" sz="2000" dirty="0"/>
              <a:t> from the Fruit Growing Institute, Plovdiv (Bulgaria), and his team for kindly providing the nectarine variety “Gergana” used to prepare the formulations, object of analysis. </a:t>
            </a:r>
          </a:p>
        </p:txBody>
      </p:sp>
      <p:pic>
        <p:nvPicPr>
          <p:cNvPr id="8" name="Picture 7">
            <a:extLst>
              <a:ext uri="{FF2B5EF4-FFF2-40B4-BE49-F238E27FC236}">
                <a16:creationId xmlns:a16="http://schemas.microsoft.com/office/drawing/2014/main" id="{64C2FA36-42AC-49DC-A6B3-F2266B266E59}"/>
              </a:ext>
            </a:extLst>
          </p:cNvPr>
          <p:cNvPicPr>
            <a:picLocks noChangeAspect="1"/>
          </p:cNvPicPr>
          <p:nvPr/>
        </p:nvPicPr>
        <p:blipFill>
          <a:blip r:embed="rId3"/>
          <a:stretch>
            <a:fillRect/>
          </a:stretch>
        </p:blipFill>
        <p:spPr>
          <a:xfrm>
            <a:off x="346626" y="2723548"/>
            <a:ext cx="4060005" cy="843411"/>
          </a:xfrm>
          <a:prstGeom prst="rect">
            <a:avLst/>
          </a:prstGeom>
        </p:spPr>
      </p:pic>
      <p:sp>
        <p:nvSpPr>
          <p:cNvPr id="15" name="TextBox 14">
            <a:extLst>
              <a:ext uri="{FF2B5EF4-FFF2-40B4-BE49-F238E27FC236}">
                <a16:creationId xmlns:a16="http://schemas.microsoft.com/office/drawing/2014/main" id="{CAE75C84-8B65-4C6F-87B3-DE7F021B14B5}"/>
              </a:ext>
            </a:extLst>
          </p:cNvPr>
          <p:cNvSpPr txBox="1"/>
          <p:nvPr/>
        </p:nvSpPr>
        <p:spPr>
          <a:xfrm>
            <a:off x="346626" y="1538735"/>
            <a:ext cx="7138256" cy="923330"/>
          </a:xfrm>
          <a:prstGeom prst="rect">
            <a:avLst/>
          </a:prstGeom>
          <a:noFill/>
        </p:spPr>
        <p:txBody>
          <a:bodyPr wrap="square">
            <a:spAutoFit/>
          </a:bodyPr>
          <a:lstStyle/>
          <a:p>
            <a:pPr algn="just"/>
            <a:r>
              <a:rPr lang="en-US" dirty="0"/>
              <a:t>This research was partially funded by the Ministry of Education and Science Scientific Research Fund, Bulgaria, grant number KП-06-H37/23–2019. </a:t>
            </a:r>
          </a:p>
        </p:txBody>
      </p:sp>
      <p:pic>
        <p:nvPicPr>
          <p:cNvPr id="17" name="Picture 16">
            <a:extLst>
              <a:ext uri="{FF2B5EF4-FFF2-40B4-BE49-F238E27FC236}">
                <a16:creationId xmlns:a16="http://schemas.microsoft.com/office/drawing/2014/main" id="{54527CF8-FCB4-4992-B421-7ABA1F45819E}"/>
              </a:ext>
            </a:extLst>
          </p:cNvPr>
          <p:cNvPicPr>
            <a:picLocks noChangeAspect="1"/>
          </p:cNvPicPr>
          <p:nvPr/>
        </p:nvPicPr>
        <p:blipFill>
          <a:blip r:embed="rId4"/>
          <a:stretch>
            <a:fillRect/>
          </a:stretch>
        </p:blipFill>
        <p:spPr>
          <a:xfrm>
            <a:off x="346626" y="126979"/>
            <a:ext cx="4060005" cy="1223067"/>
          </a:xfrm>
          <a:prstGeom prst="rect">
            <a:avLst/>
          </a:prstGeom>
        </p:spPr>
      </p:pic>
      <p:pic>
        <p:nvPicPr>
          <p:cNvPr id="3" name="Picture 2">
            <a:extLst>
              <a:ext uri="{FF2B5EF4-FFF2-40B4-BE49-F238E27FC236}">
                <a16:creationId xmlns:a16="http://schemas.microsoft.com/office/drawing/2014/main" id="{60CD1BED-AB4B-4C43-A4AC-A816813BA1E8}"/>
              </a:ext>
            </a:extLst>
          </p:cNvPr>
          <p:cNvPicPr>
            <a:picLocks noChangeAspect="1"/>
          </p:cNvPicPr>
          <p:nvPr/>
        </p:nvPicPr>
        <p:blipFill>
          <a:blip r:embed="rId5"/>
          <a:stretch>
            <a:fillRect/>
          </a:stretch>
        </p:blipFill>
        <p:spPr>
          <a:xfrm>
            <a:off x="8628078" y="349284"/>
            <a:ext cx="971550" cy="1514475"/>
          </a:xfrm>
          <a:prstGeom prst="rect">
            <a:avLst/>
          </a:prstGeom>
        </p:spPr>
      </p:pic>
    </p:spTree>
    <p:extLst>
      <p:ext uri="{BB962C8B-B14F-4D97-AF65-F5344CB8AC3E}">
        <p14:creationId xmlns:p14="http://schemas.microsoft.com/office/powerpoint/2010/main" val="384758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0394200C-B3D4-4CD2-96A2-F40166C8835C}"/>
              </a:ext>
            </a:extLst>
          </p:cNvPr>
          <p:cNvPicPr>
            <a:picLocks noChangeAspect="1"/>
          </p:cNvPicPr>
          <p:nvPr/>
        </p:nvPicPr>
        <p:blipFill rotWithShape="1">
          <a:blip r:embed="rId2">
            <a:alphaModFix amt="35000"/>
          </a:blip>
          <a:srcRect t="4463" b="14310"/>
          <a:stretch/>
        </p:blipFill>
        <p:spPr>
          <a:xfrm>
            <a:off x="20" y="1"/>
            <a:ext cx="12191980" cy="6857999"/>
          </a:xfrm>
          <a:prstGeom prst="rect">
            <a:avLst/>
          </a:prstGeom>
        </p:spPr>
      </p:pic>
      <p:sp>
        <p:nvSpPr>
          <p:cNvPr id="2" name="Title 1">
            <a:extLst>
              <a:ext uri="{FF2B5EF4-FFF2-40B4-BE49-F238E27FC236}">
                <a16:creationId xmlns:a16="http://schemas.microsoft.com/office/drawing/2014/main" id="{C7DCCF3D-C954-41FB-B343-29624308D2CB}"/>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Introduction</a:t>
            </a:r>
          </a:p>
        </p:txBody>
      </p:sp>
      <p:graphicFrame>
        <p:nvGraphicFramePr>
          <p:cNvPr id="79" name="Content Placeholder 2">
            <a:extLst>
              <a:ext uri="{FF2B5EF4-FFF2-40B4-BE49-F238E27FC236}">
                <a16:creationId xmlns:a16="http://schemas.microsoft.com/office/drawing/2014/main" id="{AEC5A89B-9275-4399-814C-68B334E5879F}"/>
              </a:ext>
            </a:extLst>
          </p:cNvPr>
          <p:cNvGraphicFramePr>
            <a:graphicFrameLocks noGrp="1"/>
          </p:cNvGraphicFramePr>
          <p:nvPr>
            <p:ph idx="1"/>
            <p:extLst>
              <p:ext uri="{D42A27DB-BD31-4B8C-83A1-F6EECF244321}">
                <p14:modId xmlns:p14="http://schemas.microsoft.com/office/powerpoint/2010/main" val="844505214"/>
              </p:ext>
            </p:extLst>
          </p:nvPr>
        </p:nvGraphicFramePr>
        <p:xfrm>
          <a:off x="4584230" y="539884"/>
          <a:ext cx="7361336" cy="5977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971616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A7A2E223-1E61-4DBA-A417-D6074F673ABA}"/>
              </a:ext>
            </a:extLst>
          </p:cNvPr>
          <p:cNvPicPr>
            <a:picLocks noChangeAspect="1"/>
          </p:cNvPicPr>
          <p:nvPr/>
        </p:nvPicPr>
        <p:blipFill rotWithShape="1">
          <a:blip r:embed="rId2">
            <a:duotone>
              <a:prstClr val="black"/>
              <a:prstClr val="white"/>
            </a:duotone>
            <a:alphaModFix amt="35000"/>
          </a:blip>
          <a:srcRect t="14449"/>
          <a:stretch/>
        </p:blipFill>
        <p:spPr>
          <a:xfrm>
            <a:off x="20" y="10"/>
            <a:ext cx="12191980" cy="6857990"/>
          </a:xfrm>
          <a:prstGeom prst="rect">
            <a:avLst/>
          </a:prstGeom>
        </p:spPr>
      </p:pic>
      <p:sp>
        <p:nvSpPr>
          <p:cNvPr id="2" name="Title 1">
            <a:extLst>
              <a:ext uri="{FF2B5EF4-FFF2-40B4-BE49-F238E27FC236}">
                <a16:creationId xmlns:a16="http://schemas.microsoft.com/office/drawing/2014/main" id="{042D1CD2-1ED0-4A35-837A-13D5E26AFF77}"/>
              </a:ext>
            </a:extLst>
          </p:cNvPr>
          <p:cNvSpPr>
            <a:spLocks noGrp="1"/>
          </p:cNvSpPr>
          <p:nvPr>
            <p:ph type="title"/>
          </p:nvPr>
        </p:nvSpPr>
        <p:spPr>
          <a:xfrm>
            <a:off x="838201" y="1065862"/>
            <a:ext cx="3313164" cy="4726276"/>
          </a:xfrm>
        </p:spPr>
        <p:txBody>
          <a:bodyPr>
            <a:normAutofit/>
          </a:bodyPr>
          <a:lstStyle/>
          <a:p>
            <a:pPr algn="r"/>
            <a:r>
              <a:rPr lang="en-US" sz="4000" dirty="0"/>
              <a:t>AIM</a:t>
            </a:r>
          </a:p>
        </p:txBody>
      </p:sp>
      <p:graphicFrame>
        <p:nvGraphicFramePr>
          <p:cNvPr id="15" name="Content Placeholder 2">
            <a:extLst>
              <a:ext uri="{FF2B5EF4-FFF2-40B4-BE49-F238E27FC236}">
                <a16:creationId xmlns:a16="http://schemas.microsoft.com/office/drawing/2014/main" id="{F7AF8463-5B89-4A57-99D3-0975A64BB029}"/>
              </a:ext>
            </a:extLst>
          </p:cNvPr>
          <p:cNvGraphicFramePr>
            <a:graphicFrameLocks noGrp="1"/>
          </p:cNvGraphicFramePr>
          <p:nvPr>
            <p:ph idx="1"/>
            <p:extLst>
              <p:ext uri="{D42A27DB-BD31-4B8C-83A1-F6EECF244321}">
                <p14:modId xmlns:p14="http://schemas.microsoft.com/office/powerpoint/2010/main" val="2503437127"/>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cup, coffee, food, donut&#10;&#10;Description automatically generated">
            <a:extLst>
              <a:ext uri="{FF2B5EF4-FFF2-40B4-BE49-F238E27FC236}">
                <a16:creationId xmlns:a16="http://schemas.microsoft.com/office/drawing/2014/main" id="{B580604F-2577-49E5-A272-888FA3BFBC77}"/>
              </a:ext>
            </a:extLst>
          </p:cNvPr>
          <p:cNvPicPr>
            <a:picLocks noChangeAspect="1"/>
          </p:cNvPicPr>
          <p:nvPr/>
        </p:nvPicPr>
        <p:blipFill rotWithShape="1">
          <a:blip r:embed="rId8">
            <a:extLst>
              <a:ext uri="{28A0092B-C50C-407E-A947-70E740481C1C}">
                <a14:useLocalDpi xmlns:a14="http://schemas.microsoft.com/office/drawing/2010/main" val="0"/>
              </a:ext>
            </a:extLst>
          </a:blip>
          <a:srcRect l="23586" t="35319" r="21952" b="28667"/>
          <a:stretch/>
        </p:blipFill>
        <p:spPr>
          <a:xfrm>
            <a:off x="336194" y="2194078"/>
            <a:ext cx="2801259" cy="2469844"/>
          </a:xfrm>
          <a:prstGeom prst="rect">
            <a:avLst/>
          </a:prstGeom>
        </p:spPr>
      </p:pic>
    </p:spTree>
    <p:extLst>
      <p:ext uri="{BB962C8B-B14F-4D97-AF65-F5344CB8AC3E}">
        <p14:creationId xmlns:p14="http://schemas.microsoft.com/office/powerpoint/2010/main" val="59764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B2FB-71E8-4FD1-9640-23666DF539E3}"/>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en-US" sz="3200"/>
              <a:t>Preparation of formulations</a:t>
            </a:r>
          </a:p>
        </p:txBody>
      </p:sp>
      <p:sp>
        <p:nvSpPr>
          <p:cNvPr id="11" name="TextBox 10">
            <a:extLst>
              <a:ext uri="{FF2B5EF4-FFF2-40B4-BE49-F238E27FC236}">
                <a16:creationId xmlns:a16="http://schemas.microsoft.com/office/drawing/2014/main" id="{A5645A53-D991-46E9-A25B-DFEBD491DED6}"/>
              </a:ext>
            </a:extLst>
          </p:cNvPr>
          <p:cNvSpPr txBox="1"/>
          <p:nvPr/>
        </p:nvSpPr>
        <p:spPr>
          <a:xfrm>
            <a:off x="5250106" y="586822"/>
            <a:ext cx="6106742" cy="1645920"/>
          </a:xfrm>
          <a:prstGeom prst="rect">
            <a:avLst/>
          </a:prstGeom>
        </p:spPr>
        <p:txBody>
          <a:bodyPr vert="horz" lIns="91440" tIns="45720" rIns="91440" bIns="45720" rtlCol="0" anchor="ctr">
            <a:normAutofit/>
          </a:bodyPr>
          <a:lstStyle/>
          <a:p>
            <a:pPr>
              <a:lnSpc>
                <a:spcPct val="90000"/>
              </a:lnSpc>
              <a:spcAft>
                <a:spcPts val="600"/>
              </a:spcAft>
            </a:pPr>
            <a:r>
              <a:rPr lang="en-US" dirty="0"/>
              <a:t>Pudding formulations. (a) RFF – rice starch, peach purée; CFF – corn starch, peach purée; (b) RLF – rice starch, lyophilized fruit; CLF – corn starch, lyophilized fruit.</a:t>
            </a:r>
          </a:p>
        </p:txBody>
      </p:sp>
      <p:pic>
        <p:nvPicPr>
          <p:cNvPr id="5" name="Picture 4">
            <a:extLst>
              <a:ext uri="{FF2B5EF4-FFF2-40B4-BE49-F238E27FC236}">
                <a16:creationId xmlns:a16="http://schemas.microsoft.com/office/drawing/2014/main" id="{F5F0FCDC-ED98-4BBB-9F84-4063C1504AC2}"/>
              </a:ext>
            </a:extLst>
          </p:cNvPr>
          <p:cNvPicPr>
            <a:picLocks noChangeAspect="1"/>
          </p:cNvPicPr>
          <p:nvPr/>
        </p:nvPicPr>
        <p:blipFill>
          <a:blip r:embed="rId2"/>
          <a:stretch>
            <a:fillRect/>
          </a:stretch>
        </p:blipFill>
        <p:spPr>
          <a:xfrm>
            <a:off x="920474" y="2729397"/>
            <a:ext cx="4756127" cy="3483864"/>
          </a:xfrm>
          <a:prstGeom prst="rect">
            <a:avLst/>
          </a:prstGeom>
        </p:spPr>
      </p:pic>
      <p:graphicFrame>
        <p:nvGraphicFramePr>
          <p:cNvPr id="4" name="Table 3">
            <a:extLst>
              <a:ext uri="{FF2B5EF4-FFF2-40B4-BE49-F238E27FC236}">
                <a16:creationId xmlns:a16="http://schemas.microsoft.com/office/drawing/2014/main" id="{BC229819-8737-4F6A-8DD4-902574ACB233}"/>
              </a:ext>
            </a:extLst>
          </p:cNvPr>
          <p:cNvGraphicFramePr>
            <a:graphicFrameLocks noGrp="1"/>
          </p:cNvGraphicFramePr>
          <p:nvPr>
            <p:extLst>
              <p:ext uri="{D42A27DB-BD31-4B8C-83A1-F6EECF244321}">
                <p14:modId xmlns:p14="http://schemas.microsoft.com/office/powerpoint/2010/main" val="1022697645"/>
              </p:ext>
            </p:extLst>
          </p:nvPr>
        </p:nvGraphicFramePr>
        <p:xfrm>
          <a:off x="6198781" y="3562270"/>
          <a:ext cx="5523085" cy="1818121"/>
        </p:xfrm>
        <a:graphic>
          <a:graphicData uri="http://schemas.openxmlformats.org/drawingml/2006/table">
            <a:tbl>
              <a:tblPr firstRow="1" firstCol="1" bandRow="1"/>
              <a:tblGrid>
                <a:gridCol w="884622">
                  <a:extLst>
                    <a:ext uri="{9D8B030D-6E8A-4147-A177-3AD203B41FA5}">
                      <a16:colId xmlns:a16="http://schemas.microsoft.com/office/drawing/2014/main" val="3532444451"/>
                    </a:ext>
                  </a:extLst>
                </a:gridCol>
                <a:gridCol w="701344">
                  <a:extLst>
                    <a:ext uri="{9D8B030D-6E8A-4147-A177-3AD203B41FA5}">
                      <a16:colId xmlns:a16="http://schemas.microsoft.com/office/drawing/2014/main" val="1877825386"/>
                    </a:ext>
                  </a:extLst>
                </a:gridCol>
                <a:gridCol w="919751">
                  <a:extLst>
                    <a:ext uri="{9D8B030D-6E8A-4147-A177-3AD203B41FA5}">
                      <a16:colId xmlns:a16="http://schemas.microsoft.com/office/drawing/2014/main" val="240536953"/>
                    </a:ext>
                  </a:extLst>
                </a:gridCol>
                <a:gridCol w="919751">
                  <a:extLst>
                    <a:ext uri="{9D8B030D-6E8A-4147-A177-3AD203B41FA5}">
                      <a16:colId xmlns:a16="http://schemas.microsoft.com/office/drawing/2014/main" val="4225305255"/>
                    </a:ext>
                  </a:extLst>
                </a:gridCol>
                <a:gridCol w="896841">
                  <a:extLst>
                    <a:ext uri="{9D8B030D-6E8A-4147-A177-3AD203B41FA5}">
                      <a16:colId xmlns:a16="http://schemas.microsoft.com/office/drawing/2014/main" val="1668073650"/>
                    </a:ext>
                  </a:extLst>
                </a:gridCol>
                <a:gridCol w="1200776">
                  <a:extLst>
                    <a:ext uri="{9D8B030D-6E8A-4147-A177-3AD203B41FA5}">
                      <a16:colId xmlns:a16="http://schemas.microsoft.com/office/drawing/2014/main" val="2393122286"/>
                    </a:ext>
                  </a:extLst>
                </a:gridCol>
              </a:tblGrid>
              <a:tr h="738977">
                <a:tc>
                  <a:txBody>
                    <a:bodyPr/>
                    <a:lstStyle/>
                    <a:p>
                      <a:pPr algn="ctr">
                        <a:lnSpc>
                          <a:spcPct val="100000"/>
                        </a:lnSpc>
                      </a:pPr>
                      <a:r>
                        <a:rPr lang="en-US" sz="15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Type of pudding</a:t>
                      </a:r>
                      <a:endPar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5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Whole cow milk, %</a:t>
                      </a:r>
                      <a:endPar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5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Rice starch, %</a:t>
                      </a:r>
                      <a:endPar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5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Corn starch, %</a:t>
                      </a:r>
                      <a:endPar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5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Peach purée, %</a:t>
                      </a:r>
                      <a:endPar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5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Lyophilized peach powder, %</a:t>
                      </a:r>
                      <a:endPar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445599"/>
                  </a:ext>
                </a:extLst>
              </a:tr>
              <a:tr h="269786">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RFF</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63</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31</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933028"/>
                  </a:ext>
                </a:extLst>
              </a:tr>
              <a:tr h="269786">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RLF</a:t>
                      </a:r>
                    </a:p>
                  </a:txBody>
                  <a:tcPr marL="0" marR="0" marT="0" marB="0" anchor="ctr">
                    <a:lnL>
                      <a:noFill/>
                    </a:lnL>
                    <a:lnR>
                      <a:noFill/>
                    </a:lnR>
                    <a:lnT>
                      <a:noFill/>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85</a:t>
                      </a:r>
                    </a:p>
                  </a:txBody>
                  <a:tcPr marL="0" marR="0" marT="0" marB="0">
                    <a:lnL>
                      <a:noFill/>
                    </a:lnL>
                    <a:lnR>
                      <a:noFill/>
                    </a:lnR>
                    <a:lnT>
                      <a:noFill/>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p>
                  </a:txBody>
                  <a:tcPr marL="0" marR="0" marT="0" marB="0" anchor="ctr">
                    <a:lnL>
                      <a:noFill/>
                    </a:lnL>
                    <a:lnR>
                      <a:noFill/>
                    </a:lnR>
                    <a:lnT>
                      <a:noFill/>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txBody>
                  <a:tcPr marL="0" marR="0" marT="0" marB="0">
                    <a:lnL>
                      <a:noFill/>
                    </a:lnL>
                    <a:lnR>
                      <a:noFill/>
                    </a:lnR>
                    <a:lnT>
                      <a:noFill/>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txBody>
                  <a:tcPr marL="0" marR="0" marT="0" marB="0">
                    <a:lnL>
                      <a:noFill/>
                    </a:lnL>
                    <a:lnR>
                      <a:noFill/>
                    </a:lnR>
                    <a:lnT>
                      <a:noFill/>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a:t>
                      </a:r>
                    </a:p>
                  </a:txBody>
                  <a:tcPr marL="0" marR="0" marT="0" marB="0" anchor="ctr">
                    <a:lnL>
                      <a:noFill/>
                    </a:lnL>
                    <a:lnR>
                      <a:noFill/>
                    </a:lnR>
                    <a:lnT>
                      <a:noFill/>
                    </a:lnT>
                    <a:lnB>
                      <a:noFill/>
                    </a:lnB>
                  </a:tcPr>
                </a:tc>
                <a:extLst>
                  <a:ext uri="{0D108BD9-81ED-4DB2-BD59-A6C34878D82A}">
                    <a16:rowId xmlns:a16="http://schemas.microsoft.com/office/drawing/2014/main" val="143584458"/>
                  </a:ext>
                </a:extLst>
              </a:tr>
              <a:tr h="269786">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CFF</a:t>
                      </a:r>
                    </a:p>
                  </a:txBody>
                  <a:tcPr marL="0" marR="0" marT="0" marB="0" anchor="ctr">
                    <a:lnL>
                      <a:noFill/>
                    </a:lnL>
                    <a:lnR>
                      <a:noFill/>
                    </a:lnR>
                    <a:lnT>
                      <a:noFill/>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63</a:t>
                      </a:r>
                    </a:p>
                  </a:txBody>
                  <a:tcPr marL="0" marR="0" marT="0" marB="0">
                    <a:lnL>
                      <a:noFill/>
                    </a:lnL>
                    <a:lnR>
                      <a:noFill/>
                    </a:lnR>
                    <a:lnT>
                      <a:noFill/>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txBody>
                  <a:tcPr marL="0" marR="0" marT="0" marB="0" anchor="ctr">
                    <a:lnL>
                      <a:noFill/>
                    </a:lnL>
                    <a:lnR>
                      <a:noFill/>
                    </a:lnR>
                    <a:lnT>
                      <a:noFill/>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a:t>
                      </a:r>
                    </a:p>
                  </a:txBody>
                  <a:tcPr marL="0" marR="0" marT="0" marB="0">
                    <a:lnL>
                      <a:noFill/>
                    </a:lnL>
                    <a:lnR>
                      <a:noFill/>
                    </a:lnR>
                    <a:lnT>
                      <a:noFill/>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31</a:t>
                      </a:r>
                    </a:p>
                  </a:txBody>
                  <a:tcPr marL="0" marR="0" marT="0" marB="0">
                    <a:lnL>
                      <a:noFill/>
                    </a:lnL>
                    <a:lnR>
                      <a:noFill/>
                    </a:lnR>
                    <a:lnT>
                      <a:noFill/>
                    </a:lnT>
                    <a:lnB>
                      <a:noFill/>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txBody>
                  <a:tcPr marL="0" marR="0" marT="0" marB="0" anchor="ctr">
                    <a:lnL>
                      <a:noFill/>
                    </a:lnL>
                    <a:lnR>
                      <a:noFill/>
                    </a:lnR>
                    <a:lnT>
                      <a:noFill/>
                    </a:lnT>
                    <a:lnB>
                      <a:noFill/>
                    </a:lnB>
                  </a:tcPr>
                </a:tc>
                <a:extLst>
                  <a:ext uri="{0D108BD9-81ED-4DB2-BD59-A6C34878D82A}">
                    <a16:rowId xmlns:a16="http://schemas.microsoft.com/office/drawing/2014/main" val="323387220"/>
                  </a:ext>
                </a:extLst>
              </a:tr>
              <a:tr h="269786">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CLF</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85</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15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277331"/>
                  </a:ext>
                </a:extLst>
              </a:tr>
            </a:tbl>
          </a:graphicData>
        </a:graphic>
      </p:graphicFrame>
    </p:spTree>
    <p:extLst>
      <p:ext uri="{BB962C8B-B14F-4D97-AF65-F5344CB8AC3E}">
        <p14:creationId xmlns:p14="http://schemas.microsoft.com/office/powerpoint/2010/main" val="313840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E405-BDFD-4B8B-BABB-7A48D24663AE}"/>
              </a:ext>
            </a:extLst>
          </p:cNvPr>
          <p:cNvSpPr>
            <a:spLocks noGrp="1"/>
          </p:cNvSpPr>
          <p:nvPr>
            <p:ph type="title"/>
          </p:nvPr>
        </p:nvSpPr>
        <p:spPr>
          <a:xfrm>
            <a:off x="841248" y="256032"/>
            <a:ext cx="10506456" cy="1014984"/>
          </a:xfrm>
        </p:spPr>
        <p:txBody>
          <a:bodyPr anchor="b">
            <a:normAutofit/>
          </a:bodyPr>
          <a:lstStyle/>
          <a:p>
            <a:r>
              <a:rPr lang="en-US" dirty="0"/>
              <a:t>Methodology</a:t>
            </a:r>
          </a:p>
        </p:txBody>
      </p:sp>
      <p:graphicFrame>
        <p:nvGraphicFramePr>
          <p:cNvPr id="5" name="Content Placeholder 2">
            <a:extLst>
              <a:ext uri="{FF2B5EF4-FFF2-40B4-BE49-F238E27FC236}">
                <a16:creationId xmlns:a16="http://schemas.microsoft.com/office/drawing/2014/main" id="{9CDDA96D-5860-459A-8911-64B13FBAFD23}"/>
              </a:ext>
            </a:extLst>
          </p:cNvPr>
          <p:cNvGraphicFramePr>
            <a:graphicFrameLocks noGrp="1"/>
          </p:cNvGraphicFramePr>
          <p:nvPr>
            <p:ph idx="1"/>
            <p:extLst>
              <p:ext uri="{D42A27DB-BD31-4B8C-83A1-F6EECF244321}">
                <p14:modId xmlns:p14="http://schemas.microsoft.com/office/powerpoint/2010/main" val="273708932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572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DC0B-C1AF-432D-B0E6-4FAA291982D9}"/>
              </a:ext>
            </a:extLst>
          </p:cNvPr>
          <p:cNvSpPr>
            <a:spLocks noGrp="1"/>
          </p:cNvSpPr>
          <p:nvPr>
            <p:ph type="title"/>
          </p:nvPr>
        </p:nvSpPr>
        <p:spPr>
          <a:xfrm>
            <a:off x="956826" y="1112969"/>
            <a:ext cx="3937298" cy="4166010"/>
          </a:xfrm>
        </p:spPr>
        <p:txBody>
          <a:bodyPr>
            <a:normAutofit/>
          </a:bodyPr>
          <a:lstStyle/>
          <a:p>
            <a:r>
              <a:rPr lang="en-US" b="1" dirty="0">
                <a:solidFill>
                  <a:schemeClr val="accent4">
                    <a:lumMod val="75000"/>
                  </a:schemeClr>
                </a:solidFill>
              </a:rPr>
              <a:t>Results</a:t>
            </a:r>
          </a:p>
        </p:txBody>
      </p:sp>
      <p:graphicFrame>
        <p:nvGraphicFramePr>
          <p:cNvPr id="4" name="Object 3">
            <a:extLst>
              <a:ext uri="{FF2B5EF4-FFF2-40B4-BE49-F238E27FC236}">
                <a16:creationId xmlns:a16="http://schemas.microsoft.com/office/drawing/2014/main" id="{7B625F93-215C-40EF-8BAC-DC12F6CB1C9A}"/>
              </a:ext>
            </a:extLst>
          </p:cNvPr>
          <p:cNvGraphicFramePr>
            <a:graphicFrameLocks noChangeAspect="1"/>
          </p:cNvGraphicFramePr>
          <p:nvPr>
            <p:extLst>
              <p:ext uri="{D42A27DB-BD31-4B8C-83A1-F6EECF244321}">
                <p14:modId xmlns:p14="http://schemas.microsoft.com/office/powerpoint/2010/main" val="3076304967"/>
              </p:ext>
            </p:extLst>
          </p:nvPr>
        </p:nvGraphicFramePr>
        <p:xfrm>
          <a:off x="3354063" y="444828"/>
          <a:ext cx="8307408" cy="1366415"/>
        </p:xfrm>
        <a:graphic>
          <a:graphicData uri="http://schemas.openxmlformats.org/presentationml/2006/ole">
            <mc:AlternateContent xmlns:mc="http://schemas.openxmlformats.org/markup-compatibility/2006">
              <mc:Choice xmlns:v="urn:schemas-microsoft-com:vml" Requires="v">
                <p:oleObj name="Document" r:id="rId2" imgW="6659873" imgH="1095211" progId="Word.Document.12">
                  <p:embed/>
                </p:oleObj>
              </mc:Choice>
              <mc:Fallback>
                <p:oleObj name="Document" r:id="rId2" imgW="6659873" imgH="1095211" progId="Word.Document.12">
                  <p:embed/>
                  <p:pic>
                    <p:nvPicPr>
                      <p:cNvPr id="0" name=""/>
                      <p:cNvPicPr/>
                      <p:nvPr/>
                    </p:nvPicPr>
                    <p:blipFill>
                      <a:blip r:embed="rId3"/>
                      <a:stretch>
                        <a:fillRect/>
                      </a:stretch>
                    </p:blipFill>
                    <p:spPr>
                      <a:xfrm>
                        <a:off x="3354063" y="444828"/>
                        <a:ext cx="8307408" cy="136641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48AE5D3-AB8C-41F6-BA80-8C2638F94710}"/>
              </a:ext>
            </a:extLst>
          </p:cNvPr>
          <p:cNvGraphicFramePr>
            <a:graphicFrameLocks noChangeAspect="1"/>
          </p:cNvGraphicFramePr>
          <p:nvPr>
            <p:extLst>
              <p:ext uri="{D42A27DB-BD31-4B8C-83A1-F6EECF244321}">
                <p14:modId xmlns:p14="http://schemas.microsoft.com/office/powerpoint/2010/main" val="1348312468"/>
              </p:ext>
            </p:extLst>
          </p:nvPr>
        </p:nvGraphicFramePr>
        <p:xfrm>
          <a:off x="4282052" y="2351628"/>
          <a:ext cx="7852406" cy="1493736"/>
        </p:xfrm>
        <a:graphic>
          <a:graphicData uri="http://schemas.openxmlformats.org/presentationml/2006/ole">
            <mc:AlternateContent xmlns:mc="http://schemas.openxmlformats.org/markup-compatibility/2006">
              <mc:Choice xmlns:v="urn:schemas-microsoft-com:vml" Requires="v">
                <p:oleObj name="Document" r:id="rId4" imgW="6659873" imgH="1266528" progId="Word.Document.12">
                  <p:embed/>
                </p:oleObj>
              </mc:Choice>
              <mc:Fallback>
                <p:oleObj name="Document" r:id="rId4" imgW="6659873" imgH="1266528" progId="Word.Document.12">
                  <p:embed/>
                  <p:pic>
                    <p:nvPicPr>
                      <p:cNvPr id="0" name=""/>
                      <p:cNvPicPr/>
                      <p:nvPr/>
                    </p:nvPicPr>
                    <p:blipFill>
                      <a:blip r:embed="rId5"/>
                      <a:stretch>
                        <a:fillRect/>
                      </a:stretch>
                    </p:blipFill>
                    <p:spPr>
                      <a:xfrm>
                        <a:off x="4282052" y="2351628"/>
                        <a:ext cx="7852406" cy="149373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94AE389-DDA7-46D4-BAE3-A4C28ABE48D6}"/>
              </a:ext>
            </a:extLst>
          </p:cNvPr>
          <p:cNvGraphicFramePr>
            <a:graphicFrameLocks noChangeAspect="1"/>
          </p:cNvGraphicFramePr>
          <p:nvPr>
            <p:extLst>
              <p:ext uri="{D42A27DB-BD31-4B8C-83A1-F6EECF244321}">
                <p14:modId xmlns:p14="http://schemas.microsoft.com/office/powerpoint/2010/main" val="2836247865"/>
              </p:ext>
            </p:extLst>
          </p:nvPr>
        </p:nvGraphicFramePr>
        <p:xfrm>
          <a:off x="4238835" y="4328906"/>
          <a:ext cx="7895623" cy="1298684"/>
        </p:xfrm>
        <a:graphic>
          <a:graphicData uri="http://schemas.openxmlformats.org/presentationml/2006/ole">
            <mc:AlternateContent xmlns:mc="http://schemas.openxmlformats.org/markup-compatibility/2006">
              <mc:Choice xmlns:v="urn:schemas-microsoft-com:vml" Requires="v">
                <p:oleObj name="Document" r:id="rId6" imgW="6659873" imgH="1095211" progId="Word.Document.12">
                  <p:embed/>
                </p:oleObj>
              </mc:Choice>
              <mc:Fallback>
                <p:oleObj name="Document" r:id="rId6" imgW="6659873" imgH="1095211" progId="Word.Document.12">
                  <p:embed/>
                  <p:pic>
                    <p:nvPicPr>
                      <p:cNvPr id="0" name=""/>
                      <p:cNvPicPr/>
                      <p:nvPr/>
                    </p:nvPicPr>
                    <p:blipFill>
                      <a:blip r:embed="rId7"/>
                      <a:stretch>
                        <a:fillRect/>
                      </a:stretch>
                    </p:blipFill>
                    <p:spPr>
                      <a:xfrm>
                        <a:off x="4238835" y="4328906"/>
                        <a:ext cx="7895623" cy="1298684"/>
                      </a:xfrm>
                      <a:prstGeom prst="rect">
                        <a:avLst/>
                      </a:prstGeom>
                    </p:spPr>
                  </p:pic>
                </p:oleObj>
              </mc:Fallback>
            </mc:AlternateContent>
          </a:graphicData>
        </a:graphic>
      </p:graphicFrame>
    </p:spTree>
    <p:extLst>
      <p:ext uri="{BB962C8B-B14F-4D97-AF65-F5344CB8AC3E}">
        <p14:creationId xmlns:p14="http://schemas.microsoft.com/office/powerpoint/2010/main" val="3269097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DC0B-C1AF-432D-B0E6-4FAA291982D9}"/>
              </a:ext>
            </a:extLst>
          </p:cNvPr>
          <p:cNvSpPr>
            <a:spLocks noGrp="1"/>
          </p:cNvSpPr>
          <p:nvPr>
            <p:ph type="title"/>
          </p:nvPr>
        </p:nvSpPr>
        <p:spPr>
          <a:xfrm>
            <a:off x="1389278" y="1233241"/>
            <a:ext cx="3240506" cy="4064628"/>
          </a:xfrm>
        </p:spPr>
        <p:txBody>
          <a:bodyPr>
            <a:normAutofit/>
          </a:bodyPr>
          <a:lstStyle/>
          <a:p>
            <a:r>
              <a:rPr lang="en-US" b="1" dirty="0">
                <a:solidFill>
                  <a:schemeClr val="accent4">
                    <a:lumMod val="75000"/>
                  </a:schemeClr>
                </a:solidFill>
              </a:rPr>
              <a:t>Results</a:t>
            </a:r>
          </a:p>
        </p:txBody>
      </p:sp>
      <p:graphicFrame>
        <p:nvGraphicFramePr>
          <p:cNvPr id="4" name="Object 3">
            <a:extLst>
              <a:ext uri="{FF2B5EF4-FFF2-40B4-BE49-F238E27FC236}">
                <a16:creationId xmlns:a16="http://schemas.microsoft.com/office/drawing/2014/main" id="{CCF6203E-92A2-416C-A8D8-E82CED0D036E}"/>
              </a:ext>
            </a:extLst>
          </p:cNvPr>
          <p:cNvGraphicFramePr>
            <a:graphicFrameLocks noChangeAspect="1"/>
          </p:cNvGraphicFramePr>
          <p:nvPr>
            <p:extLst>
              <p:ext uri="{D42A27DB-BD31-4B8C-83A1-F6EECF244321}">
                <p14:modId xmlns:p14="http://schemas.microsoft.com/office/powerpoint/2010/main" val="426719590"/>
              </p:ext>
            </p:extLst>
          </p:nvPr>
        </p:nvGraphicFramePr>
        <p:xfrm>
          <a:off x="2978897" y="1209902"/>
          <a:ext cx="9166641" cy="1507743"/>
        </p:xfrm>
        <a:graphic>
          <a:graphicData uri="http://schemas.openxmlformats.org/presentationml/2006/ole">
            <mc:AlternateContent xmlns:mc="http://schemas.openxmlformats.org/markup-compatibility/2006">
              <mc:Choice xmlns:v="urn:schemas-microsoft-com:vml" Requires="v">
                <p:oleObj name="Document" r:id="rId2" imgW="6659873" imgH="1095211" progId="Word.Document.12">
                  <p:embed/>
                </p:oleObj>
              </mc:Choice>
              <mc:Fallback>
                <p:oleObj name="Document" r:id="rId2" imgW="6659873" imgH="1095211" progId="Word.Document.12">
                  <p:embed/>
                  <p:pic>
                    <p:nvPicPr>
                      <p:cNvPr id="0" name=""/>
                      <p:cNvPicPr/>
                      <p:nvPr/>
                    </p:nvPicPr>
                    <p:blipFill>
                      <a:blip r:embed="rId3"/>
                      <a:stretch>
                        <a:fillRect/>
                      </a:stretch>
                    </p:blipFill>
                    <p:spPr>
                      <a:xfrm>
                        <a:off x="2978897" y="1209902"/>
                        <a:ext cx="9166641" cy="1507743"/>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88D400B-C7DD-40A2-8A99-19AB16E6225D}"/>
              </a:ext>
            </a:extLst>
          </p:cNvPr>
          <p:cNvPicPr>
            <a:picLocks noChangeAspect="1"/>
          </p:cNvPicPr>
          <p:nvPr/>
        </p:nvPicPr>
        <p:blipFill>
          <a:blip r:embed="rId4"/>
          <a:stretch>
            <a:fillRect/>
          </a:stretch>
        </p:blipFill>
        <p:spPr>
          <a:xfrm>
            <a:off x="7026463" y="3265555"/>
            <a:ext cx="3676207" cy="2054530"/>
          </a:xfrm>
          <a:prstGeom prst="rect">
            <a:avLst/>
          </a:prstGeom>
        </p:spPr>
      </p:pic>
      <p:sp>
        <p:nvSpPr>
          <p:cNvPr id="15" name="TextBox 14">
            <a:extLst>
              <a:ext uri="{FF2B5EF4-FFF2-40B4-BE49-F238E27FC236}">
                <a16:creationId xmlns:a16="http://schemas.microsoft.com/office/drawing/2014/main" id="{13AD49B6-7636-4D9D-9FF9-724FF8607A53}"/>
              </a:ext>
            </a:extLst>
          </p:cNvPr>
          <p:cNvSpPr txBox="1"/>
          <p:nvPr/>
        </p:nvSpPr>
        <p:spPr>
          <a:xfrm>
            <a:off x="5712451" y="5425096"/>
            <a:ext cx="6094428" cy="738664"/>
          </a:xfrm>
          <a:prstGeom prst="rect">
            <a:avLst/>
          </a:prstGeom>
          <a:noFill/>
        </p:spPr>
        <p:txBody>
          <a:bodyPr wrap="square">
            <a:spAutoFit/>
          </a:bodyPr>
          <a:lstStyle/>
          <a:p>
            <a:r>
              <a:rPr lang="en-US" sz="1400" dirty="0"/>
              <a:t>Freeze-thaw stability of pudding formulations (RFF – rice starch, peach purée; RLF – rice starch, lyophilized fruit; CFF – corn starch, peach purée; CLF – corn starch, lyophilized fruit).</a:t>
            </a:r>
          </a:p>
        </p:txBody>
      </p:sp>
    </p:spTree>
    <p:extLst>
      <p:ext uri="{BB962C8B-B14F-4D97-AF65-F5344CB8AC3E}">
        <p14:creationId xmlns:p14="http://schemas.microsoft.com/office/powerpoint/2010/main" val="276509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DC0B-C1AF-432D-B0E6-4FAA291982D9}"/>
              </a:ext>
            </a:extLst>
          </p:cNvPr>
          <p:cNvSpPr>
            <a:spLocks noGrp="1"/>
          </p:cNvSpPr>
          <p:nvPr>
            <p:ph type="title"/>
          </p:nvPr>
        </p:nvSpPr>
        <p:spPr>
          <a:xfrm>
            <a:off x="956826" y="1112969"/>
            <a:ext cx="3937298" cy="4166010"/>
          </a:xfrm>
        </p:spPr>
        <p:txBody>
          <a:bodyPr>
            <a:normAutofit/>
          </a:bodyPr>
          <a:lstStyle/>
          <a:p>
            <a:r>
              <a:rPr lang="en-US" b="1" dirty="0">
                <a:solidFill>
                  <a:schemeClr val="accent4">
                    <a:lumMod val="75000"/>
                  </a:schemeClr>
                </a:solidFill>
              </a:rPr>
              <a:t>Results</a:t>
            </a:r>
          </a:p>
        </p:txBody>
      </p:sp>
      <p:graphicFrame>
        <p:nvGraphicFramePr>
          <p:cNvPr id="4" name="Object 3">
            <a:extLst>
              <a:ext uri="{FF2B5EF4-FFF2-40B4-BE49-F238E27FC236}">
                <a16:creationId xmlns:a16="http://schemas.microsoft.com/office/drawing/2014/main" id="{ECF26928-EC98-409B-B7A0-092EC6AAD675}"/>
              </a:ext>
            </a:extLst>
          </p:cNvPr>
          <p:cNvGraphicFramePr>
            <a:graphicFrameLocks noChangeAspect="1"/>
          </p:cNvGraphicFramePr>
          <p:nvPr>
            <p:extLst>
              <p:ext uri="{D42A27DB-BD31-4B8C-83A1-F6EECF244321}">
                <p14:modId xmlns:p14="http://schemas.microsoft.com/office/powerpoint/2010/main" val="3658769910"/>
              </p:ext>
            </p:extLst>
          </p:nvPr>
        </p:nvGraphicFramePr>
        <p:xfrm>
          <a:off x="3555652" y="3997030"/>
          <a:ext cx="8510646" cy="1618950"/>
        </p:xfrm>
        <a:graphic>
          <a:graphicData uri="http://schemas.openxmlformats.org/presentationml/2006/ole">
            <mc:AlternateContent xmlns:mc="http://schemas.openxmlformats.org/markup-compatibility/2006">
              <mc:Choice xmlns:v="urn:schemas-microsoft-com:vml" Requires="v">
                <p:oleObj name="Document" r:id="rId2" imgW="6659873" imgH="1266528" progId="Word.Document.12">
                  <p:embed/>
                </p:oleObj>
              </mc:Choice>
              <mc:Fallback>
                <p:oleObj name="Document" r:id="rId2" imgW="6659873" imgH="1266528" progId="Word.Document.12">
                  <p:embed/>
                  <p:pic>
                    <p:nvPicPr>
                      <p:cNvPr id="0" name=""/>
                      <p:cNvPicPr/>
                      <p:nvPr/>
                    </p:nvPicPr>
                    <p:blipFill>
                      <a:blip r:embed="rId3"/>
                      <a:stretch>
                        <a:fillRect/>
                      </a:stretch>
                    </p:blipFill>
                    <p:spPr>
                      <a:xfrm>
                        <a:off x="3555652" y="3997030"/>
                        <a:ext cx="8510646" cy="161895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BC733C8F-BB9C-4A78-832B-23627CD50EFB}"/>
              </a:ext>
            </a:extLst>
          </p:cNvPr>
          <p:cNvPicPr>
            <a:picLocks noChangeAspect="1"/>
          </p:cNvPicPr>
          <p:nvPr/>
        </p:nvPicPr>
        <p:blipFill>
          <a:blip r:embed="rId4"/>
          <a:stretch>
            <a:fillRect/>
          </a:stretch>
        </p:blipFill>
        <p:spPr>
          <a:xfrm>
            <a:off x="6096000" y="197702"/>
            <a:ext cx="4773105" cy="3378082"/>
          </a:xfrm>
          <a:prstGeom prst="rect">
            <a:avLst/>
          </a:prstGeom>
        </p:spPr>
      </p:pic>
    </p:spTree>
    <p:extLst>
      <p:ext uri="{BB962C8B-B14F-4D97-AF65-F5344CB8AC3E}">
        <p14:creationId xmlns:p14="http://schemas.microsoft.com/office/powerpoint/2010/main" val="3880169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DC0B-C1AF-432D-B0E6-4FAA291982D9}"/>
              </a:ext>
            </a:extLst>
          </p:cNvPr>
          <p:cNvSpPr>
            <a:spLocks noGrp="1"/>
          </p:cNvSpPr>
          <p:nvPr>
            <p:ph type="title"/>
          </p:nvPr>
        </p:nvSpPr>
        <p:spPr>
          <a:xfrm>
            <a:off x="1389278" y="1233241"/>
            <a:ext cx="3240506" cy="4064628"/>
          </a:xfrm>
        </p:spPr>
        <p:txBody>
          <a:bodyPr>
            <a:normAutofit/>
          </a:bodyPr>
          <a:lstStyle/>
          <a:p>
            <a:r>
              <a:rPr lang="en-US" b="1" dirty="0">
                <a:solidFill>
                  <a:schemeClr val="accent4">
                    <a:lumMod val="75000"/>
                  </a:schemeClr>
                </a:solidFill>
              </a:rPr>
              <a:t>Results</a:t>
            </a:r>
          </a:p>
        </p:txBody>
      </p:sp>
      <p:graphicFrame>
        <p:nvGraphicFramePr>
          <p:cNvPr id="4" name="Object 3">
            <a:extLst>
              <a:ext uri="{FF2B5EF4-FFF2-40B4-BE49-F238E27FC236}">
                <a16:creationId xmlns:a16="http://schemas.microsoft.com/office/drawing/2014/main" id="{034DFCB5-DE8A-433E-8812-0BBE357185BF}"/>
              </a:ext>
            </a:extLst>
          </p:cNvPr>
          <p:cNvGraphicFramePr>
            <a:graphicFrameLocks noChangeAspect="1"/>
          </p:cNvGraphicFramePr>
          <p:nvPr>
            <p:extLst>
              <p:ext uri="{D42A27DB-BD31-4B8C-83A1-F6EECF244321}">
                <p14:modId xmlns:p14="http://schemas.microsoft.com/office/powerpoint/2010/main" val="1099714351"/>
              </p:ext>
            </p:extLst>
          </p:nvPr>
        </p:nvGraphicFramePr>
        <p:xfrm>
          <a:off x="774090" y="3817683"/>
          <a:ext cx="10816059" cy="1900222"/>
        </p:xfrm>
        <a:graphic>
          <a:graphicData uri="http://schemas.openxmlformats.org/presentationml/2006/ole">
            <mc:AlternateContent xmlns:mc="http://schemas.openxmlformats.org/markup-compatibility/2006">
              <mc:Choice xmlns:v="urn:schemas-microsoft-com:vml" Requires="v">
                <p:oleObj name="Document" r:id="rId2" imgW="6659873" imgH="1170072" progId="Word.Document.12">
                  <p:embed/>
                </p:oleObj>
              </mc:Choice>
              <mc:Fallback>
                <p:oleObj name="Document" r:id="rId2" imgW="6659873" imgH="1170072" progId="Word.Document.12">
                  <p:embed/>
                  <p:pic>
                    <p:nvPicPr>
                      <p:cNvPr id="0" name=""/>
                      <p:cNvPicPr/>
                      <p:nvPr/>
                    </p:nvPicPr>
                    <p:blipFill>
                      <a:blip r:embed="rId3"/>
                      <a:stretch>
                        <a:fillRect/>
                      </a:stretch>
                    </p:blipFill>
                    <p:spPr>
                      <a:xfrm>
                        <a:off x="774090" y="3817683"/>
                        <a:ext cx="10816059" cy="1900222"/>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E7A3445F-11EE-4CD9-A75F-03242B1EDEE5}"/>
              </a:ext>
            </a:extLst>
          </p:cNvPr>
          <p:cNvPicPr>
            <a:picLocks noChangeAspect="1"/>
          </p:cNvPicPr>
          <p:nvPr/>
        </p:nvPicPr>
        <p:blipFill>
          <a:blip r:embed="rId4"/>
          <a:stretch>
            <a:fillRect/>
          </a:stretch>
        </p:blipFill>
        <p:spPr>
          <a:xfrm>
            <a:off x="6983094" y="466691"/>
            <a:ext cx="2951291" cy="2810142"/>
          </a:xfrm>
          <a:prstGeom prst="rect">
            <a:avLst/>
          </a:prstGeom>
        </p:spPr>
      </p:pic>
      <p:sp>
        <p:nvSpPr>
          <p:cNvPr id="6" name="TextBox 5">
            <a:extLst>
              <a:ext uri="{FF2B5EF4-FFF2-40B4-BE49-F238E27FC236}">
                <a16:creationId xmlns:a16="http://schemas.microsoft.com/office/drawing/2014/main" id="{979FB10B-7EC3-471D-86BC-95123D93AD24}"/>
              </a:ext>
            </a:extLst>
          </p:cNvPr>
          <p:cNvSpPr txBox="1"/>
          <p:nvPr/>
        </p:nvSpPr>
        <p:spPr>
          <a:xfrm>
            <a:off x="9657807" y="1871762"/>
            <a:ext cx="1405385" cy="369332"/>
          </a:xfrm>
          <a:prstGeom prst="rect">
            <a:avLst/>
          </a:prstGeom>
          <a:noFill/>
        </p:spPr>
        <p:txBody>
          <a:bodyPr wrap="none" rtlCol="0">
            <a:spAutoFit/>
          </a:bodyPr>
          <a:lstStyle/>
          <a:p>
            <a:r>
              <a:rPr lang="en-US" dirty="0"/>
              <a:t>Natural color</a:t>
            </a:r>
          </a:p>
        </p:txBody>
      </p:sp>
      <p:sp>
        <p:nvSpPr>
          <p:cNvPr id="7" name="TextBox 6">
            <a:extLst>
              <a:ext uri="{FF2B5EF4-FFF2-40B4-BE49-F238E27FC236}">
                <a16:creationId xmlns:a16="http://schemas.microsoft.com/office/drawing/2014/main" id="{414DB0BE-E7F9-46EA-AD1B-5E9C5EB2EE3B}"/>
              </a:ext>
            </a:extLst>
          </p:cNvPr>
          <p:cNvSpPr txBox="1"/>
          <p:nvPr/>
        </p:nvSpPr>
        <p:spPr>
          <a:xfrm>
            <a:off x="6219972" y="863909"/>
            <a:ext cx="1383199" cy="369332"/>
          </a:xfrm>
          <a:prstGeom prst="rect">
            <a:avLst/>
          </a:prstGeom>
          <a:noFill/>
        </p:spPr>
        <p:txBody>
          <a:bodyPr wrap="none" rtlCol="0">
            <a:spAutoFit/>
          </a:bodyPr>
          <a:lstStyle/>
          <a:p>
            <a:r>
              <a:rPr lang="en-US" dirty="0"/>
              <a:t>Fruity aroma</a:t>
            </a:r>
          </a:p>
        </p:txBody>
      </p:sp>
      <p:sp>
        <p:nvSpPr>
          <p:cNvPr id="9" name="TextBox 8">
            <a:extLst>
              <a:ext uri="{FF2B5EF4-FFF2-40B4-BE49-F238E27FC236}">
                <a16:creationId xmlns:a16="http://schemas.microsoft.com/office/drawing/2014/main" id="{F7E21256-AC89-46BC-A881-0A4FF7C154B5}"/>
              </a:ext>
            </a:extLst>
          </p:cNvPr>
          <p:cNvSpPr txBox="1"/>
          <p:nvPr/>
        </p:nvSpPr>
        <p:spPr>
          <a:xfrm>
            <a:off x="8347223" y="2993260"/>
            <a:ext cx="2621167" cy="369332"/>
          </a:xfrm>
          <a:prstGeom prst="rect">
            <a:avLst/>
          </a:prstGeom>
          <a:noFill/>
        </p:spPr>
        <p:txBody>
          <a:bodyPr wrap="none" rtlCol="0">
            <a:spAutoFit/>
          </a:bodyPr>
          <a:lstStyle/>
          <a:p>
            <a:r>
              <a:rPr lang="en-US" dirty="0"/>
              <a:t>Smooth, creamy structure</a:t>
            </a:r>
          </a:p>
        </p:txBody>
      </p:sp>
    </p:spTree>
    <p:extLst>
      <p:ext uri="{BB962C8B-B14F-4D97-AF65-F5344CB8AC3E}">
        <p14:creationId xmlns:p14="http://schemas.microsoft.com/office/powerpoint/2010/main" val="3215943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TotalTime>
  <Words>519</Words>
  <Application>Microsoft Office PowerPoint</Application>
  <PresentationFormat>Widescreen</PresentationFormat>
  <Paragraphs>60</Paragraphs>
  <Slides>11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Bradley Hand ITC</vt:lpstr>
      <vt:lpstr>Calibri</vt:lpstr>
      <vt:lpstr>Calibri Light</vt:lpstr>
      <vt:lpstr>Palatino Linotype</vt:lpstr>
      <vt:lpstr>Office Theme</vt:lpstr>
      <vt:lpstr>Document</vt:lpstr>
      <vt:lpstr>The perspective of nectarine fruit as a functional ingredient of puddings prepared with corn and rice starch</vt:lpstr>
      <vt:lpstr>Introduction</vt:lpstr>
      <vt:lpstr>AIM</vt:lpstr>
      <vt:lpstr>Preparation of formulations</vt:lpstr>
      <vt:lpstr>Methodology</vt:lpstr>
      <vt:lpstr>Results</vt:lpstr>
      <vt:lpstr>Results</vt:lpstr>
      <vt:lpstr>Results</vt:lpstr>
      <vt:lpstr>Results</vt:lpstr>
      <vt:lpstr>Conclusion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perspective of nectarine fruit as a functional ingredient of puddings prepared with corn and rice starch</dc:title>
  <dc:creator>A Popova</dc:creator>
  <cp:lastModifiedBy>A Popova</cp:lastModifiedBy>
  <cp:revision>11</cp:revision>
  <dcterms:created xsi:type="dcterms:W3CDTF">2021-08-25T09:43:14Z</dcterms:created>
  <dcterms:modified xsi:type="dcterms:W3CDTF">2021-09-08T07:07:57Z</dcterms:modified>
</cp:coreProperties>
</file>