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3"/>
  </p:notesMasterIdLst>
  <p:sldIdLst>
    <p:sldId id="256" r:id="rId2"/>
    <p:sldId id="259"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udia Giménez Campillo" initials="CGC" lastIdx="1" clrIdx="0">
    <p:extLst>
      <p:ext uri="{19B8F6BF-5375-455C-9EA6-DF929625EA0E}">
        <p15:presenceInfo xmlns:p15="http://schemas.microsoft.com/office/powerpoint/2012/main" userId="S::claudia.gimenez@um.es::8159a01b-f091-471a-a3cb-06e737ef44fe" providerId="AD"/>
      </p:ext>
    </p:extLst>
  </p:cmAuthor>
  <p:cmAuthor id="2" name="Pilar Viñas" initials="PV" lastIdx="10" clrIdx="1">
    <p:extLst>
      <p:ext uri="{19B8F6BF-5375-455C-9EA6-DF929625EA0E}">
        <p15:presenceInfo xmlns:p15="http://schemas.microsoft.com/office/powerpoint/2012/main" userId="2c0a1e1b61e15b0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339933"/>
    <a:srgbClr val="66FF66"/>
    <a:srgbClr val="66FF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94660"/>
  </p:normalViewPr>
  <p:slideViewPr>
    <p:cSldViewPr snapToGrid="0">
      <p:cViewPr varScale="1">
        <p:scale>
          <a:sx n="72" d="100"/>
          <a:sy n="72"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s-ES"/>
        </a:p>
      </c:txPr>
    </c:title>
    <c:autoTitleDeleted val="0"/>
    <c:plotArea>
      <c:layout/>
      <c:barChart>
        <c:barDir val="col"/>
        <c:grouping val="clustered"/>
        <c:varyColors val="0"/>
        <c:ser>
          <c:idx val="0"/>
          <c:order val="0"/>
          <c:tx>
            <c:strRef>
              <c:f>Hoja1!$A$2</c:f>
              <c:strCache>
                <c:ptCount val="1"/>
                <c:pt idx="0">
                  <c:v>ZnPP (µg/g)</c:v>
                </c:pt>
              </c:strCache>
            </c:strRef>
          </c:tx>
          <c:spPr>
            <a:gradFill rotWithShape="1">
              <a:gsLst>
                <a:gs pos="0">
                  <a:schemeClr val="accent1">
                    <a:tint val="94000"/>
                    <a:satMod val="103000"/>
                    <a:lumMod val="102000"/>
                  </a:schemeClr>
                </a:gs>
                <a:gs pos="50000">
                  <a:schemeClr val="accent1">
                    <a:shade val="100000"/>
                    <a:satMod val="110000"/>
                    <a:lumMod val="100000"/>
                  </a:schemeClr>
                </a:gs>
                <a:gs pos="100000">
                  <a:schemeClr val="accent1">
                    <a:shade val="70000"/>
                    <a:satMod val="120000"/>
                    <a:lumMod val="99000"/>
                  </a:schemeClr>
                </a:gs>
              </a:gsLst>
              <a:path path="circle">
                <a:fillToRect l="100000" t="100000" r="100000" b="100000"/>
              </a:path>
            </a:gradFill>
            <a:ln>
              <a:noFill/>
            </a:ln>
            <a:effectLst/>
          </c:spPr>
          <c:invertIfNegative val="0"/>
          <c:cat>
            <c:numRef>
              <c:f>Hoja1!$B$1:$I$1</c:f>
              <c:numCache>
                <c:formatCode>General</c:formatCode>
                <c:ptCount val="8"/>
              </c:numCache>
            </c:numRef>
          </c:cat>
          <c:val>
            <c:numRef>
              <c:f>Hoja1!$B$2:$I$2</c:f>
              <c:numCache>
                <c:formatCode>General</c:formatCode>
                <c:ptCount val="8"/>
                <c:pt idx="0">
                  <c:v>0.45</c:v>
                </c:pt>
                <c:pt idx="1">
                  <c:v>0.41</c:v>
                </c:pt>
                <c:pt idx="2">
                  <c:v>0.41</c:v>
                </c:pt>
                <c:pt idx="3">
                  <c:v>0.26</c:v>
                </c:pt>
                <c:pt idx="5">
                  <c:v>0.21</c:v>
                </c:pt>
                <c:pt idx="6">
                  <c:v>0.18</c:v>
                </c:pt>
                <c:pt idx="7">
                  <c:v>0.16</c:v>
                </c:pt>
              </c:numCache>
            </c:numRef>
          </c:val>
          <c:extLst>
            <c:ext xmlns:c16="http://schemas.microsoft.com/office/drawing/2014/chart" uri="{C3380CC4-5D6E-409C-BE32-E72D297353CC}">
              <c16:uniqueId val="{00000000-18EE-4F0C-847C-8156BF3B9549}"/>
            </c:ext>
          </c:extLst>
        </c:ser>
        <c:dLbls>
          <c:showLegendKey val="0"/>
          <c:showVal val="0"/>
          <c:showCatName val="0"/>
          <c:showSerName val="0"/>
          <c:showPercent val="0"/>
          <c:showBubbleSize val="0"/>
        </c:dLbls>
        <c:gapWidth val="100"/>
        <c:overlap val="-24"/>
        <c:axId val="533060792"/>
        <c:axId val="533060472"/>
      </c:barChart>
      <c:catAx>
        <c:axId val="53306079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ES"/>
          </a:p>
        </c:txPr>
        <c:crossAx val="533060472"/>
        <c:crosses val="autoZero"/>
        <c:auto val="1"/>
        <c:lblAlgn val="ctr"/>
        <c:lblOffset val="100"/>
        <c:noMultiLvlLbl val="0"/>
      </c:catAx>
      <c:valAx>
        <c:axId val="53306047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ES"/>
          </a:p>
        </c:txPr>
        <c:crossAx val="533060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1-09-06T12:37:48.714" idx="10">
    <p:pos x="5514" y="1986"/>
    <p:text>filtro</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96117F-1CDE-48C7-91C9-8744D8345E1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721E37A-01A8-4DDA-BD5C-ABB728C8FC28}">
      <dgm:prSet custT="1"/>
      <dgm:spPr/>
      <dgm:t>
        <a:bodyPr/>
        <a:lstStyle/>
        <a:p>
          <a:pPr algn="just"/>
          <a:r>
            <a:rPr lang="en-US" sz="1400" dirty="0">
              <a:solidFill>
                <a:schemeClr val="tx1"/>
              </a:solidFill>
            </a:rPr>
            <a:t>A sensitive and selective analytical method for the detection of </a:t>
          </a:r>
          <a:r>
            <a:rPr lang="en-US" sz="1400" dirty="0" err="1">
              <a:solidFill>
                <a:schemeClr val="tx1"/>
              </a:solidFill>
            </a:rPr>
            <a:t>protoporphyrins</a:t>
          </a:r>
          <a:r>
            <a:rPr lang="en-US" sz="1400" dirty="0">
              <a:solidFill>
                <a:schemeClr val="tx1"/>
              </a:solidFill>
            </a:rPr>
            <a:t> in meat products has been developed using an ethyl acetate: acetic acid (3:1) extraction and an HPLC separation technique.  Diode-array, fluorescence and mass spectrometry have been used as detectors.</a:t>
          </a:r>
        </a:p>
      </dgm:t>
    </dgm:pt>
    <dgm:pt modelId="{AB7F4049-85B1-4BDD-A687-DBF54C42C94D}" type="parTrans" cxnId="{23457F55-1B1F-4468-A0E0-E7C46F30E16F}">
      <dgm:prSet/>
      <dgm:spPr/>
      <dgm:t>
        <a:bodyPr/>
        <a:lstStyle/>
        <a:p>
          <a:endParaRPr lang="en-US"/>
        </a:p>
      </dgm:t>
    </dgm:pt>
    <dgm:pt modelId="{847DA590-EFD5-4986-92ED-4C04CD59F09A}" type="sibTrans" cxnId="{23457F55-1B1F-4468-A0E0-E7C46F30E16F}">
      <dgm:prSet/>
      <dgm:spPr/>
      <dgm:t>
        <a:bodyPr/>
        <a:lstStyle/>
        <a:p>
          <a:endParaRPr lang="en-US"/>
        </a:p>
      </dgm:t>
    </dgm:pt>
    <dgm:pt modelId="{C0C68C62-8F91-4FE9-AAC7-51094FD78EC4}">
      <dgm:prSet custT="1"/>
      <dgm:spPr/>
      <dgm:t>
        <a:bodyPr/>
        <a:lstStyle/>
        <a:p>
          <a:r>
            <a:rPr lang="en-US" sz="1400" dirty="0">
              <a:solidFill>
                <a:schemeClr val="tx1"/>
              </a:solidFill>
            </a:rPr>
            <a:t>The complexity of the matrix of meat products requires quantification by standard additions method using a model matrix for all samples</a:t>
          </a:r>
          <a:r>
            <a:rPr lang="en-US" sz="500" dirty="0">
              <a:solidFill>
                <a:schemeClr val="tx1"/>
              </a:solidFill>
            </a:rPr>
            <a:t>.</a:t>
          </a:r>
        </a:p>
      </dgm:t>
    </dgm:pt>
    <dgm:pt modelId="{8C50856A-1F12-4B0C-9501-04C4B989B690}" type="parTrans" cxnId="{8D5356D4-7AF7-40F9-80D8-B81ADCD691FA}">
      <dgm:prSet/>
      <dgm:spPr/>
      <dgm:t>
        <a:bodyPr/>
        <a:lstStyle/>
        <a:p>
          <a:endParaRPr lang="en-US"/>
        </a:p>
      </dgm:t>
    </dgm:pt>
    <dgm:pt modelId="{A8EA1A31-6BE7-408B-91CC-41B410FC56F7}" type="sibTrans" cxnId="{8D5356D4-7AF7-40F9-80D8-B81ADCD691FA}">
      <dgm:prSet/>
      <dgm:spPr/>
      <dgm:t>
        <a:bodyPr/>
        <a:lstStyle/>
        <a:p>
          <a:endParaRPr lang="en-US"/>
        </a:p>
      </dgm:t>
    </dgm:pt>
    <dgm:pt modelId="{F46FEA0B-672F-4065-B218-3C91ABC7CEC6}">
      <dgm:prSet custT="1"/>
      <dgm:spPr/>
      <dgm:t>
        <a:bodyPr/>
        <a:lstStyle/>
        <a:p>
          <a:r>
            <a:rPr lang="en-US" sz="1400" dirty="0">
              <a:solidFill>
                <a:schemeClr val="tx1"/>
              </a:solidFill>
            </a:rPr>
            <a:t>Analysis of the samples shows that the presence of nitrite inhibits the formation of </a:t>
          </a:r>
          <a:r>
            <a:rPr lang="en-US" sz="1400" dirty="0" err="1">
              <a:solidFill>
                <a:schemeClr val="tx1"/>
              </a:solidFill>
            </a:rPr>
            <a:t>ZnPP</a:t>
          </a:r>
          <a:r>
            <a:rPr lang="en-US" sz="500" dirty="0">
              <a:solidFill>
                <a:schemeClr val="tx1"/>
              </a:solidFill>
            </a:rPr>
            <a:t>. </a:t>
          </a:r>
        </a:p>
      </dgm:t>
    </dgm:pt>
    <dgm:pt modelId="{4DF790C3-8175-485C-91AB-D8B19A6B21D8}" type="parTrans" cxnId="{823DC11C-E7B4-44AA-BE6E-2646FA173C7D}">
      <dgm:prSet/>
      <dgm:spPr/>
      <dgm:t>
        <a:bodyPr/>
        <a:lstStyle/>
        <a:p>
          <a:endParaRPr lang="en-US"/>
        </a:p>
      </dgm:t>
    </dgm:pt>
    <dgm:pt modelId="{AF440BDA-E174-48CD-81C3-A61DA1E6AEC8}" type="sibTrans" cxnId="{823DC11C-E7B4-44AA-BE6E-2646FA173C7D}">
      <dgm:prSet/>
      <dgm:spPr/>
      <dgm:t>
        <a:bodyPr/>
        <a:lstStyle/>
        <a:p>
          <a:endParaRPr lang="en-US"/>
        </a:p>
      </dgm:t>
    </dgm:pt>
    <dgm:pt modelId="{752A828B-0550-4857-9492-ED3098A7DB29}">
      <dgm:prSet custT="1"/>
      <dgm:spPr/>
      <dgm:t>
        <a:bodyPr/>
        <a:lstStyle/>
        <a:p>
          <a:r>
            <a:rPr lang="en-US" sz="1400" dirty="0">
              <a:solidFill>
                <a:schemeClr val="tx1"/>
              </a:solidFill>
            </a:rPr>
            <a:t>The characteristic red color of meat usually occurs due to the addition of nitrites and the presence of </a:t>
          </a:r>
          <a:r>
            <a:rPr lang="en-US" sz="1400" dirty="0" err="1">
              <a:solidFill>
                <a:schemeClr val="tx1"/>
              </a:solidFill>
            </a:rPr>
            <a:t>ZnPP</a:t>
          </a:r>
          <a:r>
            <a:rPr lang="en-US" sz="1400" dirty="0">
              <a:solidFill>
                <a:schemeClr val="tx1"/>
              </a:solidFill>
            </a:rPr>
            <a:t>. The presence of nitrites inhibits the concentration of </a:t>
          </a:r>
          <a:r>
            <a:rPr lang="en-US" sz="1400" dirty="0" err="1">
              <a:solidFill>
                <a:schemeClr val="tx1"/>
              </a:solidFill>
            </a:rPr>
            <a:t>ZnPP</a:t>
          </a:r>
          <a:r>
            <a:rPr lang="en-US" sz="1400" dirty="0">
              <a:solidFill>
                <a:schemeClr val="tx1"/>
              </a:solidFill>
            </a:rPr>
            <a:t> present in meat and also promotes the formation of carcinogenic compounds such as nitrosamines. Therefore, the addition of nitrites to meat may not be the best option to improve meat coloration.</a:t>
          </a:r>
          <a:endParaRPr lang="en-US" sz="500" dirty="0">
            <a:solidFill>
              <a:schemeClr val="tx1"/>
            </a:solidFill>
          </a:endParaRPr>
        </a:p>
      </dgm:t>
    </dgm:pt>
    <dgm:pt modelId="{A82482DD-392C-446B-AB09-C9D7D4631668}" type="parTrans" cxnId="{1DF428B9-F788-47B2-9120-B93542A2D982}">
      <dgm:prSet/>
      <dgm:spPr/>
      <dgm:t>
        <a:bodyPr/>
        <a:lstStyle/>
        <a:p>
          <a:endParaRPr lang="en-US"/>
        </a:p>
      </dgm:t>
    </dgm:pt>
    <dgm:pt modelId="{89A08E79-585E-46D4-8E68-BFE7AADDEF05}" type="sibTrans" cxnId="{1DF428B9-F788-47B2-9120-B93542A2D982}">
      <dgm:prSet/>
      <dgm:spPr/>
      <dgm:t>
        <a:bodyPr/>
        <a:lstStyle/>
        <a:p>
          <a:endParaRPr lang="en-US"/>
        </a:p>
      </dgm:t>
    </dgm:pt>
    <dgm:pt modelId="{BB16BBE6-F304-4F63-AD77-7BAB743A4D5D}" type="pres">
      <dgm:prSet presAssocID="{2D96117F-1CDE-48C7-91C9-8744D8345E10}" presName="linear" presStyleCnt="0">
        <dgm:presLayoutVars>
          <dgm:animLvl val="lvl"/>
          <dgm:resizeHandles val="exact"/>
        </dgm:presLayoutVars>
      </dgm:prSet>
      <dgm:spPr/>
    </dgm:pt>
    <dgm:pt modelId="{845B9277-DF3E-40B9-BD63-D9F28991E998}" type="pres">
      <dgm:prSet presAssocID="{0721E37A-01A8-4DDA-BD5C-ABB728C8FC28}" presName="parentText" presStyleLbl="node1" presStyleIdx="0" presStyleCnt="4" custScaleY="148007" custLinFactY="-6338" custLinFactNeighborY="-100000">
        <dgm:presLayoutVars>
          <dgm:chMax val="0"/>
          <dgm:bulletEnabled val="1"/>
        </dgm:presLayoutVars>
      </dgm:prSet>
      <dgm:spPr/>
    </dgm:pt>
    <dgm:pt modelId="{A810A0CB-18B9-4ADB-9EFE-55C2CF6EB42A}" type="pres">
      <dgm:prSet presAssocID="{847DA590-EFD5-4986-92ED-4C04CD59F09A}" presName="spacer" presStyleCnt="0"/>
      <dgm:spPr/>
    </dgm:pt>
    <dgm:pt modelId="{E3D30079-FD85-4FFB-9163-836A342BD214}" type="pres">
      <dgm:prSet presAssocID="{C0C68C62-8F91-4FE9-AAC7-51094FD78EC4}" presName="parentText" presStyleLbl="node1" presStyleIdx="1" presStyleCnt="4">
        <dgm:presLayoutVars>
          <dgm:chMax val="0"/>
          <dgm:bulletEnabled val="1"/>
        </dgm:presLayoutVars>
      </dgm:prSet>
      <dgm:spPr/>
    </dgm:pt>
    <dgm:pt modelId="{34D08B6C-E989-4C3E-BDC1-8B89AC3135C9}" type="pres">
      <dgm:prSet presAssocID="{A8EA1A31-6BE7-408B-91CC-41B410FC56F7}" presName="spacer" presStyleCnt="0"/>
      <dgm:spPr/>
    </dgm:pt>
    <dgm:pt modelId="{F3B81E1E-0ECE-446F-BC9A-FEFC8A07DFF4}" type="pres">
      <dgm:prSet presAssocID="{F46FEA0B-672F-4065-B218-3C91ABC7CEC6}" presName="parentText" presStyleLbl="node1" presStyleIdx="2" presStyleCnt="4">
        <dgm:presLayoutVars>
          <dgm:chMax val="0"/>
          <dgm:bulletEnabled val="1"/>
        </dgm:presLayoutVars>
      </dgm:prSet>
      <dgm:spPr/>
    </dgm:pt>
    <dgm:pt modelId="{DEE98894-02CB-4F39-90E6-F60BF8675C4B}" type="pres">
      <dgm:prSet presAssocID="{AF440BDA-E174-48CD-81C3-A61DA1E6AEC8}" presName="spacer" presStyleCnt="0"/>
      <dgm:spPr/>
    </dgm:pt>
    <dgm:pt modelId="{0A2E2478-8B47-4DBB-8690-68477616DD06}" type="pres">
      <dgm:prSet presAssocID="{752A828B-0550-4857-9492-ED3098A7DB29}" presName="parentText" presStyleLbl="node1" presStyleIdx="3" presStyleCnt="4">
        <dgm:presLayoutVars>
          <dgm:chMax val="0"/>
          <dgm:bulletEnabled val="1"/>
        </dgm:presLayoutVars>
      </dgm:prSet>
      <dgm:spPr/>
    </dgm:pt>
  </dgm:ptLst>
  <dgm:cxnLst>
    <dgm:cxn modelId="{DBB8BD02-D930-4EC1-A2E8-797783433933}" type="presOf" srcId="{2D96117F-1CDE-48C7-91C9-8744D8345E10}" destId="{BB16BBE6-F304-4F63-AD77-7BAB743A4D5D}" srcOrd="0" destOrd="0" presId="urn:microsoft.com/office/officeart/2005/8/layout/vList2"/>
    <dgm:cxn modelId="{823DC11C-E7B4-44AA-BE6E-2646FA173C7D}" srcId="{2D96117F-1CDE-48C7-91C9-8744D8345E10}" destId="{F46FEA0B-672F-4065-B218-3C91ABC7CEC6}" srcOrd="2" destOrd="0" parTransId="{4DF790C3-8175-485C-91AB-D8B19A6B21D8}" sibTransId="{AF440BDA-E174-48CD-81C3-A61DA1E6AEC8}"/>
    <dgm:cxn modelId="{34E43545-70E2-44F7-821E-33C285059D87}" type="presOf" srcId="{752A828B-0550-4857-9492-ED3098A7DB29}" destId="{0A2E2478-8B47-4DBB-8690-68477616DD06}" srcOrd="0" destOrd="0" presId="urn:microsoft.com/office/officeart/2005/8/layout/vList2"/>
    <dgm:cxn modelId="{23457F55-1B1F-4468-A0E0-E7C46F30E16F}" srcId="{2D96117F-1CDE-48C7-91C9-8744D8345E10}" destId="{0721E37A-01A8-4DDA-BD5C-ABB728C8FC28}" srcOrd="0" destOrd="0" parTransId="{AB7F4049-85B1-4BDD-A687-DBF54C42C94D}" sibTransId="{847DA590-EFD5-4986-92ED-4C04CD59F09A}"/>
    <dgm:cxn modelId="{1DF428B9-F788-47B2-9120-B93542A2D982}" srcId="{2D96117F-1CDE-48C7-91C9-8744D8345E10}" destId="{752A828B-0550-4857-9492-ED3098A7DB29}" srcOrd="3" destOrd="0" parTransId="{A82482DD-392C-446B-AB09-C9D7D4631668}" sibTransId="{89A08E79-585E-46D4-8E68-BFE7AADDEF05}"/>
    <dgm:cxn modelId="{8D5356D4-7AF7-40F9-80D8-B81ADCD691FA}" srcId="{2D96117F-1CDE-48C7-91C9-8744D8345E10}" destId="{C0C68C62-8F91-4FE9-AAC7-51094FD78EC4}" srcOrd="1" destOrd="0" parTransId="{8C50856A-1F12-4B0C-9501-04C4B989B690}" sibTransId="{A8EA1A31-6BE7-408B-91CC-41B410FC56F7}"/>
    <dgm:cxn modelId="{4B74F1D5-A0AE-4320-82BB-5DAF2D3BBDEB}" type="presOf" srcId="{C0C68C62-8F91-4FE9-AAC7-51094FD78EC4}" destId="{E3D30079-FD85-4FFB-9163-836A342BD214}" srcOrd="0" destOrd="0" presId="urn:microsoft.com/office/officeart/2005/8/layout/vList2"/>
    <dgm:cxn modelId="{BDD48AE1-C70B-43F8-B704-531031AAAC87}" type="presOf" srcId="{F46FEA0B-672F-4065-B218-3C91ABC7CEC6}" destId="{F3B81E1E-0ECE-446F-BC9A-FEFC8A07DFF4}" srcOrd="0" destOrd="0" presId="urn:microsoft.com/office/officeart/2005/8/layout/vList2"/>
    <dgm:cxn modelId="{56EB21E5-7587-4B15-92D2-E9C5F941DCB5}" type="presOf" srcId="{0721E37A-01A8-4DDA-BD5C-ABB728C8FC28}" destId="{845B9277-DF3E-40B9-BD63-D9F28991E998}" srcOrd="0" destOrd="0" presId="urn:microsoft.com/office/officeart/2005/8/layout/vList2"/>
    <dgm:cxn modelId="{3211B6F8-1037-4757-9008-8E6BED8EC8EE}" type="presParOf" srcId="{BB16BBE6-F304-4F63-AD77-7BAB743A4D5D}" destId="{845B9277-DF3E-40B9-BD63-D9F28991E998}" srcOrd="0" destOrd="0" presId="urn:microsoft.com/office/officeart/2005/8/layout/vList2"/>
    <dgm:cxn modelId="{5CA48F1D-D095-4843-8001-6EDE8E320D88}" type="presParOf" srcId="{BB16BBE6-F304-4F63-AD77-7BAB743A4D5D}" destId="{A810A0CB-18B9-4ADB-9EFE-55C2CF6EB42A}" srcOrd="1" destOrd="0" presId="urn:microsoft.com/office/officeart/2005/8/layout/vList2"/>
    <dgm:cxn modelId="{D1E80B0F-070B-4346-BA5E-A4164A1A8416}" type="presParOf" srcId="{BB16BBE6-F304-4F63-AD77-7BAB743A4D5D}" destId="{E3D30079-FD85-4FFB-9163-836A342BD214}" srcOrd="2" destOrd="0" presId="urn:microsoft.com/office/officeart/2005/8/layout/vList2"/>
    <dgm:cxn modelId="{CE93C61F-A586-4051-B7A1-C4B576855103}" type="presParOf" srcId="{BB16BBE6-F304-4F63-AD77-7BAB743A4D5D}" destId="{34D08B6C-E989-4C3E-BDC1-8B89AC3135C9}" srcOrd="3" destOrd="0" presId="urn:microsoft.com/office/officeart/2005/8/layout/vList2"/>
    <dgm:cxn modelId="{426EE614-9008-44A1-9EF2-1ECD9BC988B9}" type="presParOf" srcId="{BB16BBE6-F304-4F63-AD77-7BAB743A4D5D}" destId="{F3B81E1E-0ECE-446F-BC9A-FEFC8A07DFF4}" srcOrd="4" destOrd="0" presId="urn:microsoft.com/office/officeart/2005/8/layout/vList2"/>
    <dgm:cxn modelId="{B23E00A8-91E3-4EAD-8DF7-DCB3E2664E6D}" type="presParOf" srcId="{BB16BBE6-F304-4F63-AD77-7BAB743A4D5D}" destId="{DEE98894-02CB-4F39-90E6-F60BF8675C4B}" srcOrd="5" destOrd="0" presId="urn:microsoft.com/office/officeart/2005/8/layout/vList2"/>
    <dgm:cxn modelId="{36D98DCE-A29E-4BAE-8AE8-3380D18D07F4}" type="presParOf" srcId="{BB16BBE6-F304-4F63-AD77-7BAB743A4D5D}" destId="{0A2E2478-8B47-4DBB-8690-68477616DD0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B9277-DF3E-40B9-BD63-D9F28991E998}">
      <dsp:nvSpPr>
        <dsp:cNvPr id="0" name=""/>
        <dsp:cNvSpPr/>
      </dsp:nvSpPr>
      <dsp:spPr>
        <a:xfrm>
          <a:off x="0" y="0"/>
          <a:ext cx="10998131" cy="137357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1400" kern="1200" dirty="0">
              <a:solidFill>
                <a:schemeClr val="tx1"/>
              </a:solidFill>
            </a:rPr>
            <a:t>A sensitive and selective analytical method for the detection of </a:t>
          </a:r>
          <a:r>
            <a:rPr lang="en-US" sz="1400" kern="1200" dirty="0" err="1">
              <a:solidFill>
                <a:schemeClr val="tx1"/>
              </a:solidFill>
            </a:rPr>
            <a:t>protoporphyrins</a:t>
          </a:r>
          <a:r>
            <a:rPr lang="en-US" sz="1400" kern="1200" dirty="0">
              <a:solidFill>
                <a:schemeClr val="tx1"/>
              </a:solidFill>
            </a:rPr>
            <a:t> in meat products has been developed using an ethyl acetate: acetic acid (3:1) extraction and an HPLC separation technique.  Diode-array, fluorescence and mass spectrometry have been used as detectors.</a:t>
          </a:r>
        </a:p>
      </dsp:txBody>
      <dsp:txXfrm>
        <a:off x="67052" y="67052"/>
        <a:ext cx="10864027" cy="1239471"/>
      </dsp:txXfrm>
    </dsp:sp>
    <dsp:sp modelId="{E3D30079-FD85-4FFB-9163-836A342BD214}">
      <dsp:nvSpPr>
        <dsp:cNvPr id="0" name=""/>
        <dsp:cNvSpPr/>
      </dsp:nvSpPr>
      <dsp:spPr>
        <a:xfrm>
          <a:off x="0" y="1388524"/>
          <a:ext cx="10998131" cy="92804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The complexity of the matrix of meat products requires quantification by standard additions method using a model matrix for all samples</a:t>
          </a:r>
          <a:r>
            <a:rPr lang="en-US" sz="500" kern="1200" dirty="0">
              <a:solidFill>
                <a:schemeClr val="tx1"/>
              </a:solidFill>
            </a:rPr>
            <a:t>.</a:t>
          </a:r>
        </a:p>
      </dsp:txBody>
      <dsp:txXfrm>
        <a:off x="45304" y="1433828"/>
        <a:ext cx="10907523" cy="837439"/>
      </dsp:txXfrm>
    </dsp:sp>
    <dsp:sp modelId="{F3B81E1E-0ECE-446F-BC9A-FEFC8A07DFF4}">
      <dsp:nvSpPr>
        <dsp:cNvPr id="0" name=""/>
        <dsp:cNvSpPr/>
      </dsp:nvSpPr>
      <dsp:spPr>
        <a:xfrm>
          <a:off x="0" y="2329551"/>
          <a:ext cx="10998131" cy="92804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Analysis of the samples shows that the presence of nitrite inhibits the formation of </a:t>
          </a:r>
          <a:r>
            <a:rPr lang="en-US" sz="1400" kern="1200" dirty="0" err="1">
              <a:solidFill>
                <a:schemeClr val="tx1"/>
              </a:solidFill>
            </a:rPr>
            <a:t>ZnPP</a:t>
          </a:r>
          <a:r>
            <a:rPr lang="en-US" sz="500" kern="1200" dirty="0">
              <a:solidFill>
                <a:schemeClr val="tx1"/>
              </a:solidFill>
            </a:rPr>
            <a:t>. </a:t>
          </a:r>
        </a:p>
      </dsp:txBody>
      <dsp:txXfrm>
        <a:off x="45304" y="2374855"/>
        <a:ext cx="10907523" cy="837439"/>
      </dsp:txXfrm>
    </dsp:sp>
    <dsp:sp modelId="{0A2E2478-8B47-4DBB-8690-68477616DD06}">
      <dsp:nvSpPr>
        <dsp:cNvPr id="0" name=""/>
        <dsp:cNvSpPr/>
      </dsp:nvSpPr>
      <dsp:spPr>
        <a:xfrm>
          <a:off x="0" y="3270579"/>
          <a:ext cx="10998131" cy="92804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The characteristic red color of meat usually occurs due to the addition of nitrites and the presence of </a:t>
          </a:r>
          <a:r>
            <a:rPr lang="en-US" sz="1400" kern="1200" dirty="0" err="1">
              <a:solidFill>
                <a:schemeClr val="tx1"/>
              </a:solidFill>
            </a:rPr>
            <a:t>ZnPP</a:t>
          </a:r>
          <a:r>
            <a:rPr lang="en-US" sz="1400" kern="1200" dirty="0">
              <a:solidFill>
                <a:schemeClr val="tx1"/>
              </a:solidFill>
            </a:rPr>
            <a:t>. The presence of nitrites inhibits the concentration of </a:t>
          </a:r>
          <a:r>
            <a:rPr lang="en-US" sz="1400" kern="1200" dirty="0" err="1">
              <a:solidFill>
                <a:schemeClr val="tx1"/>
              </a:solidFill>
            </a:rPr>
            <a:t>ZnPP</a:t>
          </a:r>
          <a:r>
            <a:rPr lang="en-US" sz="1400" kern="1200" dirty="0">
              <a:solidFill>
                <a:schemeClr val="tx1"/>
              </a:solidFill>
            </a:rPr>
            <a:t> present in meat and also promotes the formation of carcinogenic compounds such as nitrosamines. Therefore, the addition of nitrites to meat may not be the best option to improve meat coloration.</a:t>
          </a:r>
          <a:endParaRPr lang="en-US" sz="500" kern="1200" dirty="0">
            <a:solidFill>
              <a:schemeClr val="tx1"/>
            </a:solidFill>
          </a:endParaRPr>
        </a:p>
      </dsp:txBody>
      <dsp:txXfrm>
        <a:off x="45304" y="3315883"/>
        <a:ext cx="10907523" cy="8374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CF27A9-6CDC-4F60-8864-E8488FB457BE}" type="datetimeFigureOut">
              <a:rPr lang="es-ES" smtClean="0"/>
              <a:t>10/09/2021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E2749-4880-424B-85D5-CA2488EE0EBA}" type="slidenum">
              <a:rPr lang="es-ES" smtClean="0"/>
              <a:t>‹Nº›</a:t>
            </a:fld>
            <a:endParaRPr lang="es-ES"/>
          </a:p>
        </p:txBody>
      </p:sp>
    </p:spTree>
    <p:extLst>
      <p:ext uri="{BB962C8B-B14F-4D97-AF65-F5344CB8AC3E}">
        <p14:creationId xmlns:p14="http://schemas.microsoft.com/office/powerpoint/2010/main" val="2676467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nSpc>
                <a:spcPct val="130000"/>
              </a:lnSpc>
              <a:spcBef>
                <a:spcPts val="930"/>
              </a:spcBef>
              <a:buFont typeface="Corbel" panose="020B0503020204020204" pitchFamily="34" charset="0"/>
            </a:pPr>
            <a:r>
              <a:rPr lang="en-US" sz="1200" b="0" i="0" u="none" strike="noStrike" spc="150" dirty="0"/>
              <a:t>Nitrites and nitrates are added to meat products to develop </a:t>
            </a:r>
            <a:r>
              <a:rPr lang="en-US" sz="1200" b="0" i="0" u="none" strike="noStrike" spc="150" dirty="0" err="1"/>
              <a:t>colour</a:t>
            </a:r>
            <a:r>
              <a:rPr lang="en-US" sz="1200" b="0" i="0" u="none" strike="noStrike" spc="150" dirty="0"/>
              <a:t>, stop the growth of harmful bacteria and improve </a:t>
            </a:r>
            <a:r>
              <a:rPr lang="en-US" sz="1200" b="0" i="0" u="none" strike="noStrike" spc="150" dirty="0" err="1"/>
              <a:t>flavour</a:t>
            </a:r>
            <a:r>
              <a:rPr lang="en-US" sz="1200" b="0" i="0" u="none" strike="noStrike" spc="150" dirty="0"/>
              <a:t>. However, these additives have some toxicity and could give rise to potentially carcinogenic compounds, such as N-nitrosamines. </a:t>
            </a:r>
          </a:p>
          <a:p>
            <a:pPr>
              <a:lnSpc>
                <a:spcPct val="130000"/>
              </a:lnSpc>
              <a:spcBef>
                <a:spcPts val="930"/>
              </a:spcBef>
              <a:buFont typeface="Corbel" panose="020B0503020204020204" pitchFamily="34" charset="0"/>
            </a:pPr>
            <a:endParaRPr lang="en-US" sz="1200" spc="150" dirty="0"/>
          </a:p>
          <a:p>
            <a:pPr>
              <a:lnSpc>
                <a:spcPct val="130000"/>
              </a:lnSpc>
              <a:spcBef>
                <a:spcPts val="930"/>
              </a:spcBef>
              <a:buFont typeface="Corbel" panose="020B0503020204020204" pitchFamily="34" charset="0"/>
            </a:pPr>
            <a:r>
              <a:rPr lang="en-US" sz="1200" spc="150" dirty="0">
                <a:effectLst/>
              </a:rPr>
              <a:t>Until recently, it was believed that the only responsible for the attractive red </a:t>
            </a:r>
            <a:r>
              <a:rPr lang="en-US" sz="1200" spc="150" dirty="0" err="1">
                <a:effectLst/>
              </a:rPr>
              <a:t>colour</a:t>
            </a:r>
            <a:r>
              <a:rPr lang="en-US" sz="1200" spc="150" dirty="0">
                <a:effectLst/>
              </a:rPr>
              <a:t> of meat was myoglobin formed by the addition of nitrite, but it has recently been shown that this is not always the case, for example, the responsible for the red </a:t>
            </a:r>
            <a:r>
              <a:rPr lang="en-US" sz="1200" spc="150" dirty="0" err="1">
                <a:effectLst/>
              </a:rPr>
              <a:t>colour</a:t>
            </a:r>
            <a:r>
              <a:rPr lang="en-US" sz="1200" spc="150" dirty="0">
                <a:effectLst/>
              </a:rPr>
              <a:t> of Parma ham is zinc(II) protoporphyrin IX (</a:t>
            </a:r>
            <a:r>
              <a:rPr lang="en-US" sz="1200" spc="150" dirty="0" err="1">
                <a:effectLst/>
              </a:rPr>
              <a:t>ZnPP</a:t>
            </a:r>
            <a:r>
              <a:rPr lang="en-US" sz="1200" spc="150" dirty="0">
                <a:effectLst/>
              </a:rPr>
              <a:t>). </a:t>
            </a:r>
            <a:endParaRPr lang="en-US" sz="1200" spc="150" dirty="0"/>
          </a:p>
        </p:txBody>
      </p:sp>
      <p:sp>
        <p:nvSpPr>
          <p:cNvPr id="4" name="Marcador de número de diapositiva 3"/>
          <p:cNvSpPr>
            <a:spLocks noGrp="1"/>
          </p:cNvSpPr>
          <p:nvPr>
            <p:ph type="sldNum" sz="quarter" idx="5"/>
          </p:nvPr>
        </p:nvSpPr>
        <p:spPr/>
        <p:txBody>
          <a:bodyPr/>
          <a:lstStyle/>
          <a:p>
            <a:fld id="{AACE2749-4880-424B-85D5-CA2488EE0EBA}" type="slidenum">
              <a:rPr lang="es-ES" smtClean="0"/>
              <a:t>2</a:t>
            </a:fld>
            <a:endParaRPr lang="es-ES"/>
          </a:p>
        </p:txBody>
      </p:sp>
    </p:spTree>
    <p:extLst>
      <p:ext uri="{BB962C8B-B14F-4D97-AF65-F5344CB8AC3E}">
        <p14:creationId xmlns:p14="http://schemas.microsoft.com/office/powerpoint/2010/main" val="2160776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800" dirty="0" err="1">
                <a:effectLst/>
                <a:latin typeface="Arial" panose="020B0604020202020204" pitchFamily="34" charset="0"/>
                <a:ea typeface="Calibri" panose="020F0502020204030204" pitchFamily="34" charset="0"/>
              </a:rPr>
              <a:t>Porphyrins</a:t>
            </a:r>
            <a:r>
              <a:rPr lang="es-ES" sz="1800" dirty="0">
                <a:effectLst/>
                <a:latin typeface="Arial" panose="020B0604020202020204" pitchFamily="34" charset="0"/>
                <a:ea typeface="Calibri" panose="020F0502020204030204" pitchFamily="34" charset="0"/>
              </a:rPr>
              <a:t> are </a:t>
            </a:r>
            <a:r>
              <a:rPr lang="es-ES" sz="1800" dirty="0" err="1">
                <a:effectLst/>
                <a:latin typeface="Arial" panose="020B0604020202020204" pitchFamily="34" charset="0"/>
                <a:ea typeface="Calibri" panose="020F0502020204030204" pitchFamily="34" charset="0"/>
              </a:rPr>
              <a:t>organic</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compounds</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consisting</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of</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four</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pyrrole</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rings</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linked</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by</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methane</a:t>
            </a:r>
            <a:r>
              <a:rPr lang="es-ES" sz="1800" dirty="0">
                <a:effectLst/>
                <a:latin typeface="Arial" panose="020B0604020202020204" pitchFamily="34" charset="0"/>
                <a:ea typeface="Calibri" panose="020F0502020204030204" pitchFamily="34" charset="0"/>
              </a:rPr>
              <a:t> bridges. </a:t>
            </a:r>
            <a:r>
              <a:rPr lang="es-ES" sz="1800" dirty="0" err="1">
                <a:effectLst/>
                <a:latin typeface="Arial" panose="020B0604020202020204" pitchFamily="34" charset="0"/>
                <a:ea typeface="Calibri" panose="020F0502020204030204" pitchFamily="34" charset="0"/>
              </a:rPr>
              <a:t>They</a:t>
            </a:r>
            <a:r>
              <a:rPr lang="es-ES" sz="1800" dirty="0">
                <a:effectLst/>
                <a:latin typeface="Arial" panose="020B0604020202020204" pitchFamily="34" charset="0"/>
                <a:ea typeface="Calibri" panose="020F0502020204030204" pitchFamily="34" charset="0"/>
              </a:rPr>
              <a:t> can be </a:t>
            </a:r>
            <a:r>
              <a:rPr lang="es-ES" sz="1800" dirty="0" err="1">
                <a:effectLst/>
                <a:latin typeface="Arial" panose="020B0604020202020204" pitchFamily="34" charset="0"/>
                <a:ea typeface="Calibri" panose="020F0502020204030204" pitchFamily="34" charset="0"/>
              </a:rPr>
              <a:t>produced</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by</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different</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micro-organisms</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The</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process</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of</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ZnPP</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formation</a:t>
            </a:r>
            <a:r>
              <a:rPr lang="es-ES" sz="1800" dirty="0">
                <a:effectLst/>
                <a:latin typeface="Arial" panose="020B0604020202020204" pitchFamily="34" charset="0"/>
                <a:ea typeface="Calibri" panose="020F0502020204030204" pitchFamily="34" charset="0"/>
              </a:rPr>
              <a:t> in </a:t>
            </a:r>
            <a:r>
              <a:rPr lang="es-ES" sz="1800" dirty="0" err="1">
                <a:effectLst/>
                <a:latin typeface="Arial" panose="020B0604020202020204" pitchFamily="34" charset="0"/>
                <a:ea typeface="Calibri" panose="020F0502020204030204" pitchFamily="34" charset="0"/>
              </a:rPr>
              <a:t>ham</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is</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unknown</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but</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it</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is</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known</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that</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the</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protoporphyrins</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present</a:t>
            </a:r>
            <a:r>
              <a:rPr lang="es-ES" sz="1800" dirty="0">
                <a:effectLst/>
                <a:latin typeface="Arial" panose="020B0604020202020204" pitchFamily="34" charset="0"/>
                <a:ea typeface="Calibri" panose="020F0502020204030204" pitchFamily="34" charset="0"/>
              </a:rPr>
              <a:t> in </a:t>
            </a:r>
            <a:r>
              <a:rPr lang="es-ES" sz="1800" dirty="0" err="1">
                <a:effectLst/>
                <a:latin typeface="Arial" panose="020B0604020202020204" pitchFamily="34" charset="0"/>
                <a:ea typeface="Calibri" panose="020F0502020204030204" pitchFamily="34" charset="0"/>
              </a:rPr>
              <a:t>these</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products</a:t>
            </a:r>
            <a:r>
              <a:rPr lang="es-ES" sz="1800" dirty="0">
                <a:effectLst/>
                <a:latin typeface="Arial" panose="020B0604020202020204" pitchFamily="34" charset="0"/>
                <a:ea typeface="Calibri" panose="020F0502020204030204" pitchFamily="34" charset="0"/>
              </a:rPr>
              <a:t> are </a:t>
            </a:r>
            <a:r>
              <a:rPr lang="es-ES" sz="1800" dirty="0" err="1">
                <a:effectLst/>
                <a:latin typeface="Arial" panose="020B0604020202020204" pitchFamily="34" charset="0"/>
                <a:ea typeface="Calibri" panose="020F0502020204030204" pitchFamily="34" charset="0"/>
              </a:rPr>
              <a:t>hemin</a:t>
            </a:r>
            <a:r>
              <a:rPr lang="es-ES" sz="1800" dirty="0">
                <a:effectLst/>
                <a:latin typeface="Arial" panose="020B0604020202020204" pitchFamily="34" charset="0"/>
                <a:ea typeface="Calibri" panose="020F0502020204030204" pitchFamily="34" charset="0"/>
              </a:rPr>
              <a:t>, PPIX and </a:t>
            </a:r>
            <a:r>
              <a:rPr lang="es-ES" sz="1800" dirty="0" err="1">
                <a:effectLst/>
                <a:latin typeface="Arial" panose="020B0604020202020204" pitchFamily="34" charset="0"/>
                <a:ea typeface="Calibri" panose="020F0502020204030204" pitchFamily="34" charset="0"/>
              </a:rPr>
              <a:t>ZnPP</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which</a:t>
            </a:r>
            <a:r>
              <a:rPr lang="es-ES" sz="1800" dirty="0">
                <a:effectLst/>
                <a:latin typeface="Arial" panose="020B0604020202020204" pitchFamily="34" charset="0"/>
                <a:ea typeface="Calibri" panose="020F0502020204030204" pitchFamily="34" charset="0"/>
              </a:rPr>
              <a:t> are </a:t>
            </a:r>
            <a:r>
              <a:rPr lang="es-ES" sz="1800" dirty="0" err="1">
                <a:effectLst/>
                <a:latin typeface="Arial" panose="020B0604020202020204" pitchFamily="34" charset="0"/>
                <a:ea typeface="Calibri" panose="020F0502020204030204" pitchFamily="34" charset="0"/>
              </a:rPr>
              <a:t>biochemically</a:t>
            </a:r>
            <a:r>
              <a:rPr lang="es-ES" sz="1800" dirty="0">
                <a:effectLst/>
                <a:latin typeface="Arial" panose="020B0604020202020204" pitchFamily="34" charset="0"/>
                <a:ea typeface="Calibri" panose="020F0502020204030204" pitchFamily="34" charset="0"/>
              </a:rPr>
              <a:t> </a:t>
            </a:r>
            <a:r>
              <a:rPr lang="es-ES" sz="1800" dirty="0" err="1">
                <a:effectLst/>
                <a:latin typeface="Arial" panose="020B0604020202020204" pitchFamily="34" charset="0"/>
                <a:ea typeface="Calibri" panose="020F0502020204030204" pitchFamily="34" charset="0"/>
              </a:rPr>
              <a:t>interrelated</a:t>
            </a:r>
            <a:r>
              <a:rPr lang="es-ES" sz="1800" dirty="0">
                <a:effectLst/>
                <a:latin typeface="Arial" panose="020B0604020202020204" pitchFamily="34" charset="0"/>
                <a:ea typeface="Calibri" panose="020F0502020204030204" pitchFamily="34" charset="0"/>
              </a:rPr>
              <a:t>.</a:t>
            </a:r>
            <a:endParaRPr lang="es-ES" dirty="0"/>
          </a:p>
        </p:txBody>
      </p:sp>
      <p:sp>
        <p:nvSpPr>
          <p:cNvPr id="4" name="Marcador de número de diapositiva 3"/>
          <p:cNvSpPr>
            <a:spLocks noGrp="1"/>
          </p:cNvSpPr>
          <p:nvPr>
            <p:ph type="sldNum" sz="quarter" idx="5"/>
          </p:nvPr>
        </p:nvSpPr>
        <p:spPr/>
        <p:txBody>
          <a:bodyPr/>
          <a:lstStyle/>
          <a:p>
            <a:fld id="{AACE2749-4880-424B-85D5-CA2488EE0EBA}" type="slidenum">
              <a:rPr lang="es-ES" smtClean="0"/>
              <a:t>3</a:t>
            </a:fld>
            <a:endParaRPr lang="es-ES"/>
          </a:p>
        </p:txBody>
      </p:sp>
    </p:spTree>
    <p:extLst>
      <p:ext uri="{BB962C8B-B14F-4D97-AF65-F5344CB8AC3E}">
        <p14:creationId xmlns:p14="http://schemas.microsoft.com/office/powerpoint/2010/main" val="2898837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9/10/2021</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‹Nº›</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379176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9/10/2021</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417426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9/10/2021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‹Nº›</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11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9/10/2021</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2505701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9/10/2021</a:t>
            </a:fld>
            <a:endParaRPr lang="en-US" dirty="0"/>
          </a:p>
        </p:txBody>
      </p:sp>
    </p:spTree>
    <p:extLst>
      <p:ext uri="{BB962C8B-B14F-4D97-AF65-F5344CB8AC3E}">
        <p14:creationId xmlns:p14="http://schemas.microsoft.com/office/powerpoint/2010/main" val="385499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9/10/2021</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585573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9/10/2021</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9006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9/10/2021</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384212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9/10/2021</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585224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9/10/2021</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97546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9/10/2021</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4183639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9/10/2021</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‹Nº›</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224649"/>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comments" Target="../comments/comment1.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26" name="Picture 3">
            <a:extLst>
              <a:ext uri="{FF2B5EF4-FFF2-40B4-BE49-F238E27FC236}">
                <a16:creationId xmlns:a16="http://schemas.microsoft.com/office/drawing/2014/main" id="{BC807827-1E33-477F-858A-52CFB85FB4C2}"/>
              </a:ext>
            </a:extLst>
          </p:cNvPr>
          <p:cNvPicPr>
            <a:picLocks noChangeAspect="1"/>
          </p:cNvPicPr>
          <p:nvPr/>
        </p:nvPicPr>
        <p:blipFill rotWithShape="1">
          <a:blip r:embed="rId2"/>
          <a:srcRect l="14270" r="18798" b="1"/>
          <a:stretch/>
        </p:blipFill>
        <p:spPr>
          <a:xfrm>
            <a:off x="5064109" y="-51633"/>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p:spPr>
      </p:pic>
      <p:sp>
        <p:nvSpPr>
          <p:cNvPr id="27" name="Freeform: Shape 10">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8" name="Freeform: Shape 12">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9" name="Freeform: Shape 14">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ítulo 1">
            <a:extLst>
              <a:ext uri="{FF2B5EF4-FFF2-40B4-BE49-F238E27FC236}">
                <a16:creationId xmlns:a16="http://schemas.microsoft.com/office/drawing/2014/main" id="{0AB7B1F2-5870-45AD-9271-C72ED073CB65}"/>
              </a:ext>
            </a:extLst>
          </p:cNvPr>
          <p:cNvSpPr>
            <a:spLocks noGrp="1"/>
          </p:cNvSpPr>
          <p:nvPr>
            <p:ph type="ctrTitle"/>
          </p:nvPr>
        </p:nvSpPr>
        <p:spPr>
          <a:xfrm>
            <a:off x="195607" y="41678"/>
            <a:ext cx="5924350" cy="3066706"/>
          </a:xfrm>
        </p:spPr>
        <p:txBody>
          <a:bodyPr anchor="b">
            <a:noAutofit/>
          </a:bodyPr>
          <a:lstStyle/>
          <a:p>
            <a:pPr algn="ctr">
              <a:lnSpc>
                <a:spcPct val="110000"/>
              </a:lnSpc>
            </a:pPr>
            <a:br>
              <a:rPr lang="es-ES" sz="4000" b="0" i="0" u="none" strike="noStrike" baseline="0" dirty="0">
                <a:latin typeface="Times New Roman" panose="02020603050405020304" pitchFamily="18" charset="0"/>
              </a:rPr>
            </a:br>
            <a:r>
              <a:rPr lang="en-US" sz="4000" b="0" i="0" u="none" strike="noStrike" baseline="0" dirty="0">
                <a:latin typeface="Times New Roman" panose="02020603050405020304" pitchFamily="18" charset="0"/>
              </a:rPr>
              <a:t> </a:t>
            </a:r>
            <a:r>
              <a:rPr lang="en-US" sz="4000" b="1" i="0" u="none" strike="noStrike" baseline="0" dirty="0"/>
              <a:t>Determination of </a:t>
            </a:r>
            <a:r>
              <a:rPr lang="en-US" sz="4000" b="1" i="0" u="none" strike="noStrike" baseline="0" dirty="0" err="1"/>
              <a:t>protoporphyrins</a:t>
            </a:r>
            <a:r>
              <a:rPr lang="en-US" sz="4000" b="1" i="0" u="none" strike="noStrike" baseline="0" dirty="0"/>
              <a:t> in ham samples using UHPLC </a:t>
            </a:r>
            <a:endParaRPr lang="es-ES" sz="4000" dirty="0"/>
          </a:p>
        </p:txBody>
      </p:sp>
      <p:sp>
        <p:nvSpPr>
          <p:cNvPr id="3" name="Subtítulo 2">
            <a:extLst>
              <a:ext uri="{FF2B5EF4-FFF2-40B4-BE49-F238E27FC236}">
                <a16:creationId xmlns:a16="http://schemas.microsoft.com/office/drawing/2014/main" id="{BA6791AD-39DF-4B61-A835-7A9BFD2BEB9C}"/>
              </a:ext>
            </a:extLst>
          </p:cNvPr>
          <p:cNvSpPr>
            <a:spLocks noGrp="1"/>
          </p:cNvSpPr>
          <p:nvPr>
            <p:ph type="subTitle" idx="1"/>
          </p:nvPr>
        </p:nvSpPr>
        <p:spPr>
          <a:xfrm>
            <a:off x="895534" y="2776728"/>
            <a:ext cx="4880944" cy="2761550"/>
          </a:xfrm>
        </p:spPr>
        <p:txBody>
          <a:bodyPr anchor="t">
            <a:normAutofit fontScale="62500" lnSpcReduction="20000"/>
          </a:bodyPr>
          <a:lstStyle/>
          <a:p>
            <a:pPr>
              <a:lnSpc>
                <a:spcPct val="120000"/>
              </a:lnSpc>
            </a:pPr>
            <a:endParaRPr lang="es-ES" sz="1900" b="0" i="0" u="none" strike="noStrike" baseline="0" dirty="0">
              <a:latin typeface="Times New Roman" panose="02020603050405020304" pitchFamily="18" charset="0"/>
            </a:endParaRPr>
          </a:p>
          <a:p>
            <a:pPr>
              <a:lnSpc>
                <a:spcPct val="120000"/>
              </a:lnSpc>
            </a:pPr>
            <a:r>
              <a:rPr lang="es-ES" sz="2000" b="0" i="0" u="none" strike="noStrike" baseline="0" dirty="0">
                <a:latin typeface="Times New Roman" panose="02020603050405020304" pitchFamily="18" charset="0"/>
              </a:rPr>
              <a:t> </a:t>
            </a:r>
            <a:r>
              <a:rPr lang="es-ES" sz="2000" b="0" i="0" u="none" strike="noStrike" baseline="0" dirty="0"/>
              <a:t>Claudia Giménez Campillo</a:t>
            </a:r>
            <a:r>
              <a:rPr lang="es-ES" sz="2000" b="0" i="0" u="none" strike="noStrike" baseline="30000" dirty="0"/>
              <a:t>1</a:t>
            </a:r>
            <a:r>
              <a:rPr lang="es-ES" sz="2000" b="0" i="0" u="none" strike="noStrike" baseline="0" dirty="0"/>
              <a:t>, Natalia Campillo</a:t>
            </a:r>
            <a:r>
              <a:rPr lang="es-ES" sz="2000" b="0" i="0" u="none" strike="noStrike" baseline="30000" dirty="0"/>
              <a:t>1</a:t>
            </a:r>
            <a:r>
              <a:rPr lang="es-ES" sz="2000" b="0" i="0" u="none" strike="noStrike" baseline="0" dirty="0"/>
              <a:t>, Marta Pastor-Belda</a:t>
            </a:r>
            <a:r>
              <a:rPr lang="es-ES" sz="2000" b="0" i="0" u="none" strike="noStrike" baseline="30000" dirty="0"/>
              <a:t>1</a:t>
            </a:r>
            <a:r>
              <a:rPr lang="es-ES" sz="2000" b="0" i="0" u="none" strike="noStrike" baseline="0" dirty="0"/>
              <a:t>, Natalia Arroyo-Manzanares</a:t>
            </a:r>
            <a:r>
              <a:rPr lang="es-ES" sz="2000" b="0" i="0" u="none" strike="noStrike" baseline="30000" dirty="0"/>
              <a:t>1</a:t>
            </a:r>
            <a:r>
              <a:rPr lang="es-ES" sz="2000" b="0" i="0" u="none" strike="noStrike" baseline="0" dirty="0"/>
              <a:t>, Juan de Dios Hernández</a:t>
            </a:r>
            <a:r>
              <a:rPr lang="es-ES" sz="2000" b="0" i="0" u="none" strike="noStrike" baseline="30000" dirty="0"/>
              <a:t>2</a:t>
            </a:r>
            <a:r>
              <a:rPr lang="es-ES" sz="2000" b="0" i="0" u="none" strike="noStrike" baseline="0" dirty="0"/>
              <a:t>, Isidro Guillén</a:t>
            </a:r>
            <a:r>
              <a:rPr lang="es-ES" sz="2000" b="0" i="0" u="none" strike="noStrike" baseline="30000" dirty="0"/>
              <a:t>2</a:t>
            </a:r>
            <a:r>
              <a:rPr lang="es-ES" sz="2000" b="0" i="0" u="none" strike="noStrike" baseline="0" dirty="0"/>
              <a:t>, </a:t>
            </a:r>
            <a:r>
              <a:rPr lang="es-ES" sz="2000" b="0" i="0" u="none" strike="noStrike" baseline="0" dirty="0" err="1"/>
              <a:t>Pascuali</a:t>
            </a:r>
            <a:r>
              <a:rPr lang="es-ES" sz="2000" b="0" i="0" u="none" strike="noStrike" baseline="0" dirty="0"/>
              <a:t> Vizcaíno</a:t>
            </a:r>
            <a:r>
              <a:rPr lang="es-ES" sz="2000" b="0" i="0" u="none" strike="noStrike" baseline="30000" dirty="0"/>
              <a:t>2</a:t>
            </a:r>
            <a:r>
              <a:rPr lang="es-ES" sz="2000" b="0" i="0" u="none" strike="noStrike" baseline="0" dirty="0"/>
              <a:t>, Ignacio López-García</a:t>
            </a:r>
            <a:r>
              <a:rPr lang="es-ES" sz="2000" b="0" i="0" u="none" strike="noStrike" baseline="30000" dirty="0"/>
              <a:t>1</a:t>
            </a:r>
            <a:r>
              <a:rPr lang="es-ES" sz="2000" b="0" i="0" u="none" strike="noStrike" baseline="0" dirty="0"/>
              <a:t> and Pilar Viñas</a:t>
            </a:r>
            <a:r>
              <a:rPr lang="es-ES" sz="2000" b="0" i="0" u="none" strike="noStrike" baseline="30000" dirty="0"/>
              <a:t>1</a:t>
            </a:r>
            <a:r>
              <a:rPr lang="es-ES" sz="2000" b="0" i="0" u="none" strike="noStrike" baseline="0" dirty="0"/>
              <a:t> </a:t>
            </a:r>
          </a:p>
          <a:p>
            <a:pPr>
              <a:lnSpc>
                <a:spcPct val="120000"/>
              </a:lnSpc>
            </a:pPr>
            <a:endParaRPr lang="es-ES" sz="600" b="0" i="0" u="none" strike="noStrike" baseline="0" dirty="0"/>
          </a:p>
          <a:p>
            <a:pPr>
              <a:lnSpc>
                <a:spcPct val="120000"/>
              </a:lnSpc>
            </a:pPr>
            <a:r>
              <a:rPr lang="en-US" sz="1300" b="0" i="0" u="none" strike="noStrike" baseline="0" dirty="0">
                <a:solidFill>
                  <a:schemeClr val="tx1"/>
                </a:solidFill>
              </a:rPr>
              <a:t> </a:t>
            </a:r>
            <a:r>
              <a:rPr lang="en-US" sz="1300" b="0" i="0" u="none" strike="noStrike" baseline="30000" dirty="0">
                <a:solidFill>
                  <a:schemeClr val="tx1"/>
                </a:solidFill>
              </a:rPr>
              <a:t>1 </a:t>
            </a:r>
            <a:r>
              <a:rPr lang="en-US" sz="1400" b="0" i="0" u="none" strike="noStrike" baseline="0" dirty="0">
                <a:solidFill>
                  <a:schemeClr val="tx1"/>
                </a:solidFill>
              </a:rPr>
              <a:t>Department of Analytical Chemistry, Faculty of Chemistry, Regional Campus of International Excellence “Campus Mare-Nostrum”, University of Murcia, Murcia, Spain </a:t>
            </a:r>
          </a:p>
          <a:p>
            <a:pPr>
              <a:lnSpc>
                <a:spcPct val="120000"/>
              </a:lnSpc>
            </a:pPr>
            <a:r>
              <a:rPr lang="es-ES" sz="1400" b="0" i="0" u="none" strike="noStrike" baseline="30000" dirty="0">
                <a:solidFill>
                  <a:schemeClr val="tx1"/>
                </a:solidFill>
              </a:rPr>
              <a:t>2</a:t>
            </a:r>
            <a:r>
              <a:rPr lang="es-ES" sz="1400" b="0" i="0" u="none" strike="noStrike" baseline="0" dirty="0">
                <a:solidFill>
                  <a:schemeClr val="tx1"/>
                </a:solidFill>
              </a:rPr>
              <a:t> Productos del Sur S.A. (</a:t>
            </a:r>
            <a:r>
              <a:rPr lang="es-ES" sz="1400" b="0" i="0" u="none" strike="noStrike" baseline="0" dirty="0" err="1">
                <a:solidFill>
                  <a:schemeClr val="tx1"/>
                </a:solidFill>
              </a:rPr>
              <a:t>Prosur</a:t>
            </a:r>
            <a:r>
              <a:rPr lang="es-ES" sz="1400" b="0" i="0" u="none" strike="noStrike" baseline="0" dirty="0">
                <a:solidFill>
                  <a:schemeClr val="tx1"/>
                </a:solidFill>
              </a:rPr>
              <a:t>), Av. Francisco Salzillo, P/27-2, 30169 San Ginés, Murcia, </a:t>
            </a:r>
            <a:r>
              <a:rPr lang="es-ES" sz="1400" b="0" i="0" u="none" strike="noStrike" baseline="0" dirty="0" err="1">
                <a:solidFill>
                  <a:schemeClr val="tx1"/>
                </a:solidFill>
              </a:rPr>
              <a:t>Spain</a:t>
            </a:r>
            <a:r>
              <a:rPr lang="es-ES" sz="1400" b="0" i="0" u="none" strike="noStrike" baseline="0" dirty="0">
                <a:solidFill>
                  <a:schemeClr val="tx1"/>
                </a:solidFill>
              </a:rPr>
              <a:t> </a:t>
            </a:r>
            <a:endParaRPr lang="es-ES" sz="1400" dirty="0">
              <a:solidFill>
                <a:schemeClr val="tx1"/>
              </a:solidFill>
            </a:endParaRPr>
          </a:p>
        </p:txBody>
      </p:sp>
      <p:pic>
        <p:nvPicPr>
          <p:cNvPr id="5" name="Imagen 4" descr="Texto&#10;&#10;Descripción generada automáticamente con confianza media">
            <a:extLst>
              <a:ext uri="{FF2B5EF4-FFF2-40B4-BE49-F238E27FC236}">
                <a16:creationId xmlns:a16="http://schemas.microsoft.com/office/drawing/2014/main" id="{B1DFAE12-8EAC-441D-9031-BA3C12BD36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47" y="5589911"/>
            <a:ext cx="2489982" cy="858129"/>
          </a:xfrm>
          <a:prstGeom prst="rect">
            <a:avLst/>
          </a:prstGeom>
        </p:spPr>
      </p:pic>
      <p:pic>
        <p:nvPicPr>
          <p:cNvPr id="7" name="Imagen 6" descr="Logotipo, nombre de la empresa&#10;&#10;Descripción generada automáticamente">
            <a:extLst>
              <a:ext uri="{FF2B5EF4-FFF2-40B4-BE49-F238E27FC236}">
                <a16:creationId xmlns:a16="http://schemas.microsoft.com/office/drawing/2014/main" id="{5C81F42E-4CF9-49A2-9393-42C8500F62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60666" y="5474375"/>
            <a:ext cx="973665" cy="973665"/>
          </a:xfrm>
          <a:prstGeom prst="rect">
            <a:avLst/>
          </a:prstGeom>
        </p:spPr>
      </p:pic>
    </p:spTree>
    <p:extLst>
      <p:ext uri="{BB962C8B-B14F-4D97-AF65-F5344CB8AC3E}">
        <p14:creationId xmlns:p14="http://schemas.microsoft.com/office/powerpoint/2010/main" val="3581813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40ACA6C3-F2FA-4894-85C1-9FA605104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id="{76922BA5-6683-4195-97C3-F3D2A0BB16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26626" y="-5026319"/>
            <a:ext cx="2138900" cy="12191541"/>
          </a:xfrm>
          <a:custGeom>
            <a:avLst/>
            <a:gdLst>
              <a:gd name="connsiteX0" fmla="*/ 0 w 2382867"/>
              <a:gd name="connsiteY0" fmla="*/ 12191541 h 12191541"/>
              <a:gd name="connsiteX1" fmla="*/ 0 w 2382867"/>
              <a:gd name="connsiteY1" fmla="*/ 0 h 12191541"/>
              <a:gd name="connsiteX2" fmla="*/ 1758230 w 2382867"/>
              <a:gd name="connsiteY2" fmla="*/ 0 h 12191541"/>
              <a:gd name="connsiteX3" fmla="*/ 1849759 w 2382867"/>
              <a:gd name="connsiteY3" fmla="*/ 405062 h 12191541"/>
              <a:gd name="connsiteX4" fmla="*/ 2382867 w 2382867"/>
              <a:gd name="connsiteY4" fmla="*/ 6524518 h 12191541"/>
              <a:gd name="connsiteX5" fmla="*/ 1334945 w 2382867"/>
              <a:gd name="connsiteY5" fmla="*/ 12017007 h 12191541"/>
              <a:gd name="connsiteX6" fmla="*/ 1268170 w 2382867"/>
              <a:gd name="connsiteY6" fmla="*/ 12191541 h 12191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2867" h="12191541">
                <a:moveTo>
                  <a:pt x="0" y="12191541"/>
                </a:moveTo>
                <a:lnTo>
                  <a:pt x="0" y="0"/>
                </a:lnTo>
                <a:lnTo>
                  <a:pt x="1758230" y="0"/>
                </a:lnTo>
                <a:lnTo>
                  <a:pt x="1849759" y="405062"/>
                </a:lnTo>
                <a:cubicBezTo>
                  <a:pt x="2196195" y="2048010"/>
                  <a:pt x="2382867" y="4186399"/>
                  <a:pt x="2382867" y="6524518"/>
                </a:cubicBezTo>
                <a:cubicBezTo>
                  <a:pt x="2382867" y="9147937"/>
                  <a:pt x="1893395" y="10555417"/>
                  <a:pt x="1334945" y="12017007"/>
                </a:cubicBezTo>
                <a:lnTo>
                  <a:pt x="1268170" y="12191541"/>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E59169C9-0DBE-4B66-9C16-22A64324A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27211" y="-4339476"/>
            <a:ext cx="1137882" cy="12191694"/>
          </a:xfrm>
          <a:custGeom>
            <a:avLst/>
            <a:gdLst>
              <a:gd name="connsiteX0" fmla="*/ 0 w 1240954"/>
              <a:gd name="connsiteY0" fmla="*/ 12191694 h 12191694"/>
              <a:gd name="connsiteX1" fmla="*/ 72823 w 1240954"/>
              <a:gd name="connsiteY1" fmla="*/ 12017158 h 12191694"/>
              <a:gd name="connsiteX2" fmla="*/ 1215669 w 1240954"/>
              <a:gd name="connsiteY2" fmla="*/ 6524669 h 12191694"/>
              <a:gd name="connsiteX3" fmla="*/ 634271 w 1240954"/>
              <a:gd name="connsiteY3" fmla="*/ 405211 h 12191694"/>
              <a:gd name="connsiteX4" fmla="*/ 534414 w 1240954"/>
              <a:gd name="connsiteY4" fmla="*/ 0 h 12191694"/>
              <a:gd name="connsiteX5" fmla="*/ 559698 w 1240954"/>
              <a:gd name="connsiteY5" fmla="*/ 0 h 12191694"/>
              <a:gd name="connsiteX6" fmla="*/ 659555 w 1240954"/>
              <a:gd name="connsiteY6" fmla="*/ 405211 h 12191694"/>
              <a:gd name="connsiteX7" fmla="*/ 1240954 w 1240954"/>
              <a:gd name="connsiteY7" fmla="*/ 6524669 h 12191694"/>
              <a:gd name="connsiteX8" fmla="*/ 98108 w 1240954"/>
              <a:gd name="connsiteY8" fmla="*/ 12017158 h 12191694"/>
              <a:gd name="connsiteX9" fmla="*/ 25285 w 1240954"/>
              <a:gd name="connsiteY9" fmla="*/ 12191694 h 12191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954" h="12191694">
                <a:moveTo>
                  <a:pt x="0" y="12191694"/>
                </a:moveTo>
                <a:lnTo>
                  <a:pt x="72823" y="12017158"/>
                </a:lnTo>
                <a:cubicBezTo>
                  <a:pt x="681859" y="10555569"/>
                  <a:pt x="1215669" y="9148088"/>
                  <a:pt x="1215669" y="6524669"/>
                </a:cubicBezTo>
                <a:cubicBezTo>
                  <a:pt x="1215670" y="4186551"/>
                  <a:pt x="1012087" y="2048160"/>
                  <a:pt x="634271" y="405211"/>
                </a:cubicBezTo>
                <a:lnTo>
                  <a:pt x="534414" y="0"/>
                </a:lnTo>
                <a:lnTo>
                  <a:pt x="559698" y="0"/>
                </a:lnTo>
                <a:lnTo>
                  <a:pt x="659555" y="405211"/>
                </a:lnTo>
                <a:cubicBezTo>
                  <a:pt x="1037372" y="2048160"/>
                  <a:pt x="1240954" y="4186551"/>
                  <a:pt x="1240954" y="6524669"/>
                </a:cubicBezTo>
                <a:cubicBezTo>
                  <a:pt x="1240954" y="9148088"/>
                  <a:pt x="707144" y="10555569"/>
                  <a:pt x="98108" y="12017158"/>
                </a:cubicBezTo>
                <a:lnTo>
                  <a:pt x="25285" y="12191694"/>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ítulo 1">
            <a:extLst>
              <a:ext uri="{FF2B5EF4-FFF2-40B4-BE49-F238E27FC236}">
                <a16:creationId xmlns:a16="http://schemas.microsoft.com/office/drawing/2014/main" id="{3AEB5BC5-4012-4129-99C3-94F9FFC036FA}"/>
              </a:ext>
            </a:extLst>
          </p:cNvPr>
          <p:cNvSpPr>
            <a:spLocks noGrp="1"/>
          </p:cNvSpPr>
          <p:nvPr>
            <p:ph type="title"/>
          </p:nvPr>
        </p:nvSpPr>
        <p:spPr>
          <a:xfrm>
            <a:off x="1217944" y="543687"/>
            <a:ext cx="9756112" cy="1046868"/>
          </a:xfrm>
        </p:spPr>
        <p:txBody>
          <a:bodyPr anchor="ctr">
            <a:normAutofit/>
          </a:bodyPr>
          <a:lstStyle/>
          <a:p>
            <a:pPr algn="ctr"/>
            <a:r>
              <a:rPr lang="es-ES" dirty="0" err="1"/>
              <a:t>Conclusions</a:t>
            </a:r>
            <a:endParaRPr lang="es-ES"/>
          </a:p>
        </p:txBody>
      </p:sp>
      <p:sp>
        <p:nvSpPr>
          <p:cNvPr id="35" name="Freeform: Shape 34">
            <a:extLst>
              <a:ext uri="{FF2B5EF4-FFF2-40B4-BE49-F238E27FC236}">
                <a16:creationId xmlns:a16="http://schemas.microsoft.com/office/drawing/2014/main" id="{F0457BB4-CED7-4065-8959-D6B51491B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90529" y="-4583452"/>
            <a:ext cx="1011248" cy="12191695"/>
          </a:xfrm>
          <a:custGeom>
            <a:avLst/>
            <a:gdLst>
              <a:gd name="connsiteX0" fmla="*/ 0 w 1102849"/>
              <a:gd name="connsiteY0" fmla="*/ 12191695 h 12191695"/>
              <a:gd name="connsiteX1" fmla="*/ 65312 w 1102849"/>
              <a:gd name="connsiteY1" fmla="*/ 12017158 h 12191695"/>
              <a:gd name="connsiteX2" fmla="*/ 1090278 w 1102849"/>
              <a:gd name="connsiteY2" fmla="*/ 6524670 h 12191695"/>
              <a:gd name="connsiteX3" fmla="*/ 568848 w 1102849"/>
              <a:gd name="connsiteY3" fmla="*/ 405211 h 12191695"/>
              <a:gd name="connsiteX4" fmla="*/ 479291 w 1102849"/>
              <a:gd name="connsiteY4" fmla="*/ 0 h 12191695"/>
              <a:gd name="connsiteX5" fmla="*/ 491862 w 1102849"/>
              <a:gd name="connsiteY5" fmla="*/ 0 h 12191695"/>
              <a:gd name="connsiteX6" fmla="*/ 581419 w 1102849"/>
              <a:gd name="connsiteY6" fmla="*/ 405211 h 12191695"/>
              <a:gd name="connsiteX7" fmla="*/ 1102849 w 1102849"/>
              <a:gd name="connsiteY7" fmla="*/ 6524670 h 12191695"/>
              <a:gd name="connsiteX8" fmla="*/ 77883 w 1102849"/>
              <a:gd name="connsiteY8" fmla="*/ 12017158 h 12191695"/>
              <a:gd name="connsiteX9" fmla="*/ 12571 w 1102849"/>
              <a:gd name="connsiteY9"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2849" h="12191695">
                <a:moveTo>
                  <a:pt x="0" y="12191695"/>
                </a:moveTo>
                <a:lnTo>
                  <a:pt x="65312" y="12017158"/>
                </a:lnTo>
                <a:cubicBezTo>
                  <a:pt x="611528" y="10555569"/>
                  <a:pt x="1090278" y="9148088"/>
                  <a:pt x="1090278" y="6524670"/>
                </a:cubicBezTo>
                <a:cubicBezTo>
                  <a:pt x="1090278" y="4186551"/>
                  <a:pt x="907694" y="2048159"/>
                  <a:pt x="568848" y="405211"/>
                </a:cubicBezTo>
                <a:lnTo>
                  <a:pt x="479291" y="0"/>
                </a:lnTo>
                <a:lnTo>
                  <a:pt x="491862" y="0"/>
                </a:lnTo>
                <a:lnTo>
                  <a:pt x="581419" y="405211"/>
                </a:lnTo>
                <a:cubicBezTo>
                  <a:pt x="920265" y="2048159"/>
                  <a:pt x="1102849" y="4186551"/>
                  <a:pt x="1102849" y="6524670"/>
                </a:cubicBezTo>
                <a:cubicBezTo>
                  <a:pt x="1102849" y="9148088"/>
                  <a:pt x="624099" y="10555569"/>
                  <a:pt x="77883" y="12017158"/>
                </a:cubicBezTo>
                <a:lnTo>
                  <a:pt x="12571" y="12191695"/>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aphicFrame>
        <p:nvGraphicFramePr>
          <p:cNvPr id="15" name="Marcador de contenido 2">
            <a:extLst>
              <a:ext uri="{FF2B5EF4-FFF2-40B4-BE49-F238E27FC236}">
                <a16:creationId xmlns:a16="http://schemas.microsoft.com/office/drawing/2014/main" id="{528E342F-CB08-419D-8A38-D52674B924AE}"/>
              </a:ext>
            </a:extLst>
          </p:cNvPr>
          <p:cNvGraphicFramePr>
            <a:graphicFrameLocks noGrp="1"/>
          </p:cNvGraphicFramePr>
          <p:nvPr>
            <p:ph idx="1"/>
            <p:extLst>
              <p:ext uri="{D42A27DB-BD31-4B8C-83A1-F6EECF244321}">
                <p14:modId xmlns:p14="http://schemas.microsoft.com/office/powerpoint/2010/main" val="4069027572"/>
              </p:ext>
            </p:extLst>
          </p:nvPr>
        </p:nvGraphicFramePr>
        <p:xfrm>
          <a:off x="795129" y="2432390"/>
          <a:ext cx="10998131" cy="42005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7479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37">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0" name="Freeform: Shape 39">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2" name="Freeform: Shape 41">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44" name="Freeform: Shape 43">
            <a:extLst>
              <a:ext uri="{FF2B5EF4-FFF2-40B4-BE49-F238E27FC236}">
                <a16:creationId xmlns:a16="http://schemas.microsoft.com/office/drawing/2014/main" id="{AF50A80E-5DCB-4320-9947-73BF2D6F0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Freeform: Shape 45">
            <a:extLst>
              <a:ext uri="{FF2B5EF4-FFF2-40B4-BE49-F238E27FC236}">
                <a16:creationId xmlns:a16="http://schemas.microsoft.com/office/drawing/2014/main" id="{4E9C9717-43F9-44EA-9215-3F2D15B1C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48" name="Freeform: Shape 47">
            <a:extLst>
              <a:ext uri="{FF2B5EF4-FFF2-40B4-BE49-F238E27FC236}">
                <a16:creationId xmlns:a16="http://schemas.microsoft.com/office/drawing/2014/main" id="{E66004D1-3DCE-405F-9046-6DE912409E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D1319957-918B-4BBC-B357-957813808C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52" name="Rectangle 51">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54" name="Group 53">
            <a:extLst>
              <a:ext uri="{FF2B5EF4-FFF2-40B4-BE49-F238E27FC236}">
                <a16:creationId xmlns:a16="http://schemas.microsoft.com/office/drawing/2014/main" id="{54E5F18F-9D70-4BE5-8A38-603463EE84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7626" y="0"/>
            <a:ext cx="10678291" cy="6858000"/>
            <a:chOff x="547626" y="0"/>
            <a:chExt cx="10678291" cy="6858000"/>
          </a:xfrm>
        </p:grpSpPr>
        <p:sp>
          <p:nvSpPr>
            <p:cNvPr id="55" name="Freeform: Shape 54">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00981015-32A2-4B76-9F2E-0A8D6EC8EC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762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7" name="Freeform: Shape 56">
              <a:extLst>
                <a:ext uri="{FF2B5EF4-FFF2-40B4-BE49-F238E27FC236}">
                  <a16:creationId xmlns:a16="http://schemas.microsoft.com/office/drawing/2014/main" id="{D38532F4-8B67-47B7-B58A-5DD3E1BE52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6092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8" name="Freeform: Shape 57">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26724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9" name="Freeform: Shape 58">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6E37E2DD-C7FE-4D6C-8F1D-5031E96A7F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7618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778B68BA-AB87-4EB5-97C2-F1F304E193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4494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ítulo 1">
            <a:extLst>
              <a:ext uri="{FF2B5EF4-FFF2-40B4-BE49-F238E27FC236}">
                <a16:creationId xmlns:a16="http://schemas.microsoft.com/office/drawing/2014/main" id="{7FB3ED44-403C-4096-8511-BE03BB73094C}"/>
              </a:ext>
            </a:extLst>
          </p:cNvPr>
          <p:cNvSpPr>
            <a:spLocks noGrp="1"/>
          </p:cNvSpPr>
          <p:nvPr>
            <p:ph type="title"/>
          </p:nvPr>
        </p:nvSpPr>
        <p:spPr>
          <a:xfrm>
            <a:off x="2190750" y="1346268"/>
            <a:ext cx="7810500" cy="3125338"/>
          </a:xfrm>
        </p:spPr>
        <p:txBody>
          <a:bodyPr vert="horz" lIns="109728" tIns="109728" rIns="109728" bIns="91440" rtlCol="0" anchor="b">
            <a:normAutofit/>
          </a:bodyPr>
          <a:lstStyle/>
          <a:p>
            <a:pPr algn="ctr">
              <a:lnSpc>
                <a:spcPct val="120000"/>
              </a:lnSpc>
            </a:pPr>
            <a:r>
              <a:rPr lang="en-US" sz="7200">
                <a:solidFill>
                  <a:schemeClr val="tx1">
                    <a:lumMod val="85000"/>
                    <a:lumOff val="15000"/>
                  </a:schemeClr>
                </a:solidFill>
              </a:rPr>
              <a:t>Thank you for your attention </a:t>
            </a:r>
          </a:p>
        </p:txBody>
      </p:sp>
      <p:sp>
        <p:nvSpPr>
          <p:cNvPr id="5" name="CuadroTexto 4">
            <a:extLst>
              <a:ext uri="{FF2B5EF4-FFF2-40B4-BE49-F238E27FC236}">
                <a16:creationId xmlns:a16="http://schemas.microsoft.com/office/drawing/2014/main" id="{FBCB7C63-C503-49D3-B7F0-0F2B1682BB28}"/>
              </a:ext>
            </a:extLst>
          </p:cNvPr>
          <p:cNvSpPr txBox="1"/>
          <p:nvPr/>
        </p:nvSpPr>
        <p:spPr>
          <a:xfrm>
            <a:off x="3056787" y="5818044"/>
            <a:ext cx="5638793" cy="830997"/>
          </a:xfrm>
          <a:prstGeom prst="rect">
            <a:avLst/>
          </a:prstGeom>
          <a:noFill/>
        </p:spPr>
        <p:txBody>
          <a:bodyPr wrap="square" rtlCol="0">
            <a:spAutoFit/>
          </a:bodyPr>
          <a:lstStyle/>
          <a:p>
            <a:pPr algn="just"/>
            <a:r>
              <a:rPr lang="es-ES" sz="1200" b="1" i="0" u="none" strike="noStrike" baseline="0" dirty="0" err="1">
                <a:solidFill>
                  <a:srgbClr val="000000"/>
                </a:solidFill>
                <a:latin typeface="Times New Roman" panose="02020603050405020304" pitchFamily="18" charset="0"/>
              </a:rPr>
              <a:t>Acknowledgement</a:t>
            </a:r>
            <a:r>
              <a:rPr lang="es-ES" sz="1200" b="1" i="0" u="none" strike="noStrike" baseline="0" dirty="0">
                <a:solidFill>
                  <a:srgbClr val="000000"/>
                </a:solidFill>
                <a:latin typeface="Times New Roman" panose="02020603050405020304" pitchFamily="18" charset="0"/>
              </a:rPr>
              <a:t> </a:t>
            </a:r>
            <a:endParaRPr lang="es-ES" sz="1200" b="0" i="0" u="none" strike="noStrike" baseline="0" dirty="0">
              <a:solidFill>
                <a:srgbClr val="000000"/>
              </a:solidFill>
              <a:latin typeface="Times New Roman" panose="02020603050405020304" pitchFamily="18" charset="0"/>
            </a:endParaRPr>
          </a:p>
          <a:p>
            <a:pPr algn="just"/>
            <a:r>
              <a:rPr lang="en-US" sz="1200" b="0" i="0" u="none" strike="noStrike" baseline="0" dirty="0">
                <a:solidFill>
                  <a:srgbClr val="000000"/>
                </a:solidFill>
                <a:latin typeface="Times New Roman" panose="02020603050405020304" pitchFamily="18" charset="0"/>
              </a:rPr>
              <a:t>The authors acknowledge the financial support of Fundación </a:t>
            </a:r>
            <a:r>
              <a:rPr lang="en-US" sz="1200" b="0" i="0" u="none" strike="noStrike" baseline="0" dirty="0" err="1">
                <a:solidFill>
                  <a:srgbClr val="000000"/>
                </a:solidFill>
                <a:latin typeface="Times New Roman" panose="02020603050405020304" pitchFamily="18" charset="0"/>
              </a:rPr>
              <a:t>Séneca</a:t>
            </a:r>
            <a:r>
              <a:rPr lang="en-US" sz="1200" b="0" i="0" u="none" strike="noStrike" baseline="0" dirty="0">
                <a:solidFill>
                  <a:srgbClr val="000000"/>
                </a:solidFill>
                <a:latin typeface="Times New Roman" panose="02020603050405020304" pitchFamily="18" charset="0"/>
              </a:rPr>
              <a:t> (Project 19888/GERM/15) and the Spanish MICINN (PGC2018-098363-B-I00) C. Giménez-Campillo acknowledges a FPU fellowship from the MICINN. </a:t>
            </a:r>
            <a:endParaRPr lang="es-ES" sz="1200" dirty="0"/>
          </a:p>
        </p:txBody>
      </p:sp>
    </p:spTree>
    <p:extLst>
      <p:ext uri="{BB962C8B-B14F-4D97-AF65-F5344CB8AC3E}">
        <p14:creationId xmlns:p14="http://schemas.microsoft.com/office/powerpoint/2010/main" val="172666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0">
            <a:extLst>
              <a:ext uri="{FF2B5EF4-FFF2-40B4-BE49-F238E27FC236}">
                <a16:creationId xmlns:a16="http://schemas.microsoft.com/office/drawing/2014/main" id="{49BB7E9A-6937-4BF0-9F51-A20F197B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0" name="Freeform: Shape 12">
            <a:extLst>
              <a:ext uri="{FF2B5EF4-FFF2-40B4-BE49-F238E27FC236}">
                <a16:creationId xmlns:a16="http://schemas.microsoft.com/office/drawing/2014/main" id="{E0939753-89D7-48A8-8441-B9FF25CE8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4167" y="0"/>
            <a:ext cx="5687681" cy="5708856"/>
          </a:xfrm>
          <a:custGeom>
            <a:avLst/>
            <a:gdLst>
              <a:gd name="connsiteX0" fmla="*/ 2787282 w 5687681"/>
              <a:gd name="connsiteY0" fmla="*/ 0 h 5708856"/>
              <a:gd name="connsiteX1" fmla="*/ 3988996 w 5687681"/>
              <a:gd name="connsiteY1" fmla="*/ 0 h 5708856"/>
              <a:gd name="connsiteX2" fmla="*/ 4236253 w 5687681"/>
              <a:gd name="connsiteY2" fmla="*/ 68070 h 5708856"/>
              <a:gd name="connsiteX3" fmla="*/ 4483543 w 5687681"/>
              <a:gd name="connsiteY3" fmla="*/ 168573 h 5708856"/>
              <a:gd name="connsiteX4" fmla="*/ 5265611 w 5687681"/>
              <a:gd name="connsiteY4" fmla="*/ 790441 h 5708856"/>
              <a:gd name="connsiteX5" fmla="*/ 5682608 w 5687681"/>
              <a:gd name="connsiteY5" fmla="*/ 1499885 h 5708856"/>
              <a:gd name="connsiteX6" fmla="*/ 5687681 w 5687681"/>
              <a:gd name="connsiteY6" fmla="*/ 1513862 h 5708856"/>
              <a:gd name="connsiteX7" fmla="*/ 5687681 w 5687681"/>
              <a:gd name="connsiteY7" fmla="*/ 3841322 h 5708856"/>
              <a:gd name="connsiteX8" fmla="*/ 5651147 w 5687681"/>
              <a:gd name="connsiteY8" fmla="*/ 3896489 h 5708856"/>
              <a:gd name="connsiteX9" fmla="*/ 4734255 w 5687681"/>
              <a:gd name="connsiteY9" fmla="*/ 4737639 h 5708856"/>
              <a:gd name="connsiteX10" fmla="*/ 4532663 w 5687681"/>
              <a:gd name="connsiteY10" fmla="*/ 4898543 h 5708856"/>
              <a:gd name="connsiteX11" fmla="*/ 2876165 w 5687681"/>
              <a:gd name="connsiteY11" fmla="*/ 5708856 h 5708856"/>
              <a:gd name="connsiteX12" fmla="*/ 694066 w 5687681"/>
              <a:gd name="connsiteY12" fmla="*/ 4391717 h 5708856"/>
              <a:gd name="connsiteX13" fmla="*/ 461517 w 5687681"/>
              <a:gd name="connsiteY13" fmla="*/ 4054756 h 5708856"/>
              <a:gd name="connsiteX14" fmla="*/ 0 w 5687681"/>
              <a:gd name="connsiteY14" fmla="*/ 2993139 h 5708856"/>
              <a:gd name="connsiteX15" fmla="*/ 278855 w 5687681"/>
              <a:gd name="connsiteY15" fmla="*/ 1849819 h 5708856"/>
              <a:gd name="connsiteX16" fmla="*/ 1047879 w 5687681"/>
              <a:gd name="connsiteY16" fmla="*/ 867400 h 5708856"/>
              <a:gd name="connsiteX17" fmla="*/ 2159714 w 5687681"/>
              <a:gd name="connsiteY17" fmla="*/ 186098 h 5708856"/>
              <a:gd name="connsiteX18" fmla="*/ 2785137 w 5687681"/>
              <a:gd name="connsiteY18" fmla="*/ 372 h 570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87681" h="5708856">
                <a:moveTo>
                  <a:pt x="2787282" y="0"/>
                </a:moveTo>
                <a:lnTo>
                  <a:pt x="3988996" y="0"/>
                </a:lnTo>
                <a:lnTo>
                  <a:pt x="4236253" y="68070"/>
                </a:lnTo>
                <a:cubicBezTo>
                  <a:pt x="4321147" y="96843"/>
                  <a:pt x="4403628" y="130356"/>
                  <a:pt x="4483543" y="168573"/>
                </a:cubicBezTo>
                <a:cubicBezTo>
                  <a:pt x="4783119" y="311949"/>
                  <a:pt x="5046239" y="521215"/>
                  <a:pt x="5265611" y="790441"/>
                </a:cubicBezTo>
                <a:cubicBezTo>
                  <a:pt x="5433740" y="996857"/>
                  <a:pt x="5573537" y="1235870"/>
                  <a:pt x="5682608" y="1499885"/>
                </a:cubicBezTo>
                <a:lnTo>
                  <a:pt x="5687681" y="1513862"/>
                </a:lnTo>
                <a:lnTo>
                  <a:pt x="5687681" y="3841322"/>
                </a:lnTo>
                <a:lnTo>
                  <a:pt x="5651147" y="3896489"/>
                </a:lnTo>
                <a:cubicBezTo>
                  <a:pt x="5427171" y="4186934"/>
                  <a:pt x="5090625" y="4454446"/>
                  <a:pt x="4734255" y="4737639"/>
                </a:cubicBezTo>
                <a:cubicBezTo>
                  <a:pt x="4668506" y="4789825"/>
                  <a:pt x="4600584" y="4843856"/>
                  <a:pt x="4532663" y="4898543"/>
                </a:cubicBezTo>
                <a:cubicBezTo>
                  <a:pt x="3924681" y="5387974"/>
                  <a:pt x="3480945" y="5708856"/>
                  <a:pt x="2876165" y="5708856"/>
                </a:cubicBezTo>
                <a:cubicBezTo>
                  <a:pt x="1954665" y="5708856"/>
                  <a:pt x="1302047" y="5314966"/>
                  <a:pt x="694066" y="4391717"/>
                </a:cubicBezTo>
                <a:cubicBezTo>
                  <a:pt x="614503" y="4270875"/>
                  <a:pt x="536731" y="4160972"/>
                  <a:pt x="461517" y="4054756"/>
                </a:cubicBezTo>
                <a:cubicBezTo>
                  <a:pt x="149788" y="3614348"/>
                  <a:pt x="0" y="3385316"/>
                  <a:pt x="0" y="2993139"/>
                </a:cubicBezTo>
                <a:cubicBezTo>
                  <a:pt x="0" y="2603731"/>
                  <a:pt x="93889" y="2219065"/>
                  <a:pt x="278855" y="1849819"/>
                </a:cubicBezTo>
                <a:cubicBezTo>
                  <a:pt x="459854" y="1488610"/>
                  <a:pt x="718625" y="1157977"/>
                  <a:pt x="1047879" y="867400"/>
                </a:cubicBezTo>
                <a:cubicBezTo>
                  <a:pt x="1371504" y="581701"/>
                  <a:pt x="1755887" y="346080"/>
                  <a:pt x="2159714" y="186098"/>
                </a:cubicBezTo>
                <a:cubicBezTo>
                  <a:pt x="2367064" y="103803"/>
                  <a:pt x="2576044" y="41801"/>
                  <a:pt x="2785137" y="372"/>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1" name="Freeform: Shape 14">
            <a:extLst>
              <a:ext uri="{FF2B5EF4-FFF2-40B4-BE49-F238E27FC236}">
                <a16:creationId xmlns:a16="http://schemas.microsoft.com/office/drawing/2014/main" id="{9F5CCFC5-858F-4B45-9B10-D49DD0280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5450" y="0"/>
            <a:ext cx="5866550" cy="5788550"/>
          </a:xfrm>
          <a:custGeom>
            <a:avLst/>
            <a:gdLst>
              <a:gd name="connsiteX0" fmla="*/ 2331396 w 5798121"/>
              <a:gd name="connsiteY0" fmla="*/ 0 h 5788550"/>
              <a:gd name="connsiteX1" fmla="*/ 4658651 w 5798121"/>
              <a:gd name="connsiteY1" fmla="*/ 0 h 5788550"/>
              <a:gd name="connsiteX2" fmla="*/ 4682835 w 5798121"/>
              <a:gd name="connsiteY2" fmla="*/ 9816 h 5788550"/>
              <a:gd name="connsiteX3" fmla="*/ 5499667 w 5798121"/>
              <a:gd name="connsiteY3" fmla="*/ 658449 h 5788550"/>
              <a:gd name="connsiteX4" fmla="*/ 5665313 w 5798121"/>
              <a:gd name="connsiteY4" fmla="*/ 884789 h 5788550"/>
              <a:gd name="connsiteX5" fmla="*/ 5798121 w 5798121"/>
              <a:gd name="connsiteY5" fmla="*/ 1110681 h 5788550"/>
              <a:gd name="connsiteX6" fmla="*/ 5798121 w 5798121"/>
              <a:gd name="connsiteY6" fmla="*/ 4016954 h 5788550"/>
              <a:gd name="connsiteX7" fmla="*/ 5706359 w 5798121"/>
              <a:gd name="connsiteY7" fmla="*/ 4121532 h 5788550"/>
              <a:gd name="connsiteX8" fmla="*/ 4944692 w 5798121"/>
              <a:gd name="connsiteY8" fmla="*/ 4775532 h 5788550"/>
              <a:gd name="connsiteX9" fmla="*/ 4734137 w 5798121"/>
              <a:gd name="connsiteY9" fmla="*/ 4943362 h 5788550"/>
              <a:gd name="connsiteX10" fmla="*/ 3004009 w 5798121"/>
              <a:gd name="connsiteY10" fmla="*/ 5788550 h 5788550"/>
              <a:gd name="connsiteX11" fmla="*/ 724917 w 5798121"/>
              <a:gd name="connsiteY11" fmla="*/ 4414722 h 5788550"/>
              <a:gd name="connsiteX12" fmla="*/ 482031 w 5798121"/>
              <a:gd name="connsiteY12" fmla="*/ 4063258 h 5788550"/>
              <a:gd name="connsiteX13" fmla="*/ 0 w 5798121"/>
              <a:gd name="connsiteY13" fmla="*/ 2955950 h 5788550"/>
              <a:gd name="connsiteX14" fmla="*/ 291250 w 5798121"/>
              <a:gd name="connsiteY14" fmla="*/ 1763422 h 5788550"/>
              <a:gd name="connsiteX15" fmla="*/ 1094457 w 5798121"/>
              <a:gd name="connsiteY15" fmla="*/ 738720 h 5788550"/>
              <a:gd name="connsiteX16" fmla="*/ 2255713 w 5798121"/>
              <a:gd name="connsiteY16" fmla="*/ 28095 h 578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98121" h="5788550">
                <a:moveTo>
                  <a:pt x="2331396" y="0"/>
                </a:moveTo>
                <a:lnTo>
                  <a:pt x="4658651" y="0"/>
                </a:lnTo>
                <a:lnTo>
                  <a:pt x="4682835" y="9816"/>
                </a:lnTo>
                <a:cubicBezTo>
                  <a:pt x="4995727" y="159362"/>
                  <a:pt x="5270543" y="377635"/>
                  <a:pt x="5499667" y="658449"/>
                </a:cubicBezTo>
                <a:cubicBezTo>
                  <a:pt x="5558201" y="730215"/>
                  <a:pt x="5613447" y="805760"/>
                  <a:pt x="5665313" y="884789"/>
                </a:cubicBezTo>
                <a:lnTo>
                  <a:pt x="5798121" y="1110681"/>
                </a:lnTo>
                <a:lnTo>
                  <a:pt x="5798121" y="4016954"/>
                </a:lnTo>
                <a:lnTo>
                  <a:pt x="5706359" y="4121532"/>
                </a:lnTo>
                <a:cubicBezTo>
                  <a:pt x="5491360" y="4341659"/>
                  <a:pt x="5223849" y="4553996"/>
                  <a:pt x="4944692" y="4775532"/>
                </a:cubicBezTo>
                <a:cubicBezTo>
                  <a:pt x="4876021" y="4829964"/>
                  <a:pt x="4805079" y="4886320"/>
                  <a:pt x="4734137" y="4943362"/>
                </a:cubicBezTo>
                <a:cubicBezTo>
                  <a:pt x="4099133" y="5453857"/>
                  <a:pt x="3635672" y="5788550"/>
                  <a:pt x="3004009" y="5788550"/>
                </a:cubicBezTo>
                <a:cubicBezTo>
                  <a:pt x="2041550" y="5788550"/>
                  <a:pt x="1359922" y="5377707"/>
                  <a:pt x="724917" y="4414722"/>
                </a:cubicBezTo>
                <a:cubicBezTo>
                  <a:pt x="641818" y="4288679"/>
                  <a:pt x="560588" y="4174046"/>
                  <a:pt x="482031" y="4063258"/>
                </a:cubicBezTo>
                <a:cubicBezTo>
                  <a:pt x="156446" y="3603895"/>
                  <a:pt x="0" y="3365006"/>
                  <a:pt x="0" y="2955950"/>
                </a:cubicBezTo>
                <a:cubicBezTo>
                  <a:pt x="0" y="2549782"/>
                  <a:pt x="98062" y="2148559"/>
                  <a:pt x="291250" y="1763422"/>
                </a:cubicBezTo>
                <a:cubicBezTo>
                  <a:pt x="480295" y="1386666"/>
                  <a:pt x="750568" y="1041802"/>
                  <a:pt x="1094457" y="738720"/>
                </a:cubicBezTo>
                <a:cubicBezTo>
                  <a:pt x="1432467" y="440725"/>
                  <a:pt x="1833935" y="194963"/>
                  <a:pt x="2255713" y="28095"/>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ítulo 1">
            <a:extLst>
              <a:ext uri="{FF2B5EF4-FFF2-40B4-BE49-F238E27FC236}">
                <a16:creationId xmlns:a16="http://schemas.microsoft.com/office/drawing/2014/main" id="{65D4216F-5EB7-4D5F-B532-85DB13311C44}"/>
              </a:ext>
            </a:extLst>
          </p:cNvPr>
          <p:cNvSpPr>
            <a:spLocks noGrp="1"/>
          </p:cNvSpPr>
          <p:nvPr>
            <p:ph type="title"/>
          </p:nvPr>
        </p:nvSpPr>
        <p:spPr>
          <a:xfrm>
            <a:off x="0" y="-17858"/>
            <a:ext cx="5411050" cy="998943"/>
          </a:xfrm>
        </p:spPr>
        <p:txBody>
          <a:bodyPr vert="horz" lIns="109728" tIns="109728" rIns="109728" bIns="91440" rtlCol="0" anchor="b">
            <a:normAutofit/>
          </a:bodyPr>
          <a:lstStyle/>
          <a:p>
            <a:r>
              <a:rPr lang="en-US" sz="4000" dirty="0">
                <a:solidFill>
                  <a:schemeClr val="tx1"/>
                </a:solidFill>
              </a:rPr>
              <a:t>Introduction</a:t>
            </a:r>
          </a:p>
        </p:txBody>
      </p:sp>
      <p:sp>
        <p:nvSpPr>
          <p:cNvPr id="6" name="CuadroTexto 5">
            <a:extLst>
              <a:ext uri="{FF2B5EF4-FFF2-40B4-BE49-F238E27FC236}">
                <a16:creationId xmlns:a16="http://schemas.microsoft.com/office/drawing/2014/main" id="{E1390044-3A1C-40DC-A1A9-C82C5EF7CD61}"/>
              </a:ext>
            </a:extLst>
          </p:cNvPr>
          <p:cNvSpPr txBox="1"/>
          <p:nvPr/>
        </p:nvSpPr>
        <p:spPr>
          <a:xfrm>
            <a:off x="81816" y="998943"/>
            <a:ext cx="6014184" cy="5958959"/>
          </a:xfrm>
          <a:prstGeom prst="rect">
            <a:avLst/>
          </a:prstGeom>
        </p:spPr>
        <p:txBody>
          <a:bodyPr vert="horz" lIns="109728" tIns="109728" rIns="109728" bIns="91440" rtlCol="0" anchor="t">
            <a:normAutofit fontScale="70000" lnSpcReduction="20000"/>
          </a:bodyPr>
          <a:lstStyle/>
          <a:p>
            <a:pPr algn="just">
              <a:lnSpc>
                <a:spcPct val="130000"/>
              </a:lnSpc>
              <a:spcBef>
                <a:spcPts val="930"/>
              </a:spcBef>
              <a:buFont typeface="Corbel" panose="020B0503020204020204" pitchFamily="34" charset="0"/>
            </a:pPr>
            <a:r>
              <a:rPr lang="en-US" sz="2200" b="0" i="0" u="none" strike="noStrike" spc="150" dirty="0"/>
              <a:t>Nitrites and nitrates are added to meat products to develop </a:t>
            </a:r>
            <a:r>
              <a:rPr lang="en-US" sz="2200" b="0" i="0" u="none" strike="noStrike" spc="150" dirty="0" err="1"/>
              <a:t>colour</a:t>
            </a:r>
            <a:r>
              <a:rPr lang="en-US" sz="2200" b="0" i="0" u="none" strike="noStrike" spc="150" dirty="0"/>
              <a:t>, stop the growth of harmful bacteria and improve </a:t>
            </a:r>
            <a:r>
              <a:rPr lang="en-US" sz="2200" b="0" i="0" u="none" strike="noStrike" spc="150" dirty="0" err="1"/>
              <a:t>flavour</a:t>
            </a:r>
            <a:r>
              <a:rPr lang="en-US" sz="2200" b="0" i="0" u="none" strike="noStrike" spc="150" dirty="0"/>
              <a:t>. However, these additives have some toxicity and could give rise to potentially carcinogenic compounds, such as N-nitrosamines. </a:t>
            </a:r>
            <a:endParaRPr lang="en-US" sz="2200" spc="150" dirty="0"/>
          </a:p>
          <a:p>
            <a:pPr algn="just">
              <a:lnSpc>
                <a:spcPct val="130000"/>
              </a:lnSpc>
              <a:spcBef>
                <a:spcPts val="930"/>
              </a:spcBef>
              <a:buFont typeface="Corbel" panose="020B0503020204020204" pitchFamily="34" charset="0"/>
            </a:pPr>
            <a:r>
              <a:rPr lang="en-US" sz="2200" spc="150" dirty="0">
                <a:effectLst/>
              </a:rPr>
              <a:t>Until recently, it was believed that the only responsible for the attractive red </a:t>
            </a:r>
            <a:r>
              <a:rPr lang="en-US" sz="2200" spc="150" dirty="0" err="1">
                <a:effectLst/>
              </a:rPr>
              <a:t>colour</a:t>
            </a:r>
            <a:r>
              <a:rPr lang="en-US" sz="2200" spc="150" dirty="0">
                <a:effectLst/>
              </a:rPr>
              <a:t> of meat was myoglobin formed by the addition of nitrite, but it has recently been shown that this is not always the case, for example, the responsible for the red </a:t>
            </a:r>
            <a:r>
              <a:rPr lang="en-US" sz="2200" spc="150" dirty="0" err="1">
                <a:effectLst/>
              </a:rPr>
              <a:t>colour</a:t>
            </a:r>
            <a:r>
              <a:rPr lang="en-US" sz="2200" spc="150" dirty="0">
                <a:effectLst/>
              </a:rPr>
              <a:t> of Parma ham is zinc(II) protoporphyrin IX (</a:t>
            </a:r>
            <a:r>
              <a:rPr lang="en-US" sz="2200" spc="150" dirty="0" err="1">
                <a:effectLst/>
              </a:rPr>
              <a:t>ZnPP</a:t>
            </a:r>
            <a:r>
              <a:rPr lang="en-US" sz="2200" spc="150" dirty="0">
                <a:effectLst/>
              </a:rPr>
              <a:t>). </a:t>
            </a:r>
          </a:p>
          <a:p>
            <a:pPr algn="just">
              <a:lnSpc>
                <a:spcPct val="130000"/>
              </a:lnSpc>
              <a:spcBef>
                <a:spcPts val="930"/>
              </a:spcBef>
              <a:buFont typeface="Corbel" panose="020B0503020204020204" pitchFamily="34" charset="0"/>
            </a:pPr>
            <a:r>
              <a:rPr lang="en-US" sz="2200" spc="150" dirty="0"/>
              <a:t>The mechanism by which </a:t>
            </a:r>
            <a:r>
              <a:rPr lang="en-US" sz="2200" spc="150" dirty="0" err="1"/>
              <a:t>ZnPP</a:t>
            </a:r>
            <a:r>
              <a:rPr lang="en-US" sz="2200" spc="150" dirty="0"/>
              <a:t> is formed in meat products remains unclear; the process depends on oxygen, temperature, salt content, pH, muscle </a:t>
            </a:r>
            <a:r>
              <a:rPr lang="en-US" sz="2200" spc="150" dirty="0" err="1"/>
              <a:t>fibre</a:t>
            </a:r>
            <a:r>
              <a:rPr lang="en-US" sz="2200" spc="150" dirty="0"/>
              <a:t> type and other factors. One study has shown that the amount of </a:t>
            </a:r>
            <a:r>
              <a:rPr lang="en-US" sz="2200" spc="150" dirty="0" err="1"/>
              <a:t>ZnPP</a:t>
            </a:r>
            <a:r>
              <a:rPr lang="en-US" sz="2200" spc="150" dirty="0"/>
              <a:t> formed decreases with the addition of NO donors, so in the presence of nitrites the formation of </a:t>
            </a:r>
            <a:r>
              <a:rPr lang="en-US" sz="2200" spc="150" dirty="0" err="1"/>
              <a:t>ZnPP</a:t>
            </a:r>
            <a:r>
              <a:rPr lang="en-US" sz="2200" spc="150" dirty="0"/>
              <a:t> should be lower. </a:t>
            </a:r>
          </a:p>
        </p:txBody>
      </p:sp>
      <p:sp>
        <p:nvSpPr>
          <p:cNvPr id="22" name="Freeform: Shape 16">
            <a:extLst>
              <a:ext uri="{FF2B5EF4-FFF2-40B4-BE49-F238E27FC236}">
                <a16:creationId xmlns:a16="http://schemas.microsoft.com/office/drawing/2014/main" id="{2348ECDC-D455-4B71-90F6-2ECC12B79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3734" y="0"/>
            <a:ext cx="5568114" cy="5577748"/>
          </a:xfrm>
          <a:custGeom>
            <a:avLst/>
            <a:gdLst>
              <a:gd name="connsiteX0" fmla="*/ 2959946 w 5568114"/>
              <a:gd name="connsiteY0" fmla="*/ 0 h 5577748"/>
              <a:gd name="connsiteX1" fmla="*/ 3614224 w 5568114"/>
              <a:gd name="connsiteY1" fmla="*/ 0 h 5577748"/>
              <a:gd name="connsiteX2" fmla="*/ 3844432 w 5568114"/>
              <a:gd name="connsiteY2" fmla="*/ 36392 h 5577748"/>
              <a:gd name="connsiteX3" fmla="*/ 4336826 w 5568114"/>
              <a:gd name="connsiteY3" fmla="*/ 203778 h 5577748"/>
              <a:gd name="connsiteX4" fmla="*/ 5093304 w 5568114"/>
              <a:gd name="connsiteY4" fmla="*/ 806978 h 5577748"/>
              <a:gd name="connsiteX5" fmla="*/ 5496656 w 5568114"/>
              <a:gd name="connsiteY5" fmla="*/ 1495125 h 5577748"/>
              <a:gd name="connsiteX6" fmla="*/ 5568114 w 5568114"/>
              <a:gd name="connsiteY6" fmla="*/ 1692569 h 5577748"/>
              <a:gd name="connsiteX7" fmla="*/ 5568114 w 5568114"/>
              <a:gd name="connsiteY7" fmla="*/ 3665503 h 5577748"/>
              <a:gd name="connsiteX8" fmla="*/ 5466225 w 5568114"/>
              <a:gd name="connsiteY8" fmla="*/ 3819786 h 5577748"/>
              <a:gd name="connsiteX9" fmla="*/ 4579336 w 5568114"/>
              <a:gd name="connsiteY9" fmla="*/ 4635686 h 5577748"/>
              <a:gd name="connsiteX10" fmla="*/ 4384340 w 5568114"/>
              <a:gd name="connsiteY10" fmla="*/ 4791760 h 5577748"/>
              <a:gd name="connsiteX11" fmla="*/ 2782048 w 5568114"/>
              <a:gd name="connsiteY11" fmla="*/ 5577748 h 5577748"/>
              <a:gd name="connsiteX12" fmla="*/ 671354 w 5568114"/>
              <a:gd name="connsiteY12" fmla="*/ 4300148 h 5577748"/>
              <a:gd name="connsiteX13" fmla="*/ 446415 w 5568114"/>
              <a:gd name="connsiteY13" fmla="*/ 3973302 h 5577748"/>
              <a:gd name="connsiteX14" fmla="*/ 0 w 5568114"/>
              <a:gd name="connsiteY14" fmla="*/ 2943554 h 5577748"/>
              <a:gd name="connsiteX15" fmla="*/ 269730 w 5568114"/>
              <a:gd name="connsiteY15" fmla="*/ 1834555 h 5577748"/>
              <a:gd name="connsiteX16" fmla="*/ 1013589 w 5568114"/>
              <a:gd name="connsiteY16" fmla="*/ 881627 h 5577748"/>
              <a:gd name="connsiteX17" fmla="*/ 2089042 w 5568114"/>
              <a:gd name="connsiteY17" fmla="*/ 220777 h 5577748"/>
              <a:gd name="connsiteX18" fmla="*/ 2845684 w 5568114"/>
              <a:gd name="connsiteY18" fmla="*/ 14234 h 5577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68114" h="5577748">
                <a:moveTo>
                  <a:pt x="2959946" y="0"/>
                </a:moveTo>
                <a:lnTo>
                  <a:pt x="3614224" y="0"/>
                </a:lnTo>
                <a:lnTo>
                  <a:pt x="3844432" y="36392"/>
                </a:lnTo>
                <a:cubicBezTo>
                  <a:pt x="4017699" y="73748"/>
                  <a:pt x="4182227" y="129639"/>
                  <a:pt x="4336826" y="203778"/>
                </a:cubicBezTo>
                <a:cubicBezTo>
                  <a:pt x="4626600" y="342850"/>
                  <a:pt x="4881111" y="545834"/>
                  <a:pt x="5093304" y="806978"/>
                </a:cubicBezTo>
                <a:cubicBezTo>
                  <a:pt x="5255931" y="1007198"/>
                  <a:pt x="5391154" y="1239036"/>
                  <a:pt x="5496656" y="1495125"/>
                </a:cubicBezTo>
                <a:lnTo>
                  <a:pt x="5568114" y="1692569"/>
                </a:lnTo>
                <a:lnTo>
                  <a:pt x="5568114" y="3665503"/>
                </a:lnTo>
                <a:lnTo>
                  <a:pt x="5466225" y="3819786"/>
                </a:lnTo>
                <a:cubicBezTo>
                  <a:pt x="5249576" y="4101511"/>
                  <a:pt x="4924044" y="4360994"/>
                  <a:pt x="4579336" y="4635686"/>
                </a:cubicBezTo>
                <a:cubicBezTo>
                  <a:pt x="4515738" y="4686305"/>
                  <a:pt x="4450038" y="4738713"/>
                  <a:pt x="4384340" y="4791760"/>
                </a:cubicBezTo>
                <a:cubicBezTo>
                  <a:pt x="3796254" y="5266498"/>
                  <a:pt x="3367038" y="5577748"/>
                  <a:pt x="2782048" y="5577748"/>
                </a:cubicBezTo>
                <a:cubicBezTo>
                  <a:pt x="1890703" y="5577748"/>
                  <a:pt x="1259439" y="5195682"/>
                  <a:pt x="671354" y="4300148"/>
                </a:cubicBezTo>
                <a:cubicBezTo>
                  <a:pt x="594395" y="4182934"/>
                  <a:pt x="519167" y="4076330"/>
                  <a:pt x="446415" y="3973302"/>
                </a:cubicBezTo>
                <a:cubicBezTo>
                  <a:pt x="144886" y="3546115"/>
                  <a:pt x="0" y="3323958"/>
                  <a:pt x="0" y="2943554"/>
                </a:cubicBezTo>
                <a:cubicBezTo>
                  <a:pt x="0" y="2565835"/>
                  <a:pt x="90816" y="2192716"/>
                  <a:pt x="269730" y="1834555"/>
                </a:cubicBezTo>
                <a:cubicBezTo>
                  <a:pt x="444806" y="1484188"/>
                  <a:pt x="695109" y="1163480"/>
                  <a:pt x="1013589" y="881627"/>
                </a:cubicBezTo>
                <a:cubicBezTo>
                  <a:pt x="1326624" y="604505"/>
                  <a:pt x="1698428" y="375956"/>
                  <a:pt x="2089042" y="220777"/>
                </a:cubicBezTo>
                <a:cubicBezTo>
                  <a:pt x="2339747" y="120996"/>
                  <a:pt x="2592918" y="51971"/>
                  <a:pt x="2845684" y="1423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5" name="Marcador de contenido 4" descr="Imagen que contiene comida, animal, plato, sándwich&#10;&#10;Descripción generada automáticamente">
            <a:extLst>
              <a:ext uri="{FF2B5EF4-FFF2-40B4-BE49-F238E27FC236}">
                <a16:creationId xmlns:a16="http://schemas.microsoft.com/office/drawing/2014/main" id="{15B12D3C-F25C-44F9-9CEC-A87FC75F2851}"/>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17297" r="14216" b="-1"/>
          <a:stretch/>
        </p:blipFill>
        <p:spPr>
          <a:xfrm>
            <a:off x="6877878" y="294199"/>
            <a:ext cx="5150794" cy="5001370"/>
          </a:xfrm>
          <a:custGeom>
            <a:avLst/>
            <a:gdLst/>
            <a:ahLst/>
            <a:cxnLst/>
            <a:rect l="l" t="t" r="r" b="b"/>
            <a:pathLst>
              <a:path w="5044104" h="4896924">
                <a:moveTo>
                  <a:pt x="2886613" y="0"/>
                </a:moveTo>
                <a:cubicBezTo>
                  <a:pt x="3218269" y="0"/>
                  <a:pt x="3523512" y="65865"/>
                  <a:pt x="3794011" y="195584"/>
                </a:cubicBezTo>
                <a:cubicBezTo>
                  <a:pt x="4047516" y="317247"/>
                  <a:pt x="4270172" y="494825"/>
                  <a:pt x="4455804" y="723284"/>
                </a:cubicBezTo>
                <a:cubicBezTo>
                  <a:pt x="4835198" y="1190375"/>
                  <a:pt x="5044104" y="1854168"/>
                  <a:pt x="5044104" y="2592438"/>
                </a:cubicBezTo>
                <a:cubicBezTo>
                  <a:pt x="5044104" y="2886985"/>
                  <a:pt x="4963247" y="3123382"/>
                  <a:pt x="4782050" y="3358996"/>
                </a:cubicBezTo>
                <a:cubicBezTo>
                  <a:pt x="4592516" y="3605460"/>
                  <a:pt x="4307730" y="3832465"/>
                  <a:pt x="4006167" y="4072775"/>
                </a:cubicBezTo>
                <a:cubicBezTo>
                  <a:pt x="3950530" y="4117058"/>
                  <a:pt x="3893052" y="4162907"/>
                  <a:pt x="3835576" y="4209314"/>
                </a:cubicBezTo>
                <a:cubicBezTo>
                  <a:pt x="3321099" y="4624632"/>
                  <a:pt x="2945605" y="4896924"/>
                  <a:pt x="2433835" y="4896924"/>
                </a:cubicBezTo>
                <a:cubicBezTo>
                  <a:pt x="1654054" y="4896924"/>
                  <a:pt x="1101803" y="4562680"/>
                  <a:pt x="587325" y="3779234"/>
                </a:cubicBezTo>
                <a:cubicBezTo>
                  <a:pt x="519999" y="3676690"/>
                  <a:pt x="454187" y="3583430"/>
                  <a:pt x="390540" y="3493298"/>
                </a:cubicBezTo>
                <a:cubicBezTo>
                  <a:pt x="126752" y="3119579"/>
                  <a:pt x="0" y="2925228"/>
                  <a:pt x="0" y="2592438"/>
                </a:cubicBezTo>
                <a:cubicBezTo>
                  <a:pt x="0" y="2261996"/>
                  <a:pt x="79450" y="1935577"/>
                  <a:pt x="235969" y="1622244"/>
                </a:cubicBezTo>
                <a:cubicBezTo>
                  <a:pt x="389133" y="1315731"/>
                  <a:pt x="608107" y="1035165"/>
                  <a:pt x="886724" y="788590"/>
                </a:cubicBezTo>
                <a:cubicBezTo>
                  <a:pt x="1160578" y="546153"/>
                  <a:pt x="1485846" y="346211"/>
                  <a:pt x="1827568" y="210454"/>
                </a:cubicBezTo>
                <a:cubicBezTo>
                  <a:pt x="2178491" y="70787"/>
                  <a:pt x="2534934" y="0"/>
                  <a:pt x="2886613" y="0"/>
                </a:cubicBezTo>
                <a:close/>
              </a:path>
            </a:pathLst>
          </a:custGeom>
        </p:spPr>
      </p:pic>
    </p:spTree>
    <p:extLst>
      <p:ext uri="{BB962C8B-B14F-4D97-AF65-F5344CB8AC3E}">
        <p14:creationId xmlns:p14="http://schemas.microsoft.com/office/powerpoint/2010/main" val="222116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1" name="Freeform: Shape 20">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3" name="Freeform: Shape 22">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5" name="Rectangle 24">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7" name="Freeform: Shape 26">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3" name="Freeform: Shape 32">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5" name="Freeform: Shape 34">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ítulo 1">
            <a:extLst>
              <a:ext uri="{FF2B5EF4-FFF2-40B4-BE49-F238E27FC236}">
                <a16:creationId xmlns:a16="http://schemas.microsoft.com/office/drawing/2014/main" id="{86EE4DEF-8E0E-4E36-A52C-80A0511834CD}"/>
              </a:ext>
            </a:extLst>
          </p:cNvPr>
          <p:cNvSpPr>
            <a:spLocks noGrp="1"/>
          </p:cNvSpPr>
          <p:nvPr>
            <p:ph type="title"/>
          </p:nvPr>
        </p:nvSpPr>
        <p:spPr>
          <a:xfrm>
            <a:off x="1566749" y="250479"/>
            <a:ext cx="8394306" cy="1396053"/>
          </a:xfrm>
        </p:spPr>
        <p:txBody>
          <a:bodyPr vert="horz" lIns="109728" tIns="109728" rIns="109728" bIns="91440" rtlCol="0" anchor="b">
            <a:normAutofit/>
          </a:bodyPr>
          <a:lstStyle/>
          <a:p>
            <a:pPr algn="ctr">
              <a:lnSpc>
                <a:spcPct val="120000"/>
              </a:lnSpc>
            </a:pPr>
            <a:r>
              <a:rPr lang="en-US" sz="5400" dirty="0" err="1">
                <a:solidFill>
                  <a:schemeClr val="tx1"/>
                </a:solidFill>
              </a:rPr>
              <a:t>P</a:t>
            </a:r>
            <a:r>
              <a:rPr lang="en-US" sz="5400" i="0" u="none" strike="noStrike" dirty="0" err="1">
                <a:solidFill>
                  <a:schemeClr val="tx1"/>
                </a:solidFill>
              </a:rPr>
              <a:t>rotoporphyrins</a:t>
            </a:r>
            <a:endParaRPr lang="en-US" sz="5400" dirty="0">
              <a:solidFill>
                <a:schemeClr val="tx1"/>
              </a:solidFill>
            </a:endParaRPr>
          </a:p>
        </p:txBody>
      </p:sp>
      <p:sp>
        <p:nvSpPr>
          <p:cNvPr id="3" name="Marcador de contenido 2">
            <a:extLst>
              <a:ext uri="{FF2B5EF4-FFF2-40B4-BE49-F238E27FC236}">
                <a16:creationId xmlns:a16="http://schemas.microsoft.com/office/drawing/2014/main" id="{D6F092EA-2D0B-4E3A-94CA-396830B29B8E}"/>
              </a:ext>
            </a:extLst>
          </p:cNvPr>
          <p:cNvSpPr>
            <a:spLocks noGrp="1"/>
          </p:cNvSpPr>
          <p:nvPr>
            <p:ph idx="1"/>
          </p:nvPr>
        </p:nvSpPr>
        <p:spPr>
          <a:xfrm>
            <a:off x="2410146" y="1522913"/>
            <a:ext cx="6953250" cy="862394"/>
          </a:xfrm>
        </p:spPr>
        <p:txBody>
          <a:bodyPr vert="horz" lIns="109728" tIns="109728" rIns="109728" bIns="91440" rtlCol="0" anchor="t">
            <a:noAutofit/>
          </a:bodyPr>
          <a:lstStyle/>
          <a:p>
            <a:pPr algn="ctr">
              <a:lnSpc>
                <a:spcPct val="120000"/>
              </a:lnSpc>
            </a:pPr>
            <a:r>
              <a:rPr lang="en-US" sz="1500" i="0" u="none" strike="noStrike" dirty="0" err="1">
                <a:solidFill>
                  <a:schemeClr val="tx1"/>
                </a:solidFill>
              </a:rPr>
              <a:t>Protoporphyrins</a:t>
            </a:r>
            <a:r>
              <a:rPr lang="en-US" sz="1500" i="0" u="none" strike="noStrike" dirty="0">
                <a:solidFill>
                  <a:schemeClr val="tx1"/>
                </a:solidFill>
              </a:rPr>
              <a:t> are organic compounds consisting of four pyrrole rings linked by methane bridges.</a:t>
            </a:r>
            <a:r>
              <a:rPr lang="es-ES" sz="1500" dirty="0">
                <a:solidFill>
                  <a:schemeClr val="tx1"/>
                </a:solidFill>
                <a:effectLst/>
                <a:latin typeface="Arial" panose="020B0604020202020204" pitchFamily="34" charset="0"/>
                <a:ea typeface="Calibri" panose="020F0502020204030204" pitchFamily="34" charset="0"/>
              </a:rPr>
              <a:t> </a:t>
            </a:r>
            <a:r>
              <a:rPr lang="es-ES" sz="1500" dirty="0" err="1">
                <a:solidFill>
                  <a:schemeClr val="tx1"/>
                </a:solidFill>
                <a:effectLst/>
                <a:ea typeface="Calibri" panose="020F0502020204030204" pitchFamily="34" charset="0"/>
              </a:rPr>
              <a:t>They</a:t>
            </a:r>
            <a:r>
              <a:rPr lang="es-ES" sz="1500" dirty="0">
                <a:solidFill>
                  <a:schemeClr val="tx1"/>
                </a:solidFill>
                <a:effectLst/>
                <a:ea typeface="Calibri" panose="020F0502020204030204" pitchFamily="34" charset="0"/>
              </a:rPr>
              <a:t> can be </a:t>
            </a:r>
            <a:r>
              <a:rPr lang="es-ES" sz="1500" dirty="0" err="1">
                <a:solidFill>
                  <a:schemeClr val="tx1"/>
                </a:solidFill>
                <a:effectLst/>
                <a:ea typeface="Calibri" panose="020F0502020204030204" pitchFamily="34" charset="0"/>
              </a:rPr>
              <a:t>produced</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by</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different</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micro-organisms</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The</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process</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of</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ZnPP</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formation</a:t>
            </a:r>
            <a:r>
              <a:rPr lang="es-ES" sz="1500" dirty="0">
                <a:solidFill>
                  <a:schemeClr val="tx1"/>
                </a:solidFill>
                <a:effectLst/>
                <a:ea typeface="Calibri" panose="020F0502020204030204" pitchFamily="34" charset="0"/>
              </a:rPr>
              <a:t> in </a:t>
            </a:r>
            <a:r>
              <a:rPr lang="es-ES" sz="1500" dirty="0" err="1">
                <a:solidFill>
                  <a:schemeClr val="tx1"/>
                </a:solidFill>
                <a:effectLst/>
                <a:ea typeface="Calibri" panose="020F0502020204030204" pitchFamily="34" charset="0"/>
              </a:rPr>
              <a:t>ham</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is</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unknown</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but</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it</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is</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known</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that</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the</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protoporphyrins</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present</a:t>
            </a:r>
            <a:r>
              <a:rPr lang="es-ES" sz="1500" dirty="0">
                <a:solidFill>
                  <a:schemeClr val="tx1"/>
                </a:solidFill>
                <a:effectLst/>
                <a:ea typeface="Calibri" panose="020F0502020204030204" pitchFamily="34" charset="0"/>
              </a:rPr>
              <a:t> in </a:t>
            </a:r>
            <a:r>
              <a:rPr lang="es-ES" sz="1500" dirty="0" err="1">
                <a:solidFill>
                  <a:schemeClr val="tx1"/>
                </a:solidFill>
                <a:effectLst/>
                <a:ea typeface="Calibri" panose="020F0502020204030204" pitchFamily="34" charset="0"/>
              </a:rPr>
              <a:t>these</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products</a:t>
            </a:r>
            <a:r>
              <a:rPr lang="es-ES" sz="1500" dirty="0">
                <a:solidFill>
                  <a:schemeClr val="tx1"/>
                </a:solidFill>
                <a:effectLst/>
                <a:ea typeface="Calibri" panose="020F0502020204030204" pitchFamily="34" charset="0"/>
              </a:rPr>
              <a:t> are </a:t>
            </a:r>
            <a:r>
              <a:rPr lang="es-ES" sz="1500" dirty="0" err="1">
                <a:solidFill>
                  <a:schemeClr val="tx1"/>
                </a:solidFill>
                <a:effectLst/>
                <a:ea typeface="Calibri" panose="020F0502020204030204" pitchFamily="34" charset="0"/>
              </a:rPr>
              <a:t>hemin</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protoporphyrin</a:t>
            </a:r>
            <a:r>
              <a:rPr lang="es-ES" sz="1500" dirty="0">
                <a:solidFill>
                  <a:schemeClr val="tx1"/>
                </a:solidFill>
                <a:effectLst/>
                <a:ea typeface="Calibri" panose="020F0502020204030204" pitchFamily="34" charset="0"/>
              </a:rPr>
              <a:t> IX (PPIX) and </a:t>
            </a:r>
            <a:r>
              <a:rPr lang="es-ES" sz="1500" dirty="0" err="1">
                <a:solidFill>
                  <a:schemeClr val="tx1"/>
                </a:solidFill>
                <a:effectLst/>
                <a:ea typeface="Calibri" panose="020F0502020204030204" pitchFamily="34" charset="0"/>
              </a:rPr>
              <a:t>ZnPP</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which</a:t>
            </a:r>
            <a:r>
              <a:rPr lang="es-ES" sz="1500" dirty="0">
                <a:solidFill>
                  <a:schemeClr val="tx1"/>
                </a:solidFill>
                <a:effectLst/>
                <a:ea typeface="Calibri" panose="020F0502020204030204" pitchFamily="34" charset="0"/>
              </a:rPr>
              <a:t> are </a:t>
            </a:r>
            <a:r>
              <a:rPr lang="es-ES" sz="1500" dirty="0" err="1">
                <a:solidFill>
                  <a:schemeClr val="tx1"/>
                </a:solidFill>
                <a:effectLst/>
                <a:ea typeface="Calibri" panose="020F0502020204030204" pitchFamily="34" charset="0"/>
              </a:rPr>
              <a:t>biochemically</a:t>
            </a:r>
            <a:r>
              <a:rPr lang="es-ES" sz="1500" dirty="0">
                <a:solidFill>
                  <a:schemeClr val="tx1"/>
                </a:solidFill>
                <a:effectLst/>
                <a:ea typeface="Calibri" panose="020F0502020204030204" pitchFamily="34" charset="0"/>
              </a:rPr>
              <a:t> </a:t>
            </a:r>
            <a:r>
              <a:rPr lang="es-ES" sz="1500" dirty="0" err="1">
                <a:solidFill>
                  <a:schemeClr val="tx1"/>
                </a:solidFill>
                <a:effectLst/>
                <a:ea typeface="Calibri" panose="020F0502020204030204" pitchFamily="34" charset="0"/>
              </a:rPr>
              <a:t>interrelated</a:t>
            </a:r>
            <a:r>
              <a:rPr lang="es-ES" sz="1500" dirty="0">
                <a:solidFill>
                  <a:schemeClr val="tx1"/>
                </a:solidFill>
                <a:effectLst/>
                <a:ea typeface="Calibri" panose="020F0502020204030204" pitchFamily="34" charset="0"/>
              </a:rPr>
              <a:t>.</a:t>
            </a:r>
            <a:endParaRPr lang="en-US" sz="1500" dirty="0">
              <a:solidFill>
                <a:schemeClr val="tx1"/>
              </a:solidFill>
            </a:endParaRPr>
          </a:p>
        </p:txBody>
      </p:sp>
      <p:pic>
        <p:nvPicPr>
          <p:cNvPr id="6" name="Imagen 5" descr="Diagrama&#10;&#10;Descripción generada automáticamente">
            <a:extLst>
              <a:ext uri="{FF2B5EF4-FFF2-40B4-BE49-F238E27FC236}">
                <a16:creationId xmlns:a16="http://schemas.microsoft.com/office/drawing/2014/main" id="{45A5AB96-56C7-4168-AE42-505CA9FA02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8028" y="3679083"/>
            <a:ext cx="3199209" cy="2928438"/>
          </a:xfrm>
          <a:prstGeom prst="rect">
            <a:avLst/>
          </a:prstGeom>
        </p:spPr>
      </p:pic>
      <p:sp>
        <p:nvSpPr>
          <p:cNvPr id="7" name="Rectángulo: esquinas redondeadas 6">
            <a:extLst>
              <a:ext uri="{FF2B5EF4-FFF2-40B4-BE49-F238E27FC236}">
                <a16:creationId xmlns:a16="http://schemas.microsoft.com/office/drawing/2014/main" id="{F5D62213-3F2E-4E3D-B35D-96FE3D66C357}"/>
              </a:ext>
            </a:extLst>
          </p:cNvPr>
          <p:cNvSpPr/>
          <p:nvPr/>
        </p:nvSpPr>
        <p:spPr>
          <a:xfrm>
            <a:off x="7010139" y="4852365"/>
            <a:ext cx="2411675" cy="96544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00" dirty="0" err="1">
                <a:solidFill>
                  <a:schemeClr val="tx1"/>
                </a:solidFill>
              </a:rPr>
              <a:t>ZnPP</a:t>
            </a:r>
            <a:r>
              <a:rPr lang="es-ES" sz="1500" dirty="0">
                <a:solidFill>
                  <a:schemeClr val="tx1"/>
                </a:solidFill>
              </a:rPr>
              <a:t>: Me=Zn</a:t>
            </a:r>
            <a:r>
              <a:rPr lang="es-ES" sz="1500" baseline="30000" dirty="0">
                <a:solidFill>
                  <a:schemeClr val="tx1"/>
                </a:solidFill>
              </a:rPr>
              <a:t>2+</a:t>
            </a:r>
          </a:p>
          <a:p>
            <a:pPr algn="ctr"/>
            <a:r>
              <a:rPr lang="es-ES" sz="1500" dirty="0">
                <a:solidFill>
                  <a:schemeClr val="tx1"/>
                </a:solidFill>
              </a:rPr>
              <a:t>Heme: Me= Fe </a:t>
            </a:r>
            <a:r>
              <a:rPr lang="es-ES" sz="1500" baseline="30000" dirty="0">
                <a:solidFill>
                  <a:schemeClr val="tx1"/>
                </a:solidFill>
              </a:rPr>
              <a:t>2+</a:t>
            </a:r>
          </a:p>
          <a:p>
            <a:pPr algn="ctr"/>
            <a:r>
              <a:rPr lang="es-ES" sz="1500" dirty="0" err="1">
                <a:solidFill>
                  <a:schemeClr val="tx1"/>
                </a:solidFill>
              </a:rPr>
              <a:t>Hemín</a:t>
            </a:r>
            <a:r>
              <a:rPr lang="es-ES" sz="1500" dirty="0">
                <a:solidFill>
                  <a:schemeClr val="tx1"/>
                </a:solidFill>
              </a:rPr>
              <a:t>: Me= Fe </a:t>
            </a:r>
            <a:r>
              <a:rPr lang="es-ES" sz="1500" baseline="30000" dirty="0">
                <a:solidFill>
                  <a:schemeClr val="tx1"/>
                </a:solidFill>
              </a:rPr>
              <a:t>2+ -</a:t>
            </a:r>
            <a:r>
              <a:rPr lang="es-ES" sz="1500" dirty="0">
                <a:solidFill>
                  <a:schemeClr val="tx1"/>
                </a:solidFill>
              </a:rPr>
              <a:t>Cl</a:t>
            </a:r>
          </a:p>
          <a:p>
            <a:pPr algn="ctr"/>
            <a:r>
              <a:rPr lang="es-ES" sz="1500" dirty="0">
                <a:solidFill>
                  <a:schemeClr val="tx1"/>
                </a:solidFill>
              </a:rPr>
              <a:t>PPIX: Me= NO</a:t>
            </a:r>
          </a:p>
        </p:txBody>
      </p:sp>
    </p:spTree>
    <p:extLst>
      <p:ext uri="{BB962C8B-B14F-4D97-AF65-F5344CB8AC3E}">
        <p14:creationId xmlns:p14="http://schemas.microsoft.com/office/powerpoint/2010/main" val="3315827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2" name="Rectangle 53">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ítulo 1">
            <a:extLst>
              <a:ext uri="{FF2B5EF4-FFF2-40B4-BE49-F238E27FC236}">
                <a16:creationId xmlns:a16="http://schemas.microsoft.com/office/drawing/2014/main" id="{FCCAAC42-E68E-4E5E-9868-86FB8DE8F0A6}"/>
              </a:ext>
            </a:extLst>
          </p:cNvPr>
          <p:cNvSpPr>
            <a:spLocks noGrp="1"/>
          </p:cNvSpPr>
          <p:nvPr>
            <p:ph type="title"/>
          </p:nvPr>
        </p:nvSpPr>
        <p:spPr>
          <a:xfrm>
            <a:off x="992518" y="442913"/>
            <a:ext cx="5183986" cy="1639888"/>
          </a:xfrm>
        </p:spPr>
        <p:txBody>
          <a:bodyPr anchor="b">
            <a:normAutofit/>
          </a:bodyPr>
          <a:lstStyle/>
          <a:p>
            <a:r>
              <a:rPr lang="es-ES" i="0">
                <a:effectLst/>
              </a:rPr>
              <a:t>Objective</a:t>
            </a:r>
            <a:endParaRPr lang="es-ES" dirty="0"/>
          </a:p>
        </p:txBody>
      </p:sp>
      <p:sp>
        <p:nvSpPr>
          <p:cNvPr id="3" name="Marcador de contenido 2">
            <a:extLst>
              <a:ext uri="{FF2B5EF4-FFF2-40B4-BE49-F238E27FC236}">
                <a16:creationId xmlns:a16="http://schemas.microsoft.com/office/drawing/2014/main" id="{809141EA-7F36-4631-B84B-3C1451E6061A}"/>
              </a:ext>
            </a:extLst>
          </p:cNvPr>
          <p:cNvSpPr>
            <a:spLocks noGrp="1"/>
          </p:cNvSpPr>
          <p:nvPr>
            <p:ph idx="1"/>
          </p:nvPr>
        </p:nvSpPr>
        <p:spPr>
          <a:xfrm>
            <a:off x="992518" y="2312988"/>
            <a:ext cx="5183986" cy="3651250"/>
          </a:xfrm>
        </p:spPr>
        <p:txBody>
          <a:bodyPr>
            <a:normAutofit/>
          </a:bodyPr>
          <a:lstStyle/>
          <a:p>
            <a:pPr algn="just">
              <a:lnSpc>
                <a:spcPct val="130000"/>
              </a:lnSpc>
            </a:pPr>
            <a:r>
              <a:rPr lang="en-US" sz="1700" b="0" i="0" u="none" strike="noStrike" baseline="0" dirty="0"/>
              <a:t> The objective of this work is the development and validation of a highly sensitive and reliable analytical procedure for the determination of four </a:t>
            </a:r>
            <a:r>
              <a:rPr lang="en-US" sz="1700" b="0" i="0" u="none" strike="noStrike" baseline="0" dirty="0" err="1"/>
              <a:t>protoporphyrins</a:t>
            </a:r>
            <a:r>
              <a:rPr lang="en-US" sz="1700" b="0" i="0" u="none" strike="noStrike" baseline="0" dirty="0"/>
              <a:t> (</a:t>
            </a:r>
            <a:r>
              <a:rPr lang="en-US" sz="1700" b="0" i="0" u="none" strike="noStrike" baseline="0" dirty="0" err="1"/>
              <a:t>ZnPP</a:t>
            </a:r>
            <a:r>
              <a:rPr lang="en-US" sz="1700" b="0" i="0" u="none" strike="noStrike" baseline="0" dirty="0"/>
              <a:t>, PPIX, hemin and heme) in samples of different meat products. HPLC was selected as the separation technique and mass, diode array and fluorescence were used as detectors. </a:t>
            </a:r>
            <a:endParaRPr lang="es-ES" sz="1700" dirty="0"/>
          </a:p>
        </p:txBody>
      </p:sp>
      <p:sp>
        <p:nvSpPr>
          <p:cNvPr id="63" name="Freeform: Shape 55">
            <a:extLst>
              <a:ext uri="{FF2B5EF4-FFF2-40B4-BE49-F238E27FC236}">
                <a16:creationId xmlns:a16="http://schemas.microsoft.com/office/drawing/2014/main" id="{5871FC61-DD4E-47D4-81FD-8A7E7D12B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4" name="Freeform: Shape 57">
            <a:extLst>
              <a:ext uri="{FF2B5EF4-FFF2-40B4-BE49-F238E27FC236}">
                <a16:creationId xmlns:a16="http://schemas.microsoft.com/office/drawing/2014/main" id="{829A1E2C-5AC8-40FC-99E9-832069D397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05773"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5" name="Freeform: Shape 59">
            <a:extLst>
              <a:ext uri="{FF2B5EF4-FFF2-40B4-BE49-F238E27FC236}">
                <a16:creationId xmlns:a16="http://schemas.microsoft.com/office/drawing/2014/main" id="{55C54A75-E44A-4147-B9D0-FF46CFD31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9069"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22" name="Graphic 6" descr="Error">
            <a:extLst>
              <a:ext uri="{FF2B5EF4-FFF2-40B4-BE49-F238E27FC236}">
                <a16:creationId xmlns:a16="http://schemas.microsoft.com/office/drawing/2014/main" id="{D0784746-DE9A-4B62-84AD-5076CCFC95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3049" y="1804297"/>
            <a:ext cx="3249406" cy="3249406"/>
          </a:xfrm>
          <a:prstGeom prst="rect">
            <a:avLst/>
          </a:prstGeom>
        </p:spPr>
      </p:pic>
    </p:spTree>
    <p:extLst>
      <p:ext uri="{BB962C8B-B14F-4D97-AF65-F5344CB8AC3E}">
        <p14:creationId xmlns:p14="http://schemas.microsoft.com/office/powerpoint/2010/main" val="376291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ítulo 1">
            <a:extLst>
              <a:ext uri="{FF2B5EF4-FFF2-40B4-BE49-F238E27FC236}">
                <a16:creationId xmlns:a16="http://schemas.microsoft.com/office/drawing/2014/main" id="{0EFA1156-19DA-447D-86CE-A0628E5597D2}"/>
              </a:ext>
            </a:extLst>
          </p:cNvPr>
          <p:cNvSpPr>
            <a:spLocks noGrp="1"/>
          </p:cNvSpPr>
          <p:nvPr>
            <p:ph type="title"/>
          </p:nvPr>
        </p:nvSpPr>
        <p:spPr>
          <a:xfrm>
            <a:off x="2838" y="33339"/>
            <a:ext cx="9492854" cy="860423"/>
          </a:xfrm>
        </p:spPr>
        <p:txBody>
          <a:bodyPr anchor="b">
            <a:normAutofit/>
          </a:bodyPr>
          <a:lstStyle/>
          <a:p>
            <a:pPr>
              <a:lnSpc>
                <a:spcPct val="120000"/>
              </a:lnSpc>
            </a:pPr>
            <a:r>
              <a:rPr lang="es-ES" sz="3000" dirty="0" err="1">
                <a:solidFill>
                  <a:schemeClr val="tx1"/>
                </a:solidFill>
              </a:rPr>
              <a:t>Optimisation</a:t>
            </a:r>
            <a:r>
              <a:rPr lang="es-ES" sz="3000" dirty="0">
                <a:solidFill>
                  <a:schemeClr val="tx1"/>
                </a:solidFill>
              </a:rPr>
              <a:t> </a:t>
            </a:r>
            <a:r>
              <a:rPr lang="es-ES" sz="3000" dirty="0" err="1">
                <a:solidFill>
                  <a:schemeClr val="tx1"/>
                </a:solidFill>
              </a:rPr>
              <a:t>of</a:t>
            </a:r>
            <a:r>
              <a:rPr lang="es-ES" sz="3000" dirty="0">
                <a:solidFill>
                  <a:schemeClr val="tx1"/>
                </a:solidFill>
              </a:rPr>
              <a:t> </a:t>
            </a:r>
            <a:r>
              <a:rPr lang="es-ES" sz="3000" dirty="0" err="1">
                <a:solidFill>
                  <a:schemeClr val="tx1"/>
                </a:solidFill>
              </a:rPr>
              <a:t>separation</a:t>
            </a:r>
            <a:r>
              <a:rPr lang="es-ES" sz="3000" dirty="0">
                <a:solidFill>
                  <a:schemeClr val="tx1"/>
                </a:solidFill>
              </a:rPr>
              <a:t> </a:t>
            </a:r>
            <a:r>
              <a:rPr lang="es-ES" sz="3000" dirty="0" err="1">
                <a:solidFill>
                  <a:schemeClr val="tx1"/>
                </a:solidFill>
              </a:rPr>
              <a:t>conditions</a:t>
            </a:r>
            <a:endParaRPr lang="es-ES" sz="3000" dirty="0">
              <a:solidFill>
                <a:schemeClr val="tx1"/>
              </a:solidFill>
            </a:endParaRPr>
          </a:p>
        </p:txBody>
      </p:sp>
      <p:sp>
        <p:nvSpPr>
          <p:cNvPr id="3" name="Marcador de contenido 2">
            <a:extLst>
              <a:ext uri="{FF2B5EF4-FFF2-40B4-BE49-F238E27FC236}">
                <a16:creationId xmlns:a16="http://schemas.microsoft.com/office/drawing/2014/main" id="{227479B6-AC4F-47F0-ABA7-C53FF9C1E60D}"/>
              </a:ext>
            </a:extLst>
          </p:cNvPr>
          <p:cNvSpPr>
            <a:spLocks noGrp="1"/>
          </p:cNvSpPr>
          <p:nvPr>
            <p:ph idx="1"/>
          </p:nvPr>
        </p:nvSpPr>
        <p:spPr>
          <a:xfrm>
            <a:off x="2838" y="787084"/>
            <a:ext cx="9492854" cy="1765032"/>
          </a:xfrm>
        </p:spPr>
        <p:txBody>
          <a:bodyPr>
            <a:normAutofit fontScale="92500" lnSpcReduction="10000"/>
          </a:bodyPr>
          <a:lstStyle/>
          <a:p>
            <a:pPr algn="just"/>
            <a:r>
              <a:rPr lang="en-US" sz="1600" dirty="0">
                <a:solidFill>
                  <a:schemeClr val="tx1"/>
                </a:solidFill>
                <a:effectLst/>
                <a:ea typeface="Calibri" panose="020F0502020204030204" pitchFamily="34" charset="0"/>
              </a:rPr>
              <a:t>The analytical column used was a ZORBAX RRHD Eclipse Plus C18 (1.8 </a:t>
            </a:r>
            <a:r>
              <a:rPr lang="en-US" sz="1600" dirty="0">
                <a:solidFill>
                  <a:schemeClr val="tx1"/>
                </a:solidFill>
                <a:effectLst/>
                <a:ea typeface="Calibri" panose="020F0502020204030204" pitchFamily="34" charset="0"/>
                <a:cs typeface="Calibri" panose="020F0502020204030204" pitchFamily="34" charset="0"/>
              </a:rPr>
              <a:t>µ</a:t>
            </a:r>
            <a:r>
              <a:rPr lang="en-US" sz="1600" dirty="0">
                <a:solidFill>
                  <a:schemeClr val="tx1"/>
                </a:solidFill>
                <a:effectLst/>
                <a:ea typeface="Calibri" panose="020F0502020204030204" pitchFamily="34" charset="0"/>
              </a:rPr>
              <a:t>m, 2.1 x 100 mm). </a:t>
            </a:r>
            <a:r>
              <a:rPr lang="es-ES" sz="1600" dirty="0" err="1">
                <a:solidFill>
                  <a:schemeClr val="tx1"/>
                </a:solidFill>
                <a:effectLst/>
                <a:ea typeface="Calibri" panose="020F0502020204030204" pitchFamily="34" charset="0"/>
              </a:rPr>
              <a:t>The</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separation</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conditions</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were</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optimised</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by</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testing</a:t>
            </a:r>
            <a:r>
              <a:rPr lang="es-ES" sz="1600" dirty="0">
                <a:solidFill>
                  <a:schemeClr val="tx1"/>
                </a:solidFill>
                <a:effectLst/>
                <a:ea typeface="Calibri" panose="020F0502020204030204" pitchFamily="34" charset="0"/>
              </a:rPr>
              <a:t> a mixture </a:t>
            </a:r>
            <a:r>
              <a:rPr lang="es-ES" sz="1600" dirty="0" err="1">
                <a:solidFill>
                  <a:schemeClr val="tx1"/>
                </a:solidFill>
                <a:effectLst/>
                <a:ea typeface="Calibri" panose="020F0502020204030204" pitchFamily="34" charset="0"/>
              </a:rPr>
              <a:t>of</a:t>
            </a:r>
            <a:r>
              <a:rPr lang="es-ES" sz="1600" dirty="0">
                <a:solidFill>
                  <a:schemeClr val="tx1"/>
                </a:solidFill>
                <a:effectLst/>
                <a:ea typeface="Calibri" panose="020F0502020204030204" pitchFamily="34" charset="0"/>
              </a:rPr>
              <a:t> 0.01 M </a:t>
            </a:r>
            <a:r>
              <a:rPr lang="es-ES" sz="1600" dirty="0" err="1">
                <a:solidFill>
                  <a:schemeClr val="tx1"/>
                </a:solidFill>
                <a:effectLst/>
                <a:ea typeface="Calibri" panose="020F0502020204030204" pitchFamily="34" charset="0"/>
              </a:rPr>
              <a:t>ammonium</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acetate</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or</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milliQ</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water</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solvent</a:t>
            </a:r>
            <a:r>
              <a:rPr lang="es-ES" sz="1600" dirty="0">
                <a:solidFill>
                  <a:schemeClr val="tx1"/>
                </a:solidFill>
                <a:effectLst/>
                <a:ea typeface="Calibri" panose="020F0502020204030204" pitchFamily="34" charset="0"/>
              </a:rPr>
              <a:t> A) and </a:t>
            </a:r>
            <a:r>
              <a:rPr lang="es-ES" sz="1600" dirty="0" err="1">
                <a:solidFill>
                  <a:schemeClr val="tx1"/>
                </a:solidFill>
                <a:effectLst/>
                <a:ea typeface="Calibri" panose="020F0502020204030204" pitchFamily="34" charset="0"/>
              </a:rPr>
              <a:t>methanol</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solvent</a:t>
            </a:r>
            <a:r>
              <a:rPr lang="es-ES" sz="1600" dirty="0">
                <a:solidFill>
                  <a:schemeClr val="tx1"/>
                </a:solidFill>
                <a:effectLst/>
                <a:ea typeface="Calibri" panose="020F0502020204030204" pitchFamily="34" charset="0"/>
              </a:rPr>
              <a:t> B) in </a:t>
            </a:r>
            <a:r>
              <a:rPr lang="es-ES" sz="1600" dirty="0" err="1">
                <a:solidFill>
                  <a:schemeClr val="tx1"/>
                </a:solidFill>
                <a:effectLst/>
                <a:ea typeface="Calibri" panose="020F0502020204030204" pitchFamily="34" charset="0"/>
              </a:rPr>
              <a:t>the</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presence</a:t>
            </a:r>
            <a:r>
              <a:rPr lang="es-ES" sz="1600" dirty="0">
                <a:solidFill>
                  <a:schemeClr val="tx1"/>
                </a:solidFill>
                <a:effectLst/>
                <a:ea typeface="Calibri" panose="020F0502020204030204" pitchFamily="34" charset="0"/>
              </a:rPr>
              <a:t> and </a:t>
            </a:r>
            <a:r>
              <a:rPr lang="es-ES" sz="1600" dirty="0" err="1">
                <a:solidFill>
                  <a:schemeClr val="tx1"/>
                </a:solidFill>
                <a:effectLst/>
                <a:ea typeface="Calibri" panose="020F0502020204030204" pitchFamily="34" charset="0"/>
              </a:rPr>
              <a:t>absence</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of</a:t>
            </a:r>
            <a:r>
              <a:rPr lang="es-ES" sz="1600" dirty="0">
                <a:solidFill>
                  <a:schemeClr val="tx1"/>
                </a:solidFill>
                <a:effectLst/>
                <a:ea typeface="Calibri" panose="020F0502020204030204" pitchFamily="34" charset="0"/>
              </a:rPr>
              <a:t> 0.1 % </a:t>
            </a:r>
            <a:r>
              <a:rPr lang="es-ES" sz="1600" dirty="0" err="1">
                <a:solidFill>
                  <a:schemeClr val="tx1"/>
                </a:solidFill>
                <a:effectLst/>
                <a:ea typeface="Calibri" panose="020F0502020204030204" pitchFamily="34" charset="0"/>
              </a:rPr>
              <a:t>formic</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acid</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All</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these</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solvent</a:t>
            </a:r>
            <a:r>
              <a:rPr lang="es-ES" sz="1600" dirty="0">
                <a:solidFill>
                  <a:schemeClr val="tx1"/>
                </a:solidFill>
                <a:effectLst/>
                <a:ea typeface="Calibri" panose="020F0502020204030204" pitchFamily="34" charset="0"/>
              </a:rPr>
              <a:t> mixtures </a:t>
            </a:r>
            <a:r>
              <a:rPr lang="es-ES" sz="1600" dirty="0" err="1">
                <a:solidFill>
                  <a:schemeClr val="tx1"/>
                </a:solidFill>
                <a:effectLst/>
                <a:ea typeface="Calibri" panose="020F0502020204030204" pitchFamily="34" charset="0"/>
              </a:rPr>
              <a:t>were</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tested</a:t>
            </a:r>
            <a:r>
              <a:rPr lang="es-ES" sz="1600" dirty="0">
                <a:solidFill>
                  <a:schemeClr val="tx1"/>
                </a:solidFill>
                <a:effectLst/>
                <a:ea typeface="Calibri" panose="020F0502020204030204" pitchFamily="34" charset="0"/>
              </a:rPr>
              <a:t> in </a:t>
            </a:r>
            <a:r>
              <a:rPr lang="es-ES" sz="1600" dirty="0" err="1">
                <a:solidFill>
                  <a:schemeClr val="tx1"/>
                </a:solidFill>
                <a:effectLst/>
                <a:ea typeface="Calibri" panose="020F0502020204030204" pitchFamily="34" charset="0"/>
              </a:rPr>
              <a:t>both</a:t>
            </a:r>
            <a:r>
              <a:rPr lang="es-ES" sz="1600" dirty="0">
                <a:solidFill>
                  <a:schemeClr val="tx1"/>
                </a:solidFill>
                <a:effectLst/>
                <a:ea typeface="Calibri" panose="020F0502020204030204" pitchFamily="34" charset="0"/>
              </a:rPr>
              <a:t> positive and negative </a:t>
            </a:r>
            <a:r>
              <a:rPr lang="es-ES" sz="1600" dirty="0" err="1">
                <a:solidFill>
                  <a:schemeClr val="tx1"/>
                </a:solidFill>
                <a:effectLst/>
                <a:ea typeface="Calibri" panose="020F0502020204030204" pitchFamily="34" charset="0"/>
              </a:rPr>
              <a:t>modes</a:t>
            </a:r>
            <a:r>
              <a:rPr lang="es-ES" sz="1600" dirty="0">
                <a:solidFill>
                  <a:schemeClr val="tx1"/>
                </a:solidFill>
                <a:effectLst/>
                <a:ea typeface="Calibri" panose="020F0502020204030204" pitchFamily="34" charset="0"/>
              </a:rPr>
              <a:t> and </a:t>
            </a:r>
            <a:r>
              <a:rPr lang="es-ES" sz="1600" dirty="0" err="1">
                <a:solidFill>
                  <a:schemeClr val="tx1"/>
                </a:solidFill>
                <a:effectLst/>
                <a:ea typeface="Calibri" panose="020F0502020204030204" pitchFamily="34" charset="0"/>
              </a:rPr>
              <a:t>electrospray</a:t>
            </a:r>
            <a:r>
              <a:rPr lang="es-ES" sz="1600" dirty="0">
                <a:solidFill>
                  <a:schemeClr val="tx1"/>
                </a:solidFill>
                <a:effectLst/>
                <a:ea typeface="Calibri" panose="020F0502020204030204" pitchFamily="34" charset="0"/>
              </a:rPr>
              <a:t> </a:t>
            </a:r>
            <a:r>
              <a:rPr lang="es-ES" sz="1600" dirty="0" err="1">
                <a:solidFill>
                  <a:schemeClr val="tx1"/>
                </a:solidFill>
                <a:effectLst/>
                <a:ea typeface="Calibri" panose="020F0502020204030204" pitchFamily="34" charset="0"/>
              </a:rPr>
              <a:t>ionisation</a:t>
            </a:r>
            <a:r>
              <a:rPr lang="es-ES" sz="1600" dirty="0">
                <a:solidFill>
                  <a:schemeClr val="tx1"/>
                </a:solidFill>
                <a:effectLst/>
                <a:ea typeface="Calibri" panose="020F0502020204030204" pitchFamily="34" charset="0"/>
              </a:rPr>
              <a:t> (ESI)</a:t>
            </a:r>
            <a:r>
              <a:rPr lang="es-ES" sz="1600" dirty="0">
                <a:effectLst/>
                <a:ea typeface="Calibri" panose="020F0502020204030204" pitchFamily="34" charset="0"/>
              </a:rPr>
              <a:t>. </a:t>
            </a:r>
            <a:endParaRPr lang="es-ES" sz="1600" dirty="0">
              <a:solidFill>
                <a:schemeClr val="tx1"/>
              </a:solidFill>
            </a:endParaRPr>
          </a:p>
        </p:txBody>
      </p:sp>
      <p:sp>
        <p:nvSpPr>
          <p:cNvPr id="5" name="Flecha: hacia abajo 4">
            <a:extLst>
              <a:ext uri="{FF2B5EF4-FFF2-40B4-BE49-F238E27FC236}">
                <a16:creationId xmlns:a16="http://schemas.microsoft.com/office/drawing/2014/main" id="{AD6D03F1-0279-4FD6-96EA-C67096073F5D}"/>
              </a:ext>
            </a:extLst>
          </p:cNvPr>
          <p:cNvSpPr/>
          <p:nvPr/>
        </p:nvSpPr>
        <p:spPr>
          <a:xfrm>
            <a:off x="4296560" y="2987294"/>
            <a:ext cx="878883" cy="781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Elipse 5">
            <a:extLst>
              <a:ext uri="{FF2B5EF4-FFF2-40B4-BE49-F238E27FC236}">
                <a16:creationId xmlns:a16="http://schemas.microsoft.com/office/drawing/2014/main" id="{4DE49811-2A0B-472D-97C5-A92D7A96CE38}"/>
              </a:ext>
            </a:extLst>
          </p:cNvPr>
          <p:cNvSpPr/>
          <p:nvPr/>
        </p:nvSpPr>
        <p:spPr>
          <a:xfrm>
            <a:off x="2427265" y="3764002"/>
            <a:ext cx="1762540" cy="10237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solidFill>
                <a:effectLst/>
                <a:latin typeface="Arial" panose="020B0604020202020204" pitchFamily="34" charset="0"/>
                <a:ea typeface="Calibri" panose="020F0502020204030204" pitchFamily="34" charset="0"/>
              </a:rPr>
              <a:t>0.01 M </a:t>
            </a:r>
            <a:r>
              <a:rPr lang="es-ES" sz="1400" dirty="0" err="1">
                <a:solidFill>
                  <a:schemeClr val="tx1"/>
                </a:solidFill>
                <a:effectLst/>
                <a:latin typeface="Arial" panose="020B0604020202020204" pitchFamily="34" charset="0"/>
                <a:ea typeface="Calibri" panose="020F0502020204030204" pitchFamily="34" charset="0"/>
              </a:rPr>
              <a:t>ammonium</a:t>
            </a:r>
            <a:r>
              <a:rPr lang="es-ES" sz="1400" dirty="0">
                <a:solidFill>
                  <a:schemeClr val="tx1"/>
                </a:solidFill>
                <a:effectLst/>
                <a:latin typeface="Arial" panose="020B0604020202020204" pitchFamily="34" charset="0"/>
                <a:ea typeface="Calibri" panose="020F0502020204030204" pitchFamily="34" charset="0"/>
              </a:rPr>
              <a:t> </a:t>
            </a:r>
            <a:r>
              <a:rPr lang="es-ES" sz="1400" dirty="0" err="1">
                <a:solidFill>
                  <a:schemeClr val="tx1"/>
                </a:solidFill>
                <a:effectLst/>
                <a:latin typeface="Arial" panose="020B0604020202020204" pitchFamily="34" charset="0"/>
                <a:ea typeface="Calibri" panose="020F0502020204030204" pitchFamily="34" charset="0"/>
              </a:rPr>
              <a:t>acetate</a:t>
            </a:r>
            <a:r>
              <a:rPr lang="es-ES" sz="1400" dirty="0">
                <a:solidFill>
                  <a:schemeClr val="tx1"/>
                </a:solidFill>
                <a:effectLst/>
                <a:latin typeface="Arial" panose="020B0604020202020204" pitchFamily="34" charset="0"/>
                <a:ea typeface="Calibri" panose="020F0502020204030204" pitchFamily="34" charset="0"/>
              </a:rPr>
              <a:t> (</a:t>
            </a:r>
            <a:r>
              <a:rPr lang="es-ES" sz="1400" dirty="0" err="1">
                <a:solidFill>
                  <a:schemeClr val="tx1"/>
                </a:solidFill>
                <a:effectLst/>
                <a:latin typeface="Arial" panose="020B0604020202020204" pitchFamily="34" charset="0"/>
                <a:ea typeface="Calibri" panose="020F0502020204030204" pitchFamily="34" charset="0"/>
              </a:rPr>
              <a:t>solvent</a:t>
            </a:r>
            <a:r>
              <a:rPr lang="es-ES" sz="1400" dirty="0">
                <a:solidFill>
                  <a:schemeClr val="tx1"/>
                </a:solidFill>
                <a:effectLst/>
                <a:latin typeface="Arial" panose="020B0604020202020204" pitchFamily="34" charset="0"/>
                <a:ea typeface="Calibri" panose="020F0502020204030204" pitchFamily="34" charset="0"/>
              </a:rPr>
              <a:t> A)</a:t>
            </a:r>
            <a:r>
              <a:rPr lang="es-ES" sz="1400" dirty="0">
                <a:effectLst/>
                <a:latin typeface="Arial" panose="020B0604020202020204" pitchFamily="34" charset="0"/>
                <a:ea typeface="Calibri" panose="020F0502020204030204" pitchFamily="34" charset="0"/>
              </a:rPr>
              <a:t> </a:t>
            </a:r>
            <a:endParaRPr lang="es-ES" sz="1400" dirty="0"/>
          </a:p>
        </p:txBody>
      </p:sp>
      <p:sp>
        <p:nvSpPr>
          <p:cNvPr id="15" name="Elipse 14">
            <a:extLst>
              <a:ext uri="{FF2B5EF4-FFF2-40B4-BE49-F238E27FC236}">
                <a16:creationId xmlns:a16="http://schemas.microsoft.com/office/drawing/2014/main" id="{E7A1ACB0-5E65-46A7-A8CD-54F809A305F6}"/>
              </a:ext>
            </a:extLst>
          </p:cNvPr>
          <p:cNvSpPr/>
          <p:nvPr/>
        </p:nvSpPr>
        <p:spPr>
          <a:xfrm>
            <a:off x="3265008" y="4940508"/>
            <a:ext cx="1762540" cy="10237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err="1">
                <a:solidFill>
                  <a:schemeClr val="tx1"/>
                </a:solidFill>
                <a:effectLst/>
                <a:latin typeface="Arial" panose="020B0604020202020204" pitchFamily="34" charset="0"/>
                <a:ea typeface="Calibri" panose="020F0502020204030204" pitchFamily="34" charset="0"/>
              </a:rPr>
              <a:t>MeOH</a:t>
            </a:r>
            <a:endParaRPr lang="es-ES" sz="1400" dirty="0">
              <a:solidFill>
                <a:schemeClr val="tx1"/>
              </a:solidFill>
              <a:effectLst/>
              <a:latin typeface="Arial" panose="020B0604020202020204" pitchFamily="34" charset="0"/>
              <a:ea typeface="Calibri" panose="020F0502020204030204" pitchFamily="34" charset="0"/>
            </a:endParaRPr>
          </a:p>
          <a:p>
            <a:pPr algn="ctr"/>
            <a:r>
              <a:rPr lang="es-ES" sz="1400" dirty="0">
                <a:solidFill>
                  <a:schemeClr val="tx1"/>
                </a:solidFill>
                <a:effectLst/>
                <a:latin typeface="Arial" panose="020B0604020202020204" pitchFamily="34" charset="0"/>
                <a:ea typeface="Calibri" panose="020F0502020204030204" pitchFamily="34" charset="0"/>
              </a:rPr>
              <a:t> (</a:t>
            </a:r>
            <a:r>
              <a:rPr lang="es-ES" sz="1400" dirty="0" err="1">
                <a:solidFill>
                  <a:schemeClr val="tx1"/>
                </a:solidFill>
                <a:effectLst/>
                <a:latin typeface="Arial" panose="020B0604020202020204" pitchFamily="34" charset="0"/>
                <a:ea typeface="Calibri" panose="020F0502020204030204" pitchFamily="34" charset="0"/>
              </a:rPr>
              <a:t>solvent</a:t>
            </a:r>
            <a:r>
              <a:rPr lang="es-ES" sz="1400" dirty="0">
                <a:solidFill>
                  <a:schemeClr val="tx1"/>
                </a:solidFill>
                <a:effectLst/>
                <a:latin typeface="Arial" panose="020B0604020202020204" pitchFamily="34" charset="0"/>
                <a:ea typeface="Calibri" panose="020F0502020204030204" pitchFamily="34" charset="0"/>
              </a:rPr>
              <a:t> B) </a:t>
            </a:r>
            <a:endParaRPr lang="es-ES" sz="1400" dirty="0">
              <a:solidFill>
                <a:schemeClr val="tx1"/>
              </a:solidFill>
            </a:endParaRPr>
          </a:p>
        </p:txBody>
      </p:sp>
      <p:sp>
        <p:nvSpPr>
          <p:cNvPr id="7" name="Rectángulo: esquinas redondeadas 6">
            <a:extLst>
              <a:ext uri="{FF2B5EF4-FFF2-40B4-BE49-F238E27FC236}">
                <a16:creationId xmlns:a16="http://schemas.microsoft.com/office/drawing/2014/main" id="{EF85C7D2-C993-4E45-ADC5-BD1E58641EB4}"/>
              </a:ext>
            </a:extLst>
          </p:cNvPr>
          <p:cNvSpPr/>
          <p:nvPr/>
        </p:nvSpPr>
        <p:spPr>
          <a:xfrm>
            <a:off x="290050" y="4495620"/>
            <a:ext cx="1762540" cy="489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solidFill>
                <a:effectLst/>
                <a:latin typeface="Arial" panose="020B0604020202020204" pitchFamily="34" charset="0"/>
                <a:ea typeface="Calibri" panose="020F0502020204030204" pitchFamily="34" charset="0"/>
              </a:rPr>
              <a:t>positive </a:t>
            </a:r>
            <a:r>
              <a:rPr lang="es-ES" sz="1400" dirty="0" err="1">
                <a:solidFill>
                  <a:schemeClr val="tx1"/>
                </a:solidFill>
                <a:effectLst/>
                <a:latin typeface="Arial" panose="020B0604020202020204" pitchFamily="34" charset="0"/>
                <a:ea typeface="Calibri" panose="020F0502020204030204" pitchFamily="34" charset="0"/>
              </a:rPr>
              <a:t>mode</a:t>
            </a:r>
            <a:endParaRPr lang="es-ES" sz="1400" dirty="0">
              <a:solidFill>
                <a:schemeClr val="tx1"/>
              </a:solidFill>
            </a:endParaRPr>
          </a:p>
        </p:txBody>
      </p:sp>
      <p:sp>
        <p:nvSpPr>
          <p:cNvPr id="9" name="Rectángulo: esquinas redondeadas 8">
            <a:extLst>
              <a:ext uri="{FF2B5EF4-FFF2-40B4-BE49-F238E27FC236}">
                <a16:creationId xmlns:a16="http://schemas.microsoft.com/office/drawing/2014/main" id="{4076FB47-0190-49ED-B267-A273DB789840}"/>
              </a:ext>
            </a:extLst>
          </p:cNvPr>
          <p:cNvSpPr/>
          <p:nvPr/>
        </p:nvSpPr>
        <p:spPr>
          <a:xfrm>
            <a:off x="5591100" y="3529151"/>
            <a:ext cx="2188798" cy="489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err="1">
                <a:solidFill>
                  <a:schemeClr val="tx1"/>
                </a:solidFill>
                <a:effectLst/>
                <a:latin typeface="Arial" panose="020B0604020202020204" pitchFamily="34" charset="0"/>
                <a:ea typeface="Calibri" panose="020F0502020204030204" pitchFamily="34" charset="0"/>
              </a:rPr>
              <a:t>gradient</a:t>
            </a:r>
            <a:r>
              <a:rPr lang="es-ES" sz="1400" dirty="0">
                <a:solidFill>
                  <a:schemeClr val="tx1"/>
                </a:solidFill>
                <a:effectLst/>
                <a:latin typeface="Arial" panose="020B0604020202020204" pitchFamily="34" charset="0"/>
                <a:ea typeface="Calibri" panose="020F0502020204030204" pitchFamily="34" charset="0"/>
              </a:rPr>
              <a:t> </a:t>
            </a:r>
            <a:r>
              <a:rPr lang="es-ES" sz="1400" dirty="0" err="1">
                <a:solidFill>
                  <a:schemeClr val="tx1"/>
                </a:solidFill>
                <a:effectLst/>
                <a:latin typeface="Arial" panose="020B0604020202020204" pitchFamily="34" charset="0"/>
                <a:ea typeface="Calibri" panose="020F0502020204030204" pitchFamily="34" charset="0"/>
              </a:rPr>
              <a:t>elution</a:t>
            </a:r>
            <a:r>
              <a:rPr lang="es-ES" sz="1400" dirty="0">
                <a:solidFill>
                  <a:schemeClr val="tx1"/>
                </a:solidFill>
                <a:effectLst/>
                <a:latin typeface="Arial" panose="020B0604020202020204" pitchFamily="34" charset="0"/>
                <a:ea typeface="Calibri" panose="020F0502020204030204" pitchFamily="34" charset="0"/>
              </a:rPr>
              <a:t> </a:t>
            </a:r>
            <a:r>
              <a:rPr lang="es-ES" sz="1400" dirty="0" err="1">
                <a:solidFill>
                  <a:schemeClr val="tx1"/>
                </a:solidFill>
                <a:effectLst/>
                <a:latin typeface="Arial" panose="020B0604020202020204" pitchFamily="34" charset="0"/>
                <a:ea typeface="Calibri" panose="020F0502020204030204" pitchFamily="34" charset="0"/>
              </a:rPr>
              <a:t>mode</a:t>
            </a:r>
            <a:endParaRPr lang="es-ES" sz="1400" dirty="0">
              <a:solidFill>
                <a:schemeClr val="tx1"/>
              </a:solidFill>
            </a:endParaRPr>
          </a:p>
        </p:txBody>
      </p:sp>
      <p:graphicFrame>
        <p:nvGraphicFramePr>
          <p:cNvPr id="17" name="Tabla 17">
            <a:extLst>
              <a:ext uri="{FF2B5EF4-FFF2-40B4-BE49-F238E27FC236}">
                <a16:creationId xmlns:a16="http://schemas.microsoft.com/office/drawing/2014/main" id="{91BC00DA-2384-4162-B0E9-6FE556B6BC8D}"/>
              </a:ext>
            </a:extLst>
          </p:cNvPr>
          <p:cNvGraphicFramePr>
            <a:graphicFrameLocks noGrp="1"/>
          </p:cNvGraphicFramePr>
          <p:nvPr>
            <p:extLst>
              <p:ext uri="{D42A27DB-BD31-4B8C-83A1-F6EECF244321}">
                <p14:modId xmlns:p14="http://schemas.microsoft.com/office/powerpoint/2010/main" val="3072265115"/>
              </p:ext>
            </p:extLst>
          </p:nvPr>
        </p:nvGraphicFramePr>
        <p:xfrm>
          <a:off x="5208041" y="4175765"/>
          <a:ext cx="3156131" cy="2225040"/>
        </p:xfrm>
        <a:graphic>
          <a:graphicData uri="http://schemas.openxmlformats.org/drawingml/2006/table">
            <a:tbl>
              <a:tblPr firstRow="1" bandRow="1">
                <a:tableStyleId>{69012ECD-51FC-41F1-AA8D-1B2483CD663E}</a:tableStyleId>
              </a:tblPr>
              <a:tblGrid>
                <a:gridCol w="1367580">
                  <a:extLst>
                    <a:ext uri="{9D8B030D-6E8A-4147-A177-3AD203B41FA5}">
                      <a16:colId xmlns:a16="http://schemas.microsoft.com/office/drawing/2014/main" val="4063698315"/>
                    </a:ext>
                  </a:extLst>
                </a:gridCol>
                <a:gridCol w="1788551">
                  <a:extLst>
                    <a:ext uri="{9D8B030D-6E8A-4147-A177-3AD203B41FA5}">
                      <a16:colId xmlns:a16="http://schemas.microsoft.com/office/drawing/2014/main" val="1504568580"/>
                    </a:ext>
                  </a:extLst>
                </a:gridCol>
              </a:tblGrid>
              <a:tr h="370840">
                <a:tc>
                  <a:txBody>
                    <a:bodyPr/>
                    <a:lstStyle/>
                    <a:p>
                      <a:pPr algn="ctr"/>
                      <a:r>
                        <a:rPr lang="es-ES" sz="1400" dirty="0">
                          <a:solidFill>
                            <a:schemeClr val="tx1"/>
                          </a:solidFill>
                        </a:rPr>
                        <a:t>%B</a:t>
                      </a:r>
                    </a:p>
                  </a:txBody>
                  <a:tcPr/>
                </a:tc>
                <a:tc>
                  <a:txBody>
                    <a:bodyPr/>
                    <a:lstStyle/>
                    <a:p>
                      <a:pPr algn="ctr"/>
                      <a:r>
                        <a:rPr lang="es-ES" sz="1400" dirty="0">
                          <a:solidFill>
                            <a:schemeClr val="tx1"/>
                          </a:solidFill>
                        </a:rPr>
                        <a:t>t (min)</a:t>
                      </a:r>
                    </a:p>
                  </a:txBody>
                  <a:tcPr/>
                </a:tc>
                <a:extLst>
                  <a:ext uri="{0D108BD9-81ED-4DB2-BD59-A6C34878D82A}">
                    <a16:rowId xmlns:a16="http://schemas.microsoft.com/office/drawing/2014/main" val="2152335365"/>
                  </a:ext>
                </a:extLst>
              </a:tr>
              <a:tr h="370840">
                <a:tc>
                  <a:txBody>
                    <a:bodyPr/>
                    <a:lstStyle/>
                    <a:p>
                      <a:pPr algn="ctr"/>
                      <a:r>
                        <a:rPr lang="es-ES" sz="1400" dirty="0"/>
                        <a:t>75</a:t>
                      </a:r>
                    </a:p>
                  </a:txBody>
                  <a:tcPr/>
                </a:tc>
                <a:tc>
                  <a:txBody>
                    <a:bodyPr/>
                    <a:lstStyle/>
                    <a:p>
                      <a:pPr algn="ctr"/>
                      <a:r>
                        <a:rPr lang="es-ES" sz="1400" dirty="0"/>
                        <a:t>2.5</a:t>
                      </a:r>
                    </a:p>
                  </a:txBody>
                  <a:tcPr/>
                </a:tc>
                <a:extLst>
                  <a:ext uri="{0D108BD9-81ED-4DB2-BD59-A6C34878D82A}">
                    <a16:rowId xmlns:a16="http://schemas.microsoft.com/office/drawing/2014/main" val="163121729"/>
                  </a:ext>
                </a:extLst>
              </a:tr>
              <a:tr h="370840">
                <a:tc>
                  <a:txBody>
                    <a:bodyPr/>
                    <a:lstStyle/>
                    <a:p>
                      <a:pPr algn="ctr"/>
                      <a:r>
                        <a:rPr lang="es-ES" sz="1400" dirty="0"/>
                        <a:t>100</a:t>
                      </a:r>
                    </a:p>
                  </a:txBody>
                  <a:tcPr/>
                </a:tc>
                <a:tc>
                  <a:txBody>
                    <a:bodyPr/>
                    <a:lstStyle/>
                    <a:p>
                      <a:pPr algn="ctr"/>
                      <a:r>
                        <a:rPr lang="es-ES" sz="1400" dirty="0"/>
                        <a:t>2.8</a:t>
                      </a:r>
                    </a:p>
                  </a:txBody>
                  <a:tcPr/>
                </a:tc>
                <a:extLst>
                  <a:ext uri="{0D108BD9-81ED-4DB2-BD59-A6C34878D82A}">
                    <a16:rowId xmlns:a16="http://schemas.microsoft.com/office/drawing/2014/main" val="2131991914"/>
                  </a:ext>
                </a:extLst>
              </a:tr>
              <a:tr h="370840">
                <a:tc>
                  <a:txBody>
                    <a:bodyPr/>
                    <a:lstStyle/>
                    <a:p>
                      <a:pPr algn="ctr"/>
                      <a:r>
                        <a:rPr lang="es-ES" sz="1400" dirty="0"/>
                        <a:t>100</a:t>
                      </a:r>
                    </a:p>
                  </a:txBody>
                  <a:tcPr/>
                </a:tc>
                <a:tc>
                  <a:txBody>
                    <a:bodyPr/>
                    <a:lstStyle/>
                    <a:p>
                      <a:pPr algn="ctr"/>
                      <a:r>
                        <a:rPr lang="es-ES" sz="1400" dirty="0"/>
                        <a:t>8</a:t>
                      </a:r>
                    </a:p>
                  </a:txBody>
                  <a:tcPr/>
                </a:tc>
                <a:extLst>
                  <a:ext uri="{0D108BD9-81ED-4DB2-BD59-A6C34878D82A}">
                    <a16:rowId xmlns:a16="http://schemas.microsoft.com/office/drawing/2014/main" val="2649916075"/>
                  </a:ext>
                </a:extLst>
              </a:tr>
              <a:tr h="370840">
                <a:tc>
                  <a:txBody>
                    <a:bodyPr/>
                    <a:lstStyle/>
                    <a:p>
                      <a:pPr algn="ctr"/>
                      <a:r>
                        <a:rPr lang="es-ES" sz="1400" dirty="0"/>
                        <a:t>75</a:t>
                      </a:r>
                    </a:p>
                  </a:txBody>
                  <a:tcPr/>
                </a:tc>
                <a:tc>
                  <a:txBody>
                    <a:bodyPr/>
                    <a:lstStyle/>
                    <a:p>
                      <a:pPr algn="ctr"/>
                      <a:r>
                        <a:rPr lang="es-ES" sz="1400" dirty="0"/>
                        <a:t>8.4</a:t>
                      </a:r>
                    </a:p>
                  </a:txBody>
                  <a:tcPr/>
                </a:tc>
                <a:extLst>
                  <a:ext uri="{0D108BD9-81ED-4DB2-BD59-A6C34878D82A}">
                    <a16:rowId xmlns:a16="http://schemas.microsoft.com/office/drawing/2014/main" val="110752376"/>
                  </a:ext>
                </a:extLst>
              </a:tr>
              <a:tr h="370840">
                <a:tc>
                  <a:txBody>
                    <a:bodyPr/>
                    <a:lstStyle/>
                    <a:p>
                      <a:pPr algn="ctr"/>
                      <a:r>
                        <a:rPr lang="es-ES" sz="1400" dirty="0"/>
                        <a:t>75</a:t>
                      </a:r>
                    </a:p>
                  </a:txBody>
                  <a:tcPr/>
                </a:tc>
                <a:tc>
                  <a:txBody>
                    <a:bodyPr/>
                    <a:lstStyle/>
                    <a:p>
                      <a:pPr algn="ctr"/>
                      <a:r>
                        <a:rPr lang="es-ES" sz="1400" dirty="0"/>
                        <a:t>10</a:t>
                      </a:r>
                    </a:p>
                  </a:txBody>
                  <a:tcPr/>
                </a:tc>
                <a:extLst>
                  <a:ext uri="{0D108BD9-81ED-4DB2-BD59-A6C34878D82A}">
                    <a16:rowId xmlns:a16="http://schemas.microsoft.com/office/drawing/2014/main" val="742431642"/>
                  </a:ext>
                </a:extLst>
              </a:tr>
            </a:tbl>
          </a:graphicData>
        </a:graphic>
      </p:graphicFrame>
      <p:sp>
        <p:nvSpPr>
          <p:cNvPr id="18" name="Rectángulo: esquinas redondeadas 17">
            <a:extLst>
              <a:ext uri="{FF2B5EF4-FFF2-40B4-BE49-F238E27FC236}">
                <a16:creationId xmlns:a16="http://schemas.microsoft.com/office/drawing/2014/main" id="{E5C7FC9F-8708-41AA-B88E-775899AABBF8}"/>
              </a:ext>
            </a:extLst>
          </p:cNvPr>
          <p:cNvSpPr/>
          <p:nvPr/>
        </p:nvSpPr>
        <p:spPr>
          <a:xfrm>
            <a:off x="290050" y="5452373"/>
            <a:ext cx="1762540" cy="4895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err="1">
                <a:solidFill>
                  <a:schemeClr val="tx1"/>
                </a:solidFill>
                <a:effectLst/>
                <a:latin typeface="Arial" panose="020B0604020202020204" pitchFamily="34" charset="0"/>
                <a:ea typeface="Calibri" panose="020F0502020204030204" pitchFamily="34" charset="0"/>
              </a:rPr>
              <a:t>flow</a:t>
            </a:r>
            <a:r>
              <a:rPr lang="es-ES" sz="1400" dirty="0">
                <a:solidFill>
                  <a:schemeClr val="tx1"/>
                </a:solidFill>
                <a:effectLst/>
                <a:latin typeface="Arial" panose="020B0604020202020204" pitchFamily="34" charset="0"/>
                <a:ea typeface="Calibri" panose="020F0502020204030204" pitchFamily="34" charset="0"/>
              </a:rPr>
              <a:t> </a:t>
            </a:r>
            <a:r>
              <a:rPr lang="es-ES" sz="1400" dirty="0" err="1">
                <a:solidFill>
                  <a:schemeClr val="tx1"/>
                </a:solidFill>
                <a:effectLst/>
                <a:latin typeface="Arial" panose="020B0604020202020204" pitchFamily="34" charset="0"/>
                <a:ea typeface="Calibri" panose="020F0502020204030204" pitchFamily="34" charset="0"/>
              </a:rPr>
              <a:t>rate</a:t>
            </a:r>
            <a:r>
              <a:rPr lang="es-ES" sz="1400" dirty="0">
                <a:solidFill>
                  <a:schemeClr val="tx1"/>
                </a:solidFill>
                <a:effectLst/>
                <a:latin typeface="Arial" panose="020B0604020202020204" pitchFamily="34" charset="0"/>
                <a:ea typeface="Calibri" panose="020F0502020204030204" pitchFamily="34" charset="0"/>
              </a:rPr>
              <a:t> </a:t>
            </a:r>
            <a:r>
              <a:rPr lang="es-ES" sz="1400" dirty="0" err="1">
                <a:solidFill>
                  <a:schemeClr val="tx1"/>
                </a:solidFill>
                <a:effectLst/>
                <a:latin typeface="Arial" panose="020B0604020202020204" pitchFamily="34" charset="0"/>
                <a:ea typeface="Calibri" panose="020F0502020204030204" pitchFamily="34" charset="0"/>
              </a:rPr>
              <a:t>of</a:t>
            </a:r>
            <a:r>
              <a:rPr lang="es-ES" sz="1400" dirty="0">
                <a:solidFill>
                  <a:schemeClr val="tx1"/>
                </a:solidFill>
                <a:effectLst/>
                <a:latin typeface="Arial" panose="020B0604020202020204" pitchFamily="34" charset="0"/>
                <a:ea typeface="Calibri" panose="020F0502020204030204" pitchFamily="34" charset="0"/>
              </a:rPr>
              <a:t> 0.4 </a:t>
            </a:r>
            <a:r>
              <a:rPr lang="es-ES" sz="1400" dirty="0" err="1">
                <a:solidFill>
                  <a:schemeClr val="tx1"/>
                </a:solidFill>
                <a:effectLst/>
                <a:latin typeface="Arial" panose="020B0604020202020204" pitchFamily="34" charset="0"/>
                <a:ea typeface="Calibri" panose="020F0502020204030204" pitchFamily="34" charset="0"/>
              </a:rPr>
              <a:t>mL</a:t>
            </a:r>
            <a:r>
              <a:rPr lang="es-ES" sz="1400" dirty="0">
                <a:solidFill>
                  <a:schemeClr val="tx1"/>
                </a:solidFill>
                <a:effectLst/>
                <a:latin typeface="Arial" panose="020B0604020202020204" pitchFamily="34" charset="0"/>
                <a:ea typeface="Calibri" panose="020F0502020204030204" pitchFamily="34" charset="0"/>
              </a:rPr>
              <a:t> min</a:t>
            </a:r>
            <a:r>
              <a:rPr lang="es-ES" sz="1400" baseline="30000" dirty="0">
                <a:solidFill>
                  <a:schemeClr val="tx1"/>
                </a:solidFill>
                <a:effectLst/>
                <a:latin typeface="Arial" panose="020B0604020202020204" pitchFamily="34" charset="0"/>
                <a:ea typeface="Calibri" panose="020F0502020204030204" pitchFamily="34" charset="0"/>
              </a:rPr>
              <a:t>-1</a:t>
            </a:r>
            <a:endParaRPr lang="es-ES" sz="1400" dirty="0">
              <a:solidFill>
                <a:schemeClr val="tx1"/>
              </a:solidFill>
            </a:endParaRPr>
          </a:p>
        </p:txBody>
      </p:sp>
      <p:sp>
        <p:nvSpPr>
          <p:cNvPr id="19" name="Rectángulo 18">
            <a:extLst>
              <a:ext uri="{FF2B5EF4-FFF2-40B4-BE49-F238E27FC236}">
                <a16:creationId xmlns:a16="http://schemas.microsoft.com/office/drawing/2014/main" id="{AA2024AD-FE23-46F0-BC4C-820C12B46896}"/>
              </a:ext>
            </a:extLst>
          </p:cNvPr>
          <p:cNvSpPr/>
          <p:nvPr/>
        </p:nvSpPr>
        <p:spPr>
          <a:xfrm>
            <a:off x="3527838" y="2596088"/>
            <a:ext cx="2442853" cy="2926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err="1">
                <a:solidFill>
                  <a:schemeClr val="tx1"/>
                </a:solidFill>
              </a:rPr>
              <a:t>optimal</a:t>
            </a:r>
            <a:r>
              <a:rPr lang="es-ES" sz="1600" b="1" dirty="0">
                <a:solidFill>
                  <a:schemeClr val="tx1"/>
                </a:solidFill>
              </a:rPr>
              <a:t> </a:t>
            </a:r>
            <a:r>
              <a:rPr lang="es-ES" sz="1600" b="1" dirty="0" err="1">
                <a:solidFill>
                  <a:schemeClr val="tx1"/>
                </a:solidFill>
              </a:rPr>
              <a:t>conditions</a:t>
            </a:r>
            <a:endParaRPr lang="es-ES" sz="1600" b="1" dirty="0">
              <a:solidFill>
                <a:schemeClr val="tx1"/>
              </a:solidFill>
            </a:endParaRPr>
          </a:p>
        </p:txBody>
      </p:sp>
    </p:spTree>
    <p:extLst>
      <p:ext uri="{BB962C8B-B14F-4D97-AF65-F5344CB8AC3E}">
        <p14:creationId xmlns:p14="http://schemas.microsoft.com/office/powerpoint/2010/main" val="396002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A08AC-F796-409C-AD97-8B476289E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1E1B312B-4E9A-405C-9CE8-1032543803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853745" cy="6858000"/>
            <a:chOff x="-1" y="0"/>
            <a:chExt cx="10934058" cy="6858000"/>
          </a:xfrm>
        </p:grpSpPr>
        <p:sp>
          <p:nvSpPr>
            <p:cNvPr id="11" name="Freeform: Shape 10">
              <a:extLst>
                <a:ext uri="{FF2B5EF4-FFF2-40B4-BE49-F238E27FC236}">
                  <a16:creationId xmlns:a16="http://schemas.microsoft.com/office/drawing/2014/main" id="{027ED404-4912-4C80-B5EB-98E67EB26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E58012C-4DA3-4ED3-9500-41F9AF60B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59AC73F7-22BD-4C46-B368-3F03B8478F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95C99F96-8984-456F-BD66-5C019A651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ítulo 1">
            <a:extLst>
              <a:ext uri="{FF2B5EF4-FFF2-40B4-BE49-F238E27FC236}">
                <a16:creationId xmlns:a16="http://schemas.microsoft.com/office/drawing/2014/main" id="{634E8ED9-779C-43F6-A295-AE6179C5955E}"/>
              </a:ext>
            </a:extLst>
          </p:cNvPr>
          <p:cNvSpPr>
            <a:spLocks noGrp="1"/>
          </p:cNvSpPr>
          <p:nvPr>
            <p:ph type="title"/>
          </p:nvPr>
        </p:nvSpPr>
        <p:spPr>
          <a:xfrm>
            <a:off x="0" y="210725"/>
            <a:ext cx="8778241" cy="630513"/>
          </a:xfrm>
        </p:spPr>
        <p:txBody>
          <a:bodyPr anchor="b">
            <a:normAutofit fontScale="90000"/>
          </a:bodyPr>
          <a:lstStyle/>
          <a:p>
            <a:pPr>
              <a:lnSpc>
                <a:spcPct val="120000"/>
              </a:lnSpc>
            </a:pPr>
            <a:r>
              <a:rPr lang="es-ES" sz="3000" dirty="0" err="1">
                <a:solidFill>
                  <a:schemeClr val="tx1"/>
                </a:solidFill>
              </a:rPr>
              <a:t>Optimisation</a:t>
            </a:r>
            <a:r>
              <a:rPr lang="es-ES" sz="3000" dirty="0">
                <a:solidFill>
                  <a:schemeClr val="tx1"/>
                </a:solidFill>
              </a:rPr>
              <a:t> </a:t>
            </a:r>
            <a:r>
              <a:rPr lang="es-ES" sz="3000" dirty="0" err="1">
                <a:solidFill>
                  <a:schemeClr val="tx1"/>
                </a:solidFill>
              </a:rPr>
              <a:t>of</a:t>
            </a:r>
            <a:r>
              <a:rPr lang="es-ES" sz="3000" dirty="0">
                <a:solidFill>
                  <a:schemeClr val="tx1"/>
                </a:solidFill>
              </a:rPr>
              <a:t> </a:t>
            </a:r>
            <a:r>
              <a:rPr lang="es-ES" sz="3000" dirty="0" err="1">
                <a:solidFill>
                  <a:schemeClr val="tx1"/>
                </a:solidFill>
              </a:rPr>
              <a:t>sample</a:t>
            </a:r>
            <a:r>
              <a:rPr lang="es-ES" sz="3000" dirty="0">
                <a:solidFill>
                  <a:schemeClr val="tx1"/>
                </a:solidFill>
              </a:rPr>
              <a:t> </a:t>
            </a:r>
            <a:r>
              <a:rPr lang="es-ES" sz="3000" dirty="0" err="1">
                <a:solidFill>
                  <a:schemeClr val="tx1"/>
                </a:solidFill>
              </a:rPr>
              <a:t>processing</a:t>
            </a:r>
            <a:endParaRPr lang="es-ES" sz="3000" dirty="0">
              <a:solidFill>
                <a:schemeClr val="tx1"/>
              </a:solidFill>
            </a:endParaRPr>
          </a:p>
        </p:txBody>
      </p:sp>
      <p:sp>
        <p:nvSpPr>
          <p:cNvPr id="3" name="Marcador de contenido 2">
            <a:extLst>
              <a:ext uri="{FF2B5EF4-FFF2-40B4-BE49-F238E27FC236}">
                <a16:creationId xmlns:a16="http://schemas.microsoft.com/office/drawing/2014/main" id="{34E26748-84CC-4EE9-99D6-5EC93829E7BF}"/>
              </a:ext>
            </a:extLst>
          </p:cNvPr>
          <p:cNvSpPr>
            <a:spLocks noGrp="1"/>
          </p:cNvSpPr>
          <p:nvPr>
            <p:ph idx="1"/>
          </p:nvPr>
        </p:nvSpPr>
        <p:spPr>
          <a:xfrm>
            <a:off x="10026" y="835839"/>
            <a:ext cx="9448800" cy="1441684"/>
          </a:xfrm>
        </p:spPr>
        <p:txBody>
          <a:bodyPr>
            <a:normAutofit/>
          </a:bodyPr>
          <a:lstStyle/>
          <a:p>
            <a:pPr algn="just"/>
            <a:r>
              <a:rPr lang="en-US" sz="1500" dirty="0">
                <a:solidFill>
                  <a:schemeClr val="tx1"/>
                </a:solidFill>
              </a:rPr>
              <a:t>For the </a:t>
            </a:r>
            <a:r>
              <a:rPr lang="en-US" sz="1500" dirty="0" err="1">
                <a:solidFill>
                  <a:schemeClr val="tx1"/>
                </a:solidFill>
              </a:rPr>
              <a:t>optimisation</a:t>
            </a:r>
            <a:r>
              <a:rPr lang="en-US" sz="1500" dirty="0">
                <a:solidFill>
                  <a:schemeClr val="tx1"/>
                </a:solidFill>
              </a:rPr>
              <a:t> of the extraction process, the variables studied were: extractant solvent, sample mass, extractant solvent volume, </a:t>
            </a:r>
            <a:r>
              <a:rPr lang="en-US" sz="1500" dirty="0" err="1">
                <a:solidFill>
                  <a:schemeClr val="tx1"/>
                </a:solidFill>
              </a:rPr>
              <a:t>solvent:acid</a:t>
            </a:r>
            <a:r>
              <a:rPr lang="en-US" sz="1500" dirty="0">
                <a:solidFill>
                  <a:schemeClr val="tx1"/>
                </a:solidFill>
              </a:rPr>
              <a:t> ratio, amount of water to </a:t>
            </a:r>
            <a:r>
              <a:rPr lang="en-US" sz="1500" dirty="0" err="1">
                <a:solidFill>
                  <a:schemeClr val="tx1"/>
                </a:solidFill>
              </a:rPr>
              <a:t>homogenise</a:t>
            </a:r>
            <a:r>
              <a:rPr lang="en-US" sz="1500" dirty="0">
                <a:solidFill>
                  <a:schemeClr val="tx1"/>
                </a:solidFill>
              </a:rPr>
              <a:t> the sample and a possible drying step for pre-concentration. </a:t>
            </a:r>
            <a:endParaRPr lang="es-ES" sz="1500" dirty="0">
              <a:solidFill>
                <a:schemeClr val="tx1"/>
              </a:solidFill>
            </a:endParaRPr>
          </a:p>
        </p:txBody>
      </p:sp>
      <p:grpSp>
        <p:nvGrpSpPr>
          <p:cNvPr id="28" name="Grupo 27">
            <a:extLst>
              <a:ext uri="{FF2B5EF4-FFF2-40B4-BE49-F238E27FC236}">
                <a16:creationId xmlns:a16="http://schemas.microsoft.com/office/drawing/2014/main" id="{FCF1C0FE-1A1C-4DCB-B467-B01D7892B28B}"/>
              </a:ext>
            </a:extLst>
          </p:cNvPr>
          <p:cNvGrpSpPr/>
          <p:nvPr/>
        </p:nvGrpSpPr>
        <p:grpSpPr>
          <a:xfrm>
            <a:off x="51446" y="2895704"/>
            <a:ext cx="4002288" cy="1627277"/>
            <a:chOff x="295044" y="2894045"/>
            <a:chExt cx="4002288" cy="1627277"/>
          </a:xfrm>
        </p:grpSpPr>
        <p:sp>
          <p:nvSpPr>
            <p:cNvPr id="4" name="Elipse 3">
              <a:extLst>
                <a:ext uri="{FF2B5EF4-FFF2-40B4-BE49-F238E27FC236}">
                  <a16:creationId xmlns:a16="http://schemas.microsoft.com/office/drawing/2014/main" id="{00DCE269-2BC0-494D-8186-5DF1F2A53B47}"/>
                </a:ext>
              </a:extLst>
            </p:cNvPr>
            <p:cNvSpPr/>
            <p:nvPr/>
          </p:nvSpPr>
          <p:spPr>
            <a:xfrm>
              <a:off x="295044" y="3366322"/>
              <a:ext cx="1390620" cy="60297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rPr>
                <a:t>Extract</a:t>
              </a:r>
              <a:r>
                <a:rPr lang="es-ES" sz="1200" dirty="0">
                  <a:solidFill>
                    <a:schemeClr val="tx1"/>
                  </a:solidFill>
                </a:rPr>
                <a:t> </a:t>
              </a:r>
              <a:r>
                <a:rPr lang="es-ES" sz="1200" dirty="0" err="1">
                  <a:solidFill>
                    <a:schemeClr val="tx1"/>
                  </a:solidFill>
                </a:rPr>
                <a:t>solvent</a:t>
              </a:r>
              <a:endParaRPr lang="es-ES" sz="1200" dirty="0">
                <a:solidFill>
                  <a:schemeClr val="tx1"/>
                </a:solidFill>
              </a:endParaRPr>
            </a:p>
          </p:txBody>
        </p:sp>
        <p:cxnSp>
          <p:nvCxnSpPr>
            <p:cNvPr id="6" name="Conector recto de flecha 5">
              <a:extLst>
                <a:ext uri="{FF2B5EF4-FFF2-40B4-BE49-F238E27FC236}">
                  <a16:creationId xmlns:a16="http://schemas.microsoft.com/office/drawing/2014/main" id="{5CE33343-8EDB-4A25-A6AC-9855069C2DF9}"/>
                </a:ext>
              </a:extLst>
            </p:cNvPr>
            <p:cNvCxnSpPr>
              <a:cxnSpLocks/>
            </p:cNvCxnSpPr>
            <p:nvPr/>
          </p:nvCxnSpPr>
          <p:spPr>
            <a:xfrm flipV="1">
              <a:off x="1613080" y="3141798"/>
              <a:ext cx="439510" cy="210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ángulo 8">
              <a:extLst>
                <a:ext uri="{FF2B5EF4-FFF2-40B4-BE49-F238E27FC236}">
                  <a16:creationId xmlns:a16="http://schemas.microsoft.com/office/drawing/2014/main" id="{5AD9390E-CE0C-465F-9D15-AFF72834C156}"/>
                </a:ext>
              </a:extLst>
            </p:cNvPr>
            <p:cNvSpPr/>
            <p:nvPr/>
          </p:nvSpPr>
          <p:spPr>
            <a:xfrm>
              <a:off x="2131041" y="2894045"/>
              <a:ext cx="2166291"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effectLst/>
                  <a:latin typeface="Arial" panose="020B0604020202020204" pitchFamily="34" charset="0"/>
                  <a:ea typeface="Calibri" panose="020F0502020204030204" pitchFamily="34" charset="0"/>
                </a:rPr>
                <a:t>0.7 HCl-75% </a:t>
              </a:r>
              <a:r>
                <a:rPr lang="es-ES" sz="1200" dirty="0" err="1">
                  <a:solidFill>
                    <a:schemeClr val="tx1"/>
                  </a:solidFill>
                  <a:effectLst/>
                  <a:latin typeface="Arial" panose="020B0604020202020204" pitchFamily="34" charset="0"/>
                  <a:ea typeface="Calibri" panose="020F0502020204030204" pitchFamily="34" charset="0"/>
                </a:rPr>
                <a:t>acetone</a:t>
              </a:r>
              <a:endParaRPr lang="es-ES" sz="1200" dirty="0">
                <a:solidFill>
                  <a:schemeClr val="tx1"/>
                </a:solidFill>
              </a:endParaRPr>
            </a:p>
          </p:txBody>
        </p:sp>
        <p:sp>
          <p:nvSpPr>
            <p:cNvPr id="15" name="Rectángulo 14">
              <a:extLst>
                <a:ext uri="{FF2B5EF4-FFF2-40B4-BE49-F238E27FC236}">
                  <a16:creationId xmlns:a16="http://schemas.microsoft.com/office/drawing/2014/main" id="{F667CAC6-929D-4564-ADBF-AD5875D89251}"/>
                </a:ext>
              </a:extLst>
            </p:cNvPr>
            <p:cNvSpPr/>
            <p:nvPr/>
          </p:nvSpPr>
          <p:spPr>
            <a:xfrm>
              <a:off x="2131041" y="3321632"/>
              <a:ext cx="2166291"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a:solidFill>
                    <a:schemeClr val="tx1"/>
                  </a:solidFill>
                </a:rPr>
                <a:t>ethyl acetate: acetic acid</a:t>
              </a:r>
              <a:endParaRPr lang="es-ES" sz="1200" dirty="0">
                <a:solidFill>
                  <a:schemeClr val="tx1"/>
                </a:solidFill>
              </a:endParaRPr>
            </a:p>
          </p:txBody>
        </p:sp>
        <p:sp>
          <p:nvSpPr>
            <p:cNvPr id="16" name="Rectángulo 15">
              <a:extLst>
                <a:ext uri="{FF2B5EF4-FFF2-40B4-BE49-F238E27FC236}">
                  <a16:creationId xmlns:a16="http://schemas.microsoft.com/office/drawing/2014/main" id="{D1DD170B-D967-4E22-8AE3-0D5801A7C8D1}"/>
                </a:ext>
              </a:extLst>
            </p:cNvPr>
            <p:cNvSpPr/>
            <p:nvPr/>
          </p:nvSpPr>
          <p:spPr>
            <a:xfrm>
              <a:off x="2131040" y="3749219"/>
              <a:ext cx="2166291"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effectLst/>
                  <a:ea typeface="Calibri" panose="020F0502020204030204" pitchFamily="34" charset="0"/>
                </a:rPr>
                <a:t>tetrahydrofuran</a:t>
              </a:r>
              <a:endParaRPr lang="es-ES" sz="1200" dirty="0">
                <a:solidFill>
                  <a:schemeClr val="tx1"/>
                </a:solidFill>
              </a:endParaRPr>
            </a:p>
          </p:txBody>
        </p:sp>
        <p:sp>
          <p:nvSpPr>
            <p:cNvPr id="17" name="Rectángulo 16">
              <a:extLst>
                <a:ext uri="{FF2B5EF4-FFF2-40B4-BE49-F238E27FC236}">
                  <a16:creationId xmlns:a16="http://schemas.microsoft.com/office/drawing/2014/main" id="{A67713EE-578C-40BF-B911-7C7C29852F58}"/>
                </a:ext>
              </a:extLst>
            </p:cNvPr>
            <p:cNvSpPr/>
            <p:nvPr/>
          </p:nvSpPr>
          <p:spPr>
            <a:xfrm>
              <a:off x="2131040" y="4200160"/>
              <a:ext cx="2166291"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effectLst/>
                  <a:latin typeface="Arial" panose="020B0604020202020204" pitchFamily="34" charset="0"/>
                  <a:ea typeface="Calibri" panose="020F0502020204030204" pitchFamily="34" charset="0"/>
                </a:rPr>
                <a:t>disodium</a:t>
              </a:r>
              <a:r>
                <a:rPr lang="es-ES" sz="1200" dirty="0">
                  <a:solidFill>
                    <a:schemeClr val="tx1"/>
                  </a:solidFill>
                  <a:effectLst/>
                  <a:latin typeface="Arial" panose="020B0604020202020204" pitchFamily="34" charset="0"/>
                  <a:ea typeface="Calibri" panose="020F0502020204030204" pitchFamily="34" charset="0"/>
                </a:rPr>
                <a:t> </a:t>
              </a:r>
              <a:r>
                <a:rPr lang="es-ES" sz="1200" dirty="0" err="1">
                  <a:solidFill>
                    <a:schemeClr val="tx1"/>
                  </a:solidFill>
                  <a:effectLst/>
                  <a:latin typeface="Arial" panose="020B0604020202020204" pitchFamily="34" charset="0"/>
                  <a:ea typeface="Calibri" panose="020F0502020204030204" pitchFamily="34" charset="0"/>
                </a:rPr>
                <a:t>phosphate-MeOH</a:t>
              </a:r>
              <a:r>
                <a:rPr lang="es-ES" sz="1200" dirty="0">
                  <a:solidFill>
                    <a:schemeClr val="tx1"/>
                  </a:solidFill>
                  <a:effectLst/>
                  <a:latin typeface="Arial" panose="020B0604020202020204" pitchFamily="34" charset="0"/>
                  <a:ea typeface="Calibri" panose="020F0502020204030204" pitchFamily="34" charset="0"/>
                </a:rPr>
                <a:t> </a:t>
              </a:r>
              <a:endParaRPr lang="es-ES" sz="1200" dirty="0">
                <a:solidFill>
                  <a:schemeClr val="tx1"/>
                </a:solidFill>
              </a:endParaRPr>
            </a:p>
          </p:txBody>
        </p:sp>
        <p:cxnSp>
          <p:nvCxnSpPr>
            <p:cNvPr id="19" name="Conector recto de flecha 18">
              <a:extLst>
                <a:ext uri="{FF2B5EF4-FFF2-40B4-BE49-F238E27FC236}">
                  <a16:creationId xmlns:a16="http://schemas.microsoft.com/office/drawing/2014/main" id="{0830A7E9-7E15-4BF1-865D-5D31B5E04D71}"/>
                </a:ext>
              </a:extLst>
            </p:cNvPr>
            <p:cNvCxnSpPr>
              <a:cxnSpLocks/>
            </p:cNvCxnSpPr>
            <p:nvPr/>
          </p:nvCxnSpPr>
          <p:spPr>
            <a:xfrm flipV="1">
              <a:off x="1726505" y="3482213"/>
              <a:ext cx="377401" cy="72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A6A33257-2B61-4ADA-8536-475C63593760}"/>
                </a:ext>
              </a:extLst>
            </p:cNvPr>
            <p:cNvCxnSpPr>
              <a:cxnSpLocks/>
            </p:cNvCxnSpPr>
            <p:nvPr/>
          </p:nvCxnSpPr>
          <p:spPr>
            <a:xfrm>
              <a:off x="1753640" y="3730485"/>
              <a:ext cx="298950" cy="14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B8EB11B6-297E-4C86-9DD5-49856F0357FE}"/>
                </a:ext>
              </a:extLst>
            </p:cNvPr>
            <p:cNvCxnSpPr/>
            <p:nvPr/>
          </p:nvCxnSpPr>
          <p:spPr>
            <a:xfrm>
              <a:off x="1573223" y="3893127"/>
              <a:ext cx="502604" cy="290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Elipse 26">
              <a:extLst>
                <a:ext uri="{FF2B5EF4-FFF2-40B4-BE49-F238E27FC236}">
                  <a16:creationId xmlns:a16="http://schemas.microsoft.com/office/drawing/2014/main" id="{F8AFF877-AF5C-46B5-9B74-A3724245ABAA}"/>
                </a:ext>
              </a:extLst>
            </p:cNvPr>
            <p:cNvSpPr/>
            <p:nvPr/>
          </p:nvSpPr>
          <p:spPr>
            <a:xfrm>
              <a:off x="2131040" y="3321632"/>
              <a:ext cx="2084850" cy="297808"/>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grpSp>
      <p:grpSp>
        <p:nvGrpSpPr>
          <p:cNvPr id="29" name="Grupo 28">
            <a:extLst>
              <a:ext uri="{FF2B5EF4-FFF2-40B4-BE49-F238E27FC236}">
                <a16:creationId xmlns:a16="http://schemas.microsoft.com/office/drawing/2014/main" id="{0FC260C3-413A-4B6B-812E-A8C07DF9BFC9}"/>
              </a:ext>
            </a:extLst>
          </p:cNvPr>
          <p:cNvGrpSpPr/>
          <p:nvPr/>
        </p:nvGrpSpPr>
        <p:grpSpPr>
          <a:xfrm>
            <a:off x="4253462" y="2855828"/>
            <a:ext cx="2709202" cy="1627277"/>
            <a:chOff x="295044" y="2894045"/>
            <a:chExt cx="2709202" cy="1627277"/>
          </a:xfrm>
        </p:grpSpPr>
        <p:sp>
          <p:nvSpPr>
            <p:cNvPr id="30" name="Elipse 29">
              <a:extLst>
                <a:ext uri="{FF2B5EF4-FFF2-40B4-BE49-F238E27FC236}">
                  <a16:creationId xmlns:a16="http://schemas.microsoft.com/office/drawing/2014/main" id="{A4793F74-D8B9-498B-B7A8-90B419B4476F}"/>
                </a:ext>
              </a:extLst>
            </p:cNvPr>
            <p:cNvSpPr/>
            <p:nvPr/>
          </p:nvSpPr>
          <p:spPr>
            <a:xfrm>
              <a:off x="295044" y="3366322"/>
              <a:ext cx="1390620" cy="60297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rPr>
                <a:t>Sample</a:t>
              </a:r>
              <a:r>
                <a:rPr lang="es-ES" sz="1200" dirty="0">
                  <a:solidFill>
                    <a:schemeClr val="tx1"/>
                  </a:solidFill>
                </a:rPr>
                <a:t> </a:t>
              </a:r>
              <a:r>
                <a:rPr lang="es-ES" sz="1200" dirty="0" err="1">
                  <a:solidFill>
                    <a:schemeClr val="tx1"/>
                  </a:solidFill>
                </a:rPr>
                <a:t>mass</a:t>
              </a:r>
              <a:endParaRPr lang="es-ES" sz="1200" dirty="0">
                <a:solidFill>
                  <a:schemeClr val="tx1"/>
                </a:solidFill>
              </a:endParaRPr>
            </a:p>
          </p:txBody>
        </p:sp>
        <p:cxnSp>
          <p:nvCxnSpPr>
            <p:cNvPr id="31" name="Conector recto de flecha 30">
              <a:extLst>
                <a:ext uri="{FF2B5EF4-FFF2-40B4-BE49-F238E27FC236}">
                  <a16:creationId xmlns:a16="http://schemas.microsoft.com/office/drawing/2014/main" id="{232CB2ED-82FD-4291-B5AE-E6D0969E8612}"/>
                </a:ext>
              </a:extLst>
            </p:cNvPr>
            <p:cNvCxnSpPr>
              <a:cxnSpLocks/>
            </p:cNvCxnSpPr>
            <p:nvPr/>
          </p:nvCxnSpPr>
          <p:spPr>
            <a:xfrm flipV="1">
              <a:off x="1613080" y="3141798"/>
              <a:ext cx="439510" cy="210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ángulo 31">
              <a:extLst>
                <a:ext uri="{FF2B5EF4-FFF2-40B4-BE49-F238E27FC236}">
                  <a16:creationId xmlns:a16="http://schemas.microsoft.com/office/drawing/2014/main" id="{F8DE560A-7982-483F-AA09-3338B333FD94}"/>
                </a:ext>
              </a:extLst>
            </p:cNvPr>
            <p:cNvSpPr/>
            <p:nvPr/>
          </p:nvSpPr>
          <p:spPr>
            <a:xfrm>
              <a:off x="2131042" y="2894045"/>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latin typeface="Arial" panose="020B0604020202020204" pitchFamily="34" charset="0"/>
                </a:rPr>
                <a:t>1 g</a:t>
              </a:r>
              <a:endParaRPr lang="es-ES" sz="1200" dirty="0">
                <a:solidFill>
                  <a:schemeClr val="tx1"/>
                </a:solidFill>
              </a:endParaRPr>
            </a:p>
          </p:txBody>
        </p:sp>
        <p:sp>
          <p:nvSpPr>
            <p:cNvPr id="33" name="Rectángulo 32">
              <a:extLst>
                <a:ext uri="{FF2B5EF4-FFF2-40B4-BE49-F238E27FC236}">
                  <a16:creationId xmlns:a16="http://schemas.microsoft.com/office/drawing/2014/main" id="{8CF2E5FD-6C87-4C96-B4DC-44F1A7BD11AD}"/>
                </a:ext>
              </a:extLst>
            </p:cNvPr>
            <p:cNvSpPr/>
            <p:nvPr/>
          </p:nvSpPr>
          <p:spPr>
            <a:xfrm>
              <a:off x="2131042" y="3321632"/>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2 g</a:t>
              </a:r>
            </a:p>
          </p:txBody>
        </p:sp>
        <p:sp>
          <p:nvSpPr>
            <p:cNvPr id="34" name="Rectángulo 33">
              <a:extLst>
                <a:ext uri="{FF2B5EF4-FFF2-40B4-BE49-F238E27FC236}">
                  <a16:creationId xmlns:a16="http://schemas.microsoft.com/office/drawing/2014/main" id="{07597A0A-7624-4A40-AA0A-9728D9016950}"/>
                </a:ext>
              </a:extLst>
            </p:cNvPr>
            <p:cNvSpPr/>
            <p:nvPr/>
          </p:nvSpPr>
          <p:spPr>
            <a:xfrm>
              <a:off x="2131041" y="3749219"/>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3 g</a:t>
              </a:r>
            </a:p>
          </p:txBody>
        </p:sp>
        <p:sp>
          <p:nvSpPr>
            <p:cNvPr id="35" name="Rectángulo 34">
              <a:extLst>
                <a:ext uri="{FF2B5EF4-FFF2-40B4-BE49-F238E27FC236}">
                  <a16:creationId xmlns:a16="http://schemas.microsoft.com/office/drawing/2014/main" id="{84AABD43-DDFF-4EE4-8267-09E95773481F}"/>
                </a:ext>
              </a:extLst>
            </p:cNvPr>
            <p:cNvSpPr/>
            <p:nvPr/>
          </p:nvSpPr>
          <p:spPr>
            <a:xfrm>
              <a:off x="2131041" y="4200160"/>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latin typeface="Arial" panose="020B0604020202020204" pitchFamily="34" charset="0"/>
                  <a:ea typeface="Calibri" panose="020F0502020204030204" pitchFamily="34" charset="0"/>
                </a:rPr>
                <a:t>5 g</a:t>
              </a:r>
              <a:r>
                <a:rPr lang="es-ES" sz="1200" dirty="0">
                  <a:solidFill>
                    <a:schemeClr val="tx1"/>
                  </a:solidFill>
                  <a:effectLst/>
                  <a:latin typeface="Arial" panose="020B0604020202020204" pitchFamily="34" charset="0"/>
                  <a:ea typeface="Calibri" panose="020F0502020204030204" pitchFamily="34" charset="0"/>
                </a:rPr>
                <a:t> </a:t>
              </a:r>
              <a:endParaRPr lang="es-ES" sz="1200" dirty="0">
                <a:solidFill>
                  <a:schemeClr val="tx1"/>
                </a:solidFill>
              </a:endParaRPr>
            </a:p>
          </p:txBody>
        </p:sp>
        <p:cxnSp>
          <p:nvCxnSpPr>
            <p:cNvPr id="36" name="Conector recto de flecha 35">
              <a:extLst>
                <a:ext uri="{FF2B5EF4-FFF2-40B4-BE49-F238E27FC236}">
                  <a16:creationId xmlns:a16="http://schemas.microsoft.com/office/drawing/2014/main" id="{E63A573E-DFAC-46FB-84B7-1B264BE9DAFC}"/>
                </a:ext>
              </a:extLst>
            </p:cNvPr>
            <p:cNvCxnSpPr>
              <a:cxnSpLocks/>
            </p:cNvCxnSpPr>
            <p:nvPr/>
          </p:nvCxnSpPr>
          <p:spPr>
            <a:xfrm flipV="1">
              <a:off x="1726505" y="3482213"/>
              <a:ext cx="377401" cy="72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a:extLst>
                <a:ext uri="{FF2B5EF4-FFF2-40B4-BE49-F238E27FC236}">
                  <a16:creationId xmlns:a16="http://schemas.microsoft.com/office/drawing/2014/main" id="{158DA757-FFBF-4B56-A410-AAB6120888D5}"/>
                </a:ext>
              </a:extLst>
            </p:cNvPr>
            <p:cNvCxnSpPr>
              <a:cxnSpLocks/>
            </p:cNvCxnSpPr>
            <p:nvPr/>
          </p:nvCxnSpPr>
          <p:spPr>
            <a:xfrm>
              <a:off x="1753640" y="3730485"/>
              <a:ext cx="298950" cy="14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162BEC71-7500-4A57-B53B-D9D42F23769C}"/>
                </a:ext>
              </a:extLst>
            </p:cNvPr>
            <p:cNvCxnSpPr/>
            <p:nvPr/>
          </p:nvCxnSpPr>
          <p:spPr>
            <a:xfrm>
              <a:off x="1573223" y="3893127"/>
              <a:ext cx="502604" cy="290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0" name="Elipse 39">
            <a:extLst>
              <a:ext uri="{FF2B5EF4-FFF2-40B4-BE49-F238E27FC236}">
                <a16:creationId xmlns:a16="http://schemas.microsoft.com/office/drawing/2014/main" id="{BA7383F4-DEE0-4A5F-9DCA-1FC6F8146237}"/>
              </a:ext>
            </a:extLst>
          </p:cNvPr>
          <p:cNvSpPr/>
          <p:nvPr/>
        </p:nvSpPr>
        <p:spPr>
          <a:xfrm>
            <a:off x="6190948" y="3313891"/>
            <a:ext cx="670226" cy="27569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grpSp>
        <p:nvGrpSpPr>
          <p:cNvPr id="41" name="Grupo 40">
            <a:extLst>
              <a:ext uri="{FF2B5EF4-FFF2-40B4-BE49-F238E27FC236}">
                <a16:creationId xmlns:a16="http://schemas.microsoft.com/office/drawing/2014/main" id="{43441C15-7175-405C-88E0-A3A7BCE877D2}"/>
              </a:ext>
            </a:extLst>
          </p:cNvPr>
          <p:cNvGrpSpPr/>
          <p:nvPr/>
        </p:nvGrpSpPr>
        <p:grpSpPr>
          <a:xfrm>
            <a:off x="7173074" y="2775942"/>
            <a:ext cx="2709202" cy="1627277"/>
            <a:chOff x="295044" y="2894045"/>
            <a:chExt cx="2709202" cy="1627277"/>
          </a:xfrm>
        </p:grpSpPr>
        <p:sp>
          <p:nvSpPr>
            <p:cNvPr id="42" name="Elipse 41">
              <a:extLst>
                <a:ext uri="{FF2B5EF4-FFF2-40B4-BE49-F238E27FC236}">
                  <a16:creationId xmlns:a16="http://schemas.microsoft.com/office/drawing/2014/main" id="{EE72A125-4C2D-47D6-B922-CE92E2463AA7}"/>
                </a:ext>
              </a:extLst>
            </p:cNvPr>
            <p:cNvSpPr/>
            <p:nvPr/>
          </p:nvSpPr>
          <p:spPr>
            <a:xfrm>
              <a:off x="295044" y="3366322"/>
              <a:ext cx="1390620" cy="60297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rPr>
                <a:t>Volume</a:t>
              </a:r>
              <a:r>
                <a:rPr lang="es-ES" sz="1200" dirty="0">
                  <a:solidFill>
                    <a:schemeClr val="tx1"/>
                  </a:solidFill>
                </a:rPr>
                <a:t> </a:t>
              </a:r>
              <a:r>
                <a:rPr lang="es-ES" sz="1200" dirty="0" err="1">
                  <a:solidFill>
                    <a:schemeClr val="tx1"/>
                  </a:solidFill>
                </a:rPr>
                <a:t>of</a:t>
              </a:r>
              <a:r>
                <a:rPr lang="es-ES" sz="1200" dirty="0">
                  <a:solidFill>
                    <a:schemeClr val="tx1"/>
                  </a:solidFill>
                </a:rPr>
                <a:t> </a:t>
              </a:r>
              <a:r>
                <a:rPr lang="es-ES" sz="1200" dirty="0" err="1">
                  <a:solidFill>
                    <a:schemeClr val="tx1"/>
                  </a:solidFill>
                </a:rPr>
                <a:t>extractant</a:t>
              </a:r>
              <a:endParaRPr lang="es-ES" sz="1200" dirty="0">
                <a:solidFill>
                  <a:schemeClr val="tx1"/>
                </a:solidFill>
              </a:endParaRPr>
            </a:p>
          </p:txBody>
        </p:sp>
        <p:cxnSp>
          <p:nvCxnSpPr>
            <p:cNvPr id="43" name="Conector recto de flecha 42">
              <a:extLst>
                <a:ext uri="{FF2B5EF4-FFF2-40B4-BE49-F238E27FC236}">
                  <a16:creationId xmlns:a16="http://schemas.microsoft.com/office/drawing/2014/main" id="{30F85A77-E1AF-41A3-B92C-01CD3AD3DB0F}"/>
                </a:ext>
              </a:extLst>
            </p:cNvPr>
            <p:cNvCxnSpPr>
              <a:cxnSpLocks/>
            </p:cNvCxnSpPr>
            <p:nvPr/>
          </p:nvCxnSpPr>
          <p:spPr>
            <a:xfrm flipV="1">
              <a:off x="1613080" y="3141798"/>
              <a:ext cx="439510" cy="210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ectángulo 43">
              <a:extLst>
                <a:ext uri="{FF2B5EF4-FFF2-40B4-BE49-F238E27FC236}">
                  <a16:creationId xmlns:a16="http://schemas.microsoft.com/office/drawing/2014/main" id="{D09E5953-C50E-4D96-9E75-1878E242C8C0}"/>
                </a:ext>
              </a:extLst>
            </p:cNvPr>
            <p:cNvSpPr/>
            <p:nvPr/>
          </p:nvSpPr>
          <p:spPr>
            <a:xfrm>
              <a:off x="2131042" y="2894045"/>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latin typeface="Arial" panose="020B0604020202020204" pitchFamily="34" charset="0"/>
                </a:rPr>
                <a:t>3 </a:t>
              </a:r>
              <a:r>
                <a:rPr lang="es-ES" sz="1200" dirty="0" err="1">
                  <a:solidFill>
                    <a:schemeClr val="tx1"/>
                  </a:solidFill>
                  <a:latin typeface="Arial" panose="020B0604020202020204" pitchFamily="34" charset="0"/>
                </a:rPr>
                <a:t>mL</a:t>
              </a:r>
              <a:endParaRPr lang="es-ES" sz="1200" dirty="0">
                <a:solidFill>
                  <a:schemeClr val="tx1"/>
                </a:solidFill>
              </a:endParaRPr>
            </a:p>
          </p:txBody>
        </p:sp>
        <p:sp>
          <p:nvSpPr>
            <p:cNvPr id="45" name="Rectángulo 44">
              <a:extLst>
                <a:ext uri="{FF2B5EF4-FFF2-40B4-BE49-F238E27FC236}">
                  <a16:creationId xmlns:a16="http://schemas.microsoft.com/office/drawing/2014/main" id="{E5AF672E-19DF-40E5-AF8D-2B019640F166}"/>
                </a:ext>
              </a:extLst>
            </p:cNvPr>
            <p:cNvSpPr/>
            <p:nvPr/>
          </p:nvSpPr>
          <p:spPr>
            <a:xfrm>
              <a:off x="2131042" y="3321632"/>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2 </a:t>
              </a:r>
              <a:r>
                <a:rPr lang="es-ES" sz="1200" dirty="0" err="1">
                  <a:solidFill>
                    <a:schemeClr val="tx1"/>
                  </a:solidFill>
                </a:rPr>
                <a:t>mL</a:t>
              </a:r>
              <a:endParaRPr lang="es-ES" sz="1200" dirty="0">
                <a:solidFill>
                  <a:schemeClr val="tx1"/>
                </a:solidFill>
              </a:endParaRPr>
            </a:p>
          </p:txBody>
        </p:sp>
        <p:sp>
          <p:nvSpPr>
            <p:cNvPr id="46" name="Rectángulo 45">
              <a:extLst>
                <a:ext uri="{FF2B5EF4-FFF2-40B4-BE49-F238E27FC236}">
                  <a16:creationId xmlns:a16="http://schemas.microsoft.com/office/drawing/2014/main" id="{3C50E9CD-9C91-4309-A854-2C347CF7AD3B}"/>
                </a:ext>
              </a:extLst>
            </p:cNvPr>
            <p:cNvSpPr/>
            <p:nvPr/>
          </p:nvSpPr>
          <p:spPr>
            <a:xfrm>
              <a:off x="2131041" y="3749219"/>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1.5 </a:t>
              </a:r>
              <a:r>
                <a:rPr lang="es-ES" sz="1200" dirty="0" err="1">
                  <a:solidFill>
                    <a:schemeClr val="tx1"/>
                  </a:solidFill>
                </a:rPr>
                <a:t>mL</a:t>
              </a:r>
              <a:endParaRPr lang="es-ES" sz="1200" dirty="0">
                <a:solidFill>
                  <a:schemeClr val="tx1"/>
                </a:solidFill>
              </a:endParaRPr>
            </a:p>
          </p:txBody>
        </p:sp>
        <p:sp>
          <p:nvSpPr>
            <p:cNvPr id="47" name="Rectángulo 46">
              <a:extLst>
                <a:ext uri="{FF2B5EF4-FFF2-40B4-BE49-F238E27FC236}">
                  <a16:creationId xmlns:a16="http://schemas.microsoft.com/office/drawing/2014/main" id="{E55BE2DC-5C80-4FD7-9D5B-97EEAB96B3E7}"/>
                </a:ext>
              </a:extLst>
            </p:cNvPr>
            <p:cNvSpPr/>
            <p:nvPr/>
          </p:nvSpPr>
          <p:spPr>
            <a:xfrm>
              <a:off x="2131041" y="4200160"/>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effectLst/>
                  <a:latin typeface="Arial" panose="020B0604020202020204" pitchFamily="34" charset="0"/>
                  <a:ea typeface="Calibri" panose="020F0502020204030204" pitchFamily="34" charset="0"/>
                </a:rPr>
                <a:t>1 </a:t>
              </a:r>
              <a:r>
                <a:rPr lang="es-ES" sz="1200" dirty="0" err="1">
                  <a:solidFill>
                    <a:schemeClr val="tx1"/>
                  </a:solidFill>
                  <a:effectLst/>
                  <a:latin typeface="Arial" panose="020B0604020202020204" pitchFamily="34" charset="0"/>
                  <a:ea typeface="Calibri" panose="020F0502020204030204" pitchFamily="34" charset="0"/>
                </a:rPr>
                <a:t>mL</a:t>
              </a:r>
              <a:r>
                <a:rPr lang="es-ES" sz="1200" dirty="0">
                  <a:solidFill>
                    <a:schemeClr val="tx1"/>
                  </a:solidFill>
                  <a:effectLst/>
                  <a:latin typeface="Arial" panose="020B0604020202020204" pitchFamily="34" charset="0"/>
                  <a:ea typeface="Calibri" panose="020F0502020204030204" pitchFamily="34" charset="0"/>
                </a:rPr>
                <a:t> </a:t>
              </a:r>
              <a:endParaRPr lang="es-ES" sz="1200" dirty="0">
                <a:solidFill>
                  <a:schemeClr val="tx1"/>
                </a:solidFill>
              </a:endParaRPr>
            </a:p>
          </p:txBody>
        </p:sp>
        <p:cxnSp>
          <p:nvCxnSpPr>
            <p:cNvPr id="48" name="Conector recto de flecha 47">
              <a:extLst>
                <a:ext uri="{FF2B5EF4-FFF2-40B4-BE49-F238E27FC236}">
                  <a16:creationId xmlns:a16="http://schemas.microsoft.com/office/drawing/2014/main" id="{DB04B14E-16E2-4E6D-AE86-EBA05EE9A53D}"/>
                </a:ext>
              </a:extLst>
            </p:cNvPr>
            <p:cNvCxnSpPr>
              <a:cxnSpLocks/>
            </p:cNvCxnSpPr>
            <p:nvPr/>
          </p:nvCxnSpPr>
          <p:spPr>
            <a:xfrm flipV="1">
              <a:off x="1726505" y="3482213"/>
              <a:ext cx="377401" cy="72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de flecha 48">
              <a:extLst>
                <a:ext uri="{FF2B5EF4-FFF2-40B4-BE49-F238E27FC236}">
                  <a16:creationId xmlns:a16="http://schemas.microsoft.com/office/drawing/2014/main" id="{C6EE45D0-057B-414A-AB06-3E7626E267A3}"/>
                </a:ext>
              </a:extLst>
            </p:cNvPr>
            <p:cNvCxnSpPr>
              <a:cxnSpLocks/>
            </p:cNvCxnSpPr>
            <p:nvPr/>
          </p:nvCxnSpPr>
          <p:spPr>
            <a:xfrm>
              <a:off x="1753640" y="3730485"/>
              <a:ext cx="298950" cy="14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a:extLst>
                <a:ext uri="{FF2B5EF4-FFF2-40B4-BE49-F238E27FC236}">
                  <a16:creationId xmlns:a16="http://schemas.microsoft.com/office/drawing/2014/main" id="{0091E0DE-D73F-4144-9DCD-BC5818733C96}"/>
                </a:ext>
              </a:extLst>
            </p:cNvPr>
            <p:cNvCxnSpPr/>
            <p:nvPr/>
          </p:nvCxnSpPr>
          <p:spPr>
            <a:xfrm>
              <a:off x="1573223" y="3893127"/>
              <a:ext cx="502604" cy="290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1" name="Elipse 50">
            <a:extLst>
              <a:ext uri="{FF2B5EF4-FFF2-40B4-BE49-F238E27FC236}">
                <a16:creationId xmlns:a16="http://schemas.microsoft.com/office/drawing/2014/main" id="{E7E793E4-72D5-4F52-8564-6B1317CD8AF5}"/>
              </a:ext>
            </a:extLst>
          </p:cNvPr>
          <p:cNvSpPr/>
          <p:nvPr/>
        </p:nvSpPr>
        <p:spPr>
          <a:xfrm>
            <a:off x="9060388" y="3644453"/>
            <a:ext cx="791556" cy="286624"/>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grpSp>
        <p:nvGrpSpPr>
          <p:cNvPr id="52" name="Grupo 51">
            <a:extLst>
              <a:ext uri="{FF2B5EF4-FFF2-40B4-BE49-F238E27FC236}">
                <a16:creationId xmlns:a16="http://schemas.microsoft.com/office/drawing/2014/main" id="{E16E4F30-EBB3-40C0-89CE-9FD6C0E6F4D2}"/>
              </a:ext>
            </a:extLst>
          </p:cNvPr>
          <p:cNvGrpSpPr/>
          <p:nvPr/>
        </p:nvGrpSpPr>
        <p:grpSpPr>
          <a:xfrm>
            <a:off x="128306" y="5019622"/>
            <a:ext cx="2709202" cy="1627277"/>
            <a:chOff x="295044" y="2894045"/>
            <a:chExt cx="2709202" cy="1627277"/>
          </a:xfrm>
        </p:grpSpPr>
        <p:sp>
          <p:nvSpPr>
            <p:cNvPr id="53" name="Elipse 52">
              <a:extLst>
                <a:ext uri="{FF2B5EF4-FFF2-40B4-BE49-F238E27FC236}">
                  <a16:creationId xmlns:a16="http://schemas.microsoft.com/office/drawing/2014/main" id="{C9728EA2-0193-46C9-952C-039E0901ED75}"/>
                </a:ext>
              </a:extLst>
            </p:cNvPr>
            <p:cNvSpPr/>
            <p:nvPr/>
          </p:nvSpPr>
          <p:spPr>
            <a:xfrm>
              <a:off x="295044" y="3366322"/>
              <a:ext cx="1390620" cy="60297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rPr>
                <a:t>Solvent</a:t>
              </a:r>
              <a:r>
                <a:rPr lang="es-ES" sz="1200" dirty="0">
                  <a:solidFill>
                    <a:schemeClr val="tx1"/>
                  </a:solidFill>
                </a:rPr>
                <a:t>: </a:t>
              </a:r>
              <a:r>
                <a:rPr lang="es-ES" sz="1200" dirty="0" err="1">
                  <a:solidFill>
                    <a:schemeClr val="tx1"/>
                  </a:solidFill>
                </a:rPr>
                <a:t>acid</a:t>
              </a:r>
              <a:r>
                <a:rPr lang="es-ES" sz="1200" dirty="0">
                  <a:solidFill>
                    <a:schemeClr val="tx1"/>
                  </a:solidFill>
                </a:rPr>
                <a:t> ratio</a:t>
              </a:r>
            </a:p>
          </p:txBody>
        </p:sp>
        <p:cxnSp>
          <p:nvCxnSpPr>
            <p:cNvPr id="54" name="Conector recto de flecha 53">
              <a:extLst>
                <a:ext uri="{FF2B5EF4-FFF2-40B4-BE49-F238E27FC236}">
                  <a16:creationId xmlns:a16="http://schemas.microsoft.com/office/drawing/2014/main" id="{128AA898-346E-4237-9531-E68A0FF1C820}"/>
                </a:ext>
              </a:extLst>
            </p:cNvPr>
            <p:cNvCxnSpPr>
              <a:cxnSpLocks/>
            </p:cNvCxnSpPr>
            <p:nvPr/>
          </p:nvCxnSpPr>
          <p:spPr>
            <a:xfrm flipV="1">
              <a:off x="1613080" y="3141798"/>
              <a:ext cx="439510" cy="210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Rectángulo 54">
              <a:extLst>
                <a:ext uri="{FF2B5EF4-FFF2-40B4-BE49-F238E27FC236}">
                  <a16:creationId xmlns:a16="http://schemas.microsoft.com/office/drawing/2014/main" id="{091678C2-0993-4E09-97F0-EAA91A7357ED}"/>
                </a:ext>
              </a:extLst>
            </p:cNvPr>
            <p:cNvSpPr/>
            <p:nvPr/>
          </p:nvSpPr>
          <p:spPr>
            <a:xfrm>
              <a:off x="2131042" y="2894045"/>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latin typeface="Arial" panose="020B0604020202020204" pitchFamily="34" charset="0"/>
                </a:rPr>
                <a:t>2:1</a:t>
              </a:r>
              <a:endParaRPr lang="es-ES" sz="1200" dirty="0">
                <a:solidFill>
                  <a:schemeClr val="tx1"/>
                </a:solidFill>
              </a:endParaRPr>
            </a:p>
          </p:txBody>
        </p:sp>
        <p:sp>
          <p:nvSpPr>
            <p:cNvPr id="56" name="Rectángulo 55">
              <a:extLst>
                <a:ext uri="{FF2B5EF4-FFF2-40B4-BE49-F238E27FC236}">
                  <a16:creationId xmlns:a16="http://schemas.microsoft.com/office/drawing/2014/main" id="{E206B171-69A8-4144-AA74-1E13545038D0}"/>
                </a:ext>
              </a:extLst>
            </p:cNvPr>
            <p:cNvSpPr/>
            <p:nvPr/>
          </p:nvSpPr>
          <p:spPr>
            <a:xfrm>
              <a:off x="2131042" y="3321632"/>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3:1</a:t>
              </a:r>
            </a:p>
          </p:txBody>
        </p:sp>
        <p:sp>
          <p:nvSpPr>
            <p:cNvPr id="57" name="Rectángulo 56">
              <a:extLst>
                <a:ext uri="{FF2B5EF4-FFF2-40B4-BE49-F238E27FC236}">
                  <a16:creationId xmlns:a16="http://schemas.microsoft.com/office/drawing/2014/main" id="{680B9F77-3BF2-4185-899E-409D74C0E2DA}"/>
                </a:ext>
              </a:extLst>
            </p:cNvPr>
            <p:cNvSpPr/>
            <p:nvPr/>
          </p:nvSpPr>
          <p:spPr>
            <a:xfrm>
              <a:off x="2131041" y="3749219"/>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4:1</a:t>
              </a:r>
            </a:p>
          </p:txBody>
        </p:sp>
        <p:sp>
          <p:nvSpPr>
            <p:cNvPr id="58" name="Rectángulo 57">
              <a:extLst>
                <a:ext uri="{FF2B5EF4-FFF2-40B4-BE49-F238E27FC236}">
                  <a16:creationId xmlns:a16="http://schemas.microsoft.com/office/drawing/2014/main" id="{1624BC5A-9FE5-4D37-BA1D-5D9E0979A40D}"/>
                </a:ext>
              </a:extLst>
            </p:cNvPr>
            <p:cNvSpPr/>
            <p:nvPr/>
          </p:nvSpPr>
          <p:spPr>
            <a:xfrm>
              <a:off x="2131041" y="4200160"/>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latin typeface="Arial" panose="020B0604020202020204" pitchFamily="34" charset="0"/>
                  <a:ea typeface="Calibri" panose="020F0502020204030204" pitchFamily="34" charset="0"/>
                </a:rPr>
                <a:t>5:1</a:t>
              </a:r>
              <a:r>
                <a:rPr lang="es-ES" sz="1200" dirty="0">
                  <a:solidFill>
                    <a:schemeClr val="tx1"/>
                  </a:solidFill>
                  <a:effectLst/>
                  <a:latin typeface="Arial" panose="020B0604020202020204" pitchFamily="34" charset="0"/>
                  <a:ea typeface="Calibri" panose="020F0502020204030204" pitchFamily="34" charset="0"/>
                </a:rPr>
                <a:t> </a:t>
              </a:r>
              <a:endParaRPr lang="es-ES" sz="1200" dirty="0">
                <a:solidFill>
                  <a:schemeClr val="tx1"/>
                </a:solidFill>
              </a:endParaRPr>
            </a:p>
          </p:txBody>
        </p:sp>
        <p:cxnSp>
          <p:nvCxnSpPr>
            <p:cNvPr id="59" name="Conector recto de flecha 58">
              <a:extLst>
                <a:ext uri="{FF2B5EF4-FFF2-40B4-BE49-F238E27FC236}">
                  <a16:creationId xmlns:a16="http://schemas.microsoft.com/office/drawing/2014/main" id="{7578901C-FF3C-4559-90F7-2A36660CE399}"/>
                </a:ext>
              </a:extLst>
            </p:cNvPr>
            <p:cNvCxnSpPr>
              <a:cxnSpLocks/>
            </p:cNvCxnSpPr>
            <p:nvPr/>
          </p:nvCxnSpPr>
          <p:spPr>
            <a:xfrm flipV="1">
              <a:off x="1726505" y="3482213"/>
              <a:ext cx="377401" cy="72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Conector recto de flecha 59">
              <a:extLst>
                <a:ext uri="{FF2B5EF4-FFF2-40B4-BE49-F238E27FC236}">
                  <a16:creationId xmlns:a16="http://schemas.microsoft.com/office/drawing/2014/main" id="{B1C8E469-A65C-484A-B3AB-872FD8DEE1ED}"/>
                </a:ext>
              </a:extLst>
            </p:cNvPr>
            <p:cNvCxnSpPr>
              <a:cxnSpLocks/>
            </p:cNvCxnSpPr>
            <p:nvPr/>
          </p:nvCxnSpPr>
          <p:spPr>
            <a:xfrm>
              <a:off x="1753640" y="3730485"/>
              <a:ext cx="298950" cy="14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Conector recto de flecha 60">
              <a:extLst>
                <a:ext uri="{FF2B5EF4-FFF2-40B4-BE49-F238E27FC236}">
                  <a16:creationId xmlns:a16="http://schemas.microsoft.com/office/drawing/2014/main" id="{24D10CB3-7B69-40B1-871A-3A982ABF7B70}"/>
                </a:ext>
              </a:extLst>
            </p:cNvPr>
            <p:cNvCxnSpPr/>
            <p:nvPr/>
          </p:nvCxnSpPr>
          <p:spPr>
            <a:xfrm>
              <a:off x="1573223" y="3893127"/>
              <a:ext cx="502604" cy="290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2" name="Elipse 61">
            <a:extLst>
              <a:ext uri="{FF2B5EF4-FFF2-40B4-BE49-F238E27FC236}">
                <a16:creationId xmlns:a16="http://schemas.microsoft.com/office/drawing/2014/main" id="{B874F9CE-A5C5-4983-938B-FF142442CE07}"/>
              </a:ext>
            </a:extLst>
          </p:cNvPr>
          <p:cNvSpPr/>
          <p:nvPr/>
        </p:nvSpPr>
        <p:spPr>
          <a:xfrm>
            <a:off x="2155559" y="5477685"/>
            <a:ext cx="512263" cy="253118"/>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grpSp>
        <p:nvGrpSpPr>
          <p:cNvPr id="63" name="Grupo 62">
            <a:extLst>
              <a:ext uri="{FF2B5EF4-FFF2-40B4-BE49-F238E27FC236}">
                <a16:creationId xmlns:a16="http://schemas.microsoft.com/office/drawing/2014/main" id="{918E2A99-3F9F-43E6-B5E3-060458DA6294}"/>
              </a:ext>
            </a:extLst>
          </p:cNvPr>
          <p:cNvGrpSpPr/>
          <p:nvPr/>
        </p:nvGrpSpPr>
        <p:grpSpPr>
          <a:xfrm>
            <a:off x="3165618" y="5097548"/>
            <a:ext cx="2692196" cy="1349576"/>
            <a:chOff x="295044" y="2982131"/>
            <a:chExt cx="2692196" cy="1349576"/>
          </a:xfrm>
        </p:grpSpPr>
        <p:sp>
          <p:nvSpPr>
            <p:cNvPr id="64" name="Elipse 63">
              <a:extLst>
                <a:ext uri="{FF2B5EF4-FFF2-40B4-BE49-F238E27FC236}">
                  <a16:creationId xmlns:a16="http://schemas.microsoft.com/office/drawing/2014/main" id="{63986F96-53C6-42C6-AAF2-FBB0710BDCF8}"/>
                </a:ext>
              </a:extLst>
            </p:cNvPr>
            <p:cNvSpPr/>
            <p:nvPr/>
          </p:nvSpPr>
          <p:spPr>
            <a:xfrm>
              <a:off x="295044" y="3366322"/>
              <a:ext cx="1390620" cy="60297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rPr>
                <a:t>Amount</a:t>
              </a:r>
              <a:r>
                <a:rPr lang="es-ES" sz="1200" dirty="0">
                  <a:solidFill>
                    <a:schemeClr val="tx1"/>
                  </a:solidFill>
                </a:rPr>
                <a:t> </a:t>
              </a:r>
              <a:r>
                <a:rPr lang="es-ES" sz="1200" dirty="0" err="1">
                  <a:solidFill>
                    <a:schemeClr val="tx1"/>
                  </a:solidFill>
                </a:rPr>
                <a:t>of</a:t>
              </a:r>
              <a:r>
                <a:rPr lang="es-ES" sz="1200" dirty="0">
                  <a:solidFill>
                    <a:schemeClr val="tx1"/>
                  </a:solidFill>
                </a:rPr>
                <a:t> </a:t>
              </a:r>
              <a:r>
                <a:rPr lang="es-ES" sz="1200" dirty="0" err="1">
                  <a:solidFill>
                    <a:schemeClr val="tx1"/>
                  </a:solidFill>
                </a:rPr>
                <a:t>water</a:t>
              </a:r>
              <a:endParaRPr lang="es-ES" sz="1200" dirty="0">
                <a:solidFill>
                  <a:schemeClr val="tx1"/>
                </a:solidFill>
              </a:endParaRPr>
            </a:p>
          </p:txBody>
        </p:sp>
        <p:cxnSp>
          <p:nvCxnSpPr>
            <p:cNvPr id="65" name="Conector recto de flecha 64">
              <a:extLst>
                <a:ext uri="{FF2B5EF4-FFF2-40B4-BE49-F238E27FC236}">
                  <a16:creationId xmlns:a16="http://schemas.microsoft.com/office/drawing/2014/main" id="{2E758FCF-80AD-4AFE-BC77-58F9CB3EE4C4}"/>
                </a:ext>
              </a:extLst>
            </p:cNvPr>
            <p:cNvCxnSpPr>
              <a:cxnSpLocks/>
            </p:cNvCxnSpPr>
            <p:nvPr/>
          </p:nvCxnSpPr>
          <p:spPr>
            <a:xfrm flipV="1">
              <a:off x="1613627" y="3141798"/>
              <a:ext cx="438963" cy="207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ángulo 65">
              <a:extLst>
                <a:ext uri="{FF2B5EF4-FFF2-40B4-BE49-F238E27FC236}">
                  <a16:creationId xmlns:a16="http://schemas.microsoft.com/office/drawing/2014/main" id="{A1D35FE1-6872-4F4D-B75F-9942983712D6}"/>
                </a:ext>
              </a:extLst>
            </p:cNvPr>
            <p:cNvSpPr/>
            <p:nvPr/>
          </p:nvSpPr>
          <p:spPr>
            <a:xfrm>
              <a:off x="2114036" y="2982131"/>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latin typeface="Arial" panose="020B0604020202020204" pitchFamily="34" charset="0"/>
                </a:rPr>
                <a:t>2.5 </a:t>
              </a:r>
              <a:r>
                <a:rPr lang="es-ES" sz="1200" dirty="0" err="1">
                  <a:solidFill>
                    <a:schemeClr val="tx1"/>
                  </a:solidFill>
                  <a:latin typeface="Arial" panose="020B0604020202020204" pitchFamily="34" charset="0"/>
                </a:rPr>
                <a:t>mL</a:t>
              </a:r>
              <a:endParaRPr lang="es-ES" sz="1200" dirty="0">
                <a:solidFill>
                  <a:schemeClr val="tx1"/>
                </a:solidFill>
              </a:endParaRPr>
            </a:p>
          </p:txBody>
        </p:sp>
        <p:sp>
          <p:nvSpPr>
            <p:cNvPr id="68" name="Rectángulo 67">
              <a:extLst>
                <a:ext uri="{FF2B5EF4-FFF2-40B4-BE49-F238E27FC236}">
                  <a16:creationId xmlns:a16="http://schemas.microsoft.com/office/drawing/2014/main" id="{222A9BF3-AEAB-49A4-8B67-7569D0D8A01B}"/>
                </a:ext>
              </a:extLst>
            </p:cNvPr>
            <p:cNvSpPr/>
            <p:nvPr/>
          </p:nvSpPr>
          <p:spPr>
            <a:xfrm>
              <a:off x="2114036" y="4010545"/>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5 </a:t>
              </a:r>
              <a:r>
                <a:rPr lang="es-ES" sz="1200" dirty="0" err="1">
                  <a:solidFill>
                    <a:schemeClr val="tx1"/>
                  </a:solidFill>
                </a:rPr>
                <a:t>mL</a:t>
              </a:r>
              <a:endParaRPr lang="es-ES" sz="1200" dirty="0">
                <a:solidFill>
                  <a:schemeClr val="tx1"/>
                </a:solidFill>
              </a:endParaRPr>
            </a:p>
          </p:txBody>
        </p:sp>
        <p:cxnSp>
          <p:nvCxnSpPr>
            <p:cNvPr id="72" name="Conector recto de flecha 71">
              <a:extLst>
                <a:ext uri="{FF2B5EF4-FFF2-40B4-BE49-F238E27FC236}">
                  <a16:creationId xmlns:a16="http://schemas.microsoft.com/office/drawing/2014/main" id="{7632E490-A66A-47FC-AD26-ABC8CA4F022D}"/>
                </a:ext>
              </a:extLst>
            </p:cNvPr>
            <p:cNvCxnSpPr/>
            <p:nvPr/>
          </p:nvCxnSpPr>
          <p:spPr>
            <a:xfrm>
              <a:off x="1573223" y="3893127"/>
              <a:ext cx="502604" cy="290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7" name="Elipse 6">
            <a:extLst>
              <a:ext uri="{FF2B5EF4-FFF2-40B4-BE49-F238E27FC236}">
                <a16:creationId xmlns:a16="http://schemas.microsoft.com/office/drawing/2014/main" id="{4296BE4C-8ADD-4DC7-B731-EBB9FD785840}"/>
              </a:ext>
            </a:extLst>
          </p:cNvPr>
          <p:cNvSpPr/>
          <p:nvPr/>
        </p:nvSpPr>
        <p:spPr>
          <a:xfrm>
            <a:off x="5030626" y="5097548"/>
            <a:ext cx="755150" cy="275121"/>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grpSp>
        <p:nvGrpSpPr>
          <p:cNvPr id="23" name="Grupo 22">
            <a:extLst>
              <a:ext uri="{FF2B5EF4-FFF2-40B4-BE49-F238E27FC236}">
                <a16:creationId xmlns:a16="http://schemas.microsoft.com/office/drawing/2014/main" id="{8ECA55D7-1E3D-4659-8365-CDB316952590}"/>
              </a:ext>
            </a:extLst>
          </p:cNvPr>
          <p:cNvGrpSpPr/>
          <p:nvPr/>
        </p:nvGrpSpPr>
        <p:grpSpPr>
          <a:xfrm>
            <a:off x="6142278" y="4917164"/>
            <a:ext cx="2796482" cy="1627277"/>
            <a:chOff x="6486747" y="4951935"/>
            <a:chExt cx="2796482" cy="1627277"/>
          </a:xfrm>
        </p:grpSpPr>
        <p:grpSp>
          <p:nvGrpSpPr>
            <p:cNvPr id="73" name="Grupo 72">
              <a:extLst>
                <a:ext uri="{FF2B5EF4-FFF2-40B4-BE49-F238E27FC236}">
                  <a16:creationId xmlns:a16="http://schemas.microsoft.com/office/drawing/2014/main" id="{DF804A21-EBD8-4698-96F6-5D9DE865494F}"/>
                </a:ext>
              </a:extLst>
            </p:cNvPr>
            <p:cNvGrpSpPr/>
            <p:nvPr/>
          </p:nvGrpSpPr>
          <p:grpSpPr>
            <a:xfrm>
              <a:off x="6486747" y="4951935"/>
              <a:ext cx="2796482" cy="1627277"/>
              <a:chOff x="295044" y="2894045"/>
              <a:chExt cx="2796482" cy="1627277"/>
            </a:xfrm>
          </p:grpSpPr>
          <p:sp>
            <p:nvSpPr>
              <p:cNvPr id="74" name="Elipse 73">
                <a:extLst>
                  <a:ext uri="{FF2B5EF4-FFF2-40B4-BE49-F238E27FC236}">
                    <a16:creationId xmlns:a16="http://schemas.microsoft.com/office/drawing/2014/main" id="{063F7759-DA9E-4146-BBDE-B5E6B2B9C060}"/>
                  </a:ext>
                </a:extLst>
              </p:cNvPr>
              <p:cNvSpPr/>
              <p:nvPr/>
            </p:nvSpPr>
            <p:spPr>
              <a:xfrm>
                <a:off x="295044" y="3366322"/>
                <a:ext cx="1390620" cy="60297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rPr>
                  <a:t>Drying</a:t>
                </a:r>
                <a:r>
                  <a:rPr lang="es-ES" sz="1200" dirty="0">
                    <a:solidFill>
                      <a:schemeClr val="tx1"/>
                    </a:solidFill>
                  </a:rPr>
                  <a:t> step</a:t>
                </a:r>
              </a:p>
            </p:txBody>
          </p:sp>
          <p:cxnSp>
            <p:nvCxnSpPr>
              <p:cNvPr id="75" name="Conector recto de flecha 74">
                <a:extLst>
                  <a:ext uri="{FF2B5EF4-FFF2-40B4-BE49-F238E27FC236}">
                    <a16:creationId xmlns:a16="http://schemas.microsoft.com/office/drawing/2014/main" id="{FFADBF5B-2808-41AB-AF8C-789EF848148C}"/>
                  </a:ext>
                </a:extLst>
              </p:cNvPr>
              <p:cNvCxnSpPr>
                <a:cxnSpLocks/>
              </p:cNvCxnSpPr>
              <p:nvPr/>
            </p:nvCxnSpPr>
            <p:spPr>
              <a:xfrm flipV="1">
                <a:off x="1613080" y="3141798"/>
                <a:ext cx="439510" cy="210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Rectángulo 75">
                <a:extLst>
                  <a:ext uri="{FF2B5EF4-FFF2-40B4-BE49-F238E27FC236}">
                    <a16:creationId xmlns:a16="http://schemas.microsoft.com/office/drawing/2014/main" id="{1146D2E4-E523-42B2-B3C3-8BBD14FA1F80}"/>
                  </a:ext>
                </a:extLst>
              </p:cNvPr>
              <p:cNvSpPr/>
              <p:nvPr/>
            </p:nvSpPr>
            <p:spPr>
              <a:xfrm>
                <a:off x="2131042" y="2894045"/>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latin typeface="Arial" panose="020B0604020202020204" pitchFamily="34" charset="0"/>
                  </a:rPr>
                  <a:t>air</a:t>
                </a:r>
                <a:endParaRPr lang="es-ES" sz="1200" dirty="0">
                  <a:solidFill>
                    <a:schemeClr val="tx1"/>
                  </a:solidFill>
                </a:endParaRPr>
              </a:p>
            </p:txBody>
          </p:sp>
          <p:sp>
            <p:nvSpPr>
              <p:cNvPr id="77" name="Rectángulo 76">
                <a:extLst>
                  <a:ext uri="{FF2B5EF4-FFF2-40B4-BE49-F238E27FC236}">
                    <a16:creationId xmlns:a16="http://schemas.microsoft.com/office/drawing/2014/main" id="{DABACFE8-C9FA-4762-82B7-56FEE0A422D6}"/>
                  </a:ext>
                </a:extLst>
              </p:cNvPr>
              <p:cNvSpPr/>
              <p:nvPr/>
            </p:nvSpPr>
            <p:spPr>
              <a:xfrm>
                <a:off x="2218322" y="3522089"/>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rPr>
                  <a:t>nitrogen</a:t>
                </a:r>
                <a:endParaRPr lang="es-ES" sz="1200" dirty="0">
                  <a:solidFill>
                    <a:schemeClr val="tx1"/>
                  </a:solidFill>
                </a:endParaRPr>
              </a:p>
            </p:txBody>
          </p:sp>
          <p:sp>
            <p:nvSpPr>
              <p:cNvPr id="79" name="Rectángulo 78">
                <a:extLst>
                  <a:ext uri="{FF2B5EF4-FFF2-40B4-BE49-F238E27FC236}">
                    <a16:creationId xmlns:a16="http://schemas.microsoft.com/office/drawing/2014/main" id="{5500E8BB-9A19-4557-83C0-4B07640C33B0}"/>
                  </a:ext>
                </a:extLst>
              </p:cNvPr>
              <p:cNvSpPr/>
              <p:nvPr/>
            </p:nvSpPr>
            <p:spPr>
              <a:xfrm>
                <a:off x="2131041" y="4200160"/>
                <a:ext cx="873204" cy="321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latin typeface="Arial" panose="020B0604020202020204" pitchFamily="34" charset="0"/>
                    <a:ea typeface="Calibri" panose="020F0502020204030204" pitchFamily="34" charset="0"/>
                  </a:rPr>
                  <a:t>n</a:t>
                </a:r>
                <a:r>
                  <a:rPr lang="es-ES" sz="1200" dirty="0">
                    <a:solidFill>
                      <a:schemeClr val="tx1"/>
                    </a:solidFill>
                    <a:effectLst/>
                    <a:latin typeface="Arial" panose="020B0604020202020204" pitchFamily="34" charset="0"/>
                    <a:ea typeface="Calibri" panose="020F0502020204030204" pitchFamily="34" charset="0"/>
                  </a:rPr>
                  <a:t>o </a:t>
                </a:r>
                <a:r>
                  <a:rPr lang="es-ES" sz="1200" dirty="0" err="1">
                    <a:solidFill>
                      <a:schemeClr val="tx1"/>
                    </a:solidFill>
                    <a:effectLst/>
                    <a:latin typeface="Arial" panose="020B0604020202020204" pitchFamily="34" charset="0"/>
                    <a:ea typeface="Calibri" panose="020F0502020204030204" pitchFamily="34" charset="0"/>
                  </a:rPr>
                  <a:t>drying</a:t>
                </a:r>
                <a:r>
                  <a:rPr lang="es-ES" sz="1200" dirty="0">
                    <a:solidFill>
                      <a:schemeClr val="tx1"/>
                    </a:solidFill>
                    <a:effectLst/>
                    <a:latin typeface="Arial" panose="020B0604020202020204" pitchFamily="34" charset="0"/>
                    <a:ea typeface="Calibri" panose="020F0502020204030204" pitchFamily="34" charset="0"/>
                  </a:rPr>
                  <a:t> </a:t>
                </a:r>
                <a:endParaRPr lang="es-ES" sz="1200" dirty="0">
                  <a:solidFill>
                    <a:schemeClr val="tx1"/>
                  </a:solidFill>
                </a:endParaRPr>
              </a:p>
            </p:txBody>
          </p:sp>
          <p:cxnSp>
            <p:nvCxnSpPr>
              <p:cNvPr id="82" name="Conector recto de flecha 81">
                <a:extLst>
                  <a:ext uri="{FF2B5EF4-FFF2-40B4-BE49-F238E27FC236}">
                    <a16:creationId xmlns:a16="http://schemas.microsoft.com/office/drawing/2014/main" id="{599FE93C-B524-4AC5-90E6-CD849025BD75}"/>
                  </a:ext>
                </a:extLst>
              </p:cNvPr>
              <p:cNvCxnSpPr/>
              <p:nvPr/>
            </p:nvCxnSpPr>
            <p:spPr>
              <a:xfrm>
                <a:off x="1573223" y="3893127"/>
                <a:ext cx="502604" cy="290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0" name="Conector recto de flecha 19">
              <a:extLst>
                <a:ext uri="{FF2B5EF4-FFF2-40B4-BE49-F238E27FC236}">
                  <a16:creationId xmlns:a16="http://schemas.microsoft.com/office/drawing/2014/main" id="{4DDD0805-6EBF-4FF8-A2B1-58B97A12626D}"/>
                </a:ext>
              </a:extLst>
            </p:cNvPr>
            <p:cNvCxnSpPr/>
            <p:nvPr/>
          </p:nvCxnSpPr>
          <p:spPr>
            <a:xfrm>
              <a:off x="8016228" y="5726297"/>
              <a:ext cx="3065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Elipse 21">
              <a:extLst>
                <a:ext uri="{FF2B5EF4-FFF2-40B4-BE49-F238E27FC236}">
                  <a16:creationId xmlns:a16="http://schemas.microsoft.com/office/drawing/2014/main" id="{ACA945C5-B238-4F45-B7C2-992E49C1BFFF}"/>
                </a:ext>
              </a:extLst>
            </p:cNvPr>
            <p:cNvSpPr/>
            <p:nvPr/>
          </p:nvSpPr>
          <p:spPr>
            <a:xfrm>
              <a:off x="8342601" y="6272754"/>
              <a:ext cx="853348" cy="306458"/>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grpSp>
    </p:spTree>
    <p:extLst>
      <p:ext uri="{BB962C8B-B14F-4D97-AF65-F5344CB8AC3E}">
        <p14:creationId xmlns:p14="http://schemas.microsoft.com/office/powerpoint/2010/main" val="2135146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2" name="Freeform: Shape 11">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F50A80E-5DCB-4320-9947-73BF2D6F0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4E9C9717-43F9-44EA-9215-3F2D15B1C7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Freeform: Shape 19">
            <a:extLst>
              <a:ext uri="{FF2B5EF4-FFF2-40B4-BE49-F238E27FC236}">
                <a16:creationId xmlns:a16="http://schemas.microsoft.com/office/drawing/2014/main" id="{E66004D1-3DCE-405F-9046-6DE912409E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D1319957-918B-4BBC-B357-957813808C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4" name="Rectangle 23">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26" name="Group 25">
            <a:extLst>
              <a:ext uri="{FF2B5EF4-FFF2-40B4-BE49-F238E27FC236}">
                <a16:creationId xmlns:a16="http://schemas.microsoft.com/office/drawing/2014/main" id="{BE312684-34E6-4414-83D2-62B3C76BC4D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0934058" cy="6858000"/>
            <a:chOff x="-1" y="0"/>
            <a:chExt cx="10934058" cy="6858000"/>
          </a:xfrm>
        </p:grpSpPr>
        <p:sp>
          <p:nvSpPr>
            <p:cNvPr id="27" name="Freeform: Shape 26">
              <a:extLst>
                <a:ext uri="{FF2B5EF4-FFF2-40B4-BE49-F238E27FC236}">
                  <a16:creationId xmlns:a16="http://schemas.microsoft.com/office/drawing/2014/main" id="{604F4760-8690-4B2E-87EE-6BD660BA8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10515600" cy="6858000"/>
            </a:xfrm>
            <a:custGeom>
              <a:avLst/>
              <a:gdLst>
                <a:gd name="connsiteX0" fmla="*/ 0 w 10515600"/>
                <a:gd name="connsiteY0" fmla="*/ 0 h 6858000"/>
                <a:gd name="connsiteX1" fmla="*/ 3039549 w 10515600"/>
                <a:gd name="connsiteY1" fmla="*/ 0 h 6858000"/>
                <a:gd name="connsiteX2" fmla="*/ 3387573 w 10515600"/>
                <a:gd name="connsiteY2" fmla="*/ 0 h 6858000"/>
                <a:gd name="connsiteX3" fmla="*/ 3678072 w 10515600"/>
                <a:gd name="connsiteY3" fmla="*/ 0 h 6858000"/>
                <a:gd name="connsiteX4" fmla="*/ 3721524 w 10515600"/>
                <a:gd name="connsiteY4" fmla="*/ 0 h 6858000"/>
                <a:gd name="connsiteX5" fmla="*/ 4595394 w 10515600"/>
                <a:gd name="connsiteY5" fmla="*/ 0 h 6858000"/>
                <a:gd name="connsiteX6" fmla="*/ 4607603 w 10515600"/>
                <a:gd name="connsiteY6" fmla="*/ 0 h 6858000"/>
                <a:gd name="connsiteX7" fmla="*/ 4733044 w 10515600"/>
                <a:gd name="connsiteY7" fmla="*/ 0 h 6858000"/>
                <a:gd name="connsiteX8" fmla="*/ 6226185 w 10515600"/>
                <a:gd name="connsiteY8" fmla="*/ 0 h 6858000"/>
                <a:gd name="connsiteX9" fmla="*/ 8892577 w 10515600"/>
                <a:gd name="connsiteY9" fmla="*/ 0 h 6858000"/>
                <a:gd name="connsiteX10" fmla="*/ 8914701 w 10515600"/>
                <a:gd name="connsiteY10" fmla="*/ 14997 h 6858000"/>
                <a:gd name="connsiteX11" fmla="*/ 10515600 w 10515600"/>
                <a:gd name="connsiteY11" fmla="*/ 3621656 h 6858000"/>
                <a:gd name="connsiteX12" fmla="*/ 8641250 w 10515600"/>
                <a:gd name="connsiteY12" fmla="*/ 6374814 h 6858000"/>
                <a:gd name="connsiteX13" fmla="*/ 8124602 w 10515600"/>
                <a:gd name="connsiteY13" fmla="*/ 6780599 h 6858000"/>
                <a:gd name="connsiteX14" fmla="*/ 8012846 w 10515600"/>
                <a:gd name="connsiteY14" fmla="*/ 6858000 h 6858000"/>
                <a:gd name="connsiteX15" fmla="*/ 6226185 w 10515600"/>
                <a:gd name="connsiteY15" fmla="*/ 6858000 h 6858000"/>
                <a:gd name="connsiteX16" fmla="*/ 4607603 w 10515600"/>
                <a:gd name="connsiteY16" fmla="*/ 6858000 h 6858000"/>
                <a:gd name="connsiteX17" fmla="*/ 4595394 w 10515600"/>
                <a:gd name="connsiteY17" fmla="*/ 6858000 h 6858000"/>
                <a:gd name="connsiteX18" fmla="*/ 4424650 w 10515600"/>
                <a:gd name="connsiteY18" fmla="*/ 6858000 h 6858000"/>
                <a:gd name="connsiteX19" fmla="*/ 3721524 w 10515600"/>
                <a:gd name="connsiteY19" fmla="*/ 6858000 h 6858000"/>
                <a:gd name="connsiteX20" fmla="*/ 3678072 w 10515600"/>
                <a:gd name="connsiteY20" fmla="*/ 6858000 h 6858000"/>
                <a:gd name="connsiteX21" fmla="*/ 3387573 w 10515600"/>
                <a:gd name="connsiteY21" fmla="*/ 6858000 h 6858000"/>
                <a:gd name="connsiteX22" fmla="*/ 3039549 w 10515600"/>
                <a:gd name="connsiteY22" fmla="*/ 6858000 h 6858000"/>
                <a:gd name="connsiteX23" fmla="*/ 0 w 10515600"/>
                <a:gd name="connsiteY2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515600" h="6858000">
                  <a:moveTo>
                    <a:pt x="0" y="0"/>
                  </a:moveTo>
                  <a:lnTo>
                    <a:pt x="3039549" y="0"/>
                  </a:lnTo>
                  <a:lnTo>
                    <a:pt x="3387573" y="0"/>
                  </a:lnTo>
                  <a:lnTo>
                    <a:pt x="3678072" y="0"/>
                  </a:lnTo>
                  <a:lnTo>
                    <a:pt x="3721524" y="0"/>
                  </a:lnTo>
                  <a:lnTo>
                    <a:pt x="4595394" y="0"/>
                  </a:lnTo>
                  <a:lnTo>
                    <a:pt x="4607603" y="0"/>
                  </a:lnTo>
                  <a:lnTo>
                    <a:pt x="4733044" y="0"/>
                  </a:lnTo>
                  <a:lnTo>
                    <a:pt x="6226185" y="0"/>
                  </a:lnTo>
                  <a:lnTo>
                    <a:pt x="8892577" y="0"/>
                  </a:lnTo>
                  <a:lnTo>
                    <a:pt x="8914701" y="14997"/>
                  </a:lnTo>
                  <a:cubicBezTo>
                    <a:pt x="9941864" y="754641"/>
                    <a:pt x="10515600" y="2093192"/>
                    <a:pt x="10515600" y="3621656"/>
                  </a:cubicBezTo>
                  <a:cubicBezTo>
                    <a:pt x="10515600" y="4969131"/>
                    <a:pt x="9586875" y="5602839"/>
                    <a:pt x="8641250" y="6374814"/>
                  </a:cubicBezTo>
                  <a:cubicBezTo>
                    <a:pt x="8469047" y="6515397"/>
                    <a:pt x="8298420" y="6653108"/>
                    <a:pt x="8124602" y="6780599"/>
                  </a:cubicBezTo>
                  <a:lnTo>
                    <a:pt x="8012846" y="6858000"/>
                  </a:lnTo>
                  <a:lnTo>
                    <a:pt x="6226185" y="6858000"/>
                  </a:lnTo>
                  <a:lnTo>
                    <a:pt x="4607603" y="6858000"/>
                  </a:lnTo>
                  <a:lnTo>
                    <a:pt x="4595394" y="6858000"/>
                  </a:lnTo>
                  <a:lnTo>
                    <a:pt x="4424650" y="6858000"/>
                  </a:lnTo>
                  <a:lnTo>
                    <a:pt x="3721524" y="6858000"/>
                  </a:lnTo>
                  <a:lnTo>
                    <a:pt x="3678072" y="6858000"/>
                  </a:lnTo>
                  <a:lnTo>
                    <a:pt x="3387573" y="6858000"/>
                  </a:lnTo>
                  <a:lnTo>
                    <a:pt x="3039549" y="6858000"/>
                  </a:lnTo>
                  <a:lnTo>
                    <a:pt x="0" y="685800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0433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9" name="Freeform: Shape 28">
              <a:extLst>
                <a:ext uri="{FF2B5EF4-FFF2-40B4-BE49-F238E27FC236}">
                  <a16:creationId xmlns:a16="http://schemas.microsoft.com/office/drawing/2014/main" id="{03C85561-90D2-4AFA-B2C5-F2D61D86C2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4327"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0" name="Freeform: Shape 29">
              <a:extLst>
                <a:ext uri="{FF2B5EF4-FFF2-40B4-BE49-F238E27FC236}">
                  <a16:creationId xmlns:a16="http://schemas.microsoft.com/office/drawing/2014/main" id="{9026B71D-5A6F-48FE-AC6A-D7AAA0180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53086"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2" name="Título 1">
            <a:extLst>
              <a:ext uri="{FF2B5EF4-FFF2-40B4-BE49-F238E27FC236}">
                <a16:creationId xmlns:a16="http://schemas.microsoft.com/office/drawing/2014/main" id="{A122340B-C110-4C8D-B11D-75EA87AB6EFB}"/>
              </a:ext>
            </a:extLst>
          </p:cNvPr>
          <p:cNvSpPr>
            <a:spLocks noGrp="1"/>
          </p:cNvSpPr>
          <p:nvPr>
            <p:ph type="title"/>
          </p:nvPr>
        </p:nvSpPr>
        <p:spPr>
          <a:xfrm>
            <a:off x="183484" y="154744"/>
            <a:ext cx="7653981" cy="926548"/>
          </a:xfrm>
        </p:spPr>
        <p:txBody>
          <a:bodyPr vert="horz" lIns="109728" tIns="109728" rIns="109728" bIns="91440" rtlCol="0" anchor="b">
            <a:normAutofit/>
          </a:bodyPr>
          <a:lstStyle/>
          <a:p>
            <a:pPr>
              <a:lnSpc>
                <a:spcPct val="120000"/>
              </a:lnSpc>
            </a:pPr>
            <a:r>
              <a:rPr lang="en-US" sz="4000" dirty="0">
                <a:solidFill>
                  <a:schemeClr val="tx1">
                    <a:lumMod val="85000"/>
                    <a:lumOff val="15000"/>
                  </a:schemeClr>
                </a:solidFill>
              </a:rPr>
              <a:t>Analytical procedure</a:t>
            </a:r>
          </a:p>
        </p:txBody>
      </p:sp>
      <p:sp>
        <p:nvSpPr>
          <p:cNvPr id="19" name="Rectángulo: esquinas redondeadas 18">
            <a:extLst>
              <a:ext uri="{FF2B5EF4-FFF2-40B4-BE49-F238E27FC236}">
                <a16:creationId xmlns:a16="http://schemas.microsoft.com/office/drawing/2014/main" id="{3C2D4DD8-482F-41C4-AC5A-1E8207EBC96D}"/>
              </a:ext>
            </a:extLst>
          </p:cNvPr>
          <p:cNvSpPr/>
          <p:nvPr/>
        </p:nvSpPr>
        <p:spPr>
          <a:xfrm>
            <a:off x="41130" y="4547309"/>
            <a:ext cx="1446610" cy="412361"/>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2 g </a:t>
            </a:r>
            <a:r>
              <a:rPr lang="es-ES" sz="1200" dirty="0" err="1">
                <a:solidFill>
                  <a:schemeClr val="tx1"/>
                </a:solidFill>
              </a:rPr>
              <a:t>of</a:t>
            </a:r>
            <a:r>
              <a:rPr lang="es-ES" sz="1200" dirty="0">
                <a:solidFill>
                  <a:schemeClr val="tx1"/>
                </a:solidFill>
              </a:rPr>
              <a:t> </a:t>
            </a:r>
            <a:r>
              <a:rPr lang="es-ES" sz="1200" dirty="0" err="1">
                <a:solidFill>
                  <a:schemeClr val="tx1"/>
                </a:solidFill>
              </a:rPr>
              <a:t>sample</a:t>
            </a:r>
            <a:endParaRPr lang="es-ES" sz="1200" dirty="0">
              <a:solidFill>
                <a:schemeClr val="tx1"/>
              </a:solidFill>
            </a:endParaRPr>
          </a:p>
        </p:txBody>
      </p:sp>
      <p:pic>
        <p:nvPicPr>
          <p:cNvPr id="21" name="Imagen 20" descr="Imagen que contiene rojo, naranja, tabla, par&#10;&#10;Descripción generada automáticamente">
            <a:extLst>
              <a:ext uri="{FF2B5EF4-FFF2-40B4-BE49-F238E27FC236}">
                <a16:creationId xmlns:a16="http://schemas.microsoft.com/office/drawing/2014/main" id="{E77D8E9E-B45A-4AB8-8735-D1A50249B5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73" y="3324149"/>
            <a:ext cx="1446610" cy="1204404"/>
          </a:xfrm>
          <a:prstGeom prst="rect">
            <a:avLst/>
          </a:prstGeom>
        </p:spPr>
      </p:pic>
      <p:sp>
        <p:nvSpPr>
          <p:cNvPr id="23" name="Rectángulo: esquinas redondeadas 22">
            <a:extLst>
              <a:ext uri="{FF2B5EF4-FFF2-40B4-BE49-F238E27FC236}">
                <a16:creationId xmlns:a16="http://schemas.microsoft.com/office/drawing/2014/main" id="{5F9333C9-A1BF-4A75-8309-6EF36BC62B9D}"/>
              </a:ext>
            </a:extLst>
          </p:cNvPr>
          <p:cNvSpPr/>
          <p:nvPr/>
        </p:nvSpPr>
        <p:spPr>
          <a:xfrm>
            <a:off x="1215268" y="1761548"/>
            <a:ext cx="2010829" cy="1066800"/>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2.5 </a:t>
            </a:r>
            <a:r>
              <a:rPr lang="es-ES" sz="1200" dirty="0" err="1">
                <a:solidFill>
                  <a:schemeClr val="tx1"/>
                </a:solidFill>
              </a:rPr>
              <a:t>mL</a:t>
            </a:r>
            <a:r>
              <a:rPr lang="es-ES" sz="1200" dirty="0">
                <a:solidFill>
                  <a:schemeClr val="tx1"/>
                </a:solidFill>
              </a:rPr>
              <a:t> H</a:t>
            </a:r>
            <a:r>
              <a:rPr lang="es-ES" sz="1200" baseline="-25000" dirty="0">
                <a:solidFill>
                  <a:schemeClr val="tx1"/>
                </a:solidFill>
              </a:rPr>
              <a:t>2</a:t>
            </a:r>
            <a:r>
              <a:rPr lang="es-ES" sz="1200" dirty="0">
                <a:solidFill>
                  <a:schemeClr val="tx1"/>
                </a:solidFill>
              </a:rPr>
              <a:t>O +</a:t>
            </a:r>
          </a:p>
          <a:p>
            <a:pPr algn="ctr"/>
            <a:r>
              <a:rPr lang="es-ES" sz="1200" dirty="0">
                <a:solidFill>
                  <a:schemeClr val="tx1"/>
                </a:solidFill>
              </a:rPr>
              <a:t>1.5 </a:t>
            </a:r>
            <a:r>
              <a:rPr lang="es-ES" sz="1200" dirty="0" err="1">
                <a:solidFill>
                  <a:schemeClr val="tx1"/>
                </a:solidFill>
              </a:rPr>
              <a:t>mL</a:t>
            </a:r>
            <a:r>
              <a:rPr lang="es-ES" sz="1200" dirty="0">
                <a:solidFill>
                  <a:schemeClr val="tx1"/>
                </a:solidFill>
              </a:rPr>
              <a:t> </a:t>
            </a:r>
            <a:r>
              <a:rPr lang="es-ES" sz="1200" dirty="0" err="1">
                <a:solidFill>
                  <a:schemeClr val="tx1"/>
                </a:solidFill>
                <a:effectLst/>
                <a:latin typeface="Arial" panose="020B0604020202020204" pitchFamily="34" charset="0"/>
                <a:ea typeface="Calibri" panose="020F0502020204030204" pitchFamily="34" charset="0"/>
              </a:rPr>
              <a:t>ethyl</a:t>
            </a:r>
            <a:r>
              <a:rPr lang="es-ES" sz="1200" dirty="0">
                <a:solidFill>
                  <a:schemeClr val="tx1"/>
                </a:solidFill>
                <a:effectLst/>
                <a:latin typeface="Arial" panose="020B0604020202020204" pitchFamily="34" charset="0"/>
                <a:ea typeface="Calibri" panose="020F0502020204030204" pitchFamily="34" charset="0"/>
              </a:rPr>
              <a:t> </a:t>
            </a:r>
            <a:r>
              <a:rPr lang="es-ES" sz="1200" dirty="0" err="1">
                <a:solidFill>
                  <a:schemeClr val="tx1"/>
                </a:solidFill>
                <a:effectLst/>
                <a:latin typeface="Arial" panose="020B0604020202020204" pitchFamily="34" charset="0"/>
                <a:ea typeface="Calibri" panose="020F0502020204030204" pitchFamily="34" charset="0"/>
              </a:rPr>
              <a:t>acetate</a:t>
            </a:r>
            <a:r>
              <a:rPr lang="es-ES" sz="1200" dirty="0">
                <a:solidFill>
                  <a:schemeClr val="tx1"/>
                </a:solidFill>
                <a:effectLst/>
                <a:latin typeface="Arial" panose="020B0604020202020204" pitchFamily="34" charset="0"/>
                <a:ea typeface="Calibri" panose="020F0502020204030204" pitchFamily="34" charset="0"/>
              </a:rPr>
              <a:t>: </a:t>
            </a:r>
            <a:r>
              <a:rPr lang="es-ES" sz="1200" dirty="0" err="1">
                <a:solidFill>
                  <a:schemeClr val="tx1"/>
                </a:solidFill>
                <a:effectLst/>
                <a:latin typeface="Arial" panose="020B0604020202020204" pitchFamily="34" charset="0"/>
                <a:ea typeface="Calibri" panose="020F0502020204030204" pitchFamily="34" charset="0"/>
              </a:rPr>
              <a:t>acetic</a:t>
            </a:r>
            <a:r>
              <a:rPr lang="es-ES" sz="1200" dirty="0">
                <a:solidFill>
                  <a:schemeClr val="tx1"/>
                </a:solidFill>
                <a:effectLst/>
                <a:latin typeface="Arial" panose="020B0604020202020204" pitchFamily="34" charset="0"/>
                <a:ea typeface="Calibri" panose="020F0502020204030204" pitchFamily="34" charset="0"/>
              </a:rPr>
              <a:t> </a:t>
            </a:r>
            <a:r>
              <a:rPr lang="es-ES" sz="1200" dirty="0" err="1">
                <a:solidFill>
                  <a:schemeClr val="tx1"/>
                </a:solidFill>
                <a:effectLst/>
                <a:latin typeface="Arial" panose="020B0604020202020204" pitchFamily="34" charset="0"/>
                <a:ea typeface="Calibri" panose="020F0502020204030204" pitchFamily="34" charset="0"/>
              </a:rPr>
              <a:t>acid</a:t>
            </a:r>
            <a:r>
              <a:rPr lang="es-ES" sz="1200" dirty="0">
                <a:solidFill>
                  <a:schemeClr val="tx1"/>
                </a:solidFill>
                <a:effectLst/>
                <a:latin typeface="Arial" panose="020B0604020202020204" pitchFamily="34" charset="0"/>
                <a:ea typeface="Calibri" panose="020F0502020204030204" pitchFamily="34" charset="0"/>
              </a:rPr>
              <a:t> (3:1) + </a:t>
            </a:r>
          </a:p>
          <a:p>
            <a:pPr algn="ctr"/>
            <a:r>
              <a:rPr lang="es-ES" sz="1200" dirty="0">
                <a:solidFill>
                  <a:schemeClr val="tx1"/>
                </a:solidFill>
                <a:latin typeface="Arial" panose="020B0604020202020204" pitchFamily="34" charset="0"/>
              </a:rPr>
              <a:t>1 g NaCl</a:t>
            </a:r>
            <a:endParaRPr lang="es-ES" sz="1200" dirty="0">
              <a:solidFill>
                <a:schemeClr val="tx1"/>
              </a:solidFill>
            </a:endParaRPr>
          </a:p>
        </p:txBody>
      </p:sp>
      <p:pic>
        <p:nvPicPr>
          <p:cNvPr id="25" name="Imagen 24" descr="Imagen que contiene dispositivo&#10;&#10;Descripción generada automáticamente">
            <a:extLst>
              <a:ext uri="{FF2B5EF4-FFF2-40B4-BE49-F238E27FC236}">
                <a16:creationId xmlns:a16="http://schemas.microsoft.com/office/drawing/2014/main" id="{6A61C97D-F32B-47DC-8BBF-043C88873F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4291" y="3162190"/>
            <a:ext cx="684660" cy="1614911"/>
          </a:xfrm>
          <a:prstGeom prst="rect">
            <a:avLst/>
          </a:prstGeom>
        </p:spPr>
      </p:pic>
      <p:sp>
        <p:nvSpPr>
          <p:cNvPr id="4" name="Flecha: a la derecha 3">
            <a:extLst>
              <a:ext uri="{FF2B5EF4-FFF2-40B4-BE49-F238E27FC236}">
                <a16:creationId xmlns:a16="http://schemas.microsoft.com/office/drawing/2014/main" id="{50A2C254-C0E5-4803-B281-685D7D94FE59}"/>
              </a:ext>
            </a:extLst>
          </p:cNvPr>
          <p:cNvSpPr/>
          <p:nvPr/>
        </p:nvSpPr>
        <p:spPr>
          <a:xfrm>
            <a:off x="1334823" y="3694630"/>
            <a:ext cx="602419" cy="3578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Flecha: a la derecha 30">
            <a:extLst>
              <a:ext uri="{FF2B5EF4-FFF2-40B4-BE49-F238E27FC236}">
                <a16:creationId xmlns:a16="http://schemas.microsoft.com/office/drawing/2014/main" id="{9C20B5BF-4D53-4B6C-81C5-AFA2F8BE6121}"/>
              </a:ext>
            </a:extLst>
          </p:cNvPr>
          <p:cNvSpPr/>
          <p:nvPr/>
        </p:nvSpPr>
        <p:spPr>
          <a:xfrm>
            <a:off x="2536449" y="3694630"/>
            <a:ext cx="602419" cy="3578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2" name="Imagen 31" descr="Imagen que contiene tabla, blanco, vídeo, juego&#10;&#10;Descripción generada automáticamente">
            <a:extLst>
              <a:ext uri="{FF2B5EF4-FFF2-40B4-BE49-F238E27FC236}">
                <a16:creationId xmlns:a16="http://schemas.microsoft.com/office/drawing/2014/main" id="{7F6C7C38-2369-4F92-AABB-19F220637F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34241" y="3281610"/>
            <a:ext cx="1716766" cy="1183847"/>
          </a:xfrm>
          <a:prstGeom prst="rect">
            <a:avLst/>
          </a:prstGeom>
        </p:spPr>
      </p:pic>
      <p:sp>
        <p:nvSpPr>
          <p:cNvPr id="35" name="Rectángulo: esquinas redondeadas 34">
            <a:extLst>
              <a:ext uri="{FF2B5EF4-FFF2-40B4-BE49-F238E27FC236}">
                <a16:creationId xmlns:a16="http://schemas.microsoft.com/office/drawing/2014/main" id="{FE7E11D3-CCB0-48C2-A8DB-3522B825631B}"/>
              </a:ext>
            </a:extLst>
          </p:cNvPr>
          <p:cNvSpPr/>
          <p:nvPr/>
        </p:nvSpPr>
        <p:spPr>
          <a:xfrm>
            <a:off x="3118579" y="4577713"/>
            <a:ext cx="1284557" cy="763913"/>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5 min 10ºC</a:t>
            </a:r>
          </a:p>
          <a:p>
            <a:pPr algn="ctr"/>
            <a:r>
              <a:rPr lang="es-ES" sz="1200" dirty="0">
                <a:solidFill>
                  <a:schemeClr val="tx1"/>
                </a:solidFill>
              </a:rPr>
              <a:t>3000 rpm</a:t>
            </a:r>
          </a:p>
        </p:txBody>
      </p:sp>
      <p:sp>
        <p:nvSpPr>
          <p:cNvPr id="36" name="Flecha: a la derecha 35">
            <a:extLst>
              <a:ext uri="{FF2B5EF4-FFF2-40B4-BE49-F238E27FC236}">
                <a16:creationId xmlns:a16="http://schemas.microsoft.com/office/drawing/2014/main" id="{C86164F8-5F3F-48EA-B46D-517A09BA15C0}"/>
              </a:ext>
            </a:extLst>
          </p:cNvPr>
          <p:cNvSpPr/>
          <p:nvPr/>
        </p:nvSpPr>
        <p:spPr>
          <a:xfrm>
            <a:off x="4681038" y="3737168"/>
            <a:ext cx="602419" cy="3578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7" name="Imagen 6" descr="Un dibujo de una persona&#10;&#10;Descripción generada automáticamente con confianza baja">
            <a:extLst>
              <a:ext uri="{FF2B5EF4-FFF2-40B4-BE49-F238E27FC236}">
                <a16:creationId xmlns:a16="http://schemas.microsoft.com/office/drawing/2014/main" id="{2131D6A1-2CB8-4346-9F80-547D963996C3}"/>
              </a:ext>
            </a:extLst>
          </p:cNvPr>
          <p:cNvPicPr>
            <a:picLocks noChangeAspect="1"/>
          </p:cNvPicPr>
          <p:nvPr/>
        </p:nvPicPr>
        <p:blipFill rotWithShape="1">
          <a:blip r:embed="rId5">
            <a:extLst>
              <a:ext uri="{28A0092B-C50C-407E-A947-70E740481C1C}">
                <a14:useLocalDpi xmlns:a14="http://schemas.microsoft.com/office/drawing/2010/main" val="0"/>
              </a:ext>
            </a:extLst>
          </a:blip>
          <a:srcRect r="1903" b="6087"/>
          <a:stretch/>
        </p:blipFill>
        <p:spPr>
          <a:xfrm>
            <a:off x="5322757" y="3140820"/>
            <a:ext cx="937504" cy="1192696"/>
          </a:xfrm>
          <a:prstGeom prst="rect">
            <a:avLst/>
          </a:prstGeom>
        </p:spPr>
      </p:pic>
      <p:sp>
        <p:nvSpPr>
          <p:cNvPr id="37" name="Flecha: a la derecha 36">
            <a:extLst>
              <a:ext uri="{FF2B5EF4-FFF2-40B4-BE49-F238E27FC236}">
                <a16:creationId xmlns:a16="http://schemas.microsoft.com/office/drawing/2014/main" id="{D18E5305-1402-468F-8722-3159633E73CA}"/>
              </a:ext>
            </a:extLst>
          </p:cNvPr>
          <p:cNvSpPr/>
          <p:nvPr/>
        </p:nvSpPr>
        <p:spPr>
          <a:xfrm>
            <a:off x="6299561" y="3694630"/>
            <a:ext cx="602419" cy="3578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8" name="Imagen 37" descr="Imagen que contiene tabla, blanco, vídeo, juego&#10;&#10;Descripción generada automáticamente">
            <a:extLst>
              <a:ext uri="{FF2B5EF4-FFF2-40B4-BE49-F238E27FC236}">
                <a16:creationId xmlns:a16="http://schemas.microsoft.com/office/drawing/2014/main" id="{4320901F-6386-4067-89A6-912B29F973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49626" y="3153377"/>
            <a:ext cx="1716766" cy="1183847"/>
          </a:xfrm>
          <a:prstGeom prst="rect">
            <a:avLst/>
          </a:prstGeom>
        </p:spPr>
      </p:pic>
      <p:sp>
        <p:nvSpPr>
          <p:cNvPr id="39" name="Rectángulo: esquinas redondeadas 38">
            <a:extLst>
              <a:ext uri="{FF2B5EF4-FFF2-40B4-BE49-F238E27FC236}">
                <a16:creationId xmlns:a16="http://schemas.microsoft.com/office/drawing/2014/main" id="{DB63B510-2890-4CC2-8E4A-A1A82B5D857A}"/>
              </a:ext>
            </a:extLst>
          </p:cNvPr>
          <p:cNvSpPr/>
          <p:nvPr/>
        </p:nvSpPr>
        <p:spPr>
          <a:xfrm>
            <a:off x="7025107" y="4465457"/>
            <a:ext cx="1284557" cy="763913"/>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15 min 10ºC</a:t>
            </a:r>
          </a:p>
          <a:p>
            <a:pPr algn="ctr"/>
            <a:r>
              <a:rPr lang="es-ES" sz="1200" dirty="0">
                <a:solidFill>
                  <a:schemeClr val="tx1"/>
                </a:solidFill>
              </a:rPr>
              <a:t>6000 rpm</a:t>
            </a:r>
          </a:p>
        </p:txBody>
      </p:sp>
      <p:sp>
        <p:nvSpPr>
          <p:cNvPr id="40" name="Rectángulo: esquinas redondeadas 39">
            <a:extLst>
              <a:ext uri="{FF2B5EF4-FFF2-40B4-BE49-F238E27FC236}">
                <a16:creationId xmlns:a16="http://schemas.microsoft.com/office/drawing/2014/main" id="{DB65FC88-FA58-4BB4-9053-1C427070C4B6}"/>
              </a:ext>
            </a:extLst>
          </p:cNvPr>
          <p:cNvSpPr/>
          <p:nvPr/>
        </p:nvSpPr>
        <p:spPr>
          <a:xfrm>
            <a:off x="5101935" y="1995496"/>
            <a:ext cx="1284557" cy="763913"/>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Ice </a:t>
            </a:r>
            <a:r>
              <a:rPr lang="es-ES" sz="1200" dirty="0" err="1">
                <a:solidFill>
                  <a:schemeClr val="tx1"/>
                </a:solidFill>
              </a:rPr>
              <a:t>bath</a:t>
            </a:r>
            <a:r>
              <a:rPr lang="es-ES" sz="1200" dirty="0">
                <a:solidFill>
                  <a:schemeClr val="tx1"/>
                </a:solidFill>
              </a:rPr>
              <a:t> </a:t>
            </a:r>
          </a:p>
          <a:p>
            <a:pPr algn="ctr"/>
            <a:r>
              <a:rPr lang="es-ES" sz="1200" dirty="0">
                <a:solidFill>
                  <a:schemeClr val="tx1"/>
                </a:solidFill>
              </a:rPr>
              <a:t>15 min</a:t>
            </a:r>
          </a:p>
        </p:txBody>
      </p:sp>
      <p:sp>
        <p:nvSpPr>
          <p:cNvPr id="41" name="Flecha: a la derecha 40">
            <a:extLst>
              <a:ext uri="{FF2B5EF4-FFF2-40B4-BE49-F238E27FC236}">
                <a16:creationId xmlns:a16="http://schemas.microsoft.com/office/drawing/2014/main" id="{FF115019-488D-4B57-874D-B23DC219D115}"/>
              </a:ext>
            </a:extLst>
          </p:cNvPr>
          <p:cNvSpPr/>
          <p:nvPr/>
        </p:nvSpPr>
        <p:spPr>
          <a:xfrm>
            <a:off x="8327213" y="3568543"/>
            <a:ext cx="602419" cy="3578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Rectángulo: esquinas redondeadas 41">
            <a:extLst>
              <a:ext uri="{FF2B5EF4-FFF2-40B4-BE49-F238E27FC236}">
                <a16:creationId xmlns:a16="http://schemas.microsoft.com/office/drawing/2014/main" id="{E0FD635F-4295-4E67-9804-E63DFCB4EA97}"/>
              </a:ext>
            </a:extLst>
          </p:cNvPr>
          <p:cNvSpPr/>
          <p:nvPr/>
        </p:nvSpPr>
        <p:spPr>
          <a:xfrm>
            <a:off x="8083625" y="3071192"/>
            <a:ext cx="970697" cy="357808"/>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err="1">
                <a:solidFill>
                  <a:schemeClr val="tx1"/>
                </a:solidFill>
              </a:rPr>
              <a:t>Filter</a:t>
            </a:r>
            <a:endParaRPr lang="es-ES" sz="1200" dirty="0">
              <a:solidFill>
                <a:schemeClr val="tx1"/>
              </a:solidFill>
            </a:endParaRPr>
          </a:p>
        </p:txBody>
      </p:sp>
      <p:pic>
        <p:nvPicPr>
          <p:cNvPr id="15" name="Imagen 14">
            <a:extLst>
              <a:ext uri="{FF2B5EF4-FFF2-40B4-BE49-F238E27FC236}">
                <a16:creationId xmlns:a16="http://schemas.microsoft.com/office/drawing/2014/main" id="{3BB97F77-13EE-4837-BDAD-4740773E71B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00225" y="2455682"/>
            <a:ext cx="2276475" cy="2009775"/>
          </a:xfrm>
          <a:prstGeom prst="rect">
            <a:avLst/>
          </a:prstGeom>
        </p:spPr>
      </p:pic>
      <p:sp>
        <p:nvSpPr>
          <p:cNvPr id="43" name="Rectángulo: esquinas redondeadas 42">
            <a:extLst>
              <a:ext uri="{FF2B5EF4-FFF2-40B4-BE49-F238E27FC236}">
                <a16:creationId xmlns:a16="http://schemas.microsoft.com/office/drawing/2014/main" id="{B9897679-D86F-40FB-BCFF-E7533965A094}"/>
              </a:ext>
            </a:extLst>
          </p:cNvPr>
          <p:cNvSpPr/>
          <p:nvPr/>
        </p:nvSpPr>
        <p:spPr>
          <a:xfrm>
            <a:off x="9333218" y="4562510"/>
            <a:ext cx="1762437" cy="381957"/>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a:solidFill>
                  <a:schemeClr val="tx1"/>
                </a:solidFill>
              </a:rPr>
              <a:t>HPLC-DAD</a:t>
            </a:r>
          </a:p>
          <a:p>
            <a:pPr algn="ctr"/>
            <a:r>
              <a:rPr lang="es-ES" sz="1200" dirty="0">
                <a:solidFill>
                  <a:schemeClr val="tx1"/>
                </a:solidFill>
              </a:rPr>
              <a:t>HPLC-MS</a:t>
            </a:r>
          </a:p>
        </p:txBody>
      </p:sp>
    </p:spTree>
    <p:extLst>
      <p:ext uri="{BB962C8B-B14F-4D97-AF65-F5344CB8AC3E}">
        <p14:creationId xmlns:p14="http://schemas.microsoft.com/office/powerpoint/2010/main" val="235217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10" name="Group 9">
            <a:extLst>
              <a:ext uri="{FF2B5EF4-FFF2-40B4-BE49-F238E27FC236}">
                <a16:creationId xmlns:a16="http://schemas.microsoft.com/office/drawing/2014/main" id="{572E366A-B6DD-4F06-A42A-FF634FDE1B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8839" y="970769"/>
            <a:ext cx="4936895" cy="4669465"/>
            <a:chOff x="648839" y="970769"/>
            <a:chExt cx="4936895" cy="4669465"/>
          </a:xfrm>
        </p:grpSpPr>
        <p:sp>
          <p:nvSpPr>
            <p:cNvPr id="11" name="Freeform: Shape 10">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43803" y="1124162"/>
              <a:ext cx="4691485"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2" y="1290468"/>
              <a:ext cx="438979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48839" y="970769"/>
              <a:ext cx="4936895" cy="466946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ítulo 1">
            <a:extLst>
              <a:ext uri="{FF2B5EF4-FFF2-40B4-BE49-F238E27FC236}">
                <a16:creationId xmlns:a16="http://schemas.microsoft.com/office/drawing/2014/main" id="{F34ACCB0-1F91-42EE-88C4-C055C4F55231}"/>
              </a:ext>
            </a:extLst>
          </p:cNvPr>
          <p:cNvSpPr>
            <a:spLocks noGrp="1"/>
          </p:cNvSpPr>
          <p:nvPr>
            <p:ph type="title"/>
          </p:nvPr>
        </p:nvSpPr>
        <p:spPr>
          <a:xfrm>
            <a:off x="1412543" y="1833229"/>
            <a:ext cx="3577022" cy="2934031"/>
          </a:xfrm>
        </p:spPr>
        <p:txBody>
          <a:bodyPr anchor="ctr">
            <a:normAutofit/>
          </a:bodyPr>
          <a:lstStyle/>
          <a:p>
            <a:r>
              <a:rPr lang="es-ES" dirty="0" err="1"/>
              <a:t>Method</a:t>
            </a:r>
            <a:r>
              <a:rPr lang="es-ES" dirty="0"/>
              <a:t> </a:t>
            </a:r>
            <a:r>
              <a:rPr lang="es-ES" dirty="0" err="1"/>
              <a:t>validation</a:t>
            </a:r>
            <a:r>
              <a:rPr lang="es-ES" dirty="0"/>
              <a:t> </a:t>
            </a:r>
          </a:p>
        </p:txBody>
      </p:sp>
      <p:sp>
        <p:nvSpPr>
          <p:cNvPr id="3" name="Marcador de contenido 2">
            <a:extLst>
              <a:ext uri="{FF2B5EF4-FFF2-40B4-BE49-F238E27FC236}">
                <a16:creationId xmlns:a16="http://schemas.microsoft.com/office/drawing/2014/main" id="{57C86B24-6165-4F13-B6C1-296D3173D585}"/>
              </a:ext>
            </a:extLst>
          </p:cNvPr>
          <p:cNvSpPr>
            <a:spLocks noGrp="1"/>
          </p:cNvSpPr>
          <p:nvPr>
            <p:ph idx="1"/>
          </p:nvPr>
        </p:nvSpPr>
        <p:spPr>
          <a:xfrm>
            <a:off x="5802338" y="448240"/>
            <a:ext cx="6159883" cy="4381168"/>
          </a:xfrm>
        </p:spPr>
        <p:txBody>
          <a:bodyPr anchor="ctr">
            <a:noAutofit/>
          </a:bodyPr>
          <a:lstStyle/>
          <a:p>
            <a:pPr algn="just"/>
            <a:r>
              <a:rPr lang="en-US" sz="1500" dirty="0"/>
              <a:t>The method was validated by obtaining parameters of linearity, limits of detection and quantification, selectivity, precision and accuracy.</a:t>
            </a:r>
          </a:p>
          <a:p>
            <a:pPr algn="just"/>
            <a:r>
              <a:rPr lang="en-US" sz="1500" dirty="0"/>
              <a:t>Calibration lines were performed in the absence and presence of meat product matrix using six concentration levels and subjected to the above procedure. The resulting signals were linearly adjusted (R</a:t>
            </a:r>
            <a:r>
              <a:rPr lang="en-US" sz="1500" baseline="30000" dirty="0"/>
              <a:t>2</a:t>
            </a:r>
            <a:r>
              <a:rPr lang="en-US" sz="1500" dirty="0"/>
              <a:t>&gt; 0.99 in all cases) and the slopes, using both methods, showed significant differences (ANOVA test, p-value &gt; 0.05) for each protoporphyrin. This means that the method has a matrix effect and quantification with the aqueous standards was discarded. </a:t>
            </a:r>
          </a:p>
          <a:p>
            <a:pPr algn="just"/>
            <a:endParaRPr lang="es-ES" sz="1500" dirty="0"/>
          </a:p>
        </p:txBody>
      </p:sp>
      <p:graphicFrame>
        <p:nvGraphicFramePr>
          <p:cNvPr id="4" name="Tabla 4">
            <a:extLst>
              <a:ext uri="{FF2B5EF4-FFF2-40B4-BE49-F238E27FC236}">
                <a16:creationId xmlns:a16="http://schemas.microsoft.com/office/drawing/2014/main" id="{0456A2AD-D584-4063-A865-2BB1FC49B21E}"/>
              </a:ext>
            </a:extLst>
          </p:cNvPr>
          <p:cNvGraphicFramePr>
            <a:graphicFrameLocks noGrp="1"/>
          </p:cNvGraphicFramePr>
          <p:nvPr>
            <p:extLst>
              <p:ext uri="{D42A27DB-BD31-4B8C-83A1-F6EECF244321}">
                <p14:modId xmlns:p14="http://schemas.microsoft.com/office/powerpoint/2010/main" val="4134892518"/>
              </p:ext>
            </p:extLst>
          </p:nvPr>
        </p:nvGraphicFramePr>
        <p:xfrm>
          <a:off x="6149093" y="4926400"/>
          <a:ext cx="5813128" cy="1483360"/>
        </p:xfrm>
        <a:graphic>
          <a:graphicData uri="http://schemas.openxmlformats.org/drawingml/2006/table">
            <a:tbl>
              <a:tblPr firstRow="1" bandRow="1">
                <a:tableStyleId>{69012ECD-51FC-41F1-AA8D-1B2483CD663E}</a:tableStyleId>
              </a:tblPr>
              <a:tblGrid>
                <a:gridCol w="1453282">
                  <a:extLst>
                    <a:ext uri="{9D8B030D-6E8A-4147-A177-3AD203B41FA5}">
                      <a16:colId xmlns:a16="http://schemas.microsoft.com/office/drawing/2014/main" val="738522870"/>
                    </a:ext>
                  </a:extLst>
                </a:gridCol>
                <a:gridCol w="1453282">
                  <a:extLst>
                    <a:ext uri="{9D8B030D-6E8A-4147-A177-3AD203B41FA5}">
                      <a16:colId xmlns:a16="http://schemas.microsoft.com/office/drawing/2014/main" val="2005003166"/>
                    </a:ext>
                  </a:extLst>
                </a:gridCol>
                <a:gridCol w="1453282">
                  <a:extLst>
                    <a:ext uri="{9D8B030D-6E8A-4147-A177-3AD203B41FA5}">
                      <a16:colId xmlns:a16="http://schemas.microsoft.com/office/drawing/2014/main" val="1095715078"/>
                    </a:ext>
                  </a:extLst>
                </a:gridCol>
                <a:gridCol w="1453282">
                  <a:extLst>
                    <a:ext uri="{9D8B030D-6E8A-4147-A177-3AD203B41FA5}">
                      <a16:colId xmlns:a16="http://schemas.microsoft.com/office/drawing/2014/main" val="514853379"/>
                    </a:ext>
                  </a:extLst>
                </a:gridCol>
              </a:tblGrid>
              <a:tr h="370840">
                <a:tc>
                  <a:txBody>
                    <a:bodyPr/>
                    <a:lstStyle/>
                    <a:p>
                      <a:endParaRPr lang="es-ES" sz="1200">
                        <a:solidFill>
                          <a:schemeClr val="tx1"/>
                        </a:solidFill>
                      </a:endParaRPr>
                    </a:p>
                  </a:txBody>
                  <a:tcPr/>
                </a:tc>
                <a:tc>
                  <a:txBody>
                    <a:bodyPr/>
                    <a:lstStyle/>
                    <a:p>
                      <a:pPr algn="ctr"/>
                      <a:r>
                        <a:rPr lang="es-ES" sz="1200" dirty="0" err="1">
                          <a:solidFill>
                            <a:schemeClr val="tx1"/>
                          </a:solidFill>
                        </a:rPr>
                        <a:t>ZnPP</a:t>
                      </a:r>
                      <a:r>
                        <a:rPr lang="es-ES" sz="1200" dirty="0">
                          <a:solidFill>
                            <a:schemeClr val="tx1"/>
                          </a:solidFill>
                        </a:rPr>
                        <a:t> (µg/g)</a:t>
                      </a:r>
                    </a:p>
                  </a:txBody>
                  <a:tcPr/>
                </a:tc>
                <a:tc>
                  <a:txBody>
                    <a:bodyPr/>
                    <a:lstStyle/>
                    <a:p>
                      <a:pPr algn="ctr"/>
                      <a:r>
                        <a:rPr lang="es-ES" sz="1200" dirty="0" err="1">
                          <a:solidFill>
                            <a:schemeClr val="tx1"/>
                          </a:solidFill>
                        </a:rPr>
                        <a:t>Hemin</a:t>
                      </a:r>
                      <a:r>
                        <a:rPr lang="es-ES" sz="1200" dirty="0">
                          <a:solidFill>
                            <a:schemeClr val="tx1"/>
                          </a:solidFill>
                        </a:rPr>
                        <a:t> (µg/g)</a:t>
                      </a:r>
                    </a:p>
                  </a:txBody>
                  <a:tcPr/>
                </a:tc>
                <a:tc>
                  <a:txBody>
                    <a:bodyPr/>
                    <a:lstStyle/>
                    <a:p>
                      <a:pPr algn="ctr"/>
                      <a:r>
                        <a:rPr lang="es-ES" sz="1200" dirty="0">
                          <a:solidFill>
                            <a:schemeClr val="tx1"/>
                          </a:solidFill>
                        </a:rPr>
                        <a:t>PPIX (µg/g)</a:t>
                      </a:r>
                    </a:p>
                  </a:txBody>
                  <a:tcPr/>
                </a:tc>
                <a:extLst>
                  <a:ext uri="{0D108BD9-81ED-4DB2-BD59-A6C34878D82A}">
                    <a16:rowId xmlns:a16="http://schemas.microsoft.com/office/drawing/2014/main" val="2696004059"/>
                  </a:ext>
                </a:extLst>
              </a:tr>
              <a:tr h="370840">
                <a:tc>
                  <a:txBody>
                    <a:bodyPr/>
                    <a:lstStyle/>
                    <a:p>
                      <a:pPr algn="ctr"/>
                      <a:r>
                        <a:rPr lang="es-ES" sz="1200" b="1" dirty="0">
                          <a:solidFill>
                            <a:schemeClr val="tx1"/>
                          </a:solidFill>
                        </a:rPr>
                        <a:t>LD</a:t>
                      </a:r>
                    </a:p>
                  </a:txBody>
                  <a:tcPr/>
                </a:tc>
                <a:tc>
                  <a:txBody>
                    <a:bodyPr/>
                    <a:lstStyle/>
                    <a:p>
                      <a:pPr algn="ctr"/>
                      <a:r>
                        <a:rPr lang="es-ES" sz="1200" dirty="0">
                          <a:solidFill>
                            <a:schemeClr val="tx1"/>
                          </a:solidFill>
                        </a:rPr>
                        <a:t>0.05</a:t>
                      </a:r>
                    </a:p>
                  </a:txBody>
                  <a:tcPr/>
                </a:tc>
                <a:tc>
                  <a:txBody>
                    <a:bodyPr/>
                    <a:lstStyle/>
                    <a:p>
                      <a:pPr algn="ctr"/>
                      <a:r>
                        <a:rPr lang="es-ES" sz="1200" dirty="0">
                          <a:solidFill>
                            <a:schemeClr val="tx1"/>
                          </a:solidFill>
                        </a:rPr>
                        <a:t>0.13</a:t>
                      </a:r>
                    </a:p>
                  </a:txBody>
                  <a:tcPr/>
                </a:tc>
                <a:tc>
                  <a:txBody>
                    <a:bodyPr/>
                    <a:lstStyle/>
                    <a:p>
                      <a:pPr algn="ctr"/>
                      <a:r>
                        <a:rPr lang="es-ES" sz="1200" dirty="0">
                          <a:solidFill>
                            <a:schemeClr val="tx1"/>
                          </a:solidFill>
                        </a:rPr>
                        <a:t>0.14</a:t>
                      </a:r>
                    </a:p>
                  </a:txBody>
                  <a:tcPr/>
                </a:tc>
                <a:extLst>
                  <a:ext uri="{0D108BD9-81ED-4DB2-BD59-A6C34878D82A}">
                    <a16:rowId xmlns:a16="http://schemas.microsoft.com/office/drawing/2014/main" val="124425659"/>
                  </a:ext>
                </a:extLst>
              </a:tr>
              <a:tr h="370840">
                <a:tc>
                  <a:txBody>
                    <a:bodyPr/>
                    <a:lstStyle/>
                    <a:p>
                      <a:pPr algn="ctr"/>
                      <a:r>
                        <a:rPr lang="es-ES" sz="1200" b="1" dirty="0">
                          <a:solidFill>
                            <a:schemeClr val="tx1"/>
                          </a:solidFill>
                        </a:rPr>
                        <a:t>LQ</a:t>
                      </a:r>
                    </a:p>
                  </a:txBody>
                  <a:tcPr/>
                </a:tc>
                <a:tc>
                  <a:txBody>
                    <a:bodyPr/>
                    <a:lstStyle/>
                    <a:p>
                      <a:pPr algn="ctr"/>
                      <a:r>
                        <a:rPr lang="es-ES" sz="1200" dirty="0">
                          <a:solidFill>
                            <a:schemeClr val="tx1"/>
                          </a:solidFill>
                        </a:rPr>
                        <a:t>0.17</a:t>
                      </a:r>
                    </a:p>
                  </a:txBody>
                  <a:tcPr/>
                </a:tc>
                <a:tc>
                  <a:txBody>
                    <a:bodyPr/>
                    <a:lstStyle/>
                    <a:p>
                      <a:pPr algn="ctr"/>
                      <a:r>
                        <a:rPr lang="es-ES" sz="1200" dirty="0">
                          <a:solidFill>
                            <a:schemeClr val="tx1"/>
                          </a:solidFill>
                        </a:rPr>
                        <a:t>0.43</a:t>
                      </a:r>
                    </a:p>
                  </a:txBody>
                  <a:tcPr/>
                </a:tc>
                <a:tc>
                  <a:txBody>
                    <a:bodyPr/>
                    <a:lstStyle/>
                    <a:p>
                      <a:pPr algn="ctr"/>
                      <a:r>
                        <a:rPr lang="es-ES" sz="1200" dirty="0">
                          <a:solidFill>
                            <a:schemeClr val="tx1"/>
                          </a:solidFill>
                        </a:rPr>
                        <a:t>0.46</a:t>
                      </a:r>
                    </a:p>
                  </a:txBody>
                  <a:tcPr/>
                </a:tc>
                <a:extLst>
                  <a:ext uri="{0D108BD9-81ED-4DB2-BD59-A6C34878D82A}">
                    <a16:rowId xmlns:a16="http://schemas.microsoft.com/office/drawing/2014/main" val="3657765321"/>
                  </a:ext>
                </a:extLst>
              </a:tr>
              <a:tr h="370840">
                <a:tc>
                  <a:txBody>
                    <a:bodyPr/>
                    <a:lstStyle/>
                    <a:p>
                      <a:pPr algn="ctr"/>
                      <a:r>
                        <a:rPr lang="es-ES" sz="1200" b="1" dirty="0">
                          <a:solidFill>
                            <a:schemeClr val="tx1"/>
                          </a:solidFill>
                        </a:rPr>
                        <a:t>RSD</a:t>
                      </a:r>
                    </a:p>
                  </a:txBody>
                  <a:tcPr/>
                </a:tc>
                <a:tc>
                  <a:txBody>
                    <a:bodyPr/>
                    <a:lstStyle/>
                    <a:p>
                      <a:pPr algn="ctr"/>
                      <a:r>
                        <a:rPr lang="es-ES" sz="1200" dirty="0">
                          <a:solidFill>
                            <a:schemeClr val="tx1"/>
                          </a:solidFill>
                        </a:rPr>
                        <a:t>11.0</a:t>
                      </a:r>
                    </a:p>
                  </a:txBody>
                  <a:tcPr/>
                </a:tc>
                <a:tc>
                  <a:txBody>
                    <a:bodyPr/>
                    <a:lstStyle/>
                    <a:p>
                      <a:pPr algn="ctr"/>
                      <a:r>
                        <a:rPr lang="es-ES" sz="1200" dirty="0">
                          <a:solidFill>
                            <a:schemeClr val="tx1"/>
                          </a:solidFill>
                        </a:rPr>
                        <a:t>12.6</a:t>
                      </a:r>
                    </a:p>
                  </a:txBody>
                  <a:tcPr/>
                </a:tc>
                <a:tc>
                  <a:txBody>
                    <a:bodyPr/>
                    <a:lstStyle/>
                    <a:p>
                      <a:pPr algn="ctr"/>
                      <a:r>
                        <a:rPr lang="es-ES" sz="1200" dirty="0">
                          <a:solidFill>
                            <a:schemeClr val="tx1"/>
                          </a:solidFill>
                        </a:rPr>
                        <a:t>9.3</a:t>
                      </a:r>
                    </a:p>
                  </a:txBody>
                  <a:tcPr/>
                </a:tc>
                <a:extLst>
                  <a:ext uri="{0D108BD9-81ED-4DB2-BD59-A6C34878D82A}">
                    <a16:rowId xmlns:a16="http://schemas.microsoft.com/office/drawing/2014/main" val="2706153838"/>
                  </a:ext>
                </a:extLst>
              </a:tr>
            </a:tbl>
          </a:graphicData>
        </a:graphic>
      </p:graphicFrame>
      <p:sp>
        <p:nvSpPr>
          <p:cNvPr id="5" name="Rectángulo: esquinas redondeadas 4">
            <a:extLst>
              <a:ext uri="{FF2B5EF4-FFF2-40B4-BE49-F238E27FC236}">
                <a16:creationId xmlns:a16="http://schemas.microsoft.com/office/drawing/2014/main" id="{EDC5A005-AF7B-4DE7-9E99-583345A7941E}"/>
              </a:ext>
            </a:extLst>
          </p:cNvPr>
          <p:cNvSpPr/>
          <p:nvPr/>
        </p:nvSpPr>
        <p:spPr>
          <a:xfrm>
            <a:off x="2759123" y="5724796"/>
            <a:ext cx="2762426" cy="481343"/>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500" dirty="0" err="1">
                <a:solidFill>
                  <a:schemeClr val="tx1"/>
                </a:solidFill>
              </a:rPr>
              <a:t>Linearity</a:t>
            </a:r>
            <a:r>
              <a:rPr lang="es-ES" sz="1500" dirty="0">
                <a:solidFill>
                  <a:schemeClr val="tx1"/>
                </a:solidFill>
              </a:rPr>
              <a:t> </a:t>
            </a:r>
            <a:r>
              <a:rPr lang="es-ES" sz="1500" dirty="0">
                <a:solidFill>
                  <a:schemeClr val="tx1"/>
                </a:solidFill>
                <a:sym typeface="Wingdings" panose="05000000000000000000" pitchFamily="2" charset="2"/>
              </a:rPr>
              <a:t></a:t>
            </a:r>
            <a:r>
              <a:rPr lang="es-ES" sz="1500" dirty="0">
                <a:solidFill>
                  <a:schemeClr val="tx1"/>
                </a:solidFill>
              </a:rPr>
              <a:t> 0.5-500 </a:t>
            </a:r>
            <a:r>
              <a:rPr lang="es-ES" sz="1500" dirty="0">
                <a:solidFill>
                  <a:schemeClr val="tx1"/>
                </a:solidFill>
                <a:cs typeface="Calibri" panose="020F0502020204030204" pitchFamily="34" charset="0"/>
              </a:rPr>
              <a:t>µg g</a:t>
            </a:r>
            <a:r>
              <a:rPr lang="es-ES" sz="1500" baseline="30000" dirty="0">
                <a:solidFill>
                  <a:schemeClr val="tx1"/>
                </a:solidFill>
                <a:cs typeface="Calibri" panose="020F0502020204030204" pitchFamily="34" charset="0"/>
              </a:rPr>
              <a:t>-1</a:t>
            </a:r>
            <a:endParaRPr lang="es-ES" sz="1500" baseline="30000" dirty="0">
              <a:solidFill>
                <a:schemeClr val="tx1"/>
              </a:solidFill>
            </a:endParaRPr>
          </a:p>
        </p:txBody>
      </p:sp>
      <p:sp>
        <p:nvSpPr>
          <p:cNvPr id="9" name="Flecha: a la derecha 8">
            <a:extLst>
              <a:ext uri="{FF2B5EF4-FFF2-40B4-BE49-F238E27FC236}">
                <a16:creationId xmlns:a16="http://schemas.microsoft.com/office/drawing/2014/main" id="{AE5907AD-F276-4C1E-8602-C147AD987C32}"/>
              </a:ext>
            </a:extLst>
          </p:cNvPr>
          <p:cNvSpPr/>
          <p:nvPr/>
        </p:nvSpPr>
        <p:spPr>
          <a:xfrm>
            <a:off x="5623653" y="5835181"/>
            <a:ext cx="607620" cy="197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945709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7FC6A8B-34F9-40FB-AA2D-E34168F528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Freeform: Shape 19">
            <a:extLst>
              <a:ext uri="{FF2B5EF4-FFF2-40B4-BE49-F238E27FC236}">
                <a16:creationId xmlns:a16="http://schemas.microsoft.com/office/drawing/2014/main" id="{1EC86DB4-572A-4F71-AF8A-2395B4CA7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56583" y="0"/>
            <a:ext cx="11435265" cy="6858000"/>
          </a:xfrm>
          <a:custGeom>
            <a:avLst/>
            <a:gdLst>
              <a:gd name="connsiteX0" fmla="*/ 9925983 w 11435265"/>
              <a:gd name="connsiteY0" fmla="*/ 6858000 h 6858000"/>
              <a:gd name="connsiteX1" fmla="*/ 0 w 11435265"/>
              <a:gd name="connsiteY1" fmla="*/ 6858000 h 6858000"/>
              <a:gd name="connsiteX2" fmla="*/ 0 w 11435265"/>
              <a:gd name="connsiteY2" fmla="*/ 0 h 6858000"/>
              <a:gd name="connsiteX3" fmla="*/ 996904 w 11435265"/>
              <a:gd name="connsiteY3" fmla="*/ 0 h 6858000"/>
              <a:gd name="connsiteX4" fmla="*/ 2426875 w 11435265"/>
              <a:gd name="connsiteY4" fmla="*/ 0 h 6858000"/>
              <a:gd name="connsiteX5" fmla="*/ 4014127 w 11435265"/>
              <a:gd name="connsiteY5" fmla="*/ 0 h 6858000"/>
              <a:gd name="connsiteX6" fmla="*/ 4359595 w 11435265"/>
              <a:gd name="connsiteY6" fmla="*/ 0 h 6858000"/>
              <a:gd name="connsiteX7" fmla="*/ 4647960 w 11435265"/>
              <a:gd name="connsiteY7" fmla="*/ 0 h 6858000"/>
              <a:gd name="connsiteX8" fmla="*/ 4691093 w 11435265"/>
              <a:gd name="connsiteY8" fmla="*/ 0 h 6858000"/>
              <a:gd name="connsiteX9" fmla="*/ 5558544 w 11435265"/>
              <a:gd name="connsiteY9" fmla="*/ 0 h 6858000"/>
              <a:gd name="connsiteX10" fmla="*/ 5570664 w 11435265"/>
              <a:gd name="connsiteY10" fmla="*/ 0 h 6858000"/>
              <a:gd name="connsiteX11" fmla="*/ 5695183 w 11435265"/>
              <a:gd name="connsiteY11" fmla="*/ 0 h 6858000"/>
              <a:gd name="connsiteX12" fmla="*/ 7177357 w 11435265"/>
              <a:gd name="connsiteY12" fmla="*/ 0 h 6858000"/>
              <a:gd name="connsiteX13" fmla="*/ 9824163 w 11435265"/>
              <a:gd name="connsiteY13" fmla="*/ 0 h 6858000"/>
              <a:gd name="connsiteX14" fmla="*/ 9846125 w 11435265"/>
              <a:gd name="connsiteY14" fmla="*/ 16892 h 6858000"/>
              <a:gd name="connsiteX15" fmla="*/ 11435265 w 11435265"/>
              <a:gd name="connsiteY15" fmla="*/ 4079318 h 6858000"/>
              <a:gd name="connsiteX16" fmla="*/ 10261404 w 11435265"/>
              <a:gd name="connsiteY16"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35265" h="6858000">
                <a:moveTo>
                  <a:pt x="9925983" y="6858000"/>
                </a:moveTo>
                <a:lnTo>
                  <a:pt x="0" y="6858000"/>
                </a:lnTo>
                <a:lnTo>
                  <a:pt x="0" y="0"/>
                </a:lnTo>
                <a:lnTo>
                  <a:pt x="996904" y="0"/>
                </a:lnTo>
                <a:lnTo>
                  <a:pt x="2426875" y="0"/>
                </a:lnTo>
                <a:lnTo>
                  <a:pt x="4014127" y="0"/>
                </a:lnTo>
                <a:lnTo>
                  <a:pt x="4359595" y="0"/>
                </a:lnTo>
                <a:lnTo>
                  <a:pt x="4647960" y="0"/>
                </a:lnTo>
                <a:lnTo>
                  <a:pt x="4691093" y="0"/>
                </a:lnTo>
                <a:lnTo>
                  <a:pt x="5558544" y="0"/>
                </a:lnTo>
                <a:lnTo>
                  <a:pt x="5570664" y="0"/>
                </a:lnTo>
                <a:lnTo>
                  <a:pt x="5695183" y="0"/>
                </a:lnTo>
                <a:lnTo>
                  <a:pt x="7177357" y="0"/>
                </a:lnTo>
                <a:lnTo>
                  <a:pt x="9824163" y="0"/>
                </a:lnTo>
                <a:lnTo>
                  <a:pt x="9846125" y="16892"/>
                </a:lnTo>
                <a:cubicBezTo>
                  <a:pt x="10865743" y="850004"/>
                  <a:pt x="11435265" y="2357705"/>
                  <a:pt x="11435265" y="4079318"/>
                </a:cubicBezTo>
                <a:cubicBezTo>
                  <a:pt x="11435265" y="5217633"/>
                  <a:pt x="10916694" y="5903717"/>
                  <a:pt x="10261404" y="654244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71BA53A4-C4B7-4189-9FC1-6350B1AB5D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341199" y="0"/>
            <a:ext cx="1518348" cy="6858000"/>
          </a:xfrm>
          <a:custGeom>
            <a:avLst/>
            <a:gdLst>
              <a:gd name="connsiteX0" fmla="*/ 19178 w 1518348"/>
              <a:gd name="connsiteY0" fmla="*/ 6858000 h 6858000"/>
              <a:gd name="connsiteX1" fmla="*/ 0 w 1518348"/>
              <a:gd name="connsiteY1" fmla="*/ 6858000 h 6858000"/>
              <a:gd name="connsiteX2" fmla="*/ 241394 w 1518348"/>
              <a:gd name="connsiteY2" fmla="*/ 6638611 h 6858000"/>
              <a:gd name="connsiteX3" fmla="*/ 1493356 w 1518348"/>
              <a:gd name="connsiteY3" fmla="*/ 4142424 h 6858000"/>
              <a:gd name="connsiteX4" fmla="*/ 282053 w 1518348"/>
              <a:gd name="connsiteY4" fmla="*/ 26474 h 6858000"/>
              <a:gd name="connsiteX5" fmla="*/ 256233 w 1518348"/>
              <a:gd name="connsiteY5" fmla="*/ 0 h 6858000"/>
              <a:gd name="connsiteX6" fmla="*/ 273463 w 1518348"/>
              <a:gd name="connsiteY6" fmla="*/ 0 h 6858000"/>
              <a:gd name="connsiteX7" fmla="*/ 300199 w 1518348"/>
              <a:gd name="connsiteY7" fmla="*/ 27414 h 6858000"/>
              <a:gd name="connsiteX8" fmla="*/ 1511501 w 1518348"/>
              <a:gd name="connsiteY8" fmla="*/ 4143362 h 6858000"/>
              <a:gd name="connsiteX9" fmla="*/ 259539 w 1518348"/>
              <a:gd name="connsiteY9" fmla="*/ 663954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8348" h="6858000">
                <a:moveTo>
                  <a:pt x="19178" y="6858000"/>
                </a:moveTo>
                <a:lnTo>
                  <a:pt x="0" y="6858000"/>
                </a:lnTo>
                <a:lnTo>
                  <a:pt x="241394" y="6638611"/>
                </a:lnTo>
                <a:cubicBezTo>
                  <a:pt x="909582" y="6009084"/>
                  <a:pt x="1445892" y="5323498"/>
                  <a:pt x="1493356" y="4142424"/>
                </a:cubicBezTo>
                <a:cubicBezTo>
                  <a:pt x="1560655" y="2467784"/>
                  <a:pt x="1130049" y="962858"/>
                  <a:pt x="282053" y="26474"/>
                </a:cubicBezTo>
                <a:lnTo>
                  <a:pt x="256233" y="0"/>
                </a:lnTo>
                <a:lnTo>
                  <a:pt x="273463" y="0"/>
                </a:lnTo>
                <a:lnTo>
                  <a:pt x="300199" y="27414"/>
                </a:lnTo>
                <a:cubicBezTo>
                  <a:pt x="1148195" y="963796"/>
                  <a:pt x="1578800" y="2468723"/>
                  <a:pt x="1511501" y="4143362"/>
                </a:cubicBezTo>
                <a:cubicBezTo>
                  <a:pt x="1464037" y="5324436"/>
                  <a:pt x="927728" y="6010023"/>
                  <a:pt x="259539" y="6639549"/>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58AD6E-B070-4640-AA07-87E208983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552928" y="0"/>
            <a:ext cx="1644534" cy="6858000"/>
          </a:xfrm>
          <a:custGeom>
            <a:avLst/>
            <a:gdLst>
              <a:gd name="connsiteX0" fmla="*/ 135252 w 1644534"/>
              <a:gd name="connsiteY0" fmla="*/ 6858000 h 6858000"/>
              <a:gd name="connsiteX1" fmla="*/ 101819 w 1644534"/>
              <a:gd name="connsiteY1" fmla="*/ 6858000 h 6858000"/>
              <a:gd name="connsiteX2" fmla="*/ 437240 w 1644534"/>
              <a:gd name="connsiteY2" fmla="*/ 6542447 h 6858000"/>
              <a:gd name="connsiteX3" fmla="*/ 1611101 w 1644534"/>
              <a:gd name="connsiteY3" fmla="*/ 4079318 h 6858000"/>
              <a:gd name="connsiteX4" fmla="*/ 21961 w 1644534"/>
              <a:gd name="connsiteY4" fmla="*/ 16892 h 6858000"/>
              <a:gd name="connsiteX5" fmla="*/ 0 w 1644534"/>
              <a:gd name="connsiteY5" fmla="*/ 0 h 6858000"/>
              <a:gd name="connsiteX6" fmla="*/ 33433 w 1644534"/>
              <a:gd name="connsiteY6" fmla="*/ 0 h 6858000"/>
              <a:gd name="connsiteX7" fmla="*/ 55394 w 1644534"/>
              <a:gd name="connsiteY7" fmla="*/ 16892 h 6858000"/>
              <a:gd name="connsiteX8" fmla="*/ 1644534 w 1644534"/>
              <a:gd name="connsiteY8" fmla="*/ 4079318 h 6858000"/>
              <a:gd name="connsiteX9" fmla="*/ 470673 w 1644534"/>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4534" h="6858000">
                <a:moveTo>
                  <a:pt x="135252" y="6858000"/>
                </a:moveTo>
                <a:lnTo>
                  <a:pt x="101819" y="6858000"/>
                </a:lnTo>
                <a:lnTo>
                  <a:pt x="437240" y="6542447"/>
                </a:lnTo>
                <a:cubicBezTo>
                  <a:pt x="1092531" y="5903717"/>
                  <a:pt x="1611101" y="5217633"/>
                  <a:pt x="1611101" y="4079318"/>
                </a:cubicBezTo>
                <a:cubicBezTo>
                  <a:pt x="1611101" y="2357705"/>
                  <a:pt x="1041580" y="850004"/>
                  <a:pt x="21961" y="16892"/>
                </a:cubicBezTo>
                <a:lnTo>
                  <a:pt x="0" y="0"/>
                </a:lnTo>
                <a:lnTo>
                  <a:pt x="33433" y="0"/>
                </a:lnTo>
                <a:lnTo>
                  <a:pt x="55394" y="16892"/>
                </a:lnTo>
                <a:cubicBezTo>
                  <a:pt x="1075012" y="850004"/>
                  <a:pt x="1644534" y="2357705"/>
                  <a:pt x="1644534" y="4079318"/>
                </a:cubicBezTo>
                <a:cubicBezTo>
                  <a:pt x="1644534" y="5217633"/>
                  <a:pt x="1125963" y="5903717"/>
                  <a:pt x="470673" y="654244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6" name="Freeform: Shape 25">
            <a:extLst>
              <a:ext uri="{FF2B5EF4-FFF2-40B4-BE49-F238E27FC236}">
                <a16:creationId xmlns:a16="http://schemas.microsoft.com/office/drawing/2014/main" id="{36ACFB69-D148-449E-AC5A-C55AA20A7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88858" y="0"/>
            <a:ext cx="1461546" cy="6858000"/>
          </a:xfrm>
          <a:custGeom>
            <a:avLst/>
            <a:gdLst>
              <a:gd name="connsiteX0" fmla="*/ 107940 w 1461546"/>
              <a:gd name="connsiteY0" fmla="*/ 6858000 h 6858000"/>
              <a:gd name="connsiteX1" fmla="*/ 91317 w 1461546"/>
              <a:gd name="connsiteY1" fmla="*/ 6858000 h 6858000"/>
              <a:gd name="connsiteX2" fmla="*/ 392141 w 1461546"/>
              <a:gd name="connsiteY2" fmla="*/ 6542447 h 6858000"/>
              <a:gd name="connsiteX3" fmla="*/ 1444924 w 1461546"/>
              <a:gd name="connsiteY3" fmla="*/ 4079318 h 6858000"/>
              <a:gd name="connsiteX4" fmla="*/ 19696 w 1461546"/>
              <a:gd name="connsiteY4" fmla="*/ 16892 h 6858000"/>
              <a:gd name="connsiteX5" fmla="*/ 0 w 1461546"/>
              <a:gd name="connsiteY5" fmla="*/ 0 h 6858000"/>
              <a:gd name="connsiteX6" fmla="*/ 16622 w 1461546"/>
              <a:gd name="connsiteY6" fmla="*/ 0 h 6858000"/>
              <a:gd name="connsiteX7" fmla="*/ 36319 w 1461546"/>
              <a:gd name="connsiteY7" fmla="*/ 16892 h 6858000"/>
              <a:gd name="connsiteX8" fmla="*/ 1461546 w 1461546"/>
              <a:gd name="connsiteY8" fmla="*/ 4079318 h 6858000"/>
              <a:gd name="connsiteX9" fmla="*/ 408763 w 1461546"/>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1546" h="6858000">
                <a:moveTo>
                  <a:pt x="107940" y="6858000"/>
                </a:moveTo>
                <a:lnTo>
                  <a:pt x="91317" y="6858000"/>
                </a:lnTo>
                <a:lnTo>
                  <a:pt x="392141" y="6542447"/>
                </a:lnTo>
                <a:cubicBezTo>
                  <a:pt x="979841" y="5903717"/>
                  <a:pt x="1444924" y="5217633"/>
                  <a:pt x="1444924" y="4079318"/>
                </a:cubicBezTo>
                <a:cubicBezTo>
                  <a:pt x="1444924" y="2357705"/>
                  <a:pt x="934146" y="850004"/>
                  <a:pt x="19696" y="16892"/>
                </a:cubicBezTo>
                <a:lnTo>
                  <a:pt x="0" y="0"/>
                </a:lnTo>
                <a:lnTo>
                  <a:pt x="16622" y="0"/>
                </a:lnTo>
                <a:lnTo>
                  <a:pt x="36319" y="16892"/>
                </a:lnTo>
                <a:cubicBezTo>
                  <a:pt x="950768" y="850004"/>
                  <a:pt x="1461546" y="2357705"/>
                  <a:pt x="1461546" y="4079318"/>
                </a:cubicBezTo>
                <a:cubicBezTo>
                  <a:pt x="1461546" y="5217633"/>
                  <a:pt x="996464" y="5903717"/>
                  <a:pt x="408763" y="654244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 name="Título 1">
            <a:extLst>
              <a:ext uri="{FF2B5EF4-FFF2-40B4-BE49-F238E27FC236}">
                <a16:creationId xmlns:a16="http://schemas.microsoft.com/office/drawing/2014/main" id="{44A1F829-48A4-41C5-84BD-D9D337BBCF56}"/>
              </a:ext>
            </a:extLst>
          </p:cNvPr>
          <p:cNvSpPr>
            <a:spLocks noGrp="1"/>
          </p:cNvSpPr>
          <p:nvPr>
            <p:ph type="title"/>
          </p:nvPr>
        </p:nvSpPr>
        <p:spPr>
          <a:xfrm>
            <a:off x="2356440" y="0"/>
            <a:ext cx="8397987" cy="776044"/>
          </a:xfrm>
        </p:spPr>
        <p:txBody>
          <a:bodyPr anchor="b">
            <a:normAutofit fontScale="90000"/>
          </a:bodyPr>
          <a:lstStyle/>
          <a:p>
            <a:r>
              <a:rPr lang="es-ES" dirty="0" err="1"/>
              <a:t>Analysis</a:t>
            </a:r>
            <a:r>
              <a:rPr lang="es-ES" dirty="0"/>
              <a:t> </a:t>
            </a:r>
            <a:r>
              <a:rPr lang="es-ES" dirty="0" err="1"/>
              <a:t>of</a:t>
            </a:r>
            <a:r>
              <a:rPr lang="es-ES" dirty="0"/>
              <a:t> real </a:t>
            </a:r>
            <a:r>
              <a:rPr lang="es-ES" dirty="0" err="1"/>
              <a:t>samples</a:t>
            </a:r>
            <a:endParaRPr lang="es-ES" dirty="0"/>
          </a:p>
        </p:txBody>
      </p:sp>
      <p:graphicFrame>
        <p:nvGraphicFramePr>
          <p:cNvPr id="4" name="Tabla 4">
            <a:extLst>
              <a:ext uri="{FF2B5EF4-FFF2-40B4-BE49-F238E27FC236}">
                <a16:creationId xmlns:a16="http://schemas.microsoft.com/office/drawing/2014/main" id="{F84DE2C3-D78F-43EF-A2C5-B41F3B4DCEAE}"/>
              </a:ext>
            </a:extLst>
          </p:cNvPr>
          <p:cNvGraphicFramePr>
            <a:graphicFrameLocks noGrp="1"/>
          </p:cNvGraphicFramePr>
          <p:nvPr>
            <p:ph idx="1"/>
            <p:extLst>
              <p:ext uri="{D42A27DB-BD31-4B8C-83A1-F6EECF244321}">
                <p14:modId xmlns:p14="http://schemas.microsoft.com/office/powerpoint/2010/main" val="2751443122"/>
              </p:ext>
            </p:extLst>
          </p:nvPr>
        </p:nvGraphicFramePr>
        <p:xfrm>
          <a:off x="1418478" y="1447181"/>
          <a:ext cx="5649705" cy="3539620"/>
        </p:xfrm>
        <a:graphic>
          <a:graphicData uri="http://schemas.openxmlformats.org/drawingml/2006/table">
            <a:tbl>
              <a:tblPr firstRow="1" bandRow="1">
                <a:tableStyleId>{69012ECD-51FC-41F1-AA8D-1B2483CD663E}</a:tableStyleId>
              </a:tblPr>
              <a:tblGrid>
                <a:gridCol w="1847057">
                  <a:extLst>
                    <a:ext uri="{9D8B030D-6E8A-4147-A177-3AD203B41FA5}">
                      <a16:colId xmlns:a16="http://schemas.microsoft.com/office/drawing/2014/main" val="3602486164"/>
                    </a:ext>
                  </a:extLst>
                </a:gridCol>
                <a:gridCol w="1353773">
                  <a:extLst>
                    <a:ext uri="{9D8B030D-6E8A-4147-A177-3AD203B41FA5}">
                      <a16:colId xmlns:a16="http://schemas.microsoft.com/office/drawing/2014/main" val="2011079372"/>
                    </a:ext>
                  </a:extLst>
                </a:gridCol>
                <a:gridCol w="1469480">
                  <a:extLst>
                    <a:ext uri="{9D8B030D-6E8A-4147-A177-3AD203B41FA5}">
                      <a16:colId xmlns:a16="http://schemas.microsoft.com/office/drawing/2014/main" val="1163380035"/>
                    </a:ext>
                  </a:extLst>
                </a:gridCol>
                <a:gridCol w="979395">
                  <a:extLst>
                    <a:ext uri="{9D8B030D-6E8A-4147-A177-3AD203B41FA5}">
                      <a16:colId xmlns:a16="http://schemas.microsoft.com/office/drawing/2014/main" val="3640857588"/>
                    </a:ext>
                  </a:extLst>
                </a:gridCol>
              </a:tblGrid>
              <a:tr h="468009">
                <a:tc>
                  <a:txBody>
                    <a:bodyPr/>
                    <a:lstStyle/>
                    <a:p>
                      <a:pPr algn="ctr"/>
                      <a:r>
                        <a:rPr lang="es-ES" sz="1200" dirty="0" err="1">
                          <a:solidFill>
                            <a:schemeClr val="tx1"/>
                          </a:solidFill>
                        </a:rPr>
                        <a:t>Sample</a:t>
                      </a:r>
                      <a:endParaRPr lang="es-ES" sz="1200" dirty="0">
                        <a:solidFill>
                          <a:schemeClr val="tx1"/>
                        </a:solidFill>
                        <a:latin typeface="+mn-lt"/>
                      </a:endParaRPr>
                    </a:p>
                  </a:txBody>
                  <a:tcPr marL="114048" marR="114048" marT="57024" marB="57024"/>
                </a:tc>
                <a:tc>
                  <a:txBody>
                    <a:bodyPr/>
                    <a:lstStyle/>
                    <a:p>
                      <a:pPr algn="ctr"/>
                      <a:r>
                        <a:rPr lang="es-ES" sz="1200">
                          <a:solidFill>
                            <a:schemeClr val="tx1"/>
                          </a:solidFill>
                        </a:rPr>
                        <a:t>ZnPP (µg/g)</a:t>
                      </a:r>
                      <a:endParaRPr lang="es-ES" sz="1200">
                        <a:solidFill>
                          <a:schemeClr val="tx1"/>
                        </a:solidFill>
                        <a:latin typeface="+mn-lt"/>
                      </a:endParaRPr>
                    </a:p>
                  </a:txBody>
                  <a:tcPr marL="114048" marR="114048" marT="57024" marB="57024"/>
                </a:tc>
                <a:tc>
                  <a:txBody>
                    <a:bodyPr/>
                    <a:lstStyle/>
                    <a:p>
                      <a:pPr algn="ctr"/>
                      <a:r>
                        <a:rPr lang="es-ES" sz="1200">
                          <a:solidFill>
                            <a:schemeClr val="tx1"/>
                          </a:solidFill>
                        </a:rPr>
                        <a:t>Hemin (µg/g)</a:t>
                      </a:r>
                      <a:endParaRPr lang="es-ES" sz="1200">
                        <a:solidFill>
                          <a:schemeClr val="tx1"/>
                        </a:solidFill>
                        <a:latin typeface="+mn-lt"/>
                      </a:endParaRPr>
                    </a:p>
                  </a:txBody>
                  <a:tcPr marL="114048" marR="114048" marT="57024" marB="57024"/>
                </a:tc>
                <a:tc>
                  <a:txBody>
                    <a:bodyPr/>
                    <a:lstStyle/>
                    <a:p>
                      <a:pPr algn="ctr"/>
                      <a:r>
                        <a:rPr lang="es-ES" sz="1200" dirty="0">
                          <a:solidFill>
                            <a:schemeClr val="tx1"/>
                          </a:solidFill>
                        </a:rPr>
                        <a:t>PPIX (µg/g)</a:t>
                      </a:r>
                      <a:endParaRPr lang="es-ES" sz="1200" dirty="0">
                        <a:solidFill>
                          <a:schemeClr val="tx1"/>
                        </a:solidFill>
                        <a:latin typeface="+mn-lt"/>
                      </a:endParaRPr>
                    </a:p>
                  </a:txBody>
                  <a:tcPr marL="114048" marR="114048" marT="57024" marB="57024"/>
                </a:tc>
                <a:extLst>
                  <a:ext uri="{0D108BD9-81ED-4DB2-BD59-A6C34878D82A}">
                    <a16:rowId xmlns:a16="http://schemas.microsoft.com/office/drawing/2014/main" val="64773173"/>
                  </a:ext>
                </a:extLst>
              </a:tr>
              <a:tr h="399649">
                <a:tc>
                  <a:txBody>
                    <a:bodyPr/>
                    <a:lstStyle/>
                    <a:p>
                      <a:pPr algn="ctr"/>
                      <a:r>
                        <a:rPr lang="es-ES" sz="1200" b="0" kern="1200">
                          <a:solidFill>
                            <a:schemeClr val="dk1"/>
                          </a:solidFill>
                          <a:effectLst/>
                        </a:rPr>
                        <a:t>Ham without nitrite</a:t>
                      </a:r>
                      <a:endParaRPr lang="es-ES" sz="1200">
                        <a:latin typeface="+mn-lt"/>
                      </a:endParaRPr>
                    </a:p>
                  </a:txBody>
                  <a:tcPr marL="114048" marR="114048" marT="57024" marB="57024"/>
                </a:tc>
                <a:tc>
                  <a:txBody>
                    <a:bodyPr/>
                    <a:lstStyle/>
                    <a:p>
                      <a:pPr algn="ctr"/>
                      <a:r>
                        <a:rPr lang="es-ES" sz="1200"/>
                        <a:t>0.45</a:t>
                      </a:r>
                      <a:endParaRPr lang="es-ES" sz="1200">
                        <a:latin typeface="+mn-lt"/>
                      </a:endParaRPr>
                    </a:p>
                  </a:txBody>
                  <a:tcPr marL="114048" marR="114048" marT="57024" marB="57024"/>
                </a:tc>
                <a:tc>
                  <a:txBody>
                    <a:bodyPr/>
                    <a:lstStyle/>
                    <a:p>
                      <a:pPr algn="ctr"/>
                      <a:r>
                        <a:rPr lang="es-ES" sz="1200"/>
                        <a:t>0.12</a:t>
                      </a:r>
                      <a:endParaRPr lang="es-ES" sz="1200">
                        <a:latin typeface="+mn-lt"/>
                      </a:endParaRPr>
                    </a:p>
                  </a:txBody>
                  <a:tcPr marL="114048" marR="114048" marT="57024" marB="57024"/>
                </a:tc>
                <a:tc>
                  <a:txBody>
                    <a:bodyPr/>
                    <a:lstStyle/>
                    <a:p>
                      <a:pPr algn="ctr"/>
                      <a:r>
                        <a:rPr lang="es-ES" sz="1200"/>
                        <a:t>0.37</a:t>
                      </a:r>
                      <a:endParaRPr lang="es-ES" sz="1200">
                        <a:latin typeface="+mn-lt"/>
                      </a:endParaRPr>
                    </a:p>
                  </a:txBody>
                  <a:tcPr marL="114048" marR="114048" marT="57024" marB="57024"/>
                </a:tc>
                <a:extLst>
                  <a:ext uri="{0D108BD9-81ED-4DB2-BD59-A6C34878D82A}">
                    <a16:rowId xmlns:a16="http://schemas.microsoft.com/office/drawing/2014/main" val="4197641549"/>
                  </a:ext>
                </a:extLst>
              </a:tr>
              <a:tr h="487072">
                <a:tc>
                  <a:txBody>
                    <a:bodyPr/>
                    <a:lstStyle/>
                    <a:p>
                      <a:pPr algn="ctr"/>
                      <a:r>
                        <a:rPr lang="es-ES" sz="1200"/>
                        <a:t>Ham with 150 ppm nitrite</a:t>
                      </a:r>
                      <a:endParaRPr lang="es-ES" sz="1200">
                        <a:latin typeface="+mn-lt"/>
                      </a:endParaRPr>
                    </a:p>
                  </a:txBody>
                  <a:tcPr marL="114048" marR="114048" marT="57024" marB="57024"/>
                </a:tc>
                <a:tc>
                  <a:txBody>
                    <a:bodyPr/>
                    <a:lstStyle/>
                    <a:p>
                      <a:pPr algn="ctr"/>
                      <a:r>
                        <a:rPr lang="es-ES" sz="1200"/>
                        <a:t>0.21</a:t>
                      </a:r>
                      <a:endParaRPr lang="es-ES" sz="1200">
                        <a:latin typeface="+mn-lt"/>
                      </a:endParaRPr>
                    </a:p>
                  </a:txBody>
                  <a:tcPr marL="114048" marR="114048" marT="57024" marB="57024"/>
                </a:tc>
                <a:tc>
                  <a:txBody>
                    <a:bodyPr/>
                    <a:lstStyle/>
                    <a:p>
                      <a:pPr algn="ctr"/>
                      <a:r>
                        <a:rPr lang="es-ES" sz="1200"/>
                        <a:t>4.2</a:t>
                      </a:r>
                      <a:endParaRPr lang="es-ES" sz="1200">
                        <a:latin typeface="+mn-lt"/>
                      </a:endParaRPr>
                    </a:p>
                  </a:txBody>
                  <a:tcPr marL="114048" marR="114048" marT="57024" marB="57024"/>
                </a:tc>
                <a:tc>
                  <a:txBody>
                    <a:bodyPr/>
                    <a:lstStyle/>
                    <a:p>
                      <a:pPr algn="ctr"/>
                      <a:r>
                        <a:rPr lang="es-ES" sz="1200" dirty="0"/>
                        <a:t>0.28</a:t>
                      </a:r>
                      <a:endParaRPr lang="es-ES" sz="1200" dirty="0">
                        <a:latin typeface="+mn-lt"/>
                      </a:endParaRPr>
                    </a:p>
                  </a:txBody>
                  <a:tcPr marL="114048" marR="114048" marT="57024" marB="57024"/>
                </a:tc>
                <a:extLst>
                  <a:ext uri="{0D108BD9-81ED-4DB2-BD59-A6C34878D82A}">
                    <a16:rowId xmlns:a16="http://schemas.microsoft.com/office/drawing/2014/main" val="2037697521"/>
                  </a:ext>
                </a:extLst>
              </a:tr>
              <a:tr h="399649">
                <a:tc>
                  <a:txBody>
                    <a:bodyPr/>
                    <a:lstStyle/>
                    <a:p>
                      <a:pPr algn="ctr"/>
                      <a:r>
                        <a:rPr lang="es-ES" sz="1200"/>
                        <a:t>Haw with natpre</a:t>
                      </a:r>
                      <a:endParaRPr lang="es-ES" sz="1200">
                        <a:latin typeface="+mn-lt"/>
                      </a:endParaRPr>
                    </a:p>
                  </a:txBody>
                  <a:tcPr marL="114048" marR="114048" marT="57024" marB="57024"/>
                </a:tc>
                <a:tc>
                  <a:txBody>
                    <a:bodyPr/>
                    <a:lstStyle/>
                    <a:p>
                      <a:pPr algn="ctr"/>
                      <a:r>
                        <a:rPr lang="es-ES" sz="1200"/>
                        <a:t>0.41</a:t>
                      </a:r>
                      <a:endParaRPr lang="es-ES" sz="1200">
                        <a:latin typeface="+mn-lt"/>
                      </a:endParaRPr>
                    </a:p>
                  </a:txBody>
                  <a:tcPr marL="114048" marR="114048" marT="57024" marB="57024"/>
                </a:tc>
                <a:tc>
                  <a:txBody>
                    <a:bodyPr/>
                    <a:lstStyle/>
                    <a:p>
                      <a:pPr algn="ctr"/>
                      <a:r>
                        <a:rPr lang="es-ES" sz="1200"/>
                        <a:t>5.2</a:t>
                      </a:r>
                      <a:endParaRPr lang="es-ES" sz="1200">
                        <a:latin typeface="+mn-lt"/>
                      </a:endParaRPr>
                    </a:p>
                  </a:txBody>
                  <a:tcPr marL="114048" marR="114048" marT="57024" marB="57024"/>
                </a:tc>
                <a:tc>
                  <a:txBody>
                    <a:bodyPr/>
                    <a:lstStyle/>
                    <a:p>
                      <a:pPr algn="ctr"/>
                      <a:r>
                        <a:rPr lang="es-ES" sz="1200"/>
                        <a:t>0.26</a:t>
                      </a:r>
                      <a:endParaRPr lang="es-ES" sz="1200">
                        <a:latin typeface="+mn-lt"/>
                      </a:endParaRPr>
                    </a:p>
                  </a:txBody>
                  <a:tcPr marL="114048" marR="114048" marT="57024" marB="57024"/>
                </a:tc>
                <a:extLst>
                  <a:ext uri="{0D108BD9-81ED-4DB2-BD59-A6C34878D82A}">
                    <a16:rowId xmlns:a16="http://schemas.microsoft.com/office/drawing/2014/main" val="4061978653"/>
                  </a:ext>
                </a:extLst>
              </a:tr>
              <a:tr h="399649">
                <a:tc>
                  <a:txBody>
                    <a:bodyPr/>
                    <a:lstStyle/>
                    <a:p>
                      <a:pPr algn="ctr"/>
                      <a:r>
                        <a:rPr lang="es-ES" sz="1200"/>
                        <a:t>Bacon with nitritre </a:t>
                      </a:r>
                      <a:endParaRPr lang="es-ES" sz="1200">
                        <a:latin typeface="+mn-lt"/>
                      </a:endParaRPr>
                    </a:p>
                  </a:txBody>
                  <a:tcPr marL="114048" marR="114048" marT="57024" marB="57024"/>
                </a:tc>
                <a:tc>
                  <a:txBody>
                    <a:bodyPr/>
                    <a:lstStyle/>
                    <a:p>
                      <a:pPr algn="ctr"/>
                      <a:r>
                        <a:rPr lang="es-ES" sz="1200"/>
                        <a:t>0.18</a:t>
                      </a:r>
                      <a:endParaRPr lang="es-ES" sz="1200">
                        <a:latin typeface="+mn-lt"/>
                      </a:endParaRPr>
                    </a:p>
                  </a:txBody>
                  <a:tcPr marL="114048" marR="114048" marT="57024" marB="57024"/>
                </a:tc>
                <a:tc>
                  <a:txBody>
                    <a:bodyPr/>
                    <a:lstStyle/>
                    <a:p>
                      <a:pPr algn="ctr"/>
                      <a:r>
                        <a:rPr lang="es-ES" sz="1200" dirty="0"/>
                        <a:t>1.2</a:t>
                      </a:r>
                      <a:endParaRPr lang="es-ES" sz="1200" dirty="0">
                        <a:latin typeface="+mn-lt"/>
                      </a:endParaRPr>
                    </a:p>
                  </a:txBody>
                  <a:tcPr marL="114048" marR="114048" marT="57024" marB="57024"/>
                </a:tc>
                <a:tc>
                  <a:txBody>
                    <a:bodyPr/>
                    <a:lstStyle/>
                    <a:p>
                      <a:pPr algn="ctr"/>
                      <a:r>
                        <a:rPr lang="es-ES" sz="1200"/>
                        <a:t>0.20</a:t>
                      </a:r>
                      <a:endParaRPr lang="es-ES" sz="1200">
                        <a:latin typeface="+mn-lt"/>
                      </a:endParaRPr>
                    </a:p>
                  </a:txBody>
                  <a:tcPr marL="114048" marR="114048" marT="57024" marB="57024"/>
                </a:tc>
                <a:extLst>
                  <a:ext uri="{0D108BD9-81ED-4DB2-BD59-A6C34878D82A}">
                    <a16:rowId xmlns:a16="http://schemas.microsoft.com/office/drawing/2014/main" val="2309563864"/>
                  </a:ext>
                </a:extLst>
              </a:tr>
              <a:tr h="487072">
                <a:tc>
                  <a:txBody>
                    <a:bodyPr/>
                    <a:lstStyle/>
                    <a:p>
                      <a:pPr algn="ctr"/>
                      <a:r>
                        <a:rPr lang="es-ES" sz="1200"/>
                        <a:t>Bacon cooked with nitrite</a:t>
                      </a:r>
                      <a:endParaRPr lang="es-ES" sz="1200">
                        <a:latin typeface="+mn-lt"/>
                      </a:endParaRPr>
                    </a:p>
                  </a:txBody>
                  <a:tcPr marL="114048" marR="114048" marT="57024" marB="57024"/>
                </a:tc>
                <a:tc>
                  <a:txBody>
                    <a:bodyPr/>
                    <a:lstStyle/>
                    <a:p>
                      <a:pPr algn="ctr"/>
                      <a:r>
                        <a:rPr lang="es-ES" sz="1200"/>
                        <a:t>0.16</a:t>
                      </a:r>
                      <a:endParaRPr lang="es-ES" sz="1200">
                        <a:latin typeface="+mn-lt"/>
                      </a:endParaRPr>
                    </a:p>
                  </a:txBody>
                  <a:tcPr marL="114048" marR="114048" marT="57024" marB="57024"/>
                </a:tc>
                <a:tc>
                  <a:txBody>
                    <a:bodyPr/>
                    <a:lstStyle/>
                    <a:p>
                      <a:pPr algn="ctr"/>
                      <a:r>
                        <a:rPr lang="es-ES" sz="1200"/>
                        <a:t>5</a:t>
                      </a:r>
                      <a:endParaRPr lang="es-ES" sz="1200">
                        <a:latin typeface="+mn-lt"/>
                      </a:endParaRPr>
                    </a:p>
                  </a:txBody>
                  <a:tcPr marL="114048" marR="114048" marT="57024" marB="57024"/>
                </a:tc>
                <a:tc>
                  <a:txBody>
                    <a:bodyPr/>
                    <a:lstStyle/>
                    <a:p>
                      <a:pPr algn="ctr"/>
                      <a:r>
                        <a:rPr lang="es-ES" sz="1200"/>
                        <a:t>0</a:t>
                      </a:r>
                      <a:endParaRPr lang="es-ES" sz="1200">
                        <a:latin typeface="+mn-lt"/>
                      </a:endParaRPr>
                    </a:p>
                  </a:txBody>
                  <a:tcPr marL="114048" marR="114048" marT="57024" marB="57024"/>
                </a:tc>
                <a:extLst>
                  <a:ext uri="{0D108BD9-81ED-4DB2-BD59-A6C34878D82A}">
                    <a16:rowId xmlns:a16="http://schemas.microsoft.com/office/drawing/2014/main" val="388687590"/>
                  </a:ext>
                </a:extLst>
              </a:tr>
              <a:tr h="399649">
                <a:tc>
                  <a:txBody>
                    <a:bodyPr/>
                    <a:lstStyle/>
                    <a:p>
                      <a:pPr algn="ctr"/>
                      <a:r>
                        <a:rPr lang="es-ES" sz="1200" dirty="0"/>
                        <a:t>Bacon </a:t>
                      </a:r>
                      <a:r>
                        <a:rPr lang="es-ES" sz="1200" dirty="0" err="1"/>
                        <a:t>with</a:t>
                      </a:r>
                      <a:r>
                        <a:rPr lang="es-ES" sz="1200" dirty="0"/>
                        <a:t> </a:t>
                      </a:r>
                      <a:r>
                        <a:rPr lang="es-ES" sz="1200" dirty="0" err="1"/>
                        <a:t>natpre</a:t>
                      </a:r>
                      <a:endParaRPr lang="es-ES" sz="1200" dirty="0">
                        <a:latin typeface="+mn-lt"/>
                      </a:endParaRPr>
                    </a:p>
                  </a:txBody>
                  <a:tcPr marL="114048" marR="114048" marT="57024" marB="57024"/>
                </a:tc>
                <a:tc>
                  <a:txBody>
                    <a:bodyPr/>
                    <a:lstStyle/>
                    <a:p>
                      <a:pPr algn="ctr"/>
                      <a:r>
                        <a:rPr lang="es-ES" sz="1200"/>
                        <a:t>0.41</a:t>
                      </a:r>
                      <a:endParaRPr lang="es-ES" sz="1200">
                        <a:latin typeface="+mn-lt"/>
                      </a:endParaRPr>
                    </a:p>
                  </a:txBody>
                  <a:tcPr marL="114048" marR="114048" marT="57024" marB="57024"/>
                </a:tc>
                <a:tc>
                  <a:txBody>
                    <a:bodyPr/>
                    <a:lstStyle/>
                    <a:p>
                      <a:pPr algn="ctr"/>
                      <a:r>
                        <a:rPr lang="es-ES" sz="1200"/>
                        <a:t>14</a:t>
                      </a:r>
                      <a:endParaRPr lang="es-ES" sz="1200">
                        <a:latin typeface="+mn-lt"/>
                      </a:endParaRPr>
                    </a:p>
                  </a:txBody>
                  <a:tcPr marL="114048" marR="114048" marT="57024" marB="57024"/>
                </a:tc>
                <a:tc>
                  <a:txBody>
                    <a:bodyPr/>
                    <a:lstStyle/>
                    <a:p>
                      <a:pPr algn="ctr"/>
                      <a:r>
                        <a:rPr lang="es-ES" sz="1200"/>
                        <a:t>0.31</a:t>
                      </a:r>
                      <a:endParaRPr lang="es-ES" sz="1200">
                        <a:latin typeface="+mn-lt"/>
                      </a:endParaRPr>
                    </a:p>
                  </a:txBody>
                  <a:tcPr marL="114048" marR="114048" marT="57024" marB="57024"/>
                </a:tc>
                <a:extLst>
                  <a:ext uri="{0D108BD9-81ED-4DB2-BD59-A6C34878D82A}">
                    <a16:rowId xmlns:a16="http://schemas.microsoft.com/office/drawing/2014/main" val="1976359744"/>
                  </a:ext>
                </a:extLst>
              </a:tr>
              <a:tr h="487072">
                <a:tc>
                  <a:txBody>
                    <a:bodyPr/>
                    <a:lstStyle/>
                    <a:p>
                      <a:pPr algn="ctr"/>
                      <a:r>
                        <a:rPr lang="es-ES" sz="1200"/>
                        <a:t>Bacon cooked with natpre</a:t>
                      </a:r>
                      <a:endParaRPr lang="es-ES" sz="1200">
                        <a:latin typeface="+mn-lt"/>
                      </a:endParaRPr>
                    </a:p>
                  </a:txBody>
                  <a:tcPr marL="114048" marR="114048" marT="57024" marB="57024"/>
                </a:tc>
                <a:tc>
                  <a:txBody>
                    <a:bodyPr/>
                    <a:lstStyle/>
                    <a:p>
                      <a:pPr algn="ctr"/>
                      <a:r>
                        <a:rPr lang="es-ES" sz="1200" dirty="0"/>
                        <a:t>0.26</a:t>
                      </a:r>
                      <a:endParaRPr lang="es-ES" sz="1200" dirty="0">
                        <a:latin typeface="+mn-lt"/>
                      </a:endParaRPr>
                    </a:p>
                  </a:txBody>
                  <a:tcPr marL="114048" marR="114048" marT="57024" marB="57024"/>
                </a:tc>
                <a:tc>
                  <a:txBody>
                    <a:bodyPr/>
                    <a:lstStyle/>
                    <a:p>
                      <a:pPr algn="ctr"/>
                      <a:r>
                        <a:rPr lang="es-ES" sz="1200"/>
                        <a:t>0</a:t>
                      </a:r>
                      <a:endParaRPr lang="es-ES" sz="1200">
                        <a:latin typeface="+mn-lt"/>
                      </a:endParaRPr>
                    </a:p>
                  </a:txBody>
                  <a:tcPr marL="114048" marR="114048" marT="57024" marB="57024"/>
                </a:tc>
                <a:tc>
                  <a:txBody>
                    <a:bodyPr/>
                    <a:lstStyle/>
                    <a:p>
                      <a:pPr algn="ctr"/>
                      <a:r>
                        <a:rPr lang="es-ES" sz="1200" dirty="0"/>
                        <a:t>0.067</a:t>
                      </a:r>
                      <a:endParaRPr lang="es-ES" sz="1200" dirty="0">
                        <a:latin typeface="+mn-lt"/>
                      </a:endParaRPr>
                    </a:p>
                  </a:txBody>
                  <a:tcPr marL="114048" marR="114048" marT="57024" marB="57024"/>
                </a:tc>
                <a:extLst>
                  <a:ext uri="{0D108BD9-81ED-4DB2-BD59-A6C34878D82A}">
                    <a16:rowId xmlns:a16="http://schemas.microsoft.com/office/drawing/2014/main" val="586816015"/>
                  </a:ext>
                </a:extLst>
              </a:tr>
            </a:tbl>
          </a:graphicData>
        </a:graphic>
      </p:graphicFrame>
      <p:sp>
        <p:nvSpPr>
          <p:cNvPr id="3" name="CuadroTexto 2">
            <a:extLst>
              <a:ext uri="{FF2B5EF4-FFF2-40B4-BE49-F238E27FC236}">
                <a16:creationId xmlns:a16="http://schemas.microsoft.com/office/drawing/2014/main" id="{0319FABA-A96C-40EC-B1A5-FD41B196EA46}"/>
              </a:ext>
            </a:extLst>
          </p:cNvPr>
          <p:cNvSpPr txBox="1"/>
          <p:nvPr/>
        </p:nvSpPr>
        <p:spPr>
          <a:xfrm>
            <a:off x="2298957" y="5456709"/>
            <a:ext cx="8512951" cy="323165"/>
          </a:xfrm>
          <a:prstGeom prst="rect">
            <a:avLst/>
          </a:prstGeom>
          <a:noFill/>
        </p:spPr>
        <p:txBody>
          <a:bodyPr wrap="square" rtlCol="0">
            <a:spAutoFit/>
          </a:bodyPr>
          <a:lstStyle/>
          <a:p>
            <a:r>
              <a:rPr lang="en-US" sz="1500" dirty="0"/>
              <a:t>Analysis of the samples shows that the presence of nitrite inhibits the formation of </a:t>
            </a:r>
            <a:r>
              <a:rPr lang="en-US" sz="1500" dirty="0" err="1"/>
              <a:t>ZnPP</a:t>
            </a:r>
            <a:r>
              <a:rPr lang="en-US" sz="1500" dirty="0"/>
              <a:t>. </a:t>
            </a:r>
            <a:endParaRPr lang="es-ES" sz="1500" dirty="0"/>
          </a:p>
        </p:txBody>
      </p:sp>
      <p:sp>
        <p:nvSpPr>
          <p:cNvPr id="5" name="Elipse 4">
            <a:extLst>
              <a:ext uri="{FF2B5EF4-FFF2-40B4-BE49-F238E27FC236}">
                <a16:creationId xmlns:a16="http://schemas.microsoft.com/office/drawing/2014/main" id="{ED3B3923-3224-4481-9F05-968E3199E8B1}"/>
              </a:ext>
            </a:extLst>
          </p:cNvPr>
          <p:cNvSpPr/>
          <p:nvPr/>
        </p:nvSpPr>
        <p:spPr>
          <a:xfrm>
            <a:off x="3633730" y="2364103"/>
            <a:ext cx="609600" cy="265043"/>
          </a:xfrm>
          <a:prstGeom prst="ellipse">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s-ES"/>
          </a:p>
        </p:txBody>
      </p:sp>
      <p:sp>
        <p:nvSpPr>
          <p:cNvPr id="11" name="Elipse 10">
            <a:extLst>
              <a:ext uri="{FF2B5EF4-FFF2-40B4-BE49-F238E27FC236}">
                <a16:creationId xmlns:a16="http://schemas.microsoft.com/office/drawing/2014/main" id="{BD9AB3EF-C231-4749-BE00-90817677DFB1}"/>
              </a:ext>
            </a:extLst>
          </p:cNvPr>
          <p:cNvSpPr/>
          <p:nvPr/>
        </p:nvSpPr>
        <p:spPr>
          <a:xfrm>
            <a:off x="3633730" y="3230859"/>
            <a:ext cx="609600" cy="265043"/>
          </a:xfrm>
          <a:prstGeom prst="ellipse">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s-ES"/>
          </a:p>
        </p:txBody>
      </p:sp>
      <p:sp>
        <p:nvSpPr>
          <p:cNvPr id="13" name="Elipse 12">
            <a:extLst>
              <a:ext uri="{FF2B5EF4-FFF2-40B4-BE49-F238E27FC236}">
                <a16:creationId xmlns:a16="http://schemas.microsoft.com/office/drawing/2014/main" id="{0E530C19-A164-49CA-8398-6A7FE3C1C559}"/>
              </a:ext>
            </a:extLst>
          </p:cNvPr>
          <p:cNvSpPr/>
          <p:nvPr/>
        </p:nvSpPr>
        <p:spPr>
          <a:xfrm>
            <a:off x="3633730" y="3652295"/>
            <a:ext cx="609600" cy="265043"/>
          </a:xfrm>
          <a:prstGeom prst="ellipse">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s-ES"/>
          </a:p>
        </p:txBody>
      </p:sp>
      <p:graphicFrame>
        <p:nvGraphicFramePr>
          <p:cNvPr id="15" name="Gráfico 14">
            <a:extLst>
              <a:ext uri="{FF2B5EF4-FFF2-40B4-BE49-F238E27FC236}">
                <a16:creationId xmlns:a16="http://schemas.microsoft.com/office/drawing/2014/main" id="{D6E86A6F-C12B-4DA6-9142-45AF1A5C9750}"/>
              </a:ext>
            </a:extLst>
          </p:cNvPr>
          <p:cNvGraphicFramePr>
            <a:graphicFrameLocks/>
          </p:cNvGraphicFramePr>
          <p:nvPr>
            <p:extLst>
              <p:ext uri="{D42A27DB-BD31-4B8C-83A1-F6EECF244321}">
                <p14:modId xmlns:p14="http://schemas.microsoft.com/office/powerpoint/2010/main" val="2633670550"/>
              </p:ext>
            </p:extLst>
          </p:nvPr>
        </p:nvGraphicFramePr>
        <p:xfrm>
          <a:off x="7550261" y="1317903"/>
          <a:ext cx="4300540" cy="2818504"/>
        </p:xfrm>
        <a:graphic>
          <a:graphicData uri="http://schemas.openxmlformats.org/drawingml/2006/chart">
            <c:chart xmlns:c="http://schemas.openxmlformats.org/drawingml/2006/chart" xmlns:r="http://schemas.openxmlformats.org/officeDocument/2006/relationships" r:id="rId2"/>
          </a:graphicData>
        </a:graphic>
      </p:graphicFrame>
      <p:sp>
        <p:nvSpPr>
          <p:cNvPr id="8" name="CuadroTexto 7">
            <a:extLst>
              <a:ext uri="{FF2B5EF4-FFF2-40B4-BE49-F238E27FC236}">
                <a16:creationId xmlns:a16="http://schemas.microsoft.com/office/drawing/2014/main" id="{C21A46D1-F7B5-45D0-81E5-70EC6C34A292}"/>
              </a:ext>
            </a:extLst>
          </p:cNvPr>
          <p:cNvSpPr txBox="1"/>
          <p:nvPr/>
        </p:nvSpPr>
        <p:spPr>
          <a:xfrm>
            <a:off x="8354290" y="3944563"/>
            <a:ext cx="1246910" cy="276999"/>
          </a:xfrm>
          <a:prstGeom prst="rect">
            <a:avLst/>
          </a:prstGeom>
          <a:noFill/>
        </p:spPr>
        <p:txBody>
          <a:bodyPr wrap="square" rtlCol="0">
            <a:spAutoFit/>
          </a:bodyPr>
          <a:lstStyle/>
          <a:p>
            <a:r>
              <a:rPr lang="es-ES" sz="1200" dirty="0" err="1"/>
              <a:t>Without</a:t>
            </a:r>
            <a:r>
              <a:rPr lang="es-ES" sz="1200" dirty="0"/>
              <a:t> </a:t>
            </a:r>
            <a:r>
              <a:rPr lang="es-ES" sz="1200" dirty="0" err="1"/>
              <a:t>nitrite</a:t>
            </a:r>
            <a:endParaRPr lang="es-ES" sz="1200" dirty="0"/>
          </a:p>
        </p:txBody>
      </p:sp>
      <p:sp>
        <p:nvSpPr>
          <p:cNvPr id="9" name="CuadroTexto 8">
            <a:extLst>
              <a:ext uri="{FF2B5EF4-FFF2-40B4-BE49-F238E27FC236}">
                <a16:creationId xmlns:a16="http://schemas.microsoft.com/office/drawing/2014/main" id="{97A9A8EC-1ED1-4BCC-A847-970082F92B44}"/>
              </a:ext>
            </a:extLst>
          </p:cNvPr>
          <p:cNvSpPr txBox="1"/>
          <p:nvPr/>
        </p:nvSpPr>
        <p:spPr>
          <a:xfrm>
            <a:off x="10480123" y="3952315"/>
            <a:ext cx="1446037" cy="276999"/>
          </a:xfrm>
          <a:prstGeom prst="rect">
            <a:avLst/>
          </a:prstGeom>
          <a:noFill/>
        </p:spPr>
        <p:txBody>
          <a:bodyPr wrap="square" rtlCol="0">
            <a:spAutoFit/>
          </a:bodyPr>
          <a:lstStyle/>
          <a:p>
            <a:r>
              <a:rPr lang="es-ES" sz="1200" dirty="0" err="1"/>
              <a:t>With</a:t>
            </a:r>
            <a:r>
              <a:rPr lang="es-ES" sz="1200" dirty="0"/>
              <a:t> </a:t>
            </a:r>
            <a:r>
              <a:rPr lang="es-ES" sz="1200" dirty="0" err="1"/>
              <a:t>nitrite</a:t>
            </a:r>
            <a:endParaRPr lang="es-ES" sz="1200" dirty="0"/>
          </a:p>
        </p:txBody>
      </p:sp>
      <p:sp>
        <p:nvSpPr>
          <p:cNvPr id="10" name="Elipse 9">
            <a:extLst>
              <a:ext uri="{FF2B5EF4-FFF2-40B4-BE49-F238E27FC236}">
                <a16:creationId xmlns:a16="http://schemas.microsoft.com/office/drawing/2014/main" id="{B7B32BA5-436A-4F33-BB3F-EE83EB089177}"/>
              </a:ext>
            </a:extLst>
          </p:cNvPr>
          <p:cNvSpPr/>
          <p:nvPr/>
        </p:nvSpPr>
        <p:spPr>
          <a:xfrm>
            <a:off x="10086109" y="2840182"/>
            <a:ext cx="1840051" cy="1766133"/>
          </a:xfrm>
          <a:prstGeom prst="ellipse">
            <a:avLst/>
          </a:prstGeom>
          <a:noFill/>
          <a:ln w="381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1196547471"/>
      </p:ext>
    </p:extLst>
  </p:cSld>
  <p:clrMapOvr>
    <a:masterClrMapping/>
  </p:clrMapOvr>
</p:sld>
</file>

<file path=ppt/theme/theme1.xml><?xml version="1.0" encoding="utf-8"?>
<a:theme xmlns:a="http://schemas.openxmlformats.org/drawingml/2006/main" name="SketchLinesVTI">
  <a:themeElements>
    <a:clrScheme name="AnalogousFromLightSeedRightStep">
      <a:dk1>
        <a:srgbClr val="000000"/>
      </a:dk1>
      <a:lt1>
        <a:srgbClr val="FFFFFF"/>
      </a:lt1>
      <a:dk2>
        <a:srgbClr val="3D3522"/>
      </a:dk2>
      <a:lt2>
        <a:srgbClr val="E2E6E8"/>
      </a:lt2>
      <a:accent1>
        <a:srgbClr val="C89785"/>
      </a:accent1>
      <a:accent2>
        <a:srgbClr val="B59F6F"/>
      </a:accent2>
      <a:accent3>
        <a:srgbClr val="A2A776"/>
      </a:accent3>
      <a:accent4>
        <a:srgbClr val="8AAC6A"/>
      </a:accent4>
      <a:accent5>
        <a:srgbClr val="7CAF78"/>
      </a:accent5>
      <a:accent6>
        <a:srgbClr val="6DB285"/>
      </a:accent6>
      <a:hlink>
        <a:srgbClr val="5D8A9A"/>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1262</Words>
  <Application>Microsoft Office PowerPoint</Application>
  <PresentationFormat>Panorámica</PresentationFormat>
  <Paragraphs>152</Paragraphs>
  <Slides>11</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Meiryo</vt:lpstr>
      <vt:lpstr>Arial</vt:lpstr>
      <vt:lpstr>Calibri</vt:lpstr>
      <vt:lpstr>Corbel</vt:lpstr>
      <vt:lpstr>Times New Roman</vt:lpstr>
      <vt:lpstr>SketchLinesVTI</vt:lpstr>
      <vt:lpstr>  Determination of protoporphyrins in ham samples using UHPLC </vt:lpstr>
      <vt:lpstr>Introduction</vt:lpstr>
      <vt:lpstr>Protoporphyrins</vt:lpstr>
      <vt:lpstr>Objective</vt:lpstr>
      <vt:lpstr>Optimisation of separation conditions</vt:lpstr>
      <vt:lpstr>Optimisation of sample processing</vt:lpstr>
      <vt:lpstr>Analytical procedure</vt:lpstr>
      <vt:lpstr>Method validation </vt:lpstr>
      <vt:lpstr>Analysis of real samples</vt:lpstr>
      <vt:lpstr>Conclusions</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protoporphyrins in ham samples using UHPLC</dc:title>
  <dc:creator>Claudia Giménez Campillo</dc:creator>
  <cp:lastModifiedBy>Claudia Giménez Campillo</cp:lastModifiedBy>
  <cp:revision>55</cp:revision>
  <dcterms:created xsi:type="dcterms:W3CDTF">2021-09-01T16:31:57Z</dcterms:created>
  <dcterms:modified xsi:type="dcterms:W3CDTF">2021-09-10T08:48:49Z</dcterms:modified>
</cp:coreProperties>
</file>