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  <a:srgbClr val="FF9300"/>
    <a:srgbClr val="00FDFF"/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9"/>
    <p:restoredTop sz="94590"/>
  </p:normalViewPr>
  <p:slideViewPr>
    <p:cSldViewPr snapToGrid="0" snapToObjects="1">
      <p:cViewPr varScale="1">
        <p:scale>
          <a:sx n="103" d="100"/>
          <a:sy n="103" d="100"/>
        </p:scale>
        <p:origin x="17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C0EACD-14F4-574E-8AD5-B9FFE0F8981E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84632E0-C1B9-DE43-88B3-D95619A7B71E}">
      <dgm:prSet phldrT="[Texto]"/>
      <dgm:spPr>
        <a:solidFill>
          <a:schemeClr val="accent6">
            <a:lumMod val="20000"/>
            <a:lumOff val="80000"/>
          </a:schemeClr>
        </a:solidFill>
        <a:ln>
          <a:solidFill>
            <a:srgbClr val="FF9300"/>
          </a:solidFill>
        </a:ln>
      </dgm:spPr>
      <dgm:t>
        <a:bodyPr/>
        <a:lstStyle/>
        <a:p>
          <a:pPr algn="just"/>
          <a:r>
            <a:rPr lang="es-ES" dirty="0" err="1">
              <a:solidFill>
                <a:srgbClr val="002060"/>
              </a:solidFill>
            </a:rPr>
            <a:t>Mandarin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cultivars</a:t>
          </a:r>
          <a:r>
            <a:rPr lang="es-ES" dirty="0">
              <a:solidFill>
                <a:srgbClr val="002060"/>
              </a:solidFill>
            </a:rPr>
            <a:t> (Citrus </a:t>
          </a:r>
          <a:r>
            <a:rPr lang="es-ES" dirty="0" err="1">
              <a:solidFill>
                <a:srgbClr val="002060"/>
              </a:solidFill>
            </a:rPr>
            <a:t>reticulata</a:t>
          </a:r>
          <a:r>
            <a:rPr lang="es-ES" dirty="0">
              <a:solidFill>
                <a:srgbClr val="002060"/>
              </a:solidFill>
            </a:rPr>
            <a:t>) </a:t>
          </a:r>
          <a:r>
            <a:rPr lang="es-ES" dirty="0" err="1">
              <a:solidFill>
                <a:srgbClr val="002060"/>
              </a:solidFill>
            </a:rPr>
            <a:t>the</a:t>
          </a:r>
          <a:r>
            <a:rPr lang="es-ES" dirty="0">
              <a:solidFill>
                <a:srgbClr val="002060"/>
              </a:solidFill>
            </a:rPr>
            <a:t> 22% of </a:t>
          </a:r>
          <a:r>
            <a:rPr lang="es-ES" dirty="0" err="1">
              <a:solidFill>
                <a:srgbClr val="002060"/>
              </a:solidFill>
            </a:rPr>
            <a:t>the</a:t>
          </a:r>
          <a:r>
            <a:rPr lang="es-ES" dirty="0">
              <a:solidFill>
                <a:srgbClr val="002060"/>
              </a:solidFill>
            </a:rPr>
            <a:t> total citrus </a:t>
          </a:r>
          <a:r>
            <a:rPr lang="es-ES" dirty="0" err="1">
              <a:solidFill>
                <a:srgbClr val="002060"/>
              </a:solidFill>
            </a:rPr>
            <a:t>fruit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crops</a:t>
          </a:r>
          <a:r>
            <a:rPr lang="es-ES" dirty="0">
              <a:solidFill>
                <a:srgbClr val="002060"/>
              </a:solidFill>
            </a:rPr>
            <a:t>.</a:t>
          </a:r>
        </a:p>
      </dgm:t>
    </dgm:pt>
    <dgm:pt modelId="{EF82F826-9D2C-F441-9294-3B53CEBE4B67}" type="parTrans" cxnId="{4A976A4F-EFBF-C949-B8FF-6D9A00C9CFB8}">
      <dgm:prSet/>
      <dgm:spPr/>
      <dgm:t>
        <a:bodyPr/>
        <a:lstStyle/>
        <a:p>
          <a:endParaRPr lang="es-ES"/>
        </a:p>
      </dgm:t>
    </dgm:pt>
    <dgm:pt modelId="{CDCCAF43-5C3F-A348-9685-8DA1AD1E45E3}" type="sibTrans" cxnId="{4A976A4F-EFBF-C949-B8FF-6D9A00C9CFB8}">
      <dgm:prSet/>
      <dgm:spPr/>
      <dgm:t>
        <a:bodyPr/>
        <a:lstStyle/>
        <a:p>
          <a:endParaRPr lang="es-ES"/>
        </a:p>
      </dgm:t>
    </dgm:pt>
    <dgm:pt modelId="{24F45B5B-9F4A-1A41-8E08-49EAD6108EF8}">
      <dgm:prSet phldrT="[Texto]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20000"/>
              <a:lumOff val="80000"/>
            </a:schemeClr>
          </a:solidFill>
        </a:ln>
      </dgm:spPr>
      <dgm:t>
        <a:bodyPr/>
        <a:lstStyle/>
        <a:p>
          <a:pPr algn="just"/>
          <a:r>
            <a:rPr lang="es-ES" dirty="0" err="1">
              <a:solidFill>
                <a:srgbClr val="002060"/>
              </a:solidFill>
            </a:rPr>
            <a:t>Mandarin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fruit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residues</a:t>
          </a:r>
          <a:r>
            <a:rPr lang="es-ES" dirty="0">
              <a:solidFill>
                <a:srgbClr val="002060"/>
              </a:solidFill>
            </a:rPr>
            <a:t> (</a:t>
          </a:r>
          <a:r>
            <a:rPr lang="es-ES" dirty="0" err="1">
              <a:solidFill>
                <a:srgbClr val="002060"/>
              </a:solidFill>
            </a:rPr>
            <a:t>peel</a:t>
          </a:r>
          <a:r>
            <a:rPr lang="es-ES" dirty="0">
              <a:solidFill>
                <a:srgbClr val="002060"/>
              </a:solidFill>
            </a:rPr>
            <a:t>, </a:t>
          </a:r>
          <a:r>
            <a:rPr lang="es-ES" dirty="0" err="1">
              <a:solidFill>
                <a:srgbClr val="002060"/>
              </a:solidFill>
            </a:rPr>
            <a:t>seeds</a:t>
          </a:r>
          <a:r>
            <a:rPr lang="es-ES" dirty="0">
              <a:solidFill>
                <a:srgbClr val="002060"/>
              </a:solidFill>
            </a:rPr>
            <a:t>, and </a:t>
          </a:r>
          <a:r>
            <a:rPr lang="es-ES" dirty="0" err="1">
              <a:solidFill>
                <a:srgbClr val="002060"/>
              </a:solidFill>
            </a:rPr>
            <a:t>pulp</a:t>
          </a:r>
          <a:r>
            <a:rPr lang="es-ES" dirty="0">
              <a:solidFill>
                <a:srgbClr val="002060"/>
              </a:solidFill>
            </a:rPr>
            <a:t>) are </a:t>
          </a:r>
          <a:r>
            <a:rPr lang="es-ES" dirty="0" err="1">
              <a:solidFill>
                <a:srgbClr val="002060"/>
              </a:solidFill>
            </a:rPr>
            <a:t>usually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discarded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without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regard</a:t>
          </a:r>
          <a:r>
            <a:rPr lang="es-ES" dirty="0">
              <a:solidFill>
                <a:srgbClr val="002060"/>
              </a:solidFill>
            </a:rPr>
            <a:t> to </a:t>
          </a:r>
          <a:r>
            <a:rPr lang="es-ES" dirty="0" err="1">
              <a:solidFill>
                <a:srgbClr val="002060"/>
              </a:solidFill>
            </a:rPr>
            <a:t>nutritional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potential</a:t>
          </a:r>
          <a:r>
            <a:rPr lang="es-ES" dirty="0">
              <a:solidFill>
                <a:srgbClr val="002060"/>
              </a:solidFill>
            </a:rPr>
            <a:t> and </a:t>
          </a:r>
          <a:r>
            <a:rPr lang="es-ES" dirty="0" err="1">
              <a:solidFill>
                <a:srgbClr val="002060"/>
              </a:solidFill>
            </a:rPr>
            <a:t>commercial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value</a:t>
          </a:r>
          <a:r>
            <a:rPr lang="es-ES" dirty="0">
              <a:solidFill>
                <a:srgbClr val="002060"/>
              </a:solidFill>
            </a:rPr>
            <a:t>.</a:t>
          </a:r>
        </a:p>
      </dgm:t>
    </dgm:pt>
    <dgm:pt modelId="{3044B258-E420-4D4C-BDB5-4C2D8867E0D5}" type="parTrans" cxnId="{34BCDA8E-770F-C946-9EED-C01906328059}">
      <dgm:prSet/>
      <dgm:spPr/>
      <dgm:t>
        <a:bodyPr/>
        <a:lstStyle/>
        <a:p>
          <a:endParaRPr lang="es-ES"/>
        </a:p>
      </dgm:t>
    </dgm:pt>
    <dgm:pt modelId="{DE9ED126-5101-6A48-99A7-5BBB8CE2140F}" type="sibTrans" cxnId="{34BCDA8E-770F-C946-9EED-C01906328059}">
      <dgm:prSet/>
      <dgm:spPr/>
      <dgm:t>
        <a:bodyPr/>
        <a:lstStyle/>
        <a:p>
          <a:endParaRPr lang="es-ES"/>
        </a:p>
      </dgm:t>
    </dgm:pt>
    <dgm:pt modelId="{325F1CF5-FFD2-FA43-BB77-2A95A2550E0E}">
      <dgm:prSet phldrT="[Texto]"/>
      <dgm:spPr>
        <a:solidFill>
          <a:schemeClr val="accent2">
            <a:lumMod val="20000"/>
            <a:lumOff val="80000"/>
          </a:schemeClr>
        </a:solidFill>
        <a:ln>
          <a:solidFill>
            <a:srgbClr val="FF9300"/>
          </a:solidFill>
        </a:ln>
      </dgm:spPr>
      <dgm:t>
        <a:bodyPr/>
        <a:lstStyle/>
        <a:p>
          <a:pPr algn="just"/>
          <a:r>
            <a:rPr lang="es-ES" dirty="0" err="1">
              <a:solidFill>
                <a:srgbClr val="002060"/>
              </a:solidFill>
            </a:rPr>
            <a:t>Mandarin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peels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makes</a:t>
          </a:r>
          <a:r>
            <a:rPr lang="es-ES" dirty="0">
              <a:solidFill>
                <a:srgbClr val="002060"/>
              </a:solidFill>
            </a:rPr>
            <a:t> up </a:t>
          </a:r>
          <a:r>
            <a:rPr lang="es-ES" dirty="0" err="1">
              <a:solidFill>
                <a:srgbClr val="002060"/>
              </a:solidFill>
            </a:rPr>
            <a:t>approximately</a:t>
          </a:r>
          <a:r>
            <a:rPr lang="es-ES" dirty="0">
              <a:solidFill>
                <a:srgbClr val="002060"/>
              </a:solidFill>
            </a:rPr>
            <a:t> 35-40% of </a:t>
          </a:r>
          <a:r>
            <a:rPr lang="es-ES" dirty="0" err="1">
              <a:solidFill>
                <a:srgbClr val="002060"/>
              </a:solidFill>
            </a:rPr>
            <a:t>the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weight</a:t>
          </a:r>
          <a:r>
            <a:rPr lang="es-ES" dirty="0">
              <a:solidFill>
                <a:srgbClr val="002060"/>
              </a:solidFill>
            </a:rPr>
            <a:t> and are </a:t>
          </a:r>
          <a:r>
            <a:rPr lang="es-ES" dirty="0" err="1">
              <a:solidFill>
                <a:srgbClr val="002060"/>
              </a:solidFill>
            </a:rPr>
            <a:t>an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abundant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source</a:t>
          </a:r>
          <a:r>
            <a:rPr lang="es-ES" dirty="0">
              <a:solidFill>
                <a:srgbClr val="002060"/>
              </a:solidFill>
            </a:rPr>
            <a:t> of natural </a:t>
          </a:r>
          <a:r>
            <a:rPr lang="es-ES" dirty="0" err="1">
              <a:solidFill>
                <a:srgbClr val="002060"/>
              </a:solidFill>
            </a:rPr>
            <a:t>flavonoids</a:t>
          </a:r>
          <a:r>
            <a:rPr lang="es-ES" dirty="0">
              <a:solidFill>
                <a:srgbClr val="002060"/>
              </a:solidFill>
            </a:rPr>
            <a:t> and </a:t>
          </a:r>
          <a:r>
            <a:rPr lang="es-ES" dirty="0" err="1">
              <a:solidFill>
                <a:srgbClr val="002060"/>
              </a:solidFill>
            </a:rPr>
            <a:t>other</a:t>
          </a:r>
          <a:r>
            <a:rPr lang="es-ES" dirty="0">
              <a:solidFill>
                <a:srgbClr val="002060"/>
              </a:solidFill>
            </a:rPr>
            <a:t> </a:t>
          </a:r>
          <a:r>
            <a:rPr lang="es-ES" dirty="0" err="1">
              <a:solidFill>
                <a:srgbClr val="002060"/>
              </a:solidFill>
            </a:rPr>
            <a:t>antioxidants</a:t>
          </a:r>
          <a:r>
            <a:rPr lang="es-ES" dirty="0">
              <a:solidFill>
                <a:srgbClr val="002060"/>
              </a:solidFill>
            </a:rPr>
            <a:t>.</a:t>
          </a:r>
        </a:p>
      </dgm:t>
    </dgm:pt>
    <dgm:pt modelId="{CACF2F03-47B4-5349-9ABA-39D1475E8316}" type="parTrans" cxnId="{70740AD0-DC17-CA4D-BD1B-F043F161AD7E}">
      <dgm:prSet/>
      <dgm:spPr/>
      <dgm:t>
        <a:bodyPr/>
        <a:lstStyle/>
        <a:p>
          <a:endParaRPr lang="es-ES"/>
        </a:p>
      </dgm:t>
    </dgm:pt>
    <dgm:pt modelId="{9B272E6E-986F-E04F-A355-AAF630D2DDF6}" type="sibTrans" cxnId="{70740AD0-DC17-CA4D-BD1B-F043F161AD7E}">
      <dgm:prSet/>
      <dgm:spPr/>
      <dgm:t>
        <a:bodyPr/>
        <a:lstStyle/>
        <a:p>
          <a:endParaRPr lang="es-ES"/>
        </a:p>
      </dgm:t>
    </dgm:pt>
    <dgm:pt modelId="{CB599AD7-E204-A640-8EE3-563BC201D4B0}" type="pres">
      <dgm:prSet presAssocID="{0EC0EACD-14F4-574E-8AD5-B9FFE0F8981E}" presName="Name0" presStyleCnt="0">
        <dgm:presLayoutVars>
          <dgm:chMax val="7"/>
          <dgm:chPref val="7"/>
          <dgm:dir/>
        </dgm:presLayoutVars>
      </dgm:prSet>
      <dgm:spPr/>
    </dgm:pt>
    <dgm:pt modelId="{65971AE6-CA92-CA47-BF67-C18ABEA09E60}" type="pres">
      <dgm:prSet presAssocID="{0EC0EACD-14F4-574E-8AD5-B9FFE0F8981E}" presName="Name1" presStyleCnt="0"/>
      <dgm:spPr/>
    </dgm:pt>
    <dgm:pt modelId="{9810B07E-D7C6-7E43-98CB-927A2874937F}" type="pres">
      <dgm:prSet presAssocID="{0EC0EACD-14F4-574E-8AD5-B9FFE0F8981E}" presName="cycle" presStyleCnt="0"/>
      <dgm:spPr/>
    </dgm:pt>
    <dgm:pt modelId="{147699E6-36BF-D84B-A782-C99D8681C644}" type="pres">
      <dgm:prSet presAssocID="{0EC0EACD-14F4-574E-8AD5-B9FFE0F8981E}" presName="srcNode" presStyleLbl="node1" presStyleIdx="0" presStyleCnt="3"/>
      <dgm:spPr/>
    </dgm:pt>
    <dgm:pt modelId="{7FB64B53-D192-5246-97A7-1323DF2CB96D}" type="pres">
      <dgm:prSet presAssocID="{0EC0EACD-14F4-574E-8AD5-B9FFE0F8981E}" presName="conn" presStyleLbl="parChTrans1D2" presStyleIdx="0" presStyleCnt="1"/>
      <dgm:spPr/>
    </dgm:pt>
    <dgm:pt modelId="{EC8359FF-6865-3046-B99E-9A61EC310875}" type="pres">
      <dgm:prSet presAssocID="{0EC0EACD-14F4-574E-8AD5-B9FFE0F8981E}" presName="extraNode" presStyleLbl="node1" presStyleIdx="0" presStyleCnt="3"/>
      <dgm:spPr/>
    </dgm:pt>
    <dgm:pt modelId="{EF1E3254-4654-954D-9A1F-90CB11AFB42F}" type="pres">
      <dgm:prSet presAssocID="{0EC0EACD-14F4-574E-8AD5-B9FFE0F8981E}" presName="dstNode" presStyleLbl="node1" presStyleIdx="0" presStyleCnt="3"/>
      <dgm:spPr/>
    </dgm:pt>
    <dgm:pt modelId="{80A17964-F21C-244A-A85A-E51D0A2A03C1}" type="pres">
      <dgm:prSet presAssocID="{884632E0-C1B9-DE43-88B3-D95619A7B71E}" presName="text_1" presStyleLbl="node1" presStyleIdx="0" presStyleCnt="3" custScaleX="91425" custLinFactNeighborX="-4462">
        <dgm:presLayoutVars>
          <dgm:bulletEnabled val="1"/>
        </dgm:presLayoutVars>
      </dgm:prSet>
      <dgm:spPr/>
    </dgm:pt>
    <dgm:pt modelId="{41E12420-3673-614A-A5C5-48DD331AAAC6}" type="pres">
      <dgm:prSet presAssocID="{884632E0-C1B9-DE43-88B3-D95619A7B71E}" presName="accent_1" presStyleCnt="0"/>
      <dgm:spPr/>
    </dgm:pt>
    <dgm:pt modelId="{A363A0D4-1E49-A74C-9445-460626A85C49}" type="pres">
      <dgm:prSet presAssocID="{884632E0-C1B9-DE43-88B3-D95619A7B71E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FF9300"/>
          </a:solidFill>
        </a:ln>
      </dgm:spPr>
    </dgm:pt>
    <dgm:pt modelId="{AB0A2AA1-84A0-EE47-9E58-FF05CCDE64A1}" type="pres">
      <dgm:prSet presAssocID="{24F45B5B-9F4A-1A41-8E08-49EAD6108EF8}" presName="text_2" presStyleLbl="node1" presStyleIdx="1" presStyleCnt="3">
        <dgm:presLayoutVars>
          <dgm:bulletEnabled val="1"/>
        </dgm:presLayoutVars>
      </dgm:prSet>
      <dgm:spPr/>
    </dgm:pt>
    <dgm:pt modelId="{5655CA60-2157-164C-A0F8-BBEC6DEC2358}" type="pres">
      <dgm:prSet presAssocID="{24F45B5B-9F4A-1A41-8E08-49EAD6108EF8}" presName="accent_2" presStyleCnt="0"/>
      <dgm:spPr/>
    </dgm:pt>
    <dgm:pt modelId="{200EB4C5-5829-5F46-82FF-76AC53AF6C52}" type="pres">
      <dgm:prSet presAssocID="{24F45B5B-9F4A-1A41-8E08-49EAD6108EF8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FF9300"/>
          </a:solidFill>
        </a:ln>
      </dgm:spPr>
    </dgm:pt>
    <dgm:pt modelId="{4D1E9C1E-33E3-9742-AA51-4BF4DA4E6D78}" type="pres">
      <dgm:prSet presAssocID="{325F1CF5-FFD2-FA43-BB77-2A95A2550E0E}" presName="text_3" presStyleLbl="node1" presStyleIdx="2" presStyleCnt="3">
        <dgm:presLayoutVars>
          <dgm:bulletEnabled val="1"/>
        </dgm:presLayoutVars>
      </dgm:prSet>
      <dgm:spPr/>
    </dgm:pt>
    <dgm:pt modelId="{2706C271-FA28-1946-8A3B-FF8B8FE65458}" type="pres">
      <dgm:prSet presAssocID="{325F1CF5-FFD2-FA43-BB77-2A95A2550E0E}" presName="accent_3" presStyleCnt="0"/>
      <dgm:spPr/>
    </dgm:pt>
    <dgm:pt modelId="{FDB0647A-A42F-804B-AF83-C7299495ACA6}" type="pres">
      <dgm:prSet presAssocID="{325F1CF5-FFD2-FA43-BB77-2A95A2550E0E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FF9300"/>
          </a:solidFill>
        </a:ln>
      </dgm:spPr>
    </dgm:pt>
  </dgm:ptLst>
  <dgm:cxnLst>
    <dgm:cxn modelId="{15357B21-E359-7F40-AFDB-292BAA0332A0}" type="presOf" srcId="{884632E0-C1B9-DE43-88B3-D95619A7B71E}" destId="{80A17964-F21C-244A-A85A-E51D0A2A03C1}" srcOrd="0" destOrd="0" presId="urn:microsoft.com/office/officeart/2008/layout/VerticalCurvedList"/>
    <dgm:cxn modelId="{4A976A4F-EFBF-C949-B8FF-6D9A00C9CFB8}" srcId="{0EC0EACD-14F4-574E-8AD5-B9FFE0F8981E}" destId="{884632E0-C1B9-DE43-88B3-D95619A7B71E}" srcOrd="0" destOrd="0" parTransId="{EF82F826-9D2C-F441-9294-3B53CEBE4B67}" sibTransId="{CDCCAF43-5C3F-A348-9685-8DA1AD1E45E3}"/>
    <dgm:cxn modelId="{769F0462-6174-FA4A-B7CD-F7A6A28B337C}" type="presOf" srcId="{325F1CF5-FFD2-FA43-BB77-2A95A2550E0E}" destId="{4D1E9C1E-33E3-9742-AA51-4BF4DA4E6D78}" srcOrd="0" destOrd="0" presId="urn:microsoft.com/office/officeart/2008/layout/VerticalCurvedList"/>
    <dgm:cxn modelId="{34BCDA8E-770F-C946-9EED-C01906328059}" srcId="{0EC0EACD-14F4-574E-8AD5-B9FFE0F8981E}" destId="{24F45B5B-9F4A-1A41-8E08-49EAD6108EF8}" srcOrd="1" destOrd="0" parTransId="{3044B258-E420-4D4C-BDB5-4C2D8867E0D5}" sibTransId="{DE9ED126-5101-6A48-99A7-5BBB8CE2140F}"/>
    <dgm:cxn modelId="{A8FC1194-216A-5349-BA45-19AA39B70FD0}" type="presOf" srcId="{CDCCAF43-5C3F-A348-9685-8DA1AD1E45E3}" destId="{7FB64B53-D192-5246-97A7-1323DF2CB96D}" srcOrd="0" destOrd="0" presId="urn:microsoft.com/office/officeart/2008/layout/VerticalCurvedList"/>
    <dgm:cxn modelId="{F8A5F9A6-A0E1-824B-95FD-C80F3E3FD99A}" type="presOf" srcId="{24F45B5B-9F4A-1A41-8E08-49EAD6108EF8}" destId="{AB0A2AA1-84A0-EE47-9E58-FF05CCDE64A1}" srcOrd="0" destOrd="0" presId="urn:microsoft.com/office/officeart/2008/layout/VerticalCurvedList"/>
    <dgm:cxn modelId="{70740AD0-DC17-CA4D-BD1B-F043F161AD7E}" srcId="{0EC0EACD-14F4-574E-8AD5-B9FFE0F8981E}" destId="{325F1CF5-FFD2-FA43-BB77-2A95A2550E0E}" srcOrd="2" destOrd="0" parTransId="{CACF2F03-47B4-5349-9ABA-39D1475E8316}" sibTransId="{9B272E6E-986F-E04F-A355-AAF630D2DDF6}"/>
    <dgm:cxn modelId="{07063BDF-8715-8A44-9A6D-CE13A8406D70}" type="presOf" srcId="{0EC0EACD-14F4-574E-8AD5-B9FFE0F8981E}" destId="{CB599AD7-E204-A640-8EE3-563BC201D4B0}" srcOrd="0" destOrd="0" presId="urn:microsoft.com/office/officeart/2008/layout/VerticalCurvedList"/>
    <dgm:cxn modelId="{43B45EA3-4488-3B41-B913-5BC544F0B2B5}" type="presParOf" srcId="{CB599AD7-E204-A640-8EE3-563BC201D4B0}" destId="{65971AE6-CA92-CA47-BF67-C18ABEA09E60}" srcOrd="0" destOrd="0" presId="urn:microsoft.com/office/officeart/2008/layout/VerticalCurvedList"/>
    <dgm:cxn modelId="{BD4B9E77-EC99-BB49-9F05-0847C07B5E09}" type="presParOf" srcId="{65971AE6-CA92-CA47-BF67-C18ABEA09E60}" destId="{9810B07E-D7C6-7E43-98CB-927A2874937F}" srcOrd="0" destOrd="0" presId="urn:microsoft.com/office/officeart/2008/layout/VerticalCurvedList"/>
    <dgm:cxn modelId="{65A92548-7F4F-0040-B4DD-6C2F73CA4F2D}" type="presParOf" srcId="{9810B07E-D7C6-7E43-98CB-927A2874937F}" destId="{147699E6-36BF-D84B-A782-C99D8681C644}" srcOrd="0" destOrd="0" presId="urn:microsoft.com/office/officeart/2008/layout/VerticalCurvedList"/>
    <dgm:cxn modelId="{16B01037-4335-E748-B03A-6DBDED56F9C0}" type="presParOf" srcId="{9810B07E-D7C6-7E43-98CB-927A2874937F}" destId="{7FB64B53-D192-5246-97A7-1323DF2CB96D}" srcOrd="1" destOrd="0" presId="urn:microsoft.com/office/officeart/2008/layout/VerticalCurvedList"/>
    <dgm:cxn modelId="{6B89D072-4F82-1843-9EA4-7AE8EC7E42D7}" type="presParOf" srcId="{9810B07E-D7C6-7E43-98CB-927A2874937F}" destId="{EC8359FF-6865-3046-B99E-9A61EC310875}" srcOrd="2" destOrd="0" presId="urn:microsoft.com/office/officeart/2008/layout/VerticalCurvedList"/>
    <dgm:cxn modelId="{49557D1B-F31A-1341-943C-7C2E72F93992}" type="presParOf" srcId="{9810B07E-D7C6-7E43-98CB-927A2874937F}" destId="{EF1E3254-4654-954D-9A1F-90CB11AFB42F}" srcOrd="3" destOrd="0" presId="urn:microsoft.com/office/officeart/2008/layout/VerticalCurvedList"/>
    <dgm:cxn modelId="{5075B904-507D-454F-95C5-9C782553962C}" type="presParOf" srcId="{65971AE6-CA92-CA47-BF67-C18ABEA09E60}" destId="{80A17964-F21C-244A-A85A-E51D0A2A03C1}" srcOrd="1" destOrd="0" presId="urn:microsoft.com/office/officeart/2008/layout/VerticalCurvedList"/>
    <dgm:cxn modelId="{4856AA5F-6A81-004A-88A0-4153819366AA}" type="presParOf" srcId="{65971AE6-CA92-CA47-BF67-C18ABEA09E60}" destId="{41E12420-3673-614A-A5C5-48DD331AAAC6}" srcOrd="2" destOrd="0" presId="urn:microsoft.com/office/officeart/2008/layout/VerticalCurvedList"/>
    <dgm:cxn modelId="{81F780CC-7A97-084E-A06F-6C57E621745F}" type="presParOf" srcId="{41E12420-3673-614A-A5C5-48DD331AAAC6}" destId="{A363A0D4-1E49-A74C-9445-460626A85C49}" srcOrd="0" destOrd="0" presId="urn:microsoft.com/office/officeart/2008/layout/VerticalCurvedList"/>
    <dgm:cxn modelId="{3BC45792-BE03-554B-BE48-799BC2668268}" type="presParOf" srcId="{65971AE6-CA92-CA47-BF67-C18ABEA09E60}" destId="{AB0A2AA1-84A0-EE47-9E58-FF05CCDE64A1}" srcOrd="3" destOrd="0" presId="urn:microsoft.com/office/officeart/2008/layout/VerticalCurvedList"/>
    <dgm:cxn modelId="{82F9A4ED-0204-2146-9AC2-618C3AF74C59}" type="presParOf" srcId="{65971AE6-CA92-CA47-BF67-C18ABEA09E60}" destId="{5655CA60-2157-164C-A0F8-BBEC6DEC2358}" srcOrd="4" destOrd="0" presId="urn:microsoft.com/office/officeart/2008/layout/VerticalCurvedList"/>
    <dgm:cxn modelId="{3A056D58-613A-A243-8BD4-99AB3072065A}" type="presParOf" srcId="{5655CA60-2157-164C-A0F8-BBEC6DEC2358}" destId="{200EB4C5-5829-5F46-82FF-76AC53AF6C52}" srcOrd="0" destOrd="0" presId="urn:microsoft.com/office/officeart/2008/layout/VerticalCurvedList"/>
    <dgm:cxn modelId="{BD94384C-6FEF-CF45-AF75-33810AA0FBD3}" type="presParOf" srcId="{65971AE6-CA92-CA47-BF67-C18ABEA09E60}" destId="{4D1E9C1E-33E3-9742-AA51-4BF4DA4E6D78}" srcOrd="5" destOrd="0" presId="urn:microsoft.com/office/officeart/2008/layout/VerticalCurvedList"/>
    <dgm:cxn modelId="{3201DB6C-D4D6-CC4E-B6FD-28E11FA0637F}" type="presParOf" srcId="{65971AE6-CA92-CA47-BF67-C18ABEA09E60}" destId="{2706C271-FA28-1946-8A3B-FF8B8FE65458}" srcOrd="6" destOrd="0" presId="urn:microsoft.com/office/officeart/2008/layout/VerticalCurvedList"/>
    <dgm:cxn modelId="{F6CED3BF-5412-3641-85EE-D5BC228837FD}" type="presParOf" srcId="{2706C271-FA28-1946-8A3B-FF8B8FE65458}" destId="{FDB0647A-A42F-804B-AF83-C7299495ACA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64B53-D192-5246-97A7-1323DF2CB96D}">
      <dsp:nvSpPr>
        <dsp:cNvPr id="0" name=""/>
        <dsp:cNvSpPr/>
      </dsp:nvSpPr>
      <dsp:spPr>
        <a:xfrm>
          <a:off x="-5261672" y="-805903"/>
          <a:ext cx="6265896" cy="6265896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17964-F21C-244A-A85A-E51D0A2A03C1}">
      <dsp:nvSpPr>
        <dsp:cNvPr id="0" name=""/>
        <dsp:cNvSpPr/>
      </dsp:nvSpPr>
      <dsp:spPr>
        <a:xfrm>
          <a:off x="634862" y="465409"/>
          <a:ext cx="5828599" cy="93081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rgbClr val="FF9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8837" tIns="48260" rIns="48260" bIns="4826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>
              <a:solidFill>
                <a:srgbClr val="002060"/>
              </a:solidFill>
            </a:rPr>
            <a:t>Mandarin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cultivars</a:t>
          </a:r>
          <a:r>
            <a:rPr lang="es-ES" sz="1900" kern="1200" dirty="0">
              <a:solidFill>
                <a:srgbClr val="002060"/>
              </a:solidFill>
            </a:rPr>
            <a:t> (Citrus </a:t>
          </a:r>
          <a:r>
            <a:rPr lang="es-ES" sz="1900" kern="1200" dirty="0" err="1">
              <a:solidFill>
                <a:srgbClr val="002060"/>
              </a:solidFill>
            </a:rPr>
            <a:t>reticulata</a:t>
          </a:r>
          <a:r>
            <a:rPr lang="es-ES" sz="1900" kern="1200" dirty="0">
              <a:solidFill>
                <a:srgbClr val="002060"/>
              </a:solidFill>
            </a:rPr>
            <a:t>) </a:t>
          </a:r>
          <a:r>
            <a:rPr lang="es-ES" sz="1900" kern="1200" dirty="0" err="1">
              <a:solidFill>
                <a:srgbClr val="002060"/>
              </a:solidFill>
            </a:rPr>
            <a:t>the</a:t>
          </a:r>
          <a:r>
            <a:rPr lang="es-ES" sz="1900" kern="1200" dirty="0">
              <a:solidFill>
                <a:srgbClr val="002060"/>
              </a:solidFill>
            </a:rPr>
            <a:t> 22% of </a:t>
          </a:r>
          <a:r>
            <a:rPr lang="es-ES" sz="1900" kern="1200" dirty="0" err="1">
              <a:solidFill>
                <a:srgbClr val="002060"/>
              </a:solidFill>
            </a:rPr>
            <a:t>the</a:t>
          </a:r>
          <a:r>
            <a:rPr lang="es-ES" sz="1900" kern="1200" dirty="0">
              <a:solidFill>
                <a:srgbClr val="002060"/>
              </a:solidFill>
            </a:rPr>
            <a:t> total citrus </a:t>
          </a:r>
          <a:r>
            <a:rPr lang="es-ES" sz="1900" kern="1200" dirty="0" err="1">
              <a:solidFill>
                <a:srgbClr val="002060"/>
              </a:solidFill>
            </a:rPr>
            <a:t>fruit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crops</a:t>
          </a:r>
          <a:r>
            <a:rPr lang="es-ES" sz="1900" kern="1200" dirty="0">
              <a:solidFill>
                <a:srgbClr val="002060"/>
              </a:solidFill>
            </a:rPr>
            <a:t>.</a:t>
          </a:r>
        </a:p>
      </dsp:txBody>
      <dsp:txXfrm>
        <a:off x="634862" y="465409"/>
        <a:ext cx="5828599" cy="930818"/>
      </dsp:txXfrm>
    </dsp:sp>
    <dsp:sp modelId="{A363A0D4-1E49-A74C-9445-460626A85C49}">
      <dsp:nvSpPr>
        <dsp:cNvPr id="0" name=""/>
        <dsp:cNvSpPr/>
      </dsp:nvSpPr>
      <dsp:spPr>
        <a:xfrm>
          <a:off x="64226" y="349056"/>
          <a:ext cx="1163522" cy="116352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FF9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A2AA1-84A0-EE47-9E58-FF05CCDE64A1}">
      <dsp:nvSpPr>
        <dsp:cNvPr id="0" name=""/>
        <dsp:cNvSpPr/>
      </dsp:nvSpPr>
      <dsp:spPr>
        <a:xfrm>
          <a:off x="984340" y="1861636"/>
          <a:ext cx="6036927" cy="93081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8837" tIns="48260" rIns="48260" bIns="4826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>
              <a:solidFill>
                <a:srgbClr val="002060"/>
              </a:solidFill>
            </a:rPr>
            <a:t>Mandarin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fruit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residues</a:t>
          </a:r>
          <a:r>
            <a:rPr lang="es-ES" sz="1900" kern="1200" dirty="0">
              <a:solidFill>
                <a:srgbClr val="002060"/>
              </a:solidFill>
            </a:rPr>
            <a:t> (</a:t>
          </a:r>
          <a:r>
            <a:rPr lang="es-ES" sz="1900" kern="1200" dirty="0" err="1">
              <a:solidFill>
                <a:srgbClr val="002060"/>
              </a:solidFill>
            </a:rPr>
            <a:t>peel</a:t>
          </a:r>
          <a:r>
            <a:rPr lang="es-ES" sz="1900" kern="1200" dirty="0">
              <a:solidFill>
                <a:srgbClr val="002060"/>
              </a:solidFill>
            </a:rPr>
            <a:t>, </a:t>
          </a:r>
          <a:r>
            <a:rPr lang="es-ES" sz="1900" kern="1200" dirty="0" err="1">
              <a:solidFill>
                <a:srgbClr val="002060"/>
              </a:solidFill>
            </a:rPr>
            <a:t>seeds</a:t>
          </a:r>
          <a:r>
            <a:rPr lang="es-ES" sz="1900" kern="1200" dirty="0">
              <a:solidFill>
                <a:srgbClr val="002060"/>
              </a:solidFill>
            </a:rPr>
            <a:t>, and </a:t>
          </a:r>
          <a:r>
            <a:rPr lang="es-ES" sz="1900" kern="1200" dirty="0" err="1">
              <a:solidFill>
                <a:srgbClr val="002060"/>
              </a:solidFill>
            </a:rPr>
            <a:t>pulp</a:t>
          </a:r>
          <a:r>
            <a:rPr lang="es-ES" sz="1900" kern="1200" dirty="0">
              <a:solidFill>
                <a:srgbClr val="002060"/>
              </a:solidFill>
            </a:rPr>
            <a:t>) are </a:t>
          </a:r>
          <a:r>
            <a:rPr lang="es-ES" sz="1900" kern="1200" dirty="0" err="1">
              <a:solidFill>
                <a:srgbClr val="002060"/>
              </a:solidFill>
            </a:rPr>
            <a:t>usually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discarded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without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regard</a:t>
          </a:r>
          <a:r>
            <a:rPr lang="es-ES" sz="1900" kern="1200" dirty="0">
              <a:solidFill>
                <a:srgbClr val="002060"/>
              </a:solidFill>
            </a:rPr>
            <a:t> to </a:t>
          </a:r>
          <a:r>
            <a:rPr lang="es-ES" sz="1900" kern="1200" dirty="0" err="1">
              <a:solidFill>
                <a:srgbClr val="002060"/>
              </a:solidFill>
            </a:rPr>
            <a:t>nutritional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potential</a:t>
          </a:r>
          <a:r>
            <a:rPr lang="es-ES" sz="1900" kern="1200" dirty="0">
              <a:solidFill>
                <a:srgbClr val="002060"/>
              </a:solidFill>
            </a:rPr>
            <a:t> and </a:t>
          </a:r>
          <a:r>
            <a:rPr lang="es-ES" sz="1900" kern="1200" dirty="0" err="1">
              <a:solidFill>
                <a:srgbClr val="002060"/>
              </a:solidFill>
            </a:rPr>
            <a:t>commercial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value</a:t>
          </a:r>
          <a:r>
            <a:rPr lang="es-ES" sz="1900" kern="1200" dirty="0">
              <a:solidFill>
                <a:srgbClr val="002060"/>
              </a:solidFill>
            </a:rPr>
            <a:t>.</a:t>
          </a:r>
        </a:p>
      </dsp:txBody>
      <dsp:txXfrm>
        <a:off x="984340" y="1861636"/>
        <a:ext cx="6036927" cy="930818"/>
      </dsp:txXfrm>
    </dsp:sp>
    <dsp:sp modelId="{200EB4C5-5829-5F46-82FF-76AC53AF6C52}">
      <dsp:nvSpPr>
        <dsp:cNvPr id="0" name=""/>
        <dsp:cNvSpPr/>
      </dsp:nvSpPr>
      <dsp:spPr>
        <a:xfrm>
          <a:off x="402578" y="1745283"/>
          <a:ext cx="1163522" cy="116352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FF9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1E9C1E-33E3-9742-AA51-4BF4DA4E6D78}">
      <dsp:nvSpPr>
        <dsp:cNvPr id="0" name=""/>
        <dsp:cNvSpPr/>
      </dsp:nvSpPr>
      <dsp:spPr>
        <a:xfrm>
          <a:off x="645987" y="3257863"/>
          <a:ext cx="6375279" cy="93081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FF9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8837" tIns="48260" rIns="48260" bIns="4826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>
              <a:solidFill>
                <a:srgbClr val="002060"/>
              </a:solidFill>
            </a:rPr>
            <a:t>Mandarin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peels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makes</a:t>
          </a:r>
          <a:r>
            <a:rPr lang="es-ES" sz="1900" kern="1200" dirty="0">
              <a:solidFill>
                <a:srgbClr val="002060"/>
              </a:solidFill>
            </a:rPr>
            <a:t> up </a:t>
          </a:r>
          <a:r>
            <a:rPr lang="es-ES" sz="1900" kern="1200" dirty="0" err="1">
              <a:solidFill>
                <a:srgbClr val="002060"/>
              </a:solidFill>
            </a:rPr>
            <a:t>approximately</a:t>
          </a:r>
          <a:r>
            <a:rPr lang="es-ES" sz="1900" kern="1200" dirty="0">
              <a:solidFill>
                <a:srgbClr val="002060"/>
              </a:solidFill>
            </a:rPr>
            <a:t> 35-40% of </a:t>
          </a:r>
          <a:r>
            <a:rPr lang="es-ES" sz="1900" kern="1200" dirty="0" err="1">
              <a:solidFill>
                <a:srgbClr val="002060"/>
              </a:solidFill>
            </a:rPr>
            <a:t>the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weight</a:t>
          </a:r>
          <a:r>
            <a:rPr lang="es-ES" sz="1900" kern="1200" dirty="0">
              <a:solidFill>
                <a:srgbClr val="002060"/>
              </a:solidFill>
            </a:rPr>
            <a:t> and are </a:t>
          </a:r>
          <a:r>
            <a:rPr lang="es-ES" sz="1900" kern="1200" dirty="0" err="1">
              <a:solidFill>
                <a:srgbClr val="002060"/>
              </a:solidFill>
            </a:rPr>
            <a:t>an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abundant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source</a:t>
          </a:r>
          <a:r>
            <a:rPr lang="es-ES" sz="1900" kern="1200" dirty="0">
              <a:solidFill>
                <a:srgbClr val="002060"/>
              </a:solidFill>
            </a:rPr>
            <a:t> of natural </a:t>
          </a:r>
          <a:r>
            <a:rPr lang="es-ES" sz="1900" kern="1200" dirty="0" err="1">
              <a:solidFill>
                <a:srgbClr val="002060"/>
              </a:solidFill>
            </a:rPr>
            <a:t>flavonoids</a:t>
          </a:r>
          <a:r>
            <a:rPr lang="es-ES" sz="1900" kern="1200" dirty="0">
              <a:solidFill>
                <a:srgbClr val="002060"/>
              </a:solidFill>
            </a:rPr>
            <a:t> and </a:t>
          </a:r>
          <a:r>
            <a:rPr lang="es-ES" sz="1900" kern="1200" dirty="0" err="1">
              <a:solidFill>
                <a:srgbClr val="002060"/>
              </a:solidFill>
            </a:rPr>
            <a:t>other</a:t>
          </a:r>
          <a:r>
            <a:rPr lang="es-ES" sz="1900" kern="1200" dirty="0">
              <a:solidFill>
                <a:srgbClr val="002060"/>
              </a:solidFill>
            </a:rPr>
            <a:t> </a:t>
          </a:r>
          <a:r>
            <a:rPr lang="es-ES" sz="1900" kern="1200" dirty="0" err="1">
              <a:solidFill>
                <a:srgbClr val="002060"/>
              </a:solidFill>
            </a:rPr>
            <a:t>antioxidants</a:t>
          </a:r>
          <a:r>
            <a:rPr lang="es-ES" sz="1900" kern="1200" dirty="0">
              <a:solidFill>
                <a:srgbClr val="002060"/>
              </a:solidFill>
            </a:rPr>
            <a:t>.</a:t>
          </a:r>
        </a:p>
      </dsp:txBody>
      <dsp:txXfrm>
        <a:off x="645987" y="3257863"/>
        <a:ext cx="6375279" cy="930818"/>
      </dsp:txXfrm>
    </dsp:sp>
    <dsp:sp modelId="{FDB0647A-A42F-804B-AF83-C7299495ACA6}">
      <dsp:nvSpPr>
        <dsp:cNvPr id="0" name=""/>
        <dsp:cNvSpPr/>
      </dsp:nvSpPr>
      <dsp:spPr>
        <a:xfrm>
          <a:off x="64226" y="3141510"/>
          <a:ext cx="1163522" cy="116352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FF9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58E22D-70D3-434D-A5FD-6F66C94DB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4FA557-2004-8E4C-B364-B3310DA37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6E1A9E-AE7D-6243-878C-A3C4E1C1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A46C-F211-6B46-821A-CB03D34B8E06}" type="datetimeFigureOut">
              <a:rPr lang="es-ES" smtClean="0"/>
              <a:t>14/9/21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6F1F76-52A5-AC41-AFAC-5073D1C5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C1EAF3-CE18-964D-8624-36997E1A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321D-9922-4D4B-9B6D-DF27E7F98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154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04C4A-9273-124B-8150-815A4270F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08613D-2389-0445-A7AB-71FED4B3E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20DEFA-91B7-7C4A-A320-314086637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A46C-F211-6B46-821A-CB03D34B8E06}" type="datetimeFigureOut">
              <a:rPr lang="es-ES" smtClean="0"/>
              <a:t>14/9/21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19A9C8-ABF9-514B-94A2-F779817AC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3AD7C7-C92C-2642-8CFC-CABD46AB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321D-9922-4D4B-9B6D-DF27E7F98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144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1644D31-9D53-094E-BC77-CAFC75B90F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317D85-13AE-1D46-9945-F59FD3098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013CB1-B974-A845-8DF8-AB06EB7E0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A46C-F211-6B46-821A-CB03D34B8E06}" type="datetimeFigureOut">
              <a:rPr lang="es-ES" smtClean="0"/>
              <a:t>14/9/21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60CBA1-C896-8048-A959-A693F37F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2C36F6-A49F-AD46-9F41-418A44C8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321D-9922-4D4B-9B6D-DF27E7F98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63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D74E7-3B41-D94F-8BC5-0899B4ACD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CDFA04-ED63-AF47-976E-8033665A3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A92701-387E-DB48-AFA0-B386AEE8D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A46C-F211-6B46-821A-CB03D34B8E06}" type="datetimeFigureOut">
              <a:rPr lang="es-ES" smtClean="0"/>
              <a:t>14/9/21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E4DB18-ABA4-F143-849E-CAE4055C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9E9606-5AE9-6840-BDCA-9B9A1940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321D-9922-4D4B-9B6D-DF27E7F98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770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71FD40-06FF-4B45-BAA3-6322CAC8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9EE0A6-A30B-C341-94C5-B4B430AE5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D3B5F1-60B6-A54E-A61D-C3C9C18F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A46C-F211-6B46-821A-CB03D34B8E06}" type="datetimeFigureOut">
              <a:rPr lang="es-ES" smtClean="0"/>
              <a:t>14/9/21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FF0B15-67F1-334D-A351-E0788289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CBB029-A0BC-0C44-A757-F72D71EC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321D-9922-4D4B-9B6D-DF27E7F98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113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5F519-207D-CD48-935A-58231F19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86AF41-419D-8A40-ABBF-AF311E89B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8CE276-05F2-CF49-943B-E0142CA17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036708-82B9-734C-A7EA-479D52C1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A46C-F211-6B46-821A-CB03D34B8E06}" type="datetimeFigureOut">
              <a:rPr lang="es-ES" smtClean="0"/>
              <a:t>14/9/21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7D831D-2585-B240-A051-6F2054501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B4D0DC-97FC-F74C-9E80-ACF12D4E7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321D-9922-4D4B-9B6D-DF27E7F98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8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64B2ED-3196-0444-90DA-342D62D2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5F3460-C9E3-2643-905F-0CE5FF6B3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D130191-D093-F640-84D0-5EDF61885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5FC1F97-C40D-5649-9BAA-020AF4CAD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1390F3B-ADF6-5D49-945C-B5881EECA7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C022148-AC8A-A549-B049-C41E65272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A46C-F211-6B46-821A-CB03D34B8E06}" type="datetimeFigureOut">
              <a:rPr lang="es-ES" smtClean="0"/>
              <a:t>14/9/21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070D2E3-8468-FA4F-9FCA-6A9490DE6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FF4FB87-26CE-6542-8D62-2B0CB64F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321D-9922-4D4B-9B6D-DF27E7F98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256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B5D44-8B29-CD43-8497-FB43608B1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2A44C2-A90B-F149-83E5-33E77B91F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A46C-F211-6B46-821A-CB03D34B8E06}" type="datetimeFigureOut">
              <a:rPr lang="es-ES" smtClean="0"/>
              <a:t>14/9/21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982C033-E375-9346-AB77-B0E0D2C30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CDAF6CA-E70B-924B-B1C2-17749AB77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321D-9922-4D4B-9B6D-DF27E7F98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7931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CB29DA-B684-234F-A5F6-9ADBA247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A46C-F211-6B46-821A-CB03D34B8E06}" type="datetimeFigureOut">
              <a:rPr lang="es-ES" smtClean="0"/>
              <a:t>14/9/21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4567CCB-D807-7343-AEA1-002ABE51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0CA476-C100-6341-9BD1-6BCA1AB4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321D-9922-4D4B-9B6D-DF27E7F98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53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CCD94B-DE4C-1B48-B336-B285D9329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79E8DB-9316-0B46-8D68-A8D836835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76BD90-799C-E24E-A996-59A071DD3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D0EA72-06D6-3749-9CBF-84EEB133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A46C-F211-6B46-821A-CB03D34B8E06}" type="datetimeFigureOut">
              <a:rPr lang="es-ES" smtClean="0"/>
              <a:t>14/9/21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6C7C29-E747-2D48-B082-4B7FA7D0B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88E1B3-FF9F-6B45-9635-193B0247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321D-9922-4D4B-9B6D-DF27E7F98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1446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82A7D-1497-B548-9976-142A44D7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1D2FF6-4945-7A45-862A-923B7A294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5528DA-0BFA-E146-9060-029F053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9BA3FA-E077-2142-BF81-E31ECD06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A46C-F211-6B46-821A-CB03D34B8E06}" type="datetimeFigureOut">
              <a:rPr lang="es-ES" smtClean="0"/>
              <a:t>14/9/21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12605A-375D-B14F-96E9-21623A22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6B71CA-0976-0C40-B696-8125D513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321D-9922-4D4B-9B6D-DF27E7F98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3154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CE384F7-FCB8-2047-8F3C-FC80DC1EB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E1639C-C85E-014F-AB5E-37EF7058A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9FE026-F36B-AF43-8523-E9262DA786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A46C-F211-6B46-821A-CB03D34B8E06}" type="datetimeFigureOut">
              <a:rPr lang="es-ES" smtClean="0"/>
              <a:t>14/9/21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B3F210-9424-1944-B747-F2F15F48B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E0A41E-8F0C-1B4D-B996-5C5B125F2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1321D-9922-4D4B-9B6D-DF27E7F98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606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12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1" Type="http://schemas.microsoft.com/office/2007/relationships/hdphoto" Target="../media/hdphoto2.wdp"/><Relationship Id="rId5" Type="http://schemas.openxmlformats.org/officeDocument/2006/relationships/image" Target="../media/image9.tiff"/><Relationship Id="rId10" Type="http://schemas.openxmlformats.org/officeDocument/2006/relationships/image" Target="../media/image13.png"/><Relationship Id="rId4" Type="http://schemas.openxmlformats.org/officeDocument/2006/relationships/image" Target="../media/image8.emf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498E312-CC15-7247-AC0C-20B2A7C3E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62F794-D7AC-7E46-85F8-EB77F2872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523745"/>
            <a:ext cx="10984992" cy="2826155"/>
          </a:xfrm>
        </p:spPr>
        <p:txBody>
          <a:bodyPr>
            <a:noAutofit/>
          </a:bodyPr>
          <a:lstStyle/>
          <a:p>
            <a:r>
              <a:rPr lang="es-ES" sz="5400" b="1" dirty="0" err="1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Analysis</a:t>
            </a:r>
            <a:r>
              <a:rPr lang="es-ES" sz="5400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 of </a:t>
            </a:r>
            <a:r>
              <a:rPr lang="es-ES" sz="5400" b="1" dirty="0" err="1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polyphenols</a:t>
            </a:r>
            <a:r>
              <a:rPr lang="es-ES" sz="5400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 </a:t>
            </a:r>
            <a:r>
              <a:rPr lang="es-ES" sz="5400" b="1" dirty="0" err="1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content</a:t>
            </a:r>
            <a:r>
              <a:rPr lang="es-ES" sz="5400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 and </a:t>
            </a:r>
            <a:r>
              <a:rPr lang="es-ES" sz="5400" b="1" dirty="0" err="1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antioxidant</a:t>
            </a:r>
            <a:r>
              <a:rPr lang="es-ES" sz="5400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 </a:t>
            </a:r>
            <a:r>
              <a:rPr lang="es-ES" sz="5400" b="1" dirty="0" err="1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capacity</a:t>
            </a:r>
            <a:r>
              <a:rPr lang="es-ES" sz="5400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 </a:t>
            </a:r>
            <a:r>
              <a:rPr lang="es-ES" sz="5400" b="1" dirty="0" err="1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from</a:t>
            </a:r>
            <a:r>
              <a:rPr lang="es-ES" sz="5400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 </a:t>
            </a:r>
            <a:r>
              <a:rPr lang="es-ES" sz="5400" b="1" dirty="0" err="1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hybrids</a:t>
            </a:r>
            <a:r>
              <a:rPr lang="es-ES" sz="5400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 </a:t>
            </a:r>
            <a:r>
              <a:rPr lang="es-ES" sz="5400" b="1" dirty="0" err="1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mandarin</a:t>
            </a:r>
            <a:r>
              <a:rPr lang="es-ES" sz="5400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 </a:t>
            </a:r>
            <a:r>
              <a:rPr lang="es-ES" sz="5400" b="1" dirty="0" err="1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peel</a:t>
            </a:r>
            <a:endParaRPr lang="es-ES" sz="5400" b="1" dirty="0">
              <a:solidFill>
                <a:srgbClr val="002060"/>
              </a:solidFill>
              <a:latin typeface="Telugu MN" pitchFamily="2" charset="0"/>
              <a:cs typeface="Telugu MN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139C1-11E1-4D4A-AD3C-369477AE4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59" y="5735638"/>
            <a:ext cx="2769783" cy="8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5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echa curvada hacia la izquierda 12">
            <a:extLst>
              <a:ext uri="{FF2B5EF4-FFF2-40B4-BE49-F238E27FC236}">
                <a16:creationId xmlns:a16="http://schemas.microsoft.com/office/drawing/2014/main" id="{0E0FED0C-9947-634E-AF92-6568FBC391A4}"/>
              </a:ext>
            </a:extLst>
          </p:cNvPr>
          <p:cNvSpPr/>
          <p:nvPr/>
        </p:nvSpPr>
        <p:spPr>
          <a:xfrm rot="5400000">
            <a:off x="2639998" y="2946021"/>
            <a:ext cx="995370" cy="2330662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222F373-9A37-C24F-8AC2-3C7795EC1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958"/>
          <a:stretch/>
        </p:blipFill>
        <p:spPr>
          <a:xfrm>
            <a:off x="0" y="4738081"/>
            <a:ext cx="12192000" cy="21305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853EE4D-3948-2344-83EC-36B15AD4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7" y="509710"/>
            <a:ext cx="3689498" cy="846563"/>
          </a:xfrm>
        </p:spPr>
        <p:txBody>
          <a:bodyPr/>
          <a:lstStyle/>
          <a:p>
            <a:r>
              <a:rPr lang="es-ES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INTRODUCTION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1D006358-311F-EA4A-8D94-B21075B53C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8324186"/>
              </p:ext>
            </p:extLst>
          </p:nvPr>
        </p:nvGraphicFramePr>
        <p:xfrm>
          <a:off x="3693534" y="115396"/>
          <a:ext cx="7085494" cy="4654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430C26FB-16D0-1945-94D5-7E558150E99B}"/>
              </a:ext>
            </a:extLst>
          </p:cNvPr>
          <p:cNvSpPr txBox="1"/>
          <p:nvPr/>
        </p:nvSpPr>
        <p:spPr>
          <a:xfrm>
            <a:off x="53462" y="3244334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UAE-SFE-UPLC-QTOF-MS/MS</a:t>
            </a:r>
          </a:p>
        </p:txBody>
      </p:sp>
      <p:sp>
        <p:nvSpPr>
          <p:cNvPr id="14" name="Terminador 13">
            <a:extLst>
              <a:ext uri="{FF2B5EF4-FFF2-40B4-BE49-F238E27FC236}">
                <a16:creationId xmlns:a16="http://schemas.microsoft.com/office/drawing/2014/main" id="{084B8A86-E137-B246-A25D-FEB9B0DFEAEA}"/>
              </a:ext>
            </a:extLst>
          </p:cNvPr>
          <p:cNvSpPr/>
          <p:nvPr/>
        </p:nvSpPr>
        <p:spPr>
          <a:xfrm>
            <a:off x="740969" y="1516587"/>
            <a:ext cx="1673999" cy="46800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Polyphenols</a:t>
            </a:r>
            <a:endParaRPr lang="es-ES" dirty="0">
              <a:solidFill>
                <a:srgbClr val="002060"/>
              </a:solidFill>
              <a:latin typeface="Telugu MN" pitchFamily="2" charset="0"/>
              <a:cs typeface="Telugu MN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D86351-63AB-3B47-AF6F-AF711B6A6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871" y="2049231"/>
            <a:ext cx="2836625" cy="1034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FCC55B3-854A-6C47-8A31-57BA7A3376AE}"/>
              </a:ext>
            </a:extLst>
          </p:cNvPr>
          <p:cNvSpPr txBox="1"/>
          <p:nvPr/>
        </p:nvSpPr>
        <p:spPr>
          <a:xfrm>
            <a:off x="6096000" y="1356273"/>
            <a:ext cx="3657599" cy="4086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45-60% citrus </a:t>
            </a:r>
            <a:r>
              <a:rPr lang="es-ES" dirty="0" err="1"/>
              <a:t>waste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industry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272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11" grpId="0">
        <p:bldAsOne/>
      </p:bldGraphic>
      <p:bldP spid="12" grpId="0"/>
      <p:bldP spid="14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2065659E-DCE3-6E44-829F-2A4F63FC8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74" t="21633" b="56958"/>
          <a:stretch/>
        </p:blipFill>
        <p:spPr>
          <a:xfrm>
            <a:off x="9230239" y="634696"/>
            <a:ext cx="2969741" cy="6463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A71FB89-2325-FC4A-92DB-F2DAEEC710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" t="3207" r="1174"/>
          <a:stretch/>
        </p:blipFill>
        <p:spPr>
          <a:xfrm>
            <a:off x="3138477" y="5224344"/>
            <a:ext cx="2732745" cy="13835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6ED1472-CF12-E34A-9F62-7880138B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" y="1305742"/>
            <a:ext cx="1618097" cy="5552258"/>
          </a:xfrm>
          <a:solidFill>
            <a:schemeClr val="accent2">
              <a:lumMod val="20000"/>
              <a:lumOff val="80000"/>
            </a:schemeClr>
          </a:solidFill>
        </p:spPr>
        <p:txBody>
          <a:bodyPr vert="vert270" wrap="square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4000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MATERIALS AND METHODS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B37F97D9-8111-004D-A728-64008B0A8A75}"/>
              </a:ext>
            </a:extLst>
          </p:cNvPr>
          <p:cNvGrpSpPr/>
          <p:nvPr/>
        </p:nvGrpSpPr>
        <p:grpSpPr>
          <a:xfrm>
            <a:off x="4548876" y="1384786"/>
            <a:ext cx="6211776" cy="5377555"/>
            <a:chOff x="2459473" y="6001314"/>
            <a:chExt cx="7677684" cy="6217759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D1D98810-49F2-B841-AFBD-4662CACE35C9}"/>
                </a:ext>
              </a:extLst>
            </p:cNvPr>
            <p:cNvGrpSpPr/>
            <p:nvPr/>
          </p:nvGrpSpPr>
          <p:grpSpPr>
            <a:xfrm>
              <a:off x="2459473" y="6001314"/>
              <a:ext cx="7677684" cy="6217759"/>
              <a:chOff x="2459473" y="6001314"/>
              <a:chExt cx="7677684" cy="6217759"/>
            </a:xfrm>
          </p:grpSpPr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206C148F-BB26-6740-AE78-2CDA256C75AA}"/>
                  </a:ext>
                </a:extLst>
              </p:cNvPr>
              <p:cNvGrpSpPr/>
              <p:nvPr/>
            </p:nvGrpSpPr>
            <p:grpSpPr>
              <a:xfrm>
                <a:off x="2459473" y="6001314"/>
                <a:ext cx="7677684" cy="4024354"/>
                <a:chOff x="1840909" y="8636887"/>
                <a:chExt cx="7677684" cy="4027172"/>
              </a:xfrm>
            </p:grpSpPr>
            <p:grpSp>
              <p:nvGrpSpPr>
                <p:cNvPr id="20" name="Grupo 19">
                  <a:extLst>
                    <a:ext uri="{FF2B5EF4-FFF2-40B4-BE49-F238E27FC236}">
                      <a16:creationId xmlns:a16="http://schemas.microsoft.com/office/drawing/2014/main" id="{BC61E309-A28C-174D-A97C-BDBF7B121F28}"/>
                    </a:ext>
                  </a:extLst>
                </p:cNvPr>
                <p:cNvGrpSpPr/>
                <p:nvPr/>
              </p:nvGrpSpPr>
              <p:grpSpPr>
                <a:xfrm>
                  <a:off x="2294787" y="8636887"/>
                  <a:ext cx="7223806" cy="4027172"/>
                  <a:chOff x="2294787" y="8382887"/>
                  <a:chExt cx="7223806" cy="4027172"/>
                </a:xfrm>
              </p:grpSpPr>
              <p:grpSp>
                <p:nvGrpSpPr>
                  <p:cNvPr id="22" name="Grupo 21">
                    <a:extLst>
                      <a:ext uri="{FF2B5EF4-FFF2-40B4-BE49-F238E27FC236}">
                        <a16:creationId xmlns:a16="http://schemas.microsoft.com/office/drawing/2014/main" id="{AFDC94D8-4BA4-5F45-8C98-1DE59ED41A1A}"/>
                      </a:ext>
                    </a:extLst>
                  </p:cNvPr>
                  <p:cNvGrpSpPr/>
                  <p:nvPr/>
                </p:nvGrpSpPr>
                <p:grpSpPr>
                  <a:xfrm>
                    <a:off x="2294787" y="8382887"/>
                    <a:ext cx="7223806" cy="4027172"/>
                    <a:chOff x="5107343" y="321349"/>
                    <a:chExt cx="6748259" cy="3613326"/>
                  </a:xfrm>
                </p:grpSpPr>
                <p:grpSp>
                  <p:nvGrpSpPr>
                    <p:cNvPr id="24" name="Grupo 23">
                      <a:extLst>
                        <a:ext uri="{FF2B5EF4-FFF2-40B4-BE49-F238E27FC236}">
                          <a16:creationId xmlns:a16="http://schemas.microsoft.com/office/drawing/2014/main" id="{9CF36F01-9974-A04D-BDE0-E00706FA95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42608" y="321349"/>
                      <a:ext cx="5612994" cy="3551729"/>
                      <a:chOff x="5495112" y="1932708"/>
                      <a:chExt cx="2042188" cy="1306666"/>
                    </a:xfrm>
                  </p:grpSpPr>
                  <p:pic>
                    <p:nvPicPr>
                      <p:cNvPr id="27" name="Imagen 26">
                        <a:extLst>
                          <a:ext uri="{FF2B5EF4-FFF2-40B4-BE49-F238E27FC236}">
                            <a16:creationId xmlns:a16="http://schemas.microsoft.com/office/drawing/2014/main" id="{CB9A2C8B-F31F-1C4F-81FB-140D6D2AAA4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91751" y="2840155"/>
                        <a:ext cx="297458" cy="399219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8" name="Imagen 27">
                        <a:extLst>
                          <a:ext uri="{FF2B5EF4-FFF2-40B4-BE49-F238E27FC236}">
                            <a16:creationId xmlns:a16="http://schemas.microsoft.com/office/drawing/2014/main" id="{A79645EF-063B-344F-9824-F442679C9CD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75010" y="1932708"/>
                        <a:ext cx="445743" cy="588380"/>
                      </a:xfrm>
                      <a:prstGeom prst="roundRect">
                        <a:avLst/>
                      </a:prstGeom>
                    </p:spPr>
                  </p:pic>
                  <p:cxnSp>
                    <p:nvCxnSpPr>
                      <p:cNvPr id="29" name="Conector recto de flecha 28">
                        <a:extLst>
                          <a:ext uri="{FF2B5EF4-FFF2-40B4-BE49-F238E27FC236}">
                            <a16:creationId xmlns:a16="http://schemas.microsoft.com/office/drawing/2014/main" id="{DD382390-8E4F-7E4C-AF52-ADB6CBF9FE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5495112" y="2307855"/>
                        <a:ext cx="317685" cy="1"/>
                      </a:xfrm>
                      <a:prstGeom prst="straightConnector1">
                        <a:avLst/>
                      </a:prstGeom>
                      <a:ln w="28575"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" name="Conector recto de flecha 29">
                        <a:extLst>
                          <a:ext uri="{FF2B5EF4-FFF2-40B4-BE49-F238E27FC236}">
                            <a16:creationId xmlns:a16="http://schemas.microsoft.com/office/drawing/2014/main" id="{7B3021DC-AE56-3C4F-A7E5-CB4F3900E6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6245507" y="2304250"/>
                        <a:ext cx="317685" cy="1"/>
                      </a:xfrm>
                      <a:prstGeom prst="straightConnector1">
                        <a:avLst/>
                      </a:prstGeom>
                      <a:ln w="28575"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" name="Conector recto de flecha 30">
                        <a:extLst>
                          <a:ext uri="{FF2B5EF4-FFF2-40B4-BE49-F238E27FC236}">
                            <a16:creationId xmlns:a16="http://schemas.microsoft.com/office/drawing/2014/main" id="{223B14CC-491E-F04A-9711-4632D4A9F3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735772" y="2559541"/>
                        <a:ext cx="0" cy="261161"/>
                      </a:xfrm>
                      <a:prstGeom prst="straightConnector1">
                        <a:avLst/>
                      </a:prstGeom>
                      <a:ln w="28575"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Conector recto de flecha 31">
                        <a:extLst>
                          <a:ext uri="{FF2B5EF4-FFF2-40B4-BE49-F238E27FC236}">
                            <a16:creationId xmlns:a16="http://schemas.microsoft.com/office/drawing/2014/main" id="{F10608AF-53F8-384A-811A-46B65666E7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6402291" y="3046526"/>
                        <a:ext cx="209940" cy="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C0000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3" name="Abrir llave 32">
                        <a:extLst>
                          <a:ext uri="{FF2B5EF4-FFF2-40B4-BE49-F238E27FC236}">
                            <a16:creationId xmlns:a16="http://schemas.microsoft.com/office/drawing/2014/main" id="{3D123AFA-D5ED-DD4D-A1F3-9FEDD7F3CF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34531" y="2877140"/>
                        <a:ext cx="141286" cy="325249"/>
                      </a:xfrm>
                      <a:prstGeom prst="leftBrace">
                        <a:avLst/>
                      </a:prstGeom>
                      <a:ln w="1905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 sz="1351"/>
                      </a:p>
                    </p:txBody>
                  </p:sp>
                  <p:sp>
                    <p:nvSpPr>
                      <p:cNvPr id="34" name="CuadroTexto 33">
                        <a:extLst>
                          <a:ext uri="{FF2B5EF4-FFF2-40B4-BE49-F238E27FC236}">
                            <a16:creationId xmlns:a16="http://schemas.microsoft.com/office/drawing/2014/main" id="{0E3FC7ED-1B9B-D948-941D-E898C748097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38716" y="2529975"/>
                        <a:ext cx="798584" cy="2468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s-E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400 W, 80% duty cicle, 40°C and extraction time of 30 min</a:t>
                        </a:r>
                      </a:p>
                    </p:txBody>
                  </p:sp>
                  <p:sp>
                    <p:nvSpPr>
                      <p:cNvPr id="35" name="CuadroTexto 34">
                        <a:extLst>
                          <a:ext uri="{FF2B5EF4-FFF2-40B4-BE49-F238E27FC236}">
                            <a16:creationId xmlns:a16="http://schemas.microsoft.com/office/drawing/2014/main" id="{E45AC764-F1F9-274B-9CB6-07913804C7D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86707" y="2513201"/>
                        <a:ext cx="716379" cy="164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s-E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6g + ethanol 50%, ratio 1:10 </a:t>
                        </a:r>
                        <a:r>
                          <a:rPr lang="es-ES" sz="14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w/v</a:t>
                        </a:r>
                      </a:p>
                    </p:txBody>
                  </p:sp>
                </p:grpSp>
                <p:sp>
                  <p:nvSpPr>
                    <p:cNvPr id="25" name="CuadroTexto 24">
                      <a:extLst>
                        <a:ext uri="{FF2B5EF4-FFF2-40B4-BE49-F238E27FC236}">
                          <a16:creationId xmlns:a16="http://schemas.microsoft.com/office/drawing/2014/main" id="{ECBA5CB2-0F1C-8947-834A-E2CB931A4A3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34999" y="2944279"/>
                      <a:ext cx="2231533" cy="7668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214308" indent="-214308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es-E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polyphenols</a:t>
                      </a:r>
                      <a:endParaRPr lang="es-E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14308" indent="-214308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es-E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flavonoids</a:t>
                      </a:r>
                      <a:endParaRPr lang="es-E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14308" indent="-214308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DPPH and TEAC</a:t>
                      </a:r>
                    </a:p>
                  </p:txBody>
                </p:sp>
                <p:pic>
                  <p:nvPicPr>
                    <p:cNvPr id="26" name="Imagen 25">
                      <a:extLst>
                        <a:ext uri="{FF2B5EF4-FFF2-40B4-BE49-F238E27FC236}">
                          <a16:creationId xmlns:a16="http://schemas.microsoft.com/office/drawing/2014/main" id="{CDB9AE7E-74E0-9242-9B2A-679C1BE07F4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/>
                    <a:srcRect l="4775"/>
                    <a:stretch/>
                  </p:blipFill>
                  <p:spPr>
                    <a:xfrm>
                      <a:off x="5107343" y="2726338"/>
                      <a:ext cx="1467477" cy="1208337"/>
                    </a:xfrm>
                    <a:prstGeom prst="roundRect">
                      <a:avLst/>
                    </a:prstGeom>
                  </p:spPr>
                </p:pic>
              </p:grpSp>
              <p:pic>
                <p:nvPicPr>
                  <p:cNvPr id="23" name="Imagen 22">
                    <a:extLst>
                      <a:ext uri="{FF2B5EF4-FFF2-40B4-BE49-F238E27FC236}">
                        <a16:creationId xmlns:a16="http://schemas.microsoft.com/office/drawing/2014/main" id="{DD8DDD4F-2C25-8A4C-8F15-AA60CC8B50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16112" t="5474" r="16901" b="10322"/>
                  <a:stretch/>
                </p:blipFill>
                <p:spPr>
                  <a:xfrm>
                    <a:off x="4478433" y="8921223"/>
                    <a:ext cx="1204654" cy="1197383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1" name="Imagen 20">
                  <a:extLst>
                    <a:ext uri="{FF2B5EF4-FFF2-40B4-BE49-F238E27FC236}">
                      <a16:creationId xmlns:a16="http://schemas.microsoft.com/office/drawing/2014/main" id="{83F4BF5F-935D-0E45-9C97-07494919BC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rcRect t="2590" r="1402"/>
                <a:stretch/>
              </p:blipFill>
              <p:spPr>
                <a:xfrm>
                  <a:off x="1840909" y="9117464"/>
                  <a:ext cx="1653821" cy="1386299"/>
                </a:xfrm>
                <a:prstGeom prst="roundRect">
                  <a:avLst/>
                </a:prstGeom>
                <a:ln>
                  <a:noFill/>
                </a:ln>
              </p:spPr>
            </p:pic>
          </p:grp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F213E141-97C0-4045-8679-0E992CA46062}"/>
                  </a:ext>
                </a:extLst>
              </p:cNvPr>
              <p:cNvSpPr txBox="1"/>
              <p:nvPr/>
            </p:nvSpPr>
            <p:spPr>
              <a:xfrm>
                <a:off x="4644559" y="11296836"/>
                <a:ext cx="2114357" cy="355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UPLC-TOF-MS/MS </a:t>
                </a:r>
              </a:p>
            </p:txBody>
          </p:sp>
          <p:cxnSp>
            <p:nvCxnSpPr>
              <p:cNvPr id="14" name="Conector recto de flecha 13">
                <a:extLst>
                  <a:ext uri="{FF2B5EF4-FFF2-40B4-BE49-F238E27FC236}">
                    <a16:creationId xmlns:a16="http://schemas.microsoft.com/office/drawing/2014/main" id="{4AE02261-51A4-D94E-BB65-FEA1C4EDF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0604" y="10025679"/>
                <a:ext cx="0" cy="44470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rapecio 14">
                <a:extLst>
                  <a:ext uri="{FF2B5EF4-FFF2-40B4-BE49-F238E27FC236}">
                    <a16:creationId xmlns:a16="http://schemas.microsoft.com/office/drawing/2014/main" id="{BD8DA2B9-45F0-344F-A823-5801BF879D85}"/>
                  </a:ext>
                </a:extLst>
              </p:cNvPr>
              <p:cNvSpPr/>
              <p:nvPr/>
            </p:nvSpPr>
            <p:spPr>
              <a:xfrm>
                <a:off x="7487543" y="10538983"/>
                <a:ext cx="742769" cy="387350"/>
              </a:xfrm>
              <a:prstGeom prst="trapezoid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1200" b="1" dirty="0">
                    <a:solidFill>
                      <a:srgbClr val="F2F2F2"/>
                    </a:solidFill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SPE</a:t>
                </a:r>
                <a:endParaRPr lang="es-ES" sz="1200" dirty="0">
                  <a:latin typeface="Cambria" panose="020405030504060302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Imagen 15" descr="Imagen que contiene interior, muebles, tabla, llenado&#10;&#10;Descripción generada automáticamente">
                <a:extLst>
                  <a:ext uri="{FF2B5EF4-FFF2-40B4-BE49-F238E27FC236}">
                    <a16:creationId xmlns:a16="http://schemas.microsoft.com/office/drawing/2014/main" id="{64B04695-D45A-2D4D-95D8-3A287BB2D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6032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144" y="10932011"/>
                <a:ext cx="1081016" cy="1138461"/>
              </a:xfrm>
              <a:prstGeom prst="roundRect">
                <a:avLst/>
              </a:prstGeom>
              <a:effectLst/>
            </p:spPr>
          </p:pic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DA5B6085-5AFE-0A42-98CD-30509041A33F}"/>
                  </a:ext>
                </a:extLst>
              </p:cNvPr>
              <p:cNvSpPr/>
              <p:nvPr/>
            </p:nvSpPr>
            <p:spPr>
              <a:xfrm>
                <a:off x="8230312" y="10872492"/>
                <a:ext cx="1081015" cy="531743"/>
              </a:xfrm>
              <a:prstGeom prst="ellipse">
                <a:avLst/>
              </a:prstGeom>
              <a:solidFill>
                <a:srgbClr val="ED7D31"/>
              </a:solidFill>
              <a:ln w="12700" cap="flat" cmpd="sng" algn="ctr">
                <a:solidFill>
                  <a:srgbClr val="ED7D31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s-ES_tradnl" sz="900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C</a:t>
                </a:r>
                <a:r>
                  <a:rPr lang="es-ES_tradnl" sz="9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18</a:t>
                </a:r>
              </a:p>
              <a:p>
                <a:pPr algn="ctr"/>
                <a:r>
                  <a:rPr lang="es-ES_tradnl" sz="9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(200 mg)</a:t>
                </a:r>
                <a:endParaRPr lang="es-ES" sz="525" dirty="0">
                  <a:latin typeface="Cambria" panose="020405030504060302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8" name="Conector recto de flecha 17">
                <a:extLst>
                  <a:ext uri="{FF2B5EF4-FFF2-40B4-BE49-F238E27FC236}">
                    <a16:creationId xmlns:a16="http://schemas.microsoft.com/office/drawing/2014/main" id="{1846C258-83EE-9242-B23C-EC58986B02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88201" y="11501241"/>
                <a:ext cx="617687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927F4582-9B3F-3E44-9A91-87EAC9F3DD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11947" y="10774775"/>
                <a:ext cx="1460692" cy="1444298"/>
              </a:xfrm>
              <a:prstGeom prst="roundRect">
                <a:avLst/>
              </a:prstGeom>
            </p:spPr>
          </p:pic>
        </p:grpSp>
        <p:sp>
          <p:nvSpPr>
            <p:cNvPr id="10" name="Cerrar llave 9">
              <a:extLst>
                <a:ext uri="{FF2B5EF4-FFF2-40B4-BE49-F238E27FC236}">
                  <a16:creationId xmlns:a16="http://schemas.microsoft.com/office/drawing/2014/main" id="{289192F0-5014-4E43-B47F-1798E0CD778E}"/>
                </a:ext>
              </a:extLst>
            </p:cNvPr>
            <p:cNvSpPr/>
            <p:nvPr/>
          </p:nvSpPr>
          <p:spPr>
            <a:xfrm flipV="1">
              <a:off x="8086634" y="9192916"/>
              <a:ext cx="357365" cy="764155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351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FC7D452-5B13-3C41-BDC3-05AEBD5F260D}"/>
                </a:ext>
              </a:extLst>
            </p:cNvPr>
            <p:cNvSpPr txBox="1"/>
            <p:nvPr/>
          </p:nvSpPr>
          <p:spPr>
            <a:xfrm>
              <a:off x="8494883" y="9150237"/>
              <a:ext cx="1204057" cy="7473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Centrifuged</a:t>
              </a:r>
              <a:r>
                <a:rPr lang="es-E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r>
                <a:rPr lang="es-E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4000 r.p.m., 4 </a:t>
              </a:r>
              <a:r>
                <a:rPr lang="es-E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ºC</a:t>
              </a:r>
              <a:r>
                <a:rPr lang="es-E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5 min </a:t>
              </a:r>
            </a:p>
          </p:txBody>
        </p:sp>
      </p:grpSp>
      <p:pic>
        <p:nvPicPr>
          <p:cNvPr id="36" name="Imagen 3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49D6DEB-E6CB-4946-B956-237F82DB2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958"/>
          <a:stretch/>
        </p:blipFill>
        <p:spPr>
          <a:xfrm>
            <a:off x="-12357" y="-18368"/>
            <a:ext cx="10231395" cy="129939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F418AC0-4000-3D45-B5D0-126D68E52CF2}"/>
              </a:ext>
            </a:extLst>
          </p:cNvPr>
          <p:cNvSpPr txBox="1"/>
          <p:nvPr/>
        </p:nvSpPr>
        <p:spPr>
          <a:xfrm>
            <a:off x="2071259" y="1905359"/>
            <a:ext cx="2114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CLEMENVILLA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ORTANIQUE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NADORCOTT</a:t>
            </a:r>
          </a:p>
        </p:txBody>
      </p:sp>
      <p:sp>
        <p:nvSpPr>
          <p:cNvPr id="4" name="Cerrar llave 3">
            <a:extLst>
              <a:ext uri="{FF2B5EF4-FFF2-40B4-BE49-F238E27FC236}">
                <a16:creationId xmlns:a16="http://schemas.microsoft.com/office/drawing/2014/main" id="{C9CD54C7-42CD-5C46-9A5D-0671ADEE4070}"/>
              </a:ext>
            </a:extLst>
          </p:cNvPr>
          <p:cNvSpPr/>
          <p:nvPr/>
        </p:nvSpPr>
        <p:spPr>
          <a:xfrm>
            <a:off x="4050004" y="1621770"/>
            <a:ext cx="435963" cy="1471629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08E108D6-310C-F84B-BCFC-2AEB55AD77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3317" y="5069879"/>
            <a:ext cx="627300" cy="2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232AB63-3FC9-5740-A761-01328685B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74" t="21633" b="56958"/>
          <a:stretch/>
        </p:blipFill>
        <p:spPr>
          <a:xfrm>
            <a:off x="9242596" y="634696"/>
            <a:ext cx="2969741" cy="646332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D07ADE7-1AE9-E040-830A-70D0EC072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049173"/>
              </p:ext>
            </p:extLst>
          </p:nvPr>
        </p:nvGraphicFramePr>
        <p:xfrm>
          <a:off x="2530805" y="2893383"/>
          <a:ext cx="7886701" cy="2300892"/>
        </p:xfrm>
        <a:graphic>
          <a:graphicData uri="http://schemas.openxmlformats.org/drawingml/2006/table">
            <a:tbl>
              <a:tblPr firstRow="1" firstCol="1" bandRow="1"/>
              <a:tblGrid>
                <a:gridCol w="1864179">
                  <a:extLst>
                    <a:ext uri="{9D8B030D-6E8A-4147-A177-3AD203B41FA5}">
                      <a16:colId xmlns:a16="http://schemas.microsoft.com/office/drawing/2014/main" val="539247468"/>
                    </a:ext>
                  </a:extLst>
                </a:gridCol>
                <a:gridCol w="2416628">
                  <a:extLst>
                    <a:ext uri="{9D8B030D-6E8A-4147-A177-3AD203B41FA5}">
                      <a16:colId xmlns:a16="http://schemas.microsoft.com/office/drawing/2014/main" val="676384169"/>
                    </a:ext>
                  </a:extLst>
                </a:gridCol>
                <a:gridCol w="1709057">
                  <a:extLst>
                    <a:ext uri="{9D8B030D-6E8A-4147-A177-3AD203B41FA5}">
                      <a16:colId xmlns:a16="http://schemas.microsoft.com/office/drawing/2014/main" val="3012547812"/>
                    </a:ext>
                  </a:extLst>
                </a:gridCol>
                <a:gridCol w="1896837">
                  <a:extLst>
                    <a:ext uri="{9D8B030D-6E8A-4147-A177-3AD203B41FA5}">
                      <a16:colId xmlns:a16="http://schemas.microsoft.com/office/drawing/2014/main" val="959447462"/>
                    </a:ext>
                  </a:extLst>
                </a:gridCol>
              </a:tblGrid>
              <a:tr h="63090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Bioactive compound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08" marR="21308" marT="213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Clemenvilla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08" marR="21308" marT="213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Nadorcott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08" marR="21308" marT="213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Ortanique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08" marR="21308" marT="213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213301"/>
                  </a:ext>
                </a:extLst>
              </a:tr>
              <a:tr h="8611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TP</a:t>
                      </a:r>
                      <a:r>
                        <a:rPr lang="en-US" sz="20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(mg GAE/ 100 g FW ± SD)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08" marR="21308" marT="213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828.4 ± 95.8</a:t>
                      </a:r>
                      <a:r>
                        <a:rPr lang="en-US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08" marR="21308" marT="213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724.2 ± 43.0</a:t>
                      </a:r>
                      <a:r>
                        <a:rPr lang="en-US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08" marR="21308" marT="213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1155.2 ± 171.3</a:t>
                      </a:r>
                      <a:r>
                        <a:rPr lang="en-US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08" marR="21308" marT="213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933739"/>
                  </a:ext>
                </a:extLst>
              </a:tr>
              <a:tr h="80878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TF (mg CE/ 100 g FW ± SD)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08" marR="21308" marT="21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89.6 ± 15.5</a:t>
                      </a:r>
                      <a:r>
                        <a:rPr lang="en-US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08" marR="21308" marT="21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70.9 ± 12.5</a:t>
                      </a:r>
                      <a:r>
                        <a:rPr lang="en-US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08" marR="21308" marT="21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71.7 ± 17.8</a:t>
                      </a:r>
                      <a:r>
                        <a:rPr lang="en-US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08" marR="21308" marT="21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573048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BDE224A-F906-6544-B8B3-6AD7DF12D531}"/>
              </a:ext>
            </a:extLst>
          </p:cNvPr>
          <p:cNvSpPr txBox="1"/>
          <p:nvPr/>
        </p:nvSpPr>
        <p:spPr>
          <a:xfrm>
            <a:off x="2530805" y="1823475"/>
            <a:ext cx="7864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polyphenol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flavonoids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determined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mandarin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peels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5B9F5DDE-B37A-254E-A386-151A694E9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958"/>
          <a:stretch/>
        </p:blipFill>
        <p:spPr>
          <a:xfrm>
            <a:off x="-12357" y="-18368"/>
            <a:ext cx="10231395" cy="129939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4DF1B84-8632-D749-8A2C-38E816B54F50}"/>
              </a:ext>
            </a:extLst>
          </p:cNvPr>
          <p:cNvSpPr txBox="1">
            <a:spLocks/>
          </p:cNvSpPr>
          <p:nvPr/>
        </p:nvSpPr>
        <p:spPr>
          <a:xfrm>
            <a:off x="3036" y="1305742"/>
            <a:ext cx="1618097" cy="5552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vert270" wrap="square" lIns="91440" tIns="45720" rIns="91440" bIns="45720" rtlCol="0" anchor="b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4000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RESULTS AND DISCUSSION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3097057-98C8-FF43-8827-18CC5482396A}"/>
              </a:ext>
            </a:extLst>
          </p:cNvPr>
          <p:cNvSpPr/>
          <p:nvPr/>
        </p:nvSpPr>
        <p:spPr>
          <a:xfrm>
            <a:off x="4757529" y="4521035"/>
            <a:ext cx="1762539" cy="583096"/>
          </a:xfrm>
          <a:prstGeom prst="ellipse">
            <a:avLst/>
          </a:prstGeom>
          <a:noFill/>
          <a:ln w="317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65D7ABD-E154-324E-83EC-353EFB25E8A3}"/>
              </a:ext>
            </a:extLst>
          </p:cNvPr>
          <p:cNvSpPr/>
          <p:nvPr/>
        </p:nvSpPr>
        <p:spPr>
          <a:xfrm>
            <a:off x="8607288" y="3666270"/>
            <a:ext cx="1762539" cy="583096"/>
          </a:xfrm>
          <a:prstGeom prst="ellipse">
            <a:avLst/>
          </a:prstGeom>
          <a:noFill/>
          <a:ln w="317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162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9C9FE0E-2E02-4F4C-8CB9-C534D1AD3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74" t="21633" b="56958"/>
          <a:stretch/>
        </p:blipFill>
        <p:spPr>
          <a:xfrm>
            <a:off x="9242596" y="634696"/>
            <a:ext cx="2969741" cy="6463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19A892E-8787-764C-B0CE-C53A5F203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233" y="5658679"/>
            <a:ext cx="7886699" cy="699516"/>
          </a:xfrm>
        </p:spPr>
        <p:txBody>
          <a:bodyPr vert="horz" lIns="68580" tIns="34291" rIns="68580" bIns="34291" rtlCol="0" anchor="b">
            <a:norm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of antioxidant capacity assessed by DPPH and TEAC assays in hybrid mandarin peels.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ADD951-C22C-B541-9511-AB508315846B}"/>
              </a:ext>
            </a:extLst>
          </p:cNvPr>
          <p:cNvPicPr/>
          <p:nvPr/>
        </p:nvPicPr>
        <p:blipFill rotWithShape="1">
          <a:blip r:embed="rId3"/>
          <a:srcRect l="2093" t="2448" r="1813" b="3296"/>
          <a:stretch/>
        </p:blipFill>
        <p:spPr>
          <a:xfrm>
            <a:off x="3074504" y="1391480"/>
            <a:ext cx="6559826" cy="4333461"/>
          </a:xfrm>
          <a:prstGeom prst="rect">
            <a:avLst/>
          </a:prstGeom>
          <a:ln>
            <a:noFill/>
          </a:ln>
        </p:spPr>
      </p:pic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7CBCBBC-7794-4A4D-81AF-3F8F4B920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958"/>
          <a:stretch/>
        </p:blipFill>
        <p:spPr>
          <a:xfrm>
            <a:off x="-12357" y="-18368"/>
            <a:ext cx="10268465" cy="129939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2A59C64-D2C7-6148-AB09-92238F170695}"/>
              </a:ext>
            </a:extLst>
          </p:cNvPr>
          <p:cNvSpPr txBox="1">
            <a:spLocks/>
          </p:cNvSpPr>
          <p:nvPr/>
        </p:nvSpPr>
        <p:spPr>
          <a:xfrm>
            <a:off x="3036" y="1305742"/>
            <a:ext cx="1618097" cy="5552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vert270" wrap="square" lIns="91440" tIns="45720" rIns="91440" bIns="45720" rtlCol="0" anchor="b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4000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RESULTS AND DISCUSSION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E3E3176-0DF5-0F4A-B299-634E772FBC36}"/>
              </a:ext>
            </a:extLst>
          </p:cNvPr>
          <p:cNvGrpSpPr/>
          <p:nvPr/>
        </p:nvGrpSpPr>
        <p:grpSpPr>
          <a:xfrm>
            <a:off x="4479235" y="1630017"/>
            <a:ext cx="4757530" cy="2782957"/>
            <a:chOff x="533412" y="45738"/>
            <a:chExt cx="2503882" cy="1294644"/>
          </a:xfrm>
        </p:grpSpPr>
        <p:sp>
          <p:nvSpPr>
            <p:cNvPr id="9" name="Cuadro de texto 7">
              <a:extLst>
                <a:ext uri="{FF2B5EF4-FFF2-40B4-BE49-F238E27FC236}">
                  <a16:creationId xmlns:a16="http://schemas.microsoft.com/office/drawing/2014/main" id="{07927C81-8446-F345-BCE3-B09596E14844}"/>
                </a:ext>
              </a:extLst>
            </p:cNvPr>
            <p:cNvSpPr txBox="1"/>
            <p:nvPr/>
          </p:nvSpPr>
          <p:spPr>
            <a:xfrm>
              <a:off x="533412" y="761789"/>
              <a:ext cx="253365" cy="2597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300"/>
                </a:lnSpc>
              </a:pPr>
              <a:r>
                <a:rPr lang="es-ES" sz="100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0" name="Cuadro de texto 8">
              <a:extLst>
                <a:ext uri="{FF2B5EF4-FFF2-40B4-BE49-F238E27FC236}">
                  <a16:creationId xmlns:a16="http://schemas.microsoft.com/office/drawing/2014/main" id="{0C32883F-079C-EF4E-B4C3-F750DB7F41E5}"/>
                </a:ext>
              </a:extLst>
            </p:cNvPr>
            <p:cNvSpPr txBox="1"/>
            <p:nvPr/>
          </p:nvSpPr>
          <p:spPr>
            <a:xfrm>
              <a:off x="819521" y="300530"/>
              <a:ext cx="253365" cy="2597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300"/>
                </a:lnSpc>
              </a:pPr>
              <a:r>
                <a:rPr lang="es-ES" sz="100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1" name="Cuadro de texto 9">
              <a:extLst>
                <a:ext uri="{FF2B5EF4-FFF2-40B4-BE49-F238E27FC236}">
                  <a16:creationId xmlns:a16="http://schemas.microsoft.com/office/drawing/2014/main" id="{9B572F93-1204-4B4A-A79B-061CFEBEB33D}"/>
                </a:ext>
              </a:extLst>
            </p:cNvPr>
            <p:cNvSpPr txBox="1"/>
            <p:nvPr/>
          </p:nvSpPr>
          <p:spPr>
            <a:xfrm>
              <a:off x="1798683" y="428184"/>
              <a:ext cx="253365" cy="2597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300"/>
                </a:lnSpc>
              </a:pPr>
              <a:r>
                <a:rPr lang="es-ES" sz="100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2" name="Cuadro de texto 10">
              <a:extLst>
                <a:ext uri="{FF2B5EF4-FFF2-40B4-BE49-F238E27FC236}">
                  <a16:creationId xmlns:a16="http://schemas.microsoft.com/office/drawing/2014/main" id="{E98E4BFF-DDD9-4442-A9A5-8A40F03E8E46}"/>
                </a:ext>
              </a:extLst>
            </p:cNvPr>
            <p:cNvSpPr txBox="1"/>
            <p:nvPr/>
          </p:nvSpPr>
          <p:spPr>
            <a:xfrm>
              <a:off x="1512315" y="1080667"/>
              <a:ext cx="259715" cy="2597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300"/>
                </a:lnSpc>
              </a:pPr>
              <a:r>
                <a:rPr lang="es-ES" sz="100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3" name="Cuadro de texto 11">
              <a:extLst>
                <a:ext uri="{FF2B5EF4-FFF2-40B4-BE49-F238E27FC236}">
                  <a16:creationId xmlns:a16="http://schemas.microsoft.com/office/drawing/2014/main" id="{C3E18C17-B9BA-1F4F-A076-D9CB56923937}"/>
                </a:ext>
              </a:extLst>
            </p:cNvPr>
            <p:cNvSpPr txBox="1"/>
            <p:nvPr/>
          </p:nvSpPr>
          <p:spPr>
            <a:xfrm>
              <a:off x="2499097" y="992911"/>
              <a:ext cx="259715" cy="2597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300"/>
                </a:lnSpc>
              </a:pPr>
              <a:r>
                <a:rPr lang="es-ES" sz="100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4" name="Cuadro de texto 12">
              <a:extLst>
                <a:ext uri="{FF2B5EF4-FFF2-40B4-BE49-F238E27FC236}">
                  <a16:creationId xmlns:a16="http://schemas.microsoft.com/office/drawing/2014/main" id="{085CCF99-56A4-DE44-9765-2DF0E2028CBA}"/>
                </a:ext>
              </a:extLst>
            </p:cNvPr>
            <p:cNvSpPr txBox="1"/>
            <p:nvPr/>
          </p:nvSpPr>
          <p:spPr>
            <a:xfrm>
              <a:off x="2777579" y="45738"/>
              <a:ext cx="259715" cy="2597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300"/>
                </a:lnSpc>
              </a:pPr>
              <a:r>
                <a:rPr lang="es-ES" sz="100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372FC55A-52A1-9F43-BD94-EFC959604763}"/>
              </a:ext>
            </a:extLst>
          </p:cNvPr>
          <p:cNvSpPr/>
          <p:nvPr/>
        </p:nvSpPr>
        <p:spPr>
          <a:xfrm rot="1125861">
            <a:off x="3838670" y="4807595"/>
            <a:ext cx="1762539" cy="583096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22B224B-F3FE-684C-883C-CA3476B4CEB2}"/>
              </a:ext>
            </a:extLst>
          </p:cNvPr>
          <p:cNvSpPr/>
          <p:nvPr/>
        </p:nvSpPr>
        <p:spPr>
          <a:xfrm rot="19520795">
            <a:off x="7838660" y="4742994"/>
            <a:ext cx="1762539" cy="583096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49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50F3C59-E715-5744-AA41-BB74A5022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74" t="21633" b="56958"/>
          <a:stretch/>
        </p:blipFill>
        <p:spPr>
          <a:xfrm>
            <a:off x="9242596" y="634696"/>
            <a:ext cx="2969741" cy="6463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5D8EB51-F1B4-8141-931F-510BFC78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383" y="1767982"/>
            <a:ext cx="8335617" cy="699516"/>
          </a:xfrm>
        </p:spPr>
        <p:txBody>
          <a:bodyPr vert="horz" lIns="68580" tIns="34291" rIns="68580" bIns="34291" rtlCol="0" anchor="b">
            <a:norm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2.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Polyphenol compounds identified and quantified in hybrid mandarin peels by UPLC-QTOF-MS/MS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FB1A397-1776-6648-A3B7-AB8A08B11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659259"/>
              </p:ext>
            </p:extLst>
          </p:nvPr>
        </p:nvGraphicFramePr>
        <p:xfrm>
          <a:off x="2576721" y="2583545"/>
          <a:ext cx="7886705" cy="3051548"/>
        </p:xfrm>
        <a:graphic>
          <a:graphicData uri="http://schemas.openxmlformats.org/drawingml/2006/table">
            <a:tbl>
              <a:tblPr firstRow="1" firstCol="1" bandRow="1"/>
              <a:tblGrid>
                <a:gridCol w="1753295">
                  <a:extLst>
                    <a:ext uri="{9D8B030D-6E8A-4147-A177-3AD203B41FA5}">
                      <a16:colId xmlns:a16="http://schemas.microsoft.com/office/drawing/2014/main" val="2739861998"/>
                    </a:ext>
                  </a:extLst>
                </a:gridCol>
                <a:gridCol w="1175115">
                  <a:extLst>
                    <a:ext uri="{9D8B030D-6E8A-4147-A177-3AD203B41FA5}">
                      <a16:colId xmlns:a16="http://schemas.microsoft.com/office/drawing/2014/main" val="3327270166"/>
                    </a:ext>
                  </a:extLst>
                </a:gridCol>
                <a:gridCol w="1245432">
                  <a:extLst>
                    <a:ext uri="{9D8B030D-6E8A-4147-A177-3AD203B41FA5}">
                      <a16:colId xmlns:a16="http://schemas.microsoft.com/office/drawing/2014/main" val="3414531932"/>
                    </a:ext>
                  </a:extLst>
                </a:gridCol>
                <a:gridCol w="1373051">
                  <a:extLst>
                    <a:ext uri="{9D8B030D-6E8A-4147-A177-3AD203B41FA5}">
                      <a16:colId xmlns:a16="http://schemas.microsoft.com/office/drawing/2014/main" val="290718183"/>
                    </a:ext>
                  </a:extLst>
                </a:gridCol>
                <a:gridCol w="1151675">
                  <a:extLst>
                    <a:ext uri="{9D8B030D-6E8A-4147-A177-3AD203B41FA5}">
                      <a16:colId xmlns:a16="http://schemas.microsoft.com/office/drawing/2014/main" val="1183834709"/>
                    </a:ext>
                  </a:extLst>
                </a:gridCol>
                <a:gridCol w="1188137">
                  <a:extLst>
                    <a:ext uri="{9D8B030D-6E8A-4147-A177-3AD203B41FA5}">
                      <a16:colId xmlns:a16="http://schemas.microsoft.com/office/drawing/2014/main" val="2989018927"/>
                    </a:ext>
                  </a:extLst>
                </a:gridCol>
              </a:tblGrid>
              <a:tr h="718852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Compound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Molecular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formula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[M-H]</a:t>
                      </a:r>
                      <a:r>
                        <a:rPr lang="en-US" sz="17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Clemenvilla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Nadorcott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Ortanique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365445"/>
                  </a:ext>
                </a:extLst>
              </a:tr>
              <a:tr h="718852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4-hidroxibenzoic acid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7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7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7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137.02442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 ± 10.7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 ± 0.8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 ± 1.2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574643"/>
                  </a:ext>
                </a:extLst>
              </a:tr>
              <a:tr h="40346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rutin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7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7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7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609.14611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7.3 ± 3.8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5.6 ± 3.3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6.9 ± 2.2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335566"/>
                  </a:ext>
                </a:extLst>
              </a:tr>
              <a:tr h="40346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ferulic acid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7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7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7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193.05063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 ± 0.7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6.8 ± 0.9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 ± 0.5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90331"/>
                  </a:ext>
                </a:extLst>
              </a:tr>
              <a:tr h="40346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narirutin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7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7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7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579.17193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 ± 2.6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31.8 ± 6.8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33.1 ± 6.3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109429"/>
                  </a:ext>
                </a:extLst>
              </a:tr>
              <a:tr h="40346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hesperidin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7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7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7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609.18249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63.7 ± 10.7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72.3 ± 7.0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63.7 ± 6.8</a:t>
                      </a:r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900" b="0" i="0" u="none" strike="noStrike" baseline="30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627" marR="15627" marT="156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786200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9D7788B4-F260-2F47-B2C1-C4A1DED279E9}"/>
              </a:ext>
            </a:extLst>
          </p:cNvPr>
          <p:cNvSpPr/>
          <p:nvPr/>
        </p:nvSpPr>
        <p:spPr>
          <a:xfrm>
            <a:off x="2025097" y="5635095"/>
            <a:ext cx="5791200" cy="297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42029">
              <a:lnSpc>
                <a:spcPct val="95000"/>
              </a:lnSpc>
            </a:pPr>
            <a:r>
              <a:rPr lang="en-US" sz="1400" baseline="300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ordia New" panose="020B0304020202020204" pitchFamily="34" charset="-34"/>
              </a:rPr>
              <a:t> Concentrations are expressed in µg/g FW of peel.</a:t>
            </a:r>
            <a:endParaRPr lang="es-ES" sz="140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47A1EF9-6348-8445-A377-979D9AC26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958"/>
          <a:stretch/>
        </p:blipFill>
        <p:spPr>
          <a:xfrm>
            <a:off x="-12357" y="-18368"/>
            <a:ext cx="10268465" cy="129939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7F748DE0-F34A-0B41-B80D-9B282FECAE2C}"/>
              </a:ext>
            </a:extLst>
          </p:cNvPr>
          <p:cNvSpPr txBox="1">
            <a:spLocks/>
          </p:cNvSpPr>
          <p:nvPr/>
        </p:nvSpPr>
        <p:spPr>
          <a:xfrm>
            <a:off x="3036" y="1305742"/>
            <a:ext cx="1618097" cy="5552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vert270" wrap="square" lIns="91440" tIns="45720" rIns="91440" bIns="45720" rtlCol="0" anchor="b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4000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RESULTS AND DISCUSSION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D2F6D9C-83FA-5144-B5FA-D4C1EB5C027E}"/>
              </a:ext>
            </a:extLst>
          </p:cNvPr>
          <p:cNvSpPr/>
          <p:nvPr/>
        </p:nvSpPr>
        <p:spPr>
          <a:xfrm>
            <a:off x="8044070" y="5173997"/>
            <a:ext cx="1325218" cy="434592"/>
          </a:xfrm>
          <a:prstGeom prst="ellipse">
            <a:avLst/>
          </a:prstGeom>
          <a:noFill/>
          <a:ln w="28575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05D4D65-8D79-1140-9452-F6386B9B9B18}"/>
              </a:ext>
            </a:extLst>
          </p:cNvPr>
          <p:cNvSpPr/>
          <p:nvPr/>
        </p:nvSpPr>
        <p:spPr>
          <a:xfrm>
            <a:off x="9278343" y="4792411"/>
            <a:ext cx="1224839" cy="434592"/>
          </a:xfrm>
          <a:prstGeom prst="ellipse">
            <a:avLst/>
          </a:prstGeom>
          <a:noFill/>
          <a:ln w="28575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EBBAE7B2-5721-CB40-A3C5-65DF6B5191CA}"/>
              </a:ext>
            </a:extLst>
          </p:cNvPr>
          <p:cNvSpPr/>
          <p:nvPr/>
        </p:nvSpPr>
        <p:spPr>
          <a:xfrm>
            <a:off x="2576721" y="5266760"/>
            <a:ext cx="8091279" cy="310062"/>
          </a:xfrm>
          <a:prstGeom prst="round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3799E554-08F2-FA4E-991B-9BD45F0B30C7}"/>
              </a:ext>
            </a:extLst>
          </p:cNvPr>
          <p:cNvSpPr/>
          <p:nvPr/>
        </p:nvSpPr>
        <p:spPr>
          <a:xfrm>
            <a:off x="2583349" y="4849315"/>
            <a:ext cx="8091279" cy="310062"/>
          </a:xfrm>
          <a:prstGeom prst="roundRect">
            <a:avLst/>
          </a:prstGeom>
          <a:solidFill>
            <a:srgbClr val="FFFC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1BF92DE6-28DE-5844-A592-9DCEB001A0DC}"/>
              </a:ext>
            </a:extLst>
          </p:cNvPr>
          <p:cNvSpPr/>
          <p:nvPr/>
        </p:nvSpPr>
        <p:spPr>
          <a:xfrm>
            <a:off x="2583349" y="4027684"/>
            <a:ext cx="8091279" cy="310062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derecha 11">
            <a:extLst>
              <a:ext uri="{FF2B5EF4-FFF2-40B4-BE49-F238E27FC236}">
                <a16:creationId xmlns:a16="http://schemas.microsoft.com/office/drawing/2014/main" id="{DCF461B5-CD6B-D04E-A8EE-FA95CF0B5709}"/>
              </a:ext>
            </a:extLst>
          </p:cNvPr>
          <p:cNvSpPr/>
          <p:nvPr/>
        </p:nvSpPr>
        <p:spPr>
          <a:xfrm>
            <a:off x="2107095" y="4452731"/>
            <a:ext cx="754549" cy="28667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18155C3-E4B1-3744-8B2B-FE747DDEEA1B}"/>
              </a:ext>
            </a:extLst>
          </p:cNvPr>
          <p:cNvCxnSpPr/>
          <p:nvPr/>
        </p:nvCxnSpPr>
        <p:spPr>
          <a:xfrm>
            <a:off x="8151908" y="4712899"/>
            <a:ext cx="1086679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9826469-72A4-F449-9E2C-DCB61CF3004F}"/>
              </a:ext>
            </a:extLst>
          </p:cNvPr>
          <p:cNvCxnSpPr/>
          <p:nvPr/>
        </p:nvCxnSpPr>
        <p:spPr>
          <a:xfrm>
            <a:off x="6886325" y="3778621"/>
            <a:ext cx="1086679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1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5F6B7802-B2FC-9A43-88D1-DE55B5B89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74" t="21633" b="56958"/>
          <a:stretch/>
        </p:blipFill>
        <p:spPr>
          <a:xfrm>
            <a:off x="9242596" y="790831"/>
            <a:ext cx="2969741" cy="799121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7D8200-F2BB-674F-AC0D-9CE81127E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018" y="2876827"/>
            <a:ext cx="9538252" cy="21050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suggest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differences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TP, TF, and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antioxidant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capacity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varieties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analyzed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Finally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hesperidin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major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phenolic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compound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mandarin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peels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and,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narirutin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rutin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identified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quantified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analyzed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Mandarin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peels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polyphenol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antioxidant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capacity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91A582A-6046-5E41-97DF-D1A9ED6A6FDD}"/>
              </a:ext>
            </a:extLst>
          </p:cNvPr>
          <p:cNvSpPr txBox="1">
            <a:spLocks/>
          </p:cNvSpPr>
          <p:nvPr/>
        </p:nvSpPr>
        <p:spPr>
          <a:xfrm>
            <a:off x="3037" y="1305742"/>
            <a:ext cx="1109072" cy="5552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vert270" wrap="square" lIns="91440" tIns="45720" rIns="91440" bIns="45720" rtlCol="0" anchor="b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4000" b="1" dirty="0">
                <a:solidFill>
                  <a:srgbClr val="002060"/>
                </a:solidFill>
                <a:latin typeface="Telugu MN" pitchFamily="2" charset="0"/>
                <a:cs typeface="Telugu MN" pitchFamily="2" charset="0"/>
              </a:rPr>
              <a:t>CONCLUSIONS</a:t>
            </a:r>
          </a:p>
        </p:txBody>
      </p:sp>
      <p:pic>
        <p:nvPicPr>
          <p:cNvPr id="4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D22B4E7-C013-D641-8447-2A8985C5C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958"/>
          <a:stretch/>
        </p:blipFill>
        <p:spPr>
          <a:xfrm>
            <a:off x="-12357" y="-18369"/>
            <a:ext cx="10317892" cy="161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3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401</Words>
  <Application>Microsoft Macintosh PowerPoint</Application>
  <PresentationFormat>Panorámica</PresentationFormat>
  <Paragraphs>87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Palatino Linotype</vt:lpstr>
      <vt:lpstr>Telugu MN</vt:lpstr>
      <vt:lpstr>Times New Roman</vt:lpstr>
      <vt:lpstr>Wingdings</vt:lpstr>
      <vt:lpstr>Tema de Office</vt:lpstr>
      <vt:lpstr>Analysis of polyphenols content and antioxidant capacity from hybrids mandarin peel</vt:lpstr>
      <vt:lpstr>INTRODUCTION</vt:lpstr>
      <vt:lpstr>MATERIALS AND METHODS</vt:lpstr>
      <vt:lpstr>Presentación de PowerPoint</vt:lpstr>
      <vt:lpstr>Figure 1. Differences of antioxidant capacity assessed by DPPH and TEAC assays in hybrid mandarin peels. </vt:lpstr>
      <vt:lpstr>Table 2. Polyphenol compounds identified and quantified in hybrid mandarin peels by UPLC-QTOF-MS/MS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polyphenols content and antioxidant capacity from hybrids mandarin peel</dc:title>
  <dc:creator>Mayra Lucía Anticona Barreto</dc:creator>
  <cp:lastModifiedBy>Mayra Lucía Anticona Barreto</cp:lastModifiedBy>
  <cp:revision>19</cp:revision>
  <dcterms:created xsi:type="dcterms:W3CDTF">2021-08-26T11:17:17Z</dcterms:created>
  <dcterms:modified xsi:type="dcterms:W3CDTF">2021-09-14T22:10:21Z</dcterms:modified>
</cp:coreProperties>
</file>