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794238" cy="30267275"/>
  <p:notesSz cx="6858000" cy="9144000"/>
  <p:defaultTextStyle>
    <a:defPPr>
      <a:defRPr lang="el-GR"/>
    </a:defPPr>
    <a:lvl1pPr marL="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1pPr>
    <a:lvl2pPr marL="22631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2pPr>
    <a:lvl3pPr marL="45262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3pPr>
    <a:lvl4pPr marL="67894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4pPr>
    <a:lvl5pPr marL="905256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5pPr>
    <a:lvl6pPr marL="1131570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6pPr>
    <a:lvl7pPr marL="135788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7pPr>
    <a:lvl8pPr marL="158419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8pPr>
    <a:lvl9pPr marL="181051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>
          <p15:clr>
            <a:srgbClr val="A4A3A4"/>
          </p15:clr>
        </p15:guide>
        <p15:guide id="2" pos="134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D01"/>
    <a:srgbClr val="D9B387"/>
    <a:srgbClr val="9B450B"/>
    <a:srgbClr val="8D3A62"/>
    <a:srgbClr val="C49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 snapToGrid="0" showGuides="1">
      <p:cViewPr varScale="1">
        <p:scale>
          <a:sx n="26" d="100"/>
          <a:sy n="26" d="100"/>
        </p:scale>
        <p:origin x="1290" y="138"/>
      </p:cViewPr>
      <p:guideLst>
        <p:guide orient="horz" pos="9533"/>
        <p:guide pos="13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6B0DC-BB18-4D11-B346-921EC6D246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4DC72-F005-4609-89D9-9578B42299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871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6475" y="685800"/>
            <a:ext cx="48450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4DC72-F005-4609-89D9-9578B4229994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347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09571" y="9402475"/>
            <a:ext cx="36375103" cy="6487846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419139" y="17151457"/>
            <a:ext cx="29955967" cy="77349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8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5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315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78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84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10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134385798" y="6999310"/>
            <a:ext cx="41702095" cy="14914339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264662" y="6999310"/>
            <a:ext cx="124407899" cy="14914339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380453" y="19449531"/>
            <a:ext cx="36375103" cy="6011417"/>
          </a:xfrm>
        </p:spPr>
        <p:txBody>
          <a:bodyPr anchor="t"/>
          <a:lstStyle>
            <a:lvl1pPr algn="l">
              <a:defRPr sz="198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380453" y="12828565"/>
            <a:ext cx="36375103" cy="6620964"/>
          </a:xfrm>
        </p:spPr>
        <p:txBody>
          <a:bodyPr anchor="b"/>
          <a:lstStyle>
            <a:lvl1pPr marL="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1pPr>
            <a:lvl2pPr marL="226314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2pPr>
            <a:lvl3pPr marL="452628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894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905256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31570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57884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84198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81051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264658" y="40783757"/>
            <a:ext cx="83054996" cy="115358952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93032895" y="40783757"/>
            <a:ext cx="83055000" cy="115358952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39712" y="1212095"/>
            <a:ext cx="38514815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139712" y="6775108"/>
            <a:ext cx="18908220" cy="2823543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3140" indent="0">
              <a:buNone/>
              <a:defRPr sz="9900" b="1"/>
            </a:lvl2pPr>
            <a:lvl3pPr marL="4526280" indent="0">
              <a:buNone/>
              <a:defRPr sz="8900" b="1"/>
            </a:lvl3pPr>
            <a:lvl4pPr marL="6789420" indent="0">
              <a:buNone/>
              <a:defRPr sz="7900" b="1"/>
            </a:lvl4pPr>
            <a:lvl5pPr marL="9052560" indent="0">
              <a:buNone/>
              <a:defRPr sz="7900" b="1"/>
            </a:lvl5pPr>
            <a:lvl6pPr marL="11315700" indent="0">
              <a:buNone/>
              <a:defRPr sz="7900" b="1"/>
            </a:lvl6pPr>
            <a:lvl7pPr marL="13578840" indent="0">
              <a:buNone/>
              <a:defRPr sz="7900" b="1"/>
            </a:lvl7pPr>
            <a:lvl8pPr marL="15841980" indent="0">
              <a:buNone/>
              <a:defRPr sz="7900" b="1"/>
            </a:lvl8pPr>
            <a:lvl9pPr marL="18105120" indent="0">
              <a:buNone/>
              <a:defRPr sz="79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139712" y="9598649"/>
            <a:ext cx="18908220" cy="17438717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21738884" y="6775108"/>
            <a:ext cx="18915647" cy="2823543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3140" indent="0">
              <a:buNone/>
              <a:defRPr sz="9900" b="1"/>
            </a:lvl2pPr>
            <a:lvl3pPr marL="4526280" indent="0">
              <a:buNone/>
              <a:defRPr sz="8900" b="1"/>
            </a:lvl3pPr>
            <a:lvl4pPr marL="6789420" indent="0">
              <a:buNone/>
              <a:defRPr sz="7900" b="1"/>
            </a:lvl4pPr>
            <a:lvl5pPr marL="9052560" indent="0">
              <a:buNone/>
              <a:defRPr sz="7900" b="1"/>
            </a:lvl5pPr>
            <a:lvl6pPr marL="11315700" indent="0">
              <a:buNone/>
              <a:defRPr sz="7900" b="1"/>
            </a:lvl6pPr>
            <a:lvl7pPr marL="13578840" indent="0">
              <a:buNone/>
              <a:defRPr sz="7900" b="1"/>
            </a:lvl7pPr>
            <a:lvl8pPr marL="15841980" indent="0">
              <a:buNone/>
              <a:defRPr sz="7900" b="1"/>
            </a:lvl8pPr>
            <a:lvl9pPr marL="18105120" indent="0">
              <a:buNone/>
              <a:defRPr sz="79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1738884" y="9598649"/>
            <a:ext cx="18915647" cy="17438717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39715" y="1205087"/>
            <a:ext cx="14079011" cy="5128622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6731360" y="1205089"/>
            <a:ext cx="23923168" cy="25832281"/>
          </a:xfrm>
        </p:spPr>
        <p:txBody>
          <a:bodyPr/>
          <a:lstStyle>
            <a:lvl1pPr>
              <a:defRPr sz="15800"/>
            </a:lvl1pPr>
            <a:lvl2pPr>
              <a:defRPr sz="13900"/>
            </a:lvl2pPr>
            <a:lvl3pPr>
              <a:defRPr sz="119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139715" y="6333711"/>
            <a:ext cx="14079011" cy="20703660"/>
          </a:xfrm>
        </p:spPr>
        <p:txBody>
          <a:bodyPr/>
          <a:lstStyle>
            <a:lvl1pPr marL="0" indent="0">
              <a:buNone/>
              <a:defRPr sz="6900"/>
            </a:lvl1pPr>
            <a:lvl2pPr marL="2263140" indent="0">
              <a:buNone/>
              <a:defRPr sz="5900"/>
            </a:lvl2pPr>
            <a:lvl3pPr marL="4526280" indent="0">
              <a:buNone/>
              <a:defRPr sz="5000"/>
            </a:lvl3pPr>
            <a:lvl4pPr marL="6789420" indent="0">
              <a:buNone/>
              <a:defRPr sz="4500"/>
            </a:lvl4pPr>
            <a:lvl5pPr marL="9052560" indent="0">
              <a:buNone/>
              <a:defRPr sz="4500"/>
            </a:lvl5pPr>
            <a:lvl6pPr marL="11315700" indent="0">
              <a:buNone/>
              <a:defRPr sz="4500"/>
            </a:lvl6pPr>
            <a:lvl7pPr marL="13578840" indent="0">
              <a:buNone/>
              <a:defRPr sz="4500"/>
            </a:lvl7pPr>
            <a:lvl8pPr marL="15841980" indent="0">
              <a:buNone/>
              <a:defRPr sz="4500"/>
            </a:lvl8pPr>
            <a:lvl9pPr marL="18105120" indent="0">
              <a:buNone/>
              <a:defRPr sz="4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387972" y="21187093"/>
            <a:ext cx="25676543" cy="2501256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7972" y="2704438"/>
            <a:ext cx="25676543" cy="18160365"/>
          </a:xfrm>
        </p:spPr>
        <p:txBody>
          <a:bodyPr/>
          <a:lstStyle>
            <a:lvl1pPr marL="0" indent="0">
              <a:buNone/>
              <a:defRPr sz="15800"/>
            </a:lvl1pPr>
            <a:lvl2pPr marL="2263140" indent="0">
              <a:buNone/>
              <a:defRPr sz="13900"/>
            </a:lvl2pPr>
            <a:lvl3pPr marL="4526280" indent="0">
              <a:buNone/>
              <a:defRPr sz="11900"/>
            </a:lvl3pPr>
            <a:lvl4pPr marL="6789420" indent="0">
              <a:buNone/>
              <a:defRPr sz="9900"/>
            </a:lvl4pPr>
            <a:lvl5pPr marL="9052560" indent="0">
              <a:buNone/>
              <a:defRPr sz="9900"/>
            </a:lvl5pPr>
            <a:lvl6pPr marL="11315700" indent="0">
              <a:buNone/>
              <a:defRPr sz="9900"/>
            </a:lvl6pPr>
            <a:lvl7pPr marL="13578840" indent="0">
              <a:buNone/>
              <a:defRPr sz="9900"/>
            </a:lvl7pPr>
            <a:lvl8pPr marL="15841980" indent="0">
              <a:buNone/>
              <a:defRPr sz="9900"/>
            </a:lvl8pPr>
            <a:lvl9pPr marL="18105120" indent="0">
              <a:buNone/>
              <a:defRPr sz="99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7972" y="23688350"/>
            <a:ext cx="25676543" cy="3552199"/>
          </a:xfrm>
        </p:spPr>
        <p:txBody>
          <a:bodyPr/>
          <a:lstStyle>
            <a:lvl1pPr marL="0" indent="0">
              <a:buNone/>
              <a:defRPr sz="6900"/>
            </a:lvl1pPr>
            <a:lvl2pPr marL="2263140" indent="0">
              <a:buNone/>
              <a:defRPr sz="5900"/>
            </a:lvl2pPr>
            <a:lvl3pPr marL="4526280" indent="0">
              <a:buNone/>
              <a:defRPr sz="5000"/>
            </a:lvl3pPr>
            <a:lvl4pPr marL="6789420" indent="0">
              <a:buNone/>
              <a:defRPr sz="4500"/>
            </a:lvl4pPr>
            <a:lvl5pPr marL="9052560" indent="0">
              <a:buNone/>
              <a:defRPr sz="4500"/>
            </a:lvl5pPr>
            <a:lvl6pPr marL="11315700" indent="0">
              <a:buNone/>
              <a:defRPr sz="4500"/>
            </a:lvl6pPr>
            <a:lvl7pPr marL="13578840" indent="0">
              <a:buNone/>
              <a:defRPr sz="4500"/>
            </a:lvl7pPr>
            <a:lvl8pPr marL="15841980" indent="0">
              <a:buNone/>
              <a:defRPr sz="4500"/>
            </a:lvl8pPr>
            <a:lvl9pPr marL="18105120" indent="0">
              <a:buNone/>
              <a:defRPr sz="4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2139712" y="1212095"/>
            <a:ext cx="38514815" cy="5044546"/>
          </a:xfrm>
          <a:prstGeom prst="rect">
            <a:avLst/>
          </a:prstGeom>
        </p:spPr>
        <p:txBody>
          <a:bodyPr vert="horz" lIns="452628" tIns="226314" rIns="452628" bIns="226314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139712" y="7062367"/>
            <a:ext cx="38514815" cy="19975002"/>
          </a:xfrm>
          <a:prstGeom prst="rect">
            <a:avLst/>
          </a:prstGeom>
        </p:spPr>
        <p:txBody>
          <a:bodyPr vert="horz" lIns="452628" tIns="226314" rIns="452628" bIns="226314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2139712" y="28053283"/>
            <a:ext cx="9985323" cy="1611452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E6003-1EBF-4019-AD46-B3BA8E567DBF}" type="datetimeFigureOut">
              <a:rPr lang="el-GR" smtClean="0"/>
              <a:pPr/>
              <a:t>20/9/2021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4621368" y="28053283"/>
            <a:ext cx="13551509" cy="1611452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30669204" y="28053283"/>
            <a:ext cx="9985323" cy="1611452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B8752-248F-4AC4-84B6-594E2C0B4BA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26280" rtl="0" eaLnBrk="1" latinLnBrk="0" hangingPunct="1">
        <a:spcBef>
          <a:spcPct val="0"/>
        </a:spcBef>
        <a:buNone/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7355" indent="-1697355" algn="l" defTabSz="4526280" rtl="0" eaLnBrk="1" latinLnBrk="0" hangingPunct="1">
        <a:spcBef>
          <a:spcPct val="20000"/>
        </a:spcBef>
        <a:buFont typeface="Arial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7603" indent="-1414463" algn="l" defTabSz="4526280" rtl="0" eaLnBrk="1" latinLnBrk="0" hangingPunct="1">
        <a:spcBef>
          <a:spcPct val="20000"/>
        </a:spcBef>
        <a:buFont typeface="Arial" pitchFamily="34" charset="0"/>
        <a:buChar char="–"/>
        <a:defRPr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65785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990" indent="-1131570" algn="l" defTabSz="4526280" rtl="0" eaLnBrk="1" latinLnBrk="0" hangingPunct="1">
        <a:spcBef>
          <a:spcPct val="20000"/>
        </a:spcBef>
        <a:buFont typeface="Arial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4130" indent="-1131570" algn="l" defTabSz="4526280" rtl="0" eaLnBrk="1" latinLnBrk="0" hangingPunct="1">
        <a:spcBef>
          <a:spcPct val="20000"/>
        </a:spcBef>
        <a:buFont typeface="Arial" pitchFamily="34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727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041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7355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669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628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942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884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4198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512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spoti@uniwa.gr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42794238" cy="30267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26393" y="4272566"/>
            <a:ext cx="12175208" cy="253692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 - TextBox"/>
          <p:cNvSpPr txBox="1"/>
          <p:nvPr/>
        </p:nvSpPr>
        <p:spPr>
          <a:xfrm>
            <a:off x="642936" y="1177957"/>
            <a:ext cx="41323211" cy="2215991"/>
          </a:xfrm>
          <a:prstGeom prst="rect">
            <a:avLst/>
          </a:prstGeom>
          <a:solidFill>
            <a:schemeClr val="bg1"/>
          </a:solidFill>
        </p:spPr>
        <p:txBody>
          <a:bodyPr wrap="square" lIns="182880" tIns="182880" rIns="182880" bIns="182880" rtlCol="0" anchor="ctr">
            <a:spAutoFit/>
          </a:bodyPr>
          <a:lstStyle/>
          <a:p>
            <a:pPr marL="457200"/>
            <a:r>
              <a:rPr lang="en-US" sz="7200" b="1" cap="small" dirty="0" smtClean="0"/>
              <a:t>A Real-Time Snore Detector Using Neural Networks and Selected Sound Features</a:t>
            </a:r>
          </a:p>
          <a:p>
            <a:pPr marL="457200"/>
            <a:r>
              <a:rPr lang="en-US" sz="4800" dirty="0"/>
              <a:t>Stelios A. Mitilineos, Nikolas-Alexander </a:t>
            </a:r>
            <a:r>
              <a:rPr lang="en-US" sz="4800" dirty="0" err="1"/>
              <a:t>Tatlas</a:t>
            </a:r>
            <a:r>
              <a:rPr lang="en-US" sz="4800" dirty="0"/>
              <a:t>, </a:t>
            </a:r>
            <a:r>
              <a:rPr lang="en-US" sz="4800" dirty="0" smtClean="0"/>
              <a:t>Georgia </a:t>
            </a:r>
            <a:r>
              <a:rPr lang="en-US" sz="4800" dirty="0" err="1" smtClean="0"/>
              <a:t>Korompili</a:t>
            </a:r>
            <a:r>
              <a:rPr lang="en-US" sz="4800" dirty="0" smtClean="0"/>
              <a:t>, </a:t>
            </a:r>
            <a:r>
              <a:rPr lang="en-US" sz="4800" dirty="0" err="1"/>
              <a:t>Labros</a:t>
            </a:r>
            <a:r>
              <a:rPr lang="en-US" sz="4800" dirty="0"/>
              <a:t> </a:t>
            </a:r>
            <a:r>
              <a:rPr lang="en-US" sz="4800" dirty="0" err="1" smtClean="0"/>
              <a:t>Kokkalas</a:t>
            </a:r>
            <a:r>
              <a:rPr lang="en-US" sz="4800" dirty="0" smtClean="0"/>
              <a:t>, and </a:t>
            </a:r>
            <a:r>
              <a:rPr lang="en-US" sz="4800" dirty="0"/>
              <a:t>Stelios M. </a:t>
            </a:r>
            <a:r>
              <a:rPr lang="en-US" sz="4800" dirty="0" err="1"/>
              <a:t>Potirakis</a:t>
            </a:r>
            <a:r>
              <a:rPr lang="en-US" sz="4800" dirty="0"/>
              <a:t> </a:t>
            </a:r>
            <a:endParaRPr lang="el-GR" sz="4800" dirty="0">
              <a:latin typeface="+mj-lt"/>
              <a:cs typeface="Times New Roman" pitchFamily="18" charset="0"/>
            </a:endParaRPr>
          </a:p>
        </p:txBody>
      </p:sp>
      <p:sp>
        <p:nvSpPr>
          <p:cNvPr id="58" name="9 - TextBox"/>
          <p:cNvSpPr txBox="1"/>
          <p:nvPr/>
        </p:nvSpPr>
        <p:spPr>
          <a:xfrm>
            <a:off x="626393" y="4272566"/>
            <a:ext cx="12175207" cy="25668565"/>
          </a:xfrm>
          <a:prstGeom prst="rect">
            <a:avLst/>
          </a:prstGeom>
          <a:solidFill>
            <a:schemeClr val="bg1"/>
          </a:solidFill>
        </p:spPr>
        <p:txBody>
          <a:bodyPr wrap="square" lIns="182880" tIns="91440" rIns="182880" bIns="91440" rtlCol="0">
            <a:spAutoFit/>
          </a:bodyPr>
          <a:lstStyle/>
          <a:p>
            <a:pPr marL="182880" algn="just"/>
            <a:r>
              <a:rPr lang="en-US" sz="3600" b="1" dirty="0" smtClean="0"/>
              <a:t>INTRODUCTION</a:t>
            </a:r>
          </a:p>
          <a:p>
            <a:pPr marL="182880" algn="just"/>
            <a:r>
              <a:rPr lang="en-US" sz="3600" dirty="0"/>
              <a:t>Obstructive Sleep Apnea-Hypopnea Syndrome (OSAHS) is a chronic condition held responsible for a number of well-documented effects on patients’ health. It is linked to in-creased cardiovascular morbidity and mortality, </a:t>
            </a:r>
            <a:r>
              <a:rPr lang="en-US" sz="3600" dirty="0" smtClean="0"/>
              <a:t>while </a:t>
            </a:r>
            <a:r>
              <a:rPr lang="en-US" sz="3600" dirty="0"/>
              <a:t>an estimated 4% and 2% of the male and female population respectively suffer from OSAHS. </a:t>
            </a:r>
            <a:r>
              <a:rPr lang="en-US" sz="3600" dirty="0" smtClean="0"/>
              <a:t>The </a:t>
            </a:r>
            <a:r>
              <a:rPr lang="en-US" sz="3600" dirty="0"/>
              <a:t>APNEA research project aims at accurately and cost-efficiently screening </a:t>
            </a:r>
            <a:r>
              <a:rPr lang="en-US" sz="3600" dirty="0" smtClean="0"/>
              <a:t>patients </a:t>
            </a:r>
            <a:r>
              <a:rPr lang="en-US" sz="3600" dirty="0"/>
              <a:t>at home, using sound recordings via the users’ smartphone during </a:t>
            </a:r>
            <a:r>
              <a:rPr lang="en-US" sz="3600" dirty="0" smtClean="0"/>
              <a:t>sleep. To achieve this goal, we are collecting </a:t>
            </a:r>
            <a:r>
              <a:rPr lang="en-US" sz="3600" dirty="0"/>
              <a:t>polysomnography data together with time-synchronized and high quality tracheal and ambient microphone </a:t>
            </a:r>
            <a:r>
              <a:rPr lang="en-US" sz="3600" dirty="0" smtClean="0"/>
              <a:t>recordings in a large number of patients (insofar</a:t>
            </a:r>
            <a:r>
              <a:rPr lang="en-US" sz="3600" dirty="0"/>
              <a:t>, the acquired database consists of more than 200 complete polysomnography </a:t>
            </a:r>
            <a:r>
              <a:rPr lang="en-US" sz="3600" dirty="0" smtClean="0"/>
              <a:t>studies and synchronized microphone recordings). </a:t>
            </a:r>
            <a:r>
              <a:rPr lang="en-US" sz="3600" dirty="0"/>
              <a:t>In </a:t>
            </a:r>
            <a:r>
              <a:rPr lang="en-US" sz="3600" dirty="0" smtClean="0"/>
              <a:t>this context, </a:t>
            </a:r>
            <a:r>
              <a:rPr lang="en-US" sz="3600" dirty="0"/>
              <a:t>and inspired by </a:t>
            </a:r>
            <a:r>
              <a:rPr lang="en-US" sz="3600" dirty="0" smtClean="0"/>
              <a:t>literature </a:t>
            </a:r>
            <a:r>
              <a:rPr lang="en-US" sz="3600" dirty="0"/>
              <a:t>findings </a:t>
            </a:r>
            <a:r>
              <a:rPr lang="en-US" sz="3600" dirty="0" smtClean="0"/>
              <a:t>that link </a:t>
            </a:r>
            <a:r>
              <a:rPr lang="en-US" sz="3600" dirty="0"/>
              <a:t>snoring to OSAHS episodes </a:t>
            </a:r>
            <a:r>
              <a:rPr lang="en-US" sz="3600" dirty="0" smtClean="0"/>
              <a:t>we developed and herein present a </a:t>
            </a:r>
            <a:r>
              <a:rPr lang="en-US" sz="3600" dirty="0"/>
              <a:t>Real-Time Snore Detector (RTSD) in order to use it for pre-screening of micro-phone recordings at home. The RTSD is intended to be either used as a stand-alone tool for apnea screening or integrated within more sophisticated apnea detection solutions by al-lowing to the latter to focus on timeslots of increased OSAHS probability. </a:t>
            </a:r>
            <a:endParaRPr lang="en-US" sz="3600" dirty="0" smtClean="0"/>
          </a:p>
          <a:p>
            <a:pPr marL="182880" algn="just"/>
            <a:endParaRPr lang="en-US" sz="3600" dirty="0" smtClean="0"/>
          </a:p>
          <a:p>
            <a:pPr marL="182880" algn="just"/>
            <a:r>
              <a:rPr lang="en-US" sz="3600" b="1" dirty="0" smtClean="0"/>
              <a:t>SNORE </a:t>
            </a:r>
            <a:r>
              <a:rPr lang="en-US" sz="3600" b="1" dirty="0" smtClean="0"/>
              <a:t>CLASSIFIERS AND </a:t>
            </a:r>
            <a:r>
              <a:rPr lang="en-US" sz="3600" b="1" dirty="0" smtClean="0"/>
              <a:t>OUR CONTRIBUTION</a:t>
            </a:r>
            <a:endParaRPr lang="en-US" sz="3600" b="1" dirty="0" smtClean="0"/>
          </a:p>
          <a:p>
            <a:pPr marL="182880" algn="just"/>
            <a:r>
              <a:rPr lang="en-US" sz="3600" dirty="0" smtClean="0"/>
              <a:t>As </a:t>
            </a:r>
            <a:r>
              <a:rPr lang="en-US" sz="3600" dirty="0"/>
              <a:t>long as snore classifiers are concerned, we </a:t>
            </a:r>
            <a:r>
              <a:rPr lang="en-US" sz="3600" dirty="0" smtClean="0"/>
              <a:t>are focusing </a:t>
            </a:r>
            <a:r>
              <a:rPr lang="en-US" sz="3600" dirty="0"/>
              <a:t>on neural networks. They have been used in the literature for snoring detection with substantial classification </a:t>
            </a:r>
            <a:r>
              <a:rPr lang="en-US" sz="3600" dirty="0" smtClean="0"/>
              <a:t>accuracy</a:t>
            </a:r>
            <a:r>
              <a:rPr lang="en-US" sz="3600" dirty="0"/>
              <a:t>, usually in the order of 90 % or </a:t>
            </a:r>
            <a:r>
              <a:rPr lang="en-US" sz="3600" dirty="0" smtClean="0"/>
              <a:t>larger. Our </a:t>
            </a:r>
            <a:r>
              <a:rPr lang="en-US" sz="3600" dirty="0"/>
              <a:t>contribution lies in (</a:t>
            </a:r>
            <a:r>
              <a:rPr lang="en-US" sz="3600" dirty="0" err="1"/>
              <a:t>i</a:t>
            </a:r>
            <a:r>
              <a:rPr lang="en-US" sz="3600" dirty="0"/>
              <a:t>) our approach and findings about which sound features are more promising and should be used for snoring classification, (ii) the training of a successful neural network for snoring detection with superior classification accuracy </a:t>
            </a:r>
            <a:r>
              <a:rPr lang="en-US" sz="3600" dirty="0" smtClean="0"/>
              <a:t>while </a:t>
            </a:r>
            <a:r>
              <a:rPr lang="en-US" sz="3600" dirty="0"/>
              <a:t>been trained using a much larger dataset compared to those used in the literature, (iii) the development of a RTSD tool, and (iv) the availability of a large body of annotated snoring sound excerpts </a:t>
            </a:r>
            <a:r>
              <a:rPr lang="en-US" sz="3600" dirty="0" smtClean="0"/>
              <a:t>together </a:t>
            </a:r>
            <a:r>
              <a:rPr lang="en-US" sz="3600" dirty="0"/>
              <a:t>with an extremely large body of </a:t>
            </a:r>
            <a:r>
              <a:rPr lang="en-US" sz="3600" dirty="0" smtClean="0"/>
              <a:t>sound </a:t>
            </a:r>
            <a:r>
              <a:rPr lang="en-US" sz="3600" dirty="0"/>
              <a:t>excerpts that correspond to the output of the RTSD upon </a:t>
            </a:r>
            <a:r>
              <a:rPr lang="en-US" sz="3600" dirty="0" smtClean="0"/>
              <a:t>labelled as “snoring</a:t>
            </a:r>
            <a:r>
              <a:rPr lang="en-US" sz="3600" dirty="0" smtClean="0"/>
              <a:t>” – both datasets are available upon request at </a:t>
            </a:r>
            <a:r>
              <a:rPr lang="en-US" sz="3600" dirty="0" smtClean="0">
                <a:hlinkClick r:id="rId3"/>
              </a:rPr>
              <a:t>spoti@uniwa.gr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182880" algn="just"/>
            <a:endParaRPr lang="en-US" sz="3600" dirty="0" smtClean="0"/>
          </a:p>
          <a:p>
            <a:pPr marL="182880" algn="just"/>
            <a:r>
              <a:rPr lang="en-US" sz="3600" b="1" dirty="0" smtClean="0"/>
              <a:t>ARCHITECTURE OF THE PROPOSED SNORE CLASSIFIER AND REAL-TIME SNORE DETECTOR (RTSD)</a:t>
            </a:r>
            <a:endParaRPr lang="en-US" sz="3600" b="1" dirty="0" smtClean="0"/>
          </a:p>
          <a:p>
            <a:pPr marL="182880" algn="just"/>
            <a:r>
              <a:rPr lang="en-US" sz="3600" dirty="0" smtClean="0"/>
              <a:t>Figure 1 depicts the proposed snore classifier architecture:</a:t>
            </a:r>
          </a:p>
          <a:p>
            <a:pPr marL="754380" indent="-571500" algn="just">
              <a:buFontTx/>
              <a:buChar char="-"/>
            </a:pPr>
            <a:r>
              <a:rPr lang="en-US" sz="3600" dirty="0" smtClean="0"/>
              <a:t>Each </a:t>
            </a:r>
            <a:r>
              <a:rPr lang="en-US" sz="3600" dirty="0"/>
              <a:t>sound excerpt is de-noised using wavelet filtering and then is normalized with </a:t>
            </a:r>
            <a:r>
              <a:rPr lang="en-US" sz="3600" dirty="0" smtClean="0"/>
              <a:t>respect </a:t>
            </a:r>
            <a:r>
              <a:rPr lang="en-US" sz="3600" dirty="0"/>
              <a:t>to its average energy. </a:t>
            </a:r>
            <a:endParaRPr lang="en-US" sz="36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30127075" y="17256341"/>
            <a:ext cx="11839072" cy="12684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Brace 2"/>
          <p:cNvSpPr/>
          <p:nvPr/>
        </p:nvSpPr>
        <p:spPr>
          <a:xfrm>
            <a:off x="6659330" y="17788490"/>
            <a:ext cx="419100" cy="126266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9 - TextBox"/>
          <p:cNvSpPr txBox="1"/>
          <p:nvPr/>
        </p:nvSpPr>
        <p:spPr>
          <a:xfrm>
            <a:off x="13352277" y="12878142"/>
            <a:ext cx="16284679" cy="13480613"/>
          </a:xfrm>
          <a:prstGeom prst="rect">
            <a:avLst/>
          </a:prstGeom>
          <a:solidFill>
            <a:schemeClr val="bg1"/>
          </a:solidFill>
        </p:spPr>
        <p:txBody>
          <a:bodyPr wrap="square" lIns="182880" tIns="91440" rIns="182880" bIns="91440" rtlCol="0">
            <a:spAutoFit/>
          </a:bodyPr>
          <a:lstStyle/>
          <a:p>
            <a:pPr marL="754380" indent="-571500" algn="just">
              <a:buFontTx/>
              <a:buChar char="-"/>
            </a:pPr>
            <a:r>
              <a:rPr lang="en-US" sz="3600" dirty="0" smtClean="0"/>
              <a:t>Selected </a:t>
            </a:r>
            <a:r>
              <a:rPr lang="en-US" sz="3600" dirty="0"/>
              <a:t>features are calculated for each sound excerpt </a:t>
            </a:r>
            <a:endParaRPr lang="en-US" sz="3600" dirty="0" smtClean="0"/>
          </a:p>
          <a:p>
            <a:pPr marL="754380" indent="-571500" algn="just">
              <a:buFontTx/>
              <a:buChar char="-"/>
            </a:pPr>
            <a:r>
              <a:rPr lang="en-US" sz="3600" dirty="0" smtClean="0"/>
              <a:t>A </a:t>
            </a:r>
            <a:r>
              <a:rPr lang="en-US" sz="3600" dirty="0"/>
              <a:t>neural-network classifier is employed in order to infer whether the input sound excerpt is a snore or </a:t>
            </a:r>
            <a:r>
              <a:rPr lang="en-US" sz="3600" dirty="0" smtClean="0"/>
              <a:t>not</a:t>
            </a:r>
          </a:p>
          <a:p>
            <a:pPr marL="182880" algn="just"/>
            <a:r>
              <a:rPr lang="en-US" sz="3600" dirty="0" smtClean="0"/>
              <a:t>Figure 2 depicts the </a:t>
            </a:r>
            <a:r>
              <a:rPr lang="en-US" sz="3600" dirty="0" err="1" smtClean="0"/>
              <a:t>propsed</a:t>
            </a:r>
            <a:r>
              <a:rPr lang="en-US" sz="3600" dirty="0" smtClean="0"/>
              <a:t> RTSD architecture and block diagram: </a:t>
            </a:r>
          </a:p>
          <a:p>
            <a:pPr marL="754380" indent="-571500" algn="just">
              <a:buFontTx/>
              <a:buChar char="-"/>
            </a:pPr>
            <a:r>
              <a:rPr lang="en-US" sz="3600" dirty="0" smtClean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input sound recording is parsed with a sliding window of duration 6 s and a sliding step of 2 s </a:t>
            </a:r>
            <a:endParaRPr lang="en-US" sz="3600" dirty="0" smtClean="0"/>
          </a:p>
          <a:p>
            <a:pPr marL="754380" indent="-571500" algn="just">
              <a:buFontTx/>
              <a:buChar char="-"/>
            </a:pPr>
            <a:r>
              <a:rPr lang="en-US" sz="3600" dirty="0"/>
              <a:t>The sound within each window is </a:t>
            </a:r>
            <a:r>
              <a:rPr lang="en-US" sz="3600" dirty="0" smtClean="0"/>
              <a:t>classified using the neural network of Figure 1</a:t>
            </a:r>
          </a:p>
          <a:p>
            <a:pPr marL="754380" indent="-571500" algn="just">
              <a:buFontTx/>
              <a:buChar char="-"/>
            </a:pPr>
            <a:r>
              <a:rPr lang="en-US" sz="3600" dirty="0"/>
              <a:t>. If it is classified as </a:t>
            </a:r>
            <a:r>
              <a:rPr lang="en-US" sz="3600" dirty="0" smtClean="0"/>
              <a:t>snoring </a:t>
            </a:r>
            <a:r>
              <a:rPr lang="en-US" sz="3600" dirty="0"/>
              <a:t>then we record the sound excerpt within the specific window to a separate .wav file for further </a:t>
            </a:r>
            <a:r>
              <a:rPr lang="en-US" sz="3600" dirty="0" smtClean="0"/>
              <a:t>processing.</a:t>
            </a:r>
            <a:endParaRPr lang="en-US" sz="3600" dirty="0" smtClean="0"/>
          </a:p>
          <a:p>
            <a:pPr marL="182880" algn="just"/>
            <a:endParaRPr lang="en-US" sz="3600" b="1" dirty="0" smtClean="0"/>
          </a:p>
          <a:p>
            <a:pPr marL="182880" algn="just"/>
            <a:r>
              <a:rPr lang="en-US" sz="3600" b="1" dirty="0" smtClean="0"/>
              <a:t>SOUND FEATURES SELECTION</a:t>
            </a:r>
            <a:endParaRPr lang="en-US" sz="3600" b="1" dirty="0"/>
          </a:p>
          <a:p>
            <a:pPr marL="182880" algn="just"/>
            <a:r>
              <a:rPr lang="en-US" sz="3600" dirty="0" smtClean="0"/>
              <a:t>We use a large variety of sound features that are proposed in the literature and coded in-house. These include:</a:t>
            </a:r>
          </a:p>
          <a:p>
            <a:pPr marL="754380" indent="-571500" algn="just">
              <a:buFontTx/>
              <a:buChar char="-"/>
            </a:pPr>
            <a:r>
              <a:rPr lang="en-US" sz="3600" dirty="0" smtClean="0"/>
              <a:t>Time and frequency domain static features (</a:t>
            </a:r>
            <a:r>
              <a:rPr lang="en-US" sz="3600" dirty="0"/>
              <a:t>zero-crossing-rate (ZCR), energy, </a:t>
            </a:r>
            <a:r>
              <a:rPr lang="en-US" sz="3600" dirty="0" smtClean="0"/>
              <a:t>volume, pitch and bandwidth</a:t>
            </a:r>
          </a:p>
          <a:p>
            <a:pPr marL="754380" indent="-571500" algn="just">
              <a:buFontTx/>
              <a:buChar char="-"/>
            </a:pPr>
            <a:r>
              <a:rPr lang="en-US" sz="3600" dirty="0" smtClean="0"/>
              <a:t>Time-frequency features (MFCC, Spectrogram, and a newly proposed feature that is a modified spectrogram coefficients feature (MSC for brevity)</a:t>
            </a:r>
          </a:p>
          <a:p>
            <a:pPr marL="754380" indent="-571500" algn="just">
              <a:buFontTx/>
              <a:buChar char="-"/>
            </a:pPr>
            <a:r>
              <a:rPr lang="en-US" sz="3600" dirty="0" smtClean="0"/>
              <a:t>A set of entropy and statistics metrics (</a:t>
            </a:r>
            <a:r>
              <a:rPr lang="en-US" sz="3600" dirty="0"/>
              <a:t>Shannon, </a:t>
            </a:r>
            <a:r>
              <a:rPr lang="en-US" sz="3600" dirty="0" err="1"/>
              <a:t>Tsallis</a:t>
            </a:r>
            <a:r>
              <a:rPr lang="en-US" sz="3600" dirty="0"/>
              <a:t>, wavelet and permutation </a:t>
            </a:r>
            <a:r>
              <a:rPr lang="en-US" sz="3600" dirty="0" smtClean="0"/>
              <a:t>entropy, and the </a:t>
            </a:r>
            <a:r>
              <a:rPr lang="en-US" sz="3600" dirty="0"/>
              <a:t>median, average, variance, </a:t>
            </a:r>
            <a:r>
              <a:rPr lang="en-US" sz="3600" dirty="0" smtClean="0"/>
              <a:t>skewness and kurtosis</a:t>
            </a:r>
          </a:p>
          <a:p>
            <a:pPr marL="182880" algn="just"/>
            <a:r>
              <a:rPr lang="en-US" sz="3600" dirty="0" smtClean="0"/>
              <a:t>In order to select the optimal features combination, we performed extensive testing with different network parameters and input features. Tables 1 and 2 </a:t>
            </a:r>
            <a:r>
              <a:rPr lang="en-US" sz="3600" dirty="0" smtClean="0"/>
              <a:t>summarize our findings that conclude in that (</a:t>
            </a:r>
            <a:r>
              <a:rPr lang="en-US" sz="3600" dirty="0" err="1" smtClean="0"/>
              <a:t>i</a:t>
            </a:r>
            <a:r>
              <a:rPr lang="en-US" sz="3600" dirty="0" smtClean="0"/>
              <a:t>) the proposed MSC performs best among the proposed features, and (ii) a combination of MFCC and the MSC is the optimal set of sound features for snore detection in our case. </a:t>
            </a:r>
            <a:endParaRPr lang="en-US" sz="3600" dirty="0" smtClean="0"/>
          </a:p>
        </p:txBody>
      </p:sp>
      <p:sp>
        <p:nvSpPr>
          <p:cNvPr id="209" name="Rectangle 208"/>
          <p:cNvSpPr/>
          <p:nvPr/>
        </p:nvSpPr>
        <p:spPr>
          <a:xfrm>
            <a:off x="13285081" y="26663440"/>
            <a:ext cx="16305693" cy="3277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chemeClr val="tx1"/>
                </a:solidFill>
              </a:rPr>
              <a:t>Funding</a:t>
            </a:r>
            <a:r>
              <a:rPr lang="en-US" sz="3200" b="1" dirty="0">
                <a:solidFill>
                  <a:schemeClr val="tx1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This research was co-financed by the European Union and Greek national funds through the Op-</a:t>
            </a:r>
            <a:r>
              <a:rPr lang="en-US" sz="3200" dirty="0" err="1">
                <a:solidFill>
                  <a:schemeClr val="tx1"/>
                </a:solidFill>
              </a:rPr>
              <a:t>erational</a:t>
            </a:r>
            <a:r>
              <a:rPr lang="en-US" sz="3200" dirty="0">
                <a:solidFill>
                  <a:schemeClr val="tx1"/>
                </a:solidFill>
              </a:rPr>
              <a:t> Program Competitiveness, Entrepreneurship and Innovation, under the call RE-SEARCH—CREATE—INNOVATE (project code: T1EDK-03957_Automatic Pre-Hospital, In-Home, Sleep Apnea Examination).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b="1" dirty="0">
                <a:solidFill>
                  <a:schemeClr val="tx1"/>
                </a:solidFill>
              </a:rPr>
              <a:t>Acknowledgments:</a:t>
            </a:r>
            <a:r>
              <a:rPr lang="en-US" sz="3200" dirty="0">
                <a:solidFill>
                  <a:schemeClr val="tx1"/>
                </a:solidFill>
              </a:rPr>
              <a:t> The authors acknowledge Mr. M. </a:t>
            </a:r>
            <a:r>
              <a:rPr lang="en-US" sz="3200" dirty="0" err="1">
                <a:solidFill>
                  <a:schemeClr val="tx1"/>
                </a:solidFill>
              </a:rPr>
              <a:t>Kouvaras</a:t>
            </a:r>
            <a:r>
              <a:rPr lang="en-US" sz="3200" dirty="0">
                <a:solidFill>
                  <a:schemeClr val="tx1"/>
                </a:solidFill>
              </a:rPr>
              <a:t> for his help during the manual annotation of the neural network training dataset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39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94"/>
          <a:stretch/>
        </p:blipFill>
        <p:spPr bwMode="auto">
          <a:xfrm>
            <a:off x="39585900" y="1216955"/>
            <a:ext cx="2268819" cy="220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85081" y="4283423"/>
            <a:ext cx="16305693" cy="26488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85081" y="7367917"/>
            <a:ext cx="16419073" cy="50745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27075" y="4153610"/>
            <a:ext cx="11725275" cy="4791075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30080893" y="17256341"/>
            <a:ext cx="11839072" cy="1283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/>
              <a:t>MODIFIED SPECTROGRAM COEFFICIENTS FEATURE (MSC)</a:t>
            </a:r>
            <a:endParaRPr lang="en-US" sz="3600" b="1" dirty="0"/>
          </a:p>
          <a:p>
            <a:pPr algn="just"/>
            <a:r>
              <a:rPr lang="en-US" sz="3600" dirty="0" smtClean="0"/>
              <a:t>We analyze t</a:t>
            </a:r>
            <a:r>
              <a:rPr lang="en-US" sz="3600" dirty="0" smtClean="0"/>
              <a:t>he proposed MSC feature a little bit more herein. </a:t>
            </a:r>
            <a:r>
              <a:rPr lang="en-US" sz="3600" dirty="0" smtClean="0"/>
              <a:t>To implement this, we first calculate </a:t>
            </a:r>
            <a:r>
              <a:rPr lang="en-US" sz="3600" dirty="0"/>
              <a:t>the spectrogram of </a:t>
            </a:r>
            <a:r>
              <a:rPr lang="en-US" sz="3600" dirty="0" smtClean="0"/>
              <a:t>each sliding window that is denoted in Figure 2. Then</a:t>
            </a:r>
            <a:r>
              <a:rPr lang="en-US" sz="3600" dirty="0"/>
              <a:t>, we calculate the average spectral coefficients in adjacent, non-overlapping </a:t>
            </a:r>
            <a:r>
              <a:rPr lang="en-US" sz="3600" dirty="0" smtClean="0"/>
              <a:t>frequency ranges </a:t>
            </a:r>
            <a:r>
              <a:rPr lang="en-US" sz="3600" dirty="0"/>
              <a:t>of length 100 Hz each, resulting to the so-called Modified Spectral Coefficients (MSC). Finally, we extract the normalized MSC values in order to capture the energy concentration within specific frequency ranges. As an example, Figure 3 compares the normalized MSC between a snoring and a non-snoring sound excerpt. In this case, snoring sound energy exhibits a peak at around 170 Hz that complies with the snoring frequencies reported in </a:t>
            </a:r>
            <a:r>
              <a:rPr lang="en-US" sz="3600" dirty="0" smtClean="0"/>
              <a:t>the literature. </a:t>
            </a:r>
            <a:r>
              <a:rPr lang="en-US" sz="3600" dirty="0"/>
              <a:t>On the contrary, the non-snoring excerpt exhibits a smoother distribution of energy vs. </a:t>
            </a:r>
            <a:r>
              <a:rPr lang="en-US" sz="3600" dirty="0" smtClean="0"/>
              <a:t>frequency. </a:t>
            </a:r>
          </a:p>
          <a:p>
            <a:pPr algn="just"/>
            <a:endParaRPr lang="en-US" sz="3600" b="1" dirty="0"/>
          </a:p>
          <a:p>
            <a:pPr algn="just"/>
            <a:r>
              <a:rPr lang="en-US" sz="3600" b="1" dirty="0" smtClean="0"/>
              <a:t>CONCLUSIONS</a:t>
            </a:r>
          </a:p>
          <a:p>
            <a:pPr algn="just"/>
            <a:r>
              <a:rPr lang="en-US" sz="3600" dirty="0" smtClean="0"/>
              <a:t>A snoring classification neural network is reported with </a:t>
            </a:r>
            <a:r>
              <a:rPr lang="en-US" sz="3600" dirty="0" smtClean="0"/>
              <a:t>substantial </a:t>
            </a:r>
            <a:r>
              <a:rPr lang="en-US" sz="3600" dirty="0"/>
              <a:t>performance </a:t>
            </a:r>
            <a:r>
              <a:rPr lang="en-US" sz="3600" dirty="0" smtClean="0"/>
              <a:t>(test set accuracy 98.6 %). Further, a modified sound feature that substantially increases performance is introduced and two large datasets are made available upon request. A RTSD is built upon the neural classifier for efficient OSAHS screening </a:t>
            </a:r>
            <a:r>
              <a:rPr lang="en-US" sz="3600" smtClean="0"/>
              <a:t>at home. </a:t>
            </a:r>
            <a:endParaRPr lang="en-US" sz="3600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27075" y="9150350"/>
            <a:ext cx="11725275" cy="7900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969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Stelios Mitilineos</cp:lastModifiedBy>
  <cp:revision>97</cp:revision>
  <dcterms:created xsi:type="dcterms:W3CDTF">2014-10-19T21:24:03Z</dcterms:created>
  <dcterms:modified xsi:type="dcterms:W3CDTF">2021-09-20T15:06:48Z</dcterms:modified>
</cp:coreProperties>
</file>