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3399"/>
    <a:srgbClr val="FF00FF"/>
    <a:srgbClr val="FF33CC"/>
    <a:srgbClr val="FF66CC"/>
    <a:srgbClr val="CC66FF"/>
    <a:srgbClr val="FF99FF"/>
    <a:srgbClr val="CCECFF"/>
    <a:srgbClr val="FFFF00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6838" autoAdjust="0"/>
    <p:restoredTop sz="75089" autoAdjust="0"/>
  </p:normalViewPr>
  <p:slideViewPr>
    <p:cSldViewPr>
      <p:cViewPr>
        <p:scale>
          <a:sx n="50" d="100"/>
          <a:sy n="50" d="100"/>
        </p:scale>
        <p:origin x="-78" y="8382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F9B5C-CA6C-4FE0-864E-7877E5A4048C}" type="datetimeFigureOut">
              <a:rPr lang="ro-RO" smtClean="0"/>
              <a:pPr/>
              <a:t>18.10.2021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8CA7-3D6D-4E68-8F2F-242C5C40D85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03209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28CA7-3D6D-4E68-8F2F-242C5C40D855}" type="slidenum">
              <a:rPr lang="ro-RO" smtClean="0"/>
              <a:pPr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88392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307205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307205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6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3370842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ristina.semeniuc@usamvcluj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1019175" y="6877050"/>
            <a:ext cx="11135768" cy="678180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Over the last decade, the proven health-promoting abilities of different food classes, especially wild foods originated from unpolluted areas (i.e. mountains) gain the attention of consumers and food </a:t>
            </a:r>
            <a:r>
              <a:rPr lang="en-US" sz="3600" dirty="0" smtClean="0"/>
              <a:t>industry (Barros L. et al., 2008) 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/>
              <a:t>It is well known that, mushrooms are consumed as a delicacy for their texture and flavor and have an important nutritional value due to their high protein, essential amino acids and fibers content but a low fat content at the same time and proved to be effective mainly as antioxidants, anticancer and antimicrobial </a:t>
            </a:r>
            <a:r>
              <a:rPr lang="en-US" sz="3600" dirty="0" smtClean="0"/>
              <a:t>agents (</a:t>
            </a:r>
            <a:r>
              <a:rPr lang="en-US" sz="3600" dirty="0" err="1" smtClean="0"/>
              <a:t>Heleno</a:t>
            </a:r>
            <a:r>
              <a:rPr lang="en-US" sz="3600" dirty="0" smtClean="0"/>
              <a:t> S.A., et al., 2012).</a:t>
            </a:r>
            <a:endParaRPr lang="en-US" sz="36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13232830" y="5810250"/>
            <a:ext cx="11484543" cy="951308"/>
          </a:xfrm>
          <a:solidFill>
            <a:schemeClr val="bg2">
              <a:lumMod val="5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9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Calibri Light" pitchFamily="34" charset="0"/>
              </a:rPr>
              <a:t>EXPERIMENTAL DESIGN</a:t>
            </a:r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790575" y="323850"/>
            <a:ext cx="22936200" cy="4705350"/>
          </a:xfrm>
          <a:prstGeom prst="rect">
            <a:avLst/>
          </a:prstGeom>
          <a:ln>
            <a:noFill/>
          </a:ln>
        </p:spPr>
        <p:txBody>
          <a:bodyPr vert="horz" lIns="349758" tIns="174879" rIns="349758" bIns="174879" rtlCol="0" anchor="ctr">
            <a:normAutofit fontScale="97500"/>
          </a:bodyPr>
          <a:lstStyle>
            <a:lvl1pPr algn="ctr" defTabSz="3497580" rtl="0" eaLnBrk="1" latinLnBrk="0" hangingPunct="1">
              <a:spcBef>
                <a:spcPct val="0"/>
              </a:spcBef>
              <a:buNone/>
              <a:defRPr sz="16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7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Chemical characterization and biological activities of some wild edible mushrooms</a:t>
            </a:r>
            <a:endParaRPr lang="en-US" sz="7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vi-VN" sz="41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Fogarasi</a:t>
            </a:r>
            <a:r>
              <a:rPr lang="en-US" sz="41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sz="41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Melinda *, </a:t>
            </a:r>
            <a:r>
              <a:rPr lang="vi-VN" sz="41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Socaci Sonia, Farcas Anca, Semeniuc Cristina-Anamaria, Socaciu Maria-Ioana, Tibulca Dorin, Salagean Dan, Tofana Maria</a:t>
            </a:r>
            <a:endParaRPr lang="vi-VN" sz="41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1196340" y="4321649"/>
            <a:ext cx="22682835" cy="1828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</a:pPr>
            <a:r>
              <a:rPr lang="en-GB" sz="3200" dirty="0"/>
              <a:t>University of Agricultural Sciences and Veterinary Medicine Cluj-Napoca, 3-5 </a:t>
            </a:r>
            <a:r>
              <a:rPr lang="en-GB" sz="3200" dirty="0" err="1"/>
              <a:t>Mănăştur</a:t>
            </a:r>
            <a:r>
              <a:rPr lang="en-GB" sz="3200" dirty="0"/>
              <a:t> St., 400372 Cluj-Napoca, Romania. </a:t>
            </a:r>
            <a:br>
              <a:rPr lang="en-GB" sz="3200" dirty="0"/>
            </a:br>
            <a:endParaRPr lang="en-GB" sz="3200" dirty="0">
              <a:solidFill>
                <a:schemeClr val="tx2"/>
              </a:solidFill>
              <a:cs typeface="Arial"/>
              <a:hlinkClick r:id="rId3"/>
            </a:endParaRP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1095375" y="5810250"/>
            <a:ext cx="11140141" cy="951308"/>
          </a:xfrm>
          <a:solidFill>
            <a:schemeClr val="bg2">
              <a:lumMod val="5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9600" b="0">
                <a:solidFill>
                  <a:srgbClr val="FFFFCC"/>
                </a:solidFill>
                <a:latin typeface="Calibri Light" pitchFamily="34" charset="0"/>
                <a:ea typeface="Arial Unicode MS" pitchFamily="34" charset="-128"/>
                <a:cs typeface="Calibri Light" pitchFamily="34" charset="0"/>
              </a:rPr>
              <a:t>INTRODUCTION</a:t>
            </a:r>
          </a:p>
        </p:txBody>
      </p:sp>
      <p:sp>
        <p:nvSpPr>
          <p:cNvPr id="51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17706975" y="21355050"/>
            <a:ext cx="6229851" cy="951308"/>
          </a:xfrm>
          <a:solidFill>
            <a:schemeClr val="bg2">
              <a:lumMod val="5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9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Calibri Light" pitchFamily="34" charset="0"/>
              </a:rPr>
              <a:t>CONCLUSIONS</a:t>
            </a:r>
          </a:p>
        </p:txBody>
      </p:sp>
      <p:sp>
        <p:nvSpPr>
          <p:cNvPr id="52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1014802" y="13919301"/>
            <a:ext cx="23702571" cy="951308"/>
          </a:xfrm>
          <a:solidFill>
            <a:schemeClr val="bg2">
              <a:lumMod val="5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9600" b="0" dirty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Calibri Light" pitchFamily="34" charset="0"/>
              </a:rPr>
              <a:t>RESULTS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7675" y="32023050"/>
            <a:ext cx="2392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lang="vi-VN" sz="4000" dirty="0">
              <a:latin typeface="Calibri" pitchFamily="34" charset="0"/>
              <a:cs typeface="Times New Roman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96340" y="15030450"/>
            <a:ext cx="93478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Table 1. T</a:t>
            </a:r>
            <a:r>
              <a:rPr lang="ro-RO" sz="3200" dirty="0" err="1"/>
              <a:t>otal</a:t>
            </a:r>
            <a:r>
              <a:rPr lang="ro-RO" sz="3200" dirty="0"/>
              <a:t> </a:t>
            </a:r>
            <a:r>
              <a:rPr lang="ro-RO" sz="3200" dirty="0" err="1"/>
              <a:t>phenolic</a:t>
            </a:r>
            <a:r>
              <a:rPr lang="ro-RO" sz="3200" dirty="0"/>
              <a:t> content</a:t>
            </a:r>
            <a:r>
              <a:rPr lang="en-US" sz="3200" dirty="0"/>
              <a:t>, </a:t>
            </a:r>
            <a:r>
              <a:rPr lang="en-US" sz="3200" dirty="0" err="1"/>
              <a:t>flavonoids</a:t>
            </a:r>
            <a:r>
              <a:rPr lang="en-US" sz="3200" dirty="0"/>
              <a:t>  a</a:t>
            </a:r>
            <a:r>
              <a:rPr lang="ro-RO" sz="3200" dirty="0" err="1"/>
              <a:t>nd</a:t>
            </a:r>
            <a:r>
              <a:rPr lang="ro-RO" sz="3200" dirty="0"/>
              <a:t> antioxidant </a:t>
            </a:r>
            <a:r>
              <a:rPr lang="ro-RO" sz="3200" dirty="0" err="1"/>
              <a:t>activity</a:t>
            </a:r>
            <a:r>
              <a:rPr lang="en-US" sz="3200" dirty="0"/>
              <a:t>   of selected mushrooms</a:t>
            </a:r>
            <a:endParaRPr lang="ro-RO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12372975" y="15170907"/>
            <a:ext cx="1112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Table 2</a:t>
            </a:r>
            <a:r>
              <a:rPr lang="en-US" sz="3200" dirty="0" smtClean="0"/>
              <a:t>. Chemical </a:t>
            </a:r>
            <a:r>
              <a:rPr lang="en-US" sz="3200" dirty="0" smtClean="0"/>
              <a:t>composition </a:t>
            </a:r>
            <a:r>
              <a:rPr lang="en-US" sz="3200" dirty="0" smtClean="0"/>
              <a:t>of </a:t>
            </a:r>
            <a:r>
              <a:rPr lang="en-US" sz="3200" dirty="0"/>
              <a:t>selected mushrooms</a:t>
            </a:r>
            <a:endParaRPr lang="ro-RO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476250" y="22726650"/>
            <a:ext cx="15757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Tabel</a:t>
            </a:r>
            <a:r>
              <a:rPr lang="en-US" sz="3200" b="1" dirty="0"/>
              <a:t> </a:t>
            </a:r>
            <a:r>
              <a:rPr lang="en-US" sz="3200" b="1" dirty="0" smtClean="0"/>
              <a:t>3. </a:t>
            </a:r>
            <a:r>
              <a:rPr lang="en-US" sz="3200" dirty="0"/>
              <a:t>The phenolic content in analyzed mushrooms extracts determined by HPLC–DAD and expressed as mg acid Gallic equivalents per 1000 gr FW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049375" y="29813250"/>
            <a:ext cx="1005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endParaRPr lang="ro-RO" sz="4000" dirty="0"/>
          </a:p>
        </p:txBody>
      </p:sp>
      <p:sp>
        <p:nvSpPr>
          <p:cNvPr id="30" name="Rectangle 29"/>
          <p:cNvSpPr/>
          <p:nvPr/>
        </p:nvSpPr>
        <p:spPr>
          <a:xfrm>
            <a:off x="801103" y="33886273"/>
            <a:ext cx="16905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Acknowledgements</a:t>
            </a:r>
            <a:r>
              <a:rPr lang="ro-RO" sz="3200" b="1" dirty="0"/>
              <a:t>:</a:t>
            </a:r>
          </a:p>
          <a:p>
            <a:r>
              <a:rPr lang="en-US" sz="3200" dirty="0" smtClean="0"/>
              <a:t>This work was supported by the grant of Ministry of Research and Innovation, CNCS-UEFISCDI, project number PN-III-P1-1.1-PD-2019-0475</a:t>
            </a:r>
            <a:endParaRPr lang="ro-RO" sz="3200" dirty="0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00075530-5E04-49ED-AB13-A065EA25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476766"/>
              </p:ext>
            </p:extLst>
          </p:nvPr>
        </p:nvGraphicFramePr>
        <p:xfrm>
          <a:off x="1095375" y="16554450"/>
          <a:ext cx="9601200" cy="5334002"/>
        </p:xfrm>
        <a:graphic>
          <a:graphicData uri="http://schemas.openxmlformats.org/drawingml/2006/table">
            <a:tbl>
              <a:tblPr/>
              <a:tblGrid>
                <a:gridCol w="2593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1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73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8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94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Mushroom species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TP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mg GAE/100 g DW)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TF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(mg QE/100 g DW)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ABTS</a:t>
                      </a:r>
                      <a:endParaRPr lang="ro-RO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730250" algn="l"/>
                          <a:tab pos="2971800" algn="ctr"/>
                        </a:tabLst>
                      </a:pPr>
                      <a:r>
                        <a:rPr lang="en-US" sz="2400" b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uM Trolox/g DW</a:t>
                      </a:r>
                      <a:endParaRPr lang="ro-RO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8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400" b="1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bisporus</a:t>
                      </a:r>
                      <a:endParaRPr lang="ro-RO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408.57±0.02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40.56±0.05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18.38±0.01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P. </a:t>
                      </a:r>
                      <a:r>
                        <a:rPr lang="en-US" sz="2400" b="1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ostreatus</a:t>
                      </a:r>
                      <a:endParaRPr lang="ro-RO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519.22±0.04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30.69±0.00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27.17±0.00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8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400" b="1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cibarius</a:t>
                      </a:r>
                      <a:endParaRPr lang="ro-RO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104.91±0.03</a:t>
                      </a:r>
                      <a:r>
                        <a:rPr lang="en-US" sz="2400" baseline="300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ro-RO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20.53±0.03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12.50±0.00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8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edulis</a:t>
                      </a:r>
                      <a:endParaRPr lang="ro-RO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806.58±0.00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endParaRPr lang="ro-RO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70.81±0.01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endParaRPr lang="ro-RO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97.09±0.01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endParaRPr lang="ro-RO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8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L.  </a:t>
                      </a:r>
                      <a:r>
                        <a:rPr lang="en-US" sz="2400" b="1" i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piperatus</a:t>
                      </a:r>
                      <a:endParaRPr lang="ro-RO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113.06±0.02</a:t>
                      </a:r>
                      <a:r>
                        <a:rPr lang="en-US" sz="2400" baseline="300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</a:t>
                      </a:r>
                      <a:endParaRPr lang="ro-RO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12.52±0.03</a:t>
                      </a:r>
                      <a:r>
                        <a:rPr lang="en-US" sz="2400" baseline="300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ro-RO" sz="2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11.15±0.00</a:t>
                      </a:r>
                      <a:r>
                        <a:rPr lang="en-US" sz="2400" baseline="300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endParaRPr lang="ro-RO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40E5E20-2EB2-4015-91DE-377A56006646}"/>
              </a:ext>
            </a:extLst>
          </p:cNvPr>
          <p:cNvSpPr txBox="1"/>
          <p:nvPr/>
        </p:nvSpPr>
        <p:spPr>
          <a:xfrm>
            <a:off x="19688175" y="7783473"/>
            <a:ext cx="39624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i="1" dirty="0"/>
              <a:t>Total Phenolic Content </a:t>
            </a:r>
          </a:p>
          <a:p>
            <a:r>
              <a:rPr lang="en-US" altLang="en-US" sz="2400" b="1" i="1" dirty="0"/>
              <a:t>Total Flavonoid Content</a:t>
            </a:r>
          </a:p>
          <a:p>
            <a:r>
              <a:rPr lang="en-US" altLang="en-US" sz="2400" b="1" i="1" dirty="0"/>
              <a:t>Antioxidant activity (ABTS) </a:t>
            </a:r>
            <a:endParaRPr lang="ro-RO" alt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D70554-A156-4734-BB91-397EBAB7D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96589" y="7654740"/>
            <a:ext cx="5595284" cy="5729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688452-3DD5-46A2-A0A2-786566250A71}"/>
              </a:ext>
            </a:extLst>
          </p:cNvPr>
          <p:cNvSpPr txBox="1"/>
          <p:nvPr/>
        </p:nvSpPr>
        <p:spPr>
          <a:xfrm>
            <a:off x="19747327" y="12375911"/>
            <a:ext cx="428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Chemical </a:t>
            </a:r>
            <a:r>
              <a:rPr lang="en-US" sz="2400" b="1" dirty="0" smtClean="0"/>
              <a:t>composition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876F39-370F-45DA-BC3B-67A658666746}"/>
              </a:ext>
            </a:extLst>
          </p:cNvPr>
          <p:cNvSpPr/>
          <p:nvPr/>
        </p:nvSpPr>
        <p:spPr>
          <a:xfrm>
            <a:off x="19688173" y="7734426"/>
            <a:ext cx="5029202" cy="12680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1C97780-F372-4F4D-83E5-1C47461EBF24}"/>
              </a:ext>
            </a:extLst>
          </p:cNvPr>
          <p:cNvSpPr/>
          <p:nvPr/>
        </p:nvSpPr>
        <p:spPr>
          <a:xfrm>
            <a:off x="19688174" y="10064025"/>
            <a:ext cx="5029201" cy="1003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DBB3C65-ED20-4699-9703-949A5653353B}"/>
              </a:ext>
            </a:extLst>
          </p:cNvPr>
          <p:cNvSpPr txBox="1"/>
          <p:nvPr/>
        </p:nvSpPr>
        <p:spPr>
          <a:xfrm>
            <a:off x="20050126" y="10238428"/>
            <a:ext cx="413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Phenolic Content (HPLC–DAD)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82B90D8-25EB-459D-A7BB-39CC471DE008}"/>
              </a:ext>
            </a:extLst>
          </p:cNvPr>
          <p:cNvSpPr/>
          <p:nvPr/>
        </p:nvSpPr>
        <p:spPr>
          <a:xfrm>
            <a:off x="19688172" y="12298363"/>
            <a:ext cx="5029201" cy="926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xmlns="" id="{3FACD4A4-EDBE-46D1-9864-39F104F724CC}"/>
              </a:ext>
            </a:extLst>
          </p:cNvPr>
          <p:cNvSpPr/>
          <p:nvPr/>
        </p:nvSpPr>
        <p:spPr>
          <a:xfrm>
            <a:off x="23193375" y="7783473"/>
            <a:ext cx="228600" cy="112615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AA98FC4-91AE-4FFF-B350-9C06900C65CB}"/>
              </a:ext>
            </a:extLst>
          </p:cNvPr>
          <p:cNvSpPr txBox="1"/>
          <p:nvPr/>
        </p:nvSpPr>
        <p:spPr>
          <a:xfrm>
            <a:off x="23421975" y="809178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UV-VIS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5F279C3-E5F6-47CE-A7BC-B514608688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675" y="23918755"/>
            <a:ext cx="15404933" cy="924383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404C567-E66A-4CE1-862D-0C2542DEDF8F}"/>
              </a:ext>
            </a:extLst>
          </p:cNvPr>
          <p:cNvSpPr txBox="1"/>
          <p:nvPr/>
        </p:nvSpPr>
        <p:spPr>
          <a:xfrm>
            <a:off x="17097375" y="22879050"/>
            <a:ext cx="72008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dirty="0" smtClean="0"/>
              <a:t>It was </a:t>
            </a:r>
            <a:r>
              <a:rPr lang="en-US" sz="3200" dirty="0"/>
              <a:t>established, that 4-hydroxybenzoic acid, cinnamic acid and 4-feruloylquinic acid are the major phenolic compounds in the analyzed mushrooms samples. 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as an overall conclusion it can be stated that due to their wide range of </a:t>
            </a:r>
            <a:r>
              <a:rPr lang="en-US" sz="3200" dirty="0" err="1"/>
              <a:t>bioactives</a:t>
            </a:r>
            <a:r>
              <a:rPr lang="en-US" sz="3200" dirty="0"/>
              <a:t>, the selected mushrooms may be further exploited as functional ingredients in the composition of innovative food products and not only.</a:t>
            </a:r>
          </a:p>
          <a:p>
            <a:pPr marL="457200" indent="-457200">
              <a:buFontTx/>
              <a:buChar char="-"/>
            </a:pPr>
            <a:endParaRPr lang="en-US" sz="32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220575" y="16630650"/>
            <a:ext cx="12677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17630775" y="28822650"/>
            <a:ext cx="6229851" cy="951308"/>
          </a:xfrm>
          <a:solidFill>
            <a:schemeClr val="bg2">
              <a:lumMod val="5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9600" b="0" dirty="0" smtClean="0">
                <a:solidFill>
                  <a:schemeClr val="bg1"/>
                </a:solidFill>
                <a:latin typeface="Calibri Light" pitchFamily="34" charset="0"/>
                <a:ea typeface="Arial Unicode MS" pitchFamily="34" charset="-128"/>
                <a:cs typeface="Calibri Light" pitchFamily="34" charset="0"/>
              </a:rPr>
              <a:t>REFERENCES</a:t>
            </a:r>
            <a:endParaRPr lang="en-GB" sz="9600" b="0" dirty="0">
              <a:solidFill>
                <a:schemeClr val="bg1"/>
              </a:solidFill>
              <a:latin typeface="Calibri Light" pitchFamily="34" charset="0"/>
              <a:ea typeface="Arial Unicode MS" pitchFamily="34" charset="-128"/>
              <a:cs typeface="Calibri Ligh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478375" y="30118050"/>
            <a:ext cx="69342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 Barros</a:t>
            </a:r>
            <a:r>
              <a:rPr lang="en-GB" sz="3200" dirty="0" smtClean="0"/>
              <a:t>, L., et al. (2008). "Wild and commercial mushrooms as source of nutrients and </a:t>
            </a:r>
            <a:r>
              <a:rPr lang="en-GB" sz="3200" dirty="0" err="1" smtClean="0"/>
              <a:t>nutraceuticals</a:t>
            </a:r>
            <a:r>
              <a:rPr lang="en-GB" sz="3200" dirty="0" smtClean="0"/>
              <a:t>." Food </a:t>
            </a:r>
            <a:r>
              <a:rPr lang="en-GB" sz="3200" dirty="0" err="1" smtClean="0"/>
              <a:t>Chem</a:t>
            </a:r>
            <a:r>
              <a:rPr lang="en-GB" sz="3200" dirty="0" smtClean="0"/>
              <a:t> </a:t>
            </a:r>
            <a:r>
              <a:rPr lang="en-GB" sz="3200" dirty="0" err="1" smtClean="0"/>
              <a:t>Toxicol</a:t>
            </a:r>
            <a:r>
              <a:rPr lang="en-GB" sz="3200" dirty="0" smtClean="0"/>
              <a:t> 46(8): 2742-2747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- </a:t>
            </a:r>
            <a:r>
              <a:rPr lang="en-GB" sz="3200" dirty="0" err="1" smtClean="0"/>
              <a:t>Heleno</a:t>
            </a:r>
            <a:r>
              <a:rPr lang="en-GB" sz="3200" dirty="0" smtClean="0"/>
              <a:t>, S. A., et al. (2012). "Phenolic, </a:t>
            </a:r>
            <a:r>
              <a:rPr lang="en-GB" sz="3200" dirty="0" err="1" smtClean="0"/>
              <a:t>polysaccharidic</a:t>
            </a:r>
            <a:r>
              <a:rPr lang="en-GB" sz="3200" dirty="0" smtClean="0"/>
              <a:t>, and </a:t>
            </a:r>
            <a:r>
              <a:rPr lang="en-GB" sz="3200" dirty="0" err="1" smtClean="0"/>
              <a:t>lipidic</a:t>
            </a:r>
            <a:r>
              <a:rPr lang="en-GB" sz="3200" dirty="0" smtClean="0"/>
              <a:t> fractions of mushrooms from </a:t>
            </a:r>
            <a:r>
              <a:rPr lang="en-GB" sz="3200" dirty="0" err="1" smtClean="0"/>
              <a:t>northeastern</a:t>
            </a:r>
            <a:r>
              <a:rPr lang="en-GB" sz="3200" dirty="0" smtClean="0"/>
              <a:t> Portugal: chemical compounds with antioxidant properties." J Agric Food </a:t>
            </a:r>
            <a:r>
              <a:rPr lang="en-GB" sz="3200" dirty="0" err="1" smtClean="0"/>
              <a:t>Chem</a:t>
            </a:r>
            <a:r>
              <a:rPr lang="en-GB" sz="3200" dirty="0" smtClean="0"/>
              <a:t> 60(18): 4634-4640.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29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437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University of Agricultural Sciences and Veterinary Medicine Cluj-Napoca, 3-5 Mănăştur St., 400372 Cluj-Napoca, Romania.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</dc:creator>
  <cp:lastModifiedBy>Melinda Fogarasi</cp:lastModifiedBy>
  <cp:revision>197</cp:revision>
  <dcterms:created xsi:type="dcterms:W3CDTF">2006-08-16T00:00:00Z</dcterms:created>
  <dcterms:modified xsi:type="dcterms:W3CDTF">2021-10-18T10:25:04Z</dcterms:modified>
</cp:coreProperties>
</file>